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5.jp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52"/>
  </p:notesMasterIdLst>
  <p:sldIdLst>
    <p:sldId id="256" r:id="rId3"/>
    <p:sldId id="343" r:id="rId4"/>
    <p:sldId id="356" r:id="rId5"/>
    <p:sldId id="394" r:id="rId6"/>
    <p:sldId id="395" r:id="rId7"/>
    <p:sldId id="359" r:id="rId8"/>
    <p:sldId id="360" r:id="rId9"/>
    <p:sldId id="396" r:id="rId10"/>
    <p:sldId id="397" r:id="rId11"/>
    <p:sldId id="363" r:id="rId12"/>
    <p:sldId id="281" r:id="rId13"/>
    <p:sldId id="353" r:id="rId14"/>
    <p:sldId id="278" r:id="rId15"/>
    <p:sldId id="351" r:id="rId16"/>
    <p:sldId id="411" r:id="rId17"/>
    <p:sldId id="364" r:id="rId18"/>
    <p:sldId id="365" r:id="rId19"/>
    <p:sldId id="398" r:id="rId20"/>
    <p:sldId id="367" r:id="rId21"/>
    <p:sldId id="368" r:id="rId22"/>
    <p:sldId id="369" r:id="rId23"/>
    <p:sldId id="371" r:id="rId24"/>
    <p:sldId id="372" r:id="rId25"/>
    <p:sldId id="373" r:id="rId26"/>
    <p:sldId id="374" r:id="rId27"/>
    <p:sldId id="375" r:id="rId28"/>
    <p:sldId id="400" r:id="rId29"/>
    <p:sldId id="376" r:id="rId30"/>
    <p:sldId id="370" r:id="rId31"/>
    <p:sldId id="378" r:id="rId32"/>
    <p:sldId id="401" r:id="rId33"/>
    <p:sldId id="380" r:id="rId34"/>
    <p:sldId id="381" r:id="rId35"/>
    <p:sldId id="344" r:id="rId36"/>
    <p:sldId id="403" r:id="rId37"/>
    <p:sldId id="405" r:id="rId38"/>
    <p:sldId id="402" r:id="rId39"/>
    <p:sldId id="406" r:id="rId40"/>
    <p:sldId id="407" r:id="rId41"/>
    <p:sldId id="408" r:id="rId42"/>
    <p:sldId id="409" r:id="rId43"/>
    <p:sldId id="410" r:id="rId44"/>
    <p:sldId id="348" r:id="rId45"/>
    <p:sldId id="393" r:id="rId46"/>
    <p:sldId id="389" r:id="rId47"/>
    <p:sldId id="390" r:id="rId48"/>
    <p:sldId id="391" r:id="rId49"/>
    <p:sldId id="275" r:id="rId50"/>
    <p:sldId id="412" r:id="rId51"/>
  </p:sldIdLst>
  <p:sldSz cx="12192000" cy="6858000"/>
  <p:notesSz cx="6858000" cy="9144000"/>
  <p:embeddedFontLst>
    <p:embeddedFont>
      <p:font typeface="UTM Avo" panose="02040603050506020204" pitchFamily="18"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8"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DED"/>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81"/>
    <p:restoredTop sz="94583"/>
  </p:normalViewPr>
  <p:slideViewPr>
    <p:cSldViewPr snapToGrid="0">
      <p:cViewPr varScale="1">
        <p:scale>
          <a:sx n="58" d="100"/>
          <a:sy n="58" d="100"/>
        </p:scale>
        <p:origin x="96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3.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1.fntdata"/><Relationship Id="rId58" Type="http://customschemas.google.com/relationships/presentationmetadata" Target="metadata"/><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4.fntdata"/><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2.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0D306-D5B7-11F1-0AED-83C1AA7BF3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A8AF48-34A0-2E99-B063-4E28836A30C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ACBF5CD-3D46-552E-C266-0D9F8FBD50F6}"/>
              </a:ext>
            </a:extLst>
          </p:cNvPr>
          <p:cNvSpPr>
            <a:spLocks noGrp="1"/>
          </p:cNvSpPr>
          <p:nvPr>
            <p:ph type="body" idx="1"/>
          </p:nvPr>
        </p:nvSpPr>
        <p:spPr/>
        <p:txBody>
          <a:bodyPr/>
          <a:lstStyle/>
          <a:p>
            <a:r>
              <a:rPr lang="en-VN" dirty="0"/>
              <a:t>GV click PLAY để bắt đầu</a:t>
            </a:r>
          </a:p>
        </p:txBody>
      </p:sp>
    </p:spTree>
    <p:extLst>
      <p:ext uri="{BB962C8B-B14F-4D97-AF65-F5344CB8AC3E}">
        <p14:creationId xmlns:p14="http://schemas.microsoft.com/office/powerpoint/2010/main" val="492561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54B43-4E54-933D-7585-11EB51AA28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935DC6-A8AB-EB62-CCB3-CA85462DA63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0DFE651-9365-EC24-515D-042675D97686}"/>
              </a:ext>
            </a:extLst>
          </p:cNvPr>
          <p:cNvSpPr>
            <a:spLocks noGrp="1"/>
          </p:cNvSpPr>
          <p:nvPr>
            <p:ph type="body" idx="1"/>
          </p:nvPr>
        </p:nvSpPr>
        <p:spPr/>
        <p:txBody>
          <a:bodyPr/>
          <a:lstStyle/>
          <a:p>
            <a:pPr marL="158750" indent="0">
              <a:buNone/>
            </a:pPr>
            <a:endParaRPr lang="en-VN" dirty="0"/>
          </a:p>
        </p:txBody>
      </p:sp>
    </p:spTree>
    <p:extLst>
      <p:ext uri="{BB962C8B-B14F-4D97-AF65-F5344CB8AC3E}">
        <p14:creationId xmlns:p14="http://schemas.microsoft.com/office/powerpoint/2010/main" val="3712908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EE002-13AE-66A3-4376-605591D6F1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07D2E5-A99B-64DA-1C27-08773837013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BE477D1-4058-EF24-DB61-7F8D96688AEF}"/>
              </a:ext>
            </a:extLst>
          </p:cNvPr>
          <p:cNvSpPr>
            <a:spLocks noGrp="1"/>
          </p:cNvSpPr>
          <p:nvPr>
            <p:ph type="body" idx="1"/>
          </p:nvPr>
        </p:nvSpPr>
        <p:spPr/>
        <p:txBody>
          <a:bodyPr/>
          <a:lstStyle/>
          <a:p>
            <a:pPr marL="171450" indent="-171450">
              <a:buFont typeface="Arial" panose="020B0604020202020204" pitchFamily="34" charset="0"/>
              <a:buChar char="•"/>
            </a:pPr>
            <a:r>
              <a:rPr lang="en-US" dirty="0"/>
              <a:t>GV </a:t>
            </a:r>
            <a:r>
              <a:rPr lang="en-US" dirty="0" err="1"/>
              <a:t>bấm</a:t>
            </a:r>
            <a:r>
              <a:rPr lang="en-US" baseline="0" dirty="0"/>
              <a:t> </a:t>
            </a:r>
            <a:r>
              <a:rPr lang="en-US" baseline="0" dirty="0" err="1"/>
              <a:t>vào</a:t>
            </a:r>
            <a:r>
              <a:rPr lang="en-US" baseline="0" dirty="0"/>
              <a:t> 5 </a:t>
            </a:r>
            <a:r>
              <a:rPr lang="en-US" baseline="0" dirty="0" err="1"/>
              <a:t>ô</a:t>
            </a:r>
            <a:r>
              <a:rPr lang="en-US" baseline="0" dirty="0"/>
              <a:t> </a:t>
            </a:r>
            <a:r>
              <a:rPr lang="en-US" baseline="0" dirty="0" err="1"/>
              <a:t>số</a:t>
            </a:r>
            <a:r>
              <a:rPr lang="en-US" baseline="0" dirty="0"/>
              <a:t> </a:t>
            </a:r>
            <a:r>
              <a:rPr lang="en-US" baseline="0" dirty="0" err="1"/>
              <a:t>trên</a:t>
            </a:r>
            <a:r>
              <a:rPr lang="en-US" baseline="0" dirty="0"/>
              <a:t> </a:t>
            </a:r>
            <a:r>
              <a:rPr lang="en-US" baseline="0" dirty="0" err="1"/>
              <a:t>đường</a:t>
            </a:r>
            <a:r>
              <a:rPr lang="en-US" baseline="0" dirty="0"/>
              <a:t> </a:t>
            </a:r>
            <a:r>
              <a:rPr lang="en-US" baseline="0" dirty="0" err="1"/>
              <a:t>đi</a:t>
            </a:r>
            <a:r>
              <a:rPr lang="en-US" baseline="0" dirty="0"/>
              <a:t> </a:t>
            </a:r>
            <a:r>
              <a:rPr lang="en-US" baseline="0" dirty="0" err="1"/>
              <a:t>của</a:t>
            </a:r>
            <a:r>
              <a:rPr lang="en-US" baseline="0" dirty="0"/>
              <a:t> </a:t>
            </a:r>
            <a:r>
              <a:rPr lang="en-US" baseline="0" dirty="0" err="1"/>
              <a:t>tinh</a:t>
            </a:r>
            <a:r>
              <a:rPr lang="en-US" baseline="0" dirty="0"/>
              <a:t> </a:t>
            </a:r>
            <a:r>
              <a:rPr lang="en-US" baseline="0" dirty="0" err="1"/>
              <a:t>tinh</a:t>
            </a:r>
            <a:r>
              <a:rPr lang="en-US" baseline="0" dirty="0"/>
              <a:t> </a:t>
            </a:r>
            <a:r>
              <a:rPr lang="en-US" baseline="0" dirty="0" err="1"/>
              <a:t>để</a:t>
            </a:r>
            <a:r>
              <a:rPr lang="en-US" baseline="0" dirty="0"/>
              <a:t> </a:t>
            </a:r>
            <a:r>
              <a:rPr lang="en-US" baseline="0" dirty="0" err="1"/>
              <a:t>mở</a:t>
            </a:r>
            <a:r>
              <a:rPr lang="en-US" baseline="0" dirty="0"/>
              <a:t> </a:t>
            </a:r>
            <a:r>
              <a:rPr lang="en-US" baseline="0" dirty="0" err="1"/>
              <a:t>câu</a:t>
            </a:r>
            <a:r>
              <a:rPr lang="en-US" baseline="0" dirty="0"/>
              <a:t> </a:t>
            </a:r>
            <a:r>
              <a:rPr lang="en-US" baseline="0" dirty="0" err="1"/>
              <a:t>hỏi</a:t>
            </a:r>
            <a:r>
              <a:rPr lang="en-US" baseline="0" dirty="0"/>
              <a:t>, </a:t>
            </a:r>
            <a:r>
              <a:rPr lang="en-US" baseline="0" dirty="0" err="1"/>
              <a:t>bấm</a:t>
            </a:r>
            <a:r>
              <a:rPr lang="en-US" baseline="0" dirty="0"/>
              <a:t> </a:t>
            </a:r>
            <a:r>
              <a:rPr lang="en-US" baseline="0" dirty="0" err="1"/>
              <a:t>vào</a:t>
            </a:r>
            <a:r>
              <a:rPr lang="en-US" baseline="0" dirty="0"/>
              <a:t> </a:t>
            </a:r>
            <a:r>
              <a:rPr lang="en-US" baseline="0" dirty="0" err="1"/>
              <a:t>linh</a:t>
            </a:r>
            <a:r>
              <a:rPr lang="en-US" baseline="0" dirty="0"/>
              <a:t> </a:t>
            </a:r>
            <a:r>
              <a:rPr lang="en-US" baseline="0" dirty="0" err="1"/>
              <a:t>vật</a:t>
            </a:r>
            <a:r>
              <a:rPr lang="en-US" baseline="0" dirty="0"/>
              <a:t> </a:t>
            </a:r>
            <a:r>
              <a:rPr lang="en-US" baseline="0" dirty="0" err="1"/>
              <a:t>của</a:t>
            </a:r>
            <a:r>
              <a:rPr lang="en-US" baseline="0" dirty="0"/>
              <a:t> </a:t>
            </a:r>
            <a:r>
              <a:rPr lang="en-US" baseline="0" dirty="0" err="1"/>
              <a:t>từng</a:t>
            </a:r>
            <a:r>
              <a:rPr lang="en-US" baseline="0" dirty="0"/>
              <a:t> </a:t>
            </a:r>
            <a:r>
              <a:rPr lang="en-US" baseline="0" dirty="0" err="1"/>
              <a:t>đội</a:t>
            </a:r>
            <a:r>
              <a:rPr lang="en-US" baseline="0" dirty="0"/>
              <a:t> </a:t>
            </a:r>
            <a:r>
              <a:rPr lang="en-US" baseline="0" dirty="0" err="1"/>
              <a:t>để</a:t>
            </a:r>
            <a:r>
              <a:rPr lang="en-US" baseline="0" dirty="0"/>
              <a:t> </a:t>
            </a:r>
            <a:r>
              <a:rPr lang="en-US" baseline="0" dirty="0" err="1"/>
              <a:t>linh</a:t>
            </a:r>
            <a:r>
              <a:rPr lang="en-US" baseline="0" dirty="0"/>
              <a:t> </a:t>
            </a:r>
            <a:r>
              <a:rPr lang="en-US" baseline="0" dirty="0" err="1"/>
              <a:t>vật</a:t>
            </a:r>
            <a:r>
              <a:rPr lang="en-US" baseline="0" dirty="0"/>
              <a:t> </a:t>
            </a:r>
            <a:r>
              <a:rPr lang="en-US" baseline="0" dirty="0" err="1"/>
              <a:t>đó</a:t>
            </a:r>
            <a:r>
              <a:rPr lang="en-US" baseline="0" dirty="0"/>
              <a:t> di </a:t>
            </a:r>
            <a:r>
              <a:rPr lang="en-US" baseline="0" dirty="0" err="1"/>
              <a:t>chuyển</a:t>
            </a:r>
            <a:r>
              <a:rPr lang="en-US" baseline="0" dirty="0"/>
              <a:t>. Sau </a:t>
            </a:r>
            <a:r>
              <a:rPr lang="en-US" baseline="0" dirty="0" err="1"/>
              <a:t>khi</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hết</a:t>
            </a:r>
            <a:r>
              <a:rPr lang="en-US" baseline="0" dirty="0"/>
              <a:t> 5 </a:t>
            </a:r>
            <a:r>
              <a:rPr lang="en-US" baseline="0" dirty="0" err="1"/>
              <a:t>câu</a:t>
            </a:r>
            <a:r>
              <a:rPr lang="en-US" baseline="0" dirty="0"/>
              <a:t> </a:t>
            </a:r>
            <a:r>
              <a:rPr lang="en-US" baseline="0" dirty="0" err="1"/>
              <a:t>hỏi</a:t>
            </a:r>
            <a:r>
              <a:rPr lang="en-US" baseline="0" dirty="0"/>
              <a:t>, GV </a:t>
            </a:r>
            <a:r>
              <a:rPr lang="en-US" baseline="0" dirty="0" err="1"/>
              <a:t>bấm</a:t>
            </a:r>
            <a:r>
              <a:rPr lang="en-US" baseline="0" dirty="0"/>
              <a:t> </a:t>
            </a:r>
            <a:r>
              <a:rPr lang="en-US" baseline="0" dirty="0" err="1"/>
              <a:t>cho</a:t>
            </a:r>
            <a:r>
              <a:rPr lang="en-US" baseline="0" dirty="0"/>
              <a:t> </a:t>
            </a:r>
            <a:r>
              <a:rPr lang="en-US" baseline="0" dirty="0" err="1"/>
              <a:t>linh</a:t>
            </a:r>
            <a:r>
              <a:rPr lang="en-US" baseline="0" dirty="0"/>
              <a:t> </a:t>
            </a:r>
            <a:r>
              <a:rPr lang="en-US" baseline="0" dirty="0" err="1"/>
              <a:t>vật</a:t>
            </a:r>
            <a:r>
              <a:rPr lang="en-US" baseline="0" dirty="0"/>
              <a:t> </a:t>
            </a:r>
            <a:r>
              <a:rPr lang="en-US" baseline="0" dirty="0" err="1"/>
              <a:t>của</a:t>
            </a:r>
            <a:r>
              <a:rPr lang="en-US" baseline="0" dirty="0"/>
              <a:t> </a:t>
            </a:r>
            <a:r>
              <a:rPr lang="en-US" baseline="0" dirty="0" err="1"/>
              <a:t>đội</a:t>
            </a:r>
            <a:r>
              <a:rPr lang="en-US" baseline="0" dirty="0"/>
              <a:t> </a:t>
            </a:r>
            <a:r>
              <a:rPr lang="en-US" baseline="0" dirty="0" err="1"/>
              <a:t>chiến</a:t>
            </a:r>
            <a:r>
              <a:rPr lang="en-US" baseline="0" dirty="0"/>
              <a:t> </a:t>
            </a:r>
            <a:r>
              <a:rPr lang="en-US" baseline="0" dirty="0" err="1"/>
              <a:t>thắng</a:t>
            </a:r>
            <a:r>
              <a:rPr lang="en-US" baseline="0" dirty="0"/>
              <a:t> di </a:t>
            </a:r>
            <a:r>
              <a:rPr lang="en-US" baseline="0" dirty="0" err="1"/>
              <a:t>chuyển</a:t>
            </a:r>
            <a:r>
              <a:rPr lang="en-US" baseline="0" dirty="0"/>
              <a:t> </a:t>
            </a:r>
            <a:r>
              <a:rPr lang="en-US" baseline="0" dirty="0" err="1"/>
              <a:t>đến</a:t>
            </a:r>
            <a:r>
              <a:rPr lang="en-US" baseline="0" dirty="0"/>
              <a:t> </a:t>
            </a:r>
            <a:r>
              <a:rPr lang="en-US" baseline="0" dirty="0" err="1"/>
              <a:t>ô</a:t>
            </a:r>
            <a:r>
              <a:rPr lang="en-US" baseline="0" dirty="0"/>
              <a:t> </a:t>
            </a:r>
            <a:r>
              <a:rPr lang="en-US" baseline="0" dirty="0" err="1"/>
              <a:t>số</a:t>
            </a:r>
            <a:r>
              <a:rPr lang="en-US" baseline="0" dirty="0"/>
              <a:t> 5 </a:t>
            </a:r>
            <a:r>
              <a:rPr lang="en-US" baseline="0" dirty="0" err="1"/>
              <a:t>để</a:t>
            </a:r>
            <a:r>
              <a:rPr lang="en-US" baseline="0" dirty="0"/>
              <a:t> </a:t>
            </a:r>
            <a:r>
              <a:rPr lang="en-US" baseline="0" dirty="0" err="1"/>
              <a:t>chúc</a:t>
            </a:r>
            <a:r>
              <a:rPr lang="en-US" baseline="0" dirty="0"/>
              <a:t> </a:t>
            </a:r>
            <a:r>
              <a:rPr lang="en-US" baseline="0" dirty="0" err="1"/>
              <a:t>mừng</a:t>
            </a:r>
            <a:r>
              <a:rPr lang="en-US" baseline="0" dirty="0"/>
              <a:t>.</a:t>
            </a:r>
          </a:p>
          <a:p>
            <a:pPr marL="171450" indent="-171450">
              <a:buFont typeface="Arial" panose="020B0604020202020204" pitchFamily="34" charset="0"/>
              <a:buChar char="•"/>
            </a:pPr>
            <a:r>
              <a:rPr lang="en-US" baseline="0" dirty="0"/>
              <a:t>Click </a:t>
            </a:r>
            <a:r>
              <a:rPr lang="en-US" baseline="0" dirty="0" err="1"/>
              <a:t>vào</a:t>
            </a:r>
            <a:r>
              <a:rPr lang="en-US" baseline="0" dirty="0"/>
              <a:t> </a:t>
            </a:r>
            <a:r>
              <a:rPr lang="en-US" baseline="0" dirty="0" err="1"/>
              <a:t>nút</a:t>
            </a:r>
            <a:r>
              <a:rPr lang="en-US" baseline="0" dirty="0"/>
              <a:t> </a:t>
            </a:r>
            <a:r>
              <a:rPr lang="en-US" baseline="0" dirty="0" err="1"/>
              <a:t>đỏ</a:t>
            </a:r>
            <a:r>
              <a:rPr lang="en-US" baseline="0" dirty="0"/>
              <a:t> (</a:t>
            </a:r>
            <a:r>
              <a:rPr lang="en-US" baseline="0" dirty="0" err="1"/>
              <a:t>phía</a:t>
            </a:r>
            <a:r>
              <a:rPr lang="en-US" baseline="0" dirty="0"/>
              <a:t> </a:t>
            </a:r>
            <a:r>
              <a:rPr lang="en-US" baseline="0" dirty="0" err="1"/>
              <a:t>trên</a:t>
            </a:r>
            <a:r>
              <a:rPr lang="en-US" baseline="0" dirty="0"/>
              <a:t>, </a:t>
            </a:r>
            <a:r>
              <a:rPr lang="en-US" baseline="0" dirty="0" err="1"/>
              <a:t>bên</a:t>
            </a:r>
            <a:r>
              <a:rPr lang="en-US" baseline="0" dirty="0"/>
              <a:t> </a:t>
            </a:r>
            <a:r>
              <a:rPr lang="en-US" baseline="0" dirty="0" err="1"/>
              <a:t>trái</a:t>
            </a:r>
            <a:r>
              <a:rPr lang="en-US" baseline="0" dirty="0"/>
              <a:t> </a:t>
            </a:r>
            <a:r>
              <a:rPr lang="en-US" baseline="0" dirty="0" err="1"/>
              <a:t>màn</a:t>
            </a:r>
            <a:r>
              <a:rPr lang="en-US" baseline="0" dirty="0"/>
              <a:t> </a:t>
            </a:r>
            <a:r>
              <a:rPr lang="en-US" baseline="0" dirty="0" err="1"/>
              <a:t>hình</a:t>
            </a:r>
            <a:r>
              <a:rPr lang="en-US" baseline="0" dirty="0"/>
              <a:t>) </a:t>
            </a:r>
            <a:r>
              <a:rPr lang="en-US" baseline="0" dirty="0" err="1"/>
              <a:t>để</a:t>
            </a:r>
            <a:r>
              <a:rPr lang="en-US" baseline="0" dirty="0"/>
              <a:t> </a:t>
            </a:r>
            <a:r>
              <a:rPr lang="en-US" baseline="0" dirty="0" err="1"/>
              <a:t>chuyển</a:t>
            </a:r>
            <a:r>
              <a:rPr lang="en-US" baseline="0" dirty="0"/>
              <a:t> sang slide </a:t>
            </a:r>
            <a:r>
              <a:rPr lang="en-US" baseline="0" dirty="0" err="1"/>
              <a:t>tiếp</a:t>
            </a:r>
            <a:r>
              <a:rPr lang="en-US" baseline="0" dirty="0"/>
              <a:t> </a:t>
            </a:r>
            <a:r>
              <a:rPr lang="en-US" baseline="0" dirty="0" err="1"/>
              <a:t>theo</a:t>
            </a:r>
            <a:endParaRPr lang="en-US" baseline="0" dirty="0"/>
          </a:p>
          <a:p>
            <a:pPr marL="171450" indent="-171450">
              <a:buFont typeface="Arial" panose="020B0604020202020204" pitchFamily="34" charset="0"/>
              <a:buChar char="•"/>
            </a:pPr>
            <a:r>
              <a:rPr lang="en-US" baseline="0" dirty="0" err="1"/>
              <a:t>Kết</a:t>
            </a:r>
            <a:r>
              <a:rPr lang="en-US" baseline="0" dirty="0"/>
              <a:t> </a:t>
            </a:r>
            <a:r>
              <a:rPr lang="en-US" baseline="0" dirty="0" err="1"/>
              <a:t>thúc</a:t>
            </a:r>
            <a:r>
              <a:rPr lang="en-US" baseline="0" dirty="0"/>
              <a:t> </a:t>
            </a:r>
            <a:r>
              <a:rPr lang="en-US" baseline="0" dirty="0" err="1"/>
              <a:t>trò</a:t>
            </a:r>
            <a:r>
              <a:rPr lang="en-US" baseline="0" dirty="0"/>
              <a:t> </a:t>
            </a:r>
            <a:r>
              <a:rPr lang="en-US" baseline="0" dirty="0" err="1"/>
              <a:t>chơi</a:t>
            </a:r>
            <a:r>
              <a:rPr lang="en-US" baseline="0" dirty="0"/>
              <a:t>, GV </a:t>
            </a:r>
            <a:r>
              <a:rPr lang="en-US" baseline="0" dirty="0" err="1"/>
              <a:t>bấm</a:t>
            </a:r>
            <a:r>
              <a:rPr lang="en-US" baseline="0" dirty="0"/>
              <a:t> </a:t>
            </a:r>
            <a:r>
              <a:rPr lang="en-US" baseline="0" dirty="0" err="1"/>
              <a:t>vào</a:t>
            </a:r>
            <a:r>
              <a:rPr lang="en-US" baseline="0" dirty="0"/>
              <a:t> </a:t>
            </a:r>
            <a:r>
              <a:rPr lang="en-US" baseline="0" dirty="0" err="1"/>
              <a:t>nút</a:t>
            </a:r>
            <a:r>
              <a:rPr lang="en-US" baseline="0" dirty="0"/>
              <a:t> </a:t>
            </a:r>
            <a:r>
              <a:rPr lang="en-US" baseline="0" dirty="0" err="1"/>
              <a:t>nguồn</a:t>
            </a:r>
            <a:r>
              <a:rPr lang="en-US" baseline="0" dirty="0"/>
              <a:t> </a:t>
            </a:r>
            <a:r>
              <a:rPr lang="en-US" baseline="0" dirty="0" err="1"/>
              <a:t>màu</a:t>
            </a:r>
            <a:r>
              <a:rPr lang="en-US" baseline="0" dirty="0"/>
              <a:t> </a:t>
            </a:r>
            <a:r>
              <a:rPr lang="en-US" baseline="0" dirty="0" err="1"/>
              <a:t>đỏ</a:t>
            </a:r>
            <a:r>
              <a:rPr lang="en-US" baseline="0" dirty="0"/>
              <a:t> </a:t>
            </a:r>
            <a:r>
              <a:rPr lang="en-US" baseline="0" dirty="0" err="1"/>
              <a:t>góc</a:t>
            </a:r>
            <a:r>
              <a:rPr lang="en-US" baseline="0" dirty="0"/>
              <a:t> </a:t>
            </a:r>
            <a:r>
              <a:rPr lang="en-US" baseline="0" dirty="0" err="1"/>
              <a:t>bên</a:t>
            </a:r>
            <a:r>
              <a:rPr lang="en-US" baseline="0" dirty="0"/>
              <a:t> </a:t>
            </a:r>
            <a:r>
              <a:rPr lang="en-US" baseline="0" dirty="0" err="1"/>
              <a:t>trái</a:t>
            </a:r>
            <a:r>
              <a:rPr lang="en-US" baseline="0" dirty="0"/>
              <a:t> </a:t>
            </a:r>
            <a:r>
              <a:rPr lang="en-US" baseline="0" dirty="0" err="1"/>
              <a:t>để</a:t>
            </a:r>
            <a:r>
              <a:rPr lang="en-US" baseline="0" dirty="0"/>
              <a:t> </a:t>
            </a:r>
            <a:r>
              <a:rPr lang="en-US" baseline="0" dirty="0" err="1"/>
              <a:t>chuyển</a:t>
            </a:r>
            <a:r>
              <a:rPr lang="en-US" baseline="0" dirty="0"/>
              <a:t> sang </a:t>
            </a:r>
            <a:r>
              <a:rPr lang="en-US" baseline="0" dirty="0" err="1"/>
              <a:t>nội</a:t>
            </a:r>
            <a:r>
              <a:rPr lang="en-US" baseline="0" dirty="0"/>
              <a:t> dung </a:t>
            </a:r>
            <a:r>
              <a:rPr lang="en-US" baseline="0" dirty="0" err="1"/>
              <a:t>tiếp</a:t>
            </a:r>
            <a:r>
              <a:rPr lang="en-US" baseline="0" dirty="0"/>
              <a:t> </a:t>
            </a:r>
            <a:r>
              <a:rPr lang="en-US" baseline="0" dirty="0" err="1"/>
              <a:t>theo.</a:t>
            </a:r>
            <a:endParaRPr lang="en-US" dirty="0"/>
          </a:p>
          <a:p>
            <a:endParaRPr lang="en-VN" dirty="0"/>
          </a:p>
        </p:txBody>
      </p:sp>
    </p:spTree>
    <p:extLst>
      <p:ext uri="{BB962C8B-B14F-4D97-AF65-F5344CB8AC3E}">
        <p14:creationId xmlns:p14="http://schemas.microsoft.com/office/powerpoint/2010/main" val="2585535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0C431-9086-0042-D33E-BEFE02E465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811304-D21B-C99B-1967-2E483544CA6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5D48806-12E5-4AFA-1074-060F2A453F49}"/>
              </a:ext>
            </a:extLst>
          </p:cNvPr>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2378121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2F25E-DC38-4607-14D7-1F7D8D94AC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9CE8E6-F8A2-E20D-B538-3C6E8B13D07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E433ACB-6973-EDA6-35D0-454799FF9BDF}"/>
              </a:ext>
            </a:extLst>
          </p:cNvPr>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1705648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06428-4701-D14B-3BB0-F07DC2B106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30045B-D605-7C08-89B0-D57938246AA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FE2AC63-AD13-E653-E39F-9F8B6348B085}"/>
              </a:ext>
            </a:extLst>
          </p:cNvPr>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3534435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57BEC-E31C-C781-C760-433D842DF2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EF8321-30AF-DC6E-6B91-8CF649AA293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1C4E377-2D36-7941-744E-8F0CB27BE7D6}"/>
              </a:ext>
            </a:extLst>
          </p:cNvPr>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1027506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F46F5-5A15-D71C-AC87-B252FF47BF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3811FB-7D7E-D68D-3106-1AB1DDB5B61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8928001-7CB4-37AB-8B36-31467C0C3F86}"/>
              </a:ext>
            </a:extLst>
          </p:cNvPr>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3797700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24595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75768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96415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06307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353062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705376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395154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186502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495777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186274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36143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9744406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20/"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hoc10.vn/doc-sach/tieng-viet-5-tap-1/1/678/20/"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hyperlink" Target="https://www.hoc10.vn/doc-sach/tieng-viet-5-tap-1/1/678/20/"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hyperlink" Target="https://www.youtube.com/watch?v=c43c0Qp8t0c&amp;t=1s" TargetMode="External"/><Relationship Id="rId5" Type="http://schemas.openxmlformats.org/officeDocument/2006/relationships/image" Target="../media/image31.png"/><Relationship Id="rId4" Type="http://schemas.openxmlformats.org/officeDocument/2006/relationships/image" Target="../media/image30.svg"/></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40.sv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 Id="rId9" Type="http://schemas.openxmlformats.org/officeDocument/2006/relationships/image" Target="../media/image48.png"/></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45.sv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5.sv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watch?v=c43c0Qp8t0c&amp;t=1s" TargetMode="External"/><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hyperlink" Target="https://www.hoc10.vn/doc-sach/tieng-viet-5-tap-1/1/678/20/" TargetMode="External"/><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slide" Target="slide36.xml"/><Relationship Id="rId3" Type="http://schemas.openxmlformats.org/officeDocument/2006/relationships/slideLayout" Target="../slideLayouts/slideLayout2.xml"/><Relationship Id="rId7" Type="http://schemas.microsoft.com/office/2007/relationships/hdphoto" Target="../media/hdphoto1.wdp"/><Relationship Id="rId12" Type="http://schemas.openxmlformats.org/officeDocument/2006/relationships/image" Target="../media/image5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3.png"/><Relationship Id="rId11" Type="http://schemas.microsoft.com/office/2007/relationships/hdphoto" Target="../media/hdphoto3.wdp"/><Relationship Id="rId5" Type="http://schemas.openxmlformats.org/officeDocument/2006/relationships/image" Target="../media/image52.emf"/><Relationship Id="rId15" Type="http://schemas.openxmlformats.org/officeDocument/2006/relationships/image" Target="../media/image58.jpeg"/><Relationship Id="rId10" Type="http://schemas.openxmlformats.org/officeDocument/2006/relationships/image" Target="../media/image55.png"/><Relationship Id="rId4" Type="http://schemas.openxmlformats.org/officeDocument/2006/relationships/notesSlide" Target="../notesSlides/notesSlide2.xml"/><Relationship Id="rId9" Type="http://schemas.microsoft.com/office/2007/relationships/hdphoto" Target="../media/hdphoto2.wdp"/><Relationship Id="rId14" Type="http://schemas.openxmlformats.org/officeDocument/2006/relationships/image" Target="../media/image57.png"/></Relationships>
</file>

<file path=ppt/slides/_rels/slide3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9.emf"/><Relationship Id="rId7" Type="http://schemas.microsoft.com/office/2007/relationships/hdphoto" Target="../media/hdphoto2.wdp"/><Relationship Id="rId12" Type="http://schemas.openxmlformats.org/officeDocument/2006/relationships/image" Target="../media/image58.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61.svg"/><Relationship Id="rId5" Type="http://schemas.microsoft.com/office/2007/relationships/hdphoto" Target="../media/hdphoto1.wdp"/><Relationship Id="rId10" Type="http://schemas.openxmlformats.org/officeDocument/2006/relationships/image" Target="../media/image60.png"/><Relationship Id="rId4" Type="http://schemas.openxmlformats.org/officeDocument/2006/relationships/image" Target="../media/image53.png"/><Relationship Id="rId9" Type="http://schemas.microsoft.com/office/2007/relationships/hdphoto" Target="../media/hdphoto3.wdp"/></Relationships>
</file>

<file path=ppt/slides/_rels/slide37.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slide" Target="slide41.xml"/><Relationship Id="rId18" Type="http://schemas.microsoft.com/office/2007/relationships/hdphoto" Target="../media/hdphoto8.wdp"/><Relationship Id="rId26" Type="http://schemas.openxmlformats.org/officeDocument/2006/relationships/image" Target="../media/image71.png"/><Relationship Id="rId3" Type="http://schemas.openxmlformats.org/officeDocument/2006/relationships/image" Target="../media/image52.emf"/><Relationship Id="rId21" Type="http://schemas.openxmlformats.org/officeDocument/2006/relationships/image" Target="../media/image68.gif"/><Relationship Id="rId7" Type="http://schemas.openxmlformats.org/officeDocument/2006/relationships/slide" Target="slide39.xml"/><Relationship Id="rId12" Type="http://schemas.microsoft.com/office/2007/relationships/hdphoto" Target="../media/hdphoto6.wdp"/><Relationship Id="rId17" Type="http://schemas.openxmlformats.org/officeDocument/2006/relationships/image" Target="../media/image66.png"/><Relationship Id="rId25" Type="http://schemas.openxmlformats.org/officeDocument/2006/relationships/slide" Target="slide43.xml"/><Relationship Id="rId2" Type="http://schemas.openxmlformats.org/officeDocument/2006/relationships/notesSlide" Target="../notesSlides/notesSlide4.xml"/><Relationship Id="rId16" Type="http://schemas.openxmlformats.org/officeDocument/2006/relationships/slide" Target="slide42.xml"/><Relationship Id="rId20" Type="http://schemas.microsoft.com/office/2007/relationships/hdphoto" Target="../media/hdphoto9.wdp"/><Relationship Id="rId1" Type="http://schemas.openxmlformats.org/officeDocument/2006/relationships/slideLayout" Target="../slideLayouts/slideLayout2.xml"/><Relationship Id="rId6" Type="http://schemas.microsoft.com/office/2007/relationships/hdphoto" Target="../media/hdphoto4.wdp"/><Relationship Id="rId11" Type="http://schemas.openxmlformats.org/officeDocument/2006/relationships/image" Target="../media/image64.png"/><Relationship Id="rId24" Type="http://schemas.openxmlformats.org/officeDocument/2006/relationships/image" Target="../media/image70.gif"/><Relationship Id="rId5" Type="http://schemas.openxmlformats.org/officeDocument/2006/relationships/image" Target="../media/image62.png"/><Relationship Id="rId15" Type="http://schemas.microsoft.com/office/2007/relationships/hdphoto" Target="../media/hdphoto7.wdp"/><Relationship Id="rId23" Type="http://schemas.microsoft.com/office/2007/relationships/hdphoto" Target="../media/hdphoto10.wdp"/><Relationship Id="rId10" Type="http://schemas.openxmlformats.org/officeDocument/2006/relationships/slide" Target="slide40.xml"/><Relationship Id="rId19" Type="http://schemas.openxmlformats.org/officeDocument/2006/relationships/image" Target="../media/image67.png"/><Relationship Id="rId4" Type="http://schemas.openxmlformats.org/officeDocument/2006/relationships/slide" Target="slide38.xml"/><Relationship Id="rId9" Type="http://schemas.microsoft.com/office/2007/relationships/hdphoto" Target="../media/hdphoto5.wdp"/><Relationship Id="rId14" Type="http://schemas.openxmlformats.org/officeDocument/2006/relationships/image" Target="../media/image65.png"/><Relationship Id="rId22" Type="http://schemas.openxmlformats.org/officeDocument/2006/relationships/image" Target="../media/image69.png"/><Relationship Id="rId27" Type="http://schemas.openxmlformats.org/officeDocument/2006/relationships/image" Target="../media/image58.jpeg"/></Relationships>
</file>

<file path=ppt/slides/_rels/slide38.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72.png"/><Relationship Id="rId4" Type="http://schemas.openxmlformats.org/officeDocument/2006/relationships/slide" Target="slide37.xml"/></Relationships>
</file>

<file path=ppt/slides/_rels/slide39.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72.png"/><Relationship Id="rId4" Type="http://schemas.openxmlformats.org/officeDocument/2006/relationships/slide" Target="slide37.xml"/></Relationships>
</file>

<file path=ppt/slides/_rels/slide40.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72.png"/><Relationship Id="rId4" Type="http://schemas.openxmlformats.org/officeDocument/2006/relationships/slide" Target="slide37.xml"/></Relationships>
</file>

<file path=ppt/slides/_rels/slide41.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72.png"/><Relationship Id="rId4" Type="http://schemas.openxmlformats.org/officeDocument/2006/relationships/slide" Target="slide37.xml"/></Relationships>
</file>

<file path=ppt/slides/_rels/slide42.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72.png"/><Relationship Id="rId4" Type="http://schemas.openxmlformats.org/officeDocument/2006/relationships/slide" Target="slide37.xml"/></Relationships>
</file>

<file path=ppt/slides/_rels/slide43.xml.rels><?xml version="1.0" encoding="UTF-8" standalone="yes"?>
<Relationships xmlns="http://schemas.openxmlformats.org/package/2006/relationships"><Relationship Id="rId3" Type="http://schemas.openxmlformats.org/officeDocument/2006/relationships/hyperlink" Target="https://www.hoc10.vn/doc-sach/tieng-viet-5-tap-1/1/678/20/" TargetMode="External"/><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76.svg"/></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3.jpg"/><Relationship Id="rId7" Type="http://schemas.openxmlformats.org/officeDocument/2006/relationships/image" Target="../media/image85.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1.wdp"/><Relationship Id="rId5" Type="http://schemas.openxmlformats.org/officeDocument/2006/relationships/image" Target="../media/image84.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524000" y="2266123"/>
            <a:ext cx="9144000" cy="2015493"/>
          </a:xfrm>
          <a:prstGeom prst="rect">
            <a:avLst/>
          </a:prstGeom>
          <a:noFill/>
          <a:ln>
            <a:noFill/>
          </a:ln>
        </p:spPr>
        <p:txBody>
          <a:bodyPr spcFirstLastPara="1" wrap="square" lIns="91425" tIns="45700" rIns="91425" bIns="45700" anchor="b" anchorCtr="0">
            <a:normAutofit fontScale="90000"/>
          </a:bodyPr>
          <a:lstStyle/>
          <a:p>
            <a:pPr>
              <a:lnSpc>
                <a:spcPct val="150000"/>
              </a:lnSpc>
              <a:buSzPts val="5200"/>
            </a:pPr>
            <a:r>
              <a:rPr lang="en-US" sz="4800" b="1" dirty="0" err="1">
                <a:solidFill>
                  <a:srgbClr val="002060"/>
                </a:solidFill>
                <a:latin typeface="UTM Avo" panose="02040603050506020204" pitchFamily="18"/>
                <a:ea typeface="Arial"/>
                <a:cs typeface="Arial"/>
                <a:sym typeface="Arial"/>
              </a:rPr>
              <a:t>Tuần</a:t>
            </a:r>
            <a:r>
              <a:rPr lang="en-US" sz="4800" b="1" dirty="0">
                <a:solidFill>
                  <a:srgbClr val="002060"/>
                </a:solidFill>
                <a:latin typeface="UTM Avo" panose="02040603050506020204" pitchFamily="18"/>
                <a:ea typeface="Arial"/>
                <a:cs typeface="Arial"/>
                <a:sym typeface="Arial"/>
              </a:rPr>
              <a:t> 3</a:t>
            </a:r>
            <a:br>
              <a:rPr lang="en-US" sz="4800" b="1" dirty="0">
                <a:solidFill>
                  <a:srgbClr val="002060"/>
                </a:solidFill>
                <a:latin typeface="UTM Avo" panose="02040603050506020204" pitchFamily="18"/>
                <a:ea typeface="Arial"/>
                <a:cs typeface="Arial"/>
                <a:sym typeface="Arial"/>
              </a:rPr>
            </a:br>
            <a:r>
              <a:rPr lang="vi-VN" sz="4800" b="1" dirty="0">
                <a:solidFill>
                  <a:srgbClr val="FF0000"/>
                </a:solidFill>
                <a:latin typeface="UTM Avo" panose="02040603050506020204" pitchFamily="18"/>
                <a:ea typeface="Arial"/>
                <a:cs typeface="Arial"/>
                <a:sym typeface="Arial"/>
              </a:rPr>
              <a:t>Bài đọc 1: Lớp trưởng lớp tôi</a:t>
            </a:r>
            <a:endParaRPr sz="48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9D5BE7A-B3D0-A1E5-1746-1AFE2D073DD0}"/>
              </a:ext>
            </a:extLst>
          </p:cNvPr>
          <p:cNvPicPr>
            <a:picLocks noChangeAspect="1"/>
          </p:cNvPicPr>
          <p:nvPr/>
        </p:nvPicPr>
        <p:blipFill>
          <a:blip r:embed="rId4"/>
          <a:stretch>
            <a:fillRect/>
          </a:stretch>
        </p:blipFill>
        <p:spPr>
          <a:xfrm>
            <a:off x="4619855" y="3132457"/>
            <a:ext cx="2952289" cy="1633356"/>
          </a:xfrm>
          <a:prstGeom prst="rect">
            <a:avLst/>
          </a:prstGeom>
        </p:spPr>
      </p:pic>
    </p:spTree>
    <p:extLst>
      <p:ext uri="{BB962C8B-B14F-4D97-AF65-F5344CB8AC3E}">
        <p14:creationId xmlns:p14="http://schemas.microsoft.com/office/powerpoint/2010/main" val="67100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C81366A-3D2A-8A0E-E0E3-65D10AA020F6}"/>
            </a:ext>
          </a:extLst>
        </p:cNvPr>
        <p:cNvGrpSpPr/>
        <p:nvPr/>
      </p:nvGrpSpPr>
      <p:grpSpPr>
        <a:xfrm>
          <a:off x="0" y="0"/>
          <a:ext cx="0" cy="0"/>
          <a:chOff x="0" y="0"/>
          <a:chExt cx="0" cy="0"/>
        </a:xfrm>
      </p:grpSpPr>
      <p:sp>
        <p:nvSpPr>
          <p:cNvPr id="4" name="Rounded Rectangle 34">
            <a:extLst>
              <a:ext uri="{FF2B5EF4-FFF2-40B4-BE49-F238E27FC236}">
                <a16:creationId xmlns:a16="http://schemas.microsoft.com/office/drawing/2014/main" id="{CA6278B3-769A-42D9-95EF-C37224BBE86D}"/>
              </a:ext>
            </a:extLst>
          </p:cNvPr>
          <p:cNvSpPr/>
          <p:nvPr/>
        </p:nvSpPr>
        <p:spPr>
          <a:xfrm>
            <a:off x="2253195" y="1714064"/>
            <a:ext cx="7685609" cy="673292"/>
          </a:xfrm>
          <a:prstGeom prst="roundRect">
            <a:avLst/>
          </a:prstGeom>
          <a:solidFill>
            <a:schemeClr val="accent6">
              <a:lumMod val="40000"/>
              <a:lumOff val="6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151961">
              <a:defRPr/>
            </a:pPr>
            <a:r>
              <a:rPr lang="vi-VN" sz="2400" b="1" kern="0" dirty="0">
                <a:solidFill>
                  <a:sysClr val="windowText" lastClr="000000"/>
                </a:solidFill>
                <a:latin typeface="+mn-lt"/>
                <a:cs typeface="Arial" panose="020B0604020202020204" pitchFamily="34" charset="0"/>
                <a:sym typeface="Arial"/>
              </a:rPr>
              <a:t>Trò chơi</a:t>
            </a:r>
            <a:r>
              <a:rPr lang="en-US" sz="2400" b="1" kern="0" dirty="0">
                <a:solidFill>
                  <a:sysClr val="windowText" lastClr="000000"/>
                </a:solidFill>
                <a:latin typeface="+mn-lt"/>
                <a:cs typeface="Arial" panose="020B0604020202020204" pitchFamily="34" charset="0"/>
                <a:sym typeface="Arial"/>
              </a:rPr>
              <a:t> “</a:t>
            </a:r>
            <a:r>
              <a:rPr lang="vi-VN" sz="2400" b="1" kern="0" dirty="0">
                <a:solidFill>
                  <a:sysClr val="windowText" lastClr="000000"/>
                </a:solidFill>
                <a:latin typeface="+mn-lt"/>
                <a:cs typeface="Arial" panose="020B0604020202020204" pitchFamily="34" charset="0"/>
                <a:sym typeface="Arial"/>
              </a:rPr>
              <a:t>Chinh phục đỉnh núi Phan-xi-pang</a:t>
            </a:r>
            <a:r>
              <a:rPr lang="en-US" sz="2400" b="1" kern="0" dirty="0">
                <a:solidFill>
                  <a:sysClr val="windowText" lastClr="000000"/>
                </a:solidFill>
                <a:latin typeface="+mn-lt"/>
                <a:cs typeface="Arial" panose="020B0604020202020204" pitchFamily="34" charset="0"/>
                <a:sym typeface="Arial"/>
              </a:rPr>
              <a:t>”</a:t>
            </a:r>
          </a:p>
        </p:txBody>
      </p:sp>
      <p:sp>
        <p:nvSpPr>
          <p:cNvPr id="6" name="TextBox 5">
            <a:extLst>
              <a:ext uri="{FF2B5EF4-FFF2-40B4-BE49-F238E27FC236}">
                <a16:creationId xmlns:a16="http://schemas.microsoft.com/office/drawing/2014/main" id="{0B09B687-A69E-2970-178D-3846E86107DF}"/>
              </a:ext>
            </a:extLst>
          </p:cNvPr>
          <p:cNvSpPr txBox="1"/>
          <p:nvPr/>
        </p:nvSpPr>
        <p:spPr>
          <a:xfrm>
            <a:off x="1313009" y="2566084"/>
            <a:ext cx="9565979" cy="461665"/>
          </a:xfrm>
          <a:prstGeom prst="rect">
            <a:avLst/>
          </a:prstGeom>
          <a:noFill/>
        </p:spPr>
        <p:txBody>
          <a:bodyPr wrap="square" rtlCol="0">
            <a:spAutoFit/>
          </a:bodyPr>
          <a:lstStyle/>
          <a:p>
            <a:pPr algn="ctr" defTabSz="1151961">
              <a:defRPr/>
            </a:pPr>
            <a:r>
              <a:rPr lang="vi-VN" sz="2400" kern="0" dirty="0">
                <a:latin typeface="+mn-lt"/>
                <a:cs typeface="Arial" panose="020B0604020202020204" pitchFamily="34" charset="0"/>
                <a:sym typeface="Arial"/>
              </a:rPr>
              <a:t>Cả lớp tiến hành đọc nội dung phần </a:t>
            </a:r>
            <a:r>
              <a:rPr lang="vi-VN" sz="2400" b="1" kern="0" dirty="0">
                <a:solidFill>
                  <a:schemeClr val="tx1"/>
                </a:solidFill>
                <a:latin typeface="+mn-lt"/>
                <a:cs typeface="Arial" panose="020B0604020202020204" pitchFamily="34" charset="0"/>
                <a:sym typeface="Arial"/>
              </a:rPr>
              <a:t>Chia sẻ:</a:t>
            </a:r>
            <a:endParaRPr lang="en-US" sz="2400" b="1" kern="0" dirty="0">
              <a:solidFill>
                <a:schemeClr val="tx1"/>
              </a:solidFill>
              <a:latin typeface="+mn-lt"/>
              <a:cs typeface="Arial" panose="020B0604020202020204" pitchFamily="34" charset="0"/>
              <a:sym typeface="Arial"/>
            </a:endParaRPr>
          </a:p>
        </p:txBody>
      </p:sp>
      <p:grpSp>
        <p:nvGrpSpPr>
          <p:cNvPr id="7" name="Group 6">
            <a:extLst>
              <a:ext uri="{FF2B5EF4-FFF2-40B4-BE49-F238E27FC236}">
                <a16:creationId xmlns:a16="http://schemas.microsoft.com/office/drawing/2014/main" id="{D7A71294-CF2C-97F3-C1CA-FE74685BA6CF}"/>
              </a:ext>
            </a:extLst>
          </p:cNvPr>
          <p:cNvGrpSpPr/>
          <p:nvPr/>
        </p:nvGrpSpPr>
        <p:grpSpPr>
          <a:xfrm>
            <a:off x="845090" y="3235577"/>
            <a:ext cx="5362895" cy="3355496"/>
            <a:chOff x="360671" y="2269794"/>
            <a:chExt cx="4256683" cy="2663353"/>
          </a:xfrm>
        </p:grpSpPr>
        <p:sp>
          <p:nvSpPr>
            <p:cNvPr id="8" name="Rectangle: Rounded Corners 13">
              <a:extLst>
                <a:ext uri="{FF2B5EF4-FFF2-40B4-BE49-F238E27FC236}">
                  <a16:creationId xmlns:a16="http://schemas.microsoft.com/office/drawing/2014/main" id="{E04C0CBD-624D-E1D9-E04D-737ACE9E89EA}"/>
                </a:ext>
              </a:extLst>
            </p:cNvPr>
            <p:cNvSpPr/>
            <p:nvPr/>
          </p:nvSpPr>
          <p:spPr>
            <a:xfrm>
              <a:off x="360671" y="2280312"/>
              <a:ext cx="4256683" cy="2652835"/>
            </a:xfrm>
            <a:prstGeom prst="roundRect">
              <a:avLst>
                <a:gd name="adj" fmla="val 2488"/>
              </a:avLst>
            </a:prstGeom>
            <a:noFill/>
            <a:ln w="25400" cap="flat" cmpd="sng" algn="ctr">
              <a:solidFill>
                <a:schemeClr val="accent6"/>
              </a:solidFill>
              <a:prstDash val="solid"/>
            </a:ln>
            <a:effectLst/>
          </p:spPr>
          <p:txBody>
            <a:bodyPr rtlCol="0" anchor="ctr"/>
            <a:lstStyle/>
            <a:p>
              <a:pPr algn="ctr" defTabSz="1151961">
                <a:defRPr/>
              </a:pPr>
              <a:endParaRPr lang="en-US" sz="2400" kern="0">
                <a:solidFill>
                  <a:srgbClr val="EBE0DD"/>
                </a:solidFill>
                <a:latin typeface="+mn-lt"/>
                <a:cs typeface="Arial"/>
                <a:sym typeface="Arial"/>
              </a:endParaRPr>
            </a:p>
          </p:txBody>
        </p:sp>
        <p:sp>
          <p:nvSpPr>
            <p:cNvPr id="9" name="TextBox 8">
              <a:extLst>
                <a:ext uri="{FF2B5EF4-FFF2-40B4-BE49-F238E27FC236}">
                  <a16:creationId xmlns:a16="http://schemas.microsoft.com/office/drawing/2014/main" id="{79594656-1183-8EE7-B46E-DAEA056608FA}"/>
                </a:ext>
              </a:extLst>
            </p:cNvPr>
            <p:cNvSpPr txBox="1"/>
            <p:nvPr/>
          </p:nvSpPr>
          <p:spPr>
            <a:xfrm>
              <a:off x="669281" y="2269794"/>
              <a:ext cx="3639461" cy="2649336"/>
            </a:xfrm>
            <a:prstGeom prst="rect">
              <a:avLst/>
            </a:prstGeom>
            <a:noFill/>
          </p:spPr>
          <p:txBody>
            <a:bodyPr wrap="square" rtlCol="0">
              <a:spAutoFit/>
            </a:bodyPr>
            <a:lstStyle/>
            <a:p>
              <a:pPr algn="just" defTabSz="1151961">
                <a:lnSpc>
                  <a:spcPct val="150000"/>
                </a:lnSpc>
                <a:defRPr/>
              </a:pPr>
              <a:r>
                <a:rPr lang="vi-VN" sz="2400" kern="0" dirty="0">
                  <a:solidFill>
                    <a:sysClr val="windowText" lastClr="000000"/>
                  </a:solidFill>
                  <a:latin typeface="+mn-lt"/>
                  <a:cs typeface="Arial"/>
                  <a:sym typeface="Arial"/>
                </a:rPr>
                <a:t>Núi Phan-xi-păng cao hơn 3147 mét. Chúng ta chia đường lên núi thành 3 chặng. Sau khi trả lời được 3 câu hỏi, em sẽ tới đỉnh núi. Hãy bắt đầu bằng 1 câu hỏi 1 nào! </a:t>
              </a:r>
            </a:p>
          </p:txBody>
        </p:sp>
      </p:grpSp>
      <p:pic>
        <p:nvPicPr>
          <p:cNvPr id="10" name="Picture 9" descr="A cartoon of kids reading a map&#10;&#10;Description automatically generated">
            <a:extLst>
              <a:ext uri="{FF2B5EF4-FFF2-40B4-BE49-F238E27FC236}">
                <a16:creationId xmlns:a16="http://schemas.microsoft.com/office/drawing/2014/main" id="{790C7C4A-4244-18EE-F5FC-F307A62DCBD1}"/>
              </a:ext>
            </a:extLst>
          </p:cNvPr>
          <p:cNvPicPr>
            <a:picLocks noChangeAspect="1"/>
          </p:cNvPicPr>
          <p:nvPr/>
        </p:nvPicPr>
        <p:blipFill rotWithShape="1">
          <a:blip r:embed="rId3">
            <a:extLst>
              <a:ext uri="{28A0092B-C50C-407E-A947-70E740481C1C}">
                <a14:useLocalDpi xmlns:a14="http://schemas.microsoft.com/office/drawing/2010/main" val="0"/>
              </a:ext>
            </a:extLst>
          </a:blip>
          <a:srcRect l="210" t="43181" b="4074"/>
          <a:stretch/>
        </p:blipFill>
        <p:spPr>
          <a:xfrm>
            <a:off x="6925526" y="3248828"/>
            <a:ext cx="4421384" cy="33422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109456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par>
                                <p:cTn id="20" presetID="14" presetClass="entr" presetSubtype="1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15FFCA-E899-C509-D288-146E98E2C7BE}"/>
            </a:ext>
          </a:extLst>
        </p:cNvPr>
        <p:cNvGrpSpPr/>
        <p:nvPr/>
      </p:nvGrpSpPr>
      <p:grpSpPr>
        <a:xfrm>
          <a:off x="0" y="0"/>
          <a:ext cx="0" cy="0"/>
          <a:chOff x="0" y="0"/>
          <a:chExt cx="0" cy="0"/>
        </a:xfrm>
      </p:grpSpPr>
      <p:sp>
        <p:nvSpPr>
          <p:cNvPr id="4" name="Rounded Rectangle 34">
            <a:extLst>
              <a:ext uri="{FF2B5EF4-FFF2-40B4-BE49-F238E27FC236}">
                <a16:creationId xmlns:a16="http://schemas.microsoft.com/office/drawing/2014/main" id="{3763A26C-3368-2A9E-62AE-47B85ECFA694}"/>
              </a:ext>
            </a:extLst>
          </p:cNvPr>
          <p:cNvSpPr/>
          <p:nvPr/>
        </p:nvSpPr>
        <p:spPr>
          <a:xfrm>
            <a:off x="2253195" y="1714064"/>
            <a:ext cx="7685609" cy="673292"/>
          </a:xfrm>
          <a:prstGeom prst="roundRect">
            <a:avLst/>
          </a:prstGeom>
          <a:solidFill>
            <a:schemeClr val="accent6">
              <a:lumMod val="40000"/>
              <a:lumOff val="6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151961">
              <a:defRPr/>
            </a:pPr>
            <a:r>
              <a:rPr lang="vi-VN" sz="2400" b="1" kern="0" dirty="0">
                <a:solidFill>
                  <a:sysClr val="windowText" lastClr="000000"/>
                </a:solidFill>
                <a:latin typeface="+mn-lt"/>
                <a:cs typeface="Arial" panose="020B0604020202020204" pitchFamily="34" charset="0"/>
                <a:sym typeface="Arial"/>
              </a:rPr>
              <a:t>Trò chơi</a:t>
            </a:r>
            <a:r>
              <a:rPr lang="en-US" sz="2400" b="1" kern="0" dirty="0">
                <a:solidFill>
                  <a:sysClr val="windowText" lastClr="000000"/>
                </a:solidFill>
                <a:latin typeface="+mn-lt"/>
                <a:cs typeface="Arial" panose="020B0604020202020204" pitchFamily="34" charset="0"/>
                <a:sym typeface="Arial"/>
              </a:rPr>
              <a:t> “</a:t>
            </a:r>
            <a:r>
              <a:rPr lang="vi-VN" sz="2400" b="1" kern="0" dirty="0">
                <a:solidFill>
                  <a:sysClr val="windowText" lastClr="000000"/>
                </a:solidFill>
                <a:latin typeface="+mn-lt"/>
                <a:cs typeface="Arial" panose="020B0604020202020204" pitchFamily="34" charset="0"/>
                <a:sym typeface="Arial"/>
              </a:rPr>
              <a:t>Chinh phục đỉnh núi Phan-xi-pang</a:t>
            </a:r>
            <a:r>
              <a:rPr lang="en-US" sz="2400" b="1" kern="0" dirty="0">
                <a:solidFill>
                  <a:sysClr val="windowText" lastClr="000000"/>
                </a:solidFill>
                <a:latin typeface="+mn-lt"/>
                <a:cs typeface="Arial" panose="020B0604020202020204" pitchFamily="34" charset="0"/>
                <a:sym typeface="Arial"/>
              </a:rPr>
              <a:t>”</a:t>
            </a:r>
          </a:p>
        </p:txBody>
      </p:sp>
      <p:sp>
        <p:nvSpPr>
          <p:cNvPr id="6" name="TextBox 5">
            <a:extLst>
              <a:ext uri="{FF2B5EF4-FFF2-40B4-BE49-F238E27FC236}">
                <a16:creationId xmlns:a16="http://schemas.microsoft.com/office/drawing/2014/main" id="{E23FB742-7D1C-ABB1-907E-F266AB04ED63}"/>
              </a:ext>
            </a:extLst>
          </p:cNvPr>
          <p:cNvSpPr txBox="1"/>
          <p:nvPr/>
        </p:nvSpPr>
        <p:spPr>
          <a:xfrm>
            <a:off x="1313009" y="2566084"/>
            <a:ext cx="9565979" cy="461665"/>
          </a:xfrm>
          <a:prstGeom prst="rect">
            <a:avLst/>
          </a:prstGeom>
          <a:noFill/>
        </p:spPr>
        <p:txBody>
          <a:bodyPr wrap="square" rtlCol="0">
            <a:spAutoFit/>
          </a:bodyPr>
          <a:lstStyle/>
          <a:p>
            <a:pPr algn="ctr" defTabSz="1151961">
              <a:defRPr/>
            </a:pPr>
            <a:r>
              <a:rPr lang="vi-VN" sz="2400" kern="0" dirty="0">
                <a:solidFill>
                  <a:schemeClr val="tx1"/>
                </a:solidFill>
                <a:latin typeface="+mn-lt"/>
                <a:cs typeface="Arial" panose="020B0604020202020204" pitchFamily="34" charset="0"/>
                <a:sym typeface="Arial"/>
              </a:rPr>
              <a:t>Cả lớp tiến hành đọc nội dung phần </a:t>
            </a:r>
            <a:r>
              <a:rPr lang="vi-VN" sz="2400" b="1" kern="0" dirty="0">
                <a:solidFill>
                  <a:schemeClr val="tx1"/>
                </a:solidFill>
                <a:latin typeface="+mn-lt"/>
                <a:cs typeface="Arial" panose="020B0604020202020204" pitchFamily="34" charset="0"/>
                <a:sym typeface="Arial"/>
              </a:rPr>
              <a:t>Chia sẻ:</a:t>
            </a:r>
            <a:endParaRPr lang="en-US" sz="2400" b="1" kern="0" dirty="0">
              <a:solidFill>
                <a:schemeClr val="tx1"/>
              </a:solidFill>
              <a:latin typeface="+mn-lt"/>
              <a:cs typeface="Arial" panose="020B0604020202020204" pitchFamily="34" charset="0"/>
              <a:sym typeface="Arial"/>
            </a:endParaRPr>
          </a:p>
        </p:txBody>
      </p:sp>
      <p:grpSp>
        <p:nvGrpSpPr>
          <p:cNvPr id="2" name="Group 1">
            <a:extLst>
              <a:ext uri="{FF2B5EF4-FFF2-40B4-BE49-F238E27FC236}">
                <a16:creationId xmlns:a16="http://schemas.microsoft.com/office/drawing/2014/main" id="{EB971FD6-DD6F-CC1E-F804-ABA85D12F3D7}"/>
              </a:ext>
            </a:extLst>
          </p:cNvPr>
          <p:cNvGrpSpPr/>
          <p:nvPr/>
        </p:nvGrpSpPr>
        <p:grpSpPr>
          <a:xfrm>
            <a:off x="631364" y="3241395"/>
            <a:ext cx="10929271" cy="3342245"/>
            <a:chOff x="267606" y="725900"/>
            <a:chExt cx="8682329" cy="2652835"/>
          </a:xfrm>
        </p:grpSpPr>
        <p:sp>
          <p:nvSpPr>
            <p:cNvPr id="3" name="Rectangle: Rounded Corners 9">
              <a:extLst>
                <a:ext uri="{FF2B5EF4-FFF2-40B4-BE49-F238E27FC236}">
                  <a16:creationId xmlns:a16="http://schemas.microsoft.com/office/drawing/2014/main" id="{7BB9972C-075C-8F9A-0E65-4B795A270854}"/>
                </a:ext>
              </a:extLst>
            </p:cNvPr>
            <p:cNvSpPr/>
            <p:nvPr/>
          </p:nvSpPr>
          <p:spPr>
            <a:xfrm>
              <a:off x="267606" y="725900"/>
              <a:ext cx="8682329" cy="2652835"/>
            </a:xfrm>
            <a:prstGeom prst="roundRect">
              <a:avLst>
                <a:gd name="adj" fmla="val 2488"/>
              </a:avLst>
            </a:prstGeom>
            <a:solidFill>
              <a:schemeClr val="bg1"/>
            </a:solidFill>
            <a:ln w="25400" cap="flat" cmpd="sng" algn="ctr">
              <a:solidFill>
                <a:schemeClr val="accent6"/>
              </a:solidFill>
              <a:prstDash val="solid"/>
            </a:ln>
            <a:effectLst/>
          </p:spPr>
          <p:txBody>
            <a:bodyPr rtlCol="0" anchor="ctr"/>
            <a:lstStyle/>
            <a:p>
              <a:pPr algn="ctr" defTabSz="1151961">
                <a:defRPr/>
              </a:pPr>
              <a:endParaRPr lang="en-US" sz="2400" kern="0">
                <a:solidFill>
                  <a:srgbClr val="EBE0DD"/>
                </a:solidFill>
                <a:latin typeface="+mn-lt"/>
                <a:cs typeface="Arial"/>
                <a:sym typeface="Arial"/>
              </a:endParaRPr>
            </a:p>
          </p:txBody>
        </p:sp>
        <p:sp>
          <p:nvSpPr>
            <p:cNvPr id="5" name="Rectangle: Diagonal Corners Rounded 15">
              <a:extLst>
                <a:ext uri="{FF2B5EF4-FFF2-40B4-BE49-F238E27FC236}">
                  <a16:creationId xmlns:a16="http://schemas.microsoft.com/office/drawing/2014/main" id="{C092BD70-6333-E3FF-05C2-DCDC695F3500}"/>
                </a:ext>
              </a:extLst>
            </p:cNvPr>
            <p:cNvSpPr/>
            <p:nvPr/>
          </p:nvSpPr>
          <p:spPr>
            <a:xfrm>
              <a:off x="278131" y="740078"/>
              <a:ext cx="2117646" cy="511029"/>
            </a:xfrm>
            <a:prstGeom prst="round2DiagRect">
              <a:avLst/>
            </a:prstGeom>
            <a:solidFill>
              <a:schemeClr val="accent6">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1961">
                <a:defRPr/>
              </a:pPr>
              <a:r>
                <a:rPr lang="en-US" sz="2400" b="1" kern="0" dirty="0" err="1">
                  <a:solidFill>
                    <a:sysClr val="windowText" lastClr="000000"/>
                  </a:solidFill>
                  <a:latin typeface="+mn-lt"/>
                  <a:cs typeface="Arial"/>
                  <a:sym typeface="Arial"/>
                </a:rPr>
                <a:t>Phần</a:t>
              </a:r>
              <a:r>
                <a:rPr lang="en-US" sz="2400" b="1" kern="0" dirty="0">
                  <a:solidFill>
                    <a:sysClr val="windowText" lastClr="000000"/>
                  </a:solidFill>
                  <a:latin typeface="+mn-lt"/>
                  <a:cs typeface="Arial"/>
                  <a:sym typeface="Arial"/>
                </a:rPr>
                <a:t> </a:t>
              </a:r>
              <a:r>
                <a:rPr lang="en-US" sz="2400" b="1" kern="0" dirty="0" err="1">
                  <a:solidFill>
                    <a:sysClr val="windowText" lastClr="000000"/>
                  </a:solidFill>
                  <a:latin typeface="+mn-lt"/>
                  <a:cs typeface="Arial"/>
                  <a:sym typeface="Arial"/>
                </a:rPr>
                <a:t>câu</a:t>
              </a:r>
              <a:r>
                <a:rPr lang="en-US" sz="2400" b="1" kern="0" dirty="0">
                  <a:solidFill>
                    <a:sysClr val="windowText" lastClr="000000"/>
                  </a:solidFill>
                  <a:latin typeface="+mn-lt"/>
                  <a:cs typeface="Arial"/>
                  <a:sym typeface="Arial"/>
                </a:rPr>
                <a:t> </a:t>
              </a:r>
              <a:r>
                <a:rPr lang="en-US" sz="2400" b="1" kern="0" dirty="0" err="1">
                  <a:solidFill>
                    <a:sysClr val="windowText" lastClr="000000"/>
                  </a:solidFill>
                  <a:latin typeface="+mn-lt"/>
                  <a:cs typeface="Arial"/>
                  <a:sym typeface="Arial"/>
                </a:rPr>
                <a:t>hỏi</a:t>
              </a:r>
              <a:endParaRPr lang="en-US" sz="2400" b="1" kern="0" dirty="0">
                <a:solidFill>
                  <a:sysClr val="windowText" lastClr="000000"/>
                </a:solidFill>
                <a:latin typeface="+mn-lt"/>
                <a:cs typeface="Arial"/>
                <a:sym typeface="Arial"/>
              </a:endParaRPr>
            </a:p>
          </p:txBody>
        </p:sp>
      </p:grpSp>
      <p:sp>
        <p:nvSpPr>
          <p:cNvPr id="11" name="TextBox 10">
            <a:extLst>
              <a:ext uri="{FF2B5EF4-FFF2-40B4-BE49-F238E27FC236}">
                <a16:creationId xmlns:a16="http://schemas.microsoft.com/office/drawing/2014/main" id="{823DD54D-534D-1FCC-0330-5C2AADF51F37}"/>
              </a:ext>
            </a:extLst>
          </p:cNvPr>
          <p:cNvSpPr txBox="1"/>
          <p:nvPr/>
        </p:nvSpPr>
        <p:spPr>
          <a:xfrm>
            <a:off x="865163" y="4011477"/>
            <a:ext cx="10511826" cy="461665"/>
          </a:xfrm>
          <a:prstGeom prst="rect">
            <a:avLst/>
          </a:prstGeom>
          <a:noFill/>
        </p:spPr>
        <p:txBody>
          <a:bodyPr wrap="square" rtlCol="0">
            <a:spAutoFit/>
          </a:bodyPr>
          <a:lstStyle/>
          <a:p>
            <a:pPr algn="just" defTabSz="1151961">
              <a:defRPr/>
            </a:pPr>
            <a:r>
              <a:rPr lang="en-US" sz="2400" kern="0" dirty="0">
                <a:solidFill>
                  <a:sysClr val="windowText" lastClr="000000"/>
                </a:solidFill>
                <a:latin typeface="+mn-lt"/>
                <a:cs typeface="Arial"/>
                <a:sym typeface="Arial"/>
              </a:rPr>
              <a:t>1. </a:t>
            </a:r>
            <a:r>
              <a:rPr lang="vi-VN" sz="2400" kern="0" dirty="0">
                <a:solidFill>
                  <a:sysClr val="windowText" lastClr="000000"/>
                </a:solidFill>
                <a:latin typeface="+mn-lt"/>
                <a:cs typeface="Arial"/>
                <a:sym typeface="Arial"/>
              </a:rPr>
              <a:t>Em hiểu như thế nào về nội dung của các thành ngữ, tục ngữ sau? </a:t>
            </a:r>
          </a:p>
        </p:txBody>
      </p:sp>
      <p:pic>
        <p:nvPicPr>
          <p:cNvPr id="12" name="Picture 11" descr="A cartoon of kids reading a book&#10;&#10;Description automatically generated">
            <a:extLst>
              <a:ext uri="{FF2B5EF4-FFF2-40B4-BE49-F238E27FC236}">
                <a16:creationId xmlns:a16="http://schemas.microsoft.com/office/drawing/2014/main" id="{6EB2732D-7CFA-E543-EC6F-855285F70745}"/>
              </a:ext>
            </a:extLst>
          </p:cNvPr>
          <p:cNvPicPr>
            <a:picLocks noChangeAspect="1"/>
          </p:cNvPicPr>
          <p:nvPr/>
        </p:nvPicPr>
        <p:blipFill rotWithShape="1">
          <a:blip r:embed="rId3">
            <a:extLst>
              <a:ext uri="{28A0092B-C50C-407E-A947-70E740481C1C}">
                <a14:useLocalDpi xmlns:a14="http://schemas.microsoft.com/office/drawing/2010/main" val="0"/>
              </a:ext>
            </a:extLst>
          </a:blip>
          <a:srcRect l="43398" t="33606" r="17794" b="58187"/>
          <a:stretch/>
        </p:blipFill>
        <p:spPr>
          <a:xfrm>
            <a:off x="5914859" y="4545136"/>
            <a:ext cx="2747799" cy="830696"/>
          </a:xfrm>
          <a:prstGeom prst="rect">
            <a:avLst/>
          </a:prstGeom>
        </p:spPr>
      </p:pic>
      <p:pic>
        <p:nvPicPr>
          <p:cNvPr id="13" name="Picture 12" descr="A cartoon of kids reading a book&#10;&#10;Description automatically generated">
            <a:extLst>
              <a:ext uri="{FF2B5EF4-FFF2-40B4-BE49-F238E27FC236}">
                <a16:creationId xmlns:a16="http://schemas.microsoft.com/office/drawing/2014/main" id="{8666F09E-86D4-BE15-ADA0-620A1A8644EA}"/>
              </a:ext>
            </a:extLst>
          </p:cNvPr>
          <p:cNvPicPr>
            <a:picLocks noChangeAspect="1"/>
          </p:cNvPicPr>
          <p:nvPr/>
        </p:nvPicPr>
        <p:blipFill rotWithShape="1">
          <a:blip r:embed="rId3">
            <a:extLst>
              <a:ext uri="{28A0092B-C50C-407E-A947-70E740481C1C}">
                <a14:useLocalDpi xmlns:a14="http://schemas.microsoft.com/office/drawing/2010/main" val="0"/>
              </a:ext>
            </a:extLst>
          </a:blip>
          <a:srcRect l="17198" t="32688" r="57765" b="62072"/>
          <a:stretch/>
        </p:blipFill>
        <p:spPr>
          <a:xfrm>
            <a:off x="2586162" y="4553516"/>
            <a:ext cx="2747798" cy="822316"/>
          </a:xfrm>
          <a:prstGeom prst="rect">
            <a:avLst/>
          </a:prstGeom>
        </p:spPr>
      </p:pic>
      <p:sp>
        <p:nvSpPr>
          <p:cNvPr id="14" name="TextBox 13">
            <a:extLst>
              <a:ext uri="{FF2B5EF4-FFF2-40B4-BE49-F238E27FC236}">
                <a16:creationId xmlns:a16="http://schemas.microsoft.com/office/drawing/2014/main" id="{E7318F44-08A3-8883-37BE-A6A6F820F0EF}"/>
              </a:ext>
            </a:extLst>
          </p:cNvPr>
          <p:cNvSpPr txBox="1"/>
          <p:nvPr/>
        </p:nvSpPr>
        <p:spPr>
          <a:xfrm>
            <a:off x="904029" y="5384474"/>
            <a:ext cx="10472960" cy="1121846"/>
          </a:xfrm>
          <a:prstGeom prst="rect">
            <a:avLst/>
          </a:prstGeom>
          <a:noFill/>
        </p:spPr>
        <p:txBody>
          <a:bodyPr wrap="square" rtlCol="0">
            <a:spAutoFit/>
          </a:bodyPr>
          <a:lstStyle/>
          <a:p>
            <a:pPr algn="just" defTabSz="1151961">
              <a:lnSpc>
                <a:spcPct val="150000"/>
              </a:lnSpc>
              <a:defRPr/>
            </a:pPr>
            <a:r>
              <a:rPr lang="en-US" sz="2400" kern="0" dirty="0">
                <a:solidFill>
                  <a:sysClr val="windowText" lastClr="000000"/>
                </a:solidFill>
                <a:latin typeface="+mn-lt"/>
                <a:cs typeface="Arial"/>
                <a:sym typeface="Arial"/>
              </a:rPr>
              <a:t>2. </a:t>
            </a:r>
            <a:r>
              <a:rPr lang="vi-VN" sz="2400" kern="0" dirty="0">
                <a:solidFill>
                  <a:sysClr val="windowText" lastClr="000000"/>
                </a:solidFill>
                <a:latin typeface="+mn-lt"/>
                <a:cs typeface="Arial"/>
                <a:sym typeface="Arial"/>
              </a:rPr>
              <a:t>Theo em, cả nữ và nam cần có những phẩm chất gì?</a:t>
            </a:r>
          </a:p>
          <a:p>
            <a:pPr algn="just" defTabSz="1151961">
              <a:lnSpc>
                <a:spcPct val="150000"/>
              </a:lnSpc>
              <a:defRPr/>
            </a:pPr>
            <a:r>
              <a:rPr lang="en-US" sz="2400" kern="0" dirty="0">
                <a:solidFill>
                  <a:sysClr val="windowText" lastClr="000000"/>
                </a:solidFill>
                <a:latin typeface="+mn-lt"/>
                <a:cs typeface="Arial"/>
                <a:sym typeface="Arial"/>
              </a:rPr>
              <a:t>3. </a:t>
            </a:r>
            <a:r>
              <a:rPr lang="vi-VN" sz="2400" kern="0" dirty="0">
                <a:solidFill>
                  <a:sysClr val="windowText" lastClr="000000"/>
                </a:solidFill>
                <a:latin typeface="+mn-lt"/>
                <a:cs typeface="Arial"/>
                <a:sym typeface="Arial"/>
              </a:rPr>
              <a:t>Em thích phẩm chất nào nhất</a:t>
            </a:r>
            <a:r>
              <a:rPr lang="en-US" sz="2400" dirty="0">
                <a:solidFill>
                  <a:sysClr val="windowText" lastClr="000000"/>
                </a:solidFill>
                <a:latin typeface="+mn-lt"/>
              </a:rPr>
              <a:t>: - Ở </a:t>
            </a:r>
            <a:r>
              <a:rPr lang="en-US" sz="2400" dirty="0" err="1">
                <a:solidFill>
                  <a:sysClr val="windowText" lastClr="000000"/>
                </a:solidFill>
                <a:latin typeface="+mn-lt"/>
              </a:rPr>
              <a:t>một</a:t>
            </a:r>
            <a:r>
              <a:rPr lang="en-US" sz="2400" dirty="0">
                <a:solidFill>
                  <a:sysClr val="windowText" lastClr="000000"/>
                </a:solidFill>
                <a:latin typeface="+mn-lt"/>
              </a:rPr>
              <a:t> </a:t>
            </a:r>
            <a:r>
              <a:rPr lang="en-US" sz="2400" dirty="0" err="1">
                <a:solidFill>
                  <a:sysClr val="windowText" lastClr="000000"/>
                </a:solidFill>
                <a:latin typeface="+mn-lt"/>
              </a:rPr>
              <a:t>bạn</a:t>
            </a:r>
            <a:r>
              <a:rPr lang="en-US" sz="2400" dirty="0">
                <a:solidFill>
                  <a:sysClr val="windowText" lastClr="000000"/>
                </a:solidFill>
                <a:latin typeface="+mn-lt"/>
              </a:rPr>
              <a:t> </a:t>
            </a:r>
            <a:r>
              <a:rPr lang="en-US" sz="2400" dirty="0" err="1">
                <a:solidFill>
                  <a:sysClr val="windowText" lastClr="000000"/>
                </a:solidFill>
                <a:latin typeface="+mn-lt"/>
              </a:rPr>
              <a:t>nam</a:t>
            </a:r>
            <a:r>
              <a:rPr lang="en-US" sz="2400" dirty="0">
                <a:solidFill>
                  <a:sysClr val="windowText" lastClr="000000"/>
                </a:solidFill>
                <a:latin typeface="+mn-lt"/>
              </a:rPr>
              <a:t>? - Ở </a:t>
            </a:r>
            <a:r>
              <a:rPr lang="en-US" sz="2400" dirty="0" err="1">
                <a:solidFill>
                  <a:sysClr val="windowText" lastClr="000000"/>
                </a:solidFill>
                <a:latin typeface="+mn-lt"/>
              </a:rPr>
              <a:t>một</a:t>
            </a:r>
            <a:r>
              <a:rPr lang="en-US" sz="2400" dirty="0">
                <a:solidFill>
                  <a:sysClr val="windowText" lastClr="000000"/>
                </a:solidFill>
                <a:latin typeface="+mn-lt"/>
              </a:rPr>
              <a:t> </a:t>
            </a:r>
            <a:r>
              <a:rPr lang="en-US" sz="2400" dirty="0" err="1">
                <a:solidFill>
                  <a:sysClr val="windowText" lastClr="000000"/>
                </a:solidFill>
                <a:latin typeface="+mn-lt"/>
              </a:rPr>
              <a:t>bạn</a:t>
            </a:r>
            <a:r>
              <a:rPr lang="en-US" sz="2400" dirty="0">
                <a:solidFill>
                  <a:sysClr val="windowText" lastClr="000000"/>
                </a:solidFill>
                <a:latin typeface="+mn-lt"/>
              </a:rPr>
              <a:t> </a:t>
            </a:r>
            <a:r>
              <a:rPr lang="en-US" sz="2400" dirty="0" err="1">
                <a:solidFill>
                  <a:sysClr val="windowText" lastClr="000000"/>
                </a:solidFill>
                <a:latin typeface="+mn-lt"/>
              </a:rPr>
              <a:t>nữ</a:t>
            </a:r>
            <a:r>
              <a:rPr lang="en-US" sz="2400" dirty="0">
                <a:solidFill>
                  <a:sysClr val="windowText" lastClr="000000"/>
                </a:solidFill>
                <a:latin typeface="+mn-lt"/>
              </a:rPr>
              <a:t>?</a:t>
            </a:r>
            <a:endParaRPr lang="vi-VN" sz="2400" kern="0" dirty="0">
              <a:solidFill>
                <a:sysClr val="windowText" lastClr="000000"/>
              </a:solidFill>
              <a:latin typeface="+mn-lt"/>
              <a:cs typeface="Arial"/>
              <a:sym typeface="Arial"/>
            </a:endParaRPr>
          </a:p>
        </p:txBody>
      </p:sp>
    </p:spTree>
    <p:extLst>
      <p:ext uri="{BB962C8B-B14F-4D97-AF65-F5344CB8AC3E}">
        <p14:creationId xmlns:p14="http://schemas.microsoft.com/office/powerpoint/2010/main" val="1493552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par>
                                <p:cTn id="13" presetID="2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par>
                                <p:cTn id="16" presetID="22" presetClass="entr" presetSubtype="4"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animEffect transition="in" filter="wipe(left)">
                                      <p:cBhvr>
                                        <p:cTn id="23" dur="500"/>
                                        <p:tgtEl>
                                          <p:spTgt spid="1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4">
                                            <p:txEl>
                                              <p:pRg st="1" end="1"/>
                                            </p:txEl>
                                          </p:spTgt>
                                        </p:tgtEl>
                                        <p:attrNameLst>
                                          <p:attrName>style.visibility</p:attrName>
                                        </p:attrNameLst>
                                      </p:cBhvr>
                                      <p:to>
                                        <p:strVal val="visible"/>
                                      </p:to>
                                    </p:set>
                                    <p:animEffect transition="in" filter="wipe(left)">
                                      <p:cBhvr>
                                        <p:cTn id="28"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3D0B7B-C9DE-4190-3339-AB163098755A}"/>
            </a:ext>
          </a:extLst>
        </p:cNvPr>
        <p:cNvGrpSpPr/>
        <p:nvPr/>
      </p:nvGrpSpPr>
      <p:grpSpPr>
        <a:xfrm>
          <a:off x="0" y="0"/>
          <a:ext cx="0" cy="0"/>
          <a:chOff x="0" y="0"/>
          <a:chExt cx="0" cy="0"/>
        </a:xfrm>
      </p:grpSpPr>
      <p:sp>
        <p:nvSpPr>
          <p:cNvPr id="4" name="Rounded Rectangle 34">
            <a:extLst>
              <a:ext uri="{FF2B5EF4-FFF2-40B4-BE49-F238E27FC236}">
                <a16:creationId xmlns:a16="http://schemas.microsoft.com/office/drawing/2014/main" id="{21BFBCCF-4947-3943-8653-B92040728CE7}"/>
              </a:ext>
            </a:extLst>
          </p:cNvPr>
          <p:cNvSpPr/>
          <p:nvPr/>
        </p:nvSpPr>
        <p:spPr>
          <a:xfrm>
            <a:off x="2253195" y="1714064"/>
            <a:ext cx="7685609" cy="673292"/>
          </a:xfrm>
          <a:prstGeom prst="roundRect">
            <a:avLst/>
          </a:prstGeom>
          <a:solidFill>
            <a:schemeClr val="accent6">
              <a:lumMod val="40000"/>
              <a:lumOff val="6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151961">
              <a:defRPr/>
            </a:pPr>
            <a:r>
              <a:rPr lang="vi-VN" sz="2400" b="1" kern="0" dirty="0">
                <a:solidFill>
                  <a:sysClr val="windowText" lastClr="000000"/>
                </a:solidFill>
                <a:latin typeface="+mn-lt"/>
                <a:cs typeface="Arial" panose="020B0604020202020204" pitchFamily="34" charset="0"/>
                <a:sym typeface="Arial"/>
              </a:rPr>
              <a:t>Trò chơi</a:t>
            </a:r>
            <a:r>
              <a:rPr lang="en-US" sz="2400" b="1" kern="0" dirty="0">
                <a:solidFill>
                  <a:sysClr val="windowText" lastClr="000000"/>
                </a:solidFill>
                <a:latin typeface="+mn-lt"/>
                <a:cs typeface="Arial" panose="020B0604020202020204" pitchFamily="34" charset="0"/>
                <a:sym typeface="Arial"/>
              </a:rPr>
              <a:t> “</a:t>
            </a:r>
            <a:r>
              <a:rPr lang="vi-VN" sz="2400" b="1" kern="0" dirty="0">
                <a:solidFill>
                  <a:sysClr val="windowText" lastClr="000000"/>
                </a:solidFill>
                <a:latin typeface="+mn-lt"/>
                <a:cs typeface="Arial" panose="020B0604020202020204" pitchFamily="34" charset="0"/>
                <a:sym typeface="Arial"/>
              </a:rPr>
              <a:t>Chinh phục đỉnh núi Phan-xi-pang</a:t>
            </a:r>
            <a:r>
              <a:rPr lang="en-US" sz="2400" b="1" kern="0" dirty="0">
                <a:solidFill>
                  <a:sysClr val="windowText" lastClr="000000"/>
                </a:solidFill>
                <a:latin typeface="+mn-lt"/>
                <a:cs typeface="Arial" panose="020B0604020202020204" pitchFamily="34" charset="0"/>
                <a:sym typeface="Arial"/>
              </a:rPr>
              <a:t>”</a:t>
            </a:r>
          </a:p>
        </p:txBody>
      </p:sp>
      <p:sp>
        <p:nvSpPr>
          <p:cNvPr id="8" name="TextBox 7">
            <a:extLst>
              <a:ext uri="{FF2B5EF4-FFF2-40B4-BE49-F238E27FC236}">
                <a16:creationId xmlns:a16="http://schemas.microsoft.com/office/drawing/2014/main" id="{4FB26B35-E87E-3323-F34F-8B7B9F95F0A0}"/>
              </a:ext>
            </a:extLst>
          </p:cNvPr>
          <p:cNvSpPr txBox="1"/>
          <p:nvPr/>
        </p:nvSpPr>
        <p:spPr>
          <a:xfrm>
            <a:off x="836358" y="2680204"/>
            <a:ext cx="5445171" cy="2783839"/>
          </a:xfrm>
          <a:prstGeom prst="rect">
            <a:avLst/>
          </a:prstGeom>
          <a:noFill/>
        </p:spPr>
        <p:txBody>
          <a:bodyPr wrap="square" rtlCol="0">
            <a:spAutoFit/>
          </a:bodyPr>
          <a:lstStyle/>
          <a:p>
            <a:pPr algn="ctr">
              <a:lnSpc>
                <a:spcPct val="150000"/>
              </a:lnSpc>
            </a:pPr>
            <a:r>
              <a:rPr lang="en-US" sz="2400" b="1" dirty="0">
                <a:solidFill>
                  <a:schemeClr val="tx1"/>
                </a:solidFill>
                <a:latin typeface="+mn-lt"/>
                <a:cs typeface="Arial" panose="020B0604020202020204" pitchFamily="34" charset="0"/>
                <a:sym typeface="Arial"/>
              </a:rPr>
              <a:t>HOẠT ĐỘNG NHÓM</a:t>
            </a:r>
          </a:p>
          <a:p>
            <a:pPr algn="just">
              <a:lnSpc>
                <a:spcPct val="150000"/>
              </a:lnSpc>
            </a:pPr>
            <a:r>
              <a:rPr lang="en-US" sz="2400" dirty="0">
                <a:solidFill>
                  <a:schemeClr val="tx1"/>
                </a:solidFill>
                <a:latin typeface="+mn-lt"/>
                <a:cs typeface="Arial" panose="020B0604020202020204" pitchFamily="34" charset="0"/>
                <a:sym typeface="Arial"/>
              </a:rPr>
              <a:t>Sau </a:t>
            </a:r>
            <a:r>
              <a:rPr lang="en-US" sz="2400" dirty="0" err="1">
                <a:solidFill>
                  <a:schemeClr val="tx1"/>
                </a:solidFill>
                <a:latin typeface="+mn-lt"/>
                <a:cs typeface="Arial" panose="020B0604020202020204" pitchFamily="34" charset="0"/>
                <a:sym typeface="Arial"/>
              </a:rPr>
              <a:t>khi</a:t>
            </a:r>
            <a:r>
              <a:rPr lang="en-US" sz="2400" dirty="0">
                <a:solidFill>
                  <a:schemeClr val="tx1"/>
                </a:solidFill>
                <a:latin typeface="+mn-lt"/>
                <a:cs typeface="Arial" panose="020B0604020202020204" pitchFamily="34" charset="0"/>
                <a:sym typeface="Arial"/>
              </a:rPr>
              <a:t> </a:t>
            </a:r>
            <a:r>
              <a:rPr lang="en-US" sz="2400" dirty="0" err="1">
                <a:solidFill>
                  <a:schemeClr val="tx1"/>
                </a:solidFill>
                <a:latin typeface="+mn-lt"/>
                <a:cs typeface="Arial" panose="020B0604020202020204" pitchFamily="34" charset="0"/>
                <a:sym typeface="Arial"/>
              </a:rPr>
              <a:t>đọc</a:t>
            </a:r>
            <a:r>
              <a:rPr lang="en-US" sz="2400" dirty="0">
                <a:solidFill>
                  <a:schemeClr val="tx1"/>
                </a:solidFill>
                <a:latin typeface="+mn-lt"/>
                <a:cs typeface="Arial" panose="020B0604020202020204" pitchFamily="34" charset="0"/>
                <a:sym typeface="Arial"/>
              </a:rPr>
              <a:t> </a:t>
            </a:r>
            <a:r>
              <a:rPr lang="en-US" sz="2400" dirty="0" err="1">
                <a:solidFill>
                  <a:schemeClr val="tx1"/>
                </a:solidFill>
                <a:latin typeface="+mn-lt"/>
                <a:cs typeface="Arial" panose="020B0604020202020204" pitchFamily="34" charset="0"/>
                <a:sym typeface="Arial"/>
              </a:rPr>
              <a:t>xong</a:t>
            </a:r>
            <a:r>
              <a:rPr lang="en-US" sz="2400" dirty="0">
                <a:solidFill>
                  <a:schemeClr val="tx1"/>
                </a:solidFill>
                <a:latin typeface="+mn-lt"/>
                <a:cs typeface="Arial" panose="020B0604020202020204" pitchFamily="34" charset="0"/>
                <a:sym typeface="Arial"/>
              </a:rPr>
              <a:t> </a:t>
            </a:r>
            <a:r>
              <a:rPr lang="en-US" sz="2400" dirty="0" err="1">
                <a:solidFill>
                  <a:schemeClr val="tx1"/>
                </a:solidFill>
                <a:latin typeface="+mn-lt"/>
                <a:cs typeface="Arial" panose="020B0604020202020204" pitchFamily="34" charset="0"/>
                <a:sym typeface="Arial"/>
              </a:rPr>
              <a:t>nội</a:t>
            </a:r>
            <a:r>
              <a:rPr lang="en-US" sz="2400" dirty="0">
                <a:solidFill>
                  <a:schemeClr val="tx1"/>
                </a:solidFill>
                <a:latin typeface="+mn-lt"/>
                <a:cs typeface="Arial" panose="020B0604020202020204" pitchFamily="34" charset="0"/>
                <a:sym typeface="Arial"/>
              </a:rPr>
              <a:t> dung </a:t>
            </a:r>
            <a:r>
              <a:rPr lang="en-US" sz="2400" dirty="0" err="1">
                <a:solidFill>
                  <a:schemeClr val="tx1"/>
                </a:solidFill>
                <a:latin typeface="+mn-lt"/>
                <a:cs typeface="Arial" panose="020B0604020202020204" pitchFamily="34" charset="0"/>
                <a:sym typeface="Arial"/>
              </a:rPr>
              <a:t>phần</a:t>
            </a:r>
            <a:r>
              <a:rPr lang="en-US" sz="2400" dirty="0">
                <a:solidFill>
                  <a:schemeClr val="tx1"/>
                </a:solidFill>
                <a:latin typeface="+mn-lt"/>
                <a:cs typeface="Arial" panose="020B0604020202020204" pitchFamily="34" charset="0"/>
                <a:sym typeface="Arial"/>
              </a:rPr>
              <a:t> </a:t>
            </a:r>
            <a:r>
              <a:rPr lang="en-US" sz="2400" b="1" dirty="0">
                <a:solidFill>
                  <a:schemeClr val="tx1"/>
                </a:solidFill>
                <a:latin typeface="+mn-lt"/>
                <a:cs typeface="Arial" panose="020B0604020202020204" pitchFamily="34" charset="0"/>
                <a:sym typeface="Arial"/>
              </a:rPr>
              <a:t>Chia </a:t>
            </a:r>
            <a:r>
              <a:rPr lang="en-US" sz="2400" b="1" dirty="0" err="1">
                <a:solidFill>
                  <a:schemeClr val="tx1"/>
                </a:solidFill>
                <a:latin typeface="+mn-lt"/>
                <a:cs typeface="Arial" panose="020B0604020202020204" pitchFamily="34" charset="0"/>
                <a:sym typeface="Arial"/>
              </a:rPr>
              <a:t>sẻ</a:t>
            </a:r>
            <a:r>
              <a:rPr lang="en-US" sz="2400" dirty="0">
                <a:solidFill>
                  <a:schemeClr val="tx1"/>
                </a:solidFill>
                <a:latin typeface="+mn-lt"/>
                <a:cs typeface="Arial" panose="020B0604020202020204" pitchFamily="34" charset="0"/>
                <a:sym typeface="Arial"/>
              </a:rPr>
              <a:t>, </a:t>
            </a:r>
            <a:r>
              <a:rPr lang="en-US" sz="2400" dirty="0" err="1">
                <a:solidFill>
                  <a:schemeClr val="tx1"/>
                </a:solidFill>
                <a:latin typeface="+mn-lt"/>
                <a:cs typeface="Arial" panose="020B0604020202020204" pitchFamily="34" charset="0"/>
                <a:sym typeface="Arial"/>
              </a:rPr>
              <a:t>các</a:t>
            </a:r>
            <a:r>
              <a:rPr lang="en-US" sz="2400" dirty="0">
                <a:solidFill>
                  <a:schemeClr val="tx1"/>
                </a:solidFill>
                <a:latin typeface="+mn-lt"/>
                <a:cs typeface="Arial" panose="020B0604020202020204" pitchFamily="34" charset="0"/>
                <a:sym typeface="Arial"/>
              </a:rPr>
              <a:t> </a:t>
            </a:r>
            <a:r>
              <a:rPr lang="en-US" sz="2400" dirty="0" err="1">
                <a:solidFill>
                  <a:schemeClr val="tx1"/>
                </a:solidFill>
                <a:latin typeface="+mn-lt"/>
                <a:cs typeface="Arial" panose="020B0604020202020204" pitchFamily="34" charset="0"/>
                <a:sym typeface="Arial"/>
              </a:rPr>
              <a:t>em</a:t>
            </a:r>
            <a:r>
              <a:rPr lang="en-US" sz="2400" dirty="0">
                <a:solidFill>
                  <a:schemeClr val="tx1"/>
                </a:solidFill>
                <a:latin typeface="+mn-lt"/>
                <a:cs typeface="Arial" panose="020B0604020202020204" pitchFamily="34" charset="0"/>
                <a:sym typeface="Arial"/>
              </a:rPr>
              <a:t> </a:t>
            </a:r>
            <a:r>
              <a:rPr lang="en-US" sz="2400" dirty="0" err="1">
                <a:solidFill>
                  <a:schemeClr val="tx1"/>
                </a:solidFill>
                <a:latin typeface="+mn-lt"/>
                <a:cs typeface="Arial" panose="020B0604020202020204" pitchFamily="34" charset="0"/>
                <a:sym typeface="Arial"/>
              </a:rPr>
              <a:t>tiến</a:t>
            </a:r>
            <a:r>
              <a:rPr lang="en-US" sz="2400" dirty="0">
                <a:solidFill>
                  <a:schemeClr val="tx1"/>
                </a:solidFill>
                <a:latin typeface="+mn-lt"/>
                <a:cs typeface="Arial" panose="020B0604020202020204" pitchFamily="34" charset="0"/>
                <a:sym typeface="Arial"/>
              </a:rPr>
              <a:t> </a:t>
            </a:r>
            <a:r>
              <a:rPr lang="en-US" sz="2400" dirty="0" err="1">
                <a:solidFill>
                  <a:schemeClr val="tx1"/>
                </a:solidFill>
                <a:latin typeface="+mn-lt"/>
                <a:cs typeface="Arial" panose="020B0604020202020204" pitchFamily="34" charset="0"/>
                <a:sym typeface="Arial"/>
              </a:rPr>
              <a:t>hành</a:t>
            </a:r>
            <a:r>
              <a:rPr lang="en-US" sz="2400" dirty="0">
                <a:solidFill>
                  <a:schemeClr val="tx1"/>
                </a:solidFill>
                <a:latin typeface="+mn-lt"/>
                <a:cs typeface="Arial" panose="020B0604020202020204" pitchFamily="34" charset="0"/>
                <a:sym typeface="Arial"/>
              </a:rPr>
              <a:t> </a:t>
            </a:r>
            <a:r>
              <a:rPr lang="vi-VN" sz="2400" dirty="0">
                <a:solidFill>
                  <a:schemeClr val="tx1"/>
                </a:solidFill>
                <a:latin typeface="+mn-lt"/>
                <a:cs typeface="Arial" panose="020B0604020202020204" pitchFamily="34" charset="0"/>
                <a:sym typeface="Arial"/>
              </a:rPr>
              <a:t>hoạt động theo nhóm,</a:t>
            </a:r>
            <a:r>
              <a:rPr lang="en-US" sz="2400" dirty="0">
                <a:solidFill>
                  <a:schemeClr val="tx1"/>
                </a:solidFill>
                <a:latin typeface="+mn-lt"/>
                <a:cs typeface="Arial" panose="020B0604020202020204" pitchFamily="34" charset="0"/>
                <a:sym typeface="Arial"/>
              </a:rPr>
              <a:t> </a:t>
            </a:r>
            <a:r>
              <a:rPr lang="vi-VN" sz="2400" dirty="0">
                <a:solidFill>
                  <a:schemeClr val="tx1"/>
                </a:solidFill>
                <a:latin typeface="+mn-lt"/>
                <a:cs typeface="Arial" panose="020B0604020202020204" pitchFamily="34" charset="0"/>
                <a:sym typeface="Arial"/>
              </a:rPr>
              <a:t>trả lời các câu hỏi trong bài và trình bày trước lớp. </a:t>
            </a:r>
            <a:endParaRPr lang="en-US" sz="2400" dirty="0">
              <a:solidFill>
                <a:schemeClr val="tx1"/>
              </a:solidFill>
              <a:latin typeface="+mn-lt"/>
              <a:cs typeface="Arial" panose="020B0604020202020204" pitchFamily="34" charset="0"/>
              <a:sym typeface="Arial"/>
            </a:endParaRPr>
          </a:p>
        </p:txBody>
      </p:sp>
      <p:sp>
        <p:nvSpPr>
          <p:cNvPr id="2" name="Freeform 40">
            <a:extLst>
              <a:ext uri="{FF2B5EF4-FFF2-40B4-BE49-F238E27FC236}">
                <a16:creationId xmlns:a16="http://schemas.microsoft.com/office/drawing/2014/main" id="{2D078E2E-431B-D8E8-3000-5C0C61D60F72}"/>
              </a:ext>
            </a:extLst>
          </p:cNvPr>
          <p:cNvSpPr/>
          <p:nvPr/>
        </p:nvSpPr>
        <p:spPr>
          <a:xfrm>
            <a:off x="6500015" y="2680204"/>
            <a:ext cx="4855627" cy="2915400"/>
          </a:xfrm>
          <a:custGeom>
            <a:avLst/>
            <a:gdLst/>
            <a:ahLst/>
            <a:cxnLst/>
            <a:rect l="l" t="t" r="r" b="b"/>
            <a:pathLst>
              <a:path w="3484993" h="2092448">
                <a:moveTo>
                  <a:pt x="0" y="0"/>
                </a:moveTo>
                <a:lnTo>
                  <a:pt x="3484992" y="0"/>
                </a:lnTo>
                <a:lnTo>
                  <a:pt x="3484992" y="2092448"/>
                </a:lnTo>
                <a:lnTo>
                  <a:pt x="0" y="2092448"/>
                </a:lnTo>
                <a:lnTo>
                  <a:pt x="0" y="0"/>
                </a:lnTo>
                <a:close/>
              </a:path>
            </a:pathLst>
          </a:custGeom>
          <a:blipFill>
            <a:blip r:embed="rId3"/>
            <a:stretch>
              <a:fillRect/>
            </a:stretch>
          </a:blipFill>
        </p:spPr>
      </p:sp>
    </p:spTree>
    <p:extLst>
      <p:ext uri="{BB962C8B-B14F-4D97-AF65-F5344CB8AC3E}">
        <p14:creationId xmlns:p14="http://schemas.microsoft.com/office/powerpoint/2010/main" val="1347989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0A224AE-CEF6-18B7-68FD-94A04F61BC12}"/>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A9F5DBAD-6F15-C430-1F99-990A8B32F34A}"/>
              </a:ext>
            </a:extLst>
          </p:cNvPr>
          <p:cNvGrpSpPr/>
          <p:nvPr/>
        </p:nvGrpSpPr>
        <p:grpSpPr>
          <a:xfrm>
            <a:off x="3922442" y="1725899"/>
            <a:ext cx="4347115" cy="770120"/>
            <a:chOff x="1121893" y="572896"/>
            <a:chExt cx="7200368" cy="611266"/>
          </a:xfrm>
        </p:grpSpPr>
        <p:sp>
          <p:nvSpPr>
            <p:cNvPr id="6" name="Google Shape;1250;p59">
              <a:extLst>
                <a:ext uri="{FF2B5EF4-FFF2-40B4-BE49-F238E27FC236}">
                  <a16:creationId xmlns:a16="http://schemas.microsoft.com/office/drawing/2014/main" id="{60D94E14-9CAE-C760-82BC-0DDBEC01D9AC}"/>
                </a:ext>
              </a:extLst>
            </p:cNvPr>
            <p:cNvSpPr/>
            <p:nvPr/>
          </p:nvSpPr>
          <p:spPr>
            <a:xfrm>
              <a:off x="1121893" y="572896"/>
              <a:ext cx="7200368" cy="611266"/>
            </a:xfrm>
            <a:prstGeom prst="roundRect">
              <a:avLst>
                <a:gd name="adj" fmla="val 16667"/>
              </a:avLst>
            </a:prstGeom>
            <a:solidFill>
              <a:schemeClr val="accent6">
                <a:lumMod val="40000"/>
                <a:lumOff val="60000"/>
              </a:schemeClr>
            </a:solidFill>
            <a:ln w="38100">
              <a:solidFill>
                <a:schemeClr val="bg1"/>
              </a:solidFill>
            </a:ln>
          </p:spPr>
          <p:txBody>
            <a:bodyPr spcFirstLastPara="1" wrap="square" lIns="115184" tIns="115184" rIns="115184" bIns="115184" anchor="ctr" anchorCtr="0">
              <a:noAutofit/>
            </a:bodyPr>
            <a:lstStyle/>
            <a:p>
              <a:pPr defTabSz="1151961">
                <a:defRPr/>
              </a:pPr>
              <a:endParaRPr sz="2400" kern="0">
                <a:solidFill>
                  <a:sysClr val="windowText" lastClr="000000"/>
                </a:solidFill>
                <a:latin typeface="+mn-lt"/>
                <a:cs typeface="Arial" panose="020B0604020202020204" pitchFamily="34" charset="0"/>
                <a:sym typeface="Arial"/>
              </a:endParaRPr>
            </a:p>
          </p:txBody>
        </p:sp>
        <p:sp>
          <p:nvSpPr>
            <p:cNvPr id="7" name="TextBox 6">
              <a:extLst>
                <a:ext uri="{FF2B5EF4-FFF2-40B4-BE49-F238E27FC236}">
                  <a16:creationId xmlns:a16="http://schemas.microsoft.com/office/drawing/2014/main" id="{3A0C9FEA-DD40-F5EF-D824-FB0CC88CABF1}"/>
                </a:ext>
              </a:extLst>
            </p:cNvPr>
            <p:cNvSpPr txBox="1"/>
            <p:nvPr/>
          </p:nvSpPr>
          <p:spPr>
            <a:xfrm>
              <a:off x="1353614" y="695310"/>
              <a:ext cx="6736925" cy="366437"/>
            </a:xfrm>
            <a:prstGeom prst="rect">
              <a:avLst/>
            </a:prstGeom>
            <a:noFill/>
          </p:spPr>
          <p:txBody>
            <a:bodyPr wrap="square" rtlCol="0">
              <a:spAutoFit/>
            </a:bodyPr>
            <a:lstStyle/>
            <a:p>
              <a:pPr algn="ctr" defTabSz="1151961">
                <a:defRPr/>
              </a:pPr>
              <a:r>
                <a:rPr lang="en-US" sz="2400" b="1" kern="0" dirty="0">
                  <a:solidFill>
                    <a:sysClr val="windowText" lastClr="000000"/>
                  </a:solidFill>
                  <a:latin typeface="+mn-lt"/>
                  <a:cs typeface="Arial" panose="020B0604020202020204" pitchFamily="34" charset="0"/>
                  <a:sym typeface="Arial"/>
                </a:rPr>
                <a:t>ĐÁP ÁN CÂU HỎI 1</a:t>
              </a:r>
              <a:endParaRPr lang="en-US" sz="2400" kern="0" dirty="0">
                <a:solidFill>
                  <a:sysClr val="windowText" lastClr="000000"/>
                </a:solidFill>
                <a:latin typeface="+mn-lt"/>
                <a:cs typeface="Arial" panose="020B0604020202020204" pitchFamily="34" charset="0"/>
                <a:sym typeface="Arial"/>
              </a:endParaRPr>
            </a:p>
          </p:txBody>
        </p:sp>
      </p:grpSp>
      <p:sp>
        <p:nvSpPr>
          <p:cNvPr id="10" name="Rounded Rectangle 207">
            <a:extLst>
              <a:ext uri="{FF2B5EF4-FFF2-40B4-BE49-F238E27FC236}">
                <a16:creationId xmlns:a16="http://schemas.microsoft.com/office/drawing/2014/main" id="{51EC230B-3A02-57A5-3813-465052D7F7CC}"/>
              </a:ext>
            </a:extLst>
          </p:cNvPr>
          <p:cNvSpPr/>
          <p:nvPr/>
        </p:nvSpPr>
        <p:spPr>
          <a:xfrm>
            <a:off x="4333260" y="2809462"/>
            <a:ext cx="7059681" cy="1415653"/>
          </a:xfrm>
          <a:prstGeom prst="roundRect">
            <a:avLst>
              <a:gd name="adj" fmla="val 10658"/>
            </a:avLst>
          </a:prstGeom>
          <a:solidFill>
            <a:srgbClr val="FFFFFF"/>
          </a:solidFill>
          <a:ln w="12700" cap="flat" cmpd="sng" algn="ctr">
            <a:solidFill>
              <a:srgbClr val="000000"/>
            </a:solidFill>
            <a:prstDash val="solid"/>
          </a:ln>
          <a:effectLst/>
        </p:spPr>
        <p:txBody>
          <a:bodyPr rtlCol="0" anchor="ctr"/>
          <a:lstStyle/>
          <a:p>
            <a:pPr algn="just" defTabSz="1151961">
              <a:lnSpc>
                <a:spcPct val="150000"/>
              </a:lnSpc>
            </a:pPr>
            <a:r>
              <a:rPr lang="en-US" sz="2400" i="1" kern="0" dirty="0">
                <a:solidFill>
                  <a:srgbClr val="002060"/>
                </a:solidFill>
                <a:latin typeface="+mn-lt"/>
                <a:cs typeface="Arial" panose="020B0604020202020204" pitchFamily="34" charset="0"/>
                <a:sym typeface="Arial"/>
              </a:rPr>
              <a:t>T</a:t>
            </a:r>
            <a:r>
              <a:rPr lang="vi-VN" sz="2400" i="1" kern="0" dirty="0">
                <a:solidFill>
                  <a:srgbClr val="002060"/>
                </a:solidFill>
                <a:latin typeface="+mn-lt"/>
                <a:cs typeface="Arial" panose="020B0604020202020204" pitchFamily="34" charset="0"/>
                <a:sym typeface="Arial"/>
              </a:rPr>
              <a:t>rai tài gái đảm</a:t>
            </a:r>
            <a:r>
              <a:rPr lang="vi-VN" sz="2400" kern="0" dirty="0">
                <a:solidFill>
                  <a:srgbClr val="002060"/>
                </a:solidFill>
                <a:latin typeface="+mn-lt"/>
                <a:cs typeface="Arial" panose="020B0604020202020204" pitchFamily="34" charset="0"/>
                <a:sym typeface="Arial"/>
              </a:rPr>
              <a:t>: </a:t>
            </a:r>
            <a:r>
              <a:rPr lang="vi-VN" sz="2400" kern="0" dirty="0">
                <a:solidFill>
                  <a:schemeClr val="tx1"/>
                </a:solidFill>
                <a:latin typeface="+mn-lt"/>
                <a:cs typeface="Arial" panose="020B0604020202020204" pitchFamily="34" charset="0"/>
                <a:sym typeface="Arial"/>
              </a:rPr>
              <a:t>Khen ngợi những người con trai có tài, những người con gái đảm đang. </a:t>
            </a:r>
          </a:p>
        </p:txBody>
      </p:sp>
      <p:cxnSp>
        <p:nvCxnSpPr>
          <p:cNvPr id="11" name="Elbow Connector 209">
            <a:extLst>
              <a:ext uri="{FF2B5EF4-FFF2-40B4-BE49-F238E27FC236}">
                <a16:creationId xmlns:a16="http://schemas.microsoft.com/office/drawing/2014/main" id="{9D13BA6E-D93E-9F8F-FD43-40B1C3725E2D}"/>
              </a:ext>
            </a:extLst>
          </p:cNvPr>
          <p:cNvCxnSpPr>
            <a:cxnSpLocks/>
            <a:endCxn id="10" idx="1"/>
          </p:cNvCxnSpPr>
          <p:nvPr/>
        </p:nvCxnSpPr>
        <p:spPr>
          <a:xfrm flipV="1">
            <a:off x="3132960" y="3517289"/>
            <a:ext cx="1200300" cy="862054"/>
          </a:xfrm>
          <a:prstGeom prst="bentConnector3">
            <a:avLst>
              <a:gd name="adj1" fmla="val 50000"/>
            </a:avLst>
          </a:prstGeom>
          <a:noFill/>
          <a:ln w="19050" cap="flat" cmpd="sng" algn="ctr">
            <a:solidFill>
              <a:srgbClr val="000000"/>
            </a:solidFill>
            <a:prstDash val="solid"/>
            <a:tailEnd type="triangle"/>
          </a:ln>
          <a:effectLst/>
        </p:spPr>
      </p:cxnSp>
      <p:cxnSp>
        <p:nvCxnSpPr>
          <p:cNvPr id="12" name="Elbow Connector 213">
            <a:extLst>
              <a:ext uri="{FF2B5EF4-FFF2-40B4-BE49-F238E27FC236}">
                <a16:creationId xmlns:a16="http://schemas.microsoft.com/office/drawing/2014/main" id="{405B2DFA-800B-E66E-CA8A-C9896996AFD0}"/>
              </a:ext>
            </a:extLst>
          </p:cNvPr>
          <p:cNvCxnSpPr>
            <a:cxnSpLocks/>
            <a:endCxn id="13" idx="1"/>
          </p:cNvCxnSpPr>
          <p:nvPr/>
        </p:nvCxnSpPr>
        <p:spPr>
          <a:xfrm>
            <a:off x="3132960" y="4379343"/>
            <a:ext cx="1200300" cy="1003397"/>
          </a:xfrm>
          <a:prstGeom prst="bentConnector3">
            <a:avLst>
              <a:gd name="adj1" fmla="val 50000"/>
            </a:avLst>
          </a:prstGeom>
          <a:noFill/>
          <a:ln w="19050" cap="flat" cmpd="sng" algn="ctr">
            <a:solidFill>
              <a:srgbClr val="000000"/>
            </a:solidFill>
            <a:prstDash val="solid"/>
            <a:tailEnd type="triangle"/>
          </a:ln>
          <a:effectLst/>
        </p:spPr>
      </p:cxnSp>
      <p:sp>
        <p:nvSpPr>
          <p:cNvPr id="13" name="Rounded Rectangle 211">
            <a:extLst>
              <a:ext uri="{FF2B5EF4-FFF2-40B4-BE49-F238E27FC236}">
                <a16:creationId xmlns:a16="http://schemas.microsoft.com/office/drawing/2014/main" id="{4DB11B12-CC19-897A-8070-4FFD4F664DD2}"/>
              </a:ext>
            </a:extLst>
          </p:cNvPr>
          <p:cNvSpPr/>
          <p:nvPr/>
        </p:nvSpPr>
        <p:spPr>
          <a:xfrm>
            <a:off x="4333260" y="4523703"/>
            <a:ext cx="7059681" cy="1718073"/>
          </a:xfrm>
          <a:prstGeom prst="roundRect">
            <a:avLst>
              <a:gd name="adj" fmla="val 10658"/>
            </a:avLst>
          </a:prstGeom>
          <a:solidFill>
            <a:srgbClr val="FFFFFF"/>
          </a:solidFill>
          <a:ln w="12700" cap="flat" cmpd="sng" algn="ctr">
            <a:solidFill>
              <a:srgbClr val="000000"/>
            </a:solidFill>
            <a:prstDash val="solid"/>
          </a:ln>
          <a:effectLst/>
        </p:spPr>
        <p:txBody>
          <a:bodyPr rtlCol="0" anchor="ctr"/>
          <a:lstStyle/>
          <a:p>
            <a:pPr algn="just" defTabSz="1151961">
              <a:lnSpc>
                <a:spcPct val="150000"/>
              </a:lnSpc>
              <a:defRPr/>
            </a:pPr>
            <a:r>
              <a:rPr lang="vi-VN" sz="2400" i="1" kern="0" dirty="0">
                <a:solidFill>
                  <a:srgbClr val="002060"/>
                </a:solidFill>
                <a:latin typeface="+mn-lt"/>
                <a:cs typeface="Arial" panose="020B0604020202020204" pitchFamily="34" charset="0"/>
                <a:sym typeface="Arial"/>
              </a:rPr>
              <a:t>Trai mà chi, gái mà chi/ Sinh con có nghĩa có nghì là hơn</a:t>
            </a:r>
            <a:r>
              <a:rPr lang="vi-VN" sz="2400" kern="0" dirty="0">
                <a:solidFill>
                  <a:schemeClr val="tx1"/>
                </a:solidFill>
                <a:latin typeface="+mn-lt"/>
                <a:cs typeface="Arial" panose="020B0604020202020204" pitchFamily="34" charset="0"/>
                <a:sym typeface="Arial"/>
              </a:rPr>
              <a:t>: sinh con trai hay con gái đều tốt, miễn là hiếu thảo, có tình có nghĩa. </a:t>
            </a:r>
          </a:p>
        </p:txBody>
      </p:sp>
      <p:sp>
        <p:nvSpPr>
          <p:cNvPr id="8" name="Freeform 16">
            <a:extLst>
              <a:ext uri="{FF2B5EF4-FFF2-40B4-BE49-F238E27FC236}">
                <a16:creationId xmlns:a16="http://schemas.microsoft.com/office/drawing/2014/main" id="{D65858B6-2999-86FD-17E4-A85DE2A4A38D}"/>
              </a:ext>
            </a:extLst>
          </p:cNvPr>
          <p:cNvSpPr/>
          <p:nvPr/>
        </p:nvSpPr>
        <p:spPr>
          <a:xfrm>
            <a:off x="799059" y="3028143"/>
            <a:ext cx="2333901" cy="3213633"/>
          </a:xfrm>
          <a:custGeom>
            <a:avLst/>
            <a:gdLst/>
            <a:ahLst/>
            <a:cxnLst/>
            <a:rect l="l" t="t" r="r" b="b"/>
            <a:pathLst>
              <a:path w="4862646" h="6695554">
                <a:moveTo>
                  <a:pt x="0" y="0"/>
                </a:moveTo>
                <a:lnTo>
                  <a:pt x="4862646" y="0"/>
                </a:lnTo>
                <a:lnTo>
                  <a:pt x="4862646" y="6695554"/>
                </a:lnTo>
                <a:lnTo>
                  <a:pt x="0" y="6695554"/>
                </a:lnTo>
                <a:lnTo>
                  <a:pt x="0" y="0"/>
                </a:lnTo>
                <a:close/>
              </a:path>
            </a:pathLst>
          </a:custGeom>
          <a:blipFill>
            <a:blip r:embed="rId3"/>
            <a:stretch>
              <a:fillRect/>
            </a:stretch>
          </a:blipFill>
        </p:spPr>
      </p:sp>
    </p:spTree>
    <p:extLst>
      <p:ext uri="{BB962C8B-B14F-4D97-AF65-F5344CB8AC3E}">
        <p14:creationId xmlns:p14="http://schemas.microsoft.com/office/powerpoint/2010/main" val="3940852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EBF17A-62CF-6C93-1DAD-1C3448C21E22}"/>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7E282D96-4B65-ED98-94D9-1A257F232E16}"/>
              </a:ext>
            </a:extLst>
          </p:cNvPr>
          <p:cNvGrpSpPr/>
          <p:nvPr/>
        </p:nvGrpSpPr>
        <p:grpSpPr>
          <a:xfrm>
            <a:off x="1697327" y="1732803"/>
            <a:ext cx="5254213" cy="635406"/>
            <a:chOff x="1978588" y="498502"/>
            <a:chExt cx="4170419" cy="504340"/>
          </a:xfrm>
        </p:grpSpPr>
        <p:sp>
          <p:nvSpPr>
            <p:cNvPr id="5" name="Rectangle 4">
              <a:extLst>
                <a:ext uri="{FF2B5EF4-FFF2-40B4-BE49-F238E27FC236}">
                  <a16:creationId xmlns:a16="http://schemas.microsoft.com/office/drawing/2014/main" id="{D3A881D7-4BEE-31D5-681D-D97BD70E012D}"/>
                </a:ext>
              </a:extLst>
            </p:cNvPr>
            <p:cNvSpPr/>
            <p:nvPr/>
          </p:nvSpPr>
          <p:spPr>
            <a:xfrm>
              <a:off x="1978588" y="523176"/>
              <a:ext cx="4170419" cy="454992"/>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151961">
                <a:lnSpc>
                  <a:spcPct val="150000"/>
                </a:lnSpc>
                <a:defRPr/>
              </a:pPr>
              <a:r>
                <a:rPr lang="en-US" sz="2400" b="1" kern="0" dirty="0">
                  <a:latin typeface="+mn-lt"/>
                </a:rPr>
                <a:t>       </a:t>
              </a:r>
              <a:r>
                <a:rPr lang="en-US" sz="2400" b="1" kern="0" dirty="0">
                  <a:solidFill>
                    <a:schemeClr val="tx1"/>
                  </a:solidFill>
                  <a:latin typeface="+mn-lt"/>
                </a:rPr>
                <a:t>ĐÁP ÁN CÂU HỎI 2:</a:t>
              </a:r>
              <a:endParaRPr lang="en-US" sz="2400" kern="0" dirty="0">
                <a:solidFill>
                  <a:schemeClr val="tx1"/>
                </a:solidFill>
                <a:latin typeface="+mn-lt"/>
              </a:endParaRPr>
            </a:p>
          </p:txBody>
        </p:sp>
        <p:pic>
          <p:nvPicPr>
            <p:cNvPr id="6" name="Picture 5">
              <a:extLst>
                <a:ext uri="{FF2B5EF4-FFF2-40B4-BE49-F238E27FC236}">
                  <a16:creationId xmlns:a16="http://schemas.microsoft.com/office/drawing/2014/main" id="{DFF68E40-13E0-8CBB-C132-9BDE46449F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8588" y="498502"/>
              <a:ext cx="442006" cy="504340"/>
            </a:xfrm>
            <a:prstGeom prst="rect">
              <a:avLst/>
            </a:prstGeom>
          </p:spPr>
        </p:pic>
      </p:grpSp>
      <p:sp>
        <p:nvSpPr>
          <p:cNvPr id="9" name="TextBox 8">
            <a:extLst>
              <a:ext uri="{FF2B5EF4-FFF2-40B4-BE49-F238E27FC236}">
                <a16:creationId xmlns:a16="http://schemas.microsoft.com/office/drawing/2014/main" id="{4C4AC77B-57E5-0787-708B-4973D0ACE96B}"/>
              </a:ext>
            </a:extLst>
          </p:cNvPr>
          <p:cNvSpPr txBox="1"/>
          <p:nvPr/>
        </p:nvSpPr>
        <p:spPr>
          <a:xfrm>
            <a:off x="2440400" y="2525399"/>
            <a:ext cx="7302116" cy="461665"/>
          </a:xfrm>
          <a:prstGeom prst="rect">
            <a:avLst/>
          </a:prstGeom>
          <a:noFill/>
        </p:spPr>
        <p:txBody>
          <a:bodyPr wrap="square" rtlCol="0">
            <a:spAutoFit/>
          </a:bodyPr>
          <a:lstStyle/>
          <a:p>
            <a:pPr algn="ctr" defTabSz="1151961">
              <a:buClr>
                <a:srgbClr val="C00000"/>
              </a:buClr>
              <a:defRPr/>
            </a:pPr>
            <a:r>
              <a:rPr lang="pt-BR" sz="2400" b="1" kern="0" dirty="0" err="1">
                <a:solidFill>
                  <a:schemeClr val="tx1"/>
                </a:solidFill>
                <a:latin typeface="+mn-lt"/>
                <a:cs typeface="Arial"/>
                <a:sym typeface="Arial"/>
              </a:rPr>
              <a:t>Cả</a:t>
            </a:r>
            <a:r>
              <a:rPr lang="pt-BR" sz="2400" b="1" kern="0" dirty="0">
                <a:solidFill>
                  <a:schemeClr val="tx1"/>
                </a:solidFill>
                <a:latin typeface="+mn-lt"/>
                <a:cs typeface="Arial"/>
                <a:sym typeface="Arial"/>
              </a:rPr>
              <a:t> </a:t>
            </a:r>
            <a:r>
              <a:rPr lang="pt-BR" sz="2400" b="1" kern="0" dirty="0" err="1">
                <a:solidFill>
                  <a:schemeClr val="tx1"/>
                </a:solidFill>
                <a:latin typeface="+mn-lt"/>
                <a:cs typeface="Arial"/>
                <a:sym typeface="Arial"/>
              </a:rPr>
              <a:t>nữ</a:t>
            </a:r>
            <a:r>
              <a:rPr lang="pt-BR" sz="2400" b="1" kern="0" dirty="0">
                <a:solidFill>
                  <a:schemeClr val="tx1"/>
                </a:solidFill>
                <a:latin typeface="+mn-lt"/>
                <a:cs typeface="Arial"/>
                <a:sym typeface="Arial"/>
              </a:rPr>
              <a:t> </a:t>
            </a:r>
            <a:r>
              <a:rPr lang="pt-BR" sz="2400" b="1" kern="0" dirty="0" err="1">
                <a:solidFill>
                  <a:schemeClr val="tx1"/>
                </a:solidFill>
                <a:latin typeface="+mn-lt"/>
                <a:cs typeface="Arial"/>
                <a:sym typeface="Arial"/>
              </a:rPr>
              <a:t>và</a:t>
            </a:r>
            <a:r>
              <a:rPr lang="pt-BR" sz="2400" b="1" kern="0" dirty="0">
                <a:solidFill>
                  <a:schemeClr val="tx1"/>
                </a:solidFill>
                <a:latin typeface="+mn-lt"/>
                <a:cs typeface="Arial"/>
                <a:sym typeface="Arial"/>
              </a:rPr>
              <a:t> </a:t>
            </a:r>
            <a:r>
              <a:rPr lang="pt-BR" sz="2400" b="1" kern="0" dirty="0" err="1">
                <a:solidFill>
                  <a:schemeClr val="tx1"/>
                </a:solidFill>
                <a:latin typeface="+mn-lt"/>
                <a:cs typeface="Arial"/>
                <a:sym typeface="Arial"/>
              </a:rPr>
              <a:t>nam</a:t>
            </a:r>
            <a:r>
              <a:rPr lang="pt-BR" sz="2400" b="1" kern="0" dirty="0">
                <a:solidFill>
                  <a:schemeClr val="tx1"/>
                </a:solidFill>
                <a:latin typeface="+mn-lt"/>
                <a:cs typeface="Arial"/>
                <a:sym typeface="Arial"/>
              </a:rPr>
              <a:t> </a:t>
            </a:r>
            <a:r>
              <a:rPr lang="pt-BR" sz="2400" b="1" kern="0" dirty="0" err="1">
                <a:solidFill>
                  <a:schemeClr val="tx1"/>
                </a:solidFill>
                <a:latin typeface="+mn-lt"/>
                <a:cs typeface="Arial"/>
                <a:sym typeface="Arial"/>
              </a:rPr>
              <a:t>cần</a:t>
            </a:r>
            <a:r>
              <a:rPr lang="pt-BR" sz="2400" b="1" kern="0" dirty="0">
                <a:solidFill>
                  <a:schemeClr val="tx1"/>
                </a:solidFill>
                <a:latin typeface="+mn-lt"/>
                <a:cs typeface="Arial"/>
                <a:sym typeface="Arial"/>
              </a:rPr>
              <a:t> </a:t>
            </a:r>
            <a:r>
              <a:rPr lang="pt-BR" sz="2400" b="1" kern="0" dirty="0" err="1">
                <a:solidFill>
                  <a:schemeClr val="tx1"/>
                </a:solidFill>
                <a:latin typeface="+mn-lt"/>
                <a:cs typeface="Arial"/>
                <a:sym typeface="Arial"/>
              </a:rPr>
              <a:t>có</a:t>
            </a:r>
            <a:r>
              <a:rPr lang="pt-BR" sz="2400" b="1" kern="0" dirty="0">
                <a:solidFill>
                  <a:schemeClr val="tx1"/>
                </a:solidFill>
                <a:latin typeface="+mn-lt"/>
                <a:cs typeface="Arial"/>
                <a:sym typeface="Arial"/>
              </a:rPr>
              <a:t> </a:t>
            </a:r>
            <a:r>
              <a:rPr lang="pt-BR" sz="2400" b="1" kern="0" dirty="0" err="1">
                <a:solidFill>
                  <a:schemeClr val="tx1"/>
                </a:solidFill>
                <a:latin typeface="+mn-lt"/>
                <a:cs typeface="Arial"/>
                <a:sym typeface="Arial"/>
              </a:rPr>
              <a:t>những</a:t>
            </a:r>
            <a:r>
              <a:rPr lang="pt-BR" sz="2400" b="1" kern="0" dirty="0">
                <a:solidFill>
                  <a:schemeClr val="tx1"/>
                </a:solidFill>
                <a:latin typeface="+mn-lt"/>
                <a:cs typeface="Arial"/>
                <a:sym typeface="Arial"/>
              </a:rPr>
              <a:t> </a:t>
            </a:r>
            <a:r>
              <a:rPr lang="pt-BR" sz="2400" b="1" kern="0" dirty="0" err="1">
                <a:solidFill>
                  <a:schemeClr val="tx1"/>
                </a:solidFill>
                <a:latin typeface="+mn-lt"/>
                <a:cs typeface="Arial"/>
                <a:sym typeface="Arial"/>
              </a:rPr>
              <a:t>phẩm</a:t>
            </a:r>
            <a:r>
              <a:rPr lang="pt-BR" sz="2400" b="1" kern="0" dirty="0">
                <a:solidFill>
                  <a:schemeClr val="tx1"/>
                </a:solidFill>
                <a:latin typeface="+mn-lt"/>
                <a:cs typeface="Arial"/>
                <a:sym typeface="Arial"/>
              </a:rPr>
              <a:t> </a:t>
            </a:r>
            <a:r>
              <a:rPr lang="pt-BR" sz="2400" b="1" kern="0" dirty="0" err="1">
                <a:solidFill>
                  <a:schemeClr val="tx1"/>
                </a:solidFill>
                <a:latin typeface="+mn-lt"/>
                <a:cs typeface="Arial"/>
                <a:sym typeface="Arial"/>
              </a:rPr>
              <a:t>chất</a:t>
            </a:r>
            <a:r>
              <a:rPr lang="pt-BR" sz="2400" b="1" kern="0" dirty="0">
                <a:solidFill>
                  <a:schemeClr val="tx1"/>
                </a:solidFill>
                <a:latin typeface="+mn-lt"/>
                <a:cs typeface="Arial"/>
                <a:sym typeface="Arial"/>
              </a:rPr>
              <a:t> </a:t>
            </a:r>
            <a:r>
              <a:rPr lang="pt-BR" sz="2400" b="1" kern="0" dirty="0" err="1">
                <a:solidFill>
                  <a:schemeClr val="tx1"/>
                </a:solidFill>
                <a:latin typeface="+mn-lt"/>
                <a:cs typeface="Arial"/>
                <a:sym typeface="Arial"/>
              </a:rPr>
              <a:t>như</a:t>
            </a:r>
            <a:r>
              <a:rPr lang="pt-BR" sz="2400" b="1" kern="0" dirty="0">
                <a:solidFill>
                  <a:schemeClr val="tx1"/>
                </a:solidFill>
                <a:latin typeface="+mn-lt"/>
                <a:cs typeface="Arial"/>
                <a:sym typeface="Arial"/>
              </a:rPr>
              <a:t>: </a:t>
            </a:r>
            <a:endParaRPr lang="en-US" sz="2400" b="1" kern="0" dirty="0">
              <a:solidFill>
                <a:schemeClr val="tx1"/>
              </a:solidFill>
              <a:latin typeface="+mn-lt"/>
              <a:cs typeface="Arial"/>
              <a:sym typeface="Arial"/>
            </a:endParaRPr>
          </a:p>
        </p:txBody>
      </p:sp>
      <p:sp>
        <p:nvSpPr>
          <p:cNvPr id="10" name="TextBox 9">
            <a:extLst>
              <a:ext uri="{FF2B5EF4-FFF2-40B4-BE49-F238E27FC236}">
                <a16:creationId xmlns:a16="http://schemas.microsoft.com/office/drawing/2014/main" id="{2EDAEF61-1493-A1BC-F51A-217D950AF958}"/>
              </a:ext>
            </a:extLst>
          </p:cNvPr>
          <p:cNvSpPr txBox="1"/>
          <p:nvPr/>
        </p:nvSpPr>
        <p:spPr>
          <a:xfrm>
            <a:off x="1067121" y="5997961"/>
            <a:ext cx="2752204" cy="461665"/>
          </a:xfrm>
          <a:prstGeom prst="rect">
            <a:avLst/>
          </a:prstGeom>
          <a:noFill/>
        </p:spPr>
        <p:txBody>
          <a:bodyPr wrap="square">
            <a:spAutoFit/>
          </a:bodyPr>
          <a:lstStyle/>
          <a:p>
            <a:pPr algn="ctr">
              <a:spcBef>
                <a:spcPct val="0"/>
              </a:spcBef>
            </a:pPr>
            <a:r>
              <a:rPr lang="en-US" sz="2400">
                <a:solidFill>
                  <a:prstClr val="black"/>
                </a:solidFill>
                <a:latin typeface="+mn-lt"/>
                <a:cs typeface="Arial" panose="020B0604020202020204" pitchFamily="34" charset="0"/>
                <a:sym typeface="Arial"/>
              </a:rPr>
              <a:t>Trung thực </a:t>
            </a:r>
            <a:endParaRPr lang="vi-VN" sz="2400">
              <a:solidFill>
                <a:prstClr val="black"/>
              </a:solidFill>
              <a:latin typeface="+mn-lt"/>
              <a:cs typeface="Arial" panose="020B0604020202020204" pitchFamily="34" charset="0"/>
              <a:sym typeface="Arial"/>
            </a:endParaRPr>
          </a:p>
        </p:txBody>
      </p:sp>
      <p:sp>
        <p:nvSpPr>
          <p:cNvPr id="11" name="TextBox 10">
            <a:extLst>
              <a:ext uri="{FF2B5EF4-FFF2-40B4-BE49-F238E27FC236}">
                <a16:creationId xmlns:a16="http://schemas.microsoft.com/office/drawing/2014/main" id="{F07299ED-939F-3AA9-A6D0-1B31A460950C}"/>
              </a:ext>
            </a:extLst>
          </p:cNvPr>
          <p:cNvSpPr txBox="1"/>
          <p:nvPr/>
        </p:nvSpPr>
        <p:spPr>
          <a:xfrm>
            <a:off x="4603274" y="5997961"/>
            <a:ext cx="2752204" cy="461665"/>
          </a:xfrm>
          <a:prstGeom prst="rect">
            <a:avLst/>
          </a:prstGeom>
          <a:noFill/>
        </p:spPr>
        <p:txBody>
          <a:bodyPr wrap="square">
            <a:spAutoFit/>
          </a:bodyPr>
          <a:lstStyle/>
          <a:p>
            <a:pPr algn="ctr">
              <a:spcBef>
                <a:spcPct val="0"/>
              </a:spcBef>
            </a:pPr>
            <a:r>
              <a:rPr lang="en-US" sz="2400">
                <a:solidFill>
                  <a:prstClr val="black"/>
                </a:solidFill>
                <a:latin typeface="+mn-lt"/>
                <a:cs typeface="Arial" panose="020B0604020202020204" pitchFamily="34" charset="0"/>
                <a:sym typeface="Arial"/>
              </a:rPr>
              <a:t>Thẳng thắn</a:t>
            </a:r>
            <a:endParaRPr lang="vi-VN" sz="2400">
              <a:solidFill>
                <a:prstClr val="black"/>
              </a:solidFill>
              <a:latin typeface="+mn-lt"/>
              <a:cs typeface="Arial" panose="020B0604020202020204" pitchFamily="34" charset="0"/>
              <a:sym typeface="Arial"/>
            </a:endParaRPr>
          </a:p>
        </p:txBody>
      </p:sp>
      <p:sp>
        <p:nvSpPr>
          <p:cNvPr id="12" name="TextBox 11">
            <a:extLst>
              <a:ext uri="{FF2B5EF4-FFF2-40B4-BE49-F238E27FC236}">
                <a16:creationId xmlns:a16="http://schemas.microsoft.com/office/drawing/2014/main" id="{2C66EFFE-A436-F7BF-320A-F7BA3FA83F2A}"/>
              </a:ext>
            </a:extLst>
          </p:cNvPr>
          <p:cNvSpPr txBox="1"/>
          <p:nvPr/>
        </p:nvSpPr>
        <p:spPr>
          <a:xfrm>
            <a:off x="8286881" y="5997961"/>
            <a:ext cx="2752204" cy="461665"/>
          </a:xfrm>
          <a:prstGeom prst="rect">
            <a:avLst/>
          </a:prstGeom>
          <a:noFill/>
        </p:spPr>
        <p:txBody>
          <a:bodyPr wrap="square">
            <a:spAutoFit/>
          </a:bodyPr>
          <a:lstStyle/>
          <a:p>
            <a:pPr algn="ctr">
              <a:spcBef>
                <a:spcPct val="0"/>
              </a:spcBef>
            </a:pPr>
            <a:r>
              <a:rPr lang="en-US" sz="2400">
                <a:solidFill>
                  <a:prstClr val="black"/>
                </a:solidFill>
                <a:latin typeface="+mn-lt"/>
                <a:cs typeface="Arial" panose="020B0604020202020204" pitchFamily="34" charset="0"/>
                <a:sym typeface="Arial"/>
              </a:rPr>
              <a:t>Chăm chỉ</a:t>
            </a:r>
            <a:endParaRPr lang="vi-VN" sz="2400">
              <a:solidFill>
                <a:prstClr val="black"/>
              </a:solidFill>
              <a:latin typeface="+mn-lt"/>
              <a:cs typeface="Arial" panose="020B0604020202020204" pitchFamily="34" charset="0"/>
              <a:sym typeface="Arial"/>
            </a:endParaRPr>
          </a:p>
        </p:txBody>
      </p:sp>
      <p:pic>
        <p:nvPicPr>
          <p:cNvPr id="13" name="Picture 12" descr="A cartoon of a person touching his shirt&#10;&#10;Description automatically generated">
            <a:extLst>
              <a:ext uri="{FF2B5EF4-FFF2-40B4-BE49-F238E27FC236}">
                <a16:creationId xmlns:a16="http://schemas.microsoft.com/office/drawing/2014/main" id="{BFB75EEC-A91E-897A-1F01-BF8D40D129EF}"/>
              </a:ext>
            </a:extLst>
          </p:cNvPr>
          <p:cNvPicPr>
            <a:picLocks noChangeAspect="1"/>
          </p:cNvPicPr>
          <p:nvPr/>
        </p:nvPicPr>
        <p:blipFill rotWithShape="1">
          <a:blip r:embed="rId4">
            <a:extLst>
              <a:ext uri="{28A0092B-C50C-407E-A947-70E740481C1C}">
                <a14:useLocalDpi xmlns:a14="http://schemas.microsoft.com/office/drawing/2010/main" val="0"/>
              </a:ext>
            </a:extLst>
          </a:blip>
          <a:srcRect b="21845"/>
          <a:stretch/>
        </p:blipFill>
        <p:spPr>
          <a:xfrm>
            <a:off x="1604563" y="3323073"/>
            <a:ext cx="1565681" cy="2464690"/>
          </a:xfrm>
          <a:prstGeom prst="rect">
            <a:avLst/>
          </a:prstGeom>
        </p:spPr>
      </p:pic>
      <p:pic>
        <p:nvPicPr>
          <p:cNvPr id="14" name="Picture 13" descr="A person holding a sign&#10;&#10;Description automatically generated">
            <a:extLst>
              <a:ext uri="{FF2B5EF4-FFF2-40B4-BE49-F238E27FC236}">
                <a16:creationId xmlns:a16="http://schemas.microsoft.com/office/drawing/2014/main" id="{1AAC735C-0D77-4721-BA17-10C6B6F07C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13422" y="3263896"/>
            <a:ext cx="3365156" cy="2523867"/>
          </a:xfrm>
          <a:prstGeom prst="rect">
            <a:avLst/>
          </a:prstGeom>
        </p:spPr>
      </p:pic>
      <p:pic>
        <p:nvPicPr>
          <p:cNvPr id="15" name="Picture 14">
            <a:extLst>
              <a:ext uri="{FF2B5EF4-FFF2-40B4-BE49-F238E27FC236}">
                <a16:creationId xmlns:a16="http://schemas.microsoft.com/office/drawing/2014/main" id="{DA13DD40-0A8E-0378-583F-CB5EAB60E7B9}"/>
              </a:ext>
            </a:extLst>
          </p:cNvPr>
          <p:cNvPicPr>
            <a:picLocks noChangeAspect="1"/>
          </p:cNvPicPr>
          <p:nvPr/>
        </p:nvPicPr>
        <p:blipFill>
          <a:blip r:embed="rId6"/>
          <a:stretch>
            <a:fillRect/>
          </a:stretch>
        </p:blipFill>
        <p:spPr>
          <a:xfrm>
            <a:off x="8406989" y="3509598"/>
            <a:ext cx="2511987" cy="2152354"/>
          </a:xfrm>
          <a:prstGeom prst="rect">
            <a:avLst/>
          </a:prstGeom>
        </p:spPr>
      </p:pic>
    </p:spTree>
    <p:extLst>
      <p:ext uri="{BB962C8B-B14F-4D97-AF65-F5344CB8AC3E}">
        <p14:creationId xmlns:p14="http://schemas.microsoft.com/office/powerpoint/2010/main" val="3387857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04EE091-F724-6610-14D2-EDE2B9226FD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6A847321-EF78-88F3-8F35-641683BAE015}"/>
              </a:ext>
            </a:extLst>
          </p:cNvPr>
          <p:cNvGrpSpPr/>
          <p:nvPr/>
        </p:nvGrpSpPr>
        <p:grpSpPr>
          <a:xfrm>
            <a:off x="1697327" y="1732803"/>
            <a:ext cx="5254213" cy="635406"/>
            <a:chOff x="1978588" y="498502"/>
            <a:chExt cx="4170419" cy="504340"/>
          </a:xfrm>
        </p:grpSpPr>
        <p:sp>
          <p:nvSpPr>
            <p:cNvPr id="5" name="Rectangle 4">
              <a:extLst>
                <a:ext uri="{FF2B5EF4-FFF2-40B4-BE49-F238E27FC236}">
                  <a16:creationId xmlns:a16="http://schemas.microsoft.com/office/drawing/2014/main" id="{4056D3DE-5062-BD03-484F-84DC00848E59}"/>
                </a:ext>
              </a:extLst>
            </p:cNvPr>
            <p:cNvSpPr/>
            <p:nvPr/>
          </p:nvSpPr>
          <p:spPr>
            <a:xfrm>
              <a:off x="1978588" y="523176"/>
              <a:ext cx="4170419" cy="454992"/>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151961">
                <a:lnSpc>
                  <a:spcPct val="150000"/>
                </a:lnSpc>
                <a:defRPr/>
              </a:pPr>
              <a:r>
                <a:rPr lang="en-US" sz="2400" b="1" kern="0" dirty="0">
                  <a:latin typeface="+mn-lt"/>
                </a:rPr>
                <a:t>       </a:t>
              </a:r>
              <a:r>
                <a:rPr lang="en-US" sz="2400" b="1" kern="0" dirty="0">
                  <a:solidFill>
                    <a:schemeClr val="tx1"/>
                  </a:solidFill>
                  <a:latin typeface="+mn-lt"/>
                </a:rPr>
                <a:t>ĐÁP ÁN CÂU HỎI 2:</a:t>
              </a:r>
              <a:endParaRPr lang="en-US" sz="2400" kern="0" dirty="0">
                <a:solidFill>
                  <a:schemeClr val="tx1"/>
                </a:solidFill>
                <a:latin typeface="+mn-lt"/>
              </a:endParaRPr>
            </a:p>
          </p:txBody>
        </p:sp>
        <p:pic>
          <p:nvPicPr>
            <p:cNvPr id="6" name="Picture 5">
              <a:extLst>
                <a:ext uri="{FF2B5EF4-FFF2-40B4-BE49-F238E27FC236}">
                  <a16:creationId xmlns:a16="http://schemas.microsoft.com/office/drawing/2014/main" id="{41A8CC09-FE1C-6C2E-EC23-EA5B9C412F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8588" y="498502"/>
              <a:ext cx="442006" cy="504340"/>
            </a:xfrm>
            <a:prstGeom prst="rect">
              <a:avLst/>
            </a:prstGeom>
          </p:spPr>
        </p:pic>
      </p:grpSp>
      <p:sp>
        <p:nvSpPr>
          <p:cNvPr id="9" name="TextBox 8">
            <a:extLst>
              <a:ext uri="{FF2B5EF4-FFF2-40B4-BE49-F238E27FC236}">
                <a16:creationId xmlns:a16="http://schemas.microsoft.com/office/drawing/2014/main" id="{8C2309D4-5FA4-0715-C9A5-01628DE770CD}"/>
              </a:ext>
            </a:extLst>
          </p:cNvPr>
          <p:cNvSpPr txBox="1"/>
          <p:nvPr/>
        </p:nvSpPr>
        <p:spPr>
          <a:xfrm>
            <a:off x="2440399" y="2525399"/>
            <a:ext cx="7285491" cy="461665"/>
          </a:xfrm>
          <a:prstGeom prst="rect">
            <a:avLst/>
          </a:prstGeom>
          <a:noFill/>
        </p:spPr>
        <p:txBody>
          <a:bodyPr wrap="square" rtlCol="0">
            <a:spAutoFit/>
          </a:bodyPr>
          <a:lstStyle/>
          <a:p>
            <a:pPr algn="ctr" defTabSz="1151961">
              <a:buClr>
                <a:srgbClr val="C00000"/>
              </a:buClr>
              <a:defRPr/>
            </a:pPr>
            <a:r>
              <a:rPr lang="pt-BR" sz="2400" b="1" kern="0" dirty="0">
                <a:solidFill>
                  <a:schemeClr val="tx1"/>
                </a:solidFill>
                <a:latin typeface="+mn-lt"/>
                <a:cs typeface="Arial"/>
                <a:sym typeface="Arial"/>
              </a:rPr>
              <a:t>Cả nữ và nam cần có những phẩm chất như: </a:t>
            </a:r>
            <a:endParaRPr lang="en-US" sz="2400" b="1" kern="0" dirty="0">
              <a:solidFill>
                <a:schemeClr val="tx1"/>
              </a:solidFill>
              <a:latin typeface="+mn-lt"/>
              <a:cs typeface="Arial"/>
              <a:sym typeface="Arial"/>
            </a:endParaRPr>
          </a:p>
        </p:txBody>
      </p:sp>
      <p:sp>
        <p:nvSpPr>
          <p:cNvPr id="2" name="TextBox 1">
            <a:extLst>
              <a:ext uri="{FF2B5EF4-FFF2-40B4-BE49-F238E27FC236}">
                <a16:creationId xmlns:a16="http://schemas.microsoft.com/office/drawing/2014/main" id="{2C772445-3F34-C6D4-D7D6-28E39DA3EEFA}"/>
              </a:ext>
            </a:extLst>
          </p:cNvPr>
          <p:cNvSpPr txBox="1"/>
          <p:nvPr/>
        </p:nvSpPr>
        <p:spPr>
          <a:xfrm>
            <a:off x="1484792" y="5517292"/>
            <a:ext cx="4630623" cy="1121846"/>
          </a:xfrm>
          <a:prstGeom prst="rect">
            <a:avLst/>
          </a:prstGeom>
          <a:noFill/>
        </p:spPr>
        <p:txBody>
          <a:bodyPr wrap="square">
            <a:spAutoFit/>
          </a:bodyPr>
          <a:lstStyle/>
          <a:p>
            <a:pPr algn="ctr">
              <a:lnSpc>
                <a:spcPct val="150000"/>
              </a:lnSpc>
              <a:spcBef>
                <a:spcPct val="0"/>
              </a:spcBef>
            </a:pPr>
            <a:r>
              <a:rPr lang="vi-VN" sz="2400" dirty="0">
                <a:solidFill>
                  <a:prstClr val="black"/>
                </a:solidFill>
                <a:latin typeface="+mn-lt"/>
                <a:cs typeface="Arial" panose="020B0604020202020204" pitchFamily="34" charset="0"/>
                <a:sym typeface="Arial"/>
              </a:rPr>
              <a:t>Có trách nhiệm với bản thân và mọi người</a:t>
            </a:r>
          </a:p>
        </p:txBody>
      </p:sp>
      <p:sp>
        <p:nvSpPr>
          <p:cNvPr id="3" name="TextBox 2">
            <a:extLst>
              <a:ext uri="{FF2B5EF4-FFF2-40B4-BE49-F238E27FC236}">
                <a16:creationId xmlns:a16="http://schemas.microsoft.com/office/drawing/2014/main" id="{4C81850A-38C2-8BCF-9C45-C8527F0EF83F}"/>
              </a:ext>
            </a:extLst>
          </p:cNvPr>
          <p:cNvSpPr txBox="1"/>
          <p:nvPr/>
        </p:nvSpPr>
        <p:spPr>
          <a:xfrm>
            <a:off x="6483094" y="5615831"/>
            <a:ext cx="4224114" cy="461665"/>
          </a:xfrm>
          <a:prstGeom prst="rect">
            <a:avLst/>
          </a:prstGeom>
          <a:noFill/>
        </p:spPr>
        <p:txBody>
          <a:bodyPr wrap="square">
            <a:spAutoFit/>
          </a:bodyPr>
          <a:lstStyle/>
          <a:p>
            <a:pPr algn="ctr">
              <a:spcBef>
                <a:spcPct val="0"/>
              </a:spcBef>
            </a:pPr>
            <a:r>
              <a:rPr lang="vi-VN" sz="2400">
                <a:solidFill>
                  <a:prstClr val="black"/>
                </a:solidFill>
                <a:latin typeface="+mn-lt"/>
                <a:cs typeface="Arial" panose="020B0604020202020204" pitchFamily="34" charset="0"/>
                <a:sym typeface="Arial"/>
              </a:rPr>
              <a:t>Yêu quê hương, đất nước</a:t>
            </a:r>
          </a:p>
        </p:txBody>
      </p:sp>
      <p:pic>
        <p:nvPicPr>
          <p:cNvPr id="7" name="Picture 6">
            <a:extLst>
              <a:ext uri="{FF2B5EF4-FFF2-40B4-BE49-F238E27FC236}">
                <a16:creationId xmlns:a16="http://schemas.microsoft.com/office/drawing/2014/main" id="{B8EDEC8B-FAB9-7811-707B-6FE41A540C00}"/>
              </a:ext>
            </a:extLst>
          </p:cNvPr>
          <p:cNvPicPr>
            <a:picLocks noChangeAspect="1"/>
          </p:cNvPicPr>
          <p:nvPr/>
        </p:nvPicPr>
        <p:blipFill>
          <a:blip r:embed="rId4"/>
          <a:stretch>
            <a:fillRect/>
          </a:stretch>
        </p:blipFill>
        <p:spPr>
          <a:xfrm>
            <a:off x="2263591" y="3247548"/>
            <a:ext cx="3073023" cy="2309500"/>
          </a:xfrm>
          <a:prstGeom prst="rect">
            <a:avLst/>
          </a:prstGeom>
        </p:spPr>
      </p:pic>
      <p:pic>
        <p:nvPicPr>
          <p:cNvPr id="8" name="Picture 7" descr="A cartoon of a person holding a flag&#10;&#10;Description automatically generated">
            <a:extLst>
              <a:ext uri="{FF2B5EF4-FFF2-40B4-BE49-F238E27FC236}">
                <a16:creationId xmlns:a16="http://schemas.microsoft.com/office/drawing/2014/main" id="{904196DE-E7D8-ACBD-0CE3-50E8408737B8}"/>
              </a:ext>
            </a:extLst>
          </p:cNvPr>
          <p:cNvPicPr>
            <a:picLocks noChangeAspect="1"/>
          </p:cNvPicPr>
          <p:nvPr/>
        </p:nvPicPr>
        <p:blipFill rotWithShape="1">
          <a:blip r:embed="rId5">
            <a:extLst>
              <a:ext uri="{28A0092B-C50C-407E-A947-70E740481C1C}">
                <a14:useLocalDpi xmlns:a14="http://schemas.microsoft.com/office/drawing/2010/main" val="0"/>
              </a:ext>
            </a:extLst>
          </a:blip>
          <a:srcRect t="7407" b="9715"/>
          <a:stretch/>
        </p:blipFill>
        <p:spPr>
          <a:xfrm>
            <a:off x="7131392" y="3108193"/>
            <a:ext cx="2927518" cy="2426265"/>
          </a:xfrm>
          <a:prstGeom prst="rect">
            <a:avLst/>
          </a:prstGeom>
        </p:spPr>
      </p:pic>
    </p:spTree>
    <p:extLst>
      <p:ext uri="{BB962C8B-B14F-4D97-AF65-F5344CB8AC3E}">
        <p14:creationId xmlns:p14="http://schemas.microsoft.com/office/powerpoint/2010/main" val="419357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C70D23F-E54D-7B99-A7AD-AA6480B6235C}"/>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63884902-E7C3-F301-4A95-6C10F3C50A13}"/>
              </a:ext>
            </a:extLst>
          </p:cNvPr>
          <p:cNvGrpSpPr/>
          <p:nvPr/>
        </p:nvGrpSpPr>
        <p:grpSpPr>
          <a:xfrm>
            <a:off x="1697327" y="1732803"/>
            <a:ext cx="5254213" cy="635406"/>
            <a:chOff x="1978588" y="498502"/>
            <a:chExt cx="4170419" cy="504340"/>
          </a:xfrm>
        </p:grpSpPr>
        <p:sp>
          <p:nvSpPr>
            <p:cNvPr id="5" name="Rectangle 4">
              <a:extLst>
                <a:ext uri="{FF2B5EF4-FFF2-40B4-BE49-F238E27FC236}">
                  <a16:creationId xmlns:a16="http://schemas.microsoft.com/office/drawing/2014/main" id="{B87CC239-F77A-055E-14A6-C95D48D50974}"/>
                </a:ext>
              </a:extLst>
            </p:cNvPr>
            <p:cNvSpPr/>
            <p:nvPr/>
          </p:nvSpPr>
          <p:spPr>
            <a:xfrm>
              <a:off x="1978588" y="523176"/>
              <a:ext cx="4170419" cy="454992"/>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151961">
                <a:lnSpc>
                  <a:spcPct val="150000"/>
                </a:lnSpc>
                <a:defRPr/>
              </a:pPr>
              <a:r>
                <a:rPr lang="en-US" sz="2400" b="1" kern="0" dirty="0">
                  <a:latin typeface="+mn-lt"/>
                </a:rPr>
                <a:t>       </a:t>
              </a:r>
              <a:r>
                <a:rPr lang="en-US" sz="2400" b="1" kern="0" dirty="0">
                  <a:solidFill>
                    <a:schemeClr val="tx1"/>
                  </a:solidFill>
                  <a:latin typeface="+mn-lt"/>
                </a:rPr>
                <a:t>ĐÁP ÁN CÂU HỎI 2:</a:t>
              </a:r>
              <a:endParaRPr lang="en-US" sz="2400" kern="0" dirty="0">
                <a:solidFill>
                  <a:schemeClr val="tx1"/>
                </a:solidFill>
                <a:latin typeface="+mn-lt"/>
              </a:endParaRPr>
            </a:p>
          </p:txBody>
        </p:sp>
        <p:pic>
          <p:nvPicPr>
            <p:cNvPr id="6" name="Picture 5">
              <a:extLst>
                <a:ext uri="{FF2B5EF4-FFF2-40B4-BE49-F238E27FC236}">
                  <a16:creationId xmlns:a16="http://schemas.microsoft.com/office/drawing/2014/main" id="{F44EEDE0-5996-E2EB-3C64-F30C34D15A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8588" y="498502"/>
              <a:ext cx="442006" cy="504340"/>
            </a:xfrm>
            <a:prstGeom prst="rect">
              <a:avLst/>
            </a:prstGeom>
          </p:spPr>
        </p:pic>
      </p:grpSp>
      <p:sp>
        <p:nvSpPr>
          <p:cNvPr id="9" name="TextBox 8">
            <a:extLst>
              <a:ext uri="{FF2B5EF4-FFF2-40B4-BE49-F238E27FC236}">
                <a16:creationId xmlns:a16="http://schemas.microsoft.com/office/drawing/2014/main" id="{75DD50CC-273D-6874-3D02-B4286ABD4B4E}"/>
              </a:ext>
            </a:extLst>
          </p:cNvPr>
          <p:cNvSpPr txBox="1"/>
          <p:nvPr/>
        </p:nvSpPr>
        <p:spPr>
          <a:xfrm>
            <a:off x="2440399" y="2525399"/>
            <a:ext cx="7268865" cy="461665"/>
          </a:xfrm>
          <a:prstGeom prst="rect">
            <a:avLst/>
          </a:prstGeom>
          <a:noFill/>
        </p:spPr>
        <p:txBody>
          <a:bodyPr wrap="square" rtlCol="0">
            <a:spAutoFit/>
          </a:bodyPr>
          <a:lstStyle/>
          <a:p>
            <a:pPr algn="ctr" defTabSz="1151961">
              <a:buClr>
                <a:srgbClr val="C00000"/>
              </a:buClr>
              <a:defRPr/>
            </a:pPr>
            <a:r>
              <a:rPr lang="pt-BR" sz="2400" b="1" kern="0" dirty="0">
                <a:solidFill>
                  <a:schemeClr val="tx1"/>
                </a:solidFill>
                <a:latin typeface="+mn-lt"/>
                <a:cs typeface="Arial"/>
                <a:sym typeface="Arial"/>
              </a:rPr>
              <a:t>Cả nữ và nam cần có những phẩm chất như: </a:t>
            </a:r>
            <a:endParaRPr lang="en-US" sz="2400" b="1" kern="0" dirty="0">
              <a:solidFill>
                <a:schemeClr val="tx1"/>
              </a:solidFill>
              <a:latin typeface="+mn-lt"/>
              <a:cs typeface="Arial"/>
              <a:sym typeface="Arial"/>
            </a:endParaRPr>
          </a:p>
        </p:txBody>
      </p:sp>
      <p:sp>
        <p:nvSpPr>
          <p:cNvPr id="10" name="TextBox 9">
            <a:extLst>
              <a:ext uri="{FF2B5EF4-FFF2-40B4-BE49-F238E27FC236}">
                <a16:creationId xmlns:a16="http://schemas.microsoft.com/office/drawing/2014/main" id="{CE8F29A2-BE3B-284D-D9B5-562B7D9B9F5F}"/>
              </a:ext>
            </a:extLst>
          </p:cNvPr>
          <p:cNvSpPr txBox="1"/>
          <p:nvPr/>
        </p:nvSpPr>
        <p:spPr>
          <a:xfrm>
            <a:off x="1064298" y="5975291"/>
            <a:ext cx="2752204" cy="461665"/>
          </a:xfrm>
          <a:prstGeom prst="rect">
            <a:avLst/>
          </a:prstGeom>
          <a:noFill/>
        </p:spPr>
        <p:txBody>
          <a:bodyPr wrap="square">
            <a:spAutoFit/>
          </a:bodyPr>
          <a:lstStyle/>
          <a:p>
            <a:pPr algn="ctr">
              <a:spcBef>
                <a:spcPct val="0"/>
              </a:spcBef>
            </a:pPr>
            <a:r>
              <a:rPr lang="en-US" sz="2400" dirty="0">
                <a:solidFill>
                  <a:prstClr val="black"/>
                </a:solidFill>
                <a:latin typeface="+mn-lt"/>
                <a:cs typeface="Arial" panose="020B0604020202020204" pitchFamily="34" charset="0"/>
                <a:sym typeface="Arial"/>
              </a:rPr>
              <a:t>Dũng </a:t>
            </a:r>
            <a:r>
              <a:rPr lang="en-US" sz="2400" dirty="0" err="1">
                <a:solidFill>
                  <a:prstClr val="black"/>
                </a:solidFill>
                <a:latin typeface="+mn-lt"/>
                <a:cs typeface="Arial" panose="020B0604020202020204" pitchFamily="34" charset="0"/>
                <a:sym typeface="Arial"/>
              </a:rPr>
              <a:t>cảm</a:t>
            </a:r>
            <a:endParaRPr lang="vi-VN" sz="2400" dirty="0">
              <a:solidFill>
                <a:prstClr val="black"/>
              </a:solidFill>
              <a:latin typeface="+mn-lt"/>
              <a:cs typeface="Arial" panose="020B0604020202020204" pitchFamily="34" charset="0"/>
              <a:sym typeface="Arial"/>
            </a:endParaRPr>
          </a:p>
        </p:txBody>
      </p:sp>
      <p:sp>
        <p:nvSpPr>
          <p:cNvPr id="11" name="TextBox 10">
            <a:extLst>
              <a:ext uri="{FF2B5EF4-FFF2-40B4-BE49-F238E27FC236}">
                <a16:creationId xmlns:a16="http://schemas.microsoft.com/office/drawing/2014/main" id="{7D76DB53-63FB-8E92-E0E4-F734B90ABAE8}"/>
              </a:ext>
            </a:extLst>
          </p:cNvPr>
          <p:cNvSpPr txBox="1"/>
          <p:nvPr/>
        </p:nvSpPr>
        <p:spPr>
          <a:xfrm>
            <a:off x="4127367" y="5975292"/>
            <a:ext cx="3696100" cy="461665"/>
          </a:xfrm>
          <a:prstGeom prst="rect">
            <a:avLst/>
          </a:prstGeom>
          <a:noFill/>
        </p:spPr>
        <p:txBody>
          <a:bodyPr wrap="square">
            <a:spAutoFit/>
          </a:bodyPr>
          <a:lstStyle/>
          <a:p>
            <a:pPr algn="ctr">
              <a:spcBef>
                <a:spcPct val="0"/>
              </a:spcBef>
            </a:pPr>
            <a:r>
              <a:rPr lang="en-US" sz="2400" dirty="0">
                <a:solidFill>
                  <a:prstClr val="black"/>
                </a:solidFill>
                <a:latin typeface="+mn-lt"/>
                <a:cs typeface="Arial" panose="020B0604020202020204" pitchFamily="34" charset="0"/>
                <a:sym typeface="Arial"/>
              </a:rPr>
              <a:t>Ngoan </a:t>
            </a:r>
            <a:r>
              <a:rPr lang="en-US" sz="2400" dirty="0" err="1">
                <a:solidFill>
                  <a:prstClr val="black"/>
                </a:solidFill>
                <a:latin typeface="+mn-lt"/>
                <a:cs typeface="Arial" panose="020B0604020202020204" pitchFamily="34" charset="0"/>
                <a:sym typeface="Arial"/>
              </a:rPr>
              <a:t>ngoãn</a:t>
            </a:r>
            <a:r>
              <a:rPr lang="en-US" sz="2400" dirty="0">
                <a:solidFill>
                  <a:prstClr val="black"/>
                </a:solidFill>
                <a:latin typeface="+mn-lt"/>
                <a:cs typeface="Arial" panose="020B0604020202020204" pitchFamily="34" charset="0"/>
                <a:sym typeface="Arial"/>
              </a:rPr>
              <a:t>, </a:t>
            </a:r>
            <a:r>
              <a:rPr lang="en-US" sz="2400" dirty="0" err="1">
                <a:solidFill>
                  <a:prstClr val="black"/>
                </a:solidFill>
                <a:latin typeface="+mn-lt"/>
                <a:cs typeface="Arial" panose="020B0604020202020204" pitchFamily="34" charset="0"/>
                <a:sym typeface="Arial"/>
              </a:rPr>
              <a:t>lễ</a:t>
            </a:r>
            <a:r>
              <a:rPr lang="en-US" sz="2400" dirty="0">
                <a:solidFill>
                  <a:prstClr val="black"/>
                </a:solidFill>
                <a:latin typeface="+mn-lt"/>
                <a:cs typeface="Arial" panose="020B0604020202020204" pitchFamily="34" charset="0"/>
                <a:sym typeface="Arial"/>
              </a:rPr>
              <a:t> </a:t>
            </a:r>
            <a:r>
              <a:rPr lang="en-US" sz="2400" dirty="0" err="1">
                <a:solidFill>
                  <a:prstClr val="black"/>
                </a:solidFill>
                <a:latin typeface="+mn-lt"/>
                <a:cs typeface="Arial" panose="020B0604020202020204" pitchFamily="34" charset="0"/>
                <a:sym typeface="Arial"/>
              </a:rPr>
              <a:t>phép</a:t>
            </a:r>
            <a:endParaRPr lang="vi-VN" sz="2400" dirty="0">
              <a:solidFill>
                <a:prstClr val="black"/>
              </a:solidFill>
              <a:latin typeface="+mn-lt"/>
              <a:cs typeface="Arial" panose="020B0604020202020204" pitchFamily="34" charset="0"/>
              <a:sym typeface="Arial"/>
            </a:endParaRPr>
          </a:p>
        </p:txBody>
      </p:sp>
      <p:sp>
        <p:nvSpPr>
          <p:cNvPr id="12" name="TextBox 11">
            <a:extLst>
              <a:ext uri="{FF2B5EF4-FFF2-40B4-BE49-F238E27FC236}">
                <a16:creationId xmlns:a16="http://schemas.microsoft.com/office/drawing/2014/main" id="{A99312ED-49DE-1EBA-F062-B420BCB75A59}"/>
              </a:ext>
            </a:extLst>
          </p:cNvPr>
          <p:cNvSpPr txBox="1"/>
          <p:nvPr/>
        </p:nvSpPr>
        <p:spPr>
          <a:xfrm>
            <a:off x="8142250" y="5975292"/>
            <a:ext cx="2752204" cy="461665"/>
          </a:xfrm>
          <a:prstGeom prst="rect">
            <a:avLst/>
          </a:prstGeom>
          <a:noFill/>
        </p:spPr>
        <p:txBody>
          <a:bodyPr wrap="square">
            <a:spAutoFit/>
          </a:bodyPr>
          <a:lstStyle/>
          <a:p>
            <a:pPr algn="ctr">
              <a:spcBef>
                <a:spcPct val="0"/>
              </a:spcBef>
            </a:pPr>
            <a:r>
              <a:rPr lang="en-US" sz="2400">
                <a:solidFill>
                  <a:prstClr val="black"/>
                </a:solidFill>
                <a:latin typeface="+mn-lt"/>
                <a:cs typeface="Arial" panose="020B0604020202020204" pitchFamily="34" charset="0"/>
                <a:sym typeface="Arial"/>
              </a:rPr>
              <a:t>Cẩn thận</a:t>
            </a:r>
            <a:endParaRPr lang="vi-VN" sz="2400">
              <a:solidFill>
                <a:prstClr val="black"/>
              </a:solidFill>
              <a:latin typeface="+mn-lt"/>
              <a:cs typeface="Arial" panose="020B0604020202020204" pitchFamily="34" charset="0"/>
              <a:sym typeface="Arial"/>
            </a:endParaRPr>
          </a:p>
        </p:txBody>
      </p:sp>
      <p:pic>
        <p:nvPicPr>
          <p:cNvPr id="13" name="Picture 12" descr="A cartoon of a child wearing a cape and holding a shield&#10;&#10;Description automatically generated">
            <a:extLst>
              <a:ext uri="{FF2B5EF4-FFF2-40B4-BE49-F238E27FC236}">
                <a16:creationId xmlns:a16="http://schemas.microsoft.com/office/drawing/2014/main" id="{9F303F1C-526D-9650-90BF-7B1059F764D3}"/>
              </a:ext>
            </a:extLst>
          </p:cNvPr>
          <p:cNvPicPr>
            <a:picLocks noChangeAspect="1"/>
          </p:cNvPicPr>
          <p:nvPr/>
        </p:nvPicPr>
        <p:blipFill rotWithShape="1">
          <a:blip r:embed="rId4">
            <a:extLst>
              <a:ext uri="{28A0092B-C50C-407E-A947-70E740481C1C}">
                <a14:useLocalDpi xmlns:a14="http://schemas.microsoft.com/office/drawing/2010/main" val="0"/>
              </a:ext>
            </a:extLst>
          </a:blip>
          <a:srcRect l="10200" t="7200" r="8262" b="14400"/>
          <a:stretch/>
        </p:blipFill>
        <p:spPr>
          <a:xfrm>
            <a:off x="1176729" y="3310448"/>
            <a:ext cx="2600027" cy="2499972"/>
          </a:xfrm>
          <a:prstGeom prst="rect">
            <a:avLst/>
          </a:prstGeom>
        </p:spPr>
      </p:pic>
      <p:pic>
        <p:nvPicPr>
          <p:cNvPr id="14" name="Picture 13" descr="A cartoon of a person and a child&#10;&#10;Description automatically generated">
            <a:extLst>
              <a:ext uri="{FF2B5EF4-FFF2-40B4-BE49-F238E27FC236}">
                <a16:creationId xmlns:a16="http://schemas.microsoft.com/office/drawing/2014/main" id="{5C7F054F-2A70-C04F-1A8B-D09F03D056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5404" y="3242894"/>
            <a:ext cx="2600027" cy="2567526"/>
          </a:xfrm>
          <a:prstGeom prst="rect">
            <a:avLst/>
          </a:prstGeom>
        </p:spPr>
      </p:pic>
      <p:pic>
        <p:nvPicPr>
          <p:cNvPr id="15" name="Picture 14">
            <a:extLst>
              <a:ext uri="{FF2B5EF4-FFF2-40B4-BE49-F238E27FC236}">
                <a16:creationId xmlns:a16="http://schemas.microsoft.com/office/drawing/2014/main" id="{EF57EA16-3B95-B481-5593-69DDBEB423D4}"/>
              </a:ext>
            </a:extLst>
          </p:cNvPr>
          <p:cNvPicPr>
            <a:picLocks noChangeAspect="1"/>
          </p:cNvPicPr>
          <p:nvPr/>
        </p:nvPicPr>
        <p:blipFill>
          <a:blip r:embed="rId6"/>
          <a:stretch>
            <a:fillRect/>
          </a:stretch>
        </p:blipFill>
        <p:spPr>
          <a:xfrm>
            <a:off x="8294675" y="3429000"/>
            <a:ext cx="2367863" cy="2329135"/>
          </a:xfrm>
          <a:prstGeom prst="rect">
            <a:avLst/>
          </a:prstGeom>
        </p:spPr>
      </p:pic>
    </p:spTree>
    <p:extLst>
      <p:ext uri="{BB962C8B-B14F-4D97-AF65-F5344CB8AC3E}">
        <p14:creationId xmlns:p14="http://schemas.microsoft.com/office/powerpoint/2010/main" val="1878155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6443B08-5FA2-06AA-E60F-4A939078C53D}"/>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3C09D7C9-9113-43AA-017E-82EBB552FF17}"/>
              </a:ext>
            </a:extLst>
          </p:cNvPr>
          <p:cNvGrpSpPr/>
          <p:nvPr/>
        </p:nvGrpSpPr>
        <p:grpSpPr>
          <a:xfrm>
            <a:off x="678611" y="1996461"/>
            <a:ext cx="10548544" cy="1121846"/>
            <a:chOff x="1766440" y="4733541"/>
            <a:chExt cx="8372681" cy="890442"/>
          </a:xfrm>
        </p:grpSpPr>
        <p:pic>
          <p:nvPicPr>
            <p:cNvPr id="5" name="Picture 4" descr="https://cdn-icons-png.flaticon.com/128/981/981221.png">
              <a:extLst>
                <a:ext uri="{FF2B5EF4-FFF2-40B4-BE49-F238E27FC236}">
                  <a16:creationId xmlns:a16="http://schemas.microsoft.com/office/drawing/2014/main" id="{EFF034D8-05F1-F8B2-09E7-F1C9729808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66440" y="4898773"/>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62E6A10-0520-5F1B-3BAD-26DDACEE8269}"/>
                </a:ext>
              </a:extLst>
            </p:cNvPr>
            <p:cNvSpPr txBox="1"/>
            <p:nvPr/>
          </p:nvSpPr>
          <p:spPr>
            <a:xfrm>
              <a:off x="2544088" y="4733541"/>
              <a:ext cx="7595033" cy="890442"/>
            </a:xfrm>
            <a:prstGeom prst="rect">
              <a:avLst/>
            </a:prstGeom>
            <a:solidFill>
              <a:srgbClr val="FBE4D5"/>
            </a:solidFill>
          </p:spPr>
          <p:txBody>
            <a:bodyPr wrap="square" rtlCol="0">
              <a:spAutoFit/>
            </a:bodyPr>
            <a:lstStyle/>
            <a:p>
              <a:pPr algn="just" defTabSz="1151961">
                <a:lnSpc>
                  <a:spcPct val="150000"/>
                </a:lnSpc>
                <a:defRPr/>
              </a:pPr>
              <a:r>
                <a:rPr lang="en-US" sz="2400" kern="0" dirty="0">
                  <a:solidFill>
                    <a:schemeClr val="tx1"/>
                  </a:solidFill>
                  <a:latin typeface="+mn-lt"/>
                  <a:cs typeface="Arial" panose="020B0604020202020204" pitchFamily="34" charset="0"/>
                  <a:sym typeface="Arial"/>
                </a:rPr>
                <a:t>Em </a:t>
              </a:r>
              <a:r>
                <a:rPr lang="en-US" sz="2400" kern="0" dirty="0" err="1">
                  <a:solidFill>
                    <a:schemeClr val="tx1"/>
                  </a:solidFill>
                  <a:latin typeface="+mn-lt"/>
                  <a:cs typeface="Arial" panose="020B0604020202020204" pitchFamily="34" charset="0"/>
                  <a:sym typeface="Arial"/>
                </a:rPr>
                <a:t>thích</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nhất</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phẩm</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chất</a:t>
              </a:r>
              <a:r>
                <a:rPr lang="en-US" sz="2400" kern="0" dirty="0">
                  <a:solidFill>
                    <a:schemeClr val="tx1"/>
                  </a:solidFill>
                  <a:latin typeface="+mn-lt"/>
                  <a:cs typeface="Arial" panose="020B0604020202020204" pitchFamily="34" charset="0"/>
                  <a:sym typeface="Arial"/>
                </a:rPr>
                <a:t> </a:t>
              </a:r>
              <a:r>
                <a:rPr lang="en-US" sz="2400" b="1" kern="0" dirty="0" err="1">
                  <a:solidFill>
                    <a:schemeClr val="tx1"/>
                  </a:solidFill>
                  <a:latin typeface="+mn-lt"/>
                  <a:cs typeface="Arial" panose="020B0604020202020204" pitchFamily="34" charset="0"/>
                  <a:sym typeface="Arial"/>
                </a:rPr>
                <a:t>dũng</a:t>
              </a:r>
              <a:r>
                <a:rPr lang="en-US" sz="2400" b="1" kern="0" dirty="0">
                  <a:solidFill>
                    <a:schemeClr val="tx1"/>
                  </a:solidFill>
                  <a:latin typeface="+mn-lt"/>
                  <a:cs typeface="Arial" panose="020B0604020202020204" pitchFamily="34" charset="0"/>
                  <a:sym typeface="Arial"/>
                </a:rPr>
                <a:t> </a:t>
              </a:r>
              <a:r>
                <a:rPr lang="en-US" sz="2400" b="1" kern="0" dirty="0" err="1">
                  <a:solidFill>
                    <a:schemeClr val="tx1"/>
                  </a:solidFill>
                  <a:latin typeface="+mn-lt"/>
                  <a:cs typeface="Arial" panose="020B0604020202020204" pitchFamily="34" charset="0"/>
                  <a:sym typeface="Arial"/>
                </a:rPr>
                <a:t>cảm</a:t>
              </a:r>
              <a:r>
                <a:rPr lang="en-US" sz="2400" b="1" kern="0" dirty="0">
                  <a:solidFill>
                    <a:schemeClr val="tx1"/>
                  </a:solidFill>
                  <a:latin typeface="+mn-lt"/>
                  <a:cs typeface="Arial" panose="020B0604020202020204" pitchFamily="34" charset="0"/>
                  <a:sym typeface="Arial"/>
                </a:rPr>
                <a:t> </a:t>
              </a:r>
              <a:r>
                <a:rPr lang="en-US" sz="2400" kern="0" dirty="0">
                  <a:solidFill>
                    <a:schemeClr val="tx1"/>
                  </a:solidFill>
                  <a:latin typeface="+mn-lt"/>
                  <a:cs typeface="Arial" panose="020B0604020202020204" pitchFamily="34" charset="0"/>
                  <a:sym typeface="Arial"/>
                </a:rPr>
                <a:t>ở </a:t>
              </a:r>
              <a:r>
                <a:rPr lang="en-US" sz="2400" kern="0" dirty="0" err="1">
                  <a:solidFill>
                    <a:schemeClr val="tx1"/>
                  </a:solidFill>
                  <a:latin typeface="+mn-lt"/>
                  <a:cs typeface="Arial" panose="020B0604020202020204" pitchFamily="34" charset="0"/>
                  <a:sym typeface="Arial"/>
                </a:rPr>
                <a:t>bạn</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nam</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vì</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nó</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thể</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hiện</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sự</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mạnh</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mẽ</a:t>
              </a:r>
              <a:r>
                <a:rPr lang="en-US" sz="2400" kern="0" dirty="0">
                  <a:solidFill>
                    <a:schemeClr val="tx1"/>
                  </a:solidFill>
                  <a:latin typeface="+mn-lt"/>
                  <a:cs typeface="Arial" panose="020B0604020202020204" pitchFamily="34" charset="0"/>
                  <a:sym typeface="Arial"/>
                </a:rPr>
                <a:t> .</a:t>
              </a:r>
              <a:endParaRPr lang="vi-VN" sz="2400" kern="0" dirty="0">
                <a:solidFill>
                  <a:schemeClr val="tx1"/>
                </a:solidFill>
                <a:latin typeface="+mn-lt"/>
                <a:cs typeface="Arial" panose="020B0604020202020204" pitchFamily="34" charset="0"/>
                <a:sym typeface="Arial"/>
              </a:endParaRPr>
            </a:p>
          </p:txBody>
        </p:sp>
      </p:grpSp>
      <p:grpSp>
        <p:nvGrpSpPr>
          <p:cNvPr id="7" name="Group 6">
            <a:extLst>
              <a:ext uri="{FF2B5EF4-FFF2-40B4-BE49-F238E27FC236}">
                <a16:creationId xmlns:a16="http://schemas.microsoft.com/office/drawing/2014/main" id="{9AD226E6-AA1B-9392-73D6-C3FDD82AFD8A}"/>
              </a:ext>
            </a:extLst>
          </p:cNvPr>
          <p:cNvGrpSpPr/>
          <p:nvPr/>
        </p:nvGrpSpPr>
        <p:grpSpPr>
          <a:xfrm>
            <a:off x="4280452" y="1033668"/>
            <a:ext cx="7911548" cy="596348"/>
            <a:chOff x="-302985" y="280929"/>
            <a:chExt cx="9920515" cy="484387"/>
          </a:xfrm>
        </p:grpSpPr>
        <p:cxnSp>
          <p:nvCxnSpPr>
            <p:cNvPr id="8" name="Straight Connector 7">
              <a:extLst>
                <a:ext uri="{FF2B5EF4-FFF2-40B4-BE49-F238E27FC236}">
                  <a16:creationId xmlns:a16="http://schemas.microsoft.com/office/drawing/2014/main" id="{3919EDE1-8A4D-72E6-ED2D-154CC1585D43}"/>
                </a:ext>
              </a:extLst>
            </p:cNvPr>
            <p:cNvCxnSpPr>
              <a:cxnSpLocks/>
            </p:cNvCxnSpPr>
            <p:nvPr/>
          </p:nvCxnSpPr>
          <p:spPr>
            <a:xfrm>
              <a:off x="-302985" y="531591"/>
              <a:ext cx="9920515" cy="0"/>
            </a:xfrm>
            <a:prstGeom prst="line">
              <a:avLst/>
            </a:prstGeom>
            <a:noFill/>
            <a:ln w="19050" cap="flat" cmpd="sng" algn="ctr">
              <a:solidFill>
                <a:srgbClr val="002060"/>
              </a:solidFill>
              <a:prstDash val="solid"/>
            </a:ln>
            <a:effectLst/>
          </p:spPr>
        </p:cxnSp>
        <p:sp>
          <p:nvSpPr>
            <p:cNvPr id="9" name="Rectangle: Rounded Corners 6">
              <a:extLst>
                <a:ext uri="{FF2B5EF4-FFF2-40B4-BE49-F238E27FC236}">
                  <a16:creationId xmlns:a16="http://schemas.microsoft.com/office/drawing/2014/main" id="{ED192983-CEC9-1404-FE61-C69518FC72EC}"/>
                </a:ext>
              </a:extLst>
            </p:cNvPr>
            <p:cNvSpPr/>
            <p:nvPr/>
          </p:nvSpPr>
          <p:spPr>
            <a:xfrm>
              <a:off x="502594" y="280929"/>
              <a:ext cx="8303657" cy="484387"/>
            </a:xfrm>
            <a:prstGeom prst="roundRect">
              <a:avLst>
                <a:gd name="adj" fmla="val 50000"/>
              </a:avLst>
            </a:prstGeom>
            <a:solidFill>
              <a:srgbClr val="FFFFFF"/>
            </a:solidFill>
            <a:ln w="25400" cap="flat" cmpd="sng" algn="ctr">
              <a:solidFill>
                <a:srgbClr val="002060"/>
              </a:solidFill>
              <a:prstDash val="solid"/>
            </a:ln>
            <a:effectLst/>
          </p:spPr>
          <p:txBody>
            <a:bodyPr rtlCol="0" anchor="ctr"/>
            <a:lstStyle/>
            <a:p>
              <a:pPr algn="ctr" defTabSz="1151961">
                <a:defRPr/>
              </a:pPr>
              <a:r>
                <a:rPr lang="en-US" sz="2400" b="1" kern="0" dirty="0">
                  <a:solidFill>
                    <a:srgbClr val="002060"/>
                  </a:solidFill>
                  <a:latin typeface="+mn-lt"/>
                  <a:cs typeface="Arial" panose="020B0604020202020204" pitchFamily="34" charset="0"/>
                  <a:sym typeface="Arial"/>
                </a:rPr>
                <a:t>GỢI Ý CÂU HỎI 3</a:t>
              </a:r>
              <a:endParaRPr lang="vi-VN" sz="2400" b="1" kern="0" dirty="0">
                <a:solidFill>
                  <a:srgbClr val="002060"/>
                </a:solidFill>
                <a:latin typeface="+mn-lt"/>
                <a:cs typeface="Arial" panose="020B0604020202020204" pitchFamily="34" charset="0"/>
                <a:sym typeface="Arial"/>
              </a:endParaRPr>
            </a:p>
          </p:txBody>
        </p:sp>
      </p:grpSp>
      <p:grpSp>
        <p:nvGrpSpPr>
          <p:cNvPr id="10" name="Group 9">
            <a:extLst>
              <a:ext uri="{FF2B5EF4-FFF2-40B4-BE49-F238E27FC236}">
                <a16:creationId xmlns:a16="http://schemas.microsoft.com/office/drawing/2014/main" id="{0B83A07D-7DD9-16CC-89FD-4A1D0BB38D56}"/>
              </a:ext>
            </a:extLst>
          </p:cNvPr>
          <p:cNvGrpSpPr/>
          <p:nvPr/>
        </p:nvGrpSpPr>
        <p:grpSpPr>
          <a:xfrm>
            <a:off x="678611" y="5180231"/>
            <a:ext cx="10548544" cy="1121846"/>
            <a:chOff x="1766440" y="4733541"/>
            <a:chExt cx="8372681" cy="890442"/>
          </a:xfrm>
        </p:grpSpPr>
        <p:pic>
          <p:nvPicPr>
            <p:cNvPr id="11" name="Picture 10" descr="https://cdn-icons-png.flaticon.com/128/981/981221.png">
              <a:extLst>
                <a:ext uri="{FF2B5EF4-FFF2-40B4-BE49-F238E27FC236}">
                  <a16:creationId xmlns:a16="http://schemas.microsoft.com/office/drawing/2014/main" id="{5A69A0D5-8A5F-A2CE-3E40-9C28DC6EFB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66440" y="4898773"/>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B6799C4-89FF-0DCD-E883-A6E4FE458803}"/>
                </a:ext>
              </a:extLst>
            </p:cNvPr>
            <p:cNvSpPr txBox="1"/>
            <p:nvPr/>
          </p:nvSpPr>
          <p:spPr>
            <a:xfrm>
              <a:off x="2544088" y="4733541"/>
              <a:ext cx="7595033" cy="890442"/>
            </a:xfrm>
            <a:prstGeom prst="rect">
              <a:avLst/>
            </a:prstGeom>
            <a:solidFill>
              <a:srgbClr val="FBE4D5"/>
            </a:solidFill>
          </p:spPr>
          <p:txBody>
            <a:bodyPr wrap="square" rtlCol="0">
              <a:spAutoFit/>
            </a:bodyPr>
            <a:lstStyle/>
            <a:p>
              <a:pPr algn="just" defTabSz="1151961">
                <a:lnSpc>
                  <a:spcPct val="150000"/>
                </a:lnSpc>
                <a:defRPr/>
              </a:pPr>
              <a:r>
                <a:rPr lang="en-US" sz="2400" kern="0" dirty="0">
                  <a:solidFill>
                    <a:schemeClr val="tx1"/>
                  </a:solidFill>
                  <a:latin typeface="+mn-lt"/>
                  <a:cs typeface="Arial" panose="020B0604020202020204" pitchFamily="34" charset="0"/>
                  <a:sym typeface="Arial"/>
                </a:rPr>
                <a:t>Em </a:t>
              </a:r>
              <a:r>
                <a:rPr lang="en-US" sz="2400" kern="0" dirty="0" err="1">
                  <a:solidFill>
                    <a:schemeClr val="tx1"/>
                  </a:solidFill>
                  <a:latin typeface="+mn-lt"/>
                  <a:cs typeface="Arial" panose="020B0604020202020204" pitchFamily="34" charset="0"/>
                  <a:sym typeface="Arial"/>
                </a:rPr>
                <a:t>thích</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nhất</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phẩm</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chất</a:t>
              </a:r>
              <a:r>
                <a:rPr lang="en-US" sz="2400" kern="0" dirty="0">
                  <a:solidFill>
                    <a:schemeClr val="tx1"/>
                  </a:solidFill>
                  <a:latin typeface="+mn-lt"/>
                  <a:cs typeface="Arial" panose="020B0604020202020204" pitchFamily="34" charset="0"/>
                  <a:sym typeface="Arial"/>
                </a:rPr>
                <a:t> </a:t>
              </a:r>
              <a:r>
                <a:rPr lang="en-US" sz="2400" b="1" kern="0" dirty="0" err="1">
                  <a:solidFill>
                    <a:schemeClr val="tx1"/>
                  </a:solidFill>
                  <a:latin typeface="+mn-lt"/>
                  <a:cs typeface="Arial" panose="020B0604020202020204" pitchFamily="34" charset="0"/>
                  <a:sym typeface="Arial"/>
                </a:rPr>
                <a:t>lễ</a:t>
              </a:r>
              <a:r>
                <a:rPr lang="en-US" sz="2400" b="1" kern="0" dirty="0">
                  <a:solidFill>
                    <a:schemeClr val="tx1"/>
                  </a:solidFill>
                  <a:latin typeface="+mn-lt"/>
                  <a:cs typeface="Arial" panose="020B0604020202020204" pitchFamily="34" charset="0"/>
                  <a:sym typeface="Arial"/>
                </a:rPr>
                <a:t> </a:t>
              </a:r>
              <a:r>
                <a:rPr lang="en-US" sz="2400" b="1" kern="0" dirty="0" err="1">
                  <a:solidFill>
                    <a:schemeClr val="tx1"/>
                  </a:solidFill>
                  <a:latin typeface="+mn-lt"/>
                  <a:cs typeface="Arial" panose="020B0604020202020204" pitchFamily="34" charset="0"/>
                  <a:sym typeface="Arial"/>
                </a:rPr>
                <a:t>phép</a:t>
              </a:r>
              <a:r>
                <a:rPr lang="en-US" sz="2400" b="1"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vì</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đó</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là</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phẩm</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chất</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của</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một</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bạn</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học</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sinh</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ngoan</a:t>
              </a:r>
              <a:r>
                <a:rPr lang="en-US" sz="2400" kern="0" dirty="0">
                  <a:solidFill>
                    <a:schemeClr val="tx1"/>
                  </a:solidFill>
                  <a:latin typeface="+mn-lt"/>
                  <a:cs typeface="Arial" panose="020B0604020202020204" pitchFamily="34" charset="0"/>
                  <a:sym typeface="Arial"/>
                </a:rPr>
                <a:t>.</a:t>
              </a:r>
              <a:endParaRPr lang="vi-VN" sz="2400" kern="0" dirty="0">
                <a:solidFill>
                  <a:schemeClr val="tx1"/>
                </a:solidFill>
                <a:latin typeface="+mn-lt"/>
                <a:cs typeface="Arial" panose="020B0604020202020204" pitchFamily="34" charset="0"/>
                <a:sym typeface="Arial"/>
              </a:endParaRPr>
            </a:p>
          </p:txBody>
        </p:sp>
      </p:grpSp>
      <p:grpSp>
        <p:nvGrpSpPr>
          <p:cNvPr id="13" name="Group 12">
            <a:extLst>
              <a:ext uri="{FF2B5EF4-FFF2-40B4-BE49-F238E27FC236}">
                <a16:creationId xmlns:a16="http://schemas.microsoft.com/office/drawing/2014/main" id="{DB63E574-B521-DB02-FC03-8F1BF175C4E5}"/>
              </a:ext>
            </a:extLst>
          </p:cNvPr>
          <p:cNvGrpSpPr/>
          <p:nvPr/>
        </p:nvGrpSpPr>
        <p:grpSpPr>
          <a:xfrm>
            <a:off x="659828" y="3617448"/>
            <a:ext cx="10548544" cy="1121846"/>
            <a:chOff x="1766440" y="4733541"/>
            <a:chExt cx="8372681" cy="890442"/>
          </a:xfrm>
        </p:grpSpPr>
        <p:pic>
          <p:nvPicPr>
            <p:cNvPr id="14" name="Picture 13" descr="https://cdn-icons-png.flaticon.com/128/981/981221.png">
              <a:extLst>
                <a:ext uri="{FF2B5EF4-FFF2-40B4-BE49-F238E27FC236}">
                  <a16:creationId xmlns:a16="http://schemas.microsoft.com/office/drawing/2014/main" id="{3C19FDBA-9802-5C23-9941-A7B2DAAFD0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66440" y="4898773"/>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A7EACD24-3E99-CD31-58C0-19C0888C0332}"/>
                </a:ext>
              </a:extLst>
            </p:cNvPr>
            <p:cNvSpPr txBox="1"/>
            <p:nvPr/>
          </p:nvSpPr>
          <p:spPr>
            <a:xfrm>
              <a:off x="2544088" y="4733541"/>
              <a:ext cx="7595033" cy="890442"/>
            </a:xfrm>
            <a:prstGeom prst="rect">
              <a:avLst/>
            </a:prstGeom>
            <a:solidFill>
              <a:srgbClr val="FBE4D5"/>
            </a:solidFill>
          </p:spPr>
          <p:txBody>
            <a:bodyPr wrap="square" rtlCol="0">
              <a:spAutoFit/>
            </a:bodyPr>
            <a:lstStyle/>
            <a:p>
              <a:pPr algn="just" defTabSz="1151961">
                <a:lnSpc>
                  <a:spcPct val="150000"/>
                </a:lnSpc>
                <a:defRPr/>
              </a:pPr>
              <a:r>
                <a:rPr lang="en-US" sz="2400" kern="0" dirty="0">
                  <a:solidFill>
                    <a:schemeClr val="tx1"/>
                  </a:solidFill>
                  <a:latin typeface="+mn-lt"/>
                  <a:cs typeface="Arial" panose="020B0604020202020204" pitchFamily="34" charset="0"/>
                  <a:sym typeface="Arial"/>
                </a:rPr>
                <a:t>Em </a:t>
              </a:r>
              <a:r>
                <a:rPr lang="en-US" sz="2400" kern="0" dirty="0" err="1">
                  <a:solidFill>
                    <a:schemeClr val="tx1"/>
                  </a:solidFill>
                  <a:latin typeface="+mn-lt"/>
                  <a:cs typeface="Arial" panose="020B0604020202020204" pitchFamily="34" charset="0"/>
                  <a:sym typeface="Arial"/>
                </a:rPr>
                <a:t>thích</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nhất</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phẩm</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chất</a:t>
              </a:r>
              <a:r>
                <a:rPr lang="en-US" sz="2400" kern="0" dirty="0">
                  <a:solidFill>
                    <a:schemeClr val="tx1"/>
                  </a:solidFill>
                  <a:latin typeface="+mn-lt"/>
                  <a:cs typeface="Arial" panose="020B0604020202020204" pitchFamily="34" charset="0"/>
                  <a:sym typeface="Arial"/>
                </a:rPr>
                <a:t> </a:t>
              </a:r>
              <a:r>
                <a:rPr lang="en-US" sz="2400" b="1" kern="0" dirty="0" err="1">
                  <a:solidFill>
                    <a:schemeClr val="tx1"/>
                  </a:solidFill>
                  <a:latin typeface="+mn-lt"/>
                  <a:cs typeface="Arial" panose="020B0604020202020204" pitchFamily="34" charset="0"/>
                  <a:sym typeface="Arial"/>
                </a:rPr>
                <a:t>dịu</a:t>
              </a:r>
              <a:r>
                <a:rPr lang="en-US" sz="2400" b="1" kern="0" dirty="0">
                  <a:solidFill>
                    <a:schemeClr val="tx1"/>
                  </a:solidFill>
                  <a:latin typeface="+mn-lt"/>
                  <a:cs typeface="Arial" panose="020B0604020202020204" pitchFamily="34" charset="0"/>
                  <a:sym typeface="Arial"/>
                </a:rPr>
                <a:t> </a:t>
              </a:r>
              <a:r>
                <a:rPr lang="en-US" sz="2400" b="1" kern="0" dirty="0" err="1">
                  <a:solidFill>
                    <a:schemeClr val="tx1"/>
                  </a:solidFill>
                  <a:latin typeface="+mn-lt"/>
                  <a:cs typeface="Arial" panose="020B0604020202020204" pitchFamily="34" charset="0"/>
                  <a:sym typeface="Arial"/>
                </a:rPr>
                <a:t>dàng</a:t>
              </a:r>
              <a:r>
                <a:rPr lang="en-US" sz="2400" b="1"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bởi</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vì</a:t>
              </a:r>
              <a:r>
                <a:rPr lang="en-US" sz="2400" kern="0" dirty="0">
                  <a:solidFill>
                    <a:schemeClr val="tx1"/>
                  </a:solidFill>
                  <a:latin typeface="+mn-lt"/>
                  <a:cs typeface="Arial" panose="020B0604020202020204" pitchFamily="34" charset="0"/>
                  <a:sym typeface="Arial"/>
                </a:rPr>
                <a:t> con </a:t>
              </a:r>
              <a:r>
                <a:rPr lang="en-US" sz="2400" kern="0" dirty="0" err="1">
                  <a:solidFill>
                    <a:schemeClr val="tx1"/>
                  </a:solidFill>
                  <a:latin typeface="+mn-lt"/>
                  <a:cs typeface="Arial" panose="020B0604020202020204" pitchFamily="34" charset="0"/>
                  <a:sym typeface="Arial"/>
                </a:rPr>
                <a:t>gái</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dịu</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dàng</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thì</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rất</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dễ</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mến</a:t>
              </a:r>
              <a:r>
                <a:rPr lang="en-US" sz="2400" kern="0" dirty="0">
                  <a:solidFill>
                    <a:schemeClr val="tx1"/>
                  </a:solidFill>
                  <a:latin typeface="+mn-lt"/>
                  <a:cs typeface="Arial" panose="020B0604020202020204" pitchFamily="34" charset="0"/>
                  <a:sym typeface="Arial"/>
                </a:rPr>
                <a:t>.</a:t>
              </a:r>
              <a:endParaRPr lang="vi-VN" sz="2400" kern="0" dirty="0">
                <a:solidFill>
                  <a:schemeClr val="tx1"/>
                </a:solidFill>
                <a:latin typeface="+mn-lt"/>
                <a:cs typeface="Arial" panose="020B0604020202020204" pitchFamily="34" charset="0"/>
                <a:sym typeface="Arial"/>
              </a:endParaRPr>
            </a:p>
          </p:txBody>
        </p:sp>
      </p:grpSp>
    </p:spTree>
    <p:extLst>
      <p:ext uri="{BB962C8B-B14F-4D97-AF65-F5344CB8AC3E}">
        <p14:creationId xmlns:p14="http://schemas.microsoft.com/office/powerpoint/2010/main" val="325990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22" presetClass="entr" presetSubtype="8"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par>
                                <p:cTn id="16" presetID="22" presetClass="entr" presetSubtype="8"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AF7094C9-E717-EC0B-54DA-4765FE4A349F}"/>
              </a:ext>
            </a:extLst>
          </p:cNvPr>
          <p:cNvPicPr>
            <a:picLocks noChangeAspect="1"/>
          </p:cNvPicPr>
          <p:nvPr/>
        </p:nvPicPr>
        <p:blipFill>
          <a:blip r:embed="rId4"/>
          <a:stretch>
            <a:fillRect/>
          </a:stretch>
        </p:blipFill>
        <p:spPr>
          <a:xfrm>
            <a:off x="4619855" y="2973431"/>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109709D-597C-1077-269F-AFA034536936}"/>
              </a:ext>
            </a:extLst>
          </p:cNvPr>
          <p:cNvSpPr txBox="1"/>
          <p:nvPr/>
        </p:nvSpPr>
        <p:spPr>
          <a:xfrm>
            <a:off x="1208834" y="1759185"/>
            <a:ext cx="9774332" cy="1036053"/>
          </a:xfrm>
          <a:prstGeom prst="rect">
            <a:avLst/>
          </a:prstGeom>
          <a:noFill/>
        </p:spPr>
        <p:txBody>
          <a:bodyPr wrap="square">
            <a:spAutoFit/>
          </a:bodyPr>
          <a:lstStyle/>
          <a:p>
            <a:pPr algn="just" defTabSz="1151961">
              <a:lnSpc>
                <a:spcPct val="150000"/>
              </a:lnSpc>
              <a:defRPr/>
            </a:pPr>
            <a:r>
              <a:rPr lang="en-US" sz="2200" b="1" kern="0" dirty="0">
                <a:latin typeface="+mn-lt"/>
                <a:cs typeface="Arial" panose="020B0604020202020204" pitchFamily="34" charset="0"/>
                <a:sym typeface="Arial"/>
              </a:rPr>
              <a:t>LÀM VIỆC NHÓM ĐÔI: </a:t>
            </a:r>
            <a:r>
              <a:rPr lang="vi-VN" sz="2200" kern="0" dirty="0">
                <a:latin typeface="+mn-lt"/>
                <a:cs typeface="Arial" panose="020B0604020202020204" pitchFamily="34" charset="0"/>
                <a:sym typeface="Arial"/>
              </a:rPr>
              <a:t>Quan sát hình ảnh về bạn bè giúp đỡ nhau</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sau</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đó</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trao</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đổi</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với</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bạn</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về</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những</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việc</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làm</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mà</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em</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đã</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giúp</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đỡ</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bạn</a:t>
            </a:r>
            <a:r>
              <a:rPr lang="en-US" sz="2200" kern="0" dirty="0">
                <a:latin typeface="+mn-lt"/>
                <a:cs typeface="Arial" panose="020B0604020202020204" pitchFamily="34" charset="0"/>
                <a:sym typeface="Arial"/>
              </a:rPr>
              <a:t> </a:t>
            </a:r>
            <a:r>
              <a:rPr lang="en-US" sz="2200" kern="0" dirty="0" err="1">
                <a:latin typeface="+mn-lt"/>
                <a:cs typeface="Arial" panose="020B0604020202020204" pitchFamily="34" charset="0"/>
                <a:sym typeface="Arial"/>
              </a:rPr>
              <a:t>bè</a:t>
            </a:r>
            <a:r>
              <a:rPr lang="en-US" sz="2200" kern="0" dirty="0">
                <a:latin typeface="+mn-lt"/>
                <a:cs typeface="Arial" panose="020B0604020202020204" pitchFamily="34" charset="0"/>
                <a:sym typeface="Arial"/>
              </a:rPr>
              <a:t>.</a:t>
            </a:r>
            <a:endParaRPr lang="vi-VN" sz="2200" kern="0" dirty="0">
              <a:latin typeface="+mn-lt"/>
              <a:cs typeface="Arial" panose="020B0604020202020204" pitchFamily="34" charset="0"/>
              <a:sym typeface="Arial"/>
            </a:endParaRPr>
          </a:p>
        </p:txBody>
      </p:sp>
      <p:sp>
        <p:nvSpPr>
          <p:cNvPr id="7" name="TextBox 6">
            <a:extLst>
              <a:ext uri="{FF2B5EF4-FFF2-40B4-BE49-F238E27FC236}">
                <a16:creationId xmlns:a16="http://schemas.microsoft.com/office/drawing/2014/main" id="{C7F3C549-CA5A-D0CB-F2E5-8F5400EFA058}"/>
              </a:ext>
            </a:extLst>
          </p:cNvPr>
          <p:cNvSpPr txBox="1"/>
          <p:nvPr/>
        </p:nvSpPr>
        <p:spPr>
          <a:xfrm>
            <a:off x="656254" y="5316764"/>
            <a:ext cx="2071854" cy="1036053"/>
          </a:xfrm>
          <a:prstGeom prst="rect">
            <a:avLst/>
          </a:prstGeom>
          <a:noFill/>
        </p:spPr>
        <p:txBody>
          <a:bodyPr wrap="square">
            <a:spAutoFit/>
          </a:bodyPr>
          <a:lstStyle/>
          <a:p>
            <a:pPr algn="ctr">
              <a:lnSpc>
                <a:spcPct val="150000"/>
              </a:lnSpc>
              <a:spcBef>
                <a:spcPct val="0"/>
              </a:spcBef>
            </a:pPr>
            <a:r>
              <a:rPr lang="vi-VN" sz="2200" dirty="0">
                <a:solidFill>
                  <a:prstClr val="black"/>
                </a:solidFill>
                <a:latin typeface="+mn-lt"/>
                <a:cs typeface="Arial" panose="020B0604020202020204" pitchFamily="34" charset="0"/>
                <a:sym typeface="Arial"/>
              </a:rPr>
              <a:t>An ủi bạn </a:t>
            </a:r>
          </a:p>
          <a:p>
            <a:pPr algn="ctr">
              <a:lnSpc>
                <a:spcPct val="150000"/>
              </a:lnSpc>
              <a:spcBef>
                <a:spcPct val="0"/>
              </a:spcBef>
            </a:pPr>
            <a:r>
              <a:rPr lang="vi-VN" sz="2200" dirty="0">
                <a:solidFill>
                  <a:prstClr val="black"/>
                </a:solidFill>
                <a:latin typeface="+mn-lt"/>
                <a:cs typeface="Arial" panose="020B0604020202020204" pitchFamily="34" charset="0"/>
                <a:sym typeface="Arial"/>
              </a:rPr>
              <a:t>khi bạn buồn</a:t>
            </a:r>
          </a:p>
        </p:txBody>
      </p:sp>
      <p:sp>
        <p:nvSpPr>
          <p:cNvPr id="8" name="TextBox 7">
            <a:extLst>
              <a:ext uri="{FF2B5EF4-FFF2-40B4-BE49-F238E27FC236}">
                <a16:creationId xmlns:a16="http://schemas.microsoft.com/office/drawing/2014/main" id="{312A2D1A-BC22-B63A-D0CB-EBEA60D9AE95}"/>
              </a:ext>
            </a:extLst>
          </p:cNvPr>
          <p:cNvSpPr txBox="1"/>
          <p:nvPr/>
        </p:nvSpPr>
        <p:spPr>
          <a:xfrm>
            <a:off x="3049536" y="5345518"/>
            <a:ext cx="2540764" cy="1036053"/>
          </a:xfrm>
          <a:prstGeom prst="rect">
            <a:avLst/>
          </a:prstGeom>
          <a:noFill/>
        </p:spPr>
        <p:txBody>
          <a:bodyPr wrap="square">
            <a:spAutoFit/>
          </a:bodyPr>
          <a:lstStyle/>
          <a:p>
            <a:pPr algn="ctr">
              <a:lnSpc>
                <a:spcPct val="150000"/>
              </a:lnSpc>
              <a:spcBef>
                <a:spcPct val="0"/>
              </a:spcBef>
            </a:pPr>
            <a:r>
              <a:rPr lang="vi-VN" sz="2200" dirty="0">
                <a:solidFill>
                  <a:prstClr val="black"/>
                </a:solidFill>
                <a:latin typeface="+mn-lt"/>
                <a:cs typeface="Arial" panose="020B0604020202020204" pitchFamily="34" charset="0"/>
                <a:sym typeface="Arial"/>
              </a:rPr>
              <a:t>Giúp đỡ bạn khi bạn gặp bài khó</a:t>
            </a:r>
          </a:p>
        </p:txBody>
      </p:sp>
      <p:pic>
        <p:nvPicPr>
          <p:cNvPr id="9" name="Picture 8" descr="A cartoon of a child sitting next to another child&#10;&#10;Description automatically generated">
            <a:extLst>
              <a:ext uri="{FF2B5EF4-FFF2-40B4-BE49-F238E27FC236}">
                <a16:creationId xmlns:a16="http://schemas.microsoft.com/office/drawing/2014/main" id="{122284CE-F2DD-B1AB-EB9C-8E8CF9E3AC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968" y="3066412"/>
            <a:ext cx="2026140" cy="22100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descr="A group of children in a classroom&#10;&#10;Description automatically generated">
            <a:extLst>
              <a:ext uri="{FF2B5EF4-FFF2-40B4-BE49-F238E27FC236}">
                <a16:creationId xmlns:a16="http://schemas.microsoft.com/office/drawing/2014/main" id="{42DB540F-A8AA-FF5E-B547-9E539B0DCDE3}"/>
              </a:ext>
            </a:extLst>
          </p:cNvPr>
          <p:cNvPicPr>
            <a:picLocks noChangeAspect="1"/>
          </p:cNvPicPr>
          <p:nvPr/>
        </p:nvPicPr>
        <p:blipFill rotWithShape="1">
          <a:blip r:embed="rId4">
            <a:extLst>
              <a:ext uri="{28A0092B-C50C-407E-A947-70E740481C1C}">
                <a14:useLocalDpi xmlns:a14="http://schemas.microsoft.com/office/drawing/2010/main" val="0"/>
              </a:ext>
            </a:extLst>
          </a:blip>
          <a:srcRect l="4991" t="14676" r="47345" b="59630"/>
          <a:stretch/>
        </p:blipFill>
        <p:spPr>
          <a:xfrm>
            <a:off x="3144632" y="3322587"/>
            <a:ext cx="2652306" cy="18484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10" descr="A cartoon of a child holding another child's hand&#10;&#10;Description automatically generated">
            <a:extLst>
              <a:ext uri="{FF2B5EF4-FFF2-40B4-BE49-F238E27FC236}">
                <a16:creationId xmlns:a16="http://schemas.microsoft.com/office/drawing/2014/main" id="{F4012322-854A-6F87-3A70-A7D6B9D0FB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67747" y="2941792"/>
            <a:ext cx="2540764" cy="25407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a:extLst>
              <a:ext uri="{FF2B5EF4-FFF2-40B4-BE49-F238E27FC236}">
                <a16:creationId xmlns:a16="http://schemas.microsoft.com/office/drawing/2014/main" id="{4B03AEF8-B4AF-D470-9DB8-0997D5A079D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7213"/>
          <a:stretch/>
        </p:blipFill>
        <p:spPr bwMode="auto">
          <a:xfrm>
            <a:off x="9079321" y="3232300"/>
            <a:ext cx="2410711" cy="20290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TextBox 12">
            <a:extLst>
              <a:ext uri="{FF2B5EF4-FFF2-40B4-BE49-F238E27FC236}">
                <a16:creationId xmlns:a16="http://schemas.microsoft.com/office/drawing/2014/main" id="{4AA7E919-F290-B12A-683A-C9F610CFD79A}"/>
              </a:ext>
            </a:extLst>
          </p:cNvPr>
          <p:cNvSpPr txBox="1"/>
          <p:nvPr/>
        </p:nvSpPr>
        <p:spPr>
          <a:xfrm>
            <a:off x="5253026" y="5402229"/>
            <a:ext cx="4370206" cy="528222"/>
          </a:xfrm>
          <a:prstGeom prst="rect">
            <a:avLst/>
          </a:prstGeom>
          <a:noFill/>
        </p:spPr>
        <p:txBody>
          <a:bodyPr wrap="square">
            <a:spAutoFit/>
          </a:bodyPr>
          <a:lstStyle/>
          <a:p>
            <a:pPr algn="ctr">
              <a:lnSpc>
                <a:spcPct val="150000"/>
              </a:lnSpc>
              <a:spcBef>
                <a:spcPct val="0"/>
              </a:spcBef>
            </a:pPr>
            <a:r>
              <a:rPr lang="vi-VN" sz="2200" dirty="0">
                <a:solidFill>
                  <a:prstClr val="black"/>
                </a:solidFill>
                <a:latin typeface="+mn-lt"/>
                <a:cs typeface="Arial" panose="020B0604020202020204" pitchFamily="34" charset="0"/>
                <a:sym typeface="Arial"/>
              </a:rPr>
              <a:t>Đỡ bạn đứng dậy</a:t>
            </a:r>
          </a:p>
        </p:txBody>
      </p:sp>
      <p:sp>
        <p:nvSpPr>
          <p:cNvPr id="14" name="TextBox 13">
            <a:extLst>
              <a:ext uri="{FF2B5EF4-FFF2-40B4-BE49-F238E27FC236}">
                <a16:creationId xmlns:a16="http://schemas.microsoft.com/office/drawing/2014/main" id="{56746B40-8B8A-1822-88A3-AF751E55706D}"/>
              </a:ext>
            </a:extLst>
          </p:cNvPr>
          <p:cNvSpPr txBox="1"/>
          <p:nvPr/>
        </p:nvSpPr>
        <p:spPr>
          <a:xfrm>
            <a:off x="9216236" y="5412424"/>
            <a:ext cx="2136880" cy="1036053"/>
          </a:xfrm>
          <a:prstGeom prst="rect">
            <a:avLst/>
          </a:prstGeom>
          <a:noFill/>
        </p:spPr>
        <p:txBody>
          <a:bodyPr wrap="square">
            <a:spAutoFit/>
          </a:bodyPr>
          <a:lstStyle/>
          <a:p>
            <a:pPr algn="ctr">
              <a:lnSpc>
                <a:spcPct val="150000"/>
              </a:lnSpc>
              <a:spcBef>
                <a:spcPct val="0"/>
              </a:spcBef>
            </a:pPr>
            <a:r>
              <a:rPr lang="vi-VN" sz="2200" dirty="0">
                <a:solidFill>
                  <a:prstClr val="black"/>
                </a:solidFill>
                <a:latin typeface="+mn-lt"/>
                <a:cs typeface="Arial" panose="020B0604020202020204" pitchFamily="34" charset="0"/>
                <a:sym typeface="Arial"/>
              </a:rPr>
              <a:t>Cõng bạn khi bạn bị thương</a:t>
            </a:r>
          </a:p>
        </p:txBody>
      </p:sp>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D52360DB-E7EF-DFBC-00FF-8ED3AFD91EC0}"/>
              </a:ext>
            </a:extLst>
          </p:cNvPr>
          <p:cNvPicPr>
            <a:picLocks noChangeAspect="1"/>
          </p:cNvPicPr>
          <p:nvPr/>
        </p:nvPicPr>
        <p:blipFill>
          <a:blip r:embed="rId4"/>
          <a:stretch>
            <a:fillRect/>
          </a:stretch>
        </p:blipFill>
        <p:spPr>
          <a:xfrm>
            <a:off x="4619855" y="2973431"/>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12">
            <a:extLst>
              <a:ext uri="{FF2B5EF4-FFF2-40B4-BE49-F238E27FC236}">
                <a16:creationId xmlns:a16="http://schemas.microsoft.com/office/drawing/2014/main" id="{2700E0E7-5EB4-C3BF-F657-2111B9518EAC}"/>
              </a:ext>
            </a:extLst>
          </p:cNvPr>
          <p:cNvSpPr txBox="1"/>
          <p:nvPr/>
        </p:nvSpPr>
        <p:spPr>
          <a:xfrm>
            <a:off x="5513380" y="2580887"/>
            <a:ext cx="5636893" cy="1899494"/>
          </a:xfrm>
          <a:prstGeom prst="rect">
            <a:avLst/>
          </a:prstGeom>
        </p:spPr>
        <p:txBody>
          <a:bodyPr wrap="square" lIns="0" tIns="0" rIns="0" bIns="0" rtlCol="0" anchor="t">
            <a:spAutoFit/>
          </a:bodyPr>
          <a:lstStyle/>
          <a:p>
            <a:pPr lvl="0" algn="ctr">
              <a:lnSpc>
                <a:spcPct val="150000"/>
              </a:lnSpc>
              <a:spcBef>
                <a:spcPct val="0"/>
              </a:spcBef>
            </a:pPr>
            <a:r>
              <a:rPr lang="vi-VN" sz="4400" b="1" dirty="0">
                <a:solidFill>
                  <a:srgbClr val="C00000"/>
                </a:solidFill>
                <a:latin typeface="+mn-lt"/>
                <a:cs typeface="Arial" panose="020B0604020202020204" pitchFamily="34" charset="0"/>
              </a:rPr>
              <a:t>HOẠT ĐỘNG 1: </a:t>
            </a:r>
            <a:endParaRPr lang="en-US" sz="4400" b="1" dirty="0">
              <a:solidFill>
                <a:srgbClr val="C00000"/>
              </a:solidFill>
              <a:latin typeface="+mn-lt"/>
              <a:cs typeface="Arial" panose="020B0604020202020204" pitchFamily="34" charset="0"/>
            </a:endParaRPr>
          </a:p>
          <a:p>
            <a:pPr lvl="0" algn="ctr">
              <a:lnSpc>
                <a:spcPct val="150000"/>
              </a:lnSpc>
              <a:spcBef>
                <a:spcPct val="0"/>
              </a:spcBef>
            </a:pPr>
            <a:r>
              <a:rPr lang="vi-VN" sz="4400" b="1" dirty="0">
                <a:solidFill>
                  <a:schemeClr val="tx1"/>
                </a:solidFill>
                <a:latin typeface="+mn-lt"/>
                <a:cs typeface="Arial" panose="020B0604020202020204" pitchFamily="34" charset="0"/>
              </a:rPr>
              <a:t>ĐỌC </a:t>
            </a:r>
            <a:r>
              <a:rPr lang="en-US" sz="4400" b="1" dirty="0">
                <a:solidFill>
                  <a:schemeClr val="tx1"/>
                </a:solidFill>
                <a:latin typeface="+mn-lt"/>
                <a:cs typeface="Arial" panose="020B0604020202020204" pitchFamily="34" charset="0"/>
              </a:rPr>
              <a:t>THÀNH TIẾNG</a:t>
            </a:r>
            <a:endParaRPr lang="vi-VN" sz="4400" b="1" dirty="0">
              <a:solidFill>
                <a:schemeClr val="tx1"/>
              </a:solidFill>
              <a:latin typeface="+mn-lt"/>
              <a:cs typeface="Arial" panose="020B0604020202020204" pitchFamily="34" charset="0"/>
            </a:endParaRPr>
          </a:p>
        </p:txBody>
      </p:sp>
      <p:sp>
        <p:nvSpPr>
          <p:cNvPr id="2" name="Freeform 16">
            <a:extLst>
              <a:ext uri="{FF2B5EF4-FFF2-40B4-BE49-F238E27FC236}">
                <a16:creationId xmlns:a16="http://schemas.microsoft.com/office/drawing/2014/main" id="{A4AB0A8B-1C6C-F78A-2CCF-9CF6972E1BB6}"/>
              </a:ext>
            </a:extLst>
          </p:cNvPr>
          <p:cNvSpPr/>
          <p:nvPr/>
        </p:nvSpPr>
        <p:spPr>
          <a:xfrm flipH="1">
            <a:off x="2233285" y="1861303"/>
            <a:ext cx="2077284" cy="4164981"/>
          </a:xfrm>
          <a:custGeom>
            <a:avLst/>
            <a:gdLst/>
            <a:ahLst/>
            <a:cxnLst/>
            <a:rect l="l" t="t" r="r" b="b"/>
            <a:pathLst>
              <a:path w="3297600" h="6611729">
                <a:moveTo>
                  <a:pt x="3297600" y="0"/>
                </a:moveTo>
                <a:lnTo>
                  <a:pt x="0" y="0"/>
                </a:lnTo>
                <a:lnTo>
                  <a:pt x="0" y="6611729"/>
                </a:lnTo>
                <a:lnTo>
                  <a:pt x="3297600" y="6611729"/>
                </a:lnTo>
                <a:lnTo>
                  <a:pt x="3297600" y="0"/>
                </a:lnTo>
                <a:close/>
              </a:path>
            </a:pathLst>
          </a:custGeom>
          <a:blipFill>
            <a:blip r:embed="rId3"/>
            <a:stretch>
              <a:fillRect/>
            </a:stretch>
          </a:blipFill>
        </p:spPr>
      </p:sp>
      <p:sp>
        <p:nvSpPr>
          <p:cNvPr id="3" name="Freeform 18">
            <a:extLst>
              <a:ext uri="{FF2B5EF4-FFF2-40B4-BE49-F238E27FC236}">
                <a16:creationId xmlns:a16="http://schemas.microsoft.com/office/drawing/2014/main" id="{7E9065A1-FE3B-36BA-31F2-8344AE17E101}"/>
              </a:ext>
            </a:extLst>
          </p:cNvPr>
          <p:cNvSpPr/>
          <p:nvPr/>
        </p:nvSpPr>
        <p:spPr>
          <a:xfrm flipH="1">
            <a:off x="1041727" y="4896858"/>
            <a:ext cx="3943668" cy="1256274"/>
          </a:xfrm>
          <a:custGeom>
            <a:avLst/>
            <a:gdLst/>
            <a:ahLst/>
            <a:cxnLst/>
            <a:rect l="l" t="t" r="r" b="b"/>
            <a:pathLst>
              <a:path w="6260404" h="1994281">
                <a:moveTo>
                  <a:pt x="6260404" y="0"/>
                </a:moveTo>
                <a:lnTo>
                  <a:pt x="0" y="0"/>
                </a:lnTo>
                <a:lnTo>
                  <a:pt x="0" y="1994281"/>
                </a:lnTo>
                <a:lnTo>
                  <a:pt x="6260404" y="1994281"/>
                </a:lnTo>
                <a:lnTo>
                  <a:pt x="6260404" y="0"/>
                </a:lnTo>
                <a:close/>
              </a:path>
            </a:pathLst>
          </a:custGeom>
          <a:blipFill>
            <a:blip r:embed="rId4"/>
            <a:stretch>
              <a:fillRect t="-251728"/>
            </a:stretch>
          </a:blipFill>
        </p:spPr>
      </p:sp>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peech Bubble: Rectangle with Corners Rounded 3">
            <a:extLst>
              <a:ext uri="{FF2B5EF4-FFF2-40B4-BE49-F238E27FC236}">
                <a16:creationId xmlns:a16="http://schemas.microsoft.com/office/drawing/2014/main" id="{A49F2FFF-F3F8-1B88-1BE9-E31C0AE11EF6}"/>
              </a:ext>
            </a:extLst>
          </p:cNvPr>
          <p:cNvSpPr/>
          <p:nvPr/>
        </p:nvSpPr>
        <p:spPr>
          <a:xfrm>
            <a:off x="5666910" y="1193827"/>
            <a:ext cx="6017089" cy="2133600"/>
          </a:xfrm>
          <a:prstGeom prst="wedgeRoundRectCallout">
            <a:avLst>
              <a:gd name="adj1" fmla="val -56648"/>
              <a:gd name="adj2" fmla="val 51590"/>
              <a:gd name="adj3" fmla="val 16667"/>
            </a:avLst>
          </a:prstGeom>
          <a:solidFill>
            <a:schemeClr val="accent3">
              <a:lumMod val="20000"/>
              <a:lumOff val="80000"/>
            </a:schemeClr>
          </a:solidFill>
          <a:ln w="38100">
            <a:solidFill>
              <a:srgbClr val="EDE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r>
              <a:rPr lang="en-US" sz="2500" kern="1200">
                <a:solidFill>
                  <a:prstClr val="black"/>
                </a:solidFill>
                <a:latin typeface="+mj-lt"/>
                <a:cs typeface="Arial" panose="020B0604020202020204" pitchFamily="34" charset="0"/>
              </a:rPr>
              <a:t>Cả bài đọc với giọng kể thong thả.</a:t>
            </a:r>
            <a:endParaRPr lang="vi-VN" sz="2500" kern="1200">
              <a:solidFill>
                <a:prstClr val="black"/>
              </a:solidFill>
              <a:latin typeface="+mj-lt"/>
              <a:cs typeface="Arial" panose="020B0604020202020204" pitchFamily="34" charset="0"/>
            </a:endParaRPr>
          </a:p>
        </p:txBody>
      </p:sp>
      <p:sp>
        <p:nvSpPr>
          <p:cNvPr id="5" name="Speech Bubble: Rectangle with Corners Rounded 4">
            <a:extLst>
              <a:ext uri="{FF2B5EF4-FFF2-40B4-BE49-F238E27FC236}">
                <a16:creationId xmlns:a16="http://schemas.microsoft.com/office/drawing/2014/main" id="{8B6916ED-6FF9-A9A7-3352-AF8BAFCC8488}"/>
              </a:ext>
            </a:extLst>
          </p:cNvPr>
          <p:cNvSpPr/>
          <p:nvPr/>
        </p:nvSpPr>
        <p:spPr>
          <a:xfrm>
            <a:off x="5666910" y="3683001"/>
            <a:ext cx="6017090" cy="2438399"/>
          </a:xfrm>
          <a:prstGeom prst="wedgeRoundRectCallout">
            <a:avLst>
              <a:gd name="adj1" fmla="val -56462"/>
              <a:gd name="adj2" fmla="val -41992"/>
              <a:gd name="adj3" fmla="val 16667"/>
            </a:avLst>
          </a:prstGeom>
          <a:solidFill>
            <a:schemeClr val="accent2">
              <a:lumMod val="20000"/>
              <a:lumOff val="80000"/>
            </a:schemeClr>
          </a:solidFill>
          <a:ln w="381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vi-VN" sz="2500" kern="1200">
                <a:solidFill>
                  <a:prstClr val="black"/>
                </a:solidFill>
                <a:latin typeface="+mj-lt"/>
                <a:cs typeface="Arial" panose="020B0604020202020204" pitchFamily="34" charset="0"/>
              </a:rPr>
              <a:t>Nhấn giọng ở những từ miêu tả tâm trạng, hoạt động của các bạn nhỏ</a:t>
            </a:r>
            <a:r>
              <a:rPr lang="en-US" sz="2500" kern="1200">
                <a:solidFill>
                  <a:prstClr val="black"/>
                </a:solidFill>
                <a:latin typeface="+mj-lt"/>
                <a:cs typeface="Arial" panose="020B0604020202020204" pitchFamily="34" charset="0"/>
              </a:rPr>
              <a:t>.</a:t>
            </a:r>
          </a:p>
        </p:txBody>
      </p:sp>
      <p:grpSp>
        <p:nvGrpSpPr>
          <p:cNvPr id="6" name="Group 5">
            <a:extLst>
              <a:ext uri="{FF2B5EF4-FFF2-40B4-BE49-F238E27FC236}">
                <a16:creationId xmlns:a16="http://schemas.microsoft.com/office/drawing/2014/main" id="{04F8CE47-E323-CC0D-4C45-B75B92257740}"/>
              </a:ext>
            </a:extLst>
          </p:cNvPr>
          <p:cNvGrpSpPr/>
          <p:nvPr/>
        </p:nvGrpSpPr>
        <p:grpSpPr>
          <a:xfrm>
            <a:off x="573432" y="1699095"/>
            <a:ext cx="4013200" cy="2893225"/>
            <a:chOff x="-243112" y="619544"/>
            <a:chExt cx="6019800" cy="4339838"/>
          </a:xfrm>
        </p:grpSpPr>
        <p:sp>
          <p:nvSpPr>
            <p:cNvPr id="8" name="Line Callout 1 (Border and Accent Bar) 3">
              <a:extLst>
                <a:ext uri="{FF2B5EF4-FFF2-40B4-BE49-F238E27FC236}">
                  <a16:creationId xmlns:a16="http://schemas.microsoft.com/office/drawing/2014/main" id="{1ED2770E-AC4F-93C5-89D4-5AEB65051B68}"/>
                </a:ext>
              </a:extLst>
            </p:cNvPr>
            <p:cNvSpPr/>
            <p:nvPr/>
          </p:nvSpPr>
          <p:spPr>
            <a:xfrm>
              <a:off x="-243112" y="1346753"/>
              <a:ext cx="6019800" cy="3612629"/>
            </a:xfrm>
            <a:prstGeom prst="roundRect">
              <a:avLst/>
            </a:prstGeom>
            <a:solidFill>
              <a:schemeClr val="bg1"/>
            </a:solidFill>
            <a:ln>
              <a:solidFill>
                <a:srgbClr val="C00000"/>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defRPr/>
              </a:pPr>
              <a:r>
                <a:rPr lang="en-US" sz="3600" b="1" kern="1200" dirty="0">
                  <a:solidFill>
                    <a:schemeClr val="tx1"/>
                  </a:solidFill>
                  <a:latin typeface="+mj-lt"/>
                  <a:cs typeface="Arial" panose="020B0604020202020204" pitchFamily="34" charset="0"/>
                </a:rPr>
                <a:t>GIỌNG ĐỌC TRONG BÀI</a:t>
              </a:r>
            </a:p>
          </p:txBody>
        </p:sp>
        <p:pic>
          <p:nvPicPr>
            <p:cNvPr id="9" name="Picture 2">
              <a:extLst>
                <a:ext uri="{FF2B5EF4-FFF2-40B4-BE49-F238E27FC236}">
                  <a16:creationId xmlns:a16="http://schemas.microsoft.com/office/drawing/2014/main" id="{B5E48528-2A50-5BD4-F1CC-19F58C1D5E4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294876" y="619544"/>
              <a:ext cx="943823" cy="970285"/>
            </a:xfrm>
            <a:prstGeom prst="rect">
              <a:avLst/>
            </a:prstGeom>
          </p:spPr>
        </p:pic>
      </p:grpSp>
      <p:pic>
        <p:nvPicPr>
          <p:cNvPr id="10" name="Picture 9" descr="A picture containing text&#10;&#10;Description automatically generated">
            <a:extLst>
              <a:ext uri="{FF2B5EF4-FFF2-40B4-BE49-F238E27FC236}">
                <a16:creationId xmlns:a16="http://schemas.microsoft.com/office/drawing/2014/main" id="{18DA0636-684A-900D-0D21-A46AD9E4B0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93392" y="3724621"/>
            <a:ext cx="3133379" cy="3133379"/>
          </a:xfrm>
          <a:prstGeom prst="rect">
            <a:avLst/>
          </a:prstGeom>
        </p:spPr>
      </p:pic>
      <p:pic>
        <p:nvPicPr>
          <p:cNvPr id="2" name="Picture 1">
            <a:hlinkClick r:id="rId6"/>
            <a:extLst>
              <a:ext uri="{FF2B5EF4-FFF2-40B4-BE49-F238E27FC236}">
                <a16:creationId xmlns:a16="http://schemas.microsoft.com/office/drawing/2014/main" id="{F7C5CFD3-DD7F-600B-8334-B31F500E11B9}"/>
              </a:ext>
            </a:extLst>
          </p:cNvPr>
          <p:cNvPicPr>
            <a:picLocks noChangeAspect="1"/>
          </p:cNvPicPr>
          <p:nvPr/>
        </p:nvPicPr>
        <p:blipFill>
          <a:blip r:embed="rId7"/>
          <a:stretch>
            <a:fillRect/>
          </a:stretch>
        </p:blipFill>
        <p:spPr>
          <a:xfrm>
            <a:off x="-83125" y="5247357"/>
            <a:ext cx="2229014" cy="1610643"/>
          </a:xfrm>
          <a:prstGeom prst="rect">
            <a:avLst/>
          </a:prstGeom>
        </p:spPr>
      </p:pic>
    </p:spTree>
    <p:extLst>
      <p:ext uri="{BB962C8B-B14F-4D97-AF65-F5344CB8AC3E}">
        <p14:creationId xmlns:p14="http://schemas.microsoft.com/office/powerpoint/2010/main" val="3529878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par>
                          <p:cTn id="16" fill="hold">
                            <p:stCondLst>
                              <p:cond delay="500"/>
                            </p:stCondLst>
                            <p:childTnLst>
                              <p:par>
                                <p:cTn id="17" presetID="16" presetClass="entr" presetSubtype="2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277E6DB-BE06-B670-592C-88B312779223}"/>
            </a:ext>
          </a:extLst>
        </p:cNvPr>
        <p:cNvGrpSpPr/>
        <p:nvPr/>
      </p:nvGrpSpPr>
      <p:grpSpPr>
        <a:xfrm>
          <a:off x="0" y="0"/>
          <a:ext cx="0" cy="0"/>
          <a:chOff x="0" y="0"/>
          <a:chExt cx="0" cy="0"/>
        </a:xfrm>
      </p:grpSpPr>
      <p:sp>
        <p:nvSpPr>
          <p:cNvPr id="15" name="Cloud 14">
            <a:extLst>
              <a:ext uri="{FF2B5EF4-FFF2-40B4-BE49-F238E27FC236}">
                <a16:creationId xmlns:a16="http://schemas.microsoft.com/office/drawing/2014/main" id="{85FFAF45-EC05-E8A7-7BAE-4FF99968C16C}"/>
              </a:ext>
            </a:extLst>
          </p:cNvPr>
          <p:cNvSpPr/>
          <p:nvPr/>
        </p:nvSpPr>
        <p:spPr>
          <a:xfrm>
            <a:off x="2440289" y="2656904"/>
            <a:ext cx="2410006" cy="1482682"/>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a:lnSpc>
                <a:spcPct val="150000"/>
              </a:lnSpc>
            </a:pPr>
            <a:r>
              <a:rPr lang="en-US" sz="2400" i="1">
                <a:solidFill>
                  <a:prstClr val="black"/>
                </a:solidFill>
                <a:latin typeface="+mn-lt"/>
                <a:cs typeface="Arial" panose="020B0604020202020204" pitchFamily="34" charset="0"/>
                <a:sym typeface="Arial"/>
              </a:rPr>
              <a:t>sôi nổi</a:t>
            </a:r>
            <a:endParaRPr lang="en-US" sz="2400" i="1" dirty="0">
              <a:solidFill>
                <a:prstClr val="black"/>
              </a:solidFill>
              <a:latin typeface="+mn-lt"/>
              <a:cs typeface="Arial" panose="020B0604020202020204" pitchFamily="34" charset="0"/>
              <a:sym typeface="Arial"/>
            </a:endParaRPr>
          </a:p>
        </p:txBody>
      </p:sp>
      <p:sp>
        <p:nvSpPr>
          <p:cNvPr id="16" name="Cloud 15">
            <a:extLst>
              <a:ext uri="{FF2B5EF4-FFF2-40B4-BE49-F238E27FC236}">
                <a16:creationId xmlns:a16="http://schemas.microsoft.com/office/drawing/2014/main" id="{8FB7B700-890B-CF44-FFF5-C0D61F88A234}"/>
              </a:ext>
            </a:extLst>
          </p:cNvPr>
          <p:cNvSpPr/>
          <p:nvPr/>
        </p:nvSpPr>
        <p:spPr>
          <a:xfrm>
            <a:off x="6095999" y="2430897"/>
            <a:ext cx="3285745" cy="1934695"/>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a:r>
              <a:rPr lang="en-US" sz="2400" i="1" dirty="0" err="1">
                <a:solidFill>
                  <a:prstClr val="black"/>
                </a:solidFill>
                <a:latin typeface="+mn-lt"/>
                <a:cs typeface="Arial" panose="020B0604020202020204" pitchFamily="34" charset="0"/>
              </a:rPr>
              <a:t>nha</a:t>
            </a:r>
            <a:r>
              <a:rPr lang="vi-VN" sz="2400" i="1" dirty="0">
                <a:solidFill>
                  <a:prstClr val="black"/>
                </a:solidFill>
                <a:latin typeface="+mn-lt"/>
                <a:cs typeface="Arial" panose="020B0604020202020204" pitchFamily="34" charset="0"/>
                <a:sym typeface="Arial"/>
              </a:rPr>
              <a:t>nh nhảu</a:t>
            </a:r>
            <a:endParaRPr lang="en-US" sz="2400" i="1" dirty="0">
              <a:solidFill>
                <a:prstClr val="black"/>
              </a:solidFill>
              <a:latin typeface="+mn-lt"/>
              <a:cs typeface="Arial" panose="020B0604020202020204" pitchFamily="34" charset="0"/>
              <a:sym typeface="Arial"/>
            </a:endParaRPr>
          </a:p>
        </p:txBody>
      </p:sp>
      <p:sp>
        <p:nvSpPr>
          <p:cNvPr id="17" name="Cloud 16">
            <a:extLst>
              <a:ext uri="{FF2B5EF4-FFF2-40B4-BE49-F238E27FC236}">
                <a16:creationId xmlns:a16="http://schemas.microsoft.com/office/drawing/2014/main" id="{506087E7-162F-9702-10F7-27C89EAE86BC}"/>
              </a:ext>
            </a:extLst>
          </p:cNvPr>
          <p:cNvSpPr/>
          <p:nvPr/>
        </p:nvSpPr>
        <p:spPr>
          <a:xfrm>
            <a:off x="1235286" y="4834317"/>
            <a:ext cx="2410006" cy="1482682"/>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a:lnSpc>
                <a:spcPct val="150000"/>
              </a:lnSpc>
            </a:pPr>
            <a:r>
              <a:rPr lang="en-US" sz="2400" i="1">
                <a:solidFill>
                  <a:prstClr val="black"/>
                </a:solidFill>
                <a:latin typeface="+mn-lt"/>
                <a:cs typeface="Arial" panose="020B0604020202020204" pitchFamily="34" charset="0"/>
                <a:sym typeface="Arial"/>
              </a:rPr>
              <a:t>nửa lời</a:t>
            </a:r>
            <a:endParaRPr lang="en-US" sz="2400" i="1" dirty="0">
              <a:solidFill>
                <a:prstClr val="black"/>
              </a:solidFill>
              <a:latin typeface="+mn-lt"/>
              <a:cs typeface="Arial" panose="020B0604020202020204" pitchFamily="34" charset="0"/>
              <a:sym typeface="Arial"/>
            </a:endParaRPr>
          </a:p>
        </p:txBody>
      </p:sp>
      <p:sp>
        <p:nvSpPr>
          <p:cNvPr id="18" name="Cloud 17">
            <a:extLst>
              <a:ext uri="{FF2B5EF4-FFF2-40B4-BE49-F238E27FC236}">
                <a16:creationId xmlns:a16="http://schemas.microsoft.com/office/drawing/2014/main" id="{4030A7F7-6158-5F8F-F991-F27137CED6D4}"/>
              </a:ext>
            </a:extLst>
          </p:cNvPr>
          <p:cNvSpPr/>
          <p:nvPr/>
        </p:nvSpPr>
        <p:spPr>
          <a:xfrm>
            <a:off x="4388074" y="4636385"/>
            <a:ext cx="3415850" cy="1878547"/>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a:r>
              <a:rPr lang="en-US" sz="2400" i="1">
                <a:solidFill>
                  <a:prstClr val="black"/>
                </a:solidFill>
                <a:latin typeface="+mn-lt"/>
                <a:cs typeface="Arial" panose="020B0604020202020204" pitchFamily="34" charset="0"/>
                <a:sym typeface="Arial"/>
              </a:rPr>
              <a:t>điền bản đồ</a:t>
            </a:r>
            <a:endParaRPr lang="en-US" sz="2400" i="1" dirty="0">
              <a:solidFill>
                <a:prstClr val="black"/>
              </a:solidFill>
              <a:latin typeface="+mn-lt"/>
              <a:cs typeface="Arial" panose="020B0604020202020204" pitchFamily="34" charset="0"/>
              <a:sym typeface="Arial"/>
            </a:endParaRPr>
          </a:p>
        </p:txBody>
      </p:sp>
      <p:sp>
        <p:nvSpPr>
          <p:cNvPr id="19" name="Cloud 18">
            <a:extLst>
              <a:ext uri="{FF2B5EF4-FFF2-40B4-BE49-F238E27FC236}">
                <a16:creationId xmlns:a16="http://schemas.microsoft.com/office/drawing/2014/main" id="{073A25B5-B9F8-C0DB-C710-4B30137B85C0}"/>
              </a:ext>
            </a:extLst>
          </p:cNvPr>
          <p:cNvSpPr/>
          <p:nvPr/>
        </p:nvSpPr>
        <p:spPr>
          <a:xfrm>
            <a:off x="8545125" y="4636385"/>
            <a:ext cx="2697088" cy="1594621"/>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a:r>
              <a:rPr lang="vi-VN" sz="2400" i="1">
                <a:solidFill>
                  <a:prstClr val="black"/>
                </a:solidFill>
                <a:latin typeface="+mn-lt"/>
                <a:cs typeface="Arial" panose="020B0604020202020204" pitchFamily="34" charset="0"/>
                <a:sym typeface="Arial"/>
              </a:rPr>
              <a:t>lắp bắp</a:t>
            </a:r>
            <a:endParaRPr lang="en-US" sz="2400" i="1" dirty="0">
              <a:solidFill>
                <a:prstClr val="black"/>
              </a:solidFill>
              <a:latin typeface="+mn-lt"/>
              <a:cs typeface="Arial" panose="020B0604020202020204" pitchFamily="34" charset="0"/>
              <a:sym typeface="Arial"/>
            </a:endParaRPr>
          </a:p>
        </p:txBody>
      </p:sp>
      <p:sp>
        <p:nvSpPr>
          <p:cNvPr id="20" name="TextBox 19">
            <a:extLst>
              <a:ext uri="{FF2B5EF4-FFF2-40B4-BE49-F238E27FC236}">
                <a16:creationId xmlns:a16="http://schemas.microsoft.com/office/drawing/2014/main" id="{2A374454-64DE-8A94-198F-47A4124B646C}"/>
              </a:ext>
            </a:extLst>
          </p:cNvPr>
          <p:cNvSpPr txBox="1"/>
          <p:nvPr/>
        </p:nvSpPr>
        <p:spPr>
          <a:xfrm>
            <a:off x="2117084" y="1698439"/>
            <a:ext cx="7957831" cy="461665"/>
          </a:xfrm>
          <a:prstGeom prst="rect">
            <a:avLst/>
          </a:prstGeom>
          <a:noFill/>
        </p:spPr>
        <p:txBody>
          <a:bodyPr wrap="square">
            <a:spAutoFit/>
          </a:bodyPr>
          <a:lstStyle/>
          <a:p>
            <a:pPr algn="ctr" defTabSz="1151961">
              <a:defRPr/>
            </a:pPr>
            <a:r>
              <a:rPr lang="en-US" sz="2400" b="1" kern="0" dirty="0">
                <a:solidFill>
                  <a:schemeClr val="tx1"/>
                </a:solidFill>
                <a:latin typeface="+mn-lt"/>
                <a:cs typeface="Arial" panose="020B0604020202020204" pitchFamily="34" charset="0"/>
                <a:sym typeface="Arial"/>
              </a:rPr>
              <a:t>LUYỆN ĐỌC MỘT SỐ TỪ KHÓ</a:t>
            </a:r>
          </a:p>
        </p:txBody>
      </p:sp>
    </p:spTree>
    <p:extLst>
      <p:ext uri="{BB962C8B-B14F-4D97-AF65-F5344CB8AC3E}">
        <p14:creationId xmlns:p14="http://schemas.microsoft.com/office/powerpoint/2010/main" val="1561338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1+#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1+#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39F33EC-043B-8059-5889-5BE89F70D2A2}"/>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5035D2AC-4B51-A449-93E9-C2E89D05F156}"/>
              </a:ext>
            </a:extLst>
          </p:cNvPr>
          <p:cNvGrpSpPr/>
          <p:nvPr/>
        </p:nvGrpSpPr>
        <p:grpSpPr>
          <a:xfrm>
            <a:off x="524890" y="2370409"/>
            <a:ext cx="10829483" cy="2789225"/>
            <a:chOff x="1458969" y="4733541"/>
            <a:chExt cx="8595670" cy="2213888"/>
          </a:xfrm>
        </p:grpSpPr>
        <p:pic>
          <p:nvPicPr>
            <p:cNvPr id="9" name="Picture 8" descr="https://cdn-icons-png.flaticon.com/128/981/981221.png">
              <a:extLst>
                <a:ext uri="{FF2B5EF4-FFF2-40B4-BE49-F238E27FC236}">
                  <a16:creationId xmlns:a16="http://schemas.microsoft.com/office/drawing/2014/main" id="{8AAEBDC1-04C6-022D-F089-BE604BC22A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458969" y="5337339"/>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412B975-BF41-5FF9-3136-5CE2FF477E76}"/>
                </a:ext>
              </a:extLst>
            </p:cNvPr>
            <p:cNvSpPr txBox="1"/>
            <p:nvPr/>
          </p:nvSpPr>
          <p:spPr>
            <a:xfrm>
              <a:off x="2229716" y="4733541"/>
              <a:ext cx="7824923" cy="2213888"/>
            </a:xfrm>
            <a:prstGeom prst="rect">
              <a:avLst/>
            </a:prstGeom>
            <a:solidFill>
              <a:schemeClr val="accent5">
                <a:lumMod val="20000"/>
                <a:lumOff val="80000"/>
              </a:schemeClr>
            </a:solidFill>
          </p:spPr>
          <p:txBody>
            <a:bodyPr wrap="square" rtlCol="0">
              <a:spAutoFit/>
            </a:bodyPr>
            <a:lstStyle/>
            <a:p>
              <a:pPr algn="just" defTabSz="1151961">
                <a:lnSpc>
                  <a:spcPct val="150000"/>
                </a:lnSpc>
                <a:defRPr/>
              </a:pPr>
              <a:r>
                <a:rPr lang="vi-VN" sz="2400" b="1" kern="0" dirty="0">
                  <a:solidFill>
                    <a:schemeClr val="tx1"/>
                  </a:solidFill>
                  <a:latin typeface="+mn-lt"/>
                  <a:cs typeface="Arial"/>
                  <a:sym typeface="Arial"/>
                </a:rPr>
                <a:t>Giọng Lâm “Voi”, Quốc “</a:t>
              </a:r>
              <a:r>
                <a:rPr lang="en-US" sz="2400" b="1" kern="0" dirty="0">
                  <a:solidFill>
                    <a:schemeClr val="tx1"/>
                  </a:solidFill>
                  <a:latin typeface="+mn-lt"/>
                  <a:cs typeface="Arial"/>
                  <a:sym typeface="Arial"/>
                </a:rPr>
                <a:t>L</a:t>
              </a:r>
              <a:r>
                <a:rPr lang="vi-VN" sz="2400" b="1" kern="0" dirty="0">
                  <a:solidFill>
                    <a:schemeClr val="tx1"/>
                  </a:solidFill>
                  <a:latin typeface="+mn-lt"/>
                  <a:cs typeface="Arial"/>
                  <a:sym typeface="Arial"/>
                </a:rPr>
                <a:t>ém” và nhân vật “tôi” tỏ ra chê bai, không phục và không vui khi thấy Vân làm lớp trưởng:</a:t>
              </a:r>
              <a:r>
                <a:rPr lang="vi-VN" sz="2400" kern="0" dirty="0">
                  <a:solidFill>
                    <a:schemeClr val="tx1"/>
                  </a:solidFill>
                  <a:latin typeface="+mn-lt"/>
                  <a:cs typeface="Arial"/>
                  <a:sym typeface="Arial"/>
                </a:rPr>
                <a:t> “Lớp trưởng gì mà vừa gầy vừa thấp bé,</a:t>
              </a:r>
              <a:r>
                <a:rPr lang="en-US" sz="2400" b="1" dirty="0">
                  <a:solidFill>
                    <a:schemeClr val="tx1"/>
                  </a:solidFill>
                  <a:latin typeface="+mn-lt"/>
                </a:rPr>
                <a:t> </a:t>
              </a:r>
              <a:r>
                <a:rPr lang="vi-VN" sz="2400" kern="0" dirty="0">
                  <a:solidFill>
                    <a:schemeClr val="tx1"/>
                  </a:solidFill>
                  <a:latin typeface="+mn-lt"/>
                  <a:cs typeface="Arial"/>
                  <a:sym typeface="Arial"/>
                </a:rPr>
                <a:t>chẳng có dáng tí nào!</a:t>
              </a:r>
              <a:r>
                <a:rPr lang="en-US" sz="2400" dirty="0">
                  <a:solidFill>
                    <a:schemeClr val="tx1"/>
                  </a:solidFill>
                  <a:latin typeface="+mn-lt"/>
                </a:rPr>
                <a:t>”,</a:t>
              </a:r>
              <a:r>
                <a:rPr lang="en-US" sz="2400" b="1" dirty="0">
                  <a:solidFill>
                    <a:schemeClr val="tx1"/>
                  </a:solidFill>
                  <a:latin typeface="+mn-lt"/>
                </a:rPr>
                <a:t> </a:t>
              </a:r>
              <a:r>
                <a:rPr lang="en-US" sz="2400" dirty="0">
                  <a:solidFill>
                    <a:schemeClr val="tx1"/>
                  </a:solidFill>
                  <a:latin typeface="+mn-lt"/>
                </a:rPr>
                <a:t>“</a:t>
              </a:r>
              <a:r>
                <a:rPr lang="vi-VN" sz="2400" kern="0" dirty="0">
                  <a:solidFill>
                    <a:schemeClr val="tx1"/>
                  </a:solidFill>
                  <a:latin typeface="+mn-lt"/>
                  <a:cs typeface="Arial"/>
                  <a:sym typeface="Arial"/>
                </a:rPr>
                <a:t>Lớp trưởng phải nhanh nhảu.</a:t>
              </a:r>
              <a:r>
                <a:rPr lang="vi-VN" sz="2400" b="1" kern="0" dirty="0">
                  <a:solidFill>
                    <a:schemeClr val="tx1"/>
                  </a:solidFill>
                  <a:latin typeface="+mn-lt"/>
                  <a:cs typeface="Arial"/>
                  <a:sym typeface="Arial"/>
                </a:rPr>
                <a:t> </a:t>
              </a:r>
              <a:r>
                <a:rPr lang="vi-VN" sz="2400" kern="0" dirty="0">
                  <a:solidFill>
                    <a:schemeClr val="tx1"/>
                  </a:solidFill>
                  <a:latin typeface="+mn-lt"/>
                  <a:cs typeface="Arial"/>
                  <a:sym typeface="Arial"/>
                </a:rPr>
                <a:t>Cái Vân thì cạy r</a:t>
              </a:r>
              <a:r>
                <a:rPr lang="en-US" sz="2400" dirty="0">
                  <a:solidFill>
                    <a:schemeClr val="tx1"/>
                  </a:solidFill>
                  <a:latin typeface="+mn-lt"/>
                </a:rPr>
                <a:t>ă</a:t>
              </a:r>
              <a:r>
                <a:rPr lang="vi-VN" sz="2400" kern="0" dirty="0">
                  <a:solidFill>
                    <a:schemeClr val="tx1"/>
                  </a:solidFill>
                  <a:latin typeface="+mn-lt"/>
                  <a:cs typeface="Arial"/>
                  <a:sym typeface="Arial"/>
                </a:rPr>
                <a:t>ng chẳng nói</a:t>
              </a:r>
              <a:r>
                <a:rPr lang="en-US" sz="2400" kern="0" dirty="0">
                  <a:solidFill>
                    <a:schemeClr val="tx1"/>
                  </a:solidFill>
                  <a:latin typeface="+mn-lt"/>
                  <a:cs typeface="Arial"/>
                  <a:sym typeface="Arial"/>
                </a:rPr>
                <a:t> </a:t>
              </a:r>
              <a:r>
                <a:rPr lang="vi-VN" sz="2400" kern="0" dirty="0">
                  <a:solidFill>
                    <a:schemeClr val="tx1"/>
                  </a:solidFill>
                  <a:latin typeface="+mn-lt"/>
                  <a:cs typeface="Arial"/>
                  <a:sym typeface="Arial"/>
                </a:rPr>
                <a:t>nửa lời.</a:t>
              </a:r>
              <a:r>
                <a:rPr lang="en-US" sz="2400" kern="0" dirty="0">
                  <a:solidFill>
                    <a:schemeClr val="tx1"/>
                  </a:solidFill>
                  <a:latin typeface="+mn-lt"/>
                  <a:cs typeface="Arial"/>
                  <a:sym typeface="Arial"/>
                </a:rPr>
                <a:t>”</a:t>
              </a:r>
              <a:endParaRPr lang="vi-VN" sz="2400" kern="0" dirty="0">
                <a:solidFill>
                  <a:schemeClr val="tx1"/>
                </a:solidFill>
                <a:latin typeface="+mn-lt"/>
                <a:cs typeface="Arial"/>
                <a:sym typeface="Arial"/>
              </a:endParaRPr>
            </a:p>
          </p:txBody>
        </p:sp>
      </p:grpSp>
      <p:grpSp>
        <p:nvGrpSpPr>
          <p:cNvPr id="11" name="Group 10">
            <a:extLst>
              <a:ext uri="{FF2B5EF4-FFF2-40B4-BE49-F238E27FC236}">
                <a16:creationId xmlns:a16="http://schemas.microsoft.com/office/drawing/2014/main" id="{FEA13DC6-8E9E-86A5-6A2A-A316784A48AF}"/>
              </a:ext>
            </a:extLst>
          </p:cNvPr>
          <p:cNvGrpSpPr/>
          <p:nvPr/>
        </p:nvGrpSpPr>
        <p:grpSpPr>
          <a:xfrm>
            <a:off x="524889" y="5409209"/>
            <a:ext cx="10829484" cy="1127232"/>
            <a:chOff x="1458968" y="5509304"/>
            <a:chExt cx="8595671" cy="894717"/>
          </a:xfrm>
        </p:grpSpPr>
        <p:pic>
          <p:nvPicPr>
            <p:cNvPr id="12" name="Picture 11" descr="https://cdn-icons-png.flaticon.com/128/981/981221.png">
              <a:extLst>
                <a:ext uri="{FF2B5EF4-FFF2-40B4-BE49-F238E27FC236}">
                  <a16:creationId xmlns:a16="http://schemas.microsoft.com/office/drawing/2014/main" id="{029041C1-7346-4733-B16A-D6D17BE49C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443868" y="5666537"/>
              <a:ext cx="628195" cy="59799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68929BE-3CE5-F06F-F369-247A3E900000}"/>
                </a:ext>
              </a:extLst>
            </p:cNvPr>
            <p:cNvSpPr txBox="1"/>
            <p:nvPr/>
          </p:nvSpPr>
          <p:spPr>
            <a:xfrm>
              <a:off x="2229716" y="5509304"/>
              <a:ext cx="7824923" cy="894717"/>
            </a:xfrm>
            <a:prstGeom prst="rect">
              <a:avLst/>
            </a:prstGeom>
            <a:solidFill>
              <a:schemeClr val="accent5">
                <a:lumMod val="20000"/>
                <a:lumOff val="80000"/>
              </a:schemeClr>
            </a:solidFill>
          </p:spPr>
          <p:txBody>
            <a:bodyPr wrap="square" rtlCol="0">
              <a:spAutoFit/>
            </a:bodyPr>
            <a:lstStyle/>
            <a:p>
              <a:pPr algn="just" defTabSz="1151961">
                <a:lnSpc>
                  <a:spcPct val="150000"/>
                </a:lnSpc>
                <a:defRPr/>
              </a:pPr>
              <a:r>
                <a:rPr lang="vi-VN" sz="2400" b="1" kern="0" dirty="0">
                  <a:solidFill>
                    <a:schemeClr val="tx1"/>
                  </a:solidFill>
                  <a:latin typeface="+mn-lt"/>
                  <a:cs typeface="Arial"/>
                  <a:sym typeface="Arial"/>
                </a:rPr>
                <a:t>Giọng Quốc hớt hải, lo lắng vì quên trực nhật: </a:t>
              </a:r>
              <a:r>
                <a:rPr lang="vi-VN" sz="2400" kern="0" dirty="0">
                  <a:solidFill>
                    <a:schemeClr val="tx1"/>
                  </a:solidFill>
                  <a:latin typeface="+mn-lt"/>
                  <a:cs typeface="Arial"/>
                  <a:sym typeface="Arial"/>
                </a:rPr>
                <a:t>“Chết tớ rồi!</a:t>
              </a:r>
              <a:r>
                <a:rPr lang="en-US" sz="2400" b="1" kern="0" dirty="0">
                  <a:solidFill>
                    <a:schemeClr val="tx1"/>
                  </a:solidFill>
                  <a:latin typeface="+mn-lt"/>
                  <a:cs typeface="Arial"/>
                  <a:sym typeface="Arial"/>
                </a:rPr>
                <a:t> </a:t>
              </a:r>
              <a:r>
                <a:rPr lang="vi-VN" sz="2400" kern="0" dirty="0">
                  <a:solidFill>
                    <a:schemeClr val="tx1"/>
                  </a:solidFill>
                  <a:latin typeface="+mn-lt"/>
                  <a:cs typeface="Arial"/>
                  <a:sym typeface="Arial"/>
                </a:rPr>
                <a:t>Hôm nay đến phiên trực nhật, tớ lại ngủ quên.” </a:t>
              </a:r>
              <a:endParaRPr lang="vi-VN" sz="2400" b="1" kern="0" dirty="0">
                <a:solidFill>
                  <a:schemeClr val="tx1"/>
                </a:solidFill>
                <a:latin typeface="+mn-lt"/>
                <a:cs typeface="Arial"/>
                <a:sym typeface="Arial"/>
              </a:endParaRPr>
            </a:p>
          </p:txBody>
        </p:sp>
      </p:grpSp>
      <p:sp>
        <p:nvSpPr>
          <p:cNvPr id="15" name="TextBox 14">
            <a:extLst>
              <a:ext uri="{FF2B5EF4-FFF2-40B4-BE49-F238E27FC236}">
                <a16:creationId xmlns:a16="http://schemas.microsoft.com/office/drawing/2014/main" id="{34DB168E-3F89-F4FF-C793-07B40CF3C3AC}"/>
              </a:ext>
            </a:extLst>
          </p:cNvPr>
          <p:cNvSpPr txBox="1"/>
          <p:nvPr/>
        </p:nvSpPr>
        <p:spPr>
          <a:xfrm>
            <a:off x="1495936" y="1698366"/>
            <a:ext cx="9197009" cy="461665"/>
          </a:xfrm>
          <a:prstGeom prst="rect">
            <a:avLst/>
          </a:prstGeom>
          <a:noFill/>
        </p:spPr>
        <p:txBody>
          <a:bodyPr wrap="square">
            <a:spAutoFit/>
          </a:bodyPr>
          <a:lstStyle/>
          <a:p>
            <a:pPr algn="ctr">
              <a:defRPr/>
            </a:pPr>
            <a:r>
              <a:rPr lang="en-US" sz="2400" b="1" dirty="0" err="1">
                <a:solidFill>
                  <a:schemeClr val="tx1"/>
                </a:solidFill>
                <a:latin typeface="+mn-lt"/>
                <a:cs typeface="Arial" panose="020B0604020202020204" pitchFamily="34" charset="0"/>
              </a:rPr>
              <a:t>Một</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số</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câu</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thể</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hiện</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cảm</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xúc</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suy</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nghĩ</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của</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nhân</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vật</a:t>
            </a:r>
            <a:endParaRPr lang="en-US" sz="2400" b="1" dirty="0">
              <a:solidFill>
                <a:schemeClr val="tx1"/>
              </a:solidFill>
              <a:latin typeface="+mn-lt"/>
              <a:cs typeface="Arial" panose="020B0604020202020204" pitchFamily="34" charset="0"/>
            </a:endParaRPr>
          </a:p>
        </p:txBody>
      </p:sp>
    </p:spTree>
    <p:extLst>
      <p:ext uri="{BB962C8B-B14F-4D97-AF65-F5344CB8AC3E}">
        <p14:creationId xmlns:p14="http://schemas.microsoft.com/office/powerpoint/2010/main" val="248615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3FFB188-46A0-884E-4916-E64FD07C88AE}"/>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BCC86213-EDAB-8DD4-7505-62DAC45316F3}"/>
              </a:ext>
            </a:extLst>
          </p:cNvPr>
          <p:cNvSpPr txBox="1"/>
          <p:nvPr/>
        </p:nvSpPr>
        <p:spPr>
          <a:xfrm>
            <a:off x="1495936" y="1698366"/>
            <a:ext cx="9197009" cy="461665"/>
          </a:xfrm>
          <a:prstGeom prst="rect">
            <a:avLst/>
          </a:prstGeom>
          <a:noFill/>
        </p:spPr>
        <p:txBody>
          <a:bodyPr wrap="square">
            <a:spAutoFit/>
          </a:bodyPr>
          <a:lstStyle/>
          <a:p>
            <a:pPr algn="ctr">
              <a:defRPr/>
            </a:pPr>
            <a:r>
              <a:rPr lang="en-US" sz="2400" b="1" dirty="0" err="1">
                <a:solidFill>
                  <a:schemeClr val="tx1"/>
                </a:solidFill>
                <a:latin typeface="+mn-lt"/>
                <a:cs typeface="Arial" panose="020B0604020202020204" pitchFamily="34" charset="0"/>
              </a:rPr>
              <a:t>Một</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số</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câu</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thể</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hiện</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cảm</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xúc</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suy</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nghĩ</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của</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nhân</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vật</a:t>
            </a:r>
            <a:endParaRPr lang="en-US" sz="2400" b="1" dirty="0">
              <a:solidFill>
                <a:schemeClr val="tx1"/>
              </a:solidFill>
              <a:latin typeface="+mn-lt"/>
              <a:cs typeface="Arial" panose="020B0604020202020204" pitchFamily="34" charset="0"/>
            </a:endParaRPr>
          </a:p>
        </p:txBody>
      </p:sp>
      <p:grpSp>
        <p:nvGrpSpPr>
          <p:cNvPr id="2" name="Group 1">
            <a:extLst>
              <a:ext uri="{FF2B5EF4-FFF2-40B4-BE49-F238E27FC236}">
                <a16:creationId xmlns:a16="http://schemas.microsoft.com/office/drawing/2014/main" id="{034BD0AD-9DF1-0E34-A2FE-A65139A24273}"/>
              </a:ext>
            </a:extLst>
          </p:cNvPr>
          <p:cNvGrpSpPr/>
          <p:nvPr/>
        </p:nvGrpSpPr>
        <p:grpSpPr>
          <a:xfrm>
            <a:off x="712862" y="3902997"/>
            <a:ext cx="10766276" cy="2235228"/>
            <a:chOff x="1525610" y="4944050"/>
            <a:chExt cx="8503467" cy="1774163"/>
          </a:xfrm>
        </p:grpSpPr>
        <p:pic>
          <p:nvPicPr>
            <p:cNvPr id="3" name="Picture 2" descr="https://cdn-icons-png.flaticon.com/128/981/981221.png">
              <a:extLst>
                <a:ext uri="{FF2B5EF4-FFF2-40B4-BE49-F238E27FC236}">
                  <a16:creationId xmlns:a16="http://schemas.microsoft.com/office/drawing/2014/main" id="{75A424E0-E138-EEAE-5095-76E03515D0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525610" y="5517034"/>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183DB36-2069-3581-21F2-BFC1C5B02B54}"/>
                </a:ext>
              </a:extLst>
            </p:cNvPr>
            <p:cNvSpPr txBox="1"/>
            <p:nvPr/>
          </p:nvSpPr>
          <p:spPr>
            <a:xfrm>
              <a:off x="2311457" y="4944050"/>
              <a:ext cx="7717620" cy="1774163"/>
            </a:xfrm>
            <a:prstGeom prst="rect">
              <a:avLst/>
            </a:prstGeom>
            <a:solidFill>
              <a:schemeClr val="accent5">
                <a:lumMod val="20000"/>
                <a:lumOff val="80000"/>
              </a:schemeClr>
            </a:solidFill>
          </p:spPr>
          <p:txBody>
            <a:bodyPr wrap="square" rtlCol="0">
              <a:spAutoFit/>
            </a:bodyPr>
            <a:lstStyle/>
            <a:p>
              <a:pPr algn="just" defTabSz="1151961">
                <a:lnSpc>
                  <a:spcPct val="150000"/>
                </a:lnSpc>
                <a:defRPr/>
              </a:pPr>
              <a:r>
                <a:rPr lang="vi-VN" sz="2400" b="1" kern="0" dirty="0">
                  <a:solidFill>
                    <a:schemeClr val="tx1"/>
                  </a:solidFill>
                  <a:latin typeface="+mn-lt"/>
                  <a:cs typeface="Arial"/>
                  <a:sym typeface="Arial"/>
                </a:rPr>
                <a:t>Giọng điệu khen ngợi, thán phục Vân: </a:t>
              </a:r>
              <a:r>
                <a:rPr lang="vi-VN" sz="2400" kern="0" dirty="0">
                  <a:solidFill>
                    <a:schemeClr val="tx1"/>
                  </a:solidFill>
                  <a:latin typeface="+mn-lt"/>
                  <a:cs typeface="Arial"/>
                  <a:sym typeface="Arial"/>
                </a:rPr>
                <a:t>“Vân không chỉ học chăm mà còn học rất giỏi</a:t>
              </a:r>
              <a:r>
                <a:rPr lang="en-US" sz="2400" kern="0" dirty="0">
                  <a:solidFill>
                    <a:schemeClr val="tx1"/>
                  </a:solidFill>
                  <a:latin typeface="+mn-lt"/>
                  <a:cs typeface="Arial"/>
                  <a:sym typeface="Arial"/>
                </a:rPr>
                <a:t>.</a:t>
              </a:r>
              <a:r>
                <a:rPr lang="vi-VN" sz="2400" kern="0" dirty="0">
                  <a:solidFill>
                    <a:schemeClr val="tx1"/>
                  </a:solidFill>
                  <a:latin typeface="+mn-lt"/>
                  <a:cs typeface="Arial"/>
                  <a:sym typeface="Arial"/>
                </a:rPr>
                <a:t>”, “Vân nhỏ người thật nhưng xốc vác lắm đấy</a:t>
              </a:r>
              <a:r>
                <a:rPr lang="en-US" sz="2400" kern="0" dirty="0">
                  <a:solidFill>
                    <a:schemeClr val="tx1"/>
                  </a:solidFill>
                  <a:latin typeface="+mn-lt"/>
                  <a:cs typeface="Arial"/>
                  <a:sym typeface="Arial"/>
                </a:rPr>
                <a:t>.</a:t>
              </a:r>
              <a:r>
                <a:rPr lang="vi-VN" sz="2400" kern="0" dirty="0">
                  <a:solidFill>
                    <a:schemeClr val="tx1"/>
                  </a:solidFill>
                  <a:latin typeface="+mn-lt"/>
                  <a:cs typeface="Arial"/>
                  <a:sym typeface="Arial"/>
                </a:rPr>
                <a:t>”, “Vân hiền lành,</a:t>
              </a:r>
              <a:r>
                <a:rPr lang="vi-VN" sz="2400" b="1" kern="0" dirty="0">
                  <a:solidFill>
                    <a:schemeClr val="tx1"/>
                  </a:solidFill>
                  <a:latin typeface="+mn-lt"/>
                  <a:cs typeface="Arial"/>
                  <a:sym typeface="Arial"/>
                </a:rPr>
                <a:t> </a:t>
              </a:r>
              <a:r>
                <a:rPr lang="vi-VN" sz="2400" kern="0" dirty="0">
                  <a:solidFill>
                    <a:schemeClr val="tx1"/>
                  </a:solidFill>
                  <a:latin typeface="+mn-lt"/>
                  <a:cs typeface="Arial"/>
                  <a:sym typeface="Arial"/>
                </a:rPr>
                <a:t>ít nói mà giỏi đáo để,</a:t>
              </a:r>
              <a:r>
                <a:rPr lang="en-US" sz="2400" kern="0" dirty="0">
                  <a:solidFill>
                    <a:schemeClr val="tx1"/>
                  </a:solidFill>
                  <a:latin typeface="+mn-lt"/>
                  <a:cs typeface="Arial"/>
                  <a:sym typeface="Arial"/>
                </a:rPr>
                <a:t> </a:t>
              </a:r>
              <a:r>
                <a:rPr lang="vi-VN" sz="2400" kern="0" dirty="0">
                  <a:solidFill>
                    <a:schemeClr val="tx1"/>
                  </a:solidFill>
                  <a:latin typeface="+mn-lt"/>
                  <a:cs typeface="Arial"/>
                  <a:sym typeface="Arial"/>
                </a:rPr>
                <a:t>ai cũng phải nể phục.” </a:t>
              </a:r>
              <a:endParaRPr lang="vi-VN" sz="2400" b="1" kern="0" dirty="0">
                <a:solidFill>
                  <a:schemeClr val="tx1"/>
                </a:solidFill>
                <a:latin typeface="+mn-lt"/>
                <a:cs typeface="Arial"/>
                <a:sym typeface="Arial"/>
              </a:endParaRPr>
            </a:p>
          </p:txBody>
        </p:sp>
      </p:grpSp>
      <p:grpSp>
        <p:nvGrpSpPr>
          <p:cNvPr id="5" name="Group 4">
            <a:extLst>
              <a:ext uri="{FF2B5EF4-FFF2-40B4-BE49-F238E27FC236}">
                <a16:creationId xmlns:a16="http://schemas.microsoft.com/office/drawing/2014/main" id="{1F622417-409F-CCFB-408E-BACEFE72CCBB}"/>
              </a:ext>
            </a:extLst>
          </p:cNvPr>
          <p:cNvGrpSpPr/>
          <p:nvPr/>
        </p:nvGrpSpPr>
        <p:grpSpPr>
          <a:xfrm>
            <a:off x="731886" y="2459639"/>
            <a:ext cx="10747649" cy="1127232"/>
            <a:chOff x="1458968" y="5509304"/>
            <a:chExt cx="8353136" cy="894716"/>
          </a:xfrm>
        </p:grpSpPr>
        <p:pic>
          <p:nvPicPr>
            <p:cNvPr id="6" name="Picture 5" descr="https://cdn-icons-png.flaticon.com/128/981/981221.png">
              <a:extLst>
                <a:ext uri="{FF2B5EF4-FFF2-40B4-BE49-F238E27FC236}">
                  <a16:creationId xmlns:a16="http://schemas.microsoft.com/office/drawing/2014/main" id="{A298F5AA-1212-6809-C1C3-4DF8C72012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443868" y="5666537"/>
              <a:ext cx="628195" cy="59799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125D14F-6B0C-3B43-B4AA-C5F23A1FBEF8}"/>
                </a:ext>
              </a:extLst>
            </p:cNvPr>
            <p:cNvSpPr txBox="1"/>
            <p:nvPr/>
          </p:nvSpPr>
          <p:spPr>
            <a:xfrm>
              <a:off x="2229715" y="5509304"/>
              <a:ext cx="7582389" cy="894716"/>
            </a:xfrm>
            <a:prstGeom prst="rect">
              <a:avLst/>
            </a:prstGeom>
            <a:solidFill>
              <a:schemeClr val="accent5">
                <a:lumMod val="20000"/>
                <a:lumOff val="80000"/>
              </a:schemeClr>
            </a:solidFill>
          </p:spPr>
          <p:txBody>
            <a:bodyPr wrap="square" rtlCol="0">
              <a:spAutoFit/>
            </a:bodyPr>
            <a:lstStyle/>
            <a:p>
              <a:pPr algn="just" defTabSz="1151961">
                <a:lnSpc>
                  <a:spcPct val="150000"/>
                </a:lnSpc>
                <a:defRPr/>
              </a:pPr>
              <a:r>
                <a:rPr lang="vi-VN" sz="2400" b="1" kern="0" dirty="0">
                  <a:solidFill>
                    <a:schemeClr val="tx1"/>
                  </a:solidFill>
                  <a:latin typeface="+mn-lt"/>
                  <a:cs typeface="Arial"/>
                  <a:sym typeface="Arial"/>
                </a:rPr>
                <a:t>Giọng điệu vui mừng, ngạc nhiên khi thấy Vân mang kem tới: </a:t>
              </a:r>
              <a:r>
                <a:rPr lang="vi-VN" sz="2400" kern="0" dirty="0">
                  <a:solidFill>
                    <a:schemeClr val="tx1"/>
                  </a:solidFill>
                  <a:latin typeface="+mn-lt"/>
                  <a:cs typeface="Arial"/>
                  <a:sym typeface="Arial"/>
                </a:rPr>
                <a:t>“Kem! Kem! Các cậu ơi!</a:t>
              </a:r>
              <a:r>
                <a:rPr lang="en-US" sz="2400" kern="0" dirty="0">
                  <a:solidFill>
                    <a:schemeClr val="tx1"/>
                  </a:solidFill>
                  <a:latin typeface="+mn-lt"/>
                  <a:cs typeface="Arial"/>
                  <a:sym typeface="Arial"/>
                </a:rPr>
                <a:t>”</a:t>
              </a:r>
              <a:endParaRPr lang="vi-VN" sz="2400" b="1" kern="0" dirty="0">
                <a:solidFill>
                  <a:schemeClr val="tx1"/>
                </a:solidFill>
                <a:latin typeface="+mn-lt"/>
                <a:cs typeface="Arial"/>
                <a:sym typeface="Arial"/>
              </a:endParaRPr>
            </a:p>
          </p:txBody>
        </p:sp>
      </p:grpSp>
    </p:spTree>
    <p:extLst>
      <p:ext uri="{BB962C8B-B14F-4D97-AF65-F5344CB8AC3E}">
        <p14:creationId xmlns:p14="http://schemas.microsoft.com/office/powerpoint/2010/main" val="2968130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8EC4FC-5A70-AFCE-2869-5A448323C49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7B51612-EE45-D731-8D6E-5454CA41CD22}"/>
              </a:ext>
            </a:extLst>
          </p:cNvPr>
          <p:cNvGrpSpPr/>
          <p:nvPr/>
        </p:nvGrpSpPr>
        <p:grpSpPr>
          <a:xfrm>
            <a:off x="509139" y="1702728"/>
            <a:ext cx="10696650" cy="555448"/>
            <a:chOff x="775603" y="1869077"/>
            <a:chExt cx="8490237" cy="440875"/>
          </a:xfrm>
        </p:grpSpPr>
        <p:sp>
          <p:nvSpPr>
            <p:cNvPr id="3" name="TextBox 2">
              <a:extLst>
                <a:ext uri="{FF2B5EF4-FFF2-40B4-BE49-F238E27FC236}">
                  <a16:creationId xmlns:a16="http://schemas.microsoft.com/office/drawing/2014/main" id="{E363EE94-D0C1-AA42-7235-5C870FBA0130}"/>
                </a:ext>
              </a:extLst>
            </p:cNvPr>
            <p:cNvSpPr txBox="1"/>
            <p:nvPr/>
          </p:nvSpPr>
          <p:spPr>
            <a:xfrm>
              <a:off x="775603" y="1869077"/>
              <a:ext cx="8490237" cy="392189"/>
            </a:xfrm>
            <a:prstGeom prst="rect">
              <a:avLst/>
            </a:prstGeom>
            <a:noFill/>
          </p:spPr>
          <p:txBody>
            <a:bodyPr wrap="square" rtlCol="0">
              <a:spAutoFit/>
            </a:bodyPr>
            <a:lstStyle/>
            <a:p>
              <a:pPr algn="just" defTabSz="1151961">
                <a:lnSpc>
                  <a:spcPct val="150000"/>
                </a:lnSpc>
                <a:defRPr/>
              </a:pPr>
              <a:r>
                <a:rPr lang="en-US" sz="2000" b="1" kern="0" dirty="0">
                  <a:solidFill>
                    <a:srgbClr val="C00000"/>
                  </a:solidFill>
                  <a:latin typeface="+mn-lt"/>
                  <a:cs typeface="Arial" panose="020B0604020202020204" pitchFamily="34" charset="0"/>
                  <a:sym typeface="Arial"/>
                </a:rPr>
                <a:t>      </a:t>
              </a:r>
              <a:r>
                <a:rPr lang="vi-VN" sz="2000" b="1" kern="0" dirty="0">
                  <a:solidFill>
                    <a:srgbClr val="C00000"/>
                  </a:solidFill>
                  <a:latin typeface="+mn-lt"/>
                  <a:cs typeface="Arial" panose="020B0604020202020204" pitchFamily="34" charset="0"/>
                  <a:sym typeface="Arial"/>
                </a:rPr>
                <a:t>Bài đọc có thể chia thành </a:t>
              </a:r>
              <a:r>
                <a:rPr lang="en-US" sz="2000" b="1" kern="0" dirty="0">
                  <a:solidFill>
                    <a:srgbClr val="C00000"/>
                  </a:solidFill>
                  <a:latin typeface="+mn-lt"/>
                  <a:cs typeface="Arial" panose="020B0604020202020204" pitchFamily="34" charset="0"/>
                  <a:sym typeface="Arial"/>
                </a:rPr>
                <a:t>4</a:t>
              </a:r>
              <a:r>
                <a:rPr lang="vi-VN" sz="2000" b="1" kern="0" dirty="0">
                  <a:solidFill>
                    <a:srgbClr val="C00000"/>
                  </a:solidFill>
                  <a:latin typeface="+mn-lt"/>
                  <a:cs typeface="Arial" panose="020B0604020202020204" pitchFamily="34" charset="0"/>
                  <a:sym typeface="Arial"/>
                </a:rPr>
                <a:t> đoạn như sau để luyện đọc và tìm ý:</a:t>
              </a:r>
            </a:p>
          </p:txBody>
        </p:sp>
        <p:pic>
          <p:nvPicPr>
            <p:cNvPr id="4" name="Picture 44" descr="https://cdn-icons-png.flaticon.com/128/5726/5726775.png">
              <a:extLst>
                <a:ext uri="{FF2B5EF4-FFF2-40B4-BE49-F238E27FC236}">
                  <a16:creationId xmlns:a16="http://schemas.microsoft.com/office/drawing/2014/main" id="{800E0F24-21B9-4754-C6D4-BAF1D653D12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947" y="1869077"/>
              <a:ext cx="440875" cy="440875"/>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Rectangle 4">
            <a:extLst>
              <a:ext uri="{FF2B5EF4-FFF2-40B4-BE49-F238E27FC236}">
                <a16:creationId xmlns:a16="http://schemas.microsoft.com/office/drawing/2014/main" id="{DA978832-1ADD-8E72-6057-4786F02E3CCF}"/>
              </a:ext>
            </a:extLst>
          </p:cNvPr>
          <p:cNvSpPr/>
          <p:nvPr/>
        </p:nvSpPr>
        <p:spPr>
          <a:xfrm>
            <a:off x="750328" y="2690188"/>
            <a:ext cx="4964317" cy="929507"/>
          </a:xfrm>
          <a:prstGeom prst="rect">
            <a:avLst/>
          </a:prstGeom>
          <a:solidFill>
            <a:schemeClr val="accent2">
              <a:lumMod val="20000"/>
              <a:lumOff val="80000"/>
            </a:schemeClr>
          </a:solidFill>
          <a:ln w="12700" cap="flat" cmpd="sng" algn="ctr">
            <a:solidFill>
              <a:schemeClr val="tx1"/>
            </a:solidFill>
            <a:prstDash val="solid"/>
          </a:ln>
          <a:effectLst/>
        </p:spPr>
        <p:txBody>
          <a:bodyPr rtlCol="0" anchor="ctr"/>
          <a:lstStyle/>
          <a:p>
            <a:pPr algn="ctr"/>
            <a:r>
              <a:rPr lang="vi-VN" sz="2000" b="1" dirty="0">
                <a:solidFill>
                  <a:srgbClr val="000000"/>
                </a:solidFill>
                <a:latin typeface="+mn-lt"/>
                <a:cs typeface="Arial" panose="020B0604020202020204" pitchFamily="34" charset="0"/>
                <a:sym typeface="Arial"/>
              </a:rPr>
              <a:t>Đoạn 1: </a:t>
            </a:r>
            <a:r>
              <a:rPr lang="en-US" sz="2000" dirty="0">
                <a:solidFill>
                  <a:srgbClr val="000000"/>
                </a:solidFill>
                <a:latin typeface="+mn-lt"/>
                <a:cs typeface="Arial" panose="020B0604020202020204" pitchFamily="34" charset="0"/>
                <a:sym typeface="Arial"/>
              </a:rPr>
              <a:t>T</a:t>
            </a:r>
            <a:r>
              <a:rPr lang="vi-VN" sz="2000" dirty="0">
                <a:solidFill>
                  <a:srgbClr val="000000"/>
                </a:solidFill>
                <a:latin typeface="+mn-lt"/>
                <a:cs typeface="Arial" panose="020B0604020202020204" pitchFamily="34" charset="0"/>
                <a:sym typeface="Arial"/>
              </a:rPr>
              <a:t>ừ đầu đến </a:t>
            </a:r>
            <a:r>
              <a:rPr lang="en-US" sz="2000" dirty="0">
                <a:solidFill>
                  <a:srgbClr val="000000"/>
                </a:solidFill>
                <a:latin typeface="+mn-lt"/>
                <a:cs typeface="Arial" panose="020B0604020202020204" pitchFamily="34" charset="0"/>
                <a:sym typeface="Arial"/>
              </a:rPr>
              <a:t>“</a:t>
            </a:r>
            <a:r>
              <a:rPr lang="en-US" sz="2000" dirty="0" err="1">
                <a:solidFill>
                  <a:schemeClr val="tx1"/>
                </a:solidFill>
                <a:latin typeface="+mn-lt"/>
                <a:cs typeface="Arial" panose="020B0604020202020204" pitchFamily="34" charset="0"/>
                <a:sym typeface="Arial"/>
              </a:rPr>
              <a:t>chẳng</a:t>
            </a:r>
            <a:r>
              <a:rPr lang="en-US" sz="2000" dirty="0">
                <a:solidFill>
                  <a:schemeClr val="tx1"/>
                </a:solidFill>
                <a:latin typeface="+mn-lt"/>
                <a:cs typeface="Arial" panose="020B0604020202020204" pitchFamily="34" charset="0"/>
                <a:sym typeface="Arial"/>
              </a:rPr>
              <a:t> </a:t>
            </a:r>
            <a:r>
              <a:rPr lang="en-US" sz="2000" dirty="0" err="1">
                <a:solidFill>
                  <a:schemeClr val="tx1"/>
                </a:solidFill>
                <a:latin typeface="+mn-lt"/>
                <a:cs typeface="Arial" panose="020B0604020202020204" pitchFamily="34" charset="0"/>
                <a:sym typeface="Arial"/>
              </a:rPr>
              <a:t>hơn</a:t>
            </a:r>
            <a:r>
              <a:rPr lang="en-US" sz="2000" dirty="0">
                <a:solidFill>
                  <a:schemeClr val="tx1"/>
                </a:solidFill>
                <a:latin typeface="+mn-lt"/>
                <a:cs typeface="Arial" panose="020B0604020202020204" pitchFamily="34" charset="0"/>
                <a:sym typeface="Arial"/>
              </a:rPr>
              <a:t> </a:t>
            </a:r>
            <a:r>
              <a:rPr lang="en-US" sz="2000" dirty="0" err="1">
                <a:solidFill>
                  <a:schemeClr val="tx1"/>
                </a:solidFill>
                <a:latin typeface="+mn-lt"/>
                <a:cs typeface="Arial" panose="020B0604020202020204" pitchFamily="34" charset="0"/>
                <a:sym typeface="Arial"/>
              </a:rPr>
              <a:t>tôi</a:t>
            </a:r>
            <a:r>
              <a:rPr lang="en-US" sz="2000" dirty="0">
                <a:solidFill>
                  <a:schemeClr val="tx1"/>
                </a:solidFill>
                <a:latin typeface="+mn-lt"/>
                <a:cs typeface="Arial" panose="020B0604020202020204" pitchFamily="34" charset="0"/>
                <a:sym typeface="Arial"/>
              </a:rPr>
              <a:t>.”</a:t>
            </a:r>
          </a:p>
        </p:txBody>
      </p:sp>
      <p:sp>
        <p:nvSpPr>
          <p:cNvPr id="6" name="Rectangle 5">
            <a:extLst>
              <a:ext uri="{FF2B5EF4-FFF2-40B4-BE49-F238E27FC236}">
                <a16:creationId xmlns:a16="http://schemas.microsoft.com/office/drawing/2014/main" id="{90A25976-6F7C-C24D-6E4A-90299AB9460E}"/>
              </a:ext>
            </a:extLst>
          </p:cNvPr>
          <p:cNvSpPr/>
          <p:nvPr/>
        </p:nvSpPr>
        <p:spPr>
          <a:xfrm>
            <a:off x="6022835" y="2690190"/>
            <a:ext cx="5424146" cy="929506"/>
          </a:xfrm>
          <a:prstGeom prst="rect">
            <a:avLst/>
          </a:prstGeom>
          <a:solidFill>
            <a:schemeClr val="accent2">
              <a:lumMod val="20000"/>
              <a:lumOff val="80000"/>
            </a:schemeClr>
          </a:solidFill>
          <a:ln w="12700" cap="flat" cmpd="sng" algn="ctr">
            <a:solidFill>
              <a:schemeClr val="tx1"/>
            </a:solidFill>
            <a:prstDash val="solid"/>
          </a:ln>
          <a:effectLst/>
        </p:spPr>
        <p:txBody>
          <a:bodyPr rtlCol="0" anchor="ctr"/>
          <a:lstStyle/>
          <a:p>
            <a:pPr algn="ctr">
              <a:lnSpc>
                <a:spcPct val="150000"/>
              </a:lnSpc>
            </a:pPr>
            <a:r>
              <a:rPr lang="vi-VN" sz="2000" b="1" dirty="0">
                <a:solidFill>
                  <a:srgbClr val="000000"/>
                </a:solidFill>
                <a:latin typeface="+mn-lt"/>
                <a:cs typeface="Arial" panose="020B0604020202020204" pitchFamily="34" charset="0"/>
                <a:sym typeface="Arial"/>
              </a:rPr>
              <a:t>Đoạn 2: </a:t>
            </a:r>
            <a:r>
              <a:rPr lang="vi-VN" sz="2000" dirty="0">
                <a:solidFill>
                  <a:srgbClr val="000000"/>
                </a:solidFill>
                <a:latin typeface="+mn-lt"/>
                <a:cs typeface="Arial" panose="020B0604020202020204" pitchFamily="34" charset="0"/>
                <a:sym typeface="Arial"/>
              </a:rPr>
              <a:t>Từ </a:t>
            </a:r>
            <a:r>
              <a:rPr lang="en-US" sz="2000" dirty="0">
                <a:solidFill>
                  <a:srgbClr val="000000"/>
                </a:solidFill>
                <a:latin typeface="+mn-lt"/>
                <a:cs typeface="Arial" panose="020B0604020202020204" pitchFamily="34" charset="0"/>
                <a:sym typeface="Arial"/>
              </a:rPr>
              <a:t>“</a:t>
            </a:r>
            <a:r>
              <a:rPr lang="en-US" sz="2000" dirty="0" err="1">
                <a:solidFill>
                  <a:schemeClr val="tx1"/>
                </a:solidFill>
                <a:latin typeface="+mn-lt"/>
                <a:cs typeface="Arial" panose="020B0604020202020204" pitchFamily="34" charset="0"/>
                <a:sym typeface="Arial"/>
              </a:rPr>
              <a:t>Giờ</a:t>
            </a:r>
            <a:r>
              <a:rPr lang="en-US" sz="2000" dirty="0">
                <a:solidFill>
                  <a:schemeClr val="tx1"/>
                </a:solidFill>
                <a:latin typeface="+mn-lt"/>
                <a:cs typeface="Arial" panose="020B0604020202020204" pitchFamily="34" charset="0"/>
                <a:sym typeface="Arial"/>
              </a:rPr>
              <a:t> </a:t>
            </a:r>
            <a:r>
              <a:rPr lang="en-US" sz="2000" dirty="0" err="1">
                <a:solidFill>
                  <a:schemeClr val="tx1"/>
                </a:solidFill>
                <a:latin typeface="+mn-lt"/>
                <a:cs typeface="Arial" panose="020B0604020202020204" pitchFamily="34" charset="0"/>
                <a:sym typeface="Arial"/>
              </a:rPr>
              <a:t>trả</a:t>
            </a:r>
            <a:r>
              <a:rPr lang="en-US" sz="2000" dirty="0">
                <a:solidFill>
                  <a:schemeClr val="tx1"/>
                </a:solidFill>
                <a:latin typeface="+mn-lt"/>
                <a:cs typeface="Arial" panose="020B0604020202020204" pitchFamily="34" charset="0"/>
                <a:sym typeface="Arial"/>
              </a:rPr>
              <a:t> </a:t>
            </a:r>
            <a:r>
              <a:rPr lang="en-US" sz="2000" dirty="0" err="1">
                <a:solidFill>
                  <a:schemeClr val="tx1"/>
                </a:solidFill>
                <a:latin typeface="+mn-lt"/>
                <a:cs typeface="Arial" panose="020B0604020202020204" pitchFamily="34" charset="0"/>
                <a:sym typeface="Arial"/>
              </a:rPr>
              <a:t>bài</a:t>
            </a:r>
            <a:r>
              <a:rPr lang="en-US" sz="2000" dirty="0">
                <a:solidFill>
                  <a:schemeClr val="tx1"/>
                </a:solidFill>
                <a:latin typeface="+mn-lt"/>
                <a:cs typeface="Arial" panose="020B0604020202020204" pitchFamily="34" charset="0"/>
                <a:sym typeface="Arial"/>
              </a:rPr>
              <a:t> </a:t>
            </a:r>
            <a:r>
              <a:rPr lang="en-US" sz="2000" dirty="0" err="1">
                <a:solidFill>
                  <a:schemeClr val="tx1"/>
                </a:solidFill>
                <a:latin typeface="+mn-lt"/>
                <a:cs typeface="Arial" panose="020B0604020202020204" pitchFamily="34" charset="0"/>
                <a:sym typeface="Arial"/>
              </a:rPr>
              <a:t>hôm</a:t>
            </a:r>
            <a:r>
              <a:rPr lang="en-US" sz="2000" dirty="0">
                <a:solidFill>
                  <a:schemeClr val="tx1"/>
                </a:solidFill>
                <a:latin typeface="+mn-lt"/>
                <a:cs typeface="Arial" panose="020B0604020202020204" pitchFamily="34" charset="0"/>
                <a:sym typeface="Arial"/>
              </a:rPr>
              <a:t> qua,”</a:t>
            </a:r>
            <a:r>
              <a:rPr lang="en-US" sz="2000" dirty="0">
                <a:latin typeface="+mn-lt"/>
                <a:cs typeface="Arial" panose="020B0604020202020204" pitchFamily="34" charset="0"/>
              </a:rPr>
              <a:t> </a:t>
            </a:r>
            <a:r>
              <a:rPr lang="vi-VN" sz="2000" dirty="0">
                <a:solidFill>
                  <a:srgbClr val="000000"/>
                </a:solidFill>
                <a:latin typeface="+mn-lt"/>
                <a:cs typeface="Arial" panose="020B0604020202020204" pitchFamily="34" charset="0"/>
                <a:sym typeface="Arial"/>
              </a:rPr>
              <a:t>đến</a:t>
            </a:r>
            <a:r>
              <a:rPr lang="en-US" sz="2000" dirty="0">
                <a:solidFill>
                  <a:srgbClr val="000000"/>
                </a:solidFill>
                <a:latin typeface="+mn-lt"/>
                <a:cs typeface="Arial" panose="020B0604020202020204" pitchFamily="34" charset="0"/>
                <a:sym typeface="Arial"/>
              </a:rPr>
              <a:t> “</a:t>
            </a:r>
            <a:r>
              <a:rPr lang="en-US" sz="2000" dirty="0" err="1">
                <a:solidFill>
                  <a:schemeClr val="tx1"/>
                </a:solidFill>
                <a:latin typeface="+mn-lt"/>
                <a:cs typeface="Arial" panose="020B0604020202020204" pitchFamily="34" charset="0"/>
                <a:sym typeface="Arial"/>
              </a:rPr>
              <a:t>thở</a:t>
            </a:r>
            <a:r>
              <a:rPr lang="en-US" sz="2000" dirty="0">
                <a:solidFill>
                  <a:schemeClr val="tx1"/>
                </a:solidFill>
                <a:latin typeface="+mn-lt"/>
                <a:cs typeface="Arial" panose="020B0604020202020204" pitchFamily="34" charset="0"/>
                <a:sym typeface="Arial"/>
              </a:rPr>
              <a:t> </a:t>
            </a:r>
            <a:r>
              <a:rPr lang="en-US" sz="2000" dirty="0" err="1">
                <a:solidFill>
                  <a:schemeClr val="tx1"/>
                </a:solidFill>
                <a:latin typeface="+mn-lt"/>
                <a:cs typeface="Arial" panose="020B0604020202020204" pitchFamily="34" charset="0"/>
                <a:sym typeface="Arial"/>
              </a:rPr>
              <a:t>phào</a:t>
            </a:r>
            <a:r>
              <a:rPr lang="en-US" sz="2000" dirty="0">
                <a:solidFill>
                  <a:schemeClr val="tx1"/>
                </a:solidFill>
                <a:latin typeface="+mn-lt"/>
                <a:cs typeface="Arial" panose="020B0604020202020204" pitchFamily="34" charset="0"/>
                <a:sym typeface="Arial"/>
              </a:rPr>
              <a:t>.”</a:t>
            </a:r>
          </a:p>
        </p:txBody>
      </p:sp>
      <p:cxnSp>
        <p:nvCxnSpPr>
          <p:cNvPr id="7" name="Straight Connector 6">
            <a:extLst>
              <a:ext uri="{FF2B5EF4-FFF2-40B4-BE49-F238E27FC236}">
                <a16:creationId xmlns:a16="http://schemas.microsoft.com/office/drawing/2014/main" id="{66677382-C08B-A28B-5EDB-C990B515C4B7}"/>
              </a:ext>
            </a:extLst>
          </p:cNvPr>
          <p:cNvCxnSpPr>
            <a:cxnSpLocks/>
            <a:stCxn id="5" idx="2"/>
            <a:endCxn id="8" idx="0"/>
          </p:cNvCxnSpPr>
          <p:nvPr/>
        </p:nvCxnSpPr>
        <p:spPr>
          <a:xfrm>
            <a:off x="3232487" y="3619695"/>
            <a:ext cx="0" cy="166969"/>
          </a:xfrm>
          <a:prstGeom prst="line">
            <a:avLst/>
          </a:prstGeom>
          <a:noFill/>
          <a:ln w="12700" cap="flat" cmpd="sng" algn="ctr">
            <a:solidFill>
              <a:schemeClr val="tx1"/>
            </a:solidFill>
            <a:prstDash val="solid"/>
          </a:ln>
          <a:effectLst/>
        </p:spPr>
      </p:cxnSp>
      <p:sp>
        <p:nvSpPr>
          <p:cNvPr id="8" name="Rectangle 7">
            <a:extLst>
              <a:ext uri="{FF2B5EF4-FFF2-40B4-BE49-F238E27FC236}">
                <a16:creationId xmlns:a16="http://schemas.microsoft.com/office/drawing/2014/main" id="{3B0B3F33-76D9-780E-283F-025BC0D146B5}"/>
              </a:ext>
            </a:extLst>
          </p:cNvPr>
          <p:cNvSpPr/>
          <p:nvPr/>
        </p:nvSpPr>
        <p:spPr>
          <a:xfrm>
            <a:off x="750329" y="3786664"/>
            <a:ext cx="4964315" cy="2793345"/>
          </a:xfrm>
          <a:prstGeom prst="rect">
            <a:avLst/>
          </a:prstGeom>
          <a:solidFill>
            <a:srgbClr val="FFFFFF"/>
          </a:solidFill>
          <a:ln w="12700" cap="flat" cmpd="sng" algn="ctr">
            <a:solidFill>
              <a:schemeClr val="tx1"/>
            </a:solidFill>
            <a:prstDash val="solid"/>
          </a:ln>
          <a:effectLst/>
        </p:spPr>
        <p:txBody>
          <a:bodyPr rtlCol="0" anchor="ctr"/>
          <a:lstStyle/>
          <a:p>
            <a:pPr algn="just">
              <a:lnSpc>
                <a:spcPct val="150000"/>
              </a:lnSpc>
            </a:pPr>
            <a:r>
              <a:rPr lang="vi-VN" sz="2000">
                <a:solidFill>
                  <a:srgbClr val="000000"/>
                </a:solidFill>
                <a:latin typeface="+mn-lt"/>
                <a:cs typeface="Arial" panose="020B0604020202020204" pitchFamily="34" charset="0"/>
                <a:sym typeface="Arial"/>
              </a:rPr>
              <a:t>Đọc với giọng kể thong th</a:t>
            </a:r>
            <a:r>
              <a:rPr lang="en-US" sz="2000">
                <a:solidFill>
                  <a:srgbClr val="000000"/>
                </a:solidFill>
                <a:latin typeface="+mn-lt"/>
                <a:cs typeface="Arial" panose="020B0604020202020204" pitchFamily="34" charset="0"/>
                <a:sym typeface="Arial"/>
              </a:rPr>
              <a:t>, </a:t>
            </a:r>
            <a:r>
              <a:rPr lang="vi-VN" sz="2000">
                <a:solidFill>
                  <a:srgbClr val="000000"/>
                </a:solidFill>
                <a:latin typeface="+mn-lt"/>
                <a:cs typeface="Arial" panose="020B0604020202020204" pitchFamily="34" charset="0"/>
                <a:sym typeface="Arial"/>
              </a:rPr>
              <a:t>thể hiện thái độ của Lâm “Voi”, Quốc “Lém” và “tôi” tỏ ý chê bai, không phục Vân, không vui khi thấy</a:t>
            </a:r>
            <a:r>
              <a:rPr lang="en-US" sz="2000">
                <a:solidFill>
                  <a:srgbClr val="000000"/>
                </a:solidFill>
                <a:latin typeface="+mn-lt"/>
                <a:cs typeface="Arial" panose="020B0604020202020204" pitchFamily="34" charset="0"/>
                <a:sym typeface="Arial"/>
              </a:rPr>
              <a:t> </a:t>
            </a:r>
            <a:r>
              <a:rPr lang="vi-VN" sz="2000">
                <a:solidFill>
                  <a:srgbClr val="000000"/>
                </a:solidFill>
                <a:latin typeface="+mn-lt"/>
                <a:cs typeface="Arial" panose="020B0604020202020204" pitchFamily="34" charset="0"/>
                <a:sym typeface="Arial"/>
              </a:rPr>
              <a:t>Vân làm lớp</a:t>
            </a:r>
            <a:r>
              <a:rPr lang="en-US" sz="2000">
                <a:solidFill>
                  <a:srgbClr val="000000"/>
                </a:solidFill>
                <a:latin typeface="+mn-lt"/>
                <a:cs typeface="Arial" panose="020B0604020202020204" pitchFamily="34" charset="0"/>
                <a:sym typeface="Arial"/>
              </a:rPr>
              <a:t> </a:t>
            </a:r>
            <a:r>
              <a:rPr lang="vi-VN" sz="2000">
                <a:solidFill>
                  <a:srgbClr val="000000"/>
                </a:solidFill>
                <a:latin typeface="+mn-lt"/>
                <a:cs typeface="Arial" panose="020B0604020202020204" pitchFamily="34" charset="0"/>
                <a:sym typeface="Arial"/>
              </a:rPr>
              <a:t>trưởng.</a:t>
            </a:r>
          </a:p>
        </p:txBody>
      </p:sp>
      <p:cxnSp>
        <p:nvCxnSpPr>
          <p:cNvPr id="9" name="Straight Connector 8">
            <a:extLst>
              <a:ext uri="{FF2B5EF4-FFF2-40B4-BE49-F238E27FC236}">
                <a16:creationId xmlns:a16="http://schemas.microsoft.com/office/drawing/2014/main" id="{3CBA16DC-6410-BA2E-DE47-F2EA36BF43C3}"/>
              </a:ext>
            </a:extLst>
          </p:cNvPr>
          <p:cNvCxnSpPr>
            <a:cxnSpLocks/>
            <a:stCxn id="6" idx="2"/>
            <a:endCxn id="10" idx="0"/>
          </p:cNvCxnSpPr>
          <p:nvPr/>
        </p:nvCxnSpPr>
        <p:spPr>
          <a:xfrm>
            <a:off x="8734908" y="3619696"/>
            <a:ext cx="0" cy="166968"/>
          </a:xfrm>
          <a:prstGeom prst="line">
            <a:avLst/>
          </a:prstGeom>
          <a:noFill/>
          <a:ln w="12700" cap="flat" cmpd="sng" algn="ctr">
            <a:solidFill>
              <a:schemeClr val="tx1"/>
            </a:solidFill>
            <a:prstDash val="solid"/>
          </a:ln>
          <a:effectLst/>
        </p:spPr>
      </p:cxnSp>
      <p:sp>
        <p:nvSpPr>
          <p:cNvPr id="10" name="Rectangle 9">
            <a:extLst>
              <a:ext uri="{FF2B5EF4-FFF2-40B4-BE49-F238E27FC236}">
                <a16:creationId xmlns:a16="http://schemas.microsoft.com/office/drawing/2014/main" id="{4CC06052-7195-4289-5CDF-4EE3F70B9C33}"/>
              </a:ext>
            </a:extLst>
          </p:cNvPr>
          <p:cNvSpPr/>
          <p:nvPr/>
        </p:nvSpPr>
        <p:spPr>
          <a:xfrm>
            <a:off x="6022835" y="3786664"/>
            <a:ext cx="5424146" cy="2793345"/>
          </a:xfrm>
          <a:prstGeom prst="rect">
            <a:avLst/>
          </a:prstGeom>
          <a:solidFill>
            <a:srgbClr val="FFFFFF"/>
          </a:solidFill>
          <a:ln w="12700" cap="flat" cmpd="sng" algn="ctr">
            <a:solidFill>
              <a:schemeClr val="tx1"/>
            </a:solidFill>
            <a:prstDash val="solid"/>
          </a:ln>
          <a:effectLst/>
        </p:spPr>
        <p:txBody>
          <a:bodyPr rtlCol="0" anchor="ctr"/>
          <a:lstStyle/>
          <a:p>
            <a:pPr algn="just">
              <a:lnSpc>
                <a:spcPct val="150000"/>
              </a:lnSpc>
            </a:pPr>
            <a:r>
              <a:rPr lang="vi-VN" sz="2000">
                <a:solidFill>
                  <a:srgbClr val="000000"/>
                </a:solidFill>
                <a:latin typeface="+mn-lt"/>
                <a:cs typeface="Arial" panose="020B0604020202020204" pitchFamily="34" charset="0"/>
                <a:sym typeface="Arial"/>
              </a:rPr>
              <a:t>Giọng đọc lúc đầu thong thả, sau đó gấp gáp (thể hiện sự hớt hải, lo lắng của Quốc), rồi trở lại thong thả (thể hiện sự ngạc nhiên, tâm trạng nhẹ nhõm của cả lớp khi thấy lớp đã được vệ sinh gọn gàng, sạch sẽ). </a:t>
            </a:r>
            <a:endParaRPr lang="en-US" sz="2000" dirty="0">
              <a:solidFill>
                <a:srgbClr val="FF0000"/>
              </a:solidFill>
              <a:latin typeface="+mn-lt"/>
              <a:cs typeface="Arial" panose="020B0604020202020204" pitchFamily="34" charset="0"/>
              <a:sym typeface="Arial"/>
            </a:endParaRPr>
          </a:p>
        </p:txBody>
      </p:sp>
      <p:cxnSp>
        <p:nvCxnSpPr>
          <p:cNvPr id="11" name="Elbow Connector 209">
            <a:extLst>
              <a:ext uri="{FF2B5EF4-FFF2-40B4-BE49-F238E27FC236}">
                <a16:creationId xmlns:a16="http://schemas.microsoft.com/office/drawing/2014/main" id="{5BDE8A64-D72A-3C10-653C-3D29955A46B8}"/>
              </a:ext>
            </a:extLst>
          </p:cNvPr>
          <p:cNvCxnSpPr>
            <a:cxnSpLocks/>
            <a:stCxn id="3" idx="2"/>
            <a:endCxn id="5" idx="0"/>
          </p:cNvCxnSpPr>
          <p:nvPr/>
        </p:nvCxnSpPr>
        <p:spPr>
          <a:xfrm rot="5400000">
            <a:off x="4298301" y="1131025"/>
            <a:ext cx="493350" cy="2624977"/>
          </a:xfrm>
          <a:prstGeom prst="bentConnector3">
            <a:avLst>
              <a:gd name="adj1" fmla="val 50000"/>
            </a:avLst>
          </a:prstGeom>
          <a:noFill/>
          <a:ln w="12700" cap="flat" cmpd="sng" algn="ctr">
            <a:solidFill>
              <a:schemeClr val="tx1"/>
            </a:solidFill>
            <a:prstDash val="solid"/>
            <a:tailEnd type="triangle"/>
          </a:ln>
          <a:effectLst/>
        </p:spPr>
      </p:cxnSp>
      <p:cxnSp>
        <p:nvCxnSpPr>
          <p:cNvPr id="12" name="Elbow Connector 209">
            <a:extLst>
              <a:ext uri="{FF2B5EF4-FFF2-40B4-BE49-F238E27FC236}">
                <a16:creationId xmlns:a16="http://schemas.microsoft.com/office/drawing/2014/main" id="{4D59EB03-8AC1-6AB5-FF8D-9753E5757691}"/>
              </a:ext>
            </a:extLst>
          </p:cNvPr>
          <p:cNvCxnSpPr>
            <a:cxnSpLocks/>
            <a:stCxn id="3" idx="2"/>
            <a:endCxn id="6" idx="0"/>
          </p:cNvCxnSpPr>
          <p:nvPr/>
        </p:nvCxnSpPr>
        <p:spPr>
          <a:xfrm rot="16200000" flipH="1">
            <a:off x="7049510" y="1004792"/>
            <a:ext cx="493352" cy="2877444"/>
          </a:xfrm>
          <a:prstGeom prst="bentConnector3">
            <a:avLst>
              <a:gd name="adj1" fmla="val 50000"/>
            </a:avLst>
          </a:prstGeom>
          <a:noFill/>
          <a:ln w="12700" cap="flat" cmpd="sng" algn="ctr">
            <a:solidFill>
              <a:schemeClr val="tx1"/>
            </a:solidFill>
            <a:prstDash val="solid"/>
            <a:tailEnd type="triangle"/>
          </a:ln>
          <a:effectLst/>
        </p:spPr>
      </p:cxnSp>
    </p:spTree>
    <p:extLst>
      <p:ext uri="{BB962C8B-B14F-4D97-AF65-F5344CB8AC3E}">
        <p14:creationId xmlns:p14="http://schemas.microsoft.com/office/powerpoint/2010/main" val="823368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up)">
                                      <p:cBhvr>
                                        <p:cTn id="21" dur="500"/>
                                        <p:tgtEl>
                                          <p:spTgt spid="7"/>
                                        </p:tgtEl>
                                      </p:cBhvr>
                                    </p:animEffect>
                                  </p:childTnLst>
                                </p:cTn>
                              </p:par>
                            </p:childTnLst>
                          </p:cTn>
                        </p:par>
                        <p:par>
                          <p:cTn id="22" fill="hold">
                            <p:stCondLst>
                              <p:cond delay="500"/>
                            </p:stCondLst>
                            <p:childTnLst>
                              <p:par>
                                <p:cTn id="23" presetID="16" presetClass="entr" presetSubtype="21"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up)">
                                      <p:cBhvr>
                                        <p:cTn id="30" dur="500"/>
                                        <p:tgtEl>
                                          <p:spTgt spid="12"/>
                                        </p:tgtEl>
                                      </p:cBhvr>
                                    </p:animEffect>
                                  </p:childTnLst>
                                </p:cTn>
                              </p:par>
                            </p:childTnLst>
                          </p:cTn>
                        </p:par>
                        <p:par>
                          <p:cTn id="31" fill="hold">
                            <p:stCondLst>
                              <p:cond delay="500"/>
                            </p:stCondLst>
                            <p:childTnLst>
                              <p:par>
                                <p:cTn id="32" presetID="16" presetClass="entr" presetSubtype="21"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barn(inVertical)">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500"/>
                                        <p:tgtEl>
                                          <p:spTgt spid="9"/>
                                        </p:tgtEl>
                                      </p:cBhvr>
                                    </p:animEffect>
                                  </p:childTnLst>
                                </p:cTn>
                              </p:par>
                            </p:childTnLst>
                          </p:cTn>
                        </p:par>
                        <p:par>
                          <p:cTn id="40" fill="hold">
                            <p:stCondLst>
                              <p:cond delay="500"/>
                            </p:stCondLst>
                            <p:childTnLst>
                              <p:par>
                                <p:cTn id="41" presetID="16" presetClass="entr" presetSubtype="21"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arn(inVertical)">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942C25-8114-2A2E-8313-7324E0683FE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DE15E73-6E3D-B6B8-9CBF-E32DF1ED50A4}"/>
              </a:ext>
            </a:extLst>
          </p:cNvPr>
          <p:cNvGrpSpPr/>
          <p:nvPr/>
        </p:nvGrpSpPr>
        <p:grpSpPr>
          <a:xfrm>
            <a:off x="749181" y="1781971"/>
            <a:ext cx="10697802" cy="555448"/>
            <a:chOff x="774689" y="1869077"/>
            <a:chExt cx="8491151" cy="440875"/>
          </a:xfrm>
        </p:grpSpPr>
        <p:sp>
          <p:nvSpPr>
            <p:cNvPr id="3" name="TextBox 2">
              <a:extLst>
                <a:ext uri="{FF2B5EF4-FFF2-40B4-BE49-F238E27FC236}">
                  <a16:creationId xmlns:a16="http://schemas.microsoft.com/office/drawing/2014/main" id="{49854B0F-DECA-3A60-DB2A-EE872B4A6418}"/>
                </a:ext>
              </a:extLst>
            </p:cNvPr>
            <p:cNvSpPr txBox="1"/>
            <p:nvPr/>
          </p:nvSpPr>
          <p:spPr>
            <a:xfrm>
              <a:off x="775603" y="1869077"/>
              <a:ext cx="8490237" cy="392189"/>
            </a:xfrm>
            <a:prstGeom prst="rect">
              <a:avLst/>
            </a:prstGeom>
            <a:noFill/>
          </p:spPr>
          <p:txBody>
            <a:bodyPr wrap="square" rtlCol="0">
              <a:spAutoFit/>
            </a:bodyPr>
            <a:lstStyle/>
            <a:p>
              <a:pPr algn="just" defTabSz="1151961">
                <a:lnSpc>
                  <a:spcPct val="150000"/>
                </a:lnSpc>
                <a:defRPr/>
              </a:pPr>
              <a:r>
                <a:rPr lang="en-US" sz="2000" b="1" kern="0" dirty="0">
                  <a:solidFill>
                    <a:srgbClr val="C00000"/>
                  </a:solidFill>
                  <a:latin typeface="+mn-lt"/>
                  <a:cs typeface="Arial" panose="020B0604020202020204" pitchFamily="34" charset="0"/>
                  <a:sym typeface="Arial"/>
                </a:rPr>
                <a:t>      </a:t>
              </a:r>
              <a:r>
                <a:rPr lang="vi-VN" sz="2000" b="1" kern="0" dirty="0">
                  <a:solidFill>
                    <a:srgbClr val="C00000"/>
                  </a:solidFill>
                  <a:latin typeface="+mn-lt"/>
                  <a:cs typeface="Arial" panose="020B0604020202020204" pitchFamily="34" charset="0"/>
                  <a:sym typeface="Arial"/>
                </a:rPr>
                <a:t>Bài đọc có thể chia thành </a:t>
              </a:r>
              <a:r>
                <a:rPr lang="en-US" sz="2000" b="1" kern="0" dirty="0">
                  <a:solidFill>
                    <a:srgbClr val="C00000"/>
                  </a:solidFill>
                  <a:latin typeface="+mn-lt"/>
                  <a:cs typeface="Arial" panose="020B0604020202020204" pitchFamily="34" charset="0"/>
                  <a:sym typeface="Arial"/>
                </a:rPr>
                <a:t>4</a:t>
              </a:r>
              <a:r>
                <a:rPr lang="vi-VN" sz="2000" b="1" kern="0" dirty="0">
                  <a:solidFill>
                    <a:srgbClr val="C00000"/>
                  </a:solidFill>
                  <a:latin typeface="+mn-lt"/>
                  <a:cs typeface="Arial" panose="020B0604020202020204" pitchFamily="34" charset="0"/>
                  <a:sym typeface="Arial"/>
                </a:rPr>
                <a:t> đoạn như sau để luyện đọc và tìm ý:</a:t>
              </a:r>
            </a:p>
          </p:txBody>
        </p:sp>
        <p:pic>
          <p:nvPicPr>
            <p:cNvPr id="4" name="Picture 44" descr="https://cdn-icons-png.flaticon.com/128/5726/5726775.png">
              <a:extLst>
                <a:ext uri="{FF2B5EF4-FFF2-40B4-BE49-F238E27FC236}">
                  <a16:creationId xmlns:a16="http://schemas.microsoft.com/office/drawing/2014/main" id="{1E0FF2FD-33A7-B956-7DFF-1A53E3C9E4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689" y="1869077"/>
              <a:ext cx="440875" cy="440875"/>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Rectangle 4">
            <a:extLst>
              <a:ext uri="{FF2B5EF4-FFF2-40B4-BE49-F238E27FC236}">
                <a16:creationId xmlns:a16="http://schemas.microsoft.com/office/drawing/2014/main" id="{450212A2-EA93-F5E8-D438-7E4558A96665}"/>
              </a:ext>
            </a:extLst>
          </p:cNvPr>
          <p:cNvSpPr/>
          <p:nvPr/>
        </p:nvSpPr>
        <p:spPr>
          <a:xfrm>
            <a:off x="750330" y="2864147"/>
            <a:ext cx="4964317" cy="1126609"/>
          </a:xfrm>
          <a:prstGeom prst="rect">
            <a:avLst/>
          </a:prstGeom>
          <a:solidFill>
            <a:schemeClr val="accent2">
              <a:lumMod val="20000"/>
              <a:lumOff val="80000"/>
            </a:schemeClr>
          </a:solidFill>
          <a:ln w="12700" cap="flat" cmpd="sng" algn="ctr">
            <a:solidFill>
              <a:schemeClr val="tx1"/>
            </a:solidFill>
            <a:prstDash val="solid"/>
          </a:ln>
          <a:effectLst/>
        </p:spPr>
        <p:txBody>
          <a:bodyPr rtlCol="0" anchor="ctr"/>
          <a:lstStyle/>
          <a:p>
            <a:pPr algn="ctr">
              <a:lnSpc>
                <a:spcPct val="150000"/>
              </a:lnSpc>
            </a:pPr>
            <a:r>
              <a:rPr lang="vi-VN" sz="2000" b="1" dirty="0">
                <a:solidFill>
                  <a:schemeClr val="tx1"/>
                </a:solidFill>
                <a:latin typeface="+mn-lt"/>
                <a:cs typeface="Arial" panose="020B0604020202020204" pitchFamily="34" charset="0"/>
                <a:sym typeface="Arial"/>
              </a:rPr>
              <a:t>Đoạn </a:t>
            </a:r>
            <a:r>
              <a:rPr lang="en-US" sz="2000" b="1" dirty="0">
                <a:solidFill>
                  <a:schemeClr val="tx1"/>
                </a:solidFill>
                <a:latin typeface="+mn-lt"/>
                <a:cs typeface="Arial" panose="020B0604020202020204" pitchFamily="34" charset="0"/>
                <a:sym typeface="Arial"/>
              </a:rPr>
              <a:t>3</a:t>
            </a:r>
            <a:r>
              <a:rPr lang="vi-VN" sz="2000" b="1" dirty="0">
                <a:solidFill>
                  <a:schemeClr val="tx1"/>
                </a:solidFill>
                <a:latin typeface="+mn-lt"/>
                <a:cs typeface="Arial" panose="020B0604020202020204" pitchFamily="34" charset="0"/>
                <a:sym typeface="Arial"/>
              </a:rPr>
              <a:t>: </a:t>
            </a:r>
            <a:r>
              <a:rPr lang="en-US" sz="2000" dirty="0">
                <a:solidFill>
                  <a:schemeClr val="tx1"/>
                </a:solidFill>
                <a:latin typeface="+mn-lt"/>
                <a:cs typeface="Arial" panose="020B0604020202020204" pitchFamily="34" charset="0"/>
                <a:sym typeface="Arial"/>
              </a:rPr>
              <a:t>T</a:t>
            </a:r>
            <a:r>
              <a:rPr lang="vi-VN" sz="2000" dirty="0">
                <a:solidFill>
                  <a:schemeClr val="tx1"/>
                </a:solidFill>
                <a:latin typeface="+mn-lt"/>
                <a:cs typeface="Arial" panose="020B0604020202020204" pitchFamily="34" charset="0"/>
                <a:sym typeface="Arial"/>
              </a:rPr>
              <a:t>ừ </a:t>
            </a:r>
            <a:r>
              <a:rPr lang="en-US" sz="2000" dirty="0">
                <a:solidFill>
                  <a:schemeClr val="tx1"/>
                </a:solidFill>
                <a:latin typeface="+mn-lt"/>
                <a:cs typeface="Arial" panose="020B0604020202020204" pitchFamily="34" charset="0"/>
                <a:sym typeface="Arial"/>
              </a:rPr>
              <a:t>“</a:t>
            </a:r>
            <a:r>
              <a:rPr lang="en-US" sz="2000" dirty="0" err="1">
                <a:solidFill>
                  <a:schemeClr val="tx1"/>
                </a:solidFill>
                <a:latin typeface="+mn-lt"/>
                <a:cs typeface="Arial" panose="020B0604020202020204" pitchFamily="34" charset="0"/>
                <a:sym typeface="Arial"/>
              </a:rPr>
              <a:t>Buổi</a:t>
            </a:r>
            <a:r>
              <a:rPr lang="en-US" sz="2000" dirty="0">
                <a:solidFill>
                  <a:schemeClr val="tx1"/>
                </a:solidFill>
                <a:latin typeface="+mn-lt"/>
                <a:cs typeface="Arial" panose="020B0604020202020204" pitchFamily="34" charset="0"/>
                <a:sym typeface="Arial"/>
              </a:rPr>
              <a:t> </a:t>
            </a:r>
            <a:r>
              <a:rPr lang="en-US" sz="2000" dirty="0" err="1">
                <a:solidFill>
                  <a:schemeClr val="tx1"/>
                </a:solidFill>
                <a:latin typeface="+mn-lt"/>
                <a:cs typeface="Arial" panose="020B0604020202020204" pitchFamily="34" charset="0"/>
                <a:sym typeface="Arial"/>
              </a:rPr>
              <a:t>chiều</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đến</a:t>
            </a:r>
            <a:r>
              <a:rPr lang="vi-VN" sz="2000" dirty="0">
                <a:solidFill>
                  <a:schemeClr val="tx1"/>
                </a:solidFill>
                <a:latin typeface="+mn-lt"/>
                <a:cs typeface="Arial" panose="020B0604020202020204" pitchFamily="34" charset="0"/>
                <a:sym typeface="Arial"/>
              </a:rPr>
              <a:t> </a:t>
            </a:r>
            <a:endParaRPr lang="en-US" sz="2000" dirty="0">
              <a:solidFill>
                <a:schemeClr val="tx1"/>
              </a:solidFill>
              <a:latin typeface="+mn-lt"/>
              <a:cs typeface="Arial" panose="020B0604020202020204" pitchFamily="34" charset="0"/>
              <a:sym typeface="Arial"/>
            </a:endParaRPr>
          </a:p>
          <a:p>
            <a:pPr algn="ctr">
              <a:lnSpc>
                <a:spcPct val="150000"/>
              </a:lnSpc>
            </a:pPr>
            <a:r>
              <a:rPr lang="en-US" sz="2000" dirty="0">
                <a:solidFill>
                  <a:schemeClr val="tx1"/>
                </a:solidFill>
                <a:latin typeface="+mn-lt"/>
                <a:cs typeface="Arial" panose="020B0604020202020204" pitchFamily="34" charset="0"/>
                <a:sym typeface="Arial"/>
              </a:rPr>
              <a:t>“</a:t>
            </a:r>
            <a:r>
              <a:rPr lang="en-US" sz="2000" dirty="0" err="1">
                <a:solidFill>
                  <a:schemeClr val="tx1"/>
                </a:solidFill>
                <a:latin typeface="+mn-lt"/>
                <a:cs typeface="Arial" panose="020B0604020202020204" pitchFamily="34" charset="0"/>
                <a:sym typeface="Arial"/>
              </a:rPr>
              <a:t>lao</a:t>
            </a:r>
            <a:r>
              <a:rPr lang="en-US" sz="2000" dirty="0">
                <a:solidFill>
                  <a:schemeClr val="tx1"/>
                </a:solidFill>
                <a:latin typeface="+mn-lt"/>
                <a:cs typeface="Arial" panose="020B0604020202020204" pitchFamily="34" charset="0"/>
                <a:sym typeface="Arial"/>
              </a:rPr>
              <a:t> </a:t>
            </a:r>
            <a:r>
              <a:rPr lang="en-US" sz="2000" dirty="0" err="1">
                <a:solidFill>
                  <a:schemeClr val="tx1"/>
                </a:solidFill>
                <a:latin typeface="+mn-lt"/>
                <a:cs typeface="Arial" panose="020B0604020202020204" pitchFamily="34" charset="0"/>
                <a:sym typeface="Arial"/>
              </a:rPr>
              <a:t>động</a:t>
            </a:r>
            <a:r>
              <a:rPr lang="en-US" sz="2000" dirty="0">
                <a:solidFill>
                  <a:schemeClr val="tx1"/>
                </a:solidFill>
                <a:latin typeface="+mn-lt"/>
                <a:cs typeface="Arial" panose="020B0604020202020204" pitchFamily="34" charset="0"/>
                <a:sym typeface="Arial"/>
              </a:rPr>
              <a:t> </a:t>
            </a:r>
            <a:r>
              <a:rPr lang="en-US" sz="2000" dirty="0" err="1">
                <a:solidFill>
                  <a:schemeClr val="tx1"/>
                </a:solidFill>
                <a:latin typeface="+mn-lt"/>
                <a:cs typeface="Arial" panose="020B0604020202020204" pitchFamily="34" charset="0"/>
                <a:sym typeface="Arial"/>
              </a:rPr>
              <a:t>hè</a:t>
            </a:r>
            <a:r>
              <a:rPr lang="en-US" sz="2000" dirty="0">
                <a:solidFill>
                  <a:schemeClr val="tx1"/>
                </a:solidFill>
                <a:latin typeface="+mn-lt"/>
                <a:cs typeface="Arial" panose="020B0604020202020204" pitchFamily="34" charset="0"/>
                <a:sym typeface="Arial"/>
              </a:rPr>
              <a:t>.”</a:t>
            </a:r>
          </a:p>
        </p:txBody>
      </p:sp>
      <p:sp>
        <p:nvSpPr>
          <p:cNvPr id="6" name="Rectangle 5">
            <a:extLst>
              <a:ext uri="{FF2B5EF4-FFF2-40B4-BE49-F238E27FC236}">
                <a16:creationId xmlns:a16="http://schemas.microsoft.com/office/drawing/2014/main" id="{A324C0CC-EFC4-ED4B-5AAB-02DBC2A2287E}"/>
              </a:ext>
            </a:extLst>
          </p:cNvPr>
          <p:cNvSpPr/>
          <p:nvPr/>
        </p:nvSpPr>
        <p:spPr>
          <a:xfrm>
            <a:off x="6482665" y="2864149"/>
            <a:ext cx="4964312" cy="1126608"/>
          </a:xfrm>
          <a:prstGeom prst="rect">
            <a:avLst/>
          </a:prstGeom>
          <a:solidFill>
            <a:schemeClr val="accent2">
              <a:lumMod val="20000"/>
              <a:lumOff val="80000"/>
            </a:schemeClr>
          </a:solidFill>
          <a:ln w="12700" cap="flat" cmpd="sng" algn="ctr">
            <a:solidFill>
              <a:schemeClr val="tx1"/>
            </a:solidFill>
            <a:prstDash val="solid"/>
          </a:ln>
          <a:effectLst/>
        </p:spPr>
        <p:txBody>
          <a:bodyPr rtlCol="0" anchor="ctr"/>
          <a:lstStyle/>
          <a:p>
            <a:pPr algn="ctr"/>
            <a:r>
              <a:rPr lang="vi-VN" sz="2000" b="1">
                <a:solidFill>
                  <a:srgbClr val="000000"/>
                </a:solidFill>
                <a:latin typeface="+mn-lt"/>
                <a:cs typeface="Arial" panose="020B0604020202020204" pitchFamily="34" charset="0"/>
                <a:sym typeface="Arial"/>
              </a:rPr>
              <a:t>Đoạn </a:t>
            </a:r>
            <a:r>
              <a:rPr lang="en-US" sz="2000" b="1">
                <a:solidFill>
                  <a:srgbClr val="000000"/>
                </a:solidFill>
                <a:latin typeface="+mn-lt"/>
                <a:cs typeface="Arial" panose="020B0604020202020204" pitchFamily="34" charset="0"/>
                <a:sym typeface="Arial"/>
              </a:rPr>
              <a:t>4</a:t>
            </a:r>
            <a:r>
              <a:rPr lang="vi-VN" sz="2000" b="1">
                <a:solidFill>
                  <a:srgbClr val="000000"/>
                </a:solidFill>
                <a:latin typeface="+mn-lt"/>
                <a:cs typeface="Arial" panose="020B0604020202020204" pitchFamily="34" charset="0"/>
                <a:sym typeface="Arial"/>
              </a:rPr>
              <a:t>: </a:t>
            </a:r>
            <a:r>
              <a:rPr lang="en-US" sz="2000">
                <a:solidFill>
                  <a:srgbClr val="000000"/>
                </a:solidFill>
                <a:latin typeface="+mn-lt"/>
                <a:cs typeface="Arial" panose="020B0604020202020204" pitchFamily="34" charset="0"/>
                <a:sym typeface="Arial"/>
              </a:rPr>
              <a:t>Phần còn lại.</a:t>
            </a:r>
            <a:endParaRPr lang="en-US" sz="2000" dirty="0">
              <a:solidFill>
                <a:srgbClr val="FF0000"/>
              </a:solidFill>
              <a:latin typeface="+mn-lt"/>
              <a:cs typeface="Arial" panose="020B0604020202020204" pitchFamily="34" charset="0"/>
              <a:sym typeface="Arial"/>
            </a:endParaRPr>
          </a:p>
        </p:txBody>
      </p:sp>
      <p:cxnSp>
        <p:nvCxnSpPr>
          <p:cNvPr id="7" name="Straight Connector 6">
            <a:extLst>
              <a:ext uri="{FF2B5EF4-FFF2-40B4-BE49-F238E27FC236}">
                <a16:creationId xmlns:a16="http://schemas.microsoft.com/office/drawing/2014/main" id="{4CAFB383-5D07-8684-E542-9FFF0E1A7DE0}"/>
              </a:ext>
            </a:extLst>
          </p:cNvPr>
          <p:cNvCxnSpPr>
            <a:cxnSpLocks/>
            <a:stCxn id="5" idx="2"/>
            <a:endCxn id="8" idx="0"/>
          </p:cNvCxnSpPr>
          <p:nvPr/>
        </p:nvCxnSpPr>
        <p:spPr>
          <a:xfrm>
            <a:off x="3232489" y="3990756"/>
            <a:ext cx="1" cy="347031"/>
          </a:xfrm>
          <a:prstGeom prst="line">
            <a:avLst/>
          </a:prstGeom>
          <a:noFill/>
          <a:ln w="12700" cap="flat" cmpd="sng" algn="ctr">
            <a:solidFill>
              <a:schemeClr val="tx1"/>
            </a:solidFill>
            <a:prstDash val="solid"/>
          </a:ln>
          <a:effectLst/>
        </p:spPr>
      </p:cxnSp>
      <p:sp>
        <p:nvSpPr>
          <p:cNvPr id="8" name="Rectangle 7">
            <a:extLst>
              <a:ext uri="{FF2B5EF4-FFF2-40B4-BE49-F238E27FC236}">
                <a16:creationId xmlns:a16="http://schemas.microsoft.com/office/drawing/2014/main" id="{A11C6ED6-269C-2A1B-7D1C-205ACA65C48F}"/>
              </a:ext>
            </a:extLst>
          </p:cNvPr>
          <p:cNvSpPr/>
          <p:nvPr/>
        </p:nvSpPr>
        <p:spPr>
          <a:xfrm>
            <a:off x="750332" y="4337787"/>
            <a:ext cx="4964315" cy="2019200"/>
          </a:xfrm>
          <a:prstGeom prst="rect">
            <a:avLst/>
          </a:prstGeom>
          <a:solidFill>
            <a:srgbClr val="FFFFFF"/>
          </a:solidFill>
          <a:ln w="12700" cap="flat" cmpd="sng" algn="ctr">
            <a:solidFill>
              <a:schemeClr val="tx1"/>
            </a:solidFill>
            <a:prstDash val="solid"/>
          </a:ln>
          <a:effectLst/>
        </p:spPr>
        <p:txBody>
          <a:bodyPr rtlCol="0" anchor="ctr"/>
          <a:lstStyle/>
          <a:p>
            <a:pPr algn="just">
              <a:lnSpc>
                <a:spcPct val="150000"/>
              </a:lnSpc>
            </a:pPr>
            <a:r>
              <a:rPr lang="vi-VN" sz="2000" dirty="0">
                <a:solidFill>
                  <a:srgbClr val="000000"/>
                </a:solidFill>
                <a:latin typeface="+mn-lt"/>
                <a:cs typeface="Arial" panose="020B0604020202020204" pitchFamily="34" charset="0"/>
                <a:sym typeface="Arial"/>
              </a:rPr>
              <a:t>Giọng đọc sôi nổi, thể hiện sự mừng rỡ, ngạc nhiên của các bạn khi thấy vân mang kem đến; thể hiện giọng của vân hồ hởi. </a:t>
            </a:r>
          </a:p>
        </p:txBody>
      </p:sp>
      <p:cxnSp>
        <p:nvCxnSpPr>
          <p:cNvPr id="9" name="Straight Connector 8">
            <a:extLst>
              <a:ext uri="{FF2B5EF4-FFF2-40B4-BE49-F238E27FC236}">
                <a16:creationId xmlns:a16="http://schemas.microsoft.com/office/drawing/2014/main" id="{6ACB306F-77D0-9F73-86B1-74E63E300CC7}"/>
              </a:ext>
            </a:extLst>
          </p:cNvPr>
          <p:cNvCxnSpPr>
            <a:cxnSpLocks/>
            <a:stCxn id="6" idx="2"/>
            <a:endCxn id="10" idx="0"/>
          </p:cNvCxnSpPr>
          <p:nvPr/>
        </p:nvCxnSpPr>
        <p:spPr>
          <a:xfrm>
            <a:off x="8964821" y="3990757"/>
            <a:ext cx="2" cy="312743"/>
          </a:xfrm>
          <a:prstGeom prst="line">
            <a:avLst/>
          </a:prstGeom>
          <a:noFill/>
          <a:ln w="12700" cap="flat" cmpd="sng" algn="ctr">
            <a:solidFill>
              <a:schemeClr val="tx1"/>
            </a:solidFill>
            <a:prstDash val="solid"/>
          </a:ln>
          <a:effectLst/>
        </p:spPr>
      </p:cxnSp>
      <p:sp>
        <p:nvSpPr>
          <p:cNvPr id="10" name="Rectangle 9">
            <a:extLst>
              <a:ext uri="{FF2B5EF4-FFF2-40B4-BE49-F238E27FC236}">
                <a16:creationId xmlns:a16="http://schemas.microsoft.com/office/drawing/2014/main" id="{DC81ECC4-ED33-7F12-A980-67ED619CEEC2}"/>
              </a:ext>
            </a:extLst>
          </p:cNvPr>
          <p:cNvSpPr/>
          <p:nvPr/>
        </p:nvSpPr>
        <p:spPr>
          <a:xfrm>
            <a:off x="6482664" y="4303500"/>
            <a:ext cx="4964317" cy="2044293"/>
          </a:xfrm>
          <a:prstGeom prst="rect">
            <a:avLst/>
          </a:prstGeom>
          <a:solidFill>
            <a:srgbClr val="FFFFFF"/>
          </a:solidFill>
          <a:ln w="12700" cap="flat" cmpd="sng" algn="ctr">
            <a:solidFill>
              <a:schemeClr val="tx1"/>
            </a:solidFill>
            <a:prstDash val="solid"/>
          </a:ln>
          <a:effectLst/>
        </p:spPr>
        <p:txBody>
          <a:bodyPr rtlCol="0" anchor="ctr"/>
          <a:lstStyle/>
          <a:p>
            <a:pPr algn="just">
              <a:lnSpc>
                <a:spcPct val="150000"/>
              </a:lnSpc>
            </a:pPr>
            <a:r>
              <a:rPr lang="vi-VN" sz="2000" dirty="0">
                <a:solidFill>
                  <a:srgbClr val="000000"/>
                </a:solidFill>
                <a:latin typeface="+mn-lt"/>
                <a:cs typeface="Arial" panose="020B0604020202020204" pitchFamily="34" charset="0"/>
                <a:sym typeface="Arial"/>
              </a:rPr>
              <a:t>Giọng đọc hồ hởi, thể hiện sự thán phục, tin tưởng của các bạn nam trong lớp khi nói về Vân</a:t>
            </a:r>
            <a:r>
              <a:rPr lang="en-US" sz="2000" dirty="0">
                <a:solidFill>
                  <a:srgbClr val="000000"/>
                </a:solidFill>
                <a:latin typeface="+mn-lt"/>
                <a:cs typeface="Arial" panose="020B0604020202020204" pitchFamily="34" charset="0"/>
                <a:sym typeface="Arial"/>
              </a:rPr>
              <a:t>.</a:t>
            </a:r>
            <a:endParaRPr lang="en-US" sz="2000" dirty="0">
              <a:solidFill>
                <a:srgbClr val="FF0000"/>
              </a:solidFill>
              <a:latin typeface="+mn-lt"/>
              <a:cs typeface="Arial" panose="020B0604020202020204" pitchFamily="34" charset="0"/>
              <a:sym typeface="Arial"/>
            </a:endParaRPr>
          </a:p>
        </p:txBody>
      </p:sp>
      <p:cxnSp>
        <p:nvCxnSpPr>
          <p:cNvPr id="11" name="Elbow Connector 209">
            <a:extLst>
              <a:ext uri="{FF2B5EF4-FFF2-40B4-BE49-F238E27FC236}">
                <a16:creationId xmlns:a16="http://schemas.microsoft.com/office/drawing/2014/main" id="{E45D551C-6F5B-1ABA-58B6-937F5CC61FE3}"/>
              </a:ext>
            </a:extLst>
          </p:cNvPr>
          <p:cNvCxnSpPr>
            <a:cxnSpLocks/>
            <a:stCxn id="3" idx="2"/>
            <a:endCxn id="5" idx="0"/>
          </p:cNvCxnSpPr>
          <p:nvPr/>
        </p:nvCxnSpPr>
        <p:spPr>
          <a:xfrm rot="5400000">
            <a:off x="4371540" y="1137030"/>
            <a:ext cx="588066" cy="2866168"/>
          </a:xfrm>
          <a:prstGeom prst="bentConnector3">
            <a:avLst>
              <a:gd name="adj1" fmla="val 50000"/>
            </a:avLst>
          </a:prstGeom>
          <a:noFill/>
          <a:ln w="12700" cap="flat" cmpd="sng" algn="ctr">
            <a:solidFill>
              <a:schemeClr val="tx1"/>
            </a:solidFill>
            <a:prstDash val="solid"/>
            <a:tailEnd type="triangle"/>
          </a:ln>
          <a:effectLst/>
        </p:spPr>
      </p:cxnSp>
      <p:cxnSp>
        <p:nvCxnSpPr>
          <p:cNvPr id="12" name="Elbow Connector 209">
            <a:extLst>
              <a:ext uri="{FF2B5EF4-FFF2-40B4-BE49-F238E27FC236}">
                <a16:creationId xmlns:a16="http://schemas.microsoft.com/office/drawing/2014/main" id="{F41F3920-9239-BB37-621A-6F8454C91E69}"/>
              </a:ext>
            </a:extLst>
          </p:cNvPr>
          <p:cNvCxnSpPr>
            <a:cxnSpLocks/>
            <a:stCxn id="3" idx="2"/>
            <a:endCxn id="6" idx="0"/>
          </p:cNvCxnSpPr>
          <p:nvPr/>
        </p:nvCxnSpPr>
        <p:spPr>
          <a:xfrm rot="16200000" flipH="1">
            <a:off x="7237705" y="1137033"/>
            <a:ext cx="588068" cy="2866164"/>
          </a:xfrm>
          <a:prstGeom prst="bentConnector3">
            <a:avLst>
              <a:gd name="adj1" fmla="val 50000"/>
            </a:avLst>
          </a:prstGeom>
          <a:noFill/>
          <a:ln w="12700" cap="flat" cmpd="sng" algn="ctr">
            <a:solidFill>
              <a:schemeClr val="tx1"/>
            </a:solidFill>
            <a:prstDash val="solid"/>
            <a:tailEnd type="triangle"/>
          </a:ln>
          <a:effectLst/>
        </p:spPr>
      </p:cxnSp>
    </p:spTree>
    <p:extLst>
      <p:ext uri="{BB962C8B-B14F-4D97-AF65-F5344CB8AC3E}">
        <p14:creationId xmlns:p14="http://schemas.microsoft.com/office/powerpoint/2010/main" val="763135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cTn>
                              </p:par>
                            </p:childTnLst>
                          </p:cTn>
                        </p:par>
                        <p:par>
                          <p:cTn id="17" fill="hold">
                            <p:stCondLst>
                              <p:cond delay="500"/>
                            </p:stCondLst>
                            <p:childTnLst>
                              <p:par>
                                <p:cTn id="18" presetID="16" presetClass="entr" presetSubtype="2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up)">
                                      <p:cBhvr>
                                        <p:cTn id="25" dur="500"/>
                                        <p:tgtEl>
                                          <p:spTgt spid="12"/>
                                        </p:tgtEl>
                                      </p:cBhvr>
                                    </p:animEffect>
                                  </p:childTnLst>
                                </p:cTn>
                              </p:par>
                            </p:childTnLst>
                          </p:cTn>
                        </p:par>
                        <p:par>
                          <p:cTn id="26" fill="hold">
                            <p:stCondLst>
                              <p:cond delay="500"/>
                            </p:stCondLst>
                            <p:childTnLst>
                              <p:par>
                                <p:cTn id="27" presetID="16" presetClass="entr" presetSubtype="21"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up)">
                                      <p:cBhvr>
                                        <p:cTn id="34" dur="500"/>
                                        <p:tgtEl>
                                          <p:spTgt spid="9"/>
                                        </p:tgtEl>
                                      </p:cBhvr>
                                    </p:animEffect>
                                  </p:childTnLst>
                                </p:cTn>
                              </p:par>
                            </p:childTnLst>
                          </p:cTn>
                        </p:par>
                        <p:par>
                          <p:cTn id="35" fill="hold">
                            <p:stCondLst>
                              <p:cond delay="500"/>
                            </p:stCondLst>
                            <p:childTnLst>
                              <p:par>
                                <p:cTn id="36" presetID="16" presetClass="entr" presetSubtype="21"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inVertical)">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47C09CB-6982-6A9B-EB2A-C95184EC63AC}"/>
            </a:ext>
          </a:extLst>
        </p:cNvPr>
        <p:cNvGrpSpPr/>
        <p:nvPr/>
      </p:nvGrpSpPr>
      <p:grpSpPr>
        <a:xfrm>
          <a:off x="0" y="0"/>
          <a:ext cx="0" cy="0"/>
          <a:chOff x="0" y="0"/>
          <a:chExt cx="0" cy="0"/>
        </a:xfrm>
      </p:grpSpPr>
      <p:sp>
        <p:nvSpPr>
          <p:cNvPr id="7" name="TextBox 12">
            <a:extLst>
              <a:ext uri="{FF2B5EF4-FFF2-40B4-BE49-F238E27FC236}">
                <a16:creationId xmlns:a16="http://schemas.microsoft.com/office/drawing/2014/main" id="{FC244376-56CB-53A5-0799-7B99E1418089}"/>
              </a:ext>
            </a:extLst>
          </p:cNvPr>
          <p:cNvSpPr txBox="1"/>
          <p:nvPr/>
        </p:nvSpPr>
        <p:spPr>
          <a:xfrm>
            <a:off x="1153581" y="2731044"/>
            <a:ext cx="5636893" cy="2072170"/>
          </a:xfrm>
          <a:prstGeom prst="rect">
            <a:avLst/>
          </a:prstGeom>
        </p:spPr>
        <p:txBody>
          <a:bodyPr wrap="square" lIns="0" tIns="0" rIns="0" bIns="0" rtlCol="0" anchor="t">
            <a:spAutoFit/>
          </a:bodyPr>
          <a:lstStyle/>
          <a:p>
            <a:pPr algn="ctr" defTabSz="575981">
              <a:lnSpc>
                <a:spcPct val="150000"/>
              </a:lnSpc>
              <a:spcBef>
                <a:spcPct val="0"/>
              </a:spcBef>
              <a:defRPr/>
            </a:pPr>
            <a:r>
              <a:rPr lang="vi-VN" sz="4800" b="1" dirty="0">
                <a:solidFill>
                  <a:srgbClr val="C00000"/>
                </a:solidFill>
                <a:latin typeface="+mn-lt"/>
                <a:cs typeface="Arial" panose="020B0604020202020204" pitchFamily="34" charset="0"/>
              </a:rPr>
              <a:t>HOẠT ĐỘNG </a:t>
            </a:r>
            <a:r>
              <a:rPr lang="en-US" sz="4800" b="1" dirty="0">
                <a:solidFill>
                  <a:srgbClr val="C00000"/>
                </a:solidFill>
                <a:latin typeface="+mn-lt"/>
                <a:cs typeface="Arial" panose="020B0604020202020204" pitchFamily="34" charset="0"/>
              </a:rPr>
              <a:t>2</a:t>
            </a:r>
            <a:r>
              <a:rPr lang="vi-VN" sz="4800" b="1" dirty="0">
                <a:solidFill>
                  <a:srgbClr val="C00000"/>
                </a:solidFill>
                <a:latin typeface="+mn-lt"/>
                <a:cs typeface="Arial" panose="020B0604020202020204" pitchFamily="34" charset="0"/>
              </a:rPr>
              <a:t>: </a:t>
            </a:r>
            <a:endParaRPr lang="en-US" sz="4800" b="1" dirty="0">
              <a:solidFill>
                <a:srgbClr val="C00000"/>
              </a:solidFill>
              <a:latin typeface="+mn-lt"/>
              <a:cs typeface="Arial" panose="020B0604020202020204" pitchFamily="34" charset="0"/>
            </a:endParaRPr>
          </a:p>
          <a:p>
            <a:pPr algn="ctr" defTabSz="575981">
              <a:lnSpc>
                <a:spcPct val="150000"/>
              </a:lnSpc>
              <a:spcBef>
                <a:spcPct val="0"/>
              </a:spcBef>
              <a:defRPr/>
            </a:pPr>
            <a:r>
              <a:rPr lang="vi-VN" sz="4800" b="1" dirty="0">
                <a:solidFill>
                  <a:schemeClr val="tx1"/>
                </a:solidFill>
                <a:latin typeface="+mn-lt"/>
                <a:cs typeface="Arial" panose="020B0604020202020204" pitchFamily="34" charset="0"/>
              </a:rPr>
              <a:t>ĐỌC </a:t>
            </a:r>
            <a:r>
              <a:rPr lang="en-US" sz="4800" b="1" dirty="0">
                <a:solidFill>
                  <a:schemeClr val="tx1"/>
                </a:solidFill>
                <a:latin typeface="+mn-lt"/>
                <a:cs typeface="Arial" panose="020B0604020202020204" pitchFamily="34" charset="0"/>
              </a:rPr>
              <a:t>HIỂU</a:t>
            </a:r>
            <a:endParaRPr lang="vi-VN" sz="4800" b="1" dirty="0">
              <a:solidFill>
                <a:schemeClr val="tx1"/>
              </a:solidFill>
              <a:latin typeface="+mn-lt"/>
              <a:cs typeface="Arial" panose="020B0604020202020204" pitchFamily="34" charset="0"/>
            </a:endParaRPr>
          </a:p>
        </p:txBody>
      </p:sp>
      <p:sp>
        <p:nvSpPr>
          <p:cNvPr id="2" name="Freeform 15">
            <a:extLst>
              <a:ext uri="{FF2B5EF4-FFF2-40B4-BE49-F238E27FC236}">
                <a16:creationId xmlns:a16="http://schemas.microsoft.com/office/drawing/2014/main" id="{B0343F46-1206-B5E5-6C79-6D982989FBB1}"/>
              </a:ext>
            </a:extLst>
          </p:cNvPr>
          <p:cNvSpPr/>
          <p:nvPr/>
        </p:nvSpPr>
        <p:spPr>
          <a:xfrm>
            <a:off x="6790474" y="1694698"/>
            <a:ext cx="3943668" cy="4418676"/>
          </a:xfrm>
          <a:custGeom>
            <a:avLst/>
            <a:gdLst/>
            <a:ahLst/>
            <a:cxnLst/>
            <a:rect l="l" t="t" r="r" b="b"/>
            <a:pathLst>
              <a:path w="6260404" h="7014458">
                <a:moveTo>
                  <a:pt x="0" y="0"/>
                </a:moveTo>
                <a:lnTo>
                  <a:pt x="6260404" y="0"/>
                </a:lnTo>
                <a:lnTo>
                  <a:pt x="6260404" y="7014459"/>
                </a:lnTo>
                <a:lnTo>
                  <a:pt x="0" y="7014459"/>
                </a:lnTo>
                <a:lnTo>
                  <a:pt x="0" y="0"/>
                </a:lnTo>
                <a:close/>
              </a:path>
            </a:pathLst>
          </a:custGeom>
          <a:blipFill>
            <a:blip r:embed="rId3"/>
            <a:stretch>
              <a:fillRect/>
            </a:stretch>
          </a:blipFill>
        </p:spPr>
      </p:sp>
    </p:spTree>
    <p:extLst>
      <p:ext uri="{BB962C8B-B14F-4D97-AF65-F5344CB8AC3E}">
        <p14:creationId xmlns:p14="http://schemas.microsoft.com/office/powerpoint/2010/main" val="353088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D1AD640-560D-C127-6B04-B4F16BE4E8D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10FABB6D-158F-20E6-F596-FBDA48814465}"/>
              </a:ext>
            </a:extLst>
          </p:cNvPr>
          <p:cNvGrpSpPr/>
          <p:nvPr/>
        </p:nvGrpSpPr>
        <p:grpSpPr>
          <a:xfrm>
            <a:off x="3167921" y="976275"/>
            <a:ext cx="5856158" cy="873748"/>
            <a:chOff x="4114800" y="-3"/>
            <a:chExt cx="9296400" cy="1563773"/>
          </a:xfrm>
          <a:noFill/>
        </p:grpSpPr>
        <p:sp>
          <p:nvSpPr>
            <p:cNvPr id="5" name="Round Same Side Corner Rectangle 11">
              <a:extLst>
                <a:ext uri="{FF2B5EF4-FFF2-40B4-BE49-F238E27FC236}">
                  <a16:creationId xmlns:a16="http://schemas.microsoft.com/office/drawing/2014/main" id="{7D8374BB-D368-C25C-E6E2-C0A5163AA6D7}"/>
                </a:ext>
              </a:extLst>
            </p:cNvPr>
            <p:cNvSpPr/>
            <p:nvPr/>
          </p:nvSpPr>
          <p:spPr>
            <a:xfrm flipV="1">
              <a:off x="4114800" y="-3"/>
              <a:ext cx="9296400" cy="1563773"/>
            </a:xfrm>
            <a:prstGeom prst="round2SameRect">
              <a:avLst>
                <a:gd name="adj1" fmla="val 3772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endParaRPr>
            </a:p>
          </p:txBody>
        </p:sp>
        <p:sp>
          <p:nvSpPr>
            <p:cNvPr id="6" name="TextBox 5">
              <a:extLst>
                <a:ext uri="{FF2B5EF4-FFF2-40B4-BE49-F238E27FC236}">
                  <a16:creationId xmlns:a16="http://schemas.microsoft.com/office/drawing/2014/main" id="{772AEF76-D512-3808-7F70-EB0D6EAB8108}"/>
                </a:ext>
              </a:extLst>
            </p:cNvPr>
            <p:cNvSpPr txBox="1"/>
            <p:nvPr/>
          </p:nvSpPr>
          <p:spPr>
            <a:xfrm>
              <a:off x="4343400" y="320217"/>
              <a:ext cx="8839200" cy="716089"/>
            </a:xfrm>
            <a:prstGeom prst="rect">
              <a:avLst/>
            </a:prstGeom>
            <a:grpFill/>
            <a:ln>
              <a:noFill/>
            </a:ln>
          </p:spPr>
          <p:txBody>
            <a:bodyPr wrap="square" rtlCol="0">
              <a:spAutoFit/>
            </a:bodyPr>
            <a:lstStyle/>
            <a:p>
              <a:pPr algn="ctr"/>
              <a:r>
                <a:rPr lang="en-US" sz="2000" b="1" dirty="0">
                  <a:solidFill>
                    <a:schemeClr val="tx1"/>
                  </a:solidFill>
                  <a:latin typeface="+mn-lt"/>
                  <a:cs typeface="Arial" panose="020B0604020202020204" pitchFamily="34" charset="0"/>
                </a:rPr>
                <a:t>GIẢI NGHĨA TỪ KHÓ</a:t>
              </a:r>
            </a:p>
          </p:txBody>
        </p:sp>
      </p:grpSp>
      <p:sp>
        <p:nvSpPr>
          <p:cNvPr id="7" name="Rectangle: Rounded Corners 1">
            <a:extLst>
              <a:ext uri="{FF2B5EF4-FFF2-40B4-BE49-F238E27FC236}">
                <a16:creationId xmlns:a16="http://schemas.microsoft.com/office/drawing/2014/main" id="{5DE4C4F5-BDC8-F3D9-D192-DC296B6D35EF}"/>
              </a:ext>
            </a:extLst>
          </p:cNvPr>
          <p:cNvSpPr/>
          <p:nvPr/>
        </p:nvSpPr>
        <p:spPr>
          <a:xfrm>
            <a:off x="371060" y="1991791"/>
            <a:ext cx="3261831" cy="985081"/>
          </a:xfrm>
          <a:prstGeom prst="roundRect">
            <a:avLst/>
          </a:prstGeom>
          <a:solidFill>
            <a:srgbClr val="EEF8E4"/>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lnSpc>
                <a:spcPct val="150000"/>
              </a:lnSpc>
              <a:defRPr/>
            </a:pPr>
            <a:r>
              <a:rPr lang="en-US" sz="2000" i="1" dirty="0" err="1">
                <a:solidFill>
                  <a:srgbClr val="002060"/>
                </a:solidFill>
                <a:latin typeface="+mn-lt"/>
                <a:cs typeface="Arial" panose="020B0604020202020204" pitchFamily="34" charset="0"/>
                <a:sym typeface="Arial"/>
              </a:rPr>
              <a:t>sơ</a:t>
            </a:r>
            <a:r>
              <a:rPr lang="en-US" sz="2000" i="1" dirty="0">
                <a:solidFill>
                  <a:srgbClr val="002060"/>
                </a:solidFill>
                <a:latin typeface="+mn-lt"/>
                <a:cs typeface="Arial" panose="020B0604020202020204" pitchFamily="34" charset="0"/>
                <a:sym typeface="Arial"/>
              </a:rPr>
              <a:t> </a:t>
            </a:r>
            <a:r>
              <a:rPr lang="en-US" sz="2000" i="1" dirty="0" err="1">
                <a:solidFill>
                  <a:srgbClr val="002060"/>
                </a:solidFill>
                <a:latin typeface="+mn-lt"/>
                <a:cs typeface="Arial" panose="020B0604020202020204" pitchFamily="34" charset="0"/>
                <a:sym typeface="Arial"/>
              </a:rPr>
              <a:t>tán</a:t>
            </a:r>
            <a:r>
              <a:rPr lang="en-US" sz="2000" i="1" dirty="0">
                <a:solidFill>
                  <a:srgbClr val="002060"/>
                </a:solidFill>
                <a:latin typeface="+mn-lt"/>
                <a:cs typeface="Arial" panose="020B0604020202020204" pitchFamily="34" charset="0"/>
                <a:sym typeface="Arial"/>
              </a:rPr>
              <a:t>: </a:t>
            </a:r>
            <a:r>
              <a:rPr lang="en-US" sz="2000" dirty="0" err="1">
                <a:latin typeface="+mn-lt"/>
                <a:cs typeface="Arial" panose="020B0604020202020204" pitchFamily="34" charset="0"/>
                <a:sym typeface="Arial"/>
              </a:rPr>
              <a:t>chuyển</a:t>
            </a:r>
            <a:r>
              <a:rPr lang="en-US" sz="2000" dirty="0">
                <a:latin typeface="+mn-lt"/>
                <a:cs typeface="Arial" panose="020B0604020202020204" pitchFamily="34" charset="0"/>
                <a:sym typeface="Arial"/>
              </a:rPr>
              <a:t>, </a:t>
            </a:r>
            <a:r>
              <a:rPr lang="en-US" sz="2000" dirty="0" err="1">
                <a:latin typeface="+mn-lt"/>
                <a:cs typeface="Arial" panose="020B0604020202020204" pitchFamily="34" charset="0"/>
                <a:sym typeface="Arial"/>
              </a:rPr>
              <a:t>đưa</a:t>
            </a:r>
            <a:r>
              <a:rPr lang="en-US" sz="2000" dirty="0">
                <a:latin typeface="+mn-lt"/>
                <a:cs typeface="Arial" panose="020B0604020202020204" pitchFamily="34" charset="0"/>
                <a:sym typeface="Arial"/>
              </a:rPr>
              <a:t> (</a:t>
            </a:r>
            <a:r>
              <a:rPr lang="en-US" sz="2000" dirty="0" err="1">
                <a:latin typeface="+mn-lt"/>
                <a:cs typeface="Arial" panose="020B0604020202020204" pitchFamily="34" charset="0"/>
                <a:sym typeface="Arial"/>
              </a:rPr>
              <a:t>nghĩa</a:t>
            </a:r>
            <a:r>
              <a:rPr lang="en-US" sz="2000" dirty="0">
                <a:latin typeface="+mn-lt"/>
                <a:cs typeface="Arial" panose="020B0604020202020204" pitchFamily="34" charset="0"/>
                <a:sym typeface="Arial"/>
              </a:rPr>
              <a:t> </a:t>
            </a:r>
            <a:r>
              <a:rPr lang="en-US" sz="2000" dirty="0" err="1">
                <a:latin typeface="+mn-lt"/>
                <a:cs typeface="Arial" panose="020B0604020202020204" pitchFamily="34" charset="0"/>
                <a:sym typeface="Arial"/>
              </a:rPr>
              <a:t>trong</a:t>
            </a:r>
            <a:r>
              <a:rPr lang="en-US" sz="2000" dirty="0">
                <a:latin typeface="+mn-lt"/>
                <a:cs typeface="Arial" panose="020B0604020202020204" pitchFamily="34" charset="0"/>
                <a:sym typeface="Arial"/>
              </a:rPr>
              <a:t> </a:t>
            </a:r>
            <a:r>
              <a:rPr lang="en-US" sz="2000" dirty="0" err="1">
                <a:latin typeface="+mn-lt"/>
                <a:cs typeface="Arial" panose="020B0604020202020204" pitchFamily="34" charset="0"/>
                <a:sym typeface="Arial"/>
              </a:rPr>
              <a:t>bài</a:t>
            </a:r>
            <a:r>
              <a:rPr lang="en-US" sz="2000" dirty="0">
                <a:latin typeface="+mn-lt"/>
                <a:cs typeface="Arial" panose="020B0604020202020204" pitchFamily="34" charset="0"/>
                <a:sym typeface="Arial"/>
              </a:rPr>
              <a:t>)</a:t>
            </a:r>
            <a:endParaRPr lang="vi-VN" sz="2000" dirty="0">
              <a:latin typeface="+mn-lt"/>
              <a:cs typeface="Arial" panose="020B0604020202020204" pitchFamily="34" charset="0"/>
              <a:sym typeface="Arial"/>
            </a:endParaRPr>
          </a:p>
        </p:txBody>
      </p:sp>
      <p:sp>
        <p:nvSpPr>
          <p:cNvPr id="8" name="Rectangle: Rounded Corners 2">
            <a:extLst>
              <a:ext uri="{FF2B5EF4-FFF2-40B4-BE49-F238E27FC236}">
                <a16:creationId xmlns:a16="http://schemas.microsoft.com/office/drawing/2014/main" id="{4975F2D7-5799-49D0-D122-2D845908DD5F}"/>
              </a:ext>
            </a:extLst>
          </p:cNvPr>
          <p:cNvSpPr/>
          <p:nvPr/>
        </p:nvSpPr>
        <p:spPr>
          <a:xfrm>
            <a:off x="371060" y="3380191"/>
            <a:ext cx="3261831" cy="1548830"/>
          </a:xfrm>
          <a:prstGeom prst="roundRect">
            <a:avLst/>
          </a:prstGeom>
          <a:solidFill>
            <a:srgbClr val="EEF8E4"/>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lnSpc>
                <a:spcPct val="150000"/>
              </a:lnSpc>
              <a:defRPr/>
            </a:pPr>
            <a:r>
              <a:rPr lang="vi-VN" sz="2000" i="1" dirty="0">
                <a:solidFill>
                  <a:srgbClr val="002060"/>
                </a:solidFill>
                <a:latin typeface="+mn-lt"/>
                <a:cs typeface="Arial" panose="020B0604020202020204" pitchFamily="34" charset="0"/>
                <a:sym typeface="Arial"/>
              </a:rPr>
              <a:t>hớt hải: </a:t>
            </a:r>
            <a:r>
              <a:rPr lang="vi-VN" sz="2000" dirty="0">
                <a:latin typeface="+mn-lt"/>
                <a:cs typeface="Arial" panose="020B0604020202020204" pitchFamily="34" charset="0"/>
                <a:sym typeface="Arial"/>
              </a:rPr>
              <a:t>từ gợi tả dáng vẻ vội vàng, hoảng sợ lộ rõ ở nét mặt, cử chỉ. </a:t>
            </a:r>
          </a:p>
        </p:txBody>
      </p:sp>
      <p:sp>
        <p:nvSpPr>
          <p:cNvPr id="9" name="Rectangle: Rounded Corners 3">
            <a:extLst>
              <a:ext uri="{FF2B5EF4-FFF2-40B4-BE49-F238E27FC236}">
                <a16:creationId xmlns:a16="http://schemas.microsoft.com/office/drawing/2014/main" id="{7A3F0AEB-BD1F-014B-76DE-9E250EA57B90}"/>
              </a:ext>
            </a:extLst>
          </p:cNvPr>
          <p:cNvSpPr/>
          <p:nvPr/>
        </p:nvSpPr>
        <p:spPr>
          <a:xfrm>
            <a:off x="371059" y="5610989"/>
            <a:ext cx="3261831" cy="623734"/>
          </a:xfrm>
          <a:prstGeom prst="roundRect">
            <a:avLst/>
          </a:prstGeom>
          <a:solidFill>
            <a:srgbClr val="EEF8E4"/>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defRPr/>
            </a:pPr>
            <a:r>
              <a:rPr lang="vi-VN" sz="2000" i="1" dirty="0">
                <a:solidFill>
                  <a:srgbClr val="002060"/>
                </a:solidFill>
                <a:latin typeface="+mn-lt"/>
                <a:cs typeface="Arial" panose="020B0604020202020204" pitchFamily="34" charset="0"/>
                <a:sym typeface="Arial"/>
              </a:rPr>
              <a:t>giỏi đáo để: </a:t>
            </a:r>
            <a:r>
              <a:rPr lang="vi-VN" sz="2000" dirty="0">
                <a:latin typeface="+mn-lt"/>
                <a:cs typeface="Arial" panose="020B0604020202020204" pitchFamily="34" charset="0"/>
                <a:sym typeface="Arial"/>
              </a:rPr>
              <a:t>rất giỏi</a:t>
            </a:r>
          </a:p>
        </p:txBody>
      </p:sp>
      <p:pic>
        <p:nvPicPr>
          <p:cNvPr id="10" name="Picture 2" descr="Những ký ức thời sơ tán">
            <a:extLst>
              <a:ext uri="{FF2B5EF4-FFF2-40B4-BE49-F238E27FC236}">
                <a16:creationId xmlns:a16="http://schemas.microsoft.com/office/drawing/2014/main" id="{B3849434-9148-002A-B2F7-51D9EDE7EA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470"/>
          <a:stretch/>
        </p:blipFill>
        <p:spPr bwMode="auto">
          <a:xfrm>
            <a:off x="4099587" y="1754133"/>
            <a:ext cx="1802397" cy="14609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4" descr="Sĩ tử hớt hải vào trường thi - Báo Công an Nhân dân điện tử">
            <a:extLst>
              <a:ext uri="{FF2B5EF4-FFF2-40B4-BE49-F238E27FC236}">
                <a16:creationId xmlns:a16="http://schemas.microsoft.com/office/drawing/2014/main" id="{1513C4ED-2F18-CD30-7EAA-47D3463511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9163" y="3383296"/>
            <a:ext cx="2323247" cy="154883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6" descr="Người thành công chắc chắn giỏi mà người học giỏi chưa chắc thành công?">
            <a:extLst>
              <a:ext uri="{FF2B5EF4-FFF2-40B4-BE49-F238E27FC236}">
                <a16:creationId xmlns:a16="http://schemas.microsoft.com/office/drawing/2014/main" id="{59125255-5F98-3F5D-6FB2-2F03AF4C40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80675" y="5100358"/>
            <a:ext cx="1644997" cy="16449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Rectangle: Rounded Corners 4">
            <a:extLst>
              <a:ext uri="{FF2B5EF4-FFF2-40B4-BE49-F238E27FC236}">
                <a16:creationId xmlns:a16="http://schemas.microsoft.com/office/drawing/2014/main" id="{61A22635-35E2-2EBB-F407-B8D9406BAE86}"/>
              </a:ext>
            </a:extLst>
          </p:cNvPr>
          <p:cNvSpPr/>
          <p:nvPr/>
        </p:nvSpPr>
        <p:spPr>
          <a:xfrm>
            <a:off x="9104532" y="1754133"/>
            <a:ext cx="2716408" cy="2400065"/>
          </a:xfrm>
          <a:prstGeom prst="roundRect">
            <a:avLst/>
          </a:prstGeom>
          <a:solidFill>
            <a:srgbClr val="EEF8E4"/>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lnSpc>
                <a:spcPct val="150000"/>
              </a:lnSpc>
              <a:defRPr/>
            </a:pPr>
            <a:r>
              <a:rPr lang="vi-VN" sz="2000" i="1" dirty="0">
                <a:solidFill>
                  <a:srgbClr val="002060"/>
                </a:solidFill>
                <a:latin typeface="+mn-lt"/>
                <a:cs typeface="Arial" panose="020B0604020202020204" pitchFamily="34" charset="0"/>
                <a:sym typeface="Arial"/>
              </a:rPr>
              <a:t>nhễ nhại: </a:t>
            </a:r>
            <a:r>
              <a:rPr lang="vi-VN" sz="2000" dirty="0">
                <a:latin typeface="+mn-lt"/>
                <a:cs typeface="Arial" panose="020B0604020202020204" pitchFamily="34" charset="0"/>
                <a:sym typeface="Arial"/>
              </a:rPr>
              <a:t>chảy thành nhiều dòng làm ướt đẫm thân thể (thường nói về mồ hôi). </a:t>
            </a:r>
          </a:p>
        </p:txBody>
      </p:sp>
      <p:pic>
        <p:nvPicPr>
          <p:cNvPr id="14" name="Picture 2" descr="Đi tập về nhễ nhại mồ hôi có nên tắm ngay? | Báo Dân trí">
            <a:extLst>
              <a:ext uri="{FF2B5EF4-FFF2-40B4-BE49-F238E27FC236}">
                <a16:creationId xmlns:a16="http://schemas.microsoft.com/office/drawing/2014/main" id="{6F46AFA0-8534-CB73-CB00-97565A0F948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29106" y="2222443"/>
            <a:ext cx="2263286" cy="15088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Rectangle: Rounded Corners 6">
            <a:extLst>
              <a:ext uri="{FF2B5EF4-FFF2-40B4-BE49-F238E27FC236}">
                <a16:creationId xmlns:a16="http://schemas.microsoft.com/office/drawing/2014/main" id="{839266FE-27A1-F591-6F71-91FB14D449E0}"/>
              </a:ext>
            </a:extLst>
          </p:cNvPr>
          <p:cNvSpPr/>
          <p:nvPr/>
        </p:nvSpPr>
        <p:spPr>
          <a:xfrm>
            <a:off x="9104532" y="4482109"/>
            <a:ext cx="2716408" cy="1829176"/>
          </a:xfrm>
          <a:prstGeom prst="roundRect">
            <a:avLst/>
          </a:prstGeom>
          <a:solidFill>
            <a:srgbClr val="EEF8E4"/>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lnSpc>
                <a:spcPct val="150000"/>
              </a:lnSpc>
              <a:defRPr/>
            </a:pPr>
            <a:r>
              <a:rPr lang="vi-VN" sz="2000" i="1" dirty="0">
                <a:solidFill>
                  <a:srgbClr val="002060"/>
                </a:solidFill>
                <a:latin typeface="+mn-lt"/>
                <a:cs typeface="Arial" panose="020B0604020202020204" pitchFamily="34" charset="0"/>
                <a:sym typeface="Arial"/>
              </a:rPr>
              <a:t>xốc vác: </a:t>
            </a:r>
            <a:r>
              <a:rPr lang="vi-VN" sz="2000" dirty="0">
                <a:latin typeface="+mn-lt"/>
                <a:cs typeface="Arial" panose="020B0604020202020204" pitchFamily="34" charset="0"/>
                <a:sym typeface="Arial"/>
              </a:rPr>
              <a:t>có khả năng làm được nhiều việc, kể cả việc nặng nhọc. </a:t>
            </a:r>
          </a:p>
        </p:txBody>
      </p:sp>
      <p:pic>
        <p:nvPicPr>
          <p:cNvPr id="16" name="Picture 6" descr="Cuộc mưu sinh khó khăn của những nữ phụ hồ">
            <a:extLst>
              <a:ext uri="{FF2B5EF4-FFF2-40B4-BE49-F238E27FC236}">
                <a16:creationId xmlns:a16="http://schemas.microsoft.com/office/drawing/2014/main" id="{37FAFB30-1A55-F35C-0807-A74FE054B0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25596" y="4564650"/>
            <a:ext cx="2266796" cy="16640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03000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3"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C734384-BA8A-6FCB-C974-47736C454BE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788FBCE-6B0E-19E4-25CC-3B6626A61A71}"/>
              </a:ext>
            </a:extLst>
          </p:cNvPr>
          <p:cNvSpPr txBox="1"/>
          <p:nvPr/>
        </p:nvSpPr>
        <p:spPr>
          <a:xfrm>
            <a:off x="352416" y="1995265"/>
            <a:ext cx="5107548" cy="461665"/>
          </a:xfrm>
          <a:prstGeom prst="rect">
            <a:avLst/>
          </a:prstGeom>
          <a:noFill/>
        </p:spPr>
        <p:txBody>
          <a:bodyPr wrap="square" rtlCol="0">
            <a:spAutoFit/>
          </a:bodyPr>
          <a:lstStyle/>
          <a:p>
            <a:pPr algn="ctr" defTabSz="1151961">
              <a:defRPr/>
            </a:pPr>
            <a:r>
              <a:rPr lang="en-US" sz="2400" b="1" kern="0" dirty="0">
                <a:solidFill>
                  <a:schemeClr val="tx1"/>
                </a:solidFill>
                <a:latin typeface="+mn-lt"/>
                <a:cs typeface="Arial"/>
                <a:sym typeface="Arial"/>
              </a:rPr>
              <a:t>HOẠT ĐỘNG NHÓM</a:t>
            </a:r>
            <a:endParaRPr lang="vi-VN" sz="2400" b="1" i="1" kern="0" dirty="0">
              <a:solidFill>
                <a:schemeClr val="tx1"/>
              </a:solidFill>
              <a:latin typeface="+mn-lt"/>
              <a:cs typeface="Arial"/>
              <a:sym typeface="Arial"/>
            </a:endParaRPr>
          </a:p>
        </p:txBody>
      </p:sp>
      <p:grpSp>
        <p:nvGrpSpPr>
          <p:cNvPr id="6" name="Group 5">
            <a:extLst>
              <a:ext uri="{FF2B5EF4-FFF2-40B4-BE49-F238E27FC236}">
                <a16:creationId xmlns:a16="http://schemas.microsoft.com/office/drawing/2014/main" id="{BF158D5B-96DA-F06D-0BE9-7D5AB8385B10}"/>
              </a:ext>
            </a:extLst>
          </p:cNvPr>
          <p:cNvGrpSpPr/>
          <p:nvPr/>
        </p:nvGrpSpPr>
        <p:grpSpPr>
          <a:xfrm>
            <a:off x="508475" y="2658735"/>
            <a:ext cx="4818900" cy="3105960"/>
            <a:chOff x="1186635" y="1560873"/>
            <a:chExt cx="3953935" cy="2650284"/>
          </a:xfrm>
        </p:grpSpPr>
        <p:sp>
          <p:nvSpPr>
            <p:cNvPr id="7" name="Rectangle: Diagonal Corners Rounded 11">
              <a:extLst>
                <a:ext uri="{FF2B5EF4-FFF2-40B4-BE49-F238E27FC236}">
                  <a16:creationId xmlns:a16="http://schemas.microsoft.com/office/drawing/2014/main" id="{C422A28E-FAB7-E259-908D-7D3AB7E5DC7D}"/>
                </a:ext>
              </a:extLst>
            </p:cNvPr>
            <p:cNvSpPr/>
            <p:nvPr/>
          </p:nvSpPr>
          <p:spPr>
            <a:xfrm>
              <a:off x="1186635" y="1855775"/>
              <a:ext cx="3853262" cy="2248857"/>
            </a:xfrm>
            <a:prstGeom prst="round2DiagRect">
              <a:avLst/>
            </a:prstGeom>
            <a:noFill/>
            <a:ln w="25400" cap="flat" cmpd="sng" algn="ctr">
              <a:solidFill>
                <a:srgbClr val="002060"/>
              </a:solidFill>
              <a:prstDash val="dash"/>
            </a:ln>
            <a:effectLst/>
          </p:spPr>
          <p:txBody>
            <a:bodyPr rtlCol="0" anchor="ctr"/>
            <a:lstStyle/>
            <a:p>
              <a:pPr algn="ctr" defTabSz="1151961">
                <a:defRPr/>
              </a:pPr>
              <a:endParaRPr lang="en-US" sz="2400" kern="0">
                <a:solidFill>
                  <a:srgbClr val="E9E1D4"/>
                </a:solidFill>
                <a:latin typeface="+mn-lt"/>
                <a:cs typeface="Arial"/>
                <a:sym typeface="Arial"/>
              </a:endParaRPr>
            </a:p>
          </p:txBody>
        </p:sp>
        <p:sp>
          <p:nvSpPr>
            <p:cNvPr id="8" name="Rectangle: Diagonal Corners Rounded 9">
              <a:extLst>
                <a:ext uri="{FF2B5EF4-FFF2-40B4-BE49-F238E27FC236}">
                  <a16:creationId xmlns:a16="http://schemas.microsoft.com/office/drawing/2014/main" id="{B4970125-5124-8A02-5B4B-69BE1BA09A1B}"/>
                </a:ext>
              </a:extLst>
            </p:cNvPr>
            <p:cNvSpPr/>
            <p:nvPr/>
          </p:nvSpPr>
          <p:spPr>
            <a:xfrm>
              <a:off x="1287308" y="1962300"/>
              <a:ext cx="3853262" cy="2248857"/>
            </a:xfrm>
            <a:prstGeom prst="round2DiagRect">
              <a:avLst/>
            </a:prstGeom>
            <a:solidFill>
              <a:schemeClr val="accent2">
                <a:lumMod val="20000"/>
                <a:lumOff val="80000"/>
              </a:schemeClr>
            </a:solidFill>
            <a:ln w="25400" cap="flat" cmpd="sng" algn="ctr">
              <a:noFill/>
              <a:prstDash val="solid"/>
            </a:ln>
            <a:effectLst/>
          </p:spPr>
          <p:txBody>
            <a:bodyPr rtlCol="0" anchor="ctr"/>
            <a:lstStyle/>
            <a:p>
              <a:pPr algn="ctr" defTabSz="1151961">
                <a:defRPr/>
              </a:pPr>
              <a:endParaRPr lang="en-US" sz="2400" kern="0">
                <a:solidFill>
                  <a:srgbClr val="E9E1D4"/>
                </a:solidFill>
                <a:latin typeface="+mn-lt"/>
                <a:cs typeface="Arial"/>
                <a:sym typeface="Arial"/>
              </a:endParaRPr>
            </a:p>
          </p:txBody>
        </p:sp>
        <p:sp>
          <p:nvSpPr>
            <p:cNvPr id="9" name="TextBox 8">
              <a:extLst>
                <a:ext uri="{FF2B5EF4-FFF2-40B4-BE49-F238E27FC236}">
                  <a16:creationId xmlns:a16="http://schemas.microsoft.com/office/drawing/2014/main" id="{94A420B1-55B2-B56B-30D8-8F64561F9019}"/>
                </a:ext>
              </a:extLst>
            </p:cNvPr>
            <p:cNvSpPr txBox="1"/>
            <p:nvPr/>
          </p:nvSpPr>
          <p:spPr>
            <a:xfrm>
              <a:off x="1572216" y="2319902"/>
              <a:ext cx="3163516" cy="1487122"/>
            </a:xfrm>
            <a:prstGeom prst="rect">
              <a:avLst/>
            </a:prstGeom>
            <a:noFill/>
          </p:spPr>
          <p:txBody>
            <a:bodyPr wrap="square">
              <a:spAutoFit/>
            </a:bodyPr>
            <a:lstStyle/>
            <a:p>
              <a:pPr algn="just">
                <a:lnSpc>
                  <a:spcPct val="150000"/>
                </a:lnSpc>
                <a:defRPr/>
              </a:pPr>
              <a:r>
                <a:rPr lang="en-US" sz="2000" dirty="0" err="1">
                  <a:solidFill>
                    <a:srgbClr val="000000"/>
                  </a:solidFill>
                  <a:latin typeface="+mn-lt"/>
                  <a:cs typeface="Arial" panose="020B0604020202020204" pitchFamily="34" charset="0"/>
                  <a:sym typeface="Arial"/>
                </a:rPr>
                <a:t>Các</a:t>
              </a:r>
              <a:r>
                <a:rPr lang="en-US" sz="2000" dirty="0">
                  <a:solidFill>
                    <a:srgbClr val="000000"/>
                  </a:solidFill>
                  <a:latin typeface="+mn-lt"/>
                  <a:cs typeface="Arial" panose="020B0604020202020204" pitchFamily="34" charset="0"/>
                  <a:sym typeface="Arial"/>
                </a:rPr>
                <a:t> </a:t>
              </a:r>
              <a:r>
                <a:rPr lang="en-US" sz="2000" dirty="0" err="1">
                  <a:solidFill>
                    <a:srgbClr val="000000"/>
                  </a:solidFill>
                  <a:latin typeface="+mn-lt"/>
                  <a:cs typeface="Arial" panose="020B0604020202020204" pitchFamily="34" charset="0"/>
                  <a:sym typeface="Arial"/>
                </a:rPr>
                <a:t>em</a:t>
              </a:r>
              <a:r>
                <a:rPr lang="en-US" sz="2000" dirty="0">
                  <a:solidFill>
                    <a:srgbClr val="000000"/>
                  </a:solidFill>
                  <a:latin typeface="+mn-lt"/>
                  <a:cs typeface="Arial" panose="020B0604020202020204" pitchFamily="34" charset="0"/>
                  <a:sym typeface="Arial"/>
                </a:rPr>
                <a:t> </a:t>
              </a:r>
              <a:r>
                <a:rPr lang="en-US" sz="2000" dirty="0" err="1">
                  <a:solidFill>
                    <a:srgbClr val="000000"/>
                  </a:solidFill>
                  <a:latin typeface="+mn-lt"/>
                  <a:cs typeface="Arial" panose="020B0604020202020204" pitchFamily="34" charset="0"/>
                  <a:sym typeface="Arial"/>
                </a:rPr>
                <a:t>hãy</a:t>
              </a:r>
              <a:r>
                <a:rPr lang="en-US" sz="2000" dirty="0">
                  <a:solidFill>
                    <a:srgbClr val="000000"/>
                  </a:solidFill>
                  <a:latin typeface="+mn-lt"/>
                  <a:cs typeface="Arial" panose="020B0604020202020204" pitchFamily="34" charset="0"/>
                  <a:sym typeface="Arial"/>
                </a:rPr>
                <a:t> </a:t>
              </a:r>
              <a:r>
                <a:rPr lang="vi-VN" sz="2000" dirty="0">
                  <a:solidFill>
                    <a:srgbClr val="000000"/>
                  </a:solidFill>
                  <a:latin typeface="+mn-lt"/>
                  <a:cs typeface="Arial" panose="020B0604020202020204" pitchFamily="34" charset="0"/>
                  <a:sym typeface="Arial"/>
                </a:rPr>
                <a:t>đọc thầm lại bài đọc và thảo luận</a:t>
              </a:r>
              <a:r>
                <a:rPr lang="en-US" sz="2000" dirty="0">
                  <a:solidFill>
                    <a:srgbClr val="000000"/>
                  </a:solidFill>
                  <a:latin typeface="+mn-lt"/>
                  <a:cs typeface="Arial" panose="020B0604020202020204" pitchFamily="34" charset="0"/>
                  <a:sym typeface="Arial"/>
                </a:rPr>
                <a:t> </a:t>
              </a:r>
              <a:r>
                <a:rPr lang="en-US" sz="2000" dirty="0" err="1">
                  <a:solidFill>
                    <a:srgbClr val="000000"/>
                  </a:solidFill>
                  <a:latin typeface="+mn-lt"/>
                  <a:cs typeface="Arial" panose="020B0604020202020204" pitchFamily="34" charset="0"/>
                  <a:sym typeface="Arial"/>
                </a:rPr>
                <a:t>với</a:t>
              </a:r>
              <a:r>
                <a:rPr lang="en-US" sz="2000" dirty="0">
                  <a:solidFill>
                    <a:srgbClr val="000000"/>
                  </a:solidFill>
                  <a:latin typeface="+mn-lt"/>
                  <a:cs typeface="Arial" panose="020B0604020202020204" pitchFamily="34" charset="0"/>
                  <a:sym typeface="Arial"/>
                </a:rPr>
                <a:t> </a:t>
              </a:r>
              <a:r>
                <a:rPr lang="en-US" sz="2000" dirty="0" err="1">
                  <a:solidFill>
                    <a:srgbClr val="000000"/>
                  </a:solidFill>
                  <a:latin typeface="+mn-lt"/>
                  <a:cs typeface="Arial" panose="020B0604020202020204" pitchFamily="34" charset="0"/>
                  <a:sym typeface="Arial"/>
                </a:rPr>
                <a:t>bạn</a:t>
              </a:r>
              <a:r>
                <a:rPr lang="vi-VN" sz="2000" dirty="0">
                  <a:solidFill>
                    <a:srgbClr val="000000"/>
                  </a:solidFill>
                  <a:latin typeface="+mn-lt"/>
                  <a:cs typeface="Arial" panose="020B0604020202020204" pitchFamily="34" charset="0"/>
                  <a:sym typeface="Arial"/>
                </a:rPr>
                <a:t> theo nhóm hoặc nhóm nhỏ để trả lời </a:t>
              </a:r>
              <a:r>
                <a:rPr lang="en-US" sz="2000" dirty="0" err="1">
                  <a:solidFill>
                    <a:srgbClr val="000000"/>
                  </a:solidFill>
                  <a:latin typeface="+mn-lt"/>
                  <a:cs typeface="Arial" panose="020B0604020202020204" pitchFamily="34" charset="0"/>
                  <a:sym typeface="Arial"/>
                </a:rPr>
                <a:t>từng</a:t>
              </a:r>
              <a:r>
                <a:rPr lang="en-US" sz="2000" dirty="0">
                  <a:solidFill>
                    <a:srgbClr val="000000"/>
                  </a:solidFill>
                  <a:latin typeface="+mn-lt"/>
                  <a:cs typeface="Arial" panose="020B0604020202020204" pitchFamily="34" charset="0"/>
                  <a:sym typeface="Arial"/>
                </a:rPr>
                <a:t> </a:t>
              </a:r>
              <a:r>
                <a:rPr lang="vi-VN" sz="2000" dirty="0">
                  <a:solidFill>
                    <a:srgbClr val="000000"/>
                  </a:solidFill>
                  <a:latin typeface="+mn-lt"/>
                  <a:cs typeface="Arial" panose="020B0604020202020204" pitchFamily="34" charset="0"/>
                  <a:sym typeface="Arial"/>
                </a:rPr>
                <a:t>câu hỏi </a:t>
              </a:r>
              <a:r>
                <a:rPr lang="en-US" sz="2000" dirty="0" err="1">
                  <a:solidFill>
                    <a:srgbClr val="000000"/>
                  </a:solidFill>
                  <a:latin typeface="+mn-lt"/>
                  <a:cs typeface="Arial" panose="020B0604020202020204" pitchFamily="34" charset="0"/>
                  <a:sym typeface="Arial"/>
                </a:rPr>
                <a:t>sau</a:t>
              </a:r>
              <a:r>
                <a:rPr lang="en-US" sz="2000" dirty="0">
                  <a:solidFill>
                    <a:srgbClr val="000000"/>
                  </a:solidFill>
                  <a:latin typeface="+mn-lt"/>
                  <a:cs typeface="Arial" panose="020B0604020202020204" pitchFamily="34" charset="0"/>
                  <a:sym typeface="Arial"/>
                </a:rPr>
                <a:t>:</a:t>
              </a:r>
              <a:endParaRPr lang="vi-VN" sz="2000" dirty="0">
                <a:solidFill>
                  <a:srgbClr val="000000"/>
                </a:solidFill>
                <a:latin typeface="+mn-lt"/>
                <a:cs typeface="Arial" panose="020B0604020202020204" pitchFamily="34" charset="0"/>
                <a:sym typeface="Arial"/>
              </a:endParaRPr>
            </a:p>
          </p:txBody>
        </p:sp>
        <p:sp>
          <p:nvSpPr>
            <p:cNvPr id="10" name="Freeform 9">
              <a:extLst>
                <a:ext uri="{FF2B5EF4-FFF2-40B4-BE49-F238E27FC236}">
                  <a16:creationId xmlns:a16="http://schemas.microsoft.com/office/drawing/2014/main" id="{68EC6026-A8A5-AFA7-913A-387088A4BF1E}"/>
                </a:ext>
              </a:extLst>
            </p:cNvPr>
            <p:cNvSpPr/>
            <p:nvPr/>
          </p:nvSpPr>
          <p:spPr>
            <a:xfrm>
              <a:off x="2812860" y="1560873"/>
              <a:ext cx="682229" cy="713441"/>
            </a:xfrm>
            <a:custGeom>
              <a:avLst/>
              <a:gdLst/>
              <a:ahLst/>
              <a:cxnLst/>
              <a:rect l="l" t="t" r="r" b="b"/>
              <a:pathLst>
                <a:path w="3934778" h="4114800">
                  <a:moveTo>
                    <a:pt x="0" y="0"/>
                  </a:moveTo>
                  <a:lnTo>
                    <a:pt x="3934777" y="0"/>
                  </a:lnTo>
                  <a:lnTo>
                    <a:pt x="393477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1151961">
                <a:defRPr/>
              </a:pPr>
              <a:endParaRPr lang="en-US" sz="2400" kern="0">
                <a:solidFill>
                  <a:sysClr val="windowText" lastClr="000000"/>
                </a:solidFill>
                <a:latin typeface="+mn-lt"/>
                <a:cs typeface="Arial"/>
                <a:sym typeface="Arial"/>
              </a:endParaRPr>
            </a:p>
          </p:txBody>
        </p:sp>
      </p:grpSp>
      <p:sp>
        <p:nvSpPr>
          <p:cNvPr id="17" name="TextBox 16">
            <a:extLst>
              <a:ext uri="{FF2B5EF4-FFF2-40B4-BE49-F238E27FC236}">
                <a16:creationId xmlns:a16="http://schemas.microsoft.com/office/drawing/2014/main" id="{F1492E19-DEB5-C1BC-8CFC-5A4C4A9611FE}"/>
              </a:ext>
            </a:extLst>
          </p:cNvPr>
          <p:cNvSpPr txBox="1"/>
          <p:nvPr/>
        </p:nvSpPr>
        <p:spPr>
          <a:xfrm>
            <a:off x="5663609" y="1709347"/>
            <a:ext cx="6096000" cy="4643579"/>
          </a:xfrm>
          <a:prstGeom prst="rect">
            <a:avLst/>
          </a:prstGeom>
          <a:noFill/>
        </p:spPr>
        <p:txBody>
          <a:bodyPr wrap="square">
            <a:spAutoFit/>
          </a:bodyPr>
          <a:lstStyle/>
          <a:p>
            <a:pPr algn="just" defTabSz="1151961">
              <a:lnSpc>
                <a:spcPct val="150000"/>
              </a:lnSpc>
              <a:defRPr/>
            </a:pPr>
            <a:r>
              <a:rPr lang="vi-VN" sz="2000" b="1" kern="0" dirty="0">
                <a:latin typeface="+mn-lt"/>
                <a:cs typeface="Arial" panose="020B0604020202020204" pitchFamily="34" charset="0"/>
                <a:sym typeface="Arial"/>
              </a:rPr>
              <a:t>Câu 1: </a:t>
            </a:r>
            <a:r>
              <a:rPr lang="vi-VN" sz="2000" kern="0" dirty="0">
                <a:latin typeface="+mn-lt"/>
                <a:cs typeface="Arial" panose="020B0604020202020204" pitchFamily="34" charset="0"/>
                <a:sym typeface="Arial"/>
              </a:rPr>
              <a:t>Nhân vật “tôi” và các bạn Lâm, Quốc mong muốn có một lớp trưởng như thế nào?</a:t>
            </a:r>
          </a:p>
          <a:p>
            <a:pPr algn="just" defTabSz="1151961">
              <a:lnSpc>
                <a:spcPct val="150000"/>
              </a:lnSpc>
              <a:defRPr/>
            </a:pPr>
            <a:r>
              <a:rPr lang="vi-VN" sz="2000" b="1" kern="0" dirty="0">
                <a:latin typeface="+mn-lt"/>
                <a:cs typeface="Arial" panose="020B0604020202020204" pitchFamily="34" charset="0"/>
                <a:sym typeface="Arial"/>
              </a:rPr>
              <a:t>Câu </a:t>
            </a:r>
            <a:r>
              <a:rPr lang="en-US" sz="2000" b="1" kern="0" dirty="0">
                <a:latin typeface="+mn-lt"/>
                <a:cs typeface="Arial" panose="020B0604020202020204" pitchFamily="34" charset="0"/>
                <a:sym typeface="Arial"/>
              </a:rPr>
              <a:t>2</a:t>
            </a:r>
            <a:r>
              <a:rPr lang="vi-VN" sz="2000" b="1" kern="0" dirty="0">
                <a:latin typeface="+mn-lt"/>
                <a:cs typeface="Arial" panose="020B0604020202020204" pitchFamily="34" charset="0"/>
                <a:sym typeface="Arial"/>
              </a:rPr>
              <a:t>: </a:t>
            </a:r>
            <a:r>
              <a:rPr lang="vi-VN" sz="2000" kern="0" dirty="0">
                <a:latin typeface="+mn-lt"/>
                <a:cs typeface="Arial" panose="020B0604020202020204" pitchFamily="34" charset="0"/>
                <a:sym typeface="Arial"/>
              </a:rPr>
              <a:t>Vì sao khi Vân mới được bầu làm lớp trưởng, một số bạn cảm thấy không tin tưởng?</a:t>
            </a:r>
          </a:p>
          <a:p>
            <a:pPr algn="just" defTabSz="1151961">
              <a:lnSpc>
                <a:spcPct val="150000"/>
              </a:lnSpc>
              <a:defRPr/>
            </a:pPr>
            <a:r>
              <a:rPr lang="vi-VN" sz="2000" b="1" kern="0" dirty="0">
                <a:latin typeface="+mn-lt"/>
                <a:cs typeface="Arial" panose="020B0604020202020204" pitchFamily="34" charset="0"/>
                <a:sym typeface="Arial"/>
              </a:rPr>
              <a:t>Câu 3: </a:t>
            </a:r>
            <a:r>
              <a:rPr lang="vi-VN" sz="2000" kern="0" dirty="0">
                <a:latin typeface="+mn-lt"/>
                <a:cs typeface="Arial" panose="020B0604020202020204" pitchFamily="34" charset="0"/>
                <a:sym typeface="Arial"/>
              </a:rPr>
              <a:t>Các bạn đã thay đổi cách nghĩ về lớp trưởng Vân như thế nào?</a:t>
            </a:r>
          </a:p>
          <a:p>
            <a:pPr algn="just" defTabSz="1151961">
              <a:lnSpc>
                <a:spcPct val="150000"/>
              </a:lnSpc>
              <a:defRPr/>
            </a:pPr>
            <a:r>
              <a:rPr lang="vi-VN" sz="2000" b="1" kern="0" dirty="0">
                <a:solidFill>
                  <a:srgbClr val="000000"/>
                </a:solidFill>
                <a:latin typeface="+mn-lt"/>
                <a:cs typeface="Arial"/>
                <a:sym typeface="Arial"/>
              </a:rPr>
              <a:t>Câu </a:t>
            </a:r>
            <a:r>
              <a:rPr lang="en-US" sz="2000" b="1" kern="0" dirty="0">
                <a:solidFill>
                  <a:srgbClr val="000000"/>
                </a:solidFill>
                <a:latin typeface="+mn-lt"/>
                <a:cs typeface="Arial"/>
                <a:sym typeface="Arial"/>
              </a:rPr>
              <a:t>4</a:t>
            </a:r>
            <a:r>
              <a:rPr lang="vi-VN" sz="2000" b="1" kern="0" dirty="0">
                <a:solidFill>
                  <a:srgbClr val="000000"/>
                </a:solidFill>
                <a:latin typeface="+mn-lt"/>
                <a:cs typeface="Arial"/>
                <a:sym typeface="Arial"/>
              </a:rPr>
              <a:t>: </a:t>
            </a:r>
            <a:r>
              <a:rPr lang="vi-VN" sz="2000" kern="0" dirty="0">
                <a:solidFill>
                  <a:srgbClr val="000000"/>
                </a:solidFill>
                <a:latin typeface="+mn-lt"/>
                <a:cs typeface="Arial"/>
                <a:sym typeface="Arial"/>
              </a:rPr>
              <a:t>Điều gì đã khiến các bạn thay đổi suy nghĩ về Vân?</a:t>
            </a:r>
          </a:p>
          <a:p>
            <a:pPr algn="just" defTabSz="1151961">
              <a:lnSpc>
                <a:spcPct val="150000"/>
              </a:lnSpc>
              <a:defRPr/>
            </a:pPr>
            <a:r>
              <a:rPr lang="vi-VN" sz="2000" b="1" dirty="0">
                <a:latin typeface="+mn-lt"/>
              </a:rPr>
              <a:t>Câu 5: </a:t>
            </a:r>
            <a:r>
              <a:rPr lang="vi-VN" sz="2000" dirty="0">
                <a:latin typeface="+mn-lt"/>
              </a:rPr>
              <a:t>Nếu là một thành viên trong lớp, em sẽ nói gì về lớp trưởng Vân?</a:t>
            </a:r>
            <a:endParaRPr lang="vi-VN" sz="2000" kern="0" dirty="0">
              <a:latin typeface="+mn-lt"/>
              <a:cs typeface="Arial" panose="020B0604020202020204" pitchFamily="34" charset="0"/>
              <a:sym typeface="Arial"/>
            </a:endParaRPr>
          </a:p>
        </p:txBody>
      </p:sp>
    </p:spTree>
    <p:extLst>
      <p:ext uri="{BB962C8B-B14F-4D97-AF65-F5344CB8AC3E}">
        <p14:creationId xmlns:p14="http://schemas.microsoft.com/office/powerpoint/2010/main" val="3989178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58CCA9B-9BA5-B3AE-37E8-8A1D8AA5B15C}"/>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A287EBD2-BD83-5CA5-CC57-DC27C2108C49}"/>
              </a:ext>
            </a:extLst>
          </p:cNvPr>
          <p:cNvGrpSpPr/>
          <p:nvPr/>
        </p:nvGrpSpPr>
        <p:grpSpPr>
          <a:xfrm>
            <a:off x="777267" y="1783855"/>
            <a:ext cx="10637465" cy="1145939"/>
            <a:chOff x="276791" y="370173"/>
            <a:chExt cx="8443260" cy="1084554"/>
          </a:xfrm>
        </p:grpSpPr>
        <p:grpSp>
          <p:nvGrpSpPr>
            <p:cNvPr id="5" name="Group 4">
              <a:extLst>
                <a:ext uri="{FF2B5EF4-FFF2-40B4-BE49-F238E27FC236}">
                  <a16:creationId xmlns:a16="http://schemas.microsoft.com/office/drawing/2014/main" id="{ECAA695E-93EE-7C37-67C2-9F17BACA1E20}"/>
                </a:ext>
              </a:extLst>
            </p:cNvPr>
            <p:cNvGrpSpPr/>
            <p:nvPr/>
          </p:nvGrpSpPr>
          <p:grpSpPr>
            <a:xfrm>
              <a:off x="491098" y="370173"/>
              <a:ext cx="8228953" cy="1084554"/>
              <a:chOff x="546975" y="1988771"/>
              <a:chExt cx="8228953" cy="1084554"/>
            </a:xfrm>
          </p:grpSpPr>
          <p:sp>
            <p:nvSpPr>
              <p:cNvPr id="7" name="Rounded Rectangle 151">
                <a:extLst>
                  <a:ext uri="{FF2B5EF4-FFF2-40B4-BE49-F238E27FC236}">
                    <a16:creationId xmlns:a16="http://schemas.microsoft.com/office/drawing/2014/main" id="{2D6E6D11-324C-AB64-9BC8-9CFC8FD0F093}"/>
                  </a:ext>
                </a:extLst>
              </p:cNvPr>
              <p:cNvSpPr/>
              <p:nvPr/>
            </p:nvSpPr>
            <p:spPr>
              <a:xfrm>
                <a:off x="546975" y="1988771"/>
                <a:ext cx="8228953" cy="1084554"/>
              </a:xfrm>
              <a:prstGeom prst="roundRect">
                <a:avLst/>
              </a:prstGeom>
              <a:solidFill>
                <a:schemeClr val="accent6">
                  <a:lumMod val="20000"/>
                  <a:lumOff val="80000"/>
                </a:schemeClr>
              </a:solidFill>
              <a:ln w="28575" cap="flat" cmpd="sng" algn="ctr">
                <a:solidFill>
                  <a:schemeClr val="accent6"/>
                </a:solidFill>
                <a:prstDash val="solid"/>
              </a:ln>
              <a:effectLst/>
            </p:spPr>
            <p:txBody>
              <a:bodyPr rtlCol="0" anchor="ctr"/>
              <a:lstStyle/>
              <a:p>
                <a:pPr algn="ctr" defTabSz="1151961">
                  <a:defRPr/>
                </a:pPr>
                <a:endParaRPr lang="en-US" sz="2200" kern="0">
                  <a:solidFill>
                    <a:srgbClr val="FFFFFF"/>
                  </a:solidFill>
                  <a:latin typeface="+mn-lt"/>
                  <a:cs typeface="Arial" panose="020B0604020202020204" pitchFamily="34" charset="0"/>
                  <a:sym typeface="Arial"/>
                </a:endParaRPr>
              </a:p>
            </p:txBody>
          </p:sp>
          <p:sp>
            <p:nvSpPr>
              <p:cNvPr id="8" name="TextBox 7">
                <a:extLst>
                  <a:ext uri="{FF2B5EF4-FFF2-40B4-BE49-F238E27FC236}">
                    <a16:creationId xmlns:a16="http://schemas.microsoft.com/office/drawing/2014/main" id="{C1A70B07-8C88-A2DA-BE7B-C58ABEB7AF96}"/>
                  </a:ext>
                </a:extLst>
              </p:cNvPr>
              <p:cNvSpPr txBox="1"/>
              <p:nvPr/>
            </p:nvSpPr>
            <p:spPr>
              <a:xfrm>
                <a:off x="826003" y="2013945"/>
                <a:ext cx="7590947" cy="822345"/>
              </a:xfrm>
              <a:prstGeom prst="rect">
                <a:avLst/>
              </a:prstGeom>
              <a:noFill/>
            </p:spPr>
            <p:txBody>
              <a:bodyPr wrap="square" rtlCol="0">
                <a:spAutoFit/>
              </a:bodyPr>
              <a:lstStyle/>
              <a:p>
                <a:pPr algn="just" defTabSz="1151961">
                  <a:lnSpc>
                    <a:spcPct val="150000"/>
                  </a:lnSpc>
                  <a:defRPr/>
                </a:pPr>
                <a:r>
                  <a:rPr lang="vi-VN" sz="2200" b="1" kern="0" dirty="0">
                    <a:latin typeface="+mn-lt"/>
                    <a:cs typeface="Arial" panose="020B0604020202020204" pitchFamily="34" charset="0"/>
                    <a:sym typeface="Arial"/>
                  </a:rPr>
                  <a:t>Câu 1: </a:t>
                </a:r>
                <a:r>
                  <a:rPr lang="vi-VN" sz="2200" kern="0" dirty="0">
                    <a:latin typeface="+mn-lt"/>
                    <a:cs typeface="Arial" panose="020B0604020202020204" pitchFamily="34" charset="0"/>
                    <a:sym typeface="Arial"/>
                  </a:rPr>
                  <a:t>Nhân vật “tôi” và các bạn Lâm, Quốc mong muốn có một lớp trưởng như thế nào?</a:t>
                </a:r>
              </a:p>
            </p:txBody>
          </p:sp>
        </p:grpSp>
        <p:sp>
          <p:nvSpPr>
            <p:cNvPr id="6" name="Oval 5">
              <a:extLst>
                <a:ext uri="{FF2B5EF4-FFF2-40B4-BE49-F238E27FC236}">
                  <a16:creationId xmlns:a16="http://schemas.microsoft.com/office/drawing/2014/main" id="{D31D63E2-4B63-C302-7F1C-E5D741BD68C6}"/>
                </a:ext>
              </a:extLst>
            </p:cNvPr>
            <p:cNvSpPr>
              <a:spLocks noChangeAspect="1"/>
            </p:cNvSpPr>
            <p:nvPr/>
          </p:nvSpPr>
          <p:spPr>
            <a:xfrm>
              <a:off x="276791" y="656912"/>
              <a:ext cx="428613" cy="511075"/>
            </a:xfrm>
            <a:prstGeom prst="ellipse">
              <a:avLst/>
            </a:prstGeom>
            <a:solidFill>
              <a:schemeClr val="accent6"/>
            </a:solidFill>
            <a:ln w="25400" cap="flat" cmpd="sng" algn="ctr">
              <a:noFill/>
              <a:prstDash val="solid"/>
            </a:ln>
            <a:effectLst/>
          </p:spPr>
          <p:txBody>
            <a:bodyPr rtlCol="0" anchor="ctr"/>
            <a:lstStyle/>
            <a:p>
              <a:pPr algn="ctr" defTabSz="1151961">
                <a:defRPr/>
              </a:pPr>
              <a:r>
                <a:rPr lang="en-US" sz="2200" b="1" kern="0">
                  <a:solidFill>
                    <a:srgbClr val="FFFFFF"/>
                  </a:solidFill>
                  <a:latin typeface="+mn-lt"/>
                  <a:cs typeface="Arial" panose="020B0604020202020204" pitchFamily="34" charset="0"/>
                  <a:sym typeface="Arial"/>
                </a:rPr>
                <a:t>?</a:t>
              </a:r>
            </a:p>
          </p:txBody>
        </p:sp>
      </p:grpSp>
      <p:cxnSp>
        <p:nvCxnSpPr>
          <p:cNvPr id="9" name="Google Shape;1502;p81">
            <a:extLst>
              <a:ext uri="{FF2B5EF4-FFF2-40B4-BE49-F238E27FC236}">
                <a16:creationId xmlns:a16="http://schemas.microsoft.com/office/drawing/2014/main" id="{4AD45B62-64B7-3AE4-05C8-A0E1781F5699}"/>
              </a:ext>
            </a:extLst>
          </p:cNvPr>
          <p:cNvCxnSpPr>
            <a:cxnSpLocks/>
            <a:endCxn id="12" idx="1"/>
          </p:cNvCxnSpPr>
          <p:nvPr/>
        </p:nvCxnSpPr>
        <p:spPr>
          <a:xfrm flipV="1">
            <a:off x="2690043" y="3804313"/>
            <a:ext cx="1639043" cy="1257865"/>
          </a:xfrm>
          <a:prstGeom prst="bentConnector3">
            <a:avLst>
              <a:gd name="adj1" fmla="val 50000"/>
            </a:avLst>
          </a:prstGeom>
          <a:noFill/>
          <a:ln w="12700" cap="flat" cmpd="sng">
            <a:solidFill>
              <a:schemeClr val="tx1"/>
            </a:solidFill>
            <a:prstDash val="solid"/>
            <a:round/>
            <a:headEnd type="none" w="med" len="med"/>
            <a:tailEnd type="none" w="med" len="med"/>
          </a:ln>
        </p:spPr>
      </p:cxnSp>
      <p:cxnSp>
        <p:nvCxnSpPr>
          <p:cNvPr id="10" name="Google Shape;1503;p81">
            <a:extLst>
              <a:ext uri="{FF2B5EF4-FFF2-40B4-BE49-F238E27FC236}">
                <a16:creationId xmlns:a16="http://schemas.microsoft.com/office/drawing/2014/main" id="{B4D81709-D0F8-664A-3ABB-3D950A0A7472}"/>
              </a:ext>
            </a:extLst>
          </p:cNvPr>
          <p:cNvCxnSpPr>
            <a:cxnSpLocks/>
            <a:endCxn id="14" idx="1"/>
          </p:cNvCxnSpPr>
          <p:nvPr/>
        </p:nvCxnSpPr>
        <p:spPr>
          <a:xfrm>
            <a:off x="2690044" y="5062177"/>
            <a:ext cx="1639041" cy="1080427"/>
          </a:xfrm>
          <a:prstGeom prst="bentConnector3">
            <a:avLst>
              <a:gd name="adj1" fmla="val 50000"/>
            </a:avLst>
          </a:prstGeom>
          <a:noFill/>
          <a:ln w="12700" cap="flat" cmpd="sng">
            <a:solidFill>
              <a:schemeClr val="tx1"/>
            </a:solidFill>
            <a:prstDash val="solid"/>
            <a:round/>
            <a:headEnd type="none" w="med" len="med"/>
            <a:tailEnd type="none" w="med" len="med"/>
          </a:ln>
        </p:spPr>
      </p:cxnSp>
      <p:cxnSp>
        <p:nvCxnSpPr>
          <p:cNvPr id="11" name="Google Shape;1504;p81">
            <a:extLst>
              <a:ext uri="{FF2B5EF4-FFF2-40B4-BE49-F238E27FC236}">
                <a16:creationId xmlns:a16="http://schemas.microsoft.com/office/drawing/2014/main" id="{707F71D2-A306-336A-7B4D-A0ED3D1754DC}"/>
              </a:ext>
            </a:extLst>
          </p:cNvPr>
          <p:cNvCxnSpPr>
            <a:cxnSpLocks/>
            <a:endCxn id="13" idx="1"/>
          </p:cNvCxnSpPr>
          <p:nvPr/>
        </p:nvCxnSpPr>
        <p:spPr>
          <a:xfrm>
            <a:off x="2690043" y="5062177"/>
            <a:ext cx="1639043" cy="0"/>
          </a:xfrm>
          <a:prstGeom prst="straightConnector1">
            <a:avLst/>
          </a:prstGeom>
          <a:noFill/>
          <a:ln w="12700" cap="flat" cmpd="sng">
            <a:solidFill>
              <a:schemeClr val="tx1"/>
            </a:solidFill>
            <a:prstDash val="solid"/>
            <a:round/>
            <a:headEnd type="none" w="med" len="med"/>
            <a:tailEnd type="none" w="med" len="med"/>
          </a:ln>
        </p:spPr>
      </p:cxnSp>
      <p:sp>
        <p:nvSpPr>
          <p:cNvPr id="12" name="Rectangle 11">
            <a:extLst>
              <a:ext uri="{FF2B5EF4-FFF2-40B4-BE49-F238E27FC236}">
                <a16:creationId xmlns:a16="http://schemas.microsoft.com/office/drawing/2014/main" id="{65661650-C480-1E8C-7D52-3004B917B225}"/>
              </a:ext>
            </a:extLst>
          </p:cNvPr>
          <p:cNvSpPr/>
          <p:nvPr/>
        </p:nvSpPr>
        <p:spPr>
          <a:xfrm>
            <a:off x="4329086" y="3231343"/>
            <a:ext cx="6720180" cy="1145939"/>
          </a:xfrm>
          <a:prstGeom prst="rect">
            <a:avLst/>
          </a:prstGeom>
          <a:solidFill>
            <a:srgbClr val="FFFFFF"/>
          </a:solidFill>
          <a:ln w="12700" cap="flat" cmpd="sng" algn="ctr">
            <a:solidFill>
              <a:schemeClr val="tx1"/>
            </a:solidFill>
            <a:prstDash val="solid"/>
          </a:ln>
          <a:effectLst/>
        </p:spPr>
        <p:txBody>
          <a:bodyPr rtlCol="0" anchor="ctr"/>
          <a:lstStyle/>
          <a:p>
            <a:pPr algn="just">
              <a:lnSpc>
                <a:spcPct val="150000"/>
              </a:lnSpc>
            </a:pPr>
            <a:r>
              <a:rPr lang="vi-VN" sz="2200">
                <a:solidFill>
                  <a:srgbClr val="000000"/>
                </a:solidFill>
                <a:latin typeface="+mn-lt"/>
                <a:cs typeface="Arial" panose="020B0604020202020204" pitchFamily="34" charset="0"/>
                <a:sym typeface="Arial"/>
              </a:rPr>
              <a:t>Lâm muốn lớp trưởng không gầy gò, thấp bé, mà phải “có dáng”</a:t>
            </a:r>
            <a:r>
              <a:rPr lang="en-US" sz="2200">
                <a:solidFill>
                  <a:srgbClr val="000000"/>
                </a:solidFill>
                <a:latin typeface="+mn-lt"/>
                <a:cs typeface="Arial" panose="020B0604020202020204" pitchFamily="34" charset="0"/>
                <a:sym typeface="Arial"/>
              </a:rPr>
              <a:t>.</a:t>
            </a:r>
            <a:endParaRPr lang="vi-VN" sz="2200">
              <a:solidFill>
                <a:srgbClr val="000000"/>
              </a:solidFill>
              <a:latin typeface="+mn-lt"/>
              <a:cs typeface="Arial" panose="020B0604020202020204" pitchFamily="34" charset="0"/>
              <a:sym typeface="Arial"/>
            </a:endParaRPr>
          </a:p>
        </p:txBody>
      </p:sp>
      <p:sp>
        <p:nvSpPr>
          <p:cNvPr id="13" name="Rectangle 12">
            <a:extLst>
              <a:ext uri="{FF2B5EF4-FFF2-40B4-BE49-F238E27FC236}">
                <a16:creationId xmlns:a16="http://schemas.microsoft.com/office/drawing/2014/main" id="{CAE5168C-682D-B81F-4179-27F10E5EE32E}"/>
              </a:ext>
            </a:extLst>
          </p:cNvPr>
          <p:cNvSpPr/>
          <p:nvPr/>
        </p:nvSpPr>
        <p:spPr>
          <a:xfrm>
            <a:off x="4329086" y="4609497"/>
            <a:ext cx="6720180" cy="905361"/>
          </a:xfrm>
          <a:prstGeom prst="rect">
            <a:avLst/>
          </a:prstGeom>
          <a:solidFill>
            <a:srgbClr val="FFFFFF"/>
          </a:solidFill>
          <a:ln w="12700" cap="flat" cmpd="sng" algn="ctr">
            <a:solidFill>
              <a:schemeClr val="tx1"/>
            </a:solidFill>
            <a:prstDash val="solid"/>
          </a:ln>
          <a:effectLst/>
        </p:spPr>
        <p:txBody>
          <a:bodyPr rtlCol="0" anchor="ctr"/>
          <a:lstStyle/>
          <a:p>
            <a:pPr algn="just"/>
            <a:r>
              <a:rPr lang="vi-VN" sz="2200">
                <a:solidFill>
                  <a:srgbClr val="000000"/>
                </a:solidFill>
                <a:latin typeface="+mn-lt"/>
                <a:cs typeface="Arial" panose="020B0604020202020204" pitchFamily="34" charset="0"/>
                <a:sym typeface="Arial"/>
              </a:rPr>
              <a:t>Quốc muốn lớp trưởng phải nhanh nhảu</a:t>
            </a:r>
            <a:r>
              <a:rPr lang="en-US" sz="2200">
                <a:solidFill>
                  <a:srgbClr val="000000"/>
                </a:solidFill>
                <a:latin typeface="+mn-lt"/>
                <a:cs typeface="Arial" panose="020B0604020202020204" pitchFamily="34" charset="0"/>
                <a:sym typeface="Arial"/>
              </a:rPr>
              <a:t>.</a:t>
            </a:r>
            <a:endParaRPr lang="vi-VN" sz="2200">
              <a:solidFill>
                <a:srgbClr val="000000"/>
              </a:solidFill>
              <a:latin typeface="+mn-lt"/>
              <a:cs typeface="Arial" panose="020B0604020202020204" pitchFamily="34" charset="0"/>
              <a:sym typeface="Arial"/>
            </a:endParaRPr>
          </a:p>
        </p:txBody>
      </p:sp>
      <p:sp>
        <p:nvSpPr>
          <p:cNvPr id="14" name="Rectangle 13">
            <a:extLst>
              <a:ext uri="{FF2B5EF4-FFF2-40B4-BE49-F238E27FC236}">
                <a16:creationId xmlns:a16="http://schemas.microsoft.com/office/drawing/2014/main" id="{14524226-241E-2D95-9ECF-D347AB1AFAED}"/>
              </a:ext>
            </a:extLst>
          </p:cNvPr>
          <p:cNvSpPr/>
          <p:nvPr/>
        </p:nvSpPr>
        <p:spPr>
          <a:xfrm>
            <a:off x="4329085" y="5747072"/>
            <a:ext cx="6720181" cy="791064"/>
          </a:xfrm>
          <a:prstGeom prst="rect">
            <a:avLst/>
          </a:prstGeom>
          <a:solidFill>
            <a:srgbClr val="FFFFFF"/>
          </a:solidFill>
          <a:ln w="12700" cap="flat" cmpd="sng" algn="ctr">
            <a:solidFill>
              <a:schemeClr val="tx1"/>
            </a:solidFill>
            <a:prstDash val="solid"/>
          </a:ln>
          <a:effectLst/>
        </p:spPr>
        <p:txBody>
          <a:bodyPr rtlCol="0" anchor="ctr"/>
          <a:lstStyle/>
          <a:p>
            <a:pPr algn="just"/>
            <a:r>
              <a:rPr lang="en-US" sz="2200">
                <a:solidFill>
                  <a:srgbClr val="000000"/>
                </a:solidFill>
                <a:latin typeface="+mn-lt"/>
                <a:cs typeface="Arial" panose="020B0604020202020204" pitchFamily="34" charset="0"/>
                <a:sym typeface="Arial"/>
              </a:rPr>
              <a:t>Nhân vật </a:t>
            </a:r>
            <a:r>
              <a:rPr lang="vi-VN" sz="2200">
                <a:solidFill>
                  <a:srgbClr val="000000"/>
                </a:solidFill>
                <a:latin typeface="+mn-lt"/>
                <a:cs typeface="Arial" panose="020B0604020202020204" pitchFamily="34" charset="0"/>
                <a:sym typeface="Arial"/>
              </a:rPr>
              <a:t>“tôi” muốn lớp trưởng phải học giỏi</a:t>
            </a:r>
            <a:r>
              <a:rPr lang="en-US" sz="2200">
                <a:solidFill>
                  <a:srgbClr val="000000"/>
                </a:solidFill>
                <a:latin typeface="+mn-lt"/>
                <a:cs typeface="Arial" panose="020B0604020202020204" pitchFamily="34" charset="0"/>
                <a:sym typeface="Arial"/>
              </a:rPr>
              <a:t>.</a:t>
            </a:r>
            <a:endParaRPr lang="vi-VN" sz="2200">
              <a:solidFill>
                <a:srgbClr val="000000"/>
              </a:solidFill>
              <a:latin typeface="+mn-lt"/>
              <a:cs typeface="Arial" panose="020B0604020202020204" pitchFamily="34" charset="0"/>
              <a:sym typeface="Arial"/>
            </a:endParaRPr>
          </a:p>
        </p:txBody>
      </p:sp>
      <p:sp>
        <p:nvSpPr>
          <p:cNvPr id="21" name="Freeform 16">
            <a:extLst>
              <a:ext uri="{FF2B5EF4-FFF2-40B4-BE49-F238E27FC236}">
                <a16:creationId xmlns:a16="http://schemas.microsoft.com/office/drawing/2014/main" id="{F1A176E2-0D27-97A2-4D61-5E873476E625}"/>
              </a:ext>
            </a:extLst>
          </p:cNvPr>
          <p:cNvSpPr/>
          <p:nvPr/>
        </p:nvSpPr>
        <p:spPr>
          <a:xfrm>
            <a:off x="1263572" y="3149848"/>
            <a:ext cx="1213899" cy="3388288"/>
          </a:xfrm>
          <a:custGeom>
            <a:avLst/>
            <a:gdLst/>
            <a:ahLst/>
            <a:cxnLst/>
            <a:rect l="l" t="t" r="r" b="b"/>
            <a:pathLst>
              <a:path w="4862646" h="6695554">
                <a:moveTo>
                  <a:pt x="0" y="0"/>
                </a:moveTo>
                <a:lnTo>
                  <a:pt x="4862646" y="0"/>
                </a:lnTo>
                <a:lnTo>
                  <a:pt x="4862646" y="6695554"/>
                </a:lnTo>
                <a:lnTo>
                  <a:pt x="0" y="6695554"/>
                </a:lnTo>
                <a:lnTo>
                  <a:pt x="0" y="0"/>
                </a:lnTo>
                <a:close/>
              </a:path>
            </a:pathLst>
          </a:custGeom>
          <a:blipFill>
            <a:blip r:embed="rId3"/>
            <a:stretch>
              <a:fillRect l="-102714"/>
            </a:stretch>
          </a:blipFill>
        </p:spPr>
      </p:sp>
    </p:spTree>
    <p:extLst>
      <p:ext uri="{BB962C8B-B14F-4D97-AF65-F5344CB8AC3E}">
        <p14:creationId xmlns:p14="http://schemas.microsoft.com/office/powerpoint/2010/main" val="2686178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500"/>
                            </p:stCondLst>
                            <p:childTnLst>
                              <p:par>
                                <p:cTn id="23" presetID="16" presetClass="entr" presetSubtype="21"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up)">
                                      <p:cBhvr>
                                        <p:cTn id="30" dur="500"/>
                                        <p:tgtEl>
                                          <p:spTgt spid="10"/>
                                        </p:tgtEl>
                                      </p:cBhvr>
                                    </p:animEffect>
                                  </p:childTnLst>
                                </p:cTn>
                              </p:par>
                            </p:childTnLst>
                          </p:cTn>
                        </p:par>
                        <p:par>
                          <p:cTn id="31" fill="hold">
                            <p:stCondLst>
                              <p:cond delay="500"/>
                            </p:stCondLst>
                            <p:childTnLst>
                              <p:par>
                                <p:cTn id="32" presetID="16" presetClass="entr" presetSubtype="21"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arn(inVertical)">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6B4629C-AC25-60B5-E676-7007AF3647F4}"/>
            </a:ext>
          </a:extLst>
        </p:cNvPr>
        <p:cNvGrpSpPr/>
        <p:nvPr/>
      </p:nvGrpSpPr>
      <p:grpSpPr>
        <a:xfrm>
          <a:off x="0" y="0"/>
          <a:ext cx="0" cy="0"/>
          <a:chOff x="0" y="0"/>
          <a:chExt cx="0" cy="0"/>
        </a:xfrm>
      </p:grpSpPr>
      <p:sp>
        <p:nvSpPr>
          <p:cNvPr id="8" name="TextBox 11">
            <a:extLst>
              <a:ext uri="{FF2B5EF4-FFF2-40B4-BE49-F238E27FC236}">
                <a16:creationId xmlns:a16="http://schemas.microsoft.com/office/drawing/2014/main" id="{06D2376F-A9D7-8E4A-00C0-009C8E4A8F12}"/>
              </a:ext>
            </a:extLst>
          </p:cNvPr>
          <p:cNvSpPr txBox="1"/>
          <p:nvPr/>
        </p:nvSpPr>
        <p:spPr>
          <a:xfrm>
            <a:off x="667107" y="2040769"/>
            <a:ext cx="10857784" cy="1115370"/>
          </a:xfrm>
          <a:prstGeom prst="rect">
            <a:avLst/>
          </a:prstGeom>
        </p:spPr>
        <p:txBody>
          <a:bodyPr wrap="square" lIns="0" tIns="0" rIns="0" bIns="0" rtlCol="0" anchor="t">
            <a:spAutoFit/>
          </a:bodyPr>
          <a:lstStyle/>
          <a:p>
            <a:pPr algn="ctr">
              <a:lnSpc>
                <a:spcPct val="150000"/>
              </a:lnSpc>
              <a:spcBef>
                <a:spcPct val="0"/>
              </a:spcBef>
            </a:pPr>
            <a:r>
              <a:rPr lang="en-US" sz="2600" b="1" dirty="0">
                <a:solidFill>
                  <a:schemeClr val="tx1"/>
                </a:solidFill>
                <a:latin typeface="+mn-lt"/>
                <a:cs typeface="Arial" panose="020B0604020202020204" pitchFamily="34" charset="0"/>
                <a:sym typeface="Arial"/>
              </a:rPr>
              <a:t>RÚT RA </a:t>
            </a:r>
            <a:r>
              <a:rPr lang="en-US" sz="2600" b="1" dirty="0" err="1">
                <a:solidFill>
                  <a:schemeClr val="tx1"/>
                </a:solidFill>
                <a:latin typeface="+mn-lt"/>
                <a:cs typeface="Arial" panose="020B0604020202020204" pitchFamily="34" charset="0"/>
                <a:sym typeface="Arial"/>
              </a:rPr>
              <a:t>Ý</a:t>
            </a:r>
            <a:r>
              <a:rPr lang="en-US" sz="2600" b="1" dirty="0">
                <a:solidFill>
                  <a:schemeClr val="tx1"/>
                </a:solidFill>
                <a:latin typeface="+mn-lt"/>
                <a:cs typeface="Arial" panose="020B0604020202020204" pitchFamily="34" charset="0"/>
                <a:sym typeface="Arial"/>
              </a:rPr>
              <a:t> ĐOẠN 1</a:t>
            </a:r>
          </a:p>
          <a:p>
            <a:pPr algn="ctr">
              <a:lnSpc>
                <a:spcPct val="150000"/>
              </a:lnSpc>
              <a:spcBef>
                <a:spcPct val="0"/>
              </a:spcBef>
            </a:pPr>
            <a:r>
              <a:rPr lang="vi-VN" sz="2400" dirty="0">
                <a:solidFill>
                  <a:schemeClr val="tx1"/>
                </a:solidFill>
                <a:latin typeface="+mn-lt"/>
                <a:cs typeface="Arial" panose="020B0604020202020204" pitchFamily="34" charset="0"/>
                <a:sym typeface="Arial"/>
              </a:rPr>
              <a:t>Thái độ không đồng tình của Lâm và Quốc khi Vân làm lớp trưởng.</a:t>
            </a:r>
          </a:p>
        </p:txBody>
      </p:sp>
      <p:sp>
        <p:nvSpPr>
          <p:cNvPr id="9" name="Freeform 23">
            <a:extLst>
              <a:ext uri="{FF2B5EF4-FFF2-40B4-BE49-F238E27FC236}">
                <a16:creationId xmlns:a16="http://schemas.microsoft.com/office/drawing/2014/main" id="{C15510E6-DF93-54A4-BAF1-C7D834BE7054}"/>
              </a:ext>
            </a:extLst>
          </p:cNvPr>
          <p:cNvSpPr/>
          <p:nvPr/>
        </p:nvSpPr>
        <p:spPr>
          <a:xfrm>
            <a:off x="3974775" y="3867073"/>
            <a:ext cx="4242449" cy="2990927"/>
          </a:xfrm>
          <a:custGeom>
            <a:avLst/>
            <a:gdLst/>
            <a:ahLst/>
            <a:cxnLst/>
            <a:rect l="l" t="t" r="r" b="b"/>
            <a:pathLst>
              <a:path w="2968011" h="2092448">
                <a:moveTo>
                  <a:pt x="0" y="0"/>
                </a:moveTo>
                <a:lnTo>
                  <a:pt x="2968011" y="0"/>
                </a:lnTo>
                <a:lnTo>
                  <a:pt x="2968011" y="2092448"/>
                </a:lnTo>
                <a:lnTo>
                  <a:pt x="0" y="2092448"/>
                </a:lnTo>
                <a:lnTo>
                  <a:pt x="0" y="0"/>
                </a:lnTo>
                <a:close/>
              </a:path>
            </a:pathLst>
          </a:custGeom>
          <a:blipFill>
            <a:blip r:embed="rId3"/>
            <a:stretch>
              <a:fillRect/>
            </a:stretch>
          </a:blipFill>
        </p:spPr>
      </p:sp>
    </p:spTree>
    <p:extLst>
      <p:ext uri="{BB962C8B-B14F-4D97-AF65-F5344CB8AC3E}">
        <p14:creationId xmlns:p14="http://schemas.microsoft.com/office/powerpoint/2010/main" val="3550144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 calcmode="lin" valueType="num">
                                      <p:cBhvr additive="base">
                                        <p:cTn id="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AA80B9-BB68-95F4-06E5-11457235831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FF12E48C-7A8E-98FE-325E-2416CCFBA477}"/>
              </a:ext>
            </a:extLst>
          </p:cNvPr>
          <p:cNvSpPr txBox="1"/>
          <p:nvPr/>
        </p:nvSpPr>
        <p:spPr>
          <a:xfrm>
            <a:off x="3745749" y="3321682"/>
            <a:ext cx="6778164" cy="2236381"/>
          </a:xfrm>
          <a:prstGeom prst="rect">
            <a:avLst/>
          </a:prstGeom>
          <a:noFill/>
        </p:spPr>
        <p:txBody>
          <a:bodyPr wrap="square">
            <a:spAutoFit/>
          </a:bodyPr>
          <a:lstStyle/>
          <a:p>
            <a:pPr algn="just">
              <a:lnSpc>
                <a:spcPct val="150000"/>
              </a:lnSpc>
            </a:pPr>
            <a:r>
              <a:rPr lang="vi-VN" sz="2400" dirty="0">
                <a:solidFill>
                  <a:srgbClr val="000000"/>
                </a:solidFill>
                <a:latin typeface="+mn-lt"/>
                <a:ea typeface="Calibri" panose="020F0502020204030204" pitchFamily="34" charset="0"/>
                <a:cs typeface="Arial" panose="020B0604020202020204" pitchFamily="34" charset="0"/>
              </a:rPr>
              <a:t>Vì các bạn thấy Vân không phù hợp với hình mẫu mà mình mong đợi: </a:t>
            </a:r>
            <a:r>
              <a:rPr lang="vi-VN" sz="2400" b="1" dirty="0">
                <a:solidFill>
                  <a:schemeClr val="tx1"/>
                </a:solidFill>
                <a:latin typeface="+mn-lt"/>
                <a:ea typeface="Calibri" panose="020F0502020204030204" pitchFamily="34" charset="0"/>
                <a:cs typeface="Arial" panose="020B0604020202020204" pitchFamily="34" charset="0"/>
              </a:rPr>
              <a:t>Vân vừa gầy vừa thấp bé, không “có dáng”, ít nói, chỉ chăm học chứ không học giỏi nổi trội.</a:t>
            </a:r>
          </a:p>
        </p:txBody>
      </p:sp>
      <p:grpSp>
        <p:nvGrpSpPr>
          <p:cNvPr id="16" name="Group 15">
            <a:extLst>
              <a:ext uri="{FF2B5EF4-FFF2-40B4-BE49-F238E27FC236}">
                <a16:creationId xmlns:a16="http://schemas.microsoft.com/office/drawing/2014/main" id="{28A2C3C9-DECE-9320-C211-4986C02E882F}"/>
              </a:ext>
            </a:extLst>
          </p:cNvPr>
          <p:cNvGrpSpPr/>
          <p:nvPr/>
        </p:nvGrpSpPr>
        <p:grpSpPr>
          <a:xfrm>
            <a:off x="777267" y="1783855"/>
            <a:ext cx="10637465" cy="1145939"/>
            <a:chOff x="276791" y="370173"/>
            <a:chExt cx="8443260" cy="1084554"/>
          </a:xfrm>
        </p:grpSpPr>
        <p:grpSp>
          <p:nvGrpSpPr>
            <p:cNvPr id="17" name="Group 16">
              <a:extLst>
                <a:ext uri="{FF2B5EF4-FFF2-40B4-BE49-F238E27FC236}">
                  <a16:creationId xmlns:a16="http://schemas.microsoft.com/office/drawing/2014/main" id="{892C4589-CDB9-6C94-ACB6-B5FD9A01477C}"/>
                </a:ext>
              </a:extLst>
            </p:cNvPr>
            <p:cNvGrpSpPr/>
            <p:nvPr/>
          </p:nvGrpSpPr>
          <p:grpSpPr>
            <a:xfrm>
              <a:off x="491098" y="370173"/>
              <a:ext cx="8228953" cy="1084554"/>
              <a:chOff x="546975" y="1988771"/>
              <a:chExt cx="8228953" cy="1084554"/>
            </a:xfrm>
          </p:grpSpPr>
          <p:sp>
            <p:nvSpPr>
              <p:cNvPr id="19" name="Rounded Rectangle 151">
                <a:extLst>
                  <a:ext uri="{FF2B5EF4-FFF2-40B4-BE49-F238E27FC236}">
                    <a16:creationId xmlns:a16="http://schemas.microsoft.com/office/drawing/2014/main" id="{AC7D54FD-8457-A586-9EDD-05C9088A3B5E}"/>
                  </a:ext>
                </a:extLst>
              </p:cNvPr>
              <p:cNvSpPr/>
              <p:nvPr/>
            </p:nvSpPr>
            <p:spPr>
              <a:xfrm>
                <a:off x="546975" y="1988771"/>
                <a:ext cx="8228953" cy="1084554"/>
              </a:xfrm>
              <a:prstGeom prst="roundRect">
                <a:avLst/>
              </a:prstGeom>
              <a:solidFill>
                <a:schemeClr val="accent1">
                  <a:lumMod val="20000"/>
                  <a:lumOff val="80000"/>
                </a:schemeClr>
              </a:solidFill>
              <a:ln w="28575" cap="flat" cmpd="sng" algn="ctr">
                <a:solidFill>
                  <a:schemeClr val="accent1"/>
                </a:solidFill>
                <a:prstDash val="solid"/>
              </a:ln>
              <a:effectLst/>
            </p:spPr>
            <p:txBody>
              <a:bodyPr rtlCol="0" anchor="ctr"/>
              <a:lstStyle/>
              <a:p>
                <a:pPr algn="ctr" defTabSz="1151961">
                  <a:defRPr/>
                </a:pPr>
                <a:endParaRPr lang="en-US" sz="2200" kern="0">
                  <a:solidFill>
                    <a:srgbClr val="FFFFFF"/>
                  </a:solidFill>
                  <a:latin typeface="+mn-lt"/>
                  <a:cs typeface="Arial" panose="020B0604020202020204" pitchFamily="34" charset="0"/>
                  <a:sym typeface="Arial"/>
                </a:endParaRPr>
              </a:p>
            </p:txBody>
          </p:sp>
          <p:sp>
            <p:nvSpPr>
              <p:cNvPr id="20" name="TextBox 19">
                <a:extLst>
                  <a:ext uri="{FF2B5EF4-FFF2-40B4-BE49-F238E27FC236}">
                    <a16:creationId xmlns:a16="http://schemas.microsoft.com/office/drawing/2014/main" id="{88E1F530-CD88-CED0-3C94-741E8AB5A1C3}"/>
                  </a:ext>
                </a:extLst>
              </p:cNvPr>
              <p:cNvSpPr txBox="1"/>
              <p:nvPr/>
            </p:nvSpPr>
            <p:spPr>
              <a:xfrm>
                <a:off x="939120" y="1988771"/>
                <a:ext cx="7590947" cy="1071218"/>
              </a:xfrm>
              <a:prstGeom prst="rect">
                <a:avLst/>
              </a:prstGeom>
              <a:noFill/>
            </p:spPr>
            <p:txBody>
              <a:bodyPr wrap="square" rtlCol="0">
                <a:spAutoFit/>
              </a:bodyPr>
              <a:lstStyle/>
              <a:p>
                <a:pPr algn="just" defTabSz="1151961">
                  <a:lnSpc>
                    <a:spcPct val="150000"/>
                  </a:lnSpc>
                  <a:defRPr/>
                </a:pPr>
                <a:r>
                  <a:rPr lang="vi-VN" sz="2400" b="1" kern="0" dirty="0">
                    <a:latin typeface="+mn-lt"/>
                    <a:cs typeface="Arial" panose="020B0604020202020204" pitchFamily="34" charset="0"/>
                    <a:sym typeface="Arial"/>
                  </a:rPr>
                  <a:t>Câu </a:t>
                </a:r>
                <a:r>
                  <a:rPr lang="en-US" sz="2400" b="1" kern="0" dirty="0">
                    <a:latin typeface="+mn-lt"/>
                    <a:cs typeface="Arial" panose="020B0604020202020204" pitchFamily="34" charset="0"/>
                    <a:sym typeface="Arial"/>
                  </a:rPr>
                  <a:t>2</a:t>
                </a:r>
                <a:r>
                  <a:rPr lang="vi-VN" sz="2400" b="1" kern="0" dirty="0">
                    <a:latin typeface="+mn-lt"/>
                    <a:cs typeface="Arial" panose="020B0604020202020204" pitchFamily="34" charset="0"/>
                    <a:sym typeface="Arial"/>
                  </a:rPr>
                  <a:t>: </a:t>
                </a:r>
                <a:r>
                  <a:rPr lang="vi-VN" sz="2400" kern="0" dirty="0">
                    <a:latin typeface="+mn-lt"/>
                    <a:cs typeface="Arial" panose="020B0604020202020204" pitchFamily="34" charset="0"/>
                    <a:sym typeface="Arial"/>
                  </a:rPr>
                  <a:t>Vì sao khi Vân mới được bầu làm lớp trưởng, một số bạn cảm thấy không tin tưởng?</a:t>
                </a:r>
              </a:p>
            </p:txBody>
          </p:sp>
        </p:grpSp>
        <p:sp>
          <p:nvSpPr>
            <p:cNvPr id="18" name="Oval 17">
              <a:extLst>
                <a:ext uri="{FF2B5EF4-FFF2-40B4-BE49-F238E27FC236}">
                  <a16:creationId xmlns:a16="http://schemas.microsoft.com/office/drawing/2014/main" id="{80E4FB0D-9A72-51A4-4641-191780DE9DBE}"/>
                </a:ext>
              </a:extLst>
            </p:cNvPr>
            <p:cNvSpPr>
              <a:spLocks noChangeAspect="1"/>
            </p:cNvSpPr>
            <p:nvPr/>
          </p:nvSpPr>
          <p:spPr>
            <a:xfrm>
              <a:off x="276791" y="656912"/>
              <a:ext cx="428613" cy="511075"/>
            </a:xfrm>
            <a:prstGeom prst="ellipse">
              <a:avLst/>
            </a:prstGeom>
            <a:solidFill>
              <a:schemeClr val="accent1"/>
            </a:solidFill>
            <a:ln w="25400" cap="flat" cmpd="sng" algn="ctr">
              <a:solidFill>
                <a:schemeClr val="accent1"/>
              </a:solidFill>
              <a:prstDash val="solid"/>
            </a:ln>
            <a:effectLst/>
          </p:spPr>
          <p:txBody>
            <a:bodyPr rtlCol="0" anchor="ctr"/>
            <a:lstStyle/>
            <a:p>
              <a:pPr algn="ctr" defTabSz="1151961">
                <a:defRPr/>
              </a:pPr>
              <a:r>
                <a:rPr lang="en-US" sz="2200" b="1" kern="0">
                  <a:solidFill>
                    <a:srgbClr val="FFFFFF"/>
                  </a:solidFill>
                  <a:latin typeface="+mn-lt"/>
                  <a:cs typeface="Arial" panose="020B0604020202020204" pitchFamily="34" charset="0"/>
                  <a:sym typeface="Arial"/>
                </a:rPr>
                <a:t>?</a:t>
              </a:r>
            </a:p>
          </p:txBody>
        </p:sp>
      </p:grpSp>
      <p:sp>
        <p:nvSpPr>
          <p:cNvPr id="21" name="Freeform 16">
            <a:extLst>
              <a:ext uri="{FF2B5EF4-FFF2-40B4-BE49-F238E27FC236}">
                <a16:creationId xmlns:a16="http://schemas.microsoft.com/office/drawing/2014/main" id="{AE5070DF-5350-7C18-A764-565BFC1369C2}"/>
              </a:ext>
            </a:extLst>
          </p:cNvPr>
          <p:cNvSpPr/>
          <p:nvPr/>
        </p:nvSpPr>
        <p:spPr>
          <a:xfrm>
            <a:off x="1806912" y="3153277"/>
            <a:ext cx="1213899" cy="3388288"/>
          </a:xfrm>
          <a:custGeom>
            <a:avLst/>
            <a:gdLst/>
            <a:ahLst/>
            <a:cxnLst/>
            <a:rect l="l" t="t" r="r" b="b"/>
            <a:pathLst>
              <a:path w="4862646" h="6695554">
                <a:moveTo>
                  <a:pt x="0" y="0"/>
                </a:moveTo>
                <a:lnTo>
                  <a:pt x="4862646" y="0"/>
                </a:lnTo>
                <a:lnTo>
                  <a:pt x="4862646" y="6695554"/>
                </a:lnTo>
                <a:lnTo>
                  <a:pt x="0" y="6695554"/>
                </a:lnTo>
                <a:lnTo>
                  <a:pt x="0" y="0"/>
                </a:lnTo>
                <a:close/>
              </a:path>
            </a:pathLst>
          </a:custGeom>
          <a:blipFill>
            <a:blip r:embed="rId3"/>
            <a:stretch>
              <a:fillRect l="-102714"/>
            </a:stretch>
          </a:blipFill>
        </p:spPr>
      </p:sp>
    </p:spTree>
    <p:extLst>
      <p:ext uri="{BB962C8B-B14F-4D97-AF65-F5344CB8AC3E}">
        <p14:creationId xmlns:p14="http://schemas.microsoft.com/office/powerpoint/2010/main" val="618182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58B77CD-48A8-F602-6A44-522E2DD6F4CA}"/>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E53C85C0-2767-342F-E046-009F8CDBC5E6}"/>
              </a:ext>
            </a:extLst>
          </p:cNvPr>
          <p:cNvGrpSpPr/>
          <p:nvPr/>
        </p:nvGrpSpPr>
        <p:grpSpPr>
          <a:xfrm>
            <a:off x="777267" y="1783855"/>
            <a:ext cx="10637465" cy="1145939"/>
            <a:chOff x="276791" y="370173"/>
            <a:chExt cx="8443260" cy="1084554"/>
          </a:xfrm>
        </p:grpSpPr>
        <p:grpSp>
          <p:nvGrpSpPr>
            <p:cNvPr id="17" name="Group 16">
              <a:extLst>
                <a:ext uri="{FF2B5EF4-FFF2-40B4-BE49-F238E27FC236}">
                  <a16:creationId xmlns:a16="http://schemas.microsoft.com/office/drawing/2014/main" id="{D066FD2C-3BA5-591E-E974-FD1EAE3E7D8C}"/>
                </a:ext>
              </a:extLst>
            </p:cNvPr>
            <p:cNvGrpSpPr/>
            <p:nvPr/>
          </p:nvGrpSpPr>
          <p:grpSpPr>
            <a:xfrm>
              <a:off x="491098" y="370173"/>
              <a:ext cx="8228953" cy="1084554"/>
              <a:chOff x="546975" y="1988771"/>
              <a:chExt cx="8228953" cy="1084554"/>
            </a:xfrm>
          </p:grpSpPr>
          <p:sp>
            <p:nvSpPr>
              <p:cNvPr id="19" name="Rounded Rectangle 151">
                <a:extLst>
                  <a:ext uri="{FF2B5EF4-FFF2-40B4-BE49-F238E27FC236}">
                    <a16:creationId xmlns:a16="http://schemas.microsoft.com/office/drawing/2014/main" id="{1FA1D83A-8EC9-7E6E-640F-D6ABCC2351CF}"/>
                  </a:ext>
                </a:extLst>
              </p:cNvPr>
              <p:cNvSpPr/>
              <p:nvPr/>
            </p:nvSpPr>
            <p:spPr>
              <a:xfrm>
                <a:off x="546975" y="1988771"/>
                <a:ext cx="8228953" cy="1084554"/>
              </a:xfrm>
              <a:prstGeom prst="roundRect">
                <a:avLst/>
              </a:prstGeom>
              <a:solidFill>
                <a:schemeClr val="accent2">
                  <a:lumMod val="20000"/>
                  <a:lumOff val="80000"/>
                </a:schemeClr>
              </a:solidFill>
              <a:ln w="28575" cap="flat" cmpd="sng" algn="ctr">
                <a:solidFill>
                  <a:schemeClr val="accent2"/>
                </a:solidFill>
                <a:prstDash val="solid"/>
              </a:ln>
              <a:effectLst/>
            </p:spPr>
            <p:txBody>
              <a:bodyPr rtlCol="0" anchor="ctr"/>
              <a:lstStyle/>
              <a:p>
                <a:pPr algn="ctr" defTabSz="1151961">
                  <a:defRPr/>
                </a:pPr>
                <a:endParaRPr lang="en-US" sz="2400" kern="0">
                  <a:solidFill>
                    <a:srgbClr val="FFFFFF"/>
                  </a:solidFill>
                  <a:latin typeface="+mn-lt"/>
                  <a:cs typeface="Arial" panose="020B0604020202020204" pitchFamily="34" charset="0"/>
                  <a:sym typeface="Arial"/>
                </a:endParaRPr>
              </a:p>
            </p:txBody>
          </p:sp>
          <p:sp>
            <p:nvSpPr>
              <p:cNvPr id="20" name="TextBox 19">
                <a:extLst>
                  <a:ext uri="{FF2B5EF4-FFF2-40B4-BE49-F238E27FC236}">
                    <a16:creationId xmlns:a16="http://schemas.microsoft.com/office/drawing/2014/main" id="{0F021C46-50B2-F7F3-EE3A-2EAA6572D956}"/>
                  </a:ext>
                </a:extLst>
              </p:cNvPr>
              <p:cNvSpPr txBox="1"/>
              <p:nvPr/>
            </p:nvSpPr>
            <p:spPr>
              <a:xfrm>
                <a:off x="934212" y="2000171"/>
                <a:ext cx="7454478" cy="1061752"/>
              </a:xfrm>
              <a:prstGeom prst="rect">
                <a:avLst/>
              </a:prstGeom>
              <a:noFill/>
            </p:spPr>
            <p:txBody>
              <a:bodyPr wrap="square" rtlCol="0">
                <a:spAutoFit/>
              </a:bodyPr>
              <a:lstStyle/>
              <a:p>
                <a:pPr algn="just" defTabSz="1151961">
                  <a:lnSpc>
                    <a:spcPct val="150000"/>
                  </a:lnSpc>
                  <a:buClr>
                    <a:srgbClr val="000000"/>
                  </a:buClr>
                </a:pPr>
                <a:r>
                  <a:rPr lang="en-US" sz="2400" kern="0" dirty="0">
                    <a:solidFill>
                      <a:srgbClr val="000000"/>
                    </a:solidFill>
                    <a:latin typeface="+mn-lt"/>
                    <a:cs typeface="Arial"/>
                    <a:sym typeface="Arial"/>
                  </a:rPr>
                  <a:t> </a:t>
                </a:r>
                <a:r>
                  <a:rPr lang="vi-VN" sz="2400" b="1" kern="0" dirty="0">
                    <a:solidFill>
                      <a:srgbClr val="000000"/>
                    </a:solidFill>
                    <a:latin typeface="+mn-lt"/>
                    <a:cs typeface="Arial"/>
                    <a:sym typeface="Arial"/>
                  </a:rPr>
                  <a:t>Câu </a:t>
                </a:r>
                <a:r>
                  <a:rPr lang="en-US" sz="2400" b="1" kern="0" dirty="0">
                    <a:solidFill>
                      <a:srgbClr val="000000"/>
                    </a:solidFill>
                    <a:latin typeface="+mn-lt"/>
                    <a:cs typeface="Arial"/>
                    <a:sym typeface="Arial"/>
                  </a:rPr>
                  <a:t>3</a:t>
                </a:r>
                <a:r>
                  <a:rPr lang="vi-VN" sz="2400" b="1" kern="0" dirty="0">
                    <a:solidFill>
                      <a:srgbClr val="000000"/>
                    </a:solidFill>
                    <a:latin typeface="+mn-lt"/>
                    <a:cs typeface="Arial"/>
                    <a:sym typeface="Arial"/>
                  </a:rPr>
                  <a:t>: </a:t>
                </a:r>
                <a:r>
                  <a:rPr lang="vi-VN" sz="2400" kern="0" dirty="0">
                    <a:solidFill>
                      <a:srgbClr val="000000"/>
                    </a:solidFill>
                    <a:latin typeface="+mn-lt"/>
                    <a:cs typeface="Arial"/>
                    <a:sym typeface="Arial"/>
                  </a:rPr>
                  <a:t>Các bạn đã thay đổi cách nghĩ về lớp trưởng Vân như thế nào?</a:t>
                </a:r>
              </a:p>
            </p:txBody>
          </p:sp>
        </p:grpSp>
        <p:sp>
          <p:nvSpPr>
            <p:cNvPr id="18" name="Oval 17">
              <a:extLst>
                <a:ext uri="{FF2B5EF4-FFF2-40B4-BE49-F238E27FC236}">
                  <a16:creationId xmlns:a16="http://schemas.microsoft.com/office/drawing/2014/main" id="{D185679D-1B50-2FA3-DBC5-45606DCC47B7}"/>
                </a:ext>
              </a:extLst>
            </p:cNvPr>
            <p:cNvSpPr>
              <a:spLocks noChangeAspect="1"/>
            </p:cNvSpPr>
            <p:nvPr/>
          </p:nvSpPr>
          <p:spPr>
            <a:xfrm>
              <a:off x="276791" y="656912"/>
              <a:ext cx="428613" cy="511075"/>
            </a:xfrm>
            <a:prstGeom prst="ellipse">
              <a:avLst/>
            </a:prstGeom>
            <a:solidFill>
              <a:schemeClr val="accent2"/>
            </a:solidFill>
            <a:ln w="25400" cap="flat" cmpd="sng" algn="ctr">
              <a:solidFill>
                <a:schemeClr val="accent2"/>
              </a:solidFill>
              <a:prstDash val="solid"/>
            </a:ln>
            <a:effectLst/>
          </p:spPr>
          <p:txBody>
            <a:bodyPr rtlCol="0" anchor="ctr"/>
            <a:lstStyle/>
            <a:p>
              <a:pPr algn="ctr" defTabSz="1151961">
                <a:defRPr/>
              </a:pPr>
              <a:r>
                <a:rPr lang="en-US" sz="2400" b="1" kern="0">
                  <a:solidFill>
                    <a:srgbClr val="FFFFFF"/>
                  </a:solidFill>
                  <a:latin typeface="+mn-lt"/>
                  <a:cs typeface="Arial" panose="020B0604020202020204" pitchFamily="34" charset="0"/>
                  <a:sym typeface="Arial"/>
                </a:rPr>
                <a:t>?</a:t>
              </a:r>
            </a:p>
          </p:txBody>
        </p:sp>
      </p:grpSp>
      <p:grpSp>
        <p:nvGrpSpPr>
          <p:cNvPr id="2" name="Group 1">
            <a:extLst>
              <a:ext uri="{FF2B5EF4-FFF2-40B4-BE49-F238E27FC236}">
                <a16:creationId xmlns:a16="http://schemas.microsoft.com/office/drawing/2014/main" id="{106B00E9-5F09-DDE9-3955-76A66902E46F}"/>
              </a:ext>
            </a:extLst>
          </p:cNvPr>
          <p:cNvGrpSpPr/>
          <p:nvPr/>
        </p:nvGrpSpPr>
        <p:grpSpPr>
          <a:xfrm>
            <a:off x="777267" y="3215464"/>
            <a:ext cx="10624131" cy="885617"/>
            <a:chOff x="458896" y="1470069"/>
            <a:chExt cx="8673611" cy="615183"/>
          </a:xfrm>
        </p:grpSpPr>
        <p:sp>
          <p:nvSpPr>
            <p:cNvPr id="3" name="Rectangle: Diagonal Corners Rounded 29">
              <a:extLst>
                <a:ext uri="{FF2B5EF4-FFF2-40B4-BE49-F238E27FC236}">
                  <a16:creationId xmlns:a16="http://schemas.microsoft.com/office/drawing/2014/main" id="{B4E70AE5-40C1-5429-9EEA-C1906D0937A9}"/>
                </a:ext>
              </a:extLst>
            </p:cNvPr>
            <p:cNvSpPr/>
            <p:nvPr/>
          </p:nvSpPr>
          <p:spPr>
            <a:xfrm>
              <a:off x="773658" y="1470069"/>
              <a:ext cx="8358849" cy="615183"/>
            </a:xfrm>
            <a:prstGeom prst="round2DiagRect">
              <a:avLst/>
            </a:prstGeom>
            <a:solidFill>
              <a:schemeClr val="bg1"/>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defTabSz="1151961">
                <a:buClr>
                  <a:srgbClr val="000000"/>
                </a:buClr>
                <a:defRPr/>
              </a:pPr>
              <a:r>
                <a:rPr lang="en-US" sz="2400" kern="0">
                  <a:solidFill>
                    <a:srgbClr val="000000"/>
                  </a:solidFill>
                  <a:latin typeface="+mn-lt"/>
                  <a:sym typeface="Arial"/>
                </a:rPr>
                <a:t>     “Tôi” thấy Vân không chỉ học chăm mà còn học rất giỏi.</a:t>
              </a:r>
            </a:p>
          </p:txBody>
        </p:sp>
        <p:sp>
          <p:nvSpPr>
            <p:cNvPr id="4" name="Diamond 3">
              <a:extLst>
                <a:ext uri="{FF2B5EF4-FFF2-40B4-BE49-F238E27FC236}">
                  <a16:creationId xmlns:a16="http://schemas.microsoft.com/office/drawing/2014/main" id="{18F026C4-B4A0-B70D-CB87-4AB3A8205902}"/>
                </a:ext>
              </a:extLst>
            </p:cNvPr>
            <p:cNvSpPr/>
            <p:nvPr/>
          </p:nvSpPr>
          <p:spPr>
            <a:xfrm>
              <a:off x="458896" y="1504101"/>
              <a:ext cx="646594" cy="550153"/>
            </a:xfrm>
            <a:prstGeom prst="diamond">
              <a:avLst/>
            </a:prstGeom>
            <a:solidFill>
              <a:schemeClr val="accent2">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1961">
                <a:buClr>
                  <a:srgbClr val="000000"/>
                </a:buClr>
                <a:defRPr/>
              </a:pPr>
              <a:r>
                <a:rPr lang="en-US" sz="2400" kern="0" dirty="0">
                  <a:solidFill>
                    <a:srgbClr val="000000"/>
                  </a:solidFill>
                  <a:latin typeface="+mn-lt"/>
                  <a:sym typeface="Arial"/>
                </a:rPr>
                <a:t>1</a:t>
              </a:r>
            </a:p>
          </p:txBody>
        </p:sp>
      </p:grpSp>
      <p:grpSp>
        <p:nvGrpSpPr>
          <p:cNvPr id="5" name="Group 4">
            <a:extLst>
              <a:ext uri="{FF2B5EF4-FFF2-40B4-BE49-F238E27FC236}">
                <a16:creationId xmlns:a16="http://schemas.microsoft.com/office/drawing/2014/main" id="{9A4227C8-C1D8-F24C-AB22-4AC8A85BC269}"/>
              </a:ext>
            </a:extLst>
          </p:cNvPr>
          <p:cNvGrpSpPr/>
          <p:nvPr/>
        </p:nvGrpSpPr>
        <p:grpSpPr>
          <a:xfrm>
            <a:off x="777263" y="4445548"/>
            <a:ext cx="10637469" cy="885617"/>
            <a:chOff x="448006" y="1470069"/>
            <a:chExt cx="8684501" cy="615183"/>
          </a:xfrm>
        </p:grpSpPr>
        <p:sp>
          <p:nvSpPr>
            <p:cNvPr id="6" name="Rectangle: Diagonal Corners Rounded 29">
              <a:extLst>
                <a:ext uri="{FF2B5EF4-FFF2-40B4-BE49-F238E27FC236}">
                  <a16:creationId xmlns:a16="http://schemas.microsoft.com/office/drawing/2014/main" id="{A47601EF-2C46-96AD-BA4B-F4FE2F2B760D}"/>
                </a:ext>
              </a:extLst>
            </p:cNvPr>
            <p:cNvSpPr/>
            <p:nvPr/>
          </p:nvSpPr>
          <p:spPr>
            <a:xfrm>
              <a:off x="773658" y="1470069"/>
              <a:ext cx="8358849" cy="615183"/>
            </a:xfrm>
            <a:prstGeom prst="round2Diag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defTabSz="1151961">
                <a:buClr>
                  <a:srgbClr val="000000"/>
                </a:buClr>
                <a:defRPr/>
              </a:pPr>
              <a:r>
                <a:rPr lang="en-US" sz="2400" kern="0">
                  <a:solidFill>
                    <a:srgbClr val="000000"/>
                  </a:solidFill>
                  <a:latin typeface="+mn-lt"/>
                  <a:sym typeface="Arial"/>
                </a:rPr>
                <a:t>     </a:t>
              </a:r>
              <a:r>
                <a:rPr lang="vi-VN" sz="2400" kern="0">
                  <a:solidFill>
                    <a:srgbClr val="000000"/>
                  </a:solidFill>
                  <a:latin typeface="+mn-lt"/>
                  <a:sym typeface="Arial"/>
                </a:rPr>
                <a:t>Lâm thấy Vân tuy nhỏ người nhưng xốc vác</a:t>
              </a:r>
              <a:r>
                <a:rPr lang="en-US" sz="2400" kern="0">
                  <a:solidFill>
                    <a:srgbClr val="000000"/>
                  </a:solidFill>
                  <a:latin typeface="+mn-lt"/>
                  <a:sym typeface="Arial"/>
                </a:rPr>
                <a:t>.</a:t>
              </a:r>
            </a:p>
          </p:txBody>
        </p:sp>
        <p:sp>
          <p:nvSpPr>
            <p:cNvPr id="7" name="Diamond 6">
              <a:extLst>
                <a:ext uri="{FF2B5EF4-FFF2-40B4-BE49-F238E27FC236}">
                  <a16:creationId xmlns:a16="http://schemas.microsoft.com/office/drawing/2014/main" id="{ADC4B62B-3AE3-9809-F93A-2A777A0FB839}"/>
                </a:ext>
              </a:extLst>
            </p:cNvPr>
            <p:cNvSpPr>
              <a:spLocks noChangeAspect="1"/>
            </p:cNvSpPr>
            <p:nvPr/>
          </p:nvSpPr>
          <p:spPr>
            <a:xfrm>
              <a:off x="448006" y="1512521"/>
              <a:ext cx="646594" cy="550153"/>
            </a:xfrm>
            <a:prstGeom prst="diamond">
              <a:avLst/>
            </a:prstGeom>
            <a:solidFill>
              <a:schemeClr val="accent2">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1961">
                <a:buClr>
                  <a:srgbClr val="000000"/>
                </a:buClr>
                <a:defRPr/>
              </a:pPr>
              <a:r>
                <a:rPr lang="en-US" sz="2400" kern="0" dirty="0">
                  <a:solidFill>
                    <a:srgbClr val="000000"/>
                  </a:solidFill>
                  <a:latin typeface="+mn-lt"/>
                  <a:sym typeface="Arial"/>
                </a:rPr>
                <a:t>2</a:t>
              </a:r>
            </a:p>
          </p:txBody>
        </p:sp>
      </p:grpSp>
      <p:grpSp>
        <p:nvGrpSpPr>
          <p:cNvPr id="8" name="Group 7">
            <a:extLst>
              <a:ext uri="{FF2B5EF4-FFF2-40B4-BE49-F238E27FC236}">
                <a16:creationId xmlns:a16="http://schemas.microsoft.com/office/drawing/2014/main" id="{8C708A1F-0A50-FCA6-9922-544E96E0769E}"/>
              </a:ext>
            </a:extLst>
          </p:cNvPr>
          <p:cNvGrpSpPr/>
          <p:nvPr/>
        </p:nvGrpSpPr>
        <p:grpSpPr>
          <a:xfrm>
            <a:off x="777267" y="5643571"/>
            <a:ext cx="10637465" cy="885617"/>
            <a:chOff x="448010" y="1470069"/>
            <a:chExt cx="8684497" cy="615183"/>
          </a:xfrm>
        </p:grpSpPr>
        <p:sp>
          <p:nvSpPr>
            <p:cNvPr id="10" name="Rectangle: Diagonal Corners Rounded 29">
              <a:extLst>
                <a:ext uri="{FF2B5EF4-FFF2-40B4-BE49-F238E27FC236}">
                  <a16:creationId xmlns:a16="http://schemas.microsoft.com/office/drawing/2014/main" id="{C6AEECD0-1660-E6EC-1246-8008895FDE2B}"/>
                </a:ext>
              </a:extLst>
            </p:cNvPr>
            <p:cNvSpPr/>
            <p:nvPr/>
          </p:nvSpPr>
          <p:spPr>
            <a:xfrm>
              <a:off x="773658" y="1470069"/>
              <a:ext cx="8358849" cy="615183"/>
            </a:xfrm>
            <a:prstGeom prst="round2Diag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r" defTabSz="1151961">
                <a:buClr>
                  <a:srgbClr val="000000"/>
                </a:buClr>
                <a:defRPr/>
              </a:pPr>
              <a:r>
                <a:rPr lang="vi-VN" sz="2400" kern="0" dirty="0">
                  <a:solidFill>
                    <a:srgbClr val="000000"/>
                  </a:solidFill>
                  <a:latin typeface="+mn-lt"/>
                  <a:sym typeface="Arial"/>
                </a:rPr>
                <a:t>Quốc thấy Vân hiền lành, ít nói nhưng giỏi, ai cũng phải nể phục</a:t>
              </a:r>
              <a:r>
                <a:rPr lang="en-US" sz="2400" kern="0" dirty="0">
                  <a:solidFill>
                    <a:srgbClr val="000000"/>
                  </a:solidFill>
                  <a:latin typeface="+mn-lt"/>
                  <a:sym typeface="Arial"/>
                </a:rPr>
                <a:t>.</a:t>
              </a:r>
            </a:p>
          </p:txBody>
        </p:sp>
        <p:sp>
          <p:nvSpPr>
            <p:cNvPr id="11" name="Diamond 10">
              <a:extLst>
                <a:ext uri="{FF2B5EF4-FFF2-40B4-BE49-F238E27FC236}">
                  <a16:creationId xmlns:a16="http://schemas.microsoft.com/office/drawing/2014/main" id="{FAC678D8-CC30-DC95-9543-7F18EC872174}"/>
                </a:ext>
              </a:extLst>
            </p:cNvPr>
            <p:cNvSpPr>
              <a:spLocks noChangeAspect="1"/>
            </p:cNvSpPr>
            <p:nvPr/>
          </p:nvSpPr>
          <p:spPr>
            <a:xfrm>
              <a:off x="448010" y="1512521"/>
              <a:ext cx="646594" cy="550153"/>
            </a:xfrm>
            <a:prstGeom prst="diamond">
              <a:avLst/>
            </a:prstGeom>
            <a:solidFill>
              <a:schemeClr val="accent2">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1961">
                <a:buClr>
                  <a:srgbClr val="000000"/>
                </a:buClr>
                <a:defRPr/>
              </a:pPr>
              <a:r>
                <a:rPr lang="en-US" sz="2400" kern="0" dirty="0">
                  <a:solidFill>
                    <a:srgbClr val="000000"/>
                  </a:solidFill>
                  <a:latin typeface="+mn-lt"/>
                  <a:sym typeface="Arial"/>
                </a:rPr>
                <a:t>3</a:t>
              </a:r>
            </a:p>
          </p:txBody>
        </p:sp>
      </p:grpSp>
    </p:spTree>
    <p:extLst>
      <p:ext uri="{BB962C8B-B14F-4D97-AF65-F5344CB8AC3E}">
        <p14:creationId xmlns:p14="http://schemas.microsoft.com/office/powerpoint/2010/main" val="2097891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D5B6886-D7F5-46EB-98CC-3EED0841A0CA}"/>
            </a:ext>
          </a:extLst>
        </p:cNvPr>
        <p:cNvGrpSpPr/>
        <p:nvPr/>
      </p:nvGrpSpPr>
      <p:grpSpPr>
        <a:xfrm>
          <a:off x="0" y="0"/>
          <a:ext cx="0" cy="0"/>
          <a:chOff x="0" y="0"/>
          <a:chExt cx="0" cy="0"/>
        </a:xfrm>
      </p:grpSpPr>
      <p:sp>
        <p:nvSpPr>
          <p:cNvPr id="3" name="Freeform 7">
            <a:extLst>
              <a:ext uri="{FF2B5EF4-FFF2-40B4-BE49-F238E27FC236}">
                <a16:creationId xmlns:a16="http://schemas.microsoft.com/office/drawing/2014/main" id="{AA693A3E-E1B4-A3BA-5869-612E1FD15762}"/>
              </a:ext>
            </a:extLst>
          </p:cNvPr>
          <p:cNvSpPr/>
          <p:nvPr/>
        </p:nvSpPr>
        <p:spPr>
          <a:xfrm rot="-7822398">
            <a:off x="132909" y="44057"/>
            <a:ext cx="457151" cy="486229"/>
          </a:xfrm>
          <a:custGeom>
            <a:avLst/>
            <a:gdLst/>
            <a:ahLst/>
            <a:cxnLst/>
            <a:rect l="l" t="t" r="r" b="b"/>
            <a:pathLst>
              <a:path w="2287590" h="2142016">
                <a:moveTo>
                  <a:pt x="0" y="0"/>
                </a:moveTo>
                <a:lnTo>
                  <a:pt x="2287590" y="0"/>
                </a:lnTo>
                <a:lnTo>
                  <a:pt x="2287590" y="2142016"/>
                </a:lnTo>
                <a:lnTo>
                  <a:pt x="0" y="21420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a:solidFill>
                <a:schemeClr val="tx1"/>
              </a:solidFill>
              <a:latin typeface="+mn-lt"/>
              <a:cs typeface="Arial" panose="020B0604020202020204" pitchFamily="34" charset="0"/>
            </a:endParaRPr>
          </a:p>
        </p:txBody>
      </p:sp>
      <p:sp>
        <p:nvSpPr>
          <p:cNvPr id="6" name="TextBox 5">
            <a:extLst>
              <a:ext uri="{FF2B5EF4-FFF2-40B4-BE49-F238E27FC236}">
                <a16:creationId xmlns:a16="http://schemas.microsoft.com/office/drawing/2014/main" id="{DA0DDFFD-F8DD-4B17-E0DF-2843BCDD037C}"/>
              </a:ext>
            </a:extLst>
          </p:cNvPr>
          <p:cNvSpPr txBox="1"/>
          <p:nvPr/>
        </p:nvSpPr>
        <p:spPr>
          <a:xfrm>
            <a:off x="3235841" y="1614338"/>
            <a:ext cx="5720318" cy="482055"/>
          </a:xfrm>
          <a:prstGeom prst="rect">
            <a:avLst/>
          </a:prstGeom>
        </p:spPr>
        <p:txBody>
          <a:bodyPr wrap="square" lIns="0" tIns="0" rIns="0" bIns="0" rtlCol="0" anchor="t">
            <a:spAutoFit/>
          </a:bodyPr>
          <a:lstStyle/>
          <a:p>
            <a:pPr algn="ctr">
              <a:lnSpc>
                <a:spcPct val="150000"/>
              </a:lnSpc>
              <a:spcBef>
                <a:spcPct val="0"/>
              </a:spcBef>
            </a:pPr>
            <a:r>
              <a:rPr lang="en-US" sz="2400" b="1" spc="53" dirty="0">
                <a:solidFill>
                  <a:schemeClr val="tx1"/>
                </a:solidFill>
                <a:latin typeface="+mn-lt"/>
                <a:cs typeface="Arial" panose="020B0604020202020204" pitchFamily="34" charset="0"/>
              </a:rPr>
              <a:t>RÚT RA </a:t>
            </a:r>
            <a:r>
              <a:rPr lang="en-US" sz="2400" b="1" spc="53" dirty="0" err="1">
                <a:solidFill>
                  <a:schemeClr val="tx1"/>
                </a:solidFill>
                <a:latin typeface="+mn-lt"/>
                <a:cs typeface="Arial" panose="020B0604020202020204" pitchFamily="34" charset="0"/>
              </a:rPr>
              <a:t>Ý</a:t>
            </a:r>
            <a:r>
              <a:rPr lang="en-US" sz="2400" b="1" spc="53" dirty="0">
                <a:solidFill>
                  <a:schemeClr val="tx1"/>
                </a:solidFill>
                <a:latin typeface="+mn-lt"/>
                <a:cs typeface="Arial" panose="020B0604020202020204" pitchFamily="34" charset="0"/>
              </a:rPr>
              <a:t> ĐOẠN 2 VÀ ĐOẠN 3</a:t>
            </a:r>
          </a:p>
        </p:txBody>
      </p:sp>
      <p:grpSp>
        <p:nvGrpSpPr>
          <p:cNvPr id="9" name="Group 8">
            <a:extLst>
              <a:ext uri="{FF2B5EF4-FFF2-40B4-BE49-F238E27FC236}">
                <a16:creationId xmlns:a16="http://schemas.microsoft.com/office/drawing/2014/main" id="{0F4EABFB-0D85-BB2C-C0A8-6902B82565B1}"/>
              </a:ext>
            </a:extLst>
          </p:cNvPr>
          <p:cNvGrpSpPr/>
          <p:nvPr/>
        </p:nvGrpSpPr>
        <p:grpSpPr>
          <a:xfrm>
            <a:off x="1251021" y="2370430"/>
            <a:ext cx="5218671" cy="2045533"/>
            <a:chOff x="1098877" y="532317"/>
            <a:chExt cx="8284416" cy="3247196"/>
          </a:xfrm>
        </p:grpSpPr>
        <p:grpSp>
          <p:nvGrpSpPr>
            <p:cNvPr id="10" name="Group 9">
              <a:extLst>
                <a:ext uri="{FF2B5EF4-FFF2-40B4-BE49-F238E27FC236}">
                  <a16:creationId xmlns:a16="http://schemas.microsoft.com/office/drawing/2014/main" id="{45AC2439-159D-AD3E-C071-144C6B7D9382}"/>
                </a:ext>
              </a:extLst>
            </p:cNvPr>
            <p:cNvGrpSpPr/>
            <p:nvPr/>
          </p:nvGrpSpPr>
          <p:grpSpPr>
            <a:xfrm>
              <a:off x="1098877" y="971008"/>
              <a:ext cx="8118408" cy="2808505"/>
              <a:chOff x="1025592" y="5338042"/>
              <a:chExt cx="8118408" cy="2808505"/>
            </a:xfrm>
          </p:grpSpPr>
          <p:grpSp>
            <p:nvGrpSpPr>
              <p:cNvPr id="12" name="Group 11">
                <a:extLst>
                  <a:ext uri="{FF2B5EF4-FFF2-40B4-BE49-F238E27FC236}">
                    <a16:creationId xmlns:a16="http://schemas.microsoft.com/office/drawing/2014/main" id="{BE3AFE96-AC3F-27FF-214C-EDD850B31621}"/>
                  </a:ext>
                </a:extLst>
              </p:cNvPr>
              <p:cNvGrpSpPr/>
              <p:nvPr/>
            </p:nvGrpSpPr>
            <p:grpSpPr>
              <a:xfrm>
                <a:off x="1025592" y="5338042"/>
                <a:ext cx="8118408" cy="2808505"/>
                <a:chOff x="1025592" y="5338044"/>
                <a:chExt cx="8118408" cy="2580161"/>
              </a:xfrm>
            </p:grpSpPr>
            <p:grpSp>
              <p:nvGrpSpPr>
                <p:cNvPr id="14" name="Group 3">
                  <a:extLst>
                    <a:ext uri="{FF2B5EF4-FFF2-40B4-BE49-F238E27FC236}">
                      <a16:creationId xmlns:a16="http://schemas.microsoft.com/office/drawing/2014/main" id="{01930FB8-DB2E-CCED-A308-43DF059CCC57}"/>
                    </a:ext>
                  </a:extLst>
                </p:cNvPr>
                <p:cNvGrpSpPr/>
                <p:nvPr/>
              </p:nvGrpSpPr>
              <p:grpSpPr>
                <a:xfrm>
                  <a:off x="1025592" y="5483088"/>
                  <a:ext cx="7976828" cy="2435117"/>
                  <a:chOff x="-4212" y="2"/>
                  <a:chExt cx="10809882" cy="3299973"/>
                </a:xfrm>
              </p:grpSpPr>
              <p:sp>
                <p:nvSpPr>
                  <p:cNvPr id="17" name="Freeform 4">
                    <a:extLst>
                      <a:ext uri="{FF2B5EF4-FFF2-40B4-BE49-F238E27FC236}">
                        <a16:creationId xmlns:a16="http://schemas.microsoft.com/office/drawing/2014/main" id="{8A6CC653-E7A4-13BB-52B3-04EEBCC5B0AF}"/>
                      </a:ext>
                    </a:extLst>
                  </p:cNvPr>
                  <p:cNvSpPr/>
                  <p:nvPr/>
                </p:nvSpPr>
                <p:spPr>
                  <a:xfrm>
                    <a:off x="-4212" y="2"/>
                    <a:ext cx="10809882" cy="3299973"/>
                  </a:xfrm>
                  <a:custGeom>
                    <a:avLst/>
                    <a:gdLst/>
                    <a:ahLst/>
                    <a:cxnLst/>
                    <a:rect l="l" t="t" r="r" b="b"/>
                    <a:pathLst>
                      <a:path w="10809882" h="5116019">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chemeClr val="accent2"/>
                  </a:solidFill>
                  <a:ln>
                    <a:solidFill>
                      <a:schemeClr val="accent2"/>
                    </a:solidFill>
                  </a:ln>
                </p:spPr>
                <p:txBody>
                  <a:bodyPr/>
                  <a:lstStyle/>
                  <a:p>
                    <a:endParaRPr lang="en-US" sz="2400">
                      <a:solidFill>
                        <a:schemeClr val="tx1"/>
                      </a:solidFill>
                      <a:latin typeface="+mn-lt"/>
                    </a:endParaRPr>
                  </a:p>
                </p:txBody>
              </p:sp>
            </p:grpSp>
            <p:grpSp>
              <p:nvGrpSpPr>
                <p:cNvPr id="15" name="Group 7">
                  <a:extLst>
                    <a:ext uri="{FF2B5EF4-FFF2-40B4-BE49-F238E27FC236}">
                      <a16:creationId xmlns:a16="http://schemas.microsoft.com/office/drawing/2014/main" id="{C076B7DD-CD27-1933-B4CD-00112D304F9D}"/>
                    </a:ext>
                  </a:extLst>
                </p:cNvPr>
                <p:cNvGrpSpPr/>
                <p:nvPr/>
              </p:nvGrpSpPr>
              <p:grpSpPr>
                <a:xfrm>
                  <a:off x="1175269" y="5338044"/>
                  <a:ext cx="7968731" cy="2424290"/>
                  <a:chOff x="-4214" y="0"/>
                  <a:chExt cx="10825343" cy="3293344"/>
                </a:xfrm>
              </p:grpSpPr>
              <p:sp>
                <p:nvSpPr>
                  <p:cNvPr id="16" name="Freeform 8">
                    <a:extLst>
                      <a:ext uri="{FF2B5EF4-FFF2-40B4-BE49-F238E27FC236}">
                        <a16:creationId xmlns:a16="http://schemas.microsoft.com/office/drawing/2014/main" id="{F1AF71E3-E874-1C14-6035-732E59FD1DFA}"/>
                      </a:ext>
                    </a:extLst>
                  </p:cNvPr>
                  <p:cNvSpPr/>
                  <p:nvPr/>
                </p:nvSpPr>
                <p:spPr>
                  <a:xfrm>
                    <a:off x="-4214" y="0"/>
                    <a:ext cx="10825343" cy="3293344"/>
                  </a:xfrm>
                  <a:custGeom>
                    <a:avLst/>
                    <a:gdLst/>
                    <a:ahLst/>
                    <a:cxnLst/>
                    <a:rect l="l" t="t" r="r" b="b"/>
                    <a:pathLst>
                      <a:path w="10825342" h="5105739">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chemeClr val="bg1"/>
                  </a:solidFill>
                  <a:ln>
                    <a:solidFill>
                      <a:schemeClr val="accent2"/>
                    </a:solidFill>
                  </a:ln>
                </p:spPr>
                <p:txBody>
                  <a:bodyPr/>
                  <a:lstStyle/>
                  <a:p>
                    <a:endParaRPr lang="en-US" sz="2400">
                      <a:solidFill>
                        <a:schemeClr val="tx1"/>
                      </a:solidFill>
                      <a:latin typeface="+mn-lt"/>
                    </a:endParaRPr>
                  </a:p>
                </p:txBody>
              </p:sp>
            </p:grpSp>
          </p:grpSp>
          <p:sp>
            <p:nvSpPr>
              <p:cNvPr id="13" name="TextBox 12">
                <a:extLst>
                  <a:ext uri="{FF2B5EF4-FFF2-40B4-BE49-F238E27FC236}">
                    <a16:creationId xmlns:a16="http://schemas.microsoft.com/office/drawing/2014/main" id="{DBFA3586-3B47-C0B7-2CA4-FF97F97BB788}"/>
                  </a:ext>
                </a:extLst>
              </p:cNvPr>
              <p:cNvSpPr txBox="1"/>
              <p:nvPr/>
            </p:nvSpPr>
            <p:spPr>
              <a:xfrm>
                <a:off x="1551051" y="5709472"/>
                <a:ext cx="7217164" cy="1780882"/>
              </a:xfrm>
              <a:prstGeom prst="rect">
                <a:avLst/>
              </a:prstGeom>
              <a:noFill/>
            </p:spPr>
            <p:txBody>
              <a:bodyPr wrap="square">
                <a:spAutoFit/>
              </a:bodyPr>
              <a:lstStyle/>
              <a:p>
                <a:pPr algn="just">
                  <a:lnSpc>
                    <a:spcPct val="150000"/>
                  </a:lnSpc>
                </a:pPr>
                <a:r>
                  <a:rPr lang="vi-VN" sz="2400" b="1" dirty="0">
                    <a:solidFill>
                      <a:schemeClr val="tx1"/>
                    </a:solidFill>
                    <a:latin typeface="+mn-lt"/>
                    <a:ea typeface="Calibri" panose="020F0502020204030204" pitchFamily="34" charset="0"/>
                    <a:cs typeface="Arial" panose="020B0604020202020204" pitchFamily="34" charset="0"/>
                  </a:rPr>
                  <a:t>Đoạn 2: </a:t>
                </a:r>
                <a:r>
                  <a:rPr lang="vi-VN" sz="2400" dirty="0">
                    <a:solidFill>
                      <a:schemeClr val="tx1"/>
                    </a:solidFill>
                    <a:latin typeface="+mn-lt"/>
                    <a:ea typeface="Calibri" panose="020F0502020204030204" pitchFamily="34" charset="0"/>
                    <a:cs typeface="Arial" panose="020B0604020202020204" pitchFamily="34" charset="0"/>
                  </a:rPr>
                  <a:t>Vân đã trực nhật hộ Quốc vì bạn ngủ quên.</a:t>
                </a:r>
                <a:endParaRPr lang="en-US" sz="2400" dirty="0">
                  <a:solidFill>
                    <a:schemeClr val="tx1"/>
                  </a:solidFill>
                  <a:latin typeface="+mn-lt"/>
                  <a:cs typeface="Arial" panose="020B0604020202020204" pitchFamily="34" charset="0"/>
                </a:endParaRPr>
              </a:p>
            </p:txBody>
          </p:sp>
        </p:grpSp>
        <p:pic>
          <p:nvPicPr>
            <p:cNvPr id="11" name="Picture 9">
              <a:extLst>
                <a:ext uri="{FF2B5EF4-FFF2-40B4-BE49-F238E27FC236}">
                  <a16:creationId xmlns:a16="http://schemas.microsoft.com/office/drawing/2014/main" id="{3DBC3875-F57B-C2EE-2D60-0DB92511763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736438" y="532317"/>
              <a:ext cx="646855" cy="869853"/>
            </a:xfrm>
            <a:prstGeom prst="rect">
              <a:avLst/>
            </a:prstGeom>
          </p:spPr>
        </p:pic>
      </p:grpSp>
      <p:grpSp>
        <p:nvGrpSpPr>
          <p:cNvPr id="18" name="Group 17">
            <a:extLst>
              <a:ext uri="{FF2B5EF4-FFF2-40B4-BE49-F238E27FC236}">
                <a16:creationId xmlns:a16="http://schemas.microsoft.com/office/drawing/2014/main" id="{D93D6761-51B4-C30C-8949-89D522D09F07}"/>
              </a:ext>
            </a:extLst>
          </p:cNvPr>
          <p:cNvGrpSpPr/>
          <p:nvPr/>
        </p:nvGrpSpPr>
        <p:grpSpPr>
          <a:xfrm>
            <a:off x="1262855" y="4533546"/>
            <a:ext cx="5206837" cy="1957610"/>
            <a:chOff x="1025592" y="5372512"/>
            <a:chExt cx="8265630" cy="3107623"/>
          </a:xfrm>
        </p:grpSpPr>
        <p:grpSp>
          <p:nvGrpSpPr>
            <p:cNvPr id="19" name="Group 18">
              <a:extLst>
                <a:ext uri="{FF2B5EF4-FFF2-40B4-BE49-F238E27FC236}">
                  <a16:creationId xmlns:a16="http://schemas.microsoft.com/office/drawing/2014/main" id="{599263E8-BE23-7A61-8868-965AF301A634}"/>
                </a:ext>
              </a:extLst>
            </p:cNvPr>
            <p:cNvGrpSpPr/>
            <p:nvPr/>
          </p:nvGrpSpPr>
          <p:grpSpPr>
            <a:xfrm>
              <a:off x="1025592" y="5676902"/>
              <a:ext cx="8118408" cy="2803233"/>
              <a:chOff x="1025592" y="1038227"/>
              <a:chExt cx="8118408" cy="2803233"/>
            </a:xfrm>
          </p:grpSpPr>
          <p:grpSp>
            <p:nvGrpSpPr>
              <p:cNvPr id="21" name="Group 20">
                <a:extLst>
                  <a:ext uri="{FF2B5EF4-FFF2-40B4-BE49-F238E27FC236}">
                    <a16:creationId xmlns:a16="http://schemas.microsoft.com/office/drawing/2014/main" id="{61D2E5B6-6423-F084-A435-89B3A43429F6}"/>
                  </a:ext>
                </a:extLst>
              </p:cNvPr>
              <p:cNvGrpSpPr/>
              <p:nvPr/>
            </p:nvGrpSpPr>
            <p:grpSpPr>
              <a:xfrm>
                <a:off x="1025592" y="1038227"/>
                <a:ext cx="8118408" cy="2803233"/>
                <a:chOff x="1025592" y="1038227"/>
                <a:chExt cx="8118408" cy="2803233"/>
              </a:xfrm>
            </p:grpSpPr>
            <p:grpSp>
              <p:nvGrpSpPr>
                <p:cNvPr id="23" name="Group 5">
                  <a:extLst>
                    <a:ext uri="{FF2B5EF4-FFF2-40B4-BE49-F238E27FC236}">
                      <a16:creationId xmlns:a16="http://schemas.microsoft.com/office/drawing/2014/main" id="{674E4EBC-0C6B-C0F8-A0CA-B2901D35E9C4}"/>
                    </a:ext>
                  </a:extLst>
                </p:cNvPr>
                <p:cNvGrpSpPr/>
                <p:nvPr/>
              </p:nvGrpSpPr>
              <p:grpSpPr>
                <a:xfrm>
                  <a:off x="1025592" y="1168764"/>
                  <a:ext cx="7976828" cy="2672696"/>
                  <a:chOff x="-4212" y="0"/>
                  <a:chExt cx="10809882" cy="3621931"/>
                </a:xfrm>
              </p:grpSpPr>
              <p:sp>
                <p:nvSpPr>
                  <p:cNvPr id="26" name="Freeform 6">
                    <a:extLst>
                      <a:ext uri="{FF2B5EF4-FFF2-40B4-BE49-F238E27FC236}">
                        <a16:creationId xmlns:a16="http://schemas.microsoft.com/office/drawing/2014/main" id="{2053B4D3-06F1-4848-7BFF-26607253600F}"/>
                      </a:ext>
                    </a:extLst>
                  </p:cNvPr>
                  <p:cNvSpPr/>
                  <p:nvPr/>
                </p:nvSpPr>
                <p:spPr>
                  <a:xfrm>
                    <a:off x="-4212" y="0"/>
                    <a:ext cx="10809882" cy="3621931"/>
                  </a:xfrm>
                  <a:custGeom>
                    <a:avLst/>
                    <a:gdLst/>
                    <a:ahLst/>
                    <a:cxnLst/>
                    <a:rect l="l" t="t" r="r" b="b"/>
                    <a:pathLst>
                      <a:path w="10809882" h="5135675">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26703"/>
                          <a:pt x="10800735" y="4373090"/>
                        </a:cubicBezTo>
                        <a:cubicBezTo>
                          <a:pt x="10800735" y="4587249"/>
                          <a:pt x="10809883" y="4886428"/>
                          <a:pt x="10809883" y="4886428"/>
                        </a:cubicBezTo>
                        <a:cubicBezTo>
                          <a:pt x="10809883" y="5015097"/>
                          <a:pt x="10805713" y="5135675"/>
                          <a:pt x="10552875" y="5127541"/>
                        </a:cubicBezTo>
                        <a:cubicBezTo>
                          <a:pt x="10552875" y="5127541"/>
                          <a:pt x="10176403" y="5107242"/>
                          <a:pt x="9081481" y="5114841"/>
                        </a:cubicBezTo>
                        <a:cubicBezTo>
                          <a:pt x="2545013" y="5122975"/>
                          <a:pt x="304023" y="5135675"/>
                          <a:pt x="304023" y="5135675"/>
                        </a:cubicBezTo>
                        <a:cubicBezTo>
                          <a:pt x="132548" y="5135675"/>
                          <a:pt x="4213" y="5034605"/>
                          <a:pt x="8532" y="4832059"/>
                        </a:cubicBezTo>
                        <a:cubicBezTo>
                          <a:pt x="8532" y="4832059"/>
                          <a:pt x="9630" y="4333517"/>
                          <a:pt x="4815" y="1391373"/>
                        </a:cubicBezTo>
                        <a:cubicBezTo>
                          <a:pt x="0" y="663668"/>
                          <a:pt x="25592" y="330596"/>
                          <a:pt x="25592" y="330596"/>
                        </a:cubicBezTo>
                        <a:cubicBezTo>
                          <a:pt x="27224" y="150571"/>
                          <a:pt x="143504" y="16918"/>
                          <a:pt x="278431" y="16918"/>
                        </a:cubicBezTo>
                        <a:close/>
                      </a:path>
                    </a:pathLst>
                  </a:custGeom>
                  <a:solidFill>
                    <a:schemeClr val="accent2"/>
                  </a:solidFill>
                </p:spPr>
                <p:txBody>
                  <a:bodyPr/>
                  <a:lstStyle/>
                  <a:p>
                    <a:endParaRPr lang="en-US" sz="2400">
                      <a:solidFill>
                        <a:schemeClr val="tx1"/>
                      </a:solidFill>
                      <a:latin typeface="+mn-lt"/>
                    </a:endParaRPr>
                  </a:p>
                </p:txBody>
              </p:sp>
            </p:grpSp>
            <p:grpSp>
              <p:nvGrpSpPr>
                <p:cNvPr id="24" name="Group 9">
                  <a:extLst>
                    <a:ext uri="{FF2B5EF4-FFF2-40B4-BE49-F238E27FC236}">
                      <a16:creationId xmlns:a16="http://schemas.microsoft.com/office/drawing/2014/main" id="{B29A17B0-856A-AECA-DA7F-7230DC5CDA38}"/>
                    </a:ext>
                  </a:extLst>
                </p:cNvPr>
                <p:cNvGrpSpPr/>
                <p:nvPr/>
              </p:nvGrpSpPr>
              <p:grpSpPr>
                <a:xfrm>
                  <a:off x="1175269" y="1038227"/>
                  <a:ext cx="7968731" cy="2650627"/>
                  <a:chOff x="-4214" y="4"/>
                  <a:chExt cx="10825343" cy="3600818"/>
                </a:xfrm>
              </p:grpSpPr>
              <p:sp>
                <p:nvSpPr>
                  <p:cNvPr id="25" name="Freeform 10">
                    <a:extLst>
                      <a:ext uri="{FF2B5EF4-FFF2-40B4-BE49-F238E27FC236}">
                        <a16:creationId xmlns:a16="http://schemas.microsoft.com/office/drawing/2014/main" id="{CEECE764-BB78-7BC4-3DEF-306F30E95572}"/>
                      </a:ext>
                    </a:extLst>
                  </p:cNvPr>
                  <p:cNvSpPr/>
                  <p:nvPr/>
                </p:nvSpPr>
                <p:spPr>
                  <a:xfrm>
                    <a:off x="-4214" y="4"/>
                    <a:ext cx="10825343" cy="3600818"/>
                  </a:xfrm>
                  <a:custGeom>
                    <a:avLst/>
                    <a:gdLst/>
                    <a:ahLst/>
                    <a:cxnLst/>
                    <a:rect l="l" t="t" r="r" b="b"/>
                    <a:pathLst>
                      <a:path w="10825342" h="5105739">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chemeClr val="bg1"/>
                  </a:solidFill>
                  <a:ln>
                    <a:solidFill>
                      <a:schemeClr val="accent2"/>
                    </a:solidFill>
                  </a:ln>
                </p:spPr>
                <p:txBody>
                  <a:bodyPr/>
                  <a:lstStyle/>
                  <a:p>
                    <a:endParaRPr lang="en-US" sz="2400">
                      <a:solidFill>
                        <a:schemeClr val="tx1"/>
                      </a:solidFill>
                      <a:latin typeface="+mn-lt"/>
                    </a:endParaRPr>
                  </a:p>
                </p:txBody>
              </p:sp>
            </p:grpSp>
          </p:grpSp>
          <p:sp>
            <p:nvSpPr>
              <p:cNvPr id="22" name="TextBox 21">
                <a:extLst>
                  <a:ext uri="{FF2B5EF4-FFF2-40B4-BE49-F238E27FC236}">
                    <a16:creationId xmlns:a16="http://schemas.microsoft.com/office/drawing/2014/main" id="{CC93E638-0863-F170-1855-AB9C0721F237}"/>
                  </a:ext>
                </a:extLst>
              </p:cNvPr>
              <p:cNvSpPr txBox="1"/>
              <p:nvPr/>
            </p:nvSpPr>
            <p:spPr>
              <a:xfrm>
                <a:off x="1295012" y="1405547"/>
                <a:ext cx="7729241" cy="1780882"/>
              </a:xfrm>
              <a:prstGeom prst="rect">
                <a:avLst/>
              </a:prstGeom>
              <a:noFill/>
            </p:spPr>
            <p:txBody>
              <a:bodyPr wrap="square">
                <a:spAutoFit/>
              </a:bodyPr>
              <a:lstStyle/>
              <a:p>
                <a:pPr algn="just">
                  <a:lnSpc>
                    <a:spcPct val="150000"/>
                  </a:lnSpc>
                </a:pPr>
                <a:r>
                  <a:rPr lang="vi-VN" sz="2400" b="1" dirty="0">
                    <a:solidFill>
                      <a:schemeClr val="tx1"/>
                    </a:solidFill>
                    <a:latin typeface="+mn-lt"/>
                    <a:ea typeface="Calibri" panose="020F0502020204030204" pitchFamily="34" charset="0"/>
                    <a:cs typeface="Arial" panose="020B0604020202020204" pitchFamily="34" charset="0"/>
                  </a:rPr>
                  <a:t>Đoạn 3: </a:t>
                </a:r>
                <a:r>
                  <a:rPr lang="vi-VN" sz="2400" dirty="0">
                    <a:solidFill>
                      <a:schemeClr val="tx1"/>
                    </a:solidFill>
                    <a:latin typeface="+mn-lt"/>
                    <a:ea typeface="Calibri" panose="020F0502020204030204" pitchFamily="34" charset="0"/>
                    <a:cs typeface="Arial" panose="020B0604020202020204" pitchFamily="34" charset="0"/>
                  </a:rPr>
                  <a:t>Sự quan tâm của Vân dành cho các bạn trong lớp. </a:t>
                </a:r>
                <a:endParaRPr lang="en-US" sz="2400" dirty="0">
                  <a:solidFill>
                    <a:schemeClr val="tx1"/>
                  </a:solidFill>
                  <a:latin typeface="+mn-lt"/>
                  <a:cs typeface="Arial" panose="020B0604020202020204" pitchFamily="34" charset="0"/>
                </a:endParaRPr>
              </a:p>
            </p:txBody>
          </p:sp>
        </p:grpSp>
        <p:pic>
          <p:nvPicPr>
            <p:cNvPr id="20" name="Picture 9">
              <a:extLst>
                <a:ext uri="{FF2B5EF4-FFF2-40B4-BE49-F238E27FC236}">
                  <a16:creationId xmlns:a16="http://schemas.microsoft.com/office/drawing/2014/main" id="{AF2448C4-3B71-6242-E3F3-94D8C98D25D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644367" y="5372512"/>
              <a:ext cx="646855" cy="869853"/>
            </a:xfrm>
            <a:prstGeom prst="rect">
              <a:avLst/>
            </a:prstGeom>
          </p:spPr>
        </p:pic>
      </p:grpSp>
      <p:sp>
        <p:nvSpPr>
          <p:cNvPr id="28" name="Freeform 28">
            <a:extLst>
              <a:ext uri="{FF2B5EF4-FFF2-40B4-BE49-F238E27FC236}">
                <a16:creationId xmlns:a16="http://schemas.microsoft.com/office/drawing/2014/main" id="{21A5C264-82A6-EB80-632C-5E8A77FC75EF}"/>
              </a:ext>
            </a:extLst>
          </p:cNvPr>
          <p:cNvSpPr/>
          <p:nvPr/>
        </p:nvSpPr>
        <p:spPr>
          <a:xfrm>
            <a:off x="7337084" y="2707310"/>
            <a:ext cx="3419031" cy="3671446"/>
          </a:xfrm>
          <a:custGeom>
            <a:avLst/>
            <a:gdLst/>
            <a:ahLst/>
            <a:cxnLst/>
            <a:rect l="l" t="t" r="r" b="b"/>
            <a:pathLst>
              <a:path w="1948592" h="2092448">
                <a:moveTo>
                  <a:pt x="0" y="0"/>
                </a:moveTo>
                <a:lnTo>
                  <a:pt x="1948592" y="0"/>
                </a:lnTo>
                <a:lnTo>
                  <a:pt x="1948592" y="2092448"/>
                </a:lnTo>
                <a:lnTo>
                  <a:pt x="0" y="2092448"/>
                </a:lnTo>
                <a:lnTo>
                  <a:pt x="0" y="0"/>
                </a:lnTo>
                <a:close/>
              </a:path>
            </a:pathLst>
          </a:custGeom>
          <a:blipFill>
            <a:blip r:embed="rId9"/>
            <a:stretch>
              <a:fillRect/>
            </a:stretch>
          </a:blipFill>
        </p:spPr>
      </p:sp>
    </p:spTree>
    <p:extLst>
      <p:ext uri="{BB962C8B-B14F-4D97-AF65-F5344CB8AC3E}">
        <p14:creationId xmlns:p14="http://schemas.microsoft.com/office/powerpoint/2010/main" val="2069402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36A8DF4-B80B-882C-B8FB-0E23B1E45BE0}"/>
            </a:ext>
          </a:extLst>
        </p:cNvPr>
        <p:cNvGrpSpPr/>
        <p:nvPr/>
      </p:nvGrpSpPr>
      <p:grpSpPr>
        <a:xfrm>
          <a:off x="0" y="0"/>
          <a:ext cx="0" cy="0"/>
          <a:chOff x="0" y="0"/>
          <a:chExt cx="0" cy="0"/>
        </a:xfrm>
      </p:grpSpPr>
      <p:sp>
        <p:nvSpPr>
          <p:cNvPr id="7" name="Rounded Rectangle 103">
            <a:extLst>
              <a:ext uri="{FF2B5EF4-FFF2-40B4-BE49-F238E27FC236}">
                <a16:creationId xmlns:a16="http://schemas.microsoft.com/office/drawing/2014/main" id="{44A01A8E-1730-B08B-A92D-D4B85A91BDC5}"/>
              </a:ext>
            </a:extLst>
          </p:cNvPr>
          <p:cNvSpPr/>
          <p:nvPr/>
        </p:nvSpPr>
        <p:spPr>
          <a:xfrm>
            <a:off x="927769" y="2813425"/>
            <a:ext cx="3600097" cy="3773990"/>
          </a:xfrm>
          <a:prstGeom prst="roundRect">
            <a:avLst>
              <a:gd name="adj" fmla="val 11255"/>
            </a:avLst>
          </a:prstGeom>
          <a:solidFill>
            <a:schemeClr val="bg1"/>
          </a:solidFill>
          <a:ln w="19050" cap="flat" cmpd="sng" algn="ctr">
            <a:solidFill>
              <a:schemeClr val="accent4"/>
            </a:solidFill>
            <a:prstDash val="solid"/>
          </a:ln>
          <a:effectLst/>
        </p:spPr>
        <p:txBody>
          <a:bodyPr rtlCol="0" anchor="ctr"/>
          <a:lstStyle/>
          <a:p>
            <a:pPr algn="ctr" defTabSz="1151961">
              <a:lnSpc>
                <a:spcPct val="150000"/>
              </a:lnSpc>
            </a:pPr>
            <a:r>
              <a:rPr lang="en-US" sz="2400" kern="0" dirty="0" err="1">
                <a:solidFill>
                  <a:srgbClr val="000000"/>
                </a:solidFill>
                <a:latin typeface="+mn-lt"/>
                <a:cs typeface="Arial" panose="020B0604020202020204" pitchFamily="34" charset="0"/>
                <a:sym typeface="Arial"/>
              </a:rPr>
              <a:t>Đó</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chính</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là</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những</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việc</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làm</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cụ</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thể</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của</a:t>
            </a:r>
            <a:r>
              <a:rPr lang="en-US" sz="2400" kern="0" dirty="0">
                <a:solidFill>
                  <a:srgbClr val="000000"/>
                </a:solidFill>
                <a:latin typeface="+mn-lt"/>
                <a:cs typeface="Arial" panose="020B0604020202020204" pitchFamily="34" charset="0"/>
                <a:sym typeface="Arial"/>
              </a:rPr>
              <a:t> Vân </a:t>
            </a:r>
            <a:r>
              <a:rPr lang="en-US" sz="2400" kern="0" dirty="0" err="1">
                <a:solidFill>
                  <a:srgbClr val="000000"/>
                </a:solidFill>
                <a:latin typeface="+mn-lt"/>
                <a:cs typeface="Arial" panose="020B0604020202020204" pitchFamily="34" charset="0"/>
                <a:sym typeface="Arial"/>
              </a:rPr>
              <a:t>đã</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khiến</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các</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bạn</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nể</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phục</a:t>
            </a:r>
            <a:r>
              <a:rPr lang="en-US" sz="2400" kern="0" dirty="0">
                <a:solidFill>
                  <a:srgbClr val="000000"/>
                </a:solidFill>
                <a:latin typeface="+mn-lt"/>
                <a:cs typeface="Arial" panose="020B0604020202020204" pitchFamily="34" charset="0"/>
                <a:sym typeface="Arial"/>
              </a:rPr>
              <a:t>:</a:t>
            </a:r>
            <a:endParaRPr lang="vi-VN" sz="2400" kern="0" dirty="0">
              <a:solidFill>
                <a:srgbClr val="000000"/>
              </a:solidFill>
              <a:latin typeface="+mn-lt"/>
              <a:cs typeface="Arial" panose="020B0604020202020204" pitchFamily="34" charset="0"/>
              <a:sym typeface="Arial"/>
            </a:endParaRPr>
          </a:p>
        </p:txBody>
      </p:sp>
      <p:sp>
        <p:nvSpPr>
          <p:cNvPr id="8" name="Rounded Rectangle 104">
            <a:extLst>
              <a:ext uri="{FF2B5EF4-FFF2-40B4-BE49-F238E27FC236}">
                <a16:creationId xmlns:a16="http://schemas.microsoft.com/office/drawing/2014/main" id="{AB672EB7-CB39-B912-27BE-C4322536AE23}"/>
              </a:ext>
            </a:extLst>
          </p:cNvPr>
          <p:cNvSpPr/>
          <p:nvPr/>
        </p:nvSpPr>
        <p:spPr>
          <a:xfrm>
            <a:off x="5319888" y="2842471"/>
            <a:ext cx="5976161" cy="1101468"/>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just" defTabSz="1151961"/>
            <a:r>
              <a:rPr lang="vi-VN" sz="2400" kern="0">
                <a:solidFill>
                  <a:srgbClr val="000000"/>
                </a:solidFill>
                <a:latin typeface="+mn-lt"/>
                <a:cs typeface="Arial" panose="020B0604020202020204" pitchFamily="34" charset="0"/>
                <a:sym typeface="Arial"/>
              </a:rPr>
              <a:t>Chăm học và đạt kết quả cao trong học tập</a:t>
            </a:r>
            <a:r>
              <a:rPr lang="en-US" sz="2400" kern="0">
                <a:solidFill>
                  <a:srgbClr val="000000"/>
                </a:solidFill>
                <a:latin typeface="+mn-lt"/>
                <a:cs typeface="Arial" panose="020B0604020202020204" pitchFamily="34" charset="0"/>
                <a:sym typeface="Arial"/>
              </a:rPr>
              <a:t>.</a:t>
            </a:r>
            <a:endParaRPr lang="en-US" sz="2400" kern="0" dirty="0">
              <a:solidFill>
                <a:srgbClr val="000000"/>
              </a:solidFill>
              <a:latin typeface="+mn-lt"/>
              <a:cs typeface="Arial" panose="020B0604020202020204" pitchFamily="34" charset="0"/>
              <a:sym typeface="Arial"/>
            </a:endParaRPr>
          </a:p>
        </p:txBody>
      </p:sp>
      <p:cxnSp>
        <p:nvCxnSpPr>
          <p:cNvPr id="9" name="Straight Arrow Connector 8">
            <a:extLst>
              <a:ext uri="{FF2B5EF4-FFF2-40B4-BE49-F238E27FC236}">
                <a16:creationId xmlns:a16="http://schemas.microsoft.com/office/drawing/2014/main" id="{B38B4AEF-3201-A700-3CEA-75FB403F2A8E}"/>
              </a:ext>
            </a:extLst>
          </p:cNvPr>
          <p:cNvCxnSpPr>
            <a:cxnSpLocks/>
            <a:stCxn id="7" idx="3"/>
            <a:endCxn id="8" idx="1"/>
          </p:cNvCxnSpPr>
          <p:nvPr/>
        </p:nvCxnSpPr>
        <p:spPr>
          <a:xfrm flipV="1">
            <a:off x="4527866" y="3393205"/>
            <a:ext cx="792022" cy="1307215"/>
          </a:xfrm>
          <a:prstGeom prst="straightConnector1">
            <a:avLst/>
          </a:prstGeom>
          <a:noFill/>
          <a:ln w="19050" cap="flat" cmpd="sng" algn="ctr">
            <a:solidFill>
              <a:srgbClr val="E9FCE3">
                <a:lumMod val="10000"/>
              </a:srgbClr>
            </a:solidFill>
            <a:prstDash val="solid"/>
            <a:tailEnd type="triangle"/>
          </a:ln>
          <a:effectLst/>
        </p:spPr>
      </p:cxnSp>
      <p:sp>
        <p:nvSpPr>
          <p:cNvPr id="10" name="Rounded Rectangle 106">
            <a:extLst>
              <a:ext uri="{FF2B5EF4-FFF2-40B4-BE49-F238E27FC236}">
                <a16:creationId xmlns:a16="http://schemas.microsoft.com/office/drawing/2014/main" id="{671FD0F2-2677-647D-6BFC-551C8628A076}"/>
              </a:ext>
            </a:extLst>
          </p:cNvPr>
          <p:cNvSpPr/>
          <p:nvPr/>
        </p:nvSpPr>
        <p:spPr>
          <a:xfrm>
            <a:off x="5319887" y="4166077"/>
            <a:ext cx="5976161" cy="1101467"/>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just" defTabSz="1151961">
              <a:lnSpc>
                <a:spcPct val="150000"/>
              </a:lnSpc>
            </a:pPr>
            <a:r>
              <a:rPr lang="vi-VN" sz="2400" kern="0" dirty="0">
                <a:solidFill>
                  <a:srgbClr val="000000"/>
                </a:solidFill>
                <a:latin typeface="+mn-lt"/>
                <a:cs typeface="Arial" panose="020B0604020202020204" pitchFamily="34" charset="0"/>
                <a:sym typeface="Arial"/>
              </a:rPr>
              <a:t>Bao quát tốt công việc trong lớp và sẵn sàng hỗ trợ bạn</a:t>
            </a:r>
            <a:r>
              <a:rPr lang="en-US" sz="2400" kern="0" dirty="0">
                <a:solidFill>
                  <a:srgbClr val="000000"/>
                </a:solidFill>
                <a:latin typeface="+mn-lt"/>
                <a:cs typeface="Arial" panose="020B0604020202020204" pitchFamily="34" charset="0"/>
                <a:sym typeface="Arial"/>
              </a:rPr>
              <a:t>.</a:t>
            </a:r>
          </a:p>
        </p:txBody>
      </p:sp>
      <p:cxnSp>
        <p:nvCxnSpPr>
          <p:cNvPr id="11" name="Straight Arrow Connector 10">
            <a:extLst>
              <a:ext uri="{FF2B5EF4-FFF2-40B4-BE49-F238E27FC236}">
                <a16:creationId xmlns:a16="http://schemas.microsoft.com/office/drawing/2014/main" id="{AA4C50F0-F8E1-B34E-2965-33DA09994378}"/>
              </a:ext>
            </a:extLst>
          </p:cNvPr>
          <p:cNvCxnSpPr>
            <a:cxnSpLocks/>
            <a:stCxn id="7" idx="3"/>
            <a:endCxn id="10" idx="1"/>
          </p:cNvCxnSpPr>
          <p:nvPr/>
        </p:nvCxnSpPr>
        <p:spPr>
          <a:xfrm>
            <a:off x="4527866" y="4700420"/>
            <a:ext cx="792021" cy="16391"/>
          </a:xfrm>
          <a:prstGeom prst="straightConnector1">
            <a:avLst/>
          </a:prstGeom>
          <a:noFill/>
          <a:ln w="19050" cap="flat" cmpd="sng" algn="ctr">
            <a:solidFill>
              <a:srgbClr val="E9FCE3">
                <a:lumMod val="10000"/>
              </a:srgbClr>
            </a:solidFill>
            <a:prstDash val="solid"/>
            <a:tailEnd type="triangle"/>
          </a:ln>
          <a:effectLst/>
        </p:spPr>
      </p:cxnSp>
      <p:sp>
        <p:nvSpPr>
          <p:cNvPr id="12" name="Rounded Rectangle 108">
            <a:extLst>
              <a:ext uri="{FF2B5EF4-FFF2-40B4-BE49-F238E27FC236}">
                <a16:creationId xmlns:a16="http://schemas.microsoft.com/office/drawing/2014/main" id="{24AF7E4A-5396-BDC3-26BC-6F0970D76C02}"/>
              </a:ext>
            </a:extLst>
          </p:cNvPr>
          <p:cNvSpPr/>
          <p:nvPr/>
        </p:nvSpPr>
        <p:spPr>
          <a:xfrm>
            <a:off x="5319888" y="5485947"/>
            <a:ext cx="5976161" cy="1101467"/>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just" defTabSz="1151961">
              <a:lnSpc>
                <a:spcPct val="150000"/>
              </a:lnSpc>
            </a:pPr>
            <a:r>
              <a:rPr lang="vi-VN" sz="2400" kern="0" dirty="0">
                <a:solidFill>
                  <a:srgbClr val="000000"/>
                </a:solidFill>
                <a:latin typeface="+mn-lt"/>
                <a:cs typeface="Arial" panose="020B0604020202020204" pitchFamily="34" charset="0"/>
                <a:sym typeface="Arial"/>
              </a:rPr>
              <a:t>Rất “tâm lí”, chu đáo, biết quan tâm tới các bạn trong lớp</a:t>
            </a:r>
            <a:r>
              <a:rPr lang="en-US" sz="2400" kern="0" dirty="0">
                <a:solidFill>
                  <a:srgbClr val="000000"/>
                </a:solidFill>
                <a:latin typeface="+mn-lt"/>
                <a:cs typeface="Arial" panose="020B0604020202020204" pitchFamily="34" charset="0"/>
                <a:sym typeface="Arial"/>
              </a:rPr>
              <a:t>.</a:t>
            </a:r>
          </a:p>
        </p:txBody>
      </p:sp>
      <p:cxnSp>
        <p:nvCxnSpPr>
          <p:cNvPr id="13" name="Straight Arrow Connector 12">
            <a:extLst>
              <a:ext uri="{FF2B5EF4-FFF2-40B4-BE49-F238E27FC236}">
                <a16:creationId xmlns:a16="http://schemas.microsoft.com/office/drawing/2014/main" id="{2CB80B9C-BA9D-CFB1-1C22-9E9F7112437D}"/>
              </a:ext>
            </a:extLst>
          </p:cNvPr>
          <p:cNvCxnSpPr>
            <a:cxnSpLocks/>
            <a:stCxn id="7" idx="3"/>
            <a:endCxn id="12" idx="1"/>
          </p:cNvCxnSpPr>
          <p:nvPr/>
        </p:nvCxnSpPr>
        <p:spPr>
          <a:xfrm>
            <a:off x="4527866" y="4700420"/>
            <a:ext cx="792022" cy="1336261"/>
          </a:xfrm>
          <a:prstGeom prst="straightConnector1">
            <a:avLst/>
          </a:prstGeom>
          <a:noFill/>
          <a:ln w="19050" cap="flat" cmpd="sng" algn="ctr">
            <a:solidFill>
              <a:srgbClr val="E9FCE3">
                <a:lumMod val="10000"/>
              </a:srgbClr>
            </a:solidFill>
            <a:prstDash val="solid"/>
            <a:tailEnd type="triangle"/>
          </a:ln>
          <a:effectLst/>
        </p:spPr>
      </p:cxnSp>
      <p:grpSp>
        <p:nvGrpSpPr>
          <p:cNvPr id="15" name="Group 14">
            <a:extLst>
              <a:ext uri="{FF2B5EF4-FFF2-40B4-BE49-F238E27FC236}">
                <a16:creationId xmlns:a16="http://schemas.microsoft.com/office/drawing/2014/main" id="{A14E337E-275D-5A96-9388-C0A50AD6FC99}"/>
              </a:ext>
            </a:extLst>
          </p:cNvPr>
          <p:cNvGrpSpPr/>
          <p:nvPr/>
        </p:nvGrpSpPr>
        <p:grpSpPr>
          <a:xfrm>
            <a:off x="798229" y="1783856"/>
            <a:ext cx="10616503" cy="833331"/>
            <a:chOff x="293429" y="370174"/>
            <a:chExt cx="8426622" cy="788691"/>
          </a:xfrm>
        </p:grpSpPr>
        <p:grpSp>
          <p:nvGrpSpPr>
            <p:cNvPr id="16" name="Group 15">
              <a:extLst>
                <a:ext uri="{FF2B5EF4-FFF2-40B4-BE49-F238E27FC236}">
                  <a16:creationId xmlns:a16="http://schemas.microsoft.com/office/drawing/2014/main" id="{99651CD6-024C-3735-7DDD-DA57BB9054AC}"/>
                </a:ext>
              </a:extLst>
            </p:cNvPr>
            <p:cNvGrpSpPr/>
            <p:nvPr/>
          </p:nvGrpSpPr>
          <p:grpSpPr>
            <a:xfrm>
              <a:off x="491098" y="370174"/>
              <a:ext cx="8228953" cy="788691"/>
              <a:chOff x="546975" y="1988772"/>
              <a:chExt cx="8228953" cy="788691"/>
            </a:xfrm>
          </p:grpSpPr>
          <p:sp>
            <p:nvSpPr>
              <p:cNvPr id="18" name="Rounded Rectangle 151">
                <a:extLst>
                  <a:ext uri="{FF2B5EF4-FFF2-40B4-BE49-F238E27FC236}">
                    <a16:creationId xmlns:a16="http://schemas.microsoft.com/office/drawing/2014/main" id="{353FF6C2-5318-1AAF-8497-9BBF9E8C958B}"/>
                  </a:ext>
                </a:extLst>
              </p:cNvPr>
              <p:cNvSpPr/>
              <p:nvPr/>
            </p:nvSpPr>
            <p:spPr>
              <a:xfrm>
                <a:off x="546975" y="1988772"/>
                <a:ext cx="8228953" cy="788691"/>
              </a:xfrm>
              <a:prstGeom prst="roundRect">
                <a:avLst/>
              </a:prstGeom>
              <a:solidFill>
                <a:schemeClr val="accent4">
                  <a:lumMod val="20000"/>
                  <a:lumOff val="80000"/>
                </a:schemeClr>
              </a:solidFill>
              <a:ln w="28575" cap="flat" cmpd="sng" algn="ctr">
                <a:solidFill>
                  <a:schemeClr val="accent4"/>
                </a:solidFill>
                <a:prstDash val="solid"/>
              </a:ln>
              <a:effectLst/>
            </p:spPr>
            <p:txBody>
              <a:bodyPr rtlCol="0" anchor="ctr"/>
              <a:lstStyle/>
              <a:p>
                <a:pPr algn="ctr" defTabSz="1151961">
                  <a:defRPr/>
                </a:pPr>
                <a:endParaRPr lang="en-US" sz="2400" kern="0">
                  <a:solidFill>
                    <a:srgbClr val="FFFFFF"/>
                  </a:solidFill>
                  <a:latin typeface="+mn-lt"/>
                  <a:cs typeface="Arial" panose="020B0604020202020204" pitchFamily="34" charset="0"/>
                  <a:sym typeface="Arial"/>
                </a:endParaRPr>
              </a:p>
            </p:txBody>
          </p:sp>
          <p:sp>
            <p:nvSpPr>
              <p:cNvPr id="19" name="TextBox 18">
                <a:extLst>
                  <a:ext uri="{FF2B5EF4-FFF2-40B4-BE49-F238E27FC236}">
                    <a16:creationId xmlns:a16="http://schemas.microsoft.com/office/drawing/2014/main" id="{A28F3FF1-30C9-7AF4-97DB-7F7DEA435545}"/>
                  </a:ext>
                </a:extLst>
              </p:cNvPr>
              <p:cNvSpPr txBox="1"/>
              <p:nvPr/>
            </p:nvSpPr>
            <p:spPr>
              <a:xfrm>
                <a:off x="934212" y="2163446"/>
                <a:ext cx="7454478" cy="436935"/>
              </a:xfrm>
              <a:prstGeom prst="rect">
                <a:avLst/>
              </a:prstGeom>
              <a:noFill/>
            </p:spPr>
            <p:txBody>
              <a:bodyPr wrap="square" rtlCol="0">
                <a:spAutoFit/>
              </a:bodyPr>
              <a:lstStyle/>
              <a:p>
                <a:pPr algn="ctr" defTabSz="1151961">
                  <a:buClr>
                    <a:srgbClr val="000000"/>
                  </a:buClr>
                </a:pPr>
                <a:r>
                  <a:rPr lang="en-US" sz="2400" kern="0" dirty="0">
                    <a:solidFill>
                      <a:srgbClr val="000000"/>
                    </a:solidFill>
                    <a:latin typeface="+mn-lt"/>
                    <a:cs typeface="Arial"/>
                    <a:sym typeface="Arial"/>
                  </a:rPr>
                  <a:t> </a:t>
                </a:r>
                <a:r>
                  <a:rPr lang="vi-VN" sz="2400" b="1" kern="0" dirty="0">
                    <a:solidFill>
                      <a:srgbClr val="000000"/>
                    </a:solidFill>
                    <a:latin typeface="+mn-lt"/>
                    <a:cs typeface="Arial"/>
                    <a:sym typeface="Arial"/>
                  </a:rPr>
                  <a:t>Câu </a:t>
                </a:r>
                <a:r>
                  <a:rPr lang="en-US" sz="2400" b="1" kern="0" dirty="0">
                    <a:solidFill>
                      <a:srgbClr val="000000"/>
                    </a:solidFill>
                    <a:latin typeface="+mn-lt"/>
                    <a:cs typeface="Arial"/>
                    <a:sym typeface="Arial"/>
                  </a:rPr>
                  <a:t>4</a:t>
                </a:r>
                <a:r>
                  <a:rPr lang="vi-VN" sz="2400" b="1" kern="0" dirty="0">
                    <a:solidFill>
                      <a:srgbClr val="000000"/>
                    </a:solidFill>
                    <a:latin typeface="+mn-lt"/>
                    <a:cs typeface="Arial"/>
                    <a:sym typeface="Arial"/>
                  </a:rPr>
                  <a:t>: </a:t>
                </a:r>
                <a:r>
                  <a:rPr lang="vi-VN" sz="2400" kern="0" dirty="0">
                    <a:solidFill>
                      <a:srgbClr val="000000"/>
                    </a:solidFill>
                    <a:latin typeface="+mn-lt"/>
                    <a:cs typeface="Arial"/>
                    <a:sym typeface="Arial"/>
                  </a:rPr>
                  <a:t>Điều gì đã khiến các bạn thay đổi suy nghĩ về Vân?</a:t>
                </a:r>
              </a:p>
            </p:txBody>
          </p:sp>
        </p:grpSp>
        <p:sp>
          <p:nvSpPr>
            <p:cNvPr id="17" name="Oval 16">
              <a:extLst>
                <a:ext uri="{FF2B5EF4-FFF2-40B4-BE49-F238E27FC236}">
                  <a16:creationId xmlns:a16="http://schemas.microsoft.com/office/drawing/2014/main" id="{233B5AAC-642E-FBDB-327E-286E1A03F49A}"/>
                </a:ext>
              </a:extLst>
            </p:cNvPr>
            <p:cNvSpPr>
              <a:spLocks noChangeAspect="1"/>
            </p:cNvSpPr>
            <p:nvPr/>
          </p:nvSpPr>
          <p:spPr>
            <a:xfrm>
              <a:off x="293429" y="495236"/>
              <a:ext cx="428613" cy="511075"/>
            </a:xfrm>
            <a:prstGeom prst="ellipse">
              <a:avLst/>
            </a:prstGeom>
            <a:solidFill>
              <a:schemeClr val="accent4"/>
            </a:solidFill>
            <a:ln w="25400" cap="flat" cmpd="sng" algn="ctr">
              <a:solidFill>
                <a:schemeClr val="accent4"/>
              </a:solidFill>
              <a:prstDash val="solid"/>
            </a:ln>
            <a:effectLst/>
          </p:spPr>
          <p:txBody>
            <a:bodyPr rtlCol="0" anchor="ctr"/>
            <a:lstStyle/>
            <a:p>
              <a:pPr algn="ctr" defTabSz="1151961">
                <a:defRPr/>
              </a:pPr>
              <a:r>
                <a:rPr lang="en-US" sz="2400" b="1" kern="0" dirty="0">
                  <a:solidFill>
                    <a:srgbClr val="FFFFFF"/>
                  </a:solidFill>
                  <a:latin typeface="+mn-lt"/>
                  <a:cs typeface="Arial" panose="020B0604020202020204" pitchFamily="34" charset="0"/>
                  <a:sym typeface="Arial"/>
                </a:rPr>
                <a:t>?</a:t>
              </a:r>
            </a:p>
          </p:txBody>
        </p:sp>
      </p:grpSp>
    </p:spTree>
    <p:extLst>
      <p:ext uri="{BB962C8B-B14F-4D97-AF65-F5344CB8AC3E}">
        <p14:creationId xmlns:p14="http://schemas.microsoft.com/office/powerpoint/2010/main" val="2858519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1F57963-6E6B-F2F3-C0AC-58C5983F913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2692100-AFD9-A88A-165A-016DD2E07AFD}"/>
              </a:ext>
            </a:extLst>
          </p:cNvPr>
          <p:cNvSpPr txBox="1"/>
          <p:nvPr/>
        </p:nvSpPr>
        <p:spPr>
          <a:xfrm>
            <a:off x="-2726579" y="2399201"/>
            <a:ext cx="11520311" cy="461665"/>
          </a:xfrm>
          <a:prstGeom prst="rect">
            <a:avLst/>
          </a:prstGeom>
          <a:noFill/>
        </p:spPr>
        <p:txBody>
          <a:bodyPr wrap="square" rtlCol="0">
            <a:spAutoFit/>
          </a:bodyPr>
          <a:lstStyle/>
          <a:p>
            <a:pPr algn="ctr" defTabSz="1151961">
              <a:defRPr/>
            </a:pPr>
            <a:r>
              <a:rPr lang="en-US" sz="2400" b="1" kern="0" dirty="0">
                <a:solidFill>
                  <a:schemeClr val="tx1"/>
                </a:solidFill>
                <a:latin typeface="+mn-lt"/>
                <a:cs typeface="Arial"/>
                <a:sym typeface="Arial"/>
              </a:rPr>
              <a:t>RÚT RA </a:t>
            </a:r>
            <a:r>
              <a:rPr lang="en-US" sz="2400" b="1" kern="0" dirty="0" err="1">
                <a:solidFill>
                  <a:schemeClr val="tx1"/>
                </a:solidFill>
                <a:latin typeface="+mn-lt"/>
                <a:cs typeface="Arial"/>
                <a:sym typeface="Arial"/>
              </a:rPr>
              <a:t>Ý</a:t>
            </a:r>
            <a:r>
              <a:rPr lang="en-US" sz="2400" b="1" kern="0" dirty="0">
                <a:solidFill>
                  <a:schemeClr val="tx1"/>
                </a:solidFill>
                <a:latin typeface="+mn-lt"/>
                <a:cs typeface="Arial"/>
                <a:sym typeface="Arial"/>
              </a:rPr>
              <a:t> ĐOẠN 4</a:t>
            </a:r>
            <a:endParaRPr lang="en-US" sz="2400" b="1" i="1" kern="0" dirty="0">
              <a:solidFill>
                <a:schemeClr val="tx1"/>
              </a:solidFill>
              <a:latin typeface="+mn-lt"/>
              <a:cs typeface="Arial"/>
              <a:sym typeface="Arial"/>
            </a:endParaRPr>
          </a:p>
        </p:txBody>
      </p:sp>
      <p:sp>
        <p:nvSpPr>
          <p:cNvPr id="21" name="Freeform 19">
            <a:extLst>
              <a:ext uri="{FF2B5EF4-FFF2-40B4-BE49-F238E27FC236}">
                <a16:creationId xmlns:a16="http://schemas.microsoft.com/office/drawing/2014/main" id="{94C49655-521B-3433-A34E-39AC62EF52E6}"/>
              </a:ext>
            </a:extLst>
          </p:cNvPr>
          <p:cNvSpPr/>
          <p:nvPr/>
        </p:nvSpPr>
        <p:spPr>
          <a:xfrm>
            <a:off x="6352191" y="2606548"/>
            <a:ext cx="5356521" cy="2597913"/>
          </a:xfrm>
          <a:custGeom>
            <a:avLst/>
            <a:gdLst/>
            <a:ahLst/>
            <a:cxnLst/>
            <a:rect l="l" t="t" r="r" b="b"/>
            <a:pathLst>
              <a:path w="4126772" h="2001484">
                <a:moveTo>
                  <a:pt x="0" y="0"/>
                </a:moveTo>
                <a:lnTo>
                  <a:pt x="4126772" y="0"/>
                </a:lnTo>
                <a:lnTo>
                  <a:pt x="4126772" y="2001484"/>
                </a:lnTo>
                <a:lnTo>
                  <a:pt x="0" y="2001484"/>
                </a:lnTo>
                <a:lnTo>
                  <a:pt x="0" y="0"/>
                </a:lnTo>
                <a:close/>
              </a:path>
            </a:pathLst>
          </a:custGeom>
          <a:blipFill>
            <a:blip r:embed="rId3"/>
            <a:stretch>
              <a:fillRect/>
            </a:stretch>
          </a:blipFill>
        </p:spPr>
      </p:sp>
      <p:grpSp>
        <p:nvGrpSpPr>
          <p:cNvPr id="22" name="Group 21">
            <a:extLst>
              <a:ext uri="{FF2B5EF4-FFF2-40B4-BE49-F238E27FC236}">
                <a16:creationId xmlns:a16="http://schemas.microsoft.com/office/drawing/2014/main" id="{230C3E33-D58F-5342-A7A9-0EF8E1A51AB9}"/>
              </a:ext>
            </a:extLst>
          </p:cNvPr>
          <p:cNvGrpSpPr/>
          <p:nvPr/>
        </p:nvGrpSpPr>
        <p:grpSpPr>
          <a:xfrm>
            <a:off x="429386" y="2953524"/>
            <a:ext cx="5218671" cy="2045533"/>
            <a:chOff x="1098877" y="532317"/>
            <a:chExt cx="8284416" cy="3247196"/>
          </a:xfrm>
        </p:grpSpPr>
        <p:grpSp>
          <p:nvGrpSpPr>
            <p:cNvPr id="23" name="Group 22">
              <a:extLst>
                <a:ext uri="{FF2B5EF4-FFF2-40B4-BE49-F238E27FC236}">
                  <a16:creationId xmlns:a16="http://schemas.microsoft.com/office/drawing/2014/main" id="{75A69BF7-2E98-B9A6-BB97-8EB2E1E6E8B1}"/>
                </a:ext>
              </a:extLst>
            </p:cNvPr>
            <p:cNvGrpSpPr/>
            <p:nvPr/>
          </p:nvGrpSpPr>
          <p:grpSpPr>
            <a:xfrm>
              <a:off x="1098877" y="971008"/>
              <a:ext cx="8118408" cy="2808505"/>
              <a:chOff x="1025592" y="5338042"/>
              <a:chExt cx="8118408" cy="2808505"/>
            </a:xfrm>
          </p:grpSpPr>
          <p:grpSp>
            <p:nvGrpSpPr>
              <p:cNvPr id="25" name="Group 24">
                <a:extLst>
                  <a:ext uri="{FF2B5EF4-FFF2-40B4-BE49-F238E27FC236}">
                    <a16:creationId xmlns:a16="http://schemas.microsoft.com/office/drawing/2014/main" id="{62BCF104-4B8D-8116-B9D6-E1B7EE296AE1}"/>
                  </a:ext>
                </a:extLst>
              </p:cNvPr>
              <p:cNvGrpSpPr/>
              <p:nvPr/>
            </p:nvGrpSpPr>
            <p:grpSpPr>
              <a:xfrm>
                <a:off x="1025592" y="5338042"/>
                <a:ext cx="8118408" cy="2808505"/>
                <a:chOff x="1025592" y="5338044"/>
                <a:chExt cx="8118408" cy="2580161"/>
              </a:xfrm>
            </p:grpSpPr>
            <p:grpSp>
              <p:nvGrpSpPr>
                <p:cNvPr id="27" name="Group 3">
                  <a:extLst>
                    <a:ext uri="{FF2B5EF4-FFF2-40B4-BE49-F238E27FC236}">
                      <a16:creationId xmlns:a16="http://schemas.microsoft.com/office/drawing/2014/main" id="{6A052338-1ECF-4442-9B46-A7412E82815A}"/>
                    </a:ext>
                  </a:extLst>
                </p:cNvPr>
                <p:cNvGrpSpPr/>
                <p:nvPr/>
              </p:nvGrpSpPr>
              <p:grpSpPr>
                <a:xfrm>
                  <a:off x="1025592" y="5483088"/>
                  <a:ext cx="7976828" cy="2435117"/>
                  <a:chOff x="-4212" y="2"/>
                  <a:chExt cx="10809882" cy="3299973"/>
                </a:xfrm>
              </p:grpSpPr>
              <p:sp>
                <p:nvSpPr>
                  <p:cNvPr id="30" name="Freeform 4">
                    <a:extLst>
                      <a:ext uri="{FF2B5EF4-FFF2-40B4-BE49-F238E27FC236}">
                        <a16:creationId xmlns:a16="http://schemas.microsoft.com/office/drawing/2014/main" id="{1A4AB11A-F6B8-1393-6840-878845FD09FC}"/>
                      </a:ext>
                    </a:extLst>
                  </p:cNvPr>
                  <p:cNvSpPr/>
                  <p:nvPr/>
                </p:nvSpPr>
                <p:spPr>
                  <a:xfrm>
                    <a:off x="-4212" y="2"/>
                    <a:ext cx="10809882" cy="3299973"/>
                  </a:xfrm>
                  <a:custGeom>
                    <a:avLst/>
                    <a:gdLst/>
                    <a:ahLst/>
                    <a:cxnLst/>
                    <a:rect l="l" t="t" r="r" b="b"/>
                    <a:pathLst>
                      <a:path w="10809882" h="5116019">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chemeClr val="accent4"/>
                  </a:solidFill>
                  <a:ln>
                    <a:solidFill>
                      <a:schemeClr val="accent2"/>
                    </a:solidFill>
                  </a:ln>
                </p:spPr>
                <p:txBody>
                  <a:bodyPr/>
                  <a:lstStyle/>
                  <a:p>
                    <a:endParaRPr lang="en-US" sz="2400">
                      <a:solidFill>
                        <a:schemeClr val="tx1"/>
                      </a:solidFill>
                      <a:latin typeface="+mn-lt"/>
                    </a:endParaRPr>
                  </a:p>
                </p:txBody>
              </p:sp>
            </p:grpSp>
            <p:grpSp>
              <p:nvGrpSpPr>
                <p:cNvPr id="28" name="Group 7">
                  <a:extLst>
                    <a:ext uri="{FF2B5EF4-FFF2-40B4-BE49-F238E27FC236}">
                      <a16:creationId xmlns:a16="http://schemas.microsoft.com/office/drawing/2014/main" id="{68DC7E44-8F9D-9542-08F3-E66EAE69E5E2}"/>
                    </a:ext>
                  </a:extLst>
                </p:cNvPr>
                <p:cNvGrpSpPr/>
                <p:nvPr/>
              </p:nvGrpSpPr>
              <p:grpSpPr>
                <a:xfrm>
                  <a:off x="1175269" y="5338044"/>
                  <a:ext cx="7968731" cy="2424290"/>
                  <a:chOff x="-4214" y="0"/>
                  <a:chExt cx="10825343" cy="3293344"/>
                </a:xfrm>
              </p:grpSpPr>
              <p:sp>
                <p:nvSpPr>
                  <p:cNvPr id="29" name="Freeform 8">
                    <a:extLst>
                      <a:ext uri="{FF2B5EF4-FFF2-40B4-BE49-F238E27FC236}">
                        <a16:creationId xmlns:a16="http://schemas.microsoft.com/office/drawing/2014/main" id="{C545C21E-01EE-2914-9D2B-FADF99E22274}"/>
                      </a:ext>
                    </a:extLst>
                  </p:cNvPr>
                  <p:cNvSpPr/>
                  <p:nvPr/>
                </p:nvSpPr>
                <p:spPr>
                  <a:xfrm>
                    <a:off x="-4214" y="0"/>
                    <a:ext cx="10825343" cy="3293344"/>
                  </a:xfrm>
                  <a:custGeom>
                    <a:avLst/>
                    <a:gdLst/>
                    <a:ahLst/>
                    <a:cxnLst/>
                    <a:rect l="l" t="t" r="r" b="b"/>
                    <a:pathLst>
                      <a:path w="10825342" h="5105739">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chemeClr val="bg1"/>
                  </a:solidFill>
                  <a:ln>
                    <a:solidFill>
                      <a:schemeClr val="accent4"/>
                    </a:solidFill>
                  </a:ln>
                </p:spPr>
                <p:txBody>
                  <a:bodyPr/>
                  <a:lstStyle/>
                  <a:p>
                    <a:endParaRPr lang="en-US" sz="2400">
                      <a:solidFill>
                        <a:schemeClr val="tx1"/>
                      </a:solidFill>
                      <a:latin typeface="+mn-lt"/>
                    </a:endParaRPr>
                  </a:p>
                </p:txBody>
              </p:sp>
            </p:grpSp>
          </p:grpSp>
          <p:sp>
            <p:nvSpPr>
              <p:cNvPr id="26" name="TextBox 25">
                <a:extLst>
                  <a:ext uri="{FF2B5EF4-FFF2-40B4-BE49-F238E27FC236}">
                    <a16:creationId xmlns:a16="http://schemas.microsoft.com/office/drawing/2014/main" id="{C31190D9-D206-0DF4-234F-8FE06A2823AF}"/>
                  </a:ext>
                </a:extLst>
              </p:cNvPr>
              <p:cNvSpPr txBox="1"/>
              <p:nvPr/>
            </p:nvSpPr>
            <p:spPr>
              <a:xfrm>
                <a:off x="1551051" y="5709472"/>
                <a:ext cx="7217164" cy="1780882"/>
              </a:xfrm>
              <a:prstGeom prst="rect">
                <a:avLst/>
              </a:prstGeom>
              <a:noFill/>
            </p:spPr>
            <p:txBody>
              <a:bodyPr wrap="square">
                <a:spAutoFit/>
              </a:bodyPr>
              <a:lstStyle/>
              <a:p>
                <a:pPr algn="ctr" defTabSz="1151961">
                  <a:lnSpc>
                    <a:spcPct val="150000"/>
                  </a:lnSpc>
                  <a:defRPr/>
                </a:pPr>
                <a:r>
                  <a:rPr lang="vi-VN" sz="2400" kern="0" dirty="0">
                    <a:solidFill>
                      <a:sysClr val="windowText" lastClr="000000"/>
                    </a:solidFill>
                    <a:latin typeface="+mn-lt"/>
                    <a:cs typeface="Arial"/>
                    <a:sym typeface="Arial"/>
                  </a:rPr>
                  <a:t>Sự yêu mến của các bạn dành cho Vân. </a:t>
                </a:r>
              </a:p>
            </p:txBody>
          </p:sp>
        </p:grpSp>
        <p:pic>
          <p:nvPicPr>
            <p:cNvPr id="24" name="Picture 9">
              <a:extLst>
                <a:ext uri="{FF2B5EF4-FFF2-40B4-BE49-F238E27FC236}">
                  <a16:creationId xmlns:a16="http://schemas.microsoft.com/office/drawing/2014/main" id="{2F8A232D-232E-C2CF-6A35-36481C080A2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736438" y="532317"/>
              <a:ext cx="646855" cy="869853"/>
            </a:xfrm>
            <a:prstGeom prst="rect">
              <a:avLst/>
            </a:prstGeom>
          </p:spPr>
        </p:pic>
      </p:grpSp>
    </p:spTree>
    <p:extLst>
      <p:ext uri="{BB962C8B-B14F-4D97-AF65-F5344CB8AC3E}">
        <p14:creationId xmlns:p14="http://schemas.microsoft.com/office/powerpoint/2010/main" val="3352497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54E4A25-EADC-85EA-F9D5-A51FFC3EA2A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DF203C8-B487-23B8-8048-4D0160E320BA}"/>
              </a:ext>
            </a:extLst>
          </p:cNvPr>
          <p:cNvGrpSpPr/>
          <p:nvPr/>
        </p:nvGrpSpPr>
        <p:grpSpPr>
          <a:xfrm>
            <a:off x="777267" y="1773496"/>
            <a:ext cx="10637465" cy="1156298"/>
            <a:chOff x="276791" y="360369"/>
            <a:chExt cx="8443260" cy="1094358"/>
          </a:xfrm>
        </p:grpSpPr>
        <p:grpSp>
          <p:nvGrpSpPr>
            <p:cNvPr id="3" name="Group 2">
              <a:extLst>
                <a:ext uri="{FF2B5EF4-FFF2-40B4-BE49-F238E27FC236}">
                  <a16:creationId xmlns:a16="http://schemas.microsoft.com/office/drawing/2014/main" id="{E582564C-C06E-AFF9-32C4-EF8CCB5313B4}"/>
                </a:ext>
              </a:extLst>
            </p:cNvPr>
            <p:cNvGrpSpPr/>
            <p:nvPr/>
          </p:nvGrpSpPr>
          <p:grpSpPr>
            <a:xfrm>
              <a:off x="491098" y="360369"/>
              <a:ext cx="8228953" cy="1094358"/>
              <a:chOff x="546975" y="1978967"/>
              <a:chExt cx="8228953" cy="1094358"/>
            </a:xfrm>
          </p:grpSpPr>
          <p:sp>
            <p:nvSpPr>
              <p:cNvPr id="5" name="Rounded Rectangle 151">
                <a:extLst>
                  <a:ext uri="{FF2B5EF4-FFF2-40B4-BE49-F238E27FC236}">
                    <a16:creationId xmlns:a16="http://schemas.microsoft.com/office/drawing/2014/main" id="{A8D605F9-EA07-BA4B-A5E2-4C578F6255FA}"/>
                  </a:ext>
                </a:extLst>
              </p:cNvPr>
              <p:cNvSpPr/>
              <p:nvPr/>
            </p:nvSpPr>
            <p:spPr>
              <a:xfrm>
                <a:off x="546975" y="1988771"/>
                <a:ext cx="8228953" cy="1084554"/>
              </a:xfrm>
              <a:prstGeom prst="roundRect">
                <a:avLst/>
              </a:prstGeom>
              <a:solidFill>
                <a:schemeClr val="accent5">
                  <a:lumMod val="20000"/>
                  <a:lumOff val="80000"/>
                </a:schemeClr>
              </a:solidFill>
              <a:ln w="28575" cap="flat" cmpd="sng" algn="ctr">
                <a:solidFill>
                  <a:schemeClr val="accent5">
                    <a:lumMod val="75000"/>
                  </a:schemeClr>
                </a:solidFill>
                <a:prstDash val="solid"/>
              </a:ln>
              <a:effectLst/>
            </p:spPr>
            <p:txBody>
              <a:bodyPr rtlCol="0" anchor="ctr"/>
              <a:lstStyle/>
              <a:p>
                <a:pPr algn="ctr" defTabSz="1151961">
                  <a:defRPr/>
                </a:pPr>
                <a:endParaRPr lang="en-US" sz="2400" kern="0">
                  <a:solidFill>
                    <a:srgbClr val="FFFFFF"/>
                  </a:solidFill>
                  <a:latin typeface="+mn-lt"/>
                  <a:cs typeface="Arial" panose="020B0604020202020204" pitchFamily="34" charset="0"/>
                  <a:sym typeface="Arial"/>
                </a:endParaRPr>
              </a:p>
            </p:txBody>
          </p:sp>
          <p:sp>
            <p:nvSpPr>
              <p:cNvPr id="6" name="TextBox 5">
                <a:extLst>
                  <a:ext uri="{FF2B5EF4-FFF2-40B4-BE49-F238E27FC236}">
                    <a16:creationId xmlns:a16="http://schemas.microsoft.com/office/drawing/2014/main" id="{50F19BA3-1190-16BB-4532-6DFB68574C2D}"/>
                  </a:ext>
                </a:extLst>
              </p:cNvPr>
              <p:cNvSpPr txBox="1"/>
              <p:nvPr/>
            </p:nvSpPr>
            <p:spPr>
              <a:xfrm>
                <a:off x="1189464" y="1978967"/>
                <a:ext cx="6943973" cy="1061752"/>
              </a:xfrm>
              <a:prstGeom prst="rect">
                <a:avLst/>
              </a:prstGeom>
              <a:noFill/>
            </p:spPr>
            <p:txBody>
              <a:bodyPr wrap="square" rtlCol="0">
                <a:spAutoFit/>
              </a:bodyPr>
              <a:lstStyle/>
              <a:p>
                <a:pPr>
                  <a:lnSpc>
                    <a:spcPct val="150000"/>
                  </a:lnSpc>
                  <a:spcAft>
                    <a:spcPts val="630"/>
                  </a:spcAft>
                </a:pPr>
                <a:r>
                  <a:rPr lang="vi-VN" sz="2400" b="1" dirty="0">
                    <a:solidFill>
                      <a:srgbClr val="000000"/>
                    </a:solidFill>
                    <a:latin typeface="+mn-lt"/>
                    <a:ea typeface="Calibri" panose="020F0502020204030204" pitchFamily="34" charset="0"/>
                    <a:cs typeface="Arial" panose="020B0604020202020204" pitchFamily="34" charset="0"/>
                    <a:sym typeface="Arial"/>
                  </a:rPr>
                  <a:t>Câu 5: </a:t>
                </a:r>
                <a:r>
                  <a:rPr lang="vi-VN" sz="2400" dirty="0">
                    <a:solidFill>
                      <a:srgbClr val="000000"/>
                    </a:solidFill>
                    <a:latin typeface="+mn-lt"/>
                    <a:ea typeface="Calibri" panose="020F0502020204030204" pitchFamily="34" charset="0"/>
                    <a:cs typeface="Arial" panose="020B0604020202020204" pitchFamily="34" charset="0"/>
                    <a:sym typeface="Arial"/>
                  </a:rPr>
                  <a:t>Nếu là một thành viên trong lớp, em sẽ nói gì về lớp trưởng Vân?</a:t>
                </a:r>
              </a:p>
            </p:txBody>
          </p:sp>
        </p:grpSp>
        <p:sp>
          <p:nvSpPr>
            <p:cNvPr id="4" name="Oval 3">
              <a:extLst>
                <a:ext uri="{FF2B5EF4-FFF2-40B4-BE49-F238E27FC236}">
                  <a16:creationId xmlns:a16="http://schemas.microsoft.com/office/drawing/2014/main" id="{F8BE4DC3-E1A0-F682-3E27-B154EADBBDE1}"/>
                </a:ext>
              </a:extLst>
            </p:cNvPr>
            <p:cNvSpPr>
              <a:spLocks noChangeAspect="1"/>
            </p:cNvSpPr>
            <p:nvPr/>
          </p:nvSpPr>
          <p:spPr>
            <a:xfrm>
              <a:off x="276791" y="656912"/>
              <a:ext cx="428613" cy="511075"/>
            </a:xfrm>
            <a:prstGeom prst="ellipse">
              <a:avLst/>
            </a:prstGeom>
            <a:solidFill>
              <a:schemeClr val="accent5"/>
            </a:solidFill>
            <a:ln w="25400" cap="flat" cmpd="sng" algn="ctr">
              <a:solidFill>
                <a:schemeClr val="accent5">
                  <a:lumMod val="75000"/>
                </a:schemeClr>
              </a:solidFill>
              <a:prstDash val="solid"/>
            </a:ln>
            <a:effectLst/>
          </p:spPr>
          <p:txBody>
            <a:bodyPr rtlCol="0" anchor="ctr"/>
            <a:lstStyle/>
            <a:p>
              <a:pPr algn="ctr" defTabSz="1151961">
                <a:defRPr/>
              </a:pPr>
              <a:r>
                <a:rPr lang="en-US" sz="2400" b="1" kern="0">
                  <a:solidFill>
                    <a:srgbClr val="FFFFFF"/>
                  </a:solidFill>
                  <a:latin typeface="+mn-lt"/>
                  <a:cs typeface="Arial" panose="020B0604020202020204" pitchFamily="34" charset="0"/>
                  <a:sym typeface="Arial"/>
                </a:rPr>
                <a:t>?</a:t>
              </a:r>
            </a:p>
          </p:txBody>
        </p:sp>
      </p:grpSp>
      <p:grpSp>
        <p:nvGrpSpPr>
          <p:cNvPr id="14" name="Group 13">
            <a:extLst>
              <a:ext uri="{FF2B5EF4-FFF2-40B4-BE49-F238E27FC236}">
                <a16:creationId xmlns:a16="http://schemas.microsoft.com/office/drawing/2014/main" id="{4D0B9ED9-2D6E-4EBF-4263-2DEC59D8528C}"/>
              </a:ext>
            </a:extLst>
          </p:cNvPr>
          <p:cNvGrpSpPr/>
          <p:nvPr/>
        </p:nvGrpSpPr>
        <p:grpSpPr>
          <a:xfrm>
            <a:off x="6230998" y="3364264"/>
            <a:ext cx="4853924" cy="2415169"/>
            <a:chOff x="1677897" y="532317"/>
            <a:chExt cx="7705396" cy="3833978"/>
          </a:xfrm>
        </p:grpSpPr>
        <p:grpSp>
          <p:nvGrpSpPr>
            <p:cNvPr id="20" name="Group 19">
              <a:extLst>
                <a:ext uri="{FF2B5EF4-FFF2-40B4-BE49-F238E27FC236}">
                  <a16:creationId xmlns:a16="http://schemas.microsoft.com/office/drawing/2014/main" id="{19BE297F-43E9-DE6D-2792-255764EDD153}"/>
                </a:ext>
              </a:extLst>
            </p:cNvPr>
            <p:cNvGrpSpPr/>
            <p:nvPr/>
          </p:nvGrpSpPr>
          <p:grpSpPr>
            <a:xfrm>
              <a:off x="1677897" y="971006"/>
              <a:ext cx="7539388" cy="3395289"/>
              <a:chOff x="1604612" y="5338040"/>
              <a:chExt cx="7539388" cy="3395289"/>
            </a:xfrm>
          </p:grpSpPr>
          <p:grpSp>
            <p:nvGrpSpPr>
              <p:cNvPr id="22" name="Group 21">
                <a:extLst>
                  <a:ext uri="{FF2B5EF4-FFF2-40B4-BE49-F238E27FC236}">
                    <a16:creationId xmlns:a16="http://schemas.microsoft.com/office/drawing/2014/main" id="{2FA3D48B-1249-4C7A-5FEB-2E7D3A19D591}"/>
                  </a:ext>
                </a:extLst>
              </p:cNvPr>
              <p:cNvGrpSpPr/>
              <p:nvPr/>
            </p:nvGrpSpPr>
            <p:grpSpPr>
              <a:xfrm>
                <a:off x="1604612" y="5338040"/>
                <a:ext cx="7539388" cy="3395289"/>
                <a:chOff x="1604612" y="5338042"/>
                <a:chExt cx="7539388" cy="3119237"/>
              </a:xfrm>
            </p:grpSpPr>
            <p:grpSp>
              <p:nvGrpSpPr>
                <p:cNvPr id="24" name="Group 3">
                  <a:extLst>
                    <a:ext uri="{FF2B5EF4-FFF2-40B4-BE49-F238E27FC236}">
                      <a16:creationId xmlns:a16="http://schemas.microsoft.com/office/drawing/2014/main" id="{FA92F68B-0211-9319-0A49-1B51691DCE6C}"/>
                    </a:ext>
                  </a:extLst>
                </p:cNvPr>
                <p:cNvGrpSpPr/>
                <p:nvPr/>
              </p:nvGrpSpPr>
              <p:grpSpPr>
                <a:xfrm>
                  <a:off x="1604612" y="5483088"/>
                  <a:ext cx="7397808" cy="2974191"/>
                  <a:chOff x="780453" y="2"/>
                  <a:chExt cx="10025217" cy="4030504"/>
                </a:xfrm>
              </p:grpSpPr>
              <p:sp>
                <p:nvSpPr>
                  <p:cNvPr id="27" name="Freeform 4">
                    <a:extLst>
                      <a:ext uri="{FF2B5EF4-FFF2-40B4-BE49-F238E27FC236}">
                        <a16:creationId xmlns:a16="http://schemas.microsoft.com/office/drawing/2014/main" id="{3FC365A8-5602-7B7E-04E0-133D90174E27}"/>
                      </a:ext>
                    </a:extLst>
                  </p:cNvPr>
                  <p:cNvSpPr/>
                  <p:nvPr/>
                </p:nvSpPr>
                <p:spPr>
                  <a:xfrm>
                    <a:off x="780453" y="2"/>
                    <a:ext cx="10025217" cy="4030504"/>
                  </a:xfrm>
                  <a:custGeom>
                    <a:avLst/>
                    <a:gdLst/>
                    <a:ahLst/>
                    <a:cxnLst/>
                    <a:rect l="l" t="t" r="r" b="b"/>
                    <a:pathLst>
                      <a:path w="10809882" h="5116019">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chemeClr val="accent5"/>
                  </a:solidFill>
                  <a:ln>
                    <a:solidFill>
                      <a:schemeClr val="accent2"/>
                    </a:solidFill>
                  </a:ln>
                </p:spPr>
                <p:txBody>
                  <a:bodyPr/>
                  <a:lstStyle/>
                  <a:p>
                    <a:endParaRPr lang="en-US" sz="2400">
                      <a:solidFill>
                        <a:schemeClr val="tx1"/>
                      </a:solidFill>
                      <a:latin typeface="+mn-lt"/>
                    </a:endParaRPr>
                  </a:p>
                </p:txBody>
              </p:sp>
            </p:grpSp>
            <p:grpSp>
              <p:nvGrpSpPr>
                <p:cNvPr id="25" name="Group 7">
                  <a:extLst>
                    <a:ext uri="{FF2B5EF4-FFF2-40B4-BE49-F238E27FC236}">
                      <a16:creationId xmlns:a16="http://schemas.microsoft.com/office/drawing/2014/main" id="{C67C103C-D5C1-8944-6840-F92DDA09D054}"/>
                    </a:ext>
                  </a:extLst>
                </p:cNvPr>
                <p:cNvGrpSpPr/>
                <p:nvPr/>
              </p:nvGrpSpPr>
              <p:grpSpPr>
                <a:xfrm>
                  <a:off x="1753702" y="5338042"/>
                  <a:ext cx="7390298" cy="2960968"/>
                  <a:chOff x="781574" y="-4"/>
                  <a:chExt cx="10039555" cy="4022410"/>
                </a:xfrm>
              </p:grpSpPr>
              <p:sp>
                <p:nvSpPr>
                  <p:cNvPr id="26" name="Freeform 8">
                    <a:extLst>
                      <a:ext uri="{FF2B5EF4-FFF2-40B4-BE49-F238E27FC236}">
                        <a16:creationId xmlns:a16="http://schemas.microsoft.com/office/drawing/2014/main" id="{F52DAA8B-D183-696C-B2D8-A126BACC0879}"/>
                      </a:ext>
                    </a:extLst>
                  </p:cNvPr>
                  <p:cNvSpPr/>
                  <p:nvPr/>
                </p:nvSpPr>
                <p:spPr>
                  <a:xfrm>
                    <a:off x="781574" y="-4"/>
                    <a:ext cx="10039555" cy="4022410"/>
                  </a:xfrm>
                  <a:custGeom>
                    <a:avLst/>
                    <a:gdLst/>
                    <a:ahLst/>
                    <a:cxnLst/>
                    <a:rect l="l" t="t" r="r" b="b"/>
                    <a:pathLst>
                      <a:path w="10825342" h="5105739">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chemeClr val="bg1"/>
                  </a:solidFill>
                  <a:ln>
                    <a:solidFill>
                      <a:schemeClr val="accent5">
                        <a:lumMod val="75000"/>
                      </a:schemeClr>
                    </a:solidFill>
                  </a:ln>
                </p:spPr>
                <p:txBody>
                  <a:bodyPr/>
                  <a:lstStyle/>
                  <a:p>
                    <a:endParaRPr lang="en-US" sz="2400">
                      <a:solidFill>
                        <a:schemeClr val="tx1"/>
                      </a:solidFill>
                      <a:latin typeface="+mn-lt"/>
                    </a:endParaRPr>
                  </a:p>
                </p:txBody>
              </p:sp>
            </p:grpSp>
          </p:grpSp>
          <p:sp>
            <p:nvSpPr>
              <p:cNvPr id="23" name="TextBox 22">
                <a:extLst>
                  <a:ext uri="{FF2B5EF4-FFF2-40B4-BE49-F238E27FC236}">
                    <a16:creationId xmlns:a16="http://schemas.microsoft.com/office/drawing/2014/main" id="{5299AE5D-5378-E78B-16CE-A9AE9F29F9C4}"/>
                  </a:ext>
                </a:extLst>
              </p:cNvPr>
              <p:cNvSpPr txBox="1"/>
              <p:nvPr/>
            </p:nvSpPr>
            <p:spPr>
              <a:xfrm>
                <a:off x="2518014" y="5611441"/>
                <a:ext cx="5861673" cy="2676207"/>
              </a:xfrm>
              <a:prstGeom prst="rect">
                <a:avLst/>
              </a:prstGeom>
              <a:noFill/>
            </p:spPr>
            <p:txBody>
              <a:bodyPr wrap="square">
                <a:spAutoFit/>
              </a:bodyPr>
              <a:lstStyle/>
              <a:p>
                <a:pPr algn="ctr">
                  <a:lnSpc>
                    <a:spcPct val="150000"/>
                  </a:lnSpc>
                </a:pPr>
                <a:r>
                  <a:rPr lang="vi-VN" sz="2400" dirty="0">
                    <a:solidFill>
                      <a:srgbClr val="000000"/>
                    </a:solidFill>
                    <a:latin typeface="+mn-lt"/>
                    <a:ea typeface="Calibri" panose="020F0502020204030204" pitchFamily="34" charset="0"/>
                    <a:cs typeface="Arial" panose="020B0604020202020204" pitchFamily="34" charset="0"/>
                    <a:sym typeface="Arial"/>
                  </a:rPr>
                  <a:t>Vân rất xứng đáng làm lớp trưởng lớp mình! / Tớ phục Vân lắm! </a:t>
                </a:r>
                <a:endParaRPr lang="vi-VN" sz="2400" dirty="0">
                  <a:solidFill>
                    <a:srgbClr val="FF0000"/>
                  </a:solidFill>
                  <a:latin typeface="+mn-lt"/>
                  <a:ea typeface="Calibri" panose="020F0502020204030204" pitchFamily="34" charset="0"/>
                  <a:cs typeface="Arial" panose="020B0604020202020204" pitchFamily="34" charset="0"/>
                  <a:sym typeface="Arial"/>
                </a:endParaRPr>
              </a:p>
            </p:txBody>
          </p:sp>
        </p:grpSp>
        <p:pic>
          <p:nvPicPr>
            <p:cNvPr id="21" name="Picture 9">
              <a:extLst>
                <a:ext uri="{FF2B5EF4-FFF2-40B4-BE49-F238E27FC236}">
                  <a16:creationId xmlns:a16="http://schemas.microsoft.com/office/drawing/2014/main" id="{46173881-F8AB-F6E4-41C9-3BF1B983B4F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736438" y="532317"/>
              <a:ext cx="646855" cy="869853"/>
            </a:xfrm>
            <a:prstGeom prst="rect">
              <a:avLst/>
            </a:prstGeom>
          </p:spPr>
        </p:pic>
      </p:grpSp>
      <p:sp>
        <p:nvSpPr>
          <p:cNvPr id="28" name="Freeform 26">
            <a:extLst>
              <a:ext uri="{FF2B5EF4-FFF2-40B4-BE49-F238E27FC236}">
                <a16:creationId xmlns:a16="http://schemas.microsoft.com/office/drawing/2014/main" id="{DCEA1EB0-E5DA-E327-E3F7-2C7CA823F452}"/>
              </a:ext>
            </a:extLst>
          </p:cNvPr>
          <p:cNvSpPr/>
          <p:nvPr/>
        </p:nvSpPr>
        <p:spPr>
          <a:xfrm flipH="1">
            <a:off x="1693123" y="3316672"/>
            <a:ext cx="4065539" cy="2678174"/>
          </a:xfrm>
          <a:custGeom>
            <a:avLst/>
            <a:gdLst/>
            <a:ahLst/>
            <a:cxnLst/>
            <a:rect l="l" t="t" r="r" b="b"/>
            <a:pathLst>
              <a:path w="3176391" h="2092448">
                <a:moveTo>
                  <a:pt x="0" y="0"/>
                </a:moveTo>
                <a:lnTo>
                  <a:pt x="3176391" y="0"/>
                </a:lnTo>
                <a:lnTo>
                  <a:pt x="3176391" y="2092448"/>
                </a:lnTo>
                <a:lnTo>
                  <a:pt x="0" y="2092448"/>
                </a:lnTo>
                <a:lnTo>
                  <a:pt x="0" y="0"/>
                </a:lnTo>
                <a:close/>
              </a:path>
            </a:pathLst>
          </a:custGeom>
          <a:blipFill>
            <a:blip r:embed="rId5"/>
            <a:stretch>
              <a:fillRect/>
            </a:stretch>
          </a:blipFill>
        </p:spPr>
      </p:sp>
    </p:spTree>
    <p:extLst>
      <p:ext uri="{BB962C8B-B14F-4D97-AF65-F5344CB8AC3E}">
        <p14:creationId xmlns:p14="http://schemas.microsoft.com/office/powerpoint/2010/main" val="2919604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D7E012-DADA-20FC-FF4F-0047313E2EAD}"/>
            </a:ext>
          </a:extLst>
        </p:cNvPr>
        <p:cNvGrpSpPr/>
        <p:nvPr/>
      </p:nvGrpSpPr>
      <p:grpSpPr>
        <a:xfrm>
          <a:off x="0" y="0"/>
          <a:ext cx="0" cy="0"/>
          <a:chOff x="0" y="0"/>
          <a:chExt cx="0" cy="0"/>
        </a:xfrm>
      </p:grpSpPr>
      <p:sp>
        <p:nvSpPr>
          <p:cNvPr id="7" name="TextBox 12">
            <a:extLst>
              <a:ext uri="{FF2B5EF4-FFF2-40B4-BE49-F238E27FC236}">
                <a16:creationId xmlns:a16="http://schemas.microsoft.com/office/drawing/2014/main" id="{7A234B68-EB3D-8AEE-8738-C193040F855E}"/>
              </a:ext>
            </a:extLst>
          </p:cNvPr>
          <p:cNvSpPr txBox="1"/>
          <p:nvPr/>
        </p:nvSpPr>
        <p:spPr>
          <a:xfrm>
            <a:off x="5652232" y="2585271"/>
            <a:ext cx="5636893" cy="1899494"/>
          </a:xfrm>
          <a:prstGeom prst="rect">
            <a:avLst/>
          </a:prstGeom>
        </p:spPr>
        <p:txBody>
          <a:bodyPr wrap="square" lIns="0" tIns="0" rIns="0" bIns="0" rtlCol="0" anchor="t">
            <a:spAutoFit/>
          </a:bodyPr>
          <a:lstStyle/>
          <a:p>
            <a:pPr algn="ctr" defTabSz="575981">
              <a:lnSpc>
                <a:spcPct val="150000"/>
              </a:lnSpc>
              <a:spcBef>
                <a:spcPct val="0"/>
              </a:spcBef>
              <a:defRPr/>
            </a:pPr>
            <a:r>
              <a:rPr lang="vi-VN" sz="4400" b="1" dirty="0">
                <a:solidFill>
                  <a:srgbClr val="C00000"/>
                </a:solidFill>
                <a:latin typeface="+mn-lt"/>
                <a:cs typeface="Arial" panose="020B0604020202020204" pitchFamily="34" charset="0"/>
              </a:rPr>
              <a:t>HOẠT ĐỘNG</a:t>
            </a:r>
            <a:r>
              <a:rPr lang="en-US" sz="4400" b="1" dirty="0">
                <a:solidFill>
                  <a:srgbClr val="C00000"/>
                </a:solidFill>
                <a:latin typeface="+mn-lt"/>
                <a:cs typeface="Arial" panose="020B0604020202020204" pitchFamily="34" charset="0"/>
              </a:rPr>
              <a:t> 3</a:t>
            </a:r>
            <a:r>
              <a:rPr lang="vi-VN" sz="4400" b="1" dirty="0">
                <a:solidFill>
                  <a:srgbClr val="C00000"/>
                </a:solidFill>
                <a:latin typeface="+mn-lt"/>
                <a:cs typeface="Arial" panose="020B0604020202020204" pitchFamily="34" charset="0"/>
              </a:rPr>
              <a:t>: </a:t>
            </a:r>
            <a:endParaRPr lang="en-US" sz="4400" b="1" dirty="0">
              <a:solidFill>
                <a:srgbClr val="C00000"/>
              </a:solidFill>
              <a:latin typeface="+mn-lt"/>
              <a:cs typeface="Arial" panose="020B0604020202020204" pitchFamily="34" charset="0"/>
            </a:endParaRPr>
          </a:p>
          <a:p>
            <a:pPr algn="ctr" defTabSz="575981">
              <a:lnSpc>
                <a:spcPct val="150000"/>
              </a:lnSpc>
              <a:spcBef>
                <a:spcPct val="0"/>
              </a:spcBef>
              <a:defRPr/>
            </a:pPr>
            <a:r>
              <a:rPr lang="vi-VN" sz="4400" b="1" dirty="0">
                <a:solidFill>
                  <a:prstClr val="black"/>
                </a:solidFill>
                <a:latin typeface="+mn-lt"/>
                <a:cs typeface="Arial" panose="020B0604020202020204" pitchFamily="34" charset="0"/>
              </a:rPr>
              <a:t>ĐỌC </a:t>
            </a:r>
            <a:r>
              <a:rPr lang="en-US" sz="4400" b="1" dirty="0">
                <a:solidFill>
                  <a:prstClr val="black"/>
                </a:solidFill>
                <a:latin typeface="+mn-lt"/>
                <a:cs typeface="Arial" panose="020B0604020202020204" pitchFamily="34" charset="0"/>
              </a:rPr>
              <a:t>NÂNG CAO</a:t>
            </a:r>
            <a:endParaRPr lang="vi-VN" sz="4400" b="1" dirty="0">
              <a:solidFill>
                <a:prstClr val="black"/>
              </a:solidFill>
              <a:latin typeface="+mn-lt"/>
              <a:cs typeface="Arial" panose="020B0604020202020204" pitchFamily="34" charset="0"/>
            </a:endParaRPr>
          </a:p>
        </p:txBody>
      </p:sp>
      <p:sp>
        <p:nvSpPr>
          <p:cNvPr id="2" name="Freeform 16">
            <a:extLst>
              <a:ext uri="{FF2B5EF4-FFF2-40B4-BE49-F238E27FC236}">
                <a16:creationId xmlns:a16="http://schemas.microsoft.com/office/drawing/2014/main" id="{9E2FA52A-A20D-D616-8DA0-99E9336A40CD}"/>
              </a:ext>
            </a:extLst>
          </p:cNvPr>
          <p:cNvSpPr/>
          <p:nvPr/>
        </p:nvSpPr>
        <p:spPr>
          <a:xfrm flipH="1">
            <a:off x="2352553" y="1861303"/>
            <a:ext cx="2077284" cy="4164981"/>
          </a:xfrm>
          <a:custGeom>
            <a:avLst/>
            <a:gdLst/>
            <a:ahLst/>
            <a:cxnLst/>
            <a:rect l="l" t="t" r="r" b="b"/>
            <a:pathLst>
              <a:path w="3297600" h="6611729">
                <a:moveTo>
                  <a:pt x="3297600" y="0"/>
                </a:moveTo>
                <a:lnTo>
                  <a:pt x="0" y="0"/>
                </a:lnTo>
                <a:lnTo>
                  <a:pt x="0" y="6611729"/>
                </a:lnTo>
                <a:lnTo>
                  <a:pt x="3297600" y="6611729"/>
                </a:lnTo>
                <a:lnTo>
                  <a:pt x="3297600" y="0"/>
                </a:lnTo>
                <a:close/>
              </a:path>
            </a:pathLst>
          </a:custGeom>
          <a:blipFill>
            <a:blip r:embed="rId3"/>
            <a:stretch>
              <a:fillRect/>
            </a:stretch>
          </a:blipFill>
        </p:spPr>
      </p:sp>
      <p:sp>
        <p:nvSpPr>
          <p:cNvPr id="3" name="Freeform 18">
            <a:extLst>
              <a:ext uri="{FF2B5EF4-FFF2-40B4-BE49-F238E27FC236}">
                <a16:creationId xmlns:a16="http://schemas.microsoft.com/office/drawing/2014/main" id="{DBD8541D-6865-5404-EF33-4ECFDEAD81AA}"/>
              </a:ext>
            </a:extLst>
          </p:cNvPr>
          <p:cNvSpPr/>
          <p:nvPr/>
        </p:nvSpPr>
        <p:spPr>
          <a:xfrm flipH="1">
            <a:off x="1160995" y="4896858"/>
            <a:ext cx="3943668" cy="1256274"/>
          </a:xfrm>
          <a:custGeom>
            <a:avLst/>
            <a:gdLst/>
            <a:ahLst/>
            <a:cxnLst/>
            <a:rect l="l" t="t" r="r" b="b"/>
            <a:pathLst>
              <a:path w="6260404" h="1994281">
                <a:moveTo>
                  <a:pt x="6260404" y="0"/>
                </a:moveTo>
                <a:lnTo>
                  <a:pt x="0" y="0"/>
                </a:lnTo>
                <a:lnTo>
                  <a:pt x="0" y="1994281"/>
                </a:lnTo>
                <a:lnTo>
                  <a:pt x="6260404" y="1994281"/>
                </a:lnTo>
                <a:lnTo>
                  <a:pt x="6260404" y="0"/>
                </a:lnTo>
                <a:close/>
              </a:path>
            </a:pathLst>
          </a:custGeom>
          <a:blipFill>
            <a:blip r:embed="rId4"/>
            <a:stretch>
              <a:fillRect t="-251728"/>
            </a:stretch>
          </a:blipFill>
        </p:spPr>
      </p:sp>
    </p:spTree>
    <p:extLst>
      <p:ext uri="{BB962C8B-B14F-4D97-AF65-F5344CB8AC3E}">
        <p14:creationId xmlns:p14="http://schemas.microsoft.com/office/powerpoint/2010/main" val="1232811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2C9CD20-618E-1C56-23ED-15165C74C5A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33D905E-42C3-3E7A-E876-A516C01B4EA1}"/>
              </a:ext>
            </a:extLst>
          </p:cNvPr>
          <p:cNvSpPr txBox="1"/>
          <p:nvPr/>
        </p:nvSpPr>
        <p:spPr>
          <a:xfrm>
            <a:off x="266412" y="1657929"/>
            <a:ext cx="11730447" cy="494110"/>
          </a:xfrm>
          <a:prstGeom prst="rect">
            <a:avLst/>
          </a:prstGeom>
          <a:noFill/>
        </p:spPr>
        <p:txBody>
          <a:bodyPr wrap="square">
            <a:spAutoFit/>
          </a:bodyPr>
          <a:lstStyle/>
          <a:p>
            <a:pPr algn="just" defTabSz="1151961">
              <a:lnSpc>
                <a:spcPct val="150000"/>
              </a:lnSpc>
              <a:defRPr/>
            </a:pPr>
            <a:r>
              <a:rPr lang="en-US" sz="2000" b="1" kern="0" dirty="0" err="1">
                <a:solidFill>
                  <a:sysClr val="windowText" lastClr="000000"/>
                </a:solidFill>
                <a:latin typeface="+mn-lt"/>
                <a:cs typeface="Arial" panose="020B0604020202020204" pitchFamily="34" charset="0"/>
                <a:sym typeface="Arial"/>
              </a:rPr>
              <a:t>Cả</a:t>
            </a:r>
            <a:r>
              <a:rPr lang="en-US" sz="2000" b="1" kern="0" dirty="0">
                <a:solidFill>
                  <a:sysClr val="windowText" lastClr="000000"/>
                </a:solidFill>
                <a:latin typeface="+mn-lt"/>
                <a:cs typeface="Arial" panose="020B0604020202020204" pitchFamily="34" charset="0"/>
                <a:sym typeface="Arial"/>
              </a:rPr>
              <a:t> </a:t>
            </a:r>
            <a:r>
              <a:rPr lang="en-US" sz="2000" b="1" kern="0" dirty="0" err="1">
                <a:solidFill>
                  <a:sysClr val="windowText" lastClr="000000"/>
                </a:solidFill>
                <a:latin typeface="+mn-lt"/>
                <a:cs typeface="Arial" panose="020B0604020202020204" pitchFamily="34" charset="0"/>
                <a:sym typeface="Arial"/>
              </a:rPr>
              <a:t>lớp</a:t>
            </a:r>
            <a:r>
              <a:rPr lang="en-US" sz="2000" b="1" kern="0" dirty="0">
                <a:solidFill>
                  <a:sysClr val="windowText" lastClr="000000"/>
                </a:solidFill>
                <a:latin typeface="+mn-lt"/>
                <a:cs typeface="Arial" panose="020B0604020202020204" pitchFamily="34" charset="0"/>
                <a:sym typeface="Arial"/>
              </a:rPr>
              <a:t> </a:t>
            </a:r>
            <a:r>
              <a:rPr lang="en-US" sz="2000" b="1" kern="0" dirty="0" err="1">
                <a:solidFill>
                  <a:sysClr val="windowText" lastClr="000000"/>
                </a:solidFill>
                <a:latin typeface="+mn-lt"/>
                <a:cs typeface="Arial" panose="020B0604020202020204" pitchFamily="34" charset="0"/>
                <a:sym typeface="Arial"/>
              </a:rPr>
              <a:t>tiến</a:t>
            </a:r>
            <a:r>
              <a:rPr lang="en-US" sz="2000" b="1" kern="0" dirty="0">
                <a:solidFill>
                  <a:sysClr val="windowText" lastClr="000000"/>
                </a:solidFill>
                <a:latin typeface="+mn-lt"/>
                <a:cs typeface="Arial" panose="020B0604020202020204" pitchFamily="34" charset="0"/>
                <a:sym typeface="Arial"/>
              </a:rPr>
              <a:t> </a:t>
            </a:r>
            <a:r>
              <a:rPr lang="en-US" sz="2000" b="1" kern="0" dirty="0" err="1">
                <a:solidFill>
                  <a:sysClr val="windowText" lastClr="000000"/>
                </a:solidFill>
                <a:latin typeface="+mn-lt"/>
                <a:cs typeface="Arial" panose="020B0604020202020204" pitchFamily="34" charset="0"/>
                <a:sym typeface="Arial"/>
              </a:rPr>
              <a:t>hành</a:t>
            </a:r>
            <a:r>
              <a:rPr lang="en-US" sz="2000" b="1" kern="0" dirty="0">
                <a:solidFill>
                  <a:sysClr val="windowText" lastClr="000000"/>
                </a:solidFill>
                <a:latin typeface="+mn-lt"/>
                <a:cs typeface="Arial" panose="020B0604020202020204" pitchFamily="34" charset="0"/>
                <a:sym typeface="Arial"/>
              </a:rPr>
              <a:t> </a:t>
            </a:r>
            <a:r>
              <a:rPr lang="vi-VN" sz="2000" b="1" kern="0" dirty="0">
                <a:solidFill>
                  <a:sysClr val="windowText" lastClr="000000"/>
                </a:solidFill>
                <a:latin typeface="+mn-lt"/>
                <a:cs typeface="Arial" panose="020B0604020202020204" pitchFamily="34" charset="0"/>
                <a:sym typeface="Arial"/>
              </a:rPr>
              <a:t>đọc lại đoạn đầu và đoạn cuối</a:t>
            </a:r>
            <a:r>
              <a:rPr lang="en-US" sz="2000" b="1" kern="0" dirty="0">
                <a:solidFill>
                  <a:sysClr val="windowText" lastClr="000000"/>
                </a:solidFill>
                <a:latin typeface="+mn-lt"/>
                <a:cs typeface="Arial" panose="020B0604020202020204" pitchFamily="34" charset="0"/>
                <a:sym typeface="Arial"/>
              </a:rPr>
              <a:t>, </a:t>
            </a:r>
            <a:r>
              <a:rPr lang="en-US" sz="2000" b="1" kern="0" dirty="0" err="1">
                <a:solidFill>
                  <a:sysClr val="windowText" lastClr="000000"/>
                </a:solidFill>
                <a:latin typeface="+mn-lt"/>
                <a:cs typeface="Arial" panose="020B0604020202020204" pitchFamily="34" charset="0"/>
                <a:sym typeface="Arial"/>
              </a:rPr>
              <a:t>sau</a:t>
            </a:r>
            <a:r>
              <a:rPr lang="en-US" sz="2000" b="1" kern="0" dirty="0">
                <a:solidFill>
                  <a:sysClr val="windowText" lastClr="000000"/>
                </a:solidFill>
                <a:latin typeface="+mn-lt"/>
                <a:cs typeface="Arial" panose="020B0604020202020204" pitchFamily="34" charset="0"/>
                <a:sym typeface="Arial"/>
              </a:rPr>
              <a:t> </a:t>
            </a:r>
            <a:r>
              <a:rPr lang="en-US" sz="2000" b="1" kern="0" dirty="0" err="1">
                <a:solidFill>
                  <a:sysClr val="windowText" lastClr="000000"/>
                </a:solidFill>
                <a:latin typeface="+mn-lt"/>
                <a:cs typeface="Arial" panose="020B0604020202020204" pitchFamily="34" charset="0"/>
                <a:sym typeface="Arial"/>
              </a:rPr>
              <a:t>đó</a:t>
            </a:r>
            <a:r>
              <a:rPr lang="en-US" sz="2000" b="1" kern="0" dirty="0">
                <a:solidFill>
                  <a:sysClr val="windowText" lastClr="000000"/>
                </a:solidFill>
                <a:latin typeface="+mn-lt"/>
                <a:cs typeface="Arial" panose="020B0604020202020204" pitchFamily="34" charset="0"/>
                <a:sym typeface="Arial"/>
              </a:rPr>
              <a:t> </a:t>
            </a:r>
            <a:r>
              <a:rPr lang="vi-VN" sz="2000" b="1" kern="0" dirty="0">
                <a:solidFill>
                  <a:sysClr val="windowText" lastClr="000000"/>
                </a:solidFill>
                <a:latin typeface="+mn-lt"/>
                <a:cs typeface="Arial" panose="020B0604020202020204" pitchFamily="34" charset="0"/>
                <a:sym typeface="Arial"/>
              </a:rPr>
              <a:t>xác định giọng đọc đoạn này: </a:t>
            </a:r>
            <a:endParaRPr lang="en-US" sz="2000" b="1" kern="0" dirty="0">
              <a:solidFill>
                <a:srgbClr val="FF0000"/>
              </a:solidFill>
              <a:latin typeface="+mn-lt"/>
              <a:cs typeface="Arial" panose="020B0604020202020204" pitchFamily="34" charset="0"/>
              <a:sym typeface="Arial"/>
            </a:endParaRPr>
          </a:p>
        </p:txBody>
      </p:sp>
      <p:sp>
        <p:nvSpPr>
          <p:cNvPr id="7" name="Rectangle: Rounded Corners 6">
            <a:extLst>
              <a:ext uri="{FF2B5EF4-FFF2-40B4-BE49-F238E27FC236}">
                <a16:creationId xmlns:a16="http://schemas.microsoft.com/office/drawing/2014/main" id="{9D239664-7E59-6974-B530-637400202586}"/>
              </a:ext>
            </a:extLst>
          </p:cNvPr>
          <p:cNvSpPr/>
          <p:nvPr/>
        </p:nvSpPr>
        <p:spPr>
          <a:xfrm>
            <a:off x="425902" y="2361428"/>
            <a:ext cx="5538460" cy="4291160"/>
          </a:xfrm>
          <a:prstGeom prst="roundRect">
            <a:avLst>
              <a:gd name="adj" fmla="val 5285"/>
            </a:avLst>
          </a:prstGeom>
          <a:solidFill>
            <a:srgbClr val="FFFFFF"/>
          </a:solidFill>
          <a:ln w="19050" cap="flat" cmpd="sng" algn="ctr">
            <a:solidFill>
              <a:schemeClr val="accent2"/>
            </a:solidFill>
            <a:prstDash val="sysDash"/>
          </a:ln>
          <a:effectLst/>
        </p:spPr>
        <p:txBody>
          <a:bodyPr rtlCol="0" anchor="ctr"/>
          <a:lstStyle/>
          <a:p>
            <a:pPr algn="ctr" defTabSz="1151961">
              <a:defRPr/>
            </a:pPr>
            <a:endParaRPr lang="en-US" sz="2000" kern="0">
              <a:solidFill>
                <a:srgbClr val="EBE0DD"/>
              </a:solidFill>
              <a:latin typeface="+mn-lt"/>
              <a:cs typeface="Arial"/>
              <a:sym typeface="Arial"/>
            </a:endParaRPr>
          </a:p>
        </p:txBody>
      </p:sp>
      <p:sp>
        <p:nvSpPr>
          <p:cNvPr id="8" name="TextBox 7">
            <a:extLst>
              <a:ext uri="{FF2B5EF4-FFF2-40B4-BE49-F238E27FC236}">
                <a16:creationId xmlns:a16="http://schemas.microsoft.com/office/drawing/2014/main" id="{64E46DB7-71F2-5591-3B36-ABAB394B094E}"/>
              </a:ext>
            </a:extLst>
          </p:cNvPr>
          <p:cNvSpPr txBox="1"/>
          <p:nvPr/>
        </p:nvSpPr>
        <p:spPr>
          <a:xfrm>
            <a:off x="777341" y="2399861"/>
            <a:ext cx="4835582" cy="4186467"/>
          </a:xfrm>
          <a:prstGeom prst="rect">
            <a:avLst/>
          </a:prstGeom>
          <a:noFill/>
        </p:spPr>
        <p:txBody>
          <a:bodyPr wrap="square">
            <a:spAutoFit/>
          </a:bodyPr>
          <a:lstStyle/>
          <a:p>
            <a:pPr algn="just" defTabSz="1151961">
              <a:lnSpc>
                <a:spcPct val="150000"/>
              </a:lnSpc>
              <a:defRPr/>
            </a:pPr>
            <a:r>
              <a:rPr lang="en-US" sz="2000" kern="0" dirty="0">
                <a:solidFill>
                  <a:sysClr val="windowText" lastClr="000000"/>
                </a:solidFill>
                <a:latin typeface="+mn-lt"/>
                <a:cs typeface="Arial"/>
                <a:sym typeface="Arial"/>
              </a:rPr>
              <a:t>- </a:t>
            </a:r>
            <a:r>
              <a:rPr lang="vi-VN" sz="2000" kern="0" dirty="0">
                <a:solidFill>
                  <a:sysClr val="windowText" lastClr="000000"/>
                </a:solidFill>
                <a:latin typeface="+mn-lt"/>
                <a:cs typeface="Arial"/>
                <a:sym typeface="Arial"/>
              </a:rPr>
              <a:t>Lớp trưởng gì mà vừa </a:t>
            </a:r>
            <a:r>
              <a:rPr lang="vi-VN" sz="2000" b="1" kern="0" dirty="0">
                <a:solidFill>
                  <a:sysClr val="windowText" lastClr="000000"/>
                </a:solidFill>
                <a:latin typeface="+mn-lt"/>
                <a:cs typeface="Arial"/>
                <a:sym typeface="Arial"/>
              </a:rPr>
              <a:t>gầy </a:t>
            </a:r>
            <a:r>
              <a:rPr lang="vi-VN" sz="2000" kern="0" dirty="0">
                <a:solidFill>
                  <a:sysClr val="windowText" lastClr="000000"/>
                </a:solidFill>
                <a:latin typeface="+mn-lt"/>
                <a:cs typeface="Arial"/>
                <a:sym typeface="Arial"/>
              </a:rPr>
              <a:t>vừa </a:t>
            </a:r>
            <a:r>
              <a:rPr lang="vi-VN" sz="2000" b="1" kern="0" dirty="0">
                <a:solidFill>
                  <a:sysClr val="windowText" lastClr="000000"/>
                </a:solidFill>
                <a:latin typeface="+mn-lt"/>
                <a:cs typeface="Arial"/>
                <a:sym typeface="Arial"/>
              </a:rPr>
              <a:t>thấp</a:t>
            </a:r>
            <a:r>
              <a:rPr lang="vi-VN" sz="2000" kern="0" dirty="0">
                <a:solidFill>
                  <a:sysClr val="windowText" lastClr="000000"/>
                </a:solidFill>
                <a:latin typeface="+mn-lt"/>
                <a:cs typeface="Arial"/>
                <a:sym typeface="Arial"/>
              </a:rPr>
              <a:t> </a:t>
            </a:r>
            <a:r>
              <a:rPr lang="vi-VN" sz="2000" b="1" kern="0" dirty="0">
                <a:solidFill>
                  <a:sysClr val="windowText" lastClr="000000"/>
                </a:solidFill>
                <a:latin typeface="+mn-lt"/>
                <a:cs typeface="Arial"/>
                <a:sym typeface="Arial"/>
              </a:rPr>
              <a:t>bé</a:t>
            </a:r>
            <a:r>
              <a:rPr lang="vi-VN" sz="2000" kern="0" dirty="0">
                <a:solidFill>
                  <a:sysClr val="windowText" lastClr="000000"/>
                </a:solidFill>
                <a:latin typeface="+mn-lt"/>
                <a:cs typeface="Arial"/>
                <a:sym typeface="Arial"/>
              </a:rPr>
              <a:t>,</a:t>
            </a:r>
            <a:r>
              <a:rPr lang="vi-VN" sz="2000" kern="0" dirty="0">
                <a:solidFill>
                  <a:srgbClr val="FF0000"/>
                </a:solidFill>
                <a:latin typeface="+mn-lt"/>
                <a:cs typeface="Arial"/>
                <a:sym typeface="Arial"/>
              </a:rPr>
              <a:t>/</a:t>
            </a:r>
            <a:r>
              <a:rPr lang="vi-VN" sz="2000" kern="0" dirty="0">
                <a:solidFill>
                  <a:sysClr val="windowText" lastClr="000000"/>
                </a:solidFill>
                <a:latin typeface="+mn-lt"/>
                <a:cs typeface="Arial"/>
                <a:sym typeface="Arial"/>
              </a:rPr>
              <a:t> chẳng có dáng tí nào! </a:t>
            </a:r>
          </a:p>
          <a:p>
            <a:pPr algn="just" defTabSz="1151961">
              <a:lnSpc>
                <a:spcPct val="150000"/>
              </a:lnSpc>
              <a:defRPr/>
            </a:pPr>
            <a:r>
              <a:rPr lang="en-US" sz="2000" kern="0" dirty="0">
                <a:solidFill>
                  <a:sysClr val="windowText" lastClr="000000"/>
                </a:solidFill>
                <a:latin typeface="+mn-lt"/>
                <a:cs typeface="Arial"/>
                <a:sym typeface="Arial"/>
              </a:rPr>
              <a:t>- </a:t>
            </a:r>
            <a:r>
              <a:rPr lang="vi-VN" sz="2000" kern="0" dirty="0">
                <a:solidFill>
                  <a:sysClr val="windowText" lastClr="000000"/>
                </a:solidFill>
                <a:latin typeface="+mn-lt"/>
                <a:cs typeface="Arial"/>
                <a:sym typeface="Arial"/>
              </a:rPr>
              <a:t>Lớp trưởng phải </a:t>
            </a:r>
            <a:r>
              <a:rPr lang="vi-VN" sz="2000" b="1" kern="0" dirty="0">
                <a:solidFill>
                  <a:sysClr val="windowText" lastClr="000000"/>
                </a:solidFill>
                <a:latin typeface="+mn-lt"/>
                <a:cs typeface="Arial"/>
                <a:sym typeface="Arial"/>
              </a:rPr>
              <a:t>nhanh nhảu</a:t>
            </a:r>
            <a:r>
              <a:rPr lang="vi-VN" sz="2000" kern="0" dirty="0">
                <a:solidFill>
                  <a:sysClr val="windowText" lastClr="000000"/>
                </a:solidFill>
                <a:latin typeface="+mn-lt"/>
                <a:cs typeface="Arial"/>
                <a:sym typeface="Arial"/>
              </a:rPr>
              <a:t>.</a:t>
            </a:r>
            <a:r>
              <a:rPr lang="vi-VN" sz="2000" kern="0" dirty="0">
                <a:solidFill>
                  <a:srgbClr val="FF0000"/>
                </a:solidFill>
                <a:latin typeface="+mn-lt"/>
                <a:cs typeface="Arial"/>
                <a:sym typeface="Arial"/>
              </a:rPr>
              <a:t>//</a:t>
            </a:r>
            <a:r>
              <a:rPr lang="vi-VN" sz="2000" kern="0" dirty="0">
                <a:solidFill>
                  <a:sysClr val="windowText" lastClr="000000"/>
                </a:solidFill>
                <a:latin typeface="+mn-lt"/>
                <a:cs typeface="Arial"/>
                <a:sym typeface="Arial"/>
              </a:rPr>
              <a:t> Cái Vân thì cạy răng chẳng nói </a:t>
            </a:r>
            <a:r>
              <a:rPr lang="vi-VN" sz="2000" b="1" kern="0" dirty="0">
                <a:solidFill>
                  <a:sysClr val="windowText" lastClr="000000"/>
                </a:solidFill>
                <a:latin typeface="+mn-lt"/>
                <a:cs typeface="Arial"/>
                <a:sym typeface="Arial"/>
              </a:rPr>
              <a:t>nửa lời</a:t>
            </a:r>
            <a:r>
              <a:rPr lang="vi-VN" sz="2000" kern="0" dirty="0">
                <a:solidFill>
                  <a:sysClr val="windowText" lastClr="000000"/>
                </a:solidFill>
                <a:latin typeface="+mn-lt"/>
                <a:cs typeface="Arial"/>
                <a:sym typeface="Arial"/>
              </a:rPr>
              <a:t>. </a:t>
            </a:r>
          </a:p>
          <a:p>
            <a:pPr algn="just" defTabSz="1151961">
              <a:lnSpc>
                <a:spcPct val="150000"/>
              </a:lnSpc>
              <a:defRPr/>
            </a:pPr>
            <a:r>
              <a:rPr lang="en-US" sz="2000" kern="0" dirty="0">
                <a:solidFill>
                  <a:sysClr val="windowText" lastClr="000000"/>
                </a:solidFill>
                <a:latin typeface="+mn-lt"/>
                <a:cs typeface="Arial"/>
                <a:sym typeface="Arial"/>
              </a:rPr>
              <a:t>- </a:t>
            </a:r>
            <a:r>
              <a:rPr lang="vi-VN" sz="2000" kern="0" dirty="0">
                <a:solidFill>
                  <a:sysClr val="windowText" lastClr="000000"/>
                </a:solidFill>
                <a:latin typeface="+mn-lt"/>
                <a:cs typeface="Arial"/>
                <a:sym typeface="Arial"/>
              </a:rPr>
              <a:t>Nhưng vào lớp,</a:t>
            </a:r>
            <a:r>
              <a:rPr lang="vi-VN" sz="2000" kern="0" dirty="0">
                <a:solidFill>
                  <a:srgbClr val="FF0000"/>
                </a:solidFill>
                <a:latin typeface="+mn-lt"/>
                <a:cs typeface="Arial"/>
                <a:sym typeface="Arial"/>
              </a:rPr>
              <a:t>/</a:t>
            </a:r>
            <a:r>
              <a:rPr lang="vi-VN" sz="2000" kern="0" dirty="0">
                <a:solidFill>
                  <a:sysClr val="windowText" lastClr="000000"/>
                </a:solidFill>
                <a:latin typeface="+mn-lt"/>
                <a:cs typeface="Arial"/>
                <a:sym typeface="Arial"/>
              </a:rPr>
              <a:t> chúng tôi rất ngạc nhiên:</a:t>
            </a:r>
            <a:r>
              <a:rPr lang="vi-VN" sz="2000" kern="0" dirty="0">
                <a:solidFill>
                  <a:srgbClr val="FF0000"/>
                </a:solidFill>
                <a:latin typeface="+mn-lt"/>
                <a:cs typeface="Arial"/>
                <a:sym typeface="Arial"/>
              </a:rPr>
              <a:t>/</a:t>
            </a:r>
            <a:r>
              <a:rPr lang="vi-VN" sz="2000" kern="0" dirty="0">
                <a:solidFill>
                  <a:sysClr val="windowText" lastClr="000000"/>
                </a:solidFill>
                <a:latin typeface="+mn-lt"/>
                <a:cs typeface="Arial"/>
                <a:sym typeface="Arial"/>
              </a:rPr>
              <a:t> Lớp </a:t>
            </a:r>
            <a:r>
              <a:rPr lang="vi-VN" sz="2000" b="1" kern="0" dirty="0">
                <a:solidFill>
                  <a:sysClr val="windowText" lastClr="000000"/>
                </a:solidFill>
                <a:latin typeface="+mn-lt"/>
                <a:cs typeface="Arial"/>
                <a:sym typeface="Arial"/>
              </a:rPr>
              <a:t>sạch như lau</a:t>
            </a:r>
            <a:r>
              <a:rPr lang="vi-VN" sz="2000" kern="0" dirty="0">
                <a:solidFill>
                  <a:sysClr val="windowText" lastClr="000000"/>
                </a:solidFill>
                <a:latin typeface="+mn-lt"/>
                <a:cs typeface="Arial"/>
                <a:sym typeface="Arial"/>
              </a:rPr>
              <a:t>,</a:t>
            </a:r>
            <a:r>
              <a:rPr lang="vi-VN" sz="2000" kern="0" dirty="0">
                <a:solidFill>
                  <a:srgbClr val="FF0000"/>
                </a:solidFill>
                <a:latin typeface="+mn-lt"/>
                <a:cs typeface="Arial"/>
                <a:sym typeface="Arial"/>
              </a:rPr>
              <a:t>/</a:t>
            </a:r>
            <a:r>
              <a:rPr lang="vi-VN" sz="2000" kern="0" dirty="0">
                <a:solidFill>
                  <a:sysClr val="windowText" lastClr="000000"/>
                </a:solidFill>
                <a:latin typeface="+mn-lt"/>
                <a:cs typeface="Arial"/>
                <a:sym typeface="Arial"/>
              </a:rPr>
              <a:t> bàn ghế ngay ngắn. </a:t>
            </a:r>
          </a:p>
          <a:p>
            <a:pPr algn="just" defTabSz="1151961">
              <a:lnSpc>
                <a:spcPct val="150000"/>
              </a:lnSpc>
              <a:defRPr/>
            </a:pPr>
            <a:r>
              <a:rPr lang="en-US" sz="2000" kern="0" dirty="0">
                <a:solidFill>
                  <a:sysClr val="windowText" lastClr="000000"/>
                </a:solidFill>
                <a:latin typeface="+mn-lt"/>
                <a:cs typeface="Arial"/>
                <a:sym typeface="Arial"/>
              </a:rPr>
              <a:t>- </a:t>
            </a:r>
            <a:r>
              <a:rPr lang="vi-VN" sz="2000" kern="0" dirty="0">
                <a:solidFill>
                  <a:sysClr val="windowText" lastClr="000000"/>
                </a:solidFill>
                <a:latin typeface="+mn-lt"/>
                <a:cs typeface="Arial"/>
                <a:sym typeface="Arial"/>
              </a:rPr>
              <a:t>Lâm </a:t>
            </a:r>
            <a:r>
              <a:rPr lang="vi-VN" sz="2000" b="1" kern="0" dirty="0">
                <a:solidFill>
                  <a:sysClr val="windowText" lastClr="000000"/>
                </a:solidFill>
                <a:latin typeface="+mn-lt"/>
                <a:cs typeface="Arial"/>
                <a:sym typeface="Arial"/>
              </a:rPr>
              <a:t>trố</a:t>
            </a:r>
            <a:r>
              <a:rPr lang="vi-VN" sz="2000" kern="0" dirty="0">
                <a:solidFill>
                  <a:sysClr val="windowText" lastClr="000000"/>
                </a:solidFill>
                <a:latin typeface="+mn-lt"/>
                <a:cs typeface="Arial"/>
                <a:sym typeface="Arial"/>
              </a:rPr>
              <a:t> mắt nhìn,</a:t>
            </a:r>
            <a:r>
              <a:rPr lang="vi-VN" sz="2000" kern="0" dirty="0">
                <a:solidFill>
                  <a:srgbClr val="FF0000"/>
                </a:solidFill>
                <a:latin typeface="+mn-lt"/>
                <a:cs typeface="Arial"/>
                <a:sym typeface="Arial"/>
              </a:rPr>
              <a:t>/</a:t>
            </a:r>
            <a:r>
              <a:rPr lang="vi-VN" sz="2000" b="1" kern="0" dirty="0">
                <a:solidFill>
                  <a:srgbClr val="FF0000"/>
                </a:solidFill>
                <a:latin typeface="+mn-lt"/>
                <a:cs typeface="Arial"/>
                <a:sym typeface="Arial"/>
              </a:rPr>
              <a:t> </a:t>
            </a:r>
            <a:r>
              <a:rPr lang="vi-VN" sz="2000" kern="0" dirty="0">
                <a:solidFill>
                  <a:sysClr val="windowText" lastClr="000000"/>
                </a:solidFill>
                <a:latin typeface="+mn-lt"/>
                <a:cs typeface="Arial"/>
                <a:sym typeface="Arial"/>
              </a:rPr>
              <a:t>còn Quốc thì </a:t>
            </a:r>
            <a:r>
              <a:rPr lang="vi-VN" sz="2000" b="1" kern="0" dirty="0">
                <a:solidFill>
                  <a:sysClr val="windowText" lastClr="000000"/>
                </a:solidFill>
                <a:latin typeface="+mn-lt"/>
                <a:cs typeface="Arial"/>
                <a:sym typeface="Arial"/>
              </a:rPr>
              <a:t>thở phào</a:t>
            </a:r>
            <a:r>
              <a:rPr lang="vi-VN" sz="2000" kern="0" dirty="0">
                <a:solidFill>
                  <a:sysClr val="windowText" lastClr="000000"/>
                </a:solidFill>
                <a:latin typeface="+mn-lt"/>
                <a:cs typeface="Arial"/>
                <a:sym typeface="Arial"/>
              </a:rPr>
              <a:t>. </a:t>
            </a:r>
          </a:p>
        </p:txBody>
      </p:sp>
      <p:sp>
        <p:nvSpPr>
          <p:cNvPr id="10" name="Rectangle: Rounded Corners 5">
            <a:extLst>
              <a:ext uri="{FF2B5EF4-FFF2-40B4-BE49-F238E27FC236}">
                <a16:creationId xmlns:a16="http://schemas.microsoft.com/office/drawing/2014/main" id="{0A74B7AE-0C26-C24F-9253-677909FE7678}"/>
              </a:ext>
            </a:extLst>
          </p:cNvPr>
          <p:cNvSpPr/>
          <p:nvPr/>
        </p:nvSpPr>
        <p:spPr>
          <a:xfrm>
            <a:off x="6323642" y="2361428"/>
            <a:ext cx="5442456" cy="4291160"/>
          </a:xfrm>
          <a:prstGeom prst="roundRect">
            <a:avLst>
              <a:gd name="adj" fmla="val 5285"/>
            </a:avLst>
          </a:prstGeom>
          <a:solidFill>
            <a:srgbClr val="FFFFFF"/>
          </a:solidFill>
          <a:ln w="19050" cap="flat" cmpd="sng" algn="ctr">
            <a:solidFill>
              <a:schemeClr val="accent2"/>
            </a:solidFill>
            <a:prstDash val="sysDash"/>
          </a:ln>
          <a:effectLst/>
        </p:spPr>
        <p:txBody>
          <a:bodyPr rtlCol="0" anchor="ctr"/>
          <a:lstStyle/>
          <a:p>
            <a:pPr algn="ctr" defTabSz="1151961">
              <a:defRPr/>
            </a:pPr>
            <a:endParaRPr lang="en-US" sz="2000" kern="0">
              <a:solidFill>
                <a:srgbClr val="EBE0DD"/>
              </a:solidFill>
              <a:latin typeface="+mn-lt"/>
              <a:cs typeface="Arial"/>
              <a:sym typeface="Arial"/>
            </a:endParaRPr>
          </a:p>
        </p:txBody>
      </p:sp>
      <p:sp>
        <p:nvSpPr>
          <p:cNvPr id="11" name="TextBox 10">
            <a:extLst>
              <a:ext uri="{FF2B5EF4-FFF2-40B4-BE49-F238E27FC236}">
                <a16:creationId xmlns:a16="http://schemas.microsoft.com/office/drawing/2014/main" id="{5C832109-BBB0-E81F-E90F-3B820B79D103}"/>
              </a:ext>
            </a:extLst>
          </p:cNvPr>
          <p:cNvSpPr txBox="1"/>
          <p:nvPr/>
        </p:nvSpPr>
        <p:spPr>
          <a:xfrm>
            <a:off x="6524802" y="2399862"/>
            <a:ext cx="5040136" cy="4186467"/>
          </a:xfrm>
          <a:prstGeom prst="rect">
            <a:avLst/>
          </a:prstGeom>
          <a:noFill/>
        </p:spPr>
        <p:txBody>
          <a:bodyPr wrap="square">
            <a:spAutoFit/>
          </a:bodyPr>
          <a:lstStyle/>
          <a:p>
            <a:pPr algn="just" defTabSz="1151961">
              <a:lnSpc>
                <a:spcPct val="150000"/>
              </a:lnSpc>
              <a:defRPr/>
            </a:pPr>
            <a:r>
              <a:rPr lang="en-US" sz="2000" kern="0" dirty="0">
                <a:solidFill>
                  <a:sysClr val="windowText" lastClr="000000"/>
                </a:solidFill>
                <a:latin typeface="+mn-lt"/>
                <a:cs typeface="Arial"/>
                <a:sym typeface="Arial"/>
              </a:rPr>
              <a:t>- </a:t>
            </a:r>
            <a:r>
              <a:rPr lang="vi-VN" sz="2000" b="1" kern="0" dirty="0">
                <a:solidFill>
                  <a:sysClr val="windowText" lastClr="000000"/>
                </a:solidFill>
                <a:latin typeface="+mn-lt"/>
                <a:cs typeface="Arial"/>
                <a:sym typeface="Arial"/>
              </a:rPr>
              <a:t>Bây giờ</a:t>
            </a:r>
            <a:r>
              <a:rPr lang="vi-VN" sz="2000" kern="0" dirty="0">
                <a:solidFill>
                  <a:sysClr val="windowText" lastClr="000000"/>
                </a:solidFill>
                <a:latin typeface="+mn-lt"/>
                <a:cs typeface="Arial"/>
                <a:sym typeface="Arial"/>
              </a:rPr>
              <a:t>,</a:t>
            </a:r>
            <a:r>
              <a:rPr lang="vi-VN" sz="2000" kern="0" dirty="0">
                <a:solidFill>
                  <a:srgbClr val="FF0000"/>
                </a:solidFill>
                <a:latin typeface="+mn-lt"/>
                <a:cs typeface="Arial"/>
                <a:sym typeface="Arial"/>
              </a:rPr>
              <a:t>/</a:t>
            </a:r>
            <a:r>
              <a:rPr lang="vi-VN" sz="2000" kern="0" dirty="0">
                <a:solidFill>
                  <a:sysClr val="windowText" lastClr="000000"/>
                </a:solidFill>
                <a:latin typeface="+mn-lt"/>
                <a:cs typeface="Arial"/>
                <a:sym typeface="Arial"/>
              </a:rPr>
              <a:t> có ai hỏi về lớp trưởng lớp tôi,</a:t>
            </a:r>
            <a:r>
              <a:rPr lang="vi-VN" sz="2000" kern="0" dirty="0">
                <a:solidFill>
                  <a:srgbClr val="FF0000"/>
                </a:solidFill>
                <a:latin typeface="+mn-lt"/>
                <a:cs typeface="Arial"/>
                <a:sym typeface="Arial"/>
              </a:rPr>
              <a:t>/</a:t>
            </a:r>
            <a:r>
              <a:rPr lang="vi-VN" sz="2000" kern="0" dirty="0">
                <a:solidFill>
                  <a:sysClr val="windowText" lastClr="000000"/>
                </a:solidFill>
                <a:latin typeface="+mn-lt"/>
                <a:cs typeface="Arial"/>
                <a:sym typeface="Arial"/>
              </a:rPr>
              <a:t> tôi sẽ </a:t>
            </a:r>
            <a:r>
              <a:rPr lang="vi-VN" sz="2000" b="1" kern="0" dirty="0">
                <a:solidFill>
                  <a:sysClr val="windowText" lastClr="000000"/>
                </a:solidFill>
                <a:latin typeface="+mn-lt"/>
                <a:cs typeface="Arial"/>
                <a:sym typeface="Arial"/>
              </a:rPr>
              <a:t>tự hào </a:t>
            </a:r>
            <a:r>
              <a:rPr lang="vi-VN" sz="2000" kern="0" dirty="0">
                <a:solidFill>
                  <a:sysClr val="windowText" lastClr="000000"/>
                </a:solidFill>
                <a:latin typeface="+mn-lt"/>
                <a:cs typeface="Arial"/>
                <a:sym typeface="Arial"/>
              </a:rPr>
              <a:t>nói:</a:t>
            </a:r>
            <a:r>
              <a:rPr lang="vi-VN" sz="2000" kern="0" dirty="0">
                <a:solidFill>
                  <a:srgbClr val="FF0000"/>
                </a:solidFill>
                <a:latin typeface="+mn-lt"/>
                <a:cs typeface="Arial"/>
                <a:sym typeface="Arial"/>
              </a:rPr>
              <a:t>/</a:t>
            </a:r>
            <a:r>
              <a:rPr lang="vi-VN" sz="2000" kern="0" dirty="0">
                <a:solidFill>
                  <a:sysClr val="windowText" lastClr="000000"/>
                </a:solidFill>
                <a:latin typeface="+mn-lt"/>
                <a:cs typeface="Arial"/>
                <a:sym typeface="Arial"/>
              </a:rPr>
              <a:t> “Vân không chỉ học chăm mà còn </a:t>
            </a:r>
            <a:r>
              <a:rPr lang="vi-VN" sz="2000" b="1" kern="0" dirty="0">
                <a:solidFill>
                  <a:sysClr val="windowText" lastClr="000000"/>
                </a:solidFill>
                <a:latin typeface="+mn-lt"/>
                <a:cs typeface="Arial"/>
                <a:sym typeface="Arial"/>
              </a:rPr>
              <a:t>học rất giỏi</a:t>
            </a:r>
            <a:r>
              <a:rPr lang="vi-VN" sz="2000" kern="0" dirty="0">
                <a:solidFill>
                  <a:sysClr val="windowText" lastClr="000000"/>
                </a:solidFill>
                <a:latin typeface="+mn-lt"/>
                <a:cs typeface="Arial"/>
                <a:sym typeface="Arial"/>
              </a:rPr>
              <a:t>.”.</a:t>
            </a:r>
            <a:r>
              <a:rPr lang="vi-VN" sz="2000" kern="0" dirty="0">
                <a:solidFill>
                  <a:srgbClr val="FF0000"/>
                </a:solidFill>
                <a:latin typeface="+mn-lt"/>
                <a:cs typeface="Arial"/>
                <a:sym typeface="Arial"/>
              </a:rPr>
              <a:t>//</a:t>
            </a:r>
            <a:r>
              <a:rPr lang="vi-VN" sz="2000" kern="0" dirty="0">
                <a:solidFill>
                  <a:sysClr val="windowText" lastClr="000000"/>
                </a:solidFill>
                <a:latin typeface="+mn-lt"/>
                <a:cs typeface="Arial"/>
                <a:sym typeface="Arial"/>
              </a:rPr>
              <a:t> Hỏi Lâm,</a:t>
            </a:r>
            <a:r>
              <a:rPr lang="vi-VN" sz="2000" kern="0" dirty="0">
                <a:solidFill>
                  <a:srgbClr val="FF0000"/>
                </a:solidFill>
                <a:latin typeface="+mn-lt"/>
                <a:cs typeface="Arial"/>
                <a:sym typeface="Arial"/>
              </a:rPr>
              <a:t>/</a:t>
            </a:r>
            <a:r>
              <a:rPr lang="vi-VN" sz="2000" kern="0" dirty="0">
                <a:solidFill>
                  <a:sysClr val="windowText" lastClr="000000"/>
                </a:solidFill>
                <a:latin typeface="+mn-lt"/>
                <a:cs typeface="Arial"/>
                <a:sym typeface="Arial"/>
              </a:rPr>
              <a:t> chắc nó sẽ </a:t>
            </a:r>
            <a:r>
              <a:rPr lang="vi-VN" sz="2000" b="1" kern="0" dirty="0">
                <a:solidFill>
                  <a:sysClr val="windowText" lastClr="000000"/>
                </a:solidFill>
                <a:latin typeface="+mn-lt"/>
                <a:cs typeface="Arial"/>
                <a:sym typeface="Arial"/>
              </a:rPr>
              <a:t>oang oang</a:t>
            </a:r>
            <a:r>
              <a:rPr lang="vi-VN" sz="2000" kern="0" dirty="0">
                <a:solidFill>
                  <a:sysClr val="windowText" lastClr="000000"/>
                </a:solidFill>
                <a:latin typeface="+mn-lt"/>
                <a:cs typeface="Arial"/>
                <a:sym typeface="Arial"/>
              </a:rPr>
              <a:t>:</a:t>
            </a:r>
            <a:r>
              <a:rPr lang="vi-VN" sz="2000" kern="0" dirty="0">
                <a:solidFill>
                  <a:srgbClr val="FF0000"/>
                </a:solidFill>
                <a:latin typeface="+mn-lt"/>
                <a:cs typeface="Arial"/>
                <a:sym typeface="Arial"/>
              </a:rPr>
              <a:t>/</a:t>
            </a:r>
            <a:r>
              <a:rPr lang="vi-VN" sz="2000" kern="0" dirty="0">
                <a:solidFill>
                  <a:sysClr val="windowText" lastClr="000000"/>
                </a:solidFill>
                <a:latin typeface="+mn-lt"/>
                <a:cs typeface="Arial"/>
                <a:sym typeface="Arial"/>
              </a:rPr>
              <a:t> “Vân </a:t>
            </a:r>
            <a:r>
              <a:rPr lang="vi-VN" sz="2000" b="1" kern="0" dirty="0">
                <a:solidFill>
                  <a:sysClr val="windowText" lastClr="000000"/>
                </a:solidFill>
                <a:latin typeface="+mn-lt"/>
                <a:cs typeface="Arial"/>
                <a:sym typeface="Arial"/>
              </a:rPr>
              <a:t>nhỏ người </a:t>
            </a:r>
            <a:r>
              <a:rPr lang="vi-VN" sz="2000" kern="0" dirty="0">
                <a:solidFill>
                  <a:sysClr val="windowText" lastClr="000000"/>
                </a:solidFill>
                <a:latin typeface="+mn-lt"/>
                <a:cs typeface="Arial"/>
                <a:sym typeface="Arial"/>
              </a:rPr>
              <a:t>thật nhưng </a:t>
            </a:r>
            <a:r>
              <a:rPr lang="vi-VN" sz="2000" b="1" kern="0" dirty="0">
                <a:solidFill>
                  <a:sysClr val="windowText" lastClr="000000"/>
                </a:solidFill>
                <a:latin typeface="+mn-lt"/>
                <a:cs typeface="Arial"/>
                <a:sym typeface="Arial"/>
              </a:rPr>
              <a:t>xốc vác </a:t>
            </a:r>
            <a:r>
              <a:rPr lang="vi-VN" sz="2000" kern="0" dirty="0">
                <a:solidFill>
                  <a:sysClr val="windowText" lastClr="000000"/>
                </a:solidFill>
                <a:latin typeface="+mn-lt"/>
                <a:cs typeface="Arial"/>
                <a:sym typeface="Arial"/>
              </a:rPr>
              <a:t>lắm đấy.”.</a:t>
            </a:r>
            <a:r>
              <a:rPr lang="vi-VN" sz="2000" kern="0" dirty="0">
                <a:solidFill>
                  <a:srgbClr val="FF0000"/>
                </a:solidFill>
                <a:latin typeface="+mn-lt"/>
                <a:cs typeface="Arial"/>
                <a:sym typeface="Arial"/>
              </a:rPr>
              <a:t>//</a:t>
            </a:r>
            <a:r>
              <a:rPr lang="vi-VN" sz="2000" kern="0" dirty="0">
                <a:solidFill>
                  <a:sysClr val="windowText" lastClr="000000"/>
                </a:solidFill>
                <a:latin typeface="+mn-lt"/>
                <a:cs typeface="Arial"/>
                <a:sym typeface="Arial"/>
              </a:rPr>
              <a:t> Còn Quốc chẳng phải hỏi,</a:t>
            </a:r>
            <a:r>
              <a:rPr lang="vi-VN" sz="2000" kern="0" dirty="0">
                <a:solidFill>
                  <a:srgbClr val="FF0000"/>
                </a:solidFill>
                <a:latin typeface="+mn-lt"/>
                <a:cs typeface="Arial"/>
                <a:sym typeface="Arial"/>
              </a:rPr>
              <a:t>/</a:t>
            </a:r>
            <a:r>
              <a:rPr lang="vi-VN" sz="2000" kern="0" dirty="0">
                <a:solidFill>
                  <a:sysClr val="windowText" lastClr="000000"/>
                </a:solidFill>
                <a:latin typeface="+mn-lt"/>
                <a:cs typeface="Arial"/>
                <a:sym typeface="Arial"/>
              </a:rPr>
              <a:t> cũng sẽ </a:t>
            </a:r>
            <a:r>
              <a:rPr lang="vi-VN" sz="2000" b="1" kern="0" dirty="0">
                <a:solidFill>
                  <a:sysClr val="windowText" lastClr="000000"/>
                </a:solidFill>
                <a:latin typeface="+mn-lt"/>
                <a:cs typeface="Arial"/>
                <a:sym typeface="Arial"/>
              </a:rPr>
              <a:t>khoe ngay</a:t>
            </a:r>
            <a:r>
              <a:rPr lang="vi-VN" sz="2000" kern="0" dirty="0">
                <a:solidFill>
                  <a:sysClr val="windowText" lastClr="000000"/>
                </a:solidFill>
                <a:latin typeface="+mn-lt"/>
                <a:cs typeface="Arial"/>
                <a:sym typeface="Arial"/>
              </a:rPr>
              <a:t>:</a:t>
            </a:r>
            <a:r>
              <a:rPr lang="vi-VN" sz="2000" kern="0" dirty="0">
                <a:solidFill>
                  <a:srgbClr val="FF0000"/>
                </a:solidFill>
                <a:latin typeface="+mn-lt"/>
                <a:cs typeface="Arial"/>
                <a:sym typeface="Arial"/>
              </a:rPr>
              <a:t>/</a:t>
            </a:r>
            <a:r>
              <a:rPr lang="vi-VN" sz="2000" kern="0" dirty="0">
                <a:solidFill>
                  <a:sysClr val="windowText" lastClr="000000"/>
                </a:solidFill>
                <a:latin typeface="+mn-lt"/>
                <a:cs typeface="Arial"/>
                <a:sym typeface="Arial"/>
              </a:rPr>
              <a:t> “Vân hiền lành, ít nói mà </a:t>
            </a:r>
            <a:r>
              <a:rPr lang="vi-VN" sz="2000" b="1" kern="0" dirty="0">
                <a:solidFill>
                  <a:sysClr val="windowText" lastClr="000000"/>
                </a:solidFill>
                <a:latin typeface="+mn-lt"/>
                <a:cs typeface="Arial"/>
                <a:sym typeface="Arial"/>
              </a:rPr>
              <a:t>giỏi đáo để</a:t>
            </a:r>
            <a:r>
              <a:rPr lang="vi-VN" sz="2000" kern="0" dirty="0">
                <a:solidFill>
                  <a:sysClr val="windowText" lastClr="000000"/>
                </a:solidFill>
                <a:latin typeface="+mn-lt"/>
                <a:cs typeface="Arial"/>
                <a:sym typeface="Arial"/>
              </a:rPr>
              <a:t>,</a:t>
            </a:r>
            <a:r>
              <a:rPr lang="vi-VN" sz="2000" kern="0" dirty="0">
                <a:solidFill>
                  <a:srgbClr val="FF0000"/>
                </a:solidFill>
                <a:latin typeface="+mn-lt"/>
                <a:cs typeface="Arial"/>
                <a:sym typeface="Arial"/>
              </a:rPr>
              <a:t>/</a:t>
            </a:r>
            <a:r>
              <a:rPr lang="vi-VN" sz="2000" kern="0" dirty="0">
                <a:solidFill>
                  <a:sysClr val="windowText" lastClr="000000"/>
                </a:solidFill>
                <a:latin typeface="+mn-lt"/>
                <a:cs typeface="Arial"/>
                <a:sym typeface="Arial"/>
              </a:rPr>
              <a:t> ai cũng phải </a:t>
            </a:r>
            <a:r>
              <a:rPr lang="vi-VN" sz="2000" b="1" kern="0" dirty="0">
                <a:solidFill>
                  <a:sysClr val="windowText" lastClr="000000"/>
                </a:solidFill>
                <a:latin typeface="+mn-lt"/>
                <a:cs typeface="Arial"/>
                <a:sym typeface="Arial"/>
              </a:rPr>
              <a:t>nể phục</a:t>
            </a:r>
            <a:r>
              <a:rPr lang="vi-VN" sz="2000" kern="0" dirty="0">
                <a:solidFill>
                  <a:sysClr val="windowText" lastClr="000000"/>
                </a:solidFill>
                <a:latin typeface="+mn-lt"/>
                <a:cs typeface="Arial"/>
                <a:sym typeface="Arial"/>
              </a:rPr>
              <a:t>.”</a:t>
            </a:r>
          </a:p>
        </p:txBody>
      </p:sp>
      <p:pic>
        <p:nvPicPr>
          <p:cNvPr id="2" name="Picture 1">
            <a:hlinkClick r:id="rId3"/>
            <a:extLst>
              <a:ext uri="{FF2B5EF4-FFF2-40B4-BE49-F238E27FC236}">
                <a16:creationId xmlns:a16="http://schemas.microsoft.com/office/drawing/2014/main" id="{0BEE54DE-1689-FB57-A1F2-D8AB61F6E562}"/>
              </a:ext>
            </a:extLst>
          </p:cNvPr>
          <p:cNvPicPr>
            <a:picLocks noChangeAspect="1"/>
          </p:cNvPicPr>
          <p:nvPr/>
        </p:nvPicPr>
        <p:blipFill>
          <a:blip r:embed="rId4"/>
          <a:stretch>
            <a:fillRect/>
          </a:stretch>
        </p:blipFill>
        <p:spPr>
          <a:xfrm>
            <a:off x="10573401" y="632089"/>
            <a:ext cx="1697002" cy="1226221"/>
          </a:xfrm>
          <a:prstGeom prst="rect">
            <a:avLst/>
          </a:prstGeom>
        </p:spPr>
      </p:pic>
    </p:spTree>
    <p:extLst>
      <p:ext uri="{BB962C8B-B14F-4D97-AF65-F5344CB8AC3E}">
        <p14:creationId xmlns:p14="http://schemas.microsoft.com/office/powerpoint/2010/main" val="3089928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animBg="1"/>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17CFAE1-3BAD-3344-8FDA-6B8F43BA3EF5}"/>
              </a:ext>
            </a:extLst>
          </p:cNvPr>
          <p:cNvPicPr>
            <a:picLocks noChangeAspect="1"/>
          </p:cNvPicPr>
          <p:nvPr/>
        </p:nvPicPr>
        <p:blipFill>
          <a:blip r:embed="rId4"/>
          <a:stretch>
            <a:fillRect/>
          </a:stretch>
        </p:blipFill>
        <p:spPr>
          <a:xfrm>
            <a:off x="4619855" y="2973431"/>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a:extLst>
            <a:ext uri="{FF2B5EF4-FFF2-40B4-BE49-F238E27FC236}">
              <a16:creationId xmlns:a16="http://schemas.microsoft.com/office/drawing/2014/main" id="{625DD120-A51D-D4FE-6129-2189BC62FFAE}"/>
            </a:ext>
          </a:extLst>
        </p:cNvPr>
        <p:cNvGrpSpPr/>
        <p:nvPr/>
      </p:nvGrpSpPr>
      <p:grpSpPr>
        <a:xfrm>
          <a:off x="0" y="0"/>
          <a:ext cx="0" cy="0"/>
          <a:chOff x="0" y="0"/>
          <a:chExt cx="0" cy="0"/>
        </a:xfrm>
      </p:grpSpPr>
      <p:pic>
        <p:nvPicPr>
          <p:cNvPr id="9" name="Picture 8" descr="C:\Users\ADMIN\Desktop\453552345 (3).jpg">
            <a:extLst>
              <a:ext uri="{FF2B5EF4-FFF2-40B4-BE49-F238E27FC236}">
                <a16:creationId xmlns:a16="http://schemas.microsoft.com/office/drawing/2014/main" id="{3FFE75FD-F835-3A15-14EC-573404B09206}"/>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98636" l="0" r="100000">
                        <a14:foregroundMark x1="48087" y1="3274" x2="50000" y2="3411"/>
                      </a14:backgroundRemoval>
                    </a14:imgEffect>
                  </a14:imgLayer>
                </a14:imgProps>
              </a:ext>
              <a:ext uri="{28A0092B-C50C-407E-A947-70E740481C1C}">
                <a14:useLocalDpi xmlns:a14="http://schemas.microsoft.com/office/drawing/2010/main" val="0"/>
              </a:ext>
            </a:extLst>
          </a:blip>
          <a:srcRect/>
          <a:stretch>
            <a:fillRect/>
          </a:stretch>
        </p:blipFill>
        <p:spPr bwMode="auto">
          <a:xfrm>
            <a:off x="3212562" y="-288488"/>
            <a:ext cx="5541150" cy="212042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6C54FB5-D4A8-391A-2D7C-ADA2BBC35CA5}"/>
              </a:ext>
            </a:extLst>
          </p:cNvPr>
          <p:cNvSpPr txBox="1"/>
          <p:nvPr/>
        </p:nvSpPr>
        <p:spPr>
          <a:xfrm>
            <a:off x="3391068" y="681040"/>
            <a:ext cx="5184141" cy="770852"/>
          </a:xfrm>
          <a:prstGeom prst="rect">
            <a:avLst/>
          </a:prstGeom>
          <a:noFill/>
        </p:spPr>
        <p:txBody>
          <a:bodyPr wrap="square" rtlCol="0">
            <a:spAutoFit/>
          </a:bodyPr>
          <a:lstStyle/>
          <a:p>
            <a:pPr algn="ctr" defTabSz="1151961"/>
            <a:r>
              <a:rPr lang="en-US" sz="4409" b="1" dirty="0">
                <a:solidFill>
                  <a:srgbClr val="C00000"/>
                </a:solidFill>
                <a:latin typeface="Arial" panose="020B0604020202020204" pitchFamily="34" charset="0"/>
                <a:cs typeface="Arial" panose="020B0604020202020204" pitchFamily="34" charset="0"/>
              </a:rPr>
              <a:t> AI NHANH HƠN</a:t>
            </a:r>
          </a:p>
        </p:txBody>
      </p:sp>
      <p:pic>
        <p:nvPicPr>
          <p:cNvPr id="11" name="Picture 2" descr="Hình ảnh có liên quan">
            <a:extLst>
              <a:ext uri="{FF2B5EF4-FFF2-40B4-BE49-F238E27FC236}">
                <a16:creationId xmlns:a16="http://schemas.microsoft.com/office/drawing/2014/main" id="{59279DD5-F6DD-0AF0-56DD-755D80C86D20}"/>
              </a:ext>
            </a:extLst>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foregroundMark x1="16762" y1="11429" x2="65714" y2="92286"/>
                        <a14:foregroundMark x1="81143" y1="8286" x2="33143" y2="26714"/>
                        <a14:foregroundMark x1="74667" y1="3429" x2="50286" y2="32286"/>
                        <a14:foregroundMark x1="84571" y1="4000" x2="85333" y2="9571"/>
                        <a14:foregroundMark x1="46095" y1="39571" x2="19238" y2="70143"/>
                        <a14:foregroundMark x1="46095" y1="71429" x2="39619" y2="90429"/>
                        <a14:foregroundMark x1="56000" y1="21857" x2="64952" y2="53000"/>
                        <a14:foregroundMark x1="22476" y1="16857" x2="13524" y2="21143"/>
                        <a14:foregroundMark x1="46857" y1="75714" x2="40381" y2="95857"/>
                        <a14:foregroundMark x1="60000" y1="63429" x2="66476" y2="84857"/>
                        <a14:foregroundMark x1="36381" y1="72000" x2="37905" y2="84286"/>
                        <a14:foregroundMark x1="68952" y1="67143" x2="71429" y2="84286"/>
                        <a14:foregroundMark x1="59238" y1="53000" x2="75429" y2="56714"/>
                        <a14:foregroundMark x1="87810" y1="45714" x2="80381" y2="59143"/>
                        <a14:foregroundMark x1="82857" y1="16857" x2="62476" y2="18714"/>
                        <a14:foregroundMark x1="11048" y1="11429" x2="7810" y2="21143"/>
                        <a14:foregroundMark x1="68190" y1="91000" x2="68190" y2="94714"/>
                        <a14:foregroundMark x1="42286" y1="13429" x2="39048" y2="28571"/>
                        <a14:foregroundMark x1="62476" y1="15143" x2="62476" y2="35429"/>
                        <a14:foregroundMark x1="56381" y1="27714" x2="52571" y2="45286"/>
                        <a14:foregroundMark x1="53143" y1="13429" x2="49905" y2="38714"/>
                        <a14:foregroundMark x1="36381" y1="13000" x2="35238" y2="19143"/>
                        <a14:foregroundMark x1="52571" y1="12286" x2="56952" y2="15143"/>
                        <a14:backgroundMark x1="31048" y1="63714" x2="29333" y2="68000"/>
                      </a14:backgroundRemoval>
                    </a14:imgEffect>
                  </a14:imgLayer>
                </a14:imgProps>
              </a:ext>
              <a:ext uri="{28A0092B-C50C-407E-A947-70E740481C1C}">
                <a14:useLocalDpi xmlns:a14="http://schemas.microsoft.com/office/drawing/2010/main" val="0"/>
              </a:ext>
            </a:extLst>
          </a:blip>
          <a:srcRect/>
          <a:stretch>
            <a:fillRect/>
          </a:stretch>
        </p:blipFill>
        <p:spPr bwMode="auto">
          <a:xfrm>
            <a:off x="6077635" y="2840073"/>
            <a:ext cx="2676076" cy="35681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ADMIN\Desktop\512821722.jpg">
            <a:extLst>
              <a:ext uri="{FF2B5EF4-FFF2-40B4-BE49-F238E27FC236}">
                <a16:creationId xmlns:a16="http://schemas.microsoft.com/office/drawing/2014/main" id="{275058FB-B422-BF63-5EFE-3C17D1C6C141}"/>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0" b="100000" l="0" r="100000">
                        <a14:foregroundMark x1="41684" y1="5882" x2="42505" y2="12745"/>
                        <a14:foregroundMark x1="55236" y1="3922" x2="55647" y2="12745"/>
                        <a14:foregroundMark x1="45380" y1="1634" x2="45380" y2="12418"/>
                        <a14:foregroundMark x1="35113" y1="92647" x2="36756" y2="95425"/>
                        <a14:foregroundMark x1="65914" y1="92320" x2="62218" y2="94608"/>
                      </a14:backgroundRemoval>
                    </a14:imgEffect>
                  </a14:imgLayer>
                </a14:imgProps>
              </a:ext>
              <a:ext uri="{28A0092B-C50C-407E-A947-70E740481C1C}">
                <a14:useLocalDpi xmlns:a14="http://schemas.microsoft.com/office/drawing/2010/main" val="0"/>
              </a:ext>
            </a:extLst>
          </a:blip>
          <a:srcRect/>
          <a:stretch>
            <a:fillRect/>
          </a:stretch>
        </p:blipFill>
        <p:spPr bwMode="auto">
          <a:xfrm>
            <a:off x="3347562" y="3102457"/>
            <a:ext cx="2922078" cy="3304888"/>
          </a:xfrm>
          <a:prstGeom prst="rect">
            <a:avLst/>
          </a:prstGeom>
          <a:noFill/>
          <a:extLst>
            <a:ext uri="{909E8E84-426E-40DD-AFC4-6F175D3DCCD1}">
              <a14:hiddenFill xmlns:a14="http://schemas.microsoft.com/office/drawing/2010/main">
                <a:solidFill>
                  <a:srgbClr val="FFFFFF"/>
                </a:solidFill>
              </a14:hiddenFill>
            </a:ext>
          </a:extLst>
        </p:spPr>
      </p:pic>
      <p:pic>
        <p:nvPicPr>
          <p:cNvPr id="13" name="Donkey Kong Theme song">
            <a:hlinkClick r:id="" action="ppaction://media"/>
            <a:extLst>
              <a:ext uri="{FF2B5EF4-FFF2-40B4-BE49-F238E27FC236}">
                <a16:creationId xmlns:a16="http://schemas.microsoft.com/office/drawing/2014/main" id="{6F218871-4448-212E-D875-EEF1016B05ED}"/>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2209274" y="5226711"/>
            <a:ext cx="768021" cy="768021"/>
          </a:xfrm>
          <a:prstGeom prst="rect">
            <a:avLst/>
          </a:prstGeom>
        </p:spPr>
      </p:pic>
      <p:pic>
        <p:nvPicPr>
          <p:cNvPr id="14" name="Picture 13" descr="C:\Users\ADMIN\Desktop\Tai nguyen thiet ke tro choi\Angry birds epic birds\1505573783630 (2).png">
            <a:hlinkClick r:id="rId13" action="ppaction://hlinksldjump"/>
            <a:extLst>
              <a:ext uri="{FF2B5EF4-FFF2-40B4-BE49-F238E27FC236}">
                <a16:creationId xmlns:a16="http://schemas.microsoft.com/office/drawing/2014/main" id="{E6F1191D-EFBD-46AB-A3AF-04061B6E6489}"/>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213821" y="1902601"/>
            <a:ext cx="1451621" cy="88307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 company name&#10;&#10;Description automatically generated">
            <a:extLst>
              <a:ext uri="{FF2B5EF4-FFF2-40B4-BE49-F238E27FC236}">
                <a16:creationId xmlns:a16="http://schemas.microsoft.com/office/drawing/2014/main" id="{0F66D9D3-27A5-2632-2BE3-97511E04B94E}"/>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1511419" y="1"/>
            <a:ext cx="680581" cy="759498"/>
          </a:xfrm>
          <a:prstGeom prst="rect">
            <a:avLst/>
          </a:prstGeom>
        </p:spPr>
      </p:pic>
    </p:spTree>
    <p:extLst>
      <p:ext uri="{BB962C8B-B14F-4D97-AF65-F5344CB8AC3E}">
        <p14:creationId xmlns:p14="http://schemas.microsoft.com/office/powerpoint/2010/main" val="1990026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par>
                                <p:cTn id="7" presetID="32" presetClass="emph" presetSubtype="0" repeatCount="indefinite" fill="hold" nodeType="withEffect">
                                  <p:stCondLst>
                                    <p:cond delay="0"/>
                                  </p:stCondLst>
                                  <p:childTnLst>
                                    <p:animRot by="120000">
                                      <p:cBhvr>
                                        <p:cTn id="8" dur="100" fill="hold">
                                          <p:stCondLst>
                                            <p:cond delay="0"/>
                                          </p:stCondLst>
                                        </p:cTn>
                                        <p:tgtEl>
                                          <p:spTgt spid="12"/>
                                        </p:tgtEl>
                                        <p:attrNameLst>
                                          <p:attrName>r</p:attrName>
                                        </p:attrNameLst>
                                      </p:cBhvr>
                                    </p:animRot>
                                    <p:animRot by="-240000">
                                      <p:cBhvr>
                                        <p:cTn id="9" dur="200" fill="hold">
                                          <p:stCondLst>
                                            <p:cond delay="200"/>
                                          </p:stCondLst>
                                        </p:cTn>
                                        <p:tgtEl>
                                          <p:spTgt spid="12"/>
                                        </p:tgtEl>
                                        <p:attrNameLst>
                                          <p:attrName>r</p:attrName>
                                        </p:attrNameLst>
                                      </p:cBhvr>
                                    </p:animRot>
                                    <p:animRot by="240000">
                                      <p:cBhvr>
                                        <p:cTn id="10" dur="200" fill="hold">
                                          <p:stCondLst>
                                            <p:cond delay="400"/>
                                          </p:stCondLst>
                                        </p:cTn>
                                        <p:tgtEl>
                                          <p:spTgt spid="12"/>
                                        </p:tgtEl>
                                        <p:attrNameLst>
                                          <p:attrName>r</p:attrName>
                                        </p:attrNameLst>
                                      </p:cBhvr>
                                    </p:animRot>
                                    <p:animRot by="-240000">
                                      <p:cBhvr>
                                        <p:cTn id="11" dur="200" fill="hold">
                                          <p:stCondLst>
                                            <p:cond delay="600"/>
                                          </p:stCondLst>
                                        </p:cTn>
                                        <p:tgtEl>
                                          <p:spTgt spid="12"/>
                                        </p:tgtEl>
                                        <p:attrNameLst>
                                          <p:attrName>r</p:attrName>
                                        </p:attrNameLst>
                                      </p:cBhvr>
                                    </p:animRot>
                                    <p:animRot by="120000">
                                      <p:cBhvr>
                                        <p:cTn id="12" dur="200" fill="hold">
                                          <p:stCondLst>
                                            <p:cond delay="800"/>
                                          </p:stCondLst>
                                        </p:cTn>
                                        <p:tgtEl>
                                          <p:spTgt spid="12"/>
                                        </p:tgtEl>
                                        <p:attrNameLst>
                                          <p:attrName>r</p:attrName>
                                        </p:attrNameLst>
                                      </p:cBhvr>
                                    </p:animRot>
                                  </p:childTnLst>
                                </p:cTn>
                              </p:par>
                              <p:par>
                                <p:cTn id="13" presetID="32" presetClass="emph" presetSubtype="0" repeatCount="indefinite" fill="hold" nodeType="withEffect">
                                  <p:stCondLst>
                                    <p:cond delay="0"/>
                                  </p:stCondLst>
                                  <p:childTnLst>
                                    <p:animRot by="120000">
                                      <p:cBhvr>
                                        <p:cTn id="14" dur="100" fill="hold">
                                          <p:stCondLst>
                                            <p:cond delay="0"/>
                                          </p:stCondLst>
                                        </p:cTn>
                                        <p:tgtEl>
                                          <p:spTgt spid="11"/>
                                        </p:tgtEl>
                                        <p:attrNameLst>
                                          <p:attrName>r</p:attrName>
                                        </p:attrNameLst>
                                      </p:cBhvr>
                                    </p:animRot>
                                    <p:animRot by="-240000">
                                      <p:cBhvr>
                                        <p:cTn id="15" dur="200" fill="hold">
                                          <p:stCondLst>
                                            <p:cond delay="200"/>
                                          </p:stCondLst>
                                        </p:cTn>
                                        <p:tgtEl>
                                          <p:spTgt spid="11"/>
                                        </p:tgtEl>
                                        <p:attrNameLst>
                                          <p:attrName>r</p:attrName>
                                        </p:attrNameLst>
                                      </p:cBhvr>
                                    </p:animRot>
                                    <p:animRot by="240000">
                                      <p:cBhvr>
                                        <p:cTn id="16" dur="200" fill="hold">
                                          <p:stCondLst>
                                            <p:cond delay="400"/>
                                          </p:stCondLst>
                                        </p:cTn>
                                        <p:tgtEl>
                                          <p:spTgt spid="11"/>
                                        </p:tgtEl>
                                        <p:attrNameLst>
                                          <p:attrName>r</p:attrName>
                                        </p:attrNameLst>
                                      </p:cBhvr>
                                    </p:animRot>
                                    <p:animRot by="-240000">
                                      <p:cBhvr>
                                        <p:cTn id="17" dur="200" fill="hold">
                                          <p:stCondLst>
                                            <p:cond delay="600"/>
                                          </p:stCondLst>
                                        </p:cTn>
                                        <p:tgtEl>
                                          <p:spTgt spid="11"/>
                                        </p:tgtEl>
                                        <p:attrNameLst>
                                          <p:attrName>r</p:attrName>
                                        </p:attrNameLst>
                                      </p:cBhvr>
                                    </p:animRot>
                                    <p:animRot by="120000">
                                      <p:cBhvr>
                                        <p:cTn id="18" dur="200" fill="hold">
                                          <p:stCondLst>
                                            <p:cond delay="800"/>
                                          </p:stCondLst>
                                        </p:cTn>
                                        <p:tgtEl>
                                          <p:spTgt spid="11"/>
                                        </p:tgtEl>
                                        <p:attrNameLst>
                                          <p:attrName>r</p:attrName>
                                        </p:attrNameLst>
                                      </p:cBhvr>
                                    </p:animRot>
                                  </p:childTnLst>
                                </p:cTn>
                              </p:par>
                              <p:par>
                                <p:cTn id="19" presetID="26"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80">
                                          <p:stCondLst>
                                            <p:cond delay="0"/>
                                          </p:stCondLst>
                                        </p:cTn>
                                        <p:tgtEl>
                                          <p:spTgt spid="9"/>
                                        </p:tgtEl>
                                      </p:cBhvr>
                                    </p:animEffect>
                                    <p:anim calcmode="lin" valueType="num">
                                      <p:cBhvr>
                                        <p:cTn id="2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7" dur="26">
                                          <p:stCondLst>
                                            <p:cond delay="650"/>
                                          </p:stCondLst>
                                        </p:cTn>
                                        <p:tgtEl>
                                          <p:spTgt spid="9"/>
                                        </p:tgtEl>
                                      </p:cBhvr>
                                      <p:to x="100000" y="60000"/>
                                    </p:animScale>
                                    <p:animScale>
                                      <p:cBhvr>
                                        <p:cTn id="28" dur="166" decel="50000">
                                          <p:stCondLst>
                                            <p:cond delay="676"/>
                                          </p:stCondLst>
                                        </p:cTn>
                                        <p:tgtEl>
                                          <p:spTgt spid="9"/>
                                        </p:tgtEl>
                                      </p:cBhvr>
                                      <p:to x="100000" y="100000"/>
                                    </p:animScale>
                                    <p:animScale>
                                      <p:cBhvr>
                                        <p:cTn id="29" dur="26">
                                          <p:stCondLst>
                                            <p:cond delay="1312"/>
                                          </p:stCondLst>
                                        </p:cTn>
                                        <p:tgtEl>
                                          <p:spTgt spid="9"/>
                                        </p:tgtEl>
                                      </p:cBhvr>
                                      <p:to x="100000" y="80000"/>
                                    </p:animScale>
                                    <p:animScale>
                                      <p:cBhvr>
                                        <p:cTn id="30" dur="166" decel="50000">
                                          <p:stCondLst>
                                            <p:cond delay="1338"/>
                                          </p:stCondLst>
                                        </p:cTn>
                                        <p:tgtEl>
                                          <p:spTgt spid="9"/>
                                        </p:tgtEl>
                                      </p:cBhvr>
                                      <p:to x="100000" y="100000"/>
                                    </p:animScale>
                                    <p:animScale>
                                      <p:cBhvr>
                                        <p:cTn id="31" dur="26">
                                          <p:stCondLst>
                                            <p:cond delay="1642"/>
                                          </p:stCondLst>
                                        </p:cTn>
                                        <p:tgtEl>
                                          <p:spTgt spid="9"/>
                                        </p:tgtEl>
                                      </p:cBhvr>
                                      <p:to x="100000" y="90000"/>
                                    </p:animScale>
                                    <p:animScale>
                                      <p:cBhvr>
                                        <p:cTn id="32" dur="166" decel="50000">
                                          <p:stCondLst>
                                            <p:cond delay="1668"/>
                                          </p:stCondLst>
                                        </p:cTn>
                                        <p:tgtEl>
                                          <p:spTgt spid="9"/>
                                        </p:tgtEl>
                                      </p:cBhvr>
                                      <p:to x="100000" y="100000"/>
                                    </p:animScale>
                                    <p:animScale>
                                      <p:cBhvr>
                                        <p:cTn id="33" dur="26">
                                          <p:stCondLst>
                                            <p:cond delay="1808"/>
                                          </p:stCondLst>
                                        </p:cTn>
                                        <p:tgtEl>
                                          <p:spTgt spid="9"/>
                                        </p:tgtEl>
                                      </p:cBhvr>
                                      <p:to x="100000" y="95000"/>
                                    </p:animScale>
                                    <p:animScale>
                                      <p:cBhvr>
                                        <p:cTn id="34" dur="166" decel="50000">
                                          <p:stCondLst>
                                            <p:cond delay="1834"/>
                                          </p:stCondLst>
                                        </p:cTn>
                                        <p:tgtEl>
                                          <p:spTgt spid="9"/>
                                        </p:tgtEl>
                                      </p:cBhvr>
                                      <p:to x="100000" y="100000"/>
                                    </p:animScale>
                                  </p:childTnLst>
                                </p:cTn>
                              </p:par>
                              <p:par>
                                <p:cTn id="35" presetID="26"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80">
                                          <p:stCondLst>
                                            <p:cond delay="0"/>
                                          </p:stCondLst>
                                        </p:cTn>
                                        <p:tgtEl>
                                          <p:spTgt spid="10"/>
                                        </p:tgtEl>
                                      </p:cBhvr>
                                    </p:animEffect>
                                    <p:anim calcmode="lin" valueType="num">
                                      <p:cBhvr>
                                        <p:cTn id="3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3" dur="26">
                                          <p:stCondLst>
                                            <p:cond delay="650"/>
                                          </p:stCondLst>
                                        </p:cTn>
                                        <p:tgtEl>
                                          <p:spTgt spid="10"/>
                                        </p:tgtEl>
                                      </p:cBhvr>
                                      <p:to x="100000" y="60000"/>
                                    </p:animScale>
                                    <p:animScale>
                                      <p:cBhvr>
                                        <p:cTn id="44" dur="166" decel="50000">
                                          <p:stCondLst>
                                            <p:cond delay="676"/>
                                          </p:stCondLst>
                                        </p:cTn>
                                        <p:tgtEl>
                                          <p:spTgt spid="10"/>
                                        </p:tgtEl>
                                      </p:cBhvr>
                                      <p:to x="100000" y="100000"/>
                                    </p:animScale>
                                    <p:animScale>
                                      <p:cBhvr>
                                        <p:cTn id="45" dur="26">
                                          <p:stCondLst>
                                            <p:cond delay="1312"/>
                                          </p:stCondLst>
                                        </p:cTn>
                                        <p:tgtEl>
                                          <p:spTgt spid="10"/>
                                        </p:tgtEl>
                                      </p:cBhvr>
                                      <p:to x="100000" y="80000"/>
                                    </p:animScale>
                                    <p:animScale>
                                      <p:cBhvr>
                                        <p:cTn id="46" dur="166" decel="50000">
                                          <p:stCondLst>
                                            <p:cond delay="1338"/>
                                          </p:stCondLst>
                                        </p:cTn>
                                        <p:tgtEl>
                                          <p:spTgt spid="10"/>
                                        </p:tgtEl>
                                      </p:cBhvr>
                                      <p:to x="100000" y="100000"/>
                                    </p:animScale>
                                    <p:animScale>
                                      <p:cBhvr>
                                        <p:cTn id="47" dur="26">
                                          <p:stCondLst>
                                            <p:cond delay="1642"/>
                                          </p:stCondLst>
                                        </p:cTn>
                                        <p:tgtEl>
                                          <p:spTgt spid="10"/>
                                        </p:tgtEl>
                                      </p:cBhvr>
                                      <p:to x="100000" y="90000"/>
                                    </p:animScale>
                                    <p:animScale>
                                      <p:cBhvr>
                                        <p:cTn id="48" dur="166" decel="50000">
                                          <p:stCondLst>
                                            <p:cond delay="1668"/>
                                          </p:stCondLst>
                                        </p:cTn>
                                        <p:tgtEl>
                                          <p:spTgt spid="10"/>
                                        </p:tgtEl>
                                      </p:cBhvr>
                                      <p:to x="100000" y="100000"/>
                                    </p:animScale>
                                    <p:animScale>
                                      <p:cBhvr>
                                        <p:cTn id="49" dur="26">
                                          <p:stCondLst>
                                            <p:cond delay="1808"/>
                                          </p:stCondLst>
                                        </p:cTn>
                                        <p:tgtEl>
                                          <p:spTgt spid="10"/>
                                        </p:tgtEl>
                                      </p:cBhvr>
                                      <p:to x="100000" y="95000"/>
                                    </p:animScale>
                                    <p:animScale>
                                      <p:cBhvr>
                                        <p:cTn id="50" dur="166" decel="50000">
                                          <p:stCondLst>
                                            <p:cond delay="1834"/>
                                          </p:stCondLst>
                                        </p:cTn>
                                        <p:tgtEl>
                                          <p:spTgt spid="10"/>
                                        </p:tgtEl>
                                      </p:cBhvr>
                                      <p:to x="100000" y="100000"/>
                                    </p:animScale>
                                  </p:childTnLst>
                                </p:cTn>
                              </p:par>
                            </p:childTnLst>
                          </p:cTn>
                        </p:par>
                        <p:par>
                          <p:cTn id="51" fill="hold">
                            <p:stCondLst>
                              <p:cond delay="2000"/>
                            </p:stCondLst>
                            <p:childTnLst>
                              <p:par>
                                <p:cTn id="52" presetID="10" presetClass="entr" presetSubtype="0"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0">
                <p:cTn id="55" repeatCount="indefinite" fill="hold" display="0">
                  <p:stCondLst>
                    <p:cond delay="indefinite"/>
                  </p:stCondLst>
                  <p:endCondLst>
                    <p:cond evt="onStopAudio" delay="0">
                      <p:tgtEl>
                        <p:sldTgt/>
                      </p:tgtEl>
                    </p:cond>
                  </p:endCondLst>
                </p:cTn>
                <p:tgtEl>
                  <p:spTgt spid="13"/>
                </p:tgtEl>
              </p:cMediaNode>
            </p:audio>
          </p:childTnLst>
        </p:cTn>
      </p:par>
    </p:tnLst>
    <p:bldLst>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F5C33DD-774C-90FD-4452-7AA137F262CD}"/>
            </a:ext>
          </a:extLst>
        </p:cNvPr>
        <p:cNvGrpSpPr/>
        <p:nvPr/>
      </p:nvGrpSpPr>
      <p:grpSpPr>
        <a:xfrm>
          <a:off x="0" y="0"/>
          <a:ext cx="0" cy="0"/>
          <a:chOff x="0" y="0"/>
          <a:chExt cx="0" cy="0"/>
        </a:xfrm>
      </p:grpSpPr>
      <p:pic>
        <p:nvPicPr>
          <p:cNvPr id="2" name="Picture 1" descr="C:\Users\ADMIN\Desktop\453552345 (3).jpg">
            <a:extLst>
              <a:ext uri="{FF2B5EF4-FFF2-40B4-BE49-F238E27FC236}">
                <a16:creationId xmlns:a16="http://schemas.microsoft.com/office/drawing/2014/main" id="{4B395A6A-3F96-012C-921F-B524427B5EAF}"/>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98636" l="0" r="100000">
                        <a14:foregroundMark x1="48087" y1="3274" x2="50000" y2="3411"/>
                      </a14:backgroundRemoval>
                    </a14:imgEffect>
                  </a14:imgLayer>
                </a14:imgProps>
              </a:ext>
              <a:ext uri="{28A0092B-C50C-407E-A947-70E740481C1C}">
                <a14:useLocalDpi xmlns:a14="http://schemas.microsoft.com/office/drawing/2010/main" val="0"/>
              </a:ext>
            </a:extLst>
          </a:blip>
          <a:srcRect/>
          <a:stretch>
            <a:fillRect/>
          </a:stretch>
        </p:blipFill>
        <p:spPr bwMode="auto">
          <a:xfrm>
            <a:off x="3967083" y="-267226"/>
            <a:ext cx="4032109" cy="19712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9CD529C-23BA-53AF-3B5A-1B18110393D3}"/>
              </a:ext>
            </a:extLst>
          </p:cNvPr>
          <p:cNvSpPr txBox="1"/>
          <p:nvPr/>
        </p:nvSpPr>
        <p:spPr>
          <a:xfrm>
            <a:off x="3391068" y="681040"/>
            <a:ext cx="5184141" cy="615681"/>
          </a:xfrm>
          <a:prstGeom prst="rect">
            <a:avLst/>
          </a:prstGeom>
          <a:noFill/>
        </p:spPr>
        <p:txBody>
          <a:bodyPr wrap="square" rtlCol="0">
            <a:spAutoFit/>
          </a:bodyPr>
          <a:lstStyle/>
          <a:p>
            <a:pPr algn="ctr" defTabSz="1151961"/>
            <a:r>
              <a:rPr lang="en-US" sz="3401" b="1">
                <a:solidFill>
                  <a:prstClr val="black"/>
                </a:solidFill>
                <a:latin typeface="Arial" panose="020B0604020202020204" pitchFamily="34" charset="0"/>
                <a:cs typeface="Arial" panose="020B0604020202020204" pitchFamily="34" charset="0"/>
              </a:rPr>
              <a:t>LUẬT CHƠI</a:t>
            </a:r>
            <a:endParaRPr lang="en-US" sz="3401" b="1" dirty="0">
              <a:solidFill>
                <a:prstClr val="black"/>
              </a:solidFill>
              <a:latin typeface="Arial" panose="020B0604020202020204" pitchFamily="34" charset="0"/>
              <a:cs typeface="Arial" panose="020B0604020202020204" pitchFamily="34" charset="0"/>
            </a:endParaRPr>
          </a:p>
        </p:txBody>
      </p:sp>
      <p:pic>
        <p:nvPicPr>
          <p:cNvPr id="4" name="Picture 2" descr="Hình ảnh có liên quan">
            <a:extLst>
              <a:ext uri="{FF2B5EF4-FFF2-40B4-BE49-F238E27FC236}">
                <a16:creationId xmlns:a16="http://schemas.microsoft.com/office/drawing/2014/main" id="{740232EB-02A6-C7F6-38ED-7DA3D6DB20DE}"/>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16762" y1="11429" x2="65714" y2="92286"/>
                        <a14:foregroundMark x1="81143" y1="8286" x2="33143" y2="26714"/>
                        <a14:foregroundMark x1="74667" y1="3429" x2="50286" y2="32286"/>
                        <a14:foregroundMark x1="84571" y1="4000" x2="85333" y2="9571"/>
                        <a14:foregroundMark x1="46095" y1="39571" x2="19238" y2="70143"/>
                        <a14:foregroundMark x1="46095" y1="71429" x2="39619" y2="90429"/>
                        <a14:foregroundMark x1="56000" y1="21857" x2="64952" y2="53000"/>
                        <a14:foregroundMark x1="22476" y1="16857" x2="13524" y2="21143"/>
                        <a14:foregroundMark x1="46857" y1="75714" x2="40381" y2="95857"/>
                        <a14:foregroundMark x1="60000" y1="63429" x2="66476" y2="84857"/>
                        <a14:foregroundMark x1="36381" y1="72000" x2="37905" y2="84286"/>
                        <a14:foregroundMark x1="68952" y1="67143" x2="71429" y2="84286"/>
                        <a14:foregroundMark x1="59238" y1="53000" x2="75429" y2="56714"/>
                        <a14:foregroundMark x1="87810" y1="45714" x2="80381" y2="59143"/>
                        <a14:foregroundMark x1="82857" y1="16857" x2="62476" y2="18714"/>
                        <a14:foregroundMark x1="11048" y1="11429" x2="7810" y2="21143"/>
                        <a14:foregroundMark x1="68190" y1="91000" x2="68190" y2="94714"/>
                        <a14:foregroundMark x1="42286" y1="13429" x2="39048" y2="28571"/>
                        <a14:foregroundMark x1="62476" y1="15143" x2="62476" y2="35429"/>
                        <a14:foregroundMark x1="56381" y1="27714" x2="52571" y2="45286"/>
                        <a14:foregroundMark x1="53143" y1="13429" x2="49905" y2="38714"/>
                        <a14:foregroundMark x1="36381" y1="13000" x2="35238" y2="19143"/>
                        <a14:foregroundMark x1="52571" y1="12286" x2="56952" y2="15143"/>
                        <a14:backgroundMark x1="31048" y1="63714" x2="29333" y2="68000"/>
                      </a14:backgroundRemoval>
                    </a14:imgEffect>
                  </a14:imgLayer>
                </a14:imgProps>
              </a:ext>
              <a:ext uri="{28A0092B-C50C-407E-A947-70E740481C1C}">
                <a14:useLocalDpi xmlns:a14="http://schemas.microsoft.com/office/drawing/2010/main" val="0"/>
              </a:ext>
            </a:extLst>
          </a:blip>
          <a:srcRect/>
          <a:stretch>
            <a:fillRect/>
          </a:stretch>
        </p:blipFill>
        <p:spPr bwMode="auto">
          <a:xfrm>
            <a:off x="9747113" y="4104110"/>
            <a:ext cx="1687246" cy="22496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DMIN\Desktop\512821722.jpg">
            <a:extLst>
              <a:ext uri="{FF2B5EF4-FFF2-40B4-BE49-F238E27FC236}">
                <a16:creationId xmlns:a16="http://schemas.microsoft.com/office/drawing/2014/main" id="{359C8383-6E72-135C-5891-48EB4F89F3B9}"/>
              </a:ext>
            </a:extLst>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foregroundMark x1="41684" y1="5882" x2="42505" y2="12745"/>
                        <a14:foregroundMark x1="55236" y1="3922" x2="55647" y2="12745"/>
                        <a14:foregroundMark x1="45380" y1="1634" x2="45380" y2="12418"/>
                        <a14:foregroundMark x1="35113" y1="92647" x2="36756" y2="95425"/>
                        <a14:foregroundMark x1="65914" y1="92320" x2="62218" y2="94608"/>
                      </a14:backgroundRemoval>
                    </a14:imgEffect>
                  </a14:imgLayer>
                </a14:imgProps>
              </a:ext>
              <a:ext uri="{28A0092B-C50C-407E-A947-70E740481C1C}">
                <a14:useLocalDpi xmlns:a14="http://schemas.microsoft.com/office/drawing/2010/main" val="0"/>
              </a:ext>
            </a:extLst>
          </a:blip>
          <a:srcRect/>
          <a:stretch>
            <a:fillRect/>
          </a:stretch>
        </p:blipFill>
        <p:spPr bwMode="auto">
          <a:xfrm>
            <a:off x="566462" y="4104110"/>
            <a:ext cx="1989079" cy="2249661"/>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605A6017-2C6E-4D5A-758F-C89D412901AF}"/>
              </a:ext>
            </a:extLst>
          </p:cNvPr>
          <p:cNvGrpSpPr/>
          <p:nvPr/>
        </p:nvGrpSpPr>
        <p:grpSpPr>
          <a:xfrm>
            <a:off x="2823236" y="1899269"/>
            <a:ext cx="6649378" cy="3915743"/>
            <a:chOff x="763712" y="1327736"/>
            <a:chExt cx="5246037" cy="2759196"/>
          </a:xfrm>
        </p:grpSpPr>
        <p:sp>
          <p:nvSpPr>
            <p:cNvPr id="7" name="Freeform 9">
              <a:extLst>
                <a:ext uri="{FF2B5EF4-FFF2-40B4-BE49-F238E27FC236}">
                  <a16:creationId xmlns:a16="http://schemas.microsoft.com/office/drawing/2014/main" id="{4B8E6590-E2F2-FC74-DB5B-F696E1CDCA0B}"/>
                </a:ext>
              </a:extLst>
            </p:cNvPr>
            <p:cNvSpPr/>
            <p:nvPr/>
          </p:nvSpPr>
          <p:spPr>
            <a:xfrm>
              <a:off x="763712" y="1327736"/>
              <a:ext cx="5246037" cy="2740645"/>
            </a:xfrm>
            <a:custGeom>
              <a:avLst/>
              <a:gdLst/>
              <a:ahLst/>
              <a:cxnLst/>
              <a:rect l="l" t="t" r="r" b="b"/>
              <a:pathLst>
                <a:path w="2251148" h="1378828">
                  <a:moveTo>
                    <a:pt x="0" y="0"/>
                  </a:moveTo>
                  <a:lnTo>
                    <a:pt x="2251148" y="0"/>
                  </a:lnTo>
                  <a:lnTo>
                    <a:pt x="2251148" y="1378828"/>
                  </a:lnTo>
                  <a:lnTo>
                    <a:pt x="0" y="137882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defTabSz="1151961"/>
              <a:endParaRPr lang="en-US" sz="2268">
                <a:solidFill>
                  <a:prstClr val="black"/>
                </a:solidFill>
                <a:latin typeface="Calibri"/>
              </a:endParaRPr>
            </a:p>
          </p:txBody>
        </p:sp>
        <p:sp>
          <p:nvSpPr>
            <p:cNvPr id="8" name="TextBox 7">
              <a:extLst>
                <a:ext uri="{FF2B5EF4-FFF2-40B4-BE49-F238E27FC236}">
                  <a16:creationId xmlns:a16="http://schemas.microsoft.com/office/drawing/2014/main" id="{23ECAC90-30DD-5028-5F14-8DCF10E3CEF3}"/>
                </a:ext>
              </a:extLst>
            </p:cNvPr>
            <p:cNvSpPr txBox="1"/>
            <p:nvPr/>
          </p:nvSpPr>
          <p:spPr>
            <a:xfrm>
              <a:off x="1009998" y="1770492"/>
              <a:ext cx="4536630" cy="2316440"/>
            </a:xfrm>
            <a:prstGeom prst="rect">
              <a:avLst/>
            </a:prstGeom>
            <a:noFill/>
          </p:spPr>
          <p:txBody>
            <a:bodyPr wrap="square" rtlCol="0">
              <a:spAutoFit/>
            </a:bodyPr>
            <a:lstStyle/>
            <a:p>
              <a:pPr algn="just" defTabSz="1151961">
                <a:lnSpc>
                  <a:spcPct val="150000"/>
                </a:lnSpc>
              </a:pPr>
              <a:r>
                <a:rPr lang="en-US" sz="2520" dirty="0">
                  <a:solidFill>
                    <a:prstClr val="black"/>
                  </a:solidFill>
                  <a:latin typeface="+mn-lt"/>
                  <a:cs typeface="Arial" panose="020B0604020202020204" pitchFamily="34" charset="0"/>
                </a:rPr>
                <a:t>Chia </a:t>
              </a:r>
              <a:r>
                <a:rPr lang="en-US" sz="2520" dirty="0" err="1">
                  <a:solidFill>
                    <a:prstClr val="black"/>
                  </a:solidFill>
                  <a:latin typeface="+mn-lt"/>
                  <a:cs typeface="Arial" panose="020B0604020202020204" pitchFamily="34" charset="0"/>
                </a:rPr>
                <a:t>cả</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lớp</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thành</a:t>
              </a:r>
              <a:r>
                <a:rPr lang="en-US" sz="2520" dirty="0">
                  <a:solidFill>
                    <a:prstClr val="black"/>
                  </a:solidFill>
                  <a:latin typeface="+mn-lt"/>
                  <a:cs typeface="Arial" panose="020B0604020202020204" pitchFamily="34" charset="0"/>
                </a:rPr>
                <a:t> 2 </a:t>
              </a:r>
              <a:r>
                <a:rPr lang="en-US" sz="2520" dirty="0" err="1">
                  <a:solidFill>
                    <a:prstClr val="black"/>
                  </a:solidFill>
                  <a:latin typeface="+mn-lt"/>
                  <a:cs typeface="Arial" panose="020B0604020202020204" pitchFamily="34" charset="0"/>
                </a:rPr>
                <a:t>đội</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chơi</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Có</a:t>
              </a:r>
              <a:r>
                <a:rPr lang="en-US" sz="2520" dirty="0">
                  <a:solidFill>
                    <a:prstClr val="black"/>
                  </a:solidFill>
                  <a:latin typeface="+mn-lt"/>
                  <a:cs typeface="Arial" panose="020B0604020202020204" pitchFamily="34" charset="0"/>
                </a:rPr>
                <a:t> 5 </a:t>
              </a:r>
              <a:r>
                <a:rPr lang="en-US" sz="2520" dirty="0" err="1">
                  <a:solidFill>
                    <a:prstClr val="black"/>
                  </a:solidFill>
                  <a:latin typeface="+mn-lt"/>
                  <a:cs typeface="Arial" panose="020B0604020202020204" pitchFamily="34" charset="0"/>
                </a:rPr>
                <a:t>câu</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hỏi</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hai</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đội</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sẽ</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nhấn</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chuông</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để</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giành</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quyền</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trả</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lời</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Hết</a:t>
              </a:r>
              <a:r>
                <a:rPr lang="en-US" sz="2520" dirty="0">
                  <a:solidFill>
                    <a:prstClr val="black"/>
                  </a:solidFill>
                  <a:latin typeface="+mn-lt"/>
                  <a:cs typeface="Arial" panose="020B0604020202020204" pitchFamily="34" charset="0"/>
                </a:rPr>
                <a:t> 5 </a:t>
              </a:r>
              <a:r>
                <a:rPr lang="en-US" sz="2520" dirty="0" err="1">
                  <a:solidFill>
                    <a:prstClr val="black"/>
                  </a:solidFill>
                  <a:latin typeface="+mn-lt"/>
                  <a:cs typeface="Arial" panose="020B0604020202020204" pitchFamily="34" charset="0"/>
                </a:rPr>
                <a:t>câu</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hỏi</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đội</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nào</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trả</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lời</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đúng</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nhiều</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hơn</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sẽ</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chiến</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thắng</a:t>
              </a:r>
              <a:r>
                <a:rPr lang="en-US" sz="2520" dirty="0">
                  <a:solidFill>
                    <a:prstClr val="black"/>
                  </a:solidFill>
                  <a:latin typeface="+mn-lt"/>
                  <a:cs typeface="Arial" panose="020B0604020202020204" pitchFamily="34" charset="0"/>
                </a:rPr>
                <a:t>.</a:t>
              </a:r>
            </a:p>
          </p:txBody>
        </p:sp>
      </p:grpSp>
      <p:pic>
        <p:nvPicPr>
          <p:cNvPr id="9" name="Picture 8" descr="Logo, company name&#10;&#10;Description automatically generated">
            <a:extLst>
              <a:ext uri="{FF2B5EF4-FFF2-40B4-BE49-F238E27FC236}">
                <a16:creationId xmlns:a16="http://schemas.microsoft.com/office/drawing/2014/main" id="{B15ABAD5-7415-1075-A931-C7E001EB76EC}"/>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1511419" y="1"/>
            <a:ext cx="680581" cy="759498"/>
          </a:xfrm>
          <a:prstGeom prst="rect">
            <a:avLst/>
          </a:prstGeom>
        </p:spPr>
      </p:pic>
    </p:spTree>
    <p:extLst>
      <p:ext uri="{BB962C8B-B14F-4D97-AF65-F5344CB8AC3E}">
        <p14:creationId xmlns:p14="http://schemas.microsoft.com/office/powerpoint/2010/main" val="239442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4"/>
                                        </p:tgtEl>
                                        <p:attrNameLst>
                                          <p:attrName>r</p:attrName>
                                        </p:attrNameLst>
                                      </p:cBhvr>
                                    </p:animRot>
                                    <p:animRot by="-240000">
                                      <p:cBhvr>
                                        <p:cTn id="13" dur="200" fill="hold">
                                          <p:stCondLst>
                                            <p:cond delay="200"/>
                                          </p:stCondLst>
                                        </p:cTn>
                                        <p:tgtEl>
                                          <p:spTgt spid="4"/>
                                        </p:tgtEl>
                                        <p:attrNameLst>
                                          <p:attrName>r</p:attrName>
                                        </p:attrNameLst>
                                      </p:cBhvr>
                                    </p:animRot>
                                    <p:animRot by="240000">
                                      <p:cBhvr>
                                        <p:cTn id="14" dur="200" fill="hold">
                                          <p:stCondLst>
                                            <p:cond delay="400"/>
                                          </p:stCondLst>
                                        </p:cTn>
                                        <p:tgtEl>
                                          <p:spTgt spid="4"/>
                                        </p:tgtEl>
                                        <p:attrNameLst>
                                          <p:attrName>r</p:attrName>
                                        </p:attrNameLst>
                                      </p:cBhvr>
                                    </p:animRot>
                                    <p:animRot by="-240000">
                                      <p:cBhvr>
                                        <p:cTn id="15" dur="200" fill="hold">
                                          <p:stCondLst>
                                            <p:cond delay="600"/>
                                          </p:stCondLst>
                                        </p:cTn>
                                        <p:tgtEl>
                                          <p:spTgt spid="4"/>
                                        </p:tgtEl>
                                        <p:attrNameLst>
                                          <p:attrName>r</p:attrName>
                                        </p:attrNameLst>
                                      </p:cBhvr>
                                    </p:animRot>
                                    <p:animRot by="120000">
                                      <p:cBhvr>
                                        <p:cTn id="16"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D95E6D2-9FF2-1142-65E3-58B0CF51B11D}"/>
            </a:ext>
          </a:extLst>
        </p:cNvPr>
        <p:cNvGrpSpPr/>
        <p:nvPr/>
      </p:nvGrpSpPr>
      <p:grpSpPr>
        <a:xfrm>
          <a:off x="0" y="0"/>
          <a:ext cx="0" cy="0"/>
          <a:chOff x="0" y="0"/>
          <a:chExt cx="0" cy="0"/>
        </a:xfrm>
      </p:grpSpPr>
      <p:pic>
        <p:nvPicPr>
          <p:cNvPr id="3" name="Picture 3" descr="C:\Users\ADMIN\Desktop\11.png">
            <a:hlinkClick r:id="rId4" action="ppaction://hlinksldjump"/>
            <a:extLst>
              <a:ext uri="{FF2B5EF4-FFF2-40B4-BE49-F238E27FC236}">
                <a16:creationId xmlns:a16="http://schemas.microsoft.com/office/drawing/2014/main" id="{D0602E7A-75E8-DED1-AE32-BBB05FB57E9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589" b="100000" l="9589" r="100000"/>
                    </a14:imgEffect>
                  </a14:imgLayer>
                </a14:imgProps>
              </a:ext>
              <a:ext uri="{28A0092B-C50C-407E-A947-70E740481C1C}">
                <a14:useLocalDpi xmlns:a14="http://schemas.microsoft.com/office/drawing/2010/main" val="0"/>
              </a:ext>
            </a:extLst>
          </a:blip>
          <a:srcRect/>
          <a:stretch>
            <a:fillRect/>
          </a:stretch>
        </p:blipFill>
        <p:spPr bwMode="auto">
          <a:xfrm>
            <a:off x="1055082" y="4160878"/>
            <a:ext cx="1445374" cy="108403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C:\Users\ADMIN\Desktop\2.png">
            <a:hlinkClick r:id="rId7" action="ppaction://hlinksldjump"/>
            <a:extLst>
              <a:ext uri="{FF2B5EF4-FFF2-40B4-BE49-F238E27FC236}">
                <a16:creationId xmlns:a16="http://schemas.microsoft.com/office/drawing/2014/main" id="{1AC0A6AF-5639-D9BC-77CD-BA9060641C7E}"/>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97260" l="0" r="100000"/>
                    </a14:imgEffect>
                  </a14:imgLayer>
                </a14:imgProps>
              </a:ext>
              <a:ext uri="{28A0092B-C50C-407E-A947-70E740481C1C}">
                <a14:useLocalDpi xmlns:a14="http://schemas.microsoft.com/office/drawing/2010/main" val="0"/>
              </a:ext>
            </a:extLst>
          </a:blip>
          <a:srcRect/>
          <a:stretch>
            <a:fillRect/>
          </a:stretch>
        </p:blipFill>
        <p:spPr bwMode="auto">
          <a:xfrm>
            <a:off x="762430" y="3109629"/>
            <a:ext cx="1337098" cy="10028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ADMIN\Desktop\3.png">
            <a:hlinkClick r:id="rId10" action="ppaction://hlinksldjump"/>
            <a:extLst>
              <a:ext uri="{FF2B5EF4-FFF2-40B4-BE49-F238E27FC236}">
                <a16:creationId xmlns:a16="http://schemas.microsoft.com/office/drawing/2014/main" id="{9F5395CF-B72D-910F-53CD-3085DBC6C670}"/>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2055" b="100000" l="0" r="100000"/>
                    </a14:imgEffect>
                  </a14:imgLayer>
                </a14:imgProps>
              </a:ext>
              <a:ext uri="{28A0092B-C50C-407E-A947-70E740481C1C}">
                <a14:useLocalDpi xmlns:a14="http://schemas.microsoft.com/office/drawing/2010/main" val="0"/>
              </a:ext>
            </a:extLst>
          </a:blip>
          <a:srcRect/>
          <a:stretch>
            <a:fillRect/>
          </a:stretch>
        </p:blipFill>
        <p:spPr bwMode="auto">
          <a:xfrm>
            <a:off x="2243531" y="2793675"/>
            <a:ext cx="1248034" cy="9360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C:\Users\ADMIN\Desktop\4.png">
            <a:hlinkClick r:id="rId13" action="ppaction://hlinksldjump"/>
            <a:extLst>
              <a:ext uri="{FF2B5EF4-FFF2-40B4-BE49-F238E27FC236}">
                <a16:creationId xmlns:a16="http://schemas.microsoft.com/office/drawing/2014/main" id="{EC7DE337-8803-7395-D384-3377DE2E4458}"/>
              </a:ext>
            </a:extLst>
          </p:cNvPr>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96575" l="0" r="100000"/>
                    </a14:imgEffect>
                  </a14:imgLayer>
                </a14:imgProps>
              </a:ext>
              <a:ext uri="{28A0092B-C50C-407E-A947-70E740481C1C}">
                <a14:useLocalDpi xmlns:a14="http://schemas.microsoft.com/office/drawing/2010/main" val="0"/>
              </a:ext>
            </a:extLst>
          </a:blip>
          <a:srcRect/>
          <a:stretch>
            <a:fillRect/>
          </a:stretch>
        </p:blipFill>
        <p:spPr bwMode="auto">
          <a:xfrm>
            <a:off x="3635569" y="2605616"/>
            <a:ext cx="1344036" cy="10080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descr="C:\Users\ADMIN\Desktop\5.png">
            <a:hlinkClick r:id="rId16" action="ppaction://hlinksldjump"/>
            <a:extLst>
              <a:ext uri="{FF2B5EF4-FFF2-40B4-BE49-F238E27FC236}">
                <a16:creationId xmlns:a16="http://schemas.microsoft.com/office/drawing/2014/main" id="{E43FB837-844A-AC3D-672E-2943B288ACDD}"/>
              </a:ext>
            </a:extLst>
          </p:cNvPr>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979605" y="2072719"/>
            <a:ext cx="1421058" cy="106579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ADMIN\Desktop\512821722.jpg">
            <a:extLst>
              <a:ext uri="{FF2B5EF4-FFF2-40B4-BE49-F238E27FC236}">
                <a16:creationId xmlns:a16="http://schemas.microsoft.com/office/drawing/2014/main" id="{03E964F2-FD4B-1B50-FE9A-3D444A14B87E}"/>
              </a:ext>
            </a:extLst>
          </p:cNvPr>
          <p:cNvPicPr>
            <a:picLocks noChangeAspect="1" noChangeArrowheads="1"/>
          </p:cNvPicPr>
          <p:nvPr/>
        </p:nvPicPr>
        <p:blipFill>
          <a:blip r:embed="rId19" cstate="print">
            <a:extLst>
              <a:ext uri="{BEBA8EAE-BF5A-486C-A8C5-ECC9F3942E4B}">
                <a14:imgProps xmlns:a14="http://schemas.microsoft.com/office/drawing/2010/main">
                  <a14:imgLayer r:embed="rId20">
                    <a14:imgEffect>
                      <a14:backgroundRemoval t="0" b="100000" l="0" r="100000">
                        <a14:foregroundMark x1="44969" y1="5882" x2="42300" y2="10131"/>
                        <a14:foregroundMark x1="52772" y1="5065" x2="54825" y2="12908"/>
                        <a14:foregroundMark x1="57084" y1="3758" x2="56057" y2="9967"/>
                        <a14:foregroundMark x1="34021" y1="91667" x2="37629" y2="94118"/>
                        <a14:foregroundMark x1="64433" y1="92157" x2="62371" y2="94608"/>
                      </a14:backgroundRemoval>
                    </a14:imgEffect>
                  </a14:imgLayer>
                </a14:imgProps>
              </a:ext>
              <a:ext uri="{28A0092B-C50C-407E-A947-70E740481C1C}">
                <a14:useLocalDpi xmlns:a14="http://schemas.microsoft.com/office/drawing/2010/main" val="0"/>
              </a:ext>
            </a:extLst>
          </a:blip>
          <a:srcRect/>
          <a:stretch>
            <a:fillRect/>
          </a:stretch>
        </p:blipFill>
        <p:spPr bwMode="auto">
          <a:xfrm>
            <a:off x="407644" y="4756797"/>
            <a:ext cx="1035777" cy="9762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ADMIN\Desktop\11.png">
            <a:hlinkClick r:id="rId4" action="ppaction://hlinksldjump"/>
            <a:extLst>
              <a:ext uri="{FF2B5EF4-FFF2-40B4-BE49-F238E27FC236}">
                <a16:creationId xmlns:a16="http://schemas.microsoft.com/office/drawing/2014/main" id="{DFC62BDD-2F13-CA89-4BEF-3DD4D18DCCE2}"/>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589" b="100000" l="9589" r="100000"/>
                    </a14:imgEffect>
                  </a14:imgLayer>
                </a14:imgProps>
              </a:ext>
              <a:ext uri="{28A0092B-C50C-407E-A947-70E740481C1C}">
                <a14:useLocalDpi xmlns:a14="http://schemas.microsoft.com/office/drawing/2010/main" val="0"/>
              </a:ext>
            </a:extLst>
          </a:blip>
          <a:srcRect/>
          <a:stretch>
            <a:fillRect/>
          </a:stretch>
        </p:blipFill>
        <p:spPr bwMode="auto">
          <a:xfrm>
            <a:off x="4244760" y="5306001"/>
            <a:ext cx="1445374" cy="1084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ADMIN\Desktop\2.png">
            <a:hlinkClick r:id="rId7" action="ppaction://hlinksldjump"/>
            <a:extLst>
              <a:ext uri="{FF2B5EF4-FFF2-40B4-BE49-F238E27FC236}">
                <a16:creationId xmlns:a16="http://schemas.microsoft.com/office/drawing/2014/main" id="{456FAB14-1FDD-87D1-6AD3-60CB6F2FC5B6}"/>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97260" l="0" r="100000"/>
                    </a14:imgEffect>
                  </a14:imgLayer>
                </a14:imgProps>
              </a:ext>
              <a:ext uri="{28A0092B-C50C-407E-A947-70E740481C1C}">
                <a14:useLocalDpi xmlns:a14="http://schemas.microsoft.com/office/drawing/2010/main" val="0"/>
              </a:ext>
            </a:extLst>
          </a:blip>
          <a:srcRect/>
          <a:stretch>
            <a:fillRect/>
          </a:stretch>
        </p:blipFill>
        <p:spPr bwMode="auto">
          <a:xfrm>
            <a:off x="6029699" y="5137380"/>
            <a:ext cx="1481102" cy="111082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ADMIN\Desktop\3.png">
            <a:hlinkClick r:id="rId10" action="ppaction://hlinksldjump"/>
            <a:extLst>
              <a:ext uri="{FF2B5EF4-FFF2-40B4-BE49-F238E27FC236}">
                <a16:creationId xmlns:a16="http://schemas.microsoft.com/office/drawing/2014/main" id="{508EB14B-319B-6012-1DE6-4148063BEE91}"/>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2055" b="100000" l="0" r="100000"/>
                    </a14:imgEffect>
                  </a14:imgLayer>
                </a14:imgProps>
              </a:ext>
              <a:ext uri="{28A0092B-C50C-407E-A947-70E740481C1C}">
                <a14:useLocalDpi xmlns:a14="http://schemas.microsoft.com/office/drawing/2010/main" val="0"/>
              </a:ext>
            </a:extLst>
          </a:blip>
          <a:srcRect/>
          <a:stretch>
            <a:fillRect/>
          </a:stretch>
        </p:blipFill>
        <p:spPr bwMode="auto">
          <a:xfrm>
            <a:off x="7751565" y="4513106"/>
            <a:ext cx="1459595" cy="109469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C:\Users\ADMIN\Desktop\4.png">
            <a:hlinkClick r:id="rId13" action="ppaction://hlinksldjump"/>
            <a:extLst>
              <a:ext uri="{FF2B5EF4-FFF2-40B4-BE49-F238E27FC236}">
                <a16:creationId xmlns:a16="http://schemas.microsoft.com/office/drawing/2014/main" id="{ECEFA57B-EACE-D9F7-F1F3-3EEB4574FE70}"/>
              </a:ext>
            </a:extLst>
          </p:cNvPr>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96575" l="0" r="100000"/>
                    </a14:imgEffect>
                  </a14:imgLayer>
                </a14:imgProps>
              </a:ext>
              <a:ext uri="{28A0092B-C50C-407E-A947-70E740481C1C}">
                <a14:useLocalDpi xmlns:a14="http://schemas.microsoft.com/office/drawing/2010/main" val="0"/>
              </a:ext>
            </a:extLst>
          </a:blip>
          <a:srcRect/>
          <a:stretch>
            <a:fillRect/>
          </a:stretch>
        </p:blipFill>
        <p:spPr bwMode="auto">
          <a:xfrm>
            <a:off x="8051689" y="3167055"/>
            <a:ext cx="1467422" cy="110056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7" descr="C:\Users\ADMIN\Desktop\5.png">
            <a:hlinkClick r:id="rId16" action="ppaction://hlinksldjump"/>
            <a:extLst>
              <a:ext uri="{FF2B5EF4-FFF2-40B4-BE49-F238E27FC236}">
                <a16:creationId xmlns:a16="http://schemas.microsoft.com/office/drawing/2014/main" id="{544C5138-FA73-A877-4A0B-F229D60C3276}"/>
              </a:ext>
            </a:extLst>
          </p:cNvPr>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114199" y="2249452"/>
            <a:ext cx="1421058" cy="106579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Kết quả hình ảnh cho FIREWORK GIF">
            <a:extLst>
              <a:ext uri="{FF2B5EF4-FFF2-40B4-BE49-F238E27FC236}">
                <a16:creationId xmlns:a16="http://schemas.microsoft.com/office/drawing/2014/main" id="{7F252E80-3CB1-DBBF-C4CF-6A9E21D9F495}"/>
              </a:ext>
            </a:extLst>
          </p:cNvPr>
          <p:cNvPicPr>
            <a:picLocks noChangeAspect="1" noChangeArrowheads="1" noCrop="1"/>
          </p:cNvPicPr>
          <p:nvPr/>
        </p:nvPicPr>
        <p:blipFill>
          <a:blip r:embed="rId21">
            <a:extLst>
              <a:ext uri="{28A0092B-C50C-407E-A947-70E740481C1C}">
                <a14:useLocalDpi xmlns:a14="http://schemas.microsoft.com/office/drawing/2010/main" val="0"/>
              </a:ext>
            </a:extLst>
          </a:blip>
          <a:srcRect/>
          <a:stretch>
            <a:fillRect/>
          </a:stretch>
        </p:blipFill>
        <p:spPr bwMode="auto">
          <a:xfrm>
            <a:off x="-424370" y="549769"/>
            <a:ext cx="3703172" cy="323287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ình ảnh có liên quan">
            <a:extLst>
              <a:ext uri="{FF2B5EF4-FFF2-40B4-BE49-F238E27FC236}">
                <a16:creationId xmlns:a16="http://schemas.microsoft.com/office/drawing/2014/main" id="{0323C6E3-C6EC-87A7-A10D-340B8F3B6AD7}"/>
              </a:ext>
            </a:extLst>
          </p:cNvPr>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0" b="100000" l="0" r="100000">
                        <a14:foregroundMark x1="16952" y1="13286" x2="66476" y2="90571"/>
                        <a14:foregroundMark x1="80000" y1="8429" x2="37524" y2="91714"/>
                        <a14:foregroundMark x1="33905" y1="15857" x2="41714" y2="42429"/>
                        <a14:foregroundMark x1="63619" y1="11714" x2="57905" y2="40286"/>
                        <a14:foregroundMark x1="60190" y1="10571" x2="48762" y2="30714"/>
                        <a14:foregroundMark x1="46667" y1="17000" x2="54476" y2="45000"/>
                        <a14:foregroundMark x1="14857" y1="12143" x2="32571" y2="21143"/>
                        <a14:foregroundMark x1="15619" y1="11143" x2="3619" y2="17429"/>
                        <a14:foregroundMark x1="6476" y1="16429" x2="14095" y2="26000"/>
                        <a14:foregroundMark x1="80571" y1="6429" x2="61524" y2="8429"/>
                        <a14:foregroundMark x1="82667" y1="4714" x2="82095" y2="16429"/>
                        <a14:foregroundMark x1="42476" y1="39714" x2="19048" y2="69429"/>
                        <a14:foregroundMark x1="51429" y1="42714" x2="52952" y2="43286"/>
                        <a14:backgroundMark x1="55810" y1="3143" x2="67238" y2="1571"/>
                      </a14:backgroundRemoval>
                    </a14:imgEffect>
                  </a14:imgLayer>
                </a14:imgProps>
              </a:ext>
              <a:ext uri="{28A0092B-C50C-407E-A947-70E740481C1C}">
                <a14:useLocalDpi xmlns:a14="http://schemas.microsoft.com/office/drawing/2010/main" val="0"/>
              </a:ext>
            </a:extLst>
          </a:blip>
          <a:srcRect/>
          <a:stretch>
            <a:fillRect/>
          </a:stretch>
        </p:blipFill>
        <p:spPr bwMode="auto">
          <a:xfrm>
            <a:off x="2613039" y="5110550"/>
            <a:ext cx="873365" cy="1164488"/>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4F877D47-CBF1-19E4-E0EB-2F3E1AF0A529}"/>
              </a:ext>
            </a:extLst>
          </p:cNvPr>
          <p:cNvSpPr/>
          <p:nvPr/>
        </p:nvSpPr>
        <p:spPr>
          <a:xfrm>
            <a:off x="2580749" y="2184059"/>
            <a:ext cx="7593647" cy="1512224"/>
          </a:xfrm>
          <a:prstGeom prst="rect">
            <a:avLst/>
          </a:prstGeom>
          <a:noFill/>
        </p:spPr>
        <p:txBody>
          <a:bodyPr wrap="none" lIns="115203" tIns="57602" rIns="115203" bIns="57602">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1151961"/>
            <a:r>
              <a:rPr lang="en-US" sz="9071"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CHÚC MỪNG</a:t>
            </a:r>
          </a:p>
        </p:txBody>
      </p:sp>
      <p:sp>
        <p:nvSpPr>
          <p:cNvPr id="21" name="Rectangle 20">
            <a:extLst>
              <a:ext uri="{FF2B5EF4-FFF2-40B4-BE49-F238E27FC236}">
                <a16:creationId xmlns:a16="http://schemas.microsoft.com/office/drawing/2014/main" id="{43AB4DAA-18E3-9A19-2C91-7DC6192F30D6}"/>
              </a:ext>
            </a:extLst>
          </p:cNvPr>
          <p:cNvSpPr/>
          <p:nvPr/>
        </p:nvSpPr>
        <p:spPr>
          <a:xfrm>
            <a:off x="2580751" y="2101377"/>
            <a:ext cx="7593647" cy="1512224"/>
          </a:xfrm>
          <a:prstGeom prst="rect">
            <a:avLst/>
          </a:prstGeom>
          <a:noFill/>
        </p:spPr>
        <p:txBody>
          <a:bodyPr wrap="none" lIns="115203" tIns="57602" rIns="115203" bIns="57602">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1151961"/>
            <a:r>
              <a:rPr lang="en-US" sz="9071"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CHÚC MỪNG</a:t>
            </a:r>
          </a:p>
        </p:txBody>
      </p:sp>
      <p:pic>
        <p:nvPicPr>
          <p:cNvPr id="22" name="Picture 4" descr="Hình ảnh có liên quan">
            <a:extLst>
              <a:ext uri="{FF2B5EF4-FFF2-40B4-BE49-F238E27FC236}">
                <a16:creationId xmlns:a16="http://schemas.microsoft.com/office/drawing/2014/main" id="{BCF286D0-7B15-C65A-32A9-5C08EE705FD6}"/>
              </a:ext>
            </a:extLst>
          </p:cNvPr>
          <p:cNvPicPr>
            <a:picLocks noChangeAspect="1" noChangeArrowheads="1" noCrop="1"/>
          </p:cNvPicPr>
          <p:nvPr/>
        </p:nvPicPr>
        <p:blipFill>
          <a:blip r:embed="rId24">
            <a:extLst>
              <a:ext uri="{28A0092B-C50C-407E-A947-70E740481C1C}">
                <a14:useLocalDpi xmlns:a14="http://schemas.microsoft.com/office/drawing/2010/main" val="0"/>
              </a:ext>
            </a:extLst>
          </a:blip>
          <a:srcRect/>
          <a:stretch>
            <a:fillRect/>
          </a:stretch>
        </p:blipFill>
        <p:spPr bwMode="auto">
          <a:xfrm>
            <a:off x="7947087" y="3057176"/>
            <a:ext cx="4745044" cy="41851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https://cdn-icons-png.flaticon.com/128/2550/2550435.png">
            <a:hlinkClick r:id="rId25" action="ppaction://hlinksldjump"/>
            <a:extLst>
              <a:ext uri="{FF2B5EF4-FFF2-40B4-BE49-F238E27FC236}">
                <a16:creationId xmlns:a16="http://schemas.microsoft.com/office/drawing/2014/main" id="{3C9CFF0F-EAFF-AA1F-58D7-023FBD0DD786}"/>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345446" y="168005"/>
            <a:ext cx="617418" cy="61741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 company name&#10;&#10;Description automatically generated">
            <a:extLst>
              <a:ext uri="{FF2B5EF4-FFF2-40B4-BE49-F238E27FC236}">
                <a16:creationId xmlns:a16="http://schemas.microsoft.com/office/drawing/2014/main" id="{155CF77E-5FF3-2F75-A341-03A359B05058}"/>
              </a:ext>
            </a:extLst>
          </p:cNvPr>
          <p:cNvPicPr>
            <a:picLocks noChangeAspect="1"/>
          </p:cNvPicPr>
          <p:nvPr/>
        </p:nvPicPr>
        <p:blipFill>
          <a:blip r:embed="rId27" cstate="hqprint">
            <a:extLst>
              <a:ext uri="{28A0092B-C50C-407E-A947-70E740481C1C}">
                <a14:useLocalDpi xmlns:a14="http://schemas.microsoft.com/office/drawing/2010/main" val="0"/>
              </a:ext>
            </a:extLst>
          </a:blip>
          <a:stretch>
            <a:fillRect/>
          </a:stretch>
        </p:blipFill>
        <p:spPr>
          <a:xfrm>
            <a:off x="11511419" y="1"/>
            <a:ext cx="680581" cy="759498"/>
          </a:xfrm>
          <a:prstGeom prst="rect">
            <a:avLst/>
          </a:prstGeom>
        </p:spPr>
      </p:pic>
    </p:spTree>
    <p:extLst>
      <p:ext uri="{BB962C8B-B14F-4D97-AF65-F5344CB8AC3E}">
        <p14:creationId xmlns:p14="http://schemas.microsoft.com/office/powerpoint/2010/main" val="1938743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8"/>
                                        </p:tgtEl>
                                        <p:attrNameLst>
                                          <p:attrName>r</p:attrName>
                                        </p:attrNameLst>
                                      </p:cBhvr>
                                    </p:animRot>
                                    <p:animRot by="-240000">
                                      <p:cBhvr>
                                        <p:cTn id="7" dur="200" fill="hold">
                                          <p:stCondLst>
                                            <p:cond delay="200"/>
                                          </p:stCondLst>
                                        </p:cTn>
                                        <p:tgtEl>
                                          <p:spTgt spid="8"/>
                                        </p:tgtEl>
                                        <p:attrNameLst>
                                          <p:attrName>r</p:attrName>
                                        </p:attrNameLst>
                                      </p:cBhvr>
                                    </p:animRot>
                                    <p:animRot by="240000">
                                      <p:cBhvr>
                                        <p:cTn id="8" dur="200" fill="hold">
                                          <p:stCondLst>
                                            <p:cond delay="400"/>
                                          </p:stCondLst>
                                        </p:cTn>
                                        <p:tgtEl>
                                          <p:spTgt spid="8"/>
                                        </p:tgtEl>
                                        <p:attrNameLst>
                                          <p:attrName>r</p:attrName>
                                        </p:attrNameLst>
                                      </p:cBhvr>
                                    </p:animRot>
                                    <p:animRot by="-240000">
                                      <p:cBhvr>
                                        <p:cTn id="9" dur="200" fill="hold">
                                          <p:stCondLst>
                                            <p:cond delay="600"/>
                                          </p:stCondLst>
                                        </p:cTn>
                                        <p:tgtEl>
                                          <p:spTgt spid="8"/>
                                        </p:tgtEl>
                                        <p:attrNameLst>
                                          <p:attrName>r</p:attrName>
                                        </p:attrNameLst>
                                      </p:cBhvr>
                                    </p:animRot>
                                    <p:animRot by="120000">
                                      <p:cBhvr>
                                        <p:cTn id="10" dur="200" fill="hold">
                                          <p:stCondLst>
                                            <p:cond delay="800"/>
                                          </p:stCondLst>
                                        </p:cTn>
                                        <p:tgtEl>
                                          <p:spTgt spid="8"/>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200" fill="hold">
                                          <p:stCondLst>
                                            <p:cond delay="0"/>
                                          </p:stCondLst>
                                        </p:cTn>
                                        <p:tgtEl>
                                          <p:spTgt spid="17"/>
                                        </p:tgtEl>
                                        <p:attrNameLst>
                                          <p:attrName>r</p:attrName>
                                        </p:attrNameLst>
                                      </p:cBhvr>
                                    </p:animRot>
                                    <p:animRot by="-240000">
                                      <p:cBhvr>
                                        <p:cTn id="13" dur="400" fill="hold">
                                          <p:stCondLst>
                                            <p:cond delay="400"/>
                                          </p:stCondLst>
                                        </p:cTn>
                                        <p:tgtEl>
                                          <p:spTgt spid="17"/>
                                        </p:tgtEl>
                                        <p:attrNameLst>
                                          <p:attrName>r</p:attrName>
                                        </p:attrNameLst>
                                      </p:cBhvr>
                                    </p:animRot>
                                    <p:animRot by="240000">
                                      <p:cBhvr>
                                        <p:cTn id="14" dur="400" fill="hold">
                                          <p:stCondLst>
                                            <p:cond delay="800"/>
                                          </p:stCondLst>
                                        </p:cTn>
                                        <p:tgtEl>
                                          <p:spTgt spid="17"/>
                                        </p:tgtEl>
                                        <p:attrNameLst>
                                          <p:attrName>r</p:attrName>
                                        </p:attrNameLst>
                                      </p:cBhvr>
                                    </p:animRot>
                                    <p:animRot by="-240000">
                                      <p:cBhvr>
                                        <p:cTn id="15" dur="400" fill="hold">
                                          <p:stCondLst>
                                            <p:cond delay="1200"/>
                                          </p:stCondLst>
                                        </p:cTn>
                                        <p:tgtEl>
                                          <p:spTgt spid="17"/>
                                        </p:tgtEl>
                                        <p:attrNameLst>
                                          <p:attrName>r</p:attrName>
                                        </p:attrNameLst>
                                      </p:cBhvr>
                                    </p:animRot>
                                    <p:animRot by="120000">
                                      <p:cBhvr>
                                        <p:cTn id="16" dur="400" fill="hold">
                                          <p:stCondLst>
                                            <p:cond delay="1600"/>
                                          </p:stCondLst>
                                        </p:cTn>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8"/>
                    </p:tgtEl>
                  </p:cond>
                </p:stCondLst>
                <p:endSync evt="end" delay="0">
                  <p:rtn val="all"/>
                </p:endSync>
                <p:childTnLst>
                  <p:par>
                    <p:cTn id="18" fill="hold">
                      <p:stCondLst>
                        <p:cond delay="0"/>
                      </p:stCondLst>
                      <p:childTnLst>
                        <p:par>
                          <p:cTn id="19" fill="hold">
                            <p:stCondLst>
                              <p:cond delay="0"/>
                            </p:stCondLst>
                            <p:childTnLst>
                              <p:par>
                                <p:cTn id="20" presetID="44" presetClass="path" presetSubtype="0" accel="50000" decel="50000" fill="hold" nodeType="clickEffect">
                                  <p:stCondLst>
                                    <p:cond delay="0"/>
                                  </p:stCondLst>
                                  <p:childTnLst>
                                    <p:animMotion origin="layout" path="M -0.01302 -0.06513 L -0.03316 -0.11883 C -0.03715 -0.12963 -0.03576 -0.14043 -0.03108 -0.14908 C -0.02413 -0.15864 -0.01441 -0.16235 -0.00226 -0.1605 L 0.05191 -0.15679 " pathEditMode="relative" rAng="-3854564" ptsTypes="FffFF">
                                      <p:cBhvr>
                                        <p:cTn id="21" dur="500" fill="hold"/>
                                        <p:tgtEl>
                                          <p:spTgt spid="8"/>
                                        </p:tgtEl>
                                        <p:attrNameLst>
                                          <p:attrName>ppt_x</p:attrName>
                                          <p:attrName>ppt_y</p:attrName>
                                        </p:attrNameLst>
                                      </p:cBhvr>
                                      <p:rCtr x="1493" y="-6080"/>
                                    </p:animMotion>
                                  </p:childTnLst>
                                </p:cTn>
                              </p:par>
                            </p:childTnLst>
                          </p:cTn>
                        </p:par>
                      </p:childTnLst>
                    </p:cTn>
                  </p:par>
                  <p:par>
                    <p:cTn id="22" fill="hold">
                      <p:stCondLst>
                        <p:cond delay="indefinite"/>
                      </p:stCondLst>
                      <p:childTnLst>
                        <p:par>
                          <p:cTn id="23" fill="hold">
                            <p:stCondLst>
                              <p:cond delay="0"/>
                            </p:stCondLst>
                            <p:childTnLst>
                              <p:par>
                                <p:cTn id="24" presetID="42" presetClass="path" presetSubtype="0" accel="50000" decel="50000" fill="hold" nodeType="clickEffect">
                                  <p:stCondLst>
                                    <p:cond delay="0"/>
                                  </p:stCondLst>
                                  <p:childTnLst>
                                    <p:animMotion origin="layout" path="M 0.05156 -0.1571 L 0.04774 -0.29599 " pathEditMode="relative" rAng="0" ptsTypes="AA">
                                      <p:cBhvr>
                                        <p:cTn id="25" dur="500" fill="hold"/>
                                        <p:tgtEl>
                                          <p:spTgt spid="8"/>
                                        </p:tgtEl>
                                        <p:attrNameLst>
                                          <p:attrName>ppt_x</p:attrName>
                                          <p:attrName>ppt_y</p:attrName>
                                        </p:attrNameLst>
                                      </p:cBhvr>
                                      <p:rCtr x="-191" y="-6944"/>
                                    </p:animMotion>
                                  </p:childTnLst>
                                </p:cTn>
                              </p:par>
                            </p:childTnLst>
                          </p:cTn>
                        </p:par>
                      </p:childTnLst>
                    </p:cTn>
                  </p:par>
                  <p:par>
                    <p:cTn id="26" fill="hold">
                      <p:stCondLst>
                        <p:cond delay="indefinite"/>
                      </p:stCondLst>
                      <p:childTnLst>
                        <p:par>
                          <p:cTn id="27" fill="hold">
                            <p:stCondLst>
                              <p:cond delay="0"/>
                            </p:stCondLst>
                            <p:childTnLst>
                              <p:par>
                                <p:cTn id="28" presetID="63" presetClass="path" presetSubtype="0" accel="50000" decel="50000" fill="hold" nodeType="clickEffect">
                                  <p:stCondLst>
                                    <p:cond delay="0"/>
                                  </p:stCondLst>
                                  <p:childTnLst>
                                    <p:animMotion origin="layout" path="M 0.04774 -0.29599 L 0.17274 -0.35525 " pathEditMode="relative" rAng="0" ptsTypes="AA">
                                      <p:cBhvr>
                                        <p:cTn id="29" dur="500" fill="hold"/>
                                        <p:tgtEl>
                                          <p:spTgt spid="8"/>
                                        </p:tgtEl>
                                        <p:attrNameLst>
                                          <p:attrName>ppt_x</p:attrName>
                                          <p:attrName>ppt_y</p:attrName>
                                        </p:attrNameLst>
                                      </p:cBhvr>
                                      <p:rCtr x="6250" y="-2963"/>
                                    </p:animMotion>
                                  </p:childTnLst>
                                </p:cTn>
                              </p:par>
                            </p:childTnLst>
                          </p:cTn>
                        </p:par>
                      </p:childTnLst>
                    </p:cTn>
                  </p:par>
                  <p:par>
                    <p:cTn id="30" fill="hold">
                      <p:stCondLst>
                        <p:cond delay="indefinite"/>
                      </p:stCondLst>
                      <p:childTnLst>
                        <p:par>
                          <p:cTn id="31" fill="hold">
                            <p:stCondLst>
                              <p:cond delay="0"/>
                            </p:stCondLst>
                            <p:childTnLst>
                              <p:par>
                                <p:cTn id="32" presetID="63" presetClass="path" presetSubtype="0" accel="50000" decel="50000" fill="hold" nodeType="clickEffect">
                                  <p:stCondLst>
                                    <p:cond delay="0"/>
                                  </p:stCondLst>
                                  <p:childTnLst>
                                    <p:animMotion origin="layout" path="M 0.17274 -0.35524 L 0.29774 -0.38487 " pathEditMode="relative" rAng="0" ptsTypes="AA">
                                      <p:cBhvr>
                                        <p:cTn id="33" dur="500" fill="hold"/>
                                        <p:tgtEl>
                                          <p:spTgt spid="8"/>
                                        </p:tgtEl>
                                        <p:attrNameLst>
                                          <p:attrName>ppt_x</p:attrName>
                                          <p:attrName>ppt_y</p:attrName>
                                        </p:attrNameLst>
                                      </p:cBhvr>
                                      <p:rCtr x="6250" y="-1481"/>
                                    </p:animMotion>
                                  </p:childTnLst>
                                </p:cTn>
                              </p:par>
                            </p:childTnLst>
                          </p:cTn>
                        </p:par>
                      </p:childTnLst>
                    </p:cTn>
                  </p:par>
                  <p:par>
                    <p:cTn id="34" fill="hold">
                      <p:stCondLst>
                        <p:cond delay="indefinite"/>
                      </p:stCondLst>
                      <p:childTnLst>
                        <p:par>
                          <p:cTn id="35" fill="hold">
                            <p:stCondLst>
                              <p:cond delay="0"/>
                            </p:stCondLst>
                            <p:childTnLst>
                              <p:par>
                                <p:cTn id="36" presetID="63" presetClass="path" presetSubtype="0" accel="50000" decel="50000" fill="hold" nodeType="clickEffect">
                                  <p:stCondLst>
                                    <p:cond delay="0"/>
                                  </p:stCondLst>
                                  <p:childTnLst>
                                    <p:animMotion origin="layout" path="M 0.29774 -0.38488 L 0.41441 -0.44414 " pathEditMode="relative" rAng="0" ptsTypes="AA">
                                      <p:cBhvr>
                                        <p:cTn id="37" dur="500" fill="hold"/>
                                        <p:tgtEl>
                                          <p:spTgt spid="8"/>
                                        </p:tgtEl>
                                        <p:attrNameLst>
                                          <p:attrName>ppt_x</p:attrName>
                                          <p:attrName>ppt_y</p:attrName>
                                        </p:attrNameLst>
                                      </p:cBhvr>
                                      <p:rCtr x="5833" y="-2963"/>
                                    </p:animMotion>
                                  </p:childTnLst>
                                </p:cTn>
                              </p:par>
                            </p:childTnLst>
                          </p:cTn>
                        </p:par>
                        <p:par>
                          <p:cTn id="38" fill="hold">
                            <p:stCondLst>
                              <p:cond delay="500"/>
                            </p:stCondLst>
                            <p:childTnLst>
                              <p:par>
                                <p:cTn id="39" presetID="63" presetClass="path" presetSubtype="0" accel="50000" decel="50000" fill="hold" nodeType="afterEffect">
                                  <p:stCondLst>
                                    <p:cond delay="0"/>
                                  </p:stCondLst>
                                  <p:childTnLst>
                                    <p:animMotion origin="layout" path="M 0.41441 -0.42932 L 0.33108 -0.54784 " pathEditMode="relative" rAng="0" ptsTypes="AA">
                                      <p:cBhvr>
                                        <p:cTn id="40" dur="500" fill="hold"/>
                                        <p:tgtEl>
                                          <p:spTgt spid="8"/>
                                        </p:tgtEl>
                                        <p:attrNameLst>
                                          <p:attrName>ppt_x</p:attrName>
                                          <p:attrName>ppt_y</p:attrName>
                                        </p:attrNameLst>
                                      </p:cBhvr>
                                      <p:rCtr x="-4167" y="-5926"/>
                                    </p:animMotion>
                                  </p:childTnLst>
                                </p:cTn>
                              </p:par>
                            </p:childTnLst>
                          </p:cTn>
                        </p:par>
                        <p:par>
                          <p:cTn id="41" fill="hold">
                            <p:stCondLst>
                              <p:cond delay="1000"/>
                            </p:stCondLst>
                            <p:childTnLst>
                              <p:par>
                                <p:cTn id="42" presetID="38" presetClass="path" presetSubtype="0" accel="50000" decel="50000" fill="hold" nodeType="afterEffect">
                                  <p:stCondLst>
                                    <p:cond delay="0"/>
                                  </p:stCondLst>
                                  <p:childTnLst>
                                    <p:animMotion origin="layout" path="M 0.33941 -0.65155 L 0.33507 -0.55278 L 0.33108 -0.65155 L 0.32691 -0.55278 L 0.32274 -0.65155 L 0.31875 -0.55278 L 0.31441 -0.65155 L 0.31042 -0.55278 L 0.30608 -0.65155 L 0.30174 -0.55278 L 0.29774 -0.65155 L 0.29358 -0.55278 L 0.28958 -0.65155 L 0.28542 -0.55278 L 0.28108 -0.65155 L 0.27708 -0.55278 L 0.27274 -0.65155 " pathEditMode="relative" rAng="0" ptsTypes="FFFFFFFFFFFFFFFFF">
                                      <p:cBhvr>
                                        <p:cTn id="43" dur="3000" fill="hold"/>
                                        <p:tgtEl>
                                          <p:spTgt spid="8"/>
                                        </p:tgtEl>
                                        <p:attrNameLst>
                                          <p:attrName>ppt_x</p:attrName>
                                          <p:attrName>ppt_y</p:attrName>
                                        </p:attrNameLst>
                                      </p:cBhvr>
                                      <p:rCtr x="-3333" y="4938"/>
                                    </p:animMotion>
                                  </p:childTnLst>
                                </p:cTn>
                              </p:par>
                              <p:par>
                                <p:cTn id="44" presetID="1" presetClass="entr" presetSubtype="0"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childTnLst>
                                </p:cTn>
                              </p:par>
                              <p:par>
                                <p:cTn id="48" presetID="1" presetClass="exit" presetSubtype="0" fill="hold" nodeType="withEffect">
                                  <p:stCondLst>
                                    <p:cond delay="5000"/>
                                  </p:stCondLst>
                                  <p:childTnLst>
                                    <p:set>
                                      <p:cBhvr>
                                        <p:cTn id="49" dur="1" fill="hold">
                                          <p:stCondLst>
                                            <p:cond delay="0"/>
                                          </p:stCondLst>
                                        </p:cTn>
                                        <p:tgtEl>
                                          <p:spTgt spid="14"/>
                                        </p:tgtEl>
                                        <p:attrNameLst>
                                          <p:attrName>style.visibility</p:attrName>
                                        </p:attrNameLst>
                                      </p:cBhvr>
                                      <p:to>
                                        <p:strVal val="hidden"/>
                                      </p:to>
                                    </p:set>
                                  </p:childTnLst>
                                </p:cTn>
                              </p:par>
                              <p:par>
                                <p:cTn id="50" presetID="1" presetClass="exit" presetSubtype="0" fill="hold" grpId="1" nodeType="withEffect">
                                  <p:stCondLst>
                                    <p:cond delay="5000"/>
                                  </p:stCondLst>
                                  <p:childTnLst>
                                    <p:set>
                                      <p:cBhvr>
                                        <p:cTn id="51"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52" restart="whenNotActive" fill="hold" evtFilter="cancelBubble" nodeType="interactiveSeq">
                <p:stCondLst>
                  <p:cond evt="onClick" delay="0">
                    <p:tgtEl>
                      <p:spTgt spid="17"/>
                    </p:tgtEl>
                  </p:cond>
                </p:stCondLst>
                <p:endSync evt="end" delay="0">
                  <p:rtn val="all"/>
                </p:endSync>
                <p:childTnLst>
                  <p:par>
                    <p:cTn id="53" fill="hold">
                      <p:stCondLst>
                        <p:cond delay="0"/>
                      </p:stCondLst>
                      <p:childTnLst>
                        <p:par>
                          <p:cTn id="54" fill="hold">
                            <p:stCondLst>
                              <p:cond delay="0"/>
                            </p:stCondLst>
                            <p:childTnLst>
                              <p:par>
                                <p:cTn id="55" presetID="37" presetClass="path" presetSubtype="0" accel="50000" decel="50000" fill="hold" nodeType="clickEffect">
                                  <p:stCondLst>
                                    <p:cond delay="0"/>
                                  </p:stCondLst>
                                  <p:childTnLst>
                                    <p:animMotion origin="layout" path="M 0.01823 -0.01544 L 0.04705 -0.16359 C 0.05313 -0.1963 0.06476 -0.21667 0.07847 -0.22068 C 0.09427 -0.22531 0.10834 -0.21297 0.11962 -0.1855 L 0.17518 -0.06266 " pathEditMode="relative" rAng="-577008" ptsTypes="FffFF">
                                      <p:cBhvr>
                                        <p:cTn id="56" dur="1000" fill="hold"/>
                                        <p:tgtEl>
                                          <p:spTgt spid="17"/>
                                        </p:tgtEl>
                                        <p:attrNameLst>
                                          <p:attrName>ppt_x</p:attrName>
                                          <p:attrName>ppt_y</p:attrName>
                                        </p:attrNameLst>
                                      </p:cBhvr>
                                      <p:rCtr x="6979" y="-11451"/>
                                    </p:animMotion>
                                  </p:childTnLst>
                                </p:cTn>
                              </p:par>
                            </p:childTnLst>
                          </p:cTn>
                        </p:par>
                      </p:childTnLst>
                    </p:cTn>
                  </p:par>
                  <p:par>
                    <p:cTn id="57" fill="hold">
                      <p:stCondLst>
                        <p:cond delay="indefinite"/>
                      </p:stCondLst>
                      <p:childTnLst>
                        <p:par>
                          <p:cTn id="58" fill="hold">
                            <p:stCondLst>
                              <p:cond delay="0"/>
                            </p:stCondLst>
                            <p:childTnLst>
                              <p:par>
                                <p:cTn id="59" presetID="63" presetClass="path" presetSubtype="0" accel="50000" decel="50000" fill="hold" nodeType="clickEffect">
                                  <p:stCondLst>
                                    <p:cond delay="0"/>
                                  </p:stCondLst>
                                  <p:childTnLst>
                                    <p:animMotion origin="layout" path="M 0.17517 -0.06265 L 0.32587 -0.08889 " pathEditMode="relative" rAng="0" ptsTypes="AA">
                                      <p:cBhvr>
                                        <p:cTn id="60" dur="1000" fill="hold"/>
                                        <p:tgtEl>
                                          <p:spTgt spid="17"/>
                                        </p:tgtEl>
                                        <p:attrNameLst>
                                          <p:attrName>ppt_x</p:attrName>
                                          <p:attrName>ppt_y</p:attrName>
                                        </p:attrNameLst>
                                      </p:cBhvr>
                                      <p:rCtr x="7535" y="-1327"/>
                                    </p:animMotion>
                                  </p:childTnLst>
                                </p:cTn>
                              </p:par>
                            </p:childTnLst>
                          </p:cTn>
                        </p:par>
                      </p:childTnLst>
                    </p:cTn>
                  </p:par>
                  <p:par>
                    <p:cTn id="61" fill="hold">
                      <p:stCondLst>
                        <p:cond delay="indefinite"/>
                      </p:stCondLst>
                      <p:childTnLst>
                        <p:par>
                          <p:cTn id="62" fill="hold">
                            <p:stCondLst>
                              <p:cond delay="0"/>
                            </p:stCondLst>
                            <p:childTnLst>
                              <p:par>
                                <p:cTn id="63" presetID="63" presetClass="path" presetSubtype="0" accel="50000" decel="50000" fill="hold" nodeType="clickEffect">
                                  <p:stCondLst>
                                    <p:cond delay="0"/>
                                  </p:stCondLst>
                                  <p:childTnLst>
                                    <p:animMotion origin="layout" path="M 0.32587 -0.08889 L 0.47587 -0.20741 " pathEditMode="relative" rAng="0" ptsTypes="AA">
                                      <p:cBhvr>
                                        <p:cTn id="64" dur="1000" fill="hold"/>
                                        <p:tgtEl>
                                          <p:spTgt spid="17"/>
                                        </p:tgtEl>
                                        <p:attrNameLst>
                                          <p:attrName>ppt_x</p:attrName>
                                          <p:attrName>ppt_y</p:attrName>
                                        </p:attrNameLst>
                                      </p:cBhvr>
                                      <p:rCtr x="7500" y="-5926"/>
                                    </p:animMotion>
                                  </p:childTnLst>
                                </p:cTn>
                              </p:par>
                            </p:childTnLst>
                          </p:cTn>
                        </p:par>
                      </p:childTnLst>
                    </p:cTn>
                  </p:par>
                  <p:par>
                    <p:cTn id="65" fill="hold">
                      <p:stCondLst>
                        <p:cond delay="indefinite"/>
                      </p:stCondLst>
                      <p:childTnLst>
                        <p:par>
                          <p:cTn id="66" fill="hold">
                            <p:stCondLst>
                              <p:cond delay="0"/>
                            </p:stCondLst>
                            <p:childTnLst>
                              <p:par>
                                <p:cTn id="67" presetID="63" presetClass="path" presetSubtype="0" accel="50000" decel="50000" fill="hold" nodeType="clickEffect">
                                  <p:stCondLst>
                                    <p:cond delay="0"/>
                                  </p:stCondLst>
                                  <p:childTnLst>
                                    <p:animMotion origin="layout" path="M 0.47587 -0.20741 L 0.4842 -0.40803 " pathEditMode="relative" rAng="0" ptsTypes="AA">
                                      <p:cBhvr>
                                        <p:cTn id="68" dur="1000" fill="hold"/>
                                        <p:tgtEl>
                                          <p:spTgt spid="17"/>
                                        </p:tgtEl>
                                        <p:attrNameLst>
                                          <p:attrName>ppt_x</p:attrName>
                                          <p:attrName>ppt_y</p:attrName>
                                        </p:attrNameLst>
                                      </p:cBhvr>
                                      <p:rCtr x="417" y="-10031"/>
                                    </p:animMotion>
                                  </p:childTnLst>
                                </p:cTn>
                              </p:par>
                            </p:childTnLst>
                          </p:cTn>
                        </p:par>
                      </p:childTnLst>
                    </p:cTn>
                  </p:par>
                  <p:par>
                    <p:cTn id="69" fill="hold">
                      <p:stCondLst>
                        <p:cond delay="indefinite"/>
                      </p:stCondLst>
                      <p:childTnLst>
                        <p:par>
                          <p:cTn id="70" fill="hold">
                            <p:stCondLst>
                              <p:cond delay="0"/>
                            </p:stCondLst>
                            <p:childTnLst>
                              <p:par>
                                <p:cTn id="71" presetID="63" presetClass="path" presetSubtype="0" accel="50000" decel="50000" fill="hold" nodeType="clickEffect">
                                  <p:stCondLst>
                                    <p:cond delay="0"/>
                                  </p:stCondLst>
                                  <p:childTnLst>
                                    <p:animMotion origin="layout" path="M 0.46754 -0.40802 L 0.4092 -0.55617 " pathEditMode="relative" rAng="0" ptsTypes="AA">
                                      <p:cBhvr>
                                        <p:cTn id="72" dur="1000" fill="hold"/>
                                        <p:tgtEl>
                                          <p:spTgt spid="17"/>
                                        </p:tgtEl>
                                        <p:attrNameLst>
                                          <p:attrName>ppt_x</p:attrName>
                                          <p:attrName>ppt_y</p:attrName>
                                        </p:attrNameLst>
                                      </p:cBhvr>
                                      <p:rCtr x="-2917" y="-7407"/>
                                    </p:animMotion>
                                  </p:childTnLst>
                                </p:cTn>
                              </p:par>
                            </p:childTnLst>
                          </p:cTn>
                        </p:par>
                        <p:par>
                          <p:cTn id="73" fill="hold">
                            <p:stCondLst>
                              <p:cond delay="1000"/>
                            </p:stCondLst>
                            <p:childTnLst>
                              <p:par>
                                <p:cTn id="74" presetID="45" presetClass="path" presetSubtype="0" accel="50000" decel="50000" fill="hold" nodeType="afterEffect">
                                  <p:stCondLst>
                                    <p:cond delay="0"/>
                                  </p:stCondLst>
                                  <p:childTnLst>
                                    <p:animMotion origin="layout" path="M 0.3342 -0.6213 L 0.34497 -0.6213 C 0.35 -0.6213 0.35573 -0.63612 0.36094 -0.63859 C 0.36459 -0.63859 0.3717 -0.6247 0.37483 -0.6247 C 0.37934 -0.6247 0.38368 -0.62902 0.39202 -0.62902 L 0.39775 -0.79321 L 0.40417 -0.59476 L 0.41181 -0.6213 L 0.41806 -0.62902 L 0.43351 -0.62254 C 0.44045 -0.62562 0.44618 -0.63951 0.45313 -0.64476 C 0.45573 -0.64599 0.46146 -0.64692 0.46528 -0.64476 C 0.4691 -0.6426 0.4724 -0.62778 0.47361 -0.62655 C 0.47552 -0.62254 0.47986 -0.62655 0.48247 -0.6247 L 0.48629 -0.6213 L 0.4934 -0.6213 " pathEditMode="relative" rAng="0" ptsTypes="FfffFFFFFffffFFF">
                                      <p:cBhvr>
                                        <p:cTn id="75" dur="1000" fill="hold"/>
                                        <p:tgtEl>
                                          <p:spTgt spid="17"/>
                                        </p:tgtEl>
                                        <p:attrNameLst>
                                          <p:attrName>ppt_x</p:attrName>
                                          <p:attrName>ppt_y</p:attrName>
                                        </p:attrNameLst>
                                      </p:cBhvr>
                                      <p:rCtr x="7951" y="-7284"/>
                                    </p:animMotion>
                                  </p:childTnLst>
                                </p:cTn>
                              </p:par>
                              <p:par>
                                <p:cTn id="76" presetID="1" presetClass="entr" presetSubtype="0"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22"/>
                                        </p:tgtEl>
                                        <p:attrNameLst>
                                          <p:attrName>style.visibility</p:attrName>
                                        </p:attrNameLst>
                                      </p:cBhvr>
                                      <p:to>
                                        <p:strVal val="visible"/>
                                      </p:to>
                                    </p:set>
                                  </p:childTnLst>
                                </p:cTn>
                              </p:par>
                              <p:par>
                                <p:cTn id="80" presetID="1" presetClass="exit" presetSubtype="0" fill="hold" nodeType="withEffect">
                                  <p:stCondLst>
                                    <p:cond delay="5000"/>
                                  </p:stCondLst>
                                  <p:childTnLst>
                                    <p:set>
                                      <p:cBhvr>
                                        <p:cTn id="81" dur="1" fill="hold">
                                          <p:stCondLst>
                                            <p:cond delay="0"/>
                                          </p:stCondLst>
                                        </p:cTn>
                                        <p:tgtEl>
                                          <p:spTgt spid="22"/>
                                        </p:tgtEl>
                                        <p:attrNameLst>
                                          <p:attrName>style.visibility</p:attrName>
                                        </p:attrNameLst>
                                      </p:cBhvr>
                                      <p:to>
                                        <p:strVal val="hidden"/>
                                      </p:to>
                                    </p:set>
                                  </p:childTnLst>
                                </p:cTn>
                              </p:par>
                              <p:par>
                                <p:cTn id="82" presetID="1" presetClass="exit" presetSubtype="0" fill="hold" grpId="1" nodeType="withEffect">
                                  <p:stCondLst>
                                    <p:cond delay="5000"/>
                                  </p:stCondLst>
                                  <p:childTnLst>
                                    <p:set>
                                      <p:cBhvr>
                                        <p:cTn id="83"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20" grpId="0"/>
      <p:bldP spid="20" grpId="1"/>
      <p:bldP spid="21" grpId="0"/>
      <p:bldP spid="21" grpId="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5D32D28-00DC-45B2-5056-1CE804425F2F}"/>
            </a:ext>
          </a:extLst>
        </p:cNvPr>
        <p:cNvGrpSpPr/>
        <p:nvPr/>
      </p:nvGrpSpPr>
      <p:grpSpPr>
        <a:xfrm>
          <a:off x="0" y="0"/>
          <a:ext cx="0" cy="0"/>
          <a:chOff x="0" y="0"/>
          <a:chExt cx="0" cy="0"/>
        </a:xfrm>
      </p:grpSpPr>
      <p:pic>
        <p:nvPicPr>
          <p:cNvPr id="2" name="Picture 2" descr="C:\Users\ADMIN\Desktop\Tai nguyen thiet ke tro choi\Bảng gỗ\Picture1 (2).png">
            <a:hlinkClick r:id="rId4" action="ppaction://hlinksldjump"/>
            <a:extLst>
              <a:ext uri="{FF2B5EF4-FFF2-40B4-BE49-F238E27FC236}">
                <a16:creationId xmlns:a16="http://schemas.microsoft.com/office/drawing/2014/main" id="{0C4C88A6-78F8-8BA1-AF12-E964B93D3DD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03847" y="6180186"/>
            <a:ext cx="1316233" cy="559558"/>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283;p3">
            <a:extLst>
              <a:ext uri="{FF2B5EF4-FFF2-40B4-BE49-F238E27FC236}">
                <a16:creationId xmlns:a16="http://schemas.microsoft.com/office/drawing/2014/main" id="{2F62AB3B-5565-F383-6B43-7C1B1FFEC644}"/>
              </a:ext>
            </a:extLst>
          </p:cNvPr>
          <p:cNvSpPr/>
          <p:nvPr/>
        </p:nvSpPr>
        <p:spPr>
          <a:xfrm>
            <a:off x="299369" y="807366"/>
            <a:ext cx="11593261" cy="1488080"/>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buSzPts val="3200"/>
            </a:pPr>
            <a:r>
              <a:rPr lang="vi-VN" sz="2520" b="1">
                <a:solidFill>
                  <a:prstClr val="black"/>
                </a:solidFill>
                <a:latin typeface="+mn-lt"/>
                <a:cs typeface="Arial" panose="020B0604020202020204" pitchFamily="34" charset="0"/>
              </a:rPr>
              <a:t>Câu 1:</a:t>
            </a:r>
            <a:r>
              <a:rPr lang="en-US" sz="2520" b="1">
                <a:solidFill>
                  <a:prstClr val="black"/>
                </a:solidFill>
                <a:latin typeface="+mn-lt"/>
                <a:cs typeface="Arial" panose="020B0604020202020204" pitchFamily="34" charset="0"/>
              </a:rPr>
              <a:t> </a:t>
            </a:r>
            <a:r>
              <a:rPr lang="vi-VN" sz="2520">
                <a:solidFill>
                  <a:prstClr val="black"/>
                </a:solidFill>
                <a:latin typeface="+mn-lt"/>
                <a:cs typeface="Arial" panose="020B0604020202020204" pitchFamily="34" charset="0"/>
              </a:rPr>
              <a:t>Truyện bao gồm những nhân vật nào?</a:t>
            </a:r>
            <a:endParaRPr sz="2520">
              <a:solidFill>
                <a:prstClr val="black"/>
              </a:solidFill>
              <a:latin typeface="+mn-lt"/>
              <a:cs typeface="Arial" panose="020B0604020202020204" pitchFamily="34" charset="0"/>
            </a:endParaRPr>
          </a:p>
        </p:txBody>
      </p:sp>
      <p:sp>
        <p:nvSpPr>
          <p:cNvPr id="4" name="Google Shape;284;p3">
            <a:extLst>
              <a:ext uri="{FF2B5EF4-FFF2-40B4-BE49-F238E27FC236}">
                <a16:creationId xmlns:a16="http://schemas.microsoft.com/office/drawing/2014/main" id="{D26C04A6-E2E2-2EF8-BBDD-C6DD2BD0E597}"/>
              </a:ext>
            </a:extLst>
          </p:cNvPr>
          <p:cNvSpPr/>
          <p:nvPr/>
        </p:nvSpPr>
        <p:spPr>
          <a:xfrm>
            <a:off x="299370" y="2729941"/>
            <a:ext cx="5690614" cy="1488081"/>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buSzPts val="3200"/>
            </a:pPr>
            <a:r>
              <a:rPr lang="en-US" sz="2520">
                <a:solidFill>
                  <a:prstClr val="black"/>
                </a:solidFill>
                <a:latin typeface="+mn-lt"/>
                <a:cs typeface="Arial" panose="020B0604020202020204" pitchFamily="34" charset="0"/>
              </a:rPr>
              <a:t>A. Bốn nhân vật: Vân, Lâm, Quốc</a:t>
            </a:r>
            <a:endParaRPr sz="2520">
              <a:solidFill>
                <a:prstClr val="black"/>
              </a:solidFill>
              <a:latin typeface="+mn-lt"/>
              <a:cs typeface="Arial" panose="020B0604020202020204" pitchFamily="34" charset="0"/>
            </a:endParaRPr>
          </a:p>
        </p:txBody>
      </p:sp>
      <p:sp>
        <p:nvSpPr>
          <p:cNvPr id="5" name="Google Shape;285;p3">
            <a:extLst>
              <a:ext uri="{FF2B5EF4-FFF2-40B4-BE49-F238E27FC236}">
                <a16:creationId xmlns:a16="http://schemas.microsoft.com/office/drawing/2014/main" id="{6285E6D2-08E5-1E66-5772-F0F5010DA7EC}"/>
              </a:ext>
            </a:extLst>
          </p:cNvPr>
          <p:cNvSpPr/>
          <p:nvPr/>
        </p:nvSpPr>
        <p:spPr>
          <a:xfrm>
            <a:off x="299369" y="4403625"/>
            <a:ext cx="5690614" cy="1488081"/>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en-US" sz="2520">
                <a:solidFill>
                  <a:prstClr val="black"/>
                </a:solidFill>
                <a:latin typeface="+mn-lt"/>
                <a:cs typeface="Arial" panose="020B0604020202020204" pitchFamily="34" charset="0"/>
              </a:rPr>
              <a:t>C. Bốn nhân vật: Vân, Lâm, Quốc, nhân vật tôi, cô chủ nhiệm</a:t>
            </a:r>
          </a:p>
        </p:txBody>
      </p:sp>
      <p:sp>
        <p:nvSpPr>
          <p:cNvPr id="6" name="Google Shape;286;p3">
            <a:extLst>
              <a:ext uri="{FF2B5EF4-FFF2-40B4-BE49-F238E27FC236}">
                <a16:creationId xmlns:a16="http://schemas.microsoft.com/office/drawing/2014/main" id="{9A10D640-15AE-F06D-6A73-042238A54EA5}"/>
              </a:ext>
            </a:extLst>
          </p:cNvPr>
          <p:cNvSpPr/>
          <p:nvPr/>
        </p:nvSpPr>
        <p:spPr>
          <a:xfrm>
            <a:off x="6202017" y="2729941"/>
            <a:ext cx="5690614" cy="1488081"/>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en-US" sz="2520">
                <a:solidFill>
                  <a:prstClr val="black"/>
                </a:solidFill>
                <a:latin typeface="+mn-lt"/>
                <a:cs typeface="Arial" panose="020B0604020202020204" pitchFamily="34" charset="0"/>
              </a:rPr>
              <a:t>B. Bốn nhân vật: Vân, Lâm, Quốc, nhân vật tôi</a:t>
            </a:r>
          </a:p>
        </p:txBody>
      </p:sp>
      <p:sp>
        <p:nvSpPr>
          <p:cNvPr id="7" name="Google Shape;287;p3">
            <a:extLst>
              <a:ext uri="{FF2B5EF4-FFF2-40B4-BE49-F238E27FC236}">
                <a16:creationId xmlns:a16="http://schemas.microsoft.com/office/drawing/2014/main" id="{D98C78DA-C11B-F3B1-6669-706AB1BCAC30}"/>
              </a:ext>
            </a:extLst>
          </p:cNvPr>
          <p:cNvSpPr/>
          <p:nvPr/>
        </p:nvSpPr>
        <p:spPr>
          <a:xfrm>
            <a:off x="6202017" y="4403625"/>
            <a:ext cx="5690613" cy="1488081"/>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en-US" sz="2520">
                <a:solidFill>
                  <a:prstClr val="black"/>
                </a:solidFill>
                <a:latin typeface="+mn-lt"/>
                <a:cs typeface="Arial" panose="020B0604020202020204" pitchFamily="34" charset="0"/>
              </a:rPr>
              <a:t>D. Bốn nhân vật: Vân, Lâm, Quốc, Hoa, cô chủ nhiệm</a:t>
            </a:r>
          </a:p>
        </p:txBody>
      </p:sp>
      <p:sp>
        <p:nvSpPr>
          <p:cNvPr id="8" name="Google Shape;288;p3">
            <a:extLst>
              <a:ext uri="{FF2B5EF4-FFF2-40B4-BE49-F238E27FC236}">
                <a16:creationId xmlns:a16="http://schemas.microsoft.com/office/drawing/2014/main" id="{E8872DDF-7247-3C2B-E673-E28108DC267E}"/>
              </a:ext>
            </a:extLst>
          </p:cNvPr>
          <p:cNvSpPr/>
          <p:nvPr/>
        </p:nvSpPr>
        <p:spPr>
          <a:xfrm>
            <a:off x="6202016" y="2729942"/>
            <a:ext cx="5690614" cy="1488080"/>
          </a:xfrm>
          <a:prstGeom prst="roundRect">
            <a:avLst>
              <a:gd name="adj" fmla="val 16667"/>
            </a:avLst>
          </a:prstGeom>
          <a:solidFill>
            <a:schemeClr val="accent5">
              <a:lumMod val="40000"/>
              <a:lumOff val="60000"/>
            </a:schemeClr>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en-US" sz="2520" dirty="0">
                <a:solidFill>
                  <a:prstClr val="black"/>
                </a:solidFill>
                <a:latin typeface="+mn-lt"/>
                <a:cs typeface="Arial" panose="020B0604020202020204" pitchFamily="34" charset="0"/>
              </a:rPr>
              <a:t>B. </a:t>
            </a:r>
            <a:r>
              <a:rPr lang="en-US" sz="2520" dirty="0" err="1">
                <a:solidFill>
                  <a:prstClr val="black"/>
                </a:solidFill>
                <a:latin typeface="+mn-lt"/>
                <a:cs typeface="Arial" panose="020B0604020202020204" pitchFamily="34" charset="0"/>
              </a:rPr>
              <a:t>Bốn</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nhân</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vật</a:t>
            </a:r>
            <a:r>
              <a:rPr lang="en-US" sz="2520" dirty="0">
                <a:solidFill>
                  <a:prstClr val="black"/>
                </a:solidFill>
                <a:latin typeface="+mn-lt"/>
                <a:cs typeface="Arial" panose="020B0604020202020204" pitchFamily="34" charset="0"/>
              </a:rPr>
              <a:t>: Vân, Lâm, </a:t>
            </a:r>
            <a:r>
              <a:rPr lang="en-US" sz="2520" dirty="0" err="1">
                <a:solidFill>
                  <a:prstClr val="black"/>
                </a:solidFill>
                <a:latin typeface="+mn-lt"/>
                <a:cs typeface="Arial" panose="020B0604020202020204" pitchFamily="34" charset="0"/>
              </a:rPr>
              <a:t>Quốc</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nhân</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vật</a:t>
            </a:r>
            <a:r>
              <a:rPr lang="en-US" sz="2520" dirty="0">
                <a:solidFill>
                  <a:prstClr val="black"/>
                </a:solidFill>
                <a:latin typeface="+mn-lt"/>
                <a:cs typeface="Arial" panose="020B0604020202020204" pitchFamily="34" charset="0"/>
              </a:rPr>
              <a:t> </a:t>
            </a:r>
            <a:r>
              <a:rPr lang="en-US" sz="2520" dirty="0" err="1">
                <a:solidFill>
                  <a:prstClr val="black"/>
                </a:solidFill>
                <a:latin typeface="+mn-lt"/>
                <a:cs typeface="Arial" panose="020B0604020202020204" pitchFamily="34" charset="0"/>
              </a:rPr>
              <a:t>tôi</a:t>
            </a:r>
            <a:endParaRPr lang="en-US" sz="2520" dirty="0">
              <a:solidFill>
                <a:prstClr val="black"/>
              </a:solidFill>
              <a:latin typeface="+mn-lt"/>
              <a:cs typeface="Arial" panose="020B0604020202020204" pitchFamily="34" charset="0"/>
            </a:endParaRPr>
          </a:p>
        </p:txBody>
      </p:sp>
      <p:pic>
        <p:nvPicPr>
          <p:cNvPr id="9" name="Picture 8" descr="Logo, company name&#10;&#10;Description automatically generated">
            <a:extLst>
              <a:ext uri="{FF2B5EF4-FFF2-40B4-BE49-F238E27FC236}">
                <a16:creationId xmlns:a16="http://schemas.microsoft.com/office/drawing/2014/main" id="{B786C3A8-8435-E64C-E5F8-07F6204A3817}"/>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511419" y="1"/>
            <a:ext cx="680581" cy="759498"/>
          </a:xfrm>
          <a:prstGeom prst="rect">
            <a:avLst/>
          </a:prstGeom>
        </p:spPr>
      </p:pic>
    </p:spTree>
    <p:extLst>
      <p:ext uri="{BB962C8B-B14F-4D97-AF65-F5344CB8AC3E}">
        <p14:creationId xmlns:p14="http://schemas.microsoft.com/office/powerpoint/2010/main" val="2674060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outVertical)">
                                      <p:cBhvr>
                                        <p:cTn id="19" dur="500"/>
                                        <p:tgtEl>
                                          <p:spTgt spid="6"/>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out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D4BD357-AD4E-880E-3D72-E3439DAF87A8}"/>
            </a:ext>
          </a:extLst>
        </p:cNvPr>
        <p:cNvGrpSpPr/>
        <p:nvPr/>
      </p:nvGrpSpPr>
      <p:grpSpPr>
        <a:xfrm>
          <a:off x="0" y="0"/>
          <a:ext cx="0" cy="0"/>
          <a:chOff x="0" y="0"/>
          <a:chExt cx="0" cy="0"/>
        </a:xfrm>
      </p:grpSpPr>
      <p:sp>
        <p:nvSpPr>
          <p:cNvPr id="9" name="Google Shape;283;p3">
            <a:extLst>
              <a:ext uri="{FF2B5EF4-FFF2-40B4-BE49-F238E27FC236}">
                <a16:creationId xmlns:a16="http://schemas.microsoft.com/office/drawing/2014/main" id="{96C1946E-C1CB-4D0C-0AD1-7286C5E8343D}"/>
              </a:ext>
            </a:extLst>
          </p:cNvPr>
          <p:cNvSpPr/>
          <p:nvPr/>
        </p:nvSpPr>
        <p:spPr>
          <a:xfrm>
            <a:off x="575851" y="807370"/>
            <a:ext cx="11040298" cy="1140699"/>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vi-VN" sz="2200" b="1">
                <a:solidFill>
                  <a:prstClr val="black"/>
                </a:solidFill>
                <a:latin typeface="+mn-lt"/>
                <a:cs typeface="Arial" panose="020B0604020202020204" pitchFamily="34" charset="0"/>
              </a:rPr>
              <a:t>Câu </a:t>
            </a:r>
            <a:r>
              <a:rPr lang="en-US" sz="2200" b="1">
                <a:solidFill>
                  <a:prstClr val="black"/>
                </a:solidFill>
                <a:latin typeface="+mn-lt"/>
                <a:cs typeface="Arial" panose="020B0604020202020204" pitchFamily="34" charset="0"/>
              </a:rPr>
              <a:t>2</a:t>
            </a:r>
            <a:r>
              <a:rPr lang="vi-VN" sz="2200" b="1">
                <a:solidFill>
                  <a:prstClr val="black"/>
                </a:solidFill>
                <a:latin typeface="+mn-lt"/>
                <a:cs typeface="Arial" panose="020B0604020202020204" pitchFamily="34" charset="0"/>
              </a:rPr>
              <a:t>:</a:t>
            </a:r>
            <a:r>
              <a:rPr lang="en-US" sz="2200" b="1">
                <a:solidFill>
                  <a:prstClr val="black"/>
                </a:solidFill>
                <a:latin typeface="+mn-lt"/>
                <a:cs typeface="Arial" panose="020B0604020202020204" pitchFamily="34" charset="0"/>
              </a:rPr>
              <a:t> </a:t>
            </a:r>
            <a:r>
              <a:rPr lang="vi-VN" sz="2200">
                <a:solidFill>
                  <a:prstClr val="black"/>
                </a:solidFill>
                <a:latin typeface="+mn-lt"/>
                <a:cs typeface="Arial" panose="020B0604020202020204" pitchFamily="34" charset="0"/>
              </a:rPr>
              <a:t>Trả bài kiểm tra địa lí, điều gì xảy ra với nhân vật tôi và với Vân:</a:t>
            </a:r>
            <a:endParaRPr sz="2200">
              <a:solidFill>
                <a:prstClr val="black"/>
              </a:solidFill>
              <a:latin typeface="+mn-lt"/>
              <a:cs typeface="Arial" panose="020B0604020202020204" pitchFamily="34" charset="0"/>
            </a:endParaRPr>
          </a:p>
        </p:txBody>
      </p:sp>
      <p:sp>
        <p:nvSpPr>
          <p:cNvPr id="10" name="Google Shape;284;p3">
            <a:extLst>
              <a:ext uri="{FF2B5EF4-FFF2-40B4-BE49-F238E27FC236}">
                <a16:creationId xmlns:a16="http://schemas.microsoft.com/office/drawing/2014/main" id="{B52EFBA0-8969-64F4-FDFD-54F8C8F88221}"/>
              </a:ext>
            </a:extLst>
          </p:cNvPr>
          <p:cNvSpPr/>
          <p:nvPr/>
        </p:nvSpPr>
        <p:spPr>
          <a:xfrm>
            <a:off x="575852" y="2186130"/>
            <a:ext cx="5376145" cy="1869965"/>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vi-VN" sz="2200" dirty="0">
                <a:solidFill>
                  <a:prstClr val="black"/>
                </a:solidFill>
                <a:latin typeface="+mn-lt"/>
                <a:cs typeface="Arial" panose="020B0604020202020204" pitchFamily="34" charset="0"/>
              </a:rPr>
              <a:t>A. Vân vì chậm chạp nên còn một câu chưa làm xong, chỉ được 5 điểm. Còn nhân vật tôi lại được điểm cao nhất lớp</a:t>
            </a:r>
            <a:endParaRPr sz="2200" dirty="0">
              <a:solidFill>
                <a:prstClr val="black"/>
              </a:solidFill>
              <a:latin typeface="+mn-lt"/>
              <a:cs typeface="Arial" panose="020B0604020202020204" pitchFamily="34" charset="0"/>
            </a:endParaRPr>
          </a:p>
        </p:txBody>
      </p:sp>
      <p:sp>
        <p:nvSpPr>
          <p:cNvPr id="11" name="Google Shape;285;p3">
            <a:extLst>
              <a:ext uri="{FF2B5EF4-FFF2-40B4-BE49-F238E27FC236}">
                <a16:creationId xmlns:a16="http://schemas.microsoft.com/office/drawing/2014/main" id="{91E1F056-1AEC-97A0-40F7-2CF032A6A8F4}"/>
              </a:ext>
            </a:extLst>
          </p:cNvPr>
          <p:cNvSpPr/>
          <p:nvPr/>
        </p:nvSpPr>
        <p:spPr>
          <a:xfrm>
            <a:off x="575852" y="4239623"/>
            <a:ext cx="5376145" cy="1869965"/>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vi-VN" sz="2200">
                <a:solidFill>
                  <a:prstClr val="black"/>
                </a:solidFill>
                <a:latin typeface="+mn-lt"/>
                <a:cs typeface="Arial" panose="020B0604020202020204" pitchFamily="34" charset="0"/>
              </a:rPr>
              <a:t>C. Vân được 10 điểm còn nhân vật tôi vì mắc lỗi nên chỉ được 5 điểm.</a:t>
            </a:r>
            <a:endParaRPr lang="en-US" sz="2200">
              <a:solidFill>
                <a:prstClr val="black"/>
              </a:solidFill>
              <a:latin typeface="+mn-lt"/>
              <a:cs typeface="Arial" panose="020B0604020202020204" pitchFamily="34" charset="0"/>
            </a:endParaRPr>
          </a:p>
        </p:txBody>
      </p:sp>
      <p:sp>
        <p:nvSpPr>
          <p:cNvPr id="12" name="Google Shape;286;p3">
            <a:extLst>
              <a:ext uri="{FF2B5EF4-FFF2-40B4-BE49-F238E27FC236}">
                <a16:creationId xmlns:a16="http://schemas.microsoft.com/office/drawing/2014/main" id="{DE8B773B-63EA-332F-58B6-F2FF41481CF3}"/>
              </a:ext>
            </a:extLst>
          </p:cNvPr>
          <p:cNvSpPr/>
          <p:nvPr/>
        </p:nvSpPr>
        <p:spPr>
          <a:xfrm>
            <a:off x="6240004" y="2186130"/>
            <a:ext cx="5376146" cy="1869965"/>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en-US" sz="2200">
                <a:solidFill>
                  <a:prstClr val="black"/>
                </a:solidFill>
                <a:latin typeface="+mn-lt"/>
                <a:cs typeface="Arial" panose="020B0604020202020204" pitchFamily="34" charset="0"/>
              </a:rPr>
              <a:t>B. Nhân vật tôi bị mất bài kiểm tra địa lí, Vân giúp cậu ta tìm lại bài kiểm tra.</a:t>
            </a:r>
          </a:p>
        </p:txBody>
      </p:sp>
      <p:sp>
        <p:nvSpPr>
          <p:cNvPr id="13" name="Google Shape;287;p3">
            <a:extLst>
              <a:ext uri="{FF2B5EF4-FFF2-40B4-BE49-F238E27FC236}">
                <a16:creationId xmlns:a16="http://schemas.microsoft.com/office/drawing/2014/main" id="{3D191BF6-F34F-F82C-E08F-1C7D92143600}"/>
              </a:ext>
            </a:extLst>
          </p:cNvPr>
          <p:cNvSpPr/>
          <p:nvPr/>
        </p:nvSpPr>
        <p:spPr>
          <a:xfrm>
            <a:off x="6240004" y="4239622"/>
            <a:ext cx="5376145" cy="1869965"/>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en-US" sz="2200">
                <a:solidFill>
                  <a:prstClr val="black"/>
                </a:solidFill>
                <a:latin typeface="+mn-lt"/>
                <a:cs typeface="Arial" panose="020B0604020202020204" pitchFamily="34" charset="0"/>
              </a:rPr>
              <a:t>D. Bài của Vân và của nhân vật tôi giống nhau y đúc.</a:t>
            </a:r>
          </a:p>
        </p:txBody>
      </p:sp>
      <p:sp>
        <p:nvSpPr>
          <p:cNvPr id="14" name="Google Shape;288;p3">
            <a:extLst>
              <a:ext uri="{FF2B5EF4-FFF2-40B4-BE49-F238E27FC236}">
                <a16:creationId xmlns:a16="http://schemas.microsoft.com/office/drawing/2014/main" id="{B506C56C-8A1D-B366-959A-D7B7C2F6653F}"/>
              </a:ext>
            </a:extLst>
          </p:cNvPr>
          <p:cNvSpPr/>
          <p:nvPr/>
        </p:nvSpPr>
        <p:spPr>
          <a:xfrm>
            <a:off x="558708" y="4239622"/>
            <a:ext cx="5393289" cy="1869964"/>
          </a:xfrm>
          <a:prstGeom prst="roundRect">
            <a:avLst>
              <a:gd name="adj" fmla="val 16667"/>
            </a:avLst>
          </a:prstGeom>
          <a:solidFill>
            <a:schemeClr val="accent5">
              <a:lumMod val="40000"/>
              <a:lumOff val="60000"/>
            </a:schemeClr>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vi-VN" sz="2200">
                <a:solidFill>
                  <a:prstClr val="black"/>
                </a:solidFill>
                <a:latin typeface="+mn-lt"/>
                <a:cs typeface="Arial" panose="020B0604020202020204" pitchFamily="34" charset="0"/>
              </a:rPr>
              <a:t>C. Vân được 10 điểm còn nhân vật tôi vì mắc lỗi nên chỉ được 5 điểm.</a:t>
            </a:r>
          </a:p>
        </p:txBody>
      </p:sp>
      <p:pic>
        <p:nvPicPr>
          <p:cNvPr id="16" name="Picture 2" descr="C:\Users\ADMIN\Desktop\Tai nguyen thiet ke tro choi\Bảng gỗ\Picture1 (2).png">
            <a:hlinkClick r:id="rId4" action="ppaction://hlinksldjump"/>
            <a:extLst>
              <a:ext uri="{FF2B5EF4-FFF2-40B4-BE49-F238E27FC236}">
                <a16:creationId xmlns:a16="http://schemas.microsoft.com/office/drawing/2014/main" id="{F1FBA231-1C43-9A4F-C9B0-923EF32EECD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03847" y="6180186"/>
            <a:ext cx="1316233" cy="55955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 company name&#10;&#10;Description automatically generated">
            <a:extLst>
              <a:ext uri="{FF2B5EF4-FFF2-40B4-BE49-F238E27FC236}">
                <a16:creationId xmlns:a16="http://schemas.microsoft.com/office/drawing/2014/main" id="{CB3A61FA-B8EE-CE00-EBB7-B1A5174A9A5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511419" y="1"/>
            <a:ext cx="680581" cy="759498"/>
          </a:xfrm>
          <a:prstGeom prst="rect">
            <a:avLst/>
          </a:prstGeom>
        </p:spPr>
      </p:pic>
    </p:spTree>
    <p:extLst>
      <p:ext uri="{BB962C8B-B14F-4D97-AF65-F5344CB8AC3E}">
        <p14:creationId xmlns:p14="http://schemas.microsoft.com/office/powerpoint/2010/main" val="456302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500"/>
                                        <p:tgtEl>
                                          <p:spTgt spid="10"/>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outVertical)">
                                      <p:cBhvr>
                                        <p:cTn id="16" dur="500"/>
                                        <p:tgtEl>
                                          <p:spTgt spid="11"/>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outVertical)">
                                      <p:cBhvr>
                                        <p:cTn id="19" dur="500"/>
                                        <p:tgtEl>
                                          <p:spTgt spid="12"/>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outVertic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3154C3B-FE23-3200-0D14-C5D15E4D0DF3}"/>
            </a:ext>
          </a:extLst>
        </p:cNvPr>
        <p:cNvGrpSpPr/>
        <p:nvPr/>
      </p:nvGrpSpPr>
      <p:grpSpPr>
        <a:xfrm>
          <a:off x="0" y="0"/>
          <a:ext cx="0" cy="0"/>
          <a:chOff x="0" y="0"/>
          <a:chExt cx="0" cy="0"/>
        </a:xfrm>
      </p:grpSpPr>
      <p:pic>
        <p:nvPicPr>
          <p:cNvPr id="2" name="Picture 2" descr="C:\Users\ADMIN\Desktop\Tai nguyen thiet ke tro choi\Bảng gỗ\Picture1 (2).png">
            <a:hlinkClick r:id="rId4" action="ppaction://hlinksldjump"/>
            <a:extLst>
              <a:ext uri="{FF2B5EF4-FFF2-40B4-BE49-F238E27FC236}">
                <a16:creationId xmlns:a16="http://schemas.microsoft.com/office/drawing/2014/main" id="{66114A69-9341-CCA0-86A0-C1308FA2221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03847" y="6180186"/>
            <a:ext cx="1316233" cy="559558"/>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283;p3">
            <a:extLst>
              <a:ext uri="{FF2B5EF4-FFF2-40B4-BE49-F238E27FC236}">
                <a16:creationId xmlns:a16="http://schemas.microsoft.com/office/drawing/2014/main" id="{90AE0EE9-F964-E5D6-5C7F-D56FFD48919B}"/>
              </a:ext>
            </a:extLst>
          </p:cNvPr>
          <p:cNvSpPr/>
          <p:nvPr/>
        </p:nvSpPr>
        <p:spPr>
          <a:xfrm>
            <a:off x="561753" y="846786"/>
            <a:ext cx="11068491" cy="1245704"/>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buSzPts val="3200"/>
            </a:pPr>
            <a:r>
              <a:rPr lang="vi-VN" sz="2400" b="1" dirty="0">
                <a:solidFill>
                  <a:prstClr val="black"/>
                </a:solidFill>
                <a:latin typeface="+mn-lt"/>
                <a:cs typeface="Arial" panose="020B0604020202020204" pitchFamily="34" charset="0"/>
              </a:rPr>
              <a:t>Câu </a:t>
            </a:r>
            <a:r>
              <a:rPr lang="en-US" sz="2400" b="1" dirty="0">
                <a:solidFill>
                  <a:prstClr val="black"/>
                </a:solidFill>
                <a:latin typeface="+mn-lt"/>
                <a:cs typeface="Arial" panose="020B0604020202020204" pitchFamily="34" charset="0"/>
              </a:rPr>
              <a:t>3</a:t>
            </a:r>
            <a:r>
              <a:rPr lang="vi-VN" sz="2400" b="1" dirty="0">
                <a:solidFill>
                  <a:prstClr val="black"/>
                </a:solidFill>
                <a:latin typeface="+mn-lt"/>
                <a:cs typeface="Arial" panose="020B0604020202020204" pitchFamily="34" charset="0"/>
              </a:rPr>
              <a:t>:</a:t>
            </a:r>
            <a:r>
              <a:rPr lang="en-US" sz="2400" b="1" dirty="0">
                <a:solidFill>
                  <a:prstClr val="black"/>
                </a:solidFill>
                <a:latin typeface="+mn-lt"/>
                <a:cs typeface="Arial" panose="020B0604020202020204" pitchFamily="34" charset="0"/>
              </a:rPr>
              <a:t> </a:t>
            </a:r>
            <a:r>
              <a:rPr lang="vi-VN" sz="2400" dirty="0">
                <a:solidFill>
                  <a:prstClr val="black"/>
                </a:solidFill>
                <a:latin typeface="+mn-lt"/>
                <a:cs typeface="Arial" panose="020B0604020202020204" pitchFamily="34" charset="0"/>
              </a:rPr>
              <a:t>Có chuyện gì không hay đã xảy ra với nhân vật Quốc?</a:t>
            </a:r>
            <a:endParaRPr sz="2400" dirty="0">
              <a:solidFill>
                <a:prstClr val="black"/>
              </a:solidFill>
              <a:latin typeface="+mn-lt"/>
              <a:cs typeface="Arial" panose="020B0604020202020204" pitchFamily="34" charset="0"/>
            </a:endParaRPr>
          </a:p>
        </p:txBody>
      </p:sp>
      <p:sp>
        <p:nvSpPr>
          <p:cNvPr id="4" name="Google Shape;284;p3">
            <a:extLst>
              <a:ext uri="{FF2B5EF4-FFF2-40B4-BE49-F238E27FC236}">
                <a16:creationId xmlns:a16="http://schemas.microsoft.com/office/drawing/2014/main" id="{CF3E25C4-4943-D484-3172-3C58FA8054C3}"/>
              </a:ext>
            </a:extLst>
          </p:cNvPr>
          <p:cNvSpPr/>
          <p:nvPr/>
        </p:nvSpPr>
        <p:spPr>
          <a:xfrm>
            <a:off x="561754" y="2551851"/>
            <a:ext cx="5390241" cy="1670535"/>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en-US" sz="2400">
                <a:solidFill>
                  <a:prstClr val="black"/>
                </a:solidFill>
                <a:latin typeface="+mn-lt"/>
                <a:cs typeface="Arial" panose="020B0604020202020204" pitchFamily="34" charset="0"/>
              </a:rPr>
              <a:t>A. Quốc đi học muộn bị bác bảo vệ giữ ngoài cổng không cho vào lớp.</a:t>
            </a:r>
            <a:endParaRPr sz="2400">
              <a:solidFill>
                <a:prstClr val="black"/>
              </a:solidFill>
              <a:latin typeface="+mn-lt"/>
              <a:cs typeface="Arial" panose="020B0604020202020204" pitchFamily="34" charset="0"/>
            </a:endParaRPr>
          </a:p>
        </p:txBody>
      </p:sp>
      <p:sp>
        <p:nvSpPr>
          <p:cNvPr id="5" name="Google Shape;285;p3">
            <a:extLst>
              <a:ext uri="{FF2B5EF4-FFF2-40B4-BE49-F238E27FC236}">
                <a16:creationId xmlns:a16="http://schemas.microsoft.com/office/drawing/2014/main" id="{EACAFEED-F17F-51B0-DDA4-3DBB0EC7F9BF}"/>
              </a:ext>
            </a:extLst>
          </p:cNvPr>
          <p:cNvSpPr/>
          <p:nvPr/>
        </p:nvSpPr>
        <p:spPr>
          <a:xfrm>
            <a:off x="561754" y="4367183"/>
            <a:ext cx="5390241" cy="1670535"/>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en-US" sz="2400">
                <a:solidFill>
                  <a:prstClr val="black"/>
                </a:solidFill>
                <a:latin typeface="+mn-lt"/>
                <a:cs typeface="Arial" panose="020B0604020202020204" pitchFamily="34" charset="0"/>
              </a:rPr>
              <a:t>C. Quốc đi học muộn, bị lập biên bản mời bố mẹ tới giải quyết.</a:t>
            </a:r>
          </a:p>
        </p:txBody>
      </p:sp>
      <p:sp>
        <p:nvSpPr>
          <p:cNvPr id="6" name="Google Shape;286;p3">
            <a:extLst>
              <a:ext uri="{FF2B5EF4-FFF2-40B4-BE49-F238E27FC236}">
                <a16:creationId xmlns:a16="http://schemas.microsoft.com/office/drawing/2014/main" id="{463B5E8B-BCCE-FD56-0966-7F521B09F9BB}"/>
              </a:ext>
            </a:extLst>
          </p:cNvPr>
          <p:cNvSpPr/>
          <p:nvPr/>
        </p:nvSpPr>
        <p:spPr>
          <a:xfrm>
            <a:off x="6240003" y="2551851"/>
            <a:ext cx="5390242" cy="1670535"/>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en-US" sz="2400">
                <a:solidFill>
                  <a:prstClr val="black"/>
                </a:solidFill>
                <a:latin typeface="+mn-lt"/>
                <a:cs typeface="Arial" panose="020B0604020202020204" pitchFamily="34" charset="0"/>
              </a:rPr>
              <a:t>B. Quốc bị ngã xe nên đi học muộn, không kịp trực nhật lớp.</a:t>
            </a:r>
          </a:p>
        </p:txBody>
      </p:sp>
      <p:sp>
        <p:nvSpPr>
          <p:cNvPr id="7" name="Google Shape;287;p3">
            <a:extLst>
              <a:ext uri="{FF2B5EF4-FFF2-40B4-BE49-F238E27FC236}">
                <a16:creationId xmlns:a16="http://schemas.microsoft.com/office/drawing/2014/main" id="{EFC3FFDA-E882-1BA0-97E9-B187CFD9C7A3}"/>
              </a:ext>
            </a:extLst>
          </p:cNvPr>
          <p:cNvSpPr/>
          <p:nvPr/>
        </p:nvSpPr>
        <p:spPr>
          <a:xfrm>
            <a:off x="6240003" y="4367183"/>
            <a:ext cx="5390241" cy="1670535"/>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en-US" sz="2400">
                <a:solidFill>
                  <a:prstClr val="black"/>
                </a:solidFill>
                <a:latin typeface="+mn-lt"/>
                <a:cs typeface="Arial" panose="020B0604020202020204" pitchFamily="34" charset="0"/>
              </a:rPr>
              <a:t>D. Quốc ngủ quên, đi học muộn, không kịp trực nhật lớp.</a:t>
            </a:r>
          </a:p>
        </p:txBody>
      </p:sp>
      <p:sp>
        <p:nvSpPr>
          <p:cNvPr id="8" name="Google Shape;288;p3">
            <a:extLst>
              <a:ext uri="{FF2B5EF4-FFF2-40B4-BE49-F238E27FC236}">
                <a16:creationId xmlns:a16="http://schemas.microsoft.com/office/drawing/2014/main" id="{BC294206-A230-1400-130B-F6ABF0EA8627}"/>
              </a:ext>
            </a:extLst>
          </p:cNvPr>
          <p:cNvSpPr/>
          <p:nvPr/>
        </p:nvSpPr>
        <p:spPr>
          <a:xfrm>
            <a:off x="6240003" y="4367184"/>
            <a:ext cx="5390241" cy="1670534"/>
          </a:xfrm>
          <a:prstGeom prst="roundRect">
            <a:avLst>
              <a:gd name="adj" fmla="val 16667"/>
            </a:avLst>
          </a:prstGeom>
          <a:solidFill>
            <a:schemeClr val="accent5">
              <a:lumMod val="40000"/>
              <a:lumOff val="60000"/>
            </a:schemeClr>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en-US" sz="2400">
                <a:solidFill>
                  <a:prstClr val="black"/>
                </a:solidFill>
                <a:latin typeface="+mn-lt"/>
                <a:cs typeface="Arial" panose="020B0604020202020204" pitchFamily="34" charset="0"/>
              </a:rPr>
              <a:t>D. Quốc ngủ quên, đi học muộn, không kịp trực nhật lớp.</a:t>
            </a:r>
          </a:p>
        </p:txBody>
      </p:sp>
      <p:pic>
        <p:nvPicPr>
          <p:cNvPr id="9" name="Picture 8" descr="Logo, company name&#10;&#10;Description automatically generated">
            <a:extLst>
              <a:ext uri="{FF2B5EF4-FFF2-40B4-BE49-F238E27FC236}">
                <a16:creationId xmlns:a16="http://schemas.microsoft.com/office/drawing/2014/main" id="{863B7E3E-EA02-90C0-89E9-F83C47DE70E9}"/>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511419" y="1"/>
            <a:ext cx="680581" cy="759498"/>
          </a:xfrm>
          <a:prstGeom prst="rect">
            <a:avLst/>
          </a:prstGeom>
        </p:spPr>
      </p:pic>
    </p:spTree>
    <p:extLst>
      <p:ext uri="{BB962C8B-B14F-4D97-AF65-F5344CB8AC3E}">
        <p14:creationId xmlns:p14="http://schemas.microsoft.com/office/powerpoint/2010/main" val="174997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outVertical)">
                                      <p:cBhvr>
                                        <p:cTn id="19" dur="500"/>
                                        <p:tgtEl>
                                          <p:spTgt spid="6"/>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out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028CFE6-BF30-E310-2277-FAAB50AB37EE}"/>
            </a:ext>
          </a:extLst>
        </p:cNvPr>
        <p:cNvGrpSpPr/>
        <p:nvPr/>
      </p:nvGrpSpPr>
      <p:grpSpPr>
        <a:xfrm>
          <a:off x="0" y="0"/>
          <a:ext cx="0" cy="0"/>
          <a:chOff x="0" y="0"/>
          <a:chExt cx="0" cy="0"/>
        </a:xfrm>
      </p:grpSpPr>
      <p:sp>
        <p:nvSpPr>
          <p:cNvPr id="9" name="Google Shape;283;p3">
            <a:extLst>
              <a:ext uri="{FF2B5EF4-FFF2-40B4-BE49-F238E27FC236}">
                <a16:creationId xmlns:a16="http://schemas.microsoft.com/office/drawing/2014/main" id="{84A3A4F3-7F9D-F5B1-1CA8-B47549EE54F4}"/>
              </a:ext>
            </a:extLst>
          </p:cNvPr>
          <p:cNvSpPr/>
          <p:nvPr/>
        </p:nvSpPr>
        <p:spPr>
          <a:xfrm>
            <a:off x="490330" y="873291"/>
            <a:ext cx="11221303" cy="1712337"/>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vi-VN" sz="2200" b="1" dirty="0">
                <a:solidFill>
                  <a:prstClr val="black"/>
                </a:solidFill>
                <a:latin typeface="+mn-lt"/>
                <a:cs typeface="Arial" panose="020B0604020202020204" pitchFamily="34" charset="0"/>
              </a:rPr>
              <a:t>Câu </a:t>
            </a:r>
            <a:r>
              <a:rPr lang="en-US" sz="2200" b="1" dirty="0">
                <a:solidFill>
                  <a:prstClr val="black"/>
                </a:solidFill>
                <a:latin typeface="+mn-lt"/>
                <a:cs typeface="Arial" panose="020B0604020202020204" pitchFamily="34" charset="0"/>
              </a:rPr>
              <a:t>4</a:t>
            </a:r>
            <a:r>
              <a:rPr lang="vi-VN" sz="2200" b="1" dirty="0">
                <a:solidFill>
                  <a:prstClr val="black"/>
                </a:solidFill>
                <a:latin typeface="+mn-lt"/>
                <a:cs typeface="Arial" panose="020B0604020202020204" pitchFamily="34" charset="0"/>
              </a:rPr>
              <a:t>:</a:t>
            </a:r>
            <a:r>
              <a:rPr lang="en-US" sz="2200" b="1" dirty="0">
                <a:solidFill>
                  <a:prstClr val="black"/>
                </a:solidFill>
                <a:latin typeface="+mn-lt"/>
                <a:cs typeface="Arial" panose="020B0604020202020204" pitchFamily="34" charset="0"/>
              </a:rPr>
              <a:t> </a:t>
            </a:r>
            <a:r>
              <a:rPr lang="vi-VN" sz="2200" dirty="0">
                <a:solidFill>
                  <a:prstClr val="black"/>
                </a:solidFill>
                <a:latin typeface="+mn-lt"/>
                <a:cs typeface="Arial" panose="020B0604020202020204" pitchFamily="34" charset="0"/>
              </a:rPr>
              <a:t> Tìm nghĩa của từ </a:t>
            </a:r>
            <a:r>
              <a:rPr lang="en-US" sz="2200" dirty="0">
                <a:solidFill>
                  <a:prstClr val="black"/>
                </a:solidFill>
                <a:latin typeface="+mn-lt"/>
                <a:cs typeface="Arial" panose="020B0604020202020204" pitchFamily="34" charset="0"/>
              </a:rPr>
              <a:t>“</a:t>
            </a:r>
            <a:r>
              <a:rPr lang="en-US" sz="2200" dirty="0" err="1">
                <a:solidFill>
                  <a:prstClr val="black"/>
                </a:solidFill>
                <a:latin typeface="+mn-lt"/>
                <a:cs typeface="Arial" panose="020B0604020202020204" pitchFamily="34" charset="0"/>
              </a:rPr>
              <a:t>tấm</a:t>
            </a:r>
            <a:r>
              <a:rPr lang="en-US" sz="2200" dirty="0">
                <a:solidFill>
                  <a:prstClr val="black"/>
                </a:solidFill>
                <a:latin typeface="+mn-lt"/>
                <a:cs typeface="Arial" panose="020B0604020202020204" pitchFamily="34" charset="0"/>
              </a:rPr>
              <a:t> </a:t>
            </a:r>
            <a:r>
              <a:rPr lang="en-US" sz="2200" dirty="0" err="1">
                <a:solidFill>
                  <a:prstClr val="black"/>
                </a:solidFill>
                <a:latin typeface="+mn-lt"/>
                <a:cs typeface="Arial" panose="020B0604020202020204" pitchFamily="34" charset="0"/>
              </a:rPr>
              <a:t>tắc</a:t>
            </a:r>
            <a:r>
              <a:rPr lang="en-US" sz="2200" dirty="0">
                <a:solidFill>
                  <a:prstClr val="black"/>
                </a:solidFill>
                <a:latin typeface="+mn-lt"/>
                <a:cs typeface="Arial" panose="020B0604020202020204" pitchFamily="34" charset="0"/>
              </a:rPr>
              <a:t>” </a:t>
            </a:r>
            <a:r>
              <a:rPr lang="vi-VN" sz="2200" dirty="0">
                <a:solidFill>
                  <a:prstClr val="black"/>
                </a:solidFill>
                <a:latin typeface="+mn-lt"/>
                <a:cs typeface="Arial" panose="020B0604020202020204" pitchFamily="34" charset="0"/>
              </a:rPr>
              <a:t>trong đoạn văn sau: </a:t>
            </a:r>
          </a:p>
          <a:p>
            <a:pPr lvl="1" algn="just" defTabSz="1151961">
              <a:lnSpc>
                <a:spcPct val="150000"/>
              </a:lnSpc>
              <a:buSzPts val="3200"/>
            </a:pPr>
            <a:r>
              <a:rPr lang="en-US" sz="2200" i="1" dirty="0">
                <a:solidFill>
                  <a:srgbClr val="FF0000"/>
                </a:solidFill>
                <a:latin typeface="+mn-lt"/>
                <a:cs typeface="Arial" panose="020B0604020202020204" pitchFamily="34" charset="0"/>
              </a:rPr>
              <a:t>	</a:t>
            </a:r>
            <a:r>
              <a:rPr lang="vi-VN" sz="2200" i="1" dirty="0">
                <a:solidFill>
                  <a:schemeClr val="tx1"/>
                </a:solidFill>
                <a:latin typeface="+mn-lt"/>
                <a:cs typeface="Arial" panose="020B0604020202020204" pitchFamily="34" charset="0"/>
              </a:rPr>
              <a:t>Quốc vừa ăn vừa tấm tắc: </a:t>
            </a:r>
          </a:p>
          <a:p>
            <a:pPr lvl="1" algn="just" defTabSz="1151961">
              <a:lnSpc>
                <a:spcPct val="150000"/>
              </a:lnSpc>
              <a:buSzPts val="3200"/>
            </a:pPr>
            <a:r>
              <a:rPr lang="en-US" sz="2200" i="1" dirty="0">
                <a:solidFill>
                  <a:schemeClr val="tx1"/>
                </a:solidFill>
                <a:latin typeface="+mn-lt"/>
                <a:cs typeface="Arial" panose="020B0604020202020204" pitchFamily="34" charset="0"/>
              </a:rPr>
              <a:t>	</a:t>
            </a:r>
            <a:r>
              <a:rPr lang="vi-VN" sz="2200" i="1" dirty="0">
                <a:solidFill>
                  <a:schemeClr val="tx1"/>
                </a:solidFill>
                <a:latin typeface="+mn-lt"/>
                <a:cs typeface="Arial" panose="020B0604020202020204" pitchFamily="34" charset="0"/>
              </a:rPr>
              <a:t>- Lớp trưởng “tâm lý” quá! À, bạn lấy thùng kem ở đâu ra thế? </a:t>
            </a:r>
          </a:p>
        </p:txBody>
      </p:sp>
      <p:sp>
        <p:nvSpPr>
          <p:cNvPr id="10" name="Google Shape;284;p3">
            <a:extLst>
              <a:ext uri="{FF2B5EF4-FFF2-40B4-BE49-F238E27FC236}">
                <a16:creationId xmlns:a16="http://schemas.microsoft.com/office/drawing/2014/main" id="{206B5969-69DD-D235-8F01-B50905CA78CF}"/>
              </a:ext>
            </a:extLst>
          </p:cNvPr>
          <p:cNvSpPr/>
          <p:nvPr/>
        </p:nvSpPr>
        <p:spPr>
          <a:xfrm>
            <a:off x="490330" y="2951409"/>
            <a:ext cx="5477574" cy="1425492"/>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vi-VN" sz="2200">
                <a:solidFill>
                  <a:prstClr val="black"/>
                </a:solidFill>
                <a:latin typeface="+mn-lt"/>
                <a:cs typeface="Arial" panose="020B0604020202020204" pitchFamily="34" charset="0"/>
              </a:rPr>
              <a:t>A. cảm thấy còn có điều chưa hiểu, chưa thông nên muốn được giải đáp. </a:t>
            </a:r>
            <a:endParaRPr sz="2200">
              <a:solidFill>
                <a:prstClr val="black"/>
              </a:solidFill>
              <a:latin typeface="+mn-lt"/>
              <a:cs typeface="Arial" panose="020B0604020202020204" pitchFamily="34" charset="0"/>
            </a:endParaRPr>
          </a:p>
        </p:txBody>
      </p:sp>
      <p:sp>
        <p:nvSpPr>
          <p:cNvPr id="11" name="Google Shape;285;p3">
            <a:extLst>
              <a:ext uri="{FF2B5EF4-FFF2-40B4-BE49-F238E27FC236}">
                <a16:creationId xmlns:a16="http://schemas.microsoft.com/office/drawing/2014/main" id="{3A0F00F5-6789-A178-0348-CE3AB5A2AEDE}"/>
              </a:ext>
            </a:extLst>
          </p:cNvPr>
          <p:cNvSpPr/>
          <p:nvPr/>
        </p:nvSpPr>
        <p:spPr>
          <a:xfrm>
            <a:off x="490331" y="4559215"/>
            <a:ext cx="5477574" cy="1425493"/>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en-US" sz="2200">
                <a:solidFill>
                  <a:prstClr val="black"/>
                </a:solidFill>
                <a:latin typeface="+mn-lt"/>
                <a:cs typeface="Arial" panose="020B0604020202020204" pitchFamily="34" charset="0"/>
              </a:rPr>
              <a:t>C. nói lên sự đánh giá tốt với ý </a:t>
            </a:r>
          </a:p>
          <a:p>
            <a:pPr algn="ctr" defTabSz="1151961">
              <a:lnSpc>
                <a:spcPct val="150000"/>
              </a:lnSpc>
              <a:buSzPts val="3200"/>
            </a:pPr>
            <a:r>
              <a:rPr lang="en-US" sz="2200">
                <a:solidFill>
                  <a:prstClr val="black"/>
                </a:solidFill>
                <a:latin typeface="+mn-lt"/>
                <a:cs typeface="Arial" panose="020B0604020202020204" pitchFamily="34" charset="0"/>
              </a:rPr>
              <a:t>vừa lòng. </a:t>
            </a:r>
          </a:p>
        </p:txBody>
      </p:sp>
      <p:sp>
        <p:nvSpPr>
          <p:cNvPr id="12" name="Google Shape;286;p3">
            <a:extLst>
              <a:ext uri="{FF2B5EF4-FFF2-40B4-BE49-F238E27FC236}">
                <a16:creationId xmlns:a16="http://schemas.microsoft.com/office/drawing/2014/main" id="{E6176FB8-1A5A-6782-072B-8FA12257FE46}"/>
              </a:ext>
            </a:extLst>
          </p:cNvPr>
          <p:cNvSpPr/>
          <p:nvPr/>
        </p:nvSpPr>
        <p:spPr>
          <a:xfrm>
            <a:off x="6255912" y="2951409"/>
            <a:ext cx="5455721" cy="1425492"/>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en-US" sz="2200">
                <a:solidFill>
                  <a:prstClr val="black"/>
                </a:solidFill>
                <a:latin typeface="+mn-lt"/>
                <a:cs typeface="Arial" panose="020B0604020202020204" pitchFamily="34" charset="0"/>
              </a:rPr>
              <a:t>B. luôn miệng buột ra những tiếng tỏ ý khen ngợi, thán phục. </a:t>
            </a:r>
          </a:p>
        </p:txBody>
      </p:sp>
      <p:sp>
        <p:nvSpPr>
          <p:cNvPr id="13" name="Google Shape;287;p3">
            <a:extLst>
              <a:ext uri="{FF2B5EF4-FFF2-40B4-BE49-F238E27FC236}">
                <a16:creationId xmlns:a16="http://schemas.microsoft.com/office/drawing/2014/main" id="{9D12A235-0A82-F7DD-CE9E-DA99A07BD93B}"/>
              </a:ext>
            </a:extLst>
          </p:cNvPr>
          <p:cNvSpPr/>
          <p:nvPr/>
        </p:nvSpPr>
        <p:spPr>
          <a:xfrm>
            <a:off x="6255913" y="4559215"/>
            <a:ext cx="5455721" cy="1425494"/>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vi-VN" sz="2200">
                <a:solidFill>
                  <a:prstClr val="black"/>
                </a:solidFill>
                <a:latin typeface="+mn-lt"/>
                <a:cs typeface="Arial" panose="020B0604020202020204" pitchFamily="34" charset="0"/>
              </a:rPr>
              <a:t>D. đưa ra ý kiến xét đoán, đánh giá về một đối tượng nào đó. </a:t>
            </a:r>
            <a:endParaRPr lang="en-US" sz="2200">
              <a:solidFill>
                <a:prstClr val="black"/>
              </a:solidFill>
              <a:latin typeface="+mn-lt"/>
              <a:cs typeface="Arial" panose="020B0604020202020204" pitchFamily="34" charset="0"/>
            </a:endParaRPr>
          </a:p>
        </p:txBody>
      </p:sp>
      <p:sp>
        <p:nvSpPr>
          <p:cNvPr id="14" name="Google Shape;288;p3">
            <a:extLst>
              <a:ext uri="{FF2B5EF4-FFF2-40B4-BE49-F238E27FC236}">
                <a16:creationId xmlns:a16="http://schemas.microsoft.com/office/drawing/2014/main" id="{0463D3A5-1C09-5343-BB2E-14EBCC270326}"/>
              </a:ext>
            </a:extLst>
          </p:cNvPr>
          <p:cNvSpPr/>
          <p:nvPr/>
        </p:nvSpPr>
        <p:spPr>
          <a:xfrm>
            <a:off x="6235340" y="2951409"/>
            <a:ext cx="5477574" cy="1425492"/>
          </a:xfrm>
          <a:prstGeom prst="roundRect">
            <a:avLst>
              <a:gd name="adj" fmla="val 16667"/>
            </a:avLst>
          </a:prstGeom>
          <a:solidFill>
            <a:schemeClr val="accent5">
              <a:lumMod val="40000"/>
              <a:lumOff val="60000"/>
            </a:schemeClr>
          </a:solidFill>
          <a:ln w="12700">
            <a:solidFill>
              <a:srgbClr val="000000"/>
            </a:solidFill>
          </a:ln>
        </p:spPr>
        <p:txBody>
          <a:bodyPr spcFirstLastPara="1" wrap="square" lIns="86388" tIns="43182" rIns="86388" bIns="43182" anchor="ctr" anchorCtr="0">
            <a:noAutofit/>
          </a:bodyPr>
          <a:lstStyle/>
          <a:p>
            <a:pPr algn="ctr" defTabSz="1151961">
              <a:lnSpc>
                <a:spcPct val="150000"/>
              </a:lnSpc>
              <a:buSzPts val="3200"/>
            </a:pPr>
            <a:r>
              <a:rPr lang="en-US" sz="2200">
                <a:solidFill>
                  <a:prstClr val="black"/>
                </a:solidFill>
                <a:latin typeface="+mn-lt"/>
                <a:cs typeface="Arial" panose="020B0604020202020204" pitchFamily="34" charset="0"/>
              </a:rPr>
              <a:t>B. luôn miệng buột ra những tiếng tỏ ý khen ngợi, thán phục. </a:t>
            </a:r>
          </a:p>
        </p:txBody>
      </p:sp>
      <p:pic>
        <p:nvPicPr>
          <p:cNvPr id="15" name="Picture 2" descr="C:\Users\ADMIN\Desktop\Tai nguyen thiet ke tro choi\Bảng gỗ\Picture1 (2).png">
            <a:hlinkClick r:id="rId4" action="ppaction://hlinksldjump"/>
            <a:extLst>
              <a:ext uri="{FF2B5EF4-FFF2-40B4-BE49-F238E27FC236}">
                <a16:creationId xmlns:a16="http://schemas.microsoft.com/office/drawing/2014/main" id="{8B61D5EB-819A-ECA0-A612-8749EF944B4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03847" y="6180186"/>
            <a:ext cx="1316233" cy="55955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 company name&#10;&#10;Description automatically generated">
            <a:extLst>
              <a:ext uri="{FF2B5EF4-FFF2-40B4-BE49-F238E27FC236}">
                <a16:creationId xmlns:a16="http://schemas.microsoft.com/office/drawing/2014/main" id="{332DDFAD-5D14-16A6-8118-A262BBF6083E}"/>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511419" y="1"/>
            <a:ext cx="680581" cy="759498"/>
          </a:xfrm>
          <a:prstGeom prst="rect">
            <a:avLst/>
          </a:prstGeom>
        </p:spPr>
      </p:pic>
    </p:spTree>
    <p:extLst>
      <p:ext uri="{BB962C8B-B14F-4D97-AF65-F5344CB8AC3E}">
        <p14:creationId xmlns:p14="http://schemas.microsoft.com/office/powerpoint/2010/main" val="1922902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500"/>
                                        <p:tgtEl>
                                          <p:spTgt spid="10"/>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outVertical)">
                                      <p:cBhvr>
                                        <p:cTn id="16" dur="500"/>
                                        <p:tgtEl>
                                          <p:spTgt spid="11"/>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outVertical)">
                                      <p:cBhvr>
                                        <p:cTn id="19" dur="500"/>
                                        <p:tgtEl>
                                          <p:spTgt spid="12"/>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outVertic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A20D774-368E-8B15-DE8C-173DBDC7CE6E}"/>
            </a:ext>
          </a:extLst>
        </p:cNvPr>
        <p:cNvGrpSpPr/>
        <p:nvPr/>
      </p:nvGrpSpPr>
      <p:grpSpPr>
        <a:xfrm>
          <a:off x="0" y="0"/>
          <a:ext cx="0" cy="0"/>
          <a:chOff x="0" y="0"/>
          <a:chExt cx="0" cy="0"/>
        </a:xfrm>
      </p:grpSpPr>
      <p:sp>
        <p:nvSpPr>
          <p:cNvPr id="2" name="Google Shape;283;p3">
            <a:extLst>
              <a:ext uri="{FF2B5EF4-FFF2-40B4-BE49-F238E27FC236}">
                <a16:creationId xmlns:a16="http://schemas.microsoft.com/office/drawing/2014/main" id="{12B5585D-456F-F365-751C-E4FCD0FB674E}"/>
              </a:ext>
            </a:extLst>
          </p:cNvPr>
          <p:cNvSpPr/>
          <p:nvPr/>
        </p:nvSpPr>
        <p:spPr>
          <a:xfrm>
            <a:off x="579280" y="794462"/>
            <a:ext cx="11040298" cy="775710"/>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ctr" defTabSz="1151961">
              <a:buSzPts val="3200"/>
            </a:pPr>
            <a:r>
              <a:rPr lang="vi-VN" sz="2000" b="1">
                <a:solidFill>
                  <a:prstClr val="black"/>
                </a:solidFill>
                <a:latin typeface="+mn-lt"/>
                <a:cs typeface="Arial" panose="020B0604020202020204" pitchFamily="34" charset="0"/>
              </a:rPr>
              <a:t>Câu </a:t>
            </a:r>
            <a:r>
              <a:rPr lang="en-US" sz="2000" b="1">
                <a:solidFill>
                  <a:prstClr val="black"/>
                </a:solidFill>
                <a:latin typeface="+mn-lt"/>
                <a:cs typeface="Arial" panose="020B0604020202020204" pitchFamily="34" charset="0"/>
              </a:rPr>
              <a:t>5</a:t>
            </a:r>
            <a:r>
              <a:rPr lang="vi-VN" sz="2000" b="1">
                <a:solidFill>
                  <a:prstClr val="black"/>
                </a:solidFill>
                <a:latin typeface="+mn-lt"/>
                <a:cs typeface="Arial" panose="020B0604020202020204" pitchFamily="34" charset="0"/>
              </a:rPr>
              <a:t>:</a:t>
            </a:r>
            <a:r>
              <a:rPr lang="en-US" sz="2000" b="1">
                <a:solidFill>
                  <a:prstClr val="black"/>
                </a:solidFill>
                <a:latin typeface="+mn-lt"/>
                <a:cs typeface="Arial" panose="020B0604020202020204" pitchFamily="34" charset="0"/>
              </a:rPr>
              <a:t> </a:t>
            </a:r>
            <a:r>
              <a:rPr lang="vi-VN" sz="2000">
                <a:solidFill>
                  <a:prstClr val="black"/>
                </a:solidFill>
                <a:latin typeface="+mn-lt"/>
                <a:cs typeface="Arial" panose="020B0604020202020204" pitchFamily="34" charset="0"/>
              </a:rPr>
              <a:t>Ý nghĩa của câu chuyện </a:t>
            </a:r>
            <a:r>
              <a:rPr lang="en-US" sz="2000">
                <a:solidFill>
                  <a:prstClr val="black"/>
                </a:solidFill>
                <a:latin typeface="+mn-lt"/>
                <a:cs typeface="Arial" panose="020B0604020202020204" pitchFamily="34" charset="0"/>
              </a:rPr>
              <a:t>“</a:t>
            </a:r>
            <a:r>
              <a:rPr lang="vi-VN" sz="2000">
                <a:solidFill>
                  <a:prstClr val="black"/>
                </a:solidFill>
                <a:latin typeface="+mn-lt"/>
                <a:cs typeface="Arial" panose="020B0604020202020204" pitchFamily="34" charset="0"/>
              </a:rPr>
              <a:t>Lớp trưởng lớp tôi</a:t>
            </a:r>
            <a:r>
              <a:rPr lang="en-US" sz="2000">
                <a:solidFill>
                  <a:prstClr val="black"/>
                </a:solidFill>
                <a:latin typeface="+mn-lt"/>
                <a:cs typeface="Arial" panose="020B0604020202020204" pitchFamily="34" charset="0"/>
              </a:rPr>
              <a:t>” là gì</a:t>
            </a:r>
            <a:r>
              <a:rPr lang="vi-VN" sz="2000">
                <a:solidFill>
                  <a:prstClr val="black"/>
                </a:solidFill>
                <a:latin typeface="+mn-lt"/>
                <a:cs typeface="Arial" panose="020B0604020202020204" pitchFamily="34" charset="0"/>
              </a:rPr>
              <a:t>? </a:t>
            </a:r>
            <a:endParaRPr sz="2000">
              <a:solidFill>
                <a:prstClr val="black"/>
              </a:solidFill>
              <a:latin typeface="+mn-lt"/>
              <a:cs typeface="Arial" panose="020B0604020202020204" pitchFamily="34" charset="0"/>
            </a:endParaRPr>
          </a:p>
        </p:txBody>
      </p:sp>
      <p:sp>
        <p:nvSpPr>
          <p:cNvPr id="3" name="Google Shape;284;p3">
            <a:extLst>
              <a:ext uri="{FF2B5EF4-FFF2-40B4-BE49-F238E27FC236}">
                <a16:creationId xmlns:a16="http://schemas.microsoft.com/office/drawing/2014/main" id="{7A43B914-126A-5E18-BDBA-922384AD5756}"/>
              </a:ext>
            </a:extLst>
          </p:cNvPr>
          <p:cNvSpPr/>
          <p:nvPr/>
        </p:nvSpPr>
        <p:spPr>
          <a:xfrm>
            <a:off x="579282" y="1873632"/>
            <a:ext cx="11040297" cy="1310170"/>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just" defTabSz="1151961">
              <a:lnSpc>
                <a:spcPct val="150000"/>
              </a:lnSpc>
              <a:buSzPts val="3200"/>
            </a:pPr>
            <a:r>
              <a:rPr lang="vi-VN" sz="2000">
                <a:solidFill>
                  <a:prstClr val="black"/>
                </a:solidFill>
                <a:latin typeface="+mn-lt"/>
                <a:cs typeface="Arial" panose="020B0604020202020204" pitchFamily="34" charset="0"/>
              </a:rPr>
              <a:t>A. Khen ngợi một bạn lớp trưởng nữ vừa giỏi lại vừa chu đáo, xốc vác trong công việc của lớp khiến các bạn nam ai cũng phải nể phục. Từ đó cho thấy phái nữ không phải lúc nào cũng yếu đuối như mọi người vẫn nghĩ.</a:t>
            </a:r>
            <a:endParaRPr sz="2000">
              <a:solidFill>
                <a:prstClr val="black"/>
              </a:solidFill>
              <a:latin typeface="+mn-lt"/>
              <a:cs typeface="Arial" panose="020B0604020202020204" pitchFamily="34" charset="0"/>
            </a:endParaRPr>
          </a:p>
        </p:txBody>
      </p:sp>
      <p:sp>
        <p:nvSpPr>
          <p:cNvPr id="4" name="Google Shape;285;p3">
            <a:extLst>
              <a:ext uri="{FF2B5EF4-FFF2-40B4-BE49-F238E27FC236}">
                <a16:creationId xmlns:a16="http://schemas.microsoft.com/office/drawing/2014/main" id="{9D9EF6BE-02C0-2C16-6C97-13290F17CBAA}"/>
              </a:ext>
            </a:extLst>
          </p:cNvPr>
          <p:cNvSpPr/>
          <p:nvPr/>
        </p:nvSpPr>
        <p:spPr>
          <a:xfrm>
            <a:off x="579280" y="4195846"/>
            <a:ext cx="11040298" cy="860581"/>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just" defTabSz="1151961">
              <a:lnSpc>
                <a:spcPct val="150000"/>
              </a:lnSpc>
              <a:buSzPts val="3200"/>
            </a:pPr>
            <a:r>
              <a:rPr lang="vi-VN" sz="2000" dirty="0">
                <a:solidFill>
                  <a:prstClr val="black"/>
                </a:solidFill>
                <a:latin typeface="+mn-lt"/>
                <a:cs typeface="Arial" panose="020B0604020202020204" pitchFamily="34" charset="0"/>
              </a:rPr>
              <a:t>C. Cẩm nang dành cho các bạn đang làm lớp trưởng, làm thế nào để lớp lớn mạnh và các bạn trong lớp đoàn kết với nhau.</a:t>
            </a:r>
            <a:endParaRPr lang="en-US" sz="2000" dirty="0">
              <a:solidFill>
                <a:prstClr val="black"/>
              </a:solidFill>
              <a:latin typeface="+mn-lt"/>
              <a:cs typeface="Arial" panose="020B0604020202020204" pitchFamily="34" charset="0"/>
            </a:endParaRPr>
          </a:p>
        </p:txBody>
      </p:sp>
      <p:sp>
        <p:nvSpPr>
          <p:cNvPr id="5" name="Google Shape;286;p3">
            <a:extLst>
              <a:ext uri="{FF2B5EF4-FFF2-40B4-BE49-F238E27FC236}">
                <a16:creationId xmlns:a16="http://schemas.microsoft.com/office/drawing/2014/main" id="{A865F067-4024-3B67-EFA6-E8B0AC745AAE}"/>
              </a:ext>
            </a:extLst>
          </p:cNvPr>
          <p:cNvSpPr/>
          <p:nvPr/>
        </p:nvSpPr>
        <p:spPr>
          <a:xfrm>
            <a:off x="579280" y="3370088"/>
            <a:ext cx="11040298" cy="639472"/>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just" defTabSz="1151961">
              <a:buSzPts val="3200"/>
            </a:pPr>
            <a:r>
              <a:rPr lang="en-US" sz="2000">
                <a:solidFill>
                  <a:prstClr val="black"/>
                </a:solidFill>
                <a:latin typeface="+mn-lt"/>
                <a:cs typeface="Arial" panose="020B0604020202020204" pitchFamily="34" charset="0"/>
              </a:rPr>
              <a:t>B. Phê bình sự mất đoàn kết của các bạn học sinh trong lớp học.</a:t>
            </a:r>
          </a:p>
        </p:txBody>
      </p:sp>
      <p:sp>
        <p:nvSpPr>
          <p:cNvPr id="6" name="Google Shape;287;p3">
            <a:extLst>
              <a:ext uri="{FF2B5EF4-FFF2-40B4-BE49-F238E27FC236}">
                <a16:creationId xmlns:a16="http://schemas.microsoft.com/office/drawing/2014/main" id="{04E5FF80-ED46-A4DF-1AC5-9533B2458005}"/>
              </a:ext>
            </a:extLst>
          </p:cNvPr>
          <p:cNvSpPr/>
          <p:nvPr/>
        </p:nvSpPr>
        <p:spPr>
          <a:xfrm>
            <a:off x="579280" y="5242713"/>
            <a:ext cx="11040297" cy="860581"/>
          </a:xfrm>
          <a:prstGeom prst="roundRect">
            <a:avLst>
              <a:gd name="adj" fmla="val 16667"/>
            </a:avLst>
          </a:prstGeom>
          <a:solidFill>
            <a:schemeClr val="bg1"/>
          </a:solidFill>
          <a:ln w="12700">
            <a:solidFill>
              <a:srgbClr val="000000"/>
            </a:solidFill>
          </a:ln>
        </p:spPr>
        <p:txBody>
          <a:bodyPr spcFirstLastPara="1" wrap="square" lIns="86388" tIns="43182" rIns="86388" bIns="43182" anchor="ctr" anchorCtr="0">
            <a:noAutofit/>
          </a:bodyPr>
          <a:lstStyle/>
          <a:p>
            <a:pPr algn="just" defTabSz="1151961">
              <a:lnSpc>
                <a:spcPct val="150000"/>
              </a:lnSpc>
              <a:buSzPts val="3200"/>
            </a:pPr>
            <a:r>
              <a:rPr lang="vi-VN" sz="2000" dirty="0">
                <a:solidFill>
                  <a:prstClr val="black"/>
                </a:solidFill>
                <a:latin typeface="+mn-lt"/>
                <a:cs typeface="Arial" panose="020B0604020202020204" pitchFamily="34" charset="0"/>
              </a:rPr>
              <a:t>D. Chỉ ra những thất bại của một bạn lớp trưởng không có năng lực và trách nhiệm trong công việc.</a:t>
            </a:r>
            <a:endParaRPr lang="en-US" sz="2000" dirty="0">
              <a:solidFill>
                <a:prstClr val="black"/>
              </a:solidFill>
              <a:latin typeface="+mn-lt"/>
              <a:cs typeface="Arial" panose="020B0604020202020204" pitchFamily="34" charset="0"/>
            </a:endParaRPr>
          </a:p>
        </p:txBody>
      </p:sp>
      <p:sp>
        <p:nvSpPr>
          <p:cNvPr id="7" name="Google Shape;288;p3">
            <a:extLst>
              <a:ext uri="{FF2B5EF4-FFF2-40B4-BE49-F238E27FC236}">
                <a16:creationId xmlns:a16="http://schemas.microsoft.com/office/drawing/2014/main" id="{707152F7-0F03-978B-E03A-57BD7A176423}"/>
              </a:ext>
            </a:extLst>
          </p:cNvPr>
          <p:cNvSpPr/>
          <p:nvPr/>
        </p:nvSpPr>
        <p:spPr>
          <a:xfrm>
            <a:off x="572423" y="1866882"/>
            <a:ext cx="11047154" cy="1326891"/>
          </a:xfrm>
          <a:prstGeom prst="roundRect">
            <a:avLst>
              <a:gd name="adj" fmla="val 16667"/>
            </a:avLst>
          </a:prstGeom>
          <a:solidFill>
            <a:schemeClr val="accent5">
              <a:lumMod val="40000"/>
              <a:lumOff val="60000"/>
            </a:schemeClr>
          </a:solidFill>
          <a:ln w="12700">
            <a:solidFill>
              <a:srgbClr val="000000"/>
            </a:solidFill>
          </a:ln>
        </p:spPr>
        <p:txBody>
          <a:bodyPr spcFirstLastPara="1" wrap="square" lIns="86388" tIns="43182" rIns="86388" bIns="43182" anchor="ctr" anchorCtr="0">
            <a:noAutofit/>
          </a:bodyPr>
          <a:lstStyle/>
          <a:p>
            <a:pPr algn="just" defTabSz="1151961">
              <a:lnSpc>
                <a:spcPct val="150000"/>
              </a:lnSpc>
              <a:buSzPts val="3200"/>
            </a:pPr>
            <a:r>
              <a:rPr lang="vi-VN" sz="2000" dirty="0">
                <a:solidFill>
                  <a:prstClr val="black"/>
                </a:solidFill>
                <a:latin typeface="+mn-lt"/>
                <a:cs typeface="Arial" panose="020B0604020202020204" pitchFamily="34" charset="0"/>
              </a:rPr>
              <a:t>A. Khen ngợi một bạn lớp trưởng nữ vừa giỏi lại vừa chu đáo, xốc vác trong công việc của lớp khiến các bạn nam ai cũng phải nể phục. Từ đó cho thấy phái nữ không phải lúc nào cũng yếu đuối như mọi người vẫn nghĩ.</a:t>
            </a:r>
          </a:p>
        </p:txBody>
      </p:sp>
      <p:pic>
        <p:nvPicPr>
          <p:cNvPr id="15" name="Picture 2" descr="C:\Users\ADMIN\Desktop\Tai nguyen thiet ke tro choi\Bảng gỗ\Picture1 (2).png">
            <a:hlinkClick r:id="rId4" action="ppaction://hlinksldjump"/>
            <a:extLst>
              <a:ext uri="{FF2B5EF4-FFF2-40B4-BE49-F238E27FC236}">
                <a16:creationId xmlns:a16="http://schemas.microsoft.com/office/drawing/2014/main" id="{0C395333-A0E4-15AF-BCD1-BF204BC6401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03847" y="6180186"/>
            <a:ext cx="1316233" cy="55955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Logo, company name&#10;&#10;Description automatically generated">
            <a:extLst>
              <a:ext uri="{FF2B5EF4-FFF2-40B4-BE49-F238E27FC236}">
                <a16:creationId xmlns:a16="http://schemas.microsoft.com/office/drawing/2014/main" id="{C05320EC-46B8-640F-A2AA-56AB24D52CB2}"/>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511419" y="1"/>
            <a:ext cx="680581" cy="759498"/>
          </a:xfrm>
          <a:prstGeom prst="rect">
            <a:avLst/>
          </a:prstGeom>
        </p:spPr>
      </p:pic>
    </p:spTree>
    <p:extLst>
      <p:ext uri="{BB962C8B-B14F-4D97-AF65-F5344CB8AC3E}">
        <p14:creationId xmlns:p14="http://schemas.microsoft.com/office/powerpoint/2010/main" val="2301217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outVertical)">
                                      <p:cBhvr>
                                        <p:cTn id="13" dur="500"/>
                                        <p:tgtEl>
                                          <p:spTgt spid="3"/>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outVertical)">
                                      <p:cBhvr>
                                        <p:cTn id="19" dur="500"/>
                                        <p:tgtEl>
                                          <p:spTgt spid="5"/>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out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94E9A73-786B-BBE1-10DB-74E587747291}"/>
              </a:ext>
            </a:extLst>
          </p:cNvPr>
          <p:cNvPicPr>
            <a:picLocks noChangeAspect="1"/>
          </p:cNvPicPr>
          <p:nvPr/>
        </p:nvPicPr>
        <p:blipFill>
          <a:blip r:embed="rId4"/>
          <a:stretch>
            <a:fillRect/>
          </a:stretch>
        </p:blipFill>
        <p:spPr>
          <a:xfrm>
            <a:off x="4619855" y="2973431"/>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E9B2035-C851-89F7-9D13-804D6C8E881F}"/>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65ECA640-099B-2693-E95E-6BBCFF2D8DD1}"/>
              </a:ext>
            </a:extLst>
          </p:cNvPr>
          <p:cNvGrpSpPr>
            <a:grpSpLocks noChangeAspect="1"/>
          </p:cNvGrpSpPr>
          <p:nvPr/>
        </p:nvGrpSpPr>
        <p:grpSpPr>
          <a:xfrm>
            <a:off x="981983" y="4604936"/>
            <a:ext cx="720000" cy="720000"/>
            <a:chOff x="3437385" y="3367245"/>
            <a:chExt cx="1855658" cy="1855658"/>
          </a:xfrm>
        </p:grpSpPr>
        <p:grpSp>
          <p:nvGrpSpPr>
            <p:cNvPr id="41" name="Group 6">
              <a:extLst>
                <a:ext uri="{FF2B5EF4-FFF2-40B4-BE49-F238E27FC236}">
                  <a16:creationId xmlns:a16="http://schemas.microsoft.com/office/drawing/2014/main" id="{95698676-509E-D80F-399E-75492720BB0F}"/>
                </a:ext>
              </a:extLst>
            </p:cNvPr>
            <p:cNvGrpSpPr/>
            <p:nvPr/>
          </p:nvGrpSpPr>
          <p:grpSpPr>
            <a:xfrm>
              <a:off x="3437385" y="3367245"/>
              <a:ext cx="1855658" cy="1855658"/>
              <a:chOff x="0" y="0"/>
              <a:chExt cx="812800" cy="812800"/>
            </a:xfrm>
          </p:grpSpPr>
          <p:sp>
            <p:nvSpPr>
              <p:cNvPr id="42" name="Freeform 7">
                <a:extLst>
                  <a:ext uri="{FF2B5EF4-FFF2-40B4-BE49-F238E27FC236}">
                    <a16:creationId xmlns:a16="http://schemas.microsoft.com/office/drawing/2014/main" id="{E07B7B5B-AE34-DD11-3D44-FFBB320C208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000000"/>
                </a:solidFill>
                <a:prstDash val="solid"/>
                <a:miter/>
              </a:ln>
            </p:spPr>
          </p:sp>
          <p:sp>
            <p:nvSpPr>
              <p:cNvPr id="43" name="TextBox 8">
                <a:extLst>
                  <a:ext uri="{FF2B5EF4-FFF2-40B4-BE49-F238E27FC236}">
                    <a16:creationId xmlns:a16="http://schemas.microsoft.com/office/drawing/2014/main" id="{0AD91A7F-078F-F682-077E-10C6ADB2E8C1}"/>
                  </a:ext>
                </a:extLst>
              </p:cNvPr>
              <p:cNvSpPr txBox="1"/>
              <p:nvPr/>
            </p:nvSpPr>
            <p:spPr>
              <a:xfrm>
                <a:off x="76200" y="28575"/>
                <a:ext cx="660400" cy="708025"/>
              </a:xfrm>
              <a:prstGeom prst="rect">
                <a:avLst/>
              </a:prstGeom>
            </p:spPr>
            <p:txBody>
              <a:bodyPr lIns="50800" tIns="50800" rIns="50800" bIns="50800" rtlCol="0" anchor="ctr"/>
              <a:lstStyle/>
              <a:p>
                <a:pPr algn="ctr">
                  <a:lnSpc>
                    <a:spcPts val="3210"/>
                  </a:lnSpc>
                </a:pPr>
                <a:endParaRPr sz="2400">
                  <a:latin typeface="+mn-lt"/>
                </a:endParaRPr>
              </a:p>
            </p:txBody>
          </p:sp>
        </p:grpSp>
        <p:sp>
          <p:nvSpPr>
            <p:cNvPr id="44" name="Freeform 9">
              <a:extLst>
                <a:ext uri="{FF2B5EF4-FFF2-40B4-BE49-F238E27FC236}">
                  <a16:creationId xmlns:a16="http://schemas.microsoft.com/office/drawing/2014/main" id="{6EE6FFC9-DF28-6963-6D76-89E82F635255}"/>
                </a:ext>
              </a:extLst>
            </p:cNvPr>
            <p:cNvSpPr/>
            <p:nvPr/>
          </p:nvSpPr>
          <p:spPr>
            <a:xfrm>
              <a:off x="3794018" y="3738417"/>
              <a:ext cx="1142391" cy="1113312"/>
            </a:xfrm>
            <a:custGeom>
              <a:avLst/>
              <a:gdLst/>
              <a:ahLst/>
              <a:cxnLst/>
              <a:rect l="l" t="t" r="r" b="b"/>
              <a:pathLst>
                <a:path w="1142391" h="1113312">
                  <a:moveTo>
                    <a:pt x="0" y="0"/>
                  </a:moveTo>
                  <a:lnTo>
                    <a:pt x="1142391" y="0"/>
                  </a:lnTo>
                  <a:lnTo>
                    <a:pt x="1142391" y="1113313"/>
                  </a:lnTo>
                  <a:lnTo>
                    <a:pt x="0" y="111331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4" name="Group 3">
            <a:extLst>
              <a:ext uri="{FF2B5EF4-FFF2-40B4-BE49-F238E27FC236}">
                <a16:creationId xmlns:a16="http://schemas.microsoft.com/office/drawing/2014/main" id="{0E4B52E3-6C3B-4200-29E0-E0C21365EBE1}"/>
              </a:ext>
            </a:extLst>
          </p:cNvPr>
          <p:cNvGrpSpPr>
            <a:grpSpLocks noChangeAspect="1"/>
          </p:cNvGrpSpPr>
          <p:nvPr/>
        </p:nvGrpSpPr>
        <p:grpSpPr>
          <a:xfrm>
            <a:off x="981983" y="3372656"/>
            <a:ext cx="720000" cy="720000"/>
            <a:chOff x="9809169" y="3367245"/>
            <a:chExt cx="1855658" cy="1855658"/>
          </a:xfrm>
        </p:grpSpPr>
        <p:grpSp>
          <p:nvGrpSpPr>
            <p:cNvPr id="48" name="Group 14">
              <a:extLst>
                <a:ext uri="{FF2B5EF4-FFF2-40B4-BE49-F238E27FC236}">
                  <a16:creationId xmlns:a16="http://schemas.microsoft.com/office/drawing/2014/main" id="{736BA5D6-E9D9-6FA2-35FD-880B86BC58AA}"/>
                </a:ext>
              </a:extLst>
            </p:cNvPr>
            <p:cNvGrpSpPr/>
            <p:nvPr/>
          </p:nvGrpSpPr>
          <p:grpSpPr>
            <a:xfrm>
              <a:off x="9809169" y="3367245"/>
              <a:ext cx="1855658" cy="1855658"/>
              <a:chOff x="0" y="0"/>
              <a:chExt cx="812800" cy="812800"/>
            </a:xfrm>
          </p:grpSpPr>
          <p:sp>
            <p:nvSpPr>
              <p:cNvPr id="49" name="Freeform 15">
                <a:extLst>
                  <a:ext uri="{FF2B5EF4-FFF2-40B4-BE49-F238E27FC236}">
                    <a16:creationId xmlns:a16="http://schemas.microsoft.com/office/drawing/2014/main" id="{2007DBE3-4833-C34B-FE0D-55E1F9010F2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000000"/>
                </a:solidFill>
                <a:prstDash val="solid"/>
                <a:miter/>
              </a:ln>
            </p:spPr>
          </p:sp>
          <p:sp>
            <p:nvSpPr>
              <p:cNvPr id="50" name="TextBox 16">
                <a:extLst>
                  <a:ext uri="{FF2B5EF4-FFF2-40B4-BE49-F238E27FC236}">
                    <a16:creationId xmlns:a16="http://schemas.microsoft.com/office/drawing/2014/main" id="{731C0C77-0627-D027-9C99-1AB9BC407357}"/>
                  </a:ext>
                </a:extLst>
              </p:cNvPr>
              <p:cNvSpPr txBox="1"/>
              <p:nvPr/>
            </p:nvSpPr>
            <p:spPr>
              <a:xfrm>
                <a:off x="76200" y="28575"/>
                <a:ext cx="660400" cy="708025"/>
              </a:xfrm>
              <a:prstGeom prst="rect">
                <a:avLst/>
              </a:prstGeom>
            </p:spPr>
            <p:txBody>
              <a:bodyPr lIns="50800" tIns="50800" rIns="50800" bIns="50800" rtlCol="0" anchor="ctr"/>
              <a:lstStyle/>
              <a:p>
                <a:pPr algn="ctr">
                  <a:lnSpc>
                    <a:spcPts val="3210"/>
                  </a:lnSpc>
                </a:pPr>
                <a:endParaRPr sz="2400">
                  <a:latin typeface="+mn-lt"/>
                </a:endParaRPr>
              </a:p>
            </p:txBody>
          </p:sp>
        </p:grpSp>
        <p:sp>
          <p:nvSpPr>
            <p:cNvPr id="55" name="Freeform 21">
              <a:extLst>
                <a:ext uri="{FF2B5EF4-FFF2-40B4-BE49-F238E27FC236}">
                  <a16:creationId xmlns:a16="http://schemas.microsoft.com/office/drawing/2014/main" id="{E4A2238C-D08B-B533-8014-E760D657DBA7}"/>
                </a:ext>
              </a:extLst>
            </p:cNvPr>
            <p:cNvSpPr/>
            <p:nvPr/>
          </p:nvSpPr>
          <p:spPr>
            <a:xfrm>
              <a:off x="10301062" y="3723426"/>
              <a:ext cx="871871" cy="1128304"/>
            </a:xfrm>
            <a:custGeom>
              <a:avLst/>
              <a:gdLst/>
              <a:ahLst/>
              <a:cxnLst/>
              <a:rect l="l" t="t" r="r" b="b"/>
              <a:pathLst>
                <a:path w="871871" h="1128304">
                  <a:moveTo>
                    <a:pt x="0" y="0"/>
                  </a:moveTo>
                  <a:lnTo>
                    <a:pt x="871871" y="0"/>
                  </a:lnTo>
                  <a:lnTo>
                    <a:pt x="871871" y="1128304"/>
                  </a:lnTo>
                  <a:lnTo>
                    <a:pt x="0" y="112830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grpSp>
        <p:nvGrpSpPr>
          <p:cNvPr id="2" name="Group 1">
            <a:extLst>
              <a:ext uri="{FF2B5EF4-FFF2-40B4-BE49-F238E27FC236}">
                <a16:creationId xmlns:a16="http://schemas.microsoft.com/office/drawing/2014/main" id="{4E441ED8-4A61-67A8-83AD-3051099B7CA6}"/>
              </a:ext>
            </a:extLst>
          </p:cNvPr>
          <p:cNvGrpSpPr>
            <a:grpSpLocks noChangeAspect="1"/>
          </p:cNvGrpSpPr>
          <p:nvPr/>
        </p:nvGrpSpPr>
        <p:grpSpPr>
          <a:xfrm>
            <a:off x="981983" y="2140376"/>
            <a:ext cx="720000" cy="720000"/>
            <a:chOff x="12798302" y="3367245"/>
            <a:chExt cx="1855658" cy="1855658"/>
          </a:xfrm>
        </p:grpSpPr>
        <p:grpSp>
          <p:nvGrpSpPr>
            <p:cNvPr id="51" name="Group 17">
              <a:extLst>
                <a:ext uri="{FF2B5EF4-FFF2-40B4-BE49-F238E27FC236}">
                  <a16:creationId xmlns:a16="http://schemas.microsoft.com/office/drawing/2014/main" id="{D6F3E49C-CFFF-B4D4-505C-9AAF9BCEEAB1}"/>
                </a:ext>
              </a:extLst>
            </p:cNvPr>
            <p:cNvGrpSpPr/>
            <p:nvPr/>
          </p:nvGrpSpPr>
          <p:grpSpPr>
            <a:xfrm>
              <a:off x="12798302" y="3367245"/>
              <a:ext cx="1855658" cy="1855658"/>
              <a:chOff x="0" y="0"/>
              <a:chExt cx="812800" cy="812800"/>
            </a:xfrm>
          </p:grpSpPr>
          <p:sp>
            <p:nvSpPr>
              <p:cNvPr id="52" name="Freeform 18">
                <a:extLst>
                  <a:ext uri="{FF2B5EF4-FFF2-40B4-BE49-F238E27FC236}">
                    <a16:creationId xmlns:a16="http://schemas.microsoft.com/office/drawing/2014/main" id="{60A69472-3F2B-2E0B-5392-E28B8B3E3BB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38100" cap="sq">
                <a:solidFill>
                  <a:srgbClr val="000000"/>
                </a:solidFill>
                <a:prstDash val="solid"/>
                <a:miter/>
              </a:ln>
            </p:spPr>
          </p:sp>
          <p:sp>
            <p:nvSpPr>
              <p:cNvPr id="53" name="TextBox 19">
                <a:extLst>
                  <a:ext uri="{FF2B5EF4-FFF2-40B4-BE49-F238E27FC236}">
                    <a16:creationId xmlns:a16="http://schemas.microsoft.com/office/drawing/2014/main" id="{258058CD-0759-9F00-E930-70A3BD7A8494}"/>
                  </a:ext>
                </a:extLst>
              </p:cNvPr>
              <p:cNvSpPr txBox="1"/>
              <p:nvPr/>
            </p:nvSpPr>
            <p:spPr>
              <a:xfrm>
                <a:off x="76200" y="28575"/>
                <a:ext cx="660400" cy="708025"/>
              </a:xfrm>
              <a:prstGeom prst="rect">
                <a:avLst/>
              </a:prstGeom>
            </p:spPr>
            <p:txBody>
              <a:bodyPr lIns="50800" tIns="50800" rIns="50800" bIns="50800" rtlCol="0" anchor="ctr"/>
              <a:lstStyle/>
              <a:p>
                <a:pPr algn="ctr">
                  <a:lnSpc>
                    <a:spcPts val="3210"/>
                  </a:lnSpc>
                </a:pPr>
                <a:endParaRPr sz="2400">
                  <a:latin typeface="+mn-lt"/>
                </a:endParaRPr>
              </a:p>
            </p:txBody>
          </p:sp>
        </p:grpSp>
        <p:sp>
          <p:nvSpPr>
            <p:cNvPr id="56" name="Freeform 22">
              <a:extLst>
                <a:ext uri="{FF2B5EF4-FFF2-40B4-BE49-F238E27FC236}">
                  <a16:creationId xmlns:a16="http://schemas.microsoft.com/office/drawing/2014/main" id="{29D6F637-1CB2-2417-A50A-F1FBE1DBEE78}"/>
                </a:ext>
              </a:extLst>
            </p:cNvPr>
            <p:cNvSpPr/>
            <p:nvPr/>
          </p:nvSpPr>
          <p:spPr>
            <a:xfrm>
              <a:off x="13236452" y="3621704"/>
              <a:ext cx="996588" cy="1346740"/>
            </a:xfrm>
            <a:custGeom>
              <a:avLst/>
              <a:gdLst/>
              <a:ahLst/>
              <a:cxnLst/>
              <a:rect l="l" t="t" r="r" b="b"/>
              <a:pathLst>
                <a:path w="996588" h="1346740">
                  <a:moveTo>
                    <a:pt x="0" y="0"/>
                  </a:moveTo>
                  <a:lnTo>
                    <a:pt x="996587" y="0"/>
                  </a:lnTo>
                  <a:lnTo>
                    <a:pt x="996587" y="1346740"/>
                  </a:lnTo>
                  <a:lnTo>
                    <a:pt x="0" y="134674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
        <p:nvSpPr>
          <p:cNvPr id="5" name="TextBox 4">
            <a:extLst>
              <a:ext uri="{FF2B5EF4-FFF2-40B4-BE49-F238E27FC236}">
                <a16:creationId xmlns:a16="http://schemas.microsoft.com/office/drawing/2014/main" id="{FFB4A815-4D20-0BB9-FA29-79761DF8450D}"/>
              </a:ext>
            </a:extLst>
          </p:cNvPr>
          <p:cNvSpPr txBox="1"/>
          <p:nvPr/>
        </p:nvSpPr>
        <p:spPr>
          <a:xfrm>
            <a:off x="1804486" y="2171980"/>
            <a:ext cx="8645947" cy="573234"/>
          </a:xfrm>
          <a:prstGeom prst="rect">
            <a:avLst/>
          </a:prstGeom>
          <a:noFill/>
        </p:spPr>
        <p:txBody>
          <a:bodyPr wrap="square">
            <a:spAutoFit/>
          </a:bodyPr>
          <a:lstStyle/>
          <a:p>
            <a:pPr defTabSz="1151961">
              <a:lnSpc>
                <a:spcPct val="150000"/>
              </a:lnSpc>
              <a:defRPr/>
            </a:pPr>
            <a:r>
              <a:rPr lang="vi-VN" sz="2400" kern="0" dirty="0">
                <a:solidFill>
                  <a:sysClr val="windowText" lastClr="000000"/>
                </a:solidFill>
                <a:latin typeface="+mn-lt"/>
                <a:cs typeface="Arial" panose="020B0604020202020204" pitchFamily="34" charset="0"/>
                <a:sym typeface="Arial"/>
              </a:rPr>
              <a:t>Nhắc lại ý nghĩa của bài đọc</a:t>
            </a:r>
            <a:r>
              <a:rPr lang="en-US" sz="2400" kern="0" dirty="0">
                <a:solidFill>
                  <a:sysClr val="windowText" lastClr="000000"/>
                </a:solidFill>
                <a:latin typeface="+mn-lt"/>
                <a:cs typeface="Arial" panose="020B0604020202020204" pitchFamily="34" charset="0"/>
                <a:sym typeface="Arial"/>
              </a:rPr>
              <a:t> </a:t>
            </a:r>
            <a:r>
              <a:rPr lang="en-US" sz="2400" i="1" kern="0" dirty="0" err="1">
                <a:solidFill>
                  <a:sysClr val="windowText" lastClr="000000"/>
                </a:solidFill>
                <a:latin typeface="+mn-lt"/>
                <a:cs typeface="Arial" panose="020B0604020202020204" pitchFamily="34" charset="0"/>
                <a:sym typeface="Arial"/>
              </a:rPr>
              <a:t>Lớp</a:t>
            </a:r>
            <a:r>
              <a:rPr lang="en-US" sz="2400" i="1" kern="0" dirty="0">
                <a:solidFill>
                  <a:sysClr val="windowText" lastClr="000000"/>
                </a:solidFill>
                <a:latin typeface="+mn-lt"/>
                <a:cs typeface="Arial" panose="020B0604020202020204" pitchFamily="34" charset="0"/>
                <a:sym typeface="Arial"/>
              </a:rPr>
              <a:t> </a:t>
            </a:r>
            <a:r>
              <a:rPr lang="en-US" sz="2400" i="1" kern="0" dirty="0" err="1">
                <a:solidFill>
                  <a:sysClr val="windowText" lastClr="000000"/>
                </a:solidFill>
                <a:latin typeface="+mn-lt"/>
                <a:cs typeface="Arial" panose="020B0604020202020204" pitchFamily="34" charset="0"/>
                <a:sym typeface="Arial"/>
              </a:rPr>
              <a:t>trưởng</a:t>
            </a:r>
            <a:r>
              <a:rPr lang="en-US" sz="2400" i="1" kern="0" dirty="0">
                <a:solidFill>
                  <a:sysClr val="windowText" lastClr="000000"/>
                </a:solidFill>
                <a:latin typeface="+mn-lt"/>
                <a:cs typeface="Arial" panose="020B0604020202020204" pitchFamily="34" charset="0"/>
                <a:sym typeface="Arial"/>
              </a:rPr>
              <a:t> </a:t>
            </a:r>
            <a:r>
              <a:rPr lang="en-US" sz="2400" i="1" kern="0" dirty="0" err="1">
                <a:solidFill>
                  <a:sysClr val="windowText" lastClr="000000"/>
                </a:solidFill>
                <a:latin typeface="+mn-lt"/>
                <a:cs typeface="Arial" panose="020B0604020202020204" pitchFamily="34" charset="0"/>
                <a:sym typeface="Arial"/>
              </a:rPr>
              <a:t>lớp</a:t>
            </a:r>
            <a:r>
              <a:rPr lang="en-US" sz="2400" i="1" kern="0" dirty="0">
                <a:solidFill>
                  <a:sysClr val="windowText" lastClr="000000"/>
                </a:solidFill>
                <a:latin typeface="+mn-lt"/>
                <a:cs typeface="Arial" panose="020B0604020202020204" pitchFamily="34" charset="0"/>
                <a:sym typeface="Arial"/>
              </a:rPr>
              <a:t> </a:t>
            </a:r>
            <a:r>
              <a:rPr lang="en-US" sz="2400" i="1" kern="0" dirty="0" err="1">
                <a:solidFill>
                  <a:sysClr val="windowText" lastClr="000000"/>
                </a:solidFill>
                <a:latin typeface="+mn-lt"/>
                <a:cs typeface="Arial" panose="020B0604020202020204" pitchFamily="34" charset="0"/>
                <a:sym typeface="Arial"/>
              </a:rPr>
              <a:t>tôi</a:t>
            </a:r>
            <a:r>
              <a:rPr lang="en-US" sz="2400" kern="0" dirty="0">
                <a:solidFill>
                  <a:sysClr val="windowText" lastClr="000000"/>
                </a:solidFill>
                <a:latin typeface="+mn-lt"/>
                <a:cs typeface="Arial" panose="020B0604020202020204" pitchFamily="34" charset="0"/>
                <a:sym typeface="Arial"/>
              </a:rPr>
              <a:t>.</a:t>
            </a:r>
          </a:p>
        </p:txBody>
      </p:sp>
      <p:sp>
        <p:nvSpPr>
          <p:cNvPr id="6" name="TextBox 5">
            <a:extLst>
              <a:ext uri="{FF2B5EF4-FFF2-40B4-BE49-F238E27FC236}">
                <a16:creationId xmlns:a16="http://schemas.microsoft.com/office/drawing/2014/main" id="{7FE1FD76-4E29-2E25-286B-087C4FF83172}"/>
              </a:ext>
            </a:extLst>
          </p:cNvPr>
          <p:cNvSpPr txBox="1"/>
          <p:nvPr/>
        </p:nvSpPr>
        <p:spPr>
          <a:xfrm>
            <a:off x="1825339" y="4380227"/>
            <a:ext cx="9919004" cy="1127232"/>
          </a:xfrm>
          <a:prstGeom prst="rect">
            <a:avLst/>
          </a:prstGeom>
          <a:noFill/>
        </p:spPr>
        <p:txBody>
          <a:bodyPr wrap="square">
            <a:spAutoFit/>
          </a:bodyPr>
          <a:lstStyle/>
          <a:p>
            <a:pPr defTabSz="1151961">
              <a:lnSpc>
                <a:spcPct val="150000"/>
              </a:lnSpc>
              <a:defRPr/>
            </a:pPr>
            <a:r>
              <a:rPr lang="vi-VN" sz="2400" kern="0" dirty="0">
                <a:solidFill>
                  <a:sysClr val="windowText" lastClr="000000"/>
                </a:solidFill>
                <a:latin typeface="+mn-lt"/>
                <a:cs typeface="Arial" panose="020B0604020202020204" pitchFamily="34" charset="0"/>
                <a:sym typeface="Arial"/>
              </a:rPr>
              <a:t>Tìm đọc một số câu chuyện, bài văn, bài thơ về bình đẳng giới; ghi chép vào phiếu bài tập đọc sách theo yêu cầu trong SGK. </a:t>
            </a:r>
            <a:endParaRPr lang="en-US" sz="2400" b="1" kern="0" dirty="0">
              <a:solidFill>
                <a:sysClr val="windowText" lastClr="000000"/>
              </a:solidFill>
              <a:latin typeface="+mn-lt"/>
              <a:cs typeface="Arial" panose="020B0604020202020204" pitchFamily="34" charset="0"/>
              <a:sym typeface="Arial"/>
            </a:endParaRPr>
          </a:p>
        </p:txBody>
      </p:sp>
      <p:sp>
        <p:nvSpPr>
          <p:cNvPr id="7" name="TextBox 6">
            <a:extLst>
              <a:ext uri="{FF2B5EF4-FFF2-40B4-BE49-F238E27FC236}">
                <a16:creationId xmlns:a16="http://schemas.microsoft.com/office/drawing/2014/main" id="{2FDB437C-25FD-D212-FB0D-6048042CF43F}"/>
              </a:ext>
            </a:extLst>
          </p:cNvPr>
          <p:cNvSpPr txBox="1"/>
          <p:nvPr/>
        </p:nvSpPr>
        <p:spPr>
          <a:xfrm>
            <a:off x="1825339" y="3397969"/>
            <a:ext cx="6976022" cy="567848"/>
          </a:xfrm>
          <a:prstGeom prst="rect">
            <a:avLst/>
          </a:prstGeom>
          <a:noFill/>
        </p:spPr>
        <p:txBody>
          <a:bodyPr wrap="square">
            <a:spAutoFit/>
          </a:bodyPr>
          <a:lstStyle/>
          <a:p>
            <a:pPr defTabSz="1151961">
              <a:lnSpc>
                <a:spcPct val="150000"/>
              </a:lnSpc>
              <a:defRPr/>
            </a:pPr>
            <a:r>
              <a:rPr lang="en-US" sz="2400" kern="0" dirty="0" err="1">
                <a:solidFill>
                  <a:sysClr val="windowText" lastClr="000000"/>
                </a:solidFill>
                <a:latin typeface="+mn-lt"/>
                <a:cs typeface="Arial" panose="020B0604020202020204" pitchFamily="34" charset="0"/>
                <a:sym typeface="Arial"/>
              </a:rPr>
              <a:t>Lắng</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nghe</a:t>
            </a:r>
            <a:r>
              <a:rPr lang="en-US" sz="2400" kern="0" dirty="0">
                <a:solidFill>
                  <a:sysClr val="windowText" lastClr="000000"/>
                </a:solidFill>
                <a:latin typeface="+mn-lt"/>
                <a:cs typeface="Arial" panose="020B0604020202020204" pitchFamily="34" charset="0"/>
                <a:sym typeface="Arial"/>
              </a:rPr>
              <a:t> GV </a:t>
            </a:r>
            <a:r>
              <a:rPr lang="en-US" sz="2400" kern="0" dirty="0" err="1">
                <a:solidFill>
                  <a:sysClr val="windowText" lastClr="000000"/>
                </a:solidFill>
                <a:latin typeface="+mn-lt"/>
                <a:cs typeface="Arial" panose="020B0604020202020204" pitchFamily="34" charset="0"/>
                <a:sym typeface="Arial"/>
              </a:rPr>
              <a:t>nhận</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xét</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về</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tiết</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học</a:t>
            </a:r>
            <a:r>
              <a:rPr lang="en-US" sz="2400" kern="0" dirty="0">
                <a:solidFill>
                  <a:sysClr val="windowText" lastClr="000000"/>
                </a:solidFill>
                <a:latin typeface="+mn-lt"/>
                <a:cs typeface="Arial" panose="020B0604020202020204" pitchFamily="34" charset="0"/>
                <a:sym typeface="Arial"/>
              </a:rPr>
              <a:t>.</a:t>
            </a:r>
          </a:p>
        </p:txBody>
      </p:sp>
    </p:spTree>
    <p:extLst>
      <p:ext uri="{BB962C8B-B14F-4D97-AF65-F5344CB8AC3E}">
        <p14:creationId xmlns:p14="http://schemas.microsoft.com/office/powerpoint/2010/main" val="3436784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71094D-BF74-527F-EBCC-8D1ADDAB80D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8D131CA-4A74-E6B4-7793-33BE70B1DA11}"/>
              </a:ext>
            </a:extLst>
          </p:cNvPr>
          <p:cNvSpPr txBox="1"/>
          <p:nvPr/>
        </p:nvSpPr>
        <p:spPr>
          <a:xfrm>
            <a:off x="909142" y="2476271"/>
            <a:ext cx="5883061" cy="1905458"/>
          </a:xfrm>
          <a:prstGeom prst="rect">
            <a:avLst/>
          </a:prstGeom>
          <a:noFill/>
        </p:spPr>
        <p:txBody>
          <a:bodyPr wrap="square" rtlCol="0">
            <a:spAutoFit/>
          </a:bodyPr>
          <a:lstStyle/>
          <a:p>
            <a:pPr algn="ctr" defTabSz="575981">
              <a:lnSpc>
                <a:spcPct val="150000"/>
              </a:lnSpc>
              <a:buClr>
                <a:srgbClr val="000000"/>
              </a:buClr>
              <a:defRPr/>
            </a:pPr>
            <a:r>
              <a:rPr lang="en-US" sz="4200" b="1" kern="0" dirty="0">
                <a:solidFill>
                  <a:sysClr val="windowText" lastClr="000000"/>
                </a:solidFill>
                <a:latin typeface="+mn-lt"/>
                <a:cs typeface="Arial" panose="020B0604020202020204" pitchFamily="34" charset="0"/>
                <a:sym typeface="Arial"/>
              </a:rPr>
              <a:t>TỰ ĐỌC SÁCH BÁO</a:t>
            </a:r>
          </a:p>
          <a:p>
            <a:pPr lvl="0" algn="ctr">
              <a:lnSpc>
                <a:spcPct val="150000"/>
              </a:lnSpc>
            </a:pPr>
            <a:r>
              <a:rPr lang="en-US" sz="4200" b="1" dirty="0">
                <a:solidFill>
                  <a:sysClr val="windowText" lastClr="000000"/>
                </a:solidFill>
                <a:latin typeface="+mn-lt"/>
                <a:cs typeface="Arial" panose="020B0604020202020204" pitchFamily="34" charset="0"/>
              </a:rPr>
              <a:t>(</a:t>
            </a:r>
            <a:r>
              <a:rPr lang="en-US" sz="4200" b="1" dirty="0" err="1">
                <a:solidFill>
                  <a:sysClr val="windowText" lastClr="000000"/>
                </a:solidFill>
                <a:latin typeface="+mn-lt"/>
                <a:cs typeface="Arial" panose="020B0604020202020204" pitchFamily="34" charset="0"/>
              </a:rPr>
              <a:t>Thực</a:t>
            </a:r>
            <a:r>
              <a:rPr lang="en-US" sz="4200" b="1" dirty="0">
                <a:solidFill>
                  <a:sysClr val="windowText" lastClr="000000"/>
                </a:solidFill>
                <a:latin typeface="+mn-lt"/>
                <a:cs typeface="Arial" panose="020B0604020202020204" pitchFamily="34" charset="0"/>
              </a:rPr>
              <a:t> </a:t>
            </a:r>
            <a:r>
              <a:rPr lang="en-US" sz="4200" b="1" dirty="0" err="1">
                <a:solidFill>
                  <a:sysClr val="windowText" lastClr="000000"/>
                </a:solidFill>
                <a:latin typeface="+mn-lt"/>
                <a:cs typeface="Arial" panose="020B0604020202020204" pitchFamily="34" charset="0"/>
              </a:rPr>
              <a:t>hiện</a:t>
            </a:r>
            <a:r>
              <a:rPr lang="en-US" sz="4200" b="1" dirty="0">
                <a:solidFill>
                  <a:sysClr val="windowText" lastClr="000000"/>
                </a:solidFill>
                <a:latin typeface="+mn-lt"/>
                <a:cs typeface="Arial" panose="020B0604020202020204" pitchFamily="34" charset="0"/>
              </a:rPr>
              <a:t> </a:t>
            </a:r>
            <a:r>
              <a:rPr lang="en-US" sz="4200" b="1" dirty="0" err="1">
                <a:solidFill>
                  <a:sysClr val="windowText" lastClr="000000"/>
                </a:solidFill>
                <a:latin typeface="+mn-lt"/>
                <a:cs typeface="Arial" panose="020B0604020202020204" pitchFamily="34" charset="0"/>
              </a:rPr>
              <a:t>ở</a:t>
            </a:r>
            <a:r>
              <a:rPr lang="en-US" sz="4200" b="1" dirty="0">
                <a:solidFill>
                  <a:sysClr val="windowText" lastClr="000000"/>
                </a:solidFill>
                <a:latin typeface="+mn-lt"/>
                <a:cs typeface="Arial" panose="020B0604020202020204" pitchFamily="34" charset="0"/>
              </a:rPr>
              <a:t> </a:t>
            </a:r>
            <a:r>
              <a:rPr lang="en-US" sz="4200" b="1" dirty="0" err="1">
                <a:solidFill>
                  <a:sysClr val="windowText" lastClr="000000"/>
                </a:solidFill>
                <a:latin typeface="+mn-lt"/>
                <a:cs typeface="Arial" panose="020B0604020202020204" pitchFamily="34" charset="0"/>
              </a:rPr>
              <a:t>nhà</a:t>
            </a:r>
            <a:r>
              <a:rPr lang="en-US" sz="4200" b="1" dirty="0">
                <a:solidFill>
                  <a:sysClr val="windowText" lastClr="000000"/>
                </a:solidFill>
                <a:latin typeface="+mn-lt"/>
                <a:cs typeface="Arial" panose="020B0604020202020204" pitchFamily="34" charset="0"/>
              </a:rPr>
              <a:t>)</a:t>
            </a:r>
            <a:endParaRPr lang="en-US" sz="4200" b="1" kern="0" dirty="0">
              <a:solidFill>
                <a:sysClr val="windowText" lastClr="000000"/>
              </a:solidFill>
              <a:latin typeface="+mn-lt"/>
              <a:cs typeface="Arial" panose="020B0604020202020204" pitchFamily="34" charset="0"/>
              <a:sym typeface="Arial"/>
            </a:endParaRPr>
          </a:p>
        </p:txBody>
      </p:sp>
      <p:sp>
        <p:nvSpPr>
          <p:cNvPr id="2" name="Freeform 15">
            <a:extLst>
              <a:ext uri="{FF2B5EF4-FFF2-40B4-BE49-F238E27FC236}">
                <a16:creationId xmlns:a16="http://schemas.microsoft.com/office/drawing/2014/main" id="{CF9CB590-6D5B-CA73-E783-3194E0CAB252}"/>
              </a:ext>
            </a:extLst>
          </p:cNvPr>
          <p:cNvSpPr/>
          <p:nvPr/>
        </p:nvSpPr>
        <p:spPr>
          <a:xfrm>
            <a:off x="6790474" y="1694698"/>
            <a:ext cx="3943668" cy="4418676"/>
          </a:xfrm>
          <a:custGeom>
            <a:avLst/>
            <a:gdLst/>
            <a:ahLst/>
            <a:cxnLst/>
            <a:rect l="l" t="t" r="r" b="b"/>
            <a:pathLst>
              <a:path w="6260404" h="7014458">
                <a:moveTo>
                  <a:pt x="0" y="0"/>
                </a:moveTo>
                <a:lnTo>
                  <a:pt x="6260404" y="0"/>
                </a:lnTo>
                <a:lnTo>
                  <a:pt x="6260404" y="7014459"/>
                </a:lnTo>
                <a:lnTo>
                  <a:pt x="0" y="7014459"/>
                </a:lnTo>
                <a:lnTo>
                  <a:pt x="0" y="0"/>
                </a:lnTo>
                <a:close/>
              </a:path>
            </a:pathLst>
          </a:custGeom>
          <a:blipFill>
            <a:blip r:embed="rId3"/>
            <a:stretch>
              <a:fillRect/>
            </a:stretch>
          </a:blipFill>
        </p:spPr>
      </p:sp>
    </p:spTree>
    <p:extLst>
      <p:ext uri="{BB962C8B-B14F-4D97-AF65-F5344CB8AC3E}">
        <p14:creationId xmlns:p14="http://schemas.microsoft.com/office/powerpoint/2010/main" val="1762513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7C1006-3488-914F-7E1E-D4AC41E9BE1A}"/>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B311D0B5-D2DE-CA96-F086-03C93967B15D}"/>
              </a:ext>
            </a:extLst>
          </p:cNvPr>
          <p:cNvGrpSpPr/>
          <p:nvPr/>
        </p:nvGrpSpPr>
        <p:grpSpPr>
          <a:xfrm>
            <a:off x="391007" y="2849215"/>
            <a:ext cx="5436594" cy="1489147"/>
            <a:chOff x="176343" y="370173"/>
            <a:chExt cx="4315180" cy="1618173"/>
          </a:xfrm>
        </p:grpSpPr>
        <p:grpSp>
          <p:nvGrpSpPr>
            <p:cNvPr id="7" name="Group 6">
              <a:extLst>
                <a:ext uri="{FF2B5EF4-FFF2-40B4-BE49-F238E27FC236}">
                  <a16:creationId xmlns:a16="http://schemas.microsoft.com/office/drawing/2014/main" id="{CFF293F0-C6FD-523F-607C-A4484500C02E}"/>
                </a:ext>
              </a:extLst>
            </p:cNvPr>
            <p:cNvGrpSpPr/>
            <p:nvPr/>
          </p:nvGrpSpPr>
          <p:grpSpPr>
            <a:xfrm>
              <a:off x="491099" y="370173"/>
              <a:ext cx="4000424" cy="1618173"/>
              <a:chOff x="546976" y="1988771"/>
              <a:chExt cx="4000424" cy="1618173"/>
            </a:xfrm>
          </p:grpSpPr>
          <p:sp>
            <p:nvSpPr>
              <p:cNvPr id="9" name="Rounded Rectangle 151">
                <a:extLst>
                  <a:ext uri="{FF2B5EF4-FFF2-40B4-BE49-F238E27FC236}">
                    <a16:creationId xmlns:a16="http://schemas.microsoft.com/office/drawing/2014/main" id="{8AB703A8-0513-1887-56D8-DDA4D66E57A5}"/>
                  </a:ext>
                </a:extLst>
              </p:cNvPr>
              <p:cNvSpPr/>
              <p:nvPr/>
            </p:nvSpPr>
            <p:spPr>
              <a:xfrm>
                <a:off x="546976" y="1988771"/>
                <a:ext cx="4000424" cy="1618173"/>
              </a:xfrm>
              <a:prstGeom prst="roundRect">
                <a:avLst/>
              </a:prstGeom>
              <a:solidFill>
                <a:srgbClr val="F4F476">
                  <a:lumMod val="20000"/>
                  <a:lumOff val="80000"/>
                </a:srgbClr>
              </a:solidFill>
              <a:ln w="12700" cap="flat" cmpd="sng" algn="ctr">
                <a:solidFill>
                  <a:srgbClr val="88C133">
                    <a:lumMod val="50000"/>
                  </a:srgbClr>
                </a:solidFill>
                <a:prstDash val="solid"/>
              </a:ln>
              <a:effectLst/>
            </p:spPr>
            <p:txBody>
              <a:bodyPr rtlCol="0" anchor="ctr"/>
              <a:lstStyle/>
              <a:p>
                <a:pPr algn="ctr" defTabSz="1151961">
                  <a:defRPr/>
                </a:pPr>
                <a:endParaRPr lang="en-US" sz="2000" kern="0">
                  <a:solidFill>
                    <a:schemeClr val="tx1"/>
                  </a:solidFill>
                  <a:latin typeface="+mn-lt"/>
                  <a:cs typeface="Arial"/>
                  <a:sym typeface="Arial"/>
                </a:endParaRPr>
              </a:p>
            </p:txBody>
          </p:sp>
          <p:sp>
            <p:nvSpPr>
              <p:cNvPr id="10" name="TextBox 9">
                <a:extLst>
                  <a:ext uri="{FF2B5EF4-FFF2-40B4-BE49-F238E27FC236}">
                    <a16:creationId xmlns:a16="http://schemas.microsoft.com/office/drawing/2014/main" id="{077CCBF6-B436-FD5F-2E93-374F30ACD8F9}"/>
                  </a:ext>
                </a:extLst>
              </p:cNvPr>
              <p:cNvSpPr txBox="1"/>
              <p:nvPr/>
            </p:nvSpPr>
            <p:spPr>
              <a:xfrm>
                <a:off x="858182" y="2247027"/>
                <a:ext cx="3532919" cy="1032665"/>
              </a:xfrm>
              <a:prstGeom prst="rect">
                <a:avLst/>
              </a:prstGeom>
              <a:noFill/>
            </p:spPr>
            <p:txBody>
              <a:bodyPr wrap="square" rtlCol="0">
                <a:spAutoFit/>
              </a:bodyPr>
              <a:lstStyle/>
              <a:p>
                <a:pPr algn="just" defTabSz="1151961">
                  <a:lnSpc>
                    <a:spcPct val="150000"/>
                  </a:lnSpc>
                  <a:defRPr/>
                </a:pPr>
                <a:r>
                  <a:rPr lang="en-US" sz="2000" b="1" kern="0" dirty="0" err="1">
                    <a:solidFill>
                      <a:schemeClr val="tx1"/>
                    </a:solidFill>
                    <a:latin typeface="+mn-lt"/>
                    <a:cs typeface="Arial"/>
                    <a:sym typeface="Arial"/>
                  </a:rPr>
                  <a:t>Về</a:t>
                </a:r>
                <a:r>
                  <a:rPr lang="en-US" sz="2000" b="1" kern="0" dirty="0">
                    <a:solidFill>
                      <a:schemeClr val="tx1"/>
                    </a:solidFill>
                    <a:latin typeface="+mn-lt"/>
                    <a:cs typeface="Arial"/>
                    <a:sym typeface="Arial"/>
                  </a:rPr>
                  <a:t> </a:t>
                </a:r>
                <a:r>
                  <a:rPr lang="en-US" sz="2000" b="1" kern="0" dirty="0" err="1">
                    <a:solidFill>
                      <a:schemeClr val="tx1"/>
                    </a:solidFill>
                    <a:latin typeface="+mn-lt"/>
                    <a:cs typeface="Arial"/>
                    <a:sym typeface="Arial"/>
                  </a:rPr>
                  <a:t>nội</a:t>
                </a:r>
                <a:r>
                  <a:rPr lang="en-US" sz="2000" b="1" kern="0" dirty="0">
                    <a:solidFill>
                      <a:schemeClr val="tx1"/>
                    </a:solidFill>
                    <a:latin typeface="+mn-lt"/>
                    <a:cs typeface="Arial"/>
                    <a:sym typeface="Arial"/>
                  </a:rPr>
                  <a:t> dung </a:t>
                </a:r>
                <a:r>
                  <a:rPr lang="en-US" sz="2000" b="1" kern="0" dirty="0" err="1">
                    <a:solidFill>
                      <a:schemeClr val="tx1"/>
                    </a:solidFill>
                    <a:latin typeface="+mn-lt"/>
                    <a:cs typeface="Arial"/>
                    <a:sym typeface="Arial"/>
                  </a:rPr>
                  <a:t>bài</a:t>
                </a:r>
                <a:r>
                  <a:rPr lang="en-US" sz="2000" b="1" kern="0" dirty="0">
                    <a:solidFill>
                      <a:schemeClr val="tx1"/>
                    </a:solidFill>
                    <a:latin typeface="+mn-lt"/>
                    <a:cs typeface="Arial"/>
                    <a:sym typeface="Arial"/>
                  </a:rPr>
                  <a:t> </a:t>
                </a:r>
                <a:r>
                  <a:rPr lang="en-US" sz="2000" b="1" kern="0" dirty="0" err="1">
                    <a:solidFill>
                      <a:schemeClr val="tx1"/>
                    </a:solidFill>
                    <a:latin typeface="+mn-lt"/>
                    <a:cs typeface="Arial"/>
                    <a:sym typeface="Arial"/>
                  </a:rPr>
                  <a:t>đọc</a:t>
                </a:r>
                <a:r>
                  <a:rPr lang="en-US" sz="2000" b="1" kern="0" dirty="0">
                    <a:solidFill>
                      <a:schemeClr val="tx1"/>
                    </a:solidFill>
                    <a:latin typeface="+mn-lt"/>
                    <a:cs typeface="Arial"/>
                    <a:sym typeface="Arial"/>
                  </a:rPr>
                  <a:t>: </a:t>
                </a:r>
                <a:r>
                  <a:rPr lang="en-US" sz="2000" kern="0" dirty="0" err="1">
                    <a:solidFill>
                      <a:schemeClr val="tx1"/>
                    </a:solidFill>
                    <a:latin typeface="+mn-lt"/>
                    <a:cs typeface="Arial"/>
                    <a:sym typeface="Arial"/>
                  </a:rPr>
                  <a:t>bài</a:t>
                </a:r>
                <a:r>
                  <a:rPr lang="en-US" sz="2000" kern="0" dirty="0">
                    <a:solidFill>
                      <a:schemeClr val="tx1"/>
                    </a:solidFill>
                    <a:latin typeface="+mn-lt"/>
                    <a:cs typeface="Arial"/>
                    <a:sym typeface="Arial"/>
                  </a:rPr>
                  <a:t> </a:t>
                </a:r>
                <a:r>
                  <a:rPr lang="en-US" sz="2000" kern="0" dirty="0" err="1">
                    <a:solidFill>
                      <a:schemeClr val="tx1"/>
                    </a:solidFill>
                    <a:latin typeface="+mn-lt"/>
                    <a:cs typeface="Arial"/>
                    <a:sym typeface="Arial"/>
                  </a:rPr>
                  <a:t>đọc</a:t>
                </a:r>
                <a:r>
                  <a:rPr lang="en-US" sz="2000" kern="0" dirty="0">
                    <a:solidFill>
                      <a:schemeClr val="tx1"/>
                    </a:solidFill>
                    <a:latin typeface="+mn-lt"/>
                    <a:cs typeface="Arial"/>
                    <a:sym typeface="Arial"/>
                  </a:rPr>
                  <a:t> </a:t>
                </a:r>
                <a:r>
                  <a:rPr lang="en-US" sz="2000" kern="0" dirty="0" err="1">
                    <a:solidFill>
                      <a:schemeClr val="tx1"/>
                    </a:solidFill>
                    <a:latin typeface="+mn-lt"/>
                    <a:cs typeface="Arial"/>
                    <a:sym typeface="Arial"/>
                  </a:rPr>
                  <a:t>có</a:t>
                </a:r>
                <a:r>
                  <a:rPr lang="en-US" sz="2000" kern="0" dirty="0">
                    <a:solidFill>
                      <a:schemeClr val="tx1"/>
                    </a:solidFill>
                    <a:latin typeface="+mn-lt"/>
                    <a:cs typeface="Arial"/>
                    <a:sym typeface="Arial"/>
                  </a:rPr>
                  <a:t> </a:t>
                </a:r>
                <a:r>
                  <a:rPr lang="en-US" sz="2000" kern="0" dirty="0" err="1">
                    <a:solidFill>
                      <a:schemeClr val="tx1"/>
                    </a:solidFill>
                    <a:latin typeface="+mn-lt"/>
                    <a:cs typeface="Arial"/>
                    <a:sym typeface="Arial"/>
                  </a:rPr>
                  <a:t>nội</a:t>
                </a:r>
                <a:r>
                  <a:rPr lang="en-US" sz="2000" kern="0" dirty="0">
                    <a:solidFill>
                      <a:schemeClr val="tx1"/>
                    </a:solidFill>
                    <a:latin typeface="+mn-lt"/>
                    <a:cs typeface="Arial"/>
                    <a:sym typeface="Arial"/>
                  </a:rPr>
                  <a:t> dung </a:t>
                </a:r>
                <a:r>
                  <a:rPr lang="en-US" sz="2000" kern="0" dirty="0" err="1">
                    <a:solidFill>
                      <a:schemeClr val="tx1"/>
                    </a:solidFill>
                    <a:latin typeface="+mn-lt"/>
                    <a:cs typeface="Arial"/>
                    <a:sym typeface="Arial"/>
                  </a:rPr>
                  <a:t>kể</a:t>
                </a:r>
                <a:r>
                  <a:rPr lang="en-US" sz="2000" kern="0" dirty="0">
                    <a:solidFill>
                      <a:schemeClr val="tx1"/>
                    </a:solidFill>
                    <a:latin typeface="+mn-lt"/>
                    <a:cs typeface="Arial"/>
                    <a:sym typeface="Arial"/>
                  </a:rPr>
                  <a:t> </a:t>
                </a:r>
                <a:r>
                  <a:rPr lang="en-US" sz="2000" kern="0" dirty="0" err="1">
                    <a:solidFill>
                      <a:schemeClr val="tx1"/>
                    </a:solidFill>
                    <a:latin typeface="+mn-lt"/>
                    <a:cs typeface="Arial"/>
                    <a:sym typeface="Arial"/>
                  </a:rPr>
                  <a:t>về</a:t>
                </a:r>
                <a:r>
                  <a:rPr lang="en-US" sz="2000" kern="0" dirty="0">
                    <a:solidFill>
                      <a:schemeClr val="tx1"/>
                    </a:solidFill>
                    <a:latin typeface="+mn-lt"/>
                    <a:cs typeface="Arial"/>
                    <a:sym typeface="Arial"/>
                  </a:rPr>
                  <a:t> </a:t>
                </a:r>
                <a:r>
                  <a:rPr lang="en-US" sz="2000" kern="0" dirty="0" err="1">
                    <a:solidFill>
                      <a:schemeClr val="tx1"/>
                    </a:solidFill>
                    <a:latin typeface="+mn-lt"/>
                    <a:cs typeface="Arial"/>
                    <a:sym typeface="Arial"/>
                  </a:rPr>
                  <a:t>bình</a:t>
                </a:r>
                <a:r>
                  <a:rPr lang="en-US" sz="2000" kern="0" dirty="0">
                    <a:solidFill>
                      <a:schemeClr val="tx1"/>
                    </a:solidFill>
                    <a:latin typeface="+mn-lt"/>
                    <a:cs typeface="Arial"/>
                    <a:sym typeface="Arial"/>
                  </a:rPr>
                  <a:t> </a:t>
                </a:r>
                <a:r>
                  <a:rPr lang="en-US" sz="2000" kern="0" dirty="0" err="1">
                    <a:solidFill>
                      <a:schemeClr val="tx1"/>
                    </a:solidFill>
                    <a:latin typeface="+mn-lt"/>
                    <a:cs typeface="Arial"/>
                    <a:sym typeface="Arial"/>
                  </a:rPr>
                  <a:t>đẳng</a:t>
                </a:r>
                <a:r>
                  <a:rPr lang="en-US" sz="2000" kern="0" dirty="0">
                    <a:solidFill>
                      <a:schemeClr val="tx1"/>
                    </a:solidFill>
                    <a:latin typeface="+mn-lt"/>
                    <a:cs typeface="Arial"/>
                    <a:sym typeface="Arial"/>
                  </a:rPr>
                  <a:t> </a:t>
                </a:r>
                <a:r>
                  <a:rPr lang="en-US" sz="2000" kern="0" dirty="0" err="1">
                    <a:solidFill>
                      <a:schemeClr val="tx1"/>
                    </a:solidFill>
                    <a:latin typeface="+mn-lt"/>
                    <a:cs typeface="Arial"/>
                    <a:sym typeface="Arial"/>
                  </a:rPr>
                  <a:t>giới</a:t>
                </a:r>
                <a:r>
                  <a:rPr lang="en-US" sz="2000" kern="0" dirty="0">
                    <a:solidFill>
                      <a:schemeClr val="tx1"/>
                    </a:solidFill>
                    <a:latin typeface="+mn-lt"/>
                    <a:cs typeface="Arial"/>
                    <a:sym typeface="Arial"/>
                  </a:rPr>
                  <a:t>.</a:t>
                </a:r>
              </a:p>
            </p:txBody>
          </p:sp>
        </p:grpSp>
        <p:sp>
          <p:nvSpPr>
            <p:cNvPr id="8" name="Oval 7">
              <a:extLst>
                <a:ext uri="{FF2B5EF4-FFF2-40B4-BE49-F238E27FC236}">
                  <a16:creationId xmlns:a16="http://schemas.microsoft.com/office/drawing/2014/main" id="{1F0D1203-54BE-0C2B-FB64-B97BB5D4C306}"/>
                </a:ext>
              </a:extLst>
            </p:cNvPr>
            <p:cNvSpPr>
              <a:spLocks noChangeAspect="1"/>
            </p:cNvSpPr>
            <p:nvPr/>
          </p:nvSpPr>
          <p:spPr>
            <a:xfrm>
              <a:off x="176343" y="788067"/>
              <a:ext cx="571485" cy="782383"/>
            </a:xfrm>
            <a:prstGeom prst="ellipse">
              <a:avLst/>
            </a:prstGeom>
            <a:solidFill>
              <a:srgbClr val="1C400D">
                <a:lumMod val="90000"/>
                <a:lumOff val="10000"/>
              </a:srgbClr>
            </a:solidFill>
            <a:ln w="25400" cap="flat" cmpd="sng" algn="ctr">
              <a:noFill/>
              <a:prstDash val="solid"/>
            </a:ln>
            <a:effectLst/>
          </p:spPr>
          <p:txBody>
            <a:bodyPr rtlCol="0" anchor="ctr"/>
            <a:lstStyle/>
            <a:p>
              <a:pPr algn="ctr" defTabSz="1151961">
                <a:defRPr/>
              </a:pPr>
              <a:r>
                <a:rPr lang="en-US" sz="2000" b="1" kern="0" dirty="0">
                  <a:solidFill>
                    <a:schemeClr val="tx1"/>
                  </a:solidFill>
                  <a:latin typeface="+mn-lt"/>
                  <a:cs typeface="Arial"/>
                  <a:sym typeface="Arial"/>
                </a:rPr>
                <a:t>?</a:t>
              </a:r>
            </a:p>
          </p:txBody>
        </p:sp>
      </p:grpSp>
      <p:grpSp>
        <p:nvGrpSpPr>
          <p:cNvPr id="11" name="Group 10">
            <a:extLst>
              <a:ext uri="{FF2B5EF4-FFF2-40B4-BE49-F238E27FC236}">
                <a16:creationId xmlns:a16="http://schemas.microsoft.com/office/drawing/2014/main" id="{65681233-BDDD-0C1B-728E-2EBD3A0B9F05}"/>
              </a:ext>
            </a:extLst>
          </p:cNvPr>
          <p:cNvGrpSpPr/>
          <p:nvPr/>
        </p:nvGrpSpPr>
        <p:grpSpPr>
          <a:xfrm>
            <a:off x="6022765" y="2849215"/>
            <a:ext cx="5392248" cy="1489147"/>
            <a:chOff x="-204519" y="370173"/>
            <a:chExt cx="4279982" cy="1618173"/>
          </a:xfrm>
        </p:grpSpPr>
        <p:grpSp>
          <p:nvGrpSpPr>
            <p:cNvPr id="12" name="Group 11">
              <a:extLst>
                <a:ext uri="{FF2B5EF4-FFF2-40B4-BE49-F238E27FC236}">
                  <a16:creationId xmlns:a16="http://schemas.microsoft.com/office/drawing/2014/main" id="{0C289DA9-6678-DE84-9BE1-9E87CC69C5E7}"/>
                </a:ext>
              </a:extLst>
            </p:cNvPr>
            <p:cNvGrpSpPr/>
            <p:nvPr/>
          </p:nvGrpSpPr>
          <p:grpSpPr>
            <a:xfrm>
              <a:off x="75039" y="370173"/>
              <a:ext cx="4000424" cy="1618173"/>
              <a:chOff x="130916" y="1988771"/>
              <a:chExt cx="4000424" cy="1618173"/>
            </a:xfrm>
          </p:grpSpPr>
          <p:sp>
            <p:nvSpPr>
              <p:cNvPr id="14" name="Rounded Rectangle 151">
                <a:extLst>
                  <a:ext uri="{FF2B5EF4-FFF2-40B4-BE49-F238E27FC236}">
                    <a16:creationId xmlns:a16="http://schemas.microsoft.com/office/drawing/2014/main" id="{FAA5E2FC-851B-89A6-E0F5-1E068C6184F5}"/>
                  </a:ext>
                </a:extLst>
              </p:cNvPr>
              <p:cNvSpPr/>
              <p:nvPr/>
            </p:nvSpPr>
            <p:spPr>
              <a:xfrm>
                <a:off x="130916" y="1988771"/>
                <a:ext cx="4000424" cy="1618173"/>
              </a:xfrm>
              <a:prstGeom prst="roundRect">
                <a:avLst/>
              </a:prstGeom>
              <a:solidFill>
                <a:srgbClr val="F4F476">
                  <a:lumMod val="20000"/>
                  <a:lumOff val="80000"/>
                </a:srgbClr>
              </a:solidFill>
              <a:ln w="12700" cap="flat" cmpd="sng" algn="ctr">
                <a:solidFill>
                  <a:srgbClr val="88C133">
                    <a:lumMod val="50000"/>
                  </a:srgbClr>
                </a:solidFill>
                <a:prstDash val="solid"/>
              </a:ln>
              <a:effectLst/>
            </p:spPr>
            <p:txBody>
              <a:bodyPr rtlCol="0" anchor="ctr"/>
              <a:lstStyle/>
              <a:p>
                <a:pPr algn="ctr" defTabSz="1151961">
                  <a:defRPr/>
                </a:pPr>
                <a:endParaRPr lang="en-US" sz="2000" kern="0">
                  <a:solidFill>
                    <a:schemeClr val="tx1"/>
                  </a:solidFill>
                  <a:latin typeface="+mn-lt"/>
                  <a:cs typeface="Arial"/>
                  <a:sym typeface="Arial"/>
                </a:endParaRPr>
              </a:p>
            </p:txBody>
          </p:sp>
          <p:sp>
            <p:nvSpPr>
              <p:cNvPr id="15" name="TextBox 14">
                <a:extLst>
                  <a:ext uri="{FF2B5EF4-FFF2-40B4-BE49-F238E27FC236}">
                    <a16:creationId xmlns:a16="http://schemas.microsoft.com/office/drawing/2014/main" id="{8AD20945-D2BF-1C33-847C-C5F4D3A586CB}"/>
                  </a:ext>
                </a:extLst>
              </p:cNvPr>
              <p:cNvSpPr txBox="1"/>
              <p:nvPr/>
            </p:nvSpPr>
            <p:spPr>
              <a:xfrm>
                <a:off x="565381" y="2247027"/>
                <a:ext cx="3314700" cy="1032665"/>
              </a:xfrm>
              <a:prstGeom prst="rect">
                <a:avLst/>
              </a:prstGeom>
              <a:noFill/>
            </p:spPr>
            <p:txBody>
              <a:bodyPr wrap="square" rtlCol="0">
                <a:spAutoFit/>
              </a:bodyPr>
              <a:lstStyle/>
              <a:p>
                <a:pPr algn="just" defTabSz="1151961">
                  <a:lnSpc>
                    <a:spcPct val="150000"/>
                  </a:lnSpc>
                  <a:defRPr/>
                </a:pPr>
                <a:r>
                  <a:rPr lang="vi-VN" sz="2000" b="1" kern="0" dirty="0">
                    <a:solidFill>
                      <a:schemeClr val="tx1"/>
                    </a:solidFill>
                    <a:latin typeface="+mn-lt"/>
                    <a:cs typeface="Arial"/>
                    <a:sym typeface="Arial"/>
                  </a:rPr>
                  <a:t>Về loại văn bản: </a:t>
                </a:r>
                <a:r>
                  <a:rPr lang="vi-VN" sz="2000" kern="0" dirty="0">
                    <a:solidFill>
                      <a:schemeClr val="tx1"/>
                    </a:solidFill>
                    <a:latin typeface="+mn-lt"/>
                    <a:cs typeface="Arial"/>
                    <a:sym typeface="Arial"/>
                  </a:rPr>
                  <a:t>truyện, thơ, văn miêu tả, văn bản thông tin.</a:t>
                </a:r>
                <a:endParaRPr lang="en-US" sz="2000" kern="0" dirty="0">
                  <a:solidFill>
                    <a:schemeClr val="tx1"/>
                  </a:solidFill>
                  <a:latin typeface="+mn-lt"/>
                  <a:cs typeface="Arial"/>
                  <a:sym typeface="Arial"/>
                </a:endParaRPr>
              </a:p>
            </p:txBody>
          </p:sp>
        </p:grpSp>
        <p:sp>
          <p:nvSpPr>
            <p:cNvPr id="13" name="Oval 12">
              <a:extLst>
                <a:ext uri="{FF2B5EF4-FFF2-40B4-BE49-F238E27FC236}">
                  <a16:creationId xmlns:a16="http://schemas.microsoft.com/office/drawing/2014/main" id="{4F6801E9-0A48-7873-7BE0-CB7E4F9E3914}"/>
                </a:ext>
              </a:extLst>
            </p:cNvPr>
            <p:cNvSpPr>
              <a:spLocks noChangeAspect="1"/>
            </p:cNvSpPr>
            <p:nvPr/>
          </p:nvSpPr>
          <p:spPr>
            <a:xfrm>
              <a:off x="-204519" y="788066"/>
              <a:ext cx="571485" cy="782384"/>
            </a:xfrm>
            <a:prstGeom prst="ellipse">
              <a:avLst/>
            </a:prstGeom>
            <a:solidFill>
              <a:srgbClr val="1C400D">
                <a:lumMod val="90000"/>
                <a:lumOff val="10000"/>
              </a:srgbClr>
            </a:solidFill>
            <a:ln w="25400" cap="flat" cmpd="sng" algn="ctr">
              <a:noFill/>
              <a:prstDash val="solid"/>
            </a:ln>
            <a:effectLst/>
          </p:spPr>
          <p:txBody>
            <a:bodyPr rtlCol="0" anchor="ctr"/>
            <a:lstStyle/>
            <a:p>
              <a:pPr algn="ctr" defTabSz="1151961">
                <a:defRPr/>
              </a:pPr>
              <a:r>
                <a:rPr lang="en-US" sz="2000" b="1" kern="0">
                  <a:solidFill>
                    <a:schemeClr val="tx1"/>
                  </a:solidFill>
                  <a:latin typeface="+mn-lt"/>
                  <a:cs typeface="Arial"/>
                  <a:sym typeface="Arial"/>
                </a:rPr>
                <a:t>?</a:t>
              </a:r>
            </a:p>
          </p:txBody>
        </p:sp>
      </p:grpSp>
      <p:grpSp>
        <p:nvGrpSpPr>
          <p:cNvPr id="16" name="Group 15">
            <a:extLst>
              <a:ext uri="{FF2B5EF4-FFF2-40B4-BE49-F238E27FC236}">
                <a16:creationId xmlns:a16="http://schemas.microsoft.com/office/drawing/2014/main" id="{EB2C9C1A-4D31-91AA-7B66-EE6FF7220FFE}"/>
              </a:ext>
            </a:extLst>
          </p:cNvPr>
          <p:cNvGrpSpPr/>
          <p:nvPr/>
        </p:nvGrpSpPr>
        <p:grpSpPr>
          <a:xfrm>
            <a:off x="403297" y="4557717"/>
            <a:ext cx="11011717" cy="1909343"/>
            <a:chOff x="55066" y="2025"/>
            <a:chExt cx="8740314" cy="1755061"/>
          </a:xfrm>
        </p:grpSpPr>
        <p:grpSp>
          <p:nvGrpSpPr>
            <p:cNvPr id="17" name="Group 16">
              <a:extLst>
                <a:ext uri="{FF2B5EF4-FFF2-40B4-BE49-F238E27FC236}">
                  <a16:creationId xmlns:a16="http://schemas.microsoft.com/office/drawing/2014/main" id="{FC271185-9928-3CCC-85BB-DE4AFDEE3A9A}"/>
                </a:ext>
              </a:extLst>
            </p:cNvPr>
            <p:cNvGrpSpPr/>
            <p:nvPr/>
          </p:nvGrpSpPr>
          <p:grpSpPr>
            <a:xfrm>
              <a:off x="360067" y="2025"/>
              <a:ext cx="8435313" cy="1755061"/>
              <a:chOff x="415944" y="1620623"/>
              <a:chExt cx="8435313" cy="1755061"/>
            </a:xfrm>
          </p:grpSpPr>
          <p:sp>
            <p:nvSpPr>
              <p:cNvPr id="19" name="Rounded Rectangle 151">
                <a:extLst>
                  <a:ext uri="{FF2B5EF4-FFF2-40B4-BE49-F238E27FC236}">
                    <a16:creationId xmlns:a16="http://schemas.microsoft.com/office/drawing/2014/main" id="{3D70439F-964A-053C-E1F8-196DC03D30C6}"/>
                  </a:ext>
                </a:extLst>
              </p:cNvPr>
              <p:cNvSpPr/>
              <p:nvPr/>
            </p:nvSpPr>
            <p:spPr>
              <a:xfrm>
                <a:off x="415944" y="1620623"/>
                <a:ext cx="8435313" cy="1755061"/>
              </a:xfrm>
              <a:prstGeom prst="roundRect">
                <a:avLst/>
              </a:prstGeom>
              <a:solidFill>
                <a:srgbClr val="F4F476">
                  <a:lumMod val="20000"/>
                  <a:lumOff val="80000"/>
                </a:srgbClr>
              </a:solidFill>
              <a:ln w="12700" cap="flat" cmpd="sng" algn="ctr">
                <a:solidFill>
                  <a:srgbClr val="88C133">
                    <a:lumMod val="50000"/>
                  </a:srgbClr>
                </a:solidFill>
                <a:prstDash val="solid"/>
              </a:ln>
              <a:effectLst/>
            </p:spPr>
            <p:txBody>
              <a:bodyPr rtlCol="0" anchor="ctr"/>
              <a:lstStyle/>
              <a:p>
                <a:pPr algn="ctr" defTabSz="1151961">
                  <a:defRPr/>
                </a:pPr>
                <a:endParaRPr lang="en-US" sz="2000" kern="0">
                  <a:solidFill>
                    <a:schemeClr val="tx1"/>
                  </a:solidFill>
                  <a:latin typeface="+mn-lt"/>
                  <a:cs typeface="Arial"/>
                  <a:sym typeface="Arial"/>
                </a:endParaRPr>
              </a:p>
            </p:txBody>
          </p:sp>
          <p:sp>
            <p:nvSpPr>
              <p:cNvPr id="20" name="TextBox 19">
                <a:extLst>
                  <a:ext uri="{FF2B5EF4-FFF2-40B4-BE49-F238E27FC236}">
                    <a16:creationId xmlns:a16="http://schemas.microsoft.com/office/drawing/2014/main" id="{E97D6F14-7C74-0220-D567-B1307304C4AB}"/>
                  </a:ext>
                </a:extLst>
              </p:cNvPr>
              <p:cNvSpPr txBox="1"/>
              <p:nvPr/>
            </p:nvSpPr>
            <p:spPr>
              <a:xfrm>
                <a:off x="761291" y="1845348"/>
                <a:ext cx="7892493" cy="1297896"/>
              </a:xfrm>
              <a:prstGeom prst="rect">
                <a:avLst/>
              </a:prstGeom>
              <a:noFill/>
            </p:spPr>
            <p:txBody>
              <a:bodyPr wrap="square" rtlCol="0">
                <a:spAutoFit/>
              </a:bodyPr>
              <a:lstStyle/>
              <a:p>
                <a:pPr algn="just" defTabSz="1151961">
                  <a:lnSpc>
                    <a:spcPct val="150000"/>
                  </a:lnSpc>
                  <a:defRPr/>
                </a:pPr>
                <a:r>
                  <a:rPr lang="vi-VN" sz="2000" b="1" kern="0" dirty="0">
                    <a:solidFill>
                      <a:schemeClr val="tx1"/>
                    </a:solidFill>
                    <a:latin typeface="+mn-lt"/>
                    <a:cs typeface="Arial"/>
                    <a:sym typeface="Arial"/>
                  </a:rPr>
                  <a:t>Về số lượng: </a:t>
                </a:r>
                <a:r>
                  <a:rPr lang="vi-VN" sz="2000" kern="0" dirty="0">
                    <a:solidFill>
                      <a:schemeClr val="tx1"/>
                    </a:solidFill>
                    <a:latin typeface="+mn-lt"/>
                    <a:cs typeface="Arial"/>
                    <a:sym typeface="Arial"/>
                  </a:rPr>
                  <a:t>2 câu chuyện (hoặc 1 câu chuyện, 1 bài thơ) về bình đẳng giới (những phẩm chất tốt của bạn nam, bạn nữ; cách cư xử tôn trọng, bình đẳng với bạn khác giới;…); 1 bài văn tả người (hoặc 1 bài báo về bình đẳng giới).</a:t>
                </a:r>
                <a:endParaRPr lang="en-US" sz="2000" kern="0" dirty="0">
                  <a:solidFill>
                    <a:schemeClr val="tx1"/>
                  </a:solidFill>
                  <a:latin typeface="+mn-lt"/>
                  <a:cs typeface="Arial"/>
                  <a:sym typeface="Arial"/>
                </a:endParaRPr>
              </a:p>
            </p:txBody>
          </p:sp>
        </p:grpSp>
        <p:sp>
          <p:nvSpPr>
            <p:cNvPr id="18" name="Oval 17">
              <a:extLst>
                <a:ext uri="{FF2B5EF4-FFF2-40B4-BE49-F238E27FC236}">
                  <a16:creationId xmlns:a16="http://schemas.microsoft.com/office/drawing/2014/main" id="{9444DF79-367E-7CF2-4615-15931DD6B24F}"/>
                </a:ext>
              </a:extLst>
            </p:cNvPr>
            <p:cNvSpPr>
              <a:spLocks noChangeAspect="1"/>
            </p:cNvSpPr>
            <p:nvPr/>
          </p:nvSpPr>
          <p:spPr>
            <a:xfrm>
              <a:off x="55066" y="625316"/>
              <a:ext cx="571485" cy="661820"/>
            </a:xfrm>
            <a:prstGeom prst="ellipse">
              <a:avLst/>
            </a:prstGeom>
            <a:solidFill>
              <a:srgbClr val="1C400D">
                <a:lumMod val="90000"/>
                <a:lumOff val="10000"/>
              </a:srgbClr>
            </a:solidFill>
            <a:ln w="25400" cap="flat" cmpd="sng" algn="ctr">
              <a:noFill/>
              <a:prstDash val="solid"/>
            </a:ln>
            <a:effectLst/>
          </p:spPr>
          <p:txBody>
            <a:bodyPr rtlCol="0" anchor="ctr"/>
            <a:lstStyle/>
            <a:p>
              <a:pPr algn="ctr" defTabSz="1151961">
                <a:defRPr/>
              </a:pPr>
              <a:r>
                <a:rPr lang="en-US" sz="2000" b="1" kern="0" dirty="0">
                  <a:solidFill>
                    <a:schemeClr val="tx1"/>
                  </a:solidFill>
                  <a:latin typeface="+mn-lt"/>
                  <a:cs typeface="Arial"/>
                  <a:sym typeface="Arial"/>
                </a:rPr>
                <a:t>?</a:t>
              </a:r>
            </a:p>
          </p:txBody>
        </p:sp>
      </p:grpSp>
      <p:grpSp>
        <p:nvGrpSpPr>
          <p:cNvPr id="22" name="Group 21">
            <a:extLst>
              <a:ext uri="{FF2B5EF4-FFF2-40B4-BE49-F238E27FC236}">
                <a16:creationId xmlns:a16="http://schemas.microsoft.com/office/drawing/2014/main" id="{7A9B3617-E4FC-83AE-6671-429EF4840313}"/>
              </a:ext>
            </a:extLst>
          </p:cNvPr>
          <p:cNvGrpSpPr/>
          <p:nvPr/>
        </p:nvGrpSpPr>
        <p:grpSpPr>
          <a:xfrm>
            <a:off x="681202" y="1665525"/>
            <a:ext cx="10733811" cy="950260"/>
            <a:chOff x="681202" y="1625769"/>
            <a:chExt cx="10733811" cy="950260"/>
          </a:xfrm>
        </p:grpSpPr>
        <p:sp>
          <p:nvSpPr>
            <p:cNvPr id="4" name="TextBox 3">
              <a:extLst>
                <a:ext uri="{FF2B5EF4-FFF2-40B4-BE49-F238E27FC236}">
                  <a16:creationId xmlns:a16="http://schemas.microsoft.com/office/drawing/2014/main" id="{21086A3C-A5EA-CF04-509A-814E76ADF1B4}"/>
                </a:ext>
              </a:extLst>
            </p:cNvPr>
            <p:cNvSpPr txBox="1"/>
            <p:nvPr/>
          </p:nvSpPr>
          <p:spPr>
            <a:xfrm>
              <a:off x="1378556" y="1625769"/>
              <a:ext cx="10036457" cy="950260"/>
            </a:xfrm>
            <a:prstGeom prst="rect">
              <a:avLst/>
            </a:prstGeom>
            <a:noFill/>
          </p:spPr>
          <p:txBody>
            <a:bodyPr wrap="square">
              <a:spAutoFit/>
            </a:bodyPr>
            <a:lstStyle/>
            <a:p>
              <a:pPr algn="just" defTabSz="1151961">
                <a:lnSpc>
                  <a:spcPct val="150000"/>
                </a:lnSpc>
                <a:defRPr/>
              </a:pPr>
              <a:r>
                <a:rPr lang="en-US" sz="2000" b="1" kern="0" dirty="0">
                  <a:solidFill>
                    <a:sysClr val="windowText" lastClr="000000"/>
                  </a:solidFill>
                  <a:latin typeface="+mn-lt"/>
                  <a:cs typeface="Arial"/>
                  <a:sym typeface="Arial"/>
                </a:rPr>
                <a:t>NHIỆM VỤ: </a:t>
              </a:r>
              <a:r>
                <a:rPr lang="en-US" sz="2000" kern="0" dirty="0" err="1">
                  <a:solidFill>
                    <a:sysClr val="windowText" lastClr="000000"/>
                  </a:solidFill>
                  <a:latin typeface="+mn-lt"/>
                  <a:cs typeface="Arial"/>
                  <a:sym typeface="Arial"/>
                </a:rPr>
                <a:t>Các</a:t>
              </a:r>
              <a:r>
                <a:rPr lang="en-US" sz="2000" kern="0" dirty="0">
                  <a:solidFill>
                    <a:sysClr val="windowText" lastClr="000000"/>
                  </a:solidFill>
                  <a:latin typeface="+mn-lt"/>
                  <a:cs typeface="Arial"/>
                  <a:sym typeface="Arial"/>
                </a:rPr>
                <a:t> </a:t>
              </a:r>
              <a:r>
                <a:rPr lang="en-US" sz="2000" kern="0" dirty="0" err="1">
                  <a:solidFill>
                    <a:sysClr val="windowText" lastClr="000000"/>
                  </a:solidFill>
                  <a:latin typeface="+mn-lt"/>
                  <a:cs typeface="Arial"/>
                  <a:sym typeface="Arial"/>
                </a:rPr>
                <a:t>em</a:t>
              </a:r>
              <a:r>
                <a:rPr lang="en-US" sz="2000" kern="0" dirty="0">
                  <a:solidFill>
                    <a:sysClr val="windowText" lastClr="000000"/>
                  </a:solidFill>
                  <a:latin typeface="+mn-lt"/>
                  <a:cs typeface="Arial"/>
                  <a:sym typeface="Arial"/>
                </a:rPr>
                <a:t> </a:t>
              </a:r>
              <a:r>
                <a:rPr lang="en-US" sz="2000" kern="0" dirty="0" err="1">
                  <a:solidFill>
                    <a:sysClr val="windowText" lastClr="000000"/>
                  </a:solidFill>
                  <a:latin typeface="+mn-lt"/>
                  <a:cs typeface="Arial"/>
                  <a:sym typeface="Arial"/>
                </a:rPr>
                <a:t>hãy</a:t>
              </a:r>
              <a:r>
                <a:rPr lang="en-US" sz="2000" kern="0" dirty="0">
                  <a:solidFill>
                    <a:sysClr val="windowText" lastClr="000000"/>
                  </a:solidFill>
                  <a:latin typeface="+mn-lt"/>
                  <a:cs typeface="Arial"/>
                  <a:sym typeface="Arial"/>
                </a:rPr>
                <a:t> </a:t>
              </a:r>
              <a:r>
                <a:rPr lang="en-US" sz="2000" kern="0" dirty="0" err="1">
                  <a:solidFill>
                    <a:sysClr val="windowText" lastClr="000000"/>
                  </a:solidFill>
                  <a:latin typeface="+mn-lt"/>
                  <a:cs typeface="Arial"/>
                  <a:sym typeface="Arial"/>
                </a:rPr>
                <a:t>tự</a:t>
              </a:r>
              <a:r>
                <a:rPr lang="en-US" sz="2000" kern="0" dirty="0">
                  <a:solidFill>
                    <a:sysClr val="windowText" lastClr="000000"/>
                  </a:solidFill>
                  <a:latin typeface="+mn-lt"/>
                  <a:cs typeface="Arial"/>
                  <a:sym typeface="Arial"/>
                </a:rPr>
                <a:t> </a:t>
              </a:r>
              <a:r>
                <a:rPr lang="en-US" sz="2000" kern="0" dirty="0" err="1">
                  <a:solidFill>
                    <a:sysClr val="windowText" lastClr="000000"/>
                  </a:solidFill>
                  <a:latin typeface="+mn-lt"/>
                  <a:cs typeface="Arial"/>
                  <a:sym typeface="Arial"/>
                </a:rPr>
                <a:t>đọc</a:t>
              </a:r>
              <a:r>
                <a:rPr lang="en-US" sz="2000" kern="0" dirty="0">
                  <a:solidFill>
                    <a:sysClr val="windowText" lastClr="000000"/>
                  </a:solidFill>
                  <a:latin typeface="+mn-lt"/>
                  <a:cs typeface="Arial"/>
                  <a:sym typeface="Arial"/>
                </a:rPr>
                <a:t> </a:t>
              </a:r>
              <a:r>
                <a:rPr lang="en-US" sz="2000" kern="0" dirty="0" err="1">
                  <a:solidFill>
                    <a:sysClr val="windowText" lastClr="000000"/>
                  </a:solidFill>
                  <a:latin typeface="+mn-lt"/>
                  <a:cs typeface="Arial"/>
                  <a:sym typeface="Arial"/>
                </a:rPr>
                <a:t>sách</a:t>
              </a:r>
              <a:r>
                <a:rPr lang="en-US" sz="2000" kern="0" dirty="0">
                  <a:solidFill>
                    <a:sysClr val="windowText" lastClr="000000"/>
                  </a:solidFill>
                  <a:latin typeface="+mn-lt"/>
                  <a:cs typeface="Arial"/>
                  <a:sym typeface="Arial"/>
                </a:rPr>
                <a:t> </a:t>
              </a:r>
              <a:r>
                <a:rPr lang="en-US" sz="2000" kern="0" dirty="0" err="1">
                  <a:solidFill>
                    <a:sysClr val="windowText" lastClr="000000"/>
                  </a:solidFill>
                  <a:latin typeface="+mn-lt"/>
                  <a:cs typeface="Arial"/>
                  <a:sym typeface="Arial"/>
                </a:rPr>
                <a:t>báo</a:t>
              </a:r>
              <a:r>
                <a:rPr lang="en-US" sz="2000" kern="0" dirty="0">
                  <a:solidFill>
                    <a:sysClr val="windowText" lastClr="000000"/>
                  </a:solidFill>
                  <a:latin typeface="+mn-lt"/>
                  <a:cs typeface="Arial"/>
                  <a:sym typeface="Arial"/>
                </a:rPr>
                <a:t> </a:t>
              </a:r>
              <a:r>
                <a:rPr lang="en-US" sz="2000" kern="0" dirty="0" err="1">
                  <a:solidFill>
                    <a:sysClr val="windowText" lastClr="000000"/>
                  </a:solidFill>
                  <a:latin typeface="+mn-lt"/>
                  <a:cs typeface="Arial"/>
                  <a:sym typeface="Arial"/>
                </a:rPr>
                <a:t>ở</a:t>
              </a:r>
              <a:r>
                <a:rPr lang="en-US" sz="2000" kern="0" dirty="0">
                  <a:solidFill>
                    <a:sysClr val="windowText" lastClr="000000"/>
                  </a:solidFill>
                  <a:latin typeface="+mn-lt"/>
                  <a:cs typeface="Arial"/>
                  <a:sym typeface="Arial"/>
                </a:rPr>
                <a:t> </a:t>
              </a:r>
              <a:r>
                <a:rPr lang="en-US" sz="2000" kern="0" dirty="0" err="1">
                  <a:solidFill>
                    <a:sysClr val="windowText" lastClr="000000"/>
                  </a:solidFill>
                  <a:latin typeface="+mn-lt"/>
                  <a:cs typeface="Arial"/>
                  <a:sym typeface="Arial"/>
                </a:rPr>
                <a:t>nhà</a:t>
              </a:r>
              <a:r>
                <a:rPr lang="en-US" sz="2000" kern="0" dirty="0">
                  <a:solidFill>
                    <a:sysClr val="windowText" lastClr="000000"/>
                  </a:solidFill>
                  <a:latin typeface="+mn-lt"/>
                  <a:cs typeface="Arial"/>
                  <a:sym typeface="Arial"/>
                </a:rPr>
                <a:t> </a:t>
              </a:r>
              <a:r>
                <a:rPr lang="en-US" sz="2000" kern="0" dirty="0" err="1">
                  <a:solidFill>
                    <a:sysClr val="windowText" lastClr="000000"/>
                  </a:solidFill>
                  <a:latin typeface="+mn-lt"/>
                  <a:cs typeface="Arial"/>
                  <a:sym typeface="Arial"/>
                </a:rPr>
                <a:t>theo</a:t>
              </a:r>
              <a:r>
                <a:rPr lang="en-US" sz="2000" kern="0" dirty="0">
                  <a:solidFill>
                    <a:sysClr val="windowText" lastClr="000000"/>
                  </a:solidFill>
                  <a:latin typeface="+mn-lt"/>
                  <a:cs typeface="Arial"/>
                  <a:sym typeface="Arial"/>
                </a:rPr>
                <a:t> </a:t>
              </a:r>
              <a:r>
                <a:rPr lang="en-US" sz="2000" kern="0" dirty="0" err="1">
                  <a:solidFill>
                    <a:sysClr val="windowText" lastClr="000000"/>
                  </a:solidFill>
                  <a:latin typeface="+mn-lt"/>
                  <a:cs typeface="Arial"/>
                  <a:sym typeface="Arial"/>
                </a:rPr>
                <a:t>những</a:t>
              </a:r>
              <a:r>
                <a:rPr lang="en-US" sz="2000" kern="0" dirty="0">
                  <a:solidFill>
                    <a:sysClr val="windowText" lastClr="000000"/>
                  </a:solidFill>
                  <a:latin typeface="+mn-lt"/>
                  <a:cs typeface="Arial"/>
                  <a:sym typeface="Arial"/>
                </a:rPr>
                <a:t> </a:t>
              </a:r>
              <a:r>
                <a:rPr lang="en-US" sz="2000" kern="0" dirty="0" err="1">
                  <a:solidFill>
                    <a:sysClr val="windowText" lastClr="000000"/>
                  </a:solidFill>
                  <a:latin typeface="+mn-lt"/>
                  <a:cs typeface="Arial"/>
                  <a:sym typeface="Arial"/>
                </a:rPr>
                <a:t>yêu</a:t>
              </a:r>
              <a:r>
                <a:rPr lang="en-US" sz="2000" kern="0" dirty="0">
                  <a:solidFill>
                    <a:sysClr val="windowText" lastClr="000000"/>
                  </a:solidFill>
                  <a:latin typeface="+mn-lt"/>
                  <a:cs typeface="Arial"/>
                  <a:sym typeface="Arial"/>
                </a:rPr>
                <a:t> </a:t>
              </a:r>
              <a:r>
                <a:rPr lang="en-US" sz="2000" kern="0" dirty="0" err="1">
                  <a:solidFill>
                    <a:sysClr val="windowText" lastClr="000000"/>
                  </a:solidFill>
                  <a:latin typeface="+mn-lt"/>
                  <a:cs typeface="Arial"/>
                  <a:sym typeface="Arial"/>
                </a:rPr>
                <a:t>cầu</a:t>
              </a:r>
              <a:r>
                <a:rPr lang="en-US" sz="2000" kern="0" dirty="0">
                  <a:solidFill>
                    <a:sysClr val="windowText" lastClr="000000"/>
                  </a:solidFill>
                  <a:latin typeface="+mn-lt"/>
                  <a:cs typeface="Arial"/>
                  <a:sym typeface="Arial"/>
                </a:rPr>
                <a:t> </a:t>
              </a:r>
              <a:r>
                <a:rPr lang="en-US" sz="2000" kern="0" dirty="0" err="1">
                  <a:solidFill>
                    <a:sysClr val="windowText" lastClr="000000"/>
                  </a:solidFill>
                  <a:latin typeface="+mn-lt"/>
                  <a:cs typeface="Arial"/>
                  <a:sym typeface="Arial"/>
                </a:rPr>
                <a:t>cho</a:t>
              </a:r>
              <a:r>
                <a:rPr lang="en-US" sz="2000" kern="0" dirty="0">
                  <a:solidFill>
                    <a:sysClr val="windowText" lastClr="000000"/>
                  </a:solidFill>
                  <a:latin typeface="+mn-lt"/>
                  <a:cs typeface="Arial"/>
                  <a:sym typeface="Arial"/>
                </a:rPr>
                <a:t> </a:t>
              </a:r>
              <a:r>
                <a:rPr lang="en-US" sz="2000" kern="0" dirty="0" err="1">
                  <a:solidFill>
                    <a:sysClr val="windowText" lastClr="000000"/>
                  </a:solidFill>
                  <a:latin typeface="+mn-lt"/>
                  <a:cs typeface="Arial"/>
                  <a:sym typeface="Arial"/>
                </a:rPr>
                <a:t>sẵn</a:t>
              </a:r>
              <a:r>
                <a:rPr lang="en-US" sz="2000" kern="0" dirty="0">
                  <a:solidFill>
                    <a:sysClr val="windowText" lastClr="000000"/>
                  </a:solidFill>
                  <a:latin typeface="+mn-lt"/>
                  <a:cs typeface="Arial"/>
                  <a:sym typeface="Arial"/>
                </a:rPr>
                <a:t> </a:t>
              </a:r>
              <a:r>
                <a:rPr lang="en-US" sz="2000" kern="0" dirty="0" err="1">
                  <a:solidFill>
                    <a:sysClr val="windowText" lastClr="000000"/>
                  </a:solidFill>
                  <a:latin typeface="+mn-lt"/>
                  <a:cs typeface="Arial"/>
                  <a:sym typeface="Arial"/>
                </a:rPr>
                <a:t>dưới</a:t>
              </a:r>
              <a:r>
                <a:rPr lang="en-US" sz="2000" kern="0" dirty="0">
                  <a:solidFill>
                    <a:sysClr val="windowText" lastClr="000000"/>
                  </a:solidFill>
                  <a:latin typeface="+mn-lt"/>
                  <a:cs typeface="Arial"/>
                  <a:sym typeface="Arial"/>
                </a:rPr>
                <a:t> </a:t>
              </a:r>
              <a:r>
                <a:rPr lang="en-US" sz="2000" kern="0" dirty="0" err="1">
                  <a:solidFill>
                    <a:sysClr val="windowText" lastClr="000000"/>
                  </a:solidFill>
                  <a:latin typeface="+mn-lt"/>
                  <a:cs typeface="Arial"/>
                  <a:sym typeface="Arial"/>
                </a:rPr>
                <a:t>đây</a:t>
              </a:r>
              <a:r>
                <a:rPr lang="en-US" sz="2000" kern="0" dirty="0">
                  <a:solidFill>
                    <a:sysClr val="windowText" lastClr="000000"/>
                  </a:solidFill>
                  <a:latin typeface="+mn-lt"/>
                  <a:cs typeface="Arial"/>
                  <a:sym typeface="Arial"/>
                </a:rPr>
                <a:t>:</a:t>
              </a:r>
              <a:endParaRPr lang="en-US" sz="2000" kern="0" dirty="0">
                <a:solidFill>
                  <a:srgbClr val="C00000"/>
                </a:solidFill>
                <a:latin typeface="+mn-lt"/>
                <a:cs typeface="Arial"/>
                <a:sym typeface="Arial"/>
              </a:endParaRPr>
            </a:p>
          </p:txBody>
        </p:sp>
        <p:pic>
          <p:nvPicPr>
            <p:cNvPr id="1026" name="Picture 2">
              <a:extLst>
                <a:ext uri="{FF2B5EF4-FFF2-40B4-BE49-F238E27FC236}">
                  <a16:creationId xmlns:a16="http://schemas.microsoft.com/office/drawing/2014/main" id="{CAE887AC-046A-77A8-F2BB-B601EF3ADE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202" y="1758848"/>
              <a:ext cx="684101" cy="6841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173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1120E93-0D8F-AA62-4853-EBF4DAF2F928}"/>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0A105D32-D0D5-52AB-08B9-4B47DF901A66}"/>
              </a:ext>
            </a:extLst>
          </p:cNvPr>
          <p:cNvGrpSpPr/>
          <p:nvPr/>
        </p:nvGrpSpPr>
        <p:grpSpPr>
          <a:xfrm>
            <a:off x="1424473" y="1655664"/>
            <a:ext cx="10058556" cy="725248"/>
            <a:chOff x="1973145" y="427192"/>
            <a:chExt cx="7983763" cy="575650"/>
          </a:xfrm>
        </p:grpSpPr>
        <p:sp>
          <p:nvSpPr>
            <p:cNvPr id="5" name="Rectangle 4">
              <a:extLst>
                <a:ext uri="{FF2B5EF4-FFF2-40B4-BE49-F238E27FC236}">
                  <a16:creationId xmlns:a16="http://schemas.microsoft.com/office/drawing/2014/main" id="{EC45E3DB-C1B0-3124-AD37-3078210AEDEB}"/>
                </a:ext>
              </a:extLst>
            </p:cNvPr>
            <p:cNvSpPr/>
            <p:nvPr/>
          </p:nvSpPr>
          <p:spPr>
            <a:xfrm>
              <a:off x="1973145" y="427192"/>
              <a:ext cx="7983763" cy="454992"/>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151961">
                <a:lnSpc>
                  <a:spcPct val="150000"/>
                </a:lnSpc>
                <a:defRPr/>
              </a:pPr>
              <a:r>
                <a:rPr lang="en-US" sz="2400" b="1" kern="0" dirty="0">
                  <a:latin typeface="+mn-lt"/>
                  <a:cs typeface="Arial" panose="020B0604020202020204" pitchFamily="34" charset="0"/>
                </a:rPr>
                <a:t>       </a:t>
              </a:r>
              <a:r>
                <a:rPr lang="vi-VN" sz="2400" b="1" kern="0" dirty="0">
                  <a:solidFill>
                    <a:prstClr val="black"/>
                  </a:solidFill>
                  <a:latin typeface="+mn-lt"/>
                  <a:cs typeface="Arial" panose="020B0604020202020204" pitchFamily="34" charset="0"/>
                </a:rPr>
                <a:t>Hướng dẫn thực hiện ghi vào phiếu đọc sách:</a:t>
              </a:r>
              <a:endParaRPr lang="en-US" sz="2400" kern="0" dirty="0">
                <a:solidFill>
                  <a:prstClr val="black"/>
                </a:solidFill>
                <a:latin typeface="+mn-lt"/>
                <a:cs typeface="Arial" panose="020B0604020202020204" pitchFamily="34" charset="0"/>
              </a:endParaRPr>
            </a:p>
          </p:txBody>
        </p:sp>
        <p:pic>
          <p:nvPicPr>
            <p:cNvPr id="6" name="Picture 5">
              <a:extLst>
                <a:ext uri="{FF2B5EF4-FFF2-40B4-BE49-F238E27FC236}">
                  <a16:creationId xmlns:a16="http://schemas.microsoft.com/office/drawing/2014/main" id="{B760AF63-5E60-317E-5162-0C7A26A01A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8588" y="498502"/>
              <a:ext cx="442006" cy="504340"/>
            </a:xfrm>
            <a:prstGeom prst="rect">
              <a:avLst/>
            </a:prstGeom>
          </p:spPr>
        </p:pic>
      </p:grpSp>
      <p:sp>
        <p:nvSpPr>
          <p:cNvPr id="7" name="Đáp án đúng">
            <a:extLst>
              <a:ext uri="{FF2B5EF4-FFF2-40B4-BE49-F238E27FC236}">
                <a16:creationId xmlns:a16="http://schemas.microsoft.com/office/drawing/2014/main" id="{B6F9FD6F-D44C-454B-A5ED-F36A22BA9C67}"/>
              </a:ext>
            </a:extLst>
          </p:cNvPr>
          <p:cNvSpPr/>
          <p:nvPr/>
        </p:nvSpPr>
        <p:spPr>
          <a:xfrm>
            <a:off x="1490504" y="2584174"/>
            <a:ext cx="4302963" cy="1738084"/>
          </a:xfrm>
          <a:prstGeom prst="roundRect">
            <a:avLst>
              <a:gd name="adj" fmla="val 12662"/>
            </a:avLst>
          </a:prstGeom>
          <a:solidFill>
            <a:schemeClr val="accent4">
              <a:lumMod val="40000"/>
              <a:lumOff val="60000"/>
            </a:schemeClr>
          </a:solidFill>
          <a:ln w="28575" cap="flat" cmpd="sng" algn="ctr">
            <a:solidFill>
              <a:srgbClr val="000000"/>
            </a:solidFill>
            <a:prstDash val="solid"/>
          </a:ln>
          <a:effectLst/>
        </p:spPr>
        <p:txBody>
          <a:bodyPr rtlCol="0" anchor="ctr"/>
          <a:lstStyle/>
          <a:p>
            <a:pPr algn="ctr" defTabSz="863971">
              <a:lnSpc>
                <a:spcPct val="150000"/>
              </a:lnSpc>
              <a:defRPr/>
            </a:pPr>
            <a:r>
              <a:rPr lang="vi-VN" sz="2400" noProof="1">
                <a:solidFill>
                  <a:prstClr val="black"/>
                </a:solidFill>
                <a:latin typeface="+mn-lt"/>
                <a:cs typeface="Arial" panose="020B0604020202020204" pitchFamily="34" charset="0"/>
                <a:sym typeface="Arial"/>
              </a:rPr>
              <a:t>Tên bài đọc, tên tác giả </a:t>
            </a:r>
            <a:endParaRPr lang="en-US" sz="2400" noProof="1">
              <a:solidFill>
                <a:prstClr val="black"/>
              </a:solidFill>
              <a:latin typeface="+mn-lt"/>
              <a:cs typeface="Arial" panose="020B0604020202020204" pitchFamily="34" charset="0"/>
              <a:sym typeface="Arial"/>
            </a:endParaRPr>
          </a:p>
          <a:p>
            <a:pPr algn="ctr" defTabSz="863971">
              <a:lnSpc>
                <a:spcPct val="150000"/>
              </a:lnSpc>
              <a:defRPr/>
            </a:pPr>
            <a:r>
              <a:rPr lang="vi-VN" sz="2400" noProof="1">
                <a:solidFill>
                  <a:prstClr val="black"/>
                </a:solidFill>
                <a:latin typeface="+mn-lt"/>
                <a:cs typeface="Arial" panose="020B0604020202020204" pitchFamily="34" charset="0"/>
                <a:sym typeface="Arial"/>
              </a:rPr>
              <a:t>bài đọc</a:t>
            </a:r>
          </a:p>
        </p:txBody>
      </p:sp>
      <p:sp>
        <p:nvSpPr>
          <p:cNvPr id="8" name="Đáp án đúng">
            <a:extLst>
              <a:ext uri="{FF2B5EF4-FFF2-40B4-BE49-F238E27FC236}">
                <a16:creationId xmlns:a16="http://schemas.microsoft.com/office/drawing/2014/main" id="{30FDAF64-B381-15E6-D3DB-55BE1E09E385}"/>
              </a:ext>
            </a:extLst>
          </p:cNvPr>
          <p:cNvSpPr/>
          <p:nvPr/>
        </p:nvSpPr>
        <p:spPr>
          <a:xfrm>
            <a:off x="6453752" y="2576893"/>
            <a:ext cx="4302962" cy="1738084"/>
          </a:xfrm>
          <a:prstGeom prst="roundRect">
            <a:avLst>
              <a:gd name="adj" fmla="val 11861"/>
            </a:avLst>
          </a:prstGeom>
          <a:solidFill>
            <a:schemeClr val="accent4">
              <a:lumMod val="40000"/>
              <a:lumOff val="60000"/>
            </a:schemeClr>
          </a:solidFill>
          <a:ln w="28575" cap="flat" cmpd="sng" algn="ctr">
            <a:solidFill>
              <a:srgbClr val="000000"/>
            </a:solidFill>
            <a:prstDash val="solid"/>
          </a:ln>
          <a:effectLst/>
        </p:spPr>
        <p:txBody>
          <a:bodyPr rtlCol="0" anchor="ctr"/>
          <a:lstStyle/>
          <a:p>
            <a:pPr algn="ctr" defTabSz="863971">
              <a:lnSpc>
                <a:spcPct val="150000"/>
              </a:lnSpc>
              <a:defRPr/>
            </a:pPr>
            <a:r>
              <a:rPr lang="vi-VN" sz="2400" noProof="1">
                <a:solidFill>
                  <a:prstClr val="black"/>
                </a:solidFill>
                <a:latin typeface="+mn-lt"/>
                <a:cs typeface="Arial" panose="020B0604020202020204" pitchFamily="34" charset="0"/>
                <a:sym typeface="Arial"/>
              </a:rPr>
              <a:t>Nêu tình cảm, cảm xúc của em về bài đọc. </a:t>
            </a:r>
          </a:p>
        </p:txBody>
      </p:sp>
      <p:sp>
        <p:nvSpPr>
          <p:cNvPr id="9" name="Đáp án đúng">
            <a:extLst>
              <a:ext uri="{FF2B5EF4-FFF2-40B4-BE49-F238E27FC236}">
                <a16:creationId xmlns:a16="http://schemas.microsoft.com/office/drawing/2014/main" id="{CB474651-265C-4560-E5EA-D501880100DA}"/>
              </a:ext>
            </a:extLst>
          </p:cNvPr>
          <p:cNvSpPr/>
          <p:nvPr/>
        </p:nvSpPr>
        <p:spPr>
          <a:xfrm>
            <a:off x="1490504" y="4706939"/>
            <a:ext cx="4302963" cy="1738084"/>
          </a:xfrm>
          <a:prstGeom prst="roundRect">
            <a:avLst>
              <a:gd name="adj" fmla="val 14448"/>
            </a:avLst>
          </a:prstGeom>
          <a:solidFill>
            <a:schemeClr val="accent4">
              <a:lumMod val="40000"/>
              <a:lumOff val="60000"/>
            </a:schemeClr>
          </a:solidFill>
          <a:ln w="28575" cap="flat" cmpd="sng" algn="ctr">
            <a:solidFill>
              <a:srgbClr val="000000"/>
            </a:solidFill>
            <a:prstDash val="solid"/>
          </a:ln>
          <a:effectLst/>
        </p:spPr>
        <p:txBody>
          <a:bodyPr rtlCol="0" anchor="ctr"/>
          <a:lstStyle/>
          <a:p>
            <a:pPr algn="ctr" defTabSz="863971">
              <a:defRPr/>
            </a:pPr>
            <a:r>
              <a:rPr lang="vi-VN" sz="2400" noProof="1">
                <a:solidFill>
                  <a:prstClr val="black"/>
                </a:solidFill>
                <a:latin typeface="+mn-lt"/>
                <a:cs typeface="Arial" panose="020B0604020202020204" pitchFamily="34" charset="0"/>
                <a:sym typeface="Arial"/>
              </a:rPr>
              <a:t>Cảm nghĩ của em.</a:t>
            </a:r>
          </a:p>
        </p:txBody>
      </p:sp>
      <p:sp>
        <p:nvSpPr>
          <p:cNvPr id="10" name="Đáp án đúng">
            <a:extLst>
              <a:ext uri="{FF2B5EF4-FFF2-40B4-BE49-F238E27FC236}">
                <a16:creationId xmlns:a16="http://schemas.microsoft.com/office/drawing/2014/main" id="{B7D6EB36-7945-9C6A-411F-A24720AD640B}"/>
              </a:ext>
            </a:extLst>
          </p:cNvPr>
          <p:cNvSpPr/>
          <p:nvPr/>
        </p:nvSpPr>
        <p:spPr>
          <a:xfrm>
            <a:off x="6453751" y="4706939"/>
            <a:ext cx="4302963" cy="1738084"/>
          </a:xfrm>
          <a:prstGeom prst="roundRect">
            <a:avLst/>
          </a:prstGeom>
          <a:solidFill>
            <a:schemeClr val="accent4">
              <a:lumMod val="40000"/>
              <a:lumOff val="60000"/>
            </a:schemeClr>
          </a:solidFill>
          <a:ln w="28575" cap="flat" cmpd="sng" algn="ctr">
            <a:solidFill>
              <a:srgbClr val="000000"/>
            </a:solidFill>
            <a:prstDash val="solid"/>
          </a:ln>
          <a:effectLst/>
        </p:spPr>
        <p:txBody>
          <a:bodyPr rtlCol="0" anchor="ctr"/>
          <a:lstStyle/>
          <a:p>
            <a:pPr algn="ctr" defTabSz="863971">
              <a:lnSpc>
                <a:spcPct val="150000"/>
              </a:lnSpc>
              <a:defRPr/>
            </a:pPr>
            <a:r>
              <a:rPr lang="vi-VN" sz="2400" noProof="1">
                <a:solidFill>
                  <a:prstClr val="black"/>
                </a:solidFill>
                <a:latin typeface="+mn-lt"/>
                <a:cs typeface="Arial" panose="020B0604020202020204" pitchFamily="34" charset="0"/>
                <a:sym typeface="Arial"/>
              </a:rPr>
              <a:t>Một số nội dung chính: sự việc, nhân vật, hình ảnh, câu văn em thích.</a:t>
            </a:r>
          </a:p>
        </p:txBody>
      </p:sp>
      <p:cxnSp>
        <p:nvCxnSpPr>
          <p:cNvPr id="11" name="Straight Connector 10">
            <a:extLst>
              <a:ext uri="{FF2B5EF4-FFF2-40B4-BE49-F238E27FC236}">
                <a16:creationId xmlns:a16="http://schemas.microsoft.com/office/drawing/2014/main" id="{79008748-7D01-C780-8D2D-A47E6EC66D0E}"/>
              </a:ext>
            </a:extLst>
          </p:cNvPr>
          <p:cNvCxnSpPr>
            <a:cxnSpLocks/>
            <a:stCxn id="7" idx="3"/>
            <a:endCxn id="8" idx="1"/>
          </p:cNvCxnSpPr>
          <p:nvPr/>
        </p:nvCxnSpPr>
        <p:spPr>
          <a:xfrm flipV="1">
            <a:off x="5793467" y="3445935"/>
            <a:ext cx="660285" cy="7281"/>
          </a:xfrm>
          <a:prstGeom prst="line">
            <a:avLst/>
          </a:prstGeom>
          <a:noFill/>
          <a:ln w="28575" cap="flat" cmpd="sng" algn="ctr">
            <a:solidFill>
              <a:srgbClr val="000000"/>
            </a:solidFill>
            <a:prstDash val="solid"/>
          </a:ln>
          <a:effectLst/>
        </p:spPr>
      </p:cxnSp>
      <p:cxnSp>
        <p:nvCxnSpPr>
          <p:cNvPr id="12" name="Straight Connector 11">
            <a:extLst>
              <a:ext uri="{FF2B5EF4-FFF2-40B4-BE49-F238E27FC236}">
                <a16:creationId xmlns:a16="http://schemas.microsoft.com/office/drawing/2014/main" id="{C54B1E32-B5AA-D6B2-0534-D128523E475E}"/>
              </a:ext>
            </a:extLst>
          </p:cNvPr>
          <p:cNvCxnSpPr>
            <a:cxnSpLocks/>
            <a:stCxn id="9" idx="3"/>
            <a:endCxn id="10" idx="1"/>
          </p:cNvCxnSpPr>
          <p:nvPr/>
        </p:nvCxnSpPr>
        <p:spPr>
          <a:xfrm>
            <a:off x="5793467" y="5575981"/>
            <a:ext cx="660284" cy="0"/>
          </a:xfrm>
          <a:prstGeom prst="line">
            <a:avLst/>
          </a:prstGeom>
          <a:noFill/>
          <a:ln w="28575" cap="flat" cmpd="sng" algn="ctr">
            <a:solidFill>
              <a:srgbClr val="000000"/>
            </a:solidFill>
            <a:prstDash val="solid"/>
          </a:ln>
          <a:effectLst/>
        </p:spPr>
      </p:cxnSp>
      <p:cxnSp>
        <p:nvCxnSpPr>
          <p:cNvPr id="13" name="Elbow Connector 15">
            <a:extLst>
              <a:ext uri="{FF2B5EF4-FFF2-40B4-BE49-F238E27FC236}">
                <a16:creationId xmlns:a16="http://schemas.microsoft.com/office/drawing/2014/main" id="{C469E3C5-7B14-B013-F4C9-345134DDC8EE}"/>
              </a:ext>
            </a:extLst>
          </p:cNvPr>
          <p:cNvCxnSpPr>
            <a:cxnSpLocks/>
            <a:stCxn id="8" idx="3"/>
            <a:endCxn id="10" idx="3"/>
          </p:cNvCxnSpPr>
          <p:nvPr/>
        </p:nvCxnSpPr>
        <p:spPr>
          <a:xfrm>
            <a:off x="10756714" y="3445935"/>
            <a:ext cx="12700" cy="2130046"/>
          </a:xfrm>
          <a:prstGeom prst="bentConnector3">
            <a:avLst>
              <a:gd name="adj1" fmla="val 1800000"/>
            </a:avLst>
          </a:prstGeom>
          <a:noFill/>
          <a:ln w="28575" cap="flat" cmpd="sng" algn="ctr">
            <a:solidFill>
              <a:srgbClr val="000000"/>
            </a:solidFill>
            <a:prstDash val="solid"/>
          </a:ln>
          <a:effectLst/>
        </p:spPr>
      </p:cxnSp>
    </p:spTree>
    <p:extLst>
      <p:ext uri="{BB962C8B-B14F-4D97-AF65-F5344CB8AC3E}">
        <p14:creationId xmlns:p14="http://schemas.microsoft.com/office/powerpoint/2010/main" val="2759468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up)">
                                      <p:cBhvr>
                                        <p:cTn id="29" dur="500"/>
                                        <p:tgtEl>
                                          <p:spTgt spid="13"/>
                                        </p:tgtEl>
                                      </p:cBhvr>
                                    </p:animEffect>
                                  </p:childTnLst>
                                </p:cTn>
                              </p:par>
                            </p:childTnLst>
                          </p:cTn>
                        </p:par>
                        <p:par>
                          <p:cTn id="30" fill="hold">
                            <p:stCondLst>
                              <p:cond delay="500"/>
                            </p:stCondLst>
                            <p:childTnLst>
                              <p:par>
                                <p:cTn id="31" presetID="22" presetClass="entr" presetSubtype="2"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right)">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right)">
                                      <p:cBhvr>
                                        <p:cTn id="38" dur="500"/>
                                        <p:tgtEl>
                                          <p:spTgt spid="12"/>
                                        </p:tgtEl>
                                      </p:cBhvr>
                                    </p:animEffect>
                                  </p:childTnLst>
                                </p:cTn>
                              </p:par>
                            </p:childTnLst>
                          </p:cTn>
                        </p:par>
                        <p:par>
                          <p:cTn id="39" fill="hold">
                            <p:stCondLst>
                              <p:cond delay="500"/>
                            </p:stCondLst>
                            <p:childTnLst>
                              <p:par>
                                <p:cTn id="40" presetID="22" presetClass="entr" presetSubtype="2"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right)">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573</TotalTime>
  <Words>2804</Words>
  <Application>Microsoft Office PowerPoint</Application>
  <PresentationFormat>Widescreen</PresentationFormat>
  <Paragraphs>190</Paragraphs>
  <Slides>49</Slides>
  <Notes>10</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49</vt:i4>
      </vt:variant>
    </vt:vector>
  </HeadingPairs>
  <TitlesOfParts>
    <vt:vector size="55" baseType="lpstr">
      <vt:lpstr>Calibri Light</vt:lpstr>
      <vt:lpstr>UTM Avo</vt:lpstr>
      <vt:lpstr>Arial</vt:lpstr>
      <vt:lpstr>Calibri</vt:lpstr>
      <vt:lpstr>2_Office Theme</vt:lpstr>
      <vt:lpstr>Office Theme</vt:lpstr>
      <vt:lpstr>Tuần 3 Bài đọc 1: Lớp trưởng lớp tôi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171</cp:revision>
  <dcterms:created xsi:type="dcterms:W3CDTF">2023-10-19T01:39:18Z</dcterms:created>
  <dcterms:modified xsi:type="dcterms:W3CDTF">2024-10-08T07:52:48Z</dcterms:modified>
</cp:coreProperties>
</file>