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19"/>
  </p:notesMasterIdLst>
  <p:sldIdLst>
    <p:sldId id="256" r:id="rId3"/>
    <p:sldId id="281" r:id="rId4"/>
    <p:sldId id="353" r:id="rId5"/>
    <p:sldId id="356" r:id="rId6"/>
    <p:sldId id="341" r:id="rId7"/>
    <p:sldId id="364" r:id="rId8"/>
    <p:sldId id="355" r:id="rId9"/>
    <p:sldId id="357" r:id="rId10"/>
    <p:sldId id="358" r:id="rId11"/>
    <p:sldId id="359" r:id="rId12"/>
    <p:sldId id="363" r:id="rId13"/>
    <p:sldId id="360" r:id="rId14"/>
    <p:sldId id="348" r:id="rId15"/>
    <p:sldId id="362" r:id="rId16"/>
    <p:sldId id="275" r:id="rId17"/>
    <p:sldId id="365" r:id="rId18"/>
  </p:sldIdLst>
  <p:sldSz cx="12192000" cy="6858000"/>
  <p:notesSz cx="6858000" cy="9144000"/>
  <p:embeddedFontLst>
    <p:embeddedFont>
      <p:font typeface="Nunito" pitchFamily="2" charset="0"/>
      <p:regular r:id="rId20"/>
      <p:bold r:id="rId21"/>
      <p:italic r:id="rId22"/>
      <p:boldItalic r:id="rId23"/>
    </p:embeddedFont>
    <p:embeddedFont>
      <p:font typeface="UTM Avo" panose="02040603050506020204" pitchFamily="18"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8"/>
    <p:restoredTop sz="91667" autoAdjust="0"/>
  </p:normalViewPr>
  <p:slideViewPr>
    <p:cSldViewPr snapToGrid="0">
      <p:cViewPr>
        <p:scale>
          <a:sx n="59" d="100"/>
          <a:sy n="59" d="100"/>
        </p:scale>
        <p:origin x="882"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2795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03535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86939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758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38907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22922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44028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45097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10185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98920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70831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20399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2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tieng-viet-5-tap-1/1/678/25/"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hoc10.vn/doc-sach/tieng-viet-5-tap-1/1/678/25/"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9"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29.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149451"/>
            <a:ext cx="9144000" cy="2068502"/>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400" b="1" dirty="0" err="1">
                <a:solidFill>
                  <a:srgbClr val="002060"/>
                </a:solidFill>
                <a:latin typeface="UTM Avo" panose="02040603050506020204" pitchFamily="18"/>
                <a:ea typeface="Arial"/>
                <a:cs typeface="Arial"/>
                <a:sym typeface="Arial"/>
              </a:rPr>
              <a:t>Tuần</a:t>
            </a:r>
            <a:r>
              <a:rPr lang="en-US" sz="4400" b="1" dirty="0">
                <a:solidFill>
                  <a:srgbClr val="002060"/>
                </a:solidFill>
                <a:latin typeface="UTM Avo" panose="02040603050506020204" pitchFamily="18"/>
                <a:ea typeface="Arial"/>
                <a:cs typeface="Arial"/>
                <a:sym typeface="Arial"/>
              </a:rPr>
              <a:t> 3</a:t>
            </a:r>
            <a:br>
              <a:rPr lang="en-US" sz="4400" b="1" dirty="0">
                <a:solidFill>
                  <a:srgbClr val="002060"/>
                </a:solidFill>
                <a:latin typeface="UTM Avo" panose="02040603050506020204" pitchFamily="18"/>
                <a:ea typeface="Arial"/>
                <a:cs typeface="Arial"/>
                <a:sym typeface="Arial"/>
              </a:rPr>
            </a:br>
            <a:r>
              <a:rPr lang="en-US" sz="4400" b="1" dirty="0">
                <a:solidFill>
                  <a:srgbClr val="FF0000"/>
                </a:solidFill>
                <a:latin typeface="UTM Avo" panose="02040603050506020204" pitchFamily="18"/>
                <a:ea typeface="Arial"/>
                <a:cs typeface="Arial"/>
                <a:sym typeface="Arial"/>
              </a:rPr>
              <a:t>Trao </a:t>
            </a:r>
            <a:r>
              <a:rPr lang="en-US" sz="4400" b="1" dirty="0" err="1">
                <a:solidFill>
                  <a:srgbClr val="FF0000"/>
                </a:solidFill>
                <a:latin typeface="UTM Avo" panose="02040603050506020204" pitchFamily="18"/>
                <a:ea typeface="Arial"/>
                <a:cs typeface="Arial"/>
                <a:sym typeface="Arial"/>
              </a:rPr>
              <a:t>đổi</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Bạn</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nam</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bạn</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nữ</a:t>
            </a:r>
            <a:endParaRPr sz="44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31764-3B13-4BC9-0D9F-169FC4A89862}"/>
              </a:ext>
            </a:extLst>
          </p:cNvPr>
          <p:cNvGrpSpPr/>
          <p:nvPr/>
        </p:nvGrpSpPr>
        <p:grpSpPr>
          <a:xfrm>
            <a:off x="674133" y="2733969"/>
            <a:ext cx="5673455" cy="3862047"/>
            <a:chOff x="360671" y="2280312"/>
            <a:chExt cx="4503183" cy="3065416"/>
          </a:xfrm>
        </p:grpSpPr>
        <p:grpSp>
          <p:nvGrpSpPr>
            <p:cNvPr id="4" name="Group 3">
              <a:extLst>
                <a:ext uri="{FF2B5EF4-FFF2-40B4-BE49-F238E27FC236}">
                  <a16:creationId xmlns:a16="http://schemas.microsoft.com/office/drawing/2014/main" id="{519D2F83-25AA-18DF-2908-37979E9653F8}"/>
                </a:ext>
              </a:extLst>
            </p:cNvPr>
            <p:cNvGrpSpPr/>
            <p:nvPr/>
          </p:nvGrpSpPr>
          <p:grpSpPr>
            <a:xfrm>
              <a:off x="360671" y="2280312"/>
              <a:ext cx="4503183" cy="2704244"/>
              <a:chOff x="267605" y="767302"/>
              <a:chExt cx="4507052" cy="2704244"/>
            </a:xfrm>
          </p:grpSpPr>
          <p:sp>
            <p:nvSpPr>
              <p:cNvPr id="6" name="Rectangle: Rounded Corners 9">
                <a:extLst>
                  <a:ext uri="{FF2B5EF4-FFF2-40B4-BE49-F238E27FC236}">
                    <a16:creationId xmlns:a16="http://schemas.microsoft.com/office/drawing/2014/main" id="{5180E04F-D177-01B1-BEDC-F39BBF608B2F}"/>
                  </a:ext>
                </a:extLst>
              </p:cNvPr>
              <p:cNvSpPr/>
              <p:nvPr/>
            </p:nvSpPr>
            <p:spPr>
              <a:xfrm>
                <a:off x="267605" y="767302"/>
                <a:ext cx="4507052" cy="2704244"/>
              </a:xfrm>
              <a:prstGeom prst="roundRect">
                <a:avLst>
                  <a:gd name="adj" fmla="val 2488"/>
                </a:avLst>
              </a:prstGeom>
              <a:solidFill>
                <a:srgbClr val="FFF4D1"/>
              </a:solidFill>
              <a:ln w="25400" cap="flat" cmpd="sng" algn="ctr">
                <a:solidFill>
                  <a:schemeClr val="accent4">
                    <a:lumMod val="50000"/>
                  </a:schemeClr>
                </a:solidFill>
                <a:prstDash val="solid"/>
              </a:ln>
              <a:effectLst/>
            </p:spPr>
            <p:txBody>
              <a:bodyPr rtlCol="0" anchor="ctr"/>
              <a:lstStyle/>
              <a:p>
                <a:pPr algn="ctr" defTabSz="1152053">
                  <a:buClrTx/>
                  <a:defRPr/>
                </a:pPr>
                <a:endParaRPr lang="en-US" sz="2400">
                  <a:solidFill>
                    <a:srgbClr val="EBE0DD"/>
                  </a:solidFill>
                  <a:latin typeface="+mj-lt"/>
                  <a:ea typeface="+mn-ea"/>
                </a:endParaRPr>
              </a:p>
            </p:txBody>
          </p:sp>
          <p:sp>
            <p:nvSpPr>
              <p:cNvPr id="7" name="Rectangle: Diagonal Corners Rounded 16">
                <a:extLst>
                  <a:ext uri="{FF2B5EF4-FFF2-40B4-BE49-F238E27FC236}">
                    <a16:creationId xmlns:a16="http://schemas.microsoft.com/office/drawing/2014/main" id="{0E109A2E-8E38-3AC1-C937-7D4CF70A5035}"/>
                  </a:ext>
                </a:extLst>
              </p:cNvPr>
              <p:cNvSpPr/>
              <p:nvPr/>
            </p:nvSpPr>
            <p:spPr>
              <a:xfrm>
                <a:off x="267606" y="767302"/>
                <a:ext cx="1821103" cy="568769"/>
              </a:xfrm>
              <a:prstGeom prst="round2DiagRect">
                <a:avLst/>
              </a:prstGeom>
              <a:solidFill>
                <a:schemeClr val="accent4">
                  <a:lumMod val="40000"/>
                  <a:lumOff val="60000"/>
                </a:schemeClr>
              </a:solidFill>
              <a:ln w="25400" cap="flat" cmpd="sng" algn="ctr">
                <a:solidFill>
                  <a:schemeClr val="accent4">
                    <a:lumMod val="50000"/>
                  </a:schemeClr>
                </a:solidFill>
                <a:prstDash val="solid"/>
              </a:ln>
              <a:effectLst>
                <a:outerShdw blurRad="50800" dist="38100" dir="8100000" algn="tr" rotWithShape="0">
                  <a:prstClr val="black">
                    <a:alpha val="40000"/>
                  </a:prstClr>
                </a:outerShdw>
              </a:effectLst>
            </p:spPr>
            <p:txBody>
              <a:bodyPr rtlCol="0" anchor="ctr"/>
              <a:lstStyle/>
              <a:p>
                <a:pPr algn="ctr" defTabSz="1152053">
                  <a:buClrTx/>
                  <a:defRPr/>
                </a:pPr>
                <a:r>
                  <a:rPr lang="en-US" sz="2400" b="1">
                    <a:solidFill>
                      <a:schemeClr val="tx1">
                        <a:lumMod val="95000"/>
                        <a:lumOff val="5000"/>
                      </a:schemeClr>
                    </a:solidFill>
                    <a:latin typeface="+mj-lt"/>
                    <a:ea typeface="+mn-ea"/>
                  </a:rPr>
                  <a:t>Yêu cầu</a:t>
                </a:r>
              </a:p>
            </p:txBody>
          </p:sp>
        </p:grpSp>
        <p:sp>
          <p:nvSpPr>
            <p:cNvPr id="5" name="TextBox 4">
              <a:extLst>
                <a:ext uri="{FF2B5EF4-FFF2-40B4-BE49-F238E27FC236}">
                  <a16:creationId xmlns:a16="http://schemas.microsoft.com/office/drawing/2014/main" id="{417E5BFF-855B-D596-ACF0-CAF68CF87730}"/>
                </a:ext>
              </a:extLst>
            </p:cNvPr>
            <p:cNvSpPr txBox="1"/>
            <p:nvPr/>
          </p:nvSpPr>
          <p:spPr>
            <a:xfrm>
              <a:off x="591639" y="2803677"/>
              <a:ext cx="4041246" cy="2542051"/>
            </a:xfrm>
            <a:prstGeom prst="rect">
              <a:avLst/>
            </a:prstGeom>
            <a:noFill/>
            <a:ln>
              <a:noFill/>
            </a:ln>
          </p:spPr>
          <p:txBody>
            <a:bodyPr wrap="square" rtlCol="0">
              <a:spAutoFit/>
            </a:bodyPr>
            <a:lstStyle/>
            <a:p>
              <a:pPr algn="just" defTabSz="1152053">
                <a:lnSpc>
                  <a:spcPct val="150000"/>
                </a:lnSpc>
                <a:buClrTx/>
                <a:defRPr/>
              </a:pPr>
              <a:r>
                <a:rPr lang="en-US" sz="2300" dirty="0" err="1">
                  <a:solidFill>
                    <a:sysClr val="windowText" lastClr="000000"/>
                  </a:solidFill>
                  <a:latin typeface="+mj-lt"/>
                  <a:ea typeface="+mn-ea"/>
                </a:rPr>
                <a:t>Cả</a:t>
              </a:r>
              <a:r>
                <a:rPr lang="en-US" sz="2300" dirty="0">
                  <a:solidFill>
                    <a:sysClr val="windowText" lastClr="000000"/>
                  </a:solidFill>
                  <a:latin typeface="+mj-lt"/>
                  <a:ea typeface="+mn-ea"/>
                </a:rPr>
                <a:t> </a:t>
              </a:r>
              <a:r>
                <a:rPr lang="en-US" sz="2300" dirty="0" err="1">
                  <a:solidFill>
                    <a:sysClr val="windowText" lastClr="000000"/>
                  </a:solidFill>
                  <a:latin typeface="+mj-lt"/>
                  <a:ea typeface="+mn-ea"/>
                </a:rPr>
                <a:t>lớp</a:t>
              </a:r>
              <a:r>
                <a:rPr lang="en-US" sz="2300" dirty="0">
                  <a:solidFill>
                    <a:sysClr val="windowText" lastClr="000000"/>
                  </a:solidFill>
                  <a:latin typeface="+mj-lt"/>
                  <a:ea typeface="+mn-ea"/>
                </a:rPr>
                <a:t> </a:t>
              </a:r>
              <a:r>
                <a:rPr lang="en-US" sz="2300" dirty="0" err="1">
                  <a:solidFill>
                    <a:sysClr val="windowText" lastClr="000000"/>
                  </a:solidFill>
                  <a:latin typeface="+mj-lt"/>
                  <a:ea typeface="+mn-ea"/>
                </a:rPr>
                <a:t>cùng</a:t>
              </a:r>
              <a:r>
                <a:rPr lang="en-US" sz="2300" dirty="0">
                  <a:solidFill>
                    <a:sysClr val="windowText" lastClr="000000"/>
                  </a:solidFill>
                  <a:latin typeface="+mj-lt"/>
                  <a:ea typeface="+mn-ea"/>
                </a:rPr>
                <a:t> </a:t>
              </a:r>
              <a:r>
                <a:rPr lang="en-US" sz="2300" dirty="0" err="1">
                  <a:solidFill>
                    <a:sysClr val="windowText" lastClr="000000"/>
                  </a:solidFill>
                  <a:latin typeface="+mj-lt"/>
                  <a:ea typeface="+mn-ea"/>
                </a:rPr>
                <a:t>nhau</a:t>
              </a:r>
              <a:r>
                <a:rPr lang="en-US" sz="2300" dirty="0">
                  <a:solidFill>
                    <a:sysClr val="windowText" lastClr="000000"/>
                  </a:solidFill>
                  <a:latin typeface="+mj-lt"/>
                  <a:ea typeface="+mn-ea"/>
                </a:rPr>
                <a:t> </a:t>
              </a:r>
              <a:r>
                <a:rPr lang="en-US" sz="2300" dirty="0" err="1">
                  <a:solidFill>
                    <a:sysClr val="windowText" lastClr="000000"/>
                  </a:solidFill>
                  <a:latin typeface="+mj-lt"/>
                  <a:ea typeface="+mn-ea"/>
                </a:rPr>
                <a:t>tham</a:t>
              </a:r>
              <a:r>
                <a:rPr lang="en-US" sz="2300" dirty="0">
                  <a:solidFill>
                    <a:sysClr val="windowText" lastClr="000000"/>
                  </a:solidFill>
                  <a:latin typeface="+mj-lt"/>
                  <a:ea typeface="+mn-ea"/>
                </a:rPr>
                <a:t> </a:t>
              </a:r>
              <a:r>
                <a:rPr lang="en-US" sz="2300" dirty="0" err="1">
                  <a:solidFill>
                    <a:sysClr val="windowText" lastClr="000000"/>
                  </a:solidFill>
                  <a:latin typeface="+mj-lt"/>
                  <a:ea typeface="+mn-ea"/>
                </a:rPr>
                <a:t>gia</a:t>
              </a:r>
              <a:r>
                <a:rPr lang="en-US" sz="2300" dirty="0">
                  <a:solidFill>
                    <a:sysClr val="windowText" lastClr="000000"/>
                  </a:solidFill>
                  <a:latin typeface="+mj-lt"/>
                  <a:ea typeface="+mn-ea"/>
                </a:rPr>
                <a:t> </a:t>
              </a:r>
              <a:r>
                <a:rPr lang="en-US" sz="2300" dirty="0" err="1">
                  <a:solidFill>
                    <a:sysClr val="windowText" lastClr="000000"/>
                  </a:solidFill>
                  <a:latin typeface="+mj-lt"/>
                  <a:ea typeface="+mn-ea"/>
                </a:rPr>
                <a:t>vào</a:t>
              </a:r>
              <a:r>
                <a:rPr lang="en-US" sz="2300" dirty="0">
                  <a:solidFill>
                    <a:sysClr val="windowText" lastClr="000000"/>
                  </a:solidFill>
                  <a:latin typeface="+mj-lt"/>
                  <a:ea typeface="+mn-ea"/>
                </a:rPr>
                <a:t> </a:t>
              </a:r>
              <a:r>
                <a:rPr lang="vi-VN" sz="2300" dirty="0">
                  <a:solidFill>
                    <a:sysClr val="windowText" lastClr="000000"/>
                  </a:solidFill>
                  <a:latin typeface="+mj-lt"/>
                  <a:ea typeface="+mn-ea"/>
                </a:rPr>
                <a:t>trò chơi </a:t>
              </a:r>
              <a:r>
                <a:rPr lang="en-US" sz="2300" dirty="0">
                  <a:solidFill>
                    <a:sysClr val="windowText" lastClr="000000"/>
                  </a:solidFill>
                  <a:latin typeface="+mj-lt"/>
                  <a:ea typeface="+mn-ea"/>
                </a:rPr>
                <a:t>“</a:t>
              </a:r>
              <a:r>
                <a:rPr lang="vi-VN" sz="2300" dirty="0">
                  <a:solidFill>
                    <a:sysClr val="windowText" lastClr="000000"/>
                  </a:solidFill>
                  <a:latin typeface="+mj-lt"/>
                  <a:ea typeface="+mn-ea"/>
                </a:rPr>
                <a:t>Rung chuông vàng</a:t>
              </a:r>
              <a:r>
                <a:rPr lang="en-US" sz="2300" dirty="0">
                  <a:solidFill>
                    <a:sysClr val="windowText" lastClr="000000"/>
                  </a:solidFill>
                  <a:latin typeface="+mj-lt"/>
                  <a:ea typeface="+mn-ea"/>
                </a:rPr>
                <a:t>”</a:t>
              </a:r>
              <a:r>
                <a:rPr lang="vi-VN" sz="2300" dirty="0">
                  <a:solidFill>
                    <a:sysClr val="windowText" lastClr="000000"/>
                  </a:solidFill>
                  <a:latin typeface="+mj-lt"/>
                  <a:ea typeface="+mn-ea"/>
                </a:rPr>
                <a:t> để </a:t>
              </a:r>
              <a:r>
                <a:rPr lang="en-US" sz="2300" dirty="0" err="1">
                  <a:solidFill>
                    <a:sysClr val="windowText" lastClr="000000"/>
                  </a:solidFill>
                  <a:latin typeface="+mj-lt"/>
                  <a:ea typeface="+mn-ea"/>
                </a:rPr>
                <a:t>trả</a:t>
              </a:r>
              <a:r>
                <a:rPr lang="en-US" sz="2300" dirty="0">
                  <a:solidFill>
                    <a:sysClr val="windowText" lastClr="000000"/>
                  </a:solidFill>
                  <a:latin typeface="+mj-lt"/>
                  <a:ea typeface="+mn-ea"/>
                </a:rPr>
                <a:t> </a:t>
              </a:r>
              <a:r>
                <a:rPr lang="en-US" sz="2300" dirty="0" err="1">
                  <a:solidFill>
                    <a:sysClr val="windowText" lastClr="000000"/>
                  </a:solidFill>
                  <a:latin typeface="+mj-lt"/>
                  <a:ea typeface="+mn-ea"/>
                </a:rPr>
                <a:t>lời</a:t>
              </a:r>
              <a:r>
                <a:rPr lang="en-US" sz="2300" dirty="0">
                  <a:solidFill>
                    <a:sysClr val="windowText" lastClr="000000"/>
                  </a:solidFill>
                  <a:latin typeface="+mj-lt"/>
                  <a:ea typeface="+mn-ea"/>
                </a:rPr>
                <a:t> </a:t>
              </a:r>
              <a:r>
                <a:rPr lang="vi-VN" sz="2300" dirty="0">
                  <a:solidFill>
                    <a:sysClr val="windowText" lastClr="000000"/>
                  </a:solidFill>
                  <a:latin typeface="+mj-lt"/>
                  <a:ea typeface="+mn-ea"/>
                </a:rPr>
                <a:t>câu hỏi: </a:t>
              </a:r>
              <a:r>
                <a:rPr lang="vi-VN" sz="2300" b="1" dirty="0">
                  <a:solidFill>
                    <a:schemeClr val="tx1"/>
                  </a:solidFill>
                  <a:latin typeface="+mj-lt"/>
                  <a:ea typeface="+mn-ea"/>
                </a:rPr>
                <a:t>Nêu những ưu điểm, nhược điểm của các bạn nam và bạn nữ</a:t>
              </a:r>
              <a:r>
                <a:rPr lang="en-US" sz="2300" b="1" dirty="0">
                  <a:solidFill>
                    <a:schemeClr val="tx1"/>
                  </a:solidFill>
                  <a:latin typeface="+mj-lt"/>
                  <a:ea typeface="+mn-ea"/>
                </a:rPr>
                <a:t>?</a:t>
              </a:r>
              <a:endParaRPr lang="vi-VN" sz="2300" b="1" dirty="0">
                <a:solidFill>
                  <a:schemeClr val="tx1"/>
                </a:solidFill>
                <a:latin typeface="+mj-lt"/>
                <a:ea typeface="+mn-ea"/>
              </a:endParaRPr>
            </a:p>
            <a:p>
              <a:pPr algn="just" defTabSz="1152053">
                <a:lnSpc>
                  <a:spcPct val="150000"/>
                </a:lnSpc>
                <a:buClrTx/>
                <a:defRPr/>
              </a:pPr>
              <a:endParaRPr lang="vi-VN" sz="2300" dirty="0">
                <a:solidFill>
                  <a:srgbClr val="FF0000"/>
                </a:solidFill>
                <a:latin typeface="+mj-lt"/>
                <a:ea typeface="+mn-ea"/>
              </a:endParaRPr>
            </a:p>
          </p:txBody>
        </p:sp>
      </p:grpSp>
      <p:pic>
        <p:nvPicPr>
          <p:cNvPr id="8" name="Picture 7" descr="A group of children sitting on a blanket with a teacher&#10;&#10;Description automatically generated">
            <a:extLst>
              <a:ext uri="{FF2B5EF4-FFF2-40B4-BE49-F238E27FC236}">
                <a16:creationId xmlns:a16="http://schemas.microsoft.com/office/drawing/2014/main" id="{3E78F4F4-DB84-892E-BDBF-C0E426560857}"/>
              </a:ext>
            </a:extLst>
          </p:cNvPr>
          <p:cNvPicPr>
            <a:picLocks noChangeAspect="1"/>
          </p:cNvPicPr>
          <p:nvPr/>
        </p:nvPicPr>
        <p:blipFill rotWithShape="1">
          <a:blip r:embed="rId3"/>
          <a:srcRect l="10707" t="29730" r="9645" b="2381"/>
          <a:stretch/>
        </p:blipFill>
        <p:spPr>
          <a:xfrm>
            <a:off x="6818498" y="2733969"/>
            <a:ext cx="4649271" cy="29066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a:extLst>
              <a:ext uri="{FF2B5EF4-FFF2-40B4-BE49-F238E27FC236}">
                <a16:creationId xmlns:a16="http://schemas.microsoft.com/office/drawing/2014/main" id="{49651A7C-CE46-9A4A-20D8-3207788893FE}"/>
              </a:ext>
            </a:extLst>
          </p:cNvPr>
          <p:cNvSpPr txBox="1"/>
          <p:nvPr/>
        </p:nvSpPr>
        <p:spPr>
          <a:xfrm>
            <a:off x="3048866" y="1763235"/>
            <a:ext cx="6094268" cy="492443"/>
          </a:xfrm>
          <a:prstGeom prst="rect">
            <a:avLst/>
          </a:prstGeom>
          <a:noFill/>
        </p:spPr>
        <p:txBody>
          <a:bodyPr wrap="square">
            <a:spAutoFit/>
          </a:bodyPr>
          <a:lstStyle/>
          <a:p>
            <a:pPr algn="ctr">
              <a:buClrTx/>
              <a:defRPr/>
            </a:pPr>
            <a:r>
              <a:rPr lang="vi-VN" sz="2600" b="1">
                <a:solidFill>
                  <a:schemeClr val="tx1">
                    <a:lumMod val="95000"/>
                    <a:lumOff val="5000"/>
                  </a:schemeClr>
                </a:solidFill>
                <a:latin typeface="+mj-lt"/>
                <a:ea typeface="+mn-ea"/>
                <a:cs typeface="Arial" panose="020B0604020202020204" pitchFamily="34" charset="0"/>
              </a:rPr>
              <a:t>Trò chơi</a:t>
            </a:r>
            <a:r>
              <a:rPr lang="en-US" sz="2600" b="1">
                <a:solidFill>
                  <a:schemeClr val="tx1">
                    <a:lumMod val="95000"/>
                    <a:lumOff val="5000"/>
                  </a:schemeClr>
                </a:solidFill>
                <a:latin typeface="+mj-lt"/>
                <a:ea typeface="+mn-ea"/>
                <a:cs typeface="Arial" panose="020B0604020202020204" pitchFamily="34" charset="0"/>
              </a:rPr>
              <a:t> “Rung chuông vàng”</a:t>
            </a:r>
            <a:endParaRPr lang="en-US" sz="2600" b="1" dirty="0">
              <a:solidFill>
                <a:schemeClr val="tx1">
                  <a:lumMod val="95000"/>
                  <a:lumOff val="5000"/>
                </a:schemeClr>
              </a:solidFill>
              <a:latin typeface="+mj-lt"/>
              <a:ea typeface="+mn-ea"/>
              <a:cs typeface="Arial" panose="020B0604020202020204" pitchFamily="34" charset="0"/>
            </a:endParaRPr>
          </a:p>
        </p:txBody>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BEB3D33-3F4A-FF4F-A992-33F6F663461F}"/>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0A45E802-D089-1680-6004-913285CC229A}"/>
              </a:ext>
            </a:extLst>
          </p:cNvPr>
          <p:cNvSpPr/>
          <p:nvPr/>
        </p:nvSpPr>
        <p:spPr>
          <a:xfrm>
            <a:off x="752330" y="1718231"/>
            <a:ext cx="10752290" cy="4908600"/>
          </a:xfrm>
          <a:custGeom>
            <a:avLst/>
            <a:gdLst/>
            <a:ahLst/>
            <a:cxnLst/>
            <a:rect l="l" t="t" r="r" b="b"/>
            <a:pathLst>
              <a:path w="14875164" h="5894776">
                <a:moveTo>
                  <a:pt x="0" y="0"/>
                </a:moveTo>
                <a:lnTo>
                  <a:pt x="14875164" y="0"/>
                </a:lnTo>
                <a:lnTo>
                  <a:pt x="14875164" y="5894776"/>
                </a:lnTo>
                <a:lnTo>
                  <a:pt x="0" y="5894776"/>
                </a:lnTo>
                <a:lnTo>
                  <a:pt x="0" y="0"/>
                </a:lnTo>
                <a:close/>
              </a:path>
            </a:pathLst>
          </a:custGeom>
          <a:noFill/>
          <a:ln/>
        </p:spPr>
        <p:style>
          <a:lnRef idx="2">
            <a:schemeClr val="accent6"/>
          </a:lnRef>
          <a:fillRef idx="1">
            <a:schemeClr val="lt1"/>
          </a:fillRef>
          <a:effectRef idx="0">
            <a:schemeClr val="accent6"/>
          </a:effectRef>
          <a:fontRef idx="minor">
            <a:schemeClr val="dk1"/>
          </a:fontRef>
        </p:style>
        <p:txBody>
          <a:bodyPr/>
          <a:lstStyle/>
          <a:p>
            <a:pPr defTabSz="576026">
              <a:buClrTx/>
              <a:defRPr/>
            </a:pPr>
            <a:endParaRPr lang="en-US" sz="2000" kern="1200">
              <a:solidFill>
                <a:prstClr val="black"/>
              </a:solidFill>
              <a:latin typeface="+mj-lt"/>
              <a:ea typeface="+mn-ea"/>
              <a:cs typeface="Arial" panose="020B0604020202020204" pitchFamily="34" charset="0"/>
            </a:endParaRPr>
          </a:p>
        </p:txBody>
      </p:sp>
      <p:sp>
        <p:nvSpPr>
          <p:cNvPr id="3" name="TextBox 2">
            <a:extLst>
              <a:ext uri="{FF2B5EF4-FFF2-40B4-BE49-F238E27FC236}">
                <a16:creationId xmlns:a16="http://schemas.microsoft.com/office/drawing/2014/main" id="{71587777-A990-35E9-7D2F-5EE44DD9B916}"/>
              </a:ext>
            </a:extLst>
          </p:cNvPr>
          <p:cNvSpPr txBox="1"/>
          <p:nvPr/>
        </p:nvSpPr>
        <p:spPr>
          <a:xfrm>
            <a:off x="1038650" y="1850709"/>
            <a:ext cx="10179650" cy="4643644"/>
          </a:xfrm>
          <a:prstGeom prst="rect">
            <a:avLst/>
          </a:prstGeom>
          <a:noFill/>
        </p:spPr>
        <p:txBody>
          <a:bodyPr wrap="square" rtlCol="0">
            <a:spAutoFit/>
          </a:bodyPr>
          <a:lstStyle/>
          <a:p>
            <a:pPr marL="432020" indent="-432020" algn="just" defTabSz="576026">
              <a:lnSpc>
                <a:spcPct val="150000"/>
              </a:lnSpc>
              <a:buClrTx/>
              <a:buFont typeface="Courier New" panose="02070309020205020404" pitchFamily="49" charset="0"/>
              <a:buChar char="o"/>
            </a:pPr>
            <a:r>
              <a:rPr lang="vi-VN" sz="2000" b="1" kern="1200" dirty="0">
                <a:solidFill>
                  <a:prstClr val="black"/>
                </a:solidFill>
                <a:latin typeface="+mj-lt"/>
                <a:ea typeface="+mn-ea"/>
                <a:cs typeface="Arial" panose="020B0604020202020204" pitchFamily="34" charset="0"/>
              </a:rPr>
              <a:t>Luật chơi: </a:t>
            </a:r>
            <a:endParaRPr lang="en-US" sz="2000" b="1" kern="1200" dirty="0">
              <a:solidFill>
                <a:prstClr val="black"/>
              </a:solidFill>
              <a:latin typeface="+mj-lt"/>
              <a:ea typeface="+mn-ea"/>
              <a:cs typeface="Arial" panose="020B0604020202020204" pitchFamily="34" charset="0"/>
            </a:endParaRPr>
          </a:p>
          <a:p>
            <a:pPr marL="432020" indent="-432020" algn="just" defTabSz="576026">
              <a:lnSpc>
                <a:spcPct val="150000"/>
              </a:lnSpc>
              <a:buClrTx/>
              <a:buFont typeface="Arial" panose="020B0604020202020204" pitchFamily="34" charset="0"/>
              <a:buChar char="•"/>
            </a:pPr>
            <a:r>
              <a:rPr lang="en-US" sz="2000" kern="1200" dirty="0" err="1">
                <a:solidFill>
                  <a:prstClr val="black"/>
                </a:solidFill>
                <a:latin typeface="+mj-lt"/>
                <a:ea typeface="+mn-ea"/>
                <a:cs typeface="Arial" panose="020B0604020202020204" pitchFamily="34" charset="0"/>
              </a:rPr>
              <a:t>Cả</a:t>
            </a:r>
            <a:r>
              <a:rPr lang="en-US" sz="2000" kern="1200" dirty="0">
                <a:solidFill>
                  <a:prstClr val="black"/>
                </a:solidFill>
                <a:latin typeface="+mj-lt"/>
                <a:ea typeface="+mn-ea"/>
                <a:cs typeface="Arial" panose="020B0604020202020204" pitchFamily="34" charset="0"/>
              </a:rPr>
              <a:t> </a:t>
            </a:r>
            <a:r>
              <a:rPr lang="en-US" sz="2000" kern="1200" dirty="0" err="1">
                <a:solidFill>
                  <a:prstClr val="black"/>
                </a:solidFill>
                <a:latin typeface="+mj-lt"/>
                <a:ea typeface="+mn-ea"/>
                <a:cs typeface="Arial" panose="020B0604020202020204" pitchFamily="34" charset="0"/>
              </a:rPr>
              <a:t>lớp</a:t>
            </a:r>
            <a:r>
              <a:rPr lang="en-US" sz="2000" kern="1200" dirty="0">
                <a:solidFill>
                  <a:prstClr val="black"/>
                </a:solidFill>
                <a:latin typeface="+mj-lt"/>
                <a:ea typeface="+mn-ea"/>
                <a:cs typeface="Arial" panose="020B0604020202020204" pitchFamily="34" charset="0"/>
              </a:rPr>
              <a:t> chia </a:t>
            </a:r>
            <a:r>
              <a:rPr lang="vi-VN" sz="2000" kern="1200" dirty="0">
                <a:solidFill>
                  <a:prstClr val="black"/>
                </a:solidFill>
                <a:latin typeface="+mj-lt"/>
                <a:ea typeface="+mn-ea"/>
                <a:cs typeface="Arial" panose="020B0604020202020204" pitchFamily="34" charset="0"/>
              </a:rPr>
              <a:t>thành </a:t>
            </a:r>
            <a:r>
              <a:rPr lang="en-US" sz="2000" kern="1200" dirty="0" err="1">
                <a:solidFill>
                  <a:prstClr val="black"/>
                </a:solidFill>
                <a:latin typeface="+mj-lt"/>
                <a:ea typeface="+mn-ea"/>
                <a:cs typeface="Arial" panose="020B0604020202020204" pitchFamily="34" charset="0"/>
              </a:rPr>
              <a:t>hai</a:t>
            </a:r>
            <a:r>
              <a:rPr lang="vi-VN" sz="2000" kern="1200" dirty="0">
                <a:solidFill>
                  <a:prstClr val="black"/>
                </a:solidFill>
                <a:latin typeface="+mj-lt"/>
                <a:ea typeface="+mn-ea"/>
                <a:cs typeface="Arial" panose="020B0604020202020204" pitchFamily="34" charset="0"/>
              </a:rPr>
              <a:t> nhóm</a:t>
            </a:r>
            <a:r>
              <a:rPr lang="en-US" sz="2000" kern="1200" dirty="0">
                <a:solidFill>
                  <a:prstClr val="black"/>
                </a:solidFill>
                <a:latin typeface="+mj-lt"/>
                <a:ea typeface="+mn-ea"/>
                <a:cs typeface="Arial" panose="020B0604020202020204" pitchFamily="34" charset="0"/>
              </a:rPr>
              <a:t>:</a:t>
            </a:r>
          </a:p>
          <a:p>
            <a:pPr marL="432020" indent="-432020" algn="just" defTabSz="576026">
              <a:lnSpc>
                <a:spcPct val="150000"/>
              </a:lnSpc>
              <a:buClrTx/>
              <a:buFont typeface="Arial" panose="020B0604020202020204" pitchFamily="34" charset="0"/>
              <a:buChar char="•"/>
            </a:pPr>
            <a:endParaRPr lang="en-US" sz="2000" kern="1200" dirty="0">
              <a:solidFill>
                <a:prstClr val="black"/>
              </a:solidFill>
              <a:latin typeface="+mj-lt"/>
              <a:ea typeface="+mn-ea"/>
              <a:cs typeface="Arial" panose="020B0604020202020204" pitchFamily="34" charset="0"/>
            </a:endParaRPr>
          </a:p>
          <a:p>
            <a:pPr marL="432020" indent="-432020" algn="just" defTabSz="576026">
              <a:lnSpc>
                <a:spcPct val="150000"/>
              </a:lnSpc>
              <a:buClrTx/>
              <a:buFont typeface="Arial" panose="020B0604020202020204" pitchFamily="34" charset="0"/>
              <a:buChar char="•"/>
            </a:pPr>
            <a:endParaRPr lang="en-US" sz="2000" kern="1200" dirty="0">
              <a:solidFill>
                <a:prstClr val="black"/>
              </a:solidFill>
              <a:latin typeface="+mj-lt"/>
              <a:ea typeface="+mn-ea"/>
              <a:cs typeface="Arial" panose="020B0604020202020204" pitchFamily="34" charset="0"/>
            </a:endParaRPr>
          </a:p>
          <a:p>
            <a:pPr marL="432020" indent="-432020" algn="just" defTabSz="576026">
              <a:lnSpc>
                <a:spcPct val="150000"/>
              </a:lnSpc>
              <a:buClrTx/>
              <a:buFont typeface="Arial" panose="020B0604020202020204" pitchFamily="34" charset="0"/>
              <a:buChar char="•"/>
            </a:pPr>
            <a:endParaRPr lang="en-US" sz="2000" kern="1200" dirty="0">
              <a:solidFill>
                <a:prstClr val="black"/>
              </a:solidFill>
              <a:latin typeface="+mj-lt"/>
              <a:ea typeface="+mn-ea"/>
              <a:cs typeface="Arial" panose="020B0604020202020204" pitchFamily="34" charset="0"/>
            </a:endParaRPr>
          </a:p>
          <a:p>
            <a:pPr marL="432020" indent="-432020" algn="just" defTabSz="576026">
              <a:lnSpc>
                <a:spcPct val="150000"/>
              </a:lnSpc>
              <a:buClrTx/>
              <a:buFont typeface="Arial" panose="020B0604020202020204" pitchFamily="34" charset="0"/>
              <a:buChar char="•"/>
            </a:pPr>
            <a:endParaRPr lang="en-US" sz="2000" kern="1200" dirty="0">
              <a:solidFill>
                <a:prstClr val="black"/>
              </a:solidFill>
              <a:latin typeface="+mj-lt"/>
              <a:ea typeface="+mn-ea"/>
              <a:cs typeface="Arial" panose="020B0604020202020204" pitchFamily="34" charset="0"/>
            </a:endParaRPr>
          </a:p>
          <a:p>
            <a:pPr marL="432020" indent="-432020" algn="just" defTabSz="576026">
              <a:lnSpc>
                <a:spcPct val="150000"/>
              </a:lnSpc>
              <a:buClrTx/>
              <a:buFont typeface="Arial" panose="020B0604020202020204" pitchFamily="34" charset="0"/>
              <a:buChar char="•"/>
            </a:pPr>
            <a:r>
              <a:rPr lang="vi-VN" sz="2000" kern="1200" dirty="0">
                <a:solidFill>
                  <a:prstClr val="black"/>
                </a:solidFill>
                <a:latin typeface="+mj-lt"/>
                <a:cs typeface="Arial" panose="020B0604020202020204" pitchFamily="34" charset="0"/>
              </a:rPr>
              <a:t>Các nhóm sẽ nghe hiệu lệnh của GV và phát biểu ý kiến bằng cách nhấn chuông trả lời</a:t>
            </a:r>
            <a:r>
              <a:rPr lang="en-US" sz="2000" kern="1200" dirty="0">
                <a:solidFill>
                  <a:prstClr val="black"/>
                </a:solidFill>
                <a:latin typeface="+mj-lt"/>
                <a:cs typeface="Arial" panose="020B0604020202020204" pitchFamily="34" charset="0"/>
              </a:rPr>
              <a:t>. N</a:t>
            </a:r>
            <a:r>
              <a:rPr lang="vi-VN" sz="2000" kern="1200" dirty="0">
                <a:solidFill>
                  <a:prstClr val="black"/>
                </a:solidFill>
                <a:latin typeface="+mj-lt"/>
                <a:cs typeface="Arial" panose="020B0604020202020204" pitchFamily="34" charset="0"/>
              </a:rPr>
              <a:t>ếu nhóm nào trả lời đúng và nhanh sẽ được cộng 1 điểm. </a:t>
            </a:r>
            <a:endParaRPr lang="en-US" sz="2000" kern="1200" dirty="0">
              <a:solidFill>
                <a:prstClr val="black"/>
              </a:solidFill>
              <a:latin typeface="+mj-lt"/>
              <a:cs typeface="Arial" panose="020B0604020202020204" pitchFamily="34" charset="0"/>
            </a:endParaRPr>
          </a:p>
          <a:p>
            <a:pPr marL="432020" indent="-432020" algn="just" defTabSz="576026">
              <a:lnSpc>
                <a:spcPct val="150000"/>
              </a:lnSpc>
              <a:buClrTx/>
              <a:buFont typeface="Arial" panose="020B0604020202020204" pitchFamily="34" charset="0"/>
              <a:buChar char="•"/>
            </a:pPr>
            <a:r>
              <a:rPr lang="vi-VN" sz="2000" kern="1200" dirty="0">
                <a:solidFill>
                  <a:prstClr val="black"/>
                </a:solidFill>
                <a:latin typeface="+mj-lt"/>
                <a:cs typeface="Arial" panose="020B0604020202020204" pitchFamily="34" charset="0"/>
              </a:rPr>
              <a:t>Trò chơi diễn ra trong vòng</a:t>
            </a:r>
            <a:r>
              <a:rPr lang="en-US" sz="2000" kern="1200" dirty="0">
                <a:solidFill>
                  <a:prstClr val="black"/>
                </a:solidFill>
                <a:latin typeface="+mj-lt"/>
                <a:cs typeface="Arial" panose="020B0604020202020204" pitchFamily="34" charset="0"/>
              </a:rPr>
              <a:t> </a:t>
            </a:r>
            <a:r>
              <a:rPr lang="vi-VN" sz="2000" kern="1200" dirty="0">
                <a:solidFill>
                  <a:prstClr val="black"/>
                </a:solidFill>
                <a:latin typeface="+mj-lt"/>
                <a:cs typeface="Arial" panose="020B0604020202020204" pitchFamily="34" charset="0"/>
              </a:rPr>
              <a:t>5 phút</a:t>
            </a:r>
            <a:r>
              <a:rPr lang="en-US" sz="2000" kern="1200" dirty="0">
                <a:solidFill>
                  <a:prstClr val="black"/>
                </a:solidFill>
                <a:latin typeface="+mj-lt"/>
                <a:cs typeface="Arial" panose="020B0604020202020204" pitchFamily="34" charset="0"/>
              </a:rPr>
              <a:t>.</a:t>
            </a:r>
          </a:p>
          <a:p>
            <a:pPr marL="432020" indent="-432020" algn="just" defTabSz="576026">
              <a:lnSpc>
                <a:spcPct val="150000"/>
              </a:lnSpc>
              <a:buClrTx/>
              <a:buFont typeface="Arial" panose="020B0604020202020204" pitchFamily="34" charset="0"/>
              <a:buChar char="•"/>
            </a:pPr>
            <a:r>
              <a:rPr lang="vi-VN" sz="2000" kern="1200" dirty="0">
                <a:solidFill>
                  <a:prstClr val="black"/>
                </a:solidFill>
                <a:latin typeface="+mj-lt"/>
                <a:cs typeface="Arial" panose="020B0604020202020204" pitchFamily="34" charset="0"/>
              </a:rPr>
              <a:t>Nhóm nào nhiều đáp án nhất thì nhóm đó dành chiến thắng.</a:t>
            </a:r>
            <a:endParaRPr lang="en-US" sz="2000" kern="1200" dirty="0">
              <a:solidFill>
                <a:prstClr val="black"/>
              </a:solidFill>
              <a:latin typeface="+mj-lt"/>
              <a:ea typeface="+mn-ea"/>
              <a:cs typeface="Arial" panose="020B0604020202020204" pitchFamily="34" charset="0"/>
            </a:endParaRPr>
          </a:p>
        </p:txBody>
      </p:sp>
      <p:sp>
        <p:nvSpPr>
          <p:cNvPr id="4" name="Rectangle: Rounded Corners 13">
            <a:extLst>
              <a:ext uri="{FF2B5EF4-FFF2-40B4-BE49-F238E27FC236}">
                <a16:creationId xmlns:a16="http://schemas.microsoft.com/office/drawing/2014/main" id="{98CC9A67-1FFE-D552-A3CF-F5BF07D89D56}"/>
              </a:ext>
            </a:extLst>
          </p:cNvPr>
          <p:cNvSpPr/>
          <p:nvPr/>
        </p:nvSpPr>
        <p:spPr>
          <a:xfrm>
            <a:off x="1482854" y="2849548"/>
            <a:ext cx="4287517" cy="1757126"/>
          </a:xfrm>
          <a:prstGeom prst="roundRect">
            <a:avLst/>
          </a:prstGeom>
          <a:solidFill>
            <a:srgbClr val="FFFFFF"/>
          </a:solidFill>
          <a:ln w="19050" cap="flat" cmpd="sng" algn="ctr">
            <a:solidFill>
              <a:srgbClr val="002060"/>
            </a:solidFill>
            <a:prstDash val="solid"/>
          </a:ln>
          <a:effectLst/>
        </p:spPr>
        <p:txBody>
          <a:bodyPr rtlCol="0" anchor="ctr"/>
          <a:lstStyle/>
          <a:p>
            <a:pPr algn="ctr" defTabSz="576026">
              <a:lnSpc>
                <a:spcPct val="150000"/>
              </a:lnSpc>
              <a:buClrTx/>
            </a:pPr>
            <a:r>
              <a:rPr lang="vi-VN" sz="2000" b="1" kern="1200" dirty="0">
                <a:solidFill>
                  <a:schemeClr val="tx1"/>
                </a:solidFill>
                <a:latin typeface="+mj-lt"/>
                <a:ea typeface="+mn-ea"/>
                <a:cs typeface="Arial" panose="020B0604020202020204" pitchFamily="34" charset="0"/>
              </a:rPr>
              <a:t>Nhóm 1: </a:t>
            </a:r>
            <a:r>
              <a:rPr lang="vi-VN" sz="2000" kern="1200" dirty="0">
                <a:solidFill>
                  <a:schemeClr val="tx1"/>
                </a:solidFill>
                <a:latin typeface="+mj-lt"/>
                <a:ea typeface="+mn-ea"/>
                <a:cs typeface="Arial" panose="020B0604020202020204" pitchFamily="34" charset="0"/>
              </a:rPr>
              <a:t>Tìm ưu điểm của bạn nam và bạn nữ</a:t>
            </a:r>
          </a:p>
        </p:txBody>
      </p:sp>
      <p:sp>
        <p:nvSpPr>
          <p:cNvPr id="5" name="Rounded Rectangle 34">
            <a:extLst>
              <a:ext uri="{FF2B5EF4-FFF2-40B4-BE49-F238E27FC236}">
                <a16:creationId xmlns:a16="http://schemas.microsoft.com/office/drawing/2014/main" id="{6B522557-C3B5-5C18-F3B8-E0A9BEAD6923}"/>
              </a:ext>
            </a:extLst>
          </p:cNvPr>
          <p:cNvSpPr/>
          <p:nvPr/>
        </p:nvSpPr>
        <p:spPr>
          <a:xfrm>
            <a:off x="3386750" y="1334219"/>
            <a:ext cx="5418499" cy="768021"/>
          </a:xfrm>
          <a:prstGeom prst="roundRect">
            <a:avLst/>
          </a:prstGeom>
          <a:solidFill>
            <a:schemeClr val="bg1"/>
          </a:solidFill>
          <a:ln w="38100" cap="flat" cmpd="sng" algn="ctr">
            <a:solidFill>
              <a:schemeClr val="accent6">
                <a:lumMod val="75000"/>
              </a:schemeClr>
            </a:solidFill>
            <a:prstDash val="solid"/>
          </a:ln>
          <a:effectLst>
            <a:outerShdw blurRad="40000" dist="20000" dir="5400000" rotWithShape="0">
              <a:srgbClr val="000000">
                <a:alpha val="38000"/>
              </a:srgbClr>
            </a:outerShdw>
          </a:effectLst>
        </p:spPr>
        <p:txBody>
          <a:bodyPr rtlCol="0" anchor="ctr"/>
          <a:lstStyle/>
          <a:p>
            <a:pPr algn="ctr">
              <a:buClrTx/>
              <a:defRPr/>
            </a:pPr>
            <a:r>
              <a:rPr lang="vi-VN" sz="2000" b="1" dirty="0">
                <a:solidFill>
                  <a:schemeClr val="tx1">
                    <a:lumMod val="95000"/>
                    <a:lumOff val="5000"/>
                  </a:schemeClr>
                </a:solidFill>
                <a:latin typeface="+mj-lt"/>
                <a:ea typeface="+mn-ea"/>
                <a:cs typeface="Arial" panose="020B0604020202020204" pitchFamily="34" charset="0"/>
              </a:rPr>
              <a:t>Trò chơi</a:t>
            </a:r>
            <a:r>
              <a:rPr lang="en-US" sz="2000" b="1" dirty="0">
                <a:solidFill>
                  <a:schemeClr val="tx1">
                    <a:lumMod val="95000"/>
                    <a:lumOff val="5000"/>
                  </a:schemeClr>
                </a:solidFill>
                <a:latin typeface="+mj-lt"/>
                <a:ea typeface="+mn-ea"/>
                <a:cs typeface="Arial" panose="020B0604020202020204" pitchFamily="34" charset="0"/>
              </a:rPr>
              <a:t> “Rung </a:t>
            </a:r>
            <a:r>
              <a:rPr lang="en-US" sz="2000" b="1" dirty="0" err="1">
                <a:solidFill>
                  <a:schemeClr val="tx1">
                    <a:lumMod val="95000"/>
                    <a:lumOff val="5000"/>
                  </a:schemeClr>
                </a:solidFill>
                <a:latin typeface="+mj-lt"/>
                <a:ea typeface="+mn-ea"/>
                <a:cs typeface="Arial" panose="020B0604020202020204" pitchFamily="34" charset="0"/>
              </a:rPr>
              <a:t>chuông</a:t>
            </a:r>
            <a:r>
              <a:rPr lang="en-US" sz="2000" b="1" dirty="0">
                <a:solidFill>
                  <a:schemeClr val="tx1">
                    <a:lumMod val="95000"/>
                    <a:lumOff val="5000"/>
                  </a:schemeClr>
                </a:solidFill>
                <a:latin typeface="+mj-lt"/>
                <a:ea typeface="+mn-ea"/>
                <a:cs typeface="Arial" panose="020B0604020202020204" pitchFamily="34" charset="0"/>
              </a:rPr>
              <a:t> </a:t>
            </a:r>
            <a:r>
              <a:rPr lang="en-US" sz="2000" b="1" dirty="0" err="1">
                <a:solidFill>
                  <a:schemeClr val="tx1">
                    <a:lumMod val="95000"/>
                    <a:lumOff val="5000"/>
                  </a:schemeClr>
                </a:solidFill>
                <a:latin typeface="+mj-lt"/>
                <a:ea typeface="+mn-ea"/>
                <a:cs typeface="Arial" panose="020B0604020202020204" pitchFamily="34" charset="0"/>
              </a:rPr>
              <a:t>vàng</a:t>
            </a:r>
            <a:r>
              <a:rPr lang="en-US" sz="2000" b="1" dirty="0">
                <a:solidFill>
                  <a:schemeClr val="tx1">
                    <a:lumMod val="95000"/>
                    <a:lumOff val="5000"/>
                  </a:schemeClr>
                </a:solidFill>
                <a:latin typeface="+mj-lt"/>
                <a:ea typeface="+mn-ea"/>
                <a:cs typeface="Arial" panose="020B0604020202020204" pitchFamily="34" charset="0"/>
              </a:rPr>
              <a:t>”</a:t>
            </a:r>
          </a:p>
        </p:txBody>
      </p:sp>
      <p:sp>
        <p:nvSpPr>
          <p:cNvPr id="6" name="Rectangle: Rounded Corners 19">
            <a:extLst>
              <a:ext uri="{FF2B5EF4-FFF2-40B4-BE49-F238E27FC236}">
                <a16:creationId xmlns:a16="http://schemas.microsoft.com/office/drawing/2014/main" id="{E06256E0-0C23-E3F5-47AD-2FD27C014B63}"/>
              </a:ext>
            </a:extLst>
          </p:cNvPr>
          <p:cNvSpPr/>
          <p:nvPr/>
        </p:nvSpPr>
        <p:spPr>
          <a:xfrm>
            <a:off x="6421629" y="2849548"/>
            <a:ext cx="4287517" cy="1757126"/>
          </a:xfrm>
          <a:prstGeom prst="roundRect">
            <a:avLst/>
          </a:prstGeom>
          <a:solidFill>
            <a:srgbClr val="FFFFFF"/>
          </a:solidFill>
          <a:ln w="19050" cap="flat" cmpd="sng" algn="ctr">
            <a:solidFill>
              <a:srgbClr val="002060"/>
            </a:solidFill>
            <a:prstDash val="solid"/>
          </a:ln>
          <a:effectLst/>
        </p:spPr>
        <p:txBody>
          <a:bodyPr rtlCol="0" anchor="ctr"/>
          <a:lstStyle/>
          <a:p>
            <a:pPr algn="ctr" defTabSz="576026">
              <a:lnSpc>
                <a:spcPct val="150000"/>
              </a:lnSpc>
              <a:buClrTx/>
            </a:pPr>
            <a:r>
              <a:rPr lang="vi-VN" sz="2000" b="1" kern="1200" dirty="0">
                <a:solidFill>
                  <a:schemeClr val="tx1"/>
                </a:solidFill>
                <a:latin typeface="+mj-lt"/>
                <a:ea typeface="+mn-ea"/>
                <a:cs typeface="Arial" panose="020B0604020202020204" pitchFamily="34" charset="0"/>
              </a:rPr>
              <a:t>Nhóm </a:t>
            </a:r>
            <a:r>
              <a:rPr lang="en-US" sz="2000" b="1" kern="1200" dirty="0">
                <a:solidFill>
                  <a:schemeClr val="tx1"/>
                </a:solidFill>
                <a:latin typeface="+mj-lt"/>
                <a:ea typeface="+mn-ea"/>
                <a:cs typeface="Arial" panose="020B0604020202020204" pitchFamily="34" charset="0"/>
              </a:rPr>
              <a:t>2</a:t>
            </a:r>
            <a:r>
              <a:rPr lang="vi-VN" sz="2000" b="1" kern="1200" dirty="0">
                <a:solidFill>
                  <a:schemeClr val="tx1"/>
                </a:solidFill>
                <a:latin typeface="+mj-lt"/>
                <a:ea typeface="+mn-ea"/>
                <a:cs typeface="Arial" panose="020B0604020202020204" pitchFamily="34" charset="0"/>
              </a:rPr>
              <a:t>: </a:t>
            </a:r>
            <a:r>
              <a:rPr lang="vi-VN" sz="2000" kern="1200" dirty="0">
                <a:solidFill>
                  <a:schemeClr val="tx1"/>
                </a:solidFill>
                <a:latin typeface="+mj-lt"/>
                <a:ea typeface="+mn-ea"/>
                <a:cs typeface="Arial" panose="020B0604020202020204" pitchFamily="34" charset="0"/>
              </a:rPr>
              <a:t>Tìm nhược điểm của bạn nam và bạn nữ</a:t>
            </a:r>
          </a:p>
        </p:txBody>
      </p:sp>
    </p:spTree>
    <p:extLst>
      <p:ext uri="{BB962C8B-B14F-4D97-AF65-F5344CB8AC3E}">
        <p14:creationId xmlns:p14="http://schemas.microsoft.com/office/powerpoint/2010/main" val="312088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left)">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81FC2327-FB2F-0580-23CA-4E0B589D03C4}"/>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50" name="Google Shape;1427;p34">
            <a:extLst>
              <a:ext uri="{FF2B5EF4-FFF2-40B4-BE49-F238E27FC236}">
                <a16:creationId xmlns:a16="http://schemas.microsoft.com/office/drawing/2014/main" id="{F1F0749C-C81A-3610-5849-C3D1AECF71A3}"/>
              </a:ext>
            </a:extLst>
          </p:cNvPr>
          <p:cNvSpPr txBox="1">
            <a:spLocks/>
          </p:cNvSpPr>
          <p:nvPr/>
        </p:nvSpPr>
        <p:spPr>
          <a:xfrm>
            <a:off x="959891" y="3052750"/>
            <a:ext cx="6323274" cy="1997544"/>
          </a:xfrm>
          <a:prstGeom prst="rect">
            <a:avLst/>
          </a:prstGeom>
          <a:noFill/>
          <a:ln>
            <a:noFill/>
          </a:ln>
        </p:spPr>
        <p:txBody>
          <a:bodyPr spcFirstLastPara="1" wrap="square" lIns="115184" tIns="0" rIns="115184" bIns="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a:buNone/>
              <a:defRPr sz="1600" b="0" i="0" u="none" strike="noStrike" cap="none">
                <a:solidFill>
                  <a:srgbClr val="343434"/>
                </a:solidFill>
                <a:latin typeface="Arial" panose="020B0604020202020204" pitchFamily="34" charset="0"/>
                <a:ea typeface="Arial" panose="020B0604020202020204" pitchFamily="34" charset="0"/>
                <a:cs typeface="Arial" panose="020B0604020202020204" pitchFamily="34" charset="0"/>
                <a:sym typeface="Poppins"/>
              </a:defRPr>
            </a:lvl1pPr>
            <a:lvl2pPr marL="914400" marR="0" lvl="1"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marR="0" lvl="0" indent="0" algn="ctr" defTabSz="1152053" rtl="0" eaLnBrk="1" fontAlgn="auto" latinLnBrk="0" hangingPunct="1">
              <a:lnSpc>
                <a:spcPct val="150000"/>
              </a:lnSpc>
              <a:spcBef>
                <a:spcPts val="0"/>
              </a:spcBef>
              <a:spcAft>
                <a:spcPts val="0"/>
              </a:spcAft>
              <a:buClr>
                <a:srgbClr val="343434"/>
              </a:buClr>
              <a:buSzPts val="1400"/>
              <a:buFont typeface="Nunito"/>
              <a:buNone/>
              <a:tabLst/>
              <a:defRPr/>
            </a:pPr>
            <a:r>
              <a:rPr kumimoji="0" lang="en-US" sz="4400" b="1" i="0" u="none" strike="noStrike" kern="0" cap="none" spc="0" normalizeH="0" baseline="0" noProof="0" dirty="0">
                <a:ln>
                  <a:noFill/>
                </a:ln>
                <a:solidFill>
                  <a:srgbClr val="000000"/>
                </a:solidFill>
                <a:effectLst/>
                <a:uLnTx/>
                <a:uFillTx/>
                <a:latin typeface="UTM Avo"/>
                <a:cs typeface="Arial" panose="020B0604020202020204" pitchFamily="34" charset="0"/>
                <a:sym typeface="Poppins"/>
              </a:rPr>
              <a:t>CHUẨN BỊ </a:t>
            </a:r>
          </a:p>
        </p:txBody>
      </p:sp>
      <p:sp>
        <p:nvSpPr>
          <p:cNvPr id="51" name="TextBox 50">
            <a:extLst>
              <a:ext uri="{FF2B5EF4-FFF2-40B4-BE49-F238E27FC236}">
                <a16:creationId xmlns:a16="http://schemas.microsoft.com/office/drawing/2014/main" id="{6CB33536-FEF0-47F2-358C-C2311B6BE2B9}"/>
              </a:ext>
            </a:extLst>
          </p:cNvPr>
          <p:cNvSpPr txBox="1"/>
          <p:nvPr/>
        </p:nvSpPr>
        <p:spPr>
          <a:xfrm>
            <a:off x="1274913" y="2659559"/>
            <a:ext cx="5693230" cy="769441"/>
          </a:xfrm>
          <a:prstGeom prst="rect">
            <a:avLst/>
          </a:prstGeom>
          <a:noFill/>
        </p:spPr>
        <p:txBody>
          <a:bodyPr wrap="square" rtlCol="0">
            <a:spAutoFit/>
          </a:bodyPr>
          <a:lstStyle/>
          <a:p>
            <a:pPr marL="0" marR="0" lvl="0" indent="0" algn="ctr" defTabSz="1152053"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0" normalizeH="0" baseline="0" noProof="0" dirty="0">
                <a:ln>
                  <a:noFill/>
                </a:ln>
                <a:solidFill>
                  <a:srgbClr val="C00000"/>
                </a:solidFill>
                <a:effectLst/>
                <a:uLnTx/>
                <a:uFillTx/>
                <a:latin typeface="UTM Avo"/>
                <a:cs typeface="Arial"/>
                <a:sym typeface="Arial"/>
              </a:rPr>
              <a:t>HOẠT ĐỘNG 1:</a:t>
            </a:r>
            <a:endParaRPr kumimoji="0" lang="en-US" sz="4400" b="1" i="1" u="none" strike="noStrike" kern="0" cap="none" spc="0" normalizeH="0" baseline="0" noProof="0" dirty="0">
              <a:ln>
                <a:noFill/>
              </a:ln>
              <a:solidFill>
                <a:srgbClr val="C00000"/>
              </a:solidFill>
              <a:effectLst/>
              <a:uLnTx/>
              <a:uFillTx/>
              <a:latin typeface="UTM Avo"/>
              <a:cs typeface="Arial"/>
              <a:sym typeface="Arial"/>
            </a:endParaRPr>
          </a:p>
        </p:txBody>
      </p:sp>
      <p:sp>
        <p:nvSpPr>
          <p:cNvPr id="52" name="Freeform 3">
            <a:extLst>
              <a:ext uri="{FF2B5EF4-FFF2-40B4-BE49-F238E27FC236}">
                <a16:creationId xmlns:a16="http://schemas.microsoft.com/office/drawing/2014/main" id="{199FC422-24E9-EB60-1544-518C3975B3D5}"/>
              </a:ext>
            </a:extLst>
          </p:cNvPr>
          <p:cNvSpPr/>
          <p:nvPr/>
        </p:nvSpPr>
        <p:spPr>
          <a:xfrm rot="-862886">
            <a:off x="7835074" y="1803815"/>
            <a:ext cx="3609857" cy="3774565"/>
          </a:xfrm>
          <a:custGeom>
            <a:avLst/>
            <a:gdLst/>
            <a:ahLst/>
            <a:cxnLst/>
            <a:rect l="l" t="t" r="r" b="b"/>
            <a:pathLst>
              <a:path w="4817457" h="5037265">
                <a:moveTo>
                  <a:pt x="0" y="0"/>
                </a:moveTo>
                <a:lnTo>
                  <a:pt x="4817458" y="0"/>
                </a:lnTo>
                <a:lnTo>
                  <a:pt x="4817458" y="5037266"/>
                </a:lnTo>
                <a:lnTo>
                  <a:pt x="0" y="50372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2738768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1B7ADAE-4D50-8F66-5AA1-4E6EEBB294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46161" y="3600825"/>
            <a:ext cx="4326361" cy="2684644"/>
          </a:xfrm>
          <a:prstGeom prst="rect">
            <a:avLst/>
          </a:prstGeom>
        </p:spPr>
      </p:pic>
      <p:grpSp>
        <p:nvGrpSpPr>
          <p:cNvPr id="12" name="Group 11">
            <a:extLst>
              <a:ext uri="{FF2B5EF4-FFF2-40B4-BE49-F238E27FC236}">
                <a16:creationId xmlns:a16="http://schemas.microsoft.com/office/drawing/2014/main" id="{78C7B9FF-237C-1056-D741-273A0119919B}"/>
              </a:ext>
            </a:extLst>
          </p:cNvPr>
          <p:cNvGrpSpPr/>
          <p:nvPr/>
        </p:nvGrpSpPr>
        <p:grpSpPr>
          <a:xfrm>
            <a:off x="557578" y="2732628"/>
            <a:ext cx="6248499" cy="3552841"/>
            <a:chOff x="714986" y="1083748"/>
            <a:chExt cx="4959612" cy="2819991"/>
          </a:xfrm>
        </p:grpSpPr>
        <p:grpSp>
          <p:nvGrpSpPr>
            <p:cNvPr id="15" name="Group 14">
              <a:extLst>
                <a:ext uri="{FF2B5EF4-FFF2-40B4-BE49-F238E27FC236}">
                  <a16:creationId xmlns:a16="http://schemas.microsoft.com/office/drawing/2014/main" id="{EA9A268B-8D7A-B085-E379-4672B08F423A}"/>
                </a:ext>
              </a:extLst>
            </p:cNvPr>
            <p:cNvGrpSpPr/>
            <p:nvPr/>
          </p:nvGrpSpPr>
          <p:grpSpPr>
            <a:xfrm>
              <a:off x="714986" y="1357475"/>
              <a:ext cx="4959612" cy="2546264"/>
              <a:chOff x="492146" y="1713017"/>
              <a:chExt cx="4959612" cy="2546264"/>
            </a:xfrm>
          </p:grpSpPr>
          <p:sp>
            <p:nvSpPr>
              <p:cNvPr id="17" name="Folded Corner 22">
                <a:extLst>
                  <a:ext uri="{FF2B5EF4-FFF2-40B4-BE49-F238E27FC236}">
                    <a16:creationId xmlns:a16="http://schemas.microsoft.com/office/drawing/2014/main" id="{B85AE3FB-F6FB-ABAC-8A2D-80C1978032B9}"/>
                  </a:ext>
                </a:extLst>
              </p:cNvPr>
              <p:cNvSpPr/>
              <p:nvPr/>
            </p:nvSpPr>
            <p:spPr>
              <a:xfrm>
                <a:off x="492146" y="1713017"/>
                <a:ext cx="4959612" cy="2546264"/>
              </a:xfrm>
              <a:prstGeom prst="foldedCorner">
                <a:avLst/>
              </a:prstGeom>
              <a:solidFill>
                <a:srgbClr val="68C0C5">
                  <a:lumMod val="20000"/>
                  <a:lumOff val="80000"/>
                </a:srgbClr>
              </a:solidFill>
              <a:ln w="12700" cap="flat" cmpd="sng" algn="ctr">
                <a:solidFill>
                  <a:srgbClr val="000000"/>
                </a:solidFill>
                <a:prstDash val="solid"/>
              </a:ln>
              <a:effectLst/>
            </p:spPr>
            <p:txBody>
              <a:bodyPr rtlCol="0" anchor="ctr"/>
              <a:lstStyle/>
              <a:p>
                <a:pPr algn="ctr" defTabSz="1152053">
                  <a:buClrTx/>
                  <a:defRPr/>
                </a:pPr>
                <a:endParaRPr lang="en-US" sz="2400">
                  <a:solidFill>
                    <a:srgbClr val="F8C865"/>
                  </a:solidFill>
                  <a:latin typeface="+mj-lt"/>
                  <a:ea typeface="+mn-ea"/>
                </a:endParaRPr>
              </a:p>
            </p:txBody>
          </p:sp>
          <p:sp>
            <p:nvSpPr>
              <p:cNvPr id="18" name="TextBox 17">
                <a:extLst>
                  <a:ext uri="{FF2B5EF4-FFF2-40B4-BE49-F238E27FC236}">
                    <a16:creationId xmlns:a16="http://schemas.microsoft.com/office/drawing/2014/main" id="{BCB76967-31B9-7B72-CE95-414A9E79F38F}"/>
                  </a:ext>
                </a:extLst>
              </p:cNvPr>
              <p:cNvSpPr txBox="1"/>
              <p:nvPr/>
            </p:nvSpPr>
            <p:spPr>
              <a:xfrm>
                <a:off x="696858" y="2101204"/>
                <a:ext cx="4397630" cy="1769888"/>
              </a:xfrm>
              <a:prstGeom prst="rect">
                <a:avLst/>
              </a:prstGeom>
              <a:noFill/>
            </p:spPr>
            <p:txBody>
              <a:bodyPr wrap="square" rtlCol="0">
                <a:spAutoFit/>
              </a:bodyPr>
              <a:lstStyle/>
              <a:p>
                <a:pPr algn="just" defTabSz="1152053">
                  <a:lnSpc>
                    <a:spcPct val="150000"/>
                  </a:lnSpc>
                  <a:buClrTx/>
                  <a:defRPr/>
                </a:pPr>
                <a:r>
                  <a:rPr lang="en-US" sz="2400" dirty="0" err="1">
                    <a:solidFill>
                      <a:sysClr val="windowText" lastClr="000000"/>
                    </a:solidFill>
                    <a:latin typeface="+mj-lt"/>
                  </a:rPr>
                  <a:t>Các</a:t>
                </a:r>
                <a:r>
                  <a:rPr lang="en-US" sz="2400" dirty="0">
                    <a:solidFill>
                      <a:sysClr val="windowText" lastClr="000000"/>
                    </a:solidFill>
                    <a:latin typeface="+mj-lt"/>
                  </a:rPr>
                  <a:t> </a:t>
                </a:r>
                <a:r>
                  <a:rPr lang="en-US" sz="2400" dirty="0" err="1">
                    <a:solidFill>
                      <a:sysClr val="windowText" lastClr="000000"/>
                    </a:solidFill>
                    <a:latin typeface="+mj-lt"/>
                  </a:rPr>
                  <a:t>em</a:t>
                </a:r>
                <a:r>
                  <a:rPr lang="en-US" sz="2400" dirty="0">
                    <a:solidFill>
                      <a:sysClr val="windowText" lastClr="000000"/>
                    </a:solidFill>
                    <a:latin typeface="+mj-lt"/>
                  </a:rPr>
                  <a:t> p</a:t>
                </a:r>
                <a:r>
                  <a:rPr lang="vi-VN" sz="2400" dirty="0">
                    <a:solidFill>
                      <a:sysClr val="windowText" lastClr="000000"/>
                    </a:solidFill>
                    <a:latin typeface="+mj-lt"/>
                  </a:rPr>
                  <a:t>hát biểu cảm nghĩ về một nhân vật trong truyện </a:t>
                </a:r>
                <a:r>
                  <a:rPr lang="en-US" sz="2400" dirty="0">
                    <a:solidFill>
                      <a:sysClr val="windowText" lastClr="000000"/>
                    </a:solidFill>
                    <a:latin typeface="+mj-lt"/>
                  </a:rPr>
                  <a:t>“</a:t>
                </a:r>
                <a:r>
                  <a:rPr lang="vi-VN" sz="2400" dirty="0">
                    <a:solidFill>
                      <a:sysClr val="windowText" lastClr="000000"/>
                    </a:solidFill>
                    <a:latin typeface="+mj-lt"/>
                  </a:rPr>
                  <a:t>Lớp trưởng lớp tôi</a:t>
                </a:r>
                <a:r>
                  <a:rPr lang="en-US" sz="2400" dirty="0">
                    <a:solidFill>
                      <a:sysClr val="windowText" lastClr="000000"/>
                    </a:solidFill>
                    <a:latin typeface="+mj-lt"/>
                  </a:rPr>
                  <a:t>” </a:t>
                </a:r>
                <a:r>
                  <a:rPr lang="en-US" sz="2400" dirty="0" err="1">
                    <a:solidFill>
                      <a:sysClr val="windowText" lastClr="000000"/>
                    </a:solidFill>
                    <a:latin typeface="+mj-lt"/>
                  </a:rPr>
                  <a:t>dựa</a:t>
                </a:r>
                <a:r>
                  <a:rPr lang="en-US" sz="2400" dirty="0">
                    <a:solidFill>
                      <a:sysClr val="windowText" lastClr="000000"/>
                    </a:solidFill>
                    <a:latin typeface="+mj-lt"/>
                  </a:rPr>
                  <a:t> </a:t>
                </a:r>
                <a:r>
                  <a:rPr lang="en-US" sz="2400" dirty="0" err="1">
                    <a:solidFill>
                      <a:sysClr val="windowText" lastClr="000000"/>
                    </a:solidFill>
                    <a:latin typeface="+mj-lt"/>
                  </a:rPr>
                  <a:t>theo</a:t>
                </a:r>
                <a:r>
                  <a:rPr lang="en-US" sz="2400" dirty="0">
                    <a:solidFill>
                      <a:sysClr val="windowText" lastClr="000000"/>
                    </a:solidFill>
                    <a:latin typeface="+mj-lt"/>
                  </a:rPr>
                  <a:t> </a:t>
                </a:r>
                <a:r>
                  <a:rPr lang="en-US" sz="2400" dirty="0" err="1">
                    <a:solidFill>
                      <a:sysClr val="windowText" lastClr="000000"/>
                    </a:solidFill>
                    <a:latin typeface="+mj-lt"/>
                  </a:rPr>
                  <a:t>tranh</a:t>
                </a:r>
                <a:r>
                  <a:rPr lang="en-US" sz="2400" dirty="0">
                    <a:solidFill>
                      <a:sysClr val="windowText" lastClr="000000"/>
                    </a:solidFill>
                    <a:latin typeface="+mj-lt"/>
                  </a:rPr>
                  <a:t> </a:t>
                </a:r>
                <a:r>
                  <a:rPr lang="en-US" sz="2400" dirty="0" err="1">
                    <a:solidFill>
                      <a:sysClr val="windowText" lastClr="000000"/>
                    </a:solidFill>
                    <a:latin typeface="+mj-lt"/>
                  </a:rPr>
                  <a:t>minh</a:t>
                </a:r>
                <a:r>
                  <a:rPr lang="en-US" sz="2400" dirty="0">
                    <a:solidFill>
                      <a:sysClr val="windowText" lastClr="000000"/>
                    </a:solidFill>
                    <a:latin typeface="+mj-lt"/>
                  </a:rPr>
                  <a:t> </a:t>
                </a:r>
                <a:r>
                  <a:rPr lang="en-US" sz="2400" dirty="0" err="1">
                    <a:solidFill>
                      <a:sysClr val="windowText" lastClr="000000"/>
                    </a:solidFill>
                    <a:latin typeface="+mj-lt"/>
                  </a:rPr>
                  <a:t>họa</a:t>
                </a:r>
                <a:r>
                  <a:rPr lang="en-US" sz="2400" dirty="0">
                    <a:solidFill>
                      <a:sysClr val="windowText" lastClr="000000"/>
                    </a:solidFill>
                    <a:latin typeface="+mj-lt"/>
                  </a:rPr>
                  <a:t> </a:t>
                </a:r>
                <a:r>
                  <a:rPr lang="en-US" sz="2400" dirty="0" err="1">
                    <a:solidFill>
                      <a:sysClr val="windowText" lastClr="000000"/>
                    </a:solidFill>
                    <a:latin typeface="+mj-lt"/>
                  </a:rPr>
                  <a:t>trong</a:t>
                </a:r>
                <a:r>
                  <a:rPr lang="en-US" sz="2400" dirty="0">
                    <a:solidFill>
                      <a:sysClr val="windowText" lastClr="000000"/>
                    </a:solidFill>
                    <a:latin typeface="+mj-lt"/>
                  </a:rPr>
                  <a:t> SGK </a:t>
                </a:r>
                <a:r>
                  <a:rPr lang="en-US" sz="2400" dirty="0" err="1">
                    <a:solidFill>
                      <a:sysClr val="windowText" lastClr="000000"/>
                    </a:solidFill>
                    <a:latin typeface="+mj-lt"/>
                  </a:rPr>
                  <a:t>và</a:t>
                </a:r>
                <a:r>
                  <a:rPr lang="en-US" sz="2400" dirty="0">
                    <a:solidFill>
                      <a:sysClr val="windowText" lastClr="000000"/>
                    </a:solidFill>
                    <a:latin typeface="+mj-lt"/>
                  </a:rPr>
                  <a:t> </a:t>
                </a:r>
                <a:r>
                  <a:rPr lang="en-US" sz="2400" dirty="0" err="1">
                    <a:solidFill>
                      <a:sysClr val="windowText" lastClr="000000"/>
                    </a:solidFill>
                    <a:latin typeface="+mj-lt"/>
                  </a:rPr>
                  <a:t>gợi</a:t>
                </a:r>
                <a:r>
                  <a:rPr lang="en-US" sz="2400" dirty="0">
                    <a:solidFill>
                      <a:sysClr val="windowText" lastClr="000000"/>
                    </a:solidFill>
                    <a:latin typeface="+mj-lt"/>
                  </a:rPr>
                  <a:t> ý </a:t>
                </a:r>
                <a:r>
                  <a:rPr lang="en-US" sz="2400" dirty="0" err="1">
                    <a:solidFill>
                      <a:sysClr val="windowText" lastClr="000000"/>
                    </a:solidFill>
                    <a:latin typeface="+mj-lt"/>
                  </a:rPr>
                  <a:t>cho</a:t>
                </a:r>
                <a:r>
                  <a:rPr lang="en-US" sz="2400" dirty="0">
                    <a:solidFill>
                      <a:sysClr val="windowText" lastClr="000000"/>
                    </a:solidFill>
                    <a:latin typeface="+mj-lt"/>
                  </a:rPr>
                  <a:t> </a:t>
                </a:r>
                <a:r>
                  <a:rPr lang="en-US" sz="2400" dirty="0" err="1">
                    <a:solidFill>
                      <a:sysClr val="windowText" lastClr="000000"/>
                    </a:solidFill>
                    <a:latin typeface="+mj-lt"/>
                  </a:rPr>
                  <a:t>sẵn</a:t>
                </a:r>
                <a:endParaRPr lang="en-US" sz="2400" dirty="0">
                  <a:solidFill>
                    <a:srgbClr val="FF0000"/>
                  </a:solidFill>
                  <a:latin typeface="+mj-lt"/>
                </a:endParaRPr>
              </a:p>
            </p:txBody>
          </p:sp>
        </p:grpSp>
        <p:pic>
          <p:nvPicPr>
            <p:cNvPr id="14" name="Picture 13">
              <a:extLst>
                <a:ext uri="{FF2B5EF4-FFF2-40B4-BE49-F238E27FC236}">
                  <a16:creationId xmlns:a16="http://schemas.microsoft.com/office/drawing/2014/main" id="{D2B92898-ABCA-37BA-92C2-97D587164D23}"/>
                </a:ext>
              </a:extLst>
            </p:cNvPr>
            <p:cNvPicPr>
              <a:picLocks noChangeAspect="1"/>
            </p:cNvPicPr>
            <p:nvPr/>
          </p:nvPicPr>
          <p:blipFill>
            <a:blip r:embed="rId5"/>
            <a:stretch>
              <a:fillRect/>
            </a:stretch>
          </p:blipFill>
          <p:spPr>
            <a:xfrm rot="21080147">
              <a:off x="3146275" y="1083748"/>
              <a:ext cx="398777" cy="398777"/>
            </a:xfrm>
            <a:prstGeom prst="rect">
              <a:avLst/>
            </a:prstGeom>
          </p:spPr>
        </p:pic>
      </p:grpSp>
      <p:sp>
        <p:nvSpPr>
          <p:cNvPr id="2" name="TextBox 9">
            <a:extLst>
              <a:ext uri="{FF2B5EF4-FFF2-40B4-BE49-F238E27FC236}">
                <a16:creationId xmlns:a16="http://schemas.microsoft.com/office/drawing/2014/main" id="{B2E56231-9A7F-FA60-8652-18DC9210EB92}"/>
              </a:ext>
            </a:extLst>
          </p:cNvPr>
          <p:cNvSpPr txBox="1"/>
          <p:nvPr/>
        </p:nvSpPr>
        <p:spPr>
          <a:xfrm>
            <a:off x="1596631" y="1569266"/>
            <a:ext cx="9614294" cy="1128386"/>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576026">
              <a:lnSpc>
                <a:spcPct val="150000"/>
              </a:lnSpc>
              <a:spcAft>
                <a:spcPts val="630"/>
              </a:spcAft>
              <a:buClrTx/>
            </a:pPr>
            <a:r>
              <a:rPr lang="vi-VN" sz="2400" b="1" kern="1200" dirty="0">
                <a:solidFill>
                  <a:srgbClr val="C00000"/>
                </a:solidFill>
                <a:latin typeface="+mj-lt"/>
                <a:ea typeface="Calibri" panose="020F0502020204030204" pitchFamily="34" charset="0"/>
                <a:cs typeface="Arial" panose="020B0604020202020204" pitchFamily="34" charset="0"/>
              </a:rPr>
              <a:t>Nhiệm vụ 1: Phát biểu cảm nghĩ của bản</a:t>
            </a:r>
            <a:r>
              <a:rPr lang="en-US" sz="2400" b="1" kern="1200" dirty="0">
                <a:solidFill>
                  <a:srgbClr val="C00000"/>
                </a:solidFill>
                <a:latin typeface="+mj-lt"/>
                <a:ea typeface="Calibri" panose="020F0502020204030204" pitchFamily="34" charset="0"/>
                <a:cs typeface="Arial" panose="020B0604020202020204" pitchFamily="34" charset="0"/>
              </a:rPr>
              <a:t> </a:t>
            </a:r>
            <a:r>
              <a:rPr lang="vi-VN" sz="2400" b="1" kern="1200" dirty="0">
                <a:solidFill>
                  <a:srgbClr val="C00000"/>
                </a:solidFill>
                <a:latin typeface="+mj-lt"/>
                <a:ea typeface="Calibri" panose="020F0502020204030204" pitchFamily="34" charset="0"/>
                <a:cs typeface="Arial" panose="020B0604020202020204" pitchFamily="34" charset="0"/>
              </a:rPr>
              <a:t>thân về một nhân vật trong </a:t>
            </a:r>
            <a:r>
              <a:rPr lang="en-US" sz="2400" b="1" kern="1200" dirty="0" err="1">
                <a:solidFill>
                  <a:srgbClr val="C00000"/>
                </a:solidFill>
                <a:latin typeface="+mj-lt"/>
                <a:ea typeface="Calibri" panose="020F0502020204030204" pitchFamily="34" charset="0"/>
                <a:cs typeface="Arial" panose="020B0604020202020204" pitchFamily="34" charset="0"/>
              </a:rPr>
              <a:t>truyện</a:t>
            </a:r>
            <a:endParaRPr lang="vi-VN" sz="2400" b="1" kern="1200" dirty="0">
              <a:solidFill>
                <a:srgbClr val="C00000"/>
              </a:solidFill>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C16EC7-7352-97DC-81CF-A09B824B608A}"/>
            </a:ext>
          </a:extLst>
        </p:cNvPr>
        <p:cNvGrpSpPr/>
        <p:nvPr/>
      </p:nvGrpSpPr>
      <p:grpSpPr>
        <a:xfrm>
          <a:off x="0" y="0"/>
          <a:ext cx="0" cy="0"/>
          <a:chOff x="0" y="0"/>
          <a:chExt cx="0" cy="0"/>
        </a:xfrm>
      </p:grpSpPr>
      <p:sp>
        <p:nvSpPr>
          <p:cNvPr id="22" name="Pentagon 1">
            <a:extLst>
              <a:ext uri="{FF2B5EF4-FFF2-40B4-BE49-F238E27FC236}">
                <a16:creationId xmlns:a16="http://schemas.microsoft.com/office/drawing/2014/main" id="{1A345251-4BB5-6025-F5A1-867D9019B2B4}"/>
              </a:ext>
            </a:extLst>
          </p:cNvPr>
          <p:cNvSpPr/>
          <p:nvPr/>
        </p:nvSpPr>
        <p:spPr>
          <a:xfrm>
            <a:off x="1087849" y="2511824"/>
            <a:ext cx="2674980" cy="609141"/>
          </a:xfrm>
          <a:prstGeom prst="homePlate">
            <a:avLst/>
          </a:prstGeom>
          <a:noFill/>
          <a:ln w="25400" cap="flat" cmpd="sng" algn="ctr">
            <a:solidFill>
              <a:schemeClr val="accent4">
                <a:lumMod val="75000"/>
              </a:schemeClr>
            </a:solidFill>
            <a:prstDash val="solid"/>
          </a:ln>
          <a:effectLst/>
        </p:spPr>
        <p:txBody>
          <a:bodyPr rtlCol="0" anchor="ctr"/>
          <a:lstStyle/>
          <a:p>
            <a:pPr algn="ctr" defTabSz="1152053">
              <a:buClrTx/>
              <a:defRPr/>
            </a:pPr>
            <a:r>
              <a:rPr lang="en-US" sz="2400" b="1" dirty="0">
                <a:solidFill>
                  <a:schemeClr val="tx1">
                    <a:lumMod val="95000"/>
                    <a:lumOff val="5000"/>
                  </a:schemeClr>
                </a:solidFill>
                <a:latin typeface="+mj-lt"/>
                <a:ea typeface="+mn-ea"/>
                <a:cs typeface="+mn-cs"/>
              </a:rPr>
              <a:t>GỢI Ý</a:t>
            </a:r>
          </a:p>
        </p:txBody>
      </p:sp>
      <p:grpSp>
        <p:nvGrpSpPr>
          <p:cNvPr id="23" name="Group 22">
            <a:extLst>
              <a:ext uri="{FF2B5EF4-FFF2-40B4-BE49-F238E27FC236}">
                <a16:creationId xmlns:a16="http://schemas.microsoft.com/office/drawing/2014/main" id="{D991BC2E-37F3-70EF-9897-2B72F86E6016}"/>
              </a:ext>
            </a:extLst>
          </p:cNvPr>
          <p:cNvGrpSpPr/>
          <p:nvPr/>
        </p:nvGrpSpPr>
        <p:grpSpPr>
          <a:xfrm>
            <a:off x="864366" y="3504554"/>
            <a:ext cx="3043471" cy="2818720"/>
            <a:chOff x="605096" y="2292798"/>
            <a:chExt cx="2415691" cy="2237298"/>
          </a:xfrm>
        </p:grpSpPr>
        <p:grpSp>
          <p:nvGrpSpPr>
            <p:cNvPr id="24" name="Group 23">
              <a:extLst>
                <a:ext uri="{FF2B5EF4-FFF2-40B4-BE49-F238E27FC236}">
                  <a16:creationId xmlns:a16="http://schemas.microsoft.com/office/drawing/2014/main" id="{BA99FE0B-79FA-F801-B6AF-7654838B1BC7}"/>
                </a:ext>
              </a:extLst>
            </p:cNvPr>
            <p:cNvGrpSpPr/>
            <p:nvPr/>
          </p:nvGrpSpPr>
          <p:grpSpPr>
            <a:xfrm>
              <a:off x="605096" y="2292798"/>
              <a:ext cx="2415691" cy="2237298"/>
              <a:chOff x="416346" y="2442407"/>
              <a:chExt cx="2046514" cy="2448117"/>
            </a:xfrm>
          </p:grpSpPr>
          <p:sp>
            <p:nvSpPr>
              <p:cNvPr id="26" name="Rectangle: Diagonal Corners Rounded 6">
                <a:extLst>
                  <a:ext uri="{FF2B5EF4-FFF2-40B4-BE49-F238E27FC236}">
                    <a16:creationId xmlns:a16="http://schemas.microsoft.com/office/drawing/2014/main" id="{64647C12-3F00-0998-D49E-29646D6E001D}"/>
                  </a:ext>
                </a:extLst>
              </p:cNvPr>
              <p:cNvSpPr/>
              <p:nvPr/>
            </p:nvSpPr>
            <p:spPr>
              <a:xfrm>
                <a:off x="416346" y="2442407"/>
                <a:ext cx="2046514" cy="2448117"/>
              </a:xfrm>
              <a:prstGeom prst="round2DiagRect">
                <a:avLst/>
              </a:prstGeom>
              <a:noFill/>
              <a:ln w="19050" cap="flat" cmpd="sng" algn="ctr">
                <a:solidFill>
                  <a:schemeClr val="accent4">
                    <a:lumMod val="50000"/>
                  </a:schemeClr>
                </a:solidFill>
                <a:prstDash val="dash"/>
              </a:ln>
              <a:effectLst/>
            </p:spPr>
            <p:txBody>
              <a:bodyPr rtlCol="0" anchor="ctr"/>
              <a:lstStyle/>
              <a:p>
                <a:pPr algn="ctr" defTabSz="1152053">
                  <a:buClrTx/>
                  <a:defRPr/>
                </a:pPr>
                <a:endParaRPr lang="en-US" sz="2400">
                  <a:solidFill>
                    <a:srgbClr val="EBE0DD"/>
                  </a:solidFill>
                  <a:latin typeface="+mj-lt"/>
                  <a:ea typeface="+mn-ea"/>
                </a:endParaRPr>
              </a:p>
            </p:txBody>
          </p:sp>
          <p:sp>
            <p:nvSpPr>
              <p:cNvPr id="27" name="Rectangle: Diagonal Corners Rounded 8">
                <a:extLst>
                  <a:ext uri="{FF2B5EF4-FFF2-40B4-BE49-F238E27FC236}">
                    <a16:creationId xmlns:a16="http://schemas.microsoft.com/office/drawing/2014/main" id="{4388FDBB-D515-D972-B36A-EAEFFC76748E}"/>
                  </a:ext>
                </a:extLst>
              </p:cNvPr>
              <p:cNvSpPr/>
              <p:nvPr/>
            </p:nvSpPr>
            <p:spPr>
              <a:xfrm>
                <a:off x="447866" y="2478936"/>
                <a:ext cx="1983471" cy="2377059"/>
              </a:xfrm>
              <a:prstGeom prst="round2DiagRect">
                <a:avLst>
                  <a:gd name="adj1" fmla="val 16667"/>
                  <a:gd name="adj2" fmla="val 0"/>
                </a:avLst>
              </a:prstGeom>
              <a:solidFill>
                <a:schemeClr val="accent4">
                  <a:lumMod val="20000"/>
                  <a:lumOff val="80000"/>
                </a:schemeClr>
              </a:solidFill>
              <a:ln w="25400" cap="flat" cmpd="sng" algn="ctr">
                <a:noFill/>
                <a:prstDash val="solid"/>
              </a:ln>
              <a:effectLst/>
            </p:spPr>
            <p:txBody>
              <a:bodyPr rtlCol="0" anchor="ctr"/>
              <a:lstStyle/>
              <a:p>
                <a:pPr algn="ctr" defTabSz="1152053">
                  <a:buClrTx/>
                  <a:defRPr/>
                </a:pPr>
                <a:endParaRPr lang="en-US" sz="2400">
                  <a:solidFill>
                    <a:srgbClr val="EBE0DD"/>
                  </a:solidFill>
                  <a:latin typeface="+mj-lt"/>
                  <a:ea typeface="+mn-ea"/>
                </a:endParaRPr>
              </a:p>
            </p:txBody>
          </p:sp>
        </p:grpSp>
        <p:sp>
          <p:nvSpPr>
            <p:cNvPr id="25" name="TextBox 24">
              <a:extLst>
                <a:ext uri="{FF2B5EF4-FFF2-40B4-BE49-F238E27FC236}">
                  <a16:creationId xmlns:a16="http://schemas.microsoft.com/office/drawing/2014/main" id="{6CAE171E-6259-E16E-DDD3-DDAA73B591AB}"/>
                </a:ext>
              </a:extLst>
            </p:cNvPr>
            <p:cNvSpPr txBox="1"/>
            <p:nvPr/>
          </p:nvSpPr>
          <p:spPr>
            <a:xfrm>
              <a:off x="811913" y="2868098"/>
              <a:ext cx="2002057" cy="890441"/>
            </a:xfrm>
            <a:prstGeom prst="rect">
              <a:avLst/>
            </a:prstGeom>
            <a:noFill/>
          </p:spPr>
          <p:txBody>
            <a:bodyPr wrap="square">
              <a:spAutoFit/>
            </a:bodyPr>
            <a:lstStyle/>
            <a:p>
              <a:pPr algn="ctr" defTabSz="1152053">
                <a:lnSpc>
                  <a:spcPct val="150000"/>
                </a:lnSpc>
                <a:buClrTx/>
                <a:defRPr/>
              </a:pPr>
              <a:r>
                <a:rPr lang="vi-VN" sz="2400" dirty="0">
                  <a:solidFill>
                    <a:sysClr val="windowText" lastClr="000000"/>
                  </a:solidFill>
                  <a:latin typeface="+mj-lt"/>
                </a:rPr>
                <a:t>Em sẽ chọn nhân vật nào? </a:t>
              </a:r>
              <a:endParaRPr lang="en-US" sz="2400" dirty="0">
                <a:solidFill>
                  <a:sysClr val="windowText" lastClr="000000"/>
                </a:solidFill>
                <a:latin typeface="+mj-lt"/>
              </a:endParaRPr>
            </a:p>
          </p:txBody>
        </p:sp>
      </p:grpSp>
      <p:sp>
        <p:nvSpPr>
          <p:cNvPr id="3" name="Freeform 4">
            <a:extLst>
              <a:ext uri="{FF2B5EF4-FFF2-40B4-BE49-F238E27FC236}">
                <a16:creationId xmlns:a16="http://schemas.microsoft.com/office/drawing/2014/main" id="{725E3D23-5E49-F0D2-25CE-83C94FB1BC04}"/>
              </a:ext>
            </a:extLst>
          </p:cNvPr>
          <p:cNvSpPr>
            <a:spLocks noChangeAspect="1"/>
          </p:cNvSpPr>
          <p:nvPr/>
        </p:nvSpPr>
        <p:spPr>
          <a:xfrm rot="930694">
            <a:off x="733886" y="2185006"/>
            <a:ext cx="967756" cy="1097644"/>
          </a:xfrm>
          <a:custGeom>
            <a:avLst/>
            <a:gdLst/>
            <a:ahLst/>
            <a:cxnLst/>
            <a:rect l="l" t="t" r="r" b="b"/>
            <a:pathLst>
              <a:path w="3029758" h="3436398">
                <a:moveTo>
                  <a:pt x="0" y="0"/>
                </a:moveTo>
                <a:lnTo>
                  <a:pt x="3029758" y="0"/>
                </a:lnTo>
                <a:lnTo>
                  <a:pt x="3029758" y="3436398"/>
                </a:lnTo>
                <a:lnTo>
                  <a:pt x="0" y="3436398"/>
                </a:lnTo>
                <a:lnTo>
                  <a:pt x="0" y="0"/>
                </a:lnTo>
                <a:close/>
              </a:path>
            </a:pathLst>
          </a:custGeom>
          <a:blipFill>
            <a:blip r:embed="rId3"/>
            <a:stretch>
              <a:fillRect/>
            </a:stretch>
          </a:blipFill>
        </p:spPr>
      </p:sp>
      <p:grpSp>
        <p:nvGrpSpPr>
          <p:cNvPr id="46" name="Group 45">
            <a:extLst>
              <a:ext uri="{FF2B5EF4-FFF2-40B4-BE49-F238E27FC236}">
                <a16:creationId xmlns:a16="http://schemas.microsoft.com/office/drawing/2014/main" id="{7FC4330C-1672-268E-5E6A-F4B9AEB10FC2}"/>
              </a:ext>
            </a:extLst>
          </p:cNvPr>
          <p:cNvGrpSpPr/>
          <p:nvPr/>
        </p:nvGrpSpPr>
        <p:grpSpPr>
          <a:xfrm>
            <a:off x="4603813" y="3504554"/>
            <a:ext cx="3043471" cy="2818720"/>
            <a:chOff x="605096" y="2292798"/>
            <a:chExt cx="2415691" cy="2237298"/>
          </a:xfrm>
        </p:grpSpPr>
        <p:grpSp>
          <p:nvGrpSpPr>
            <p:cNvPr id="47" name="Group 46">
              <a:extLst>
                <a:ext uri="{FF2B5EF4-FFF2-40B4-BE49-F238E27FC236}">
                  <a16:creationId xmlns:a16="http://schemas.microsoft.com/office/drawing/2014/main" id="{A298CA12-B0FE-3BAA-F607-54D79227ABA0}"/>
                </a:ext>
              </a:extLst>
            </p:cNvPr>
            <p:cNvGrpSpPr/>
            <p:nvPr/>
          </p:nvGrpSpPr>
          <p:grpSpPr>
            <a:xfrm>
              <a:off x="605096" y="2292798"/>
              <a:ext cx="2415691" cy="2237298"/>
              <a:chOff x="416346" y="2442407"/>
              <a:chExt cx="2046514" cy="2448117"/>
            </a:xfrm>
          </p:grpSpPr>
          <p:sp>
            <p:nvSpPr>
              <p:cNvPr id="49" name="Rectangle: Diagonal Corners Rounded 6">
                <a:extLst>
                  <a:ext uri="{FF2B5EF4-FFF2-40B4-BE49-F238E27FC236}">
                    <a16:creationId xmlns:a16="http://schemas.microsoft.com/office/drawing/2014/main" id="{A21E35AA-CEDA-D9E1-04EF-69E19F111A1C}"/>
                  </a:ext>
                </a:extLst>
              </p:cNvPr>
              <p:cNvSpPr/>
              <p:nvPr/>
            </p:nvSpPr>
            <p:spPr>
              <a:xfrm>
                <a:off x="416346" y="2442407"/>
                <a:ext cx="2046514" cy="2448117"/>
              </a:xfrm>
              <a:prstGeom prst="round2DiagRect">
                <a:avLst/>
              </a:prstGeom>
              <a:noFill/>
              <a:ln w="19050" cap="flat" cmpd="sng" algn="ctr">
                <a:solidFill>
                  <a:schemeClr val="accent4">
                    <a:lumMod val="50000"/>
                  </a:schemeClr>
                </a:solidFill>
                <a:prstDash val="dash"/>
              </a:ln>
              <a:effectLst/>
            </p:spPr>
            <p:txBody>
              <a:bodyPr rtlCol="0" anchor="ctr"/>
              <a:lstStyle/>
              <a:p>
                <a:pPr algn="ctr" defTabSz="1152053">
                  <a:buClrTx/>
                  <a:defRPr/>
                </a:pPr>
                <a:endParaRPr lang="en-US" sz="2400">
                  <a:solidFill>
                    <a:srgbClr val="EBE0DD"/>
                  </a:solidFill>
                  <a:latin typeface="+mj-lt"/>
                  <a:ea typeface="+mn-ea"/>
                </a:endParaRPr>
              </a:p>
            </p:txBody>
          </p:sp>
          <p:sp>
            <p:nvSpPr>
              <p:cNvPr id="50" name="Rectangle: Diagonal Corners Rounded 8">
                <a:extLst>
                  <a:ext uri="{FF2B5EF4-FFF2-40B4-BE49-F238E27FC236}">
                    <a16:creationId xmlns:a16="http://schemas.microsoft.com/office/drawing/2014/main" id="{ED49D964-1705-6D3C-5D8C-00FDD5458A3A}"/>
                  </a:ext>
                </a:extLst>
              </p:cNvPr>
              <p:cNvSpPr/>
              <p:nvPr/>
            </p:nvSpPr>
            <p:spPr>
              <a:xfrm>
                <a:off x="447866" y="2478936"/>
                <a:ext cx="1983471" cy="2377059"/>
              </a:xfrm>
              <a:prstGeom prst="round2DiagRect">
                <a:avLst>
                  <a:gd name="adj1" fmla="val 16667"/>
                  <a:gd name="adj2" fmla="val 0"/>
                </a:avLst>
              </a:prstGeom>
              <a:solidFill>
                <a:schemeClr val="accent4">
                  <a:lumMod val="20000"/>
                  <a:lumOff val="80000"/>
                </a:schemeClr>
              </a:solidFill>
              <a:ln w="25400" cap="flat" cmpd="sng" algn="ctr">
                <a:noFill/>
                <a:prstDash val="solid"/>
              </a:ln>
              <a:effectLst/>
            </p:spPr>
            <p:txBody>
              <a:bodyPr rtlCol="0" anchor="ctr"/>
              <a:lstStyle/>
              <a:p>
                <a:pPr algn="ctr" defTabSz="1152053">
                  <a:buClrTx/>
                  <a:defRPr/>
                </a:pPr>
                <a:endParaRPr lang="en-US" sz="2400">
                  <a:solidFill>
                    <a:srgbClr val="EBE0DD"/>
                  </a:solidFill>
                  <a:latin typeface="+mj-lt"/>
                  <a:ea typeface="+mn-ea"/>
                </a:endParaRPr>
              </a:p>
            </p:txBody>
          </p:sp>
        </p:grpSp>
        <p:sp>
          <p:nvSpPr>
            <p:cNvPr id="48" name="TextBox 47">
              <a:extLst>
                <a:ext uri="{FF2B5EF4-FFF2-40B4-BE49-F238E27FC236}">
                  <a16:creationId xmlns:a16="http://schemas.microsoft.com/office/drawing/2014/main" id="{E95C5A9F-BEB2-2C80-B20F-2F0BF956F2FC}"/>
                </a:ext>
              </a:extLst>
            </p:cNvPr>
            <p:cNvSpPr txBox="1"/>
            <p:nvPr/>
          </p:nvSpPr>
          <p:spPr>
            <a:xfrm>
              <a:off x="638829" y="2680109"/>
              <a:ext cx="2294537" cy="1330164"/>
            </a:xfrm>
            <a:prstGeom prst="rect">
              <a:avLst/>
            </a:prstGeom>
            <a:noFill/>
          </p:spPr>
          <p:txBody>
            <a:bodyPr wrap="square">
              <a:spAutoFit/>
            </a:bodyPr>
            <a:lstStyle/>
            <a:p>
              <a:pPr algn="ctr" defTabSz="1152053">
                <a:lnSpc>
                  <a:spcPct val="150000"/>
                </a:lnSpc>
                <a:buClrTx/>
                <a:defRPr/>
              </a:pPr>
              <a:r>
                <a:rPr lang="vi-VN" sz="2400">
                  <a:solidFill>
                    <a:sysClr val="windowText" lastClr="000000"/>
                  </a:solidFill>
                  <a:latin typeface="+mj-lt"/>
                </a:rPr>
                <a:t>Em sẽ nêu cảm nghĩ của mình về nhân vật nào? </a:t>
              </a:r>
              <a:endParaRPr lang="en-US" sz="2400">
                <a:solidFill>
                  <a:sysClr val="windowText" lastClr="000000"/>
                </a:solidFill>
                <a:latin typeface="+mj-lt"/>
              </a:endParaRPr>
            </a:p>
          </p:txBody>
        </p:sp>
      </p:grpSp>
      <p:grpSp>
        <p:nvGrpSpPr>
          <p:cNvPr id="55" name="Group 54">
            <a:extLst>
              <a:ext uri="{FF2B5EF4-FFF2-40B4-BE49-F238E27FC236}">
                <a16:creationId xmlns:a16="http://schemas.microsoft.com/office/drawing/2014/main" id="{45986DDA-BBC3-A8BD-F704-ECF7A373F998}"/>
              </a:ext>
            </a:extLst>
          </p:cNvPr>
          <p:cNvGrpSpPr/>
          <p:nvPr/>
        </p:nvGrpSpPr>
        <p:grpSpPr>
          <a:xfrm>
            <a:off x="8343260" y="3464398"/>
            <a:ext cx="3043471" cy="2818720"/>
            <a:chOff x="605096" y="2292798"/>
            <a:chExt cx="2415691" cy="2237298"/>
          </a:xfrm>
        </p:grpSpPr>
        <p:grpSp>
          <p:nvGrpSpPr>
            <p:cNvPr id="56" name="Group 55">
              <a:extLst>
                <a:ext uri="{FF2B5EF4-FFF2-40B4-BE49-F238E27FC236}">
                  <a16:creationId xmlns:a16="http://schemas.microsoft.com/office/drawing/2014/main" id="{6BC6D43A-1210-2D80-424B-ADF7ED3D89C2}"/>
                </a:ext>
              </a:extLst>
            </p:cNvPr>
            <p:cNvGrpSpPr/>
            <p:nvPr/>
          </p:nvGrpSpPr>
          <p:grpSpPr>
            <a:xfrm>
              <a:off x="605096" y="2292798"/>
              <a:ext cx="2415691" cy="2237298"/>
              <a:chOff x="416346" y="2442407"/>
              <a:chExt cx="2046514" cy="2448117"/>
            </a:xfrm>
          </p:grpSpPr>
          <p:sp>
            <p:nvSpPr>
              <p:cNvPr id="58" name="Rectangle: Diagonal Corners Rounded 6">
                <a:extLst>
                  <a:ext uri="{FF2B5EF4-FFF2-40B4-BE49-F238E27FC236}">
                    <a16:creationId xmlns:a16="http://schemas.microsoft.com/office/drawing/2014/main" id="{D906D851-828D-FE3B-0628-CFA0F01D6974}"/>
                  </a:ext>
                </a:extLst>
              </p:cNvPr>
              <p:cNvSpPr/>
              <p:nvPr/>
            </p:nvSpPr>
            <p:spPr>
              <a:xfrm>
                <a:off x="416346" y="2442407"/>
                <a:ext cx="2046514" cy="2448117"/>
              </a:xfrm>
              <a:prstGeom prst="round2DiagRect">
                <a:avLst/>
              </a:prstGeom>
              <a:noFill/>
              <a:ln w="19050" cap="flat" cmpd="sng" algn="ctr">
                <a:solidFill>
                  <a:schemeClr val="accent4">
                    <a:lumMod val="50000"/>
                  </a:schemeClr>
                </a:solidFill>
                <a:prstDash val="dash"/>
              </a:ln>
              <a:effectLst/>
            </p:spPr>
            <p:txBody>
              <a:bodyPr rtlCol="0" anchor="ctr"/>
              <a:lstStyle/>
              <a:p>
                <a:pPr algn="ctr" defTabSz="1152053">
                  <a:buClrTx/>
                  <a:defRPr/>
                </a:pPr>
                <a:endParaRPr lang="en-US" sz="2400">
                  <a:solidFill>
                    <a:srgbClr val="EBE0DD"/>
                  </a:solidFill>
                  <a:latin typeface="+mj-lt"/>
                  <a:ea typeface="+mn-ea"/>
                </a:endParaRPr>
              </a:p>
            </p:txBody>
          </p:sp>
          <p:sp>
            <p:nvSpPr>
              <p:cNvPr id="59" name="Rectangle: Diagonal Corners Rounded 8">
                <a:extLst>
                  <a:ext uri="{FF2B5EF4-FFF2-40B4-BE49-F238E27FC236}">
                    <a16:creationId xmlns:a16="http://schemas.microsoft.com/office/drawing/2014/main" id="{D8BE0AA3-2068-BAC8-1359-1A3D911FD44B}"/>
                  </a:ext>
                </a:extLst>
              </p:cNvPr>
              <p:cNvSpPr/>
              <p:nvPr/>
            </p:nvSpPr>
            <p:spPr>
              <a:xfrm>
                <a:off x="447866" y="2478936"/>
                <a:ext cx="1983471" cy="2377059"/>
              </a:xfrm>
              <a:prstGeom prst="round2DiagRect">
                <a:avLst>
                  <a:gd name="adj1" fmla="val 16667"/>
                  <a:gd name="adj2" fmla="val 0"/>
                </a:avLst>
              </a:prstGeom>
              <a:solidFill>
                <a:schemeClr val="accent4">
                  <a:lumMod val="20000"/>
                  <a:lumOff val="80000"/>
                </a:schemeClr>
              </a:solidFill>
              <a:ln w="25400" cap="flat" cmpd="sng" algn="ctr">
                <a:noFill/>
                <a:prstDash val="solid"/>
              </a:ln>
              <a:effectLst/>
            </p:spPr>
            <p:txBody>
              <a:bodyPr rtlCol="0" anchor="ctr"/>
              <a:lstStyle/>
              <a:p>
                <a:pPr algn="ctr" defTabSz="1152053">
                  <a:buClrTx/>
                  <a:defRPr/>
                </a:pPr>
                <a:endParaRPr lang="en-US" sz="2400">
                  <a:solidFill>
                    <a:srgbClr val="EBE0DD"/>
                  </a:solidFill>
                  <a:latin typeface="+mj-lt"/>
                  <a:ea typeface="+mn-ea"/>
                </a:endParaRPr>
              </a:p>
            </p:txBody>
          </p:sp>
        </p:grpSp>
        <p:sp>
          <p:nvSpPr>
            <p:cNvPr id="57" name="TextBox 56">
              <a:extLst>
                <a:ext uri="{FF2B5EF4-FFF2-40B4-BE49-F238E27FC236}">
                  <a16:creationId xmlns:a16="http://schemas.microsoft.com/office/drawing/2014/main" id="{E7586318-9ACE-BB19-76DB-C4F5D989BBB1}"/>
                </a:ext>
              </a:extLst>
            </p:cNvPr>
            <p:cNvSpPr txBox="1"/>
            <p:nvPr/>
          </p:nvSpPr>
          <p:spPr>
            <a:xfrm>
              <a:off x="642302" y="2899971"/>
              <a:ext cx="2331746" cy="890441"/>
            </a:xfrm>
            <a:prstGeom prst="rect">
              <a:avLst/>
            </a:prstGeom>
            <a:noFill/>
          </p:spPr>
          <p:txBody>
            <a:bodyPr wrap="square">
              <a:spAutoFit/>
            </a:bodyPr>
            <a:lstStyle/>
            <a:p>
              <a:pPr algn="ctr" defTabSz="1152053">
                <a:lnSpc>
                  <a:spcPct val="150000"/>
                </a:lnSpc>
                <a:buClrTx/>
                <a:defRPr/>
              </a:pPr>
              <a:r>
                <a:rPr lang="pt-BR" sz="2400">
                  <a:solidFill>
                    <a:sysClr val="windowText" lastClr="000000"/>
                  </a:solidFill>
                  <a:latin typeface="+mj-lt"/>
                </a:rPr>
                <a:t>Lí do em chọn nhân vật đó là gì? </a:t>
              </a:r>
              <a:endParaRPr lang="en-US" sz="2400">
                <a:solidFill>
                  <a:sysClr val="windowText" lastClr="000000"/>
                </a:solidFill>
                <a:latin typeface="+mj-lt"/>
              </a:endParaRPr>
            </a:p>
          </p:txBody>
        </p:sp>
      </p:grpSp>
      <p:sp>
        <p:nvSpPr>
          <p:cNvPr id="2" name="TextBox 9">
            <a:extLst>
              <a:ext uri="{FF2B5EF4-FFF2-40B4-BE49-F238E27FC236}">
                <a16:creationId xmlns:a16="http://schemas.microsoft.com/office/drawing/2014/main" id="{EAE6E06B-AC17-FD03-6717-226D2E5C7574}"/>
              </a:ext>
            </a:extLst>
          </p:cNvPr>
          <p:cNvSpPr txBox="1"/>
          <p:nvPr/>
        </p:nvSpPr>
        <p:spPr>
          <a:xfrm>
            <a:off x="1596631" y="1569266"/>
            <a:ext cx="9614294" cy="1128386"/>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576026">
              <a:lnSpc>
                <a:spcPct val="150000"/>
              </a:lnSpc>
              <a:spcAft>
                <a:spcPts val="630"/>
              </a:spcAft>
              <a:buClrTx/>
            </a:pPr>
            <a:r>
              <a:rPr lang="vi-VN" sz="2400" b="1" kern="1200" dirty="0">
                <a:solidFill>
                  <a:srgbClr val="C00000"/>
                </a:solidFill>
                <a:latin typeface="+mj-lt"/>
                <a:ea typeface="Calibri" panose="020F0502020204030204" pitchFamily="34" charset="0"/>
                <a:cs typeface="Arial" panose="020B0604020202020204" pitchFamily="34" charset="0"/>
              </a:rPr>
              <a:t>Nhiệm vụ 1: Phát biểu cảm nghĩ của bản</a:t>
            </a:r>
            <a:r>
              <a:rPr lang="en-US" sz="2400" b="1" kern="1200" dirty="0">
                <a:solidFill>
                  <a:srgbClr val="C00000"/>
                </a:solidFill>
                <a:latin typeface="+mj-lt"/>
                <a:ea typeface="Calibri" panose="020F0502020204030204" pitchFamily="34" charset="0"/>
                <a:cs typeface="Arial" panose="020B0604020202020204" pitchFamily="34" charset="0"/>
              </a:rPr>
              <a:t> </a:t>
            </a:r>
            <a:r>
              <a:rPr lang="vi-VN" sz="2400" b="1" kern="1200" dirty="0">
                <a:solidFill>
                  <a:srgbClr val="C00000"/>
                </a:solidFill>
                <a:latin typeface="+mj-lt"/>
                <a:ea typeface="Calibri" panose="020F0502020204030204" pitchFamily="34" charset="0"/>
                <a:cs typeface="Arial" panose="020B0604020202020204" pitchFamily="34" charset="0"/>
              </a:rPr>
              <a:t>thân về một nhân vật trong </a:t>
            </a:r>
            <a:r>
              <a:rPr lang="en-US" sz="2400" b="1" kern="1200" dirty="0" err="1">
                <a:solidFill>
                  <a:srgbClr val="C00000"/>
                </a:solidFill>
                <a:latin typeface="+mj-lt"/>
                <a:ea typeface="Calibri" panose="020F0502020204030204" pitchFamily="34" charset="0"/>
                <a:cs typeface="Arial" panose="020B0604020202020204" pitchFamily="34" charset="0"/>
              </a:rPr>
              <a:t>truyện</a:t>
            </a:r>
            <a:endParaRPr lang="vi-VN" sz="2400" b="1" kern="1200" dirty="0">
              <a:solidFill>
                <a:srgbClr val="C00000"/>
              </a:solidFill>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8589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down)">
                                      <p:cBhvr>
                                        <p:cTn id="2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D658B2-5D30-A7FB-2A7F-3D001B224B50}"/>
            </a:ext>
          </a:extLst>
        </p:cNvPr>
        <p:cNvGrpSpPr/>
        <p:nvPr/>
      </p:nvGrpSpPr>
      <p:grpSpPr>
        <a:xfrm>
          <a:off x="0" y="0"/>
          <a:ext cx="0" cy="0"/>
          <a:chOff x="0" y="0"/>
          <a:chExt cx="0" cy="0"/>
        </a:xfrm>
      </p:grpSpPr>
      <p:pic>
        <p:nvPicPr>
          <p:cNvPr id="19" name="Picture 18" descr="A screenshot of a chat&#10;&#10;Description automatically generated">
            <a:extLst>
              <a:ext uri="{FF2B5EF4-FFF2-40B4-BE49-F238E27FC236}">
                <a16:creationId xmlns:a16="http://schemas.microsoft.com/office/drawing/2014/main" id="{CE6F23DD-706D-1968-E480-0D2F2AEE6CCF}"/>
              </a:ext>
            </a:extLst>
          </p:cNvPr>
          <p:cNvPicPr>
            <a:picLocks noChangeAspect="1"/>
          </p:cNvPicPr>
          <p:nvPr/>
        </p:nvPicPr>
        <p:blipFill rotWithShape="1">
          <a:blip r:embed="rId3"/>
          <a:srcRect l="6217" t="11168" r="4427" b="44168"/>
          <a:stretch/>
        </p:blipFill>
        <p:spPr>
          <a:xfrm>
            <a:off x="2577359" y="3467100"/>
            <a:ext cx="7037281" cy="3051057"/>
          </a:xfrm>
          <a:prstGeom prst="rect">
            <a:avLst/>
          </a:prstGeom>
          <a:ln>
            <a:noFill/>
          </a:ln>
          <a:effectLst>
            <a:outerShdw blurRad="292100" dist="139700" dir="2700000" algn="tl" rotWithShape="0">
              <a:srgbClr val="333333">
                <a:alpha val="65000"/>
              </a:srgbClr>
            </a:outerShdw>
          </a:effectLst>
        </p:spPr>
      </p:pic>
      <p:grpSp>
        <p:nvGrpSpPr>
          <p:cNvPr id="5" name="Group 4">
            <a:extLst>
              <a:ext uri="{FF2B5EF4-FFF2-40B4-BE49-F238E27FC236}">
                <a16:creationId xmlns:a16="http://schemas.microsoft.com/office/drawing/2014/main" id="{1326B477-79D0-04B7-378A-95AED432329E}"/>
              </a:ext>
            </a:extLst>
          </p:cNvPr>
          <p:cNvGrpSpPr/>
          <p:nvPr/>
        </p:nvGrpSpPr>
        <p:grpSpPr>
          <a:xfrm>
            <a:off x="853633" y="2057179"/>
            <a:ext cx="10484734" cy="1074242"/>
            <a:chOff x="853633" y="1909896"/>
            <a:chExt cx="10484734" cy="1074242"/>
          </a:xfrm>
        </p:grpSpPr>
        <p:sp>
          <p:nvSpPr>
            <p:cNvPr id="17" name="TextBox 16">
              <a:extLst>
                <a:ext uri="{FF2B5EF4-FFF2-40B4-BE49-F238E27FC236}">
                  <a16:creationId xmlns:a16="http://schemas.microsoft.com/office/drawing/2014/main" id="{BC2D83BA-5C84-40E7-0600-50C7C6122A83}"/>
                </a:ext>
              </a:extLst>
            </p:cNvPr>
            <p:cNvSpPr txBox="1"/>
            <p:nvPr/>
          </p:nvSpPr>
          <p:spPr>
            <a:xfrm>
              <a:off x="1907180" y="1909896"/>
              <a:ext cx="9431187" cy="1074242"/>
            </a:xfrm>
            <a:prstGeom prst="rect">
              <a:avLst/>
            </a:prstGeom>
            <a:noFill/>
          </p:spPr>
          <p:txBody>
            <a:bodyPr wrap="square">
              <a:spAutoFit/>
            </a:bodyPr>
            <a:lstStyle/>
            <a:p>
              <a:pPr algn="just" defTabSz="1152053">
                <a:lnSpc>
                  <a:spcPct val="150000"/>
                </a:lnSpc>
                <a:buClrTx/>
                <a:defRPr/>
              </a:pPr>
              <a:r>
                <a:rPr lang="en-US" sz="2400" dirty="0" err="1">
                  <a:latin typeface="+mj-lt"/>
                  <a:ea typeface="+mn-ea"/>
                </a:rPr>
                <a:t>Các</a:t>
              </a:r>
              <a:r>
                <a:rPr lang="en-US" sz="2400" dirty="0">
                  <a:latin typeface="+mj-lt"/>
                  <a:ea typeface="+mn-ea"/>
                </a:rPr>
                <a:t> </a:t>
              </a:r>
              <a:r>
                <a:rPr lang="en-US" sz="2400" dirty="0" err="1">
                  <a:latin typeface="+mj-lt"/>
                  <a:ea typeface="+mn-ea"/>
                </a:rPr>
                <a:t>em</a:t>
              </a:r>
              <a:r>
                <a:rPr lang="en-US" sz="2400" dirty="0">
                  <a:latin typeface="+mj-lt"/>
                  <a:ea typeface="+mn-ea"/>
                </a:rPr>
                <a:t> p</a:t>
              </a:r>
              <a:r>
                <a:rPr lang="vi-VN" sz="2400" dirty="0">
                  <a:latin typeface="+mj-lt"/>
                  <a:ea typeface="+mn-ea"/>
                </a:rPr>
                <a:t>hát biểu cảm nghĩ của </a:t>
              </a:r>
              <a:r>
                <a:rPr lang="en-US" sz="2400" dirty="0" err="1">
                  <a:latin typeface="+mj-lt"/>
                  <a:ea typeface="+mn-ea"/>
                </a:rPr>
                <a:t>mình</a:t>
              </a:r>
              <a:r>
                <a:rPr lang="vi-VN" sz="2400" dirty="0">
                  <a:latin typeface="+mj-lt"/>
                  <a:ea typeface="+mn-ea"/>
                </a:rPr>
                <a:t> về câu chuyện </a:t>
              </a:r>
              <a:r>
                <a:rPr lang="en-US" sz="2400" dirty="0">
                  <a:latin typeface="+mj-lt"/>
                  <a:ea typeface="+mn-ea"/>
                </a:rPr>
                <a:t>“</a:t>
              </a:r>
              <a:r>
                <a:rPr lang="vi-VN" sz="2400" dirty="0">
                  <a:latin typeface="+mj-lt"/>
                  <a:ea typeface="+mn-ea"/>
                </a:rPr>
                <a:t>Lớp trưởng lớp tôi</a:t>
              </a:r>
              <a:r>
                <a:rPr lang="en-US" sz="2400" dirty="0">
                  <a:latin typeface="+mj-lt"/>
                  <a:ea typeface="+mn-ea"/>
                </a:rPr>
                <a:t>” </a:t>
              </a:r>
              <a:r>
                <a:rPr lang="en-US" sz="2400" dirty="0" err="1">
                  <a:latin typeface="+mj-lt"/>
                  <a:ea typeface="+mn-ea"/>
                </a:rPr>
                <a:t>dựa</a:t>
              </a:r>
              <a:r>
                <a:rPr lang="en-US" sz="2400" dirty="0">
                  <a:latin typeface="+mj-lt"/>
                  <a:ea typeface="+mn-ea"/>
                </a:rPr>
                <a:t> </a:t>
              </a:r>
              <a:r>
                <a:rPr lang="en-US" sz="2400" dirty="0" err="1">
                  <a:latin typeface="+mj-lt"/>
                  <a:ea typeface="+mn-ea"/>
                </a:rPr>
                <a:t>theo</a:t>
              </a:r>
              <a:r>
                <a:rPr lang="en-US" sz="2400" dirty="0">
                  <a:latin typeface="+mj-lt"/>
                  <a:ea typeface="+mn-ea"/>
                </a:rPr>
                <a:t> </a:t>
              </a:r>
              <a:r>
                <a:rPr lang="en-US" sz="2400" dirty="0" err="1">
                  <a:latin typeface="+mj-lt"/>
                  <a:ea typeface="+mn-ea"/>
                </a:rPr>
                <a:t>tranh</a:t>
              </a:r>
              <a:r>
                <a:rPr lang="en-US" sz="2400" dirty="0">
                  <a:latin typeface="+mj-lt"/>
                  <a:ea typeface="+mn-ea"/>
                </a:rPr>
                <a:t> </a:t>
              </a:r>
              <a:r>
                <a:rPr lang="en-US" sz="2400" dirty="0" err="1">
                  <a:latin typeface="+mj-lt"/>
                  <a:ea typeface="+mn-ea"/>
                </a:rPr>
                <a:t>minh</a:t>
              </a:r>
              <a:r>
                <a:rPr lang="en-US" sz="2400" dirty="0">
                  <a:latin typeface="+mj-lt"/>
                  <a:ea typeface="+mn-ea"/>
                </a:rPr>
                <a:t> </a:t>
              </a:r>
              <a:r>
                <a:rPr lang="en-US" sz="2400" dirty="0" err="1">
                  <a:latin typeface="+mj-lt"/>
                  <a:ea typeface="+mn-ea"/>
                </a:rPr>
                <a:t>họa</a:t>
              </a:r>
              <a:r>
                <a:rPr lang="en-US" sz="2400" dirty="0">
                  <a:latin typeface="+mj-lt"/>
                  <a:ea typeface="+mn-ea"/>
                </a:rPr>
                <a:t> </a:t>
              </a:r>
              <a:r>
                <a:rPr lang="en-US" sz="2400" dirty="0" err="1">
                  <a:latin typeface="+mj-lt"/>
                  <a:ea typeface="+mn-ea"/>
                </a:rPr>
                <a:t>ở</a:t>
              </a:r>
              <a:r>
                <a:rPr lang="en-US" sz="2400" dirty="0">
                  <a:latin typeface="+mj-lt"/>
                  <a:ea typeface="+mn-ea"/>
                </a:rPr>
                <a:t> </a:t>
              </a:r>
              <a:r>
                <a:rPr lang="en-US" sz="2400" dirty="0" err="1">
                  <a:latin typeface="+mj-lt"/>
                  <a:ea typeface="+mn-ea"/>
                </a:rPr>
                <a:t>Mục</a:t>
              </a:r>
              <a:r>
                <a:rPr lang="en-US" sz="2400" dirty="0">
                  <a:latin typeface="+mj-lt"/>
                  <a:ea typeface="+mn-ea"/>
                </a:rPr>
                <a:t> 2 (SGK – tr.24)</a:t>
              </a:r>
            </a:p>
          </p:txBody>
        </p:sp>
        <p:pic>
          <p:nvPicPr>
            <p:cNvPr id="1026" name="Picture 2">
              <a:extLst>
                <a:ext uri="{FF2B5EF4-FFF2-40B4-BE49-F238E27FC236}">
                  <a16:creationId xmlns:a16="http://schemas.microsoft.com/office/drawing/2014/main" id="{B4B2B809-2BAF-F266-E750-FAB86F8333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633" y="2038467"/>
              <a:ext cx="827683" cy="827683"/>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20">
            <a:extLst>
              <a:ext uri="{FF2B5EF4-FFF2-40B4-BE49-F238E27FC236}">
                <a16:creationId xmlns:a16="http://schemas.microsoft.com/office/drawing/2014/main" id="{943053F3-F655-7530-A612-87315C46BC5F}"/>
              </a:ext>
            </a:extLst>
          </p:cNvPr>
          <p:cNvSpPr txBox="1"/>
          <p:nvPr/>
        </p:nvSpPr>
        <p:spPr>
          <a:xfrm>
            <a:off x="3840645" y="858317"/>
            <a:ext cx="7217879" cy="1121846"/>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buClrTx/>
              <a:defRPr/>
            </a:pPr>
            <a:r>
              <a:rPr lang="en-US" sz="2400" b="1" dirty="0" err="1">
                <a:solidFill>
                  <a:srgbClr val="C00000"/>
                </a:solidFill>
                <a:latin typeface="+mj-lt"/>
                <a:ea typeface="+mn-ea"/>
                <a:cs typeface="Arial" panose="020B0604020202020204" pitchFamily="34" charset="0"/>
              </a:rPr>
              <a:t>Nhiệm</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vụ</a:t>
            </a:r>
            <a:r>
              <a:rPr lang="en-US" sz="2400" b="1" dirty="0">
                <a:solidFill>
                  <a:srgbClr val="C00000"/>
                </a:solidFill>
                <a:latin typeface="+mj-lt"/>
                <a:ea typeface="+mn-ea"/>
                <a:cs typeface="Arial" panose="020B0604020202020204" pitchFamily="34" charset="0"/>
              </a:rPr>
              <a:t> 2: </a:t>
            </a:r>
            <a:r>
              <a:rPr lang="en-US" sz="2400" b="1" dirty="0" err="1">
                <a:solidFill>
                  <a:srgbClr val="C00000"/>
                </a:solidFill>
                <a:latin typeface="+mj-lt"/>
                <a:ea typeface="+mn-ea"/>
                <a:cs typeface="Arial" panose="020B0604020202020204" pitchFamily="34" charset="0"/>
              </a:rPr>
              <a:t>Phát</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biểu</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cảm</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nghĩ</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của</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em</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về</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câu</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chuyện</a:t>
            </a:r>
            <a:endParaRPr lang="en-US" sz="2400" b="1" dirty="0">
              <a:solidFill>
                <a:srgbClr val="C00000"/>
              </a:solidFill>
              <a:latin typeface="+mj-lt"/>
              <a:ea typeface="+mn-ea"/>
              <a:cs typeface="Arial" panose="020B0604020202020204" pitchFamily="34" charset="0"/>
            </a:endParaRPr>
          </a:p>
        </p:txBody>
      </p:sp>
    </p:spTree>
    <p:extLst>
      <p:ext uri="{BB962C8B-B14F-4D97-AF65-F5344CB8AC3E}">
        <p14:creationId xmlns:p14="http://schemas.microsoft.com/office/powerpoint/2010/main" val="107358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2AC082-5DE7-1A7C-8699-2911C511BF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B92E720-B83C-804F-F3DE-C4985A0892CB}"/>
              </a:ext>
            </a:extLst>
          </p:cNvPr>
          <p:cNvSpPr txBox="1"/>
          <p:nvPr/>
        </p:nvSpPr>
        <p:spPr>
          <a:xfrm>
            <a:off x="262370" y="2174886"/>
            <a:ext cx="11667259" cy="574388"/>
          </a:xfrm>
          <a:prstGeom prst="rect">
            <a:avLst/>
          </a:prstGeom>
          <a:noFill/>
        </p:spPr>
        <p:txBody>
          <a:bodyPr wrap="square" rtlCol="0">
            <a:spAutoFit/>
          </a:bodyPr>
          <a:lstStyle/>
          <a:p>
            <a:pPr algn="just">
              <a:lnSpc>
                <a:spcPct val="150000"/>
              </a:lnSpc>
              <a:buClrTx/>
              <a:defRPr/>
            </a:pPr>
            <a:r>
              <a:rPr lang="en-US" sz="2400" b="1" dirty="0">
                <a:solidFill>
                  <a:schemeClr val="tx1"/>
                </a:solidFill>
                <a:latin typeface="+mj-lt"/>
                <a:ea typeface="+mn-ea"/>
                <a:cs typeface="Arial" panose="020B0604020202020204" pitchFamily="34" charset="0"/>
              </a:rPr>
              <a:t>      G</a:t>
            </a:r>
            <a:r>
              <a:rPr lang="vi-VN" sz="2400" b="1" dirty="0">
                <a:solidFill>
                  <a:schemeClr val="tx1"/>
                </a:solidFill>
                <a:latin typeface="+mj-lt"/>
                <a:ea typeface="+mn-ea"/>
                <a:cs typeface="Arial" panose="020B0604020202020204" pitchFamily="34" charset="0"/>
              </a:rPr>
              <a:t>ợi ý trước khi trao đổi và trình bày suy nghĩ cảm nhận của mình</a:t>
            </a:r>
            <a:r>
              <a:rPr lang="en-US" sz="2400" b="1" dirty="0">
                <a:solidFill>
                  <a:schemeClr val="tx1"/>
                </a:solidFill>
                <a:latin typeface="+mj-lt"/>
                <a:ea typeface="+mn-ea"/>
                <a:cs typeface="Arial" panose="020B0604020202020204" pitchFamily="34" charset="0"/>
              </a:rPr>
              <a:t>:</a:t>
            </a:r>
            <a:endParaRPr lang="vi-VN" sz="2400" b="1" dirty="0">
              <a:solidFill>
                <a:schemeClr val="tx1"/>
              </a:solidFill>
              <a:latin typeface="+mj-lt"/>
              <a:ea typeface="+mn-ea"/>
              <a:cs typeface="Arial" panose="020B0604020202020204" pitchFamily="34" charset="0"/>
            </a:endParaRPr>
          </a:p>
        </p:txBody>
      </p:sp>
      <p:pic>
        <p:nvPicPr>
          <p:cNvPr id="5" name="Picture 4" descr="A screenshot of a chat&#10;&#10;Description automatically generated">
            <a:extLst>
              <a:ext uri="{FF2B5EF4-FFF2-40B4-BE49-F238E27FC236}">
                <a16:creationId xmlns:a16="http://schemas.microsoft.com/office/drawing/2014/main" id="{D92C25EF-8CF8-B759-9B37-D624247FF26B}"/>
              </a:ext>
            </a:extLst>
          </p:cNvPr>
          <p:cNvPicPr>
            <a:picLocks noChangeAspect="1"/>
          </p:cNvPicPr>
          <p:nvPr/>
        </p:nvPicPr>
        <p:blipFill rotWithShape="1">
          <a:blip r:embed="rId3"/>
          <a:srcRect l="8831" t="60882" r="9485" b="6624"/>
          <a:stretch/>
        </p:blipFill>
        <p:spPr>
          <a:xfrm>
            <a:off x="1862034" y="3144358"/>
            <a:ext cx="8467930" cy="2922000"/>
          </a:xfrm>
          <a:prstGeom prst="rect">
            <a:avLst/>
          </a:prstGeom>
          <a:ln>
            <a:noFill/>
          </a:ln>
          <a:effectLst>
            <a:outerShdw blurRad="292100" dist="139700" dir="2700000" algn="tl" rotWithShape="0">
              <a:srgbClr val="333333">
                <a:alpha val="65000"/>
              </a:srgbClr>
            </a:outerShdw>
          </a:effectLst>
        </p:spPr>
      </p:pic>
      <p:sp>
        <p:nvSpPr>
          <p:cNvPr id="4" name="TextBox 20">
            <a:extLst>
              <a:ext uri="{FF2B5EF4-FFF2-40B4-BE49-F238E27FC236}">
                <a16:creationId xmlns:a16="http://schemas.microsoft.com/office/drawing/2014/main" id="{1D0EB6FA-5F96-91E9-4F2B-A49E7750B0EA}"/>
              </a:ext>
            </a:extLst>
          </p:cNvPr>
          <p:cNvSpPr txBox="1"/>
          <p:nvPr/>
        </p:nvSpPr>
        <p:spPr>
          <a:xfrm>
            <a:off x="3926370" y="858317"/>
            <a:ext cx="7217879" cy="1121846"/>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buClrTx/>
              <a:defRPr/>
            </a:pPr>
            <a:r>
              <a:rPr lang="en-US" sz="2400" b="1" dirty="0" err="1">
                <a:solidFill>
                  <a:srgbClr val="C00000"/>
                </a:solidFill>
                <a:latin typeface="+mj-lt"/>
                <a:ea typeface="+mn-ea"/>
                <a:cs typeface="Arial" panose="020B0604020202020204" pitchFamily="34" charset="0"/>
              </a:rPr>
              <a:t>Nhiệm</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vụ</a:t>
            </a:r>
            <a:r>
              <a:rPr lang="en-US" sz="2400" b="1" dirty="0">
                <a:solidFill>
                  <a:srgbClr val="C00000"/>
                </a:solidFill>
                <a:latin typeface="+mj-lt"/>
                <a:ea typeface="+mn-ea"/>
                <a:cs typeface="Arial" panose="020B0604020202020204" pitchFamily="34" charset="0"/>
              </a:rPr>
              <a:t> 2: </a:t>
            </a:r>
            <a:r>
              <a:rPr lang="en-US" sz="2400" b="1" dirty="0" err="1">
                <a:solidFill>
                  <a:srgbClr val="C00000"/>
                </a:solidFill>
                <a:latin typeface="+mj-lt"/>
                <a:ea typeface="+mn-ea"/>
                <a:cs typeface="Arial" panose="020B0604020202020204" pitchFamily="34" charset="0"/>
              </a:rPr>
              <a:t>Phát</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biểu</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cảm</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nghĩ</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của</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em</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về</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câu</a:t>
            </a:r>
            <a:r>
              <a:rPr lang="en-US" sz="2400" b="1" dirty="0">
                <a:solidFill>
                  <a:srgbClr val="C00000"/>
                </a:solidFill>
                <a:latin typeface="+mj-lt"/>
                <a:ea typeface="+mn-ea"/>
                <a:cs typeface="Arial" panose="020B0604020202020204" pitchFamily="34" charset="0"/>
              </a:rPr>
              <a:t> </a:t>
            </a:r>
            <a:r>
              <a:rPr lang="en-US" sz="2400" b="1" dirty="0" err="1">
                <a:solidFill>
                  <a:srgbClr val="C00000"/>
                </a:solidFill>
                <a:latin typeface="+mj-lt"/>
                <a:ea typeface="+mn-ea"/>
                <a:cs typeface="Arial" panose="020B0604020202020204" pitchFamily="34" charset="0"/>
              </a:rPr>
              <a:t>chuyện</a:t>
            </a:r>
            <a:endParaRPr lang="en-US" sz="2400" b="1" dirty="0">
              <a:solidFill>
                <a:srgbClr val="C00000"/>
              </a:solidFill>
              <a:latin typeface="+mj-lt"/>
              <a:ea typeface="+mn-ea"/>
              <a:cs typeface="Arial" panose="020B0604020202020204" pitchFamily="34" charset="0"/>
            </a:endParaRPr>
          </a:p>
        </p:txBody>
      </p:sp>
    </p:spTree>
    <p:extLst>
      <p:ext uri="{BB962C8B-B14F-4D97-AF65-F5344CB8AC3E}">
        <p14:creationId xmlns:p14="http://schemas.microsoft.com/office/powerpoint/2010/main" val="18884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A33399-5AD9-93E5-638B-C6AB33A0161B}"/>
            </a:ext>
          </a:extLst>
        </p:cNvPr>
        <p:cNvGrpSpPr/>
        <p:nvPr/>
      </p:nvGrpSpPr>
      <p:grpSpPr>
        <a:xfrm>
          <a:off x="0" y="0"/>
          <a:ext cx="0" cy="0"/>
          <a:chOff x="0" y="0"/>
          <a:chExt cx="0" cy="0"/>
        </a:xfrm>
      </p:grpSpPr>
      <p:sp>
        <p:nvSpPr>
          <p:cNvPr id="50" name="Google Shape;1427;p34">
            <a:extLst>
              <a:ext uri="{FF2B5EF4-FFF2-40B4-BE49-F238E27FC236}">
                <a16:creationId xmlns:a16="http://schemas.microsoft.com/office/drawing/2014/main" id="{4FC1B952-D087-F176-BB62-21AB9C23B7B3}"/>
              </a:ext>
            </a:extLst>
          </p:cNvPr>
          <p:cNvSpPr txBox="1">
            <a:spLocks/>
          </p:cNvSpPr>
          <p:nvPr/>
        </p:nvSpPr>
        <p:spPr>
          <a:xfrm>
            <a:off x="1822170" y="2066288"/>
            <a:ext cx="8547660" cy="1279126"/>
          </a:xfrm>
          <a:prstGeom prst="rect">
            <a:avLst/>
          </a:prstGeom>
          <a:noFill/>
          <a:ln>
            <a:noFill/>
          </a:ln>
        </p:spPr>
        <p:txBody>
          <a:bodyPr spcFirstLastPara="1" wrap="square" lIns="115184" tIns="0" rIns="115184" bIns="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a:buNone/>
              <a:defRPr sz="1600" b="0" i="0" u="none" strike="noStrike" cap="none">
                <a:solidFill>
                  <a:srgbClr val="343434"/>
                </a:solidFill>
                <a:latin typeface="Arial" panose="020B0604020202020204" pitchFamily="34" charset="0"/>
                <a:ea typeface="Arial" panose="020B0604020202020204" pitchFamily="34" charset="0"/>
                <a:cs typeface="Arial" panose="020B0604020202020204" pitchFamily="34" charset="0"/>
                <a:sym typeface="Poppins"/>
              </a:defRPr>
            </a:lvl1pPr>
            <a:lvl2pPr marL="914400" marR="0" lvl="1"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marR="0" lvl="0" indent="0" algn="ctr" defTabSz="1152053" rtl="0" eaLnBrk="1" fontAlgn="auto" latinLnBrk="0" hangingPunct="1">
              <a:lnSpc>
                <a:spcPct val="100000"/>
              </a:lnSpc>
              <a:spcBef>
                <a:spcPts val="0"/>
              </a:spcBef>
              <a:spcAft>
                <a:spcPts val="0"/>
              </a:spcAft>
              <a:buClr>
                <a:srgbClr val="343434"/>
              </a:buClr>
              <a:buSzPts val="1400"/>
              <a:buFont typeface="Nunito"/>
              <a:buNone/>
              <a:tabLst/>
              <a:defRPr/>
            </a:pPr>
            <a:r>
              <a:rPr kumimoji="0" lang="en-US" sz="4200" b="1" i="0" u="none" strike="noStrike" kern="0" cap="none" spc="0" normalizeH="0" baseline="0" noProof="0" dirty="0">
                <a:ln>
                  <a:noFill/>
                </a:ln>
                <a:solidFill>
                  <a:srgbClr val="000000"/>
                </a:solidFill>
                <a:effectLst/>
                <a:uLnTx/>
                <a:uFillTx/>
                <a:latin typeface="UTM Avo"/>
                <a:cs typeface="Arial" panose="020B0604020202020204" pitchFamily="34" charset="0"/>
                <a:sym typeface="Poppins"/>
              </a:rPr>
              <a:t>GIỚI THIỆU VÀ TRAO ĐỔI</a:t>
            </a:r>
          </a:p>
        </p:txBody>
      </p:sp>
      <p:sp>
        <p:nvSpPr>
          <p:cNvPr id="51" name="TextBox 50">
            <a:extLst>
              <a:ext uri="{FF2B5EF4-FFF2-40B4-BE49-F238E27FC236}">
                <a16:creationId xmlns:a16="http://schemas.microsoft.com/office/drawing/2014/main" id="{A781995E-2A8B-39B7-D8D9-34317D14B278}"/>
              </a:ext>
            </a:extLst>
          </p:cNvPr>
          <p:cNvSpPr txBox="1"/>
          <p:nvPr/>
        </p:nvSpPr>
        <p:spPr>
          <a:xfrm>
            <a:off x="3249385" y="1400058"/>
            <a:ext cx="5693230" cy="738664"/>
          </a:xfrm>
          <a:prstGeom prst="rect">
            <a:avLst/>
          </a:prstGeom>
          <a:noFill/>
        </p:spPr>
        <p:txBody>
          <a:bodyPr wrap="square" rtlCol="0">
            <a:spAutoFit/>
          </a:bodyPr>
          <a:lstStyle/>
          <a:p>
            <a:pPr marL="0" marR="0" lvl="0" indent="0" algn="ctr" defTabSz="1152053" rtl="0" eaLnBrk="1" fontAlgn="auto" latinLnBrk="0" hangingPunct="1">
              <a:lnSpc>
                <a:spcPct val="100000"/>
              </a:lnSpc>
              <a:spcBef>
                <a:spcPts val="0"/>
              </a:spcBef>
              <a:spcAft>
                <a:spcPts val="0"/>
              </a:spcAft>
              <a:buClrTx/>
              <a:buSzTx/>
              <a:buFont typeface="Arial"/>
              <a:buNone/>
              <a:tabLst/>
              <a:defRPr/>
            </a:pPr>
            <a:r>
              <a:rPr kumimoji="0" lang="en-US" sz="4200" b="1" i="0" u="none" strike="noStrike" kern="0" cap="none" spc="0" normalizeH="0" baseline="0" noProof="0" dirty="0">
                <a:ln>
                  <a:noFill/>
                </a:ln>
                <a:solidFill>
                  <a:srgbClr val="C00000"/>
                </a:solidFill>
                <a:effectLst/>
                <a:uLnTx/>
                <a:uFillTx/>
                <a:latin typeface="UTM Avo"/>
                <a:cs typeface="Arial"/>
                <a:sym typeface="Arial"/>
              </a:rPr>
              <a:t>HOẠT ĐỘNG 2:</a:t>
            </a:r>
            <a:endParaRPr kumimoji="0" lang="en-US" sz="4200" b="1" i="1" u="none" strike="noStrike" kern="0" cap="none" spc="0" normalizeH="0" baseline="0" noProof="0" dirty="0">
              <a:ln>
                <a:noFill/>
              </a:ln>
              <a:solidFill>
                <a:srgbClr val="C00000"/>
              </a:solidFill>
              <a:effectLst/>
              <a:uLnTx/>
              <a:uFillTx/>
              <a:latin typeface="UTM Avo"/>
              <a:cs typeface="Arial"/>
              <a:sym typeface="Arial"/>
            </a:endParaRPr>
          </a:p>
        </p:txBody>
      </p:sp>
      <p:sp>
        <p:nvSpPr>
          <p:cNvPr id="52" name="Freeform 4">
            <a:extLst>
              <a:ext uri="{FF2B5EF4-FFF2-40B4-BE49-F238E27FC236}">
                <a16:creationId xmlns:a16="http://schemas.microsoft.com/office/drawing/2014/main" id="{20CB9CBF-B2CA-AE8C-665F-5C1211F1B266}"/>
              </a:ext>
            </a:extLst>
          </p:cNvPr>
          <p:cNvSpPr/>
          <p:nvPr/>
        </p:nvSpPr>
        <p:spPr>
          <a:xfrm>
            <a:off x="2774405" y="3345414"/>
            <a:ext cx="6643190" cy="3512586"/>
          </a:xfrm>
          <a:custGeom>
            <a:avLst/>
            <a:gdLst/>
            <a:ahLst/>
            <a:cxnLst/>
            <a:rect l="l" t="t" r="r" b="b"/>
            <a:pathLst>
              <a:path w="11503272" h="6082355">
                <a:moveTo>
                  <a:pt x="0" y="0"/>
                </a:moveTo>
                <a:lnTo>
                  <a:pt x="11503273" y="0"/>
                </a:lnTo>
                <a:lnTo>
                  <a:pt x="11503273" y="6082356"/>
                </a:lnTo>
                <a:lnTo>
                  <a:pt x="0" y="6082356"/>
                </a:lnTo>
                <a:lnTo>
                  <a:pt x="0" y="0"/>
                </a:lnTo>
                <a:close/>
              </a:path>
            </a:pathLst>
          </a:custGeom>
          <a:blipFill>
            <a:blip r:embed="rId3"/>
            <a:stretch>
              <a:fillRect/>
            </a:stretch>
          </a:blipFill>
        </p:spPr>
      </p:sp>
    </p:spTree>
    <p:extLst>
      <p:ext uri="{BB962C8B-B14F-4D97-AF65-F5344CB8AC3E}">
        <p14:creationId xmlns:p14="http://schemas.microsoft.com/office/powerpoint/2010/main" val="5459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F20357-3FCA-4122-0E3C-EE6295EA218E}"/>
            </a:ext>
          </a:extLst>
        </p:cNvPr>
        <p:cNvGrpSpPr/>
        <p:nvPr/>
      </p:nvGrpSpPr>
      <p:grpSpPr>
        <a:xfrm>
          <a:off x="0" y="0"/>
          <a:ext cx="0" cy="0"/>
          <a:chOff x="0" y="0"/>
          <a:chExt cx="0" cy="0"/>
        </a:xfrm>
      </p:grpSpPr>
      <p:sp>
        <p:nvSpPr>
          <p:cNvPr id="5" name="Rounded Rectangle 12">
            <a:extLst>
              <a:ext uri="{FF2B5EF4-FFF2-40B4-BE49-F238E27FC236}">
                <a16:creationId xmlns:a16="http://schemas.microsoft.com/office/drawing/2014/main" id="{288519A0-2FF7-ADD5-F22B-F310B19D0F0E}"/>
              </a:ext>
            </a:extLst>
          </p:cNvPr>
          <p:cNvSpPr/>
          <p:nvPr/>
        </p:nvSpPr>
        <p:spPr>
          <a:xfrm>
            <a:off x="3212106" y="1688437"/>
            <a:ext cx="5959554" cy="629788"/>
          </a:xfrm>
          <a:prstGeom prst="roundRect">
            <a:avLst>
              <a:gd name="adj" fmla="val 18641"/>
            </a:avLst>
          </a:prstGeom>
          <a:solidFill>
            <a:schemeClr val="accent2">
              <a:lumMod val="40000"/>
              <a:lumOff val="60000"/>
            </a:schemeClr>
          </a:solidFill>
          <a:ln w="19050" cap="flat" cmpd="sng" algn="ctr">
            <a:solidFill>
              <a:schemeClr val="accent2"/>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defRPr/>
            </a:pPr>
            <a:r>
              <a:rPr lang="en-US" sz="2200" b="1" kern="1200" dirty="0" err="1">
                <a:solidFill>
                  <a:schemeClr val="tx1">
                    <a:lumMod val="95000"/>
                    <a:lumOff val="5000"/>
                  </a:schemeClr>
                </a:solidFill>
                <a:latin typeface="+mj-lt"/>
                <a:cs typeface="Arial" panose="020B0604020202020204" pitchFamily="34" charset="0"/>
              </a:rPr>
              <a:t>Thực</a:t>
            </a:r>
            <a:r>
              <a:rPr lang="en-US" sz="2200" b="1" kern="1200" dirty="0">
                <a:solidFill>
                  <a:schemeClr val="tx1">
                    <a:lumMod val="95000"/>
                    <a:lumOff val="5000"/>
                  </a:schemeClr>
                </a:solidFill>
                <a:latin typeface="+mj-lt"/>
                <a:cs typeface="Arial" panose="020B0604020202020204" pitchFamily="34" charset="0"/>
              </a:rPr>
              <a:t> </a:t>
            </a:r>
            <a:r>
              <a:rPr lang="en-US" sz="2200" b="1" kern="1200" dirty="0" err="1">
                <a:solidFill>
                  <a:schemeClr val="tx1">
                    <a:lumMod val="95000"/>
                    <a:lumOff val="5000"/>
                  </a:schemeClr>
                </a:solidFill>
                <a:latin typeface="+mj-lt"/>
                <a:cs typeface="Arial" panose="020B0604020202020204" pitchFamily="34" charset="0"/>
              </a:rPr>
              <a:t>hành</a:t>
            </a:r>
            <a:r>
              <a:rPr lang="en-US" sz="2200" b="1" kern="1200" dirty="0">
                <a:solidFill>
                  <a:schemeClr val="tx1">
                    <a:lumMod val="95000"/>
                    <a:lumOff val="5000"/>
                  </a:schemeClr>
                </a:solidFill>
                <a:latin typeface="+mj-lt"/>
                <a:cs typeface="Arial" panose="020B0604020202020204" pitchFamily="34" charset="0"/>
              </a:rPr>
              <a:t> </a:t>
            </a:r>
            <a:r>
              <a:rPr lang="en-US" sz="2200" b="1" kern="1200" dirty="0" err="1">
                <a:solidFill>
                  <a:schemeClr val="tx1">
                    <a:lumMod val="95000"/>
                    <a:lumOff val="5000"/>
                  </a:schemeClr>
                </a:solidFill>
                <a:latin typeface="+mj-lt"/>
                <a:cs typeface="Arial" panose="020B0604020202020204" pitchFamily="34" charset="0"/>
              </a:rPr>
              <a:t>trao</a:t>
            </a:r>
            <a:r>
              <a:rPr lang="en-US" sz="2200" b="1" kern="1200" dirty="0">
                <a:solidFill>
                  <a:schemeClr val="tx1">
                    <a:lumMod val="95000"/>
                    <a:lumOff val="5000"/>
                  </a:schemeClr>
                </a:solidFill>
                <a:latin typeface="+mj-lt"/>
                <a:cs typeface="Arial" panose="020B0604020202020204" pitchFamily="34" charset="0"/>
              </a:rPr>
              <a:t> </a:t>
            </a:r>
            <a:r>
              <a:rPr lang="en-US" sz="2200" b="1" kern="1200" dirty="0" err="1">
                <a:solidFill>
                  <a:schemeClr val="tx1">
                    <a:lumMod val="95000"/>
                    <a:lumOff val="5000"/>
                  </a:schemeClr>
                </a:solidFill>
                <a:latin typeface="+mj-lt"/>
                <a:cs typeface="Arial" panose="020B0604020202020204" pitchFamily="34" charset="0"/>
              </a:rPr>
              <a:t>đổi</a:t>
            </a:r>
            <a:r>
              <a:rPr lang="en-US" sz="2200" b="1" kern="1200" dirty="0">
                <a:solidFill>
                  <a:schemeClr val="tx1">
                    <a:lumMod val="95000"/>
                    <a:lumOff val="5000"/>
                  </a:schemeClr>
                </a:solidFill>
                <a:latin typeface="+mj-lt"/>
                <a:cs typeface="Arial" panose="020B0604020202020204" pitchFamily="34" charset="0"/>
              </a:rPr>
              <a:t> </a:t>
            </a:r>
            <a:r>
              <a:rPr lang="en-US" sz="2200" b="1" kern="1200" dirty="0" err="1">
                <a:solidFill>
                  <a:schemeClr val="tx1">
                    <a:lumMod val="95000"/>
                    <a:lumOff val="5000"/>
                  </a:schemeClr>
                </a:solidFill>
                <a:latin typeface="+mj-lt"/>
                <a:cs typeface="Arial" panose="020B0604020202020204" pitchFamily="34" charset="0"/>
              </a:rPr>
              <a:t>theo</a:t>
            </a:r>
            <a:r>
              <a:rPr lang="en-US" sz="2200" b="1" kern="1200" dirty="0">
                <a:solidFill>
                  <a:schemeClr val="tx1">
                    <a:lumMod val="95000"/>
                    <a:lumOff val="5000"/>
                  </a:schemeClr>
                </a:solidFill>
                <a:latin typeface="+mj-lt"/>
                <a:cs typeface="Arial" panose="020B0604020202020204" pitchFamily="34" charset="0"/>
              </a:rPr>
              <a:t> </a:t>
            </a:r>
            <a:r>
              <a:rPr lang="en-US" sz="2200" b="1" kern="1200" dirty="0" err="1">
                <a:solidFill>
                  <a:schemeClr val="tx1">
                    <a:lumMod val="95000"/>
                    <a:lumOff val="5000"/>
                  </a:schemeClr>
                </a:solidFill>
                <a:latin typeface="+mj-lt"/>
                <a:cs typeface="Arial" panose="020B0604020202020204" pitchFamily="34" charset="0"/>
              </a:rPr>
              <a:t>hai</a:t>
            </a:r>
            <a:r>
              <a:rPr lang="en-US" sz="2200" b="1" kern="1200" dirty="0">
                <a:solidFill>
                  <a:schemeClr val="tx1">
                    <a:lumMod val="95000"/>
                    <a:lumOff val="5000"/>
                  </a:schemeClr>
                </a:solidFill>
                <a:latin typeface="+mj-lt"/>
                <a:cs typeface="Arial" panose="020B0604020202020204" pitchFamily="34" charset="0"/>
              </a:rPr>
              <a:t> </a:t>
            </a:r>
            <a:r>
              <a:rPr lang="en-US" sz="2200" b="1" kern="1200" dirty="0" err="1">
                <a:solidFill>
                  <a:schemeClr val="tx1">
                    <a:lumMod val="95000"/>
                    <a:lumOff val="5000"/>
                  </a:schemeClr>
                </a:solidFill>
                <a:latin typeface="+mj-lt"/>
                <a:cs typeface="Arial" panose="020B0604020202020204" pitchFamily="34" charset="0"/>
              </a:rPr>
              <a:t>đề</a:t>
            </a:r>
            <a:r>
              <a:rPr lang="en-US" sz="2200" b="1" kern="1200" dirty="0">
                <a:solidFill>
                  <a:schemeClr val="tx1">
                    <a:lumMod val="95000"/>
                    <a:lumOff val="5000"/>
                  </a:schemeClr>
                </a:solidFill>
                <a:latin typeface="+mj-lt"/>
                <a:cs typeface="Arial" panose="020B0604020202020204" pitchFamily="34" charset="0"/>
              </a:rPr>
              <a:t> </a:t>
            </a:r>
            <a:r>
              <a:rPr lang="en-US" sz="2200" b="1" kern="1200" dirty="0" err="1">
                <a:solidFill>
                  <a:schemeClr val="tx1">
                    <a:lumMod val="95000"/>
                    <a:lumOff val="5000"/>
                  </a:schemeClr>
                </a:solidFill>
                <a:latin typeface="+mj-lt"/>
                <a:cs typeface="Arial" panose="020B0604020202020204" pitchFamily="34" charset="0"/>
              </a:rPr>
              <a:t>sau</a:t>
            </a:r>
            <a:r>
              <a:rPr lang="en-US" sz="2200" b="1" kern="1200" dirty="0">
                <a:solidFill>
                  <a:schemeClr val="tx1">
                    <a:lumMod val="95000"/>
                    <a:lumOff val="5000"/>
                  </a:schemeClr>
                </a:solidFill>
                <a:latin typeface="+mj-lt"/>
                <a:cs typeface="Arial" panose="020B0604020202020204" pitchFamily="34" charset="0"/>
              </a:rPr>
              <a:t>:</a:t>
            </a:r>
          </a:p>
        </p:txBody>
      </p:sp>
      <p:sp>
        <p:nvSpPr>
          <p:cNvPr id="12" name="TextBox 11">
            <a:extLst>
              <a:ext uri="{FF2B5EF4-FFF2-40B4-BE49-F238E27FC236}">
                <a16:creationId xmlns:a16="http://schemas.microsoft.com/office/drawing/2014/main" id="{1588F5C4-1402-F170-8827-CD4805F687AD}"/>
              </a:ext>
            </a:extLst>
          </p:cNvPr>
          <p:cNvSpPr txBox="1"/>
          <p:nvPr/>
        </p:nvSpPr>
        <p:spPr>
          <a:xfrm>
            <a:off x="734692" y="4353302"/>
            <a:ext cx="10914383" cy="2456185"/>
          </a:xfrm>
          <a:prstGeom prst="rect">
            <a:avLst/>
          </a:prstGeom>
          <a:noFill/>
        </p:spPr>
        <p:txBody>
          <a:bodyPr wrap="square" rtlCol="0">
            <a:spAutoFit/>
          </a:bodyPr>
          <a:lstStyle/>
          <a:p>
            <a:pPr algn="just">
              <a:lnSpc>
                <a:spcPct val="150000"/>
              </a:lnSpc>
            </a:pPr>
            <a:r>
              <a:rPr lang="en-US" sz="2100" b="1" dirty="0" err="1">
                <a:latin typeface="+mj-lt"/>
                <a:ea typeface="+mn-ea"/>
                <a:cs typeface="Arial" panose="020B0604020202020204" pitchFamily="34" charset="0"/>
              </a:rPr>
              <a:t>Đề</a:t>
            </a:r>
            <a:r>
              <a:rPr lang="en-US" sz="2100" b="1" dirty="0">
                <a:latin typeface="+mj-lt"/>
                <a:ea typeface="+mn-ea"/>
                <a:cs typeface="Arial" panose="020B0604020202020204" pitchFamily="34" charset="0"/>
              </a:rPr>
              <a:t> 2: </a:t>
            </a:r>
            <a:r>
              <a:rPr lang="en-US" sz="2100" b="1" dirty="0" err="1">
                <a:solidFill>
                  <a:schemeClr val="tx1"/>
                </a:solidFill>
                <a:latin typeface="+mj-lt"/>
                <a:ea typeface="+mn-ea"/>
                <a:cs typeface="Arial" panose="020B0604020202020204" pitchFamily="34" charset="0"/>
              </a:rPr>
              <a:t>Phát</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biểu</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cảm</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nghĩ</a:t>
            </a:r>
            <a:r>
              <a:rPr lang="vi-VN" sz="2100" b="1" dirty="0">
                <a:solidFill>
                  <a:schemeClr val="tx1"/>
                </a:solidFill>
                <a:latin typeface="+mj-lt"/>
                <a:ea typeface="+mn-ea"/>
                <a:cs typeface="Arial" panose="020B0604020202020204" pitchFamily="34" charset="0"/>
              </a:rPr>
              <a:t> về câu chuyện: </a:t>
            </a:r>
            <a:r>
              <a:rPr lang="vi-VN" sz="2100" dirty="0">
                <a:solidFill>
                  <a:prstClr val="black"/>
                </a:solidFill>
                <a:latin typeface="+mj-lt"/>
                <a:ea typeface="+mn-ea"/>
                <a:cs typeface="Arial" panose="020B0604020202020204" pitchFamily="34" charset="0"/>
              </a:rPr>
              <a:t>những chi tiết trong câu chuyện khiến em thích thú và lí do em thích những chi tiết đó; câu chuyện có những nhân vật nào, nhân vật để lại cho em ấn tượng sâu sắc nhất và lí do, điều câu chuyện muốn nói với em, bài học em rút ra được cho bản thân qua câu chuyện</a:t>
            </a:r>
            <a:r>
              <a:rPr lang="en-US" sz="2100" dirty="0">
                <a:solidFill>
                  <a:prstClr val="black"/>
                </a:solidFill>
                <a:latin typeface="+mj-lt"/>
                <a:ea typeface="+mn-ea"/>
                <a:cs typeface="Arial" panose="020B0604020202020204" pitchFamily="34" charset="0"/>
              </a:rPr>
              <a:t>.</a:t>
            </a:r>
            <a:endParaRPr lang="vi-VN" sz="2100" dirty="0">
              <a:solidFill>
                <a:prstClr val="black"/>
              </a:solidFill>
              <a:latin typeface="+mj-lt"/>
              <a:ea typeface="+mn-ea"/>
              <a:cs typeface="Arial" panose="020B0604020202020204" pitchFamily="34" charset="0"/>
            </a:endParaRPr>
          </a:p>
          <a:p>
            <a:pPr>
              <a:lnSpc>
                <a:spcPct val="150000"/>
              </a:lnSpc>
            </a:pPr>
            <a:endParaRPr lang="en-US" sz="2100" dirty="0"/>
          </a:p>
        </p:txBody>
      </p:sp>
      <p:sp>
        <p:nvSpPr>
          <p:cNvPr id="14" name="TextBox 13">
            <a:extLst>
              <a:ext uri="{FF2B5EF4-FFF2-40B4-BE49-F238E27FC236}">
                <a16:creationId xmlns:a16="http://schemas.microsoft.com/office/drawing/2014/main" id="{283CF91B-F4F1-F97D-C6F3-5F21288A4E6A}"/>
              </a:ext>
            </a:extLst>
          </p:cNvPr>
          <p:cNvSpPr txBox="1"/>
          <p:nvPr/>
        </p:nvSpPr>
        <p:spPr>
          <a:xfrm>
            <a:off x="734692" y="2596779"/>
            <a:ext cx="10914383" cy="1477969"/>
          </a:xfrm>
          <a:prstGeom prst="rect">
            <a:avLst/>
          </a:prstGeom>
          <a:noFill/>
        </p:spPr>
        <p:txBody>
          <a:bodyPr wrap="square">
            <a:spAutoFit/>
          </a:bodyPr>
          <a:lstStyle/>
          <a:p>
            <a:pPr lvl="1" algn="just">
              <a:lnSpc>
                <a:spcPct val="150000"/>
              </a:lnSpc>
              <a:buClrTx/>
              <a:defRPr/>
            </a:pPr>
            <a:r>
              <a:rPr lang="en-US" sz="2100" b="1" dirty="0" err="1">
                <a:latin typeface="+mj-lt"/>
                <a:ea typeface="+mn-ea"/>
                <a:cs typeface="Arial" panose="020B0604020202020204" pitchFamily="34" charset="0"/>
              </a:rPr>
              <a:t>Đề</a:t>
            </a:r>
            <a:r>
              <a:rPr lang="en-US" sz="2100" b="1" dirty="0">
                <a:latin typeface="+mj-lt"/>
                <a:ea typeface="+mn-ea"/>
                <a:cs typeface="Arial" panose="020B0604020202020204" pitchFamily="34" charset="0"/>
              </a:rPr>
              <a:t> 1: </a:t>
            </a:r>
            <a:r>
              <a:rPr lang="en-US" sz="2100" b="1" dirty="0" err="1">
                <a:solidFill>
                  <a:schemeClr val="tx1"/>
                </a:solidFill>
                <a:latin typeface="+mj-lt"/>
                <a:ea typeface="+mn-ea"/>
                <a:cs typeface="Arial" panose="020B0604020202020204" pitchFamily="34" charset="0"/>
              </a:rPr>
              <a:t>Phát</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biểu</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cảm</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nghĩ</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về</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nhân</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vật</a:t>
            </a:r>
            <a:r>
              <a:rPr lang="en-US" sz="2100" b="1" dirty="0">
                <a:solidFill>
                  <a:schemeClr val="tx1"/>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tên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nhân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vật</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nêu</a:t>
            </a:r>
            <a:r>
              <a:rPr lang="en-US" sz="2100" dirty="0">
                <a:solidFill>
                  <a:prstClr val="black"/>
                </a:solidFill>
                <a:latin typeface="+mj-lt"/>
                <a:ea typeface="+mn-ea"/>
                <a:cs typeface="Arial" panose="020B0604020202020204" pitchFamily="34" charset="0"/>
              </a:rPr>
              <a:t> ý </a:t>
            </a:r>
            <a:r>
              <a:rPr lang="en-US" sz="2100" dirty="0" err="1">
                <a:solidFill>
                  <a:prstClr val="black"/>
                </a:solidFill>
                <a:latin typeface="+mj-lt"/>
                <a:ea typeface="+mn-ea"/>
                <a:cs typeface="Arial" panose="020B0604020202020204" pitchFamily="34" charset="0"/>
              </a:rPr>
              <a:t>kiến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về</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hoạt</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động</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tính</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cách</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của</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nhân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vật</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những</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suy</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nghĩ</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hành</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động</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của</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nhân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vật</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khiến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em</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chú</a:t>
            </a:r>
            <a:r>
              <a:rPr lang="en-US" sz="2100" dirty="0">
                <a:solidFill>
                  <a:prstClr val="black"/>
                </a:solidFill>
                <a:latin typeface="+mj-lt"/>
                <a:ea typeface="+mn-ea"/>
                <a:cs typeface="Arial" panose="020B0604020202020204" pitchFamily="34" charset="0"/>
              </a:rPr>
              <a:t> ý, </a:t>
            </a:r>
            <a:r>
              <a:rPr lang="en-US" sz="2100" dirty="0" err="1">
                <a:solidFill>
                  <a:prstClr val="black"/>
                </a:solidFill>
                <a:latin typeface="+mj-lt"/>
                <a:ea typeface="+mn-ea"/>
                <a:cs typeface="Arial" panose="020B0604020202020204" pitchFamily="34" charset="0"/>
              </a:rPr>
              <a:t>cảm</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thấy</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thú</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vị</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cảm</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nghĩ</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của</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em</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về</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nhân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vật</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điều</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em</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muốn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nói</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với</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nhân</a:t>
            </a:r>
            <a:r>
              <a:rPr lang="en-US" sz="2100" dirty="0">
                <a:solidFill>
                  <a:prstClr val="black"/>
                </a:solidFill>
                <a:latin typeface="+mj-lt"/>
                <a:ea typeface="+mn-ea"/>
                <a:cs typeface="Arial" panose="020B0604020202020204" pitchFamily="34" charset="0"/>
              </a:rPr>
              <a:t> </a:t>
            </a:r>
            <a:r>
              <a:rPr lang="en-US" sz="2100" dirty="0" err="1">
                <a:solidFill>
                  <a:prstClr val="black"/>
                </a:solidFill>
                <a:latin typeface="+mj-lt"/>
                <a:ea typeface="+mn-ea"/>
                <a:cs typeface="Arial" panose="020B0604020202020204" pitchFamily="34" charset="0"/>
              </a:rPr>
              <a:t>vật</a:t>
            </a:r>
            <a:r>
              <a:rPr lang="en-US" sz="2100" dirty="0">
                <a:solidFill>
                  <a:prstClr val="black"/>
                </a:solidFill>
                <a:latin typeface="+mj-lt"/>
                <a:ea typeface="+mn-ea"/>
                <a:cs typeface="Arial" panose="020B0604020202020204" pitchFamily="34" charset="0"/>
              </a:rPr>
              <a:t>;...)</a:t>
            </a:r>
            <a:endParaRPr lang="vi-VN" sz="2100" dirty="0">
              <a:solidFill>
                <a:prstClr val="black"/>
              </a:solidFill>
              <a:latin typeface="+mj-lt"/>
              <a:ea typeface="+mn-ea"/>
              <a:cs typeface="Arial" panose="020B0604020202020204" pitchFamily="34" charset="0"/>
            </a:endParaRPr>
          </a:p>
        </p:txBody>
      </p:sp>
    </p:spTree>
    <p:extLst>
      <p:ext uri="{BB962C8B-B14F-4D97-AF65-F5344CB8AC3E}">
        <p14:creationId xmlns:p14="http://schemas.microsoft.com/office/powerpoint/2010/main" val="377994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8CAA1D9-BCC6-504E-0283-051271CCD114}"/>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8E4FD8-45B2-E2A0-BC08-1A17A45DE656}"/>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C74E4791-B2D1-93C0-7836-469FD35F61C7}"/>
              </a:ext>
            </a:extLst>
          </p:cNvPr>
          <p:cNvGrpSpPr/>
          <p:nvPr/>
        </p:nvGrpSpPr>
        <p:grpSpPr>
          <a:xfrm>
            <a:off x="1617037" y="2103650"/>
            <a:ext cx="3999436" cy="3814169"/>
            <a:chOff x="1617037" y="2103650"/>
            <a:chExt cx="3999436" cy="3814169"/>
          </a:xfrm>
        </p:grpSpPr>
        <p:sp>
          <p:nvSpPr>
            <p:cNvPr id="7" name="Freeform 3">
              <a:extLst>
                <a:ext uri="{FF2B5EF4-FFF2-40B4-BE49-F238E27FC236}">
                  <a16:creationId xmlns:a16="http://schemas.microsoft.com/office/drawing/2014/main" id="{AF51E15E-C4EE-21A0-0343-D1B2B35C2070}"/>
                </a:ext>
              </a:extLst>
            </p:cNvPr>
            <p:cNvSpPr/>
            <p:nvPr/>
          </p:nvSpPr>
          <p:spPr>
            <a:xfrm>
              <a:off x="1617037" y="2103650"/>
              <a:ext cx="3999436" cy="3814169"/>
            </a:xfrm>
            <a:custGeom>
              <a:avLst/>
              <a:gdLst/>
              <a:ahLst/>
              <a:cxnLst/>
              <a:rect l="l" t="t" r="r" b="b"/>
              <a:pathLst>
                <a:path w="4568927" h="4927274">
                  <a:moveTo>
                    <a:pt x="0" y="0"/>
                  </a:moveTo>
                  <a:lnTo>
                    <a:pt x="4568928" y="0"/>
                  </a:lnTo>
                  <a:lnTo>
                    <a:pt x="4568928" y="4927274"/>
                  </a:lnTo>
                  <a:lnTo>
                    <a:pt x="0" y="49272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4">
              <a:extLst>
                <a:ext uri="{FF2B5EF4-FFF2-40B4-BE49-F238E27FC236}">
                  <a16:creationId xmlns:a16="http://schemas.microsoft.com/office/drawing/2014/main" id="{9E5E5A72-3AB7-EB7D-0D9F-2E9D734317D0}"/>
                </a:ext>
              </a:extLst>
            </p:cNvPr>
            <p:cNvSpPr/>
            <p:nvPr/>
          </p:nvSpPr>
          <p:spPr>
            <a:xfrm>
              <a:off x="2336543" y="2842695"/>
              <a:ext cx="2560425" cy="707608"/>
            </a:xfrm>
            <a:custGeom>
              <a:avLst/>
              <a:gdLst/>
              <a:ahLst/>
              <a:cxnLst/>
              <a:rect l="l" t="t" r="r" b="b"/>
              <a:pathLst>
                <a:path w="2560425" h="707608">
                  <a:moveTo>
                    <a:pt x="0" y="0"/>
                  </a:moveTo>
                  <a:lnTo>
                    <a:pt x="2560425" y="0"/>
                  </a:lnTo>
                  <a:lnTo>
                    <a:pt x="2560425" y="707608"/>
                  </a:lnTo>
                  <a:lnTo>
                    <a:pt x="0" y="7076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TextBox 13">
              <a:extLst>
                <a:ext uri="{FF2B5EF4-FFF2-40B4-BE49-F238E27FC236}">
                  <a16:creationId xmlns:a16="http://schemas.microsoft.com/office/drawing/2014/main" id="{7ED76BFD-01BC-FFCE-D4BE-36167725DAAF}"/>
                </a:ext>
              </a:extLst>
            </p:cNvPr>
            <p:cNvSpPr txBox="1"/>
            <p:nvPr/>
          </p:nvSpPr>
          <p:spPr>
            <a:xfrm>
              <a:off x="2233385" y="2756970"/>
              <a:ext cx="2905458" cy="674672"/>
            </a:xfrm>
            <a:prstGeom prst="rect">
              <a:avLst/>
            </a:prstGeom>
          </p:spPr>
          <p:txBody>
            <a:bodyPr lIns="0" tIns="0" rIns="0" bIns="0" rtlCol="0" anchor="t">
              <a:spAutoFit/>
            </a:bodyPr>
            <a:lstStyle/>
            <a:p>
              <a:pPr marL="0" lvl="0" indent="0" algn="ctr">
                <a:lnSpc>
                  <a:spcPts val="6115"/>
                </a:lnSpc>
                <a:spcBef>
                  <a:spcPct val="0"/>
                </a:spcBef>
              </a:pPr>
              <a:r>
                <a:rPr lang="en-US" sz="2400" b="1" dirty="0">
                  <a:solidFill>
                    <a:srgbClr val="01070A"/>
                  </a:solidFill>
                  <a:latin typeface="+mn-lt"/>
                  <a:ea typeface="Carelia"/>
                  <a:cs typeface="Carelia"/>
                  <a:sym typeface="Carelia"/>
                </a:rPr>
                <a:t>1</a:t>
              </a:r>
            </a:p>
          </p:txBody>
        </p:sp>
        <p:sp>
          <p:nvSpPr>
            <p:cNvPr id="19" name="TextBox 18">
              <a:extLst>
                <a:ext uri="{FF2B5EF4-FFF2-40B4-BE49-F238E27FC236}">
                  <a16:creationId xmlns:a16="http://schemas.microsoft.com/office/drawing/2014/main" id="{4CB5FC91-BCE6-C63C-9D1A-732087746E5C}"/>
                </a:ext>
              </a:extLst>
            </p:cNvPr>
            <p:cNvSpPr txBox="1"/>
            <p:nvPr/>
          </p:nvSpPr>
          <p:spPr>
            <a:xfrm>
              <a:off x="1617037" y="3687978"/>
              <a:ext cx="3999436" cy="2229841"/>
            </a:xfrm>
            <a:prstGeom prst="rect">
              <a:avLst/>
            </a:prstGeom>
            <a:noFill/>
          </p:spPr>
          <p:txBody>
            <a:bodyPr wrap="square" rtlCol="0">
              <a:spAutoFit/>
            </a:bodyPr>
            <a:lstStyle/>
            <a:p>
              <a:pPr algn="ctr">
                <a:lnSpc>
                  <a:spcPct val="150000"/>
                </a:lnSpc>
              </a:pPr>
              <a:r>
                <a:rPr lang="en-US" sz="2400" dirty="0" err="1">
                  <a:solidFill>
                    <a:sysClr val="windowText" lastClr="000000"/>
                  </a:solidFill>
                  <a:latin typeface="+mn-lt"/>
                </a:rPr>
                <a:t>Lắng</a:t>
              </a:r>
              <a:r>
                <a:rPr lang="en-US" sz="2400" dirty="0">
                  <a:solidFill>
                    <a:sysClr val="windowText" lastClr="000000"/>
                  </a:solidFill>
                  <a:latin typeface="+mn-lt"/>
                </a:rPr>
                <a:t> </a:t>
              </a:r>
              <a:r>
                <a:rPr lang="en-US" sz="2400" dirty="0" err="1">
                  <a:solidFill>
                    <a:sysClr val="windowText" lastClr="000000"/>
                  </a:solidFill>
                  <a:latin typeface="+mn-lt"/>
                </a:rPr>
                <a:t>nghe</a:t>
              </a:r>
              <a:r>
                <a:rPr lang="en-US" sz="2400" dirty="0">
                  <a:solidFill>
                    <a:sysClr val="windowText" lastClr="000000"/>
                  </a:solidFill>
                  <a:latin typeface="+mn-lt"/>
                </a:rPr>
                <a:t> </a:t>
              </a:r>
              <a:r>
                <a:rPr lang="en-US" sz="2400" dirty="0" err="1">
                  <a:solidFill>
                    <a:sysClr val="windowText" lastClr="000000"/>
                  </a:solidFill>
                  <a:latin typeface="+mn-lt"/>
                </a:rPr>
                <a:t>nhận</a:t>
              </a:r>
              <a:r>
                <a:rPr lang="en-US" sz="2400" dirty="0">
                  <a:solidFill>
                    <a:sysClr val="windowText" lastClr="000000"/>
                  </a:solidFill>
                  <a:latin typeface="+mn-lt"/>
                </a:rPr>
                <a:t> </a:t>
              </a:r>
              <a:r>
                <a:rPr lang="en-US" sz="2400" dirty="0" err="1">
                  <a:solidFill>
                    <a:sysClr val="windowText" lastClr="000000"/>
                  </a:solidFill>
                  <a:latin typeface="+mn-lt"/>
                </a:rPr>
                <a:t>xét</a:t>
              </a:r>
              <a:r>
                <a:rPr lang="en-US" sz="2400" dirty="0">
                  <a:solidFill>
                    <a:sysClr val="windowText" lastClr="000000"/>
                  </a:solidFill>
                  <a:latin typeface="+mn-lt"/>
                </a:rPr>
                <a:t> </a:t>
              </a:r>
              <a:r>
                <a:rPr lang="en-US" sz="2400" dirty="0" err="1">
                  <a:solidFill>
                    <a:sysClr val="windowText" lastClr="000000"/>
                  </a:solidFill>
                  <a:latin typeface="+mn-lt"/>
                </a:rPr>
                <a:t>về</a:t>
              </a:r>
              <a:r>
                <a:rPr lang="en-US" sz="2400" dirty="0">
                  <a:solidFill>
                    <a:sysClr val="windowText" lastClr="000000"/>
                  </a:solidFill>
                  <a:latin typeface="+mn-lt"/>
                </a:rPr>
                <a:t> </a:t>
              </a:r>
              <a:r>
                <a:rPr lang="en-US" sz="2400" dirty="0" err="1">
                  <a:solidFill>
                    <a:sysClr val="windowText" lastClr="000000"/>
                  </a:solidFill>
                  <a:latin typeface="+mn-lt"/>
                </a:rPr>
                <a:t>tiết</a:t>
              </a:r>
              <a:r>
                <a:rPr lang="en-US" sz="2400" dirty="0">
                  <a:solidFill>
                    <a:sysClr val="windowText" lastClr="000000"/>
                  </a:solidFill>
                  <a:latin typeface="+mn-lt"/>
                </a:rPr>
                <a:t> </a:t>
              </a:r>
              <a:r>
                <a:rPr lang="en-US" sz="2400" dirty="0" err="1">
                  <a:solidFill>
                    <a:sysClr val="windowText" lastClr="000000"/>
                  </a:solidFill>
                  <a:latin typeface="+mn-lt"/>
                </a:rPr>
                <a:t>học</a:t>
              </a:r>
              <a:r>
                <a:rPr lang="en-US" sz="2400" dirty="0">
                  <a:solidFill>
                    <a:sysClr val="windowText" lastClr="000000"/>
                  </a:solidFill>
                  <a:latin typeface="+mn-lt"/>
                </a:rPr>
                <a:t> </a:t>
              </a:r>
              <a:r>
                <a:rPr lang="en-US" sz="2400" dirty="0" err="1">
                  <a:solidFill>
                    <a:sysClr val="windowText" lastClr="000000"/>
                  </a:solidFill>
                  <a:latin typeface="+mn-lt"/>
                </a:rPr>
                <a:t>và</a:t>
              </a:r>
              <a:r>
                <a:rPr lang="en-US" sz="2400" dirty="0">
                  <a:solidFill>
                    <a:sysClr val="windowText" lastClr="000000"/>
                  </a:solidFill>
                  <a:latin typeface="+mn-lt"/>
                </a:rPr>
                <a:t> </a:t>
              </a:r>
              <a:r>
                <a:rPr lang="en-US" sz="2400" dirty="0" err="1">
                  <a:solidFill>
                    <a:sysClr val="windowText" lastClr="000000"/>
                  </a:solidFill>
                  <a:latin typeface="+mn-lt"/>
                </a:rPr>
                <a:t>bài</a:t>
              </a:r>
              <a:r>
                <a:rPr lang="en-US" sz="2400" dirty="0">
                  <a:solidFill>
                    <a:sysClr val="windowText" lastClr="000000"/>
                  </a:solidFill>
                  <a:latin typeface="+mn-lt"/>
                </a:rPr>
                <a:t> </a:t>
              </a:r>
              <a:r>
                <a:rPr lang="en-US" sz="2400" dirty="0" err="1">
                  <a:solidFill>
                    <a:sysClr val="windowText" lastClr="000000"/>
                  </a:solidFill>
                  <a:latin typeface="+mn-lt"/>
                </a:rPr>
                <a:t>trình</a:t>
              </a:r>
              <a:r>
                <a:rPr lang="en-US" sz="2400" dirty="0">
                  <a:solidFill>
                    <a:sysClr val="windowText" lastClr="000000"/>
                  </a:solidFill>
                  <a:latin typeface="+mn-lt"/>
                </a:rPr>
                <a:t> </a:t>
              </a:r>
              <a:r>
                <a:rPr lang="en-US" sz="2400" dirty="0" err="1">
                  <a:solidFill>
                    <a:sysClr val="windowText" lastClr="000000"/>
                  </a:solidFill>
                  <a:latin typeface="+mn-lt"/>
                </a:rPr>
                <a:t>bày</a:t>
              </a:r>
              <a:r>
                <a:rPr lang="en-US" sz="2400" dirty="0">
                  <a:solidFill>
                    <a:sysClr val="windowText" lastClr="000000"/>
                  </a:solidFill>
                  <a:latin typeface="+mn-lt"/>
                </a:rPr>
                <a:t> </a:t>
              </a:r>
              <a:r>
                <a:rPr lang="en-US" sz="2400" dirty="0" err="1">
                  <a:solidFill>
                    <a:sysClr val="windowText" lastClr="000000"/>
                  </a:solidFill>
                  <a:latin typeface="+mn-lt"/>
                </a:rPr>
                <a:t>để</a:t>
              </a:r>
              <a:r>
                <a:rPr lang="en-US" sz="2400" dirty="0">
                  <a:solidFill>
                    <a:sysClr val="windowText" lastClr="000000"/>
                  </a:solidFill>
                  <a:latin typeface="+mn-lt"/>
                </a:rPr>
                <a:t> </a:t>
              </a:r>
              <a:r>
                <a:rPr lang="en-US" sz="2400" dirty="0" err="1">
                  <a:solidFill>
                    <a:sysClr val="windowText" lastClr="000000"/>
                  </a:solidFill>
                  <a:latin typeface="+mn-lt"/>
                </a:rPr>
                <a:t>rút</a:t>
              </a:r>
              <a:r>
                <a:rPr lang="en-US" sz="2400" dirty="0">
                  <a:solidFill>
                    <a:sysClr val="windowText" lastClr="000000"/>
                  </a:solidFill>
                  <a:latin typeface="+mn-lt"/>
                </a:rPr>
                <a:t> </a:t>
              </a:r>
              <a:r>
                <a:rPr lang="en-US" sz="2400" dirty="0" err="1">
                  <a:solidFill>
                    <a:sysClr val="windowText" lastClr="000000"/>
                  </a:solidFill>
                  <a:latin typeface="+mn-lt"/>
                </a:rPr>
                <a:t>kinh</a:t>
              </a:r>
              <a:r>
                <a:rPr lang="en-US" sz="2400" dirty="0">
                  <a:solidFill>
                    <a:sysClr val="windowText" lastClr="000000"/>
                  </a:solidFill>
                  <a:latin typeface="+mn-lt"/>
                </a:rPr>
                <a:t> </a:t>
              </a:r>
              <a:r>
                <a:rPr lang="en-US" sz="2400" dirty="0" err="1">
                  <a:solidFill>
                    <a:sysClr val="windowText" lastClr="000000"/>
                  </a:solidFill>
                  <a:latin typeface="+mn-lt"/>
                </a:rPr>
                <a:t>nghiệm</a:t>
              </a:r>
              <a:r>
                <a:rPr lang="en-US" sz="2400" dirty="0">
                  <a:solidFill>
                    <a:sysClr val="windowText" lastClr="000000"/>
                  </a:solidFill>
                  <a:latin typeface="+mn-lt"/>
                </a:rPr>
                <a:t>.</a:t>
              </a:r>
            </a:p>
            <a:p>
              <a:pPr>
                <a:lnSpc>
                  <a:spcPct val="150000"/>
                </a:lnSpc>
              </a:pPr>
              <a:endParaRPr lang="en-US" sz="2400" dirty="0">
                <a:latin typeface="+mn-lt"/>
              </a:endParaRPr>
            </a:p>
          </p:txBody>
        </p:sp>
      </p:grpSp>
      <p:grpSp>
        <p:nvGrpSpPr>
          <p:cNvPr id="22" name="Group 21">
            <a:extLst>
              <a:ext uri="{FF2B5EF4-FFF2-40B4-BE49-F238E27FC236}">
                <a16:creationId xmlns:a16="http://schemas.microsoft.com/office/drawing/2014/main" id="{76E9EF90-3036-9DD1-4F08-962B6A9076CF}"/>
              </a:ext>
            </a:extLst>
          </p:cNvPr>
          <p:cNvGrpSpPr/>
          <p:nvPr/>
        </p:nvGrpSpPr>
        <p:grpSpPr>
          <a:xfrm>
            <a:off x="6575527" y="2103650"/>
            <a:ext cx="3999436" cy="3814169"/>
            <a:chOff x="6583666" y="2233482"/>
            <a:chExt cx="3999436" cy="3814169"/>
          </a:xfrm>
        </p:grpSpPr>
        <p:sp>
          <p:nvSpPr>
            <p:cNvPr id="9" name="Freeform 7">
              <a:extLst>
                <a:ext uri="{FF2B5EF4-FFF2-40B4-BE49-F238E27FC236}">
                  <a16:creationId xmlns:a16="http://schemas.microsoft.com/office/drawing/2014/main" id="{513A1A60-3C90-5FC9-643B-14DF3BAEA202}"/>
                </a:ext>
              </a:extLst>
            </p:cNvPr>
            <p:cNvSpPr/>
            <p:nvPr/>
          </p:nvSpPr>
          <p:spPr>
            <a:xfrm>
              <a:off x="6583666" y="2233482"/>
              <a:ext cx="3999436" cy="3814169"/>
            </a:xfrm>
            <a:custGeom>
              <a:avLst/>
              <a:gdLst/>
              <a:ahLst/>
              <a:cxnLst/>
              <a:rect l="l" t="t" r="r" b="b"/>
              <a:pathLst>
                <a:path w="4568927" h="4927274">
                  <a:moveTo>
                    <a:pt x="0" y="0"/>
                  </a:moveTo>
                  <a:lnTo>
                    <a:pt x="4568928" y="0"/>
                  </a:lnTo>
                  <a:lnTo>
                    <a:pt x="4568928" y="4927274"/>
                  </a:lnTo>
                  <a:lnTo>
                    <a:pt x="0" y="4927274"/>
                  </a:lnTo>
                  <a:lnTo>
                    <a:pt x="0" y="0"/>
                  </a:lnTo>
                  <a:close/>
                </a:path>
              </a:pathLst>
            </a:custGeom>
            <a:blipFill>
              <a:blip r:embed="rId3">
                <a:extLst>
                  <a:ext uri="{96DAC541-7B7A-43D3-8B79-37D633B846F1}">
                    <asvg:svgBlip xmlns:asvg="http://schemas.microsoft.com/office/drawing/2016/SVG/main" r:embed="rId7"/>
                  </a:ext>
                </a:extLst>
              </a:blip>
              <a:stretch>
                <a:fillRect/>
              </a:stretch>
            </a:blipFill>
          </p:spPr>
        </p:sp>
        <p:sp>
          <p:nvSpPr>
            <p:cNvPr id="10" name="Freeform 8">
              <a:extLst>
                <a:ext uri="{FF2B5EF4-FFF2-40B4-BE49-F238E27FC236}">
                  <a16:creationId xmlns:a16="http://schemas.microsoft.com/office/drawing/2014/main" id="{F338F5EB-194A-3185-86BA-BD6CDF4DCA92}"/>
                </a:ext>
              </a:extLst>
            </p:cNvPr>
            <p:cNvSpPr/>
            <p:nvPr/>
          </p:nvSpPr>
          <p:spPr>
            <a:xfrm>
              <a:off x="7334399" y="2846287"/>
              <a:ext cx="2560425" cy="707608"/>
            </a:xfrm>
            <a:custGeom>
              <a:avLst/>
              <a:gdLst/>
              <a:ahLst/>
              <a:cxnLst/>
              <a:rect l="l" t="t" r="r" b="b"/>
              <a:pathLst>
                <a:path w="2560425" h="707608">
                  <a:moveTo>
                    <a:pt x="0" y="0"/>
                  </a:moveTo>
                  <a:lnTo>
                    <a:pt x="2560424" y="0"/>
                  </a:lnTo>
                  <a:lnTo>
                    <a:pt x="2560424" y="707608"/>
                  </a:lnTo>
                  <a:lnTo>
                    <a:pt x="0" y="7076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8" name="TextBox 16">
              <a:extLst>
                <a:ext uri="{FF2B5EF4-FFF2-40B4-BE49-F238E27FC236}">
                  <a16:creationId xmlns:a16="http://schemas.microsoft.com/office/drawing/2014/main" id="{F9A48842-DE57-2537-AB16-D5D6B3E5215E}"/>
                </a:ext>
              </a:extLst>
            </p:cNvPr>
            <p:cNvSpPr txBox="1"/>
            <p:nvPr/>
          </p:nvSpPr>
          <p:spPr>
            <a:xfrm>
              <a:off x="6728312" y="2760562"/>
              <a:ext cx="3710145" cy="674672"/>
            </a:xfrm>
            <a:prstGeom prst="rect">
              <a:avLst/>
            </a:prstGeom>
          </p:spPr>
          <p:txBody>
            <a:bodyPr lIns="0" tIns="0" rIns="0" bIns="0" rtlCol="0" anchor="t">
              <a:spAutoFit/>
            </a:bodyPr>
            <a:lstStyle/>
            <a:p>
              <a:pPr marL="0" lvl="0" indent="0" algn="ctr">
                <a:lnSpc>
                  <a:spcPts val="6115"/>
                </a:lnSpc>
                <a:spcBef>
                  <a:spcPct val="0"/>
                </a:spcBef>
              </a:pPr>
              <a:r>
                <a:rPr lang="en-US" sz="2400" b="1" dirty="0">
                  <a:solidFill>
                    <a:srgbClr val="01070A"/>
                  </a:solidFill>
                  <a:latin typeface="+mn-lt"/>
                  <a:ea typeface="Carelia"/>
                  <a:cs typeface="Carelia"/>
                  <a:sym typeface="Carelia"/>
                </a:rPr>
                <a:t>2</a:t>
              </a:r>
            </a:p>
          </p:txBody>
        </p:sp>
        <p:sp>
          <p:nvSpPr>
            <p:cNvPr id="20" name="TextBox 19">
              <a:extLst>
                <a:ext uri="{FF2B5EF4-FFF2-40B4-BE49-F238E27FC236}">
                  <a16:creationId xmlns:a16="http://schemas.microsoft.com/office/drawing/2014/main" id="{FCD52E3D-23CF-301E-ADEB-37E67D294D12}"/>
                </a:ext>
              </a:extLst>
            </p:cNvPr>
            <p:cNvSpPr txBox="1"/>
            <p:nvPr/>
          </p:nvSpPr>
          <p:spPr>
            <a:xfrm>
              <a:off x="6853539" y="3962314"/>
              <a:ext cx="3459689" cy="1128386"/>
            </a:xfrm>
            <a:prstGeom prst="rect">
              <a:avLst/>
            </a:prstGeom>
            <a:noFill/>
          </p:spPr>
          <p:txBody>
            <a:bodyPr wrap="square">
              <a:spAutoFit/>
            </a:bodyPr>
            <a:lstStyle/>
            <a:p>
              <a:pPr lvl="0" algn="ctr">
                <a:lnSpc>
                  <a:spcPct val="150000"/>
                </a:lnSpc>
                <a:buClrTx/>
                <a:defRPr/>
              </a:pPr>
              <a:r>
                <a:rPr lang="vi-VN" sz="2400" dirty="0">
                  <a:solidFill>
                    <a:sysClr val="windowText" lastClr="000000"/>
                  </a:solidFill>
                  <a:latin typeface="+mn-lt"/>
                </a:rPr>
                <a:t>Chuẩn bị bài </a:t>
              </a:r>
              <a:r>
                <a:rPr lang="en-US" sz="2400" dirty="0" err="1">
                  <a:solidFill>
                    <a:sysClr val="windowText" lastClr="000000"/>
                  </a:solidFill>
                  <a:latin typeface="+mn-lt"/>
                </a:rPr>
                <a:t>mới</a:t>
              </a:r>
              <a:r>
                <a:rPr lang="en-US" sz="2400" dirty="0">
                  <a:solidFill>
                    <a:sysClr val="windowText" lastClr="000000"/>
                  </a:solidFill>
                  <a:latin typeface="+mn-lt"/>
                </a:rPr>
                <a:t> </a:t>
              </a:r>
            </a:p>
            <a:p>
              <a:pPr lvl="0" algn="ctr">
                <a:lnSpc>
                  <a:spcPct val="150000"/>
                </a:lnSpc>
                <a:buClrTx/>
                <a:defRPr/>
              </a:pPr>
              <a:r>
                <a:rPr lang="en-US" sz="2400" i="1" dirty="0" err="1">
                  <a:solidFill>
                    <a:sysClr val="windowText" lastClr="000000"/>
                  </a:solidFill>
                  <a:latin typeface="+mn-lt"/>
                </a:rPr>
                <a:t>Muôn</a:t>
              </a:r>
              <a:r>
                <a:rPr lang="en-US" sz="2400" i="1" dirty="0">
                  <a:solidFill>
                    <a:sysClr val="windowText" lastClr="000000"/>
                  </a:solidFill>
                  <a:latin typeface="+mn-lt"/>
                </a:rPr>
                <a:t> </a:t>
              </a:r>
              <a:r>
                <a:rPr lang="en-US" sz="2400" i="1" dirty="0" err="1">
                  <a:solidFill>
                    <a:sysClr val="windowText" lastClr="000000"/>
                  </a:solidFill>
                  <a:latin typeface="+mn-lt"/>
                </a:rPr>
                <a:t>sắc</a:t>
              </a:r>
              <a:r>
                <a:rPr lang="en-US" sz="2400" i="1" dirty="0">
                  <a:solidFill>
                    <a:sysClr val="windowText" lastClr="000000"/>
                  </a:solidFill>
                  <a:latin typeface="+mn-lt"/>
                </a:rPr>
                <a:t> </a:t>
              </a:r>
              <a:r>
                <a:rPr lang="en-US" sz="2400" i="1" dirty="0" err="1">
                  <a:solidFill>
                    <a:sysClr val="windowText" lastClr="000000"/>
                  </a:solidFill>
                  <a:latin typeface="+mn-lt"/>
                </a:rPr>
                <a:t>hoa</a:t>
              </a:r>
              <a:r>
                <a:rPr lang="en-US" sz="2400" i="1" dirty="0">
                  <a:solidFill>
                    <a:sysClr val="windowText" lastClr="000000"/>
                  </a:solidFill>
                  <a:latin typeface="+mn-lt"/>
                </a:rPr>
                <a:t> </a:t>
              </a:r>
              <a:r>
                <a:rPr lang="en-US" sz="2400" i="1" dirty="0" err="1">
                  <a:solidFill>
                    <a:sysClr val="windowText" lastClr="000000"/>
                  </a:solidFill>
                  <a:latin typeface="+mn-lt"/>
                </a:rPr>
                <a:t>tươi</a:t>
              </a:r>
              <a:endParaRPr lang="vi-VN" sz="2400" i="1" dirty="0">
                <a:solidFill>
                  <a:sysClr val="windowText" lastClr="000000"/>
                </a:solidFill>
                <a:latin typeface="+mn-lt"/>
              </a:endParaRPr>
            </a:p>
          </p:txBody>
        </p:sp>
      </p:grpSp>
    </p:spTree>
    <p:extLst>
      <p:ext uri="{BB962C8B-B14F-4D97-AF65-F5344CB8AC3E}">
        <p14:creationId xmlns:p14="http://schemas.microsoft.com/office/powerpoint/2010/main" val="57028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562</Words>
  <Application>Microsoft Office PowerPoint</Application>
  <PresentationFormat>Widescreen</PresentationFormat>
  <Paragraphs>46</Paragraphs>
  <Slides>16</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Nunito</vt:lpstr>
      <vt:lpstr>Calibri Light</vt:lpstr>
      <vt:lpstr>UTM Avo</vt:lpstr>
      <vt:lpstr>Arial</vt:lpstr>
      <vt:lpstr>Courier New</vt:lpstr>
      <vt:lpstr>Calibri</vt:lpstr>
      <vt:lpstr>2_Office Theme</vt:lpstr>
      <vt:lpstr>Office Theme</vt:lpstr>
      <vt:lpstr>Tuần 3 Trao đổi: Bạn nam, bạn nữ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112</cp:revision>
  <dcterms:created xsi:type="dcterms:W3CDTF">2023-10-19T01:39:18Z</dcterms:created>
  <dcterms:modified xsi:type="dcterms:W3CDTF">2024-10-08T07:49:45Z</dcterms:modified>
</cp:coreProperties>
</file>