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8"/>
  </p:notesMasterIdLst>
  <p:sldIdLst>
    <p:sldId id="256" r:id="rId3"/>
    <p:sldId id="281" r:id="rId4"/>
    <p:sldId id="353" r:id="rId5"/>
    <p:sldId id="278" r:id="rId6"/>
    <p:sldId id="351" r:id="rId7"/>
    <p:sldId id="386" r:id="rId8"/>
    <p:sldId id="355" r:id="rId9"/>
    <p:sldId id="356" r:id="rId10"/>
    <p:sldId id="385" r:id="rId11"/>
    <p:sldId id="358" r:id="rId12"/>
    <p:sldId id="359" r:id="rId13"/>
    <p:sldId id="360" r:id="rId14"/>
    <p:sldId id="361" r:id="rId15"/>
    <p:sldId id="362" r:id="rId16"/>
    <p:sldId id="363" r:id="rId17"/>
    <p:sldId id="364" r:id="rId18"/>
    <p:sldId id="365" r:id="rId19"/>
    <p:sldId id="366" r:id="rId20"/>
    <p:sldId id="367" r:id="rId21"/>
    <p:sldId id="368" r:id="rId22"/>
    <p:sldId id="369" r:id="rId23"/>
    <p:sldId id="370" r:id="rId24"/>
    <p:sldId id="371" r:id="rId25"/>
    <p:sldId id="344" r:id="rId26"/>
    <p:sldId id="354" r:id="rId27"/>
    <p:sldId id="378" r:id="rId28"/>
    <p:sldId id="379" r:id="rId29"/>
    <p:sldId id="380" r:id="rId30"/>
    <p:sldId id="381" r:id="rId31"/>
    <p:sldId id="382" r:id="rId32"/>
    <p:sldId id="383" r:id="rId33"/>
    <p:sldId id="348" r:id="rId34"/>
    <p:sldId id="384" r:id="rId35"/>
    <p:sldId id="275" r:id="rId36"/>
    <p:sldId id="387"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723"/>
    <a:srgbClr val="E2F0D9"/>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44"/>
    <p:restoredTop sz="91976" autoAdjust="0"/>
  </p:normalViewPr>
  <p:slideViewPr>
    <p:cSldViewPr snapToGrid="0">
      <p:cViewPr varScale="1">
        <p:scale>
          <a:sx n="57" d="100"/>
          <a:sy n="57" d="100"/>
        </p:scale>
        <p:origin x="10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6497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6544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VN" dirty="0"/>
              <a:t>GV click 1 lần vào màn hình để bắt đầu</a:t>
            </a:r>
          </a:p>
        </p:txBody>
      </p:sp>
    </p:spTree>
    <p:extLst>
      <p:ext uri="{BB962C8B-B14F-4D97-AF65-F5344CB8AC3E}">
        <p14:creationId xmlns:p14="http://schemas.microsoft.com/office/powerpoint/2010/main" val="242121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50000"/>
              </a:lnSpc>
              <a:spcBef>
                <a:spcPts val="0"/>
              </a:spcBef>
              <a:spcAft>
                <a:spcPts val="0"/>
              </a:spcAft>
              <a:buClr>
                <a:srgbClr val="000000"/>
              </a:buClr>
              <a:buSzPts val="1100"/>
              <a:buFont typeface="Arial"/>
              <a:buChar char="●"/>
              <a:tabLst/>
              <a:defRPr/>
            </a:pPr>
            <a:r>
              <a:rPr lang="en-US" dirty="0"/>
              <a:t>GV </a:t>
            </a:r>
            <a:r>
              <a:rPr lang="en-US" dirty="0" err="1"/>
              <a:t>bấ</a:t>
            </a:r>
            <a:r>
              <a:rPr lang="en-VN" dirty="0"/>
              <a:t>m vào từng bạn để bắt</a:t>
            </a:r>
            <a:r>
              <a:rPr lang="en-US" baseline="0" dirty="0"/>
              <a:t> (</a:t>
            </a:r>
            <a:r>
              <a:rPr lang="en-VN" dirty="0"/>
              <a:t>khi bấm sẽ dẫn đến câu hỏi). Sau 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xong</a:t>
            </a:r>
            <a:r>
              <a:rPr lang="en-US" baseline="0" dirty="0"/>
              <a:t> 5 </a:t>
            </a:r>
            <a:r>
              <a:rPr lang="en-US" baseline="0" dirty="0" err="1"/>
              <a:t>câu</a:t>
            </a:r>
            <a:r>
              <a:rPr lang="en-US" baseline="0" dirty="0"/>
              <a:t> </a:t>
            </a:r>
            <a:r>
              <a:rPr lang="en-US" baseline="0" dirty="0" err="1"/>
              <a:t>hỏi</a:t>
            </a:r>
            <a:endParaRPr lang="en-US" baseline="0" dirty="0"/>
          </a:p>
          <a:p>
            <a:pPr marL="457200" marR="0" lvl="0" indent="-298450" algn="l" defTabSz="914400" rtl="0" eaLnBrk="1" fontAlgn="auto" latinLnBrk="0" hangingPunct="1">
              <a:lnSpc>
                <a:spcPct val="150000"/>
              </a:lnSpc>
              <a:spcBef>
                <a:spcPts val="0"/>
              </a:spcBef>
              <a:spcAft>
                <a:spcPts val="0"/>
              </a:spcAft>
              <a:buClr>
                <a:srgbClr val="000000"/>
              </a:buClr>
              <a:buSzPts val="1100"/>
              <a:buFont typeface="Arial"/>
              <a:buChar char="●"/>
              <a:tabLst/>
              <a:defRPr/>
            </a:pPr>
            <a:r>
              <a:rPr lang="en-US" baseline="0" dirty="0"/>
              <a:t>GV</a:t>
            </a:r>
            <a:r>
              <a:rPr lang="en-VN" dirty="0"/>
              <a:t> bấm vào </a:t>
            </a:r>
            <a:r>
              <a:rPr lang="en-VN" b="1" dirty="0"/>
              <a:t>bạn bị bịt mắt</a:t>
            </a:r>
            <a:r>
              <a:rPr lang="en-VN" dirty="0"/>
              <a:t> để </a:t>
            </a:r>
            <a:r>
              <a:rPr lang="en-US" dirty="0" err="1"/>
              <a:t>kết</a:t>
            </a:r>
            <a:r>
              <a:rPr lang="en-US" baseline="0" dirty="0"/>
              <a:t> </a:t>
            </a:r>
            <a:r>
              <a:rPr lang="en-US" baseline="0" dirty="0" err="1"/>
              <a:t>thúc</a:t>
            </a:r>
            <a:r>
              <a:rPr lang="en-US" baseline="0" dirty="0"/>
              <a:t> </a:t>
            </a:r>
            <a:r>
              <a:rPr lang="en-US" baseline="0" dirty="0" err="1"/>
              <a:t>trò</a:t>
            </a:r>
            <a:r>
              <a:rPr lang="en-US" baseline="0" dirty="0"/>
              <a:t> </a:t>
            </a:r>
            <a:r>
              <a:rPr lang="en-US" baseline="0" dirty="0" err="1"/>
              <a:t>chơi</a:t>
            </a:r>
            <a:r>
              <a:rPr lang="en-US" baseline="0" dirty="0"/>
              <a:t>.</a:t>
            </a:r>
            <a:endParaRPr lang="en-VN" dirty="0"/>
          </a:p>
        </p:txBody>
      </p:sp>
    </p:spTree>
    <p:extLst>
      <p:ext uri="{BB962C8B-B14F-4D97-AF65-F5344CB8AC3E}">
        <p14:creationId xmlns:p14="http://schemas.microsoft.com/office/powerpoint/2010/main" val="466652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6AD5F-D5D1-FFAD-02B1-228B65685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2B53A5-D857-BA5D-81D3-1653DEC9ADA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884280D-356A-592F-D760-B6F9F602E2A0}"/>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màu</a:t>
            </a:r>
            <a:r>
              <a:rPr lang="en-US" baseline="0" dirty="0"/>
              <a:t> </a:t>
            </a:r>
            <a:r>
              <a:rPr lang="en-US" baseline="0" dirty="0" err="1"/>
              <a:t>tím</a:t>
            </a:r>
            <a:r>
              <a:rPr lang="en-US" baseline="0" dirty="0"/>
              <a:t> </a:t>
            </a:r>
            <a:r>
              <a:rPr lang="en-US" baseline="0" dirty="0" err="1"/>
              <a:t>góc</a:t>
            </a:r>
            <a:r>
              <a:rPr lang="en-US" baseline="0" dirty="0"/>
              <a:t> </a:t>
            </a:r>
            <a:r>
              <a:rPr lang="en-US" baseline="0" dirty="0" err="1"/>
              <a:t>bên</a:t>
            </a:r>
            <a:r>
              <a:rPr lang="en-US" baseline="0" dirty="0"/>
              <a:t> </a:t>
            </a:r>
            <a:r>
              <a:rPr lang="en-US" baseline="0" dirty="0" err="1"/>
              <a:t>trái</a:t>
            </a:r>
            <a:r>
              <a:rPr lang="en-US" baseline="0" dirty="0"/>
              <a:t> </a:t>
            </a:r>
            <a:r>
              <a:rPr lang="en-US" baseline="0" dirty="0" err="1"/>
              <a:t>để</a:t>
            </a:r>
            <a:r>
              <a:rPr lang="en-US" baseline="0" dirty="0"/>
              <a:t> quay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3794057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5E03A-3206-1698-62F2-DDE1A4985A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719B34-4D9B-2A4E-C320-9B787B32A47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7E959B-FBA4-566C-AD62-07DE92A54DEE}"/>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màu</a:t>
            </a:r>
            <a:r>
              <a:rPr lang="en-US" baseline="0" dirty="0"/>
              <a:t> </a:t>
            </a:r>
            <a:r>
              <a:rPr lang="en-US" baseline="0" dirty="0" err="1"/>
              <a:t>tím</a:t>
            </a:r>
            <a:r>
              <a:rPr lang="en-US" baseline="0" dirty="0"/>
              <a:t> </a:t>
            </a:r>
            <a:r>
              <a:rPr lang="en-US" baseline="0" dirty="0" err="1"/>
              <a:t>góc</a:t>
            </a:r>
            <a:r>
              <a:rPr lang="en-US" baseline="0" dirty="0"/>
              <a:t> </a:t>
            </a:r>
            <a:r>
              <a:rPr lang="en-US" baseline="0" dirty="0" err="1"/>
              <a:t>bên</a:t>
            </a:r>
            <a:r>
              <a:rPr lang="en-US" baseline="0" dirty="0"/>
              <a:t> </a:t>
            </a:r>
            <a:r>
              <a:rPr lang="en-US" baseline="0" dirty="0" err="1"/>
              <a:t>trái</a:t>
            </a:r>
            <a:r>
              <a:rPr lang="en-US" baseline="0" dirty="0"/>
              <a:t> </a:t>
            </a:r>
            <a:r>
              <a:rPr lang="en-US" baseline="0" dirty="0" err="1"/>
              <a:t>để</a:t>
            </a:r>
            <a:r>
              <a:rPr lang="en-US" baseline="0" dirty="0"/>
              <a:t> quay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2652331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67413-3748-40F9-3C3D-935CEAC99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5243D-7A49-F282-BF99-01433AD22C6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3587B2-5939-183E-7C65-C67C441D86A7}"/>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màu</a:t>
            </a:r>
            <a:r>
              <a:rPr lang="en-US" baseline="0" dirty="0"/>
              <a:t> </a:t>
            </a:r>
            <a:r>
              <a:rPr lang="en-US" baseline="0" dirty="0" err="1"/>
              <a:t>tím</a:t>
            </a:r>
            <a:r>
              <a:rPr lang="en-US" baseline="0" dirty="0"/>
              <a:t> </a:t>
            </a:r>
            <a:r>
              <a:rPr lang="en-US" baseline="0" dirty="0" err="1"/>
              <a:t>góc</a:t>
            </a:r>
            <a:r>
              <a:rPr lang="en-US" baseline="0" dirty="0"/>
              <a:t> </a:t>
            </a:r>
            <a:r>
              <a:rPr lang="en-US" baseline="0" dirty="0" err="1"/>
              <a:t>bên</a:t>
            </a:r>
            <a:r>
              <a:rPr lang="en-US" baseline="0" dirty="0"/>
              <a:t> </a:t>
            </a:r>
            <a:r>
              <a:rPr lang="en-US" baseline="0" dirty="0" err="1"/>
              <a:t>trái</a:t>
            </a:r>
            <a:r>
              <a:rPr lang="en-US" baseline="0" dirty="0"/>
              <a:t> </a:t>
            </a:r>
            <a:r>
              <a:rPr lang="en-US" baseline="0" dirty="0" err="1"/>
              <a:t>để</a:t>
            </a:r>
            <a:r>
              <a:rPr lang="en-US" baseline="0" dirty="0"/>
              <a:t> quay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3381570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F8996-91AE-CEC2-5E15-583ED71E2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76FAF-2C44-8F14-B690-68A9F7C3681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F91718D-C8A9-CDB8-CD50-67D68DBD73FF}"/>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màu</a:t>
            </a:r>
            <a:r>
              <a:rPr lang="en-US" baseline="0" dirty="0"/>
              <a:t> </a:t>
            </a:r>
            <a:r>
              <a:rPr lang="en-US" baseline="0" dirty="0" err="1"/>
              <a:t>tím</a:t>
            </a:r>
            <a:r>
              <a:rPr lang="en-US" baseline="0" dirty="0"/>
              <a:t> </a:t>
            </a:r>
            <a:r>
              <a:rPr lang="en-US" baseline="0" dirty="0" err="1"/>
              <a:t>góc</a:t>
            </a:r>
            <a:r>
              <a:rPr lang="en-US" baseline="0" dirty="0"/>
              <a:t> </a:t>
            </a:r>
            <a:r>
              <a:rPr lang="en-US" baseline="0" dirty="0" err="1"/>
              <a:t>bên</a:t>
            </a:r>
            <a:r>
              <a:rPr lang="en-US" baseline="0" dirty="0"/>
              <a:t> </a:t>
            </a:r>
            <a:r>
              <a:rPr lang="en-US" baseline="0" dirty="0" err="1"/>
              <a:t>trái</a:t>
            </a:r>
            <a:r>
              <a:rPr lang="en-US" baseline="0" dirty="0"/>
              <a:t> </a:t>
            </a:r>
            <a:r>
              <a:rPr lang="en-US" baseline="0" dirty="0" err="1"/>
              <a:t>để</a:t>
            </a:r>
            <a:r>
              <a:rPr lang="en-US" baseline="0" dirty="0"/>
              <a:t> quay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2498281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EA203-DA62-300F-4D03-465B69CC30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C0288-D69A-016B-7796-7665D8411C6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E1A32B4-F6C8-973E-89AF-38995E98326B}"/>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a:t>
            </a:r>
            <a:r>
              <a:rPr lang="en-US" dirty="0" err="1"/>
              <a:t>bấm</a:t>
            </a:r>
            <a:r>
              <a:rPr lang="en-US" baseline="0" dirty="0"/>
              <a:t>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màu</a:t>
            </a:r>
            <a:r>
              <a:rPr lang="en-US" baseline="0" dirty="0"/>
              <a:t> </a:t>
            </a:r>
            <a:r>
              <a:rPr lang="en-US" baseline="0" dirty="0" err="1"/>
              <a:t>tím</a:t>
            </a:r>
            <a:r>
              <a:rPr lang="en-US" baseline="0" dirty="0"/>
              <a:t> </a:t>
            </a:r>
            <a:r>
              <a:rPr lang="en-US" baseline="0" dirty="0" err="1"/>
              <a:t>góc</a:t>
            </a:r>
            <a:r>
              <a:rPr lang="en-US" baseline="0" dirty="0"/>
              <a:t> </a:t>
            </a:r>
            <a:r>
              <a:rPr lang="en-US" baseline="0" dirty="0" err="1"/>
              <a:t>bên</a:t>
            </a:r>
            <a:r>
              <a:rPr lang="en-US" baseline="0" dirty="0"/>
              <a:t> </a:t>
            </a:r>
            <a:r>
              <a:rPr lang="en-US" baseline="0" dirty="0" err="1"/>
              <a:t>trái</a:t>
            </a:r>
            <a:r>
              <a:rPr lang="en-US" baseline="0" dirty="0"/>
              <a:t> </a:t>
            </a:r>
            <a:r>
              <a:rPr lang="en-US" baseline="0" dirty="0" err="1"/>
              <a:t>để</a:t>
            </a:r>
            <a:r>
              <a:rPr lang="en-US" baseline="0" dirty="0"/>
              <a:t> quay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4154406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67045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3351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73831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85958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893313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6021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29894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5703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22374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736199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8503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240220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2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tieng-viet-5-tap-1/1/678/2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hoc10.vn/doc-sach/tieng-viet-5-tap-1/1/678/26/" TargetMode="Externa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slide" Target="slide31.xml"/><Relationship Id="rId3" Type="http://schemas.openxmlformats.org/officeDocument/2006/relationships/slide" Target="slide27.xml"/><Relationship Id="rId7" Type="http://schemas.openxmlformats.org/officeDocument/2006/relationships/slide" Target="slide32.xml"/><Relationship Id="rId12"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slide" Target="slide29.xml"/><Relationship Id="rId5" Type="http://schemas.openxmlformats.org/officeDocument/2006/relationships/slide" Target="slide28.xml"/><Relationship Id="rId15" Type="http://schemas.openxmlformats.org/officeDocument/2006/relationships/image" Target="../media/image37.jpeg"/><Relationship Id="rId10" Type="http://schemas.openxmlformats.org/officeDocument/2006/relationships/image" Target="../media/image40.png"/><Relationship Id="rId4" Type="http://schemas.openxmlformats.org/officeDocument/2006/relationships/image" Target="../media/image38.png"/><Relationship Id="rId9" Type="http://schemas.openxmlformats.org/officeDocument/2006/relationships/slide" Target="slide30.xml"/><Relationship Id="rId1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26.xml"/></Relationships>
</file>

<file path=ppt/slides/_rels/slide29.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slide" Target="slide26.xml"/></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tieng-viet-5-tap-1/1/678/26/" TargetMode="External"/><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52.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5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52870"/>
            <a:ext cx="9144000" cy="2055249"/>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3</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2: </a:t>
            </a:r>
            <a:r>
              <a:rPr lang="en-US" sz="4800" b="1" dirty="0" err="1">
                <a:solidFill>
                  <a:srgbClr val="FF0000"/>
                </a:solidFill>
                <a:latin typeface="UTM Avo" panose="02040603050506020204" pitchFamily="18"/>
                <a:ea typeface="Arial"/>
                <a:cs typeface="Arial"/>
                <a:sym typeface="Arial"/>
              </a:rPr>
              <a:t>Muôn</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sắc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hoa</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tươi</a:t>
            </a:r>
            <a:r>
              <a:rPr lang="en-US" sz="4800" b="1" dirty="0">
                <a:solidFill>
                  <a:srgbClr val="FF0000"/>
                </a:solidFill>
                <a:latin typeface="UTM Avo" panose="02040603050506020204" pitchFamily="18"/>
                <a:ea typeface="Arial"/>
                <a:cs typeface="Arial"/>
                <a:sym typeface="Arial"/>
              </a:rPr>
              <a:t> </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Rounded Rectangle 2">
            <a:extLst>
              <a:ext uri="{FF2B5EF4-FFF2-40B4-BE49-F238E27FC236}">
                <a16:creationId xmlns:a16="http://schemas.microsoft.com/office/drawing/2014/main" id="{C16A44D1-6CA4-E8A2-7D0C-BF882E3B77C3}"/>
              </a:ext>
            </a:extLst>
          </p:cNvPr>
          <p:cNvSpPr/>
          <p:nvPr/>
        </p:nvSpPr>
        <p:spPr>
          <a:xfrm>
            <a:off x="932335" y="1792999"/>
            <a:ext cx="10327329" cy="1393954"/>
          </a:xfrm>
          <a:prstGeom prst="roundRect">
            <a:avLst/>
          </a:prstGeom>
          <a:solidFill>
            <a:schemeClr val="accent1">
              <a:lumMod val="20000"/>
              <a:lumOff val="8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lnSpc>
                <a:spcPct val="150000"/>
              </a:lnSpc>
              <a:defRPr/>
            </a:pPr>
            <a:r>
              <a:rPr lang="en-US" sz="2300" kern="0" dirty="0" err="1">
                <a:solidFill>
                  <a:schemeClr val="tx1"/>
                </a:solidFill>
                <a:latin typeface="+mj-lt"/>
                <a:cs typeface="Arial" panose="020B0604020202020204" pitchFamily="34" charset="0"/>
                <a:sym typeface="Arial"/>
              </a:rPr>
              <a:t>Cả</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lớp</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cùng</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nhau</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lắng</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nghe</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và</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hát</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bài</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Lớp</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chúng</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mình</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và</a:t>
            </a:r>
            <a:r>
              <a:rPr lang="en-US" sz="2300" kern="0" dirty="0">
                <a:solidFill>
                  <a:schemeClr val="tx1"/>
                </a:solidFill>
                <a:latin typeface="+mj-lt"/>
                <a:cs typeface="Arial" panose="020B0604020202020204" pitchFamily="34" charset="0"/>
                <a:sym typeface="Arial"/>
              </a:rPr>
              <a:t> </a:t>
            </a:r>
          </a:p>
          <a:p>
            <a:pPr algn="ctr" defTabSz="1151961">
              <a:lnSpc>
                <a:spcPct val="150000"/>
              </a:lnSpc>
              <a:defRPr/>
            </a:pPr>
            <a:r>
              <a:rPr lang="en-US" sz="2300" kern="0" dirty="0" err="1">
                <a:solidFill>
                  <a:schemeClr val="tx1"/>
                </a:solidFill>
                <a:latin typeface="+mj-lt"/>
                <a:cs typeface="Arial" panose="020B0604020202020204" pitchFamily="34" charset="0"/>
                <a:sym typeface="Arial"/>
              </a:rPr>
              <a:t>cho</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biết</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Lớp</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học</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trong</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bài</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hát</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được</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miêu</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tả</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như</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thế</a:t>
            </a:r>
            <a:r>
              <a:rPr lang="en-US" sz="2300" kern="0" dirty="0">
                <a:solidFill>
                  <a:schemeClr val="tx1"/>
                </a:solidFill>
                <a:latin typeface="+mj-lt"/>
                <a:cs typeface="Arial" panose="020B0604020202020204" pitchFamily="34" charset="0"/>
                <a:sym typeface="Arial"/>
              </a:rPr>
              <a:t> </a:t>
            </a:r>
            <a:r>
              <a:rPr lang="en-US" sz="2300" kern="0" dirty="0" err="1">
                <a:solidFill>
                  <a:schemeClr val="tx1"/>
                </a:solidFill>
                <a:latin typeface="+mj-lt"/>
                <a:cs typeface="Arial" panose="020B0604020202020204" pitchFamily="34" charset="0"/>
                <a:sym typeface="Arial"/>
              </a:rPr>
              <a:t>nào</a:t>
            </a:r>
            <a:r>
              <a:rPr lang="en-US" sz="2300" kern="0" dirty="0">
                <a:solidFill>
                  <a:schemeClr val="tx1"/>
                </a:solidFill>
                <a:latin typeface="+mj-lt"/>
                <a:cs typeface="Arial" panose="020B0604020202020204" pitchFamily="34" charset="0"/>
                <a:sym typeface="Arial"/>
              </a:rPr>
              <a:t>?</a:t>
            </a:r>
          </a:p>
        </p:txBody>
      </p:sp>
      <p:pic>
        <p:nvPicPr>
          <p:cNvPr id="7" name="Lớp Chúng Ta Đoàn Kết - Nhạc Thiếu Nhi Có Lời">
            <a:hlinkClick r:id="" action="ppaction://media"/>
            <a:extLst>
              <a:ext uri="{FF2B5EF4-FFF2-40B4-BE49-F238E27FC236}">
                <a16:creationId xmlns:a16="http://schemas.microsoft.com/office/drawing/2014/main" id="{66E1298F-C71F-5506-ECE1-0C0805594A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3451" y="805745"/>
            <a:ext cx="704019" cy="704019"/>
          </a:xfrm>
          <a:prstGeom prst="rect">
            <a:avLst/>
          </a:prstGeom>
        </p:spPr>
      </p:pic>
      <p:sp>
        <p:nvSpPr>
          <p:cNvPr id="2" name="Freeform 39">
            <a:extLst>
              <a:ext uri="{FF2B5EF4-FFF2-40B4-BE49-F238E27FC236}">
                <a16:creationId xmlns:a16="http://schemas.microsoft.com/office/drawing/2014/main" id="{D1CC2B03-CB71-BB04-4666-F8475EA15874}"/>
              </a:ext>
            </a:extLst>
          </p:cNvPr>
          <p:cNvSpPr/>
          <p:nvPr/>
        </p:nvSpPr>
        <p:spPr>
          <a:xfrm>
            <a:off x="3310882" y="3572480"/>
            <a:ext cx="5570236" cy="3298046"/>
          </a:xfrm>
          <a:custGeom>
            <a:avLst/>
            <a:gdLst/>
            <a:ahLst/>
            <a:cxnLst/>
            <a:rect l="l" t="t" r="r" b="b"/>
            <a:pathLst>
              <a:path w="3534042" h="2092448">
                <a:moveTo>
                  <a:pt x="0" y="0"/>
                </a:moveTo>
                <a:lnTo>
                  <a:pt x="3534043" y="0"/>
                </a:lnTo>
                <a:lnTo>
                  <a:pt x="3534043" y="2092448"/>
                </a:lnTo>
                <a:lnTo>
                  <a:pt x="0" y="2092448"/>
                </a:lnTo>
                <a:lnTo>
                  <a:pt x="0" y="0"/>
                </a:lnTo>
                <a:close/>
              </a:path>
            </a:pathLst>
          </a:custGeom>
          <a:blipFill>
            <a:blip r:embed="rId6"/>
            <a:stretch>
              <a:fillRect/>
            </a:stretch>
          </a:blipFill>
        </p:spPr>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964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7"/>
                </p:tgtEl>
              </p:cMediaNode>
            </p:audio>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3FDE6F58-2D75-9F36-A1A7-C4E4C839A509}"/>
              </a:ext>
            </a:extLst>
          </p:cNvPr>
          <p:cNvPicPr>
            <a:picLocks noChangeAspect="1"/>
          </p:cNvPicPr>
          <p:nvPr/>
        </p:nvPicPr>
        <p:blipFill>
          <a:blip r:embed="rId5"/>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extBox 26">
            <a:extLst>
              <a:ext uri="{FF2B5EF4-FFF2-40B4-BE49-F238E27FC236}">
                <a16:creationId xmlns:a16="http://schemas.microsoft.com/office/drawing/2014/main" id="{F541D828-B51E-7768-BCE9-5A0BA0BC8881}"/>
              </a:ext>
            </a:extLst>
          </p:cNvPr>
          <p:cNvSpPr txBox="1"/>
          <p:nvPr/>
        </p:nvSpPr>
        <p:spPr>
          <a:xfrm>
            <a:off x="-171579" y="2661387"/>
            <a:ext cx="8254917" cy="1899494"/>
          </a:xfrm>
          <a:prstGeom prst="rect">
            <a:avLst/>
          </a:prstGeom>
        </p:spPr>
        <p:txBody>
          <a:bodyPr lIns="0" tIns="0" rIns="0" bIns="0" rtlCol="0" anchor="t">
            <a:spAutoFit/>
          </a:bodyPr>
          <a:lstStyle/>
          <a:p>
            <a:pPr algn="ctr">
              <a:lnSpc>
                <a:spcPct val="150000"/>
              </a:lnSpc>
            </a:pPr>
            <a:r>
              <a:rPr lang="vi-VN" sz="4400" b="1" dirty="0">
                <a:solidFill>
                  <a:srgbClr val="C00000"/>
                </a:solidFill>
                <a:latin typeface="+mj-lt"/>
                <a:ea typeface="Calibri" panose="020F0502020204030204" pitchFamily="34" charset="0"/>
                <a:cs typeface="Arial" panose="020B0604020202020204" pitchFamily="34" charset="0"/>
              </a:rPr>
              <a:t>HOẠT ĐỘNG 1:</a:t>
            </a:r>
          </a:p>
          <a:p>
            <a:pPr algn="ctr">
              <a:lnSpc>
                <a:spcPct val="150000"/>
              </a:lnSpc>
            </a:pPr>
            <a:r>
              <a:rPr lang="vi-VN" sz="4400" b="1" dirty="0">
                <a:solidFill>
                  <a:schemeClr val="tx1"/>
                </a:solidFill>
                <a:latin typeface="+mj-lt"/>
                <a:ea typeface="Calibri" panose="020F0502020204030204" pitchFamily="34" charset="0"/>
                <a:cs typeface="Arial" panose="020B0604020202020204" pitchFamily="34" charset="0"/>
              </a:rPr>
              <a:t>ĐỌC THÀNH TIẾNG</a:t>
            </a:r>
          </a:p>
        </p:txBody>
      </p:sp>
      <p:sp>
        <p:nvSpPr>
          <p:cNvPr id="2" name="Freeform 16">
            <a:extLst>
              <a:ext uri="{FF2B5EF4-FFF2-40B4-BE49-F238E27FC236}">
                <a16:creationId xmlns:a16="http://schemas.microsoft.com/office/drawing/2014/main" id="{8358C4CD-387E-3EA5-37FE-A58A4253CF11}"/>
              </a:ext>
            </a:extLst>
          </p:cNvPr>
          <p:cNvSpPr/>
          <p:nvPr/>
        </p:nvSpPr>
        <p:spPr>
          <a:xfrm>
            <a:off x="7598718" y="1732115"/>
            <a:ext cx="3123561" cy="4300944"/>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a:stretch>
          </a:blipFill>
        </p:spPr>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4548C8-5BE6-F3E8-4C46-B6764FD031E4}"/>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89B2C184-5DEC-F940-0D8B-545F4389FBE9}"/>
              </a:ext>
            </a:extLst>
          </p:cNvPr>
          <p:cNvSpPr/>
          <p:nvPr/>
        </p:nvSpPr>
        <p:spPr>
          <a:xfrm>
            <a:off x="3740388" y="1788410"/>
            <a:ext cx="8051340" cy="4331878"/>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p:spPr>
        <p:txBody>
          <a:bodyPr/>
          <a:lstStyle/>
          <a:p>
            <a:endParaRPr lang="en-US" sz="933"/>
          </a:p>
        </p:txBody>
      </p:sp>
      <p:pic>
        <p:nvPicPr>
          <p:cNvPr id="4" name="Picture 9">
            <a:extLst>
              <a:ext uri="{FF2B5EF4-FFF2-40B4-BE49-F238E27FC236}">
                <a16:creationId xmlns:a16="http://schemas.microsoft.com/office/drawing/2014/main" id="{C2C18B20-0F6E-408E-1CC5-EF45850ECC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796532" y="1437545"/>
            <a:ext cx="3859213" cy="671921"/>
          </a:xfrm>
          <a:prstGeom prst="rect">
            <a:avLst/>
          </a:prstGeom>
        </p:spPr>
      </p:pic>
      <p:sp>
        <p:nvSpPr>
          <p:cNvPr id="5" name="TextBox 4">
            <a:extLst>
              <a:ext uri="{FF2B5EF4-FFF2-40B4-BE49-F238E27FC236}">
                <a16:creationId xmlns:a16="http://schemas.microsoft.com/office/drawing/2014/main" id="{9EA702C1-4107-A72E-4491-14D0EFCEF9AF}"/>
              </a:ext>
            </a:extLst>
          </p:cNvPr>
          <p:cNvSpPr txBox="1"/>
          <p:nvPr/>
        </p:nvSpPr>
        <p:spPr>
          <a:xfrm>
            <a:off x="4456063" y="2471382"/>
            <a:ext cx="6931460" cy="2932213"/>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en-US" sz="2100" dirty="0" err="1">
                <a:latin typeface="+mn-lt"/>
                <a:ea typeface="Calibri" panose="020F0502020204030204" pitchFamily="34" charset="0"/>
                <a:cs typeface="Arial" panose="020B0604020202020204" pitchFamily="34" charset="0"/>
              </a:rPr>
              <a:t>Cả</a:t>
            </a:r>
            <a:r>
              <a:rPr lang="en-US" sz="2100" dirty="0">
                <a:latin typeface="+mn-lt"/>
                <a:ea typeface="Calibri" panose="020F0502020204030204" pitchFamily="34" charset="0"/>
                <a:cs typeface="Arial" panose="020B0604020202020204" pitchFamily="34" charset="0"/>
              </a:rPr>
              <a:t> </a:t>
            </a:r>
            <a:r>
              <a:rPr lang="en-US" sz="2100" dirty="0" err="1">
                <a:latin typeface="+mn-lt"/>
                <a:ea typeface="Calibri" panose="020F0502020204030204" pitchFamily="34" charset="0"/>
                <a:cs typeface="Arial" panose="020B0604020202020204" pitchFamily="34" charset="0"/>
              </a:rPr>
              <a:t>bài</a:t>
            </a:r>
            <a:r>
              <a:rPr lang="en-US" sz="2100" dirty="0">
                <a:latin typeface="+mn-lt"/>
                <a:ea typeface="Calibri" panose="020F0502020204030204" pitchFamily="34" charset="0"/>
                <a:cs typeface="Arial" panose="020B0604020202020204" pitchFamily="34" charset="0"/>
              </a:rPr>
              <a:t> </a:t>
            </a:r>
            <a:r>
              <a:rPr lang="en-US" sz="2100" dirty="0" err="1">
                <a:latin typeface="+mn-lt"/>
                <a:ea typeface="Calibri" panose="020F0502020204030204" pitchFamily="34" charset="0"/>
                <a:cs typeface="Arial" panose="020B0604020202020204" pitchFamily="34" charset="0"/>
              </a:rPr>
              <a:t>đọc</a:t>
            </a:r>
            <a:r>
              <a:rPr lang="en-US" sz="2100" dirty="0">
                <a:latin typeface="+mn-lt"/>
                <a:ea typeface="Calibri" panose="020F0502020204030204" pitchFamily="34" charset="0"/>
                <a:cs typeface="Arial" panose="020B0604020202020204" pitchFamily="34" charset="0"/>
              </a:rPr>
              <a:t> </a:t>
            </a:r>
            <a:r>
              <a:rPr lang="en-US" sz="2100" dirty="0" err="1">
                <a:latin typeface="+mn-lt"/>
                <a:ea typeface="Calibri" panose="020F0502020204030204" pitchFamily="34" charset="0"/>
                <a:cs typeface="Arial" panose="020B0604020202020204" pitchFamily="34" charset="0"/>
              </a:rPr>
              <a:t>với</a:t>
            </a:r>
            <a:r>
              <a:rPr lang="en-US" sz="2100" dirty="0">
                <a:latin typeface="+mn-lt"/>
                <a:ea typeface="Calibri" panose="020F0502020204030204" pitchFamily="34" charset="0"/>
                <a:cs typeface="Arial" panose="020B0604020202020204" pitchFamily="34" charset="0"/>
              </a:rPr>
              <a:t> </a:t>
            </a:r>
            <a:r>
              <a:rPr lang="vi-VN" sz="2100" dirty="0">
                <a:latin typeface="+mn-lt"/>
                <a:ea typeface="Calibri" panose="020F0502020204030204" pitchFamily="34" charset="0"/>
                <a:cs typeface="Arial" panose="020B0604020202020204" pitchFamily="34" charset="0"/>
              </a:rPr>
              <a:t>giọng hồn nhiên, vui tươi</a:t>
            </a:r>
            <a:r>
              <a:rPr lang="en-US" sz="2100" dirty="0">
                <a:latin typeface="+mn-lt"/>
                <a:ea typeface="Calibri" panose="020F0502020204030204" pitchFamily="34" charset="0"/>
                <a:cs typeface="Arial" panose="020B0604020202020204" pitchFamily="34" charset="0"/>
              </a:rPr>
              <a:t>.</a:t>
            </a:r>
          </a:p>
          <a:p>
            <a:pPr marL="381019" indent="-381019" algn="just">
              <a:lnSpc>
                <a:spcPct val="150000"/>
              </a:lnSpc>
              <a:buFont typeface="Courier New" panose="02070309020205020404" pitchFamily="49" charset="0"/>
              <a:buChar char="o"/>
            </a:pPr>
            <a:r>
              <a:rPr lang="vi-VN" sz="2100" dirty="0">
                <a:latin typeface="+mn-lt"/>
                <a:ea typeface="Calibri" panose="020F0502020204030204" pitchFamily="34" charset="0"/>
                <a:cs typeface="Arial" panose="020B0604020202020204" pitchFamily="34" charset="0"/>
              </a:rPr>
              <a:t>Nhấn giọng ở những từ thể hiện tình cảm của tác giả dành cho các bạn ở lớp mình</a:t>
            </a:r>
            <a:r>
              <a:rPr lang="en-US" sz="2100" dirty="0">
                <a:latin typeface="+mn-lt"/>
                <a:ea typeface="Calibri" panose="020F0502020204030204" pitchFamily="34" charset="0"/>
                <a:cs typeface="Arial" panose="020B0604020202020204" pitchFamily="34" charset="0"/>
              </a:rPr>
              <a:t>.</a:t>
            </a:r>
          </a:p>
          <a:p>
            <a:pPr marL="381019" indent="-381019" algn="just">
              <a:lnSpc>
                <a:spcPct val="150000"/>
              </a:lnSpc>
              <a:buFont typeface="Courier New" panose="02070309020205020404" pitchFamily="49" charset="0"/>
              <a:buChar char="o"/>
            </a:pPr>
            <a:r>
              <a:rPr lang="vi-VN" sz="2100" dirty="0">
                <a:latin typeface="+mn-lt"/>
                <a:ea typeface="Calibri" panose="020F0502020204030204" pitchFamily="34" charset="0"/>
                <a:cs typeface="Arial" panose="020B0604020202020204" pitchFamily="34" charset="0"/>
              </a:rPr>
              <a:t>Chú ý nghỉ hơi cuối dòng thơ hợp lí để các dòng thơ liền mạch về nghĩa, không bị ngắt quãng</a:t>
            </a:r>
            <a:r>
              <a:rPr lang="en-US" sz="2100" dirty="0">
                <a:latin typeface="+mn-lt"/>
                <a:ea typeface="Calibri" panose="020F0502020204030204" pitchFamily="34" charset="0"/>
                <a:cs typeface="Arial" panose="020B0604020202020204" pitchFamily="34" charset="0"/>
              </a:rPr>
              <a:t> </a:t>
            </a:r>
            <a:r>
              <a:rPr lang="en-US" sz="2100" dirty="0" err="1">
                <a:latin typeface="+mn-lt"/>
                <a:ea typeface="Calibri" panose="020F0502020204030204" pitchFamily="34" charset="0"/>
                <a:cs typeface="Arial" panose="020B0604020202020204" pitchFamily="34" charset="0"/>
              </a:rPr>
              <a:t>và</a:t>
            </a:r>
            <a:r>
              <a:rPr lang="en-US" sz="2100" dirty="0">
                <a:latin typeface="+mn-lt"/>
                <a:ea typeface="Calibri" panose="020F0502020204030204" pitchFamily="34" charset="0"/>
                <a:cs typeface="Arial" panose="020B0604020202020204" pitchFamily="34" charset="0"/>
              </a:rPr>
              <a:t> n</a:t>
            </a:r>
            <a:r>
              <a:rPr lang="vi-VN" sz="2100" dirty="0">
                <a:latin typeface="+mn-lt"/>
                <a:ea typeface="Calibri" panose="020F0502020204030204" pitchFamily="34" charset="0"/>
                <a:cs typeface="Arial" panose="020B0604020202020204" pitchFamily="34" charset="0"/>
              </a:rPr>
              <a:t>hấn giọng ở những từ ngữ quan trọng. </a:t>
            </a:r>
          </a:p>
        </p:txBody>
      </p:sp>
      <p:grpSp>
        <p:nvGrpSpPr>
          <p:cNvPr id="6" name="Group 6">
            <a:extLst>
              <a:ext uri="{FF2B5EF4-FFF2-40B4-BE49-F238E27FC236}">
                <a16:creationId xmlns:a16="http://schemas.microsoft.com/office/drawing/2014/main" id="{D657F2B1-CCB2-7196-AC5B-A0B89EA74F12}"/>
              </a:ext>
            </a:extLst>
          </p:cNvPr>
          <p:cNvGrpSpPr/>
          <p:nvPr/>
        </p:nvGrpSpPr>
        <p:grpSpPr>
          <a:xfrm>
            <a:off x="290541" y="2109466"/>
            <a:ext cx="3761317" cy="3771877"/>
            <a:chOff x="0" y="0"/>
            <a:chExt cx="812800" cy="812800"/>
          </a:xfrm>
        </p:grpSpPr>
        <p:sp>
          <p:nvSpPr>
            <p:cNvPr id="7" name="Freeform 7">
              <a:extLst>
                <a:ext uri="{FF2B5EF4-FFF2-40B4-BE49-F238E27FC236}">
                  <a16:creationId xmlns:a16="http://schemas.microsoft.com/office/drawing/2014/main" id="{DFAEC034-C429-8EA3-5B3A-A52FBED69964}"/>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endParaRPr lang="en-US" sz="933"/>
            </a:p>
          </p:txBody>
        </p:sp>
        <p:sp>
          <p:nvSpPr>
            <p:cNvPr id="12" name="TextBox 8">
              <a:extLst>
                <a:ext uri="{FF2B5EF4-FFF2-40B4-BE49-F238E27FC236}">
                  <a16:creationId xmlns:a16="http://schemas.microsoft.com/office/drawing/2014/main" id="{996EE696-41FD-6E35-FF94-3EF80E8570F0}"/>
                </a:ext>
              </a:extLst>
            </p:cNvPr>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933"/>
            </a:p>
          </p:txBody>
        </p:sp>
      </p:grpSp>
      <p:sp>
        <p:nvSpPr>
          <p:cNvPr id="13" name="TextBox 12">
            <a:extLst>
              <a:ext uri="{FF2B5EF4-FFF2-40B4-BE49-F238E27FC236}">
                <a16:creationId xmlns:a16="http://schemas.microsoft.com/office/drawing/2014/main" id="{9E617A7D-585F-D0C0-7845-9361357C688B}"/>
              </a:ext>
            </a:extLst>
          </p:cNvPr>
          <p:cNvSpPr txBox="1"/>
          <p:nvPr/>
        </p:nvSpPr>
        <p:spPr>
          <a:xfrm>
            <a:off x="694439" y="2974592"/>
            <a:ext cx="2940417" cy="1473801"/>
          </a:xfrm>
          <a:prstGeom prst="rect">
            <a:avLst/>
          </a:prstGeom>
          <a:noFill/>
          <a:ln>
            <a:noFill/>
          </a:ln>
        </p:spPr>
        <p:txBody>
          <a:bodyPr wrap="square" rtlCol="0">
            <a:spAutoFit/>
          </a:bodyPr>
          <a:lstStyle/>
          <a:p>
            <a:pPr algn="ctr">
              <a:lnSpc>
                <a:spcPct val="150000"/>
              </a:lnSpc>
            </a:pPr>
            <a:r>
              <a:rPr lang="en-US" sz="3200" b="1" dirty="0">
                <a:solidFill>
                  <a:schemeClr val="bg1"/>
                </a:solidFill>
                <a:latin typeface="+mn-lt"/>
                <a:cs typeface="Arial" panose="020B0604020202020204" pitchFamily="34" charset="0"/>
              </a:rPr>
              <a:t>GIỌNG ĐỌC TRONG BÀI</a:t>
            </a:r>
          </a:p>
        </p:txBody>
      </p:sp>
      <p:pic>
        <p:nvPicPr>
          <p:cNvPr id="14" name="Picture 5">
            <a:extLst>
              <a:ext uri="{FF2B5EF4-FFF2-40B4-BE49-F238E27FC236}">
                <a16:creationId xmlns:a16="http://schemas.microsoft.com/office/drawing/2014/main" id="{90DEE5F2-7C13-DA67-1834-4B0498D8AD9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59324" y="1697215"/>
            <a:ext cx="1155172" cy="1029153"/>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B1C1F62D-2D1C-9EBC-0E44-9551253268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029" y="4174047"/>
            <a:ext cx="2678911" cy="2678911"/>
          </a:xfrm>
          <a:prstGeom prst="rect">
            <a:avLst/>
          </a:prstGeom>
        </p:spPr>
      </p:pic>
      <p:pic>
        <p:nvPicPr>
          <p:cNvPr id="16" name="Picture 16">
            <a:extLst>
              <a:ext uri="{FF2B5EF4-FFF2-40B4-BE49-F238E27FC236}">
                <a16:creationId xmlns:a16="http://schemas.microsoft.com/office/drawing/2014/main" id="{F8C14E69-75C7-40C8-A2F7-D741D5F7092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194800" y="5757209"/>
            <a:ext cx="2887322" cy="1100791"/>
          </a:xfrm>
          <a:prstGeom prst="rect">
            <a:avLst/>
          </a:prstGeom>
        </p:spPr>
      </p:pic>
    </p:spTree>
    <p:extLst>
      <p:ext uri="{BB962C8B-B14F-4D97-AF65-F5344CB8AC3E}">
        <p14:creationId xmlns:p14="http://schemas.microsoft.com/office/powerpoint/2010/main" val="6575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3A9839-D26D-68CA-5135-D31901357844}"/>
            </a:ext>
          </a:extLst>
        </p:cNvPr>
        <p:cNvGrpSpPr/>
        <p:nvPr/>
      </p:nvGrpSpPr>
      <p:grpSpPr>
        <a:xfrm>
          <a:off x="0" y="0"/>
          <a:ext cx="0" cy="0"/>
          <a:chOff x="0" y="0"/>
          <a:chExt cx="0" cy="0"/>
        </a:xfrm>
      </p:grpSpPr>
      <p:sp>
        <p:nvSpPr>
          <p:cNvPr id="8" name="Cloud 7">
            <a:extLst>
              <a:ext uri="{FF2B5EF4-FFF2-40B4-BE49-F238E27FC236}">
                <a16:creationId xmlns:a16="http://schemas.microsoft.com/office/drawing/2014/main" id="{CFF6229B-F384-95F5-064B-F3D4AFDFFBFC}"/>
              </a:ext>
            </a:extLst>
          </p:cNvPr>
          <p:cNvSpPr/>
          <p:nvPr/>
        </p:nvSpPr>
        <p:spPr>
          <a:xfrm>
            <a:off x="1454729" y="2618510"/>
            <a:ext cx="2896098" cy="1612838"/>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defRPr/>
            </a:pPr>
            <a:r>
              <a:rPr lang="en-US" sz="2200" i="1">
                <a:solidFill>
                  <a:prstClr val="black"/>
                </a:solidFill>
                <a:latin typeface="UTM Avo" panose="02040603050506020204" pitchFamily="18" charset="0"/>
                <a:cs typeface="Arial" panose="020B0604020202020204" pitchFamily="34" charset="0"/>
                <a:sym typeface="Arial"/>
              </a:rPr>
              <a:t>Lúc nắng</a:t>
            </a:r>
            <a:endParaRPr lang="en-US" sz="2200" i="1" dirty="0">
              <a:solidFill>
                <a:prstClr val="black"/>
              </a:solidFill>
              <a:latin typeface="UTM Avo" panose="02040603050506020204" pitchFamily="18" charset="0"/>
              <a:cs typeface="Arial" panose="020B0604020202020204" pitchFamily="34" charset="0"/>
              <a:sym typeface="Arial"/>
            </a:endParaRPr>
          </a:p>
        </p:txBody>
      </p:sp>
      <p:sp>
        <p:nvSpPr>
          <p:cNvPr id="9" name="Cloud 8">
            <a:extLst>
              <a:ext uri="{FF2B5EF4-FFF2-40B4-BE49-F238E27FC236}">
                <a16:creationId xmlns:a16="http://schemas.microsoft.com/office/drawing/2014/main" id="{12BD413F-CEDE-85DE-50B6-7977B03B530C}"/>
              </a:ext>
            </a:extLst>
          </p:cNvPr>
          <p:cNvSpPr/>
          <p:nvPr/>
        </p:nvSpPr>
        <p:spPr>
          <a:xfrm>
            <a:off x="3831732" y="4764492"/>
            <a:ext cx="2896098" cy="1612839"/>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defRPr/>
            </a:pPr>
            <a:r>
              <a:rPr lang="en-US" sz="2200" i="1">
                <a:solidFill>
                  <a:prstClr val="black"/>
                </a:solidFill>
                <a:latin typeface="UTM Avo" panose="02040603050506020204" pitchFamily="18" charset="0"/>
                <a:cs typeface="Arial" panose="020B0604020202020204" pitchFamily="34" charset="0"/>
                <a:sym typeface="Arial"/>
              </a:rPr>
              <a:t>Phái yếu</a:t>
            </a:r>
            <a:endParaRPr lang="en-US" sz="2200" i="1" dirty="0">
              <a:solidFill>
                <a:prstClr val="black"/>
              </a:solidFill>
              <a:latin typeface="UTM Avo" panose="02040603050506020204" pitchFamily="18" charset="0"/>
              <a:cs typeface="Arial" panose="020B0604020202020204" pitchFamily="34" charset="0"/>
              <a:sym typeface="Arial"/>
            </a:endParaRPr>
          </a:p>
        </p:txBody>
      </p:sp>
      <p:sp>
        <p:nvSpPr>
          <p:cNvPr id="10" name="Cloud 9">
            <a:extLst>
              <a:ext uri="{FF2B5EF4-FFF2-40B4-BE49-F238E27FC236}">
                <a16:creationId xmlns:a16="http://schemas.microsoft.com/office/drawing/2014/main" id="{7D0A6DE6-879D-FC84-B211-7579FDD36CF5}"/>
              </a:ext>
            </a:extLst>
          </p:cNvPr>
          <p:cNvSpPr/>
          <p:nvPr/>
        </p:nvSpPr>
        <p:spPr>
          <a:xfrm>
            <a:off x="7695951" y="4764492"/>
            <a:ext cx="2896098" cy="1612838"/>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defRPr/>
            </a:pPr>
            <a:r>
              <a:rPr lang="en-US" sz="2200" i="1" dirty="0" err="1">
                <a:solidFill>
                  <a:prstClr val="black"/>
                </a:solidFill>
                <a:latin typeface="UTM Avo" panose="02040603050506020204" pitchFamily="18" charset="0"/>
                <a:cs typeface="Arial" panose="020B0604020202020204" pitchFamily="34" charset="0"/>
                <a:sym typeface="Arial"/>
              </a:rPr>
              <a:t>Phái</a:t>
            </a:r>
            <a:r>
              <a:rPr lang="en-US" sz="2200" i="1" dirty="0">
                <a:solidFill>
                  <a:prstClr val="black"/>
                </a:solidFill>
                <a:latin typeface="UTM Avo" panose="02040603050506020204" pitchFamily="18" charset="0"/>
                <a:cs typeface="Arial" panose="020B0604020202020204" pitchFamily="34" charset="0"/>
                <a:sym typeface="Arial"/>
              </a:rPr>
              <a:t> </a:t>
            </a:r>
            <a:r>
              <a:rPr lang="en-US" sz="2200" i="1" dirty="0" err="1">
                <a:solidFill>
                  <a:prstClr val="black"/>
                </a:solidFill>
                <a:latin typeface="UTM Avo" panose="02040603050506020204" pitchFamily="18" charset="0"/>
                <a:cs typeface="Arial" panose="020B0604020202020204" pitchFamily="34" charset="0"/>
                <a:sym typeface="Arial"/>
              </a:rPr>
              <a:t>mạnh</a:t>
            </a:r>
            <a:endParaRPr lang="en-US" sz="2200" i="1" dirty="0">
              <a:solidFill>
                <a:prstClr val="black"/>
              </a:solidFill>
              <a:latin typeface="UTM Avo" panose="02040603050506020204" pitchFamily="18" charset="0"/>
              <a:cs typeface="Arial" panose="020B0604020202020204" pitchFamily="34" charset="0"/>
              <a:sym typeface="Arial"/>
            </a:endParaRPr>
          </a:p>
        </p:txBody>
      </p:sp>
      <p:sp>
        <p:nvSpPr>
          <p:cNvPr id="11" name="Cloud 10">
            <a:extLst>
              <a:ext uri="{FF2B5EF4-FFF2-40B4-BE49-F238E27FC236}">
                <a16:creationId xmlns:a16="http://schemas.microsoft.com/office/drawing/2014/main" id="{EBEDC920-9134-3749-B231-279C7EABB29A}"/>
              </a:ext>
            </a:extLst>
          </p:cNvPr>
          <p:cNvSpPr/>
          <p:nvPr/>
        </p:nvSpPr>
        <p:spPr>
          <a:xfrm>
            <a:off x="5610593" y="2623944"/>
            <a:ext cx="2896098" cy="1612838"/>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defRPr/>
            </a:pPr>
            <a:r>
              <a:rPr lang="en-US" sz="2200" i="1">
                <a:solidFill>
                  <a:prstClr val="black"/>
                </a:solidFill>
                <a:latin typeface="UTM Avo" panose="02040603050506020204" pitchFamily="18" charset="0"/>
                <a:cs typeface="Arial" panose="020B0604020202020204" pitchFamily="34" charset="0"/>
                <a:sym typeface="Arial"/>
              </a:rPr>
              <a:t>Lúc nào</a:t>
            </a:r>
            <a:endParaRPr lang="en-US" sz="2200" i="1" dirty="0">
              <a:solidFill>
                <a:prstClr val="black"/>
              </a:solidFill>
              <a:latin typeface="UTM Avo" panose="02040603050506020204" pitchFamily="18" charset="0"/>
              <a:cs typeface="Arial" panose="020B0604020202020204" pitchFamily="34" charset="0"/>
              <a:sym typeface="Arial"/>
            </a:endParaRPr>
          </a:p>
        </p:txBody>
      </p:sp>
      <p:sp>
        <p:nvSpPr>
          <p:cNvPr id="3" name="TextBox 2">
            <a:extLst>
              <a:ext uri="{FF2B5EF4-FFF2-40B4-BE49-F238E27FC236}">
                <a16:creationId xmlns:a16="http://schemas.microsoft.com/office/drawing/2014/main" id="{29EEB5E5-747A-2EFE-9E5A-ED229241B2E1}"/>
              </a:ext>
            </a:extLst>
          </p:cNvPr>
          <p:cNvSpPr txBox="1"/>
          <p:nvPr/>
        </p:nvSpPr>
        <p:spPr>
          <a:xfrm>
            <a:off x="3048000" y="1825810"/>
            <a:ext cx="6096000" cy="461665"/>
          </a:xfrm>
          <a:prstGeom prst="rect">
            <a:avLst/>
          </a:prstGeom>
          <a:noFill/>
        </p:spPr>
        <p:txBody>
          <a:bodyPr wrap="square">
            <a:spAutoFit/>
          </a:bodyPr>
          <a:lstStyle/>
          <a:p>
            <a:pPr algn="ctr" defTabSz="1151961">
              <a:defRPr/>
            </a:pPr>
            <a:r>
              <a:rPr lang="en-US" sz="2400" b="1" kern="0" dirty="0">
                <a:solidFill>
                  <a:schemeClr val="tx1"/>
                </a:solidFill>
                <a:latin typeface="UTM Avo" panose="02040603050506020204" pitchFamily="18" charset="0"/>
                <a:sym typeface="Arial"/>
              </a:rPr>
              <a:t>LUYỆN ĐỌC MỘT SỐ TỪ KHÓ</a:t>
            </a:r>
            <a:endParaRPr lang="vi-VN" sz="2400" b="1" kern="0" dirty="0">
              <a:solidFill>
                <a:schemeClr val="tx1"/>
              </a:solidFill>
              <a:sym typeface="Arial"/>
            </a:endParaRPr>
          </a:p>
        </p:txBody>
      </p:sp>
    </p:spTree>
    <p:extLst>
      <p:ext uri="{BB962C8B-B14F-4D97-AF65-F5344CB8AC3E}">
        <p14:creationId xmlns:p14="http://schemas.microsoft.com/office/powerpoint/2010/main" val="153271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DC7100-B098-7971-1A30-053F51C7A79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0F73832-2839-0346-FD78-A52DED73EDF3}"/>
              </a:ext>
            </a:extLst>
          </p:cNvPr>
          <p:cNvSpPr txBox="1"/>
          <p:nvPr/>
        </p:nvSpPr>
        <p:spPr>
          <a:xfrm>
            <a:off x="730451" y="1973769"/>
            <a:ext cx="5263374" cy="1127232"/>
          </a:xfrm>
          <a:prstGeom prst="rect">
            <a:avLst/>
          </a:prstGeom>
          <a:noFill/>
        </p:spPr>
        <p:txBody>
          <a:bodyPr wrap="square">
            <a:spAutoFit/>
          </a:bodyPr>
          <a:lstStyle/>
          <a:p>
            <a:pPr algn="ctr">
              <a:lnSpc>
                <a:spcPct val="150000"/>
              </a:lnSpc>
              <a:spcAft>
                <a:spcPts val="630"/>
              </a:spcAft>
            </a:pPr>
            <a:r>
              <a:rPr lang="vi-VN" sz="2400" b="1" dirty="0">
                <a:solidFill>
                  <a:srgbClr val="000000"/>
                </a:solidFill>
                <a:latin typeface="+mj-lt"/>
                <a:ea typeface="Calibri" panose="020F0502020204030204" pitchFamily="34" charset="0"/>
                <a:cs typeface="Arial" panose="020B0604020202020204" pitchFamily="34" charset="0"/>
                <a:sym typeface="Arial"/>
              </a:rPr>
              <a:t>Một số câu thể hiện cảm xúc, suy nghĩ của nhân vật</a:t>
            </a:r>
            <a:endParaRPr lang="en-US" sz="2400" dirty="0">
              <a:solidFill>
                <a:srgbClr val="000000"/>
              </a:solidFill>
              <a:latin typeface="+mj-lt"/>
              <a:ea typeface="Calibri" panose="020F0502020204030204" pitchFamily="34" charset="0"/>
              <a:cs typeface="Arial" panose="020B0604020202020204" pitchFamily="34" charset="0"/>
              <a:sym typeface="Arial"/>
            </a:endParaRPr>
          </a:p>
        </p:txBody>
      </p:sp>
      <p:sp>
        <p:nvSpPr>
          <p:cNvPr id="5" name="TextBox 4">
            <a:extLst>
              <a:ext uri="{FF2B5EF4-FFF2-40B4-BE49-F238E27FC236}">
                <a16:creationId xmlns:a16="http://schemas.microsoft.com/office/drawing/2014/main" id="{327D37F5-C706-DE59-73B4-1EF7BAB70D69}"/>
              </a:ext>
            </a:extLst>
          </p:cNvPr>
          <p:cNvSpPr txBox="1"/>
          <p:nvPr/>
        </p:nvSpPr>
        <p:spPr>
          <a:xfrm>
            <a:off x="1069875" y="3281842"/>
            <a:ext cx="4760051" cy="2229841"/>
          </a:xfrm>
          <a:prstGeom prst="rect">
            <a:avLst/>
          </a:prstGeom>
          <a:noFill/>
        </p:spPr>
        <p:txBody>
          <a:bodyPr wrap="square">
            <a:spAutoFit/>
          </a:bodyPr>
          <a:lstStyle/>
          <a:p>
            <a:pPr>
              <a:lnSpc>
                <a:spcPct val="150000"/>
              </a:lnSpc>
            </a:pPr>
            <a:r>
              <a:rPr lang="vi-VN" sz="2400" dirty="0">
                <a:solidFill>
                  <a:srgbClr val="000000"/>
                </a:solidFill>
                <a:latin typeface="+mj-lt"/>
                <a:ea typeface="Calibri" panose="020F0502020204030204" pitchFamily="34" charset="0"/>
                <a:cs typeface="Arial" panose="020B0604020202020204" pitchFamily="34" charset="0"/>
                <a:sym typeface="Arial"/>
              </a:rPr>
              <a:t>Thời gian</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000000"/>
                </a:solidFill>
                <a:latin typeface="+mj-lt"/>
                <a:ea typeface="Calibri" panose="020F0502020204030204" pitchFamily="34" charset="0"/>
                <a:cs typeface="Arial" panose="020B0604020202020204" pitchFamily="34" charset="0"/>
                <a:sym typeface="Arial"/>
              </a:rPr>
              <a:t> có đêm và ngày</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000000"/>
                </a:solidFill>
                <a:latin typeface="+mj-lt"/>
                <a:ea typeface="Calibri" panose="020F0502020204030204" pitchFamily="34" charset="0"/>
                <a:cs typeface="Arial" panose="020B0604020202020204" pitchFamily="34" charset="0"/>
                <a:sym typeface="Arial"/>
              </a:rPr>
              <a:t> </a:t>
            </a:r>
          </a:p>
          <a:p>
            <a:pPr>
              <a:lnSpc>
                <a:spcPct val="150000"/>
              </a:lnSpc>
            </a:pPr>
            <a:r>
              <a:rPr lang="vi-VN" sz="2400" dirty="0">
                <a:solidFill>
                  <a:srgbClr val="000000"/>
                </a:solidFill>
                <a:latin typeface="+mj-lt"/>
                <a:ea typeface="Calibri" panose="020F0502020204030204" pitchFamily="34" charset="0"/>
                <a:cs typeface="Arial" panose="020B0604020202020204" pitchFamily="34" charset="0"/>
                <a:sym typeface="Arial"/>
              </a:rPr>
              <a:t>Thời tiết</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FF0000"/>
                </a:solidFill>
                <a:latin typeface="+mj-lt"/>
                <a:ea typeface="Calibri" panose="020F0502020204030204" pitchFamily="34" charset="0"/>
                <a:cs typeface="Arial" panose="020B0604020202020204" pitchFamily="34" charset="0"/>
                <a:sym typeface="Arial"/>
              </a:rPr>
              <a:t> </a:t>
            </a:r>
            <a:r>
              <a:rPr lang="vi-VN" sz="2400" dirty="0">
                <a:solidFill>
                  <a:srgbClr val="000000"/>
                </a:solidFill>
                <a:latin typeface="+mj-lt"/>
                <a:ea typeface="Calibri" panose="020F0502020204030204" pitchFamily="34" charset="0"/>
                <a:cs typeface="Arial" panose="020B0604020202020204" pitchFamily="34" charset="0"/>
                <a:sym typeface="Arial"/>
              </a:rPr>
              <a:t>lúc mưa lúc nắng</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000000"/>
                </a:solidFill>
                <a:latin typeface="+mj-lt"/>
                <a:ea typeface="Calibri" panose="020F0502020204030204" pitchFamily="34" charset="0"/>
                <a:cs typeface="Arial" panose="020B0604020202020204" pitchFamily="34" charset="0"/>
                <a:sym typeface="Arial"/>
              </a:rPr>
              <a:t> </a:t>
            </a:r>
          </a:p>
          <a:p>
            <a:pPr>
              <a:lnSpc>
                <a:spcPct val="150000"/>
              </a:lnSpc>
            </a:pPr>
            <a:r>
              <a:rPr lang="vi-VN" sz="2400" dirty="0">
                <a:solidFill>
                  <a:srgbClr val="000000"/>
                </a:solidFill>
                <a:latin typeface="+mj-lt"/>
                <a:ea typeface="Calibri" panose="020F0502020204030204" pitchFamily="34" charset="0"/>
                <a:cs typeface="Arial" panose="020B0604020202020204" pitchFamily="34" charset="0"/>
                <a:sym typeface="Arial"/>
              </a:rPr>
              <a:t>Trái Đất này</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000000"/>
                </a:solidFill>
                <a:latin typeface="+mj-lt"/>
                <a:ea typeface="Calibri" panose="020F0502020204030204" pitchFamily="34" charset="0"/>
                <a:cs typeface="Arial" panose="020B0604020202020204" pitchFamily="34" charset="0"/>
                <a:sym typeface="Arial"/>
              </a:rPr>
              <a:t> sẽ buồn lắm</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000000"/>
                </a:solidFill>
                <a:latin typeface="+mj-lt"/>
                <a:ea typeface="Calibri" panose="020F0502020204030204" pitchFamily="34" charset="0"/>
                <a:cs typeface="Arial" panose="020B0604020202020204" pitchFamily="34" charset="0"/>
                <a:sym typeface="Arial"/>
              </a:rPr>
              <a:t> </a:t>
            </a:r>
          </a:p>
          <a:p>
            <a:pPr>
              <a:lnSpc>
                <a:spcPct val="150000"/>
              </a:lnSpc>
            </a:pPr>
            <a:r>
              <a:rPr lang="vi-VN" sz="2400" dirty="0">
                <a:solidFill>
                  <a:srgbClr val="000000"/>
                </a:solidFill>
                <a:latin typeface="+mj-lt"/>
                <a:ea typeface="Calibri" panose="020F0502020204030204" pitchFamily="34" charset="0"/>
                <a:cs typeface="Arial" panose="020B0604020202020204" pitchFamily="34" charset="0"/>
                <a:sym typeface="Arial"/>
              </a:rPr>
              <a:t>Nếu thiếu bạn</a:t>
            </a:r>
            <a:r>
              <a:rPr lang="vi-VN" sz="2400" dirty="0">
                <a:solidFill>
                  <a:srgbClr val="C00000"/>
                </a:solidFill>
                <a:latin typeface="+mj-lt"/>
                <a:ea typeface="Calibri" panose="020F0502020204030204" pitchFamily="34" charset="0"/>
                <a:cs typeface="Arial" panose="020B0604020202020204" pitchFamily="34" charset="0"/>
                <a:sym typeface="Arial"/>
              </a:rPr>
              <a:t>/</a:t>
            </a:r>
            <a:r>
              <a:rPr lang="vi-VN" sz="2400" dirty="0">
                <a:solidFill>
                  <a:srgbClr val="000000"/>
                </a:solidFill>
                <a:latin typeface="+mj-lt"/>
                <a:ea typeface="Calibri" panose="020F0502020204030204" pitchFamily="34" charset="0"/>
                <a:cs typeface="Arial" panose="020B0604020202020204" pitchFamily="34" charset="0"/>
                <a:sym typeface="Arial"/>
              </a:rPr>
              <a:t> hay vắng tôi.</a:t>
            </a:r>
          </a:p>
        </p:txBody>
      </p:sp>
      <p:sp>
        <p:nvSpPr>
          <p:cNvPr id="2" name="Freeform 40">
            <a:extLst>
              <a:ext uri="{FF2B5EF4-FFF2-40B4-BE49-F238E27FC236}">
                <a16:creationId xmlns:a16="http://schemas.microsoft.com/office/drawing/2014/main" id="{DEC93D69-D243-7E9F-01B3-7BAED4CCDDBC}"/>
              </a:ext>
            </a:extLst>
          </p:cNvPr>
          <p:cNvSpPr/>
          <p:nvPr/>
        </p:nvSpPr>
        <p:spPr>
          <a:xfrm>
            <a:off x="6362074" y="2408533"/>
            <a:ext cx="4760051" cy="2858015"/>
          </a:xfrm>
          <a:custGeom>
            <a:avLst/>
            <a:gdLst/>
            <a:ahLst/>
            <a:cxnLst/>
            <a:rect l="l" t="t" r="r" b="b"/>
            <a:pathLst>
              <a:path w="3484993" h="2092448">
                <a:moveTo>
                  <a:pt x="0" y="0"/>
                </a:moveTo>
                <a:lnTo>
                  <a:pt x="3484992" y="0"/>
                </a:lnTo>
                <a:lnTo>
                  <a:pt x="3484992"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307201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5A9D2C6-B749-2074-F800-0B93B209FD8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FEECFD9-DAEE-2F4E-05C3-05F94F98007E}"/>
              </a:ext>
            </a:extLst>
          </p:cNvPr>
          <p:cNvSpPr/>
          <p:nvPr/>
        </p:nvSpPr>
        <p:spPr>
          <a:xfrm>
            <a:off x="780096" y="1578921"/>
            <a:ext cx="10631807" cy="533223"/>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1151961" rtl="0" eaLnBrk="1" fontAlgn="auto" latinLnBrk="0" hangingPunct="1">
              <a:lnSpc>
                <a:spcPct val="15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Bài</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thơ</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có</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thể</a:t>
            </a:r>
            <a:r>
              <a:rPr kumimoji="0" lang="en-US" sz="2200" b="1" i="0" u="none" strike="noStrike" kern="0" cap="none" spc="0" normalizeH="0" baseline="0" noProof="0" dirty="0">
                <a:ln>
                  <a:noFill/>
                </a:ln>
                <a:solidFill>
                  <a:srgbClr val="000000"/>
                </a:solidFill>
                <a:effectLst/>
                <a:uLnTx/>
                <a:uFillTx/>
                <a:latin typeface="UTM Avo"/>
                <a:cs typeface="Arial"/>
                <a:sym typeface="Arial"/>
              </a:rPr>
              <a:t> chia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thành</a:t>
            </a:r>
            <a:r>
              <a:rPr kumimoji="0" lang="en-US" sz="2200" b="1" i="0" u="none" strike="noStrike" kern="0" cap="none" spc="0" normalizeH="0" baseline="0" noProof="0" dirty="0">
                <a:ln>
                  <a:noFill/>
                </a:ln>
                <a:solidFill>
                  <a:srgbClr val="000000"/>
                </a:solidFill>
                <a:effectLst/>
                <a:uLnTx/>
                <a:uFillTx/>
                <a:latin typeface="UTM Avo"/>
                <a:cs typeface="Arial"/>
                <a:sym typeface="Arial"/>
              </a:rPr>
              <a:t> 5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khổ</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như</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sau</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để</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luyện</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đọc</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và</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tìm</a:t>
            </a:r>
            <a:r>
              <a:rPr kumimoji="0" lang="en-US" sz="2200" b="1" i="0" u="none" strike="noStrike" kern="0" cap="none" spc="0" normalizeH="0" baseline="0" noProof="0" dirty="0">
                <a:ln>
                  <a:noFill/>
                </a:ln>
                <a:solidFill>
                  <a:srgbClr val="000000"/>
                </a:solidFill>
                <a:effectLst/>
                <a:uLnTx/>
                <a:uFillTx/>
                <a:latin typeface="UTM Avo"/>
                <a:cs typeface="Arial"/>
                <a:sym typeface="Arial"/>
              </a:rPr>
              <a:t> </a:t>
            </a:r>
            <a:r>
              <a:rPr kumimoji="0" lang="en-US" sz="2200" b="1" i="0" u="none" strike="noStrike" kern="0" cap="none" spc="0" normalizeH="0" baseline="0" noProof="0" dirty="0" err="1">
                <a:ln>
                  <a:noFill/>
                </a:ln>
                <a:solidFill>
                  <a:srgbClr val="000000"/>
                </a:solidFill>
                <a:effectLst/>
                <a:uLnTx/>
                <a:uFillTx/>
                <a:latin typeface="UTM Avo"/>
                <a:cs typeface="Arial"/>
                <a:sym typeface="Arial"/>
              </a:rPr>
              <a:t>ý</a:t>
            </a:r>
            <a:r>
              <a:rPr kumimoji="0" lang="en-US" sz="2200" b="1" i="0" u="none" strike="noStrike" kern="0" cap="none" spc="0" normalizeH="0" baseline="0" noProof="0" dirty="0">
                <a:ln>
                  <a:noFill/>
                </a:ln>
                <a:solidFill>
                  <a:srgbClr val="000000"/>
                </a:solidFill>
                <a:effectLst/>
                <a:uLnTx/>
                <a:uFillTx/>
                <a:latin typeface="UTM Avo"/>
                <a:cs typeface="Arial"/>
                <a:sym typeface="Arial"/>
              </a:rPr>
              <a:t>:</a:t>
            </a:r>
            <a:endParaRPr kumimoji="0" lang="en-US" sz="2200" b="0" i="0" u="none" strike="noStrike" kern="0" cap="none" spc="0" normalizeH="0" baseline="0" noProof="0" dirty="0">
              <a:ln>
                <a:noFill/>
              </a:ln>
              <a:solidFill>
                <a:srgbClr val="000000"/>
              </a:solidFill>
              <a:effectLst/>
              <a:uLnTx/>
              <a:uFillTx/>
              <a:latin typeface="UTM Avo"/>
              <a:cs typeface="Arial"/>
              <a:sym typeface="Arial"/>
            </a:endParaRPr>
          </a:p>
        </p:txBody>
      </p:sp>
      <p:sp>
        <p:nvSpPr>
          <p:cNvPr id="2" name="Rectangle 1">
            <a:extLst>
              <a:ext uri="{FF2B5EF4-FFF2-40B4-BE49-F238E27FC236}">
                <a16:creationId xmlns:a16="http://schemas.microsoft.com/office/drawing/2014/main" id="{923B4B7C-CB34-D9BA-F780-0E96B3236D63}"/>
              </a:ext>
            </a:extLst>
          </p:cNvPr>
          <p:cNvSpPr/>
          <p:nvPr/>
        </p:nvSpPr>
        <p:spPr>
          <a:xfrm>
            <a:off x="397427" y="2288276"/>
            <a:ext cx="1765046" cy="657523"/>
          </a:xfrm>
          <a:prstGeom prst="rect">
            <a:avLst/>
          </a:prstGeom>
          <a:solidFill>
            <a:srgbClr val="E2F0D9"/>
          </a:solidFill>
          <a:ln w="12700" cap="flat" cmpd="sng" algn="ctr">
            <a:solidFill>
              <a:schemeClr val="tx1"/>
            </a:solidFill>
            <a:prstDash val="solid"/>
          </a:ln>
          <a:effectLst/>
        </p:spPr>
        <p:txBody>
          <a:bodyPr rtlCol="0" anchor="ctr"/>
          <a:lstStyle/>
          <a:p>
            <a:pPr algn="ctr" defTabSz="1219261">
              <a:defRPr/>
            </a:pPr>
            <a:r>
              <a:rPr lang="en-US" sz="1800" b="1" dirty="0" err="1">
                <a:solidFill>
                  <a:schemeClr val="tx1"/>
                </a:solidFill>
                <a:latin typeface="+mn-lt"/>
                <a:ea typeface="+mn-ea"/>
                <a:cs typeface="+mn-cs"/>
              </a:rPr>
              <a:t>Khổ</a:t>
            </a:r>
            <a:r>
              <a:rPr lang="en-US" sz="1800" b="1" dirty="0">
                <a:solidFill>
                  <a:schemeClr val="tx1"/>
                </a:solidFill>
                <a:latin typeface="+mn-lt"/>
                <a:ea typeface="+mn-ea"/>
                <a:cs typeface="+mn-cs"/>
              </a:rPr>
              <a:t> </a:t>
            </a:r>
            <a:r>
              <a:rPr lang="en-US" sz="1800" b="1" dirty="0" err="1">
                <a:solidFill>
                  <a:schemeClr val="tx1"/>
                </a:solidFill>
                <a:latin typeface="+mn-lt"/>
                <a:ea typeface="+mn-ea"/>
                <a:cs typeface="+mn-cs"/>
              </a:rPr>
              <a:t>thơ</a:t>
            </a:r>
            <a:r>
              <a:rPr lang="en-US" sz="1800" b="1" dirty="0">
                <a:solidFill>
                  <a:schemeClr val="tx1"/>
                </a:solidFill>
                <a:latin typeface="+mn-lt"/>
                <a:ea typeface="+mn-ea"/>
                <a:cs typeface="+mn-cs"/>
              </a:rPr>
              <a:t> 1</a:t>
            </a:r>
          </a:p>
        </p:txBody>
      </p:sp>
      <p:sp>
        <p:nvSpPr>
          <p:cNvPr id="4" name="Down Arrow 5">
            <a:extLst>
              <a:ext uri="{FF2B5EF4-FFF2-40B4-BE49-F238E27FC236}">
                <a16:creationId xmlns:a16="http://schemas.microsoft.com/office/drawing/2014/main" id="{7F4A8920-9D7B-B6AD-C3A7-5320D8A96984}"/>
              </a:ext>
            </a:extLst>
          </p:cNvPr>
          <p:cNvSpPr/>
          <p:nvPr/>
        </p:nvSpPr>
        <p:spPr>
          <a:xfrm>
            <a:off x="695159" y="3003297"/>
            <a:ext cx="1135831" cy="775726"/>
          </a:xfrm>
          <a:prstGeom prst="downArrow">
            <a:avLst/>
          </a:prstGeom>
          <a:solidFill>
            <a:srgbClr val="385723"/>
          </a:solidFill>
          <a:ln w="25400" cap="flat" cmpd="sng" algn="ctr">
            <a:noFill/>
            <a:prstDash val="solid"/>
          </a:ln>
          <a:effectLst/>
        </p:spPr>
        <p:txBody>
          <a:bodyPr rtlCol="0" anchor="ctr"/>
          <a:lstStyle/>
          <a:p>
            <a:pPr algn="ctr" defTabSz="1219261">
              <a:defRPr/>
            </a:pPr>
            <a:endParaRPr lang="en-US" sz="2667">
              <a:solidFill>
                <a:schemeClr val="bg1"/>
              </a:solidFill>
            </a:endParaRPr>
          </a:p>
        </p:txBody>
      </p:sp>
      <p:sp>
        <p:nvSpPr>
          <p:cNvPr id="6" name="Rounded Rectangle 104">
            <a:extLst>
              <a:ext uri="{FF2B5EF4-FFF2-40B4-BE49-F238E27FC236}">
                <a16:creationId xmlns:a16="http://schemas.microsoft.com/office/drawing/2014/main" id="{6C1CA03E-EBC1-688B-CF04-8F87410A939B}"/>
              </a:ext>
            </a:extLst>
          </p:cNvPr>
          <p:cNvSpPr/>
          <p:nvPr/>
        </p:nvSpPr>
        <p:spPr>
          <a:xfrm>
            <a:off x="240907" y="3841228"/>
            <a:ext cx="2078087" cy="2830991"/>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219261">
              <a:lnSpc>
                <a:spcPct val="150000"/>
              </a:lnSpc>
            </a:pPr>
            <a:r>
              <a:rPr lang="en-US" sz="1800" dirty="0" err="1">
                <a:solidFill>
                  <a:schemeClr val="tx1"/>
                </a:solidFill>
                <a:latin typeface="+mn-lt"/>
                <a:cs typeface="Arial" panose="020B0604020202020204" pitchFamily="34" charset="0"/>
              </a:rPr>
              <a:t>Từ</a:t>
            </a:r>
            <a:r>
              <a:rPr lang="en-US" sz="1800" dirty="0">
                <a:solidFill>
                  <a:schemeClr val="tx1"/>
                </a:solidFill>
                <a:latin typeface="+mn-lt"/>
                <a:cs typeface="Arial" panose="020B0604020202020204" pitchFamily="34" charset="0"/>
              </a:rPr>
              <a:t> </a:t>
            </a:r>
            <a:r>
              <a:rPr lang="en-US" sz="1800" dirty="0">
                <a:solidFill>
                  <a:srgbClr val="002060"/>
                </a:solidFill>
                <a:latin typeface="+mn-lt"/>
                <a:cs typeface="Arial" panose="020B0604020202020204" pitchFamily="34" charset="0"/>
              </a:rPr>
              <a:t>“</a:t>
            </a:r>
            <a:r>
              <a:rPr lang="en-US" sz="1800" dirty="0" err="1">
                <a:solidFill>
                  <a:srgbClr val="002060"/>
                </a:solidFill>
                <a:latin typeface="+mn-lt"/>
                <a:cs typeface="Arial" panose="020B0604020202020204" pitchFamily="34" charset="0"/>
              </a:rPr>
              <a:t>Thời</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gian</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có</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đêm</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và</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ngày</a:t>
            </a:r>
            <a:r>
              <a:rPr lang="en-US" sz="1800" dirty="0">
                <a:solidFill>
                  <a:srgbClr val="002060"/>
                </a:solidFill>
                <a:latin typeface="+mn-lt"/>
                <a:cs typeface="Arial" panose="020B0604020202020204" pitchFamily="34" charset="0"/>
              </a:rPr>
              <a:t>” </a:t>
            </a:r>
            <a:r>
              <a:rPr lang="en-US" sz="1800" dirty="0" err="1">
                <a:solidFill>
                  <a:schemeClr val="tx1"/>
                </a:solidFill>
                <a:latin typeface="+mn-lt"/>
                <a:cs typeface="Arial" panose="020B0604020202020204" pitchFamily="34" charset="0"/>
              </a:rPr>
              <a:t>đến</a:t>
            </a:r>
            <a:r>
              <a:rPr lang="en-US" sz="1800" dirty="0">
                <a:solidFill>
                  <a:schemeClr val="tx1"/>
                </a:solidFill>
                <a:latin typeface="+mn-lt"/>
                <a:cs typeface="Arial" panose="020B0604020202020204" pitchFamily="34" charset="0"/>
              </a:rPr>
              <a:t> </a:t>
            </a:r>
            <a:r>
              <a:rPr lang="en-US" sz="1800" dirty="0">
                <a:solidFill>
                  <a:srgbClr val="002060"/>
                </a:solidFill>
                <a:latin typeface="+mn-lt"/>
                <a:cs typeface="Arial" panose="020B0604020202020204" pitchFamily="34" charset="0"/>
              </a:rPr>
              <a:t>“</a:t>
            </a:r>
            <a:r>
              <a:rPr lang="en-US" sz="1800" dirty="0" err="1">
                <a:solidFill>
                  <a:srgbClr val="002060"/>
                </a:solidFill>
                <a:latin typeface="+mn-lt"/>
                <a:cs typeface="Arial" panose="020B0604020202020204" pitchFamily="34" charset="0"/>
              </a:rPr>
              <a:t>Nếu</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thiếu</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bạn</a:t>
            </a:r>
            <a:r>
              <a:rPr lang="en-US" sz="1800" dirty="0">
                <a:solidFill>
                  <a:srgbClr val="002060"/>
                </a:solidFill>
                <a:latin typeface="+mn-lt"/>
                <a:cs typeface="Arial" panose="020B0604020202020204" pitchFamily="34" charset="0"/>
              </a:rPr>
              <a:t> hay </a:t>
            </a:r>
            <a:r>
              <a:rPr lang="en-US" sz="1800" dirty="0" err="1">
                <a:solidFill>
                  <a:srgbClr val="002060"/>
                </a:solidFill>
                <a:latin typeface="+mn-lt"/>
                <a:cs typeface="Arial" panose="020B0604020202020204" pitchFamily="34" charset="0"/>
              </a:rPr>
              <a:t>vắng</a:t>
            </a:r>
            <a:r>
              <a:rPr lang="en-US" sz="1800" dirty="0">
                <a:solidFill>
                  <a:srgbClr val="002060"/>
                </a:solidFill>
                <a:latin typeface="+mn-lt"/>
                <a:cs typeface="Arial" panose="020B0604020202020204" pitchFamily="34" charset="0"/>
              </a:rPr>
              <a:t> </a:t>
            </a:r>
            <a:r>
              <a:rPr lang="en-US" sz="1800" dirty="0" err="1">
                <a:solidFill>
                  <a:srgbClr val="002060"/>
                </a:solidFill>
                <a:latin typeface="+mn-lt"/>
                <a:cs typeface="Arial" panose="020B0604020202020204" pitchFamily="34" charset="0"/>
              </a:rPr>
              <a:t>tôi</a:t>
            </a:r>
            <a:r>
              <a:rPr lang="en-US" sz="1800" dirty="0">
                <a:solidFill>
                  <a:srgbClr val="002060"/>
                </a:solidFill>
                <a:latin typeface="+mn-lt"/>
                <a:cs typeface="Arial" panose="020B0604020202020204" pitchFamily="34" charset="0"/>
              </a:rPr>
              <a:t>.”</a:t>
            </a:r>
          </a:p>
        </p:txBody>
      </p:sp>
      <p:sp>
        <p:nvSpPr>
          <p:cNvPr id="13" name="Down Arrow 5">
            <a:extLst>
              <a:ext uri="{FF2B5EF4-FFF2-40B4-BE49-F238E27FC236}">
                <a16:creationId xmlns:a16="http://schemas.microsoft.com/office/drawing/2014/main" id="{F756B24B-5087-12B3-ADCA-E277AB49A234}"/>
              </a:ext>
            </a:extLst>
          </p:cNvPr>
          <p:cNvSpPr/>
          <p:nvPr/>
        </p:nvSpPr>
        <p:spPr>
          <a:xfrm>
            <a:off x="3151775" y="3004512"/>
            <a:ext cx="1135831" cy="775726"/>
          </a:xfrm>
          <a:prstGeom prst="downArrow">
            <a:avLst/>
          </a:prstGeom>
          <a:solidFill>
            <a:srgbClr val="385723"/>
          </a:solidFill>
          <a:ln w="25400" cap="flat" cmpd="sng" algn="ctr">
            <a:noFill/>
            <a:prstDash val="solid"/>
          </a:ln>
          <a:effectLst/>
        </p:spPr>
        <p:txBody>
          <a:bodyPr rtlCol="0" anchor="ctr"/>
          <a:lstStyle/>
          <a:p>
            <a:pPr algn="ctr" defTabSz="1219261">
              <a:defRPr/>
            </a:pPr>
            <a:endParaRPr lang="en-US" sz="2667">
              <a:solidFill>
                <a:schemeClr val="bg1"/>
              </a:solidFill>
            </a:endParaRPr>
          </a:p>
        </p:txBody>
      </p:sp>
      <p:sp>
        <p:nvSpPr>
          <p:cNvPr id="14" name="Rounded Rectangle 104">
            <a:extLst>
              <a:ext uri="{FF2B5EF4-FFF2-40B4-BE49-F238E27FC236}">
                <a16:creationId xmlns:a16="http://schemas.microsoft.com/office/drawing/2014/main" id="{7EDA84CD-70D2-2DED-CEE5-37AB452EC82F}"/>
              </a:ext>
            </a:extLst>
          </p:cNvPr>
          <p:cNvSpPr/>
          <p:nvPr/>
        </p:nvSpPr>
        <p:spPr>
          <a:xfrm>
            <a:off x="2555828" y="3846236"/>
            <a:ext cx="2327727" cy="2830991"/>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219261">
              <a:lnSpc>
                <a:spcPct val="150000"/>
              </a:lnSpc>
            </a:pPr>
            <a:r>
              <a:rPr lang="vi-VN" sz="1800" dirty="0">
                <a:solidFill>
                  <a:schemeClr val="tx1"/>
                </a:solidFill>
                <a:latin typeface="+mn-lt"/>
                <a:cs typeface="Arial" panose="020B0604020202020204" pitchFamily="34" charset="0"/>
              </a:rPr>
              <a:t>Từ </a:t>
            </a:r>
            <a:r>
              <a:rPr lang="vi-VN" sz="1800" dirty="0">
                <a:solidFill>
                  <a:srgbClr val="002060"/>
                </a:solidFill>
                <a:latin typeface="+mn-lt"/>
                <a:cs typeface="Arial" panose="020B0604020202020204" pitchFamily="34" charset="0"/>
              </a:rPr>
              <a:t>“Chẳng ai đặc biệt hơn người” </a:t>
            </a:r>
            <a:r>
              <a:rPr lang="vi-VN" sz="1800" dirty="0">
                <a:solidFill>
                  <a:schemeClr val="tx1"/>
                </a:solidFill>
                <a:latin typeface="+mn-lt"/>
                <a:cs typeface="Arial" panose="020B0604020202020204" pitchFamily="34" charset="0"/>
              </a:rPr>
              <a:t>đến </a:t>
            </a:r>
            <a:r>
              <a:rPr lang="vi-VN" sz="1800" dirty="0">
                <a:solidFill>
                  <a:srgbClr val="002060"/>
                </a:solidFill>
                <a:latin typeface="+mn-lt"/>
                <a:cs typeface="Arial" panose="020B0604020202020204" pitchFamily="34" charset="0"/>
              </a:rPr>
              <a:t>“Bạn nam khỏe mạnh,</a:t>
            </a:r>
            <a:r>
              <a:rPr lang="en-US" sz="1800" dirty="0">
                <a:solidFill>
                  <a:srgbClr val="002060"/>
                </a:solidFill>
                <a:latin typeface="+mn-lt"/>
                <a:cs typeface="Arial" panose="020B0604020202020204" pitchFamily="34" charset="0"/>
              </a:rPr>
              <a:t> </a:t>
            </a:r>
            <a:r>
              <a:rPr lang="vi-VN" sz="1800" dirty="0">
                <a:solidFill>
                  <a:srgbClr val="002060"/>
                </a:solidFill>
                <a:latin typeface="+mn-lt"/>
                <a:cs typeface="Arial" panose="020B0604020202020204" pitchFamily="34" charset="0"/>
              </a:rPr>
              <a:t>thông minh</a:t>
            </a:r>
            <a:r>
              <a:rPr lang="en-US" sz="1800" dirty="0">
                <a:solidFill>
                  <a:srgbClr val="002060"/>
                </a:solidFill>
                <a:latin typeface="+mn-lt"/>
                <a:cs typeface="Arial" panose="020B0604020202020204" pitchFamily="34" charset="0"/>
              </a:rPr>
              <a:t>.</a:t>
            </a:r>
            <a:r>
              <a:rPr lang="vi-VN" sz="1800" dirty="0">
                <a:solidFill>
                  <a:srgbClr val="002060"/>
                </a:solidFill>
                <a:latin typeface="+mn-lt"/>
                <a:cs typeface="Arial" panose="020B0604020202020204" pitchFamily="34" charset="0"/>
              </a:rPr>
              <a:t>”</a:t>
            </a:r>
            <a:endParaRPr lang="en-US" sz="1800" dirty="0">
              <a:solidFill>
                <a:srgbClr val="002060"/>
              </a:solidFill>
              <a:latin typeface="+mn-lt"/>
              <a:cs typeface="Arial" panose="020B0604020202020204" pitchFamily="34" charset="0"/>
            </a:endParaRPr>
          </a:p>
        </p:txBody>
      </p:sp>
      <p:sp>
        <p:nvSpPr>
          <p:cNvPr id="16" name="Down Arrow 5">
            <a:extLst>
              <a:ext uri="{FF2B5EF4-FFF2-40B4-BE49-F238E27FC236}">
                <a16:creationId xmlns:a16="http://schemas.microsoft.com/office/drawing/2014/main" id="{B5A2E582-2D31-3DE8-E51B-CF8A0E96EDAF}"/>
              </a:ext>
            </a:extLst>
          </p:cNvPr>
          <p:cNvSpPr/>
          <p:nvPr/>
        </p:nvSpPr>
        <p:spPr>
          <a:xfrm>
            <a:off x="5626821" y="3006584"/>
            <a:ext cx="1135831" cy="775726"/>
          </a:xfrm>
          <a:prstGeom prst="downArrow">
            <a:avLst/>
          </a:prstGeom>
          <a:solidFill>
            <a:srgbClr val="385723"/>
          </a:solidFill>
          <a:ln w="25400" cap="flat" cmpd="sng" algn="ctr">
            <a:noFill/>
            <a:prstDash val="solid"/>
          </a:ln>
          <a:effectLst/>
        </p:spPr>
        <p:txBody>
          <a:bodyPr rtlCol="0" anchor="ctr"/>
          <a:lstStyle/>
          <a:p>
            <a:pPr algn="ctr" defTabSz="1219261">
              <a:defRPr/>
            </a:pPr>
            <a:endParaRPr lang="en-US" sz="2667">
              <a:solidFill>
                <a:schemeClr val="bg1"/>
              </a:solidFill>
            </a:endParaRPr>
          </a:p>
        </p:txBody>
      </p:sp>
      <p:sp>
        <p:nvSpPr>
          <p:cNvPr id="17" name="Rounded Rectangle 104">
            <a:extLst>
              <a:ext uri="{FF2B5EF4-FFF2-40B4-BE49-F238E27FC236}">
                <a16:creationId xmlns:a16="http://schemas.microsoft.com/office/drawing/2014/main" id="{DA16E50C-31F4-0A21-B5AD-4DDC6C4599E6}"/>
              </a:ext>
            </a:extLst>
          </p:cNvPr>
          <p:cNvSpPr/>
          <p:nvPr/>
        </p:nvSpPr>
        <p:spPr>
          <a:xfrm>
            <a:off x="5204422" y="3841228"/>
            <a:ext cx="1980631" cy="2830991"/>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219261">
              <a:lnSpc>
                <a:spcPct val="150000"/>
              </a:lnSpc>
            </a:pPr>
            <a:r>
              <a:rPr lang="vi-VN" sz="1800" dirty="0">
                <a:solidFill>
                  <a:schemeClr val="tx1"/>
                </a:solidFill>
                <a:latin typeface="+mn-lt"/>
                <a:cs typeface="Arial" panose="020B0604020202020204" pitchFamily="34" charset="0"/>
              </a:rPr>
              <a:t>Từ </a:t>
            </a:r>
            <a:r>
              <a:rPr lang="vi-VN" sz="1800" dirty="0">
                <a:solidFill>
                  <a:srgbClr val="002060"/>
                </a:solidFill>
                <a:latin typeface="+mn-lt"/>
                <a:cs typeface="Arial" panose="020B0604020202020204" pitchFamily="34" charset="0"/>
              </a:rPr>
              <a:t>“Yêu sao lớp của chúng mình” </a:t>
            </a:r>
            <a:r>
              <a:rPr lang="vi-VN" sz="1800" dirty="0">
                <a:solidFill>
                  <a:schemeClr val="tx1"/>
                </a:solidFill>
                <a:latin typeface="+mn-lt"/>
                <a:cs typeface="Arial" panose="020B0604020202020204" pitchFamily="34" charset="0"/>
              </a:rPr>
              <a:t>đến </a:t>
            </a:r>
            <a:r>
              <a:rPr lang="vi-VN" sz="1800" dirty="0">
                <a:solidFill>
                  <a:srgbClr val="002060"/>
                </a:solidFill>
                <a:latin typeface="+mn-lt"/>
                <a:cs typeface="Arial" panose="020B0604020202020204" pitchFamily="34" charset="0"/>
              </a:rPr>
              <a:t>“Lúc nào cũng vui như Tết</a:t>
            </a:r>
            <a:r>
              <a:rPr lang="en-US" sz="1800" dirty="0">
                <a:solidFill>
                  <a:srgbClr val="002060"/>
                </a:solidFill>
                <a:latin typeface="+mn-lt"/>
                <a:cs typeface="Arial" panose="020B0604020202020204" pitchFamily="34" charset="0"/>
              </a:rPr>
              <a:t>.</a:t>
            </a:r>
            <a:r>
              <a:rPr lang="vi-VN" sz="1800" dirty="0">
                <a:solidFill>
                  <a:srgbClr val="002060"/>
                </a:solidFill>
                <a:latin typeface="+mn-lt"/>
                <a:cs typeface="Arial" panose="020B0604020202020204" pitchFamily="34" charset="0"/>
              </a:rPr>
              <a:t>”</a:t>
            </a:r>
            <a:endParaRPr lang="en-US" sz="1800" dirty="0">
              <a:solidFill>
                <a:srgbClr val="002060"/>
              </a:solidFill>
              <a:latin typeface="+mn-lt"/>
              <a:cs typeface="Arial" panose="020B0604020202020204" pitchFamily="34" charset="0"/>
            </a:endParaRPr>
          </a:p>
        </p:txBody>
      </p:sp>
      <p:sp>
        <p:nvSpPr>
          <p:cNvPr id="19" name="Rectangle 18">
            <a:extLst>
              <a:ext uri="{FF2B5EF4-FFF2-40B4-BE49-F238E27FC236}">
                <a16:creationId xmlns:a16="http://schemas.microsoft.com/office/drawing/2014/main" id="{7AFEF01E-921F-0AE6-63A6-38D64310F235}"/>
              </a:ext>
            </a:extLst>
          </p:cNvPr>
          <p:cNvSpPr/>
          <p:nvPr/>
        </p:nvSpPr>
        <p:spPr>
          <a:xfrm>
            <a:off x="10196471" y="2279168"/>
            <a:ext cx="1763807" cy="657523"/>
          </a:xfrm>
          <a:prstGeom prst="rect">
            <a:avLst/>
          </a:prstGeom>
          <a:solidFill>
            <a:srgbClr val="E2F0D9"/>
          </a:solidFill>
          <a:ln w="12700" cap="flat" cmpd="sng" algn="ctr">
            <a:solidFill>
              <a:schemeClr val="tx1"/>
            </a:solidFill>
            <a:prstDash val="solid"/>
          </a:ln>
          <a:effectLst/>
        </p:spPr>
        <p:txBody>
          <a:bodyPr rtlCol="0" anchor="ctr"/>
          <a:lstStyle/>
          <a:p>
            <a:pPr algn="ctr" defTabSz="1219261">
              <a:defRPr/>
            </a:pPr>
            <a:r>
              <a:rPr lang="en-US" sz="1800" b="1" dirty="0" err="1">
                <a:solidFill>
                  <a:schemeClr val="tx1"/>
                </a:solidFill>
                <a:latin typeface="+mn-lt"/>
                <a:ea typeface="+mn-ea"/>
                <a:cs typeface="+mn-cs"/>
              </a:rPr>
              <a:t>Khổ</a:t>
            </a:r>
            <a:r>
              <a:rPr lang="en-US" sz="1800" b="1" dirty="0">
                <a:solidFill>
                  <a:schemeClr val="tx1"/>
                </a:solidFill>
                <a:latin typeface="+mn-lt"/>
                <a:ea typeface="+mn-ea"/>
                <a:cs typeface="+mn-cs"/>
              </a:rPr>
              <a:t> </a:t>
            </a:r>
            <a:r>
              <a:rPr lang="en-US" sz="1800" b="1" dirty="0" err="1">
                <a:solidFill>
                  <a:schemeClr val="tx1"/>
                </a:solidFill>
                <a:latin typeface="+mn-lt"/>
                <a:ea typeface="+mn-ea"/>
                <a:cs typeface="+mn-cs"/>
              </a:rPr>
              <a:t>thơ</a:t>
            </a:r>
            <a:r>
              <a:rPr lang="en-US" sz="1800" b="1" dirty="0">
                <a:solidFill>
                  <a:schemeClr val="tx1"/>
                </a:solidFill>
                <a:latin typeface="+mn-lt"/>
                <a:ea typeface="+mn-ea"/>
                <a:cs typeface="+mn-cs"/>
              </a:rPr>
              <a:t> 5</a:t>
            </a:r>
          </a:p>
        </p:txBody>
      </p:sp>
      <p:sp>
        <p:nvSpPr>
          <p:cNvPr id="20" name="Down Arrow 5">
            <a:extLst>
              <a:ext uri="{FF2B5EF4-FFF2-40B4-BE49-F238E27FC236}">
                <a16:creationId xmlns:a16="http://schemas.microsoft.com/office/drawing/2014/main" id="{40817C20-9B2E-BAAA-2169-80AEDDFDDE3C}"/>
              </a:ext>
            </a:extLst>
          </p:cNvPr>
          <p:cNvSpPr/>
          <p:nvPr/>
        </p:nvSpPr>
        <p:spPr>
          <a:xfrm>
            <a:off x="8104972" y="3003297"/>
            <a:ext cx="1135831" cy="775726"/>
          </a:xfrm>
          <a:prstGeom prst="downArrow">
            <a:avLst/>
          </a:prstGeom>
          <a:solidFill>
            <a:srgbClr val="385723"/>
          </a:solidFill>
          <a:ln w="25400" cap="flat" cmpd="sng" algn="ctr">
            <a:noFill/>
            <a:prstDash val="solid"/>
          </a:ln>
          <a:effectLst/>
        </p:spPr>
        <p:txBody>
          <a:bodyPr rtlCol="0" anchor="ctr"/>
          <a:lstStyle/>
          <a:p>
            <a:pPr algn="ctr" defTabSz="1219261">
              <a:defRPr/>
            </a:pPr>
            <a:endParaRPr lang="en-US" sz="2667">
              <a:solidFill>
                <a:schemeClr val="bg1"/>
              </a:solidFill>
            </a:endParaRPr>
          </a:p>
        </p:txBody>
      </p:sp>
      <p:sp>
        <p:nvSpPr>
          <p:cNvPr id="21" name="Rounded Rectangle 104">
            <a:extLst>
              <a:ext uri="{FF2B5EF4-FFF2-40B4-BE49-F238E27FC236}">
                <a16:creationId xmlns:a16="http://schemas.microsoft.com/office/drawing/2014/main" id="{C27AB0D2-A9B4-3F96-BA25-91842E5B6938}"/>
              </a:ext>
            </a:extLst>
          </p:cNvPr>
          <p:cNvSpPr/>
          <p:nvPr/>
        </p:nvSpPr>
        <p:spPr>
          <a:xfrm>
            <a:off x="7565549" y="3841229"/>
            <a:ext cx="2219473" cy="2845469"/>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219261">
              <a:lnSpc>
                <a:spcPct val="150000"/>
              </a:lnSpc>
            </a:pPr>
            <a:r>
              <a:rPr lang="vi-VN" sz="1800" dirty="0">
                <a:solidFill>
                  <a:schemeClr val="tx1"/>
                </a:solidFill>
                <a:latin typeface="+mn-lt"/>
                <a:cs typeface="Arial" panose="020B0604020202020204" pitchFamily="34" charset="0"/>
              </a:rPr>
              <a:t>Từ </a:t>
            </a:r>
            <a:r>
              <a:rPr lang="vi-VN" sz="1800" dirty="0">
                <a:solidFill>
                  <a:srgbClr val="002060"/>
                </a:solidFill>
                <a:latin typeface="+mn-lt"/>
                <a:cs typeface="Arial" panose="020B0604020202020204" pitchFamily="34" charset="0"/>
              </a:rPr>
              <a:t>“Sẽ chẳng ai là phái yếu” </a:t>
            </a:r>
            <a:r>
              <a:rPr lang="vi-VN" sz="1800" dirty="0">
                <a:solidFill>
                  <a:schemeClr val="tx1"/>
                </a:solidFill>
                <a:latin typeface="+mn-lt"/>
                <a:cs typeface="Arial" panose="020B0604020202020204" pitchFamily="34" charset="0"/>
              </a:rPr>
              <a:t>đến </a:t>
            </a:r>
            <a:r>
              <a:rPr lang="vi-VN" sz="1800" dirty="0">
                <a:solidFill>
                  <a:srgbClr val="002060"/>
                </a:solidFill>
                <a:latin typeface="+mn-lt"/>
                <a:cs typeface="Arial" panose="020B0604020202020204" pitchFamily="34" charset="0"/>
              </a:rPr>
              <a:t>“Khi chung sức giúp mọi người.</a:t>
            </a:r>
            <a:r>
              <a:rPr lang="en-US" sz="1800" dirty="0">
                <a:solidFill>
                  <a:srgbClr val="002060"/>
                </a:solidFill>
                <a:latin typeface="+mn-lt"/>
                <a:cs typeface="Arial" panose="020B0604020202020204" pitchFamily="34" charset="0"/>
              </a:rPr>
              <a:t>”</a:t>
            </a:r>
            <a:r>
              <a:rPr lang="vi-VN" sz="1800" dirty="0">
                <a:solidFill>
                  <a:srgbClr val="002060"/>
                </a:solidFill>
                <a:latin typeface="+mn-lt"/>
                <a:cs typeface="Arial" panose="020B0604020202020204" pitchFamily="34" charset="0"/>
              </a:rPr>
              <a:t> </a:t>
            </a:r>
            <a:endParaRPr lang="en-US" sz="1800" dirty="0">
              <a:solidFill>
                <a:srgbClr val="002060"/>
              </a:solidFill>
              <a:latin typeface="+mn-lt"/>
              <a:cs typeface="Arial" panose="020B0604020202020204" pitchFamily="34" charset="0"/>
            </a:endParaRPr>
          </a:p>
        </p:txBody>
      </p:sp>
      <p:sp>
        <p:nvSpPr>
          <p:cNvPr id="22" name="Down Arrow 5">
            <a:extLst>
              <a:ext uri="{FF2B5EF4-FFF2-40B4-BE49-F238E27FC236}">
                <a16:creationId xmlns:a16="http://schemas.microsoft.com/office/drawing/2014/main" id="{AC1F727D-8C4E-C6C1-EFAF-16144882AD84}"/>
              </a:ext>
            </a:extLst>
          </p:cNvPr>
          <p:cNvSpPr/>
          <p:nvPr/>
        </p:nvSpPr>
        <p:spPr>
          <a:xfrm>
            <a:off x="10511766" y="3003297"/>
            <a:ext cx="1135831" cy="775726"/>
          </a:xfrm>
          <a:prstGeom prst="downArrow">
            <a:avLst/>
          </a:prstGeom>
          <a:solidFill>
            <a:srgbClr val="385723"/>
          </a:solidFill>
          <a:ln w="25400" cap="flat" cmpd="sng" algn="ctr">
            <a:noFill/>
            <a:prstDash val="solid"/>
          </a:ln>
          <a:effectLst/>
        </p:spPr>
        <p:txBody>
          <a:bodyPr rtlCol="0" anchor="ctr"/>
          <a:lstStyle/>
          <a:p>
            <a:pPr algn="ctr" defTabSz="1219261">
              <a:defRPr/>
            </a:pPr>
            <a:endParaRPr lang="en-US" sz="2667">
              <a:solidFill>
                <a:schemeClr val="bg1"/>
              </a:solidFill>
            </a:endParaRPr>
          </a:p>
        </p:txBody>
      </p:sp>
      <p:sp>
        <p:nvSpPr>
          <p:cNvPr id="23" name="Rounded Rectangle 104">
            <a:extLst>
              <a:ext uri="{FF2B5EF4-FFF2-40B4-BE49-F238E27FC236}">
                <a16:creationId xmlns:a16="http://schemas.microsoft.com/office/drawing/2014/main" id="{745530B9-7A0D-1852-A913-49873F1F4427}"/>
              </a:ext>
            </a:extLst>
          </p:cNvPr>
          <p:cNvSpPr/>
          <p:nvPr/>
        </p:nvSpPr>
        <p:spPr>
          <a:xfrm>
            <a:off x="10165518" y="3832961"/>
            <a:ext cx="1848124" cy="2853737"/>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219261">
              <a:lnSpc>
                <a:spcPct val="150000"/>
              </a:lnSpc>
            </a:pPr>
            <a:r>
              <a:rPr lang="vi-VN" sz="1800" dirty="0">
                <a:solidFill>
                  <a:schemeClr val="tx1"/>
                </a:solidFill>
                <a:latin typeface="+mn-lt"/>
                <a:cs typeface="Arial" panose="020B0604020202020204" pitchFamily="34" charset="0"/>
              </a:rPr>
              <a:t>Từ </a:t>
            </a:r>
            <a:r>
              <a:rPr lang="vi-VN" sz="1800" dirty="0">
                <a:solidFill>
                  <a:srgbClr val="002060"/>
                </a:solidFill>
                <a:latin typeface="+mn-lt"/>
                <a:cs typeface="Arial" panose="020B0604020202020204" pitchFamily="34" charset="0"/>
              </a:rPr>
              <a:t>“Ai cũng quan trọng trên đời” </a:t>
            </a:r>
            <a:r>
              <a:rPr lang="vi-VN" sz="1800" dirty="0">
                <a:solidFill>
                  <a:schemeClr val="tx1"/>
                </a:solidFill>
                <a:latin typeface="+mn-lt"/>
                <a:cs typeface="Arial" panose="020B0604020202020204" pitchFamily="34" charset="0"/>
              </a:rPr>
              <a:t>đến </a:t>
            </a:r>
            <a:r>
              <a:rPr lang="vi-VN" sz="1800" dirty="0">
                <a:solidFill>
                  <a:srgbClr val="002060"/>
                </a:solidFill>
                <a:latin typeface="+mn-lt"/>
                <a:cs typeface="Arial" panose="020B0604020202020204" pitchFamily="34" charset="0"/>
              </a:rPr>
              <a:t>“Bởi bạn và tôi ở đó</a:t>
            </a:r>
            <a:r>
              <a:rPr lang="en-US" sz="1800" dirty="0">
                <a:solidFill>
                  <a:srgbClr val="002060"/>
                </a:solidFill>
                <a:latin typeface="+mn-lt"/>
                <a:cs typeface="Arial" panose="020B0604020202020204" pitchFamily="34" charset="0"/>
              </a:rPr>
              <a:t>.</a:t>
            </a:r>
            <a:r>
              <a:rPr lang="vi-VN" sz="1800" dirty="0">
                <a:solidFill>
                  <a:srgbClr val="002060"/>
                </a:solidFill>
                <a:latin typeface="+mn-lt"/>
                <a:cs typeface="Arial" panose="020B0604020202020204" pitchFamily="34" charset="0"/>
              </a:rPr>
              <a:t>”</a:t>
            </a:r>
            <a:r>
              <a:rPr lang="vi-VN" sz="1800" dirty="0">
                <a:solidFill>
                  <a:schemeClr val="tx1"/>
                </a:solidFill>
                <a:latin typeface="+mn-lt"/>
                <a:cs typeface="Arial" panose="020B0604020202020204" pitchFamily="34" charset="0"/>
              </a:rPr>
              <a:t> </a:t>
            </a:r>
            <a:endParaRPr lang="en-US" sz="1800" dirty="0">
              <a:solidFill>
                <a:schemeClr val="tx1"/>
              </a:solidFill>
              <a:latin typeface="+mn-lt"/>
              <a:cs typeface="Arial" panose="020B0604020202020204" pitchFamily="34" charset="0"/>
            </a:endParaRPr>
          </a:p>
        </p:txBody>
      </p:sp>
      <p:sp>
        <p:nvSpPr>
          <p:cNvPr id="43" name="Rectangle 42">
            <a:extLst>
              <a:ext uri="{FF2B5EF4-FFF2-40B4-BE49-F238E27FC236}">
                <a16:creationId xmlns:a16="http://schemas.microsoft.com/office/drawing/2014/main" id="{C7465B8E-4702-16EC-FE4D-C59D95CC043A}"/>
              </a:ext>
            </a:extLst>
          </p:cNvPr>
          <p:cNvSpPr/>
          <p:nvPr/>
        </p:nvSpPr>
        <p:spPr>
          <a:xfrm>
            <a:off x="2778975" y="2290652"/>
            <a:ext cx="1879029" cy="655147"/>
          </a:xfrm>
          <a:prstGeom prst="rect">
            <a:avLst/>
          </a:prstGeom>
          <a:solidFill>
            <a:srgbClr val="E2F0D9"/>
          </a:solidFill>
          <a:ln w="12700" cap="flat" cmpd="sng" algn="ctr">
            <a:solidFill>
              <a:schemeClr val="tx1"/>
            </a:solidFill>
            <a:prstDash val="solid"/>
          </a:ln>
          <a:effectLst/>
        </p:spPr>
        <p:txBody>
          <a:bodyPr rtlCol="0" anchor="ctr"/>
          <a:lstStyle/>
          <a:p>
            <a:pPr algn="ctr" defTabSz="1219261">
              <a:defRPr/>
            </a:pPr>
            <a:r>
              <a:rPr lang="en-US" sz="1800" b="1" dirty="0" err="1">
                <a:solidFill>
                  <a:schemeClr val="tx1"/>
                </a:solidFill>
                <a:latin typeface="+mn-lt"/>
                <a:ea typeface="+mn-ea"/>
                <a:cs typeface="+mn-cs"/>
              </a:rPr>
              <a:t>Khổ</a:t>
            </a:r>
            <a:r>
              <a:rPr lang="en-US" sz="1800" b="1" dirty="0">
                <a:solidFill>
                  <a:schemeClr val="tx1"/>
                </a:solidFill>
                <a:latin typeface="+mn-lt"/>
                <a:ea typeface="+mn-ea"/>
                <a:cs typeface="+mn-cs"/>
              </a:rPr>
              <a:t> </a:t>
            </a:r>
            <a:r>
              <a:rPr lang="en-US" sz="1800" b="1" dirty="0" err="1">
                <a:solidFill>
                  <a:schemeClr val="tx1"/>
                </a:solidFill>
                <a:latin typeface="+mn-lt"/>
                <a:ea typeface="+mn-ea"/>
                <a:cs typeface="+mn-cs"/>
              </a:rPr>
              <a:t>thơ</a:t>
            </a:r>
            <a:r>
              <a:rPr lang="en-US" sz="1800" b="1" dirty="0">
                <a:solidFill>
                  <a:schemeClr val="tx1"/>
                </a:solidFill>
                <a:latin typeface="+mn-lt"/>
                <a:ea typeface="+mn-ea"/>
                <a:cs typeface="+mn-cs"/>
              </a:rPr>
              <a:t> 2</a:t>
            </a:r>
          </a:p>
        </p:txBody>
      </p:sp>
      <p:sp>
        <p:nvSpPr>
          <p:cNvPr id="44" name="Rectangle 43">
            <a:extLst>
              <a:ext uri="{FF2B5EF4-FFF2-40B4-BE49-F238E27FC236}">
                <a16:creationId xmlns:a16="http://schemas.microsoft.com/office/drawing/2014/main" id="{B6ED7438-46BC-806E-DD64-F81770884FE5}"/>
              </a:ext>
            </a:extLst>
          </p:cNvPr>
          <p:cNvSpPr/>
          <p:nvPr/>
        </p:nvSpPr>
        <p:spPr>
          <a:xfrm>
            <a:off x="5320630" y="2289696"/>
            <a:ext cx="1763807" cy="656103"/>
          </a:xfrm>
          <a:prstGeom prst="rect">
            <a:avLst/>
          </a:prstGeom>
          <a:solidFill>
            <a:srgbClr val="E2F0D9"/>
          </a:solidFill>
          <a:ln w="12700" cap="flat" cmpd="sng" algn="ctr">
            <a:solidFill>
              <a:schemeClr val="tx1"/>
            </a:solidFill>
            <a:prstDash val="solid"/>
          </a:ln>
          <a:effectLst/>
        </p:spPr>
        <p:txBody>
          <a:bodyPr rtlCol="0" anchor="ctr"/>
          <a:lstStyle/>
          <a:p>
            <a:pPr algn="ctr" defTabSz="1219261">
              <a:defRPr/>
            </a:pPr>
            <a:r>
              <a:rPr lang="en-US" sz="1800" b="1" dirty="0" err="1">
                <a:solidFill>
                  <a:schemeClr val="tx1"/>
                </a:solidFill>
                <a:latin typeface="+mn-lt"/>
                <a:ea typeface="+mn-ea"/>
                <a:cs typeface="+mn-cs"/>
              </a:rPr>
              <a:t>Khổ</a:t>
            </a:r>
            <a:r>
              <a:rPr lang="en-US" sz="1800" b="1" dirty="0">
                <a:solidFill>
                  <a:schemeClr val="tx1"/>
                </a:solidFill>
                <a:latin typeface="+mn-lt"/>
                <a:ea typeface="+mn-ea"/>
                <a:cs typeface="+mn-cs"/>
              </a:rPr>
              <a:t> </a:t>
            </a:r>
            <a:r>
              <a:rPr lang="en-US" sz="1800" b="1" dirty="0" err="1">
                <a:solidFill>
                  <a:schemeClr val="tx1"/>
                </a:solidFill>
                <a:latin typeface="+mn-lt"/>
                <a:ea typeface="+mn-ea"/>
                <a:cs typeface="+mn-cs"/>
              </a:rPr>
              <a:t>thơ</a:t>
            </a:r>
            <a:r>
              <a:rPr lang="en-US" sz="1800" b="1" dirty="0">
                <a:solidFill>
                  <a:schemeClr val="tx1"/>
                </a:solidFill>
                <a:latin typeface="+mn-lt"/>
                <a:ea typeface="+mn-ea"/>
                <a:cs typeface="+mn-cs"/>
              </a:rPr>
              <a:t> 3</a:t>
            </a:r>
          </a:p>
        </p:txBody>
      </p:sp>
      <p:sp>
        <p:nvSpPr>
          <p:cNvPr id="45" name="Rectangle 44">
            <a:extLst>
              <a:ext uri="{FF2B5EF4-FFF2-40B4-BE49-F238E27FC236}">
                <a16:creationId xmlns:a16="http://schemas.microsoft.com/office/drawing/2014/main" id="{77F9ADD5-8D18-B6FC-752A-DDD2B1E53A2F}"/>
              </a:ext>
            </a:extLst>
          </p:cNvPr>
          <p:cNvSpPr/>
          <p:nvPr/>
        </p:nvSpPr>
        <p:spPr>
          <a:xfrm>
            <a:off x="7790983" y="2280588"/>
            <a:ext cx="1763807" cy="656103"/>
          </a:xfrm>
          <a:prstGeom prst="rect">
            <a:avLst/>
          </a:prstGeom>
          <a:solidFill>
            <a:srgbClr val="E2F0D9"/>
          </a:solidFill>
          <a:ln w="12700" cap="flat" cmpd="sng" algn="ctr">
            <a:solidFill>
              <a:schemeClr val="tx1"/>
            </a:solidFill>
            <a:prstDash val="solid"/>
          </a:ln>
          <a:effectLst/>
        </p:spPr>
        <p:txBody>
          <a:bodyPr rtlCol="0" anchor="ctr"/>
          <a:lstStyle/>
          <a:p>
            <a:pPr algn="ctr" defTabSz="1219261">
              <a:defRPr/>
            </a:pPr>
            <a:r>
              <a:rPr lang="en-US" sz="1800" b="1" dirty="0" err="1">
                <a:solidFill>
                  <a:schemeClr val="tx1"/>
                </a:solidFill>
                <a:latin typeface="+mn-lt"/>
                <a:ea typeface="+mn-ea"/>
                <a:cs typeface="+mn-cs"/>
              </a:rPr>
              <a:t>Khổ</a:t>
            </a:r>
            <a:r>
              <a:rPr lang="en-US" sz="1800" b="1" dirty="0">
                <a:solidFill>
                  <a:schemeClr val="tx1"/>
                </a:solidFill>
                <a:latin typeface="+mn-lt"/>
                <a:ea typeface="+mn-ea"/>
                <a:cs typeface="+mn-cs"/>
              </a:rPr>
              <a:t> </a:t>
            </a:r>
            <a:r>
              <a:rPr lang="en-US" sz="1800" b="1" dirty="0" err="1">
                <a:solidFill>
                  <a:schemeClr val="tx1"/>
                </a:solidFill>
                <a:latin typeface="+mn-lt"/>
                <a:ea typeface="+mn-ea"/>
                <a:cs typeface="+mn-cs"/>
              </a:rPr>
              <a:t>thơ</a:t>
            </a:r>
            <a:r>
              <a:rPr lang="en-US" sz="1800" b="1" dirty="0">
                <a:solidFill>
                  <a:schemeClr val="tx1"/>
                </a:solidFill>
                <a:latin typeface="+mn-lt"/>
                <a:ea typeface="+mn-ea"/>
                <a:cs typeface="+mn-cs"/>
              </a:rPr>
              <a:t> </a:t>
            </a:r>
            <a:r>
              <a:rPr lang="en-US" sz="1800" b="1" dirty="0">
                <a:solidFill>
                  <a:schemeClr val="tx1"/>
                </a:solidFill>
                <a:latin typeface="+mn-lt"/>
              </a:rPr>
              <a:t>4</a:t>
            </a:r>
            <a:endParaRPr lang="en-US" sz="1800" b="1" dirty="0">
              <a:solidFill>
                <a:schemeClr val="tx1"/>
              </a:solidFill>
              <a:latin typeface="+mn-lt"/>
              <a:ea typeface="+mn-ea"/>
              <a:cs typeface="+mn-cs"/>
            </a:endParaRPr>
          </a:p>
        </p:txBody>
      </p:sp>
    </p:spTree>
    <p:extLst>
      <p:ext uri="{BB962C8B-B14F-4D97-AF65-F5344CB8AC3E}">
        <p14:creationId xmlns:p14="http://schemas.microsoft.com/office/powerpoint/2010/main" val="56144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arn(inVertical)">
                                      <p:cBhvr>
                                        <p:cTn id="10" dur="500"/>
                                        <p:tgtEl>
                                          <p:spTgt spid="4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barn(inVertical)">
                                      <p:cBhvr>
                                        <p:cTn id="13" dur="500"/>
                                        <p:tgtEl>
                                          <p:spTgt spid="4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barn(inVertical)">
                                      <p:cBhvr>
                                        <p:cTn id="16" dur="500"/>
                                        <p:tgtEl>
                                          <p:spTgt spid="45"/>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up)">
                                      <p:cBhvr>
                                        <p:cTn id="60" dur="500"/>
                                        <p:tgtEl>
                                          <p:spTgt spid="22"/>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13" grpId="0" animBg="1"/>
      <p:bldP spid="14" grpId="0" animBg="1"/>
      <p:bldP spid="16" grpId="0" animBg="1"/>
      <p:bldP spid="17" grpId="0" animBg="1"/>
      <p:bldP spid="19" grpId="0" animBg="1"/>
      <p:bldP spid="20" grpId="0" animBg="1"/>
      <p:bldP spid="21" grpId="0" animBg="1"/>
      <p:bldP spid="22" grpId="0" animBg="1"/>
      <p:bldP spid="23" grpId="0" animBg="1"/>
      <p:bldP spid="43" grpId="0" animBg="1"/>
      <p:bldP spid="44" grpId="0" animBg="1"/>
      <p:bldP spid="4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964120-B44C-3977-6E9F-B5BFAFDBFD83}"/>
            </a:ext>
          </a:extLst>
        </p:cNvPr>
        <p:cNvGrpSpPr/>
        <p:nvPr/>
      </p:nvGrpSpPr>
      <p:grpSpPr>
        <a:xfrm>
          <a:off x="0" y="0"/>
          <a:ext cx="0" cy="0"/>
          <a:chOff x="0" y="0"/>
          <a:chExt cx="0" cy="0"/>
        </a:xfrm>
      </p:grpSpPr>
      <p:sp>
        <p:nvSpPr>
          <p:cNvPr id="25" name="TextBox 26">
            <a:extLst>
              <a:ext uri="{FF2B5EF4-FFF2-40B4-BE49-F238E27FC236}">
                <a16:creationId xmlns:a16="http://schemas.microsoft.com/office/drawing/2014/main" id="{0A1A1BA9-3309-6DD7-9B0B-A040E7266519}"/>
              </a:ext>
            </a:extLst>
          </p:cNvPr>
          <p:cNvSpPr txBox="1"/>
          <p:nvPr/>
        </p:nvSpPr>
        <p:spPr>
          <a:xfrm>
            <a:off x="4024765" y="2831419"/>
            <a:ext cx="8254917" cy="2072170"/>
          </a:xfrm>
          <a:prstGeom prst="rect">
            <a:avLst/>
          </a:prstGeom>
        </p:spPr>
        <p:txBody>
          <a:bodyPr lIns="0" tIns="0" rIns="0" bIns="0" rtlCol="0" anchor="t">
            <a:spAutoFit/>
          </a:bodyPr>
          <a:lstStyle/>
          <a:p>
            <a:pPr algn="ctr" defTabSz="575981">
              <a:lnSpc>
                <a:spcPct val="150000"/>
              </a:lnSpc>
              <a:defRPr/>
            </a:pPr>
            <a:r>
              <a:rPr lang="vi-VN" sz="4800" b="1" dirty="0">
                <a:solidFill>
                  <a:srgbClr val="C00000"/>
                </a:solidFill>
                <a:latin typeface="+mj-lt"/>
                <a:ea typeface="Calibri" panose="020F0502020204030204" pitchFamily="34" charset="0"/>
                <a:cs typeface="Arial" panose="020B0604020202020204" pitchFamily="34" charset="0"/>
              </a:rPr>
              <a:t>HOẠT ĐỘNG </a:t>
            </a:r>
            <a:r>
              <a:rPr lang="en-US" sz="4800" b="1" dirty="0">
                <a:solidFill>
                  <a:srgbClr val="C00000"/>
                </a:solidFill>
                <a:latin typeface="+mj-lt"/>
                <a:ea typeface="Calibri" panose="020F0502020204030204" pitchFamily="34" charset="0"/>
                <a:cs typeface="Arial" panose="020B0604020202020204" pitchFamily="34" charset="0"/>
              </a:rPr>
              <a:t>2</a:t>
            </a:r>
            <a:r>
              <a:rPr lang="vi-VN" sz="4800" b="1" dirty="0">
                <a:solidFill>
                  <a:srgbClr val="C00000"/>
                </a:solidFill>
                <a:latin typeface="+mj-lt"/>
                <a:ea typeface="Calibri" panose="020F0502020204030204" pitchFamily="34" charset="0"/>
                <a:cs typeface="Arial" panose="020B0604020202020204" pitchFamily="34" charset="0"/>
              </a:rPr>
              <a:t>:</a:t>
            </a:r>
          </a:p>
          <a:p>
            <a:pPr algn="ctr" defTabSz="575981">
              <a:lnSpc>
                <a:spcPct val="150000"/>
              </a:lnSpc>
              <a:defRPr/>
            </a:pPr>
            <a:r>
              <a:rPr lang="vi-VN" sz="4800" b="1" dirty="0">
                <a:solidFill>
                  <a:schemeClr val="tx1"/>
                </a:solidFill>
                <a:latin typeface="+mj-lt"/>
                <a:ea typeface="Calibri" panose="020F0502020204030204" pitchFamily="34" charset="0"/>
                <a:cs typeface="Arial" panose="020B0604020202020204" pitchFamily="34" charset="0"/>
              </a:rPr>
              <a:t>ĐỌC </a:t>
            </a:r>
            <a:r>
              <a:rPr lang="en-US" sz="4800" b="1" dirty="0">
                <a:solidFill>
                  <a:schemeClr val="tx1"/>
                </a:solidFill>
                <a:latin typeface="+mj-lt"/>
                <a:ea typeface="Calibri" panose="020F0502020204030204" pitchFamily="34" charset="0"/>
                <a:cs typeface="Arial" panose="020B0604020202020204" pitchFamily="34" charset="0"/>
              </a:rPr>
              <a:t>HIỂU</a:t>
            </a:r>
            <a:endParaRPr lang="vi-VN" sz="4800" b="1" dirty="0">
              <a:solidFill>
                <a:schemeClr val="tx1"/>
              </a:solidFill>
              <a:latin typeface="+mj-lt"/>
              <a:ea typeface="Calibri" panose="020F0502020204030204" pitchFamily="34" charset="0"/>
              <a:cs typeface="Arial" panose="020B0604020202020204" pitchFamily="34" charset="0"/>
            </a:endParaRPr>
          </a:p>
        </p:txBody>
      </p:sp>
      <p:sp>
        <p:nvSpPr>
          <p:cNvPr id="2" name="Freeform 16">
            <a:extLst>
              <a:ext uri="{FF2B5EF4-FFF2-40B4-BE49-F238E27FC236}">
                <a16:creationId xmlns:a16="http://schemas.microsoft.com/office/drawing/2014/main" id="{EAB9944D-EED3-2D11-A76C-4BD9BA6077E8}"/>
              </a:ext>
            </a:extLst>
          </p:cNvPr>
          <p:cNvSpPr/>
          <p:nvPr/>
        </p:nvSpPr>
        <p:spPr>
          <a:xfrm>
            <a:off x="1686432" y="1907479"/>
            <a:ext cx="3123561" cy="4300944"/>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a:stretch>
          </a:blipFill>
        </p:spPr>
      </p:sp>
    </p:spTree>
    <p:extLst>
      <p:ext uri="{BB962C8B-B14F-4D97-AF65-F5344CB8AC3E}">
        <p14:creationId xmlns:p14="http://schemas.microsoft.com/office/powerpoint/2010/main" val="113169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1C3639-0189-CE3E-CA37-D951B158E1BB}"/>
            </a:ext>
          </a:extLst>
        </p:cNvPr>
        <p:cNvGrpSpPr/>
        <p:nvPr/>
      </p:nvGrpSpPr>
      <p:grpSpPr>
        <a:xfrm>
          <a:off x="0" y="0"/>
          <a:ext cx="0" cy="0"/>
          <a:chOff x="0" y="0"/>
          <a:chExt cx="0" cy="0"/>
        </a:xfrm>
      </p:grpSpPr>
      <p:sp>
        <p:nvSpPr>
          <p:cNvPr id="3" name="Rectangle: Rounded Corners 10">
            <a:extLst>
              <a:ext uri="{FF2B5EF4-FFF2-40B4-BE49-F238E27FC236}">
                <a16:creationId xmlns:a16="http://schemas.microsoft.com/office/drawing/2014/main" id="{BCF99A33-22EF-7841-C1FC-DF65BA783A0C}"/>
              </a:ext>
            </a:extLst>
          </p:cNvPr>
          <p:cNvSpPr/>
          <p:nvPr/>
        </p:nvSpPr>
        <p:spPr>
          <a:xfrm>
            <a:off x="775254" y="2704407"/>
            <a:ext cx="10610906" cy="3008913"/>
          </a:xfrm>
          <a:prstGeom prst="roundRect">
            <a:avLst>
              <a:gd name="adj" fmla="val 2488"/>
            </a:avLst>
          </a:prstGeom>
          <a:solidFill>
            <a:srgbClr val="FFFFFF"/>
          </a:solidFill>
          <a:ln w="25400" cap="flat" cmpd="sng" algn="ctr">
            <a:solidFill>
              <a:schemeClr val="accent4"/>
            </a:solidFill>
            <a:prstDash val="solid"/>
          </a:ln>
          <a:effectLst/>
        </p:spPr>
        <p:txBody>
          <a:bodyPr rtlCol="0" anchor="ctr"/>
          <a:lstStyle/>
          <a:p>
            <a:pPr algn="ctr" defTabSz="1151961">
              <a:defRPr/>
            </a:pPr>
            <a:endParaRPr lang="en-US" sz="2400" kern="0">
              <a:solidFill>
                <a:srgbClr val="EBE0DD"/>
              </a:solidFill>
              <a:latin typeface="+mj-lt"/>
              <a:sym typeface="Arial"/>
            </a:endParaRPr>
          </a:p>
        </p:txBody>
      </p:sp>
      <p:sp>
        <p:nvSpPr>
          <p:cNvPr id="4" name="TextBox 3">
            <a:extLst>
              <a:ext uri="{FF2B5EF4-FFF2-40B4-BE49-F238E27FC236}">
                <a16:creationId xmlns:a16="http://schemas.microsoft.com/office/drawing/2014/main" id="{1FDC4C05-A149-92AD-1E52-9F412CCB6A63}"/>
              </a:ext>
            </a:extLst>
          </p:cNvPr>
          <p:cNvSpPr txBox="1"/>
          <p:nvPr/>
        </p:nvSpPr>
        <p:spPr>
          <a:xfrm>
            <a:off x="1068457" y="2816943"/>
            <a:ext cx="10055086" cy="2783839"/>
          </a:xfrm>
          <a:prstGeom prst="rect">
            <a:avLst/>
          </a:prstGeom>
          <a:noFill/>
        </p:spPr>
        <p:txBody>
          <a:bodyPr wrap="square" rtlCol="0">
            <a:spAutoFit/>
          </a:bodyPr>
          <a:lstStyle/>
          <a:p>
            <a:pPr algn="just" defTabSz="1151961">
              <a:lnSpc>
                <a:spcPct val="150000"/>
              </a:lnSpc>
              <a:defRPr/>
            </a:pPr>
            <a:r>
              <a:rPr lang="vi-VN" sz="2400" b="1" kern="0" dirty="0">
                <a:solidFill>
                  <a:sysClr val="windowText" lastClr="000000"/>
                </a:solidFill>
                <a:latin typeface="+mj-lt"/>
                <a:sym typeface="Arial"/>
              </a:rPr>
              <a:t>Câu 1. </a:t>
            </a:r>
            <a:r>
              <a:rPr lang="vi-VN" sz="2400" kern="0" dirty="0">
                <a:solidFill>
                  <a:sysClr val="windowText" lastClr="000000"/>
                </a:solidFill>
                <a:latin typeface="+mj-lt"/>
                <a:sym typeface="Arial"/>
              </a:rPr>
              <a:t>Theo em, tác giả muốn nói điều gì qua hai khổ thơ đầu? </a:t>
            </a:r>
          </a:p>
          <a:p>
            <a:pPr algn="just" defTabSz="1151961">
              <a:lnSpc>
                <a:spcPct val="150000"/>
              </a:lnSpc>
              <a:defRPr/>
            </a:pPr>
            <a:r>
              <a:rPr lang="vi-VN" sz="2400" b="1" kern="0" dirty="0">
                <a:solidFill>
                  <a:sysClr val="windowText" lastClr="000000"/>
                </a:solidFill>
                <a:latin typeface="+mj-lt"/>
                <a:sym typeface="Arial"/>
              </a:rPr>
              <a:t>Câu 2. </a:t>
            </a:r>
            <a:r>
              <a:rPr lang="vi-VN" sz="2400" kern="0" dirty="0">
                <a:solidFill>
                  <a:sysClr val="windowText" lastClr="000000"/>
                </a:solidFill>
                <a:latin typeface="+mj-lt"/>
                <a:sym typeface="Arial"/>
              </a:rPr>
              <a:t>Vì sao “lớp của chúng mình” rất đáng yêu?</a:t>
            </a:r>
          </a:p>
          <a:p>
            <a:pPr algn="just" defTabSz="1151961">
              <a:lnSpc>
                <a:spcPct val="150000"/>
              </a:lnSpc>
              <a:defRPr/>
            </a:pPr>
            <a:r>
              <a:rPr lang="vi-VN" sz="2400" b="1" kern="0" dirty="0">
                <a:solidFill>
                  <a:sysClr val="windowText" lastClr="000000"/>
                </a:solidFill>
                <a:latin typeface="+mj-lt"/>
                <a:sym typeface="Arial"/>
              </a:rPr>
              <a:t>Câu 3. </a:t>
            </a:r>
            <a:r>
              <a:rPr lang="vi-VN" sz="2400" kern="0" dirty="0">
                <a:solidFill>
                  <a:sysClr val="windowText" lastClr="000000"/>
                </a:solidFill>
                <a:latin typeface="+mj-lt"/>
                <a:sym typeface="Arial"/>
              </a:rPr>
              <a:t>Khổ thơ 4 khẳng định điều gì? </a:t>
            </a:r>
          </a:p>
          <a:p>
            <a:pPr algn="just" defTabSz="1151961">
              <a:lnSpc>
                <a:spcPct val="150000"/>
              </a:lnSpc>
              <a:defRPr/>
            </a:pPr>
            <a:r>
              <a:rPr lang="vi-VN" sz="2400" b="1" kern="0" dirty="0">
                <a:solidFill>
                  <a:sysClr val="windowText" lastClr="000000"/>
                </a:solidFill>
                <a:latin typeface="+mj-lt"/>
                <a:sym typeface="Arial"/>
              </a:rPr>
              <a:t>Câu 4. </a:t>
            </a:r>
            <a:r>
              <a:rPr lang="vi-VN" sz="2400" kern="0" dirty="0">
                <a:solidFill>
                  <a:sysClr val="windowText" lastClr="000000"/>
                </a:solidFill>
                <a:latin typeface="+mj-lt"/>
                <a:sym typeface="Arial"/>
              </a:rPr>
              <a:t>Tìm trong khổ thơ cuối một hình ảnh đẹp thể hiện ý nghĩa của bài thơ. </a:t>
            </a:r>
          </a:p>
        </p:txBody>
      </p:sp>
      <p:sp>
        <p:nvSpPr>
          <p:cNvPr id="5" name="Rectangle: Diagonal Corners Rounded 16">
            <a:extLst>
              <a:ext uri="{FF2B5EF4-FFF2-40B4-BE49-F238E27FC236}">
                <a16:creationId xmlns:a16="http://schemas.microsoft.com/office/drawing/2014/main" id="{8528B0F4-EBEA-6AC0-1BEC-FBD22A332B39}"/>
              </a:ext>
            </a:extLst>
          </p:cNvPr>
          <p:cNvSpPr/>
          <p:nvPr/>
        </p:nvSpPr>
        <p:spPr>
          <a:xfrm>
            <a:off x="775253" y="1779104"/>
            <a:ext cx="3518047" cy="718133"/>
          </a:xfrm>
          <a:prstGeom prst="round2DiagRect">
            <a:avLst>
              <a:gd name="adj1" fmla="val 16667"/>
              <a:gd name="adj2" fmla="val 0"/>
            </a:avLst>
          </a:prstGeom>
          <a:solidFill>
            <a:schemeClr val="accent4">
              <a:lumMod val="40000"/>
              <a:lumOff val="6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r>
              <a:rPr lang="en-US" sz="2400" b="1" kern="0">
                <a:solidFill>
                  <a:schemeClr val="tx1"/>
                </a:solidFill>
                <a:latin typeface="+mj-lt"/>
                <a:sym typeface="Arial"/>
              </a:rPr>
              <a:t>CÂU HỎI ĐƯA RA</a:t>
            </a:r>
          </a:p>
        </p:txBody>
      </p:sp>
    </p:spTree>
    <p:extLst>
      <p:ext uri="{BB962C8B-B14F-4D97-AF65-F5344CB8AC3E}">
        <p14:creationId xmlns:p14="http://schemas.microsoft.com/office/powerpoint/2010/main" val="301557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968627-FAC4-DA34-2E92-DAB5738CF0F1}"/>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5B99725F-0139-D9F1-F4B2-C4C091C0AB5D}"/>
              </a:ext>
            </a:extLst>
          </p:cNvPr>
          <p:cNvGrpSpPr/>
          <p:nvPr/>
        </p:nvGrpSpPr>
        <p:grpSpPr>
          <a:xfrm>
            <a:off x="677806" y="1669927"/>
            <a:ext cx="11021982" cy="1025572"/>
            <a:chOff x="443322" y="1699819"/>
            <a:chExt cx="8050630" cy="942091"/>
          </a:xfrm>
          <a:solidFill>
            <a:schemeClr val="bg1"/>
          </a:solidFill>
        </p:grpSpPr>
        <p:sp>
          <p:nvSpPr>
            <p:cNvPr id="6" name="Rounded Rectangle 6">
              <a:extLst>
                <a:ext uri="{FF2B5EF4-FFF2-40B4-BE49-F238E27FC236}">
                  <a16:creationId xmlns:a16="http://schemas.microsoft.com/office/drawing/2014/main" id="{C592AFB1-F90C-1EA7-E06F-56BD05B52D8C}"/>
                </a:ext>
              </a:extLst>
            </p:cNvPr>
            <p:cNvSpPr/>
            <p:nvPr/>
          </p:nvSpPr>
          <p:spPr>
            <a:xfrm>
              <a:off x="546975" y="1828350"/>
              <a:ext cx="7946977" cy="813560"/>
            </a:xfrm>
            <a:prstGeom prst="roundRect">
              <a:avLst/>
            </a:prstGeom>
            <a:grpFill/>
            <a:ln w="12700" cap="flat" cmpd="sng" algn="ctr">
              <a:solidFill>
                <a:srgbClr val="000000"/>
              </a:solidFill>
              <a:prstDash val="solid"/>
            </a:ln>
            <a:effectLst/>
          </p:spPr>
          <p:txBody>
            <a:bodyPr rtlCol="0" anchor="ctr"/>
            <a:lstStyle/>
            <a:p>
              <a:pPr algn="ctr" defTabSz="1151961">
                <a:buClr>
                  <a:srgbClr val="000000"/>
                </a:buClr>
                <a:defRPr/>
              </a:pPr>
              <a:endParaRPr lang="en-US" sz="1764" kern="0">
                <a:solidFill>
                  <a:srgbClr val="FAFAFA"/>
                </a:solidFill>
                <a:latin typeface="UTM Avo" panose="02040603050506020204" pitchFamily="18" charset="0"/>
                <a:cs typeface="Arial" panose="020B0604020202020204" pitchFamily="34" charset="0"/>
                <a:sym typeface="Arial"/>
              </a:endParaRPr>
            </a:p>
          </p:txBody>
        </p:sp>
        <p:pic>
          <p:nvPicPr>
            <p:cNvPr id="7" name="Picture 2" descr="https://cdn-icons-png.flaticon.com/128/5184/5184592.png">
              <a:extLst>
                <a:ext uri="{FF2B5EF4-FFF2-40B4-BE49-F238E27FC236}">
                  <a16:creationId xmlns:a16="http://schemas.microsoft.com/office/drawing/2014/main" id="{EA7C5C7B-AF17-51FB-2A11-7F5B05694B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322" y="1699819"/>
              <a:ext cx="350423" cy="444305"/>
            </a:xfrm>
            <a:prstGeom prst="rect">
              <a:avLst/>
            </a:prstGeom>
            <a:grpFill/>
          </p:spPr>
        </p:pic>
      </p:grpSp>
      <p:sp>
        <p:nvSpPr>
          <p:cNvPr id="9" name="TextBox 8">
            <a:extLst>
              <a:ext uri="{FF2B5EF4-FFF2-40B4-BE49-F238E27FC236}">
                <a16:creationId xmlns:a16="http://schemas.microsoft.com/office/drawing/2014/main" id="{137A64B0-7C1B-70F0-9F06-9B8798818A1D}"/>
              </a:ext>
            </a:extLst>
          </p:cNvPr>
          <p:cNvSpPr txBox="1"/>
          <p:nvPr/>
        </p:nvSpPr>
        <p:spPr>
          <a:xfrm>
            <a:off x="3887014" y="3055406"/>
            <a:ext cx="7812774" cy="2835135"/>
          </a:xfrm>
          <a:prstGeom prst="rect">
            <a:avLst/>
          </a:prstGeom>
          <a:noFill/>
        </p:spPr>
        <p:txBody>
          <a:bodyPr wrap="square">
            <a:spAutoFit/>
          </a:bodyPr>
          <a:lstStyle/>
          <a:p>
            <a:pPr marL="359988" indent="-359988" algn="just">
              <a:lnSpc>
                <a:spcPct val="150000"/>
              </a:lnSpc>
              <a:spcBef>
                <a:spcPts val="189"/>
              </a:spcBef>
              <a:spcAft>
                <a:spcPts val="189"/>
              </a:spcAft>
              <a:buFont typeface="Courier New" panose="02070309020205020404" pitchFamily="49" charset="0"/>
              <a:buChar char="o"/>
            </a:pPr>
            <a:r>
              <a:rPr lang="vi-VN" sz="2400" dirty="0">
                <a:solidFill>
                  <a:srgbClr val="000000"/>
                </a:solidFill>
                <a:latin typeface="+mj-lt"/>
                <a:ea typeface="Calibri" panose="020F0502020204030204" pitchFamily="34" charset="0"/>
                <a:cs typeface="Arial" panose="020B0604020202020204" pitchFamily="34" charset="0"/>
                <a:sym typeface="Arial"/>
              </a:rPr>
              <a:t>Cuộc sống có bạn nữ, bạn nam cũng giống như thiên nhiên có ngày và đêm, có mưa và nắng. </a:t>
            </a:r>
            <a:endParaRPr lang="en-US" sz="2400" dirty="0">
              <a:solidFill>
                <a:srgbClr val="000000"/>
              </a:solidFill>
              <a:latin typeface="+mj-lt"/>
              <a:ea typeface="Calibri" panose="020F0502020204030204" pitchFamily="34" charset="0"/>
              <a:cs typeface="Arial" panose="020B0604020202020204" pitchFamily="34" charset="0"/>
              <a:sym typeface="Arial"/>
            </a:endParaRPr>
          </a:p>
          <a:p>
            <a:pPr marL="359988" indent="-359988" algn="just">
              <a:lnSpc>
                <a:spcPct val="150000"/>
              </a:lnSpc>
              <a:spcBef>
                <a:spcPts val="189"/>
              </a:spcBef>
              <a:spcAft>
                <a:spcPts val="189"/>
              </a:spcAft>
              <a:buFont typeface="Courier New" panose="02070309020205020404" pitchFamily="49" charset="0"/>
              <a:buChar char="o"/>
            </a:pPr>
            <a:r>
              <a:rPr lang="vi-VN" sz="2400" dirty="0">
                <a:solidFill>
                  <a:srgbClr val="000000"/>
                </a:solidFill>
                <a:latin typeface="+mj-lt"/>
                <a:ea typeface="Calibri" panose="020F0502020204030204" pitchFamily="34" charset="0"/>
                <a:cs typeface="Arial" panose="020B0604020202020204" pitchFamily="34" charset="0"/>
                <a:sym typeface="Arial"/>
              </a:rPr>
              <a:t>Dù là nam hay nữ, các bạn đều có những điểm đáng quý, đáng yêu; không có ai đặc biệt hơn người khác chỉ vì là nam hay là nữ.</a:t>
            </a:r>
            <a:endParaRPr lang="en-US" sz="2400" dirty="0">
              <a:solidFill>
                <a:srgbClr val="FF0000"/>
              </a:solidFill>
              <a:latin typeface="+mj-lt"/>
              <a:ea typeface="Calibri" panose="020F0502020204030204" pitchFamily="34" charset="0"/>
              <a:cs typeface="Arial" panose="020B0604020202020204" pitchFamily="34" charset="0"/>
              <a:sym typeface="Arial"/>
            </a:endParaRPr>
          </a:p>
        </p:txBody>
      </p:sp>
      <p:pic>
        <p:nvPicPr>
          <p:cNvPr id="10" name="Picture 2" descr="Khoa học lý giải về tình bạn khác giới giữa nam và nữ, liệu nó có tồn tại  thật?">
            <a:extLst>
              <a:ext uri="{FF2B5EF4-FFF2-40B4-BE49-F238E27FC236}">
                <a16:creationId xmlns:a16="http://schemas.microsoft.com/office/drawing/2014/main" id="{4A95450C-80E5-2BEB-6ECB-D2C325A10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9716" y="3055406"/>
            <a:ext cx="2926441" cy="29264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a:extLst>
              <a:ext uri="{FF2B5EF4-FFF2-40B4-BE49-F238E27FC236}">
                <a16:creationId xmlns:a16="http://schemas.microsoft.com/office/drawing/2014/main" id="{3F332062-F656-086B-29E6-30ED74D4E5C6}"/>
              </a:ext>
            </a:extLst>
          </p:cNvPr>
          <p:cNvSpPr txBox="1"/>
          <p:nvPr/>
        </p:nvSpPr>
        <p:spPr>
          <a:xfrm>
            <a:off x="1433345" y="2021840"/>
            <a:ext cx="9938939" cy="461665"/>
          </a:xfrm>
          <a:prstGeom prst="rect">
            <a:avLst/>
          </a:prstGeom>
          <a:noFill/>
        </p:spPr>
        <p:txBody>
          <a:bodyPr wrap="none" rtlCol="0">
            <a:spAutoFit/>
          </a:bodyPr>
          <a:lstStyle/>
          <a:p>
            <a:r>
              <a:rPr lang="en-US" sz="2400" kern="0" dirty="0">
                <a:solidFill>
                  <a:srgbClr val="000000"/>
                </a:solidFill>
                <a:latin typeface="+mj-lt"/>
                <a:cs typeface="Arial" panose="020B0604020202020204" pitchFamily="34" charset="0"/>
                <a:sym typeface="Arial"/>
              </a:rPr>
              <a:t> </a:t>
            </a:r>
            <a:r>
              <a:rPr lang="vi-VN" sz="2400" b="1" kern="0" dirty="0">
                <a:solidFill>
                  <a:srgbClr val="000000"/>
                </a:solidFill>
                <a:latin typeface="+mj-lt"/>
                <a:cs typeface="Arial" panose="020B0604020202020204" pitchFamily="34" charset="0"/>
                <a:sym typeface="Arial"/>
              </a:rPr>
              <a:t>Câu </a:t>
            </a:r>
            <a:r>
              <a:rPr lang="en-US" sz="2400" b="1" kern="0" dirty="0">
                <a:solidFill>
                  <a:srgbClr val="000000"/>
                </a:solidFill>
                <a:latin typeface="+mj-lt"/>
                <a:cs typeface="Arial" panose="020B0604020202020204" pitchFamily="34" charset="0"/>
                <a:sym typeface="Arial"/>
              </a:rPr>
              <a:t>1</a:t>
            </a:r>
            <a:r>
              <a:rPr lang="vi-VN" sz="2400" b="1" kern="0" dirty="0">
                <a:solidFill>
                  <a:srgbClr val="000000"/>
                </a:solidFill>
                <a:latin typeface="+mj-lt"/>
                <a:cs typeface="Arial" panose="020B0604020202020204" pitchFamily="34" charset="0"/>
                <a:sym typeface="Arial"/>
              </a:rPr>
              <a:t>: </a:t>
            </a:r>
            <a:r>
              <a:rPr lang="vi-VN" sz="2400" kern="0" dirty="0">
                <a:solidFill>
                  <a:srgbClr val="000000"/>
                </a:solidFill>
                <a:latin typeface="+mj-lt"/>
                <a:cs typeface="Arial" panose="020B0604020202020204" pitchFamily="34" charset="0"/>
                <a:sym typeface="Arial"/>
              </a:rPr>
              <a:t>Theo em, tác giả muốn nói điều gì qua hai khổ thơ đầu? </a:t>
            </a:r>
          </a:p>
        </p:txBody>
      </p:sp>
    </p:spTree>
    <p:extLst>
      <p:ext uri="{BB962C8B-B14F-4D97-AF65-F5344CB8AC3E}">
        <p14:creationId xmlns:p14="http://schemas.microsoft.com/office/powerpoint/2010/main" val="274518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905D55-6336-3B47-79AB-8D7D70A9F20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27FCE941-457F-2D35-B0EB-69734902A9FD}"/>
              </a:ext>
            </a:extLst>
          </p:cNvPr>
          <p:cNvGrpSpPr/>
          <p:nvPr/>
        </p:nvGrpSpPr>
        <p:grpSpPr>
          <a:xfrm>
            <a:off x="3494210" y="1956358"/>
            <a:ext cx="5203580" cy="2136912"/>
            <a:chOff x="743183" y="1255204"/>
            <a:chExt cx="4130231" cy="1696128"/>
          </a:xfrm>
        </p:grpSpPr>
        <p:grpSp>
          <p:nvGrpSpPr>
            <p:cNvPr id="4" name="Group 3">
              <a:extLst>
                <a:ext uri="{FF2B5EF4-FFF2-40B4-BE49-F238E27FC236}">
                  <a16:creationId xmlns:a16="http://schemas.microsoft.com/office/drawing/2014/main" id="{7BFCDA10-CAB8-99C6-E73B-0D819C6E2188}"/>
                </a:ext>
              </a:extLst>
            </p:cNvPr>
            <p:cNvGrpSpPr/>
            <p:nvPr/>
          </p:nvGrpSpPr>
          <p:grpSpPr>
            <a:xfrm>
              <a:off x="743183" y="1255204"/>
              <a:ext cx="4130231" cy="1696128"/>
              <a:chOff x="429119" y="1693032"/>
              <a:chExt cx="5215355" cy="673921"/>
            </a:xfrm>
          </p:grpSpPr>
          <p:sp>
            <p:nvSpPr>
              <p:cNvPr id="7" name="Rectangle: Diagonal Corners Rounded 10">
                <a:extLst>
                  <a:ext uri="{FF2B5EF4-FFF2-40B4-BE49-F238E27FC236}">
                    <a16:creationId xmlns:a16="http://schemas.microsoft.com/office/drawing/2014/main" id="{31823E8C-14A9-5EA2-D42F-EF9B4B9C0590}"/>
                  </a:ext>
                </a:extLst>
              </p:cNvPr>
              <p:cNvSpPr/>
              <p:nvPr/>
            </p:nvSpPr>
            <p:spPr>
              <a:xfrm>
                <a:off x="429119" y="1693032"/>
                <a:ext cx="5058588" cy="624110"/>
              </a:xfrm>
              <a:prstGeom prst="round2DiagRect">
                <a:avLst>
                  <a:gd name="adj1" fmla="val 21072"/>
                  <a:gd name="adj2" fmla="val 0"/>
                </a:avLst>
              </a:prstGeom>
              <a:noFill/>
              <a:ln w="19050" cap="flat" cmpd="sng" algn="ctr">
                <a:solidFill>
                  <a:srgbClr val="DB5E43">
                    <a:lumMod val="50000"/>
                  </a:srgbClr>
                </a:solidFill>
                <a:prstDash val="dash"/>
              </a:ln>
              <a:effectLst/>
            </p:spPr>
            <p:txBody>
              <a:bodyPr rtlCol="0" anchor="ctr"/>
              <a:lstStyle/>
              <a:p>
                <a:pPr algn="ctr" defTabSz="1151961">
                  <a:defRPr/>
                </a:pPr>
                <a:endParaRPr lang="en-US" sz="2400" kern="0">
                  <a:solidFill>
                    <a:srgbClr val="EBE0DD"/>
                  </a:solidFill>
                  <a:latin typeface="+mj-lt"/>
                  <a:sym typeface="Arial"/>
                </a:endParaRPr>
              </a:p>
            </p:txBody>
          </p:sp>
          <p:sp>
            <p:nvSpPr>
              <p:cNvPr id="11" name="Rectangle: Diagonal Corners Rounded 11">
                <a:extLst>
                  <a:ext uri="{FF2B5EF4-FFF2-40B4-BE49-F238E27FC236}">
                    <a16:creationId xmlns:a16="http://schemas.microsoft.com/office/drawing/2014/main" id="{ED7C1F0C-DD62-E97C-F6E7-CA74122B8068}"/>
                  </a:ext>
                </a:extLst>
              </p:cNvPr>
              <p:cNvSpPr/>
              <p:nvPr/>
            </p:nvSpPr>
            <p:spPr>
              <a:xfrm>
                <a:off x="585886" y="1742843"/>
                <a:ext cx="5058588" cy="624110"/>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ctr" defTabSz="1151961">
                  <a:defRPr/>
                </a:pPr>
                <a:endParaRPr lang="en-US" sz="2400" kern="0">
                  <a:solidFill>
                    <a:srgbClr val="EBE0DD"/>
                  </a:solidFill>
                  <a:latin typeface="+mj-lt"/>
                  <a:sym typeface="Arial"/>
                </a:endParaRPr>
              </a:p>
            </p:txBody>
          </p:sp>
        </p:grpSp>
        <p:sp>
          <p:nvSpPr>
            <p:cNvPr id="6" name="TextBox 5">
              <a:extLst>
                <a:ext uri="{FF2B5EF4-FFF2-40B4-BE49-F238E27FC236}">
                  <a16:creationId xmlns:a16="http://schemas.microsoft.com/office/drawing/2014/main" id="{8532384E-3A2A-E181-02E4-A50C5E196B42}"/>
                </a:ext>
              </a:extLst>
            </p:cNvPr>
            <p:cNvSpPr txBox="1"/>
            <p:nvPr/>
          </p:nvSpPr>
          <p:spPr>
            <a:xfrm>
              <a:off x="883340" y="1658048"/>
              <a:ext cx="3974064" cy="890441"/>
            </a:xfrm>
            <a:prstGeom prst="rect">
              <a:avLst/>
            </a:prstGeom>
            <a:noFill/>
          </p:spPr>
          <p:txBody>
            <a:bodyPr wrap="square">
              <a:spAutoFit/>
            </a:bodyPr>
            <a:lstStyle/>
            <a:p>
              <a:pPr algn="ctr">
                <a:lnSpc>
                  <a:spcPct val="150000"/>
                </a:lnSpc>
                <a:spcBef>
                  <a:spcPct val="0"/>
                </a:spcBef>
              </a:pPr>
              <a:r>
                <a:rPr lang="en-US" sz="2400" b="1" dirty="0">
                  <a:solidFill>
                    <a:schemeClr val="tx1"/>
                  </a:solidFill>
                  <a:latin typeface="UTM Avo" panose="02040603050506020204" pitchFamily="18" charset="0"/>
                  <a:cs typeface="Arial" panose="020B0604020202020204" pitchFamily="34" charset="0"/>
                  <a:sym typeface="Arial"/>
                </a:rPr>
                <a:t>RÚT RA </a:t>
              </a:r>
              <a:r>
                <a:rPr lang="en-US" sz="2400" b="1" dirty="0" err="1">
                  <a:solidFill>
                    <a:schemeClr val="tx1"/>
                  </a:solidFill>
                  <a:latin typeface="UTM Avo" panose="02040603050506020204" pitchFamily="18" charset="0"/>
                  <a:cs typeface="Arial" panose="020B0604020202020204" pitchFamily="34" charset="0"/>
                  <a:sym typeface="Arial"/>
                </a:rPr>
                <a:t>Ý</a:t>
              </a:r>
              <a:r>
                <a:rPr lang="en-US" sz="2400" b="1" dirty="0">
                  <a:solidFill>
                    <a:schemeClr val="tx1"/>
                  </a:solidFill>
                  <a:latin typeface="UTM Avo" panose="02040603050506020204" pitchFamily="18" charset="0"/>
                  <a:cs typeface="Arial" panose="020B0604020202020204" pitchFamily="34" charset="0"/>
                  <a:sym typeface="Arial"/>
                </a:rPr>
                <a:t> KHỔ 1,2: </a:t>
              </a:r>
            </a:p>
            <a:p>
              <a:pPr algn="ctr">
                <a:lnSpc>
                  <a:spcPct val="150000"/>
                </a:lnSpc>
                <a:spcBef>
                  <a:spcPct val="0"/>
                </a:spcBef>
              </a:pPr>
              <a:r>
                <a:rPr lang="en-US" sz="2400" dirty="0" err="1">
                  <a:solidFill>
                    <a:schemeClr val="tx1"/>
                  </a:solidFill>
                  <a:latin typeface="UTM Avo" panose="02040603050506020204" pitchFamily="18" charset="0"/>
                  <a:cs typeface="Arial" panose="020B0604020202020204" pitchFamily="34" charset="0"/>
                  <a:sym typeface="Arial"/>
                </a:rPr>
                <a:t>Cuộc</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sống</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phải</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có</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nam</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có</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nữ</a:t>
              </a:r>
              <a:r>
                <a:rPr lang="en-US" sz="2400" dirty="0">
                  <a:solidFill>
                    <a:schemeClr val="tx1"/>
                  </a:solidFill>
                  <a:latin typeface="UTM Avo" panose="02040603050506020204" pitchFamily="18" charset="0"/>
                  <a:cs typeface="Arial" panose="020B0604020202020204" pitchFamily="34" charset="0"/>
                  <a:sym typeface="Arial"/>
                </a:rPr>
                <a:t>.</a:t>
              </a:r>
            </a:p>
          </p:txBody>
        </p:sp>
      </p:grpSp>
      <p:grpSp>
        <p:nvGrpSpPr>
          <p:cNvPr id="13" name="Group 24">
            <a:extLst>
              <a:ext uri="{FF2B5EF4-FFF2-40B4-BE49-F238E27FC236}">
                <a16:creationId xmlns:a16="http://schemas.microsoft.com/office/drawing/2014/main" id="{BB55D7DD-AF9A-40DB-CFD6-C6565E048198}"/>
              </a:ext>
            </a:extLst>
          </p:cNvPr>
          <p:cNvGrpSpPr/>
          <p:nvPr/>
        </p:nvGrpSpPr>
        <p:grpSpPr>
          <a:xfrm>
            <a:off x="1997674" y="4572692"/>
            <a:ext cx="8040237" cy="2285308"/>
            <a:chOff x="0" y="0"/>
            <a:chExt cx="28416448" cy="8076918"/>
          </a:xfrm>
        </p:grpSpPr>
        <p:sp>
          <p:nvSpPr>
            <p:cNvPr id="14" name="Freeform 25">
              <a:extLst>
                <a:ext uri="{FF2B5EF4-FFF2-40B4-BE49-F238E27FC236}">
                  <a16:creationId xmlns:a16="http://schemas.microsoft.com/office/drawing/2014/main" id="{E35F7223-68AD-748F-3F54-66E94C01101C}"/>
                </a:ext>
              </a:extLst>
            </p:cNvPr>
            <p:cNvSpPr/>
            <p:nvPr/>
          </p:nvSpPr>
          <p:spPr>
            <a:xfrm>
              <a:off x="11763009" y="0"/>
              <a:ext cx="16653439" cy="8076918"/>
            </a:xfrm>
            <a:custGeom>
              <a:avLst/>
              <a:gdLst/>
              <a:ahLst/>
              <a:cxnLst/>
              <a:rect l="l" t="t" r="r" b="b"/>
              <a:pathLst>
                <a:path w="16653439" h="8076918">
                  <a:moveTo>
                    <a:pt x="0" y="0"/>
                  </a:moveTo>
                  <a:lnTo>
                    <a:pt x="16653439" y="0"/>
                  </a:lnTo>
                  <a:lnTo>
                    <a:pt x="16653439" y="8076918"/>
                  </a:lnTo>
                  <a:lnTo>
                    <a:pt x="0" y="8076918"/>
                  </a:lnTo>
                  <a:lnTo>
                    <a:pt x="0" y="0"/>
                  </a:lnTo>
                  <a:close/>
                </a:path>
              </a:pathLst>
            </a:custGeom>
            <a:blipFill>
              <a:blip r:embed="rId3"/>
              <a:stretch>
                <a:fillRect/>
              </a:stretch>
            </a:blipFill>
          </p:spPr>
        </p:sp>
        <p:sp>
          <p:nvSpPr>
            <p:cNvPr id="15" name="Freeform 26">
              <a:extLst>
                <a:ext uri="{FF2B5EF4-FFF2-40B4-BE49-F238E27FC236}">
                  <a16:creationId xmlns:a16="http://schemas.microsoft.com/office/drawing/2014/main" id="{D2BDEECF-AF3F-F357-481A-B9DBDA6C2AC4}"/>
                </a:ext>
              </a:extLst>
            </p:cNvPr>
            <p:cNvSpPr/>
            <p:nvPr/>
          </p:nvSpPr>
          <p:spPr>
            <a:xfrm>
              <a:off x="0" y="11618"/>
              <a:ext cx="11763009" cy="7748882"/>
            </a:xfrm>
            <a:custGeom>
              <a:avLst/>
              <a:gdLst/>
              <a:ahLst/>
              <a:cxnLst/>
              <a:rect l="l" t="t" r="r" b="b"/>
              <a:pathLst>
                <a:path w="11763009" h="7748882">
                  <a:moveTo>
                    <a:pt x="0" y="0"/>
                  </a:moveTo>
                  <a:lnTo>
                    <a:pt x="11763009" y="0"/>
                  </a:lnTo>
                  <a:lnTo>
                    <a:pt x="11763009" y="7748882"/>
                  </a:lnTo>
                  <a:lnTo>
                    <a:pt x="0" y="7748882"/>
                  </a:lnTo>
                  <a:lnTo>
                    <a:pt x="0" y="0"/>
                  </a:lnTo>
                  <a:close/>
                </a:path>
              </a:pathLst>
            </a:custGeom>
            <a:blipFill>
              <a:blip r:embed="rId4"/>
              <a:stretch>
                <a:fillRect/>
              </a:stretch>
            </a:blipFill>
          </p:spPr>
        </p:sp>
      </p:grpSp>
    </p:spTree>
    <p:extLst>
      <p:ext uri="{BB962C8B-B14F-4D97-AF65-F5344CB8AC3E}">
        <p14:creationId xmlns:p14="http://schemas.microsoft.com/office/powerpoint/2010/main" val="348400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30C2CE-9BBB-28B5-E0D8-38D73654B049}"/>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CFF46C1D-D82F-4BE0-41BB-F5E2FD0977ED}"/>
              </a:ext>
            </a:extLst>
          </p:cNvPr>
          <p:cNvGrpSpPr/>
          <p:nvPr/>
        </p:nvGrpSpPr>
        <p:grpSpPr>
          <a:xfrm>
            <a:off x="786598" y="1754590"/>
            <a:ext cx="10865773" cy="1222259"/>
            <a:chOff x="329509" y="1699819"/>
            <a:chExt cx="8164443" cy="874559"/>
          </a:xfrm>
        </p:grpSpPr>
        <p:sp>
          <p:nvSpPr>
            <p:cNvPr id="19" name="Rounded Rectangle 18">
              <a:extLst>
                <a:ext uri="{FF2B5EF4-FFF2-40B4-BE49-F238E27FC236}">
                  <a16:creationId xmlns:a16="http://schemas.microsoft.com/office/drawing/2014/main" id="{90CEAAA3-A7C5-02BE-9F0C-867174ED4C64}"/>
                </a:ext>
              </a:extLst>
            </p:cNvPr>
            <p:cNvSpPr/>
            <p:nvPr/>
          </p:nvSpPr>
          <p:spPr>
            <a:xfrm>
              <a:off x="546975" y="1828350"/>
              <a:ext cx="7946977" cy="746028"/>
            </a:xfrm>
            <a:prstGeom prst="roundRect">
              <a:avLst/>
            </a:prstGeom>
            <a:solidFill>
              <a:schemeClr val="bg1"/>
            </a:solidFill>
            <a:ln w="12700" cap="flat" cmpd="sng" algn="ctr">
              <a:solidFill>
                <a:srgbClr val="000000"/>
              </a:solidFill>
              <a:prstDash val="solid"/>
            </a:ln>
            <a:effectLst/>
          </p:spPr>
          <p:txBody>
            <a:bodyPr rtlCol="0" anchor="ctr"/>
            <a:lstStyle/>
            <a:p>
              <a:pPr algn="ctr" defTabSz="1151961">
                <a:buClr>
                  <a:srgbClr val="000000"/>
                </a:buClr>
                <a:defRPr/>
              </a:pPr>
              <a:endParaRPr lang="en-US" sz="2400" kern="0">
                <a:solidFill>
                  <a:srgbClr val="FAFAFA"/>
                </a:solidFill>
                <a:latin typeface="+mj-lt"/>
                <a:cs typeface="Arial" panose="020B0604020202020204" pitchFamily="34" charset="0"/>
                <a:sym typeface="Arial"/>
              </a:endParaRPr>
            </a:p>
          </p:txBody>
        </p:sp>
        <p:pic>
          <p:nvPicPr>
            <p:cNvPr id="20" name="Picture 2" descr="https://cdn-icons-png.flaticon.com/128/5184/5184592.png">
              <a:extLst>
                <a:ext uri="{FF2B5EF4-FFF2-40B4-BE49-F238E27FC236}">
                  <a16:creationId xmlns:a16="http://schemas.microsoft.com/office/drawing/2014/main" id="{514567F8-AE43-0C37-22AB-705E2473FE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509" y="1699819"/>
              <a:ext cx="461970" cy="444305"/>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89EEA62-C64A-E158-5E3E-D86AFA25E3BD}"/>
                </a:ext>
              </a:extLst>
            </p:cNvPr>
            <p:cNvSpPr txBox="1"/>
            <p:nvPr/>
          </p:nvSpPr>
          <p:spPr>
            <a:xfrm>
              <a:off x="1337714" y="2038955"/>
              <a:ext cx="6187895" cy="330334"/>
            </a:xfrm>
            <a:prstGeom prst="rect">
              <a:avLst/>
            </a:prstGeom>
            <a:noFill/>
          </p:spPr>
          <p:txBody>
            <a:bodyPr wrap="square" rtlCol="0">
              <a:spAutoFit/>
            </a:bodyPr>
            <a:lstStyle/>
            <a:p>
              <a:pPr algn="ctr" defTabSz="1151961">
                <a:buClr>
                  <a:srgbClr val="000000"/>
                </a:buClr>
                <a:defRPr/>
              </a:pPr>
              <a:r>
                <a:rPr lang="en-US" sz="2400" kern="0" dirty="0">
                  <a:solidFill>
                    <a:srgbClr val="000000"/>
                  </a:solidFill>
                  <a:latin typeface="+mj-lt"/>
                  <a:cs typeface="Arial" panose="020B0604020202020204" pitchFamily="34" charset="0"/>
                  <a:sym typeface="Arial"/>
                </a:rPr>
                <a:t> </a:t>
              </a:r>
              <a:r>
                <a:rPr lang="vi-VN" sz="2400" b="1" kern="0" dirty="0">
                  <a:solidFill>
                    <a:srgbClr val="000000"/>
                  </a:solidFill>
                  <a:latin typeface="+mj-lt"/>
                  <a:cs typeface="Arial" panose="020B0604020202020204" pitchFamily="34" charset="0"/>
                  <a:sym typeface="Arial"/>
                </a:rPr>
                <a:t>Câu </a:t>
              </a:r>
              <a:r>
                <a:rPr lang="en-US" sz="2400" b="1" kern="0" dirty="0">
                  <a:solidFill>
                    <a:srgbClr val="000000"/>
                  </a:solidFill>
                  <a:latin typeface="+mj-lt"/>
                  <a:cs typeface="Arial" panose="020B0604020202020204" pitchFamily="34" charset="0"/>
                  <a:sym typeface="Arial"/>
                </a:rPr>
                <a:t>2</a:t>
              </a:r>
              <a:r>
                <a:rPr lang="vi-VN" sz="2400" b="1" kern="0" dirty="0">
                  <a:solidFill>
                    <a:srgbClr val="000000"/>
                  </a:solidFill>
                  <a:latin typeface="+mj-lt"/>
                  <a:cs typeface="Arial" panose="020B0604020202020204" pitchFamily="34" charset="0"/>
                  <a:sym typeface="Arial"/>
                </a:rPr>
                <a:t>: </a:t>
              </a:r>
              <a:r>
                <a:rPr lang="vi-VN" sz="2400" kern="0" dirty="0">
                  <a:solidFill>
                    <a:srgbClr val="000000"/>
                  </a:solidFill>
                  <a:latin typeface="+mj-lt"/>
                  <a:cs typeface="Arial" panose="020B0604020202020204" pitchFamily="34" charset="0"/>
                  <a:sym typeface="Arial"/>
                </a:rPr>
                <a:t>Vì sao “lớp của chúng mình” rất đáng yêu?</a:t>
              </a:r>
            </a:p>
          </p:txBody>
        </p:sp>
      </p:grpSp>
      <p:grpSp>
        <p:nvGrpSpPr>
          <p:cNvPr id="22" name="Group 21">
            <a:extLst>
              <a:ext uri="{FF2B5EF4-FFF2-40B4-BE49-F238E27FC236}">
                <a16:creationId xmlns:a16="http://schemas.microsoft.com/office/drawing/2014/main" id="{0545D8BB-4264-D22D-4533-9ECFBF6A5786}"/>
              </a:ext>
            </a:extLst>
          </p:cNvPr>
          <p:cNvGrpSpPr/>
          <p:nvPr/>
        </p:nvGrpSpPr>
        <p:grpSpPr>
          <a:xfrm>
            <a:off x="1575619" y="3156480"/>
            <a:ext cx="5572358" cy="3190407"/>
            <a:chOff x="863682" y="1122617"/>
            <a:chExt cx="4422940" cy="2532317"/>
          </a:xfrm>
        </p:grpSpPr>
        <p:grpSp>
          <p:nvGrpSpPr>
            <p:cNvPr id="25" name="Group 24">
              <a:extLst>
                <a:ext uri="{FF2B5EF4-FFF2-40B4-BE49-F238E27FC236}">
                  <a16:creationId xmlns:a16="http://schemas.microsoft.com/office/drawing/2014/main" id="{8C8A57DE-F5FB-82E3-AD6E-339D0F4CC342}"/>
                </a:ext>
              </a:extLst>
            </p:cNvPr>
            <p:cNvGrpSpPr/>
            <p:nvPr/>
          </p:nvGrpSpPr>
          <p:grpSpPr>
            <a:xfrm>
              <a:off x="863682" y="1366931"/>
              <a:ext cx="4422940" cy="2288003"/>
              <a:chOff x="640842" y="1722473"/>
              <a:chExt cx="4422940" cy="2288003"/>
            </a:xfrm>
          </p:grpSpPr>
          <p:sp>
            <p:nvSpPr>
              <p:cNvPr id="27" name="Folded Corner 22">
                <a:extLst>
                  <a:ext uri="{FF2B5EF4-FFF2-40B4-BE49-F238E27FC236}">
                    <a16:creationId xmlns:a16="http://schemas.microsoft.com/office/drawing/2014/main" id="{A7712D3C-A017-1B1D-6AE3-F0C5626CA5B4}"/>
                  </a:ext>
                </a:extLst>
              </p:cNvPr>
              <p:cNvSpPr/>
              <p:nvPr/>
            </p:nvSpPr>
            <p:spPr>
              <a:xfrm>
                <a:off x="640842" y="1722473"/>
                <a:ext cx="4422940" cy="2288003"/>
              </a:xfrm>
              <a:prstGeom prst="foldedCorner">
                <a:avLst/>
              </a:prstGeom>
              <a:solidFill>
                <a:schemeClr val="accent1">
                  <a:lumMod val="20000"/>
                  <a:lumOff val="80000"/>
                </a:schemeClr>
              </a:solidFill>
              <a:ln w="12700" cap="flat" cmpd="sng" algn="ctr">
                <a:solidFill>
                  <a:srgbClr val="000000"/>
                </a:solidFill>
                <a:prstDash val="solid"/>
              </a:ln>
              <a:effectLst/>
            </p:spPr>
            <p:txBody>
              <a:bodyPr rtlCol="0" anchor="ctr"/>
              <a:lstStyle/>
              <a:p>
                <a:pPr algn="ctr" defTabSz="1151961">
                  <a:defRPr/>
                </a:pPr>
                <a:endParaRPr lang="en-US" sz="2400" kern="0">
                  <a:solidFill>
                    <a:srgbClr val="F8C865"/>
                  </a:solidFill>
                  <a:latin typeface="+mj-lt"/>
                  <a:sym typeface="Arial"/>
                </a:endParaRPr>
              </a:p>
            </p:txBody>
          </p:sp>
          <p:sp>
            <p:nvSpPr>
              <p:cNvPr id="28" name="TextBox 27">
                <a:extLst>
                  <a:ext uri="{FF2B5EF4-FFF2-40B4-BE49-F238E27FC236}">
                    <a16:creationId xmlns:a16="http://schemas.microsoft.com/office/drawing/2014/main" id="{3D846C65-BD00-A2E7-06FD-DC2EEB7DACCF}"/>
                  </a:ext>
                </a:extLst>
              </p:cNvPr>
              <p:cNvSpPr txBox="1"/>
              <p:nvPr/>
            </p:nvSpPr>
            <p:spPr>
              <a:xfrm>
                <a:off x="872232" y="1981530"/>
                <a:ext cx="3960160" cy="1769888"/>
              </a:xfrm>
              <a:prstGeom prst="rect">
                <a:avLst/>
              </a:prstGeom>
              <a:noFill/>
            </p:spPr>
            <p:txBody>
              <a:bodyPr wrap="square" rtlCol="0">
                <a:spAutoFit/>
              </a:bodyPr>
              <a:lstStyle/>
              <a:p>
                <a:pPr algn="just" defTabSz="1151961">
                  <a:lnSpc>
                    <a:spcPct val="150000"/>
                  </a:lnSpc>
                  <a:defRPr/>
                </a:pPr>
                <a:r>
                  <a:rPr lang="vi-VN" sz="2400" kern="0" dirty="0">
                    <a:solidFill>
                      <a:sysClr val="windowText" lastClr="000000"/>
                    </a:solidFill>
                    <a:latin typeface="+mj-lt"/>
                    <a:sym typeface="Arial"/>
                  </a:rPr>
                  <a:t>Vì các bạn trai, bạn gái trong lớp luôn chan hoà, đoàn kết với nhau, đua nhau chăm học, chăm làm, lớp học luôn vui vẻ.</a:t>
                </a:r>
                <a:endParaRPr lang="en-US" sz="2400" kern="0" dirty="0">
                  <a:solidFill>
                    <a:sysClr val="windowText" lastClr="000000"/>
                  </a:solidFill>
                  <a:latin typeface="+mj-lt"/>
                  <a:sym typeface="Arial"/>
                </a:endParaRPr>
              </a:p>
            </p:txBody>
          </p:sp>
        </p:grpSp>
        <p:pic>
          <p:nvPicPr>
            <p:cNvPr id="24" name="Picture 23">
              <a:extLst>
                <a:ext uri="{FF2B5EF4-FFF2-40B4-BE49-F238E27FC236}">
                  <a16:creationId xmlns:a16="http://schemas.microsoft.com/office/drawing/2014/main" id="{167BEF4F-B60C-7CD4-1D5A-BAE7CD36F240}"/>
                </a:ext>
              </a:extLst>
            </p:cNvPr>
            <p:cNvPicPr>
              <a:picLocks noChangeAspect="1"/>
            </p:cNvPicPr>
            <p:nvPr/>
          </p:nvPicPr>
          <p:blipFill>
            <a:blip r:embed="rId4"/>
            <a:stretch>
              <a:fillRect/>
            </a:stretch>
          </p:blipFill>
          <p:spPr>
            <a:xfrm rot="21080147">
              <a:off x="2887409" y="1122617"/>
              <a:ext cx="398777" cy="398777"/>
            </a:xfrm>
            <a:prstGeom prst="rect">
              <a:avLst/>
            </a:prstGeom>
          </p:spPr>
        </p:pic>
      </p:grpSp>
      <p:sp>
        <p:nvSpPr>
          <p:cNvPr id="3" name="Freeform 15">
            <a:extLst>
              <a:ext uri="{FF2B5EF4-FFF2-40B4-BE49-F238E27FC236}">
                <a16:creationId xmlns:a16="http://schemas.microsoft.com/office/drawing/2014/main" id="{803A4B13-3EF6-6CAD-F108-552BE79B5A71}"/>
              </a:ext>
            </a:extLst>
          </p:cNvPr>
          <p:cNvSpPr/>
          <p:nvPr/>
        </p:nvSpPr>
        <p:spPr>
          <a:xfrm>
            <a:off x="8320707" y="3271185"/>
            <a:ext cx="2295674" cy="3233344"/>
          </a:xfrm>
          <a:custGeom>
            <a:avLst/>
            <a:gdLst/>
            <a:ahLst/>
            <a:cxnLst/>
            <a:rect l="l" t="t" r="r" b="b"/>
            <a:pathLst>
              <a:path w="6143172" h="8652355">
                <a:moveTo>
                  <a:pt x="0" y="0"/>
                </a:moveTo>
                <a:lnTo>
                  <a:pt x="6143172" y="0"/>
                </a:lnTo>
                <a:lnTo>
                  <a:pt x="6143172" y="8652354"/>
                </a:lnTo>
                <a:lnTo>
                  <a:pt x="0" y="8652354"/>
                </a:lnTo>
                <a:lnTo>
                  <a:pt x="0" y="0"/>
                </a:lnTo>
                <a:close/>
              </a:path>
            </a:pathLst>
          </a:custGeom>
          <a:blipFill>
            <a:blip r:embed="rId5"/>
            <a:stretch>
              <a:fillRect/>
            </a:stretch>
          </a:blipFill>
        </p:spPr>
      </p:sp>
    </p:spTree>
    <p:extLst>
      <p:ext uri="{BB962C8B-B14F-4D97-AF65-F5344CB8AC3E}">
        <p14:creationId xmlns:p14="http://schemas.microsoft.com/office/powerpoint/2010/main" val="56003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C2E63B-E5B0-9612-E42E-F372DB39D3C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1E2BD5C-20C2-00C8-6478-888DF06A8DF3}"/>
              </a:ext>
            </a:extLst>
          </p:cNvPr>
          <p:cNvGrpSpPr/>
          <p:nvPr/>
        </p:nvGrpSpPr>
        <p:grpSpPr>
          <a:xfrm>
            <a:off x="1205247" y="2741359"/>
            <a:ext cx="4890752" cy="2294856"/>
            <a:chOff x="743183" y="1255205"/>
            <a:chExt cx="3881930" cy="1821493"/>
          </a:xfrm>
        </p:grpSpPr>
        <p:grpSp>
          <p:nvGrpSpPr>
            <p:cNvPr id="3" name="Group 2">
              <a:extLst>
                <a:ext uri="{FF2B5EF4-FFF2-40B4-BE49-F238E27FC236}">
                  <a16:creationId xmlns:a16="http://schemas.microsoft.com/office/drawing/2014/main" id="{C10EE0E7-B708-D689-CD86-414BF2C61E89}"/>
                </a:ext>
              </a:extLst>
            </p:cNvPr>
            <p:cNvGrpSpPr/>
            <p:nvPr/>
          </p:nvGrpSpPr>
          <p:grpSpPr>
            <a:xfrm>
              <a:off x="743183" y="1255205"/>
              <a:ext cx="3881930" cy="1821493"/>
              <a:chOff x="429119" y="1693032"/>
              <a:chExt cx="4901819" cy="723732"/>
            </a:xfrm>
          </p:grpSpPr>
          <p:sp>
            <p:nvSpPr>
              <p:cNvPr id="5" name="Rectangle: Diagonal Corners Rounded 10">
                <a:extLst>
                  <a:ext uri="{FF2B5EF4-FFF2-40B4-BE49-F238E27FC236}">
                    <a16:creationId xmlns:a16="http://schemas.microsoft.com/office/drawing/2014/main" id="{8C425B8C-FF61-6094-98AC-7638D34AB526}"/>
                  </a:ext>
                </a:extLst>
              </p:cNvPr>
              <p:cNvSpPr/>
              <p:nvPr/>
            </p:nvSpPr>
            <p:spPr>
              <a:xfrm>
                <a:off x="429119" y="1693032"/>
                <a:ext cx="4745052" cy="673921"/>
              </a:xfrm>
              <a:prstGeom prst="round2DiagRect">
                <a:avLst>
                  <a:gd name="adj1" fmla="val 21072"/>
                  <a:gd name="adj2" fmla="val 0"/>
                </a:avLst>
              </a:prstGeom>
              <a:noFill/>
              <a:ln w="19050" cap="flat" cmpd="sng" algn="ctr">
                <a:solidFill>
                  <a:srgbClr val="DB5E43">
                    <a:lumMod val="50000"/>
                  </a:srgbClr>
                </a:solidFill>
                <a:prstDash val="dash"/>
              </a:ln>
              <a:effectLst/>
            </p:spPr>
            <p:txBody>
              <a:bodyPr rtlCol="0" anchor="ctr"/>
              <a:lstStyle/>
              <a:p>
                <a:pPr algn="ctr" defTabSz="1151961">
                  <a:defRPr/>
                </a:pPr>
                <a:endParaRPr lang="en-US" sz="2400" kern="0">
                  <a:solidFill>
                    <a:srgbClr val="EBE0DD"/>
                  </a:solidFill>
                  <a:latin typeface="+mj-lt"/>
                  <a:sym typeface="Arial"/>
                </a:endParaRPr>
              </a:p>
            </p:txBody>
          </p:sp>
          <p:sp>
            <p:nvSpPr>
              <p:cNvPr id="6" name="Rectangle: Diagonal Corners Rounded 11">
                <a:extLst>
                  <a:ext uri="{FF2B5EF4-FFF2-40B4-BE49-F238E27FC236}">
                    <a16:creationId xmlns:a16="http://schemas.microsoft.com/office/drawing/2014/main" id="{86F0042B-0C4B-19A6-09F9-3BC39B7991AE}"/>
                  </a:ext>
                </a:extLst>
              </p:cNvPr>
              <p:cNvSpPr/>
              <p:nvPr/>
            </p:nvSpPr>
            <p:spPr>
              <a:xfrm>
                <a:off x="585887" y="1742843"/>
                <a:ext cx="4745051" cy="673921"/>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ctr" defTabSz="1151961">
                  <a:defRPr/>
                </a:pPr>
                <a:endParaRPr lang="en-US" sz="2400" kern="0">
                  <a:solidFill>
                    <a:srgbClr val="EBE0DD"/>
                  </a:solidFill>
                  <a:latin typeface="+mj-lt"/>
                  <a:sym typeface="Arial"/>
                </a:endParaRPr>
              </a:p>
            </p:txBody>
          </p:sp>
        </p:grpSp>
        <p:sp>
          <p:nvSpPr>
            <p:cNvPr id="4" name="TextBox 3">
              <a:extLst>
                <a:ext uri="{FF2B5EF4-FFF2-40B4-BE49-F238E27FC236}">
                  <a16:creationId xmlns:a16="http://schemas.microsoft.com/office/drawing/2014/main" id="{77782A50-F848-D5D8-5B2D-D78061397435}"/>
                </a:ext>
              </a:extLst>
            </p:cNvPr>
            <p:cNvSpPr txBox="1"/>
            <p:nvPr/>
          </p:nvSpPr>
          <p:spPr>
            <a:xfrm>
              <a:off x="899351" y="1561414"/>
              <a:ext cx="3677758" cy="1334440"/>
            </a:xfrm>
            <a:prstGeom prst="rect">
              <a:avLst/>
            </a:prstGeom>
            <a:noFill/>
          </p:spPr>
          <p:txBody>
            <a:bodyPr wrap="square">
              <a:spAutoFit/>
            </a:bodyPr>
            <a:lstStyle/>
            <a:p>
              <a:pPr algn="ctr">
                <a:lnSpc>
                  <a:spcPct val="150000"/>
                </a:lnSpc>
              </a:pPr>
              <a:r>
                <a:rPr lang="en-US" sz="2400" b="1" dirty="0">
                  <a:solidFill>
                    <a:schemeClr val="tx1"/>
                  </a:solidFill>
                  <a:latin typeface="UTM Avo" panose="02040603050506020204" pitchFamily="18" charset="0"/>
                  <a:cs typeface="Arial" panose="020B0604020202020204" pitchFamily="34" charset="0"/>
                  <a:sym typeface="Arial"/>
                </a:rPr>
                <a:t>RÚT RA </a:t>
              </a:r>
              <a:r>
                <a:rPr lang="en-US" sz="2400" b="1" dirty="0" err="1">
                  <a:solidFill>
                    <a:schemeClr val="tx1"/>
                  </a:solidFill>
                  <a:latin typeface="UTM Avo" panose="02040603050506020204" pitchFamily="18" charset="0"/>
                  <a:cs typeface="Arial" panose="020B0604020202020204" pitchFamily="34" charset="0"/>
                  <a:sym typeface="Arial"/>
                </a:rPr>
                <a:t>Ý</a:t>
              </a:r>
              <a:r>
                <a:rPr lang="en-US" sz="2400" b="1" dirty="0">
                  <a:solidFill>
                    <a:schemeClr val="tx1"/>
                  </a:solidFill>
                  <a:latin typeface="UTM Avo" panose="02040603050506020204" pitchFamily="18" charset="0"/>
                  <a:cs typeface="Arial" panose="020B0604020202020204" pitchFamily="34" charset="0"/>
                  <a:sym typeface="Arial"/>
                </a:rPr>
                <a:t> KHỔ 3</a:t>
              </a:r>
            </a:p>
            <a:p>
              <a:pPr algn="ctr">
                <a:lnSpc>
                  <a:spcPct val="150000"/>
                </a:lnSpc>
              </a:pPr>
              <a:r>
                <a:rPr lang="en-US" sz="2400" dirty="0" err="1">
                  <a:solidFill>
                    <a:schemeClr val="tx1"/>
                  </a:solidFill>
                  <a:latin typeface="UTM Avo" panose="02040603050506020204" pitchFamily="18" charset="0"/>
                  <a:cs typeface="Arial" panose="020B0604020202020204" pitchFamily="34" charset="0"/>
                  <a:sym typeface="Arial"/>
                </a:rPr>
                <a:t>Lớp</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học</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luôn</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luôn</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vui</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vẻ</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đoàn</a:t>
              </a:r>
              <a:r>
                <a:rPr lang="en-US" sz="2400" dirty="0">
                  <a:solidFill>
                    <a:schemeClr val="tx1"/>
                  </a:solidFill>
                  <a:latin typeface="UTM Avo" panose="02040603050506020204" pitchFamily="18" charset="0"/>
                  <a:cs typeface="Arial" panose="020B0604020202020204" pitchFamily="34" charset="0"/>
                  <a:sym typeface="Arial"/>
                </a:rPr>
                <a:t> </a:t>
              </a:r>
              <a:r>
                <a:rPr lang="en-US" sz="2400" dirty="0" err="1">
                  <a:solidFill>
                    <a:schemeClr val="tx1"/>
                  </a:solidFill>
                  <a:latin typeface="UTM Avo" panose="02040603050506020204" pitchFamily="18" charset="0"/>
                  <a:cs typeface="Arial" panose="020B0604020202020204" pitchFamily="34" charset="0"/>
                  <a:sym typeface="Arial"/>
                </a:rPr>
                <a:t>kết</a:t>
              </a:r>
              <a:r>
                <a:rPr lang="en-US" sz="2400" dirty="0">
                  <a:solidFill>
                    <a:schemeClr val="tx1"/>
                  </a:solidFill>
                  <a:latin typeface="UTM Avo" panose="02040603050506020204" pitchFamily="18" charset="0"/>
                  <a:cs typeface="Arial" panose="020B0604020202020204" pitchFamily="34" charset="0"/>
                  <a:sym typeface="Arial"/>
                </a:rPr>
                <a:t>.</a:t>
              </a:r>
              <a:endParaRPr lang="en-US" sz="2400" b="1" i="1" dirty="0">
                <a:solidFill>
                  <a:schemeClr val="tx1"/>
                </a:solidFill>
                <a:latin typeface="UTM Avo" panose="02040603050506020204" pitchFamily="18" charset="0"/>
                <a:cs typeface="Arial" panose="020B0604020202020204" pitchFamily="34" charset="0"/>
                <a:sym typeface="Arial"/>
              </a:endParaRPr>
            </a:p>
          </p:txBody>
        </p:sp>
      </p:grpSp>
      <p:sp>
        <p:nvSpPr>
          <p:cNvPr id="9" name="Freeform 4">
            <a:extLst>
              <a:ext uri="{FF2B5EF4-FFF2-40B4-BE49-F238E27FC236}">
                <a16:creationId xmlns:a16="http://schemas.microsoft.com/office/drawing/2014/main" id="{E200CF55-2F10-9B56-4494-ED9E079E2A92}"/>
              </a:ext>
            </a:extLst>
          </p:cNvPr>
          <p:cNvSpPr/>
          <p:nvPr/>
        </p:nvSpPr>
        <p:spPr>
          <a:xfrm flipH="1">
            <a:off x="6818935" y="2022336"/>
            <a:ext cx="4011404" cy="3526693"/>
          </a:xfrm>
          <a:custGeom>
            <a:avLst/>
            <a:gdLst/>
            <a:ahLst/>
            <a:cxnLst/>
            <a:rect l="l" t="t" r="r" b="b"/>
            <a:pathLst>
              <a:path w="9360682" h="8229600">
                <a:moveTo>
                  <a:pt x="9360683" y="0"/>
                </a:moveTo>
                <a:lnTo>
                  <a:pt x="0" y="0"/>
                </a:lnTo>
                <a:lnTo>
                  <a:pt x="0" y="8229600"/>
                </a:lnTo>
                <a:lnTo>
                  <a:pt x="9360683" y="8229600"/>
                </a:lnTo>
                <a:lnTo>
                  <a:pt x="9360683" y="0"/>
                </a:lnTo>
                <a:close/>
              </a:path>
            </a:pathLst>
          </a:custGeom>
          <a:blipFill>
            <a:blip r:embed="rId3"/>
            <a:stretch>
              <a:fillRect/>
            </a:stretch>
          </a:blipFill>
        </p:spPr>
      </p:sp>
    </p:spTree>
    <p:extLst>
      <p:ext uri="{BB962C8B-B14F-4D97-AF65-F5344CB8AC3E}">
        <p14:creationId xmlns:p14="http://schemas.microsoft.com/office/powerpoint/2010/main" val="282166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A431DAE-FA1E-701D-777C-38960B06992F}"/>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2CAF506-9D4B-C858-F126-413E520E3135}"/>
              </a:ext>
            </a:extLst>
          </p:cNvPr>
          <p:cNvGrpSpPr/>
          <p:nvPr/>
        </p:nvGrpSpPr>
        <p:grpSpPr>
          <a:xfrm>
            <a:off x="861337" y="1778589"/>
            <a:ext cx="10469326" cy="1181284"/>
            <a:chOff x="416478" y="1729138"/>
            <a:chExt cx="7069268" cy="845240"/>
          </a:xfrm>
        </p:grpSpPr>
        <p:sp>
          <p:nvSpPr>
            <p:cNvPr id="6" name="Rounded Rectangle 6">
              <a:extLst>
                <a:ext uri="{FF2B5EF4-FFF2-40B4-BE49-F238E27FC236}">
                  <a16:creationId xmlns:a16="http://schemas.microsoft.com/office/drawing/2014/main" id="{517C9D59-3EDE-4549-0A1C-913426C1F880}"/>
                </a:ext>
              </a:extLst>
            </p:cNvPr>
            <p:cNvSpPr/>
            <p:nvPr/>
          </p:nvSpPr>
          <p:spPr>
            <a:xfrm>
              <a:off x="546975" y="1828350"/>
              <a:ext cx="6938771" cy="746028"/>
            </a:xfrm>
            <a:prstGeom prst="roundRect">
              <a:avLst/>
            </a:prstGeom>
            <a:solidFill>
              <a:schemeClr val="bg1"/>
            </a:solidFill>
            <a:ln w="12700" cap="flat" cmpd="sng" algn="ctr">
              <a:solidFill>
                <a:srgbClr val="000000"/>
              </a:solidFill>
              <a:prstDash val="solid"/>
            </a:ln>
            <a:effectLst/>
          </p:spPr>
          <p:txBody>
            <a:bodyPr rtlCol="0" anchor="ctr"/>
            <a:lstStyle/>
            <a:p>
              <a:pPr algn="ctr" defTabSz="1151961">
                <a:buClr>
                  <a:srgbClr val="000000"/>
                </a:buClr>
                <a:defRPr/>
              </a:pPr>
              <a:endParaRPr lang="en-US" sz="2300" kern="0">
                <a:solidFill>
                  <a:srgbClr val="FAFAFA"/>
                </a:solidFill>
                <a:latin typeface="+mj-lt"/>
                <a:cs typeface="Arial" panose="020B0604020202020204" pitchFamily="34" charset="0"/>
                <a:sym typeface="Arial"/>
              </a:endParaRPr>
            </a:p>
          </p:txBody>
        </p:sp>
        <p:pic>
          <p:nvPicPr>
            <p:cNvPr id="7" name="Picture 2" descr="https://cdn-icons-png.flaticon.com/128/5184/5184592.png">
              <a:extLst>
                <a:ext uri="{FF2B5EF4-FFF2-40B4-BE49-F238E27FC236}">
                  <a16:creationId xmlns:a16="http://schemas.microsoft.com/office/drawing/2014/main" id="{8657E741-AFE0-B813-38FB-1C2C2328DF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6478" y="1729138"/>
              <a:ext cx="397196" cy="4149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5740905-7364-078D-1E90-61CDA7E97892}"/>
                </a:ext>
              </a:extLst>
            </p:cNvPr>
            <p:cNvSpPr txBox="1"/>
            <p:nvPr/>
          </p:nvSpPr>
          <p:spPr>
            <a:xfrm>
              <a:off x="922413" y="2041828"/>
              <a:ext cx="6187895" cy="319322"/>
            </a:xfrm>
            <a:prstGeom prst="rect">
              <a:avLst/>
            </a:prstGeom>
            <a:noFill/>
          </p:spPr>
          <p:txBody>
            <a:bodyPr wrap="square" rtlCol="0">
              <a:spAutoFit/>
            </a:bodyPr>
            <a:lstStyle/>
            <a:p>
              <a:pPr algn="ctr" defTabSz="1151961">
                <a:buClr>
                  <a:srgbClr val="000000"/>
                </a:buClr>
                <a:defRPr/>
              </a:pPr>
              <a:r>
                <a:rPr lang="en-US" sz="2300" kern="0">
                  <a:solidFill>
                    <a:srgbClr val="000000"/>
                  </a:solidFill>
                  <a:latin typeface="+mj-lt"/>
                  <a:cs typeface="Arial" panose="020B0604020202020204" pitchFamily="34" charset="0"/>
                  <a:sym typeface="Arial"/>
                </a:rPr>
                <a:t> </a:t>
              </a:r>
              <a:r>
                <a:rPr lang="vi-VN" sz="2300" b="1" kern="0">
                  <a:solidFill>
                    <a:srgbClr val="000000"/>
                  </a:solidFill>
                  <a:latin typeface="+mj-lt"/>
                  <a:cs typeface="Arial" panose="020B0604020202020204" pitchFamily="34" charset="0"/>
                  <a:sym typeface="Arial"/>
                </a:rPr>
                <a:t>Câu </a:t>
              </a:r>
              <a:r>
                <a:rPr lang="en-US" sz="2300" b="1" kern="0">
                  <a:solidFill>
                    <a:srgbClr val="000000"/>
                  </a:solidFill>
                  <a:latin typeface="+mj-lt"/>
                  <a:cs typeface="Arial" panose="020B0604020202020204" pitchFamily="34" charset="0"/>
                  <a:sym typeface="Arial"/>
                </a:rPr>
                <a:t>3</a:t>
              </a:r>
              <a:r>
                <a:rPr lang="vi-VN" sz="2300" b="1" kern="0">
                  <a:solidFill>
                    <a:srgbClr val="000000"/>
                  </a:solidFill>
                  <a:latin typeface="+mj-lt"/>
                  <a:cs typeface="Arial" panose="020B0604020202020204" pitchFamily="34" charset="0"/>
                  <a:sym typeface="Arial"/>
                </a:rPr>
                <a:t>: </a:t>
              </a:r>
              <a:r>
                <a:rPr lang="vi-VN" sz="2300" kern="0">
                  <a:solidFill>
                    <a:srgbClr val="000000"/>
                  </a:solidFill>
                  <a:latin typeface="+mj-lt"/>
                  <a:cs typeface="Arial" panose="020B0604020202020204" pitchFamily="34" charset="0"/>
                  <a:sym typeface="Arial"/>
                </a:rPr>
                <a:t>Khổ thơ 4 khẳng định điều gì? </a:t>
              </a:r>
            </a:p>
          </p:txBody>
        </p:sp>
      </p:grpSp>
      <p:sp>
        <p:nvSpPr>
          <p:cNvPr id="17" name="TextBox 16">
            <a:extLst>
              <a:ext uri="{FF2B5EF4-FFF2-40B4-BE49-F238E27FC236}">
                <a16:creationId xmlns:a16="http://schemas.microsoft.com/office/drawing/2014/main" id="{3FD093F3-831C-DB3D-4102-C8DE71E1DDF0}"/>
              </a:ext>
            </a:extLst>
          </p:cNvPr>
          <p:cNvSpPr txBox="1"/>
          <p:nvPr/>
        </p:nvSpPr>
        <p:spPr>
          <a:xfrm>
            <a:off x="4886421" y="3429000"/>
            <a:ext cx="6248825" cy="3100849"/>
          </a:xfrm>
          <a:prstGeom prst="rect">
            <a:avLst/>
          </a:prstGeom>
          <a:noFill/>
        </p:spPr>
        <p:txBody>
          <a:bodyPr wrap="square" rtlCol="0">
            <a:spAutoFit/>
          </a:bodyPr>
          <a:lstStyle/>
          <a:p>
            <a:pPr algn="just">
              <a:lnSpc>
                <a:spcPct val="150000"/>
              </a:lnSpc>
            </a:pPr>
            <a:r>
              <a:rPr lang="en-US" sz="2300" kern="0" dirty="0" err="1">
                <a:solidFill>
                  <a:srgbClr val="000000"/>
                </a:solidFill>
                <a:latin typeface="+mj-lt"/>
                <a:cs typeface="Arial" panose="020B0604020202020204" pitchFamily="34" charset="0"/>
                <a:sym typeface="Arial"/>
              </a:rPr>
              <a:t>Khổ</a:t>
            </a:r>
            <a:r>
              <a:rPr lang="en-US" sz="2300" kern="0" dirty="0">
                <a:solidFill>
                  <a:srgbClr val="000000"/>
                </a:solidFill>
                <a:latin typeface="+mj-lt"/>
                <a:cs typeface="Arial" panose="020B0604020202020204" pitchFamily="34" charset="0"/>
                <a:sym typeface="Arial"/>
              </a:rPr>
              <a:t> </a:t>
            </a:r>
            <a:r>
              <a:rPr lang="en-US" sz="2300" kern="0" dirty="0" err="1">
                <a:solidFill>
                  <a:srgbClr val="000000"/>
                </a:solidFill>
                <a:latin typeface="+mj-lt"/>
                <a:cs typeface="Arial" panose="020B0604020202020204" pitchFamily="34" charset="0"/>
                <a:sym typeface="Arial"/>
              </a:rPr>
              <a:t>thơ</a:t>
            </a:r>
            <a:r>
              <a:rPr lang="en-US" sz="2300" kern="0" dirty="0">
                <a:solidFill>
                  <a:srgbClr val="000000"/>
                </a:solidFill>
                <a:latin typeface="+mj-lt"/>
                <a:cs typeface="Arial" panose="020B0604020202020204" pitchFamily="34" charset="0"/>
                <a:sym typeface="Arial"/>
              </a:rPr>
              <a:t> k</a:t>
            </a:r>
            <a:r>
              <a:rPr lang="vi-VN" sz="2300" kern="0" dirty="0">
                <a:solidFill>
                  <a:srgbClr val="000000"/>
                </a:solidFill>
                <a:latin typeface="+mj-lt"/>
                <a:cs typeface="Arial" panose="020B0604020202020204" pitchFamily="34" charset="0"/>
                <a:sym typeface="Arial"/>
              </a:rPr>
              <a:t>hẳng định không có ai là phái yếu, cho dù là nữ hay nam. Khổ thơ cũng khuyên các bạn nhỏ hãy tự tin, chung sức giúp mọi người; khi đó, dù là nữ hay nam, bạn đều là phái mạnh.</a:t>
            </a:r>
          </a:p>
          <a:p>
            <a:pPr algn="just"/>
            <a:endParaRPr lang="en-US" sz="2300" dirty="0">
              <a:latin typeface="+mj-lt"/>
            </a:endParaRPr>
          </a:p>
        </p:txBody>
      </p:sp>
      <p:sp>
        <p:nvSpPr>
          <p:cNvPr id="2" name="Freeform 4">
            <a:extLst>
              <a:ext uri="{FF2B5EF4-FFF2-40B4-BE49-F238E27FC236}">
                <a16:creationId xmlns:a16="http://schemas.microsoft.com/office/drawing/2014/main" id="{3FC6780D-2D29-706E-0EB8-79155FAC7443}"/>
              </a:ext>
            </a:extLst>
          </p:cNvPr>
          <p:cNvSpPr/>
          <p:nvPr/>
        </p:nvSpPr>
        <p:spPr>
          <a:xfrm>
            <a:off x="1056754" y="3070820"/>
            <a:ext cx="2973231" cy="3223015"/>
          </a:xfrm>
          <a:custGeom>
            <a:avLst/>
            <a:gdLst/>
            <a:ahLst/>
            <a:cxnLst/>
            <a:rect l="l" t="t" r="r" b="b"/>
            <a:pathLst>
              <a:path w="8898502" h="9646073">
                <a:moveTo>
                  <a:pt x="0" y="0"/>
                </a:moveTo>
                <a:lnTo>
                  <a:pt x="8898502" y="0"/>
                </a:lnTo>
                <a:lnTo>
                  <a:pt x="8898502" y="9646073"/>
                </a:lnTo>
                <a:lnTo>
                  <a:pt x="0" y="9646073"/>
                </a:lnTo>
                <a:lnTo>
                  <a:pt x="0" y="0"/>
                </a:lnTo>
                <a:close/>
              </a:path>
            </a:pathLst>
          </a:custGeom>
          <a:blipFill>
            <a:blip r:embed="rId5"/>
            <a:stretch>
              <a:fillRect/>
            </a:stretch>
          </a:blipFill>
        </p:spPr>
      </p:sp>
    </p:spTree>
    <p:extLst>
      <p:ext uri="{BB962C8B-B14F-4D97-AF65-F5344CB8AC3E}">
        <p14:creationId xmlns:p14="http://schemas.microsoft.com/office/powerpoint/2010/main" val="376499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3717C9-9131-A7DD-6F23-0E6BD86011F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853F2F7-9E12-66A6-9A1C-3E91D9ACD664}"/>
              </a:ext>
            </a:extLst>
          </p:cNvPr>
          <p:cNvGrpSpPr/>
          <p:nvPr/>
        </p:nvGrpSpPr>
        <p:grpSpPr>
          <a:xfrm>
            <a:off x="1205247" y="2741359"/>
            <a:ext cx="5183439" cy="2294856"/>
            <a:chOff x="743183" y="1255205"/>
            <a:chExt cx="4114244" cy="1821493"/>
          </a:xfrm>
        </p:grpSpPr>
        <p:grpSp>
          <p:nvGrpSpPr>
            <p:cNvPr id="6" name="Group 5">
              <a:extLst>
                <a:ext uri="{FF2B5EF4-FFF2-40B4-BE49-F238E27FC236}">
                  <a16:creationId xmlns:a16="http://schemas.microsoft.com/office/drawing/2014/main" id="{8C569AD4-2CE6-7F21-2E72-7791DC4E89B9}"/>
                </a:ext>
              </a:extLst>
            </p:cNvPr>
            <p:cNvGrpSpPr/>
            <p:nvPr/>
          </p:nvGrpSpPr>
          <p:grpSpPr>
            <a:xfrm>
              <a:off x="743183" y="1255205"/>
              <a:ext cx="4114244" cy="1821493"/>
              <a:chOff x="429119" y="1693032"/>
              <a:chExt cx="5195167" cy="723732"/>
            </a:xfrm>
          </p:grpSpPr>
          <p:sp>
            <p:nvSpPr>
              <p:cNvPr id="8" name="Rectangle: Diagonal Corners Rounded 10">
                <a:extLst>
                  <a:ext uri="{FF2B5EF4-FFF2-40B4-BE49-F238E27FC236}">
                    <a16:creationId xmlns:a16="http://schemas.microsoft.com/office/drawing/2014/main" id="{F1C4A996-323C-DA39-B26A-C531E68E93BA}"/>
                  </a:ext>
                </a:extLst>
              </p:cNvPr>
              <p:cNvSpPr/>
              <p:nvPr/>
            </p:nvSpPr>
            <p:spPr>
              <a:xfrm>
                <a:off x="429119" y="1693032"/>
                <a:ext cx="5038400" cy="673921"/>
              </a:xfrm>
              <a:prstGeom prst="round2DiagRect">
                <a:avLst>
                  <a:gd name="adj1" fmla="val 21072"/>
                  <a:gd name="adj2" fmla="val 0"/>
                </a:avLst>
              </a:prstGeom>
              <a:noFill/>
              <a:ln w="19050" cap="flat" cmpd="sng" algn="ctr">
                <a:solidFill>
                  <a:srgbClr val="DB5E43">
                    <a:lumMod val="50000"/>
                  </a:srgbClr>
                </a:solidFill>
                <a:prstDash val="dash"/>
              </a:ln>
              <a:effectLst/>
            </p:spPr>
            <p:txBody>
              <a:bodyPr rtlCol="0" anchor="ctr"/>
              <a:lstStyle/>
              <a:p>
                <a:pPr algn="ctr" defTabSz="1151961">
                  <a:defRPr/>
                </a:pPr>
                <a:endParaRPr lang="en-US" sz="2400" kern="0">
                  <a:solidFill>
                    <a:srgbClr val="EBE0DD"/>
                  </a:solidFill>
                  <a:latin typeface="+mj-lt"/>
                  <a:sym typeface="Arial"/>
                </a:endParaRPr>
              </a:p>
            </p:txBody>
          </p:sp>
          <p:sp>
            <p:nvSpPr>
              <p:cNvPr id="9" name="Rectangle: Diagonal Corners Rounded 11">
                <a:extLst>
                  <a:ext uri="{FF2B5EF4-FFF2-40B4-BE49-F238E27FC236}">
                    <a16:creationId xmlns:a16="http://schemas.microsoft.com/office/drawing/2014/main" id="{D92CC9DC-937E-4761-E8A8-34D11565F70E}"/>
                  </a:ext>
                </a:extLst>
              </p:cNvPr>
              <p:cNvSpPr/>
              <p:nvPr/>
            </p:nvSpPr>
            <p:spPr>
              <a:xfrm>
                <a:off x="585887" y="1742843"/>
                <a:ext cx="5038399" cy="673921"/>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ctr" defTabSz="1151961">
                  <a:defRPr/>
                </a:pPr>
                <a:endParaRPr lang="en-US" sz="2400" kern="0">
                  <a:solidFill>
                    <a:schemeClr val="tx1"/>
                  </a:solidFill>
                  <a:latin typeface="+mj-lt"/>
                  <a:sym typeface="Arial"/>
                </a:endParaRPr>
              </a:p>
            </p:txBody>
          </p:sp>
        </p:grpSp>
        <p:sp>
          <p:nvSpPr>
            <p:cNvPr id="7" name="TextBox 6">
              <a:extLst>
                <a:ext uri="{FF2B5EF4-FFF2-40B4-BE49-F238E27FC236}">
                  <a16:creationId xmlns:a16="http://schemas.microsoft.com/office/drawing/2014/main" id="{BD0606EE-F3D5-B5EB-8AC0-EEF751395247}"/>
                </a:ext>
              </a:extLst>
            </p:cNvPr>
            <p:cNvSpPr txBox="1"/>
            <p:nvPr/>
          </p:nvSpPr>
          <p:spPr>
            <a:xfrm>
              <a:off x="1023499" y="1969888"/>
              <a:ext cx="3677758" cy="890441"/>
            </a:xfrm>
            <a:prstGeom prst="rect">
              <a:avLst/>
            </a:prstGeom>
            <a:noFill/>
          </p:spPr>
          <p:txBody>
            <a:bodyPr wrap="square">
              <a:spAutoFit/>
            </a:bodyPr>
            <a:lstStyle/>
            <a:p>
              <a:pPr algn="ctr" defTabSz="1151961">
                <a:lnSpc>
                  <a:spcPct val="150000"/>
                </a:lnSpc>
                <a:defRPr/>
              </a:pPr>
              <a:r>
                <a:rPr lang="vi-VN" sz="2400" kern="0" dirty="0">
                  <a:solidFill>
                    <a:sysClr val="windowText" lastClr="000000"/>
                  </a:solidFill>
                  <a:latin typeface="+mj-lt"/>
                  <a:sym typeface="Arial"/>
                </a:rPr>
                <a:t>Chúng ta phải tự tin và luôn giúp đỡ mọi người. </a:t>
              </a:r>
            </a:p>
          </p:txBody>
        </p:sp>
      </p:grpSp>
      <p:sp>
        <p:nvSpPr>
          <p:cNvPr id="4" name="TextBox 3">
            <a:extLst>
              <a:ext uri="{FF2B5EF4-FFF2-40B4-BE49-F238E27FC236}">
                <a16:creationId xmlns:a16="http://schemas.microsoft.com/office/drawing/2014/main" id="{4D0440DE-7ED6-4670-4168-364B2A4E34F7}"/>
              </a:ext>
            </a:extLst>
          </p:cNvPr>
          <p:cNvSpPr txBox="1"/>
          <p:nvPr/>
        </p:nvSpPr>
        <p:spPr>
          <a:xfrm>
            <a:off x="1693279" y="3180106"/>
            <a:ext cx="4363784" cy="461665"/>
          </a:xfrm>
          <a:prstGeom prst="rect">
            <a:avLst/>
          </a:prstGeom>
          <a:noFill/>
        </p:spPr>
        <p:txBody>
          <a:bodyPr wrap="square" rtlCol="0">
            <a:spAutoFit/>
          </a:bodyPr>
          <a:lstStyle/>
          <a:p>
            <a:pPr algn="ctr" defTabSz="1151961">
              <a:defRPr/>
            </a:pPr>
            <a:r>
              <a:rPr lang="en-US" sz="2400" b="1" kern="0" dirty="0">
                <a:solidFill>
                  <a:schemeClr val="tx1"/>
                </a:solidFill>
                <a:latin typeface="+mj-lt"/>
                <a:sym typeface="Arial"/>
              </a:rPr>
              <a:t>RÚT RA </a:t>
            </a:r>
            <a:r>
              <a:rPr lang="en-US" sz="2400" b="1" kern="0" dirty="0" err="1">
                <a:solidFill>
                  <a:schemeClr val="tx1"/>
                </a:solidFill>
                <a:latin typeface="+mj-lt"/>
                <a:sym typeface="Arial"/>
              </a:rPr>
              <a:t>Ý</a:t>
            </a:r>
            <a:r>
              <a:rPr lang="en-US" sz="2400" b="1" kern="0" dirty="0">
                <a:solidFill>
                  <a:schemeClr val="tx1"/>
                </a:solidFill>
                <a:latin typeface="+mj-lt"/>
                <a:sym typeface="Arial"/>
              </a:rPr>
              <a:t> KHỔ 4</a:t>
            </a:r>
            <a:endParaRPr lang="en-US" sz="2400" b="1" i="1" kern="0" dirty="0">
              <a:solidFill>
                <a:schemeClr val="tx1"/>
              </a:solidFill>
              <a:latin typeface="+mj-lt"/>
              <a:sym typeface="Arial"/>
            </a:endParaRPr>
          </a:p>
        </p:txBody>
      </p:sp>
      <p:sp>
        <p:nvSpPr>
          <p:cNvPr id="3" name="Freeform 27">
            <a:extLst>
              <a:ext uri="{FF2B5EF4-FFF2-40B4-BE49-F238E27FC236}">
                <a16:creationId xmlns:a16="http://schemas.microsoft.com/office/drawing/2014/main" id="{00C7D49C-07C9-D21C-5F8B-75AD48507CFB}"/>
              </a:ext>
            </a:extLst>
          </p:cNvPr>
          <p:cNvSpPr/>
          <p:nvPr/>
        </p:nvSpPr>
        <p:spPr>
          <a:xfrm>
            <a:off x="7264934" y="1988068"/>
            <a:ext cx="3721819" cy="3959381"/>
          </a:xfrm>
          <a:custGeom>
            <a:avLst/>
            <a:gdLst/>
            <a:ahLst/>
            <a:cxnLst/>
            <a:rect l="l" t="t" r="r" b="b"/>
            <a:pathLst>
              <a:path w="1966901" h="2092448">
                <a:moveTo>
                  <a:pt x="0" y="0"/>
                </a:moveTo>
                <a:lnTo>
                  <a:pt x="1966901" y="0"/>
                </a:lnTo>
                <a:lnTo>
                  <a:pt x="1966901"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103738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B6AC8E-C393-6390-0387-D7A4AED5648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DF3CED0-F649-CE96-92E2-F1BD18D166F1}"/>
              </a:ext>
            </a:extLst>
          </p:cNvPr>
          <p:cNvGrpSpPr/>
          <p:nvPr/>
        </p:nvGrpSpPr>
        <p:grpSpPr>
          <a:xfrm>
            <a:off x="523460" y="1690179"/>
            <a:ext cx="11668540" cy="1218840"/>
            <a:chOff x="-55482" y="2470983"/>
            <a:chExt cx="9261652" cy="967429"/>
          </a:xfrm>
          <a:noFill/>
        </p:grpSpPr>
        <p:sp>
          <p:nvSpPr>
            <p:cNvPr id="4" name="Rounded Rectangle 6">
              <a:extLst>
                <a:ext uri="{FF2B5EF4-FFF2-40B4-BE49-F238E27FC236}">
                  <a16:creationId xmlns:a16="http://schemas.microsoft.com/office/drawing/2014/main" id="{17B0B11E-93AE-4C6B-AD35-3F55100193E7}"/>
                </a:ext>
              </a:extLst>
            </p:cNvPr>
            <p:cNvSpPr/>
            <p:nvPr/>
          </p:nvSpPr>
          <p:spPr>
            <a:xfrm>
              <a:off x="102203" y="2552935"/>
              <a:ext cx="8688482" cy="885477"/>
            </a:xfrm>
            <a:prstGeom prst="roundRect">
              <a:avLst/>
            </a:prstGeom>
            <a:solidFill>
              <a:schemeClr val="bg1"/>
            </a:solidFill>
            <a:ln w="12700" cap="flat" cmpd="sng" algn="ctr">
              <a:solidFill>
                <a:srgbClr val="000000"/>
              </a:solidFill>
              <a:prstDash val="solid"/>
            </a:ln>
            <a:effectLst/>
          </p:spPr>
          <p:txBody>
            <a:bodyPr rtlCol="0" anchor="ctr"/>
            <a:lstStyle/>
            <a:p>
              <a:pPr algn="ctr" defTabSz="1151961">
                <a:buClr>
                  <a:srgbClr val="000000"/>
                </a:buClr>
                <a:defRPr/>
              </a:pPr>
              <a:endParaRPr lang="en-US" sz="2200" kern="0">
                <a:solidFill>
                  <a:srgbClr val="E9FCE3"/>
                </a:solidFill>
                <a:latin typeface="+mj-lt"/>
                <a:ea typeface="Yu Gothic" panose="020B0400000000000000" pitchFamily="34" charset="-128"/>
                <a:sym typeface="Arial"/>
              </a:endParaRPr>
            </a:p>
          </p:txBody>
        </p:sp>
        <p:pic>
          <p:nvPicPr>
            <p:cNvPr id="5" name="Picture 2" descr="https://cdn-icons-png.flaticon.com/128/5184/5184592.png">
              <a:extLst>
                <a:ext uri="{FF2B5EF4-FFF2-40B4-BE49-F238E27FC236}">
                  <a16:creationId xmlns:a16="http://schemas.microsoft.com/office/drawing/2014/main" id="{98FA3891-ABFB-74C7-A990-2EA5A0EE9C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82" y="2470983"/>
              <a:ext cx="444304" cy="444305"/>
            </a:xfrm>
            <a:prstGeom prst="rect">
              <a:avLst/>
            </a:prstGeom>
            <a:grpFill/>
          </p:spPr>
        </p:pic>
        <p:sp>
          <p:nvSpPr>
            <p:cNvPr id="6" name="TextBox 5">
              <a:extLst>
                <a:ext uri="{FF2B5EF4-FFF2-40B4-BE49-F238E27FC236}">
                  <a16:creationId xmlns:a16="http://schemas.microsoft.com/office/drawing/2014/main" id="{84022FF6-A62B-D3A8-55B0-6BFAE6A4664F}"/>
                </a:ext>
              </a:extLst>
            </p:cNvPr>
            <p:cNvSpPr txBox="1"/>
            <p:nvPr/>
          </p:nvSpPr>
          <p:spPr>
            <a:xfrm>
              <a:off x="307676" y="2743844"/>
              <a:ext cx="8898494" cy="423234"/>
            </a:xfrm>
            <a:prstGeom prst="rect">
              <a:avLst/>
            </a:prstGeom>
            <a:grpFill/>
          </p:spPr>
          <p:txBody>
            <a:bodyPr wrap="square" rtlCol="0">
              <a:spAutoFit/>
            </a:bodyPr>
            <a:lstStyle/>
            <a:p>
              <a:pPr algn="just" defTabSz="1151961">
                <a:lnSpc>
                  <a:spcPct val="150000"/>
                </a:lnSpc>
                <a:buClr>
                  <a:srgbClr val="000000"/>
                </a:buClr>
                <a:defRPr/>
              </a:pPr>
              <a:r>
                <a:rPr lang="vi-VN" sz="2200" b="1" kern="0" dirty="0">
                  <a:solidFill>
                    <a:srgbClr val="000000"/>
                  </a:solidFill>
                  <a:latin typeface="+mj-lt"/>
                  <a:ea typeface="Yu Gothic" panose="020B0400000000000000" pitchFamily="34" charset="-128"/>
                  <a:sym typeface="Arial"/>
                </a:rPr>
                <a:t>Câu </a:t>
              </a:r>
              <a:r>
                <a:rPr lang="en-US" sz="2200" b="1" kern="0" dirty="0">
                  <a:solidFill>
                    <a:srgbClr val="000000"/>
                  </a:solidFill>
                  <a:latin typeface="+mj-lt"/>
                  <a:ea typeface="Yu Gothic" panose="020B0400000000000000" pitchFamily="34" charset="-128"/>
                  <a:sym typeface="Arial"/>
                </a:rPr>
                <a:t>4</a:t>
              </a:r>
              <a:r>
                <a:rPr lang="vi-VN" sz="2200" b="1" kern="0" dirty="0">
                  <a:solidFill>
                    <a:srgbClr val="000000"/>
                  </a:solidFill>
                  <a:latin typeface="+mj-lt"/>
                  <a:ea typeface="Yu Gothic" panose="020B0400000000000000" pitchFamily="34" charset="-128"/>
                  <a:sym typeface="Arial"/>
                </a:rPr>
                <a:t>: </a:t>
              </a:r>
              <a:r>
                <a:rPr lang="vi-VN" sz="2200" kern="0" dirty="0">
                  <a:solidFill>
                    <a:srgbClr val="000000"/>
                  </a:solidFill>
                  <a:latin typeface="+mj-lt"/>
                  <a:ea typeface="Yu Gothic" panose="020B0400000000000000" pitchFamily="34" charset="-128"/>
                  <a:sym typeface="Arial"/>
                </a:rPr>
                <a:t>Tìm trong khổ thơ cuối một hình ảnh đẹp thể hiện ý nghĩa của bài thơ. </a:t>
              </a:r>
            </a:p>
          </p:txBody>
        </p:sp>
      </p:grpSp>
      <p:sp>
        <p:nvSpPr>
          <p:cNvPr id="7" name="Rounded Rectangle 103">
            <a:extLst>
              <a:ext uri="{FF2B5EF4-FFF2-40B4-BE49-F238E27FC236}">
                <a16:creationId xmlns:a16="http://schemas.microsoft.com/office/drawing/2014/main" id="{0E366ECC-FA17-148B-7C98-72DB59A78A91}"/>
              </a:ext>
            </a:extLst>
          </p:cNvPr>
          <p:cNvSpPr/>
          <p:nvPr/>
        </p:nvSpPr>
        <p:spPr>
          <a:xfrm>
            <a:off x="367649" y="3195723"/>
            <a:ext cx="4350498" cy="3338720"/>
          </a:xfrm>
          <a:prstGeom prst="roundRect">
            <a:avLst>
              <a:gd name="adj" fmla="val 11255"/>
            </a:avLst>
          </a:prstGeom>
          <a:solidFill>
            <a:schemeClr val="bg1"/>
          </a:solidFill>
          <a:ln w="12700" cap="flat" cmpd="sng" algn="ctr">
            <a:solidFill>
              <a:schemeClr val="accent6">
                <a:lumMod val="50000"/>
              </a:schemeClr>
            </a:solidFill>
            <a:prstDash val="solid"/>
          </a:ln>
          <a:effectLst/>
        </p:spPr>
        <p:txBody>
          <a:bodyPr rtlCol="0" anchor="ctr"/>
          <a:lstStyle/>
          <a:p>
            <a:pPr algn="ctr" defTabSz="1151961">
              <a:lnSpc>
                <a:spcPct val="150000"/>
              </a:lnSpc>
            </a:pPr>
            <a:r>
              <a:rPr lang="en-US" sz="2200" b="1" kern="0" dirty="0">
                <a:solidFill>
                  <a:schemeClr val="tx1"/>
                </a:solidFill>
                <a:latin typeface="+mj-lt"/>
                <a:ea typeface="Yu Gothic" panose="020B0400000000000000" pitchFamily="34" charset="-128"/>
                <a:cs typeface="Arial" panose="020B0604020202020204" pitchFamily="34" charset="0"/>
                <a:sym typeface="Arial"/>
              </a:rPr>
              <a:t>GỢI Ý HÌNH ẢNH:</a:t>
            </a:r>
          </a:p>
          <a:p>
            <a:pPr algn="ctr" defTabSz="1151961">
              <a:lnSpc>
                <a:spcPct val="150000"/>
              </a:lnSpc>
            </a:pPr>
            <a:r>
              <a:rPr lang="vi-VN" sz="2200" i="1" kern="0" dirty="0">
                <a:solidFill>
                  <a:schemeClr val="tx1"/>
                </a:solidFill>
                <a:latin typeface="+mj-lt"/>
                <a:ea typeface="Yu Gothic" panose="020B0400000000000000" pitchFamily="34" charset="-128"/>
                <a:cs typeface="Arial" panose="020B0604020202020204" pitchFamily="34" charset="0"/>
                <a:sym typeface="Arial"/>
              </a:rPr>
              <a:t>Mỗi người một ngôi sao nhỏ</a:t>
            </a:r>
            <a:endParaRPr lang="en-US" sz="2200" i="1" kern="0" dirty="0">
              <a:solidFill>
                <a:schemeClr val="tx1"/>
              </a:solidFill>
              <a:latin typeface="+mj-lt"/>
              <a:ea typeface="Yu Gothic" panose="020B0400000000000000" pitchFamily="34" charset="-128"/>
              <a:cs typeface="Arial" panose="020B0604020202020204" pitchFamily="34" charset="0"/>
              <a:sym typeface="Arial"/>
            </a:endParaRPr>
          </a:p>
          <a:p>
            <a:pPr algn="ctr" defTabSz="1151961">
              <a:lnSpc>
                <a:spcPct val="150000"/>
              </a:lnSpc>
            </a:pPr>
            <a:r>
              <a:rPr lang="vi-VN" sz="2200" i="1" kern="0" dirty="0">
                <a:solidFill>
                  <a:schemeClr val="tx1"/>
                </a:solidFill>
                <a:latin typeface="+mj-lt"/>
                <a:ea typeface="Yu Gothic" panose="020B0400000000000000" pitchFamily="34" charset="-128"/>
                <a:cs typeface="Arial" panose="020B0604020202020204" pitchFamily="34" charset="0"/>
                <a:sym typeface="Arial"/>
              </a:rPr>
              <a:t>Trường ta muôn sắc hoa tươi</a:t>
            </a:r>
          </a:p>
        </p:txBody>
      </p:sp>
      <p:sp>
        <p:nvSpPr>
          <p:cNvPr id="8" name="Rounded Rectangle 104">
            <a:extLst>
              <a:ext uri="{FF2B5EF4-FFF2-40B4-BE49-F238E27FC236}">
                <a16:creationId xmlns:a16="http://schemas.microsoft.com/office/drawing/2014/main" id="{9F12F453-0507-E8DC-DB8A-46652122185A}"/>
              </a:ext>
            </a:extLst>
          </p:cNvPr>
          <p:cNvSpPr/>
          <p:nvPr/>
        </p:nvSpPr>
        <p:spPr>
          <a:xfrm>
            <a:off x="5486167" y="3195723"/>
            <a:ext cx="6304924" cy="1510748"/>
          </a:xfrm>
          <a:prstGeom prst="rect">
            <a:avLst/>
          </a:prstGeom>
          <a:solidFill>
            <a:schemeClr val="accent6">
              <a:lumMod val="20000"/>
              <a:lumOff val="80000"/>
            </a:schemeClr>
          </a:solidFill>
          <a:ln w="12700" cap="flat" cmpd="sng" algn="ctr">
            <a:solidFill>
              <a:srgbClr val="E9FCE3">
                <a:lumMod val="10000"/>
              </a:srgbClr>
            </a:solidFill>
            <a:prstDash val="solid"/>
          </a:ln>
          <a:effectLst/>
        </p:spPr>
        <p:txBody>
          <a:bodyPr rtlCol="0" anchor="ctr"/>
          <a:lstStyle/>
          <a:p>
            <a:pPr algn="just" defTabSz="1151961">
              <a:lnSpc>
                <a:spcPct val="150000"/>
              </a:lnSpc>
            </a:pPr>
            <a:r>
              <a:rPr lang="en-US" sz="2200" kern="0">
                <a:solidFill>
                  <a:srgbClr val="000000"/>
                </a:solidFill>
                <a:latin typeface="+mj-lt"/>
                <a:ea typeface="Yu Gothic" panose="020B0400000000000000" pitchFamily="34" charset="-128"/>
                <a:cs typeface="Arial" panose="020B0604020202020204" pitchFamily="34" charset="0"/>
                <a:sym typeface="Arial"/>
              </a:rPr>
              <a:t>H</a:t>
            </a:r>
            <a:r>
              <a:rPr lang="vi-VN" sz="2200" kern="0">
                <a:solidFill>
                  <a:srgbClr val="000000"/>
                </a:solidFill>
                <a:latin typeface="+mj-lt"/>
                <a:ea typeface="Yu Gothic" panose="020B0400000000000000" pitchFamily="34" charset="-128"/>
                <a:cs typeface="Arial" panose="020B0604020202020204" pitchFamily="34" charset="0"/>
                <a:sym typeface="Arial"/>
              </a:rPr>
              <a:t>ình ảnh này so sánh các bạn nam, bạn nữ trong trường đẹp như những ngôi sao nhỏ, những bông hoa tươi. </a:t>
            </a:r>
            <a:endParaRPr lang="en-US" sz="2200" kern="0" dirty="0">
              <a:solidFill>
                <a:srgbClr val="000000"/>
              </a:solidFill>
              <a:latin typeface="+mj-lt"/>
              <a:ea typeface="Yu Gothic" panose="020B0400000000000000" pitchFamily="34" charset="-128"/>
              <a:cs typeface="Arial" panose="020B0604020202020204" pitchFamily="34" charset="0"/>
              <a:sym typeface="Arial"/>
            </a:endParaRPr>
          </a:p>
        </p:txBody>
      </p:sp>
      <p:cxnSp>
        <p:nvCxnSpPr>
          <p:cNvPr id="9" name="Straight Arrow Connector 8">
            <a:extLst>
              <a:ext uri="{FF2B5EF4-FFF2-40B4-BE49-F238E27FC236}">
                <a16:creationId xmlns:a16="http://schemas.microsoft.com/office/drawing/2014/main" id="{D99A91E2-55CA-F8F4-A06E-65D3D099CF76}"/>
              </a:ext>
            </a:extLst>
          </p:cNvPr>
          <p:cNvCxnSpPr>
            <a:cxnSpLocks/>
            <a:stCxn id="7" idx="3"/>
            <a:endCxn id="8" idx="1"/>
          </p:cNvCxnSpPr>
          <p:nvPr/>
        </p:nvCxnSpPr>
        <p:spPr>
          <a:xfrm flipV="1">
            <a:off x="4718147" y="3951097"/>
            <a:ext cx="768020" cy="913986"/>
          </a:xfrm>
          <a:prstGeom prst="straightConnector1">
            <a:avLst/>
          </a:prstGeom>
          <a:noFill/>
          <a:ln w="19050" cap="flat" cmpd="sng" algn="ctr">
            <a:solidFill>
              <a:srgbClr val="E9FCE3">
                <a:lumMod val="10000"/>
              </a:srgbClr>
            </a:solidFill>
            <a:prstDash val="solid"/>
            <a:tailEnd type="triangle"/>
          </a:ln>
          <a:effectLst/>
        </p:spPr>
      </p:cxnSp>
      <p:sp>
        <p:nvSpPr>
          <p:cNvPr id="10" name="Rounded Rectangle 108">
            <a:extLst>
              <a:ext uri="{FF2B5EF4-FFF2-40B4-BE49-F238E27FC236}">
                <a16:creationId xmlns:a16="http://schemas.microsoft.com/office/drawing/2014/main" id="{E2092E11-BECE-D930-E867-D33DB09624B6}"/>
              </a:ext>
            </a:extLst>
          </p:cNvPr>
          <p:cNvSpPr/>
          <p:nvPr/>
        </p:nvSpPr>
        <p:spPr>
          <a:xfrm>
            <a:off x="5486166" y="5023695"/>
            <a:ext cx="6304923" cy="1510748"/>
          </a:xfrm>
          <a:prstGeom prst="rect">
            <a:avLst/>
          </a:prstGeom>
          <a:solidFill>
            <a:schemeClr val="accent6">
              <a:lumMod val="20000"/>
              <a:lumOff val="80000"/>
            </a:schemeClr>
          </a:solidFill>
          <a:ln w="12700" cap="flat" cmpd="sng" algn="ctr">
            <a:solidFill>
              <a:srgbClr val="E9FCE3">
                <a:lumMod val="10000"/>
              </a:srgbClr>
            </a:solidFill>
            <a:prstDash val="solid"/>
          </a:ln>
          <a:effectLst/>
        </p:spPr>
        <p:txBody>
          <a:bodyPr rtlCol="0" anchor="ctr"/>
          <a:lstStyle/>
          <a:p>
            <a:pPr algn="just" defTabSz="1151961">
              <a:lnSpc>
                <a:spcPct val="150000"/>
              </a:lnSpc>
            </a:pPr>
            <a:r>
              <a:rPr lang="vi-VN" sz="2200" kern="0">
                <a:solidFill>
                  <a:srgbClr val="000000"/>
                </a:solidFill>
                <a:latin typeface="+mj-lt"/>
                <a:ea typeface="Yu Gothic" panose="020B0400000000000000" pitchFamily="34" charset="-128"/>
                <a:cs typeface="Arial" panose="020B0604020202020204" pitchFamily="34" charset="0"/>
                <a:sym typeface="Arial"/>
              </a:rPr>
              <a:t>Qua hình ảnh đó, bài thơ cho thấy bạn nào cũng rất quan trọng, cũng xinh đẹp, đáng yêu, dù là nam hay nữ.</a:t>
            </a:r>
            <a:endParaRPr lang="en-US" sz="2200" kern="0" dirty="0">
              <a:solidFill>
                <a:srgbClr val="000000"/>
              </a:solidFill>
              <a:latin typeface="+mj-lt"/>
              <a:ea typeface="Yu Gothic" panose="020B0400000000000000" pitchFamily="34" charset="-128"/>
              <a:cs typeface="Arial" panose="020B0604020202020204" pitchFamily="34" charset="0"/>
              <a:sym typeface="Arial"/>
            </a:endParaRPr>
          </a:p>
        </p:txBody>
      </p:sp>
      <p:cxnSp>
        <p:nvCxnSpPr>
          <p:cNvPr id="11" name="Straight Arrow Connector 10">
            <a:extLst>
              <a:ext uri="{FF2B5EF4-FFF2-40B4-BE49-F238E27FC236}">
                <a16:creationId xmlns:a16="http://schemas.microsoft.com/office/drawing/2014/main" id="{AEBBB4A6-D50C-42D5-D0CE-8DF30D9BD2CA}"/>
              </a:ext>
            </a:extLst>
          </p:cNvPr>
          <p:cNvCxnSpPr>
            <a:cxnSpLocks/>
            <a:stCxn id="7" idx="3"/>
            <a:endCxn id="10" idx="1"/>
          </p:cNvCxnSpPr>
          <p:nvPr/>
        </p:nvCxnSpPr>
        <p:spPr>
          <a:xfrm>
            <a:off x="4718147" y="4865083"/>
            <a:ext cx="768019" cy="913986"/>
          </a:xfrm>
          <a:prstGeom prst="straightConnector1">
            <a:avLst/>
          </a:prstGeom>
          <a:noFill/>
          <a:ln w="19050" cap="flat" cmpd="sng" algn="ctr">
            <a:solidFill>
              <a:srgbClr val="E9FCE3">
                <a:lumMod val="10000"/>
              </a:srgbClr>
            </a:solidFill>
            <a:prstDash val="solid"/>
            <a:tailEnd type="triangle"/>
          </a:ln>
          <a:effectLst/>
        </p:spPr>
      </p:cxnSp>
    </p:spTree>
    <p:extLst>
      <p:ext uri="{BB962C8B-B14F-4D97-AF65-F5344CB8AC3E}">
        <p14:creationId xmlns:p14="http://schemas.microsoft.com/office/powerpoint/2010/main" val="96835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430D47-AEE5-C94A-303D-C02F58C22D33}"/>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DE76FB3-22C2-A15C-B679-9AC6BF181586}"/>
              </a:ext>
            </a:extLst>
          </p:cNvPr>
          <p:cNvGrpSpPr/>
          <p:nvPr/>
        </p:nvGrpSpPr>
        <p:grpSpPr>
          <a:xfrm>
            <a:off x="5643593" y="2547595"/>
            <a:ext cx="5254440" cy="3156611"/>
            <a:chOff x="1176490" y="1845102"/>
            <a:chExt cx="3964081" cy="2505492"/>
          </a:xfrm>
        </p:grpSpPr>
        <p:sp>
          <p:nvSpPr>
            <p:cNvPr id="6" name="Rectangle: Diagonal Corners Rounded 11">
              <a:extLst>
                <a:ext uri="{FF2B5EF4-FFF2-40B4-BE49-F238E27FC236}">
                  <a16:creationId xmlns:a16="http://schemas.microsoft.com/office/drawing/2014/main" id="{39355988-EF34-3501-7EAF-9C5CE1EFA296}"/>
                </a:ext>
              </a:extLst>
            </p:cNvPr>
            <p:cNvSpPr/>
            <p:nvPr/>
          </p:nvSpPr>
          <p:spPr>
            <a:xfrm>
              <a:off x="1176490" y="1845102"/>
              <a:ext cx="3853262" cy="2248857"/>
            </a:xfrm>
            <a:prstGeom prst="round2DiagRect">
              <a:avLst>
                <a:gd name="adj1" fmla="val 18565"/>
                <a:gd name="adj2" fmla="val 0"/>
              </a:avLst>
            </a:prstGeom>
            <a:noFill/>
            <a:ln w="25400" cap="flat" cmpd="sng" algn="ctr">
              <a:solidFill>
                <a:schemeClr val="accent6">
                  <a:lumMod val="50000"/>
                </a:schemeClr>
              </a:solidFill>
              <a:prstDash val="dash"/>
            </a:ln>
            <a:effectLst/>
          </p:spPr>
          <p:txBody>
            <a:bodyPr rtlCol="0" anchor="ctr"/>
            <a:lstStyle/>
            <a:p>
              <a:pPr algn="ctr" defTabSz="1151961">
                <a:defRPr/>
              </a:pPr>
              <a:endParaRPr lang="en-US" sz="2400" kern="0" dirty="0">
                <a:solidFill>
                  <a:srgbClr val="E9E1D4"/>
                </a:solidFill>
                <a:latin typeface="+mj-lt"/>
                <a:sym typeface="Arial"/>
              </a:endParaRPr>
            </a:p>
          </p:txBody>
        </p:sp>
        <p:sp>
          <p:nvSpPr>
            <p:cNvPr id="7" name="Rectangle: Diagonal Corners Rounded 9">
              <a:extLst>
                <a:ext uri="{FF2B5EF4-FFF2-40B4-BE49-F238E27FC236}">
                  <a16:creationId xmlns:a16="http://schemas.microsoft.com/office/drawing/2014/main" id="{EBAA5397-30EE-1469-392A-73C8B1D3922D}"/>
                </a:ext>
              </a:extLst>
            </p:cNvPr>
            <p:cNvSpPr/>
            <p:nvPr/>
          </p:nvSpPr>
          <p:spPr>
            <a:xfrm>
              <a:off x="1287309" y="1962299"/>
              <a:ext cx="3853262" cy="2388295"/>
            </a:xfrm>
            <a:prstGeom prst="round2DiagRect">
              <a:avLst/>
            </a:prstGeom>
            <a:solidFill>
              <a:schemeClr val="accent1">
                <a:lumMod val="20000"/>
                <a:lumOff val="80000"/>
              </a:schemeClr>
            </a:solidFill>
            <a:ln w="25400" cap="flat" cmpd="sng" algn="ctr">
              <a:noFill/>
              <a:prstDash val="solid"/>
            </a:ln>
            <a:effectLst/>
          </p:spPr>
          <p:txBody>
            <a:bodyPr rtlCol="0" anchor="ctr"/>
            <a:lstStyle/>
            <a:p>
              <a:pPr algn="ctr" defTabSz="1151961">
                <a:defRPr/>
              </a:pPr>
              <a:endParaRPr lang="en-US" sz="2400" kern="0">
                <a:solidFill>
                  <a:srgbClr val="E9E1D4"/>
                </a:solidFill>
                <a:latin typeface="+mj-lt"/>
                <a:sym typeface="Arial"/>
              </a:endParaRPr>
            </a:p>
          </p:txBody>
        </p:sp>
        <p:sp>
          <p:nvSpPr>
            <p:cNvPr id="8" name="TextBox 7">
              <a:extLst>
                <a:ext uri="{FF2B5EF4-FFF2-40B4-BE49-F238E27FC236}">
                  <a16:creationId xmlns:a16="http://schemas.microsoft.com/office/drawing/2014/main" id="{77B98B2E-9A41-DEE7-5E18-9CEAE72CD819}"/>
                </a:ext>
              </a:extLst>
            </p:cNvPr>
            <p:cNvSpPr txBox="1"/>
            <p:nvPr/>
          </p:nvSpPr>
          <p:spPr>
            <a:xfrm>
              <a:off x="1572944" y="2683213"/>
              <a:ext cx="3281990" cy="1330164"/>
            </a:xfrm>
            <a:prstGeom prst="rect">
              <a:avLst/>
            </a:prstGeom>
            <a:noFill/>
          </p:spPr>
          <p:txBody>
            <a:bodyPr wrap="square">
              <a:spAutoFit/>
            </a:bodyPr>
            <a:lstStyle/>
            <a:p>
              <a:pPr algn="ctr" defTabSz="1151961">
                <a:lnSpc>
                  <a:spcPct val="150000"/>
                </a:lnSpc>
                <a:defRPr/>
              </a:pPr>
              <a:r>
                <a:rPr lang="vi-VN" sz="2400" kern="0" dirty="0">
                  <a:solidFill>
                    <a:sysClr val="windowText" lastClr="000000"/>
                  </a:solidFill>
                  <a:latin typeface="+mj-lt"/>
                  <a:cs typeface="Arial" panose="020B0604020202020204" pitchFamily="34" charset="0"/>
                  <a:sym typeface="Arial"/>
                </a:rPr>
                <a:t>Mỗi người mang một vẻ đẹp riêng, ai cũng đáng được trân trọng. </a:t>
              </a:r>
            </a:p>
          </p:txBody>
        </p:sp>
      </p:grpSp>
      <p:sp>
        <p:nvSpPr>
          <p:cNvPr id="4" name="TextBox 3">
            <a:extLst>
              <a:ext uri="{FF2B5EF4-FFF2-40B4-BE49-F238E27FC236}">
                <a16:creationId xmlns:a16="http://schemas.microsoft.com/office/drawing/2014/main" id="{7CF33D7F-B2C8-033A-2585-614B243D3E33}"/>
              </a:ext>
            </a:extLst>
          </p:cNvPr>
          <p:cNvSpPr txBox="1"/>
          <p:nvPr/>
        </p:nvSpPr>
        <p:spPr>
          <a:xfrm>
            <a:off x="5026883" y="3040324"/>
            <a:ext cx="6634751" cy="461665"/>
          </a:xfrm>
          <a:prstGeom prst="rect">
            <a:avLst/>
          </a:prstGeom>
          <a:noFill/>
        </p:spPr>
        <p:txBody>
          <a:bodyPr wrap="square" rtlCol="0">
            <a:spAutoFit/>
          </a:bodyPr>
          <a:lstStyle/>
          <a:p>
            <a:pPr algn="ctr" defTabSz="1151961">
              <a:defRPr/>
            </a:pPr>
            <a:r>
              <a:rPr lang="en-US" sz="2400" b="1" kern="0" dirty="0">
                <a:solidFill>
                  <a:schemeClr val="tx1"/>
                </a:solidFill>
                <a:latin typeface="+mj-lt"/>
                <a:sym typeface="Arial"/>
              </a:rPr>
              <a:t>RÚT RA </a:t>
            </a:r>
            <a:r>
              <a:rPr lang="en-US" sz="2400" b="1" kern="0" dirty="0" err="1">
                <a:solidFill>
                  <a:schemeClr val="tx1"/>
                </a:solidFill>
                <a:latin typeface="+mj-lt"/>
                <a:sym typeface="Arial"/>
              </a:rPr>
              <a:t>Ý</a:t>
            </a:r>
            <a:r>
              <a:rPr lang="en-US" sz="2400" b="1" kern="0" dirty="0">
                <a:solidFill>
                  <a:schemeClr val="tx1"/>
                </a:solidFill>
                <a:latin typeface="+mj-lt"/>
                <a:sym typeface="Arial"/>
              </a:rPr>
              <a:t> KHỔ 5</a:t>
            </a:r>
            <a:endParaRPr lang="vi-VN" sz="2400" b="1" i="1" kern="0" dirty="0">
              <a:solidFill>
                <a:schemeClr val="tx1"/>
              </a:solidFill>
              <a:latin typeface="+mj-lt"/>
              <a:sym typeface="Arial"/>
            </a:endParaRPr>
          </a:p>
        </p:txBody>
      </p:sp>
      <p:sp>
        <p:nvSpPr>
          <p:cNvPr id="2" name="Freeform 5">
            <a:extLst>
              <a:ext uri="{FF2B5EF4-FFF2-40B4-BE49-F238E27FC236}">
                <a16:creationId xmlns:a16="http://schemas.microsoft.com/office/drawing/2014/main" id="{414CCFC8-23CA-8D41-EC77-0D67B1BE5223}"/>
              </a:ext>
            </a:extLst>
          </p:cNvPr>
          <p:cNvSpPr/>
          <p:nvPr/>
        </p:nvSpPr>
        <p:spPr>
          <a:xfrm>
            <a:off x="1293967" y="2049863"/>
            <a:ext cx="3299102" cy="3828745"/>
          </a:xfrm>
          <a:custGeom>
            <a:avLst/>
            <a:gdLst/>
            <a:ahLst/>
            <a:cxnLst/>
            <a:rect l="l" t="t" r="r" b="b"/>
            <a:pathLst>
              <a:path w="2434621" h="2825479">
                <a:moveTo>
                  <a:pt x="0" y="0"/>
                </a:moveTo>
                <a:lnTo>
                  <a:pt x="2434622" y="0"/>
                </a:lnTo>
                <a:lnTo>
                  <a:pt x="2434622" y="2825480"/>
                </a:lnTo>
                <a:lnTo>
                  <a:pt x="0" y="2825480"/>
                </a:lnTo>
                <a:lnTo>
                  <a:pt x="0" y="0"/>
                </a:lnTo>
                <a:close/>
              </a:path>
            </a:pathLst>
          </a:custGeom>
          <a:blipFill>
            <a:blip r:embed="rId3"/>
            <a:stretch>
              <a:fillRect/>
            </a:stretch>
          </a:blipFill>
        </p:spPr>
      </p:sp>
    </p:spTree>
    <p:extLst>
      <p:ext uri="{BB962C8B-B14F-4D97-AF65-F5344CB8AC3E}">
        <p14:creationId xmlns:p14="http://schemas.microsoft.com/office/powerpoint/2010/main" val="361480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36439A-E050-ED96-808F-23752AB533F6}"/>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7A5D3B14-686B-0564-C7B0-689B31B1DD6D}"/>
              </a:ext>
            </a:extLst>
          </p:cNvPr>
          <p:cNvSpPr/>
          <p:nvPr/>
        </p:nvSpPr>
        <p:spPr>
          <a:xfrm>
            <a:off x="667797" y="2133495"/>
            <a:ext cx="6042540" cy="3414312"/>
          </a:xfrm>
          <a:prstGeom prst="roundRect">
            <a:avLst/>
          </a:prstGeom>
          <a:solidFill>
            <a:schemeClr val="accent1">
              <a:lumMod val="20000"/>
              <a:lumOff val="80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11">
            <a:extLst>
              <a:ext uri="{FF2B5EF4-FFF2-40B4-BE49-F238E27FC236}">
                <a16:creationId xmlns:a16="http://schemas.microsoft.com/office/drawing/2014/main" id="{0A3A04F2-6CCE-2696-05C1-6C34F615CB3E}"/>
              </a:ext>
            </a:extLst>
          </p:cNvPr>
          <p:cNvSpPr txBox="1"/>
          <p:nvPr/>
        </p:nvSpPr>
        <p:spPr>
          <a:xfrm>
            <a:off x="1074317" y="2453333"/>
            <a:ext cx="5229501" cy="2691506"/>
          </a:xfrm>
          <a:prstGeom prst="rect">
            <a:avLst/>
          </a:prstGeom>
        </p:spPr>
        <p:txBody>
          <a:bodyPr wrap="square" lIns="0" tIns="0" rIns="0" bIns="0" rtlCol="0" anchor="t">
            <a:spAutoFit/>
          </a:bodyPr>
          <a:lstStyle/>
          <a:p>
            <a:pPr algn="ctr">
              <a:lnSpc>
                <a:spcPct val="150000"/>
              </a:lnSpc>
              <a:spcBef>
                <a:spcPct val="0"/>
              </a:spcBef>
            </a:pPr>
            <a:r>
              <a:rPr lang="en-US" sz="2400" b="1" dirty="0">
                <a:solidFill>
                  <a:schemeClr val="tx1"/>
                </a:solidFill>
                <a:latin typeface="+mn-lt"/>
                <a:cs typeface="Arial" panose="020B0604020202020204" pitchFamily="34" charset="0"/>
                <a:sym typeface="Arial"/>
              </a:rPr>
              <a:t>TỔNG KẾT NỘI DUNG</a:t>
            </a:r>
          </a:p>
          <a:p>
            <a:pPr algn="just">
              <a:lnSpc>
                <a:spcPct val="150000"/>
              </a:lnSpc>
              <a:spcBef>
                <a:spcPct val="0"/>
              </a:spcBef>
            </a:pPr>
            <a:r>
              <a:rPr lang="vi-VN" sz="2400" dirty="0">
                <a:solidFill>
                  <a:schemeClr val="tx1"/>
                </a:solidFill>
                <a:latin typeface="+mn-lt"/>
                <a:cs typeface="Arial" panose="020B0604020202020204" pitchFamily="34" charset="0"/>
                <a:sym typeface="Arial"/>
              </a:rPr>
              <a:t>Mỗi bạn học sinh, dù là nam hay là nữ, đều rất đáng quý, đáng yêu</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Vì</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thế</a:t>
            </a:r>
            <a:r>
              <a:rPr lang="en-US" sz="2400" dirty="0">
                <a:solidFill>
                  <a:schemeClr val="tx1"/>
                </a:solidFill>
                <a:latin typeface="+mn-lt"/>
                <a:cs typeface="Arial" panose="020B0604020202020204" pitchFamily="34" charset="0"/>
                <a:sym typeface="Arial"/>
              </a:rPr>
              <a:t> </a:t>
            </a:r>
            <a:r>
              <a:rPr lang="en-US" sz="2400" dirty="0" err="1">
                <a:solidFill>
                  <a:schemeClr val="tx1"/>
                </a:solidFill>
                <a:latin typeface="+mn-lt"/>
                <a:cs typeface="Arial" panose="020B0604020202020204" pitchFamily="34" charset="0"/>
                <a:sym typeface="Arial"/>
              </a:rPr>
              <a:t>nên</a:t>
            </a:r>
            <a:r>
              <a:rPr lang="en-US" sz="2400" dirty="0">
                <a:solidFill>
                  <a:schemeClr val="tx1"/>
                </a:solidFill>
                <a:latin typeface="+mn-lt"/>
                <a:cs typeface="Arial" panose="020B0604020202020204" pitchFamily="34" charset="0"/>
                <a:sym typeface="Arial"/>
              </a:rPr>
              <a:t> </a:t>
            </a:r>
            <a:r>
              <a:rPr lang="vi-VN" sz="2400" dirty="0">
                <a:solidFill>
                  <a:schemeClr val="tx1"/>
                </a:solidFill>
                <a:latin typeface="+mn-lt"/>
                <a:cs typeface="Arial" panose="020B0604020202020204" pitchFamily="34" charset="0"/>
                <a:sym typeface="Arial"/>
              </a:rPr>
              <a:t>quý mến, tôn trọng bạn, dù đó là bạn nam hay bạn nữ. </a:t>
            </a:r>
          </a:p>
        </p:txBody>
      </p:sp>
      <p:sp>
        <p:nvSpPr>
          <p:cNvPr id="2" name="Freeform 40">
            <a:extLst>
              <a:ext uri="{FF2B5EF4-FFF2-40B4-BE49-F238E27FC236}">
                <a16:creationId xmlns:a16="http://schemas.microsoft.com/office/drawing/2014/main" id="{CC529A8F-B361-0B83-E65E-3BFEAC17946C}"/>
              </a:ext>
            </a:extLst>
          </p:cNvPr>
          <p:cNvSpPr/>
          <p:nvPr/>
        </p:nvSpPr>
        <p:spPr>
          <a:xfrm>
            <a:off x="6991784" y="2438416"/>
            <a:ext cx="4532419" cy="2721340"/>
          </a:xfrm>
          <a:custGeom>
            <a:avLst/>
            <a:gdLst/>
            <a:ahLst/>
            <a:cxnLst/>
            <a:rect l="l" t="t" r="r" b="b"/>
            <a:pathLst>
              <a:path w="3484993" h="2092448">
                <a:moveTo>
                  <a:pt x="0" y="0"/>
                </a:moveTo>
                <a:lnTo>
                  <a:pt x="3484992" y="0"/>
                </a:lnTo>
                <a:lnTo>
                  <a:pt x="3484992" y="2092448"/>
                </a:lnTo>
                <a:lnTo>
                  <a:pt x="0" y="2092448"/>
                </a:lnTo>
                <a:lnTo>
                  <a:pt x="0" y="0"/>
                </a:lnTo>
                <a:close/>
              </a:path>
            </a:pathLst>
          </a:custGeom>
          <a:blipFill>
            <a:blip r:embed="rId3"/>
            <a:stretch>
              <a:fillRect/>
            </a:stretch>
          </a:blipFill>
        </p:spPr>
      </p:sp>
    </p:spTree>
    <p:extLst>
      <p:ext uri="{BB962C8B-B14F-4D97-AF65-F5344CB8AC3E}">
        <p14:creationId xmlns:p14="http://schemas.microsoft.com/office/powerpoint/2010/main" val="362952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91E63B-8DDB-A843-167F-590B8BE084BC}"/>
            </a:ext>
          </a:extLst>
        </p:cNvPr>
        <p:cNvGrpSpPr/>
        <p:nvPr/>
      </p:nvGrpSpPr>
      <p:grpSpPr>
        <a:xfrm>
          <a:off x="0" y="0"/>
          <a:ext cx="0" cy="0"/>
          <a:chOff x="0" y="0"/>
          <a:chExt cx="0" cy="0"/>
        </a:xfrm>
      </p:grpSpPr>
      <p:sp>
        <p:nvSpPr>
          <p:cNvPr id="54" name="TextBox 26">
            <a:extLst>
              <a:ext uri="{FF2B5EF4-FFF2-40B4-BE49-F238E27FC236}">
                <a16:creationId xmlns:a16="http://schemas.microsoft.com/office/drawing/2014/main" id="{627B6A26-F04C-1886-B5C5-4A3D122A88FE}"/>
              </a:ext>
            </a:extLst>
          </p:cNvPr>
          <p:cNvSpPr txBox="1"/>
          <p:nvPr/>
        </p:nvSpPr>
        <p:spPr>
          <a:xfrm>
            <a:off x="-135352" y="2711491"/>
            <a:ext cx="8254917" cy="1899494"/>
          </a:xfrm>
          <a:prstGeom prst="rect">
            <a:avLst/>
          </a:prstGeom>
        </p:spPr>
        <p:txBody>
          <a:bodyPr lIns="0" tIns="0" rIns="0" bIns="0" rtlCol="0" anchor="t">
            <a:spAutoFit/>
          </a:bodyPr>
          <a:lstStyle/>
          <a:p>
            <a:pPr algn="ctr" defTabSz="575981">
              <a:lnSpc>
                <a:spcPct val="150000"/>
              </a:lnSpc>
              <a:defRPr/>
            </a:pPr>
            <a:r>
              <a:rPr lang="vi-VN" sz="4400" b="1" dirty="0">
                <a:solidFill>
                  <a:srgbClr val="C00000"/>
                </a:solidFill>
                <a:latin typeface="+mj-lt"/>
                <a:ea typeface="Calibri" panose="020F0502020204030204" pitchFamily="34" charset="0"/>
                <a:cs typeface="Arial" panose="020B0604020202020204" pitchFamily="34" charset="0"/>
              </a:rPr>
              <a:t>HOẠT ĐỘNG </a:t>
            </a:r>
            <a:r>
              <a:rPr lang="en-US" sz="4400" b="1" dirty="0">
                <a:solidFill>
                  <a:srgbClr val="C00000"/>
                </a:solidFill>
                <a:latin typeface="+mj-lt"/>
                <a:ea typeface="Calibri" panose="020F0502020204030204" pitchFamily="34" charset="0"/>
                <a:cs typeface="Arial" panose="020B0604020202020204" pitchFamily="34" charset="0"/>
              </a:rPr>
              <a:t>3</a:t>
            </a:r>
            <a:r>
              <a:rPr lang="vi-VN" sz="4400" b="1" dirty="0">
                <a:solidFill>
                  <a:srgbClr val="C00000"/>
                </a:solidFill>
                <a:latin typeface="+mj-lt"/>
                <a:ea typeface="Calibri" panose="020F0502020204030204" pitchFamily="34" charset="0"/>
                <a:cs typeface="Arial" panose="020B0604020202020204" pitchFamily="34" charset="0"/>
              </a:rPr>
              <a:t>:</a:t>
            </a:r>
          </a:p>
          <a:p>
            <a:pPr algn="ctr" defTabSz="575981">
              <a:lnSpc>
                <a:spcPct val="150000"/>
              </a:lnSpc>
              <a:defRPr/>
            </a:pPr>
            <a:r>
              <a:rPr lang="vi-VN" sz="4400" b="1" dirty="0">
                <a:solidFill>
                  <a:schemeClr val="tx1"/>
                </a:solidFill>
                <a:latin typeface="+mj-lt"/>
                <a:ea typeface="Calibri" panose="020F0502020204030204" pitchFamily="34" charset="0"/>
                <a:cs typeface="Arial" panose="020B0604020202020204" pitchFamily="34" charset="0"/>
              </a:rPr>
              <a:t>ĐỌC </a:t>
            </a:r>
            <a:r>
              <a:rPr lang="en-US" sz="4400" b="1" dirty="0">
                <a:solidFill>
                  <a:schemeClr val="tx1"/>
                </a:solidFill>
                <a:latin typeface="+mj-lt"/>
                <a:ea typeface="Calibri" panose="020F0502020204030204" pitchFamily="34" charset="0"/>
                <a:cs typeface="Arial" panose="020B0604020202020204" pitchFamily="34" charset="0"/>
              </a:rPr>
              <a:t>NÂNG CAO</a:t>
            </a:r>
            <a:endParaRPr lang="vi-VN" sz="4400" b="1" dirty="0">
              <a:solidFill>
                <a:schemeClr val="tx1"/>
              </a:solidFill>
              <a:latin typeface="+mj-lt"/>
              <a:ea typeface="Calibri" panose="020F0502020204030204" pitchFamily="34" charset="0"/>
              <a:cs typeface="Arial" panose="020B0604020202020204" pitchFamily="34" charset="0"/>
            </a:endParaRPr>
          </a:p>
        </p:txBody>
      </p:sp>
      <p:sp>
        <p:nvSpPr>
          <p:cNvPr id="4" name="Freeform 16">
            <a:extLst>
              <a:ext uri="{FF2B5EF4-FFF2-40B4-BE49-F238E27FC236}">
                <a16:creationId xmlns:a16="http://schemas.microsoft.com/office/drawing/2014/main" id="{9BDA9A70-D581-AAAE-1B35-D0CEAB09185C}"/>
              </a:ext>
            </a:extLst>
          </p:cNvPr>
          <p:cNvSpPr/>
          <p:nvPr/>
        </p:nvSpPr>
        <p:spPr>
          <a:xfrm>
            <a:off x="7598718" y="1732115"/>
            <a:ext cx="3123561" cy="4300944"/>
          </a:xfrm>
          <a:custGeom>
            <a:avLst/>
            <a:gdLst/>
            <a:ahLst/>
            <a:cxnLst/>
            <a:rect l="l" t="t" r="r" b="b"/>
            <a:pathLst>
              <a:path w="4862646" h="6695554">
                <a:moveTo>
                  <a:pt x="0" y="0"/>
                </a:moveTo>
                <a:lnTo>
                  <a:pt x="4862646" y="0"/>
                </a:lnTo>
                <a:lnTo>
                  <a:pt x="4862646" y="6695554"/>
                </a:lnTo>
                <a:lnTo>
                  <a:pt x="0" y="6695554"/>
                </a:lnTo>
                <a:lnTo>
                  <a:pt x="0" y="0"/>
                </a:lnTo>
                <a:close/>
              </a:path>
            </a:pathLst>
          </a:custGeom>
          <a:blipFill>
            <a:blip r:embed="rId3"/>
            <a:stretch>
              <a:fillRect/>
            </a:stretch>
          </a:blipFill>
        </p:spPr>
      </p:sp>
    </p:spTree>
    <p:extLst>
      <p:ext uri="{BB962C8B-B14F-4D97-AF65-F5344CB8AC3E}">
        <p14:creationId xmlns:p14="http://schemas.microsoft.com/office/powerpoint/2010/main" val="155448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66BC67-F12D-431B-074C-81D329F3E49B}"/>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B071E921-B01D-5F1C-3376-0CAA5B69D09F}"/>
              </a:ext>
            </a:extLst>
          </p:cNvPr>
          <p:cNvGrpSpPr/>
          <p:nvPr/>
        </p:nvGrpSpPr>
        <p:grpSpPr>
          <a:xfrm>
            <a:off x="524258" y="2377142"/>
            <a:ext cx="5443153" cy="4130934"/>
            <a:chOff x="-146879" y="1273847"/>
            <a:chExt cx="4320618" cy="3278840"/>
          </a:xfrm>
        </p:grpSpPr>
        <p:grpSp>
          <p:nvGrpSpPr>
            <p:cNvPr id="6" name="Group 5">
              <a:extLst>
                <a:ext uri="{FF2B5EF4-FFF2-40B4-BE49-F238E27FC236}">
                  <a16:creationId xmlns:a16="http://schemas.microsoft.com/office/drawing/2014/main" id="{3D40D9C4-0BE2-1A74-A357-C441F808B2DB}"/>
                </a:ext>
              </a:extLst>
            </p:cNvPr>
            <p:cNvGrpSpPr/>
            <p:nvPr/>
          </p:nvGrpSpPr>
          <p:grpSpPr>
            <a:xfrm>
              <a:off x="-146879" y="1680029"/>
              <a:ext cx="4320618" cy="2872658"/>
              <a:chOff x="-197679" y="1897744"/>
              <a:chExt cx="4320618" cy="2872658"/>
            </a:xfrm>
          </p:grpSpPr>
          <p:sp>
            <p:nvSpPr>
              <p:cNvPr id="8" name="Rectangle: Rounded Corners 36">
                <a:extLst>
                  <a:ext uri="{FF2B5EF4-FFF2-40B4-BE49-F238E27FC236}">
                    <a16:creationId xmlns:a16="http://schemas.microsoft.com/office/drawing/2014/main" id="{66EA9817-3C71-6544-6954-E232348D5A05}"/>
                  </a:ext>
                </a:extLst>
              </p:cNvPr>
              <p:cNvSpPr/>
              <p:nvPr/>
            </p:nvSpPr>
            <p:spPr>
              <a:xfrm>
                <a:off x="-197679" y="1897744"/>
                <a:ext cx="4263389" cy="2872658"/>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endParaRPr lang="en-US" sz="2200" kern="0">
                  <a:solidFill>
                    <a:srgbClr val="FFF2CC"/>
                  </a:solidFill>
                  <a:latin typeface="+mj-lt"/>
                  <a:sym typeface="Arial"/>
                </a:endParaRPr>
              </a:p>
            </p:txBody>
          </p:sp>
          <p:sp>
            <p:nvSpPr>
              <p:cNvPr id="9" name="TextBox 8">
                <a:extLst>
                  <a:ext uri="{FF2B5EF4-FFF2-40B4-BE49-F238E27FC236}">
                    <a16:creationId xmlns:a16="http://schemas.microsoft.com/office/drawing/2014/main" id="{0F094746-B62B-8D46-C1BF-33E14A030523}"/>
                  </a:ext>
                </a:extLst>
              </p:cNvPr>
              <p:cNvSpPr txBox="1"/>
              <p:nvPr/>
            </p:nvSpPr>
            <p:spPr>
              <a:xfrm>
                <a:off x="-140449" y="2283758"/>
                <a:ext cx="4263388" cy="2035505"/>
              </a:xfrm>
              <a:prstGeom prst="rect">
                <a:avLst/>
              </a:prstGeom>
              <a:noFill/>
            </p:spPr>
            <p:txBody>
              <a:bodyPr wrap="square">
                <a:spAutoFit/>
              </a:bodyPr>
              <a:lstStyle/>
              <a:p>
                <a:pPr algn="ctr" defTabSz="1151961">
                  <a:lnSpc>
                    <a:spcPct val="150000"/>
                  </a:lnSpc>
                  <a:defRPr/>
                </a:pPr>
                <a:r>
                  <a:rPr lang="en-US" sz="2200" b="1" kern="0" dirty="0" err="1">
                    <a:solidFill>
                      <a:srgbClr val="000000"/>
                    </a:solidFill>
                    <a:latin typeface="+mj-lt"/>
                    <a:sym typeface="Arial"/>
                  </a:rPr>
                  <a:t>Khổ</a:t>
                </a:r>
                <a:r>
                  <a:rPr lang="en-US" sz="2200" b="1" kern="0" dirty="0">
                    <a:solidFill>
                      <a:srgbClr val="000000"/>
                    </a:solidFill>
                    <a:latin typeface="+mj-lt"/>
                    <a:sym typeface="Arial"/>
                  </a:rPr>
                  <a:t> </a:t>
                </a:r>
                <a:r>
                  <a:rPr lang="en-US" sz="2200" b="1" kern="0" dirty="0" err="1">
                    <a:solidFill>
                      <a:srgbClr val="000000"/>
                    </a:solidFill>
                    <a:latin typeface="+mj-lt"/>
                    <a:sym typeface="Arial"/>
                  </a:rPr>
                  <a:t>thơ</a:t>
                </a:r>
                <a:r>
                  <a:rPr lang="en-US" sz="2200" b="1" kern="0" dirty="0">
                    <a:solidFill>
                      <a:srgbClr val="000000"/>
                    </a:solidFill>
                    <a:latin typeface="+mj-lt"/>
                    <a:sym typeface="Arial"/>
                  </a:rPr>
                  <a:t> 2:</a:t>
                </a:r>
              </a:p>
              <a:p>
                <a:pPr algn="just" defTabSz="1151961">
                  <a:lnSpc>
                    <a:spcPct val="150000"/>
                  </a:lnSpc>
                  <a:defRPr/>
                </a:pPr>
                <a:r>
                  <a:rPr lang="vi-VN" sz="2200" kern="0" dirty="0">
                    <a:solidFill>
                      <a:sysClr val="windowText" lastClr="000000"/>
                    </a:solidFill>
                    <a:latin typeface="+mj-lt"/>
                    <a:sym typeface="Arial"/>
                  </a:rPr>
                  <a:t>Chẳng ai đặc biệt hơn người</a:t>
                </a:r>
                <a:r>
                  <a:rPr lang="vi-VN" sz="2200" kern="0" dirty="0">
                    <a:solidFill>
                      <a:srgbClr val="C00000"/>
                    </a:solidFill>
                    <a:latin typeface="+mj-lt"/>
                    <a:sym typeface="Arial"/>
                  </a:rPr>
                  <a:t>/ </a:t>
                </a:r>
              </a:p>
              <a:p>
                <a:pPr algn="just" defTabSz="1151961">
                  <a:lnSpc>
                    <a:spcPct val="150000"/>
                  </a:lnSpc>
                  <a:defRPr/>
                </a:pPr>
                <a:r>
                  <a:rPr lang="vi-VN" sz="2200" kern="0" dirty="0">
                    <a:solidFill>
                      <a:sysClr val="windowText" lastClr="000000"/>
                    </a:solidFill>
                    <a:latin typeface="+mj-lt"/>
                    <a:sym typeface="Arial"/>
                  </a:rPr>
                  <a:t>Chỉ vì là trai hay gái</a:t>
                </a:r>
                <a:r>
                  <a:rPr lang="vi-VN" sz="2200" kern="0" dirty="0">
                    <a:solidFill>
                      <a:srgbClr val="C00000"/>
                    </a:solidFill>
                    <a:latin typeface="+mj-lt"/>
                    <a:sym typeface="Arial"/>
                  </a:rPr>
                  <a:t>/ </a:t>
                </a:r>
              </a:p>
              <a:p>
                <a:pPr algn="just" defTabSz="1151961">
                  <a:lnSpc>
                    <a:spcPct val="150000"/>
                  </a:lnSpc>
                  <a:defRPr/>
                </a:pPr>
                <a:r>
                  <a:rPr lang="vi-VN" sz="2200" kern="0" dirty="0">
                    <a:solidFill>
                      <a:sysClr val="windowText" lastClr="000000"/>
                    </a:solidFill>
                    <a:latin typeface="+mj-lt"/>
                    <a:sym typeface="Arial"/>
                  </a:rPr>
                  <a:t>Bạn nữ đẹp xinh,</a:t>
                </a:r>
                <a:r>
                  <a:rPr lang="vi-VN" sz="2200" kern="0" dirty="0">
                    <a:solidFill>
                      <a:srgbClr val="C00000"/>
                    </a:solidFill>
                    <a:latin typeface="+mj-lt"/>
                    <a:sym typeface="Arial"/>
                  </a:rPr>
                  <a:t>/ </a:t>
                </a:r>
                <a:r>
                  <a:rPr lang="vi-VN" sz="2200" kern="0" dirty="0">
                    <a:solidFill>
                      <a:sysClr val="windowText" lastClr="000000"/>
                    </a:solidFill>
                    <a:latin typeface="+mj-lt"/>
                    <a:sym typeface="Arial"/>
                  </a:rPr>
                  <a:t>tài giỏi</a:t>
                </a:r>
                <a:r>
                  <a:rPr lang="vi-VN" sz="2200" kern="0" dirty="0">
                    <a:solidFill>
                      <a:srgbClr val="C00000"/>
                    </a:solidFill>
                    <a:latin typeface="+mj-lt"/>
                    <a:sym typeface="Arial"/>
                  </a:rPr>
                  <a:t>/</a:t>
                </a:r>
                <a:r>
                  <a:rPr lang="vi-VN" sz="2200" kern="0" dirty="0">
                    <a:solidFill>
                      <a:sysClr val="windowText" lastClr="000000"/>
                    </a:solidFill>
                    <a:latin typeface="+mj-lt"/>
                    <a:sym typeface="Arial"/>
                  </a:rPr>
                  <a:t> </a:t>
                </a:r>
              </a:p>
              <a:p>
                <a:pPr algn="just" defTabSz="1151961">
                  <a:lnSpc>
                    <a:spcPct val="150000"/>
                  </a:lnSpc>
                  <a:defRPr/>
                </a:pPr>
                <a:r>
                  <a:rPr lang="vi-VN" sz="2200" kern="0" dirty="0">
                    <a:solidFill>
                      <a:sysClr val="windowText" lastClr="000000"/>
                    </a:solidFill>
                    <a:latin typeface="+mj-lt"/>
                    <a:sym typeface="Arial"/>
                  </a:rPr>
                  <a:t>Bạn nam khỏe mạnh,</a:t>
                </a:r>
                <a:r>
                  <a:rPr lang="vi-VN" sz="2200" kern="0" dirty="0">
                    <a:solidFill>
                      <a:srgbClr val="C00000"/>
                    </a:solidFill>
                    <a:latin typeface="+mj-lt"/>
                    <a:sym typeface="Arial"/>
                  </a:rPr>
                  <a:t>/</a:t>
                </a:r>
                <a:r>
                  <a:rPr lang="vi-VN" sz="2200" kern="0" dirty="0">
                    <a:solidFill>
                      <a:sysClr val="windowText" lastClr="000000"/>
                    </a:solidFill>
                    <a:latin typeface="+mj-lt"/>
                    <a:sym typeface="Arial"/>
                  </a:rPr>
                  <a:t> thông minh.</a:t>
                </a:r>
                <a:r>
                  <a:rPr lang="vi-VN" sz="2200" kern="0" dirty="0">
                    <a:solidFill>
                      <a:srgbClr val="C00000"/>
                    </a:solidFill>
                    <a:latin typeface="+mj-lt"/>
                    <a:sym typeface="Arial"/>
                  </a:rPr>
                  <a:t>//</a:t>
                </a:r>
                <a:r>
                  <a:rPr lang="vi-VN" sz="2200" kern="0" dirty="0">
                    <a:solidFill>
                      <a:sysClr val="windowText" lastClr="000000"/>
                    </a:solidFill>
                    <a:latin typeface="+mj-lt"/>
                    <a:sym typeface="Arial"/>
                  </a:rPr>
                  <a:t> </a:t>
                </a:r>
              </a:p>
            </p:txBody>
          </p:sp>
        </p:grpSp>
        <p:pic>
          <p:nvPicPr>
            <p:cNvPr id="7" name="Picture 6">
              <a:extLst>
                <a:ext uri="{FF2B5EF4-FFF2-40B4-BE49-F238E27FC236}">
                  <a16:creationId xmlns:a16="http://schemas.microsoft.com/office/drawing/2014/main" id="{1ED62A0A-C9ED-3363-A8E2-BA4E31865567}"/>
                </a:ext>
              </a:extLst>
            </p:cNvPr>
            <p:cNvPicPr>
              <a:picLocks noChangeAspect="1"/>
            </p:cNvPicPr>
            <p:nvPr/>
          </p:nvPicPr>
          <p:blipFill>
            <a:blip r:embed="rId3"/>
            <a:stretch>
              <a:fillRect/>
            </a:stretch>
          </p:blipFill>
          <p:spPr>
            <a:xfrm>
              <a:off x="1456147" y="1273847"/>
              <a:ext cx="1010151" cy="739535"/>
            </a:xfrm>
            <a:prstGeom prst="rect">
              <a:avLst/>
            </a:prstGeom>
          </p:spPr>
        </p:pic>
      </p:grpSp>
      <p:sp>
        <p:nvSpPr>
          <p:cNvPr id="10" name="TextBox 9">
            <a:extLst>
              <a:ext uri="{FF2B5EF4-FFF2-40B4-BE49-F238E27FC236}">
                <a16:creationId xmlns:a16="http://schemas.microsoft.com/office/drawing/2014/main" id="{14A13593-6D22-B8F4-6DA7-B5D5B305DF1C}"/>
              </a:ext>
            </a:extLst>
          </p:cNvPr>
          <p:cNvSpPr txBox="1"/>
          <p:nvPr/>
        </p:nvSpPr>
        <p:spPr>
          <a:xfrm>
            <a:off x="1920392" y="1794010"/>
            <a:ext cx="8351215" cy="430887"/>
          </a:xfrm>
          <a:prstGeom prst="rect">
            <a:avLst/>
          </a:prstGeom>
          <a:noFill/>
        </p:spPr>
        <p:txBody>
          <a:bodyPr wrap="square" rtlCol="0">
            <a:spAutoFit/>
          </a:bodyPr>
          <a:lstStyle/>
          <a:p>
            <a:pPr algn="ctr" defTabSz="1151961">
              <a:buClr>
                <a:srgbClr val="000000"/>
              </a:buClr>
            </a:pPr>
            <a:r>
              <a:rPr lang="en-US" sz="2200" b="1" kern="0">
                <a:solidFill>
                  <a:schemeClr val="tx1"/>
                </a:solidFill>
                <a:latin typeface="+mj-lt"/>
                <a:sym typeface="Arial"/>
              </a:rPr>
              <a:t>Cả lớp </a:t>
            </a:r>
            <a:r>
              <a:rPr lang="vi-VN" sz="2200" b="1" kern="0">
                <a:solidFill>
                  <a:schemeClr val="tx1"/>
                </a:solidFill>
                <a:latin typeface="+mj-lt"/>
                <a:sym typeface="Arial"/>
              </a:rPr>
              <a:t>đọc diễn cảm khổ thơ thứ 2 và thứ 3</a:t>
            </a:r>
            <a:r>
              <a:rPr lang="en-US" sz="2200" b="1" kern="0">
                <a:solidFill>
                  <a:schemeClr val="tx1"/>
                </a:solidFill>
                <a:latin typeface="+mj-lt"/>
                <a:sym typeface="Arial"/>
              </a:rPr>
              <a:t>:</a:t>
            </a:r>
          </a:p>
        </p:txBody>
      </p:sp>
      <p:grpSp>
        <p:nvGrpSpPr>
          <p:cNvPr id="13" name="Group 12">
            <a:extLst>
              <a:ext uri="{FF2B5EF4-FFF2-40B4-BE49-F238E27FC236}">
                <a16:creationId xmlns:a16="http://schemas.microsoft.com/office/drawing/2014/main" id="{183891B1-C419-0E95-99AF-433488A98658}"/>
              </a:ext>
            </a:extLst>
          </p:cNvPr>
          <p:cNvGrpSpPr/>
          <p:nvPr/>
        </p:nvGrpSpPr>
        <p:grpSpPr>
          <a:xfrm>
            <a:off x="6296687" y="2888882"/>
            <a:ext cx="5371055" cy="3619194"/>
            <a:chOff x="-451201" y="1897744"/>
            <a:chExt cx="4263160" cy="2872658"/>
          </a:xfrm>
        </p:grpSpPr>
        <p:sp>
          <p:nvSpPr>
            <p:cNvPr id="15" name="Rectangle: Rounded Corners 43">
              <a:extLst>
                <a:ext uri="{FF2B5EF4-FFF2-40B4-BE49-F238E27FC236}">
                  <a16:creationId xmlns:a16="http://schemas.microsoft.com/office/drawing/2014/main" id="{CC566AE2-761A-9A7E-2D11-491B68A39A33}"/>
                </a:ext>
              </a:extLst>
            </p:cNvPr>
            <p:cNvSpPr/>
            <p:nvPr/>
          </p:nvSpPr>
          <p:spPr>
            <a:xfrm>
              <a:off x="-451201" y="1897744"/>
              <a:ext cx="4263160" cy="2872658"/>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endParaRPr lang="en-US" sz="2200" kern="0">
                <a:solidFill>
                  <a:srgbClr val="FFF2CC"/>
                </a:solidFill>
                <a:latin typeface="+mj-lt"/>
                <a:sym typeface="Arial"/>
              </a:endParaRPr>
            </a:p>
          </p:txBody>
        </p:sp>
        <p:sp>
          <p:nvSpPr>
            <p:cNvPr id="16" name="TextBox 15">
              <a:extLst>
                <a:ext uri="{FF2B5EF4-FFF2-40B4-BE49-F238E27FC236}">
                  <a16:creationId xmlns:a16="http://schemas.microsoft.com/office/drawing/2014/main" id="{AF182731-EE7B-6B2B-20F2-FB4735CB03E3}"/>
                </a:ext>
              </a:extLst>
            </p:cNvPr>
            <p:cNvSpPr txBox="1"/>
            <p:nvPr/>
          </p:nvSpPr>
          <p:spPr>
            <a:xfrm>
              <a:off x="-243890" y="2344203"/>
              <a:ext cx="3895933" cy="2035505"/>
            </a:xfrm>
            <a:prstGeom prst="rect">
              <a:avLst/>
            </a:prstGeom>
            <a:noFill/>
          </p:spPr>
          <p:txBody>
            <a:bodyPr wrap="square">
              <a:spAutoFit/>
            </a:bodyPr>
            <a:lstStyle/>
            <a:p>
              <a:pPr algn="ctr" defTabSz="1151961">
                <a:lnSpc>
                  <a:spcPct val="150000"/>
                </a:lnSpc>
                <a:defRPr/>
              </a:pPr>
              <a:r>
                <a:rPr lang="en-US" sz="2200" b="1" kern="0" dirty="0" err="1">
                  <a:solidFill>
                    <a:srgbClr val="000000"/>
                  </a:solidFill>
                  <a:latin typeface="+mj-lt"/>
                  <a:sym typeface="Arial"/>
                </a:rPr>
                <a:t>Khổ</a:t>
              </a:r>
              <a:r>
                <a:rPr lang="en-US" sz="2200" b="1" kern="0" dirty="0">
                  <a:solidFill>
                    <a:srgbClr val="000000"/>
                  </a:solidFill>
                  <a:latin typeface="+mj-lt"/>
                  <a:sym typeface="Arial"/>
                </a:rPr>
                <a:t> </a:t>
              </a:r>
              <a:r>
                <a:rPr lang="en-US" sz="2200" b="1" kern="0" dirty="0" err="1">
                  <a:solidFill>
                    <a:srgbClr val="000000"/>
                  </a:solidFill>
                  <a:latin typeface="+mj-lt"/>
                  <a:sym typeface="Arial"/>
                </a:rPr>
                <a:t>thơ</a:t>
              </a:r>
              <a:r>
                <a:rPr lang="en-US" sz="2200" b="1" kern="0" dirty="0">
                  <a:solidFill>
                    <a:srgbClr val="000000"/>
                  </a:solidFill>
                  <a:latin typeface="+mj-lt"/>
                  <a:sym typeface="Arial"/>
                </a:rPr>
                <a:t> 3:</a:t>
              </a:r>
            </a:p>
            <a:p>
              <a:pPr algn="just" defTabSz="1151961">
                <a:lnSpc>
                  <a:spcPct val="150000"/>
                </a:lnSpc>
                <a:defRPr/>
              </a:pPr>
              <a:r>
                <a:rPr lang="vi-VN" sz="2200" kern="0" dirty="0">
                  <a:solidFill>
                    <a:sysClr val="windowText" lastClr="000000"/>
                  </a:solidFill>
                  <a:latin typeface="+mj-lt"/>
                  <a:sym typeface="Arial"/>
                </a:rPr>
                <a:t>Yêu sao lớp của chúng mình</a:t>
              </a:r>
              <a:r>
                <a:rPr lang="vi-VN" sz="2200" kern="0" dirty="0">
                  <a:solidFill>
                    <a:srgbClr val="C00000"/>
                  </a:solidFill>
                  <a:latin typeface="+mj-lt"/>
                  <a:sym typeface="Arial"/>
                </a:rPr>
                <a:t>/</a:t>
              </a:r>
            </a:p>
            <a:p>
              <a:pPr algn="just" defTabSz="1151961">
                <a:lnSpc>
                  <a:spcPct val="150000"/>
                </a:lnSpc>
                <a:defRPr/>
              </a:pPr>
              <a:r>
                <a:rPr lang="vi-VN" sz="2200" kern="0" dirty="0">
                  <a:solidFill>
                    <a:sysClr val="windowText" lastClr="000000"/>
                  </a:solidFill>
                  <a:latin typeface="+mj-lt"/>
                  <a:sym typeface="Arial"/>
                </a:rPr>
                <a:t>Gái trai chan hòa đoàn kết</a:t>
              </a:r>
              <a:r>
                <a:rPr lang="vi-VN" sz="2200" kern="0" dirty="0">
                  <a:solidFill>
                    <a:srgbClr val="C00000"/>
                  </a:solidFill>
                  <a:latin typeface="+mj-lt"/>
                  <a:sym typeface="Arial"/>
                </a:rPr>
                <a:t>/</a:t>
              </a:r>
            </a:p>
            <a:p>
              <a:pPr algn="just" defTabSz="1151961">
                <a:lnSpc>
                  <a:spcPct val="150000"/>
                </a:lnSpc>
                <a:defRPr/>
              </a:pPr>
              <a:r>
                <a:rPr lang="vi-VN" sz="2200" kern="0" dirty="0">
                  <a:solidFill>
                    <a:sysClr val="windowText" lastClr="000000"/>
                  </a:solidFill>
                  <a:latin typeface="+mj-lt"/>
                  <a:sym typeface="Arial"/>
                </a:rPr>
                <a:t>Đua nhau chăm </a:t>
              </a:r>
              <a:r>
                <a:rPr lang="en-US" sz="2200">
                  <a:solidFill>
                    <a:sysClr val="windowText" lastClr="000000"/>
                  </a:solidFill>
                  <a:latin typeface="+mj-lt"/>
                </a:rPr>
                <a:t>học</a:t>
              </a:r>
              <a:r>
                <a:rPr lang="vi-VN" sz="2200" kern="0">
                  <a:solidFill>
                    <a:sysClr val="windowText" lastClr="000000"/>
                  </a:solidFill>
                  <a:latin typeface="+mj-lt"/>
                  <a:sym typeface="Arial"/>
                </a:rPr>
                <a:t>,</a:t>
              </a:r>
              <a:r>
                <a:rPr lang="vi-VN" sz="2200" kern="0">
                  <a:solidFill>
                    <a:srgbClr val="C00000"/>
                  </a:solidFill>
                  <a:latin typeface="+mj-lt"/>
                  <a:sym typeface="Arial"/>
                </a:rPr>
                <a:t>/</a:t>
              </a:r>
              <a:r>
                <a:rPr lang="vi-VN" sz="2200" kern="0">
                  <a:solidFill>
                    <a:sysClr val="windowText" lastClr="000000"/>
                  </a:solidFill>
                  <a:latin typeface="+mj-lt"/>
                  <a:sym typeface="Arial"/>
                </a:rPr>
                <a:t> </a:t>
              </a:r>
              <a:r>
                <a:rPr lang="vi-VN" sz="2200" kern="0" dirty="0">
                  <a:solidFill>
                    <a:sysClr val="windowText" lastClr="000000"/>
                  </a:solidFill>
                  <a:latin typeface="+mj-lt"/>
                  <a:sym typeface="Arial"/>
                </a:rPr>
                <a:t>chăm làm</a:t>
              </a:r>
              <a:r>
                <a:rPr lang="vi-VN" sz="2200" kern="0" dirty="0">
                  <a:solidFill>
                    <a:srgbClr val="C00000"/>
                  </a:solidFill>
                  <a:latin typeface="+mj-lt"/>
                  <a:sym typeface="Arial"/>
                </a:rPr>
                <a:t>/</a:t>
              </a:r>
              <a:r>
                <a:rPr lang="vi-VN" sz="2200" kern="0" dirty="0">
                  <a:solidFill>
                    <a:sysClr val="windowText" lastClr="000000"/>
                  </a:solidFill>
                  <a:latin typeface="+mj-lt"/>
                  <a:sym typeface="Arial"/>
                </a:rPr>
                <a:t> </a:t>
              </a:r>
            </a:p>
            <a:p>
              <a:pPr algn="just" defTabSz="1151961">
                <a:lnSpc>
                  <a:spcPct val="150000"/>
                </a:lnSpc>
                <a:defRPr/>
              </a:pPr>
              <a:r>
                <a:rPr lang="vi-VN" sz="2200" kern="0" dirty="0">
                  <a:solidFill>
                    <a:sysClr val="windowText" lastClr="000000"/>
                  </a:solidFill>
                  <a:latin typeface="+mj-lt"/>
                  <a:sym typeface="Arial"/>
                </a:rPr>
                <a:t>Lúc nào cũng vui như Tết.</a:t>
              </a:r>
              <a:r>
                <a:rPr lang="vi-VN" sz="2200" kern="0" dirty="0">
                  <a:solidFill>
                    <a:srgbClr val="C00000"/>
                  </a:solidFill>
                  <a:latin typeface="+mj-lt"/>
                  <a:sym typeface="Arial"/>
                </a:rPr>
                <a:t>//</a:t>
              </a:r>
              <a:r>
                <a:rPr lang="vi-VN" sz="2200" kern="0" dirty="0">
                  <a:solidFill>
                    <a:sysClr val="windowText" lastClr="000000"/>
                  </a:solidFill>
                  <a:latin typeface="+mj-lt"/>
                  <a:sym typeface="Arial"/>
                </a:rPr>
                <a:t> </a:t>
              </a:r>
            </a:p>
          </p:txBody>
        </p:sp>
      </p:grpSp>
      <p:pic>
        <p:nvPicPr>
          <p:cNvPr id="17" name="Picture 16">
            <a:extLst>
              <a:ext uri="{FF2B5EF4-FFF2-40B4-BE49-F238E27FC236}">
                <a16:creationId xmlns:a16="http://schemas.microsoft.com/office/drawing/2014/main" id="{EEC680E1-085A-1F05-7CED-91F757867F02}"/>
              </a:ext>
            </a:extLst>
          </p:cNvPr>
          <p:cNvPicPr>
            <a:picLocks noChangeAspect="1"/>
          </p:cNvPicPr>
          <p:nvPr/>
        </p:nvPicPr>
        <p:blipFill>
          <a:blip r:embed="rId4"/>
          <a:stretch>
            <a:fillRect/>
          </a:stretch>
        </p:blipFill>
        <p:spPr>
          <a:xfrm>
            <a:off x="8246261" y="2524693"/>
            <a:ext cx="1274174" cy="926672"/>
          </a:xfrm>
          <a:prstGeom prst="rect">
            <a:avLst/>
          </a:prstGeom>
        </p:spPr>
      </p:pic>
    </p:spTree>
    <p:extLst>
      <p:ext uri="{BB962C8B-B14F-4D97-AF65-F5344CB8AC3E}">
        <p14:creationId xmlns:p14="http://schemas.microsoft.com/office/powerpoint/2010/main" val="2614791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par>
                                <p:cTn id="11" presetID="14"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B244BC-D563-929A-51E4-A7FD22B99C65}"/>
            </a:ext>
          </a:extLst>
        </p:cNvPr>
        <p:cNvGrpSpPr/>
        <p:nvPr/>
      </p:nvGrpSpPr>
      <p:grpSpPr>
        <a:xfrm>
          <a:off x="0" y="0"/>
          <a:ext cx="0" cy="0"/>
          <a:chOff x="0" y="0"/>
          <a:chExt cx="0" cy="0"/>
        </a:xfrm>
      </p:grpSpPr>
      <p:sp>
        <p:nvSpPr>
          <p:cNvPr id="7" name="Oval Callout 257">
            <a:extLst>
              <a:ext uri="{FF2B5EF4-FFF2-40B4-BE49-F238E27FC236}">
                <a16:creationId xmlns:a16="http://schemas.microsoft.com/office/drawing/2014/main" id="{94510C5E-58E5-896D-D059-567419965D4C}"/>
              </a:ext>
            </a:extLst>
          </p:cNvPr>
          <p:cNvSpPr/>
          <p:nvPr/>
        </p:nvSpPr>
        <p:spPr>
          <a:xfrm>
            <a:off x="5082990" y="1841795"/>
            <a:ext cx="5478780" cy="2457660"/>
          </a:xfrm>
          <a:prstGeom prst="wedgeRoundRectCallout">
            <a:avLst>
              <a:gd name="adj1" fmla="val -41052"/>
              <a:gd name="adj2" fmla="val 69434"/>
              <a:gd name="adj3" fmla="val 16667"/>
            </a:avLst>
          </a:prstGeom>
          <a:solidFill>
            <a:schemeClr val="accent1">
              <a:lumMod val="20000"/>
              <a:lumOff val="80000"/>
            </a:schemeClr>
          </a:solidFill>
          <a:ln w="19050" cap="flat" cmpd="sng" algn="ctr">
            <a:solidFill>
              <a:schemeClr val="accent1"/>
            </a:solidFill>
            <a:prstDash val="lgDash"/>
          </a:ln>
          <a:effectLst/>
        </p:spPr>
        <p:txBody>
          <a:bodyPr rtlCol="0" anchor="ctr"/>
          <a:lstStyle/>
          <a:p>
            <a:pPr algn="ctr" defTabSz="1151961">
              <a:defRPr/>
            </a:pPr>
            <a:endParaRPr lang="en-US" sz="2400" kern="0">
              <a:solidFill>
                <a:srgbClr val="FFD7C9"/>
              </a:solidFill>
              <a:latin typeface="+mj-lt"/>
              <a:sym typeface="Arial"/>
            </a:endParaRPr>
          </a:p>
        </p:txBody>
      </p:sp>
      <p:sp>
        <p:nvSpPr>
          <p:cNvPr id="9" name="Rectangle 8">
            <a:extLst>
              <a:ext uri="{FF2B5EF4-FFF2-40B4-BE49-F238E27FC236}">
                <a16:creationId xmlns:a16="http://schemas.microsoft.com/office/drawing/2014/main" id="{1C9228FD-F9DE-EEB9-BB67-186F486A5E10}"/>
              </a:ext>
            </a:extLst>
          </p:cNvPr>
          <p:cNvSpPr/>
          <p:nvPr/>
        </p:nvSpPr>
        <p:spPr>
          <a:xfrm>
            <a:off x="5786719" y="2232211"/>
            <a:ext cx="4143354" cy="1675843"/>
          </a:xfrm>
          <a:prstGeom prst="rect">
            <a:avLst/>
          </a:prstGeom>
        </p:spPr>
        <p:txBody>
          <a:bodyPr wrap="square">
            <a:spAutoFit/>
          </a:bodyPr>
          <a:lstStyle/>
          <a:p>
            <a:pPr algn="just" defTabSz="1151961">
              <a:lnSpc>
                <a:spcPct val="150000"/>
              </a:lnSpc>
              <a:defRPr/>
            </a:pPr>
            <a:r>
              <a:rPr lang="en-US" sz="2400" kern="0" dirty="0" err="1">
                <a:solidFill>
                  <a:sysClr val="windowText" lastClr="000000"/>
                </a:solidFill>
                <a:latin typeface="+mj-lt"/>
                <a:sym typeface="Arial"/>
              </a:rPr>
              <a:t>Cả</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lớp</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hãy</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đọc</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lại</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bài</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đọc</a:t>
            </a:r>
            <a:r>
              <a:rPr lang="en-US" sz="2400" kern="0" dirty="0">
                <a:solidFill>
                  <a:sysClr val="windowText" lastClr="000000"/>
                </a:solidFill>
                <a:latin typeface="+mj-lt"/>
                <a:sym typeface="Arial"/>
              </a:rPr>
              <a:t> </a:t>
            </a:r>
            <a:r>
              <a:rPr lang="en-US" sz="2400" kern="0" dirty="0">
                <a:solidFill>
                  <a:schemeClr val="tx1"/>
                </a:solidFill>
                <a:latin typeface="+mj-lt"/>
                <a:sym typeface="Arial"/>
              </a:rPr>
              <a:t>“</a:t>
            </a:r>
            <a:r>
              <a:rPr lang="vi-VN" sz="2400" kern="0" dirty="0">
                <a:solidFill>
                  <a:schemeClr val="tx1"/>
                </a:solidFill>
                <a:latin typeface="+mj-lt"/>
                <a:sym typeface="Arial"/>
              </a:rPr>
              <a:t>Muôn sắc hoa tươi</a:t>
            </a:r>
            <a:r>
              <a:rPr lang="en-US" sz="2400" kern="0" dirty="0">
                <a:solidFill>
                  <a:schemeClr val="tx1"/>
                </a:solidFill>
                <a:latin typeface="+mj-lt"/>
                <a:sym typeface="Arial"/>
              </a:rPr>
              <a:t>”, </a:t>
            </a:r>
            <a:r>
              <a:rPr lang="en-US" sz="2400" kern="0" dirty="0" err="1">
                <a:solidFill>
                  <a:sysClr val="windowText" lastClr="000000"/>
                </a:solidFill>
                <a:latin typeface="+mj-lt"/>
                <a:sym typeface="Arial"/>
              </a:rPr>
              <a:t>sau</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đó</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thi</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đọc</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với</a:t>
            </a:r>
            <a:r>
              <a:rPr lang="en-US" sz="2400" kern="0" dirty="0">
                <a:solidFill>
                  <a:sysClr val="windowText" lastClr="000000"/>
                </a:solidFill>
                <a:latin typeface="+mj-lt"/>
                <a:sym typeface="Arial"/>
              </a:rPr>
              <a:t> </a:t>
            </a:r>
            <a:r>
              <a:rPr lang="en-US" sz="2400" kern="0" dirty="0" err="1">
                <a:solidFill>
                  <a:sysClr val="windowText" lastClr="000000"/>
                </a:solidFill>
                <a:latin typeface="+mj-lt"/>
                <a:sym typeface="Arial"/>
              </a:rPr>
              <a:t>nhau</a:t>
            </a:r>
            <a:r>
              <a:rPr lang="en-US" sz="2400" kern="0" dirty="0">
                <a:solidFill>
                  <a:sysClr val="windowText" lastClr="000000"/>
                </a:solidFill>
                <a:latin typeface="+mj-lt"/>
                <a:sym typeface="Arial"/>
              </a:rPr>
              <a:t>.</a:t>
            </a:r>
          </a:p>
        </p:txBody>
      </p:sp>
      <p:sp>
        <p:nvSpPr>
          <p:cNvPr id="2" name="Freeform 6">
            <a:extLst>
              <a:ext uri="{FF2B5EF4-FFF2-40B4-BE49-F238E27FC236}">
                <a16:creationId xmlns:a16="http://schemas.microsoft.com/office/drawing/2014/main" id="{C1E1839C-294B-2EF9-E2E4-57CE0F3CD3C8}"/>
              </a:ext>
            </a:extLst>
          </p:cNvPr>
          <p:cNvSpPr/>
          <p:nvPr/>
        </p:nvSpPr>
        <p:spPr>
          <a:xfrm flipH="1">
            <a:off x="1811232" y="2232211"/>
            <a:ext cx="2647694" cy="5520822"/>
          </a:xfrm>
          <a:custGeom>
            <a:avLst/>
            <a:gdLst/>
            <a:ahLst/>
            <a:cxnLst/>
            <a:rect l="l" t="t" r="r" b="b"/>
            <a:pathLst>
              <a:path w="4377012" h="9126697">
                <a:moveTo>
                  <a:pt x="0" y="0"/>
                </a:moveTo>
                <a:lnTo>
                  <a:pt x="4377012" y="0"/>
                </a:lnTo>
                <a:lnTo>
                  <a:pt x="4377012" y="9126697"/>
                </a:lnTo>
                <a:lnTo>
                  <a:pt x="0" y="9126697"/>
                </a:lnTo>
                <a:lnTo>
                  <a:pt x="0" y="0"/>
                </a:lnTo>
                <a:close/>
              </a:path>
            </a:pathLst>
          </a:custGeom>
          <a:blipFill>
            <a:blip r:embed="rId3"/>
            <a:stretch>
              <a:fillRect/>
            </a:stretch>
          </a:blipFill>
        </p:spPr>
      </p:sp>
    </p:spTree>
    <p:extLst>
      <p:ext uri="{BB962C8B-B14F-4D97-AF65-F5344CB8AC3E}">
        <p14:creationId xmlns:p14="http://schemas.microsoft.com/office/powerpoint/2010/main" val="345745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4ED3C6E-92CC-CA04-D617-BC35BC5EDA2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15" name="Freeform 11">
            <a:extLst>
              <a:ext uri="{FF2B5EF4-FFF2-40B4-BE49-F238E27FC236}">
                <a16:creationId xmlns:a16="http://schemas.microsoft.com/office/drawing/2014/main" id="{D8BD2354-E4A1-6F8F-AE3F-9BE03CE2A479}"/>
              </a:ext>
            </a:extLst>
          </p:cNvPr>
          <p:cNvSpPr/>
          <p:nvPr/>
        </p:nvSpPr>
        <p:spPr>
          <a:xfrm rot="-1888174">
            <a:off x="8015042" y="266111"/>
            <a:ext cx="596764" cy="571809"/>
          </a:xfrm>
          <a:custGeom>
            <a:avLst/>
            <a:gdLst/>
            <a:ahLst/>
            <a:cxnLst/>
            <a:rect l="l" t="t" r="r" b="b"/>
            <a:pathLst>
              <a:path w="947338" h="907722">
                <a:moveTo>
                  <a:pt x="0" y="0"/>
                </a:moveTo>
                <a:lnTo>
                  <a:pt x="947338" y="0"/>
                </a:lnTo>
                <a:lnTo>
                  <a:pt x="947338" y="907722"/>
                </a:lnTo>
                <a:lnTo>
                  <a:pt x="0" y="907722"/>
                </a:lnTo>
                <a:lnTo>
                  <a:pt x="0" y="0"/>
                </a:lnTo>
                <a:close/>
              </a:path>
            </a:pathLst>
          </a:custGeom>
          <a:blipFill>
            <a:blip r:embed="rId3"/>
            <a:stretch>
              <a:fillRect/>
            </a:stretch>
          </a:blipFill>
        </p:spPr>
        <p:txBody>
          <a:bodyPr/>
          <a:lstStyle/>
          <a:p>
            <a:pPr defTabSz="1151961">
              <a:buClr>
                <a:srgbClr val="000000"/>
              </a:buClr>
              <a:defRPr/>
            </a:pPr>
            <a:endParaRPr lang="en-US" sz="1764" kern="0">
              <a:solidFill>
                <a:srgbClr val="000000"/>
              </a:solidFill>
              <a:latin typeface="Arial"/>
              <a:cs typeface="Arial"/>
              <a:sym typeface="Arial"/>
            </a:endParaRPr>
          </a:p>
        </p:txBody>
      </p:sp>
      <p:sp>
        <p:nvSpPr>
          <p:cNvPr id="17" name="Freeform 17">
            <a:extLst>
              <a:ext uri="{FF2B5EF4-FFF2-40B4-BE49-F238E27FC236}">
                <a16:creationId xmlns:a16="http://schemas.microsoft.com/office/drawing/2014/main" id="{1F58B537-5546-AE88-E99A-91BF9F2654A2}"/>
              </a:ext>
            </a:extLst>
          </p:cNvPr>
          <p:cNvSpPr/>
          <p:nvPr/>
        </p:nvSpPr>
        <p:spPr>
          <a:xfrm rot="1981402">
            <a:off x="8269300" y="5895986"/>
            <a:ext cx="388411" cy="388411"/>
          </a:xfrm>
          <a:custGeom>
            <a:avLst/>
            <a:gdLst/>
            <a:ahLst/>
            <a:cxnLst/>
            <a:rect l="l" t="t" r="r" b="b"/>
            <a:pathLst>
              <a:path w="616586" h="616586">
                <a:moveTo>
                  <a:pt x="0" y="0"/>
                </a:moveTo>
                <a:lnTo>
                  <a:pt x="616586" y="0"/>
                </a:lnTo>
                <a:lnTo>
                  <a:pt x="616586" y="616586"/>
                </a:lnTo>
                <a:lnTo>
                  <a:pt x="0" y="616586"/>
                </a:lnTo>
                <a:lnTo>
                  <a:pt x="0" y="0"/>
                </a:lnTo>
                <a:close/>
              </a:path>
            </a:pathLst>
          </a:custGeom>
          <a:blipFill>
            <a:blip r:embed="rId4"/>
            <a:stretch>
              <a:fillRect/>
            </a:stretch>
          </a:blipFill>
        </p:spPr>
        <p:txBody>
          <a:bodyPr/>
          <a:lstStyle/>
          <a:p>
            <a:pPr defTabSz="1151961">
              <a:buClr>
                <a:srgbClr val="000000"/>
              </a:buClr>
              <a:defRPr/>
            </a:pPr>
            <a:endParaRPr lang="en-US" sz="1764" kern="0">
              <a:solidFill>
                <a:srgbClr val="000000"/>
              </a:solidFill>
              <a:latin typeface="Arial"/>
              <a:cs typeface="Arial"/>
              <a:sym typeface="Arial"/>
            </a:endParaRPr>
          </a:p>
        </p:txBody>
      </p:sp>
      <p:sp>
        <p:nvSpPr>
          <p:cNvPr id="18" name="Freeform 8">
            <a:extLst>
              <a:ext uri="{FF2B5EF4-FFF2-40B4-BE49-F238E27FC236}">
                <a16:creationId xmlns:a16="http://schemas.microsoft.com/office/drawing/2014/main" id="{8DACB6D9-B76D-C41B-62E8-C5BD5F3DAFEE}"/>
              </a:ext>
            </a:extLst>
          </p:cNvPr>
          <p:cNvSpPr/>
          <p:nvPr/>
        </p:nvSpPr>
        <p:spPr>
          <a:xfrm>
            <a:off x="6999639" y="909543"/>
            <a:ext cx="4387032" cy="4534617"/>
          </a:xfrm>
          <a:custGeom>
            <a:avLst/>
            <a:gdLst/>
            <a:ahLst/>
            <a:cxnLst/>
            <a:rect l="l" t="t" r="r" b="b"/>
            <a:pathLst>
              <a:path w="6350000" h="7112000">
                <a:moveTo>
                  <a:pt x="247650" y="5636260"/>
                </a:moveTo>
                <a:cubicBezTo>
                  <a:pt x="247650" y="5636260"/>
                  <a:pt x="490220" y="4747260"/>
                  <a:pt x="403860" y="3859530"/>
                </a:cubicBezTo>
                <a:cubicBezTo>
                  <a:pt x="320040" y="2992120"/>
                  <a:pt x="0" y="2226310"/>
                  <a:pt x="0" y="2226310"/>
                </a:cubicBezTo>
                <a:cubicBezTo>
                  <a:pt x="0" y="2226310"/>
                  <a:pt x="518160" y="2293620"/>
                  <a:pt x="1247140" y="1606550"/>
                </a:cubicBezTo>
                <a:cubicBezTo>
                  <a:pt x="1851660" y="1038860"/>
                  <a:pt x="1681480" y="368300"/>
                  <a:pt x="1681480" y="368300"/>
                </a:cubicBezTo>
                <a:cubicBezTo>
                  <a:pt x="1681480" y="368300"/>
                  <a:pt x="2184400" y="801370"/>
                  <a:pt x="3131820" y="590550"/>
                </a:cubicBezTo>
                <a:cubicBezTo>
                  <a:pt x="3719830" y="459740"/>
                  <a:pt x="4610100" y="0"/>
                  <a:pt x="4610100" y="0"/>
                </a:cubicBezTo>
                <a:cubicBezTo>
                  <a:pt x="4610100" y="0"/>
                  <a:pt x="4692650" y="787400"/>
                  <a:pt x="5349240" y="1544320"/>
                </a:cubicBezTo>
                <a:cubicBezTo>
                  <a:pt x="5867400" y="2139950"/>
                  <a:pt x="6350000" y="2448560"/>
                  <a:pt x="6350000" y="2448560"/>
                </a:cubicBezTo>
                <a:cubicBezTo>
                  <a:pt x="6350000" y="2448560"/>
                  <a:pt x="6097270" y="2863850"/>
                  <a:pt x="5969000" y="3613150"/>
                </a:cubicBezTo>
                <a:cubicBezTo>
                  <a:pt x="5801360" y="4597400"/>
                  <a:pt x="6131560" y="5524500"/>
                  <a:pt x="6131560" y="5524500"/>
                </a:cubicBezTo>
                <a:cubicBezTo>
                  <a:pt x="6131560" y="5524500"/>
                  <a:pt x="4946650" y="5589270"/>
                  <a:pt x="4263390" y="5957570"/>
                </a:cubicBezTo>
                <a:cubicBezTo>
                  <a:pt x="3580130" y="6325870"/>
                  <a:pt x="2975610" y="7112000"/>
                  <a:pt x="2975610" y="7112000"/>
                </a:cubicBezTo>
                <a:cubicBezTo>
                  <a:pt x="2975610" y="7112000"/>
                  <a:pt x="2675890" y="6337300"/>
                  <a:pt x="1846580" y="5911850"/>
                </a:cubicBezTo>
                <a:cubicBezTo>
                  <a:pt x="1069340" y="5511800"/>
                  <a:pt x="247650" y="5636260"/>
                  <a:pt x="247650" y="5636260"/>
                </a:cubicBezTo>
                <a:close/>
              </a:path>
            </a:pathLst>
          </a:custGeom>
          <a:solidFill>
            <a:srgbClr val="60699E"/>
          </a:solidFill>
          <a:ln w="12700">
            <a:solidFill>
              <a:srgbClr val="000000"/>
            </a:solidFill>
          </a:ln>
        </p:spPr>
        <p:txBody>
          <a:bodyPr/>
          <a:lstStyle/>
          <a:p>
            <a:pPr defTabSz="1151961">
              <a:buClr>
                <a:srgbClr val="000000"/>
              </a:buClr>
              <a:defRPr/>
            </a:pPr>
            <a:endParaRPr lang="en-US" sz="1764" kern="0">
              <a:solidFill>
                <a:srgbClr val="000000"/>
              </a:solidFill>
              <a:latin typeface="Arial"/>
              <a:cs typeface="Arial"/>
              <a:sym typeface="Arial"/>
            </a:endParaRPr>
          </a:p>
        </p:txBody>
      </p:sp>
      <p:sp>
        <p:nvSpPr>
          <p:cNvPr id="19" name="Freeform 21">
            <a:extLst>
              <a:ext uri="{FF2B5EF4-FFF2-40B4-BE49-F238E27FC236}">
                <a16:creationId xmlns:a16="http://schemas.microsoft.com/office/drawing/2014/main" id="{6A465CBD-45FA-C4DF-7EAA-2F0BE648E698}"/>
              </a:ext>
            </a:extLst>
          </p:cNvPr>
          <p:cNvSpPr/>
          <p:nvPr/>
        </p:nvSpPr>
        <p:spPr>
          <a:xfrm rot="10800000">
            <a:off x="0" y="0"/>
            <a:ext cx="6645551" cy="6421263"/>
          </a:xfrm>
          <a:custGeom>
            <a:avLst/>
            <a:gdLst/>
            <a:ahLst/>
            <a:cxnLst/>
            <a:rect l="l" t="t" r="r" b="b"/>
            <a:pathLst>
              <a:path w="4258525" h="4114800">
                <a:moveTo>
                  <a:pt x="0" y="0"/>
                </a:moveTo>
                <a:lnTo>
                  <a:pt x="4258525" y="0"/>
                </a:lnTo>
                <a:lnTo>
                  <a:pt x="4258525" y="4114800"/>
                </a:lnTo>
                <a:lnTo>
                  <a:pt x="0" y="4114800"/>
                </a:lnTo>
                <a:lnTo>
                  <a:pt x="0" y="0"/>
                </a:lnTo>
                <a:close/>
              </a:path>
            </a:pathLst>
          </a:custGeom>
          <a:blipFill>
            <a:blip r:embed="rId5"/>
            <a:stretch>
              <a:fillRect/>
            </a:stretch>
          </a:blipFill>
        </p:spPr>
        <p:txBody>
          <a:bodyPr/>
          <a:lstStyle/>
          <a:p>
            <a:pPr defTabSz="1151961">
              <a:buClr>
                <a:srgbClr val="000000"/>
              </a:buClr>
              <a:defRPr/>
            </a:pPr>
            <a:endParaRPr lang="en-US" sz="1764" kern="0">
              <a:solidFill>
                <a:srgbClr val="000000"/>
              </a:solidFill>
              <a:latin typeface="Arial"/>
              <a:cs typeface="Arial"/>
              <a:sym typeface="Arial"/>
            </a:endParaRPr>
          </a:p>
        </p:txBody>
      </p:sp>
      <p:sp>
        <p:nvSpPr>
          <p:cNvPr id="20" name="TextBox 3">
            <a:extLst>
              <a:ext uri="{FF2B5EF4-FFF2-40B4-BE49-F238E27FC236}">
                <a16:creationId xmlns:a16="http://schemas.microsoft.com/office/drawing/2014/main" id="{920E18AC-9412-E465-B324-29DDA1FFE81C}"/>
              </a:ext>
            </a:extLst>
          </p:cNvPr>
          <p:cNvSpPr txBox="1"/>
          <p:nvPr/>
        </p:nvSpPr>
        <p:spPr>
          <a:xfrm>
            <a:off x="7487855" y="2296942"/>
            <a:ext cx="3434600" cy="736677"/>
          </a:xfrm>
          <a:prstGeom prst="rect">
            <a:avLst/>
          </a:prstGeom>
        </p:spPr>
        <p:txBody>
          <a:bodyPr wrap="square" lIns="0" tIns="0" rIns="0" bIns="0" rtlCol="0" anchor="t">
            <a:spAutoFit/>
          </a:bodyPr>
          <a:lstStyle/>
          <a:p>
            <a:pPr algn="ctr" defTabSz="1151961">
              <a:buClr>
                <a:srgbClr val="000000"/>
              </a:buClr>
              <a:defRPr/>
            </a:pPr>
            <a:r>
              <a:rPr lang="en-US" sz="4787" b="1" kern="0" dirty="0">
                <a:solidFill>
                  <a:srgbClr val="FFFFFF"/>
                </a:solidFill>
                <a:latin typeface="Arial" panose="020B0604020202020204" pitchFamily="34" charset="0"/>
                <a:cs typeface="Arial" panose="020B0604020202020204" pitchFamily="34" charset="0"/>
                <a:sym typeface="Arial"/>
              </a:rPr>
              <a:t>TRÒ CHƠI </a:t>
            </a:r>
          </a:p>
        </p:txBody>
      </p:sp>
      <p:sp>
        <p:nvSpPr>
          <p:cNvPr id="21" name="TextBox 3">
            <a:extLst>
              <a:ext uri="{FF2B5EF4-FFF2-40B4-BE49-F238E27FC236}">
                <a16:creationId xmlns:a16="http://schemas.microsoft.com/office/drawing/2014/main" id="{B6E66F00-A022-49E4-E57B-534E327254DF}"/>
              </a:ext>
            </a:extLst>
          </p:cNvPr>
          <p:cNvSpPr txBox="1"/>
          <p:nvPr/>
        </p:nvSpPr>
        <p:spPr>
          <a:xfrm>
            <a:off x="7366924" y="3176852"/>
            <a:ext cx="3676465" cy="523348"/>
          </a:xfrm>
          <a:prstGeom prst="rect">
            <a:avLst/>
          </a:prstGeom>
        </p:spPr>
        <p:txBody>
          <a:bodyPr wrap="square" lIns="0" tIns="0" rIns="0" bIns="0" rtlCol="0" anchor="t">
            <a:spAutoFit/>
          </a:bodyPr>
          <a:lstStyle/>
          <a:p>
            <a:pPr algn="ctr" defTabSz="1151961">
              <a:buClr>
                <a:srgbClr val="000000"/>
              </a:buClr>
              <a:defRPr/>
            </a:pPr>
            <a:r>
              <a:rPr lang="en-US" sz="3401" b="1" kern="0" dirty="0">
                <a:solidFill>
                  <a:srgbClr val="FFFFFF"/>
                </a:solidFill>
                <a:latin typeface="Arial" panose="020B0604020202020204" pitchFamily="34" charset="0"/>
                <a:cs typeface="Arial" panose="020B0604020202020204" pitchFamily="34" charset="0"/>
                <a:sym typeface="Arial"/>
              </a:rPr>
              <a:t>BỊT MẮT BẮT DÊ</a:t>
            </a:r>
          </a:p>
        </p:txBody>
      </p:sp>
      <p:sp>
        <p:nvSpPr>
          <p:cNvPr id="22" name="Freeform 12">
            <a:extLst>
              <a:ext uri="{FF2B5EF4-FFF2-40B4-BE49-F238E27FC236}">
                <a16:creationId xmlns:a16="http://schemas.microsoft.com/office/drawing/2014/main" id="{E0AC7B73-8057-2787-CD8C-717B78674285}"/>
              </a:ext>
            </a:extLst>
          </p:cNvPr>
          <p:cNvSpPr/>
          <p:nvPr/>
        </p:nvSpPr>
        <p:spPr>
          <a:xfrm rot="792465">
            <a:off x="1807830" y="1316641"/>
            <a:ext cx="1993852" cy="3261925"/>
          </a:xfrm>
          <a:custGeom>
            <a:avLst/>
            <a:gdLst/>
            <a:ahLst/>
            <a:cxnLst/>
            <a:rect l="l" t="t" r="r" b="b"/>
            <a:pathLst>
              <a:path w="3772757" h="6172200">
                <a:moveTo>
                  <a:pt x="0" y="0"/>
                </a:moveTo>
                <a:lnTo>
                  <a:pt x="3772757" y="0"/>
                </a:lnTo>
                <a:lnTo>
                  <a:pt x="3772757" y="6172200"/>
                </a:lnTo>
                <a:lnTo>
                  <a:pt x="0" y="6172200"/>
                </a:lnTo>
                <a:lnTo>
                  <a:pt x="0" y="0"/>
                </a:lnTo>
                <a:close/>
              </a:path>
            </a:pathLst>
          </a:custGeom>
          <a:blipFill>
            <a:blip r:embed="rId6"/>
            <a:stretch>
              <a:fillRect/>
            </a:stretch>
          </a:blipFill>
        </p:spPr>
        <p:txBody>
          <a:bodyPr/>
          <a:lstStyle/>
          <a:p>
            <a:pPr defTabSz="1151961">
              <a:buClr>
                <a:srgbClr val="000000"/>
              </a:buClr>
              <a:defRPr/>
            </a:pPr>
            <a:endParaRPr lang="en-VN" sz="882" kern="0">
              <a:solidFill>
                <a:srgbClr val="000000"/>
              </a:solidFill>
              <a:latin typeface="Arial"/>
              <a:cs typeface="Arial"/>
              <a:sym typeface="Arial"/>
            </a:endParaRPr>
          </a:p>
        </p:txBody>
      </p:sp>
      <p:sp>
        <p:nvSpPr>
          <p:cNvPr id="23" name="Freeform 13">
            <a:extLst>
              <a:ext uri="{FF2B5EF4-FFF2-40B4-BE49-F238E27FC236}">
                <a16:creationId xmlns:a16="http://schemas.microsoft.com/office/drawing/2014/main" id="{DB99D525-92D9-A653-8664-00FAA161F848}"/>
              </a:ext>
            </a:extLst>
          </p:cNvPr>
          <p:cNvSpPr/>
          <p:nvPr/>
        </p:nvSpPr>
        <p:spPr>
          <a:xfrm>
            <a:off x="8045378" y="3966170"/>
            <a:ext cx="2295554" cy="2301307"/>
          </a:xfrm>
          <a:custGeom>
            <a:avLst/>
            <a:gdLst/>
            <a:ahLst/>
            <a:cxnLst/>
            <a:rect l="l" t="t" r="r" b="b"/>
            <a:pathLst>
              <a:path w="6132554" h="6147923">
                <a:moveTo>
                  <a:pt x="0" y="0"/>
                </a:moveTo>
                <a:lnTo>
                  <a:pt x="6132554" y="0"/>
                </a:lnTo>
                <a:lnTo>
                  <a:pt x="6132554" y="6147923"/>
                </a:lnTo>
                <a:lnTo>
                  <a:pt x="0" y="6147923"/>
                </a:lnTo>
                <a:lnTo>
                  <a:pt x="0" y="0"/>
                </a:lnTo>
                <a:close/>
              </a:path>
            </a:pathLst>
          </a:custGeom>
          <a:blipFill>
            <a:blip r:embed="rId7"/>
            <a:stretch>
              <a:fillRect/>
            </a:stretch>
          </a:blipFill>
        </p:spPr>
        <p:txBody>
          <a:bodyPr/>
          <a:lstStyle/>
          <a:p>
            <a:pPr defTabSz="1151961">
              <a:buClr>
                <a:srgbClr val="000000"/>
              </a:buClr>
              <a:defRPr/>
            </a:pPr>
            <a:endParaRPr lang="en-VN" sz="882" kern="0">
              <a:solidFill>
                <a:srgbClr val="000000"/>
              </a:solidFill>
              <a:latin typeface="Arial"/>
              <a:cs typeface="Arial"/>
              <a:sym typeface="Arial"/>
            </a:endParaRPr>
          </a:p>
        </p:txBody>
      </p:sp>
      <p:pic>
        <p:nvPicPr>
          <p:cNvPr id="24" name="Picture 23" descr="Logo, company name&#10;&#10;Description automatically generated">
            <a:extLst>
              <a:ext uri="{FF2B5EF4-FFF2-40B4-BE49-F238E27FC236}">
                <a16:creationId xmlns:a16="http://schemas.microsoft.com/office/drawing/2014/main" id="{A2BE68C8-6678-0574-384A-BD720D430EA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0F8485B1-B32A-7CD5-3746-121655C1AC90}"/>
            </a:ext>
          </a:extLst>
        </p:cNvPr>
        <p:cNvGrpSpPr/>
        <p:nvPr/>
      </p:nvGrpSpPr>
      <p:grpSpPr>
        <a:xfrm>
          <a:off x="0" y="0"/>
          <a:ext cx="0" cy="0"/>
          <a:chOff x="0" y="0"/>
          <a:chExt cx="0" cy="0"/>
        </a:xfrm>
      </p:grpSpPr>
      <p:sp>
        <p:nvSpPr>
          <p:cNvPr id="2" name="1">
            <a:hlinkClick r:id="rId3" action="ppaction://hlinksldjump"/>
            <a:extLst>
              <a:ext uri="{FF2B5EF4-FFF2-40B4-BE49-F238E27FC236}">
                <a16:creationId xmlns:a16="http://schemas.microsoft.com/office/drawing/2014/main" id="{9F6CEEFA-4494-52F4-4074-0FA491359D32}"/>
              </a:ext>
            </a:extLst>
          </p:cNvPr>
          <p:cNvSpPr>
            <a:spLocks noChangeAspect="1"/>
          </p:cNvSpPr>
          <p:nvPr/>
        </p:nvSpPr>
        <p:spPr>
          <a:xfrm rot="523547">
            <a:off x="762547" y="1181408"/>
            <a:ext cx="1778297" cy="2487127"/>
          </a:xfrm>
          <a:custGeom>
            <a:avLst/>
            <a:gdLst/>
            <a:ahLst/>
            <a:cxnLst/>
            <a:rect l="l" t="t" r="r" b="b"/>
            <a:pathLst>
              <a:path w="2193395" h="3067685">
                <a:moveTo>
                  <a:pt x="0" y="0"/>
                </a:moveTo>
                <a:lnTo>
                  <a:pt x="2193395" y="0"/>
                </a:lnTo>
                <a:lnTo>
                  <a:pt x="2193395" y="3067685"/>
                </a:lnTo>
                <a:lnTo>
                  <a:pt x="0" y="3067685"/>
                </a:lnTo>
                <a:lnTo>
                  <a:pt x="0" y="0"/>
                </a:lnTo>
                <a:close/>
              </a:path>
            </a:pathLst>
          </a:custGeom>
          <a:blipFill>
            <a:blip r:embed="rId4"/>
            <a:stretch>
              <a:fillRect/>
            </a:stretch>
          </a:blipFill>
        </p:spPr>
        <p:txBody>
          <a:bodyPr/>
          <a:lstStyle/>
          <a:p>
            <a:pPr defTabSz="1151961">
              <a:buClr>
                <a:srgbClr val="000000"/>
              </a:buClr>
              <a:defRPr/>
            </a:pPr>
            <a:endParaRPr lang="en-VN" sz="882" kern="0" dirty="0">
              <a:solidFill>
                <a:srgbClr val="000000"/>
              </a:solidFill>
              <a:latin typeface="UTM Avo" panose="02040603050506020204" pitchFamily="18" charset="0"/>
              <a:sym typeface="Arial"/>
            </a:endParaRPr>
          </a:p>
        </p:txBody>
      </p:sp>
      <p:sp>
        <p:nvSpPr>
          <p:cNvPr id="3" name="2">
            <a:hlinkClick r:id="rId5" action="ppaction://hlinksldjump"/>
            <a:extLst>
              <a:ext uri="{FF2B5EF4-FFF2-40B4-BE49-F238E27FC236}">
                <a16:creationId xmlns:a16="http://schemas.microsoft.com/office/drawing/2014/main" id="{0F23EE89-82D1-4C43-426E-7DC5425A8E93}"/>
              </a:ext>
            </a:extLst>
          </p:cNvPr>
          <p:cNvSpPr/>
          <p:nvPr/>
        </p:nvSpPr>
        <p:spPr>
          <a:xfrm flipH="1">
            <a:off x="3117937" y="181167"/>
            <a:ext cx="1168923" cy="2416259"/>
          </a:xfrm>
          <a:custGeom>
            <a:avLst/>
            <a:gdLst/>
            <a:ahLst/>
            <a:cxnLst/>
            <a:rect l="l" t="t" r="r" b="b"/>
            <a:pathLst>
              <a:path w="1391908" h="3275078">
                <a:moveTo>
                  <a:pt x="1391908" y="0"/>
                </a:moveTo>
                <a:lnTo>
                  <a:pt x="0" y="0"/>
                </a:lnTo>
                <a:lnTo>
                  <a:pt x="0" y="3275078"/>
                </a:lnTo>
                <a:lnTo>
                  <a:pt x="1391908" y="3275078"/>
                </a:lnTo>
                <a:lnTo>
                  <a:pt x="1391908" y="0"/>
                </a:lnTo>
                <a:close/>
              </a:path>
            </a:pathLst>
          </a:custGeom>
          <a:blipFill>
            <a:blip r:embed="rId6"/>
            <a:stretch>
              <a:fillRect/>
            </a:stretch>
          </a:blipFill>
        </p:spPr>
        <p:txBody>
          <a:bodyPr/>
          <a:lstStyle/>
          <a:p>
            <a:pPr defTabSz="1151961">
              <a:buClr>
                <a:srgbClr val="000000"/>
              </a:buClr>
              <a:defRPr/>
            </a:pPr>
            <a:endParaRPr lang="en-US" sz="1764" kern="0">
              <a:solidFill>
                <a:srgbClr val="000000"/>
              </a:solidFill>
              <a:latin typeface="UTM Avo" panose="02040603050506020204" pitchFamily="18" charset="0"/>
              <a:sym typeface="Arial"/>
            </a:endParaRPr>
          </a:p>
        </p:txBody>
      </p:sp>
      <p:sp>
        <p:nvSpPr>
          <p:cNvPr id="4" name="Rounded Rectangle 3">
            <a:extLst>
              <a:ext uri="{FF2B5EF4-FFF2-40B4-BE49-F238E27FC236}">
                <a16:creationId xmlns:a16="http://schemas.microsoft.com/office/drawing/2014/main" id="{793505F9-E77C-2895-185F-B798EBC2A872}"/>
              </a:ext>
            </a:extLst>
          </p:cNvPr>
          <p:cNvSpPr/>
          <p:nvPr/>
        </p:nvSpPr>
        <p:spPr>
          <a:xfrm>
            <a:off x="7456429" y="1520286"/>
            <a:ext cx="4138889" cy="3479958"/>
          </a:xfrm>
          <a:prstGeom prst="roundRect">
            <a:avLst>
              <a:gd name="adj" fmla="val 13925"/>
            </a:avLst>
          </a:prstGeom>
          <a:solidFill>
            <a:schemeClr val="bg1"/>
          </a:solidFill>
          <a:ln w="19050"/>
        </p:spPr>
        <p:style>
          <a:lnRef idx="2">
            <a:schemeClr val="accent2"/>
          </a:lnRef>
          <a:fillRef idx="1">
            <a:schemeClr val="lt1"/>
          </a:fillRef>
          <a:effectRef idx="0">
            <a:schemeClr val="accent2"/>
          </a:effectRef>
          <a:fontRef idx="minor">
            <a:schemeClr val="dk1"/>
          </a:fontRef>
        </p:style>
        <p:txBody>
          <a:bodyPr rtlCol="0" anchor="ctr"/>
          <a:lstStyle/>
          <a:p>
            <a:pPr algn="ctr" defTabSz="1151961">
              <a:lnSpc>
                <a:spcPct val="150000"/>
              </a:lnSpc>
              <a:buClr>
                <a:srgbClr val="000000"/>
              </a:buClr>
              <a:defRPr/>
            </a:pPr>
            <a:endParaRPr lang="en-VN" sz="2400" kern="0">
              <a:solidFill>
                <a:srgbClr val="242324"/>
              </a:solidFill>
              <a:latin typeface="UTM Avo" panose="02040603050506020204" pitchFamily="18" charset="0"/>
              <a:sym typeface="Arial"/>
            </a:endParaRPr>
          </a:p>
        </p:txBody>
      </p:sp>
      <p:sp>
        <p:nvSpPr>
          <p:cNvPr id="5" name="Freeform 12">
            <a:hlinkClick r:id="rId7" action="ppaction://hlinksldjump"/>
            <a:extLst>
              <a:ext uri="{FF2B5EF4-FFF2-40B4-BE49-F238E27FC236}">
                <a16:creationId xmlns:a16="http://schemas.microsoft.com/office/drawing/2014/main" id="{8ECB0740-A55B-2B2B-F5F5-2AFC21814946}"/>
              </a:ext>
            </a:extLst>
          </p:cNvPr>
          <p:cNvSpPr>
            <a:spLocks noChangeAspect="1"/>
          </p:cNvSpPr>
          <p:nvPr/>
        </p:nvSpPr>
        <p:spPr>
          <a:xfrm rot="21286190">
            <a:off x="3085564" y="2849635"/>
            <a:ext cx="1592425" cy="2672188"/>
          </a:xfrm>
          <a:custGeom>
            <a:avLst/>
            <a:gdLst/>
            <a:ahLst/>
            <a:cxnLst/>
            <a:rect l="l" t="t" r="r" b="b"/>
            <a:pathLst>
              <a:path w="3772757" h="6172200">
                <a:moveTo>
                  <a:pt x="0" y="0"/>
                </a:moveTo>
                <a:lnTo>
                  <a:pt x="3772757" y="0"/>
                </a:lnTo>
                <a:lnTo>
                  <a:pt x="3772757" y="6172200"/>
                </a:lnTo>
                <a:lnTo>
                  <a:pt x="0" y="6172200"/>
                </a:lnTo>
                <a:lnTo>
                  <a:pt x="0" y="0"/>
                </a:lnTo>
                <a:close/>
              </a:path>
            </a:pathLst>
          </a:custGeom>
          <a:blipFill>
            <a:blip r:embed="rId8"/>
            <a:stretch>
              <a:fillRect/>
            </a:stretch>
          </a:blipFill>
        </p:spPr>
        <p:txBody>
          <a:bodyPr/>
          <a:lstStyle/>
          <a:p>
            <a:pPr defTabSz="1151961">
              <a:buClr>
                <a:srgbClr val="000000"/>
              </a:buClr>
              <a:defRPr/>
            </a:pPr>
            <a:endParaRPr lang="en-VN" sz="882" kern="0">
              <a:solidFill>
                <a:srgbClr val="000000"/>
              </a:solidFill>
              <a:latin typeface="UTM Avo" panose="02040603050506020204" pitchFamily="18" charset="0"/>
              <a:sym typeface="Arial"/>
            </a:endParaRPr>
          </a:p>
        </p:txBody>
      </p:sp>
      <p:sp>
        <p:nvSpPr>
          <p:cNvPr id="6" name="4">
            <a:hlinkClick r:id="rId9" action="ppaction://hlinksldjump"/>
            <a:extLst>
              <a:ext uri="{FF2B5EF4-FFF2-40B4-BE49-F238E27FC236}">
                <a16:creationId xmlns:a16="http://schemas.microsoft.com/office/drawing/2014/main" id="{CFF73B21-CD06-C09A-B89F-8AC044D12CEB}"/>
              </a:ext>
            </a:extLst>
          </p:cNvPr>
          <p:cNvSpPr>
            <a:spLocks noChangeAspect="1"/>
          </p:cNvSpPr>
          <p:nvPr/>
        </p:nvSpPr>
        <p:spPr>
          <a:xfrm>
            <a:off x="5016391" y="3789031"/>
            <a:ext cx="1841168" cy="2737793"/>
          </a:xfrm>
          <a:custGeom>
            <a:avLst/>
            <a:gdLst/>
            <a:ahLst/>
            <a:cxnLst/>
            <a:rect l="l" t="t" r="r" b="b"/>
            <a:pathLst>
              <a:path w="2273323" h="3380405">
                <a:moveTo>
                  <a:pt x="0" y="0"/>
                </a:moveTo>
                <a:lnTo>
                  <a:pt x="2273322" y="0"/>
                </a:lnTo>
                <a:lnTo>
                  <a:pt x="2273322" y="3380406"/>
                </a:lnTo>
                <a:lnTo>
                  <a:pt x="0" y="3380406"/>
                </a:lnTo>
                <a:lnTo>
                  <a:pt x="0" y="0"/>
                </a:lnTo>
                <a:close/>
              </a:path>
            </a:pathLst>
          </a:custGeom>
          <a:blipFill>
            <a:blip r:embed="rId10"/>
            <a:stretch>
              <a:fillRect/>
            </a:stretch>
          </a:blipFill>
        </p:spPr>
        <p:txBody>
          <a:bodyPr/>
          <a:lstStyle/>
          <a:p>
            <a:pPr defTabSz="1151961">
              <a:buClr>
                <a:srgbClr val="000000"/>
              </a:buClr>
              <a:defRPr/>
            </a:pPr>
            <a:endParaRPr lang="en-US" sz="1764" kern="0">
              <a:solidFill>
                <a:srgbClr val="000000"/>
              </a:solidFill>
              <a:latin typeface="UTM Avo" panose="02040603050506020204" pitchFamily="18" charset="0"/>
              <a:sym typeface="Arial"/>
            </a:endParaRPr>
          </a:p>
        </p:txBody>
      </p:sp>
      <p:sp>
        <p:nvSpPr>
          <p:cNvPr id="7" name="TextBox 6">
            <a:extLst>
              <a:ext uri="{FF2B5EF4-FFF2-40B4-BE49-F238E27FC236}">
                <a16:creationId xmlns:a16="http://schemas.microsoft.com/office/drawing/2014/main" id="{4C730778-466E-9171-1725-75B1D789BDA8}"/>
              </a:ext>
            </a:extLst>
          </p:cNvPr>
          <p:cNvSpPr txBox="1"/>
          <p:nvPr/>
        </p:nvSpPr>
        <p:spPr>
          <a:xfrm flipH="1">
            <a:off x="7620713" y="1621915"/>
            <a:ext cx="3828079" cy="3258584"/>
          </a:xfrm>
          <a:prstGeom prst="rect">
            <a:avLst/>
          </a:prstGeom>
          <a:noFill/>
        </p:spPr>
        <p:txBody>
          <a:bodyPr wrap="square" rtlCol="0">
            <a:spAutoFit/>
          </a:bodyPr>
          <a:lstStyle/>
          <a:p>
            <a:pPr algn="just" defTabSz="1151961">
              <a:lnSpc>
                <a:spcPct val="150000"/>
              </a:lnSpc>
              <a:defRPr/>
            </a:pPr>
            <a:r>
              <a:rPr lang="en-VN" sz="2000"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Mai đang chơi trò bịt mắt bắt dê với các bạn, giúp Mai bắt các bạn bằng cách trả lời đúng các câu hỏi. Mỗi câu trả lời đúng, một bạn sẽ bị bắt và bị loại. Cùng giúp Mai loại hết 5 bạn nhé!</a:t>
            </a:r>
            <a:endParaRPr lang="en-VN" sz="2000" kern="0" dirty="0">
              <a:solidFill>
                <a:srgbClr val="242324"/>
              </a:solidFill>
              <a:latin typeface="UTM Avo" panose="02040603050506020204" pitchFamily="18" charset="0"/>
              <a:sym typeface="Arial"/>
            </a:endParaRPr>
          </a:p>
        </p:txBody>
      </p:sp>
      <p:pic>
        <p:nvPicPr>
          <p:cNvPr id="8" name="3">
            <a:hlinkClick r:id="rId11" action="ppaction://hlinksldjump"/>
            <a:extLst>
              <a:ext uri="{FF2B5EF4-FFF2-40B4-BE49-F238E27FC236}">
                <a16:creationId xmlns:a16="http://schemas.microsoft.com/office/drawing/2014/main" id="{C86D359B-1D4C-DDE2-BEFA-F59C89D5526F}"/>
              </a:ext>
            </a:extLst>
          </p:cNvPr>
          <p:cNvPicPr>
            <a:picLocks noChangeAspect="1"/>
          </p:cNvPicPr>
          <p:nvPr/>
        </p:nvPicPr>
        <p:blipFill>
          <a:blip r:embed="rId12"/>
          <a:stretch>
            <a:fillRect/>
          </a:stretch>
        </p:blipFill>
        <p:spPr>
          <a:xfrm>
            <a:off x="4412263" y="510015"/>
            <a:ext cx="3128917" cy="3237704"/>
          </a:xfrm>
          <a:prstGeom prst="rect">
            <a:avLst/>
          </a:prstGeom>
        </p:spPr>
      </p:pic>
      <p:pic>
        <p:nvPicPr>
          <p:cNvPr id="9" name="5">
            <a:hlinkClick r:id="rId13" action="ppaction://hlinksldjump"/>
            <a:extLst>
              <a:ext uri="{FF2B5EF4-FFF2-40B4-BE49-F238E27FC236}">
                <a16:creationId xmlns:a16="http://schemas.microsoft.com/office/drawing/2014/main" id="{2F68EA92-B001-62AC-E7E0-21C97D4AF747}"/>
              </a:ext>
            </a:extLst>
          </p:cNvPr>
          <p:cNvPicPr>
            <a:picLocks noChangeAspect="1"/>
          </p:cNvPicPr>
          <p:nvPr/>
        </p:nvPicPr>
        <p:blipFill>
          <a:blip r:embed="rId14"/>
          <a:stretch>
            <a:fillRect/>
          </a:stretch>
        </p:blipFill>
        <p:spPr>
          <a:xfrm rot="21219026">
            <a:off x="145650" y="3955018"/>
            <a:ext cx="3182992" cy="3267646"/>
          </a:xfrm>
          <a:prstGeom prst="rect">
            <a:avLst/>
          </a:prstGeom>
        </p:spPr>
      </p:pic>
      <p:pic>
        <p:nvPicPr>
          <p:cNvPr id="11" name="Picture 10" descr="Logo, company name&#10;&#10;Description automatically generated">
            <a:extLst>
              <a:ext uri="{FF2B5EF4-FFF2-40B4-BE49-F238E27FC236}">
                <a16:creationId xmlns:a16="http://schemas.microsoft.com/office/drawing/2014/main" id="{D88FEECE-281E-482A-8BEF-6C3600A8CCB2}"/>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Tree>
    <p:extLst>
      <p:ext uri="{BB962C8B-B14F-4D97-AF65-F5344CB8AC3E}">
        <p14:creationId xmlns:p14="http://schemas.microsoft.com/office/powerpoint/2010/main" val="199715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53" presetClass="exit" presetSubtype="32" fill="hold" grpId="0" nodeType="clickEffect">
                                  <p:stCondLst>
                                    <p:cond delay="0"/>
                                  </p:stCondLst>
                                  <p:childTnLst>
                                    <p:anim calcmode="lin" valueType="num">
                                      <p:cBhvr>
                                        <p:cTn id="14" dur="500"/>
                                        <p:tgtEl>
                                          <p:spTgt spid="3"/>
                                        </p:tgtEl>
                                        <p:attrNameLst>
                                          <p:attrName>ppt_w</p:attrName>
                                        </p:attrNameLst>
                                      </p:cBhvr>
                                      <p:tavLst>
                                        <p:tav tm="0">
                                          <p:val>
                                            <p:strVal val="ppt_w"/>
                                          </p:val>
                                        </p:tav>
                                        <p:tav tm="100000">
                                          <p:val>
                                            <p:fltVal val="0"/>
                                          </p:val>
                                        </p:tav>
                                      </p:tavLst>
                                    </p:anim>
                                    <p:anim calcmode="lin" valueType="num">
                                      <p:cBhvr>
                                        <p:cTn id="15" dur="500"/>
                                        <p:tgtEl>
                                          <p:spTgt spid="3"/>
                                        </p:tgtEl>
                                        <p:attrNameLst>
                                          <p:attrName>ppt_h</p:attrName>
                                        </p:attrNameLst>
                                      </p:cBhvr>
                                      <p:tavLst>
                                        <p:tav tm="0">
                                          <p:val>
                                            <p:strVal val="ppt_h"/>
                                          </p:val>
                                        </p:tav>
                                        <p:tav tm="100000">
                                          <p:val>
                                            <p:fltVal val="0"/>
                                          </p:val>
                                        </p:tav>
                                      </p:tavLst>
                                    </p:anim>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53" presetClass="exit" presetSubtype="32" fill="hold" nodeType="clickEffect">
                                  <p:stCondLst>
                                    <p:cond delay="0"/>
                                  </p:stCondLst>
                                  <p:childTnLst>
                                    <p:anim calcmode="lin" valueType="num">
                                      <p:cBhvr>
                                        <p:cTn id="22" dur="500"/>
                                        <p:tgtEl>
                                          <p:spTgt spid="8"/>
                                        </p:tgtEl>
                                        <p:attrNameLst>
                                          <p:attrName>ppt_w</p:attrName>
                                        </p:attrNameLst>
                                      </p:cBhvr>
                                      <p:tavLst>
                                        <p:tav tm="0">
                                          <p:val>
                                            <p:strVal val="ppt_w"/>
                                          </p:val>
                                        </p:tav>
                                        <p:tav tm="100000">
                                          <p:val>
                                            <p:fltVal val="0"/>
                                          </p:val>
                                        </p:tav>
                                      </p:tavLst>
                                    </p:anim>
                                    <p:anim calcmode="lin" valueType="num">
                                      <p:cBhvr>
                                        <p:cTn id="23" dur="500"/>
                                        <p:tgtEl>
                                          <p:spTgt spid="8"/>
                                        </p:tgtEl>
                                        <p:attrNameLst>
                                          <p:attrName>ppt_h</p:attrName>
                                        </p:attrNameLst>
                                      </p:cBhvr>
                                      <p:tavLst>
                                        <p:tav tm="0">
                                          <p:val>
                                            <p:strVal val="ppt_h"/>
                                          </p:val>
                                        </p:tav>
                                        <p:tav tm="100000">
                                          <p:val>
                                            <p:fltVal val="0"/>
                                          </p:val>
                                        </p:tav>
                                      </p:tavLst>
                                    </p:anim>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53" presetClass="exit" presetSubtype="32" fill="hold" grpId="0" nodeType="clickEffect">
                                  <p:stCondLst>
                                    <p:cond delay="0"/>
                                  </p:stCondLst>
                                  <p:childTnLst>
                                    <p:anim calcmode="lin" valueType="num">
                                      <p:cBhvr>
                                        <p:cTn id="30" dur="500"/>
                                        <p:tgtEl>
                                          <p:spTgt spid="6"/>
                                        </p:tgtEl>
                                        <p:attrNameLst>
                                          <p:attrName>ppt_w</p:attrName>
                                        </p:attrNameLst>
                                      </p:cBhvr>
                                      <p:tavLst>
                                        <p:tav tm="0">
                                          <p:val>
                                            <p:strVal val="ppt_w"/>
                                          </p:val>
                                        </p:tav>
                                        <p:tav tm="100000">
                                          <p:val>
                                            <p:fltVal val="0"/>
                                          </p:val>
                                        </p:tav>
                                      </p:tavLst>
                                    </p:anim>
                                    <p:anim calcmode="lin" valueType="num">
                                      <p:cBhvr>
                                        <p:cTn id="31" dur="500"/>
                                        <p:tgtEl>
                                          <p:spTgt spid="6"/>
                                        </p:tgtEl>
                                        <p:attrNameLst>
                                          <p:attrName>ppt_h</p:attrName>
                                        </p:attrNameLst>
                                      </p:cBhvr>
                                      <p:tavLst>
                                        <p:tav tm="0">
                                          <p:val>
                                            <p:strVal val="ppt_h"/>
                                          </p:val>
                                        </p:tav>
                                        <p:tav tm="100000">
                                          <p:val>
                                            <p:fltVal val="0"/>
                                          </p:val>
                                        </p:tav>
                                      </p:tavLst>
                                    </p:anim>
                                    <p:animEffect transition="out" filter="fade">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53" presetClass="exit" presetSubtype="32" fill="hold" nodeType="clickEffect">
                                  <p:stCondLst>
                                    <p:cond delay="0"/>
                                  </p:stCondLst>
                                  <p:childTnLst>
                                    <p:anim calcmode="lin" valueType="num">
                                      <p:cBhvr>
                                        <p:cTn id="38" dur="500"/>
                                        <p:tgtEl>
                                          <p:spTgt spid="9"/>
                                        </p:tgtEl>
                                        <p:attrNameLst>
                                          <p:attrName>ppt_w</p:attrName>
                                        </p:attrNameLst>
                                      </p:cBhvr>
                                      <p:tavLst>
                                        <p:tav tm="0">
                                          <p:val>
                                            <p:strVal val="ppt_w"/>
                                          </p:val>
                                        </p:tav>
                                        <p:tav tm="100000">
                                          <p:val>
                                            <p:fltVal val="0"/>
                                          </p:val>
                                        </p:tav>
                                      </p:tavLst>
                                    </p:anim>
                                    <p:anim calcmode="lin" valueType="num">
                                      <p:cBhvr>
                                        <p:cTn id="39" dur="500"/>
                                        <p:tgtEl>
                                          <p:spTgt spid="9"/>
                                        </p:tgtEl>
                                        <p:attrNameLst>
                                          <p:attrName>ppt_h</p:attrName>
                                        </p:attrNameLst>
                                      </p:cBhvr>
                                      <p:tavLst>
                                        <p:tav tm="0">
                                          <p:val>
                                            <p:strVal val="ppt_h"/>
                                          </p:val>
                                        </p:tav>
                                        <p:tav tm="100000">
                                          <p:val>
                                            <p:fltVal val="0"/>
                                          </p:val>
                                        </p:tav>
                                      </p:tavLst>
                                    </p:anim>
                                    <p:animEffect transition="out" filter="fade">
                                      <p:cBhvr>
                                        <p:cTn id="40" dur="500"/>
                                        <p:tgtEl>
                                          <p:spTgt spid="9"/>
                                        </p:tgtEl>
                                      </p:cBhvr>
                                    </p:animEffect>
                                    <p:set>
                                      <p:cBhvr>
                                        <p:cTn id="41"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2" grpId="0" animBg="1"/>
      <p:bldP spid="3"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0397D7BD-ED2A-CFEB-7068-B6425737B0D0}"/>
            </a:ext>
          </a:extLst>
        </p:cNvPr>
        <p:cNvGrpSpPr/>
        <p:nvPr/>
      </p:nvGrpSpPr>
      <p:grpSpPr>
        <a:xfrm>
          <a:off x="0" y="0"/>
          <a:ext cx="0" cy="0"/>
          <a:chOff x="0" y="0"/>
          <a:chExt cx="0" cy="0"/>
        </a:xfrm>
      </p:grpSpPr>
      <p:sp>
        <p:nvSpPr>
          <p:cNvPr id="10" name="Câu hỏi">
            <a:extLst>
              <a:ext uri="{FF2B5EF4-FFF2-40B4-BE49-F238E27FC236}">
                <a16:creationId xmlns:a16="http://schemas.microsoft.com/office/drawing/2014/main" id="{F0A8F454-2D94-6725-B9A4-08436442E6B8}"/>
              </a:ext>
            </a:extLst>
          </p:cNvPr>
          <p:cNvSpPr/>
          <p:nvPr/>
        </p:nvSpPr>
        <p:spPr>
          <a:xfrm>
            <a:off x="606163" y="918564"/>
            <a:ext cx="11010518" cy="165585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b="1" noProof="1">
                <a:solidFill>
                  <a:schemeClr val="tx1"/>
                </a:solidFill>
                <a:latin typeface="+mj-lt"/>
                <a:cs typeface="Arial" panose="020B0604020202020204" pitchFamily="34" charset="0"/>
                <a:sym typeface="Arial"/>
              </a:rPr>
              <a:t>Câu </a:t>
            </a:r>
            <a:r>
              <a:rPr lang="en-US" sz="2400" b="1" noProof="1">
                <a:solidFill>
                  <a:schemeClr val="tx1"/>
                </a:solidFill>
                <a:latin typeface="+mj-lt"/>
                <a:cs typeface="Arial" panose="020B0604020202020204" pitchFamily="34" charset="0"/>
                <a:sym typeface="Arial"/>
              </a:rPr>
              <a:t>1</a:t>
            </a:r>
            <a:r>
              <a:rPr lang="vi-VN" sz="2400" b="1" noProof="1">
                <a:solidFill>
                  <a:schemeClr val="tx1"/>
                </a:solidFill>
                <a:latin typeface="+mj-lt"/>
                <a:cs typeface="Arial" panose="020B0604020202020204" pitchFamily="34" charset="0"/>
                <a:sym typeface="Arial"/>
              </a:rPr>
              <a:t>: </a:t>
            </a:r>
            <a:r>
              <a:rPr lang="vi-VN" sz="2400" noProof="1">
                <a:solidFill>
                  <a:schemeClr val="tx1"/>
                </a:solidFill>
                <a:latin typeface="+mj-lt"/>
                <a:cs typeface="Arial" panose="020B0604020202020204" pitchFamily="34" charset="0"/>
                <a:sym typeface="Arial"/>
              </a:rPr>
              <a:t>Nêu nội dung chính của khổ thơ thứ 2</a:t>
            </a:r>
          </a:p>
        </p:txBody>
      </p:sp>
      <p:sp>
        <p:nvSpPr>
          <p:cNvPr id="11" name="Đáp án đúng">
            <a:extLst>
              <a:ext uri="{FF2B5EF4-FFF2-40B4-BE49-F238E27FC236}">
                <a16:creationId xmlns:a16="http://schemas.microsoft.com/office/drawing/2014/main" id="{2D6B5E3A-22DD-E019-533C-025E4B3BBFDB}"/>
              </a:ext>
            </a:extLst>
          </p:cNvPr>
          <p:cNvSpPr/>
          <p:nvPr/>
        </p:nvSpPr>
        <p:spPr>
          <a:xfrm>
            <a:off x="575318" y="2937231"/>
            <a:ext cx="5307862" cy="165585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100" noProof="1">
                <a:solidFill>
                  <a:prstClr val="black"/>
                </a:solidFill>
                <a:latin typeface="+mj-lt"/>
                <a:cs typeface="Arial" panose="020B0604020202020204" pitchFamily="34" charset="0"/>
                <a:sym typeface="Arial"/>
              </a:rPr>
              <a:t>A. Dù là con trai hay con gái thì đều quan trọng như nhau, đều có những điểm mạnh riêng</a:t>
            </a:r>
          </a:p>
        </p:txBody>
      </p:sp>
      <p:sp>
        <p:nvSpPr>
          <p:cNvPr id="12" name="Đáp án sai 1">
            <a:extLst>
              <a:ext uri="{FF2B5EF4-FFF2-40B4-BE49-F238E27FC236}">
                <a16:creationId xmlns:a16="http://schemas.microsoft.com/office/drawing/2014/main" id="{95B91FD9-5E5B-018F-B85D-6C52317A0387}"/>
              </a:ext>
            </a:extLst>
          </p:cNvPr>
          <p:cNvSpPr/>
          <p:nvPr/>
        </p:nvSpPr>
        <p:spPr>
          <a:xfrm>
            <a:off x="590740" y="4777406"/>
            <a:ext cx="5307862" cy="165585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100" noProof="1">
                <a:solidFill>
                  <a:prstClr val="black"/>
                </a:solidFill>
                <a:latin typeface="+mj-lt"/>
                <a:cs typeface="Arial" panose="020B0604020202020204" pitchFamily="34" charset="0"/>
                <a:sym typeface="Arial"/>
              </a:rPr>
              <a:t>B. Con gái lúc nào cũng tài giỏi, khéo léo hơn con trai</a:t>
            </a:r>
          </a:p>
        </p:txBody>
      </p:sp>
      <p:sp>
        <p:nvSpPr>
          <p:cNvPr id="13" name="Đáp án sai 2">
            <a:extLst>
              <a:ext uri="{FF2B5EF4-FFF2-40B4-BE49-F238E27FC236}">
                <a16:creationId xmlns:a16="http://schemas.microsoft.com/office/drawing/2014/main" id="{F2848BA8-3EBA-89B7-BF78-793F242080FD}"/>
              </a:ext>
            </a:extLst>
          </p:cNvPr>
          <p:cNvSpPr/>
          <p:nvPr/>
        </p:nvSpPr>
        <p:spPr>
          <a:xfrm>
            <a:off x="6308820" y="2923308"/>
            <a:ext cx="5307861" cy="165585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100" noProof="1">
                <a:solidFill>
                  <a:prstClr val="black"/>
                </a:solidFill>
                <a:latin typeface="+mj-lt"/>
                <a:cs typeface="Arial" panose="020B0604020202020204" pitchFamily="34" charset="0"/>
                <a:sym typeface="Arial"/>
              </a:rPr>
              <a:t>C. Dù là trai hay gái thì đều là những công dân có ích cho tổ quốc</a:t>
            </a:r>
          </a:p>
        </p:txBody>
      </p:sp>
      <p:sp>
        <p:nvSpPr>
          <p:cNvPr id="14" name="Đáp án sai 3">
            <a:extLst>
              <a:ext uri="{FF2B5EF4-FFF2-40B4-BE49-F238E27FC236}">
                <a16:creationId xmlns:a16="http://schemas.microsoft.com/office/drawing/2014/main" id="{40720BEA-E9F0-23C3-C6BE-E8EAB6ADB640}"/>
              </a:ext>
            </a:extLst>
          </p:cNvPr>
          <p:cNvSpPr/>
          <p:nvPr/>
        </p:nvSpPr>
        <p:spPr>
          <a:xfrm>
            <a:off x="6308820" y="4777406"/>
            <a:ext cx="5307861" cy="165585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100" noProof="1">
                <a:solidFill>
                  <a:prstClr val="black"/>
                </a:solidFill>
                <a:latin typeface="+mj-lt"/>
                <a:cs typeface="Arial" panose="020B0604020202020204" pitchFamily="34" charset="0"/>
                <a:sym typeface="Arial"/>
              </a:rPr>
              <a:t>D. Con trai sinh ra đã khỏe mạnh, thông minh hơn con gái</a:t>
            </a:r>
          </a:p>
        </p:txBody>
      </p:sp>
      <p:sp>
        <p:nvSpPr>
          <p:cNvPr id="15" name="Đáp án đúng">
            <a:extLst>
              <a:ext uri="{FF2B5EF4-FFF2-40B4-BE49-F238E27FC236}">
                <a16:creationId xmlns:a16="http://schemas.microsoft.com/office/drawing/2014/main" id="{48C5EB57-9DFD-0973-E514-E0FE2C978E77}"/>
              </a:ext>
            </a:extLst>
          </p:cNvPr>
          <p:cNvSpPr/>
          <p:nvPr/>
        </p:nvSpPr>
        <p:spPr>
          <a:xfrm>
            <a:off x="575319" y="2937231"/>
            <a:ext cx="5307861" cy="165585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100" noProof="1">
                <a:solidFill>
                  <a:sysClr val="windowText" lastClr="000000"/>
                </a:solidFill>
                <a:latin typeface="+mj-lt"/>
                <a:cs typeface="Arial" panose="020B0604020202020204" pitchFamily="34" charset="0"/>
                <a:sym typeface="Arial"/>
              </a:rPr>
              <a:t>A. Dù là con trai hay con gái thì đều quan trọng như nhau, đều có những điểm mạnh riêng</a:t>
            </a:r>
          </a:p>
        </p:txBody>
      </p:sp>
      <p:pic>
        <p:nvPicPr>
          <p:cNvPr id="20" name="Picture 19" descr="Logo, company name&#10;&#10;Description automatically generated">
            <a:extLst>
              <a:ext uri="{FF2B5EF4-FFF2-40B4-BE49-F238E27FC236}">
                <a16:creationId xmlns:a16="http://schemas.microsoft.com/office/drawing/2014/main" id="{0848D4F0-E28C-C9A4-B19B-07744036AC0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
        <p:nvSpPr>
          <p:cNvPr id="21" name="Freeform 11">
            <a:hlinkClick r:id="rId4" action="ppaction://hlinksldjump"/>
            <a:extLst>
              <a:ext uri="{FF2B5EF4-FFF2-40B4-BE49-F238E27FC236}">
                <a16:creationId xmlns:a16="http://schemas.microsoft.com/office/drawing/2014/main" id="{FDDECE5E-C449-1B41-315F-189A18A15485}"/>
              </a:ext>
            </a:extLst>
          </p:cNvPr>
          <p:cNvSpPr/>
          <p:nvPr/>
        </p:nvSpPr>
        <p:spPr>
          <a:xfrm rot="-1888174">
            <a:off x="149773" y="116757"/>
            <a:ext cx="848261" cy="812788"/>
          </a:xfrm>
          <a:custGeom>
            <a:avLst/>
            <a:gdLst/>
            <a:ahLst/>
            <a:cxnLst/>
            <a:rect l="l" t="t" r="r" b="b"/>
            <a:pathLst>
              <a:path w="947338" h="907722">
                <a:moveTo>
                  <a:pt x="0" y="0"/>
                </a:moveTo>
                <a:lnTo>
                  <a:pt x="947338" y="0"/>
                </a:lnTo>
                <a:lnTo>
                  <a:pt x="947338" y="907722"/>
                </a:lnTo>
                <a:lnTo>
                  <a:pt x="0" y="907722"/>
                </a:lnTo>
                <a:lnTo>
                  <a:pt x="0" y="0"/>
                </a:lnTo>
                <a:close/>
              </a:path>
            </a:pathLst>
          </a:custGeom>
          <a:blipFill>
            <a:blip r:embed="rId5"/>
            <a:stretch>
              <a:fillRect/>
            </a:stretch>
          </a:blipFill>
        </p:spPr>
        <p:txBody>
          <a:bodyPr/>
          <a:lstStyle/>
          <a:p>
            <a:pPr algn="just" defTabSz="1151961">
              <a:buClr>
                <a:srgbClr val="000000"/>
              </a:buClr>
              <a:defRPr/>
            </a:pPr>
            <a:endParaRPr lang="en-US" sz="2268" kern="0">
              <a:solidFill>
                <a:srgbClr val="000000"/>
              </a:solidFill>
              <a:latin typeface="Arial"/>
              <a:cs typeface="Arial"/>
              <a:sym typeface="Arial"/>
            </a:endParaRPr>
          </a:p>
        </p:txBody>
      </p:sp>
    </p:spTree>
    <p:extLst>
      <p:ext uri="{BB962C8B-B14F-4D97-AF65-F5344CB8AC3E}">
        <p14:creationId xmlns:p14="http://schemas.microsoft.com/office/powerpoint/2010/main" val="20313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outVertical)">
                                      <p:cBhvr>
                                        <p:cTn id="16" dur="500"/>
                                        <p:tgtEl>
                                          <p:spTgt spid="12"/>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Vertical)">
                                      <p:cBhvr>
                                        <p:cTn id="19" dur="500"/>
                                        <p:tgtEl>
                                          <p:spTgt spid="13"/>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outVertic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92234445-6D4A-7683-CB3C-94C4208BBE02}"/>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AD9E0DF2-4ACD-1C52-5D8E-C5C8D9B82A35}"/>
              </a:ext>
            </a:extLst>
          </p:cNvPr>
          <p:cNvSpPr/>
          <p:nvPr/>
        </p:nvSpPr>
        <p:spPr>
          <a:xfrm>
            <a:off x="821946" y="940696"/>
            <a:ext cx="10478728" cy="144482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b="1" noProof="1">
                <a:solidFill>
                  <a:schemeClr val="tx1"/>
                </a:solidFill>
                <a:latin typeface="+mj-lt"/>
                <a:cs typeface="Arial" panose="020B0604020202020204" pitchFamily="34" charset="0"/>
                <a:sym typeface="Arial"/>
              </a:rPr>
              <a:t>Câu </a:t>
            </a:r>
            <a:r>
              <a:rPr lang="en-US" sz="2400" b="1" noProof="1">
                <a:solidFill>
                  <a:schemeClr val="tx1"/>
                </a:solidFill>
                <a:latin typeface="+mj-lt"/>
                <a:cs typeface="Arial" panose="020B0604020202020204" pitchFamily="34" charset="0"/>
                <a:sym typeface="Arial"/>
              </a:rPr>
              <a:t>2</a:t>
            </a:r>
            <a:r>
              <a:rPr lang="vi-VN" sz="2400" b="1" noProof="1">
                <a:solidFill>
                  <a:schemeClr val="tx1"/>
                </a:solidFill>
                <a:latin typeface="+mj-lt"/>
                <a:cs typeface="Arial" panose="020B0604020202020204" pitchFamily="34" charset="0"/>
                <a:sym typeface="Arial"/>
              </a:rPr>
              <a:t>: </a:t>
            </a:r>
            <a:r>
              <a:rPr lang="vi-VN" sz="2400" noProof="1">
                <a:solidFill>
                  <a:schemeClr val="tx1"/>
                </a:solidFill>
                <a:latin typeface="+mj-lt"/>
                <a:cs typeface="Arial" panose="020B0604020202020204" pitchFamily="34" charset="0"/>
                <a:sym typeface="Arial"/>
              </a:rPr>
              <a:t>Bài thơ </a:t>
            </a:r>
            <a:r>
              <a:rPr lang="en-US" sz="2400" noProof="1">
                <a:solidFill>
                  <a:schemeClr val="tx1"/>
                </a:solidFill>
                <a:latin typeface="+mj-lt"/>
                <a:cs typeface="Arial" panose="020B0604020202020204" pitchFamily="34" charset="0"/>
                <a:sym typeface="Arial"/>
              </a:rPr>
              <a:t>“</a:t>
            </a:r>
            <a:r>
              <a:rPr lang="vi-VN" sz="2400" noProof="1">
                <a:solidFill>
                  <a:schemeClr val="tx1"/>
                </a:solidFill>
                <a:latin typeface="+mj-lt"/>
                <a:cs typeface="Arial" panose="020B0604020202020204" pitchFamily="34" charset="0"/>
                <a:sym typeface="Arial"/>
              </a:rPr>
              <a:t>Muôn sắc hoa tươi</a:t>
            </a:r>
            <a:r>
              <a:rPr lang="en-US" sz="2400" noProof="1">
                <a:solidFill>
                  <a:schemeClr val="tx1"/>
                </a:solidFill>
                <a:latin typeface="+mj-lt"/>
                <a:cs typeface="Arial" panose="020B0604020202020204" pitchFamily="34" charset="0"/>
                <a:sym typeface="Arial"/>
              </a:rPr>
              <a:t>”</a:t>
            </a:r>
            <a:r>
              <a:rPr lang="vi-VN" sz="2400" noProof="1">
                <a:solidFill>
                  <a:schemeClr val="tx1"/>
                </a:solidFill>
                <a:latin typeface="+mj-lt"/>
                <a:cs typeface="Arial" panose="020B0604020202020204" pitchFamily="34" charset="0"/>
                <a:sym typeface="Arial"/>
              </a:rPr>
              <a:t> được viết theo thể thơ nào?</a:t>
            </a:r>
          </a:p>
        </p:txBody>
      </p:sp>
      <p:sp>
        <p:nvSpPr>
          <p:cNvPr id="3" name="Đáp án đúng">
            <a:extLst>
              <a:ext uri="{FF2B5EF4-FFF2-40B4-BE49-F238E27FC236}">
                <a16:creationId xmlns:a16="http://schemas.microsoft.com/office/drawing/2014/main" id="{0FD7FC7A-2857-93D7-82A1-ADC1CF9302BA}"/>
              </a:ext>
            </a:extLst>
          </p:cNvPr>
          <p:cNvSpPr/>
          <p:nvPr/>
        </p:nvSpPr>
        <p:spPr>
          <a:xfrm>
            <a:off x="857849" y="2885660"/>
            <a:ext cx="5050471" cy="144482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latin typeface="+mj-lt"/>
                <a:cs typeface="Arial" panose="020B0604020202020204" pitchFamily="34" charset="0"/>
                <a:sym typeface="Arial"/>
              </a:rPr>
              <a:t>A. Thể thơ tự do</a:t>
            </a:r>
          </a:p>
        </p:txBody>
      </p:sp>
      <p:sp>
        <p:nvSpPr>
          <p:cNvPr id="4" name="Đáp án sai 1">
            <a:extLst>
              <a:ext uri="{FF2B5EF4-FFF2-40B4-BE49-F238E27FC236}">
                <a16:creationId xmlns:a16="http://schemas.microsoft.com/office/drawing/2014/main" id="{1C61CDDF-2DCB-7D37-3353-FD21128F9AD0}"/>
              </a:ext>
            </a:extLst>
          </p:cNvPr>
          <p:cNvSpPr/>
          <p:nvPr/>
        </p:nvSpPr>
        <p:spPr>
          <a:xfrm>
            <a:off x="857849" y="4546474"/>
            <a:ext cx="5050471" cy="144482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latin typeface="+mj-lt"/>
                <a:cs typeface="Arial" panose="020B0604020202020204" pitchFamily="34" charset="0"/>
                <a:sym typeface="Arial"/>
              </a:rPr>
              <a:t>B. Thể thơ năm chữ</a:t>
            </a:r>
          </a:p>
        </p:txBody>
      </p:sp>
      <p:sp>
        <p:nvSpPr>
          <p:cNvPr id="5" name="Đáp án sai 2">
            <a:extLst>
              <a:ext uri="{FF2B5EF4-FFF2-40B4-BE49-F238E27FC236}">
                <a16:creationId xmlns:a16="http://schemas.microsoft.com/office/drawing/2014/main" id="{115296B0-92F8-4D23-7301-E9CD3272AD24}"/>
              </a:ext>
            </a:extLst>
          </p:cNvPr>
          <p:cNvSpPr/>
          <p:nvPr/>
        </p:nvSpPr>
        <p:spPr>
          <a:xfrm>
            <a:off x="6286109" y="2885660"/>
            <a:ext cx="5050469" cy="144482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latin typeface="+mj-lt"/>
                <a:cs typeface="Arial" panose="020B0604020202020204" pitchFamily="34" charset="0"/>
                <a:sym typeface="Arial"/>
              </a:rPr>
              <a:t>C. Thể thơ sáu chữ</a:t>
            </a:r>
          </a:p>
        </p:txBody>
      </p:sp>
      <p:sp>
        <p:nvSpPr>
          <p:cNvPr id="6" name="Đáp án sai 3">
            <a:extLst>
              <a:ext uri="{FF2B5EF4-FFF2-40B4-BE49-F238E27FC236}">
                <a16:creationId xmlns:a16="http://schemas.microsoft.com/office/drawing/2014/main" id="{3ACF8BAC-002F-2587-EEF5-457ED0A23B0C}"/>
              </a:ext>
            </a:extLst>
          </p:cNvPr>
          <p:cNvSpPr/>
          <p:nvPr/>
        </p:nvSpPr>
        <p:spPr>
          <a:xfrm>
            <a:off x="6250205" y="4546474"/>
            <a:ext cx="5050469" cy="144482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latin typeface="+mj-lt"/>
                <a:cs typeface="Arial" panose="020B0604020202020204" pitchFamily="34" charset="0"/>
                <a:sym typeface="Arial"/>
              </a:rPr>
              <a:t>D. Thể thơ bảy chữ</a:t>
            </a:r>
          </a:p>
        </p:txBody>
      </p:sp>
      <p:sp>
        <p:nvSpPr>
          <p:cNvPr id="7" name="Đáp án đúng">
            <a:extLst>
              <a:ext uri="{FF2B5EF4-FFF2-40B4-BE49-F238E27FC236}">
                <a16:creationId xmlns:a16="http://schemas.microsoft.com/office/drawing/2014/main" id="{FBD63339-C0AC-E5B5-174C-E68D5D9F4356}"/>
              </a:ext>
            </a:extLst>
          </p:cNvPr>
          <p:cNvSpPr/>
          <p:nvPr/>
        </p:nvSpPr>
        <p:spPr>
          <a:xfrm>
            <a:off x="6286107" y="2885660"/>
            <a:ext cx="5050471" cy="1447359"/>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sysClr val="windowText" lastClr="000000"/>
                </a:solidFill>
                <a:latin typeface="+mj-lt"/>
                <a:cs typeface="Arial" panose="020B0604020202020204" pitchFamily="34" charset="0"/>
                <a:sym typeface="Arial"/>
              </a:rPr>
              <a:t>C. Thể thơ sáu chữ</a:t>
            </a:r>
          </a:p>
        </p:txBody>
      </p:sp>
      <p:pic>
        <p:nvPicPr>
          <p:cNvPr id="9" name="Picture 8" descr="Logo, company name&#10;&#10;Description automatically generated">
            <a:extLst>
              <a:ext uri="{FF2B5EF4-FFF2-40B4-BE49-F238E27FC236}">
                <a16:creationId xmlns:a16="http://schemas.microsoft.com/office/drawing/2014/main" id="{21202492-F163-F24C-D505-9D10B3DC763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
        <p:nvSpPr>
          <p:cNvPr id="10" name="Freeform 11">
            <a:hlinkClick r:id="rId4" action="ppaction://hlinksldjump"/>
            <a:extLst>
              <a:ext uri="{FF2B5EF4-FFF2-40B4-BE49-F238E27FC236}">
                <a16:creationId xmlns:a16="http://schemas.microsoft.com/office/drawing/2014/main" id="{7F031A5C-89EC-2BA3-E21E-B5853B368898}"/>
              </a:ext>
            </a:extLst>
          </p:cNvPr>
          <p:cNvSpPr/>
          <p:nvPr/>
        </p:nvSpPr>
        <p:spPr>
          <a:xfrm rot="-1888174">
            <a:off x="149773" y="116757"/>
            <a:ext cx="848261" cy="812788"/>
          </a:xfrm>
          <a:custGeom>
            <a:avLst/>
            <a:gdLst/>
            <a:ahLst/>
            <a:cxnLst/>
            <a:rect l="l" t="t" r="r" b="b"/>
            <a:pathLst>
              <a:path w="947338" h="907722">
                <a:moveTo>
                  <a:pt x="0" y="0"/>
                </a:moveTo>
                <a:lnTo>
                  <a:pt x="947338" y="0"/>
                </a:lnTo>
                <a:lnTo>
                  <a:pt x="947338" y="907722"/>
                </a:lnTo>
                <a:lnTo>
                  <a:pt x="0" y="907722"/>
                </a:lnTo>
                <a:lnTo>
                  <a:pt x="0" y="0"/>
                </a:lnTo>
                <a:close/>
              </a:path>
            </a:pathLst>
          </a:custGeom>
          <a:blipFill>
            <a:blip r:embed="rId5"/>
            <a:stretch>
              <a:fillRect/>
            </a:stretch>
          </a:blipFill>
        </p:spPr>
        <p:txBody>
          <a:bodyPr/>
          <a:lstStyle/>
          <a:p>
            <a:pPr algn="just" defTabSz="1151961">
              <a:buClr>
                <a:srgbClr val="000000"/>
              </a:buClr>
              <a:defRPr/>
            </a:pPr>
            <a:endParaRPr lang="en-US" sz="2268" kern="0">
              <a:solidFill>
                <a:srgbClr val="000000"/>
              </a:solidFill>
              <a:latin typeface="Arial"/>
              <a:cs typeface="Arial"/>
              <a:sym typeface="Arial"/>
            </a:endParaRPr>
          </a:p>
        </p:txBody>
      </p:sp>
    </p:spTree>
    <p:extLst>
      <p:ext uri="{BB962C8B-B14F-4D97-AF65-F5344CB8AC3E}">
        <p14:creationId xmlns:p14="http://schemas.microsoft.com/office/powerpoint/2010/main" val="59742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C1F9D6E2-70EC-87A5-9181-CBFA4E371788}"/>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31921ADA-0B15-57FC-4698-C062A7A3C662}"/>
              </a:ext>
            </a:extLst>
          </p:cNvPr>
          <p:cNvSpPr/>
          <p:nvPr/>
        </p:nvSpPr>
        <p:spPr>
          <a:xfrm>
            <a:off x="1007864" y="849446"/>
            <a:ext cx="10176272" cy="15722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200" b="1" noProof="1">
                <a:solidFill>
                  <a:schemeClr val="tx1"/>
                </a:solidFill>
                <a:latin typeface="+mj-lt"/>
                <a:cs typeface="Arial" panose="020B0604020202020204" pitchFamily="34" charset="0"/>
                <a:sym typeface="Arial"/>
              </a:rPr>
              <a:t>Câu </a:t>
            </a:r>
            <a:r>
              <a:rPr lang="en-US" sz="2200" b="1" noProof="1">
                <a:solidFill>
                  <a:schemeClr val="tx1"/>
                </a:solidFill>
                <a:latin typeface="+mj-lt"/>
                <a:cs typeface="Arial" panose="020B0604020202020204" pitchFamily="34" charset="0"/>
                <a:sym typeface="Arial"/>
              </a:rPr>
              <a:t>3</a:t>
            </a:r>
            <a:r>
              <a:rPr lang="vi-VN" sz="2200" b="1" noProof="1">
                <a:solidFill>
                  <a:schemeClr val="tx1"/>
                </a:solidFill>
                <a:latin typeface="+mj-lt"/>
                <a:cs typeface="Arial" panose="020B0604020202020204" pitchFamily="34" charset="0"/>
                <a:sym typeface="Arial"/>
              </a:rPr>
              <a:t>: </a:t>
            </a:r>
            <a:r>
              <a:rPr lang="vi-VN" sz="2200" noProof="1">
                <a:solidFill>
                  <a:schemeClr val="tx1"/>
                </a:solidFill>
                <a:latin typeface="+mj-lt"/>
                <a:cs typeface="Arial" panose="020B0604020202020204" pitchFamily="34" charset="0"/>
                <a:sym typeface="Arial"/>
              </a:rPr>
              <a:t>Nêu nội dung chính của khổ thơ thứ </a:t>
            </a:r>
            <a:r>
              <a:rPr lang="en-US" sz="2200" noProof="1">
                <a:solidFill>
                  <a:schemeClr val="tx1"/>
                </a:solidFill>
                <a:latin typeface="+mj-lt"/>
                <a:cs typeface="Arial" panose="020B0604020202020204" pitchFamily="34" charset="0"/>
                <a:sym typeface="Arial"/>
              </a:rPr>
              <a:t>3.</a:t>
            </a:r>
            <a:endParaRPr lang="vi-VN" sz="2200" noProof="1">
              <a:solidFill>
                <a:schemeClr val="tx1"/>
              </a:solidFill>
              <a:latin typeface="+mj-lt"/>
              <a:cs typeface="Arial" panose="020B0604020202020204" pitchFamily="34" charset="0"/>
              <a:sym typeface="Arial"/>
            </a:endParaRPr>
          </a:p>
        </p:txBody>
      </p:sp>
      <p:sp>
        <p:nvSpPr>
          <p:cNvPr id="3" name="Đáp án đúng">
            <a:extLst>
              <a:ext uri="{FF2B5EF4-FFF2-40B4-BE49-F238E27FC236}">
                <a16:creationId xmlns:a16="http://schemas.microsoft.com/office/drawing/2014/main" id="{7205D0A7-F2E9-61E5-7CB9-279C3C82E3BD}"/>
              </a:ext>
            </a:extLst>
          </p:cNvPr>
          <p:cNvSpPr/>
          <p:nvPr/>
        </p:nvSpPr>
        <p:spPr>
          <a:xfrm>
            <a:off x="1007864" y="2806149"/>
            <a:ext cx="4910780" cy="15722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200" noProof="1">
                <a:solidFill>
                  <a:prstClr val="black"/>
                </a:solidFill>
                <a:latin typeface="+mj-lt"/>
                <a:cs typeface="Arial" panose="020B0604020202020204" pitchFamily="34" charset="0"/>
                <a:sym typeface="Arial"/>
              </a:rPr>
              <a:t>A. Khen ngợi tinh thần đoàn kết, chăm chỉ học tập của lớp học</a:t>
            </a:r>
            <a:r>
              <a:rPr lang="en-US" sz="2200" noProof="1">
                <a:solidFill>
                  <a:prstClr val="black"/>
                </a:solidFill>
                <a:latin typeface="+mj-lt"/>
                <a:cs typeface="Arial" panose="020B0604020202020204" pitchFamily="34" charset="0"/>
                <a:sym typeface="Arial"/>
              </a:rPr>
              <a:t>.</a:t>
            </a:r>
            <a:endParaRPr lang="vi-VN" sz="2200" noProof="1">
              <a:solidFill>
                <a:prstClr val="black"/>
              </a:solidFill>
              <a:latin typeface="+mj-lt"/>
              <a:cs typeface="Arial" panose="020B0604020202020204" pitchFamily="34" charset="0"/>
              <a:sym typeface="Arial"/>
            </a:endParaRPr>
          </a:p>
        </p:txBody>
      </p:sp>
      <p:sp>
        <p:nvSpPr>
          <p:cNvPr id="4" name="Đáp án sai 1">
            <a:extLst>
              <a:ext uri="{FF2B5EF4-FFF2-40B4-BE49-F238E27FC236}">
                <a16:creationId xmlns:a16="http://schemas.microsoft.com/office/drawing/2014/main" id="{B7658BB7-9D21-2E40-0B36-1B2A862F1DCD}"/>
              </a:ext>
            </a:extLst>
          </p:cNvPr>
          <p:cNvSpPr/>
          <p:nvPr/>
        </p:nvSpPr>
        <p:spPr>
          <a:xfrm>
            <a:off x="1007864" y="4579020"/>
            <a:ext cx="4910780" cy="15722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200" noProof="1">
                <a:solidFill>
                  <a:prstClr val="black"/>
                </a:solidFill>
                <a:latin typeface="+mj-lt"/>
                <a:cs typeface="Arial" panose="020B0604020202020204" pitchFamily="34" charset="0"/>
                <a:sym typeface="Arial"/>
              </a:rPr>
              <a:t>B. Khắc họa bầu không khí vui vẻ, đoàn kết, chăm chỉ học tâp của cả lớp</a:t>
            </a:r>
            <a:r>
              <a:rPr lang="en-US" sz="2200" noProof="1">
                <a:solidFill>
                  <a:prstClr val="black"/>
                </a:solidFill>
                <a:latin typeface="+mj-lt"/>
                <a:cs typeface="Arial" panose="020B0604020202020204" pitchFamily="34" charset="0"/>
                <a:sym typeface="Arial"/>
              </a:rPr>
              <a:t>.</a:t>
            </a:r>
            <a:endParaRPr lang="vi-VN" sz="2200" noProof="1">
              <a:solidFill>
                <a:prstClr val="black"/>
              </a:solidFill>
              <a:latin typeface="+mj-lt"/>
              <a:cs typeface="Arial" panose="020B0604020202020204" pitchFamily="34" charset="0"/>
              <a:sym typeface="Arial"/>
            </a:endParaRPr>
          </a:p>
        </p:txBody>
      </p:sp>
      <p:sp>
        <p:nvSpPr>
          <p:cNvPr id="5" name="Đáp án sai 2">
            <a:extLst>
              <a:ext uri="{FF2B5EF4-FFF2-40B4-BE49-F238E27FC236}">
                <a16:creationId xmlns:a16="http://schemas.microsoft.com/office/drawing/2014/main" id="{321F73EF-1C1B-C4C2-4128-78D9005CFFAA}"/>
              </a:ext>
            </a:extLst>
          </p:cNvPr>
          <p:cNvSpPr/>
          <p:nvPr/>
        </p:nvSpPr>
        <p:spPr>
          <a:xfrm>
            <a:off x="6273356" y="2806149"/>
            <a:ext cx="4910780" cy="15722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200" noProof="1">
                <a:solidFill>
                  <a:prstClr val="black"/>
                </a:solidFill>
                <a:latin typeface="+mj-lt"/>
                <a:cs typeface="Arial" panose="020B0604020202020204" pitchFamily="34" charset="0"/>
                <a:sym typeface="Arial"/>
              </a:rPr>
              <a:t>C. Khắc họa tập thể lớp hăng hái thi đua học tập</a:t>
            </a:r>
            <a:r>
              <a:rPr lang="en-US" sz="2200" noProof="1">
                <a:solidFill>
                  <a:prstClr val="black"/>
                </a:solidFill>
                <a:latin typeface="+mj-lt"/>
                <a:cs typeface="Arial" panose="020B0604020202020204" pitchFamily="34" charset="0"/>
                <a:sym typeface="Arial"/>
              </a:rPr>
              <a:t>.</a:t>
            </a:r>
            <a:endParaRPr lang="vi-VN" sz="2200" noProof="1">
              <a:solidFill>
                <a:prstClr val="black"/>
              </a:solidFill>
              <a:latin typeface="+mj-lt"/>
              <a:cs typeface="Arial" panose="020B0604020202020204" pitchFamily="34" charset="0"/>
              <a:sym typeface="Arial"/>
            </a:endParaRPr>
          </a:p>
        </p:txBody>
      </p:sp>
      <p:sp>
        <p:nvSpPr>
          <p:cNvPr id="6" name="Đáp án sai 3">
            <a:extLst>
              <a:ext uri="{FF2B5EF4-FFF2-40B4-BE49-F238E27FC236}">
                <a16:creationId xmlns:a16="http://schemas.microsoft.com/office/drawing/2014/main" id="{563FBE13-683A-DEE4-A2A2-63BA3C24EE37}"/>
              </a:ext>
            </a:extLst>
          </p:cNvPr>
          <p:cNvSpPr/>
          <p:nvPr/>
        </p:nvSpPr>
        <p:spPr>
          <a:xfrm>
            <a:off x="6273356" y="4579019"/>
            <a:ext cx="4910780" cy="15722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200" noProof="1">
                <a:solidFill>
                  <a:prstClr val="black"/>
                </a:solidFill>
                <a:latin typeface="+mj-lt"/>
                <a:cs typeface="Arial" panose="020B0604020202020204" pitchFamily="34" charset="0"/>
                <a:sym typeface="Arial"/>
              </a:rPr>
              <a:t>D. Khen ngợi sự đoàn kết </a:t>
            </a:r>
          </a:p>
          <a:p>
            <a:pPr algn="ctr" defTabSz="863971">
              <a:lnSpc>
                <a:spcPct val="150000"/>
              </a:lnSpc>
              <a:defRPr/>
            </a:pPr>
            <a:r>
              <a:rPr lang="vi-VN" sz="2200" noProof="1">
                <a:solidFill>
                  <a:prstClr val="black"/>
                </a:solidFill>
                <a:latin typeface="+mj-lt"/>
                <a:cs typeface="Arial" panose="020B0604020202020204" pitchFamily="34" charset="0"/>
                <a:sym typeface="Arial"/>
              </a:rPr>
              <a:t>của lớp học</a:t>
            </a:r>
            <a:r>
              <a:rPr lang="en-US" sz="2200" noProof="1">
                <a:solidFill>
                  <a:prstClr val="black"/>
                </a:solidFill>
                <a:latin typeface="+mj-lt"/>
                <a:cs typeface="Arial" panose="020B0604020202020204" pitchFamily="34" charset="0"/>
                <a:sym typeface="Arial"/>
              </a:rPr>
              <a:t>.</a:t>
            </a:r>
            <a:endParaRPr lang="vi-VN" sz="2200" noProof="1">
              <a:solidFill>
                <a:prstClr val="black"/>
              </a:solidFill>
              <a:latin typeface="+mj-lt"/>
              <a:cs typeface="Arial" panose="020B0604020202020204" pitchFamily="34" charset="0"/>
              <a:sym typeface="Arial"/>
            </a:endParaRPr>
          </a:p>
        </p:txBody>
      </p:sp>
      <p:sp>
        <p:nvSpPr>
          <p:cNvPr id="7" name="Đáp án đúng">
            <a:extLst>
              <a:ext uri="{FF2B5EF4-FFF2-40B4-BE49-F238E27FC236}">
                <a16:creationId xmlns:a16="http://schemas.microsoft.com/office/drawing/2014/main" id="{EAAC0E02-3CF2-B3A7-20D2-2C6970CE7E5B}"/>
              </a:ext>
            </a:extLst>
          </p:cNvPr>
          <p:cNvSpPr/>
          <p:nvPr/>
        </p:nvSpPr>
        <p:spPr>
          <a:xfrm>
            <a:off x="1007864" y="4581857"/>
            <a:ext cx="4910780" cy="1569383"/>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es-ES" sz="2200" noProof="1">
                <a:solidFill>
                  <a:schemeClr val="tx1"/>
                </a:solidFill>
                <a:latin typeface="+mj-lt"/>
                <a:cs typeface="Arial" panose="020B0604020202020204" pitchFamily="34" charset="0"/>
                <a:sym typeface="Arial"/>
              </a:rPr>
              <a:t>B. Khắc họa bầu không khí vui vẻ, đoàn kết, chăm chỉ học tâp của cả lớp.</a:t>
            </a:r>
          </a:p>
        </p:txBody>
      </p:sp>
      <p:sp>
        <p:nvSpPr>
          <p:cNvPr id="8" name="Freeform 11">
            <a:hlinkClick r:id="rId3" action="ppaction://hlinksldjump"/>
            <a:extLst>
              <a:ext uri="{FF2B5EF4-FFF2-40B4-BE49-F238E27FC236}">
                <a16:creationId xmlns:a16="http://schemas.microsoft.com/office/drawing/2014/main" id="{4A5DA942-9F0D-DF31-1963-E5B7767246CD}"/>
              </a:ext>
            </a:extLst>
          </p:cNvPr>
          <p:cNvSpPr/>
          <p:nvPr/>
        </p:nvSpPr>
        <p:spPr>
          <a:xfrm rot="-1888174">
            <a:off x="149773" y="116757"/>
            <a:ext cx="848261" cy="812788"/>
          </a:xfrm>
          <a:custGeom>
            <a:avLst/>
            <a:gdLst/>
            <a:ahLst/>
            <a:cxnLst/>
            <a:rect l="l" t="t" r="r" b="b"/>
            <a:pathLst>
              <a:path w="947338" h="907722">
                <a:moveTo>
                  <a:pt x="0" y="0"/>
                </a:moveTo>
                <a:lnTo>
                  <a:pt x="947338" y="0"/>
                </a:lnTo>
                <a:lnTo>
                  <a:pt x="947338" y="907722"/>
                </a:lnTo>
                <a:lnTo>
                  <a:pt x="0" y="907722"/>
                </a:lnTo>
                <a:lnTo>
                  <a:pt x="0" y="0"/>
                </a:lnTo>
                <a:close/>
              </a:path>
            </a:pathLst>
          </a:custGeom>
          <a:blipFill>
            <a:blip r:embed="rId4"/>
            <a:stretch>
              <a:fillRect/>
            </a:stretch>
          </a:blipFill>
        </p:spPr>
        <p:txBody>
          <a:bodyPr/>
          <a:lstStyle/>
          <a:p>
            <a:pPr algn="just" defTabSz="1151961">
              <a:buClr>
                <a:srgbClr val="000000"/>
              </a:buClr>
              <a:defRPr/>
            </a:pPr>
            <a:endParaRPr lang="en-US" sz="2268" kern="0">
              <a:solidFill>
                <a:srgbClr val="000000"/>
              </a:solidFill>
              <a:latin typeface="Arial"/>
              <a:cs typeface="Arial"/>
              <a:sym typeface="Arial"/>
            </a:endParaRPr>
          </a:p>
        </p:txBody>
      </p:sp>
      <p:pic>
        <p:nvPicPr>
          <p:cNvPr id="9" name="Picture 8" descr="Logo, company name&#10;&#10;Description automatically generated">
            <a:extLst>
              <a:ext uri="{FF2B5EF4-FFF2-40B4-BE49-F238E27FC236}">
                <a16:creationId xmlns:a16="http://schemas.microsoft.com/office/drawing/2014/main" id="{97F2E6FD-4DAC-0F0A-638F-B83DC3506A3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Tree>
    <p:extLst>
      <p:ext uri="{BB962C8B-B14F-4D97-AF65-F5344CB8AC3E}">
        <p14:creationId xmlns:p14="http://schemas.microsoft.com/office/powerpoint/2010/main" val="229143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8EFF9D4C-69CC-8BB9-F3A1-445C24F43E6B}"/>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608874FD-3DED-F5AD-20F5-D2B59AD8A607}"/>
              </a:ext>
            </a:extLst>
          </p:cNvPr>
          <p:cNvSpPr/>
          <p:nvPr/>
        </p:nvSpPr>
        <p:spPr>
          <a:xfrm>
            <a:off x="581099" y="994342"/>
            <a:ext cx="11029802" cy="14087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b="1" noProof="1">
                <a:solidFill>
                  <a:schemeClr val="tx1"/>
                </a:solidFill>
                <a:cs typeface="Arial" panose="020B0604020202020204" pitchFamily="34" charset="0"/>
                <a:sym typeface="Arial"/>
              </a:rPr>
              <a:t>Câu </a:t>
            </a:r>
            <a:r>
              <a:rPr lang="en-US" sz="2400" b="1" noProof="1">
                <a:solidFill>
                  <a:schemeClr val="tx1"/>
                </a:solidFill>
                <a:cs typeface="Arial" panose="020B0604020202020204" pitchFamily="34" charset="0"/>
                <a:sym typeface="Arial"/>
              </a:rPr>
              <a:t>4</a:t>
            </a:r>
            <a:r>
              <a:rPr lang="vi-VN" sz="2400" b="1" noProof="1">
                <a:solidFill>
                  <a:schemeClr val="tx1"/>
                </a:solidFill>
                <a:cs typeface="Arial" panose="020B0604020202020204" pitchFamily="34" charset="0"/>
                <a:sym typeface="Arial"/>
              </a:rPr>
              <a:t>: </a:t>
            </a:r>
            <a:r>
              <a:rPr lang="vi-VN" sz="2400" noProof="1">
                <a:solidFill>
                  <a:schemeClr val="tx1"/>
                </a:solidFill>
                <a:cs typeface="Arial" panose="020B0604020202020204" pitchFamily="34" charset="0"/>
                <a:sym typeface="Arial"/>
              </a:rPr>
              <a:t>Theo tác giả, mọi người đều là phái mạnh khi nào?</a:t>
            </a:r>
          </a:p>
        </p:txBody>
      </p:sp>
      <p:sp>
        <p:nvSpPr>
          <p:cNvPr id="3" name="Đáp án đúng">
            <a:extLst>
              <a:ext uri="{FF2B5EF4-FFF2-40B4-BE49-F238E27FC236}">
                <a16:creationId xmlns:a16="http://schemas.microsoft.com/office/drawing/2014/main" id="{09D20A56-3DFE-0C65-A49D-658355DC7DD3}"/>
              </a:ext>
            </a:extLst>
          </p:cNvPr>
          <p:cNvSpPr/>
          <p:nvPr/>
        </p:nvSpPr>
        <p:spPr>
          <a:xfrm>
            <a:off x="572929" y="2864658"/>
            <a:ext cx="5309231" cy="14087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A. Khi được bạn bè yêu quý</a:t>
            </a:r>
            <a:r>
              <a:rPr lang="en-US" sz="2400" noProof="1">
                <a:solidFill>
                  <a:prstClr val="black"/>
                </a:solidFill>
                <a:cs typeface="Arial" panose="020B0604020202020204" pitchFamily="34" charset="0"/>
                <a:sym typeface="Arial"/>
              </a:rPr>
              <a:t>.</a:t>
            </a:r>
            <a:endParaRPr lang="vi-VN" sz="2400" noProof="1">
              <a:solidFill>
                <a:prstClr val="black"/>
              </a:solidFill>
              <a:cs typeface="Arial" panose="020B0604020202020204" pitchFamily="34" charset="0"/>
              <a:sym typeface="Arial"/>
            </a:endParaRPr>
          </a:p>
        </p:txBody>
      </p:sp>
      <p:sp>
        <p:nvSpPr>
          <p:cNvPr id="4" name="Đáp án sai 1">
            <a:extLst>
              <a:ext uri="{FF2B5EF4-FFF2-40B4-BE49-F238E27FC236}">
                <a16:creationId xmlns:a16="http://schemas.microsoft.com/office/drawing/2014/main" id="{FE20FD49-44B3-8B27-BE43-4A461463B1DC}"/>
              </a:ext>
            </a:extLst>
          </p:cNvPr>
          <p:cNvSpPr/>
          <p:nvPr/>
        </p:nvSpPr>
        <p:spPr>
          <a:xfrm>
            <a:off x="572929" y="4483185"/>
            <a:ext cx="5309231" cy="14087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B. Khi làm được nhiều việc tốt</a:t>
            </a:r>
            <a:r>
              <a:rPr lang="en-US" sz="2400" noProof="1">
                <a:solidFill>
                  <a:prstClr val="black"/>
                </a:solidFill>
                <a:cs typeface="Arial" panose="020B0604020202020204" pitchFamily="34" charset="0"/>
                <a:sym typeface="Arial"/>
              </a:rPr>
              <a:t>.</a:t>
            </a:r>
            <a:endParaRPr lang="vi-VN" sz="2400" noProof="1">
              <a:solidFill>
                <a:prstClr val="black"/>
              </a:solidFill>
              <a:cs typeface="Arial" panose="020B0604020202020204" pitchFamily="34" charset="0"/>
              <a:sym typeface="Arial"/>
            </a:endParaRPr>
          </a:p>
        </p:txBody>
      </p:sp>
      <p:sp>
        <p:nvSpPr>
          <p:cNvPr id="5" name="Đáp án sai 2">
            <a:extLst>
              <a:ext uri="{FF2B5EF4-FFF2-40B4-BE49-F238E27FC236}">
                <a16:creationId xmlns:a16="http://schemas.microsoft.com/office/drawing/2014/main" id="{C333F1F8-3834-478D-8DFD-DAC0AB7758B5}"/>
              </a:ext>
            </a:extLst>
          </p:cNvPr>
          <p:cNvSpPr/>
          <p:nvPr/>
        </p:nvSpPr>
        <p:spPr>
          <a:xfrm>
            <a:off x="6293501" y="2864658"/>
            <a:ext cx="5309231" cy="14087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C. Khi đạt thành tích học tập tốt</a:t>
            </a:r>
            <a:r>
              <a:rPr lang="en-US" sz="2400" noProof="1">
                <a:solidFill>
                  <a:prstClr val="black"/>
                </a:solidFill>
                <a:cs typeface="Arial" panose="020B0604020202020204" pitchFamily="34" charset="0"/>
                <a:sym typeface="Arial"/>
              </a:rPr>
              <a:t>.</a:t>
            </a:r>
            <a:endParaRPr lang="vi-VN" sz="2400" noProof="1">
              <a:solidFill>
                <a:prstClr val="black"/>
              </a:solidFill>
              <a:cs typeface="Arial" panose="020B0604020202020204" pitchFamily="34" charset="0"/>
              <a:sym typeface="Arial"/>
            </a:endParaRPr>
          </a:p>
        </p:txBody>
      </p:sp>
      <p:sp>
        <p:nvSpPr>
          <p:cNvPr id="6" name="Đáp án sai 3">
            <a:extLst>
              <a:ext uri="{FF2B5EF4-FFF2-40B4-BE49-F238E27FC236}">
                <a16:creationId xmlns:a16="http://schemas.microsoft.com/office/drawing/2014/main" id="{522ABC19-65CC-7C17-2FA5-A906DDE3F6A4}"/>
              </a:ext>
            </a:extLst>
          </p:cNvPr>
          <p:cNvSpPr/>
          <p:nvPr/>
        </p:nvSpPr>
        <p:spPr>
          <a:xfrm>
            <a:off x="6293500" y="4483185"/>
            <a:ext cx="5309231" cy="14087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D. Khi giúp đỡ người khác</a:t>
            </a:r>
            <a:r>
              <a:rPr lang="en-US" sz="2400" noProof="1">
                <a:solidFill>
                  <a:prstClr val="black"/>
                </a:solidFill>
                <a:cs typeface="Arial" panose="020B0604020202020204" pitchFamily="34" charset="0"/>
                <a:sym typeface="Arial"/>
              </a:rPr>
              <a:t>.</a:t>
            </a:r>
            <a:endParaRPr lang="vi-VN" sz="2400" noProof="1">
              <a:solidFill>
                <a:prstClr val="black"/>
              </a:solidFill>
              <a:cs typeface="Arial" panose="020B0604020202020204" pitchFamily="34" charset="0"/>
              <a:sym typeface="Arial"/>
            </a:endParaRPr>
          </a:p>
        </p:txBody>
      </p:sp>
      <p:sp>
        <p:nvSpPr>
          <p:cNvPr id="7" name="Đáp án đúng">
            <a:extLst>
              <a:ext uri="{FF2B5EF4-FFF2-40B4-BE49-F238E27FC236}">
                <a16:creationId xmlns:a16="http://schemas.microsoft.com/office/drawing/2014/main" id="{05AF1065-70BA-61A5-3AEF-2105CD86BDE2}"/>
              </a:ext>
            </a:extLst>
          </p:cNvPr>
          <p:cNvSpPr/>
          <p:nvPr/>
        </p:nvSpPr>
        <p:spPr>
          <a:xfrm>
            <a:off x="6293499" y="4483824"/>
            <a:ext cx="5309233" cy="141119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sysClr val="windowText" lastClr="000000"/>
                </a:solidFill>
                <a:cs typeface="Arial" panose="020B0604020202020204" pitchFamily="34" charset="0"/>
                <a:sym typeface="Arial"/>
              </a:rPr>
              <a:t>D. Khi giúp đỡ người khác.</a:t>
            </a:r>
          </a:p>
        </p:txBody>
      </p:sp>
      <p:pic>
        <p:nvPicPr>
          <p:cNvPr id="10" name="Picture 9" descr="Logo, company name&#10;&#10;Description automatically generated">
            <a:extLst>
              <a:ext uri="{FF2B5EF4-FFF2-40B4-BE49-F238E27FC236}">
                <a16:creationId xmlns:a16="http://schemas.microsoft.com/office/drawing/2014/main" id="{583FFA4E-90DE-EB84-D62E-4496ADA4F46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
        <p:nvSpPr>
          <p:cNvPr id="12" name="Freeform 11">
            <a:hlinkClick r:id="rId4" action="ppaction://hlinksldjump"/>
            <a:extLst>
              <a:ext uri="{FF2B5EF4-FFF2-40B4-BE49-F238E27FC236}">
                <a16:creationId xmlns:a16="http://schemas.microsoft.com/office/drawing/2014/main" id="{1051FB91-09A9-1A18-0E6E-A147E3BDE7AD}"/>
              </a:ext>
            </a:extLst>
          </p:cNvPr>
          <p:cNvSpPr/>
          <p:nvPr/>
        </p:nvSpPr>
        <p:spPr>
          <a:xfrm rot="-1888174">
            <a:off x="149773" y="116757"/>
            <a:ext cx="848261" cy="812788"/>
          </a:xfrm>
          <a:custGeom>
            <a:avLst/>
            <a:gdLst/>
            <a:ahLst/>
            <a:cxnLst/>
            <a:rect l="l" t="t" r="r" b="b"/>
            <a:pathLst>
              <a:path w="947338" h="907722">
                <a:moveTo>
                  <a:pt x="0" y="0"/>
                </a:moveTo>
                <a:lnTo>
                  <a:pt x="947338" y="0"/>
                </a:lnTo>
                <a:lnTo>
                  <a:pt x="947338" y="907722"/>
                </a:lnTo>
                <a:lnTo>
                  <a:pt x="0" y="907722"/>
                </a:lnTo>
                <a:lnTo>
                  <a:pt x="0" y="0"/>
                </a:lnTo>
                <a:close/>
              </a:path>
            </a:pathLst>
          </a:custGeom>
          <a:blipFill>
            <a:blip r:embed="rId5"/>
            <a:stretch>
              <a:fillRect/>
            </a:stretch>
          </a:blipFill>
        </p:spPr>
        <p:txBody>
          <a:bodyPr/>
          <a:lstStyle/>
          <a:p>
            <a:pPr algn="just" defTabSz="1151961">
              <a:buClr>
                <a:srgbClr val="000000"/>
              </a:buClr>
              <a:defRPr/>
            </a:pPr>
            <a:endParaRPr lang="en-US" sz="2268" kern="0">
              <a:solidFill>
                <a:srgbClr val="000000"/>
              </a:solidFill>
              <a:latin typeface="Arial"/>
              <a:cs typeface="Arial"/>
              <a:sym typeface="Arial"/>
            </a:endParaRPr>
          </a:p>
        </p:txBody>
      </p:sp>
    </p:spTree>
    <p:extLst>
      <p:ext uri="{BB962C8B-B14F-4D97-AF65-F5344CB8AC3E}">
        <p14:creationId xmlns:p14="http://schemas.microsoft.com/office/powerpoint/2010/main" val="417711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0E1"/>
        </a:solidFill>
        <a:effectLst/>
      </p:bgPr>
    </p:bg>
    <p:spTree>
      <p:nvGrpSpPr>
        <p:cNvPr id="1" name="">
          <a:extLst>
            <a:ext uri="{FF2B5EF4-FFF2-40B4-BE49-F238E27FC236}">
              <a16:creationId xmlns:a16="http://schemas.microsoft.com/office/drawing/2014/main" id="{A0058A96-A401-A109-F822-6830D6A54801}"/>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F4577DDA-282A-017C-8781-360F11B10A6F}"/>
              </a:ext>
            </a:extLst>
          </p:cNvPr>
          <p:cNvSpPr/>
          <p:nvPr/>
        </p:nvSpPr>
        <p:spPr>
          <a:xfrm>
            <a:off x="932435" y="1060175"/>
            <a:ext cx="10327130" cy="1518624"/>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lnSpc>
                <a:spcPct val="150000"/>
              </a:lnSpc>
              <a:defRPr/>
            </a:pPr>
            <a:r>
              <a:rPr lang="vi-VN" sz="2400" b="1" noProof="1">
                <a:solidFill>
                  <a:schemeClr val="tx1"/>
                </a:solidFill>
                <a:cs typeface="Arial" panose="020B0604020202020204" pitchFamily="34" charset="0"/>
                <a:sym typeface="Arial"/>
              </a:rPr>
              <a:t>Câu </a:t>
            </a:r>
            <a:r>
              <a:rPr lang="en-US" sz="2400" b="1" noProof="1">
                <a:solidFill>
                  <a:schemeClr val="tx1"/>
                </a:solidFill>
                <a:cs typeface="Arial" panose="020B0604020202020204" pitchFamily="34" charset="0"/>
                <a:sym typeface="Arial"/>
              </a:rPr>
              <a:t>5</a:t>
            </a:r>
            <a:r>
              <a:rPr lang="vi-VN" sz="2400" b="1" noProof="1">
                <a:solidFill>
                  <a:schemeClr val="tx1"/>
                </a:solidFill>
                <a:cs typeface="Arial" panose="020B0604020202020204" pitchFamily="34" charset="0"/>
                <a:sym typeface="Arial"/>
              </a:rPr>
              <a:t>: </a:t>
            </a:r>
            <a:r>
              <a:rPr lang="en-US" sz="2400" noProof="1">
                <a:solidFill>
                  <a:schemeClr val="tx1"/>
                </a:solidFill>
                <a:cs typeface="Arial" panose="020B0604020202020204" pitchFamily="34" charset="0"/>
                <a:sym typeface="Arial"/>
              </a:rPr>
              <a:t>Bài thơ </a:t>
            </a:r>
            <a:r>
              <a:rPr lang="en-US" sz="2400" noProof="1">
                <a:solidFill>
                  <a:schemeClr val="tx1"/>
                </a:solidFill>
                <a:cs typeface="Arial" panose="020B0604020202020204" pitchFamily="34" charset="0"/>
              </a:rPr>
              <a:t>“</a:t>
            </a:r>
            <a:r>
              <a:rPr lang="vi-VN" sz="2400" noProof="1">
                <a:solidFill>
                  <a:schemeClr val="tx1"/>
                </a:solidFill>
                <a:cs typeface="Arial" panose="020B0604020202020204" pitchFamily="34" charset="0"/>
              </a:rPr>
              <a:t>Muôn sắc hoa tươi</a:t>
            </a:r>
            <a:r>
              <a:rPr lang="en-US" sz="2400" noProof="1">
                <a:solidFill>
                  <a:schemeClr val="tx1"/>
                </a:solidFill>
                <a:cs typeface="Arial" panose="020B0604020202020204" pitchFamily="34" charset="0"/>
              </a:rPr>
              <a:t>” nhấn mạnh tinh thần gì giữa các học sinh?</a:t>
            </a:r>
            <a:r>
              <a:rPr lang="en-US" sz="2400" noProof="1">
                <a:solidFill>
                  <a:schemeClr val="tx1"/>
                </a:solidFill>
                <a:cs typeface="Arial" panose="020B0604020202020204" pitchFamily="34" charset="0"/>
                <a:sym typeface="Arial"/>
              </a:rPr>
              <a:t> </a:t>
            </a:r>
            <a:endParaRPr lang="vi-VN" sz="2400" noProof="1">
              <a:solidFill>
                <a:schemeClr val="tx1"/>
              </a:solidFill>
              <a:cs typeface="Arial" panose="020B0604020202020204" pitchFamily="34" charset="0"/>
              <a:sym typeface="Arial"/>
            </a:endParaRPr>
          </a:p>
        </p:txBody>
      </p:sp>
      <p:sp>
        <p:nvSpPr>
          <p:cNvPr id="3" name="Đáp án đúng">
            <a:extLst>
              <a:ext uri="{FF2B5EF4-FFF2-40B4-BE49-F238E27FC236}">
                <a16:creationId xmlns:a16="http://schemas.microsoft.com/office/drawing/2014/main" id="{BAA2FE83-F5A2-83D1-35D5-215FE0A132A0}"/>
              </a:ext>
            </a:extLst>
          </p:cNvPr>
          <p:cNvSpPr/>
          <p:nvPr/>
        </p:nvSpPr>
        <p:spPr>
          <a:xfrm>
            <a:off x="932436" y="3151651"/>
            <a:ext cx="4986208" cy="124857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A. </a:t>
            </a:r>
            <a:r>
              <a:rPr lang="en-US" sz="2400" noProof="1">
                <a:solidFill>
                  <a:prstClr val="black"/>
                </a:solidFill>
                <a:cs typeface="Arial" panose="020B0604020202020204" pitchFamily="34" charset="0"/>
                <a:sym typeface="Arial"/>
              </a:rPr>
              <a:t>Ganh đua</a:t>
            </a:r>
            <a:endParaRPr lang="vi-VN" sz="2400" noProof="1">
              <a:solidFill>
                <a:prstClr val="black"/>
              </a:solidFill>
              <a:cs typeface="Arial" panose="020B0604020202020204" pitchFamily="34" charset="0"/>
              <a:sym typeface="Arial"/>
            </a:endParaRPr>
          </a:p>
        </p:txBody>
      </p:sp>
      <p:sp>
        <p:nvSpPr>
          <p:cNvPr id="4" name="Đáp án sai 1">
            <a:extLst>
              <a:ext uri="{FF2B5EF4-FFF2-40B4-BE49-F238E27FC236}">
                <a16:creationId xmlns:a16="http://schemas.microsoft.com/office/drawing/2014/main" id="{C4102093-A0BD-9457-2968-934A3E5C3D3A}"/>
              </a:ext>
            </a:extLst>
          </p:cNvPr>
          <p:cNvSpPr/>
          <p:nvPr/>
        </p:nvSpPr>
        <p:spPr>
          <a:xfrm>
            <a:off x="932436" y="4618587"/>
            <a:ext cx="4986208" cy="123514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B. </a:t>
            </a:r>
            <a:r>
              <a:rPr lang="en-US" sz="2400" noProof="1">
                <a:solidFill>
                  <a:prstClr val="black"/>
                </a:solidFill>
                <a:cs typeface="Arial" panose="020B0604020202020204" pitchFamily="34" charset="0"/>
              </a:rPr>
              <a:t>Đố kị</a:t>
            </a:r>
            <a:endParaRPr lang="vi-VN" sz="2400" noProof="1">
              <a:solidFill>
                <a:prstClr val="black"/>
              </a:solidFill>
              <a:cs typeface="Arial" panose="020B0604020202020204" pitchFamily="34" charset="0"/>
              <a:sym typeface="Arial"/>
            </a:endParaRPr>
          </a:p>
        </p:txBody>
      </p:sp>
      <p:sp>
        <p:nvSpPr>
          <p:cNvPr id="5" name="Đáp án sai 2">
            <a:extLst>
              <a:ext uri="{FF2B5EF4-FFF2-40B4-BE49-F238E27FC236}">
                <a16:creationId xmlns:a16="http://schemas.microsoft.com/office/drawing/2014/main" id="{60FD47D5-EB35-B276-6FB2-034A57D021FE}"/>
              </a:ext>
            </a:extLst>
          </p:cNvPr>
          <p:cNvSpPr/>
          <p:nvPr/>
        </p:nvSpPr>
        <p:spPr>
          <a:xfrm>
            <a:off x="6342931" y="3151651"/>
            <a:ext cx="4986208" cy="1235148"/>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C. </a:t>
            </a:r>
            <a:r>
              <a:rPr lang="en-US" sz="2400" noProof="1">
                <a:solidFill>
                  <a:prstClr val="black"/>
                </a:solidFill>
                <a:cs typeface="Arial" panose="020B0604020202020204" pitchFamily="34" charset="0"/>
              </a:rPr>
              <a:t>Đoàn kết</a:t>
            </a:r>
            <a:endParaRPr lang="vi-VN" sz="2400" noProof="1">
              <a:solidFill>
                <a:prstClr val="black"/>
              </a:solidFill>
              <a:cs typeface="Arial" panose="020B0604020202020204" pitchFamily="34" charset="0"/>
              <a:sym typeface="Arial"/>
            </a:endParaRPr>
          </a:p>
        </p:txBody>
      </p:sp>
      <p:sp>
        <p:nvSpPr>
          <p:cNvPr id="6" name="Đáp án sai 3">
            <a:extLst>
              <a:ext uri="{FF2B5EF4-FFF2-40B4-BE49-F238E27FC236}">
                <a16:creationId xmlns:a16="http://schemas.microsoft.com/office/drawing/2014/main" id="{8C7FC50B-F423-24B1-49B2-2A0094FF8F71}"/>
              </a:ext>
            </a:extLst>
          </p:cNvPr>
          <p:cNvSpPr/>
          <p:nvPr/>
        </p:nvSpPr>
        <p:spPr>
          <a:xfrm>
            <a:off x="6342932" y="4618586"/>
            <a:ext cx="4986207" cy="1235147"/>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prstClr val="black"/>
                </a:solidFill>
                <a:cs typeface="Arial" panose="020B0604020202020204" pitchFamily="34" charset="0"/>
                <a:sym typeface="Arial"/>
              </a:rPr>
              <a:t>D. </a:t>
            </a:r>
            <a:r>
              <a:rPr lang="en-US" sz="2400" noProof="1">
                <a:solidFill>
                  <a:prstClr val="black"/>
                </a:solidFill>
                <a:cs typeface="Arial" panose="020B0604020202020204" pitchFamily="34" charset="0"/>
                <a:sym typeface="Arial"/>
              </a:rPr>
              <a:t>Chia rẽ</a:t>
            </a:r>
            <a:endParaRPr lang="vi-VN" sz="2400" noProof="1">
              <a:solidFill>
                <a:prstClr val="black"/>
              </a:solidFill>
              <a:cs typeface="Arial" panose="020B0604020202020204" pitchFamily="34" charset="0"/>
              <a:sym typeface="Arial"/>
            </a:endParaRPr>
          </a:p>
        </p:txBody>
      </p:sp>
      <p:sp>
        <p:nvSpPr>
          <p:cNvPr id="7" name="Đáp án đúng">
            <a:extLst>
              <a:ext uri="{FF2B5EF4-FFF2-40B4-BE49-F238E27FC236}">
                <a16:creationId xmlns:a16="http://schemas.microsoft.com/office/drawing/2014/main" id="{5D89ADD1-34A3-0287-8611-523FD3F17A84}"/>
              </a:ext>
            </a:extLst>
          </p:cNvPr>
          <p:cNvSpPr/>
          <p:nvPr/>
        </p:nvSpPr>
        <p:spPr>
          <a:xfrm>
            <a:off x="6342931" y="3144938"/>
            <a:ext cx="4986208" cy="1248574"/>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3971">
              <a:defRPr/>
            </a:pPr>
            <a:r>
              <a:rPr lang="vi-VN" sz="2400" noProof="1">
                <a:solidFill>
                  <a:sysClr val="windowText" lastClr="000000"/>
                </a:solidFill>
                <a:cs typeface="Arial" panose="020B0604020202020204" pitchFamily="34" charset="0"/>
                <a:sym typeface="Arial"/>
              </a:rPr>
              <a:t>C. </a:t>
            </a:r>
            <a:r>
              <a:rPr lang="en-US" sz="2400" noProof="1">
                <a:solidFill>
                  <a:sysClr val="windowText" lastClr="000000"/>
                </a:solidFill>
                <a:cs typeface="Arial" panose="020B0604020202020204" pitchFamily="34" charset="0"/>
              </a:rPr>
              <a:t>Đoàn kết</a:t>
            </a:r>
            <a:endParaRPr lang="vi-VN" sz="2400" noProof="1">
              <a:solidFill>
                <a:sysClr val="windowText" lastClr="000000"/>
              </a:solidFill>
              <a:cs typeface="Arial" panose="020B0604020202020204" pitchFamily="34" charset="0"/>
              <a:sym typeface="Arial"/>
            </a:endParaRPr>
          </a:p>
        </p:txBody>
      </p:sp>
      <p:pic>
        <p:nvPicPr>
          <p:cNvPr id="9" name="Picture 8" descr="Logo, company name&#10;&#10;Description automatically generated">
            <a:extLst>
              <a:ext uri="{FF2B5EF4-FFF2-40B4-BE49-F238E27FC236}">
                <a16:creationId xmlns:a16="http://schemas.microsoft.com/office/drawing/2014/main" id="{953E5354-9B30-1A27-DD84-301D58AD459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430103" y="0"/>
            <a:ext cx="761897" cy="850243"/>
          </a:xfrm>
          <a:prstGeom prst="rect">
            <a:avLst/>
          </a:prstGeom>
        </p:spPr>
      </p:pic>
      <p:sp>
        <p:nvSpPr>
          <p:cNvPr id="10" name="Freeform 11">
            <a:hlinkClick r:id="rId4" action="ppaction://hlinksldjump"/>
            <a:extLst>
              <a:ext uri="{FF2B5EF4-FFF2-40B4-BE49-F238E27FC236}">
                <a16:creationId xmlns:a16="http://schemas.microsoft.com/office/drawing/2014/main" id="{EF3E3F8C-8A63-3FCA-78D6-A77D9AC9B17B}"/>
              </a:ext>
            </a:extLst>
          </p:cNvPr>
          <p:cNvSpPr/>
          <p:nvPr/>
        </p:nvSpPr>
        <p:spPr>
          <a:xfrm rot="-1888174">
            <a:off x="149773" y="116757"/>
            <a:ext cx="848261" cy="812788"/>
          </a:xfrm>
          <a:custGeom>
            <a:avLst/>
            <a:gdLst/>
            <a:ahLst/>
            <a:cxnLst/>
            <a:rect l="l" t="t" r="r" b="b"/>
            <a:pathLst>
              <a:path w="947338" h="907722">
                <a:moveTo>
                  <a:pt x="0" y="0"/>
                </a:moveTo>
                <a:lnTo>
                  <a:pt x="947338" y="0"/>
                </a:lnTo>
                <a:lnTo>
                  <a:pt x="947338" y="907722"/>
                </a:lnTo>
                <a:lnTo>
                  <a:pt x="0" y="907722"/>
                </a:lnTo>
                <a:lnTo>
                  <a:pt x="0" y="0"/>
                </a:lnTo>
                <a:close/>
              </a:path>
            </a:pathLst>
          </a:custGeom>
          <a:blipFill>
            <a:blip r:embed="rId5"/>
            <a:stretch>
              <a:fillRect/>
            </a:stretch>
          </a:blipFill>
        </p:spPr>
        <p:txBody>
          <a:bodyPr/>
          <a:lstStyle/>
          <a:p>
            <a:pPr algn="just" defTabSz="1151961">
              <a:buClr>
                <a:srgbClr val="000000"/>
              </a:buClr>
              <a:defRPr/>
            </a:pPr>
            <a:endParaRPr lang="en-US" sz="2268" kern="0">
              <a:solidFill>
                <a:srgbClr val="000000"/>
              </a:solidFill>
              <a:latin typeface="Arial"/>
              <a:cs typeface="Arial"/>
              <a:sym typeface="Arial"/>
            </a:endParaRPr>
          </a:p>
        </p:txBody>
      </p:sp>
    </p:spTree>
    <p:extLst>
      <p:ext uri="{BB962C8B-B14F-4D97-AF65-F5344CB8AC3E}">
        <p14:creationId xmlns:p14="http://schemas.microsoft.com/office/powerpoint/2010/main" val="108560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outVertical)">
                                      <p:cBhvr>
                                        <p:cTn id="13" dur="500"/>
                                        <p:tgtEl>
                                          <p:spTgt spid="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283A875-7A20-9302-98CC-69C2AA3E08EA}"/>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8413ED-10BD-ACDF-5EC0-83A68CA57528}"/>
            </a:ext>
          </a:extLst>
        </p:cNvPr>
        <p:cNvGrpSpPr/>
        <p:nvPr/>
      </p:nvGrpSpPr>
      <p:grpSpPr>
        <a:xfrm>
          <a:off x="0" y="0"/>
          <a:ext cx="0" cy="0"/>
          <a:chOff x="0" y="0"/>
          <a:chExt cx="0" cy="0"/>
        </a:xfrm>
      </p:grpSpPr>
      <p:grpSp>
        <p:nvGrpSpPr>
          <p:cNvPr id="45" name="Group 44">
            <a:extLst>
              <a:ext uri="{FF2B5EF4-FFF2-40B4-BE49-F238E27FC236}">
                <a16:creationId xmlns:a16="http://schemas.microsoft.com/office/drawing/2014/main" id="{449546B0-60B9-7A78-A786-E8751BF7829E}"/>
              </a:ext>
            </a:extLst>
          </p:cNvPr>
          <p:cNvGrpSpPr/>
          <p:nvPr/>
        </p:nvGrpSpPr>
        <p:grpSpPr>
          <a:xfrm>
            <a:off x="6702478" y="2129024"/>
            <a:ext cx="3676099" cy="3780492"/>
            <a:chOff x="6702478" y="2129024"/>
            <a:chExt cx="3676099" cy="3780492"/>
          </a:xfrm>
        </p:grpSpPr>
        <p:grpSp>
          <p:nvGrpSpPr>
            <p:cNvPr id="41" name="Group 40">
              <a:extLst>
                <a:ext uri="{FF2B5EF4-FFF2-40B4-BE49-F238E27FC236}">
                  <a16:creationId xmlns:a16="http://schemas.microsoft.com/office/drawing/2014/main" id="{0F4005A7-4D4F-3D4C-E582-7E8C3BB1EF30}"/>
                </a:ext>
              </a:extLst>
            </p:cNvPr>
            <p:cNvGrpSpPr/>
            <p:nvPr/>
          </p:nvGrpSpPr>
          <p:grpSpPr>
            <a:xfrm>
              <a:off x="6702478" y="2129024"/>
              <a:ext cx="3676099" cy="3526088"/>
              <a:chOff x="6734102" y="3448569"/>
              <a:chExt cx="5852267" cy="5613452"/>
            </a:xfrm>
          </p:grpSpPr>
          <p:grpSp>
            <p:nvGrpSpPr>
              <p:cNvPr id="27" name="Group 9">
                <a:extLst>
                  <a:ext uri="{FF2B5EF4-FFF2-40B4-BE49-F238E27FC236}">
                    <a16:creationId xmlns:a16="http://schemas.microsoft.com/office/drawing/2014/main" id="{B6AE2627-A8ED-B278-3E0A-E93558539E97}"/>
                  </a:ext>
                </a:extLst>
              </p:cNvPr>
              <p:cNvGrpSpPr/>
              <p:nvPr/>
            </p:nvGrpSpPr>
            <p:grpSpPr>
              <a:xfrm>
                <a:off x="6734102" y="4178406"/>
                <a:ext cx="5852267" cy="4883615"/>
                <a:chOff x="-72326" y="-60354"/>
                <a:chExt cx="1795844" cy="1498600"/>
              </a:xfrm>
            </p:grpSpPr>
            <p:sp>
              <p:nvSpPr>
                <p:cNvPr id="28" name="Freeform 10">
                  <a:extLst>
                    <a:ext uri="{FF2B5EF4-FFF2-40B4-BE49-F238E27FC236}">
                      <a16:creationId xmlns:a16="http://schemas.microsoft.com/office/drawing/2014/main" id="{2D12FA12-FDC4-E040-A0A8-09B962D9AE54}"/>
                    </a:ext>
                  </a:extLst>
                </p:cNvPr>
                <p:cNvSpPr/>
                <p:nvPr/>
              </p:nvSpPr>
              <p:spPr>
                <a:xfrm>
                  <a:off x="-72326" y="-60354"/>
                  <a:ext cx="1795844" cy="1498600"/>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38100" cap="rnd">
                  <a:solidFill>
                    <a:srgbClr val="000000"/>
                  </a:solidFill>
                  <a:prstDash val="solid"/>
                  <a:round/>
                </a:ln>
              </p:spPr>
            </p:sp>
            <p:sp>
              <p:nvSpPr>
                <p:cNvPr id="29" name="TextBox 11">
                  <a:extLst>
                    <a:ext uri="{FF2B5EF4-FFF2-40B4-BE49-F238E27FC236}">
                      <a16:creationId xmlns:a16="http://schemas.microsoft.com/office/drawing/2014/main" id="{EB61089E-030C-A4A5-C48E-9A9A27CADB36}"/>
                    </a:ext>
                  </a:extLst>
                </p:cNvPr>
                <p:cNvSpPr txBox="1"/>
                <p:nvPr/>
              </p:nvSpPr>
              <p:spPr>
                <a:xfrm>
                  <a:off x="0" y="-38100"/>
                  <a:ext cx="1541211" cy="1324214"/>
                </a:xfrm>
                <a:prstGeom prst="rect">
                  <a:avLst/>
                </a:prstGeom>
              </p:spPr>
              <p:txBody>
                <a:bodyPr lIns="50800" tIns="50800" rIns="50800" bIns="50800" rtlCol="0" anchor="ctr"/>
                <a:lstStyle/>
                <a:p>
                  <a:pPr algn="ctr">
                    <a:lnSpc>
                      <a:spcPts val="2659"/>
                    </a:lnSpc>
                    <a:spcBef>
                      <a:spcPct val="0"/>
                    </a:spcBef>
                  </a:pPr>
                  <a:endParaRPr/>
                </a:p>
              </p:txBody>
            </p:sp>
          </p:grpSp>
          <p:grpSp>
            <p:nvGrpSpPr>
              <p:cNvPr id="33" name="Group 18">
                <a:extLst>
                  <a:ext uri="{FF2B5EF4-FFF2-40B4-BE49-F238E27FC236}">
                    <a16:creationId xmlns:a16="http://schemas.microsoft.com/office/drawing/2014/main" id="{25624242-050A-824A-691B-45E5F23A5707}"/>
                  </a:ext>
                </a:extLst>
              </p:cNvPr>
              <p:cNvGrpSpPr/>
              <p:nvPr/>
            </p:nvGrpSpPr>
            <p:grpSpPr>
              <a:xfrm>
                <a:off x="8589778" y="3448569"/>
                <a:ext cx="1872814" cy="2003703"/>
                <a:chOff x="76200" y="-52433"/>
                <a:chExt cx="737491" cy="789033"/>
              </a:xfrm>
            </p:grpSpPr>
            <p:sp>
              <p:nvSpPr>
                <p:cNvPr id="34" name="Freeform 19">
                  <a:extLst>
                    <a:ext uri="{FF2B5EF4-FFF2-40B4-BE49-F238E27FC236}">
                      <a16:creationId xmlns:a16="http://schemas.microsoft.com/office/drawing/2014/main" id="{5366AC20-F117-74E1-933C-76A6153FAECB}"/>
                    </a:ext>
                  </a:extLst>
                </p:cNvPr>
                <p:cNvSpPr/>
                <p:nvPr/>
              </p:nvSpPr>
              <p:spPr>
                <a:xfrm>
                  <a:off x="181775" y="-52433"/>
                  <a:ext cx="631916" cy="6319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B64"/>
                </a:solidFill>
                <a:ln w="38100" cap="sq">
                  <a:solidFill>
                    <a:srgbClr val="000000"/>
                  </a:solidFill>
                  <a:prstDash val="solid"/>
                  <a:miter/>
                </a:ln>
              </p:spPr>
              <p:txBody>
                <a:bodyPr/>
                <a:lstStyle/>
                <a:p>
                  <a:endParaRPr lang="en-VN" dirty="0"/>
                </a:p>
              </p:txBody>
            </p:sp>
            <p:sp>
              <p:nvSpPr>
                <p:cNvPr id="35" name="TextBox 20">
                  <a:extLst>
                    <a:ext uri="{FF2B5EF4-FFF2-40B4-BE49-F238E27FC236}">
                      <a16:creationId xmlns:a16="http://schemas.microsoft.com/office/drawing/2014/main" id="{7572FF00-8548-5E4A-E6B4-A4DC7BA43AAC}"/>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7" name="Freeform 23">
                <a:extLst>
                  <a:ext uri="{FF2B5EF4-FFF2-40B4-BE49-F238E27FC236}">
                    <a16:creationId xmlns:a16="http://schemas.microsoft.com/office/drawing/2014/main" id="{BC9A94B1-9C40-3A6E-911A-C153CBC3D946}"/>
                  </a:ext>
                </a:extLst>
              </p:cNvPr>
              <p:cNvSpPr/>
              <p:nvPr/>
            </p:nvSpPr>
            <p:spPr>
              <a:xfrm>
                <a:off x="9148119" y="3645767"/>
                <a:ext cx="1024231" cy="1210317"/>
              </a:xfrm>
              <a:custGeom>
                <a:avLst/>
                <a:gdLst/>
                <a:ahLst/>
                <a:cxnLst/>
                <a:rect l="l" t="t" r="r" b="b"/>
                <a:pathLst>
                  <a:path w="1243444" h="1469357">
                    <a:moveTo>
                      <a:pt x="0" y="0"/>
                    </a:moveTo>
                    <a:lnTo>
                      <a:pt x="1243444" y="0"/>
                    </a:lnTo>
                    <a:lnTo>
                      <a:pt x="1243444" y="1469358"/>
                    </a:lnTo>
                    <a:lnTo>
                      <a:pt x="0" y="14693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42" name="TextBox 41">
              <a:extLst>
                <a:ext uri="{FF2B5EF4-FFF2-40B4-BE49-F238E27FC236}">
                  <a16:creationId xmlns:a16="http://schemas.microsoft.com/office/drawing/2014/main" id="{C4436001-4D8F-E8C2-F8B6-7CD978461EC1}"/>
                </a:ext>
              </a:extLst>
            </p:cNvPr>
            <p:cNvSpPr txBox="1"/>
            <p:nvPr/>
          </p:nvSpPr>
          <p:spPr>
            <a:xfrm>
              <a:off x="6789756" y="3125677"/>
              <a:ext cx="3528045" cy="2783839"/>
            </a:xfrm>
            <a:prstGeom prst="rect">
              <a:avLst/>
            </a:prstGeom>
            <a:noFill/>
          </p:spPr>
          <p:txBody>
            <a:bodyPr wrap="square">
              <a:spAutoFit/>
            </a:bodyPr>
            <a:lstStyle/>
            <a:p>
              <a:pPr algn="ctr">
                <a:lnSpc>
                  <a:spcPct val="150000"/>
                </a:lnSpc>
              </a:pPr>
              <a:r>
                <a:rPr lang="en-US" sz="2400" dirty="0" err="1">
                  <a:solidFill>
                    <a:schemeClr val="tx1"/>
                  </a:solidFill>
                  <a:latin typeface="+mn-lt"/>
                  <a:ea typeface="Calibri" panose="020F0502020204030204" pitchFamily="34" charset="0"/>
                  <a:cs typeface="Arial" panose="020B0604020202020204" pitchFamily="34" charset="0"/>
                </a:rPr>
                <a:t>Lắng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nghe</a:t>
              </a:r>
              <a:r>
                <a:rPr lang="en-US" sz="2400" dirty="0">
                  <a:solidFill>
                    <a:schemeClr val="tx1"/>
                  </a:solidFill>
                  <a:latin typeface="+mn-lt"/>
                  <a:ea typeface="Calibri" panose="020F0502020204030204" pitchFamily="34" charset="0"/>
                  <a:cs typeface="Arial" panose="020B0604020202020204" pitchFamily="34" charset="0"/>
                </a:rPr>
                <a:t> GV </a:t>
              </a:r>
            </a:p>
            <a:p>
              <a:pPr algn="ctr">
                <a:lnSpc>
                  <a:spcPct val="150000"/>
                </a:lnSpc>
              </a:pPr>
              <a:r>
                <a:rPr lang="vi-VN" sz="2400" dirty="0">
                  <a:solidFill>
                    <a:schemeClr val="tx1"/>
                  </a:solidFill>
                  <a:latin typeface="+mn-lt"/>
                  <a:ea typeface="Calibri" panose="020F0502020204030204" pitchFamily="34" charset="0"/>
                  <a:cs typeface="Arial" panose="020B0604020202020204" pitchFamily="34" charset="0"/>
                </a:rPr>
                <a:t>nhận xét tiết học, khen ngợi biểu dương những HS học tốt.</a:t>
              </a:r>
              <a:endParaRPr lang="en-US" sz="2400" dirty="0">
                <a:solidFill>
                  <a:schemeClr val="tx1"/>
                </a:solidFill>
                <a:latin typeface="+mn-lt"/>
                <a:ea typeface="Calibri" panose="020F0502020204030204" pitchFamily="34" charset="0"/>
                <a:cs typeface="Arial" panose="020B0604020202020204" pitchFamily="34" charset="0"/>
              </a:endParaRPr>
            </a:p>
            <a:p>
              <a:pPr algn="ctr">
                <a:lnSpc>
                  <a:spcPct val="150000"/>
                </a:lnSpc>
              </a:pPr>
              <a:endParaRPr lang="en-US" sz="2400" dirty="0">
                <a:solidFill>
                  <a:schemeClr val="tx1"/>
                </a:solidFill>
                <a:latin typeface="+mn-lt"/>
                <a:ea typeface="Calibri" panose="020F0502020204030204" pitchFamily="34" charset="0"/>
                <a:cs typeface="Arial" panose="020B0604020202020204" pitchFamily="34" charset="0"/>
              </a:endParaRPr>
            </a:p>
          </p:txBody>
        </p:sp>
      </p:grpSp>
      <p:grpSp>
        <p:nvGrpSpPr>
          <p:cNvPr id="44" name="Group 43">
            <a:extLst>
              <a:ext uri="{FF2B5EF4-FFF2-40B4-BE49-F238E27FC236}">
                <a16:creationId xmlns:a16="http://schemas.microsoft.com/office/drawing/2014/main" id="{D7FE9D73-15CF-A625-BD49-9F41E7B051DF}"/>
              </a:ext>
            </a:extLst>
          </p:cNvPr>
          <p:cNvGrpSpPr/>
          <p:nvPr/>
        </p:nvGrpSpPr>
        <p:grpSpPr>
          <a:xfrm>
            <a:off x="1813425" y="2065680"/>
            <a:ext cx="3676098" cy="3589432"/>
            <a:chOff x="1813425" y="2065680"/>
            <a:chExt cx="3676098" cy="3589432"/>
          </a:xfrm>
        </p:grpSpPr>
        <p:grpSp>
          <p:nvGrpSpPr>
            <p:cNvPr id="40" name="Group 39">
              <a:extLst>
                <a:ext uri="{FF2B5EF4-FFF2-40B4-BE49-F238E27FC236}">
                  <a16:creationId xmlns:a16="http://schemas.microsoft.com/office/drawing/2014/main" id="{62045668-55BB-E160-B26E-5393CC9C9451}"/>
                </a:ext>
              </a:extLst>
            </p:cNvPr>
            <p:cNvGrpSpPr/>
            <p:nvPr/>
          </p:nvGrpSpPr>
          <p:grpSpPr>
            <a:xfrm>
              <a:off x="1813425" y="2065680"/>
              <a:ext cx="3676098" cy="3589432"/>
              <a:chOff x="1081432" y="3662190"/>
              <a:chExt cx="5022473" cy="4904065"/>
            </a:xfrm>
          </p:grpSpPr>
          <p:grpSp>
            <p:nvGrpSpPr>
              <p:cNvPr id="23" name="Group 3">
                <a:extLst>
                  <a:ext uri="{FF2B5EF4-FFF2-40B4-BE49-F238E27FC236}">
                    <a16:creationId xmlns:a16="http://schemas.microsoft.com/office/drawing/2014/main" id="{A3C1AB37-7902-FDDC-D62E-26D795818C4D}"/>
                  </a:ext>
                </a:extLst>
              </p:cNvPr>
              <p:cNvGrpSpPr/>
              <p:nvPr/>
            </p:nvGrpSpPr>
            <p:grpSpPr>
              <a:xfrm>
                <a:off x="1081432" y="4375087"/>
                <a:ext cx="5022473" cy="4191168"/>
                <a:chOff x="0" y="0"/>
                <a:chExt cx="1541211" cy="1286114"/>
              </a:xfrm>
            </p:grpSpPr>
            <p:sp>
              <p:nvSpPr>
                <p:cNvPr id="25" name="Freeform 4">
                  <a:extLst>
                    <a:ext uri="{FF2B5EF4-FFF2-40B4-BE49-F238E27FC236}">
                      <a16:creationId xmlns:a16="http://schemas.microsoft.com/office/drawing/2014/main" id="{895B700E-F70B-C956-8D17-90C1D9CDD4B1}"/>
                    </a:ext>
                  </a:extLst>
                </p:cNvPr>
                <p:cNvSpPr/>
                <p:nvPr/>
              </p:nvSpPr>
              <p:spPr>
                <a:xfrm>
                  <a:off x="0" y="0"/>
                  <a:ext cx="1541211" cy="1286114"/>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38100" cap="rnd">
                  <a:solidFill>
                    <a:srgbClr val="000000"/>
                  </a:solidFill>
                  <a:prstDash val="solid"/>
                  <a:round/>
                </a:ln>
              </p:spPr>
            </p:sp>
            <p:sp>
              <p:nvSpPr>
                <p:cNvPr id="26" name="TextBox 5">
                  <a:extLst>
                    <a:ext uri="{FF2B5EF4-FFF2-40B4-BE49-F238E27FC236}">
                      <a16:creationId xmlns:a16="http://schemas.microsoft.com/office/drawing/2014/main" id="{FDF26F40-F825-A6AE-D1CF-45028E0DF6BF}"/>
                    </a:ext>
                  </a:extLst>
                </p:cNvPr>
                <p:cNvSpPr txBox="1"/>
                <p:nvPr/>
              </p:nvSpPr>
              <p:spPr>
                <a:xfrm>
                  <a:off x="0" y="-38100"/>
                  <a:ext cx="1541211" cy="1324214"/>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12">
                <a:extLst>
                  <a:ext uri="{FF2B5EF4-FFF2-40B4-BE49-F238E27FC236}">
                    <a16:creationId xmlns:a16="http://schemas.microsoft.com/office/drawing/2014/main" id="{2E9AABCF-C65E-88F5-3CC3-DFF18B9BCFCA}"/>
                  </a:ext>
                </a:extLst>
              </p:cNvPr>
              <p:cNvGrpSpPr/>
              <p:nvPr/>
            </p:nvGrpSpPr>
            <p:grpSpPr>
              <a:xfrm>
                <a:off x="2754146" y="3662190"/>
                <a:ext cx="1677046" cy="1790082"/>
                <a:chOff x="76200" y="31688"/>
                <a:chExt cx="660400" cy="704912"/>
              </a:xfrm>
            </p:grpSpPr>
            <p:sp>
              <p:nvSpPr>
                <p:cNvPr id="31" name="Freeform 13">
                  <a:extLst>
                    <a:ext uri="{FF2B5EF4-FFF2-40B4-BE49-F238E27FC236}">
                      <a16:creationId xmlns:a16="http://schemas.microsoft.com/office/drawing/2014/main" id="{96143639-4725-A8B7-CDDB-6EAD85014047}"/>
                    </a:ext>
                  </a:extLst>
                </p:cNvPr>
                <p:cNvSpPr/>
                <p:nvPr/>
              </p:nvSpPr>
              <p:spPr>
                <a:xfrm>
                  <a:off x="175029" y="31688"/>
                  <a:ext cx="542317" cy="5423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F78"/>
                </a:solidFill>
                <a:ln w="38100" cap="sq">
                  <a:solidFill>
                    <a:srgbClr val="000000"/>
                  </a:solidFill>
                  <a:prstDash val="solid"/>
                  <a:miter/>
                </a:ln>
              </p:spPr>
            </p:sp>
            <p:sp>
              <p:nvSpPr>
                <p:cNvPr id="32" name="TextBox 14">
                  <a:extLst>
                    <a:ext uri="{FF2B5EF4-FFF2-40B4-BE49-F238E27FC236}">
                      <a16:creationId xmlns:a16="http://schemas.microsoft.com/office/drawing/2014/main" id="{3B0B9B01-C523-AC9E-E1E6-C59B521F8BB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6" name="Freeform 21">
                <a:extLst>
                  <a:ext uri="{FF2B5EF4-FFF2-40B4-BE49-F238E27FC236}">
                    <a16:creationId xmlns:a16="http://schemas.microsoft.com/office/drawing/2014/main" id="{E648986A-8B3E-442B-ABFF-D549400BF454}"/>
                  </a:ext>
                </a:extLst>
              </p:cNvPr>
              <p:cNvSpPr/>
              <p:nvPr/>
            </p:nvSpPr>
            <p:spPr>
              <a:xfrm>
                <a:off x="3235599" y="3863010"/>
                <a:ext cx="916215" cy="1032354"/>
              </a:xfrm>
              <a:custGeom>
                <a:avLst/>
                <a:gdLst/>
                <a:ahLst/>
                <a:cxnLst/>
                <a:rect l="l" t="t" r="r" b="b"/>
                <a:pathLst>
                  <a:path w="1355788" h="1527648">
                    <a:moveTo>
                      <a:pt x="0" y="0"/>
                    </a:moveTo>
                    <a:lnTo>
                      <a:pt x="1355788" y="0"/>
                    </a:lnTo>
                    <a:lnTo>
                      <a:pt x="1355788" y="1527649"/>
                    </a:lnTo>
                    <a:lnTo>
                      <a:pt x="0" y="15276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43" name="TextBox 42">
              <a:extLst>
                <a:ext uri="{FF2B5EF4-FFF2-40B4-BE49-F238E27FC236}">
                  <a16:creationId xmlns:a16="http://schemas.microsoft.com/office/drawing/2014/main" id="{A25E07DD-36B1-B78F-F275-5A6D6C5721E1}"/>
                </a:ext>
              </a:extLst>
            </p:cNvPr>
            <p:cNvSpPr txBox="1"/>
            <p:nvPr/>
          </p:nvSpPr>
          <p:spPr>
            <a:xfrm>
              <a:off x="2096668" y="3560368"/>
              <a:ext cx="3119891" cy="1121846"/>
            </a:xfrm>
            <a:prstGeom prst="rect">
              <a:avLst/>
            </a:prstGeom>
            <a:noFill/>
          </p:spPr>
          <p:txBody>
            <a:bodyPr wrap="square">
              <a:spAutoFit/>
            </a:bodyPr>
            <a:lstStyle/>
            <a:p>
              <a:pPr algn="ctr">
                <a:lnSpc>
                  <a:spcPct val="150000"/>
                </a:lnSpc>
              </a:pPr>
              <a:r>
                <a:rPr lang="vi-VN" sz="2400" dirty="0">
                  <a:solidFill>
                    <a:schemeClr val="tx1"/>
                  </a:solidFill>
                  <a:latin typeface="+mn-lt"/>
                  <a:ea typeface="Calibri" panose="020F0502020204030204" pitchFamily="34" charset="0"/>
                  <a:cs typeface="Arial" panose="020B0604020202020204" pitchFamily="34" charset="0"/>
                </a:rPr>
                <a:t>Tìm đọc những bài viết về chủ điểm.</a:t>
              </a:r>
              <a:endParaRPr lang="en-US" sz="2400" dirty="0">
                <a:solidFill>
                  <a:schemeClr val="tx1"/>
                </a:solidFill>
                <a:latin typeface="+mn-l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17172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fill="hold"/>
                                        <p:tgtEl>
                                          <p:spTgt spid="45"/>
                                        </p:tgtEl>
                                        <p:attrNameLst>
                                          <p:attrName>ppt_x</p:attrName>
                                        </p:attrNameLst>
                                      </p:cBhvr>
                                      <p:tavLst>
                                        <p:tav tm="0">
                                          <p:val>
                                            <p:strVal val="#ppt_x"/>
                                          </p:val>
                                        </p:tav>
                                        <p:tav tm="100000">
                                          <p:val>
                                            <p:strVal val="#ppt_x"/>
                                          </p:val>
                                        </p:tav>
                                      </p:tavLst>
                                    </p:anim>
                                    <p:anim calcmode="lin" valueType="num">
                                      <p:cBhvr additive="base">
                                        <p:cTn id="1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1497</Words>
  <Application>Microsoft Office PowerPoint</Application>
  <PresentationFormat>Widescreen</PresentationFormat>
  <Paragraphs>126</Paragraphs>
  <Slides>35</Slides>
  <Notes>11</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Calibri Light</vt:lpstr>
      <vt:lpstr>UTM Avo</vt:lpstr>
      <vt:lpstr>Arial</vt:lpstr>
      <vt:lpstr>Courier New</vt:lpstr>
      <vt:lpstr>Calibri</vt:lpstr>
      <vt:lpstr>2_Office Theme</vt:lpstr>
      <vt:lpstr>Office Theme</vt:lpstr>
      <vt:lpstr>Tuần 3 Bài đọc 2: Muôn sắc hoa tươi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160</cp:revision>
  <dcterms:created xsi:type="dcterms:W3CDTF">2023-10-19T01:39:18Z</dcterms:created>
  <dcterms:modified xsi:type="dcterms:W3CDTF">2024-10-11T01:14:47Z</dcterms:modified>
</cp:coreProperties>
</file>