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Lst>
  <p:notesMasterIdLst>
    <p:notesMasterId r:id="rId22"/>
  </p:notesMasterIdLst>
  <p:sldIdLst>
    <p:sldId id="256" r:id="rId3"/>
    <p:sldId id="281" r:id="rId4"/>
    <p:sldId id="353" r:id="rId5"/>
    <p:sldId id="278" r:id="rId6"/>
    <p:sldId id="351" r:id="rId7"/>
    <p:sldId id="356" r:id="rId8"/>
    <p:sldId id="357" r:id="rId9"/>
    <p:sldId id="358" r:id="rId10"/>
    <p:sldId id="359" r:id="rId11"/>
    <p:sldId id="344" r:id="rId12"/>
    <p:sldId id="364" r:id="rId13"/>
    <p:sldId id="360" r:id="rId14"/>
    <p:sldId id="361" r:id="rId15"/>
    <p:sldId id="362" r:id="rId16"/>
    <p:sldId id="363" r:id="rId17"/>
    <p:sldId id="348" r:id="rId18"/>
    <p:sldId id="366" r:id="rId19"/>
    <p:sldId id="275" r:id="rId20"/>
    <p:sldId id="367" r:id="rId21"/>
  </p:sldIdLst>
  <p:sldSz cx="12192000" cy="6858000"/>
  <p:notesSz cx="6858000" cy="9144000"/>
  <p:embeddedFontLst>
    <p:embeddedFont>
      <p:font typeface="UTM Avo" panose="02040603050506020204" pitchFamily="18"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2" roundtripDataSignature="AMtx7mip64yhF0r7J0CaSH6C3hFLdlXQW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EBEA"/>
    <a:srgbClr val="75B7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16"/>
    <p:restoredTop sz="94595"/>
  </p:normalViewPr>
  <p:slideViewPr>
    <p:cSldViewPr snapToGrid="0">
      <p:cViewPr varScale="1">
        <p:scale>
          <a:sx n="105" d="100"/>
          <a:sy n="105" d="100"/>
        </p:scale>
        <p:origin x="66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 Type="http://schemas.openxmlformats.org/officeDocument/2006/relationships/slide" Target="slides/slide1.xml"/><Relationship Id="rId21" Type="http://schemas.openxmlformats.org/officeDocument/2006/relationships/slide" Target="slides/slide19.xml"/><Relationship Id="rId42" Type="http://customschemas.google.com/relationships/presentationmetadata" Target="meta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46"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10" Type="http://schemas.openxmlformats.org/officeDocument/2006/relationships/slide" Target="slides/slide8.xml"/><Relationship Id="rId19" Type="http://schemas.openxmlformats.org/officeDocument/2006/relationships/slide" Target="slides/slide17.xml"/><Relationship Id="rId44"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3" name="Google Shape;363;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2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2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5183188" y="987425"/>
            <a:ext cx="6172200" cy="4873625"/>
          </a:xfrm>
          <a:prstGeom prst="rect">
            <a:avLst/>
          </a:prstGeom>
          <a:noFill/>
          <a:ln>
            <a:noFill/>
          </a:ln>
        </p:spPr>
      </p:sp>
      <p:sp>
        <p:nvSpPr>
          <p:cNvPr id="64" name="Google Shape;64;p3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82862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27449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910638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164266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245159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135363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566981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951259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7435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374934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968336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11-Oct-24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721196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tieng-viet-5-tap-1/1/678/27/"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hyperlink" Target="https://www.hoc10.vn/doc-sach/tieng-viet-5-tap-1/1/678/27/"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sv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hyperlink" Target="https://www.hoc10.vn/doc-sach/tieng-viet-5-tap-1/1/678/27/" TargetMode="External"/><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Layout" Target="../slideLayouts/slideLayout2.xml"/><Relationship Id="rId5" Type="http://schemas.openxmlformats.org/officeDocument/2006/relationships/image" Target="../media/image19.sv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1.sv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3.svg"/></Relationships>
</file>

<file path=ppt/slides/_rels/slide16.xml.rels><?xml version="1.0" encoding="UTF-8" standalone="yes"?>
<Relationships xmlns="http://schemas.openxmlformats.org/package/2006/relationships"><Relationship Id="rId3" Type="http://schemas.openxmlformats.org/officeDocument/2006/relationships/hyperlink" Target="https://www.hoc10.vn/doc-sach/tieng-viet-5-tap-1/1/678/27/" TargetMode="External"/><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18.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33.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32.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12" name="Google Shape;235;p1">
            <a:extLst>
              <a:ext uri="{FF2B5EF4-FFF2-40B4-BE49-F238E27FC236}">
                <a16:creationId xmlns:a16="http://schemas.microsoft.com/office/drawing/2014/main" id="{04997C8A-9E83-13FD-80B9-F2ED615C8F03}"/>
              </a:ext>
            </a:extLst>
          </p:cNvPr>
          <p:cNvSpPr txBox="1">
            <a:spLocks noGrp="1"/>
          </p:cNvSpPr>
          <p:nvPr>
            <p:ph type="ctrTitle"/>
          </p:nvPr>
        </p:nvSpPr>
        <p:spPr>
          <a:xfrm>
            <a:off x="1126435" y="2186609"/>
            <a:ext cx="9939130" cy="2055249"/>
          </a:xfrm>
          <a:prstGeom prst="rect">
            <a:avLst/>
          </a:prstGeom>
          <a:noFill/>
          <a:ln>
            <a:noFill/>
          </a:ln>
        </p:spPr>
        <p:txBody>
          <a:bodyPr spcFirstLastPara="1" wrap="square" lIns="91425" tIns="45700" rIns="91425" bIns="45700" anchor="b" anchorCtr="0">
            <a:normAutofit fontScale="90000"/>
          </a:bodyPr>
          <a:lstStyle/>
          <a:p>
            <a:pPr>
              <a:lnSpc>
                <a:spcPct val="150000"/>
              </a:lnSpc>
              <a:buSzPts val="5200"/>
            </a:pPr>
            <a:r>
              <a:rPr lang="en-US" sz="4800" b="1" dirty="0" err="1">
                <a:solidFill>
                  <a:srgbClr val="002060"/>
                </a:solidFill>
                <a:latin typeface="UTM Avo" panose="02040603050506020204" pitchFamily="18"/>
                <a:ea typeface="Arial"/>
                <a:cs typeface="Arial"/>
                <a:sym typeface="Arial"/>
              </a:rPr>
              <a:t>Tuần</a:t>
            </a:r>
            <a:r>
              <a:rPr lang="en-US" sz="4800" b="1" dirty="0">
                <a:solidFill>
                  <a:srgbClr val="002060"/>
                </a:solidFill>
                <a:latin typeface="UTM Avo" panose="02040603050506020204" pitchFamily="18"/>
                <a:ea typeface="Arial"/>
                <a:cs typeface="Arial"/>
                <a:sym typeface="Arial"/>
              </a:rPr>
              <a:t> 3</a:t>
            </a:r>
            <a:br>
              <a:rPr lang="en-US" sz="4800" b="1" dirty="0">
                <a:solidFill>
                  <a:srgbClr val="002060"/>
                </a:solidFill>
                <a:latin typeface="UTM Avo" panose="02040603050506020204" pitchFamily="18"/>
                <a:ea typeface="Arial"/>
                <a:cs typeface="Arial"/>
                <a:sym typeface="Arial"/>
              </a:rPr>
            </a:br>
            <a:r>
              <a:rPr lang="en-US" sz="4800" b="1" dirty="0" err="1">
                <a:solidFill>
                  <a:srgbClr val="FF0000"/>
                </a:solidFill>
                <a:latin typeface="UTM Avo" panose="02040603050506020204" pitchFamily="18"/>
                <a:ea typeface="Arial"/>
                <a:cs typeface="Arial"/>
                <a:sym typeface="Arial"/>
              </a:rPr>
              <a:t>Luyện</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từ</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và</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câu</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Dấu</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gạch</a:t>
            </a:r>
            <a:r>
              <a:rPr lang="en-US" sz="4800" b="1" dirty="0">
                <a:solidFill>
                  <a:srgbClr val="FF0000"/>
                </a:solidFill>
                <a:latin typeface="UTM Avo" panose="02040603050506020204" pitchFamily="18"/>
                <a:ea typeface="Arial"/>
                <a:cs typeface="Arial"/>
                <a:sym typeface="Arial"/>
              </a:rPr>
              <a:t> </a:t>
            </a:r>
            <a:r>
              <a:rPr lang="en-US" sz="4800" b="1" dirty="0" err="1">
                <a:solidFill>
                  <a:srgbClr val="FF0000"/>
                </a:solidFill>
                <a:latin typeface="UTM Avo" panose="02040603050506020204" pitchFamily="18"/>
                <a:ea typeface="Arial"/>
                <a:cs typeface="Arial"/>
                <a:sym typeface="Arial"/>
              </a:rPr>
              <a:t>ngang</a:t>
            </a:r>
            <a:endParaRPr sz="4800" b="1" dirty="0">
              <a:solidFill>
                <a:srgbClr val="002060"/>
              </a:solidFill>
              <a:latin typeface="UTM Avo" panose="02040603050506020204" pitchFamily="18"/>
              <a:ea typeface="Arial"/>
              <a:cs typeface="Arial"/>
              <a:sym typeface="Arial"/>
            </a:endParaRPr>
          </a:p>
        </p:txBody>
      </p:sp>
      <p:sp>
        <p:nvSpPr>
          <p:cNvPr id="2" name="TextBox 1">
            <a:extLst>
              <a:ext uri="{FF2B5EF4-FFF2-40B4-BE49-F238E27FC236}">
                <a16:creationId xmlns:a16="http://schemas.microsoft.com/office/drawing/2014/main" id="{296E605A-D04E-8DAC-543C-D3386EC51CA5}"/>
              </a:ext>
            </a:extLst>
          </p:cNvPr>
          <p:cNvSpPr txBox="1"/>
          <p:nvPr/>
        </p:nvSpPr>
        <p:spPr>
          <a:xfrm>
            <a:off x="8423255" y="265463"/>
            <a:ext cx="3490452" cy="1005147"/>
          </a:xfrm>
          <a:prstGeom prst="rect">
            <a:avLst/>
          </a:prstGeom>
          <a:noFill/>
        </p:spPr>
        <p:txBody>
          <a:bodyPr wrap="square" rtlCol="0">
            <a:spAutoFit/>
          </a:bodyPr>
          <a:lstStyle/>
          <a:p>
            <a:pPr algn="r" defTabSz="914377">
              <a:lnSpc>
                <a:spcPts val="3840"/>
              </a:lnSpc>
              <a:defRPr/>
            </a:pPr>
            <a:r>
              <a:rPr lang="en-US" sz="3200" dirty="0">
                <a:solidFill>
                  <a:srgbClr val="FFFFFF"/>
                </a:solidFill>
                <a:effectLst>
                  <a:outerShdw blurRad="38100" dist="38100" dir="2700000" algn="tl">
                    <a:srgbClr val="000000">
                      <a:alpha val="43137"/>
                    </a:srgbClr>
                  </a:outerShdw>
                </a:effectLst>
                <a:latin typeface="UTM Avo" panose="02040603050506020204" pitchFamily="18"/>
              </a:rPr>
              <a:t>TIẾNG VIỆT 5</a:t>
            </a:r>
          </a:p>
          <a:p>
            <a:pPr algn="r" defTabSz="914377">
              <a:lnSpc>
                <a:spcPts val="3840"/>
              </a:lnSpc>
              <a:defRPr/>
            </a:pPr>
            <a:r>
              <a:rPr lang="en-US" sz="2400" dirty="0" err="1">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Tập</a:t>
            </a:r>
            <a:r>
              <a:rPr lang="en-US" sz="2400" dirty="0">
                <a:solidFill>
                  <a:srgbClr val="FFFFFF"/>
                </a:solidFill>
                <a:effectLst>
                  <a:outerShdw blurRad="38100" dist="38100" dir="2700000" algn="tl">
                    <a:srgbClr val="000000">
                      <a:alpha val="43137"/>
                    </a:srgbClr>
                  </a:outerShdw>
                </a:effectLst>
                <a:latin typeface="UTM Avo" panose="02040603050506020204" pitchFamily="18"/>
                <a:cs typeface="Arial" panose="020B0604020202020204" pitchFamily="34" charset="0"/>
              </a:rPr>
              <a:t> 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CC235432-3923-A218-D229-6C73B339BF83}"/>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12735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5" name="Rounded Rectangle 103">
            <a:extLst>
              <a:ext uri="{FF2B5EF4-FFF2-40B4-BE49-F238E27FC236}">
                <a16:creationId xmlns:a16="http://schemas.microsoft.com/office/drawing/2014/main" id="{D2B5602F-37D2-4F3A-4564-447EF4DCF696}"/>
              </a:ext>
            </a:extLst>
          </p:cNvPr>
          <p:cNvSpPr/>
          <p:nvPr/>
        </p:nvSpPr>
        <p:spPr>
          <a:xfrm>
            <a:off x="996956" y="3127513"/>
            <a:ext cx="3563003" cy="3280263"/>
          </a:xfrm>
          <a:prstGeom prst="roundRect">
            <a:avLst>
              <a:gd name="adj" fmla="val 11255"/>
            </a:avLst>
          </a:prstGeom>
          <a:solidFill>
            <a:schemeClr val="accent2">
              <a:lumMod val="20000"/>
              <a:lumOff val="80000"/>
            </a:schemeClr>
          </a:solidFill>
          <a:ln w="12700" cap="flat" cmpd="sng" algn="ctr">
            <a:solidFill>
              <a:srgbClr val="E9FCE3">
                <a:lumMod val="10000"/>
              </a:srgbClr>
            </a:solidFill>
            <a:prstDash val="solid"/>
          </a:ln>
          <a:effectLst/>
        </p:spPr>
        <p:txBody>
          <a:bodyPr rtlCol="0" anchor="ctr"/>
          <a:lstStyle/>
          <a:p>
            <a:pPr algn="ctr" defTabSz="1151961">
              <a:lnSpc>
                <a:spcPct val="150000"/>
              </a:lnSpc>
            </a:pPr>
            <a:r>
              <a:rPr lang="en-US" sz="2400" b="1" kern="0">
                <a:solidFill>
                  <a:sysClr val="windowText" lastClr="000000"/>
                </a:solidFill>
                <a:latin typeface="+mn-lt"/>
                <a:cs typeface="Arial" panose="020B0604020202020204" pitchFamily="34" charset="0"/>
                <a:sym typeface="Arial"/>
              </a:rPr>
              <a:t>Tác dụng của</a:t>
            </a:r>
          </a:p>
          <a:p>
            <a:pPr algn="ctr" defTabSz="1151961">
              <a:lnSpc>
                <a:spcPct val="150000"/>
              </a:lnSpc>
            </a:pPr>
            <a:r>
              <a:rPr lang="en-US" sz="2400" b="1" kern="0">
                <a:solidFill>
                  <a:sysClr val="windowText" lastClr="000000"/>
                </a:solidFill>
                <a:latin typeface="+mn-lt"/>
                <a:cs typeface="Arial" panose="020B0604020202020204" pitchFamily="34" charset="0"/>
                <a:sym typeface="Arial"/>
              </a:rPr>
              <a:t>dấu gạch ngang: </a:t>
            </a:r>
            <a:endParaRPr lang="vi-VN" sz="2400" kern="0" dirty="0">
              <a:solidFill>
                <a:sysClr val="windowText" lastClr="000000"/>
              </a:solidFill>
              <a:latin typeface="+mn-lt"/>
              <a:cs typeface="Arial" panose="020B0604020202020204" pitchFamily="34" charset="0"/>
              <a:sym typeface="Arial"/>
            </a:endParaRPr>
          </a:p>
        </p:txBody>
      </p:sp>
      <p:sp>
        <p:nvSpPr>
          <p:cNvPr id="26" name="Rounded Rectangle 104">
            <a:extLst>
              <a:ext uri="{FF2B5EF4-FFF2-40B4-BE49-F238E27FC236}">
                <a16:creationId xmlns:a16="http://schemas.microsoft.com/office/drawing/2014/main" id="{47D2B751-B2BD-4B17-7712-BABAFB2F0CDE}"/>
              </a:ext>
            </a:extLst>
          </p:cNvPr>
          <p:cNvSpPr/>
          <p:nvPr/>
        </p:nvSpPr>
        <p:spPr>
          <a:xfrm>
            <a:off x="5519983" y="3127513"/>
            <a:ext cx="5698521" cy="1535746"/>
          </a:xfrm>
          <a:prstGeom prst="rect">
            <a:avLst/>
          </a:prstGeom>
          <a:solidFill>
            <a:srgbClr val="FFFFFF"/>
          </a:solidFill>
          <a:ln w="12700" cap="flat" cmpd="sng" algn="ctr">
            <a:solidFill>
              <a:srgbClr val="E9FCE3">
                <a:lumMod val="10000"/>
              </a:srgbClr>
            </a:solidFill>
            <a:prstDash val="solid"/>
          </a:ln>
          <a:effectLst/>
        </p:spPr>
        <p:txBody>
          <a:bodyPr rtlCol="0" anchor="ctr"/>
          <a:lstStyle/>
          <a:p>
            <a:pPr algn="just" defTabSz="1151961"/>
            <a:r>
              <a:rPr lang="en-US" sz="2400" kern="0" dirty="0" err="1">
                <a:solidFill>
                  <a:srgbClr val="000000"/>
                </a:solidFill>
                <a:latin typeface="+mn-lt"/>
                <a:cs typeface="Arial" panose="020B0604020202020204" pitchFamily="34" charset="0"/>
                <a:sym typeface="Arial"/>
              </a:rPr>
              <a:t>Đánh</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dấu</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lời</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nói</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của</a:t>
            </a:r>
            <a:r>
              <a:rPr lang="en-US" sz="2400" kern="0" dirty="0">
                <a:solidFill>
                  <a:srgbClr val="000000"/>
                </a:solidFill>
                <a:latin typeface="+mn-lt"/>
                <a:cs typeface="Arial" panose="020B0604020202020204" pitchFamily="34" charset="0"/>
                <a:sym typeface="Arial"/>
              </a:rPr>
              <a:t> </a:t>
            </a:r>
            <a:r>
              <a:rPr lang="en-US" sz="2400" kern="0" dirty="0" err="1">
                <a:solidFill>
                  <a:srgbClr val="000000"/>
                </a:solidFill>
                <a:latin typeface="+mn-lt"/>
                <a:cs typeface="Arial" panose="020B0604020202020204" pitchFamily="34" charset="0"/>
                <a:sym typeface="Arial"/>
              </a:rPr>
              <a:t>nhân</a:t>
            </a:r>
            <a:r>
              <a:rPr lang="en-US" sz="2400" kern="0" dirty="0">
                <a:solidFill>
                  <a:srgbClr val="000000"/>
                </a:solidFill>
                <a:latin typeface="+mn-lt"/>
                <a:cs typeface="Arial" panose="020B0604020202020204" pitchFamily="34" charset="0"/>
                <a:sym typeface="Arial"/>
              </a:rPr>
              <a:t> </a:t>
            </a:r>
            <a:r>
              <a:rPr lang="en-US" sz="2400" dirty="0" err="1">
                <a:latin typeface="+mn-lt"/>
                <a:cs typeface="Arial" panose="020B0604020202020204" pitchFamily="34" charset="0"/>
              </a:rPr>
              <a:t>vật</a:t>
            </a:r>
            <a:r>
              <a:rPr lang="en-US" sz="2400" kern="0" dirty="0">
                <a:solidFill>
                  <a:srgbClr val="000000"/>
                </a:solidFill>
                <a:latin typeface="+mn-lt"/>
                <a:cs typeface="Arial" panose="020B0604020202020204" pitchFamily="34" charset="0"/>
                <a:sym typeface="Arial"/>
              </a:rPr>
              <a:t>. </a:t>
            </a:r>
          </a:p>
        </p:txBody>
      </p:sp>
      <p:cxnSp>
        <p:nvCxnSpPr>
          <p:cNvPr id="27" name="Straight Arrow Connector 26">
            <a:extLst>
              <a:ext uri="{FF2B5EF4-FFF2-40B4-BE49-F238E27FC236}">
                <a16:creationId xmlns:a16="http://schemas.microsoft.com/office/drawing/2014/main" id="{F8D67CCB-44DD-2705-72BC-C1326651F9E2}"/>
              </a:ext>
            </a:extLst>
          </p:cNvPr>
          <p:cNvCxnSpPr>
            <a:cxnSpLocks/>
            <a:stCxn id="25" idx="3"/>
            <a:endCxn id="26" idx="1"/>
          </p:cNvCxnSpPr>
          <p:nvPr/>
        </p:nvCxnSpPr>
        <p:spPr>
          <a:xfrm flipV="1">
            <a:off x="4559959" y="3895386"/>
            <a:ext cx="960024" cy="872259"/>
          </a:xfrm>
          <a:prstGeom prst="straightConnector1">
            <a:avLst/>
          </a:prstGeom>
          <a:noFill/>
          <a:ln w="19050" cap="flat" cmpd="sng" algn="ctr">
            <a:solidFill>
              <a:srgbClr val="E9FCE3">
                <a:lumMod val="10000"/>
              </a:srgbClr>
            </a:solidFill>
            <a:prstDash val="solid"/>
            <a:tailEnd type="triangle"/>
          </a:ln>
          <a:effectLst/>
        </p:spPr>
      </p:cxnSp>
      <p:sp>
        <p:nvSpPr>
          <p:cNvPr id="28" name="Rounded Rectangle 108">
            <a:extLst>
              <a:ext uri="{FF2B5EF4-FFF2-40B4-BE49-F238E27FC236}">
                <a16:creationId xmlns:a16="http://schemas.microsoft.com/office/drawing/2014/main" id="{37A4B76A-DEDC-6037-6B88-3ACE155E2561}"/>
              </a:ext>
            </a:extLst>
          </p:cNvPr>
          <p:cNvSpPr/>
          <p:nvPr/>
        </p:nvSpPr>
        <p:spPr>
          <a:xfrm>
            <a:off x="5519983" y="4872029"/>
            <a:ext cx="5698521" cy="1535747"/>
          </a:xfrm>
          <a:prstGeom prst="rect">
            <a:avLst/>
          </a:prstGeom>
          <a:solidFill>
            <a:srgbClr val="FFFFFF"/>
          </a:solidFill>
          <a:ln w="12700" cap="flat" cmpd="sng" algn="ctr">
            <a:solidFill>
              <a:srgbClr val="E9FCE3">
                <a:lumMod val="10000"/>
              </a:srgbClr>
            </a:solidFill>
            <a:prstDash val="solid"/>
          </a:ln>
          <a:effectLst/>
        </p:spPr>
        <p:txBody>
          <a:bodyPr rtlCol="0" anchor="ctr"/>
          <a:lstStyle/>
          <a:p>
            <a:pPr algn="just" defTabSz="1151961">
              <a:lnSpc>
                <a:spcPct val="150000"/>
              </a:lnSpc>
            </a:pPr>
            <a:r>
              <a:rPr lang="vi-VN" sz="2400" kern="0">
                <a:solidFill>
                  <a:srgbClr val="000000"/>
                </a:solidFill>
                <a:latin typeface="+mn-lt"/>
                <a:cs typeface="Arial" panose="020B0604020202020204" pitchFamily="34" charset="0"/>
                <a:sym typeface="Arial"/>
              </a:rPr>
              <a:t>Đánh dấu các ý liệt kê hoặc nối các từ ngữ trong một liên danh</a:t>
            </a:r>
            <a:r>
              <a:rPr lang="en-US" sz="2400" kern="0">
                <a:solidFill>
                  <a:srgbClr val="000000"/>
                </a:solidFill>
                <a:latin typeface="+mn-lt"/>
                <a:cs typeface="Arial" panose="020B0604020202020204" pitchFamily="34" charset="0"/>
                <a:sym typeface="Arial"/>
              </a:rPr>
              <a:t>.</a:t>
            </a:r>
            <a:endParaRPr lang="en-US" sz="2400" kern="0" dirty="0">
              <a:solidFill>
                <a:srgbClr val="000000"/>
              </a:solidFill>
              <a:latin typeface="+mn-lt"/>
              <a:cs typeface="Arial" panose="020B0604020202020204" pitchFamily="34" charset="0"/>
              <a:sym typeface="Arial"/>
            </a:endParaRPr>
          </a:p>
        </p:txBody>
      </p:sp>
      <p:cxnSp>
        <p:nvCxnSpPr>
          <p:cNvPr id="29" name="Straight Arrow Connector 28">
            <a:extLst>
              <a:ext uri="{FF2B5EF4-FFF2-40B4-BE49-F238E27FC236}">
                <a16:creationId xmlns:a16="http://schemas.microsoft.com/office/drawing/2014/main" id="{CE9A1DCA-6E2E-74AD-B863-249ABCAA63AA}"/>
              </a:ext>
            </a:extLst>
          </p:cNvPr>
          <p:cNvCxnSpPr>
            <a:cxnSpLocks/>
            <a:stCxn id="25" idx="3"/>
            <a:endCxn id="28" idx="1"/>
          </p:cNvCxnSpPr>
          <p:nvPr/>
        </p:nvCxnSpPr>
        <p:spPr>
          <a:xfrm>
            <a:off x="4559959" y="4767645"/>
            <a:ext cx="960024" cy="872258"/>
          </a:xfrm>
          <a:prstGeom prst="straightConnector1">
            <a:avLst/>
          </a:prstGeom>
          <a:noFill/>
          <a:ln w="19050" cap="flat" cmpd="sng" algn="ctr">
            <a:solidFill>
              <a:srgbClr val="E9FCE3">
                <a:lumMod val="10000"/>
              </a:srgbClr>
            </a:solidFill>
            <a:prstDash val="solid"/>
            <a:tailEnd type="triangle"/>
          </a:ln>
          <a:effectLst/>
        </p:spPr>
      </p:cxnSp>
      <p:grpSp>
        <p:nvGrpSpPr>
          <p:cNvPr id="11" name="Group 10">
            <a:extLst>
              <a:ext uri="{FF2B5EF4-FFF2-40B4-BE49-F238E27FC236}">
                <a16:creationId xmlns:a16="http://schemas.microsoft.com/office/drawing/2014/main" id="{261AC5C9-38CA-CE85-7AEB-FA9BF0509F65}"/>
              </a:ext>
            </a:extLst>
          </p:cNvPr>
          <p:cNvGrpSpPr/>
          <p:nvPr/>
        </p:nvGrpSpPr>
        <p:grpSpPr>
          <a:xfrm>
            <a:off x="996956" y="1706458"/>
            <a:ext cx="10221549" cy="1131849"/>
            <a:chOff x="996956" y="1706458"/>
            <a:chExt cx="10221549" cy="1131849"/>
          </a:xfrm>
        </p:grpSpPr>
        <p:sp>
          <p:nvSpPr>
            <p:cNvPr id="23" name="TextBox 22">
              <a:extLst>
                <a:ext uri="{FF2B5EF4-FFF2-40B4-BE49-F238E27FC236}">
                  <a16:creationId xmlns:a16="http://schemas.microsoft.com/office/drawing/2014/main" id="{2AC55EFA-37A9-3066-0EFF-F5CCEF615BEA}"/>
                </a:ext>
              </a:extLst>
            </p:cNvPr>
            <p:cNvSpPr txBox="1"/>
            <p:nvPr/>
          </p:nvSpPr>
          <p:spPr>
            <a:xfrm>
              <a:off x="1478934" y="1706458"/>
              <a:ext cx="9739571" cy="1131849"/>
            </a:xfrm>
            <a:prstGeom prst="rect">
              <a:avLst/>
            </a:prstGeom>
            <a:noFill/>
          </p:spPr>
          <p:txBody>
            <a:bodyPr wrap="square">
              <a:spAutoFit/>
            </a:bodyPr>
            <a:lstStyle/>
            <a:p>
              <a:pPr algn="just" defTabSz="1151961">
                <a:lnSpc>
                  <a:spcPct val="150000"/>
                </a:lnSpc>
                <a:defRPr/>
              </a:pPr>
              <a:r>
                <a:rPr lang="en-US" sz="2400" b="1" kern="0" dirty="0">
                  <a:solidFill>
                    <a:sysClr val="windowText" lastClr="000000"/>
                  </a:solidFill>
                  <a:latin typeface="+mn-lt"/>
                  <a:cs typeface="Arial"/>
                  <a:sym typeface="Arial"/>
                </a:rPr>
                <a:t>KIỂM TRA BÀI CŨ: </a:t>
              </a:r>
              <a:r>
                <a:rPr lang="en-US" sz="2400" kern="0" dirty="0" err="1">
                  <a:solidFill>
                    <a:sysClr val="windowText" lastClr="000000"/>
                  </a:solidFill>
                  <a:latin typeface="+mn-lt"/>
                  <a:cs typeface="Arial"/>
                  <a:sym typeface="Arial"/>
                </a:rPr>
                <a:t>Các</a:t>
              </a:r>
              <a:r>
                <a:rPr lang="en-US" sz="2400" kern="0" dirty="0">
                  <a:solidFill>
                    <a:sysClr val="windowText" lastClr="000000"/>
                  </a:solidFill>
                  <a:latin typeface="+mn-lt"/>
                  <a:cs typeface="Arial"/>
                  <a:sym typeface="Arial"/>
                </a:rPr>
                <a:t> </a:t>
              </a:r>
              <a:r>
                <a:rPr lang="en-US" sz="2400" kern="0" dirty="0" err="1">
                  <a:solidFill>
                    <a:sysClr val="windowText" lastClr="000000"/>
                  </a:solidFill>
                  <a:latin typeface="+mn-lt"/>
                  <a:cs typeface="Arial"/>
                  <a:sym typeface="Arial"/>
                </a:rPr>
                <a:t>em</a:t>
              </a:r>
              <a:r>
                <a:rPr lang="en-US" sz="2400" kern="0" dirty="0">
                  <a:solidFill>
                    <a:sysClr val="windowText" lastClr="000000"/>
                  </a:solidFill>
                  <a:latin typeface="+mn-lt"/>
                  <a:cs typeface="Arial"/>
                  <a:sym typeface="Arial"/>
                </a:rPr>
                <a:t> </a:t>
              </a:r>
              <a:r>
                <a:rPr lang="vi-VN" sz="2400" kern="0" dirty="0">
                  <a:solidFill>
                    <a:sysClr val="windowText" lastClr="000000"/>
                  </a:solidFill>
                  <a:latin typeface="+mn-lt"/>
                  <a:cs typeface="Arial"/>
                  <a:sym typeface="Arial"/>
                </a:rPr>
                <a:t>hãy nhắc lại kiến thức về tác dụng dấu gạch ngang đã từng được học?</a:t>
              </a:r>
              <a:endParaRPr lang="en-US" sz="2400" kern="0" dirty="0">
                <a:solidFill>
                  <a:srgbClr val="FF0000"/>
                </a:solidFill>
                <a:latin typeface="+mn-lt"/>
                <a:cs typeface="Arial"/>
                <a:sym typeface="Arial"/>
              </a:endParaRPr>
            </a:p>
          </p:txBody>
        </p:sp>
        <p:sp>
          <p:nvSpPr>
            <p:cNvPr id="10" name="Freeform 4">
              <a:extLst>
                <a:ext uri="{FF2B5EF4-FFF2-40B4-BE49-F238E27FC236}">
                  <a16:creationId xmlns:a16="http://schemas.microsoft.com/office/drawing/2014/main" id="{CEE86CAE-3245-5C05-DADC-D69124A06C77}"/>
                </a:ext>
              </a:extLst>
            </p:cNvPr>
            <p:cNvSpPr>
              <a:spLocks noChangeAspect="1"/>
            </p:cNvSpPr>
            <p:nvPr/>
          </p:nvSpPr>
          <p:spPr>
            <a:xfrm>
              <a:off x="996956" y="1948383"/>
              <a:ext cx="421784" cy="648000"/>
            </a:xfrm>
            <a:custGeom>
              <a:avLst/>
              <a:gdLst/>
              <a:ahLst/>
              <a:cxnLst/>
              <a:rect l="l" t="t" r="r" b="b"/>
              <a:pathLst>
                <a:path w="1762029" h="2707028">
                  <a:moveTo>
                    <a:pt x="0" y="0"/>
                  </a:moveTo>
                  <a:lnTo>
                    <a:pt x="1762030" y="0"/>
                  </a:lnTo>
                  <a:lnTo>
                    <a:pt x="1762030" y="2707029"/>
                  </a:lnTo>
                  <a:lnTo>
                    <a:pt x="0" y="270702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spTree>
    <p:extLst>
      <p:ext uri="{BB962C8B-B14F-4D97-AF65-F5344CB8AC3E}">
        <p14:creationId xmlns:p14="http://schemas.microsoft.com/office/powerpoint/2010/main" val="232815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left)">
                                      <p:cBhvr>
                                        <p:cTn id="14" dur="500"/>
                                        <p:tgtEl>
                                          <p:spTgt spid="27"/>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left)">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wipe(left)">
                                      <p:cBhvr>
                                        <p:cTn id="23" dur="500"/>
                                        <p:tgtEl>
                                          <p:spTgt spid="29"/>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A13840B7-87A7-F34B-A379-6429F8F9E5C0}"/>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3566890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oogle Shape;440;p28">
            <a:extLst>
              <a:ext uri="{FF2B5EF4-FFF2-40B4-BE49-F238E27FC236}">
                <a16:creationId xmlns:a16="http://schemas.microsoft.com/office/drawing/2014/main" id="{B3446A47-6EFC-07A4-25C7-5BA934B52FC5}"/>
              </a:ext>
            </a:extLst>
          </p:cNvPr>
          <p:cNvGrpSpPr/>
          <p:nvPr/>
        </p:nvGrpSpPr>
        <p:grpSpPr>
          <a:xfrm>
            <a:off x="1057781" y="2639189"/>
            <a:ext cx="2817118" cy="3841550"/>
            <a:chOff x="624596" y="982906"/>
            <a:chExt cx="2020994" cy="3116498"/>
          </a:xfrm>
        </p:grpSpPr>
        <p:sp>
          <p:nvSpPr>
            <p:cNvPr id="5" name="Google Shape;441;p28">
              <a:extLst>
                <a:ext uri="{FF2B5EF4-FFF2-40B4-BE49-F238E27FC236}">
                  <a16:creationId xmlns:a16="http://schemas.microsoft.com/office/drawing/2014/main" id="{D16111BC-0D27-133D-C5C0-9FE3BF001D71}"/>
                </a:ext>
              </a:extLst>
            </p:cNvPr>
            <p:cNvSpPr/>
            <p:nvPr/>
          </p:nvSpPr>
          <p:spPr>
            <a:xfrm>
              <a:off x="711190" y="1077504"/>
              <a:ext cx="1934400" cy="3021900"/>
            </a:xfrm>
            <a:prstGeom prst="roundRect">
              <a:avLst>
                <a:gd name="adj" fmla="val 4313"/>
              </a:avLst>
            </a:prstGeom>
            <a:solidFill>
              <a:schemeClr val="accent2">
                <a:lumMod val="20000"/>
                <a:lumOff val="80000"/>
              </a:schemeClr>
            </a:solidFill>
            <a:ln>
              <a:noFill/>
            </a:ln>
          </p:spPr>
          <p:txBody>
            <a:bodyPr spcFirstLastPara="1" wrap="square" lIns="115184" tIns="115184" rIns="115184" bIns="115184" anchor="ctr" anchorCtr="0">
              <a:noAutofit/>
            </a:bodyPr>
            <a:lstStyle/>
            <a:p>
              <a:pPr defTabSz="1151961">
                <a:defRPr/>
              </a:pPr>
              <a:endParaRPr sz="2400" kern="0" dirty="0">
                <a:solidFill>
                  <a:schemeClr val="tx1"/>
                </a:solidFill>
                <a:latin typeface="+mn-lt"/>
                <a:cs typeface="Arial"/>
                <a:sym typeface="Arial"/>
              </a:endParaRPr>
            </a:p>
          </p:txBody>
        </p:sp>
        <p:sp>
          <p:nvSpPr>
            <p:cNvPr id="6" name="Google Shape;442;p28">
              <a:extLst>
                <a:ext uri="{FF2B5EF4-FFF2-40B4-BE49-F238E27FC236}">
                  <a16:creationId xmlns:a16="http://schemas.microsoft.com/office/drawing/2014/main" id="{691C66DA-F22A-36FA-2449-86188D775EB5}"/>
                </a:ext>
              </a:extLst>
            </p:cNvPr>
            <p:cNvSpPr/>
            <p:nvPr/>
          </p:nvSpPr>
          <p:spPr>
            <a:xfrm>
              <a:off x="624596" y="982906"/>
              <a:ext cx="1881817" cy="2984405"/>
            </a:xfrm>
            <a:custGeom>
              <a:avLst/>
              <a:gdLst/>
              <a:ahLst/>
              <a:cxnLst/>
              <a:rect l="l" t="t" r="r" b="b"/>
              <a:pathLst>
                <a:path w="53747" h="74336" extrusionOk="0">
                  <a:moveTo>
                    <a:pt x="52246" y="65"/>
                  </a:moveTo>
                  <a:cubicBezTo>
                    <a:pt x="53040" y="65"/>
                    <a:pt x="53682" y="711"/>
                    <a:pt x="53682" y="1501"/>
                  </a:cubicBezTo>
                  <a:lnTo>
                    <a:pt x="53682" y="72835"/>
                  </a:lnTo>
                  <a:cubicBezTo>
                    <a:pt x="53682" y="73625"/>
                    <a:pt x="53040" y="74268"/>
                    <a:pt x="52246" y="74268"/>
                  </a:cubicBezTo>
                  <a:lnTo>
                    <a:pt x="1501" y="74268"/>
                  </a:lnTo>
                  <a:cubicBezTo>
                    <a:pt x="711" y="74268"/>
                    <a:pt x="65" y="73625"/>
                    <a:pt x="65" y="72835"/>
                  </a:cubicBezTo>
                  <a:lnTo>
                    <a:pt x="65" y="1501"/>
                  </a:lnTo>
                  <a:cubicBezTo>
                    <a:pt x="65" y="711"/>
                    <a:pt x="711" y="65"/>
                    <a:pt x="1501" y="65"/>
                  </a:cubicBezTo>
                  <a:close/>
                  <a:moveTo>
                    <a:pt x="1501" y="1"/>
                  </a:moveTo>
                  <a:cubicBezTo>
                    <a:pt x="676" y="1"/>
                    <a:pt x="0" y="675"/>
                    <a:pt x="0" y="1501"/>
                  </a:cubicBezTo>
                  <a:lnTo>
                    <a:pt x="0" y="72835"/>
                  </a:lnTo>
                  <a:cubicBezTo>
                    <a:pt x="0" y="73660"/>
                    <a:pt x="676" y="74336"/>
                    <a:pt x="1501" y="74336"/>
                  </a:cubicBezTo>
                  <a:lnTo>
                    <a:pt x="52246" y="74336"/>
                  </a:lnTo>
                  <a:cubicBezTo>
                    <a:pt x="53076" y="74336"/>
                    <a:pt x="53747" y="73660"/>
                    <a:pt x="53747" y="72835"/>
                  </a:cubicBezTo>
                  <a:lnTo>
                    <a:pt x="53747" y="1501"/>
                  </a:lnTo>
                  <a:cubicBezTo>
                    <a:pt x="53747" y="675"/>
                    <a:pt x="53076" y="1"/>
                    <a:pt x="52246" y="1"/>
                  </a:cubicBezTo>
                  <a:close/>
                </a:path>
              </a:pathLst>
            </a:custGeom>
            <a:solidFill>
              <a:srgbClr val="434343"/>
            </a:solidFill>
            <a:ln w="9525" cap="flat" cmpd="sng">
              <a:solidFill>
                <a:srgbClr val="434343"/>
              </a:solidFill>
              <a:prstDash val="solid"/>
              <a:round/>
              <a:headEnd type="none" w="sm" len="sm"/>
              <a:tailEnd type="none" w="sm" len="sm"/>
            </a:ln>
          </p:spPr>
          <p:txBody>
            <a:bodyPr spcFirstLastPara="1" wrap="square" lIns="115184" tIns="115184" rIns="115184" bIns="115184" anchor="ctr" anchorCtr="0">
              <a:noAutofit/>
            </a:bodyPr>
            <a:lstStyle/>
            <a:p>
              <a:pPr defTabSz="1151961">
                <a:defRPr/>
              </a:pPr>
              <a:endParaRPr sz="2400" kern="0">
                <a:solidFill>
                  <a:schemeClr val="tx1"/>
                </a:solidFill>
                <a:latin typeface="+mn-lt"/>
                <a:cs typeface="Arial"/>
                <a:sym typeface="Arial"/>
              </a:endParaRPr>
            </a:p>
          </p:txBody>
        </p:sp>
      </p:grpSp>
      <p:grpSp>
        <p:nvGrpSpPr>
          <p:cNvPr id="7" name="Google Shape;443;p28">
            <a:extLst>
              <a:ext uri="{FF2B5EF4-FFF2-40B4-BE49-F238E27FC236}">
                <a16:creationId xmlns:a16="http://schemas.microsoft.com/office/drawing/2014/main" id="{A7E081F9-AAD8-19E4-F2CE-B5B9FB52B37F}"/>
              </a:ext>
            </a:extLst>
          </p:cNvPr>
          <p:cNvGrpSpPr/>
          <p:nvPr/>
        </p:nvGrpSpPr>
        <p:grpSpPr>
          <a:xfrm>
            <a:off x="431267" y="6473477"/>
            <a:ext cx="5036761" cy="267961"/>
            <a:chOff x="0" y="4397412"/>
            <a:chExt cx="4600713" cy="150450"/>
          </a:xfrm>
        </p:grpSpPr>
        <p:sp>
          <p:nvSpPr>
            <p:cNvPr id="8" name="Google Shape;444;p28">
              <a:extLst>
                <a:ext uri="{FF2B5EF4-FFF2-40B4-BE49-F238E27FC236}">
                  <a16:creationId xmlns:a16="http://schemas.microsoft.com/office/drawing/2014/main" id="{5B0E8FB0-25BE-9670-D1EC-9D7D5AED9D20}"/>
                </a:ext>
              </a:extLst>
            </p:cNvPr>
            <p:cNvSpPr/>
            <p:nvPr/>
          </p:nvSpPr>
          <p:spPr>
            <a:xfrm>
              <a:off x="0" y="4397412"/>
              <a:ext cx="4600713" cy="2416"/>
            </a:xfrm>
            <a:custGeom>
              <a:avLst/>
              <a:gdLst/>
              <a:ahLst/>
              <a:cxnLst/>
              <a:rect l="l" t="t" r="r" b="b"/>
              <a:pathLst>
                <a:path w="131402" h="69" extrusionOk="0">
                  <a:moveTo>
                    <a:pt x="0" y="1"/>
                  </a:moveTo>
                  <a:lnTo>
                    <a:pt x="0" y="69"/>
                  </a:lnTo>
                  <a:lnTo>
                    <a:pt x="131401" y="69"/>
                  </a:lnTo>
                  <a:lnTo>
                    <a:pt x="131401" y="1"/>
                  </a:lnTo>
                  <a:close/>
                </a:path>
              </a:pathLst>
            </a:custGeom>
            <a:solidFill>
              <a:srgbClr val="434343"/>
            </a:solidFill>
            <a:ln w="9525" cap="flat" cmpd="sng">
              <a:solidFill>
                <a:srgbClr val="000000"/>
              </a:solidFill>
              <a:prstDash val="solid"/>
              <a:round/>
              <a:headEnd type="none" w="sm" len="sm"/>
              <a:tailEnd type="none" w="sm" len="sm"/>
            </a:ln>
          </p:spPr>
          <p:txBody>
            <a:bodyPr spcFirstLastPara="1" wrap="square" lIns="115184" tIns="115184" rIns="115184" bIns="115184" anchor="ctr" anchorCtr="0">
              <a:noAutofit/>
            </a:bodyPr>
            <a:lstStyle/>
            <a:p>
              <a:pPr defTabSz="1151961">
                <a:defRPr/>
              </a:pPr>
              <a:endParaRPr sz="2400" kern="0">
                <a:solidFill>
                  <a:schemeClr val="tx1"/>
                </a:solidFill>
                <a:latin typeface="+mn-lt"/>
                <a:cs typeface="Arial"/>
                <a:sym typeface="Arial"/>
              </a:endParaRPr>
            </a:p>
          </p:txBody>
        </p:sp>
        <p:sp>
          <p:nvSpPr>
            <p:cNvPr id="9" name="Google Shape;445;p28">
              <a:extLst>
                <a:ext uri="{FF2B5EF4-FFF2-40B4-BE49-F238E27FC236}">
                  <a16:creationId xmlns:a16="http://schemas.microsoft.com/office/drawing/2014/main" id="{3DECA25F-D755-28B6-F755-10228950EEEC}"/>
                </a:ext>
              </a:extLst>
            </p:cNvPr>
            <p:cNvSpPr/>
            <p:nvPr/>
          </p:nvSpPr>
          <p:spPr>
            <a:xfrm>
              <a:off x="755786" y="4545586"/>
              <a:ext cx="305519" cy="2276"/>
            </a:xfrm>
            <a:custGeom>
              <a:avLst/>
              <a:gdLst/>
              <a:ahLst/>
              <a:cxnLst/>
              <a:rect l="l" t="t" r="r" b="b"/>
              <a:pathLst>
                <a:path w="8726" h="65" extrusionOk="0">
                  <a:moveTo>
                    <a:pt x="0" y="0"/>
                  </a:moveTo>
                  <a:lnTo>
                    <a:pt x="0" y="65"/>
                  </a:lnTo>
                  <a:lnTo>
                    <a:pt x="8726" y="65"/>
                  </a:lnTo>
                  <a:lnTo>
                    <a:pt x="8726" y="0"/>
                  </a:lnTo>
                  <a:close/>
                </a:path>
              </a:pathLst>
            </a:custGeom>
            <a:solidFill>
              <a:srgbClr val="434343"/>
            </a:solidFill>
            <a:ln w="9525" cap="flat" cmpd="sng">
              <a:solidFill>
                <a:srgbClr val="000000"/>
              </a:solidFill>
              <a:prstDash val="solid"/>
              <a:round/>
              <a:headEnd type="none" w="sm" len="sm"/>
              <a:tailEnd type="none" w="sm" len="sm"/>
            </a:ln>
          </p:spPr>
          <p:txBody>
            <a:bodyPr spcFirstLastPara="1" wrap="square" lIns="115184" tIns="115184" rIns="115184" bIns="115184" anchor="ctr" anchorCtr="0">
              <a:noAutofit/>
            </a:bodyPr>
            <a:lstStyle/>
            <a:p>
              <a:pPr defTabSz="1151961">
                <a:defRPr/>
              </a:pPr>
              <a:endParaRPr sz="2400" kern="0">
                <a:solidFill>
                  <a:schemeClr val="tx1"/>
                </a:solidFill>
                <a:latin typeface="+mn-lt"/>
                <a:cs typeface="Arial"/>
                <a:sym typeface="Arial"/>
              </a:endParaRPr>
            </a:p>
          </p:txBody>
        </p:sp>
        <p:sp>
          <p:nvSpPr>
            <p:cNvPr id="10" name="Google Shape;446;p28">
              <a:extLst>
                <a:ext uri="{FF2B5EF4-FFF2-40B4-BE49-F238E27FC236}">
                  <a16:creationId xmlns:a16="http://schemas.microsoft.com/office/drawing/2014/main" id="{4C70BB81-6219-5C66-29E4-87069DBD3FC0}"/>
                </a:ext>
              </a:extLst>
            </p:cNvPr>
            <p:cNvSpPr/>
            <p:nvPr/>
          </p:nvSpPr>
          <p:spPr>
            <a:xfrm>
              <a:off x="1619552" y="4536412"/>
              <a:ext cx="497808" cy="2276"/>
            </a:xfrm>
            <a:custGeom>
              <a:avLst/>
              <a:gdLst/>
              <a:ahLst/>
              <a:cxnLst/>
              <a:rect l="l" t="t" r="r" b="b"/>
              <a:pathLst>
                <a:path w="14218" h="65" extrusionOk="0">
                  <a:moveTo>
                    <a:pt x="0" y="0"/>
                  </a:moveTo>
                  <a:lnTo>
                    <a:pt x="0" y="65"/>
                  </a:lnTo>
                  <a:lnTo>
                    <a:pt x="14217" y="65"/>
                  </a:lnTo>
                  <a:lnTo>
                    <a:pt x="14217" y="0"/>
                  </a:lnTo>
                  <a:close/>
                </a:path>
              </a:pathLst>
            </a:custGeom>
            <a:solidFill>
              <a:srgbClr val="EBEBEB"/>
            </a:solidFill>
            <a:ln w="9525" cap="flat" cmpd="sng">
              <a:solidFill>
                <a:srgbClr val="434343"/>
              </a:solidFill>
              <a:prstDash val="solid"/>
              <a:round/>
              <a:headEnd type="none" w="sm" len="sm"/>
              <a:tailEnd type="none" w="sm" len="sm"/>
            </a:ln>
          </p:spPr>
          <p:txBody>
            <a:bodyPr spcFirstLastPara="1" wrap="square" lIns="115184" tIns="115184" rIns="115184" bIns="115184" anchor="ctr" anchorCtr="0">
              <a:noAutofit/>
            </a:bodyPr>
            <a:lstStyle/>
            <a:p>
              <a:pPr defTabSz="1151961">
                <a:defRPr/>
              </a:pPr>
              <a:endParaRPr sz="2400" kern="0">
                <a:solidFill>
                  <a:schemeClr val="tx1"/>
                </a:solidFill>
                <a:latin typeface="+mn-lt"/>
                <a:cs typeface="Arial"/>
                <a:sym typeface="Arial"/>
              </a:endParaRPr>
            </a:p>
          </p:txBody>
        </p:sp>
        <p:sp>
          <p:nvSpPr>
            <p:cNvPr id="11" name="Google Shape;447;p28">
              <a:extLst>
                <a:ext uri="{FF2B5EF4-FFF2-40B4-BE49-F238E27FC236}">
                  <a16:creationId xmlns:a16="http://schemas.microsoft.com/office/drawing/2014/main" id="{1CBA0FF7-69EA-5435-3A6B-D55DF92079D7}"/>
                </a:ext>
              </a:extLst>
            </p:cNvPr>
            <p:cNvSpPr/>
            <p:nvPr/>
          </p:nvSpPr>
          <p:spPr>
            <a:xfrm>
              <a:off x="1070481" y="4460119"/>
              <a:ext cx="175833" cy="2311"/>
            </a:xfrm>
            <a:custGeom>
              <a:avLst/>
              <a:gdLst/>
              <a:ahLst/>
              <a:cxnLst/>
              <a:rect l="l" t="t" r="r" b="b"/>
              <a:pathLst>
                <a:path w="5022" h="66" extrusionOk="0">
                  <a:moveTo>
                    <a:pt x="1" y="1"/>
                  </a:moveTo>
                  <a:lnTo>
                    <a:pt x="1" y="65"/>
                  </a:lnTo>
                  <a:lnTo>
                    <a:pt x="5022" y="65"/>
                  </a:lnTo>
                  <a:lnTo>
                    <a:pt x="5022" y="1"/>
                  </a:lnTo>
                  <a:close/>
                </a:path>
              </a:pathLst>
            </a:custGeom>
            <a:solidFill>
              <a:srgbClr val="434343"/>
            </a:solidFill>
            <a:ln w="9525" cap="flat" cmpd="sng">
              <a:solidFill>
                <a:srgbClr val="000000"/>
              </a:solidFill>
              <a:prstDash val="solid"/>
              <a:round/>
              <a:headEnd type="none" w="sm" len="sm"/>
              <a:tailEnd type="none" w="sm" len="sm"/>
            </a:ln>
          </p:spPr>
          <p:txBody>
            <a:bodyPr spcFirstLastPara="1" wrap="square" lIns="115184" tIns="115184" rIns="115184" bIns="115184" anchor="ctr" anchorCtr="0">
              <a:noAutofit/>
            </a:bodyPr>
            <a:lstStyle/>
            <a:p>
              <a:pPr defTabSz="1151961">
                <a:defRPr/>
              </a:pPr>
              <a:endParaRPr sz="2400" kern="0">
                <a:solidFill>
                  <a:schemeClr val="tx1"/>
                </a:solidFill>
                <a:latin typeface="+mn-lt"/>
                <a:cs typeface="Arial"/>
                <a:sym typeface="Arial"/>
              </a:endParaRPr>
            </a:p>
          </p:txBody>
        </p:sp>
        <p:sp>
          <p:nvSpPr>
            <p:cNvPr id="12" name="Google Shape;448;p28">
              <a:extLst>
                <a:ext uri="{FF2B5EF4-FFF2-40B4-BE49-F238E27FC236}">
                  <a16:creationId xmlns:a16="http://schemas.microsoft.com/office/drawing/2014/main" id="{C2652C2F-75B5-CEFC-36DA-62DFA6A8CD54}"/>
                </a:ext>
              </a:extLst>
            </p:cNvPr>
            <p:cNvSpPr/>
            <p:nvPr/>
          </p:nvSpPr>
          <p:spPr>
            <a:xfrm>
              <a:off x="2732853" y="4514424"/>
              <a:ext cx="418259" cy="2276"/>
            </a:xfrm>
            <a:custGeom>
              <a:avLst/>
              <a:gdLst/>
              <a:ahLst/>
              <a:cxnLst/>
              <a:rect l="l" t="t" r="r" b="b"/>
              <a:pathLst>
                <a:path w="11946" h="65" extrusionOk="0">
                  <a:moveTo>
                    <a:pt x="0" y="0"/>
                  </a:moveTo>
                  <a:lnTo>
                    <a:pt x="0" y="65"/>
                  </a:lnTo>
                  <a:lnTo>
                    <a:pt x="11946" y="65"/>
                  </a:lnTo>
                  <a:lnTo>
                    <a:pt x="11946" y="0"/>
                  </a:lnTo>
                  <a:close/>
                </a:path>
              </a:pathLst>
            </a:custGeom>
            <a:solidFill>
              <a:srgbClr val="EBEBEB"/>
            </a:solidFill>
            <a:ln w="9525" cap="flat" cmpd="sng">
              <a:solidFill>
                <a:srgbClr val="000000"/>
              </a:solidFill>
              <a:prstDash val="solid"/>
              <a:round/>
              <a:headEnd type="none" w="sm" len="sm"/>
              <a:tailEnd type="none" w="sm" len="sm"/>
            </a:ln>
          </p:spPr>
          <p:txBody>
            <a:bodyPr spcFirstLastPara="1" wrap="square" lIns="115184" tIns="115184" rIns="115184" bIns="115184" anchor="ctr" anchorCtr="0">
              <a:noAutofit/>
            </a:bodyPr>
            <a:lstStyle/>
            <a:p>
              <a:pPr defTabSz="1151961">
                <a:defRPr/>
              </a:pPr>
              <a:endParaRPr sz="2400" kern="0">
                <a:solidFill>
                  <a:schemeClr val="tx1"/>
                </a:solidFill>
                <a:latin typeface="+mn-lt"/>
                <a:cs typeface="Arial"/>
                <a:sym typeface="Arial"/>
              </a:endParaRPr>
            </a:p>
          </p:txBody>
        </p:sp>
      </p:grpSp>
      <p:grpSp>
        <p:nvGrpSpPr>
          <p:cNvPr id="13" name="Group 12">
            <a:extLst>
              <a:ext uri="{FF2B5EF4-FFF2-40B4-BE49-F238E27FC236}">
                <a16:creationId xmlns:a16="http://schemas.microsoft.com/office/drawing/2014/main" id="{29DE98C3-FD22-527C-57A4-B251AE73965D}"/>
              </a:ext>
            </a:extLst>
          </p:cNvPr>
          <p:cNvGrpSpPr/>
          <p:nvPr/>
        </p:nvGrpSpPr>
        <p:grpSpPr>
          <a:xfrm>
            <a:off x="5790546" y="1914419"/>
            <a:ext cx="5461373" cy="4620229"/>
            <a:chOff x="-71783" y="1327204"/>
            <a:chExt cx="4334848" cy="3667208"/>
          </a:xfrm>
        </p:grpSpPr>
        <p:grpSp>
          <p:nvGrpSpPr>
            <p:cNvPr id="14" name="Group 13">
              <a:extLst>
                <a:ext uri="{FF2B5EF4-FFF2-40B4-BE49-F238E27FC236}">
                  <a16:creationId xmlns:a16="http://schemas.microsoft.com/office/drawing/2014/main" id="{EBD7AAD7-ECD2-4DD7-62EF-49A21998FEB7}"/>
                </a:ext>
              </a:extLst>
            </p:cNvPr>
            <p:cNvGrpSpPr/>
            <p:nvPr/>
          </p:nvGrpSpPr>
          <p:grpSpPr>
            <a:xfrm>
              <a:off x="-71783" y="1680029"/>
              <a:ext cx="4334848" cy="3314383"/>
              <a:chOff x="-122583" y="1897744"/>
              <a:chExt cx="4334848" cy="3314383"/>
            </a:xfrm>
          </p:grpSpPr>
          <p:sp>
            <p:nvSpPr>
              <p:cNvPr id="16" name="Rectangle: Rounded Corners 21">
                <a:extLst>
                  <a:ext uri="{FF2B5EF4-FFF2-40B4-BE49-F238E27FC236}">
                    <a16:creationId xmlns:a16="http://schemas.microsoft.com/office/drawing/2014/main" id="{F56A8E74-55CB-20D5-3892-AC2D5F20B80B}"/>
                  </a:ext>
                </a:extLst>
              </p:cNvPr>
              <p:cNvSpPr/>
              <p:nvPr/>
            </p:nvSpPr>
            <p:spPr>
              <a:xfrm>
                <a:off x="-122583" y="1897744"/>
                <a:ext cx="4334848" cy="3314383"/>
              </a:xfrm>
              <a:prstGeom prst="roundRect">
                <a:avLst>
                  <a:gd name="adj" fmla="val 4729"/>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1961">
                  <a:defRPr/>
                </a:pPr>
                <a:endParaRPr lang="en-US" sz="2400" kern="0">
                  <a:solidFill>
                    <a:schemeClr val="tx1"/>
                  </a:solidFill>
                  <a:latin typeface="+mn-lt"/>
                  <a:cs typeface="Arial"/>
                  <a:sym typeface="Arial"/>
                </a:endParaRPr>
              </a:p>
            </p:txBody>
          </p:sp>
          <p:sp>
            <p:nvSpPr>
              <p:cNvPr id="17" name="TextBox 16">
                <a:extLst>
                  <a:ext uri="{FF2B5EF4-FFF2-40B4-BE49-F238E27FC236}">
                    <a16:creationId xmlns:a16="http://schemas.microsoft.com/office/drawing/2014/main" id="{6A6AFEB6-6952-672C-63FD-9334C2B0DC7D}"/>
                  </a:ext>
                </a:extLst>
              </p:cNvPr>
              <p:cNvSpPr txBox="1"/>
              <p:nvPr/>
            </p:nvSpPr>
            <p:spPr>
              <a:xfrm>
                <a:off x="154714" y="2669990"/>
                <a:ext cx="3780253" cy="1769889"/>
              </a:xfrm>
              <a:prstGeom prst="rect">
                <a:avLst/>
              </a:prstGeom>
              <a:noFill/>
            </p:spPr>
            <p:txBody>
              <a:bodyPr wrap="square">
                <a:spAutoFit/>
              </a:bodyPr>
              <a:lstStyle/>
              <a:p>
                <a:pPr algn="just" defTabSz="1151961">
                  <a:lnSpc>
                    <a:spcPct val="150000"/>
                  </a:lnSpc>
                  <a:defRPr/>
                </a:pPr>
                <a:r>
                  <a:rPr lang="en-US" sz="2400" kern="0" dirty="0" err="1">
                    <a:solidFill>
                      <a:schemeClr val="tx1"/>
                    </a:solidFill>
                    <a:latin typeface="+mn-lt"/>
                    <a:cs typeface="Arial" panose="020B0604020202020204" pitchFamily="34" charset="0"/>
                    <a:sym typeface="Arial"/>
                  </a:rPr>
                  <a:t>Các</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em</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hãy</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hoàn</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thành</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bài</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tập</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sau</a:t>
                </a:r>
                <a:r>
                  <a:rPr lang="en-US" sz="2400" kern="0" dirty="0">
                    <a:solidFill>
                      <a:schemeClr val="tx1"/>
                    </a:solidFill>
                    <a:latin typeface="+mn-lt"/>
                    <a:cs typeface="Arial" panose="020B0604020202020204" pitchFamily="34" charset="0"/>
                    <a:sym typeface="Arial"/>
                  </a:rPr>
                  <a:t>: </a:t>
                </a:r>
                <a:r>
                  <a:rPr lang="vi-VN" sz="2400" kern="0" dirty="0">
                    <a:solidFill>
                      <a:schemeClr val="tx1"/>
                    </a:solidFill>
                    <a:latin typeface="+mn-lt"/>
                    <a:cs typeface="Arial" panose="020B0604020202020204" pitchFamily="34" charset="0"/>
                    <a:sym typeface="Arial"/>
                  </a:rPr>
                  <a:t>Nhận xét về vị trí và tác dụng của mỗi dấu gạch ngang trong mẩu chuyện </a:t>
                </a:r>
                <a:r>
                  <a:rPr lang="en-US" sz="2400" dirty="0" err="1">
                    <a:solidFill>
                      <a:schemeClr val="tx1"/>
                    </a:solidFill>
                    <a:latin typeface="+mn-lt"/>
                    <a:cs typeface="Arial" panose="020B0604020202020204" pitchFamily="34" charset="0"/>
                  </a:rPr>
                  <a:t>sau</a:t>
                </a:r>
                <a:r>
                  <a:rPr lang="en-US" sz="2400" kern="0" dirty="0">
                    <a:solidFill>
                      <a:schemeClr val="tx1"/>
                    </a:solidFill>
                    <a:latin typeface="+mn-lt"/>
                    <a:cs typeface="Arial" panose="020B0604020202020204" pitchFamily="34" charset="0"/>
                    <a:sym typeface="Arial"/>
                  </a:rPr>
                  <a:t>:</a:t>
                </a:r>
                <a:endParaRPr lang="vi-VN" sz="2400" kern="0" dirty="0">
                  <a:solidFill>
                    <a:schemeClr val="tx1"/>
                  </a:solidFill>
                  <a:latin typeface="+mn-lt"/>
                  <a:cs typeface="Arial" panose="020B0604020202020204" pitchFamily="34" charset="0"/>
                  <a:sym typeface="Arial"/>
                </a:endParaRPr>
              </a:p>
            </p:txBody>
          </p:sp>
        </p:grpSp>
        <p:pic>
          <p:nvPicPr>
            <p:cNvPr id="15" name="Picture 14">
              <a:extLst>
                <a:ext uri="{FF2B5EF4-FFF2-40B4-BE49-F238E27FC236}">
                  <a16:creationId xmlns:a16="http://schemas.microsoft.com/office/drawing/2014/main" id="{EF2AADBA-23AE-BB41-8652-51DF06B13CEB}"/>
                </a:ext>
              </a:extLst>
            </p:cNvPr>
            <p:cNvPicPr>
              <a:picLocks noChangeAspect="1"/>
            </p:cNvPicPr>
            <p:nvPr/>
          </p:nvPicPr>
          <p:blipFill>
            <a:blip r:embed="rId3"/>
            <a:stretch>
              <a:fillRect/>
            </a:stretch>
          </p:blipFill>
          <p:spPr>
            <a:xfrm>
              <a:off x="1462679" y="1327204"/>
              <a:ext cx="1148237" cy="840629"/>
            </a:xfrm>
            <a:prstGeom prst="rect">
              <a:avLst/>
            </a:prstGeom>
          </p:spPr>
        </p:pic>
      </p:grpSp>
      <p:sp>
        <p:nvSpPr>
          <p:cNvPr id="18" name="Pentagon 1">
            <a:extLst>
              <a:ext uri="{FF2B5EF4-FFF2-40B4-BE49-F238E27FC236}">
                <a16:creationId xmlns:a16="http://schemas.microsoft.com/office/drawing/2014/main" id="{C51AFB5E-A47C-CD10-B045-63028BB23A70}"/>
              </a:ext>
            </a:extLst>
          </p:cNvPr>
          <p:cNvSpPr/>
          <p:nvPr/>
        </p:nvSpPr>
        <p:spPr>
          <a:xfrm>
            <a:off x="230925" y="1744198"/>
            <a:ext cx="5036761" cy="731586"/>
          </a:xfrm>
          <a:prstGeom prst="homePlate">
            <a:avLst>
              <a:gd name="adj" fmla="val 33353"/>
            </a:avLst>
          </a:prstGeom>
          <a:noFill/>
          <a:ln w="25400" cap="flat" cmpd="sng" algn="ctr">
            <a:noFill/>
            <a:prstDash val="solid"/>
          </a:ln>
          <a:effectLst/>
        </p:spPr>
        <p:txBody>
          <a:bodyPr rtlCol="0" anchor="ctr"/>
          <a:lstStyle/>
          <a:p>
            <a:pPr algn="ctr" defTabSz="1151961">
              <a:defRPr/>
            </a:pPr>
            <a:r>
              <a:rPr lang="en-US" sz="2400" b="1" kern="0" dirty="0">
                <a:solidFill>
                  <a:schemeClr val="tx1"/>
                </a:solidFill>
                <a:latin typeface="+mn-lt"/>
                <a:cs typeface="Arial"/>
                <a:sym typeface="Arial"/>
              </a:rPr>
              <a:t>LÀM VIỆC CÁ NHÂN</a:t>
            </a:r>
            <a:endParaRPr lang="en-US" sz="2400" kern="0" dirty="0">
              <a:solidFill>
                <a:schemeClr val="tx1"/>
              </a:solidFill>
              <a:latin typeface="+mn-lt"/>
              <a:cs typeface="Arial"/>
              <a:sym typeface="Arial"/>
            </a:endParaRPr>
          </a:p>
        </p:txBody>
      </p:sp>
      <p:sp>
        <p:nvSpPr>
          <p:cNvPr id="20" name="Freeform 9">
            <a:extLst>
              <a:ext uri="{FF2B5EF4-FFF2-40B4-BE49-F238E27FC236}">
                <a16:creationId xmlns:a16="http://schemas.microsoft.com/office/drawing/2014/main" id="{44680E17-2A56-82FD-7A36-81ABFFCCAF7F}"/>
              </a:ext>
            </a:extLst>
          </p:cNvPr>
          <p:cNvSpPr/>
          <p:nvPr/>
        </p:nvSpPr>
        <p:spPr>
          <a:xfrm>
            <a:off x="1474501" y="3898328"/>
            <a:ext cx="2950290" cy="3152954"/>
          </a:xfrm>
          <a:custGeom>
            <a:avLst/>
            <a:gdLst/>
            <a:ahLst/>
            <a:cxnLst/>
            <a:rect l="l" t="t" r="r" b="b"/>
            <a:pathLst>
              <a:path w="7049349" h="8179624">
                <a:moveTo>
                  <a:pt x="0" y="0"/>
                </a:moveTo>
                <a:lnTo>
                  <a:pt x="7049349" y="0"/>
                </a:lnTo>
                <a:lnTo>
                  <a:pt x="7049349" y="8179624"/>
                </a:lnTo>
                <a:lnTo>
                  <a:pt x="0" y="817962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extLst>
      <p:ext uri="{BB962C8B-B14F-4D97-AF65-F5344CB8AC3E}">
        <p14:creationId xmlns:p14="http://schemas.microsoft.com/office/powerpoint/2010/main" val="18139401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8EF1FA6-67C5-52FD-2D96-FED1DCFFEB7A}"/>
            </a:ext>
          </a:extLst>
        </p:cNvPr>
        <p:cNvGrpSpPr/>
        <p:nvPr/>
      </p:nvGrpSpPr>
      <p:grpSpPr>
        <a:xfrm>
          <a:off x="0" y="0"/>
          <a:ext cx="0" cy="0"/>
          <a:chOff x="0" y="0"/>
          <a:chExt cx="0" cy="0"/>
        </a:xfrm>
      </p:grpSpPr>
      <p:sp>
        <p:nvSpPr>
          <p:cNvPr id="4" name="Rectangle: Rounded Corners 11">
            <a:extLst>
              <a:ext uri="{FF2B5EF4-FFF2-40B4-BE49-F238E27FC236}">
                <a16:creationId xmlns:a16="http://schemas.microsoft.com/office/drawing/2014/main" id="{EFEBB9E1-A143-2225-BDA0-B8AA5BEA53A5}"/>
              </a:ext>
            </a:extLst>
          </p:cNvPr>
          <p:cNvSpPr/>
          <p:nvPr/>
        </p:nvSpPr>
        <p:spPr>
          <a:xfrm>
            <a:off x="459279" y="1207890"/>
            <a:ext cx="11273441" cy="5442324"/>
          </a:xfrm>
          <a:prstGeom prst="roundRect">
            <a:avLst>
              <a:gd name="adj" fmla="val 5285"/>
            </a:avLst>
          </a:prstGeom>
          <a:noFill/>
          <a:ln w="19050" cap="flat" cmpd="sng" algn="ctr">
            <a:noFill/>
            <a:prstDash val="sysDash"/>
          </a:ln>
          <a:effectLst/>
        </p:spPr>
        <p:txBody>
          <a:bodyPr rtlCol="0" anchor="ctr"/>
          <a:lstStyle/>
          <a:p>
            <a:pPr algn="ctr" defTabSz="1151961">
              <a:defRPr/>
            </a:pPr>
            <a:endParaRPr lang="en-US" sz="1800" kern="0">
              <a:solidFill>
                <a:srgbClr val="EBE0DD"/>
              </a:solidFill>
              <a:latin typeface="+mn-lt"/>
              <a:cs typeface="Arial"/>
              <a:sym typeface="Arial"/>
            </a:endParaRPr>
          </a:p>
        </p:txBody>
      </p:sp>
      <p:sp>
        <p:nvSpPr>
          <p:cNvPr id="5" name="TextBox 4">
            <a:extLst>
              <a:ext uri="{FF2B5EF4-FFF2-40B4-BE49-F238E27FC236}">
                <a16:creationId xmlns:a16="http://schemas.microsoft.com/office/drawing/2014/main" id="{4B5C0A65-176F-2E46-65FF-BFEB8257E9D2}"/>
              </a:ext>
            </a:extLst>
          </p:cNvPr>
          <p:cNvSpPr txBox="1"/>
          <p:nvPr/>
        </p:nvSpPr>
        <p:spPr>
          <a:xfrm>
            <a:off x="695162" y="1271898"/>
            <a:ext cx="11037558" cy="5442324"/>
          </a:xfrm>
          <a:prstGeom prst="rect">
            <a:avLst/>
          </a:prstGeom>
          <a:noFill/>
          <a:ln>
            <a:noFill/>
          </a:ln>
        </p:spPr>
        <p:txBody>
          <a:bodyPr wrap="square">
            <a:spAutoFit/>
          </a:bodyPr>
          <a:lstStyle/>
          <a:p>
            <a:pPr algn="ctr" defTabSz="1151961">
              <a:lnSpc>
                <a:spcPct val="150000"/>
              </a:lnSpc>
              <a:defRPr/>
            </a:pPr>
            <a:r>
              <a:rPr lang="vi-VN" sz="1800" b="1" kern="0" dirty="0">
                <a:solidFill>
                  <a:srgbClr val="C00000"/>
                </a:solidFill>
                <a:latin typeface="+mn-lt"/>
                <a:cs typeface="Arial"/>
                <a:sym typeface="Arial"/>
              </a:rPr>
              <a:t>QUÀ TẶNG BỐ</a:t>
            </a:r>
            <a:endParaRPr lang="en-US" sz="1800" b="1" kern="0" dirty="0">
              <a:solidFill>
                <a:srgbClr val="C00000"/>
              </a:solidFill>
              <a:latin typeface="+mn-lt"/>
              <a:cs typeface="Arial"/>
              <a:sym typeface="Arial"/>
            </a:endParaRPr>
          </a:p>
          <a:p>
            <a:pPr indent="347663" algn="just" defTabSz="1151961">
              <a:lnSpc>
                <a:spcPct val="150000"/>
              </a:lnSpc>
              <a:defRPr/>
            </a:pPr>
            <a:r>
              <a:rPr lang="vi-VN" sz="1800" kern="0" dirty="0">
                <a:solidFill>
                  <a:sysClr val="windowText" lastClr="000000"/>
                </a:solidFill>
                <a:latin typeface="+mn-lt"/>
                <a:cs typeface="Arial"/>
                <a:sym typeface="Arial"/>
              </a:rPr>
              <a:t>Một bữa, Pa-xcan đi đầu về khuya, thấy bố mình – một viên chức tài chính – vẫn cặm cụi trước bàn làm việc. Anh rón rén lại gần. Ông bố vẫn mải mê với những con số: Ông đang phải kiểm tra sổ sách.</a:t>
            </a:r>
          </a:p>
          <a:p>
            <a:pPr indent="347663" algn="just" defTabSz="1151961">
              <a:lnSpc>
                <a:spcPct val="150000"/>
              </a:lnSpc>
              <a:defRPr/>
            </a:pPr>
            <a:r>
              <a:rPr lang="en-US" sz="1800" kern="0" dirty="0">
                <a:solidFill>
                  <a:sysClr val="windowText" lastClr="000000"/>
                </a:solidFill>
                <a:latin typeface="+mn-lt"/>
                <a:cs typeface="Arial"/>
                <a:sym typeface="Arial"/>
              </a:rPr>
              <a:t>“</a:t>
            </a:r>
            <a:r>
              <a:rPr lang="vi-VN" sz="1800" kern="0" dirty="0">
                <a:solidFill>
                  <a:sysClr val="windowText" lastClr="000000"/>
                </a:solidFill>
                <a:latin typeface="+mn-lt"/>
                <a:cs typeface="Arial"/>
                <a:sym typeface="Arial"/>
              </a:rPr>
              <a:t>Những dãy tính cộng hàng ngàn con số, một công việc buồn tẻ làm sao!</a:t>
            </a:r>
            <a:r>
              <a:rPr lang="en-US" sz="1800" kern="0" dirty="0">
                <a:solidFill>
                  <a:sysClr val="windowText" lastClr="000000"/>
                </a:solidFill>
                <a:latin typeface="+mn-lt"/>
                <a:cs typeface="Arial"/>
                <a:sym typeface="Arial"/>
              </a:rPr>
              <a:t>”</a:t>
            </a:r>
            <a:r>
              <a:rPr lang="vi-VN" sz="1800" kern="0" dirty="0">
                <a:solidFill>
                  <a:sysClr val="windowText" lastClr="000000"/>
                </a:solidFill>
                <a:latin typeface="+mn-lt"/>
                <a:cs typeface="Arial"/>
                <a:sym typeface="Arial"/>
              </a:rPr>
              <a:t> – Pa-xcan nghĩ thầm. Trong óc chàng sinh viên trẻ tuổi chợt loé lên một tia sáng. Anh lặng lẽ rút về phòng mình và vạch một sơ đồ gì đó lên giấy.</a:t>
            </a:r>
          </a:p>
          <a:p>
            <a:pPr indent="347663" algn="just" defTabSz="1151961">
              <a:lnSpc>
                <a:spcPct val="150000"/>
              </a:lnSpc>
              <a:defRPr/>
            </a:pPr>
            <a:r>
              <a:rPr lang="vi-VN" sz="1800" kern="0" dirty="0">
                <a:solidFill>
                  <a:sysClr val="windowText" lastClr="000000"/>
                </a:solidFill>
                <a:latin typeface="+mn-lt"/>
                <a:cs typeface="Arial"/>
                <a:sym typeface="Arial"/>
              </a:rPr>
              <a:t>Mươi hôm sau, ông bố rất ngạc nhiên thấy con ôm một vật gì kì lạ đặt lên bàn của ông.</a:t>
            </a:r>
          </a:p>
          <a:p>
            <a:pPr indent="347663" algn="just" defTabSz="1151961">
              <a:lnSpc>
                <a:spcPct val="150000"/>
              </a:lnSpc>
              <a:defRPr/>
            </a:pPr>
            <a:r>
              <a:rPr lang="vi-VN" sz="1800" kern="0" dirty="0">
                <a:solidFill>
                  <a:sysClr val="windowText" lastClr="000000"/>
                </a:solidFill>
                <a:latin typeface="+mn-lt"/>
                <a:cs typeface="Arial"/>
                <a:sym typeface="Arial"/>
              </a:rPr>
              <a:t>– Con hi vọng món quà nhỏ này có thể làm bố bót nhức đầu vì những con tính. – Pa-xcan nói.</a:t>
            </a:r>
          </a:p>
          <a:p>
            <a:pPr indent="347663" algn="just" defTabSz="1151961">
              <a:lnSpc>
                <a:spcPct val="150000"/>
              </a:lnSpc>
              <a:defRPr/>
            </a:pPr>
            <a:r>
              <a:rPr lang="vi-VN" sz="1800" kern="0" dirty="0">
                <a:solidFill>
                  <a:sysClr val="windowText" lastClr="000000"/>
                </a:solidFill>
                <a:latin typeface="+mn-lt"/>
                <a:cs typeface="Arial"/>
                <a:sym typeface="Arial"/>
              </a:rPr>
              <a:t>Thì ra, đó là một chiếc máy cộng trừ mà Pa-xcan đã đặt hết tình cảm của người con vào việc chế tạo. Đó chính là chiếc máy tính đầu tiên trên thế giới, tổ tiên của những chiếc máy tính điện tử hiện đại.</a:t>
            </a:r>
          </a:p>
          <a:p>
            <a:pPr algn="r" defTabSz="1151961">
              <a:lnSpc>
                <a:spcPct val="150000"/>
              </a:lnSpc>
              <a:defRPr/>
            </a:pPr>
            <a:r>
              <a:rPr lang="vi-VN" sz="1800" kern="0" dirty="0">
                <a:solidFill>
                  <a:sysClr val="windowText" lastClr="000000"/>
                </a:solidFill>
                <a:latin typeface="+mn-lt"/>
                <a:cs typeface="Arial"/>
                <a:sym typeface="Arial"/>
              </a:rPr>
              <a:t>Theo LÊ NGUYÊN LONG – PHẠM NGỌC TOÀN</a:t>
            </a:r>
          </a:p>
        </p:txBody>
      </p:sp>
    </p:spTree>
    <p:extLst>
      <p:ext uri="{BB962C8B-B14F-4D97-AF65-F5344CB8AC3E}">
        <p14:creationId xmlns:p14="http://schemas.microsoft.com/office/powerpoint/2010/main" val="305759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972DEBF-61F2-0489-8693-2CBD9C9676CA}"/>
            </a:ext>
          </a:extLst>
        </p:cNvPr>
        <p:cNvGrpSpPr/>
        <p:nvPr/>
      </p:nvGrpSpPr>
      <p:grpSpPr>
        <a:xfrm>
          <a:off x="0" y="0"/>
          <a:ext cx="0" cy="0"/>
          <a:chOff x="0" y="0"/>
          <a:chExt cx="0" cy="0"/>
        </a:xfrm>
      </p:grpSpPr>
      <p:sp>
        <p:nvSpPr>
          <p:cNvPr id="7" name="Rounded Rectangle 12">
            <a:extLst>
              <a:ext uri="{FF2B5EF4-FFF2-40B4-BE49-F238E27FC236}">
                <a16:creationId xmlns:a16="http://schemas.microsoft.com/office/drawing/2014/main" id="{A89E8E01-9DCB-1032-AA26-3917824F8A03}"/>
              </a:ext>
            </a:extLst>
          </p:cNvPr>
          <p:cNvSpPr/>
          <p:nvPr/>
        </p:nvSpPr>
        <p:spPr>
          <a:xfrm>
            <a:off x="1487874" y="1455675"/>
            <a:ext cx="9216249" cy="898592"/>
          </a:xfrm>
          <a:prstGeom prst="roundRect">
            <a:avLst>
              <a:gd name="adj" fmla="val 18641"/>
            </a:avLst>
          </a:prstGeom>
          <a:noFill/>
          <a:ln w="19050" cap="flat" cmpd="sng" algn="ctr">
            <a:noFill/>
            <a:prstDash val="solid"/>
          </a:ln>
          <a:effectLst/>
        </p:spPr>
        <p:txBody>
          <a:bodyPr rtlCol="0" anchor="ct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1pPr>
            <a:lvl2pPr marR="0" lvl="1"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2pPr>
            <a:lvl3pPr marR="0" lvl="2"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3pPr>
            <a:lvl4pPr marR="0" lvl="3"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4pPr>
            <a:lvl5pPr marR="0" lvl="4"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5pPr>
            <a:lvl6pPr marR="0" lvl="5"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6pPr>
            <a:lvl7pPr marR="0" lvl="6"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7pPr>
            <a:lvl8pPr marR="0" lvl="7"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8pPr>
            <a:lvl9pPr marR="0" lvl="8" algn="l" rtl="0">
              <a:lnSpc>
                <a:spcPct val="100000"/>
              </a:lnSpc>
              <a:spcBef>
                <a:spcPts val="0"/>
              </a:spcBef>
              <a:spcAft>
                <a:spcPts val="0"/>
              </a:spcAft>
              <a:buClr>
                <a:srgbClr val="000000"/>
              </a:buClr>
              <a:buFont typeface="Arial"/>
              <a:defRPr sz="1400" b="0" i="0" u="none" strike="noStrike" cap="none">
                <a:solidFill>
                  <a:schemeClr val="lt1"/>
                </a:solidFill>
                <a:latin typeface="+mn-lt"/>
                <a:ea typeface="+mn-ea"/>
                <a:cs typeface="+mn-cs"/>
                <a:sym typeface="Arial"/>
              </a:defRPr>
            </a:lvl9pPr>
          </a:lstStyle>
          <a:p>
            <a:pPr algn="ctr">
              <a:defRPr/>
            </a:pPr>
            <a:r>
              <a:rPr lang="en-US" sz="2400" b="1" dirty="0">
                <a:solidFill>
                  <a:schemeClr val="tx1"/>
                </a:solidFill>
                <a:latin typeface="+mj-lt"/>
                <a:cs typeface="Arial" panose="020B0604020202020204" pitchFamily="34" charset="0"/>
              </a:rPr>
              <a:t>GỢI </a:t>
            </a:r>
            <a:r>
              <a:rPr lang="en-US" sz="2400" b="1" dirty="0" err="1">
                <a:solidFill>
                  <a:schemeClr val="tx1"/>
                </a:solidFill>
                <a:latin typeface="+mj-lt"/>
                <a:cs typeface="Arial" panose="020B0604020202020204" pitchFamily="34" charset="0"/>
              </a:rPr>
              <a:t>Ý</a:t>
            </a:r>
            <a:r>
              <a:rPr lang="en-US" sz="2400" b="1" dirty="0">
                <a:solidFill>
                  <a:schemeClr val="tx1"/>
                </a:solidFill>
                <a:latin typeface="+mj-lt"/>
                <a:cs typeface="Arial" panose="020B0604020202020204" pitchFamily="34" charset="0"/>
              </a:rPr>
              <a:t> THỰC HIỆN CỤ THỂ</a:t>
            </a:r>
          </a:p>
        </p:txBody>
      </p:sp>
      <p:pic>
        <p:nvPicPr>
          <p:cNvPr id="8" name="Picture 7" descr="A screenshot of a computer&#10;&#10;Description automatically generated">
            <a:extLst>
              <a:ext uri="{FF2B5EF4-FFF2-40B4-BE49-F238E27FC236}">
                <a16:creationId xmlns:a16="http://schemas.microsoft.com/office/drawing/2014/main" id="{29B2ECA0-DA61-EDDA-F11B-CB3C3210F972}"/>
              </a:ext>
            </a:extLst>
          </p:cNvPr>
          <p:cNvPicPr>
            <a:picLocks noChangeAspect="1"/>
          </p:cNvPicPr>
          <p:nvPr/>
        </p:nvPicPr>
        <p:blipFill rotWithShape="1">
          <a:blip r:embed="rId3">
            <a:extLst>
              <a:ext uri="{28A0092B-C50C-407E-A947-70E740481C1C}">
                <a14:useLocalDpi xmlns:a14="http://schemas.microsoft.com/office/drawing/2010/main" val="0"/>
              </a:ext>
            </a:extLst>
          </a:blip>
          <a:srcRect l="7957" t="60744" r="4980" b="6198"/>
          <a:stretch/>
        </p:blipFill>
        <p:spPr>
          <a:xfrm>
            <a:off x="1901080" y="2354267"/>
            <a:ext cx="8389839" cy="42451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74855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DD3602E-48AC-403D-196B-1A6F21EB7FAE}"/>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2D1EF2B-8073-CD26-2F8B-7CD4898B2291}"/>
              </a:ext>
            </a:extLst>
          </p:cNvPr>
          <p:cNvGraphicFramePr>
            <a:graphicFrameLocks noGrp="1"/>
          </p:cNvGraphicFramePr>
          <p:nvPr>
            <p:extLst>
              <p:ext uri="{D42A27DB-BD31-4B8C-83A1-F6EECF244321}">
                <p14:modId xmlns:p14="http://schemas.microsoft.com/office/powerpoint/2010/main" val="2584210902"/>
              </p:ext>
            </p:extLst>
          </p:nvPr>
        </p:nvGraphicFramePr>
        <p:xfrm>
          <a:off x="433150" y="1696279"/>
          <a:ext cx="11325700" cy="5039262"/>
        </p:xfrm>
        <a:graphic>
          <a:graphicData uri="http://schemas.openxmlformats.org/drawingml/2006/table">
            <a:tbl>
              <a:tblPr firstRow="1" firstCol="1" bandRow="1">
                <a:tableStyleId>{1E171933-4619-4E11-9A3F-F7608DF75F80}</a:tableStyleId>
              </a:tblPr>
              <a:tblGrid>
                <a:gridCol w="4788207">
                  <a:extLst>
                    <a:ext uri="{9D8B030D-6E8A-4147-A177-3AD203B41FA5}">
                      <a16:colId xmlns:a16="http://schemas.microsoft.com/office/drawing/2014/main" val="660772755"/>
                    </a:ext>
                  </a:extLst>
                </a:gridCol>
                <a:gridCol w="3008243">
                  <a:extLst>
                    <a:ext uri="{9D8B030D-6E8A-4147-A177-3AD203B41FA5}">
                      <a16:colId xmlns:a16="http://schemas.microsoft.com/office/drawing/2014/main" val="2881366707"/>
                    </a:ext>
                  </a:extLst>
                </a:gridCol>
                <a:gridCol w="3529250">
                  <a:extLst>
                    <a:ext uri="{9D8B030D-6E8A-4147-A177-3AD203B41FA5}">
                      <a16:colId xmlns:a16="http://schemas.microsoft.com/office/drawing/2014/main" val="3144241948"/>
                    </a:ext>
                  </a:extLst>
                </a:gridCol>
              </a:tblGrid>
              <a:tr h="665562">
                <a:tc>
                  <a:txBody>
                    <a:bodyPr/>
                    <a:lstStyle/>
                    <a:p>
                      <a:pPr marL="0" marR="0" algn="ctr">
                        <a:lnSpc>
                          <a:spcPct val="100000"/>
                        </a:lnSpc>
                        <a:spcBef>
                          <a:spcPts val="0"/>
                        </a:spcBef>
                        <a:spcAft>
                          <a:spcPts val="0"/>
                        </a:spcAft>
                      </a:pPr>
                      <a:r>
                        <a:rPr lang="en-US" sz="2000" b="1">
                          <a:solidFill>
                            <a:srgbClr val="000000"/>
                          </a:solidFill>
                          <a:effectLst/>
                        </a:rPr>
                        <a:t>Câu </a:t>
                      </a:r>
                      <a:endParaRPr lang="en-US" sz="2000" b="1" i="0">
                        <a:effectLst/>
                        <a:latin typeface="Arial" panose="020B0604020202020204" pitchFamily="34" charset="0"/>
                        <a:ea typeface="Calibri" panose="020F0502020204030204" pitchFamily="34" charset="0"/>
                        <a:cs typeface="Arial" panose="020B0604020202020204" pitchFamily="34" charset="0"/>
                      </a:endParaRPr>
                    </a:p>
                  </a:txBody>
                  <a:tcPr marL="32456" marR="32456"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dirty="0" err="1">
                          <a:solidFill>
                            <a:srgbClr val="000000"/>
                          </a:solidFill>
                          <a:effectLst/>
                        </a:rPr>
                        <a:t>Vị</a:t>
                      </a:r>
                      <a:r>
                        <a:rPr lang="en-US" sz="2000" b="1" dirty="0">
                          <a:solidFill>
                            <a:srgbClr val="000000"/>
                          </a:solidFill>
                          <a:effectLst/>
                        </a:rPr>
                        <a:t> </a:t>
                      </a:r>
                      <a:r>
                        <a:rPr lang="en-US" sz="2000" b="1" dirty="0" err="1">
                          <a:solidFill>
                            <a:srgbClr val="000000"/>
                          </a:solidFill>
                          <a:effectLst/>
                        </a:rPr>
                        <a:t>trí</a:t>
                      </a:r>
                      <a:r>
                        <a:rPr lang="en-US" sz="2000" b="1" dirty="0">
                          <a:solidFill>
                            <a:srgbClr val="000000"/>
                          </a:solidFill>
                          <a:effectLst/>
                        </a:rPr>
                        <a:t> </a:t>
                      </a:r>
                      <a:r>
                        <a:rPr lang="en-US" sz="2000" b="1" dirty="0" err="1">
                          <a:solidFill>
                            <a:srgbClr val="000000"/>
                          </a:solidFill>
                          <a:effectLst/>
                        </a:rPr>
                        <a:t>của</a:t>
                      </a:r>
                      <a:r>
                        <a:rPr lang="en-US" sz="2000" b="1" dirty="0">
                          <a:solidFill>
                            <a:srgbClr val="000000"/>
                          </a:solidFill>
                          <a:effectLst/>
                        </a:rPr>
                        <a:t> </a:t>
                      </a:r>
                    </a:p>
                    <a:p>
                      <a:pPr marL="0" marR="0" algn="ctr">
                        <a:lnSpc>
                          <a:spcPct val="100000"/>
                        </a:lnSpc>
                        <a:spcBef>
                          <a:spcPts val="0"/>
                        </a:spcBef>
                        <a:spcAft>
                          <a:spcPts val="0"/>
                        </a:spcAft>
                      </a:pPr>
                      <a:r>
                        <a:rPr lang="en-US" sz="2000" b="1" dirty="0" err="1">
                          <a:solidFill>
                            <a:srgbClr val="000000"/>
                          </a:solidFill>
                          <a:effectLst/>
                        </a:rPr>
                        <a:t>dấu</a:t>
                      </a:r>
                      <a:r>
                        <a:rPr lang="en-US" sz="2000" b="1" dirty="0">
                          <a:solidFill>
                            <a:srgbClr val="000000"/>
                          </a:solidFill>
                          <a:effectLst/>
                        </a:rPr>
                        <a:t> </a:t>
                      </a:r>
                      <a:r>
                        <a:rPr lang="en-US" sz="2000" b="1" dirty="0" err="1">
                          <a:solidFill>
                            <a:srgbClr val="000000"/>
                          </a:solidFill>
                          <a:effectLst/>
                        </a:rPr>
                        <a:t>gạch</a:t>
                      </a:r>
                      <a:r>
                        <a:rPr lang="en-US" sz="2000" b="1" dirty="0">
                          <a:solidFill>
                            <a:srgbClr val="000000"/>
                          </a:solidFill>
                          <a:effectLst/>
                        </a:rPr>
                        <a:t> </a:t>
                      </a:r>
                      <a:r>
                        <a:rPr lang="en-US" sz="2000" b="1" dirty="0" err="1">
                          <a:solidFill>
                            <a:srgbClr val="000000"/>
                          </a:solidFill>
                          <a:effectLst/>
                        </a:rPr>
                        <a:t>ngang</a:t>
                      </a:r>
                      <a:endParaRPr lang="en-US" sz="2000" b="1" i="0" dirty="0">
                        <a:effectLst/>
                        <a:latin typeface="Arial" panose="020B0604020202020204" pitchFamily="34" charset="0"/>
                        <a:ea typeface="Calibri" panose="020F0502020204030204" pitchFamily="34" charset="0"/>
                        <a:cs typeface="Arial" panose="020B0604020202020204" pitchFamily="34" charset="0"/>
                      </a:endParaRPr>
                    </a:p>
                  </a:txBody>
                  <a:tcPr marL="32456" marR="32456"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pPr>
                      <a:r>
                        <a:rPr lang="en-US" sz="2000" b="1" dirty="0" err="1">
                          <a:solidFill>
                            <a:srgbClr val="000000"/>
                          </a:solidFill>
                          <a:effectLst/>
                        </a:rPr>
                        <a:t>Tác</a:t>
                      </a:r>
                      <a:r>
                        <a:rPr lang="en-US" sz="2000" b="1" dirty="0">
                          <a:solidFill>
                            <a:srgbClr val="000000"/>
                          </a:solidFill>
                          <a:effectLst/>
                        </a:rPr>
                        <a:t> </a:t>
                      </a:r>
                      <a:r>
                        <a:rPr lang="en-US" sz="2000" b="1" dirty="0" err="1">
                          <a:solidFill>
                            <a:srgbClr val="000000"/>
                          </a:solidFill>
                          <a:effectLst/>
                        </a:rPr>
                        <a:t>dụng</a:t>
                      </a:r>
                      <a:r>
                        <a:rPr lang="en-US" sz="2000" b="1" dirty="0">
                          <a:solidFill>
                            <a:srgbClr val="000000"/>
                          </a:solidFill>
                          <a:effectLst/>
                        </a:rPr>
                        <a:t> </a:t>
                      </a:r>
                      <a:r>
                        <a:rPr lang="en-US" sz="2000" b="1" dirty="0" err="1">
                          <a:solidFill>
                            <a:srgbClr val="000000"/>
                          </a:solidFill>
                          <a:effectLst/>
                        </a:rPr>
                        <a:t>của</a:t>
                      </a:r>
                      <a:r>
                        <a:rPr lang="en-US" sz="2000" b="1" dirty="0">
                          <a:solidFill>
                            <a:srgbClr val="000000"/>
                          </a:solidFill>
                          <a:effectLst/>
                        </a:rPr>
                        <a:t> </a:t>
                      </a:r>
                    </a:p>
                    <a:p>
                      <a:pPr marL="0" marR="0" algn="ctr">
                        <a:lnSpc>
                          <a:spcPct val="100000"/>
                        </a:lnSpc>
                        <a:spcBef>
                          <a:spcPts val="0"/>
                        </a:spcBef>
                        <a:spcAft>
                          <a:spcPts val="0"/>
                        </a:spcAft>
                      </a:pPr>
                      <a:r>
                        <a:rPr lang="en-US" sz="2000" b="1" dirty="0" err="1">
                          <a:solidFill>
                            <a:srgbClr val="000000"/>
                          </a:solidFill>
                          <a:effectLst/>
                        </a:rPr>
                        <a:t>dấu</a:t>
                      </a:r>
                      <a:r>
                        <a:rPr lang="en-US" sz="2000" b="1" dirty="0">
                          <a:solidFill>
                            <a:srgbClr val="000000"/>
                          </a:solidFill>
                          <a:effectLst/>
                        </a:rPr>
                        <a:t> </a:t>
                      </a:r>
                      <a:r>
                        <a:rPr lang="en-US" sz="2000" b="1" dirty="0" err="1">
                          <a:solidFill>
                            <a:srgbClr val="000000"/>
                          </a:solidFill>
                          <a:effectLst/>
                        </a:rPr>
                        <a:t>gạch</a:t>
                      </a:r>
                      <a:r>
                        <a:rPr lang="en-US" sz="2000" b="1" dirty="0">
                          <a:solidFill>
                            <a:srgbClr val="000000"/>
                          </a:solidFill>
                          <a:effectLst/>
                        </a:rPr>
                        <a:t> </a:t>
                      </a:r>
                      <a:r>
                        <a:rPr lang="en-US" sz="2000" b="1" dirty="0" err="1">
                          <a:solidFill>
                            <a:srgbClr val="000000"/>
                          </a:solidFill>
                          <a:effectLst/>
                        </a:rPr>
                        <a:t>ngang</a:t>
                      </a:r>
                      <a:endParaRPr lang="en-US" sz="2000" b="1" i="0" dirty="0">
                        <a:effectLst/>
                        <a:latin typeface="Arial" panose="020B0604020202020204" pitchFamily="34" charset="0"/>
                        <a:ea typeface="Calibri" panose="020F0502020204030204" pitchFamily="34" charset="0"/>
                        <a:cs typeface="Arial" panose="020B0604020202020204" pitchFamily="34" charset="0"/>
                      </a:endParaRPr>
                    </a:p>
                  </a:txBody>
                  <a:tcPr marL="32456" marR="32456"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34550035"/>
                  </a:ext>
                </a:extLst>
              </a:tr>
              <a:tr h="1901609">
                <a:tc>
                  <a:txBody>
                    <a:bodyPr/>
                    <a:lstStyle/>
                    <a:p>
                      <a:pPr marL="0" marR="0" algn="just">
                        <a:lnSpc>
                          <a:spcPct val="150000"/>
                        </a:lnSpc>
                        <a:spcBef>
                          <a:spcPts val="0"/>
                        </a:spcBef>
                        <a:spcAft>
                          <a:spcPts val="0"/>
                        </a:spcAft>
                      </a:pPr>
                      <a:endParaRPr lang="en-US" sz="2000" i="0" dirty="0">
                        <a:effectLst/>
                        <a:latin typeface="Arial" panose="020B0604020202020204" pitchFamily="34" charset="0"/>
                        <a:ea typeface="Calibri" panose="020F0502020204030204" pitchFamily="34" charset="0"/>
                        <a:cs typeface="Arial" panose="020B0604020202020204" pitchFamily="34" charset="0"/>
                      </a:endParaRPr>
                    </a:p>
                  </a:txBody>
                  <a:tcPr marL="32456" marR="32456"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pPr>
                      <a:endParaRPr lang="en-US" sz="2000" i="0" dirty="0">
                        <a:effectLst/>
                        <a:latin typeface="Arial" panose="020B0604020202020204" pitchFamily="34" charset="0"/>
                        <a:ea typeface="Calibri" panose="020F0502020204030204" pitchFamily="34" charset="0"/>
                        <a:cs typeface="Arial" panose="020B0604020202020204" pitchFamily="34" charset="0"/>
                      </a:endParaRPr>
                    </a:p>
                  </a:txBody>
                  <a:tcPr marL="32456" marR="32456"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2000" i="0" dirty="0">
                        <a:effectLst/>
                        <a:latin typeface="Arial" panose="020B0604020202020204" pitchFamily="34" charset="0"/>
                        <a:ea typeface="Calibri" panose="020F0502020204030204" pitchFamily="34" charset="0"/>
                        <a:cs typeface="Arial" panose="020B0604020202020204" pitchFamily="34" charset="0"/>
                      </a:endParaRPr>
                    </a:p>
                  </a:txBody>
                  <a:tcPr marL="32456" marR="32456"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9152961"/>
                  </a:ext>
                </a:extLst>
              </a:tr>
              <a:tr h="1045884">
                <a:tc>
                  <a:txBody>
                    <a:bodyPr/>
                    <a:lstStyle/>
                    <a:p>
                      <a:pPr marL="0" marR="0" algn="just">
                        <a:lnSpc>
                          <a:spcPct val="150000"/>
                        </a:lnSpc>
                        <a:spcBef>
                          <a:spcPts val="0"/>
                        </a:spcBef>
                        <a:spcAft>
                          <a:spcPts val="0"/>
                        </a:spcAft>
                      </a:pPr>
                      <a:endParaRPr lang="vi-VN" sz="2000" kern="0">
                        <a:solidFill>
                          <a:sysClr val="windowText" lastClr="000000"/>
                        </a:solidFill>
                        <a:latin typeface="Arial"/>
                        <a:cs typeface="Arial"/>
                        <a:sym typeface="Arial"/>
                      </a:endParaRPr>
                    </a:p>
                  </a:txBody>
                  <a:tcPr marL="32456" marR="32456"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pPr>
                      <a:endParaRPr lang="en-US" sz="2000" i="0" dirty="0">
                        <a:effectLst/>
                        <a:latin typeface="Arial" panose="020B0604020202020204" pitchFamily="34" charset="0"/>
                        <a:ea typeface="Calibri" panose="020F0502020204030204" pitchFamily="34" charset="0"/>
                        <a:cs typeface="Arial" panose="020B0604020202020204" pitchFamily="34" charset="0"/>
                      </a:endParaRPr>
                    </a:p>
                  </a:txBody>
                  <a:tcPr marL="32456" marR="32456"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2000" i="0">
                        <a:effectLst/>
                        <a:latin typeface="Arial" panose="020B0604020202020204" pitchFamily="34" charset="0"/>
                        <a:ea typeface="Calibri" panose="020F0502020204030204" pitchFamily="34" charset="0"/>
                        <a:cs typeface="Arial" panose="020B0604020202020204" pitchFamily="34" charset="0"/>
                      </a:endParaRPr>
                    </a:p>
                  </a:txBody>
                  <a:tcPr marL="32456" marR="32456"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78458909"/>
                  </a:ext>
                </a:extLst>
              </a:tr>
              <a:tr h="1426207">
                <a:tc>
                  <a:txBody>
                    <a:bodyPr/>
                    <a:lstStyle/>
                    <a:p>
                      <a:pPr marL="0" marR="0" algn="just">
                        <a:lnSpc>
                          <a:spcPct val="150000"/>
                        </a:lnSpc>
                        <a:spcBef>
                          <a:spcPts val="0"/>
                        </a:spcBef>
                        <a:spcAft>
                          <a:spcPts val="0"/>
                        </a:spcAft>
                      </a:pPr>
                      <a:endParaRPr lang="en-US" sz="2000" i="0" dirty="0">
                        <a:effectLst/>
                        <a:latin typeface="Arial" panose="020B0604020202020204" pitchFamily="34" charset="0"/>
                        <a:ea typeface="Calibri" panose="020F0502020204030204" pitchFamily="34" charset="0"/>
                        <a:cs typeface="Arial" panose="020B0604020202020204" pitchFamily="34" charset="0"/>
                      </a:endParaRPr>
                    </a:p>
                  </a:txBody>
                  <a:tcPr marL="32456" marR="32456"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pPr>
                      <a:endParaRPr lang="en-US" sz="2000" i="0">
                        <a:effectLst/>
                        <a:latin typeface="Arial" panose="020B0604020202020204" pitchFamily="34" charset="0"/>
                        <a:ea typeface="Calibri" panose="020F0502020204030204" pitchFamily="34" charset="0"/>
                        <a:cs typeface="Arial" panose="020B0604020202020204" pitchFamily="34" charset="0"/>
                      </a:endParaRPr>
                    </a:p>
                  </a:txBody>
                  <a:tcPr marL="32456" marR="32456"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tc>
                  <a:txBody>
                    <a:bodyPr/>
                    <a:lstStyle/>
                    <a:p>
                      <a:pPr marL="0" marR="0" algn="just">
                        <a:lnSpc>
                          <a:spcPct val="150000"/>
                        </a:lnSpc>
                        <a:spcBef>
                          <a:spcPts val="0"/>
                        </a:spcBef>
                        <a:spcAft>
                          <a:spcPts val="0"/>
                        </a:spcAft>
                      </a:pPr>
                      <a:endParaRPr lang="en-US" sz="2000" i="0" dirty="0">
                        <a:effectLst/>
                        <a:latin typeface="Arial" panose="020B0604020202020204" pitchFamily="34" charset="0"/>
                        <a:ea typeface="Calibri" panose="020F0502020204030204" pitchFamily="34" charset="0"/>
                        <a:cs typeface="Arial" panose="020B0604020202020204" pitchFamily="34" charset="0"/>
                      </a:endParaRPr>
                    </a:p>
                  </a:txBody>
                  <a:tcPr marL="32456" marR="32456"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4279483"/>
                  </a:ext>
                </a:extLst>
              </a:tr>
            </a:tbl>
          </a:graphicData>
        </a:graphic>
      </p:graphicFrame>
      <p:sp>
        <p:nvSpPr>
          <p:cNvPr id="7" name="TextBox 6">
            <a:extLst>
              <a:ext uri="{FF2B5EF4-FFF2-40B4-BE49-F238E27FC236}">
                <a16:creationId xmlns:a16="http://schemas.microsoft.com/office/drawing/2014/main" id="{F0D8D505-526E-775D-3B91-F9489A3730DE}"/>
              </a:ext>
            </a:extLst>
          </p:cNvPr>
          <p:cNvSpPr txBox="1"/>
          <p:nvPr/>
        </p:nvSpPr>
        <p:spPr>
          <a:xfrm>
            <a:off x="4127947" y="1206943"/>
            <a:ext cx="3936106" cy="400110"/>
          </a:xfrm>
          <a:prstGeom prst="rect">
            <a:avLst/>
          </a:prstGeom>
          <a:noFill/>
          <a:ln>
            <a:noFill/>
          </a:ln>
        </p:spPr>
        <p:txBody>
          <a:bodyPr wrap="square" rtlCol="0">
            <a:spAutoFit/>
          </a:bodyPr>
          <a:lstStyle/>
          <a:p>
            <a:pPr algn="ctr"/>
            <a:r>
              <a:rPr lang="en-US" sz="2000" b="1" dirty="0">
                <a:solidFill>
                  <a:srgbClr val="C00000"/>
                </a:solidFill>
                <a:latin typeface="+mn-lt"/>
                <a:cs typeface="Arial" panose="020B0604020202020204" pitchFamily="34" charset="0"/>
              </a:rPr>
              <a:t>CÂU TRẢ LỜI</a:t>
            </a:r>
          </a:p>
        </p:txBody>
      </p:sp>
      <p:sp>
        <p:nvSpPr>
          <p:cNvPr id="8" name="TextBox 7">
            <a:extLst>
              <a:ext uri="{FF2B5EF4-FFF2-40B4-BE49-F238E27FC236}">
                <a16:creationId xmlns:a16="http://schemas.microsoft.com/office/drawing/2014/main" id="{4B02A1CB-4D31-06E1-337B-03EB98D94FDD}"/>
              </a:ext>
            </a:extLst>
          </p:cNvPr>
          <p:cNvSpPr txBox="1"/>
          <p:nvPr/>
        </p:nvSpPr>
        <p:spPr>
          <a:xfrm>
            <a:off x="591028" y="2300200"/>
            <a:ext cx="4440045" cy="1873590"/>
          </a:xfrm>
          <a:prstGeom prst="rect">
            <a:avLst/>
          </a:prstGeom>
          <a:noFill/>
        </p:spPr>
        <p:txBody>
          <a:bodyPr wrap="square">
            <a:spAutoFit/>
          </a:bodyPr>
          <a:lstStyle/>
          <a:p>
            <a:pPr algn="just">
              <a:lnSpc>
                <a:spcPct val="150000"/>
              </a:lnSpc>
            </a:pPr>
            <a:r>
              <a:rPr lang="en-US" sz="2000" dirty="0" err="1">
                <a:solidFill>
                  <a:schemeClr val="tx1"/>
                </a:solidFill>
                <a:latin typeface="+mn-lt"/>
                <a:ea typeface="Calibri" panose="020F0502020204030204" pitchFamily="34" charset="0"/>
                <a:cs typeface="Arial" panose="020B0604020202020204" pitchFamily="34" charset="0"/>
              </a:rPr>
              <a:t>Một</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bữa</a:t>
            </a:r>
            <a:r>
              <a:rPr lang="en-US" sz="2000" dirty="0">
                <a:solidFill>
                  <a:schemeClr val="tx1"/>
                </a:solidFill>
                <a:latin typeface="+mn-lt"/>
                <a:ea typeface="Calibri" panose="020F0502020204030204" pitchFamily="34" charset="0"/>
                <a:cs typeface="Arial" panose="020B0604020202020204" pitchFamily="34" charset="0"/>
              </a:rPr>
              <a:t>, Pa-</a:t>
            </a:r>
            <a:r>
              <a:rPr lang="en-US" sz="2000" dirty="0" err="1">
                <a:solidFill>
                  <a:schemeClr val="tx1"/>
                </a:solidFill>
                <a:latin typeface="+mn-lt"/>
                <a:ea typeface="Calibri" panose="020F0502020204030204" pitchFamily="34" charset="0"/>
                <a:cs typeface="Arial" panose="020B0604020202020204" pitchFamily="34" charset="0"/>
              </a:rPr>
              <a:t>xcan</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đi</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đâu</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về</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khuya</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thấy</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bố</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mình</a:t>
            </a:r>
            <a:r>
              <a:rPr lang="en-US" sz="2000" dirty="0">
                <a:solidFill>
                  <a:schemeClr val="tx1"/>
                </a:solidFill>
                <a:latin typeface="+mn-lt"/>
                <a:ea typeface="Calibri" panose="020F0502020204030204" pitchFamily="34" charset="0"/>
                <a:cs typeface="Arial" panose="020B0604020202020204" pitchFamily="34" charset="0"/>
              </a:rPr>
              <a:t> – </a:t>
            </a:r>
            <a:r>
              <a:rPr lang="en-US" sz="2000" dirty="0" err="1">
                <a:solidFill>
                  <a:schemeClr val="tx1"/>
                </a:solidFill>
                <a:latin typeface="+mn-lt"/>
                <a:ea typeface="Calibri" panose="020F0502020204030204" pitchFamily="34" charset="0"/>
                <a:cs typeface="Arial" panose="020B0604020202020204" pitchFamily="34" charset="0"/>
              </a:rPr>
              <a:t>một</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viên</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chức</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tài</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chính</a:t>
            </a:r>
            <a:r>
              <a:rPr lang="en-US" sz="2000" dirty="0">
                <a:solidFill>
                  <a:schemeClr val="tx1"/>
                </a:solidFill>
                <a:latin typeface="+mn-lt"/>
                <a:ea typeface="Calibri" panose="020F0502020204030204" pitchFamily="34" charset="0"/>
                <a:cs typeface="Arial" panose="020B0604020202020204" pitchFamily="34" charset="0"/>
              </a:rPr>
              <a:t> – </a:t>
            </a:r>
            <a:r>
              <a:rPr lang="en-US" sz="2000" dirty="0" err="1">
                <a:solidFill>
                  <a:schemeClr val="tx1"/>
                </a:solidFill>
                <a:latin typeface="+mn-lt"/>
                <a:ea typeface="Calibri" panose="020F0502020204030204" pitchFamily="34" charset="0"/>
                <a:cs typeface="Arial" panose="020B0604020202020204" pitchFamily="34" charset="0"/>
              </a:rPr>
              <a:t>vẫn</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cặm</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cụi</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trước</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bàn</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làm</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việc</a:t>
            </a:r>
            <a:r>
              <a:rPr lang="en-US" sz="2000" dirty="0">
                <a:solidFill>
                  <a:schemeClr val="tx1"/>
                </a:solidFill>
                <a:latin typeface="+mn-lt"/>
                <a:ea typeface="Calibri" panose="020F0502020204030204" pitchFamily="34" charset="0"/>
                <a:cs typeface="Arial" panose="020B0604020202020204" pitchFamily="34" charset="0"/>
              </a:rPr>
              <a:t>. </a:t>
            </a:r>
          </a:p>
        </p:txBody>
      </p:sp>
      <p:sp>
        <p:nvSpPr>
          <p:cNvPr id="9" name="TextBox 8">
            <a:extLst>
              <a:ext uri="{FF2B5EF4-FFF2-40B4-BE49-F238E27FC236}">
                <a16:creationId xmlns:a16="http://schemas.microsoft.com/office/drawing/2014/main" id="{AF8D21EB-CAD0-A12F-A5AD-3FA54FF9E80C}"/>
              </a:ext>
            </a:extLst>
          </p:cNvPr>
          <p:cNvSpPr txBox="1"/>
          <p:nvPr/>
        </p:nvSpPr>
        <p:spPr>
          <a:xfrm>
            <a:off x="591028" y="4233234"/>
            <a:ext cx="3311769" cy="958404"/>
          </a:xfrm>
          <a:prstGeom prst="rect">
            <a:avLst/>
          </a:prstGeom>
          <a:noFill/>
        </p:spPr>
        <p:txBody>
          <a:bodyPr wrap="square">
            <a:spAutoFit/>
          </a:bodyPr>
          <a:lstStyle/>
          <a:p>
            <a:pPr algn="just">
              <a:lnSpc>
                <a:spcPct val="150000"/>
              </a:lnSpc>
            </a:pPr>
            <a:r>
              <a:rPr lang="vi-VN" sz="2000" kern="0" dirty="0">
                <a:solidFill>
                  <a:schemeClr val="tx1"/>
                </a:solidFill>
                <a:latin typeface="+mn-lt"/>
                <a:cs typeface="Arial"/>
                <a:sym typeface="Arial"/>
              </a:rPr>
              <a:t>– Pa-xcan nghĩ thầm</a:t>
            </a:r>
            <a:r>
              <a:rPr lang="en-US" sz="2000" kern="0" dirty="0">
                <a:solidFill>
                  <a:schemeClr val="tx1"/>
                </a:solidFill>
                <a:latin typeface="+mn-lt"/>
                <a:cs typeface="Arial"/>
                <a:sym typeface="Arial"/>
              </a:rPr>
              <a:t>.</a:t>
            </a:r>
          </a:p>
          <a:p>
            <a:pPr algn="just" defTabSz="575981">
              <a:lnSpc>
                <a:spcPct val="150000"/>
              </a:lnSpc>
              <a:defRPr/>
            </a:pPr>
            <a:r>
              <a:rPr lang="vi-VN" sz="2000" kern="0" dirty="0">
                <a:solidFill>
                  <a:schemeClr val="tx1"/>
                </a:solidFill>
                <a:latin typeface="+mn-lt"/>
                <a:cs typeface="Arial"/>
                <a:sym typeface="Arial"/>
              </a:rPr>
              <a:t>– Pa-xcan nói.</a:t>
            </a:r>
          </a:p>
        </p:txBody>
      </p:sp>
      <p:sp>
        <p:nvSpPr>
          <p:cNvPr id="10" name="TextBox 9">
            <a:extLst>
              <a:ext uri="{FF2B5EF4-FFF2-40B4-BE49-F238E27FC236}">
                <a16:creationId xmlns:a16="http://schemas.microsoft.com/office/drawing/2014/main" id="{C80199A5-535D-75F1-1716-A8AB4196C097}"/>
              </a:ext>
            </a:extLst>
          </p:cNvPr>
          <p:cNvSpPr txBox="1"/>
          <p:nvPr/>
        </p:nvSpPr>
        <p:spPr>
          <a:xfrm>
            <a:off x="591028" y="5230829"/>
            <a:ext cx="4440045" cy="1411925"/>
          </a:xfrm>
          <a:prstGeom prst="rect">
            <a:avLst/>
          </a:prstGeom>
          <a:noFill/>
        </p:spPr>
        <p:txBody>
          <a:bodyPr wrap="square">
            <a:spAutoFit/>
          </a:bodyPr>
          <a:lstStyle/>
          <a:p>
            <a:pPr algn="just">
              <a:lnSpc>
                <a:spcPct val="150000"/>
              </a:lnSpc>
            </a:pPr>
            <a:r>
              <a:rPr lang="vi-VN" sz="2000" kern="0" dirty="0">
                <a:solidFill>
                  <a:schemeClr val="tx1"/>
                </a:solidFill>
                <a:latin typeface="+mn-lt"/>
                <a:sym typeface="Arial"/>
              </a:rPr>
              <a:t>–</a:t>
            </a:r>
            <a:r>
              <a:rPr lang="en-US" sz="2000" kern="0" dirty="0">
                <a:solidFill>
                  <a:schemeClr val="tx1"/>
                </a:solidFill>
                <a:latin typeface="+mn-lt"/>
                <a:sym typeface="Arial"/>
              </a:rPr>
              <a:t> </a:t>
            </a:r>
            <a:r>
              <a:rPr lang="en-US" sz="2000" dirty="0">
                <a:solidFill>
                  <a:schemeClr val="tx1"/>
                </a:solidFill>
                <a:latin typeface="+mn-lt"/>
                <a:ea typeface="Calibri" panose="020F0502020204030204" pitchFamily="34" charset="0"/>
                <a:cs typeface="Arial" panose="020B0604020202020204" pitchFamily="34" charset="0"/>
              </a:rPr>
              <a:t>Con hi </a:t>
            </a:r>
            <a:r>
              <a:rPr lang="en-US" sz="2000" dirty="0" err="1">
                <a:solidFill>
                  <a:schemeClr val="tx1"/>
                </a:solidFill>
                <a:latin typeface="+mn-lt"/>
                <a:ea typeface="Calibri" panose="020F0502020204030204" pitchFamily="34" charset="0"/>
                <a:cs typeface="Arial" panose="020B0604020202020204" pitchFamily="34" charset="0"/>
              </a:rPr>
              <a:t>vọng</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món</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quà</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nhỏ</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này</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có</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thể</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làm</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bố</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bớt</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nhức</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đầu</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vì</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những</a:t>
            </a:r>
            <a:r>
              <a:rPr lang="en-US" sz="2000" dirty="0">
                <a:solidFill>
                  <a:schemeClr val="tx1"/>
                </a:solidFill>
                <a:latin typeface="+mn-lt"/>
                <a:ea typeface="Calibri" panose="020F0502020204030204" pitchFamily="34" charset="0"/>
                <a:cs typeface="Arial" panose="020B0604020202020204" pitchFamily="34" charset="0"/>
              </a:rPr>
              <a:t> con </a:t>
            </a:r>
            <a:r>
              <a:rPr lang="en-US" sz="2000" dirty="0" err="1">
                <a:solidFill>
                  <a:schemeClr val="tx1"/>
                </a:solidFill>
                <a:latin typeface="+mn-lt"/>
                <a:ea typeface="Calibri" panose="020F0502020204030204" pitchFamily="34" charset="0"/>
                <a:cs typeface="Arial" panose="020B0604020202020204" pitchFamily="34" charset="0"/>
              </a:rPr>
              <a:t>tính</a:t>
            </a:r>
            <a:r>
              <a:rPr lang="en-US" sz="2000" dirty="0">
                <a:solidFill>
                  <a:schemeClr val="tx1"/>
                </a:solidFill>
                <a:latin typeface="+mn-lt"/>
                <a:ea typeface="Calibri" panose="020F0502020204030204" pitchFamily="34" charset="0"/>
                <a:cs typeface="Arial" panose="020B0604020202020204" pitchFamily="34" charset="0"/>
              </a:rPr>
              <a:t>.</a:t>
            </a:r>
            <a:endParaRPr lang="en-US" sz="2000" dirty="0">
              <a:solidFill>
                <a:schemeClr val="tx1"/>
              </a:solidFill>
              <a:latin typeface="+mn-lt"/>
            </a:endParaRPr>
          </a:p>
        </p:txBody>
      </p:sp>
      <p:sp>
        <p:nvSpPr>
          <p:cNvPr id="11" name="TextBox 10">
            <a:extLst>
              <a:ext uri="{FF2B5EF4-FFF2-40B4-BE49-F238E27FC236}">
                <a16:creationId xmlns:a16="http://schemas.microsoft.com/office/drawing/2014/main" id="{0536D3A8-E05F-3101-2E85-5D7ACDE39354}"/>
              </a:ext>
            </a:extLst>
          </p:cNvPr>
          <p:cNvSpPr txBox="1"/>
          <p:nvPr/>
        </p:nvSpPr>
        <p:spPr>
          <a:xfrm>
            <a:off x="5339615" y="3073056"/>
            <a:ext cx="2784075" cy="400110"/>
          </a:xfrm>
          <a:prstGeom prst="rect">
            <a:avLst/>
          </a:prstGeom>
          <a:noFill/>
        </p:spPr>
        <p:txBody>
          <a:bodyPr wrap="square">
            <a:spAutoFit/>
          </a:bodyPr>
          <a:lstStyle/>
          <a:p>
            <a:pPr algn="ctr"/>
            <a:r>
              <a:rPr lang="en-US" sz="2000">
                <a:solidFill>
                  <a:schemeClr val="tx1"/>
                </a:solidFill>
                <a:latin typeface="+mn-lt"/>
                <a:ea typeface="Calibri" panose="020F0502020204030204" pitchFamily="34" charset="0"/>
                <a:cs typeface="Arial" panose="020B0604020202020204" pitchFamily="34" charset="0"/>
              </a:rPr>
              <a:t>Ở giữa câu </a:t>
            </a:r>
          </a:p>
        </p:txBody>
      </p:sp>
      <p:sp>
        <p:nvSpPr>
          <p:cNvPr id="12" name="TextBox 11">
            <a:extLst>
              <a:ext uri="{FF2B5EF4-FFF2-40B4-BE49-F238E27FC236}">
                <a16:creationId xmlns:a16="http://schemas.microsoft.com/office/drawing/2014/main" id="{F7467B22-0917-9864-2DD5-5F01DC65F90C}"/>
              </a:ext>
            </a:extLst>
          </p:cNvPr>
          <p:cNvSpPr txBox="1"/>
          <p:nvPr/>
        </p:nvSpPr>
        <p:spPr>
          <a:xfrm>
            <a:off x="5339614" y="4538863"/>
            <a:ext cx="2784075" cy="400110"/>
          </a:xfrm>
          <a:prstGeom prst="rect">
            <a:avLst/>
          </a:prstGeom>
          <a:noFill/>
        </p:spPr>
        <p:txBody>
          <a:bodyPr wrap="square">
            <a:spAutoFit/>
          </a:bodyPr>
          <a:lstStyle/>
          <a:p>
            <a:pPr algn="ctr"/>
            <a:r>
              <a:rPr lang="en-US" sz="2000" dirty="0" err="1">
                <a:solidFill>
                  <a:schemeClr val="tx1"/>
                </a:solidFill>
                <a:latin typeface="+mn-lt"/>
                <a:ea typeface="Calibri" panose="020F0502020204030204" pitchFamily="34" charset="0"/>
                <a:cs typeface="Arial" panose="020B0604020202020204" pitchFamily="34" charset="0"/>
              </a:rPr>
              <a:t>Ở</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đầu</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câu</a:t>
            </a:r>
            <a:r>
              <a:rPr lang="en-US" sz="2000" dirty="0">
                <a:solidFill>
                  <a:schemeClr val="tx1"/>
                </a:solidFill>
                <a:latin typeface="+mn-lt"/>
                <a:ea typeface="Calibri" panose="020F0502020204030204" pitchFamily="34" charset="0"/>
                <a:cs typeface="Arial" panose="020B0604020202020204" pitchFamily="34" charset="0"/>
              </a:rPr>
              <a:t> </a:t>
            </a:r>
          </a:p>
        </p:txBody>
      </p:sp>
      <p:sp>
        <p:nvSpPr>
          <p:cNvPr id="13" name="TextBox 12">
            <a:extLst>
              <a:ext uri="{FF2B5EF4-FFF2-40B4-BE49-F238E27FC236}">
                <a16:creationId xmlns:a16="http://schemas.microsoft.com/office/drawing/2014/main" id="{4FE12EE2-2FD1-856C-64FD-25667079527B}"/>
              </a:ext>
            </a:extLst>
          </p:cNvPr>
          <p:cNvSpPr txBox="1"/>
          <p:nvPr/>
        </p:nvSpPr>
        <p:spPr>
          <a:xfrm>
            <a:off x="5339614" y="5736736"/>
            <a:ext cx="2784075" cy="400110"/>
          </a:xfrm>
          <a:prstGeom prst="rect">
            <a:avLst/>
          </a:prstGeom>
          <a:noFill/>
        </p:spPr>
        <p:txBody>
          <a:bodyPr wrap="square">
            <a:spAutoFit/>
          </a:bodyPr>
          <a:lstStyle/>
          <a:p>
            <a:pPr algn="ctr"/>
            <a:r>
              <a:rPr lang="en-US" sz="2000" dirty="0" err="1">
                <a:solidFill>
                  <a:schemeClr val="tx1"/>
                </a:solidFill>
                <a:latin typeface="+mn-lt"/>
                <a:ea typeface="Calibri" panose="020F0502020204030204" pitchFamily="34" charset="0"/>
                <a:cs typeface="Arial" panose="020B0604020202020204" pitchFamily="34" charset="0"/>
              </a:rPr>
              <a:t>Ở</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đầu</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câu</a:t>
            </a:r>
            <a:r>
              <a:rPr lang="en-US" sz="2000" dirty="0">
                <a:solidFill>
                  <a:schemeClr val="tx1"/>
                </a:solidFill>
                <a:latin typeface="+mn-lt"/>
                <a:ea typeface="Calibri" panose="020F0502020204030204" pitchFamily="34" charset="0"/>
                <a:cs typeface="Arial" panose="020B0604020202020204" pitchFamily="34" charset="0"/>
              </a:rPr>
              <a:t> </a:t>
            </a:r>
          </a:p>
        </p:txBody>
      </p:sp>
      <p:sp>
        <p:nvSpPr>
          <p:cNvPr id="14" name="TextBox 13">
            <a:extLst>
              <a:ext uri="{FF2B5EF4-FFF2-40B4-BE49-F238E27FC236}">
                <a16:creationId xmlns:a16="http://schemas.microsoft.com/office/drawing/2014/main" id="{08248DAD-8518-89AB-5CC1-234D154109CE}"/>
              </a:ext>
            </a:extLst>
          </p:cNvPr>
          <p:cNvSpPr txBox="1"/>
          <p:nvPr/>
        </p:nvSpPr>
        <p:spPr>
          <a:xfrm>
            <a:off x="8378004" y="2797981"/>
            <a:ext cx="3222968" cy="950260"/>
          </a:xfrm>
          <a:prstGeom prst="rect">
            <a:avLst/>
          </a:prstGeom>
          <a:noFill/>
        </p:spPr>
        <p:txBody>
          <a:bodyPr wrap="square">
            <a:spAutoFit/>
          </a:bodyPr>
          <a:lstStyle/>
          <a:p>
            <a:pPr algn="just">
              <a:lnSpc>
                <a:spcPct val="150000"/>
              </a:lnSpc>
            </a:pPr>
            <a:r>
              <a:rPr lang="en-US" sz="2000" dirty="0" err="1">
                <a:solidFill>
                  <a:schemeClr val="tx1"/>
                </a:solidFill>
                <a:latin typeface="+mn-lt"/>
                <a:ea typeface="Calibri" panose="020F0502020204030204" pitchFamily="34" charset="0"/>
                <a:cs typeface="Arial" panose="020B0604020202020204" pitchFamily="34" charset="0"/>
              </a:rPr>
              <a:t>Đánh</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dấu</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bộ</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phận</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chú</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thích</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hoặc</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giải</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thích</a:t>
            </a:r>
            <a:r>
              <a:rPr lang="en-US" sz="2000" dirty="0">
                <a:solidFill>
                  <a:schemeClr val="tx1"/>
                </a:solidFill>
                <a:latin typeface="+mn-lt"/>
                <a:ea typeface="Calibri" panose="020F0502020204030204" pitchFamily="34" charset="0"/>
                <a:cs typeface="Arial" panose="020B0604020202020204" pitchFamily="34" charset="0"/>
              </a:rPr>
              <a:t>.</a:t>
            </a:r>
          </a:p>
        </p:txBody>
      </p:sp>
      <p:sp>
        <p:nvSpPr>
          <p:cNvPr id="15" name="TextBox 14">
            <a:extLst>
              <a:ext uri="{FF2B5EF4-FFF2-40B4-BE49-F238E27FC236}">
                <a16:creationId xmlns:a16="http://schemas.microsoft.com/office/drawing/2014/main" id="{1560E2E8-6BDB-B1D6-B4AF-9612A5E87AE4}"/>
              </a:ext>
            </a:extLst>
          </p:cNvPr>
          <p:cNvSpPr txBox="1"/>
          <p:nvPr/>
        </p:nvSpPr>
        <p:spPr>
          <a:xfrm>
            <a:off x="8378004" y="4233234"/>
            <a:ext cx="3222968" cy="950260"/>
          </a:xfrm>
          <a:prstGeom prst="rect">
            <a:avLst/>
          </a:prstGeom>
          <a:noFill/>
        </p:spPr>
        <p:txBody>
          <a:bodyPr wrap="square">
            <a:spAutoFit/>
          </a:bodyPr>
          <a:lstStyle/>
          <a:p>
            <a:pPr algn="just">
              <a:lnSpc>
                <a:spcPct val="150000"/>
              </a:lnSpc>
            </a:pPr>
            <a:r>
              <a:rPr lang="en-US" sz="2000" dirty="0" err="1">
                <a:solidFill>
                  <a:schemeClr val="tx1"/>
                </a:solidFill>
                <a:latin typeface="+mn-lt"/>
                <a:ea typeface="Calibri" panose="020F0502020204030204" pitchFamily="34" charset="0"/>
                <a:cs typeface="Arial" panose="020B0604020202020204" pitchFamily="34" charset="0"/>
              </a:rPr>
              <a:t>Đánh</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dấu</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bộ</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phận</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chú</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thích</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hoặc</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giải</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thích</a:t>
            </a:r>
            <a:r>
              <a:rPr lang="en-US" sz="2000" dirty="0">
                <a:solidFill>
                  <a:schemeClr val="tx1"/>
                </a:solidFill>
                <a:latin typeface="+mn-lt"/>
                <a:ea typeface="Calibri" panose="020F0502020204030204" pitchFamily="34" charset="0"/>
                <a:cs typeface="Arial" panose="020B0604020202020204" pitchFamily="34" charset="0"/>
              </a:rPr>
              <a:t>.</a:t>
            </a:r>
          </a:p>
        </p:txBody>
      </p:sp>
      <p:sp>
        <p:nvSpPr>
          <p:cNvPr id="16" name="TextBox 15">
            <a:extLst>
              <a:ext uri="{FF2B5EF4-FFF2-40B4-BE49-F238E27FC236}">
                <a16:creationId xmlns:a16="http://schemas.microsoft.com/office/drawing/2014/main" id="{FD0B2BA9-2176-3F6F-DA21-FCE7870D2860}"/>
              </a:ext>
            </a:extLst>
          </p:cNvPr>
          <p:cNvSpPr txBox="1"/>
          <p:nvPr/>
        </p:nvSpPr>
        <p:spPr>
          <a:xfrm>
            <a:off x="8378003" y="5456427"/>
            <a:ext cx="3222969" cy="950260"/>
          </a:xfrm>
          <a:prstGeom prst="rect">
            <a:avLst/>
          </a:prstGeom>
          <a:noFill/>
        </p:spPr>
        <p:txBody>
          <a:bodyPr wrap="square">
            <a:spAutoFit/>
          </a:bodyPr>
          <a:lstStyle/>
          <a:p>
            <a:pPr algn="just">
              <a:lnSpc>
                <a:spcPct val="150000"/>
              </a:lnSpc>
            </a:pPr>
            <a:r>
              <a:rPr lang="en-US" sz="2000" dirty="0" err="1">
                <a:solidFill>
                  <a:schemeClr val="tx1"/>
                </a:solidFill>
                <a:latin typeface="+mn-lt"/>
                <a:ea typeface="Calibri" panose="020F0502020204030204" pitchFamily="34" charset="0"/>
                <a:cs typeface="Arial" panose="020B0604020202020204" pitchFamily="34" charset="0"/>
              </a:rPr>
              <a:t>Đánh</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dấu</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lời</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nói</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trực</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tiếp</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của</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nhân</a:t>
            </a:r>
            <a:r>
              <a:rPr lang="en-US" sz="2000" dirty="0">
                <a:solidFill>
                  <a:schemeClr val="tx1"/>
                </a:solidFill>
                <a:latin typeface="+mn-lt"/>
                <a:ea typeface="Calibri" panose="020F0502020204030204" pitchFamily="34" charset="0"/>
                <a:cs typeface="Arial" panose="020B0604020202020204" pitchFamily="34" charset="0"/>
              </a:rPr>
              <a:t> </a:t>
            </a:r>
            <a:r>
              <a:rPr lang="en-US" sz="2000" dirty="0" err="1">
                <a:solidFill>
                  <a:schemeClr val="tx1"/>
                </a:solidFill>
                <a:latin typeface="+mn-lt"/>
                <a:ea typeface="Calibri" panose="020F0502020204030204" pitchFamily="34" charset="0"/>
                <a:cs typeface="Arial" panose="020B0604020202020204" pitchFamily="34" charset="0"/>
              </a:rPr>
              <a:t>vật</a:t>
            </a:r>
            <a:r>
              <a:rPr lang="en-US" sz="2000" dirty="0">
                <a:solidFill>
                  <a:schemeClr val="tx1"/>
                </a:solidFill>
                <a:latin typeface="+mn-lt"/>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4020205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randombar(horizont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randombar(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randombar(horizontal)">
                                      <p:cBhvr>
                                        <p:cTn id="37" dur="500"/>
                                        <p:tgtEl>
                                          <p:spTgt spid="15"/>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randombar(horizontal)">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randombar(horizontal)">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Effect transition="in" filter="randombar(horizontal)">
                                      <p:cBhvr>
                                        <p:cTn id="5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P spid="14"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53BB839-70E0-5AAB-DC71-CDA36027B408}"/>
            </a:ext>
          </a:extLst>
        </p:cNvPr>
        <p:cNvGrpSpPr/>
        <p:nvPr/>
      </p:nvGrpSpPr>
      <p:grpSpPr>
        <a:xfrm>
          <a:off x="0" y="0"/>
          <a:ext cx="0" cy="0"/>
          <a:chOff x="0" y="0"/>
          <a:chExt cx="0" cy="0"/>
        </a:xfrm>
      </p:grpSpPr>
      <p:sp>
        <p:nvSpPr>
          <p:cNvPr id="4" name="Freeform 3">
            <a:extLst>
              <a:ext uri="{FF2B5EF4-FFF2-40B4-BE49-F238E27FC236}">
                <a16:creationId xmlns:a16="http://schemas.microsoft.com/office/drawing/2014/main" id="{839349FC-22AD-41C4-C827-33E4EB90DBA5}"/>
              </a:ext>
            </a:extLst>
          </p:cNvPr>
          <p:cNvSpPr/>
          <p:nvPr/>
        </p:nvSpPr>
        <p:spPr>
          <a:xfrm rot="10800000">
            <a:off x="4501398" y="1748544"/>
            <a:ext cx="6735897" cy="4605441"/>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chemeClr val="accent1">
              <a:lumMod val="20000"/>
              <a:lumOff val="80000"/>
            </a:schemeClr>
          </a:solidFill>
        </p:spPr>
        <p:txBody>
          <a:bodyPr/>
          <a:lstStyle/>
          <a:p>
            <a:endParaRPr lang="en-US" sz="729">
              <a:latin typeface="+mn-lt"/>
              <a:cs typeface="Arial" panose="020B0604020202020204" pitchFamily="34" charset="0"/>
            </a:endParaRPr>
          </a:p>
        </p:txBody>
      </p:sp>
      <p:sp>
        <p:nvSpPr>
          <p:cNvPr id="5" name="TextBox 4">
            <a:extLst>
              <a:ext uri="{FF2B5EF4-FFF2-40B4-BE49-F238E27FC236}">
                <a16:creationId xmlns:a16="http://schemas.microsoft.com/office/drawing/2014/main" id="{53C31E25-77E8-8532-8C4D-41462F96D3A9}"/>
              </a:ext>
            </a:extLst>
          </p:cNvPr>
          <p:cNvSpPr txBox="1"/>
          <p:nvPr/>
        </p:nvSpPr>
        <p:spPr>
          <a:xfrm>
            <a:off x="4947517" y="1801844"/>
            <a:ext cx="5843658" cy="4445832"/>
          </a:xfrm>
          <a:prstGeom prst="rect">
            <a:avLst/>
          </a:prstGeom>
          <a:noFill/>
        </p:spPr>
        <p:txBody>
          <a:bodyPr wrap="square">
            <a:spAutoFit/>
          </a:bodyPr>
          <a:lstStyle/>
          <a:p>
            <a:pPr marL="359988" indent="-359988" algn="just">
              <a:lnSpc>
                <a:spcPct val="150000"/>
              </a:lnSpc>
              <a:buFont typeface="Courier New" panose="02070309020205020404" pitchFamily="49" charset="0"/>
              <a:buChar char="o"/>
            </a:pPr>
            <a:r>
              <a:rPr lang="vi-VN" sz="2400" dirty="0">
                <a:latin typeface="+mn-lt"/>
                <a:ea typeface="Calibri" panose="020F0502020204030204" pitchFamily="34" charset="0"/>
                <a:cs typeface="Arial" panose="020B0604020202020204" pitchFamily="34" charset="0"/>
              </a:rPr>
              <a:t>Dấu gạch ngang có thể được dùng để đánh dấu để đánh dấu bộ phận chú thích, giải thích trong câu hoặc trong đoạn văn. </a:t>
            </a:r>
          </a:p>
          <a:p>
            <a:pPr marL="359988" indent="-359988" algn="just">
              <a:lnSpc>
                <a:spcPct val="150000"/>
              </a:lnSpc>
              <a:buFont typeface="Courier New" panose="02070309020205020404" pitchFamily="49" charset="0"/>
              <a:buChar char="o"/>
            </a:pPr>
            <a:r>
              <a:rPr lang="vi-VN" sz="2400" dirty="0">
                <a:latin typeface="+mn-lt"/>
                <a:ea typeface="Calibri" panose="020F0502020204030204" pitchFamily="34" charset="0"/>
                <a:cs typeface="Arial" panose="020B0604020202020204" pitchFamily="34" charset="0"/>
              </a:rPr>
              <a:t>Khi đánh dấu bộ phận chú thích hoặc giải thích, dấu gạch ngang được đặt ở giữa bộ phận ấy và bộ phận được chú thích, giải thích. </a:t>
            </a:r>
          </a:p>
        </p:txBody>
      </p:sp>
      <p:sp>
        <p:nvSpPr>
          <p:cNvPr id="6" name="Freeform 4">
            <a:extLst>
              <a:ext uri="{FF2B5EF4-FFF2-40B4-BE49-F238E27FC236}">
                <a16:creationId xmlns:a16="http://schemas.microsoft.com/office/drawing/2014/main" id="{F367EB18-1CE5-79B0-41B5-F079088596EB}"/>
              </a:ext>
            </a:extLst>
          </p:cNvPr>
          <p:cNvSpPr/>
          <p:nvPr/>
        </p:nvSpPr>
        <p:spPr>
          <a:xfrm>
            <a:off x="888561" y="1748545"/>
            <a:ext cx="3290844" cy="4605439"/>
          </a:xfrm>
          <a:custGeom>
            <a:avLst/>
            <a:gdLst/>
            <a:ahLst/>
            <a:cxnLst/>
            <a:rect l="l" t="t" r="r" b="b"/>
            <a:pathLst>
              <a:path w="1375888" h="2069539">
                <a:moveTo>
                  <a:pt x="75580" y="0"/>
                </a:moveTo>
                <a:lnTo>
                  <a:pt x="1300307" y="0"/>
                </a:lnTo>
                <a:cubicBezTo>
                  <a:pt x="1320352" y="0"/>
                  <a:pt x="1339577" y="7963"/>
                  <a:pt x="1353751" y="22137"/>
                </a:cubicBezTo>
                <a:cubicBezTo>
                  <a:pt x="1367925" y="36311"/>
                  <a:pt x="1375888" y="55535"/>
                  <a:pt x="1375888" y="75580"/>
                </a:cubicBezTo>
                <a:lnTo>
                  <a:pt x="1375888" y="1993959"/>
                </a:lnTo>
                <a:cubicBezTo>
                  <a:pt x="1375888" y="2014004"/>
                  <a:pt x="1367925" y="2033228"/>
                  <a:pt x="1353751" y="2047402"/>
                </a:cubicBezTo>
                <a:cubicBezTo>
                  <a:pt x="1339577" y="2061576"/>
                  <a:pt x="1320352" y="2069539"/>
                  <a:pt x="1300307" y="2069539"/>
                </a:cubicBezTo>
                <a:lnTo>
                  <a:pt x="75580" y="2069539"/>
                </a:lnTo>
                <a:cubicBezTo>
                  <a:pt x="55535" y="2069539"/>
                  <a:pt x="36311" y="2061576"/>
                  <a:pt x="22137" y="2047402"/>
                </a:cubicBezTo>
                <a:cubicBezTo>
                  <a:pt x="7963" y="2033228"/>
                  <a:pt x="0" y="2014004"/>
                  <a:pt x="0" y="1993959"/>
                </a:cubicBezTo>
                <a:lnTo>
                  <a:pt x="0" y="75580"/>
                </a:lnTo>
                <a:cubicBezTo>
                  <a:pt x="0" y="55535"/>
                  <a:pt x="7963" y="36311"/>
                  <a:pt x="22137" y="22137"/>
                </a:cubicBezTo>
                <a:cubicBezTo>
                  <a:pt x="36311" y="7963"/>
                  <a:pt x="55535" y="0"/>
                  <a:pt x="75580" y="0"/>
                </a:cubicBezTo>
                <a:close/>
              </a:path>
            </a:pathLst>
          </a:custGeom>
          <a:solidFill>
            <a:srgbClr val="FFF4D1"/>
          </a:solidFill>
        </p:spPr>
        <p:txBody>
          <a:bodyPr/>
          <a:lstStyle/>
          <a:p>
            <a:endParaRPr lang="en-US" sz="729">
              <a:latin typeface="+mn-lt"/>
              <a:cs typeface="Arial" panose="020B0604020202020204" pitchFamily="34" charset="0"/>
            </a:endParaRPr>
          </a:p>
        </p:txBody>
      </p:sp>
      <p:sp>
        <p:nvSpPr>
          <p:cNvPr id="7" name="TextBox 6">
            <a:extLst>
              <a:ext uri="{FF2B5EF4-FFF2-40B4-BE49-F238E27FC236}">
                <a16:creationId xmlns:a16="http://schemas.microsoft.com/office/drawing/2014/main" id="{E5A66AC6-9780-625E-7551-1FA84F2654D2}"/>
              </a:ext>
            </a:extLst>
          </p:cNvPr>
          <p:cNvSpPr txBox="1"/>
          <p:nvPr/>
        </p:nvSpPr>
        <p:spPr>
          <a:xfrm>
            <a:off x="963691" y="3545215"/>
            <a:ext cx="3140582" cy="523220"/>
          </a:xfrm>
          <a:prstGeom prst="rect">
            <a:avLst/>
          </a:prstGeom>
          <a:noFill/>
        </p:spPr>
        <p:txBody>
          <a:bodyPr wrap="square" rtlCol="0">
            <a:spAutoFit/>
          </a:bodyPr>
          <a:lstStyle/>
          <a:p>
            <a:pPr algn="ctr"/>
            <a:r>
              <a:rPr lang="en-US" sz="2800" b="1" dirty="0">
                <a:solidFill>
                  <a:srgbClr val="C00000"/>
                </a:solidFill>
                <a:latin typeface="+mn-lt"/>
                <a:ea typeface="Calibri" panose="020F0502020204030204" pitchFamily="34" charset="0"/>
                <a:cs typeface="Arial" panose="020B0604020202020204" pitchFamily="34" charset="0"/>
              </a:rPr>
              <a:t>GHI NHỚ</a:t>
            </a:r>
          </a:p>
        </p:txBody>
      </p:sp>
      <p:pic>
        <p:nvPicPr>
          <p:cNvPr id="8" name="Picture 7" descr="Icon&#10;&#10;Description automatically generated">
            <a:extLst>
              <a:ext uri="{FF2B5EF4-FFF2-40B4-BE49-F238E27FC236}">
                <a16:creationId xmlns:a16="http://schemas.microsoft.com/office/drawing/2014/main" id="{1D30C4BA-98DF-1938-4FD4-F316C06191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949" y="1748546"/>
            <a:ext cx="1714598" cy="1714598"/>
          </a:xfrm>
          <a:prstGeom prst="rect">
            <a:avLst/>
          </a:prstGeom>
        </p:spPr>
      </p:pic>
      <p:pic>
        <p:nvPicPr>
          <p:cNvPr id="9" name="Picture 11">
            <a:extLst>
              <a:ext uri="{FF2B5EF4-FFF2-40B4-BE49-F238E27FC236}">
                <a16:creationId xmlns:a16="http://schemas.microsoft.com/office/drawing/2014/main" id="{436F714B-F6CD-DE91-81EB-6FE32E9CD27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51999" y="4267474"/>
            <a:ext cx="2773142" cy="2464630"/>
          </a:xfrm>
          <a:prstGeom prst="rect">
            <a:avLst/>
          </a:prstGeom>
        </p:spPr>
      </p:pic>
    </p:spTree>
    <p:extLst>
      <p:ext uri="{BB962C8B-B14F-4D97-AF65-F5344CB8AC3E}">
        <p14:creationId xmlns:p14="http://schemas.microsoft.com/office/powerpoint/2010/main" val="2954780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44F1D41-A251-3ECC-58B2-3355732B318E}"/>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204379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BB36D6D-5226-DC97-260A-54AA4C1361F9}"/>
            </a:ext>
          </a:extLst>
        </p:cNvPr>
        <p:cNvGrpSpPr/>
        <p:nvPr/>
      </p:nvGrpSpPr>
      <p:grpSpPr>
        <a:xfrm>
          <a:off x="0" y="0"/>
          <a:ext cx="0" cy="0"/>
          <a:chOff x="0" y="0"/>
          <a:chExt cx="0" cy="0"/>
        </a:xfrm>
      </p:grpSpPr>
      <p:grpSp>
        <p:nvGrpSpPr>
          <p:cNvPr id="11" name="Google Shape;440;p28">
            <a:extLst>
              <a:ext uri="{FF2B5EF4-FFF2-40B4-BE49-F238E27FC236}">
                <a16:creationId xmlns:a16="http://schemas.microsoft.com/office/drawing/2014/main" id="{F7B648C5-7B8A-CF8D-32EB-7538AF4CD223}"/>
              </a:ext>
            </a:extLst>
          </p:cNvPr>
          <p:cNvGrpSpPr/>
          <p:nvPr/>
        </p:nvGrpSpPr>
        <p:grpSpPr>
          <a:xfrm>
            <a:off x="1069310" y="2542468"/>
            <a:ext cx="2803866" cy="3828298"/>
            <a:chOff x="624596" y="982906"/>
            <a:chExt cx="2011487" cy="3105747"/>
          </a:xfrm>
        </p:grpSpPr>
        <p:sp>
          <p:nvSpPr>
            <p:cNvPr id="12" name="Google Shape;441;p28">
              <a:extLst>
                <a:ext uri="{FF2B5EF4-FFF2-40B4-BE49-F238E27FC236}">
                  <a16:creationId xmlns:a16="http://schemas.microsoft.com/office/drawing/2014/main" id="{6A0C48E4-70C7-99E5-289C-DD78721CDE57}"/>
                </a:ext>
              </a:extLst>
            </p:cNvPr>
            <p:cNvSpPr/>
            <p:nvPr/>
          </p:nvSpPr>
          <p:spPr>
            <a:xfrm>
              <a:off x="701683" y="1066753"/>
              <a:ext cx="1934400" cy="3021900"/>
            </a:xfrm>
            <a:prstGeom prst="roundRect">
              <a:avLst>
                <a:gd name="adj" fmla="val 4313"/>
              </a:avLst>
            </a:prstGeom>
            <a:solidFill>
              <a:schemeClr val="accent1">
                <a:lumMod val="20000"/>
                <a:lumOff val="80000"/>
              </a:schemeClr>
            </a:solidFill>
            <a:ln>
              <a:noFill/>
            </a:ln>
          </p:spPr>
          <p:txBody>
            <a:bodyPr spcFirstLastPara="1" wrap="square" lIns="115184" tIns="115184" rIns="115184" bIns="115184" anchor="ctr" anchorCtr="0">
              <a:noAutofit/>
            </a:bodyPr>
            <a:lstStyle/>
            <a:p>
              <a:pPr defTabSz="1151961">
                <a:defRPr/>
              </a:pPr>
              <a:endParaRPr sz="2400" kern="0" dirty="0">
                <a:solidFill>
                  <a:schemeClr val="tx1"/>
                </a:solidFill>
                <a:latin typeface="+mn-lt"/>
                <a:cs typeface="Arial"/>
                <a:sym typeface="Arial"/>
              </a:endParaRPr>
            </a:p>
          </p:txBody>
        </p:sp>
        <p:sp>
          <p:nvSpPr>
            <p:cNvPr id="13" name="Google Shape;442;p28">
              <a:extLst>
                <a:ext uri="{FF2B5EF4-FFF2-40B4-BE49-F238E27FC236}">
                  <a16:creationId xmlns:a16="http://schemas.microsoft.com/office/drawing/2014/main" id="{D77C99FD-EC29-9667-FE4E-E09DFB6E44F0}"/>
                </a:ext>
              </a:extLst>
            </p:cNvPr>
            <p:cNvSpPr/>
            <p:nvPr/>
          </p:nvSpPr>
          <p:spPr>
            <a:xfrm>
              <a:off x="624596" y="982906"/>
              <a:ext cx="1881817" cy="2984405"/>
            </a:xfrm>
            <a:custGeom>
              <a:avLst/>
              <a:gdLst/>
              <a:ahLst/>
              <a:cxnLst/>
              <a:rect l="l" t="t" r="r" b="b"/>
              <a:pathLst>
                <a:path w="53747" h="74336" extrusionOk="0">
                  <a:moveTo>
                    <a:pt x="52246" y="65"/>
                  </a:moveTo>
                  <a:cubicBezTo>
                    <a:pt x="53040" y="65"/>
                    <a:pt x="53682" y="711"/>
                    <a:pt x="53682" y="1501"/>
                  </a:cubicBezTo>
                  <a:lnTo>
                    <a:pt x="53682" y="72835"/>
                  </a:lnTo>
                  <a:cubicBezTo>
                    <a:pt x="53682" y="73625"/>
                    <a:pt x="53040" y="74268"/>
                    <a:pt x="52246" y="74268"/>
                  </a:cubicBezTo>
                  <a:lnTo>
                    <a:pt x="1501" y="74268"/>
                  </a:lnTo>
                  <a:cubicBezTo>
                    <a:pt x="711" y="74268"/>
                    <a:pt x="65" y="73625"/>
                    <a:pt x="65" y="72835"/>
                  </a:cubicBezTo>
                  <a:lnTo>
                    <a:pt x="65" y="1501"/>
                  </a:lnTo>
                  <a:cubicBezTo>
                    <a:pt x="65" y="711"/>
                    <a:pt x="711" y="65"/>
                    <a:pt x="1501" y="65"/>
                  </a:cubicBezTo>
                  <a:close/>
                  <a:moveTo>
                    <a:pt x="1501" y="1"/>
                  </a:moveTo>
                  <a:cubicBezTo>
                    <a:pt x="676" y="1"/>
                    <a:pt x="0" y="675"/>
                    <a:pt x="0" y="1501"/>
                  </a:cubicBezTo>
                  <a:lnTo>
                    <a:pt x="0" y="72835"/>
                  </a:lnTo>
                  <a:cubicBezTo>
                    <a:pt x="0" y="73660"/>
                    <a:pt x="676" y="74336"/>
                    <a:pt x="1501" y="74336"/>
                  </a:cubicBezTo>
                  <a:lnTo>
                    <a:pt x="52246" y="74336"/>
                  </a:lnTo>
                  <a:cubicBezTo>
                    <a:pt x="53076" y="74336"/>
                    <a:pt x="53747" y="73660"/>
                    <a:pt x="53747" y="72835"/>
                  </a:cubicBezTo>
                  <a:lnTo>
                    <a:pt x="53747" y="1501"/>
                  </a:lnTo>
                  <a:cubicBezTo>
                    <a:pt x="53747" y="675"/>
                    <a:pt x="53076" y="1"/>
                    <a:pt x="52246" y="1"/>
                  </a:cubicBezTo>
                  <a:close/>
                </a:path>
              </a:pathLst>
            </a:custGeom>
            <a:solidFill>
              <a:srgbClr val="434343"/>
            </a:solidFill>
            <a:ln w="9525" cap="flat" cmpd="sng">
              <a:solidFill>
                <a:srgbClr val="434343"/>
              </a:solidFill>
              <a:prstDash val="solid"/>
              <a:round/>
              <a:headEnd type="none" w="sm" len="sm"/>
              <a:tailEnd type="none" w="sm" len="sm"/>
            </a:ln>
          </p:spPr>
          <p:txBody>
            <a:bodyPr spcFirstLastPara="1" wrap="square" lIns="115184" tIns="115184" rIns="115184" bIns="115184" anchor="ctr" anchorCtr="0">
              <a:noAutofit/>
            </a:bodyPr>
            <a:lstStyle/>
            <a:p>
              <a:pPr defTabSz="1151961">
                <a:defRPr/>
              </a:pPr>
              <a:endParaRPr sz="2400" kern="0">
                <a:solidFill>
                  <a:schemeClr val="tx1"/>
                </a:solidFill>
                <a:latin typeface="+mn-lt"/>
                <a:cs typeface="Arial"/>
                <a:sym typeface="Arial"/>
              </a:endParaRPr>
            </a:p>
          </p:txBody>
        </p:sp>
      </p:grpSp>
      <p:grpSp>
        <p:nvGrpSpPr>
          <p:cNvPr id="14" name="Google Shape;443;p28">
            <a:extLst>
              <a:ext uri="{FF2B5EF4-FFF2-40B4-BE49-F238E27FC236}">
                <a16:creationId xmlns:a16="http://schemas.microsoft.com/office/drawing/2014/main" id="{9A17E792-4B42-F45F-2D36-A33F862A8F9C}"/>
              </a:ext>
            </a:extLst>
          </p:cNvPr>
          <p:cNvGrpSpPr/>
          <p:nvPr/>
        </p:nvGrpSpPr>
        <p:grpSpPr>
          <a:xfrm>
            <a:off x="431267" y="6473477"/>
            <a:ext cx="5036761" cy="267961"/>
            <a:chOff x="0" y="4397412"/>
            <a:chExt cx="4600713" cy="150450"/>
          </a:xfrm>
        </p:grpSpPr>
        <p:sp>
          <p:nvSpPr>
            <p:cNvPr id="15" name="Google Shape;444;p28">
              <a:extLst>
                <a:ext uri="{FF2B5EF4-FFF2-40B4-BE49-F238E27FC236}">
                  <a16:creationId xmlns:a16="http://schemas.microsoft.com/office/drawing/2014/main" id="{51BB73A2-0A44-DA6E-559D-79D321840ABB}"/>
                </a:ext>
              </a:extLst>
            </p:cNvPr>
            <p:cNvSpPr/>
            <p:nvPr/>
          </p:nvSpPr>
          <p:spPr>
            <a:xfrm>
              <a:off x="0" y="4397412"/>
              <a:ext cx="4600713" cy="2416"/>
            </a:xfrm>
            <a:custGeom>
              <a:avLst/>
              <a:gdLst/>
              <a:ahLst/>
              <a:cxnLst/>
              <a:rect l="l" t="t" r="r" b="b"/>
              <a:pathLst>
                <a:path w="131402" h="69" extrusionOk="0">
                  <a:moveTo>
                    <a:pt x="0" y="1"/>
                  </a:moveTo>
                  <a:lnTo>
                    <a:pt x="0" y="69"/>
                  </a:lnTo>
                  <a:lnTo>
                    <a:pt x="131401" y="69"/>
                  </a:lnTo>
                  <a:lnTo>
                    <a:pt x="131401" y="1"/>
                  </a:lnTo>
                  <a:close/>
                </a:path>
              </a:pathLst>
            </a:custGeom>
            <a:solidFill>
              <a:srgbClr val="434343"/>
            </a:solidFill>
            <a:ln w="9525" cap="flat" cmpd="sng">
              <a:solidFill>
                <a:srgbClr val="000000"/>
              </a:solidFill>
              <a:prstDash val="solid"/>
              <a:round/>
              <a:headEnd type="none" w="sm" len="sm"/>
              <a:tailEnd type="none" w="sm" len="sm"/>
            </a:ln>
          </p:spPr>
          <p:txBody>
            <a:bodyPr spcFirstLastPara="1" wrap="square" lIns="115184" tIns="115184" rIns="115184" bIns="115184" anchor="ctr" anchorCtr="0">
              <a:noAutofit/>
            </a:bodyPr>
            <a:lstStyle/>
            <a:p>
              <a:pPr defTabSz="1151961">
                <a:defRPr/>
              </a:pPr>
              <a:endParaRPr sz="2400" kern="0">
                <a:solidFill>
                  <a:schemeClr val="tx1"/>
                </a:solidFill>
                <a:latin typeface="+mn-lt"/>
                <a:cs typeface="Arial"/>
                <a:sym typeface="Arial"/>
              </a:endParaRPr>
            </a:p>
          </p:txBody>
        </p:sp>
        <p:sp>
          <p:nvSpPr>
            <p:cNvPr id="16" name="Google Shape;445;p28">
              <a:extLst>
                <a:ext uri="{FF2B5EF4-FFF2-40B4-BE49-F238E27FC236}">
                  <a16:creationId xmlns:a16="http://schemas.microsoft.com/office/drawing/2014/main" id="{A2ACA908-8825-7AB9-F6BD-6150A8199AC3}"/>
                </a:ext>
              </a:extLst>
            </p:cNvPr>
            <p:cNvSpPr/>
            <p:nvPr/>
          </p:nvSpPr>
          <p:spPr>
            <a:xfrm>
              <a:off x="755786" y="4545586"/>
              <a:ext cx="305519" cy="2276"/>
            </a:xfrm>
            <a:custGeom>
              <a:avLst/>
              <a:gdLst/>
              <a:ahLst/>
              <a:cxnLst/>
              <a:rect l="l" t="t" r="r" b="b"/>
              <a:pathLst>
                <a:path w="8726" h="65" extrusionOk="0">
                  <a:moveTo>
                    <a:pt x="0" y="0"/>
                  </a:moveTo>
                  <a:lnTo>
                    <a:pt x="0" y="65"/>
                  </a:lnTo>
                  <a:lnTo>
                    <a:pt x="8726" y="65"/>
                  </a:lnTo>
                  <a:lnTo>
                    <a:pt x="8726" y="0"/>
                  </a:lnTo>
                  <a:close/>
                </a:path>
              </a:pathLst>
            </a:custGeom>
            <a:solidFill>
              <a:srgbClr val="434343"/>
            </a:solidFill>
            <a:ln w="9525" cap="flat" cmpd="sng">
              <a:solidFill>
                <a:srgbClr val="000000"/>
              </a:solidFill>
              <a:prstDash val="solid"/>
              <a:round/>
              <a:headEnd type="none" w="sm" len="sm"/>
              <a:tailEnd type="none" w="sm" len="sm"/>
            </a:ln>
          </p:spPr>
          <p:txBody>
            <a:bodyPr spcFirstLastPara="1" wrap="square" lIns="115184" tIns="115184" rIns="115184" bIns="115184" anchor="ctr" anchorCtr="0">
              <a:noAutofit/>
            </a:bodyPr>
            <a:lstStyle/>
            <a:p>
              <a:pPr defTabSz="1151961">
                <a:defRPr/>
              </a:pPr>
              <a:endParaRPr sz="2400" kern="0">
                <a:solidFill>
                  <a:schemeClr val="tx1"/>
                </a:solidFill>
                <a:latin typeface="+mn-lt"/>
                <a:cs typeface="Arial"/>
                <a:sym typeface="Arial"/>
              </a:endParaRPr>
            </a:p>
          </p:txBody>
        </p:sp>
        <p:sp>
          <p:nvSpPr>
            <p:cNvPr id="17" name="Google Shape;446;p28">
              <a:extLst>
                <a:ext uri="{FF2B5EF4-FFF2-40B4-BE49-F238E27FC236}">
                  <a16:creationId xmlns:a16="http://schemas.microsoft.com/office/drawing/2014/main" id="{2DB5213C-2E55-0C67-CCE8-711A9F22E563}"/>
                </a:ext>
              </a:extLst>
            </p:cNvPr>
            <p:cNvSpPr/>
            <p:nvPr/>
          </p:nvSpPr>
          <p:spPr>
            <a:xfrm>
              <a:off x="1619552" y="4536412"/>
              <a:ext cx="497808" cy="2276"/>
            </a:xfrm>
            <a:custGeom>
              <a:avLst/>
              <a:gdLst/>
              <a:ahLst/>
              <a:cxnLst/>
              <a:rect l="l" t="t" r="r" b="b"/>
              <a:pathLst>
                <a:path w="14218" h="65" extrusionOk="0">
                  <a:moveTo>
                    <a:pt x="0" y="0"/>
                  </a:moveTo>
                  <a:lnTo>
                    <a:pt x="0" y="65"/>
                  </a:lnTo>
                  <a:lnTo>
                    <a:pt x="14217" y="65"/>
                  </a:lnTo>
                  <a:lnTo>
                    <a:pt x="14217" y="0"/>
                  </a:lnTo>
                  <a:close/>
                </a:path>
              </a:pathLst>
            </a:custGeom>
            <a:solidFill>
              <a:srgbClr val="EBEBEB"/>
            </a:solidFill>
            <a:ln w="9525" cap="flat" cmpd="sng">
              <a:solidFill>
                <a:srgbClr val="434343"/>
              </a:solidFill>
              <a:prstDash val="solid"/>
              <a:round/>
              <a:headEnd type="none" w="sm" len="sm"/>
              <a:tailEnd type="none" w="sm" len="sm"/>
            </a:ln>
          </p:spPr>
          <p:txBody>
            <a:bodyPr spcFirstLastPara="1" wrap="square" lIns="115184" tIns="115184" rIns="115184" bIns="115184" anchor="ctr" anchorCtr="0">
              <a:noAutofit/>
            </a:bodyPr>
            <a:lstStyle/>
            <a:p>
              <a:pPr defTabSz="1151961">
                <a:defRPr/>
              </a:pPr>
              <a:endParaRPr sz="2400" kern="0">
                <a:solidFill>
                  <a:schemeClr val="tx1"/>
                </a:solidFill>
                <a:latin typeface="+mn-lt"/>
                <a:cs typeface="Arial"/>
                <a:sym typeface="Arial"/>
              </a:endParaRPr>
            </a:p>
          </p:txBody>
        </p:sp>
        <p:sp>
          <p:nvSpPr>
            <p:cNvPr id="18" name="Google Shape;447;p28">
              <a:extLst>
                <a:ext uri="{FF2B5EF4-FFF2-40B4-BE49-F238E27FC236}">
                  <a16:creationId xmlns:a16="http://schemas.microsoft.com/office/drawing/2014/main" id="{A0BDDBE7-768A-3178-3C46-001CE628A480}"/>
                </a:ext>
              </a:extLst>
            </p:cNvPr>
            <p:cNvSpPr/>
            <p:nvPr/>
          </p:nvSpPr>
          <p:spPr>
            <a:xfrm>
              <a:off x="1070481" y="4460119"/>
              <a:ext cx="175833" cy="2311"/>
            </a:xfrm>
            <a:custGeom>
              <a:avLst/>
              <a:gdLst/>
              <a:ahLst/>
              <a:cxnLst/>
              <a:rect l="l" t="t" r="r" b="b"/>
              <a:pathLst>
                <a:path w="5022" h="66" extrusionOk="0">
                  <a:moveTo>
                    <a:pt x="1" y="1"/>
                  </a:moveTo>
                  <a:lnTo>
                    <a:pt x="1" y="65"/>
                  </a:lnTo>
                  <a:lnTo>
                    <a:pt x="5022" y="65"/>
                  </a:lnTo>
                  <a:lnTo>
                    <a:pt x="5022" y="1"/>
                  </a:lnTo>
                  <a:close/>
                </a:path>
              </a:pathLst>
            </a:custGeom>
            <a:solidFill>
              <a:srgbClr val="434343"/>
            </a:solidFill>
            <a:ln w="9525" cap="flat" cmpd="sng">
              <a:solidFill>
                <a:srgbClr val="000000"/>
              </a:solidFill>
              <a:prstDash val="solid"/>
              <a:round/>
              <a:headEnd type="none" w="sm" len="sm"/>
              <a:tailEnd type="none" w="sm" len="sm"/>
            </a:ln>
          </p:spPr>
          <p:txBody>
            <a:bodyPr spcFirstLastPara="1" wrap="square" lIns="115184" tIns="115184" rIns="115184" bIns="115184" anchor="ctr" anchorCtr="0">
              <a:noAutofit/>
            </a:bodyPr>
            <a:lstStyle/>
            <a:p>
              <a:pPr defTabSz="1151961">
                <a:defRPr/>
              </a:pPr>
              <a:endParaRPr sz="2400" kern="0">
                <a:solidFill>
                  <a:schemeClr val="tx1"/>
                </a:solidFill>
                <a:latin typeface="+mn-lt"/>
                <a:cs typeface="Arial"/>
                <a:sym typeface="Arial"/>
              </a:endParaRPr>
            </a:p>
          </p:txBody>
        </p:sp>
        <p:sp>
          <p:nvSpPr>
            <p:cNvPr id="19" name="Google Shape;448;p28">
              <a:extLst>
                <a:ext uri="{FF2B5EF4-FFF2-40B4-BE49-F238E27FC236}">
                  <a16:creationId xmlns:a16="http://schemas.microsoft.com/office/drawing/2014/main" id="{5A36C20C-54A6-6E8A-19DE-9EF845DF4AD6}"/>
                </a:ext>
              </a:extLst>
            </p:cNvPr>
            <p:cNvSpPr/>
            <p:nvPr/>
          </p:nvSpPr>
          <p:spPr>
            <a:xfrm>
              <a:off x="2732853" y="4514424"/>
              <a:ext cx="418259" cy="2276"/>
            </a:xfrm>
            <a:custGeom>
              <a:avLst/>
              <a:gdLst/>
              <a:ahLst/>
              <a:cxnLst/>
              <a:rect l="l" t="t" r="r" b="b"/>
              <a:pathLst>
                <a:path w="11946" h="65" extrusionOk="0">
                  <a:moveTo>
                    <a:pt x="0" y="0"/>
                  </a:moveTo>
                  <a:lnTo>
                    <a:pt x="0" y="65"/>
                  </a:lnTo>
                  <a:lnTo>
                    <a:pt x="11946" y="65"/>
                  </a:lnTo>
                  <a:lnTo>
                    <a:pt x="11946" y="0"/>
                  </a:lnTo>
                  <a:close/>
                </a:path>
              </a:pathLst>
            </a:custGeom>
            <a:solidFill>
              <a:srgbClr val="EBEBEB"/>
            </a:solidFill>
            <a:ln w="9525" cap="flat" cmpd="sng">
              <a:solidFill>
                <a:srgbClr val="000000"/>
              </a:solidFill>
              <a:prstDash val="solid"/>
              <a:round/>
              <a:headEnd type="none" w="sm" len="sm"/>
              <a:tailEnd type="none" w="sm" len="sm"/>
            </a:ln>
          </p:spPr>
          <p:txBody>
            <a:bodyPr spcFirstLastPara="1" wrap="square" lIns="115184" tIns="115184" rIns="115184" bIns="115184" anchor="ctr" anchorCtr="0">
              <a:noAutofit/>
            </a:bodyPr>
            <a:lstStyle/>
            <a:p>
              <a:pPr defTabSz="1151961">
                <a:defRPr/>
              </a:pPr>
              <a:endParaRPr sz="2400" kern="0">
                <a:solidFill>
                  <a:schemeClr val="tx1"/>
                </a:solidFill>
                <a:latin typeface="+mn-lt"/>
                <a:cs typeface="Arial"/>
                <a:sym typeface="Arial"/>
              </a:endParaRPr>
            </a:p>
          </p:txBody>
        </p:sp>
      </p:grpSp>
      <p:grpSp>
        <p:nvGrpSpPr>
          <p:cNvPr id="20" name="Group 19">
            <a:extLst>
              <a:ext uri="{FF2B5EF4-FFF2-40B4-BE49-F238E27FC236}">
                <a16:creationId xmlns:a16="http://schemas.microsoft.com/office/drawing/2014/main" id="{EEDFF9CA-7E83-F11F-917A-9A1ACE7E7E4A}"/>
              </a:ext>
            </a:extLst>
          </p:cNvPr>
          <p:cNvGrpSpPr/>
          <p:nvPr/>
        </p:nvGrpSpPr>
        <p:grpSpPr>
          <a:xfrm>
            <a:off x="5790546" y="1914419"/>
            <a:ext cx="5461373" cy="4620229"/>
            <a:chOff x="-71783" y="1327204"/>
            <a:chExt cx="4334848" cy="3667208"/>
          </a:xfrm>
        </p:grpSpPr>
        <p:grpSp>
          <p:nvGrpSpPr>
            <p:cNvPr id="21" name="Group 20">
              <a:extLst>
                <a:ext uri="{FF2B5EF4-FFF2-40B4-BE49-F238E27FC236}">
                  <a16:creationId xmlns:a16="http://schemas.microsoft.com/office/drawing/2014/main" id="{5164D1C5-0094-7053-7A43-FA3B3E316909}"/>
                </a:ext>
              </a:extLst>
            </p:cNvPr>
            <p:cNvGrpSpPr/>
            <p:nvPr/>
          </p:nvGrpSpPr>
          <p:grpSpPr>
            <a:xfrm>
              <a:off x="-71783" y="1680029"/>
              <a:ext cx="4334848" cy="3314383"/>
              <a:chOff x="-122583" y="1897744"/>
              <a:chExt cx="4334848" cy="3314383"/>
            </a:xfrm>
          </p:grpSpPr>
          <p:sp>
            <p:nvSpPr>
              <p:cNvPr id="23" name="Rectangle: Rounded Corners 21">
                <a:extLst>
                  <a:ext uri="{FF2B5EF4-FFF2-40B4-BE49-F238E27FC236}">
                    <a16:creationId xmlns:a16="http://schemas.microsoft.com/office/drawing/2014/main" id="{EFC11441-BCB4-897C-E2D1-704CF6072489}"/>
                  </a:ext>
                </a:extLst>
              </p:cNvPr>
              <p:cNvSpPr/>
              <p:nvPr/>
            </p:nvSpPr>
            <p:spPr>
              <a:xfrm>
                <a:off x="-122583" y="1897744"/>
                <a:ext cx="4334848" cy="3314383"/>
              </a:xfrm>
              <a:prstGeom prst="roundRect">
                <a:avLst>
                  <a:gd name="adj" fmla="val 4729"/>
                </a:avLst>
              </a:prstGeom>
              <a:solidFill>
                <a:srgbClr val="FFFFFF"/>
              </a:solidFill>
              <a:ln w="25400" cap="flat" cmpd="sng" algn="ctr">
                <a:noFill/>
                <a:prstDash val="solid"/>
              </a:ln>
              <a:effectLst>
                <a:outerShdw blurRad="50800" dist="38100" dir="8100000" algn="tr" rotWithShape="0">
                  <a:prstClr val="black">
                    <a:alpha val="40000"/>
                  </a:prstClr>
                </a:outerShdw>
              </a:effectLst>
            </p:spPr>
            <p:txBody>
              <a:bodyPr rtlCol="0" anchor="ctr"/>
              <a:lstStyle/>
              <a:p>
                <a:pPr algn="ctr" defTabSz="1151961">
                  <a:defRPr/>
                </a:pPr>
                <a:endParaRPr lang="en-US" sz="2400" kern="0">
                  <a:solidFill>
                    <a:schemeClr val="tx1"/>
                  </a:solidFill>
                  <a:latin typeface="+mn-lt"/>
                  <a:cs typeface="Arial"/>
                  <a:sym typeface="Arial"/>
                </a:endParaRPr>
              </a:p>
            </p:txBody>
          </p:sp>
          <p:sp>
            <p:nvSpPr>
              <p:cNvPr id="24" name="TextBox 23">
                <a:extLst>
                  <a:ext uri="{FF2B5EF4-FFF2-40B4-BE49-F238E27FC236}">
                    <a16:creationId xmlns:a16="http://schemas.microsoft.com/office/drawing/2014/main" id="{9C4380CE-BD23-C625-EB71-E51D8E4C4AF5}"/>
                  </a:ext>
                </a:extLst>
              </p:cNvPr>
              <p:cNvSpPr txBox="1"/>
              <p:nvPr/>
            </p:nvSpPr>
            <p:spPr>
              <a:xfrm>
                <a:off x="242782" y="2450128"/>
                <a:ext cx="3486431" cy="2209613"/>
              </a:xfrm>
              <a:prstGeom prst="rect">
                <a:avLst/>
              </a:prstGeom>
              <a:noFill/>
            </p:spPr>
            <p:txBody>
              <a:bodyPr wrap="square">
                <a:spAutoFit/>
              </a:bodyPr>
              <a:lstStyle/>
              <a:p>
                <a:pPr algn="just" defTabSz="1151961">
                  <a:lnSpc>
                    <a:spcPct val="150000"/>
                  </a:lnSpc>
                  <a:defRPr/>
                </a:pPr>
                <a:r>
                  <a:rPr lang="en-US" sz="2400" kern="0" dirty="0" err="1">
                    <a:solidFill>
                      <a:sysClr val="windowText" lastClr="000000"/>
                    </a:solidFill>
                    <a:latin typeface="+mn-lt"/>
                    <a:cs typeface="Arial" panose="020B0604020202020204" pitchFamily="34" charset="0"/>
                    <a:sym typeface="Arial"/>
                  </a:rPr>
                  <a:t>Các</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em</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hãy</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hoàn</a:t>
                </a:r>
                <a:r>
                  <a:rPr lang="en-US" sz="2400" kern="0" dirty="0">
                    <a:solidFill>
                      <a:sysClr val="windowText" lastClr="000000"/>
                    </a:solidFill>
                    <a:latin typeface="+mn-lt"/>
                    <a:cs typeface="Arial" panose="020B0604020202020204" pitchFamily="34" charset="0"/>
                    <a:sym typeface="Arial"/>
                  </a:rPr>
                  <a:t> </a:t>
                </a:r>
                <a:r>
                  <a:rPr lang="en-US" sz="2400" kern="0" dirty="0" err="1">
                    <a:solidFill>
                      <a:sysClr val="windowText" lastClr="000000"/>
                    </a:solidFill>
                    <a:latin typeface="+mn-lt"/>
                    <a:cs typeface="Arial" panose="020B0604020202020204" pitchFamily="34" charset="0"/>
                    <a:sym typeface="Arial"/>
                  </a:rPr>
                  <a:t>thành</a:t>
                </a:r>
                <a:r>
                  <a:rPr lang="en-US" sz="2400" kern="0" dirty="0">
                    <a:solidFill>
                      <a:sysClr val="windowText" lastClr="000000"/>
                    </a:solidFill>
                    <a:latin typeface="+mn-lt"/>
                    <a:cs typeface="Arial" panose="020B0604020202020204" pitchFamily="34" charset="0"/>
                    <a:sym typeface="Arial"/>
                  </a:rPr>
                  <a:t> </a:t>
                </a:r>
                <a:r>
                  <a:rPr lang="en-US" sz="2400" b="1" kern="0" dirty="0" err="1">
                    <a:solidFill>
                      <a:sysClr val="windowText" lastClr="000000"/>
                    </a:solidFill>
                    <a:latin typeface="+mn-lt"/>
                    <a:cs typeface="Arial" panose="020B0604020202020204" pitchFamily="34" charset="0"/>
                    <a:sym typeface="Arial"/>
                  </a:rPr>
                  <a:t>b</a:t>
                </a:r>
                <a:r>
                  <a:rPr lang="en-US" sz="2400" b="1" kern="0" dirty="0" err="1">
                    <a:latin typeface="+mn-lt"/>
                    <a:cs typeface="Arial" panose="020B0604020202020204" pitchFamily="34" charset="0"/>
                    <a:sym typeface="Arial"/>
                  </a:rPr>
                  <a:t>ài</a:t>
                </a:r>
                <a:r>
                  <a:rPr lang="en-US" sz="2400" b="1" kern="0" dirty="0">
                    <a:latin typeface="+mn-lt"/>
                    <a:cs typeface="Arial" panose="020B0604020202020204" pitchFamily="34" charset="0"/>
                    <a:sym typeface="Arial"/>
                  </a:rPr>
                  <a:t> </a:t>
                </a:r>
                <a:r>
                  <a:rPr lang="en-US" sz="2400" b="1" kern="0" dirty="0" err="1">
                    <a:latin typeface="+mn-lt"/>
                    <a:cs typeface="Arial" panose="020B0604020202020204" pitchFamily="34" charset="0"/>
                    <a:sym typeface="Arial"/>
                  </a:rPr>
                  <a:t>tập</a:t>
                </a:r>
                <a:r>
                  <a:rPr lang="en-US" sz="2400" b="1" kern="0" dirty="0">
                    <a:latin typeface="+mn-lt"/>
                    <a:cs typeface="Arial" panose="020B0604020202020204" pitchFamily="34" charset="0"/>
                    <a:sym typeface="Arial"/>
                  </a:rPr>
                  <a:t> </a:t>
                </a:r>
                <a:r>
                  <a:rPr lang="en-US" sz="2400" b="1" dirty="0">
                    <a:latin typeface="+mn-lt"/>
                    <a:cs typeface="Arial" panose="020B0604020202020204" pitchFamily="34" charset="0"/>
                  </a:rPr>
                  <a:t>1</a:t>
                </a:r>
                <a:r>
                  <a:rPr lang="en-US" sz="2400" kern="0" dirty="0">
                    <a:latin typeface="+mn-lt"/>
                    <a:cs typeface="Arial" panose="020B0604020202020204" pitchFamily="34" charset="0"/>
                    <a:sym typeface="Arial"/>
                  </a:rPr>
                  <a:t>: </a:t>
                </a:r>
                <a:r>
                  <a:rPr lang="vi-VN" sz="2400" kern="0" dirty="0">
                    <a:solidFill>
                      <a:schemeClr val="tx1"/>
                    </a:solidFill>
                    <a:latin typeface="+mn-lt"/>
                    <a:cs typeface="Arial" panose="020B0604020202020204" pitchFamily="34" charset="0"/>
                    <a:sym typeface="Arial"/>
                  </a:rPr>
                  <a:t>Tìm dấu gạch ngang đánh dấu bộ phận chú thích, giải thích trong đoạn truyện</a:t>
                </a:r>
                <a:r>
                  <a:rPr lang="en-US" sz="2400" kern="0" dirty="0">
                    <a:solidFill>
                      <a:schemeClr val="tx1"/>
                    </a:solidFill>
                    <a:latin typeface="+mn-lt"/>
                    <a:cs typeface="Arial" panose="020B0604020202020204" pitchFamily="34" charset="0"/>
                    <a:sym typeface="Arial"/>
                  </a:rPr>
                  <a:t> </a:t>
                </a:r>
                <a:r>
                  <a:rPr lang="en-US" sz="2400" kern="0" dirty="0" err="1">
                    <a:solidFill>
                      <a:schemeClr val="tx1"/>
                    </a:solidFill>
                    <a:latin typeface="+mn-lt"/>
                    <a:cs typeface="Arial" panose="020B0604020202020204" pitchFamily="34" charset="0"/>
                    <a:sym typeface="Arial"/>
                  </a:rPr>
                  <a:t>sau</a:t>
                </a:r>
                <a:r>
                  <a:rPr lang="en-US" sz="2400" kern="0" dirty="0">
                    <a:solidFill>
                      <a:schemeClr val="tx1"/>
                    </a:solidFill>
                    <a:latin typeface="+mn-lt"/>
                    <a:cs typeface="Arial" panose="020B0604020202020204" pitchFamily="34" charset="0"/>
                    <a:sym typeface="Arial"/>
                  </a:rPr>
                  <a:t>:</a:t>
                </a:r>
                <a:endParaRPr lang="vi-VN" sz="2400" kern="0" dirty="0">
                  <a:solidFill>
                    <a:schemeClr val="tx1"/>
                  </a:solidFill>
                  <a:latin typeface="+mn-lt"/>
                  <a:cs typeface="Arial" panose="020B0604020202020204" pitchFamily="34" charset="0"/>
                  <a:sym typeface="Arial"/>
                </a:endParaRPr>
              </a:p>
            </p:txBody>
          </p:sp>
        </p:grpSp>
        <p:pic>
          <p:nvPicPr>
            <p:cNvPr id="22" name="Picture 21">
              <a:extLst>
                <a:ext uri="{FF2B5EF4-FFF2-40B4-BE49-F238E27FC236}">
                  <a16:creationId xmlns:a16="http://schemas.microsoft.com/office/drawing/2014/main" id="{D3EF1742-509D-F3B6-772F-71829730AC90}"/>
                </a:ext>
              </a:extLst>
            </p:cNvPr>
            <p:cNvPicPr>
              <a:picLocks noChangeAspect="1"/>
            </p:cNvPicPr>
            <p:nvPr/>
          </p:nvPicPr>
          <p:blipFill>
            <a:blip r:embed="rId3"/>
            <a:stretch>
              <a:fillRect/>
            </a:stretch>
          </p:blipFill>
          <p:spPr>
            <a:xfrm>
              <a:off x="1462679" y="1327204"/>
              <a:ext cx="1148237" cy="840629"/>
            </a:xfrm>
            <a:prstGeom prst="rect">
              <a:avLst/>
            </a:prstGeom>
          </p:spPr>
        </p:pic>
      </p:grpSp>
      <p:sp>
        <p:nvSpPr>
          <p:cNvPr id="25" name="Pentagon 1">
            <a:extLst>
              <a:ext uri="{FF2B5EF4-FFF2-40B4-BE49-F238E27FC236}">
                <a16:creationId xmlns:a16="http://schemas.microsoft.com/office/drawing/2014/main" id="{C79E642E-8C12-EA66-B078-B8C66483D100}"/>
              </a:ext>
            </a:extLst>
          </p:cNvPr>
          <p:cNvSpPr/>
          <p:nvPr/>
        </p:nvSpPr>
        <p:spPr>
          <a:xfrm>
            <a:off x="230925" y="1744198"/>
            <a:ext cx="5036761" cy="731586"/>
          </a:xfrm>
          <a:prstGeom prst="homePlate">
            <a:avLst>
              <a:gd name="adj" fmla="val 33353"/>
            </a:avLst>
          </a:prstGeom>
          <a:noFill/>
          <a:ln w="25400" cap="flat" cmpd="sng" algn="ctr">
            <a:noFill/>
            <a:prstDash val="solid"/>
          </a:ln>
          <a:effectLst/>
        </p:spPr>
        <p:txBody>
          <a:bodyPr rtlCol="0" anchor="ctr"/>
          <a:lstStyle/>
          <a:p>
            <a:pPr algn="ctr" defTabSz="1151961">
              <a:defRPr/>
            </a:pPr>
            <a:r>
              <a:rPr lang="en-US" sz="2400" b="1" kern="0" dirty="0">
                <a:solidFill>
                  <a:schemeClr val="tx1"/>
                </a:solidFill>
                <a:latin typeface="+mn-lt"/>
                <a:cs typeface="Arial"/>
                <a:sym typeface="Arial"/>
              </a:rPr>
              <a:t>LÀM VIỆC CÁ NHÂN</a:t>
            </a:r>
            <a:endParaRPr lang="en-US" sz="2400" kern="0" dirty="0">
              <a:solidFill>
                <a:schemeClr val="tx1"/>
              </a:solidFill>
              <a:latin typeface="+mn-lt"/>
              <a:cs typeface="Arial"/>
              <a:sym typeface="Arial"/>
            </a:endParaRPr>
          </a:p>
        </p:txBody>
      </p:sp>
      <p:sp>
        <p:nvSpPr>
          <p:cNvPr id="27" name="Freeform 9">
            <a:extLst>
              <a:ext uri="{FF2B5EF4-FFF2-40B4-BE49-F238E27FC236}">
                <a16:creationId xmlns:a16="http://schemas.microsoft.com/office/drawing/2014/main" id="{9E24A13A-F5E3-E716-2A3D-79707DD786DD}"/>
              </a:ext>
            </a:extLst>
          </p:cNvPr>
          <p:cNvSpPr/>
          <p:nvPr/>
        </p:nvSpPr>
        <p:spPr>
          <a:xfrm>
            <a:off x="1848712" y="3309175"/>
            <a:ext cx="3156044" cy="3724944"/>
          </a:xfrm>
          <a:custGeom>
            <a:avLst/>
            <a:gdLst/>
            <a:ahLst/>
            <a:cxnLst/>
            <a:rect l="l" t="t" r="r" b="b"/>
            <a:pathLst>
              <a:path w="5926546" h="6994851">
                <a:moveTo>
                  <a:pt x="0" y="0"/>
                </a:moveTo>
                <a:lnTo>
                  <a:pt x="5926547" y="0"/>
                </a:lnTo>
                <a:lnTo>
                  <a:pt x="5926547" y="6994851"/>
                </a:lnTo>
                <a:lnTo>
                  <a:pt x="0" y="699485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extLst>
      <p:ext uri="{BB962C8B-B14F-4D97-AF65-F5344CB8AC3E}">
        <p14:creationId xmlns:p14="http://schemas.microsoft.com/office/powerpoint/2010/main" val="938259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6B4FAB0-F934-CAE4-2175-CD6ED4DE6E55}"/>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FCF0FBC7-7D12-0859-4C31-D85E17B7652D}"/>
              </a:ext>
            </a:extLst>
          </p:cNvPr>
          <p:cNvSpPr txBox="1"/>
          <p:nvPr/>
        </p:nvSpPr>
        <p:spPr>
          <a:xfrm>
            <a:off x="763490" y="1648551"/>
            <a:ext cx="10665019" cy="5105308"/>
          </a:xfrm>
          <a:prstGeom prst="rect">
            <a:avLst/>
          </a:prstGeom>
          <a:noFill/>
        </p:spPr>
        <p:txBody>
          <a:bodyPr wrap="square">
            <a:spAutoFit/>
          </a:bodyPr>
          <a:lstStyle/>
          <a:p>
            <a:pPr indent="347663" algn="just" defTabSz="1151961">
              <a:lnSpc>
                <a:spcPct val="150000"/>
              </a:lnSpc>
              <a:defRPr/>
            </a:pPr>
            <a:r>
              <a:rPr lang="vi-VN" sz="2000" kern="0" dirty="0">
                <a:solidFill>
                  <a:sysClr val="windowText" lastClr="000000"/>
                </a:solidFill>
                <a:latin typeface="+mn-lt"/>
                <a:cs typeface="Arial"/>
                <a:sym typeface="Arial"/>
              </a:rPr>
              <a:t>Một hôm, Hưng chạy chơi đâu về, thấy một vết mực loang trên bức tranh chiếc tàu thủy – bức tranh mà Hưng vừa mới vẽ, tô màu cẩn thận. Hưng nghĩ ngay là anh Hà đánh đổ mực vào bức tranh. Hưng òa lên khóc.</a:t>
            </a:r>
          </a:p>
          <a:p>
            <a:pPr indent="347663" algn="just" defTabSz="1151961">
              <a:lnSpc>
                <a:spcPct val="150000"/>
              </a:lnSpc>
              <a:defRPr/>
            </a:pPr>
            <a:r>
              <a:rPr lang="vi-VN" sz="2000" kern="0" dirty="0">
                <a:solidFill>
                  <a:sysClr val="windowText" lastClr="000000"/>
                </a:solidFill>
                <a:latin typeface="+mn-lt"/>
                <a:cs typeface="Arial"/>
                <a:sym typeface="Arial"/>
              </a:rPr>
              <a:t>– Làm sao thế con? – Mẹ hỏi.</a:t>
            </a:r>
          </a:p>
          <a:p>
            <a:pPr indent="347663" algn="just" defTabSz="1151961">
              <a:lnSpc>
                <a:spcPct val="150000"/>
              </a:lnSpc>
              <a:defRPr/>
            </a:pPr>
            <a:r>
              <a:rPr lang="vi-VN" sz="2000" kern="0" dirty="0">
                <a:solidFill>
                  <a:sysClr val="windowText" lastClr="000000"/>
                </a:solidFill>
                <a:latin typeface="+mn-lt"/>
                <a:cs typeface="Arial"/>
                <a:sym typeface="Arial"/>
              </a:rPr>
              <a:t>– Anh Hà… – Hưng vừa nói vừa khóc nức nở. – Anh Hà đánh đổ mực ra tranh của con!</a:t>
            </a:r>
          </a:p>
          <a:p>
            <a:pPr indent="347663" algn="just" defTabSz="1151961">
              <a:lnSpc>
                <a:spcPct val="150000"/>
              </a:lnSpc>
              <a:defRPr/>
            </a:pPr>
            <a:r>
              <a:rPr lang="vi-VN" sz="2000" kern="0" dirty="0">
                <a:solidFill>
                  <a:sysClr val="windowText" lastClr="000000"/>
                </a:solidFill>
                <a:latin typeface="+mn-lt"/>
                <a:cs typeface="Arial"/>
                <a:sym typeface="Arial"/>
              </a:rPr>
              <a:t>– Không phải đâu. – Mẹ nói. – Tại con mèo đấy. Lúc nãy, nó làm đổ mực tung tóe, anh Hà đã lau bàn và lọ mực, nhưng tranh của con thì không lau được.</a:t>
            </a:r>
          </a:p>
          <a:p>
            <a:pPr indent="347663" algn="just" defTabSz="1151961">
              <a:lnSpc>
                <a:spcPct val="150000"/>
              </a:lnSpc>
              <a:defRPr/>
            </a:pPr>
            <a:r>
              <a:rPr lang="vi-VN" sz="2000" kern="0" dirty="0">
                <a:solidFill>
                  <a:sysClr val="windowText" lastClr="000000"/>
                </a:solidFill>
                <a:latin typeface="+mn-lt"/>
                <a:cs typeface="Arial"/>
                <a:sym typeface="Arial"/>
              </a:rPr>
              <a:t>Đêm hôm ấy, nằm cạnh anh Hà, Hưng rất khó ngủ và hình như anh Hà cũng thế. Hưng cố gắng lấy can đảm làm lành trước…</a:t>
            </a:r>
          </a:p>
          <a:p>
            <a:pPr algn="r" defTabSz="1151961">
              <a:lnSpc>
                <a:spcPct val="150000"/>
              </a:lnSpc>
              <a:defRPr/>
            </a:pPr>
            <a:r>
              <a:rPr lang="vi-VN" sz="2000" kern="0" dirty="0">
                <a:solidFill>
                  <a:sysClr val="windowText" lastClr="000000"/>
                </a:solidFill>
                <a:latin typeface="+mn-lt"/>
                <a:cs typeface="Arial"/>
                <a:sym typeface="Arial"/>
              </a:rPr>
              <a:t>Theo XUÂN QUỲNH</a:t>
            </a:r>
          </a:p>
        </p:txBody>
      </p:sp>
    </p:spTree>
    <p:extLst>
      <p:ext uri="{BB962C8B-B14F-4D97-AF65-F5344CB8AC3E}">
        <p14:creationId xmlns:p14="http://schemas.microsoft.com/office/powerpoint/2010/main" val="1548571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201D43C-A36A-8D80-9D4F-AF1AC5D96BF9}"/>
            </a:ext>
          </a:extLst>
        </p:cNvPr>
        <p:cNvGrpSpPr/>
        <p:nvPr/>
      </p:nvGrpSpPr>
      <p:grpSpPr>
        <a:xfrm>
          <a:off x="0" y="0"/>
          <a:ext cx="0" cy="0"/>
          <a:chOff x="0" y="0"/>
          <a:chExt cx="0" cy="0"/>
        </a:xfrm>
      </p:grpSpPr>
      <p:sp>
        <p:nvSpPr>
          <p:cNvPr id="5" name="Rounded Rectangle 103">
            <a:extLst>
              <a:ext uri="{FF2B5EF4-FFF2-40B4-BE49-F238E27FC236}">
                <a16:creationId xmlns:a16="http://schemas.microsoft.com/office/drawing/2014/main" id="{637C37A1-35CE-EED4-B6C7-CC6D55B60837}"/>
              </a:ext>
            </a:extLst>
          </p:cNvPr>
          <p:cNvSpPr/>
          <p:nvPr/>
        </p:nvSpPr>
        <p:spPr>
          <a:xfrm>
            <a:off x="574053" y="2146850"/>
            <a:ext cx="11043894" cy="1080756"/>
          </a:xfrm>
          <a:prstGeom prst="roundRect">
            <a:avLst>
              <a:gd name="adj" fmla="val 11255"/>
            </a:avLst>
          </a:prstGeom>
          <a:solidFill>
            <a:schemeClr val="accent2">
              <a:lumMod val="20000"/>
              <a:lumOff val="80000"/>
            </a:schemeClr>
          </a:solidFill>
          <a:ln w="12700" cap="flat" cmpd="sng" algn="ctr">
            <a:noFill/>
            <a:prstDash val="solid"/>
          </a:ln>
          <a:effectLst/>
        </p:spPr>
        <p:txBody>
          <a:bodyPr rtlCol="0" anchor="ctr"/>
          <a:lstStyle/>
          <a:p>
            <a:pPr algn="ctr" defTabSz="1151961">
              <a:lnSpc>
                <a:spcPct val="150000"/>
              </a:lnSpc>
              <a:defRPr/>
            </a:pPr>
            <a:r>
              <a:rPr lang="en-US" sz="2000" kern="0" dirty="0" err="1">
                <a:solidFill>
                  <a:schemeClr val="tx1"/>
                </a:solidFill>
                <a:latin typeface="+mn-lt"/>
                <a:cs typeface="Arial" panose="020B0604020202020204" pitchFamily="34" charset="0"/>
                <a:sym typeface="Arial"/>
              </a:rPr>
              <a:t>Dấu</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gạch</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ngang</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đánh</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dấu</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bộ</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phận</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chú</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thích</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giải</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thích</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trong</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đoạn</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truyện</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gồm</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các</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dấu</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gạch</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ngang</a:t>
            </a:r>
            <a:r>
              <a:rPr lang="en-US" sz="2000" kern="0" dirty="0">
                <a:solidFill>
                  <a:schemeClr val="tx1"/>
                </a:solidFill>
                <a:latin typeface="+mn-lt"/>
                <a:cs typeface="Arial" panose="020B0604020202020204" pitchFamily="34" charset="0"/>
                <a:sym typeface="Arial"/>
              </a:rPr>
              <a:t>:</a:t>
            </a:r>
            <a:endParaRPr lang="vi-VN" sz="2000" kern="0" dirty="0">
              <a:solidFill>
                <a:schemeClr val="tx1"/>
              </a:solidFill>
              <a:latin typeface="+mn-lt"/>
              <a:cs typeface="Arial" panose="020B0604020202020204" pitchFamily="34" charset="0"/>
              <a:sym typeface="Arial"/>
            </a:endParaRPr>
          </a:p>
        </p:txBody>
      </p:sp>
      <p:sp>
        <p:nvSpPr>
          <p:cNvPr id="6" name="Down Arrow 5">
            <a:extLst>
              <a:ext uri="{FF2B5EF4-FFF2-40B4-BE49-F238E27FC236}">
                <a16:creationId xmlns:a16="http://schemas.microsoft.com/office/drawing/2014/main" id="{620820F0-BA37-C7C1-ED48-76CBD4980B8D}"/>
              </a:ext>
            </a:extLst>
          </p:cNvPr>
          <p:cNvSpPr/>
          <p:nvPr/>
        </p:nvSpPr>
        <p:spPr>
          <a:xfrm>
            <a:off x="1909821" y="3421004"/>
            <a:ext cx="1073255" cy="623999"/>
          </a:xfrm>
          <a:prstGeom prst="downArrow">
            <a:avLst/>
          </a:prstGeom>
          <a:solidFill>
            <a:schemeClr val="accent2"/>
          </a:solidFill>
          <a:ln w="25400" cap="flat" cmpd="sng" algn="ctr">
            <a:noFill/>
            <a:prstDash val="solid"/>
          </a:ln>
          <a:effectLst/>
        </p:spPr>
        <p:txBody>
          <a:bodyPr rtlCol="0" anchor="ctr"/>
          <a:lstStyle/>
          <a:p>
            <a:pPr algn="ctr" defTabSz="1151961">
              <a:defRPr/>
            </a:pPr>
            <a:endParaRPr lang="en-US" sz="2000" kern="0">
              <a:solidFill>
                <a:schemeClr val="tx1"/>
              </a:solidFill>
              <a:latin typeface="+mn-lt"/>
              <a:cs typeface="Arial"/>
              <a:sym typeface="Arial"/>
            </a:endParaRPr>
          </a:p>
        </p:txBody>
      </p:sp>
      <p:sp>
        <p:nvSpPr>
          <p:cNvPr id="7" name="Rounded Rectangle 104">
            <a:extLst>
              <a:ext uri="{FF2B5EF4-FFF2-40B4-BE49-F238E27FC236}">
                <a16:creationId xmlns:a16="http://schemas.microsoft.com/office/drawing/2014/main" id="{B2B8556F-EC6E-A5A7-CA58-971A3ACD1AB0}"/>
              </a:ext>
            </a:extLst>
          </p:cNvPr>
          <p:cNvSpPr/>
          <p:nvPr/>
        </p:nvSpPr>
        <p:spPr>
          <a:xfrm>
            <a:off x="574053" y="4278157"/>
            <a:ext cx="3744790" cy="2256062"/>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defTabSz="1151961">
              <a:lnSpc>
                <a:spcPct val="150000"/>
              </a:lnSpc>
            </a:pPr>
            <a:r>
              <a:rPr lang="vi-VN" sz="2000" kern="0" dirty="0">
                <a:solidFill>
                  <a:schemeClr val="tx1"/>
                </a:solidFill>
                <a:latin typeface="+mn-lt"/>
                <a:cs typeface="Arial" panose="020B0604020202020204" pitchFamily="34" charset="0"/>
                <a:sym typeface="Arial"/>
              </a:rPr>
              <a:t>Dấu gạch ngang thứ </a:t>
            </a:r>
            <a:r>
              <a:rPr lang="en-US" sz="2000" kern="0" dirty="0">
                <a:solidFill>
                  <a:schemeClr val="tx1"/>
                </a:solidFill>
                <a:latin typeface="+mn-lt"/>
                <a:cs typeface="Arial" panose="020B0604020202020204" pitchFamily="34" charset="0"/>
                <a:sym typeface="Arial"/>
              </a:rPr>
              <a:t>1</a:t>
            </a:r>
            <a:r>
              <a:rPr lang="vi-VN" sz="2000" kern="0" dirty="0">
                <a:solidFill>
                  <a:schemeClr val="tx1"/>
                </a:solidFill>
                <a:latin typeface="+mn-lt"/>
                <a:cs typeface="Arial" panose="020B0604020202020204" pitchFamily="34" charset="0"/>
                <a:sym typeface="Arial"/>
              </a:rPr>
              <a:t>:</a:t>
            </a:r>
            <a:r>
              <a:rPr lang="en-US" sz="2000" kern="0" dirty="0">
                <a:solidFill>
                  <a:schemeClr val="tx1"/>
                </a:solidFill>
                <a:latin typeface="+mn-lt"/>
                <a:cs typeface="Arial" panose="020B0604020202020204" pitchFamily="34" charset="0"/>
                <a:sym typeface="Arial"/>
              </a:rPr>
              <a:t> </a:t>
            </a:r>
          </a:p>
          <a:p>
            <a:pPr algn="ctr" defTabSz="1151961">
              <a:lnSpc>
                <a:spcPct val="150000"/>
              </a:lnSpc>
            </a:pPr>
            <a:r>
              <a:rPr lang="vi-VN" sz="2000" i="1" dirty="0">
                <a:solidFill>
                  <a:schemeClr val="tx1"/>
                </a:solidFill>
                <a:cs typeface="Arial" panose="020B0604020202020204" pitchFamily="34" charset="0"/>
              </a:rPr>
              <a:t>–</a:t>
            </a:r>
            <a:r>
              <a:rPr lang="vi-VN" sz="2000" i="1" kern="0" dirty="0">
                <a:solidFill>
                  <a:schemeClr val="tx1"/>
                </a:solidFill>
                <a:latin typeface="+mn-lt"/>
                <a:cs typeface="Arial" panose="020B0604020202020204" pitchFamily="34" charset="0"/>
                <a:sym typeface="Arial"/>
              </a:rPr>
              <a:t> </a:t>
            </a:r>
            <a:r>
              <a:rPr lang="en-US" sz="2000" i="1" kern="0" dirty="0">
                <a:solidFill>
                  <a:schemeClr val="tx1"/>
                </a:solidFill>
                <a:latin typeface="+mn-lt"/>
                <a:cs typeface="Arial" panose="020B0604020202020204" pitchFamily="34" charset="0"/>
                <a:sym typeface="Arial"/>
              </a:rPr>
              <a:t>b</a:t>
            </a:r>
            <a:r>
              <a:rPr lang="vi-VN" sz="2000" i="1" kern="0" dirty="0">
                <a:solidFill>
                  <a:schemeClr val="tx1"/>
                </a:solidFill>
                <a:latin typeface="+mn-lt"/>
                <a:cs typeface="Arial" panose="020B0604020202020204" pitchFamily="34" charset="0"/>
                <a:sym typeface="Arial"/>
              </a:rPr>
              <a:t>ức tranh mà Hưng vừa mới vẽ, tô màu cẩn thận.</a:t>
            </a:r>
            <a:endParaRPr lang="en-US" sz="2000" i="1" kern="0" dirty="0">
              <a:solidFill>
                <a:schemeClr val="tx1"/>
              </a:solidFill>
              <a:latin typeface="+mn-lt"/>
              <a:cs typeface="Arial" panose="020B0604020202020204" pitchFamily="34" charset="0"/>
              <a:sym typeface="Arial"/>
            </a:endParaRPr>
          </a:p>
        </p:txBody>
      </p:sp>
      <p:sp>
        <p:nvSpPr>
          <p:cNvPr id="8" name="Down Arrow 5">
            <a:extLst>
              <a:ext uri="{FF2B5EF4-FFF2-40B4-BE49-F238E27FC236}">
                <a16:creationId xmlns:a16="http://schemas.microsoft.com/office/drawing/2014/main" id="{523E848D-0600-8757-755E-AAF837102968}"/>
              </a:ext>
            </a:extLst>
          </p:cNvPr>
          <p:cNvSpPr/>
          <p:nvPr/>
        </p:nvSpPr>
        <p:spPr>
          <a:xfrm>
            <a:off x="5054804" y="3455283"/>
            <a:ext cx="1073255" cy="623999"/>
          </a:xfrm>
          <a:prstGeom prst="downArrow">
            <a:avLst/>
          </a:prstGeom>
          <a:solidFill>
            <a:schemeClr val="accent2"/>
          </a:solidFill>
          <a:ln w="25400" cap="flat" cmpd="sng" algn="ctr">
            <a:noFill/>
            <a:prstDash val="solid"/>
          </a:ln>
          <a:effectLst/>
        </p:spPr>
        <p:txBody>
          <a:bodyPr rtlCol="0" anchor="ctr"/>
          <a:lstStyle/>
          <a:p>
            <a:pPr algn="ctr" defTabSz="1151961">
              <a:defRPr/>
            </a:pPr>
            <a:endParaRPr lang="en-US" sz="2000" kern="0">
              <a:solidFill>
                <a:schemeClr val="tx1"/>
              </a:solidFill>
              <a:latin typeface="+mn-lt"/>
              <a:cs typeface="Arial"/>
              <a:sym typeface="Arial"/>
            </a:endParaRPr>
          </a:p>
        </p:txBody>
      </p:sp>
      <p:sp>
        <p:nvSpPr>
          <p:cNvPr id="9" name="Rounded Rectangle 104">
            <a:extLst>
              <a:ext uri="{FF2B5EF4-FFF2-40B4-BE49-F238E27FC236}">
                <a16:creationId xmlns:a16="http://schemas.microsoft.com/office/drawing/2014/main" id="{709D1463-00F2-C81C-7FD0-5B3AB071F5CA}"/>
              </a:ext>
            </a:extLst>
          </p:cNvPr>
          <p:cNvSpPr/>
          <p:nvPr/>
        </p:nvSpPr>
        <p:spPr>
          <a:xfrm>
            <a:off x="4511958" y="4278157"/>
            <a:ext cx="2158949" cy="2256062"/>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defTabSz="1151961">
              <a:lnSpc>
                <a:spcPct val="150000"/>
              </a:lnSpc>
            </a:pPr>
            <a:r>
              <a:rPr lang="en-US" sz="2000" kern="0" dirty="0" err="1">
                <a:solidFill>
                  <a:schemeClr val="tx1"/>
                </a:solidFill>
                <a:latin typeface="+mn-lt"/>
                <a:cs typeface="Arial" panose="020B0604020202020204" pitchFamily="34" charset="0"/>
                <a:sym typeface="Arial"/>
              </a:rPr>
              <a:t>Dấu</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gạch</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ngang</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thứ</a:t>
            </a:r>
            <a:r>
              <a:rPr lang="en-US" sz="2000" kern="0" dirty="0">
                <a:solidFill>
                  <a:schemeClr val="tx1"/>
                </a:solidFill>
                <a:latin typeface="+mn-lt"/>
                <a:cs typeface="Arial" panose="020B0604020202020204" pitchFamily="34" charset="0"/>
                <a:sym typeface="Arial"/>
              </a:rPr>
              <a:t> 2: </a:t>
            </a:r>
          </a:p>
          <a:p>
            <a:pPr algn="ctr" defTabSz="1151961">
              <a:lnSpc>
                <a:spcPct val="150000"/>
              </a:lnSpc>
            </a:pPr>
            <a:r>
              <a:rPr lang="vi-VN" sz="2000" i="1" dirty="0">
                <a:solidFill>
                  <a:schemeClr val="tx1"/>
                </a:solidFill>
                <a:cs typeface="Arial" panose="020B0604020202020204" pitchFamily="34" charset="0"/>
              </a:rPr>
              <a:t>–</a:t>
            </a:r>
            <a:r>
              <a:rPr lang="en-US" sz="2000" i="1" kern="0" dirty="0">
                <a:solidFill>
                  <a:schemeClr val="tx1"/>
                </a:solidFill>
                <a:latin typeface="+mn-lt"/>
                <a:cs typeface="Arial" panose="020B0604020202020204" pitchFamily="34" charset="0"/>
                <a:sym typeface="Arial"/>
              </a:rPr>
              <a:t> </a:t>
            </a:r>
            <a:r>
              <a:rPr lang="en-US" sz="2000" i="1" kern="0" dirty="0" err="1">
                <a:solidFill>
                  <a:schemeClr val="tx1"/>
                </a:solidFill>
                <a:latin typeface="+mn-lt"/>
                <a:cs typeface="Arial" panose="020B0604020202020204" pitchFamily="34" charset="0"/>
                <a:sym typeface="Arial"/>
              </a:rPr>
              <a:t>Mẹ</a:t>
            </a:r>
            <a:r>
              <a:rPr lang="en-US" sz="2000" i="1" kern="0" dirty="0">
                <a:solidFill>
                  <a:schemeClr val="tx1"/>
                </a:solidFill>
                <a:latin typeface="+mn-lt"/>
                <a:cs typeface="Arial" panose="020B0604020202020204" pitchFamily="34" charset="0"/>
                <a:sym typeface="Arial"/>
              </a:rPr>
              <a:t> </a:t>
            </a:r>
            <a:r>
              <a:rPr lang="en-US" sz="2000" i="1" kern="0" dirty="0" err="1">
                <a:solidFill>
                  <a:schemeClr val="tx1"/>
                </a:solidFill>
                <a:latin typeface="+mn-lt"/>
                <a:cs typeface="Arial" panose="020B0604020202020204" pitchFamily="34" charset="0"/>
                <a:sym typeface="Arial"/>
              </a:rPr>
              <a:t>hỏi</a:t>
            </a:r>
            <a:r>
              <a:rPr lang="en-US" sz="2000" i="1" kern="0" dirty="0">
                <a:solidFill>
                  <a:schemeClr val="tx1"/>
                </a:solidFill>
                <a:latin typeface="+mn-lt"/>
                <a:cs typeface="Arial" panose="020B0604020202020204" pitchFamily="34" charset="0"/>
                <a:sym typeface="Arial"/>
              </a:rPr>
              <a:t>.</a:t>
            </a:r>
          </a:p>
        </p:txBody>
      </p:sp>
      <p:sp>
        <p:nvSpPr>
          <p:cNvPr id="10" name="Down Arrow 5">
            <a:extLst>
              <a:ext uri="{FF2B5EF4-FFF2-40B4-BE49-F238E27FC236}">
                <a16:creationId xmlns:a16="http://schemas.microsoft.com/office/drawing/2014/main" id="{F1E8C571-BC6F-7DE3-0040-294E54718705}"/>
              </a:ext>
            </a:extLst>
          </p:cNvPr>
          <p:cNvSpPr/>
          <p:nvPr/>
        </p:nvSpPr>
        <p:spPr>
          <a:xfrm>
            <a:off x="7479424" y="3421004"/>
            <a:ext cx="1073255" cy="623999"/>
          </a:xfrm>
          <a:prstGeom prst="downArrow">
            <a:avLst/>
          </a:prstGeom>
          <a:solidFill>
            <a:schemeClr val="accent2"/>
          </a:solidFill>
          <a:ln w="25400" cap="flat" cmpd="sng" algn="ctr">
            <a:noFill/>
            <a:prstDash val="solid"/>
          </a:ln>
          <a:effectLst/>
        </p:spPr>
        <p:txBody>
          <a:bodyPr rtlCol="0" anchor="ctr"/>
          <a:lstStyle/>
          <a:p>
            <a:pPr algn="ctr" defTabSz="1151961">
              <a:defRPr/>
            </a:pPr>
            <a:endParaRPr lang="en-US" sz="2000" kern="0">
              <a:solidFill>
                <a:schemeClr val="tx1"/>
              </a:solidFill>
              <a:latin typeface="+mn-lt"/>
              <a:cs typeface="Arial"/>
              <a:sym typeface="Arial"/>
            </a:endParaRPr>
          </a:p>
        </p:txBody>
      </p:sp>
      <p:sp>
        <p:nvSpPr>
          <p:cNvPr id="11" name="Rounded Rectangle 104">
            <a:extLst>
              <a:ext uri="{FF2B5EF4-FFF2-40B4-BE49-F238E27FC236}">
                <a16:creationId xmlns:a16="http://schemas.microsoft.com/office/drawing/2014/main" id="{7CB7DBE4-F014-31E9-5A76-C18002FC76D8}"/>
              </a:ext>
            </a:extLst>
          </p:cNvPr>
          <p:cNvSpPr/>
          <p:nvPr/>
        </p:nvSpPr>
        <p:spPr>
          <a:xfrm>
            <a:off x="6807482" y="4278157"/>
            <a:ext cx="2417140" cy="2256062"/>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defTabSz="1151961">
              <a:lnSpc>
                <a:spcPct val="150000"/>
              </a:lnSpc>
            </a:pPr>
            <a:r>
              <a:rPr lang="vi-VN" sz="2000" kern="0" dirty="0">
                <a:solidFill>
                  <a:schemeClr val="tx1"/>
                </a:solidFill>
                <a:latin typeface="+mn-lt"/>
                <a:cs typeface="Arial" panose="020B0604020202020204" pitchFamily="34" charset="0"/>
                <a:sym typeface="Arial"/>
              </a:rPr>
              <a:t>Dấu gạch ngang thứ 3</a:t>
            </a:r>
            <a:r>
              <a:rPr lang="en-US" sz="2000" kern="0" dirty="0">
                <a:solidFill>
                  <a:schemeClr val="tx1"/>
                </a:solidFill>
                <a:latin typeface="+mn-lt"/>
                <a:cs typeface="Arial" panose="020B0604020202020204" pitchFamily="34" charset="0"/>
                <a:sym typeface="Arial"/>
              </a:rPr>
              <a:t>, 4</a:t>
            </a:r>
            <a:r>
              <a:rPr lang="vi-VN" sz="2000" kern="0" dirty="0">
                <a:solidFill>
                  <a:schemeClr val="tx1"/>
                </a:solidFill>
                <a:latin typeface="+mn-lt"/>
                <a:cs typeface="Arial" panose="020B0604020202020204" pitchFamily="34" charset="0"/>
                <a:sym typeface="Arial"/>
              </a:rPr>
              <a:t>: </a:t>
            </a:r>
            <a:endParaRPr lang="en-US" sz="2000" kern="0" dirty="0">
              <a:solidFill>
                <a:schemeClr val="tx1"/>
              </a:solidFill>
              <a:latin typeface="+mn-lt"/>
              <a:cs typeface="Arial" panose="020B0604020202020204" pitchFamily="34" charset="0"/>
              <a:sym typeface="Arial"/>
            </a:endParaRPr>
          </a:p>
          <a:p>
            <a:pPr algn="ctr" defTabSz="1151961">
              <a:lnSpc>
                <a:spcPct val="150000"/>
              </a:lnSpc>
            </a:pPr>
            <a:r>
              <a:rPr lang="vi-VN" sz="2000" i="1" dirty="0">
                <a:solidFill>
                  <a:schemeClr val="tx1"/>
                </a:solidFill>
                <a:cs typeface="Arial" panose="020B0604020202020204" pitchFamily="34" charset="0"/>
              </a:rPr>
              <a:t>–</a:t>
            </a:r>
            <a:r>
              <a:rPr lang="vi-VN" sz="2000" i="1" kern="0" dirty="0">
                <a:solidFill>
                  <a:schemeClr val="tx1"/>
                </a:solidFill>
                <a:latin typeface="+mn-lt"/>
                <a:cs typeface="Arial" panose="020B0604020202020204" pitchFamily="34" charset="0"/>
                <a:sym typeface="Arial"/>
              </a:rPr>
              <a:t> Hưng vừa khóc vừa trả lời</a:t>
            </a:r>
            <a:r>
              <a:rPr lang="en-US" sz="2000" i="1" kern="0" dirty="0">
                <a:solidFill>
                  <a:schemeClr val="tx1"/>
                </a:solidFill>
                <a:latin typeface="+mn-lt"/>
                <a:cs typeface="Arial" panose="020B0604020202020204" pitchFamily="34" charset="0"/>
                <a:sym typeface="Arial"/>
              </a:rPr>
              <a:t> </a:t>
            </a:r>
            <a:r>
              <a:rPr lang="vi-VN" sz="2000" i="1" dirty="0">
                <a:solidFill>
                  <a:schemeClr val="tx1"/>
                </a:solidFill>
                <a:cs typeface="Arial" panose="020B0604020202020204" pitchFamily="34" charset="0"/>
              </a:rPr>
              <a:t>–</a:t>
            </a:r>
            <a:endParaRPr lang="en-US" sz="2000" i="1" kern="0" dirty="0">
              <a:solidFill>
                <a:schemeClr val="tx1"/>
              </a:solidFill>
              <a:latin typeface="+mn-lt"/>
              <a:cs typeface="Arial" panose="020B0604020202020204" pitchFamily="34" charset="0"/>
              <a:sym typeface="Arial"/>
            </a:endParaRPr>
          </a:p>
        </p:txBody>
      </p:sp>
      <p:sp>
        <p:nvSpPr>
          <p:cNvPr id="12" name="Down Arrow 5">
            <a:extLst>
              <a:ext uri="{FF2B5EF4-FFF2-40B4-BE49-F238E27FC236}">
                <a16:creationId xmlns:a16="http://schemas.microsoft.com/office/drawing/2014/main" id="{10D286E7-A6AC-D242-2F5A-D0C0BE5F8A95}"/>
              </a:ext>
            </a:extLst>
          </p:cNvPr>
          <p:cNvSpPr/>
          <p:nvPr/>
        </p:nvSpPr>
        <p:spPr>
          <a:xfrm>
            <a:off x="9952944" y="3421004"/>
            <a:ext cx="1073255" cy="623999"/>
          </a:xfrm>
          <a:prstGeom prst="downArrow">
            <a:avLst/>
          </a:prstGeom>
          <a:solidFill>
            <a:schemeClr val="accent2"/>
          </a:solidFill>
          <a:ln w="25400" cap="flat" cmpd="sng" algn="ctr">
            <a:noFill/>
            <a:prstDash val="solid"/>
          </a:ln>
          <a:effectLst/>
        </p:spPr>
        <p:txBody>
          <a:bodyPr rtlCol="0" anchor="ctr"/>
          <a:lstStyle/>
          <a:p>
            <a:pPr algn="ctr" defTabSz="1151961">
              <a:defRPr/>
            </a:pPr>
            <a:endParaRPr lang="en-US" sz="2000" kern="0">
              <a:solidFill>
                <a:schemeClr val="tx1"/>
              </a:solidFill>
              <a:latin typeface="+mn-lt"/>
              <a:cs typeface="Arial"/>
              <a:sym typeface="Arial"/>
            </a:endParaRPr>
          </a:p>
        </p:txBody>
      </p:sp>
      <p:sp>
        <p:nvSpPr>
          <p:cNvPr id="13" name="Rounded Rectangle 104">
            <a:extLst>
              <a:ext uri="{FF2B5EF4-FFF2-40B4-BE49-F238E27FC236}">
                <a16:creationId xmlns:a16="http://schemas.microsoft.com/office/drawing/2014/main" id="{741FAC90-5E47-815D-F5DD-0F6EDCB45CB2}"/>
              </a:ext>
            </a:extLst>
          </p:cNvPr>
          <p:cNvSpPr/>
          <p:nvPr/>
        </p:nvSpPr>
        <p:spPr>
          <a:xfrm>
            <a:off x="9361197" y="4278157"/>
            <a:ext cx="2256750" cy="2256062"/>
          </a:xfrm>
          <a:prstGeom prst="roundRect">
            <a:avLst>
              <a:gd name="adj" fmla="val 11053"/>
            </a:avLst>
          </a:prstGeom>
          <a:solidFill>
            <a:srgbClr val="FFFFFF"/>
          </a:solidFill>
          <a:ln w="12700" cap="flat" cmpd="sng" algn="ctr">
            <a:solidFill>
              <a:srgbClr val="E9FCE3">
                <a:lumMod val="10000"/>
              </a:srgbClr>
            </a:solidFill>
            <a:prstDash val="solid"/>
          </a:ln>
          <a:effectLst/>
        </p:spPr>
        <p:txBody>
          <a:bodyPr rtlCol="0" anchor="ctr"/>
          <a:lstStyle/>
          <a:p>
            <a:pPr algn="ctr" defTabSz="1151961">
              <a:lnSpc>
                <a:spcPct val="150000"/>
              </a:lnSpc>
            </a:pPr>
            <a:r>
              <a:rPr lang="en-US" sz="2000" kern="0" dirty="0" err="1">
                <a:solidFill>
                  <a:schemeClr val="tx1"/>
                </a:solidFill>
                <a:latin typeface="+mn-lt"/>
                <a:cs typeface="Arial" panose="020B0604020202020204" pitchFamily="34" charset="0"/>
                <a:sym typeface="Arial"/>
              </a:rPr>
              <a:t>Dấu</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gạch</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ngang</a:t>
            </a:r>
            <a:r>
              <a:rPr lang="en-US" sz="2000" kern="0" dirty="0">
                <a:solidFill>
                  <a:schemeClr val="tx1"/>
                </a:solidFill>
                <a:latin typeface="+mn-lt"/>
                <a:cs typeface="Arial" panose="020B0604020202020204" pitchFamily="34" charset="0"/>
                <a:sym typeface="Arial"/>
              </a:rPr>
              <a:t> </a:t>
            </a:r>
            <a:r>
              <a:rPr lang="en-US" sz="2000" kern="0" dirty="0" err="1">
                <a:solidFill>
                  <a:schemeClr val="tx1"/>
                </a:solidFill>
                <a:latin typeface="+mn-lt"/>
                <a:cs typeface="Arial" panose="020B0604020202020204" pitchFamily="34" charset="0"/>
                <a:sym typeface="Arial"/>
              </a:rPr>
              <a:t>thứ</a:t>
            </a:r>
            <a:r>
              <a:rPr lang="en-US" sz="2000" kern="0" dirty="0">
                <a:solidFill>
                  <a:schemeClr val="tx1"/>
                </a:solidFill>
                <a:latin typeface="+mn-lt"/>
                <a:cs typeface="Arial" panose="020B0604020202020204" pitchFamily="34" charset="0"/>
                <a:sym typeface="Arial"/>
              </a:rPr>
              <a:t> 5, 6: </a:t>
            </a:r>
          </a:p>
          <a:p>
            <a:pPr algn="ctr" defTabSz="1151961">
              <a:lnSpc>
                <a:spcPct val="150000"/>
              </a:lnSpc>
            </a:pPr>
            <a:r>
              <a:rPr lang="vi-VN" sz="2000" i="1" dirty="0">
                <a:solidFill>
                  <a:schemeClr val="tx1"/>
                </a:solidFill>
                <a:cs typeface="Arial" panose="020B0604020202020204" pitchFamily="34" charset="0"/>
              </a:rPr>
              <a:t>–</a:t>
            </a:r>
            <a:r>
              <a:rPr lang="en-US" sz="2000" i="1" kern="0" dirty="0">
                <a:solidFill>
                  <a:schemeClr val="tx1"/>
                </a:solidFill>
                <a:latin typeface="+mn-lt"/>
                <a:cs typeface="Arial" panose="020B0604020202020204" pitchFamily="34" charset="0"/>
                <a:sym typeface="Arial"/>
              </a:rPr>
              <a:t> </a:t>
            </a:r>
            <a:r>
              <a:rPr lang="en-US" sz="2000" i="1" kern="0" dirty="0" err="1">
                <a:solidFill>
                  <a:schemeClr val="tx1"/>
                </a:solidFill>
                <a:latin typeface="+mn-lt"/>
                <a:cs typeface="Arial" panose="020B0604020202020204" pitchFamily="34" charset="0"/>
                <a:sym typeface="Arial"/>
              </a:rPr>
              <a:t>Mẹ</a:t>
            </a:r>
            <a:r>
              <a:rPr lang="en-US" sz="2000" i="1" kern="0" dirty="0">
                <a:solidFill>
                  <a:schemeClr val="tx1"/>
                </a:solidFill>
                <a:latin typeface="+mn-lt"/>
                <a:cs typeface="Arial" panose="020B0604020202020204" pitchFamily="34" charset="0"/>
                <a:sym typeface="Arial"/>
              </a:rPr>
              <a:t> </a:t>
            </a:r>
            <a:r>
              <a:rPr lang="en-US" sz="2000" i="1" kern="0" dirty="0" err="1">
                <a:solidFill>
                  <a:schemeClr val="tx1"/>
                </a:solidFill>
                <a:latin typeface="+mn-lt"/>
                <a:cs typeface="Arial" panose="020B0604020202020204" pitchFamily="34" charset="0"/>
                <a:sym typeface="Arial"/>
              </a:rPr>
              <a:t>nói</a:t>
            </a:r>
            <a:r>
              <a:rPr lang="en-US" sz="2000" i="1" kern="0" dirty="0">
                <a:solidFill>
                  <a:schemeClr val="tx1"/>
                </a:solidFill>
                <a:latin typeface="+mn-lt"/>
                <a:cs typeface="Arial" panose="020B0604020202020204" pitchFamily="34" charset="0"/>
                <a:sym typeface="Arial"/>
              </a:rPr>
              <a:t>. </a:t>
            </a:r>
            <a:r>
              <a:rPr lang="vi-VN" sz="2000" i="1" dirty="0">
                <a:solidFill>
                  <a:schemeClr val="tx1"/>
                </a:solidFill>
                <a:cs typeface="Arial" panose="020B0604020202020204" pitchFamily="34" charset="0"/>
              </a:rPr>
              <a:t>–</a:t>
            </a:r>
            <a:endParaRPr lang="en-US" sz="2000" i="1" kern="0" dirty="0">
              <a:solidFill>
                <a:schemeClr val="tx1"/>
              </a:solidFill>
              <a:latin typeface="+mn-lt"/>
              <a:cs typeface="Arial" panose="020B0604020202020204" pitchFamily="34" charset="0"/>
              <a:sym typeface="Arial"/>
            </a:endParaRPr>
          </a:p>
        </p:txBody>
      </p:sp>
      <p:sp>
        <p:nvSpPr>
          <p:cNvPr id="14" name="Rounded Rectangle 34">
            <a:extLst>
              <a:ext uri="{FF2B5EF4-FFF2-40B4-BE49-F238E27FC236}">
                <a16:creationId xmlns:a16="http://schemas.microsoft.com/office/drawing/2014/main" id="{3C4CD90E-7857-FECA-34EC-97AFB0E71DB4}"/>
              </a:ext>
            </a:extLst>
          </p:cNvPr>
          <p:cNvSpPr/>
          <p:nvPr/>
        </p:nvSpPr>
        <p:spPr>
          <a:xfrm>
            <a:off x="3585620" y="1352763"/>
            <a:ext cx="5084878" cy="856826"/>
          </a:xfrm>
          <a:prstGeom prst="roundRect">
            <a:avLst/>
          </a:prstGeom>
          <a:noFill/>
          <a:ln w="38100" cap="flat" cmpd="sng" algn="ctr">
            <a:noFill/>
            <a:prstDash val="solid"/>
          </a:ln>
          <a:effectLst/>
        </p:spPr>
        <p:txBody>
          <a:bodyPr rtlCol="0" anchor="ctr"/>
          <a:lstStyle/>
          <a:p>
            <a:pPr algn="ctr" defTabSz="1151961">
              <a:defRPr/>
            </a:pPr>
            <a:r>
              <a:rPr lang="en-US" sz="2400" b="1" kern="0" dirty="0">
                <a:solidFill>
                  <a:schemeClr val="tx1"/>
                </a:solidFill>
                <a:latin typeface="+mn-lt"/>
                <a:cs typeface="Arial" panose="020B0604020202020204" pitchFamily="34" charset="0"/>
                <a:sym typeface="Arial"/>
              </a:rPr>
              <a:t>CÂU TRẢ LỜI</a:t>
            </a:r>
          </a:p>
        </p:txBody>
      </p:sp>
    </p:spTree>
    <p:extLst>
      <p:ext uri="{BB962C8B-B14F-4D97-AF65-F5344CB8AC3E}">
        <p14:creationId xmlns:p14="http://schemas.microsoft.com/office/powerpoint/2010/main" val="3568982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up)">
                                      <p:cBhvr>
                                        <p:cTn id="28" dur="500"/>
                                        <p:tgtEl>
                                          <p:spTgt spid="8"/>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up)">
                                      <p:cBhvr>
                                        <p:cTn id="46" dur="500"/>
                                        <p:tgtEl>
                                          <p:spTgt spid="12"/>
                                        </p:tgtEl>
                                      </p:cBhvr>
                                    </p:animEffect>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763B01-6DF9-01EF-5382-C06B59E5AD9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E99487F-3461-CF29-FD2B-1732DC30031C}"/>
              </a:ext>
            </a:extLst>
          </p:cNvPr>
          <p:cNvSpPr txBox="1"/>
          <p:nvPr/>
        </p:nvSpPr>
        <p:spPr>
          <a:xfrm>
            <a:off x="4017674" y="1219580"/>
            <a:ext cx="4156651" cy="461665"/>
          </a:xfrm>
          <a:prstGeom prst="rect">
            <a:avLst/>
          </a:prstGeom>
          <a:noFill/>
        </p:spPr>
        <p:txBody>
          <a:bodyPr wrap="square" rtlCol="0">
            <a:spAutoFit/>
          </a:bodyPr>
          <a:lstStyle/>
          <a:p>
            <a:pPr algn="ctr" defTabSz="575981">
              <a:defRPr/>
            </a:pPr>
            <a:r>
              <a:rPr lang="en-US" sz="2400" b="1" kern="0" dirty="0">
                <a:solidFill>
                  <a:schemeClr val="tx1"/>
                </a:solidFill>
                <a:latin typeface="+mn-lt"/>
                <a:cs typeface="Arial" panose="020B0604020202020204" pitchFamily="34" charset="0"/>
                <a:sym typeface="Arial"/>
              </a:rPr>
              <a:t>LÀM VIỆC CÁ NHÂN</a:t>
            </a:r>
          </a:p>
        </p:txBody>
      </p:sp>
      <p:grpSp>
        <p:nvGrpSpPr>
          <p:cNvPr id="10" name="Group 9">
            <a:extLst>
              <a:ext uri="{FF2B5EF4-FFF2-40B4-BE49-F238E27FC236}">
                <a16:creationId xmlns:a16="http://schemas.microsoft.com/office/drawing/2014/main" id="{CE7DFF1E-AEB6-2939-BB6A-01ED9365ADAC}"/>
              </a:ext>
            </a:extLst>
          </p:cNvPr>
          <p:cNvGrpSpPr/>
          <p:nvPr/>
        </p:nvGrpSpPr>
        <p:grpSpPr>
          <a:xfrm>
            <a:off x="662214" y="3087758"/>
            <a:ext cx="10867572" cy="3590797"/>
            <a:chOff x="129805" y="857806"/>
            <a:chExt cx="8625902" cy="2850118"/>
          </a:xfrm>
        </p:grpSpPr>
        <p:sp>
          <p:nvSpPr>
            <p:cNvPr id="11" name="Rectangle: Rounded Corners 19">
              <a:extLst>
                <a:ext uri="{FF2B5EF4-FFF2-40B4-BE49-F238E27FC236}">
                  <a16:creationId xmlns:a16="http://schemas.microsoft.com/office/drawing/2014/main" id="{8C768737-895F-9815-FB87-5FA249ACEC9B}"/>
                </a:ext>
              </a:extLst>
            </p:cNvPr>
            <p:cNvSpPr/>
            <p:nvPr/>
          </p:nvSpPr>
          <p:spPr>
            <a:xfrm>
              <a:off x="129805" y="857806"/>
              <a:ext cx="8625902" cy="2850118"/>
            </a:xfrm>
            <a:prstGeom prst="roundRect">
              <a:avLst>
                <a:gd name="adj" fmla="val 5285"/>
              </a:avLst>
            </a:prstGeom>
            <a:solidFill>
              <a:srgbClr val="FFFFFF"/>
            </a:solidFill>
            <a:ln w="19050" cap="flat" cmpd="sng" algn="ctr">
              <a:solidFill>
                <a:schemeClr val="accent2"/>
              </a:solidFill>
              <a:prstDash val="sysDash"/>
            </a:ln>
            <a:effectLst/>
          </p:spPr>
          <p:txBody>
            <a:bodyPr rtlCol="0" anchor="ctr"/>
            <a:lstStyle/>
            <a:p>
              <a:pPr algn="ctr" defTabSz="1151961">
                <a:defRPr/>
              </a:pPr>
              <a:endParaRPr lang="en-US" sz="2400" kern="0">
                <a:solidFill>
                  <a:srgbClr val="EBE0DD"/>
                </a:solidFill>
                <a:latin typeface="+mn-lt"/>
                <a:cs typeface="Arial" panose="020B0604020202020204" pitchFamily="34" charset="0"/>
                <a:sym typeface="Arial"/>
              </a:endParaRPr>
            </a:p>
          </p:txBody>
        </p:sp>
        <p:sp>
          <p:nvSpPr>
            <p:cNvPr id="12" name="TextBox 11">
              <a:extLst>
                <a:ext uri="{FF2B5EF4-FFF2-40B4-BE49-F238E27FC236}">
                  <a16:creationId xmlns:a16="http://schemas.microsoft.com/office/drawing/2014/main" id="{E46CDC98-6E3B-99EA-EA31-965ACAE4D692}"/>
                </a:ext>
              </a:extLst>
            </p:cNvPr>
            <p:cNvSpPr txBox="1"/>
            <p:nvPr/>
          </p:nvSpPr>
          <p:spPr>
            <a:xfrm>
              <a:off x="289855" y="1011839"/>
              <a:ext cx="8305800" cy="2542052"/>
            </a:xfrm>
            <a:prstGeom prst="rect">
              <a:avLst/>
            </a:prstGeom>
            <a:noFill/>
          </p:spPr>
          <p:txBody>
            <a:bodyPr wrap="square">
              <a:spAutoFit/>
            </a:bodyPr>
            <a:lstStyle/>
            <a:p>
              <a:pPr algn="just" defTabSz="1151961">
                <a:lnSpc>
                  <a:spcPct val="150000"/>
                </a:lnSpc>
                <a:defRPr/>
              </a:pPr>
              <a:r>
                <a:rPr lang="vi-VN" sz="2300" kern="0" dirty="0">
                  <a:solidFill>
                    <a:sysClr val="windowText" lastClr="000000"/>
                  </a:solidFill>
                  <a:latin typeface="+mn-lt"/>
                  <a:cs typeface="Arial" panose="020B0604020202020204" pitchFamily="34" charset="0"/>
                  <a:sym typeface="Arial"/>
                </a:rPr>
                <a:t>“Sáng Chủ nhật, chúng ta có buổi tham quan nông trại. Các em nhớ mang bút và sổ tay để ghi chép, chuẩn bị ý cho bài viết sắp tới nhé!” đó là thông báo của cô giáo chủ nhiệm từ buổi chiều thứ Nam. Lan háo hức lắm. Cô bé thấy thời gian trôi thật chậm, mãi mà không tới Chủ nhật.</a:t>
              </a:r>
            </a:p>
            <a:p>
              <a:pPr algn="r" defTabSz="1151961">
                <a:lnSpc>
                  <a:spcPct val="150000"/>
                </a:lnSpc>
                <a:defRPr/>
              </a:pPr>
              <a:r>
                <a:rPr lang="vi-VN" sz="2300" kern="0" dirty="0">
                  <a:solidFill>
                    <a:sysClr val="windowText" lastClr="000000"/>
                  </a:solidFill>
                  <a:latin typeface="+mn-lt"/>
                  <a:cs typeface="Arial" panose="020B0604020202020204" pitchFamily="34" charset="0"/>
                  <a:sym typeface="Arial"/>
                </a:rPr>
                <a:t>Theo NHẬT AN</a:t>
              </a:r>
            </a:p>
          </p:txBody>
        </p:sp>
      </p:grpSp>
      <p:grpSp>
        <p:nvGrpSpPr>
          <p:cNvPr id="14" name="Group 13">
            <a:extLst>
              <a:ext uri="{FF2B5EF4-FFF2-40B4-BE49-F238E27FC236}">
                <a16:creationId xmlns:a16="http://schemas.microsoft.com/office/drawing/2014/main" id="{1BB5E57E-73BC-7651-913B-D8127EB9DB25}"/>
              </a:ext>
            </a:extLst>
          </p:cNvPr>
          <p:cNvGrpSpPr/>
          <p:nvPr/>
        </p:nvGrpSpPr>
        <p:grpSpPr>
          <a:xfrm>
            <a:off x="532965" y="1763575"/>
            <a:ext cx="11126067" cy="1079013"/>
            <a:chOff x="619853" y="2307154"/>
            <a:chExt cx="11126067" cy="1079013"/>
          </a:xfrm>
        </p:grpSpPr>
        <p:sp>
          <p:nvSpPr>
            <p:cNvPr id="8" name="TextBox 7">
              <a:extLst>
                <a:ext uri="{FF2B5EF4-FFF2-40B4-BE49-F238E27FC236}">
                  <a16:creationId xmlns:a16="http://schemas.microsoft.com/office/drawing/2014/main" id="{855D7E1D-77E0-FEFB-9787-7382E509CE76}"/>
                </a:ext>
              </a:extLst>
            </p:cNvPr>
            <p:cNvSpPr txBox="1"/>
            <p:nvPr/>
          </p:nvSpPr>
          <p:spPr>
            <a:xfrm>
              <a:off x="878348" y="2307154"/>
              <a:ext cx="10867572" cy="1079013"/>
            </a:xfrm>
            <a:prstGeom prst="rect">
              <a:avLst/>
            </a:prstGeom>
            <a:noFill/>
          </p:spPr>
          <p:txBody>
            <a:bodyPr wrap="square">
              <a:spAutoFit/>
            </a:bodyPr>
            <a:lstStyle/>
            <a:p>
              <a:pPr algn="just" defTabSz="1151961">
                <a:lnSpc>
                  <a:spcPct val="150000"/>
                </a:lnSpc>
                <a:defRPr/>
              </a:pPr>
              <a:r>
                <a:rPr lang="en-US" sz="2300" kern="0" dirty="0" err="1">
                  <a:solidFill>
                    <a:sysClr val="windowText" lastClr="000000"/>
                  </a:solidFill>
                  <a:latin typeface="+mn-lt"/>
                  <a:cs typeface="Arial" panose="020B0604020202020204" pitchFamily="34" charset="0"/>
                  <a:sym typeface="Arial"/>
                </a:rPr>
                <a:t>Các</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em</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hãy</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hoàn</a:t>
              </a:r>
              <a:r>
                <a:rPr lang="en-US" sz="2300" kern="0" dirty="0">
                  <a:solidFill>
                    <a:sysClr val="windowText" lastClr="000000"/>
                  </a:solidFill>
                  <a:latin typeface="+mn-lt"/>
                  <a:cs typeface="Arial" panose="020B0604020202020204" pitchFamily="34" charset="0"/>
                  <a:sym typeface="Arial"/>
                </a:rPr>
                <a:t> </a:t>
              </a:r>
              <a:r>
                <a:rPr lang="en-US" sz="2300" kern="0" dirty="0" err="1">
                  <a:solidFill>
                    <a:sysClr val="windowText" lastClr="000000"/>
                  </a:solidFill>
                  <a:latin typeface="+mn-lt"/>
                  <a:cs typeface="Arial" panose="020B0604020202020204" pitchFamily="34" charset="0"/>
                  <a:sym typeface="Arial"/>
                </a:rPr>
                <a:t>thành</a:t>
              </a:r>
              <a:r>
                <a:rPr lang="en-US" sz="2300" kern="0" dirty="0">
                  <a:solidFill>
                    <a:sysClr val="windowText" lastClr="000000"/>
                  </a:solidFill>
                  <a:latin typeface="+mn-lt"/>
                  <a:cs typeface="Arial" panose="020B0604020202020204" pitchFamily="34" charset="0"/>
                  <a:sym typeface="Arial"/>
                </a:rPr>
                <a:t> </a:t>
              </a:r>
              <a:r>
                <a:rPr lang="en-US" sz="2300" b="1" kern="0" dirty="0" err="1">
                  <a:solidFill>
                    <a:sysClr val="windowText" lastClr="000000"/>
                  </a:solidFill>
                  <a:latin typeface="+mn-lt"/>
                  <a:cs typeface="Arial" panose="020B0604020202020204" pitchFamily="34" charset="0"/>
                  <a:sym typeface="Arial"/>
                </a:rPr>
                <a:t>b</a:t>
              </a:r>
              <a:r>
                <a:rPr lang="en-US" sz="2300" b="1" kern="0" dirty="0" err="1">
                  <a:latin typeface="+mn-lt"/>
                  <a:cs typeface="Arial" panose="020B0604020202020204" pitchFamily="34" charset="0"/>
                  <a:sym typeface="Arial"/>
                </a:rPr>
                <a:t>ài</a:t>
              </a:r>
              <a:r>
                <a:rPr lang="en-US" sz="2300" b="1" kern="0" dirty="0">
                  <a:latin typeface="+mn-lt"/>
                  <a:cs typeface="Arial" panose="020B0604020202020204" pitchFamily="34" charset="0"/>
                  <a:sym typeface="Arial"/>
                </a:rPr>
                <a:t> </a:t>
              </a:r>
              <a:r>
                <a:rPr lang="en-US" sz="2300" b="1" kern="0" dirty="0" err="1">
                  <a:latin typeface="+mn-lt"/>
                  <a:cs typeface="Arial" panose="020B0604020202020204" pitchFamily="34" charset="0"/>
                  <a:sym typeface="Arial"/>
                </a:rPr>
                <a:t>tập</a:t>
              </a:r>
              <a:r>
                <a:rPr lang="en-US" sz="2300" b="1" kern="0" dirty="0">
                  <a:latin typeface="+mn-lt"/>
                  <a:cs typeface="Arial" panose="020B0604020202020204" pitchFamily="34" charset="0"/>
                  <a:sym typeface="Arial"/>
                </a:rPr>
                <a:t> 2</a:t>
              </a:r>
              <a:r>
                <a:rPr lang="en-US" sz="2300" kern="0" dirty="0">
                  <a:solidFill>
                    <a:srgbClr val="000000"/>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Cần</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thêm</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dấu</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gạch</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ngang</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vào</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vị</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trí</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nào</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trong</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đoạn</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truyện</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sau</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để</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đánh</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dấu</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bộ</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phận</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chú</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thích</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giải</a:t>
              </a:r>
              <a:r>
                <a:rPr lang="en-US" sz="2300" kern="0" dirty="0">
                  <a:solidFill>
                    <a:schemeClr val="tx1"/>
                  </a:solidFill>
                  <a:latin typeface="+mn-lt"/>
                  <a:cs typeface="Arial" panose="020B0604020202020204" pitchFamily="34" charset="0"/>
                  <a:sym typeface="Arial"/>
                </a:rPr>
                <a:t> </a:t>
              </a:r>
              <a:r>
                <a:rPr lang="en-US" sz="2300" kern="0" dirty="0" err="1">
                  <a:solidFill>
                    <a:schemeClr val="tx1"/>
                  </a:solidFill>
                  <a:latin typeface="+mn-lt"/>
                  <a:cs typeface="Arial" panose="020B0604020202020204" pitchFamily="34" charset="0"/>
                  <a:sym typeface="Arial"/>
                </a:rPr>
                <a:t>thích</a:t>
              </a:r>
              <a:r>
                <a:rPr lang="en-US" sz="2300" kern="0" dirty="0">
                  <a:solidFill>
                    <a:schemeClr val="tx1"/>
                  </a:solidFill>
                  <a:latin typeface="+mn-lt"/>
                  <a:cs typeface="Arial" panose="020B0604020202020204" pitchFamily="34" charset="0"/>
                  <a:sym typeface="Arial"/>
                </a:rPr>
                <a:t>? </a:t>
              </a:r>
            </a:p>
          </p:txBody>
        </p:sp>
        <p:sp>
          <p:nvSpPr>
            <p:cNvPr id="13" name="Freeform 14">
              <a:extLst>
                <a:ext uri="{FF2B5EF4-FFF2-40B4-BE49-F238E27FC236}">
                  <a16:creationId xmlns:a16="http://schemas.microsoft.com/office/drawing/2014/main" id="{7E434EED-BCCB-D5DF-050F-298E647C1EFF}"/>
                </a:ext>
              </a:extLst>
            </p:cNvPr>
            <p:cNvSpPr>
              <a:spLocks noChangeAspect="1"/>
            </p:cNvSpPr>
            <p:nvPr/>
          </p:nvSpPr>
          <p:spPr>
            <a:xfrm rot="-596002">
              <a:off x="619853" y="2530308"/>
              <a:ext cx="138502" cy="828000"/>
            </a:xfrm>
            <a:custGeom>
              <a:avLst/>
              <a:gdLst/>
              <a:ahLst/>
              <a:cxnLst/>
              <a:rect l="l" t="t" r="r" b="b"/>
              <a:pathLst>
                <a:path w="688294" h="4114800">
                  <a:moveTo>
                    <a:pt x="0" y="0"/>
                  </a:moveTo>
                  <a:lnTo>
                    <a:pt x="688294" y="0"/>
                  </a:lnTo>
                  <a:lnTo>
                    <a:pt x="68829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spTree>
    <p:extLst>
      <p:ext uri="{BB962C8B-B14F-4D97-AF65-F5344CB8AC3E}">
        <p14:creationId xmlns:p14="http://schemas.microsoft.com/office/powerpoint/2010/main" val="1772876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C04E96B-B176-6312-F16A-DAE3F3279AAC}"/>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C3A16DCB-717F-FCF0-32EA-1D1487624178}"/>
              </a:ext>
            </a:extLst>
          </p:cNvPr>
          <p:cNvSpPr txBox="1"/>
          <p:nvPr/>
        </p:nvSpPr>
        <p:spPr>
          <a:xfrm>
            <a:off x="3804118" y="1275456"/>
            <a:ext cx="4583763" cy="461665"/>
          </a:xfrm>
          <a:prstGeom prst="rect">
            <a:avLst/>
          </a:prstGeom>
          <a:noFill/>
        </p:spPr>
        <p:txBody>
          <a:bodyPr wrap="square" rtlCol="0">
            <a:spAutoFit/>
          </a:bodyPr>
          <a:lstStyle/>
          <a:p>
            <a:pPr algn="ctr"/>
            <a:r>
              <a:rPr lang="en-US" sz="2400" b="1" dirty="0">
                <a:solidFill>
                  <a:schemeClr val="tx1"/>
                </a:solidFill>
                <a:latin typeface="+mn-lt"/>
                <a:cs typeface="Arial" panose="020B0604020202020204" pitchFamily="34" charset="0"/>
              </a:rPr>
              <a:t>CÂU TRẢ LỜI</a:t>
            </a:r>
          </a:p>
        </p:txBody>
      </p:sp>
      <p:sp>
        <p:nvSpPr>
          <p:cNvPr id="7" name="TextBox 6">
            <a:extLst>
              <a:ext uri="{FF2B5EF4-FFF2-40B4-BE49-F238E27FC236}">
                <a16:creationId xmlns:a16="http://schemas.microsoft.com/office/drawing/2014/main" id="{7762AF25-A0AA-E15A-BCFF-E09FB919C66C}"/>
              </a:ext>
            </a:extLst>
          </p:cNvPr>
          <p:cNvSpPr txBox="1"/>
          <p:nvPr/>
        </p:nvSpPr>
        <p:spPr>
          <a:xfrm>
            <a:off x="5042008" y="1921120"/>
            <a:ext cx="6147038" cy="4445832"/>
          </a:xfrm>
          <a:prstGeom prst="rect">
            <a:avLst/>
          </a:prstGeom>
          <a:noFill/>
        </p:spPr>
        <p:txBody>
          <a:bodyPr wrap="square">
            <a:spAutoFit/>
          </a:bodyPr>
          <a:lstStyle/>
          <a:p>
            <a:pPr algn="just">
              <a:lnSpc>
                <a:spcPct val="150000"/>
              </a:lnSpc>
            </a:pPr>
            <a:r>
              <a:rPr lang="vi-VN" sz="2400" dirty="0">
                <a:solidFill>
                  <a:schemeClr val="tx1"/>
                </a:solidFill>
                <a:latin typeface="+mn-lt"/>
                <a:ea typeface="Calibri" panose="020F0502020204030204" pitchFamily="34" charset="0"/>
                <a:cs typeface="Arial" panose="020B0604020202020204" pitchFamily="34" charset="0"/>
              </a:rPr>
              <a:t>“Sáng Chủ nhật, chúng ta có buổi tham quan nông trại. Các em nhớ mang bút và sổ tay để ghi chép, chuẩn bị cho bài viết sắp tới nhé!” </a:t>
            </a:r>
            <a:r>
              <a:rPr lang="vi-VN" sz="2400" b="1" dirty="0">
                <a:solidFill>
                  <a:srgbClr val="C00000"/>
                </a:solidFill>
                <a:latin typeface="+mn-lt"/>
                <a:ea typeface="Calibri" panose="020F0502020204030204" pitchFamily="34" charset="0"/>
                <a:cs typeface="Arial" panose="020B0604020202020204" pitchFamily="34" charset="0"/>
              </a:rPr>
              <a:t>–</a:t>
            </a:r>
            <a:r>
              <a:rPr lang="vi-VN" sz="2400" b="1" dirty="0">
                <a:solidFill>
                  <a:schemeClr val="tx1"/>
                </a:solidFill>
                <a:latin typeface="+mn-lt"/>
                <a:ea typeface="Calibri" panose="020F0502020204030204" pitchFamily="34" charset="0"/>
                <a:cs typeface="Arial" panose="020B0604020202020204" pitchFamily="34" charset="0"/>
              </a:rPr>
              <a:t> </a:t>
            </a:r>
            <a:r>
              <a:rPr lang="vi-VN" sz="2400" dirty="0">
                <a:solidFill>
                  <a:schemeClr val="tx1"/>
                </a:solidFill>
                <a:latin typeface="+mn-lt"/>
                <a:ea typeface="Calibri" panose="020F0502020204030204" pitchFamily="34" charset="0"/>
                <a:cs typeface="Arial" panose="020B0604020202020204" pitchFamily="34" charset="0"/>
              </a:rPr>
              <a:t>đó là thông báo của cô giáo chủ nhiệm từ buổi chiều thứ Năm. Lan háo hức lắm. Cô bé thấy thời gian trôi thật chậm, mãi mà không tới Chủ nhật. </a:t>
            </a:r>
          </a:p>
        </p:txBody>
      </p:sp>
      <p:sp>
        <p:nvSpPr>
          <p:cNvPr id="15" name="Freeform 10">
            <a:extLst>
              <a:ext uri="{FF2B5EF4-FFF2-40B4-BE49-F238E27FC236}">
                <a16:creationId xmlns:a16="http://schemas.microsoft.com/office/drawing/2014/main" id="{507DE0A9-4806-6D7C-D6AE-164A58B41D11}"/>
              </a:ext>
            </a:extLst>
          </p:cNvPr>
          <p:cNvSpPr/>
          <p:nvPr/>
        </p:nvSpPr>
        <p:spPr>
          <a:xfrm>
            <a:off x="1002954" y="2282733"/>
            <a:ext cx="3546628" cy="3722606"/>
          </a:xfrm>
          <a:custGeom>
            <a:avLst/>
            <a:gdLst/>
            <a:ahLst/>
            <a:cxnLst/>
            <a:rect l="l" t="t" r="r" b="b"/>
            <a:pathLst>
              <a:path w="6224018" h="6532843">
                <a:moveTo>
                  <a:pt x="6224018" y="0"/>
                </a:moveTo>
                <a:lnTo>
                  <a:pt x="0" y="0"/>
                </a:lnTo>
                <a:lnTo>
                  <a:pt x="0" y="6532843"/>
                </a:lnTo>
                <a:lnTo>
                  <a:pt x="6224018" y="6532843"/>
                </a:lnTo>
                <a:lnTo>
                  <a:pt x="6224018" y="0"/>
                </a:lnTo>
                <a:close/>
              </a:path>
            </a:pathLst>
          </a:custGeom>
          <a:blipFill>
            <a:blip r:embed="rId3">
              <a:extLst>
                <a:ext uri="{96DAC541-7B7A-43D3-8B79-37D633B846F1}">
                  <asvg:svgBlip xmlns:asvg="http://schemas.microsoft.com/office/drawing/2016/SVG/main" r:embed="rId4"/>
                </a:ext>
              </a:extLst>
            </a:blip>
            <a:stretch>
              <a:fillRect/>
            </a:stretch>
          </a:blipFill>
        </p:spPr>
      </p:sp>
    </p:spTree>
    <p:extLst>
      <p:ext uri="{BB962C8B-B14F-4D97-AF65-F5344CB8AC3E}">
        <p14:creationId xmlns:p14="http://schemas.microsoft.com/office/powerpoint/2010/main" val="1063702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4C5593E-36BA-9619-6912-A26BCCF650FA}"/>
              </a:ext>
            </a:extLst>
          </p:cNvPr>
          <p:cNvPicPr>
            <a:picLocks noChangeAspect="1"/>
          </p:cNvPicPr>
          <p:nvPr/>
        </p:nvPicPr>
        <p:blipFill>
          <a:blip r:embed="rId4"/>
          <a:stretch>
            <a:fillRect/>
          </a:stretch>
        </p:blipFill>
        <p:spPr>
          <a:xfrm>
            <a:off x="4619855" y="2999936"/>
            <a:ext cx="2952289" cy="1633356"/>
          </a:xfrm>
          <a:prstGeom prst="rect">
            <a:avLst/>
          </a:prstGeom>
        </p:spPr>
      </p:pic>
    </p:spTree>
    <p:extLst>
      <p:ext uri="{BB962C8B-B14F-4D97-AF65-F5344CB8AC3E}">
        <p14:creationId xmlns:p14="http://schemas.microsoft.com/office/powerpoint/2010/main" val="4287898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E2703C6-9005-CC7D-309E-0CC8EF2A1791}"/>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3DFADD6-7EB6-6CCE-3B90-E431DB3E5CEB}"/>
              </a:ext>
            </a:extLst>
          </p:cNvPr>
          <p:cNvGrpSpPr/>
          <p:nvPr/>
        </p:nvGrpSpPr>
        <p:grpSpPr>
          <a:xfrm>
            <a:off x="6702476" y="2129024"/>
            <a:ext cx="3676101" cy="3526088"/>
            <a:chOff x="6702476" y="2129024"/>
            <a:chExt cx="3676101" cy="3526088"/>
          </a:xfrm>
        </p:grpSpPr>
        <p:grpSp>
          <p:nvGrpSpPr>
            <p:cNvPr id="5" name="Group 4">
              <a:extLst>
                <a:ext uri="{FF2B5EF4-FFF2-40B4-BE49-F238E27FC236}">
                  <a16:creationId xmlns:a16="http://schemas.microsoft.com/office/drawing/2014/main" id="{BE357D77-07EC-A709-13E2-B9212912DEE4}"/>
                </a:ext>
              </a:extLst>
            </p:cNvPr>
            <p:cNvGrpSpPr/>
            <p:nvPr/>
          </p:nvGrpSpPr>
          <p:grpSpPr>
            <a:xfrm>
              <a:off x="6702478" y="2129024"/>
              <a:ext cx="3676099" cy="3526088"/>
              <a:chOff x="6734102" y="3448569"/>
              <a:chExt cx="5852267" cy="5613452"/>
            </a:xfrm>
          </p:grpSpPr>
          <p:grpSp>
            <p:nvGrpSpPr>
              <p:cNvPr id="7" name="Group 9">
                <a:extLst>
                  <a:ext uri="{FF2B5EF4-FFF2-40B4-BE49-F238E27FC236}">
                    <a16:creationId xmlns:a16="http://schemas.microsoft.com/office/drawing/2014/main" id="{92706827-895C-4927-EFF6-4E35966AA345}"/>
                  </a:ext>
                </a:extLst>
              </p:cNvPr>
              <p:cNvGrpSpPr/>
              <p:nvPr/>
            </p:nvGrpSpPr>
            <p:grpSpPr>
              <a:xfrm>
                <a:off x="6734102" y="4178406"/>
                <a:ext cx="5852267" cy="4883615"/>
                <a:chOff x="-72326" y="-60354"/>
                <a:chExt cx="1795844" cy="1498600"/>
              </a:xfrm>
            </p:grpSpPr>
            <p:sp>
              <p:nvSpPr>
                <p:cNvPr id="15" name="Freeform 10">
                  <a:extLst>
                    <a:ext uri="{FF2B5EF4-FFF2-40B4-BE49-F238E27FC236}">
                      <a16:creationId xmlns:a16="http://schemas.microsoft.com/office/drawing/2014/main" id="{746C6544-C904-E5F3-8632-50AAF2A1F647}"/>
                    </a:ext>
                  </a:extLst>
                </p:cNvPr>
                <p:cNvSpPr/>
                <p:nvPr/>
              </p:nvSpPr>
              <p:spPr>
                <a:xfrm>
                  <a:off x="-72326" y="-60354"/>
                  <a:ext cx="1795844" cy="1498600"/>
                </a:xfrm>
                <a:custGeom>
                  <a:avLst/>
                  <a:gdLst/>
                  <a:ahLst/>
                  <a:cxnLst/>
                  <a:rect l="l" t="t" r="r" b="b"/>
                  <a:pathLst>
                    <a:path w="1541211" h="1286114">
                      <a:moveTo>
                        <a:pt x="78614" y="0"/>
                      </a:moveTo>
                      <a:lnTo>
                        <a:pt x="1462596" y="0"/>
                      </a:lnTo>
                      <a:cubicBezTo>
                        <a:pt x="1506014" y="0"/>
                        <a:pt x="1541211" y="35197"/>
                        <a:pt x="1541211" y="78614"/>
                      </a:cubicBezTo>
                      <a:lnTo>
                        <a:pt x="1541211" y="1207500"/>
                      </a:lnTo>
                      <a:cubicBezTo>
                        <a:pt x="1541211" y="1250917"/>
                        <a:pt x="1506014" y="1286114"/>
                        <a:pt x="1462596" y="1286114"/>
                      </a:cubicBezTo>
                      <a:lnTo>
                        <a:pt x="78614" y="1286114"/>
                      </a:lnTo>
                      <a:cubicBezTo>
                        <a:pt x="35197" y="1286114"/>
                        <a:pt x="0" y="1250917"/>
                        <a:pt x="0" y="1207500"/>
                      </a:cubicBezTo>
                      <a:lnTo>
                        <a:pt x="0" y="78614"/>
                      </a:lnTo>
                      <a:cubicBezTo>
                        <a:pt x="0" y="35197"/>
                        <a:pt x="35197" y="0"/>
                        <a:pt x="78614" y="0"/>
                      </a:cubicBezTo>
                      <a:close/>
                    </a:path>
                  </a:pathLst>
                </a:custGeom>
                <a:solidFill>
                  <a:srgbClr val="FFFFFF"/>
                </a:solidFill>
                <a:ln w="38100" cap="rnd">
                  <a:solidFill>
                    <a:srgbClr val="000000"/>
                  </a:solidFill>
                  <a:prstDash val="solid"/>
                  <a:round/>
                </a:ln>
              </p:spPr>
            </p:sp>
            <p:sp>
              <p:nvSpPr>
                <p:cNvPr id="16" name="TextBox 11">
                  <a:extLst>
                    <a:ext uri="{FF2B5EF4-FFF2-40B4-BE49-F238E27FC236}">
                      <a16:creationId xmlns:a16="http://schemas.microsoft.com/office/drawing/2014/main" id="{5045BED3-E4B5-E174-C3AD-BC9AEFC590EE}"/>
                    </a:ext>
                  </a:extLst>
                </p:cNvPr>
                <p:cNvSpPr txBox="1"/>
                <p:nvPr/>
              </p:nvSpPr>
              <p:spPr>
                <a:xfrm>
                  <a:off x="0" y="-38100"/>
                  <a:ext cx="1541211" cy="1324214"/>
                </a:xfrm>
                <a:prstGeom prst="rect">
                  <a:avLst/>
                </a:prstGeom>
              </p:spPr>
              <p:txBody>
                <a:bodyPr lIns="50800" tIns="50800" rIns="50800" bIns="50800" rtlCol="0" anchor="ctr"/>
                <a:lstStyle/>
                <a:p>
                  <a:pPr algn="ctr">
                    <a:lnSpc>
                      <a:spcPts val="2659"/>
                    </a:lnSpc>
                    <a:spcBef>
                      <a:spcPct val="0"/>
                    </a:spcBef>
                  </a:pPr>
                  <a:endParaRPr/>
                </a:p>
              </p:txBody>
            </p:sp>
          </p:grpSp>
          <p:grpSp>
            <p:nvGrpSpPr>
              <p:cNvPr id="8" name="Group 18">
                <a:extLst>
                  <a:ext uri="{FF2B5EF4-FFF2-40B4-BE49-F238E27FC236}">
                    <a16:creationId xmlns:a16="http://schemas.microsoft.com/office/drawing/2014/main" id="{6AF6AB2C-B7AA-F798-6BEB-02AED68202DC}"/>
                  </a:ext>
                </a:extLst>
              </p:cNvPr>
              <p:cNvGrpSpPr/>
              <p:nvPr/>
            </p:nvGrpSpPr>
            <p:grpSpPr>
              <a:xfrm>
                <a:off x="8589778" y="3448569"/>
                <a:ext cx="1872814" cy="2003703"/>
                <a:chOff x="76200" y="-52433"/>
                <a:chExt cx="737491" cy="789033"/>
              </a:xfrm>
            </p:grpSpPr>
            <p:sp>
              <p:nvSpPr>
                <p:cNvPr id="10" name="Freeform 19">
                  <a:extLst>
                    <a:ext uri="{FF2B5EF4-FFF2-40B4-BE49-F238E27FC236}">
                      <a16:creationId xmlns:a16="http://schemas.microsoft.com/office/drawing/2014/main" id="{8C1FD722-254B-5201-749E-82789824290A}"/>
                    </a:ext>
                  </a:extLst>
                </p:cNvPr>
                <p:cNvSpPr/>
                <p:nvPr/>
              </p:nvSpPr>
              <p:spPr>
                <a:xfrm>
                  <a:off x="181775" y="-52433"/>
                  <a:ext cx="631916" cy="63191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B64"/>
                </a:solidFill>
                <a:ln w="38100" cap="sq">
                  <a:solidFill>
                    <a:srgbClr val="000000"/>
                  </a:solidFill>
                  <a:prstDash val="solid"/>
                  <a:miter/>
                </a:ln>
              </p:spPr>
              <p:txBody>
                <a:bodyPr/>
                <a:lstStyle/>
                <a:p>
                  <a:endParaRPr lang="en-VN" dirty="0"/>
                </a:p>
              </p:txBody>
            </p:sp>
            <p:sp>
              <p:nvSpPr>
                <p:cNvPr id="12" name="TextBox 20">
                  <a:extLst>
                    <a:ext uri="{FF2B5EF4-FFF2-40B4-BE49-F238E27FC236}">
                      <a16:creationId xmlns:a16="http://schemas.microsoft.com/office/drawing/2014/main" id="{093805C3-2803-F2A7-DC14-8993C1953209}"/>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9" name="Freeform 23">
                <a:extLst>
                  <a:ext uri="{FF2B5EF4-FFF2-40B4-BE49-F238E27FC236}">
                    <a16:creationId xmlns:a16="http://schemas.microsoft.com/office/drawing/2014/main" id="{4FAD6396-FF53-34A9-536B-A66F443AB96E}"/>
                  </a:ext>
                </a:extLst>
              </p:cNvPr>
              <p:cNvSpPr/>
              <p:nvPr/>
            </p:nvSpPr>
            <p:spPr>
              <a:xfrm>
                <a:off x="9148119" y="3645767"/>
                <a:ext cx="1024231" cy="1210317"/>
              </a:xfrm>
              <a:custGeom>
                <a:avLst/>
                <a:gdLst/>
                <a:ahLst/>
                <a:cxnLst/>
                <a:rect l="l" t="t" r="r" b="b"/>
                <a:pathLst>
                  <a:path w="1243444" h="1469357">
                    <a:moveTo>
                      <a:pt x="0" y="0"/>
                    </a:moveTo>
                    <a:lnTo>
                      <a:pt x="1243444" y="0"/>
                    </a:lnTo>
                    <a:lnTo>
                      <a:pt x="1243444" y="1469358"/>
                    </a:lnTo>
                    <a:lnTo>
                      <a:pt x="0" y="146935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sp>
          <p:nvSpPr>
            <p:cNvPr id="6" name="TextBox 5">
              <a:extLst>
                <a:ext uri="{FF2B5EF4-FFF2-40B4-BE49-F238E27FC236}">
                  <a16:creationId xmlns:a16="http://schemas.microsoft.com/office/drawing/2014/main" id="{7F3EC161-FB80-5BBA-28F1-7FEFA87B4500}"/>
                </a:ext>
              </a:extLst>
            </p:cNvPr>
            <p:cNvSpPr txBox="1"/>
            <p:nvPr/>
          </p:nvSpPr>
          <p:spPr>
            <a:xfrm>
              <a:off x="6702476" y="3408193"/>
              <a:ext cx="3676099" cy="1682384"/>
            </a:xfrm>
            <a:prstGeom prst="rect">
              <a:avLst/>
            </a:prstGeom>
            <a:noFill/>
          </p:spPr>
          <p:txBody>
            <a:bodyPr wrap="square">
              <a:spAutoFit/>
            </a:bodyPr>
            <a:lstStyle/>
            <a:p>
              <a:pPr algn="ctr">
                <a:lnSpc>
                  <a:spcPct val="150000"/>
                </a:lnSpc>
              </a:pPr>
              <a:r>
                <a:rPr lang="vi-VN" sz="2400" dirty="0">
                  <a:solidFill>
                    <a:schemeClr val="tx1"/>
                  </a:solidFill>
                  <a:latin typeface="+mn-lt"/>
                  <a:ea typeface="Calibri" panose="020F0502020204030204" pitchFamily="34" charset="0"/>
                  <a:cs typeface="Arial" panose="020B0604020202020204" pitchFamily="34" charset="0"/>
                </a:rPr>
                <a:t>Chuẩn bị bài </a:t>
              </a:r>
            </a:p>
            <a:p>
              <a:pPr algn="ctr">
                <a:lnSpc>
                  <a:spcPct val="150000"/>
                </a:lnSpc>
              </a:pPr>
              <a:r>
                <a:rPr lang="en-US" sz="2400" dirty="0" err="1">
                  <a:solidFill>
                    <a:schemeClr val="tx1"/>
                  </a:solidFill>
                  <a:latin typeface="+mn-lt"/>
                  <a:ea typeface="Calibri" panose="020F0502020204030204" pitchFamily="34" charset="0"/>
                  <a:cs typeface="Arial" panose="020B0604020202020204" pitchFamily="34" charset="0"/>
                </a:rPr>
                <a:t>tiếp</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theo</a:t>
              </a:r>
              <a:r>
                <a:rPr lang="en-US" sz="2400" dirty="0">
                  <a:solidFill>
                    <a:schemeClr val="tx1"/>
                  </a:solidFill>
                  <a:latin typeface="+mn-lt"/>
                  <a:ea typeface="Calibri" panose="020F0502020204030204" pitchFamily="34" charset="0"/>
                  <a:cs typeface="Arial" panose="020B0604020202020204" pitchFamily="34" charset="0"/>
                </a:rPr>
                <a:t>: </a:t>
              </a:r>
              <a:r>
                <a:rPr lang="en-US" sz="2400" i="1" dirty="0" err="1">
                  <a:solidFill>
                    <a:schemeClr val="tx1"/>
                  </a:solidFill>
                  <a:latin typeface="+mn-lt"/>
                  <a:ea typeface="Calibri" panose="020F0502020204030204" pitchFamily="34" charset="0"/>
                  <a:cs typeface="Arial" panose="020B0604020202020204" pitchFamily="34" charset="0"/>
                </a:rPr>
                <a:t>Bài</a:t>
              </a:r>
              <a:r>
                <a:rPr lang="en-US" sz="2400" i="1" dirty="0">
                  <a:solidFill>
                    <a:schemeClr val="tx1"/>
                  </a:solidFill>
                  <a:latin typeface="+mn-lt"/>
                  <a:ea typeface="Calibri" panose="020F0502020204030204" pitchFamily="34" charset="0"/>
                  <a:cs typeface="Arial" panose="020B0604020202020204" pitchFamily="34" charset="0"/>
                </a:rPr>
                <a:t> </a:t>
              </a:r>
              <a:r>
                <a:rPr lang="en-US" sz="2400" i="1" dirty="0" err="1">
                  <a:solidFill>
                    <a:schemeClr val="tx1"/>
                  </a:solidFill>
                  <a:latin typeface="+mn-lt"/>
                  <a:ea typeface="Calibri" panose="020F0502020204030204" pitchFamily="34" charset="0"/>
                  <a:cs typeface="Arial" panose="020B0604020202020204" pitchFamily="34" charset="0"/>
                </a:rPr>
                <a:t>viết</a:t>
              </a:r>
              <a:r>
                <a:rPr lang="en-US" sz="2400" i="1" dirty="0">
                  <a:solidFill>
                    <a:schemeClr val="tx1"/>
                  </a:solidFill>
                  <a:latin typeface="+mn-lt"/>
                  <a:ea typeface="Calibri" panose="020F0502020204030204" pitchFamily="34" charset="0"/>
                  <a:cs typeface="Arial" panose="020B0604020202020204" pitchFamily="34" charset="0"/>
                </a:rPr>
                <a:t> 2. </a:t>
              </a:r>
              <a:r>
                <a:rPr lang="en-US" sz="2400" i="1" dirty="0" err="1">
                  <a:solidFill>
                    <a:schemeClr val="tx1"/>
                  </a:solidFill>
                  <a:latin typeface="+mn-lt"/>
                  <a:ea typeface="Calibri" panose="020F0502020204030204" pitchFamily="34" charset="0"/>
                  <a:cs typeface="Arial" panose="020B0604020202020204" pitchFamily="34" charset="0"/>
                </a:rPr>
                <a:t>Luyện</a:t>
              </a:r>
              <a:r>
                <a:rPr lang="en-US" sz="2400" i="1" dirty="0">
                  <a:solidFill>
                    <a:schemeClr val="tx1"/>
                  </a:solidFill>
                  <a:latin typeface="+mn-lt"/>
                  <a:ea typeface="Calibri" panose="020F0502020204030204" pitchFamily="34" charset="0"/>
                  <a:cs typeface="Arial" panose="020B0604020202020204" pitchFamily="34" charset="0"/>
                </a:rPr>
                <a:t> </a:t>
              </a:r>
              <a:r>
                <a:rPr lang="vi-VN" sz="2400" i="1" dirty="0">
                  <a:solidFill>
                    <a:schemeClr val="tx1"/>
                  </a:solidFill>
                  <a:latin typeface="+mn-lt"/>
                  <a:ea typeface="Calibri" panose="020F0502020204030204" pitchFamily="34" charset="0"/>
                  <a:cs typeface="Arial" panose="020B0604020202020204" pitchFamily="34" charset="0"/>
                </a:rPr>
                <a:t>tập tả người</a:t>
              </a:r>
              <a:r>
                <a:rPr lang="en-US" sz="2400" dirty="0">
                  <a:solidFill>
                    <a:schemeClr val="tx1"/>
                  </a:solidFill>
                  <a:latin typeface="+mn-lt"/>
                  <a:ea typeface="Calibri" panose="020F0502020204030204" pitchFamily="34" charset="0"/>
                  <a:cs typeface="Arial" panose="020B0604020202020204" pitchFamily="34" charset="0"/>
                </a:rPr>
                <a:t>.</a:t>
              </a:r>
              <a:endParaRPr lang="en-US" sz="2400" dirty="0">
                <a:solidFill>
                  <a:schemeClr val="tx1"/>
                </a:solidFill>
                <a:latin typeface="+mn-lt"/>
                <a:cs typeface="Arial" panose="020B0604020202020204" pitchFamily="34" charset="0"/>
              </a:endParaRPr>
            </a:p>
          </p:txBody>
        </p:sp>
      </p:grpSp>
      <p:grpSp>
        <p:nvGrpSpPr>
          <p:cNvPr id="17" name="Group 16">
            <a:extLst>
              <a:ext uri="{FF2B5EF4-FFF2-40B4-BE49-F238E27FC236}">
                <a16:creationId xmlns:a16="http://schemas.microsoft.com/office/drawing/2014/main" id="{3D626636-C557-72F1-D00B-D89A251CBA4B}"/>
              </a:ext>
            </a:extLst>
          </p:cNvPr>
          <p:cNvGrpSpPr/>
          <p:nvPr/>
        </p:nvGrpSpPr>
        <p:grpSpPr>
          <a:xfrm>
            <a:off x="1813425" y="2065680"/>
            <a:ext cx="3676098" cy="3589432"/>
            <a:chOff x="1813425" y="2065680"/>
            <a:chExt cx="3676098" cy="3589432"/>
          </a:xfrm>
        </p:grpSpPr>
        <p:grpSp>
          <p:nvGrpSpPr>
            <p:cNvPr id="18" name="Group 17">
              <a:extLst>
                <a:ext uri="{FF2B5EF4-FFF2-40B4-BE49-F238E27FC236}">
                  <a16:creationId xmlns:a16="http://schemas.microsoft.com/office/drawing/2014/main" id="{47527B32-0E24-9D99-DCA5-D6F842928815}"/>
                </a:ext>
              </a:extLst>
            </p:cNvPr>
            <p:cNvGrpSpPr/>
            <p:nvPr/>
          </p:nvGrpSpPr>
          <p:grpSpPr>
            <a:xfrm>
              <a:off x="1813425" y="2065680"/>
              <a:ext cx="3676098" cy="3589432"/>
              <a:chOff x="1081432" y="3662190"/>
              <a:chExt cx="5022473" cy="4904065"/>
            </a:xfrm>
          </p:grpSpPr>
          <p:grpSp>
            <p:nvGrpSpPr>
              <p:cNvPr id="20" name="Group 3">
                <a:extLst>
                  <a:ext uri="{FF2B5EF4-FFF2-40B4-BE49-F238E27FC236}">
                    <a16:creationId xmlns:a16="http://schemas.microsoft.com/office/drawing/2014/main" id="{50D40F75-2447-F005-4B07-6D9CD3EC48BB}"/>
                  </a:ext>
                </a:extLst>
              </p:cNvPr>
              <p:cNvGrpSpPr/>
              <p:nvPr/>
            </p:nvGrpSpPr>
            <p:grpSpPr>
              <a:xfrm>
                <a:off x="1081432" y="4375087"/>
                <a:ext cx="5022473" cy="4191168"/>
                <a:chOff x="0" y="0"/>
                <a:chExt cx="1541211" cy="1286114"/>
              </a:xfrm>
            </p:grpSpPr>
            <p:sp>
              <p:nvSpPr>
                <p:cNvPr id="25" name="Freeform 4">
                  <a:extLst>
                    <a:ext uri="{FF2B5EF4-FFF2-40B4-BE49-F238E27FC236}">
                      <a16:creationId xmlns:a16="http://schemas.microsoft.com/office/drawing/2014/main" id="{9F4BF0FB-C8BA-9B60-B1CF-11A36623A540}"/>
                    </a:ext>
                  </a:extLst>
                </p:cNvPr>
                <p:cNvSpPr/>
                <p:nvPr/>
              </p:nvSpPr>
              <p:spPr>
                <a:xfrm>
                  <a:off x="0" y="0"/>
                  <a:ext cx="1541211" cy="1286114"/>
                </a:xfrm>
                <a:custGeom>
                  <a:avLst/>
                  <a:gdLst/>
                  <a:ahLst/>
                  <a:cxnLst/>
                  <a:rect l="l" t="t" r="r" b="b"/>
                  <a:pathLst>
                    <a:path w="1541211" h="1286114">
                      <a:moveTo>
                        <a:pt x="78614" y="0"/>
                      </a:moveTo>
                      <a:lnTo>
                        <a:pt x="1462596" y="0"/>
                      </a:lnTo>
                      <a:cubicBezTo>
                        <a:pt x="1506014" y="0"/>
                        <a:pt x="1541211" y="35197"/>
                        <a:pt x="1541211" y="78614"/>
                      </a:cubicBezTo>
                      <a:lnTo>
                        <a:pt x="1541211" y="1207500"/>
                      </a:lnTo>
                      <a:cubicBezTo>
                        <a:pt x="1541211" y="1250917"/>
                        <a:pt x="1506014" y="1286114"/>
                        <a:pt x="1462596" y="1286114"/>
                      </a:cubicBezTo>
                      <a:lnTo>
                        <a:pt x="78614" y="1286114"/>
                      </a:lnTo>
                      <a:cubicBezTo>
                        <a:pt x="35197" y="1286114"/>
                        <a:pt x="0" y="1250917"/>
                        <a:pt x="0" y="1207500"/>
                      </a:cubicBezTo>
                      <a:lnTo>
                        <a:pt x="0" y="78614"/>
                      </a:lnTo>
                      <a:cubicBezTo>
                        <a:pt x="0" y="35197"/>
                        <a:pt x="35197" y="0"/>
                        <a:pt x="78614" y="0"/>
                      </a:cubicBezTo>
                      <a:close/>
                    </a:path>
                  </a:pathLst>
                </a:custGeom>
                <a:solidFill>
                  <a:srgbClr val="FFFFFF"/>
                </a:solidFill>
                <a:ln w="38100" cap="rnd">
                  <a:solidFill>
                    <a:srgbClr val="000000"/>
                  </a:solidFill>
                  <a:prstDash val="solid"/>
                  <a:round/>
                </a:ln>
              </p:spPr>
            </p:sp>
            <p:sp>
              <p:nvSpPr>
                <p:cNvPr id="26" name="TextBox 5">
                  <a:extLst>
                    <a:ext uri="{FF2B5EF4-FFF2-40B4-BE49-F238E27FC236}">
                      <a16:creationId xmlns:a16="http://schemas.microsoft.com/office/drawing/2014/main" id="{A09DA2DD-85DF-E795-F0EA-8A990A8F4849}"/>
                    </a:ext>
                  </a:extLst>
                </p:cNvPr>
                <p:cNvSpPr txBox="1"/>
                <p:nvPr/>
              </p:nvSpPr>
              <p:spPr>
                <a:xfrm>
                  <a:off x="0" y="-38100"/>
                  <a:ext cx="1541211" cy="1324214"/>
                </a:xfrm>
                <a:prstGeom prst="rect">
                  <a:avLst/>
                </a:prstGeom>
              </p:spPr>
              <p:txBody>
                <a:bodyPr lIns="50800" tIns="50800" rIns="50800" bIns="50800" rtlCol="0" anchor="ctr"/>
                <a:lstStyle/>
                <a:p>
                  <a:pPr algn="ctr">
                    <a:lnSpc>
                      <a:spcPts val="2659"/>
                    </a:lnSpc>
                    <a:spcBef>
                      <a:spcPct val="0"/>
                    </a:spcBef>
                  </a:pPr>
                  <a:endParaRPr/>
                </a:p>
              </p:txBody>
            </p:sp>
          </p:grpSp>
          <p:grpSp>
            <p:nvGrpSpPr>
              <p:cNvPr id="21" name="Group 12">
                <a:extLst>
                  <a:ext uri="{FF2B5EF4-FFF2-40B4-BE49-F238E27FC236}">
                    <a16:creationId xmlns:a16="http://schemas.microsoft.com/office/drawing/2014/main" id="{9963908D-3AF2-07F4-1E19-B2DE80587000}"/>
                  </a:ext>
                </a:extLst>
              </p:cNvPr>
              <p:cNvGrpSpPr/>
              <p:nvPr/>
            </p:nvGrpSpPr>
            <p:grpSpPr>
              <a:xfrm>
                <a:off x="2754146" y="3662190"/>
                <a:ext cx="1677046" cy="1790082"/>
                <a:chOff x="76200" y="31688"/>
                <a:chExt cx="660400" cy="704912"/>
              </a:xfrm>
            </p:grpSpPr>
            <p:sp>
              <p:nvSpPr>
                <p:cNvPr id="23" name="Freeform 13">
                  <a:extLst>
                    <a:ext uri="{FF2B5EF4-FFF2-40B4-BE49-F238E27FC236}">
                      <a16:creationId xmlns:a16="http://schemas.microsoft.com/office/drawing/2014/main" id="{069207FD-14A4-4866-884B-CB286CEE3354}"/>
                    </a:ext>
                  </a:extLst>
                </p:cNvPr>
                <p:cNvSpPr/>
                <p:nvPr/>
              </p:nvSpPr>
              <p:spPr>
                <a:xfrm>
                  <a:off x="175029" y="31688"/>
                  <a:ext cx="542317" cy="542317"/>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37F78"/>
                </a:solidFill>
                <a:ln w="38100" cap="sq">
                  <a:solidFill>
                    <a:srgbClr val="000000"/>
                  </a:solidFill>
                  <a:prstDash val="solid"/>
                  <a:miter/>
                </a:ln>
              </p:spPr>
            </p:sp>
            <p:sp>
              <p:nvSpPr>
                <p:cNvPr id="24" name="TextBox 14">
                  <a:extLst>
                    <a:ext uri="{FF2B5EF4-FFF2-40B4-BE49-F238E27FC236}">
                      <a16:creationId xmlns:a16="http://schemas.microsoft.com/office/drawing/2014/main" id="{DFBA3E4D-AAB5-CA9B-7C3F-64177B2E3A16}"/>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2" name="Freeform 21">
                <a:extLst>
                  <a:ext uri="{FF2B5EF4-FFF2-40B4-BE49-F238E27FC236}">
                    <a16:creationId xmlns:a16="http://schemas.microsoft.com/office/drawing/2014/main" id="{3DA5D575-C9A8-962C-291B-E16ACF86A5A7}"/>
                  </a:ext>
                </a:extLst>
              </p:cNvPr>
              <p:cNvSpPr/>
              <p:nvPr/>
            </p:nvSpPr>
            <p:spPr>
              <a:xfrm>
                <a:off x="3235599" y="3863010"/>
                <a:ext cx="916215" cy="1032354"/>
              </a:xfrm>
              <a:custGeom>
                <a:avLst/>
                <a:gdLst/>
                <a:ahLst/>
                <a:cxnLst/>
                <a:rect l="l" t="t" r="r" b="b"/>
                <a:pathLst>
                  <a:path w="1355788" h="1527648">
                    <a:moveTo>
                      <a:pt x="0" y="0"/>
                    </a:moveTo>
                    <a:lnTo>
                      <a:pt x="1355788" y="0"/>
                    </a:lnTo>
                    <a:lnTo>
                      <a:pt x="1355788" y="1527649"/>
                    </a:lnTo>
                    <a:lnTo>
                      <a:pt x="0" y="152764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sp>
          <p:nvSpPr>
            <p:cNvPr id="19" name="TextBox 18">
              <a:extLst>
                <a:ext uri="{FF2B5EF4-FFF2-40B4-BE49-F238E27FC236}">
                  <a16:creationId xmlns:a16="http://schemas.microsoft.com/office/drawing/2014/main" id="{3937CAF0-4B57-B465-B85B-663D9303B98E}"/>
                </a:ext>
              </a:extLst>
            </p:cNvPr>
            <p:cNvSpPr txBox="1"/>
            <p:nvPr/>
          </p:nvSpPr>
          <p:spPr>
            <a:xfrm>
              <a:off x="1955046" y="3357610"/>
              <a:ext cx="3392855" cy="1675843"/>
            </a:xfrm>
            <a:prstGeom prst="rect">
              <a:avLst/>
            </a:prstGeom>
            <a:noFill/>
          </p:spPr>
          <p:txBody>
            <a:bodyPr wrap="square">
              <a:spAutoFit/>
            </a:bodyPr>
            <a:lstStyle/>
            <a:p>
              <a:pPr algn="ctr">
                <a:lnSpc>
                  <a:spcPct val="150000"/>
                </a:lnSpc>
              </a:pPr>
              <a:r>
                <a:rPr lang="en-US" sz="2400" dirty="0" err="1">
                  <a:solidFill>
                    <a:schemeClr val="tx1"/>
                  </a:solidFill>
                  <a:latin typeface="+mn-lt"/>
                  <a:ea typeface="Calibri" panose="020F0502020204030204" pitchFamily="34" charset="0"/>
                  <a:cs typeface="Arial" panose="020B0604020202020204" pitchFamily="34" charset="0"/>
                </a:rPr>
                <a:t>Lắng</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nghe</a:t>
              </a:r>
              <a:r>
                <a:rPr lang="en-US" sz="2400" dirty="0">
                  <a:solidFill>
                    <a:schemeClr val="tx1"/>
                  </a:solidFill>
                  <a:latin typeface="+mn-lt"/>
                  <a:ea typeface="Calibri" panose="020F0502020204030204" pitchFamily="34" charset="0"/>
                  <a:cs typeface="Arial" panose="020B0604020202020204" pitchFamily="34" charset="0"/>
                </a:rPr>
                <a:t> GV </a:t>
              </a:r>
            </a:p>
            <a:p>
              <a:pPr algn="ctr">
                <a:lnSpc>
                  <a:spcPct val="150000"/>
                </a:lnSpc>
              </a:pPr>
              <a:r>
                <a:rPr lang="en-US" sz="2400" dirty="0" err="1">
                  <a:solidFill>
                    <a:schemeClr val="tx1"/>
                  </a:solidFill>
                  <a:latin typeface="+mn-lt"/>
                  <a:ea typeface="Calibri" panose="020F0502020204030204" pitchFamily="34" charset="0"/>
                  <a:cs typeface="Arial" panose="020B0604020202020204" pitchFamily="34" charset="0"/>
                </a:rPr>
                <a:t>nhận</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xét</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về</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tiết</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học</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để</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rút</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kinh</a:t>
              </a:r>
              <a:r>
                <a:rPr lang="en-US" sz="2400" dirty="0">
                  <a:solidFill>
                    <a:schemeClr val="tx1"/>
                  </a:solidFill>
                  <a:latin typeface="+mn-lt"/>
                  <a:ea typeface="Calibri" panose="020F0502020204030204" pitchFamily="34" charset="0"/>
                  <a:cs typeface="Arial" panose="020B0604020202020204" pitchFamily="34" charset="0"/>
                </a:rPr>
                <a:t> </a:t>
              </a:r>
              <a:r>
                <a:rPr lang="en-US" sz="2400" dirty="0" err="1">
                  <a:solidFill>
                    <a:schemeClr val="tx1"/>
                  </a:solidFill>
                  <a:latin typeface="+mn-lt"/>
                  <a:ea typeface="Calibri" panose="020F0502020204030204" pitchFamily="34" charset="0"/>
                  <a:cs typeface="Arial" panose="020B0604020202020204" pitchFamily="34" charset="0"/>
                </a:rPr>
                <a:t>nghiệm</a:t>
              </a:r>
              <a:r>
                <a:rPr lang="en-US" sz="2400" dirty="0">
                  <a:solidFill>
                    <a:schemeClr val="tx1"/>
                  </a:solidFill>
                  <a:latin typeface="+mn-lt"/>
                  <a:ea typeface="Calibri" panose="020F0502020204030204" pitchFamily="34" charset="0"/>
                  <a:cs typeface="Arial" panose="020B0604020202020204" pitchFamily="34" charset="0"/>
                </a:rPr>
                <a:t>.</a:t>
              </a:r>
            </a:p>
          </p:txBody>
        </p:sp>
      </p:grpSp>
    </p:spTree>
    <p:extLst>
      <p:ext uri="{BB962C8B-B14F-4D97-AF65-F5344CB8AC3E}">
        <p14:creationId xmlns:p14="http://schemas.microsoft.com/office/powerpoint/2010/main" val="12473531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4"/>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314</TotalTime>
  <Words>1027</Words>
  <Application>Microsoft Office PowerPoint</Application>
  <PresentationFormat>Widescreen</PresentationFormat>
  <Paragraphs>70</Paragraphs>
  <Slides>19</Slides>
  <Notes>2</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19</vt:i4>
      </vt:variant>
    </vt:vector>
  </HeadingPairs>
  <TitlesOfParts>
    <vt:vector size="26" baseType="lpstr">
      <vt:lpstr>Calibri Light</vt:lpstr>
      <vt:lpstr>Arial</vt:lpstr>
      <vt:lpstr>Courier New</vt:lpstr>
      <vt:lpstr>UTM Avo</vt:lpstr>
      <vt:lpstr>Calibri</vt:lpstr>
      <vt:lpstr>2_Office Theme</vt:lpstr>
      <vt:lpstr>Office Theme</vt:lpstr>
      <vt:lpstr>Tuần 3 Luyện từ và câu: Dấu gạch ngang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OnePercent</dc:creator>
  <cp:lastModifiedBy>Monkey</cp:lastModifiedBy>
  <cp:revision>124</cp:revision>
  <dcterms:created xsi:type="dcterms:W3CDTF">2023-10-19T01:39:18Z</dcterms:created>
  <dcterms:modified xsi:type="dcterms:W3CDTF">2024-10-11T02:10:51Z</dcterms:modified>
</cp:coreProperties>
</file>