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18"/>
  </p:notesMasterIdLst>
  <p:sldIdLst>
    <p:sldId id="256" r:id="rId3"/>
    <p:sldId id="281" r:id="rId4"/>
    <p:sldId id="353" r:id="rId5"/>
    <p:sldId id="341" r:id="rId6"/>
    <p:sldId id="355" r:id="rId7"/>
    <p:sldId id="363" r:id="rId8"/>
    <p:sldId id="357" r:id="rId9"/>
    <p:sldId id="362" r:id="rId10"/>
    <p:sldId id="359" r:id="rId11"/>
    <p:sldId id="360" r:id="rId12"/>
    <p:sldId id="361" r:id="rId13"/>
    <p:sldId id="348" r:id="rId14"/>
    <p:sldId id="364" r:id="rId15"/>
    <p:sldId id="275" r:id="rId16"/>
    <p:sldId id="367" r:id="rId17"/>
  </p:sldIdLst>
  <p:sldSz cx="12192000" cy="6858000"/>
  <p:notesSz cx="6858000" cy="9144000"/>
  <p:embeddedFontLst>
    <p:embeddedFont>
      <p:font typeface="UTM Avo" panose="02040603050506020204" pitchFamily="18"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7"/>
    <p:restoredTop sz="94595"/>
  </p:normalViewPr>
  <p:slideViewPr>
    <p:cSldViewPr snapToGrid="0">
      <p:cViewPr varScale="1">
        <p:scale>
          <a:sx n="105" d="100"/>
          <a:sy n="105" d="100"/>
        </p:scale>
        <p:origin x="73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font" Target="fonts/font3.fntdata"/><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EE9C1-0BBA-FAE3-E2A5-A87555CA1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E3AB8-A079-C23F-A0AB-AB81C9943B7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75D3B53-9507-EABF-140A-4541D8989A43}"/>
              </a:ext>
            </a:extLst>
          </p:cNvPr>
          <p:cNvSpPr>
            <a:spLocks noGrp="1"/>
          </p:cNvSpPr>
          <p:nvPr>
            <p:ph type="body" idx="1"/>
          </p:nvPr>
        </p:nvSpPr>
        <p:spPr/>
        <p:txBody>
          <a:bodyPr/>
          <a:lstStyle/>
          <a:p>
            <a:endParaRPr lang="en-VN"/>
          </a:p>
        </p:txBody>
      </p:sp>
    </p:spTree>
    <p:extLst>
      <p:ext uri="{BB962C8B-B14F-4D97-AF65-F5344CB8AC3E}">
        <p14:creationId xmlns:p14="http://schemas.microsoft.com/office/powerpoint/2010/main" val="4016800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93479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61932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84462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0049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56552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257758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53287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130425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56267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55206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6794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7451766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31/"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31/"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hyperlink" Target="https://www.hoc10.vn/doc-sach/tieng-viet-5-tap-1/1/678/31/"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39.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92626"/>
            <a:ext cx="9144000" cy="2055249"/>
          </a:xfrm>
          <a:prstGeom prst="rect">
            <a:avLst/>
          </a:prstGeom>
          <a:noFill/>
          <a:ln>
            <a:noFill/>
          </a:ln>
        </p:spPr>
        <p:txBody>
          <a:bodyPr spcFirstLastPara="1" wrap="square" lIns="91425" tIns="45700" rIns="91425" bIns="45700" anchor="b" anchorCtr="0">
            <a:normAutofit fontScale="90000"/>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4</a:t>
            </a:r>
            <a:br>
              <a:rPr lang="en-US" sz="4800" b="1" dirty="0">
                <a:solidFill>
                  <a:srgbClr val="002060"/>
                </a:solidFill>
                <a:latin typeface="UTM Avo" panose="02040603050506020204" pitchFamily="18"/>
                <a:ea typeface="Arial"/>
                <a:cs typeface="Arial"/>
                <a:sym typeface="Arial"/>
              </a:rPr>
            </a:br>
            <a:r>
              <a:rPr lang="en-US" sz="4800" b="1" dirty="0">
                <a:solidFill>
                  <a:srgbClr val="FF0000"/>
                </a:solidFill>
                <a:latin typeface="UTM Avo" panose="02040603050506020204" pitchFamily="18"/>
                <a:ea typeface="Arial"/>
                <a:cs typeface="Arial"/>
                <a:sym typeface="Arial"/>
              </a:rPr>
              <a:t>Trao </a:t>
            </a:r>
            <a:r>
              <a:rPr lang="en-US" sz="4800" b="1" dirty="0" err="1">
                <a:solidFill>
                  <a:srgbClr val="FF0000"/>
                </a:solidFill>
                <a:latin typeface="UTM Avo" panose="02040603050506020204" pitchFamily="18"/>
                <a:ea typeface="Arial"/>
                <a:cs typeface="Arial"/>
                <a:sym typeface="Arial"/>
              </a:rPr>
              <a:t>đổi</a:t>
            </a:r>
            <a:r>
              <a:rPr lang="en-US" sz="4800" b="1" dirty="0">
                <a:solidFill>
                  <a:srgbClr val="FF0000"/>
                </a:solidFill>
                <a:latin typeface="UTM Avo" panose="02040603050506020204" pitchFamily="18"/>
                <a:ea typeface="Arial"/>
                <a:cs typeface="Arial"/>
                <a:sym typeface="Arial"/>
              </a:rPr>
              <a:t>: Em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sách</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báo</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0AD186-1D59-CA5B-0D32-6BD232C4326D}"/>
              </a:ext>
            </a:extLst>
          </p:cNvPr>
          <p:cNvSpPr txBox="1"/>
          <p:nvPr/>
        </p:nvSpPr>
        <p:spPr>
          <a:xfrm>
            <a:off x="1322535" y="1621294"/>
            <a:ext cx="9546929" cy="1131656"/>
          </a:xfrm>
          <a:prstGeom prst="rect">
            <a:avLst/>
          </a:prstGeom>
          <a:noFill/>
        </p:spPr>
        <p:txBody>
          <a:bodyPr wrap="square">
            <a:spAutoFit/>
          </a:bodyPr>
          <a:lstStyle/>
          <a:p>
            <a:pPr algn="just" defTabSz="1151961">
              <a:lnSpc>
                <a:spcPct val="150000"/>
              </a:lnSpc>
              <a:defRPr/>
            </a:pPr>
            <a:r>
              <a:rPr lang="en-US" sz="2400" kern="0" dirty="0" err="1">
                <a:solidFill>
                  <a:sysClr val="windowText" lastClr="000000"/>
                </a:solidFill>
                <a:latin typeface="+mn-lt"/>
                <a:cs typeface="Arial" panose="020B0604020202020204" pitchFamily="34" charset="0"/>
                <a:sym typeface="Arial"/>
              </a:rPr>
              <a:t>Xem</a:t>
            </a:r>
            <a:r>
              <a:rPr lang="en-US" sz="2400" kern="0" dirty="0">
                <a:solidFill>
                  <a:sysClr val="windowText" lastClr="000000"/>
                </a:solidFill>
                <a:latin typeface="+mn-lt"/>
                <a:cs typeface="Arial" panose="020B0604020202020204" pitchFamily="34" charset="0"/>
                <a:sym typeface="Arial"/>
              </a:rPr>
              <a:t> </a:t>
            </a:r>
            <a:r>
              <a:rPr lang="en-US" sz="2400" kern="0" dirty="0">
                <a:latin typeface="+mn-lt"/>
                <a:cs typeface="Arial" panose="020B0604020202020204" pitchFamily="34" charset="0"/>
                <a:sym typeface="Arial"/>
              </a:rPr>
              <a:t>video </a:t>
            </a:r>
            <a:r>
              <a:rPr lang="en-US" sz="2400" kern="0" dirty="0" err="1">
                <a:latin typeface="+mn-lt"/>
                <a:cs typeface="Arial" panose="020B0604020202020204" pitchFamily="34" charset="0"/>
                <a:sym typeface="Arial"/>
              </a:rPr>
              <a:t>về</a:t>
            </a:r>
            <a:r>
              <a:rPr lang="en-US" sz="2400" kern="0" dirty="0">
                <a:latin typeface="+mn-lt"/>
                <a:cs typeface="Arial" panose="020B0604020202020204" pitchFamily="34" charset="0"/>
                <a:sym typeface="Arial"/>
              </a:rPr>
              <a:t> </a:t>
            </a:r>
            <a:r>
              <a:rPr lang="vi-VN" sz="2400" kern="0" dirty="0">
                <a:latin typeface="+mn-lt"/>
                <a:cs typeface="Arial" panose="020B0604020202020204" pitchFamily="34" charset="0"/>
                <a:sym typeface="Arial"/>
              </a:rPr>
              <a:t>bài hát </a:t>
            </a:r>
            <a:r>
              <a:rPr lang="en-US" sz="2400" kern="0" dirty="0">
                <a:latin typeface="+mn-lt"/>
                <a:cs typeface="Arial" panose="020B0604020202020204" pitchFamily="34" charset="0"/>
                <a:sym typeface="Arial"/>
              </a:rPr>
              <a:t>“</a:t>
            </a:r>
            <a:r>
              <a:rPr lang="vi-VN" sz="2400" kern="0" dirty="0">
                <a:latin typeface="+mn-lt"/>
                <a:cs typeface="Arial" panose="020B0604020202020204" pitchFamily="34" charset="0"/>
                <a:sym typeface="Arial"/>
              </a:rPr>
              <a:t>Trái đất này là của chúng mình</a:t>
            </a:r>
            <a:r>
              <a:rPr lang="en-US" sz="2400" kern="0" dirty="0">
                <a:latin typeface="+mn-lt"/>
                <a:cs typeface="Arial" panose="020B0604020202020204" pitchFamily="34" charset="0"/>
                <a:sym typeface="Arial"/>
              </a:rPr>
              <a:t>” (N</a:t>
            </a:r>
            <a:r>
              <a:rPr lang="vi-VN" sz="2400" kern="0" dirty="0">
                <a:latin typeface="+mn-lt"/>
                <a:cs typeface="Arial" panose="020B0604020202020204" pitchFamily="34" charset="0"/>
                <a:sym typeface="Arial"/>
              </a:rPr>
              <a:t>hạc sĩ</a:t>
            </a:r>
            <a:r>
              <a:rPr lang="en-US" sz="2400" kern="0" dirty="0">
                <a:latin typeface="+mn-lt"/>
                <a:cs typeface="Arial" panose="020B0604020202020204" pitchFamily="34" charset="0"/>
                <a:sym typeface="Arial"/>
              </a:rPr>
              <a:t>: </a:t>
            </a:r>
            <a:r>
              <a:rPr lang="en-US" sz="2400" kern="0" dirty="0" err="1">
                <a:latin typeface="+mn-lt"/>
                <a:cs typeface="Arial" panose="020B0604020202020204" pitchFamily="34" charset="0"/>
                <a:sym typeface="Arial"/>
              </a:rPr>
              <a:t>Trương</a:t>
            </a:r>
            <a:r>
              <a:rPr lang="vi-VN" sz="2400" kern="0" dirty="0">
                <a:latin typeface="+mn-lt"/>
                <a:cs typeface="Arial" panose="020B0604020202020204" pitchFamily="34" charset="0"/>
                <a:sym typeface="Arial"/>
              </a:rPr>
              <a:t> Quang Lục </a:t>
            </a:r>
            <a:r>
              <a:rPr lang="en-US" sz="2400" kern="0" dirty="0">
                <a:latin typeface="+mn-lt"/>
                <a:cs typeface="Arial" panose="020B0604020202020204" pitchFamily="34" charset="0"/>
                <a:sym typeface="Arial"/>
              </a:rPr>
              <a:t>– </a:t>
            </a:r>
            <a:r>
              <a:rPr lang="en-US" sz="2400" kern="0" dirty="0" err="1">
                <a:latin typeface="+mn-lt"/>
                <a:cs typeface="Arial" panose="020B0604020202020204" pitchFamily="34" charset="0"/>
                <a:sym typeface="Arial"/>
              </a:rPr>
              <a:t>Thơ</a:t>
            </a:r>
            <a:r>
              <a:rPr lang="en-US" sz="2400" kern="0" dirty="0">
                <a:latin typeface="+mn-lt"/>
                <a:cs typeface="Arial" panose="020B0604020202020204" pitchFamily="34" charset="0"/>
                <a:sym typeface="Arial"/>
              </a:rPr>
              <a:t>: </a:t>
            </a:r>
            <a:r>
              <a:rPr lang="vi-VN" sz="2400" kern="0" dirty="0">
                <a:latin typeface="+mn-lt"/>
                <a:cs typeface="Arial" panose="020B0604020202020204" pitchFamily="34" charset="0"/>
                <a:sym typeface="Arial"/>
              </a:rPr>
              <a:t>Định Hải</a:t>
            </a:r>
            <a:r>
              <a:rPr lang="en-US" sz="2400" kern="0" dirty="0">
                <a:latin typeface="+mn-lt"/>
                <a:cs typeface="Arial" panose="020B0604020202020204" pitchFamily="34" charset="0"/>
                <a:sym typeface="Arial"/>
              </a:rPr>
              <a:t>) </a:t>
            </a:r>
            <a:r>
              <a:rPr lang="en-US" sz="2400" kern="0" dirty="0" err="1">
                <a:latin typeface="+mn-lt"/>
                <a:cs typeface="Arial" panose="020B0604020202020204" pitchFamily="34" charset="0"/>
                <a:sym typeface="Arial"/>
              </a:rPr>
              <a:t>và</a:t>
            </a:r>
            <a:r>
              <a:rPr lang="en-US" sz="2400" kern="0" dirty="0">
                <a:latin typeface="+mn-lt"/>
                <a:cs typeface="Arial" panose="020B0604020202020204" pitchFamily="34" charset="0"/>
                <a:sym typeface="Arial"/>
              </a:rPr>
              <a:t> </a:t>
            </a:r>
            <a:r>
              <a:rPr lang="en-US" sz="2400" kern="0" dirty="0" err="1">
                <a:latin typeface="+mn-lt"/>
                <a:cs typeface="Arial" panose="020B0604020202020204" pitchFamily="34" charset="0"/>
                <a:sym typeface="Arial"/>
              </a:rPr>
              <a:t>nêu</a:t>
            </a:r>
            <a:r>
              <a:rPr lang="en-US" sz="2400" kern="0" dirty="0">
                <a:latin typeface="+mn-lt"/>
                <a:cs typeface="Arial" panose="020B0604020202020204" pitchFamily="34" charset="0"/>
                <a:sym typeface="Arial"/>
              </a:rPr>
              <a:t> </a:t>
            </a:r>
            <a:r>
              <a:rPr lang="en-US" sz="2400" kern="0" dirty="0" err="1">
                <a:latin typeface="+mn-lt"/>
                <a:cs typeface="Arial" panose="020B0604020202020204" pitchFamily="34" charset="0"/>
                <a:sym typeface="Arial"/>
              </a:rPr>
              <a:t>ý</a:t>
            </a:r>
            <a:r>
              <a:rPr lang="en-US" sz="2400" kern="0" dirty="0">
                <a:latin typeface="+mn-lt"/>
                <a:cs typeface="Arial" panose="020B0604020202020204" pitchFamily="34" charset="0"/>
                <a:sym typeface="Arial"/>
              </a:rPr>
              <a:t> </a:t>
            </a:r>
            <a:r>
              <a:rPr lang="en-US" sz="2400" kern="0" dirty="0" err="1">
                <a:latin typeface="+mn-lt"/>
                <a:cs typeface="Arial" panose="020B0604020202020204" pitchFamily="34" charset="0"/>
                <a:sym typeface="Arial"/>
              </a:rPr>
              <a:t>nghĩa</a:t>
            </a:r>
            <a:r>
              <a:rPr lang="en-US" sz="2400" kern="0" dirty="0">
                <a:latin typeface="+mn-lt"/>
                <a:cs typeface="Arial" panose="020B0604020202020204" pitchFamily="34" charset="0"/>
                <a:sym typeface="Arial"/>
              </a:rPr>
              <a:t> </a:t>
            </a:r>
            <a:r>
              <a:rPr lang="en-US" sz="2400" kern="0" dirty="0" err="1">
                <a:latin typeface="+mn-lt"/>
                <a:cs typeface="Arial" panose="020B0604020202020204" pitchFamily="34" charset="0"/>
                <a:sym typeface="Arial"/>
              </a:rPr>
              <a:t>của</a:t>
            </a:r>
            <a:r>
              <a:rPr lang="en-US" sz="2400" kern="0" dirty="0">
                <a:latin typeface="+mn-lt"/>
                <a:cs typeface="Arial" panose="020B0604020202020204" pitchFamily="34" charset="0"/>
                <a:sym typeface="Arial"/>
              </a:rPr>
              <a:t> </a:t>
            </a:r>
            <a:r>
              <a:rPr lang="en-US" sz="2400" kern="0" dirty="0" err="1">
                <a:latin typeface="+mn-lt"/>
                <a:cs typeface="Arial" panose="020B0604020202020204" pitchFamily="34" charset="0"/>
                <a:sym typeface="Arial"/>
              </a:rPr>
              <a:t>bài</a:t>
            </a:r>
            <a:r>
              <a:rPr lang="en-US" sz="2400" kern="0" dirty="0">
                <a:latin typeface="+mn-lt"/>
                <a:cs typeface="Arial" panose="020B0604020202020204" pitchFamily="34" charset="0"/>
                <a:sym typeface="Arial"/>
              </a:rPr>
              <a:t>.</a:t>
            </a:r>
            <a:endParaRPr lang="en-US" sz="2400" kern="0" dirty="0">
              <a:solidFill>
                <a:srgbClr val="FF0000"/>
              </a:solidFill>
              <a:latin typeface="+mn-lt"/>
              <a:cs typeface="Arial" panose="020B0604020202020204" pitchFamily="34" charset="0"/>
              <a:sym typeface="Arial"/>
            </a:endParaRPr>
          </a:p>
        </p:txBody>
      </p:sp>
      <p:pic>
        <p:nvPicPr>
          <p:cNvPr id="5" name="Trái Đất Này Là Của Chúng Mình - Nhạc Thiếu Nhi Vui Nhộn Hay Nhất LU VÀ BUN">
            <a:hlinkClick r:id="" action="ppaction://media"/>
            <a:extLst>
              <a:ext uri="{FF2B5EF4-FFF2-40B4-BE49-F238E27FC236}">
                <a16:creationId xmlns:a16="http://schemas.microsoft.com/office/drawing/2014/main" id="{79757EA6-8988-9157-DA50-CD7873D2DAD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58586" y="2933833"/>
            <a:ext cx="6474826" cy="3639246"/>
          </a:xfrm>
          <a:prstGeom prst="rect">
            <a:avLst/>
          </a:prstGeom>
          <a:ln>
            <a:noFill/>
          </a:ln>
          <a:effectLst/>
          <a:scene3d>
            <a:camera prst="orthographicFront"/>
            <a:lightRig rig="balanced" dir="t"/>
          </a:scene3d>
          <a:sp3d prstMaterial="softEdge">
            <a:bevelT w="203200" h="101600" prst="cross"/>
            <a:contourClr>
              <a:srgbClr val="FFFFFF"/>
            </a:contourClr>
          </a:sp3d>
        </p:spPr>
      </p:pic>
      <p:pic>
        <p:nvPicPr>
          <p:cNvPr id="1028" name="Picture 4" descr="BÀI CA TRÁI ĐẤT - Định Hải">
            <a:extLst>
              <a:ext uri="{FF2B5EF4-FFF2-40B4-BE49-F238E27FC236}">
                <a16:creationId xmlns:a16="http://schemas.microsoft.com/office/drawing/2014/main" id="{FE8CFC84-3BBB-3D1E-2C57-E2B785DB15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3753" y="2834640"/>
            <a:ext cx="6544492" cy="384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97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81312D2-4096-49B7-4799-CFB086AB42BC}"/>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sp>
        <p:nvSpPr>
          <p:cNvPr id="8" name="TextBox 20">
            <a:extLst>
              <a:ext uri="{FF2B5EF4-FFF2-40B4-BE49-F238E27FC236}">
                <a16:creationId xmlns:a16="http://schemas.microsoft.com/office/drawing/2014/main" id="{DA23CD75-7A75-4F31-5BB6-0085E157BE6F}"/>
              </a:ext>
            </a:extLst>
          </p:cNvPr>
          <p:cNvSpPr txBox="1"/>
          <p:nvPr/>
        </p:nvSpPr>
        <p:spPr>
          <a:xfrm>
            <a:off x="5664193" y="2392915"/>
            <a:ext cx="5238340" cy="2072170"/>
          </a:xfrm>
          <a:prstGeom prst="rect">
            <a:avLst/>
          </a:prstGeom>
        </p:spPr>
        <p:txBody>
          <a:bodyPr wrap="square" lIns="0" tIns="0" rIns="0" bIns="0" rtlCol="0" anchor="t">
            <a:spAutoFit/>
          </a:bodyPr>
          <a:lstStyle/>
          <a:p>
            <a:pPr algn="ctr">
              <a:lnSpc>
                <a:spcPct val="150000"/>
              </a:lnSpc>
            </a:pPr>
            <a:r>
              <a:rPr lang="vi-VN" sz="4800" b="1" dirty="0">
                <a:solidFill>
                  <a:srgbClr val="C00000"/>
                </a:solidFill>
                <a:latin typeface="+mn-lt"/>
                <a:ea typeface="Calibri" panose="020F0502020204030204" pitchFamily="34" charset="0"/>
                <a:cs typeface="Arial" panose="020B0604020202020204" pitchFamily="34" charset="0"/>
              </a:rPr>
              <a:t>HOẠT ĐỘNG 1: </a:t>
            </a:r>
            <a:r>
              <a:rPr lang="vi-VN" sz="4800" b="1" dirty="0">
                <a:solidFill>
                  <a:schemeClr val="tx1"/>
                </a:solidFill>
                <a:latin typeface="+mn-lt"/>
                <a:ea typeface="Calibri" panose="020F0502020204030204" pitchFamily="34" charset="0"/>
                <a:cs typeface="Arial" panose="020B0604020202020204" pitchFamily="34" charset="0"/>
              </a:rPr>
              <a:t>CHUẨN BỊ</a:t>
            </a:r>
          </a:p>
        </p:txBody>
      </p:sp>
      <p:grpSp>
        <p:nvGrpSpPr>
          <p:cNvPr id="11" name="Group 10">
            <a:extLst>
              <a:ext uri="{FF2B5EF4-FFF2-40B4-BE49-F238E27FC236}">
                <a16:creationId xmlns:a16="http://schemas.microsoft.com/office/drawing/2014/main" id="{8BBD4724-7DAA-6FE0-2660-663B499C5638}"/>
              </a:ext>
            </a:extLst>
          </p:cNvPr>
          <p:cNvGrpSpPr/>
          <p:nvPr/>
        </p:nvGrpSpPr>
        <p:grpSpPr>
          <a:xfrm>
            <a:off x="-969434" y="2042559"/>
            <a:ext cx="8178616" cy="4815441"/>
            <a:chOff x="-1494082" y="3524628"/>
            <a:chExt cx="11485313" cy="6762372"/>
          </a:xfrm>
        </p:grpSpPr>
        <p:sp>
          <p:nvSpPr>
            <p:cNvPr id="9" name="Freeform 2">
              <a:extLst>
                <a:ext uri="{FF2B5EF4-FFF2-40B4-BE49-F238E27FC236}">
                  <a16:creationId xmlns:a16="http://schemas.microsoft.com/office/drawing/2014/main" id="{D0F30897-2CF3-FF2F-4FCA-ADC773FA3740}"/>
                </a:ext>
              </a:extLst>
            </p:cNvPr>
            <p:cNvSpPr/>
            <p:nvPr/>
          </p:nvSpPr>
          <p:spPr>
            <a:xfrm>
              <a:off x="-357803" y="4575397"/>
              <a:ext cx="10349034" cy="5711603"/>
            </a:xfrm>
            <a:custGeom>
              <a:avLst/>
              <a:gdLst/>
              <a:ahLst/>
              <a:cxnLst/>
              <a:rect l="l" t="t" r="r" b="b"/>
              <a:pathLst>
                <a:path w="10349034" h="5711603">
                  <a:moveTo>
                    <a:pt x="0" y="0"/>
                  </a:moveTo>
                  <a:lnTo>
                    <a:pt x="10349035" y="0"/>
                  </a:lnTo>
                  <a:lnTo>
                    <a:pt x="10349035" y="5711603"/>
                  </a:lnTo>
                  <a:lnTo>
                    <a:pt x="0" y="5711603"/>
                  </a:lnTo>
                  <a:lnTo>
                    <a:pt x="0" y="0"/>
                  </a:lnTo>
                  <a:close/>
                </a:path>
              </a:pathLst>
            </a:custGeom>
            <a:blipFill>
              <a:blip r:embed="rId3"/>
              <a:stretch>
                <a:fillRect t="-3678" b="-3678"/>
              </a:stretch>
            </a:blipFill>
          </p:spPr>
        </p:sp>
        <p:sp>
          <p:nvSpPr>
            <p:cNvPr id="10" name="Freeform 4">
              <a:extLst>
                <a:ext uri="{FF2B5EF4-FFF2-40B4-BE49-F238E27FC236}">
                  <a16:creationId xmlns:a16="http://schemas.microsoft.com/office/drawing/2014/main" id="{D97F05CA-E392-C94A-7AE5-806671AA9547}"/>
                </a:ext>
              </a:extLst>
            </p:cNvPr>
            <p:cNvSpPr/>
            <p:nvPr/>
          </p:nvSpPr>
          <p:spPr>
            <a:xfrm>
              <a:off x="-1494082" y="3524628"/>
              <a:ext cx="2988163" cy="3237744"/>
            </a:xfrm>
            <a:custGeom>
              <a:avLst/>
              <a:gdLst/>
              <a:ahLst/>
              <a:cxnLst/>
              <a:rect l="l" t="t" r="r" b="b"/>
              <a:pathLst>
                <a:path w="2988163" h="3237744">
                  <a:moveTo>
                    <a:pt x="0" y="0"/>
                  </a:moveTo>
                  <a:lnTo>
                    <a:pt x="2988164" y="0"/>
                  </a:lnTo>
                  <a:lnTo>
                    <a:pt x="2988164" y="3237744"/>
                  </a:lnTo>
                  <a:lnTo>
                    <a:pt x="0" y="32377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9F552D5-AD04-B5FC-9509-A7F746B5EB0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1B054B9-7E37-29C3-C6ED-4DC46EA09EB1}"/>
              </a:ext>
            </a:extLst>
          </p:cNvPr>
          <p:cNvSpPr/>
          <p:nvPr/>
        </p:nvSpPr>
        <p:spPr>
          <a:xfrm flipH="1">
            <a:off x="870325" y="3027461"/>
            <a:ext cx="4008983" cy="3267321"/>
          </a:xfrm>
          <a:custGeom>
            <a:avLst/>
            <a:gdLst/>
            <a:ahLst/>
            <a:cxnLst/>
            <a:rect l="l" t="t" r="r" b="b"/>
            <a:pathLst>
              <a:path w="6826063" h="5563241">
                <a:moveTo>
                  <a:pt x="6826063" y="0"/>
                </a:moveTo>
                <a:lnTo>
                  <a:pt x="0" y="0"/>
                </a:lnTo>
                <a:lnTo>
                  <a:pt x="0" y="5563241"/>
                </a:lnTo>
                <a:lnTo>
                  <a:pt x="6826063" y="5563241"/>
                </a:lnTo>
                <a:lnTo>
                  <a:pt x="6826063" y="0"/>
                </a:lnTo>
                <a:close/>
              </a:path>
            </a:pathLst>
          </a:custGeom>
          <a:blipFill>
            <a:blip r:embed="rId4"/>
            <a:stretch>
              <a:fillRect/>
            </a:stretch>
          </a:blipFill>
        </p:spPr>
      </p:sp>
      <p:sp>
        <p:nvSpPr>
          <p:cNvPr id="3" name="Freeform 3">
            <a:extLst>
              <a:ext uri="{FF2B5EF4-FFF2-40B4-BE49-F238E27FC236}">
                <a16:creationId xmlns:a16="http://schemas.microsoft.com/office/drawing/2014/main" id="{D9991CB0-FEE4-7E0C-7043-668327E1CE8B}"/>
              </a:ext>
            </a:extLst>
          </p:cNvPr>
          <p:cNvSpPr/>
          <p:nvPr/>
        </p:nvSpPr>
        <p:spPr>
          <a:xfrm>
            <a:off x="5162806" y="1545823"/>
            <a:ext cx="5979221" cy="4892090"/>
          </a:xfrm>
          <a:custGeom>
            <a:avLst/>
            <a:gdLst/>
            <a:ahLst/>
            <a:cxnLst/>
            <a:rect l="l" t="t" r="r" b="b"/>
            <a:pathLst>
              <a:path w="10063328" h="8233632">
                <a:moveTo>
                  <a:pt x="0" y="0"/>
                </a:moveTo>
                <a:lnTo>
                  <a:pt x="10063328" y="0"/>
                </a:lnTo>
                <a:lnTo>
                  <a:pt x="10063328" y="8233632"/>
                </a:lnTo>
                <a:lnTo>
                  <a:pt x="0" y="82336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a:extLst>
              <a:ext uri="{FF2B5EF4-FFF2-40B4-BE49-F238E27FC236}">
                <a16:creationId xmlns:a16="http://schemas.microsoft.com/office/drawing/2014/main" id="{90ED5182-C84B-175F-FB5B-372852D1F9D8}"/>
              </a:ext>
            </a:extLst>
          </p:cNvPr>
          <p:cNvSpPr/>
          <p:nvPr/>
        </p:nvSpPr>
        <p:spPr>
          <a:xfrm>
            <a:off x="945827" y="2016321"/>
            <a:ext cx="1651986" cy="813978"/>
          </a:xfrm>
          <a:custGeom>
            <a:avLst/>
            <a:gdLst/>
            <a:ahLst/>
            <a:cxnLst/>
            <a:rect l="l" t="t" r="r" b="b"/>
            <a:pathLst>
              <a:path w="2674085" h="1317594">
                <a:moveTo>
                  <a:pt x="0" y="0"/>
                </a:moveTo>
                <a:lnTo>
                  <a:pt x="2674085" y="0"/>
                </a:lnTo>
                <a:lnTo>
                  <a:pt x="2674085" y="1317594"/>
                </a:lnTo>
                <a:lnTo>
                  <a:pt x="0" y="131759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a:extLst>
              <a:ext uri="{FF2B5EF4-FFF2-40B4-BE49-F238E27FC236}">
                <a16:creationId xmlns:a16="http://schemas.microsoft.com/office/drawing/2014/main" id="{68131202-4A48-19A9-DF8A-4E14A3452718}"/>
              </a:ext>
            </a:extLst>
          </p:cNvPr>
          <p:cNvSpPr/>
          <p:nvPr/>
        </p:nvSpPr>
        <p:spPr>
          <a:xfrm rot="8452687">
            <a:off x="10604043" y="5889007"/>
            <a:ext cx="1267875" cy="624716"/>
          </a:xfrm>
          <a:custGeom>
            <a:avLst/>
            <a:gdLst/>
            <a:ahLst/>
            <a:cxnLst/>
            <a:rect l="l" t="t" r="r" b="b"/>
            <a:pathLst>
              <a:path w="2674085" h="1317594">
                <a:moveTo>
                  <a:pt x="0" y="0"/>
                </a:moveTo>
                <a:lnTo>
                  <a:pt x="2674085" y="0"/>
                </a:lnTo>
                <a:lnTo>
                  <a:pt x="2674085" y="1317594"/>
                </a:lnTo>
                <a:lnTo>
                  <a:pt x="0" y="131759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a:extLst>
              <a:ext uri="{FF2B5EF4-FFF2-40B4-BE49-F238E27FC236}">
                <a16:creationId xmlns:a16="http://schemas.microsoft.com/office/drawing/2014/main" id="{7A3AAEB5-2408-736D-7161-E99F3CF47754}"/>
              </a:ext>
            </a:extLst>
          </p:cNvPr>
          <p:cNvSpPr/>
          <p:nvPr/>
        </p:nvSpPr>
        <p:spPr>
          <a:xfrm>
            <a:off x="1500549" y="3027461"/>
            <a:ext cx="542544" cy="650831"/>
          </a:xfrm>
          <a:custGeom>
            <a:avLst/>
            <a:gdLst/>
            <a:ahLst/>
            <a:cxnLst/>
            <a:rect l="l" t="t" r="r" b="b"/>
            <a:pathLst>
              <a:path w="878221" h="1053507">
                <a:moveTo>
                  <a:pt x="0" y="0"/>
                </a:moveTo>
                <a:lnTo>
                  <a:pt x="878221" y="0"/>
                </a:lnTo>
                <a:lnTo>
                  <a:pt x="878221" y="1053507"/>
                </a:lnTo>
                <a:lnTo>
                  <a:pt x="0" y="10535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TextBox 7">
            <a:extLst>
              <a:ext uri="{FF2B5EF4-FFF2-40B4-BE49-F238E27FC236}">
                <a16:creationId xmlns:a16="http://schemas.microsoft.com/office/drawing/2014/main" id="{0F031188-C544-7358-35C0-7127D8255B47}"/>
              </a:ext>
            </a:extLst>
          </p:cNvPr>
          <p:cNvSpPr txBox="1"/>
          <p:nvPr/>
        </p:nvSpPr>
        <p:spPr>
          <a:xfrm>
            <a:off x="5660133" y="1870546"/>
            <a:ext cx="4984566" cy="3969933"/>
          </a:xfrm>
          <a:prstGeom prst="rect">
            <a:avLst/>
          </a:prstGeom>
          <a:noFill/>
        </p:spPr>
        <p:txBody>
          <a:bodyPr wrap="square">
            <a:spAutoFit/>
          </a:bodyPr>
          <a:lstStyle/>
          <a:p>
            <a:pPr algn="ctr">
              <a:lnSpc>
                <a:spcPct val="150000"/>
              </a:lnSpc>
            </a:pPr>
            <a:r>
              <a:rPr lang="en-US" sz="2400" b="1" dirty="0">
                <a:solidFill>
                  <a:schemeClr val="tx1"/>
                </a:solidFill>
                <a:latin typeface="+mn-lt"/>
                <a:ea typeface="Calibri" panose="020F0502020204030204" pitchFamily="34" charset="0"/>
                <a:cs typeface="Arial" panose="020B0604020202020204" pitchFamily="34" charset="0"/>
                <a:sym typeface="Arial"/>
              </a:rPr>
              <a:t>BÀI TẬP 1</a:t>
            </a:r>
          </a:p>
          <a:p>
            <a:pPr algn="just">
              <a:lnSpc>
                <a:spcPct val="150000"/>
              </a:lnSpc>
            </a:pPr>
            <a:r>
              <a:rPr lang="vi-VN" sz="2400" dirty="0">
                <a:solidFill>
                  <a:schemeClr val="tx1"/>
                </a:solidFill>
                <a:latin typeface="+mn-lt"/>
                <a:ea typeface="Calibri" panose="020F0502020204030204" pitchFamily="34" charset="0"/>
                <a:cs typeface="Arial" panose="020B0604020202020204" pitchFamily="34" charset="0"/>
                <a:sym typeface="Arial"/>
              </a:rPr>
              <a:t>Giới thiệu một tác phẩm (câu chuyện hoặc bài thơ, bài văn, bài báo, vở kịch) mà em đã đọc về sự bình đẳng giữa nam và nữ hoặc về một bạn thiếu nhi được nhiều người quý mến. </a:t>
            </a:r>
            <a:endParaRPr lang="en-US" sz="2400" dirty="0">
              <a:solidFill>
                <a:schemeClr val="tx1"/>
              </a:solidFill>
              <a:latin typeface="+mn-lt"/>
              <a:ea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2312349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22B2A8-0E5E-E481-4C65-62BE80C708FF}"/>
            </a:ext>
          </a:extLst>
        </p:cNvPr>
        <p:cNvGrpSpPr/>
        <p:nvPr/>
      </p:nvGrpSpPr>
      <p:grpSpPr>
        <a:xfrm>
          <a:off x="0" y="0"/>
          <a:ext cx="0" cy="0"/>
          <a:chOff x="0" y="0"/>
          <a:chExt cx="0" cy="0"/>
        </a:xfrm>
      </p:grpSpPr>
      <p:sp>
        <p:nvSpPr>
          <p:cNvPr id="4" name="Rounded Rectangle 34">
            <a:extLst>
              <a:ext uri="{FF2B5EF4-FFF2-40B4-BE49-F238E27FC236}">
                <a16:creationId xmlns:a16="http://schemas.microsoft.com/office/drawing/2014/main" id="{0036A4A6-3371-D5B8-E9DD-CF621CF9D6B1}"/>
              </a:ext>
            </a:extLst>
          </p:cNvPr>
          <p:cNvSpPr/>
          <p:nvPr/>
        </p:nvSpPr>
        <p:spPr>
          <a:xfrm>
            <a:off x="4277252" y="1122928"/>
            <a:ext cx="3637493" cy="623102"/>
          </a:xfrm>
          <a:prstGeom prst="roundRect">
            <a:avLst/>
          </a:prstGeom>
          <a:noFill/>
          <a:ln w="38100" cap="flat" cmpd="sng" algn="ctr">
            <a:noFill/>
            <a:prstDash val="solid"/>
          </a:ln>
          <a:effectLst/>
        </p:spPr>
        <p:txBody>
          <a:bodyPr rtlCol="0" anchor="ctr"/>
          <a:lstStyle/>
          <a:p>
            <a:pPr algn="ctr" defTabSz="1151961">
              <a:defRPr/>
            </a:pPr>
            <a:r>
              <a:rPr lang="en-US" sz="2400" b="1" kern="0" dirty="0">
                <a:solidFill>
                  <a:schemeClr val="tx1"/>
                </a:solidFill>
                <a:latin typeface="+mn-lt"/>
                <a:cs typeface="Arial" panose="020B0604020202020204" pitchFamily="34" charset="0"/>
                <a:sym typeface="Arial"/>
              </a:rPr>
              <a:t>GỢI </a:t>
            </a:r>
            <a:r>
              <a:rPr lang="en-US" sz="2400" b="1" kern="0" dirty="0" err="1">
                <a:solidFill>
                  <a:schemeClr val="tx1"/>
                </a:solidFill>
                <a:latin typeface="+mn-lt"/>
                <a:cs typeface="Arial" panose="020B0604020202020204" pitchFamily="34" charset="0"/>
                <a:sym typeface="Arial"/>
              </a:rPr>
              <a:t>Ý</a:t>
            </a:r>
            <a:r>
              <a:rPr lang="en-US" sz="2400" b="1" kern="0" dirty="0">
                <a:solidFill>
                  <a:schemeClr val="tx1"/>
                </a:solidFill>
                <a:latin typeface="+mn-lt"/>
                <a:cs typeface="Arial" panose="020B0604020202020204" pitchFamily="34" charset="0"/>
                <a:sym typeface="Arial"/>
              </a:rPr>
              <a:t> THAM KHẢO</a:t>
            </a:r>
          </a:p>
        </p:txBody>
      </p:sp>
      <p:sp>
        <p:nvSpPr>
          <p:cNvPr id="5" name="TextBox 4">
            <a:extLst>
              <a:ext uri="{FF2B5EF4-FFF2-40B4-BE49-F238E27FC236}">
                <a16:creationId xmlns:a16="http://schemas.microsoft.com/office/drawing/2014/main" id="{31AEEED3-14EA-074B-55E1-CB57E8CE19E5}"/>
              </a:ext>
            </a:extLst>
          </p:cNvPr>
          <p:cNvSpPr txBox="1"/>
          <p:nvPr/>
        </p:nvSpPr>
        <p:spPr>
          <a:xfrm>
            <a:off x="706602" y="4909721"/>
            <a:ext cx="3504094" cy="1411925"/>
          </a:xfrm>
          <a:prstGeom prst="rect">
            <a:avLst/>
          </a:prstGeom>
          <a:noFill/>
        </p:spPr>
        <p:txBody>
          <a:bodyPr wrap="square">
            <a:spAutoFit/>
          </a:bodyPr>
          <a:lstStyle/>
          <a:p>
            <a:pPr algn="ctr" defTabSz="1151961">
              <a:lnSpc>
                <a:spcPct val="150000"/>
              </a:lnSpc>
              <a:defRPr/>
            </a:pPr>
            <a:r>
              <a:rPr lang="vi-VN" sz="2000" kern="0">
                <a:solidFill>
                  <a:srgbClr val="000000"/>
                </a:solidFill>
                <a:latin typeface="+mn-lt"/>
                <a:cs typeface="Arial" panose="020B0604020202020204" pitchFamily="34" charset="0"/>
                <a:sym typeface="Arial"/>
              </a:rPr>
              <a:t>Tuyển tập những câu chuyện </a:t>
            </a:r>
            <a:r>
              <a:rPr lang="en-US" sz="2000" kern="0">
                <a:solidFill>
                  <a:srgbClr val="000000"/>
                </a:solidFill>
                <a:latin typeface="+mn-lt"/>
                <a:cs typeface="Arial" panose="020B0604020202020204" pitchFamily="34" charset="0"/>
                <a:sym typeface="Arial"/>
              </a:rPr>
              <a:t>cổ tích </a:t>
            </a:r>
            <a:r>
              <a:rPr lang="vi-VN" sz="2000" kern="0">
                <a:solidFill>
                  <a:srgbClr val="000000"/>
                </a:solidFill>
                <a:latin typeface="+mn-lt"/>
                <a:cs typeface="Arial" panose="020B0604020202020204" pitchFamily="34" charset="0"/>
                <a:sym typeface="Arial"/>
              </a:rPr>
              <a:t>về bình đẳng giới (nhiều tác giả)</a:t>
            </a:r>
          </a:p>
        </p:txBody>
      </p:sp>
      <p:sp>
        <p:nvSpPr>
          <p:cNvPr id="6" name="TextBox 5">
            <a:extLst>
              <a:ext uri="{FF2B5EF4-FFF2-40B4-BE49-F238E27FC236}">
                <a16:creationId xmlns:a16="http://schemas.microsoft.com/office/drawing/2014/main" id="{9B62B10F-956B-0863-E3DA-A1698B49B065}"/>
              </a:ext>
            </a:extLst>
          </p:cNvPr>
          <p:cNvSpPr txBox="1"/>
          <p:nvPr/>
        </p:nvSpPr>
        <p:spPr>
          <a:xfrm>
            <a:off x="4550982" y="4909720"/>
            <a:ext cx="3090036" cy="1411925"/>
          </a:xfrm>
          <a:prstGeom prst="rect">
            <a:avLst/>
          </a:prstGeom>
          <a:noFill/>
        </p:spPr>
        <p:txBody>
          <a:bodyPr wrap="square">
            <a:spAutoFit/>
          </a:bodyPr>
          <a:lstStyle/>
          <a:p>
            <a:pPr algn="ctr" defTabSz="1151961">
              <a:lnSpc>
                <a:spcPct val="150000"/>
              </a:lnSpc>
              <a:defRPr/>
            </a:pPr>
            <a:r>
              <a:rPr lang="en-US" sz="2000" kern="0" dirty="0" err="1">
                <a:solidFill>
                  <a:srgbClr val="000000"/>
                </a:solidFill>
                <a:latin typeface="+mn-lt"/>
                <a:cs typeface="Arial" panose="020B0604020202020204" pitchFamily="34" charset="0"/>
                <a:sym typeface="Arial"/>
              </a:rPr>
              <a:t>Tốt-tô-chan</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bên</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cửa</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sổ</a:t>
            </a:r>
            <a:r>
              <a:rPr lang="en-US" sz="2000" kern="0" dirty="0">
                <a:solidFill>
                  <a:srgbClr val="000000"/>
                </a:solidFill>
                <a:latin typeface="+mn-lt"/>
                <a:cs typeface="Arial" panose="020B0604020202020204" pitchFamily="34" charset="0"/>
                <a:sym typeface="Arial"/>
              </a:rPr>
              <a:t> (</a:t>
            </a:r>
            <a:r>
              <a:rPr lang="en-US" sz="2000" dirty="0" err="1">
                <a:latin typeface="+mn-lt"/>
                <a:cs typeface="Arial" panose="020B0604020202020204" pitchFamily="34" charset="0"/>
              </a:rPr>
              <a:t>K</a:t>
            </a:r>
            <a:r>
              <a:rPr lang="en-US" sz="2000" kern="0" dirty="0" err="1">
                <a:solidFill>
                  <a:srgbClr val="000000"/>
                </a:solidFill>
                <a:latin typeface="+mn-lt"/>
                <a:cs typeface="Arial" panose="020B0604020202020204" pitchFamily="34" charset="0"/>
                <a:sym typeface="Arial"/>
              </a:rPr>
              <a:t>ư</a:t>
            </a:r>
            <a:r>
              <a:rPr lang="en-US" sz="2000" kern="0" dirty="0">
                <a:solidFill>
                  <a:srgbClr val="000000"/>
                </a:solidFill>
                <a:latin typeface="+mn-lt"/>
                <a:cs typeface="Arial" panose="020B0604020202020204" pitchFamily="34" charset="0"/>
                <a:sym typeface="Arial"/>
              </a:rPr>
              <a:t>-</a:t>
            </a:r>
            <a:r>
              <a:rPr lang="en-US" sz="2000" kern="0" dirty="0" err="1">
                <a:solidFill>
                  <a:srgbClr val="000000"/>
                </a:solidFill>
                <a:latin typeface="+mn-lt"/>
                <a:cs typeface="Arial" panose="020B0604020202020204" pitchFamily="34" charset="0"/>
                <a:sym typeface="Arial"/>
              </a:rPr>
              <a:t>rô</a:t>
            </a:r>
            <a:r>
              <a:rPr lang="en-US" sz="2000" kern="0" dirty="0">
                <a:solidFill>
                  <a:srgbClr val="000000"/>
                </a:solidFill>
                <a:latin typeface="+mn-lt"/>
                <a:cs typeface="Arial" panose="020B0604020202020204" pitchFamily="34" charset="0"/>
                <a:sym typeface="Arial"/>
              </a:rPr>
              <a:t>-y-a-</a:t>
            </a:r>
            <a:r>
              <a:rPr lang="en-US" sz="2000" kern="0" dirty="0" err="1">
                <a:solidFill>
                  <a:srgbClr val="000000"/>
                </a:solidFill>
                <a:latin typeface="+mn-lt"/>
                <a:cs typeface="Arial" panose="020B0604020202020204" pitchFamily="34" charset="0"/>
                <a:sym typeface="Arial"/>
              </a:rPr>
              <a:t>na</a:t>
            </a:r>
            <a:r>
              <a:rPr lang="en-US" sz="2000" kern="0" dirty="0">
                <a:solidFill>
                  <a:srgbClr val="000000"/>
                </a:solidFill>
                <a:latin typeface="+mn-lt"/>
                <a:cs typeface="Arial" panose="020B0604020202020204" pitchFamily="34" charset="0"/>
                <a:sym typeface="Arial"/>
              </a:rPr>
              <a:t>-</a:t>
            </a:r>
            <a:r>
              <a:rPr lang="en-US" sz="2000" kern="0" dirty="0" err="1">
                <a:solidFill>
                  <a:srgbClr val="000000"/>
                </a:solidFill>
                <a:latin typeface="+mn-lt"/>
                <a:cs typeface="Arial" panose="020B0604020202020204" pitchFamily="34" charset="0"/>
                <a:sym typeface="Arial"/>
              </a:rPr>
              <a:t>ghi</a:t>
            </a:r>
            <a:r>
              <a:rPr lang="en-US" sz="2000" kern="0" dirty="0">
                <a:solidFill>
                  <a:srgbClr val="000000"/>
                </a:solidFill>
                <a:latin typeface="+mn-lt"/>
                <a:cs typeface="Arial" panose="020B0604020202020204" pitchFamily="34" charset="0"/>
                <a:sym typeface="Arial"/>
              </a:rPr>
              <a:t> </a:t>
            </a:r>
          </a:p>
          <a:p>
            <a:pPr algn="ctr" defTabSz="1151961">
              <a:lnSpc>
                <a:spcPct val="150000"/>
              </a:lnSpc>
              <a:defRPr/>
            </a:pPr>
            <a:r>
              <a:rPr lang="en-US" sz="2000" dirty="0" err="1">
                <a:latin typeface="UTM Avo"/>
                <a:cs typeface="Arial" panose="020B0604020202020204" pitchFamily="34" charset="0"/>
              </a:rPr>
              <a:t>Tết-sư-cô</a:t>
            </a:r>
            <a:r>
              <a:rPr lang="en-US" sz="2000" kern="0" dirty="0">
                <a:solidFill>
                  <a:srgbClr val="000000"/>
                </a:solidFill>
                <a:latin typeface="+mn-lt"/>
                <a:cs typeface="Arial" panose="020B0604020202020204" pitchFamily="34" charset="0"/>
                <a:sym typeface="Arial"/>
              </a:rPr>
              <a:t>)</a:t>
            </a:r>
            <a:endParaRPr lang="vi-VN" sz="2000" kern="0" dirty="0">
              <a:solidFill>
                <a:srgbClr val="000000"/>
              </a:solidFill>
              <a:latin typeface="+mn-lt"/>
              <a:cs typeface="Arial" panose="020B0604020202020204" pitchFamily="34" charset="0"/>
              <a:sym typeface="Arial"/>
            </a:endParaRPr>
          </a:p>
        </p:txBody>
      </p:sp>
      <p:sp>
        <p:nvSpPr>
          <p:cNvPr id="7" name="TextBox 6">
            <a:extLst>
              <a:ext uri="{FF2B5EF4-FFF2-40B4-BE49-F238E27FC236}">
                <a16:creationId xmlns:a16="http://schemas.microsoft.com/office/drawing/2014/main" id="{02AC5C55-62B3-05B5-3320-F7C42EECD0D1}"/>
              </a:ext>
            </a:extLst>
          </p:cNvPr>
          <p:cNvSpPr txBox="1"/>
          <p:nvPr/>
        </p:nvSpPr>
        <p:spPr>
          <a:xfrm>
            <a:off x="8270272" y="4909720"/>
            <a:ext cx="2725758" cy="1411925"/>
          </a:xfrm>
          <a:prstGeom prst="rect">
            <a:avLst/>
          </a:prstGeom>
          <a:noFill/>
        </p:spPr>
        <p:txBody>
          <a:bodyPr wrap="square">
            <a:spAutoFit/>
          </a:bodyPr>
          <a:lstStyle/>
          <a:p>
            <a:pPr algn="ctr" defTabSz="1151961">
              <a:lnSpc>
                <a:spcPct val="150000"/>
              </a:lnSpc>
              <a:defRPr/>
            </a:pPr>
            <a:r>
              <a:rPr lang="en-US" sz="2000" kern="0" dirty="0" err="1">
                <a:solidFill>
                  <a:srgbClr val="000000"/>
                </a:solidFill>
                <a:latin typeface="+mn-lt"/>
                <a:cs typeface="Arial" panose="020B0604020202020204" pitchFamily="34" charset="0"/>
                <a:sym typeface="Arial"/>
              </a:rPr>
              <a:t>Chuyện</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thần</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kì</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ở</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Vương</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quốc</a:t>
            </a:r>
            <a:r>
              <a:rPr lang="en-US" sz="2000" kern="0" dirty="0">
                <a:solidFill>
                  <a:srgbClr val="000000"/>
                </a:solidFill>
                <a:latin typeface="+mn-lt"/>
                <a:cs typeface="Arial" panose="020B0604020202020204" pitchFamily="34" charset="0"/>
                <a:sym typeface="Arial"/>
              </a:rPr>
              <a:t> </a:t>
            </a:r>
            <a:r>
              <a:rPr lang="en-US" sz="2000" kern="0" dirty="0" err="1">
                <a:solidFill>
                  <a:srgbClr val="000000"/>
                </a:solidFill>
                <a:latin typeface="+mn-lt"/>
                <a:cs typeface="Arial" panose="020B0604020202020204" pitchFamily="34" charset="0"/>
                <a:sym typeface="Arial"/>
              </a:rPr>
              <a:t>Giày</a:t>
            </a:r>
            <a:r>
              <a:rPr lang="en-US" sz="2000" kern="0" dirty="0">
                <a:solidFill>
                  <a:srgbClr val="000000"/>
                </a:solidFill>
                <a:latin typeface="+mn-lt"/>
                <a:cs typeface="Arial" panose="020B0604020202020204" pitchFamily="34" charset="0"/>
                <a:sym typeface="Arial"/>
              </a:rPr>
              <a:t> (Vũ Thanh </a:t>
            </a:r>
            <a:r>
              <a:rPr lang="en-US" sz="2000" kern="0" dirty="0" err="1">
                <a:solidFill>
                  <a:srgbClr val="000000"/>
                </a:solidFill>
                <a:latin typeface="+mn-lt"/>
                <a:cs typeface="Arial" panose="020B0604020202020204" pitchFamily="34" charset="0"/>
                <a:sym typeface="Arial"/>
              </a:rPr>
              <a:t>Thư</a:t>
            </a:r>
            <a:r>
              <a:rPr lang="en-US" sz="2000" kern="0" dirty="0">
                <a:solidFill>
                  <a:srgbClr val="000000"/>
                </a:solidFill>
                <a:latin typeface="+mn-lt"/>
                <a:cs typeface="Arial" panose="020B0604020202020204" pitchFamily="34" charset="0"/>
                <a:sym typeface="Arial"/>
              </a:rPr>
              <a:t>)</a:t>
            </a:r>
            <a:endParaRPr lang="vi-VN" sz="2000" kern="0" dirty="0">
              <a:solidFill>
                <a:srgbClr val="000000"/>
              </a:solidFill>
              <a:latin typeface="+mn-lt"/>
              <a:cs typeface="Arial" panose="020B0604020202020204" pitchFamily="34" charset="0"/>
              <a:sym typeface="Arial"/>
            </a:endParaRPr>
          </a:p>
        </p:txBody>
      </p:sp>
      <p:pic>
        <p:nvPicPr>
          <p:cNvPr id="8" name="Picture 2" descr="Tuyển Tập Những Câu Chuyện Cổ Tích Về Bình Đẳng Giới">
            <a:extLst>
              <a:ext uri="{FF2B5EF4-FFF2-40B4-BE49-F238E27FC236}">
                <a16:creationId xmlns:a16="http://schemas.microsoft.com/office/drawing/2014/main" id="{BF515143-391A-5F98-2586-0B08398A89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28"/>
          <a:stretch/>
        </p:blipFill>
        <p:spPr bwMode="auto">
          <a:xfrm>
            <a:off x="901747" y="1842183"/>
            <a:ext cx="3113804" cy="28786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4" descr="Totto-chan bên cửa sổ – Wikipedia tiếng Việt">
            <a:extLst>
              <a:ext uri="{FF2B5EF4-FFF2-40B4-BE49-F238E27FC236}">
                <a16:creationId xmlns:a16="http://schemas.microsoft.com/office/drawing/2014/main" id="{0AF631BB-9D3A-6F4B-064F-415BCF1A05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3504" y="1842183"/>
            <a:ext cx="2104992" cy="28786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6" descr="Chuyện Thần Kỳ Ở Vương Quốc Giày">
            <a:extLst>
              <a:ext uri="{FF2B5EF4-FFF2-40B4-BE49-F238E27FC236}">
                <a16:creationId xmlns:a16="http://schemas.microsoft.com/office/drawing/2014/main" id="{25D55BAF-873C-6E34-E05D-03698C927A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6050" y="1842183"/>
            <a:ext cx="3314203" cy="28786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2601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par>
                                <p:cTn id="23" presetID="16" presetClass="entr" presetSubtype="21"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par>
                                <p:cTn id="31" presetID="16" presetClass="entr" presetSubtype="21"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A28E74-3C59-379A-4730-E714B98F79C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4A98DC12-70B0-6A51-0C79-1235BDF6104C}"/>
              </a:ext>
            </a:extLst>
          </p:cNvPr>
          <p:cNvGrpSpPr/>
          <p:nvPr/>
        </p:nvGrpSpPr>
        <p:grpSpPr>
          <a:xfrm>
            <a:off x="-864660" y="2650435"/>
            <a:ext cx="7146191" cy="4207565"/>
            <a:chOff x="-1494082" y="3524628"/>
            <a:chExt cx="11485313" cy="6762372"/>
          </a:xfrm>
        </p:grpSpPr>
        <p:sp>
          <p:nvSpPr>
            <p:cNvPr id="9" name="Freeform 2">
              <a:extLst>
                <a:ext uri="{FF2B5EF4-FFF2-40B4-BE49-F238E27FC236}">
                  <a16:creationId xmlns:a16="http://schemas.microsoft.com/office/drawing/2014/main" id="{9F69C1B0-D364-86CF-A7CE-73DE111E839E}"/>
                </a:ext>
              </a:extLst>
            </p:cNvPr>
            <p:cNvSpPr/>
            <p:nvPr/>
          </p:nvSpPr>
          <p:spPr>
            <a:xfrm>
              <a:off x="-357803" y="4575397"/>
              <a:ext cx="10349034" cy="5711603"/>
            </a:xfrm>
            <a:custGeom>
              <a:avLst/>
              <a:gdLst/>
              <a:ahLst/>
              <a:cxnLst/>
              <a:rect l="l" t="t" r="r" b="b"/>
              <a:pathLst>
                <a:path w="10349034" h="5711603">
                  <a:moveTo>
                    <a:pt x="0" y="0"/>
                  </a:moveTo>
                  <a:lnTo>
                    <a:pt x="10349035" y="0"/>
                  </a:lnTo>
                  <a:lnTo>
                    <a:pt x="10349035" y="5711603"/>
                  </a:lnTo>
                  <a:lnTo>
                    <a:pt x="0" y="5711603"/>
                  </a:lnTo>
                  <a:lnTo>
                    <a:pt x="0" y="0"/>
                  </a:lnTo>
                  <a:close/>
                </a:path>
              </a:pathLst>
            </a:custGeom>
            <a:blipFill>
              <a:blip r:embed="rId3"/>
              <a:stretch>
                <a:fillRect t="-3678" b="-3678"/>
              </a:stretch>
            </a:blipFill>
          </p:spPr>
        </p:sp>
        <p:sp>
          <p:nvSpPr>
            <p:cNvPr id="10" name="Freeform 4">
              <a:extLst>
                <a:ext uri="{FF2B5EF4-FFF2-40B4-BE49-F238E27FC236}">
                  <a16:creationId xmlns:a16="http://schemas.microsoft.com/office/drawing/2014/main" id="{3BE09C5A-92C7-C228-6F9F-ACF7FAD51E5A}"/>
                </a:ext>
              </a:extLst>
            </p:cNvPr>
            <p:cNvSpPr/>
            <p:nvPr/>
          </p:nvSpPr>
          <p:spPr>
            <a:xfrm>
              <a:off x="-1494082" y="3524628"/>
              <a:ext cx="2988163" cy="3237744"/>
            </a:xfrm>
            <a:custGeom>
              <a:avLst/>
              <a:gdLst/>
              <a:ahLst/>
              <a:cxnLst/>
              <a:rect l="l" t="t" r="r" b="b"/>
              <a:pathLst>
                <a:path w="2988163" h="3237744">
                  <a:moveTo>
                    <a:pt x="0" y="0"/>
                  </a:moveTo>
                  <a:lnTo>
                    <a:pt x="2988164" y="0"/>
                  </a:lnTo>
                  <a:lnTo>
                    <a:pt x="2988164" y="3237744"/>
                  </a:lnTo>
                  <a:lnTo>
                    <a:pt x="0" y="32377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12" name="TextBox 11">
            <a:extLst>
              <a:ext uri="{FF2B5EF4-FFF2-40B4-BE49-F238E27FC236}">
                <a16:creationId xmlns:a16="http://schemas.microsoft.com/office/drawing/2014/main" id="{E922780B-BB80-3E96-615F-4F31F0A6F625}"/>
              </a:ext>
            </a:extLst>
          </p:cNvPr>
          <p:cNvSpPr txBox="1"/>
          <p:nvPr/>
        </p:nvSpPr>
        <p:spPr>
          <a:xfrm>
            <a:off x="4184372" y="1981417"/>
            <a:ext cx="7369478" cy="1991827"/>
          </a:xfrm>
          <a:prstGeom prst="rect">
            <a:avLst/>
          </a:prstGeom>
          <a:noFill/>
        </p:spPr>
        <p:txBody>
          <a:bodyPr wrap="square">
            <a:spAutoFit/>
          </a:bodyPr>
          <a:lstStyle/>
          <a:p>
            <a:pPr lvl="0" algn="ctr">
              <a:lnSpc>
                <a:spcPct val="150000"/>
              </a:lnSpc>
            </a:pPr>
            <a:r>
              <a:rPr lang="vi-VN" sz="4400" b="1" dirty="0">
                <a:solidFill>
                  <a:srgbClr val="C00000"/>
                </a:solidFill>
                <a:latin typeface="+mn-lt"/>
                <a:ea typeface="Calibri" panose="020F0502020204030204" pitchFamily="34" charset="0"/>
                <a:cs typeface="Arial" panose="020B0604020202020204" pitchFamily="34" charset="0"/>
              </a:rPr>
              <a:t>HOẠT ĐỘNG 2: </a:t>
            </a:r>
          </a:p>
          <a:p>
            <a:pPr lvl="0" algn="ctr">
              <a:lnSpc>
                <a:spcPct val="150000"/>
              </a:lnSpc>
            </a:pPr>
            <a:r>
              <a:rPr lang="vi-VN" sz="4400" b="1" dirty="0">
                <a:solidFill>
                  <a:prstClr val="black"/>
                </a:solidFill>
                <a:latin typeface="+mn-lt"/>
                <a:ea typeface="Calibri" panose="020F0502020204030204" pitchFamily="34" charset="0"/>
                <a:cs typeface="Arial" panose="020B0604020202020204" pitchFamily="34" charset="0"/>
              </a:rPr>
              <a:t>GIỚI THIỆU VÀ TRAO ĐỔI</a:t>
            </a:r>
          </a:p>
        </p:txBody>
      </p:sp>
    </p:spTree>
    <p:extLst>
      <p:ext uri="{BB962C8B-B14F-4D97-AF65-F5344CB8AC3E}">
        <p14:creationId xmlns:p14="http://schemas.microsoft.com/office/powerpoint/2010/main" val="1430070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0B3B8D-01AA-2AAC-B012-CC61DA7DC9DF}"/>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AE6713A0-26DA-72A4-2A59-0F48EB641ACD}"/>
              </a:ext>
            </a:extLst>
          </p:cNvPr>
          <p:cNvGrpSpPr/>
          <p:nvPr/>
        </p:nvGrpSpPr>
        <p:grpSpPr>
          <a:xfrm>
            <a:off x="2900830" y="3557544"/>
            <a:ext cx="6852925" cy="696312"/>
            <a:chOff x="3029863" y="1823688"/>
            <a:chExt cx="12362538" cy="1262412"/>
          </a:xfrm>
        </p:grpSpPr>
        <p:cxnSp>
          <p:nvCxnSpPr>
            <p:cNvPr id="5" name="Straight Connector 4">
              <a:extLst>
                <a:ext uri="{FF2B5EF4-FFF2-40B4-BE49-F238E27FC236}">
                  <a16:creationId xmlns:a16="http://schemas.microsoft.com/office/drawing/2014/main" id="{59BD9307-C79D-08C9-1B03-5AE6CCD2A70E}"/>
                </a:ext>
              </a:extLst>
            </p:cNvPr>
            <p:cNvCxnSpPr>
              <a:cxnSpLocks/>
            </p:cNvCxnSpPr>
            <p:nvPr/>
          </p:nvCxnSpPr>
          <p:spPr>
            <a:xfrm>
              <a:off x="9144001" y="1823688"/>
              <a:ext cx="0" cy="576612"/>
            </a:xfrm>
            <a:prstGeom prst="line">
              <a:avLst/>
            </a:prstGeom>
            <a:noFill/>
            <a:ln w="28575" cap="flat" cmpd="sng" algn="ctr">
              <a:solidFill>
                <a:srgbClr val="1C3026"/>
              </a:solidFill>
              <a:prstDash val="solid"/>
            </a:ln>
            <a:effectLst/>
          </p:spPr>
        </p:cxnSp>
        <p:cxnSp>
          <p:nvCxnSpPr>
            <p:cNvPr id="6" name="Straight Connector 5">
              <a:extLst>
                <a:ext uri="{FF2B5EF4-FFF2-40B4-BE49-F238E27FC236}">
                  <a16:creationId xmlns:a16="http://schemas.microsoft.com/office/drawing/2014/main" id="{F1B2EAF1-843A-6BD4-85CC-4D6D59F10DBD}"/>
                </a:ext>
              </a:extLst>
            </p:cNvPr>
            <p:cNvCxnSpPr>
              <a:cxnSpLocks/>
            </p:cNvCxnSpPr>
            <p:nvPr/>
          </p:nvCxnSpPr>
          <p:spPr>
            <a:xfrm>
              <a:off x="3029863" y="2400300"/>
              <a:ext cx="12362538" cy="0"/>
            </a:xfrm>
            <a:prstGeom prst="line">
              <a:avLst/>
            </a:prstGeom>
            <a:noFill/>
            <a:ln w="28575" cap="flat" cmpd="sng" algn="ctr">
              <a:solidFill>
                <a:srgbClr val="1C3026"/>
              </a:solidFill>
              <a:prstDash val="solid"/>
            </a:ln>
            <a:effectLst/>
          </p:spPr>
        </p:cxnSp>
        <p:cxnSp>
          <p:nvCxnSpPr>
            <p:cNvPr id="7" name="Straight Connector 6">
              <a:extLst>
                <a:ext uri="{FF2B5EF4-FFF2-40B4-BE49-F238E27FC236}">
                  <a16:creationId xmlns:a16="http://schemas.microsoft.com/office/drawing/2014/main" id="{52E5D7F4-AAEF-12C9-2929-F17CE77478FF}"/>
                </a:ext>
              </a:extLst>
            </p:cNvPr>
            <p:cNvCxnSpPr>
              <a:cxnSpLocks/>
            </p:cNvCxnSpPr>
            <p:nvPr/>
          </p:nvCxnSpPr>
          <p:spPr>
            <a:xfrm>
              <a:off x="3053769" y="2400299"/>
              <a:ext cx="0" cy="685801"/>
            </a:xfrm>
            <a:prstGeom prst="line">
              <a:avLst/>
            </a:prstGeom>
            <a:noFill/>
            <a:ln w="28575" cap="flat" cmpd="sng" algn="ctr">
              <a:solidFill>
                <a:srgbClr val="1C3026"/>
              </a:solidFill>
              <a:prstDash val="solid"/>
            </a:ln>
            <a:effectLst/>
          </p:spPr>
        </p:cxnSp>
        <p:cxnSp>
          <p:nvCxnSpPr>
            <p:cNvPr id="8" name="Straight Connector 7">
              <a:extLst>
                <a:ext uri="{FF2B5EF4-FFF2-40B4-BE49-F238E27FC236}">
                  <a16:creationId xmlns:a16="http://schemas.microsoft.com/office/drawing/2014/main" id="{BAE08349-7731-0B6C-68D7-F111FA6DC4A2}"/>
                </a:ext>
              </a:extLst>
            </p:cNvPr>
            <p:cNvCxnSpPr>
              <a:cxnSpLocks/>
            </p:cNvCxnSpPr>
            <p:nvPr/>
          </p:nvCxnSpPr>
          <p:spPr>
            <a:xfrm>
              <a:off x="15368495" y="2400299"/>
              <a:ext cx="0" cy="685794"/>
            </a:xfrm>
            <a:prstGeom prst="line">
              <a:avLst/>
            </a:prstGeom>
            <a:noFill/>
            <a:ln w="28575" cap="flat" cmpd="sng" algn="ctr">
              <a:solidFill>
                <a:srgbClr val="1C3026"/>
              </a:solidFill>
              <a:prstDash val="solid"/>
            </a:ln>
            <a:effectLst/>
          </p:spPr>
        </p:cxnSp>
      </p:grpSp>
      <p:grpSp>
        <p:nvGrpSpPr>
          <p:cNvPr id="9" name="Group 8">
            <a:extLst>
              <a:ext uri="{FF2B5EF4-FFF2-40B4-BE49-F238E27FC236}">
                <a16:creationId xmlns:a16="http://schemas.microsoft.com/office/drawing/2014/main" id="{1C5501FB-77BA-4991-7628-3BCDBF87B2B6}"/>
              </a:ext>
            </a:extLst>
          </p:cNvPr>
          <p:cNvGrpSpPr/>
          <p:nvPr/>
        </p:nvGrpSpPr>
        <p:grpSpPr>
          <a:xfrm>
            <a:off x="952447" y="1546028"/>
            <a:ext cx="10424942" cy="762351"/>
            <a:chOff x="497091" y="363731"/>
            <a:chExt cx="8274575" cy="605100"/>
          </a:xfrm>
        </p:grpSpPr>
        <p:sp>
          <p:nvSpPr>
            <p:cNvPr id="10" name="Google Shape;1250;p59">
              <a:extLst>
                <a:ext uri="{FF2B5EF4-FFF2-40B4-BE49-F238E27FC236}">
                  <a16:creationId xmlns:a16="http://schemas.microsoft.com/office/drawing/2014/main" id="{A60C201E-C069-55DF-2989-7F26426C9E34}"/>
                </a:ext>
              </a:extLst>
            </p:cNvPr>
            <p:cNvSpPr/>
            <p:nvPr/>
          </p:nvSpPr>
          <p:spPr>
            <a:xfrm>
              <a:off x="497091" y="363731"/>
              <a:ext cx="8274575" cy="605100"/>
            </a:xfrm>
            <a:prstGeom prst="roundRect">
              <a:avLst>
                <a:gd name="adj" fmla="val 16667"/>
              </a:avLst>
            </a:prstGeom>
            <a:noFill/>
            <a:ln>
              <a:noFill/>
            </a:ln>
          </p:spPr>
          <p:txBody>
            <a:bodyPr spcFirstLastPara="1" wrap="square" lIns="115184" tIns="115184" rIns="115184" bIns="115184" anchor="ctr" anchorCtr="0">
              <a:noAutofit/>
            </a:bodyPr>
            <a:lstStyle/>
            <a:p>
              <a:pPr defTabSz="1151961">
                <a:defRPr/>
              </a:pPr>
              <a:endParaRPr sz="2200" kern="0" dirty="0">
                <a:solidFill>
                  <a:schemeClr val="tx1"/>
                </a:solidFill>
                <a:latin typeface="+mn-lt"/>
                <a:cs typeface="Arial" panose="020B0604020202020204" pitchFamily="34" charset="0"/>
                <a:sym typeface="Arial"/>
              </a:endParaRPr>
            </a:p>
          </p:txBody>
        </p:sp>
        <p:sp>
          <p:nvSpPr>
            <p:cNvPr id="13" name="TextBox 12">
              <a:extLst>
                <a:ext uri="{FF2B5EF4-FFF2-40B4-BE49-F238E27FC236}">
                  <a16:creationId xmlns:a16="http://schemas.microsoft.com/office/drawing/2014/main" id="{57D3FE22-789F-D654-B81D-3DDBE33CD118}"/>
                </a:ext>
              </a:extLst>
            </p:cNvPr>
            <p:cNvSpPr txBox="1"/>
            <p:nvPr/>
          </p:nvSpPr>
          <p:spPr>
            <a:xfrm>
              <a:off x="813371" y="472612"/>
              <a:ext cx="7605875" cy="342007"/>
            </a:xfrm>
            <a:prstGeom prst="rect">
              <a:avLst/>
            </a:prstGeom>
            <a:noFill/>
          </p:spPr>
          <p:txBody>
            <a:bodyPr wrap="square">
              <a:spAutoFit/>
            </a:bodyPr>
            <a:lstStyle/>
            <a:p>
              <a:pPr algn="ctr" defTabSz="1151961">
                <a:defRPr/>
              </a:pPr>
              <a:r>
                <a:rPr lang="en-US" sz="2200" b="1" kern="0" dirty="0" err="1">
                  <a:solidFill>
                    <a:schemeClr val="tx1"/>
                  </a:solidFill>
                  <a:latin typeface="+mn-lt"/>
                  <a:cs typeface="Arial" panose="020B0604020202020204" pitchFamily="34" charset="0"/>
                  <a:sym typeface="Arial"/>
                </a:rPr>
                <a:t>Nhiệm</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vụ</a:t>
              </a:r>
              <a:r>
                <a:rPr lang="en-US" sz="2200" b="1" kern="0" dirty="0">
                  <a:solidFill>
                    <a:schemeClr val="tx1"/>
                  </a:solidFill>
                  <a:latin typeface="+mn-lt"/>
                  <a:cs typeface="Arial" panose="020B0604020202020204" pitchFamily="34" charset="0"/>
                  <a:sym typeface="Arial"/>
                </a:rPr>
                <a:t> 1: </a:t>
              </a:r>
              <a:r>
                <a:rPr lang="en-US" sz="2200" b="1" kern="0" dirty="0" err="1">
                  <a:solidFill>
                    <a:schemeClr val="tx1"/>
                  </a:solidFill>
                  <a:latin typeface="+mn-lt"/>
                  <a:cs typeface="Arial" panose="020B0604020202020204" pitchFamily="34" charset="0"/>
                  <a:sym typeface="Arial"/>
                </a:rPr>
                <a:t>Giới</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thiệu</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và</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trao</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đổi</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trong</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nhóm</a:t>
              </a:r>
              <a:endParaRPr lang="en-US" sz="2200" kern="0" dirty="0">
                <a:solidFill>
                  <a:schemeClr val="tx1"/>
                </a:solidFill>
                <a:latin typeface="+mn-lt"/>
                <a:cs typeface="Arial" panose="020B0604020202020204" pitchFamily="34" charset="0"/>
                <a:sym typeface="Arial"/>
              </a:endParaRPr>
            </a:p>
          </p:txBody>
        </p:sp>
      </p:grpSp>
      <p:sp>
        <p:nvSpPr>
          <p:cNvPr id="21" name="Speech Bubble: Rectangle with Corners Rounded 33">
            <a:extLst>
              <a:ext uri="{FF2B5EF4-FFF2-40B4-BE49-F238E27FC236}">
                <a16:creationId xmlns:a16="http://schemas.microsoft.com/office/drawing/2014/main" id="{67ED05D0-2681-85E2-AC58-8E3563A72EEB}"/>
              </a:ext>
            </a:extLst>
          </p:cNvPr>
          <p:cNvSpPr/>
          <p:nvPr/>
        </p:nvSpPr>
        <p:spPr>
          <a:xfrm>
            <a:off x="1323779" y="2250712"/>
            <a:ext cx="9682278" cy="1326892"/>
          </a:xfrm>
          <a:prstGeom prst="wedgeRoundRectCallout">
            <a:avLst>
              <a:gd name="adj1" fmla="val -26405"/>
              <a:gd name="adj2" fmla="val 46900"/>
              <a:gd name="adj3"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defTabSz="575981">
              <a:lnSpc>
                <a:spcPct val="150000"/>
              </a:lnSpc>
              <a:defRPr/>
            </a:pPr>
            <a:r>
              <a:rPr lang="en-US" sz="2200" b="1" kern="0" dirty="0" err="1">
                <a:solidFill>
                  <a:schemeClr val="tx1"/>
                </a:solidFill>
                <a:ea typeface="Calibri" panose="020F0502020204030204" pitchFamily="34" charset="0"/>
                <a:cs typeface="Arial" panose="020B0604020202020204" pitchFamily="34" charset="0"/>
                <a:sym typeface="Arial"/>
              </a:rPr>
              <a:t>Làm</a:t>
            </a:r>
            <a:r>
              <a:rPr lang="en-US" sz="2200" b="1" kern="0" dirty="0">
                <a:solidFill>
                  <a:schemeClr val="tx1"/>
                </a:solidFill>
                <a:ea typeface="Calibri" panose="020F0502020204030204" pitchFamily="34" charset="0"/>
                <a:cs typeface="Arial" panose="020B0604020202020204" pitchFamily="34" charset="0"/>
                <a:sym typeface="Arial"/>
              </a:rPr>
              <a:t> </a:t>
            </a:r>
            <a:r>
              <a:rPr lang="en-US" sz="2200" b="1" kern="0" dirty="0" err="1">
                <a:solidFill>
                  <a:schemeClr val="tx1"/>
                </a:solidFill>
                <a:ea typeface="Calibri" panose="020F0502020204030204" pitchFamily="34" charset="0"/>
                <a:cs typeface="Arial" panose="020B0604020202020204" pitchFamily="34" charset="0"/>
                <a:sym typeface="Arial"/>
              </a:rPr>
              <a:t>việc</a:t>
            </a:r>
            <a:r>
              <a:rPr lang="en-US" sz="2200" b="1" kern="0" dirty="0">
                <a:solidFill>
                  <a:schemeClr val="tx1"/>
                </a:solidFill>
                <a:ea typeface="Calibri" panose="020F0502020204030204" pitchFamily="34" charset="0"/>
                <a:cs typeface="Arial" panose="020B0604020202020204" pitchFamily="34" charset="0"/>
                <a:sym typeface="Arial"/>
              </a:rPr>
              <a:t> </a:t>
            </a:r>
            <a:r>
              <a:rPr lang="en-US" sz="2200" b="1" kern="0" dirty="0" err="1">
                <a:solidFill>
                  <a:schemeClr val="tx1"/>
                </a:solidFill>
                <a:ea typeface="Calibri" panose="020F0502020204030204" pitchFamily="34" charset="0"/>
                <a:cs typeface="Arial" panose="020B0604020202020204" pitchFamily="34" charset="0"/>
                <a:sym typeface="Arial"/>
              </a:rPr>
              <a:t>nhóm</a:t>
            </a:r>
            <a:r>
              <a:rPr lang="en-US" sz="2200" b="1" kern="0" dirty="0">
                <a:solidFill>
                  <a:schemeClr val="tx1"/>
                </a:solidFill>
                <a:ea typeface="Calibri" panose="020F0502020204030204" pitchFamily="34" charset="0"/>
                <a:cs typeface="Arial" panose="020B0604020202020204" pitchFamily="34" charset="0"/>
                <a:sym typeface="Arial"/>
              </a:rPr>
              <a:t> </a:t>
            </a:r>
            <a:r>
              <a:rPr lang="en-US" sz="2200" b="1" kern="0" dirty="0" err="1">
                <a:solidFill>
                  <a:schemeClr val="tx1"/>
                </a:solidFill>
                <a:ea typeface="Calibri" panose="020F0502020204030204" pitchFamily="34" charset="0"/>
                <a:cs typeface="Arial" panose="020B0604020202020204" pitchFamily="34" charset="0"/>
                <a:sym typeface="Arial"/>
              </a:rPr>
              <a:t>đôi</a:t>
            </a:r>
            <a:r>
              <a:rPr lang="en-US" sz="2200" b="1"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Các</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nhóm</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hãy</a:t>
            </a:r>
            <a:r>
              <a:rPr lang="en-US" sz="2200" kern="0" dirty="0">
                <a:solidFill>
                  <a:schemeClr val="tx1"/>
                </a:solidFill>
                <a:ea typeface="Calibri" panose="020F0502020204030204" pitchFamily="34" charset="0"/>
                <a:cs typeface="Arial" panose="020B0604020202020204" pitchFamily="34" charset="0"/>
                <a:sym typeface="Arial"/>
              </a:rPr>
              <a:t> t</a:t>
            </a:r>
            <a:r>
              <a:rPr lang="vi-VN" sz="2200" kern="0" dirty="0">
                <a:solidFill>
                  <a:schemeClr val="tx1"/>
                </a:solidFill>
                <a:ea typeface="Calibri" panose="020F0502020204030204" pitchFamily="34" charset="0"/>
                <a:cs typeface="Arial" panose="020B0604020202020204" pitchFamily="34" charset="0"/>
                <a:sym typeface="Arial"/>
              </a:rPr>
              <a:t>rao đổi </a:t>
            </a:r>
            <a:r>
              <a:rPr lang="en-US" sz="2200" kern="0" dirty="0" err="1">
                <a:solidFill>
                  <a:schemeClr val="tx1"/>
                </a:solidFill>
                <a:ea typeface="Calibri" panose="020F0502020204030204" pitchFamily="34" charset="0"/>
                <a:cs typeface="Arial" panose="020B0604020202020204" pitchFamily="34" charset="0"/>
                <a:sym typeface="Arial"/>
              </a:rPr>
              <a:t>với</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nhau</a:t>
            </a:r>
            <a:r>
              <a:rPr lang="en-US" sz="2200" kern="0" dirty="0">
                <a:solidFill>
                  <a:schemeClr val="tx1"/>
                </a:solidFill>
                <a:ea typeface="Calibri" panose="020F0502020204030204" pitchFamily="34" charset="0"/>
                <a:cs typeface="Arial" panose="020B0604020202020204" pitchFamily="34" charset="0"/>
                <a:sym typeface="Arial"/>
              </a:rPr>
              <a:t> </a:t>
            </a:r>
            <a:r>
              <a:rPr lang="vi-VN" sz="2200" kern="0" dirty="0">
                <a:solidFill>
                  <a:schemeClr val="tx1"/>
                </a:solidFill>
                <a:ea typeface="Calibri" panose="020F0502020204030204" pitchFamily="34" charset="0"/>
                <a:cs typeface="Arial" panose="020B0604020202020204" pitchFamily="34" charset="0"/>
                <a:sym typeface="Arial"/>
              </a:rPr>
              <a:t>về </a:t>
            </a:r>
            <a:r>
              <a:rPr lang="en-US" sz="2200" kern="0" dirty="0" err="1">
                <a:solidFill>
                  <a:schemeClr val="tx1"/>
                </a:solidFill>
                <a:ea typeface="Calibri" panose="020F0502020204030204" pitchFamily="34" charset="0"/>
                <a:cs typeface="Arial" panose="020B0604020202020204" pitchFamily="34" charset="0"/>
                <a:sym typeface="Arial"/>
              </a:rPr>
              <a:t>nội</a:t>
            </a:r>
            <a:r>
              <a:rPr lang="en-US" sz="2200" kern="0" dirty="0">
                <a:solidFill>
                  <a:schemeClr val="tx1"/>
                </a:solidFill>
                <a:ea typeface="Calibri" panose="020F0502020204030204" pitchFamily="34" charset="0"/>
                <a:cs typeface="Arial" panose="020B0604020202020204" pitchFamily="34" charset="0"/>
                <a:sym typeface="Arial"/>
              </a:rPr>
              <a:t> dung </a:t>
            </a:r>
            <a:r>
              <a:rPr lang="en-US" sz="2200" kern="0" dirty="0" err="1">
                <a:solidFill>
                  <a:schemeClr val="tx1"/>
                </a:solidFill>
                <a:ea typeface="Calibri" panose="020F0502020204030204" pitchFamily="34" charset="0"/>
                <a:cs typeface="Arial" panose="020B0604020202020204" pitchFamily="34" charset="0"/>
                <a:sym typeface="Arial"/>
              </a:rPr>
              <a:t>tác</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phẩm</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được</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giới</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thiệu</a:t>
            </a:r>
            <a:r>
              <a:rPr lang="vi-VN" sz="2200" kern="0" dirty="0">
                <a:solidFill>
                  <a:schemeClr val="tx1"/>
                </a:solidFill>
                <a:ea typeface="Calibri" panose="020F0502020204030204" pitchFamily="34" charset="0"/>
                <a:cs typeface="Arial" panose="020B0604020202020204" pitchFamily="34" charset="0"/>
                <a:sym typeface="Arial"/>
              </a:rPr>
              <a:t>,</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về</a:t>
            </a:r>
            <a:r>
              <a:rPr lang="en-US" sz="2200" kern="0" dirty="0">
                <a:solidFill>
                  <a:schemeClr val="tx1"/>
                </a:solidFill>
                <a:ea typeface="Calibri" panose="020F0502020204030204" pitchFamily="34" charset="0"/>
                <a:cs typeface="Arial" panose="020B0604020202020204" pitchFamily="34" charset="0"/>
                <a:sym typeface="Arial"/>
              </a:rPr>
              <a:t> </a:t>
            </a:r>
            <a:r>
              <a:rPr lang="vi-VN" sz="2200" kern="0" dirty="0">
                <a:solidFill>
                  <a:schemeClr val="tx1"/>
                </a:solidFill>
                <a:ea typeface="Calibri" panose="020F0502020204030204" pitchFamily="34" charset="0"/>
                <a:cs typeface="Arial" panose="020B0604020202020204" pitchFamily="34" charset="0"/>
                <a:sym typeface="Arial"/>
              </a:rPr>
              <a:t>nhân vật</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theo</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gợi</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ý</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dưới</a:t>
            </a:r>
            <a:r>
              <a:rPr lang="en-US" sz="2200" kern="0" dirty="0">
                <a:solidFill>
                  <a:schemeClr val="tx1"/>
                </a:solidFill>
                <a:ea typeface="Calibri" panose="020F0502020204030204" pitchFamily="34" charset="0"/>
                <a:cs typeface="Arial" panose="020B0604020202020204" pitchFamily="34" charset="0"/>
                <a:sym typeface="Arial"/>
              </a:rPr>
              <a:t> </a:t>
            </a:r>
            <a:r>
              <a:rPr lang="en-US" sz="2200" kern="0" dirty="0" err="1">
                <a:solidFill>
                  <a:schemeClr val="tx1"/>
                </a:solidFill>
                <a:ea typeface="Calibri" panose="020F0502020204030204" pitchFamily="34" charset="0"/>
                <a:cs typeface="Arial" panose="020B0604020202020204" pitchFamily="34" charset="0"/>
                <a:sym typeface="Arial"/>
              </a:rPr>
              <a:t>đây</a:t>
            </a:r>
            <a:r>
              <a:rPr lang="en-US" sz="2200" kern="0" dirty="0">
                <a:solidFill>
                  <a:schemeClr val="tx1"/>
                </a:solidFill>
                <a:ea typeface="Calibri" panose="020F0502020204030204" pitchFamily="34" charset="0"/>
                <a:cs typeface="Arial" panose="020B0604020202020204" pitchFamily="34" charset="0"/>
                <a:sym typeface="Arial"/>
              </a:rPr>
              <a:t>:</a:t>
            </a:r>
            <a:endParaRPr lang="en-US" sz="2200" kern="0" dirty="0">
              <a:solidFill>
                <a:schemeClr val="tx1"/>
              </a:solidFill>
              <a:cs typeface="Arial" panose="020B0604020202020204" pitchFamily="34" charset="0"/>
              <a:sym typeface="Arial"/>
            </a:endParaRPr>
          </a:p>
        </p:txBody>
      </p:sp>
      <p:sp>
        <p:nvSpPr>
          <p:cNvPr id="23" name="Rectangle 22">
            <a:extLst>
              <a:ext uri="{FF2B5EF4-FFF2-40B4-BE49-F238E27FC236}">
                <a16:creationId xmlns:a16="http://schemas.microsoft.com/office/drawing/2014/main" id="{237D998B-6D15-B3EB-0956-CED6095E5644}"/>
              </a:ext>
            </a:extLst>
          </p:cNvPr>
          <p:cNvSpPr/>
          <p:nvPr/>
        </p:nvSpPr>
        <p:spPr>
          <a:xfrm>
            <a:off x="1323779" y="4173571"/>
            <a:ext cx="5209539" cy="232589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en-US" sz="2200" dirty="0">
                <a:solidFill>
                  <a:schemeClr val="tx1"/>
                </a:solidFill>
                <a:cs typeface="Arial" panose="020B0604020202020204" pitchFamily="34" charset="0"/>
                <a:sym typeface="Arial"/>
              </a:rPr>
              <a:t>a. </a:t>
            </a:r>
            <a:r>
              <a:rPr lang="vi-VN" sz="2200" dirty="0">
                <a:solidFill>
                  <a:schemeClr val="tx1"/>
                </a:solidFill>
                <a:cs typeface="Arial" panose="020B0604020202020204" pitchFamily="34" charset="0"/>
                <a:sym typeface="Arial"/>
              </a:rPr>
              <a:t>Em thích </a:t>
            </a:r>
            <a:r>
              <a:rPr lang="en-US" sz="2200" dirty="0" err="1">
                <a:solidFill>
                  <a:schemeClr val="tx1"/>
                </a:solidFill>
                <a:cs typeface="Arial" panose="020B0604020202020204" pitchFamily="34" charset="0"/>
                <a:sym typeface="Arial"/>
              </a:rPr>
              <a:t>nhân</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vật</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hoặc</a:t>
            </a:r>
            <a:r>
              <a:rPr lang="en-US" sz="2200" dirty="0">
                <a:solidFill>
                  <a:schemeClr val="tx1"/>
                </a:solidFill>
                <a:cs typeface="Arial" panose="020B0604020202020204" pitchFamily="34" charset="0"/>
                <a:sym typeface="Arial"/>
              </a:rPr>
              <a:t> chi </a:t>
            </a:r>
            <a:r>
              <a:rPr lang="en-US" sz="2200" dirty="0" err="1">
                <a:solidFill>
                  <a:schemeClr val="tx1"/>
                </a:solidFill>
                <a:cs typeface="Arial" panose="020B0604020202020204" pitchFamily="34" charset="0"/>
                <a:sym typeface="Arial"/>
              </a:rPr>
              <a:t>tiết</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hình</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ảnh</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nào</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trong</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tác</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phẩm</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Nêu</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tình</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cảm</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cảm</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xúc</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của</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em</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về</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nhân</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vật</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hoặc</a:t>
            </a:r>
            <a:r>
              <a:rPr lang="en-US" sz="2200" dirty="0">
                <a:solidFill>
                  <a:schemeClr val="tx1"/>
                </a:solidFill>
                <a:cs typeface="Arial" panose="020B0604020202020204" pitchFamily="34" charset="0"/>
                <a:sym typeface="Arial"/>
              </a:rPr>
              <a:t> chi </a:t>
            </a:r>
            <a:r>
              <a:rPr lang="en-US" sz="2200" dirty="0" err="1">
                <a:solidFill>
                  <a:schemeClr val="tx1"/>
                </a:solidFill>
                <a:cs typeface="Arial" panose="020B0604020202020204" pitchFamily="34" charset="0"/>
                <a:sym typeface="Arial"/>
              </a:rPr>
              <a:t>tiết</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hình</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ảnh</a:t>
            </a:r>
            <a:r>
              <a:rPr lang="en-US" sz="2200" dirty="0">
                <a:solidFill>
                  <a:schemeClr val="tx1"/>
                </a:solidFill>
                <a:cs typeface="Arial" panose="020B0604020202020204" pitchFamily="34" charset="0"/>
                <a:sym typeface="Arial"/>
              </a:rPr>
              <a:t>) </a:t>
            </a:r>
            <a:r>
              <a:rPr lang="en-US" sz="2200" dirty="0" err="1">
                <a:solidFill>
                  <a:schemeClr val="tx1"/>
                </a:solidFill>
                <a:cs typeface="Arial" panose="020B0604020202020204" pitchFamily="34" charset="0"/>
                <a:sym typeface="Arial"/>
              </a:rPr>
              <a:t>đó</a:t>
            </a:r>
            <a:r>
              <a:rPr lang="en-US" sz="2200" dirty="0">
                <a:solidFill>
                  <a:schemeClr val="tx1"/>
                </a:solidFill>
                <a:cs typeface="Arial" panose="020B0604020202020204" pitchFamily="34" charset="0"/>
                <a:sym typeface="Arial"/>
              </a:rPr>
              <a:t>.</a:t>
            </a:r>
            <a:endParaRPr lang="vi-VN" sz="2200" i="1" dirty="0">
              <a:solidFill>
                <a:schemeClr val="tx1"/>
              </a:solidFill>
              <a:cs typeface="Arial" panose="020B0604020202020204" pitchFamily="34" charset="0"/>
              <a:sym typeface="Arial"/>
            </a:endParaRPr>
          </a:p>
        </p:txBody>
      </p:sp>
      <p:sp>
        <p:nvSpPr>
          <p:cNvPr id="24" name="Rectangle 23">
            <a:extLst>
              <a:ext uri="{FF2B5EF4-FFF2-40B4-BE49-F238E27FC236}">
                <a16:creationId xmlns:a16="http://schemas.microsoft.com/office/drawing/2014/main" id="{9C76A6F2-91A5-8E07-39D9-21613EC6E67A}"/>
              </a:ext>
            </a:extLst>
          </p:cNvPr>
          <p:cNvSpPr/>
          <p:nvPr/>
        </p:nvSpPr>
        <p:spPr>
          <a:xfrm>
            <a:off x="6788937" y="4173571"/>
            <a:ext cx="4217119" cy="232589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vi-VN" sz="2200">
                <a:solidFill>
                  <a:schemeClr val="tx1"/>
                </a:solidFill>
                <a:cs typeface="Arial" panose="020B0604020202020204" pitchFamily="34" charset="0"/>
                <a:sym typeface="Arial"/>
              </a:rPr>
              <a:t>b</a:t>
            </a:r>
            <a:r>
              <a:rPr lang="en-US" sz="2200">
                <a:solidFill>
                  <a:schemeClr val="tx1"/>
                </a:solidFill>
                <a:cs typeface="Arial" panose="020B0604020202020204" pitchFamily="34" charset="0"/>
                <a:sym typeface="Arial"/>
              </a:rPr>
              <a:t>. </a:t>
            </a:r>
            <a:r>
              <a:rPr lang="vi-VN" sz="2200">
                <a:solidFill>
                  <a:schemeClr val="tx1"/>
                </a:solidFill>
                <a:cs typeface="Arial" panose="020B0604020202020204" pitchFamily="34" charset="0"/>
                <a:sym typeface="Arial"/>
              </a:rPr>
              <a:t>Tác phẩm đó nói lên </a:t>
            </a:r>
            <a:endParaRPr lang="en-US" sz="2200">
              <a:solidFill>
                <a:schemeClr val="tx1"/>
              </a:solidFill>
              <a:cs typeface="Arial" panose="020B0604020202020204" pitchFamily="34" charset="0"/>
              <a:sym typeface="Arial"/>
            </a:endParaRPr>
          </a:p>
          <a:p>
            <a:pPr algn="ctr">
              <a:lnSpc>
                <a:spcPct val="150000"/>
              </a:lnSpc>
            </a:pPr>
            <a:r>
              <a:rPr lang="vi-VN" sz="2200">
                <a:solidFill>
                  <a:schemeClr val="tx1"/>
                </a:solidFill>
                <a:cs typeface="Arial" panose="020B0604020202020204" pitchFamily="34" charset="0"/>
                <a:sym typeface="Arial"/>
              </a:rPr>
              <a:t>điều gì? </a:t>
            </a:r>
            <a:endParaRPr lang="vi-VN" sz="2200" i="1">
              <a:solidFill>
                <a:schemeClr val="tx1"/>
              </a:solidFill>
              <a:cs typeface="Arial" panose="020B0604020202020204" pitchFamily="34" charset="0"/>
              <a:sym typeface="Arial"/>
            </a:endParaRPr>
          </a:p>
        </p:txBody>
      </p:sp>
    </p:spTree>
    <p:extLst>
      <p:ext uri="{BB962C8B-B14F-4D97-AF65-F5344CB8AC3E}">
        <p14:creationId xmlns:p14="http://schemas.microsoft.com/office/powerpoint/2010/main" val="2698868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par>
                                <p:cTn id="8" presetID="22" presetClass="entr" presetSubtype="1" fill="hold" nodeType="withEffect">
                                  <p:stCondLst>
                                    <p:cond delay="40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ECD2DC-3A9A-4BBE-0BFB-8D8733CA9787}"/>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420B0B33-5FC2-505B-B9E5-58E8915C6699}"/>
              </a:ext>
            </a:extLst>
          </p:cNvPr>
          <p:cNvGrpSpPr/>
          <p:nvPr/>
        </p:nvGrpSpPr>
        <p:grpSpPr>
          <a:xfrm>
            <a:off x="734170" y="2080108"/>
            <a:ext cx="6835549" cy="3249616"/>
            <a:chOff x="1741868" y="432766"/>
            <a:chExt cx="9339699" cy="4440087"/>
          </a:xfrm>
        </p:grpSpPr>
        <p:sp>
          <p:nvSpPr>
            <p:cNvPr id="18" name="Freeform 2">
              <a:extLst>
                <a:ext uri="{FF2B5EF4-FFF2-40B4-BE49-F238E27FC236}">
                  <a16:creationId xmlns:a16="http://schemas.microsoft.com/office/drawing/2014/main" id="{50759354-DF4E-96E7-20E1-5585F731AF27}"/>
                </a:ext>
              </a:extLst>
            </p:cNvPr>
            <p:cNvSpPr/>
            <p:nvPr/>
          </p:nvSpPr>
          <p:spPr>
            <a:xfrm>
              <a:off x="1908167" y="769841"/>
              <a:ext cx="9173400" cy="4103012"/>
            </a:xfrm>
            <a:custGeom>
              <a:avLst/>
              <a:gdLst/>
              <a:ahLst/>
              <a:cxnLst/>
              <a:rect l="l" t="t" r="r" b="b"/>
              <a:pathLst>
                <a:path w="14019060" h="6270343">
                  <a:moveTo>
                    <a:pt x="0" y="0"/>
                  </a:moveTo>
                  <a:lnTo>
                    <a:pt x="14019060" y="0"/>
                  </a:lnTo>
                  <a:lnTo>
                    <a:pt x="14019060" y="6270344"/>
                  </a:lnTo>
                  <a:lnTo>
                    <a:pt x="0" y="62703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9" name="Freeform 3">
              <a:extLst>
                <a:ext uri="{FF2B5EF4-FFF2-40B4-BE49-F238E27FC236}">
                  <a16:creationId xmlns:a16="http://schemas.microsoft.com/office/drawing/2014/main" id="{4721DB96-070A-7D6B-4D84-668597229EC3}"/>
                </a:ext>
              </a:extLst>
            </p:cNvPr>
            <p:cNvSpPr/>
            <p:nvPr/>
          </p:nvSpPr>
          <p:spPr>
            <a:xfrm rot="1872033">
              <a:off x="1741868" y="432766"/>
              <a:ext cx="596085" cy="1766728"/>
            </a:xfrm>
            <a:custGeom>
              <a:avLst/>
              <a:gdLst/>
              <a:ahLst/>
              <a:cxnLst/>
              <a:rect l="l" t="t" r="r" b="b"/>
              <a:pathLst>
                <a:path w="1388311" h="4114800">
                  <a:moveTo>
                    <a:pt x="0" y="0"/>
                  </a:moveTo>
                  <a:lnTo>
                    <a:pt x="1388311" y="0"/>
                  </a:lnTo>
                  <a:lnTo>
                    <a:pt x="138831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4" name="TextBox 3">
            <a:extLst>
              <a:ext uri="{FF2B5EF4-FFF2-40B4-BE49-F238E27FC236}">
                <a16:creationId xmlns:a16="http://schemas.microsoft.com/office/drawing/2014/main" id="{65486601-5444-FE64-1175-ADD2BB5E5242}"/>
              </a:ext>
            </a:extLst>
          </p:cNvPr>
          <p:cNvSpPr txBox="1"/>
          <p:nvPr/>
        </p:nvSpPr>
        <p:spPr>
          <a:xfrm>
            <a:off x="1863080" y="1711207"/>
            <a:ext cx="8465839" cy="461665"/>
          </a:xfrm>
          <a:prstGeom prst="rect">
            <a:avLst/>
          </a:prstGeom>
          <a:noFill/>
        </p:spPr>
        <p:txBody>
          <a:bodyPr wrap="square" rtlCol="0">
            <a:spAutoFit/>
          </a:bodyPr>
          <a:lstStyle/>
          <a:p>
            <a:pPr algn="ctr" defTabSz="1151961">
              <a:defRPr/>
            </a:pPr>
            <a:r>
              <a:rPr lang="vi-VN" sz="2400" b="1" kern="0" dirty="0">
                <a:solidFill>
                  <a:schemeClr val="tx1"/>
                </a:solidFill>
                <a:latin typeface="+mn-lt"/>
                <a:cs typeface="Arial"/>
                <a:sym typeface="Arial"/>
              </a:rPr>
              <a:t>Nhiệm vụ 2: Giới thiệu và trao đổi trước lớp</a:t>
            </a:r>
            <a:endParaRPr lang="en-US" sz="2400" b="1" kern="0" dirty="0">
              <a:solidFill>
                <a:schemeClr val="tx1"/>
              </a:solidFill>
              <a:latin typeface="+mn-lt"/>
              <a:cs typeface="Arial"/>
              <a:sym typeface="Arial"/>
            </a:endParaRPr>
          </a:p>
        </p:txBody>
      </p:sp>
      <p:sp>
        <p:nvSpPr>
          <p:cNvPr id="14" name="Freeform 4">
            <a:extLst>
              <a:ext uri="{FF2B5EF4-FFF2-40B4-BE49-F238E27FC236}">
                <a16:creationId xmlns:a16="http://schemas.microsoft.com/office/drawing/2014/main" id="{DAD0DE53-C434-7BEE-BB2C-277B4F2EF5A9}"/>
              </a:ext>
            </a:extLst>
          </p:cNvPr>
          <p:cNvSpPr/>
          <p:nvPr/>
        </p:nvSpPr>
        <p:spPr>
          <a:xfrm>
            <a:off x="5245514" y="3782005"/>
            <a:ext cx="5884252" cy="3111299"/>
          </a:xfrm>
          <a:custGeom>
            <a:avLst/>
            <a:gdLst/>
            <a:ahLst/>
            <a:cxnLst/>
            <a:rect l="l" t="t" r="r" b="b"/>
            <a:pathLst>
              <a:path w="11503272" h="6082355">
                <a:moveTo>
                  <a:pt x="0" y="0"/>
                </a:moveTo>
                <a:lnTo>
                  <a:pt x="11503273" y="0"/>
                </a:lnTo>
                <a:lnTo>
                  <a:pt x="11503273" y="6082356"/>
                </a:lnTo>
                <a:lnTo>
                  <a:pt x="0" y="6082356"/>
                </a:lnTo>
                <a:lnTo>
                  <a:pt x="0" y="0"/>
                </a:lnTo>
                <a:close/>
              </a:path>
            </a:pathLst>
          </a:custGeom>
          <a:blipFill>
            <a:blip r:embed="rId7"/>
            <a:stretch>
              <a:fillRect/>
            </a:stretch>
          </a:blipFill>
        </p:spPr>
      </p:sp>
      <p:sp>
        <p:nvSpPr>
          <p:cNvPr id="12" name="TextBox 11">
            <a:extLst>
              <a:ext uri="{FF2B5EF4-FFF2-40B4-BE49-F238E27FC236}">
                <a16:creationId xmlns:a16="http://schemas.microsoft.com/office/drawing/2014/main" id="{6485AA2B-31BB-F293-8EAC-2B75E74861D0}"/>
              </a:ext>
            </a:extLst>
          </p:cNvPr>
          <p:cNvSpPr txBox="1"/>
          <p:nvPr/>
        </p:nvSpPr>
        <p:spPr>
          <a:xfrm>
            <a:off x="1473802" y="2667084"/>
            <a:ext cx="5477995" cy="2229841"/>
          </a:xfrm>
          <a:prstGeom prst="rect">
            <a:avLst/>
          </a:prstGeom>
          <a:noFill/>
        </p:spPr>
        <p:txBody>
          <a:bodyPr wrap="square" rtlCol="0">
            <a:spAutoFit/>
          </a:bodyPr>
          <a:lstStyle/>
          <a:p>
            <a:pPr algn="just" defTabSz="1151961">
              <a:lnSpc>
                <a:spcPct val="150000"/>
              </a:lnSpc>
              <a:defRPr/>
            </a:pPr>
            <a:r>
              <a:rPr lang="vi-VN" sz="2400" kern="0" dirty="0">
                <a:latin typeface="+mn-lt"/>
                <a:cs typeface="Arial"/>
                <a:sym typeface="Arial"/>
              </a:rPr>
              <a:t>Các em lần lượt </a:t>
            </a:r>
            <a:r>
              <a:rPr lang="en-US" sz="2400" kern="0" dirty="0" err="1">
                <a:latin typeface="+mn-lt"/>
                <a:cs typeface="Arial"/>
                <a:sym typeface="Arial"/>
              </a:rPr>
              <a:t>giới</a:t>
            </a:r>
            <a:r>
              <a:rPr lang="en-US" sz="2400" kern="0" dirty="0">
                <a:latin typeface="+mn-lt"/>
                <a:cs typeface="Arial"/>
                <a:sym typeface="Arial"/>
              </a:rPr>
              <a:t> </a:t>
            </a:r>
            <a:r>
              <a:rPr lang="en-US" sz="2400" kern="0" dirty="0" err="1">
                <a:latin typeface="+mn-lt"/>
                <a:cs typeface="Arial"/>
                <a:sym typeface="Arial"/>
              </a:rPr>
              <a:t>thiệu</a:t>
            </a:r>
            <a:r>
              <a:rPr lang="vi-VN" sz="2400" kern="0" dirty="0">
                <a:latin typeface="+mn-lt"/>
                <a:cs typeface="Arial"/>
                <a:sym typeface="Arial"/>
              </a:rPr>
              <a:t> trước lớp </a:t>
            </a:r>
            <a:r>
              <a:rPr lang="en-US" sz="2400" kern="0" dirty="0" err="1">
                <a:latin typeface="+mn-lt"/>
                <a:cs typeface="Arial"/>
                <a:sym typeface="Arial"/>
              </a:rPr>
              <a:t>và</a:t>
            </a:r>
            <a:r>
              <a:rPr lang="en-US" sz="2400" kern="0" dirty="0">
                <a:latin typeface="+mn-lt"/>
                <a:cs typeface="Arial"/>
                <a:sym typeface="Arial"/>
              </a:rPr>
              <a:t> </a:t>
            </a:r>
            <a:r>
              <a:rPr lang="en-US" sz="2400" kern="0" dirty="0" err="1">
                <a:latin typeface="+mn-lt"/>
                <a:cs typeface="Arial"/>
                <a:sym typeface="Arial"/>
              </a:rPr>
              <a:t>lưu</a:t>
            </a:r>
            <a:r>
              <a:rPr lang="en-US" sz="2400" kern="0" dirty="0">
                <a:latin typeface="+mn-lt"/>
                <a:cs typeface="Arial"/>
                <a:sym typeface="Arial"/>
              </a:rPr>
              <a:t> ý </a:t>
            </a:r>
            <a:r>
              <a:rPr lang="en-US" sz="2400" kern="0" dirty="0" err="1">
                <a:latin typeface="+mn-lt"/>
                <a:cs typeface="Arial"/>
                <a:sym typeface="Arial"/>
              </a:rPr>
              <a:t>nên</a:t>
            </a:r>
            <a:r>
              <a:rPr lang="en-US" sz="2400" kern="0" dirty="0">
                <a:latin typeface="+mn-lt"/>
                <a:cs typeface="Arial"/>
                <a:sym typeface="Arial"/>
              </a:rPr>
              <a:t> </a:t>
            </a:r>
            <a:r>
              <a:rPr lang="vi-VN" sz="2400" kern="0" dirty="0">
                <a:latin typeface="+mn-lt"/>
                <a:cs typeface="Arial"/>
                <a:sym typeface="Arial"/>
              </a:rPr>
              <a:t>sắp xếp </a:t>
            </a:r>
            <a:r>
              <a:rPr lang="en-US" sz="2400" dirty="0" err="1">
                <a:latin typeface="+mn-lt"/>
              </a:rPr>
              <a:t>thứ</a:t>
            </a:r>
            <a:r>
              <a:rPr lang="en-US" sz="2400" dirty="0">
                <a:latin typeface="+mn-lt"/>
              </a:rPr>
              <a:t> </a:t>
            </a:r>
            <a:r>
              <a:rPr lang="en-US" sz="2400" dirty="0" err="1">
                <a:latin typeface="+mn-lt"/>
              </a:rPr>
              <a:t>tự</a:t>
            </a:r>
            <a:r>
              <a:rPr lang="en-US" sz="2400" dirty="0">
                <a:latin typeface="+mn-lt"/>
              </a:rPr>
              <a:t> </a:t>
            </a:r>
            <a:r>
              <a:rPr lang="en-US" sz="2400" dirty="0" err="1">
                <a:latin typeface="+mn-lt"/>
              </a:rPr>
              <a:t>trình</a:t>
            </a:r>
            <a:r>
              <a:rPr lang="en-US" sz="2400" dirty="0">
                <a:latin typeface="+mn-lt"/>
              </a:rPr>
              <a:t> </a:t>
            </a:r>
            <a:r>
              <a:rPr lang="en-US" sz="2400" dirty="0" err="1">
                <a:latin typeface="+mn-lt"/>
              </a:rPr>
              <a:t>bày</a:t>
            </a:r>
            <a:r>
              <a:rPr lang="en-US" sz="2400" dirty="0">
                <a:latin typeface="+mn-lt"/>
              </a:rPr>
              <a:t> </a:t>
            </a:r>
            <a:r>
              <a:rPr lang="vi-VN" sz="2400" kern="0" dirty="0">
                <a:latin typeface="+mn-lt"/>
                <a:cs typeface="Arial"/>
                <a:sym typeface="Arial"/>
              </a:rPr>
              <a:t>có cả truyện kể, thơ (hoặc văn bản thông tin, văn bản miêu tả).</a:t>
            </a:r>
          </a:p>
        </p:txBody>
      </p:sp>
    </p:spTree>
    <p:extLst>
      <p:ext uri="{BB962C8B-B14F-4D97-AF65-F5344CB8AC3E}">
        <p14:creationId xmlns:p14="http://schemas.microsoft.com/office/powerpoint/2010/main" val="127175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E7E079-910E-E562-35E6-D2F6213EAB71}"/>
            </a:ext>
          </a:extLst>
        </p:cNvPr>
        <p:cNvGrpSpPr/>
        <p:nvPr/>
      </p:nvGrpSpPr>
      <p:grpSpPr>
        <a:xfrm>
          <a:off x="0" y="0"/>
          <a:ext cx="0" cy="0"/>
          <a:chOff x="0" y="0"/>
          <a:chExt cx="0" cy="0"/>
        </a:xfrm>
      </p:grpSpPr>
      <p:sp>
        <p:nvSpPr>
          <p:cNvPr id="3" name="Google Shape;2739;p36">
            <a:extLst>
              <a:ext uri="{FF2B5EF4-FFF2-40B4-BE49-F238E27FC236}">
                <a16:creationId xmlns:a16="http://schemas.microsoft.com/office/drawing/2014/main" id="{6D8D6586-73D3-3850-4B9F-62E34F09831B}"/>
              </a:ext>
            </a:extLst>
          </p:cNvPr>
          <p:cNvSpPr/>
          <p:nvPr/>
        </p:nvSpPr>
        <p:spPr>
          <a:xfrm flipH="1">
            <a:off x="2372045" y="1798102"/>
            <a:ext cx="242612" cy="236150"/>
          </a:xfrm>
          <a:custGeom>
            <a:avLst/>
            <a:gdLst/>
            <a:ahLst/>
            <a:cxnLst/>
            <a:rect l="l" t="t" r="r" b="b"/>
            <a:pathLst>
              <a:path w="2140" h="2083" extrusionOk="0">
                <a:moveTo>
                  <a:pt x="1315" y="1"/>
                </a:moveTo>
                <a:cubicBezTo>
                  <a:pt x="1213" y="1"/>
                  <a:pt x="1119" y="66"/>
                  <a:pt x="1090" y="168"/>
                </a:cubicBezTo>
                <a:cubicBezTo>
                  <a:pt x="1008" y="430"/>
                  <a:pt x="767" y="599"/>
                  <a:pt x="507" y="599"/>
                </a:cubicBezTo>
                <a:cubicBezTo>
                  <a:pt x="449" y="599"/>
                  <a:pt x="390" y="591"/>
                  <a:pt x="332" y="573"/>
                </a:cubicBezTo>
                <a:cubicBezTo>
                  <a:pt x="309" y="566"/>
                  <a:pt x="285" y="563"/>
                  <a:pt x="262" y="563"/>
                </a:cubicBezTo>
                <a:cubicBezTo>
                  <a:pt x="161" y="563"/>
                  <a:pt x="69" y="628"/>
                  <a:pt x="39" y="731"/>
                </a:cubicBezTo>
                <a:cubicBezTo>
                  <a:pt x="1" y="855"/>
                  <a:pt x="71" y="986"/>
                  <a:pt x="195" y="1022"/>
                </a:cubicBezTo>
                <a:cubicBezTo>
                  <a:pt x="517" y="1119"/>
                  <a:pt x="697" y="1459"/>
                  <a:pt x="600" y="1779"/>
                </a:cubicBezTo>
                <a:cubicBezTo>
                  <a:pt x="564" y="1905"/>
                  <a:pt x="634" y="2036"/>
                  <a:pt x="758" y="2072"/>
                </a:cubicBezTo>
                <a:cubicBezTo>
                  <a:pt x="781" y="2079"/>
                  <a:pt x="805" y="2083"/>
                  <a:pt x="827" y="2083"/>
                </a:cubicBezTo>
                <a:cubicBezTo>
                  <a:pt x="928" y="2083"/>
                  <a:pt x="1020" y="2018"/>
                  <a:pt x="1051" y="1917"/>
                </a:cubicBezTo>
                <a:cubicBezTo>
                  <a:pt x="1130" y="1653"/>
                  <a:pt x="1372" y="1485"/>
                  <a:pt x="1632" y="1485"/>
                </a:cubicBezTo>
                <a:cubicBezTo>
                  <a:pt x="1691" y="1485"/>
                  <a:pt x="1750" y="1493"/>
                  <a:pt x="1809" y="1511"/>
                </a:cubicBezTo>
                <a:cubicBezTo>
                  <a:pt x="1831" y="1517"/>
                  <a:pt x="1853" y="1521"/>
                  <a:pt x="1875" y="1521"/>
                </a:cubicBezTo>
                <a:cubicBezTo>
                  <a:pt x="1976" y="1521"/>
                  <a:pt x="2070" y="1455"/>
                  <a:pt x="2102" y="1353"/>
                </a:cubicBezTo>
                <a:cubicBezTo>
                  <a:pt x="2140" y="1229"/>
                  <a:pt x="2070" y="1099"/>
                  <a:pt x="1944" y="1060"/>
                </a:cubicBezTo>
                <a:cubicBezTo>
                  <a:pt x="1624" y="963"/>
                  <a:pt x="1441" y="625"/>
                  <a:pt x="1538" y="303"/>
                </a:cubicBezTo>
                <a:cubicBezTo>
                  <a:pt x="1576" y="179"/>
                  <a:pt x="1507" y="48"/>
                  <a:pt x="1383" y="10"/>
                </a:cubicBezTo>
                <a:cubicBezTo>
                  <a:pt x="1360" y="4"/>
                  <a:pt x="1338" y="1"/>
                  <a:pt x="1315" y="1"/>
                </a:cubicBezTo>
                <a:close/>
              </a:path>
            </a:pathLst>
          </a:custGeom>
          <a:solidFill>
            <a:srgbClr val="FBCD26"/>
          </a:solidFill>
          <a:ln>
            <a:noFill/>
          </a:ln>
        </p:spPr>
        <p:txBody>
          <a:bodyPr spcFirstLastPara="1" wrap="square" lIns="115184" tIns="115184" rIns="115184" bIns="115184" anchor="ctr" anchorCtr="0">
            <a:noAutofit/>
          </a:bodyPr>
          <a:lstStyle/>
          <a:p>
            <a:pPr defTabSz="1151961">
              <a:defRPr/>
            </a:pPr>
            <a:endParaRPr sz="2400" kern="0">
              <a:solidFill>
                <a:sysClr val="windowText" lastClr="000000"/>
              </a:solidFill>
              <a:latin typeface="+mn-lt"/>
              <a:cs typeface="Arial" panose="020B0604020202020204" pitchFamily="34" charset="0"/>
              <a:sym typeface="Arial"/>
            </a:endParaRPr>
          </a:p>
        </p:txBody>
      </p:sp>
      <p:sp>
        <p:nvSpPr>
          <p:cNvPr id="4" name="Freeform 5">
            <a:extLst>
              <a:ext uri="{FF2B5EF4-FFF2-40B4-BE49-F238E27FC236}">
                <a16:creationId xmlns:a16="http://schemas.microsoft.com/office/drawing/2014/main" id="{8B206503-E01E-4142-F06E-5F41E982A6A6}"/>
              </a:ext>
            </a:extLst>
          </p:cNvPr>
          <p:cNvSpPr/>
          <p:nvPr/>
        </p:nvSpPr>
        <p:spPr>
          <a:xfrm rot="10800000">
            <a:off x="4346705" y="1734490"/>
            <a:ext cx="7127737" cy="4653056"/>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bg1"/>
          </a:solidFill>
          <a:ln w="12700">
            <a:solidFill>
              <a:schemeClr val="accent4"/>
            </a:solidFill>
          </a:ln>
        </p:spPr>
        <p:txBody>
          <a:bodyPr/>
          <a:lstStyle/>
          <a:p>
            <a:pPr defTabSz="575981">
              <a:defRPr/>
            </a:pPr>
            <a:endParaRPr lang="en-US" sz="2400">
              <a:solidFill>
                <a:prstClr val="black"/>
              </a:solidFill>
              <a:latin typeface="+mn-lt"/>
              <a:cs typeface="Arial" panose="020B0604020202020204" pitchFamily="34" charset="0"/>
              <a:sym typeface="Arial"/>
            </a:endParaRPr>
          </a:p>
        </p:txBody>
      </p:sp>
      <p:sp>
        <p:nvSpPr>
          <p:cNvPr id="5" name="TextBox 4">
            <a:extLst>
              <a:ext uri="{FF2B5EF4-FFF2-40B4-BE49-F238E27FC236}">
                <a16:creationId xmlns:a16="http://schemas.microsoft.com/office/drawing/2014/main" id="{54A905BB-49F9-1DCF-B43F-073EA1CF08B1}"/>
              </a:ext>
            </a:extLst>
          </p:cNvPr>
          <p:cNvSpPr txBox="1"/>
          <p:nvPr/>
        </p:nvSpPr>
        <p:spPr>
          <a:xfrm>
            <a:off x="4441210" y="1838103"/>
            <a:ext cx="6883107" cy="4445832"/>
          </a:xfrm>
          <a:prstGeom prst="rect">
            <a:avLst/>
          </a:prstGeom>
          <a:noFill/>
        </p:spPr>
        <p:txBody>
          <a:bodyPr wrap="square">
            <a:spAutoFit/>
          </a:bodyPr>
          <a:lstStyle/>
          <a:p>
            <a:pPr marL="359988" indent="-359988" algn="just">
              <a:lnSpc>
                <a:spcPct val="150000"/>
              </a:lnSpc>
              <a:buFont typeface="Courier New" panose="02070309020205020404" pitchFamily="49" charset="0"/>
              <a:buChar char="o"/>
            </a:pPr>
            <a:r>
              <a:rPr lang="vi-VN" sz="2400" dirty="0">
                <a:solidFill>
                  <a:prstClr val="black"/>
                </a:solidFill>
                <a:latin typeface="+mn-lt"/>
                <a:ea typeface="Calibri" panose="020F0502020204030204" pitchFamily="34" charset="0"/>
                <a:cs typeface="Arial" panose="020B0604020202020204" pitchFamily="34" charset="0"/>
                <a:sym typeface="Arial"/>
              </a:rPr>
              <a:t>Sau mỗi câu chuyện (bài thơ, bài văn, bài báo), </a:t>
            </a:r>
            <a:r>
              <a:rPr lang="en-US" sz="2400" dirty="0" err="1">
                <a:solidFill>
                  <a:prstClr val="black"/>
                </a:solidFill>
                <a:latin typeface="+mn-lt"/>
                <a:ea typeface="Calibri" panose="020F0502020204030204" pitchFamily="34" charset="0"/>
                <a:cs typeface="Arial" panose="020B0604020202020204" pitchFamily="34" charset="0"/>
                <a:sym typeface="Arial"/>
              </a:rPr>
              <a:t>các</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bạn</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trong lớp đặt câu hỏi nếu có chi tiết các em chưa rõ và trao đổi về </a:t>
            </a:r>
            <a:r>
              <a:rPr lang="en-US" sz="2400" dirty="0" err="1">
                <a:solidFill>
                  <a:prstClr val="black"/>
                </a:solidFill>
                <a:latin typeface="+mn-lt"/>
                <a:ea typeface="Calibri" panose="020F0502020204030204" pitchFamily="34" charset="0"/>
                <a:cs typeface="Arial" panose="020B0604020202020204" pitchFamily="34" charset="0"/>
                <a:sym typeface="Arial"/>
              </a:rPr>
              <a:t>nội</a:t>
            </a:r>
            <a:r>
              <a:rPr lang="en-US" sz="2400" dirty="0">
                <a:solidFill>
                  <a:prstClr val="black"/>
                </a:solidFill>
                <a:latin typeface="+mn-lt"/>
                <a:ea typeface="Calibri" panose="020F0502020204030204" pitchFamily="34" charset="0"/>
                <a:cs typeface="Arial" panose="020B0604020202020204" pitchFamily="34" charset="0"/>
                <a:sym typeface="Arial"/>
              </a:rPr>
              <a:t> dung </a:t>
            </a:r>
            <a:r>
              <a:rPr lang="vi-VN" sz="2400" dirty="0">
                <a:solidFill>
                  <a:prstClr val="black"/>
                </a:solidFill>
                <a:latin typeface="+mn-lt"/>
                <a:ea typeface="Calibri" panose="020F0502020204030204" pitchFamily="34" charset="0"/>
                <a:cs typeface="Arial" panose="020B0604020202020204" pitchFamily="34" charset="0"/>
                <a:sym typeface="Arial"/>
              </a:rPr>
              <a:t>câu chuyện, nhân vật trong câu chuyện (bài thơ, bài văn, bài báo)</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đó</a:t>
            </a:r>
            <a:r>
              <a:rPr lang="vi-VN" sz="2400" dirty="0">
                <a:solidFill>
                  <a:prstClr val="black"/>
                </a:solidFill>
                <a:latin typeface="+mn-lt"/>
                <a:ea typeface="Calibri" panose="020F0502020204030204" pitchFamily="34" charset="0"/>
                <a:cs typeface="Arial" panose="020B0604020202020204" pitchFamily="34" charset="0"/>
                <a:sym typeface="Arial"/>
              </a:rPr>
              <a:t>.</a:t>
            </a:r>
          </a:p>
          <a:p>
            <a:pPr marL="359988" indent="-359988" algn="just">
              <a:lnSpc>
                <a:spcPct val="150000"/>
              </a:lnSpc>
              <a:buFont typeface="Courier New" panose="02070309020205020404" pitchFamily="49" charset="0"/>
              <a:buChar char="o"/>
            </a:pPr>
            <a:r>
              <a:rPr lang="en-US" sz="2400" dirty="0" err="1">
                <a:solidFill>
                  <a:prstClr val="black"/>
                </a:solidFill>
                <a:latin typeface="+mn-lt"/>
                <a:ea typeface="Calibri" panose="020F0502020204030204" pitchFamily="34" charset="0"/>
                <a:cs typeface="Arial" panose="020B0604020202020204" pitchFamily="34" charset="0"/>
                <a:sym typeface="Arial"/>
              </a:rPr>
              <a:t>Các</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bạn</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khác</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có</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thể</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ghi chép vắn tắt </a:t>
            </a:r>
            <a:r>
              <a:rPr lang="en-US" sz="2400" dirty="0" err="1">
                <a:solidFill>
                  <a:prstClr val="black"/>
                </a:solidFill>
                <a:latin typeface="+mn-lt"/>
                <a:ea typeface="Calibri" panose="020F0502020204030204" pitchFamily="34" charset="0"/>
                <a:cs typeface="Arial" panose="020B0604020202020204" pitchFamily="34" charset="0"/>
                <a:sym typeface="Arial"/>
              </a:rPr>
              <a:t>những</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thắc mắc, nhận xét về lời kể và về ý kiến của bạn. </a:t>
            </a:r>
          </a:p>
        </p:txBody>
      </p:sp>
      <p:sp>
        <p:nvSpPr>
          <p:cNvPr id="6" name="Freeform 4">
            <a:extLst>
              <a:ext uri="{FF2B5EF4-FFF2-40B4-BE49-F238E27FC236}">
                <a16:creationId xmlns:a16="http://schemas.microsoft.com/office/drawing/2014/main" id="{E3299C3B-CBB4-8445-4E33-E5DCBC0FD178}"/>
              </a:ext>
            </a:extLst>
          </p:cNvPr>
          <p:cNvSpPr/>
          <p:nvPr/>
        </p:nvSpPr>
        <p:spPr>
          <a:xfrm>
            <a:off x="717555" y="1734491"/>
            <a:ext cx="3507063" cy="4653055"/>
          </a:xfrm>
          <a:custGeom>
            <a:avLst/>
            <a:gdLst/>
            <a:ahLst/>
            <a:cxnLst/>
            <a:rect l="l" t="t" r="r" b="b"/>
            <a:pathLst>
              <a:path w="1375888" h="2069539">
                <a:moveTo>
                  <a:pt x="75580" y="0"/>
                </a:moveTo>
                <a:lnTo>
                  <a:pt x="1300307" y="0"/>
                </a:lnTo>
                <a:cubicBezTo>
                  <a:pt x="1320352" y="0"/>
                  <a:pt x="1339577" y="7963"/>
                  <a:pt x="1353751" y="22137"/>
                </a:cubicBezTo>
                <a:cubicBezTo>
                  <a:pt x="1367925" y="36311"/>
                  <a:pt x="1375888" y="55535"/>
                  <a:pt x="1375888" y="75580"/>
                </a:cubicBezTo>
                <a:lnTo>
                  <a:pt x="1375888" y="1993959"/>
                </a:lnTo>
                <a:cubicBezTo>
                  <a:pt x="1375888" y="2014004"/>
                  <a:pt x="1367925" y="2033228"/>
                  <a:pt x="1353751" y="2047402"/>
                </a:cubicBezTo>
                <a:cubicBezTo>
                  <a:pt x="1339577" y="2061576"/>
                  <a:pt x="1320352" y="2069539"/>
                  <a:pt x="1300307" y="2069539"/>
                </a:cubicBezTo>
                <a:lnTo>
                  <a:pt x="75580" y="2069539"/>
                </a:lnTo>
                <a:cubicBezTo>
                  <a:pt x="55535" y="2069539"/>
                  <a:pt x="36311" y="2061576"/>
                  <a:pt x="22137" y="2047402"/>
                </a:cubicBezTo>
                <a:cubicBezTo>
                  <a:pt x="7963" y="2033228"/>
                  <a:pt x="0" y="2014004"/>
                  <a:pt x="0" y="1993959"/>
                </a:cubicBezTo>
                <a:lnTo>
                  <a:pt x="0" y="75580"/>
                </a:lnTo>
                <a:cubicBezTo>
                  <a:pt x="0" y="55535"/>
                  <a:pt x="7963" y="36311"/>
                  <a:pt x="22137" y="22137"/>
                </a:cubicBezTo>
                <a:cubicBezTo>
                  <a:pt x="36311" y="7963"/>
                  <a:pt x="55535" y="0"/>
                  <a:pt x="75580" y="0"/>
                </a:cubicBezTo>
                <a:close/>
              </a:path>
            </a:pathLst>
          </a:custGeom>
          <a:solidFill>
            <a:schemeClr val="accent4">
              <a:lumMod val="40000"/>
              <a:lumOff val="60000"/>
            </a:schemeClr>
          </a:solidFill>
        </p:spPr>
        <p:txBody>
          <a:bodyPr/>
          <a:lstStyle/>
          <a:p>
            <a:pPr defTabSz="575981">
              <a:defRPr/>
            </a:pPr>
            <a:endParaRPr lang="en-US" sz="2400">
              <a:solidFill>
                <a:prstClr val="black"/>
              </a:solidFill>
              <a:latin typeface="+mn-lt"/>
              <a:cs typeface="Arial" panose="020B0604020202020204" pitchFamily="34" charset="0"/>
              <a:sym typeface="Arial"/>
            </a:endParaRPr>
          </a:p>
        </p:txBody>
      </p:sp>
      <p:sp>
        <p:nvSpPr>
          <p:cNvPr id="7" name="TextBox 6">
            <a:extLst>
              <a:ext uri="{FF2B5EF4-FFF2-40B4-BE49-F238E27FC236}">
                <a16:creationId xmlns:a16="http://schemas.microsoft.com/office/drawing/2014/main" id="{23390E85-BE5E-8C38-2FF0-E64379213B60}"/>
              </a:ext>
            </a:extLst>
          </p:cNvPr>
          <p:cNvSpPr txBox="1"/>
          <p:nvPr/>
        </p:nvSpPr>
        <p:spPr>
          <a:xfrm>
            <a:off x="678774" y="3078134"/>
            <a:ext cx="3629153" cy="574388"/>
          </a:xfrm>
          <a:prstGeom prst="rect">
            <a:avLst/>
          </a:prstGeom>
          <a:noFill/>
        </p:spPr>
        <p:txBody>
          <a:bodyPr wrap="square" rtlCol="0">
            <a:spAutoFit/>
          </a:bodyPr>
          <a:lstStyle/>
          <a:p>
            <a:pPr algn="ctr" defTabSz="575981">
              <a:lnSpc>
                <a:spcPct val="150000"/>
              </a:lnSpc>
              <a:defRPr/>
            </a:pPr>
            <a:r>
              <a:rPr lang="en-US" sz="2400" b="1" dirty="0">
                <a:solidFill>
                  <a:srgbClr val="C00000"/>
                </a:solidFill>
                <a:latin typeface="+mn-lt"/>
                <a:ea typeface="Calibri" panose="020F0502020204030204" pitchFamily="34" charset="0"/>
                <a:cs typeface="Arial" panose="020B0604020202020204" pitchFamily="34" charset="0"/>
                <a:sym typeface="Arial"/>
              </a:rPr>
              <a:t>HOẠT ĐỘNG CẢ LỚP</a:t>
            </a:r>
          </a:p>
        </p:txBody>
      </p:sp>
      <p:pic>
        <p:nvPicPr>
          <p:cNvPr id="8" name="Picture 7" descr="Icon&#10;&#10;Description automatically generated">
            <a:extLst>
              <a:ext uri="{FF2B5EF4-FFF2-40B4-BE49-F238E27FC236}">
                <a16:creationId xmlns:a16="http://schemas.microsoft.com/office/drawing/2014/main" id="{DD3BABCC-E956-595B-745E-90116934B7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0384" y="1811959"/>
            <a:ext cx="1305931" cy="1305931"/>
          </a:xfrm>
          <a:prstGeom prst="rect">
            <a:avLst/>
          </a:prstGeom>
        </p:spPr>
      </p:pic>
      <p:sp>
        <p:nvSpPr>
          <p:cNvPr id="11" name="Freeform 4">
            <a:extLst>
              <a:ext uri="{FF2B5EF4-FFF2-40B4-BE49-F238E27FC236}">
                <a16:creationId xmlns:a16="http://schemas.microsoft.com/office/drawing/2014/main" id="{81238966-5AE8-DDE5-4D9F-91DD54C3DA60}"/>
              </a:ext>
            </a:extLst>
          </p:cNvPr>
          <p:cNvSpPr/>
          <p:nvPr/>
        </p:nvSpPr>
        <p:spPr>
          <a:xfrm>
            <a:off x="1205632" y="3832114"/>
            <a:ext cx="2332826" cy="2849253"/>
          </a:xfrm>
          <a:custGeom>
            <a:avLst/>
            <a:gdLst/>
            <a:ahLst/>
            <a:cxnLst/>
            <a:rect l="l" t="t" r="r" b="b"/>
            <a:pathLst>
              <a:path w="7335575" h="8959481">
                <a:moveTo>
                  <a:pt x="0" y="0"/>
                </a:moveTo>
                <a:lnTo>
                  <a:pt x="7335575" y="0"/>
                </a:lnTo>
                <a:lnTo>
                  <a:pt x="7335575" y="8959481"/>
                </a:lnTo>
                <a:lnTo>
                  <a:pt x="0" y="8959481"/>
                </a:lnTo>
                <a:lnTo>
                  <a:pt x="0" y="0"/>
                </a:lnTo>
                <a:close/>
              </a:path>
            </a:pathLst>
          </a:custGeom>
          <a:blipFill>
            <a:blip r:embed="rId4"/>
            <a:stretch>
              <a:fillRect/>
            </a:stretch>
          </a:blipFill>
        </p:spPr>
      </p:sp>
    </p:spTree>
    <p:extLst>
      <p:ext uri="{BB962C8B-B14F-4D97-AF65-F5344CB8AC3E}">
        <p14:creationId xmlns:p14="http://schemas.microsoft.com/office/powerpoint/2010/main" val="265677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B7D95BA-9953-6552-3B8D-1474E6737D3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A0F045-04EB-A5FB-C97F-501605A8016C}"/>
            </a:ext>
          </a:extLst>
        </p:cNvPr>
        <p:cNvGrpSpPr/>
        <p:nvPr/>
      </p:nvGrpSpPr>
      <p:grpSpPr>
        <a:xfrm>
          <a:off x="0" y="0"/>
          <a:ext cx="0" cy="0"/>
          <a:chOff x="0" y="0"/>
          <a:chExt cx="0" cy="0"/>
        </a:xfrm>
      </p:grpSpPr>
      <p:grpSp>
        <p:nvGrpSpPr>
          <p:cNvPr id="27" name="Group 26">
            <a:extLst>
              <a:ext uri="{FF2B5EF4-FFF2-40B4-BE49-F238E27FC236}">
                <a16:creationId xmlns:a16="http://schemas.microsoft.com/office/drawing/2014/main" id="{5768D190-FC57-E3C2-F599-9672A1CCE53C}"/>
              </a:ext>
            </a:extLst>
          </p:cNvPr>
          <p:cNvGrpSpPr/>
          <p:nvPr/>
        </p:nvGrpSpPr>
        <p:grpSpPr>
          <a:xfrm>
            <a:off x="749609" y="1506262"/>
            <a:ext cx="7311131" cy="3597753"/>
            <a:chOff x="749609" y="1506262"/>
            <a:chExt cx="7311131" cy="3597753"/>
          </a:xfrm>
        </p:grpSpPr>
        <p:grpSp>
          <p:nvGrpSpPr>
            <p:cNvPr id="25" name="Group 24">
              <a:extLst>
                <a:ext uri="{FF2B5EF4-FFF2-40B4-BE49-F238E27FC236}">
                  <a16:creationId xmlns:a16="http://schemas.microsoft.com/office/drawing/2014/main" id="{348F0747-8A88-1BFF-1B1F-DF94324EDE4A}"/>
                </a:ext>
              </a:extLst>
            </p:cNvPr>
            <p:cNvGrpSpPr/>
            <p:nvPr/>
          </p:nvGrpSpPr>
          <p:grpSpPr>
            <a:xfrm>
              <a:off x="749609" y="1753985"/>
              <a:ext cx="6777626" cy="3350030"/>
              <a:chOff x="749609" y="1753985"/>
              <a:chExt cx="6777626" cy="3350030"/>
            </a:xfrm>
          </p:grpSpPr>
          <p:sp>
            <p:nvSpPr>
              <p:cNvPr id="18" name="Freeform 3">
                <a:extLst>
                  <a:ext uri="{FF2B5EF4-FFF2-40B4-BE49-F238E27FC236}">
                    <a16:creationId xmlns:a16="http://schemas.microsoft.com/office/drawing/2014/main" id="{8F380362-A62D-8FC7-60C6-9148524BFA7A}"/>
                  </a:ext>
                </a:extLst>
              </p:cNvPr>
              <p:cNvSpPr/>
              <p:nvPr/>
            </p:nvSpPr>
            <p:spPr>
              <a:xfrm>
                <a:off x="749609" y="1753985"/>
                <a:ext cx="6777626" cy="3350030"/>
              </a:xfrm>
              <a:custGeom>
                <a:avLst/>
                <a:gdLst/>
                <a:ahLst/>
                <a:cxnLst/>
                <a:rect l="l" t="t" r="r" b="b"/>
                <a:pathLst>
                  <a:path w="14164851" h="6258289">
                    <a:moveTo>
                      <a:pt x="0" y="0"/>
                    </a:moveTo>
                    <a:lnTo>
                      <a:pt x="14164852" y="0"/>
                    </a:lnTo>
                    <a:lnTo>
                      <a:pt x="14164852" y="6258288"/>
                    </a:lnTo>
                    <a:lnTo>
                      <a:pt x="0" y="62582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1" name="TextBox 20">
                <a:extLst>
                  <a:ext uri="{FF2B5EF4-FFF2-40B4-BE49-F238E27FC236}">
                    <a16:creationId xmlns:a16="http://schemas.microsoft.com/office/drawing/2014/main" id="{C57897E9-59A3-CABE-D993-76276B7E20AE}"/>
                  </a:ext>
                </a:extLst>
              </p:cNvPr>
              <p:cNvSpPr txBox="1"/>
              <p:nvPr/>
            </p:nvSpPr>
            <p:spPr>
              <a:xfrm>
                <a:off x="1232452" y="2520982"/>
                <a:ext cx="5839557" cy="461665"/>
              </a:xfrm>
              <a:prstGeom prst="rect">
                <a:avLst/>
              </a:prstGeom>
              <a:noFill/>
            </p:spPr>
            <p:txBody>
              <a:bodyPr wrap="square">
                <a:spAutoFit/>
              </a:bodyPr>
              <a:lstStyle/>
              <a:p>
                <a:pPr marL="342900" indent="-342900">
                  <a:buFont typeface="Wingdings" pitchFamily="2" charset="2"/>
                  <a:buChar char="Ø"/>
                  <a:defRPr/>
                </a:pPr>
                <a:r>
                  <a:rPr lang="en-US" sz="2400" dirty="0" err="1">
                    <a:solidFill>
                      <a:prstClr val="black"/>
                    </a:solidFill>
                    <a:latin typeface="+mn-lt"/>
                    <a:ea typeface="Calibri" panose="020F0502020204030204" pitchFamily="34" charset="0"/>
                    <a:cs typeface="Arial" panose="020B0604020202020204" pitchFamily="34" charset="0"/>
                    <a:sym typeface="Arial"/>
                  </a:rPr>
                  <a:t>Lắng</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nghe</a:t>
                </a:r>
                <a:r>
                  <a:rPr lang="en-US" sz="2400" dirty="0">
                    <a:solidFill>
                      <a:prstClr val="black"/>
                    </a:solidFill>
                    <a:latin typeface="+mn-lt"/>
                    <a:ea typeface="Calibri" panose="020F0502020204030204" pitchFamily="34" charset="0"/>
                    <a:cs typeface="Arial" panose="020B0604020202020204" pitchFamily="34" charset="0"/>
                    <a:sym typeface="Arial"/>
                  </a:rPr>
                  <a:t> GV </a:t>
                </a:r>
                <a:r>
                  <a:rPr lang="vi-VN" sz="2400" dirty="0">
                    <a:solidFill>
                      <a:prstClr val="black"/>
                    </a:solidFill>
                    <a:latin typeface="+mn-lt"/>
                    <a:ea typeface="Calibri" panose="020F0502020204030204" pitchFamily="34" charset="0"/>
                    <a:cs typeface="Arial" panose="020B0604020202020204" pitchFamily="34" charset="0"/>
                    <a:sym typeface="Arial"/>
                  </a:rPr>
                  <a:t>nhận xét </a:t>
                </a:r>
                <a:r>
                  <a:rPr lang="en-US" sz="2400" dirty="0" err="1">
                    <a:solidFill>
                      <a:prstClr val="black"/>
                    </a:solidFill>
                    <a:latin typeface="+mn-lt"/>
                    <a:ea typeface="Calibri" panose="020F0502020204030204" pitchFamily="34" charset="0"/>
                    <a:cs typeface="Arial" panose="020B0604020202020204" pitchFamily="34" charset="0"/>
                    <a:sym typeface="Arial"/>
                  </a:rPr>
                  <a:t>về</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tiết học</a:t>
                </a:r>
              </a:p>
            </p:txBody>
          </p:sp>
          <p:sp>
            <p:nvSpPr>
              <p:cNvPr id="23" name="TextBox 22">
                <a:extLst>
                  <a:ext uri="{FF2B5EF4-FFF2-40B4-BE49-F238E27FC236}">
                    <a16:creationId xmlns:a16="http://schemas.microsoft.com/office/drawing/2014/main" id="{6F447982-44C8-B6F1-C3A5-92C772EF1E89}"/>
                  </a:ext>
                </a:extLst>
              </p:cNvPr>
              <p:cNvSpPr txBox="1"/>
              <p:nvPr/>
            </p:nvSpPr>
            <p:spPr>
              <a:xfrm>
                <a:off x="1232452" y="3185451"/>
                <a:ext cx="5839557" cy="1128386"/>
              </a:xfrm>
              <a:prstGeom prst="rect">
                <a:avLst/>
              </a:prstGeom>
              <a:noFill/>
            </p:spPr>
            <p:txBody>
              <a:bodyPr wrap="square">
                <a:spAutoFit/>
              </a:bodyPr>
              <a:lstStyle/>
              <a:p>
                <a:pPr marL="342900" indent="-342900">
                  <a:lnSpc>
                    <a:spcPct val="150000"/>
                  </a:lnSpc>
                  <a:buFont typeface="Wingdings" pitchFamily="2" charset="2"/>
                  <a:buChar char="Ø"/>
                  <a:defRPr/>
                </a:pPr>
                <a:r>
                  <a:rPr lang="vi-VN" sz="2400" dirty="0">
                    <a:solidFill>
                      <a:prstClr val="black"/>
                    </a:solidFill>
                    <a:latin typeface="+mn-lt"/>
                    <a:ea typeface="Calibri" panose="020F0502020204030204" pitchFamily="34" charset="0"/>
                    <a:cs typeface="Arial" panose="020B0604020202020204" pitchFamily="34" charset="0"/>
                    <a:sym typeface="Arial"/>
                  </a:rPr>
                  <a:t>Chuẩn bị bài </a:t>
                </a:r>
                <a:r>
                  <a:rPr lang="en-US" sz="2400" dirty="0" err="1">
                    <a:solidFill>
                      <a:prstClr val="black"/>
                    </a:solidFill>
                    <a:latin typeface="+mn-lt"/>
                    <a:ea typeface="Calibri" panose="020F0502020204030204" pitchFamily="34" charset="0"/>
                    <a:cs typeface="Arial" panose="020B0604020202020204" pitchFamily="34" charset="0"/>
                    <a:sym typeface="Arial"/>
                  </a:rPr>
                  <a:t>tiếp</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theo</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i="1" dirty="0" err="1">
                    <a:solidFill>
                      <a:prstClr val="black"/>
                    </a:solidFill>
                    <a:latin typeface="+mn-lt"/>
                    <a:ea typeface="Calibri" panose="020F0502020204030204" pitchFamily="34" charset="0"/>
                    <a:cs typeface="Arial" panose="020B0604020202020204" pitchFamily="34" charset="0"/>
                    <a:sym typeface="Arial"/>
                  </a:rPr>
                  <a:t>Cuộc</a:t>
                </a:r>
                <a:r>
                  <a:rPr lang="en-US" sz="2400" i="1" dirty="0">
                    <a:solidFill>
                      <a:prstClr val="black"/>
                    </a:solidFill>
                    <a:latin typeface="+mn-lt"/>
                    <a:ea typeface="Calibri" panose="020F0502020204030204" pitchFamily="34" charset="0"/>
                    <a:cs typeface="Arial" panose="020B0604020202020204" pitchFamily="34" charset="0"/>
                    <a:sym typeface="Arial"/>
                  </a:rPr>
                  <a:t> </a:t>
                </a:r>
                <a:r>
                  <a:rPr lang="en-US" sz="2400" i="1" dirty="0" err="1">
                    <a:solidFill>
                      <a:prstClr val="black"/>
                    </a:solidFill>
                    <a:latin typeface="+mn-lt"/>
                    <a:ea typeface="Calibri" panose="020F0502020204030204" pitchFamily="34" charset="0"/>
                    <a:cs typeface="Arial" panose="020B0604020202020204" pitchFamily="34" charset="0"/>
                    <a:sym typeface="Arial"/>
                  </a:rPr>
                  <a:t>họp</a:t>
                </a:r>
                <a:r>
                  <a:rPr lang="en-US" sz="2400" i="1" dirty="0">
                    <a:solidFill>
                      <a:prstClr val="black"/>
                    </a:solidFill>
                    <a:latin typeface="+mn-lt"/>
                    <a:ea typeface="Calibri" panose="020F0502020204030204" pitchFamily="34" charset="0"/>
                    <a:cs typeface="Arial" panose="020B0604020202020204" pitchFamily="34" charset="0"/>
                    <a:sym typeface="Arial"/>
                  </a:rPr>
                  <a:t> </a:t>
                </a:r>
                <a:r>
                  <a:rPr lang="en-US" sz="2400" i="1" dirty="0" err="1">
                    <a:solidFill>
                      <a:prstClr val="black"/>
                    </a:solidFill>
                    <a:latin typeface="+mn-lt"/>
                    <a:ea typeface="Calibri" panose="020F0502020204030204" pitchFamily="34" charset="0"/>
                    <a:cs typeface="Arial" panose="020B0604020202020204" pitchFamily="34" charset="0"/>
                    <a:sym typeface="Arial"/>
                  </a:rPr>
                  <a:t>bí</a:t>
                </a:r>
                <a:r>
                  <a:rPr lang="en-US" sz="2400" i="1" dirty="0">
                    <a:solidFill>
                      <a:prstClr val="black"/>
                    </a:solidFill>
                    <a:latin typeface="+mn-lt"/>
                    <a:ea typeface="Calibri" panose="020F0502020204030204" pitchFamily="34" charset="0"/>
                    <a:cs typeface="Arial" panose="020B0604020202020204" pitchFamily="34" charset="0"/>
                    <a:sym typeface="Arial"/>
                  </a:rPr>
                  <a:t> </a:t>
                </a:r>
                <a:r>
                  <a:rPr lang="en-US" sz="2400" i="1" dirty="0" err="1">
                    <a:solidFill>
                      <a:prstClr val="black"/>
                    </a:solidFill>
                    <a:latin typeface="+mn-lt"/>
                    <a:ea typeface="Calibri" panose="020F0502020204030204" pitchFamily="34" charset="0"/>
                    <a:cs typeface="Arial" panose="020B0604020202020204" pitchFamily="34" charset="0"/>
                    <a:sym typeface="Arial"/>
                  </a:rPr>
                  <a:t>mật</a:t>
                </a:r>
                <a:endParaRPr lang="en-US" sz="2400" i="1" dirty="0">
                  <a:solidFill>
                    <a:prstClr val="black"/>
                  </a:solidFill>
                  <a:latin typeface="+mn-lt"/>
                  <a:ea typeface="Calibri" panose="020F0502020204030204" pitchFamily="34" charset="0"/>
                  <a:cs typeface="Arial" panose="020B0604020202020204" pitchFamily="34" charset="0"/>
                  <a:sym typeface="Arial"/>
                </a:endParaRPr>
              </a:p>
            </p:txBody>
          </p:sp>
        </p:grpSp>
        <p:sp>
          <p:nvSpPr>
            <p:cNvPr id="26" name="Freeform 5">
              <a:extLst>
                <a:ext uri="{FF2B5EF4-FFF2-40B4-BE49-F238E27FC236}">
                  <a16:creationId xmlns:a16="http://schemas.microsoft.com/office/drawing/2014/main" id="{272AFFF1-6F76-A0EA-1AB0-8EF198283740}"/>
                </a:ext>
              </a:extLst>
            </p:cNvPr>
            <p:cNvSpPr/>
            <p:nvPr/>
          </p:nvSpPr>
          <p:spPr>
            <a:xfrm rot="7596954">
              <a:off x="7243749" y="1256243"/>
              <a:ext cx="566972" cy="1067010"/>
            </a:xfrm>
            <a:custGeom>
              <a:avLst/>
              <a:gdLst/>
              <a:ahLst/>
              <a:cxnLst/>
              <a:rect l="l" t="t" r="r" b="b"/>
              <a:pathLst>
                <a:path w="1204269" h="2266367">
                  <a:moveTo>
                    <a:pt x="0" y="0"/>
                  </a:moveTo>
                  <a:lnTo>
                    <a:pt x="1204269" y="0"/>
                  </a:lnTo>
                  <a:lnTo>
                    <a:pt x="1204269" y="2266367"/>
                  </a:lnTo>
                  <a:lnTo>
                    <a:pt x="0" y="22663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24" name="Freeform 4">
            <a:extLst>
              <a:ext uri="{FF2B5EF4-FFF2-40B4-BE49-F238E27FC236}">
                <a16:creationId xmlns:a16="http://schemas.microsoft.com/office/drawing/2014/main" id="{BAEC5BD8-43F6-3DA8-5A58-24171FCEB318}"/>
              </a:ext>
            </a:extLst>
          </p:cNvPr>
          <p:cNvSpPr/>
          <p:nvPr/>
        </p:nvSpPr>
        <p:spPr>
          <a:xfrm>
            <a:off x="5975180" y="2982647"/>
            <a:ext cx="6216820" cy="4266292"/>
          </a:xfrm>
          <a:custGeom>
            <a:avLst/>
            <a:gdLst/>
            <a:ahLst/>
            <a:cxnLst/>
            <a:rect l="l" t="t" r="r" b="b"/>
            <a:pathLst>
              <a:path w="11992131" h="8229600">
                <a:moveTo>
                  <a:pt x="0" y="0"/>
                </a:moveTo>
                <a:lnTo>
                  <a:pt x="11992131" y="0"/>
                </a:lnTo>
                <a:lnTo>
                  <a:pt x="11992131" y="8229600"/>
                </a:lnTo>
                <a:lnTo>
                  <a:pt x="0" y="8229600"/>
                </a:lnTo>
                <a:lnTo>
                  <a:pt x="0" y="0"/>
                </a:lnTo>
                <a:close/>
              </a:path>
            </a:pathLst>
          </a:custGeom>
          <a:blipFill>
            <a:blip r:embed="rId7"/>
            <a:stretch>
              <a:fillRect/>
            </a:stretch>
          </a:blipFill>
        </p:spPr>
      </p:sp>
    </p:spTree>
    <p:extLst>
      <p:ext uri="{BB962C8B-B14F-4D97-AF65-F5344CB8AC3E}">
        <p14:creationId xmlns:p14="http://schemas.microsoft.com/office/powerpoint/2010/main" val="244363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437</Words>
  <Application>Microsoft Office PowerPoint</Application>
  <PresentationFormat>Widescreen</PresentationFormat>
  <Paragraphs>31</Paragraphs>
  <Slides>15</Slides>
  <Notes>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Wingdings</vt:lpstr>
      <vt:lpstr>Calibri Light</vt:lpstr>
      <vt:lpstr>UTM Avo</vt:lpstr>
      <vt:lpstr>Courier New</vt:lpstr>
      <vt:lpstr>Arial</vt:lpstr>
      <vt:lpstr>Calibri</vt:lpstr>
      <vt:lpstr>2_Office Theme</vt:lpstr>
      <vt:lpstr>Office Theme</vt:lpstr>
      <vt:lpstr>Tuần 4 Trao đổi: Em đọc sách báo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111</cp:revision>
  <dcterms:created xsi:type="dcterms:W3CDTF">2023-10-19T01:39:18Z</dcterms:created>
  <dcterms:modified xsi:type="dcterms:W3CDTF">2024-10-11T01:29:37Z</dcterms:modified>
</cp:coreProperties>
</file>