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16"/>
  </p:notesMasterIdLst>
  <p:sldIdLst>
    <p:sldId id="256" r:id="rId3"/>
    <p:sldId id="281" r:id="rId4"/>
    <p:sldId id="353" r:id="rId5"/>
    <p:sldId id="341" r:id="rId6"/>
    <p:sldId id="355" r:id="rId7"/>
    <p:sldId id="356" r:id="rId8"/>
    <p:sldId id="357" r:id="rId9"/>
    <p:sldId id="360" r:id="rId10"/>
    <p:sldId id="359" r:id="rId11"/>
    <p:sldId id="348" r:id="rId12"/>
    <p:sldId id="361" r:id="rId13"/>
    <p:sldId id="275" r:id="rId14"/>
    <p:sldId id="362" r:id="rId15"/>
  </p:sldIdLst>
  <p:sldSz cx="12192000" cy="6858000"/>
  <p:notesSz cx="6858000" cy="9144000"/>
  <p:embeddedFontLst>
    <p:embeddedFont>
      <p:font typeface="UTM Avo" panose="02040603050506020204" pitchFamily="18"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33"/>
    <p:restoredTop sz="94595"/>
  </p:normalViewPr>
  <p:slideViewPr>
    <p:cSldViewPr snapToGrid="0">
      <p:cViewPr varScale="1">
        <p:scale>
          <a:sx n="105" d="100"/>
          <a:sy n="105" d="100"/>
        </p:scale>
        <p:origin x="105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76514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83914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32493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01094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60618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08181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842692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12191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47294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587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61882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170668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34/"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34/"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hyperlink" Target="https://www.hoc10.vn/doc-sach/tieng-viet-5-tap-1/1/678/34/"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4.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92626"/>
            <a:ext cx="9144000" cy="2055249"/>
          </a:xfrm>
          <a:prstGeom prst="rect">
            <a:avLst/>
          </a:prstGeom>
          <a:noFill/>
          <a:ln>
            <a:noFill/>
          </a:ln>
        </p:spPr>
        <p:txBody>
          <a:bodyPr spcFirstLastPara="1" wrap="square" lIns="91425" tIns="45700" rIns="91425" bIns="45700" anchor="b" anchorCtr="0">
            <a:normAutofit fontScale="90000"/>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4</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Góc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sáng</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tạo</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FD0EE368-EF7C-989B-E914-61199524A6CD}"/>
              </a:ext>
            </a:extLst>
          </p:cNvPr>
          <p:cNvSpPr/>
          <p:nvPr/>
        </p:nvSpPr>
        <p:spPr>
          <a:xfrm>
            <a:off x="1030150" y="1736035"/>
            <a:ext cx="10131700" cy="838472"/>
          </a:xfrm>
          <a:prstGeom prst="roundRect">
            <a:avLst/>
          </a:prstGeom>
          <a:solidFill>
            <a:schemeClr val="accent4">
              <a:lumMod val="40000"/>
              <a:lumOff val="60000"/>
            </a:schemeClr>
          </a:solidFill>
          <a:ln w="5715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400" kern="0">
                <a:solidFill>
                  <a:srgbClr val="000000"/>
                </a:solidFill>
                <a:latin typeface="+mn-lt"/>
                <a:cs typeface="Arial" panose="020B0604020202020204" pitchFamily="34" charset="0"/>
                <a:sym typeface="Arial"/>
              </a:rPr>
              <a:t>Xem video </a:t>
            </a:r>
            <a:r>
              <a:rPr lang="vi-VN" sz="2400" kern="0">
                <a:solidFill>
                  <a:srgbClr val="000000"/>
                </a:solidFill>
                <a:latin typeface="+mn-lt"/>
                <a:cs typeface="Arial" panose="020B0604020202020204" pitchFamily="34" charset="0"/>
                <a:sym typeface="Arial"/>
              </a:rPr>
              <a:t>và thực hiện các động tác như trong đoạn video</a:t>
            </a:r>
            <a:endParaRPr lang="en-US" sz="2400" kern="0" dirty="0">
              <a:solidFill>
                <a:srgbClr val="000000"/>
              </a:solidFill>
              <a:latin typeface="+mn-lt"/>
              <a:cs typeface="Arial" panose="020B0604020202020204" pitchFamily="34" charset="0"/>
              <a:sym typeface="Arial"/>
            </a:endParaRPr>
          </a:p>
        </p:txBody>
      </p:sp>
      <p:pic>
        <p:nvPicPr>
          <p:cNvPr id="3" name="Khởi động đầu giờ">
            <a:hlinkClick r:id="" action="ppaction://media"/>
            <a:extLst>
              <a:ext uri="{FF2B5EF4-FFF2-40B4-BE49-F238E27FC236}">
                <a16:creationId xmlns:a16="http://schemas.microsoft.com/office/drawing/2014/main" id="{0DE0FF1A-5FCB-2448-89C7-A782783D22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77782" y="2826830"/>
            <a:ext cx="6836435" cy="3842492"/>
          </a:xfrm>
          <a:prstGeom prst="rect">
            <a:avLst/>
          </a:prstGeom>
          <a:ln>
            <a:noFill/>
          </a:ln>
          <a:effectLst/>
          <a:scene3d>
            <a:camera prst="orthographicFront"/>
            <a:lightRig rig="balanced" dir="t"/>
          </a:scene3d>
          <a:sp3d prstMaterial="softEdge">
            <a:bevelT w="203200" h="101600" prst="cross"/>
            <a:contourClr>
              <a:srgbClr val="FFFFFF"/>
            </a:contourClr>
          </a:sp3d>
        </p:spPr>
      </p:pic>
      <p:pic>
        <p:nvPicPr>
          <p:cNvPr id="5" name="Picture 4">
            <a:extLst>
              <a:ext uri="{FF2B5EF4-FFF2-40B4-BE49-F238E27FC236}">
                <a16:creationId xmlns:a16="http://schemas.microsoft.com/office/drawing/2014/main" id="{3E1ECEF0-10CE-BF31-07C9-9D922A39E02E}"/>
              </a:ext>
            </a:extLst>
          </p:cNvPr>
          <p:cNvPicPr>
            <a:picLocks noChangeAspect="1"/>
          </p:cNvPicPr>
          <p:nvPr/>
        </p:nvPicPr>
        <p:blipFill>
          <a:blip r:embed="rId6"/>
          <a:stretch>
            <a:fillRect/>
          </a:stretch>
        </p:blipFill>
        <p:spPr>
          <a:xfrm>
            <a:off x="1809749" y="2757351"/>
            <a:ext cx="8572500" cy="3981450"/>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2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3BE6103-983C-92BF-BCBB-D7EB03A8C8B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310F99C-C6FF-2778-A124-2905F98B37C9}"/>
              </a:ext>
            </a:extLst>
          </p:cNvPr>
          <p:cNvSpPr txBox="1"/>
          <p:nvPr/>
        </p:nvSpPr>
        <p:spPr>
          <a:xfrm>
            <a:off x="1470476" y="1193985"/>
            <a:ext cx="9251047" cy="430887"/>
          </a:xfrm>
          <a:prstGeom prst="rect">
            <a:avLst/>
          </a:prstGeom>
          <a:noFill/>
        </p:spPr>
        <p:txBody>
          <a:bodyPr wrap="square">
            <a:spAutoFit/>
          </a:bodyPr>
          <a:lstStyle/>
          <a:p>
            <a:pPr algn="ctr">
              <a:spcAft>
                <a:spcPts val="630"/>
              </a:spcAft>
            </a:pPr>
            <a:r>
              <a:rPr lang="en-US" sz="2200" b="1" dirty="0" err="1">
                <a:solidFill>
                  <a:schemeClr val="tx1"/>
                </a:solidFill>
                <a:latin typeface="+mn-lt"/>
                <a:ea typeface="Calibri" panose="020F0502020204030204" pitchFamily="34" charset="0"/>
                <a:cs typeface="Arial" panose="020B0604020202020204" pitchFamily="34" charset="0"/>
                <a:sym typeface="Arial"/>
              </a:rPr>
              <a:t>Bài</a:t>
            </a:r>
            <a:r>
              <a:rPr lang="en-US" sz="2200" b="1" dirty="0">
                <a:solidFill>
                  <a:schemeClr val="tx1"/>
                </a:solidFill>
                <a:latin typeface="+mn-lt"/>
                <a:ea typeface="Calibri" panose="020F0502020204030204" pitchFamily="34" charset="0"/>
                <a:cs typeface="Arial" panose="020B0604020202020204" pitchFamily="34" charset="0"/>
                <a:sym typeface="Arial"/>
              </a:rPr>
              <a:t> </a:t>
            </a:r>
            <a:r>
              <a:rPr lang="en-US" sz="2200" b="1" dirty="0" err="1">
                <a:solidFill>
                  <a:schemeClr val="tx1"/>
                </a:solidFill>
                <a:latin typeface="+mn-lt"/>
                <a:ea typeface="Calibri" panose="020F0502020204030204" pitchFamily="34" charset="0"/>
                <a:cs typeface="Arial" panose="020B0604020202020204" pitchFamily="34" charset="0"/>
                <a:sym typeface="Arial"/>
              </a:rPr>
              <a:t>tập</a:t>
            </a:r>
            <a:r>
              <a:rPr lang="en-US" sz="2200" b="1" dirty="0">
                <a:solidFill>
                  <a:schemeClr val="tx1"/>
                </a:solidFill>
                <a:latin typeface="+mn-lt"/>
                <a:ea typeface="Calibri" panose="020F0502020204030204" pitchFamily="34" charset="0"/>
                <a:cs typeface="Arial" panose="020B0604020202020204" pitchFamily="34" charset="0"/>
                <a:sym typeface="Arial"/>
              </a:rPr>
              <a:t> 1</a:t>
            </a:r>
            <a:r>
              <a:rPr lang="vi-VN" sz="2200" b="1" dirty="0">
                <a:solidFill>
                  <a:schemeClr val="tx1"/>
                </a:solidFill>
                <a:latin typeface="+mn-lt"/>
                <a:ea typeface="Calibri" panose="020F0502020204030204" pitchFamily="34" charset="0"/>
                <a:cs typeface="Arial" panose="020B0604020202020204" pitchFamily="34" charset="0"/>
                <a:sym typeface="Arial"/>
              </a:rPr>
              <a:t>: Chọn 1 trong 2 đề sau</a:t>
            </a:r>
            <a:endParaRPr lang="en-US" sz="2200" dirty="0">
              <a:solidFill>
                <a:schemeClr val="tx1"/>
              </a:solidFill>
              <a:latin typeface="+mn-lt"/>
              <a:ea typeface="Calibri" panose="020F0502020204030204" pitchFamily="34" charset="0"/>
              <a:cs typeface="Arial" panose="020B0604020202020204" pitchFamily="34" charset="0"/>
              <a:sym typeface="Arial"/>
            </a:endParaRPr>
          </a:p>
        </p:txBody>
      </p:sp>
      <p:grpSp>
        <p:nvGrpSpPr>
          <p:cNvPr id="5" name="Group 4">
            <a:extLst>
              <a:ext uri="{FF2B5EF4-FFF2-40B4-BE49-F238E27FC236}">
                <a16:creationId xmlns:a16="http://schemas.microsoft.com/office/drawing/2014/main" id="{3051F046-42FC-C71C-2B40-370B6A61206B}"/>
              </a:ext>
            </a:extLst>
          </p:cNvPr>
          <p:cNvGrpSpPr/>
          <p:nvPr/>
        </p:nvGrpSpPr>
        <p:grpSpPr>
          <a:xfrm>
            <a:off x="380738" y="1780844"/>
            <a:ext cx="6470640" cy="2154332"/>
            <a:chOff x="336312" y="1897678"/>
            <a:chExt cx="5135932" cy="1709954"/>
          </a:xfrm>
        </p:grpSpPr>
        <p:grpSp>
          <p:nvGrpSpPr>
            <p:cNvPr id="6" name="Group 5">
              <a:extLst>
                <a:ext uri="{FF2B5EF4-FFF2-40B4-BE49-F238E27FC236}">
                  <a16:creationId xmlns:a16="http://schemas.microsoft.com/office/drawing/2014/main" id="{42DEB5EE-A990-1BAE-ABC6-9C0F51D8D240}"/>
                </a:ext>
              </a:extLst>
            </p:cNvPr>
            <p:cNvGrpSpPr/>
            <p:nvPr/>
          </p:nvGrpSpPr>
          <p:grpSpPr>
            <a:xfrm>
              <a:off x="496423" y="1897678"/>
              <a:ext cx="4975821" cy="1709954"/>
              <a:chOff x="546976" y="2002168"/>
              <a:chExt cx="4975821" cy="1709954"/>
            </a:xfrm>
          </p:grpSpPr>
          <p:sp>
            <p:nvSpPr>
              <p:cNvPr id="8" name="Rounded Rectangle 151">
                <a:extLst>
                  <a:ext uri="{FF2B5EF4-FFF2-40B4-BE49-F238E27FC236}">
                    <a16:creationId xmlns:a16="http://schemas.microsoft.com/office/drawing/2014/main" id="{678E2A36-91AB-6AE2-20B1-777833D5FD1E}"/>
                  </a:ext>
                </a:extLst>
              </p:cNvPr>
              <p:cNvSpPr/>
              <p:nvPr/>
            </p:nvSpPr>
            <p:spPr>
              <a:xfrm>
                <a:off x="546976" y="2002168"/>
                <a:ext cx="4975821" cy="1709954"/>
              </a:xfrm>
              <a:prstGeom prst="roundRect">
                <a:avLst/>
              </a:prstGeom>
              <a:solidFill>
                <a:srgbClr val="FFFFFF"/>
              </a:solidFill>
              <a:ln w="12700" cap="flat" cmpd="sng" algn="ctr">
                <a:solidFill>
                  <a:srgbClr val="88C133">
                    <a:lumMod val="50000"/>
                  </a:srgbClr>
                </a:solidFill>
                <a:prstDash val="solid"/>
              </a:ln>
              <a:effectLst/>
            </p:spPr>
            <p:txBody>
              <a:bodyPr rtlCol="0" anchor="ctr"/>
              <a:lstStyle/>
              <a:p>
                <a:pPr algn="ctr" defTabSz="1151961">
                  <a:defRPr/>
                </a:pPr>
                <a:endParaRPr lang="en-US" sz="2200" kern="0">
                  <a:solidFill>
                    <a:srgbClr val="FFFFFF"/>
                  </a:solidFill>
                  <a:latin typeface="+mn-lt"/>
                  <a:cs typeface="Arial"/>
                  <a:sym typeface="Arial"/>
                </a:endParaRPr>
              </a:p>
            </p:txBody>
          </p:sp>
          <p:sp>
            <p:nvSpPr>
              <p:cNvPr id="9" name="TextBox 8">
                <a:extLst>
                  <a:ext uri="{FF2B5EF4-FFF2-40B4-BE49-F238E27FC236}">
                    <a16:creationId xmlns:a16="http://schemas.microsoft.com/office/drawing/2014/main" id="{EFC32724-3245-E50B-D00D-59F132A9D95F}"/>
                  </a:ext>
                </a:extLst>
              </p:cNvPr>
              <p:cNvSpPr txBox="1"/>
              <p:nvPr/>
            </p:nvSpPr>
            <p:spPr>
              <a:xfrm>
                <a:off x="782465" y="2010731"/>
                <a:ext cx="4553159" cy="1628505"/>
              </a:xfrm>
              <a:prstGeom prst="rect">
                <a:avLst/>
              </a:prstGeom>
              <a:noFill/>
            </p:spPr>
            <p:txBody>
              <a:bodyPr wrap="square" rtlCol="0">
                <a:spAutoFit/>
              </a:bodyPr>
              <a:lstStyle/>
              <a:p>
                <a:pPr algn="just" defTabSz="1151961">
                  <a:lnSpc>
                    <a:spcPct val="150000"/>
                  </a:lnSpc>
                  <a:defRPr/>
                </a:pPr>
                <a:r>
                  <a:rPr lang="en-US" sz="2200" kern="0" dirty="0">
                    <a:solidFill>
                      <a:sysClr val="windowText" lastClr="000000"/>
                    </a:solidFill>
                    <a:latin typeface="+mn-lt"/>
                    <a:cs typeface="Arial"/>
                    <a:sym typeface="Arial"/>
                  </a:rPr>
                  <a:t>a. </a:t>
                </a:r>
                <a:r>
                  <a:rPr lang="en-US" sz="2200" kern="0" dirty="0" err="1">
                    <a:solidFill>
                      <a:sysClr val="windowText" lastClr="000000"/>
                    </a:solidFill>
                    <a:latin typeface="+mn-lt"/>
                    <a:cs typeface="Arial"/>
                    <a:sym typeface="Arial"/>
                  </a:rPr>
                  <a:t>Viết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đoạn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văn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nêu</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một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phẩm</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chất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cần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có</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của</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thiếu</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nhi</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và</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những</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việc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em</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sẽ</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thực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hiện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để</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có</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phẩm</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chất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đó</a:t>
                </a:r>
                <a:r>
                  <a:rPr lang="en-US" sz="2200" kern="0" dirty="0">
                    <a:solidFill>
                      <a:sysClr val="windowText" lastClr="000000"/>
                    </a:solidFill>
                    <a:latin typeface="+mn-lt"/>
                    <a:cs typeface="Arial"/>
                    <a:sym typeface="Arial"/>
                  </a:rPr>
                  <a:t>. Trang </a:t>
                </a:r>
                <a:r>
                  <a:rPr lang="en-US" sz="2200" kern="0" dirty="0" err="1">
                    <a:solidFill>
                      <a:sysClr val="windowText" lastClr="000000"/>
                    </a:solidFill>
                    <a:latin typeface="+mn-lt"/>
                    <a:cs typeface="Arial"/>
                    <a:sym typeface="Arial"/>
                  </a:rPr>
                  <a:t>trí</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hoặc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vẽ</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minh</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họa</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cho</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bài</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viết</a:t>
                </a:r>
                <a:r>
                  <a:rPr lang="en-US" sz="2200" kern="0" dirty="0">
                    <a:solidFill>
                      <a:sysClr val="windowText" lastClr="000000"/>
                    </a:solidFill>
                    <a:latin typeface="+mn-lt"/>
                    <a:cs typeface="Arial"/>
                    <a:sym typeface="Arial"/>
                  </a:rPr>
                  <a:t>.</a:t>
                </a:r>
              </a:p>
            </p:txBody>
          </p:sp>
        </p:grpSp>
        <p:pic>
          <p:nvPicPr>
            <p:cNvPr id="7" name="Picture 2" descr="https://cdn-icons-png.flaticon.com/128/5184/5184592.png">
              <a:extLst>
                <a:ext uri="{FF2B5EF4-FFF2-40B4-BE49-F238E27FC236}">
                  <a16:creationId xmlns:a16="http://schemas.microsoft.com/office/drawing/2014/main" id="{EDA7F783-01E7-E979-DD3B-D255BB9385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312" y="2578891"/>
              <a:ext cx="347527" cy="3475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F603C02A-9FE2-153B-12E6-37C338926C23}"/>
              </a:ext>
            </a:extLst>
          </p:cNvPr>
          <p:cNvGrpSpPr/>
          <p:nvPr/>
        </p:nvGrpSpPr>
        <p:grpSpPr>
          <a:xfrm>
            <a:off x="379534" y="4091148"/>
            <a:ext cx="6471844" cy="2601946"/>
            <a:chOff x="335356" y="1844911"/>
            <a:chExt cx="5136888" cy="2065239"/>
          </a:xfrm>
        </p:grpSpPr>
        <p:grpSp>
          <p:nvGrpSpPr>
            <p:cNvPr id="12" name="Group 11">
              <a:extLst>
                <a:ext uri="{FF2B5EF4-FFF2-40B4-BE49-F238E27FC236}">
                  <a16:creationId xmlns:a16="http://schemas.microsoft.com/office/drawing/2014/main" id="{5FC4E668-D5EC-BD61-537C-A17502F04CA6}"/>
                </a:ext>
              </a:extLst>
            </p:cNvPr>
            <p:cNvGrpSpPr/>
            <p:nvPr/>
          </p:nvGrpSpPr>
          <p:grpSpPr>
            <a:xfrm>
              <a:off x="496423" y="1844911"/>
              <a:ext cx="4975821" cy="2065239"/>
              <a:chOff x="546976" y="1949401"/>
              <a:chExt cx="4975821" cy="2065239"/>
            </a:xfrm>
          </p:grpSpPr>
          <p:sp>
            <p:nvSpPr>
              <p:cNvPr id="14" name="Rounded Rectangle 151">
                <a:extLst>
                  <a:ext uri="{FF2B5EF4-FFF2-40B4-BE49-F238E27FC236}">
                    <a16:creationId xmlns:a16="http://schemas.microsoft.com/office/drawing/2014/main" id="{BD3AE495-9718-3D6E-50A3-223ECB74EF9B}"/>
                  </a:ext>
                </a:extLst>
              </p:cNvPr>
              <p:cNvSpPr/>
              <p:nvPr/>
            </p:nvSpPr>
            <p:spPr>
              <a:xfrm>
                <a:off x="546976" y="1949401"/>
                <a:ext cx="4975821" cy="2065239"/>
              </a:xfrm>
              <a:prstGeom prst="roundRect">
                <a:avLst/>
              </a:prstGeom>
              <a:solidFill>
                <a:srgbClr val="FFFFFF"/>
              </a:solidFill>
              <a:ln w="12700" cap="flat" cmpd="sng" algn="ctr">
                <a:solidFill>
                  <a:srgbClr val="88C133">
                    <a:lumMod val="50000"/>
                  </a:srgbClr>
                </a:solidFill>
                <a:prstDash val="solid"/>
              </a:ln>
              <a:effectLst/>
            </p:spPr>
            <p:txBody>
              <a:bodyPr rtlCol="0" anchor="ctr"/>
              <a:lstStyle/>
              <a:p>
                <a:pPr algn="ctr" defTabSz="1151961">
                  <a:defRPr/>
                </a:pPr>
                <a:endParaRPr lang="en-US" sz="2200" kern="0">
                  <a:solidFill>
                    <a:srgbClr val="FFFFFF"/>
                  </a:solidFill>
                  <a:latin typeface="+mn-lt"/>
                  <a:cs typeface="Arial"/>
                  <a:sym typeface="Arial"/>
                </a:endParaRPr>
              </a:p>
            </p:txBody>
          </p:sp>
          <p:sp>
            <p:nvSpPr>
              <p:cNvPr id="15" name="TextBox 14">
                <a:extLst>
                  <a:ext uri="{FF2B5EF4-FFF2-40B4-BE49-F238E27FC236}">
                    <a16:creationId xmlns:a16="http://schemas.microsoft.com/office/drawing/2014/main" id="{99A7462E-302C-1C21-5E1A-65DD3E805A15}"/>
                  </a:ext>
                </a:extLst>
              </p:cNvPr>
              <p:cNvSpPr txBox="1"/>
              <p:nvPr/>
            </p:nvSpPr>
            <p:spPr>
              <a:xfrm>
                <a:off x="782464" y="1960063"/>
                <a:ext cx="4553159" cy="2031586"/>
              </a:xfrm>
              <a:prstGeom prst="rect">
                <a:avLst/>
              </a:prstGeom>
              <a:noFill/>
            </p:spPr>
            <p:txBody>
              <a:bodyPr wrap="square" rtlCol="0">
                <a:spAutoFit/>
              </a:bodyPr>
              <a:lstStyle/>
              <a:p>
                <a:pPr algn="just" defTabSz="1151961">
                  <a:lnSpc>
                    <a:spcPct val="150000"/>
                  </a:lnSpc>
                  <a:defRPr/>
                </a:pPr>
                <a:r>
                  <a:rPr lang="en-US" sz="2200" kern="0" dirty="0">
                    <a:solidFill>
                      <a:sysClr val="windowText" lastClr="000000"/>
                    </a:solidFill>
                    <a:latin typeface="+mn-lt"/>
                    <a:cs typeface="Arial"/>
                    <a:sym typeface="Arial"/>
                  </a:rPr>
                  <a:t>b. </a:t>
                </a:r>
                <a:r>
                  <a:rPr lang="en-US" sz="2200" kern="0" dirty="0" err="1">
                    <a:solidFill>
                      <a:sysClr val="windowText" lastClr="000000"/>
                    </a:solidFill>
                    <a:latin typeface="+mn-lt"/>
                    <a:cs typeface="Arial"/>
                    <a:sym typeface="Arial"/>
                  </a:rPr>
                  <a:t>Viết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đoạn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văn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giới</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thiệu</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một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bạn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trong</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lớp</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mà</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em</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quý</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mến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giấu</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tên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sao</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cho</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bạn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khác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đọc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hoặc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nghe</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đoạn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văn</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có</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thể</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biết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em</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viết</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về</a:t>
                </a:r>
                <a:r>
                  <a:rPr lang="en-US" sz="2200" kern="0" dirty="0">
                    <a:solidFill>
                      <a:sysClr val="windowText" lastClr="000000"/>
                    </a:solidFill>
                    <a:latin typeface="+mn-lt"/>
                    <a:cs typeface="Arial"/>
                    <a:sym typeface="Arial"/>
                  </a:rPr>
                  <a:t> ai. Trang </a:t>
                </a:r>
                <a:r>
                  <a:rPr lang="en-US" sz="2200" kern="0" dirty="0" err="1">
                    <a:solidFill>
                      <a:sysClr val="windowText" lastClr="000000"/>
                    </a:solidFill>
                    <a:latin typeface="+mn-lt"/>
                    <a:cs typeface="Arial"/>
                    <a:sym typeface="Arial"/>
                  </a:rPr>
                  <a:t>trí</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hoặc</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vẽ</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minh</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họa</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cho</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bài</a:t>
                </a:r>
                <a:r>
                  <a:rPr lang="en-US" sz="2200" kern="0" dirty="0">
                    <a:solidFill>
                      <a:sysClr val="windowText" lastClr="000000"/>
                    </a:solidFill>
                    <a:latin typeface="+mn-lt"/>
                    <a:cs typeface="Arial"/>
                    <a:sym typeface="Arial"/>
                  </a:rPr>
                  <a:t> </a:t>
                </a:r>
                <a:r>
                  <a:rPr lang="en-US" sz="2200" kern="0" dirty="0" err="1">
                    <a:solidFill>
                      <a:sysClr val="windowText" lastClr="000000"/>
                    </a:solidFill>
                    <a:latin typeface="+mn-lt"/>
                    <a:cs typeface="Arial"/>
                    <a:sym typeface="Arial"/>
                  </a:rPr>
                  <a:t>viết</a:t>
                </a:r>
                <a:r>
                  <a:rPr lang="en-US" sz="2200" kern="0" dirty="0">
                    <a:solidFill>
                      <a:sysClr val="windowText" lastClr="000000"/>
                    </a:solidFill>
                    <a:latin typeface="+mn-lt"/>
                    <a:cs typeface="Arial"/>
                    <a:sym typeface="Arial"/>
                  </a:rPr>
                  <a:t>.</a:t>
                </a:r>
              </a:p>
            </p:txBody>
          </p:sp>
        </p:grpSp>
        <p:pic>
          <p:nvPicPr>
            <p:cNvPr id="13" name="Picture 2" descr="https://cdn-icons-png.flaticon.com/128/5184/5184592.png">
              <a:extLst>
                <a:ext uri="{FF2B5EF4-FFF2-40B4-BE49-F238E27FC236}">
                  <a16:creationId xmlns:a16="http://schemas.microsoft.com/office/drawing/2014/main" id="{0D78C012-E5F4-5E58-6D3A-F483691A6B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356" y="2703767"/>
              <a:ext cx="347527" cy="347528"/>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15" descr="A cartoon of a child and child talking&#10;&#10;Description automatically generated">
            <a:extLst>
              <a:ext uri="{FF2B5EF4-FFF2-40B4-BE49-F238E27FC236}">
                <a16:creationId xmlns:a16="http://schemas.microsoft.com/office/drawing/2014/main" id="{AD661F08-73BF-D960-16AE-81CB2B5C8F9D}"/>
              </a:ext>
            </a:extLst>
          </p:cNvPr>
          <p:cNvPicPr>
            <a:picLocks noChangeAspect="1"/>
          </p:cNvPicPr>
          <p:nvPr/>
        </p:nvPicPr>
        <p:blipFill rotWithShape="1">
          <a:blip r:embed="rId4">
            <a:extLst>
              <a:ext uri="{28A0092B-C50C-407E-A947-70E740481C1C}">
                <a14:useLocalDpi xmlns:a14="http://schemas.microsoft.com/office/drawing/2010/main" val="0"/>
              </a:ext>
            </a:extLst>
          </a:blip>
          <a:srcRect l="11661" t="23498" r="10937" b="18068"/>
          <a:stretch/>
        </p:blipFill>
        <p:spPr>
          <a:xfrm>
            <a:off x="7148064" y="2364977"/>
            <a:ext cx="4552401" cy="347920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2230DD-6F85-8A84-7372-950FB8580212}"/>
            </a:ext>
          </a:extLst>
        </p:cNvPr>
        <p:cNvGrpSpPr/>
        <p:nvPr/>
      </p:nvGrpSpPr>
      <p:grpSpPr>
        <a:xfrm>
          <a:off x="0" y="0"/>
          <a:ext cx="0" cy="0"/>
          <a:chOff x="0" y="0"/>
          <a:chExt cx="0" cy="0"/>
        </a:xfrm>
      </p:grpSpPr>
      <p:sp>
        <p:nvSpPr>
          <p:cNvPr id="4" name="Freeform 5">
            <a:extLst>
              <a:ext uri="{FF2B5EF4-FFF2-40B4-BE49-F238E27FC236}">
                <a16:creationId xmlns:a16="http://schemas.microsoft.com/office/drawing/2014/main" id="{02053C7F-24E9-875B-0114-10193F94314D}"/>
              </a:ext>
            </a:extLst>
          </p:cNvPr>
          <p:cNvSpPr/>
          <p:nvPr/>
        </p:nvSpPr>
        <p:spPr>
          <a:xfrm rot="10800000">
            <a:off x="4322609" y="1705336"/>
            <a:ext cx="7093906" cy="4845850"/>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6">
              <a:lumMod val="20000"/>
              <a:lumOff val="80000"/>
            </a:schemeClr>
          </a:solidFill>
        </p:spPr>
        <p:txBody>
          <a:bodyPr/>
          <a:lstStyle/>
          <a:p>
            <a:pPr>
              <a:defRPr/>
            </a:pPr>
            <a:endParaRPr lang="en-US" sz="2400">
              <a:solidFill>
                <a:prstClr val="black"/>
              </a:solidFill>
              <a:latin typeface="+mn-lt"/>
              <a:cs typeface="Arial" panose="020B0604020202020204" pitchFamily="34" charset="0"/>
              <a:sym typeface="Arial"/>
            </a:endParaRPr>
          </a:p>
        </p:txBody>
      </p:sp>
      <p:sp>
        <p:nvSpPr>
          <p:cNvPr id="5" name="TextBox 4">
            <a:extLst>
              <a:ext uri="{FF2B5EF4-FFF2-40B4-BE49-F238E27FC236}">
                <a16:creationId xmlns:a16="http://schemas.microsoft.com/office/drawing/2014/main" id="{C0B4F42B-212E-8A84-5A8B-2F31CDD9A35C}"/>
              </a:ext>
            </a:extLst>
          </p:cNvPr>
          <p:cNvSpPr txBox="1"/>
          <p:nvPr/>
        </p:nvSpPr>
        <p:spPr>
          <a:xfrm>
            <a:off x="4567930" y="1886976"/>
            <a:ext cx="6603264" cy="4445832"/>
          </a:xfrm>
          <a:prstGeom prst="rect">
            <a:avLst/>
          </a:prstGeom>
          <a:noFill/>
        </p:spPr>
        <p:txBody>
          <a:bodyPr wrap="square">
            <a:spAutoFit/>
          </a:bodyPr>
          <a:lstStyle/>
          <a:p>
            <a:pPr marL="359988" indent="-359988" algn="just">
              <a:lnSpc>
                <a:spcPct val="150000"/>
              </a:lnSpc>
              <a:buFont typeface="Courier New" panose="02070309020205020404" pitchFamily="49" charset="0"/>
              <a:buChar char="o"/>
            </a:pPr>
            <a:r>
              <a:rPr lang="vi-VN" sz="2400" dirty="0">
                <a:solidFill>
                  <a:prstClr val="black"/>
                </a:solidFill>
                <a:latin typeface="+mn-lt"/>
                <a:ea typeface="Calibri" panose="020F0502020204030204" pitchFamily="34" charset="0"/>
                <a:cs typeface="Arial" panose="020B0604020202020204" pitchFamily="34" charset="0"/>
                <a:sym typeface="Arial"/>
              </a:rPr>
              <a:t>Các </a:t>
            </a:r>
            <a:r>
              <a:rPr lang="en-US" sz="2400" dirty="0" err="1">
                <a:solidFill>
                  <a:prstClr val="black"/>
                </a:solidFill>
                <a:latin typeface="+mn-lt"/>
                <a:ea typeface="Calibri" panose="020F0502020204030204" pitchFamily="34" charset="0"/>
                <a:cs typeface="Arial" panose="020B0604020202020204" pitchFamily="34" charset="0"/>
                <a:sym typeface="Arial"/>
              </a:rPr>
              <a:t>em</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tiến</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en-US" sz="2400" dirty="0" err="1">
                <a:solidFill>
                  <a:prstClr val="black"/>
                </a:solidFill>
                <a:latin typeface="+mn-lt"/>
                <a:ea typeface="Calibri" panose="020F0502020204030204" pitchFamily="34" charset="0"/>
                <a:cs typeface="Arial" panose="020B0604020202020204" pitchFamily="34" charset="0"/>
                <a:sym typeface="Arial"/>
              </a:rPr>
              <a:t>hành</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trình bày đoạn văn của </a:t>
            </a:r>
            <a:r>
              <a:rPr lang="en-US" sz="2400" dirty="0" err="1">
                <a:solidFill>
                  <a:prstClr val="black"/>
                </a:solidFill>
                <a:latin typeface="+mn-lt"/>
                <a:ea typeface="Calibri" panose="020F0502020204030204" pitchFamily="34" charset="0"/>
                <a:cs typeface="Arial" panose="020B0604020202020204" pitchFamily="34" charset="0"/>
                <a:sym typeface="Arial"/>
              </a:rPr>
              <a:t>mình</a:t>
            </a:r>
            <a:r>
              <a:rPr lang="en-US" sz="2400" dirty="0">
                <a:solidFill>
                  <a:prstClr val="black"/>
                </a:solidFill>
                <a:latin typeface="+mn-lt"/>
                <a:ea typeface="Calibri" panose="020F0502020204030204" pitchFamily="34" charset="0"/>
                <a:cs typeface="Arial" panose="020B0604020202020204" pitchFamily="34" charset="0"/>
                <a:sym typeface="Arial"/>
              </a:rPr>
              <a:t> </a:t>
            </a:r>
            <a:r>
              <a:rPr lang="vi-VN" sz="2400" dirty="0">
                <a:solidFill>
                  <a:prstClr val="black"/>
                </a:solidFill>
                <a:latin typeface="+mn-lt"/>
                <a:ea typeface="Calibri" panose="020F0502020204030204" pitchFamily="34" charset="0"/>
                <a:cs typeface="Arial" panose="020B0604020202020204" pitchFamily="34" charset="0"/>
                <a:sym typeface="Arial"/>
              </a:rPr>
              <a:t>trước lớp.</a:t>
            </a:r>
            <a:r>
              <a:rPr lang="en-US" sz="2400" dirty="0">
                <a:solidFill>
                  <a:prstClr val="black"/>
                </a:solidFill>
                <a:latin typeface="+mn-lt"/>
                <a:ea typeface="Calibri" panose="020F0502020204030204" pitchFamily="34" charset="0"/>
                <a:cs typeface="Arial" panose="020B0604020202020204" pitchFamily="34" charset="0"/>
                <a:sym typeface="Arial"/>
              </a:rPr>
              <a:t> </a:t>
            </a:r>
          </a:p>
          <a:p>
            <a:pPr marL="359988" indent="-359988" algn="just">
              <a:lnSpc>
                <a:spcPct val="150000"/>
              </a:lnSpc>
              <a:buFont typeface="Courier New" panose="02070309020205020404" pitchFamily="49" charset="0"/>
              <a:buChar char="o"/>
            </a:pPr>
            <a:r>
              <a:rPr lang="en-US" sz="2400" b="1" dirty="0" err="1">
                <a:solidFill>
                  <a:srgbClr val="C00000"/>
                </a:solidFill>
                <a:latin typeface="+mn-lt"/>
                <a:ea typeface="Calibri" panose="020F0502020204030204" pitchFamily="34" charset="0"/>
                <a:cs typeface="Arial" panose="020B0604020202020204" pitchFamily="34" charset="0"/>
                <a:sym typeface="Arial"/>
              </a:rPr>
              <a:t>Lưu</a:t>
            </a:r>
            <a:r>
              <a:rPr lang="en-US" sz="2400" b="1" dirty="0">
                <a:solidFill>
                  <a:srgbClr val="C00000"/>
                </a:solidFill>
                <a:latin typeface="+mn-lt"/>
                <a:ea typeface="Calibri" panose="020F0502020204030204" pitchFamily="34" charset="0"/>
                <a:cs typeface="Arial" panose="020B0604020202020204" pitchFamily="34" charset="0"/>
                <a:sym typeface="Arial"/>
              </a:rPr>
              <a:t> </a:t>
            </a:r>
            <a:r>
              <a:rPr lang="en-US" sz="2400" b="1" dirty="0" err="1">
                <a:solidFill>
                  <a:srgbClr val="C00000"/>
                </a:solidFill>
                <a:latin typeface="+mn-lt"/>
                <a:ea typeface="Calibri" panose="020F0502020204030204" pitchFamily="34" charset="0"/>
                <a:cs typeface="Arial" panose="020B0604020202020204" pitchFamily="34" charset="0"/>
                <a:sym typeface="Arial"/>
              </a:rPr>
              <a:t>ý</a:t>
            </a:r>
            <a:r>
              <a:rPr lang="en-US" sz="2400" b="1" dirty="0">
                <a:solidFill>
                  <a:srgbClr val="C00000"/>
                </a:solidFill>
                <a:latin typeface="+mn-lt"/>
                <a:ea typeface="Calibri" panose="020F0502020204030204" pitchFamily="34" charset="0"/>
                <a:cs typeface="Arial" panose="020B0604020202020204" pitchFamily="34" charset="0"/>
                <a:sym typeface="Arial"/>
              </a:rPr>
              <a:t>: </a:t>
            </a:r>
          </a:p>
          <a:p>
            <a:pPr marL="342900" lvl="5" indent="-342900" algn="just">
              <a:lnSpc>
                <a:spcPct val="150000"/>
              </a:lnSpc>
              <a:buFont typeface="Arial" panose="020B0604020202020204" pitchFamily="34" charset="0"/>
              <a:buChar char="•"/>
            </a:pPr>
            <a:r>
              <a:rPr lang="vi-VN" sz="2400" dirty="0">
                <a:solidFill>
                  <a:prstClr val="black"/>
                </a:solidFill>
                <a:latin typeface="+mn-lt"/>
                <a:ea typeface="Calibri" panose="020F0502020204030204" pitchFamily="34" charset="0"/>
                <a:cs typeface="Arial" panose="020B0604020202020204" pitchFamily="34" charset="0"/>
                <a:sym typeface="Arial"/>
              </a:rPr>
              <a:t>Trước khi đọc đoạn văn, các em nên cho biết mình chọn đề nào, viết về ai.</a:t>
            </a:r>
            <a:endParaRPr lang="en-US" sz="2400" dirty="0">
              <a:solidFill>
                <a:prstClr val="black"/>
              </a:solidFill>
              <a:latin typeface="+mn-lt"/>
              <a:ea typeface="Calibri" panose="020F0502020204030204" pitchFamily="34" charset="0"/>
              <a:cs typeface="Arial" panose="020B0604020202020204" pitchFamily="34" charset="0"/>
              <a:sym typeface="Arial"/>
            </a:endParaRPr>
          </a:p>
          <a:p>
            <a:pPr marL="342900" lvl="5" indent="-342900" algn="just">
              <a:lnSpc>
                <a:spcPct val="150000"/>
              </a:lnSpc>
              <a:buFont typeface="Arial" panose="020B0604020202020204" pitchFamily="34" charset="0"/>
              <a:buChar char="•"/>
            </a:pPr>
            <a:r>
              <a:rPr lang="vi-VN" sz="2400" dirty="0">
                <a:solidFill>
                  <a:prstClr val="black"/>
                </a:solidFill>
                <a:latin typeface="+mn-lt"/>
                <a:ea typeface="Calibri" panose="020F0502020204030204" pitchFamily="34" charset="0"/>
                <a:cs typeface="Arial" panose="020B0604020202020204" pitchFamily="34" charset="0"/>
                <a:sym typeface="Arial"/>
              </a:rPr>
              <a:t>Khi đọc, cần đọc to, rõ và có những chỗ dừng lại, nhìn xuống lớp để thu hút sự chú ý của các bạn.</a:t>
            </a:r>
          </a:p>
        </p:txBody>
      </p:sp>
      <p:sp>
        <p:nvSpPr>
          <p:cNvPr id="6" name="Freeform 4">
            <a:extLst>
              <a:ext uri="{FF2B5EF4-FFF2-40B4-BE49-F238E27FC236}">
                <a16:creationId xmlns:a16="http://schemas.microsoft.com/office/drawing/2014/main" id="{E891E6C7-4266-C836-915F-DBD20374845D}"/>
              </a:ext>
            </a:extLst>
          </p:cNvPr>
          <p:cNvSpPr/>
          <p:nvPr/>
        </p:nvSpPr>
        <p:spPr>
          <a:xfrm>
            <a:off x="780799" y="1705336"/>
            <a:ext cx="3215714" cy="4809113"/>
          </a:xfrm>
          <a:custGeom>
            <a:avLst/>
            <a:gdLst/>
            <a:ahLst/>
            <a:cxnLst/>
            <a:rect l="l" t="t" r="r" b="b"/>
            <a:pathLst>
              <a:path w="1375888" h="2069539">
                <a:moveTo>
                  <a:pt x="75580" y="0"/>
                </a:moveTo>
                <a:lnTo>
                  <a:pt x="1300307" y="0"/>
                </a:lnTo>
                <a:cubicBezTo>
                  <a:pt x="1320352" y="0"/>
                  <a:pt x="1339577" y="7963"/>
                  <a:pt x="1353751" y="22137"/>
                </a:cubicBezTo>
                <a:cubicBezTo>
                  <a:pt x="1367925" y="36311"/>
                  <a:pt x="1375888" y="55535"/>
                  <a:pt x="1375888" y="75580"/>
                </a:cubicBezTo>
                <a:lnTo>
                  <a:pt x="1375888" y="1993959"/>
                </a:lnTo>
                <a:cubicBezTo>
                  <a:pt x="1375888" y="2014004"/>
                  <a:pt x="1367925" y="2033228"/>
                  <a:pt x="1353751" y="2047402"/>
                </a:cubicBezTo>
                <a:cubicBezTo>
                  <a:pt x="1339577" y="2061576"/>
                  <a:pt x="1320352" y="2069539"/>
                  <a:pt x="1300307" y="2069539"/>
                </a:cubicBezTo>
                <a:lnTo>
                  <a:pt x="75580" y="2069539"/>
                </a:lnTo>
                <a:cubicBezTo>
                  <a:pt x="55535" y="2069539"/>
                  <a:pt x="36311" y="2061576"/>
                  <a:pt x="22137" y="2047402"/>
                </a:cubicBezTo>
                <a:cubicBezTo>
                  <a:pt x="7963" y="2033228"/>
                  <a:pt x="0" y="2014004"/>
                  <a:pt x="0" y="1993959"/>
                </a:cubicBezTo>
                <a:lnTo>
                  <a:pt x="0" y="75580"/>
                </a:lnTo>
                <a:cubicBezTo>
                  <a:pt x="0" y="55535"/>
                  <a:pt x="7963" y="36311"/>
                  <a:pt x="22137" y="22137"/>
                </a:cubicBezTo>
                <a:cubicBezTo>
                  <a:pt x="36311" y="7963"/>
                  <a:pt x="55535" y="0"/>
                  <a:pt x="75580" y="0"/>
                </a:cubicBezTo>
                <a:close/>
              </a:path>
            </a:pathLst>
          </a:custGeom>
          <a:solidFill>
            <a:srgbClr val="FFF0C1"/>
          </a:solidFill>
        </p:spPr>
        <p:txBody>
          <a:bodyPr/>
          <a:lstStyle/>
          <a:p>
            <a:pPr>
              <a:defRPr/>
            </a:pPr>
            <a:endParaRPr lang="en-US" sz="2400">
              <a:solidFill>
                <a:prstClr val="black"/>
              </a:solidFill>
              <a:latin typeface="+mn-lt"/>
              <a:cs typeface="Arial" panose="020B0604020202020204" pitchFamily="34" charset="0"/>
              <a:sym typeface="Arial"/>
            </a:endParaRPr>
          </a:p>
        </p:txBody>
      </p:sp>
      <p:sp>
        <p:nvSpPr>
          <p:cNvPr id="7" name="TextBox 6">
            <a:extLst>
              <a:ext uri="{FF2B5EF4-FFF2-40B4-BE49-F238E27FC236}">
                <a16:creationId xmlns:a16="http://schemas.microsoft.com/office/drawing/2014/main" id="{CD62FA4C-26BB-814A-9CBB-60FB7ED570C9}"/>
              </a:ext>
            </a:extLst>
          </p:cNvPr>
          <p:cNvSpPr txBox="1"/>
          <p:nvPr/>
        </p:nvSpPr>
        <p:spPr>
          <a:xfrm>
            <a:off x="969352" y="3325472"/>
            <a:ext cx="2862615" cy="1128386"/>
          </a:xfrm>
          <a:prstGeom prst="rect">
            <a:avLst/>
          </a:prstGeom>
          <a:noFill/>
        </p:spPr>
        <p:txBody>
          <a:bodyPr wrap="square" rtlCol="0">
            <a:spAutoFit/>
          </a:bodyPr>
          <a:lstStyle/>
          <a:p>
            <a:pPr algn="ctr">
              <a:lnSpc>
                <a:spcPct val="150000"/>
              </a:lnSpc>
            </a:pPr>
            <a:r>
              <a:rPr lang="en-US" sz="2400" b="1" dirty="0">
                <a:solidFill>
                  <a:srgbClr val="C00000"/>
                </a:solidFill>
                <a:latin typeface="+mn-lt"/>
                <a:ea typeface="Calibri" panose="020F0502020204030204" pitchFamily="34" charset="0"/>
                <a:cs typeface="Arial" panose="020B0604020202020204" pitchFamily="34" charset="0"/>
                <a:sym typeface="Arial"/>
              </a:rPr>
              <a:t>HOẠT ĐỘNG </a:t>
            </a:r>
          </a:p>
          <a:p>
            <a:pPr algn="ctr">
              <a:lnSpc>
                <a:spcPct val="150000"/>
              </a:lnSpc>
            </a:pPr>
            <a:r>
              <a:rPr lang="en-US" sz="2400" b="1" dirty="0">
                <a:solidFill>
                  <a:srgbClr val="C00000"/>
                </a:solidFill>
                <a:latin typeface="+mn-lt"/>
                <a:ea typeface="Calibri" panose="020F0502020204030204" pitchFamily="34" charset="0"/>
                <a:cs typeface="Arial" panose="020B0604020202020204" pitchFamily="34" charset="0"/>
                <a:sym typeface="Arial"/>
              </a:rPr>
              <a:t>CẢ LỚP</a:t>
            </a:r>
          </a:p>
        </p:txBody>
      </p:sp>
      <p:pic>
        <p:nvPicPr>
          <p:cNvPr id="8" name="Picture 7" descr="Icon&#10;&#10;Description automatically generated">
            <a:extLst>
              <a:ext uri="{FF2B5EF4-FFF2-40B4-BE49-F238E27FC236}">
                <a16:creationId xmlns:a16="http://schemas.microsoft.com/office/drawing/2014/main" id="{875D2454-EB3A-0009-3819-6A8FC01D3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4977" y="1841367"/>
            <a:ext cx="1504713" cy="1504713"/>
          </a:xfrm>
          <a:prstGeom prst="rect">
            <a:avLst/>
          </a:prstGeom>
        </p:spPr>
      </p:pic>
      <p:pic>
        <p:nvPicPr>
          <p:cNvPr id="10" name="Picture 11">
            <a:extLst>
              <a:ext uri="{FF2B5EF4-FFF2-40B4-BE49-F238E27FC236}">
                <a16:creationId xmlns:a16="http://schemas.microsoft.com/office/drawing/2014/main" id="{F6E559A1-61B8-8B28-2177-7A291B2EEF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1781" y="4578032"/>
            <a:ext cx="2557755" cy="2273204"/>
          </a:xfrm>
          <a:prstGeom prst="rect">
            <a:avLst/>
          </a:prstGeom>
        </p:spPr>
      </p:pic>
    </p:spTree>
    <p:extLst>
      <p:ext uri="{BB962C8B-B14F-4D97-AF65-F5344CB8AC3E}">
        <p14:creationId xmlns:p14="http://schemas.microsoft.com/office/powerpoint/2010/main" val="61063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righ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wipe(right)">
                                      <p:cBhvr>
                                        <p:cTn id="17" dur="500"/>
                                        <p:tgtEl>
                                          <p:spTgt spid="5">
                                            <p:txEl>
                                              <p:pRg st="1" end="1"/>
                                            </p:txEl>
                                          </p:spTgt>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wipe(right)">
                                      <p:cBhvr>
                                        <p:cTn id="20" dur="500"/>
                                        <p:tgtEl>
                                          <p:spTgt spid="5">
                                            <p:txEl>
                                              <p:pRg st="2" end="2"/>
                                            </p:txEl>
                                          </p:spTgt>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wipe(right)">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C6B293-85DF-C054-6E3B-4B35D25E568C}"/>
            </a:ext>
          </a:extLst>
        </p:cNvPr>
        <p:cNvGrpSpPr/>
        <p:nvPr/>
      </p:nvGrpSpPr>
      <p:grpSpPr>
        <a:xfrm>
          <a:off x="0" y="0"/>
          <a:ext cx="0" cy="0"/>
          <a:chOff x="0" y="0"/>
          <a:chExt cx="0" cy="0"/>
        </a:xfrm>
      </p:grpSpPr>
      <p:sp>
        <p:nvSpPr>
          <p:cNvPr id="15" name="Rounded Rectangle 34">
            <a:extLst>
              <a:ext uri="{FF2B5EF4-FFF2-40B4-BE49-F238E27FC236}">
                <a16:creationId xmlns:a16="http://schemas.microsoft.com/office/drawing/2014/main" id="{3C504E6B-E4C5-CA46-14B8-18CB2FF0FEA1}"/>
              </a:ext>
            </a:extLst>
          </p:cNvPr>
          <p:cNvSpPr/>
          <p:nvPr/>
        </p:nvSpPr>
        <p:spPr>
          <a:xfrm>
            <a:off x="4486404" y="1285592"/>
            <a:ext cx="2906452" cy="641585"/>
          </a:xfrm>
          <a:prstGeom prst="roundRect">
            <a:avLst/>
          </a:prstGeom>
          <a:solidFill>
            <a:schemeClr val="accent4">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000" b="1" kern="0" dirty="0">
                <a:solidFill>
                  <a:sysClr val="windowText" lastClr="000000"/>
                </a:solidFill>
                <a:latin typeface="+mn-lt"/>
                <a:cs typeface="Arial" panose="020B0604020202020204" pitchFamily="34" charset="0"/>
                <a:sym typeface="Arial"/>
              </a:rPr>
              <a:t>VÍ DỤ THAM KHẢO</a:t>
            </a:r>
          </a:p>
        </p:txBody>
      </p:sp>
      <p:grpSp>
        <p:nvGrpSpPr>
          <p:cNvPr id="16" name="Group 15">
            <a:extLst>
              <a:ext uri="{FF2B5EF4-FFF2-40B4-BE49-F238E27FC236}">
                <a16:creationId xmlns:a16="http://schemas.microsoft.com/office/drawing/2014/main" id="{DDBB3404-E68C-49C2-76AE-0572BA37A32F}"/>
              </a:ext>
            </a:extLst>
          </p:cNvPr>
          <p:cNvGrpSpPr/>
          <p:nvPr/>
        </p:nvGrpSpPr>
        <p:grpSpPr>
          <a:xfrm>
            <a:off x="2274610" y="2066934"/>
            <a:ext cx="8496230" cy="540000"/>
            <a:chOff x="936011" y="1869076"/>
            <a:chExt cx="6743701" cy="428614"/>
          </a:xfrm>
        </p:grpSpPr>
        <p:sp>
          <p:nvSpPr>
            <p:cNvPr id="17" name="TextBox 16">
              <a:extLst>
                <a:ext uri="{FF2B5EF4-FFF2-40B4-BE49-F238E27FC236}">
                  <a16:creationId xmlns:a16="http://schemas.microsoft.com/office/drawing/2014/main" id="{9FD04DED-5128-A60C-D424-DE5E9F520F32}"/>
                </a:ext>
              </a:extLst>
            </p:cNvPr>
            <p:cNvSpPr txBox="1"/>
            <p:nvPr/>
          </p:nvSpPr>
          <p:spPr>
            <a:xfrm>
              <a:off x="936012" y="1869077"/>
              <a:ext cx="6743700" cy="392189"/>
            </a:xfrm>
            <a:prstGeom prst="rect">
              <a:avLst/>
            </a:prstGeom>
            <a:noFill/>
          </p:spPr>
          <p:txBody>
            <a:bodyPr wrap="square" rtlCol="0">
              <a:spAutoFit/>
            </a:bodyPr>
            <a:lstStyle/>
            <a:p>
              <a:pPr algn="just" defTabSz="1151961">
                <a:lnSpc>
                  <a:spcPct val="150000"/>
                </a:lnSpc>
                <a:defRPr/>
              </a:pPr>
              <a:r>
                <a:rPr lang="en-US" sz="2000" b="1" kern="0" dirty="0">
                  <a:solidFill>
                    <a:schemeClr val="tx1"/>
                  </a:solidFill>
                  <a:latin typeface="+mn-lt"/>
                  <a:cs typeface="Arial" panose="020B0604020202020204" pitchFamily="34" charset="0"/>
                  <a:sym typeface="Arial"/>
                </a:rPr>
                <a:t>      </a:t>
              </a:r>
              <a:r>
                <a:rPr lang="en-US" sz="2000" b="1" kern="0" dirty="0" err="1">
                  <a:solidFill>
                    <a:schemeClr val="tx1"/>
                  </a:solidFill>
                  <a:latin typeface="+mn-lt"/>
                  <a:cs typeface="Arial" panose="020B0604020202020204" pitchFamily="34" charset="0"/>
                  <a:sym typeface="Arial"/>
                </a:rPr>
                <a:t>Ví</a:t>
              </a:r>
              <a:r>
                <a:rPr lang="en-US" sz="2000" b="1" kern="0" dirty="0">
                  <a:solidFill>
                    <a:schemeClr val="tx1"/>
                  </a:solidFill>
                  <a:latin typeface="+mn-lt"/>
                  <a:cs typeface="Arial" panose="020B0604020202020204" pitchFamily="34" charset="0"/>
                  <a:sym typeface="Arial"/>
                </a:rPr>
                <a:t> </a:t>
              </a:r>
              <a:r>
                <a:rPr lang="en-US" sz="2000" b="1" kern="0" dirty="0" err="1">
                  <a:solidFill>
                    <a:schemeClr val="tx1"/>
                  </a:solidFill>
                  <a:latin typeface="+mn-lt"/>
                  <a:cs typeface="Arial" panose="020B0604020202020204" pitchFamily="34" charset="0"/>
                  <a:sym typeface="Arial"/>
                </a:rPr>
                <a:t>dụ</a:t>
              </a:r>
              <a:r>
                <a:rPr lang="en-US" sz="2000" b="1" kern="0" dirty="0">
                  <a:solidFill>
                    <a:schemeClr val="tx1"/>
                  </a:solidFill>
                  <a:latin typeface="+mn-lt"/>
                  <a:cs typeface="Arial" panose="020B0604020202020204" pitchFamily="34" charset="0"/>
                  <a:sym typeface="Arial"/>
                </a:rPr>
                <a:t> </a:t>
              </a:r>
              <a:r>
                <a:rPr lang="vi-VN" sz="2000" b="1" kern="0" dirty="0">
                  <a:solidFill>
                    <a:schemeClr val="tx1"/>
                  </a:solidFill>
                  <a:latin typeface="+mn-lt"/>
                  <a:cs typeface="Arial" panose="020B0604020202020204" pitchFamily="34" charset="0"/>
                  <a:sym typeface="Arial"/>
                </a:rPr>
                <a:t>đoạn văn về phẩm chất cần có của thiếu nhi</a:t>
              </a:r>
              <a:r>
                <a:rPr lang="en-US" sz="2000" b="1" kern="0" dirty="0">
                  <a:solidFill>
                    <a:schemeClr val="tx1"/>
                  </a:solidFill>
                  <a:latin typeface="+mn-lt"/>
                  <a:cs typeface="Arial" panose="020B0604020202020204" pitchFamily="34" charset="0"/>
                  <a:sym typeface="Arial"/>
                </a:rPr>
                <a:t>:</a:t>
              </a:r>
              <a:endParaRPr lang="vi-VN" sz="2000" b="1" kern="0" dirty="0">
                <a:solidFill>
                  <a:schemeClr val="tx1"/>
                </a:solidFill>
                <a:latin typeface="+mn-lt"/>
                <a:cs typeface="Arial" panose="020B0604020202020204" pitchFamily="34" charset="0"/>
                <a:sym typeface="Arial"/>
              </a:endParaRPr>
            </a:p>
          </p:txBody>
        </p:sp>
        <p:pic>
          <p:nvPicPr>
            <p:cNvPr id="18" name="Picture 44" descr="https://cdn-icons-png.flaticon.com/128/5726/5726775.png">
              <a:extLst>
                <a:ext uri="{FF2B5EF4-FFF2-40B4-BE49-F238E27FC236}">
                  <a16:creationId xmlns:a16="http://schemas.microsoft.com/office/drawing/2014/main" id="{D1501DDD-05EB-B9D8-A598-EA2A9739C58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011" y="1869076"/>
              <a:ext cx="428613" cy="4286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EA0F02E7-F22C-A670-7102-478A4414CD28}"/>
              </a:ext>
            </a:extLst>
          </p:cNvPr>
          <p:cNvGrpSpPr/>
          <p:nvPr/>
        </p:nvGrpSpPr>
        <p:grpSpPr>
          <a:xfrm>
            <a:off x="927652" y="2746692"/>
            <a:ext cx="10336696" cy="3892214"/>
            <a:chOff x="527592" y="1440951"/>
            <a:chExt cx="8204531" cy="3089362"/>
          </a:xfrm>
        </p:grpSpPr>
        <p:sp>
          <p:nvSpPr>
            <p:cNvPr id="20" name="Rectangle: Rounded Corners 14">
              <a:extLst>
                <a:ext uri="{FF2B5EF4-FFF2-40B4-BE49-F238E27FC236}">
                  <a16:creationId xmlns:a16="http://schemas.microsoft.com/office/drawing/2014/main" id="{135F83D5-2C38-7255-3C7E-CF97E673CC1C}"/>
                </a:ext>
              </a:extLst>
            </p:cNvPr>
            <p:cNvSpPr/>
            <p:nvPr/>
          </p:nvSpPr>
          <p:spPr>
            <a:xfrm>
              <a:off x="527592" y="1440951"/>
              <a:ext cx="8204531" cy="3089362"/>
            </a:xfrm>
            <a:prstGeom prst="roundRect">
              <a:avLst>
                <a:gd name="adj" fmla="val 5285"/>
              </a:avLst>
            </a:prstGeom>
            <a:solidFill>
              <a:srgbClr val="FFFFFF"/>
            </a:solidFill>
            <a:ln w="19050" cap="flat" cmpd="sng" algn="ctr">
              <a:solidFill>
                <a:schemeClr val="accent4"/>
              </a:solidFill>
              <a:prstDash val="sysDash"/>
            </a:ln>
            <a:effectLst/>
          </p:spPr>
          <p:txBody>
            <a:bodyPr rtlCol="0" anchor="ctr"/>
            <a:lstStyle/>
            <a:p>
              <a:pPr algn="ctr" defTabSz="1151961">
                <a:defRPr/>
              </a:pPr>
              <a:endParaRPr lang="en-US" sz="2000" kern="0">
                <a:solidFill>
                  <a:srgbClr val="EBE0DD"/>
                </a:solidFill>
                <a:latin typeface="+mn-lt"/>
                <a:cs typeface="Arial"/>
                <a:sym typeface="Arial"/>
              </a:endParaRPr>
            </a:p>
          </p:txBody>
        </p:sp>
        <p:sp>
          <p:nvSpPr>
            <p:cNvPr id="21" name="TextBox 20">
              <a:extLst>
                <a:ext uri="{FF2B5EF4-FFF2-40B4-BE49-F238E27FC236}">
                  <a16:creationId xmlns:a16="http://schemas.microsoft.com/office/drawing/2014/main" id="{2D0AC261-677C-1E24-9B3B-E31EE771AEEA}"/>
                </a:ext>
              </a:extLst>
            </p:cNvPr>
            <p:cNvSpPr txBox="1"/>
            <p:nvPr/>
          </p:nvSpPr>
          <p:spPr>
            <a:xfrm>
              <a:off x="670558" y="1509198"/>
              <a:ext cx="7943851" cy="2952868"/>
            </a:xfrm>
            <a:prstGeom prst="rect">
              <a:avLst/>
            </a:prstGeom>
            <a:noFill/>
          </p:spPr>
          <p:txBody>
            <a:bodyPr wrap="square">
              <a:spAutoFit/>
            </a:bodyPr>
            <a:lstStyle/>
            <a:p>
              <a:pPr indent="347663" algn="just" defTabSz="1151961">
                <a:lnSpc>
                  <a:spcPct val="150000"/>
                </a:lnSpc>
                <a:defRPr/>
              </a:pPr>
              <a:r>
                <a:rPr lang="vi-VN" sz="2000" kern="0" dirty="0">
                  <a:solidFill>
                    <a:sysClr val="windowText" lastClr="000000"/>
                  </a:solidFill>
                  <a:latin typeface="+mn-lt"/>
                  <a:cs typeface="Arial"/>
                  <a:sym typeface="Arial"/>
                </a:rPr>
                <a:t>Tôi là một học sinh nam. Tôi thích một bạn nam phải thật mạnh mẽ, dũng cảm, biết bênh vực cái đúng, dám nhận lỗi, không hay đánh nhau. Tôi cũng thích một bạn nam sẵn sàng giúp đỡ các bạn, lễ phép với người lớn, ân cần với em nhỏ. Nhưng tôi lại nhút nhát, ở trường tôi không tự tin lắm. Ở nhà, tôi thỉnh thoảng nói trống không với mẹ và hay cãi nhau với em trai. Từ hôm nay, tôi sẽ cố gắng mạnh dạn hơn ở trường, nói với người lớn lễ phép hơn. Tôi sẽ không cãi nhau với em nữa và sẽ giúp mẹ làm những việc vừa sức. Nhất định là mọi người sẽ ngạc nhiên về tôi, bố mẹ tôi sẽ tự hào về tôi. </a:t>
              </a:r>
            </a:p>
          </p:txBody>
        </p:sp>
      </p:grpSp>
    </p:spTree>
    <p:extLst>
      <p:ext uri="{BB962C8B-B14F-4D97-AF65-F5344CB8AC3E}">
        <p14:creationId xmlns:p14="http://schemas.microsoft.com/office/powerpoint/2010/main" val="363050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015CF6-8CCC-1522-7AD1-4CC456FAF4F9}"/>
            </a:ext>
          </a:extLst>
        </p:cNvPr>
        <p:cNvGrpSpPr/>
        <p:nvPr/>
      </p:nvGrpSpPr>
      <p:grpSpPr>
        <a:xfrm>
          <a:off x="0" y="0"/>
          <a:ext cx="0" cy="0"/>
          <a:chOff x="0" y="0"/>
          <a:chExt cx="0" cy="0"/>
        </a:xfrm>
      </p:grpSpPr>
      <p:sp>
        <p:nvSpPr>
          <p:cNvPr id="15" name="Rounded Rectangle 34">
            <a:extLst>
              <a:ext uri="{FF2B5EF4-FFF2-40B4-BE49-F238E27FC236}">
                <a16:creationId xmlns:a16="http://schemas.microsoft.com/office/drawing/2014/main" id="{1307F2A4-F577-0D62-914D-48C5D98E1FBD}"/>
              </a:ext>
            </a:extLst>
          </p:cNvPr>
          <p:cNvSpPr/>
          <p:nvPr/>
        </p:nvSpPr>
        <p:spPr>
          <a:xfrm>
            <a:off x="4486404" y="1285592"/>
            <a:ext cx="2906452" cy="641585"/>
          </a:xfrm>
          <a:prstGeom prst="roundRect">
            <a:avLst/>
          </a:prstGeom>
          <a:solidFill>
            <a:schemeClr val="accent4">
              <a:lumMod val="60000"/>
              <a:lumOff val="4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151961">
              <a:defRPr/>
            </a:pPr>
            <a:r>
              <a:rPr lang="en-US" sz="2000" b="1" kern="0" dirty="0">
                <a:solidFill>
                  <a:sysClr val="windowText" lastClr="000000"/>
                </a:solidFill>
                <a:latin typeface="+mn-lt"/>
                <a:cs typeface="Arial" panose="020B0604020202020204" pitchFamily="34" charset="0"/>
                <a:sym typeface="Arial"/>
              </a:rPr>
              <a:t>VÍ DỤ THAM KHẢO</a:t>
            </a:r>
          </a:p>
        </p:txBody>
      </p:sp>
      <p:grpSp>
        <p:nvGrpSpPr>
          <p:cNvPr id="16" name="Group 15">
            <a:extLst>
              <a:ext uri="{FF2B5EF4-FFF2-40B4-BE49-F238E27FC236}">
                <a16:creationId xmlns:a16="http://schemas.microsoft.com/office/drawing/2014/main" id="{6F7A5028-D96C-5408-18FA-22E5FC15086E}"/>
              </a:ext>
            </a:extLst>
          </p:cNvPr>
          <p:cNvGrpSpPr/>
          <p:nvPr/>
        </p:nvGrpSpPr>
        <p:grpSpPr>
          <a:xfrm>
            <a:off x="1641693" y="2073955"/>
            <a:ext cx="8867281" cy="540000"/>
            <a:chOff x="641495" y="1869075"/>
            <a:chExt cx="7038217" cy="428614"/>
          </a:xfrm>
        </p:grpSpPr>
        <p:sp>
          <p:nvSpPr>
            <p:cNvPr id="17" name="TextBox 16">
              <a:extLst>
                <a:ext uri="{FF2B5EF4-FFF2-40B4-BE49-F238E27FC236}">
                  <a16:creationId xmlns:a16="http://schemas.microsoft.com/office/drawing/2014/main" id="{B762A19F-43E5-3885-89AA-49E163321B7E}"/>
                </a:ext>
              </a:extLst>
            </p:cNvPr>
            <p:cNvSpPr txBox="1"/>
            <p:nvPr/>
          </p:nvSpPr>
          <p:spPr>
            <a:xfrm>
              <a:off x="936012" y="1869077"/>
              <a:ext cx="6743700" cy="392189"/>
            </a:xfrm>
            <a:prstGeom prst="rect">
              <a:avLst/>
            </a:prstGeom>
            <a:noFill/>
          </p:spPr>
          <p:txBody>
            <a:bodyPr wrap="square" rtlCol="0">
              <a:spAutoFit/>
            </a:bodyPr>
            <a:lstStyle/>
            <a:p>
              <a:pPr algn="just" defTabSz="1151961">
                <a:lnSpc>
                  <a:spcPct val="150000"/>
                </a:lnSpc>
                <a:defRPr/>
              </a:pPr>
              <a:r>
                <a:rPr lang="en-US" sz="2000" b="1" kern="0" dirty="0">
                  <a:solidFill>
                    <a:schemeClr val="tx1"/>
                  </a:solidFill>
                  <a:latin typeface="+mn-lt"/>
                  <a:cs typeface="Arial" panose="020B0604020202020204" pitchFamily="34" charset="0"/>
                  <a:sym typeface="Arial"/>
                </a:rPr>
                <a:t> </a:t>
              </a:r>
              <a:r>
                <a:rPr lang="en-US" sz="2000" b="1" kern="0" dirty="0" err="1">
                  <a:solidFill>
                    <a:schemeClr val="tx1"/>
                  </a:solidFill>
                  <a:latin typeface="+mn-lt"/>
                  <a:cs typeface="Arial" panose="020B0604020202020204" pitchFamily="34" charset="0"/>
                  <a:sym typeface="Arial"/>
                </a:rPr>
                <a:t>Ví</a:t>
              </a:r>
              <a:r>
                <a:rPr lang="en-US" sz="2000" b="1" kern="0" dirty="0">
                  <a:solidFill>
                    <a:schemeClr val="tx1"/>
                  </a:solidFill>
                  <a:latin typeface="+mn-lt"/>
                  <a:cs typeface="Arial" panose="020B0604020202020204" pitchFamily="34" charset="0"/>
                  <a:sym typeface="Arial"/>
                </a:rPr>
                <a:t> </a:t>
              </a:r>
              <a:r>
                <a:rPr lang="en-US" sz="2000" b="1" kern="0" dirty="0" err="1">
                  <a:solidFill>
                    <a:schemeClr val="tx1"/>
                  </a:solidFill>
                  <a:latin typeface="+mn-lt"/>
                  <a:cs typeface="Arial" panose="020B0604020202020204" pitchFamily="34" charset="0"/>
                  <a:sym typeface="Arial"/>
                </a:rPr>
                <a:t>dụ</a:t>
              </a:r>
              <a:r>
                <a:rPr lang="en-US" sz="2000" b="1" kern="0" dirty="0">
                  <a:solidFill>
                    <a:schemeClr val="tx1"/>
                  </a:solidFill>
                  <a:latin typeface="+mn-lt"/>
                  <a:cs typeface="Arial" panose="020B0604020202020204" pitchFamily="34" charset="0"/>
                  <a:sym typeface="Arial"/>
                </a:rPr>
                <a:t> </a:t>
              </a:r>
              <a:r>
                <a:rPr lang="vi-VN" sz="2000" b="1" kern="0" dirty="0">
                  <a:solidFill>
                    <a:schemeClr val="tx1"/>
                  </a:solidFill>
                  <a:latin typeface="+mn-lt"/>
                  <a:cs typeface="Arial" panose="020B0604020202020204" pitchFamily="34" charset="0"/>
                  <a:sym typeface="Arial"/>
                </a:rPr>
                <a:t>đoạn văn giới thiệu một bạn trong lớp mà em quý mến:</a:t>
              </a:r>
            </a:p>
          </p:txBody>
        </p:sp>
        <p:pic>
          <p:nvPicPr>
            <p:cNvPr id="18" name="Picture 44" descr="https://cdn-icons-png.flaticon.com/128/5726/5726775.png">
              <a:extLst>
                <a:ext uri="{FF2B5EF4-FFF2-40B4-BE49-F238E27FC236}">
                  <a16:creationId xmlns:a16="http://schemas.microsoft.com/office/drawing/2014/main" id="{8A57531D-7D33-2A2F-451A-3BD6656803A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495" y="1869075"/>
              <a:ext cx="428613" cy="4286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DF1387B7-284D-7E5B-B6AA-C5205F5FA8B8}"/>
              </a:ext>
            </a:extLst>
          </p:cNvPr>
          <p:cNvGrpSpPr/>
          <p:nvPr/>
        </p:nvGrpSpPr>
        <p:grpSpPr>
          <a:xfrm>
            <a:off x="1552091" y="2814459"/>
            <a:ext cx="9087817" cy="3044508"/>
            <a:chOff x="1127152" y="1440951"/>
            <a:chExt cx="7213260" cy="2416514"/>
          </a:xfrm>
        </p:grpSpPr>
        <p:sp>
          <p:nvSpPr>
            <p:cNvPr id="20" name="Rectangle: Rounded Corners 14">
              <a:extLst>
                <a:ext uri="{FF2B5EF4-FFF2-40B4-BE49-F238E27FC236}">
                  <a16:creationId xmlns:a16="http://schemas.microsoft.com/office/drawing/2014/main" id="{CBF41D34-DAE7-F3D1-6536-0CB1EA60B1E4}"/>
                </a:ext>
              </a:extLst>
            </p:cNvPr>
            <p:cNvSpPr/>
            <p:nvPr/>
          </p:nvSpPr>
          <p:spPr>
            <a:xfrm>
              <a:off x="1127152" y="1440951"/>
              <a:ext cx="7213260" cy="2416514"/>
            </a:xfrm>
            <a:prstGeom prst="roundRect">
              <a:avLst>
                <a:gd name="adj" fmla="val 5285"/>
              </a:avLst>
            </a:prstGeom>
            <a:solidFill>
              <a:srgbClr val="FFFFFF"/>
            </a:solidFill>
            <a:ln w="19050" cap="flat" cmpd="sng" algn="ctr">
              <a:solidFill>
                <a:schemeClr val="accent4"/>
              </a:solidFill>
              <a:prstDash val="sysDash"/>
            </a:ln>
            <a:effectLst/>
          </p:spPr>
          <p:txBody>
            <a:bodyPr rtlCol="0" anchor="ctr"/>
            <a:lstStyle/>
            <a:p>
              <a:pPr algn="ctr" defTabSz="1151961">
                <a:defRPr/>
              </a:pPr>
              <a:endParaRPr lang="en-US" sz="2000" kern="0">
                <a:solidFill>
                  <a:srgbClr val="EBE0DD"/>
                </a:solidFill>
                <a:latin typeface="+mn-lt"/>
                <a:cs typeface="Arial"/>
                <a:sym typeface="Arial"/>
              </a:endParaRPr>
            </a:p>
          </p:txBody>
        </p:sp>
        <p:sp>
          <p:nvSpPr>
            <p:cNvPr id="21" name="TextBox 20">
              <a:extLst>
                <a:ext uri="{FF2B5EF4-FFF2-40B4-BE49-F238E27FC236}">
                  <a16:creationId xmlns:a16="http://schemas.microsoft.com/office/drawing/2014/main" id="{CA06820B-38D6-8466-EECB-2C528284B7D9}"/>
                </a:ext>
              </a:extLst>
            </p:cNvPr>
            <p:cNvSpPr txBox="1"/>
            <p:nvPr/>
          </p:nvSpPr>
          <p:spPr>
            <a:xfrm>
              <a:off x="1302197" y="1509198"/>
              <a:ext cx="6830365" cy="2219996"/>
            </a:xfrm>
            <a:prstGeom prst="rect">
              <a:avLst/>
            </a:prstGeom>
            <a:noFill/>
          </p:spPr>
          <p:txBody>
            <a:bodyPr wrap="square">
              <a:spAutoFit/>
            </a:bodyPr>
            <a:lstStyle/>
            <a:p>
              <a:pPr indent="347663" algn="just" defTabSz="1151961">
                <a:lnSpc>
                  <a:spcPct val="150000"/>
                </a:lnSpc>
                <a:defRPr/>
              </a:pPr>
              <a:r>
                <a:rPr lang="vi-VN" sz="2000" kern="0" dirty="0">
                  <a:solidFill>
                    <a:sysClr val="windowText" lastClr="000000"/>
                  </a:solidFill>
                  <a:latin typeface="+mn-lt"/>
                  <a:cs typeface="Arial"/>
                  <a:sym typeface="Arial"/>
                </a:rPr>
                <a:t>Tôi rất quý mến một bạn nữ trong lớp mình. Bạn ấy vừa dễ thương, hiền lành vừa học rất giỏi. Bạn luôn năng nổ trong các hoạt động của lớp mình. Thầy cô cũng thường xuyên dành lời khen ngợi cho bạn ấy. Không chỉ có tôi mà rất nhiều bạn trong lớp mình ngưỡng mộ bạn ấy. Bạn có đoán được bạn ấy là ai không? Hãy nói nhỏ cho tôi đáp án của bạn nhé! </a:t>
              </a:r>
            </a:p>
          </p:txBody>
        </p:sp>
      </p:grpSp>
    </p:spTree>
    <p:extLst>
      <p:ext uri="{BB962C8B-B14F-4D97-AF65-F5344CB8AC3E}">
        <p14:creationId xmlns:p14="http://schemas.microsoft.com/office/powerpoint/2010/main" val="414456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3ED266-E04C-AA04-8463-1CCFAFFF2D9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1555FF5-5521-321F-59B2-2DD62F2AA32A}"/>
              </a:ext>
            </a:extLst>
          </p:cNvPr>
          <p:cNvGrpSpPr/>
          <p:nvPr/>
        </p:nvGrpSpPr>
        <p:grpSpPr>
          <a:xfrm>
            <a:off x="4017674" y="949470"/>
            <a:ext cx="4156651" cy="728616"/>
            <a:chOff x="4834930" y="289613"/>
            <a:chExt cx="6403317" cy="1026752"/>
          </a:xfrm>
        </p:grpSpPr>
        <p:sp>
          <p:nvSpPr>
            <p:cNvPr id="5" name="Round Same Side Corner Rectangle 11">
              <a:extLst>
                <a:ext uri="{FF2B5EF4-FFF2-40B4-BE49-F238E27FC236}">
                  <a16:creationId xmlns:a16="http://schemas.microsoft.com/office/drawing/2014/main" id="{41B2B4D8-6F12-639C-A7DE-C232E8A2D9E3}"/>
                </a:ext>
              </a:extLst>
            </p:cNvPr>
            <p:cNvSpPr/>
            <p:nvPr/>
          </p:nvSpPr>
          <p:spPr>
            <a:xfrm flipV="1">
              <a:off x="4834930" y="289613"/>
              <a:ext cx="6403317" cy="1026752"/>
            </a:xfrm>
            <a:prstGeom prst="round2SameRect">
              <a:avLst>
                <a:gd name="adj1" fmla="val 24080"/>
                <a:gd name="adj2" fmla="val 18490"/>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0" dirty="0">
                <a:cs typeface="Arial" panose="020B0604020202020204" pitchFamily="34" charset="0"/>
              </a:endParaRPr>
            </a:p>
          </p:txBody>
        </p:sp>
        <p:sp>
          <p:nvSpPr>
            <p:cNvPr id="6" name="TextBox 5">
              <a:extLst>
                <a:ext uri="{FF2B5EF4-FFF2-40B4-BE49-F238E27FC236}">
                  <a16:creationId xmlns:a16="http://schemas.microsoft.com/office/drawing/2014/main" id="{A4A1134D-2095-6235-7D57-6207AC9D90D3}"/>
                </a:ext>
              </a:extLst>
            </p:cNvPr>
            <p:cNvSpPr txBox="1"/>
            <p:nvPr/>
          </p:nvSpPr>
          <p:spPr>
            <a:xfrm>
              <a:off x="5319927" y="523309"/>
              <a:ext cx="5433322" cy="628884"/>
            </a:xfrm>
            <a:prstGeom prst="rect">
              <a:avLst/>
            </a:prstGeom>
            <a:noFill/>
          </p:spPr>
          <p:txBody>
            <a:bodyPr wrap="square" rtlCol="0">
              <a:spAutoFit/>
            </a:bodyPr>
            <a:lstStyle/>
            <a:p>
              <a:pPr algn="ctr"/>
              <a:r>
                <a:rPr lang="en-US" sz="2300" b="1" dirty="0">
                  <a:solidFill>
                    <a:sysClr val="windowText" lastClr="000000"/>
                  </a:solidFill>
                  <a:latin typeface="+mn-lt"/>
                  <a:cs typeface="Arial" panose="020B0604020202020204" pitchFamily="34" charset="0"/>
                </a:rPr>
                <a:t>HOẠT ĐỘNG CẢ LỚP</a:t>
              </a:r>
            </a:p>
          </p:txBody>
        </p:sp>
      </p:grpSp>
      <p:grpSp>
        <p:nvGrpSpPr>
          <p:cNvPr id="7" name="Group 6">
            <a:extLst>
              <a:ext uri="{FF2B5EF4-FFF2-40B4-BE49-F238E27FC236}">
                <a16:creationId xmlns:a16="http://schemas.microsoft.com/office/drawing/2014/main" id="{D132A509-FEF1-5441-114D-9844A0B82ADD}"/>
              </a:ext>
            </a:extLst>
          </p:cNvPr>
          <p:cNvGrpSpPr/>
          <p:nvPr/>
        </p:nvGrpSpPr>
        <p:grpSpPr>
          <a:xfrm>
            <a:off x="698417" y="1682951"/>
            <a:ext cx="10795165" cy="1078950"/>
            <a:chOff x="471129" y="1202359"/>
            <a:chExt cx="8603648" cy="856394"/>
          </a:xfrm>
        </p:grpSpPr>
        <p:sp>
          <p:nvSpPr>
            <p:cNvPr id="8" name="TextBox 7">
              <a:extLst>
                <a:ext uri="{FF2B5EF4-FFF2-40B4-BE49-F238E27FC236}">
                  <a16:creationId xmlns:a16="http://schemas.microsoft.com/office/drawing/2014/main" id="{336D8489-BB4F-36E8-5B72-1AEA32D504CE}"/>
                </a:ext>
              </a:extLst>
            </p:cNvPr>
            <p:cNvSpPr txBox="1"/>
            <p:nvPr/>
          </p:nvSpPr>
          <p:spPr>
            <a:xfrm>
              <a:off x="1221107" y="1202359"/>
              <a:ext cx="7853670" cy="856394"/>
            </a:xfrm>
            <a:prstGeom prst="rect">
              <a:avLst/>
            </a:prstGeom>
            <a:noFill/>
          </p:spPr>
          <p:txBody>
            <a:bodyPr wrap="square">
              <a:spAutoFit/>
            </a:bodyPr>
            <a:lstStyle/>
            <a:p>
              <a:pPr algn="just" defTabSz="575981">
                <a:lnSpc>
                  <a:spcPct val="150000"/>
                </a:lnSpc>
                <a:defRPr/>
              </a:pPr>
              <a:r>
                <a:rPr lang="vi-VN" sz="2300" kern="0" dirty="0">
                  <a:latin typeface="+mn-lt"/>
                  <a:cs typeface="Arial" panose="020B0604020202020204" pitchFamily="34" charset="0"/>
                  <a:sym typeface="Arial"/>
                </a:rPr>
                <a:t>Cả lớp </a:t>
              </a:r>
              <a:r>
                <a:rPr lang="en-US" sz="2300" kern="0" dirty="0" err="1">
                  <a:latin typeface="+mn-lt"/>
                  <a:cs typeface="Arial" panose="020B0604020202020204" pitchFamily="34" charset="0"/>
                  <a:sym typeface="Arial"/>
                </a:rPr>
                <a:t>hãy</a:t>
              </a:r>
              <a:r>
                <a:rPr lang="en-US" sz="2300" kern="0" dirty="0">
                  <a:latin typeface="+mn-lt"/>
                  <a:cs typeface="Arial" panose="020B0604020202020204" pitchFamily="34" charset="0"/>
                  <a:sym typeface="Arial"/>
                </a:rPr>
                <a:t> </a:t>
              </a:r>
              <a:r>
                <a:rPr lang="en-US" sz="2300" kern="0" dirty="0" err="1">
                  <a:latin typeface="+mn-lt"/>
                  <a:cs typeface="Arial" panose="020B0604020202020204" pitchFamily="34" charset="0"/>
                  <a:sym typeface="Arial"/>
                </a:rPr>
                <a:t>tiến</a:t>
              </a:r>
              <a:r>
                <a:rPr lang="en-US" sz="2300" kern="0" dirty="0">
                  <a:latin typeface="+mn-lt"/>
                  <a:cs typeface="Arial" panose="020B0604020202020204" pitchFamily="34" charset="0"/>
                  <a:sym typeface="Arial"/>
                </a:rPr>
                <a:t> </a:t>
              </a:r>
              <a:r>
                <a:rPr lang="en-US" sz="2300" kern="0" dirty="0" err="1">
                  <a:latin typeface="+mn-lt"/>
                  <a:cs typeface="Arial" panose="020B0604020202020204" pitchFamily="34" charset="0"/>
                  <a:sym typeface="Arial"/>
                </a:rPr>
                <a:t>hành</a:t>
              </a:r>
              <a:r>
                <a:rPr lang="en-US" sz="2300" kern="0" dirty="0">
                  <a:latin typeface="+mn-lt"/>
                  <a:cs typeface="Arial" panose="020B0604020202020204" pitchFamily="34" charset="0"/>
                  <a:sym typeface="Arial"/>
                </a:rPr>
                <a:t> </a:t>
              </a:r>
              <a:r>
                <a:rPr lang="vi-VN" sz="2300" kern="0" dirty="0">
                  <a:latin typeface="+mn-lt"/>
                  <a:cs typeface="Arial" panose="020B0604020202020204" pitchFamily="34" charset="0"/>
                  <a:sym typeface="Arial"/>
                </a:rPr>
                <a:t>bình chọn người có đoạn văn hay, người trình bày tốt và người có ý kiến hay trong thảo luận</a:t>
              </a:r>
              <a:r>
                <a:rPr lang="en-US" sz="2300" kern="0" dirty="0">
                  <a:latin typeface="+mn-lt"/>
                  <a:cs typeface="Arial" panose="020B0604020202020204" pitchFamily="34" charset="0"/>
                  <a:sym typeface="Arial"/>
                </a:rPr>
                <a:t> </a:t>
              </a:r>
              <a:r>
                <a:rPr lang="en-US" sz="2300" kern="0" dirty="0" err="1">
                  <a:latin typeface="+mn-lt"/>
                  <a:cs typeface="Arial" panose="020B0604020202020204" pitchFamily="34" charset="0"/>
                  <a:sym typeface="Arial"/>
                </a:rPr>
                <a:t>dựa</a:t>
              </a:r>
              <a:r>
                <a:rPr lang="en-US" sz="2300" kern="0" dirty="0">
                  <a:latin typeface="+mn-lt"/>
                  <a:cs typeface="Arial" panose="020B0604020202020204" pitchFamily="34" charset="0"/>
                  <a:sym typeface="Arial"/>
                </a:rPr>
                <a:t> </a:t>
              </a:r>
              <a:r>
                <a:rPr lang="en-US" sz="2300" kern="0" dirty="0" err="1">
                  <a:latin typeface="+mn-lt"/>
                  <a:cs typeface="Arial" panose="020B0604020202020204" pitchFamily="34" charset="0"/>
                  <a:sym typeface="Arial"/>
                </a:rPr>
                <a:t>theo</a:t>
              </a:r>
              <a:r>
                <a:rPr lang="en-US" sz="2300" kern="0" dirty="0">
                  <a:latin typeface="+mn-lt"/>
                  <a:cs typeface="Arial" panose="020B0604020202020204" pitchFamily="34" charset="0"/>
                  <a:sym typeface="Arial"/>
                </a:rPr>
                <a:t> </a:t>
              </a:r>
              <a:r>
                <a:rPr lang="en-US" sz="2300" kern="0" dirty="0" err="1">
                  <a:latin typeface="+mn-lt"/>
                  <a:cs typeface="Arial" panose="020B0604020202020204" pitchFamily="34" charset="0"/>
                  <a:sym typeface="Arial"/>
                </a:rPr>
                <a:t>gợi</a:t>
              </a:r>
              <a:r>
                <a:rPr lang="en-US" sz="2300" kern="0" dirty="0">
                  <a:latin typeface="+mn-lt"/>
                  <a:cs typeface="Arial" panose="020B0604020202020204" pitchFamily="34" charset="0"/>
                  <a:sym typeface="Arial"/>
                </a:rPr>
                <a:t> </a:t>
              </a:r>
              <a:r>
                <a:rPr lang="en-US" sz="2300" kern="0" dirty="0" err="1">
                  <a:latin typeface="+mn-lt"/>
                  <a:cs typeface="Arial" panose="020B0604020202020204" pitchFamily="34" charset="0"/>
                  <a:sym typeface="Arial"/>
                </a:rPr>
                <a:t>ý</a:t>
              </a:r>
              <a:r>
                <a:rPr lang="en-US" sz="2300" kern="0" dirty="0">
                  <a:latin typeface="+mn-lt"/>
                  <a:cs typeface="Arial" panose="020B0604020202020204" pitchFamily="34" charset="0"/>
                  <a:sym typeface="Arial"/>
                </a:rPr>
                <a:t> </a:t>
              </a:r>
              <a:r>
                <a:rPr lang="en-US" sz="2300" kern="0" dirty="0" err="1">
                  <a:latin typeface="+mn-lt"/>
                  <a:cs typeface="Arial" panose="020B0604020202020204" pitchFamily="34" charset="0"/>
                  <a:sym typeface="Arial"/>
                </a:rPr>
                <a:t>sau</a:t>
              </a:r>
              <a:r>
                <a:rPr lang="en-US" sz="2300" kern="0" dirty="0">
                  <a:latin typeface="+mn-lt"/>
                  <a:cs typeface="Arial" panose="020B0604020202020204" pitchFamily="34" charset="0"/>
                  <a:sym typeface="Arial"/>
                </a:rPr>
                <a:t>:</a:t>
              </a:r>
              <a:r>
                <a:rPr lang="vi-VN" sz="2300" kern="0" dirty="0">
                  <a:latin typeface="+mn-lt"/>
                  <a:cs typeface="Arial" panose="020B0604020202020204" pitchFamily="34" charset="0"/>
                  <a:sym typeface="Arial"/>
                </a:rPr>
                <a:t> </a:t>
              </a:r>
            </a:p>
          </p:txBody>
        </p:sp>
        <p:sp>
          <p:nvSpPr>
            <p:cNvPr id="9" name="Freeform 2">
              <a:extLst>
                <a:ext uri="{FF2B5EF4-FFF2-40B4-BE49-F238E27FC236}">
                  <a16:creationId xmlns:a16="http://schemas.microsoft.com/office/drawing/2014/main" id="{C21A657D-B751-82AE-061A-4A4F27C2E8C8}"/>
                </a:ext>
              </a:extLst>
            </p:cNvPr>
            <p:cNvSpPr/>
            <p:nvPr/>
          </p:nvSpPr>
          <p:spPr>
            <a:xfrm>
              <a:off x="471129" y="1372051"/>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1961">
                <a:defRPr/>
              </a:pPr>
              <a:endParaRPr lang="en-US" sz="2300" kern="0">
                <a:solidFill>
                  <a:sysClr val="windowText" lastClr="000000"/>
                </a:solidFill>
                <a:latin typeface="+mn-lt"/>
                <a:cs typeface="Arial"/>
                <a:sym typeface="Arial"/>
              </a:endParaRPr>
            </a:p>
          </p:txBody>
        </p:sp>
      </p:grpSp>
      <p:grpSp>
        <p:nvGrpSpPr>
          <p:cNvPr id="10" name="Group 9">
            <a:extLst>
              <a:ext uri="{FF2B5EF4-FFF2-40B4-BE49-F238E27FC236}">
                <a16:creationId xmlns:a16="http://schemas.microsoft.com/office/drawing/2014/main" id="{2641BB0A-5272-8937-3D6C-08EE242D2CF2}"/>
              </a:ext>
            </a:extLst>
          </p:cNvPr>
          <p:cNvGrpSpPr/>
          <p:nvPr/>
        </p:nvGrpSpPr>
        <p:grpSpPr>
          <a:xfrm>
            <a:off x="2648461" y="2939882"/>
            <a:ext cx="6901935" cy="782805"/>
            <a:chOff x="371015" y="1470069"/>
            <a:chExt cx="5478263" cy="510381"/>
          </a:xfrm>
        </p:grpSpPr>
        <p:sp>
          <p:nvSpPr>
            <p:cNvPr id="11" name="Rectangle: Diagonal Corners Rounded 29">
              <a:extLst>
                <a:ext uri="{FF2B5EF4-FFF2-40B4-BE49-F238E27FC236}">
                  <a16:creationId xmlns:a16="http://schemas.microsoft.com/office/drawing/2014/main" id="{4D6ED18B-BD01-E7D0-5071-1283BE0C0BD7}"/>
                </a:ext>
              </a:extLst>
            </p:cNvPr>
            <p:cNvSpPr/>
            <p:nvPr/>
          </p:nvSpPr>
          <p:spPr>
            <a:xfrm>
              <a:off x="773658" y="1470069"/>
              <a:ext cx="5075620"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151961">
                <a:buClr>
                  <a:srgbClr val="000000"/>
                </a:buClr>
                <a:defRPr/>
              </a:pPr>
              <a:r>
                <a:rPr lang="en-US" sz="2300" kern="0">
                  <a:solidFill>
                    <a:srgbClr val="000000"/>
                  </a:solidFill>
                  <a:latin typeface="+mn-lt"/>
                  <a:sym typeface="Arial"/>
                </a:rPr>
                <a:t>    </a:t>
              </a:r>
              <a:r>
                <a:rPr lang="vi-VN" sz="2300" kern="0">
                  <a:solidFill>
                    <a:srgbClr val="000000"/>
                  </a:solidFill>
                  <a:latin typeface="+mn-lt"/>
                  <a:sym typeface="Arial"/>
                </a:rPr>
                <a:t>Người có đoạn văn hay</a:t>
              </a:r>
              <a:r>
                <a:rPr lang="en-US" sz="2300" kern="0">
                  <a:solidFill>
                    <a:srgbClr val="000000"/>
                  </a:solidFill>
                  <a:latin typeface="+mn-lt"/>
                  <a:sym typeface="Arial"/>
                </a:rPr>
                <a:t>.</a:t>
              </a:r>
            </a:p>
          </p:txBody>
        </p:sp>
        <p:sp>
          <p:nvSpPr>
            <p:cNvPr id="12" name="Diamond 11">
              <a:extLst>
                <a:ext uri="{FF2B5EF4-FFF2-40B4-BE49-F238E27FC236}">
                  <a16:creationId xmlns:a16="http://schemas.microsoft.com/office/drawing/2014/main" id="{C9CD5DF7-51B4-7CE2-CAF1-23196F8A19B7}"/>
                </a:ext>
              </a:extLst>
            </p:cNvPr>
            <p:cNvSpPr/>
            <p:nvPr/>
          </p:nvSpPr>
          <p:spPr>
            <a:xfrm>
              <a:off x="371015" y="1470069"/>
              <a:ext cx="669343" cy="510381"/>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buClr>
                  <a:srgbClr val="000000"/>
                </a:buClr>
                <a:defRPr/>
              </a:pPr>
              <a:r>
                <a:rPr lang="en-US" sz="2300" kern="0">
                  <a:solidFill>
                    <a:srgbClr val="000000"/>
                  </a:solidFill>
                  <a:latin typeface="+mn-lt"/>
                  <a:sym typeface="Arial"/>
                </a:rPr>
                <a:t>1</a:t>
              </a:r>
            </a:p>
          </p:txBody>
        </p:sp>
      </p:grpSp>
      <p:grpSp>
        <p:nvGrpSpPr>
          <p:cNvPr id="13" name="Group 12">
            <a:extLst>
              <a:ext uri="{FF2B5EF4-FFF2-40B4-BE49-F238E27FC236}">
                <a16:creationId xmlns:a16="http://schemas.microsoft.com/office/drawing/2014/main" id="{179797C1-0F1E-A231-D603-7D981BED8A54}"/>
              </a:ext>
            </a:extLst>
          </p:cNvPr>
          <p:cNvGrpSpPr/>
          <p:nvPr/>
        </p:nvGrpSpPr>
        <p:grpSpPr>
          <a:xfrm>
            <a:off x="2645032" y="3909468"/>
            <a:ext cx="6901935" cy="782805"/>
            <a:chOff x="371015" y="1470069"/>
            <a:chExt cx="5478263" cy="510381"/>
          </a:xfrm>
        </p:grpSpPr>
        <p:sp>
          <p:nvSpPr>
            <p:cNvPr id="14" name="Rectangle: Diagonal Corners Rounded 29">
              <a:extLst>
                <a:ext uri="{FF2B5EF4-FFF2-40B4-BE49-F238E27FC236}">
                  <a16:creationId xmlns:a16="http://schemas.microsoft.com/office/drawing/2014/main" id="{57D48654-E73C-C847-D7C3-088A78AC648D}"/>
                </a:ext>
              </a:extLst>
            </p:cNvPr>
            <p:cNvSpPr/>
            <p:nvPr/>
          </p:nvSpPr>
          <p:spPr>
            <a:xfrm>
              <a:off x="773658" y="1470069"/>
              <a:ext cx="5075620"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151961">
                <a:buClr>
                  <a:srgbClr val="000000"/>
                </a:buClr>
                <a:defRPr/>
              </a:pPr>
              <a:r>
                <a:rPr lang="en-US" sz="2300" kern="0">
                  <a:solidFill>
                    <a:srgbClr val="000000"/>
                  </a:solidFill>
                  <a:latin typeface="+mn-lt"/>
                  <a:sym typeface="Arial"/>
                </a:rPr>
                <a:t>    </a:t>
              </a:r>
              <a:r>
                <a:rPr lang="vi-VN" sz="2300" kern="0">
                  <a:solidFill>
                    <a:srgbClr val="000000"/>
                  </a:solidFill>
                  <a:latin typeface="+mn-lt"/>
                  <a:sym typeface="Arial"/>
                </a:rPr>
                <a:t>Người có cách trình bày tốt</a:t>
              </a:r>
              <a:r>
                <a:rPr lang="en-US" sz="2300" kern="0">
                  <a:solidFill>
                    <a:srgbClr val="000000"/>
                  </a:solidFill>
                  <a:latin typeface="+mn-lt"/>
                  <a:sym typeface="Arial"/>
                </a:rPr>
                <a:t>.</a:t>
              </a:r>
            </a:p>
          </p:txBody>
        </p:sp>
        <p:sp>
          <p:nvSpPr>
            <p:cNvPr id="15" name="Diamond 14">
              <a:extLst>
                <a:ext uri="{FF2B5EF4-FFF2-40B4-BE49-F238E27FC236}">
                  <a16:creationId xmlns:a16="http://schemas.microsoft.com/office/drawing/2014/main" id="{2DF15A2D-49E1-F666-B5A7-C09514A41747}"/>
                </a:ext>
              </a:extLst>
            </p:cNvPr>
            <p:cNvSpPr/>
            <p:nvPr/>
          </p:nvSpPr>
          <p:spPr>
            <a:xfrm>
              <a:off x="371015" y="1470069"/>
              <a:ext cx="669343" cy="510381"/>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buClr>
                  <a:srgbClr val="000000"/>
                </a:buClr>
                <a:defRPr/>
              </a:pPr>
              <a:r>
                <a:rPr lang="en-US" sz="2300" kern="0">
                  <a:solidFill>
                    <a:srgbClr val="000000"/>
                  </a:solidFill>
                  <a:latin typeface="+mn-lt"/>
                  <a:sym typeface="Arial"/>
                </a:rPr>
                <a:t>2</a:t>
              </a:r>
            </a:p>
          </p:txBody>
        </p:sp>
      </p:grpSp>
      <p:grpSp>
        <p:nvGrpSpPr>
          <p:cNvPr id="16" name="Group 15">
            <a:extLst>
              <a:ext uri="{FF2B5EF4-FFF2-40B4-BE49-F238E27FC236}">
                <a16:creationId xmlns:a16="http://schemas.microsoft.com/office/drawing/2014/main" id="{19B8FFA5-7304-0AB4-7B25-F67CB4B3A431}"/>
              </a:ext>
            </a:extLst>
          </p:cNvPr>
          <p:cNvGrpSpPr/>
          <p:nvPr/>
        </p:nvGrpSpPr>
        <p:grpSpPr>
          <a:xfrm>
            <a:off x="2645032" y="4872462"/>
            <a:ext cx="6901935" cy="782805"/>
            <a:chOff x="371015" y="1470069"/>
            <a:chExt cx="5478263" cy="510381"/>
          </a:xfrm>
        </p:grpSpPr>
        <p:sp>
          <p:nvSpPr>
            <p:cNvPr id="17" name="Rectangle: Diagonal Corners Rounded 29">
              <a:extLst>
                <a:ext uri="{FF2B5EF4-FFF2-40B4-BE49-F238E27FC236}">
                  <a16:creationId xmlns:a16="http://schemas.microsoft.com/office/drawing/2014/main" id="{7718F32E-E1B9-E034-E918-8B9D2382BF9D}"/>
                </a:ext>
              </a:extLst>
            </p:cNvPr>
            <p:cNvSpPr/>
            <p:nvPr/>
          </p:nvSpPr>
          <p:spPr>
            <a:xfrm>
              <a:off x="773658" y="1470069"/>
              <a:ext cx="5075620"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151961">
                <a:buClr>
                  <a:srgbClr val="000000"/>
                </a:buClr>
                <a:defRPr/>
              </a:pPr>
              <a:r>
                <a:rPr lang="en-US" sz="2300" kern="0">
                  <a:solidFill>
                    <a:srgbClr val="000000"/>
                  </a:solidFill>
                  <a:latin typeface="+mn-lt"/>
                  <a:sym typeface="Arial"/>
                </a:rPr>
                <a:t>    </a:t>
              </a:r>
              <a:r>
                <a:rPr lang="vi-VN" sz="2300" kern="0">
                  <a:solidFill>
                    <a:srgbClr val="000000"/>
                  </a:solidFill>
                  <a:latin typeface="+mn-lt"/>
                  <a:sym typeface="Arial"/>
                </a:rPr>
                <a:t>Người có ý kiến hay trong thảo luận</a:t>
              </a:r>
              <a:r>
                <a:rPr lang="en-US" sz="2300" kern="0">
                  <a:solidFill>
                    <a:srgbClr val="000000"/>
                  </a:solidFill>
                  <a:latin typeface="+mn-lt"/>
                  <a:sym typeface="Arial"/>
                </a:rPr>
                <a:t>.</a:t>
              </a:r>
            </a:p>
          </p:txBody>
        </p:sp>
        <p:sp>
          <p:nvSpPr>
            <p:cNvPr id="18" name="Diamond 17">
              <a:extLst>
                <a:ext uri="{FF2B5EF4-FFF2-40B4-BE49-F238E27FC236}">
                  <a16:creationId xmlns:a16="http://schemas.microsoft.com/office/drawing/2014/main" id="{D1711160-7AC4-EFA5-9BC9-DA9DF9747DAC}"/>
                </a:ext>
              </a:extLst>
            </p:cNvPr>
            <p:cNvSpPr/>
            <p:nvPr/>
          </p:nvSpPr>
          <p:spPr>
            <a:xfrm>
              <a:off x="371015" y="1470069"/>
              <a:ext cx="669343" cy="510381"/>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buClr>
                  <a:srgbClr val="000000"/>
                </a:buClr>
                <a:defRPr/>
              </a:pPr>
              <a:r>
                <a:rPr lang="en-US" sz="2300" kern="0">
                  <a:solidFill>
                    <a:srgbClr val="000000"/>
                  </a:solidFill>
                  <a:latin typeface="+mn-lt"/>
                  <a:sym typeface="Arial"/>
                </a:rPr>
                <a:t>3</a:t>
              </a:r>
            </a:p>
          </p:txBody>
        </p:sp>
      </p:grpSp>
      <p:grpSp>
        <p:nvGrpSpPr>
          <p:cNvPr id="19" name="Group 18">
            <a:extLst>
              <a:ext uri="{FF2B5EF4-FFF2-40B4-BE49-F238E27FC236}">
                <a16:creationId xmlns:a16="http://schemas.microsoft.com/office/drawing/2014/main" id="{F999B284-1F95-F2A2-B592-40622C3F0895}"/>
              </a:ext>
            </a:extLst>
          </p:cNvPr>
          <p:cNvGrpSpPr/>
          <p:nvPr/>
        </p:nvGrpSpPr>
        <p:grpSpPr>
          <a:xfrm>
            <a:off x="2645032" y="5835456"/>
            <a:ext cx="6901935" cy="782805"/>
            <a:chOff x="371015" y="1470069"/>
            <a:chExt cx="5478263" cy="510381"/>
          </a:xfrm>
        </p:grpSpPr>
        <p:sp>
          <p:nvSpPr>
            <p:cNvPr id="20" name="Rectangle: Diagonal Corners Rounded 29">
              <a:extLst>
                <a:ext uri="{FF2B5EF4-FFF2-40B4-BE49-F238E27FC236}">
                  <a16:creationId xmlns:a16="http://schemas.microsoft.com/office/drawing/2014/main" id="{B499917D-BB51-1B97-6A1C-86B411DDF733}"/>
                </a:ext>
              </a:extLst>
            </p:cNvPr>
            <p:cNvSpPr/>
            <p:nvPr/>
          </p:nvSpPr>
          <p:spPr>
            <a:xfrm>
              <a:off x="773658" y="1470069"/>
              <a:ext cx="5075620" cy="510381"/>
            </a:xfrm>
            <a:prstGeom prst="round2DiagRect">
              <a:avLst/>
            </a:prstGeom>
            <a:solidFill>
              <a:schemeClr val="bg1"/>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151961">
                <a:buClr>
                  <a:srgbClr val="000000"/>
                </a:buClr>
                <a:defRPr/>
              </a:pPr>
              <a:r>
                <a:rPr lang="en-US" sz="2300" kern="0">
                  <a:solidFill>
                    <a:srgbClr val="000000"/>
                  </a:solidFill>
                  <a:latin typeface="+mn-lt"/>
                  <a:sym typeface="Arial"/>
                </a:rPr>
                <a:t>    </a:t>
              </a:r>
              <a:r>
                <a:rPr lang="vi-VN" sz="2300" kern="0">
                  <a:solidFill>
                    <a:srgbClr val="000000"/>
                  </a:solidFill>
                  <a:latin typeface="+mn-lt"/>
                  <a:sym typeface="Arial"/>
                </a:rPr>
                <a:t>Người có bài trang trí đẹp nhất</a:t>
              </a:r>
              <a:r>
                <a:rPr lang="en-US" sz="2300" kern="0">
                  <a:solidFill>
                    <a:srgbClr val="000000"/>
                  </a:solidFill>
                  <a:latin typeface="+mn-lt"/>
                  <a:sym typeface="Arial"/>
                </a:rPr>
                <a:t>.</a:t>
              </a:r>
            </a:p>
          </p:txBody>
        </p:sp>
        <p:sp>
          <p:nvSpPr>
            <p:cNvPr id="21" name="Diamond 20">
              <a:extLst>
                <a:ext uri="{FF2B5EF4-FFF2-40B4-BE49-F238E27FC236}">
                  <a16:creationId xmlns:a16="http://schemas.microsoft.com/office/drawing/2014/main" id="{537AA4EF-39EC-7C8E-B275-6375EB646092}"/>
                </a:ext>
              </a:extLst>
            </p:cNvPr>
            <p:cNvSpPr/>
            <p:nvPr/>
          </p:nvSpPr>
          <p:spPr>
            <a:xfrm>
              <a:off x="371015" y="1470069"/>
              <a:ext cx="669343" cy="510381"/>
            </a:xfrm>
            <a:prstGeom prst="diamond">
              <a:avLst/>
            </a:prstGeom>
            <a:solidFill>
              <a:schemeClr val="accent4">
                <a:lumMod val="60000"/>
                <a:lumOff val="4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buClr>
                  <a:srgbClr val="000000"/>
                </a:buClr>
                <a:defRPr/>
              </a:pPr>
              <a:r>
                <a:rPr lang="en-US" sz="2300" kern="0">
                  <a:solidFill>
                    <a:srgbClr val="000000"/>
                  </a:solidFill>
                  <a:latin typeface="+mn-lt"/>
                  <a:sym typeface="Arial"/>
                </a:rPr>
                <a:t>4</a:t>
              </a:r>
            </a:p>
          </p:txBody>
        </p:sp>
      </p:grpSp>
    </p:spTree>
    <p:extLst>
      <p:ext uri="{BB962C8B-B14F-4D97-AF65-F5344CB8AC3E}">
        <p14:creationId xmlns:p14="http://schemas.microsoft.com/office/powerpoint/2010/main" val="286788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686516D-0A33-94C9-0668-29DD7CB20C1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1EF434-997B-527E-3F0A-0F7A58998674}"/>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E3C68F2E-D1F1-B266-0B58-A337D03830D3}"/>
              </a:ext>
            </a:extLst>
          </p:cNvPr>
          <p:cNvGrpSpPr/>
          <p:nvPr/>
        </p:nvGrpSpPr>
        <p:grpSpPr>
          <a:xfrm>
            <a:off x="2569272" y="2219852"/>
            <a:ext cx="2983386" cy="3393425"/>
            <a:chOff x="2662040" y="2292064"/>
            <a:chExt cx="2983386" cy="3393425"/>
          </a:xfrm>
        </p:grpSpPr>
        <p:sp>
          <p:nvSpPr>
            <p:cNvPr id="12" name="Freeform 3">
              <a:extLst>
                <a:ext uri="{FF2B5EF4-FFF2-40B4-BE49-F238E27FC236}">
                  <a16:creationId xmlns:a16="http://schemas.microsoft.com/office/drawing/2014/main" id="{92C3C8D0-40F2-0DD5-21D4-F8B441760C58}"/>
                </a:ext>
              </a:extLst>
            </p:cNvPr>
            <p:cNvSpPr/>
            <p:nvPr/>
          </p:nvSpPr>
          <p:spPr>
            <a:xfrm>
              <a:off x="2662040" y="2292064"/>
              <a:ext cx="2983386" cy="3393425"/>
            </a:xfrm>
            <a:custGeom>
              <a:avLst/>
              <a:gdLst/>
              <a:ahLst/>
              <a:cxnLst/>
              <a:rect l="l" t="t" r="r" b="b"/>
              <a:pathLst>
                <a:path w="3617595" h="4114800">
                  <a:moveTo>
                    <a:pt x="0" y="0"/>
                  </a:moveTo>
                  <a:lnTo>
                    <a:pt x="3617595" y="0"/>
                  </a:lnTo>
                  <a:lnTo>
                    <a:pt x="36175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TextBox 9">
              <a:extLst>
                <a:ext uri="{FF2B5EF4-FFF2-40B4-BE49-F238E27FC236}">
                  <a16:creationId xmlns:a16="http://schemas.microsoft.com/office/drawing/2014/main" id="{1C83663F-610A-579C-8907-87A5AC17831C}"/>
                </a:ext>
              </a:extLst>
            </p:cNvPr>
            <p:cNvSpPr txBox="1"/>
            <p:nvPr/>
          </p:nvSpPr>
          <p:spPr>
            <a:xfrm>
              <a:off x="3027298" y="3150851"/>
              <a:ext cx="2252870" cy="1675843"/>
            </a:xfrm>
            <a:prstGeom prst="rect">
              <a:avLst/>
            </a:prstGeom>
            <a:noFill/>
          </p:spPr>
          <p:txBody>
            <a:bodyPr wrap="square">
              <a:spAutoFit/>
            </a:bodyPr>
            <a:lstStyle/>
            <a:p>
              <a:pPr algn="ctr">
                <a:lnSpc>
                  <a:spcPct val="150000"/>
                </a:lnSpc>
              </a:pPr>
              <a:r>
                <a:rPr lang="en-US" sz="2400" dirty="0" err="1">
                  <a:solidFill>
                    <a:schemeClr val="tx1"/>
                  </a:solidFill>
                  <a:latin typeface="+mn-lt"/>
                  <a:cs typeface="Arial" panose="020B0604020202020204" pitchFamily="34" charset="0"/>
                </a:rPr>
                <a:t>Lắng</a:t>
              </a:r>
              <a:r>
                <a:rPr lang="en-US" sz="2400" dirty="0">
                  <a:solidFill>
                    <a:schemeClr val="tx1"/>
                  </a:solidFill>
                  <a:latin typeface="+mn-lt"/>
                  <a:cs typeface="Arial" panose="020B0604020202020204" pitchFamily="34" charset="0"/>
                </a:rPr>
                <a:t> </a:t>
              </a:r>
              <a:r>
                <a:rPr lang="en-US" sz="2400" dirty="0" err="1">
                  <a:solidFill>
                    <a:schemeClr val="tx1"/>
                  </a:solidFill>
                  <a:latin typeface="+mn-lt"/>
                  <a:cs typeface="Arial" panose="020B0604020202020204" pitchFamily="34" charset="0"/>
                </a:rPr>
                <a:t>nghe</a:t>
              </a:r>
              <a:r>
                <a:rPr lang="en-US" sz="2400" dirty="0">
                  <a:solidFill>
                    <a:schemeClr val="tx1"/>
                  </a:solidFill>
                  <a:latin typeface="+mn-lt"/>
                  <a:cs typeface="Arial" panose="020B0604020202020204" pitchFamily="34" charset="0"/>
                </a:rPr>
                <a:t> </a:t>
              </a:r>
              <a:r>
                <a:rPr lang="vi-VN" sz="2400" dirty="0">
                  <a:solidFill>
                    <a:schemeClr val="tx1"/>
                  </a:solidFill>
                  <a:latin typeface="+mn-lt"/>
                  <a:cs typeface="Arial" panose="020B0604020202020204" pitchFamily="34" charset="0"/>
                </a:rPr>
                <a:t>GV phát biểu tổng kết.</a:t>
              </a:r>
            </a:p>
          </p:txBody>
        </p:sp>
      </p:grpSp>
      <p:grpSp>
        <p:nvGrpSpPr>
          <p:cNvPr id="17" name="Group 16">
            <a:extLst>
              <a:ext uri="{FF2B5EF4-FFF2-40B4-BE49-F238E27FC236}">
                <a16:creationId xmlns:a16="http://schemas.microsoft.com/office/drawing/2014/main" id="{B2019FB9-AAF0-624D-D74B-080EC11E36DC}"/>
              </a:ext>
            </a:extLst>
          </p:cNvPr>
          <p:cNvGrpSpPr/>
          <p:nvPr/>
        </p:nvGrpSpPr>
        <p:grpSpPr>
          <a:xfrm>
            <a:off x="6639342" y="2219852"/>
            <a:ext cx="2983386" cy="3393425"/>
            <a:chOff x="6546575" y="2292061"/>
            <a:chExt cx="2983386" cy="3393425"/>
          </a:xfrm>
        </p:grpSpPr>
        <p:sp>
          <p:nvSpPr>
            <p:cNvPr id="13" name="Freeform 3">
              <a:extLst>
                <a:ext uri="{FF2B5EF4-FFF2-40B4-BE49-F238E27FC236}">
                  <a16:creationId xmlns:a16="http://schemas.microsoft.com/office/drawing/2014/main" id="{2B2204D8-BEE5-1BDF-E0AE-48DF15BFF0EA}"/>
                </a:ext>
              </a:extLst>
            </p:cNvPr>
            <p:cNvSpPr/>
            <p:nvPr/>
          </p:nvSpPr>
          <p:spPr>
            <a:xfrm>
              <a:off x="6546575" y="2292061"/>
              <a:ext cx="2983386" cy="3393425"/>
            </a:xfrm>
            <a:custGeom>
              <a:avLst/>
              <a:gdLst/>
              <a:ahLst/>
              <a:cxnLst/>
              <a:rect l="l" t="t" r="r" b="b"/>
              <a:pathLst>
                <a:path w="3617595" h="4114800">
                  <a:moveTo>
                    <a:pt x="0" y="0"/>
                  </a:moveTo>
                  <a:lnTo>
                    <a:pt x="3617595" y="0"/>
                  </a:lnTo>
                  <a:lnTo>
                    <a:pt x="36175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TextBox 14">
              <a:extLst>
                <a:ext uri="{FF2B5EF4-FFF2-40B4-BE49-F238E27FC236}">
                  <a16:creationId xmlns:a16="http://schemas.microsoft.com/office/drawing/2014/main" id="{699347ED-A1E1-4EC1-8A0E-928279B7B7EE}"/>
                </a:ext>
              </a:extLst>
            </p:cNvPr>
            <p:cNvSpPr txBox="1"/>
            <p:nvPr/>
          </p:nvSpPr>
          <p:spPr>
            <a:xfrm>
              <a:off x="6890684" y="3355647"/>
              <a:ext cx="2295167" cy="1121846"/>
            </a:xfrm>
            <a:prstGeom prst="rect">
              <a:avLst/>
            </a:prstGeom>
            <a:noFill/>
          </p:spPr>
          <p:txBody>
            <a:bodyPr wrap="square">
              <a:spAutoFit/>
            </a:bodyPr>
            <a:lstStyle/>
            <a:p>
              <a:pPr algn="ctr">
                <a:lnSpc>
                  <a:spcPct val="150000"/>
                </a:lnSpc>
              </a:pPr>
              <a:r>
                <a:rPr lang="vi-VN" sz="2400" dirty="0">
                  <a:solidFill>
                    <a:schemeClr val="tx1"/>
                  </a:solidFill>
                  <a:latin typeface="+mn-lt"/>
                  <a:cs typeface="Arial" panose="020B0604020202020204" pitchFamily="34" charset="0"/>
                </a:rPr>
                <a:t>Về nhà làm BT </a:t>
              </a:r>
              <a:r>
                <a:rPr lang="vi-VN" sz="2400" i="1" dirty="0">
                  <a:solidFill>
                    <a:schemeClr val="tx1"/>
                  </a:solidFill>
                  <a:latin typeface="+mn-lt"/>
                  <a:cs typeface="Arial" panose="020B0604020202020204" pitchFamily="34" charset="0"/>
                </a:rPr>
                <a:t>Tự đánh giá</a:t>
              </a:r>
              <a:r>
                <a:rPr lang="vi-VN" sz="2400" dirty="0">
                  <a:solidFill>
                    <a:schemeClr val="tx1"/>
                  </a:solidFill>
                  <a:latin typeface="+mn-lt"/>
                  <a:cs typeface="Arial" panose="020B0604020202020204" pitchFamily="34" charset="0"/>
                </a:rPr>
                <a:t>. </a:t>
              </a:r>
            </a:p>
          </p:txBody>
        </p:sp>
      </p:grpSp>
    </p:spTree>
    <p:extLst>
      <p:ext uri="{BB962C8B-B14F-4D97-AF65-F5344CB8AC3E}">
        <p14:creationId xmlns:p14="http://schemas.microsoft.com/office/powerpoint/2010/main" val="2197965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TotalTime>
  <Words>596</Words>
  <Application>Microsoft Office PowerPoint</Application>
  <PresentationFormat>Widescreen</PresentationFormat>
  <Paragraphs>36</Paragraphs>
  <Slides>13</Slides>
  <Notes>2</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Calibri Light</vt:lpstr>
      <vt:lpstr>Courier New</vt:lpstr>
      <vt:lpstr>Arial</vt:lpstr>
      <vt:lpstr>UTM Avo</vt:lpstr>
      <vt:lpstr>Calibri</vt:lpstr>
      <vt:lpstr>2_Office Theme</vt:lpstr>
      <vt:lpstr>Office Theme</vt:lpstr>
      <vt:lpstr>Tuần 4 Góc sáng tạo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106</cp:revision>
  <dcterms:created xsi:type="dcterms:W3CDTF">2023-10-19T01:39:18Z</dcterms:created>
  <dcterms:modified xsi:type="dcterms:W3CDTF">2024-10-11T01:37:48Z</dcterms:modified>
</cp:coreProperties>
</file>