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  <p:sldMasterId id="2147483660" r:id="rId2"/>
  </p:sldMasterIdLst>
  <p:notesMasterIdLst>
    <p:notesMasterId r:id="rId17"/>
  </p:notesMasterIdLst>
  <p:sldIdLst>
    <p:sldId id="256" r:id="rId3"/>
    <p:sldId id="281" r:id="rId4"/>
    <p:sldId id="353" r:id="rId5"/>
    <p:sldId id="341" r:id="rId6"/>
    <p:sldId id="355" r:id="rId7"/>
    <p:sldId id="356" r:id="rId8"/>
    <p:sldId id="357" r:id="rId9"/>
    <p:sldId id="358" r:id="rId10"/>
    <p:sldId id="359" r:id="rId11"/>
    <p:sldId id="361" r:id="rId12"/>
    <p:sldId id="348" r:id="rId13"/>
    <p:sldId id="352" r:id="rId14"/>
    <p:sldId id="275" r:id="rId15"/>
    <p:sldId id="362" r:id="rId16"/>
  </p:sldIdLst>
  <p:sldSz cx="12192000" cy="6858000"/>
  <p:notesSz cx="6858000" cy="9144000"/>
  <p:embeddedFontLst>
    <p:embeddedFont>
      <p:font typeface="UTM Avo" panose="02040603050506020204" pitchFamily="18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2" roundtripDataSignature="AMtx7mip64yhF0r7J0CaSH6C3hFLdlXQ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EBEA"/>
    <a:srgbClr val="75B7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92"/>
    <p:restoredTop sz="94595"/>
  </p:normalViewPr>
  <p:slideViewPr>
    <p:cSldViewPr snapToGrid="0">
      <p:cViewPr varScale="1">
        <p:scale>
          <a:sx n="105" d="100"/>
          <a:sy n="105" d="100"/>
        </p:scale>
        <p:origin x="66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1.fntdata"/><Relationship Id="rId3" Type="http://schemas.openxmlformats.org/officeDocument/2006/relationships/slide" Target="slides/slide1.xml"/><Relationship Id="rId21" Type="http://schemas.openxmlformats.org/officeDocument/2006/relationships/font" Target="fonts/font4.fntdata"/><Relationship Id="rId42" Type="http://customschemas.google.com/relationships/presentationmetadata" Target="meta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font" Target="fonts/font2.fntdata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11-Oct-24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457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11-Oct-24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73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11-Oct-24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9153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11-Oct-24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712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11-Oct-24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4866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11-Oct-24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8942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11-Oct-24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4395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11-Oct-24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5797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11-Oct-24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2202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11-Oct-24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2247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11-Oct-24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59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CB8E471B-AE77-BA89-2C2C-3C1B3FFC444A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11-Oct-24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28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40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wmv"/><Relationship Id="rId1" Type="http://schemas.openxmlformats.org/officeDocument/2006/relationships/video" Target="NULL" TargetMode="Externa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40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40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7" Type="http://schemas.openxmlformats.org/officeDocument/2006/relationships/image" Target="../media/image28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Relationship Id="rId6" Type="http://schemas.microsoft.com/office/2007/relationships/hdphoto" Target="../media/hdphoto1.wdp"/><Relationship Id="rId5" Type="http://schemas.openxmlformats.org/officeDocument/2006/relationships/image" Target="../media/image27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235;p1">
            <a:extLst>
              <a:ext uri="{FF2B5EF4-FFF2-40B4-BE49-F238E27FC236}">
                <a16:creationId xmlns:a16="http://schemas.microsoft.com/office/drawing/2014/main" id="{04997C8A-9E83-13FD-80B9-F2ED615C8F0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0" y="2292626"/>
            <a:ext cx="9144000" cy="2055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>
              <a:lnSpc>
                <a:spcPct val="150000"/>
              </a:lnSpc>
              <a:buSzPts val="5200"/>
            </a:pPr>
            <a:r>
              <a:rPr lang="en-US" sz="4400" b="1" dirty="0" err="1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Tuần</a:t>
            </a:r>
            <a:r>
              <a:rPr lang="en-US" sz="4400" b="1" dirty="0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5</a:t>
            </a:r>
            <a:br>
              <a:rPr lang="en-US" sz="4400" b="1" dirty="0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</a:br>
            <a:r>
              <a:rPr lang="en-US" sz="44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Trao </a:t>
            </a:r>
            <a:r>
              <a:rPr lang="en-US" sz="44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đổi</a:t>
            </a:r>
            <a:r>
              <a:rPr lang="en-US" sz="44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: </a:t>
            </a:r>
            <a:r>
              <a:rPr lang="en-US" sz="44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Học</a:t>
            </a:r>
            <a:r>
              <a:rPr lang="en-US" sz="44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và</a:t>
            </a:r>
            <a:r>
              <a:rPr lang="en-US" sz="44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hành</a:t>
            </a:r>
            <a:endParaRPr sz="4400" b="1" dirty="0">
              <a:solidFill>
                <a:srgbClr val="002060"/>
              </a:solidFill>
              <a:latin typeface="UTM Avo" panose="02040603050506020204" pitchFamily="18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6E605A-D04E-8DAC-543C-D3386EC51CA5}"/>
              </a:ext>
            </a:extLst>
          </p:cNvPr>
          <p:cNvSpPr txBox="1"/>
          <p:nvPr/>
        </p:nvSpPr>
        <p:spPr>
          <a:xfrm>
            <a:off x="8423255" y="265463"/>
            <a:ext cx="3490452" cy="1005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377">
              <a:lnSpc>
                <a:spcPts val="3840"/>
              </a:lnSpc>
              <a:defRPr/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</a:rPr>
              <a:t>TIẾNG VIỆT 5</a:t>
            </a:r>
          </a:p>
          <a:p>
            <a:pPr algn="r" defTabSz="914377">
              <a:lnSpc>
                <a:spcPts val="3840"/>
              </a:lnSpc>
              <a:defRPr/>
            </a:pPr>
            <a:r>
              <a:rPr lang="en-US" sz="2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 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CC235432-3923-A218-D229-6C73B339BF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55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2">
            <a:extLst>
              <a:ext uri="{FF2B5EF4-FFF2-40B4-BE49-F238E27FC236}">
                <a16:creationId xmlns:a16="http://schemas.microsoft.com/office/drawing/2014/main" id="{721E670B-D2F4-DFDB-D708-1376AB1553EF}"/>
              </a:ext>
            </a:extLst>
          </p:cNvPr>
          <p:cNvSpPr/>
          <p:nvPr/>
        </p:nvSpPr>
        <p:spPr>
          <a:xfrm>
            <a:off x="1896080" y="1747538"/>
            <a:ext cx="8399838" cy="81231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algn="ctr">
              <a:buClrTx/>
              <a:defRPr/>
            </a:pP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Cả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lớp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cùng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nhau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xem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 video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dưới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đây</a:t>
            </a:r>
            <a:endParaRPr lang="en-US" sz="24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KHÔNG MUỐN ĐI HỌC - Phim hoạt hình - Truyện cổ tích - Quà tặng cuộc sống - Khoảnh khắc kỳ diệu">
            <a:hlinkClick r:id="" action="ppaction://media"/>
            <a:extLst>
              <a:ext uri="{FF2B5EF4-FFF2-40B4-BE49-F238E27FC236}">
                <a16:creationId xmlns:a16="http://schemas.microsoft.com/office/drawing/2014/main" id="{0267C986-3AE4-BB7E-1A89-161E7987F670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476288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808274" y="2837520"/>
            <a:ext cx="6575451" cy="3695803"/>
          </a:xfrm>
          <a:prstGeom prst="rect">
            <a:avLst/>
          </a:prstGeom>
        </p:spPr>
      </p:pic>
      <p:pic>
        <p:nvPicPr>
          <p:cNvPr id="1026" name="Picture 2" descr="KHÔNG MUỐN ĐI HỌC - Phim hoạt hình - Truyện cổ tích - Quà tặng cuộc sống -  Khoảnh khắc kỳ diệu">
            <a:extLst>
              <a:ext uri="{FF2B5EF4-FFF2-40B4-BE49-F238E27FC236}">
                <a16:creationId xmlns:a16="http://schemas.microsoft.com/office/drawing/2014/main" id="{84A7A252-A32A-DBE8-D5F7-A2053AE200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9823" y="2803197"/>
            <a:ext cx="6692352" cy="3764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8154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0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 fullScrn="1"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1C3DF85E-A2E9-FAB4-792F-37F1B726D8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220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2D3BB1-CA77-CC1B-4766-3D697CE935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8A6EA4E6-1DE7-551C-CB72-928531B712BD}"/>
              </a:ext>
            </a:extLst>
          </p:cNvPr>
          <p:cNvGrpSpPr/>
          <p:nvPr/>
        </p:nvGrpSpPr>
        <p:grpSpPr>
          <a:xfrm>
            <a:off x="1058619" y="3186831"/>
            <a:ext cx="4500430" cy="1381799"/>
            <a:chOff x="319923" y="1844911"/>
            <a:chExt cx="3941834" cy="1224862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E5D8CEE2-4D5A-9616-AC18-505F67FCAE77}"/>
                </a:ext>
              </a:extLst>
            </p:cNvPr>
            <p:cNvGrpSpPr/>
            <p:nvPr/>
          </p:nvGrpSpPr>
          <p:grpSpPr>
            <a:xfrm>
              <a:off x="496423" y="1844911"/>
              <a:ext cx="3765334" cy="1224862"/>
              <a:chOff x="546976" y="1949401"/>
              <a:chExt cx="3765334" cy="1224862"/>
            </a:xfrm>
          </p:grpSpPr>
          <p:sp>
            <p:nvSpPr>
              <p:cNvPr id="16" name="Rounded Rectangle 151">
                <a:extLst>
                  <a:ext uri="{FF2B5EF4-FFF2-40B4-BE49-F238E27FC236}">
                    <a16:creationId xmlns:a16="http://schemas.microsoft.com/office/drawing/2014/main" id="{160D43A9-C135-32A7-2F23-E98063C1F44B}"/>
                  </a:ext>
                </a:extLst>
              </p:cNvPr>
              <p:cNvSpPr/>
              <p:nvPr/>
            </p:nvSpPr>
            <p:spPr>
              <a:xfrm>
                <a:off x="546976" y="1949401"/>
                <a:ext cx="3765334" cy="1224862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88C133">
                    <a:lumMod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buClrTx/>
                  <a:defRPr/>
                </a:pPr>
                <a:endParaRPr lang="en-US" sz="2400">
                  <a:solidFill>
                    <a:srgbClr val="FFFFFF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C104FE7-5B03-8C93-E097-E5217ED079EA}"/>
                  </a:ext>
                </a:extLst>
              </p:cNvPr>
              <p:cNvSpPr txBox="1"/>
              <p:nvPr/>
            </p:nvSpPr>
            <p:spPr>
              <a:xfrm>
                <a:off x="1050315" y="2030502"/>
                <a:ext cx="2758656" cy="9944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  <a:buClrTx/>
                  <a:defRPr/>
                </a:pPr>
                <a:r>
                  <a:rPr lang="es-ES" sz="2400" dirty="0">
                    <a:solidFill>
                      <a:sysClr val="windowText" lastClr="000000"/>
                    </a:solidFill>
                    <a:latin typeface="+mn-lt"/>
                  </a:rPr>
                  <a:t>a) </a:t>
                </a:r>
                <a:r>
                  <a:rPr lang="es-ES" sz="2400" dirty="0" err="1">
                    <a:solidFill>
                      <a:sysClr val="windowText" lastClr="000000"/>
                    </a:solidFill>
                    <a:latin typeface="+mn-lt"/>
                  </a:rPr>
                  <a:t>Có</a:t>
                </a:r>
                <a:r>
                  <a:rPr lang="es-ES" sz="2400" dirty="0">
                    <a:solidFill>
                      <a:sysClr val="windowText" lastClr="000000"/>
                    </a:solidFill>
                    <a:latin typeface="+mn-lt"/>
                  </a:rPr>
                  <a:t> </a:t>
                </a:r>
                <a:r>
                  <a:rPr lang="es-ES" sz="2400" dirty="0" err="1">
                    <a:solidFill>
                      <a:sysClr val="windowText" lastClr="000000"/>
                    </a:solidFill>
                    <a:latin typeface="+mn-lt"/>
                  </a:rPr>
                  <a:t>cày</a:t>
                </a:r>
                <a:r>
                  <a:rPr lang="es-ES" sz="2400" dirty="0">
                    <a:solidFill>
                      <a:sysClr val="windowText" lastClr="000000"/>
                    </a:solidFill>
                    <a:latin typeface="+mn-lt"/>
                  </a:rPr>
                  <a:t> </a:t>
                </a:r>
                <a:r>
                  <a:rPr lang="es-ES" sz="2400" dirty="0" err="1">
                    <a:solidFill>
                      <a:sysClr val="windowText" lastClr="000000"/>
                    </a:solidFill>
                    <a:latin typeface="+mn-lt"/>
                  </a:rPr>
                  <a:t>có</a:t>
                </a:r>
                <a:r>
                  <a:rPr lang="es-ES" sz="2400" dirty="0">
                    <a:solidFill>
                      <a:sysClr val="windowText" lastClr="000000"/>
                    </a:solidFill>
                    <a:latin typeface="+mn-lt"/>
                  </a:rPr>
                  <a:t> </a:t>
                </a:r>
                <a:r>
                  <a:rPr lang="es-ES" sz="2400" dirty="0" err="1">
                    <a:solidFill>
                      <a:sysClr val="windowText" lastClr="000000"/>
                    </a:solidFill>
                    <a:latin typeface="+mn-lt"/>
                  </a:rPr>
                  <a:t>thóc</a:t>
                </a:r>
                <a:r>
                  <a:rPr lang="es-ES" sz="2400" dirty="0">
                    <a:solidFill>
                      <a:sysClr val="windowText" lastClr="000000"/>
                    </a:solidFill>
                    <a:latin typeface="+mn-lt"/>
                  </a:rPr>
                  <a:t>, </a:t>
                </a:r>
                <a:r>
                  <a:rPr lang="es-ES" sz="2400" dirty="0" err="1">
                    <a:solidFill>
                      <a:sysClr val="windowText" lastClr="000000"/>
                    </a:solidFill>
                    <a:latin typeface="+mn-lt"/>
                  </a:rPr>
                  <a:t>có</a:t>
                </a:r>
                <a:r>
                  <a:rPr lang="es-ES" sz="2400" dirty="0">
                    <a:solidFill>
                      <a:sysClr val="windowText" lastClr="000000"/>
                    </a:solidFill>
                    <a:latin typeface="+mn-lt"/>
                  </a:rPr>
                  <a:t> </a:t>
                </a:r>
                <a:r>
                  <a:rPr lang="es-ES" sz="2400" dirty="0" err="1">
                    <a:solidFill>
                      <a:sysClr val="windowText" lastClr="000000"/>
                    </a:solidFill>
                    <a:latin typeface="+mn-lt"/>
                  </a:rPr>
                  <a:t>học</a:t>
                </a:r>
                <a:r>
                  <a:rPr lang="es-ES" sz="2400" dirty="0">
                    <a:solidFill>
                      <a:sysClr val="windowText" lastClr="000000"/>
                    </a:solidFill>
                    <a:latin typeface="+mn-lt"/>
                  </a:rPr>
                  <a:t> </a:t>
                </a:r>
                <a:r>
                  <a:rPr lang="es-ES" sz="2400" dirty="0" err="1">
                    <a:solidFill>
                      <a:sysClr val="windowText" lastClr="000000"/>
                    </a:solidFill>
                    <a:latin typeface="+mn-lt"/>
                  </a:rPr>
                  <a:t>có</a:t>
                </a:r>
                <a:r>
                  <a:rPr lang="es-ES" sz="2400" dirty="0">
                    <a:solidFill>
                      <a:sysClr val="windowText" lastClr="000000"/>
                    </a:solidFill>
                    <a:latin typeface="+mn-lt"/>
                  </a:rPr>
                  <a:t> </a:t>
                </a:r>
                <a:r>
                  <a:rPr lang="es-ES" sz="2400" dirty="0" err="1">
                    <a:solidFill>
                      <a:sysClr val="windowText" lastClr="000000"/>
                    </a:solidFill>
                    <a:latin typeface="+mn-lt"/>
                  </a:rPr>
                  <a:t>chữ</a:t>
                </a:r>
                <a:r>
                  <a:rPr lang="es-ES" sz="2400" dirty="0">
                    <a:solidFill>
                      <a:sysClr val="windowText" lastClr="000000"/>
                    </a:solidFill>
                    <a:latin typeface="+mn-lt"/>
                  </a:rPr>
                  <a:t>. </a:t>
                </a:r>
                <a:endParaRPr lang="en-US" sz="2400" dirty="0">
                  <a:solidFill>
                    <a:sysClr val="windowText" lastClr="000000"/>
                  </a:solidFill>
                  <a:latin typeface="+mn-lt"/>
                </a:endParaRPr>
              </a:p>
            </p:txBody>
          </p:sp>
        </p:grpSp>
        <p:pic>
          <p:nvPicPr>
            <p:cNvPr id="15" name="Picture 2" descr="https://cdn-icons-png.flaticon.com/128/5184/5184592.png">
              <a:extLst>
                <a:ext uri="{FF2B5EF4-FFF2-40B4-BE49-F238E27FC236}">
                  <a16:creationId xmlns:a16="http://schemas.microsoft.com/office/drawing/2014/main" id="{FCF99AB6-7F6F-0F4E-BD17-08DED1511F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9923" y="2235186"/>
              <a:ext cx="441443" cy="4467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AF17C94-AA95-53E4-CC6D-1775C35E0BD1}"/>
              </a:ext>
            </a:extLst>
          </p:cNvPr>
          <p:cNvGrpSpPr/>
          <p:nvPr/>
        </p:nvGrpSpPr>
        <p:grpSpPr>
          <a:xfrm>
            <a:off x="6379317" y="3186830"/>
            <a:ext cx="4552552" cy="1381799"/>
            <a:chOff x="4752070" y="1844911"/>
            <a:chExt cx="3987486" cy="1224862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E7C39ADA-1886-5057-E47F-7CCA863C056D}"/>
                </a:ext>
              </a:extLst>
            </p:cNvPr>
            <p:cNvGrpSpPr/>
            <p:nvPr/>
          </p:nvGrpSpPr>
          <p:grpSpPr>
            <a:xfrm>
              <a:off x="4974222" y="1844911"/>
              <a:ext cx="3765334" cy="1224862"/>
              <a:chOff x="546976" y="1949401"/>
              <a:chExt cx="3765334" cy="1224862"/>
            </a:xfrm>
          </p:grpSpPr>
          <p:sp>
            <p:nvSpPr>
              <p:cNvPr id="21" name="Rounded Rectangle 151">
                <a:extLst>
                  <a:ext uri="{FF2B5EF4-FFF2-40B4-BE49-F238E27FC236}">
                    <a16:creationId xmlns:a16="http://schemas.microsoft.com/office/drawing/2014/main" id="{4F9B1185-AFA2-BE3E-781B-13DCF44CCF6C}"/>
                  </a:ext>
                </a:extLst>
              </p:cNvPr>
              <p:cNvSpPr/>
              <p:nvPr/>
            </p:nvSpPr>
            <p:spPr>
              <a:xfrm>
                <a:off x="546976" y="1949401"/>
                <a:ext cx="3765334" cy="1224862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88C133">
                    <a:lumMod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buClrTx/>
                  <a:defRPr/>
                </a:pPr>
                <a:endParaRPr lang="en-US" sz="2400">
                  <a:solidFill>
                    <a:srgbClr val="FFFFFF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BF9E166-551A-9227-CC7E-1B1A60F6C176}"/>
                  </a:ext>
                </a:extLst>
              </p:cNvPr>
              <p:cNvSpPr txBox="1"/>
              <p:nvPr/>
            </p:nvSpPr>
            <p:spPr>
              <a:xfrm>
                <a:off x="846500" y="2064615"/>
                <a:ext cx="3371395" cy="9944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  <a:buClrTx/>
                  <a:defRPr/>
                </a:pPr>
                <a:r>
                  <a:rPr lang="vi-VN" sz="2400" dirty="0">
                    <a:solidFill>
                      <a:sysClr val="windowText" lastClr="000000"/>
                    </a:solidFill>
                    <a:latin typeface="+mn-lt"/>
                  </a:rPr>
                  <a:t>b) Dao có mài mới sắc, người có học mới nên. </a:t>
                </a:r>
                <a:endParaRPr lang="en-US" sz="2400" dirty="0">
                  <a:solidFill>
                    <a:sysClr val="windowText" lastClr="000000"/>
                  </a:solidFill>
                  <a:latin typeface="+mn-lt"/>
                </a:endParaRPr>
              </a:p>
            </p:txBody>
          </p:sp>
        </p:grpSp>
        <p:pic>
          <p:nvPicPr>
            <p:cNvPr id="20" name="Picture 2" descr="https://cdn-icons-png.flaticon.com/128/5184/5184592.png">
              <a:extLst>
                <a:ext uri="{FF2B5EF4-FFF2-40B4-BE49-F238E27FC236}">
                  <a16:creationId xmlns:a16="http://schemas.microsoft.com/office/drawing/2014/main" id="{A8271756-CCED-8320-26AE-1934CC4C603E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2070" y="2235186"/>
              <a:ext cx="441443" cy="4467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D823409-9A7E-7796-2397-DA757B1CAAFF}"/>
              </a:ext>
            </a:extLst>
          </p:cNvPr>
          <p:cNvGrpSpPr/>
          <p:nvPr/>
        </p:nvGrpSpPr>
        <p:grpSpPr>
          <a:xfrm>
            <a:off x="706488" y="2272913"/>
            <a:ext cx="11345658" cy="579208"/>
            <a:chOff x="936011" y="1869077"/>
            <a:chExt cx="9005373" cy="459734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829FA1E-C364-3FD7-05CA-A7A67239E6F4}"/>
                </a:ext>
              </a:extLst>
            </p:cNvPr>
            <p:cNvSpPr txBox="1"/>
            <p:nvPr/>
          </p:nvSpPr>
          <p:spPr>
            <a:xfrm>
              <a:off x="936011" y="1869077"/>
              <a:ext cx="9005373" cy="4559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  <a:buClrTx/>
                <a:defRPr/>
              </a:pPr>
              <a:r>
                <a:rPr lang="en-US" sz="2400" dirty="0">
                  <a:solidFill>
                    <a:schemeClr val="tx1"/>
                  </a:solidFill>
                  <a:latin typeface="+mn-lt"/>
                  <a:ea typeface="+mn-ea"/>
                  <a:cs typeface="Arial" panose="020B0604020202020204" pitchFamily="34" charset="0"/>
                </a:rPr>
                <a:t>      </a:t>
              </a:r>
              <a:r>
                <a:rPr lang="vi-VN" sz="2400" b="1" dirty="0">
                  <a:solidFill>
                    <a:schemeClr val="tx1"/>
                  </a:solidFill>
                  <a:latin typeface="+mn-lt"/>
                  <a:ea typeface="+mn-ea"/>
                  <a:cs typeface="Arial" panose="020B0604020202020204" pitchFamily="34" charset="0"/>
                </a:rPr>
                <a:t>Đề 1: </a:t>
              </a:r>
              <a:r>
                <a:rPr lang="vi-VN" sz="2400" dirty="0">
                  <a:solidFill>
                    <a:schemeClr val="tx1"/>
                  </a:solidFill>
                  <a:latin typeface="+mn-lt"/>
                  <a:ea typeface="+mn-ea"/>
                  <a:cs typeface="Arial" panose="020B0604020202020204" pitchFamily="34" charset="0"/>
                </a:rPr>
                <a:t>Nêu ý kiến của em về một trong những câu tục ngữ dưới đây</a:t>
              </a:r>
              <a:r>
                <a:rPr lang="en-US" sz="2400" dirty="0">
                  <a:solidFill>
                    <a:schemeClr val="tx1"/>
                  </a:solidFill>
                  <a:latin typeface="+mn-lt"/>
                  <a:ea typeface="+mn-ea"/>
                  <a:cs typeface="Arial" panose="020B0604020202020204" pitchFamily="34" charset="0"/>
                </a:rPr>
                <a:t>:</a:t>
              </a:r>
              <a:endParaRPr lang="vi-VN" sz="24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25" name="Picture 44" descr="https://cdn-icons-png.flaticon.com/128/5726/5726775.png">
              <a:extLst>
                <a:ext uri="{FF2B5EF4-FFF2-40B4-BE49-F238E27FC236}">
                  <a16:creationId xmlns:a16="http://schemas.microsoft.com/office/drawing/2014/main" id="{10E059D1-F0AB-4984-0E2D-1E64B4F768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8668" y="1887936"/>
              <a:ext cx="440875" cy="440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A245350-87A3-E9F4-8624-19EEB00518A1}"/>
              </a:ext>
            </a:extLst>
          </p:cNvPr>
          <p:cNvGrpSpPr/>
          <p:nvPr/>
        </p:nvGrpSpPr>
        <p:grpSpPr>
          <a:xfrm>
            <a:off x="1058619" y="4806967"/>
            <a:ext cx="4500430" cy="1381799"/>
            <a:chOff x="319923" y="1844911"/>
            <a:chExt cx="3941834" cy="1224862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D54D110A-A59E-C7DB-A5E9-72FF1E0BD2A8}"/>
                </a:ext>
              </a:extLst>
            </p:cNvPr>
            <p:cNvGrpSpPr/>
            <p:nvPr/>
          </p:nvGrpSpPr>
          <p:grpSpPr>
            <a:xfrm>
              <a:off x="496423" y="1844911"/>
              <a:ext cx="3765334" cy="1224862"/>
              <a:chOff x="546976" y="1949401"/>
              <a:chExt cx="3765334" cy="1224862"/>
            </a:xfrm>
          </p:grpSpPr>
          <p:sp>
            <p:nvSpPr>
              <p:cNvPr id="29" name="Rounded Rectangle 151">
                <a:extLst>
                  <a:ext uri="{FF2B5EF4-FFF2-40B4-BE49-F238E27FC236}">
                    <a16:creationId xmlns:a16="http://schemas.microsoft.com/office/drawing/2014/main" id="{3BD9BCE5-41B6-1E38-6395-3C9B99B2CA49}"/>
                  </a:ext>
                </a:extLst>
              </p:cNvPr>
              <p:cNvSpPr/>
              <p:nvPr/>
            </p:nvSpPr>
            <p:spPr>
              <a:xfrm>
                <a:off x="546976" y="1949401"/>
                <a:ext cx="3765334" cy="1224862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88C133">
                    <a:lumMod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buClrTx/>
                  <a:defRPr/>
                </a:pPr>
                <a:endParaRPr lang="en-US" sz="2400">
                  <a:solidFill>
                    <a:srgbClr val="FFFFFF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ACBBE96D-EA4B-B917-8C89-4140CFF0095D}"/>
                  </a:ext>
                </a:extLst>
              </p:cNvPr>
              <p:cNvSpPr txBox="1"/>
              <p:nvPr/>
            </p:nvSpPr>
            <p:spPr>
              <a:xfrm>
                <a:off x="1085137" y="2030501"/>
                <a:ext cx="2689011" cy="9944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  <a:buClrTx/>
                  <a:defRPr/>
                </a:pPr>
                <a:r>
                  <a:rPr lang="es-ES" sz="2400" dirty="0">
                    <a:solidFill>
                      <a:sysClr val="windowText" lastClr="000000"/>
                    </a:solidFill>
                    <a:latin typeface="+mn-lt"/>
                  </a:rPr>
                  <a:t>c) </a:t>
                </a:r>
                <a:r>
                  <a:rPr lang="es-ES" sz="2400" dirty="0" err="1">
                    <a:solidFill>
                      <a:sysClr val="windowText" lastClr="000000"/>
                    </a:solidFill>
                    <a:latin typeface="+mn-lt"/>
                  </a:rPr>
                  <a:t>Chậm</a:t>
                </a:r>
                <a:r>
                  <a:rPr lang="es-ES" sz="2400" dirty="0">
                    <a:solidFill>
                      <a:sysClr val="windowText" lastClr="000000"/>
                    </a:solidFill>
                    <a:latin typeface="+mn-lt"/>
                  </a:rPr>
                  <a:t> </a:t>
                </a:r>
                <a:r>
                  <a:rPr lang="es-ES" sz="2400" dirty="0" err="1">
                    <a:solidFill>
                      <a:sysClr val="windowText" lastClr="000000"/>
                    </a:solidFill>
                    <a:latin typeface="+mn-lt"/>
                  </a:rPr>
                  <a:t>đến</a:t>
                </a:r>
                <a:r>
                  <a:rPr lang="es-ES" sz="2400" dirty="0">
                    <a:solidFill>
                      <a:sysClr val="windowText" lastClr="000000"/>
                    </a:solidFill>
                    <a:latin typeface="+mn-lt"/>
                  </a:rPr>
                  <a:t> </a:t>
                </a:r>
                <a:r>
                  <a:rPr lang="es-ES" sz="2400" dirty="0" err="1">
                    <a:solidFill>
                      <a:sysClr val="windowText" lastClr="000000"/>
                    </a:solidFill>
                    <a:latin typeface="+mn-lt"/>
                  </a:rPr>
                  <a:t>đâu</a:t>
                </a:r>
                <a:r>
                  <a:rPr lang="es-ES" sz="2400" dirty="0">
                    <a:solidFill>
                      <a:sysClr val="windowText" lastClr="000000"/>
                    </a:solidFill>
                    <a:latin typeface="+mn-lt"/>
                  </a:rPr>
                  <a:t>, </a:t>
                </a:r>
                <a:r>
                  <a:rPr lang="es-ES" sz="2400" dirty="0" err="1">
                    <a:solidFill>
                      <a:sysClr val="windowText" lastClr="000000"/>
                    </a:solidFill>
                    <a:latin typeface="+mn-lt"/>
                  </a:rPr>
                  <a:t>học</a:t>
                </a:r>
                <a:r>
                  <a:rPr lang="es-ES" sz="2400" dirty="0">
                    <a:solidFill>
                      <a:sysClr val="windowText" lastClr="000000"/>
                    </a:solidFill>
                    <a:latin typeface="+mn-lt"/>
                  </a:rPr>
                  <a:t> </a:t>
                </a:r>
                <a:r>
                  <a:rPr lang="es-ES" sz="2400" dirty="0" err="1">
                    <a:solidFill>
                      <a:sysClr val="windowText" lastClr="000000"/>
                    </a:solidFill>
                    <a:latin typeface="+mn-lt"/>
                  </a:rPr>
                  <a:t>lâu</a:t>
                </a:r>
                <a:r>
                  <a:rPr lang="es-ES" sz="2400" dirty="0">
                    <a:solidFill>
                      <a:sysClr val="windowText" lastClr="000000"/>
                    </a:solidFill>
                    <a:latin typeface="+mn-lt"/>
                  </a:rPr>
                  <a:t> </a:t>
                </a:r>
                <a:r>
                  <a:rPr lang="es-ES" sz="2400" dirty="0" err="1">
                    <a:solidFill>
                      <a:sysClr val="windowText" lastClr="000000"/>
                    </a:solidFill>
                    <a:latin typeface="+mn-lt"/>
                  </a:rPr>
                  <a:t>cũng</a:t>
                </a:r>
                <a:r>
                  <a:rPr lang="es-ES" sz="2400" dirty="0">
                    <a:solidFill>
                      <a:sysClr val="windowText" lastClr="000000"/>
                    </a:solidFill>
                    <a:latin typeface="+mn-lt"/>
                  </a:rPr>
                  <a:t> </a:t>
                </a:r>
                <a:r>
                  <a:rPr lang="es-ES" sz="2400" dirty="0" err="1">
                    <a:solidFill>
                      <a:sysClr val="windowText" lastClr="000000"/>
                    </a:solidFill>
                    <a:latin typeface="+mn-lt"/>
                  </a:rPr>
                  <a:t>biết</a:t>
                </a:r>
                <a:r>
                  <a:rPr lang="es-ES" sz="2400" dirty="0">
                    <a:solidFill>
                      <a:sysClr val="windowText" lastClr="000000"/>
                    </a:solidFill>
                    <a:latin typeface="+mn-lt"/>
                  </a:rPr>
                  <a:t>. </a:t>
                </a:r>
                <a:endParaRPr lang="en-US" sz="2400" dirty="0">
                  <a:solidFill>
                    <a:sysClr val="windowText" lastClr="000000"/>
                  </a:solidFill>
                  <a:latin typeface="+mn-lt"/>
                </a:endParaRPr>
              </a:p>
            </p:txBody>
          </p:sp>
        </p:grpSp>
        <p:pic>
          <p:nvPicPr>
            <p:cNvPr id="28" name="Picture 2" descr="https://cdn-icons-png.flaticon.com/128/5184/5184592.png">
              <a:extLst>
                <a:ext uri="{FF2B5EF4-FFF2-40B4-BE49-F238E27FC236}">
                  <a16:creationId xmlns:a16="http://schemas.microsoft.com/office/drawing/2014/main" id="{0803AA0F-AE02-0919-D9DF-6EDBF9A06C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9923" y="2235186"/>
              <a:ext cx="441443" cy="4467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C531C70-4EB6-1175-C400-13847DE9C780}"/>
              </a:ext>
            </a:extLst>
          </p:cNvPr>
          <p:cNvGrpSpPr/>
          <p:nvPr/>
        </p:nvGrpSpPr>
        <p:grpSpPr>
          <a:xfrm>
            <a:off x="6379317" y="4806965"/>
            <a:ext cx="4552552" cy="1381799"/>
            <a:chOff x="4752070" y="1844911"/>
            <a:chExt cx="3987486" cy="1224862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27313BC4-AE1B-385D-6219-F4A84A8A7E15}"/>
                </a:ext>
              </a:extLst>
            </p:cNvPr>
            <p:cNvGrpSpPr/>
            <p:nvPr/>
          </p:nvGrpSpPr>
          <p:grpSpPr>
            <a:xfrm>
              <a:off x="4974222" y="1844911"/>
              <a:ext cx="3765334" cy="1224862"/>
              <a:chOff x="546976" y="1949401"/>
              <a:chExt cx="3765334" cy="1224862"/>
            </a:xfrm>
          </p:grpSpPr>
          <p:sp>
            <p:nvSpPr>
              <p:cNvPr id="34" name="Rounded Rectangle 151">
                <a:extLst>
                  <a:ext uri="{FF2B5EF4-FFF2-40B4-BE49-F238E27FC236}">
                    <a16:creationId xmlns:a16="http://schemas.microsoft.com/office/drawing/2014/main" id="{4320ADB6-4AD4-05E2-0918-9D1E12798310}"/>
                  </a:ext>
                </a:extLst>
              </p:cNvPr>
              <p:cNvSpPr/>
              <p:nvPr/>
            </p:nvSpPr>
            <p:spPr>
              <a:xfrm>
                <a:off x="546976" y="1949401"/>
                <a:ext cx="3765334" cy="1224862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88C133">
                    <a:lumMod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buClrTx/>
                  <a:defRPr/>
                </a:pPr>
                <a:endParaRPr lang="en-US" sz="2400">
                  <a:solidFill>
                    <a:srgbClr val="FFFFFF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D2F47118-35B7-1899-9649-4AFCE775D006}"/>
                  </a:ext>
                </a:extLst>
              </p:cNvPr>
              <p:cNvSpPr txBox="1"/>
              <p:nvPr/>
            </p:nvSpPr>
            <p:spPr>
              <a:xfrm>
                <a:off x="1120103" y="2064615"/>
                <a:ext cx="2619079" cy="9944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  <a:buClrTx/>
                  <a:defRPr/>
                </a:pPr>
                <a:r>
                  <a:rPr lang="vi-VN" sz="2400" dirty="0">
                    <a:solidFill>
                      <a:sysClr val="windowText" lastClr="000000"/>
                    </a:solidFill>
                    <a:latin typeface="+mn-lt"/>
                  </a:rPr>
                  <a:t>d) Học thầy không tày học bạn. </a:t>
                </a:r>
                <a:endParaRPr lang="en-US" sz="2400" dirty="0">
                  <a:solidFill>
                    <a:sysClr val="windowText" lastClr="000000"/>
                  </a:solidFill>
                  <a:latin typeface="+mn-lt"/>
                </a:endParaRPr>
              </a:p>
            </p:txBody>
          </p:sp>
        </p:grpSp>
        <p:pic>
          <p:nvPicPr>
            <p:cNvPr id="33" name="Picture 2" descr="https://cdn-icons-png.flaticon.com/128/5184/5184592.png">
              <a:extLst>
                <a:ext uri="{FF2B5EF4-FFF2-40B4-BE49-F238E27FC236}">
                  <a16:creationId xmlns:a16="http://schemas.microsoft.com/office/drawing/2014/main" id="{B06BBDCF-1118-5970-6601-54025FAB0A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2070" y="2235187"/>
              <a:ext cx="441443" cy="4467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C1DF0A7E-711B-8D0D-D53D-B30D557CB1C3}"/>
              </a:ext>
            </a:extLst>
          </p:cNvPr>
          <p:cNvSpPr txBox="1"/>
          <p:nvPr/>
        </p:nvSpPr>
        <p:spPr>
          <a:xfrm>
            <a:off x="3048000" y="1699247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Tx/>
              <a:buFontTx/>
              <a:buNone/>
              <a:defRPr/>
            </a:pPr>
            <a:r>
              <a:rPr lang="en-US" sz="2400" b="1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Yêu</a:t>
            </a:r>
            <a:r>
              <a:rPr lang="en-US" sz="24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cầu</a:t>
            </a:r>
            <a:r>
              <a:rPr lang="en-US" sz="24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đề</a:t>
            </a:r>
            <a:r>
              <a:rPr lang="en-US" sz="24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bài</a:t>
            </a:r>
            <a:r>
              <a:rPr lang="en-US" sz="24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: </a:t>
            </a:r>
            <a:r>
              <a:rPr lang="en-US" sz="2400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Chọn</a:t>
            </a:r>
            <a:r>
              <a:rPr lang="en-US" sz="24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1 </a:t>
            </a:r>
            <a:r>
              <a:rPr lang="en-US" sz="2400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trong</a:t>
            </a:r>
            <a:r>
              <a:rPr lang="en-US" sz="24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2 </a:t>
            </a:r>
            <a:r>
              <a:rPr lang="en-US" sz="2400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đề</a:t>
            </a:r>
            <a:r>
              <a:rPr lang="en-US" sz="24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sau</a:t>
            </a:r>
            <a:endParaRPr lang="en-US" sz="2400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7743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452DD6-17F6-F141-320A-D774DD40B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34">
            <a:extLst>
              <a:ext uri="{FF2B5EF4-FFF2-40B4-BE49-F238E27FC236}">
                <a16:creationId xmlns:a16="http://schemas.microsoft.com/office/drawing/2014/main" id="{47482F6F-2674-9F6B-E691-5D6BACF83D9D}"/>
              </a:ext>
            </a:extLst>
          </p:cNvPr>
          <p:cNvSpPr/>
          <p:nvPr/>
        </p:nvSpPr>
        <p:spPr>
          <a:xfrm>
            <a:off x="3624213" y="1319018"/>
            <a:ext cx="4943573" cy="947631"/>
          </a:xfrm>
          <a:prstGeom prst="roundRect">
            <a:avLst/>
          </a:prstGeom>
          <a:noFill/>
          <a:ln w="381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buClrTx/>
              <a:defRPr/>
            </a:pPr>
            <a:r>
              <a:rPr lang="en-US" sz="2400" b="1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GỢI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Ý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 THỰC HIỆN</a:t>
            </a:r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1090E2D9-F313-6DDF-8B38-825E0801799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033" t="52064" r="16419" b="9027"/>
          <a:stretch/>
        </p:blipFill>
        <p:spPr>
          <a:xfrm>
            <a:off x="1535783" y="2266649"/>
            <a:ext cx="9120434" cy="4258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87382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02B3D8-BA45-611E-5C21-ACA71262A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hat&#10;&#10;Description automatically generated">
            <a:extLst>
              <a:ext uri="{FF2B5EF4-FFF2-40B4-BE49-F238E27FC236}">
                <a16:creationId xmlns:a16="http://schemas.microsoft.com/office/drawing/2014/main" id="{350BA71D-124F-223A-7A70-34D057A114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352" t="17241" r="21209" b="17454"/>
          <a:stretch/>
        </p:blipFill>
        <p:spPr>
          <a:xfrm>
            <a:off x="2145993" y="2384114"/>
            <a:ext cx="7900013" cy="41543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9D7E0E6F-4F89-9B56-4729-C5EC5EE1F85B}"/>
              </a:ext>
            </a:extLst>
          </p:cNvPr>
          <p:cNvGrpSpPr/>
          <p:nvPr/>
        </p:nvGrpSpPr>
        <p:grpSpPr>
          <a:xfrm>
            <a:off x="846342" y="1623689"/>
            <a:ext cx="11345658" cy="579208"/>
            <a:chOff x="936011" y="1869077"/>
            <a:chExt cx="9005373" cy="459734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6E153DC-A428-2A80-EE37-E667B1DDFB85}"/>
                </a:ext>
              </a:extLst>
            </p:cNvPr>
            <p:cNvSpPr txBox="1"/>
            <p:nvPr/>
          </p:nvSpPr>
          <p:spPr>
            <a:xfrm>
              <a:off x="936011" y="1869077"/>
              <a:ext cx="9005373" cy="4549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  <a:buClrTx/>
                <a:defRPr/>
              </a:pPr>
              <a:r>
                <a:rPr lang="en-US" sz="2400" dirty="0">
                  <a:solidFill>
                    <a:schemeClr val="tx1"/>
                  </a:solidFill>
                  <a:latin typeface="+mn-lt"/>
                  <a:ea typeface="+mn-ea"/>
                  <a:cs typeface="Arial" panose="020B0604020202020204" pitchFamily="34" charset="0"/>
                </a:rPr>
                <a:t>      </a:t>
              </a:r>
              <a:r>
                <a:rPr lang="vi-VN" sz="2400" b="1" dirty="0">
                  <a:solidFill>
                    <a:schemeClr val="tx1"/>
                  </a:solidFill>
                  <a:latin typeface="+mn-lt"/>
                </a:rPr>
                <a:t>Đề 2: </a:t>
              </a:r>
              <a:r>
                <a:rPr lang="vi-VN" sz="2400" dirty="0">
                  <a:solidFill>
                    <a:schemeClr val="tx1"/>
                  </a:solidFill>
                  <a:latin typeface="+mn-lt"/>
                </a:rPr>
                <a:t>Nêu cảm nghĩ của em về bạn nhỏ trong bài thơ </a:t>
              </a:r>
              <a:r>
                <a:rPr lang="en-US" sz="2400" dirty="0">
                  <a:solidFill>
                    <a:schemeClr val="tx1"/>
                  </a:solidFill>
                  <a:latin typeface="+mn-lt"/>
                </a:rPr>
                <a:t>“</a:t>
              </a:r>
              <a:r>
                <a:rPr lang="vi-VN" sz="2400" dirty="0">
                  <a:solidFill>
                    <a:schemeClr val="tx1"/>
                  </a:solidFill>
                  <a:latin typeface="+mn-lt"/>
                </a:rPr>
                <a:t>Trái cam</a:t>
              </a:r>
              <a:r>
                <a:rPr lang="en-US" sz="2400" dirty="0">
                  <a:solidFill>
                    <a:schemeClr val="tx1"/>
                  </a:solidFill>
                  <a:latin typeface="+mn-lt"/>
                </a:rPr>
                <a:t>”</a:t>
              </a:r>
              <a:r>
                <a:rPr lang="vi-VN" sz="2400" dirty="0">
                  <a:solidFill>
                    <a:schemeClr val="tx1"/>
                  </a:solidFill>
                  <a:latin typeface="+mn-lt"/>
                </a:rPr>
                <a:t> </a:t>
              </a:r>
              <a:endParaRPr lang="en-US" sz="2400" dirty="0">
                <a:solidFill>
                  <a:schemeClr val="tx1"/>
                </a:solidFill>
                <a:latin typeface="+mn-lt"/>
              </a:endParaRPr>
            </a:p>
          </p:txBody>
        </p:sp>
        <p:pic>
          <p:nvPicPr>
            <p:cNvPr id="7" name="Picture 44" descr="https://cdn-icons-png.flaticon.com/128/5726/5726775.png">
              <a:extLst>
                <a:ext uri="{FF2B5EF4-FFF2-40B4-BE49-F238E27FC236}">
                  <a16:creationId xmlns:a16="http://schemas.microsoft.com/office/drawing/2014/main" id="{1B794D0C-7680-87E5-441A-1FF3A0AC60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8668" y="1887936"/>
              <a:ext cx="440875" cy="440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09217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3EE444-7FA0-51AE-7CCA-D2269C11E3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C6E5BA2A-628B-191F-A004-FF0B6F20C671}"/>
              </a:ext>
            </a:extLst>
          </p:cNvPr>
          <p:cNvGrpSpPr/>
          <p:nvPr/>
        </p:nvGrpSpPr>
        <p:grpSpPr>
          <a:xfrm>
            <a:off x="3311099" y="2452490"/>
            <a:ext cx="5569802" cy="3761620"/>
            <a:chOff x="-200151" y="2087143"/>
            <a:chExt cx="4218677" cy="2692372"/>
          </a:xfrm>
        </p:grpSpPr>
        <p:sp>
          <p:nvSpPr>
            <p:cNvPr id="26" name="Rectangle: Rounded Corners 29">
              <a:extLst>
                <a:ext uri="{FF2B5EF4-FFF2-40B4-BE49-F238E27FC236}">
                  <a16:creationId xmlns:a16="http://schemas.microsoft.com/office/drawing/2014/main" id="{830F6250-7C93-990F-60B6-984A69C584BC}"/>
                </a:ext>
              </a:extLst>
            </p:cNvPr>
            <p:cNvSpPr/>
            <p:nvPr/>
          </p:nvSpPr>
          <p:spPr>
            <a:xfrm>
              <a:off x="-200151" y="2087143"/>
              <a:ext cx="4218677" cy="2692372"/>
            </a:xfrm>
            <a:prstGeom prst="roundRect">
              <a:avLst>
                <a:gd name="adj" fmla="val 4729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342B94E-A45E-FFF0-B9A6-5E30905DA3BB}"/>
                </a:ext>
              </a:extLst>
            </p:cNvPr>
            <p:cNvSpPr txBox="1"/>
            <p:nvPr/>
          </p:nvSpPr>
          <p:spPr>
            <a:xfrm>
              <a:off x="-3177" y="2180925"/>
              <a:ext cx="3824729" cy="23890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buClrTx/>
                <a:defRPr/>
              </a:pPr>
              <a:r>
                <a:rPr lang="en-US" sz="2400" dirty="0" err="1">
                  <a:solidFill>
                    <a:sysClr val="windowText" lastClr="000000"/>
                  </a:solidFill>
                  <a:latin typeface="+mn-lt"/>
                </a:rPr>
                <a:t>Cả</a:t>
              </a:r>
              <a:r>
                <a:rPr lang="en-US" sz="2400" dirty="0">
                  <a:solidFill>
                    <a:sysClr val="windowText" lastClr="000000"/>
                  </a:solidFill>
                  <a:latin typeface="+mn-lt"/>
                </a:rPr>
                <a:t> </a:t>
              </a:r>
              <a:r>
                <a:rPr lang="en-US" sz="2400" dirty="0" err="1">
                  <a:solidFill>
                    <a:sysClr val="windowText" lastClr="000000"/>
                  </a:solidFill>
                  <a:latin typeface="+mn-lt"/>
                </a:rPr>
                <a:t>lớp</a:t>
              </a:r>
              <a:r>
                <a:rPr lang="en-US" sz="2400" dirty="0">
                  <a:solidFill>
                    <a:sysClr val="windowText" lastClr="000000"/>
                  </a:solidFill>
                  <a:latin typeface="+mn-lt"/>
                </a:rPr>
                <a:t> chia </a:t>
              </a:r>
              <a:r>
                <a:rPr lang="en-US" sz="2400" dirty="0" err="1">
                  <a:solidFill>
                    <a:sysClr val="windowText" lastClr="000000"/>
                  </a:solidFill>
                  <a:latin typeface="+mn-lt"/>
                </a:rPr>
                <a:t>thành</a:t>
              </a:r>
              <a:r>
                <a:rPr lang="en-US" sz="2400" dirty="0">
                  <a:solidFill>
                    <a:sysClr val="windowText" lastClr="000000"/>
                  </a:solidFill>
                  <a:latin typeface="+mn-lt"/>
                </a:rPr>
                <a:t> 2 </a:t>
              </a:r>
              <a:r>
                <a:rPr lang="en-US" sz="2400" dirty="0" err="1">
                  <a:solidFill>
                    <a:sysClr val="windowText" lastClr="000000"/>
                  </a:solidFill>
                  <a:latin typeface="+mn-lt"/>
                </a:rPr>
                <a:t>nhóm</a:t>
              </a:r>
              <a:r>
                <a:rPr lang="en-US" sz="2400" dirty="0">
                  <a:solidFill>
                    <a:sysClr val="windowText" lastClr="000000"/>
                  </a:solidFill>
                  <a:latin typeface="+mn-lt"/>
                </a:rPr>
                <a:t>:</a:t>
              </a:r>
            </a:p>
            <a:p>
              <a:pPr marL="342900" indent="-342900" algn="just">
                <a:lnSpc>
                  <a:spcPct val="150000"/>
                </a:lnSpc>
                <a:buClrTx/>
                <a:buFontTx/>
                <a:buChar char="-"/>
                <a:defRPr/>
              </a:pPr>
              <a:r>
                <a:rPr lang="en-US" sz="2400" b="1" dirty="0" err="1">
                  <a:solidFill>
                    <a:schemeClr val="tx1"/>
                  </a:solidFill>
                  <a:latin typeface="+mn-lt"/>
                </a:rPr>
                <a:t>Nhóm</a:t>
              </a:r>
              <a:r>
                <a:rPr lang="en-US" sz="2400" b="1" dirty="0">
                  <a:solidFill>
                    <a:schemeClr val="tx1"/>
                  </a:solidFill>
                  <a:latin typeface="+mn-lt"/>
                </a:rPr>
                <a:t> 1 </a:t>
              </a:r>
              <a:r>
                <a:rPr lang="en-US" sz="2400" dirty="0" err="1">
                  <a:solidFill>
                    <a:schemeClr val="tx1"/>
                  </a:solidFill>
                  <a:latin typeface="+mn-lt"/>
                </a:rPr>
                <a:t>bàn</a:t>
              </a:r>
              <a:r>
                <a:rPr lang="en-US" sz="2400" dirty="0">
                  <a:solidFill>
                    <a:schemeClr val="tx1"/>
                  </a:solidFill>
                  <a:latin typeface="+mn-lt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n-lt"/>
                </a:rPr>
                <a:t>luận</a:t>
              </a:r>
              <a:r>
                <a:rPr lang="en-US" sz="2400" dirty="0">
                  <a:solidFill>
                    <a:schemeClr val="tx1"/>
                  </a:solidFill>
                  <a:latin typeface="+mn-lt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n-lt"/>
                </a:rPr>
                <a:t>đề</a:t>
              </a:r>
              <a:r>
                <a:rPr lang="en-US" sz="2400" dirty="0">
                  <a:solidFill>
                    <a:schemeClr val="tx1"/>
                  </a:solidFill>
                  <a:latin typeface="+mn-lt"/>
                </a:rPr>
                <a:t> 1.</a:t>
              </a:r>
            </a:p>
            <a:p>
              <a:pPr marL="342900" indent="-342900" algn="just">
                <a:lnSpc>
                  <a:spcPct val="150000"/>
                </a:lnSpc>
                <a:buClrTx/>
                <a:buFontTx/>
                <a:buChar char="-"/>
                <a:defRPr/>
              </a:pPr>
              <a:r>
                <a:rPr lang="en-US" sz="2400" b="1" dirty="0" err="1">
                  <a:solidFill>
                    <a:schemeClr val="tx1"/>
                  </a:solidFill>
                  <a:latin typeface="+mn-lt"/>
                </a:rPr>
                <a:t>Nhóm</a:t>
              </a:r>
              <a:r>
                <a:rPr lang="en-US" sz="2400" b="1" dirty="0">
                  <a:solidFill>
                    <a:schemeClr val="tx1"/>
                  </a:solidFill>
                  <a:latin typeface="+mn-lt"/>
                </a:rPr>
                <a:t> 2</a:t>
              </a:r>
              <a:r>
                <a:rPr lang="en-US" sz="2400" dirty="0">
                  <a:solidFill>
                    <a:schemeClr val="tx1"/>
                  </a:solidFill>
                  <a:latin typeface="+mn-lt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n-lt"/>
                </a:rPr>
                <a:t>bàn</a:t>
              </a:r>
              <a:r>
                <a:rPr lang="en-US" sz="2400" dirty="0">
                  <a:solidFill>
                    <a:schemeClr val="tx1"/>
                  </a:solidFill>
                  <a:latin typeface="+mn-lt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n-lt"/>
                </a:rPr>
                <a:t>luận</a:t>
              </a:r>
              <a:r>
                <a:rPr lang="en-US" sz="2400" dirty="0">
                  <a:solidFill>
                    <a:schemeClr val="tx1"/>
                  </a:solidFill>
                  <a:latin typeface="+mn-lt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n-lt"/>
                </a:rPr>
                <a:t>đề</a:t>
              </a:r>
              <a:r>
                <a:rPr lang="en-US" sz="2400" dirty="0">
                  <a:solidFill>
                    <a:schemeClr val="tx1"/>
                  </a:solidFill>
                  <a:latin typeface="+mn-lt"/>
                </a:rPr>
                <a:t> 2.</a:t>
              </a:r>
              <a:r>
                <a:rPr lang="en-US" sz="2400" dirty="0">
                  <a:solidFill>
                    <a:srgbClr val="FF0000"/>
                  </a:solidFill>
                  <a:latin typeface="+mn-lt"/>
                </a:rPr>
                <a:t> </a:t>
              </a:r>
            </a:p>
            <a:p>
              <a:pPr algn="just">
                <a:lnSpc>
                  <a:spcPct val="150000"/>
                </a:lnSpc>
                <a:buClrTx/>
                <a:defRPr/>
              </a:pPr>
              <a:r>
                <a:rPr lang="en-US" sz="2400" dirty="0" err="1">
                  <a:solidFill>
                    <a:sysClr val="windowText" lastClr="000000"/>
                  </a:solidFill>
                  <a:latin typeface="+mn-lt"/>
                </a:rPr>
                <a:t>Các</a:t>
              </a:r>
              <a:r>
                <a:rPr lang="en-US" sz="2400" dirty="0">
                  <a:solidFill>
                    <a:sysClr val="windowText" lastClr="000000"/>
                  </a:solidFill>
                  <a:latin typeface="+mn-lt"/>
                </a:rPr>
                <a:t> </a:t>
              </a:r>
              <a:r>
                <a:rPr lang="en-US" sz="2400" dirty="0" err="1">
                  <a:solidFill>
                    <a:sysClr val="windowText" lastClr="000000"/>
                  </a:solidFill>
                  <a:latin typeface="+mn-lt"/>
                </a:rPr>
                <a:t>nhóm</a:t>
              </a:r>
              <a:r>
                <a:rPr lang="en-US" sz="2400" dirty="0">
                  <a:solidFill>
                    <a:sysClr val="windowText" lastClr="000000"/>
                  </a:solidFill>
                  <a:latin typeface="+mn-lt"/>
                </a:rPr>
                <a:t> </a:t>
              </a:r>
              <a:r>
                <a:rPr lang="en-US" sz="2400" dirty="0" err="1">
                  <a:solidFill>
                    <a:sysClr val="windowText" lastClr="000000"/>
                  </a:solidFill>
                  <a:latin typeface="+mn-lt"/>
                </a:rPr>
                <a:t>trao</a:t>
              </a:r>
              <a:r>
                <a:rPr lang="en-US" sz="2400" dirty="0">
                  <a:solidFill>
                    <a:sysClr val="windowText" lastClr="000000"/>
                  </a:solidFill>
                  <a:latin typeface="+mn-lt"/>
                </a:rPr>
                <a:t> </a:t>
              </a:r>
              <a:r>
                <a:rPr lang="en-US" sz="2400" dirty="0" err="1">
                  <a:solidFill>
                    <a:sysClr val="windowText" lastClr="000000"/>
                  </a:solidFill>
                  <a:latin typeface="+mn-lt"/>
                </a:rPr>
                <a:t>đổi</a:t>
              </a:r>
              <a:r>
                <a:rPr lang="en-US" sz="2400" dirty="0">
                  <a:solidFill>
                    <a:sysClr val="windowText" lastClr="000000"/>
                  </a:solidFill>
                  <a:latin typeface="+mn-lt"/>
                </a:rPr>
                <a:t> </a:t>
              </a:r>
              <a:r>
                <a:rPr lang="en-US" sz="2400" dirty="0" err="1">
                  <a:solidFill>
                    <a:sysClr val="windowText" lastClr="000000"/>
                  </a:solidFill>
                  <a:latin typeface="+mn-lt"/>
                </a:rPr>
                <a:t>về</a:t>
              </a:r>
              <a:r>
                <a:rPr lang="en-US" sz="2400" dirty="0">
                  <a:solidFill>
                    <a:sysClr val="windowText" lastClr="000000"/>
                  </a:solidFill>
                  <a:latin typeface="+mn-lt"/>
                </a:rPr>
                <a:t> </a:t>
              </a:r>
              <a:r>
                <a:rPr lang="en-US" sz="2400" dirty="0" err="1">
                  <a:solidFill>
                    <a:sysClr val="windowText" lastClr="000000"/>
                  </a:solidFill>
                  <a:latin typeface="+mn-lt"/>
                </a:rPr>
                <a:t>yêu</a:t>
              </a:r>
              <a:r>
                <a:rPr lang="en-US" sz="2400" dirty="0">
                  <a:solidFill>
                    <a:sysClr val="windowText" lastClr="000000"/>
                  </a:solidFill>
                  <a:latin typeface="+mn-lt"/>
                </a:rPr>
                <a:t> </a:t>
              </a:r>
              <a:r>
                <a:rPr lang="en-US" sz="2400" dirty="0" err="1">
                  <a:solidFill>
                    <a:sysClr val="windowText" lastClr="000000"/>
                  </a:solidFill>
                  <a:latin typeface="+mn-lt"/>
                </a:rPr>
                <a:t>cầu</a:t>
              </a:r>
              <a:r>
                <a:rPr lang="en-US" sz="2400" dirty="0">
                  <a:solidFill>
                    <a:sysClr val="windowText" lastClr="000000"/>
                  </a:solidFill>
                  <a:latin typeface="+mn-lt"/>
                </a:rPr>
                <a:t> </a:t>
              </a:r>
              <a:r>
                <a:rPr lang="en-US" sz="2400" dirty="0" err="1">
                  <a:solidFill>
                    <a:sysClr val="windowText" lastClr="000000"/>
                  </a:solidFill>
                  <a:latin typeface="+mn-lt"/>
                </a:rPr>
                <a:t>đề</a:t>
              </a:r>
              <a:r>
                <a:rPr lang="en-US" sz="2400" dirty="0">
                  <a:solidFill>
                    <a:sysClr val="windowText" lastClr="000000"/>
                  </a:solidFill>
                  <a:latin typeface="+mn-lt"/>
                </a:rPr>
                <a:t> </a:t>
              </a:r>
              <a:r>
                <a:rPr lang="en-US" sz="2400" dirty="0" err="1">
                  <a:solidFill>
                    <a:sysClr val="windowText" lastClr="000000"/>
                  </a:solidFill>
                  <a:latin typeface="+mn-lt"/>
                </a:rPr>
                <a:t>bài</a:t>
              </a:r>
              <a:r>
                <a:rPr lang="en-US" sz="2400" dirty="0">
                  <a:solidFill>
                    <a:sysClr val="windowText" lastClr="000000"/>
                  </a:solidFill>
                  <a:latin typeface="+mn-lt"/>
                </a:rPr>
                <a:t> </a:t>
              </a:r>
              <a:r>
                <a:rPr lang="en-US" sz="2400" dirty="0" err="1">
                  <a:solidFill>
                    <a:sysClr val="windowText" lastClr="000000"/>
                  </a:solidFill>
                  <a:latin typeface="+mn-lt"/>
                </a:rPr>
                <a:t>và</a:t>
              </a:r>
              <a:r>
                <a:rPr lang="en-US" sz="2400" dirty="0">
                  <a:solidFill>
                    <a:sysClr val="windowText" lastClr="000000"/>
                  </a:solidFill>
                  <a:latin typeface="+mn-lt"/>
                </a:rPr>
                <a:t> </a:t>
              </a:r>
              <a:r>
                <a:rPr lang="en-US" sz="2400" dirty="0" err="1">
                  <a:solidFill>
                    <a:sysClr val="windowText" lastClr="000000"/>
                  </a:solidFill>
                  <a:latin typeface="+mn-lt"/>
                </a:rPr>
                <a:t>đánh</a:t>
              </a:r>
              <a:r>
                <a:rPr lang="en-US" sz="2400" dirty="0">
                  <a:solidFill>
                    <a:sysClr val="windowText" lastClr="000000"/>
                  </a:solidFill>
                  <a:latin typeface="+mn-lt"/>
                </a:rPr>
                <a:t> </a:t>
              </a:r>
              <a:r>
                <a:rPr lang="en-US" sz="2400" dirty="0" err="1">
                  <a:solidFill>
                    <a:sysClr val="windowText" lastClr="000000"/>
                  </a:solidFill>
                  <a:latin typeface="+mn-lt"/>
                </a:rPr>
                <a:t>giá</a:t>
              </a:r>
              <a:r>
                <a:rPr lang="en-US" sz="2400" dirty="0">
                  <a:solidFill>
                    <a:sysClr val="windowText" lastClr="000000"/>
                  </a:solidFill>
                  <a:latin typeface="+mn-lt"/>
                </a:rPr>
                <a:t> </a:t>
              </a:r>
              <a:r>
                <a:rPr lang="en-US" sz="2400" dirty="0" err="1">
                  <a:solidFill>
                    <a:sysClr val="windowText" lastClr="000000"/>
                  </a:solidFill>
                  <a:latin typeface="+mn-lt"/>
                </a:rPr>
                <a:t>bài</a:t>
              </a:r>
              <a:r>
                <a:rPr lang="en-US" sz="2400" dirty="0">
                  <a:solidFill>
                    <a:sysClr val="windowText" lastClr="000000"/>
                  </a:solidFill>
                  <a:latin typeface="+mn-lt"/>
                </a:rPr>
                <a:t> </a:t>
              </a:r>
              <a:r>
                <a:rPr lang="en-US" sz="2400" dirty="0" err="1">
                  <a:solidFill>
                    <a:sysClr val="windowText" lastClr="000000"/>
                  </a:solidFill>
                  <a:latin typeface="+mn-lt"/>
                </a:rPr>
                <a:t>nói</a:t>
              </a:r>
              <a:r>
                <a:rPr lang="en-US" sz="2400" dirty="0">
                  <a:solidFill>
                    <a:sysClr val="windowText" lastClr="000000"/>
                  </a:solidFill>
                  <a:latin typeface="+mn-lt"/>
                </a:rPr>
                <a:t> </a:t>
              </a:r>
              <a:r>
                <a:rPr lang="en-US" sz="2400" dirty="0" err="1">
                  <a:solidFill>
                    <a:sysClr val="windowText" lastClr="000000"/>
                  </a:solidFill>
                  <a:latin typeface="+mn-lt"/>
                </a:rPr>
                <a:t>của</a:t>
              </a:r>
              <a:r>
                <a:rPr lang="en-US" sz="2400" dirty="0">
                  <a:solidFill>
                    <a:sysClr val="windowText" lastClr="000000"/>
                  </a:solidFill>
                  <a:latin typeface="+mn-lt"/>
                </a:rPr>
                <a:t> </a:t>
              </a:r>
              <a:r>
                <a:rPr lang="en-US" sz="2400" dirty="0" err="1">
                  <a:solidFill>
                    <a:sysClr val="windowText" lastClr="000000"/>
                  </a:solidFill>
                  <a:latin typeface="+mn-lt"/>
                </a:rPr>
                <a:t>nhóm</a:t>
              </a:r>
              <a:r>
                <a:rPr lang="en-US" sz="2400" dirty="0">
                  <a:solidFill>
                    <a:sysClr val="windowText" lastClr="000000"/>
                  </a:solidFill>
                  <a:latin typeface="+mn-lt"/>
                </a:rPr>
                <a:t> </a:t>
              </a:r>
              <a:r>
                <a:rPr lang="en-US" sz="2400" dirty="0" err="1">
                  <a:solidFill>
                    <a:sysClr val="windowText" lastClr="000000"/>
                  </a:solidFill>
                  <a:latin typeface="+mn-lt"/>
                </a:rPr>
                <a:t>bạn</a:t>
              </a:r>
              <a:r>
                <a:rPr lang="en-US" sz="2400" dirty="0">
                  <a:solidFill>
                    <a:sysClr val="windowText" lastClr="000000"/>
                  </a:solidFill>
                  <a:latin typeface="+mn-lt"/>
                </a:rPr>
                <a:t>.</a:t>
              </a: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C2D00A8A-5E3C-4326-B6F1-45B100100169}"/>
              </a:ext>
            </a:extLst>
          </p:cNvPr>
          <p:cNvSpPr txBox="1"/>
          <p:nvPr/>
        </p:nvSpPr>
        <p:spPr>
          <a:xfrm>
            <a:off x="3048000" y="1709564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Tx/>
              <a:buFontTx/>
              <a:buNone/>
              <a:defRPr/>
            </a:pPr>
            <a:r>
              <a:rPr lang="en-US" sz="24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CÁCH THỰC HIỆN NHIỆM VỤ</a:t>
            </a:r>
          </a:p>
        </p:txBody>
      </p:sp>
      <p:sp>
        <p:nvSpPr>
          <p:cNvPr id="30" name="Freeform 13">
            <a:extLst>
              <a:ext uri="{FF2B5EF4-FFF2-40B4-BE49-F238E27FC236}">
                <a16:creationId xmlns:a16="http://schemas.microsoft.com/office/drawing/2014/main" id="{F114969C-BEC5-E31B-14BE-0F32AC4FB9B9}"/>
              </a:ext>
            </a:extLst>
          </p:cNvPr>
          <p:cNvSpPr/>
          <p:nvPr/>
        </p:nvSpPr>
        <p:spPr>
          <a:xfrm>
            <a:off x="465920" y="2147895"/>
            <a:ext cx="2333917" cy="4441711"/>
          </a:xfrm>
          <a:custGeom>
            <a:avLst/>
            <a:gdLst/>
            <a:ahLst/>
            <a:cxnLst/>
            <a:rect l="l" t="t" r="r" b="b"/>
            <a:pathLst>
              <a:path w="4597069" h="8748748">
                <a:moveTo>
                  <a:pt x="0" y="0"/>
                </a:moveTo>
                <a:lnTo>
                  <a:pt x="4597069" y="0"/>
                </a:lnTo>
                <a:lnTo>
                  <a:pt x="4597069" y="8748748"/>
                </a:lnTo>
                <a:lnTo>
                  <a:pt x="0" y="874874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1" name="Freeform 14">
            <a:extLst>
              <a:ext uri="{FF2B5EF4-FFF2-40B4-BE49-F238E27FC236}">
                <a16:creationId xmlns:a16="http://schemas.microsoft.com/office/drawing/2014/main" id="{FC538E6D-1FC2-194B-2B34-C15C22FED65E}"/>
              </a:ext>
            </a:extLst>
          </p:cNvPr>
          <p:cNvSpPr/>
          <p:nvPr/>
        </p:nvSpPr>
        <p:spPr>
          <a:xfrm>
            <a:off x="9392163" y="2171229"/>
            <a:ext cx="2016386" cy="4418377"/>
          </a:xfrm>
          <a:custGeom>
            <a:avLst/>
            <a:gdLst/>
            <a:ahLst/>
            <a:cxnLst/>
            <a:rect l="l" t="t" r="r" b="b"/>
            <a:pathLst>
              <a:path w="3971635" h="8702787">
                <a:moveTo>
                  <a:pt x="0" y="0"/>
                </a:moveTo>
                <a:lnTo>
                  <a:pt x="3971635" y="0"/>
                </a:lnTo>
                <a:lnTo>
                  <a:pt x="3971635" y="8702787"/>
                </a:lnTo>
                <a:lnTo>
                  <a:pt x="0" y="870278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525379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7DD470-BF46-5BC2-7ACF-369465BA5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3">
            <a:extLst>
              <a:ext uri="{FF2B5EF4-FFF2-40B4-BE49-F238E27FC236}">
                <a16:creationId xmlns:a16="http://schemas.microsoft.com/office/drawing/2014/main" id="{52A52E95-BA6B-AC3E-AA8E-269FD65B9021}"/>
              </a:ext>
            </a:extLst>
          </p:cNvPr>
          <p:cNvSpPr/>
          <p:nvPr/>
        </p:nvSpPr>
        <p:spPr>
          <a:xfrm>
            <a:off x="7146283" y="1576286"/>
            <a:ext cx="4113156" cy="4479674"/>
          </a:xfrm>
          <a:custGeom>
            <a:avLst/>
            <a:gdLst/>
            <a:ahLst/>
            <a:cxnLst/>
            <a:rect l="l" t="t" r="r" b="b"/>
            <a:pathLst>
              <a:path w="7762338" h="8454031">
                <a:moveTo>
                  <a:pt x="0" y="0"/>
                </a:moveTo>
                <a:lnTo>
                  <a:pt x="7762338" y="0"/>
                </a:lnTo>
                <a:lnTo>
                  <a:pt x="7762338" y="8454031"/>
                </a:lnTo>
                <a:lnTo>
                  <a:pt x="0" y="845403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A6409108-886B-08FF-7F0A-B3E80E67309A}"/>
              </a:ext>
            </a:extLst>
          </p:cNvPr>
          <p:cNvSpPr/>
          <p:nvPr/>
        </p:nvSpPr>
        <p:spPr>
          <a:xfrm>
            <a:off x="1012074" y="2185603"/>
            <a:ext cx="5474010" cy="3261039"/>
          </a:xfrm>
          <a:prstGeom prst="roundRect">
            <a:avLst>
              <a:gd name="adj" fmla="val 8602"/>
            </a:avLst>
          </a:prstGeom>
          <a:solidFill>
            <a:schemeClr val="bg1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ysClr val="windowText" lastClr="000000"/>
                </a:solidFill>
              </a:rPr>
              <a:t>Các</a:t>
            </a:r>
            <a:r>
              <a:rPr lang="en-US" sz="2400" dirty="0">
                <a:solidFill>
                  <a:sysClr val="windowText" lastClr="000000"/>
                </a:solidFill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</a:rPr>
              <a:t>nhóm</a:t>
            </a:r>
            <a:r>
              <a:rPr lang="en-US" sz="2400" dirty="0">
                <a:solidFill>
                  <a:sysClr val="windowText" lastClr="000000"/>
                </a:solidFill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</a:rPr>
              <a:t>tiến</a:t>
            </a:r>
            <a:r>
              <a:rPr lang="en-US" sz="2400" dirty="0">
                <a:solidFill>
                  <a:sysClr val="windowText" lastClr="000000"/>
                </a:solidFill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</a:rPr>
              <a:t>hành</a:t>
            </a:r>
            <a:r>
              <a:rPr lang="en-US" sz="2400" dirty="0">
                <a:solidFill>
                  <a:sysClr val="windowText" lastClr="000000"/>
                </a:solidFill>
              </a:rPr>
              <a:t> </a:t>
            </a:r>
            <a:r>
              <a:rPr lang="vi-VN" sz="2400" dirty="0">
                <a:solidFill>
                  <a:sysClr val="windowText" lastClr="000000"/>
                </a:solidFill>
              </a:rPr>
              <a:t>trình bày nội dung đã chuẩn bị theo các hình thức đa dạng (tranh ảnh, sơ đồ)</a:t>
            </a:r>
            <a:r>
              <a:rPr lang="en-US" sz="2400" dirty="0">
                <a:solidFill>
                  <a:sysClr val="windowText" lastClr="000000"/>
                </a:solidFill>
              </a:rPr>
              <a:t>,</a:t>
            </a:r>
            <a:r>
              <a:rPr lang="vi-VN" sz="2400" dirty="0">
                <a:solidFill>
                  <a:sysClr val="windowText" lastClr="000000"/>
                </a:solidFill>
              </a:rPr>
              <a:t> ghi chép và trả lời câu hỏi của các bạn trong lớp.</a:t>
            </a:r>
          </a:p>
        </p:txBody>
      </p:sp>
    </p:spTree>
    <p:extLst>
      <p:ext uri="{BB962C8B-B14F-4D97-AF65-F5344CB8AC3E}">
        <p14:creationId xmlns:p14="http://schemas.microsoft.com/office/powerpoint/2010/main" val="3070955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59706C-04EF-EDD5-FABE-98E75A918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7">
            <a:extLst>
              <a:ext uri="{FF2B5EF4-FFF2-40B4-BE49-F238E27FC236}">
                <a16:creationId xmlns:a16="http://schemas.microsoft.com/office/drawing/2014/main" id="{4620B956-700F-3D21-AEA1-C22D60B434CC}"/>
              </a:ext>
            </a:extLst>
          </p:cNvPr>
          <p:cNvSpPr/>
          <p:nvPr/>
        </p:nvSpPr>
        <p:spPr>
          <a:xfrm>
            <a:off x="1192695" y="1789536"/>
            <a:ext cx="2682587" cy="5231996"/>
          </a:xfrm>
          <a:custGeom>
            <a:avLst/>
            <a:gdLst/>
            <a:ahLst/>
            <a:cxnLst/>
            <a:rect l="l" t="t" r="r" b="b"/>
            <a:pathLst>
              <a:path w="4813321" h="9387683">
                <a:moveTo>
                  <a:pt x="0" y="0"/>
                </a:moveTo>
                <a:lnTo>
                  <a:pt x="4813321" y="0"/>
                </a:lnTo>
                <a:lnTo>
                  <a:pt x="4813321" y="9387683"/>
                </a:lnTo>
                <a:lnTo>
                  <a:pt x="0" y="93876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07CEA9B8-E5F5-8D77-9071-F65EA757F998}"/>
              </a:ext>
            </a:extLst>
          </p:cNvPr>
          <p:cNvSpPr/>
          <p:nvPr/>
        </p:nvSpPr>
        <p:spPr>
          <a:xfrm>
            <a:off x="4610895" y="2106091"/>
            <a:ext cx="6388410" cy="3353805"/>
          </a:xfrm>
          <a:prstGeom prst="roundRect">
            <a:avLst>
              <a:gd name="adj" fmla="val 8602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76026">
              <a:lnSpc>
                <a:spcPct val="150000"/>
              </a:lnSpc>
              <a:buClrTx/>
            </a:pPr>
            <a:r>
              <a:rPr lang="en-US" sz="2400" b="1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LƯU </a:t>
            </a:r>
            <a:r>
              <a:rPr lang="en-US" sz="2400" b="1" kern="1200" dirty="0" err="1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Ý</a:t>
            </a:r>
            <a:r>
              <a:rPr lang="en-US" sz="2400" b="1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 THỰC HIỆN</a:t>
            </a:r>
          </a:p>
          <a:p>
            <a:pPr algn="just" defTabSz="576026">
              <a:lnSpc>
                <a:spcPct val="150000"/>
              </a:lnSpc>
              <a:buClrTx/>
            </a:pPr>
            <a:r>
              <a:rPr lang="en-US" sz="2400" kern="12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hãy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tiến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hành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2400" kern="12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ghi chép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đầy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đủ</a:t>
            </a:r>
            <a:r>
              <a:rPr lang="vi-VN" sz="2400" kern="12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có thái độ đúng khi nghe và thảo luận (tôn trọng người nói, tích cực tham gia thảo luận). </a:t>
            </a:r>
            <a:endParaRPr lang="en-US" sz="2400" kern="1200" dirty="0">
              <a:solidFill>
                <a:schemeClr val="tx1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8352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hlinkClick r:id="rId3"/>
            <a:extLst>
              <a:ext uri="{FF2B5EF4-FFF2-40B4-BE49-F238E27FC236}">
                <a16:creationId xmlns:a16="http://schemas.microsoft.com/office/drawing/2014/main" id="{CF9AEF64-ABED-5DF0-04AF-A282F18690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898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E91CDB71-79F1-5DDA-9977-05715D264F42}"/>
              </a:ext>
            </a:extLst>
          </p:cNvPr>
          <p:cNvSpPr/>
          <p:nvPr/>
        </p:nvSpPr>
        <p:spPr>
          <a:xfrm>
            <a:off x="4267199" y="1854432"/>
            <a:ext cx="7050158" cy="2015506"/>
          </a:xfrm>
          <a:prstGeom prst="roundRect">
            <a:avLst>
              <a:gd name="adj" fmla="val 5080"/>
            </a:avLst>
          </a:prstGeom>
          <a:noFill/>
          <a:ln w="190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342900" indent="-342900" algn="just">
              <a:lnSpc>
                <a:spcPct val="150000"/>
              </a:lnSpc>
              <a:buClrTx/>
              <a:buFont typeface="Wingdings" pitchFamily="2" charset="2"/>
              <a:buChar char="§"/>
            </a:pPr>
            <a:r>
              <a:rPr lang="en-US" sz="2400" dirty="0" err="1">
                <a:latin typeface="+mn-lt"/>
                <a:ea typeface="+mn-ea"/>
                <a:cs typeface="Arial" panose="020B0604020202020204" pitchFamily="34" charset="0"/>
              </a:rPr>
              <a:t>Lắng</a:t>
            </a:r>
            <a:r>
              <a:rPr lang="en-US" sz="2400" dirty="0"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+mn-ea"/>
                <a:cs typeface="Arial" panose="020B0604020202020204" pitchFamily="34" charset="0"/>
              </a:rPr>
              <a:t>nghe</a:t>
            </a:r>
            <a:r>
              <a:rPr lang="en-US" sz="2400" dirty="0">
                <a:latin typeface="+mn-lt"/>
                <a:ea typeface="+mn-ea"/>
                <a:cs typeface="Arial" panose="020B0604020202020204" pitchFamily="34" charset="0"/>
              </a:rPr>
              <a:t> GV </a:t>
            </a:r>
            <a:r>
              <a:rPr lang="vi-VN" sz="2400" dirty="0">
                <a:latin typeface="+mn-lt"/>
                <a:ea typeface="+mn-ea"/>
                <a:cs typeface="Arial" panose="020B0604020202020204" pitchFamily="34" charset="0"/>
              </a:rPr>
              <a:t>nhận xét về tinh thần, thái độ học tập, kết quả của tiết học, tuyên dương HS có tiến bộ về kĩ năng nói.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8916AFF1-85C9-242D-2E0E-F01AE8EF3FFA}"/>
              </a:ext>
            </a:extLst>
          </p:cNvPr>
          <p:cNvSpPr/>
          <p:nvPr/>
        </p:nvSpPr>
        <p:spPr>
          <a:xfrm>
            <a:off x="4267199" y="3869938"/>
            <a:ext cx="7050158" cy="2095977"/>
          </a:xfrm>
          <a:prstGeom prst="roundRect">
            <a:avLst>
              <a:gd name="adj" fmla="val 5080"/>
            </a:avLst>
          </a:prstGeom>
          <a:noFill/>
          <a:ln w="190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342900" indent="-342900" algn="just">
              <a:lnSpc>
                <a:spcPct val="150000"/>
              </a:lnSpc>
              <a:buClrTx/>
              <a:buFont typeface="Wingdings" pitchFamily="2" charset="2"/>
              <a:buChar char="§"/>
            </a:pPr>
            <a:r>
              <a:rPr lang="vi-VN" sz="2400" dirty="0">
                <a:latin typeface="+mn-lt"/>
                <a:ea typeface="+mn-ea"/>
                <a:cs typeface="Arial" panose="020B0604020202020204" pitchFamily="34" charset="0"/>
              </a:rPr>
              <a:t>Về nhà nói lại cho các thành viên trong gia đình nghe những điều em mới học được về những bài học về chủ điểm </a:t>
            </a:r>
            <a:r>
              <a:rPr lang="vi-VN" sz="2400" i="1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Học và hành</a:t>
            </a:r>
            <a:r>
              <a:rPr lang="vi-VN" sz="2400" dirty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A1822578-5E7A-00E7-65F6-CA3E38821D9D}"/>
              </a:ext>
            </a:extLst>
          </p:cNvPr>
          <p:cNvSpPr/>
          <p:nvPr/>
        </p:nvSpPr>
        <p:spPr>
          <a:xfrm>
            <a:off x="967408" y="1854432"/>
            <a:ext cx="2769705" cy="6142491"/>
          </a:xfrm>
          <a:custGeom>
            <a:avLst/>
            <a:gdLst/>
            <a:ahLst/>
            <a:cxnLst/>
            <a:rect l="l" t="t" r="r" b="b"/>
            <a:pathLst>
              <a:path w="6149930" h="13638958">
                <a:moveTo>
                  <a:pt x="0" y="0"/>
                </a:moveTo>
                <a:lnTo>
                  <a:pt x="6149930" y="0"/>
                </a:lnTo>
                <a:lnTo>
                  <a:pt x="6149930" y="13638958"/>
                </a:lnTo>
                <a:lnTo>
                  <a:pt x="0" y="1363895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867265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 Tùy chỉnh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</TotalTime>
  <Words>342</Words>
  <Application>Microsoft Office PowerPoint</Application>
  <PresentationFormat>Widescreen</PresentationFormat>
  <Paragraphs>27</Paragraphs>
  <Slides>14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Wingdings</vt:lpstr>
      <vt:lpstr>Calibri Light</vt:lpstr>
      <vt:lpstr>UTM Avo</vt:lpstr>
      <vt:lpstr>Arial</vt:lpstr>
      <vt:lpstr>Calibri</vt:lpstr>
      <vt:lpstr>2_Office Theme</vt:lpstr>
      <vt:lpstr>Office Theme</vt:lpstr>
      <vt:lpstr>Tuần 5 Trao đổi: Học và hành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Monkey</cp:lastModifiedBy>
  <cp:revision>114</cp:revision>
  <dcterms:created xsi:type="dcterms:W3CDTF">2023-10-19T01:39:18Z</dcterms:created>
  <dcterms:modified xsi:type="dcterms:W3CDTF">2024-10-11T01:51:37Z</dcterms:modified>
</cp:coreProperties>
</file>