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9"/>
  </p:notesMasterIdLst>
  <p:sldIdLst>
    <p:sldId id="256" r:id="rId2"/>
    <p:sldId id="281" r:id="rId3"/>
    <p:sldId id="353" r:id="rId4"/>
    <p:sldId id="341" r:id="rId5"/>
    <p:sldId id="355" r:id="rId6"/>
    <p:sldId id="365" r:id="rId7"/>
    <p:sldId id="357" r:id="rId8"/>
    <p:sldId id="358" r:id="rId9"/>
    <p:sldId id="359" r:id="rId10"/>
    <p:sldId id="366" r:id="rId11"/>
    <p:sldId id="367" r:id="rId12"/>
    <p:sldId id="362" r:id="rId13"/>
    <p:sldId id="368" r:id="rId14"/>
    <p:sldId id="348" r:id="rId15"/>
    <p:sldId id="364" r:id="rId16"/>
    <p:sldId id="275" r:id="rId17"/>
    <p:sldId id="276" r:id="rId18"/>
  </p:sldIdLst>
  <p:sldSz cx="12192000" cy="6858000"/>
  <p:notesSz cx="6858000" cy="9144000"/>
  <p:embeddedFontLst>
    <p:embeddedFont>
      <p:font typeface="UTM Avo" panose="02040603050506020204" pitchFamily="18"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46"/>
    <p:restoredTop sz="94581"/>
  </p:normalViewPr>
  <p:slideViewPr>
    <p:cSldViewPr snapToGrid="0">
      <p:cViewPr varScale="1">
        <p:scale>
          <a:sx n="105" d="100"/>
          <a:sy n="105" d="100"/>
        </p:scale>
        <p:origin x="3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4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wmv"/><Relationship Id="rId1" Type="http://schemas.openxmlformats.org/officeDocument/2006/relationships/video" Target="NULL"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46/"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hoc10.vn/doc-sach/tieng-viet-5-tap-1/1/678/46/"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92626"/>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400" b="1" dirty="0" err="1">
                <a:solidFill>
                  <a:srgbClr val="002060"/>
                </a:solidFill>
                <a:latin typeface="UTM Avo" panose="02040603050506020204" pitchFamily="18"/>
                <a:ea typeface="Arial"/>
                <a:cs typeface="Arial"/>
                <a:sym typeface="Arial"/>
              </a:rPr>
              <a:t>Tuần</a:t>
            </a:r>
            <a:r>
              <a:rPr lang="en-US" sz="4400" b="1" dirty="0">
                <a:solidFill>
                  <a:srgbClr val="002060"/>
                </a:solidFill>
                <a:latin typeface="UTM Avo" panose="02040603050506020204" pitchFamily="18"/>
                <a:ea typeface="Arial"/>
                <a:cs typeface="Arial"/>
                <a:sym typeface="Arial"/>
              </a:rPr>
              <a:t> 6</a:t>
            </a:r>
            <a:br>
              <a:rPr lang="en-US" sz="4400" b="1" dirty="0">
                <a:solidFill>
                  <a:srgbClr val="002060"/>
                </a:solidFill>
                <a:latin typeface="UTM Avo" panose="02040603050506020204" pitchFamily="18"/>
                <a:ea typeface="Arial"/>
                <a:cs typeface="Arial"/>
                <a:sym typeface="Arial"/>
              </a:rPr>
            </a:br>
            <a:r>
              <a:rPr lang="en-US" sz="4400" b="1" dirty="0">
                <a:solidFill>
                  <a:srgbClr val="FF0000"/>
                </a:solidFill>
                <a:latin typeface="UTM Avo" panose="02040603050506020204" pitchFamily="18"/>
                <a:ea typeface="Arial"/>
                <a:cs typeface="Arial"/>
                <a:sym typeface="Arial"/>
              </a:rPr>
              <a:t>Trao </a:t>
            </a:r>
            <a:r>
              <a:rPr lang="en-US" sz="4400" b="1" dirty="0" err="1">
                <a:solidFill>
                  <a:srgbClr val="FF0000"/>
                </a:solidFill>
                <a:latin typeface="UTM Avo" panose="02040603050506020204" pitchFamily="18"/>
                <a:ea typeface="Arial"/>
                <a:cs typeface="Arial"/>
                <a:sym typeface="Arial"/>
              </a:rPr>
              <a:t>đổi</a:t>
            </a:r>
            <a:r>
              <a:rPr lang="en-US" sz="4400" b="1" dirty="0">
                <a:solidFill>
                  <a:srgbClr val="FF0000"/>
                </a:solidFill>
                <a:latin typeface="UTM Avo" panose="02040603050506020204" pitchFamily="18"/>
                <a:ea typeface="Arial"/>
                <a:cs typeface="Arial"/>
                <a:sym typeface="Arial"/>
              </a:rPr>
              <a:t>: Em </a:t>
            </a:r>
            <a:r>
              <a:rPr lang="en-US" sz="4400" b="1" dirty="0" err="1">
                <a:solidFill>
                  <a:srgbClr val="FF0000"/>
                </a:solidFill>
                <a:latin typeface="UTM Avo" panose="02040603050506020204" pitchFamily="18"/>
                <a:ea typeface="Arial"/>
                <a:cs typeface="Arial"/>
                <a:sym typeface="Arial"/>
              </a:rPr>
              <a:t>đọc</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sách</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báo</a:t>
            </a:r>
            <a:r>
              <a:rPr lang="en-US" sz="4400" b="1" dirty="0">
                <a:solidFill>
                  <a:srgbClr val="FF0000"/>
                </a:solidFill>
                <a:latin typeface="UTM Avo" panose="02040603050506020204" pitchFamily="18"/>
                <a:ea typeface="Arial"/>
                <a:cs typeface="Arial"/>
                <a:sym typeface="Arial"/>
              </a:rPr>
              <a:t> </a:t>
            </a:r>
            <a:endParaRPr sz="44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F001987-76F6-8F39-DF10-401E29FFD8FB}"/>
              </a:ext>
            </a:extLst>
          </p:cNvPr>
          <p:cNvSpPr/>
          <p:nvPr/>
        </p:nvSpPr>
        <p:spPr>
          <a:xfrm>
            <a:off x="1199213" y="1725769"/>
            <a:ext cx="9480836" cy="842358"/>
          </a:xfrm>
          <a:prstGeom prst="roundRect">
            <a:avLst/>
          </a:prstGeom>
          <a:solidFill>
            <a:srgbClr val="D9EBEA"/>
          </a:solidFill>
          <a:ln w="571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en-US" sz="2400" kern="0" dirty="0" err="1">
                <a:solidFill>
                  <a:srgbClr val="000000"/>
                </a:solidFill>
                <a:latin typeface="+mn-lt"/>
                <a:cs typeface="Arial" panose="020B0604020202020204" pitchFamily="34" charset="0"/>
                <a:sym typeface="Arial"/>
              </a:rPr>
              <a:t>Cả</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lớp</a:t>
            </a:r>
            <a:r>
              <a:rPr lang="en-US" sz="2400" kern="0" dirty="0">
                <a:solidFill>
                  <a:srgbClr val="000000"/>
                </a:solidFill>
                <a:latin typeface="+mn-lt"/>
                <a:cs typeface="Arial" panose="020B0604020202020204" pitchFamily="34" charset="0"/>
                <a:sym typeface="Arial"/>
              </a:rPr>
              <a:t> </a:t>
            </a:r>
            <a:r>
              <a:rPr lang="vi-VN" sz="2400" kern="0" dirty="0">
                <a:solidFill>
                  <a:srgbClr val="000000"/>
                </a:solidFill>
                <a:latin typeface="+mn-lt"/>
                <a:cs typeface="Arial" panose="020B0604020202020204" pitchFamily="34" charset="0"/>
                <a:sym typeface="Arial"/>
              </a:rPr>
              <a:t>cùng </a:t>
            </a:r>
            <a:r>
              <a:rPr lang="en-US" sz="2400" kern="0" dirty="0" err="1">
                <a:solidFill>
                  <a:srgbClr val="000000"/>
                </a:solidFill>
                <a:latin typeface="+mn-lt"/>
                <a:cs typeface="Arial" panose="020B0604020202020204" pitchFamily="34" charset="0"/>
                <a:sym typeface="Arial"/>
              </a:rPr>
              <a:t>xem</a:t>
            </a:r>
            <a:r>
              <a:rPr lang="en-US" sz="2400" kern="0" dirty="0">
                <a:solidFill>
                  <a:srgbClr val="000000"/>
                </a:solidFill>
                <a:latin typeface="+mn-lt"/>
                <a:cs typeface="Arial" panose="020B0604020202020204" pitchFamily="34" charset="0"/>
                <a:sym typeface="Arial"/>
              </a:rPr>
              <a:t> video </a:t>
            </a:r>
            <a:r>
              <a:rPr lang="en-US" sz="2400" kern="0" dirty="0" err="1">
                <a:solidFill>
                  <a:srgbClr val="000000"/>
                </a:solidFill>
                <a:latin typeface="+mn-lt"/>
                <a:cs typeface="Arial" panose="020B0604020202020204" pitchFamily="34" charset="0"/>
                <a:sym typeface="Arial"/>
              </a:rPr>
              <a:t>khởi</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động</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trước</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khi</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vào</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bài</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học</a:t>
            </a:r>
            <a:r>
              <a:rPr lang="en-US" sz="2400" kern="0" dirty="0">
                <a:solidFill>
                  <a:srgbClr val="000000"/>
                </a:solidFill>
                <a:latin typeface="+mn-lt"/>
                <a:cs typeface="Arial" panose="020B0604020202020204" pitchFamily="34" charset="0"/>
                <a:sym typeface="Arial"/>
              </a:rPr>
              <a:t>:</a:t>
            </a:r>
          </a:p>
        </p:txBody>
      </p:sp>
      <p:pic>
        <p:nvPicPr>
          <p:cNvPr id="3" name="[Vinacartoon] Lễ Phép Khi Ở Trường">
            <a:hlinkClick r:id="" action="ppaction://media"/>
            <a:extLst>
              <a:ext uri="{FF2B5EF4-FFF2-40B4-BE49-F238E27FC236}">
                <a16:creationId xmlns:a16="http://schemas.microsoft.com/office/drawing/2014/main" id="{7598F00A-BD8D-B574-3C5C-DF265DEB1564}"/>
              </a:ext>
            </a:extLst>
          </p:cNvPr>
          <p:cNvPicPr>
            <a:picLocks noChangeAspect="1"/>
          </p:cNvPicPr>
          <p:nvPr>
            <a:videoFile r:link="rId1"/>
            <p:extLst>
              <p:ext uri="{DAA4B4D4-6D71-4841-9C94-3DE7FCFB9230}">
                <p14:media xmlns:p14="http://schemas.microsoft.com/office/powerpoint/2010/main" r:embed="rId2">
                  <p14:trim end="83706"/>
                </p14:media>
              </p:ext>
            </p:extLst>
          </p:nvPr>
        </p:nvPicPr>
        <p:blipFill>
          <a:blip r:embed="rId5"/>
          <a:stretch>
            <a:fillRect/>
          </a:stretch>
        </p:blipFill>
        <p:spPr>
          <a:xfrm>
            <a:off x="2787405" y="2820572"/>
            <a:ext cx="6617189" cy="3719262"/>
          </a:xfrm>
          <a:prstGeom prst="rect">
            <a:avLst/>
          </a:prstGeom>
          <a:ln>
            <a:noFill/>
          </a:ln>
          <a:effectLst/>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02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fullScrn="1">
              <p:cMediaNode vol="80000">
                <p:cTn id="1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4D18F98-B153-EB86-D5E1-CB1FA970E1A0}"/>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D20331-576C-C2C2-3CA3-45D750320B37}"/>
              </a:ext>
            </a:extLst>
          </p:cNvPr>
          <p:cNvSpPr txBox="1"/>
          <p:nvPr/>
        </p:nvSpPr>
        <p:spPr>
          <a:xfrm>
            <a:off x="-986516" y="2649216"/>
            <a:ext cx="8594449" cy="1899494"/>
          </a:xfrm>
          <a:prstGeom prst="rect">
            <a:avLst/>
          </a:prstGeom>
        </p:spPr>
        <p:txBody>
          <a:bodyPr wrap="square" lIns="0" tIns="0" rIns="0" bIns="0" rtlCol="0" anchor="t">
            <a:spAutoFit/>
          </a:bodyPr>
          <a:lstStyle/>
          <a:p>
            <a:pPr lvl="0" algn="ctr">
              <a:lnSpc>
                <a:spcPct val="150000"/>
              </a:lnSpc>
              <a:defRPr/>
            </a:pPr>
            <a:r>
              <a:rPr lang="vi-VN" sz="4400" b="1" dirty="0">
                <a:solidFill>
                  <a:srgbClr val="C00000"/>
                </a:solidFill>
                <a:latin typeface="+mn-lt"/>
                <a:ea typeface="Calibri" panose="020F0502020204030204" pitchFamily="34" charset="0"/>
                <a:cs typeface="Arial" panose="020B0604020202020204" pitchFamily="34" charset="0"/>
              </a:rPr>
              <a:t>HOẠT ĐỘNG 1: </a:t>
            </a:r>
            <a:endParaRPr lang="en-US" sz="4400" b="1" dirty="0">
              <a:solidFill>
                <a:srgbClr val="C00000"/>
              </a:solidFill>
              <a:latin typeface="+mn-lt"/>
              <a:ea typeface="Calibri" panose="020F0502020204030204" pitchFamily="34" charset="0"/>
              <a:cs typeface="Arial" panose="020B0604020202020204" pitchFamily="34" charset="0"/>
            </a:endParaRPr>
          </a:p>
          <a:p>
            <a:pPr lvl="0" algn="ctr">
              <a:lnSpc>
                <a:spcPct val="150000"/>
              </a:lnSpc>
              <a:defRPr/>
            </a:pPr>
            <a:r>
              <a:rPr lang="vi-VN" sz="4400" b="1" dirty="0">
                <a:solidFill>
                  <a:prstClr val="black"/>
                </a:solidFill>
                <a:latin typeface="+mn-lt"/>
                <a:ea typeface="Calibri" panose="020F0502020204030204" pitchFamily="34" charset="0"/>
                <a:cs typeface="Arial" panose="020B0604020202020204" pitchFamily="34" charset="0"/>
              </a:rPr>
              <a:t>CHUẨN BỊ</a:t>
            </a:r>
          </a:p>
        </p:txBody>
      </p:sp>
      <p:sp>
        <p:nvSpPr>
          <p:cNvPr id="3" name="Freeform 40">
            <a:extLst>
              <a:ext uri="{FF2B5EF4-FFF2-40B4-BE49-F238E27FC236}">
                <a16:creationId xmlns:a16="http://schemas.microsoft.com/office/drawing/2014/main" id="{8F427893-F3F5-3644-F93B-082676CDE7A8}"/>
              </a:ext>
            </a:extLst>
          </p:cNvPr>
          <p:cNvSpPr/>
          <p:nvPr/>
        </p:nvSpPr>
        <p:spPr>
          <a:xfrm>
            <a:off x="5791199" y="1936814"/>
            <a:ext cx="5536653" cy="3324299"/>
          </a:xfrm>
          <a:custGeom>
            <a:avLst/>
            <a:gdLst/>
            <a:ahLst/>
            <a:cxnLst/>
            <a:rect l="l" t="t" r="r" b="b"/>
            <a:pathLst>
              <a:path w="3484993" h="2092448">
                <a:moveTo>
                  <a:pt x="0" y="0"/>
                </a:moveTo>
                <a:lnTo>
                  <a:pt x="3484992" y="0"/>
                </a:lnTo>
                <a:lnTo>
                  <a:pt x="3484992" y="2092448"/>
                </a:lnTo>
                <a:lnTo>
                  <a:pt x="0" y="2092448"/>
                </a:lnTo>
                <a:lnTo>
                  <a:pt x="0" y="0"/>
                </a:lnTo>
                <a:close/>
              </a:path>
            </a:pathLst>
          </a:custGeom>
          <a:blipFill>
            <a:blip r:embed="rId3"/>
            <a:stretch>
              <a:fillRect/>
            </a:stretch>
          </a:blipFill>
        </p:spPr>
      </p:sp>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0EF4C7-321F-3714-D78D-2422F3CB6424}"/>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133D56E5-8580-9908-52BF-A38367667844}"/>
              </a:ext>
            </a:extLst>
          </p:cNvPr>
          <p:cNvGrpSpPr/>
          <p:nvPr/>
        </p:nvGrpSpPr>
        <p:grpSpPr>
          <a:xfrm>
            <a:off x="4868358" y="1704045"/>
            <a:ext cx="6532108" cy="4696755"/>
            <a:chOff x="4868358" y="1704045"/>
            <a:chExt cx="6532108" cy="4696755"/>
          </a:xfrm>
        </p:grpSpPr>
        <p:sp>
          <p:nvSpPr>
            <p:cNvPr id="4" name="Freeform 4">
              <a:extLst>
                <a:ext uri="{FF2B5EF4-FFF2-40B4-BE49-F238E27FC236}">
                  <a16:creationId xmlns:a16="http://schemas.microsoft.com/office/drawing/2014/main" id="{75E5566E-7357-3336-C900-BA6289D352E8}"/>
                </a:ext>
              </a:extLst>
            </p:cNvPr>
            <p:cNvSpPr/>
            <p:nvPr/>
          </p:nvSpPr>
          <p:spPr>
            <a:xfrm>
              <a:off x="4868358" y="1704045"/>
              <a:ext cx="6532108" cy="4696755"/>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68C0C5">
                <a:lumMod val="20000"/>
                <a:lumOff val="80000"/>
              </a:srgbClr>
            </a:solidFill>
          </p:spPr>
          <p:txBody>
            <a:bodyPr/>
            <a:lstStyle/>
            <a:p>
              <a:pPr defTabSz="575981">
                <a:defRPr/>
              </a:pPr>
              <a:endParaRPr lang="en-US" sz="2400" kern="0">
                <a:solidFill>
                  <a:prstClr val="black"/>
                </a:solidFill>
                <a:latin typeface="+mn-lt"/>
                <a:cs typeface="Arial" panose="020B0604020202020204" pitchFamily="34" charset="0"/>
                <a:sym typeface="Arial"/>
              </a:endParaRPr>
            </a:p>
          </p:txBody>
        </p:sp>
        <p:sp>
          <p:nvSpPr>
            <p:cNvPr id="5" name="TextBox 4">
              <a:extLst>
                <a:ext uri="{FF2B5EF4-FFF2-40B4-BE49-F238E27FC236}">
                  <a16:creationId xmlns:a16="http://schemas.microsoft.com/office/drawing/2014/main" id="{EDF8B4AB-8FD6-5B8B-DB25-F6CBD7808009}"/>
                </a:ext>
              </a:extLst>
            </p:cNvPr>
            <p:cNvSpPr txBox="1"/>
            <p:nvPr/>
          </p:nvSpPr>
          <p:spPr>
            <a:xfrm>
              <a:off x="5659418" y="2854708"/>
              <a:ext cx="4949987" cy="2229841"/>
            </a:xfrm>
            <a:prstGeom prst="rect">
              <a:avLst/>
            </a:prstGeom>
            <a:noFill/>
          </p:spPr>
          <p:txBody>
            <a:bodyPr wrap="square">
              <a:spAutoFit/>
            </a:bodyPr>
            <a:lstStyle/>
            <a:p>
              <a:pPr algn="ctr">
                <a:lnSpc>
                  <a:spcPct val="150000"/>
                </a:lnSpc>
              </a:pPr>
              <a:r>
                <a:rPr lang="en-US" sz="2400" dirty="0" err="1">
                  <a:latin typeface="+mn-lt"/>
                  <a:ea typeface="Calibri" panose="020F0502020204030204" pitchFamily="34" charset="0"/>
                  <a:cs typeface="Arial" panose="020B0604020202020204" pitchFamily="34" charset="0"/>
                </a:rPr>
                <a:t>Các</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em</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tiến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hành</a:t>
              </a:r>
              <a:r>
                <a:rPr lang="vi-VN" sz="2400" dirty="0">
                  <a:latin typeface="+mn-lt"/>
                  <a:ea typeface="Calibri" panose="020F0502020204030204" pitchFamily="34" charset="0"/>
                  <a:cs typeface="Arial" panose="020B0604020202020204" pitchFamily="34" charset="0"/>
                </a:rPr>
                <a:t> xếp lên bàn </a:t>
              </a:r>
              <a:r>
                <a:rPr lang="en-US" sz="2400" dirty="0" err="1">
                  <a:latin typeface="+mn-lt"/>
                  <a:ea typeface="Calibri" panose="020F0502020204030204" pitchFamily="34" charset="0"/>
                  <a:cs typeface="Arial" panose="020B0604020202020204" pitchFamily="34" charset="0"/>
                </a:rPr>
                <a:t>những</a:t>
              </a:r>
              <a:r>
                <a:rPr lang="en-US" sz="2400" dirty="0">
                  <a:latin typeface="+mn-lt"/>
                  <a:ea typeface="Calibri" panose="020F0502020204030204" pitchFamily="34" charset="0"/>
                  <a:cs typeface="Arial" panose="020B0604020202020204" pitchFamily="34" charset="0"/>
                </a:rPr>
                <a:t> </a:t>
              </a:r>
              <a:r>
                <a:rPr lang="vi-VN" sz="2400" dirty="0">
                  <a:latin typeface="+mn-lt"/>
                  <a:ea typeface="Calibri" panose="020F0502020204030204" pitchFamily="34" charset="0"/>
                  <a:cs typeface="Arial" panose="020B0604020202020204" pitchFamily="34" charset="0"/>
                </a:rPr>
                <a:t>quyển sách, tờ báo,... có câu chuyện (bài thơ, bài văn, bài báo) sẽ kể lại (đọc lại).</a:t>
              </a:r>
              <a:endParaRPr lang="en-US" sz="2400" dirty="0">
                <a:latin typeface="+mn-lt"/>
                <a:ea typeface="Calibri" panose="020F050202020403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B71D607B-39D1-087E-6CF5-F0FB10F90569}"/>
              </a:ext>
            </a:extLst>
          </p:cNvPr>
          <p:cNvGrpSpPr/>
          <p:nvPr/>
        </p:nvGrpSpPr>
        <p:grpSpPr>
          <a:xfrm>
            <a:off x="575041" y="1704046"/>
            <a:ext cx="4037845" cy="4696754"/>
            <a:chOff x="575041" y="1704046"/>
            <a:chExt cx="4037845" cy="4696754"/>
          </a:xfrm>
        </p:grpSpPr>
        <p:grpSp>
          <p:nvGrpSpPr>
            <p:cNvPr id="7" name="Group 6">
              <a:extLst>
                <a:ext uri="{FF2B5EF4-FFF2-40B4-BE49-F238E27FC236}">
                  <a16:creationId xmlns:a16="http://schemas.microsoft.com/office/drawing/2014/main" id="{89FAFF97-6280-7ED6-24E7-990A5887A389}"/>
                </a:ext>
              </a:extLst>
            </p:cNvPr>
            <p:cNvGrpSpPr/>
            <p:nvPr/>
          </p:nvGrpSpPr>
          <p:grpSpPr>
            <a:xfrm>
              <a:off x="575041" y="1704046"/>
              <a:ext cx="4037845" cy="4696754"/>
              <a:chOff x="914400" y="2599786"/>
              <a:chExt cx="6409906" cy="7455895"/>
            </a:xfrm>
          </p:grpSpPr>
          <p:grpSp>
            <p:nvGrpSpPr>
              <p:cNvPr id="9" name="Group 6">
                <a:extLst>
                  <a:ext uri="{FF2B5EF4-FFF2-40B4-BE49-F238E27FC236}">
                    <a16:creationId xmlns:a16="http://schemas.microsoft.com/office/drawing/2014/main" id="{AC6B1609-EB30-B92A-4A7A-1FE6E5EFF369}"/>
                  </a:ext>
                </a:extLst>
              </p:cNvPr>
              <p:cNvGrpSpPr/>
              <p:nvPr/>
            </p:nvGrpSpPr>
            <p:grpSpPr>
              <a:xfrm>
                <a:off x="914400" y="2599786"/>
                <a:ext cx="6409906" cy="7455895"/>
                <a:chOff x="0" y="-112966"/>
                <a:chExt cx="1457118" cy="2147790"/>
              </a:xfrm>
            </p:grpSpPr>
            <p:sp>
              <p:nvSpPr>
                <p:cNvPr id="13" name="Freeform 7">
                  <a:extLst>
                    <a:ext uri="{FF2B5EF4-FFF2-40B4-BE49-F238E27FC236}">
                      <a16:creationId xmlns:a16="http://schemas.microsoft.com/office/drawing/2014/main" id="{0A082C31-EA7E-9CAB-BA23-384DF02A1B8B}"/>
                    </a:ext>
                  </a:extLst>
                </p:cNvPr>
                <p:cNvSpPr/>
                <p:nvPr/>
              </p:nvSpPr>
              <p:spPr>
                <a:xfrm>
                  <a:off x="0" y="-112966"/>
                  <a:ext cx="1457118" cy="214779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68C0C5">
                    <a:lumMod val="60000"/>
                    <a:lumOff val="40000"/>
                  </a:srgbClr>
                </a:solidFill>
              </p:spPr>
              <p:txBody>
                <a:bodyPr/>
                <a:lstStyle/>
                <a:p>
                  <a:pPr defTabSz="575981">
                    <a:defRPr/>
                  </a:pPr>
                  <a:endParaRPr lang="en-US" sz="2400" kern="0" dirty="0">
                    <a:solidFill>
                      <a:prstClr val="black"/>
                    </a:solidFill>
                    <a:latin typeface="+mn-lt"/>
                    <a:cs typeface="Arial" panose="020B0604020202020204" pitchFamily="34" charset="0"/>
                    <a:sym typeface="Arial"/>
                  </a:endParaRPr>
                </a:p>
              </p:txBody>
            </p:sp>
            <p:sp>
              <p:nvSpPr>
                <p:cNvPr id="14" name="TextBox 8">
                  <a:extLst>
                    <a:ext uri="{FF2B5EF4-FFF2-40B4-BE49-F238E27FC236}">
                      <a16:creationId xmlns:a16="http://schemas.microsoft.com/office/drawing/2014/main" id="{8ACCAF36-D4A7-3E6A-DC92-150885294099}"/>
                    </a:ext>
                  </a:extLst>
                </p:cNvPr>
                <p:cNvSpPr txBox="1"/>
                <p:nvPr/>
              </p:nvSpPr>
              <p:spPr>
                <a:xfrm>
                  <a:off x="0" y="-47625"/>
                  <a:ext cx="812800" cy="860425"/>
                </a:xfrm>
                <a:prstGeom prst="rect">
                  <a:avLst/>
                </a:prstGeom>
              </p:spPr>
              <p:txBody>
                <a:bodyPr lIns="32001" tIns="32001" rIns="32001" bIns="32001" rtlCol="0" anchor="ctr"/>
                <a:lstStyle/>
                <a:p>
                  <a:pPr algn="ctr" defTabSz="575981">
                    <a:lnSpc>
                      <a:spcPts val="1676"/>
                    </a:lnSpc>
                    <a:defRPr/>
                  </a:pPr>
                  <a:endParaRPr sz="2400" kern="0">
                    <a:solidFill>
                      <a:prstClr val="black"/>
                    </a:solidFill>
                    <a:latin typeface="+mn-lt"/>
                    <a:cs typeface="Arial" panose="020B0604020202020204" pitchFamily="34" charset="0"/>
                    <a:sym typeface="Arial"/>
                  </a:endParaRPr>
                </a:p>
              </p:txBody>
            </p:sp>
          </p:grpSp>
          <p:grpSp>
            <p:nvGrpSpPr>
              <p:cNvPr id="10" name="Group 9">
                <a:extLst>
                  <a:ext uri="{FF2B5EF4-FFF2-40B4-BE49-F238E27FC236}">
                    <a16:creationId xmlns:a16="http://schemas.microsoft.com/office/drawing/2014/main" id="{C574569E-BEE8-13B4-AC07-43D0503EC2B2}"/>
                  </a:ext>
                </a:extLst>
              </p:cNvPr>
              <p:cNvGrpSpPr/>
              <p:nvPr/>
            </p:nvGrpSpPr>
            <p:grpSpPr>
              <a:xfrm>
                <a:off x="1113517" y="3194623"/>
                <a:ext cx="6103136" cy="1165345"/>
                <a:chOff x="1111642" y="3231845"/>
                <a:chExt cx="6103136" cy="1165345"/>
              </a:xfrm>
            </p:grpSpPr>
            <p:sp>
              <p:nvSpPr>
                <p:cNvPr id="11" name="Freeform 10">
                  <a:extLst>
                    <a:ext uri="{FF2B5EF4-FFF2-40B4-BE49-F238E27FC236}">
                      <a16:creationId xmlns:a16="http://schemas.microsoft.com/office/drawing/2014/main" id="{E238297B-891B-B4DD-A309-4D41C23E78E9}"/>
                    </a:ext>
                  </a:extLst>
                </p:cNvPr>
                <p:cNvSpPr/>
                <p:nvPr/>
              </p:nvSpPr>
              <p:spPr>
                <a:xfrm>
                  <a:off x="1214043" y="3231845"/>
                  <a:ext cx="5826741" cy="1165345"/>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defTabSz="575981">
                    <a:defRPr/>
                  </a:pPr>
                  <a:endParaRPr lang="en-US" sz="2400" kern="0" dirty="0">
                    <a:solidFill>
                      <a:prstClr val="black"/>
                    </a:solidFill>
                    <a:latin typeface="+mn-lt"/>
                    <a:cs typeface="Arial" panose="020B0604020202020204" pitchFamily="34" charset="0"/>
                    <a:sym typeface="Arial"/>
                  </a:endParaRPr>
                </a:p>
              </p:txBody>
            </p:sp>
            <p:sp>
              <p:nvSpPr>
                <p:cNvPr id="12" name="TextBox 11">
                  <a:extLst>
                    <a:ext uri="{FF2B5EF4-FFF2-40B4-BE49-F238E27FC236}">
                      <a16:creationId xmlns:a16="http://schemas.microsoft.com/office/drawing/2014/main" id="{E5D5BB5C-C3BC-5B5A-0D3B-0D4E5B59DB59}"/>
                    </a:ext>
                  </a:extLst>
                </p:cNvPr>
                <p:cNvSpPr txBox="1"/>
                <p:nvPr/>
              </p:nvSpPr>
              <p:spPr>
                <a:xfrm>
                  <a:off x="1111642" y="3467290"/>
                  <a:ext cx="6103136" cy="732875"/>
                </a:xfrm>
                <a:prstGeom prst="rect">
                  <a:avLst/>
                </a:prstGeom>
                <a:noFill/>
              </p:spPr>
              <p:txBody>
                <a:bodyPr wrap="square" rtlCol="0">
                  <a:spAutoFit/>
                </a:bodyPr>
                <a:lstStyle/>
                <a:p>
                  <a:pPr algn="ctr"/>
                  <a:r>
                    <a:rPr lang="en-US" sz="2400" b="1" dirty="0">
                      <a:solidFill>
                        <a:schemeClr val="tx1"/>
                      </a:solidFill>
                      <a:latin typeface="+mn-lt"/>
                      <a:cs typeface="Arial" panose="020B0604020202020204" pitchFamily="34" charset="0"/>
                    </a:rPr>
                    <a:t>LÀM VIỆC CÁ NHÂN</a:t>
                  </a:r>
                </a:p>
              </p:txBody>
            </p:sp>
          </p:grpSp>
        </p:grpSp>
        <p:sp>
          <p:nvSpPr>
            <p:cNvPr id="15" name="Freeform 5">
              <a:extLst>
                <a:ext uri="{FF2B5EF4-FFF2-40B4-BE49-F238E27FC236}">
                  <a16:creationId xmlns:a16="http://schemas.microsoft.com/office/drawing/2014/main" id="{09673E7C-8B74-8FF9-5066-9BC214DD2DF6}"/>
                </a:ext>
              </a:extLst>
            </p:cNvPr>
            <p:cNvSpPr/>
            <p:nvPr/>
          </p:nvSpPr>
          <p:spPr>
            <a:xfrm flipH="1">
              <a:off x="1489275" y="3152144"/>
              <a:ext cx="1771498" cy="2946359"/>
            </a:xfrm>
            <a:custGeom>
              <a:avLst/>
              <a:gdLst/>
              <a:ahLst/>
              <a:cxnLst/>
              <a:rect l="l" t="t" r="r" b="b"/>
              <a:pathLst>
                <a:path w="4948047" h="8229600">
                  <a:moveTo>
                    <a:pt x="4948047" y="0"/>
                  </a:moveTo>
                  <a:lnTo>
                    <a:pt x="0" y="0"/>
                  </a:lnTo>
                  <a:lnTo>
                    <a:pt x="0" y="8229600"/>
                  </a:lnTo>
                  <a:lnTo>
                    <a:pt x="4948047" y="8229600"/>
                  </a:lnTo>
                  <a:lnTo>
                    <a:pt x="4948047" y="0"/>
                  </a:lnTo>
                  <a:close/>
                </a:path>
              </a:pathLst>
            </a:custGeom>
            <a:blipFill>
              <a:blip r:embed="rId3"/>
              <a:stretch>
                <a:fillRect/>
              </a:stretch>
            </a:blipFill>
          </p:spPr>
        </p:sp>
      </p:grpSp>
    </p:spTree>
    <p:extLst>
      <p:ext uri="{BB962C8B-B14F-4D97-AF65-F5344CB8AC3E}">
        <p14:creationId xmlns:p14="http://schemas.microsoft.com/office/powerpoint/2010/main" val="199062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38E3B6-DE05-1ABE-BC0C-443097F7EED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59365F6-A378-D927-A4CA-DA3F26090192}"/>
              </a:ext>
            </a:extLst>
          </p:cNvPr>
          <p:cNvSpPr txBox="1"/>
          <p:nvPr/>
        </p:nvSpPr>
        <p:spPr>
          <a:xfrm>
            <a:off x="5515936" y="2112495"/>
            <a:ext cx="5923208" cy="3328217"/>
          </a:xfrm>
          <a:prstGeom prst="roundRect">
            <a:avLst/>
          </a:prstGeom>
          <a:solidFill>
            <a:schemeClr val="accent2">
              <a:lumMod val="20000"/>
              <a:lumOff val="80000"/>
            </a:schemeClr>
          </a:solidFill>
          <a:ln w="38100" cap="flat" cmpd="sng" algn="ctr">
            <a:solidFill>
              <a:schemeClr val="accent2">
                <a:lumMod val="60000"/>
                <a:lumOff val="40000"/>
              </a:schemeClr>
            </a:solidFill>
            <a:prstDash val="lgDash"/>
          </a:ln>
          <a:effectLst/>
        </p:spPr>
        <p:txBody>
          <a:bodyPr wrap="square">
            <a:spAutoFit/>
          </a:bodyPr>
          <a:lstStyle/>
          <a:p>
            <a:pPr algn="just" defTabSz="575981">
              <a:lnSpc>
                <a:spcPct val="150000"/>
              </a:lnSpc>
              <a:defRPr/>
            </a:pPr>
            <a:r>
              <a:rPr lang="en-US" sz="2600" kern="0" dirty="0">
                <a:solidFill>
                  <a:prstClr val="black"/>
                </a:solidFill>
                <a:latin typeface="+mn-lt"/>
                <a:cs typeface="Arial" panose="020B0604020202020204" pitchFamily="34" charset="0"/>
                <a:sym typeface="Arial"/>
              </a:rPr>
              <a:t>Sau </a:t>
            </a:r>
            <a:r>
              <a:rPr lang="en-US" sz="2600" kern="0" dirty="0" err="1">
                <a:solidFill>
                  <a:prstClr val="black"/>
                </a:solidFill>
                <a:latin typeface="+mn-lt"/>
                <a:cs typeface="Arial" panose="020B0604020202020204" pitchFamily="34" charset="0"/>
                <a:sym typeface="Arial"/>
              </a:rPr>
              <a:t>khi</a:t>
            </a:r>
            <a:r>
              <a:rPr lang="en-US" sz="2600" kern="0" dirty="0">
                <a:solidFill>
                  <a:prstClr val="black"/>
                </a:solidFill>
                <a:latin typeface="+mn-lt"/>
                <a:cs typeface="Arial" panose="020B0604020202020204" pitchFamily="34" charset="0"/>
                <a:sym typeface="Arial"/>
              </a:rPr>
              <a:t> </a:t>
            </a:r>
            <a:r>
              <a:rPr lang="en-US" sz="2600" kern="0" dirty="0" err="1">
                <a:solidFill>
                  <a:prstClr val="black"/>
                </a:solidFill>
                <a:latin typeface="+mn-lt"/>
                <a:cs typeface="Arial" panose="020B0604020202020204" pitchFamily="34" charset="0"/>
                <a:sym typeface="Arial"/>
              </a:rPr>
              <a:t>sắp</a:t>
            </a:r>
            <a:r>
              <a:rPr lang="en-US" sz="2600" kern="0" dirty="0">
                <a:solidFill>
                  <a:prstClr val="black"/>
                </a:solidFill>
                <a:latin typeface="+mn-lt"/>
                <a:cs typeface="Arial" panose="020B0604020202020204" pitchFamily="34" charset="0"/>
                <a:sym typeface="Arial"/>
              </a:rPr>
              <a:t> </a:t>
            </a:r>
            <a:r>
              <a:rPr lang="en-US" sz="2600" kern="0" dirty="0" err="1">
                <a:solidFill>
                  <a:prstClr val="black"/>
                </a:solidFill>
                <a:latin typeface="+mn-lt"/>
                <a:cs typeface="Arial" panose="020B0604020202020204" pitchFamily="34" charset="0"/>
                <a:sym typeface="Arial"/>
              </a:rPr>
              <a:t>xếp</a:t>
            </a:r>
            <a:r>
              <a:rPr lang="en-US" sz="2600" kern="0" dirty="0">
                <a:solidFill>
                  <a:prstClr val="black"/>
                </a:solidFill>
                <a:latin typeface="+mn-lt"/>
                <a:cs typeface="Arial" panose="020B0604020202020204" pitchFamily="34" charset="0"/>
                <a:sym typeface="Arial"/>
              </a:rPr>
              <a:t>, </a:t>
            </a:r>
            <a:r>
              <a:rPr lang="en-US" sz="2600" kern="0" dirty="0" err="1">
                <a:solidFill>
                  <a:prstClr val="black"/>
                </a:solidFill>
                <a:latin typeface="+mn-lt"/>
                <a:cs typeface="Arial" panose="020B0604020202020204" pitchFamily="34" charset="0"/>
                <a:sym typeface="Arial"/>
              </a:rPr>
              <a:t>hãy</a:t>
            </a:r>
            <a:r>
              <a:rPr lang="en-US" sz="2600" kern="0" dirty="0">
                <a:solidFill>
                  <a:prstClr val="black"/>
                </a:solidFill>
                <a:latin typeface="+mn-lt"/>
                <a:cs typeface="Arial" panose="020B0604020202020204" pitchFamily="34" charset="0"/>
                <a:sym typeface="Arial"/>
              </a:rPr>
              <a:t> </a:t>
            </a:r>
            <a:r>
              <a:rPr lang="vi-VN" sz="2600" kern="0" dirty="0">
                <a:solidFill>
                  <a:prstClr val="black"/>
                </a:solidFill>
                <a:latin typeface="+mn-lt"/>
                <a:cs typeface="Arial" panose="020B0604020202020204" pitchFamily="34" charset="0"/>
                <a:sym typeface="Arial"/>
              </a:rPr>
              <a:t>cho biết </a:t>
            </a:r>
            <a:r>
              <a:rPr lang="en-US" sz="2600" kern="0" dirty="0" err="1">
                <a:solidFill>
                  <a:prstClr val="black"/>
                </a:solidFill>
                <a:latin typeface="+mn-lt"/>
                <a:cs typeface="Arial" panose="020B0604020202020204" pitchFamily="34" charset="0"/>
                <a:sym typeface="Arial"/>
              </a:rPr>
              <a:t>các</a:t>
            </a:r>
            <a:r>
              <a:rPr lang="en-US" sz="2600" kern="0" dirty="0">
                <a:solidFill>
                  <a:prstClr val="black"/>
                </a:solidFill>
                <a:latin typeface="+mn-lt"/>
                <a:cs typeface="Arial" panose="020B0604020202020204" pitchFamily="34" charset="0"/>
                <a:sym typeface="Arial"/>
              </a:rPr>
              <a:t> </a:t>
            </a:r>
            <a:r>
              <a:rPr lang="en-US" sz="2600" kern="0" dirty="0" err="1">
                <a:solidFill>
                  <a:prstClr val="black"/>
                </a:solidFill>
                <a:latin typeface="+mn-lt"/>
                <a:cs typeface="Arial" panose="020B0604020202020204" pitchFamily="34" charset="0"/>
                <a:sym typeface="Arial"/>
              </a:rPr>
              <a:t>em</a:t>
            </a:r>
            <a:r>
              <a:rPr lang="en-US" sz="2600" kern="0" dirty="0">
                <a:solidFill>
                  <a:prstClr val="black"/>
                </a:solidFill>
                <a:latin typeface="+mn-lt"/>
                <a:cs typeface="Arial" panose="020B0604020202020204" pitchFamily="34" charset="0"/>
                <a:sym typeface="Arial"/>
              </a:rPr>
              <a:t> </a:t>
            </a:r>
            <a:r>
              <a:rPr lang="vi-VN" sz="2600" kern="0" dirty="0">
                <a:solidFill>
                  <a:prstClr val="black"/>
                </a:solidFill>
                <a:latin typeface="+mn-lt"/>
                <a:cs typeface="Arial" panose="020B0604020202020204" pitchFamily="34" charset="0"/>
                <a:sym typeface="Arial"/>
              </a:rPr>
              <a:t>sẽ giới thiệu câu chuyện (bài thơ, bài văn, bài b</a:t>
            </a:r>
            <a:r>
              <a:rPr lang="en-US" sz="2600" kern="0" dirty="0" err="1">
                <a:solidFill>
                  <a:prstClr val="black"/>
                </a:solidFill>
                <a:latin typeface="+mn-lt"/>
                <a:cs typeface="Arial" panose="020B0604020202020204" pitchFamily="34" charset="0"/>
                <a:sym typeface="Arial"/>
              </a:rPr>
              <a:t>á</a:t>
            </a:r>
            <a:r>
              <a:rPr lang="vi-VN" sz="2600" kern="0" dirty="0">
                <a:solidFill>
                  <a:prstClr val="black"/>
                </a:solidFill>
                <a:latin typeface="+mn-lt"/>
                <a:cs typeface="Arial" panose="020B0604020202020204" pitchFamily="34" charset="0"/>
                <a:sym typeface="Arial"/>
              </a:rPr>
              <a:t>o) gì</a:t>
            </a:r>
            <a:r>
              <a:rPr lang="en-US" sz="2600" kern="0" dirty="0">
                <a:solidFill>
                  <a:prstClr val="black"/>
                </a:solidFill>
                <a:latin typeface="+mn-lt"/>
                <a:cs typeface="Arial" panose="020B0604020202020204" pitchFamily="34" charset="0"/>
                <a:sym typeface="Arial"/>
              </a:rPr>
              <a:t>?</a:t>
            </a:r>
            <a:r>
              <a:rPr lang="vi-VN" sz="2600" kern="0" dirty="0">
                <a:solidFill>
                  <a:prstClr val="black"/>
                </a:solidFill>
                <a:latin typeface="+mn-lt"/>
                <a:cs typeface="Arial" panose="020B0604020202020204" pitchFamily="34" charset="0"/>
                <a:sym typeface="Arial"/>
              </a:rPr>
              <a:t> </a:t>
            </a:r>
            <a:r>
              <a:rPr lang="en-US" sz="2600" kern="0" dirty="0" err="1">
                <a:solidFill>
                  <a:prstClr val="black"/>
                </a:solidFill>
                <a:latin typeface="+mn-lt"/>
                <a:cs typeface="Arial" panose="020B0604020202020204" pitchFamily="34" charset="0"/>
                <a:sym typeface="Arial"/>
              </a:rPr>
              <a:t>Câu</a:t>
            </a:r>
            <a:r>
              <a:rPr lang="en-US" sz="2600" kern="0" dirty="0">
                <a:solidFill>
                  <a:prstClr val="black"/>
                </a:solidFill>
                <a:latin typeface="+mn-lt"/>
                <a:cs typeface="Arial" panose="020B0604020202020204" pitchFamily="34" charset="0"/>
                <a:sym typeface="Arial"/>
              </a:rPr>
              <a:t> c</a:t>
            </a:r>
            <a:r>
              <a:rPr lang="vi-VN" sz="2600" kern="0" dirty="0">
                <a:solidFill>
                  <a:prstClr val="black"/>
                </a:solidFill>
                <a:latin typeface="+mn-lt"/>
                <a:cs typeface="Arial" panose="020B0604020202020204" pitchFamily="34" charset="0"/>
                <a:sym typeface="Arial"/>
              </a:rPr>
              <a:t>huyện (bài) đó nói về điều gì (nói về học và hành)</a:t>
            </a:r>
            <a:r>
              <a:rPr lang="en-US" sz="2600" kern="0" dirty="0">
                <a:solidFill>
                  <a:prstClr val="black"/>
                </a:solidFill>
                <a:latin typeface="+mn-lt"/>
                <a:cs typeface="Arial" panose="020B0604020202020204" pitchFamily="34" charset="0"/>
                <a:sym typeface="Arial"/>
              </a:rPr>
              <a:t>?</a:t>
            </a:r>
            <a:endParaRPr lang="vi-VN" sz="2600" i="1" kern="0" dirty="0">
              <a:solidFill>
                <a:prstClr val="black"/>
              </a:solidFill>
              <a:latin typeface="+mn-lt"/>
              <a:cs typeface="Arial" panose="020B0604020202020204" pitchFamily="34" charset="0"/>
              <a:sym typeface="Arial"/>
            </a:endParaRPr>
          </a:p>
        </p:txBody>
      </p:sp>
      <p:sp>
        <p:nvSpPr>
          <p:cNvPr id="8" name="Freeform 15">
            <a:extLst>
              <a:ext uri="{FF2B5EF4-FFF2-40B4-BE49-F238E27FC236}">
                <a16:creationId xmlns:a16="http://schemas.microsoft.com/office/drawing/2014/main" id="{1C7DEAD3-210C-DE25-94F4-5A7FA932A7BE}"/>
              </a:ext>
            </a:extLst>
          </p:cNvPr>
          <p:cNvSpPr/>
          <p:nvPr/>
        </p:nvSpPr>
        <p:spPr>
          <a:xfrm>
            <a:off x="948744" y="2112495"/>
            <a:ext cx="3489344" cy="3253813"/>
          </a:xfrm>
          <a:custGeom>
            <a:avLst/>
            <a:gdLst/>
            <a:ahLst/>
            <a:cxnLst/>
            <a:rect l="l" t="t" r="r" b="b"/>
            <a:pathLst>
              <a:path w="7529152" h="7020934">
                <a:moveTo>
                  <a:pt x="0" y="0"/>
                </a:moveTo>
                <a:lnTo>
                  <a:pt x="7529152" y="0"/>
                </a:lnTo>
                <a:lnTo>
                  <a:pt x="7529152" y="7020934"/>
                </a:lnTo>
                <a:lnTo>
                  <a:pt x="0" y="7020934"/>
                </a:lnTo>
                <a:lnTo>
                  <a:pt x="0" y="0"/>
                </a:lnTo>
                <a:close/>
              </a:path>
            </a:pathLst>
          </a:custGeom>
          <a:blipFill>
            <a:blip r:embed="rId3"/>
            <a:stretch>
              <a:fillRect/>
            </a:stretch>
          </a:blipFill>
        </p:spPr>
      </p:sp>
    </p:spTree>
    <p:extLst>
      <p:ext uri="{BB962C8B-B14F-4D97-AF65-F5344CB8AC3E}">
        <p14:creationId xmlns:p14="http://schemas.microsoft.com/office/powerpoint/2010/main" val="102782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5FA9F8-0944-D929-F703-6F8321A8C8F5}"/>
            </a:ext>
          </a:extLst>
        </p:cNvPr>
        <p:cNvGrpSpPr/>
        <p:nvPr/>
      </p:nvGrpSpPr>
      <p:grpSpPr>
        <a:xfrm>
          <a:off x="0" y="0"/>
          <a:ext cx="0" cy="0"/>
          <a:chOff x="0" y="0"/>
          <a:chExt cx="0" cy="0"/>
        </a:xfrm>
      </p:grpSpPr>
      <p:sp>
        <p:nvSpPr>
          <p:cNvPr id="9" name="Rounded Rectangle 12">
            <a:extLst>
              <a:ext uri="{FF2B5EF4-FFF2-40B4-BE49-F238E27FC236}">
                <a16:creationId xmlns:a16="http://schemas.microsoft.com/office/drawing/2014/main" id="{F103607E-8102-F57E-CD7A-F1511A728FF3}"/>
              </a:ext>
            </a:extLst>
          </p:cNvPr>
          <p:cNvSpPr/>
          <p:nvPr/>
        </p:nvSpPr>
        <p:spPr>
          <a:xfrm>
            <a:off x="2651907" y="963992"/>
            <a:ext cx="6888186" cy="957245"/>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defRPr/>
            </a:pPr>
            <a:r>
              <a:rPr lang="en-US" sz="2400" b="1" dirty="0">
                <a:solidFill>
                  <a:sysClr val="windowText" lastClr="000000"/>
                </a:solidFill>
                <a:cs typeface="Arial" panose="020B0604020202020204" pitchFamily="34" charset="0"/>
              </a:rPr>
              <a:t>GỢI </a:t>
            </a:r>
            <a:r>
              <a:rPr lang="en-US" sz="2400" b="1" dirty="0" err="1">
                <a:solidFill>
                  <a:sysClr val="windowText" lastClr="000000"/>
                </a:solidFill>
                <a:cs typeface="Arial" panose="020B0604020202020204" pitchFamily="34" charset="0"/>
              </a:rPr>
              <a:t>Ý</a:t>
            </a:r>
            <a:r>
              <a:rPr lang="en-US" sz="2400" b="1" dirty="0">
                <a:solidFill>
                  <a:sysClr val="windowText" lastClr="000000"/>
                </a:solidFill>
                <a:cs typeface="Arial" panose="020B0604020202020204" pitchFamily="34" charset="0"/>
              </a:rPr>
              <a:t> THAM KHẢO</a:t>
            </a:r>
          </a:p>
        </p:txBody>
      </p:sp>
      <p:sp>
        <p:nvSpPr>
          <p:cNvPr id="10" name="TextBox 9">
            <a:extLst>
              <a:ext uri="{FF2B5EF4-FFF2-40B4-BE49-F238E27FC236}">
                <a16:creationId xmlns:a16="http://schemas.microsoft.com/office/drawing/2014/main" id="{DACF1E79-6CA0-4794-5337-C80E65366089}"/>
              </a:ext>
            </a:extLst>
          </p:cNvPr>
          <p:cNvSpPr txBox="1"/>
          <p:nvPr/>
        </p:nvSpPr>
        <p:spPr>
          <a:xfrm>
            <a:off x="1049088" y="5202042"/>
            <a:ext cx="2659447" cy="1411925"/>
          </a:xfrm>
          <a:prstGeom prst="rect">
            <a:avLst/>
          </a:prstGeom>
          <a:noFill/>
        </p:spPr>
        <p:txBody>
          <a:bodyPr wrap="square">
            <a:spAutoFit/>
          </a:bodyPr>
          <a:lstStyle/>
          <a:p>
            <a:pPr algn="ctr" defTabSz="1151961">
              <a:lnSpc>
                <a:spcPct val="150000"/>
              </a:lnSpc>
              <a:defRPr/>
            </a:pPr>
            <a:r>
              <a:rPr lang="en-US" sz="2000" i="1" kern="0" dirty="0" err="1">
                <a:solidFill>
                  <a:srgbClr val="000000"/>
                </a:solidFill>
                <a:latin typeface="+mn-lt"/>
                <a:cs typeface="Arial" panose="020B0604020202020204" pitchFamily="34" charset="0"/>
                <a:sym typeface="Arial"/>
              </a:rPr>
              <a:t>Kể</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chuyện</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gương</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hiếu</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học</a:t>
            </a:r>
            <a:r>
              <a:rPr lang="en-US" sz="2000" i="1" kern="0" dirty="0">
                <a:solidFill>
                  <a:srgbClr val="000000"/>
                </a:solidFill>
                <a:latin typeface="+mn-lt"/>
                <a:cs typeface="Arial" panose="020B0604020202020204" pitchFamily="34" charset="0"/>
                <a:sym typeface="Arial"/>
              </a:rPr>
              <a:t> </a:t>
            </a:r>
            <a:r>
              <a:rPr lang="en-US" sz="2000" kern="0" dirty="0">
                <a:solidFill>
                  <a:srgbClr val="000000"/>
                </a:solidFill>
                <a:latin typeface="+mn-lt"/>
                <a:cs typeface="Arial" panose="020B0604020202020204" pitchFamily="34" charset="0"/>
                <a:sym typeface="Arial"/>
              </a:rPr>
              <a:t>(</a:t>
            </a:r>
            <a:r>
              <a:rPr lang="en-US" sz="2000" kern="0" dirty="0" err="1">
                <a:solidFill>
                  <a:srgbClr val="000000"/>
                </a:solidFill>
                <a:latin typeface="+mn-lt"/>
                <a:cs typeface="Arial" panose="020B0604020202020204" pitchFamily="34" charset="0"/>
                <a:sym typeface="Arial"/>
              </a:rPr>
              <a:t>Phương</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Thúy</a:t>
            </a:r>
            <a:r>
              <a:rPr lang="en-US" sz="2000" kern="0" dirty="0">
                <a:solidFill>
                  <a:srgbClr val="000000"/>
                </a:solidFill>
                <a:latin typeface="+mn-lt"/>
                <a:cs typeface="Arial" panose="020B0604020202020204" pitchFamily="34" charset="0"/>
                <a:sym typeface="Arial"/>
              </a:rPr>
              <a:t>, Hoàng Trang)</a:t>
            </a:r>
            <a:endParaRPr lang="vi-VN" sz="2000" kern="0" dirty="0">
              <a:solidFill>
                <a:srgbClr val="000000"/>
              </a:solidFill>
              <a:latin typeface="+mn-lt"/>
              <a:cs typeface="Arial" panose="020B0604020202020204" pitchFamily="34" charset="0"/>
              <a:sym typeface="Arial"/>
            </a:endParaRPr>
          </a:p>
        </p:txBody>
      </p:sp>
      <p:sp>
        <p:nvSpPr>
          <p:cNvPr id="11" name="TextBox 10">
            <a:extLst>
              <a:ext uri="{FF2B5EF4-FFF2-40B4-BE49-F238E27FC236}">
                <a16:creationId xmlns:a16="http://schemas.microsoft.com/office/drawing/2014/main" id="{BC42E053-8FBC-7879-58DE-19E0C8F526D5}"/>
              </a:ext>
            </a:extLst>
          </p:cNvPr>
          <p:cNvSpPr txBox="1"/>
          <p:nvPr/>
        </p:nvSpPr>
        <p:spPr>
          <a:xfrm>
            <a:off x="8464457" y="5202043"/>
            <a:ext cx="2440863" cy="1411925"/>
          </a:xfrm>
          <a:prstGeom prst="rect">
            <a:avLst/>
          </a:prstGeom>
          <a:noFill/>
        </p:spPr>
        <p:txBody>
          <a:bodyPr wrap="square">
            <a:spAutoFit/>
          </a:bodyPr>
          <a:lstStyle/>
          <a:p>
            <a:pPr algn="ctr" defTabSz="1151961">
              <a:lnSpc>
                <a:spcPct val="150000"/>
              </a:lnSpc>
              <a:defRPr/>
            </a:pPr>
            <a:r>
              <a:rPr lang="en-US" sz="2000" i="1" kern="0" dirty="0" err="1">
                <a:solidFill>
                  <a:srgbClr val="000000"/>
                </a:solidFill>
                <a:latin typeface="+mn-lt"/>
                <a:cs typeface="Arial" panose="020B0604020202020204" pitchFamily="34" charset="0"/>
                <a:sym typeface="Arial"/>
              </a:rPr>
              <a:t>Học</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và</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thực</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hành</a:t>
            </a:r>
            <a:r>
              <a:rPr lang="en-US" sz="2000" i="1" kern="0" dirty="0">
                <a:solidFill>
                  <a:srgbClr val="000000"/>
                </a:solidFill>
                <a:latin typeface="+mn-lt"/>
                <a:cs typeface="Arial" panose="020B0604020202020204" pitchFamily="34" charset="0"/>
                <a:sym typeface="Arial"/>
              </a:rPr>
              <a:t> STEM </a:t>
            </a:r>
            <a:r>
              <a:rPr lang="en-US" sz="2000" i="1" kern="0" dirty="0" err="1">
                <a:solidFill>
                  <a:srgbClr val="000000"/>
                </a:solidFill>
                <a:latin typeface="+mn-lt"/>
                <a:cs typeface="Arial" panose="020B0604020202020204" pitchFamily="34" charset="0"/>
                <a:sym typeface="Arial"/>
              </a:rPr>
              <a:t>đơn</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giản</a:t>
            </a:r>
            <a:r>
              <a:rPr lang="en-US" sz="2000" i="1" kern="0" dirty="0">
                <a:solidFill>
                  <a:srgbClr val="000000"/>
                </a:solidFill>
                <a:latin typeface="+mn-lt"/>
                <a:cs typeface="Arial" panose="020B0604020202020204" pitchFamily="34" charset="0"/>
                <a:sym typeface="Arial"/>
              </a:rPr>
              <a:t> </a:t>
            </a:r>
            <a:r>
              <a:rPr lang="en-US" sz="2000" kern="0" dirty="0">
                <a:solidFill>
                  <a:srgbClr val="000000"/>
                </a:solidFill>
                <a:latin typeface="+mn-lt"/>
                <a:cs typeface="Arial" panose="020B0604020202020204" pitchFamily="34" charset="0"/>
                <a:sym typeface="Arial"/>
              </a:rPr>
              <a:t>(</a:t>
            </a:r>
            <a:r>
              <a:rPr lang="en-US" sz="2000" kern="0" dirty="0" err="1">
                <a:solidFill>
                  <a:srgbClr val="000000"/>
                </a:solidFill>
                <a:latin typeface="+mn-lt"/>
                <a:cs typeface="Arial" panose="020B0604020202020204" pitchFamily="34" charset="0"/>
                <a:sym typeface="Arial"/>
              </a:rPr>
              <a:t>Nhiều</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tác</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giả</a:t>
            </a:r>
            <a:r>
              <a:rPr lang="en-US" sz="2000" kern="0" dirty="0">
                <a:solidFill>
                  <a:srgbClr val="000000"/>
                </a:solidFill>
                <a:latin typeface="+mn-lt"/>
                <a:cs typeface="Arial" panose="020B0604020202020204" pitchFamily="34" charset="0"/>
                <a:sym typeface="Arial"/>
              </a:rPr>
              <a:t>)</a:t>
            </a:r>
            <a:endParaRPr lang="vi-VN" sz="2000" kern="0" dirty="0">
              <a:solidFill>
                <a:srgbClr val="000000"/>
              </a:solidFill>
              <a:latin typeface="+mn-lt"/>
              <a:cs typeface="Arial" panose="020B0604020202020204" pitchFamily="34" charset="0"/>
              <a:sym typeface="Arial"/>
            </a:endParaRPr>
          </a:p>
        </p:txBody>
      </p:sp>
      <p:sp>
        <p:nvSpPr>
          <p:cNvPr id="12" name="TextBox 11">
            <a:extLst>
              <a:ext uri="{FF2B5EF4-FFF2-40B4-BE49-F238E27FC236}">
                <a16:creationId xmlns:a16="http://schemas.microsoft.com/office/drawing/2014/main" id="{5943DB8C-72BB-B730-B7A4-8BBDCE87152E}"/>
              </a:ext>
            </a:extLst>
          </p:cNvPr>
          <p:cNvSpPr txBox="1"/>
          <p:nvPr/>
        </p:nvSpPr>
        <p:spPr>
          <a:xfrm>
            <a:off x="4316404" y="5202043"/>
            <a:ext cx="3559189" cy="1411925"/>
          </a:xfrm>
          <a:prstGeom prst="rect">
            <a:avLst/>
          </a:prstGeom>
          <a:noFill/>
        </p:spPr>
        <p:txBody>
          <a:bodyPr wrap="square">
            <a:spAutoFit/>
          </a:bodyPr>
          <a:lstStyle/>
          <a:p>
            <a:pPr algn="ctr" defTabSz="1151961">
              <a:lnSpc>
                <a:spcPct val="150000"/>
              </a:lnSpc>
              <a:defRPr/>
            </a:pPr>
            <a:r>
              <a:rPr lang="en-US" sz="2000" i="1" kern="0" dirty="0" err="1">
                <a:solidFill>
                  <a:srgbClr val="000000"/>
                </a:solidFill>
                <a:latin typeface="+mn-lt"/>
                <a:cs typeface="Arial" panose="020B0604020202020204" pitchFamily="34" charset="0"/>
                <a:sym typeface="Arial"/>
              </a:rPr>
              <a:t>Ông</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vua</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Lãng</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phí</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và</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ông</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vua</a:t>
            </a:r>
            <a:r>
              <a:rPr lang="en-US" sz="2000" i="1" kern="0" dirty="0">
                <a:solidFill>
                  <a:srgbClr val="000000"/>
                </a:solidFill>
                <a:latin typeface="+mn-lt"/>
                <a:cs typeface="Arial" panose="020B0604020202020204" pitchFamily="34" charset="0"/>
                <a:sym typeface="Arial"/>
              </a:rPr>
              <a:t> </a:t>
            </a:r>
            <a:r>
              <a:rPr lang="en-US" sz="2000" i="1" kern="0" dirty="0" err="1">
                <a:solidFill>
                  <a:srgbClr val="000000"/>
                </a:solidFill>
                <a:latin typeface="+mn-lt"/>
                <a:cs typeface="Arial" panose="020B0604020202020204" pitchFamily="34" charset="0"/>
                <a:sym typeface="Arial"/>
              </a:rPr>
              <a:t>Tiết</a:t>
            </a:r>
            <a:r>
              <a:rPr lang="en-US" sz="2000" i="1" kern="0" dirty="0">
                <a:solidFill>
                  <a:srgbClr val="000000"/>
                </a:solidFill>
                <a:latin typeface="+mn-lt"/>
                <a:cs typeface="Arial" panose="020B0604020202020204" pitchFamily="34" charset="0"/>
                <a:sym typeface="Arial"/>
              </a:rPr>
              <a:t> </a:t>
            </a:r>
            <a:r>
              <a:rPr lang="en-US" sz="2000" i="1" dirty="0" err="1">
                <a:latin typeface="+mn-lt"/>
                <a:cs typeface="Arial" panose="020B0604020202020204" pitchFamily="34" charset="0"/>
              </a:rPr>
              <a:t>k</a:t>
            </a:r>
            <a:r>
              <a:rPr lang="en-US" sz="2000" i="1" kern="0" dirty="0" err="1">
                <a:solidFill>
                  <a:srgbClr val="000000"/>
                </a:solidFill>
                <a:latin typeface="+mn-lt"/>
                <a:cs typeface="Arial" panose="020B0604020202020204" pitchFamily="34" charset="0"/>
                <a:sym typeface="Arial"/>
              </a:rPr>
              <a:t>iệm</a:t>
            </a:r>
            <a:r>
              <a:rPr lang="en-US" sz="2000" i="1" kern="0" dirty="0">
                <a:solidFill>
                  <a:srgbClr val="000000"/>
                </a:solidFill>
                <a:latin typeface="+mn-lt"/>
                <a:cs typeface="Arial" panose="020B0604020202020204" pitchFamily="34" charset="0"/>
                <a:sym typeface="Arial"/>
              </a:rPr>
              <a:t> </a:t>
            </a:r>
            <a:r>
              <a:rPr lang="en-US" sz="2000" kern="0" dirty="0">
                <a:solidFill>
                  <a:srgbClr val="000000"/>
                </a:solidFill>
                <a:latin typeface="+mn-lt"/>
                <a:cs typeface="Arial" panose="020B0604020202020204" pitchFamily="34" charset="0"/>
                <a:sym typeface="Arial"/>
              </a:rPr>
              <a:t>(Chang </a:t>
            </a:r>
            <a:r>
              <a:rPr lang="en-US" sz="2000" kern="0" dirty="0" err="1">
                <a:solidFill>
                  <a:srgbClr val="000000"/>
                </a:solidFill>
                <a:latin typeface="+mn-lt"/>
                <a:cs typeface="Arial" panose="020B0604020202020204" pitchFamily="34" charset="0"/>
                <a:sym typeface="Arial"/>
              </a:rPr>
              <a:t>Hê</a:t>
            </a:r>
            <a:r>
              <a:rPr lang="en-US" sz="2000" kern="0" dirty="0">
                <a:solidFill>
                  <a:srgbClr val="000000"/>
                </a:solidFill>
                <a:latin typeface="+mn-lt"/>
                <a:cs typeface="Arial" panose="020B0604020202020204" pitchFamily="34" charset="0"/>
                <a:sym typeface="Arial"/>
              </a:rPr>
              <a:t> Ky-</a:t>
            </a:r>
            <a:r>
              <a:rPr lang="en-US" sz="2000" kern="0" dirty="0" err="1">
                <a:solidFill>
                  <a:srgbClr val="000000"/>
                </a:solidFill>
                <a:latin typeface="+mn-lt"/>
                <a:cs typeface="Arial" panose="020B0604020202020204" pitchFamily="34" charset="0"/>
                <a:sym typeface="Arial"/>
              </a:rPr>
              <a:t>ong</a:t>
            </a:r>
            <a:r>
              <a:rPr lang="en-US" sz="2000" kern="0" dirty="0">
                <a:solidFill>
                  <a:srgbClr val="000000"/>
                </a:solidFill>
                <a:latin typeface="+mn-lt"/>
                <a:cs typeface="Arial" panose="020B0604020202020204" pitchFamily="34" charset="0"/>
                <a:sym typeface="Arial"/>
              </a:rPr>
              <a:t>, Bang Chong Hoa)</a:t>
            </a:r>
            <a:endParaRPr lang="vi-VN" sz="2000" kern="0" dirty="0">
              <a:solidFill>
                <a:srgbClr val="000000"/>
              </a:solidFill>
              <a:latin typeface="+mn-lt"/>
              <a:cs typeface="Arial" panose="020B0604020202020204" pitchFamily="34" charset="0"/>
              <a:sym typeface="Arial"/>
            </a:endParaRPr>
          </a:p>
        </p:txBody>
      </p:sp>
      <p:pic>
        <p:nvPicPr>
          <p:cNvPr id="13" name="Picture 2" descr="Mua Kể Chuyện Gương Hiếu Học | Tiki">
            <a:extLst>
              <a:ext uri="{FF2B5EF4-FFF2-40B4-BE49-F238E27FC236}">
                <a16:creationId xmlns:a16="http://schemas.microsoft.com/office/drawing/2014/main" id="{43A8A917-2576-D91B-8509-189AD61F63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0706" y="1855723"/>
            <a:ext cx="2296212" cy="32143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4" descr="Combo 8Q - Học Và Thực Hành STEM Đơn Giản">
            <a:extLst>
              <a:ext uri="{FF2B5EF4-FFF2-40B4-BE49-F238E27FC236}">
                <a16:creationId xmlns:a16="http://schemas.microsoft.com/office/drawing/2014/main" id="{B052734E-E025-CBDF-6B9C-701471F8CDB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291" r="10291"/>
          <a:stretch/>
        </p:blipFill>
        <p:spPr bwMode="auto">
          <a:xfrm>
            <a:off x="8408485" y="1783957"/>
            <a:ext cx="2552809" cy="32143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6" descr="Ông Vua Lãng Phí Và Ông Vua Tiết Kiệm">
            <a:extLst>
              <a:ext uri="{FF2B5EF4-FFF2-40B4-BE49-F238E27FC236}">
                <a16:creationId xmlns:a16="http://schemas.microsoft.com/office/drawing/2014/main" id="{9EEC479D-5AAF-FD32-1306-6388EF78EA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3495" y="1825113"/>
            <a:ext cx="3245009" cy="32450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2158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par>
                                <p:cTn id="16" presetID="14" presetClass="entr" presetSubtype="1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par>
                                <p:cTn id="24" presetID="14" presetClass="entr" presetSubtype="1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91B81D-30F5-17C3-EEBA-4051DA40F1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C21122D-1008-DDF9-DF75-7CF9A74AA819}"/>
              </a:ext>
            </a:extLst>
          </p:cNvPr>
          <p:cNvSpPr txBox="1"/>
          <p:nvPr/>
        </p:nvSpPr>
        <p:spPr>
          <a:xfrm>
            <a:off x="4580103" y="2389642"/>
            <a:ext cx="8594449" cy="2650084"/>
          </a:xfrm>
          <a:prstGeom prst="rect">
            <a:avLst/>
          </a:prstGeom>
        </p:spPr>
        <p:txBody>
          <a:bodyPr wrap="square" lIns="0" tIns="0" rIns="0" bIns="0" rtlCol="0" anchor="t">
            <a:spAutoFit/>
          </a:bodyPr>
          <a:lstStyle/>
          <a:p>
            <a:pPr lvl="0" algn="ctr">
              <a:lnSpc>
                <a:spcPct val="150000"/>
              </a:lnSpc>
              <a:defRPr/>
            </a:pPr>
            <a:r>
              <a:rPr lang="vi-VN" sz="4000" b="1" dirty="0">
                <a:solidFill>
                  <a:srgbClr val="C00000"/>
                </a:solidFill>
                <a:latin typeface="+mn-lt"/>
                <a:ea typeface="Calibri" panose="020F0502020204030204" pitchFamily="34" charset="0"/>
                <a:cs typeface="Arial" panose="020B0604020202020204" pitchFamily="34" charset="0"/>
              </a:rPr>
              <a:t>HOẠT ĐỘNG 2:</a:t>
            </a:r>
            <a:endParaRPr lang="en-US" sz="4000" b="1" dirty="0">
              <a:solidFill>
                <a:srgbClr val="C00000"/>
              </a:solidFill>
              <a:latin typeface="+mn-lt"/>
              <a:ea typeface="Calibri" panose="020F0502020204030204" pitchFamily="34" charset="0"/>
              <a:cs typeface="Arial" panose="020B0604020202020204" pitchFamily="34" charset="0"/>
            </a:endParaRPr>
          </a:p>
          <a:p>
            <a:pPr lvl="0" algn="ctr">
              <a:lnSpc>
                <a:spcPct val="150000"/>
              </a:lnSpc>
              <a:defRPr/>
            </a:pPr>
            <a:r>
              <a:rPr lang="vi-VN" sz="4000" b="1" dirty="0">
                <a:solidFill>
                  <a:schemeClr val="tx1"/>
                </a:solidFill>
                <a:latin typeface="+mn-lt"/>
                <a:ea typeface="Calibri" panose="020F0502020204030204" pitchFamily="34" charset="0"/>
                <a:cs typeface="Arial" panose="020B0604020202020204" pitchFamily="34" charset="0"/>
              </a:rPr>
              <a:t>GIỚI THIỆU</a:t>
            </a:r>
            <a:r>
              <a:rPr lang="en-US" sz="4000" b="1" dirty="0">
                <a:solidFill>
                  <a:schemeClr val="tx1"/>
                </a:solidFill>
                <a:latin typeface="+mn-lt"/>
                <a:ea typeface="Calibri" panose="020F0502020204030204" pitchFamily="34" charset="0"/>
                <a:cs typeface="Arial" panose="020B0604020202020204" pitchFamily="34" charset="0"/>
              </a:rPr>
              <a:t>, </a:t>
            </a:r>
            <a:r>
              <a:rPr lang="vi-VN" sz="4000" b="1" dirty="0">
                <a:solidFill>
                  <a:schemeClr val="tx1"/>
                </a:solidFill>
                <a:latin typeface="+mn-lt"/>
                <a:ea typeface="Calibri" panose="020F0502020204030204" pitchFamily="34" charset="0"/>
                <a:cs typeface="Arial" panose="020B0604020202020204" pitchFamily="34" charset="0"/>
              </a:rPr>
              <a:t>TRAO ĐỔI</a:t>
            </a:r>
            <a:endParaRPr lang="en-US" sz="4000" b="1" dirty="0">
              <a:solidFill>
                <a:schemeClr val="tx1"/>
              </a:solidFill>
              <a:latin typeface="+mn-lt"/>
              <a:ea typeface="Calibri" panose="020F0502020204030204" pitchFamily="34" charset="0"/>
              <a:cs typeface="Arial" panose="020B0604020202020204" pitchFamily="34" charset="0"/>
            </a:endParaRPr>
          </a:p>
          <a:p>
            <a:pPr lvl="0" algn="ctr">
              <a:lnSpc>
                <a:spcPct val="150000"/>
              </a:lnSpc>
              <a:defRPr/>
            </a:pPr>
            <a:r>
              <a:rPr lang="en-US" sz="4000" b="1" dirty="0">
                <a:solidFill>
                  <a:schemeClr val="tx1"/>
                </a:solidFill>
                <a:latin typeface="+mn-lt"/>
                <a:ea typeface="Calibri" panose="020F0502020204030204" pitchFamily="34" charset="0"/>
                <a:cs typeface="Arial" panose="020B0604020202020204" pitchFamily="34" charset="0"/>
              </a:rPr>
              <a:t>VÀ BÌNH CHỌN</a:t>
            </a:r>
            <a:endParaRPr lang="vi-VN" sz="4000" b="1" dirty="0">
              <a:solidFill>
                <a:schemeClr val="tx1"/>
              </a:solidFill>
              <a:latin typeface="+mn-lt"/>
              <a:ea typeface="Calibri" panose="020F0502020204030204" pitchFamily="34" charset="0"/>
              <a:cs typeface="Arial" panose="020B0604020202020204" pitchFamily="34" charset="0"/>
            </a:endParaRPr>
          </a:p>
        </p:txBody>
      </p:sp>
      <p:sp>
        <p:nvSpPr>
          <p:cNvPr id="4" name="Freeform 40">
            <a:extLst>
              <a:ext uri="{FF2B5EF4-FFF2-40B4-BE49-F238E27FC236}">
                <a16:creationId xmlns:a16="http://schemas.microsoft.com/office/drawing/2014/main" id="{4F6BB340-8885-3ABC-E352-9DF43946E09B}"/>
              </a:ext>
            </a:extLst>
          </p:cNvPr>
          <p:cNvSpPr/>
          <p:nvPr/>
        </p:nvSpPr>
        <p:spPr>
          <a:xfrm>
            <a:off x="559347" y="2052535"/>
            <a:ext cx="5536653" cy="3324299"/>
          </a:xfrm>
          <a:custGeom>
            <a:avLst/>
            <a:gdLst/>
            <a:ahLst/>
            <a:cxnLst/>
            <a:rect l="l" t="t" r="r" b="b"/>
            <a:pathLst>
              <a:path w="3484993" h="2092448">
                <a:moveTo>
                  <a:pt x="0" y="0"/>
                </a:moveTo>
                <a:lnTo>
                  <a:pt x="3484992" y="0"/>
                </a:lnTo>
                <a:lnTo>
                  <a:pt x="3484992" y="2092448"/>
                </a:lnTo>
                <a:lnTo>
                  <a:pt x="0" y="2092448"/>
                </a:lnTo>
                <a:lnTo>
                  <a:pt x="0" y="0"/>
                </a:lnTo>
                <a:close/>
              </a:path>
            </a:pathLst>
          </a:custGeom>
          <a:blipFill>
            <a:blip r:embed="rId3"/>
            <a:stretch>
              <a:fillRect/>
            </a:stretch>
          </a:blipFill>
        </p:spPr>
      </p:sp>
    </p:spTree>
    <p:extLst>
      <p:ext uri="{BB962C8B-B14F-4D97-AF65-F5344CB8AC3E}">
        <p14:creationId xmlns:p14="http://schemas.microsoft.com/office/powerpoint/2010/main" val="535958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7A6A52-E968-1F30-F5DA-C774BCC5E048}"/>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40959A3A-F7BF-CBFA-31F1-7CA84F181317}"/>
              </a:ext>
            </a:extLst>
          </p:cNvPr>
          <p:cNvGrpSpPr/>
          <p:nvPr/>
        </p:nvGrpSpPr>
        <p:grpSpPr>
          <a:xfrm>
            <a:off x="4868358" y="1819956"/>
            <a:ext cx="6532108" cy="4696755"/>
            <a:chOff x="4868358" y="1704045"/>
            <a:chExt cx="6532108" cy="4696755"/>
          </a:xfrm>
        </p:grpSpPr>
        <p:sp>
          <p:nvSpPr>
            <p:cNvPr id="7" name="Freeform 4">
              <a:extLst>
                <a:ext uri="{FF2B5EF4-FFF2-40B4-BE49-F238E27FC236}">
                  <a16:creationId xmlns:a16="http://schemas.microsoft.com/office/drawing/2014/main" id="{FF525535-298E-0E3B-48AA-2E77CE0ABB82}"/>
                </a:ext>
              </a:extLst>
            </p:cNvPr>
            <p:cNvSpPr/>
            <p:nvPr/>
          </p:nvSpPr>
          <p:spPr>
            <a:xfrm>
              <a:off x="4868358" y="1704045"/>
              <a:ext cx="6532108" cy="4696755"/>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68C0C5">
                <a:lumMod val="20000"/>
                <a:lumOff val="80000"/>
              </a:srgbClr>
            </a:solidFill>
          </p:spPr>
          <p:txBody>
            <a:bodyPr/>
            <a:lstStyle/>
            <a:p>
              <a:pPr defTabSz="575981">
                <a:defRPr/>
              </a:pPr>
              <a:endParaRPr lang="en-US" sz="2400" kern="0">
                <a:solidFill>
                  <a:prstClr val="black"/>
                </a:solidFill>
                <a:latin typeface="+mn-lt"/>
                <a:cs typeface="Arial" panose="020B0604020202020204" pitchFamily="34" charset="0"/>
                <a:sym typeface="Arial"/>
              </a:endParaRPr>
            </a:p>
          </p:txBody>
        </p:sp>
        <p:sp>
          <p:nvSpPr>
            <p:cNvPr id="9" name="TextBox 8">
              <a:extLst>
                <a:ext uri="{FF2B5EF4-FFF2-40B4-BE49-F238E27FC236}">
                  <a16:creationId xmlns:a16="http://schemas.microsoft.com/office/drawing/2014/main" id="{51C223CC-7954-5398-DA59-E5BEFAC7A127}"/>
                </a:ext>
              </a:extLst>
            </p:cNvPr>
            <p:cNvSpPr txBox="1"/>
            <p:nvPr/>
          </p:nvSpPr>
          <p:spPr>
            <a:xfrm>
              <a:off x="4963958" y="1829506"/>
              <a:ext cx="6137630" cy="4445832"/>
            </a:xfrm>
            <a:prstGeom prst="rect">
              <a:avLst/>
            </a:prstGeom>
            <a:noFill/>
          </p:spPr>
          <p:txBody>
            <a:bodyPr wrap="square">
              <a:spAutoFit/>
            </a:bodyPr>
            <a:lstStyle/>
            <a:p>
              <a:pPr marL="359988" indent="-359988" algn="just">
                <a:lnSpc>
                  <a:spcPct val="150000"/>
                </a:lnSpc>
                <a:buFont typeface="Courier New" panose="02070309020205020404" pitchFamily="49" charset="0"/>
                <a:buChar char="o"/>
              </a:pPr>
              <a:r>
                <a:rPr lang="en-US" sz="2400" dirty="0" err="1">
                  <a:solidFill>
                    <a:srgbClr val="000000"/>
                  </a:solidFill>
                  <a:latin typeface="+mn-lt"/>
                  <a:ea typeface="Calibri" panose="020F0502020204030204" pitchFamily="34" charset="0"/>
                  <a:cs typeface="Arial" panose="020B0604020202020204" pitchFamily="34" charset="0"/>
                  <a:sym typeface="Arial"/>
                </a:rPr>
                <a:t>Các</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em</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hãy</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vi-VN" sz="2400" dirty="0">
                  <a:solidFill>
                    <a:srgbClr val="000000"/>
                  </a:solidFill>
                  <a:latin typeface="+mn-lt"/>
                  <a:ea typeface="Calibri" panose="020F0502020204030204" pitchFamily="34" charset="0"/>
                  <a:cs typeface="Arial" panose="020B0604020202020204" pitchFamily="34" charset="0"/>
                  <a:sym typeface="Arial"/>
                </a:rPr>
                <a:t>giới thiệu câu chuyện (bài thơ, bài văn, bài báo)</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mà</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mình</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chuẩn</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bị</a:t>
              </a:r>
              <a:r>
                <a:rPr lang="vi-VN"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với</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bạn</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cùng</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bàn</a:t>
              </a:r>
              <a:r>
                <a:rPr lang="en-US" sz="2400" dirty="0">
                  <a:solidFill>
                    <a:srgbClr val="000000"/>
                  </a:solidFill>
                  <a:latin typeface="+mn-lt"/>
                  <a:ea typeface="Calibri" panose="020F0502020204030204" pitchFamily="34" charset="0"/>
                  <a:cs typeface="Arial" panose="020B0604020202020204" pitchFamily="34" charset="0"/>
                  <a:sym typeface="Arial"/>
                </a:rPr>
                <a:t>.</a:t>
              </a:r>
              <a:endParaRPr lang="vi-VN" sz="2400" dirty="0">
                <a:solidFill>
                  <a:srgbClr val="000000"/>
                </a:solidFill>
                <a:latin typeface="+mn-lt"/>
                <a:ea typeface="Calibri" panose="020F0502020204030204" pitchFamily="34" charset="0"/>
                <a:cs typeface="Arial" panose="020B0604020202020204" pitchFamily="34" charset="0"/>
                <a:sym typeface="Arial"/>
              </a:endParaRPr>
            </a:p>
            <a:p>
              <a:pPr marL="359988" indent="-359988" algn="just">
                <a:lnSpc>
                  <a:spcPct val="150000"/>
                </a:lnSpc>
                <a:buFont typeface="Courier New" panose="02070309020205020404" pitchFamily="49" charset="0"/>
                <a:buChar char="o"/>
              </a:pPr>
              <a:r>
                <a:rPr lang="en-US" sz="2400" b="1" dirty="0" err="1">
                  <a:solidFill>
                    <a:schemeClr val="tx1"/>
                  </a:solidFill>
                  <a:latin typeface="+mn-lt"/>
                  <a:ea typeface="Calibri" panose="020F0502020204030204" pitchFamily="34" charset="0"/>
                  <a:cs typeface="Arial" panose="020B0604020202020204" pitchFamily="34" charset="0"/>
                  <a:sym typeface="Arial"/>
                </a:rPr>
                <a:t>Lưu</a:t>
              </a:r>
              <a:r>
                <a:rPr lang="en-US" sz="2400" b="1" dirty="0">
                  <a:solidFill>
                    <a:schemeClr val="tx1"/>
                  </a:solidFill>
                  <a:latin typeface="+mn-lt"/>
                  <a:ea typeface="Calibri" panose="020F0502020204030204" pitchFamily="34" charset="0"/>
                  <a:cs typeface="Arial" panose="020B0604020202020204" pitchFamily="34" charset="0"/>
                  <a:sym typeface="Arial"/>
                </a:rPr>
                <a:t> </a:t>
              </a:r>
              <a:r>
                <a:rPr lang="en-US" sz="2400" b="1" dirty="0" err="1">
                  <a:solidFill>
                    <a:schemeClr val="tx1"/>
                  </a:solidFill>
                  <a:latin typeface="+mn-lt"/>
                  <a:ea typeface="Calibri" panose="020F0502020204030204" pitchFamily="34" charset="0"/>
                  <a:cs typeface="Arial" panose="020B0604020202020204" pitchFamily="34" charset="0"/>
                  <a:sym typeface="Arial"/>
                </a:rPr>
                <a:t>ý</a:t>
              </a:r>
              <a:r>
                <a:rPr lang="en-US" sz="2400" b="1" dirty="0">
                  <a:solidFill>
                    <a:schemeClr val="tx1"/>
                  </a:solidFill>
                  <a:latin typeface="+mn-lt"/>
                  <a:ea typeface="Calibri" panose="020F0502020204030204" pitchFamily="34" charset="0"/>
                  <a:cs typeface="Arial" panose="020B0604020202020204" pitchFamily="34" charset="0"/>
                  <a:sym typeface="Arial"/>
                </a:rPr>
                <a:t>: </a:t>
              </a:r>
              <a:r>
                <a:rPr lang="vi-VN" sz="2400" dirty="0">
                  <a:solidFill>
                    <a:srgbClr val="000000"/>
                  </a:solidFill>
                  <a:latin typeface="+mn-lt"/>
                  <a:ea typeface="Calibri" panose="020F0502020204030204" pitchFamily="34" charset="0"/>
                  <a:cs typeface="Arial" panose="020B0604020202020204" pitchFamily="34" charset="0"/>
                  <a:sym typeface="Arial"/>
                </a:rPr>
                <a:t>Những </a:t>
              </a:r>
              <a:r>
                <a:rPr lang="en-US" sz="2400" dirty="0" err="1">
                  <a:solidFill>
                    <a:srgbClr val="000000"/>
                  </a:solidFill>
                  <a:latin typeface="+mn-lt"/>
                  <a:ea typeface="Calibri" panose="020F0502020204030204" pitchFamily="34" charset="0"/>
                  <a:cs typeface="Arial" panose="020B0604020202020204" pitchFamily="34" charset="0"/>
                  <a:sym typeface="Arial"/>
                </a:rPr>
                <a:t>bạn</a:t>
              </a:r>
              <a:r>
                <a:rPr lang="vi-VN" sz="2400" dirty="0">
                  <a:solidFill>
                    <a:srgbClr val="000000"/>
                  </a:solidFill>
                  <a:latin typeface="+mn-lt"/>
                  <a:ea typeface="Calibri" panose="020F0502020204030204" pitchFamily="34" charset="0"/>
                  <a:cs typeface="Arial" panose="020B0604020202020204" pitchFamily="34" charset="0"/>
                  <a:sym typeface="Arial"/>
                </a:rPr>
                <a:t> chưa chuẩn bị được câu chuyện (bài thơ, bài văn, bài báo) có thể giới thiệu câu chuyện/ trao đổi về bài viết mà GV đã</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yêu</a:t>
              </a:r>
              <a:r>
                <a:rPr lang="en-US" sz="2400" dirty="0">
                  <a:solidFill>
                    <a:srgbClr val="000000"/>
                  </a:solidFill>
                  <a:latin typeface="+mn-lt"/>
                  <a:ea typeface="Calibri" panose="020F0502020204030204" pitchFamily="34" charset="0"/>
                  <a:cs typeface="Arial" panose="020B0604020202020204" pitchFamily="34" charset="0"/>
                  <a:sym typeface="Arial"/>
                </a:rPr>
                <a:t> </a:t>
              </a:r>
              <a:r>
                <a:rPr lang="en-US" sz="2400" dirty="0" err="1">
                  <a:solidFill>
                    <a:srgbClr val="000000"/>
                  </a:solidFill>
                  <a:latin typeface="+mn-lt"/>
                  <a:ea typeface="Calibri" panose="020F0502020204030204" pitchFamily="34" charset="0"/>
                  <a:cs typeface="Arial" panose="020B0604020202020204" pitchFamily="34" charset="0"/>
                  <a:sym typeface="Arial"/>
                </a:rPr>
                <a:t>cầu</a:t>
              </a:r>
              <a:r>
                <a:rPr lang="vi-VN" sz="2400" dirty="0">
                  <a:solidFill>
                    <a:srgbClr val="000000"/>
                  </a:solidFill>
                  <a:latin typeface="+mn-lt"/>
                  <a:ea typeface="Calibri" panose="020F0502020204030204" pitchFamily="34" charset="0"/>
                  <a:cs typeface="Arial" panose="020B0604020202020204" pitchFamily="34" charset="0"/>
                  <a:sym typeface="Arial"/>
                </a:rPr>
                <a:t>.</a:t>
              </a:r>
            </a:p>
          </p:txBody>
        </p:sp>
      </p:grpSp>
      <p:grpSp>
        <p:nvGrpSpPr>
          <p:cNvPr id="11" name="Group 10">
            <a:extLst>
              <a:ext uri="{FF2B5EF4-FFF2-40B4-BE49-F238E27FC236}">
                <a16:creationId xmlns:a16="http://schemas.microsoft.com/office/drawing/2014/main" id="{9378AFA8-9237-2341-7FA6-F7AC0FDA3C3A}"/>
              </a:ext>
            </a:extLst>
          </p:cNvPr>
          <p:cNvGrpSpPr/>
          <p:nvPr/>
        </p:nvGrpSpPr>
        <p:grpSpPr>
          <a:xfrm>
            <a:off x="575041" y="1819957"/>
            <a:ext cx="4037845" cy="4696754"/>
            <a:chOff x="914400" y="2599786"/>
            <a:chExt cx="6409906" cy="7455895"/>
          </a:xfrm>
        </p:grpSpPr>
        <p:grpSp>
          <p:nvGrpSpPr>
            <p:cNvPr id="13" name="Group 6">
              <a:extLst>
                <a:ext uri="{FF2B5EF4-FFF2-40B4-BE49-F238E27FC236}">
                  <a16:creationId xmlns:a16="http://schemas.microsoft.com/office/drawing/2014/main" id="{3D20B8FE-9831-D4A4-E15A-2ECC28B5232E}"/>
                </a:ext>
              </a:extLst>
            </p:cNvPr>
            <p:cNvGrpSpPr/>
            <p:nvPr/>
          </p:nvGrpSpPr>
          <p:grpSpPr>
            <a:xfrm>
              <a:off x="914400" y="2599786"/>
              <a:ext cx="6409906" cy="7455895"/>
              <a:chOff x="0" y="-112966"/>
              <a:chExt cx="1457118" cy="2147790"/>
            </a:xfrm>
          </p:grpSpPr>
          <p:sp>
            <p:nvSpPr>
              <p:cNvPr id="28" name="Freeform 7">
                <a:extLst>
                  <a:ext uri="{FF2B5EF4-FFF2-40B4-BE49-F238E27FC236}">
                    <a16:creationId xmlns:a16="http://schemas.microsoft.com/office/drawing/2014/main" id="{C1C5A7A4-DFB7-4DEE-42F2-71E449017067}"/>
                  </a:ext>
                </a:extLst>
              </p:cNvPr>
              <p:cNvSpPr/>
              <p:nvPr/>
            </p:nvSpPr>
            <p:spPr>
              <a:xfrm>
                <a:off x="0" y="-112966"/>
                <a:ext cx="1457118" cy="214779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68C0C5">
                  <a:lumMod val="60000"/>
                  <a:lumOff val="40000"/>
                </a:srgbClr>
              </a:solidFill>
            </p:spPr>
            <p:txBody>
              <a:bodyPr/>
              <a:lstStyle/>
              <a:p>
                <a:pPr defTabSz="575981">
                  <a:defRPr/>
                </a:pPr>
                <a:endParaRPr lang="en-US" sz="2400" kern="0" dirty="0">
                  <a:solidFill>
                    <a:prstClr val="black"/>
                  </a:solidFill>
                  <a:latin typeface="+mn-lt"/>
                  <a:cs typeface="Arial" panose="020B0604020202020204" pitchFamily="34" charset="0"/>
                  <a:sym typeface="Arial"/>
                </a:endParaRPr>
              </a:p>
            </p:txBody>
          </p:sp>
          <p:sp>
            <p:nvSpPr>
              <p:cNvPr id="29" name="TextBox 8">
                <a:extLst>
                  <a:ext uri="{FF2B5EF4-FFF2-40B4-BE49-F238E27FC236}">
                    <a16:creationId xmlns:a16="http://schemas.microsoft.com/office/drawing/2014/main" id="{28298965-50D2-0CFE-0103-05371E75FC3F}"/>
                  </a:ext>
                </a:extLst>
              </p:cNvPr>
              <p:cNvSpPr txBox="1"/>
              <p:nvPr/>
            </p:nvSpPr>
            <p:spPr>
              <a:xfrm>
                <a:off x="0" y="-47625"/>
                <a:ext cx="812800" cy="860425"/>
              </a:xfrm>
              <a:prstGeom prst="rect">
                <a:avLst/>
              </a:prstGeom>
            </p:spPr>
            <p:txBody>
              <a:bodyPr lIns="32001" tIns="32001" rIns="32001" bIns="32001" rtlCol="0" anchor="ctr"/>
              <a:lstStyle/>
              <a:p>
                <a:pPr algn="ctr" defTabSz="575981">
                  <a:lnSpc>
                    <a:spcPts val="1676"/>
                  </a:lnSpc>
                  <a:defRPr/>
                </a:pPr>
                <a:endParaRPr sz="2400" kern="0">
                  <a:solidFill>
                    <a:prstClr val="black"/>
                  </a:solidFill>
                  <a:latin typeface="+mn-lt"/>
                  <a:cs typeface="Arial" panose="020B0604020202020204" pitchFamily="34" charset="0"/>
                  <a:sym typeface="Arial"/>
                </a:endParaRPr>
              </a:p>
            </p:txBody>
          </p:sp>
        </p:grpSp>
        <p:grpSp>
          <p:nvGrpSpPr>
            <p:cNvPr id="14" name="Group 13">
              <a:extLst>
                <a:ext uri="{FF2B5EF4-FFF2-40B4-BE49-F238E27FC236}">
                  <a16:creationId xmlns:a16="http://schemas.microsoft.com/office/drawing/2014/main" id="{A698A3A9-E616-1075-B675-1612BFC12E09}"/>
                </a:ext>
              </a:extLst>
            </p:cNvPr>
            <p:cNvGrpSpPr/>
            <p:nvPr/>
          </p:nvGrpSpPr>
          <p:grpSpPr>
            <a:xfrm>
              <a:off x="1113517" y="3194623"/>
              <a:ext cx="6103136" cy="1165345"/>
              <a:chOff x="1111642" y="3231845"/>
              <a:chExt cx="6103136" cy="1165345"/>
            </a:xfrm>
          </p:grpSpPr>
          <p:sp>
            <p:nvSpPr>
              <p:cNvPr id="26" name="Freeform 25">
                <a:extLst>
                  <a:ext uri="{FF2B5EF4-FFF2-40B4-BE49-F238E27FC236}">
                    <a16:creationId xmlns:a16="http://schemas.microsoft.com/office/drawing/2014/main" id="{EE228B90-03FC-454B-14FB-BDDD3CCE6951}"/>
                  </a:ext>
                </a:extLst>
              </p:cNvPr>
              <p:cNvSpPr/>
              <p:nvPr/>
            </p:nvSpPr>
            <p:spPr>
              <a:xfrm>
                <a:off x="1214043" y="3231845"/>
                <a:ext cx="5826741" cy="1165345"/>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defTabSz="575981">
                  <a:defRPr/>
                </a:pPr>
                <a:endParaRPr lang="en-US" sz="2400" kern="0" dirty="0">
                  <a:solidFill>
                    <a:prstClr val="black"/>
                  </a:solidFill>
                  <a:latin typeface="+mn-lt"/>
                  <a:cs typeface="Arial" panose="020B0604020202020204" pitchFamily="34" charset="0"/>
                  <a:sym typeface="Arial"/>
                </a:endParaRPr>
              </a:p>
            </p:txBody>
          </p:sp>
          <p:sp>
            <p:nvSpPr>
              <p:cNvPr id="27" name="TextBox 26">
                <a:extLst>
                  <a:ext uri="{FF2B5EF4-FFF2-40B4-BE49-F238E27FC236}">
                    <a16:creationId xmlns:a16="http://schemas.microsoft.com/office/drawing/2014/main" id="{94C0D83D-82C6-2C84-1757-9C928803F89C}"/>
                  </a:ext>
                </a:extLst>
              </p:cNvPr>
              <p:cNvSpPr txBox="1"/>
              <p:nvPr/>
            </p:nvSpPr>
            <p:spPr>
              <a:xfrm>
                <a:off x="1111642" y="3467290"/>
                <a:ext cx="6103136" cy="732875"/>
              </a:xfrm>
              <a:prstGeom prst="rect">
                <a:avLst/>
              </a:prstGeom>
              <a:noFill/>
            </p:spPr>
            <p:txBody>
              <a:bodyPr wrap="square" rtlCol="0">
                <a:spAutoFit/>
              </a:bodyPr>
              <a:lstStyle/>
              <a:p>
                <a:pPr algn="ctr" defTabSz="575981">
                  <a:defRPr/>
                </a:pPr>
                <a:r>
                  <a:rPr lang="en-US" sz="2400" b="1" kern="0" dirty="0" err="1">
                    <a:solidFill>
                      <a:srgbClr val="000000"/>
                    </a:solidFill>
                    <a:latin typeface="+mn-lt"/>
                    <a:cs typeface="Arial" panose="020B0604020202020204" pitchFamily="34" charset="0"/>
                    <a:sym typeface="Arial"/>
                  </a:rPr>
                  <a:t>Hoạt</a:t>
                </a:r>
                <a:r>
                  <a:rPr lang="en-US" sz="2400" b="1" kern="0" dirty="0">
                    <a:solidFill>
                      <a:srgbClr val="000000"/>
                    </a:solidFill>
                    <a:latin typeface="+mn-lt"/>
                    <a:cs typeface="Arial" panose="020B0604020202020204" pitchFamily="34" charset="0"/>
                    <a:sym typeface="Arial"/>
                  </a:rPr>
                  <a:t> </a:t>
                </a:r>
                <a:r>
                  <a:rPr lang="en-US" sz="2400" b="1" kern="0" dirty="0" err="1">
                    <a:solidFill>
                      <a:srgbClr val="000000"/>
                    </a:solidFill>
                    <a:latin typeface="+mn-lt"/>
                    <a:cs typeface="Arial" panose="020B0604020202020204" pitchFamily="34" charset="0"/>
                    <a:sym typeface="Arial"/>
                  </a:rPr>
                  <a:t>động</a:t>
                </a:r>
                <a:r>
                  <a:rPr lang="en-US" sz="2400" b="1" kern="0" dirty="0">
                    <a:solidFill>
                      <a:srgbClr val="000000"/>
                    </a:solidFill>
                    <a:latin typeface="+mn-lt"/>
                    <a:cs typeface="Arial" panose="020B0604020202020204" pitchFamily="34" charset="0"/>
                    <a:sym typeface="Arial"/>
                  </a:rPr>
                  <a:t> </a:t>
                </a:r>
                <a:r>
                  <a:rPr lang="en-US" sz="2400" b="1" kern="0" dirty="0" err="1">
                    <a:solidFill>
                      <a:srgbClr val="000000"/>
                    </a:solidFill>
                    <a:latin typeface="+mn-lt"/>
                    <a:cs typeface="Arial" panose="020B0604020202020204" pitchFamily="34" charset="0"/>
                    <a:sym typeface="Arial"/>
                  </a:rPr>
                  <a:t>nhóm</a:t>
                </a:r>
                <a:r>
                  <a:rPr lang="en-US" sz="2400" b="1" kern="0" dirty="0">
                    <a:solidFill>
                      <a:srgbClr val="000000"/>
                    </a:solidFill>
                    <a:latin typeface="+mn-lt"/>
                    <a:cs typeface="Arial" panose="020B0604020202020204" pitchFamily="34" charset="0"/>
                    <a:sym typeface="Arial"/>
                  </a:rPr>
                  <a:t> </a:t>
                </a:r>
                <a:r>
                  <a:rPr lang="en-US" sz="2400" b="1" kern="0" dirty="0" err="1">
                    <a:solidFill>
                      <a:srgbClr val="000000"/>
                    </a:solidFill>
                    <a:latin typeface="+mn-lt"/>
                    <a:cs typeface="Arial" panose="020B0604020202020204" pitchFamily="34" charset="0"/>
                    <a:sym typeface="Arial"/>
                  </a:rPr>
                  <a:t>đôi</a:t>
                </a:r>
                <a:endParaRPr lang="en-US" sz="2400" b="1" kern="0" dirty="0">
                  <a:solidFill>
                    <a:srgbClr val="000000"/>
                  </a:solidFill>
                  <a:latin typeface="+mn-lt"/>
                  <a:cs typeface="Arial" panose="020B0604020202020204" pitchFamily="34" charset="0"/>
                  <a:sym typeface="Arial"/>
                </a:endParaRPr>
              </a:p>
            </p:txBody>
          </p:sp>
        </p:grpSp>
      </p:grpSp>
      <p:sp>
        <p:nvSpPr>
          <p:cNvPr id="30" name="TextBox 29">
            <a:extLst>
              <a:ext uri="{FF2B5EF4-FFF2-40B4-BE49-F238E27FC236}">
                <a16:creationId xmlns:a16="http://schemas.microsoft.com/office/drawing/2014/main" id="{2C934414-2D1D-07C6-346E-FA2303ECFEE5}"/>
              </a:ext>
            </a:extLst>
          </p:cNvPr>
          <p:cNvSpPr txBox="1"/>
          <p:nvPr/>
        </p:nvSpPr>
        <p:spPr>
          <a:xfrm>
            <a:off x="1304768" y="1190076"/>
            <a:ext cx="9582464" cy="461665"/>
          </a:xfrm>
          <a:prstGeom prst="rect">
            <a:avLst/>
          </a:prstGeom>
          <a:noFill/>
        </p:spPr>
        <p:txBody>
          <a:bodyPr wrap="square">
            <a:spAutoFit/>
          </a:bodyPr>
          <a:lstStyle/>
          <a:p>
            <a:pPr algn="ctr" defTabSz="1151961">
              <a:defRPr/>
            </a:pPr>
            <a:r>
              <a:rPr lang="en-US" sz="2400" b="1" kern="0" dirty="0" err="1">
                <a:solidFill>
                  <a:srgbClr val="C00000"/>
                </a:solidFill>
                <a:latin typeface="+mn-lt"/>
                <a:cs typeface="Arial" panose="020B0604020202020204" pitchFamily="34" charset="0"/>
                <a:sym typeface="Arial"/>
              </a:rPr>
              <a:t>Nhiệm</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vụ</a:t>
            </a:r>
            <a:r>
              <a:rPr lang="en-US" sz="2400" b="1" kern="0" dirty="0">
                <a:solidFill>
                  <a:srgbClr val="C00000"/>
                </a:solidFill>
                <a:latin typeface="+mn-lt"/>
                <a:cs typeface="Arial" panose="020B0604020202020204" pitchFamily="34" charset="0"/>
                <a:sym typeface="Arial"/>
              </a:rPr>
              <a:t> 1: </a:t>
            </a:r>
            <a:r>
              <a:rPr lang="en-US" sz="2400" b="1" kern="0" dirty="0" err="1">
                <a:solidFill>
                  <a:srgbClr val="C00000"/>
                </a:solidFill>
                <a:latin typeface="+mn-lt"/>
                <a:cs typeface="Arial" panose="020B0604020202020204" pitchFamily="34" charset="0"/>
                <a:sym typeface="Arial"/>
              </a:rPr>
              <a:t>Giới</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thiệu</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và</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trao</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đổi</a:t>
            </a:r>
            <a:endParaRPr lang="en-US" sz="2400" kern="0" dirty="0">
              <a:solidFill>
                <a:srgbClr val="C00000"/>
              </a:solidFill>
              <a:latin typeface="+mn-lt"/>
              <a:cs typeface="Arial" panose="020B0604020202020204" pitchFamily="34" charset="0"/>
              <a:sym typeface="Arial"/>
            </a:endParaRPr>
          </a:p>
        </p:txBody>
      </p:sp>
      <p:sp>
        <p:nvSpPr>
          <p:cNvPr id="31" name="Freeform 16">
            <a:extLst>
              <a:ext uri="{FF2B5EF4-FFF2-40B4-BE49-F238E27FC236}">
                <a16:creationId xmlns:a16="http://schemas.microsoft.com/office/drawing/2014/main" id="{49860EB2-F9E8-48B9-EF5A-9F824A2A45C5}"/>
              </a:ext>
            </a:extLst>
          </p:cNvPr>
          <p:cNvSpPr/>
          <p:nvPr/>
        </p:nvSpPr>
        <p:spPr>
          <a:xfrm>
            <a:off x="1495388" y="3303474"/>
            <a:ext cx="2159198" cy="2973078"/>
          </a:xfrm>
          <a:custGeom>
            <a:avLst/>
            <a:gdLst/>
            <a:ahLst/>
            <a:cxnLst/>
            <a:rect l="l" t="t" r="r" b="b"/>
            <a:pathLst>
              <a:path w="4862646" h="6695554">
                <a:moveTo>
                  <a:pt x="0" y="0"/>
                </a:moveTo>
                <a:lnTo>
                  <a:pt x="4862646" y="0"/>
                </a:lnTo>
                <a:lnTo>
                  <a:pt x="4862646" y="6695554"/>
                </a:lnTo>
                <a:lnTo>
                  <a:pt x="0" y="6695554"/>
                </a:lnTo>
                <a:lnTo>
                  <a:pt x="0" y="0"/>
                </a:lnTo>
                <a:close/>
              </a:path>
            </a:pathLst>
          </a:custGeom>
          <a:blipFill>
            <a:blip r:embed="rId3"/>
            <a:stretch>
              <a:fillRect/>
            </a:stretch>
          </a:blipFill>
        </p:spPr>
      </p:sp>
    </p:spTree>
    <p:extLst>
      <p:ext uri="{BB962C8B-B14F-4D97-AF65-F5344CB8AC3E}">
        <p14:creationId xmlns:p14="http://schemas.microsoft.com/office/powerpoint/2010/main" val="422375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4D6C1F-23F5-8CC1-382D-19C09D204E81}"/>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CA62A7F7-5650-BF45-A855-F72E6101C781}"/>
              </a:ext>
            </a:extLst>
          </p:cNvPr>
          <p:cNvGrpSpPr/>
          <p:nvPr/>
        </p:nvGrpSpPr>
        <p:grpSpPr>
          <a:xfrm>
            <a:off x="4868358" y="1819956"/>
            <a:ext cx="6532108" cy="4696755"/>
            <a:chOff x="4868358" y="1704045"/>
            <a:chExt cx="6532108" cy="4696755"/>
          </a:xfrm>
        </p:grpSpPr>
        <p:sp>
          <p:nvSpPr>
            <p:cNvPr id="7" name="Freeform 4">
              <a:extLst>
                <a:ext uri="{FF2B5EF4-FFF2-40B4-BE49-F238E27FC236}">
                  <a16:creationId xmlns:a16="http://schemas.microsoft.com/office/drawing/2014/main" id="{EE09E81A-5BE6-8FB0-A607-14D54FCFDE48}"/>
                </a:ext>
              </a:extLst>
            </p:cNvPr>
            <p:cNvSpPr/>
            <p:nvPr/>
          </p:nvSpPr>
          <p:spPr>
            <a:xfrm>
              <a:off x="4868358" y="1704045"/>
              <a:ext cx="6532108" cy="4696755"/>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accent2">
                <a:lumMod val="20000"/>
                <a:lumOff val="80000"/>
              </a:schemeClr>
            </a:solidFill>
          </p:spPr>
          <p:txBody>
            <a:bodyPr/>
            <a:lstStyle/>
            <a:p>
              <a:pPr defTabSz="575981">
                <a:defRPr/>
              </a:pPr>
              <a:endParaRPr lang="en-US" sz="2400" kern="0">
                <a:solidFill>
                  <a:prstClr val="black"/>
                </a:solidFill>
                <a:latin typeface="+mn-lt"/>
                <a:cs typeface="Arial" panose="020B0604020202020204" pitchFamily="34" charset="0"/>
                <a:sym typeface="Arial"/>
              </a:endParaRPr>
            </a:p>
          </p:txBody>
        </p:sp>
        <p:sp>
          <p:nvSpPr>
            <p:cNvPr id="9" name="TextBox 8">
              <a:extLst>
                <a:ext uri="{FF2B5EF4-FFF2-40B4-BE49-F238E27FC236}">
                  <a16:creationId xmlns:a16="http://schemas.microsoft.com/office/drawing/2014/main" id="{3C501BD9-639D-E58F-B0F4-AB352BEE1117}"/>
                </a:ext>
              </a:extLst>
            </p:cNvPr>
            <p:cNvSpPr txBox="1"/>
            <p:nvPr/>
          </p:nvSpPr>
          <p:spPr>
            <a:xfrm>
              <a:off x="4963958" y="1829506"/>
              <a:ext cx="6137630" cy="4445832"/>
            </a:xfrm>
            <a:prstGeom prst="rect">
              <a:avLst/>
            </a:prstGeom>
            <a:noFill/>
          </p:spPr>
          <p:txBody>
            <a:bodyPr wrap="square">
              <a:spAutoFit/>
            </a:bodyPr>
            <a:lstStyle/>
            <a:p>
              <a:pPr marL="359988" indent="-359988" algn="just">
                <a:lnSpc>
                  <a:spcPct val="150000"/>
                </a:lnSpc>
                <a:buFont typeface="Courier New" panose="02070309020205020404" pitchFamily="49" charset="0"/>
                <a:buChar char="o"/>
              </a:pPr>
              <a:r>
                <a:rPr lang="vi-VN" sz="2400" kern="0" dirty="0">
                  <a:latin typeface="+mn-lt"/>
                  <a:cs typeface="Arial"/>
                  <a:sym typeface="Arial"/>
                </a:rPr>
                <a:t>Các em </a:t>
              </a:r>
              <a:r>
                <a:rPr lang="en-US" sz="2400" kern="0" dirty="0" err="1">
                  <a:latin typeface="+mn-lt"/>
                  <a:cs typeface="Arial"/>
                  <a:sym typeface="Arial"/>
                </a:rPr>
                <a:t>hãy</a:t>
              </a:r>
              <a:r>
                <a:rPr lang="en-US" sz="2400" kern="0" dirty="0">
                  <a:latin typeface="+mn-lt"/>
                  <a:cs typeface="Arial"/>
                  <a:sym typeface="Arial"/>
                </a:rPr>
                <a:t> </a:t>
              </a:r>
              <a:r>
                <a:rPr lang="vi-VN" sz="2400" kern="0" dirty="0">
                  <a:latin typeface="+mn-lt"/>
                  <a:cs typeface="Arial"/>
                  <a:sym typeface="Arial"/>
                </a:rPr>
                <a:t>lần lượt </a:t>
              </a:r>
              <a:r>
                <a:rPr lang="en-US" sz="2400" kern="0" dirty="0" err="1">
                  <a:latin typeface="+mn-lt"/>
                  <a:cs typeface="Arial"/>
                  <a:sym typeface="Arial"/>
                </a:rPr>
                <a:t>trình</a:t>
              </a:r>
              <a:r>
                <a:rPr lang="en-US" sz="2400" kern="0" dirty="0">
                  <a:latin typeface="+mn-lt"/>
                  <a:cs typeface="Arial"/>
                  <a:sym typeface="Arial"/>
                </a:rPr>
                <a:t> </a:t>
              </a:r>
              <a:r>
                <a:rPr lang="en-US" sz="2400" kern="0" dirty="0" err="1">
                  <a:latin typeface="+mn-lt"/>
                  <a:cs typeface="Arial"/>
                  <a:sym typeface="Arial"/>
                </a:rPr>
                <a:t>bày</a:t>
              </a:r>
              <a:r>
                <a:rPr lang="en-US" sz="2400" kern="0" dirty="0">
                  <a:latin typeface="+mn-lt"/>
                  <a:cs typeface="Arial"/>
                  <a:sym typeface="Arial"/>
                </a:rPr>
                <a:t> </a:t>
              </a:r>
              <a:r>
                <a:rPr lang="en-US" sz="2400" kern="0" dirty="0" err="1">
                  <a:latin typeface="+mn-lt"/>
                  <a:cs typeface="Arial"/>
                  <a:sym typeface="Arial"/>
                </a:rPr>
                <a:t>ở</a:t>
              </a:r>
              <a:r>
                <a:rPr lang="en-US" sz="2400" kern="0" dirty="0">
                  <a:latin typeface="+mn-lt"/>
                  <a:cs typeface="Arial"/>
                  <a:sym typeface="Arial"/>
                </a:rPr>
                <a:t> </a:t>
              </a:r>
              <a:r>
                <a:rPr lang="vi-VN" sz="2400" kern="0" dirty="0">
                  <a:latin typeface="+mn-lt"/>
                  <a:cs typeface="Arial"/>
                  <a:sym typeface="Arial"/>
                </a:rPr>
                <a:t>trước lớp câu chuyện (bài thơ, bài văn, bài báo)</a:t>
              </a:r>
              <a:r>
                <a:rPr lang="en-US" sz="2400" kern="0" dirty="0">
                  <a:latin typeface="+mn-lt"/>
                  <a:cs typeface="Arial"/>
                  <a:sym typeface="Arial"/>
                </a:rPr>
                <a:t> </a:t>
              </a:r>
              <a:r>
                <a:rPr lang="en-US" sz="2400" kern="0" dirty="0" err="1">
                  <a:latin typeface="+mn-lt"/>
                  <a:cs typeface="Arial"/>
                  <a:sym typeface="Arial"/>
                </a:rPr>
                <a:t>của</a:t>
              </a:r>
              <a:r>
                <a:rPr lang="en-US" sz="2400" kern="0" dirty="0">
                  <a:latin typeface="+mn-lt"/>
                  <a:cs typeface="Arial"/>
                  <a:sym typeface="Arial"/>
                </a:rPr>
                <a:t> </a:t>
              </a:r>
              <a:r>
                <a:rPr lang="en-US" sz="2400" kern="0" dirty="0" err="1">
                  <a:latin typeface="+mn-lt"/>
                  <a:cs typeface="Arial"/>
                  <a:sym typeface="Arial"/>
                </a:rPr>
                <a:t>mình</a:t>
              </a:r>
              <a:r>
                <a:rPr lang="en-US" sz="2400" kern="0" dirty="0">
                  <a:latin typeface="+mn-lt"/>
                  <a:cs typeface="Arial"/>
                  <a:sym typeface="Arial"/>
                </a:rPr>
                <a:t>.</a:t>
              </a:r>
              <a:endParaRPr lang="en-US" sz="2400" dirty="0">
                <a:solidFill>
                  <a:prstClr val="black"/>
                </a:solidFill>
                <a:latin typeface="+mn-lt"/>
                <a:ea typeface="Calibri" panose="020F0502020204030204" pitchFamily="34" charset="0"/>
                <a:cs typeface="Arial" panose="020B0604020202020204" pitchFamily="34" charset="0"/>
                <a:sym typeface="Arial"/>
              </a:endParaRPr>
            </a:p>
            <a:p>
              <a:pPr marL="359988" indent="-359988" algn="just">
                <a:lnSpc>
                  <a:spcPct val="150000"/>
                </a:lnSpc>
                <a:buFont typeface="Courier New" panose="02070309020205020404" pitchFamily="49" charset="0"/>
                <a:buChar char="o"/>
              </a:pPr>
              <a:r>
                <a:rPr lang="vi-VN" sz="2400" dirty="0">
                  <a:solidFill>
                    <a:prstClr val="black"/>
                  </a:solidFill>
                  <a:latin typeface="+mn-lt"/>
                  <a:ea typeface="Calibri" panose="020F0502020204030204" pitchFamily="34" charset="0"/>
                  <a:cs typeface="Arial" panose="020B0604020202020204" pitchFamily="34" charset="0"/>
                  <a:sym typeface="Arial"/>
                </a:rPr>
                <a:t>Sau mỗi câu chuyện (bài thơ, bài văn, bài báo), </a:t>
              </a:r>
              <a:r>
                <a:rPr lang="en-US" sz="2400" dirty="0" err="1">
                  <a:solidFill>
                    <a:prstClr val="black"/>
                  </a:solidFill>
                  <a:latin typeface="+mn-lt"/>
                  <a:ea typeface="Calibri" panose="020F0502020204030204" pitchFamily="34" charset="0"/>
                  <a:cs typeface="Arial" panose="020B0604020202020204" pitchFamily="34" charset="0"/>
                  <a:sym typeface="Arial"/>
                </a:rPr>
                <a:t>các</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bạn</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trong lớp đặt câu hỏi nếu có chi tiết chưa rõ và trao đổi về </a:t>
              </a:r>
              <a:r>
                <a:rPr lang="en-US" sz="2400" dirty="0" err="1">
                  <a:solidFill>
                    <a:prstClr val="black"/>
                  </a:solidFill>
                  <a:latin typeface="+mn-lt"/>
                  <a:ea typeface="Calibri" panose="020F0502020204030204" pitchFamily="34" charset="0"/>
                  <a:cs typeface="Arial" panose="020B0604020202020204" pitchFamily="34" charset="0"/>
                  <a:sym typeface="Arial"/>
                </a:rPr>
                <a:t>về</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câu</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chuyện</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kern="0" dirty="0">
                  <a:latin typeface="+mn-lt"/>
                  <a:cs typeface="Arial"/>
                  <a:sym typeface="Arial"/>
                </a:rPr>
                <a:t>(bài thơ, bài văn, bài báo)</a:t>
              </a:r>
              <a:r>
                <a:rPr lang="en-US" sz="2400" kern="0" dirty="0">
                  <a:latin typeface="+mn-lt"/>
                  <a:cs typeface="Arial"/>
                  <a:sym typeface="Arial"/>
                </a:rPr>
                <a:t>.</a:t>
              </a:r>
              <a:endParaRPr lang="vi-VN" sz="2400" dirty="0">
                <a:solidFill>
                  <a:prstClr val="black"/>
                </a:solidFill>
                <a:latin typeface="+mn-lt"/>
                <a:ea typeface="Calibri" panose="020F0502020204030204" pitchFamily="34" charset="0"/>
                <a:cs typeface="Arial" panose="020B0604020202020204" pitchFamily="34" charset="0"/>
                <a:sym typeface="Arial"/>
              </a:endParaRPr>
            </a:p>
          </p:txBody>
        </p:sp>
      </p:grpSp>
      <p:grpSp>
        <p:nvGrpSpPr>
          <p:cNvPr id="11" name="Group 10">
            <a:extLst>
              <a:ext uri="{FF2B5EF4-FFF2-40B4-BE49-F238E27FC236}">
                <a16:creationId xmlns:a16="http://schemas.microsoft.com/office/drawing/2014/main" id="{8A716C52-A84E-7754-B767-9B9BC30AD5E2}"/>
              </a:ext>
            </a:extLst>
          </p:cNvPr>
          <p:cNvGrpSpPr/>
          <p:nvPr/>
        </p:nvGrpSpPr>
        <p:grpSpPr>
          <a:xfrm>
            <a:off x="575041" y="1819957"/>
            <a:ext cx="4037845" cy="4696754"/>
            <a:chOff x="914400" y="2599786"/>
            <a:chExt cx="6409906" cy="7455895"/>
          </a:xfrm>
        </p:grpSpPr>
        <p:grpSp>
          <p:nvGrpSpPr>
            <p:cNvPr id="13" name="Group 6">
              <a:extLst>
                <a:ext uri="{FF2B5EF4-FFF2-40B4-BE49-F238E27FC236}">
                  <a16:creationId xmlns:a16="http://schemas.microsoft.com/office/drawing/2014/main" id="{1D75AD74-0333-E851-CF06-BF0C297990F6}"/>
                </a:ext>
              </a:extLst>
            </p:cNvPr>
            <p:cNvGrpSpPr/>
            <p:nvPr/>
          </p:nvGrpSpPr>
          <p:grpSpPr>
            <a:xfrm>
              <a:off x="914400" y="2599786"/>
              <a:ext cx="6409906" cy="7455895"/>
              <a:chOff x="0" y="-112966"/>
              <a:chExt cx="1457118" cy="2147790"/>
            </a:xfrm>
          </p:grpSpPr>
          <p:sp>
            <p:nvSpPr>
              <p:cNvPr id="28" name="Freeform 7">
                <a:extLst>
                  <a:ext uri="{FF2B5EF4-FFF2-40B4-BE49-F238E27FC236}">
                    <a16:creationId xmlns:a16="http://schemas.microsoft.com/office/drawing/2014/main" id="{53F8519F-454B-AF94-D1EA-66533FDC301B}"/>
                  </a:ext>
                </a:extLst>
              </p:cNvPr>
              <p:cNvSpPr/>
              <p:nvPr/>
            </p:nvSpPr>
            <p:spPr>
              <a:xfrm>
                <a:off x="0" y="-112966"/>
                <a:ext cx="1457118" cy="214779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2">
                  <a:lumMod val="20000"/>
                  <a:lumOff val="80000"/>
                </a:schemeClr>
              </a:solidFill>
            </p:spPr>
            <p:txBody>
              <a:bodyPr/>
              <a:lstStyle/>
              <a:p>
                <a:pPr defTabSz="575981">
                  <a:defRPr/>
                </a:pPr>
                <a:endParaRPr lang="en-US" sz="2400" kern="0" dirty="0">
                  <a:solidFill>
                    <a:prstClr val="black"/>
                  </a:solidFill>
                  <a:latin typeface="+mn-lt"/>
                  <a:cs typeface="Arial" panose="020B0604020202020204" pitchFamily="34" charset="0"/>
                  <a:sym typeface="Arial"/>
                </a:endParaRPr>
              </a:p>
            </p:txBody>
          </p:sp>
          <p:sp>
            <p:nvSpPr>
              <p:cNvPr id="29" name="TextBox 8">
                <a:extLst>
                  <a:ext uri="{FF2B5EF4-FFF2-40B4-BE49-F238E27FC236}">
                    <a16:creationId xmlns:a16="http://schemas.microsoft.com/office/drawing/2014/main" id="{15F46063-A319-6038-013F-E5A71115BACA}"/>
                  </a:ext>
                </a:extLst>
              </p:cNvPr>
              <p:cNvSpPr txBox="1"/>
              <p:nvPr/>
            </p:nvSpPr>
            <p:spPr>
              <a:xfrm>
                <a:off x="0" y="-47625"/>
                <a:ext cx="812800" cy="860425"/>
              </a:xfrm>
              <a:prstGeom prst="rect">
                <a:avLst/>
              </a:prstGeom>
            </p:spPr>
            <p:txBody>
              <a:bodyPr lIns="32001" tIns="32001" rIns="32001" bIns="32001" rtlCol="0" anchor="ctr"/>
              <a:lstStyle/>
              <a:p>
                <a:pPr algn="ctr" defTabSz="575981">
                  <a:lnSpc>
                    <a:spcPts val="1676"/>
                  </a:lnSpc>
                  <a:defRPr/>
                </a:pPr>
                <a:endParaRPr sz="2400" kern="0">
                  <a:solidFill>
                    <a:prstClr val="black"/>
                  </a:solidFill>
                  <a:latin typeface="+mn-lt"/>
                  <a:cs typeface="Arial" panose="020B0604020202020204" pitchFamily="34" charset="0"/>
                  <a:sym typeface="Arial"/>
                </a:endParaRPr>
              </a:p>
            </p:txBody>
          </p:sp>
        </p:grpSp>
        <p:grpSp>
          <p:nvGrpSpPr>
            <p:cNvPr id="14" name="Group 13">
              <a:extLst>
                <a:ext uri="{FF2B5EF4-FFF2-40B4-BE49-F238E27FC236}">
                  <a16:creationId xmlns:a16="http://schemas.microsoft.com/office/drawing/2014/main" id="{8C9DB40B-656D-1D51-70E5-220A3600258D}"/>
                </a:ext>
              </a:extLst>
            </p:cNvPr>
            <p:cNvGrpSpPr/>
            <p:nvPr/>
          </p:nvGrpSpPr>
          <p:grpSpPr>
            <a:xfrm>
              <a:off x="1113517" y="3194623"/>
              <a:ext cx="6103136" cy="1165345"/>
              <a:chOff x="1111642" y="3231845"/>
              <a:chExt cx="6103136" cy="1165345"/>
            </a:xfrm>
          </p:grpSpPr>
          <p:sp>
            <p:nvSpPr>
              <p:cNvPr id="26" name="Freeform 25">
                <a:extLst>
                  <a:ext uri="{FF2B5EF4-FFF2-40B4-BE49-F238E27FC236}">
                    <a16:creationId xmlns:a16="http://schemas.microsoft.com/office/drawing/2014/main" id="{652BE08C-A50F-291C-F646-0FE878B3684D}"/>
                  </a:ext>
                </a:extLst>
              </p:cNvPr>
              <p:cNvSpPr/>
              <p:nvPr/>
            </p:nvSpPr>
            <p:spPr>
              <a:xfrm>
                <a:off x="1214043" y="3231845"/>
                <a:ext cx="5826741" cy="1165345"/>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defTabSz="575981">
                  <a:defRPr/>
                </a:pPr>
                <a:endParaRPr lang="en-US" sz="2400" kern="0" dirty="0">
                  <a:solidFill>
                    <a:prstClr val="black"/>
                  </a:solidFill>
                  <a:latin typeface="+mn-lt"/>
                  <a:cs typeface="Arial" panose="020B0604020202020204" pitchFamily="34" charset="0"/>
                  <a:sym typeface="Arial"/>
                </a:endParaRPr>
              </a:p>
            </p:txBody>
          </p:sp>
          <p:sp>
            <p:nvSpPr>
              <p:cNvPr id="27" name="TextBox 26">
                <a:extLst>
                  <a:ext uri="{FF2B5EF4-FFF2-40B4-BE49-F238E27FC236}">
                    <a16:creationId xmlns:a16="http://schemas.microsoft.com/office/drawing/2014/main" id="{1C2CC849-1980-4F83-6F30-AC9114452745}"/>
                  </a:ext>
                </a:extLst>
              </p:cNvPr>
              <p:cNvSpPr txBox="1"/>
              <p:nvPr/>
            </p:nvSpPr>
            <p:spPr>
              <a:xfrm>
                <a:off x="1111642" y="3467290"/>
                <a:ext cx="6103136" cy="732875"/>
              </a:xfrm>
              <a:prstGeom prst="rect">
                <a:avLst/>
              </a:prstGeom>
              <a:noFill/>
            </p:spPr>
            <p:txBody>
              <a:bodyPr wrap="square" rtlCol="0">
                <a:spAutoFit/>
              </a:bodyPr>
              <a:lstStyle/>
              <a:p>
                <a:pPr algn="ctr" defTabSz="575981">
                  <a:defRPr/>
                </a:pPr>
                <a:r>
                  <a:rPr lang="en-US" sz="2400" b="1" kern="0" dirty="0" err="1">
                    <a:solidFill>
                      <a:srgbClr val="000000"/>
                    </a:solidFill>
                    <a:latin typeface="+mn-lt"/>
                    <a:cs typeface="Arial" panose="020B0604020202020204" pitchFamily="34" charset="0"/>
                    <a:sym typeface="Arial"/>
                  </a:rPr>
                  <a:t>Hoạt</a:t>
                </a:r>
                <a:r>
                  <a:rPr lang="en-US" sz="2400" b="1" kern="0" dirty="0">
                    <a:solidFill>
                      <a:srgbClr val="000000"/>
                    </a:solidFill>
                    <a:latin typeface="+mn-lt"/>
                    <a:cs typeface="Arial" panose="020B0604020202020204" pitchFamily="34" charset="0"/>
                    <a:sym typeface="Arial"/>
                  </a:rPr>
                  <a:t> </a:t>
                </a:r>
                <a:r>
                  <a:rPr lang="en-US" sz="2400" b="1" kern="0" dirty="0" err="1">
                    <a:solidFill>
                      <a:srgbClr val="000000"/>
                    </a:solidFill>
                    <a:latin typeface="+mn-lt"/>
                    <a:cs typeface="Arial" panose="020B0604020202020204" pitchFamily="34" charset="0"/>
                    <a:sym typeface="Arial"/>
                  </a:rPr>
                  <a:t>động</a:t>
                </a:r>
                <a:r>
                  <a:rPr lang="en-US" sz="2400" b="1" kern="0" dirty="0">
                    <a:solidFill>
                      <a:srgbClr val="000000"/>
                    </a:solidFill>
                    <a:latin typeface="+mn-lt"/>
                    <a:cs typeface="Arial" panose="020B0604020202020204" pitchFamily="34" charset="0"/>
                    <a:sym typeface="Arial"/>
                  </a:rPr>
                  <a:t> </a:t>
                </a:r>
                <a:r>
                  <a:rPr lang="en-US" sz="2400" b="1" kern="0" dirty="0" err="1">
                    <a:solidFill>
                      <a:srgbClr val="000000"/>
                    </a:solidFill>
                    <a:latin typeface="+mn-lt"/>
                    <a:cs typeface="Arial" panose="020B0604020202020204" pitchFamily="34" charset="0"/>
                    <a:sym typeface="Arial"/>
                  </a:rPr>
                  <a:t>cả</a:t>
                </a:r>
                <a:r>
                  <a:rPr lang="en-US" sz="2400" b="1" kern="0" dirty="0">
                    <a:solidFill>
                      <a:srgbClr val="000000"/>
                    </a:solidFill>
                    <a:latin typeface="+mn-lt"/>
                    <a:cs typeface="Arial" panose="020B0604020202020204" pitchFamily="34" charset="0"/>
                    <a:sym typeface="Arial"/>
                  </a:rPr>
                  <a:t> </a:t>
                </a:r>
                <a:r>
                  <a:rPr lang="en-US" sz="2400" b="1" kern="0" dirty="0" err="1">
                    <a:solidFill>
                      <a:srgbClr val="000000"/>
                    </a:solidFill>
                    <a:latin typeface="+mn-lt"/>
                    <a:cs typeface="Arial" panose="020B0604020202020204" pitchFamily="34" charset="0"/>
                    <a:sym typeface="Arial"/>
                  </a:rPr>
                  <a:t>lớp</a:t>
                </a:r>
                <a:endParaRPr lang="en-US" sz="2400" b="1" kern="0" dirty="0">
                  <a:solidFill>
                    <a:srgbClr val="000000"/>
                  </a:solidFill>
                  <a:latin typeface="+mn-lt"/>
                  <a:cs typeface="Arial" panose="020B0604020202020204" pitchFamily="34" charset="0"/>
                  <a:sym typeface="Arial"/>
                </a:endParaRPr>
              </a:p>
            </p:txBody>
          </p:sp>
        </p:grpSp>
      </p:grpSp>
      <p:sp>
        <p:nvSpPr>
          <p:cNvPr id="2" name="Freeform 4">
            <a:extLst>
              <a:ext uri="{FF2B5EF4-FFF2-40B4-BE49-F238E27FC236}">
                <a16:creationId xmlns:a16="http://schemas.microsoft.com/office/drawing/2014/main" id="{25E69B40-0BD9-AB1F-D60B-9D68451326A5}"/>
              </a:ext>
            </a:extLst>
          </p:cNvPr>
          <p:cNvSpPr/>
          <p:nvPr/>
        </p:nvSpPr>
        <p:spPr>
          <a:xfrm>
            <a:off x="799672" y="3224982"/>
            <a:ext cx="3646198" cy="2854670"/>
          </a:xfrm>
          <a:custGeom>
            <a:avLst/>
            <a:gdLst/>
            <a:ahLst/>
            <a:cxnLst/>
            <a:rect l="l" t="t" r="r" b="b"/>
            <a:pathLst>
              <a:path w="6154932" h="4818799">
                <a:moveTo>
                  <a:pt x="0" y="0"/>
                </a:moveTo>
                <a:lnTo>
                  <a:pt x="6154932" y="0"/>
                </a:lnTo>
                <a:lnTo>
                  <a:pt x="6154932" y="4818799"/>
                </a:lnTo>
                <a:lnTo>
                  <a:pt x="0" y="4818799"/>
                </a:lnTo>
                <a:lnTo>
                  <a:pt x="0" y="0"/>
                </a:lnTo>
                <a:close/>
              </a:path>
            </a:pathLst>
          </a:custGeom>
          <a:blipFill>
            <a:blip r:embed="rId3"/>
            <a:stretch>
              <a:fillRect/>
            </a:stretch>
          </a:blipFill>
        </p:spPr>
      </p:sp>
    </p:spTree>
    <p:extLst>
      <p:ext uri="{BB962C8B-B14F-4D97-AF65-F5344CB8AC3E}">
        <p14:creationId xmlns:p14="http://schemas.microsoft.com/office/powerpoint/2010/main" val="222210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4F5CF98-9685-FC44-FB39-5F6E4889F177}"/>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3903F8E1-24FC-2C29-26AE-6C774D2B6627}"/>
              </a:ext>
            </a:extLst>
          </p:cNvPr>
          <p:cNvGrpSpPr/>
          <p:nvPr/>
        </p:nvGrpSpPr>
        <p:grpSpPr>
          <a:xfrm>
            <a:off x="1023465" y="1964893"/>
            <a:ext cx="10145070" cy="1131849"/>
            <a:chOff x="54987" y="349514"/>
            <a:chExt cx="8052432" cy="898381"/>
          </a:xfrm>
        </p:grpSpPr>
        <p:sp>
          <p:nvSpPr>
            <p:cNvPr id="18" name="TextBox 17">
              <a:extLst>
                <a:ext uri="{FF2B5EF4-FFF2-40B4-BE49-F238E27FC236}">
                  <a16:creationId xmlns:a16="http://schemas.microsoft.com/office/drawing/2014/main" id="{9E268BE7-1F0F-2CE0-47BE-FF5F41498E7F}"/>
                </a:ext>
              </a:extLst>
            </p:cNvPr>
            <p:cNvSpPr txBox="1"/>
            <p:nvPr/>
          </p:nvSpPr>
          <p:spPr>
            <a:xfrm>
              <a:off x="737659" y="349514"/>
              <a:ext cx="7369760" cy="898381"/>
            </a:xfrm>
            <a:prstGeom prst="rect">
              <a:avLst/>
            </a:prstGeom>
            <a:noFill/>
          </p:spPr>
          <p:txBody>
            <a:bodyPr wrap="square">
              <a:spAutoFit/>
            </a:bodyPr>
            <a:lstStyle/>
            <a:p>
              <a:pPr algn="just" defTabSz="1151961">
                <a:lnSpc>
                  <a:spcPct val="150000"/>
                </a:lnSpc>
                <a:defRPr/>
              </a:pPr>
              <a:r>
                <a:rPr lang="en-US" sz="2400" kern="0" dirty="0" err="1">
                  <a:solidFill>
                    <a:srgbClr val="000000"/>
                  </a:solidFill>
                  <a:latin typeface="+mn-lt"/>
                  <a:cs typeface="Arial"/>
                  <a:sym typeface="Arial"/>
                </a:rPr>
                <a:t>Các</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em</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hãy</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trao</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đổi</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với</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bạn</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trong</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nhóm</a:t>
              </a:r>
              <a:r>
                <a:rPr lang="en-US" sz="2400" kern="0" dirty="0">
                  <a:solidFill>
                    <a:srgbClr val="000000"/>
                  </a:solidFill>
                  <a:latin typeface="+mn-lt"/>
                  <a:cs typeface="Arial"/>
                  <a:sym typeface="Arial"/>
                </a:rPr>
                <a:t> (4 HS) </a:t>
              </a:r>
              <a:r>
                <a:rPr lang="en-US" sz="2400" kern="0" dirty="0" err="1">
                  <a:solidFill>
                    <a:srgbClr val="000000"/>
                  </a:solidFill>
                  <a:latin typeface="+mn-lt"/>
                  <a:cs typeface="Arial"/>
                  <a:sym typeface="Arial"/>
                </a:rPr>
                <a:t>về</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nội</a:t>
              </a:r>
              <a:r>
                <a:rPr lang="en-US" sz="2400" kern="0" dirty="0">
                  <a:solidFill>
                    <a:srgbClr val="000000"/>
                  </a:solidFill>
                  <a:latin typeface="+mn-lt"/>
                  <a:cs typeface="Arial"/>
                  <a:sym typeface="Arial"/>
                </a:rPr>
                <a:t> dung </a:t>
              </a:r>
              <a:r>
                <a:rPr lang="en-US" sz="2400" kern="0" dirty="0" err="1">
                  <a:solidFill>
                    <a:srgbClr val="000000"/>
                  </a:solidFill>
                  <a:latin typeface="+mn-lt"/>
                  <a:cs typeface="Arial"/>
                  <a:sym typeface="Arial"/>
                </a:rPr>
                <a:t>của</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tác</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phẩm</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được</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giới</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thiệu</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theo</a:t>
              </a:r>
              <a:r>
                <a:rPr lang="en-US" sz="2400" kern="0" dirty="0">
                  <a:solidFill>
                    <a:srgbClr val="000000"/>
                  </a:solidFill>
                  <a:latin typeface="+mn-lt"/>
                  <a:cs typeface="Arial"/>
                  <a:sym typeface="Arial"/>
                </a:rPr>
                <a:t> 2 </a:t>
              </a:r>
              <a:r>
                <a:rPr lang="en-US" sz="2400" kern="0" dirty="0" err="1">
                  <a:solidFill>
                    <a:srgbClr val="000000"/>
                  </a:solidFill>
                  <a:latin typeface="+mn-lt"/>
                  <a:cs typeface="Arial"/>
                  <a:sym typeface="Arial"/>
                </a:rPr>
                <a:t>gợi</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ý</a:t>
              </a:r>
              <a:r>
                <a:rPr lang="en-US" sz="2400" kern="0" dirty="0">
                  <a:solidFill>
                    <a:srgbClr val="000000"/>
                  </a:solidFill>
                  <a:latin typeface="+mn-lt"/>
                  <a:cs typeface="Arial"/>
                  <a:sym typeface="Arial"/>
                </a:rPr>
                <a:t> (SGK – tr.45):</a:t>
              </a:r>
              <a:endParaRPr lang="en-US" sz="2400" kern="0" dirty="0">
                <a:solidFill>
                  <a:srgbClr val="FF0000"/>
                </a:solidFill>
                <a:latin typeface="+mn-lt"/>
                <a:cs typeface="Arial"/>
                <a:sym typeface="Arial"/>
              </a:endParaRPr>
            </a:p>
          </p:txBody>
        </p:sp>
        <p:sp>
          <p:nvSpPr>
            <p:cNvPr id="19" name="Freeform 4">
              <a:extLst>
                <a:ext uri="{FF2B5EF4-FFF2-40B4-BE49-F238E27FC236}">
                  <a16:creationId xmlns:a16="http://schemas.microsoft.com/office/drawing/2014/main" id="{728750AD-5A7A-C296-9196-9F02E409826D}"/>
                </a:ext>
              </a:extLst>
            </p:cNvPr>
            <p:cNvSpPr/>
            <p:nvPr/>
          </p:nvSpPr>
          <p:spPr>
            <a:xfrm>
              <a:off x="54987" y="533301"/>
              <a:ext cx="613808" cy="591085"/>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1961">
                <a:defRPr/>
              </a:pPr>
              <a:endParaRPr lang="en-US" sz="2400" kern="0">
                <a:solidFill>
                  <a:sysClr val="windowText" lastClr="000000"/>
                </a:solidFill>
                <a:latin typeface="+mn-lt"/>
                <a:cs typeface="Arial"/>
                <a:sym typeface="Arial"/>
              </a:endParaRPr>
            </a:p>
          </p:txBody>
        </p:sp>
      </p:grpSp>
      <p:sp>
        <p:nvSpPr>
          <p:cNvPr id="21" name="Rounded Rectangle 207">
            <a:extLst>
              <a:ext uri="{FF2B5EF4-FFF2-40B4-BE49-F238E27FC236}">
                <a16:creationId xmlns:a16="http://schemas.microsoft.com/office/drawing/2014/main" id="{B9E99457-CC72-A082-0DF2-19DDF2568E74}"/>
              </a:ext>
            </a:extLst>
          </p:cNvPr>
          <p:cNvSpPr/>
          <p:nvPr/>
        </p:nvSpPr>
        <p:spPr>
          <a:xfrm>
            <a:off x="4850797" y="3367444"/>
            <a:ext cx="5715582" cy="1519120"/>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defTabSz="1151961">
              <a:lnSpc>
                <a:spcPct val="150000"/>
              </a:lnSpc>
            </a:pPr>
            <a:r>
              <a:rPr lang="en-US" sz="2400" kern="0">
                <a:solidFill>
                  <a:sysClr val="windowText" lastClr="000000"/>
                </a:solidFill>
                <a:latin typeface="+mn-lt"/>
                <a:cs typeface="Arial" panose="020B0604020202020204" pitchFamily="34" charset="0"/>
                <a:sym typeface="Arial"/>
              </a:rPr>
              <a:t>a) Em thích nhân vật (hoặc chi tiết, hình ảnh) nào? Vì sao?</a:t>
            </a:r>
            <a:endParaRPr lang="en-US" sz="2400" kern="0" dirty="0">
              <a:solidFill>
                <a:sysClr val="windowText" lastClr="000000"/>
              </a:solidFill>
              <a:latin typeface="+mn-lt"/>
              <a:cs typeface="Arial" panose="020B0604020202020204" pitchFamily="34" charset="0"/>
              <a:sym typeface="Arial"/>
            </a:endParaRPr>
          </a:p>
        </p:txBody>
      </p:sp>
      <p:cxnSp>
        <p:nvCxnSpPr>
          <p:cNvPr id="22" name="Elbow Connector 209">
            <a:extLst>
              <a:ext uri="{FF2B5EF4-FFF2-40B4-BE49-F238E27FC236}">
                <a16:creationId xmlns:a16="http://schemas.microsoft.com/office/drawing/2014/main" id="{27E1394F-E498-4176-0294-F2E74F5DC673}"/>
              </a:ext>
            </a:extLst>
          </p:cNvPr>
          <p:cNvCxnSpPr>
            <a:cxnSpLocks/>
            <a:endCxn id="21" idx="1"/>
          </p:cNvCxnSpPr>
          <p:nvPr/>
        </p:nvCxnSpPr>
        <p:spPr>
          <a:xfrm flipV="1">
            <a:off x="3674787" y="4127004"/>
            <a:ext cx="1176010" cy="771514"/>
          </a:xfrm>
          <a:prstGeom prst="bentConnector3">
            <a:avLst>
              <a:gd name="adj1" fmla="val 50000"/>
            </a:avLst>
          </a:prstGeom>
          <a:noFill/>
          <a:ln w="19050" cap="flat" cmpd="sng" algn="ctr">
            <a:solidFill>
              <a:srgbClr val="000000"/>
            </a:solidFill>
            <a:prstDash val="solid"/>
            <a:tailEnd type="triangle"/>
          </a:ln>
          <a:effectLst/>
        </p:spPr>
      </p:cxnSp>
      <p:sp>
        <p:nvSpPr>
          <p:cNvPr id="23" name="Rounded Rectangle 212">
            <a:extLst>
              <a:ext uri="{FF2B5EF4-FFF2-40B4-BE49-F238E27FC236}">
                <a16:creationId xmlns:a16="http://schemas.microsoft.com/office/drawing/2014/main" id="{51E80FF2-4748-7172-4B5C-491F44CA4150}"/>
              </a:ext>
            </a:extLst>
          </p:cNvPr>
          <p:cNvSpPr/>
          <p:nvPr/>
        </p:nvSpPr>
        <p:spPr>
          <a:xfrm>
            <a:off x="4850797" y="5195724"/>
            <a:ext cx="5715581" cy="1399923"/>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defTabSz="1151961">
              <a:defRPr/>
            </a:pPr>
            <a:r>
              <a:rPr lang="vi-VN" sz="2400" kern="0">
                <a:solidFill>
                  <a:sysClr val="windowText" lastClr="000000"/>
                </a:solidFill>
                <a:latin typeface="+mn-lt"/>
                <a:cs typeface="Arial" panose="020B0604020202020204" pitchFamily="34" charset="0"/>
                <a:sym typeface="Arial"/>
              </a:rPr>
              <a:t>b) Tác phẩm đó nói lên điều gì?</a:t>
            </a:r>
            <a:endParaRPr lang="en-US" sz="2400" kern="0" dirty="0">
              <a:solidFill>
                <a:sysClr val="windowText" lastClr="000000"/>
              </a:solidFill>
              <a:latin typeface="+mn-lt"/>
              <a:cs typeface="Arial" panose="020B0604020202020204" pitchFamily="34" charset="0"/>
              <a:sym typeface="Arial"/>
            </a:endParaRPr>
          </a:p>
        </p:txBody>
      </p:sp>
      <p:cxnSp>
        <p:nvCxnSpPr>
          <p:cNvPr id="24" name="Elbow Connector 213">
            <a:extLst>
              <a:ext uri="{FF2B5EF4-FFF2-40B4-BE49-F238E27FC236}">
                <a16:creationId xmlns:a16="http://schemas.microsoft.com/office/drawing/2014/main" id="{49FC874C-0679-92AF-F322-3E1B9E32EE01}"/>
              </a:ext>
            </a:extLst>
          </p:cNvPr>
          <p:cNvCxnSpPr>
            <a:cxnSpLocks/>
            <a:endCxn id="23" idx="1"/>
          </p:cNvCxnSpPr>
          <p:nvPr/>
        </p:nvCxnSpPr>
        <p:spPr>
          <a:xfrm>
            <a:off x="3674787" y="4898518"/>
            <a:ext cx="1176010" cy="997168"/>
          </a:xfrm>
          <a:prstGeom prst="bentConnector3">
            <a:avLst>
              <a:gd name="adj1" fmla="val 50000"/>
            </a:avLst>
          </a:prstGeom>
          <a:noFill/>
          <a:ln w="19050" cap="flat" cmpd="sng" algn="ctr">
            <a:solidFill>
              <a:srgbClr val="000000"/>
            </a:solidFill>
            <a:prstDash val="solid"/>
            <a:tailEnd type="triangle"/>
          </a:ln>
          <a:effectLst/>
        </p:spPr>
      </p:cxnSp>
      <p:sp>
        <p:nvSpPr>
          <p:cNvPr id="26" name="TextBox 25">
            <a:extLst>
              <a:ext uri="{FF2B5EF4-FFF2-40B4-BE49-F238E27FC236}">
                <a16:creationId xmlns:a16="http://schemas.microsoft.com/office/drawing/2014/main" id="{7B8EA5EC-5823-0D7F-BBBC-7F0DDC48A3CC}"/>
              </a:ext>
            </a:extLst>
          </p:cNvPr>
          <p:cNvSpPr txBox="1"/>
          <p:nvPr/>
        </p:nvSpPr>
        <p:spPr>
          <a:xfrm>
            <a:off x="3046927" y="1513157"/>
            <a:ext cx="6098146" cy="461665"/>
          </a:xfrm>
          <a:prstGeom prst="rect">
            <a:avLst/>
          </a:prstGeom>
          <a:noFill/>
        </p:spPr>
        <p:txBody>
          <a:bodyPr wrap="square">
            <a:spAutoFit/>
          </a:bodyPr>
          <a:lstStyle/>
          <a:p>
            <a:pPr algn="ctr" defTabSz="1151961">
              <a:defRPr/>
            </a:pPr>
            <a:r>
              <a:rPr lang="en-US" sz="2400" b="1" kern="0" dirty="0">
                <a:solidFill>
                  <a:schemeClr val="tx1"/>
                </a:solidFill>
                <a:latin typeface="+mn-lt"/>
                <a:cs typeface="Arial" panose="020B0604020202020204" pitchFamily="34" charset="0"/>
                <a:sym typeface="Arial"/>
              </a:rPr>
              <a:t>HOẠT ĐỘNG THEO NHÓM</a:t>
            </a:r>
          </a:p>
        </p:txBody>
      </p:sp>
      <p:sp>
        <p:nvSpPr>
          <p:cNvPr id="27" name="Freeform 15">
            <a:extLst>
              <a:ext uri="{FF2B5EF4-FFF2-40B4-BE49-F238E27FC236}">
                <a16:creationId xmlns:a16="http://schemas.microsoft.com/office/drawing/2014/main" id="{BCA3171B-847D-202E-5FCF-9E0393D9DD59}"/>
              </a:ext>
            </a:extLst>
          </p:cNvPr>
          <p:cNvSpPr/>
          <p:nvPr/>
        </p:nvSpPr>
        <p:spPr>
          <a:xfrm>
            <a:off x="1575957" y="3367444"/>
            <a:ext cx="2205768" cy="3106716"/>
          </a:xfrm>
          <a:custGeom>
            <a:avLst/>
            <a:gdLst/>
            <a:ahLst/>
            <a:cxnLst/>
            <a:rect l="l" t="t" r="r" b="b"/>
            <a:pathLst>
              <a:path w="6143172" h="8652355">
                <a:moveTo>
                  <a:pt x="0" y="0"/>
                </a:moveTo>
                <a:lnTo>
                  <a:pt x="6143172" y="0"/>
                </a:lnTo>
                <a:lnTo>
                  <a:pt x="6143172" y="8652354"/>
                </a:lnTo>
                <a:lnTo>
                  <a:pt x="0" y="8652354"/>
                </a:lnTo>
                <a:lnTo>
                  <a:pt x="0" y="0"/>
                </a:lnTo>
                <a:close/>
              </a:path>
            </a:pathLst>
          </a:custGeom>
          <a:blipFill>
            <a:blip r:embed="rId5"/>
            <a:stretch>
              <a:fillRect/>
            </a:stretch>
          </a:blipFill>
        </p:spPr>
      </p:sp>
    </p:spTree>
    <p:extLst>
      <p:ext uri="{BB962C8B-B14F-4D97-AF65-F5344CB8AC3E}">
        <p14:creationId xmlns:p14="http://schemas.microsoft.com/office/powerpoint/2010/main" val="3744208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2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par>
                                <p:cTn id="16" presetID="22" presetClass="entr" presetSubtype="8"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A221D6-D45B-E165-E93F-8CF2DB70694B}"/>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34B2D23F-4A1C-8E2C-915B-02C9CCD00DDE}"/>
              </a:ext>
            </a:extLst>
          </p:cNvPr>
          <p:cNvSpPr txBox="1"/>
          <p:nvPr/>
        </p:nvSpPr>
        <p:spPr>
          <a:xfrm>
            <a:off x="888374" y="2043219"/>
            <a:ext cx="6880538" cy="461665"/>
          </a:xfrm>
          <a:prstGeom prst="rect">
            <a:avLst/>
          </a:prstGeom>
          <a:noFill/>
        </p:spPr>
        <p:txBody>
          <a:bodyPr wrap="square">
            <a:spAutoFit/>
          </a:bodyPr>
          <a:lstStyle/>
          <a:p>
            <a:pPr algn="ctr" defTabSz="1151961">
              <a:defRPr/>
            </a:pPr>
            <a:r>
              <a:rPr lang="en-US" sz="2400" b="1" kern="0" dirty="0" err="1">
                <a:solidFill>
                  <a:srgbClr val="C00000"/>
                </a:solidFill>
                <a:latin typeface="+mn-lt"/>
                <a:cs typeface="Arial" panose="020B0604020202020204" pitchFamily="34" charset="0"/>
                <a:sym typeface="Arial"/>
              </a:rPr>
              <a:t>Nhiệm</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vụ</a:t>
            </a:r>
            <a:r>
              <a:rPr lang="en-US" sz="2400" b="1" kern="0" dirty="0">
                <a:solidFill>
                  <a:srgbClr val="C00000"/>
                </a:solidFill>
                <a:latin typeface="+mn-lt"/>
                <a:cs typeface="Arial" panose="020B0604020202020204" pitchFamily="34" charset="0"/>
                <a:sym typeface="Arial"/>
              </a:rPr>
              <a:t> 2: Bình </a:t>
            </a:r>
            <a:r>
              <a:rPr lang="en-US" sz="2400" b="1" kern="0" dirty="0" err="1">
                <a:solidFill>
                  <a:srgbClr val="C00000"/>
                </a:solidFill>
                <a:latin typeface="+mn-lt"/>
                <a:cs typeface="Arial" panose="020B0604020202020204" pitchFamily="34" charset="0"/>
                <a:sym typeface="Arial"/>
              </a:rPr>
              <a:t>chọn</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bài</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trình</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bày</a:t>
            </a:r>
            <a:r>
              <a:rPr lang="en-US" sz="2400" b="1" kern="0" dirty="0">
                <a:solidFill>
                  <a:srgbClr val="C00000"/>
                </a:solidFill>
                <a:latin typeface="+mn-lt"/>
                <a:cs typeface="Arial" panose="020B0604020202020204" pitchFamily="34" charset="0"/>
                <a:sym typeface="Arial"/>
              </a:rPr>
              <a:t> hay </a:t>
            </a:r>
            <a:endParaRPr lang="en-US" sz="2400" kern="0" dirty="0">
              <a:solidFill>
                <a:srgbClr val="C00000"/>
              </a:solidFill>
              <a:latin typeface="+mn-lt"/>
              <a:cs typeface="Arial" panose="020B0604020202020204" pitchFamily="34" charset="0"/>
              <a:sym typeface="Arial"/>
            </a:endParaRPr>
          </a:p>
        </p:txBody>
      </p:sp>
      <p:sp>
        <p:nvSpPr>
          <p:cNvPr id="23" name="TextBox 11">
            <a:extLst>
              <a:ext uri="{FF2B5EF4-FFF2-40B4-BE49-F238E27FC236}">
                <a16:creationId xmlns:a16="http://schemas.microsoft.com/office/drawing/2014/main" id="{0B269690-2D89-779B-4E57-F08F3DCE3804}"/>
              </a:ext>
            </a:extLst>
          </p:cNvPr>
          <p:cNvSpPr txBox="1"/>
          <p:nvPr/>
        </p:nvSpPr>
        <p:spPr>
          <a:xfrm>
            <a:off x="1110266" y="2704404"/>
            <a:ext cx="6436754" cy="2691506"/>
          </a:xfrm>
          <a:prstGeom prst="rect">
            <a:avLst/>
          </a:prstGeom>
        </p:spPr>
        <p:txBody>
          <a:bodyPr wrap="square" lIns="0" tIns="0" rIns="0" bIns="0" rtlCol="0" anchor="t">
            <a:spAutoFit/>
          </a:bodyPr>
          <a:lstStyle/>
          <a:p>
            <a:pPr algn="just" defTabSz="1151961">
              <a:lnSpc>
                <a:spcPct val="150000"/>
              </a:lnSpc>
              <a:buClr>
                <a:srgbClr val="000000"/>
              </a:buClr>
            </a:pPr>
            <a:r>
              <a:rPr lang="en-US" sz="2400" kern="0" dirty="0" err="1">
                <a:solidFill>
                  <a:srgbClr val="000000"/>
                </a:solidFill>
                <a:latin typeface="+mn-lt"/>
                <a:cs typeface="Arial"/>
                <a:sym typeface="Arial"/>
              </a:rPr>
              <a:t>Cả</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lớp</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tiến</a:t>
            </a:r>
            <a:r>
              <a:rPr lang="en-US" sz="2400" kern="0" dirty="0">
                <a:solidFill>
                  <a:srgbClr val="000000"/>
                </a:solidFill>
                <a:latin typeface="+mn-lt"/>
                <a:cs typeface="Arial"/>
                <a:sym typeface="Arial"/>
              </a:rPr>
              <a:t> </a:t>
            </a:r>
            <a:r>
              <a:rPr lang="en-US" sz="2400" kern="0" dirty="0" err="1">
                <a:solidFill>
                  <a:srgbClr val="000000"/>
                </a:solidFill>
                <a:latin typeface="+mn-lt"/>
                <a:cs typeface="Arial"/>
                <a:sym typeface="Arial"/>
              </a:rPr>
              <a:t>hành</a:t>
            </a:r>
            <a:r>
              <a:rPr lang="en-US" sz="2400" kern="0" dirty="0">
                <a:solidFill>
                  <a:srgbClr val="000000"/>
                </a:solidFill>
                <a:latin typeface="+mn-lt"/>
                <a:cs typeface="Arial"/>
                <a:sym typeface="Arial"/>
              </a:rPr>
              <a:t> </a:t>
            </a:r>
            <a:r>
              <a:rPr lang="vi-VN" sz="2400" kern="0" dirty="0">
                <a:solidFill>
                  <a:srgbClr val="000000"/>
                </a:solidFill>
                <a:latin typeface="+mn-lt"/>
                <a:cs typeface="Arial"/>
                <a:sym typeface="Arial"/>
              </a:rPr>
              <a:t>chọn câu chuyện (bài thơ, bài văn, bài báo) được yêu thích nhất, chọn bạn có bài giới thiệu hay nhất (giới thiệu rõ ràng, giọng đọc biểu cảm, tác phong tự tin,...). </a:t>
            </a:r>
            <a:endParaRPr lang="en-US" sz="2400" kern="0" dirty="0">
              <a:solidFill>
                <a:srgbClr val="FF0000"/>
              </a:solidFill>
              <a:latin typeface="+mn-lt"/>
              <a:cs typeface="Arial"/>
              <a:sym typeface="Arial"/>
            </a:endParaRPr>
          </a:p>
        </p:txBody>
      </p:sp>
      <p:sp>
        <p:nvSpPr>
          <p:cNvPr id="24" name="Freeform 15">
            <a:extLst>
              <a:ext uri="{FF2B5EF4-FFF2-40B4-BE49-F238E27FC236}">
                <a16:creationId xmlns:a16="http://schemas.microsoft.com/office/drawing/2014/main" id="{26F6FA0D-5AF8-0D2A-C6F6-4C15E2EB45F2}"/>
              </a:ext>
            </a:extLst>
          </p:cNvPr>
          <p:cNvSpPr/>
          <p:nvPr/>
        </p:nvSpPr>
        <p:spPr>
          <a:xfrm>
            <a:off x="8136049" y="2043219"/>
            <a:ext cx="3167577" cy="3549106"/>
          </a:xfrm>
          <a:custGeom>
            <a:avLst/>
            <a:gdLst/>
            <a:ahLst/>
            <a:cxnLst/>
            <a:rect l="l" t="t" r="r" b="b"/>
            <a:pathLst>
              <a:path w="6260404" h="7014458">
                <a:moveTo>
                  <a:pt x="0" y="0"/>
                </a:moveTo>
                <a:lnTo>
                  <a:pt x="6260404" y="0"/>
                </a:lnTo>
                <a:lnTo>
                  <a:pt x="6260404" y="7014459"/>
                </a:lnTo>
                <a:lnTo>
                  <a:pt x="0" y="7014459"/>
                </a:lnTo>
                <a:lnTo>
                  <a:pt x="0" y="0"/>
                </a:lnTo>
                <a:close/>
              </a:path>
            </a:pathLst>
          </a:custGeom>
          <a:blipFill>
            <a:blip r:embed="rId3"/>
            <a:stretch>
              <a:fillRect/>
            </a:stretch>
          </a:blipFill>
        </p:spPr>
      </p:sp>
    </p:spTree>
    <p:extLst>
      <p:ext uri="{BB962C8B-B14F-4D97-AF65-F5344CB8AC3E}">
        <p14:creationId xmlns:p14="http://schemas.microsoft.com/office/powerpoint/2010/main" val="188560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6F78A85-C789-50B4-34B9-1F6807EB6366}"/>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495E99-7834-3050-0FA4-34C5EDF4539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1AB24519-0543-A547-4CAC-6AAF534A15A8}"/>
              </a:ext>
            </a:extLst>
          </p:cNvPr>
          <p:cNvGrpSpPr/>
          <p:nvPr/>
        </p:nvGrpSpPr>
        <p:grpSpPr>
          <a:xfrm>
            <a:off x="980333" y="2014210"/>
            <a:ext cx="4768625" cy="3704009"/>
            <a:chOff x="826947" y="1949815"/>
            <a:chExt cx="4768625" cy="3704009"/>
          </a:xfrm>
        </p:grpSpPr>
        <p:grpSp>
          <p:nvGrpSpPr>
            <p:cNvPr id="4" name="Group 3">
              <a:extLst>
                <a:ext uri="{FF2B5EF4-FFF2-40B4-BE49-F238E27FC236}">
                  <a16:creationId xmlns:a16="http://schemas.microsoft.com/office/drawing/2014/main" id="{D72C9EB1-246C-1D08-2E44-289DF258156E}"/>
                </a:ext>
              </a:extLst>
            </p:cNvPr>
            <p:cNvGrpSpPr/>
            <p:nvPr/>
          </p:nvGrpSpPr>
          <p:grpSpPr>
            <a:xfrm>
              <a:off x="826947" y="2390775"/>
              <a:ext cx="4768625" cy="3263049"/>
              <a:chOff x="1051750" y="1519237"/>
              <a:chExt cx="9544289" cy="2816135"/>
            </a:xfrm>
          </p:grpSpPr>
          <p:grpSp>
            <p:nvGrpSpPr>
              <p:cNvPr id="26" name="Group 3">
                <a:extLst>
                  <a:ext uri="{FF2B5EF4-FFF2-40B4-BE49-F238E27FC236}">
                    <a16:creationId xmlns:a16="http://schemas.microsoft.com/office/drawing/2014/main" id="{9416AAB5-2B17-34B1-4169-5705726D66D5}"/>
                  </a:ext>
                </a:extLst>
              </p:cNvPr>
              <p:cNvGrpSpPr/>
              <p:nvPr/>
            </p:nvGrpSpPr>
            <p:grpSpPr>
              <a:xfrm>
                <a:off x="1051750" y="1519237"/>
                <a:ext cx="9544289" cy="2816135"/>
                <a:chOff x="0" y="-47625"/>
                <a:chExt cx="2353866" cy="2224011"/>
              </a:xfrm>
            </p:grpSpPr>
            <p:sp>
              <p:nvSpPr>
                <p:cNvPr id="28" name="Freeform 4">
                  <a:extLst>
                    <a:ext uri="{FF2B5EF4-FFF2-40B4-BE49-F238E27FC236}">
                      <a16:creationId xmlns:a16="http://schemas.microsoft.com/office/drawing/2014/main" id="{07FE70DD-01E3-2EBB-48E5-1BC230EF3178}"/>
                    </a:ext>
                  </a:extLst>
                </p:cNvPr>
                <p:cNvSpPr/>
                <p:nvPr/>
              </p:nvSpPr>
              <p:spPr>
                <a:xfrm>
                  <a:off x="35110" y="-247"/>
                  <a:ext cx="2318756" cy="2176633"/>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bg1"/>
                </a:solidFill>
                <a:ln>
                  <a:solidFill>
                    <a:schemeClr val="accent6">
                      <a:lumMod val="50000"/>
                    </a:schemeClr>
                  </a:solidFill>
                  <a:prstDash val="solid"/>
                </a:ln>
              </p:spPr>
              <p:txBody>
                <a:bodyPr/>
                <a:lstStyle/>
                <a:p>
                  <a:endParaRPr lang="en-US" sz="2400">
                    <a:solidFill>
                      <a:schemeClr val="tx1"/>
                    </a:solidFill>
                    <a:latin typeface="+mn-lt"/>
                    <a:cs typeface="Arial" panose="020B0604020202020204" pitchFamily="34" charset="0"/>
                  </a:endParaRPr>
                </a:p>
              </p:txBody>
            </p:sp>
            <p:sp>
              <p:nvSpPr>
                <p:cNvPr id="29" name="TextBox 5">
                  <a:extLst>
                    <a:ext uri="{FF2B5EF4-FFF2-40B4-BE49-F238E27FC236}">
                      <a16:creationId xmlns:a16="http://schemas.microsoft.com/office/drawing/2014/main" id="{A45817F2-E53A-553D-5054-DB47FCE0B24D}"/>
                    </a:ext>
                  </a:extLst>
                </p:cNvPr>
                <p:cNvSpPr txBox="1"/>
                <p:nvPr/>
              </p:nvSpPr>
              <p:spPr>
                <a:xfrm>
                  <a:off x="0" y="-47625"/>
                  <a:ext cx="812800" cy="860425"/>
                </a:xfrm>
                <a:prstGeom prst="rect">
                  <a:avLst/>
                </a:prstGeom>
              </p:spPr>
              <p:txBody>
                <a:bodyPr lIns="32001" tIns="32001" rIns="32001" bIns="32001" rtlCol="0" anchor="ctr"/>
                <a:lstStyle/>
                <a:p>
                  <a:pPr algn="ctr">
                    <a:lnSpc>
                      <a:spcPts val="1675"/>
                    </a:lnSpc>
                  </a:pPr>
                  <a:endParaRPr sz="2400">
                    <a:solidFill>
                      <a:schemeClr val="tx1"/>
                    </a:solidFill>
                    <a:latin typeface="+mn-lt"/>
                    <a:cs typeface="Arial" panose="020B0604020202020204" pitchFamily="34" charset="0"/>
                  </a:endParaRPr>
                </a:p>
              </p:txBody>
            </p:sp>
          </p:grpSp>
          <p:sp>
            <p:nvSpPr>
              <p:cNvPr id="27" name="TextBox 26">
                <a:extLst>
                  <a:ext uri="{FF2B5EF4-FFF2-40B4-BE49-F238E27FC236}">
                    <a16:creationId xmlns:a16="http://schemas.microsoft.com/office/drawing/2014/main" id="{1E092067-07A1-2A36-AFDD-A1C38B27E8A9}"/>
                  </a:ext>
                </a:extLst>
              </p:cNvPr>
              <p:cNvSpPr txBox="1"/>
              <p:nvPr/>
            </p:nvSpPr>
            <p:spPr>
              <a:xfrm>
                <a:off x="1741571" y="2317505"/>
                <a:ext cx="8307006" cy="1446316"/>
              </a:xfrm>
              <a:prstGeom prst="rect">
                <a:avLst/>
              </a:prstGeom>
              <a:noFill/>
            </p:spPr>
            <p:txBody>
              <a:bodyPr wrap="square">
                <a:spAutoFit/>
              </a:bodyPr>
              <a:lstStyle/>
              <a:p>
                <a:pPr algn="ctr">
                  <a:lnSpc>
                    <a:spcPct val="150000"/>
                  </a:lnSpc>
                </a:pPr>
                <a:r>
                  <a:rPr lang="en-US" sz="2400" dirty="0" err="1">
                    <a:solidFill>
                      <a:srgbClr val="000000"/>
                    </a:solidFill>
                    <a:latin typeface="+mn-lt"/>
                    <a:ea typeface="Calibri" panose="020F0502020204030204" pitchFamily="34" charset="0"/>
                    <a:cs typeface="Arial" panose="020B0604020202020204" pitchFamily="34" charset="0"/>
                  </a:rPr>
                  <a:t>Lắng</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nghe</a:t>
                </a:r>
                <a:r>
                  <a:rPr lang="en-US" sz="2400" dirty="0">
                    <a:solidFill>
                      <a:srgbClr val="000000"/>
                    </a:solidFill>
                    <a:latin typeface="+mn-lt"/>
                    <a:ea typeface="Calibri" panose="020F0502020204030204" pitchFamily="34" charset="0"/>
                    <a:cs typeface="Arial" panose="020B0604020202020204" pitchFamily="34" charset="0"/>
                  </a:rPr>
                  <a:t> GV </a:t>
                </a:r>
                <a:r>
                  <a:rPr lang="en-US" sz="2400" dirty="0" err="1">
                    <a:solidFill>
                      <a:srgbClr val="000000"/>
                    </a:solidFill>
                    <a:latin typeface="+mn-lt"/>
                    <a:ea typeface="Calibri" panose="020F0502020204030204" pitchFamily="34" charset="0"/>
                    <a:cs typeface="Arial" panose="020B0604020202020204" pitchFamily="34" charset="0"/>
                  </a:rPr>
                  <a:t>nhận</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xét</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tiết</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học</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khen</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ngợi</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và</a:t>
                </a:r>
                <a:r>
                  <a:rPr lang="en-US" sz="2400" dirty="0">
                    <a:solidFill>
                      <a:srgbClr val="000000"/>
                    </a:solidFill>
                    <a:latin typeface="+mn-lt"/>
                    <a:ea typeface="Calibri" panose="020F0502020204030204" pitchFamily="34" charset="0"/>
                    <a:cs typeface="Arial" panose="020B0604020202020204" pitchFamily="34" charset="0"/>
                  </a:rPr>
                  <a:t> </a:t>
                </a:r>
              </a:p>
              <a:p>
                <a:pPr algn="ctr">
                  <a:lnSpc>
                    <a:spcPct val="150000"/>
                  </a:lnSpc>
                </a:pPr>
                <a:r>
                  <a:rPr lang="en-US" sz="2400" dirty="0" err="1">
                    <a:solidFill>
                      <a:srgbClr val="000000"/>
                    </a:solidFill>
                    <a:latin typeface="+mn-lt"/>
                    <a:ea typeface="Calibri" panose="020F0502020204030204" pitchFamily="34" charset="0"/>
                    <a:cs typeface="Arial" panose="020B0604020202020204" pitchFamily="34" charset="0"/>
                  </a:rPr>
                  <a:t>biểu</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dương</a:t>
                </a:r>
                <a:r>
                  <a:rPr lang="en-US" sz="2400" dirty="0">
                    <a:solidFill>
                      <a:srgbClr val="000000"/>
                    </a:solidFill>
                    <a:latin typeface="+mn-lt"/>
                    <a:ea typeface="Calibri" panose="020F0502020204030204" pitchFamily="34" charset="0"/>
                    <a:cs typeface="Arial" panose="020B0604020202020204" pitchFamily="34" charset="0"/>
                  </a:rPr>
                  <a:t> HS</a:t>
                </a:r>
                <a:endParaRPr lang="en-US" sz="2400" i="1" dirty="0">
                  <a:solidFill>
                    <a:srgbClr val="FF0000"/>
                  </a:solidFill>
                  <a:latin typeface="+mn-lt"/>
                  <a:cs typeface="Arial" panose="020B0604020202020204" pitchFamily="34" charset="0"/>
                </a:endParaRPr>
              </a:p>
            </p:txBody>
          </p:sp>
        </p:grpSp>
        <p:grpSp>
          <p:nvGrpSpPr>
            <p:cNvPr id="14" name="Group 13">
              <a:extLst>
                <a:ext uri="{FF2B5EF4-FFF2-40B4-BE49-F238E27FC236}">
                  <a16:creationId xmlns:a16="http://schemas.microsoft.com/office/drawing/2014/main" id="{803E4669-16C5-60BF-67B7-D1F025F042A6}"/>
                </a:ext>
              </a:extLst>
            </p:cNvPr>
            <p:cNvGrpSpPr/>
            <p:nvPr/>
          </p:nvGrpSpPr>
          <p:grpSpPr>
            <a:xfrm>
              <a:off x="2688823" y="1949815"/>
              <a:ext cx="1116000" cy="1116000"/>
              <a:chOff x="5769735" y="837127"/>
              <a:chExt cx="1116000" cy="1116000"/>
            </a:xfrm>
          </p:grpSpPr>
          <p:sp>
            <p:nvSpPr>
              <p:cNvPr id="24" name="Oval 23">
                <a:extLst>
                  <a:ext uri="{FF2B5EF4-FFF2-40B4-BE49-F238E27FC236}">
                    <a16:creationId xmlns:a16="http://schemas.microsoft.com/office/drawing/2014/main" id="{BF45971C-8655-C271-85B2-40D29EC22FFB}"/>
                  </a:ext>
                </a:extLst>
              </p:cNvPr>
              <p:cNvSpPr>
                <a:spLocks noChangeAspect="1"/>
              </p:cNvSpPr>
              <p:nvPr/>
            </p:nvSpPr>
            <p:spPr>
              <a:xfrm>
                <a:off x="5769735" y="837127"/>
                <a:ext cx="1116000" cy="1116000"/>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p>
            </p:txBody>
          </p:sp>
          <p:sp>
            <p:nvSpPr>
              <p:cNvPr id="25" name="Freeform 9">
                <a:extLst>
                  <a:ext uri="{FF2B5EF4-FFF2-40B4-BE49-F238E27FC236}">
                    <a16:creationId xmlns:a16="http://schemas.microsoft.com/office/drawing/2014/main" id="{1E3A9C46-5FB6-E6AA-153D-24CBF160FE1E}"/>
                  </a:ext>
                </a:extLst>
              </p:cNvPr>
              <p:cNvSpPr/>
              <p:nvPr/>
            </p:nvSpPr>
            <p:spPr>
              <a:xfrm>
                <a:off x="5975956" y="1017240"/>
                <a:ext cx="703557" cy="755774"/>
              </a:xfrm>
              <a:custGeom>
                <a:avLst/>
                <a:gdLst/>
                <a:ahLst/>
                <a:cxnLst/>
                <a:rect l="l" t="t" r="r" b="b"/>
                <a:pathLst>
                  <a:path w="1468090" h="1577050">
                    <a:moveTo>
                      <a:pt x="0" y="0"/>
                    </a:moveTo>
                    <a:lnTo>
                      <a:pt x="1468091" y="0"/>
                    </a:lnTo>
                    <a:lnTo>
                      <a:pt x="1468091" y="1577051"/>
                    </a:lnTo>
                    <a:lnTo>
                      <a:pt x="0" y="1577051"/>
                    </a:lnTo>
                    <a:lnTo>
                      <a:pt x="0" y="0"/>
                    </a:lnTo>
                    <a:close/>
                  </a:path>
                </a:pathLst>
              </a:custGeom>
              <a:blipFill>
                <a:blip r:embed="rId3">
                  <a:extLst>
                    <a:ext uri="{96DAC541-7B7A-43D3-8B79-37D633B846F1}">
                      <asvg:svgBlip xmlns:asvg="http://schemas.microsoft.com/office/drawing/2016/SVG/main" r:embed="rId4"/>
                    </a:ext>
                  </a:extLst>
                </a:blip>
                <a:stretch>
                  <a:fillRect/>
                </a:stretch>
              </a:blipFill>
              <a:ln w="9525">
                <a:noFill/>
              </a:ln>
            </p:spPr>
          </p:sp>
        </p:grpSp>
      </p:grpSp>
      <p:grpSp>
        <p:nvGrpSpPr>
          <p:cNvPr id="30" name="Group 29">
            <a:extLst>
              <a:ext uri="{FF2B5EF4-FFF2-40B4-BE49-F238E27FC236}">
                <a16:creationId xmlns:a16="http://schemas.microsoft.com/office/drawing/2014/main" id="{D0A5F537-E070-9F69-C451-110BF97ADE9D}"/>
              </a:ext>
            </a:extLst>
          </p:cNvPr>
          <p:cNvGrpSpPr/>
          <p:nvPr/>
        </p:nvGrpSpPr>
        <p:grpSpPr>
          <a:xfrm>
            <a:off x="6443042" y="1967107"/>
            <a:ext cx="4768625" cy="3751112"/>
            <a:chOff x="6477999" y="1902712"/>
            <a:chExt cx="4768625" cy="3751112"/>
          </a:xfrm>
        </p:grpSpPr>
        <p:grpSp>
          <p:nvGrpSpPr>
            <p:cNvPr id="31" name="Group 30">
              <a:extLst>
                <a:ext uri="{FF2B5EF4-FFF2-40B4-BE49-F238E27FC236}">
                  <a16:creationId xmlns:a16="http://schemas.microsoft.com/office/drawing/2014/main" id="{2C7D5EB5-6FAC-5DD9-4019-3FBF2C852715}"/>
                </a:ext>
              </a:extLst>
            </p:cNvPr>
            <p:cNvGrpSpPr/>
            <p:nvPr/>
          </p:nvGrpSpPr>
          <p:grpSpPr>
            <a:xfrm>
              <a:off x="6477999" y="2390775"/>
              <a:ext cx="4768625" cy="3263049"/>
              <a:chOff x="1051750" y="1519237"/>
              <a:chExt cx="9544289" cy="2830786"/>
            </a:xfrm>
          </p:grpSpPr>
          <p:grpSp>
            <p:nvGrpSpPr>
              <p:cNvPr id="36" name="Group 3">
                <a:extLst>
                  <a:ext uri="{FF2B5EF4-FFF2-40B4-BE49-F238E27FC236}">
                    <a16:creationId xmlns:a16="http://schemas.microsoft.com/office/drawing/2014/main" id="{84DABDEB-C4EE-EF84-AFC4-C596832EB49C}"/>
                  </a:ext>
                </a:extLst>
              </p:cNvPr>
              <p:cNvGrpSpPr/>
              <p:nvPr/>
            </p:nvGrpSpPr>
            <p:grpSpPr>
              <a:xfrm>
                <a:off x="1051750" y="1519237"/>
                <a:ext cx="9544289" cy="2830786"/>
                <a:chOff x="0" y="-47625"/>
                <a:chExt cx="2353866" cy="2235581"/>
              </a:xfrm>
            </p:grpSpPr>
            <p:sp>
              <p:nvSpPr>
                <p:cNvPr id="38" name="Freeform 4">
                  <a:extLst>
                    <a:ext uri="{FF2B5EF4-FFF2-40B4-BE49-F238E27FC236}">
                      <a16:creationId xmlns:a16="http://schemas.microsoft.com/office/drawing/2014/main" id="{12B7AFA2-A7EC-EFAA-041B-4A98CA46F099}"/>
                    </a:ext>
                  </a:extLst>
                </p:cNvPr>
                <p:cNvSpPr/>
                <p:nvPr/>
              </p:nvSpPr>
              <p:spPr>
                <a:xfrm>
                  <a:off x="35111" y="0"/>
                  <a:ext cx="2318755" cy="2187956"/>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bg1"/>
                </a:solidFill>
                <a:ln>
                  <a:solidFill>
                    <a:schemeClr val="tx1"/>
                  </a:solidFill>
                  <a:prstDash val="solid"/>
                </a:ln>
              </p:spPr>
              <p:txBody>
                <a:bodyPr/>
                <a:lstStyle/>
                <a:p>
                  <a:endParaRPr lang="en-US" sz="2400">
                    <a:solidFill>
                      <a:schemeClr val="tx1"/>
                    </a:solidFill>
                    <a:latin typeface="+mn-lt"/>
                    <a:cs typeface="Arial" panose="020B0604020202020204" pitchFamily="34" charset="0"/>
                  </a:endParaRPr>
                </a:p>
              </p:txBody>
            </p:sp>
            <p:sp>
              <p:nvSpPr>
                <p:cNvPr id="39" name="TextBox 5">
                  <a:extLst>
                    <a:ext uri="{FF2B5EF4-FFF2-40B4-BE49-F238E27FC236}">
                      <a16:creationId xmlns:a16="http://schemas.microsoft.com/office/drawing/2014/main" id="{B14391E6-7EA7-55B1-AE16-C35259B81135}"/>
                    </a:ext>
                  </a:extLst>
                </p:cNvPr>
                <p:cNvSpPr txBox="1"/>
                <p:nvPr/>
              </p:nvSpPr>
              <p:spPr>
                <a:xfrm>
                  <a:off x="0" y="-47625"/>
                  <a:ext cx="812800" cy="860425"/>
                </a:xfrm>
                <a:prstGeom prst="rect">
                  <a:avLst/>
                </a:prstGeom>
              </p:spPr>
              <p:txBody>
                <a:bodyPr lIns="32001" tIns="32001" rIns="32001" bIns="32001" rtlCol="0" anchor="ctr"/>
                <a:lstStyle/>
                <a:p>
                  <a:pPr algn="ctr">
                    <a:lnSpc>
                      <a:spcPts val="1675"/>
                    </a:lnSpc>
                  </a:pPr>
                  <a:endParaRPr sz="2400" dirty="0">
                    <a:solidFill>
                      <a:schemeClr val="tx1"/>
                    </a:solidFill>
                    <a:latin typeface="+mn-lt"/>
                    <a:cs typeface="Arial" panose="020B0604020202020204" pitchFamily="34" charset="0"/>
                  </a:endParaRPr>
                </a:p>
              </p:txBody>
            </p:sp>
          </p:grpSp>
          <p:sp>
            <p:nvSpPr>
              <p:cNvPr id="37" name="TextBox 36">
                <a:extLst>
                  <a:ext uri="{FF2B5EF4-FFF2-40B4-BE49-F238E27FC236}">
                    <a16:creationId xmlns:a16="http://schemas.microsoft.com/office/drawing/2014/main" id="{B02CF36D-1B85-BDE1-39DC-3842C540A024}"/>
                  </a:ext>
                </a:extLst>
              </p:cNvPr>
              <p:cNvSpPr txBox="1"/>
              <p:nvPr/>
            </p:nvSpPr>
            <p:spPr>
              <a:xfrm>
                <a:off x="1194117" y="2450153"/>
                <a:ext cx="9084154" cy="492624"/>
              </a:xfrm>
              <a:prstGeom prst="rect">
                <a:avLst/>
              </a:prstGeom>
              <a:noFill/>
            </p:spPr>
            <p:txBody>
              <a:bodyPr wrap="square">
                <a:spAutoFit/>
              </a:bodyPr>
              <a:lstStyle/>
              <a:p>
                <a:pPr algn="ctr">
                  <a:lnSpc>
                    <a:spcPct val="150000"/>
                  </a:lnSpc>
                </a:pPr>
                <a:endParaRPr lang="en-US" sz="2400" dirty="0">
                  <a:solidFill>
                    <a:schemeClr val="tx1"/>
                  </a:solidFill>
                  <a:latin typeface="+mn-lt"/>
                  <a:ea typeface="Calibri" panose="020F0502020204030204" pitchFamily="34" charset="0"/>
                  <a:cs typeface="Arial" panose="020B0604020202020204" pitchFamily="34" charset="0"/>
                </a:endParaRPr>
              </a:p>
            </p:txBody>
          </p:sp>
        </p:grpSp>
        <p:sp>
          <p:nvSpPr>
            <p:cNvPr id="32" name="TextBox 31">
              <a:extLst>
                <a:ext uri="{FF2B5EF4-FFF2-40B4-BE49-F238E27FC236}">
                  <a16:creationId xmlns:a16="http://schemas.microsoft.com/office/drawing/2014/main" id="{D343CC2C-AEC1-44E3-9B2E-B869EBD7B38C}"/>
                </a:ext>
              </a:extLst>
            </p:cNvPr>
            <p:cNvSpPr txBox="1"/>
            <p:nvPr/>
          </p:nvSpPr>
          <p:spPr>
            <a:xfrm>
              <a:off x="6725184" y="3309185"/>
              <a:ext cx="4345384" cy="1682384"/>
            </a:xfrm>
            <a:prstGeom prst="rect">
              <a:avLst/>
            </a:prstGeom>
            <a:noFill/>
          </p:spPr>
          <p:txBody>
            <a:bodyPr wrap="square">
              <a:spAutoFit/>
            </a:bodyPr>
            <a:lstStyle/>
            <a:p>
              <a:pPr algn="ctr">
                <a:lnSpc>
                  <a:spcPct val="150000"/>
                </a:lnSpc>
              </a:pPr>
              <a:r>
                <a:rPr lang="vi-VN" sz="2400" dirty="0">
                  <a:solidFill>
                    <a:srgbClr val="000000"/>
                  </a:solidFill>
                  <a:latin typeface="+mn-lt"/>
                  <a:ea typeface="Calibri" panose="020F0502020204030204" pitchFamily="34" charset="0"/>
                  <a:cs typeface="Arial" panose="020B0604020202020204" pitchFamily="34" charset="0"/>
                </a:rPr>
                <a:t>Tìm đọc thêm những câu chuyện, bài văn, bài thơ, bài báo về học và hành.</a:t>
              </a:r>
              <a:endParaRPr lang="en-US" sz="2400" i="1" dirty="0">
                <a:solidFill>
                  <a:srgbClr val="FF0000"/>
                </a:solidFill>
                <a:latin typeface="+mn-lt"/>
                <a:cs typeface="Arial" panose="020B0604020202020204" pitchFamily="34" charset="0"/>
              </a:endParaRPr>
            </a:p>
          </p:txBody>
        </p:sp>
        <p:grpSp>
          <p:nvGrpSpPr>
            <p:cNvPr id="33" name="Group 32">
              <a:extLst>
                <a:ext uri="{FF2B5EF4-FFF2-40B4-BE49-F238E27FC236}">
                  <a16:creationId xmlns:a16="http://schemas.microsoft.com/office/drawing/2014/main" id="{58B0DB3A-AE3E-4BA1-3B6B-16E1FD9436BF}"/>
                </a:ext>
              </a:extLst>
            </p:cNvPr>
            <p:cNvGrpSpPr/>
            <p:nvPr/>
          </p:nvGrpSpPr>
          <p:grpSpPr>
            <a:xfrm>
              <a:off x="8339876" y="1902712"/>
              <a:ext cx="1116000" cy="1116000"/>
              <a:chOff x="7987940" y="833815"/>
              <a:chExt cx="1116000" cy="1116000"/>
            </a:xfrm>
          </p:grpSpPr>
          <p:sp>
            <p:nvSpPr>
              <p:cNvPr id="34" name="Oval 33">
                <a:extLst>
                  <a:ext uri="{FF2B5EF4-FFF2-40B4-BE49-F238E27FC236}">
                    <a16:creationId xmlns:a16="http://schemas.microsoft.com/office/drawing/2014/main" id="{C5B6512C-5B44-EE71-6AAB-3A642B2E982B}"/>
                  </a:ext>
                </a:extLst>
              </p:cNvPr>
              <p:cNvSpPr>
                <a:spLocks noChangeAspect="1"/>
              </p:cNvSpPr>
              <p:nvPr/>
            </p:nvSpPr>
            <p:spPr>
              <a:xfrm>
                <a:off x="7987940" y="833815"/>
                <a:ext cx="1116000" cy="1116000"/>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p>
            </p:txBody>
          </p:sp>
          <p:sp>
            <p:nvSpPr>
              <p:cNvPr id="35" name="Freeform 23">
                <a:extLst>
                  <a:ext uri="{FF2B5EF4-FFF2-40B4-BE49-F238E27FC236}">
                    <a16:creationId xmlns:a16="http://schemas.microsoft.com/office/drawing/2014/main" id="{DF9E9FF4-B292-AC03-EFA1-97B1718AF660}"/>
                  </a:ext>
                </a:extLst>
              </p:cNvPr>
              <p:cNvSpPr/>
              <p:nvPr/>
            </p:nvSpPr>
            <p:spPr>
              <a:xfrm>
                <a:off x="8182780" y="977421"/>
                <a:ext cx="726320" cy="828788"/>
              </a:xfrm>
              <a:custGeom>
                <a:avLst/>
                <a:gdLst/>
                <a:ahLst/>
                <a:cxnLst/>
                <a:rect l="l" t="t" r="r" b="b"/>
                <a:pathLst>
                  <a:path w="1214958" h="1386363">
                    <a:moveTo>
                      <a:pt x="0" y="0"/>
                    </a:moveTo>
                    <a:lnTo>
                      <a:pt x="1214958" y="0"/>
                    </a:lnTo>
                    <a:lnTo>
                      <a:pt x="1214958" y="1386362"/>
                    </a:lnTo>
                    <a:lnTo>
                      <a:pt x="0" y="1386362"/>
                    </a:lnTo>
                    <a:lnTo>
                      <a:pt x="0" y="0"/>
                    </a:lnTo>
                    <a:close/>
                  </a:path>
                </a:pathLst>
              </a:custGeom>
              <a:blipFill>
                <a:blip r:embed="rId5">
                  <a:extLst>
                    <a:ext uri="{96DAC541-7B7A-43D3-8B79-37D633B846F1}">
                      <asvg:svgBlip xmlns:asvg="http://schemas.microsoft.com/office/drawing/2016/SVG/main" r:embed="rId6"/>
                    </a:ext>
                  </a:extLst>
                </a:blip>
                <a:stretch>
                  <a:fillRect/>
                </a:stretch>
              </a:blipFill>
              <a:ln w="9525">
                <a:noFill/>
              </a:ln>
            </p:spPr>
          </p:sp>
        </p:grpSp>
      </p:grpSp>
    </p:spTree>
    <p:extLst>
      <p:ext uri="{BB962C8B-B14F-4D97-AF65-F5344CB8AC3E}">
        <p14:creationId xmlns:p14="http://schemas.microsoft.com/office/powerpoint/2010/main" val="4246866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5679EF5E-0BF9-B58B-97DA-BCD03405A49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323CC10-6F62-3275-6452-C01B94DD6DB0}"/>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10">
            <a:extLst>
              <a:ext uri="{FF2B5EF4-FFF2-40B4-BE49-F238E27FC236}">
                <a16:creationId xmlns:a16="http://schemas.microsoft.com/office/drawing/2014/main" id="{C2672E8E-D686-AC40-7CE1-3F5AE9E76727}"/>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4"/>
            <a:extLst>
              <a:ext uri="{FF2B5EF4-FFF2-40B4-BE49-F238E27FC236}">
                <a16:creationId xmlns:a16="http://schemas.microsoft.com/office/drawing/2014/main" id="{A6EFE63C-5144-A551-AF11-811E4F76CB3B}"/>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6" name="TextBox 5">
            <a:extLst>
              <a:ext uri="{FF2B5EF4-FFF2-40B4-BE49-F238E27FC236}">
                <a16:creationId xmlns:a16="http://schemas.microsoft.com/office/drawing/2014/main" id="{BD1661CB-0C9C-A039-5244-5C3B8D257B5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11E9543E-39AA-839E-6DB6-6AF4D6E68A3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9316514-A938-3685-9475-1E0ABD71A6A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529</Words>
  <Application>Microsoft Office PowerPoint</Application>
  <PresentationFormat>Widescreen</PresentationFormat>
  <Paragraphs>37</Paragraphs>
  <Slides>17</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UTM Avo</vt:lpstr>
      <vt:lpstr>Calibri</vt:lpstr>
      <vt:lpstr>Arial</vt:lpstr>
      <vt:lpstr>Courier New</vt:lpstr>
      <vt:lpstr>2_Office Theme</vt:lpstr>
      <vt:lpstr>Tuần 6 Trao đổi: Em đọc sách báo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106</cp:revision>
  <dcterms:created xsi:type="dcterms:W3CDTF">2023-10-19T01:39:18Z</dcterms:created>
  <dcterms:modified xsi:type="dcterms:W3CDTF">2024-10-17T03:41:14Z</dcterms:modified>
</cp:coreProperties>
</file>