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1" r:id="rId3"/>
    <p:sldId id="353" r:id="rId4"/>
    <p:sldId id="341" r:id="rId5"/>
    <p:sldId id="355" r:id="rId6"/>
    <p:sldId id="356" r:id="rId7"/>
    <p:sldId id="365" r:id="rId8"/>
    <p:sldId id="358" r:id="rId9"/>
    <p:sldId id="359" r:id="rId10"/>
    <p:sldId id="360" r:id="rId11"/>
    <p:sldId id="361" r:id="rId12"/>
    <p:sldId id="362" r:id="rId13"/>
    <p:sldId id="363" r:id="rId14"/>
    <p:sldId id="348" r:id="rId15"/>
    <p:sldId id="364" r:id="rId16"/>
    <p:sldId id="275" r:id="rId17"/>
    <p:sldId id="276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5"/>
    <p:restoredTop sz="94581"/>
  </p:normalViewPr>
  <p:slideViewPr>
    <p:cSldViewPr snapToGrid="0">
      <p:cViewPr varScale="1">
        <p:scale>
          <a:sx n="105" d="100"/>
          <a:sy n="105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9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78794" y="2096429"/>
            <a:ext cx="10234411" cy="2063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6</a:t>
            </a:r>
            <a:br>
              <a:rPr lang="en-US" sz="44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Góc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sáng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tạo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Những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học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hay</a:t>
            </a:r>
            <a:endParaRPr sz="44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B79022C-F84D-FA11-CC02-193934AA9BBD}"/>
              </a:ext>
            </a:extLst>
          </p:cNvPr>
          <p:cNvSpPr/>
          <p:nvPr/>
        </p:nvSpPr>
        <p:spPr>
          <a:xfrm>
            <a:off x="1603820" y="1649895"/>
            <a:ext cx="9128820" cy="6164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Cả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lớp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nhau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xem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 video </a:t>
            </a: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ea typeface="+mn-ea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+mj-lt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Chuyện Kể Mầm Non - Gà Tơ Đi Học">
            <a:hlinkClick r:id="" action="ppaction://media"/>
            <a:extLst>
              <a:ext uri="{FF2B5EF4-FFF2-40B4-BE49-F238E27FC236}">
                <a16:creationId xmlns:a16="http://schemas.microsoft.com/office/drawing/2014/main" id="{5355A110-E5DB-4B8B-7D25-FB3F3EBFD88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536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51615" y="2638950"/>
            <a:ext cx="6488770" cy="364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5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9D16ED3-80E3-59EF-2C16-2D3A03CBD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Box 134">
            <a:extLst>
              <a:ext uri="{FF2B5EF4-FFF2-40B4-BE49-F238E27FC236}">
                <a16:creationId xmlns:a16="http://schemas.microsoft.com/office/drawing/2014/main" id="{BFED8304-B720-ABAD-E211-F64E2D5C1849}"/>
              </a:ext>
            </a:extLst>
          </p:cNvPr>
          <p:cNvSpPr txBox="1"/>
          <p:nvPr/>
        </p:nvSpPr>
        <p:spPr>
          <a:xfrm>
            <a:off x="219428" y="2621771"/>
            <a:ext cx="6818068" cy="1947939"/>
          </a:xfrm>
          <a:prstGeom prst="rect">
            <a:avLst/>
          </a:prstGeom>
          <a:noFill/>
        </p:spPr>
        <p:txBody>
          <a:bodyPr wrap="square" lIns="90711" tIns="0" rIns="90711" bIns="9071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300" b="1" dirty="0">
                <a:solidFill>
                  <a:srgbClr val="C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HOẠT ĐỘNG 1: </a:t>
            </a:r>
            <a:endParaRPr lang="en-US" sz="4300" b="1" dirty="0">
              <a:solidFill>
                <a:srgbClr val="C00000"/>
              </a:solidFill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4300" b="1" dirty="0">
                <a:solidFill>
                  <a:srgbClr val="310A0D">
                    <a:lumMod val="50000"/>
                  </a:srgbClr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VIẾT ĐOẠN VĂN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F768019-5165-5492-E626-B3DF4B1C1748}"/>
              </a:ext>
            </a:extLst>
          </p:cNvPr>
          <p:cNvGrpSpPr/>
          <p:nvPr/>
        </p:nvGrpSpPr>
        <p:grpSpPr>
          <a:xfrm>
            <a:off x="7037496" y="1704440"/>
            <a:ext cx="3710747" cy="4040180"/>
            <a:chOff x="49884" y="3551553"/>
            <a:chExt cx="7284542" cy="793125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F31BE20-244A-484A-E90D-7E0220A35602}"/>
                </a:ext>
              </a:extLst>
            </p:cNvPr>
            <p:cNvSpPr/>
            <p:nvPr/>
          </p:nvSpPr>
          <p:spPr>
            <a:xfrm rot="-691488">
              <a:off x="49884" y="3551553"/>
              <a:ext cx="6546886" cy="7931250"/>
            </a:xfrm>
            <a:custGeom>
              <a:avLst/>
              <a:gdLst/>
              <a:ahLst/>
              <a:cxnLst/>
              <a:rect l="l" t="t" r="r" b="b"/>
              <a:pathLst>
                <a:path w="6546886" h="7931250">
                  <a:moveTo>
                    <a:pt x="0" y="0"/>
                  </a:moveTo>
                  <a:lnTo>
                    <a:pt x="6546886" y="0"/>
                  </a:lnTo>
                  <a:lnTo>
                    <a:pt x="6546886" y="7931250"/>
                  </a:lnTo>
                  <a:lnTo>
                    <a:pt x="0" y="793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3D97BF6-B3FB-C8F2-8D6A-B54FBF9BB614}"/>
                </a:ext>
              </a:extLst>
            </p:cNvPr>
            <p:cNvSpPr/>
            <p:nvPr/>
          </p:nvSpPr>
          <p:spPr>
            <a:xfrm rot="1678035">
              <a:off x="5673937" y="3804872"/>
              <a:ext cx="1660489" cy="5672477"/>
            </a:xfrm>
            <a:custGeom>
              <a:avLst/>
              <a:gdLst/>
              <a:ahLst/>
              <a:cxnLst/>
              <a:rect l="l" t="t" r="r" b="b"/>
              <a:pathLst>
                <a:path w="1660489" h="5672477">
                  <a:moveTo>
                    <a:pt x="0" y="0"/>
                  </a:moveTo>
                  <a:lnTo>
                    <a:pt x="1660488" y="0"/>
                  </a:lnTo>
                  <a:lnTo>
                    <a:pt x="1660488" y="5672476"/>
                  </a:lnTo>
                  <a:lnTo>
                    <a:pt x="0" y="5672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F1C5A9-EAE9-984F-ED21-00FC8E440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219963-5AB1-AA47-0989-8707AA7F41D6}"/>
              </a:ext>
            </a:extLst>
          </p:cNvPr>
          <p:cNvSpPr txBox="1"/>
          <p:nvPr/>
        </p:nvSpPr>
        <p:spPr>
          <a:xfrm>
            <a:off x="494525" y="2058655"/>
            <a:ext cx="10892866" cy="558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defRPr/>
            </a:pP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     Theo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dõi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,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đọc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hai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đề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bài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và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quan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sát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hình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ảnh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gợi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ý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(SGK – tr.49)</a:t>
            </a:r>
            <a:endParaRPr lang="vi-VN" sz="2300" b="1" dirty="0">
              <a:solidFill>
                <a:schemeClr val="tx1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book with text and pictures&#10;&#10;Description automatically generated with medium confidence">
            <a:extLst>
              <a:ext uri="{FF2B5EF4-FFF2-40B4-BE49-F238E27FC236}">
                <a16:creationId xmlns:a16="http://schemas.microsoft.com/office/drawing/2014/main" id="{10F215F6-BB53-8D63-D420-7D91FE8FA4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81" t="15495" r="10204" b="47889"/>
          <a:stretch/>
        </p:blipFill>
        <p:spPr>
          <a:xfrm>
            <a:off x="6419406" y="3292391"/>
            <a:ext cx="5170066" cy="3272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2D43C45-5431-C2A5-34FC-C5B0C928B6CF}"/>
              </a:ext>
            </a:extLst>
          </p:cNvPr>
          <p:cNvGrpSpPr/>
          <p:nvPr/>
        </p:nvGrpSpPr>
        <p:grpSpPr>
          <a:xfrm>
            <a:off x="602528" y="2780412"/>
            <a:ext cx="5338430" cy="3784453"/>
            <a:chOff x="519559" y="941915"/>
            <a:chExt cx="4368003" cy="3003829"/>
          </a:xfrm>
        </p:grpSpPr>
        <p:sp>
          <p:nvSpPr>
            <p:cNvPr id="7" name="Rectangle: Folded Corner 9">
              <a:extLst>
                <a:ext uri="{FF2B5EF4-FFF2-40B4-BE49-F238E27FC236}">
                  <a16:creationId xmlns:a16="http://schemas.microsoft.com/office/drawing/2014/main" id="{BD8E018A-8BD7-4108-AABD-AC688F31A61C}"/>
                </a:ext>
              </a:extLst>
            </p:cNvPr>
            <p:cNvSpPr/>
            <p:nvPr/>
          </p:nvSpPr>
          <p:spPr>
            <a:xfrm>
              <a:off x="519559" y="1167397"/>
              <a:ext cx="4368003" cy="2778347"/>
            </a:xfrm>
            <a:prstGeom prst="foldedCorner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endParaRPr lang="en-US" sz="2300">
                <a:solidFill>
                  <a:srgbClr val="F3F3F3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94B996-E952-3E61-D439-D8ACE4993192}"/>
                </a:ext>
              </a:extLst>
            </p:cNvPr>
            <p:cNvSpPr txBox="1"/>
            <p:nvPr/>
          </p:nvSpPr>
          <p:spPr>
            <a:xfrm>
              <a:off x="643082" y="1449676"/>
              <a:ext cx="4120956" cy="2120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576026">
                <a:lnSpc>
                  <a:spcPct val="150000"/>
                </a:lnSpc>
                <a:buClrTx/>
                <a:defRPr/>
              </a:pPr>
              <a:r>
                <a:rPr lang="vi-VN" sz="23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a. Viết đoạn văn nêu cảm nghĩ của em về một bạn học sinh (trong một tác phẩm đã học ở Bài 3) chăm chỉ thực hành. Trang trí hoặc vẽ minh họa cho bài viết. </a:t>
              </a:r>
              <a:endParaRPr lang="en-US" sz="2300" kern="1200" dirty="0">
                <a:solidFill>
                  <a:srgbClr val="FF0000"/>
                </a:solidFill>
                <a:latin typeface="+mj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2034068-D9C1-55CC-9234-BD4E5DB8551C}"/>
                </a:ext>
              </a:extLst>
            </p:cNvPr>
            <p:cNvSpPr/>
            <p:nvPr/>
          </p:nvSpPr>
          <p:spPr>
            <a:xfrm>
              <a:off x="2462490" y="941915"/>
              <a:ext cx="482138" cy="496996"/>
            </a:xfrm>
            <a:custGeom>
              <a:avLst/>
              <a:gdLst/>
              <a:ahLst/>
              <a:cxnLst/>
              <a:rect l="l" t="t" r="r" b="b"/>
              <a:pathLst>
                <a:path w="4114800" h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576026">
                <a:buClrTx/>
                <a:defRPr/>
              </a:pPr>
              <a:endParaRPr lang="en-US" sz="2300" kern="1200">
                <a:solidFill>
                  <a:prstClr val="black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B58FEC8-5462-AD1B-44FF-831DCA8067FC}"/>
              </a:ext>
            </a:extLst>
          </p:cNvPr>
          <p:cNvSpPr txBox="1"/>
          <p:nvPr/>
        </p:nvSpPr>
        <p:spPr>
          <a:xfrm>
            <a:off x="2138547" y="1660025"/>
            <a:ext cx="8115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buClrTx/>
              <a:defRPr/>
            </a:pPr>
            <a:r>
              <a:rPr lang="vi-VN" sz="2300" b="1" dirty="0">
                <a:solidFill>
                  <a:srgbClr val="C00000"/>
                </a:solidFill>
                <a:latin typeface="+mj-lt"/>
                <a:ea typeface="+mn-ea"/>
                <a:cs typeface="Arial" panose="020B0604020202020204" pitchFamily="34" charset="0"/>
              </a:rPr>
              <a:t>Nhiệm vụ 1: Tìm hiểu đề (thực hiện nhanh)</a:t>
            </a:r>
            <a:endParaRPr lang="en-US" sz="2300" dirty="0">
              <a:solidFill>
                <a:srgbClr val="C00000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45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18D386-32AE-6026-E503-D00DC4F75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286E8F-73D2-B38D-BF67-7068DAD06D83}"/>
              </a:ext>
            </a:extLst>
          </p:cNvPr>
          <p:cNvSpPr txBox="1"/>
          <p:nvPr/>
        </p:nvSpPr>
        <p:spPr>
          <a:xfrm>
            <a:off x="494525" y="2058655"/>
            <a:ext cx="10892866" cy="558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defRPr/>
            </a:pP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     Theo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dõi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,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đọc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hai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đề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bài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và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quan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sát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hình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ảnh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gợi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ý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(SGK – tr.49)</a:t>
            </a:r>
            <a:endParaRPr lang="vi-VN" sz="2300" b="1" dirty="0">
              <a:solidFill>
                <a:schemeClr val="tx1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09EDD8-00F9-BD6A-7D28-F3230ED92405}"/>
              </a:ext>
            </a:extLst>
          </p:cNvPr>
          <p:cNvSpPr txBox="1"/>
          <p:nvPr/>
        </p:nvSpPr>
        <p:spPr>
          <a:xfrm>
            <a:off x="2138547" y="1660025"/>
            <a:ext cx="8115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buClrTx/>
              <a:defRPr/>
            </a:pPr>
            <a:r>
              <a:rPr lang="vi-VN" sz="2300" b="1" dirty="0">
                <a:solidFill>
                  <a:srgbClr val="C00000"/>
                </a:solidFill>
                <a:latin typeface="+mj-lt"/>
                <a:ea typeface="+mn-ea"/>
                <a:cs typeface="Arial" panose="020B0604020202020204" pitchFamily="34" charset="0"/>
              </a:rPr>
              <a:t>Nhiệm vụ 1: Tìm hiểu đề (thực hiện nhanh)</a:t>
            </a:r>
            <a:endParaRPr lang="en-US" sz="2300" dirty="0">
              <a:solidFill>
                <a:srgbClr val="C00000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F2EFFB-39A4-B0FD-6082-16C505124D5B}"/>
              </a:ext>
            </a:extLst>
          </p:cNvPr>
          <p:cNvGrpSpPr/>
          <p:nvPr/>
        </p:nvGrpSpPr>
        <p:grpSpPr>
          <a:xfrm>
            <a:off x="724592" y="2752999"/>
            <a:ext cx="5040136" cy="3727715"/>
            <a:chOff x="522538" y="820639"/>
            <a:chExt cx="4123934" cy="2958794"/>
          </a:xfrm>
        </p:grpSpPr>
        <p:sp>
          <p:nvSpPr>
            <p:cNvPr id="4" name="Rectangle: Folded Corner 9">
              <a:extLst>
                <a:ext uri="{FF2B5EF4-FFF2-40B4-BE49-F238E27FC236}">
                  <a16:creationId xmlns:a16="http://schemas.microsoft.com/office/drawing/2014/main" id="{A2D39AAB-D59F-B63B-D965-15FAC6093945}"/>
                </a:ext>
              </a:extLst>
            </p:cNvPr>
            <p:cNvSpPr/>
            <p:nvPr/>
          </p:nvSpPr>
          <p:spPr>
            <a:xfrm>
              <a:off x="522538" y="1096989"/>
              <a:ext cx="4123934" cy="2682444"/>
            </a:xfrm>
            <a:prstGeom prst="foldedCorner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endParaRPr lang="en-US" sz="2300">
                <a:solidFill>
                  <a:srgbClr val="F3F3F3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5B1204-6BDC-B0F5-7E76-5F2EA14E34EA}"/>
                </a:ext>
              </a:extLst>
            </p:cNvPr>
            <p:cNvSpPr txBox="1"/>
            <p:nvPr/>
          </p:nvSpPr>
          <p:spPr>
            <a:xfrm>
              <a:off x="779229" y="1588586"/>
              <a:ext cx="3610552" cy="1699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576026">
                <a:lnSpc>
                  <a:spcPct val="150000"/>
                </a:lnSpc>
                <a:buClrTx/>
                <a:defRPr/>
              </a:pPr>
              <a:r>
                <a:rPr lang="vi-VN" sz="23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b. Viết đoạn văn kể về một lần em tập vận dụng bài học vào thực tế. Trang trí hoặc vẽ minh họa cho bài viết</a:t>
              </a:r>
              <a:endParaRPr lang="en-US" sz="2300" kern="1200" dirty="0">
                <a:solidFill>
                  <a:srgbClr val="FF0000"/>
                </a:solidFill>
                <a:latin typeface="+mj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7A9D2CFE-0E42-B21A-2848-6801BACF452D}"/>
                </a:ext>
              </a:extLst>
            </p:cNvPr>
            <p:cNvSpPr/>
            <p:nvPr/>
          </p:nvSpPr>
          <p:spPr>
            <a:xfrm>
              <a:off x="2481096" y="820639"/>
              <a:ext cx="482138" cy="496996"/>
            </a:xfrm>
            <a:custGeom>
              <a:avLst/>
              <a:gdLst/>
              <a:ahLst/>
              <a:cxnLst/>
              <a:rect l="l" t="t" r="r" b="b"/>
              <a:pathLst>
                <a:path w="4114800" h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576026">
                <a:buClrTx/>
                <a:defRPr/>
              </a:pPr>
              <a:endParaRPr lang="en-US" sz="2300" kern="1200">
                <a:solidFill>
                  <a:prstClr val="black"/>
                </a:solidFill>
                <a:latin typeface="+mj-lt"/>
                <a:ea typeface="+mn-ea"/>
              </a:endParaRPr>
            </a:p>
          </p:txBody>
        </p:sp>
      </p:grpSp>
      <p:pic>
        <p:nvPicPr>
          <p:cNvPr id="13" name="Picture 12" descr="A book with text and pictures&#10;&#10;Description automatically generated with medium confidence">
            <a:extLst>
              <a:ext uri="{FF2B5EF4-FFF2-40B4-BE49-F238E27FC236}">
                <a16:creationId xmlns:a16="http://schemas.microsoft.com/office/drawing/2014/main" id="{9FD3EDD8-E1CC-D180-017C-B6E41ABCCE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55" t="56667" r="4425" b="2769"/>
          <a:stretch/>
        </p:blipFill>
        <p:spPr>
          <a:xfrm>
            <a:off x="6219552" y="3101167"/>
            <a:ext cx="5247856" cy="3379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366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FBBBA0-8A53-B5F2-9E0B-F4A030A8F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AA43A8-AFEF-55EC-160B-3E53AEFA5A8C}"/>
              </a:ext>
            </a:extLst>
          </p:cNvPr>
          <p:cNvSpPr txBox="1"/>
          <p:nvPr/>
        </p:nvSpPr>
        <p:spPr>
          <a:xfrm>
            <a:off x="1044706" y="2529578"/>
            <a:ext cx="6871693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 defTabSz="576026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 em có thể chọn đề 1 hoặc đề 2. </a:t>
            </a:r>
            <a:endParaRPr lang="en-US" sz="2400" kern="12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2020" indent="-432020" algn="just" defTabSz="576026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 ý chọn từ ngữ phù hợp để bài viết có hình ảnh và giàu cảm xúc.</a:t>
            </a:r>
            <a:endParaRPr lang="en-US" sz="2400" kern="12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2020" indent="-432020" algn="just" defTabSz="576026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Sau khi viết xong đoạn văn, các em trang trí sản phẩm bằng ảnh, tranh các em sưu tầm hoặc tự vẽ.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E4084A-5E75-78C3-CA3E-2E21E9CBA462}"/>
              </a:ext>
            </a:extLst>
          </p:cNvPr>
          <p:cNvSpPr txBox="1"/>
          <p:nvPr/>
        </p:nvSpPr>
        <p:spPr>
          <a:xfrm>
            <a:off x="1718633" y="1819654"/>
            <a:ext cx="5523841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6026">
              <a:lnSpc>
                <a:spcPct val="150000"/>
              </a:lnSpc>
              <a:buClrTx/>
            </a:pP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endParaRPr lang="en-US" sz="2400" b="1" kern="12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485F23-6389-EA62-2C23-66E1B58F0057}"/>
              </a:ext>
            </a:extLst>
          </p:cNvPr>
          <p:cNvGrpSpPr/>
          <p:nvPr/>
        </p:nvGrpSpPr>
        <p:grpSpPr>
          <a:xfrm>
            <a:off x="8756025" y="1442583"/>
            <a:ext cx="1888168" cy="4946664"/>
            <a:chOff x="1028700" y="1207079"/>
            <a:chExt cx="3221735" cy="8440374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ACFBC270-49F8-D9A6-7213-1FDC8A0E5B6A}"/>
                </a:ext>
              </a:extLst>
            </p:cNvPr>
            <p:cNvGrpSpPr/>
            <p:nvPr/>
          </p:nvGrpSpPr>
          <p:grpSpPr>
            <a:xfrm>
              <a:off x="1028700" y="8923051"/>
              <a:ext cx="3125151" cy="670497"/>
              <a:chOff x="0" y="0"/>
              <a:chExt cx="5516880" cy="1183640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CEBB7F89-2311-521A-68B8-7DB38F067CDD}"/>
                  </a:ext>
                </a:extLst>
              </p:cNvPr>
              <p:cNvSpPr/>
              <p:nvPr/>
            </p:nvSpPr>
            <p:spPr>
              <a:xfrm>
                <a:off x="50800" y="49530"/>
                <a:ext cx="5415280" cy="1099820"/>
              </a:xfrm>
              <a:custGeom>
                <a:avLst/>
                <a:gdLst/>
                <a:ahLst/>
                <a:cxnLst/>
                <a:rect l="l" t="t" r="r" b="b"/>
                <a:pathLst>
                  <a:path w="5415280" h="1099820">
                    <a:moveTo>
                      <a:pt x="0" y="925830"/>
                    </a:moveTo>
                    <a:cubicBezTo>
                      <a:pt x="40640" y="629920"/>
                      <a:pt x="35560" y="557530"/>
                      <a:pt x="48260" y="472440"/>
                    </a:cubicBezTo>
                    <a:cubicBezTo>
                      <a:pt x="63500" y="367030"/>
                      <a:pt x="71120" y="204470"/>
                      <a:pt x="127000" y="124460"/>
                    </a:cubicBezTo>
                    <a:cubicBezTo>
                      <a:pt x="172720" y="59690"/>
                      <a:pt x="261620" y="2540"/>
                      <a:pt x="321310" y="1270"/>
                    </a:cubicBezTo>
                    <a:cubicBezTo>
                      <a:pt x="372110" y="0"/>
                      <a:pt x="410210" y="34290"/>
                      <a:pt x="462280" y="78740"/>
                    </a:cubicBezTo>
                    <a:cubicBezTo>
                      <a:pt x="561340" y="161290"/>
                      <a:pt x="694690" y="386080"/>
                      <a:pt x="817880" y="519430"/>
                    </a:cubicBezTo>
                    <a:cubicBezTo>
                      <a:pt x="932180" y="642620"/>
                      <a:pt x="1084580" y="786130"/>
                      <a:pt x="1172210" y="852170"/>
                    </a:cubicBezTo>
                    <a:cubicBezTo>
                      <a:pt x="1217930" y="886460"/>
                      <a:pt x="1235710" y="923290"/>
                      <a:pt x="1285240" y="918210"/>
                    </a:cubicBezTo>
                    <a:cubicBezTo>
                      <a:pt x="1402080" y="906780"/>
                      <a:pt x="1704340" y="500380"/>
                      <a:pt x="1830070" y="429260"/>
                    </a:cubicBezTo>
                    <a:cubicBezTo>
                      <a:pt x="1884680" y="398780"/>
                      <a:pt x="1912620" y="393700"/>
                      <a:pt x="1960880" y="388620"/>
                    </a:cubicBezTo>
                    <a:cubicBezTo>
                      <a:pt x="2018030" y="382270"/>
                      <a:pt x="2095500" y="386080"/>
                      <a:pt x="2152650" y="405130"/>
                    </a:cubicBezTo>
                    <a:cubicBezTo>
                      <a:pt x="2207260" y="424180"/>
                      <a:pt x="2251710" y="462280"/>
                      <a:pt x="2301240" y="499110"/>
                    </a:cubicBezTo>
                    <a:cubicBezTo>
                      <a:pt x="2355850" y="539750"/>
                      <a:pt x="2410460" y="601980"/>
                      <a:pt x="2462530" y="640080"/>
                    </a:cubicBezTo>
                    <a:cubicBezTo>
                      <a:pt x="2505710" y="671830"/>
                      <a:pt x="2543810" y="695960"/>
                      <a:pt x="2586990" y="717550"/>
                    </a:cubicBezTo>
                    <a:cubicBezTo>
                      <a:pt x="2630170" y="737870"/>
                      <a:pt x="2677160" y="753110"/>
                      <a:pt x="2724150" y="765810"/>
                    </a:cubicBezTo>
                    <a:cubicBezTo>
                      <a:pt x="2769870" y="778510"/>
                      <a:pt x="2799080" y="784860"/>
                      <a:pt x="2865120" y="791210"/>
                    </a:cubicBezTo>
                    <a:cubicBezTo>
                      <a:pt x="3012440" y="805180"/>
                      <a:pt x="3321050" y="789940"/>
                      <a:pt x="3587750" y="796290"/>
                    </a:cubicBezTo>
                    <a:cubicBezTo>
                      <a:pt x="3917950" y="803910"/>
                      <a:pt x="4378960" y="831850"/>
                      <a:pt x="4696460" y="839470"/>
                    </a:cubicBezTo>
                    <a:cubicBezTo>
                      <a:pt x="4933950" y="844550"/>
                      <a:pt x="5224780" y="828040"/>
                      <a:pt x="5321300" y="844550"/>
                    </a:cubicBezTo>
                    <a:cubicBezTo>
                      <a:pt x="5351780" y="849630"/>
                      <a:pt x="5364480" y="854710"/>
                      <a:pt x="5378450" y="863600"/>
                    </a:cubicBezTo>
                    <a:cubicBezTo>
                      <a:pt x="5388610" y="869950"/>
                      <a:pt x="5393690" y="876300"/>
                      <a:pt x="5400040" y="886460"/>
                    </a:cubicBezTo>
                    <a:cubicBezTo>
                      <a:pt x="5407660" y="900430"/>
                      <a:pt x="5415280" y="928370"/>
                      <a:pt x="5415280" y="944880"/>
                    </a:cubicBezTo>
                    <a:cubicBezTo>
                      <a:pt x="5415280" y="956310"/>
                      <a:pt x="5414010" y="963930"/>
                      <a:pt x="5408930" y="974090"/>
                    </a:cubicBezTo>
                    <a:cubicBezTo>
                      <a:pt x="5401310" y="988060"/>
                      <a:pt x="5386070" y="1009650"/>
                      <a:pt x="5369560" y="1019810"/>
                    </a:cubicBezTo>
                    <a:cubicBezTo>
                      <a:pt x="5353050" y="1029970"/>
                      <a:pt x="5328920" y="1035050"/>
                      <a:pt x="5309870" y="1032510"/>
                    </a:cubicBezTo>
                    <a:cubicBezTo>
                      <a:pt x="5290820" y="1029970"/>
                      <a:pt x="5269230" y="1017270"/>
                      <a:pt x="5256530" y="1007110"/>
                    </a:cubicBezTo>
                    <a:cubicBezTo>
                      <a:pt x="5247640" y="999490"/>
                      <a:pt x="5242560" y="993140"/>
                      <a:pt x="5237480" y="982980"/>
                    </a:cubicBezTo>
                    <a:cubicBezTo>
                      <a:pt x="5231130" y="967740"/>
                      <a:pt x="5224780" y="942340"/>
                      <a:pt x="5228590" y="923290"/>
                    </a:cubicBezTo>
                    <a:cubicBezTo>
                      <a:pt x="5232400" y="904240"/>
                      <a:pt x="5242560" y="882650"/>
                      <a:pt x="5256530" y="869950"/>
                    </a:cubicBezTo>
                    <a:cubicBezTo>
                      <a:pt x="5270500" y="857250"/>
                      <a:pt x="5292090" y="847090"/>
                      <a:pt x="5311140" y="844550"/>
                    </a:cubicBezTo>
                    <a:cubicBezTo>
                      <a:pt x="5330190" y="842010"/>
                      <a:pt x="5354320" y="848360"/>
                      <a:pt x="5370830" y="858520"/>
                    </a:cubicBezTo>
                    <a:cubicBezTo>
                      <a:pt x="5387340" y="868680"/>
                      <a:pt x="5401310" y="890270"/>
                      <a:pt x="5408930" y="904240"/>
                    </a:cubicBezTo>
                    <a:cubicBezTo>
                      <a:pt x="5414010" y="914400"/>
                      <a:pt x="5415280" y="924560"/>
                      <a:pt x="5415280" y="934720"/>
                    </a:cubicBezTo>
                    <a:cubicBezTo>
                      <a:pt x="5415280" y="944880"/>
                      <a:pt x="5415280" y="953770"/>
                      <a:pt x="5411470" y="965200"/>
                    </a:cubicBezTo>
                    <a:cubicBezTo>
                      <a:pt x="5405120" y="980440"/>
                      <a:pt x="5392420" y="1003300"/>
                      <a:pt x="5377180" y="1014730"/>
                    </a:cubicBezTo>
                    <a:cubicBezTo>
                      <a:pt x="5361940" y="1026160"/>
                      <a:pt x="5353050" y="1027430"/>
                      <a:pt x="5320030" y="1032510"/>
                    </a:cubicBezTo>
                    <a:cubicBezTo>
                      <a:pt x="5158740" y="1055370"/>
                      <a:pt x="4245610" y="1007110"/>
                      <a:pt x="3845560" y="1005840"/>
                    </a:cubicBezTo>
                    <a:cubicBezTo>
                      <a:pt x="3571240" y="1005840"/>
                      <a:pt x="3338830" y="1018540"/>
                      <a:pt x="3150870" y="1016000"/>
                    </a:cubicBezTo>
                    <a:cubicBezTo>
                      <a:pt x="3023870" y="1014730"/>
                      <a:pt x="2919730" y="1014730"/>
                      <a:pt x="2829560" y="1002030"/>
                    </a:cubicBezTo>
                    <a:cubicBezTo>
                      <a:pt x="2762250" y="993140"/>
                      <a:pt x="2712720" y="977900"/>
                      <a:pt x="2654300" y="960120"/>
                    </a:cubicBezTo>
                    <a:cubicBezTo>
                      <a:pt x="2594610" y="942340"/>
                      <a:pt x="2531110" y="922020"/>
                      <a:pt x="2476500" y="894080"/>
                    </a:cubicBezTo>
                    <a:cubicBezTo>
                      <a:pt x="2423160" y="867410"/>
                      <a:pt x="2376170" y="834390"/>
                      <a:pt x="2327910" y="798830"/>
                    </a:cubicBezTo>
                    <a:cubicBezTo>
                      <a:pt x="2277110" y="762000"/>
                      <a:pt x="2227580" y="709930"/>
                      <a:pt x="2176780" y="675640"/>
                    </a:cubicBezTo>
                    <a:cubicBezTo>
                      <a:pt x="2131060" y="643890"/>
                      <a:pt x="2084070" y="604520"/>
                      <a:pt x="2037080" y="596900"/>
                    </a:cubicBezTo>
                    <a:cubicBezTo>
                      <a:pt x="1995170" y="589280"/>
                      <a:pt x="1953260" y="598170"/>
                      <a:pt x="1908810" y="619760"/>
                    </a:cubicBezTo>
                    <a:cubicBezTo>
                      <a:pt x="1842770" y="650240"/>
                      <a:pt x="1761490" y="740410"/>
                      <a:pt x="1697990" y="798830"/>
                    </a:cubicBezTo>
                    <a:cubicBezTo>
                      <a:pt x="1643380" y="849630"/>
                      <a:pt x="1604010" y="901700"/>
                      <a:pt x="1549400" y="948690"/>
                    </a:cubicBezTo>
                    <a:cubicBezTo>
                      <a:pt x="1492250" y="996950"/>
                      <a:pt x="1426210" y="1065530"/>
                      <a:pt x="1358900" y="1083310"/>
                    </a:cubicBezTo>
                    <a:cubicBezTo>
                      <a:pt x="1295400" y="1099820"/>
                      <a:pt x="1212850" y="1082040"/>
                      <a:pt x="1158240" y="1061720"/>
                    </a:cubicBezTo>
                    <a:cubicBezTo>
                      <a:pt x="1113790" y="1045210"/>
                      <a:pt x="1094740" y="1023620"/>
                      <a:pt x="1049020" y="988060"/>
                    </a:cubicBezTo>
                    <a:cubicBezTo>
                      <a:pt x="958850" y="916940"/>
                      <a:pt x="777240" y="749300"/>
                      <a:pt x="671830" y="640080"/>
                    </a:cubicBezTo>
                    <a:cubicBezTo>
                      <a:pt x="588010" y="552450"/>
                      <a:pt x="519430" y="472440"/>
                      <a:pt x="459740" y="389890"/>
                    </a:cubicBezTo>
                    <a:cubicBezTo>
                      <a:pt x="407670" y="317500"/>
                      <a:pt x="361950" y="173990"/>
                      <a:pt x="330200" y="175260"/>
                    </a:cubicBezTo>
                    <a:cubicBezTo>
                      <a:pt x="308610" y="176530"/>
                      <a:pt x="293370" y="241300"/>
                      <a:pt x="279400" y="283210"/>
                    </a:cubicBezTo>
                    <a:cubicBezTo>
                      <a:pt x="261620" y="339090"/>
                      <a:pt x="247650" y="411480"/>
                      <a:pt x="238760" y="482600"/>
                    </a:cubicBezTo>
                    <a:cubicBezTo>
                      <a:pt x="229870" y="561340"/>
                      <a:pt x="236220" y="650240"/>
                      <a:pt x="228600" y="732790"/>
                    </a:cubicBezTo>
                    <a:cubicBezTo>
                      <a:pt x="220980" y="815340"/>
                      <a:pt x="218440" y="925830"/>
                      <a:pt x="195580" y="976630"/>
                    </a:cubicBezTo>
                    <a:cubicBezTo>
                      <a:pt x="182880" y="1004570"/>
                      <a:pt x="167640" y="1021080"/>
                      <a:pt x="147320" y="1031240"/>
                    </a:cubicBezTo>
                    <a:cubicBezTo>
                      <a:pt x="127000" y="1041400"/>
                      <a:pt x="96520" y="1045210"/>
                      <a:pt x="74930" y="1038860"/>
                    </a:cubicBezTo>
                    <a:cubicBezTo>
                      <a:pt x="53340" y="1032510"/>
                      <a:pt x="27940" y="1014730"/>
                      <a:pt x="15240" y="995680"/>
                    </a:cubicBezTo>
                    <a:cubicBezTo>
                      <a:pt x="2540" y="976630"/>
                      <a:pt x="0" y="925830"/>
                      <a:pt x="0" y="925830"/>
                    </a:cubicBezTo>
                  </a:path>
                </a:pathLst>
              </a:custGeom>
              <a:solidFill>
                <a:srgbClr val="3D03AF"/>
              </a:solidFill>
              <a:ln cap="sq">
                <a:noFill/>
                <a:prstDash val="solid"/>
                <a:miter/>
              </a:ln>
            </p:spPr>
          </p:sp>
        </p:grp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6C7FFE5-4304-C449-00F9-73283513BAD8}"/>
                </a:ext>
              </a:extLst>
            </p:cNvPr>
            <p:cNvSpPr/>
            <p:nvPr/>
          </p:nvSpPr>
          <p:spPr>
            <a:xfrm rot="-726046" flipH="1">
              <a:off x="1887130" y="1207079"/>
              <a:ext cx="2363305" cy="8440374"/>
            </a:xfrm>
            <a:custGeom>
              <a:avLst/>
              <a:gdLst/>
              <a:ahLst/>
              <a:cxnLst/>
              <a:rect l="l" t="t" r="r" b="b"/>
              <a:pathLst>
                <a:path w="2363305" h="8440374">
                  <a:moveTo>
                    <a:pt x="2363305" y="0"/>
                  </a:moveTo>
                  <a:lnTo>
                    <a:pt x="0" y="0"/>
                  </a:lnTo>
                  <a:lnTo>
                    <a:pt x="0" y="8440374"/>
                  </a:lnTo>
                  <a:lnTo>
                    <a:pt x="2363305" y="8440374"/>
                  </a:lnTo>
                  <a:lnTo>
                    <a:pt x="2363305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70629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98DA5A-9BAA-80BC-605C-84A76D300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E52A2264-1B5E-C6DF-3A7F-707AC5214B94}"/>
              </a:ext>
            </a:extLst>
          </p:cNvPr>
          <p:cNvSpPr txBox="1"/>
          <p:nvPr/>
        </p:nvSpPr>
        <p:spPr>
          <a:xfrm>
            <a:off x="868752" y="2604223"/>
            <a:ext cx="5509008" cy="1649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sz="2500" b="1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TRẢ LỜI CÂU HỎI</a:t>
            </a:r>
          </a:p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Em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sẽ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chọn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đề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nào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? Em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sẽ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viết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gì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trong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đoạn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văn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của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mình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? </a:t>
            </a:r>
            <a:endParaRPr lang="vi-VN" sz="2500" kern="1200" dirty="0">
              <a:solidFill>
                <a:schemeClr val="tx1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AD282D20-8FC9-58FA-28FD-C95570B71687}"/>
              </a:ext>
            </a:extLst>
          </p:cNvPr>
          <p:cNvSpPr/>
          <p:nvPr/>
        </p:nvSpPr>
        <p:spPr>
          <a:xfrm>
            <a:off x="6905794" y="1946738"/>
            <a:ext cx="4324902" cy="2964524"/>
          </a:xfrm>
          <a:custGeom>
            <a:avLst/>
            <a:gdLst/>
            <a:ahLst/>
            <a:cxnLst/>
            <a:rect l="l" t="t" r="r" b="b"/>
            <a:pathLst>
              <a:path w="2833123" h="1941977">
                <a:moveTo>
                  <a:pt x="0" y="0"/>
                </a:moveTo>
                <a:lnTo>
                  <a:pt x="2833123" y="0"/>
                </a:lnTo>
                <a:lnTo>
                  <a:pt x="2833123" y="1941977"/>
                </a:lnTo>
                <a:lnTo>
                  <a:pt x="0" y="1941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7112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2F17DE-6EB3-3373-159B-927902618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B78272-FBF0-3438-4050-A457D975CD5E}"/>
              </a:ext>
            </a:extLst>
          </p:cNvPr>
          <p:cNvSpPr txBox="1"/>
          <p:nvPr/>
        </p:nvSpPr>
        <p:spPr>
          <a:xfrm>
            <a:off x="1470476" y="1170778"/>
            <a:ext cx="92510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6026">
              <a:spcAft>
                <a:spcPts val="630"/>
              </a:spcAft>
              <a:buClrTx/>
            </a:pPr>
            <a:r>
              <a:rPr lang="en-US" sz="2400" b="1" kern="1200" dirty="0" err="1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en-US" sz="2400" b="1" kern="12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en-US" sz="2400" b="1" kern="12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b="1" kern="1200" dirty="0" err="1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b="1" kern="12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endParaRPr lang="en-US" sz="2400" kern="12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4">
            <a:extLst>
              <a:ext uri="{FF2B5EF4-FFF2-40B4-BE49-F238E27FC236}">
                <a16:creationId xmlns:a16="http://schemas.microsoft.com/office/drawing/2014/main" id="{BEA70867-CD02-640D-1C89-82F659912F08}"/>
              </a:ext>
            </a:extLst>
          </p:cNvPr>
          <p:cNvSpPr/>
          <p:nvPr/>
        </p:nvSpPr>
        <p:spPr>
          <a:xfrm>
            <a:off x="1098643" y="1798216"/>
            <a:ext cx="9994711" cy="72164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để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lên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bàn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những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gì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đã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chuẩn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bị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như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94856DB4-6B61-25E5-854A-9ADDEE2C1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7724" y="3547509"/>
            <a:ext cx="1572320" cy="913911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BEB1BFE2-91D8-48F7-5E96-78FAE872ED8B}"/>
              </a:ext>
            </a:extLst>
          </p:cNvPr>
          <p:cNvSpPr txBox="1"/>
          <p:nvPr/>
        </p:nvSpPr>
        <p:spPr>
          <a:xfrm>
            <a:off x="790569" y="2915244"/>
            <a:ext cx="221204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spcBef>
                <a:spcPct val="0"/>
              </a:spcBef>
              <a:buClrTx/>
            </a:pPr>
            <a:r>
              <a:rPr lang="en-US" sz="2400" kern="1200">
                <a:latin typeface="+mj-lt"/>
                <a:ea typeface="+mn-ea"/>
                <a:cs typeface="Arial" panose="020B0604020202020204" pitchFamily="34" charset="0"/>
              </a:rPr>
              <a:t>Sổ tay</a:t>
            </a:r>
            <a:endParaRPr lang="vi-VN" sz="2400" kern="1200" dirty="0"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7BB14B8-272A-A650-CFB3-EFB97EEE86BA}"/>
              </a:ext>
            </a:extLst>
          </p:cNvPr>
          <p:cNvSpPr txBox="1"/>
          <p:nvPr/>
        </p:nvSpPr>
        <p:spPr>
          <a:xfrm>
            <a:off x="3080917" y="2915244"/>
            <a:ext cx="221204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spcBef>
                <a:spcPct val="0"/>
              </a:spcBef>
              <a:buClrTx/>
            </a:pPr>
            <a:r>
              <a:rPr lang="en-US" sz="2400" kern="1200">
                <a:latin typeface="+mj-lt"/>
                <a:ea typeface="+mn-ea"/>
                <a:cs typeface="Arial" panose="020B0604020202020204" pitchFamily="34" charset="0"/>
              </a:rPr>
              <a:t>Giấy màu</a:t>
            </a:r>
            <a:endParaRPr lang="vi-VN" sz="2400" kern="1200" dirty="0"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 descr="A group of colorful papers&#10;&#10;Description automatically generated">
            <a:extLst>
              <a:ext uri="{FF2B5EF4-FFF2-40B4-BE49-F238E27FC236}">
                <a16:creationId xmlns:a16="http://schemas.microsoft.com/office/drawing/2014/main" id="{E10206BF-DF8E-EA71-208A-C6DFE04749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43" t="16057" r="6114" b="16228"/>
          <a:stretch/>
        </p:blipFill>
        <p:spPr>
          <a:xfrm>
            <a:off x="3609669" y="3547509"/>
            <a:ext cx="1154537" cy="913912"/>
          </a:xfrm>
          <a:prstGeom prst="rect">
            <a:avLst/>
          </a:prstGeom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B4A05C28-3C32-56B4-EFDB-A0A2DC2E23EE}"/>
              </a:ext>
            </a:extLst>
          </p:cNvPr>
          <p:cNvSpPr txBox="1"/>
          <p:nvPr/>
        </p:nvSpPr>
        <p:spPr>
          <a:xfrm>
            <a:off x="5371266" y="2915244"/>
            <a:ext cx="221204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spcBef>
                <a:spcPct val="0"/>
              </a:spcBef>
              <a:buClrTx/>
            </a:pPr>
            <a:r>
              <a:rPr lang="en-US" sz="2400" kern="1200">
                <a:latin typeface="+mj-lt"/>
                <a:ea typeface="+mn-ea"/>
                <a:cs typeface="Arial" panose="020B0604020202020204" pitchFamily="34" charset="0"/>
              </a:rPr>
              <a:t>Bút màu</a:t>
            </a:r>
            <a:endParaRPr lang="vi-VN" sz="2400" kern="1200" dirty="0"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39C4B3-0802-76D5-0B3C-F3C4C29783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0091" y="3541594"/>
            <a:ext cx="1154537" cy="888106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E01BB3FA-7B9B-84BA-1ABB-022C5B112846}"/>
              </a:ext>
            </a:extLst>
          </p:cNvPr>
          <p:cNvSpPr txBox="1"/>
          <p:nvPr/>
        </p:nvSpPr>
        <p:spPr>
          <a:xfrm>
            <a:off x="7427796" y="2952430"/>
            <a:ext cx="221204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spcBef>
                <a:spcPct val="0"/>
              </a:spcBef>
              <a:buClrTx/>
            </a:pPr>
            <a:r>
              <a:rPr lang="en-US" sz="2400" kern="1200">
                <a:latin typeface="+mj-lt"/>
                <a:ea typeface="+mn-ea"/>
                <a:cs typeface="Arial" panose="020B0604020202020204" pitchFamily="34" charset="0"/>
              </a:rPr>
              <a:t>Kéo</a:t>
            </a:r>
            <a:endParaRPr lang="vi-VN" sz="2400" kern="1200" dirty="0"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C1E478-1FEB-C37C-6ADE-EAA5AC6DD22B}"/>
              </a:ext>
            </a:extLst>
          </p:cNvPr>
          <p:cNvSpPr txBox="1"/>
          <p:nvPr/>
        </p:nvSpPr>
        <p:spPr>
          <a:xfrm>
            <a:off x="9327943" y="2953569"/>
            <a:ext cx="221204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spcBef>
                <a:spcPct val="0"/>
              </a:spcBef>
              <a:buClrTx/>
            </a:pPr>
            <a:r>
              <a:rPr lang="en-US" sz="2400" kern="1200">
                <a:latin typeface="+mj-lt"/>
                <a:ea typeface="+mn-ea"/>
                <a:cs typeface="Arial" panose="020B0604020202020204" pitchFamily="34" charset="0"/>
              </a:rPr>
              <a:t>Hồ dán</a:t>
            </a:r>
            <a:endParaRPr lang="vi-VN" sz="2400" kern="1200" dirty="0"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26">
            <a:extLst>
              <a:ext uri="{FF2B5EF4-FFF2-40B4-BE49-F238E27FC236}">
                <a16:creationId xmlns:a16="http://schemas.microsoft.com/office/drawing/2014/main" id="{7789FFB5-EF09-AD7F-83D0-F7F6FF2744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140177" y="3470590"/>
            <a:ext cx="516175" cy="9591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DD80E5-E02E-FC83-F056-24973DFA81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5729" y="3470590"/>
            <a:ext cx="516175" cy="851501"/>
          </a:xfrm>
          <a:prstGeom prst="rect">
            <a:avLst/>
          </a:prstGeom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1DBAF9FE-2375-8F0D-2E36-E6F6D932CDBE}"/>
              </a:ext>
            </a:extLst>
          </p:cNvPr>
          <p:cNvSpPr txBox="1"/>
          <p:nvPr/>
        </p:nvSpPr>
        <p:spPr>
          <a:xfrm>
            <a:off x="2128640" y="4739867"/>
            <a:ext cx="359235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spcBef>
                <a:spcPct val="0"/>
              </a:spcBef>
              <a:buClrTx/>
            </a:pPr>
            <a:r>
              <a:rPr lang="en-US" sz="2400" kern="1200">
                <a:latin typeface="+mj-lt"/>
                <a:ea typeface="+mn-ea"/>
                <a:cs typeface="Arial" panose="020B0604020202020204" pitchFamily="34" charset="0"/>
              </a:rPr>
              <a:t>Ảnh, tranh cắt dán</a:t>
            </a:r>
            <a:endParaRPr lang="vi-VN" sz="2400" kern="1200" dirty="0"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82EB9E17-746E-0670-A5DD-AB0FD0CE2712}"/>
              </a:ext>
            </a:extLst>
          </p:cNvPr>
          <p:cNvSpPr txBox="1"/>
          <p:nvPr/>
        </p:nvSpPr>
        <p:spPr>
          <a:xfrm>
            <a:off x="6300582" y="4739867"/>
            <a:ext cx="359235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spcBef>
                <a:spcPct val="0"/>
              </a:spcBef>
              <a:buClrTx/>
            </a:pPr>
            <a:r>
              <a:rPr lang="en-US" sz="2400" kern="1200">
                <a:latin typeface="+mj-lt"/>
                <a:ea typeface="+mn-ea"/>
                <a:cs typeface="Arial" panose="020B0604020202020204" pitchFamily="34" charset="0"/>
              </a:rPr>
              <a:t>Tranh tự vẽ</a:t>
            </a:r>
            <a:endParaRPr lang="vi-VN" sz="2400" kern="1200" dirty="0"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Picture 16" descr="A couple of kids painting&#10;&#10;Description automatically generated with medium confidence">
            <a:extLst>
              <a:ext uri="{FF2B5EF4-FFF2-40B4-BE49-F238E27FC236}">
                <a16:creationId xmlns:a16="http://schemas.microsoft.com/office/drawing/2014/main" id="{636E4F99-89B5-FFBF-25F3-1C95FD2B0BF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6972" b="10323"/>
          <a:stretch/>
        </p:blipFill>
        <p:spPr>
          <a:xfrm>
            <a:off x="3049437" y="5207518"/>
            <a:ext cx="1750752" cy="1447967"/>
          </a:xfrm>
          <a:prstGeom prst="rect">
            <a:avLst/>
          </a:prstGeom>
        </p:spPr>
      </p:pic>
      <p:pic>
        <p:nvPicPr>
          <p:cNvPr id="18" name="Picture 17" descr="A cartoon child painting on a black background&#10;&#10;Description automatically generated">
            <a:extLst>
              <a:ext uri="{FF2B5EF4-FFF2-40B4-BE49-F238E27FC236}">
                <a16:creationId xmlns:a16="http://schemas.microsoft.com/office/drawing/2014/main" id="{57064DD0-E2EB-17DF-0FFF-0C71D244A9F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8024" b="5725"/>
          <a:stretch/>
        </p:blipFill>
        <p:spPr>
          <a:xfrm>
            <a:off x="7118060" y="5207517"/>
            <a:ext cx="1750752" cy="152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0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2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21B11A-54C1-2DC0-6333-DEB0688EA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29CB226-6FA8-5F0E-38E0-50ADE470BA86}"/>
              </a:ext>
            </a:extLst>
          </p:cNvPr>
          <p:cNvGrpSpPr/>
          <p:nvPr/>
        </p:nvGrpSpPr>
        <p:grpSpPr>
          <a:xfrm>
            <a:off x="747022" y="2395469"/>
            <a:ext cx="5077578" cy="3608700"/>
            <a:chOff x="-183590" y="2207731"/>
            <a:chExt cx="4030219" cy="286432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9" name="Rectangle: Rounded Corners 13">
              <a:extLst>
                <a:ext uri="{FF2B5EF4-FFF2-40B4-BE49-F238E27FC236}">
                  <a16:creationId xmlns:a16="http://schemas.microsoft.com/office/drawing/2014/main" id="{3FD24B5D-8BFF-1AF7-68E6-159E05F83B1A}"/>
                </a:ext>
              </a:extLst>
            </p:cNvPr>
            <p:cNvSpPr/>
            <p:nvPr/>
          </p:nvSpPr>
          <p:spPr>
            <a:xfrm>
              <a:off x="-183590" y="2207731"/>
              <a:ext cx="4030219" cy="2864328"/>
            </a:xfrm>
            <a:prstGeom prst="roundRect">
              <a:avLst>
                <a:gd name="adj" fmla="val 4729"/>
              </a:avLst>
            </a:prstGeom>
            <a:grpFill/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endParaRPr lang="en-US" sz="2200">
                <a:solidFill>
                  <a:schemeClr val="tx1"/>
                </a:solidFill>
                <a:latin typeface="+mj-lt"/>
                <a:ea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5818CF-1A2A-FB95-CFCA-26DA25CE3B6B}"/>
                </a:ext>
              </a:extLst>
            </p:cNvPr>
            <p:cNvSpPr txBox="1"/>
            <p:nvPr/>
          </p:nvSpPr>
          <p:spPr>
            <a:xfrm>
              <a:off x="-90229" y="2437430"/>
              <a:ext cx="3843496" cy="243471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vi-VN" sz="2200" b="1" dirty="0">
                  <a:solidFill>
                    <a:schemeClr val="tx1"/>
                  </a:solidFill>
                  <a:latin typeface="+mj-lt"/>
                  <a:ea typeface="+mn-ea"/>
                </a:rPr>
                <a:t>Nếu chọn đề 1: </a:t>
              </a:r>
              <a:r>
                <a:rPr lang="vi-VN" sz="2200" dirty="0">
                  <a:solidFill>
                    <a:schemeClr val="tx1"/>
                  </a:solidFill>
                  <a:latin typeface="+mj-lt"/>
                  <a:ea typeface="+mn-ea"/>
                </a:rPr>
                <a:t>Chọn cách xưng hô phù hợp vai nhân vật; chọn những chi tiết tiêu biểu về công trình xây dựng để giới thiệu; chú ý lựa chọn từ ngữ phù hợp để bài viết sinh động, hấp dẫn).</a:t>
              </a:r>
              <a:endParaRPr lang="en-US" sz="2200" dirty="0">
                <a:solidFill>
                  <a:schemeClr val="tx1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2AD7AC2-3C91-BFDD-2BB6-31A71C6F1F82}"/>
              </a:ext>
            </a:extLst>
          </p:cNvPr>
          <p:cNvGrpSpPr/>
          <p:nvPr/>
        </p:nvGrpSpPr>
        <p:grpSpPr>
          <a:xfrm>
            <a:off x="6367400" y="2395468"/>
            <a:ext cx="5077578" cy="3608700"/>
            <a:chOff x="-183590" y="2207730"/>
            <a:chExt cx="4030219" cy="286432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4" name="Rectangle: Rounded Corners 23">
              <a:extLst>
                <a:ext uri="{FF2B5EF4-FFF2-40B4-BE49-F238E27FC236}">
                  <a16:creationId xmlns:a16="http://schemas.microsoft.com/office/drawing/2014/main" id="{8C936F59-A106-B912-66C9-A139917D105F}"/>
                </a:ext>
              </a:extLst>
            </p:cNvPr>
            <p:cNvSpPr/>
            <p:nvPr/>
          </p:nvSpPr>
          <p:spPr>
            <a:xfrm>
              <a:off x="-183590" y="2207730"/>
              <a:ext cx="4030219" cy="2864329"/>
            </a:xfrm>
            <a:prstGeom prst="roundRect">
              <a:avLst>
                <a:gd name="adj" fmla="val 4729"/>
              </a:avLst>
            </a:prstGeom>
            <a:grpFill/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endParaRPr lang="en-US" sz="2200">
                <a:solidFill>
                  <a:schemeClr val="tx1"/>
                </a:solidFill>
                <a:latin typeface="+mj-lt"/>
                <a:ea typeface="+mn-e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B87C32-A0F9-07FE-FEB0-D967B758D88C}"/>
                </a:ext>
              </a:extLst>
            </p:cNvPr>
            <p:cNvSpPr txBox="1"/>
            <p:nvPr/>
          </p:nvSpPr>
          <p:spPr>
            <a:xfrm>
              <a:off x="151697" y="2825641"/>
              <a:ext cx="3359645" cy="162850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vi-VN" sz="2200" b="1" dirty="0">
                  <a:solidFill>
                    <a:schemeClr val="tx1"/>
                  </a:solidFill>
                  <a:latin typeface="+mj-lt"/>
                  <a:ea typeface="+mn-ea"/>
                </a:rPr>
                <a:t>Nếu chọn đề </a:t>
              </a:r>
              <a:r>
                <a:rPr lang="en-US" sz="2200" b="1" dirty="0">
                  <a:solidFill>
                    <a:schemeClr val="tx1"/>
                  </a:solidFill>
                  <a:latin typeface="+mj-lt"/>
                  <a:ea typeface="+mn-ea"/>
                </a:rPr>
                <a:t>2</a:t>
              </a:r>
              <a:r>
                <a:rPr lang="vi-VN" sz="2200" b="1" dirty="0">
                  <a:solidFill>
                    <a:schemeClr val="tx1"/>
                  </a:solidFill>
                  <a:latin typeface="+mj-lt"/>
                  <a:ea typeface="+mn-ea"/>
                </a:rPr>
                <a:t>: </a:t>
              </a:r>
              <a:r>
                <a:rPr lang="vi-VN" sz="2200" dirty="0">
                  <a:solidFill>
                    <a:schemeClr val="tx1"/>
                  </a:solidFill>
                  <a:latin typeface="+mj-lt"/>
                  <a:ea typeface="+mn-ea"/>
                </a:rPr>
                <a:t>Lựa chọn từ ngữ giàu hình ảnh, sử dụng biện pháp so sánh, nhân hoá để viết được đoạn văn hay.</a:t>
              </a:r>
              <a:endParaRPr lang="en-US" sz="2200" dirty="0">
                <a:solidFill>
                  <a:schemeClr val="tx1"/>
                </a:solidFill>
                <a:latin typeface="+mj-lt"/>
                <a:ea typeface="+mn-ea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35E991F-B059-7D56-C1F0-1B101B3D622A}"/>
              </a:ext>
            </a:extLst>
          </p:cNvPr>
          <p:cNvSpPr txBox="1"/>
          <p:nvPr/>
        </p:nvSpPr>
        <p:spPr>
          <a:xfrm>
            <a:off x="3047172" y="1649285"/>
            <a:ext cx="60976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6026">
              <a:defRPr/>
            </a:pPr>
            <a:r>
              <a:rPr lang="en-US" sz="2200" b="1" kern="1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HƯỚNG DẪN VIẾT BÀI</a:t>
            </a:r>
          </a:p>
        </p:txBody>
      </p:sp>
    </p:spTree>
    <p:extLst>
      <p:ext uri="{BB962C8B-B14F-4D97-AF65-F5344CB8AC3E}">
        <p14:creationId xmlns:p14="http://schemas.microsoft.com/office/powerpoint/2010/main" val="359081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FEBFCA-C6A4-2289-2C7A-142F88871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332303-3607-A405-32FB-B3B1DEB62970}"/>
              </a:ext>
            </a:extLst>
          </p:cNvPr>
          <p:cNvSpPr txBox="1"/>
          <p:nvPr/>
        </p:nvSpPr>
        <p:spPr>
          <a:xfrm>
            <a:off x="4982306" y="2161721"/>
            <a:ext cx="6818068" cy="2741681"/>
          </a:xfrm>
          <a:prstGeom prst="rect">
            <a:avLst/>
          </a:prstGeom>
          <a:noFill/>
        </p:spPr>
        <p:txBody>
          <a:bodyPr wrap="square" lIns="90711" tIns="0" rIns="90711" bIns="90711">
            <a:spAutoFit/>
          </a:bodyPr>
          <a:lstStyle/>
          <a:p>
            <a:pPr algn="ctr" defTabSz="1152053">
              <a:lnSpc>
                <a:spcPct val="150000"/>
              </a:lnSpc>
              <a:defRPr/>
            </a:pPr>
            <a:r>
              <a:rPr lang="vi-VN" sz="4000" b="1" dirty="0">
                <a:solidFill>
                  <a:srgbClr val="C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HOẠT ĐỘNG 2: </a:t>
            </a:r>
            <a:endParaRPr lang="en-US" sz="4000" b="1" dirty="0">
              <a:solidFill>
                <a:srgbClr val="C00000"/>
              </a:solidFill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 defTabSz="1152053">
              <a:lnSpc>
                <a:spcPct val="150000"/>
              </a:lnSpc>
              <a:defRPr/>
            </a:pPr>
            <a:r>
              <a:rPr lang="vi-VN" sz="4000" b="1" dirty="0">
                <a:solidFill>
                  <a:schemeClr val="tx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GIỚI THIỆU VÀ </a:t>
            </a:r>
            <a:endParaRPr lang="en-US" sz="4000" b="1" dirty="0">
              <a:solidFill>
                <a:schemeClr val="tx1"/>
              </a:solidFill>
              <a:latin typeface="+mj-lt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 defTabSz="1152053">
              <a:lnSpc>
                <a:spcPct val="150000"/>
              </a:lnSpc>
              <a:defRPr/>
            </a:pPr>
            <a:r>
              <a:rPr lang="vi-VN" sz="4000" b="1" dirty="0">
                <a:solidFill>
                  <a:schemeClr val="tx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BÌNH CHỌN SẢN PHẨM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AA510AC-567C-E9AF-2B60-3A8C7DADD061}"/>
              </a:ext>
            </a:extLst>
          </p:cNvPr>
          <p:cNvGrpSpPr/>
          <p:nvPr/>
        </p:nvGrpSpPr>
        <p:grpSpPr>
          <a:xfrm>
            <a:off x="909651" y="1958741"/>
            <a:ext cx="3710747" cy="4040180"/>
            <a:chOff x="49884" y="3551553"/>
            <a:chExt cx="7284542" cy="793125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B6845D8-924B-2DC5-E66E-B54B8C503974}"/>
                </a:ext>
              </a:extLst>
            </p:cNvPr>
            <p:cNvSpPr/>
            <p:nvPr/>
          </p:nvSpPr>
          <p:spPr>
            <a:xfrm rot="-691488">
              <a:off x="49884" y="3551553"/>
              <a:ext cx="6546886" cy="7931250"/>
            </a:xfrm>
            <a:custGeom>
              <a:avLst/>
              <a:gdLst/>
              <a:ahLst/>
              <a:cxnLst/>
              <a:rect l="l" t="t" r="r" b="b"/>
              <a:pathLst>
                <a:path w="6546886" h="7931250">
                  <a:moveTo>
                    <a:pt x="0" y="0"/>
                  </a:moveTo>
                  <a:lnTo>
                    <a:pt x="6546886" y="0"/>
                  </a:lnTo>
                  <a:lnTo>
                    <a:pt x="6546886" y="7931250"/>
                  </a:lnTo>
                  <a:lnTo>
                    <a:pt x="0" y="793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282AE1F-81AB-466D-A0D1-6D0C8FD040C9}"/>
                </a:ext>
              </a:extLst>
            </p:cNvPr>
            <p:cNvSpPr/>
            <p:nvPr/>
          </p:nvSpPr>
          <p:spPr>
            <a:xfrm rot="1678035">
              <a:off x="5673937" y="3804872"/>
              <a:ext cx="1660489" cy="5672477"/>
            </a:xfrm>
            <a:custGeom>
              <a:avLst/>
              <a:gdLst/>
              <a:ahLst/>
              <a:cxnLst/>
              <a:rect l="l" t="t" r="r" b="b"/>
              <a:pathLst>
                <a:path w="1660489" h="5672477">
                  <a:moveTo>
                    <a:pt x="0" y="0"/>
                  </a:moveTo>
                  <a:lnTo>
                    <a:pt x="1660488" y="0"/>
                  </a:lnTo>
                  <a:lnTo>
                    <a:pt x="1660488" y="5672476"/>
                  </a:lnTo>
                  <a:lnTo>
                    <a:pt x="0" y="5672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79805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7BCE0F-EE0A-A940-7F19-F8CF0857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1AE93B-AA8B-E235-E1AB-F5FFE5A152B9}"/>
              </a:ext>
            </a:extLst>
          </p:cNvPr>
          <p:cNvSpPr txBox="1"/>
          <p:nvPr/>
        </p:nvSpPr>
        <p:spPr>
          <a:xfrm>
            <a:off x="1338282" y="2461331"/>
            <a:ext cx="9777148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16" indent="-360016" algn="just" defTabSz="576026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lần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lượt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60016" indent="-360016" algn="just" defTabSz="576026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Sau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nhận xét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bình chọn sản phẩm (giơ tay hoặc vỗ tay bình chọn) theo các tiêu chí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sz="2400" kern="12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 defTabSz="576026">
              <a:lnSpc>
                <a:spcPct val="150000"/>
              </a:lnSpc>
              <a:buClrTx/>
              <a:buFontTx/>
              <a:buChar char="-"/>
            </a:pP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ài viết hay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 defTabSz="576026">
              <a:lnSpc>
                <a:spcPct val="150000"/>
              </a:lnSpc>
              <a:buClrTx/>
              <a:buFontTx/>
              <a:buChar char="-"/>
            </a:pP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vi-VN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rình bày đẹp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 defTabSz="576026">
              <a:lnSpc>
                <a:spcPct val="150000"/>
              </a:lnSpc>
              <a:buClrTx/>
              <a:buFontTx/>
              <a:buChar char="-"/>
            </a:pP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vi-VN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ược giới thiệu một cách rõ ràng, hấp dẫn.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91013A-719F-5316-D3AB-0B7BCC41CE6E}"/>
              </a:ext>
            </a:extLst>
          </p:cNvPr>
          <p:cNvSpPr txBox="1"/>
          <p:nvPr/>
        </p:nvSpPr>
        <p:spPr>
          <a:xfrm>
            <a:off x="3774519" y="1587419"/>
            <a:ext cx="4904675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6026">
              <a:lnSpc>
                <a:spcPct val="150000"/>
              </a:lnSpc>
              <a:buClrTx/>
            </a:pPr>
            <a:r>
              <a:rPr lang="en-US" sz="28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HOẠT ĐỘNG CẢ LỚP</a:t>
            </a:r>
          </a:p>
        </p:txBody>
      </p:sp>
    </p:spTree>
    <p:extLst>
      <p:ext uri="{BB962C8B-B14F-4D97-AF65-F5344CB8AC3E}">
        <p14:creationId xmlns:p14="http://schemas.microsoft.com/office/powerpoint/2010/main" val="304957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FEF391D-42C8-A03F-4C84-DE80B4281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0C2D4-AF70-0449-DC81-7A2609142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C9799912-5C86-DD85-1986-C9FC2244F22A}"/>
              </a:ext>
            </a:extLst>
          </p:cNvPr>
          <p:cNvGrpSpPr/>
          <p:nvPr/>
        </p:nvGrpSpPr>
        <p:grpSpPr>
          <a:xfrm>
            <a:off x="6702478" y="2129024"/>
            <a:ext cx="3676099" cy="3526088"/>
            <a:chOff x="6702478" y="2129024"/>
            <a:chExt cx="3676099" cy="352608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6D49F40-8762-EBB1-CD4D-B2B2E556239F}"/>
                </a:ext>
              </a:extLst>
            </p:cNvPr>
            <p:cNvGrpSpPr/>
            <p:nvPr/>
          </p:nvGrpSpPr>
          <p:grpSpPr>
            <a:xfrm>
              <a:off x="6702478" y="2129024"/>
              <a:ext cx="3676099" cy="3526088"/>
              <a:chOff x="6734102" y="3448569"/>
              <a:chExt cx="5852267" cy="5613452"/>
            </a:xfrm>
          </p:grpSpPr>
          <p:grpSp>
            <p:nvGrpSpPr>
              <p:cNvPr id="27" name="Group 9">
                <a:extLst>
                  <a:ext uri="{FF2B5EF4-FFF2-40B4-BE49-F238E27FC236}">
                    <a16:creationId xmlns:a16="http://schemas.microsoft.com/office/drawing/2014/main" id="{9076B1BC-AA67-4745-4153-A5722DB8FA3C}"/>
                  </a:ext>
                </a:extLst>
              </p:cNvPr>
              <p:cNvGrpSpPr/>
              <p:nvPr/>
            </p:nvGrpSpPr>
            <p:grpSpPr>
              <a:xfrm>
                <a:off x="6734102" y="4178406"/>
                <a:ext cx="5852267" cy="4883615"/>
                <a:chOff x="-72326" y="-60354"/>
                <a:chExt cx="1795844" cy="1498600"/>
              </a:xfrm>
            </p:grpSpPr>
            <p:sp>
              <p:nvSpPr>
                <p:cNvPr id="32" name="Freeform 10">
                  <a:extLst>
                    <a:ext uri="{FF2B5EF4-FFF2-40B4-BE49-F238E27FC236}">
                      <a16:creationId xmlns:a16="http://schemas.microsoft.com/office/drawing/2014/main" id="{CA99D921-C8F1-69E3-02A3-512F37151963}"/>
                    </a:ext>
                  </a:extLst>
                </p:cNvPr>
                <p:cNvSpPr/>
                <p:nvPr/>
              </p:nvSpPr>
              <p:spPr>
                <a:xfrm>
                  <a:off x="-72326" y="-60354"/>
                  <a:ext cx="1795844" cy="149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1211" h="1286114">
                      <a:moveTo>
                        <a:pt x="78614" y="0"/>
                      </a:moveTo>
                      <a:lnTo>
                        <a:pt x="1462596" y="0"/>
                      </a:lnTo>
                      <a:cubicBezTo>
                        <a:pt x="1506014" y="0"/>
                        <a:pt x="1541211" y="35197"/>
                        <a:pt x="1541211" y="78614"/>
                      </a:cubicBezTo>
                      <a:lnTo>
                        <a:pt x="1541211" y="1207500"/>
                      </a:lnTo>
                      <a:cubicBezTo>
                        <a:pt x="1541211" y="1250917"/>
                        <a:pt x="1506014" y="1286114"/>
                        <a:pt x="1462596" y="1286114"/>
                      </a:cubicBezTo>
                      <a:lnTo>
                        <a:pt x="78614" y="1286114"/>
                      </a:lnTo>
                      <a:cubicBezTo>
                        <a:pt x="35197" y="1286114"/>
                        <a:pt x="0" y="1250917"/>
                        <a:pt x="0" y="1207500"/>
                      </a:cubicBezTo>
                      <a:lnTo>
                        <a:pt x="0" y="78614"/>
                      </a:lnTo>
                      <a:cubicBezTo>
                        <a:pt x="0" y="35197"/>
                        <a:pt x="35197" y="0"/>
                        <a:pt x="786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575" cap="rnd">
                  <a:solidFill>
                    <a:srgbClr val="000000"/>
                  </a:solidFill>
                  <a:prstDash val="solid"/>
                  <a:round/>
                </a:ln>
              </p:spPr>
            </p:sp>
            <p:sp>
              <p:nvSpPr>
                <p:cNvPr id="33" name="TextBox 11">
                  <a:extLst>
                    <a:ext uri="{FF2B5EF4-FFF2-40B4-BE49-F238E27FC236}">
                      <a16:creationId xmlns:a16="http://schemas.microsoft.com/office/drawing/2014/main" id="{180CC7A1-712F-EFC4-82F4-38840AFCBD6B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1541211" cy="1324214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 sz="2400">
                    <a:latin typeface="+mj-lt"/>
                  </a:endParaRPr>
                </a:p>
              </p:txBody>
            </p:sp>
          </p:grpSp>
          <p:sp>
            <p:nvSpPr>
              <p:cNvPr id="30" name="Freeform 19">
                <a:extLst>
                  <a:ext uri="{FF2B5EF4-FFF2-40B4-BE49-F238E27FC236}">
                    <a16:creationId xmlns:a16="http://schemas.microsoft.com/office/drawing/2014/main" id="{865E7321-F4DD-66C2-2EA8-B5F26C0F335A}"/>
                  </a:ext>
                </a:extLst>
              </p:cNvPr>
              <p:cNvSpPr/>
              <p:nvPr/>
            </p:nvSpPr>
            <p:spPr>
              <a:xfrm>
                <a:off x="8857880" y="3448569"/>
                <a:ext cx="1604712" cy="160471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CB64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VN" sz="2400" dirty="0">
                  <a:latin typeface="+mj-lt"/>
                </a:endParaRPr>
              </a:p>
            </p:txBody>
          </p:sp>
          <p:sp>
            <p:nvSpPr>
              <p:cNvPr id="29" name="Freeform 23">
                <a:extLst>
                  <a:ext uri="{FF2B5EF4-FFF2-40B4-BE49-F238E27FC236}">
                    <a16:creationId xmlns:a16="http://schemas.microsoft.com/office/drawing/2014/main" id="{9665AAC2-310C-6B5E-3575-8965854D84E2}"/>
                  </a:ext>
                </a:extLst>
              </p:cNvPr>
              <p:cNvSpPr/>
              <p:nvPr/>
            </p:nvSpPr>
            <p:spPr>
              <a:xfrm>
                <a:off x="9148119" y="3645767"/>
                <a:ext cx="1024231" cy="1210317"/>
              </a:xfrm>
              <a:custGeom>
                <a:avLst/>
                <a:gdLst/>
                <a:ahLst/>
                <a:cxnLst/>
                <a:rect l="l" t="t" r="r" b="b"/>
                <a:pathLst>
                  <a:path w="1243444" h="1469357">
                    <a:moveTo>
                      <a:pt x="0" y="0"/>
                    </a:moveTo>
                    <a:lnTo>
                      <a:pt x="1243444" y="0"/>
                    </a:lnTo>
                    <a:lnTo>
                      <a:pt x="1243444" y="1469358"/>
                    </a:lnTo>
                    <a:lnTo>
                      <a:pt x="0" y="14693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AAC17F8-1A04-A4F3-0E0A-2B9D76A29547}"/>
                </a:ext>
              </a:extLst>
            </p:cNvPr>
            <p:cNvSpPr txBox="1"/>
            <p:nvPr/>
          </p:nvSpPr>
          <p:spPr>
            <a:xfrm>
              <a:off x="6776504" y="3471601"/>
              <a:ext cx="3528045" cy="1127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Thực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hiện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i="1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Tự</a:t>
              </a:r>
              <a:r>
                <a:rPr lang="en-US" sz="2400" i="1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i="1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đánh</a:t>
              </a:r>
              <a:r>
                <a:rPr lang="en-US" sz="2400" i="1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i="1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giá</a:t>
              </a:r>
              <a:r>
                <a:rPr lang="en-US" sz="2400" i="1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tại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nhà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.</a:t>
              </a:r>
              <a:endParaRPr lang="vi-VN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5BA74E0-29FC-00E1-1464-4AD2682CF816}"/>
              </a:ext>
            </a:extLst>
          </p:cNvPr>
          <p:cNvGrpSpPr/>
          <p:nvPr/>
        </p:nvGrpSpPr>
        <p:grpSpPr>
          <a:xfrm>
            <a:off x="1813425" y="2065680"/>
            <a:ext cx="3676098" cy="3589432"/>
            <a:chOff x="1813425" y="2065680"/>
            <a:chExt cx="3676098" cy="358943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1675EED-E486-EA07-EFB5-728B47196D8E}"/>
                </a:ext>
              </a:extLst>
            </p:cNvPr>
            <p:cNvGrpSpPr/>
            <p:nvPr/>
          </p:nvGrpSpPr>
          <p:grpSpPr>
            <a:xfrm>
              <a:off x="1813425" y="2065680"/>
              <a:ext cx="3676098" cy="3589432"/>
              <a:chOff x="1081432" y="3662190"/>
              <a:chExt cx="5022473" cy="4904065"/>
            </a:xfrm>
          </p:grpSpPr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7E9575E6-E0ED-091C-5F37-CE1612002964}"/>
                  </a:ext>
                </a:extLst>
              </p:cNvPr>
              <p:cNvGrpSpPr/>
              <p:nvPr/>
            </p:nvGrpSpPr>
            <p:grpSpPr>
              <a:xfrm>
                <a:off x="1081432" y="4375087"/>
                <a:ext cx="5022473" cy="4191168"/>
                <a:chOff x="0" y="0"/>
                <a:chExt cx="1541211" cy="1286114"/>
              </a:xfrm>
            </p:grpSpPr>
            <p:sp>
              <p:nvSpPr>
                <p:cNvPr id="42" name="Freeform 4">
                  <a:extLst>
                    <a:ext uri="{FF2B5EF4-FFF2-40B4-BE49-F238E27FC236}">
                      <a16:creationId xmlns:a16="http://schemas.microsoft.com/office/drawing/2014/main" id="{D8EFA361-2287-40E2-49A3-43499ABAB4C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41211" cy="12861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1211" h="1286114">
                      <a:moveTo>
                        <a:pt x="78614" y="0"/>
                      </a:moveTo>
                      <a:lnTo>
                        <a:pt x="1462596" y="0"/>
                      </a:lnTo>
                      <a:cubicBezTo>
                        <a:pt x="1506014" y="0"/>
                        <a:pt x="1541211" y="35197"/>
                        <a:pt x="1541211" y="78614"/>
                      </a:cubicBezTo>
                      <a:lnTo>
                        <a:pt x="1541211" y="1207500"/>
                      </a:lnTo>
                      <a:cubicBezTo>
                        <a:pt x="1541211" y="1250917"/>
                        <a:pt x="1506014" y="1286114"/>
                        <a:pt x="1462596" y="1286114"/>
                      </a:cubicBezTo>
                      <a:lnTo>
                        <a:pt x="78614" y="1286114"/>
                      </a:lnTo>
                      <a:cubicBezTo>
                        <a:pt x="35197" y="1286114"/>
                        <a:pt x="0" y="1250917"/>
                        <a:pt x="0" y="1207500"/>
                      </a:cubicBezTo>
                      <a:lnTo>
                        <a:pt x="0" y="78614"/>
                      </a:lnTo>
                      <a:cubicBezTo>
                        <a:pt x="0" y="35197"/>
                        <a:pt x="35197" y="0"/>
                        <a:pt x="786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575" cap="rnd">
                  <a:solidFill>
                    <a:srgbClr val="000000"/>
                  </a:solidFill>
                  <a:prstDash val="solid"/>
                  <a:round/>
                </a:ln>
              </p:spPr>
            </p:sp>
            <p:sp>
              <p:nvSpPr>
                <p:cNvPr id="43" name="TextBox 5">
                  <a:extLst>
                    <a:ext uri="{FF2B5EF4-FFF2-40B4-BE49-F238E27FC236}">
                      <a16:creationId xmlns:a16="http://schemas.microsoft.com/office/drawing/2014/main" id="{6929E717-9C17-23A8-8086-302663C124DA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1541211" cy="1324214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 sz="2400">
                    <a:latin typeface="+mj-lt"/>
                  </a:endParaRPr>
                </a:p>
              </p:txBody>
            </p:sp>
          </p:grpSp>
          <p:grpSp>
            <p:nvGrpSpPr>
              <p:cNvPr id="38" name="Group 12">
                <a:extLst>
                  <a:ext uri="{FF2B5EF4-FFF2-40B4-BE49-F238E27FC236}">
                    <a16:creationId xmlns:a16="http://schemas.microsoft.com/office/drawing/2014/main" id="{4CA65D53-619E-879B-E4A3-C30001C71A84}"/>
                  </a:ext>
                </a:extLst>
              </p:cNvPr>
              <p:cNvGrpSpPr/>
              <p:nvPr/>
            </p:nvGrpSpPr>
            <p:grpSpPr>
              <a:xfrm>
                <a:off x="2754146" y="3662190"/>
                <a:ext cx="1677046" cy="1790082"/>
                <a:chOff x="76200" y="31688"/>
                <a:chExt cx="660400" cy="704912"/>
              </a:xfrm>
            </p:grpSpPr>
            <p:sp>
              <p:nvSpPr>
                <p:cNvPr id="40" name="Freeform 13">
                  <a:extLst>
                    <a:ext uri="{FF2B5EF4-FFF2-40B4-BE49-F238E27FC236}">
                      <a16:creationId xmlns:a16="http://schemas.microsoft.com/office/drawing/2014/main" id="{7155CE33-7069-31FF-7A61-EDBECC7FA604}"/>
                    </a:ext>
                  </a:extLst>
                </p:cNvPr>
                <p:cNvSpPr/>
                <p:nvPr/>
              </p:nvSpPr>
              <p:spPr>
                <a:xfrm>
                  <a:off x="175029" y="31688"/>
                  <a:ext cx="542317" cy="542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37F78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41" name="TextBox 14">
                  <a:extLst>
                    <a:ext uri="{FF2B5EF4-FFF2-40B4-BE49-F238E27FC236}">
                      <a16:creationId xmlns:a16="http://schemas.microsoft.com/office/drawing/2014/main" id="{5A5DC042-54C4-6909-1085-33D46F96B8F1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 sz="2400">
                    <a:latin typeface="+mj-lt"/>
                  </a:endParaRPr>
                </a:p>
              </p:txBody>
            </p:sp>
          </p:grpSp>
          <p:sp>
            <p:nvSpPr>
              <p:cNvPr id="39" name="Freeform 21">
                <a:extLst>
                  <a:ext uri="{FF2B5EF4-FFF2-40B4-BE49-F238E27FC236}">
                    <a16:creationId xmlns:a16="http://schemas.microsoft.com/office/drawing/2014/main" id="{A115572E-4A7E-8D19-B2B9-53493F13B723}"/>
                  </a:ext>
                </a:extLst>
              </p:cNvPr>
              <p:cNvSpPr/>
              <p:nvPr/>
            </p:nvSpPr>
            <p:spPr>
              <a:xfrm>
                <a:off x="3235599" y="3863010"/>
                <a:ext cx="916215" cy="1032354"/>
              </a:xfrm>
              <a:custGeom>
                <a:avLst/>
                <a:gdLst/>
                <a:ahLst/>
                <a:cxnLst/>
                <a:rect l="l" t="t" r="r" b="b"/>
                <a:pathLst>
                  <a:path w="1355788" h="1527648">
                    <a:moveTo>
                      <a:pt x="0" y="0"/>
                    </a:moveTo>
                    <a:lnTo>
                      <a:pt x="1355788" y="0"/>
                    </a:lnTo>
                    <a:lnTo>
                      <a:pt x="1355788" y="1527649"/>
                    </a:lnTo>
                    <a:lnTo>
                      <a:pt x="0" y="152764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790A6A6-0AF5-A691-42A4-EA6DE9257ACF}"/>
                </a:ext>
              </a:extLst>
            </p:cNvPr>
            <p:cNvSpPr txBox="1"/>
            <p:nvPr/>
          </p:nvSpPr>
          <p:spPr>
            <a:xfrm>
              <a:off x="1881020" y="3283369"/>
              <a:ext cx="3540907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Lắng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nghe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vi-VN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GV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nhận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xét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tiết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học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và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bài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viết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để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rút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kinh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nghiệm</a:t>
              </a:r>
              <a:r>
                <a:rPr lang="en-US" sz="2400" kern="1200" dirty="0">
                  <a:solidFill>
                    <a:prstClr val="black"/>
                  </a:solidFill>
                  <a:latin typeface="+mj-lt"/>
                  <a:ea typeface="+mn-ea"/>
                  <a:cs typeface="Arial" panose="020B0604020202020204" pitchFamily="34" charset="0"/>
                </a:rPr>
                <a:t>.</a:t>
              </a:r>
              <a:endParaRPr lang="vi-VN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951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5">
            <a:extLst>
              <a:ext uri="{FF2B5EF4-FFF2-40B4-BE49-F238E27FC236}">
                <a16:creationId xmlns:a16="http://schemas.microsoft.com/office/drawing/2014/main" id="{5679EF5E-0BF9-B58B-97DA-BCD03405A495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23CC10-6F62-3275-6452-C01B94DD6DB0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C2672E8E-D686-AC40-7CE1-3F5AE9E76727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A6EFE63C-5144-A551-AF11-811E4F76CB3B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1661CB-0C9C-A039-5244-5C3B8D257B5B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11E9543E-39AA-839E-6DB6-6AF4D6E68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316514-A938-3685-9475-1E0ABD71A6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511</Words>
  <Application>Microsoft Office PowerPoint</Application>
  <PresentationFormat>Widescreen</PresentationFormat>
  <Paragraphs>47</Paragraphs>
  <Slides>17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UTM Avo</vt:lpstr>
      <vt:lpstr>Arial</vt:lpstr>
      <vt:lpstr>Courier New</vt:lpstr>
      <vt:lpstr>2_Office Theme</vt:lpstr>
      <vt:lpstr>Tuần 6 Góc sáng tạo: Những bài học hay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104</cp:revision>
  <dcterms:created xsi:type="dcterms:W3CDTF">2023-10-19T01:39:18Z</dcterms:created>
  <dcterms:modified xsi:type="dcterms:W3CDTF">2024-10-17T03:04:45Z</dcterms:modified>
</cp:coreProperties>
</file>