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353" r:id="rId4"/>
    <p:sldId id="341" r:id="rId5"/>
    <p:sldId id="355" r:id="rId6"/>
    <p:sldId id="356" r:id="rId7"/>
    <p:sldId id="358" r:id="rId8"/>
    <p:sldId id="359" r:id="rId9"/>
    <p:sldId id="357" r:id="rId10"/>
    <p:sldId id="361" r:id="rId11"/>
    <p:sldId id="348" r:id="rId12"/>
    <p:sldId id="362" r:id="rId13"/>
    <p:sldId id="275" r:id="rId14"/>
    <p:sldId id="276" r:id="rId15"/>
  </p:sldIdLst>
  <p:sldSz cx="12192000" cy="6858000"/>
  <p:notesSz cx="6858000" cy="9144000"/>
  <p:embeddedFontLs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02"/>
    <p:restoredTop sz="94563"/>
  </p:normalViewPr>
  <p:slideViewPr>
    <p:cSldViewPr snapToGrid="0">
      <p:cViewPr varScale="1">
        <p:scale>
          <a:sx n="105" d="100"/>
          <a:sy n="10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5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5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56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7</a:t>
            </a:r>
            <a:b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Gian nan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thử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sức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4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563A4975-6642-0CE0-37D9-24D944053884}"/>
              </a:ext>
            </a:extLst>
          </p:cNvPr>
          <p:cNvSpPr/>
          <p:nvPr/>
        </p:nvSpPr>
        <p:spPr>
          <a:xfrm>
            <a:off x="1873167" y="1750529"/>
            <a:ext cx="8445664" cy="80979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Cả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nhau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xem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video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dưới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đây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him hoạt hình trẻ em - Tập 10 - Nhớ ơn thầy cô - Câu chuyện ý nghĩa - BINGO Và Các Bạn">
            <a:hlinkClick r:id="" action="ppaction://media"/>
            <a:extLst>
              <a:ext uri="{FF2B5EF4-FFF2-40B4-BE49-F238E27FC236}">
                <a16:creationId xmlns:a16="http://schemas.microsoft.com/office/drawing/2014/main" id="{2B17F1F8-827E-402B-2E7B-CE969CFD2A2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658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50327" y="2809676"/>
            <a:ext cx="6691345" cy="376094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A663D3-EBF9-E03B-31A6-C3B7141335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7903" y="2752853"/>
            <a:ext cx="6976191" cy="38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7E5D61D-4546-A2DF-638F-873770B28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D655F093-A55F-4B71-B3D7-D82389868A0B}"/>
              </a:ext>
            </a:extLst>
          </p:cNvPr>
          <p:cNvSpPr/>
          <p:nvPr/>
        </p:nvSpPr>
        <p:spPr>
          <a:xfrm flipH="1">
            <a:off x="3174273" y="3429000"/>
            <a:ext cx="5843451" cy="4010069"/>
          </a:xfrm>
          <a:custGeom>
            <a:avLst/>
            <a:gdLst/>
            <a:ahLst/>
            <a:cxnLst/>
            <a:rect l="l" t="t" r="r" b="b"/>
            <a:pathLst>
              <a:path w="11992131" h="8229600">
                <a:moveTo>
                  <a:pt x="0" y="0"/>
                </a:moveTo>
                <a:lnTo>
                  <a:pt x="11992131" y="0"/>
                </a:lnTo>
                <a:lnTo>
                  <a:pt x="119921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0946724F-A978-4768-41E3-7DBA3B43F46E}"/>
              </a:ext>
            </a:extLst>
          </p:cNvPr>
          <p:cNvSpPr txBox="1"/>
          <p:nvPr/>
        </p:nvSpPr>
        <p:spPr>
          <a:xfrm>
            <a:off x="2436614" y="1413010"/>
            <a:ext cx="7318768" cy="1726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4000" b="1" kern="1200" dirty="0">
                <a:solidFill>
                  <a:srgbClr val="C00000"/>
                </a:solidFill>
                <a:latin typeface="+mj-lt"/>
                <a:ea typeface="+mn-ea"/>
                <a:cs typeface="Arial" panose="020B0604020202020204" pitchFamily="34" charset="0"/>
              </a:rPr>
              <a:t>HOẠT ĐỘNG 1: </a:t>
            </a:r>
            <a:endParaRPr lang="en-US" sz="4000" b="1" kern="1200" dirty="0">
              <a:solidFill>
                <a:srgbClr val="C00000"/>
              </a:solidFill>
              <a:latin typeface="+mj-lt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4000" b="1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KỂ MỘT TÌNH HUỐNG </a:t>
            </a:r>
          </a:p>
        </p:txBody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71A14-7364-B7F5-0585-3AF81C04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4">
            <a:extLst>
              <a:ext uri="{FF2B5EF4-FFF2-40B4-BE49-F238E27FC236}">
                <a16:creationId xmlns:a16="http://schemas.microsoft.com/office/drawing/2014/main" id="{591F6B0D-BA3B-8B18-5024-462AC0CAA6F7}"/>
              </a:ext>
            </a:extLst>
          </p:cNvPr>
          <p:cNvSpPr/>
          <p:nvPr/>
        </p:nvSpPr>
        <p:spPr>
          <a:xfrm>
            <a:off x="4165791" y="1164685"/>
            <a:ext cx="3860417" cy="760507"/>
          </a:xfrm>
          <a:prstGeom prst="roundRect">
            <a:avLst/>
          </a:prstGeom>
          <a:solidFill>
            <a:schemeClr val="accent6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rPr>
              <a:t>HOẠT ĐỘNG NHÓM</a:t>
            </a:r>
          </a:p>
        </p:txBody>
      </p:sp>
      <p:pic>
        <p:nvPicPr>
          <p:cNvPr id="6" name="Picture 5" descr="A group of children talking&#10;&#10;Description automatically generated">
            <a:extLst>
              <a:ext uri="{FF2B5EF4-FFF2-40B4-BE49-F238E27FC236}">
                <a16:creationId xmlns:a16="http://schemas.microsoft.com/office/drawing/2014/main" id="{D931CFAB-20EC-2C1E-D718-E74F8B973C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 t="28739" r="1651" b="10600"/>
          <a:stretch/>
        </p:blipFill>
        <p:spPr>
          <a:xfrm>
            <a:off x="2362439" y="3520440"/>
            <a:ext cx="7467120" cy="3040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10C8D27-8D3F-9497-83E5-E8090EB90284}"/>
              </a:ext>
            </a:extLst>
          </p:cNvPr>
          <p:cNvGrpSpPr/>
          <p:nvPr/>
        </p:nvGrpSpPr>
        <p:grpSpPr>
          <a:xfrm>
            <a:off x="874427" y="2068884"/>
            <a:ext cx="9924637" cy="1121846"/>
            <a:chOff x="769924" y="1608043"/>
            <a:chExt cx="9824053" cy="112184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92AF58-E654-AAE1-EB31-1C652A703310}"/>
                </a:ext>
              </a:extLst>
            </p:cNvPr>
            <p:cNvSpPr txBox="1"/>
            <p:nvPr/>
          </p:nvSpPr>
          <p:spPr>
            <a:xfrm>
              <a:off x="1592975" y="1608043"/>
              <a:ext cx="9001002" cy="1121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Dựa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vào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gợi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ý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(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Mục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1, SGK – tr.55)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để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hoàn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thành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Bài</a:t>
              </a:r>
              <a:r>
                <a:rPr lang="en-US" sz="2400" b="1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+mn-lt"/>
                  <a:ea typeface="+mn-ea"/>
                </a:rPr>
                <a:t>tập</a:t>
              </a:r>
              <a:r>
                <a:rPr lang="en-US" sz="2400" b="1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 1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  <a:ea typeface="+mn-ea"/>
                </a:rPr>
                <a:t>: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Nêu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khó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khăn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mà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gặp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.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03044F5-BA74-0064-C883-ED227F193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924" y="1848375"/>
              <a:ext cx="641181" cy="641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29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0845D3-6564-9A10-F917-DA007BFED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>
            <a:extLst>
              <a:ext uri="{FF2B5EF4-FFF2-40B4-BE49-F238E27FC236}">
                <a16:creationId xmlns:a16="http://schemas.microsoft.com/office/drawing/2014/main" id="{C2346B3E-C12A-12E9-1A92-A41CE39324CA}"/>
              </a:ext>
            </a:extLst>
          </p:cNvPr>
          <p:cNvSpPr/>
          <p:nvPr/>
        </p:nvSpPr>
        <p:spPr>
          <a:xfrm>
            <a:off x="7468356" y="2028490"/>
            <a:ext cx="3244697" cy="3962989"/>
          </a:xfrm>
          <a:custGeom>
            <a:avLst/>
            <a:gdLst/>
            <a:ahLst/>
            <a:cxnLst/>
            <a:rect l="l" t="t" r="r" b="b"/>
            <a:pathLst>
              <a:path w="7335575" h="8959481">
                <a:moveTo>
                  <a:pt x="0" y="0"/>
                </a:moveTo>
                <a:lnTo>
                  <a:pt x="7335575" y="0"/>
                </a:lnTo>
                <a:lnTo>
                  <a:pt x="7335575" y="8959481"/>
                </a:lnTo>
                <a:lnTo>
                  <a:pt x="0" y="89594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515E02-4026-9689-1D1A-540F4D43B949}"/>
              </a:ext>
            </a:extLst>
          </p:cNvPr>
          <p:cNvGrpSpPr/>
          <p:nvPr/>
        </p:nvGrpSpPr>
        <p:grpSpPr>
          <a:xfrm>
            <a:off x="1478947" y="2197054"/>
            <a:ext cx="5074253" cy="3302411"/>
            <a:chOff x="1169841" y="1197894"/>
            <a:chExt cx="4027580" cy="262121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DFE2C8-2FD9-C688-D6EF-3766B735F38C}"/>
                </a:ext>
              </a:extLst>
            </p:cNvPr>
            <p:cNvGrpSpPr/>
            <p:nvPr/>
          </p:nvGrpSpPr>
          <p:grpSpPr>
            <a:xfrm>
              <a:off x="1169841" y="1454626"/>
              <a:ext cx="4027580" cy="2364486"/>
              <a:chOff x="947001" y="1810168"/>
              <a:chExt cx="4027580" cy="2364486"/>
            </a:xfrm>
          </p:grpSpPr>
          <p:sp>
            <p:nvSpPr>
              <p:cNvPr id="7" name="Folded Corner 6">
                <a:extLst>
                  <a:ext uri="{FF2B5EF4-FFF2-40B4-BE49-F238E27FC236}">
                    <a16:creationId xmlns:a16="http://schemas.microsoft.com/office/drawing/2014/main" id="{E003552D-0BC1-F82F-2CE5-4EDA40B59299}"/>
                  </a:ext>
                </a:extLst>
              </p:cNvPr>
              <p:cNvSpPr/>
              <p:nvPr/>
            </p:nvSpPr>
            <p:spPr>
              <a:xfrm>
                <a:off x="947001" y="1810168"/>
                <a:ext cx="4027580" cy="2364486"/>
              </a:xfrm>
              <a:prstGeom prst="foldedCorner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268">
                  <a:solidFill>
                    <a:srgbClr val="F8C865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88DF32-F138-5E79-BBD2-7873E581171E}"/>
                  </a:ext>
                </a:extLst>
              </p:cNvPr>
              <p:cNvSpPr txBox="1"/>
              <p:nvPr/>
            </p:nvSpPr>
            <p:spPr>
              <a:xfrm>
                <a:off x="1265589" y="2071332"/>
                <a:ext cx="3459552" cy="1769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576026">
                  <a:lnSpc>
                    <a:spcPct val="150000"/>
                  </a:lnSpc>
                  <a:spcBef>
                    <a:spcPct val="0"/>
                  </a:spcBef>
                  <a:buClrTx/>
                </a:pP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Các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em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vi-VN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tập kể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với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bạn</a:t>
                </a:r>
                <a:r>
                  <a:rPr lang="vi-VN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trong nhóm,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và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đổi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lượt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cho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nhau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để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bạn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vi-VN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nào cũng được 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chia </a:t>
                </a:r>
                <a:r>
                  <a:rPr lang="en-US" sz="240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sẻ</a:t>
                </a:r>
                <a:r>
                  <a:rPr lang="en-US" sz="2400" kern="1200" dirty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rPr>
                  <a:t>.</a:t>
                </a:r>
                <a:endParaRPr lang="vi-VN" sz="2400" i="1" kern="12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0958165-ED43-DA77-C941-CB5FD749E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080147">
              <a:off x="3047706" y="1197894"/>
              <a:ext cx="398777" cy="398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512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B404A-3DA0-A8CA-66E4-D3DB84FE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6F527072-ECF8-3EA2-C4B5-91B19A407964}"/>
              </a:ext>
            </a:extLst>
          </p:cNvPr>
          <p:cNvSpPr txBox="1"/>
          <p:nvPr/>
        </p:nvSpPr>
        <p:spPr>
          <a:xfrm>
            <a:off x="1595843" y="1415180"/>
            <a:ext cx="9000310" cy="1726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4000" b="1" kern="1200" dirty="0">
                <a:solidFill>
                  <a:srgbClr val="C00000"/>
                </a:solidFill>
                <a:latin typeface="+mn-lt"/>
                <a:ea typeface="+mn-ea"/>
                <a:cs typeface="Arial" panose="020B0604020202020204" pitchFamily="34" charset="0"/>
              </a:rPr>
              <a:t>HOẠT ĐỘNG 2: </a:t>
            </a: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40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TRAO ĐỔI VỀ TÌNH HUỐNG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9C5FAD7-18B4-293A-2501-7FC86D9CB1A1}"/>
              </a:ext>
            </a:extLst>
          </p:cNvPr>
          <p:cNvSpPr/>
          <p:nvPr/>
        </p:nvSpPr>
        <p:spPr>
          <a:xfrm flipH="1">
            <a:off x="3174273" y="3429000"/>
            <a:ext cx="5843451" cy="4010069"/>
          </a:xfrm>
          <a:custGeom>
            <a:avLst/>
            <a:gdLst/>
            <a:ahLst/>
            <a:cxnLst/>
            <a:rect l="l" t="t" r="r" b="b"/>
            <a:pathLst>
              <a:path w="11992131" h="8229600">
                <a:moveTo>
                  <a:pt x="0" y="0"/>
                </a:moveTo>
                <a:lnTo>
                  <a:pt x="11992131" y="0"/>
                </a:lnTo>
                <a:lnTo>
                  <a:pt x="119921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6585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2EF02B-35F0-119F-EFDE-850B3749C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EFE16EE-8EAA-6AFA-B2B6-D0CD684F959D}"/>
              </a:ext>
            </a:extLst>
          </p:cNvPr>
          <p:cNvGrpSpPr/>
          <p:nvPr/>
        </p:nvGrpSpPr>
        <p:grpSpPr>
          <a:xfrm>
            <a:off x="643074" y="1765980"/>
            <a:ext cx="6087292" cy="4351022"/>
            <a:chOff x="869277" y="1197894"/>
            <a:chExt cx="4831658" cy="345353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D678056-7A9E-9881-5B2C-40AC31AD7FE6}"/>
                </a:ext>
              </a:extLst>
            </p:cNvPr>
            <p:cNvGrpSpPr/>
            <p:nvPr/>
          </p:nvGrpSpPr>
          <p:grpSpPr>
            <a:xfrm>
              <a:off x="869277" y="1454625"/>
              <a:ext cx="4831658" cy="3196800"/>
              <a:chOff x="646437" y="1810167"/>
              <a:chExt cx="4831658" cy="3196800"/>
            </a:xfrm>
          </p:grpSpPr>
          <p:sp>
            <p:nvSpPr>
              <p:cNvPr id="11" name="Folded Corner 10">
                <a:extLst>
                  <a:ext uri="{FF2B5EF4-FFF2-40B4-BE49-F238E27FC236}">
                    <a16:creationId xmlns:a16="http://schemas.microsoft.com/office/drawing/2014/main" id="{8C7C3C78-7BB1-9EA1-D1B1-28D4B859200C}"/>
                  </a:ext>
                </a:extLst>
              </p:cNvPr>
              <p:cNvSpPr/>
              <p:nvPr/>
            </p:nvSpPr>
            <p:spPr>
              <a:xfrm>
                <a:off x="646437" y="1810167"/>
                <a:ext cx="4831658" cy="3196800"/>
              </a:xfrm>
              <a:prstGeom prst="foldedCorner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268">
                  <a:solidFill>
                    <a:srgbClr val="F8C865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6F4B0F-60B2-0C64-DC26-28E80D4BCF65}"/>
                  </a:ext>
                </a:extLst>
              </p:cNvPr>
              <p:cNvSpPr txBox="1"/>
              <p:nvPr/>
            </p:nvSpPr>
            <p:spPr>
              <a:xfrm>
                <a:off x="985643" y="2019491"/>
                <a:ext cx="4077222" cy="277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2053">
                  <a:lnSpc>
                    <a:spcPct val="150000"/>
                  </a:lnSpc>
                  <a:buClrTx/>
                  <a:defRPr/>
                </a:pP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Dựa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vào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gợi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ý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(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Mục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2, SGK – tr.55),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các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nhóm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trao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đổi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để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hoàn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thành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b="1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Bài</a:t>
                </a:r>
                <a:r>
                  <a:rPr lang="en-US" sz="2520" b="1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</a:t>
                </a:r>
                <a:r>
                  <a:rPr lang="en-US" sz="2520" b="1" dirty="0" err="1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tập</a:t>
                </a:r>
                <a:r>
                  <a:rPr lang="en-US" sz="2520" b="1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 2</a:t>
                </a:r>
                <a:r>
                  <a:rPr lang="en-US" sz="2520" dirty="0">
                    <a:solidFill>
                      <a:sysClr val="windowText" lastClr="000000"/>
                    </a:solidFill>
                    <a:latin typeface="+mn-lt"/>
                    <a:ea typeface="+mn-ea"/>
                  </a:rPr>
                  <a:t>: </a:t>
                </a:r>
                <a:r>
                  <a:rPr lang="vi-VN" sz="2520" dirty="0">
                    <a:solidFill>
                      <a:schemeClr val="tx1"/>
                    </a:solidFill>
                    <a:latin typeface="+mn-lt"/>
                    <a:ea typeface="+mn-ea"/>
                  </a:rPr>
                  <a:t>Em đã vượt qua khó khăn như thế nào? Điều gì giúp em vượt qua khó khăn ấy? 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1E21AF2-1BE9-837D-CC16-D6A96B074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080147">
              <a:off x="3047706" y="1197894"/>
              <a:ext cx="398777" cy="398777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62D274-ACCE-5462-86CD-B29AEAD1E9C1}"/>
              </a:ext>
            </a:extLst>
          </p:cNvPr>
          <p:cNvGrpSpPr/>
          <p:nvPr/>
        </p:nvGrpSpPr>
        <p:grpSpPr>
          <a:xfrm>
            <a:off x="7157724" y="2503449"/>
            <a:ext cx="4835339" cy="3004308"/>
            <a:chOff x="7157724" y="2150752"/>
            <a:chExt cx="4835339" cy="300430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1E582C8-71E6-C75F-9E62-D4FDB5BC4C12}"/>
                </a:ext>
              </a:extLst>
            </p:cNvPr>
            <p:cNvGrpSpPr/>
            <p:nvPr/>
          </p:nvGrpSpPr>
          <p:grpSpPr>
            <a:xfrm>
              <a:off x="7446420" y="2150752"/>
              <a:ext cx="4546643" cy="500064"/>
              <a:chOff x="253091" y="99698"/>
              <a:chExt cx="4229101" cy="396915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7DB70E-9B6B-36DD-5C50-59198099F3CE}"/>
                  </a:ext>
                </a:extLst>
              </p:cNvPr>
              <p:cNvSpPr txBox="1"/>
              <p:nvPr/>
            </p:nvSpPr>
            <p:spPr>
              <a:xfrm>
                <a:off x="253091" y="99698"/>
                <a:ext cx="4229101" cy="366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152053">
                  <a:buClrTx/>
                  <a:defRPr/>
                </a:pPr>
                <a:r>
                  <a:rPr lang="en-US" sz="2400" b="1" dirty="0">
                    <a:solidFill>
                      <a:srgbClr val="C00000"/>
                    </a:solidFill>
                    <a:latin typeface="+mn-lt"/>
                    <a:ea typeface="+mn-ea"/>
                  </a:rPr>
                  <a:t>LÀM VIỆC THEO NHÓM</a:t>
                </a:r>
              </a:p>
            </p:txBody>
          </p: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BCC9C978-D088-39E5-7147-850F28984E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9758" y="496613"/>
                <a:ext cx="2733320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DC7C61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631CDACA-EE64-5AAD-6E14-5171DF1E335D}"/>
                </a:ext>
              </a:extLst>
            </p:cNvPr>
            <p:cNvSpPr/>
            <p:nvPr/>
          </p:nvSpPr>
          <p:spPr>
            <a:xfrm>
              <a:off x="7157724" y="2833212"/>
              <a:ext cx="4391202" cy="2321848"/>
            </a:xfrm>
            <a:custGeom>
              <a:avLst/>
              <a:gdLst/>
              <a:ahLst/>
              <a:cxnLst/>
              <a:rect l="l" t="t" r="r" b="b"/>
              <a:pathLst>
                <a:path w="11503272" h="6082355">
                  <a:moveTo>
                    <a:pt x="0" y="0"/>
                  </a:moveTo>
                  <a:lnTo>
                    <a:pt x="11503273" y="0"/>
                  </a:lnTo>
                  <a:lnTo>
                    <a:pt x="11503273" y="6082356"/>
                  </a:lnTo>
                  <a:lnTo>
                    <a:pt x="0" y="6082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77707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2FD214-F7DE-0A14-02E1-4503344E6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4">
            <a:extLst>
              <a:ext uri="{FF2B5EF4-FFF2-40B4-BE49-F238E27FC236}">
                <a16:creationId xmlns:a16="http://schemas.microsoft.com/office/drawing/2014/main" id="{5CD118C7-7FA1-3E02-E5CA-AF176F605B95}"/>
              </a:ext>
            </a:extLst>
          </p:cNvPr>
          <p:cNvSpPr/>
          <p:nvPr/>
        </p:nvSpPr>
        <p:spPr>
          <a:xfrm>
            <a:off x="4165791" y="1225083"/>
            <a:ext cx="3860417" cy="760507"/>
          </a:xfrm>
          <a:prstGeom prst="roundRect">
            <a:avLst/>
          </a:prstGeom>
          <a:noFill/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GỢI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THỰC HIỆN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53B272-C9E3-C056-F773-4C1F34124B2A}"/>
              </a:ext>
            </a:extLst>
          </p:cNvPr>
          <p:cNvGrpSpPr/>
          <p:nvPr/>
        </p:nvGrpSpPr>
        <p:grpSpPr>
          <a:xfrm>
            <a:off x="492827" y="3226516"/>
            <a:ext cx="2245225" cy="1679135"/>
            <a:chOff x="9324" y="2458805"/>
            <a:chExt cx="2245225" cy="167913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EC1208D-F758-CA63-A9C2-D493D9EB5547}"/>
                </a:ext>
              </a:extLst>
            </p:cNvPr>
            <p:cNvSpPr/>
            <p:nvPr/>
          </p:nvSpPr>
          <p:spPr>
            <a:xfrm>
              <a:off x="9324" y="2458805"/>
              <a:ext cx="2245225" cy="1679135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97103AB7-2424-AF10-5250-CA3AC44125F7}"/>
                </a:ext>
              </a:extLst>
            </p:cNvPr>
            <p:cNvSpPr txBox="1"/>
            <p:nvPr/>
          </p:nvSpPr>
          <p:spPr>
            <a:xfrm>
              <a:off x="58504" y="2507985"/>
              <a:ext cx="2146865" cy="15807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 err="1"/>
                <a:t>Gợi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ý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về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nội</a:t>
              </a:r>
              <a:r>
                <a:rPr lang="en-US" sz="2400" kern="1200" dirty="0"/>
                <a:t> dung </a:t>
              </a:r>
              <a:r>
                <a:rPr lang="en-US" sz="2400" kern="1200" dirty="0" err="1"/>
                <a:t>trao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đổi</a:t>
              </a:r>
              <a:endParaRPr lang="en-US" sz="2400" kern="12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44DAFE-C050-4918-42A4-E8D89C30F604}"/>
              </a:ext>
            </a:extLst>
          </p:cNvPr>
          <p:cNvGrpSpPr/>
          <p:nvPr/>
        </p:nvGrpSpPr>
        <p:grpSpPr>
          <a:xfrm>
            <a:off x="3621750" y="2262698"/>
            <a:ext cx="8167189" cy="799320"/>
            <a:chOff x="2735326" y="1282252"/>
            <a:chExt cx="8167189" cy="79932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CC0CEE7-9D0B-5216-3ACF-76948376F991}"/>
                </a:ext>
              </a:extLst>
            </p:cNvPr>
            <p:cNvSpPr/>
            <p:nvPr/>
          </p:nvSpPr>
          <p:spPr>
            <a:xfrm>
              <a:off x="2735326" y="1282252"/>
              <a:ext cx="8167189" cy="799320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F8054401-ADE9-4B33-38C4-59AC694584D7}"/>
                </a:ext>
              </a:extLst>
            </p:cNvPr>
            <p:cNvSpPr txBox="1"/>
            <p:nvPr/>
          </p:nvSpPr>
          <p:spPr>
            <a:xfrm>
              <a:off x="2758737" y="1305663"/>
              <a:ext cx="8120367" cy="7524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a) Em </a:t>
              </a:r>
              <a:r>
                <a:rPr lang="en-US" sz="2400" kern="1200" dirty="0" err="1"/>
                <a:t>đã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gặp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khó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khăn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gì</a:t>
              </a:r>
              <a:r>
                <a:rPr lang="en-US" sz="2400" kern="1200" dirty="0"/>
                <a:t>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8D6786-5BD3-D7A6-FF51-285E18F4F0BA}"/>
              </a:ext>
            </a:extLst>
          </p:cNvPr>
          <p:cNvGrpSpPr/>
          <p:nvPr/>
        </p:nvGrpSpPr>
        <p:grpSpPr>
          <a:xfrm>
            <a:off x="3621748" y="3164391"/>
            <a:ext cx="8167189" cy="799320"/>
            <a:chOff x="2735326" y="2171719"/>
            <a:chExt cx="8167189" cy="79932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89CCC51-0033-24B5-BC08-E4699D2CA734}"/>
                </a:ext>
              </a:extLst>
            </p:cNvPr>
            <p:cNvSpPr/>
            <p:nvPr/>
          </p:nvSpPr>
          <p:spPr>
            <a:xfrm>
              <a:off x="2735326" y="2171719"/>
              <a:ext cx="8167189" cy="799320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E0D63ED0-9879-4D8D-0294-FD3BD7F1ACAE}"/>
                </a:ext>
              </a:extLst>
            </p:cNvPr>
            <p:cNvSpPr txBox="1"/>
            <p:nvPr/>
          </p:nvSpPr>
          <p:spPr>
            <a:xfrm>
              <a:off x="2758737" y="2195130"/>
              <a:ext cx="8120367" cy="7524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b) Khi </a:t>
              </a:r>
              <a:r>
                <a:rPr lang="en-US" sz="2400" kern="1200" dirty="0" err="1"/>
                <a:t>gặp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khó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khăn</a:t>
              </a:r>
              <a:r>
                <a:rPr lang="en-US" sz="2400" kern="1200" dirty="0"/>
                <a:t>, </a:t>
              </a:r>
              <a:r>
                <a:rPr lang="en-US" sz="2400" kern="1200" dirty="0" err="1"/>
                <a:t>em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đã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nghĩ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gì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và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làm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gì</a:t>
              </a:r>
              <a:r>
                <a:rPr lang="en-US" sz="2400" kern="1200" dirty="0"/>
                <a:t>?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86E992-2524-0FBF-7E95-E8E4CC051679}"/>
              </a:ext>
            </a:extLst>
          </p:cNvPr>
          <p:cNvGrpSpPr/>
          <p:nvPr/>
        </p:nvGrpSpPr>
        <p:grpSpPr>
          <a:xfrm>
            <a:off x="3621748" y="4066084"/>
            <a:ext cx="8167189" cy="799320"/>
            <a:chOff x="2735326" y="3061185"/>
            <a:chExt cx="8167189" cy="79932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51094E8-147C-D4AF-9C46-B6AAE6A2D693}"/>
                </a:ext>
              </a:extLst>
            </p:cNvPr>
            <p:cNvSpPr/>
            <p:nvPr/>
          </p:nvSpPr>
          <p:spPr>
            <a:xfrm>
              <a:off x="2735326" y="3061185"/>
              <a:ext cx="8167189" cy="799320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A4771104-9723-AF9F-AC95-6FBBBF26A4A2}"/>
                </a:ext>
              </a:extLst>
            </p:cNvPr>
            <p:cNvSpPr txBox="1"/>
            <p:nvPr/>
          </p:nvSpPr>
          <p:spPr>
            <a:xfrm>
              <a:off x="2758737" y="3084596"/>
              <a:ext cx="8120367" cy="7524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c) </a:t>
              </a:r>
              <a:r>
                <a:rPr lang="en-US" sz="2400" kern="1200" dirty="0" err="1"/>
                <a:t>Việc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làm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đó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của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em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dẫn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đến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kết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quả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như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thế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nào</a:t>
              </a:r>
              <a:r>
                <a:rPr lang="en-US" sz="2400" kern="1200" dirty="0"/>
                <a:t>?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D65DF3-E71D-EB4F-F3C7-7F4B757C2888}"/>
              </a:ext>
            </a:extLst>
          </p:cNvPr>
          <p:cNvGrpSpPr/>
          <p:nvPr/>
        </p:nvGrpSpPr>
        <p:grpSpPr>
          <a:xfrm>
            <a:off x="3621748" y="4967777"/>
            <a:ext cx="8167189" cy="1363842"/>
            <a:chOff x="2735326" y="3950651"/>
            <a:chExt cx="8167189" cy="136384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759E8F33-E2E3-502C-BDC6-BE3EDBB74B6E}"/>
                </a:ext>
              </a:extLst>
            </p:cNvPr>
            <p:cNvSpPr/>
            <p:nvPr/>
          </p:nvSpPr>
          <p:spPr>
            <a:xfrm>
              <a:off x="2735326" y="3950651"/>
              <a:ext cx="8167189" cy="1363842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4B76256E-AF59-8338-AD66-0092C9D4452C}"/>
                </a:ext>
              </a:extLst>
            </p:cNvPr>
            <p:cNvSpPr txBox="1"/>
            <p:nvPr/>
          </p:nvSpPr>
          <p:spPr>
            <a:xfrm>
              <a:off x="2775272" y="3990597"/>
              <a:ext cx="8087297" cy="12839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d) </a:t>
              </a:r>
              <a:r>
                <a:rPr lang="en-US" sz="2400" kern="1200" dirty="0" err="1"/>
                <a:t>Nếu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gặp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lại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tình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huống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tương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tự</a:t>
              </a:r>
              <a:r>
                <a:rPr lang="en-US" sz="2400" kern="1200" dirty="0"/>
                <a:t>, </a:t>
              </a:r>
              <a:r>
                <a:rPr lang="en-US" sz="2400" kern="1200" dirty="0" err="1"/>
                <a:t>em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sẽ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giải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quyết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như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thế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nào</a:t>
              </a:r>
              <a:r>
                <a:rPr lang="en-US" sz="2400" kern="1200" dirty="0"/>
                <a:t>? </a:t>
              </a:r>
              <a:r>
                <a:rPr lang="en-US" sz="2400" kern="1200" dirty="0" err="1"/>
                <a:t>Vì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sao</a:t>
              </a:r>
              <a:endParaRPr lang="en-US" sz="2400" kern="1200" dirty="0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8A7B57-BEF9-64FE-9F94-6162B9C4D5D5}"/>
              </a:ext>
            </a:extLst>
          </p:cNvPr>
          <p:cNvCxnSpPr>
            <a:stCxn id="14" idx="3"/>
            <a:endCxn id="18" idx="1"/>
          </p:cNvCxnSpPr>
          <p:nvPr/>
        </p:nvCxnSpPr>
        <p:spPr>
          <a:xfrm flipV="1">
            <a:off x="2738052" y="2662358"/>
            <a:ext cx="907109" cy="140372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A876781-EC8C-45C5-BC8A-7EDDA845CC6C}"/>
              </a:ext>
            </a:extLst>
          </p:cNvPr>
          <p:cNvCxnSpPr>
            <a:stCxn id="14" idx="3"/>
            <a:endCxn id="20" idx="1"/>
          </p:cNvCxnSpPr>
          <p:nvPr/>
        </p:nvCxnSpPr>
        <p:spPr>
          <a:xfrm flipV="1">
            <a:off x="2738052" y="3564051"/>
            <a:ext cx="883696" cy="50203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DBF5FBB-5208-5AA0-5C8C-AF6908D899B6}"/>
              </a:ext>
            </a:extLst>
          </p:cNvPr>
          <p:cNvCxnSpPr>
            <a:stCxn id="14" idx="3"/>
            <a:endCxn id="24" idx="1"/>
          </p:cNvCxnSpPr>
          <p:nvPr/>
        </p:nvCxnSpPr>
        <p:spPr>
          <a:xfrm>
            <a:off x="2738052" y="4066084"/>
            <a:ext cx="907107" cy="39966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4FF9974-0F1C-51B3-F58B-9F8A09C68AD9}"/>
              </a:ext>
            </a:extLst>
          </p:cNvPr>
          <p:cNvCxnSpPr>
            <a:stCxn id="14" idx="3"/>
            <a:endCxn id="27" idx="1"/>
          </p:cNvCxnSpPr>
          <p:nvPr/>
        </p:nvCxnSpPr>
        <p:spPr>
          <a:xfrm>
            <a:off x="2738052" y="4066084"/>
            <a:ext cx="883696" cy="158361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46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BEAC547-8B5E-F74F-924A-CCD09E25E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94F7E-D39F-C90F-270C-1D09DAFC0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CEBD569-1A8A-0C8E-26D9-6E16653D1D8A}"/>
              </a:ext>
            </a:extLst>
          </p:cNvPr>
          <p:cNvGrpSpPr/>
          <p:nvPr/>
        </p:nvGrpSpPr>
        <p:grpSpPr>
          <a:xfrm>
            <a:off x="6702478" y="2129024"/>
            <a:ext cx="3676099" cy="3526088"/>
            <a:chOff x="6702478" y="2129024"/>
            <a:chExt cx="3676099" cy="352608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AD6873-19DA-2C6C-9D1F-C360FF5DB802}"/>
                </a:ext>
              </a:extLst>
            </p:cNvPr>
            <p:cNvGrpSpPr/>
            <p:nvPr/>
          </p:nvGrpSpPr>
          <p:grpSpPr>
            <a:xfrm>
              <a:off x="6702478" y="2129024"/>
              <a:ext cx="3676099" cy="3526088"/>
              <a:chOff x="6734102" y="3448569"/>
              <a:chExt cx="5852267" cy="5613452"/>
            </a:xfrm>
          </p:grpSpPr>
          <p:grpSp>
            <p:nvGrpSpPr>
              <p:cNvPr id="15" name="Group 9">
                <a:extLst>
                  <a:ext uri="{FF2B5EF4-FFF2-40B4-BE49-F238E27FC236}">
                    <a16:creationId xmlns:a16="http://schemas.microsoft.com/office/drawing/2014/main" id="{E56C8424-7549-FFAB-BB7F-D18DF35D77C3}"/>
                  </a:ext>
                </a:extLst>
              </p:cNvPr>
              <p:cNvGrpSpPr/>
              <p:nvPr/>
            </p:nvGrpSpPr>
            <p:grpSpPr>
              <a:xfrm>
                <a:off x="6734102" y="4178406"/>
                <a:ext cx="5852267" cy="4883615"/>
                <a:chOff x="-72326" y="-60354"/>
                <a:chExt cx="1795844" cy="1498600"/>
              </a:xfrm>
            </p:grpSpPr>
            <p:sp>
              <p:nvSpPr>
                <p:cNvPr id="20" name="Freeform 10">
                  <a:extLst>
                    <a:ext uri="{FF2B5EF4-FFF2-40B4-BE49-F238E27FC236}">
                      <a16:creationId xmlns:a16="http://schemas.microsoft.com/office/drawing/2014/main" id="{3B323BEC-14A0-DE6C-FE61-27CC03668FAC}"/>
                    </a:ext>
                  </a:extLst>
                </p:cNvPr>
                <p:cNvSpPr/>
                <p:nvPr/>
              </p:nvSpPr>
              <p:spPr>
                <a:xfrm>
                  <a:off x="-72326" y="-60354"/>
                  <a:ext cx="1795844" cy="149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211" h="1286114">
                      <a:moveTo>
                        <a:pt x="78614" y="0"/>
                      </a:moveTo>
                      <a:lnTo>
                        <a:pt x="1462596" y="0"/>
                      </a:lnTo>
                      <a:cubicBezTo>
                        <a:pt x="1506014" y="0"/>
                        <a:pt x="1541211" y="35197"/>
                        <a:pt x="1541211" y="78614"/>
                      </a:cubicBezTo>
                      <a:lnTo>
                        <a:pt x="1541211" y="1207500"/>
                      </a:lnTo>
                      <a:cubicBezTo>
                        <a:pt x="1541211" y="1250917"/>
                        <a:pt x="1506014" y="1286114"/>
                        <a:pt x="1462596" y="1286114"/>
                      </a:cubicBezTo>
                      <a:lnTo>
                        <a:pt x="78614" y="1286114"/>
                      </a:lnTo>
                      <a:cubicBezTo>
                        <a:pt x="35197" y="1286114"/>
                        <a:pt x="0" y="1250917"/>
                        <a:pt x="0" y="1207500"/>
                      </a:cubicBezTo>
                      <a:lnTo>
                        <a:pt x="0" y="78614"/>
                      </a:lnTo>
                      <a:cubicBezTo>
                        <a:pt x="0" y="35197"/>
                        <a:pt x="35197" y="0"/>
                        <a:pt x="78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 cap="rnd">
                  <a:solidFill>
                    <a:srgbClr val="000000"/>
                  </a:solidFill>
                  <a:prstDash val="solid"/>
                  <a:round/>
                </a:ln>
              </p:spPr>
            </p:sp>
            <p:sp>
              <p:nvSpPr>
                <p:cNvPr id="21" name="TextBox 11">
                  <a:extLst>
                    <a:ext uri="{FF2B5EF4-FFF2-40B4-BE49-F238E27FC236}">
                      <a16:creationId xmlns:a16="http://schemas.microsoft.com/office/drawing/2014/main" id="{06E464B4-9AB4-25D8-BAA1-FD02879E8C5F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1541211" cy="132421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 sz="2400">
                    <a:latin typeface="+mn-lt"/>
                  </a:endParaRPr>
                </a:p>
              </p:txBody>
            </p:sp>
          </p:grpSp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ECCD32B3-79D5-D7D8-8CB4-251008EA8A13}"/>
                  </a:ext>
                </a:extLst>
              </p:cNvPr>
              <p:cNvSpPr/>
              <p:nvPr/>
            </p:nvSpPr>
            <p:spPr>
              <a:xfrm>
                <a:off x="8857880" y="3448569"/>
                <a:ext cx="1604712" cy="160471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B64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VN" sz="2400" dirty="0">
                  <a:latin typeface="+mn-lt"/>
                </a:endParaRPr>
              </a:p>
            </p:txBody>
          </p:sp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FA07DAD7-CE2C-E2A2-500F-6D3FD36467D5}"/>
                  </a:ext>
                </a:extLst>
              </p:cNvPr>
              <p:cNvSpPr/>
              <p:nvPr/>
            </p:nvSpPr>
            <p:spPr>
              <a:xfrm>
                <a:off x="9148119" y="3645767"/>
                <a:ext cx="1024231" cy="1210317"/>
              </a:xfrm>
              <a:custGeom>
                <a:avLst/>
                <a:gdLst/>
                <a:ahLst/>
                <a:cxnLst/>
                <a:rect l="l" t="t" r="r" b="b"/>
                <a:pathLst>
                  <a:path w="1243444" h="1469357">
                    <a:moveTo>
                      <a:pt x="0" y="0"/>
                    </a:moveTo>
                    <a:lnTo>
                      <a:pt x="1243444" y="0"/>
                    </a:lnTo>
                    <a:lnTo>
                      <a:pt x="1243444" y="1469358"/>
                    </a:lnTo>
                    <a:lnTo>
                      <a:pt x="0" y="14693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5934CD-8AF0-07FD-E293-EBE67F988AED}"/>
                </a:ext>
              </a:extLst>
            </p:cNvPr>
            <p:cNvSpPr txBox="1"/>
            <p:nvPr/>
          </p:nvSpPr>
          <p:spPr>
            <a:xfrm>
              <a:off x="6815753" y="3208749"/>
              <a:ext cx="3449547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mới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i="1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đ</a:t>
              </a:r>
              <a:r>
                <a:rPr lang="vi-VN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ọc 2</a:t>
              </a: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:</a:t>
              </a: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“</a:t>
              </a:r>
              <a:r>
                <a:rPr lang="en-US" sz="2400" i="1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Vua</a:t>
              </a: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</a:t>
              </a:r>
              <a:r>
                <a:rPr lang="vi-VN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àu thủy” </a:t>
              </a:r>
              <a:endParaRPr lang="en-US" sz="2400" i="1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vi-VN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ạch </a:t>
              </a: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vi-VN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hái </a:t>
              </a: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vi-VN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ưởi</a:t>
              </a:r>
              <a:r>
                <a:rPr lang="en-US" sz="2400" i="1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847F11F-2451-AC58-2538-B290EAF99C1B}"/>
              </a:ext>
            </a:extLst>
          </p:cNvPr>
          <p:cNvGrpSpPr/>
          <p:nvPr/>
        </p:nvGrpSpPr>
        <p:grpSpPr>
          <a:xfrm>
            <a:off x="1813425" y="2065680"/>
            <a:ext cx="3676098" cy="3589432"/>
            <a:chOff x="1813425" y="2065680"/>
            <a:chExt cx="3676098" cy="358943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686EE60-4400-3C20-1A6A-C4FFA555E61B}"/>
                </a:ext>
              </a:extLst>
            </p:cNvPr>
            <p:cNvGrpSpPr/>
            <p:nvPr/>
          </p:nvGrpSpPr>
          <p:grpSpPr>
            <a:xfrm>
              <a:off x="1813425" y="2065680"/>
              <a:ext cx="3676098" cy="3589432"/>
              <a:chOff x="1081432" y="3662190"/>
              <a:chExt cx="5022473" cy="4904065"/>
            </a:xfrm>
          </p:grpSpPr>
          <p:grpSp>
            <p:nvGrpSpPr>
              <p:cNvPr id="25" name="Group 3">
                <a:extLst>
                  <a:ext uri="{FF2B5EF4-FFF2-40B4-BE49-F238E27FC236}">
                    <a16:creationId xmlns:a16="http://schemas.microsoft.com/office/drawing/2014/main" id="{6C40C7EF-EEB2-4FDF-F19E-FEE7AD7D4E13}"/>
                  </a:ext>
                </a:extLst>
              </p:cNvPr>
              <p:cNvGrpSpPr/>
              <p:nvPr/>
            </p:nvGrpSpPr>
            <p:grpSpPr>
              <a:xfrm>
                <a:off x="1081432" y="4375087"/>
                <a:ext cx="5022473" cy="4191168"/>
                <a:chOff x="0" y="0"/>
                <a:chExt cx="1541211" cy="1286114"/>
              </a:xfrm>
            </p:grpSpPr>
            <p:sp>
              <p:nvSpPr>
                <p:cNvPr id="30" name="Freeform 4">
                  <a:extLst>
                    <a:ext uri="{FF2B5EF4-FFF2-40B4-BE49-F238E27FC236}">
                      <a16:creationId xmlns:a16="http://schemas.microsoft.com/office/drawing/2014/main" id="{75AD03F6-78BA-826F-12F4-D59BD77C581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41211" cy="12861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211" h="1286114">
                      <a:moveTo>
                        <a:pt x="78614" y="0"/>
                      </a:moveTo>
                      <a:lnTo>
                        <a:pt x="1462596" y="0"/>
                      </a:lnTo>
                      <a:cubicBezTo>
                        <a:pt x="1506014" y="0"/>
                        <a:pt x="1541211" y="35197"/>
                        <a:pt x="1541211" y="78614"/>
                      </a:cubicBezTo>
                      <a:lnTo>
                        <a:pt x="1541211" y="1207500"/>
                      </a:lnTo>
                      <a:cubicBezTo>
                        <a:pt x="1541211" y="1250917"/>
                        <a:pt x="1506014" y="1286114"/>
                        <a:pt x="1462596" y="1286114"/>
                      </a:cubicBezTo>
                      <a:lnTo>
                        <a:pt x="78614" y="1286114"/>
                      </a:lnTo>
                      <a:cubicBezTo>
                        <a:pt x="35197" y="1286114"/>
                        <a:pt x="0" y="1250917"/>
                        <a:pt x="0" y="1207500"/>
                      </a:cubicBezTo>
                      <a:lnTo>
                        <a:pt x="0" y="78614"/>
                      </a:lnTo>
                      <a:cubicBezTo>
                        <a:pt x="0" y="35197"/>
                        <a:pt x="35197" y="0"/>
                        <a:pt x="78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 cap="rnd">
                  <a:solidFill>
                    <a:srgbClr val="000000"/>
                  </a:solidFill>
                  <a:prstDash val="solid"/>
                  <a:round/>
                </a:ln>
              </p:spPr>
            </p:sp>
            <p:sp>
              <p:nvSpPr>
                <p:cNvPr id="31" name="TextBox 5">
                  <a:extLst>
                    <a:ext uri="{FF2B5EF4-FFF2-40B4-BE49-F238E27FC236}">
                      <a16:creationId xmlns:a16="http://schemas.microsoft.com/office/drawing/2014/main" id="{23D2C71A-E6EA-48D4-B883-5A130FA7A7C9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1541211" cy="132421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 sz="2400">
                    <a:latin typeface="+mn-lt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A2979DFB-2C10-C418-D5D2-16DD5D6390AA}"/>
                  </a:ext>
                </a:extLst>
              </p:cNvPr>
              <p:cNvGrpSpPr/>
              <p:nvPr/>
            </p:nvGrpSpPr>
            <p:grpSpPr>
              <a:xfrm>
                <a:off x="2754146" y="3662190"/>
                <a:ext cx="1677046" cy="1790082"/>
                <a:chOff x="76200" y="31688"/>
                <a:chExt cx="660400" cy="704912"/>
              </a:xfrm>
            </p:grpSpPr>
            <p:sp>
              <p:nvSpPr>
                <p:cNvPr id="28" name="Freeform 13">
                  <a:extLst>
                    <a:ext uri="{FF2B5EF4-FFF2-40B4-BE49-F238E27FC236}">
                      <a16:creationId xmlns:a16="http://schemas.microsoft.com/office/drawing/2014/main" id="{E5DC8B01-4E9B-9D71-6B16-930C2CD33ADC}"/>
                    </a:ext>
                  </a:extLst>
                </p:cNvPr>
                <p:cNvSpPr/>
                <p:nvPr/>
              </p:nvSpPr>
              <p:spPr>
                <a:xfrm>
                  <a:off x="175029" y="31688"/>
                  <a:ext cx="542317" cy="54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37F78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29" name="TextBox 14">
                  <a:extLst>
                    <a:ext uri="{FF2B5EF4-FFF2-40B4-BE49-F238E27FC236}">
                      <a16:creationId xmlns:a16="http://schemas.microsoft.com/office/drawing/2014/main" id="{8C9AE2E5-981D-46A4-D2B9-FCEC1D5E1A02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sz="2400">
                    <a:latin typeface="+mn-lt"/>
                  </a:endParaRPr>
                </a:p>
              </p:txBody>
            </p:sp>
          </p:grp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84F4288-0421-1938-F7A6-485820992326}"/>
                  </a:ext>
                </a:extLst>
              </p:cNvPr>
              <p:cNvSpPr/>
              <p:nvPr/>
            </p:nvSpPr>
            <p:spPr>
              <a:xfrm>
                <a:off x="3235599" y="3863010"/>
                <a:ext cx="916215" cy="1032354"/>
              </a:xfrm>
              <a:custGeom>
                <a:avLst/>
                <a:gdLst/>
                <a:ahLst/>
                <a:cxnLst/>
                <a:rect l="l" t="t" r="r" b="b"/>
                <a:pathLst>
                  <a:path w="1355788" h="1527648">
                    <a:moveTo>
                      <a:pt x="0" y="0"/>
                    </a:moveTo>
                    <a:lnTo>
                      <a:pt x="1355788" y="0"/>
                    </a:lnTo>
                    <a:lnTo>
                      <a:pt x="1355788" y="1527649"/>
                    </a:lnTo>
                    <a:lnTo>
                      <a:pt x="0" y="152764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294A9C-C014-FCCE-15BC-80510F98E2D8}"/>
                </a:ext>
              </a:extLst>
            </p:cNvPr>
            <p:cNvSpPr txBox="1"/>
            <p:nvPr/>
          </p:nvSpPr>
          <p:spPr>
            <a:xfrm>
              <a:off x="2129566" y="3208749"/>
              <a:ext cx="3191720" cy="2239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Lắng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nghe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GV </a:t>
              </a:r>
              <a:r>
                <a:rPr lang="vi-VN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nhận xét </a:t>
              </a: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tiết học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bài viết để cả lớp rút kinh nghiệm.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292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5679EF5E-0BF9-B58B-97DA-BCD03405A49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3CC10-6F62-3275-6452-C01B94DD6DB0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C2672E8E-D686-AC40-7CE1-3F5AE9E7672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A6EFE63C-5144-A551-AF11-811E4F76CB3B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1661CB-0C9C-A039-5244-5C3B8D257B5B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1E9543E-39AA-839E-6DB6-6AF4D6E68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16514-A938-3685-9475-1E0ABD71A6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301</Words>
  <Application>Microsoft Office PowerPoint</Application>
  <PresentationFormat>Widescreen</PresentationFormat>
  <Paragraphs>29</Paragraphs>
  <Slides>14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UTM Avo</vt:lpstr>
      <vt:lpstr>2_Office Theme</vt:lpstr>
      <vt:lpstr>Tuần 7 Trao đổi: Gian nan thử sức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107</cp:revision>
  <dcterms:created xsi:type="dcterms:W3CDTF">2023-10-19T01:39:18Z</dcterms:created>
  <dcterms:modified xsi:type="dcterms:W3CDTF">2024-10-22T08:41:11Z</dcterms:modified>
</cp:coreProperties>
</file>