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78" r:id="rId5"/>
    <p:sldId id="259" r:id="rId6"/>
    <p:sldId id="260" r:id="rId7"/>
    <p:sldId id="274" r:id="rId8"/>
    <p:sldId id="273" r:id="rId9"/>
    <p:sldId id="272" r:id="rId10"/>
    <p:sldId id="271" r:id="rId11"/>
    <p:sldId id="270" r:id="rId12"/>
    <p:sldId id="269" r:id="rId13"/>
    <p:sldId id="282" r:id="rId14"/>
    <p:sldId id="265" r:id="rId15"/>
    <p:sldId id="267" r:id="rId16"/>
    <p:sldId id="268" r:id="rId17"/>
  </p:sldIdLst>
  <p:sldSz cx="12192000" cy="6858000"/>
  <p:notesSz cx="6858000" cy="9144000"/>
  <p:embeddedFontLst>
    <p:embeddedFont>
      <p:font typeface="UTM Avo" panose="02040603050506020204" pitchFamily="18"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gQNYjlZ1pvhJ/ScxwfOAeHqMY8P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66" autoAdjust="0"/>
    <p:restoredTop sz="94660"/>
  </p:normalViewPr>
  <p:slideViewPr>
    <p:cSldViewPr>
      <p:cViewPr>
        <p:scale>
          <a:sx n="75" d="100"/>
          <a:sy n="75" d="100"/>
        </p:scale>
        <p:origin x="1002" y="13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font" Target="fonts/font3.fntdata"/><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3408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098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5521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7915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8249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669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7085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0439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2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2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2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3"/>
          <p:cNvSpPr>
            <a:spLocks noGrp="1"/>
          </p:cNvSpPr>
          <p:nvPr>
            <p:ph type="pic" idx="2"/>
          </p:nvPr>
        </p:nvSpPr>
        <p:spPr>
          <a:xfrm>
            <a:off x="5183188" y="987425"/>
            <a:ext cx="6172200" cy="4873625"/>
          </a:xfrm>
          <a:prstGeom prst="rect">
            <a:avLst/>
          </a:prstGeom>
          <a:noFill/>
          <a:ln>
            <a:noFill/>
          </a:ln>
        </p:spPr>
      </p:sp>
      <p:sp>
        <p:nvSpPr>
          <p:cNvPr id="65" name="Google Shape;65;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a:solidFill>
                  <a:srgbClr val="CFCFCF"/>
                </a:solidFill>
                <a:latin typeface="Arial"/>
                <a:ea typeface="Arial"/>
                <a:cs typeface="Arial"/>
                <a:sym typeface="Arial"/>
              </a:rPr>
              <a:t>www.9slide.vn</a:t>
            </a:r>
            <a:endParaRPr/>
          </a:p>
        </p:txBody>
      </p:sp>
      <p:sp>
        <p:nvSpPr>
          <p:cNvPr id="7" name="Google Shape;7;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khoa-hoc-5/1/683/3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khoa-hoc-5/1/683/39"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jpg"/><Relationship Id="rId7" Type="http://schemas.openxmlformats.org/officeDocument/2006/relationships/image" Target="../media/image21.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 Id="rId9"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8.sv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Google Shape;85;p1"/>
          <p:cNvSpPr txBox="1"/>
          <p:nvPr/>
        </p:nvSpPr>
        <p:spPr>
          <a:xfrm>
            <a:off x="9048750" y="195308"/>
            <a:ext cx="314325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lt1"/>
                </a:solidFill>
                <a:latin typeface="+mn-lt"/>
                <a:ea typeface="+mn-ea"/>
                <a:cs typeface="+mn-ea"/>
                <a:sym typeface="+mn-lt"/>
              </a:rPr>
              <a:t>Khoa học 5</a:t>
            </a:r>
            <a:endParaRPr>
              <a:latin typeface="+mn-lt"/>
              <a:ea typeface="+mn-ea"/>
              <a:cs typeface="+mn-ea"/>
              <a:sym typeface="+mn-lt"/>
            </a:endParaRPr>
          </a:p>
        </p:txBody>
      </p:sp>
      <p:sp>
        <p:nvSpPr>
          <p:cNvPr id="86" name="Google Shape;86;p1"/>
          <p:cNvSpPr txBox="1"/>
          <p:nvPr/>
        </p:nvSpPr>
        <p:spPr>
          <a:xfrm>
            <a:off x="-521850" y="2698800"/>
            <a:ext cx="13235700" cy="1460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4400"/>
              <a:buFont typeface="Calibri"/>
              <a:buNone/>
            </a:pPr>
            <a:r>
              <a:rPr lang="en-US" sz="4800" b="1" i="0" u="none" strike="noStrike" cap="none" dirty="0" err="1">
                <a:solidFill>
                  <a:srgbClr val="FF0000"/>
                </a:solidFill>
                <a:latin typeface="+mn-lt"/>
                <a:ea typeface="+mn-ea"/>
                <a:cs typeface="+mn-ea"/>
                <a:sym typeface="+mn-lt"/>
              </a:rPr>
              <a:t>Ôn</a:t>
            </a:r>
            <a:r>
              <a:rPr lang="en-US" sz="4800" b="1" i="0" u="none" strike="noStrike" cap="none" dirty="0">
                <a:solidFill>
                  <a:srgbClr val="FF0000"/>
                </a:solidFill>
                <a:latin typeface="+mn-lt"/>
                <a:ea typeface="+mn-ea"/>
                <a:cs typeface="+mn-ea"/>
                <a:sym typeface="+mn-lt"/>
              </a:rPr>
              <a:t> </a:t>
            </a:r>
            <a:r>
              <a:rPr lang="en-US" sz="4800" b="1" i="0" u="none" strike="noStrike" cap="none" dirty="0" err="1">
                <a:solidFill>
                  <a:srgbClr val="FF0000"/>
                </a:solidFill>
                <a:latin typeface="+mn-lt"/>
                <a:ea typeface="+mn-ea"/>
                <a:cs typeface="+mn-ea"/>
                <a:sym typeface="+mn-lt"/>
              </a:rPr>
              <a:t>tập</a:t>
            </a:r>
            <a:r>
              <a:rPr lang="en-US" sz="4800" b="1" i="0" u="none" strike="noStrike" cap="none" dirty="0">
                <a:solidFill>
                  <a:srgbClr val="FF0000"/>
                </a:solidFill>
                <a:latin typeface="+mn-lt"/>
                <a:ea typeface="+mn-ea"/>
                <a:cs typeface="+mn-ea"/>
                <a:sym typeface="+mn-lt"/>
              </a:rPr>
              <a:t> </a:t>
            </a:r>
            <a:r>
              <a:rPr lang="en-US" sz="4800" b="1" i="0" u="none" strike="noStrike" cap="none" dirty="0" err="1">
                <a:solidFill>
                  <a:srgbClr val="FF0000"/>
                </a:solidFill>
                <a:latin typeface="+mn-lt"/>
                <a:ea typeface="+mn-ea"/>
                <a:cs typeface="+mn-ea"/>
                <a:sym typeface="+mn-lt"/>
              </a:rPr>
              <a:t>chủ</a:t>
            </a:r>
            <a:r>
              <a:rPr lang="en-US" sz="4800" b="1" i="0" u="none" strike="noStrike" cap="none" dirty="0">
                <a:solidFill>
                  <a:srgbClr val="FF0000"/>
                </a:solidFill>
                <a:latin typeface="+mn-lt"/>
                <a:ea typeface="+mn-ea"/>
                <a:cs typeface="+mn-ea"/>
                <a:sym typeface="+mn-lt"/>
              </a:rPr>
              <a:t> </a:t>
            </a:r>
            <a:r>
              <a:rPr lang="en-US" sz="4800" b="1" i="0" u="none" strike="noStrike" cap="none" dirty="0" err="1">
                <a:solidFill>
                  <a:srgbClr val="FF0000"/>
                </a:solidFill>
                <a:latin typeface="+mn-lt"/>
                <a:ea typeface="+mn-ea"/>
                <a:cs typeface="+mn-ea"/>
                <a:sym typeface="+mn-lt"/>
              </a:rPr>
              <a:t>đề</a:t>
            </a:r>
            <a:r>
              <a:rPr lang="en-US" sz="4800" b="1" i="0" u="none" strike="noStrike" cap="none" dirty="0">
                <a:solidFill>
                  <a:srgbClr val="FF0000"/>
                </a:solidFill>
                <a:latin typeface="+mn-lt"/>
                <a:ea typeface="+mn-ea"/>
                <a:cs typeface="+mn-ea"/>
                <a:sym typeface="+mn-lt"/>
              </a:rPr>
              <a:t>: </a:t>
            </a:r>
            <a:r>
              <a:rPr lang="en-US" sz="4800" b="1" i="0" u="none" strike="noStrike" cap="none" dirty="0" err="1">
                <a:solidFill>
                  <a:srgbClr val="FF0000"/>
                </a:solidFill>
                <a:latin typeface="+mn-lt"/>
                <a:ea typeface="+mn-ea"/>
                <a:cs typeface="+mn-ea"/>
                <a:sym typeface="+mn-lt"/>
              </a:rPr>
              <a:t>Năng</a:t>
            </a:r>
            <a:r>
              <a:rPr lang="en-US" sz="4800" b="1" i="0" u="none" strike="noStrike" cap="none" dirty="0">
                <a:solidFill>
                  <a:srgbClr val="FF0000"/>
                </a:solidFill>
                <a:latin typeface="+mn-lt"/>
                <a:ea typeface="+mn-ea"/>
                <a:cs typeface="+mn-ea"/>
                <a:sym typeface="+mn-lt"/>
              </a:rPr>
              <a:t> </a:t>
            </a:r>
            <a:r>
              <a:rPr lang="en-US" sz="4800" b="1" i="0" u="none" strike="noStrike" cap="none" dirty="0" err="1">
                <a:solidFill>
                  <a:srgbClr val="FF0000"/>
                </a:solidFill>
                <a:latin typeface="+mn-lt"/>
                <a:ea typeface="+mn-ea"/>
                <a:cs typeface="+mn-ea"/>
                <a:sym typeface="+mn-lt"/>
              </a:rPr>
              <a:t>lượng</a:t>
            </a:r>
            <a:endParaRPr sz="4800" b="1" i="0" u="none" strike="noStrike" cap="none" dirty="0">
              <a:solidFill>
                <a:srgbClr val="FF0000"/>
              </a:solidFill>
              <a:latin typeface="+mn-lt"/>
              <a:ea typeface="+mn-ea"/>
              <a:cs typeface="+mn-ea"/>
              <a:sym typeface="+mn-lt"/>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pic>
        <p:nvPicPr>
          <p:cNvPr id="92" name="Google Shape;92;p2">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angle 8">
            <a:extLst>
              <a:ext uri="{FF2B5EF4-FFF2-40B4-BE49-F238E27FC236}">
                <a16:creationId xmlns:a16="http://schemas.microsoft.com/office/drawing/2014/main" id="{8B123580-188E-3FE7-9AD6-D630CDB6361E}"/>
              </a:ext>
            </a:extLst>
          </p:cNvPr>
          <p:cNvSpPr/>
          <p:nvPr/>
        </p:nvSpPr>
        <p:spPr>
          <a:xfrm>
            <a:off x="3961377" y="1412837"/>
            <a:ext cx="4269246" cy="654731"/>
          </a:xfrm>
          <a:prstGeom prst="rect">
            <a:avLst/>
          </a:prstGeom>
        </p:spPr>
        <p:txBody>
          <a:bodyPr wrap="none">
            <a:spAutoFit/>
          </a:bodyPr>
          <a:lstStyle/>
          <a:p>
            <a:pPr algn="just" defTabSz="609630">
              <a:lnSpc>
                <a:spcPct val="150000"/>
              </a:lnSpc>
              <a:buClrTx/>
              <a:buFontTx/>
              <a:buNone/>
            </a:pPr>
            <a:r>
              <a:rPr lang="vi-VN" sz="2800" b="1" kern="1200" dirty="0">
                <a:solidFill>
                  <a:schemeClr val="tx1"/>
                </a:solidFill>
                <a:latin typeface="UTM Avo"/>
                <a:cs typeface="+mn-ea"/>
                <a:sym typeface="+mn-lt"/>
              </a:rPr>
              <a:t>T</a:t>
            </a:r>
            <a:r>
              <a:rPr lang="nl-NL" sz="2800" b="1" kern="1200" dirty="0">
                <a:solidFill>
                  <a:schemeClr val="tx1"/>
                </a:solidFill>
                <a:latin typeface="UTM Avo"/>
                <a:cs typeface="+mn-ea"/>
                <a:sym typeface="+mn-lt"/>
              </a:rPr>
              <a:t>rò chơi </a:t>
            </a:r>
            <a:r>
              <a:rPr lang="nl-NL" sz="2800" b="1" i="1" kern="1200" dirty="0">
                <a:solidFill>
                  <a:schemeClr val="tx1"/>
                </a:solidFill>
                <a:latin typeface="UTM Avo"/>
                <a:cs typeface="+mn-ea"/>
                <a:sym typeface="+mn-lt"/>
              </a:rPr>
              <a:t>“Ai tinh mắt”</a:t>
            </a:r>
            <a:r>
              <a:rPr lang="nl-NL" sz="2800" b="1" kern="1200" dirty="0">
                <a:solidFill>
                  <a:schemeClr val="tx1"/>
                </a:solidFill>
                <a:latin typeface="UTM Avo"/>
                <a:cs typeface="+mn-ea"/>
                <a:sym typeface="+mn-lt"/>
              </a:rPr>
              <a:t>:</a:t>
            </a:r>
            <a:endParaRPr lang="en-US" sz="2400" b="1" kern="1200" dirty="0">
              <a:solidFill>
                <a:schemeClr val="tx1"/>
              </a:solidFill>
              <a:latin typeface="UTM Avo"/>
              <a:cs typeface="+mn-ea"/>
              <a:sym typeface="+mn-lt"/>
            </a:endParaRPr>
          </a:p>
        </p:txBody>
      </p:sp>
      <p:grpSp>
        <p:nvGrpSpPr>
          <p:cNvPr id="10" name="Group 9">
            <a:extLst>
              <a:ext uri="{FF2B5EF4-FFF2-40B4-BE49-F238E27FC236}">
                <a16:creationId xmlns:a16="http://schemas.microsoft.com/office/drawing/2014/main" id="{B1A79AAD-213D-8B97-9D04-93B4969D355F}"/>
              </a:ext>
            </a:extLst>
          </p:cNvPr>
          <p:cNvGrpSpPr/>
          <p:nvPr/>
        </p:nvGrpSpPr>
        <p:grpSpPr>
          <a:xfrm>
            <a:off x="962371" y="2104125"/>
            <a:ext cx="10718800" cy="4601475"/>
            <a:chOff x="7086600" y="3877912"/>
            <a:chExt cx="9067800" cy="4724400"/>
          </a:xfrm>
        </p:grpSpPr>
        <p:sp>
          <p:nvSpPr>
            <p:cNvPr id="11" name="Rounded Rectangle 10">
              <a:extLst>
                <a:ext uri="{FF2B5EF4-FFF2-40B4-BE49-F238E27FC236}">
                  <a16:creationId xmlns:a16="http://schemas.microsoft.com/office/drawing/2014/main" id="{F7BE0490-E371-B673-46CB-A4E6C7DE038F}"/>
                </a:ext>
              </a:extLst>
            </p:cNvPr>
            <p:cNvSpPr/>
            <p:nvPr/>
          </p:nvSpPr>
          <p:spPr>
            <a:xfrm>
              <a:off x="7086600" y="3877912"/>
              <a:ext cx="9067800" cy="4724400"/>
            </a:xfrm>
            <a:prstGeom prst="roundRect">
              <a:avLst>
                <a:gd name="adj" fmla="val 4570"/>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chemeClr val="tx1"/>
                </a:solidFill>
                <a:effectLst/>
                <a:uLnTx/>
                <a:uFillTx/>
                <a:latin typeface="UTM Avo"/>
                <a:cs typeface="+mn-ea"/>
                <a:sym typeface="+mn-lt"/>
              </a:endParaRPr>
            </a:p>
          </p:txBody>
        </p:sp>
        <p:cxnSp>
          <p:nvCxnSpPr>
            <p:cNvPr id="12" name="Straight Connector 11">
              <a:extLst>
                <a:ext uri="{FF2B5EF4-FFF2-40B4-BE49-F238E27FC236}">
                  <a16:creationId xmlns:a16="http://schemas.microsoft.com/office/drawing/2014/main" id="{1EFE7154-95FB-469D-AA89-BE49B8C7732A}"/>
                </a:ext>
              </a:extLst>
            </p:cNvPr>
            <p:cNvCxnSpPr/>
            <p:nvPr/>
          </p:nvCxnSpPr>
          <p:spPr>
            <a:xfrm>
              <a:off x="7086600" y="4658166"/>
              <a:ext cx="9067800" cy="0"/>
            </a:xfrm>
            <a:prstGeom prst="line">
              <a:avLst/>
            </a:prstGeom>
            <a:noFill/>
            <a:ln w="28575" cap="flat" cmpd="sng" algn="ctr">
              <a:solidFill>
                <a:sysClr val="windowText" lastClr="000000"/>
              </a:solidFill>
              <a:prstDash val="solid"/>
            </a:ln>
            <a:effectLst/>
          </p:spPr>
        </p:cxnSp>
      </p:grpSp>
      <p:sp>
        <p:nvSpPr>
          <p:cNvPr id="13" name="TextBox 12">
            <a:extLst>
              <a:ext uri="{FF2B5EF4-FFF2-40B4-BE49-F238E27FC236}">
                <a16:creationId xmlns:a16="http://schemas.microsoft.com/office/drawing/2014/main" id="{DD46CFFF-B4D3-8489-337D-3FDFBBC06B4D}"/>
              </a:ext>
            </a:extLst>
          </p:cNvPr>
          <p:cNvSpPr txBox="1"/>
          <p:nvPr/>
        </p:nvSpPr>
        <p:spPr>
          <a:xfrm>
            <a:off x="5243526" y="2253687"/>
            <a:ext cx="2156488" cy="523220"/>
          </a:xfrm>
          <a:prstGeom prst="rect">
            <a:avLst/>
          </a:prstGeom>
          <a:noFill/>
        </p:spPr>
        <p:txBody>
          <a:bodyPr wrap="none" rtlCol="0">
            <a:spAutoFit/>
          </a:bodyPr>
          <a:lstStyle/>
          <a:p>
            <a:pPr defTabSz="609630">
              <a:buClrTx/>
              <a:buFontTx/>
              <a:buNone/>
            </a:pPr>
            <a:r>
              <a:rPr lang="vi-VN" sz="2800" b="1" kern="1200" dirty="0">
                <a:solidFill>
                  <a:schemeClr val="tx1"/>
                </a:solidFill>
                <a:latin typeface="UTM Avo"/>
                <a:cs typeface="+mn-ea"/>
                <a:sym typeface="+mn-lt"/>
              </a:rPr>
              <a:t>LUẬT CHƠI</a:t>
            </a:r>
            <a:endParaRPr lang="en-US" sz="2800" b="1" kern="1200" dirty="0">
              <a:solidFill>
                <a:schemeClr val="tx1"/>
              </a:solidFill>
              <a:latin typeface="UTM Avo"/>
              <a:cs typeface="+mn-ea"/>
              <a:sym typeface="+mn-lt"/>
            </a:endParaRPr>
          </a:p>
        </p:txBody>
      </p:sp>
      <p:sp>
        <p:nvSpPr>
          <p:cNvPr id="14" name="Rectangle 13">
            <a:extLst>
              <a:ext uri="{FF2B5EF4-FFF2-40B4-BE49-F238E27FC236}">
                <a16:creationId xmlns:a16="http://schemas.microsoft.com/office/drawing/2014/main" id="{69DD428A-64DA-D8FF-9CD4-55C57F51FFAE}"/>
              </a:ext>
            </a:extLst>
          </p:cNvPr>
          <p:cNvSpPr/>
          <p:nvPr/>
        </p:nvSpPr>
        <p:spPr>
          <a:xfrm>
            <a:off x="1163039" y="2813765"/>
            <a:ext cx="10317463" cy="3891835"/>
          </a:xfrm>
          <a:prstGeom prst="rect">
            <a:avLst/>
          </a:prstGeom>
        </p:spPr>
        <p:txBody>
          <a:bodyPr wrap="square">
            <a:spAutoFit/>
          </a:bodyPr>
          <a:lstStyle/>
          <a:p>
            <a:pPr marL="190510" indent="-190510" algn="just" defTabSz="609630">
              <a:lnSpc>
                <a:spcPct val="150000"/>
              </a:lnSpc>
              <a:buClrTx/>
              <a:buFont typeface="Arial" panose="020B0604020202020204" pitchFamily="34" charset="0"/>
              <a:buChar char="•"/>
            </a:pPr>
            <a:r>
              <a:rPr lang="vi-VN" sz="2400" kern="1200" dirty="0">
                <a:solidFill>
                  <a:schemeClr val="tx1"/>
                </a:solidFill>
                <a:latin typeface="UTM Avo"/>
                <a:cs typeface="+mn-ea"/>
                <a:sym typeface="+mn-lt"/>
              </a:rPr>
              <a:t>Đ</a:t>
            </a:r>
            <a:r>
              <a:rPr lang="nl-NL" sz="2400" kern="1200" dirty="0">
                <a:solidFill>
                  <a:schemeClr val="tx1"/>
                </a:solidFill>
                <a:latin typeface="UTM Avo"/>
                <a:cs typeface="+mn-ea"/>
                <a:sym typeface="+mn-lt"/>
              </a:rPr>
              <a:t>ại diện 10 HS, chia thành hai nhóm. </a:t>
            </a:r>
            <a:endParaRPr lang="en-US" sz="2400" kern="1200" dirty="0">
              <a:solidFill>
                <a:schemeClr val="tx1"/>
              </a:solidFill>
              <a:latin typeface="UTM Avo"/>
              <a:cs typeface="+mn-ea"/>
              <a:sym typeface="+mn-lt"/>
            </a:endParaRPr>
          </a:p>
          <a:p>
            <a:pPr marL="190510" indent="-190510" algn="just" defTabSz="609630">
              <a:lnSpc>
                <a:spcPct val="150000"/>
              </a:lnSpc>
              <a:buClrTx/>
              <a:buFont typeface="Arial" panose="020B0604020202020204" pitchFamily="34" charset="0"/>
              <a:buChar char="•"/>
            </a:pPr>
            <a:r>
              <a:rPr lang="nl-NL" sz="2400" kern="1200" dirty="0">
                <a:solidFill>
                  <a:schemeClr val="tx1"/>
                </a:solidFill>
                <a:latin typeface="UTM Avo"/>
                <a:cs typeface="+mn-ea"/>
                <a:sym typeface="+mn-lt"/>
              </a:rPr>
              <a:t>Khi GV phát hiệu lệnh, bạn đầu tiên của mỗi đội sẽ lên </a:t>
            </a:r>
            <a:r>
              <a:rPr lang="nl-NL" sz="2400" kern="1200" dirty="0" err="1">
                <a:solidFill>
                  <a:schemeClr val="tx1"/>
                </a:solidFill>
                <a:latin typeface="UTM Avo"/>
                <a:cs typeface="+mn-ea"/>
                <a:sym typeface="+mn-lt"/>
              </a:rPr>
              <a:t>bảng</a:t>
            </a:r>
            <a:r>
              <a:rPr lang="nl-NL" sz="2400" kern="1200" dirty="0">
                <a:solidFill>
                  <a:schemeClr val="tx1"/>
                </a:solidFill>
                <a:latin typeface="UTM Avo"/>
                <a:cs typeface="+mn-ea"/>
                <a:sym typeface="+mn-lt"/>
              </a:rPr>
              <a:t> </a:t>
            </a:r>
            <a:br>
              <a:rPr lang="nl-NL" sz="2400" kern="1200" dirty="0">
                <a:solidFill>
                  <a:schemeClr val="tx1"/>
                </a:solidFill>
                <a:latin typeface="UTM Avo"/>
                <a:cs typeface="+mn-ea"/>
                <a:sym typeface="+mn-lt"/>
              </a:rPr>
            </a:br>
            <a:r>
              <a:rPr lang="nl-NL" sz="2400" kern="1200" dirty="0" err="1">
                <a:solidFill>
                  <a:schemeClr val="tx1"/>
                </a:solidFill>
                <a:latin typeface="UTM Avo"/>
                <a:cs typeface="+mn-ea"/>
                <a:sym typeface="+mn-lt"/>
              </a:rPr>
              <a:t>sắp</a:t>
            </a:r>
            <a:r>
              <a:rPr lang="nl-NL" sz="2400" kern="1200" dirty="0">
                <a:solidFill>
                  <a:schemeClr val="tx1"/>
                </a:solidFill>
                <a:latin typeface="UTM Avo"/>
                <a:cs typeface="+mn-ea"/>
                <a:sym typeface="+mn-lt"/>
              </a:rPr>
              <a:t> xếp lại 1 chữ cái thành từ hoặc cụm từ có nghĩa rồi chạy về hàng, bạn thứ hai sẽ tiếp tục lên bảng sắp xếp từ thứ hai, cứ như vậy trong vòng 2p. </a:t>
            </a:r>
            <a:endParaRPr lang="vi-VN" sz="2400" kern="1200" dirty="0">
              <a:solidFill>
                <a:schemeClr val="tx1"/>
              </a:solidFill>
              <a:latin typeface="UTM Avo"/>
              <a:cs typeface="+mn-ea"/>
              <a:sym typeface="+mn-lt"/>
            </a:endParaRPr>
          </a:p>
          <a:p>
            <a:pPr marL="190510" indent="-190510" algn="just" defTabSz="609630">
              <a:lnSpc>
                <a:spcPct val="150000"/>
              </a:lnSpc>
              <a:buClrTx/>
              <a:buFont typeface="Arial" panose="020B0604020202020204" pitchFamily="34" charset="0"/>
              <a:buChar char="•"/>
            </a:pPr>
            <a:r>
              <a:rPr lang="nl-NL" sz="2400" kern="1200" dirty="0">
                <a:solidFill>
                  <a:schemeClr val="tx1"/>
                </a:solidFill>
                <a:latin typeface="UTM Avo"/>
                <a:cs typeface="+mn-ea"/>
                <a:sym typeface="+mn-lt"/>
              </a:rPr>
              <a:t>Đội nào sắp xếp được nhiều từ hoặc cụm từ đúng nhiều nhất sẽ thắng cuộc. </a:t>
            </a:r>
            <a:endParaRPr lang="en-US" sz="2400" kern="1200" dirty="0">
              <a:solidFill>
                <a:schemeClr val="tx1"/>
              </a:solidFill>
              <a:latin typeface="UTM Avo"/>
              <a:cs typeface="+mn-ea"/>
              <a:sym typeface="+mn-lt"/>
            </a:endParaRPr>
          </a:p>
        </p:txBody>
      </p:sp>
      <p:sp>
        <p:nvSpPr>
          <p:cNvPr id="15" name="Freeform 5">
            <a:extLst>
              <a:ext uri="{FF2B5EF4-FFF2-40B4-BE49-F238E27FC236}">
                <a16:creationId xmlns:a16="http://schemas.microsoft.com/office/drawing/2014/main" id="{83E2C620-39EC-33CB-9AEB-01B5F73A3A8F}"/>
              </a:ext>
            </a:extLst>
          </p:cNvPr>
          <p:cNvSpPr/>
          <p:nvPr/>
        </p:nvSpPr>
        <p:spPr>
          <a:xfrm>
            <a:off x="-82691" y="4800955"/>
            <a:ext cx="1187039" cy="2057045"/>
          </a:xfrm>
          <a:custGeom>
            <a:avLst/>
            <a:gdLst/>
            <a:ahLst/>
            <a:cxnLst/>
            <a:rect l="l" t="t" r="r" b="b"/>
            <a:pathLst>
              <a:path w="2842092" h="4925117">
                <a:moveTo>
                  <a:pt x="0" y="0"/>
                </a:moveTo>
                <a:lnTo>
                  <a:pt x="2842092" y="0"/>
                </a:lnTo>
                <a:lnTo>
                  <a:pt x="2842092" y="4925117"/>
                </a:lnTo>
                <a:lnTo>
                  <a:pt x="0" y="492511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r>
              <a:rPr lang="vi-VN" sz="700" kern="1200" dirty="0">
                <a:solidFill>
                  <a:schemeClr val="tx1"/>
                </a:solidFill>
                <a:latin typeface="UTM Avo"/>
                <a:cs typeface="+mn-ea"/>
                <a:sym typeface="+mn-lt"/>
              </a:rPr>
              <a:t>]</a:t>
            </a:r>
            <a:endParaRPr lang="en-US" sz="700" kern="1200" dirty="0">
              <a:solidFill>
                <a:schemeClr val="tx1"/>
              </a:solidFill>
              <a:latin typeface="UTM Avo"/>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15" name="Freeform 8">
            <a:extLst>
              <a:ext uri="{FF2B5EF4-FFF2-40B4-BE49-F238E27FC236}">
                <a16:creationId xmlns:a16="http://schemas.microsoft.com/office/drawing/2014/main" id="{E6DDB1D4-5268-1D0E-6FCA-BE1224AA9825}"/>
              </a:ext>
            </a:extLst>
          </p:cNvPr>
          <p:cNvSpPr/>
          <p:nvPr/>
        </p:nvSpPr>
        <p:spPr>
          <a:xfrm flipH="1">
            <a:off x="9934939" y="3555286"/>
            <a:ext cx="2257855" cy="3302714"/>
          </a:xfrm>
          <a:custGeom>
            <a:avLst/>
            <a:gdLst/>
            <a:ahLst/>
            <a:cxnLst/>
            <a:rect l="l" t="t" r="r" b="b"/>
            <a:pathLst>
              <a:path w="3386783" h="4954071">
                <a:moveTo>
                  <a:pt x="3386783" y="0"/>
                </a:moveTo>
                <a:lnTo>
                  <a:pt x="0" y="0"/>
                </a:lnTo>
                <a:lnTo>
                  <a:pt x="0" y="4954071"/>
                </a:lnTo>
                <a:lnTo>
                  <a:pt x="3386783" y="4954071"/>
                </a:lnTo>
                <a:lnTo>
                  <a:pt x="338678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endParaRPr lang="en-US" sz="700" kern="1200">
              <a:solidFill>
                <a:schemeClr val="tx1"/>
              </a:solidFill>
              <a:latin typeface="UTM Avo"/>
              <a:cs typeface="+mn-ea"/>
              <a:sym typeface="+mn-lt"/>
            </a:endParaRPr>
          </a:p>
        </p:txBody>
      </p:sp>
      <p:sp>
        <p:nvSpPr>
          <p:cNvPr id="16" name="Rectangle 15">
            <a:extLst>
              <a:ext uri="{FF2B5EF4-FFF2-40B4-BE49-F238E27FC236}">
                <a16:creationId xmlns:a16="http://schemas.microsoft.com/office/drawing/2014/main" id="{0674B04A-84B8-E66D-5459-C8F7EC7C7501}"/>
              </a:ext>
            </a:extLst>
          </p:cNvPr>
          <p:cNvSpPr/>
          <p:nvPr/>
        </p:nvSpPr>
        <p:spPr>
          <a:xfrm>
            <a:off x="1210716" y="2884975"/>
            <a:ext cx="3606800" cy="3661002"/>
          </a:xfrm>
          <a:prstGeom prst="rect">
            <a:avLst/>
          </a:prstGeom>
        </p:spPr>
        <p:txBody>
          <a:bodyPr wrap="square">
            <a:spAutoFit/>
          </a:bodyPr>
          <a:lstStyle/>
          <a:p>
            <a:pPr algn="just" defTabSz="609630">
              <a:lnSpc>
                <a:spcPct val="200000"/>
              </a:lnSpc>
              <a:buClrTx/>
              <a:buFontTx/>
              <a:buNone/>
            </a:pPr>
            <a:r>
              <a:rPr lang="nl-NL" sz="2400" i="1" kern="1200" dirty="0">
                <a:solidFill>
                  <a:schemeClr val="tx1"/>
                </a:solidFill>
                <a:latin typeface="UTM Avo"/>
                <a:cs typeface="+mn-ea"/>
                <a:sym typeface="+mn-lt"/>
              </a:rPr>
              <a:t>(1) I/G/Ó.</a:t>
            </a:r>
            <a:endParaRPr lang="en-US" sz="2400" kern="1200" dirty="0">
              <a:solidFill>
                <a:schemeClr val="tx1"/>
              </a:solidFill>
              <a:latin typeface="UTM Avo"/>
              <a:cs typeface="+mn-ea"/>
              <a:sym typeface="+mn-lt"/>
            </a:endParaRPr>
          </a:p>
          <a:p>
            <a:pPr algn="just" defTabSz="609630">
              <a:lnSpc>
                <a:spcPct val="200000"/>
              </a:lnSpc>
              <a:buClrTx/>
              <a:buFontTx/>
              <a:buNone/>
            </a:pPr>
            <a:r>
              <a:rPr lang="nl-NL" sz="2400" i="1" kern="1200" dirty="0">
                <a:solidFill>
                  <a:schemeClr val="tx1"/>
                </a:solidFill>
                <a:latin typeface="UTM Avo"/>
                <a:cs typeface="+mn-ea"/>
                <a:sym typeface="+mn-lt"/>
              </a:rPr>
              <a:t>(2) Ặ/T/I/M/T/Ờ/R.</a:t>
            </a:r>
            <a:endParaRPr lang="en-US" sz="2400" kern="1200" dirty="0">
              <a:solidFill>
                <a:schemeClr val="tx1"/>
              </a:solidFill>
              <a:latin typeface="UTM Avo"/>
              <a:cs typeface="+mn-ea"/>
              <a:sym typeface="+mn-lt"/>
            </a:endParaRPr>
          </a:p>
          <a:p>
            <a:pPr algn="just" defTabSz="609630">
              <a:lnSpc>
                <a:spcPct val="200000"/>
              </a:lnSpc>
              <a:buClrTx/>
              <a:buFontTx/>
              <a:buNone/>
            </a:pPr>
            <a:r>
              <a:rPr lang="nl-NL" sz="2400" i="1" kern="1200" dirty="0">
                <a:solidFill>
                  <a:schemeClr val="tx1"/>
                </a:solidFill>
                <a:latin typeface="UTM Avo"/>
                <a:cs typeface="+mn-ea"/>
                <a:sym typeface="+mn-lt"/>
              </a:rPr>
              <a:t>(3) Ệ/Đ/N/I.</a:t>
            </a:r>
            <a:endParaRPr lang="en-US" sz="2400" kern="1200" dirty="0">
              <a:solidFill>
                <a:schemeClr val="tx1"/>
              </a:solidFill>
              <a:latin typeface="UTM Avo"/>
              <a:cs typeface="+mn-ea"/>
              <a:sym typeface="+mn-lt"/>
            </a:endParaRPr>
          </a:p>
          <a:p>
            <a:pPr algn="just" defTabSz="609630">
              <a:lnSpc>
                <a:spcPct val="200000"/>
              </a:lnSpc>
              <a:buClrTx/>
              <a:buFontTx/>
              <a:buNone/>
            </a:pPr>
            <a:r>
              <a:rPr lang="nl-NL" sz="2400" i="1" kern="1200" dirty="0">
                <a:solidFill>
                  <a:schemeClr val="tx1"/>
                </a:solidFill>
                <a:latin typeface="UTM Avo"/>
                <a:cs typeface="+mn-ea"/>
                <a:sym typeface="+mn-lt"/>
              </a:rPr>
              <a:t>(4) T/H/C/Ố/Ấ/T/Đ.</a:t>
            </a:r>
            <a:endParaRPr lang="en-US" sz="2400" kern="1200" dirty="0">
              <a:solidFill>
                <a:schemeClr val="tx1"/>
              </a:solidFill>
              <a:latin typeface="UTM Avo"/>
              <a:cs typeface="+mn-ea"/>
              <a:sym typeface="+mn-lt"/>
            </a:endParaRPr>
          </a:p>
          <a:p>
            <a:pPr algn="just" defTabSz="609630">
              <a:lnSpc>
                <a:spcPct val="200000"/>
              </a:lnSpc>
              <a:buClrTx/>
              <a:buFontTx/>
              <a:buNone/>
            </a:pPr>
            <a:r>
              <a:rPr lang="nl-NL" sz="2400" i="1" kern="1200" dirty="0">
                <a:solidFill>
                  <a:schemeClr val="tx1"/>
                </a:solidFill>
                <a:latin typeface="UTM Avo"/>
                <a:cs typeface="+mn-ea"/>
                <a:sym typeface="+mn-lt"/>
              </a:rPr>
              <a:t>(5) Ứ/N/C/Ả/Ớ/H/C/Y. </a:t>
            </a:r>
            <a:endParaRPr lang="en-US" sz="2400" kern="1200" dirty="0">
              <a:solidFill>
                <a:schemeClr val="tx1"/>
              </a:solidFill>
              <a:latin typeface="UTM Avo"/>
              <a:cs typeface="+mn-ea"/>
              <a:sym typeface="+mn-lt"/>
            </a:endParaRPr>
          </a:p>
        </p:txBody>
      </p:sp>
      <p:sp>
        <p:nvSpPr>
          <p:cNvPr id="17" name="Rounded Rectangle 16">
            <a:extLst>
              <a:ext uri="{FF2B5EF4-FFF2-40B4-BE49-F238E27FC236}">
                <a16:creationId xmlns:a16="http://schemas.microsoft.com/office/drawing/2014/main" id="{1431A237-A3F6-7FD3-0888-DCEAEB3A935A}"/>
              </a:ext>
            </a:extLst>
          </p:cNvPr>
          <p:cNvSpPr/>
          <p:nvPr/>
        </p:nvSpPr>
        <p:spPr>
          <a:xfrm>
            <a:off x="607497" y="1646503"/>
            <a:ext cx="10977005" cy="1201698"/>
          </a:xfrm>
          <a:prstGeom prst="roundRect">
            <a:avLst/>
          </a:prstGeom>
          <a:solidFill>
            <a:schemeClr val="bg1"/>
          </a:solidFill>
          <a:ln w="28575" cap="flat" cmpd="sng" algn="ctr">
            <a:solidFill>
              <a:schemeClr val="accent1">
                <a:lumMod val="50000"/>
              </a:schemeClr>
            </a:solidFill>
            <a:prstDash val="solid"/>
          </a:ln>
          <a:effectLst>
            <a:outerShdw blurRad="40000" dist="20000" dir="5400000" rotWithShape="0">
              <a:srgbClr val="000000">
                <a:alpha val="38000"/>
              </a:srgbClr>
            </a:outerShdw>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nl-NL" sz="2400" b="0" i="0" u="none" strike="noStrike" kern="1200" cap="none" spc="0" normalizeH="0" baseline="0" noProof="0" dirty="0">
                <a:ln>
                  <a:noFill/>
                </a:ln>
                <a:solidFill>
                  <a:schemeClr val="tx1"/>
                </a:solidFill>
                <a:effectLst/>
                <a:uLnTx/>
                <a:uFillTx/>
                <a:latin typeface="UTM Avo"/>
                <a:cs typeface="+mn-ea"/>
                <a:sym typeface="+mn-lt"/>
              </a:rPr>
              <a:t>Các em hãy sắp xếp các chữ cái gợi ý thành từ hoặc cụm từ có nghĩa. </a:t>
            </a:r>
            <a:endParaRPr kumimoji="0" lang="en-US"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8" name="Right Arrow 17">
            <a:extLst>
              <a:ext uri="{FF2B5EF4-FFF2-40B4-BE49-F238E27FC236}">
                <a16:creationId xmlns:a16="http://schemas.microsoft.com/office/drawing/2014/main" id="{DF439E01-D27C-3C4E-C79E-F7397F7EE258}"/>
              </a:ext>
            </a:extLst>
          </p:cNvPr>
          <p:cNvSpPr/>
          <p:nvPr/>
        </p:nvSpPr>
        <p:spPr>
          <a:xfrm>
            <a:off x="4828144" y="3196058"/>
            <a:ext cx="1371600" cy="35560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chemeClr val="tx1"/>
              </a:solidFill>
              <a:effectLst/>
              <a:uLnTx/>
              <a:uFillTx/>
              <a:latin typeface="UTM Avo"/>
              <a:cs typeface="+mn-ea"/>
              <a:sym typeface="+mn-lt"/>
            </a:endParaRPr>
          </a:p>
        </p:txBody>
      </p:sp>
      <p:sp>
        <p:nvSpPr>
          <p:cNvPr id="19" name="TextBox 18">
            <a:extLst>
              <a:ext uri="{FF2B5EF4-FFF2-40B4-BE49-F238E27FC236}">
                <a16:creationId xmlns:a16="http://schemas.microsoft.com/office/drawing/2014/main" id="{2996F0C5-1309-1530-257B-9C470FC49AE5}"/>
              </a:ext>
            </a:extLst>
          </p:cNvPr>
          <p:cNvSpPr txBox="1"/>
          <p:nvPr/>
        </p:nvSpPr>
        <p:spPr>
          <a:xfrm>
            <a:off x="7237005" y="3143025"/>
            <a:ext cx="808235" cy="461665"/>
          </a:xfrm>
          <a:prstGeom prst="rect">
            <a:avLst/>
          </a:prstGeom>
          <a:noFill/>
        </p:spPr>
        <p:txBody>
          <a:bodyPr wrap="none" rtlCol="0">
            <a:spAutoFit/>
          </a:bodyPr>
          <a:lstStyle/>
          <a:p>
            <a:pPr defTabSz="609630">
              <a:buClrTx/>
              <a:buFontTx/>
              <a:buNone/>
            </a:pPr>
            <a:r>
              <a:rPr lang="vi-VN" sz="2400" b="1" kern="1200" dirty="0">
                <a:solidFill>
                  <a:schemeClr val="tx1"/>
                </a:solidFill>
                <a:latin typeface="UTM Avo"/>
                <a:cs typeface="+mn-ea"/>
                <a:sym typeface="+mn-lt"/>
              </a:rPr>
              <a:t>GIÓ</a:t>
            </a:r>
            <a:endParaRPr lang="en-US" sz="2400" b="1" kern="1200" dirty="0">
              <a:solidFill>
                <a:schemeClr val="tx1"/>
              </a:solidFill>
              <a:latin typeface="UTM Avo"/>
              <a:cs typeface="+mn-ea"/>
              <a:sym typeface="+mn-lt"/>
            </a:endParaRPr>
          </a:p>
        </p:txBody>
      </p:sp>
      <p:sp>
        <p:nvSpPr>
          <p:cNvPr id="20" name="Right Arrow 19">
            <a:extLst>
              <a:ext uri="{FF2B5EF4-FFF2-40B4-BE49-F238E27FC236}">
                <a16:creationId xmlns:a16="http://schemas.microsoft.com/office/drawing/2014/main" id="{5ED715CE-F623-B6C8-FFE6-C2BDDB761D3F}"/>
              </a:ext>
            </a:extLst>
          </p:cNvPr>
          <p:cNvSpPr/>
          <p:nvPr/>
        </p:nvSpPr>
        <p:spPr>
          <a:xfrm>
            <a:off x="4828144" y="3955728"/>
            <a:ext cx="1371600" cy="35560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chemeClr val="tx1"/>
              </a:solidFill>
              <a:effectLst/>
              <a:uLnTx/>
              <a:uFillTx/>
              <a:latin typeface="UTM Avo"/>
              <a:cs typeface="+mn-ea"/>
              <a:sym typeface="+mn-lt"/>
            </a:endParaRPr>
          </a:p>
        </p:txBody>
      </p:sp>
      <p:sp>
        <p:nvSpPr>
          <p:cNvPr id="21" name="TextBox 20">
            <a:extLst>
              <a:ext uri="{FF2B5EF4-FFF2-40B4-BE49-F238E27FC236}">
                <a16:creationId xmlns:a16="http://schemas.microsoft.com/office/drawing/2014/main" id="{64358AA0-2CFC-9AD9-626B-83BAB63ED045}"/>
              </a:ext>
            </a:extLst>
          </p:cNvPr>
          <p:cNvSpPr txBox="1"/>
          <p:nvPr/>
        </p:nvSpPr>
        <p:spPr>
          <a:xfrm>
            <a:off x="7233335" y="3902695"/>
            <a:ext cx="1664238" cy="461665"/>
          </a:xfrm>
          <a:prstGeom prst="rect">
            <a:avLst/>
          </a:prstGeom>
          <a:noFill/>
        </p:spPr>
        <p:txBody>
          <a:bodyPr wrap="none" rtlCol="0">
            <a:spAutoFit/>
          </a:bodyPr>
          <a:lstStyle/>
          <a:p>
            <a:pPr defTabSz="609630">
              <a:buClrTx/>
              <a:buFontTx/>
              <a:buNone/>
            </a:pPr>
            <a:r>
              <a:rPr lang="vi-VN" sz="2400" b="1" kern="1200" dirty="0">
                <a:solidFill>
                  <a:schemeClr val="tx1"/>
                </a:solidFill>
                <a:latin typeface="UTM Avo"/>
                <a:cs typeface="+mn-ea"/>
                <a:sym typeface="+mn-lt"/>
              </a:rPr>
              <a:t>MẶT TRỜI</a:t>
            </a:r>
            <a:endParaRPr lang="en-US" sz="2400" b="1" kern="1200" dirty="0">
              <a:solidFill>
                <a:schemeClr val="tx1"/>
              </a:solidFill>
              <a:latin typeface="UTM Avo"/>
              <a:cs typeface="+mn-ea"/>
              <a:sym typeface="+mn-lt"/>
            </a:endParaRPr>
          </a:p>
        </p:txBody>
      </p:sp>
      <p:sp>
        <p:nvSpPr>
          <p:cNvPr id="22" name="Right Arrow 21">
            <a:extLst>
              <a:ext uri="{FF2B5EF4-FFF2-40B4-BE49-F238E27FC236}">
                <a16:creationId xmlns:a16="http://schemas.microsoft.com/office/drawing/2014/main" id="{B48B1914-117D-C026-E9B5-21A1C2FA4E55}"/>
              </a:ext>
            </a:extLst>
          </p:cNvPr>
          <p:cNvSpPr/>
          <p:nvPr/>
        </p:nvSpPr>
        <p:spPr>
          <a:xfrm>
            <a:off x="4828144" y="4698534"/>
            <a:ext cx="1371600" cy="35560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chemeClr val="tx1"/>
              </a:solidFill>
              <a:effectLst/>
              <a:uLnTx/>
              <a:uFillTx/>
              <a:latin typeface="UTM Avo"/>
              <a:cs typeface="+mn-ea"/>
              <a:sym typeface="+mn-lt"/>
            </a:endParaRPr>
          </a:p>
        </p:txBody>
      </p:sp>
      <p:sp>
        <p:nvSpPr>
          <p:cNvPr id="23" name="TextBox 22">
            <a:extLst>
              <a:ext uri="{FF2B5EF4-FFF2-40B4-BE49-F238E27FC236}">
                <a16:creationId xmlns:a16="http://schemas.microsoft.com/office/drawing/2014/main" id="{83A92961-9909-495C-2A74-595E48D5607F}"/>
              </a:ext>
            </a:extLst>
          </p:cNvPr>
          <p:cNvSpPr txBox="1"/>
          <p:nvPr/>
        </p:nvSpPr>
        <p:spPr>
          <a:xfrm>
            <a:off x="7231335" y="4645501"/>
            <a:ext cx="917239" cy="461665"/>
          </a:xfrm>
          <a:prstGeom prst="rect">
            <a:avLst/>
          </a:prstGeom>
          <a:noFill/>
        </p:spPr>
        <p:txBody>
          <a:bodyPr wrap="none" rtlCol="0">
            <a:spAutoFit/>
          </a:bodyPr>
          <a:lstStyle/>
          <a:p>
            <a:pPr defTabSz="609630">
              <a:buClrTx/>
              <a:buFontTx/>
              <a:buNone/>
            </a:pPr>
            <a:r>
              <a:rPr lang="vi-VN" sz="2400" b="1" kern="1200" dirty="0">
                <a:solidFill>
                  <a:schemeClr val="tx1"/>
                </a:solidFill>
                <a:latin typeface="UTM Avo"/>
                <a:cs typeface="+mn-ea"/>
                <a:sym typeface="+mn-lt"/>
              </a:rPr>
              <a:t>ĐIỆN</a:t>
            </a:r>
            <a:endParaRPr lang="en-US" sz="2400" b="1" kern="1200" dirty="0">
              <a:solidFill>
                <a:schemeClr val="tx1"/>
              </a:solidFill>
              <a:latin typeface="UTM Avo"/>
              <a:cs typeface="+mn-ea"/>
              <a:sym typeface="+mn-lt"/>
            </a:endParaRPr>
          </a:p>
        </p:txBody>
      </p:sp>
      <p:sp>
        <p:nvSpPr>
          <p:cNvPr id="24" name="Right Arrow 23">
            <a:extLst>
              <a:ext uri="{FF2B5EF4-FFF2-40B4-BE49-F238E27FC236}">
                <a16:creationId xmlns:a16="http://schemas.microsoft.com/office/drawing/2014/main" id="{0C5CBB44-38D5-1F94-9AEC-C5ED15DEACA9}"/>
              </a:ext>
            </a:extLst>
          </p:cNvPr>
          <p:cNvSpPr/>
          <p:nvPr/>
        </p:nvSpPr>
        <p:spPr>
          <a:xfrm>
            <a:off x="4828144" y="5397968"/>
            <a:ext cx="1371600" cy="35560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chemeClr val="tx1"/>
              </a:solidFill>
              <a:effectLst/>
              <a:uLnTx/>
              <a:uFillTx/>
              <a:latin typeface="UTM Avo"/>
              <a:cs typeface="+mn-ea"/>
              <a:sym typeface="+mn-lt"/>
            </a:endParaRPr>
          </a:p>
        </p:txBody>
      </p:sp>
      <p:sp>
        <p:nvSpPr>
          <p:cNvPr id="25" name="TextBox 24">
            <a:extLst>
              <a:ext uri="{FF2B5EF4-FFF2-40B4-BE49-F238E27FC236}">
                <a16:creationId xmlns:a16="http://schemas.microsoft.com/office/drawing/2014/main" id="{B6590998-EDA1-ED73-8435-079C8966DE4E}"/>
              </a:ext>
            </a:extLst>
          </p:cNvPr>
          <p:cNvSpPr txBox="1"/>
          <p:nvPr/>
        </p:nvSpPr>
        <p:spPr>
          <a:xfrm>
            <a:off x="7231335" y="5344935"/>
            <a:ext cx="1808508" cy="461665"/>
          </a:xfrm>
          <a:prstGeom prst="rect">
            <a:avLst/>
          </a:prstGeom>
          <a:noFill/>
        </p:spPr>
        <p:txBody>
          <a:bodyPr wrap="none" rtlCol="0">
            <a:spAutoFit/>
          </a:bodyPr>
          <a:lstStyle/>
          <a:p>
            <a:pPr defTabSz="609630">
              <a:buClrTx/>
              <a:buFontTx/>
              <a:buNone/>
            </a:pPr>
            <a:r>
              <a:rPr lang="vi-VN" sz="2400" b="1" kern="1200" dirty="0">
                <a:solidFill>
                  <a:schemeClr val="tx1"/>
                </a:solidFill>
                <a:latin typeface="UTM Avo"/>
                <a:cs typeface="+mn-ea"/>
                <a:sym typeface="+mn-lt"/>
              </a:rPr>
              <a:t>CHẤT ĐỐT</a:t>
            </a:r>
            <a:endParaRPr lang="en-US" sz="2400" b="1" kern="1200" dirty="0">
              <a:solidFill>
                <a:schemeClr val="tx1"/>
              </a:solidFill>
              <a:latin typeface="UTM Avo"/>
              <a:cs typeface="+mn-ea"/>
              <a:sym typeface="+mn-lt"/>
            </a:endParaRPr>
          </a:p>
        </p:txBody>
      </p:sp>
      <p:sp>
        <p:nvSpPr>
          <p:cNvPr id="26" name="Right Arrow 25">
            <a:extLst>
              <a:ext uri="{FF2B5EF4-FFF2-40B4-BE49-F238E27FC236}">
                <a16:creationId xmlns:a16="http://schemas.microsoft.com/office/drawing/2014/main" id="{710F3304-1E03-6C2E-4822-D8CCF21964A5}"/>
              </a:ext>
            </a:extLst>
          </p:cNvPr>
          <p:cNvSpPr/>
          <p:nvPr/>
        </p:nvSpPr>
        <p:spPr>
          <a:xfrm>
            <a:off x="4817516" y="6097402"/>
            <a:ext cx="1371600" cy="355600"/>
          </a:xfrm>
          <a:prstGeom prst="right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chemeClr val="tx1"/>
              </a:solidFill>
              <a:effectLst/>
              <a:uLnTx/>
              <a:uFillTx/>
              <a:latin typeface="UTM Avo"/>
              <a:cs typeface="+mn-ea"/>
              <a:sym typeface="+mn-lt"/>
            </a:endParaRPr>
          </a:p>
        </p:txBody>
      </p:sp>
      <p:sp>
        <p:nvSpPr>
          <p:cNvPr id="27" name="TextBox 26">
            <a:extLst>
              <a:ext uri="{FF2B5EF4-FFF2-40B4-BE49-F238E27FC236}">
                <a16:creationId xmlns:a16="http://schemas.microsoft.com/office/drawing/2014/main" id="{6C68722C-5F4A-85E5-E410-3BE621CCD051}"/>
              </a:ext>
            </a:extLst>
          </p:cNvPr>
          <p:cNvSpPr txBox="1"/>
          <p:nvPr/>
        </p:nvSpPr>
        <p:spPr>
          <a:xfrm>
            <a:off x="7233335" y="6044369"/>
            <a:ext cx="2167581" cy="461665"/>
          </a:xfrm>
          <a:prstGeom prst="rect">
            <a:avLst/>
          </a:prstGeom>
          <a:noFill/>
        </p:spPr>
        <p:txBody>
          <a:bodyPr wrap="none" rtlCol="0">
            <a:spAutoFit/>
          </a:bodyPr>
          <a:lstStyle/>
          <a:p>
            <a:pPr defTabSz="609630">
              <a:buClrTx/>
              <a:buFontTx/>
              <a:buNone/>
            </a:pPr>
            <a:r>
              <a:rPr lang="vi-VN" sz="2400" b="1" kern="1200" dirty="0">
                <a:solidFill>
                  <a:schemeClr val="tx1"/>
                </a:solidFill>
                <a:latin typeface="UTM Avo"/>
                <a:cs typeface="+mn-ea"/>
                <a:sym typeface="+mn-lt"/>
              </a:rPr>
              <a:t>NƯỚC CHẢY</a:t>
            </a:r>
            <a:endParaRPr lang="en-US" sz="2400" b="1" kern="1200" dirty="0">
              <a:solidFill>
                <a:schemeClr val="tx1"/>
              </a:solidFill>
              <a:latin typeface="UTM Avo"/>
              <a:cs typeface="+mn-ea"/>
              <a:sym typeface="+mn-lt"/>
            </a:endParaRPr>
          </a:p>
        </p:txBody>
      </p:sp>
    </p:spTree>
    <p:extLst>
      <p:ext uri="{BB962C8B-B14F-4D97-AF65-F5344CB8AC3E}">
        <p14:creationId xmlns:p14="http://schemas.microsoft.com/office/powerpoint/2010/main" val="42851317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inVertical)">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barn(inVertical)">
                                      <p:cBhvr>
                                        <p:cTn id="33" dur="500"/>
                                        <p:tgtEl>
                                          <p:spTgt spid="22"/>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inVertical)">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barn(inVertical)">
                                      <p:cBhvr>
                                        <p:cTn id="41" dur="500"/>
                                        <p:tgtEl>
                                          <p:spTgt spid="24"/>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barn(inVertical)">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barn(inVertical)">
                                      <p:cBhvr>
                                        <p:cTn id="49" dur="500"/>
                                        <p:tgtEl>
                                          <p:spTgt spid="26"/>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arn(inVertical)">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19" grpId="0"/>
      <p:bldP spid="20" grpId="0" animBg="1"/>
      <p:bldP spid="21" grpId="0"/>
      <p:bldP spid="22" grpId="0" animBg="1"/>
      <p:bldP spid="23" grpId="0"/>
      <p:bldP spid="24" grpId="0" animBg="1"/>
      <p:bldP spid="25" grpId="0"/>
      <p:bldP spid="26" grpId="0" animBg="1"/>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103" name="Google Shape;103;p4">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6" name="Rounded Rectangle 5">
            <a:extLst>
              <a:ext uri="{FF2B5EF4-FFF2-40B4-BE49-F238E27FC236}">
                <a16:creationId xmlns:a16="http://schemas.microsoft.com/office/drawing/2014/main" id="{D423958C-FBD3-462E-66D4-61B48AF98DD9}"/>
              </a:ext>
            </a:extLst>
          </p:cNvPr>
          <p:cNvSpPr/>
          <p:nvPr/>
        </p:nvSpPr>
        <p:spPr>
          <a:xfrm>
            <a:off x="600196" y="2179904"/>
            <a:ext cx="10971600" cy="1318611"/>
          </a:xfrm>
          <a:prstGeom prst="roundRect">
            <a:avLst/>
          </a:prstGeom>
          <a:solidFill>
            <a:srgbClr val="FFE578"/>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495325" marR="0" lvl="0" indent="-495325" algn="ctr" defTabSz="609630" eaLnBrk="1" fontAlgn="auto" latinLnBrk="0" hangingPunct="1">
              <a:lnSpc>
                <a:spcPct val="150000"/>
              </a:lnSpc>
              <a:spcBef>
                <a:spcPts val="0"/>
              </a:spcBef>
              <a:spcAft>
                <a:spcPts val="0"/>
              </a:spcAft>
              <a:buClrTx/>
              <a:buSzTx/>
              <a:buFontTx/>
              <a:buAutoNum type="arabicPeriod"/>
              <a:tabLst/>
              <a:defRPr/>
            </a:pPr>
            <a:r>
              <a:rPr kumimoji="0" lang="nl-NL" sz="2400" b="0" i="0" u="none" strike="noStrike" kern="1200" cap="none" spc="0" normalizeH="0" baseline="0" noProof="0" dirty="0">
                <a:ln>
                  <a:noFill/>
                </a:ln>
                <a:solidFill>
                  <a:prstClr val="black"/>
                </a:solidFill>
                <a:effectLst/>
                <a:uLnTx/>
                <a:uFillTx/>
                <a:latin typeface="UTM Avo"/>
                <a:cs typeface="+mn-ea"/>
                <a:sym typeface="+mn-lt"/>
              </a:rPr>
              <a:t>Hoàn thành sơ đồ hệ thống lại một số kiến thức đã học về chủ đề Năng lượng</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7" name="TextBox 6">
            <a:extLst>
              <a:ext uri="{FF2B5EF4-FFF2-40B4-BE49-F238E27FC236}">
                <a16:creationId xmlns:a16="http://schemas.microsoft.com/office/drawing/2014/main" id="{A50AA38C-5C4A-099B-4F3E-EDEAE59B2329}"/>
              </a:ext>
            </a:extLst>
          </p:cNvPr>
          <p:cNvSpPr txBox="1"/>
          <p:nvPr/>
        </p:nvSpPr>
        <p:spPr>
          <a:xfrm>
            <a:off x="2725923" y="1405410"/>
            <a:ext cx="6720145" cy="654731"/>
          </a:xfrm>
          <a:prstGeom prst="rect">
            <a:avLst/>
          </a:prstGeom>
          <a:noFill/>
        </p:spPr>
        <p:txBody>
          <a:bodyPr wrap="square" rtlCol="0">
            <a:spAutoFit/>
          </a:bodyPr>
          <a:lstStyle/>
          <a:p>
            <a:pPr algn="ctr" defTabSz="609630">
              <a:lnSpc>
                <a:spcPct val="150000"/>
              </a:lnSpc>
              <a:buClrTx/>
              <a:buFontTx/>
              <a:buNone/>
            </a:pPr>
            <a:r>
              <a:rPr lang="vi-VN" sz="2800" b="1" kern="1200" dirty="0">
                <a:solidFill>
                  <a:prstClr val="black"/>
                </a:solidFill>
                <a:latin typeface="UTM Avo"/>
                <a:cs typeface="+mn-ea"/>
                <a:sym typeface="+mn-lt"/>
              </a:rPr>
              <a:t>NỘI DUNG BÀI HỌC</a:t>
            </a:r>
            <a:endParaRPr lang="en-US" sz="2800" b="1" kern="1200" dirty="0">
              <a:solidFill>
                <a:prstClr val="black"/>
              </a:solidFill>
              <a:latin typeface="UTM Avo"/>
              <a:cs typeface="+mn-ea"/>
              <a:sym typeface="+mn-lt"/>
            </a:endParaRPr>
          </a:p>
        </p:txBody>
      </p:sp>
      <p:sp>
        <p:nvSpPr>
          <p:cNvPr id="8" name="Rounded Rectangle 7">
            <a:extLst>
              <a:ext uri="{FF2B5EF4-FFF2-40B4-BE49-F238E27FC236}">
                <a16:creationId xmlns:a16="http://schemas.microsoft.com/office/drawing/2014/main" id="{74FFDE4E-FAD2-5E0A-722D-66D130C82277}"/>
              </a:ext>
            </a:extLst>
          </p:cNvPr>
          <p:cNvSpPr/>
          <p:nvPr/>
        </p:nvSpPr>
        <p:spPr>
          <a:xfrm>
            <a:off x="606822" y="3668736"/>
            <a:ext cx="10978356" cy="1548032"/>
          </a:xfrm>
          <a:prstGeom prst="roundRect">
            <a:avLst/>
          </a:prstGeom>
          <a:solidFill>
            <a:srgbClr val="FFE578"/>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a:cs typeface="+mn-ea"/>
                <a:sym typeface="+mn-lt"/>
              </a:rPr>
              <a:t>2. Tìm hiểu việc nên làm và không nên làm để giảm tác hại đối với </a:t>
            </a:r>
            <a:br>
              <a:rPr kumimoji="0" lang="vi-VN" sz="2400" b="0" i="0" u="none" strike="noStrike" kern="1200" cap="none" spc="0" normalizeH="0" baseline="0" noProof="0" dirty="0">
                <a:ln>
                  <a:noFill/>
                </a:ln>
                <a:solidFill>
                  <a:prstClr val="black"/>
                </a:solidFill>
                <a:effectLst/>
                <a:uLnTx/>
                <a:uFillTx/>
                <a:latin typeface="UTM Avo"/>
                <a:cs typeface="+mn-ea"/>
                <a:sym typeface="+mn-lt"/>
              </a:rPr>
            </a:br>
            <a:r>
              <a:rPr kumimoji="0" lang="vi-VN" sz="2400" b="0" i="0" u="none" strike="noStrike" kern="1200" cap="none" spc="0" normalizeH="0" baseline="0" noProof="0" dirty="0">
                <a:ln>
                  <a:noFill/>
                </a:ln>
                <a:solidFill>
                  <a:prstClr val="black"/>
                </a:solidFill>
                <a:effectLst/>
                <a:uLnTx/>
                <a:uFillTx/>
                <a:latin typeface="UTM Avo"/>
                <a:cs typeface="+mn-ea"/>
                <a:sym typeface="+mn-lt"/>
              </a:rPr>
              <a:t>môi trường hoặc để phòng tránh tai nạn khi sử dụng các loại chất đốt.</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9" name="Rounded Rectangle 8">
            <a:extLst>
              <a:ext uri="{FF2B5EF4-FFF2-40B4-BE49-F238E27FC236}">
                <a16:creationId xmlns:a16="http://schemas.microsoft.com/office/drawing/2014/main" id="{B487B17F-D070-33B1-990F-11A1A333852E}"/>
              </a:ext>
            </a:extLst>
          </p:cNvPr>
          <p:cNvSpPr/>
          <p:nvPr/>
        </p:nvSpPr>
        <p:spPr>
          <a:xfrm>
            <a:off x="606822" y="5386989"/>
            <a:ext cx="10978356" cy="1318611"/>
          </a:xfrm>
          <a:prstGeom prst="roundRect">
            <a:avLst/>
          </a:prstGeom>
          <a:solidFill>
            <a:srgbClr val="FFE578"/>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a:cs typeface="+mn-ea"/>
                <a:sym typeface="+mn-lt"/>
              </a:rPr>
              <a:t>3. Tự </a:t>
            </a:r>
            <a:r>
              <a:rPr kumimoji="0" lang="nl-NL" sz="2400" b="0" i="0" u="none" strike="noStrike" kern="1200" cap="none" spc="0" normalizeH="0" baseline="0" noProof="0" dirty="0">
                <a:ln>
                  <a:noFill/>
                </a:ln>
                <a:solidFill>
                  <a:prstClr val="black"/>
                </a:solidFill>
                <a:effectLst/>
                <a:uLnTx/>
                <a:uFillTx/>
                <a:latin typeface="UTM Avo"/>
                <a:cs typeface="+mn-ea"/>
                <a:sym typeface="+mn-lt"/>
              </a:rPr>
              <a:t>đánh giá và đề xuất việc làm sử dụng thiết bị, máy móc dùng điện an toàn và tiết kiệm điện</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grpSp>
        <p:nvGrpSpPr>
          <p:cNvPr id="9" name="Group 2">
            <a:extLst>
              <a:ext uri="{FF2B5EF4-FFF2-40B4-BE49-F238E27FC236}">
                <a16:creationId xmlns:a16="http://schemas.microsoft.com/office/drawing/2014/main" id="{48A71042-B644-1B43-621F-424964C14E82}"/>
              </a:ext>
            </a:extLst>
          </p:cNvPr>
          <p:cNvGrpSpPr/>
          <p:nvPr/>
        </p:nvGrpSpPr>
        <p:grpSpPr>
          <a:xfrm>
            <a:off x="685799" y="1988753"/>
            <a:ext cx="10820400" cy="4564447"/>
            <a:chOff x="0" y="0"/>
            <a:chExt cx="4274726" cy="2167467"/>
          </a:xfrm>
        </p:grpSpPr>
        <p:sp>
          <p:nvSpPr>
            <p:cNvPr id="10" name="Freeform 3">
              <a:extLst>
                <a:ext uri="{FF2B5EF4-FFF2-40B4-BE49-F238E27FC236}">
                  <a16:creationId xmlns:a16="http://schemas.microsoft.com/office/drawing/2014/main" id="{D700A6FF-A111-C16E-4210-DA77983EA833}"/>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28575" cap="sq">
              <a:solidFill>
                <a:srgbClr val="000000"/>
              </a:solidFill>
              <a:prstDash val="solid"/>
              <a:miter/>
            </a:ln>
          </p:spPr>
          <p:txBody>
            <a:bodyPr/>
            <a:lstStyle/>
            <a:p>
              <a:pPr defTabSz="609630">
                <a:buClrTx/>
                <a:buFontTx/>
                <a:buNone/>
              </a:pPr>
              <a:endParaRPr lang="en-US" sz="700" kern="1200">
                <a:solidFill>
                  <a:prstClr val="black"/>
                </a:solidFill>
                <a:latin typeface="UTM Avo"/>
                <a:cs typeface="+mn-ea"/>
                <a:sym typeface="+mn-lt"/>
              </a:endParaRPr>
            </a:p>
          </p:txBody>
        </p:sp>
        <p:sp>
          <p:nvSpPr>
            <p:cNvPr id="11" name="TextBox 4">
              <a:extLst>
                <a:ext uri="{FF2B5EF4-FFF2-40B4-BE49-F238E27FC236}">
                  <a16:creationId xmlns:a16="http://schemas.microsoft.com/office/drawing/2014/main" id="{0716EDA4-86AF-EB27-5479-72367056DF0B}"/>
                </a:ext>
              </a:extLst>
            </p:cNvPr>
            <p:cNvSpPr txBox="1"/>
            <p:nvPr/>
          </p:nvSpPr>
          <p:spPr>
            <a:xfrm>
              <a:off x="0" y="-38100"/>
              <a:ext cx="4274726" cy="2205567"/>
            </a:xfrm>
            <a:prstGeom prst="rect">
              <a:avLst/>
            </a:prstGeom>
          </p:spPr>
          <p:txBody>
            <a:bodyPr lIns="33867" tIns="33867" rIns="33867" bIns="33867" rtlCol="0" anchor="ctr"/>
            <a:lstStyle/>
            <a:p>
              <a:pPr algn="ctr" defTabSz="609630">
                <a:lnSpc>
                  <a:spcPts val="1773"/>
                </a:lnSpc>
                <a:spcBef>
                  <a:spcPct val="0"/>
                </a:spcBef>
                <a:buClrTx/>
                <a:buFontTx/>
                <a:buNone/>
              </a:pPr>
              <a:endParaRPr sz="700" kern="1200">
                <a:solidFill>
                  <a:prstClr val="black"/>
                </a:solidFill>
                <a:latin typeface="UTM Avo"/>
                <a:cs typeface="+mn-ea"/>
                <a:sym typeface="+mn-lt"/>
              </a:endParaRPr>
            </a:p>
          </p:txBody>
        </p:sp>
      </p:grpSp>
      <p:sp>
        <p:nvSpPr>
          <p:cNvPr id="12" name="Rounded Rectangular Callout 11">
            <a:extLst>
              <a:ext uri="{FF2B5EF4-FFF2-40B4-BE49-F238E27FC236}">
                <a16:creationId xmlns:a16="http://schemas.microsoft.com/office/drawing/2014/main" id="{6DC7079C-22A7-1B4D-917E-41B633C25139}"/>
              </a:ext>
            </a:extLst>
          </p:cNvPr>
          <p:cNvSpPr/>
          <p:nvPr/>
        </p:nvSpPr>
        <p:spPr>
          <a:xfrm>
            <a:off x="2663824" y="3885326"/>
            <a:ext cx="8626475" cy="1885233"/>
          </a:xfrm>
          <a:prstGeom prst="wedgeRoundRectCallout">
            <a:avLst>
              <a:gd name="adj1" fmla="val -40708"/>
              <a:gd name="adj2" fmla="val 68058"/>
              <a:gd name="adj3" fmla="val 16667"/>
            </a:avLst>
          </a:prstGeom>
          <a:solidFill>
            <a:srgbClr val="72E8D2"/>
          </a:solidFill>
          <a:ln w="25400" cap="flat" cmpd="sng" algn="ctr">
            <a:solidFill>
              <a:srgbClr val="4F81BD">
                <a:shade val="50000"/>
              </a:srgbClr>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UTM Avo"/>
                <a:cs typeface="+mn-ea"/>
                <a:sym typeface="+mn-lt"/>
              </a:rPr>
              <a:t>Lựa chọn một loại năng lượng trong sơ đồ dưới đây. Chuẩn bị thông tin và chia sẻ với các bạn. </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13" name="Freeform 5">
            <a:extLst>
              <a:ext uri="{FF2B5EF4-FFF2-40B4-BE49-F238E27FC236}">
                <a16:creationId xmlns:a16="http://schemas.microsoft.com/office/drawing/2014/main" id="{9846C86B-307A-B7FB-41C9-EAA10BC7D0C5}"/>
              </a:ext>
            </a:extLst>
          </p:cNvPr>
          <p:cNvSpPr/>
          <p:nvPr/>
        </p:nvSpPr>
        <p:spPr>
          <a:xfrm>
            <a:off x="-1" y="4067384"/>
            <a:ext cx="2447925" cy="4112215"/>
          </a:xfrm>
          <a:custGeom>
            <a:avLst/>
            <a:gdLst/>
            <a:ahLst/>
            <a:cxnLst/>
            <a:rect l="l" t="t" r="r" b="b"/>
            <a:pathLst>
              <a:path w="2961917" h="4975659">
                <a:moveTo>
                  <a:pt x="0" y="0"/>
                </a:moveTo>
                <a:lnTo>
                  <a:pt x="2961917" y="0"/>
                </a:lnTo>
                <a:lnTo>
                  <a:pt x="2961917" y="4975659"/>
                </a:lnTo>
                <a:lnTo>
                  <a:pt x="0" y="49756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sp>
        <p:nvSpPr>
          <p:cNvPr id="14" name="Rounded Rectangle 13">
            <a:extLst>
              <a:ext uri="{FF2B5EF4-FFF2-40B4-BE49-F238E27FC236}">
                <a16:creationId xmlns:a16="http://schemas.microsoft.com/office/drawing/2014/main" id="{240E06EA-5050-3F29-4610-24804A3578E5}"/>
              </a:ext>
            </a:extLst>
          </p:cNvPr>
          <p:cNvSpPr/>
          <p:nvPr/>
        </p:nvSpPr>
        <p:spPr>
          <a:xfrm>
            <a:off x="279400" y="1600200"/>
            <a:ext cx="11633199" cy="1372475"/>
          </a:xfrm>
          <a:prstGeom prst="roundRect">
            <a:avLst/>
          </a:prstGeom>
          <a:solidFill>
            <a:srgbClr val="FFE578"/>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495325" marR="0" lvl="0" indent="-495325" algn="ctr" defTabSz="609630" eaLnBrk="1" fontAlgn="auto" latinLnBrk="0" hangingPunct="1">
              <a:lnSpc>
                <a:spcPct val="150000"/>
              </a:lnSpc>
              <a:spcBef>
                <a:spcPts val="0"/>
              </a:spcBef>
              <a:spcAft>
                <a:spcPts val="0"/>
              </a:spcAft>
              <a:buClrTx/>
              <a:buSzTx/>
              <a:buFontTx/>
              <a:buAutoNum type="arabicPeriod"/>
              <a:tabLst/>
              <a:defRPr/>
            </a:pPr>
            <a:r>
              <a:rPr kumimoji="0" lang="nl-NL" sz="2400" b="1" i="0" u="none" strike="noStrike" kern="1200" cap="none" spc="0" normalizeH="0" baseline="0" noProof="0" dirty="0">
                <a:ln>
                  <a:noFill/>
                </a:ln>
                <a:solidFill>
                  <a:prstClr val="black"/>
                </a:solidFill>
                <a:effectLst/>
                <a:uLnTx/>
                <a:uFillTx/>
                <a:latin typeface="UTM Avo"/>
                <a:cs typeface="+mn-ea"/>
                <a:sym typeface="+mn-lt"/>
              </a:rPr>
              <a:t>Hoàn thành sơ đồ hệ thống lại một số kiến thức đã học về </a:t>
            </a:r>
            <a:endParaRPr kumimoji="0" lang="vi-VN" sz="2400" b="1" i="0" u="none" strike="noStrike" kern="1200" cap="none" spc="0" normalizeH="0" baseline="0" noProof="0" dirty="0">
              <a:ln>
                <a:noFill/>
              </a:ln>
              <a:solidFill>
                <a:prstClr val="black"/>
              </a:solidFill>
              <a:effectLst/>
              <a:uLnTx/>
              <a:uFillTx/>
              <a:latin typeface="UTM Avo"/>
              <a:cs typeface="+mn-ea"/>
              <a:sym typeface="+mn-lt"/>
            </a:endParaRPr>
          </a:p>
          <a:p>
            <a:pPr marL="0" marR="0" lvl="0" indent="0" algn="ctr" defTabSz="609630" eaLnBrk="1" fontAlgn="auto" latinLnBrk="0" hangingPunct="1">
              <a:lnSpc>
                <a:spcPct val="15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black"/>
                </a:solidFill>
                <a:effectLst/>
                <a:uLnTx/>
                <a:uFillTx/>
                <a:latin typeface="UTM Avo"/>
                <a:cs typeface="+mn-ea"/>
                <a:sym typeface="+mn-lt"/>
              </a:rPr>
              <a:t>chủ đề Năng lượng</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15" name="Rectangle 14">
            <a:extLst>
              <a:ext uri="{FF2B5EF4-FFF2-40B4-BE49-F238E27FC236}">
                <a16:creationId xmlns:a16="http://schemas.microsoft.com/office/drawing/2014/main" id="{710DE971-5E7A-E4F3-A8E4-344D2E039A15}"/>
              </a:ext>
            </a:extLst>
          </p:cNvPr>
          <p:cNvSpPr/>
          <p:nvPr/>
        </p:nvSpPr>
        <p:spPr>
          <a:xfrm>
            <a:off x="838200" y="3198167"/>
            <a:ext cx="4525598" cy="461665"/>
          </a:xfrm>
          <a:prstGeom prst="rect">
            <a:avLst/>
          </a:prstGeom>
        </p:spPr>
        <p:txBody>
          <a:bodyPr wrap="none">
            <a:spAutoFit/>
          </a:bodyPr>
          <a:lstStyle/>
          <a:p>
            <a:pPr algn="ctr" defTabSz="609630">
              <a:buClrTx/>
              <a:buFontTx/>
              <a:buNone/>
            </a:pPr>
            <a:r>
              <a:rPr lang="vi-VN" sz="2400" b="1" kern="1200" dirty="0">
                <a:solidFill>
                  <a:schemeClr val="tx1"/>
                </a:solidFill>
                <a:latin typeface="UTM Avo"/>
                <a:cs typeface="+mn-ea"/>
                <a:sym typeface="+mn-lt"/>
              </a:rPr>
              <a:t>C</a:t>
            </a:r>
            <a:r>
              <a:rPr lang="nl-NL" sz="2400" b="1" kern="1200" dirty="0">
                <a:solidFill>
                  <a:schemeClr val="tx1"/>
                </a:solidFill>
                <a:latin typeface="UTM Avo"/>
                <a:cs typeface="+mn-ea"/>
                <a:sym typeface="+mn-lt"/>
              </a:rPr>
              <a:t>hia lớp thành các nhóm 4</a:t>
            </a:r>
            <a:endParaRPr lang="en-US" sz="2400" b="1" kern="1200" dirty="0">
              <a:solidFill>
                <a:schemeClr val="tx1"/>
              </a:solidFill>
              <a:latin typeface="UTM Avo"/>
              <a:cs typeface="+mn-ea"/>
              <a:sym typeface="+mn-lt"/>
            </a:endParaRPr>
          </a:p>
        </p:txBody>
      </p:sp>
    </p:spTree>
    <p:extLst>
      <p:ext uri="{BB962C8B-B14F-4D97-AF65-F5344CB8AC3E}">
        <p14:creationId xmlns:p14="http://schemas.microsoft.com/office/powerpoint/2010/main" val="27189072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anim calcmode="lin" valueType="num">
                                      <p:cBhvr>
                                        <p:cTn id="1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23" name="Rounded Rectangle 22">
            <a:extLst>
              <a:ext uri="{FF2B5EF4-FFF2-40B4-BE49-F238E27FC236}">
                <a16:creationId xmlns:a16="http://schemas.microsoft.com/office/drawing/2014/main" id="{29C46831-270E-DDE1-B0C5-43ADB781AE43}"/>
              </a:ext>
            </a:extLst>
          </p:cNvPr>
          <p:cNvSpPr/>
          <p:nvPr/>
        </p:nvSpPr>
        <p:spPr>
          <a:xfrm>
            <a:off x="4498977" y="1553195"/>
            <a:ext cx="3149600" cy="603869"/>
          </a:xfrm>
          <a:prstGeom prst="round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black"/>
                </a:solidFill>
                <a:effectLst/>
                <a:uLnTx/>
                <a:uFillTx/>
                <a:latin typeface="UTM Avo"/>
                <a:cs typeface="+mn-ea"/>
                <a:sym typeface="+mn-lt"/>
              </a:rPr>
              <a:t>NĂNG LƯỢNG</a:t>
            </a:r>
            <a:endParaRPr kumimoji="0" lang="en-US" sz="2000" b="1" i="0" u="none" strike="noStrike" kern="1200" cap="none" spc="0" normalizeH="0" baseline="0" noProof="0" dirty="0">
              <a:ln>
                <a:noFill/>
              </a:ln>
              <a:solidFill>
                <a:prstClr val="black"/>
              </a:solidFill>
              <a:effectLst/>
              <a:uLnTx/>
              <a:uFillTx/>
              <a:latin typeface="UTM Avo"/>
              <a:cs typeface="+mn-ea"/>
              <a:sym typeface="+mn-lt"/>
            </a:endParaRPr>
          </a:p>
        </p:txBody>
      </p:sp>
      <p:grpSp>
        <p:nvGrpSpPr>
          <p:cNvPr id="24" name="Group 23">
            <a:extLst>
              <a:ext uri="{FF2B5EF4-FFF2-40B4-BE49-F238E27FC236}">
                <a16:creationId xmlns:a16="http://schemas.microsoft.com/office/drawing/2014/main" id="{7BC1D6D1-B459-492D-D9D4-03381F9E95A5}"/>
              </a:ext>
            </a:extLst>
          </p:cNvPr>
          <p:cNvGrpSpPr/>
          <p:nvPr/>
        </p:nvGrpSpPr>
        <p:grpSpPr>
          <a:xfrm>
            <a:off x="222781" y="1855130"/>
            <a:ext cx="4276196" cy="4845951"/>
            <a:chOff x="459583" y="1403963"/>
            <a:chExt cx="6414295" cy="8755275"/>
          </a:xfrm>
        </p:grpSpPr>
        <p:sp>
          <p:nvSpPr>
            <p:cNvPr id="25" name="Rounded Rectangle 24">
              <a:extLst>
                <a:ext uri="{FF2B5EF4-FFF2-40B4-BE49-F238E27FC236}">
                  <a16:creationId xmlns:a16="http://schemas.microsoft.com/office/drawing/2014/main" id="{B9975255-B04E-461E-A132-1E9292661C5F}"/>
                </a:ext>
              </a:extLst>
            </p:cNvPr>
            <p:cNvSpPr/>
            <p:nvPr/>
          </p:nvSpPr>
          <p:spPr>
            <a:xfrm>
              <a:off x="459583" y="4610925"/>
              <a:ext cx="3449635" cy="5548313"/>
            </a:xfrm>
            <a:prstGeom prst="roundRect">
              <a:avLst>
                <a:gd name="adj" fmla="val 2017"/>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Vai trò </a:t>
              </a:r>
            </a:p>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Biện pháp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để sử dụng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an toàn,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tiết kiệm,...</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sp>
          <p:nvSpPr>
            <p:cNvPr id="26" name="Rectangle 25">
              <a:extLst>
                <a:ext uri="{FF2B5EF4-FFF2-40B4-BE49-F238E27FC236}">
                  <a16:creationId xmlns:a16="http://schemas.microsoft.com/office/drawing/2014/main" id="{4EC0847C-C77F-6BD2-9C93-94938376B606}"/>
                </a:ext>
              </a:extLst>
            </p:cNvPr>
            <p:cNvSpPr/>
            <p:nvPr/>
          </p:nvSpPr>
          <p:spPr>
            <a:xfrm>
              <a:off x="660400" y="2997323"/>
              <a:ext cx="3048000" cy="1828800"/>
            </a:xfrm>
            <a:prstGeom prst="rect">
              <a:avLst/>
            </a:prstGeom>
            <a:solidFill>
              <a:srgbClr val="C0504D">
                <a:lumMod val="20000"/>
                <a:lumOff val="80000"/>
              </a:srgbClr>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Năng lượng chất đốt</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cxnSp>
          <p:nvCxnSpPr>
            <p:cNvPr id="27" name="Elbow Connector 26">
              <a:extLst>
                <a:ext uri="{FF2B5EF4-FFF2-40B4-BE49-F238E27FC236}">
                  <a16:creationId xmlns:a16="http://schemas.microsoft.com/office/drawing/2014/main" id="{0F0AC05E-E034-5687-364F-77613D150065}"/>
                </a:ext>
              </a:extLst>
            </p:cNvPr>
            <p:cNvCxnSpPr>
              <a:cxnSpLocks/>
              <a:stCxn id="23" idx="1"/>
              <a:endCxn id="26" idx="0"/>
            </p:cNvCxnSpPr>
            <p:nvPr/>
          </p:nvCxnSpPr>
          <p:spPr>
            <a:xfrm rot="10800000" flipV="1">
              <a:off x="2184400" y="1403963"/>
              <a:ext cx="4689478" cy="1593361"/>
            </a:xfrm>
            <a:prstGeom prst="bentConnector2">
              <a:avLst/>
            </a:prstGeom>
            <a:noFill/>
            <a:ln w="57150" cap="flat" cmpd="sng" algn="ctr">
              <a:solidFill>
                <a:srgbClr val="4F81BD">
                  <a:shade val="95000"/>
                  <a:satMod val="105000"/>
                </a:srgbClr>
              </a:solidFill>
              <a:prstDash val="solid"/>
              <a:tailEnd type="triangle"/>
            </a:ln>
            <a:effectLst/>
          </p:spPr>
        </p:cxnSp>
      </p:grpSp>
      <p:grpSp>
        <p:nvGrpSpPr>
          <p:cNvPr id="28" name="Group 27">
            <a:extLst>
              <a:ext uri="{FF2B5EF4-FFF2-40B4-BE49-F238E27FC236}">
                <a16:creationId xmlns:a16="http://schemas.microsoft.com/office/drawing/2014/main" id="{7ED0AA12-F654-5BC3-17EF-B1CF405FBCF4}"/>
              </a:ext>
            </a:extLst>
          </p:cNvPr>
          <p:cNvGrpSpPr/>
          <p:nvPr/>
        </p:nvGrpSpPr>
        <p:grpSpPr>
          <a:xfrm>
            <a:off x="2605882" y="2157064"/>
            <a:ext cx="3467896" cy="4544019"/>
            <a:chOff x="4034233" y="1824691"/>
            <a:chExt cx="5201841" cy="8215182"/>
          </a:xfrm>
        </p:grpSpPr>
        <p:sp>
          <p:nvSpPr>
            <p:cNvPr id="29" name="Rounded Rectangle 28">
              <a:extLst>
                <a:ext uri="{FF2B5EF4-FFF2-40B4-BE49-F238E27FC236}">
                  <a16:creationId xmlns:a16="http://schemas.microsoft.com/office/drawing/2014/main" id="{C21CC1AC-DDE7-E44C-E28D-5C2D6CC35870}"/>
                </a:ext>
              </a:extLst>
            </p:cNvPr>
            <p:cNvSpPr/>
            <p:nvPr/>
          </p:nvSpPr>
          <p:spPr>
            <a:xfrm>
              <a:off x="4034233" y="4487898"/>
              <a:ext cx="3435350" cy="5551975"/>
            </a:xfrm>
            <a:prstGeom prst="roundRect">
              <a:avLst>
                <a:gd name="adj" fmla="val 2708"/>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Vai trò </a:t>
              </a:r>
            </a:p>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Khó khăn hoặc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thuận lợi khi khai thác,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sử dụng...</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sp>
          <p:nvSpPr>
            <p:cNvPr id="30" name="Rectangle 29">
              <a:extLst>
                <a:ext uri="{FF2B5EF4-FFF2-40B4-BE49-F238E27FC236}">
                  <a16:creationId xmlns:a16="http://schemas.microsoft.com/office/drawing/2014/main" id="{D5A79545-DED3-2A6E-4FDA-12277D8E25DB}"/>
                </a:ext>
              </a:extLst>
            </p:cNvPr>
            <p:cNvSpPr/>
            <p:nvPr/>
          </p:nvSpPr>
          <p:spPr>
            <a:xfrm>
              <a:off x="4238625" y="2873235"/>
              <a:ext cx="3048000" cy="1828800"/>
            </a:xfrm>
            <a:prstGeom prst="rect">
              <a:avLst/>
            </a:prstGeom>
            <a:solidFill>
              <a:srgbClr val="F79646">
                <a:lumMod val="60000"/>
                <a:lumOff val="40000"/>
              </a:srgbClr>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Năng lượng mặt trời</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cxnSp>
          <p:nvCxnSpPr>
            <p:cNvPr id="31" name="Elbow Connector 30">
              <a:extLst>
                <a:ext uri="{FF2B5EF4-FFF2-40B4-BE49-F238E27FC236}">
                  <a16:creationId xmlns:a16="http://schemas.microsoft.com/office/drawing/2014/main" id="{6F4D3CC1-CD98-533A-75D7-36F61F9C07C6}"/>
                </a:ext>
              </a:extLst>
            </p:cNvPr>
            <p:cNvCxnSpPr>
              <a:cxnSpLocks/>
              <a:stCxn id="23" idx="2"/>
              <a:endCxn id="30" idx="0"/>
            </p:cNvCxnSpPr>
            <p:nvPr/>
          </p:nvCxnSpPr>
          <p:spPr>
            <a:xfrm rot="5400000">
              <a:off x="6975077" y="612240"/>
              <a:ext cx="1048545" cy="3473448"/>
            </a:xfrm>
            <a:prstGeom prst="bentConnector3">
              <a:avLst>
                <a:gd name="adj1" fmla="val 50000"/>
              </a:avLst>
            </a:prstGeom>
            <a:noFill/>
            <a:ln w="57150" cap="flat" cmpd="sng" algn="ctr">
              <a:solidFill>
                <a:srgbClr val="4F81BD">
                  <a:shade val="95000"/>
                  <a:satMod val="105000"/>
                </a:srgbClr>
              </a:solidFill>
              <a:prstDash val="solid"/>
              <a:tailEnd type="triangle"/>
            </a:ln>
            <a:effectLst/>
          </p:spPr>
        </p:cxnSp>
      </p:grpSp>
      <p:grpSp>
        <p:nvGrpSpPr>
          <p:cNvPr id="32" name="Group 31">
            <a:extLst>
              <a:ext uri="{FF2B5EF4-FFF2-40B4-BE49-F238E27FC236}">
                <a16:creationId xmlns:a16="http://schemas.microsoft.com/office/drawing/2014/main" id="{FBA775BD-6A8E-59B6-85EC-27A3D2CDA4D3}"/>
              </a:ext>
            </a:extLst>
          </p:cNvPr>
          <p:cNvGrpSpPr/>
          <p:nvPr/>
        </p:nvGrpSpPr>
        <p:grpSpPr>
          <a:xfrm>
            <a:off x="4979461" y="2157063"/>
            <a:ext cx="2252133" cy="4544020"/>
            <a:chOff x="7594603" y="1885845"/>
            <a:chExt cx="3378200" cy="8209766"/>
          </a:xfrm>
        </p:grpSpPr>
        <p:sp>
          <p:nvSpPr>
            <p:cNvPr id="33" name="Rounded Rectangle 32">
              <a:extLst>
                <a:ext uri="{FF2B5EF4-FFF2-40B4-BE49-F238E27FC236}">
                  <a16:creationId xmlns:a16="http://schemas.microsoft.com/office/drawing/2014/main" id="{31E60AF5-D315-B83D-DB3B-AA34F7412032}"/>
                </a:ext>
              </a:extLst>
            </p:cNvPr>
            <p:cNvSpPr/>
            <p:nvPr/>
          </p:nvSpPr>
          <p:spPr>
            <a:xfrm>
              <a:off x="7594603" y="4533013"/>
              <a:ext cx="3378200" cy="5562598"/>
            </a:xfrm>
            <a:prstGeom prst="roundRect">
              <a:avLst>
                <a:gd name="adj" fmla="val 4167"/>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Vai trò </a:t>
              </a:r>
            </a:p>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Khó khăn hoặc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thuận lợi khi khai thác,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sử dụng...</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sp>
          <p:nvSpPr>
            <p:cNvPr id="34" name="Rectangle 33">
              <a:extLst>
                <a:ext uri="{FF2B5EF4-FFF2-40B4-BE49-F238E27FC236}">
                  <a16:creationId xmlns:a16="http://schemas.microsoft.com/office/drawing/2014/main" id="{BA3F0CD7-8F32-BB17-B636-D4410A29BA5F}"/>
                </a:ext>
              </a:extLst>
            </p:cNvPr>
            <p:cNvSpPr/>
            <p:nvPr/>
          </p:nvSpPr>
          <p:spPr>
            <a:xfrm>
              <a:off x="7721601" y="2933698"/>
              <a:ext cx="3048000" cy="1828799"/>
            </a:xfrm>
            <a:prstGeom prst="rect">
              <a:avLst/>
            </a:prstGeom>
            <a:solidFill>
              <a:srgbClr val="9BBB59">
                <a:lumMod val="60000"/>
                <a:lumOff val="40000"/>
              </a:srgbClr>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Năng lượng gió</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cxnSp>
          <p:nvCxnSpPr>
            <p:cNvPr id="35" name="Elbow Connector 34">
              <a:extLst>
                <a:ext uri="{FF2B5EF4-FFF2-40B4-BE49-F238E27FC236}">
                  <a16:creationId xmlns:a16="http://schemas.microsoft.com/office/drawing/2014/main" id="{31055EB2-E920-E1F7-4E67-331C369621B4}"/>
                </a:ext>
              </a:extLst>
            </p:cNvPr>
            <p:cNvCxnSpPr>
              <a:cxnSpLocks/>
              <a:stCxn id="23" idx="2"/>
              <a:endCxn id="34" idx="0"/>
            </p:cNvCxnSpPr>
            <p:nvPr/>
          </p:nvCxnSpPr>
          <p:spPr>
            <a:xfrm rot="16200000" flipH="1">
              <a:off x="8716913" y="2405009"/>
              <a:ext cx="1047852" cy="9524"/>
            </a:xfrm>
            <a:prstGeom prst="bentConnector3">
              <a:avLst>
                <a:gd name="adj1" fmla="val 50000"/>
              </a:avLst>
            </a:prstGeom>
            <a:noFill/>
            <a:ln w="57150" cap="flat" cmpd="sng" algn="ctr">
              <a:solidFill>
                <a:srgbClr val="4F81BD">
                  <a:shade val="95000"/>
                  <a:satMod val="105000"/>
                </a:srgbClr>
              </a:solidFill>
              <a:prstDash val="solid"/>
              <a:tailEnd type="triangle"/>
            </a:ln>
            <a:effectLst/>
          </p:spPr>
        </p:cxnSp>
      </p:grpSp>
      <p:grpSp>
        <p:nvGrpSpPr>
          <p:cNvPr id="36" name="Group 35">
            <a:extLst>
              <a:ext uri="{FF2B5EF4-FFF2-40B4-BE49-F238E27FC236}">
                <a16:creationId xmlns:a16="http://schemas.microsoft.com/office/drawing/2014/main" id="{E7E8AEFA-FFF3-3844-F722-F5B5495C9D9E}"/>
              </a:ext>
            </a:extLst>
          </p:cNvPr>
          <p:cNvGrpSpPr/>
          <p:nvPr/>
        </p:nvGrpSpPr>
        <p:grpSpPr>
          <a:xfrm>
            <a:off x="6054953" y="2438400"/>
            <a:ext cx="3555773" cy="4262681"/>
            <a:chOff x="9207844" y="2255209"/>
            <a:chExt cx="5333660" cy="7701467"/>
          </a:xfrm>
        </p:grpSpPr>
        <p:sp>
          <p:nvSpPr>
            <p:cNvPr id="37" name="Rounded Rectangle 36">
              <a:extLst>
                <a:ext uri="{FF2B5EF4-FFF2-40B4-BE49-F238E27FC236}">
                  <a16:creationId xmlns:a16="http://schemas.microsoft.com/office/drawing/2014/main" id="{B11AC687-0C63-0A9E-87ED-2BADB0A91C62}"/>
                </a:ext>
              </a:extLst>
            </p:cNvPr>
            <p:cNvSpPr/>
            <p:nvPr/>
          </p:nvSpPr>
          <p:spPr>
            <a:xfrm>
              <a:off x="11137903" y="4394079"/>
              <a:ext cx="3403601" cy="5562597"/>
            </a:xfrm>
            <a:prstGeom prst="roundRect">
              <a:avLst>
                <a:gd name="adj" fmla="val 2813"/>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Vai trò </a:t>
              </a:r>
            </a:p>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Khó khăn hoặc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thuận lợi khi khai thác, </a:t>
              </a:r>
              <a:br>
                <a:rPr kumimoji="0" lang="vi-VN" sz="2000" b="0" i="0" u="none" strike="noStrike" kern="1200" cap="none" spc="0" normalizeH="0" baseline="0" noProof="0" dirty="0">
                  <a:ln>
                    <a:noFill/>
                  </a:ln>
                  <a:solidFill>
                    <a:prstClr val="black"/>
                  </a:solidFill>
                  <a:effectLst/>
                  <a:uLnTx/>
                  <a:uFillTx/>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sử dụng...</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sp>
          <p:nvSpPr>
            <p:cNvPr id="38" name="Rectangle 37">
              <a:extLst>
                <a:ext uri="{FF2B5EF4-FFF2-40B4-BE49-F238E27FC236}">
                  <a16:creationId xmlns:a16="http://schemas.microsoft.com/office/drawing/2014/main" id="{7559D246-E215-9B51-9013-4F62E4506C0B}"/>
                </a:ext>
              </a:extLst>
            </p:cNvPr>
            <p:cNvSpPr/>
            <p:nvPr/>
          </p:nvSpPr>
          <p:spPr>
            <a:xfrm>
              <a:off x="11311621" y="2794764"/>
              <a:ext cx="3048000" cy="1828801"/>
            </a:xfrm>
            <a:prstGeom prst="rect">
              <a:avLst/>
            </a:prstGeom>
            <a:solidFill>
              <a:srgbClr val="4F81BD">
                <a:lumMod val="20000"/>
                <a:lumOff val="80000"/>
              </a:srgbClr>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Năng lượng nước chảy</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cxnSp>
          <p:nvCxnSpPr>
            <p:cNvPr id="39" name="Elbow Connector 38">
              <a:extLst>
                <a:ext uri="{FF2B5EF4-FFF2-40B4-BE49-F238E27FC236}">
                  <a16:creationId xmlns:a16="http://schemas.microsoft.com/office/drawing/2014/main" id="{AA7F45CB-0299-2DED-6856-8AFF802580C9}"/>
                </a:ext>
              </a:extLst>
            </p:cNvPr>
            <p:cNvCxnSpPr>
              <a:cxnSpLocks/>
              <a:endCxn id="38" idx="0"/>
            </p:cNvCxnSpPr>
            <p:nvPr/>
          </p:nvCxnSpPr>
          <p:spPr>
            <a:xfrm>
              <a:off x="9207844" y="2255209"/>
              <a:ext cx="3627778" cy="539555"/>
            </a:xfrm>
            <a:prstGeom prst="bentConnector2">
              <a:avLst/>
            </a:prstGeom>
            <a:noFill/>
            <a:ln w="57150" cap="flat" cmpd="sng" algn="ctr">
              <a:solidFill>
                <a:srgbClr val="4F81BD">
                  <a:shade val="95000"/>
                  <a:satMod val="105000"/>
                </a:srgbClr>
              </a:solidFill>
              <a:prstDash val="solid"/>
              <a:tailEnd type="triangle"/>
            </a:ln>
            <a:effectLst/>
          </p:spPr>
        </p:cxnSp>
      </p:grpSp>
      <p:grpSp>
        <p:nvGrpSpPr>
          <p:cNvPr id="40" name="Group 39">
            <a:extLst>
              <a:ext uri="{FF2B5EF4-FFF2-40B4-BE49-F238E27FC236}">
                <a16:creationId xmlns:a16="http://schemas.microsoft.com/office/drawing/2014/main" id="{062EE288-21FA-BBBB-4FFC-106BB1C7D98D}"/>
              </a:ext>
            </a:extLst>
          </p:cNvPr>
          <p:cNvGrpSpPr/>
          <p:nvPr/>
        </p:nvGrpSpPr>
        <p:grpSpPr>
          <a:xfrm>
            <a:off x="7648577" y="1855130"/>
            <a:ext cx="4363960" cy="4845950"/>
            <a:chOff x="11598275" y="1403962"/>
            <a:chExt cx="6545940" cy="8755273"/>
          </a:xfrm>
        </p:grpSpPr>
        <p:sp>
          <p:nvSpPr>
            <p:cNvPr id="41" name="Rounded Rectangle 40">
              <a:extLst>
                <a:ext uri="{FF2B5EF4-FFF2-40B4-BE49-F238E27FC236}">
                  <a16:creationId xmlns:a16="http://schemas.microsoft.com/office/drawing/2014/main" id="{B219A97F-4627-5642-248B-4550E67F809B}"/>
                </a:ext>
              </a:extLst>
            </p:cNvPr>
            <p:cNvSpPr/>
            <p:nvPr/>
          </p:nvSpPr>
          <p:spPr>
            <a:xfrm>
              <a:off x="14715215" y="4596638"/>
              <a:ext cx="3429000" cy="5562597"/>
            </a:xfrm>
            <a:prstGeom prst="roundRect">
              <a:avLst>
                <a:gd name="adj" fmla="val 4479"/>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Vai trò </a:t>
              </a:r>
            </a:p>
            <a:p>
              <a:pPr marL="381019" marR="0" lvl="0" indent="-381019" defTabSz="60963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Biện pháp để sử dụng an toàn, </a:t>
              </a:r>
              <a:br>
                <a:rPr lang="vi-VN" sz="2000" kern="1200" dirty="0">
                  <a:solidFill>
                    <a:prstClr val="black"/>
                  </a:solidFill>
                  <a:latin typeface="UTM Avo"/>
                  <a:cs typeface="+mn-ea"/>
                  <a:sym typeface="+mn-lt"/>
                </a:rPr>
              </a:br>
              <a:r>
                <a:rPr kumimoji="0" lang="vi-VN" sz="2000" b="0" i="0" u="none" strike="noStrike" kern="1200" cap="none" spc="0" normalizeH="0" baseline="0" noProof="0" dirty="0">
                  <a:ln>
                    <a:noFill/>
                  </a:ln>
                  <a:solidFill>
                    <a:prstClr val="black"/>
                  </a:solidFill>
                  <a:effectLst/>
                  <a:uLnTx/>
                  <a:uFillTx/>
                  <a:latin typeface="UTM Avo"/>
                  <a:cs typeface="+mn-ea"/>
                  <a:sym typeface="+mn-lt"/>
                </a:rPr>
                <a:t>tiết kiệm,...</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sp>
          <p:nvSpPr>
            <p:cNvPr id="42" name="Rectangle 41">
              <a:extLst>
                <a:ext uri="{FF2B5EF4-FFF2-40B4-BE49-F238E27FC236}">
                  <a16:creationId xmlns:a16="http://schemas.microsoft.com/office/drawing/2014/main" id="{907DF018-3B12-3C99-FF26-35FBD95CA3A5}"/>
                </a:ext>
              </a:extLst>
            </p:cNvPr>
            <p:cNvSpPr/>
            <p:nvPr/>
          </p:nvSpPr>
          <p:spPr>
            <a:xfrm>
              <a:off x="14901630" y="2996117"/>
              <a:ext cx="3048000" cy="1828800"/>
            </a:xfrm>
            <a:prstGeom prst="rect">
              <a:avLst/>
            </a:prstGeom>
            <a:solidFill>
              <a:srgbClr val="8064A2">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a:cs typeface="+mn-ea"/>
                  <a:sym typeface="+mn-lt"/>
                </a:rPr>
                <a:t>Năng lượng điện</a:t>
              </a:r>
              <a:endParaRPr kumimoji="0" lang="en-US" sz="2000" b="0" i="0" u="none" strike="noStrike" kern="1200" cap="none" spc="0" normalizeH="0" baseline="0" noProof="0" dirty="0">
                <a:ln>
                  <a:noFill/>
                </a:ln>
                <a:solidFill>
                  <a:prstClr val="black"/>
                </a:solidFill>
                <a:effectLst/>
                <a:uLnTx/>
                <a:uFillTx/>
                <a:latin typeface="UTM Avo"/>
                <a:cs typeface="+mn-ea"/>
                <a:sym typeface="+mn-lt"/>
              </a:endParaRPr>
            </a:p>
          </p:txBody>
        </p:sp>
        <p:cxnSp>
          <p:nvCxnSpPr>
            <p:cNvPr id="43" name="Elbow Connector 42">
              <a:extLst>
                <a:ext uri="{FF2B5EF4-FFF2-40B4-BE49-F238E27FC236}">
                  <a16:creationId xmlns:a16="http://schemas.microsoft.com/office/drawing/2014/main" id="{29BEBD2D-9898-8E63-B903-FF7E4C98F42F}"/>
                </a:ext>
              </a:extLst>
            </p:cNvPr>
            <p:cNvCxnSpPr>
              <a:cxnSpLocks/>
              <a:stCxn id="23" idx="3"/>
              <a:endCxn id="42" idx="0"/>
            </p:cNvCxnSpPr>
            <p:nvPr/>
          </p:nvCxnSpPr>
          <p:spPr>
            <a:xfrm>
              <a:off x="11598275" y="1403962"/>
              <a:ext cx="4827356" cy="1592155"/>
            </a:xfrm>
            <a:prstGeom prst="bentConnector2">
              <a:avLst/>
            </a:prstGeom>
            <a:noFill/>
            <a:ln w="57150" cap="flat" cmpd="sng" algn="ctr">
              <a:solidFill>
                <a:srgbClr val="4F81BD">
                  <a:shade val="95000"/>
                  <a:satMod val="105000"/>
                </a:srgbClr>
              </a:solidFill>
              <a:prstDash val="solid"/>
              <a:tailEnd type="triangle"/>
            </a:ln>
            <a:effectLst/>
          </p:spPr>
        </p:cxnSp>
      </p:grpSp>
    </p:spTree>
    <p:extLst>
      <p:ext uri="{BB962C8B-B14F-4D97-AF65-F5344CB8AC3E}">
        <p14:creationId xmlns:p14="http://schemas.microsoft.com/office/powerpoint/2010/main" val="2225341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arn(inVertical)">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arn(inVertical)">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grpSp>
        <p:nvGrpSpPr>
          <p:cNvPr id="12" name="Group 2">
            <a:extLst>
              <a:ext uri="{FF2B5EF4-FFF2-40B4-BE49-F238E27FC236}">
                <a16:creationId xmlns:a16="http://schemas.microsoft.com/office/drawing/2014/main" id="{8D021466-A076-3A93-6E9F-B8A4217590F7}"/>
              </a:ext>
            </a:extLst>
          </p:cNvPr>
          <p:cNvGrpSpPr/>
          <p:nvPr/>
        </p:nvGrpSpPr>
        <p:grpSpPr>
          <a:xfrm>
            <a:off x="512135" y="2614286"/>
            <a:ext cx="11176000" cy="4091314"/>
            <a:chOff x="0" y="0"/>
            <a:chExt cx="4274726" cy="1726702"/>
          </a:xfrm>
        </p:grpSpPr>
        <p:sp>
          <p:nvSpPr>
            <p:cNvPr id="13" name="Freeform 3">
              <a:extLst>
                <a:ext uri="{FF2B5EF4-FFF2-40B4-BE49-F238E27FC236}">
                  <a16:creationId xmlns:a16="http://schemas.microsoft.com/office/drawing/2014/main" id="{B4D24995-8EA9-46D7-61B1-C43FD7C95E68}"/>
                </a:ext>
              </a:extLst>
            </p:cNvPr>
            <p:cNvSpPr/>
            <p:nvPr/>
          </p:nvSpPr>
          <p:spPr>
            <a:xfrm>
              <a:off x="0" y="0"/>
              <a:ext cx="4274726" cy="1726702"/>
            </a:xfrm>
            <a:custGeom>
              <a:avLst/>
              <a:gdLst/>
              <a:ahLst/>
              <a:cxnLst/>
              <a:rect l="l" t="t" r="r" b="b"/>
              <a:pathLst>
                <a:path w="4274726" h="1726702">
                  <a:moveTo>
                    <a:pt x="0" y="0"/>
                  </a:moveTo>
                  <a:lnTo>
                    <a:pt x="4274726" y="0"/>
                  </a:lnTo>
                  <a:lnTo>
                    <a:pt x="4274726" y="1726702"/>
                  </a:lnTo>
                  <a:lnTo>
                    <a:pt x="0" y="1726702"/>
                  </a:lnTo>
                  <a:close/>
                </a:path>
              </a:pathLst>
            </a:custGeom>
            <a:solidFill>
              <a:srgbClr val="FFFFFF"/>
            </a:solidFill>
            <a:ln w="28575" cap="sq">
              <a:solidFill>
                <a:srgbClr val="000000"/>
              </a:solidFill>
              <a:prstDash val="solid"/>
              <a:miter/>
            </a:ln>
          </p:spPr>
          <p:txBody>
            <a:bodyPr/>
            <a:lstStyle/>
            <a:p>
              <a:pPr defTabSz="609630">
                <a:buClrTx/>
                <a:buFontTx/>
                <a:buNone/>
              </a:pPr>
              <a:endParaRPr lang="en-US" sz="700" kern="1200">
                <a:solidFill>
                  <a:schemeClr val="tx1"/>
                </a:solidFill>
                <a:latin typeface="UTM Avo"/>
                <a:cs typeface="+mn-ea"/>
                <a:sym typeface="+mn-lt"/>
              </a:endParaRPr>
            </a:p>
          </p:txBody>
        </p:sp>
        <p:sp>
          <p:nvSpPr>
            <p:cNvPr id="14" name="TextBox 4">
              <a:extLst>
                <a:ext uri="{FF2B5EF4-FFF2-40B4-BE49-F238E27FC236}">
                  <a16:creationId xmlns:a16="http://schemas.microsoft.com/office/drawing/2014/main" id="{67A07776-B886-7127-CC54-9AF69E10FFFF}"/>
                </a:ext>
              </a:extLst>
            </p:cNvPr>
            <p:cNvSpPr txBox="1"/>
            <p:nvPr/>
          </p:nvSpPr>
          <p:spPr>
            <a:xfrm>
              <a:off x="0" y="-38100"/>
              <a:ext cx="4274726" cy="1764802"/>
            </a:xfrm>
            <a:prstGeom prst="rect">
              <a:avLst/>
            </a:prstGeom>
          </p:spPr>
          <p:txBody>
            <a:bodyPr lIns="33867" tIns="33867" rIns="33867" bIns="33867" rtlCol="0" anchor="ctr"/>
            <a:lstStyle/>
            <a:p>
              <a:pPr algn="ctr" defTabSz="609630">
                <a:lnSpc>
                  <a:spcPts val="1773"/>
                </a:lnSpc>
                <a:spcBef>
                  <a:spcPct val="0"/>
                </a:spcBef>
                <a:buClrTx/>
                <a:buFontTx/>
                <a:buNone/>
              </a:pPr>
              <a:endParaRPr sz="700" kern="1200">
                <a:solidFill>
                  <a:schemeClr val="tx1"/>
                </a:solidFill>
                <a:latin typeface="UTM Avo"/>
                <a:cs typeface="+mn-ea"/>
                <a:sym typeface="+mn-lt"/>
              </a:endParaRPr>
            </a:p>
          </p:txBody>
        </p:sp>
      </p:grpSp>
      <p:sp>
        <p:nvSpPr>
          <p:cNvPr id="15" name="Rectangle 14">
            <a:extLst>
              <a:ext uri="{FF2B5EF4-FFF2-40B4-BE49-F238E27FC236}">
                <a16:creationId xmlns:a16="http://schemas.microsoft.com/office/drawing/2014/main" id="{25DAE4F9-6D0E-9A41-61E4-46BD0FA5C34A}"/>
              </a:ext>
            </a:extLst>
          </p:cNvPr>
          <p:cNvSpPr/>
          <p:nvPr/>
        </p:nvSpPr>
        <p:spPr>
          <a:xfrm>
            <a:off x="512135" y="1600200"/>
            <a:ext cx="11176000" cy="1014086"/>
          </a:xfrm>
          <a:prstGeom prst="rect">
            <a:avLst/>
          </a:prstGeom>
          <a:solidFill>
            <a:srgbClr val="FFE578"/>
          </a:solidFill>
          <a:ln w="381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a:cs typeface="+mn-ea"/>
                <a:sym typeface="+mn-lt"/>
              </a:rPr>
              <a:t>GỢI Ý:</a:t>
            </a:r>
            <a:endParaRPr kumimoji="0" lang="en-US" sz="2400" b="1" i="0" u="none" strike="noStrike" kern="1200" cap="none" spc="0" normalizeH="0" baseline="0" noProof="0" dirty="0">
              <a:ln>
                <a:noFill/>
              </a:ln>
              <a:solidFill>
                <a:schemeClr val="tx1"/>
              </a:solidFill>
              <a:effectLst/>
              <a:uLnTx/>
              <a:uFillTx/>
              <a:latin typeface="UTM Avo"/>
              <a:cs typeface="+mn-ea"/>
              <a:sym typeface="+mn-lt"/>
            </a:endParaRPr>
          </a:p>
        </p:txBody>
      </p:sp>
      <p:sp>
        <p:nvSpPr>
          <p:cNvPr id="16" name="Rectangle 15">
            <a:extLst>
              <a:ext uri="{FF2B5EF4-FFF2-40B4-BE49-F238E27FC236}">
                <a16:creationId xmlns:a16="http://schemas.microsoft.com/office/drawing/2014/main" id="{B2A430C4-7A5D-8BB6-3527-B3F1491FDF59}"/>
              </a:ext>
            </a:extLst>
          </p:cNvPr>
          <p:cNvSpPr/>
          <p:nvPr/>
        </p:nvSpPr>
        <p:spPr>
          <a:xfrm>
            <a:off x="880435" y="2616201"/>
            <a:ext cx="3708400" cy="574388"/>
          </a:xfrm>
          <a:prstGeom prst="rect">
            <a:avLst/>
          </a:prstGeom>
        </p:spPr>
        <p:txBody>
          <a:bodyPr wrap="square">
            <a:spAutoFit/>
          </a:bodyPr>
          <a:lstStyle/>
          <a:p>
            <a:pPr algn="just" defTabSz="609630">
              <a:lnSpc>
                <a:spcPct val="150000"/>
              </a:lnSpc>
              <a:buClrTx/>
              <a:buFontTx/>
              <a:buNone/>
            </a:pPr>
            <a:r>
              <a:rPr lang="nl-NL" sz="2400" b="1" kern="1200" dirty="0">
                <a:solidFill>
                  <a:schemeClr val="tx1"/>
                </a:solidFill>
                <a:latin typeface="UTM Avo"/>
                <a:cs typeface="+mn-ea"/>
                <a:sym typeface="+mn-lt"/>
              </a:rPr>
              <a:t>Năng lượng mặt trời:</a:t>
            </a:r>
            <a:endParaRPr lang="en-US" sz="2400" b="1" kern="1200" dirty="0">
              <a:solidFill>
                <a:schemeClr val="tx1"/>
              </a:solidFill>
              <a:latin typeface="UTM Avo"/>
              <a:cs typeface="+mn-ea"/>
              <a:sym typeface="+mn-lt"/>
            </a:endParaRPr>
          </a:p>
        </p:txBody>
      </p:sp>
      <p:sp>
        <p:nvSpPr>
          <p:cNvPr id="17" name="Rounded Rectangle 16">
            <a:extLst>
              <a:ext uri="{FF2B5EF4-FFF2-40B4-BE49-F238E27FC236}">
                <a16:creationId xmlns:a16="http://schemas.microsoft.com/office/drawing/2014/main" id="{E49CA977-DD6E-BC7B-C0DC-675B8AAD2F53}"/>
              </a:ext>
            </a:extLst>
          </p:cNvPr>
          <p:cNvSpPr/>
          <p:nvPr/>
        </p:nvSpPr>
        <p:spPr>
          <a:xfrm>
            <a:off x="867735" y="3352599"/>
            <a:ext cx="10566400" cy="1219401"/>
          </a:xfrm>
          <a:prstGeom prst="round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nl-NL" sz="2400" b="1" i="0" u="none" strike="noStrike" kern="1200" cap="none" spc="0" normalizeH="0" baseline="0" noProof="0" dirty="0">
                <a:ln>
                  <a:noFill/>
                </a:ln>
                <a:solidFill>
                  <a:schemeClr val="tx1"/>
                </a:solidFill>
                <a:effectLst/>
                <a:uLnTx/>
                <a:uFillTx/>
                <a:latin typeface="UTM Avo"/>
                <a:cs typeface="+mn-ea"/>
                <a:sym typeface="+mn-lt"/>
              </a:rPr>
              <a:t>Vai trò: </a:t>
            </a:r>
            <a:r>
              <a:rPr kumimoji="0" lang="nl-NL" sz="2400" b="0" i="0" u="none" strike="noStrike" kern="1200" cap="none" spc="0" normalizeH="0" baseline="0" noProof="0" dirty="0">
                <a:ln>
                  <a:noFill/>
                </a:ln>
                <a:solidFill>
                  <a:schemeClr val="tx1"/>
                </a:solidFill>
                <a:effectLst/>
                <a:uLnTx/>
                <a:uFillTx/>
                <a:latin typeface="UTM Avo"/>
                <a:cs typeface="+mn-ea"/>
                <a:sym typeface="+mn-lt"/>
              </a:rPr>
              <a:t>Cung cấp điện cho gia đình để thắp sáng, sưởi ấm, </a:t>
            </a:r>
            <a:endParaRPr kumimoji="0" lang="vi-VN" sz="2400" b="0" i="0" u="none" strike="noStrike" kern="1200" cap="none" spc="0" normalizeH="0" baseline="0" noProof="0" dirty="0">
              <a:ln>
                <a:noFill/>
              </a:ln>
              <a:solidFill>
                <a:schemeClr val="tx1"/>
              </a:solidFill>
              <a:effectLst/>
              <a:uLnTx/>
              <a:uFillTx/>
              <a:latin typeface="UTM Avo"/>
              <a:cs typeface="+mn-ea"/>
              <a:sym typeface="+mn-lt"/>
            </a:endParaRPr>
          </a:p>
          <a:p>
            <a:pPr marL="0" marR="0" lvl="0" indent="0" algn="just" defTabSz="609630" eaLnBrk="1" fontAlgn="auto" latinLnBrk="0" hangingPunct="1">
              <a:lnSpc>
                <a:spcPct val="150000"/>
              </a:lnSpc>
              <a:spcBef>
                <a:spcPts val="0"/>
              </a:spcBef>
              <a:spcAft>
                <a:spcPts val="0"/>
              </a:spcAft>
              <a:buClrTx/>
              <a:buSzTx/>
              <a:buFontTx/>
              <a:buNone/>
              <a:tabLst/>
              <a:defRPr/>
            </a:pPr>
            <a:r>
              <a:rPr kumimoji="0" lang="nl-NL" sz="2400" b="0" i="0" u="none" strike="noStrike" kern="1200" cap="none" spc="0" normalizeH="0" baseline="0" noProof="0" dirty="0">
                <a:ln>
                  <a:noFill/>
                </a:ln>
                <a:solidFill>
                  <a:schemeClr val="tx1"/>
                </a:solidFill>
                <a:effectLst/>
                <a:uLnTx/>
                <a:uFillTx/>
                <a:latin typeface="UTM Avo"/>
                <a:cs typeface="+mn-ea"/>
                <a:sym typeface="+mn-lt"/>
              </a:rPr>
              <a:t>phơi khô,...</a:t>
            </a:r>
            <a:endParaRPr kumimoji="0" lang="en-US"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8" name="Rounded Rectangle 17">
            <a:extLst>
              <a:ext uri="{FF2B5EF4-FFF2-40B4-BE49-F238E27FC236}">
                <a16:creationId xmlns:a16="http://schemas.microsoft.com/office/drawing/2014/main" id="{DC0AB2C5-EF39-D458-17EC-DBD15E3C3D3D}"/>
              </a:ext>
            </a:extLst>
          </p:cNvPr>
          <p:cNvSpPr/>
          <p:nvPr/>
        </p:nvSpPr>
        <p:spPr>
          <a:xfrm>
            <a:off x="880435" y="4777367"/>
            <a:ext cx="7937500" cy="755751"/>
          </a:xfrm>
          <a:prstGeom prst="round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a:cs typeface="+mn-ea"/>
                <a:sym typeface="+mn-lt"/>
              </a:rPr>
              <a:t>Thuận </a:t>
            </a:r>
            <a:r>
              <a:rPr kumimoji="0" lang="nl-NL" sz="2400" b="1" i="0" u="none" strike="noStrike" kern="1200" cap="none" spc="0" normalizeH="0" baseline="0" noProof="0" dirty="0">
                <a:ln>
                  <a:noFill/>
                </a:ln>
                <a:solidFill>
                  <a:schemeClr val="tx1"/>
                </a:solidFill>
                <a:effectLst/>
                <a:uLnTx/>
                <a:uFillTx/>
                <a:latin typeface="UTM Avo"/>
                <a:cs typeface="+mn-ea"/>
                <a:sym typeface="+mn-lt"/>
              </a:rPr>
              <a:t>lợi: </a:t>
            </a:r>
            <a:r>
              <a:rPr kumimoji="0" lang="nl-NL" sz="2400" b="0" i="0" u="none" strike="noStrike" kern="1200" cap="none" spc="0" normalizeH="0" baseline="0" noProof="0" dirty="0">
                <a:ln>
                  <a:noFill/>
                </a:ln>
                <a:solidFill>
                  <a:schemeClr val="tx1"/>
                </a:solidFill>
                <a:effectLst/>
                <a:uLnTx/>
                <a:uFillTx/>
                <a:latin typeface="UTM Avo"/>
                <a:cs typeface="+mn-ea"/>
                <a:sym typeface="+mn-lt"/>
              </a:rPr>
              <a:t>Có sẵn trong tự nhiên.</a:t>
            </a:r>
            <a:endParaRPr kumimoji="0" lang="en-US"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9" name="Rounded Rectangle 18">
            <a:extLst>
              <a:ext uri="{FF2B5EF4-FFF2-40B4-BE49-F238E27FC236}">
                <a16:creationId xmlns:a16="http://schemas.microsoft.com/office/drawing/2014/main" id="{B45FB805-0F6B-7F37-3995-F5164D3A6232}"/>
              </a:ext>
            </a:extLst>
          </p:cNvPr>
          <p:cNvSpPr/>
          <p:nvPr/>
        </p:nvSpPr>
        <p:spPr>
          <a:xfrm>
            <a:off x="867735" y="5738485"/>
            <a:ext cx="8534400" cy="755751"/>
          </a:xfrm>
          <a:prstGeom prst="round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a:cs typeface="+mn-ea"/>
                <a:sym typeface="+mn-lt"/>
              </a:rPr>
              <a:t>Khó khăn</a:t>
            </a:r>
            <a:r>
              <a:rPr kumimoji="0" lang="vi-VN" sz="2400" b="0" i="0" u="none" strike="noStrike" kern="1200" cap="none" spc="0" normalizeH="0" baseline="0" noProof="0" dirty="0">
                <a:ln>
                  <a:noFill/>
                </a:ln>
                <a:solidFill>
                  <a:schemeClr val="tx1"/>
                </a:solidFill>
                <a:effectLst/>
                <a:uLnTx/>
                <a:uFillTx/>
                <a:latin typeface="UTM Avo"/>
                <a:cs typeface="+mn-ea"/>
                <a:sym typeface="+mn-lt"/>
              </a:rPr>
              <a:t>: Phụ thuộc vào sự chiếu sáng của Mặt Trời. </a:t>
            </a:r>
          </a:p>
        </p:txBody>
      </p:sp>
      <p:sp>
        <p:nvSpPr>
          <p:cNvPr id="20" name="Freeform 58">
            <a:extLst>
              <a:ext uri="{FF2B5EF4-FFF2-40B4-BE49-F238E27FC236}">
                <a16:creationId xmlns:a16="http://schemas.microsoft.com/office/drawing/2014/main" id="{8D53263A-9704-2D9C-BED5-1AC0424ED873}"/>
              </a:ext>
            </a:extLst>
          </p:cNvPr>
          <p:cNvSpPr/>
          <p:nvPr/>
        </p:nvSpPr>
        <p:spPr>
          <a:xfrm>
            <a:off x="10059255" y="4777367"/>
            <a:ext cx="1662550" cy="2123990"/>
          </a:xfrm>
          <a:custGeom>
            <a:avLst/>
            <a:gdLst/>
            <a:ahLst/>
            <a:cxnLst/>
            <a:rect l="l" t="t" r="r" b="b"/>
            <a:pathLst>
              <a:path w="2090776" h="2898823">
                <a:moveTo>
                  <a:pt x="0" y="0"/>
                </a:moveTo>
                <a:lnTo>
                  <a:pt x="2090777" y="0"/>
                </a:lnTo>
                <a:lnTo>
                  <a:pt x="2090777" y="2898824"/>
                </a:lnTo>
                <a:lnTo>
                  <a:pt x="0" y="28988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endParaRPr lang="en-US" sz="700" kern="1200">
              <a:solidFill>
                <a:schemeClr val="tx1"/>
              </a:solidFill>
              <a:latin typeface="UTM Avo"/>
              <a:cs typeface="+mn-ea"/>
              <a:sym typeface="+mn-lt"/>
            </a:endParaRPr>
          </a:p>
        </p:txBody>
      </p:sp>
    </p:spTree>
    <p:extLst>
      <p:ext uri="{BB962C8B-B14F-4D97-AF65-F5344CB8AC3E}">
        <p14:creationId xmlns:p14="http://schemas.microsoft.com/office/powerpoint/2010/main" val="7144027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grpSp>
        <p:nvGrpSpPr>
          <p:cNvPr id="24" name="Group 2">
            <a:extLst>
              <a:ext uri="{FF2B5EF4-FFF2-40B4-BE49-F238E27FC236}">
                <a16:creationId xmlns:a16="http://schemas.microsoft.com/office/drawing/2014/main" id="{514D8699-D081-C34B-9458-F2B2567A5549}"/>
              </a:ext>
            </a:extLst>
          </p:cNvPr>
          <p:cNvGrpSpPr/>
          <p:nvPr/>
        </p:nvGrpSpPr>
        <p:grpSpPr>
          <a:xfrm>
            <a:off x="695349" y="1912553"/>
            <a:ext cx="10820400" cy="4874973"/>
            <a:chOff x="0" y="0"/>
            <a:chExt cx="4274726" cy="2167467"/>
          </a:xfrm>
        </p:grpSpPr>
        <p:sp>
          <p:nvSpPr>
            <p:cNvPr id="25" name="Freeform 3">
              <a:extLst>
                <a:ext uri="{FF2B5EF4-FFF2-40B4-BE49-F238E27FC236}">
                  <a16:creationId xmlns:a16="http://schemas.microsoft.com/office/drawing/2014/main" id="{D284339F-DC99-3175-2624-445893322D98}"/>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28575" cap="sq">
              <a:solidFill>
                <a:srgbClr val="000000"/>
              </a:solidFill>
              <a:prstDash val="solid"/>
              <a:miter/>
            </a:ln>
          </p:spPr>
          <p:txBody>
            <a:bodyPr/>
            <a:lstStyle/>
            <a:p>
              <a:pPr defTabSz="609630">
                <a:buClrTx/>
                <a:buFontTx/>
                <a:buNone/>
              </a:pPr>
              <a:endParaRPr lang="en-US" sz="700" kern="1200">
                <a:solidFill>
                  <a:prstClr val="black"/>
                </a:solidFill>
                <a:latin typeface="UTM Avo"/>
                <a:cs typeface="+mn-ea"/>
                <a:sym typeface="+mn-lt"/>
              </a:endParaRPr>
            </a:p>
          </p:txBody>
        </p:sp>
        <p:sp>
          <p:nvSpPr>
            <p:cNvPr id="26" name="TextBox 4">
              <a:extLst>
                <a:ext uri="{FF2B5EF4-FFF2-40B4-BE49-F238E27FC236}">
                  <a16:creationId xmlns:a16="http://schemas.microsoft.com/office/drawing/2014/main" id="{279C3584-BBA8-FDA6-3097-954B42E54F22}"/>
                </a:ext>
              </a:extLst>
            </p:cNvPr>
            <p:cNvSpPr txBox="1"/>
            <p:nvPr/>
          </p:nvSpPr>
          <p:spPr>
            <a:xfrm>
              <a:off x="0" y="-38100"/>
              <a:ext cx="4274726" cy="2205567"/>
            </a:xfrm>
            <a:prstGeom prst="rect">
              <a:avLst/>
            </a:prstGeom>
          </p:spPr>
          <p:txBody>
            <a:bodyPr lIns="33867" tIns="33867" rIns="33867" bIns="33867" rtlCol="0" anchor="ctr"/>
            <a:lstStyle/>
            <a:p>
              <a:pPr algn="ctr" defTabSz="609630">
                <a:lnSpc>
                  <a:spcPts val="1773"/>
                </a:lnSpc>
                <a:spcBef>
                  <a:spcPct val="0"/>
                </a:spcBef>
                <a:buClrTx/>
                <a:buFontTx/>
                <a:buNone/>
              </a:pPr>
              <a:endParaRPr sz="700" kern="1200">
                <a:solidFill>
                  <a:prstClr val="black"/>
                </a:solidFill>
                <a:latin typeface="UTM Avo"/>
                <a:cs typeface="+mn-ea"/>
                <a:sym typeface="+mn-lt"/>
              </a:endParaRPr>
            </a:p>
          </p:txBody>
        </p:sp>
      </p:grpSp>
      <p:sp>
        <p:nvSpPr>
          <p:cNvPr id="27" name="Rounded Rectangle 26">
            <a:extLst>
              <a:ext uri="{FF2B5EF4-FFF2-40B4-BE49-F238E27FC236}">
                <a16:creationId xmlns:a16="http://schemas.microsoft.com/office/drawing/2014/main" id="{2EE43E21-1FDF-7285-A9BC-147B12216301}"/>
              </a:ext>
            </a:extLst>
          </p:cNvPr>
          <p:cNvSpPr/>
          <p:nvPr/>
        </p:nvSpPr>
        <p:spPr>
          <a:xfrm>
            <a:off x="288950" y="1524000"/>
            <a:ext cx="11633199" cy="1333018"/>
          </a:xfrm>
          <a:prstGeom prst="roundRect">
            <a:avLst/>
          </a:prstGeom>
          <a:solidFill>
            <a:srgbClr val="FFE578"/>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a:cs typeface="+mn-ea"/>
                <a:sym typeface="+mn-lt"/>
              </a:rPr>
              <a:t>2. Tìm hiểu việc nên làm và không nên làm để giảm tác hại đối với </a:t>
            </a:r>
            <a:br>
              <a:rPr kumimoji="0" lang="vi-VN" sz="2400" b="1" i="0" u="none" strike="noStrike" kern="1200" cap="none" spc="0" normalizeH="0" baseline="0" noProof="0" dirty="0">
                <a:ln>
                  <a:noFill/>
                </a:ln>
                <a:solidFill>
                  <a:prstClr val="black"/>
                </a:solidFill>
                <a:effectLst/>
                <a:uLnTx/>
                <a:uFillTx/>
                <a:latin typeface="UTM Avo"/>
                <a:cs typeface="+mn-ea"/>
                <a:sym typeface="+mn-lt"/>
              </a:rPr>
            </a:br>
            <a:r>
              <a:rPr kumimoji="0" lang="vi-VN" sz="2400" b="1" i="0" u="none" strike="noStrike" kern="1200" cap="none" spc="0" normalizeH="0" baseline="0" noProof="0" dirty="0">
                <a:ln>
                  <a:noFill/>
                </a:ln>
                <a:solidFill>
                  <a:prstClr val="black"/>
                </a:solidFill>
                <a:effectLst/>
                <a:uLnTx/>
                <a:uFillTx/>
                <a:latin typeface="UTM Avo"/>
                <a:cs typeface="+mn-ea"/>
                <a:sym typeface="+mn-lt"/>
              </a:rPr>
              <a:t>môi trường hoặc để phòng tránh tai nạn khi sử dụng các loại chất đốt.</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grpSp>
        <p:nvGrpSpPr>
          <p:cNvPr id="28" name="Group 27">
            <a:extLst>
              <a:ext uri="{FF2B5EF4-FFF2-40B4-BE49-F238E27FC236}">
                <a16:creationId xmlns:a16="http://schemas.microsoft.com/office/drawing/2014/main" id="{09F35C6F-538A-A956-1CBE-62583C97C7FD}"/>
              </a:ext>
            </a:extLst>
          </p:cNvPr>
          <p:cNvGrpSpPr/>
          <p:nvPr/>
        </p:nvGrpSpPr>
        <p:grpSpPr>
          <a:xfrm>
            <a:off x="935324" y="2920764"/>
            <a:ext cx="10694769" cy="3952455"/>
            <a:chOff x="1388664" y="2541016"/>
            <a:chExt cx="16042152" cy="5928683"/>
          </a:xfrm>
        </p:grpSpPr>
        <p:sp>
          <p:nvSpPr>
            <p:cNvPr id="29" name="Rectangle 28">
              <a:extLst>
                <a:ext uri="{FF2B5EF4-FFF2-40B4-BE49-F238E27FC236}">
                  <a16:creationId xmlns:a16="http://schemas.microsoft.com/office/drawing/2014/main" id="{7127E345-04FA-984A-E71A-7F1094CF5271}"/>
                </a:ext>
              </a:extLst>
            </p:cNvPr>
            <p:cNvSpPr/>
            <p:nvPr/>
          </p:nvSpPr>
          <p:spPr>
            <a:xfrm>
              <a:off x="1388664" y="2541016"/>
              <a:ext cx="13341713" cy="2513765"/>
            </a:xfrm>
            <a:prstGeom prst="rect">
              <a:avLst/>
            </a:prstGeom>
          </p:spPr>
          <p:txBody>
            <a:bodyPr wrap="square">
              <a:spAutoFit/>
            </a:bodyPr>
            <a:lstStyle/>
            <a:p>
              <a:pPr algn="just" defTabSz="609630">
                <a:lnSpc>
                  <a:spcPct val="150000"/>
                </a:lnSpc>
                <a:buClrTx/>
                <a:buFontTx/>
                <a:buNone/>
              </a:pPr>
              <a:r>
                <a:rPr lang="nl-NL" sz="2400" kern="1200" dirty="0">
                  <a:solidFill>
                    <a:prstClr val="black"/>
                  </a:solidFill>
                  <a:latin typeface="UTM Avo"/>
                  <a:cs typeface="+mn-ea"/>
                  <a:sym typeface="+mn-lt"/>
                </a:rPr>
                <a:t>Nêu một số việc nên làm và không nên làm để </a:t>
              </a:r>
              <a:r>
                <a:rPr lang="nl-NL" sz="2400" kern="1200" err="1">
                  <a:solidFill>
                    <a:prstClr val="black"/>
                  </a:solidFill>
                  <a:latin typeface="UTM Avo"/>
                  <a:cs typeface="+mn-ea"/>
                  <a:sym typeface="+mn-lt"/>
                </a:rPr>
                <a:t>giảm</a:t>
              </a:r>
              <a:r>
                <a:rPr lang="nl-NL" sz="2400" kern="1200">
                  <a:solidFill>
                    <a:prstClr val="black"/>
                  </a:solidFill>
                  <a:latin typeface="UTM Avo"/>
                  <a:cs typeface="+mn-ea"/>
                  <a:sym typeface="+mn-lt"/>
                </a:rPr>
                <a:t> tác </a:t>
              </a:r>
              <a:r>
                <a:rPr lang="nl-NL" sz="2400" kern="1200" dirty="0">
                  <a:solidFill>
                    <a:prstClr val="black"/>
                  </a:solidFill>
                  <a:latin typeface="UTM Avo"/>
                  <a:cs typeface="+mn-ea"/>
                  <a:sym typeface="+mn-lt"/>
                </a:rPr>
                <a:t>hại đối với môi trường hoặc để phòng tránh tai nạn khi sử dụng các loại chất đốt ở gia đình em và ở </a:t>
              </a:r>
              <a:r>
                <a:rPr lang="nl-NL" sz="2400" kern="1200">
                  <a:solidFill>
                    <a:prstClr val="black"/>
                  </a:solidFill>
                  <a:latin typeface="UTM Avo"/>
                  <a:cs typeface="+mn-ea"/>
                  <a:sym typeface="+mn-lt"/>
                </a:rPr>
                <a:t>địa phương.</a:t>
              </a:r>
              <a:endParaRPr lang="en-US" sz="2400" kern="1200" dirty="0">
                <a:solidFill>
                  <a:prstClr val="black"/>
                </a:solidFill>
                <a:latin typeface="UTM Avo"/>
                <a:cs typeface="+mn-ea"/>
                <a:sym typeface="+mn-lt"/>
              </a:endParaRPr>
            </a:p>
          </p:txBody>
        </p:sp>
        <p:sp>
          <p:nvSpPr>
            <p:cNvPr id="30" name="Freeform 8">
              <a:extLst>
                <a:ext uri="{FF2B5EF4-FFF2-40B4-BE49-F238E27FC236}">
                  <a16:creationId xmlns:a16="http://schemas.microsoft.com/office/drawing/2014/main" id="{9E810935-497D-0DBD-A750-E26CF5DA7CE8}"/>
                </a:ext>
              </a:extLst>
            </p:cNvPr>
            <p:cNvSpPr/>
            <p:nvPr/>
          </p:nvSpPr>
          <p:spPr>
            <a:xfrm>
              <a:off x="14511842" y="3303370"/>
              <a:ext cx="2918974" cy="5166329"/>
            </a:xfrm>
            <a:custGeom>
              <a:avLst/>
              <a:gdLst/>
              <a:ahLst/>
              <a:cxnLst/>
              <a:rect l="l" t="t" r="r" b="b"/>
              <a:pathLst>
                <a:path w="1949430" h="3450319">
                  <a:moveTo>
                    <a:pt x="0" y="0"/>
                  </a:moveTo>
                  <a:lnTo>
                    <a:pt x="1949430" y="0"/>
                  </a:lnTo>
                  <a:lnTo>
                    <a:pt x="1949430" y="3450318"/>
                  </a:lnTo>
                  <a:lnTo>
                    <a:pt x="0" y="3450318"/>
                  </a:lnTo>
                  <a:lnTo>
                    <a:pt x="0" y="0"/>
                  </a:lnTo>
                  <a:close/>
                </a:path>
              </a:pathLst>
            </a:custGeom>
            <a:blipFill>
              <a:blip r:embed="rId4"/>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grpSp>
      <p:grpSp>
        <p:nvGrpSpPr>
          <p:cNvPr id="31" name="Group 60">
            <a:extLst>
              <a:ext uri="{FF2B5EF4-FFF2-40B4-BE49-F238E27FC236}">
                <a16:creationId xmlns:a16="http://schemas.microsoft.com/office/drawing/2014/main" id="{304AA5F9-5835-D8C8-CABF-CC3F9AAD606C}"/>
              </a:ext>
            </a:extLst>
          </p:cNvPr>
          <p:cNvGrpSpPr/>
          <p:nvPr/>
        </p:nvGrpSpPr>
        <p:grpSpPr>
          <a:xfrm>
            <a:off x="2771262" y="5334000"/>
            <a:ext cx="1589523" cy="1478363"/>
            <a:chOff x="0" y="0"/>
            <a:chExt cx="1303279" cy="1212137"/>
          </a:xfrm>
        </p:grpSpPr>
        <p:sp>
          <p:nvSpPr>
            <p:cNvPr id="32" name="Freeform 61">
              <a:extLst>
                <a:ext uri="{FF2B5EF4-FFF2-40B4-BE49-F238E27FC236}">
                  <a16:creationId xmlns:a16="http://schemas.microsoft.com/office/drawing/2014/main" id="{4D71CC15-25D6-78C4-DAD8-91A74BBD08E2}"/>
                </a:ext>
              </a:extLst>
            </p:cNvPr>
            <p:cNvSpPr/>
            <p:nvPr/>
          </p:nvSpPr>
          <p:spPr>
            <a:xfrm>
              <a:off x="0" y="30890"/>
              <a:ext cx="1230466" cy="1181247"/>
            </a:xfrm>
            <a:custGeom>
              <a:avLst/>
              <a:gdLst/>
              <a:ahLst/>
              <a:cxnLst/>
              <a:rect l="l" t="t" r="r" b="b"/>
              <a:pathLst>
                <a:path w="1230466" h="1181247">
                  <a:moveTo>
                    <a:pt x="0" y="0"/>
                  </a:moveTo>
                  <a:lnTo>
                    <a:pt x="1230466" y="0"/>
                  </a:lnTo>
                  <a:lnTo>
                    <a:pt x="1230466" y="1181247"/>
                  </a:lnTo>
                  <a:lnTo>
                    <a:pt x="0" y="1181247"/>
                  </a:lnTo>
                  <a:lnTo>
                    <a:pt x="0" y="0"/>
                  </a:lnTo>
                  <a:close/>
                </a:path>
              </a:pathLst>
            </a:custGeom>
            <a:blipFill>
              <a:blip r:embed="rId5"/>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sp>
          <p:nvSpPr>
            <p:cNvPr id="33" name="Freeform 62">
              <a:extLst>
                <a:ext uri="{FF2B5EF4-FFF2-40B4-BE49-F238E27FC236}">
                  <a16:creationId xmlns:a16="http://schemas.microsoft.com/office/drawing/2014/main" id="{B4B51774-BAE1-DB1C-1090-BFF3DDB7DF7C}"/>
                </a:ext>
              </a:extLst>
            </p:cNvPr>
            <p:cNvSpPr/>
            <p:nvPr/>
          </p:nvSpPr>
          <p:spPr>
            <a:xfrm>
              <a:off x="72813" y="0"/>
              <a:ext cx="1230466" cy="1181247"/>
            </a:xfrm>
            <a:custGeom>
              <a:avLst/>
              <a:gdLst/>
              <a:ahLst/>
              <a:cxnLst/>
              <a:rect l="l" t="t" r="r" b="b"/>
              <a:pathLst>
                <a:path w="1230466" h="1181247">
                  <a:moveTo>
                    <a:pt x="0" y="0"/>
                  </a:moveTo>
                  <a:lnTo>
                    <a:pt x="1230466" y="0"/>
                  </a:lnTo>
                  <a:lnTo>
                    <a:pt x="1230466" y="1181247"/>
                  </a:lnTo>
                  <a:lnTo>
                    <a:pt x="0" y="1181247"/>
                  </a:lnTo>
                  <a:lnTo>
                    <a:pt x="0" y="0"/>
                  </a:lnTo>
                  <a:close/>
                </a:path>
              </a:pathLst>
            </a:custGeom>
            <a:blipFill>
              <a:blip r:embed="rId6"/>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grpSp>
          <p:nvGrpSpPr>
            <p:cNvPr id="34" name="Group 63">
              <a:extLst>
                <a:ext uri="{FF2B5EF4-FFF2-40B4-BE49-F238E27FC236}">
                  <a16:creationId xmlns:a16="http://schemas.microsoft.com/office/drawing/2014/main" id="{B1CA2F07-10ED-F020-BE95-A74950F308F1}"/>
                </a:ext>
              </a:extLst>
            </p:cNvPr>
            <p:cNvGrpSpPr/>
            <p:nvPr/>
          </p:nvGrpSpPr>
          <p:grpSpPr>
            <a:xfrm>
              <a:off x="239285" y="142746"/>
              <a:ext cx="897521" cy="897521"/>
              <a:chOff x="0" y="0"/>
              <a:chExt cx="812800" cy="812800"/>
            </a:xfrm>
          </p:grpSpPr>
          <p:sp>
            <p:nvSpPr>
              <p:cNvPr id="36" name="Freeform 64">
                <a:extLst>
                  <a:ext uri="{FF2B5EF4-FFF2-40B4-BE49-F238E27FC236}">
                    <a16:creationId xmlns:a16="http://schemas.microsoft.com/office/drawing/2014/main" id="{2361B442-2B75-A37C-A512-954108A31F2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DD87B"/>
              </a:solidFill>
              <a:ln w="57150" cap="sq">
                <a:solidFill>
                  <a:srgbClr val="303030"/>
                </a:solidFill>
                <a:prstDash val="solid"/>
                <a:miter/>
              </a:ln>
            </p:spPr>
            <p:txBody>
              <a:bodyPr/>
              <a:lstStyle/>
              <a:p>
                <a:pPr defTabSz="609630">
                  <a:buClrTx/>
                  <a:buFontTx/>
                  <a:buNone/>
                </a:pPr>
                <a:endParaRPr lang="en-US" sz="700" kern="1200">
                  <a:solidFill>
                    <a:prstClr val="black"/>
                  </a:solidFill>
                  <a:latin typeface="UTM Avo"/>
                  <a:cs typeface="+mn-ea"/>
                  <a:sym typeface="+mn-lt"/>
                </a:endParaRPr>
              </a:p>
            </p:txBody>
          </p:sp>
          <p:sp>
            <p:nvSpPr>
              <p:cNvPr id="37" name="TextBox 65">
                <a:extLst>
                  <a:ext uri="{FF2B5EF4-FFF2-40B4-BE49-F238E27FC236}">
                    <a16:creationId xmlns:a16="http://schemas.microsoft.com/office/drawing/2014/main" id="{18DA7EE9-3D88-2CA1-A470-020AE0649B72}"/>
                  </a:ext>
                </a:extLst>
              </p:cNvPr>
              <p:cNvSpPr txBox="1"/>
              <p:nvPr/>
            </p:nvSpPr>
            <p:spPr>
              <a:xfrm>
                <a:off x="76200" y="38100"/>
                <a:ext cx="660400" cy="698500"/>
              </a:xfrm>
              <a:prstGeom prst="rect">
                <a:avLst/>
              </a:prstGeom>
            </p:spPr>
            <p:txBody>
              <a:bodyPr lIns="78969" tIns="78969" rIns="78969" bIns="78969" rtlCol="0" anchor="ctr"/>
              <a:lstStyle/>
              <a:p>
                <a:pPr algn="ctr" defTabSz="609630">
                  <a:lnSpc>
                    <a:spcPts val="1866"/>
                  </a:lnSpc>
                  <a:buClrTx/>
                  <a:buFontTx/>
                  <a:buNone/>
                </a:pPr>
                <a:endParaRPr sz="700" kern="1200">
                  <a:solidFill>
                    <a:prstClr val="black"/>
                  </a:solidFill>
                  <a:latin typeface="UTM Avo"/>
                  <a:cs typeface="+mn-ea"/>
                  <a:sym typeface="+mn-lt"/>
                </a:endParaRPr>
              </a:p>
            </p:txBody>
          </p:sp>
        </p:grpSp>
        <p:sp>
          <p:nvSpPr>
            <p:cNvPr id="35" name="TextBox 66">
              <a:extLst>
                <a:ext uri="{FF2B5EF4-FFF2-40B4-BE49-F238E27FC236}">
                  <a16:creationId xmlns:a16="http://schemas.microsoft.com/office/drawing/2014/main" id="{5519C776-0C79-F38E-1CFB-118225A87F1A}"/>
                </a:ext>
              </a:extLst>
            </p:cNvPr>
            <p:cNvSpPr txBox="1"/>
            <p:nvPr/>
          </p:nvSpPr>
          <p:spPr>
            <a:xfrm>
              <a:off x="360356" y="560544"/>
              <a:ext cx="675910" cy="151718"/>
            </a:xfrm>
            <a:prstGeom prst="rect">
              <a:avLst/>
            </a:prstGeom>
          </p:spPr>
          <p:txBody>
            <a:bodyPr lIns="0" tIns="0" rIns="0" bIns="0" rtlCol="0" anchor="t">
              <a:spAutoFit/>
            </a:bodyPr>
            <a:lstStyle/>
            <a:p>
              <a:pPr algn="ctr" defTabSz="609630">
                <a:lnSpc>
                  <a:spcPts val="1498"/>
                </a:lnSpc>
                <a:buClrTx/>
                <a:buFontTx/>
                <a:buNone/>
              </a:pPr>
              <a:r>
                <a:rPr lang="en-US" sz="2400" kern="1200" dirty="0">
                  <a:solidFill>
                    <a:srgbClr val="303030"/>
                  </a:solidFill>
                  <a:latin typeface="UTM Avo"/>
                  <a:cs typeface="+mn-ea"/>
                  <a:sym typeface="+mn-lt"/>
                </a:rPr>
                <a:t>True</a:t>
              </a:r>
            </a:p>
          </p:txBody>
        </p:sp>
      </p:grpSp>
      <p:grpSp>
        <p:nvGrpSpPr>
          <p:cNvPr id="38" name="Group 67">
            <a:extLst>
              <a:ext uri="{FF2B5EF4-FFF2-40B4-BE49-F238E27FC236}">
                <a16:creationId xmlns:a16="http://schemas.microsoft.com/office/drawing/2014/main" id="{7A906B01-F76D-601D-97A3-B343EAEB47C0}"/>
              </a:ext>
            </a:extLst>
          </p:cNvPr>
          <p:cNvGrpSpPr/>
          <p:nvPr/>
        </p:nvGrpSpPr>
        <p:grpSpPr>
          <a:xfrm>
            <a:off x="825330" y="5291567"/>
            <a:ext cx="1663996" cy="1520796"/>
            <a:chOff x="0" y="0"/>
            <a:chExt cx="1303279" cy="1212137"/>
          </a:xfrm>
        </p:grpSpPr>
        <p:sp>
          <p:nvSpPr>
            <p:cNvPr id="39" name="Freeform 68">
              <a:extLst>
                <a:ext uri="{FF2B5EF4-FFF2-40B4-BE49-F238E27FC236}">
                  <a16:creationId xmlns:a16="http://schemas.microsoft.com/office/drawing/2014/main" id="{9C02B9EA-D5AC-1ABF-83CA-3AB0A14C0C02}"/>
                </a:ext>
              </a:extLst>
            </p:cNvPr>
            <p:cNvSpPr/>
            <p:nvPr/>
          </p:nvSpPr>
          <p:spPr>
            <a:xfrm>
              <a:off x="0" y="30890"/>
              <a:ext cx="1230466" cy="1181247"/>
            </a:xfrm>
            <a:custGeom>
              <a:avLst/>
              <a:gdLst/>
              <a:ahLst/>
              <a:cxnLst/>
              <a:rect l="l" t="t" r="r" b="b"/>
              <a:pathLst>
                <a:path w="1230466" h="1181247">
                  <a:moveTo>
                    <a:pt x="0" y="0"/>
                  </a:moveTo>
                  <a:lnTo>
                    <a:pt x="1230466" y="0"/>
                  </a:lnTo>
                  <a:lnTo>
                    <a:pt x="1230466" y="1181247"/>
                  </a:lnTo>
                  <a:lnTo>
                    <a:pt x="0" y="1181247"/>
                  </a:lnTo>
                  <a:lnTo>
                    <a:pt x="0" y="0"/>
                  </a:lnTo>
                  <a:close/>
                </a:path>
              </a:pathLst>
            </a:custGeom>
            <a:blipFill>
              <a:blip r:embed="rId5"/>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sp>
          <p:nvSpPr>
            <p:cNvPr id="40" name="Freeform 69">
              <a:extLst>
                <a:ext uri="{FF2B5EF4-FFF2-40B4-BE49-F238E27FC236}">
                  <a16:creationId xmlns:a16="http://schemas.microsoft.com/office/drawing/2014/main" id="{3DA9A867-0281-E3DB-FB64-D654A2D1C8DC}"/>
                </a:ext>
              </a:extLst>
            </p:cNvPr>
            <p:cNvSpPr/>
            <p:nvPr/>
          </p:nvSpPr>
          <p:spPr>
            <a:xfrm>
              <a:off x="72813" y="0"/>
              <a:ext cx="1230466" cy="1181247"/>
            </a:xfrm>
            <a:custGeom>
              <a:avLst/>
              <a:gdLst/>
              <a:ahLst/>
              <a:cxnLst/>
              <a:rect l="l" t="t" r="r" b="b"/>
              <a:pathLst>
                <a:path w="1230466" h="1181247">
                  <a:moveTo>
                    <a:pt x="0" y="0"/>
                  </a:moveTo>
                  <a:lnTo>
                    <a:pt x="1230466" y="0"/>
                  </a:lnTo>
                  <a:lnTo>
                    <a:pt x="1230466" y="1181247"/>
                  </a:lnTo>
                  <a:lnTo>
                    <a:pt x="0" y="1181247"/>
                  </a:lnTo>
                  <a:lnTo>
                    <a:pt x="0" y="0"/>
                  </a:lnTo>
                  <a:close/>
                </a:path>
              </a:pathLst>
            </a:custGeom>
            <a:blipFill>
              <a:blip r:embed="rId6"/>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grpSp>
          <p:nvGrpSpPr>
            <p:cNvPr id="41" name="Group 70">
              <a:extLst>
                <a:ext uri="{FF2B5EF4-FFF2-40B4-BE49-F238E27FC236}">
                  <a16:creationId xmlns:a16="http://schemas.microsoft.com/office/drawing/2014/main" id="{56E60ECC-B714-7FF2-BAD5-3AD97BC58C34}"/>
                </a:ext>
              </a:extLst>
            </p:cNvPr>
            <p:cNvGrpSpPr/>
            <p:nvPr/>
          </p:nvGrpSpPr>
          <p:grpSpPr>
            <a:xfrm>
              <a:off x="239285" y="142746"/>
              <a:ext cx="897521" cy="897521"/>
              <a:chOff x="0" y="0"/>
              <a:chExt cx="812800" cy="812800"/>
            </a:xfrm>
          </p:grpSpPr>
          <p:sp>
            <p:nvSpPr>
              <p:cNvPr id="43" name="Freeform 71">
                <a:extLst>
                  <a:ext uri="{FF2B5EF4-FFF2-40B4-BE49-F238E27FC236}">
                    <a16:creationId xmlns:a16="http://schemas.microsoft.com/office/drawing/2014/main" id="{50019627-04B3-4038-FF23-2C960CB49E9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7B27"/>
              </a:solidFill>
              <a:ln w="57150" cap="sq">
                <a:solidFill>
                  <a:srgbClr val="303030"/>
                </a:solidFill>
                <a:prstDash val="solid"/>
                <a:miter/>
              </a:ln>
            </p:spPr>
            <p:txBody>
              <a:bodyPr/>
              <a:lstStyle/>
              <a:p>
                <a:pPr defTabSz="609630">
                  <a:buClrTx/>
                  <a:buFontTx/>
                  <a:buNone/>
                </a:pPr>
                <a:endParaRPr lang="en-US" sz="700" kern="1200">
                  <a:solidFill>
                    <a:prstClr val="black"/>
                  </a:solidFill>
                  <a:latin typeface="UTM Avo"/>
                  <a:cs typeface="+mn-ea"/>
                  <a:sym typeface="+mn-lt"/>
                </a:endParaRPr>
              </a:p>
            </p:txBody>
          </p:sp>
          <p:sp>
            <p:nvSpPr>
              <p:cNvPr id="44" name="TextBox 72">
                <a:extLst>
                  <a:ext uri="{FF2B5EF4-FFF2-40B4-BE49-F238E27FC236}">
                    <a16:creationId xmlns:a16="http://schemas.microsoft.com/office/drawing/2014/main" id="{F39890B7-DB1F-A6B0-7A00-F75469028D26}"/>
                  </a:ext>
                </a:extLst>
              </p:cNvPr>
              <p:cNvSpPr txBox="1"/>
              <p:nvPr/>
            </p:nvSpPr>
            <p:spPr>
              <a:xfrm>
                <a:off x="76200" y="38100"/>
                <a:ext cx="660400" cy="698500"/>
              </a:xfrm>
              <a:prstGeom prst="rect">
                <a:avLst/>
              </a:prstGeom>
            </p:spPr>
            <p:txBody>
              <a:bodyPr lIns="78969" tIns="78969" rIns="78969" bIns="78969" rtlCol="0" anchor="ctr"/>
              <a:lstStyle/>
              <a:p>
                <a:pPr algn="ctr" defTabSz="609630">
                  <a:lnSpc>
                    <a:spcPts val="1866"/>
                  </a:lnSpc>
                  <a:buClrTx/>
                  <a:buFontTx/>
                  <a:buNone/>
                </a:pPr>
                <a:endParaRPr sz="700" kern="1200">
                  <a:solidFill>
                    <a:prstClr val="black"/>
                  </a:solidFill>
                  <a:latin typeface="UTM Avo"/>
                  <a:cs typeface="+mn-ea"/>
                  <a:sym typeface="+mn-lt"/>
                </a:endParaRPr>
              </a:p>
            </p:txBody>
          </p:sp>
        </p:grpSp>
        <p:sp>
          <p:nvSpPr>
            <p:cNvPr id="42" name="TextBox 73">
              <a:extLst>
                <a:ext uri="{FF2B5EF4-FFF2-40B4-BE49-F238E27FC236}">
                  <a16:creationId xmlns:a16="http://schemas.microsoft.com/office/drawing/2014/main" id="{6E47F90F-56AC-F21E-CA5E-321158F72429}"/>
                </a:ext>
              </a:extLst>
            </p:cNvPr>
            <p:cNvSpPr txBox="1"/>
            <p:nvPr/>
          </p:nvSpPr>
          <p:spPr>
            <a:xfrm>
              <a:off x="350090" y="571958"/>
              <a:ext cx="675910" cy="162825"/>
            </a:xfrm>
            <a:prstGeom prst="rect">
              <a:avLst/>
            </a:prstGeom>
          </p:spPr>
          <p:txBody>
            <a:bodyPr lIns="0" tIns="0" rIns="0" bIns="0" rtlCol="0" anchor="t">
              <a:spAutoFit/>
            </a:bodyPr>
            <a:lstStyle/>
            <a:p>
              <a:pPr algn="ctr" defTabSz="609630">
                <a:lnSpc>
                  <a:spcPts val="1498"/>
                </a:lnSpc>
                <a:buClrTx/>
                <a:buFontTx/>
                <a:buNone/>
              </a:pPr>
              <a:r>
                <a:rPr lang="en-US" sz="2400" kern="1200" dirty="0">
                  <a:solidFill>
                    <a:srgbClr val="303030"/>
                  </a:solidFill>
                  <a:latin typeface="UTM Avo"/>
                  <a:cs typeface="+mn-ea"/>
                  <a:sym typeface="+mn-lt"/>
                </a:rPr>
                <a:t>False</a:t>
              </a:r>
            </a:p>
          </p:txBody>
        </p:sp>
      </p:grpSp>
      <p:graphicFrame>
        <p:nvGraphicFramePr>
          <p:cNvPr id="45" name="Table 44">
            <a:extLst>
              <a:ext uri="{FF2B5EF4-FFF2-40B4-BE49-F238E27FC236}">
                <a16:creationId xmlns:a16="http://schemas.microsoft.com/office/drawing/2014/main" id="{992F8A09-FFC7-8900-E75B-52F09969355D}"/>
              </a:ext>
            </a:extLst>
          </p:cNvPr>
          <p:cNvGraphicFramePr>
            <a:graphicFrameLocks noGrp="1"/>
          </p:cNvGraphicFramePr>
          <p:nvPr>
            <p:extLst>
              <p:ext uri="{D42A27DB-BD31-4B8C-83A1-F6EECF244321}">
                <p14:modId xmlns:p14="http://schemas.microsoft.com/office/powerpoint/2010/main" val="2990441758"/>
              </p:ext>
            </p:extLst>
          </p:nvPr>
        </p:nvGraphicFramePr>
        <p:xfrm>
          <a:off x="4865187" y="5017271"/>
          <a:ext cx="4374746" cy="1482851"/>
        </p:xfrm>
        <a:graphic>
          <a:graphicData uri="http://schemas.openxmlformats.org/drawingml/2006/table">
            <a:tbl>
              <a:tblPr firstRow="1" firstCol="1" bandRow="1"/>
              <a:tblGrid>
                <a:gridCol w="2037616">
                  <a:extLst>
                    <a:ext uri="{9D8B030D-6E8A-4147-A177-3AD203B41FA5}">
                      <a16:colId xmlns:a16="http://schemas.microsoft.com/office/drawing/2014/main" val="2982811623"/>
                    </a:ext>
                  </a:extLst>
                </a:gridCol>
                <a:gridCol w="2337130">
                  <a:extLst>
                    <a:ext uri="{9D8B030D-6E8A-4147-A177-3AD203B41FA5}">
                      <a16:colId xmlns:a16="http://schemas.microsoft.com/office/drawing/2014/main" val="3075791542"/>
                    </a:ext>
                  </a:extLst>
                </a:gridCol>
              </a:tblGrid>
              <a:tr h="912029">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100" dirty="0">
                          <a:solidFill>
                            <a:sysClr val="windowText" lastClr="000000"/>
                          </a:solidFill>
                          <a:effectLst/>
                          <a:latin typeface="+mn-lt"/>
                          <a:ea typeface="+mn-ea"/>
                          <a:cs typeface="+mn-ea"/>
                          <a:sym typeface="+mn-lt"/>
                        </a:rPr>
                        <a:t>Việc nên làm</a:t>
                      </a:r>
                      <a:endParaRPr lang="en-US" sz="2100" dirty="0">
                        <a:solidFill>
                          <a:sysClr val="windowText" lastClr="000000"/>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100" dirty="0">
                          <a:solidFill>
                            <a:sysClr val="windowText" lastClr="000000"/>
                          </a:solidFill>
                          <a:effectLst/>
                          <a:latin typeface="+mn-lt"/>
                          <a:ea typeface="+mn-ea"/>
                          <a:cs typeface="+mn-ea"/>
                          <a:sym typeface="+mn-lt"/>
                        </a:rPr>
                        <a:t>Việc không </a:t>
                      </a:r>
                      <a:endParaRPr lang="vi-VN" sz="2100" dirty="0">
                        <a:solidFill>
                          <a:sysClr val="windowText" lastClr="000000"/>
                        </a:solidFill>
                        <a:effectLst/>
                        <a:latin typeface="+mn-lt"/>
                        <a:ea typeface="+mn-ea"/>
                        <a:cs typeface="+mn-ea"/>
                        <a:sym typeface="+mn-lt"/>
                      </a:endParaRPr>
                    </a:p>
                    <a:p>
                      <a:pPr marL="0" marR="0" algn="ctr">
                        <a:lnSpc>
                          <a:spcPct val="150000"/>
                        </a:lnSpc>
                        <a:spcBef>
                          <a:spcPts val="0"/>
                        </a:spcBef>
                        <a:spcAft>
                          <a:spcPts val="0"/>
                        </a:spcAft>
                      </a:pPr>
                      <a:r>
                        <a:rPr lang="nl-NL" sz="2100" dirty="0">
                          <a:solidFill>
                            <a:sysClr val="windowText" lastClr="000000"/>
                          </a:solidFill>
                          <a:effectLst/>
                          <a:latin typeface="+mn-lt"/>
                          <a:ea typeface="+mn-ea"/>
                          <a:cs typeface="+mn-ea"/>
                          <a:sym typeface="+mn-lt"/>
                        </a:rPr>
                        <a:t>nên làm</a:t>
                      </a:r>
                      <a:endParaRPr lang="en-US" sz="2100" dirty="0">
                        <a:solidFill>
                          <a:sysClr val="windowText" lastClr="000000"/>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extLst>
                  <a:ext uri="{0D108BD9-81ED-4DB2-BD59-A6C34878D82A}">
                    <a16:rowId xmlns:a16="http://schemas.microsoft.com/office/drawing/2014/main" val="3570624928"/>
                  </a:ext>
                </a:extLst>
              </a:tr>
              <a:tr h="570822">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100">
                          <a:solidFill>
                            <a:sysClr val="windowText" lastClr="000000"/>
                          </a:solidFill>
                          <a:effectLst/>
                          <a:latin typeface="+mn-lt"/>
                          <a:ea typeface="+mn-ea"/>
                          <a:cs typeface="+mn-ea"/>
                          <a:sym typeface="+mn-lt"/>
                        </a:rPr>
                        <a:t> </a:t>
                      </a:r>
                      <a:endParaRPr lang="en-US" sz="2100">
                        <a:solidFill>
                          <a:sysClr val="windowText" lastClr="000000"/>
                        </a:solidFill>
                        <a:effectLst/>
                        <a:latin typeface="+mn-lt"/>
                        <a:ea typeface="+mn-ea"/>
                        <a:cs typeface="+mn-ea"/>
                        <a:sym typeface="+mn-lt"/>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100" dirty="0">
                          <a:solidFill>
                            <a:sysClr val="windowText" lastClr="000000"/>
                          </a:solidFill>
                          <a:effectLst/>
                          <a:latin typeface="+mn-lt"/>
                          <a:ea typeface="+mn-ea"/>
                          <a:cs typeface="+mn-ea"/>
                          <a:sym typeface="+mn-lt"/>
                        </a:rPr>
                        <a:t> </a:t>
                      </a:r>
                      <a:endParaRPr lang="en-US" sz="2100" dirty="0">
                        <a:solidFill>
                          <a:sysClr val="windowText" lastClr="000000"/>
                        </a:solidFill>
                        <a:effectLst/>
                        <a:latin typeface="+mn-lt"/>
                        <a:ea typeface="+mn-ea"/>
                        <a:cs typeface="+mn-ea"/>
                        <a:sym typeface="+mn-lt"/>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484908749"/>
                  </a:ext>
                </a:extLst>
              </a:tr>
            </a:tbl>
          </a:graphicData>
        </a:graphic>
      </p:graphicFrame>
    </p:spTree>
    <p:extLst>
      <p:ext uri="{BB962C8B-B14F-4D97-AF65-F5344CB8AC3E}">
        <p14:creationId xmlns:p14="http://schemas.microsoft.com/office/powerpoint/2010/main" val="15713677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716D9EBD-CA27-475E-981C-C7DFDA40B610}"/>
              </a:ext>
            </a:extLst>
          </p:cNvPr>
          <p:cNvGraphicFramePr>
            <a:graphicFrameLocks noGrp="1"/>
          </p:cNvGraphicFramePr>
          <p:nvPr>
            <p:extLst>
              <p:ext uri="{D42A27DB-BD31-4B8C-83A1-F6EECF244321}">
                <p14:modId xmlns:p14="http://schemas.microsoft.com/office/powerpoint/2010/main" val="3429239297"/>
              </p:ext>
            </p:extLst>
          </p:nvPr>
        </p:nvGraphicFramePr>
        <p:xfrm>
          <a:off x="635000" y="1524000"/>
          <a:ext cx="10922000" cy="5198603"/>
        </p:xfrm>
        <a:graphic>
          <a:graphicData uri="http://schemas.openxmlformats.org/drawingml/2006/table">
            <a:tbl>
              <a:tblPr firstRow="1" firstCol="1" bandRow="1"/>
              <a:tblGrid>
                <a:gridCol w="5283200">
                  <a:extLst>
                    <a:ext uri="{9D8B030D-6E8A-4147-A177-3AD203B41FA5}">
                      <a16:colId xmlns:a16="http://schemas.microsoft.com/office/drawing/2014/main" val="2982811623"/>
                    </a:ext>
                  </a:extLst>
                </a:gridCol>
                <a:gridCol w="5638800">
                  <a:extLst>
                    <a:ext uri="{9D8B030D-6E8A-4147-A177-3AD203B41FA5}">
                      <a16:colId xmlns:a16="http://schemas.microsoft.com/office/drawing/2014/main" val="3075791542"/>
                    </a:ext>
                  </a:extLst>
                </a:gridCol>
              </a:tblGrid>
              <a:tr h="631138">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700" dirty="0">
                          <a:solidFill>
                            <a:schemeClr val="tx1"/>
                          </a:solidFill>
                          <a:effectLst/>
                          <a:latin typeface="+mn-lt"/>
                          <a:ea typeface="+mn-ea"/>
                          <a:cs typeface="+mn-ea"/>
                          <a:sym typeface="+mn-lt"/>
                        </a:rPr>
                        <a:t>Việc nên làm</a:t>
                      </a:r>
                      <a:endParaRPr lang="en-US" sz="27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700" dirty="0">
                          <a:solidFill>
                            <a:schemeClr val="tx1"/>
                          </a:solidFill>
                          <a:effectLst/>
                          <a:latin typeface="+mn-lt"/>
                          <a:ea typeface="+mn-ea"/>
                          <a:cs typeface="+mn-ea"/>
                          <a:sym typeface="+mn-lt"/>
                        </a:rPr>
                        <a:t>Việc không nên làm</a:t>
                      </a:r>
                      <a:endParaRPr lang="en-US" sz="27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extLst>
                  <a:ext uri="{0D108BD9-81ED-4DB2-BD59-A6C34878D82A}">
                    <a16:rowId xmlns:a16="http://schemas.microsoft.com/office/drawing/2014/main" val="3570624928"/>
                  </a:ext>
                </a:extLst>
              </a:tr>
              <a:tr h="4567465">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indent="0">
                        <a:lnSpc>
                          <a:spcPct val="150000"/>
                        </a:lnSpc>
                        <a:buFont typeface="Arial" panose="020B0604020202020204" pitchFamily="34" charset="0"/>
                        <a:buNone/>
                      </a:pPr>
                      <a:endParaRPr lang="en-US" sz="2700" b="0" i="0" dirty="0">
                        <a:solidFill>
                          <a:schemeClr val="tx1"/>
                        </a:solidFill>
                        <a:effectLst/>
                        <a:latin typeface="+mn-lt"/>
                        <a:ea typeface="+mn-ea"/>
                        <a:cs typeface="+mn-ea"/>
                        <a:sym typeface="+mn-lt"/>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indent="0">
                        <a:lnSpc>
                          <a:spcPct val="150000"/>
                        </a:lnSpc>
                        <a:buFont typeface="Arial" panose="020B0604020202020204" pitchFamily="34" charset="0"/>
                        <a:buNone/>
                      </a:pPr>
                      <a:endParaRPr lang="en-US" sz="2700" i="0" kern="1200" dirty="0">
                        <a:solidFill>
                          <a:schemeClr val="dk1"/>
                        </a:solidFill>
                        <a:effectLst/>
                        <a:latin typeface="+mn-lt"/>
                        <a:ea typeface="+mn-ea"/>
                        <a:cs typeface="+mn-ea"/>
                        <a:sym typeface="+mn-lt"/>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484908749"/>
                  </a:ext>
                </a:extLst>
              </a:tr>
            </a:tbl>
          </a:graphicData>
        </a:graphic>
      </p:graphicFrame>
      <p:sp>
        <p:nvSpPr>
          <p:cNvPr id="9" name="Freeform 5">
            <a:extLst>
              <a:ext uri="{FF2B5EF4-FFF2-40B4-BE49-F238E27FC236}">
                <a16:creationId xmlns:a16="http://schemas.microsoft.com/office/drawing/2014/main" id="{1B3D24FC-1979-4772-6D03-204E3AEFAE64}"/>
              </a:ext>
            </a:extLst>
          </p:cNvPr>
          <p:cNvSpPr/>
          <p:nvPr/>
        </p:nvSpPr>
        <p:spPr>
          <a:xfrm>
            <a:off x="10976549" y="1343116"/>
            <a:ext cx="788550" cy="788550"/>
          </a:xfrm>
          <a:custGeom>
            <a:avLst/>
            <a:gdLst/>
            <a:ahLst/>
            <a:cxnLst/>
            <a:rect l="l" t="t" r="r" b="b"/>
            <a:pathLst>
              <a:path w="2331200" h="2331200">
                <a:moveTo>
                  <a:pt x="0" y="0"/>
                </a:moveTo>
                <a:lnTo>
                  <a:pt x="2331200" y="0"/>
                </a:lnTo>
                <a:lnTo>
                  <a:pt x="2331200" y="2331200"/>
                </a:lnTo>
                <a:lnTo>
                  <a:pt x="0" y="2331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sp>
        <p:nvSpPr>
          <p:cNvPr id="10" name="Freeform 11">
            <a:extLst>
              <a:ext uri="{FF2B5EF4-FFF2-40B4-BE49-F238E27FC236}">
                <a16:creationId xmlns:a16="http://schemas.microsoft.com/office/drawing/2014/main" id="{DF13C577-1B1F-CED2-CF45-1CF04A5D3904}"/>
              </a:ext>
            </a:extLst>
          </p:cNvPr>
          <p:cNvSpPr/>
          <p:nvPr/>
        </p:nvSpPr>
        <p:spPr>
          <a:xfrm>
            <a:off x="253771" y="1370330"/>
            <a:ext cx="762457" cy="762457"/>
          </a:xfrm>
          <a:custGeom>
            <a:avLst/>
            <a:gdLst/>
            <a:ahLst/>
            <a:cxnLst/>
            <a:rect l="l" t="t" r="r" b="b"/>
            <a:pathLst>
              <a:path w="2331200" h="2331200">
                <a:moveTo>
                  <a:pt x="0" y="0"/>
                </a:moveTo>
                <a:lnTo>
                  <a:pt x="2331200" y="0"/>
                </a:lnTo>
                <a:lnTo>
                  <a:pt x="2331200" y="2331200"/>
                </a:lnTo>
                <a:lnTo>
                  <a:pt x="0" y="2331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sp>
        <p:nvSpPr>
          <p:cNvPr id="11" name="Freeform 9">
            <a:extLst>
              <a:ext uri="{FF2B5EF4-FFF2-40B4-BE49-F238E27FC236}">
                <a16:creationId xmlns:a16="http://schemas.microsoft.com/office/drawing/2014/main" id="{5F08EBF8-C33A-A7D3-BEB9-B50FABAE86DE}"/>
              </a:ext>
            </a:extLst>
          </p:cNvPr>
          <p:cNvSpPr/>
          <p:nvPr/>
        </p:nvSpPr>
        <p:spPr>
          <a:xfrm>
            <a:off x="10670255" y="5377257"/>
            <a:ext cx="1267974" cy="1403191"/>
          </a:xfrm>
          <a:custGeom>
            <a:avLst/>
            <a:gdLst/>
            <a:ahLst/>
            <a:cxnLst/>
            <a:rect l="l" t="t" r="r" b="b"/>
            <a:pathLst>
              <a:path w="1738499" h="1923892">
                <a:moveTo>
                  <a:pt x="0" y="0"/>
                </a:moveTo>
                <a:lnTo>
                  <a:pt x="1738499" y="0"/>
                </a:lnTo>
                <a:lnTo>
                  <a:pt x="1738499" y="1923892"/>
                </a:lnTo>
                <a:lnTo>
                  <a:pt x="0" y="19238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sp>
        <p:nvSpPr>
          <p:cNvPr id="12" name="Rectangle 11">
            <a:extLst>
              <a:ext uri="{FF2B5EF4-FFF2-40B4-BE49-F238E27FC236}">
                <a16:creationId xmlns:a16="http://schemas.microsoft.com/office/drawing/2014/main" id="{DE9C72A0-A071-BA6D-7BEA-EE22DC6CF71C}"/>
              </a:ext>
            </a:extLst>
          </p:cNvPr>
          <p:cNvSpPr/>
          <p:nvPr/>
        </p:nvSpPr>
        <p:spPr>
          <a:xfrm>
            <a:off x="700487" y="2131666"/>
            <a:ext cx="5134285" cy="4590937"/>
          </a:xfrm>
          <a:prstGeom prst="rect">
            <a:avLst/>
          </a:prstGeom>
        </p:spPr>
        <p:txBody>
          <a:bodyPr wrap="square">
            <a:spAutoFit/>
          </a:bodyPr>
          <a:lstStyle/>
          <a:p>
            <a:pPr marL="381019" indent="-381019" algn="just" defTabSz="609630">
              <a:lnSpc>
                <a:spcPct val="150000"/>
              </a:lnSpc>
              <a:buClrTx/>
              <a:buFont typeface="Arial" panose="020B0604020202020204" pitchFamily="34" charset="0"/>
              <a:buChar char="•"/>
            </a:pPr>
            <a:r>
              <a:rPr lang="nl-NL" sz="2200" kern="1200" dirty="0">
                <a:solidFill>
                  <a:prstClr val="black"/>
                </a:solidFill>
                <a:latin typeface="UTM Avo"/>
                <a:cs typeface="+mn-ea"/>
                <a:sym typeface="+mn-lt"/>
              </a:rPr>
              <a:t>Không để các chất dễ cháy nổ gần bếp.</a:t>
            </a:r>
            <a:endParaRPr lang="en-US" sz="2200" kern="1200" dirty="0">
              <a:solidFill>
                <a:prstClr val="black"/>
              </a:solidFill>
              <a:latin typeface="UTM Avo"/>
              <a:cs typeface="+mn-ea"/>
              <a:sym typeface="+mn-lt"/>
            </a:endParaRPr>
          </a:p>
          <a:p>
            <a:pPr marL="381019" indent="-381019" algn="just" defTabSz="609630">
              <a:lnSpc>
                <a:spcPct val="150000"/>
              </a:lnSpc>
              <a:buClrTx/>
              <a:buFont typeface="Arial" panose="020B0604020202020204" pitchFamily="34" charset="0"/>
              <a:buChar char="•"/>
            </a:pPr>
            <a:r>
              <a:rPr lang="nl-NL" sz="2200" kern="1200" dirty="0">
                <a:solidFill>
                  <a:prstClr val="black"/>
                </a:solidFill>
                <a:latin typeface="UTM Avo"/>
                <a:cs typeface="+mn-ea"/>
                <a:sym typeface="+mn-lt"/>
              </a:rPr>
              <a:t>Đi lại bằng các phương </a:t>
            </a:r>
            <a:r>
              <a:rPr lang="nl-NL" sz="2200" kern="1200" dirty="0" err="1">
                <a:solidFill>
                  <a:prstClr val="black"/>
                </a:solidFill>
                <a:latin typeface="UTM Avo"/>
                <a:cs typeface="+mn-ea"/>
                <a:sym typeface="+mn-lt"/>
              </a:rPr>
              <a:t>tiện</a:t>
            </a:r>
            <a:r>
              <a:rPr lang="nl-NL" sz="2200" kern="1200" dirty="0">
                <a:solidFill>
                  <a:prstClr val="black"/>
                </a:solidFill>
                <a:latin typeface="UTM Avo"/>
                <a:cs typeface="+mn-ea"/>
                <a:sym typeface="+mn-lt"/>
              </a:rPr>
              <a:t> </a:t>
            </a:r>
            <a:br>
              <a:rPr lang="nl-NL" sz="2200" kern="1200" dirty="0">
                <a:solidFill>
                  <a:prstClr val="black"/>
                </a:solidFill>
                <a:latin typeface="UTM Avo"/>
                <a:cs typeface="+mn-ea"/>
                <a:sym typeface="+mn-lt"/>
              </a:rPr>
            </a:br>
            <a:r>
              <a:rPr lang="nl-NL" sz="2200" kern="1200" dirty="0" err="1">
                <a:solidFill>
                  <a:prstClr val="black"/>
                </a:solidFill>
                <a:latin typeface="UTM Avo"/>
                <a:cs typeface="+mn-ea"/>
                <a:sym typeface="+mn-lt"/>
              </a:rPr>
              <a:t>giao</a:t>
            </a:r>
            <a:r>
              <a:rPr lang="nl-NL" sz="2200" kern="1200" dirty="0">
                <a:solidFill>
                  <a:prstClr val="black"/>
                </a:solidFill>
                <a:latin typeface="UTM Avo"/>
                <a:cs typeface="+mn-ea"/>
                <a:sym typeface="+mn-lt"/>
              </a:rPr>
              <a:t> thông công cộng </a:t>
            </a:r>
            <a:r>
              <a:rPr lang="nl-NL" sz="2200" kern="1200" dirty="0" err="1">
                <a:solidFill>
                  <a:prstClr val="black"/>
                </a:solidFill>
                <a:latin typeface="UTM Avo"/>
                <a:cs typeface="+mn-ea"/>
                <a:sym typeface="+mn-lt"/>
              </a:rPr>
              <a:t>giúp</a:t>
            </a:r>
            <a:r>
              <a:rPr lang="nl-NL" sz="2200" kern="1200" dirty="0">
                <a:solidFill>
                  <a:prstClr val="black"/>
                </a:solidFill>
                <a:latin typeface="UTM Avo"/>
                <a:cs typeface="+mn-ea"/>
                <a:sym typeface="+mn-lt"/>
              </a:rPr>
              <a:t> </a:t>
            </a:r>
            <a:br>
              <a:rPr lang="nl-NL" sz="2200" kern="1200" dirty="0">
                <a:solidFill>
                  <a:prstClr val="black"/>
                </a:solidFill>
                <a:latin typeface="UTM Avo"/>
                <a:cs typeface="+mn-ea"/>
                <a:sym typeface="+mn-lt"/>
              </a:rPr>
            </a:br>
            <a:r>
              <a:rPr lang="nl-NL" sz="2200" kern="1200" dirty="0" err="1">
                <a:solidFill>
                  <a:prstClr val="black"/>
                </a:solidFill>
                <a:latin typeface="UTM Avo"/>
                <a:cs typeface="+mn-ea"/>
                <a:sym typeface="+mn-lt"/>
              </a:rPr>
              <a:t>giảm</a:t>
            </a:r>
            <a:r>
              <a:rPr lang="nl-NL" sz="2200" kern="1200" dirty="0">
                <a:solidFill>
                  <a:prstClr val="black"/>
                </a:solidFill>
                <a:latin typeface="UTM Avo"/>
                <a:cs typeface="+mn-ea"/>
                <a:sym typeface="+mn-lt"/>
              </a:rPr>
              <a:t> thiểu khí thải và tiết kiệm xăng, dầu. </a:t>
            </a:r>
            <a:endParaRPr lang="en-US" sz="2200" kern="1200" dirty="0">
              <a:solidFill>
                <a:prstClr val="black"/>
              </a:solidFill>
              <a:latin typeface="UTM Avo"/>
              <a:cs typeface="+mn-ea"/>
              <a:sym typeface="+mn-lt"/>
            </a:endParaRPr>
          </a:p>
          <a:p>
            <a:pPr marL="381019" indent="-381019" algn="just" defTabSz="609630">
              <a:lnSpc>
                <a:spcPct val="150000"/>
              </a:lnSpc>
              <a:buClrTx/>
              <a:buFont typeface="Arial" panose="020B0604020202020204" pitchFamily="34" charset="0"/>
              <a:buChar char="•"/>
            </a:pPr>
            <a:r>
              <a:rPr lang="nl-NL" sz="2200" kern="1200" dirty="0">
                <a:solidFill>
                  <a:prstClr val="black"/>
                </a:solidFill>
                <a:latin typeface="UTM Avo"/>
                <a:cs typeface="+mn-ea"/>
                <a:sym typeface="+mn-lt"/>
              </a:rPr>
              <a:t>Có các biện pháp làm sạch, </a:t>
            </a:r>
            <a:br>
              <a:rPr lang="nl-NL" sz="2200" kern="1200" dirty="0">
                <a:solidFill>
                  <a:prstClr val="black"/>
                </a:solidFill>
                <a:latin typeface="UTM Avo"/>
                <a:cs typeface="+mn-ea"/>
                <a:sym typeface="+mn-lt"/>
              </a:rPr>
            </a:br>
            <a:r>
              <a:rPr lang="nl-NL" sz="2200" kern="1200" dirty="0" err="1">
                <a:solidFill>
                  <a:prstClr val="black"/>
                </a:solidFill>
                <a:latin typeface="UTM Avo"/>
                <a:cs typeface="+mn-ea"/>
                <a:sym typeface="+mn-lt"/>
              </a:rPr>
              <a:t>khử</a:t>
            </a:r>
            <a:r>
              <a:rPr lang="nl-NL" sz="2200" kern="1200" dirty="0">
                <a:solidFill>
                  <a:prstClr val="black"/>
                </a:solidFill>
                <a:latin typeface="UTM Avo"/>
                <a:cs typeface="+mn-ea"/>
                <a:sym typeface="+mn-lt"/>
              </a:rPr>
              <a:t> độc chất thải. </a:t>
            </a:r>
            <a:endParaRPr lang="en-US" sz="2200" kern="1200" dirty="0">
              <a:solidFill>
                <a:prstClr val="black"/>
              </a:solidFill>
              <a:latin typeface="UTM Avo"/>
              <a:cs typeface="+mn-ea"/>
              <a:sym typeface="+mn-lt"/>
            </a:endParaRPr>
          </a:p>
          <a:p>
            <a:pPr marL="381019" indent="-381019" algn="just" defTabSz="609630">
              <a:lnSpc>
                <a:spcPct val="150000"/>
              </a:lnSpc>
              <a:buClrTx/>
              <a:buFont typeface="Arial" panose="020B0604020202020204" pitchFamily="34" charset="0"/>
              <a:buChar char="•"/>
            </a:pPr>
            <a:r>
              <a:rPr lang="nl-NL" sz="2200" kern="1200" dirty="0">
                <a:solidFill>
                  <a:prstClr val="black"/>
                </a:solidFill>
                <a:latin typeface="UTM Avo"/>
                <a:cs typeface="+mn-ea"/>
                <a:sym typeface="+mn-lt"/>
              </a:rPr>
              <a:t>...</a:t>
            </a:r>
            <a:endParaRPr lang="en-US" sz="2200" kern="1200" dirty="0">
              <a:solidFill>
                <a:prstClr val="black"/>
              </a:solidFill>
              <a:latin typeface="UTM Avo"/>
              <a:cs typeface="+mn-ea"/>
              <a:sym typeface="+mn-lt"/>
            </a:endParaRPr>
          </a:p>
        </p:txBody>
      </p:sp>
      <p:sp>
        <p:nvSpPr>
          <p:cNvPr id="13" name="Rectangle 12">
            <a:extLst>
              <a:ext uri="{FF2B5EF4-FFF2-40B4-BE49-F238E27FC236}">
                <a16:creationId xmlns:a16="http://schemas.microsoft.com/office/drawing/2014/main" id="{1884F490-135F-DC29-FC3E-6FA679C99C46}"/>
              </a:ext>
            </a:extLst>
          </p:cNvPr>
          <p:cNvSpPr/>
          <p:nvPr/>
        </p:nvSpPr>
        <p:spPr>
          <a:xfrm>
            <a:off x="6020949" y="2131666"/>
            <a:ext cx="5349875" cy="4083105"/>
          </a:xfrm>
          <a:prstGeom prst="rect">
            <a:avLst/>
          </a:prstGeom>
        </p:spPr>
        <p:txBody>
          <a:bodyPr wrap="square">
            <a:spAutoFit/>
          </a:bodyPr>
          <a:lstStyle/>
          <a:p>
            <a:pPr marL="381019" indent="-381019" algn="just" defTabSz="609630">
              <a:lnSpc>
                <a:spcPct val="150000"/>
              </a:lnSpc>
              <a:buClrTx/>
              <a:buFont typeface="Arial" panose="020B0604020202020204" pitchFamily="34" charset="0"/>
              <a:buChar char="•"/>
            </a:pPr>
            <a:r>
              <a:rPr lang="nl-NL" sz="2200" kern="1200" dirty="0">
                <a:solidFill>
                  <a:prstClr val="black"/>
                </a:solidFill>
                <a:latin typeface="UTM Avo"/>
                <a:cs typeface="+mn-ea"/>
                <a:sym typeface="+mn-lt"/>
              </a:rPr>
              <a:t>Đun nước lửa quá to dễ làm cạn hết nước, lãng phí dầu hỏa, </a:t>
            </a:r>
            <a:br>
              <a:rPr lang="nl-NL" sz="2200" kern="1200" dirty="0">
                <a:solidFill>
                  <a:prstClr val="black"/>
                </a:solidFill>
                <a:latin typeface="UTM Avo"/>
                <a:cs typeface="+mn-ea"/>
                <a:sym typeface="+mn-lt"/>
              </a:rPr>
            </a:br>
            <a:r>
              <a:rPr lang="nl-NL" sz="2200" kern="1200" dirty="0" err="1">
                <a:solidFill>
                  <a:prstClr val="black"/>
                </a:solidFill>
                <a:latin typeface="UTM Avo"/>
                <a:cs typeface="+mn-ea"/>
                <a:sym typeface="+mn-lt"/>
              </a:rPr>
              <a:t>dễ</a:t>
            </a:r>
            <a:r>
              <a:rPr lang="nl-NL" sz="2200" kern="1200" dirty="0">
                <a:solidFill>
                  <a:prstClr val="black"/>
                </a:solidFill>
                <a:latin typeface="UTM Avo"/>
                <a:cs typeface="+mn-ea"/>
                <a:sym typeface="+mn-lt"/>
              </a:rPr>
              <a:t> gây ra cháy, nổ. </a:t>
            </a:r>
            <a:endParaRPr lang="en-US" sz="2200" kern="1200" dirty="0">
              <a:solidFill>
                <a:prstClr val="black"/>
              </a:solidFill>
              <a:latin typeface="UTM Avo"/>
              <a:cs typeface="+mn-ea"/>
              <a:sym typeface="+mn-lt"/>
            </a:endParaRPr>
          </a:p>
          <a:p>
            <a:pPr marL="381019" indent="-381019" algn="just" defTabSz="609630">
              <a:lnSpc>
                <a:spcPct val="150000"/>
              </a:lnSpc>
              <a:buClrTx/>
              <a:buFont typeface="Arial" panose="020B0604020202020204" pitchFamily="34" charset="0"/>
              <a:buChar char="•"/>
            </a:pPr>
            <a:r>
              <a:rPr lang="nl-NL" sz="2200" kern="1200" dirty="0">
                <a:solidFill>
                  <a:prstClr val="black"/>
                </a:solidFill>
                <a:latin typeface="UTM Avo"/>
                <a:cs typeface="+mn-ea"/>
                <a:sym typeface="+mn-lt"/>
              </a:rPr>
              <a:t>Cứ để bếp cháy dù </a:t>
            </a:r>
            <a:r>
              <a:rPr lang="nl-NL" sz="2200" kern="1200" dirty="0" err="1">
                <a:solidFill>
                  <a:prstClr val="black"/>
                </a:solidFill>
                <a:latin typeface="UTM Avo"/>
                <a:cs typeface="+mn-ea"/>
                <a:sym typeface="+mn-lt"/>
              </a:rPr>
              <a:t>không</a:t>
            </a:r>
            <a:r>
              <a:rPr lang="nl-NL" sz="2200" kern="1200" dirty="0">
                <a:solidFill>
                  <a:prstClr val="black"/>
                </a:solidFill>
                <a:latin typeface="UTM Avo"/>
                <a:cs typeface="+mn-ea"/>
                <a:sym typeface="+mn-lt"/>
              </a:rPr>
              <a:t> </a:t>
            </a:r>
            <a:br>
              <a:rPr lang="nl-NL" sz="2200" kern="1200" dirty="0">
                <a:solidFill>
                  <a:prstClr val="black"/>
                </a:solidFill>
                <a:latin typeface="UTM Avo"/>
                <a:cs typeface="+mn-ea"/>
                <a:sym typeface="+mn-lt"/>
              </a:rPr>
            </a:br>
            <a:r>
              <a:rPr lang="nl-NL" sz="2200" kern="1200" dirty="0" err="1">
                <a:solidFill>
                  <a:prstClr val="black"/>
                </a:solidFill>
                <a:latin typeface="UTM Avo"/>
                <a:cs typeface="+mn-ea"/>
                <a:sym typeface="+mn-lt"/>
              </a:rPr>
              <a:t>đun</a:t>
            </a:r>
            <a:r>
              <a:rPr lang="nl-NL" sz="2200" kern="1200" dirty="0">
                <a:solidFill>
                  <a:prstClr val="black"/>
                </a:solidFill>
                <a:latin typeface="UTM Avo"/>
                <a:cs typeface="+mn-ea"/>
                <a:sym typeface="+mn-lt"/>
              </a:rPr>
              <a:t> nấu gây lãng phí than đá.</a:t>
            </a:r>
            <a:endParaRPr lang="en-US" sz="2200" kern="1200" dirty="0">
              <a:solidFill>
                <a:prstClr val="black"/>
              </a:solidFill>
              <a:latin typeface="UTM Avo"/>
              <a:cs typeface="+mn-ea"/>
              <a:sym typeface="+mn-lt"/>
            </a:endParaRPr>
          </a:p>
          <a:p>
            <a:pPr marL="381019" indent="-381019" algn="just" defTabSz="609630">
              <a:lnSpc>
                <a:spcPct val="150000"/>
              </a:lnSpc>
              <a:buClrTx/>
              <a:buFont typeface="Arial" panose="020B0604020202020204" pitchFamily="34" charset="0"/>
              <a:buChar char="•"/>
            </a:pPr>
            <a:r>
              <a:rPr lang="nl-NL" sz="2200" kern="1200" dirty="0">
                <a:solidFill>
                  <a:prstClr val="black"/>
                </a:solidFill>
                <a:latin typeface="UTM Avo"/>
                <a:cs typeface="+mn-ea"/>
                <a:sym typeface="+mn-lt"/>
              </a:rPr>
              <a:t>Để bình chứa và đường ống dẫn xăng, dầu, ga,... bị rò rỉ. </a:t>
            </a:r>
            <a:endParaRPr lang="vi-VN" sz="2200" kern="1200" dirty="0">
              <a:solidFill>
                <a:prstClr val="black"/>
              </a:solidFill>
              <a:latin typeface="UTM Avo"/>
              <a:cs typeface="+mn-ea"/>
              <a:sym typeface="+mn-lt"/>
            </a:endParaRPr>
          </a:p>
          <a:p>
            <a:pPr marL="381019" indent="-381019" algn="just" defTabSz="609630">
              <a:lnSpc>
                <a:spcPct val="150000"/>
              </a:lnSpc>
              <a:buClrTx/>
              <a:buFont typeface="Arial" panose="020B0604020202020204" pitchFamily="34" charset="0"/>
              <a:buChar char="•"/>
            </a:pPr>
            <a:r>
              <a:rPr lang="vi-VN" sz="2200" kern="1200" dirty="0">
                <a:solidFill>
                  <a:prstClr val="black"/>
                </a:solidFill>
                <a:latin typeface="UTM Avo"/>
                <a:cs typeface="+mn-ea"/>
                <a:sym typeface="+mn-lt"/>
              </a:rPr>
              <a:t>...</a:t>
            </a:r>
            <a:endParaRPr lang="en-US" sz="2200" kern="1200" dirty="0">
              <a:solidFill>
                <a:prstClr val="black"/>
              </a:solidFill>
              <a:latin typeface="UTM Avo"/>
              <a:cs typeface="+mn-ea"/>
              <a:sym typeface="+mn-lt"/>
            </a:endParaRPr>
          </a:p>
        </p:txBody>
      </p:sp>
    </p:spTree>
    <p:extLst>
      <p:ext uri="{BB962C8B-B14F-4D97-AF65-F5344CB8AC3E}">
        <p14:creationId xmlns:p14="http://schemas.microsoft.com/office/powerpoint/2010/main" val="18736047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fade">
                                      <p:cBhvr>
                                        <p:cTn id="27" dur="500"/>
                                        <p:tgtEl>
                                          <p:spTgt spid="1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xEl>
                                              <p:pRg st="1" end="1"/>
                                            </p:txEl>
                                          </p:spTgt>
                                        </p:tgtEl>
                                        <p:attrNameLst>
                                          <p:attrName>style.visibility</p:attrName>
                                        </p:attrNameLst>
                                      </p:cBhvr>
                                      <p:to>
                                        <p:strVal val="visible"/>
                                      </p:to>
                                    </p:set>
                                    <p:animEffect transition="in" filter="fade">
                                      <p:cBhvr>
                                        <p:cTn id="37" dur="500"/>
                                        <p:tgtEl>
                                          <p:spTgt spid="13">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xEl>
                                              <p:pRg st="2" end="2"/>
                                            </p:txEl>
                                          </p:spTgt>
                                        </p:tgtEl>
                                        <p:attrNameLst>
                                          <p:attrName>style.visibility</p:attrName>
                                        </p:attrNameLst>
                                      </p:cBhvr>
                                      <p:to>
                                        <p:strVal val="visible"/>
                                      </p:to>
                                    </p:set>
                                    <p:animEffect transition="in" filter="fade">
                                      <p:cBhvr>
                                        <p:cTn id="42" dur="500"/>
                                        <p:tgtEl>
                                          <p:spTgt spid="1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xEl>
                                              <p:pRg st="3" end="3"/>
                                            </p:txEl>
                                          </p:spTgt>
                                        </p:tgtEl>
                                        <p:attrNameLst>
                                          <p:attrName>style.visibility</p:attrName>
                                        </p:attrNameLst>
                                      </p:cBhvr>
                                      <p:to>
                                        <p:strVal val="visible"/>
                                      </p:to>
                                    </p:set>
                                    <p:animEffect transition="in" filter="fade">
                                      <p:cBhvr>
                                        <p:cTn id="47"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grpSp>
        <p:nvGrpSpPr>
          <p:cNvPr id="11" name="Group 2">
            <a:extLst>
              <a:ext uri="{FF2B5EF4-FFF2-40B4-BE49-F238E27FC236}">
                <a16:creationId xmlns:a16="http://schemas.microsoft.com/office/drawing/2014/main" id="{85AF3D11-F6B6-019D-17A9-3657D5C209FA}"/>
              </a:ext>
            </a:extLst>
          </p:cNvPr>
          <p:cNvGrpSpPr/>
          <p:nvPr/>
        </p:nvGrpSpPr>
        <p:grpSpPr>
          <a:xfrm>
            <a:off x="685799" y="1912553"/>
            <a:ext cx="10820400" cy="4793047"/>
            <a:chOff x="0" y="0"/>
            <a:chExt cx="4274726" cy="2167467"/>
          </a:xfrm>
        </p:grpSpPr>
        <p:sp>
          <p:nvSpPr>
            <p:cNvPr id="12" name="Freeform 3">
              <a:extLst>
                <a:ext uri="{FF2B5EF4-FFF2-40B4-BE49-F238E27FC236}">
                  <a16:creationId xmlns:a16="http://schemas.microsoft.com/office/drawing/2014/main" id="{69998F6B-1AE4-06EE-F81C-12EE3B8EBFD8}"/>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28575" cap="sq">
              <a:solidFill>
                <a:srgbClr val="000000"/>
              </a:solidFill>
              <a:prstDash val="solid"/>
              <a:miter/>
            </a:ln>
          </p:spPr>
          <p:txBody>
            <a:bodyPr/>
            <a:lstStyle/>
            <a:p>
              <a:pPr defTabSz="609630">
                <a:buClrTx/>
                <a:buFontTx/>
                <a:buNone/>
              </a:pPr>
              <a:endParaRPr lang="en-US" sz="700" kern="1200">
                <a:solidFill>
                  <a:prstClr val="black"/>
                </a:solidFill>
                <a:latin typeface="UTM Avo"/>
                <a:cs typeface="+mn-ea"/>
                <a:sym typeface="+mn-lt"/>
              </a:endParaRPr>
            </a:p>
          </p:txBody>
        </p:sp>
        <p:sp>
          <p:nvSpPr>
            <p:cNvPr id="13" name="TextBox 4">
              <a:extLst>
                <a:ext uri="{FF2B5EF4-FFF2-40B4-BE49-F238E27FC236}">
                  <a16:creationId xmlns:a16="http://schemas.microsoft.com/office/drawing/2014/main" id="{7A8D3EC1-6557-20E2-AB0D-D4C7E51EA2D4}"/>
                </a:ext>
              </a:extLst>
            </p:cNvPr>
            <p:cNvSpPr txBox="1"/>
            <p:nvPr/>
          </p:nvSpPr>
          <p:spPr>
            <a:xfrm>
              <a:off x="0" y="-38100"/>
              <a:ext cx="4274726" cy="2205567"/>
            </a:xfrm>
            <a:prstGeom prst="rect">
              <a:avLst/>
            </a:prstGeom>
          </p:spPr>
          <p:txBody>
            <a:bodyPr lIns="33867" tIns="33867" rIns="33867" bIns="33867" rtlCol="0" anchor="ctr"/>
            <a:lstStyle/>
            <a:p>
              <a:pPr algn="ctr" defTabSz="609630">
                <a:lnSpc>
                  <a:spcPts val="1773"/>
                </a:lnSpc>
                <a:spcBef>
                  <a:spcPct val="0"/>
                </a:spcBef>
                <a:buClrTx/>
                <a:buFontTx/>
                <a:buNone/>
              </a:pPr>
              <a:endParaRPr sz="700" kern="1200">
                <a:solidFill>
                  <a:prstClr val="black"/>
                </a:solidFill>
                <a:latin typeface="UTM Avo"/>
                <a:cs typeface="+mn-ea"/>
                <a:sym typeface="+mn-lt"/>
              </a:endParaRPr>
            </a:p>
          </p:txBody>
        </p:sp>
      </p:grpSp>
      <p:sp>
        <p:nvSpPr>
          <p:cNvPr id="14" name="Rounded Rectangle 13">
            <a:extLst>
              <a:ext uri="{FF2B5EF4-FFF2-40B4-BE49-F238E27FC236}">
                <a16:creationId xmlns:a16="http://schemas.microsoft.com/office/drawing/2014/main" id="{878843DF-DF5D-EB04-3BFF-C16581CEE235}"/>
              </a:ext>
            </a:extLst>
          </p:cNvPr>
          <p:cNvSpPr/>
          <p:nvPr/>
        </p:nvSpPr>
        <p:spPr>
          <a:xfrm>
            <a:off x="279400" y="1524000"/>
            <a:ext cx="11633199" cy="1293327"/>
          </a:xfrm>
          <a:prstGeom prst="roundRect">
            <a:avLst/>
          </a:prstGeom>
          <a:solidFill>
            <a:srgbClr val="FFE578"/>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a:cs typeface="+mn-ea"/>
                <a:sym typeface="+mn-lt"/>
              </a:rPr>
              <a:t>3. Tự </a:t>
            </a:r>
            <a:r>
              <a:rPr kumimoji="0" lang="nl-NL" sz="2400" b="1" i="0" u="none" strike="noStrike" kern="1200" cap="none" spc="0" normalizeH="0" baseline="0" noProof="0" dirty="0">
                <a:ln>
                  <a:noFill/>
                </a:ln>
                <a:solidFill>
                  <a:prstClr val="black"/>
                </a:solidFill>
                <a:effectLst/>
                <a:uLnTx/>
                <a:uFillTx/>
                <a:latin typeface="UTM Avo"/>
                <a:cs typeface="+mn-ea"/>
                <a:sym typeface="+mn-lt"/>
              </a:rPr>
              <a:t>đánh giá và đề xuất việc làm sử dụng thiết bị, máy móc dùng điện an toàn và tiết kiệm điện</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15" name="Freeform 14">
            <a:extLst>
              <a:ext uri="{FF2B5EF4-FFF2-40B4-BE49-F238E27FC236}">
                <a16:creationId xmlns:a16="http://schemas.microsoft.com/office/drawing/2014/main" id="{15077C45-E362-4B29-DFCB-FC1F7EAE778E}"/>
              </a:ext>
            </a:extLst>
          </p:cNvPr>
          <p:cNvSpPr/>
          <p:nvPr/>
        </p:nvSpPr>
        <p:spPr>
          <a:xfrm flipH="1">
            <a:off x="10406504" y="5181600"/>
            <a:ext cx="1719072" cy="2514600"/>
          </a:xfrm>
          <a:custGeom>
            <a:avLst/>
            <a:gdLst/>
            <a:ahLst/>
            <a:cxnLst/>
            <a:rect l="l" t="t" r="r" b="b"/>
            <a:pathLst>
              <a:path w="3386783" h="4954071">
                <a:moveTo>
                  <a:pt x="3386783" y="0"/>
                </a:moveTo>
                <a:lnTo>
                  <a:pt x="0" y="0"/>
                </a:lnTo>
                <a:lnTo>
                  <a:pt x="0" y="4954071"/>
                </a:lnTo>
                <a:lnTo>
                  <a:pt x="3386783" y="4954071"/>
                </a:lnTo>
                <a:lnTo>
                  <a:pt x="338678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grpSp>
        <p:nvGrpSpPr>
          <p:cNvPr id="16" name="Group 15">
            <a:extLst>
              <a:ext uri="{FF2B5EF4-FFF2-40B4-BE49-F238E27FC236}">
                <a16:creationId xmlns:a16="http://schemas.microsoft.com/office/drawing/2014/main" id="{5A0DB875-1667-E874-30F2-710DF14AC8A7}"/>
              </a:ext>
            </a:extLst>
          </p:cNvPr>
          <p:cNvGrpSpPr/>
          <p:nvPr/>
        </p:nvGrpSpPr>
        <p:grpSpPr>
          <a:xfrm>
            <a:off x="127544" y="2913768"/>
            <a:ext cx="11251655" cy="1450806"/>
            <a:chOff x="191317" y="2766859"/>
            <a:chExt cx="16877483" cy="2176209"/>
          </a:xfrm>
        </p:grpSpPr>
        <p:sp>
          <p:nvSpPr>
            <p:cNvPr id="17" name="Rectangle 16">
              <a:extLst>
                <a:ext uri="{FF2B5EF4-FFF2-40B4-BE49-F238E27FC236}">
                  <a16:creationId xmlns:a16="http://schemas.microsoft.com/office/drawing/2014/main" id="{7E1B4EFE-554C-4C88-A785-5AB48DD2715C}"/>
                </a:ext>
              </a:extLst>
            </p:cNvPr>
            <p:cNvSpPr/>
            <p:nvPr/>
          </p:nvSpPr>
          <p:spPr>
            <a:xfrm>
              <a:off x="2286000" y="2857500"/>
              <a:ext cx="14782800" cy="1682769"/>
            </a:xfrm>
            <a:prstGeom prst="rect">
              <a:avLst/>
            </a:prstGeom>
          </p:spPr>
          <p:txBody>
            <a:bodyPr wrap="square">
              <a:spAutoFit/>
            </a:bodyPr>
            <a:lstStyle/>
            <a:p>
              <a:pPr algn="just" defTabSz="609630">
                <a:lnSpc>
                  <a:spcPct val="150000"/>
                </a:lnSpc>
                <a:buClrTx/>
                <a:buFontTx/>
                <a:buNone/>
              </a:pPr>
              <a:r>
                <a:rPr lang="nl-NL" sz="2400" kern="1200" dirty="0">
                  <a:solidFill>
                    <a:prstClr val="black"/>
                  </a:solidFill>
                  <a:latin typeface="UTM Avo"/>
                  <a:cs typeface="+mn-ea"/>
                  <a:sym typeface="+mn-lt"/>
                </a:rPr>
                <a:t>Em đã sử dụng thiết bị, máy móc dùng điện an toàn và tiết kiệm chưa? Em có thể làm gì để sử dụng an toàn, tiết kiệm điện? </a:t>
              </a:r>
              <a:endParaRPr lang="en-US" sz="2000" kern="1200" dirty="0">
                <a:solidFill>
                  <a:prstClr val="black"/>
                </a:solidFill>
                <a:latin typeface="UTM Avo"/>
                <a:cs typeface="+mn-ea"/>
                <a:sym typeface="+mn-lt"/>
              </a:endParaRPr>
            </a:p>
          </p:txBody>
        </p:sp>
        <p:sp>
          <p:nvSpPr>
            <p:cNvPr id="18" name="Freeform 16">
              <a:extLst>
                <a:ext uri="{FF2B5EF4-FFF2-40B4-BE49-F238E27FC236}">
                  <a16:creationId xmlns:a16="http://schemas.microsoft.com/office/drawing/2014/main" id="{10AA947F-7CF5-BC57-57F1-FA796B9248FD}"/>
                </a:ext>
              </a:extLst>
            </p:cNvPr>
            <p:cNvSpPr/>
            <p:nvPr/>
          </p:nvSpPr>
          <p:spPr>
            <a:xfrm>
              <a:off x="191317" y="2766859"/>
              <a:ext cx="1904183" cy="2176209"/>
            </a:xfrm>
            <a:custGeom>
              <a:avLst/>
              <a:gdLst/>
              <a:ahLst/>
              <a:cxnLst/>
              <a:rect l="l" t="t" r="r" b="b"/>
              <a:pathLst>
                <a:path w="1904183" h="2176209">
                  <a:moveTo>
                    <a:pt x="0" y="0"/>
                  </a:moveTo>
                  <a:lnTo>
                    <a:pt x="1904182" y="0"/>
                  </a:lnTo>
                  <a:lnTo>
                    <a:pt x="1904182" y="2176209"/>
                  </a:lnTo>
                  <a:lnTo>
                    <a:pt x="0" y="2176209"/>
                  </a:lnTo>
                  <a:lnTo>
                    <a:pt x="0" y="0"/>
                  </a:lnTo>
                  <a:close/>
                </a:path>
              </a:pathLst>
            </a:custGeom>
            <a:blipFill>
              <a:blip r:embed="rId6"/>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grpSp>
      <p:graphicFrame>
        <p:nvGraphicFramePr>
          <p:cNvPr id="19" name="Table 18">
            <a:extLst>
              <a:ext uri="{FF2B5EF4-FFF2-40B4-BE49-F238E27FC236}">
                <a16:creationId xmlns:a16="http://schemas.microsoft.com/office/drawing/2014/main" id="{53E1DCAC-3DEC-65BF-41D7-30EB2FDF370F}"/>
              </a:ext>
            </a:extLst>
          </p:cNvPr>
          <p:cNvGraphicFramePr>
            <a:graphicFrameLocks noGrp="1"/>
          </p:cNvGraphicFramePr>
          <p:nvPr>
            <p:extLst>
              <p:ext uri="{D42A27DB-BD31-4B8C-83A1-F6EECF244321}">
                <p14:modId xmlns:p14="http://schemas.microsoft.com/office/powerpoint/2010/main" val="955414846"/>
              </p:ext>
            </p:extLst>
          </p:nvPr>
        </p:nvGraphicFramePr>
        <p:xfrm>
          <a:off x="991971" y="4270976"/>
          <a:ext cx="9295029" cy="2324583"/>
        </p:xfrm>
        <a:graphic>
          <a:graphicData uri="http://schemas.openxmlformats.org/drawingml/2006/table">
            <a:tbl>
              <a:tblPr firstRow="1" firstCol="1" bandRow="1"/>
              <a:tblGrid>
                <a:gridCol w="2201569">
                  <a:extLst>
                    <a:ext uri="{9D8B030D-6E8A-4147-A177-3AD203B41FA5}">
                      <a16:colId xmlns:a16="http://schemas.microsoft.com/office/drawing/2014/main" val="2551919893"/>
                    </a:ext>
                  </a:extLst>
                </a:gridCol>
                <a:gridCol w="2201569">
                  <a:extLst>
                    <a:ext uri="{9D8B030D-6E8A-4147-A177-3AD203B41FA5}">
                      <a16:colId xmlns:a16="http://schemas.microsoft.com/office/drawing/2014/main" val="214334792"/>
                    </a:ext>
                  </a:extLst>
                </a:gridCol>
                <a:gridCol w="2093357">
                  <a:extLst>
                    <a:ext uri="{9D8B030D-6E8A-4147-A177-3AD203B41FA5}">
                      <a16:colId xmlns:a16="http://schemas.microsoft.com/office/drawing/2014/main" val="1624130567"/>
                    </a:ext>
                  </a:extLst>
                </a:gridCol>
                <a:gridCol w="2798534">
                  <a:extLst>
                    <a:ext uri="{9D8B030D-6E8A-4147-A177-3AD203B41FA5}">
                      <a16:colId xmlns:a16="http://schemas.microsoft.com/office/drawing/2014/main" val="494478168"/>
                    </a:ext>
                  </a:extLst>
                </a:gridCol>
              </a:tblGrid>
              <a:tr h="648000">
                <a:tc row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100" dirty="0">
                          <a:solidFill>
                            <a:schemeClr val="tx1"/>
                          </a:solidFill>
                          <a:effectLst/>
                          <a:latin typeface="+mn-lt"/>
                          <a:ea typeface="+mn-ea"/>
                          <a:cs typeface="+mn-ea"/>
                          <a:sym typeface="+mn-lt"/>
                        </a:rPr>
                        <a:t>Thiết bị, máy móc sử dụng điện</a:t>
                      </a:r>
                      <a:endParaRPr lang="en-US" sz="21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grid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100" dirty="0">
                          <a:solidFill>
                            <a:schemeClr val="tx1"/>
                          </a:solidFill>
                          <a:effectLst/>
                          <a:latin typeface="+mn-lt"/>
                          <a:ea typeface="+mn-ea"/>
                          <a:cs typeface="+mn-ea"/>
                          <a:sym typeface="+mn-lt"/>
                        </a:rPr>
                        <a:t>Đánh giá của em</a:t>
                      </a:r>
                      <a:endParaRPr lang="en-US" sz="21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hMerge="1">
                  <a:txBody>
                    <a:bodyPr/>
                    <a:lstStyle/>
                    <a:p>
                      <a:endParaRPr lang="en-US"/>
                    </a:p>
                  </a:txBody>
                  <a:tcPr/>
                </a:tc>
                <a:tc row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100" dirty="0">
                          <a:solidFill>
                            <a:schemeClr val="tx1"/>
                          </a:solidFill>
                          <a:effectLst/>
                          <a:latin typeface="+mn-lt"/>
                          <a:ea typeface="+mn-ea"/>
                          <a:cs typeface="+mn-ea"/>
                          <a:sym typeface="+mn-lt"/>
                        </a:rPr>
                        <a:t>Em có </a:t>
                      </a:r>
                      <a:r>
                        <a:rPr lang="nl-NL" sz="2100" dirty="0" err="1">
                          <a:solidFill>
                            <a:schemeClr val="tx1"/>
                          </a:solidFill>
                          <a:effectLst/>
                          <a:latin typeface="+mn-lt"/>
                          <a:ea typeface="+mn-ea"/>
                          <a:cs typeface="+mn-ea"/>
                          <a:sym typeface="+mn-lt"/>
                        </a:rPr>
                        <a:t>thể</a:t>
                      </a:r>
                      <a:r>
                        <a:rPr lang="nl-NL" sz="2100" dirty="0">
                          <a:solidFill>
                            <a:schemeClr val="tx1"/>
                          </a:solidFill>
                          <a:effectLst/>
                          <a:latin typeface="+mn-lt"/>
                          <a:ea typeface="+mn-ea"/>
                          <a:cs typeface="+mn-ea"/>
                          <a:sym typeface="+mn-lt"/>
                        </a:rPr>
                        <a:t> </a:t>
                      </a:r>
                      <a:r>
                        <a:rPr lang="nl-NL" sz="2100" dirty="0" err="1">
                          <a:solidFill>
                            <a:schemeClr val="tx1"/>
                          </a:solidFill>
                          <a:effectLst/>
                          <a:latin typeface="+mn-lt"/>
                          <a:ea typeface="+mn-ea"/>
                          <a:cs typeface="+mn-ea"/>
                          <a:sym typeface="+mn-lt"/>
                        </a:rPr>
                        <a:t>làm</a:t>
                      </a:r>
                      <a:r>
                        <a:rPr lang="nl-NL" sz="2100" dirty="0">
                          <a:solidFill>
                            <a:schemeClr val="tx1"/>
                          </a:solidFill>
                          <a:effectLst/>
                          <a:latin typeface="+mn-lt"/>
                          <a:ea typeface="+mn-ea"/>
                          <a:cs typeface="+mn-ea"/>
                          <a:sym typeface="+mn-lt"/>
                        </a:rPr>
                        <a:t> </a:t>
                      </a:r>
                      <a:r>
                        <a:rPr lang="nl-NL" sz="2100" dirty="0" err="1">
                          <a:solidFill>
                            <a:schemeClr val="tx1"/>
                          </a:solidFill>
                          <a:effectLst/>
                          <a:latin typeface="+mn-lt"/>
                          <a:ea typeface="+mn-ea"/>
                          <a:cs typeface="+mn-ea"/>
                          <a:sym typeface="+mn-lt"/>
                        </a:rPr>
                        <a:t>gì</a:t>
                      </a:r>
                      <a:r>
                        <a:rPr lang="nl-NL" sz="2100" dirty="0">
                          <a:solidFill>
                            <a:schemeClr val="tx1"/>
                          </a:solidFill>
                          <a:effectLst/>
                          <a:latin typeface="+mn-lt"/>
                          <a:ea typeface="+mn-ea"/>
                          <a:cs typeface="+mn-ea"/>
                          <a:sym typeface="+mn-lt"/>
                        </a:rPr>
                        <a:t> </a:t>
                      </a:r>
                      <a:r>
                        <a:rPr lang="nl-NL" sz="2100" dirty="0" err="1">
                          <a:solidFill>
                            <a:schemeClr val="tx1"/>
                          </a:solidFill>
                          <a:effectLst/>
                          <a:latin typeface="+mn-lt"/>
                          <a:ea typeface="+mn-ea"/>
                          <a:cs typeface="+mn-ea"/>
                          <a:sym typeface="+mn-lt"/>
                        </a:rPr>
                        <a:t>để</a:t>
                      </a:r>
                      <a:r>
                        <a:rPr lang="nl-NL" sz="2100" dirty="0">
                          <a:solidFill>
                            <a:schemeClr val="tx1"/>
                          </a:solidFill>
                          <a:effectLst/>
                          <a:latin typeface="+mn-lt"/>
                          <a:ea typeface="+mn-ea"/>
                          <a:cs typeface="+mn-ea"/>
                          <a:sym typeface="+mn-lt"/>
                        </a:rPr>
                        <a:t> </a:t>
                      </a:r>
                      <a:r>
                        <a:rPr lang="nl-NL" sz="2100" dirty="0" err="1">
                          <a:solidFill>
                            <a:schemeClr val="tx1"/>
                          </a:solidFill>
                          <a:effectLst/>
                          <a:latin typeface="+mn-lt"/>
                          <a:ea typeface="+mn-ea"/>
                          <a:cs typeface="+mn-ea"/>
                          <a:sym typeface="+mn-lt"/>
                        </a:rPr>
                        <a:t>sử</a:t>
                      </a:r>
                      <a:r>
                        <a:rPr lang="nl-NL" sz="2100" dirty="0">
                          <a:solidFill>
                            <a:schemeClr val="tx1"/>
                          </a:solidFill>
                          <a:effectLst/>
                          <a:latin typeface="+mn-lt"/>
                          <a:ea typeface="+mn-ea"/>
                          <a:cs typeface="+mn-ea"/>
                          <a:sym typeface="+mn-lt"/>
                        </a:rPr>
                        <a:t> </a:t>
                      </a:r>
                      <a:r>
                        <a:rPr lang="nl-NL" sz="2100" dirty="0" err="1">
                          <a:solidFill>
                            <a:schemeClr val="tx1"/>
                          </a:solidFill>
                          <a:effectLst/>
                          <a:latin typeface="+mn-lt"/>
                          <a:ea typeface="+mn-ea"/>
                          <a:cs typeface="+mn-ea"/>
                          <a:sym typeface="+mn-lt"/>
                        </a:rPr>
                        <a:t>dụng</a:t>
                      </a:r>
                      <a:r>
                        <a:rPr lang="nl-NL" sz="2100" dirty="0">
                          <a:solidFill>
                            <a:schemeClr val="tx1"/>
                          </a:solidFill>
                          <a:effectLst/>
                          <a:latin typeface="+mn-lt"/>
                          <a:ea typeface="+mn-ea"/>
                          <a:cs typeface="+mn-ea"/>
                          <a:sym typeface="+mn-lt"/>
                        </a:rPr>
                        <a:t> </a:t>
                      </a:r>
                      <a:br>
                        <a:rPr lang="nl-NL" sz="2100" dirty="0">
                          <a:solidFill>
                            <a:schemeClr val="tx1"/>
                          </a:solidFill>
                          <a:effectLst/>
                          <a:latin typeface="+mn-lt"/>
                          <a:ea typeface="+mn-ea"/>
                          <a:cs typeface="+mn-ea"/>
                          <a:sym typeface="+mn-lt"/>
                        </a:rPr>
                      </a:br>
                      <a:r>
                        <a:rPr lang="nl-NL" sz="2100" dirty="0" err="1">
                          <a:solidFill>
                            <a:schemeClr val="tx1"/>
                          </a:solidFill>
                          <a:effectLst/>
                          <a:latin typeface="+mn-lt"/>
                          <a:ea typeface="+mn-ea"/>
                          <a:cs typeface="+mn-ea"/>
                          <a:sym typeface="+mn-lt"/>
                        </a:rPr>
                        <a:t>an</a:t>
                      </a:r>
                      <a:r>
                        <a:rPr lang="nl-NL" sz="2100" dirty="0">
                          <a:solidFill>
                            <a:schemeClr val="tx1"/>
                          </a:solidFill>
                          <a:effectLst/>
                          <a:latin typeface="+mn-lt"/>
                          <a:ea typeface="+mn-ea"/>
                          <a:cs typeface="+mn-ea"/>
                          <a:sym typeface="+mn-lt"/>
                        </a:rPr>
                        <a:t> </a:t>
                      </a:r>
                      <a:r>
                        <a:rPr lang="nl-NL" sz="2100" dirty="0" err="1">
                          <a:solidFill>
                            <a:schemeClr val="tx1"/>
                          </a:solidFill>
                          <a:effectLst/>
                          <a:latin typeface="+mn-lt"/>
                          <a:ea typeface="+mn-ea"/>
                          <a:cs typeface="+mn-ea"/>
                          <a:sym typeface="+mn-lt"/>
                        </a:rPr>
                        <a:t>toàn</a:t>
                      </a:r>
                      <a:r>
                        <a:rPr lang="nl-NL" sz="2100" dirty="0">
                          <a:solidFill>
                            <a:schemeClr val="tx1"/>
                          </a:solidFill>
                          <a:effectLst/>
                          <a:latin typeface="+mn-lt"/>
                          <a:ea typeface="+mn-ea"/>
                          <a:cs typeface="+mn-ea"/>
                          <a:sym typeface="+mn-lt"/>
                        </a:rPr>
                        <a:t>, </a:t>
                      </a:r>
                      <a:r>
                        <a:rPr lang="nl-NL" sz="2100" dirty="0" err="1">
                          <a:solidFill>
                            <a:schemeClr val="tx1"/>
                          </a:solidFill>
                          <a:effectLst/>
                          <a:latin typeface="+mn-lt"/>
                          <a:ea typeface="+mn-ea"/>
                          <a:cs typeface="+mn-ea"/>
                          <a:sym typeface="+mn-lt"/>
                        </a:rPr>
                        <a:t>tiết</a:t>
                      </a:r>
                      <a:r>
                        <a:rPr lang="nl-NL" sz="2100" dirty="0">
                          <a:solidFill>
                            <a:schemeClr val="tx1"/>
                          </a:solidFill>
                          <a:effectLst/>
                          <a:latin typeface="+mn-lt"/>
                          <a:ea typeface="+mn-ea"/>
                          <a:cs typeface="+mn-ea"/>
                          <a:sym typeface="+mn-lt"/>
                        </a:rPr>
                        <a:t> </a:t>
                      </a:r>
                      <a:r>
                        <a:rPr lang="nl-NL" sz="2100" dirty="0" err="1">
                          <a:solidFill>
                            <a:schemeClr val="tx1"/>
                          </a:solidFill>
                          <a:effectLst/>
                          <a:latin typeface="+mn-lt"/>
                          <a:ea typeface="+mn-ea"/>
                          <a:cs typeface="+mn-ea"/>
                          <a:sym typeface="+mn-lt"/>
                        </a:rPr>
                        <a:t>kiệm</a:t>
                      </a:r>
                      <a:r>
                        <a:rPr lang="nl-NL" sz="2100" dirty="0">
                          <a:solidFill>
                            <a:schemeClr val="tx1"/>
                          </a:solidFill>
                          <a:effectLst/>
                          <a:latin typeface="+mn-lt"/>
                          <a:ea typeface="+mn-ea"/>
                          <a:cs typeface="+mn-ea"/>
                          <a:sym typeface="+mn-lt"/>
                        </a:rPr>
                        <a:t>?</a:t>
                      </a:r>
                      <a:endParaRPr lang="en-US" sz="21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extLst>
                  <a:ext uri="{0D108BD9-81ED-4DB2-BD59-A6C34878D82A}">
                    <a16:rowId xmlns:a16="http://schemas.microsoft.com/office/drawing/2014/main" val="615144079"/>
                  </a:ext>
                </a:extLst>
              </a:tr>
              <a:tr h="1028583">
                <a:tc vMerge="1">
                  <a:txBody>
                    <a:bodyPr/>
                    <a:lstStyle/>
                    <a:p>
                      <a:endParaRPr lang="en-US"/>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100" b="1" dirty="0">
                          <a:solidFill>
                            <a:schemeClr val="tx1"/>
                          </a:solidFill>
                          <a:effectLst/>
                          <a:latin typeface="+mn-lt"/>
                          <a:ea typeface="+mn-ea"/>
                          <a:cs typeface="+mn-ea"/>
                          <a:sym typeface="+mn-lt"/>
                        </a:rPr>
                        <a:t>Về việc sử dụng an toàn</a:t>
                      </a:r>
                      <a:endParaRPr lang="en-US" sz="2100" b="1"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100" b="1" dirty="0">
                          <a:solidFill>
                            <a:schemeClr val="tx1"/>
                          </a:solidFill>
                          <a:effectLst/>
                          <a:latin typeface="+mn-lt"/>
                          <a:ea typeface="+mn-ea"/>
                          <a:cs typeface="+mn-ea"/>
                          <a:sym typeface="+mn-lt"/>
                        </a:rPr>
                        <a:t>Về việc sử dụng tiết kiệm</a:t>
                      </a:r>
                      <a:endParaRPr lang="en-US" sz="2100" b="1"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vMerge="1">
                  <a:txBody>
                    <a:bodyPr/>
                    <a:lstStyle/>
                    <a:p>
                      <a:endParaRPr lang="en-US"/>
                    </a:p>
                  </a:txBody>
                  <a:tcPr/>
                </a:tc>
                <a:extLst>
                  <a:ext uri="{0D108BD9-81ED-4DB2-BD59-A6C34878D82A}">
                    <a16:rowId xmlns:a16="http://schemas.microsoft.com/office/drawing/2014/main" val="142051716"/>
                  </a:ext>
                </a:extLst>
              </a:tr>
              <a:tr h="648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100" b="0" dirty="0">
                          <a:solidFill>
                            <a:schemeClr val="tx1"/>
                          </a:solidFill>
                          <a:effectLst/>
                          <a:latin typeface="+mn-lt"/>
                          <a:ea typeface="+mn-ea"/>
                          <a:cs typeface="+mn-ea"/>
                          <a:sym typeface="+mn-lt"/>
                        </a:rPr>
                        <a:t>?</a:t>
                      </a:r>
                      <a:endParaRPr lang="en-US" sz="2100" b="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100" dirty="0">
                          <a:solidFill>
                            <a:schemeClr val="tx1"/>
                          </a:solidFill>
                          <a:effectLst/>
                          <a:latin typeface="+mn-lt"/>
                          <a:ea typeface="+mn-ea"/>
                          <a:cs typeface="+mn-ea"/>
                          <a:sym typeface="+mn-lt"/>
                        </a:rPr>
                        <a:t>?</a:t>
                      </a:r>
                      <a:endParaRPr lang="en-US" sz="21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100" dirty="0">
                          <a:solidFill>
                            <a:schemeClr val="tx1"/>
                          </a:solidFill>
                          <a:effectLst/>
                          <a:latin typeface="+mn-lt"/>
                          <a:ea typeface="+mn-ea"/>
                          <a:cs typeface="+mn-ea"/>
                          <a:sym typeface="+mn-lt"/>
                        </a:rPr>
                        <a:t>?</a:t>
                      </a:r>
                      <a:endParaRPr lang="en-US" sz="21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100" dirty="0">
                          <a:solidFill>
                            <a:schemeClr val="tx1"/>
                          </a:solidFill>
                          <a:effectLst/>
                          <a:latin typeface="+mn-lt"/>
                          <a:ea typeface="+mn-ea"/>
                          <a:cs typeface="+mn-ea"/>
                          <a:sym typeface="+mn-lt"/>
                        </a:rPr>
                        <a:t>?</a:t>
                      </a:r>
                      <a:endParaRPr lang="en-US" sz="21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13392423"/>
                  </a:ext>
                </a:extLst>
              </a:tr>
            </a:tbl>
          </a:graphicData>
        </a:graphic>
      </p:graphicFrame>
    </p:spTree>
    <p:extLst>
      <p:ext uri="{BB962C8B-B14F-4D97-AF65-F5344CB8AC3E}">
        <p14:creationId xmlns:p14="http://schemas.microsoft.com/office/powerpoint/2010/main" val="2370028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EDFB3B2E-4756-D8C1-52F8-D3B024908CD0}"/>
              </a:ext>
            </a:extLst>
          </p:cNvPr>
          <p:cNvGraphicFramePr>
            <a:graphicFrameLocks noGrp="1"/>
          </p:cNvGraphicFramePr>
          <p:nvPr>
            <p:extLst>
              <p:ext uri="{D42A27DB-BD31-4B8C-83A1-F6EECF244321}">
                <p14:modId xmlns:p14="http://schemas.microsoft.com/office/powerpoint/2010/main" val="586556722"/>
              </p:ext>
            </p:extLst>
          </p:nvPr>
        </p:nvGraphicFramePr>
        <p:xfrm>
          <a:off x="507999" y="1524000"/>
          <a:ext cx="11176001" cy="5269992"/>
        </p:xfrm>
        <a:graphic>
          <a:graphicData uri="http://schemas.openxmlformats.org/drawingml/2006/table">
            <a:tbl>
              <a:tblPr firstRow="1" firstCol="1" bandRow="1"/>
              <a:tblGrid>
                <a:gridCol w="2133600">
                  <a:extLst>
                    <a:ext uri="{9D8B030D-6E8A-4147-A177-3AD203B41FA5}">
                      <a16:colId xmlns:a16="http://schemas.microsoft.com/office/drawing/2014/main" val="2551919893"/>
                    </a:ext>
                  </a:extLst>
                </a:gridCol>
                <a:gridCol w="2336800">
                  <a:extLst>
                    <a:ext uri="{9D8B030D-6E8A-4147-A177-3AD203B41FA5}">
                      <a16:colId xmlns:a16="http://schemas.microsoft.com/office/drawing/2014/main" val="214334792"/>
                    </a:ext>
                  </a:extLst>
                </a:gridCol>
                <a:gridCol w="2540000">
                  <a:extLst>
                    <a:ext uri="{9D8B030D-6E8A-4147-A177-3AD203B41FA5}">
                      <a16:colId xmlns:a16="http://schemas.microsoft.com/office/drawing/2014/main" val="1624130567"/>
                    </a:ext>
                  </a:extLst>
                </a:gridCol>
                <a:gridCol w="4165601">
                  <a:extLst>
                    <a:ext uri="{9D8B030D-6E8A-4147-A177-3AD203B41FA5}">
                      <a16:colId xmlns:a16="http://schemas.microsoft.com/office/drawing/2014/main" val="494478168"/>
                    </a:ext>
                  </a:extLst>
                </a:gridCol>
              </a:tblGrid>
              <a:tr h="838200">
                <a:tc row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400" dirty="0">
                          <a:solidFill>
                            <a:schemeClr val="tx1"/>
                          </a:solidFill>
                          <a:effectLst/>
                          <a:latin typeface="+mn-lt"/>
                          <a:ea typeface="+mn-ea"/>
                          <a:cs typeface="+mn-ea"/>
                          <a:sym typeface="+mn-lt"/>
                        </a:rPr>
                        <a:t>Thiết bị, máy móc sử dụng điện</a:t>
                      </a:r>
                      <a:endParaRPr lang="en-US" sz="24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grid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400" dirty="0">
                          <a:solidFill>
                            <a:schemeClr val="tx1"/>
                          </a:solidFill>
                          <a:effectLst/>
                          <a:latin typeface="+mn-lt"/>
                          <a:ea typeface="+mn-ea"/>
                          <a:cs typeface="+mn-ea"/>
                          <a:sym typeface="+mn-lt"/>
                        </a:rPr>
                        <a:t>Đánh giá của em</a:t>
                      </a:r>
                      <a:endParaRPr lang="en-US" sz="24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hMerge="1">
                  <a:txBody>
                    <a:bodyPr/>
                    <a:lstStyle/>
                    <a:p>
                      <a:endParaRPr lang="en-US"/>
                    </a:p>
                  </a:txBody>
                  <a:tcPr/>
                </a:tc>
                <a:tc rowSpan="2">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400" dirty="0">
                          <a:solidFill>
                            <a:schemeClr val="tx1"/>
                          </a:solidFill>
                          <a:effectLst/>
                          <a:latin typeface="+mn-lt"/>
                          <a:ea typeface="+mn-ea"/>
                          <a:cs typeface="+mn-ea"/>
                          <a:sym typeface="+mn-lt"/>
                        </a:rPr>
                        <a:t>Em có thể làm gì </a:t>
                      </a:r>
                      <a:r>
                        <a:rPr lang="nl-NL" sz="2400" dirty="0" err="1">
                          <a:solidFill>
                            <a:schemeClr val="tx1"/>
                          </a:solidFill>
                          <a:effectLst/>
                          <a:latin typeface="+mn-lt"/>
                          <a:ea typeface="+mn-ea"/>
                          <a:cs typeface="+mn-ea"/>
                          <a:sym typeface="+mn-lt"/>
                        </a:rPr>
                        <a:t>để</a:t>
                      </a:r>
                      <a:r>
                        <a:rPr lang="nl-NL" sz="2400" dirty="0">
                          <a:solidFill>
                            <a:schemeClr val="tx1"/>
                          </a:solidFill>
                          <a:effectLst/>
                          <a:latin typeface="+mn-lt"/>
                          <a:ea typeface="+mn-ea"/>
                          <a:cs typeface="+mn-ea"/>
                          <a:sym typeface="+mn-lt"/>
                        </a:rPr>
                        <a:t> </a:t>
                      </a:r>
                      <a:br>
                        <a:rPr lang="nl-NL" sz="2400" dirty="0">
                          <a:solidFill>
                            <a:schemeClr val="tx1"/>
                          </a:solidFill>
                          <a:effectLst/>
                          <a:latin typeface="+mn-lt"/>
                          <a:ea typeface="+mn-ea"/>
                          <a:cs typeface="+mn-ea"/>
                          <a:sym typeface="+mn-lt"/>
                        </a:rPr>
                      </a:br>
                      <a:r>
                        <a:rPr lang="nl-NL" sz="2400" dirty="0" err="1">
                          <a:solidFill>
                            <a:schemeClr val="tx1"/>
                          </a:solidFill>
                          <a:effectLst/>
                          <a:latin typeface="+mn-lt"/>
                          <a:ea typeface="+mn-ea"/>
                          <a:cs typeface="+mn-ea"/>
                          <a:sym typeface="+mn-lt"/>
                        </a:rPr>
                        <a:t>sử</a:t>
                      </a:r>
                      <a:r>
                        <a:rPr lang="nl-NL" sz="2400" dirty="0">
                          <a:solidFill>
                            <a:schemeClr val="tx1"/>
                          </a:solidFill>
                          <a:effectLst/>
                          <a:latin typeface="+mn-lt"/>
                          <a:ea typeface="+mn-ea"/>
                          <a:cs typeface="+mn-ea"/>
                          <a:sym typeface="+mn-lt"/>
                        </a:rPr>
                        <a:t> dụng an toàn, </a:t>
                      </a:r>
                      <a:br>
                        <a:rPr lang="nl-NL" sz="2400" dirty="0">
                          <a:solidFill>
                            <a:schemeClr val="tx1"/>
                          </a:solidFill>
                          <a:effectLst/>
                          <a:latin typeface="+mn-lt"/>
                          <a:ea typeface="+mn-ea"/>
                          <a:cs typeface="+mn-ea"/>
                          <a:sym typeface="+mn-lt"/>
                        </a:rPr>
                      </a:br>
                      <a:r>
                        <a:rPr lang="nl-NL" sz="2400" dirty="0" err="1">
                          <a:solidFill>
                            <a:schemeClr val="tx1"/>
                          </a:solidFill>
                          <a:effectLst/>
                          <a:latin typeface="+mn-lt"/>
                          <a:ea typeface="+mn-ea"/>
                          <a:cs typeface="+mn-ea"/>
                          <a:sym typeface="+mn-lt"/>
                        </a:rPr>
                        <a:t>tiết</a:t>
                      </a:r>
                      <a:r>
                        <a:rPr lang="nl-NL" sz="2400" dirty="0">
                          <a:solidFill>
                            <a:schemeClr val="tx1"/>
                          </a:solidFill>
                          <a:effectLst/>
                          <a:latin typeface="+mn-lt"/>
                          <a:ea typeface="+mn-ea"/>
                          <a:cs typeface="+mn-ea"/>
                          <a:sym typeface="+mn-lt"/>
                        </a:rPr>
                        <a:t> kiệm?</a:t>
                      </a:r>
                      <a:endParaRPr lang="en-US" sz="2400"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extLst>
                  <a:ext uri="{0D108BD9-81ED-4DB2-BD59-A6C34878D82A}">
                    <a16:rowId xmlns:a16="http://schemas.microsoft.com/office/drawing/2014/main" val="615144079"/>
                  </a:ext>
                </a:extLst>
              </a:tr>
              <a:tr h="1295400">
                <a:tc vMerge="1">
                  <a:txBody>
                    <a:bodyPr/>
                    <a:lstStyle/>
                    <a:p>
                      <a:endParaRPr lang="en-US"/>
                    </a:p>
                  </a:txBody>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400" b="1" dirty="0">
                          <a:solidFill>
                            <a:schemeClr val="tx1"/>
                          </a:solidFill>
                          <a:effectLst/>
                          <a:latin typeface="+mn-lt"/>
                          <a:ea typeface="+mn-ea"/>
                          <a:cs typeface="+mn-ea"/>
                          <a:sym typeface="+mn-lt"/>
                        </a:rPr>
                        <a:t>Về việc sử dụng an toàn</a:t>
                      </a:r>
                      <a:endParaRPr lang="en-US" sz="2400" b="1"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400" b="1" dirty="0">
                          <a:solidFill>
                            <a:schemeClr val="tx1"/>
                          </a:solidFill>
                          <a:effectLst/>
                          <a:latin typeface="+mn-lt"/>
                          <a:ea typeface="+mn-ea"/>
                          <a:cs typeface="+mn-ea"/>
                          <a:sym typeface="+mn-lt"/>
                        </a:rPr>
                        <a:t>Về việc sử dụng tiết kiệm</a:t>
                      </a:r>
                      <a:endParaRPr lang="en-US" sz="2400" b="1" dirty="0">
                        <a:solidFill>
                          <a:schemeClr val="tx1"/>
                        </a:solidFill>
                        <a:effectLst/>
                        <a:latin typeface="+mn-lt"/>
                        <a:ea typeface="+mn-ea"/>
                        <a:cs typeface="+mn-ea"/>
                        <a:sym typeface="+mn-lt"/>
                      </a:endParaRPr>
                    </a:p>
                  </a:txBody>
                  <a:tcPr marL="37835" marR="37835"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40000"/>
                        <a:lumOff val="60000"/>
                      </a:srgbClr>
                    </a:solidFill>
                  </a:tcPr>
                </a:tc>
                <a:tc vMerge="1">
                  <a:txBody>
                    <a:bodyPr/>
                    <a:lstStyle/>
                    <a:p>
                      <a:endParaRPr lang="en-US"/>
                    </a:p>
                  </a:txBody>
                  <a:tcPr/>
                </a:tc>
                <a:extLst>
                  <a:ext uri="{0D108BD9-81ED-4DB2-BD59-A6C34878D82A}">
                    <a16:rowId xmlns:a16="http://schemas.microsoft.com/office/drawing/2014/main" val="142051716"/>
                  </a:ext>
                </a:extLst>
              </a:tr>
              <a:tr h="1044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400" i="1" dirty="0">
                          <a:solidFill>
                            <a:schemeClr val="tx1"/>
                          </a:solidFill>
                          <a:effectLst/>
                          <a:latin typeface="+mn-lt"/>
                          <a:ea typeface="+mn-ea"/>
                          <a:cs typeface="+mn-ea"/>
                          <a:sym typeface="+mn-lt"/>
                        </a:rPr>
                        <a:t>Bóng đèn</a:t>
                      </a:r>
                      <a:endParaRPr lang="en-US" sz="24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400" i="1" dirty="0">
                          <a:solidFill>
                            <a:schemeClr val="tx1"/>
                          </a:solidFill>
                          <a:effectLst/>
                          <a:latin typeface="+mn-lt"/>
                          <a:ea typeface="+mn-ea"/>
                          <a:cs typeface="+mn-ea"/>
                          <a:sym typeface="+mn-lt"/>
                        </a:rPr>
                        <a:t> </a:t>
                      </a:r>
                      <a:endParaRPr lang="en-US" sz="24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endParaRPr lang="en-US" sz="24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just">
                        <a:lnSpc>
                          <a:spcPct val="150000"/>
                        </a:lnSpc>
                        <a:spcBef>
                          <a:spcPts val="0"/>
                        </a:spcBef>
                        <a:spcAft>
                          <a:spcPts val="0"/>
                        </a:spcAft>
                      </a:pPr>
                      <a:endParaRPr lang="vi-VN" sz="2400" dirty="0">
                        <a:solidFill>
                          <a:schemeClr val="tx1"/>
                        </a:solidFill>
                        <a:effectLst/>
                        <a:latin typeface="+mn-lt"/>
                        <a:ea typeface="+mn-ea"/>
                        <a:cs typeface="+mn-ea"/>
                        <a:sym typeface="+mn-lt"/>
                      </a:endParaRPr>
                    </a:p>
                    <a:p>
                      <a:pPr marL="0" marR="0" algn="just">
                        <a:lnSpc>
                          <a:spcPct val="150000"/>
                        </a:lnSpc>
                        <a:spcBef>
                          <a:spcPts val="0"/>
                        </a:spcBef>
                        <a:spcAft>
                          <a:spcPts val="0"/>
                        </a:spcAft>
                      </a:pPr>
                      <a:endParaRPr lang="vi-VN" sz="2400" dirty="0">
                        <a:solidFill>
                          <a:schemeClr val="tx1"/>
                        </a:solidFill>
                        <a:effectLst/>
                        <a:latin typeface="+mn-lt"/>
                        <a:ea typeface="+mn-ea"/>
                        <a:cs typeface="+mn-ea"/>
                        <a:sym typeface="+mn-lt"/>
                      </a:endParaRPr>
                    </a:p>
                    <a:p>
                      <a:pPr marL="0" marR="0" algn="just">
                        <a:lnSpc>
                          <a:spcPct val="150000"/>
                        </a:lnSpc>
                        <a:spcBef>
                          <a:spcPts val="0"/>
                        </a:spcBef>
                        <a:spcAft>
                          <a:spcPts val="0"/>
                        </a:spcAft>
                      </a:pPr>
                      <a:endParaRPr lang="en-US" sz="24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13392423"/>
                  </a:ext>
                </a:extLst>
              </a:tr>
              <a:tr h="1044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marL="0" marR="0" algn="ctr">
                        <a:lnSpc>
                          <a:spcPct val="150000"/>
                        </a:lnSpc>
                        <a:spcBef>
                          <a:spcPts val="0"/>
                        </a:spcBef>
                        <a:spcAft>
                          <a:spcPts val="0"/>
                        </a:spcAft>
                      </a:pPr>
                      <a:r>
                        <a:rPr lang="nl-NL" sz="2400" i="1">
                          <a:solidFill>
                            <a:schemeClr val="tx1"/>
                          </a:solidFill>
                          <a:effectLst/>
                          <a:latin typeface="+mn-lt"/>
                          <a:ea typeface="+mn-ea"/>
                          <a:cs typeface="+mn-ea"/>
                          <a:sym typeface="+mn-lt"/>
                        </a:rPr>
                        <a:t>Bếp điện</a:t>
                      </a:r>
                      <a:endParaRPr lang="en-US" sz="240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endParaRPr lang="en-US" sz="24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ctr">
                        <a:lnSpc>
                          <a:spcPct val="150000"/>
                        </a:lnSpc>
                        <a:spcBef>
                          <a:spcPts val="0"/>
                        </a:spcBef>
                        <a:spcAft>
                          <a:spcPts val="0"/>
                        </a:spcAft>
                      </a:pPr>
                      <a:r>
                        <a:rPr lang="nl-NL" sz="2400" i="1" dirty="0">
                          <a:solidFill>
                            <a:schemeClr val="tx1"/>
                          </a:solidFill>
                          <a:effectLst/>
                          <a:latin typeface="+mn-lt"/>
                          <a:ea typeface="+mn-ea"/>
                          <a:cs typeface="+mn-ea"/>
                          <a:sym typeface="+mn-lt"/>
                        </a:rPr>
                        <a:t> </a:t>
                      </a:r>
                      <a:endParaRPr lang="en-US" sz="24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marL="0" marR="0" algn="just">
                        <a:lnSpc>
                          <a:spcPct val="150000"/>
                        </a:lnSpc>
                        <a:spcBef>
                          <a:spcPts val="0"/>
                        </a:spcBef>
                        <a:spcAft>
                          <a:spcPts val="0"/>
                        </a:spcAft>
                      </a:pPr>
                      <a:endParaRPr lang="vi-VN" sz="2400" dirty="0">
                        <a:solidFill>
                          <a:schemeClr val="tx1"/>
                        </a:solidFill>
                        <a:effectLst/>
                        <a:latin typeface="+mn-lt"/>
                        <a:ea typeface="+mn-ea"/>
                        <a:cs typeface="+mn-ea"/>
                        <a:sym typeface="+mn-lt"/>
                      </a:endParaRPr>
                    </a:p>
                    <a:p>
                      <a:pPr marL="0" marR="0" algn="just">
                        <a:lnSpc>
                          <a:spcPct val="150000"/>
                        </a:lnSpc>
                        <a:spcBef>
                          <a:spcPts val="0"/>
                        </a:spcBef>
                        <a:spcAft>
                          <a:spcPts val="0"/>
                        </a:spcAft>
                      </a:pPr>
                      <a:endParaRPr lang="vi-VN" sz="2400" dirty="0">
                        <a:solidFill>
                          <a:schemeClr val="tx1"/>
                        </a:solidFill>
                        <a:effectLst/>
                        <a:latin typeface="+mn-lt"/>
                        <a:ea typeface="+mn-ea"/>
                        <a:cs typeface="+mn-ea"/>
                        <a:sym typeface="+mn-lt"/>
                      </a:endParaRPr>
                    </a:p>
                    <a:p>
                      <a:pPr marL="0" marR="0" algn="just">
                        <a:lnSpc>
                          <a:spcPct val="150000"/>
                        </a:lnSpc>
                        <a:spcBef>
                          <a:spcPts val="0"/>
                        </a:spcBef>
                        <a:spcAft>
                          <a:spcPts val="0"/>
                        </a:spcAft>
                      </a:pPr>
                      <a:endParaRPr lang="en-US" sz="2400" dirty="0">
                        <a:solidFill>
                          <a:schemeClr val="tx1"/>
                        </a:solidFill>
                        <a:effectLst/>
                        <a:latin typeface="+mn-lt"/>
                        <a:ea typeface="+mn-ea"/>
                        <a:cs typeface="+mn-ea"/>
                        <a:sym typeface="+mn-lt"/>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854114860"/>
                  </a:ext>
                </a:extLst>
              </a:tr>
            </a:tbl>
          </a:graphicData>
        </a:graphic>
      </p:graphicFrame>
      <p:sp>
        <p:nvSpPr>
          <p:cNvPr id="8" name="Freeform 11">
            <a:extLst>
              <a:ext uri="{FF2B5EF4-FFF2-40B4-BE49-F238E27FC236}">
                <a16:creationId xmlns:a16="http://schemas.microsoft.com/office/drawing/2014/main" id="{2BFE7CBE-169F-BB7F-A655-3BD04884D192}"/>
              </a:ext>
            </a:extLst>
          </p:cNvPr>
          <p:cNvSpPr/>
          <p:nvPr/>
        </p:nvSpPr>
        <p:spPr>
          <a:xfrm>
            <a:off x="5867400" y="4073596"/>
            <a:ext cx="706809" cy="706809"/>
          </a:xfrm>
          <a:custGeom>
            <a:avLst/>
            <a:gdLst/>
            <a:ahLst/>
            <a:cxnLst/>
            <a:rect l="l" t="t" r="r" b="b"/>
            <a:pathLst>
              <a:path w="2331200" h="2331200">
                <a:moveTo>
                  <a:pt x="0" y="0"/>
                </a:moveTo>
                <a:lnTo>
                  <a:pt x="2331200" y="0"/>
                </a:lnTo>
                <a:lnTo>
                  <a:pt x="2331200" y="2331200"/>
                </a:lnTo>
                <a:lnTo>
                  <a:pt x="0" y="2331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sp>
        <p:nvSpPr>
          <p:cNvPr id="9" name="Freeform 11">
            <a:extLst>
              <a:ext uri="{FF2B5EF4-FFF2-40B4-BE49-F238E27FC236}">
                <a16:creationId xmlns:a16="http://schemas.microsoft.com/office/drawing/2014/main" id="{8642A1F6-6C2C-1340-04DA-F71EDA676554}"/>
              </a:ext>
            </a:extLst>
          </p:cNvPr>
          <p:cNvSpPr/>
          <p:nvPr/>
        </p:nvSpPr>
        <p:spPr>
          <a:xfrm>
            <a:off x="3477311" y="5672414"/>
            <a:ext cx="706809" cy="706809"/>
          </a:xfrm>
          <a:custGeom>
            <a:avLst/>
            <a:gdLst/>
            <a:ahLst/>
            <a:cxnLst/>
            <a:rect l="l" t="t" r="r" b="b"/>
            <a:pathLst>
              <a:path w="2331200" h="2331200">
                <a:moveTo>
                  <a:pt x="0" y="0"/>
                </a:moveTo>
                <a:lnTo>
                  <a:pt x="2331200" y="0"/>
                </a:lnTo>
                <a:lnTo>
                  <a:pt x="2331200" y="2331200"/>
                </a:lnTo>
                <a:lnTo>
                  <a:pt x="0" y="2331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endParaRPr lang="en-US" sz="700" kern="1200">
              <a:solidFill>
                <a:prstClr val="black"/>
              </a:solidFill>
              <a:latin typeface="UTM Avo"/>
              <a:cs typeface="+mn-ea"/>
              <a:sym typeface="+mn-lt"/>
            </a:endParaRPr>
          </a:p>
        </p:txBody>
      </p:sp>
      <p:sp>
        <p:nvSpPr>
          <p:cNvPr id="10" name="Rectangle 9">
            <a:extLst>
              <a:ext uri="{FF2B5EF4-FFF2-40B4-BE49-F238E27FC236}">
                <a16:creationId xmlns:a16="http://schemas.microsoft.com/office/drawing/2014/main" id="{67D265A1-A014-BBC0-E20D-E2AF38A0715B}"/>
              </a:ext>
            </a:extLst>
          </p:cNvPr>
          <p:cNvSpPr/>
          <p:nvPr/>
        </p:nvSpPr>
        <p:spPr>
          <a:xfrm>
            <a:off x="7773194" y="3866077"/>
            <a:ext cx="3621352" cy="1121846"/>
          </a:xfrm>
          <a:prstGeom prst="rect">
            <a:avLst/>
          </a:prstGeom>
        </p:spPr>
        <p:txBody>
          <a:bodyPr wrap="square">
            <a:spAutoFit/>
          </a:bodyPr>
          <a:lstStyle/>
          <a:p>
            <a:pPr defTabSz="609630">
              <a:lnSpc>
                <a:spcPct val="150000"/>
              </a:lnSpc>
              <a:buClrTx/>
              <a:buFontTx/>
              <a:buNone/>
            </a:pPr>
            <a:r>
              <a:rPr lang="nl-NL" sz="2400" i="1" kern="1200" dirty="0">
                <a:solidFill>
                  <a:prstClr val="black"/>
                </a:solidFill>
                <a:latin typeface="UTM Avo"/>
                <a:cs typeface="+mn-ea"/>
                <a:sym typeface="+mn-lt"/>
              </a:rPr>
              <a:t>Tắt điện khi </a:t>
            </a:r>
            <a:r>
              <a:rPr lang="nl-NL" sz="2400" i="1" kern="1200" err="1">
                <a:solidFill>
                  <a:prstClr val="black"/>
                </a:solidFill>
                <a:latin typeface="UTM Avo"/>
                <a:cs typeface="+mn-ea"/>
                <a:sym typeface="+mn-lt"/>
              </a:rPr>
              <a:t>không</a:t>
            </a:r>
            <a:r>
              <a:rPr lang="nl-NL" sz="2400" i="1" kern="1200">
                <a:solidFill>
                  <a:prstClr val="black"/>
                </a:solidFill>
                <a:latin typeface="UTM Avo"/>
                <a:cs typeface="+mn-ea"/>
                <a:sym typeface="+mn-lt"/>
              </a:rPr>
              <a:t> sử </a:t>
            </a:r>
            <a:r>
              <a:rPr lang="nl-NL" sz="2400" i="1" kern="1200" dirty="0">
                <a:solidFill>
                  <a:prstClr val="black"/>
                </a:solidFill>
                <a:latin typeface="UTM Avo"/>
                <a:cs typeface="+mn-ea"/>
                <a:sym typeface="+mn-lt"/>
              </a:rPr>
              <a:t>dụng, khi trời </a:t>
            </a:r>
            <a:r>
              <a:rPr lang="vi-VN" sz="2400" i="1" kern="1200" dirty="0">
                <a:solidFill>
                  <a:prstClr val="black"/>
                </a:solidFill>
                <a:latin typeface="UTM Avo"/>
                <a:cs typeface="+mn-ea"/>
                <a:sym typeface="+mn-lt"/>
              </a:rPr>
              <a:t>sáng.</a:t>
            </a:r>
            <a:endParaRPr lang="en-US" sz="2400" kern="1200" dirty="0">
              <a:solidFill>
                <a:prstClr val="black"/>
              </a:solidFill>
              <a:latin typeface="UTM Avo"/>
              <a:cs typeface="+mn-ea"/>
              <a:sym typeface="+mn-lt"/>
            </a:endParaRPr>
          </a:p>
        </p:txBody>
      </p:sp>
      <p:sp>
        <p:nvSpPr>
          <p:cNvPr id="11" name="Rectangle 10">
            <a:extLst>
              <a:ext uri="{FF2B5EF4-FFF2-40B4-BE49-F238E27FC236}">
                <a16:creationId xmlns:a16="http://schemas.microsoft.com/office/drawing/2014/main" id="{830B8E1B-57DE-3AF7-B0F2-91599332FC76}"/>
              </a:ext>
            </a:extLst>
          </p:cNvPr>
          <p:cNvSpPr/>
          <p:nvPr/>
        </p:nvSpPr>
        <p:spPr>
          <a:xfrm>
            <a:off x="7773194" y="5334000"/>
            <a:ext cx="3621352" cy="1121846"/>
          </a:xfrm>
          <a:prstGeom prst="rect">
            <a:avLst/>
          </a:prstGeom>
        </p:spPr>
        <p:txBody>
          <a:bodyPr wrap="square">
            <a:spAutoFit/>
          </a:bodyPr>
          <a:lstStyle/>
          <a:p>
            <a:pPr algn="just" defTabSz="609630">
              <a:lnSpc>
                <a:spcPct val="150000"/>
              </a:lnSpc>
              <a:buClrTx/>
              <a:buFontTx/>
              <a:buNone/>
            </a:pPr>
            <a:r>
              <a:rPr lang="nl-NL" sz="2400" i="1" kern="1200" dirty="0">
                <a:solidFill>
                  <a:prstClr val="black"/>
                </a:solidFill>
                <a:latin typeface="UTM Avo"/>
                <a:cs typeface="+mn-ea"/>
                <a:sym typeface="+mn-lt"/>
              </a:rPr>
              <a:t>Tắt bếp, rút phích cắm khi không sử dụng</a:t>
            </a:r>
            <a:endParaRPr lang="en-US" sz="2400" kern="1200" dirty="0">
              <a:solidFill>
                <a:prstClr val="black"/>
              </a:solidFill>
              <a:latin typeface="UTM Avo"/>
              <a:cs typeface="+mn-ea"/>
              <a:sym typeface="+mn-lt"/>
            </a:endParaRPr>
          </a:p>
        </p:txBody>
      </p:sp>
    </p:spTree>
    <p:extLst>
      <p:ext uri="{BB962C8B-B14F-4D97-AF65-F5344CB8AC3E}">
        <p14:creationId xmlns:p14="http://schemas.microsoft.com/office/powerpoint/2010/main" val="23227963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0" descr="back trống"/>
          <p:cNvPicPr preferRelativeResize="0"/>
          <p:nvPr/>
        </p:nvPicPr>
        <p:blipFill rotWithShape="1">
          <a:blip r:embed="rId3">
            <a:alphaModFix/>
          </a:blip>
          <a:srcRect/>
          <a:stretch/>
        </p:blipFill>
        <p:spPr>
          <a:xfrm>
            <a:off x="0" y="0"/>
            <a:ext cx="12192000" cy="6858000"/>
          </a:xfrm>
          <a:prstGeom prst="rect">
            <a:avLst/>
          </a:prstGeom>
          <a:noFill/>
          <a:ln>
            <a:noFill/>
          </a:ln>
        </p:spPr>
      </p:pic>
      <p:grpSp>
        <p:nvGrpSpPr>
          <p:cNvPr id="18" name="Group 2">
            <a:extLst>
              <a:ext uri="{FF2B5EF4-FFF2-40B4-BE49-F238E27FC236}">
                <a16:creationId xmlns:a16="http://schemas.microsoft.com/office/drawing/2014/main" id="{B6D711E9-5DF6-602F-1DBE-4BCAA987DAF2}"/>
              </a:ext>
            </a:extLst>
          </p:cNvPr>
          <p:cNvGrpSpPr/>
          <p:nvPr/>
        </p:nvGrpSpPr>
        <p:grpSpPr>
          <a:xfrm>
            <a:off x="698241" y="1150393"/>
            <a:ext cx="10820400" cy="5486400"/>
            <a:chOff x="0" y="0"/>
            <a:chExt cx="4274726" cy="2167467"/>
          </a:xfrm>
        </p:grpSpPr>
        <p:sp>
          <p:nvSpPr>
            <p:cNvPr id="19" name="Freeform 3">
              <a:extLst>
                <a:ext uri="{FF2B5EF4-FFF2-40B4-BE49-F238E27FC236}">
                  <a16:creationId xmlns:a16="http://schemas.microsoft.com/office/drawing/2014/main" id="{670861CE-8A66-7BCC-00AD-F15BCB1484FC}"/>
                </a:ext>
              </a:extLst>
            </p:cNvPr>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28575" cap="sq">
              <a:solidFill>
                <a:srgbClr val="000000"/>
              </a:solidFill>
              <a:prstDash val="solid"/>
              <a:miter/>
            </a:ln>
          </p:spPr>
          <p:txBody>
            <a:bodyPr/>
            <a:lstStyle/>
            <a:p>
              <a:pPr defTabSz="609630">
                <a:buClrTx/>
                <a:buFontTx/>
                <a:buNone/>
              </a:pPr>
              <a:endParaRPr lang="en-US" sz="800" kern="1200">
                <a:solidFill>
                  <a:prstClr val="black"/>
                </a:solidFill>
                <a:latin typeface="UTM Avo"/>
                <a:cs typeface="+mn-ea"/>
                <a:sym typeface="+mn-lt"/>
              </a:endParaRPr>
            </a:p>
          </p:txBody>
        </p:sp>
        <p:sp>
          <p:nvSpPr>
            <p:cNvPr id="20" name="TextBox 4">
              <a:extLst>
                <a:ext uri="{FF2B5EF4-FFF2-40B4-BE49-F238E27FC236}">
                  <a16:creationId xmlns:a16="http://schemas.microsoft.com/office/drawing/2014/main" id="{1DB7904C-3CEC-3856-29E6-949624E4F66D}"/>
                </a:ext>
              </a:extLst>
            </p:cNvPr>
            <p:cNvSpPr txBox="1"/>
            <p:nvPr/>
          </p:nvSpPr>
          <p:spPr>
            <a:xfrm>
              <a:off x="0" y="-38100"/>
              <a:ext cx="4274726" cy="2205567"/>
            </a:xfrm>
            <a:prstGeom prst="rect">
              <a:avLst/>
            </a:prstGeom>
          </p:spPr>
          <p:txBody>
            <a:bodyPr lIns="33867" tIns="33867" rIns="33867" bIns="33867" rtlCol="0" anchor="ctr"/>
            <a:lstStyle/>
            <a:p>
              <a:pPr algn="ctr" defTabSz="609630">
                <a:lnSpc>
                  <a:spcPts val="1773"/>
                </a:lnSpc>
                <a:spcBef>
                  <a:spcPct val="0"/>
                </a:spcBef>
                <a:buClrTx/>
                <a:buFontTx/>
                <a:buNone/>
              </a:pPr>
              <a:endParaRPr sz="800" kern="1200">
                <a:solidFill>
                  <a:prstClr val="black"/>
                </a:solidFill>
                <a:latin typeface="UTM Avo"/>
                <a:cs typeface="+mn-ea"/>
                <a:sym typeface="+mn-lt"/>
              </a:endParaRPr>
            </a:p>
          </p:txBody>
        </p:sp>
      </p:grpSp>
      <p:sp>
        <p:nvSpPr>
          <p:cNvPr id="21" name="Rounded Rectangle 20">
            <a:extLst>
              <a:ext uri="{FF2B5EF4-FFF2-40B4-BE49-F238E27FC236}">
                <a16:creationId xmlns:a16="http://schemas.microsoft.com/office/drawing/2014/main" id="{8B19AADF-60C7-68ED-F242-9D70D8776E7C}"/>
              </a:ext>
            </a:extLst>
          </p:cNvPr>
          <p:cNvSpPr/>
          <p:nvPr/>
        </p:nvSpPr>
        <p:spPr>
          <a:xfrm>
            <a:off x="3306298" y="769393"/>
            <a:ext cx="5579404" cy="762000"/>
          </a:xfrm>
          <a:prstGeom prst="roundRect">
            <a:avLst>
              <a:gd name="adj" fmla="val 8608"/>
            </a:avLst>
          </a:prstGeom>
          <a:solidFill>
            <a:sysClr val="window" lastClr="FFFFFF"/>
          </a:solidFill>
          <a:ln w="25400" cap="flat" cmpd="sng" algn="ctr">
            <a:solidFill>
              <a:sysClr val="windowText" lastClr="000000"/>
            </a:solidFill>
            <a:prstDash val="solid"/>
          </a:ln>
          <a:effectLst/>
        </p:spPr>
        <p:txBody>
          <a:bodyPr rtlCol="0" anchor="b"/>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prstClr val="black"/>
                </a:solidFill>
                <a:effectLst/>
                <a:uLnTx/>
                <a:uFillTx/>
                <a:latin typeface="UTM Avo"/>
                <a:cs typeface="+mn-ea"/>
                <a:sym typeface="+mn-lt"/>
              </a:rPr>
              <a:t>HƯỚNG DẪN VỀ NHÀ</a:t>
            </a:r>
            <a:endParaRPr kumimoji="0" lang="en-US" sz="3600" b="1" i="0" u="none" strike="noStrike" kern="1200" cap="none" spc="0" normalizeH="0" baseline="0" noProof="0" dirty="0">
              <a:ln>
                <a:noFill/>
              </a:ln>
              <a:solidFill>
                <a:prstClr val="black"/>
              </a:solidFill>
              <a:effectLst/>
              <a:uLnTx/>
              <a:uFillTx/>
              <a:latin typeface="UTM Avo"/>
              <a:cs typeface="+mn-ea"/>
              <a:sym typeface="+mn-lt"/>
            </a:endParaRPr>
          </a:p>
        </p:txBody>
      </p:sp>
      <p:grpSp>
        <p:nvGrpSpPr>
          <p:cNvPr id="22" name="Group 21">
            <a:extLst>
              <a:ext uri="{FF2B5EF4-FFF2-40B4-BE49-F238E27FC236}">
                <a16:creationId xmlns:a16="http://schemas.microsoft.com/office/drawing/2014/main" id="{B20A78A4-414A-EC64-D5BC-E5557342A972}"/>
              </a:ext>
            </a:extLst>
          </p:cNvPr>
          <p:cNvGrpSpPr/>
          <p:nvPr/>
        </p:nvGrpSpPr>
        <p:grpSpPr>
          <a:xfrm>
            <a:off x="1095000" y="2132675"/>
            <a:ext cx="3007555" cy="2674117"/>
            <a:chOff x="1623836" y="2502123"/>
            <a:chExt cx="4511333" cy="4011176"/>
          </a:xfrm>
        </p:grpSpPr>
        <p:sp>
          <p:nvSpPr>
            <p:cNvPr id="23" name="Rectangle 22">
              <a:extLst>
                <a:ext uri="{FF2B5EF4-FFF2-40B4-BE49-F238E27FC236}">
                  <a16:creationId xmlns:a16="http://schemas.microsoft.com/office/drawing/2014/main" id="{6822F3FD-243F-E405-5E77-82159C55F4C0}"/>
                </a:ext>
              </a:extLst>
            </p:cNvPr>
            <p:cNvSpPr/>
            <p:nvPr/>
          </p:nvSpPr>
          <p:spPr>
            <a:xfrm>
              <a:off x="1623836" y="5143500"/>
              <a:ext cx="4511333" cy="1369799"/>
            </a:xfrm>
            <a:prstGeom prst="rect">
              <a:avLst/>
            </a:prstGeom>
          </p:spPr>
          <p:txBody>
            <a:bodyPr wrap="non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solidFill>
                  <a:effectLst/>
                  <a:uLnTx/>
                  <a:uFillTx/>
                  <a:latin typeface="UTM Avo"/>
                  <a:cs typeface="+mn-ea"/>
                  <a:sym typeface="+mn-lt"/>
                </a:rPr>
                <a:t>Ôn lại kiến thức </a:t>
              </a:r>
            </a:p>
            <a:p>
              <a:pPr marL="0" marR="0" lvl="0" indent="0" algn="just" defTabSz="609630"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solidFill>
                  <a:effectLst/>
                  <a:uLnTx/>
                  <a:uFillTx/>
                  <a:latin typeface="UTM Avo"/>
                  <a:cs typeface="+mn-ea"/>
                  <a:sym typeface="+mn-lt"/>
                </a:rPr>
                <a:t>đã học trong bài</a:t>
              </a:r>
              <a:endParaRPr kumimoji="0" lang="en-US" sz="2667" b="0" i="0" u="none" strike="noStrike" kern="1200" cap="none" spc="0" normalizeH="0" baseline="0" noProof="0" dirty="0">
                <a:ln>
                  <a:noFill/>
                </a:ln>
                <a:solidFill>
                  <a:prstClr val="black"/>
                </a:solidFill>
                <a:effectLst/>
                <a:uLnTx/>
                <a:uFillTx/>
                <a:latin typeface="UTM Avo"/>
                <a:cs typeface="+mn-ea"/>
                <a:sym typeface="+mn-lt"/>
              </a:endParaRPr>
            </a:p>
          </p:txBody>
        </p:sp>
        <p:sp>
          <p:nvSpPr>
            <p:cNvPr id="24" name="Rectangle 23">
              <a:extLst>
                <a:ext uri="{FF2B5EF4-FFF2-40B4-BE49-F238E27FC236}">
                  <a16:creationId xmlns:a16="http://schemas.microsoft.com/office/drawing/2014/main" id="{1F60332C-11AB-BA97-4D3D-69BDFBC4CC71}"/>
                </a:ext>
              </a:extLst>
            </p:cNvPr>
            <p:cNvSpPr/>
            <p:nvPr/>
          </p:nvSpPr>
          <p:spPr>
            <a:xfrm>
              <a:off x="2400300" y="2502123"/>
              <a:ext cx="2895600" cy="1499920"/>
            </a:xfrm>
            <a:prstGeom prst="rect">
              <a:avLst/>
            </a:prstGeom>
            <a:solidFill>
              <a:srgbClr val="85D5BB"/>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dirty="0">
                  <a:ln>
                    <a:noFill/>
                  </a:ln>
                  <a:solidFill>
                    <a:prstClr val="black"/>
                  </a:solidFill>
                  <a:effectLst/>
                  <a:uLnTx/>
                  <a:uFillTx/>
                  <a:latin typeface="UTM Avo"/>
                  <a:cs typeface="+mn-ea"/>
                  <a:sym typeface="+mn-lt"/>
                </a:rPr>
                <a:t>1</a:t>
              </a:r>
              <a:endParaRPr kumimoji="0" lang="en-US" sz="4400" b="1" i="0" u="none" strike="noStrike" kern="1200" cap="none" spc="0" normalizeH="0" baseline="0" noProof="0" dirty="0">
                <a:ln>
                  <a:noFill/>
                </a:ln>
                <a:solidFill>
                  <a:prstClr val="black"/>
                </a:solidFill>
                <a:effectLst/>
                <a:uLnTx/>
                <a:uFillTx/>
                <a:latin typeface="UTM Avo"/>
                <a:cs typeface="+mn-ea"/>
                <a:sym typeface="+mn-lt"/>
              </a:endParaRPr>
            </a:p>
          </p:txBody>
        </p:sp>
      </p:grpSp>
      <p:grpSp>
        <p:nvGrpSpPr>
          <p:cNvPr id="25" name="Group 24">
            <a:extLst>
              <a:ext uri="{FF2B5EF4-FFF2-40B4-BE49-F238E27FC236}">
                <a16:creationId xmlns:a16="http://schemas.microsoft.com/office/drawing/2014/main" id="{1E0A977E-5BAB-2951-40FB-62132C473644}"/>
              </a:ext>
            </a:extLst>
          </p:cNvPr>
          <p:cNvGrpSpPr/>
          <p:nvPr/>
        </p:nvGrpSpPr>
        <p:grpSpPr>
          <a:xfrm>
            <a:off x="4648200" y="2132675"/>
            <a:ext cx="2813161" cy="3084550"/>
            <a:chOff x="6953638" y="2502123"/>
            <a:chExt cx="4219742" cy="4626825"/>
          </a:xfrm>
        </p:grpSpPr>
        <p:sp>
          <p:nvSpPr>
            <p:cNvPr id="26" name="Rectangle 25">
              <a:extLst>
                <a:ext uri="{FF2B5EF4-FFF2-40B4-BE49-F238E27FC236}">
                  <a16:creationId xmlns:a16="http://schemas.microsoft.com/office/drawing/2014/main" id="{F0B7BA20-CF7F-406D-8759-E9F8B667D06B}"/>
                </a:ext>
              </a:extLst>
            </p:cNvPr>
            <p:cNvSpPr/>
            <p:nvPr/>
          </p:nvSpPr>
          <p:spPr>
            <a:xfrm>
              <a:off x="6953638" y="5143500"/>
              <a:ext cx="4219742" cy="1985448"/>
            </a:xfrm>
            <a:prstGeom prst="rect">
              <a:avLst/>
            </a:prstGeom>
          </p:spPr>
          <p:txBody>
            <a:bodyPr wrap="squar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solidFill>
                  <a:effectLst/>
                  <a:uLnTx/>
                  <a:uFillTx/>
                  <a:latin typeface="UTM Avo"/>
                  <a:cs typeface="+mn-ea"/>
                  <a:sym typeface="+mn-lt"/>
                </a:rPr>
                <a:t>Hoàn </a:t>
              </a:r>
              <a:r>
                <a:rPr kumimoji="0" lang="vi-VN" sz="2667" b="0" i="0" u="none" strike="noStrike" kern="1200" cap="none" spc="0" normalizeH="0" baseline="0" noProof="0">
                  <a:ln>
                    <a:noFill/>
                  </a:ln>
                  <a:solidFill>
                    <a:prstClr val="black"/>
                  </a:solidFill>
                  <a:effectLst/>
                  <a:uLnTx/>
                  <a:uFillTx/>
                  <a:latin typeface="UTM Avo"/>
                  <a:cs typeface="+mn-ea"/>
                  <a:sym typeface="+mn-lt"/>
                </a:rPr>
                <a:t>thành </a:t>
              </a:r>
            </a:p>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a:ln>
                    <a:noFill/>
                  </a:ln>
                  <a:solidFill>
                    <a:prstClr val="black"/>
                  </a:solidFill>
                  <a:effectLst/>
                  <a:uLnTx/>
                  <a:uFillTx/>
                  <a:latin typeface="UTM Avo"/>
                  <a:cs typeface="+mn-ea"/>
                  <a:sym typeface="+mn-lt"/>
                </a:rPr>
                <a:t>bài </a:t>
              </a:r>
              <a:r>
                <a:rPr kumimoji="0" lang="vi-VN" sz="2667" b="0" i="0" u="none" strike="noStrike" kern="1200" cap="none" spc="0" normalizeH="0" baseline="0" noProof="0" dirty="0">
                  <a:ln>
                    <a:noFill/>
                  </a:ln>
                  <a:solidFill>
                    <a:prstClr val="black"/>
                  </a:solidFill>
                  <a:effectLst/>
                  <a:uLnTx/>
                  <a:uFillTx/>
                  <a:latin typeface="UTM Avo"/>
                  <a:cs typeface="+mn-ea"/>
                  <a:sym typeface="+mn-lt"/>
                </a:rPr>
                <a:t>tập </a:t>
              </a:r>
            </a:p>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solidFill>
                  <a:effectLst/>
                  <a:uLnTx/>
                  <a:uFillTx/>
                  <a:latin typeface="UTM Avo"/>
                  <a:cs typeface="+mn-ea"/>
                  <a:sym typeface="+mn-lt"/>
                </a:rPr>
                <a:t>trong VBT</a:t>
              </a:r>
              <a:endParaRPr kumimoji="0" lang="en-US" sz="2667" b="0" i="0" u="none" strike="noStrike" kern="1200" cap="none" spc="0" normalizeH="0" baseline="0" noProof="0" dirty="0">
                <a:ln>
                  <a:noFill/>
                </a:ln>
                <a:solidFill>
                  <a:prstClr val="black"/>
                </a:solidFill>
                <a:effectLst/>
                <a:uLnTx/>
                <a:uFillTx/>
                <a:latin typeface="UTM Avo"/>
                <a:cs typeface="+mn-ea"/>
                <a:sym typeface="+mn-lt"/>
              </a:endParaRPr>
            </a:p>
          </p:txBody>
        </p:sp>
        <p:sp>
          <p:nvSpPr>
            <p:cNvPr id="27" name="Rectangle 26">
              <a:extLst>
                <a:ext uri="{FF2B5EF4-FFF2-40B4-BE49-F238E27FC236}">
                  <a16:creationId xmlns:a16="http://schemas.microsoft.com/office/drawing/2014/main" id="{A7289979-C531-4C4C-C687-C5DC3D08BB5C}"/>
                </a:ext>
              </a:extLst>
            </p:cNvPr>
            <p:cNvSpPr/>
            <p:nvPr/>
          </p:nvSpPr>
          <p:spPr>
            <a:xfrm>
              <a:off x="7696200" y="2502123"/>
              <a:ext cx="2895600" cy="1499920"/>
            </a:xfrm>
            <a:prstGeom prst="rect">
              <a:avLst/>
            </a:prstGeom>
            <a:solidFill>
              <a:srgbClr val="FFE578"/>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dirty="0">
                  <a:ln>
                    <a:noFill/>
                  </a:ln>
                  <a:solidFill>
                    <a:prstClr val="black"/>
                  </a:solidFill>
                  <a:effectLst/>
                  <a:uLnTx/>
                  <a:uFillTx/>
                  <a:latin typeface="UTM Avo"/>
                  <a:cs typeface="+mn-ea"/>
                  <a:sym typeface="+mn-lt"/>
                </a:rPr>
                <a:t>2</a:t>
              </a:r>
              <a:endParaRPr kumimoji="0" lang="en-US" sz="4400" b="1" i="0" u="none" strike="noStrike" kern="1200" cap="none" spc="0" normalizeH="0" baseline="0" noProof="0" dirty="0">
                <a:ln>
                  <a:noFill/>
                </a:ln>
                <a:solidFill>
                  <a:prstClr val="black"/>
                </a:solidFill>
                <a:effectLst/>
                <a:uLnTx/>
                <a:uFillTx/>
                <a:latin typeface="UTM Avo"/>
                <a:cs typeface="+mn-ea"/>
                <a:sym typeface="+mn-lt"/>
              </a:endParaRPr>
            </a:p>
          </p:txBody>
        </p:sp>
      </p:grpSp>
      <p:grpSp>
        <p:nvGrpSpPr>
          <p:cNvPr id="28" name="Group 27">
            <a:extLst>
              <a:ext uri="{FF2B5EF4-FFF2-40B4-BE49-F238E27FC236}">
                <a16:creationId xmlns:a16="http://schemas.microsoft.com/office/drawing/2014/main" id="{CC96A603-B6FB-0621-4FAF-E5E1DC7B0617}"/>
              </a:ext>
            </a:extLst>
          </p:cNvPr>
          <p:cNvGrpSpPr/>
          <p:nvPr/>
        </p:nvGrpSpPr>
        <p:grpSpPr>
          <a:xfrm>
            <a:off x="7771934" y="2132675"/>
            <a:ext cx="3760966" cy="3210033"/>
            <a:chOff x="11639238" y="2502123"/>
            <a:chExt cx="5641448" cy="4815049"/>
          </a:xfrm>
        </p:grpSpPr>
        <p:sp>
          <p:nvSpPr>
            <p:cNvPr id="29" name="Rectangle 28">
              <a:extLst>
                <a:ext uri="{FF2B5EF4-FFF2-40B4-BE49-F238E27FC236}">
                  <a16:creationId xmlns:a16="http://schemas.microsoft.com/office/drawing/2014/main" id="{45A24915-2260-7983-079E-85F9C5BF8231}"/>
                </a:ext>
              </a:extLst>
            </p:cNvPr>
            <p:cNvSpPr/>
            <p:nvPr/>
          </p:nvSpPr>
          <p:spPr>
            <a:xfrm>
              <a:off x="11639238" y="4527948"/>
              <a:ext cx="5641448" cy="2789224"/>
            </a:xfrm>
            <a:prstGeom prst="rect">
              <a:avLst/>
            </a:prstGeom>
          </p:spPr>
          <p:txBody>
            <a:bodyPr wrap="none">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667" b="0" i="0" u="none" strike="noStrike" kern="1200" cap="none" spc="0" normalizeH="0" baseline="0" noProof="0" dirty="0">
                  <a:ln>
                    <a:noFill/>
                  </a:ln>
                  <a:solidFill>
                    <a:prstClr val="black"/>
                  </a:solidFill>
                  <a:effectLst/>
                  <a:uLnTx/>
                  <a:uFillTx/>
                  <a:latin typeface="UTM Avo"/>
                  <a:cs typeface="+mn-ea"/>
                  <a:sym typeface="+mn-lt"/>
                </a:rPr>
                <a:t>Chuẩn bị bài </a:t>
              </a:r>
            </a:p>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solidFill>
                  <a:effectLst/>
                  <a:uLnTx/>
                  <a:uFillTx/>
                  <a:latin typeface="UTM Avo"/>
                  <a:cs typeface="+mn-ea"/>
                  <a:sym typeface="+mn-lt"/>
                </a:rPr>
                <a:t>Bài 8. Sự sinh sản </a:t>
              </a:r>
            </a:p>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667" b="1" i="0" u="none" strike="noStrike" kern="1200" cap="none" spc="0" normalizeH="0" baseline="0" noProof="0" dirty="0">
                  <a:ln>
                    <a:noFill/>
                  </a:ln>
                  <a:solidFill>
                    <a:prstClr val="black"/>
                  </a:solidFill>
                  <a:effectLst/>
                  <a:uLnTx/>
                  <a:uFillTx/>
                  <a:latin typeface="UTM Avo"/>
                  <a:cs typeface="+mn-ea"/>
                  <a:sym typeface="+mn-lt"/>
                </a:rPr>
                <a:t>của thực vật có hoa</a:t>
              </a:r>
              <a:endParaRPr kumimoji="0" lang="en-US" sz="2667" b="1" i="0" u="none" strike="noStrike" kern="1200" cap="none" spc="0" normalizeH="0" baseline="0" noProof="0" dirty="0">
                <a:ln>
                  <a:noFill/>
                </a:ln>
                <a:solidFill>
                  <a:prstClr val="black"/>
                </a:solidFill>
                <a:effectLst/>
                <a:uLnTx/>
                <a:uFillTx/>
                <a:latin typeface="UTM Avo"/>
                <a:cs typeface="+mn-ea"/>
                <a:sym typeface="+mn-lt"/>
              </a:endParaRPr>
            </a:p>
          </p:txBody>
        </p:sp>
        <p:sp>
          <p:nvSpPr>
            <p:cNvPr id="30" name="Rectangle 29">
              <a:extLst>
                <a:ext uri="{FF2B5EF4-FFF2-40B4-BE49-F238E27FC236}">
                  <a16:creationId xmlns:a16="http://schemas.microsoft.com/office/drawing/2014/main" id="{6AD63E82-A904-4B50-2EA6-EEFD3C765C6E}"/>
                </a:ext>
              </a:extLst>
            </p:cNvPr>
            <p:cNvSpPr/>
            <p:nvPr/>
          </p:nvSpPr>
          <p:spPr>
            <a:xfrm>
              <a:off x="12992100" y="2502123"/>
              <a:ext cx="2895600" cy="1499920"/>
            </a:xfrm>
            <a:prstGeom prst="rect">
              <a:avLst/>
            </a:prstGeom>
            <a:solidFill>
              <a:srgbClr val="F0C8E7"/>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dirty="0">
                  <a:ln>
                    <a:noFill/>
                  </a:ln>
                  <a:solidFill>
                    <a:prstClr val="black"/>
                  </a:solidFill>
                  <a:effectLst/>
                  <a:uLnTx/>
                  <a:uFillTx/>
                  <a:latin typeface="UTM Avo"/>
                  <a:cs typeface="+mn-ea"/>
                  <a:sym typeface="+mn-lt"/>
                </a:rPr>
                <a:t>3</a:t>
              </a:r>
              <a:endParaRPr kumimoji="0" lang="en-US" sz="4400" b="1" i="0" u="none" strike="noStrike" kern="1200" cap="none" spc="0" normalizeH="0" baseline="0" noProof="0" dirty="0">
                <a:ln>
                  <a:noFill/>
                </a:ln>
                <a:solidFill>
                  <a:prstClr val="black"/>
                </a:solidFill>
                <a:effectLst/>
                <a:uLnTx/>
                <a:uFillTx/>
                <a:latin typeface="UTM Avo"/>
                <a:cs typeface="+mn-ea"/>
                <a:sym typeface="+mn-lt"/>
              </a:endParaRPr>
            </a:p>
          </p:txBody>
        </p:sp>
      </p:grpSp>
      <p:sp>
        <p:nvSpPr>
          <p:cNvPr id="31" name="Freeform 6">
            <a:extLst>
              <a:ext uri="{FF2B5EF4-FFF2-40B4-BE49-F238E27FC236}">
                <a16:creationId xmlns:a16="http://schemas.microsoft.com/office/drawing/2014/main" id="{A26FED9B-B9DF-D1DC-8AE5-A0897C1A893E}"/>
              </a:ext>
            </a:extLst>
          </p:cNvPr>
          <p:cNvSpPr/>
          <p:nvPr/>
        </p:nvSpPr>
        <p:spPr>
          <a:xfrm flipH="1">
            <a:off x="12441" y="4604793"/>
            <a:ext cx="2119213" cy="3320703"/>
          </a:xfrm>
          <a:custGeom>
            <a:avLst/>
            <a:gdLst/>
            <a:ahLst/>
            <a:cxnLst/>
            <a:rect l="l" t="t" r="r" b="b"/>
            <a:pathLst>
              <a:path w="1416302" h="2219276">
                <a:moveTo>
                  <a:pt x="0" y="0"/>
                </a:moveTo>
                <a:lnTo>
                  <a:pt x="1416301" y="0"/>
                </a:lnTo>
                <a:lnTo>
                  <a:pt x="1416301" y="2219276"/>
                </a:lnTo>
                <a:lnTo>
                  <a:pt x="0" y="22192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buFontTx/>
              <a:buNone/>
            </a:pPr>
            <a:endParaRPr lang="en-US" sz="800" kern="1200">
              <a:solidFill>
                <a:prstClr val="black"/>
              </a:solidFill>
              <a:latin typeface="UTM Avo"/>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3"/>
        <p:cNvGrpSpPr/>
        <p:nvPr/>
      </p:nvGrpSpPr>
      <p:grpSpPr>
        <a:xfrm>
          <a:off x="0" y="0"/>
          <a:ext cx="0" cy="0"/>
          <a:chOff x="0" y="0"/>
          <a:chExt cx="0" cy="0"/>
        </a:xfrm>
      </p:grpSpPr>
      <p:sp>
        <p:nvSpPr>
          <p:cNvPr id="144" name="Google Shape;144;p13"/>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mn-lt"/>
              <a:ea typeface="+mn-ea"/>
              <a:cs typeface="+mn-ea"/>
              <a:sym typeface="+mn-lt"/>
            </a:endParaRPr>
          </a:p>
        </p:txBody>
      </p:sp>
      <p:sp>
        <p:nvSpPr>
          <p:cNvPr id="145" name="Google Shape;145;p13"/>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mn-lt"/>
                <a:ea typeface="+mn-ea"/>
                <a:cs typeface="+mn-ea"/>
                <a:sym typeface="+mn-lt"/>
              </a:rPr>
              <a:t>Để kết nối cộng đồng giáo viên và nhận thêm nhiều tài liệu giảng dạy, </a:t>
            </a:r>
            <a:endParaRPr>
              <a:latin typeface="+mn-lt"/>
              <a:ea typeface="+mn-ea"/>
              <a:cs typeface="+mn-ea"/>
              <a:sym typeface="+mn-lt"/>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mn-lt"/>
                <a:ea typeface="+mn-ea"/>
                <a:cs typeface="+mn-ea"/>
                <a:sym typeface="+mn-lt"/>
              </a:rPr>
              <a:t>mời quý thầy cô tham gia Group Facebook</a:t>
            </a:r>
            <a:endParaRPr>
              <a:latin typeface="+mn-lt"/>
              <a:ea typeface="+mn-ea"/>
              <a:cs typeface="+mn-ea"/>
              <a:sym typeface="+mn-lt"/>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mn-lt"/>
                <a:ea typeface="+mn-ea"/>
                <a:cs typeface="+mn-ea"/>
                <a:sym typeface="+mn-lt"/>
              </a:rPr>
              <a:t>theo đường link:  </a:t>
            </a:r>
            <a:endParaRPr>
              <a:latin typeface="+mn-lt"/>
              <a:ea typeface="+mn-ea"/>
              <a:cs typeface="+mn-ea"/>
              <a:sym typeface="+mn-lt"/>
            </a:endParaRPr>
          </a:p>
        </p:txBody>
      </p:sp>
      <p:sp>
        <p:nvSpPr>
          <p:cNvPr id="146" name="Google Shape;146;p13"/>
          <p:cNvSpPr/>
          <p:nvPr/>
        </p:nvSpPr>
        <p:spPr>
          <a:xfrm>
            <a:off x="2441908" y="2000034"/>
            <a:ext cx="7407478" cy="461665"/>
          </a:xfrm>
          <a:prstGeom prst="roundRect">
            <a:avLst>
              <a:gd name="adj" fmla="val 16667"/>
            </a:avLst>
          </a:prstGeom>
          <a:solidFill>
            <a:srgbClr val="FBE4D4"/>
          </a:solidFill>
          <a:ln w="254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mn-lt"/>
              <a:ea typeface="+mn-ea"/>
              <a:cs typeface="+mn-ea"/>
              <a:sym typeface="+mn-lt"/>
            </a:endParaRPr>
          </a:p>
        </p:txBody>
      </p:sp>
      <p:sp>
        <p:nvSpPr>
          <p:cNvPr id="147" name="Google Shape;147;p13">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833C0B"/>
                </a:solidFill>
                <a:latin typeface="+mn-lt"/>
                <a:ea typeface="+mn-ea"/>
                <a:cs typeface="+mn-ea"/>
                <a:sym typeface="+mn-lt"/>
              </a:rPr>
              <a:t>Hoc10 – Đồng hành cùng giáo viên tiểu học</a:t>
            </a:r>
            <a:endParaRPr>
              <a:latin typeface="+mn-lt"/>
              <a:ea typeface="+mn-ea"/>
              <a:cs typeface="+mn-ea"/>
              <a:sym typeface="+mn-lt"/>
            </a:endParaRPr>
          </a:p>
        </p:txBody>
      </p:sp>
      <p:sp>
        <p:nvSpPr>
          <p:cNvPr id="148" name="Google Shape;148;p13"/>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mn-lt"/>
                <a:ea typeface="+mn-ea"/>
                <a:cs typeface="+mn-ea"/>
                <a:sym typeface="+mn-lt"/>
              </a:rPr>
              <a:t>Hoặc truy cập qua QR code</a:t>
            </a:r>
            <a:endParaRPr>
              <a:latin typeface="+mn-lt"/>
              <a:ea typeface="+mn-ea"/>
              <a:cs typeface="+mn-ea"/>
              <a:sym typeface="+mn-lt"/>
            </a:endParaRPr>
          </a:p>
        </p:txBody>
      </p:sp>
      <p:pic>
        <p:nvPicPr>
          <p:cNvPr id="149" name="Google Shape;149;p13"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150" name="Google Shape;150;p13"/>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35c036b2-944c-4c02-a0c9-f5880ff1fe24">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922</Words>
  <Application>Microsoft Office PowerPoint</Application>
  <PresentationFormat>Widescreen</PresentationFormat>
  <Paragraphs>109</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Thuynt</cp:lastModifiedBy>
  <cp:revision>7</cp:revision>
  <dcterms:modified xsi:type="dcterms:W3CDTF">2024-11-01T04:13:42Z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