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 id="2147483672" r:id="rId3"/>
  </p:sldMasterIdLst>
  <p:notesMasterIdLst>
    <p:notesMasterId r:id="rId33"/>
  </p:notesMasterIdLst>
  <p:sldIdLst>
    <p:sldId id="256" r:id="rId4"/>
    <p:sldId id="257" r:id="rId5"/>
    <p:sldId id="276" r:id="rId6"/>
    <p:sldId id="279" r:id="rId7"/>
    <p:sldId id="278" r:id="rId8"/>
    <p:sldId id="280" r:id="rId9"/>
    <p:sldId id="281" r:id="rId10"/>
    <p:sldId id="259" r:id="rId11"/>
    <p:sldId id="284" r:id="rId12"/>
    <p:sldId id="285" r:id="rId13"/>
    <p:sldId id="286" r:id="rId14"/>
    <p:sldId id="287" r:id="rId15"/>
    <p:sldId id="288" r:id="rId16"/>
    <p:sldId id="289" r:id="rId17"/>
    <p:sldId id="290" r:id="rId18"/>
    <p:sldId id="283" r:id="rId19"/>
    <p:sldId id="272" r:id="rId20"/>
    <p:sldId id="292" r:id="rId21"/>
    <p:sldId id="291" r:id="rId22"/>
    <p:sldId id="293" r:id="rId23"/>
    <p:sldId id="294" r:id="rId24"/>
    <p:sldId id="295" r:id="rId25"/>
    <p:sldId id="296" r:id="rId26"/>
    <p:sldId id="297" r:id="rId27"/>
    <p:sldId id="298" r:id="rId28"/>
    <p:sldId id="299" r:id="rId29"/>
    <p:sldId id="300" r:id="rId30"/>
    <p:sldId id="267" r:id="rId31"/>
    <p:sldId id="301" r:id="rId3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03" d="100"/>
          <a:sy n="103" d="100"/>
        </p:scale>
        <p:origin x="348"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98767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993499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1680346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090773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82607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805234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992200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3350112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55298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12263176"/>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01/11/2024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889506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2"/>
        <p:cNvGrpSpPr/>
        <p:nvPr/>
      </p:nvGrpSpPr>
      <p:grpSpPr>
        <a:xfrm>
          <a:off x="0" y="0"/>
          <a:ext cx="0" cy="0"/>
          <a:chOff x="0" y="0"/>
          <a:chExt cx="0" cy="0"/>
        </a:xfrm>
      </p:grpSpPr>
      <p:sp>
        <p:nvSpPr>
          <p:cNvPr id="13" name="Google Shape;13;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5" name="Google Shape;15;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03857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 name="Google Shape;20;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 name="Google Shape;21;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861745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7" name="Google Shape;2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13411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0"/>
        <p:cNvGrpSpPr/>
        <p:nvPr/>
      </p:nvGrpSpPr>
      <p:grpSpPr>
        <a:xfrm>
          <a:off x="0" y="0"/>
          <a:ext cx="0" cy="0"/>
          <a:chOff x="0" y="0"/>
          <a:chExt cx="0" cy="0"/>
        </a:xfrm>
      </p:grpSpPr>
      <p:sp>
        <p:nvSpPr>
          <p:cNvPr id="31" name="Google Shape;31;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4" name="Google Shape;34;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53533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7"/>
        <p:cNvGrpSpPr/>
        <p:nvPr/>
      </p:nvGrpSpPr>
      <p:grpSpPr>
        <a:xfrm>
          <a:off x="0" y="0"/>
          <a:ext cx="0" cy="0"/>
          <a:chOff x="0" y="0"/>
          <a:chExt cx="0" cy="0"/>
        </a:xfrm>
      </p:grpSpPr>
      <p:sp>
        <p:nvSpPr>
          <p:cNvPr id="38" name="Google Shape;38;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0" name="Google Shape;40;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2" name="Google Shape;42;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5" name="Google Shape;45;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418166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5983092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1"/>
        <p:cNvGrpSpPr/>
        <p:nvPr/>
      </p:nvGrpSpPr>
      <p:grpSpPr>
        <a:xfrm>
          <a:off x="0" y="0"/>
          <a:ext cx="0" cy="0"/>
          <a:chOff x="0" y="0"/>
          <a:chExt cx="0" cy="0"/>
        </a:xfrm>
      </p:grpSpPr>
      <p:sp>
        <p:nvSpPr>
          <p:cNvPr id="52" name="Google Shape;5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4" name="Google Shape;5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0354431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5"/>
        <p:cNvGrpSpPr/>
        <p:nvPr/>
      </p:nvGrpSpPr>
      <p:grpSpPr>
        <a:xfrm>
          <a:off x="0" y="0"/>
          <a:ext cx="0" cy="0"/>
          <a:chOff x="0" y="0"/>
          <a:chExt cx="0" cy="0"/>
        </a:xfrm>
      </p:grpSpPr>
      <p:sp>
        <p:nvSpPr>
          <p:cNvPr id="56" name="Google Shape;5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1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8" name="Google Shape;58;p1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9" name="Google Shape;5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435473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2"/>
        <p:cNvGrpSpPr/>
        <p:nvPr/>
      </p:nvGrpSpPr>
      <p:grpSpPr>
        <a:xfrm>
          <a:off x="0" y="0"/>
          <a:ext cx="0" cy="0"/>
          <a:chOff x="0" y="0"/>
          <a:chExt cx="0" cy="0"/>
        </a:xfrm>
      </p:grpSpPr>
      <p:sp>
        <p:nvSpPr>
          <p:cNvPr id="63" name="Google Shape;63;p1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11"/>
          <p:cNvSpPr>
            <a:spLocks noGrp="1"/>
          </p:cNvSpPr>
          <p:nvPr>
            <p:ph type="pic" idx="2"/>
          </p:nvPr>
        </p:nvSpPr>
        <p:spPr>
          <a:xfrm>
            <a:off x="5183188" y="987425"/>
            <a:ext cx="6172200" cy="4873625"/>
          </a:xfrm>
          <a:prstGeom prst="rect">
            <a:avLst/>
          </a:prstGeom>
          <a:noFill/>
          <a:ln>
            <a:noFill/>
          </a:ln>
        </p:spPr>
      </p:sp>
      <p:sp>
        <p:nvSpPr>
          <p:cNvPr id="65" name="Google Shape;65;p1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6" name="Google Shape;66;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727532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9"/>
        <p:cNvGrpSpPr/>
        <p:nvPr/>
      </p:nvGrpSpPr>
      <p:grpSpPr>
        <a:xfrm>
          <a:off x="0" y="0"/>
          <a:ext cx="0" cy="0"/>
          <a:chOff x="0" y="0"/>
          <a:chExt cx="0" cy="0"/>
        </a:xfrm>
      </p:grpSpPr>
      <p:sp>
        <p:nvSpPr>
          <p:cNvPr id="70" name="Google Shape;70;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1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21797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5"/>
        <p:cNvGrpSpPr/>
        <p:nvPr/>
      </p:nvGrpSpPr>
      <p:grpSpPr>
        <a:xfrm>
          <a:off x="0" y="0"/>
          <a:ext cx="0" cy="0"/>
          <a:chOff x="0" y="0"/>
          <a:chExt cx="0" cy="0"/>
        </a:xfrm>
      </p:grpSpPr>
      <p:sp>
        <p:nvSpPr>
          <p:cNvPr id="76" name="Google Shape;76;p1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1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854699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01/11/2024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2682205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7" name="Google Shape;7;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89689457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5/1/688/2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1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17.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www.hoc10.vn/doc-sach/mi-thuat-5/1/688/24/"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17.xml"/><Relationship Id="rId5" Type="http://schemas.openxmlformats.org/officeDocument/2006/relationships/image" Target="../media/image17.png"/><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Layout" Target="../slideLayouts/slideLayout17.xml"/><Relationship Id="rId5" Type="http://schemas.openxmlformats.org/officeDocument/2006/relationships/image" Target="../media/image2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4.png"/><Relationship Id="rId1" Type="http://schemas.openxmlformats.org/officeDocument/2006/relationships/slideLayout" Target="../slideLayouts/slideLayout17.xm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14.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hyperlink" Target="https://www.hoc10.vn/doc-sach/mi-thuat-5/1/688/24/" TargetMode="Externa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7.xml"/><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image" Target="../media/image30.png"/><Relationship Id="rId1" Type="http://schemas.openxmlformats.org/officeDocument/2006/relationships/slideLayout" Target="../slideLayouts/slideLayout17.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40.sv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0.png"/><Relationship Id="rId1" Type="http://schemas.openxmlformats.org/officeDocument/2006/relationships/slideLayout" Target="../slideLayouts/slideLayout1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9.png"/><Relationship Id="rId7"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1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sv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30.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0.png"/><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2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0.png"/><Relationship Id="rId1" Type="http://schemas.openxmlformats.org/officeDocument/2006/relationships/slideLayout" Target="../slideLayouts/slideLayout1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30.png"/><Relationship Id="rId1" Type="http://schemas.openxmlformats.org/officeDocument/2006/relationships/slideLayout" Target="../slideLayouts/slideLayout17.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17.xml"/><Relationship Id="rId5" Type="http://schemas.openxmlformats.org/officeDocument/2006/relationships/image" Target="../media/image55.sv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84775"/>
          </a:xfrm>
          <a:prstGeom prst="rect">
            <a:avLst/>
          </a:prstGeom>
          <a:noFill/>
        </p:spPr>
        <p:txBody>
          <a:bodyPr wrap="square" rtlCol="0">
            <a:spAutoFit/>
          </a:bodyPr>
          <a:lstStyle/>
          <a:p>
            <a:pPr algn="ct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Mĩ</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a:t>
            </a:r>
            <a:r>
              <a:rPr lang="en-US" sz="3200" dirty="0" err="1">
                <a:solidFill>
                  <a:schemeClr val="bg1"/>
                </a:solidFill>
                <a:effectLst>
                  <a:outerShdw blurRad="38100" dist="38100" dir="2700000" algn="tl">
                    <a:srgbClr val="000000">
                      <a:alpha val="43137"/>
                    </a:srgbClr>
                  </a:outerShdw>
                </a:effectLst>
                <a:latin typeface="UTM Avo" panose="02040603050506020204" pitchFamily="18" charset="0"/>
              </a:rPr>
              <a:t>thuật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rPr>
              <a:t> 5</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685769" y="549026"/>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00000"/>
              </a:lnSpc>
              <a:buSzPts val="990"/>
              <a:buFont typeface="Arial"/>
              <a:buNone/>
            </a:pPr>
            <a:r>
              <a:rPr lang="en-US" sz="5400" b="1">
                <a:solidFill>
                  <a:srgbClr val="002060"/>
                </a:solidFill>
                <a:latin typeface="UTM Avo" panose="02040603050506020204" pitchFamily="18" charset="0"/>
              </a:rPr>
              <a:t>Chủ đề 3: Quà kỉ niệm</a:t>
            </a:r>
            <a:endParaRPr lang="en-US" sz="5400"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1325403" y="3816611"/>
            <a:ext cx="9541194"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sz="6000" b="1" dirty="0" err="1">
                <a:solidFill>
                  <a:srgbClr val="FF0000"/>
                </a:solidFill>
                <a:latin typeface="UTM Avo" panose="02040603050506020204" pitchFamily="18" charset="0"/>
                <a:cs typeface="Arial" panose="020B0604020202020204" pitchFamily="34" charset="0"/>
              </a:rPr>
              <a:t>Bài</a:t>
            </a:r>
            <a:r>
              <a:rPr lang="en-US" sz="6000" b="1" dirty="0">
                <a:solidFill>
                  <a:srgbClr val="FF0000"/>
                </a:solidFill>
                <a:latin typeface="UTM Avo" panose="02040603050506020204" pitchFamily="18" charset="0"/>
                <a:cs typeface="Arial" panose="020B0604020202020204" pitchFamily="34" charset="0"/>
              </a:rPr>
              <a:t> 5: </a:t>
            </a:r>
            <a:r>
              <a:rPr lang="en-US" sz="6000" b="1" dirty="0" err="1">
                <a:solidFill>
                  <a:srgbClr val="FF0000"/>
                </a:solidFill>
                <a:latin typeface="UTM Avo" panose="02040603050506020204" pitchFamily="18" charset="0"/>
                <a:cs typeface="Arial" panose="020B0604020202020204" pitchFamily="34" charset="0"/>
              </a:rPr>
              <a:t>Quà</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tặng</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bạn</a:t>
            </a:r>
            <a:r>
              <a:rPr lang="en-US" sz="6000" b="1" dirty="0">
                <a:solidFill>
                  <a:srgbClr val="FF0000"/>
                </a:solidFill>
                <a:latin typeface="UTM Avo" panose="02040603050506020204" pitchFamily="18" charset="0"/>
                <a:cs typeface="Arial" panose="020B0604020202020204" pitchFamily="34" charset="0"/>
              </a:rPr>
              <a:t> (</a:t>
            </a:r>
            <a:r>
              <a:rPr lang="en-US" sz="6000" b="1" dirty="0" err="1">
                <a:solidFill>
                  <a:srgbClr val="FF0000"/>
                </a:solidFill>
                <a:latin typeface="UTM Avo" panose="02040603050506020204" pitchFamily="18" charset="0"/>
                <a:cs typeface="Arial" panose="020B0604020202020204" pitchFamily="34" charset="0"/>
              </a:rPr>
              <a:t>Tiết</a:t>
            </a:r>
            <a:r>
              <a:rPr lang="en-US" sz="6000" b="1" dirty="0">
                <a:solidFill>
                  <a:srgbClr val="FF0000"/>
                </a:solidFill>
                <a:latin typeface="UTM Avo" panose="02040603050506020204" pitchFamily="18" charset="0"/>
                <a:cs typeface="Arial" panose="020B0604020202020204" pitchFamily="34" charset="0"/>
              </a:rPr>
              <a:t>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6" name="Picture 5">
            <a:hlinkClick r:id="rId4"/>
            <a:extLst>
              <a:ext uri="{FF2B5EF4-FFF2-40B4-BE49-F238E27FC236}">
                <a16:creationId xmlns:a16="http://schemas.microsoft.com/office/drawing/2014/main" id="{983D6AFC-B7C7-C448-1748-60FCA002BEED}"/>
              </a:ext>
            </a:extLst>
          </p:cNvPr>
          <p:cNvPicPr>
            <a:picLocks noChangeAspect="1"/>
          </p:cNvPicPr>
          <p:nvPr/>
        </p:nvPicPr>
        <p:blipFill>
          <a:blip r:embed="rId5"/>
          <a:stretch>
            <a:fillRect/>
          </a:stretch>
        </p:blipFill>
        <p:spPr>
          <a:xfrm>
            <a:off x="4682822" y="2897769"/>
            <a:ext cx="2826355" cy="158497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7F92B97-87D8-EB48-9999-C957B8A1A6D0}"/>
              </a:ext>
            </a:extLst>
          </p:cNvPr>
          <p:cNvGrpSpPr/>
          <p:nvPr/>
        </p:nvGrpSpPr>
        <p:grpSpPr>
          <a:xfrm>
            <a:off x="1600200" y="1527010"/>
            <a:ext cx="8991600" cy="2463801"/>
            <a:chOff x="2209800" y="2171700"/>
            <a:chExt cx="13487400" cy="3695701"/>
          </a:xfrm>
        </p:grpSpPr>
        <p:grpSp>
          <p:nvGrpSpPr>
            <p:cNvPr id="11" name="Group 10">
              <a:extLst>
                <a:ext uri="{FF2B5EF4-FFF2-40B4-BE49-F238E27FC236}">
                  <a16:creationId xmlns:a16="http://schemas.microsoft.com/office/drawing/2014/main" id="{3A300968-76FD-0E50-6421-21DEE917EB54}"/>
                </a:ext>
              </a:extLst>
            </p:cNvPr>
            <p:cNvGrpSpPr/>
            <p:nvPr/>
          </p:nvGrpSpPr>
          <p:grpSpPr>
            <a:xfrm>
              <a:off x="2209800" y="2171700"/>
              <a:ext cx="13487400" cy="3695701"/>
              <a:chOff x="533400" y="2133600"/>
              <a:chExt cx="13487400" cy="3695701"/>
            </a:xfrm>
          </p:grpSpPr>
          <p:sp>
            <p:nvSpPr>
              <p:cNvPr id="9" name="Rectangle: Rounded Corners 8">
                <a:extLst>
                  <a:ext uri="{FF2B5EF4-FFF2-40B4-BE49-F238E27FC236}">
                    <a16:creationId xmlns:a16="http://schemas.microsoft.com/office/drawing/2014/main" id="{54DE82C8-F154-0ECB-0BCC-EB134787AD30}"/>
                  </a:ext>
                </a:extLst>
              </p:cNvPr>
              <p:cNvSpPr/>
              <p:nvPr/>
            </p:nvSpPr>
            <p:spPr>
              <a:xfrm>
                <a:off x="533400" y="2705101"/>
                <a:ext cx="13487400" cy="3124200"/>
              </a:xfrm>
              <a:prstGeom prst="roundRect">
                <a:avLst>
                  <a:gd name="adj" fmla="val 12275"/>
                </a:avLst>
              </a:prstGeom>
              <a:ln>
                <a:solidFill>
                  <a:srgbClr val="369694"/>
                </a:solidFill>
              </a:ln>
            </p:spPr>
            <p:style>
              <a:lnRef idx="2">
                <a:schemeClr val="accent5"/>
              </a:lnRef>
              <a:fillRef idx="1">
                <a:schemeClr val="lt1"/>
              </a:fillRef>
              <a:effectRef idx="0">
                <a:schemeClr val="accent5"/>
              </a:effectRef>
              <a:fontRef idx="minor">
                <a:schemeClr val="dk1"/>
              </a:fontRef>
            </p:style>
            <p:txBody>
              <a:bodyPr rtlCol="0" anchor="t"/>
              <a:lstStyle/>
              <a:p>
                <a:pPr algn="ctr" defTabSz="609630">
                  <a:buClrTx/>
                </a:pPr>
                <a:endParaRPr lang="vi-VN" sz="2667" b="1" kern="1200" dirty="0">
                  <a:solidFill>
                    <a:prstClr val="black"/>
                  </a:solidFill>
                  <a:cs typeface="+mn-ea"/>
                  <a:sym typeface="+mn-lt"/>
                </a:endParaRPr>
              </a:p>
            </p:txBody>
          </p:sp>
          <p:sp>
            <p:nvSpPr>
              <p:cNvPr id="10" name="Rectangle: Rounded Corners 9">
                <a:extLst>
                  <a:ext uri="{FF2B5EF4-FFF2-40B4-BE49-F238E27FC236}">
                    <a16:creationId xmlns:a16="http://schemas.microsoft.com/office/drawing/2014/main" id="{9EF723FB-50CF-8BDF-13E5-0DB1AA28DF3A}"/>
                  </a:ext>
                </a:extLst>
              </p:cNvPr>
              <p:cNvSpPr/>
              <p:nvPr/>
            </p:nvSpPr>
            <p:spPr>
              <a:xfrm>
                <a:off x="2895600" y="2133600"/>
                <a:ext cx="8763000" cy="1143000"/>
              </a:xfrm>
              <a:prstGeom prst="roundRect">
                <a:avLst>
                  <a:gd name="adj" fmla="val 50000"/>
                </a:avLst>
              </a:prstGeom>
              <a:solidFill>
                <a:srgbClr val="369694"/>
              </a:solidFill>
              <a:ln>
                <a:solidFill>
                  <a:srgbClr val="369694"/>
                </a:solidFill>
              </a:ln>
            </p:spPr>
            <p:style>
              <a:lnRef idx="1">
                <a:schemeClr val="accent3"/>
              </a:lnRef>
              <a:fillRef idx="2">
                <a:schemeClr val="accent3"/>
              </a:fillRef>
              <a:effectRef idx="1">
                <a:schemeClr val="accent3"/>
              </a:effectRef>
              <a:fontRef idx="minor">
                <a:schemeClr val="dk1"/>
              </a:fontRef>
            </p:style>
            <p:txBody>
              <a:bodyPr rtlCol="0" anchor="ctr"/>
              <a:lstStyle/>
              <a:p>
                <a:pPr algn="ctr" defTabSz="609630">
                  <a:buClrTx/>
                </a:pPr>
                <a:r>
                  <a:rPr lang="vi-VN" sz="2400" b="1" kern="1200" dirty="0">
                    <a:solidFill>
                      <a:prstClr val="white"/>
                    </a:solidFill>
                    <a:latin typeface="+mj-lt"/>
                    <a:cs typeface="+mn-ea"/>
                    <a:sym typeface="+mn-lt"/>
                  </a:rPr>
                  <a:t>NHANH TAY NHANH MẮT</a:t>
                </a:r>
              </a:p>
            </p:txBody>
          </p:sp>
        </p:grpSp>
        <p:sp>
          <p:nvSpPr>
            <p:cNvPr id="13" name="TextBox 12">
              <a:extLst>
                <a:ext uri="{FF2B5EF4-FFF2-40B4-BE49-F238E27FC236}">
                  <a16:creationId xmlns:a16="http://schemas.microsoft.com/office/drawing/2014/main" id="{D8030D3A-E6CC-4928-0F00-B5D6848F61FB}"/>
                </a:ext>
              </a:extLst>
            </p:cNvPr>
            <p:cNvSpPr txBox="1"/>
            <p:nvPr/>
          </p:nvSpPr>
          <p:spPr>
            <a:xfrm>
              <a:off x="2514600" y="3602389"/>
              <a:ext cx="12877800" cy="1682769"/>
            </a:xfrm>
            <a:prstGeom prst="rect">
              <a:avLst/>
            </a:prstGeom>
            <a:noFill/>
          </p:spPr>
          <p:txBody>
            <a:bodyPr wrap="square">
              <a:spAutoFit/>
            </a:bodyPr>
            <a:lstStyle/>
            <a:p>
              <a:pPr algn="ctr" defTabSz="609630">
                <a:lnSpc>
                  <a:spcPct val="150000"/>
                </a:lnSpc>
                <a:buClrTx/>
              </a:pPr>
              <a:r>
                <a:rPr lang="vi-VN" sz="2400" kern="1200" dirty="0">
                  <a:solidFill>
                    <a:prstClr val="black"/>
                  </a:solidFill>
                  <a:latin typeface="+mj-lt"/>
                  <a:cs typeface="+mn-ea"/>
                  <a:sym typeface="+mn-lt"/>
                </a:rPr>
                <a:t>Quan sát nhanh các hình ảnh và viết lại tên ngành nghề thủ công của các sản phẩm thủ công mĩ nghệ.</a:t>
              </a:r>
            </a:p>
          </p:txBody>
        </p:sp>
      </p:grpSp>
      <p:sp>
        <p:nvSpPr>
          <p:cNvPr id="15" name="Freeform 67">
            <a:extLst>
              <a:ext uri="{FF2B5EF4-FFF2-40B4-BE49-F238E27FC236}">
                <a16:creationId xmlns:a16="http://schemas.microsoft.com/office/drawing/2014/main" id="{45C26645-8224-FAFC-00D8-FA185AE3B12E}"/>
              </a:ext>
            </a:extLst>
          </p:cNvPr>
          <p:cNvSpPr/>
          <p:nvPr/>
        </p:nvSpPr>
        <p:spPr>
          <a:xfrm>
            <a:off x="2288719" y="4099089"/>
            <a:ext cx="7614563" cy="2712691"/>
          </a:xfrm>
          <a:custGeom>
            <a:avLst/>
            <a:gdLst/>
            <a:ahLst/>
            <a:cxnLst/>
            <a:rect l="l" t="t" r="r" b="b"/>
            <a:pathLst>
              <a:path w="2118486" h="754711">
                <a:moveTo>
                  <a:pt x="0" y="0"/>
                </a:moveTo>
                <a:lnTo>
                  <a:pt x="2118486" y="0"/>
                </a:lnTo>
                <a:lnTo>
                  <a:pt x="2118486" y="754710"/>
                </a:lnTo>
                <a:lnTo>
                  <a:pt x="0" y="75471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vi-VN" sz="800" kern="1200">
              <a:solidFill>
                <a:prstClr val="black"/>
              </a:solidFill>
              <a:cs typeface="+mn-ea"/>
              <a:sym typeface="+mn-lt"/>
            </a:endParaRP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BD648C9-B94C-6FDD-D5B1-D7FD2F29E06E}"/>
              </a:ext>
            </a:extLst>
          </p:cNvPr>
          <p:cNvGrpSpPr/>
          <p:nvPr/>
        </p:nvGrpSpPr>
        <p:grpSpPr>
          <a:xfrm>
            <a:off x="423127" y="1866340"/>
            <a:ext cx="3420946" cy="2199180"/>
            <a:chOff x="1013056" y="381000"/>
            <a:chExt cx="5334000" cy="3073718"/>
          </a:xfrm>
        </p:grpSpPr>
        <p:pic>
          <p:nvPicPr>
            <p:cNvPr id="4" name="Picture 3" descr="IMG_256">
              <a:extLst>
                <a:ext uri="{FF2B5EF4-FFF2-40B4-BE49-F238E27FC236}">
                  <a16:creationId xmlns:a16="http://schemas.microsoft.com/office/drawing/2014/main" id="{A005A49F-D813-77C2-4542-AD6B8E9ECAF3}"/>
                </a:ext>
              </a:extLst>
            </p:cNvPr>
            <p:cNvPicPr>
              <a:picLocks noChangeAspect="1"/>
            </p:cNvPicPr>
            <p:nvPr/>
          </p:nvPicPr>
          <p:blipFill>
            <a:blip r:embed="rId3"/>
            <a:stretch>
              <a:fillRect/>
            </a:stretch>
          </p:blipFill>
          <p:spPr>
            <a:xfrm>
              <a:off x="1013056" y="647700"/>
              <a:ext cx="5334000" cy="2807018"/>
            </a:xfrm>
            <a:prstGeom prst="rect">
              <a:avLst/>
            </a:prstGeom>
            <a:noFill/>
            <a:ln w="9525">
              <a:noFill/>
            </a:ln>
          </p:spPr>
        </p:pic>
        <p:sp>
          <p:nvSpPr>
            <p:cNvPr id="6" name="Arrow: Pentagon 5">
              <a:extLst>
                <a:ext uri="{FF2B5EF4-FFF2-40B4-BE49-F238E27FC236}">
                  <a16:creationId xmlns:a16="http://schemas.microsoft.com/office/drawing/2014/main" id="{B5CA5325-2F84-7DEC-722F-B4D8C3061B5A}"/>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1</a:t>
              </a:r>
            </a:p>
          </p:txBody>
        </p:sp>
      </p:grpSp>
      <p:grpSp>
        <p:nvGrpSpPr>
          <p:cNvPr id="10" name="Group 9">
            <a:extLst>
              <a:ext uri="{FF2B5EF4-FFF2-40B4-BE49-F238E27FC236}">
                <a16:creationId xmlns:a16="http://schemas.microsoft.com/office/drawing/2014/main" id="{308F5162-C13D-8CA5-C783-998EFFE0ABAB}"/>
              </a:ext>
            </a:extLst>
          </p:cNvPr>
          <p:cNvGrpSpPr/>
          <p:nvPr/>
        </p:nvGrpSpPr>
        <p:grpSpPr>
          <a:xfrm>
            <a:off x="4385527" y="1866340"/>
            <a:ext cx="3420946" cy="2199179"/>
            <a:chOff x="1013056" y="381000"/>
            <a:chExt cx="5334000" cy="3073717"/>
          </a:xfrm>
        </p:grpSpPr>
        <p:pic>
          <p:nvPicPr>
            <p:cNvPr id="11" name="Picture 10">
              <a:extLst>
                <a:ext uri="{FF2B5EF4-FFF2-40B4-BE49-F238E27FC236}">
                  <a16:creationId xmlns:a16="http://schemas.microsoft.com/office/drawing/2014/main" id="{5CF22321-B469-1C85-F185-AE220EB092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056" y="647701"/>
              <a:ext cx="5334000" cy="2807016"/>
            </a:xfrm>
            <a:prstGeom prst="rect">
              <a:avLst/>
            </a:prstGeom>
            <a:noFill/>
            <a:ln w="9525">
              <a:noFill/>
            </a:ln>
          </p:spPr>
        </p:pic>
        <p:sp>
          <p:nvSpPr>
            <p:cNvPr id="12" name="Arrow: Pentagon 11">
              <a:extLst>
                <a:ext uri="{FF2B5EF4-FFF2-40B4-BE49-F238E27FC236}">
                  <a16:creationId xmlns:a16="http://schemas.microsoft.com/office/drawing/2014/main" id="{6D32F308-9714-9BDA-DA44-2BF879502CB7}"/>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2</a:t>
              </a:r>
            </a:p>
          </p:txBody>
        </p:sp>
      </p:grpSp>
      <p:grpSp>
        <p:nvGrpSpPr>
          <p:cNvPr id="13" name="Group 12">
            <a:extLst>
              <a:ext uri="{FF2B5EF4-FFF2-40B4-BE49-F238E27FC236}">
                <a16:creationId xmlns:a16="http://schemas.microsoft.com/office/drawing/2014/main" id="{45551F30-2639-2505-C67F-4395E5686261}"/>
              </a:ext>
            </a:extLst>
          </p:cNvPr>
          <p:cNvGrpSpPr/>
          <p:nvPr/>
        </p:nvGrpSpPr>
        <p:grpSpPr>
          <a:xfrm>
            <a:off x="8347927" y="1866340"/>
            <a:ext cx="3420946" cy="2199180"/>
            <a:chOff x="1013056" y="381000"/>
            <a:chExt cx="5334000" cy="3073718"/>
          </a:xfrm>
        </p:grpSpPr>
        <p:pic>
          <p:nvPicPr>
            <p:cNvPr id="14" name="Picture 13">
              <a:extLst>
                <a:ext uri="{FF2B5EF4-FFF2-40B4-BE49-F238E27FC236}">
                  <a16:creationId xmlns:a16="http://schemas.microsoft.com/office/drawing/2014/main" id="{9C958A9F-6111-03D8-042B-F3A9E799925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15" name="Arrow: Pentagon 14">
              <a:extLst>
                <a:ext uri="{FF2B5EF4-FFF2-40B4-BE49-F238E27FC236}">
                  <a16:creationId xmlns:a16="http://schemas.microsoft.com/office/drawing/2014/main" id="{CB3980ED-DE5E-708F-8088-918009C47CE8}"/>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3</a:t>
              </a:r>
            </a:p>
          </p:txBody>
        </p:sp>
      </p:grpSp>
      <p:grpSp>
        <p:nvGrpSpPr>
          <p:cNvPr id="16" name="Group 15">
            <a:extLst>
              <a:ext uri="{FF2B5EF4-FFF2-40B4-BE49-F238E27FC236}">
                <a16:creationId xmlns:a16="http://schemas.microsoft.com/office/drawing/2014/main" id="{76E5F1F5-F5CB-1E8C-A350-8EC9A5F455CB}"/>
              </a:ext>
            </a:extLst>
          </p:cNvPr>
          <p:cNvGrpSpPr/>
          <p:nvPr/>
        </p:nvGrpSpPr>
        <p:grpSpPr>
          <a:xfrm>
            <a:off x="423127" y="4429088"/>
            <a:ext cx="3420946" cy="2199180"/>
            <a:chOff x="1013056" y="381000"/>
            <a:chExt cx="5334000" cy="3073718"/>
          </a:xfrm>
        </p:grpSpPr>
        <p:pic>
          <p:nvPicPr>
            <p:cNvPr id="17" name="Picture 16">
              <a:extLst>
                <a:ext uri="{FF2B5EF4-FFF2-40B4-BE49-F238E27FC236}">
                  <a16:creationId xmlns:a16="http://schemas.microsoft.com/office/drawing/2014/main" id="{D53E76DC-74B5-A12E-51A0-A53ED88BC7E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18" name="Arrow: Pentagon 17">
              <a:extLst>
                <a:ext uri="{FF2B5EF4-FFF2-40B4-BE49-F238E27FC236}">
                  <a16:creationId xmlns:a16="http://schemas.microsoft.com/office/drawing/2014/main" id="{BAC95ABD-01A6-1D0D-4E57-40B14B3A5C3D}"/>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4</a:t>
              </a:r>
            </a:p>
          </p:txBody>
        </p:sp>
      </p:grpSp>
      <p:grpSp>
        <p:nvGrpSpPr>
          <p:cNvPr id="19" name="Group 18">
            <a:extLst>
              <a:ext uri="{FF2B5EF4-FFF2-40B4-BE49-F238E27FC236}">
                <a16:creationId xmlns:a16="http://schemas.microsoft.com/office/drawing/2014/main" id="{64F38CA7-036A-2B9F-7CE2-EF524C74EEFF}"/>
              </a:ext>
            </a:extLst>
          </p:cNvPr>
          <p:cNvGrpSpPr/>
          <p:nvPr/>
        </p:nvGrpSpPr>
        <p:grpSpPr>
          <a:xfrm>
            <a:off x="4385527" y="4429089"/>
            <a:ext cx="3420946" cy="2199181"/>
            <a:chOff x="1013056" y="381000"/>
            <a:chExt cx="5334000" cy="3073719"/>
          </a:xfrm>
        </p:grpSpPr>
        <p:pic>
          <p:nvPicPr>
            <p:cNvPr id="20" name="Picture 19">
              <a:extLst>
                <a:ext uri="{FF2B5EF4-FFF2-40B4-BE49-F238E27FC236}">
                  <a16:creationId xmlns:a16="http://schemas.microsoft.com/office/drawing/2014/main" id="{B946A19F-598D-89AE-9468-7B3D39E3737B}"/>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9501" b="9501"/>
            <a:stretch/>
          </p:blipFill>
          <p:spPr>
            <a:xfrm>
              <a:off x="1013056" y="647700"/>
              <a:ext cx="5334000" cy="2807019"/>
            </a:xfrm>
            <a:prstGeom prst="rect">
              <a:avLst/>
            </a:prstGeom>
            <a:noFill/>
            <a:ln w="9525">
              <a:noFill/>
            </a:ln>
          </p:spPr>
        </p:pic>
        <p:sp>
          <p:nvSpPr>
            <p:cNvPr id="21" name="Arrow: Pentagon 20">
              <a:extLst>
                <a:ext uri="{FF2B5EF4-FFF2-40B4-BE49-F238E27FC236}">
                  <a16:creationId xmlns:a16="http://schemas.microsoft.com/office/drawing/2014/main" id="{52555DE7-323F-AD9F-AE99-99188EC5B344}"/>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5</a:t>
              </a:r>
            </a:p>
          </p:txBody>
        </p:sp>
      </p:grpSp>
      <p:grpSp>
        <p:nvGrpSpPr>
          <p:cNvPr id="22" name="Group 21">
            <a:extLst>
              <a:ext uri="{FF2B5EF4-FFF2-40B4-BE49-F238E27FC236}">
                <a16:creationId xmlns:a16="http://schemas.microsoft.com/office/drawing/2014/main" id="{2E586A7E-1F6F-7115-0B43-096AAA5193F2}"/>
              </a:ext>
            </a:extLst>
          </p:cNvPr>
          <p:cNvGrpSpPr/>
          <p:nvPr/>
        </p:nvGrpSpPr>
        <p:grpSpPr>
          <a:xfrm>
            <a:off x="8347927" y="4429088"/>
            <a:ext cx="3420946" cy="2199180"/>
            <a:chOff x="1013056" y="381000"/>
            <a:chExt cx="5334000" cy="3073718"/>
          </a:xfrm>
        </p:grpSpPr>
        <p:pic>
          <p:nvPicPr>
            <p:cNvPr id="23" name="Picture 22">
              <a:extLst>
                <a:ext uri="{FF2B5EF4-FFF2-40B4-BE49-F238E27FC236}">
                  <a16:creationId xmlns:a16="http://schemas.microsoft.com/office/drawing/2014/main" id="{EA06EABA-5566-269A-ECB1-EF2CACB68FCE}"/>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24" name="Arrow: Pentagon 23">
              <a:extLst>
                <a:ext uri="{FF2B5EF4-FFF2-40B4-BE49-F238E27FC236}">
                  <a16:creationId xmlns:a16="http://schemas.microsoft.com/office/drawing/2014/main" id="{654B5D75-30CF-171C-70A8-FC1ED35CB7C7}"/>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cs typeface="+mn-ea"/>
                  <a:sym typeface="+mn-lt"/>
                </a:rPr>
                <a:t>6</a:t>
              </a:r>
            </a:p>
          </p:txBody>
        </p:sp>
      </p:grpSp>
      <p:sp>
        <p:nvSpPr>
          <p:cNvPr id="25" name="Title 24">
            <a:extLst>
              <a:ext uri="{FF2B5EF4-FFF2-40B4-BE49-F238E27FC236}">
                <a16:creationId xmlns:a16="http://schemas.microsoft.com/office/drawing/2014/main" id="{64673986-C19D-1A37-9AB0-6E1968ECB1AF}"/>
              </a:ext>
            </a:extLst>
          </p:cNvPr>
          <p:cNvSpPr>
            <a:spLocks noGrp="1"/>
          </p:cNvSpPr>
          <p:nvPr>
            <p:ph type="title"/>
          </p:nvPr>
        </p:nvSpPr>
        <p:spPr>
          <a:xfrm>
            <a:off x="3631580" y="827146"/>
            <a:ext cx="5486400" cy="762000"/>
          </a:xfrm>
          <a:prstGeom prst="roundRect">
            <a:avLst>
              <a:gd name="adj" fmla="val 50000"/>
            </a:avLst>
          </a:prstGeom>
          <a:solidFill>
            <a:srgbClr val="369694"/>
          </a:solidFill>
        </p:spPr>
        <p:txBody>
          <a:bodyPr>
            <a:normAutofit/>
          </a:bodyPr>
          <a:lstStyle/>
          <a:p>
            <a:r>
              <a:rPr lang="vi-VN" sz="2400" b="1" dirty="0">
                <a:solidFill>
                  <a:schemeClr val="bg1"/>
                </a:solidFill>
                <a:latin typeface="+mn-lt"/>
                <a:ea typeface="+mn-ea"/>
                <a:cs typeface="+mn-ea"/>
                <a:sym typeface="+mn-lt"/>
              </a:rPr>
              <a:t>NHANH TAY NHANH MẮT</a:t>
            </a:r>
          </a:p>
        </p:txBody>
      </p:sp>
    </p:spTree>
    <p:extLst>
      <p:ext uri="{BB962C8B-B14F-4D97-AF65-F5344CB8AC3E}">
        <p14:creationId xmlns:p14="http://schemas.microsoft.com/office/powerpoint/2010/main" val="30789676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heckerboard(across)">
                                      <p:cBhvr>
                                        <p:cTn id="7" dur="500"/>
                                        <p:tgtEl>
                                          <p:spTgt spid="9"/>
                                        </p:tgtEl>
                                      </p:cBhvr>
                                    </p:animEffect>
                                  </p:childTnLst>
                                </p:cTn>
                              </p:par>
                              <p:par>
                                <p:cTn id="8" presetID="5" presetClass="entr" presetSubtype="1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checkerboard(across)">
                                      <p:cBhvr>
                                        <p:cTn id="10" dur="500"/>
                                        <p:tgtEl>
                                          <p:spTgt spid="10"/>
                                        </p:tgtEl>
                                      </p:cBhvr>
                                    </p:animEffect>
                                  </p:childTnLst>
                                </p:cTn>
                              </p:par>
                              <p:par>
                                <p:cTn id="11" presetID="5" presetClass="entr" presetSubtype="1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checkerboard(across)">
                                      <p:cBhvr>
                                        <p:cTn id="13" dur="500"/>
                                        <p:tgtEl>
                                          <p:spTgt spid="13"/>
                                        </p:tgtEl>
                                      </p:cBhvr>
                                    </p:animEffect>
                                  </p:childTnLst>
                                </p:cTn>
                              </p:par>
                              <p:par>
                                <p:cTn id="14" presetID="5" presetClass="entr" presetSubtype="10" fill="hold"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checkerboard(across)">
                                      <p:cBhvr>
                                        <p:cTn id="16" dur="500"/>
                                        <p:tgtEl>
                                          <p:spTgt spid="16"/>
                                        </p:tgtEl>
                                      </p:cBhvr>
                                    </p:animEffect>
                                  </p:childTnLst>
                                </p:cTn>
                              </p:par>
                              <p:par>
                                <p:cTn id="17" presetID="5" presetClass="entr" presetSubtype="1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checkerboard(across)">
                                      <p:cBhvr>
                                        <p:cTn id="19" dur="500"/>
                                        <p:tgtEl>
                                          <p:spTgt spid="19"/>
                                        </p:tgtEl>
                                      </p:cBhvr>
                                    </p:animEffect>
                                  </p:childTnLst>
                                </p:cTn>
                              </p:par>
                              <p:par>
                                <p:cTn id="20" presetID="5" presetClass="entr" presetSubtype="1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heckerboard(across)">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FBD648C9-B94C-6FDD-D5B1-D7FD2F29E06E}"/>
              </a:ext>
            </a:extLst>
          </p:cNvPr>
          <p:cNvGrpSpPr/>
          <p:nvPr/>
        </p:nvGrpSpPr>
        <p:grpSpPr>
          <a:xfrm>
            <a:off x="644540" y="2479908"/>
            <a:ext cx="5100353" cy="3278798"/>
            <a:chOff x="1013056" y="381000"/>
            <a:chExt cx="5334000" cy="3073718"/>
          </a:xfrm>
        </p:grpSpPr>
        <p:pic>
          <p:nvPicPr>
            <p:cNvPr id="4" name="Picture 3" descr="IMG_256">
              <a:extLst>
                <a:ext uri="{FF2B5EF4-FFF2-40B4-BE49-F238E27FC236}">
                  <a16:creationId xmlns:a16="http://schemas.microsoft.com/office/drawing/2014/main" id="{A005A49F-D813-77C2-4542-AD6B8E9ECAF3}"/>
                </a:ext>
              </a:extLst>
            </p:cNvPr>
            <p:cNvPicPr>
              <a:picLocks noChangeAspect="1"/>
            </p:cNvPicPr>
            <p:nvPr/>
          </p:nvPicPr>
          <p:blipFill>
            <a:blip r:embed="rId3"/>
            <a:stretch>
              <a:fillRect/>
            </a:stretch>
          </p:blipFill>
          <p:spPr>
            <a:xfrm>
              <a:off x="1013056" y="647700"/>
              <a:ext cx="5334000" cy="2807018"/>
            </a:xfrm>
            <a:prstGeom prst="rect">
              <a:avLst/>
            </a:prstGeom>
            <a:noFill/>
            <a:ln w="9525">
              <a:noFill/>
            </a:ln>
          </p:spPr>
        </p:pic>
        <p:sp>
          <p:nvSpPr>
            <p:cNvPr id="6" name="Arrow: Pentagon 5">
              <a:extLst>
                <a:ext uri="{FF2B5EF4-FFF2-40B4-BE49-F238E27FC236}">
                  <a16:creationId xmlns:a16="http://schemas.microsoft.com/office/drawing/2014/main" id="{B5CA5325-2F84-7DEC-722F-B4D8C3061B5A}"/>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1</a:t>
              </a:r>
            </a:p>
          </p:txBody>
        </p:sp>
      </p:grpSp>
      <p:grpSp>
        <p:nvGrpSpPr>
          <p:cNvPr id="10" name="Group 9">
            <a:extLst>
              <a:ext uri="{FF2B5EF4-FFF2-40B4-BE49-F238E27FC236}">
                <a16:creationId xmlns:a16="http://schemas.microsoft.com/office/drawing/2014/main" id="{308F5162-C13D-8CA5-C783-998EFFE0ABAB}"/>
              </a:ext>
            </a:extLst>
          </p:cNvPr>
          <p:cNvGrpSpPr/>
          <p:nvPr/>
        </p:nvGrpSpPr>
        <p:grpSpPr>
          <a:xfrm>
            <a:off x="6435740" y="2479909"/>
            <a:ext cx="5100353" cy="3278797"/>
            <a:chOff x="1013056" y="381000"/>
            <a:chExt cx="5334000" cy="3073717"/>
          </a:xfrm>
        </p:grpSpPr>
        <p:pic>
          <p:nvPicPr>
            <p:cNvPr id="11" name="Picture 10">
              <a:extLst>
                <a:ext uri="{FF2B5EF4-FFF2-40B4-BE49-F238E27FC236}">
                  <a16:creationId xmlns:a16="http://schemas.microsoft.com/office/drawing/2014/main" id="{5CF22321-B469-1C85-F185-AE220EB0929A}"/>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056" y="647701"/>
              <a:ext cx="5334000" cy="2807016"/>
            </a:xfrm>
            <a:prstGeom prst="rect">
              <a:avLst/>
            </a:prstGeom>
            <a:noFill/>
            <a:ln w="9525">
              <a:noFill/>
            </a:ln>
          </p:spPr>
        </p:pic>
        <p:sp>
          <p:nvSpPr>
            <p:cNvPr id="12" name="Arrow: Pentagon 11">
              <a:extLst>
                <a:ext uri="{FF2B5EF4-FFF2-40B4-BE49-F238E27FC236}">
                  <a16:creationId xmlns:a16="http://schemas.microsoft.com/office/drawing/2014/main" id="{6D32F308-9714-9BDA-DA44-2BF879502CB7}"/>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2</a:t>
              </a:r>
            </a:p>
          </p:txBody>
        </p:sp>
      </p:grpSp>
      <p:sp>
        <p:nvSpPr>
          <p:cNvPr id="25" name="Title 24">
            <a:extLst>
              <a:ext uri="{FF2B5EF4-FFF2-40B4-BE49-F238E27FC236}">
                <a16:creationId xmlns:a16="http://schemas.microsoft.com/office/drawing/2014/main" id="{64673986-C19D-1A37-9AB0-6E1968ECB1AF}"/>
              </a:ext>
            </a:extLst>
          </p:cNvPr>
          <p:cNvSpPr>
            <a:spLocks noGrp="1"/>
          </p:cNvSpPr>
          <p:nvPr>
            <p:ph type="title"/>
          </p:nvPr>
        </p:nvSpPr>
        <p:spPr>
          <a:xfrm>
            <a:off x="3352800" y="1479155"/>
            <a:ext cx="5486400" cy="762000"/>
          </a:xfrm>
          <a:prstGeom prst="roundRect">
            <a:avLst>
              <a:gd name="adj" fmla="val 50000"/>
            </a:avLst>
          </a:prstGeom>
          <a:solidFill>
            <a:srgbClr val="369694"/>
          </a:solidFill>
        </p:spPr>
        <p:txBody>
          <a:bodyPr/>
          <a:lstStyle/>
          <a:p>
            <a:r>
              <a:rPr lang="vi-VN" sz="2400" b="1" dirty="0">
                <a:solidFill>
                  <a:schemeClr val="bg1"/>
                </a:solidFill>
                <a:ea typeface="+mn-ea"/>
                <a:cs typeface="+mn-ea"/>
                <a:sym typeface="+mn-lt"/>
              </a:rPr>
              <a:t>NHANH TAY NHANH MẮT</a:t>
            </a:r>
          </a:p>
        </p:txBody>
      </p:sp>
      <p:sp>
        <p:nvSpPr>
          <p:cNvPr id="29" name="TextBox 28">
            <a:extLst>
              <a:ext uri="{FF2B5EF4-FFF2-40B4-BE49-F238E27FC236}">
                <a16:creationId xmlns:a16="http://schemas.microsoft.com/office/drawing/2014/main" id="{46B1B46F-D842-424B-8819-968694589A23}"/>
              </a:ext>
            </a:extLst>
          </p:cNvPr>
          <p:cNvSpPr txBox="1"/>
          <p:nvPr/>
        </p:nvSpPr>
        <p:spPr>
          <a:xfrm>
            <a:off x="1061116" y="6028627"/>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mây tre đan</a:t>
            </a:r>
          </a:p>
        </p:txBody>
      </p:sp>
      <p:sp>
        <p:nvSpPr>
          <p:cNvPr id="30" name="TextBox 29">
            <a:extLst>
              <a:ext uri="{FF2B5EF4-FFF2-40B4-BE49-F238E27FC236}">
                <a16:creationId xmlns:a16="http://schemas.microsoft.com/office/drawing/2014/main" id="{264D7FAC-7078-0C0C-F629-8FFA27BC1904}"/>
              </a:ext>
            </a:extLst>
          </p:cNvPr>
          <p:cNvSpPr txBox="1"/>
          <p:nvPr/>
        </p:nvSpPr>
        <p:spPr>
          <a:xfrm>
            <a:off x="6852316" y="6028627"/>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làm gốm</a:t>
            </a:r>
          </a:p>
        </p:txBody>
      </p:sp>
    </p:spTree>
    <p:extLst>
      <p:ext uri="{BB962C8B-B14F-4D97-AF65-F5344CB8AC3E}">
        <p14:creationId xmlns:p14="http://schemas.microsoft.com/office/powerpoint/2010/main" val="38331775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4673986-C19D-1A37-9AB0-6E1968ECB1AF}"/>
              </a:ext>
            </a:extLst>
          </p:cNvPr>
          <p:cNvSpPr>
            <a:spLocks noGrp="1"/>
          </p:cNvSpPr>
          <p:nvPr>
            <p:ph type="title"/>
          </p:nvPr>
        </p:nvSpPr>
        <p:spPr>
          <a:xfrm>
            <a:off x="3352800" y="1349665"/>
            <a:ext cx="5486400" cy="762000"/>
          </a:xfrm>
          <a:prstGeom prst="roundRect">
            <a:avLst>
              <a:gd name="adj" fmla="val 50000"/>
            </a:avLst>
          </a:prstGeom>
          <a:solidFill>
            <a:srgbClr val="369694"/>
          </a:solidFill>
        </p:spPr>
        <p:txBody>
          <a:bodyPr>
            <a:normAutofit/>
          </a:bodyPr>
          <a:lstStyle/>
          <a:p>
            <a:r>
              <a:rPr lang="vi-VN" sz="2400" b="1" dirty="0">
                <a:solidFill>
                  <a:schemeClr val="bg1"/>
                </a:solidFill>
                <a:ea typeface="+mn-ea"/>
                <a:cs typeface="+mn-ea"/>
                <a:sym typeface="+mn-lt"/>
              </a:rPr>
              <a:t>NHANH TAY NHANH MẮT</a:t>
            </a:r>
          </a:p>
        </p:txBody>
      </p:sp>
      <p:sp>
        <p:nvSpPr>
          <p:cNvPr id="29" name="TextBox 28">
            <a:extLst>
              <a:ext uri="{FF2B5EF4-FFF2-40B4-BE49-F238E27FC236}">
                <a16:creationId xmlns:a16="http://schemas.microsoft.com/office/drawing/2014/main" id="{46B1B46F-D842-424B-8819-968694589A23}"/>
              </a:ext>
            </a:extLst>
          </p:cNvPr>
          <p:cNvSpPr txBox="1"/>
          <p:nvPr/>
        </p:nvSpPr>
        <p:spPr>
          <a:xfrm>
            <a:off x="1059629" y="6106685"/>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thêu tay</a:t>
            </a:r>
          </a:p>
        </p:txBody>
      </p:sp>
      <p:sp>
        <p:nvSpPr>
          <p:cNvPr id="30" name="TextBox 29">
            <a:extLst>
              <a:ext uri="{FF2B5EF4-FFF2-40B4-BE49-F238E27FC236}">
                <a16:creationId xmlns:a16="http://schemas.microsoft.com/office/drawing/2014/main" id="{264D7FAC-7078-0C0C-F629-8FFA27BC1904}"/>
              </a:ext>
            </a:extLst>
          </p:cNvPr>
          <p:cNvSpPr txBox="1"/>
          <p:nvPr/>
        </p:nvSpPr>
        <p:spPr>
          <a:xfrm>
            <a:off x="6932078" y="6106685"/>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sơn mài</a:t>
            </a:r>
          </a:p>
        </p:txBody>
      </p:sp>
      <p:grpSp>
        <p:nvGrpSpPr>
          <p:cNvPr id="2" name="Group 1">
            <a:extLst>
              <a:ext uri="{FF2B5EF4-FFF2-40B4-BE49-F238E27FC236}">
                <a16:creationId xmlns:a16="http://schemas.microsoft.com/office/drawing/2014/main" id="{3FDC6BFD-BE62-45E6-4A12-AD3EE19AD83D}"/>
              </a:ext>
            </a:extLst>
          </p:cNvPr>
          <p:cNvGrpSpPr/>
          <p:nvPr/>
        </p:nvGrpSpPr>
        <p:grpSpPr>
          <a:xfrm>
            <a:off x="450029" y="2267681"/>
            <a:ext cx="5486400" cy="3526971"/>
            <a:chOff x="1013056" y="381000"/>
            <a:chExt cx="5334000" cy="3073718"/>
          </a:xfrm>
        </p:grpSpPr>
        <p:pic>
          <p:nvPicPr>
            <p:cNvPr id="3" name="Picture 2">
              <a:extLst>
                <a:ext uri="{FF2B5EF4-FFF2-40B4-BE49-F238E27FC236}">
                  <a16:creationId xmlns:a16="http://schemas.microsoft.com/office/drawing/2014/main" id="{8A12CC74-82FD-9576-76C1-907BE8F2515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5" name="Arrow: Pentagon 4">
              <a:extLst>
                <a:ext uri="{FF2B5EF4-FFF2-40B4-BE49-F238E27FC236}">
                  <a16:creationId xmlns:a16="http://schemas.microsoft.com/office/drawing/2014/main" id="{096FFA9E-D108-BE12-E65E-6C486708D00C}"/>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3</a:t>
              </a:r>
            </a:p>
          </p:txBody>
        </p:sp>
      </p:grpSp>
      <p:grpSp>
        <p:nvGrpSpPr>
          <p:cNvPr id="7" name="Group 6">
            <a:extLst>
              <a:ext uri="{FF2B5EF4-FFF2-40B4-BE49-F238E27FC236}">
                <a16:creationId xmlns:a16="http://schemas.microsoft.com/office/drawing/2014/main" id="{E838B68D-48F7-4688-0709-655A95281184}"/>
              </a:ext>
            </a:extLst>
          </p:cNvPr>
          <p:cNvGrpSpPr/>
          <p:nvPr/>
        </p:nvGrpSpPr>
        <p:grpSpPr>
          <a:xfrm>
            <a:off x="6322477" y="2267681"/>
            <a:ext cx="5486400" cy="3526971"/>
            <a:chOff x="1013056" y="381000"/>
            <a:chExt cx="5334000" cy="3073718"/>
          </a:xfrm>
        </p:grpSpPr>
        <p:pic>
          <p:nvPicPr>
            <p:cNvPr id="8" name="Picture 7">
              <a:extLst>
                <a:ext uri="{FF2B5EF4-FFF2-40B4-BE49-F238E27FC236}">
                  <a16:creationId xmlns:a16="http://schemas.microsoft.com/office/drawing/2014/main" id="{41BC927F-934E-CAEE-461A-018F53620F4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13" name="Arrow: Pentagon 12">
              <a:extLst>
                <a:ext uri="{FF2B5EF4-FFF2-40B4-BE49-F238E27FC236}">
                  <a16:creationId xmlns:a16="http://schemas.microsoft.com/office/drawing/2014/main" id="{9F69432B-CEDF-3B14-2E8D-EB089A8CDF14}"/>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4</a:t>
              </a:r>
            </a:p>
          </p:txBody>
        </p:sp>
      </p:grpSp>
    </p:spTree>
    <p:extLst>
      <p:ext uri="{BB962C8B-B14F-4D97-AF65-F5344CB8AC3E}">
        <p14:creationId xmlns:p14="http://schemas.microsoft.com/office/powerpoint/2010/main" val="375525019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Title 24">
            <a:extLst>
              <a:ext uri="{FF2B5EF4-FFF2-40B4-BE49-F238E27FC236}">
                <a16:creationId xmlns:a16="http://schemas.microsoft.com/office/drawing/2014/main" id="{64673986-C19D-1A37-9AB0-6E1968ECB1AF}"/>
              </a:ext>
            </a:extLst>
          </p:cNvPr>
          <p:cNvSpPr>
            <a:spLocks noGrp="1"/>
          </p:cNvSpPr>
          <p:nvPr>
            <p:ph type="title"/>
          </p:nvPr>
        </p:nvSpPr>
        <p:spPr>
          <a:xfrm>
            <a:off x="3352800" y="1213739"/>
            <a:ext cx="5486400" cy="762000"/>
          </a:xfrm>
          <a:prstGeom prst="roundRect">
            <a:avLst>
              <a:gd name="adj" fmla="val 50000"/>
            </a:avLst>
          </a:prstGeom>
          <a:solidFill>
            <a:srgbClr val="369694"/>
          </a:solidFill>
        </p:spPr>
        <p:txBody>
          <a:bodyPr>
            <a:normAutofit/>
          </a:bodyPr>
          <a:lstStyle/>
          <a:p>
            <a:r>
              <a:rPr lang="vi-VN" sz="2400" b="1" dirty="0">
                <a:solidFill>
                  <a:schemeClr val="bg1"/>
                </a:solidFill>
                <a:ea typeface="+mn-ea"/>
                <a:cs typeface="+mn-ea"/>
                <a:sym typeface="+mn-lt"/>
              </a:rPr>
              <a:t>NHANH TAY NHANH MẮT</a:t>
            </a:r>
          </a:p>
        </p:txBody>
      </p:sp>
      <p:sp>
        <p:nvSpPr>
          <p:cNvPr id="29" name="TextBox 28">
            <a:extLst>
              <a:ext uri="{FF2B5EF4-FFF2-40B4-BE49-F238E27FC236}">
                <a16:creationId xmlns:a16="http://schemas.microsoft.com/office/drawing/2014/main" id="{46B1B46F-D842-424B-8819-968694589A23}"/>
              </a:ext>
            </a:extLst>
          </p:cNvPr>
          <p:cNvSpPr txBox="1"/>
          <p:nvPr/>
        </p:nvSpPr>
        <p:spPr>
          <a:xfrm>
            <a:off x="1026176" y="6126357"/>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khảm trai</a:t>
            </a:r>
          </a:p>
        </p:txBody>
      </p:sp>
      <p:sp>
        <p:nvSpPr>
          <p:cNvPr id="30" name="TextBox 29">
            <a:extLst>
              <a:ext uri="{FF2B5EF4-FFF2-40B4-BE49-F238E27FC236}">
                <a16:creationId xmlns:a16="http://schemas.microsoft.com/office/drawing/2014/main" id="{264D7FAC-7078-0C0C-F629-8FFA27BC1904}"/>
              </a:ext>
            </a:extLst>
          </p:cNvPr>
          <p:cNvSpPr txBox="1"/>
          <p:nvPr/>
        </p:nvSpPr>
        <p:spPr>
          <a:xfrm>
            <a:off x="6898625" y="6126357"/>
            <a:ext cx="4267200" cy="478144"/>
          </a:xfrm>
          <a:prstGeom prst="rect">
            <a:avLst/>
          </a:prstGeom>
          <a:noFill/>
        </p:spPr>
        <p:txBody>
          <a:bodyPr wrap="square">
            <a:spAutoFit/>
          </a:bodyPr>
          <a:lstStyle/>
          <a:p>
            <a:pPr algn="ctr" defTabSz="609630">
              <a:lnSpc>
                <a:spcPct val="114000"/>
              </a:lnSpc>
              <a:buClrTx/>
            </a:pPr>
            <a:r>
              <a:rPr lang="vi-VN" sz="2400" kern="1200" dirty="0">
                <a:solidFill>
                  <a:prstClr val="black"/>
                </a:solidFill>
                <a:latin typeface="+mj-lt"/>
                <a:cs typeface="+mn-ea"/>
                <a:sym typeface="+mn-lt"/>
              </a:rPr>
              <a:t>Nghề gò đồng</a:t>
            </a:r>
          </a:p>
        </p:txBody>
      </p:sp>
      <p:grpSp>
        <p:nvGrpSpPr>
          <p:cNvPr id="4" name="Group 3">
            <a:extLst>
              <a:ext uri="{FF2B5EF4-FFF2-40B4-BE49-F238E27FC236}">
                <a16:creationId xmlns:a16="http://schemas.microsoft.com/office/drawing/2014/main" id="{0578C638-461C-A780-F1DF-BEA8D1183076}"/>
              </a:ext>
            </a:extLst>
          </p:cNvPr>
          <p:cNvGrpSpPr/>
          <p:nvPr/>
        </p:nvGrpSpPr>
        <p:grpSpPr>
          <a:xfrm>
            <a:off x="355600" y="2163956"/>
            <a:ext cx="5608352" cy="3705014"/>
            <a:chOff x="1013056" y="381000"/>
            <a:chExt cx="5334000" cy="3073719"/>
          </a:xfrm>
        </p:grpSpPr>
        <p:pic>
          <p:nvPicPr>
            <p:cNvPr id="6" name="Picture 5">
              <a:extLst>
                <a:ext uri="{FF2B5EF4-FFF2-40B4-BE49-F238E27FC236}">
                  <a16:creationId xmlns:a16="http://schemas.microsoft.com/office/drawing/2014/main" id="{0F096303-9C38-C6F3-503D-C40E4EDF6B7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9501" b="9501"/>
            <a:stretch/>
          </p:blipFill>
          <p:spPr>
            <a:xfrm>
              <a:off x="1013056" y="647700"/>
              <a:ext cx="5334000" cy="2807019"/>
            </a:xfrm>
            <a:prstGeom prst="rect">
              <a:avLst/>
            </a:prstGeom>
            <a:noFill/>
            <a:ln w="9525">
              <a:noFill/>
            </a:ln>
          </p:spPr>
        </p:pic>
        <p:sp>
          <p:nvSpPr>
            <p:cNvPr id="9" name="Arrow: Pentagon 8">
              <a:extLst>
                <a:ext uri="{FF2B5EF4-FFF2-40B4-BE49-F238E27FC236}">
                  <a16:creationId xmlns:a16="http://schemas.microsoft.com/office/drawing/2014/main" id="{2E0DA7B6-6190-87EA-190D-C2AE885305D4}"/>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5</a:t>
              </a:r>
            </a:p>
          </p:txBody>
        </p:sp>
      </p:grpSp>
      <p:grpSp>
        <p:nvGrpSpPr>
          <p:cNvPr id="10" name="Group 9">
            <a:extLst>
              <a:ext uri="{FF2B5EF4-FFF2-40B4-BE49-F238E27FC236}">
                <a16:creationId xmlns:a16="http://schemas.microsoft.com/office/drawing/2014/main" id="{D5246BC6-6330-2BC1-DBF3-96091413B52B}"/>
              </a:ext>
            </a:extLst>
          </p:cNvPr>
          <p:cNvGrpSpPr/>
          <p:nvPr/>
        </p:nvGrpSpPr>
        <p:grpSpPr>
          <a:xfrm>
            <a:off x="6228048" y="2163957"/>
            <a:ext cx="5608352" cy="3705014"/>
            <a:chOff x="1013056" y="381000"/>
            <a:chExt cx="5334000" cy="3073718"/>
          </a:xfrm>
        </p:grpSpPr>
        <p:pic>
          <p:nvPicPr>
            <p:cNvPr id="11" name="Picture 10">
              <a:extLst>
                <a:ext uri="{FF2B5EF4-FFF2-40B4-BE49-F238E27FC236}">
                  <a16:creationId xmlns:a16="http://schemas.microsoft.com/office/drawing/2014/main" id="{54F0CA8A-F241-6563-4F9A-2679D0271EB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13056" y="647700"/>
              <a:ext cx="5334000" cy="2807018"/>
            </a:xfrm>
            <a:prstGeom prst="rect">
              <a:avLst/>
            </a:prstGeom>
            <a:noFill/>
            <a:ln w="9525">
              <a:noFill/>
            </a:ln>
          </p:spPr>
        </p:pic>
        <p:sp>
          <p:nvSpPr>
            <p:cNvPr id="12" name="Arrow: Pentagon 11">
              <a:extLst>
                <a:ext uri="{FF2B5EF4-FFF2-40B4-BE49-F238E27FC236}">
                  <a16:creationId xmlns:a16="http://schemas.microsoft.com/office/drawing/2014/main" id="{7AA18E13-2061-008D-E04A-5234C756A10E}"/>
                </a:ext>
              </a:extLst>
            </p:cNvPr>
            <p:cNvSpPr/>
            <p:nvPr/>
          </p:nvSpPr>
          <p:spPr>
            <a:xfrm>
              <a:off x="1013056" y="381000"/>
              <a:ext cx="739544" cy="533400"/>
            </a:xfrm>
            <a:prstGeom prst="homePlate">
              <a:avLst>
                <a:gd name="adj" fmla="val 30952"/>
              </a:avLst>
            </a:prstGeom>
            <a:ln>
              <a:solidFill>
                <a:srgbClr val="E52725"/>
              </a:solidFill>
            </a:ln>
            <a:effectLst>
              <a:outerShdw blurRad="50800" dist="38100" dir="5400000" algn="t"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black"/>
                  </a:solidFill>
                  <a:latin typeface="+mj-lt"/>
                  <a:cs typeface="+mn-ea"/>
                  <a:sym typeface="+mn-lt"/>
                </a:rPr>
                <a:t>6</a:t>
              </a:r>
            </a:p>
          </p:txBody>
        </p:sp>
      </p:grpSp>
    </p:spTree>
    <p:extLst>
      <p:ext uri="{BB962C8B-B14F-4D97-AF65-F5344CB8AC3E}">
        <p14:creationId xmlns:p14="http://schemas.microsoft.com/office/powerpoint/2010/main" val="344880886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0"/>
                                        </p:tgtEl>
                                        <p:attrNameLst>
                                          <p:attrName>style.visibility</p:attrName>
                                        </p:attrNameLst>
                                      </p:cBhvr>
                                      <p:to>
                                        <p:strVal val="visible"/>
                                      </p:to>
                                    </p:set>
                                    <p:animEffect transition="in" filter="wipe(down)">
                                      <p:cBhvr>
                                        <p:cTn id="1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5" name="Picture 4">
            <a:hlinkClick r:id="rId4"/>
            <a:extLst>
              <a:ext uri="{FF2B5EF4-FFF2-40B4-BE49-F238E27FC236}">
                <a16:creationId xmlns:a16="http://schemas.microsoft.com/office/drawing/2014/main" id="{EB8C40AB-48EF-0E6D-E856-E52A192ECB53}"/>
              </a:ext>
            </a:extLst>
          </p:cNvPr>
          <p:cNvPicPr>
            <a:picLocks noChangeAspect="1"/>
          </p:cNvPicPr>
          <p:nvPr/>
        </p:nvPicPr>
        <p:blipFill>
          <a:blip r:embed="rId5"/>
          <a:stretch>
            <a:fillRect/>
          </a:stretch>
        </p:blipFill>
        <p:spPr>
          <a:xfrm>
            <a:off x="4682822" y="2897769"/>
            <a:ext cx="2826355" cy="158497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52401" y="1689039"/>
            <a:ext cx="12192000" cy="762000"/>
          </a:xfrm>
        </p:spPr>
        <p:txBody>
          <a:bodyPr>
            <a:normAutofit/>
          </a:bodyPr>
          <a:lstStyle/>
          <a:p>
            <a:r>
              <a:rPr lang="vi-VN" sz="2400" b="1" dirty="0">
                <a:solidFill>
                  <a:srgbClr val="E52725"/>
                </a:solidFill>
                <a:effectLst/>
                <a:latin typeface="+mn-lt"/>
                <a:ea typeface="+mn-ea"/>
                <a:cs typeface="+mn-ea"/>
                <a:sym typeface="+mn-lt"/>
              </a:rPr>
              <a:t>Quan sát các hình ảnh sản phẩm thủ công mĩ nghệ SGK tr.23</a:t>
            </a:r>
          </a:p>
        </p:txBody>
      </p:sp>
      <p:sp>
        <p:nvSpPr>
          <p:cNvPr id="2" name="Arrow: Pentagon 1">
            <a:extLst>
              <a:ext uri="{FF2B5EF4-FFF2-40B4-BE49-F238E27FC236}">
                <a16:creationId xmlns:a16="http://schemas.microsoft.com/office/drawing/2014/main" id="{FB112291-1F44-B4EF-63EE-77F41E2B8384}"/>
              </a:ext>
            </a:extLst>
          </p:cNvPr>
          <p:cNvSpPr/>
          <p:nvPr/>
        </p:nvSpPr>
        <p:spPr>
          <a:xfrm>
            <a:off x="50025" y="2520466"/>
            <a:ext cx="3356429" cy="762000"/>
          </a:xfrm>
          <a:prstGeom prst="homePlate">
            <a:avLst/>
          </a:prstGeom>
          <a:solidFill>
            <a:srgbClr val="369694"/>
          </a:solidFill>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white"/>
                </a:solidFill>
                <a:cs typeface="+mn-ea"/>
                <a:sym typeface="+mn-lt"/>
              </a:rPr>
              <a:t>THẢO LUẬN NHÓM</a:t>
            </a:r>
          </a:p>
        </p:txBody>
      </p:sp>
      <p:sp>
        <p:nvSpPr>
          <p:cNvPr id="3" name="Rectangle: Rounded Corners 2">
            <a:extLst>
              <a:ext uri="{FF2B5EF4-FFF2-40B4-BE49-F238E27FC236}">
                <a16:creationId xmlns:a16="http://schemas.microsoft.com/office/drawing/2014/main" id="{BBCB98E2-FD2F-CAD6-CB10-90DEA433A089}"/>
              </a:ext>
            </a:extLst>
          </p:cNvPr>
          <p:cNvSpPr/>
          <p:nvPr/>
        </p:nvSpPr>
        <p:spPr>
          <a:xfrm>
            <a:off x="6519563" y="2520466"/>
            <a:ext cx="5219572" cy="3708400"/>
          </a:xfrm>
          <a:prstGeom prst="roundRect">
            <a:avLst>
              <a:gd name="adj" fmla="val 14214"/>
            </a:avLst>
          </a:prstGeom>
          <a:ln>
            <a:solidFill>
              <a:srgbClr val="369694"/>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609630">
              <a:lnSpc>
                <a:spcPct val="150000"/>
              </a:lnSpc>
              <a:buClrTx/>
            </a:pPr>
            <a:r>
              <a:rPr lang="vi-VN" sz="2400" kern="1200" dirty="0">
                <a:solidFill>
                  <a:prstClr val="black"/>
                </a:solidFill>
                <a:cs typeface="+mn-ea"/>
                <a:sym typeface="+mn-lt"/>
              </a:rPr>
              <a:t>+ Mỗi sản phẩm có dạng hình, khối nào?</a:t>
            </a:r>
          </a:p>
          <a:p>
            <a:pPr algn="just" defTabSz="609630">
              <a:lnSpc>
                <a:spcPct val="150000"/>
              </a:lnSpc>
              <a:buClrTx/>
            </a:pPr>
            <a:r>
              <a:rPr lang="vi-VN" sz="2400" kern="1200" dirty="0">
                <a:solidFill>
                  <a:prstClr val="black"/>
                </a:solidFill>
                <a:cs typeface="+mn-ea"/>
                <a:sym typeface="+mn-lt"/>
              </a:rPr>
              <a:t>+ Sản phẩm nào trang trí bằng chấm, nét, màu sắc lặp lại?</a:t>
            </a:r>
          </a:p>
          <a:p>
            <a:pPr algn="just" defTabSz="609630">
              <a:lnSpc>
                <a:spcPct val="150000"/>
              </a:lnSpc>
              <a:buClrTx/>
            </a:pPr>
            <a:r>
              <a:rPr lang="vi-VN" sz="2400" kern="1200" dirty="0">
                <a:solidFill>
                  <a:prstClr val="black"/>
                </a:solidFill>
                <a:cs typeface="+mn-ea"/>
                <a:sym typeface="+mn-lt"/>
              </a:rPr>
              <a:t>+ Các sản phẩm thường được dùng để làm gì?</a:t>
            </a:r>
          </a:p>
        </p:txBody>
      </p:sp>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l="28750" t="3841" r="27500" b="2328"/>
          <a:stretch/>
        </p:blipFill>
        <p:spPr>
          <a:xfrm>
            <a:off x="3750256" y="2618437"/>
            <a:ext cx="2193343" cy="25505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BC52A480-746C-E50B-1A4D-AE2E2A1F51C5}"/>
              </a:ext>
            </a:extLst>
          </p:cNvPr>
          <p:cNvPicPr>
            <a:picLocks noChangeAspect="1"/>
          </p:cNvPicPr>
          <p:nvPr/>
        </p:nvPicPr>
        <p:blipFill rotWithShape="1">
          <a:blip r:embed="rId4">
            <a:extLst>
              <a:ext uri="{28A0092B-C50C-407E-A947-70E740481C1C}">
                <a14:useLocalDpi xmlns:a14="http://schemas.microsoft.com/office/drawing/2010/main" val="0"/>
              </a:ext>
            </a:extLst>
          </a:blip>
          <a:srcRect l="23750" t="8859" r="23750" b="2912"/>
          <a:stretch/>
        </p:blipFill>
        <p:spPr>
          <a:xfrm>
            <a:off x="419228" y="3732893"/>
            <a:ext cx="2643425" cy="229452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4759054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heckerboard(across)">
                                      <p:cBhvr>
                                        <p:cTn id="12" dur="500"/>
                                        <p:tgtEl>
                                          <p:spTgt spid="4"/>
                                        </p:tgtEl>
                                      </p:cBhvr>
                                    </p:animEffect>
                                  </p:childTnLst>
                                </p:cTn>
                              </p:par>
                              <p:par>
                                <p:cTn id="13" presetID="5" presetClass="entr" presetSubtype="1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16" presetClass="entr" presetSubtype="42"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406400" y="1604619"/>
            <a:ext cx="12192000" cy="762000"/>
          </a:xfrm>
        </p:spPr>
        <p:txBody>
          <a:bodyPr/>
          <a:lstStyle/>
          <a:p>
            <a:r>
              <a:rPr lang="vi-VN" sz="2400" b="1" dirty="0">
                <a:solidFill>
                  <a:srgbClr val="E52725"/>
                </a:solidFill>
                <a:effectLst/>
                <a:ea typeface="+mn-ea"/>
                <a:cs typeface="+mn-ea"/>
                <a:sym typeface="+mn-lt"/>
              </a:rPr>
              <a:t>Nhận xét các hình ảnh sản phẩm thủ công mĩ nghệ SGK tr.23</a:t>
            </a:r>
          </a:p>
        </p:txBody>
      </p:sp>
      <p:pic>
        <p:nvPicPr>
          <p:cNvPr id="20" name="Picture 19">
            <a:extLst>
              <a:ext uri="{FF2B5EF4-FFF2-40B4-BE49-F238E27FC236}">
                <a16:creationId xmlns:a16="http://schemas.microsoft.com/office/drawing/2014/main" id="{FCC3E30C-1BE2-848A-3A10-6789E3A266CB}"/>
              </a:ext>
            </a:extLst>
          </p:cNvPr>
          <p:cNvPicPr>
            <a:picLocks noChangeAspect="1"/>
          </p:cNvPicPr>
          <p:nvPr/>
        </p:nvPicPr>
        <p:blipFill rotWithShape="1">
          <a:blip r:embed="rId3">
            <a:extLst>
              <a:ext uri="{28A0092B-C50C-407E-A947-70E740481C1C}">
                <a14:useLocalDpi xmlns:a14="http://schemas.microsoft.com/office/drawing/2010/main" val="0"/>
              </a:ext>
            </a:extLst>
          </a:blip>
          <a:srcRect l="23750" t="8858" r="25769" b="18818"/>
          <a:stretch/>
        </p:blipFill>
        <p:spPr>
          <a:xfrm>
            <a:off x="4622987" y="2788226"/>
            <a:ext cx="2816081" cy="216838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Picture 21">
            <a:extLst>
              <a:ext uri="{FF2B5EF4-FFF2-40B4-BE49-F238E27FC236}">
                <a16:creationId xmlns:a16="http://schemas.microsoft.com/office/drawing/2014/main" id="{5DC6EBEB-EE92-3A06-B454-67E80E8EC82A}"/>
              </a:ext>
            </a:extLst>
          </p:cNvPr>
          <p:cNvPicPr>
            <a:picLocks noChangeAspect="1"/>
          </p:cNvPicPr>
          <p:nvPr/>
        </p:nvPicPr>
        <p:blipFill rotWithShape="1">
          <a:blip r:embed="rId4">
            <a:extLst>
              <a:ext uri="{28A0092B-C50C-407E-A947-70E740481C1C}">
                <a14:useLocalDpi xmlns:a14="http://schemas.microsoft.com/office/drawing/2010/main" val="0"/>
              </a:ext>
            </a:extLst>
          </a:blip>
          <a:srcRect l="29902" t="3841" r="29196" b="14348"/>
          <a:stretch/>
        </p:blipFill>
        <p:spPr>
          <a:xfrm>
            <a:off x="986333" y="2577017"/>
            <a:ext cx="2388921" cy="2590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6" name="TextBox 25">
            <a:extLst>
              <a:ext uri="{FF2B5EF4-FFF2-40B4-BE49-F238E27FC236}">
                <a16:creationId xmlns:a16="http://schemas.microsoft.com/office/drawing/2014/main" id="{935A5F4A-252B-213A-635C-D59C03DBCFAF}"/>
              </a:ext>
            </a:extLst>
          </p:cNvPr>
          <p:cNvSpPr txBox="1"/>
          <p:nvPr/>
        </p:nvSpPr>
        <p:spPr>
          <a:xfrm>
            <a:off x="345043" y="5359400"/>
            <a:ext cx="3606801" cy="1281617"/>
          </a:xfrm>
          <a:prstGeom prst="roundRect">
            <a:avLst/>
          </a:prstGeom>
          <a:solidFill>
            <a:srgbClr val="CCECEB"/>
          </a:solidFill>
        </p:spPr>
        <p:txBody>
          <a:bodyPr wrap="square" bIns="72000" anchor="ctr">
            <a:spAutoFit/>
          </a:bodyPr>
          <a:lstStyle/>
          <a:p>
            <a:pPr algn="ctr" defTabSz="609630">
              <a:lnSpc>
                <a:spcPct val="150000"/>
              </a:lnSpc>
              <a:buClrTx/>
            </a:pPr>
            <a:r>
              <a:rPr lang="vi-VN" sz="2400" kern="1200" dirty="0">
                <a:solidFill>
                  <a:prstClr val="black"/>
                </a:solidFill>
                <a:latin typeface="+mj-lt"/>
                <a:cs typeface="+mn-ea"/>
                <a:sym typeface="+mn-lt"/>
              </a:rPr>
              <a:t>Mô hình Tháp Rùa có hình khối chữ nhật</a:t>
            </a:r>
          </a:p>
        </p:txBody>
      </p:sp>
      <p:sp>
        <p:nvSpPr>
          <p:cNvPr id="27" name="TextBox 26">
            <a:extLst>
              <a:ext uri="{FF2B5EF4-FFF2-40B4-BE49-F238E27FC236}">
                <a16:creationId xmlns:a16="http://schemas.microsoft.com/office/drawing/2014/main" id="{29C038AD-EE32-92CC-991B-1813EA81D615}"/>
              </a:ext>
            </a:extLst>
          </p:cNvPr>
          <p:cNvSpPr txBox="1"/>
          <p:nvPr/>
        </p:nvSpPr>
        <p:spPr>
          <a:xfrm>
            <a:off x="4256315" y="5378215"/>
            <a:ext cx="3396343" cy="1270551"/>
          </a:xfrm>
          <a:prstGeom prst="roundRect">
            <a:avLst/>
          </a:prstGeom>
          <a:solidFill>
            <a:srgbClr val="CCECEB"/>
          </a:solidFill>
        </p:spPr>
        <p:txBody>
          <a:bodyPr wrap="square" bIns="72000" anchor="ctr">
            <a:spAutoFit/>
          </a:bodyPr>
          <a:lstStyle/>
          <a:p>
            <a:pPr algn="ctr" defTabSz="609630">
              <a:lnSpc>
                <a:spcPct val="150000"/>
              </a:lnSpc>
              <a:buClrTx/>
            </a:pPr>
            <a:r>
              <a:rPr lang="vi-VN" sz="2400" kern="1200" dirty="0">
                <a:solidFill>
                  <a:prstClr val="black"/>
                </a:solidFill>
                <a:latin typeface="+mj-lt"/>
                <a:cs typeface="+mn-ea"/>
                <a:sym typeface="+mn-lt"/>
              </a:rPr>
              <a:t>Quạt cói Ninh Bình có hình bán nguyệt.</a:t>
            </a:r>
          </a:p>
        </p:txBody>
      </p:sp>
      <p:sp>
        <p:nvSpPr>
          <p:cNvPr id="28" name="Freeform 39">
            <a:extLst>
              <a:ext uri="{FF2B5EF4-FFF2-40B4-BE49-F238E27FC236}">
                <a16:creationId xmlns:a16="http://schemas.microsoft.com/office/drawing/2014/main" id="{AC4A7520-D2AA-3D58-6F13-AC931FE5E9F3}"/>
              </a:ext>
            </a:extLst>
          </p:cNvPr>
          <p:cNvSpPr/>
          <p:nvPr/>
        </p:nvSpPr>
        <p:spPr>
          <a:xfrm>
            <a:off x="9263743" y="4956608"/>
            <a:ext cx="1853361" cy="2148824"/>
          </a:xfrm>
          <a:custGeom>
            <a:avLst/>
            <a:gdLst/>
            <a:ahLst/>
            <a:cxnLst/>
            <a:rect l="l" t="t" r="r" b="b"/>
            <a:pathLst>
              <a:path w="1047061" h="1213984">
                <a:moveTo>
                  <a:pt x="0" y="0"/>
                </a:moveTo>
                <a:lnTo>
                  <a:pt x="1047061" y="0"/>
                </a:lnTo>
                <a:lnTo>
                  <a:pt x="1047061" y="1213984"/>
                </a:lnTo>
                <a:lnTo>
                  <a:pt x="0" y="1213984"/>
                </a:lnTo>
                <a:lnTo>
                  <a:pt x="0" y="0"/>
                </a:lnTo>
                <a:close/>
              </a:path>
            </a:pathLst>
          </a:custGeom>
          <a:blipFill>
            <a:blip r:embed="rId5"/>
            <a:stretch>
              <a:fillRect/>
            </a:stretch>
          </a:blipFill>
        </p:spPr>
        <p:txBody>
          <a:bodyPr/>
          <a:lstStyle/>
          <a:p>
            <a:pPr defTabSz="609630">
              <a:buClrTx/>
            </a:pPr>
            <a:endParaRPr lang="vi-VN" sz="2400" kern="1200">
              <a:solidFill>
                <a:prstClr val="black"/>
              </a:solidFill>
              <a:latin typeface="+mj-lt"/>
              <a:cs typeface="+mn-ea"/>
              <a:sym typeface="+mn-lt"/>
            </a:endParaRPr>
          </a:p>
        </p:txBody>
      </p:sp>
      <p:sp>
        <p:nvSpPr>
          <p:cNvPr id="29" name="Speech Bubble: Rectangle with Corners Rounded 28">
            <a:extLst>
              <a:ext uri="{FF2B5EF4-FFF2-40B4-BE49-F238E27FC236}">
                <a16:creationId xmlns:a16="http://schemas.microsoft.com/office/drawing/2014/main" id="{A7694900-33E1-49BA-5DBC-1C1C304D28A7}"/>
              </a:ext>
            </a:extLst>
          </p:cNvPr>
          <p:cNvSpPr/>
          <p:nvPr/>
        </p:nvSpPr>
        <p:spPr>
          <a:xfrm>
            <a:off x="8218714" y="2245668"/>
            <a:ext cx="3490686" cy="2590800"/>
          </a:xfrm>
          <a:prstGeom prst="wedgeRoundRectCallout">
            <a:avLst>
              <a:gd name="adj1" fmla="val -71438"/>
              <a:gd name="adj2" fmla="val 30463"/>
              <a:gd name="adj3" fmla="val 16667"/>
            </a:avLst>
          </a:prstGeom>
          <a:ln>
            <a:solidFill>
              <a:srgbClr val="E52725"/>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630">
              <a:lnSpc>
                <a:spcPct val="150000"/>
              </a:lnSpc>
              <a:buClrTx/>
            </a:pPr>
            <a:r>
              <a:rPr lang="vi-VN" sz="2400" kern="1200" dirty="0">
                <a:solidFill>
                  <a:prstClr val="black"/>
                </a:solidFill>
                <a:latin typeface="+mj-lt"/>
                <a:cs typeface="+mn-ea"/>
                <a:sym typeface="+mn-lt"/>
              </a:rPr>
              <a:t>Các sản phẩm thủ công mỹ nghệ thường được dùng để làm quà tặng.</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left)">
                                      <p:cBhvr>
                                        <p:cTn id="15"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63285" y="1567544"/>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latin typeface="+mj-lt"/>
                <a:cs typeface="+mn-ea"/>
                <a:sym typeface="+mn-lt"/>
              </a:rPr>
              <a:t>Quan sát một số sản phẩm thủ công mĩ nghệ khác</a:t>
            </a:r>
          </a:p>
        </p:txBody>
      </p:sp>
      <p:grpSp>
        <p:nvGrpSpPr>
          <p:cNvPr id="8" name="Group 7">
            <a:extLst>
              <a:ext uri="{FF2B5EF4-FFF2-40B4-BE49-F238E27FC236}">
                <a16:creationId xmlns:a16="http://schemas.microsoft.com/office/drawing/2014/main" id="{3A42A243-B08C-7804-28DE-FB59B81458E2}"/>
              </a:ext>
            </a:extLst>
          </p:cNvPr>
          <p:cNvGrpSpPr/>
          <p:nvPr/>
        </p:nvGrpSpPr>
        <p:grpSpPr>
          <a:xfrm>
            <a:off x="869598" y="2329544"/>
            <a:ext cx="4442630" cy="3641878"/>
            <a:chOff x="422130" y="2705100"/>
            <a:chExt cx="7168534" cy="6281981"/>
          </a:xfrm>
        </p:grpSpPr>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l="11" r="11"/>
            <a:stretch/>
          </p:blipFill>
          <p:spPr>
            <a:xfrm>
              <a:off x="773431" y="2705100"/>
              <a:ext cx="6530338" cy="52435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173CCE0-6ADB-E8AB-5CF8-7A11B4F7FCB8}"/>
                </a:ext>
              </a:extLst>
            </p:cNvPr>
            <p:cNvSpPr txBox="1"/>
            <p:nvPr/>
          </p:nvSpPr>
          <p:spPr>
            <a:xfrm>
              <a:off x="422130" y="8190742"/>
              <a:ext cx="7168534" cy="796339"/>
            </a:xfrm>
            <a:prstGeom prst="rect">
              <a:avLst/>
            </a:prstGeom>
            <a:solidFill>
              <a:srgbClr val="CCECEB"/>
            </a:solidFill>
          </p:spPr>
          <p:txBody>
            <a:bodyPr wrap="square" anchor="ctr">
              <a:spAutoFit/>
            </a:bodyPr>
            <a:lstStyle/>
            <a:p>
              <a:pPr algn="ctr" defTabSz="609630">
                <a:buClrTx/>
              </a:pPr>
              <a:r>
                <a:rPr lang="vi-VN" sz="2400" kern="1200" dirty="0">
                  <a:solidFill>
                    <a:prstClr val="black"/>
                  </a:solidFill>
                  <a:latin typeface="+mj-lt"/>
                  <a:cs typeface="+mn-ea"/>
                  <a:sym typeface="+mn-lt"/>
                </a:rPr>
                <a:t>Túi xách làm từ dừa Bến Tre</a:t>
              </a:r>
            </a:p>
          </p:txBody>
        </p:sp>
      </p:grpSp>
      <p:grpSp>
        <p:nvGrpSpPr>
          <p:cNvPr id="9" name="Group 8">
            <a:extLst>
              <a:ext uri="{FF2B5EF4-FFF2-40B4-BE49-F238E27FC236}">
                <a16:creationId xmlns:a16="http://schemas.microsoft.com/office/drawing/2014/main" id="{67BAD671-A394-B00C-9D88-2E9D99416E2B}"/>
              </a:ext>
            </a:extLst>
          </p:cNvPr>
          <p:cNvGrpSpPr/>
          <p:nvPr/>
        </p:nvGrpSpPr>
        <p:grpSpPr>
          <a:xfrm>
            <a:off x="6715642" y="2333238"/>
            <a:ext cx="4847544" cy="3638184"/>
            <a:chOff x="127653" y="2705100"/>
            <a:chExt cx="7821894" cy="6275609"/>
          </a:xfrm>
        </p:grpSpPr>
        <p:pic>
          <p:nvPicPr>
            <p:cNvPr id="10" name="Picture 9">
              <a:extLst>
                <a:ext uri="{FF2B5EF4-FFF2-40B4-BE49-F238E27FC236}">
                  <a16:creationId xmlns:a16="http://schemas.microsoft.com/office/drawing/2014/main" id="{D46E3226-A688-A788-A07F-CF0413AE1C01}"/>
                </a:ext>
              </a:extLst>
            </p:cNvPr>
            <p:cNvPicPr>
              <a:picLocks noChangeAspect="1"/>
            </p:cNvPicPr>
            <p:nvPr/>
          </p:nvPicPr>
          <p:blipFill rotWithShape="1">
            <a:blip r:embed="rId4">
              <a:extLst>
                <a:ext uri="{28A0092B-C50C-407E-A947-70E740481C1C}">
                  <a14:useLocalDpi xmlns:a14="http://schemas.microsoft.com/office/drawing/2010/main" val="0"/>
                </a:ext>
              </a:extLst>
            </a:blip>
            <a:srcRect l="3090" r="3090"/>
            <a:stretch/>
          </p:blipFill>
          <p:spPr>
            <a:xfrm>
              <a:off x="773431" y="2705100"/>
              <a:ext cx="6530338" cy="52435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AA1D6F0C-E5F6-6718-CBE4-9CEFB7FF5D2D}"/>
                </a:ext>
              </a:extLst>
            </p:cNvPr>
            <p:cNvSpPr txBox="1"/>
            <p:nvPr/>
          </p:nvSpPr>
          <p:spPr>
            <a:xfrm>
              <a:off x="127653" y="8184370"/>
              <a:ext cx="7821894" cy="796339"/>
            </a:xfrm>
            <a:prstGeom prst="rect">
              <a:avLst/>
            </a:prstGeom>
            <a:solidFill>
              <a:srgbClr val="CCECEB"/>
            </a:solidFill>
          </p:spPr>
          <p:txBody>
            <a:bodyPr wrap="square" anchor="ctr">
              <a:spAutoFit/>
            </a:bodyPr>
            <a:lstStyle/>
            <a:p>
              <a:pPr algn="ctr" defTabSz="609630">
                <a:buClrTx/>
              </a:pPr>
              <a:r>
                <a:rPr lang="vi-VN" sz="2400" kern="1200" dirty="0">
                  <a:solidFill>
                    <a:prstClr val="black"/>
                  </a:solidFill>
                  <a:latin typeface="+mj-lt"/>
                  <a:cs typeface="+mn-ea"/>
                  <a:sym typeface="+mn-lt"/>
                </a:rPr>
                <a:t>Bộ ấm chén làm từ dừa Bến Tre</a:t>
              </a:r>
            </a:p>
          </p:txBody>
        </p:sp>
      </p:grpSp>
    </p:spTree>
    <p:extLst>
      <p:ext uri="{BB962C8B-B14F-4D97-AF65-F5344CB8AC3E}">
        <p14:creationId xmlns:p14="http://schemas.microsoft.com/office/powerpoint/2010/main" val="33024816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78767" y="1692540"/>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cs typeface="+mn-ea"/>
                <a:sym typeface="+mn-lt"/>
              </a:rPr>
              <a:t>Quan sát một số sản phẩm thủ công mĩ nghệ khác</a:t>
            </a:r>
          </a:p>
        </p:txBody>
      </p:sp>
      <p:grpSp>
        <p:nvGrpSpPr>
          <p:cNvPr id="8" name="Group 7">
            <a:extLst>
              <a:ext uri="{FF2B5EF4-FFF2-40B4-BE49-F238E27FC236}">
                <a16:creationId xmlns:a16="http://schemas.microsoft.com/office/drawing/2014/main" id="{3A42A243-B08C-7804-28DE-FB59B81458E2}"/>
              </a:ext>
            </a:extLst>
          </p:cNvPr>
          <p:cNvGrpSpPr/>
          <p:nvPr/>
        </p:nvGrpSpPr>
        <p:grpSpPr>
          <a:xfrm>
            <a:off x="739166" y="2454540"/>
            <a:ext cx="10713668" cy="4128565"/>
            <a:chOff x="773429" y="2800297"/>
            <a:chExt cx="13116589" cy="5403348"/>
          </a:xfrm>
        </p:grpSpPr>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l="84" r="84"/>
            <a:stretch/>
          </p:blipFill>
          <p:spPr>
            <a:xfrm>
              <a:off x="773429" y="2800298"/>
              <a:ext cx="6461861"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173CCE0-6ADB-E8AB-5CF8-7A11B4F7FCB8}"/>
                </a:ext>
              </a:extLst>
            </p:cNvPr>
            <p:cNvSpPr txBox="1"/>
            <p:nvPr/>
          </p:nvSpPr>
          <p:spPr>
            <a:xfrm>
              <a:off x="773429" y="7599431"/>
              <a:ext cx="13116588" cy="604214"/>
            </a:xfrm>
            <a:prstGeom prst="rect">
              <a:avLst/>
            </a:prstGeom>
            <a:solidFill>
              <a:srgbClr val="CCECEB"/>
            </a:solidFill>
          </p:spPr>
          <p:txBody>
            <a:bodyPr wrap="square" anchor="ctr">
              <a:spAutoFit/>
            </a:bodyPr>
            <a:lstStyle/>
            <a:p>
              <a:pPr algn="ctr" defTabSz="609630">
                <a:buClrTx/>
              </a:pPr>
              <a:r>
                <a:rPr lang="vi-VN" sz="2400" kern="1200">
                  <a:solidFill>
                    <a:prstClr val="black"/>
                  </a:solidFill>
                  <a:latin typeface="+mj-lt"/>
                  <a:cs typeface="+mn-ea"/>
                  <a:sym typeface="+mn-lt"/>
                </a:rPr>
                <a:t>Tranh gạo</a:t>
              </a:r>
              <a:endParaRPr lang="vi-VN" sz="2400" kern="1200" dirty="0">
                <a:solidFill>
                  <a:prstClr val="black"/>
                </a:solidFill>
                <a:latin typeface="+mj-lt"/>
                <a:cs typeface="+mn-ea"/>
                <a:sym typeface="+mn-lt"/>
              </a:endParaRPr>
            </a:p>
          </p:txBody>
        </p:sp>
        <p:pic>
          <p:nvPicPr>
            <p:cNvPr id="2" name="Picture 1">
              <a:extLst>
                <a:ext uri="{FF2B5EF4-FFF2-40B4-BE49-F238E27FC236}">
                  <a16:creationId xmlns:a16="http://schemas.microsoft.com/office/drawing/2014/main" id="{899E7465-7CFD-1C6A-9434-8E2C949E55ED}"/>
                </a:ext>
              </a:extLst>
            </p:cNvPr>
            <p:cNvPicPr>
              <a:picLocks noChangeAspect="1"/>
            </p:cNvPicPr>
            <p:nvPr/>
          </p:nvPicPr>
          <p:blipFill rotWithShape="1">
            <a:blip r:embed="rId4">
              <a:extLst>
                <a:ext uri="{28A0092B-C50C-407E-A947-70E740481C1C}">
                  <a14:useLocalDpi xmlns:a14="http://schemas.microsoft.com/office/drawing/2010/main" val="0"/>
                </a:ext>
              </a:extLst>
            </a:blip>
            <a:srcRect l="7148" r="7148"/>
            <a:stretch/>
          </p:blipFill>
          <p:spPr>
            <a:xfrm>
              <a:off x="7428157" y="2800297"/>
              <a:ext cx="6461861"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99803465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348343" y="1643743"/>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latin typeface="+mj-lt"/>
                <a:cs typeface="+mn-ea"/>
                <a:sym typeface="+mn-lt"/>
              </a:rPr>
              <a:t>Quan sát một số sản phẩm thủ công mĩ nghệ khác</a:t>
            </a:r>
          </a:p>
        </p:txBody>
      </p:sp>
      <p:grpSp>
        <p:nvGrpSpPr>
          <p:cNvPr id="8" name="Group 7">
            <a:extLst>
              <a:ext uri="{FF2B5EF4-FFF2-40B4-BE49-F238E27FC236}">
                <a16:creationId xmlns:a16="http://schemas.microsoft.com/office/drawing/2014/main" id="{3A42A243-B08C-7804-28DE-FB59B81458E2}"/>
              </a:ext>
            </a:extLst>
          </p:cNvPr>
          <p:cNvGrpSpPr/>
          <p:nvPr/>
        </p:nvGrpSpPr>
        <p:grpSpPr>
          <a:xfrm>
            <a:off x="710670" y="2405743"/>
            <a:ext cx="10487633" cy="4128565"/>
            <a:chOff x="773429" y="2800297"/>
            <a:chExt cx="12839858" cy="5403348"/>
          </a:xfrm>
        </p:grpSpPr>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l="4337" r="4337"/>
            <a:stretch/>
          </p:blipFill>
          <p:spPr>
            <a:xfrm>
              <a:off x="773429" y="2800298"/>
              <a:ext cx="6461861"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173CCE0-6ADB-E8AB-5CF8-7A11B4F7FCB8}"/>
                </a:ext>
              </a:extLst>
            </p:cNvPr>
            <p:cNvSpPr txBox="1"/>
            <p:nvPr/>
          </p:nvSpPr>
          <p:spPr>
            <a:xfrm>
              <a:off x="773429" y="7599431"/>
              <a:ext cx="12839858" cy="604214"/>
            </a:xfrm>
            <a:prstGeom prst="rect">
              <a:avLst/>
            </a:prstGeom>
            <a:solidFill>
              <a:srgbClr val="CCECEB"/>
            </a:solidFill>
          </p:spPr>
          <p:txBody>
            <a:bodyPr wrap="square" anchor="ctr">
              <a:spAutoFit/>
            </a:bodyPr>
            <a:lstStyle/>
            <a:p>
              <a:pPr algn="ctr" defTabSz="609630">
                <a:buClrTx/>
              </a:pPr>
              <a:r>
                <a:rPr lang="vi-VN" sz="2400" kern="1200" dirty="0">
                  <a:solidFill>
                    <a:prstClr val="black"/>
                  </a:solidFill>
                  <a:latin typeface="+mj-lt"/>
                  <a:cs typeface="+mn-ea"/>
                  <a:sym typeface="+mn-lt"/>
                </a:rPr>
                <a:t>Tranh đá</a:t>
              </a:r>
            </a:p>
          </p:txBody>
        </p:sp>
        <p:pic>
          <p:nvPicPr>
            <p:cNvPr id="2" name="Picture 1">
              <a:extLst>
                <a:ext uri="{FF2B5EF4-FFF2-40B4-BE49-F238E27FC236}">
                  <a16:creationId xmlns:a16="http://schemas.microsoft.com/office/drawing/2014/main" id="{899E7465-7CFD-1C6A-9434-8E2C949E55ED}"/>
                </a:ext>
              </a:extLst>
            </p:cNvPr>
            <p:cNvPicPr>
              <a:picLocks noChangeAspect="1"/>
            </p:cNvPicPr>
            <p:nvPr/>
          </p:nvPicPr>
          <p:blipFill rotWithShape="1">
            <a:blip r:embed="rId5">
              <a:extLst>
                <a:ext uri="{28A0092B-C50C-407E-A947-70E740481C1C}">
                  <a14:useLocalDpi xmlns:a14="http://schemas.microsoft.com/office/drawing/2010/main" val="0"/>
                </a:ext>
              </a:extLst>
            </a:blip>
            <a:srcRect l="3320" t="5847" r="3320" b="5847"/>
            <a:stretch/>
          </p:blipFill>
          <p:spPr>
            <a:xfrm>
              <a:off x="7580498" y="2800297"/>
              <a:ext cx="6032788"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43136647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63286" y="1665514"/>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latin typeface="+mj-lt"/>
                <a:cs typeface="+mn-ea"/>
                <a:sym typeface="+mn-lt"/>
              </a:rPr>
              <a:t>Quan sát một số sản phẩm thủ công mĩ nghệ khác</a:t>
            </a:r>
          </a:p>
        </p:txBody>
      </p:sp>
      <p:grpSp>
        <p:nvGrpSpPr>
          <p:cNvPr id="8" name="Group 7">
            <a:extLst>
              <a:ext uri="{FF2B5EF4-FFF2-40B4-BE49-F238E27FC236}">
                <a16:creationId xmlns:a16="http://schemas.microsoft.com/office/drawing/2014/main" id="{3A42A243-B08C-7804-28DE-FB59B81458E2}"/>
              </a:ext>
            </a:extLst>
          </p:cNvPr>
          <p:cNvGrpSpPr/>
          <p:nvPr/>
        </p:nvGrpSpPr>
        <p:grpSpPr>
          <a:xfrm>
            <a:off x="852183" y="2427514"/>
            <a:ext cx="10487633" cy="4128565"/>
            <a:chOff x="773429" y="2800297"/>
            <a:chExt cx="12839858" cy="5403348"/>
          </a:xfrm>
        </p:grpSpPr>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t="5817" b="5817"/>
            <a:stretch/>
          </p:blipFill>
          <p:spPr>
            <a:xfrm>
              <a:off x="773429" y="2800298"/>
              <a:ext cx="6461861"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173CCE0-6ADB-E8AB-5CF8-7A11B4F7FCB8}"/>
                </a:ext>
              </a:extLst>
            </p:cNvPr>
            <p:cNvSpPr txBox="1"/>
            <p:nvPr/>
          </p:nvSpPr>
          <p:spPr>
            <a:xfrm>
              <a:off x="773429" y="7599431"/>
              <a:ext cx="12839858" cy="604214"/>
            </a:xfrm>
            <a:prstGeom prst="rect">
              <a:avLst/>
            </a:prstGeom>
            <a:solidFill>
              <a:srgbClr val="CCECEB"/>
            </a:solidFill>
          </p:spPr>
          <p:txBody>
            <a:bodyPr wrap="square" anchor="ctr">
              <a:spAutoFit/>
            </a:bodyPr>
            <a:lstStyle/>
            <a:p>
              <a:pPr algn="ctr" defTabSz="609630">
                <a:buClrTx/>
              </a:pPr>
              <a:r>
                <a:rPr lang="vi-VN" sz="2400" kern="1200" dirty="0">
                  <a:solidFill>
                    <a:prstClr val="black"/>
                  </a:solidFill>
                  <a:latin typeface="+mj-lt"/>
                  <a:cs typeface="+mn-ea"/>
                  <a:sym typeface="+mn-lt"/>
                </a:rPr>
                <a:t>Đồ gỗ mỹ nghệ</a:t>
              </a:r>
            </a:p>
          </p:txBody>
        </p:sp>
        <p:pic>
          <p:nvPicPr>
            <p:cNvPr id="2" name="Picture 1">
              <a:extLst>
                <a:ext uri="{FF2B5EF4-FFF2-40B4-BE49-F238E27FC236}">
                  <a16:creationId xmlns:a16="http://schemas.microsoft.com/office/drawing/2014/main" id="{899E7465-7CFD-1C6A-9434-8E2C949E55ED}"/>
                </a:ext>
              </a:extLst>
            </p:cNvPr>
            <p:cNvPicPr>
              <a:picLocks noChangeAspect="1"/>
            </p:cNvPicPr>
            <p:nvPr/>
          </p:nvPicPr>
          <p:blipFill rotWithShape="1">
            <a:blip r:embed="rId4">
              <a:extLst>
                <a:ext uri="{28A0092B-C50C-407E-A947-70E740481C1C}">
                  <a14:useLocalDpi xmlns:a14="http://schemas.microsoft.com/office/drawing/2010/main" val="0"/>
                </a:ext>
              </a:extLst>
            </a:blip>
            <a:srcRect t="2674" b="2674"/>
            <a:stretch/>
          </p:blipFill>
          <p:spPr>
            <a:xfrm>
              <a:off x="7580498" y="2800297"/>
              <a:ext cx="6032788" cy="457814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40345365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226535" y="1690915"/>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FF0000"/>
                </a:solidFill>
                <a:cs typeface="+mn-ea"/>
                <a:sym typeface="+mn-lt"/>
              </a:rPr>
              <a:t>Các sản phẩm thủ công mỹ nghệ cạnh tranh giành ngôi vương</a:t>
            </a:r>
          </a:p>
        </p:txBody>
      </p:sp>
      <p:pic>
        <p:nvPicPr>
          <p:cNvPr id="3" name="yt1s.com - 364 SẢN PHẨM THỦ CÔNG MỸ NGHỆ CẠNH TRANH GIÀNH NGÔI VƯƠNG  VTC16_v720P">
            <a:hlinkClick r:id="" action="ppaction://media"/>
            <a:extLst>
              <a:ext uri="{FF2B5EF4-FFF2-40B4-BE49-F238E27FC236}">
                <a16:creationId xmlns:a16="http://schemas.microsoft.com/office/drawing/2014/main" id="{8FFCDB83-D585-4C2B-2BBE-5F1E899FC6C5}"/>
              </a:ext>
            </a:extLst>
          </p:cNvPr>
          <p:cNvPicPr>
            <a:picLocks noChangeAspect="1"/>
          </p:cNvPicPr>
          <p:nvPr>
            <a:videoFile r:link="rId1"/>
            <p:extLst>
              <p:ext uri="{DAA4B4D4-6D71-4841-9C94-3DE7FCFB9230}">
                <p14:media xmlns:p14="http://schemas.microsoft.com/office/powerpoint/2010/main" r:embed="rId2">
                  <p14:trim end="243031"/>
                </p14:media>
              </p:ext>
            </p:extLst>
          </p:nvPr>
        </p:nvPicPr>
        <p:blipFill>
          <a:blip r:embed="rId5"/>
          <a:stretch>
            <a:fillRect/>
          </a:stretch>
        </p:blipFill>
        <p:spPr>
          <a:xfrm>
            <a:off x="1828800" y="2577751"/>
            <a:ext cx="7021516" cy="3950049"/>
          </a:xfrm>
          <a:prstGeom prst="rect">
            <a:avLst/>
          </a:prstGeom>
          <a:ln w="107950" cap="rnd">
            <a:solidFill>
              <a:srgbClr val="C8C6BD"/>
            </a:solidFill>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171450" prst="hardEdge"/>
            <a:extrusionClr>
              <a:srgbClr val="FFFFFF"/>
            </a:extrusionClr>
          </a:sp3d>
        </p:spPr>
      </p:pic>
      <p:sp>
        <p:nvSpPr>
          <p:cNvPr id="4" name="Freeform 10">
            <a:extLst>
              <a:ext uri="{FF2B5EF4-FFF2-40B4-BE49-F238E27FC236}">
                <a16:creationId xmlns:a16="http://schemas.microsoft.com/office/drawing/2014/main" id="{15980AB9-4EC6-B453-8DCF-D8FFFDC9F2CD}"/>
              </a:ext>
            </a:extLst>
          </p:cNvPr>
          <p:cNvSpPr/>
          <p:nvPr/>
        </p:nvSpPr>
        <p:spPr>
          <a:xfrm>
            <a:off x="9448800" y="3891957"/>
            <a:ext cx="2516665" cy="2984186"/>
          </a:xfrm>
          <a:custGeom>
            <a:avLst/>
            <a:gdLst/>
            <a:ahLst/>
            <a:cxnLst/>
            <a:rect l="l" t="t" r="r" b="b"/>
            <a:pathLst>
              <a:path w="933274" h="1106649">
                <a:moveTo>
                  <a:pt x="0" y="0"/>
                </a:moveTo>
                <a:lnTo>
                  <a:pt x="933274" y="0"/>
                </a:lnTo>
                <a:lnTo>
                  <a:pt x="933274" y="1106649"/>
                </a:lnTo>
                <a:lnTo>
                  <a:pt x="0" y="1106649"/>
                </a:lnTo>
                <a:lnTo>
                  <a:pt x="0" y="0"/>
                </a:lnTo>
                <a:close/>
              </a:path>
            </a:pathLst>
          </a:custGeom>
          <a:blipFill>
            <a:blip r:embed="rId6"/>
            <a:stretch>
              <a:fillRect/>
            </a:stretch>
          </a:blipFill>
        </p:spPr>
        <p:txBody>
          <a:bodyPr/>
          <a:lstStyle/>
          <a:p>
            <a:pPr defTabSz="609630">
              <a:buClrTx/>
            </a:pPr>
            <a:endParaRPr lang="vi-VN" sz="800" kern="1200">
              <a:solidFill>
                <a:prstClr val="black"/>
              </a:solidFill>
              <a:cs typeface="+mn-ea"/>
              <a:sym typeface="+mn-lt"/>
            </a:endParaRPr>
          </a:p>
        </p:txBody>
      </p:sp>
    </p:spTree>
    <p:extLst>
      <p:ext uri="{BB962C8B-B14F-4D97-AF65-F5344CB8AC3E}">
        <p14:creationId xmlns:p14="http://schemas.microsoft.com/office/powerpoint/2010/main" val="57911957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890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2" fill="hold" display="0">
                  <p:stCondLst>
                    <p:cond delay="indefinite"/>
                  </p:stCondLst>
                </p:cTn>
                <p:tgtEl>
                  <p:spTgt spid="3"/>
                </p:tgtEl>
              </p:cMediaNode>
            </p:video>
            <p:seq concurrent="1" nextAc="seek">
              <p:cTn id="13" restart="whenNotActive" fill="hold" evtFilter="cancelBubble" nodeType="interactiveSeq">
                <p:stCondLst>
                  <p:cond evt="onClick" delay="0">
                    <p:tgtEl>
                      <p:spTgt spid="3"/>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1164770" y="1915886"/>
            <a:ext cx="3334657" cy="4617217"/>
          </a:xfrm>
          <a:custGeom>
            <a:avLst/>
            <a:gdLst/>
            <a:ahLst/>
            <a:cxnLst/>
            <a:rect l="l" t="t" r="r" b="b"/>
            <a:pathLst>
              <a:path w="5486400" h="8229600">
                <a:moveTo>
                  <a:pt x="0" y="0"/>
                </a:moveTo>
                <a:lnTo>
                  <a:pt x="5486400" y="0"/>
                </a:lnTo>
                <a:lnTo>
                  <a:pt x="5486400" y="8229600"/>
                </a:lnTo>
                <a:lnTo>
                  <a:pt x="0" y="8229600"/>
                </a:lnTo>
                <a:lnTo>
                  <a:pt x="0" y="0"/>
                </a:lnTo>
                <a:close/>
              </a:path>
            </a:pathLst>
          </a:custGeom>
          <a:blipFill>
            <a:blip r:embed="rId3" cstate="print">
              <a:extLst>
                <a:ext uri="{28A0092B-C50C-407E-A947-70E740481C1C}">
                  <a14:useLocalDpi xmlns:a14="http://schemas.microsoft.com/office/drawing/2010/main" val="0"/>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8" name="Title 17">
            <a:extLst>
              <a:ext uri="{FF2B5EF4-FFF2-40B4-BE49-F238E27FC236}">
                <a16:creationId xmlns:a16="http://schemas.microsoft.com/office/drawing/2014/main" id="{D55BC0DB-7A2C-3BB4-C722-71322C338467}"/>
              </a:ext>
            </a:extLst>
          </p:cNvPr>
          <p:cNvSpPr>
            <a:spLocks noGrp="1"/>
          </p:cNvSpPr>
          <p:nvPr>
            <p:ph type="title"/>
          </p:nvPr>
        </p:nvSpPr>
        <p:spPr>
          <a:xfrm>
            <a:off x="5192486" y="1982875"/>
            <a:ext cx="5486400" cy="762000"/>
          </a:xfrm>
        </p:spPr>
        <p:txBody>
          <a:bodyPr>
            <a:normAutofit/>
          </a:bodyPr>
          <a:lstStyle/>
          <a:p>
            <a:r>
              <a:rPr lang="vi-VN" sz="3600" b="1" dirty="0">
                <a:solidFill>
                  <a:srgbClr val="E52725"/>
                </a:solidFill>
                <a:latin typeface="+mn-lt"/>
                <a:ea typeface="+mn-ea"/>
                <a:cs typeface="+mn-ea"/>
                <a:sym typeface="+mn-lt"/>
              </a:rPr>
              <a:t>KẾT LUẬN</a:t>
            </a:r>
          </a:p>
        </p:txBody>
      </p:sp>
      <p:sp>
        <p:nvSpPr>
          <p:cNvPr id="19" name="Rectangle: Rounded Corners 18">
            <a:extLst>
              <a:ext uri="{FF2B5EF4-FFF2-40B4-BE49-F238E27FC236}">
                <a16:creationId xmlns:a16="http://schemas.microsoft.com/office/drawing/2014/main" id="{BDB68DC6-284D-4AD0-3650-86ACBDD16283}"/>
              </a:ext>
            </a:extLst>
          </p:cNvPr>
          <p:cNvSpPr/>
          <p:nvPr/>
        </p:nvSpPr>
        <p:spPr>
          <a:xfrm>
            <a:off x="5014686" y="2987989"/>
            <a:ext cx="5842000" cy="3545114"/>
          </a:xfrm>
          <a:prstGeom prst="roundRect">
            <a:avLst>
              <a:gd name="adj" fmla="val 15029"/>
            </a:avLst>
          </a:prstGeom>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just" defTabSz="609630">
              <a:lnSpc>
                <a:spcPct val="150000"/>
              </a:lnSpc>
              <a:buClrTx/>
            </a:pPr>
            <a:r>
              <a:rPr lang="vi-VN" sz="2400" kern="1200" dirty="0">
                <a:solidFill>
                  <a:prstClr val="black"/>
                </a:solidFill>
                <a:cs typeface="+mn-ea"/>
                <a:sym typeface="+mn-lt"/>
              </a:rPr>
              <a:t>Sản phẩm thủ công mĩ nghệ thường được sáng tạo từ những chất liệu, hoạ tiết trang trí mang đậm nét văn hoá dân tộc và có thể sử dụng làm quà tặng.</a:t>
            </a:r>
          </a:p>
        </p:txBody>
      </p:sp>
    </p:spTree>
    <p:extLst>
      <p:ext uri="{BB962C8B-B14F-4D97-AF65-F5344CB8AC3E}">
        <p14:creationId xmlns:p14="http://schemas.microsoft.com/office/powerpoint/2010/main" val="414572379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blinds(horizontal)">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a:hlinkClick r:id="rId3"/>
            <a:extLst>
              <a:ext uri="{FF2B5EF4-FFF2-40B4-BE49-F238E27FC236}">
                <a16:creationId xmlns:a16="http://schemas.microsoft.com/office/drawing/2014/main" id="{62A6363C-965B-4A4C-06C3-71D6E282B5F4}"/>
              </a:ext>
            </a:extLst>
          </p:cNvPr>
          <p:cNvPicPr>
            <a:picLocks noChangeAspect="1"/>
          </p:cNvPicPr>
          <p:nvPr/>
        </p:nvPicPr>
        <p:blipFill>
          <a:blip r:embed="rId4"/>
          <a:stretch>
            <a:fillRect/>
          </a:stretch>
        </p:blipFill>
        <p:spPr>
          <a:xfrm>
            <a:off x="4682822" y="2897769"/>
            <a:ext cx="2826355" cy="1584975"/>
          </a:xfrm>
          <a:prstGeom prst="rect">
            <a:avLst/>
          </a:prstGeom>
        </p:spPr>
      </p:pic>
    </p:spTree>
    <p:extLst>
      <p:ext uri="{BB962C8B-B14F-4D97-AF65-F5344CB8AC3E}">
        <p14:creationId xmlns:p14="http://schemas.microsoft.com/office/powerpoint/2010/main" val="2969886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970314" y="1540373"/>
            <a:ext cx="12192000" cy="762000"/>
          </a:xfrm>
        </p:spPr>
        <p:txBody>
          <a:bodyPr>
            <a:normAutofit/>
          </a:bodyPr>
          <a:lstStyle/>
          <a:p>
            <a:r>
              <a:rPr lang="vi-VN" sz="2400" b="1" dirty="0">
                <a:solidFill>
                  <a:srgbClr val="E52725"/>
                </a:solidFill>
                <a:ea typeface="+mn-ea"/>
                <a:cs typeface="+mn-ea"/>
                <a:sym typeface="+mn-lt"/>
              </a:rPr>
              <a:t>1. Mô phỏng sản phẩm đĩa gốm mỹ nghệ</a:t>
            </a:r>
          </a:p>
        </p:txBody>
      </p:sp>
      <p:sp>
        <p:nvSpPr>
          <p:cNvPr id="2" name="Arrow: Pentagon 1">
            <a:extLst>
              <a:ext uri="{FF2B5EF4-FFF2-40B4-BE49-F238E27FC236}">
                <a16:creationId xmlns:a16="http://schemas.microsoft.com/office/drawing/2014/main" id="{FB112291-1F44-B4EF-63EE-77F41E2B8384}"/>
              </a:ext>
            </a:extLst>
          </p:cNvPr>
          <p:cNvSpPr/>
          <p:nvPr/>
        </p:nvSpPr>
        <p:spPr>
          <a:xfrm>
            <a:off x="-112486" y="2242456"/>
            <a:ext cx="4368800" cy="762000"/>
          </a:xfrm>
          <a:prstGeom prst="homePlate">
            <a:avLst/>
          </a:prstGeom>
          <a:solidFill>
            <a:srgbClr val="369694"/>
          </a:solidFill>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white"/>
                </a:solidFill>
                <a:latin typeface="+mj-lt"/>
                <a:cs typeface="+mn-ea"/>
                <a:sym typeface="+mn-lt"/>
              </a:rPr>
              <a:t>THẢO LUẬN NHÓM</a:t>
            </a:r>
          </a:p>
        </p:txBody>
      </p:sp>
      <p:sp>
        <p:nvSpPr>
          <p:cNvPr id="3" name="Rectangle: Rounded Corners 2">
            <a:extLst>
              <a:ext uri="{FF2B5EF4-FFF2-40B4-BE49-F238E27FC236}">
                <a16:creationId xmlns:a16="http://schemas.microsoft.com/office/drawing/2014/main" id="{BBCB98E2-FD2F-CAD6-CB10-90DEA433A089}"/>
              </a:ext>
            </a:extLst>
          </p:cNvPr>
          <p:cNvSpPr/>
          <p:nvPr/>
        </p:nvSpPr>
        <p:spPr>
          <a:xfrm>
            <a:off x="592137" y="3343275"/>
            <a:ext cx="11007726" cy="3017714"/>
          </a:xfrm>
          <a:prstGeom prst="roundRect">
            <a:avLst>
              <a:gd name="adj" fmla="val 11789"/>
            </a:avLst>
          </a:prstGeom>
          <a:ln>
            <a:solidFill>
              <a:srgbClr val="369694"/>
            </a:solidFill>
          </a:ln>
        </p:spPr>
        <p:style>
          <a:lnRef idx="2">
            <a:schemeClr val="accent6"/>
          </a:lnRef>
          <a:fillRef idx="1">
            <a:schemeClr val="lt1"/>
          </a:fillRef>
          <a:effectRef idx="0">
            <a:schemeClr val="accent6"/>
          </a:effectRef>
          <a:fontRef idx="minor">
            <a:schemeClr val="dk1"/>
          </a:fontRef>
        </p:style>
        <p:txBody>
          <a:bodyPr rtlCol="0" anchor="ctr"/>
          <a:lstStyle/>
          <a:p>
            <a:pPr algn="just" defTabSz="609630">
              <a:lnSpc>
                <a:spcPct val="150000"/>
              </a:lnSpc>
              <a:buClrTx/>
            </a:pPr>
            <a:r>
              <a:rPr lang="vi-VN" sz="2400" kern="1200" dirty="0">
                <a:solidFill>
                  <a:prstClr val="black"/>
                </a:solidFill>
                <a:latin typeface="+mj-lt"/>
                <a:cs typeface="+mn-ea"/>
                <a:sym typeface="+mn-lt"/>
              </a:rPr>
              <a:t>+ Hình thức thể hiện của sản phẩm đĩa gốm mĩ nghệ.</a:t>
            </a:r>
          </a:p>
          <a:p>
            <a:pPr algn="just" defTabSz="609630">
              <a:lnSpc>
                <a:spcPct val="150000"/>
              </a:lnSpc>
              <a:buClrTx/>
            </a:pPr>
            <a:r>
              <a:rPr lang="vi-VN" sz="2400" kern="1200" dirty="0">
                <a:solidFill>
                  <a:prstClr val="black"/>
                </a:solidFill>
                <a:latin typeface="+mj-lt"/>
                <a:cs typeface="+mn-ea"/>
                <a:sym typeface="+mn-lt"/>
              </a:rPr>
              <a:t>+ Vật liệu chính tạo nên sản phẩm đĩa gốm mĩ nghệ.</a:t>
            </a:r>
          </a:p>
          <a:p>
            <a:pPr algn="just" defTabSz="609630">
              <a:lnSpc>
                <a:spcPct val="150000"/>
              </a:lnSpc>
              <a:buClrTx/>
            </a:pPr>
            <a:r>
              <a:rPr lang="vi-VN" sz="2400" kern="1200" dirty="0">
                <a:solidFill>
                  <a:prstClr val="black"/>
                </a:solidFill>
                <a:latin typeface="+mj-lt"/>
                <a:cs typeface="+mn-ea"/>
                <a:sym typeface="+mn-lt"/>
              </a:rPr>
              <a:t>+ Sản phẩm đĩa gốm mĩ nghệ được trang trí bằng những hoạ tiết/chi tiết nào?</a:t>
            </a:r>
          </a:p>
          <a:p>
            <a:pPr algn="just" defTabSz="609630">
              <a:lnSpc>
                <a:spcPct val="150000"/>
              </a:lnSpc>
              <a:buClrTx/>
            </a:pPr>
            <a:r>
              <a:rPr lang="vi-VN" sz="2400" kern="1200" dirty="0">
                <a:solidFill>
                  <a:prstClr val="black"/>
                </a:solidFill>
                <a:latin typeface="+mj-lt"/>
                <a:cs typeface="+mn-ea"/>
                <a:sym typeface="+mn-lt"/>
              </a:rPr>
              <a:t>+ Em hãy nêu các bước tạo sản phẩm đĩa gốm mĩ nghệ.</a:t>
            </a:r>
          </a:p>
        </p:txBody>
      </p:sp>
    </p:spTree>
    <p:extLst>
      <p:ext uri="{BB962C8B-B14F-4D97-AF65-F5344CB8AC3E}">
        <p14:creationId xmlns:p14="http://schemas.microsoft.com/office/powerpoint/2010/main" val="19755260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par>
                                <p:cTn id="12" presetID="16" presetClass="entr" presetSubtype="42"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outHorizontal)">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41514" y="1555911"/>
            <a:ext cx="12192000" cy="762000"/>
          </a:xfrm>
        </p:spPr>
        <p:txBody>
          <a:bodyPr>
            <a:normAutofit/>
          </a:bodyPr>
          <a:lstStyle/>
          <a:p>
            <a:r>
              <a:rPr lang="vi-VN" sz="2400" b="1" dirty="0">
                <a:solidFill>
                  <a:srgbClr val="FF0000"/>
                </a:solidFill>
                <a:ea typeface="+mn-ea"/>
                <a:cs typeface="+mn-ea"/>
                <a:sym typeface="+mn-lt"/>
              </a:rPr>
              <a:t>Các bước m</a:t>
            </a:r>
            <a:r>
              <a:rPr lang="vi-VN" sz="2400" b="1" dirty="0">
                <a:solidFill>
                  <a:srgbClr val="FF0000"/>
                </a:solidFill>
                <a:effectLst/>
                <a:ea typeface="+mn-ea"/>
                <a:cs typeface="+mn-ea"/>
                <a:sym typeface="+mn-lt"/>
              </a:rPr>
              <a:t>ô phỏng sản phẩm đĩa gốm mỹ nghệ</a:t>
            </a:r>
          </a:p>
        </p:txBody>
      </p:sp>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l="29072" t="8718" r="29072" b="12807"/>
          <a:stretch/>
        </p:blipFill>
        <p:spPr>
          <a:xfrm>
            <a:off x="631372" y="2458555"/>
            <a:ext cx="3799113" cy="194089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6E66696E-DE5B-2CF3-6B4C-858B13BE307F}"/>
              </a:ext>
            </a:extLst>
          </p:cNvPr>
          <p:cNvPicPr>
            <a:picLocks noChangeAspect="1"/>
          </p:cNvPicPr>
          <p:nvPr/>
        </p:nvPicPr>
        <p:blipFill rotWithShape="1">
          <a:blip r:embed="rId4">
            <a:extLst>
              <a:ext uri="{28A0092B-C50C-407E-A947-70E740481C1C}">
                <a14:useLocalDpi xmlns:a14="http://schemas.microsoft.com/office/drawing/2010/main" val="0"/>
              </a:ext>
            </a:extLst>
          </a:blip>
          <a:srcRect l="33439" t="6491" r="33439" b="4388"/>
          <a:stretch/>
        </p:blipFill>
        <p:spPr>
          <a:xfrm>
            <a:off x="5451334" y="2317911"/>
            <a:ext cx="2250343" cy="222217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6">
            <a:extLst>
              <a:ext uri="{FF2B5EF4-FFF2-40B4-BE49-F238E27FC236}">
                <a16:creationId xmlns:a16="http://schemas.microsoft.com/office/drawing/2014/main" id="{112C28F7-08CC-3271-D4DE-666DC4E480B9}"/>
              </a:ext>
            </a:extLst>
          </p:cNvPr>
          <p:cNvPicPr>
            <a:picLocks noChangeAspect="1"/>
          </p:cNvPicPr>
          <p:nvPr/>
        </p:nvPicPr>
        <p:blipFill rotWithShape="1">
          <a:blip r:embed="rId5">
            <a:extLst>
              <a:ext uri="{28A0092B-C50C-407E-A947-70E740481C1C}">
                <a14:useLocalDpi xmlns:a14="http://schemas.microsoft.com/office/drawing/2010/main" val="0"/>
              </a:ext>
            </a:extLst>
          </a:blip>
          <a:srcRect l="27410" t="4757" r="30584" b="4757"/>
          <a:stretch/>
        </p:blipFill>
        <p:spPr>
          <a:xfrm>
            <a:off x="8794454" y="2317911"/>
            <a:ext cx="2250343" cy="23897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TextBox 7">
            <a:extLst>
              <a:ext uri="{FF2B5EF4-FFF2-40B4-BE49-F238E27FC236}">
                <a16:creationId xmlns:a16="http://schemas.microsoft.com/office/drawing/2014/main" id="{2CC056E7-00BE-8449-BFC3-BEC39B7AB234}"/>
              </a:ext>
            </a:extLst>
          </p:cNvPr>
          <p:cNvSpPr txBox="1"/>
          <p:nvPr/>
        </p:nvSpPr>
        <p:spPr>
          <a:xfrm>
            <a:off x="441146" y="4689029"/>
            <a:ext cx="4167690" cy="1883484"/>
          </a:xfrm>
          <a:prstGeom prst="roundRect">
            <a:avLst/>
          </a:prstGeom>
          <a:solidFill>
            <a:srgbClr val="CCECEB"/>
          </a:solidFill>
        </p:spPr>
        <p:txBody>
          <a:bodyPr wrap="square" bIns="72000" anchor="ctr">
            <a:spAutoFit/>
          </a:bodyPr>
          <a:lstStyle/>
          <a:p>
            <a:pPr algn="ctr" defTabSz="609630">
              <a:lnSpc>
                <a:spcPct val="150000"/>
              </a:lnSpc>
              <a:buClrTx/>
            </a:pPr>
            <a:r>
              <a:rPr lang="vi-VN" sz="2400" kern="1200" dirty="0">
                <a:solidFill>
                  <a:prstClr val="black"/>
                </a:solidFill>
                <a:latin typeface="+mj-lt"/>
                <a:cs typeface="+mn-ea"/>
                <a:sym typeface="+mn-lt"/>
              </a:rPr>
              <a:t>Vẽ các hình tròn bằng compa trên giấy để tạo hình cho chiếc đĩa.</a:t>
            </a:r>
          </a:p>
        </p:txBody>
      </p:sp>
      <p:sp>
        <p:nvSpPr>
          <p:cNvPr id="9" name="TextBox 8">
            <a:extLst>
              <a:ext uri="{FF2B5EF4-FFF2-40B4-BE49-F238E27FC236}">
                <a16:creationId xmlns:a16="http://schemas.microsoft.com/office/drawing/2014/main" id="{663E1EF8-DBBB-5F34-A330-0BF10C97867B}"/>
              </a:ext>
            </a:extLst>
          </p:cNvPr>
          <p:cNvSpPr txBox="1"/>
          <p:nvPr/>
        </p:nvSpPr>
        <p:spPr>
          <a:xfrm>
            <a:off x="5396446" y="4664362"/>
            <a:ext cx="2434221" cy="1894551"/>
          </a:xfrm>
          <a:prstGeom prst="roundRect">
            <a:avLst/>
          </a:prstGeom>
          <a:solidFill>
            <a:srgbClr val="CCECEB"/>
          </a:solidFill>
        </p:spPr>
        <p:txBody>
          <a:bodyPr wrap="square" bIns="72000" anchor="ctr">
            <a:spAutoFit/>
          </a:bodyPr>
          <a:lstStyle/>
          <a:p>
            <a:pPr algn="ctr" defTabSz="609630">
              <a:lnSpc>
                <a:spcPct val="150000"/>
              </a:lnSpc>
              <a:buClrTx/>
            </a:pPr>
            <a:r>
              <a:rPr lang="vi-VN" sz="2400" kern="1200" dirty="0">
                <a:solidFill>
                  <a:prstClr val="black"/>
                </a:solidFill>
                <a:latin typeface="+mj-lt"/>
                <a:cs typeface="+mn-ea"/>
                <a:sym typeface="+mn-lt"/>
              </a:rPr>
              <a:t>Trang trí các hoạ tiết cho chiếc đĩa.</a:t>
            </a:r>
          </a:p>
        </p:txBody>
      </p:sp>
      <p:sp>
        <p:nvSpPr>
          <p:cNvPr id="10" name="TextBox 9">
            <a:extLst>
              <a:ext uri="{FF2B5EF4-FFF2-40B4-BE49-F238E27FC236}">
                <a16:creationId xmlns:a16="http://schemas.microsoft.com/office/drawing/2014/main" id="{EEB330D8-C59E-7A20-2F2C-99F1E67F6413}"/>
              </a:ext>
            </a:extLst>
          </p:cNvPr>
          <p:cNvSpPr txBox="1"/>
          <p:nvPr/>
        </p:nvSpPr>
        <p:spPr>
          <a:xfrm>
            <a:off x="8618277" y="4989961"/>
            <a:ext cx="2760924" cy="1270551"/>
          </a:xfrm>
          <a:prstGeom prst="roundRect">
            <a:avLst/>
          </a:prstGeom>
          <a:solidFill>
            <a:srgbClr val="CCECEB"/>
          </a:solidFill>
        </p:spPr>
        <p:txBody>
          <a:bodyPr wrap="square" bIns="72000" anchor="ctr">
            <a:spAutoFit/>
          </a:bodyPr>
          <a:lstStyle/>
          <a:p>
            <a:pPr algn="ctr" defTabSz="609630">
              <a:lnSpc>
                <a:spcPct val="150000"/>
              </a:lnSpc>
              <a:buClrTx/>
            </a:pPr>
            <a:r>
              <a:rPr lang="vi-VN" sz="2400" kern="1200" dirty="0">
                <a:solidFill>
                  <a:prstClr val="black"/>
                </a:solidFill>
                <a:latin typeface="+mj-lt"/>
                <a:cs typeface="+mn-ea"/>
                <a:sym typeface="+mn-lt"/>
              </a:rPr>
              <a:t>Tô màu hoàn thiện chiếc đĩa.</a:t>
            </a:r>
          </a:p>
        </p:txBody>
      </p:sp>
    </p:spTree>
    <p:extLst>
      <p:ext uri="{BB962C8B-B14F-4D97-AF65-F5344CB8AC3E}">
        <p14:creationId xmlns:p14="http://schemas.microsoft.com/office/powerpoint/2010/main" val="2738557614"/>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64184" y="1624658"/>
            <a:ext cx="12192000" cy="762000"/>
          </a:xfrm>
        </p:spPr>
        <p:txBody>
          <a:bodyPr>
            <a:normAutofit/>
          </a:bodyPr>
          <a:lstStyle/>
          <a:p>
            <a:r>
              <a:rPr lang="vi-VN" sz="2400" b="1" dirty="0">
                <a:solidFill>
                  <a:srgbClr val="E52725"/>
                </a:solidFill>
                <a:latin typeface="+mn-lt"/>
                <a:ea typeface="+mn-ea"/>
                <a:cs typeface="+mn-ea"/>
                <a:sym typeface="+mn-lt"/>
              </a:rPr>
              <a:t>2. Vẽ, cắt, dán, đan tạo sản phẩm chiếc thuyền</a:t>
            </a:r>
          </a:p>
        </p:txBody>
      </p:sp>
      <p:sp>
        <p:nvSpPr>
          <p:cNvPr id="2" name="Arrow: Pentagon 1">
            <a:extLst>
              <a:ext uri="{FF2B5EF4-FFF2-40B4-BE49-F238E27FC236}">
                <a16:creationId xmlns:a16="http://schemas.microsoft.com/office/drawing/2014/main" id="{FB112291-1F44-B4EF-63EE-77F41E2B8384}"/>
              </a:ext>
            </a:extLst>
          </p:cNvPr>
          <p:cNvSpPr/>
          <p:nvPr/>
        </p:nvSpPr>
        <p:spPr>
          <a:xfrm>
            <a:off x="-53039" y="2351850"/>
            <a:ext cx="4368800" cy="591100"/>
          </a:xfrm>
          <a:prstGeom prst="homePlate">
            <a:avLst/>
          </a:prstGeom>
          <a:solidFill>
            <a:srgbClr val="369694"/>
          </a:solidFill>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ctr" defTabSz="609630">
              <a:buClrTx/>
            </a:pPr>
            <a:r>
              <a:rPr lang="vi-VN" sz="2400" b="1" kern="1200" dirty="0">
                <a:solidFill>
                  <a:prstClr val="white"/>
                </a:solidFill>
                <a:cs typeface="+mn-ea"/>
                <a:sym typeface="+mn-lt"/>
              </a:rPr>
              <a:t>THẢO LUẬN NHÓM</a:t>
            </a:r>
          </a:p>
        </p:txBody>
      </p:sp>
      <p:sp>
        <p:nvSpPr>
          <p:cNvPr id="3" name="Rectangle: Rounded Corners 2">
            <a:extLst>
              <a:ext uri="{FF2B5EF4-FFF2-40B4-BE49-F238E27FC236}">
                <a16:creationId xmlns:a16="http://schemas.microsoft.com/office/drawing/2014/main" id="{BBCB98E2-FD2F-CAD6-CB10-90DEA433A089}"/>
              </a:ext>
            </a:extLst>
          </p:cNvPr>
          <p:cNvSpPr/>
          <p:nvPr/>
        </p:nvSpPr>
        <p:spPr>
          <a:xfrm>
            <a:off x="319257" y="3131636"/>
            <a:ext cx="4611967" cy="1981203"/>
          </a:xfrm>
          <a:prstGeom prst="roundRect">
            <a:avLst>
              <a:gd name="adj" fmla="val 11789"/>
            </a:avLst>
          </a:prstGeom>
          <a:ln>
            <a:solidFill>
              <a:srgbClr val="369694"/>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630">
              <a:lnSpc>
                <a:spcPct val="150000"/>
              </a:lnSpc>
              <a:buClrTx/>
            </a:pPr>
            <a:r>
              <a:rPr lang="vi-VN" sz="2400" kern="1200" dirty="0">
                <a:solidFill>
                  <a:prstClr val="black"/>
                </a:solidFill>
                <a:cs typeface="+mn-ea"/>
                <a:sym typeface="+mn-lt"/>
              </a:rPr>
              <a:t>Sản phẩm chiếc thuyền được tạo hình bằng những nguyên liệu nào?</a:t>
            </a:r>
          </a:p>
        </p:txBody>
      </p:sp>
      <p:pic>
        <p:nvPicPr>
          <p:cNvPr id="7" name="Picture 6">
            <a:extLst>
              <a:ext uri="{FF2B5EF4-FFF2-40B4-BE49-F238E27FC236}">
                <a16:creationId xmlns:a16="http://schemas.microsoft.com/office/drawing/2014/main" id="{F55AAE31-CFA3-9F55-7CCC-0EB4BA34BB97}"/>
              </a:ext>
            </a:extLst>
          </p:cNvPr>
          <p:cNvPicPr>
            <a:picLocks noChangeAspect="1"/>
          </p:cNvPicPr>
          <p:nvPr/>
        </p:nvPicPr>
        <p:blipFill rotWithShape="1">
          <a:blip r:embed="rId3">
            <a:extLst>
              <a:ext uri="{28A0092B-C50C-407E-A947-70E740481C1C}">
                <a14:useLocalDpi xmlns:a14="http://schemas.microsoft.com/office/drawing/2010/main" val="0"/>
              </a:ext>
            </a:extLst>
          </a:blip>
          <a:srcRect l="36373" t="16580" r="36148" b="10494"/>
          <a:stretch/>
        </p:blipFill>
        <p:spPr>
          <a:xfrm>
            <a:off x="5049221" y="2478316"/>
            <a:ext cx="1895504" cy="1792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B8E805C3-F726-5084-53DB-4748FD76D1E1}"/>
              </a:ext>
            </a:extLst>
          </p:cNvPr>
          <p:cNvPicPr>
            <a:picLocks noChangeAspect="1"/>
          </p:cNvPicPr>
          <p:nvPr/>
        </p:nvPicPr>
        <p:blipFill rotWithShape="1">
          <a:blip r:embed="rId4">
            <a:extLst>
              <a:ext uri="{28A0092B-C50C-407E-A947-70E740481C1C}">
                <a14:useLocalDpi xmlns:a14="http://schemas.microsoft.com/office/drawing/2010/main" val="0"/>
              </a:ext>
            </a:extLst>
          </a:blip>
          <a:srcRect l="36376" t="18902" r="36376" b="9205"/>
          <a:stretch/>
        </p:blipFill>
        <p:spPr>
          <a:xfrm>
            <a:off x="7122537" y="2478316"/>
            <a:ext cx="1792871" cy="179287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9">
            <a:extLst>
              <a:ext uri="{FF2B5EF4-FFF2-40B4-BE49-F238E27FC236}">
                <a16:creationId xmlns:a16="http://schemas.microsoft.com/office/drawing/2014/main" id="{AE4B8710-442A-6228-D392-F51D9F1752EB}"/>
              </a:ext>
            </a:extLst>
          </p:cNvPr>
          <p:cNvPicPr>
            <a:picLocks noChangeAspect="1"/>
          </p:cNvPicPr>
          <p:nvPr/>
        </p:nvPicPr>
        <p:blipFill rotWithShape="1">
          <a:blip r:embed="rId5">
            <a:extLst>
              <a:ext uri="{28A0092B-C50C-407E-A947-70E740481C1C}">
                <a14:useLocalDpi xmlns:a14="http://schemas.microsoft.com/office/drawing/2010/main" val="0"/>
              </a:ext>
            </a:extLst>
          </a:blip>
          <a:srcRect l="35199" t="14112" r="31885" b="14112"/>
          <a:stretch/>
        </p:blipFill>
        <p:spPr>
          <a:xfrm>
            <a:off x="9082314" y="2478315"/>
            <a:ext cx="3048000" cy="1792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Picture 10">
            <a:extLst>
              <a:ext uri="{FF2B5EF4-FFF2-40B4-BE49-F238E27FC236}">
                <a16:creationId xmlns:a16="http://schemas.microsoft.com/office/drawing/2014/main" id="{5BA763E8-D13F-72E8-2BBC-B926806B3FFA}"/>
              </a:ext>
            </a:extLst>
          </p:cNvPr>
          <p:cNvPicPr>
            <a:picLocks noChangeAspect="1"/>
          </p:cNvPicPr>
          <p:nvPr/>
        </p:nvPicPr>
        <p:blipFill rotWithShape="1">
          <a:blip r:embed="rId6">
            <a:extLst>
              <a:ext uri="{28A0092B-C50C-407E-A947-70E740481C1C}">
                <a14:useLocalDpi xmlns:a14="http://schemas.microsoft.com/office/drawing/2010/main" val="0"/>
              </a:ext>
            </a:extLst>
          </a:blip>
          <a:srcRect l="27938" t="5962" r="27938" b="11951"/>
          <a:stretch/>
        </p:blipFill>
        <p:spPr>
          <a:xfrm>
            <a:off x="5293516" y="4506688"/>
            <a:ext cx="3354141" cy="19812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11">
            <a:extLst>
              <a:ext uri="{FF2B5EF4-FFF2-40B4-BE49-F238E27FC236}">
                <a16:creationId xmlns:a16="http://schemas.microsoft.com/office/drawing/2014/main" id="{24CF9C41-D8CB-669C-D70C-AB8966AFFEBD}"/>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28489" r="28489"/>
          <a:stretch/>
        </p:blipFill>
        <p:spPr>
          <a:xfrm>
            <a:off x="9144000" y="4506687"/>
            <a:ext cx="1697913" cy="198120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Rectangle: Rounded Corners 12">
            <a:extLst>
              <a:ext uri="{FF2B5EF4-FFF2-40B4-BE49-F238E27FC236}">
                <a16:creationId xmlns:a16="http://schemas.microsoft.com/office/drawing/2014/main" id="{2AFF0DF2-14E5-821D-656F-01A75BFDA624}"/>
              </a:ext>
            </a:extLst>
          </p:cNvPr>
          <p:cNvSpPr/>
          <p:nvPr/>
        </p:nvSpPr>
        <p:spPr>
          <a:xfrm>
            <a:off x="319257" y="5334001"/>
            <a:ext cx="4611967" cy="1161144"/>
          </a:xfrm>
          <a:prstGeom prst="roundRect">
            <a:avLst>
              <a:gd name="adj" fmla="val 11789"/>
            </a:avLst>
          </a:prstGeom>
          <a:ln>
            <a:solidFill>
              <a:srgbClr val="369694"/>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609630">
              <a:lnSpc>
                <a:spcPct val="150000"/>
              </a:lnSpc>
              <a:buClrTx/>
            </a:pPr>
            <a:r>
              <a:rPr lang="vi-VN" sz="2400" kern="1200" dirty="0">
                <a:solidFill>
                  <a:prstClr val="black"/>
                </a:solidFill>
                <a:cs typeface="+mn-ea"/>
                <a:sym typeface="+mn-lt"/>
              </a:rPr>
              <a:t>Em hãy nêu các bước để tạo sản phẩm chiếc thuyền.</a:t>
            </a:r>
          </a:p>
        </p:txBody>
      </p:sp>
      <p:grpSp>
        <p:nvGrpSpPr>
          <p:cNvPr id="17" name="Group 16">
            <a:extLst>
              <a:ext uri="{FF2B5EF4-FFF2-40B4-BE49-F238E27FC236}">
                <a16:creationId xmlns:a16="http://schemas.microsoft.com/office/drawing/2014/main" id="{57E34E24-E486-DBAA-E54E-660B9C6C8E44}"/>
              </a:ext>
            </a:extLst>
          </p:cNvPr>
          <p:cNvGrpSpPr/>
          <p:nvPr/>
        </p:nvGrpSpPr>
        <p:grpSpPr>
          <a:xfrm>
            <a:off x="11338257" y="6224012"/>
            <a:ext cx="1057165" cy="867731"/>
            <a:chOff x="-24375" y="0"/>
            <a:chExt cx="1219866" cy="1001277"/>
          </a:xfrm>
        </p:grpSpPr>
        <p:sp>
          <p:nvSpPr>
            <p:cNvPr id="19" name="Freeform 2">
              <a:extLst>
                <a:ext uri="{FF2B5EF4-FFF2-40B4-BE49-F238E27FC236}">
                  <a16:creationId xmlns:a16="http://schemas.microsoft.com/office/drawing/2014/main" id="{EB7E8998-ABA7-FF51-25C6-179447882C79}"/>
                </a:ext>
              </a:extLst>
            </p:cNvPr>
            <p:cNvSpPr/>
            <p:nvPr/>
          </p:nvSpPr>
          <p:spPr>
            <a:xfrm>
              <a:off x="-24375" y="0"/>
              <a:ext cx="795684" cy="878768"/>
            </a:xfrm>
            <a:custGeom>
              <a:avLst/>
              <a:gdLst/>
              <a:ahLst/>
              <a:cxnLst/>
              <a:rect l="l" t="t" r="r" b="b"/>
              <a:pathLst>
                <a:path w="795684" h="878768">
                  <a:moveTo>
                    <a:pt x="0" y="0"/>
                  </a:moveTo>
                  <a:lnTo>
                    <a:pt x="795684" y="0"/>
                  </a:lnTo>
                  <a:lnTo>
                    <a:pt x="795684" y="878768"/>
                  </a:lnTo>
                  <a:lnTo>
                    <a:pt x="0" y="8787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20" name="Freeform 2">
              <a:extLst>
                <a:ext uri="{FF2B5EF4-FFF2-40B4-BE49-F238E27FC236}">
                  <a16:creationId xmlns:a16="http://schemas.microsoft.com/office/drawing/2014/main" id="{8F8A33AB-8E19-65C4-AC15-6D07D86C81E5}"/>
                </a:ext>
              </a:extLst>
            </p:cNvPr>
            <p:cNvSpPr/>
            <p:nvPr/>
          </p:nvSpPr>
          <p:spPr>
            <a:xfrm>
              <a:off x="713916" y="469417"/>
              <a:ext cx="481575" cy="531860"/>
            </a:xfrm>
            <a:custGeom>
              <a:avLst/>
              <a:gdLst/>
              <a:ahLst/>
              <a:cxnLst/>
              <a:rect l="l" t="t" r="r" b="b"/>
              <a:pathLst>
                <a:path w="795684" h="878768">
                  <a:moveTo>
                    <a:pt x="0" y="0"/>
                  </a:moveTo>
                  <a:lnTo>
                    <a:pt x="795684" y="0"/>
                  </a:lnTo>
                  <a:lnTo>
                    <a:pt x="795684" y="878768"/>
                  </a:lnTo>
                  <a:lnTo>
                    <a:pt x="0" y="87876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grpSp>
    </p:spTree>
    <p:extLst>
      <p:ext uri="{BB962C8B-B14F-4D97-AF65-F5344CB8AC3E}">
        <p14:creationId xmlns:p14="http://schemas.microsoft.com/office/powerpoint/2010/main" val="357665008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42"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barn(outHorizontal)">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42"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barn(outHorizontal)">
                                      <p:cBhvr>
                                        <p:cTn id="21" dur="500"/>
                                        <p:tgtEl>
                                          <p:spTgt spid="13"/>
                                        </p:tgtEl>
                                      </p:cBhvr>
                                    </p:animEffect>
                                  </p:childTnLst>
                                </p:cTn>
                              </p:par>
                              <p:par>
                                <p:cTn id="22" presetID="5" presetClass="entr" presetSubtype="1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checkerboard(across)">
                                      <p:cBhvr>
                                        <p:cTn id="24" dur="500"/>
                                        <p:tgtEl>
                                          <p:spTgt spid="7"/>
                                        </p:tgtEl>
                                      </p:cBhvr>
                                    </p:animEffect>
                                  </p:childTnLst>
                                </p:cTn>
                              </p:par>
                              <p:par>
                                <p:cTn id="25" presetID="5" presetClass="entr" presetSubtype="1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heckerboard(across)">
                                      <p:cBhvr>
                                        <p:cTn id="27" dur="500"/>
                                        <p:tgtEl>
                                          <p:spTgt spid="4"/>
                                        </p:tgtEl>
                                      </p:cBhvr>
                                    </p:animEffect>
                                  </p:childTnLst>
                                </p:cTn>
                              </p:par>
                              <p:par>
                                <p:cTn id="28" presetID="5" presetClass="entr" presetSubtype="1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checkerboard(across)">
                                      <p:cBhvr>
                                        <p:cTn id="30" dur="500"/>
                                        <p:tgtEl>
                                          <p:spTgt spid="10"/>
                                        </p:tgtEl>
                                      </p:cBhvr>
                                    </p:animEffect>
                                  </p:childTnLst>
                                </p:cTn>
                              </p:par>
                              <p:par>
                                <p:cTn id="31" presetID="5" presetClass="entr" presetSubtype="1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checkerboard(across)">
                                      <p:cBhvr>
                                        <p:cTn id="33" dur="500"/>
                                        <p:tgtEl>
                                          <p:spTgt spid="11"/>
                                        </p:tgtEl>
                                      </p:cBhvr>
                                    </p:animEffect>
                                  </p:childTnLst>
                                </p:cTn>
                              </p:par>
                              <p:par>
                                <p:cTn id="34" presetID="5" presetClass="entr" presetSubtype="1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heckerboard(across)">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 grpId="0" animBg="1"/>
      <p:bldP spid="3"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174171" y="1581555"/>
            <a:ext cx="12192000" cy="762000"/>
          </a:xfrm>
        </p:spPr>
        <p:txBody>
          <a:bodyPr>
            <a:normAutofit/>
          </a:bodyPr>
          <a:lstStyle/>
          <a:p>
            <a:r>
              <a:rPr lang="vi-VN" sz="2400" b="1" dirty="0">
                <a:solidFill>
                  <a:srgbClr val="FF0000"/>
                </a:solidFill>
                <a:ea typeface="+mn-ea"/>
                <a:cs typeface="+mn-ea"/>
                <a:sym typeface="+mn-lt"/>
              </a:rPr>
              <a:t>Các bước vẽ, cắt, dán, đan tạo sản phẩm chiếc thuyền</a:t>
            </a:r>
            <a:endParaRPr lang="vi-VN" sz="2400" b="1" dirty="0">
              <a:solidFill>
                <a:srgbClr val="FF0000"/>
              </a:solidFill>
              <a:effectLst/>
              <a:ea typeface="+mn-ea"/>
              <a:cs typeface="+mn-ea"/>
              <a:sym typeface="+mn-lt"/>
            </a:endParaRPr>
          </a:p>
        </p:txBody>
      </p:sp>
      <p:sp>
        <p:nvSpPr>
          <p:cNvPr id="8" name="TextBox 7">
            <a:extLst>
              <a:ext uri="{FF2B5EF4-FFF2-40B4-BE49-F238E27FC236}">
                <a16:creationId xmlns:a16="http://schemas.microsoft.com/office/drawing/2014/main" id="{2CC056E7-00BE-8449-BFC3-BEC39B7AB234}"/>
              </a:ext>
            </a:extLst>
          </p:cNvPr>
          <p:cNvSpPr txBox="1"/>
          <p:nvPr/>
        </p:nvSpPr>
        <p:spPr>
          <a:xfrm>
            <a:off x="3327400" y="2360905"/>
            <a:ext cx="6732039" cy="1894551"/>
          </a:xfrm>
          <a:prstGeom prst="roundRect">
            <a:avLst/>
          </a:prstGeom>
          <a:solidFill>
            <a:srgbClr val="CCECEB"/>
          </a:solidFill>
        </p:spPr>
        <p:txBody>
          <a:bodyPr wrap="square" bIns="72000" anchor="ctr">
            <a:spAutoFit/>
          </a:bodyPr>
          <a:lstStyle/>
          <a:p>
            <a:pPr algn="just" defTabSz="609630">
              <a:lnSpc>
                <a:spcPct val="150000"/>
              </a:lnSpc>
              <a:buClrTx/>
            </a:pPr>
            <a:r>
              <a:rPr lang="vi-VN" sz="2400" kern="1200" dirty="0">
                <a:solidFill>
                  <a:prstClr val="black"/>
                </a:solidFill>
                <a:latin typeface="+mj-lt"/>
                <a:cs typeface="+mn-ea"/>
                <a:sym typeface="+mn-lt"/>
              </a:rPr>
              <a:t>Cắt hai tờ giấy màu xanh và màu vàng thành các mảnh giấy nhỏ với chiều rộng khoảng 1cm, chiều dài khoảng 10cm.</a:t>
            </a:r>
          </a:p>
        </p:txBody>
      </p:sp>
      <p:sp>
        <p:nvSpPr>
          <p:cNvPr id="9" name="TextBox 8">
            <a:extLst>
              <a:ext uri="{FF2B5EF4-FFF2-40B4-BE49-F238E27FC236}">
                <a16:creationId xmlns:a16="http://schemas.microsoft.com/office/drawing/2014/main" id="{663E1EF8-DBBB-5F34-A330-0BF10C97867B}"/>
              </a:ext>
            </a:extLst>
          </p:cNvPr>
          <p:cNvSpPr txBox="1"/>
          <p:nvPr/>
        </p:nvSpPr>
        <p:spPr>
          <a:xfrm>
            <a:off x="3327400" y="5058325"/>
            <a:ext cx="6679161" cy="1281617"/>
          </a:xfrm>
          <a:prstGeom prst="roundRect">
            <a:avLst/>
          </a:prstGeom>
          <a:solidFill>
            <a:srgbClr val="CCECEB"/>
          </a:solidFill>
        </p:spPr>
        <p:txBody>
          <a:bodyPr wrap="square" bIns="72000" anchor="ctr">
            <a:spAutoFit/>
          </a:bodyPr>
          <a:lstStyle/>
          <a:p>
            <a:pPr algn="just" defTabSz="609630">
              <a:lnSpc>
                <a:spcPct val="150000"/>
              </a:lnSpc>
              <a:buClrTx/>
            </a:pPr>
            <a:r>
              <a:rPr lang="vi-VN" sz="2400" kern="1200" dirty="0">
                <a:solidFill>
                  <a:prstClr val="black"/>
                </a:solidFill>
                <a:latin typeface="+mj-lt"/>
                <a:cs typeface="+mn-ea"/>
                <a:sym typeface="+mn-lt"/>
              </a:rPr>
              <a:t>Lần lượt đan các mảnh giấy vừa cắt được vào nhau để tạo thân cho chiếc thuyền.</a:t>
            </a:r>
          </a:p>
        </p:txBody>
      </p:sp>
      <p:pic>
        <p:nvPicPr>
          <p:cNvPr id="2" name="Picture 1">
            <a:extLst>
              <a:ext uri="{FF2B5EF4-FFF2-40B4-BE49-F238E27FC236}">
                <a16:creationId xmlns:a16="http://schemas.microsoft.com/office/drawing/2014/main" id="{6A89F882-1977-992E-E56A-884AC31C58E4}"/>
              </a:ext>
            </a:extLst>
          </p:cNvPr>
          <p:cNvPicPr>
            <a:picLocks noChangeAspect="1"/>
          </p:cNvPicPr>
          <p:nvPr/>
        </p:nvPicPr>
        <p:blipFill rotWithShape="1">
          <a:blip r:embed="rId3">
            <a:extLst>
              <a:ext uri="{28A0092B-C50C-407E-A947-70E740481C1C}">
                <a14:useLocalDpi xmlns:a14="http://schemas.microsoft.com/office/drawing/2010/main" val="0"/>
              </a:ext>
            </a:extLst>
          </a:blip>
          <a:srcRect l="36373" t="16580" r="36148" b="10494"/>
          <a:stretch/>
        </p:blipFill>
        <p:spPr>
          <a:xfrm>
            <a:off x="1055913" y="2363989"/>
            <a:ext cx="1999743" cy="189146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56170C0E-1C72-8063-FA6C-C16D5C8B6CA2}"/>
              </a:ext>
            </a:extLst>
          </p:cNvPr>
          <p:cNvPicPr>
            <a:picLocks noChangeAspect="1"/>
          </p:cNvPicPr>
          <p:nvPr/>
        </p:nvPicPr>
        <p:blipFill rotWithShape="1">
          <a:blip r:embed="rId4">
            <a:extLst>
              <a:ext uri="{28A0092B-C50C-407E-A947-70E740481C1C}">
                <a14:useLocalDpi xmlns:a14="http://schemas.microsoft.com/office/drawing/2010/main" val="0"/>
              </a:ext>
            </a:extLst>
          </a:blip>
          <a:srcRect l="36376" t="18902" r="36376" b="9205"/>
          <a:stretch/>
        </p:blipFill>
        <p:spPr>
          <a:xfrm>
            <a:off x="1061123" y="4735284"/>
            <a:ext cx="1994533" cy="199453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Freeform 62">
            <a:extLst>
              <a:ext uri="{FF2B5EF4-FFF2-40B4-BE49-F238E27FC236}">
                <a16:creationId xmlns:a16="http://schemas.microsoft.com/office/drawing/2014/main" id="{0D9CFC91-B79C-42DB-9892-B7BA74C63B68}"/>
              </a:ext>
            </a:extLst>
          </p:cNvPr>
          <p:cNvSpPr/>
          <p:nvPr/>
        </p:nvSpPr>
        <p:spPr>
          <a:xfrm flipH="1">
            <a:off x="9955255" y="2943470"/>
            <a:ext cx="2573562" cy="4280351"/>
          </a:xfrm>
          <a:custGeom>
            <a:avLst/>
            <a:gdLst/>
            <a:ahLst/>
            <a:cxnLst/>
            <a:rect l="l" t="t" r="r" b="b"/>
            <a:pathLst>
              <a:path w="712182" h="1184502">
                <a:moveTo>
                  <a:pt x="0" y="0"/>
                </a:moveTo>
                <a:lnTo>
                  <a:pt x="712182" y="0"/>
                </a:lnTo>
                <a:lnTo>
                  <a:pt x="712182" y="1184502"/>
                </a:lnTo>
                <a:lnTo>
                  <a:pt x="0" y="11845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vi-VN" sz="800" kern="1200">
              <a:solidFill>
                <a:prstClr val="black"/>
              </a:solidFill>
              <a:cs typeface="+mn-ea"/>
              <a:sym typeface="+mn-lt"/>
            </a:endParaRPr>
          </a:p>
        </p:txBody>
      </p:sp>
    </p:spTree>
    <p:extLst>
      <p:ext uri="{BB962C8B-B14F-4D97-AF65-F5344CB8AC3E}">
        <p14:creationId xmlns:p14="http://schemas.microsoft.com/office/powerpoint/2010/main" val="315659952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239486" y="1491800"/>
            <a:ext cx="12192000" cy="762000"/>
          </a:xfrm>
        </p:spPr>
        <p:txBody>
          <a:bodyPr>
            <a:normAutofit/>
          </a:bodyPr>
          <a:lstStyle/>
          <a:p>
            <a:r>
              <a:rPr lang="vi-VN" sz="2400" b="1" dirty="0">
                <a:solidFill>
                  <a:srgbClr val="FF0000"/>
                </a:solidFill>
                <a:ea typeface="+mn-ea"/>
                <a:cs typeface="+mn-ea"/>
                <a:sym typeface="+mn-lt"/>
              </a:rPr>
              <a:t>Các bước vẽ, cắt, dán, đan tạo sản phẩm chiếc thuyền</a:t>
            </a:r>
            <a:endParaRPr lang="vi-VN" sz="2400" b="1" dirty="0">
              <a:solidFill>
                <a:srgbClr val="FF0000"/>
              </a:solidFill>
              <a:effectLst/>
              <a:ea typeface="+mn-ea"/>
              <a:cs typeface="+mn-ea"/>
              <a:sym typeface="+mn-lt"/>
            </a:endParaRPr>
          </a:p>
        </p:txBody>
      </p:sp>
      <p:sp>
        <p:nvSpPr>
          <p:cNvPr id="8" name="TextBox 7">
            <a:extLst>
              <a:ext uri="{FF2B5EF4-FFF2-40B4-BE49-F238E27FC236}">
                <a16:creationId xmlns:a16="http://schemas.microsoft.com/office/drawing/2014/main" id="{2CC056E7-00BE-8449-BFC3-BEC39B7AB234}"/>
              </a:ext>
            </a:extLst>
          </p:cNvPr>
          <p:cNvSpPr txBox="1"/>
          <p:nvPr/>
        </p:nvSpPr>
        <p:spPr>
          <a:xfrm>
            <a:off x="3951420" y="2184517"/>
            <a:ext cx="6404429" cy="2496418"/>
          </a:xfrm>
          <a:prstGeom prst="roundRect">
            <a:avLst/>
          </a:prstGeom>
          <a:solidFill>
            <a:srgbClr val="CCECEB"/>
          </a:solidFill>
        </p:spPr>
        <p:txBody>
          <a:bodyPr wrap="square" bIns="72000" anchor="ctr">
            <a:spAutoFit/>
          </a:bodyPr>
          <a:lstStyle/>
          <a:p>
            <a:pPr algn="just" defTabSz="609630">
              <a:lnSpc>
                <a:spcPct val="150000"/>
              </a:lnSpc>
              <a:buClrTx/>
            </a:pPr>
            <a:r>
              <a:rPr lang="vi-VN" sz="2400" kern="1200" dirty="0">
                <a:solidFill>
                  <a:prstClr val="black"/>
                </a:solidFill>
                <a:latin typeface="+mj-lt"/>
                <a:cs typeface="+mn-ea"/>
                <a:sym typeface="+mn-lt"/>
              </a:rPr>
              <a:t>Gắn hai đầu màu vàng vào nhau để tạo phần khoang thuyền. Lấy một tờ giấy màu hồng khác, cắt thành hình cánh buồm và trang trí hoạ tiết trên đó.</a:t>
            </a:r>
          </a:p>
        </p:txBody>
      </p:sp>
      <p:sp>
        <p:nvSpPr>
          <p:cNvPr id="9" name="TextBox 8">
            <a:extLst>
              <a:ext uri="{FF2B5EF4-FFF2-40B4-BE49-F238E27FC236}">
                <a16:creationId xmlns:a16="http://schemas.microsoft.com/office/drawing/2014/main" id="{663E1EF8-DBBB-5F34-A330-0BF10C97867B}"/>
              </a:ext>
            </a:extLst>
          </p:cNvPr>
          <p:cNvSpPr txBox="1"/>
          <p:nvPr/>
        </p:nvSpPr>
        <p:spPr>
          <a:xfrm>
            <a:off x="3951421" y="4815001"/>
            <a:ext cx="6404429" cy="1883484"/>
          </a:xfrm>
          <a:prstGeom prst="roundRect">
            <a:avLst/>
          </a:prstGeom>
          <a:solidFill>
            <a:srgbClr val="CCECEB"/>
          </a:solidFill>
        </p:spPr>
        <p:txBody>
          <a:bodyPr wrap="square" bIns="72000" anchor="ctr">
            <a:spAutoFit/>
          </a:bodyPr>
          <a:lstStyle/>
          <a:p>
            <a:pPr algn="just" defTabSz="609630">
              <a:lnSpc>
                <a:spcPct val="150000"/>
              </a:lnSpc>
              <a:buClrTx/>
            </a:pPr>
            <a:r>
              <a:rPr lang="vi-VN" sz="2400" kern="1200" dirty="0">
                <a:solidFill>
                  <a:prstClr val="black"/>
                </a:solidFill>
                <a:latin typeface="+mj-lt"/>
                <a:cs typeface="+mn-ea"/>
                <a:sym typeface="+mn-lt"/>
              </a:rPr>
              <a:t>Sử dụng một chiếc que nhỏ, gắn cánh buồm đã trang trí lên đó và dán lên thân chiếc thuyền đã hoàn thành.</a:t>
            </a:r>
          </a:p>
        </p:txBody>
      </p:sp>
      <p:grpSp>
        <p:nvGrpSpPr>
          <p:cNvPr id="14" name="Group 13">
            <a:extLst>
              <a:ext uri="{FF2B5EF4-FFF2-40B4-BE49-F238E27FC236}">
                <a16:creationId xmlns:a16="http://schemas.microsoft.com/office/drawing/2014/main" id="{82D3B2A1-8ADC-A7AE-21D0-93A529113ECE}"/>
              </a:ext>
            </a:extLst>
          </p:cNvPr>
          <p:cNvGrpSpPr/>
          <p:nvPr/>
        </p:nvGrpSpPr>
        <p:grpSpPr>
          <a:xfrm rot="20460804" flipH="1">
            <a:off x="-96405" y="68463"/>
            <a:ext cx="767803" cy="630220"/>
            <a:chOff x="-24375" y="0"/>
            <a:chExt cx="1219866" cy="1001277"/>
          </a:xfrm>
        </p:grpSpPr>
        <p:sp>
          <p:nvSpPr>
            <p:cNvPr id="15" name="Freeform 2">
              <a:extLst>
                <a:ext uri="{FF2B5EF4-FFF2-40B4-BE49-F238E27FC236}">
                  <a16:creationId xmlns:a16="http://schemas.microsoft.com/office/drawing/2014/main" id="{47EB036A-34C5-DA08-FAFF-7367A3D97A1C}"/>
                </a:ext>
              </a:extLst>
            </p:cNvPr>
            <p:cNvSpPr/>
            <p:nvPr/>
          </p:nvSpPr>
          <p:spPr>
            <a:xfrm>
              <a:off x="-24375" y="0"/>
              <a:ext cx="795684" cy="878768"/>
            </a:xfrm>
            <a:custGeom>
              <a:avLst/>
              <a:gdLst/>
              <a:ahLst/>
              <a:cxnLst/>
              <a:rect l="l" t="t" r="r" b="b"/>
              <a:pathLst>
                <a:path w="795684" h="878768">
                  <a:moveTo>
                    <a:pt x="0" y="0"/>
                  </a:moveTo>
                  <a:lnTo>
                    <a:pt x="795684" y="0"/>
                  </a:lnTo>
                  <a:lnTo>
                    <a:pt x="795684" y="878768"/>
                  </a:lnTo>
                  <a:lnTo>
                    <a:pt x="0" y="8787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6" name="Freeform 2">
              <a:extLst>
                <a:ext uri="{FF2B5EF4-FFF2-40B4-BE49-F238E27FC236}">
                  <a16:creationId xmlns:a16="http://schemas.microsoft.com/office/drawing/2014/main" id="{E14C4421-29EB-A1BD-0999-42957020A8C3}"/>
                </a:ext>
              </a:extLst>
            </p:cNvPr>
            <p:cNvSpPr/>
            <p:nvPr/>
          </p:nvSpPr>
          <p:spPr>
            <a:xfrm>
              <a:off x="713916" y="469417"/>
              <a:ext cx="481575" cy="531860"/>
            </a:xfrm>
            <a:custGeom>
              <a:avLst/>
              <a:gdLst/>
              <a:ahLst/>
              <a:cxnLst/>
              <a:rect l="l" t="t" r="r" b="b"/>
              <a:pathLst>
                <a:path w="795684" h="878768">
                  <a:moveTo>
                    <a:pt x="0" y="0"/>
                  </a:moveTo>
                  <a:lnTo>
                    <a:pt x="795684" y="0"/>
                  </a:lnTo>
                  <a:lnTo>
                    <a:pt x="795684" y="878768"/>
                  </a:lnTo>
                  <a:lnTo>
                    <a:pt x="0" y="87876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grpSp>
      <p:sp>
        <p:nvSpPr>
          <p:cNvPr id="17" name="Freeform 62">
            <a:extLst>
              <a:ext uri="{FF2B5EF4-FFF2-40B4-BE49-F238E27FC236}">
                <a16:creationId xmlns:a16="http://schemas.microsoft.com/office/drawing/2014/main" id="{0D9CFC91-B79C-42DB-9892-B7BA74C63B68}"/>
              </a:ext>
            </a:extLst>
          </p:cNvPr>
          <p:cNvSpPr/>
          <p:nvPr/>
        </p:nvSpPr>
        <p:spPr>
          <a:xfrm flipH="1">
            <a:off x="10180605" y="2946517"/>
            <a:ext cx="2573562" cy="4280351"/>
          </a:xfrm>
          <a:custGeom>
            <a:avLst/>
            <a:gdLst/>
            <a:ahLst/>
            <a:cxnLst/>
            <a:rect l="l" t="t" r="r" b="b"/>
            <a:pathLst>
              <a:path w="712182" h="1184502">
                <a:moveTo>
                  <a:pt x="0" y="0"/>
                </a:moveTo>
                <a:lnTo>
                  <a:pt x="712182" y="0"/>
                </a:lnTo>
                <a:lnTo>
                  <a:pt x="712182" y="1184502"/>
                </a:lnTo>
                <a:lnTo>
                  <a:pt x="0" y="118450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630">
              <a:buClrTx/>
            </a:pPr>
            <a:endParaRPr lang="vi-VN" sz="2400" kern="1200" dirty="0">
              <a:solidFill>
                <a:prstClr val="black"/>
              </a:solidFill>
              <a:latin typeface="+mj-lt"/>
              <a:cs typeface="+mn-ea"/>
              <a:sym typeface="+mn-lt"/>
            </a:endParaRPr>
          </a:p>
        </p:txBody>
      </p:sp>
      <p:pic>
        <p:nvPicPr>
          <p:cNvPr id="4" name="Picture 3">
            <a:extLst>
              <a:ext uri="{FF2B5EF4-FFF2-40B4-BE49-F238E27FC236}">
                <a16:creationId xmlns:a16="http://schemas.microsoft.com/office/drawing/2014/main" id="{2F28874D-BDDA-4549-379D-47C1A0FF530C}"/>
              </a:ext>
            </a:extLst>
          </p:cNvPr>
          <p:cNvPicPr>
            <a:picLocks noChangeAspect="1"/>
          </p:cNvPicPr>
          <p:nvPr/>
        </p:nvPicPr>
        <p:blipFill rotWithShape="1">
          <a:blip r:embed="rId7">
            <a:extLst>
              <a:ext uri="{28A0092B-C50C-407E-A947-70E740481C1C}">
                <a14:useLocalDpi xmlns:a14="http://schemas.microsoft.com/office/drawing/2010/main" val="0"/>
              </a:ext>
            </a:extLst>
          </a:blip>
          <a:srcRect l="35199" t="14112" r="31885" b="14112"/>
          <a:stretch/>
        </p:blipFill>
        <p:spPr>
          <a:xfrm>
            <a:off x="724614" y="2540160"/>
            <a:ext cx="3048000" cy="179287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id="{DDB9C7C0-1E9D-9E0C-EBB8-83DA321A53BF}"/>
              </a:ext>
            </a:extLst>
          </p:cNvPr>
          <p:cNvPicPr>
            <a:picLocks noChangeAspect="1"/>
          </p:cNvPicPr>
          <p:nvPr/>
        </p:nvPicPr>
        <p:blipFill rotWithShape="1">
          <a:blip r:embed="rId8">
            <a:extLst>
              <a:ext uri="{28A0092B-C50C-407E-A947-70E740481C1C}">
                <a14:useLocalDpi xmlns:a14="http://schemas.microsoft.com/office/drawing/2010/main" val="0"/>
              </a:ext>
            </a:extLst>
          </a:blip>
          <a:srcRect l="27938" t="5962" r="27938" b="11951"/>
          <a:stretch/>
        </p:blipFill>
        <p:spPr>
          <a:xfrm>
            <a:off x="720450" y="4898112"/>
            <a:ext cx="3048000" cy="18003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156741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7356324" y="1502228"/>
            <a:ext cx="3200400" cy="4800600"/>
          </a:xfrm>
          <a:custGeom>
            <a:avLst/>
            <a:gdLst/>
            <a:ahLst/>
            <a:cxnLst/>
            <a:rect l="l" t="t" r="r" b="b"/>
            <a:pathLst>
              <a:path w="6521958" h="10287000">
                <a:moveTo>
                  <a:pt x="0" y="0"/>
                </a:moveTo>
                <a:lnTo>
                  <a:pt x="6521958" y="0"/>
                </a:lnTo>
                <a:lnTo>
                  <a:pt x="6521958" y="10287000"/>
                </a:lnTo>
                <a:lnTo>
                  <a:pt x="0" y="10287000"/>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8" name="Title 17">
            <a:extLst>
              <a:ext uri="{FF2B5EF4-FFF2-40B4-BE49-F238E27FC236}">
                <a16:creationId xmlns:a16="http://schemas.microsoft.com/office/drawing/2014/main" id="{92FA9EFA-0757-8E54-AAD9-61025F3DA994}"/>
              </a:ext>
            </a:extLst>
          </p:cNvPr>
          <p:cNvSpPr>
            <a:spLocks noGrp="1"/>
          </p:cNvSpPr>
          <p:nvPr>
            <p:ph type="title"/>
          </p:nvPr>
        </p:nvSpPr>
        <p:spPr>
          <a:xfrm>
            <a:off x="887791" y="2460172"/>
            <a:ext cx="5486400" cy="762000"/>
          </a:xfrm>
        </p:spPr>
        <p:txBody>
          <a:bodyPr>
            <a:normAutofit/>
          </a:bodyPr>
          <a:lstStyle/>
          <a:p>
            <a:r>
              <a:rPr lang="vi-VN" sz="3600" b="1" dirty="0">
                <a:solidFill>
                  <a:srgbClr val="E52725"/>
                </a:solidFill>
                <a:latin typeface="+mn-lt"/>
                <a:ea typeface="+mn-ea"/>
                <a:cs typeface="+mn-ea"/>
                <a:sym typeface="+mn-lt"/>
              </a:rPr>
              <a:t>THỰC HÀNH</a:t>
            </a:r>
          </a:p>
        </p:txBody>
      </p:sp>
      <p:sp>
        <p:nvSpPr>
          <p:cNvPr id="19" name="Rectangle: Rounded Corners 18">
            <a:extLst>
              <a:ext uri="{FF2B5EF4-FFF2-40B4-BE49-F238E27FC236}">
                <a16:creationId xmlns:a16="http://schemas.microsoft.com/office/drawing/2014/main" id="{BF1F6A93-E553-61C4-5EF4-83F8A5CF9A9C}"/>
              </a:ext>
            </a:extLst>
          </p:cNvPr>
          <p:cNvSpPr/>
          <p:nvPr/>
        </p:nvSpPr>
        <p:spPr>
          <a:xfrm>
            <a:off x="811591" y="3341914"/>
            <a:ext cx="6079066" cy="2311400"/>
          </a:xfrm>
          <a:prstGeom prst="roundRect">
            <a:avLst>
              <a:gd name="adj" fmla="val 15029"/>
            </a:avLst>
          </a:prstGeom>
          <a:ln>
            <a:solidFill>
              <a:srgbClr val="369694"/>
            </a:solidFill>
          </a:ln>
        </p:spPr>
        <p:style>
          <a:lnRef idx="2">
            <a:schemeClr val="accent3"/>
          </a:lnRef>
          <a:fillRef idx="1">
            <a:schemeClr val="lt1"/>
          </a:fillRef>
          <a:effectRef idx="0">
            <a:schemeClr val="accent3"/>
          </a:effectRef>
          <a:fontRef idx="minor">
            <a:schemeClr val="dk1"/>
          </a:fontRef>
        </p:style>
        <p:txBody>
          <a:bodyPr rtlCol="0" anchor="ctr"/>
          <a:lstStyle/>
          <a:p>
            <a:pPr algn="just" defTabSz="609630">
              <a:lnSpc>
                <a:spcPct val="150000"/>
              </a:lnSpc>
              <a:buClrTx/>
            </a:pPr>
            <a:r>
              <a:rPr lang="vi-VN" sz="2400" kern="1200" dirty="0">
                <a:solidFill>
                  <a:prstClr val="black"/>
                </a:solidFill>
                <a:cs typeface="+mn-ea"/>
                <a:sym typeface="+mn-lt"/>
              </a:rPr>
              <a:t>Em hãy sáng tạo sản phẩm mĩ thuật dựa trên đặc điểm của sản phẩm thủ công mĩ nghệ theo ý thích.</a:t>
            </a:r>
          </a:p>
        </p:txBody>
      </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0" y="1484085"/>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latin typeface="+mj-lt"/>
                <a:cs typeface="+mn-ea"/>
                <a:sym typeface="+mn-lt"/>
              </a:rPr>
              <a:t>Tham </a:t>
            </a:r>
            <a:r>
              <a:rPr lang="vi-VN" sz="2400" b="1">
                <a:solidFill>
                  <a:srgbClr val="E52725"/>
                </a:solidFill>
                <a:effectLst/>
                <a:latin typeface="+mj-lt"/>
                <a:cs typeface="+mn-ea"/>
                <a:sym typeface="+mn-lt"/>
              </a:rPr>
              <a:t>khảo sản phẩm mĩ thuật </a:t>
            </a:r>
            <a:r>
              <a:rPr lang="vi-VN" sz="2400" b="1" dirty="0">
                <a:solidFill>
                  <a:srgbClr val="E52725"/>
                </a:solidFill>
                <a:effectLst/>
                <a:latin typeface="+mj-lt"/>
                <a:cs typeface="+mn-ea"/>
                <a:sym typeface="+mn-lt"/>
              </a:rPr>
              <a:t>của học sinh</a:t>
            </a:r>
          </a:p>
        </p:txBody>
      </p:sp>
      <p:grpSp>
        <p:nvGrpSpPr>
          <p:cNvPr id="8" name="Group 7">
            <a:extLst>
              <a:ext uri="{FF2B5EF4-FFF2-40B4-BE49-F238E27FC236}">
                <a16:creationId xmlns:a16="http://schemas.microsoft.com/office/drawing/2014/main" id="{3A42A243-B08C-7804-28DE-FB59B81458E2}"/>
              </a:ext>
            </a:extLst>
          </p:cNvPr>
          <p:cNvGrpSpPr/>
          <p:nvPr/>
        </p:nvGrpSpPr>
        <p:grpSpPr>
          <a:xfrm>
            <a:off x="508000" y="2246085"/>
            <a:ext cx="5333999" cy="4291439"/>
            <a:chOff x="773430" y="2639078"/>
            <a:chExt cx="6530337" cy="5616512"/>
          </a:xfrm>
        </p:grpSpPr>
        <p:pic>
          <p:nvPicPr>
            <p:cNvPr id="5" name="Picture 4">
              <a:extLst>
                <a:ext uri="{FF2B5EF4-FFF2-40B4-BE49-F238E27FC236}">
                  <a16:creationId xmlns:a16="http://schemas.microsoft.com/office/drawing/2014/main" id="{E81C2485-7DE4-74ED-EB5E-120D54CDE414}"/>
                </a:ext>
              </a:extLst>
            </p:cNvPr>
            <p:cNvPicPr>
              <a:picLocks noChangeAspect="1"/>
            </p:cNvPicPr>
            <p:nvPr/>
          </p:nvPicPr>
          <p:blipFill rotWithShape="1">
            <a:blip r:embed="rId3">
              <a:extLst>
                <a:ext uri="{28A0092B-C50C-407E-A947-70E740481C1C}">
                  <a14:useLocalDpi xmlns:a14="http://schemas.microsoft.com/office/drawing/2010/main" val="0"/>
                </a:ext>
              </a:extLst>
            </a:blip>
            <a:srcRect l="29697" t="9599" r="29697" b="25736"/>
            <a:stretch/>
          </p:blipFill>
          <p:spPr>
            <a:xfrm>
              <a:off x="773430" y="2639078"/>
              <a:ext cx="6530337" cy="4757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6">
              <a:extLst>
                <a:ext uri="{FF2B5EF4-FFF2-40B4-BE49-F238E27FC236}">
                  <a16:creationId xmlns:a16="http://schemas.microsoft.com/office/drawing/2014/main" id="{3173CCE0-6ADB-E8AB-5CF8-7A11B4F7FCB8}"/>
                </a:ext>
              </a:extLst>
            </p:cNvPr>
            <p:cNvSpPr txBox="1"/>
            <p:nvPr/>
          </p:nvSpPr>
          <p:spPr>
            <a:xfrm>
              <a:off x="773430" y="7651376"/>
              <a:ext cx="6530337" cy="604214"/>
            </a:xfrm>
            <a:prstGeom prst="rect">
              <a:avLst/>
            </a:prstGeom>
            <a:solidFill>
              <a:srgbClr val="CCECEB"/>
            </a:solidFill>
          </p:spPr>
          <p:txBody>
            <a:bodyPr wrap="square" anchor="ctr">
              <a:spAutoFit/>
            </a:bodyPr>
            <a:lstStyle/>
            <a:p>
              <a:pPr algn="ctr" defTabSz="609630">
                <a:buClrTx/>
              </a:pPr>
              <a:r>
                <a:rPr lang="vi-VN" sz="2400" kern="1200" dirty="0">
                  <a:solidFill>
                    <a:prstClr val="black"/>
                  </a:solidFill>
                  <a:latin typeface="+mj-lt"/>
                  <a:cs typeface="+mn-ea"/>
                  <a:sym typeface="+mn-lt"/>
                </a:rPr>
                <a:t>Hộp đựng quà – Đình Nguyên</a:t>
              </a:r>
            </a:p>
          </p:txBody>
        </p:sp>
      </p:grpSp>
      <p:grpSp>
        <p:nvGrpSpPr>
          <p:cNvPr id="9" name="Group 8">
            <a:extLst>
              <a:ext uri="{FF2B5EF4-FFF2-40B4-BE49-F238E27FC236}">
                <a16:creationId xmlns:a16="http://schemas.microsoft.com/office/drawing/2014/main" id="{67BAD671-A394-B00C-9D88-2E9D99416E2B}"/>
              </a:ext>
            </a:extLst>
          </p:cNvPr>
          <p:cNvGrpSpPr/>
          <p:nvPr/>
        </p:nvGrpSpPr>
        <p:grpSpPr>
          <a:xfrm>
            <a:off x="6349999" y="2246085"/>
            <a:ext cx="5333999" cy="4291438"/>
            <a:chOff x="773430" y="2872120"/>
            <a:chExt cx="6530337" cy="5616512"/>
          </a:xfrm>
        </p:grpSpPr>
        <p:pic>
          <p:nvPicPr>
            <p:cNvPr id="10" name="Picture 9">
              <a:extLst>
                <a:ext uri="{FF2B5EF4-FFF2-40B4-BE49-F238E27FC236}">
                  <a16:creationId xmlns:a16="http://schemas.microsoft.com/office/drawing/2014/main" id="{D46E3226-A688-A788-A07F-CF0413AE1C01}"/>
                </a:ext>
              </a:extLst>
            </p:cNvPr>
            <p:cNvPicPr>
              <a:picLocks noChangeAspect="1"/>
            </p:cNvPicPr>
            <p:nvPr/>
          </p:nvPicPr>
          <p:blipFill rotWithShape="1">
            <a:blip r:embed="rId4">
              <a:extLst>
                <a:ext uri="{28A0092B-C50C-407E-A947-70E740481C1C}">
                  <a14:useLocalDpi xmlns:a14="http://schemas.microsoft.com/office/drawing/2010/main" val="0"/>
                </a:ext>
              </a:extLst>
            </a:blip>
            <a:srcRect l="26578" t="3185" r="26578" b="19489"/>
            <a:stretch/>
          </p:blipFill>
          <p:spPr>
            <a:xfrm>
              <a:off x="773430" y="2872120"/>
              <a:ext cx="6530337" cy="47579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a:extLst>
                <a:ext uri="{FF2B5EF4-FFF2-40B4-BE49-F238E27FC236}">
                  <a16:creationId xmlns:a16="http://schemas.microsoft.com/office/drawing/2014/main" id="{AA1D6F0C-E5F6-6718-CBE4-9CEFB7FF5D2D}"/>
                </a:ext>
              </a:extLst>
            </p:cNvPr>
            <p:cNvSpPr txBox="1"/>
            <p:nvPr/>
          </p:nvSpPr>
          <p:spPr>
            <a:xfrm>
              <a:off x="773430" y="7884418"/>
              <a:ext cx="6530337" cy="604214"/>
            </a:xfrm>
            <a:prstGeom prst="rect">
              <a:avLst/>
            </a:prstGeom>
            <a:solidFill>
              <a:srgbClr val="CCECEB"/>
            </a:solidFill>
          </p:spPr>
          <p:txBody>
            <a:bodyPr wrap="square" anchor="ctr">
              <a:spAutoFit/>
            </a:bodyPr>
            <a:lstStyle/>
            <a:p>
              <a:pPr algn="ctr" defTabSz="609630">
                <a:buClrTx/>
              </a:pPr>
              <a:r>
                <a:rPr lang="vi-VN" sz="2400" kern="1200">
                  <a:solidFill>
                    <a:prstClr val="black"/>
                  </a:solidFill>
                  <a:latin typeface="+mj-lt"/>
                  <a:cs typeface="+mn-ea"/>
                  <a:sym typeface="+mn-lt"/>
                </a:rPr>
                <a:t>Đĩa trang trí – Phương Dung</a:t>
              </a:r>
              <a:endParaRPr lang="vi-VN" sz="2400" kern="1200" dirty="0">
                <a:solidFill>
                  <a:prstClr val="black"/>
                </a:solidFill>
                <a:latin typeface="+mj-lt"/>
                <a:cs typeface="+mn-ea"/>
                <a:sym typeface="+mn-lt"/>
              </a:endParaRPr>
            </a:p>
          </p:txBody>
        </p:sp>
      </p:grpSp>
    </p:spTree>
    <p:extLst>
      <p:ext uri="{BB962C8B-B14F-4D97-AF65-F5344CB8AC3E}">
        <p14:creationId xmlns:p14="http://schemas.microsoft.com/office/powerpoint/2010/main" val="422804835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heckerboard(across)">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8" name="Title 17">
            <a:extLst>
              <a:ext uri="{FF2B5EF4-FFF2-40B4-BE49-F238E27FC236}">
                <a16:creationId xmlns:a16="http://schemas.microsoft.com/office/drawing/2014/main" id="{273F6606-F94D-540A-FB09-A6B8C400731E}"/>
              </a:ext>
            </a:extLst>
          </p:cNvPr>
          <p:cNvSpPr>
            <a:spLocks noGrp="1"/>
          </p:cNvSpPr>
          <p:nvPr>
            <p:ph type="title"/>
          </p:nvPr>
        </p:nvSpPr>
        <p:spPr>
          <a:xfrm>
            <a:off x="0" y="1727199"/>
            <a:ext cx="12192000" cy="762000"/>
          </a:xfrm>
          <a:noFill/>
          <a:ln>
            <a:noFill/>
          </a:ln>
        </p:spPr>
        <p:style>
          <a:lnRef idx="0">
            <a:scrgbClr r="0" g="0" b="0"/>
          </a:lnRef>
          <a:fillRef idx="0">
            <a:scrgbClr r="0" g="0" b="0"/>
          </a:fillRef>
          <a:effectRef idx="0">
            <a:scrgbClr r="0" g="0" b="0"/>
          </a:effectRef>
          <a:fontRef idx="minor">
            <a:schemeClr val="dk1"/>
          </a:fontRef>
        </p:style>
        <p:txBody>
          <a:bodyPr>
            <a:normAutofit/>
          </a:bodyPr>
          <a:lstStyle/>
          <a:p>
            <a:r>
              <a:rPr lang="vi-VN" sz="2400" b="1" dirty="0">
                <a:solidFill>
                  <a:srgbClr val="E52725"/>
                </a:solidFill>
                <a:effectLst/>
                <a:cs typeface="+mn-ea"/>
                <a:sym typeface="+mn-lt"/>
              </a:rPr>
              <a:t>Tham khảo sản phẩm mĩ thuật khác</a:t>
            </a:r>
          </a:p>
        </p:txBody>
      </p:sp>
      <p:pic>
        <p:nvPicPr>
          <p:cNvPr id="1026" name="Picture 2" descr="Miễn phí Ảnh lưu trữ miễn phí về bàn tay con người, cành cây, chế tạo Ảnh lưu trữ">
            <a:extLst>
              <a:ext uri="{FF2B5EF4-FFF2-40B4-BE49-F238E27FC236}">
                <a16:creationId xmlns:a16="http://schemas.microsoft.com/office/drawing/2014/main" id="{93890934-715E-48D1-1805-F1BC1C1271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5539" y="2597344"/>
            <a:ext cx="5610461" cy="3740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8A65CFB0-2E0D-025E-DDFF-B9374A8F0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604684" y="2594429"/>
            <a:ext cx="5101777" cy="37403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93823159"/>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checkerboard(across)">
                                      <p:cBhvr>
                                        <p:cTn id="12" dur="500"/>
                                        <p:tgtEl>
                                          <p:spTgt spid="1026"/>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checkerboard(across)">
                                      <p:cBhvr>
                                        <p:cTn id="1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93890934-715E-48D1-1805-F1BC1C12718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238"/>
          <a:stretch/>
        </p:blipFill>
        <p:spPr bwMode="auto">
          <a:xfrm>
            <a:off x="1447800" y="1922441"/>
            <a:ext cx="3561498" cy="2220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2">
            <a:extLst>
              <a:ext uri="{FF2B5EF4-FFF2-40B4-BE49-F238E27FC236}">
                <a16:creationId xmlns:a16="http://schemas.microsoft.com/office/drawing/2014/main" id="{8A65CFB0-2E0D-025E-DDFF-B9374A8F0E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512766" y="1899689"/>
            <a:ext cx="4486812" cy="22434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2">
            <a:extLst>
              <a:ext uri="{FF2B5EF4-FFF2-40B4-BE49-F238E27FC236}">
                <a16:creationId xmlns:a16="http://schemas.microsoft.com/office/drawing/2014/main" id="{D789E73E-AC46-3D83-56A8-0890E30B54E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3119" b="3119"/>
          <a:stretch/>
        </p:blipFill>
        <p:spPr bwMode="auto">
          <a:xfrm>
            <a:off x="1447799" y="4482764"/>
            <a:ext cx="3561498" cy="22206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10C1930D-9834-7444-3A6D-7C8DF73EADC8}"/>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7835" b="13073"/>
          <a:stretch/>
        </p:blipFill>
        <p:spPr bwMode="auto">
          <a:xfrm>
            <a:off x="7305868" y="4397668"/>
            <a:ext cx="3153747" cy="22049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676954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heckerboard(across)">
                                      <p:cBhvr>
                                        <p:cTn id="7" dur="500"/>
                                        <p:tgtEl>
                                          <p:spTgt spid="1026"/>
                                        </p:tgtEl>
                                      </p:cBhvr>
                                    </p:animEffect>
                                  </p:childTnLst>
                                </p:cTn>
                              </p:par>
                            </p:childTnLst>
                          </p:cTn>
                        </p:par>
                        <p:par>
                          <p:cTn id="8" fill="hold">
                            <p:stCondLst>
                              <p:cond delay="500"/>
                            </p:stCondLst>
                            <p:childTnLst>
                              <p:par>
                                <p:cTn id="9" presetID="5"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checkerboard(across)">
                                      <p:cBhvr>
                                        <p:cTn id="11" dur="500"/>
                                        <p:tgtEl>
                                          <p:spTgt spid="3"/>
                                        </p:tgtEl>
                                      </p:cBhvr>
                                    </p:animEffect>
                                  </p:childTnLst>
                                </p:cTn>
                              </p:par>
                            </p:childTnLst>
                          </p:cTn>
                        </p:par>
                        <p:par>
                          <p:cTn id="12" fill="hold">
                            <p:stCondLst>
                              <p:cond delay="1000"/>
                            </p:stCondLst>
                            <p:childTnLst>
                              <p:par>
                                <p:cTn id="13" presetID="5" presetClass="entr" presetSubtype="1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checkerboard(across)">
                                      <p:cBhvr>
                                        <p:cTn id="15" dur="500"/>
                                        <p:tgtEl>
                                          <p:spTgt spid="5"/>
                                        </p:tgtEl>
                                      </p:cBhvr>
                                    </p:animEffect>
                                  </p:childTnLst>
                                </p:cTn>
                              </p:par>
                            </p:childTnLst>
                          </p:cTn>
                        </p:par>
                        <p:par>
                          <p:cTn id="16" fill="hold">
                            <p:stCondLst>
                              <p:cond delay="1500"/>
                            </p:stCondLst>
                            <p:childTnLst>
                              <p:par>
                                <p:cTn id="17" presetID="5" presetClass="entr" presetSubtype="1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heckerboard(across)">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
          <p:cNvSpPr/>
          <p:nvPr/>
        </p:nvSpPr>
        <p:spPr>
          <a:xfrm>
            <a:off x="7975600" y="1472019"/>
            <a:ext cx="4013200" cy="4749800"/>
          </a:xfrm>
          <a:custGeom>
            <a:avLst/>
            <a:gdLst/>
            <a:ahLst/>
            <a:cxnLst/>
            <a:rect l="l" t="t" r="r" b="b"/>
            <a:pathLst>
              <a:path w="6454942" h="10287000">
                <a:moveTo>
                  <a:pt x="0" y="0"/>
                </a:moveTo>
                <a:lnTo>
                  <a:pt x="6454942" y="0"/>
                </a:lnTo>
                <a:lnTo>
                  <a:pt x="6454942" y="10287000"/>
                </a:lnTo>
                <a:lnTo>
                  <a:pt x="0" y="10287000"/>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pPr defTabSz="609630">
              <a:buClrTx/>
            </a:pPr>
            <a:endParaRPr lang="en-US" sz="1200" kern="1200">
              <a:solidFill>
                <a:prstClr val="black"/>
              </a:solidFill>
              <a:latin typeface="UTM Avo"/>
              <a:cs typeface="+mn-ea"/>
              <a:sym typeface="+mn-lt"/>
            </a:endParaRPr>
          </a:p>
        </p:txBody>
      </p:sp>
      <p:sp>
        <p:nvSpPr>
          <p:cNvPr id="18" name="Title 17">
            <a:extLst>
              <a:ext uri="{FF2B5EF4-FFF2-40B4-BE49-F238E27FC236}">
                <a16:creationId xmlns:a16="http://schemas.microsoft.com/office/drawing/2014/main" id="{22EAF516-5ECB-8F25-80E2-DD7EB7BB9457}"/>
              </a:ext>
            </a:extLst>
          </p:cNvPr>
          <p:cNvSpPr>
            <a:spLocks noGrp="1"/>
          </p:cNvSpPr>
          <p:nvPr>
            <p:ph type="title"/>
          </p:nvPr>
        </p:nvSpPr>
        <p:spPr>
          <a:xfrm>
            <a:off x="1022001" y="1038020"/>
            <a:ext cx="6756400" cy="812800"/>
          </a:xfrm>
        </p:spPr>
        <p:txBody>
          <a:bodyPr>
            <a:normAutofit/>
          </a:bodyPr>
          <a:lstStyle/>
          <a:p>
            <a:r>
              <a:rPr lang="en-US" sz="4400" b="1" dirty="0">
                <a:solidFill>
                  <a:srgbClr val="E52725"/>
                </a:solidFill>
                <a:latin typeface="+mn-lt"/>
                <a:ea typeface="+mn-ea"/>
                <a:cs typeface="+mn-ea"/>
                <a:sym typeface="+mn-lt"/>
              </a:rPr>
              <a:t>HƯỚNG DẪN VỀ NHÀ</a:t>
            </a:r>
            <a:endParaRPr lang="vi-VN" sz="4400" b="1" dirty="0">
              <a:solidFill>
                <a:srgbClr val="E52725"/>
              </a:solidFill>
              <a:latin typeface="+mn-lt"/>
              <a:ea typeface="+mn-ea"/>
              <a:cs typeface="+mn-ea"/>
              <a:sym typeface="+mn-lt"/>
            </a:endParaRPr>
          </a:p>
        </p:txBody>
      </p:sp>
      <p:grpSp>
        <p:nvGrpSpPr>
          <p:cNvPr id="20" name="Group 19">
            <a:extLst>
              <a:ext uri="{FF2B5EF4-FFF2-40B4-BE49-F238E27FC236}">
                <a16:creationId xmlns:a16="http://schemas.microsoft.com/office/drawing/2014/main" id="{443EF08B-5C5B-C0A8-2DDC-D267B875C164}"/>
              </a:ext>
            </a:extLst>
          </p:cNvPr>
          <p:cNvGrpSpPr/>
          <p:nvPr/>
        </p:nvGrpSpPr>
        <p:grpSpPr>
          <a:xfrm>
            <a:off x="508156" y="2018193"/>
            <a:ext cx="6829873" cy="1178044"/>
            <a:chOff x="6842130" y="3304191"/>
            <a:chExt cx="10244809" cy="1767066"/>
          </a:xfrm>
        </p:grpSpPr>
        <p:sp>
          <p:nvSpPr>
            <p:cNvPr id="21" name="Freeform 35">
              <a:extLst>
                <a:ext uri="{FF2B5EF4-FFF2-40B4-BE49-F238E27FC236}">
                  <a16:creationId xmlns:a16="http://schemas.microsoft.com/office/drawing/2014/main" id="{92703879-B8B3-D1F7-A759-1A52E876F76A}"/>
                </a:ext>
              </a:extLst>
            </p:cNvPr>
            <p:cNvSpPr/>
            <p:nvPr/>
          </p:nvSpPr>
          <p:spPr>
            <a:xfrm>
              <a:off x="6842130" y="3403032"/>
              <a:ext cx="1541536" cy="1569384"/>
            </a:xfrm>
            <a:custGeom>
              <a:avLst/>
              <a:gdLst/>
              <a:ahLst/>
              <a:cxnLst/>
              <a:rect l="l" t="t" r="r" b="b"/>
              <a:pathLst>
                <a:path w="1301570" h="1078676">
                  <a:moveTo>
                    <a:pt x="0" y="0"/>
                  </a:moveTo>
                  <a:lnTo>
                    <a:pt x="1301570" y="0"/>
                  </a:lnTo>
                  <a:lnTo>
                    <a:pt x="1301570" y="1078676"/>
                  </a:lnTo>
                  <a:lnTo>
                    <a:pt x="0" y="1078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pPr>
              <a:endParaRPr lang="vi-VN" sz="2400" kern="1200">
                <a:solidFill>
                  <a:prstClr val="black"/>
                </a:solidFill>
                <a:cs typeface="+mn-ea"/>
                <a:sym typeface="+mn-lt"/>
              </a:endParaRPr>
            </a:p>
          </p:txBody>
        </p:sp>
        <p:sp>
          <p:nvSpPr>
            <p:cNvPr id="22" name="Rectangle: Rounded Corners 21">
              <a:extLst>
                <a:ext uri="{FF2B5EF4-FFF2-40B4-BE49-F238E27FC236}">
                  <a16:creationId xmlns:a16="http://schemas.microsoft.com/office/drawing/2014/main" id="{1B6A5C06-4E47-8715-CD3A-C680F555BEE9}"/>
                </a:ext>
              </a:extLst>
            </p:cNvPr>
            <p:cNvSpPr/>
            <p:nvPr/>
          </p:nvSpPr>
          <p:spPr>
            <a:xfrm>
              <a:off x="8933542" y="3304191"/>
              <a:ext cx="8153397" cy="1767066"/>
            </a:xfrm>
            <a:prstGeom prst="roundRect">
              <a:avLst/>
            </a:prstGeom>
            <a:solidFill>
              <a:schemeClr val="bg1"/>
            </a:solidFill>
            <a:ln>
              <a:solidFill>
                <a:srgbClr val="369694"/>
              </a:solidFill>
            </a:ln>
          </p:spPr>
          <p:style>
            <a:lnRef idx="2">
              <a:schemeClr val="accent3"/>
            </a:lnRef>
            <a:fillRef idx="1">
              <a:schemeClr val="lt1"/>
            </a:fillRef>
            <a:effectRef idx="0">
              <a:schemeClr val="accent3"/>
            </a:effectRef>
            <a:fontRef idx="minor">
              <a:schemeClr val="dk1"/>
            </a:fontRef>
          </p:style>
          <p:txBody>
            <a:bodyPr bIns="72000" rtlCol="0" anchor="ctr"/>
            <a:lstStyle/>
            <a:p>
              <a:pPr algn="ctr" defTabSz="609630">
                <a:lnSpc>
                  <a:spcPct val="150000"/>
                </a:lnSpc>
                <a:buClrTx/>
              </a:pPr>
              <a:r>
                <a:rPr lang="vi-VN" sz="2400" kern="1200" dirty="0">
                  <a:solidFill>
                    <a:prstClr val="black"/>
                  </a:solidFill>
                  <a:cs typeface="+mn-ea"/>
                  <a:sym typeface="+mn-lt"/>
                </a:rPr>
                <a:t>Ôn lại các kiến thức </a:t>
              </a:r>
            </a:p>
            <a:p>
              <a:pPr algn="ctr" defTabSz="609630">
                <a:lnSpc>
                  <a:spcPct val="150000"/>
                </a:lnSpc>
                <a:buClrTx/>
              </a:pPr>
              <a:r>
                <a:rPr lang="vi-VN" sz="2400" kern="1200" dirty="0">
                  <a:solidFill>
                    <a:prstClr val="black"/>
                  </a:solidFill>
                  <a:cs typeface="+mn-ea"/>
                  <a:sym typeface="+mn-lt"/>
                </a:rPr>
                <a:t>đã học ở </a:t>
              </a:r>
              <a:r>
                <a:rPr lang="vi-VN" sz="2400" b="1" i="1" kern="1200" dirty="0">
                  <a:solidFill>
                    <a:prstClr val="black"/>
                  </a:solidFill>
                  <a:cs typeface="+mn-ea"/>
                  <a:sym typeface="+mn-lt"/>
                </a:rPr>
                <a:t>Bài 5</a:t>
              </a:r>
              <a:r>
                <a:rPr lang="vi-VN" sz="2400" kern="1200" dirty="0">
                  <a:solidFill>
                    <a:prstClr val="black"/>
                  </a:solidFill>
                  <a:cs typeface="+mn-ea"/>
                  <a:sym typeface="+mn-lt"/>
                </a:rPr>
                <a:t>.</a:t>
              </a:r>
            </a:p>
          </p:txBody>
        </p:sp>
      </p:grpSp>
      <p:grpSp>
        <p:nvGrpSpPr>
          <p:cNvPr id="29" name="Group 28">
            <a:extLst>
              <a:ext uri="{FF2B5EF4-FFF2-40B4-BE49-F238E27FC236}">
                <a16:creationId xmlns:a16="http://schemas.microsoft.com/office/drawing/2014/main" id="{3403C6C7-2CA5-2C1C-04FC-409BEC059664}"/>
              </a:ext>
            </a:extLst>
          </p:cNvPr>
          <p:cNvGrpSpPr/>
          <p:nvPr/>
        </p:nvGrpSpPr>
        <p:grpSpPr>
          <a:xfrm>
            <a:off x="508156" y="3530984"/>
            <a:ext cx="6829874" cy="1178044"/>
            <a:chOff x="6842130" y="3304191"/>
            <a:chExt cx="10244811" cy="1767066"/>
          </a:xfrm>
        </p:grpSpPr>
        <p:sp>
          <p:nvSpPr>
            <p:cNvPr id="30" name="Freeform 35">
              <a:extLst>
                <a:ext uri="{FF2B5EF4-FFF2-40B4-BE49-F238E27FC236}">
                  <a16:creationId xmlns:a16="http://schemas.microsoft.com/office/drawing/2014/main" id="{2576375A-1473-691E-BFDA-23F8BED1DC24}"/>
                </a:ext>
              </a:extLst>
            </p:cNvPr>
            <p:cNvSpPr/>
            <p:nvPr/>
          </p:nvSpPr>
          <p:spPr>
            <a:xfrm>
              <a:off x="6842130" y="3403032"/>
              <a:ext cx="1541536" cy="1569384"/>
            </a:xfrm>
            <a:custGeom>
              <a:avLst/>
              <a:gdLst/>
              <a:ahLst/>
              <a:cxnLst/>
              <a:rect l="l" t="t" r="r" b="b"/>
              <a:pathLst>
                <a:path w="1301570" h="1078676">
                  <a:moveTo>
                    <a:pt x="0" y="0"/>
                  </a:moveTo>
                  <a:lnTo>
                    <a:pt x="1301570" y="0"/>
                  </a:lnTo>
                  <a:lnTo>
                    <a:pt x="1301570" y="1078676"/>
                  </a:lnTo>
                  <a:lnTo>
                    <a:pt x="0" y="1078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pPr>
              <a:endParaRPr lang="vi-VN" sz="2400" kern="1200">
                <a:solidFill>
                  <a:prstClr val="black"/>
                </a:solidFill>
                <a:cs typeface="+mn-ea"/>
                <a:sym typeface="+mn-lt"/>
              </a:endParaRPr>
            </a:p>
          </p:txBody>
        </p:sp>
        <p:sp>
          <p:nvSpPr>
            <p:cNvPr id="31" name="Rectangle: Rounded Corners 30">
              <a:extLst>
                <a:ext uri="{FF2B5EF4-FFF2-40B4-BE49-F238E27FC236}">
                  <a16:creationId xmlns:a16="http://schemas.microsoft.com/office/drawing/2014/main" id="{98449AB3-4A49-3E4A-DE01-E2C73BC77795}"/>
                </a:ext>
              </a:extLst>
            </p:cNvPr>
            <p:cNvSpPr/>
            <p:nvPr/>
          </p:nvSpPr>
          <p:spPr>
            <a:xfrm>
              <a:off x="8933543" y="3304191"/>
              <a:ext cx="8153398" cy="1767066"/>
            </a:xfrm>
            <a:prstGeom prst="roundRect">
              <a:avLst/>
            </a:prstGeom>
            <a:solidFill>
              <a:schemeClr val="bg1"/>
            </a:solidFill>
            <a:ln>
              <a:solidFill>
                <a:srgbClr val="369694"/>
              </a:solidFill>
            </a:ln>
          </p:spPr>
          <p:style>
            <a:lnRef idx="2">
              <a:schemeClr val="accent3"/>
            </a:lnRef>
            <a:fillRef idx="1">
              <a:schemeClr val="lt1"/>
            </a:fillRef>
            <a:effectRef idx="0">
              <a:schemeClr val="accent3"/>
            </a:effectRef>
            <a:fontRef idx="minor">
              <a:schemeClr val="dk1"/>
            </a:fontRef>
          </p:style>
          <p:txBody>
            <a:bodyPr bIns="72000" rtlCol="0" anchor="ctr"/>
            <a:lstStyle/>
            <a:p>
              <a:pPr algn="ctr" defTabSz="609630">
                <a:lnSpc>
                  <a:spcPct val="150000"/>
                </a:lnSpc>
                <a:buClrTx/>
              </a:pPr>
              <a:r>
                <a:rPr lang="vi-VN" sz="2400" kern="1200" dirty="0">
                  <a:solidFill>
                    <a:prstClr val="black"/>
                  </a:solidFill>
                  <a:cs typeface="+mn-ea"/>
                  <a:sym typeface="+mn-lt"/>
                </a:rPr>
                <a:t>Hoàn thiện sản phẩm </a:t>
              </a:r>
            </a:p>
            <a:p>
              <a:pPr algn="ctr" defTabSz="609630">
                <a:lnSpc>
                  <a:spcPct val="150000"/>
                </a:lnSpc>
                <a:buClrTx/>
              </a:pPr>
              <a:r>
                <a:rPr lang="vi-VN" sz="2400" kern="1200" dirty="0">
                  <a:solidFill>
                    <a:prstClr val="black"/>
                  </a:solidFill>
                  <a:cs typeface="+mn-ea"/>
                  <a:sym typeface="+mn-lt"/>
                </a:rPr>
                <a:t>mĩ thuật ở </a:t>
              </a:r>
              <a:r>
                <a:rPr lang="vi-VN" sz="2400" b="1" i="1" kern="1200" dirty="0">
                  <a:solidFill>
                    <a:prstClr val="black"/>
                  </a:solidFill>
                  <a:cs typeface="+mn-ea"/>
                  <a:sym typeface="+mn-lt"/>
                </a:rPr>
                <a:t>Bài 5.</a:t>
              </a:r>
              <a:endParaRPr lang="vi-VN" sz="2400" kern="1200" dirty="0">
                <a:solidFill>
                  <a:prstClr val="black"/>
                </a:solidFill>
                <a:cs typeface="+mn-ea"/>
                <a:sym typeface="+mn-lt"/>
              </a:endParaRPr>
            </a:p>
          </p:txBody>
        </p:sp>
      </p:grpSp>
      <p:grpSp>
        <p:nvGrpSpPr>
          <p:cNvPr id="32" name="Group 31">
            <a:extLst>
              <a:ext uri="{FF2B5EF4-FFF2-40B4-BE49-F238E27FC236}">
                <a16:creationId xmlns:a16="http://schemas.microsoft.com/office/drawing/2014/main" id="{2B9F7A1B-B3F5-A2A1-6CFB-C15F9D6853A2}"/>
              </a:ext>
            </a:extLst>
          </p:cNvPr>
          <p:cNvGrpSpPr/>
          <p:nvPr/>
        </p:nvGrpSpPr>
        <p:grpSpPr>
          <a:xfrm>
            <a:off x="508156" y="5043775"/>
            <a:ext cx="6829874" cy="1178044"/>
            <a:chOff x="6842130" y="3304191"/>
            <a:chExt cx="10244811" cy="1767066"/>
          </a:xfrm>
        </p:grpSpPr>
        <p:sp>
          <p:nvSpPr>
            <p:cNvPr id="33" name="Freeform 35">
              <a:extLst>
                <a:ext uri="{FF2B5EF4-FFF2-40B4-BE49-F238E27FC236}">
                  <a16:creationId xmlns:a16="http://schemas.microsoft.com/office/drawing/2014/main" id="{868C8D0D-3C5B-1225-AE72-8BCF9E4B1E80}"/>
                </a:ext>
              </a:extLst>
            </p:cNvPr>
            <p:cNvSpPr/>
            <p:nvPr/>
          </p:nvSpPr>
          <p:spPr>
            <a:xfrm>
              <a:off x="6842130" y="3403032"/>
              <a:ext cx="1541536" cy="1569384"/>
            </a:xfrm>
            <a:custGeom>
              <a:avLst/>
              <a:gdLst/>
              <a:ahLst/>
              <a:cxnLst/>
              <a:rect l="l" t="t" r="r" b="b"/>
              <a:pathLst>
                <a:path w="1301570" h="1078676">
                  <a:moveTo>
                    <a:pt x="0" y="0"/>
                  </a:moveTo>
                  <a:lnTo>
                    <a:pt x="1301570" y="0"/>
                  </a:lnTo>
                  <a:lnTo>
                    <a:pt x="1301570" y="1078676"/>
                  </a:lnTo>
                  <a:lnTo>
                    <a:pt x="0" y="107867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defTabSz="609630">
                <a:buClrTx/>
              </a:pPr>
              <a:endParaRPr lang="vi-VN" sz="2400" kern="1200">
                <a:solidFill>
                  <a:prstClr val="black"/>
                </a:solidFill>
                <a:cs typeface="+mn-ea"/>
                <a:sym typeface="+mn-lt"/>
              </a:endParaRPr>
            </a:p>
          </p:txBody>
        </p:sp>
        <p:sp>
          <p:nvSpPr>
            <p:cNvPr id="34" name="Rectangle: Rounded Corners 33">
              <a:extLst>
                <a:ext uri="{FF2B5EF4-FFF2-40B4-BE49-F238E27FC236}">
                  <a16:creationId xmlns:a16="http://schemas.microsoft.com/office/drawing/2014/main" id="{E1FC89AD-631C-66D8-4A98-648F167881A4}"/>
                </a:ext>
              </a:extLst>
            </p:cNvPr>
            <p:cNvSpPr/>
            <p:nvPr/>
          </p:nvSpPr>
          <p:spPr>
            <a:xfrm>
              <a:off x="8933542" y="3304191"/>
              <a:ext cx="8153399" cy="1767066"/>
            </a:xfrm>
            <a:prstGeom prst="roundRect">
              <a:avLst/>
            </a:prstGeom>
            <a:solidFill>
              <a:schemeClr val="bg1"/>
            </a:solidFill>
            <a:ln>
              <a:solidFill>
                <a:srgbClr val="369694"/>
              </a:solidFill>
            </a:ln>
          </p:spPr>
          <p:style>
            <a:lnRef idx="2">
              <a:schemeClr val="accent3"/>
            </a:lnRef>
            <a:fillRef idx="1">
              <a:schemeClr val="lt1"/>
            </a:fillRef>
            <a:effectRef idx="0">
              <a:schemeClr val="accent3"/>
            </a:effectRef>
            <a:fontRef idx="minor">
              <a:schemeClr val="dk1"/>
            </a:fontRef>
          </p:style>
          <p:txBody>
            <a:bodyPr bIns="72000" rtlCol="0" anchor="ctr"/>
            <a:lstStyle/>
            <a:p>
              <a:pPr algn="ctr" defTabSz="609630">
                <a:lnSpc>
                  <a:spcPct val="150000"/>
                </a:lnSpc>
                <a:buClrTx/>
              </a:pPr>
              <a:r>
                <a:rPr lang="vi-VN" sz="2400" kern="1200" dirty="0">
                  <a:solidFill>
                    <a:prstClr val="black"/>
                  </a:solidFill>
                  <a:cs typeface="+mn-ea"/>
                  <a:sym typeface="+mn-lt"/>
                </a:rPr>
                <a:t>Đọc trước </a:t>
              </a:r>
              <a:r>
                <a:rPr lang="vi-VN" sz="2400" kern="1200">
                  <a:solidFill>
                    <a:prstClr val="black"/>
                  </a:solidFill>
                  <a:cs typeface="+mn-ea"/>
                  <a:sym typeface="+mn-lt"/>
                </a:rPr>
                <a:t>nội dung</a:t>
              </a:r>
              <a:r>
                <a:rPr lang="en-US" sz="2400" kern="1200">
                  <a:solidFill>
                    <a:prstClr val="black"/>
                  </a:solidFill>
                  <a:latin typeface="UTM Avo"/>
                  <a:cs typeface="+mn-ea"/>
                  <a:sym typeface="+mn-lt"/>
                </a:rPr>
                <a:t>:</a:t>
              </a:r>
            </a:p>
            <a:p>
              <a:pPr algn="ctr" defTabSz="609630">
                <a:lnSpc>
                  <a:spcPct val="150000"/>
                </a:lnSpc>
                <a:buClrTx/>
              </a:pPr>
              <a:r>
                <a:rPr lang="en-US" sz="2400" b="1" kern="1200">
                  <a:solidFill>
                    <a:prstClr val="black"/>
                  </a:solidFill>
                  <a:latin typeface="UTM Avo"/>
                  <a:cs typeface="+mn-ea"/>
                  <a:sym typeface="+mn-lt"/>
                </a:rPr>
                <a:t>Cảm nhận, chia sẻ và Ứng dụng</a:t>
              </a:r>
              <a:endParaRPr lang="vi-VN" sz="2400" b="1" kern="1200" dirty="0">
                <a:solidFill>
                  <a:prstClr val="black"/>
                </a:solidFill>
                <a:cs typeface="+mn-ea"/>
                <a:sym typeface="+mn-lt"/>
              </a:endParaRPr>
            </a:p>
          </p:txBody>
        </p:sp>
      </p:grpSp>
    </p:spTree>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randombar(horizontal)">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randombar(horizontal)">
                                      <p:cBhvr>
                                        <p:cTn id="1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4"/>
        <p:cNvGrpSpPr/>
        <p:nvPr/>
      </p:nvGrpSpPr>
      <p:grpSpPr>
        <a:xfrm>
          <a:off x="0" y="0"/>
          <a:ext cx="0" cy="0"/>
          <a:chOff x="0" y="0"/>
          <a:chExt cx="0" cy="0"/>
        </a:xfrm>
      </p:grpSpPr>
      <p:sp>
        <p:nvSpPr>
          <p:cNvPr id="85" name="Google Shape;85;p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6" name="Google Shape;86;p1"/>
          <p:cNvSpPr txBox="1"/>
          <p:nvPr/>
        </p:nvSpPr>
        <p:spPr>
          <a:xfrm>
            <a:off x="454403" y="574846"/>
            <a:ext cx="11367083" cy="141199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833C0B"/>
                </a:solidFill>
                <a:effectLst/>
                <a:uLnTx/>
                <a:uFillTx/>
                <a:latin typeface="Arial"/>
                <a:ea typeface="Arial"/>
                <a:cs typeface="Arial"/>
                <a:sym typeface="Arial"/>
              </a:rPr>
              <a:t>Để kết nối cộng đồng giáo viên và nhận thêm nhiều tài liệu giảng dạy,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Arial"/>
                <a:ea typeface="Arial"/>
                <a:cs typeface="Arial"/>
                <a:sym typeface="Arial"/>
              </a:rPr>
              <a:t>mời quý thầy cô tham gia Group Facebook</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Arial"/>
                <a:ea typeface="Arial"/>
                <a:cs typeface="Arial"/>
                <a:sym typeface="Arial"/>
              </a:rPr>
              <a:t>theo đường link: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7" name="Google Shape;87;p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88" name="Google Shape;88;p1">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1" i="0" u="sng" strike="noStrike" kern="0" cap="none" spc="0" normalizeH="0" baseline="0" noProof="0">
                <a:ln>
                  <a:noFill/>
                </a:ln>
                <a:solidFill>
                  <a:srgbClr val="833C0B"/>
                </a:solidFill>
                <a:effectLst/>
                <a:uLnTx/>
                <a:uFillTx/>
                <a:latin typeface="Arial"/>
                <a:ea typeface="Arial"/>
                <a:cs typeface="Arial"/>
                <a:sym typeface="Arial"/>
              </a:rPr>
              <a:t>Hoc10 – Đồng hành cùng giáo viên tiểu học</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9" name="Google Shape;89;p1"/>
          <p:cNvSpPr txBox="1"/>
          <p:nvPr/>
        </p:nvSpPr>
        <p:spPr>
          <a:xfrm>
            <a:off x="4011326" y="2381351"/>
            <a:ext cx="4321723" cy="488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833C0B"/>
                </a:solidFill>
                <a:effectLst/>
                <a:uLnTx/>
                <a:uFillTx/>
                <a:latin typeface="Arial"/>
                <a:ea typeface="Arial"/>
                <a:cs typeface="Arial"/>
                <a:sym typeface="Arial"/>
              </a:rPr>
              <a:t>Hoặc truy cập qua QR code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90" name="Google Shape;90;p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91" name="Google Shape;91;p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3">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5bece418-fb6f-4079-9840-dcce83e9cbc8">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TotalTime>
  <Words>733</Words>
  <Application>Microsoft Office PowerPoint</Application>
  <PresentationFormat>Widescreen</PresentationFormat>
  <Paragraphs>86</Paragraphs>
  <Slides>29</Slides>
  <Notes>5</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29</vt:i4>
      </vt:variant>
    </vt:vector>
  </HeadingPairs>
  <TitlesOfParts>
    <vt:vector size="35" baseType="lpstr">
      <vt:lpstr>Arial</vt:lpstr>
      <vt:lpstr>Calibri</vt:lpstr>
      <vt:lpstr>UTM Avo</vt:lpstr>
      <vt:lpstr>Office Theme</vt:lpstr>
      <vt:lpstr>1_Office Theme</vt:lpstr>
      <vt:lpstr>2_Office Theme</vt:lpstr>
      <vt:lpstr>PowerPoint Presentation</vt:lpstr>
      <vt:lpstr>PowerPoint Presentation</vt:lpstr>
      <vt:lpstr>PowerPoint Presentation</vt:lpstr>
      <vt:lpstr>NHANH TAY NHANH MẮT</vt:lpstr>
      <vt:lpstr>NHANH TAY NHANH MẮT</vt:lpstr>
      <vt:lpstr>NHANH TAY NHANH MẮT</vt:lpstr>
      <vt:lpstr>NHANH TAY NHANH MẮT</vt:lpstr>
      <vt:lpstr>PowerPoint Presentation</vt:lpstr>
      <vt:lpstr>Quan sát các hình ảnh sản phẩm thủ công mĩ nghệ SGK tr.23</vt:lpstr>
      <vt:lpstr>Nhận xét các hình ảnh sản phẩm thủ công mĩ nghệ SGK tr.23</vt:lpstr>
      <vt:lpstr>Quan sát một số sản phẩm thủ công mĩ nghệ khác</vt:lpstr>
      <vt:lpstr>Quan sát một số sản phẩm thủ công mĩ nghệ khác</vt:lpstr>
      <vt:lpstr>Quan sát một số sản phẩm thủ công mĩ nghệ khác</vt:lpstr>
      <vt:lpstr>Quan sát một số sản phẩm thủ công mĩ nghệ khác</vt:lpstr>
      <vt:lpstr>Các sản phẩm thủ công mỹ nghệ cạnh tranh giành ngôi vương</vt:lpstr>
      <vt:lpstr>KẾT LUẬN</vt:lpstr>
      <vt:lpstr>PowerPoint Presentation</vt:lpstr>
      <vt:lpstr>1. Mô phỏng sản phẩm đĩa gốm mỹ nghệ</vt:lpstr>
      <vt:lpstr>Các bước mô phỏng sản phẩm đĩa gốm mỹ nghệ</vt:lpstr>
      <vt:lpstr>2. Vẽ, cắt, dán, đan tạo sản phẩm chiếc thuyền</vt:lpstr>
      <vt:lpstr>Các bước vẽ, cắt, dán, đan tạo sản phẩm chiếc thuyền</vt:lpstr>
      <vt:lpstr>Các bước vẽ, cắt, dán, đan tạo sản phẩm chiếc thuyền</vt:lpstr>
      <vt:lpstr>THỰC HÀNH</vt:lpstr>
      <vt:lpstr>Tham khảo sản phẩm mĩ thuật của học sinh</vt:lpstr>
      <vt:lpstr>Tham khảo sản phẩm mĩ thuật khác</vt:lpstr>
      <vt:lpstr>PowerPoint Presentation</vt:lpstr>
      <vt:lpstr>HƯỚNG DẪN VỀ NHÀ</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creator>Ziczac</dc:creator>
  <cp:lastModifiedBy>Thuynt</cp:lastModifiedBy>
  <cp:revision>25</cp:revision>
  <dcterms:modified xsi:type="dcterms:W3CDTF">2024-11-01T06:52:18Z</dcterms:modified>
</cp:coreProperties>
</file>