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  <p:sldMasterId id="2147483672" r:id="rId3"/>
  </p:sldMasterIdLst>
  <p:notesMasterIdLst>
    <p:notesMasterId r:id="rId21"/>
  </p:notesMasterIdLst>
  <p:sldIdLst>
    <p:sldId id="256" r:id="rId4"/>
    <p:sldId id="274" r:id="rId5"/>
    <p:sldId id="265" r:id="rId6"/>
    <p:sldId id="300" r:id="rId7"/>
    <p:sldId id="261" r:id="rId8"/>
    <p:sldId id="302" r:id="rId9"/>
    <p:sldId id="303" r:id="rId10"/>
    <p:sldId id="304" r:id="rId11"/>
    <p:sldId id="305" r:id="rId12"/>
    <p:sldId id="272" r:id="rId13"/>
    <p:sldId id="273" r:id="rId14"/>
    <p:sldId id="306" r:id="rId15"/>
    <p:sldId id="275" r:id="rId16"/>
    <p:sldId id="276" r:id="rId17"/>
    <p:sldId id="259" r:id="rId18"/>
    <p:sldId id="267" r:id="rId19"/>
    <p:sldId id="307" r:id="rId2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31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vi-VN" dirty="0"/>
              <a:t>GV click vào từng hộp quà để lựa chọn câu hỏi. GV click biểu tượng NEXT để chuyển sang slide Củng cố, dặn dò.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4A554F-698B-42AB-9321-F6596D811AF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49362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vi-VN" dirty="0"/>
              <a:t>Sau khi HS trả lời câu hỏi, GV click vào nút HOME để quay lại slide câu hỏi. Phần quà sẽ hiển thị ngay khi quay lại slide câu hỏi.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4A554F-698B-42AB-9321-F6596D811AF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17321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4A554F-698B-42AB-9321-F6596D811AF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21361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4A554F-698B-42AB-9321-F6596D811AF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35561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4A554F-698B-42AB-9321-F6596D811AF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2559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4A554F-698B-42AB-9321-F6596D811AF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80206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6663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0685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8006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8227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01/11/2024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1808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01/11/2024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9681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01/11/2024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8058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6167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5664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6978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0514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16554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330122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949722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421475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806644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107933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055603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3218453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Google Shape;65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4548750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8045382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63568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445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/>
        </p:nvSpPr>
        <p:spPr>
          <a:xfrm>
            <a:off x="0" y="-2734965"/>
            <a:ext cx="121920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CFCFCF"/>
                </a:solidFill>
                <a:latin typeface="Calibri"/>
                <a:ea typeface="Calibri"/>
                <a:cs typeface="Calibri"/>
                <a:sym typeface="Calibri"/>
              </a:rPr>
              <a:t>www.9slide.vn</a:t>
            </a:r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7391590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mi-thuat-5/1/688/27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mi-thuat-5/1/688/27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slide" Target="slide11.xml"/><Relationship Id="rId18" Type="http://schemas.openxmlformats.org/officeDocument/2006/relationships/slide" Target="slide13.xml"/><Relationship Id="rId3" Type="http://schemas.openxmlformats.org/officeDocument/2006/relationships/image" Target="../media/image13.jpg"/><Relationship Id="rId21" Type="http://schemas.openxmlformats.org/officeDocument/2006/relationships/image" Target="../media/image24.png"/><Relationship Id="rId7" Type="http://schemas.microsoft.com/office/2007/relationships/hdphoto" Target="../media/hdphoto1.wdp"/><Relationship Id="rId12" Type="http://schemas.openxmlformats.org/officeDocument/2006/relationships/image" Target="../media/image19.png"/><Relationship Id="rId17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6" Type="http://schemas.openxmlformats.org/officeDocument/2006/relationships/slide" Target="slide12.xml"/><Relationship Id="rId20" Type="http://schemas.openxmlformats.org/officeDocument/2006/relationships/slide" Target="slide14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6.png"/><Relationship Id="rId11" Type="http://schemas.openxmlformats.org/officeDocument/2006/relationships/slide" Target="slide10.xml"/><Relationship Id="rId24" Type="http://schemas.openxmlformats.org/officeDocument/2006/relationships/image" Target="../media/image25.png"/><Relationship Id="rId5" Type="http://schemas.openxmlformats.org/officeDocument/2006/relationships/image" Target="../media/image15.png"/><Relationship Id="rId15" Type="http://schemas.openxmlformats.org/officeDocument/2006/relationships/image" Target="../media/image21.gif"/><Relationship Id="rId23" Type="http://schemas.openxmlformats.org/officeDocument/2006/relationships/slide" Target="slide15.xml"/><Relationship Id="rId10" Type="http://schemas.microsoft.com/office/2007/relationships/hdphoto" Target="../media/hdphoto2.wdp"/><Relationship Id="rId19" Type="http://schemas.openxmlformats.org/officeDocument/2006/relationships/image" Target="../media/image23.png"/><Relationship Id="rId4" Type="http://schemas.openxmlformats.org/officeDocument/2006/relationships/image" Target="../media/image14.png"/><Relationship Id="rId9" Type="http://schemas.openxmlformats.org/officeDocument/2006/relationships/image" Target="../media/image18.png"/><Relationship Id="rId14" Type="http://schemas.openxmlformats.org/officeDocument/2006/relationships/image" Target="../media/image20.png"/><Relationship Id="rId22" Type="http://schemas.microsoft.com/office/2007/relationships/hdphoto" Target="../media/hdphoto3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6.png"/><Relationship Id="rId4" Type="http://schemas.openxmlformats.org/officeDocument/2006/relationships/slide" Target="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6.png"/><Relationship Id="rId4" Type="http://schemas.openxmlformats.org/officeDocument/2006/relationships/slide" Target="slid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6.png"/><Relationship Id="rId4" Type="http://schemas.openxmlformats.org/officeDocument/2006/relationships/slide" Target="slid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6.png"/><Relationship Id="rId4" Type="http://schemas.openxmlformats.org/officeDocument/2006/relationships/slide" Target="slide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slide" Target="slide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431045" y="209464"/>
            <a:ext cx="2681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Mĩ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thuật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5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685769" y="549026"/>
            <a:ext cx="10820462" cy="1964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00000"/>
              </a:lnSpc>
              <a:buSzPts val="990"/>
              <a:buFont typeface="Arial"/>
              <a:buNone/>
            </a:pPr>
            <a:r>
              <a:rPr lang="en-US" sz="5400" b="1">
                <a:solidFill>
                  <a:srgbClr val="002060"/>
                </a:solidFill>
                <a:latin typeface="UTM Avo" panose="02040603050506020204" pitchFamily="18" charset="0"/>
              </a:rPr>
              <a:t>Chủ đề 3: Quà kỉ niệm</a:t>
            </a:r>
            <a:endParaRPr lang="en-US" sz="54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50121D54-0636-A8A0-7723-842661EDF632}"/>
              </a:ext>
            </a:extLst>
          </p:cNvPr>
          <p:cNvSpPr txBox="1">
            <a:spLocks/>
          </p:cNvSpPr>
          <p:nvPr/>
        </p:nvSpPr>
        <p:spPr>
          <a:xfrm>
            <a:off x="1325403" y="3816611"/>
            <a:ext cx="9541194" cy="1448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5: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Quà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tặng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(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Tiết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hlinkClick r:id="rId3"/>
            <a:extLst>
              <a:ext uri="{FF2B5EF4-FFF2-40B4-BE49-F238E27FC236}">
                <a16:creationId xmlns:a16="http://schemas.microsoft.com/office/drawing/2014/main" id="{686BBAF4-FBDA-A283-7513-1A1DD97EAD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2822" y="2973969"/>
            <a:ext cx="2826355" cy="158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889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D152A05F-0184-1E47-BA4B-C5B4BED92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2800" y="1691521"/>
            <a:ext cx="5486400" cy="762000"/>
          </a:xfrm>
        </p:spPr>
        <p:txBody>
          <a:bodyPr>
            <a:normAutofit/>
          </a:bodyPr>
          <a:lstStyle/>
          <a:p>
            <a:r>
              <a:rPr lang="vi-VN" sz="2400" b="1" dirty="0">
                <a:solidFill>
                  <a:srgbClr val="E52725"/>
                </a:solidFill>
                <a:latin typeface="+mn-lt"/>
                <a:ea typeface="+mn-ea"/>
                <a:cs typeface="+mn-ea"/>
                <a:sym typeface="+mn-lt"/>
              </a:rPr>
              <a:t>TRƯNG BÀY SẢN PHẨM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FC1D7DDF-0B08-DDCE-C193-884D028E9170}"/>
              </a:ext>
            </a:extLst>
          </p:cNvPr>
          <p:cNvSpPr/>
          <p:nvPr/>
        </p:nvSpPr>
        <p:spPr>
          <a:xfrm>
            <a:off x="914400" y="2524881"/>
            <a:ext cx="4470400" cy="1981200"/>
          </a:xfrm>
          <a:prstGeom prst="roundRect">
            <a:avLst>
              <a:gd name="adj" fmla="val 14214"/>
            </a:avLst>
          </a:prstGeom>
          <a:ln>
            <a:solidFill>
              <a:srgbClr val="36969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bIns="72000" rtlCol="0" anchor="ctr"/>
          <a:lstStyle/>
          <a:p>
            <a:pPr algn="ctr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Sản phẩm của em được </a:t>
            </a:r>
          </a:p>
          <a:p>
            <a:pPr algn="ctr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mô phỏng theo sản phẩm </a:t>
            </a:r>
          </a:p>
          <a:p>
            <a:pPr algn="ctr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thủ công mĩ nghệ nào?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06D07E93-7DCA-6EA8-3021-56813686615E}"/>
              </a:ext>
            </a:extLst>
          </p:cNvPr>
          <p:cNvSpPr/>
          <p:nvPr/>
        </p:nvSpPr>
        <p:spPr>
          <a:xfrm>
            <a:off x="914400" y="4917320"/>
            <a:ext cx="4470400" cy="1371600"/>
          </a:xfrm>
          <a:prstGeom prst="roundRect">
            <a:avLst>
              <a:gd name="adj" fmla="val 14214"/>
            </a:avLst>
          </a:prstGeom>
          <a:ln>
            <a:solidFill>
              <a:srgbClr val="36969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bIns="72000" rtlCol="0" anchor="ctr"/>
          <a:lstStyle/>
          <a:p>
            <a:pPr algn="ctr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Em sử dụng những vật liệu nào để tạo sản phẩm?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169AAB8A-5AA9-3121-58A4-99BA19E0BBC6}"/>
              </a:ext>
            </a:extLst>
          </p:cNvPr>
          <p:cNvSpPr/>
          <p:nvPr/>
        </p:nvSpPr>
        <p:spPr>
          <a:xfrm>
            <a:off x="6807201" y="2524881"/>
            <a:ext cx="4470399" cy="1981200"/>
          </a:xfrm>
          <a:prstGeom prst="roundRect">
            <a:avLst>
              <a:gd name="adj" fmla="val 14214"/>
            </a:avLst>
          </a:prstGeom>
          <a:ln>
            <a:solidFill>
              <a:srgbClr val="36969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bIns="72000" rtlCol="0" anchor="ctr"/>
          <a:lstStyle/>
          <a:p>
            <a:pPr algn="ctr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Em sử dụng màu sắc, </a:t>
            </a:r>
          </a:p>
          <a:p>
            <a:pPr algn="ctr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hoạ tiết trang trí như thế nào trên sản phẩm?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7CBDD1B0-3EAA-7CA7-504E-8993EB17310F}"/>
              </a:ext>
            </a:extLst>
          </p:cNvPr>
          <p:cNvSpPr/>
          <p:nvPr/>
        </p:nvSpPr>
        <p:spPr>
          <a:xfrm>
            <a:off x="6807201" y="4917320"/>
            <a:ext cx="4470400" cy="1371600"/>
          </a:xfrm>
          <a:prstGeom prst="roundRect">
            <a:avLst>
              <a:gd name="adj" fmla="val 14214"/>
            </a:avLst>
          </a:prstGeom>
          <a:ln>
            <a:solidFill>
              <a:srgbClr val="36969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bIns="72000" rtlCol="0" anchor="ctr"/>
          <a:lstStyle/>
          <a:p>
            <a:pPr algn="ctr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Em thích sản phẩm của bạn nào nhất? Vì sao?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273F6606-F94D-540A-FB09-A6B8C4007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258" y="1556348"/>
            <a:ext cx="12192000" cy="762000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vi-VN" sz="2400" b="1" dirty="0">
                <a:solidFill>
                  <a:srgbClr val="E52725"/>
                </a:solidFill>
                <a:effectLst/>
                <a:latin typeface="+mj-lt"/>
                <a:cs typeface="+mn-ea"/>
                <a:sym typeface="+mn-lt"/>
              </a:rPr>
              <a:t>Quan sát một số sản phẩm thủ công mĩ nghệ khác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A42A243-B08C-7804-28DE-FB59B81458E2}"/>
              </a:ext>
            </a:extLst>
          </p:cNvPr>
          <p:cNvGrpSpPr/>
          <p:nvPr/>
        </p:nvGrpSpPr>
        <p:grpSpPr>
          <a:xfrm>
            <a:off x="859971" y="2318348"/>
            <a:ext cx="4796971" cy="4180254"/>
            <a:chOff x="773430" y="2705100"/>
            <a:chExt cx="6530339" cy="608348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E81C2485-7DE4-74ED-EB5E-120D54CDE4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0" r="150"/>
            <a:stretch/>
          </p:blipFill>
          <p:spPr>
            <a:xfrm>
              <a:off x="773431" y="2705100"/>
              <a:ext cx="6530338" cy="524354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173CCE0-6ADB-E8AB-5CF8-7A11B4F7FCB8}"/>
                </a:ext>
              </a:extLst>
            </p:cNvPr>
            <p:cNvSpPr txBox="1"/>
            <p:nvPr/>
          </p:nvSpPr>
          <p:spPr>
            <a:xfrm>
              <a:off x="773430" y="8184369"/>
              <a:ext cx="6530337" cy="604214"/>
            </a:xfrm>
            <a:prstGeom prst="rect">
              <a:avLst/>
            </a:prstGeom>
            <a:solidFill>
              <a:srgbClr val="CCECEB"/>
            </a:solidFill>
          </p:spPr>
          <p:txBody>
            <a:bodyPr wrap="square" anchor="ctr">
              <a:spAutoFit/>
            </a:bodyPr>
            <a:lstStyle/>
            <a:p>
              <a:pPr algn="ctr" defTabSz="609630">
                <a:buClrTx/>
              </a:pPr>
              <a:r>
                <a:rPr lang="vi-VN" sz="2400" kern="1200" dirty="0">
                  <a:solidFill>
                    <a:prstClr val="black"/>
                  </a:solidFill>
                  <a:latin typeface="+mj-lt"/>
                  <a:cs typeface="+mn-ea"/>
                  <a:sym typeface="+mn-lt"/>
                </a:rPr>
                <a:t>Sản phẩm Origami hình thú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67BAD671-A394-B00C-9D88-2E9D99416E2B}"/>
              </a:ext>
            </a:extLst>
          </p:cNvPr>
          <p:cNvGrpSpPr/>
          <p:nvPr/>
        </p:nvGrpSpPr>
        <p:grpSpPr>
          <a:xfrm>
            <a:off x="6888514" y="2322042"/>
            <a:ext cx="4796971" cy="4180254"/>
            <a:chOff x="773430" y="2705100"/>
            <a:chExt cx="6530339" cy="6083483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46E3226-A688-A788-A07F-CF0413AE1C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" r="74"/>
            <a:stretch/>
          </p:blipFill>
          <p:spPr>
            <a:xfrm>
              <a:off x="773431" y="2705100"/>
              <a:ext cx="6530338" cy="524354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A1D6F0C-E5F6-6718-CBE4-9CEFB7FF5D2D}"/>
                </a:ext>
              </a:extLst>
            </p:cNvPr>
            <p:cNvSpPr txBox="1"/>
            <p:nvPr/>
          </p:nvSpPr>
          <p:spPr>
            <a:xfrm>
              <a:off x="773430" y="8184369"/>
              <a:ext cx="6530337" cy="604214"/>
            </a:xfrm>
            <a:prstGeom prst="rect">
              <a:avLst/>
            </a:prstGeom>
            <a:solidFill>
              <a:srgbClr val="CCECEB"/>
            </a:solidFill>
          </p:spPr>
          <p:txBody>
            <a:bodyPr wrap="square" anchor="ctr">
              <a:spAutoFit/>
            </a:bodyPr>
            <a:lstStyle/>
            <a:p>
              <a:pPr algn="ctr" defTabSz="609630">
                <a:buClrTx/>
              </a:pPr>
              <a:r>
                <a:rPr lang="vi-VN" sz="2400" kern="1200" dirty="0">
                  <a:solidFill>
                    <a:prstClr val="black"/>
                  </a:solidFill>
                  <a:latin typeface="+mj-lt"/>
                  <a:cs typeface="+mn-ea"/>
                  <a:sym typeface="+mn-lt"/>
                </a:rPr>
                <a:t>Búp bê Yoyo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347421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hlinkClick r:id="rId4"/>
            <a:extLst>
              <a:ext uri="{FF2B5EF4-FFF2-40B4-BE49-F238E27FC236}">
                <a16:creationId xmlns:a16="http://schemas.microsoft.com/office/drawing/2014/main" id="{E35FF478-CA1B-4E15-744B-30172A3293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2973969"/>
            <a:ext cx="2826355" cy="158497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C52A480-746C-E50B-1A4D-AE2E2A1F51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23" t="3722" r="35032" b="10290"/>
          <a:stretch/>
        </p:blipFill>
        <p:spPr>
          <a:xfrm>
            <a:off x="6096000" y="3685534"/>
            <a:ext cx="2000017" cy="28892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Title 17">
            <a:extLst>
              <a:ext uri="{FF2B5EF4-FFF2-40B4-BE49-F238E27FC236}">
                <a16:creationId xmlns:a16="http://schemas.microsoft.com/office/drawing/2014/main" id="{273F6606-F94D-540A-FB09-A6B8C4007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471057" y="1770871"/>
            <a:ext cx="12192000" cy="762000"/>
          </a:xfrm>
        </p:spPr>
        <p:txBody>
          <a:bodyPr>
            <a:noAutofit/>
          </a:bodyPr>
          <a:lstStyle/>
          <a:p>
            <a:r>
              <a:rPr lang="vi-VN" sz="2400" b="1" dirty="0">
                <a:solidFill>
                  <a:srgbClr val="E52725"/>
                </a:solidFill>
                <a:latin typeface="+mn-lt"/>
                <a:ea typeface="+mn-ea"/>
                <a:cs typeface="+mn-ea"/>
                <a:sym typeface="+mn-lt"/>
              </a:rPr>
              <a:t>Quan sát hình SGK tr.26 và trả lời câu hỏi</a:t>
            </a:r>
          </a:p>
        </p:txBody>
      </p:sp>
      <p:sp>
        <p:nvSpPr>
          <p:cNvPr id="2" name="Arrow: Pentagon 1">
            <a:extLst>
              <a:ext uri="{FF2B5EF4-FFF2-40B4-BE49-F238E27FC236}">
                <a16:creationId xmlns:a16="http://schemas.microsoft.com/office/drawing/2014/main" id="{FB112291-1F44-B4EF-63EE-77F41E2B8384}"/>
              </a:ext>
            </a:extLst>
          </p:cNvPr>
          <p:cNvSpPr/>
          <p:nvPr/>
        </p:nvSpPr>
        <p:spPr>
          <a:xfrm>
            <a:off x="-272815" y="2494683"/>
            <a:ext cx="4368800" cy="762000"/>
          </a:xfrm>
          <a:prstGeom prst="homePlate">
            <a:avLst/>
          </a:prstGeom>
          <a:solidFill>
            <a:srgbClr val="369694"/>
          </a:solidFill>
          <a:ln>
            <a:solidFill>
              <a:srgbClr val="369694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vi-VN" sz="2400" b="1" kern="1200" dirty="0">
                <a:solidFill>
                  <a:prstClr val="white"/>
                </a:solidFill>
                <a:cs typeface="+mn-ea"/>
                <a:sym typeface="+mn-lt"/>
              </a:rPr>
              <a:t>THẢO LUẬN NHÓM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BCB98E2-FD2F-CAD6-CB10-90DEA433A089}"/>
              </a:ext>
            </a:extLst>
          </p:cNvPr>
          <p:cNvSpPr/>
          <p:nvPr/>
        </p:nvSpPr>
        <p:spPr>
          <a:xfrm>
            <a:off x="762000" y="3583874"/>
            <a:ext cx="4368800" cy="2489200"/>
          </a:xfrm>
          <a:prstGeom prst="roundRect">
            <a:avLst>
              <a:gd name="adj" fmla="val 14214"/>
            </a:avLst>
          </a:prstGeom>
          <a:ln>
            <a:solidFill>
              <a:srgbClr val="36969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Các sản phẩm thủ công mĩ nghệ dưới đây được làm bằng chất liệu nào và sử dụng để làm gì?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1C2485-7DE4-74ED-EB5E-120D54CDE4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8" t="15122" r="16344" b="12066"/>
          <a:stretch/>
        </p:blipFill>
        <p:spPr>
          <a:xfrm>
            <a:off x="7847825" y="1257300"/>
            <a:ext cx="3986544" cy="2082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78246E6-9618-0EAD-93D1-7975C03A97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10" t="4767" r="32010" b="13936"/>
          <a:stretch/>
        </p:blipFill>
        <p:spPr>
          <a:xfrm>
            <a:off x="8837169" y="3784600"/>
            <a:ext cx="2997200" cy="27901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910276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273F6606-F94D-540A-FB09-A6B8C4007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30629" y="1497385"/>
            <a:ext cx="12192000" cy="762000"/>
          </a:xfrm>
        </p:spPr>
        <p:txBody>
          <a:bodyPr>
            <a:normAutofit/>
          </a:bodyPr>
          <a:lstStyle/>
          <a:p>
            <a:r>
              <a:rPr lang="vi-VN" sz="2400" b="1" dirty="0">
                <a:solidFill>
                  <a:srgbClr val="E52725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Nhận xét các hình ảnh sản phẩm thủ công mĩ nghệ SGK tr.26</a:t>
            </a:r>
          </a:p>
        </p:txBody>
      </p:sp>
      <p:sp>
        <p:nvSpPr>
          <p:cNvPr id="29" name="Speech Bubble: Rectangle with Corners Rounded 28">
            <a:extLst>
              <a:ext uri="{FF2B5EF4-FFF2-40B4-BE49-F238E27FC236}">
                <a16:creationId xmlns:a16="http://schemas.microsoft.com/office/drawing/2014/main" id="{A7694900-33E1-49BA-5DBC-1C1C304D28A7}"/>
              </a:ext>
            </a:extLst>
          </p:cNvPr>
          <p:cNvSpPr/>
          <p:nvPr/>
        </p:nvSpPr>
        <p:spPr>
          <a:xfrm>
            <a:off x="7724781" y="2883273"/>
            <a:ext cx="4336590" cy="3691468"/>
          </a:xfrm>
          <a:prstGeom prst="wedgeRoundRectCallout">
            <a:avLst>
              <a:gd name="adj1" fmla="val -71438"/>
              <a:gd name="adj2" fmla="val 30463"/>
              <a:gd name="adj3" fmla="val 16667"/>
            </a:avLst>
          </a:prstGeom>
          <a:ln>
            <a:solidFill>
              <a:srgbClr val="E5272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Các sản phẩm trên được làm bằng cói, thường được sử dụng để trang trí, làm quà tặng hoặc sử dụng trong đời sống hàng ngày…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ABA43CD-D579-C6B7-CE56-5258BF7F48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23" t="3722" r="35032" b="10290"/>
          <a:stretch/>
        </p:blipFill>
        <p:spPr>
          <a:xfrm>
            <a:off x="699734" y="2654298"/>
            <a:ext cx="2713877" cy="39204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701F901-6E00-3497-BE46-7B67057C07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8" t="15122" r="16344" b="12066"/>
          <a:stretch/>
        </p:blipFill>
        <p:spPr>
          <a:xfrm>
            <a:off x="3730169" y="2259385"/>
            <a:ext cx="3678653" cy="19219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E2B9D73-0576-F779-B5B4-E3477B0332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10" t="4767" r="32010" b="13936"/>
          <a:stretch/>
        </p:blipFill>
        <p:spPr>
          <a:xfrm>
            <a:off x="3762826" y="4386429"/>
            <a:ext cx="2350709" cy="21883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960400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36386" y="1908024"/>
            <a:ext cx="3325586" cy="4604657"/>
          </a:xfrm>
          <a:custGeom>
            <a:avLst/>
            <a:gdLst/>
            <a:ahLst/>
            <a:cxnLst/>
            <a:rect l="l" t="t" r="r" b="b"/>
            <a:pathLst>
              <a:path w="5486400" h="8229600">
                <a:moveTo>
                  <a:pt x="0" y="0"/>
                </a:moveTo>
                <a:lnTo>
                  <a:pt x="5486400" y="0"/>
                </a:lnTo>
                <a:lnTo>
                  <a:pt x="54864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200" kern="12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D55BC0DB-7A2C-3BB4-C722-71322C338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2485" y="1252462"/>
            <a:ext cx="5486400" cy="762000"/>
          </a:xfrm>
        </p:spPr>
        <p:txBody>
          <a:bodyPr>
            <a:normAutofit/>
          </a:bodyPr>
          <a:lstStyle/>
          <a:p>
            <a:r>
              <a:rPr lang="vi-VN" sz="2400" b="1" dirty="0">
                <a:solidFill>
                  <a:srgbClr val="E52725"/>
                </a:solidFill>
                <a:latin typeface="+mn-lt"/>
                <a:ea typeface="+mn-ea"/>
                <a:cs typeface="+mn-ea"/>
                <a:sym typeface="+mn-lt"/>
              </a:rPr>
              <a:t>KẾT LUẬN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BDB68DC6-284D-4AD0-3650-86ACBDD16283}"/>
              </a:ext>
            </a:extLst>
          </p:cNvPr>
          <p:cNvSpPr/>
          <p:nvPr/>
        </p:nvSpPr>
        <p:spPr>
          <a:xfrm>
            <a:off x="4940298" y="2049538"/>
            <a:ext cx="6175829" cy="1877786"/>
          </a:xfrm>
          <a:prstGeom prst="roundRect">
            <a:avLst>
              <a:gd name="adj" fmla="val 15029"/>
            </a:avLst>
          </a:prstGeom>
          <a:ln>
            <a:solidFill>
              <a:srgbClr val="369694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Tạo sản phẩm mĩ thuật dựa trên đặc điểm của sản phẩm thủ công mĩ nghệ là một hình thức sáng tạo hấp dẫn.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6B6836B-665A-6C2A-BEDA-90ED853634F2}"/>
              </a:ext>
            </a:extLst>
          </p:cNvPr>
          <p:cNvSpPr/>
          <p:nvPr/>
        </p:nvSpPr>
        <p:spPr>
          <a:xfrm>
            <a:off x="4940297" y="4343400"/>
            <a:ext cx="6175829" cy="2071914"/>
          </a:xfrm>
          <a:prstGeom prst="roundRect">
            <a:avLst>
              <a:gd name="adj" fmla="val 15029"/>
            </a:avLst>
          </a:prstGeom>
          <a:ln>
            <a:solidFill>
              <a:srgbClr val="369694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Sử dụng sản phẩm thủ công làm quà tặng là cách thể hiện tình cảm của mình với mọi người xung quanh. </a:t>
            </a:r>
          </a:p>
        </p:txBody>
      </p:sp>
    </p:spTree>
    <p:extLst>
      <p:ext uri="{BB962C8B-B14F-4D97-AF65-F5344CB8AC3E}">
        <p14:creationId xmlns:p14="http://schemas.microsoft.com/office/powerpoint/2010/main" val="29728934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0" name="Picture 16" descr="Hình ảnh Giỏ đan Lát Bằng Tay Dã Ngoại Bằng Gỗ PNG , Mặt, Cổ Truyền, Rổ PNG  và Vector với nền trong suốt để tải xuống miễn phí">
            <a:extLst>
              <a:ext uri="{FF2B5EF4-FFF2-40B4-BE49-F238E27FC236}">
                <a16:creationId xmlns:a16="http://schemas.microsoft.com/office/drawing/2014/main" id="{9A3EB479-7AD0-874E-698E-1FD4CE7419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 bwMode="auto">
          <a:xfrm>
            <a:off x="335908" y="3634736"/>
            <a:ext cx="2091697" cy="2788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Nón đan tay DH116A-KM1">
            <a:extLst>
              <a:ext uri="{FF2B5EF4-FFF2-40B4-BE49-F238E27FC236}">
                <a16:creationId xmlns:a16="http://schemas.microsoft.com/office/drawing/2014/main" id="{57820934-C806-38CE-4EBD-EB8345EA02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8" t="15185" r="7778" b="21852"/>
          <a:stretch/>
        </p:blipFill>
        <p:spPr bwMode="auto">
          <a:xfrm>
            <a:off x="2490815" y="4116343"/>
            <a:ext cx="2430333" cy="1812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TÚI CÓI 09 SIZE NHỎ – Green Craft - Miền Tây Xanh">
            <a:extLst>
              <a:ext uri="{FF2B5EF4-FFF2-40B4-BE49-F238E27FC236}">
                <a16:creationId xmlns:a16="http://schemas.microsoft.com/office/drawing/2014/main" id="{68134E88-3B6E-7908-2BB0-A38FFD79EC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745" t="16707" r="10745" b="13293"/>
          <a:stretch/>
        </p:blipFill>
        <p:spPr bwMode="auto">
          <a:xfrm>
            <a:off x="4707458" y="3848353"/>
            <a:ext cx="2407175" cy="2146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Sản Phẩm Thủ Công Mỹ Nghệ Xuất Khẩu Tại Tphcm">
            <a:extLst>
              <a:ext uri="{FF2B5EF4-FFF2-40B4-BE49-F238E27FC236}">
                <a16:creationId xmlns:a16="http://schemas.microsoft.com/office/drawing/2014/main" id="{3C635C1F-248B-79BD-1EA2-7D179B5E66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41" t="18132" r="7145" b="6517"/>
          <a:stretch/>
        </p:blipFill>
        <p:spPr bwMode="auto">
          <a:xfrm>
            <a:off x="7111183" y="3956080"/>
            <a:ext cx="2344572" cy="2146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Giỏ lục bình GIO2 – XDAILY">
            <a:extLst>
              <a:ext uri="{FF2B5EF4-FFF2-40B4-BE49-F238E27FC236}">
                <a16:creationId xmlns:a16="http://schemas.microsoft.com/office/drawing/2014/main" id="{0B631659-8270-B929-C6C0-89170FF7A4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758" t="42593" r="9338" b="12963"/>
          <a:stretch/>
        </p:blipFill>
        <p:spPr bwMode="auto">
          <a:xfrm>
            <a:off x="9433984" y="4212984"/>
            <a:ext cx="2659057" cy="1855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ình ảnh Hộp Quà Màu Hồng đẹp PNG , Hộp Quà, Quà Giáng Sinh, Quà Tặng PNG  và Vector với nền trong suốt để tải xuống miễn phí">
            <a:hlinkClick r:id="rId11" action="ppaction://hlinksldjump"/>
            <a:extLst>
              <a:ext uri="{FF2B5EF4-FFF2-40B4-BE49-F238E27FC236}">
                <a16:creationId xmlns:a16="http://schemas.microsoft.com/office/drawing/2014/main" id="{B3D3FC21-5718-D79E-884E-8F0D380425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85" t="15185" r="15185" b="15185"/>
          <a:stretch/>
        </p:blipFill>
        <p:spPr bwMode="auto">
          <a:xfrm>
            <a:off x="230566" y="3817596"/>
            <a:ext cx="2307405" cy="230740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ình Hộp Quà PNG: Tải Xuống Miễn Phí và Ứng Dụng Trong Thiết Kế">
            <a:hlinkClick r:id="rId13" action="ppaction://hlinksldjump"/>
            <a:extLst>
              <a:ext uri="{FF2B5EF4-FFF2-40B4-BE49-F238E27FC236}">
                <a16:creationId xmlns:a16="http://schemas.microsoft.com/office/drawing/2014/main" id="{B8087295-0299-8C1A-D607-8F1E53AD7C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0" t="3704" r="10000"/>
          <a:stretch/>
        </p:blipFill>
        <p:spPr bwMode="auto">
          <a:xfrm>
            <a:off x="2609087" y="3712568"/>
            <a:ext cx="2193789" cy="2430956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D5E39E97-8844-EA07-46D2-D2984D17F57F}"/>
              </a:ext>
            </a:extLst>
          </p:cNvPr>
          <p:cNvGrpSpPr/>
          <p:nvPr/>
        </p:nvGrpSpPr>
        <p:grpSpPr>
          <a:xfrm>
            <a:off x="-14514" y="668876"/>
            <a:ext cx="12192000" cy="339864"/>
            <a:chOff x="-1123103" y="159985"/>
            <a:chExt cx="20229406" cy="563915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FACCED7-49D5-F548-6603-5A543D50C22E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123103" y="159985"/>
              <a:ext cx="10267103" cy="563915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81E1881E-DE28-8151-45D6-85EBE8FBE7D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39200" y="159985"/>
              <a:ext cx="10267103" cy="563915"/>
            </a:xfrm>
            <a:prstGeom prst="rect">
              <a:avLst/>
            </a:prstGeom>
          </p:spPr>
        </p:pic>
      </p:grpSp>
      <p:pic>
        <p:nvPicPr>
          <p:cNvPr id="1034" name="Picture 10" descr="Hình ảnh Hộp Quà Màu đỏ PNG, Vector, PSD, và biểu tượng để tải về miễn phí  | pngtree">
            <a:hlinkClick r:id="rId16" action="ppaction://hlinksldjump"/>
            <a:extLst>
              <a:ext uri="{FF2B5EF4-FFF2-40B4-BE49-F238E27FC236}">
                <a16:creationId xmlns:a16="http://schemas.microsoft.com/office/drawing/2014/main" id="{FEC7786C-6408-F742-E3F5-4D6DCED95D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0217" y="3706075"/>
            <a:ext cx="2199865" cy="2430956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>
            <a:hlinkClick r:id="rId18" action="ppaction://hlinksldjump"/>
            <a:extLst>
              <a:ext uri="{FF2B5EF4-FFF2-40B4-BE49-F238E27FC236}">
                <a16:creationId xmlns:a16="http://schemas.microsoft.com/office/drawing/2014/main" id="{A1C48785-CF11-1DE5-EB0D-9436AA622C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43" r="-2743" b="3659"/>
          <a:stretch/>
        </p:blipFill>
        <p:spPr bwMode="auto">
          <a:xfrm>
            <a:off x="7048655" y="3737968"/>
            <a:ext cx="2469629" cy="243095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hlinkClick r:id="rId20" action="ppaction://hlinksldjump"/>
            <a:extLst>
              <a:ext uri="{FF2B5EF4-FFF2-40B4-BE49-F238E27FC236}">
                <a16:creationId xmlns:a16="http://schemas.microsoft.com/office/drawing/2014/main" id="{766ADFFD-7FCA-6500-0B60-ACF67CA792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24057" b="75943" l="25958" r="7404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321" t="23441" r="23321" b="23441"/>
          <a:stretch/>
        </p:blipFill>
        <p:spPr bwMode="auto">
          <a:xfrm>
            <a:off x="9509277" y="3737968"/>
            <a:ext cx="2505704" cy="2430956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itle 17">
            <a:extLst>
              <a:ext uri="{FF2B5EF4-FFF2-40B4-BE49-F238E27FC236}">
                <a16:creationId xmlns:a16="http://schemas.microsoft.com/office/drawing/2014/main" id="{B1324789-6A2B-CAE1-68BE-150B69ECF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474" y="1600200"/>
            <a:ext cx="7133053" cy="147320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vi-VN" sz="5334" b="1" dirty="0">
                <a:solidFill>
                  <a:srgbClr val="00B050"/>
                </a:solidFill>
                <a:cs typeface="+mn-ea"/>
                <a:sym typeface="+mn-lt"/>
              </a:rPr>
              <a:t>HỘP QUÀ BÍ MẬT</a:t>
            </a:r>
          </a:p>
        </p:txBody>
      </p:sp>
      <p:sp>
        <p:nvSpPr>
          <p:cNvPr id="28" name="Freeform 6">
            <a:hlinkClick r:id="rId23" action="ppaction://hlinksldjump"/>
            <a:extLst>
              <a:ext uri="{FF2B5EF4-FFF2-40B4-BE49-F238E27FC236}">
                <a16:creationId xmlns:a16="http://schemas.microsoft.com/office/drawing/2014/main" id="{3530D43A-E52B-E3C0-BE31-873A3F2B49A7}"/>
              </a:ext>
            </a:extLst>
          </p:cNvPr>
          <p:cNvSpPr/>
          <p:nvPr/>
        </p:nvSpPr>
        <p:spPr>
          <a:xfrm>
            <a:off x="10795248" y="6273800"/>
            <a:ext cx="1284137" cy="497068"/>
          </a:xfrm>
          <a:custGeom>
            <a:avLst/>
            <a:gdLst/>
            <a:ahLst/>
            <a:cxnLst/>
            <a:rect l="l" t="t" r="r" b="b"/>
            <a:pathLst>
              <a:path w="2836126" h="1097817">
                <a:moveTo>
                  <a:pt x="0" y="0"/>
                </a:moveTo>
                <a:lnTo>
                  <a:pt x="2836126" y="0"/>
                </a:lnTo>
                <a:lnTo>
                  <a:pt x="2836126" y="1097817"/>
                </a:lnTo>
                <a:lnTo>
                  <a:pt x="0" y="1097817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200" kern="12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095945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0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8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970C00D-77DA-F987-F636-B978E9789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1074056"/>
            <a:ext cx="10769600" cy="13716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vi-VN" sz="2400" b="1" dirty="0">
                <a:solidFill>
                  <a:srgbClr val="000000"/>
                </a:solidFill>
                <a:latin typeface="+mj-lt"/>
                <a:cs typeface="+mn-ea"/>
                <a:sym typeface="+mn-lt"/>
              </a:rPr>
              <a:t>Câu 1:</a:t>
            </a:r>
            <a:r>
              <a:rPr lang="vi-VN" sz="2400" dirty="0">
                <a:solidFill>
                  <a:srgbClr val="000000"/>
                </a:solidFill>
                <a:latin typeface="+mj-lt"/>
                <a:cs typeface="+mn-ea"/>
                <a:sym typeface="+mn-lt"/>
              </a:rPr>
              <a:t> Đâu</a:t>
            </a:r>
            <a:r>
              <a:rPr lang="vi-VN" sz="2400" b="1" dirty="0">
                <a:solidFill>
                  <a:srgbClr val="000000"/>
                </a:solidFill>
                <a:latin typeface="+mj-lt"/>
                <a:cs typeface="+mn-ea"/>
                <a:sym typeface="+mn-lt"/>
              </a:rPr>
              <a:t> không</a:t>
            </a:r>
            <a:r>
              <a:rPr lang="vi-VN" sz="2400" dirty="0">
                <a:solidFill>
                  <a:srgbClr val="000000"/>
                </a:solidFill>
                <a:latin typeface="+mj-lt"/>
                <a:cs typeface="+mn-ea"/>
                <a:sym typeface="+mn-lt"/>
              </a:rPr>
              <a:t> phải là sản phẩm thủ công mĩ nghệ?</a:t>
            </a:r>
            <a:endParaRPr lang="vi-VN" sz="2400" dirty="0">
              <a:latin typeface="+mj-lt"/>
              <a:cs typeface="+mn-ea"/>
              <a:sym typeface="+mn-lt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E8EEEDD-725F-3AF7-131E-A338D7AF89FE}"/>
              </a:ext>
            </a:extLst>
          </p:cNvPr>
          <p:cNvSpPr/>
          <p:nvPr/>
        </p:nvSpPr>
        <p:spPr>
          <a:xfrm>
            <a:off x="711200" y="2853450"/>
            <a:ext cx="5080000" cy="1397474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bIns="48000" rtlCol="0" anchor="ctr"/>
          <a:lstStyle/>
          <a:p>
            <a:pPr algn="ctr" defTabSz="609630">
              <a:buClrTx/>
            </a:pPr>
            <a:r>
              <a:rPr lang="vi-VN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A. Bình gốm.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A4DA982-1CAC-4799-ACCC-C1B9538B6FC0}"/>
              </a:ext>
            </a:extLst>
          </p:cNvPr>
          <p:cNvSpPr/>
          <p:nvPr/>
        </p:nvSpPr>
        <p:spPr>
          <a:xfrm>
            <a:off x="711200" y="4674111"/>
            <a:ext cx="5080000" cy="1397474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bIns="48000" rtlCol="0" anchor="ctr"/>
          <a:lstStyle/>
          <a:p>
            <a:pPr algn="ctr" defTabSz="609630">
              <a:buClrTx/>
            </a:pPr>
            <a:r>
              <a:rPr lang="vi-VN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B. Quạt trần.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8ABDAF8-9DDA-18C6-020C-76C6A7704841}"/>
              </a:ext>
            </a:extLst>
          </p:cNvPr>
          <p:cNvSpPr/>
          <p:nvPr/>
        </p:nvSpPr>
        <p:spPr>
          <a:xfrm>
            <a:off x="6400800" y="2850009"/>
            <a:ext cx="5080000" cy="1397474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bIns="48000" rtlCol="0" anchor="ctr"/>
          <a:lstStyle/>
          <a:p>
            <a:pPr algn="ctr" defTabSz="609630">
              <a:buClrTx/>
            </a:pPr>
            <a:r>
              <a:rPr lang="vi-VN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C. Tranh sơn mài.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42E7FD5-52FF-A45E-EF45-7A9E56A290F2}"/>
              </a:ext>
            </a:extLst>
          </p:cNvPr>
          <p:cNvSpPr/>
          <p:nvPr/>
        </p:nvSpPr>
        <p:spPr>
          <a:xfrm>
            <a:off x="6400800" y="4674111"/>
            <a:ext cx="5080000" cy="1397474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bIns="48000" rtlCol="0" anchor="ctr"/>
          <a:lstStyle/>
          <a:p>
            <a:pPr algn="ctr" defTabSz="609630">
              <a:buClrTx/>
            </a:pPr>
            <a:r>
              <a:rPr lang="vi-VN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D. Hàng thêu. </a:t>
            </a:r>
          </a:p>
        </p:txBody>
      </p:sp>
      <p:sp>
        <p:nvSpPr>
          <p:cNvPr id="13" name="Freeform 10">
            <a:hlinkClick r:id="rId4" action="ppaction://hlinksldjump"/>
            <a:extLst>
              <a:ext uri="{FF2B5EF4-FFF2-40B4-BE49-F238E27FC236}">
                <a16:creationId xmlns:a16="http://schemas.microsoft.com/office/drawing/2014/main" id="{18FEC13F-A0CE-C3E9-D4C4-FFC387C0F19C}"/>
              </a:ext>
            </a:extLst>
          </p:cNvPr>
          <p:cNvSpPr/>
          <p:nvPr/>
        </p:nvSpPr>
        <p:spPr>
          <a:xfrm>
            <a:off x="10875182" y="6250078"/>
            <a:ext cx="1211237" cy="468849"/>
          </a:xfrm>
          <a:custGeom>
            <a:avLst/>
            <a:gdLst/>
            <a:ahLst/>
            <a:cxnLst/>
            <a:rect l="l" t="t" r="r" b="b"/>
            <a:pathLst>
              <a:path w="2655055" h="1027727">
                <a:moveTo>
                  <a:pt x="0" y="0"/>
                </a:moveTo>
                <a:lnTo>
                  <a:pt x="2655054" y="0"/>
                </a:lnTo>
                <a:lnTo>
                  <a:pt x="2655054" y="1027727"/>
                </a:lnTo>
                <a:lnTo>
                  <a:pt x="0" y="102772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2400" kern="1200">
              <a:solidFill>
                <a:prstClr val="black"/>
              </a:solidFill>
              <a:latin typeface="+mj-lt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940304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970C00D-77DA-F987-F636-B978E9789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986971"/>
            <a:ext cx="10769600" cy="13716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vi-VN" sz="2400" b="1" dirty="0">
                <a:cs typeface="+mn-ea"/>
                <a:sym typeface="+mn-lt"/>
              </a:rPr>
              <a:t>Câu 2:</a:t>
            </a:r>
            <a:r>
              <a:rPr lang="vi-VN" sz="2400" dirty="0">
                <a:cs typeface="+mn-ea"/>
                <a:sym typeface="+mn-lt"/>
              </a:rPr>
              <a:t> Đâu là tên một làng nghề truyền thống về làm gốm?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E8EEEDD-725F-3AF7-131E-A338D7AF89FE}"/>
              </a:ext>
            </a:extLst>
          </p:cNvPr>
          <p:cNvSpPr/>
          <p:nvPr/>
        </p:nvSpPr>
        <p:spPr>
          <a:xfrm>
            <a:off x="711200" y="2866140"/>
            <a:ext cx="5080000" cy="1397474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A. Bát Tràng.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A4DA982-1CAC-4799-ACCC-C1B9538B6FC0}"/>
              </a:ext>
            </a:extLst>
          </p:cNvPr>
          <p:cNvSpPr/>
          <p:nvPr/>
        </p:nvSpPr>
        <p:spPr>
          <a:xfrm>
            <a:off x="711200" y="4597400"/>
            <a:ext cx="5080000" cy="1397474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B. Nhị Khê.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8ABDAF8-9DDA-18C6-020C-76C6A7704841}"/>
              </a:ext>
            </a:extLst>
          </p:cNvPr>
          <p:cNvSpPr/>
          <p:nvPr/>
        </p:nvSpPr>
        <p:spPr>
          <a:xfrm>
            <a:off x="6400800" y="2862698"/>
            <a:ext cx="5080000" cy="1397474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C. Vạn Phúc.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42E7FD5-52FF-A45E-EF45-7A9E56A290F2}"/>
              </a:ext>
            </a:extLst>
          </p:cNvPr>
          <p:cNvSpPr/>
          <p:nvPr/>
        </p:nvSpPr>
        <p:spPr>
          <a:xfrm>
            <a:off x="6400800" y="4597400"/>
            <a:ext cx="5080000" cy="1397474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bIns="72000" rtlCol="0" anchor="ctr"/>
          <a:lstStyle/>
          <a:p>
            <a:pPr algn="ctr" defTabSz="609630"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D. Quất Động.</a:t>
            </a:r>
          </a:p>
        </p:txBody>
      </p:sp>
      <p:sp>
        <p:nvSpPr>
          <p:cNvPr id="13" name="Freeform 10">
            <a:hlinkClick r:id="rId4" action="ppaction://hlinksldjump"/>
            <a:extLst>
              <a:ext uri="{FF2B5EF4-FFF2-40B4-BE49-F238E27FC236}">
                <a16:creationId xmlns:a16="http://schemas.microsoft.com/office/drawing/2014/main" id="{18FEC13F-A0CE-C3E9-D4C4-FFC387C0F19C}"/>
              </a:ext>
            </a:extLst>
          </p:cNvPr>
          <p:cNvSpPr/>
          <p:nvPr/>
        </p:nvSpPr>
        <p:spPr>
          <a:xfrm>
            <a:off x="10875182" y="6250078"/>
            <a:ext cx="1211237" cy="468849"/>
          </a:xfrm>
          <a:custGeom>
            <a:avLst/>
            <a:gdLst/>
            <a:ahLst/>
            <a:cxnLst/>
            <a:rect l="l" t="t" r="r" b="b"/>
            <a:pathLst>
              <a:path w="2655055" h="1027727">
                <a:moveTo>
                  <a:pt x="0" y="0"/>
                </a:moveTo>
                <a:lnTo>
                  <a:pt x="2655054" y="0"/>
                </a:lnTo>
                <a:lnTo>
                  <a:pt x="2655054" y="1027727"/>
                </a:lnTo>
                <a:lnTo>
                  <a:pt x="0" y="102772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200" kern="12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766256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CBB51"/>
                                      </p:to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970C00D-77DA-F987-F636-B978E9789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1008007"/>
            <a:ext cx="10769600" cy="15240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72000" rtlCol="0"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vi-VN" sz="2400" b="1" dirty="0">
                <a:cs typeface="+mn-ea"/>
                <a:sym typeface="+mn-lt"/>
              </a:rPr>
              <a:t>Câu 3:</a:t>
            </a:r>
            <a:r>
              <a:rPr lang="vi-VN" sz="2400" dirty="0">
                <a:cs typeface="+mn-ea"/>
                <a:sym typeface="+mn-lt"/>
              </a:rPr>
              <a:t> Phần lớn các nguyên liệu để tạo nên </a:t>
            </a:r>
            <a:br>
              <a:rPr lang="vi-VN" sz="2400" dirty="0">
                <a:cs typeface="+mn-ea"/>
                <a:sym typeface="+mn-lt"/>
              </a:rPr>
            </a:br>
            <a:r>
              <a:rPr lang="vi-VN" sz="2400" dirty="0">
                <a:cs typeface="+mn-ea"/>
                <a:sym typeface="+mn-lt"/>
              </a:rPr>
              <a:t>những sản phẩm thủ công mỹ nghệ là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E8EEEDD-725F-3AF7-131E-A338D7AF89FE}"/>
              </a:ext>
            </a:extLst>
          </p:cNvPr>
          <p:cNvSpPr/>
          <p:nvPr/>
        </p:nvSpPr>
        <p:spPr>
          <a:xfrm>
            <a:off x="711200" y="2985882"/>
            <a:ext cx="5080000" cy="1397474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A. Vật liệu sắt.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A4DA982-1CAC-4799-ACCC-C1B9538B6FC0}"/>
              </a:ext>
            </a:extLst>
          </p:cNvPr>
          <p:cNvSpPr/>
          <p:nvPr/>
        </p:nvSpPr>
        <p:spPr>
          <a:xfrm>
            <a:off x="711200" y="4684488"/>
            <a:ext cx="5080000" cy="1397474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B. Vật liệu xi măng.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8ABDAF8-9DDA-18C6-020C-76C6A7704841}"/>
              </a:ext>
            </a:extLst>
          </p:cNvPr>
          <p:cNvSpPr/>
          <p:nvPr/>
        </p:nvSpPr>
        <p:spPr>
          <a:xfrm>
            <a:off x="6400800" y="2982440"/>
            <a:ext cx="5080000" cy="1397474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C.  Vật liệu nhựa.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42E7FD5-52FF-A45E-EF45-7A9E56A290F2}"/>
              </a:ext>
            </a:extLst>
          </p:cNvPr>
          <p:cNvSpPr/>
          <p:nvPr/>
        </p:nvSpPr>
        <p:spPr>
          <a:xfrm>
            <a:off x="6400800" y="4684488"/>
            <a:ext cx="5080000" cy="1397474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bIns="72000" rtlCol="0" anchor="ctr"/>
          <a:lstStyle/>
          <a:p>
            <a:pPr algn="ctr" defTabSz="609630"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D. Vật liệu tự nhiên.</a:t>
            </a:r>
          </a:p>
        </p:txBody>
      </p:sp>
      <p:sp>
        <p:nvSpPr>
          <p:cNvPr id="13" name="Freeform 10">
            <a:hlinkClick r:id="rId4" action="ppaction://hlinksldjump"/>
            <a:extLst>
              <a:ext uri="{FF2B5EF4-FFF2-40B4-BE49-F238E27FC236}">
                <a16:creationId xmlns:a16="http://schemas.microsoft.com/office/drawing/2014/main" id="{18FEC13F-A0CE-C3E9-D4C4-FFC387C0F19C}"/>
              </a:ext>
            </a:extLst>
          </p:cNvPr>
          <p:cNvSpPr/>
          <p:nvPr/>
        </p:nvSpPr>
        <p:spPr>
          <a:xfrm>
            <a:off x="10875182" y="6250078"/>
            <a:ext cx="1211237" cy="468849"/>
          </a:xfrm>
          <a:custGeom>
            <a:avLst/>
            <a:gdLst/>
            <a:ahLst/>
            <a:cxnLst/>
            <a:rect l="l" t="t" r="r" b="b"/>
            <a:pathLst>
              <a:path w="2655055" h="1027727">
                <a:moveTo>
                  <a:pt x="0" y="0"/>
                </a:moveTo>
                <a:lnTo>
                  <a:pt x="2655054" y="0"/>
                </a:lnTo>
                <a:lnTo>
                  <a:pt x="2655054" y="1027727"/>
                </a:lnTo>
                <a:lnTo>
                  <a:pt x="0" y="102772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2400" kern="12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396354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970C00D-77DA-F987-F636-B978E9789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1019629"/>
            <a:ext cx="10769600" cy="13716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vi-VN" sz="2400" b="1" dirty="0">
                <a:cs typeface="+mn-ea"/>
                <a:sym typeface="+mn-lt"/>
              </a:rPr>
              <a:t>Câu 4:</a:t>
            </a:r>
            <a:r>
              <a:rPr lang="vi-VN" sz="2400" dirty="0">
                <a:cs typeface="+mn-ea"/>
                <a:sym typeface="+mn-lt"/>
              </a:rPr>
              <a:t> Sản phẩm thủ công mĩ nghệ thường được dùng để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E8EEEDD-725F-3AF7-131E-A338D7AF89FE}"/>
              </a:ext>
            </a:extLst>
          </p:cNvPr>
          <p:cNvSpPr/>
          <p:nvPr/>
        </p:nvSpPr>
        <p:spPr>
          <a:xfrm>
            <a:off x="711200" y="2866144"/>
            <a:ext cx="5080000" cy="1397474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A. làm vật liệu xây dựng.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A4DA982-1CAC-4799-ACCC-C1B9538B6FC0}"/>
              </a:ext>
            </a:extLst>
          </p:cNvPr>
          <p:cNvSpPr/>
          <p:nvPr/>
        </p:nvSpPr>
        <p:spPr>
          <a:xfrm>
            <a:off x="711200" y="4597400"/>
            <a:ext cx="5080000" cy="1397474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B. làm quà tặng.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8ABDAF8-9DDA-18C6-020C-76C6A7704841}"/>
              </a:ext>
            </a:extLst>
          </p:cNvPr>
          <p:cNvSpPr/>
          <p:nvPr/>
        </p:nvSpPr>
        <p:spPr>
          <a:xfrm>
            <a:off x="6400800" y="2862702"/>
            <a:ext cx="5080000" cy="1397474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C. làm thức ăn. 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42E7FD5-52FF-A45E-EF45-7A9E56A290F2}"/>
              </a:ext>
            </a:extLst>
          </p:cNvPr>
          <p:cNvSpPr/>
          <p:nvPr/>
        </p:nvSpPr>
        <p:spPr>
          <a:xfrm>
            <a:off x="6400800" y="4597400"/>
            <a:ext cx="5080000" cy="1397474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bIns="72000" rtlCol="0" anchor="ctr"/>
          <a:lstStyle/>
          <a:p>
            <a:pPr algn="ctr" defTabSz="609630"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D. làm đồ dùng học tập.</a:t>
            </a:r>
          </a:p>
        </p:txBody>
      </p:sp>
      <p:sp>
        <p:nvSpPr>
          <p:cNvPr id="13" name="Freeform 10">
            <a:hlinkClick r:id="rId4" action="ppaction://hlinksldjump"/>
            <a:extLst>
              <a:ext uri="{FF2B5EF4-FFF2-40B4-BE49-F238E27FC236}">
                <a16:creationId xmlns:a16="http://schemas.microsoft.com/office/drawing/2014/main" id="{18FEC13F-A0CE-C3E9-D4C4-FFC387C0F19C}"/>
              </a:ext>
            </a:extLst>
          </p:cNvPr>
          <p:cNvSpPr/>
          <p:nvPr/>
        </p:nvSpPr>
        <p:spPr>
          <a:xfrm>
            <a:off x="10875182" y="6250078"/>
            <a:ext cx="1211237" cy="468849"/>
          </a:xfrm>
          <a:custGeom>
            <a:avLst/>
            <a:gdLst/>
            <a:ahLst/>
            <a:cxnLst/>
            <a:rect l="l" t="t" r="r" b="b"/>
            <a:pathLst>
              <a:path w="2655055" h="1027727">
                <a:moveTo>
                  <a:pt x="0" y="0"/>
                </a:moveTo>
                <a:lnTo>
                  <a:pt x="2655054" y="0"/>
                </a:lnTo>
                <a:lnTo>
                  <a:pt x="2655054" y="1027727"/>
                </a:lnTo>
                <a:lnTo>
                  <a:pt x="0" y="102772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2400" kern="12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299971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CBB51"/>
                                      </p:to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970C00D-77DA-F987-F636-B978E9789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827313"/>
            <a:ext cx="10769600" cy="119283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72000" rtlCol="0"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vi-VN" sz="2400" b="1" dirty="0">
                <a:cs typeface="+mn-ea"/>
                <a:sym typeface="+mn-lt"/>
              </a:rPr>
              <a:t>Câu 5:</a:t>
            </a:r>
            <a:r>
              <a:rPr lang="vi-VN" sz="2400" dirty="0">
                <a:cs typeface="+mn-ea"/>
                <a:sym typeface="+mn-lt"/>
              </a:rPr>
              <a:t> Em hãy cho biết đây là sản phẩm </a:t>
            </a:r>
            <a:br>
              <a:rPr lang="vi-VN" sz="2400" dirty="0">
                <a:cs typeface="+mn-ea"/>
                <a:sym typeface="+mn-lt"/>
              </a:rPr>
            </a:br>
            <a:r>
              <a:rPr lang="vi-VN" sz="2400" dirty="0">
                <a:cs typeface="+mn-ea"/>
                <a:sym typeface="+mn-lt"/>
              </a:rPr>
              <a:t>thuộc ngành thủ công mĩ nghệ nào?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E8EEEDD-725F-3AF7-131E-A338D7AF89FE}"/>
              </a:ext>
            </a:extLst>
          </p:cNvPr>
          <p:cNvSpPr/>
          <p:nvPr/>
        </p:nvSpPr>
        <p:spPr>
          <a:xfrm>
            <a:off x="711200" y="2338552"/>
            <a:ext cx="5537200" cy="881972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A. Điêu khắc gỗ.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A4DA982-1CAC-4799-ACCC-C1B9538B6FC0}"/>
              </a:ext>
            </a:extLst>
          </p:cNvPr>
          <p:cNvSpPr/>
          <p:nvPr/>
        </p:nvSpPr>
        <p:spPr>
          <a:xfrm>
            <a:off x="711200" y="3381629"/>
            <a:ext cx="5537200" cy="881972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B. Thêu.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8ABDAF8-9DDA-18C6-020C-76C6A7704841}"/>
              </a:ext>
            </a:extLst>
          </p:cNvPr>
          <p:cNvSpPr/>
          <p:nvPr/>
        </p:nvSpPr>
        <p:spPr>
          <a:xfrm>
            <a:off x="711200" y="4430754"/>
            <a:ext cx="5537200" cy="881972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C. Khảm trai. 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42E7FD5-52FF-A45E-EF45-7A9E56A290F2}"/>
              </a:ext>
            </a:extLst>
          </p:cNvPr>
          <p:cNvSpPr/>
          <p:nvPr/>
        </p:nvSpPr>
        <p:spPr>
          <a:xfrm>
            <a:off x="711200" y="5479879"/>
            <a:ext cx="5537200" cy="881972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bIns="72000" rtlCol="0" anchor="ctr"/>
          <a:lstStyle/>
          <a:p>
            <a:pPr algn="ctr" defTabSz="609630"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D. Làm gốm.</a:t>
            </a:r>
          </a:p>
        </p:txBody>
      </p:sp>
      <p:sp>
        <p:nvSpPr>
          <p:cNvPr id="13" name="Freeform 10">
            <a:hlinkClick r:id="rId4" action="ppaction://hlinksldjump"/>
            <a:extLst>
              <a:ext uri="{FF2B5EF4-FFF2-40B4-BE49-F238E27FC236}">
                <a16:creationId xmlns:a16="http://schemas.microsoft.com/office/drawing/2014/main" id="{18FEC13F-A0CE-C3E9-D4C4-FFC387C0F19C}"/>
              </a:ext>
            </a:extLst>
          </p:cNvPr>
          <p:cNvSpPr/>
          <p:nvPr/>
        </p:nvSpPr>
        <p:spPr>
          <a:xfrm>
            <a:off x="10875182" y="6250078"/>
            <a:ext cx="1211237" cy="468849"/>
          </a:xfrm>
          <a:custGeom>
            <a:avLst/>
            <a:gdLst/>
            <a:ahLst/>
            <a:cxnLst/>
            <a:rect l="l" t="t" r="r" b="b"/>
            <a:pathLst>
              <a:path w="2655055" h="1027727">
                <a:moveTo>
                  <a:pt x="0" y="0"/>
                </a:moveTo>
                <a:lnTo>
                  <a:pt x="2655054" y="0"/>
                </a:lnTo>
                <a:lnTo>
                  <a:pt x="2655054" y="1027727"/>
                </a:lnTo>
                <a:lnTo>
                  <a:pt x="0" y="102772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2400" kern="12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pic>
        <p:nvPicPr>
          <p:cNvPr id="2" name="Picture 1" descr="IMG_256">
            <a:extLst>
              <a:ext uri="{FF2B5EF4-FFF2-40B4-BE49-F238E27FC236}">
                <a16:creationId xmlns:a16="http://schemas.microsoft.com/office/drawing/2014/main" id="{28F8644F-E4B4-10F8-19FB-6F430E30E7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6540454" y="2338552"/>
            <a:ext cx="4076541" cy="4023299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38762817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537080" y="983343"/>
            <a:ext cx="4328348" cy="5461000"/>
          </a:xfrm>
          <a:custGeom>
            <a:avLst/>
            <a:gdLst/>
            <a:ahLst/>
            <a:cxnLst/>
            <a:rect l="l" t="t" r="r" b="b"/>
            <a:pathLst>
              <a:path w="6454942" h="10287000">
                <a:moveTo>
                  <a:pt x="0" y="0"/>
                </a:moveTo>
                <a:lnTo>
                  <a:pt x="6454942" y="0"/>
                </a:lnTo>
                <a:lnTo>
                  <a:pt x="645494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200" kern="12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22EAF516-5ECB-8F25-80E2-DD7EB7BB9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973" y="943429"/>
            <a:ext cx="6756400" cy="812800"/>
          </a:xfrm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rgbClr val="E52725"/>
                </a:solidFill>
                <a:latin typeface="+mn-lt"/>
                <a:ea typeface="+mn-ea"/>
                <a:cs typeface="+mn-ea"/>
                <a:sym typeface="+mn-lt"/>
              </a:rPr>
              <a:t>HƯỚNG DẪN VỀ NHÀ</a:t>
            </a:r>
            <a:endParaRPr lang="vi-VN" sz="4400" b="1" dirty="0">
              <a:solidFill>
                <a:srgbClr val="E52725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43EF08B-5C5B-C0A8-2DDC-D267B875C164}"/>
              </a:ext>
            </a:extLst>
          </p:cNvPr>
          <p:cNvGrpSpPr/>
          <p:nvPr/>
        </p:nvGrpSpPr>
        <p:grpSpPr>
          <a:xfrm>
            <a:off x="812958" y="2148821"/>
            <a:ext cx="5881659" cy="1178044"/>
            <a:chOff x="6842130" y="3304191"/>
            <a:chExt cx="8822489" cy="1767066"/>
          </a:xfrm>
        </p:grpSpPr>
        <p:sp>
          <p:nvSpPr>
            <p:cNvPr id="21" name="Freeform 35">
              <a:extLst>
                <a:ext uri="{FF2B5EF4-FFF2-40B4-BE49-F238E27FC236}">
                  <a16:creationId xmlns:a16="http://schemas.microsoft.com/office/drawing/2014/main" id="{92703879-B8B3-D1F7-A759-1A52E876F76A}"/>
                </a:ext>
              </a:extLst>
            </p:cNvPr>
            <p:cNvSpPr/>
            <p:nvPr/>
          </p:nvSpPr>
          <p:spPr>
            <a:xfrm>
              <a:off x="6842130" y="3403032"/>
              <a:ext cx="1541536" cy="1569384"/>
            </a:xfrm>
            <a:custGeom>
              <a:avLst/>
              <a:gdLst/>
              <a:ahLst/>
              <a:cxnLst/>
              <a:rect l="l" t="t" r="r" b="b"/>
              <a:pathLst>
                <a:path w="1301570" h="1078676">
                  <a:moveTo>
                    <a:pt x="0" y="0"/>
                  </a:moveTo>
                  <a:lnTo>
                    <a:pt x="1301570" y="0"/>
                  </a:lnTo>
                  <a:lnTo>
                    <a:pt x="1301570" y="1078676"/>
                  </a:lnTo>
                  <a:lnTo>
                    <a:pt x="0" y="10786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09630">
                <a:buClrTx/>
              </a:pPr>
              <a:endParaRPr lang="vi-VN" sz="2400" kern="120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1B6A5C06-4E47-8715-CD3A-C680F555BEE9}"/>
                </a:ext>
              </a:extLst>
            </p:cNvPr>
            <p:cNvSpPr/>
            <p:nvPr/>
          </p:nvSpPr>
          <p:spPr>
            <a:xfrm>
              <a:off x="8933543" y="3304191"/>
              <a:ext cx="6731076" cy="176706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369694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bIns="72000" rtlCol="0" anchor="ctr"/>
            <a:lstStyle/>
            <a:p>
              <a:pPr algn="ctr" defTabSz="609630">
                <a:lnSpc>
                  <a:spcPct val="150000"/>
                </a:lnSpc>
                <a:buClrTx/>
              </a:pPr>
              <a:r>
                <a:rPr lang="vi-VN" sz="2400" kern="1200" dirty="0">
                  <a:solidFill>
                    <a:prstClr val="black"/>
                  </a:solidFill>
                  <a:cs typeface="+mn-ea"/>
                  <a:sym typeface="+mn-lt"/>
                </a:rPr>
                <a:t>Ôn lại các kiến thức </a:t>
              </a:r>
            </a:p>
            <a:p>
              <a:pPr algn="ctr" defTabSz="609630">
                <a:lnSpc>
                  <a:spcPct val="150000"/>
                </a:lnSpc>
                <a:buClrTx/>
              </a:pPr>
              <a:r>
                <a:rPr lang="vi-VN" sz="2400" kern="1200" dirty="0">
                  <a:solidFill>
                    <a:prstClr val="black"/>
                  </a:solidFill>
                  <a:cs typeface="+mn-ea"/>
                  <a:sym typeface="+mn-lt"/>
                </a:rPr>
                <a:t>đã học ở </a:t>
              </a:r>
              <a:r>
                <a:rPr lang="vi-VN" sz="2400" b="1" i="1" kern="1200" dirty="0">
                  <a:solidFill>
                    <a:prstClr val="black"/>
                  </a:solidFill>
                  <a:cs typeface="+mn-ea"/>
                  <a:sym typeface="+mn-lt"/>
                </a:rPr>
                <a:t>Bài 5</a:t>
              </a:r>
              <a:r>
                <a:rPr lang="vi-VN" sz="2400" kern="1200" dirty="0">
                  <a:solidFill>
                    <a:prstClr val="black"/>
                  </a:solidFill>
                  <a:cs typeface="+mn-ea"/>
                  <a:sym typeface="+mn-lt"/>
                </a:rPr>
                <a:t>.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403C6C7-2CA5-2C1C-04FC-409BEC059664}"/>
              </a:ext>
            </a:extLst>
          </p:cNvPr>
          <p:cNvGrpSpPr/>
          <p:nvPr/>
        </p:nvGrpSpPr>
        <p:grpSpPr>
          <a:xfrm>
            <a:off x="812958" y="3661612"/>
            <a:ext cx="5881659" cy="1178044"/>
            <a:chOff x="6842130" y="3304191"/>
            <a:chExt cx="8822489" cy="1767066"/>
          </a:xfrm>
        </p:grpSpPr>
        <p:sp>
          <p:nvSpPr>
            <p:cNvPr id="30" name="Freeform 35">
              <a:extLst>
                <a:ext uri="{FF2B5EF4-FFF2-40B4-BE49-F238E27FC236}">
                  <a16:creationId xmlns:a16="http://schemas.microsoft.com/office/drawing/2014/main" id="{2576375A-1473-691E-BFDA-23F8BED1DC24}"/>
                </a:ext>
              </a:extLst>
            </p:cNvPr>
            <p:cNvSpPr/>
            <p:nvPr/>
          </p:nvSpPr>
          <p:spPr>
            <a:xfrm>
              <a:off x="6842130" y="3403032"/>
              <a:ext cx="1541536" cy="1569384"/>
            </a:xfrm>
            <a:custGeom>
              <a:avLst/>
              <a:gdLst/>
              <a:ahLst/>
              <a:cxnLst/>
              <a:rect l="l" t="t" r="r" b="b"/>
              <a:pathLst>
                <a:path w="1301570" h="1078676">
                  <a:moveTo>
                    <a:pt x="0" y="0"/>
                  </a:moveTo>
                  <a:lnTo>
                    <a:pt x="1301570" y="0"/>
                  </a:lnTo>
                  <a:lnTo>
                    <a:pt x="1301570" y="1078676"/>
                  </a:lnTo>
                  <a:lnTo>
                    <a:pt x="0" y="10786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09630">
                <a:buClrTx/>
              </a:pPr>
              <a:endParaRPr lang="vi-VN" sz="2400" kern="120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98449AB3-4A49-3E4A-DE01-E2C73BC77795}"/>
                </a:ext>
              </a:extLst>
            </p:cNvPr>
            <p:cNvSpPr/>
            <p:nvPr/>
          </p:nvSpPr>
          <p:spPr>
            <a:xfrm>
              <a:off x="8933543" y="3304191"/>
              <a:ext cx="6731076" cy="176706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369694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bIns="72000" rtlCol="0" anchor="ctr"/>
            <a:lstStyle/>
            <a:p>
              <a:pPr algn="ctr" defTabSz="609630">
                <a:lnSpc>
                  <a:spcPct val="150000"/>
                </a:lnSpc>
                <a:buClrTx/>
              </a:pPr>
              <a:r>
                <a:rPr lang="vi-VN" sz="2400" kern="1200" dirty="0">
                  <a:solidFill>
                    <a:prstClr val="black"/>
                  </a:solidFill>
                  <a:cs typeface="+mn-ea"/>
                  <a:sym typeface="+mn-lt"/>
                </a:rPr>
                <a:t>Hoàn thiện sản phẩm </a:t>
              </a:r>
            </a:p>
            <a:p>
              <a:pPr algn="ctr" defTabSz="609630">
                <a:lnSpc>
                  <a:spcPct val="150000"/>
                </a:lnSpc>
                <a:buClrTx/>
              </a:pPr>
              <a:r>
                <a:rPr lang="vi-VN" sz="2400" kern="1200" dirty="0">
                  <a:solidFill>
                    <a:prstClr val="black"/>
                  </a:solidFill>
                  <a:cs typeface="+mn-ea"/>
                  <a:sym typeface="+mn-lt"/>
                </a:rPr>
                <a:t>mĩ thuật ở </a:t>
              </a:r>
              <a:r>
                <a:rPr lang="vi-VN" sz="2400" b="1" i="1" kern="1200" dirty="0">
                  <a:solidFill>
                    <a:prstClr val="black"/>
                  </a:solidFill>
                  <a:cs typeface="+mn-ea"/>
                  <a:sym typeface="+mn-lt"/>
                </a:rPr>
                <a:t>Bài 5.</a:t>
              </a:r>
              <a:endParaRPr lang="vi-VN" sz="2400" kern="120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B9F7A1B-B3F5-A2A1-6CFB-C15F9D6853A2}"/>
              </a:ext>
            </a:extLst>
          </p:cNvPr>
          <p:cNvGrpSpPr/>
          <p:nvPr/>
        </p:nvGrpSpPr>
        <p:grpSpPr>
          <a:xfrm>
            <a:off x="812958" y="5174403"/>
            <a:ext cx="5881659" cy="1178044"/>
            <a:chOff x="6842130" y="3304191"/>
            <a:chExt cx="8822489" cy="1767066"/>
          </a:xfrm>
        </p:grpSpPr>
        <p:sp>
          <p:nvSpPr>
            <p:cNvPr id="33" name="Freeform 35">
              <a:extLst>
                <a:ext uri="{FF2B5EF4-FFF2-40B4-BE49-F238E27FC236}">
                  <a16:creationId xmlns:a16="http://schemas.microsoft.com/office/drawing/2014/main" id="{868C8D0D-3C5B-1225-AE72-8BCF9E4B1E80}"/>
                </a:ext>
              </a:extLst>
            </p:cNvPr>
            <p:cNvSpPr/>
            <p:nvPr/>
          </p:nvSpPr>
          <p:spPr>
            <a:xfrm>
              <a:off x="6842130" y="3403032"/>
              <a:ext cx="1541536" cy="1569384"/>
            </a:xfrm>
            <a:custGeom>
              <a:avLst/>
              <a:gdLst/>
              <a:ahLst/>
              <a:cxnLst/>
              <a:rect l="l" t="t" r="r" b="b"/>
              <a:pathLst>
                <a:path w="1301570" h="1078676">
                  <a:moveTo>
                    <a:pt x="0" y="0"/>
                  </a:moveTo>
                  <a:lnTo>
                    <a:pt x="1301570" y="0"/>
                  </a:lnTo>
                  <a:lnTo>
                    <a:pt x="1301570" y="1078676"/>
                  </a:lnTo>
                  <a:lnTo>
                    <a:pt x="0" y="10786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09630">
                <a:buClrTx/>
              </a:pPr>
              <a:endParaRPr lang="vi-VN" sz="2400" kern="120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E1FC89AD-631C-66D8-4A98-648F167881A4}"/>
                </a:ext>
              </a:extLst>
            </p:cNvPr>
            <p:cNvSpPr/>
            <p:nvPr/>
          </p:nvSpPr>
          <p:spPr>
            <a:xfrm>
              <a:off x="8933543" y="3304191"/>
              <a:ext cx="6731076" cy="176706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369694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bIns="72000" rtlCol="0" anchor="ctr"/>
            <a:lstStyle/>
            <a:p>
              <a:pPr algn="ctr" defTabSz="609630">
                <a:lnSpc>
                  <a:spcPct val="150000"/>
                </a:lnSpc>
                <a:buClrTx/>
              </a:pPr>
              <a:r>
                <a:rPr lang="vi-VN" sz="2400" kern="1200" dirty="0">
                  <a:solidFill>
                    <a:prstClr val="black"/>
                  </a:solidFill>
                  <a:cs typeface="+mn-ea"/>
                  <a:sym typeface="+mn-lt"/>
                </a:rPr>
                <a:t>Đọc trước nội dung tiết sau: </a:t>
              </a:r>
              <a:r>
                <a:rPr lang="vi-VN" sz="2400" b="1" i="1" kern="1200" dirty="0">
                  <a:solidFill>
                    <a:prstClr val="black"/>
                  </a:solidFill>
                  <a:cs typeface="+mn-ea"/>
                  <a:sym typeface="+mn-lt"/>
                </a:rPr>
                <a:t>Bài 6: Hộp quà xinh xắn.</a:t>
              </a:r>
              <a:endParaRPr lang="vi-VN" sz="2400" b="1" kern="120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"/>
          <p:cNvSpPr/>
          <p:nvPr/>
        </p:nvSpPr>
        <p:spPr>
          <a:xfrm>
            <a:off x="4775418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Để kết nối cộng đồng giáo viên và nhận thêm nhiều tài liệu giảng dạy,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mời quý thầy cô tham gia Group Facebook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theo đường link: 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>
            <a:hlinkClick r:id="rId4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Hoc10 – </a:t>
            </a:r>
            <a:r>
              <a:rPr kumimoji="0" lang="en-US" sz="2400" b="1" i="0" u="sng" strike="noStrike" kern="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Đồng</a:t>
            </a:r>
            <a:r>
              <a:rPr kumimoji="0" lang="en-US" sz="2400" b="1" i="0" u="sng" strike="noStrike" kern="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kumimoji="0" lang="en-US" sz="2400" b="1" i="0" u="sng" strike="noStrike" kern="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hành</a:t>
            </a:r>
            <a:r>
              <a:rPr kumimoji="0" lang="en-US" sz="2400" b="1" i="0" u="sng" strike="noStrike" kern="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kumimoji="0" lang="en-US" sz="2400" b="1" i="0" u="sng" strike="noStrike" kern="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cùng</a:t>
            </a:r>
            <a:r>
              <a:rPr kumimoji="0" lang="en-US" sz="2400" b="1" i="0" u="sng" strike="noStrike" kern="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kumimoji="0" lang="en-US" sz="2400" b="1" i="0" u="sng" strike="noStrike" kern="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giáo</a:t>
            </a:r>
            <a:r>
              <a:rPr kumimoji="0" lang="en-US" sz="2400" b="1" i="0" u="sng" strike="noStrike" kern="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kumimoji="0" lang="en-US" sz="2400" b="1" i="0" u="sng" strike="noStrike" kern="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viên</a:t>
            </a:r>
            <a:r>
              <a:rPr kumimoji="0" lang="en-US" sz="2400" b="1" i="0" u="sng" strike="noStrike" kern="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kumimoji="0" lang="en-US" sz="2400" b="1" i="0" u="sng" strike="noStrike" kern="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tiểu</a:t>
            </a:r>
            <a:r>
              <a:rPr kumimoji="0" lang="en-US" sz="2400" b="1" i="0" u="sng" strike="noStrike" kern="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kumimoji="0" lang="en-US" sz="2400" b="1" i="0" u="sng" strike="noStrike" kern="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học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Hoặc truy cập qua QR code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90" name="Google Shape;90;p1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5679086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5bece418-fb6f-4079-9840-dcce83e9cbc8">
      <a:majorFont>
        <a:latin typeface="UTM Avo"/>
        <a:ea typeface="UTM Avo"/>
        <a:cs typeface=""/>
      </a:majorFont>
      <a:minorFont>
        <a:latin typeface="UTM Avo"/>
        <a:ea typeface="UTM Avo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581</Words>
  <Application>Microsoft Office PowerPoint</Application>
  <PresentationFormat>Widescreen</PresentationFormat>
  <Paragraphs>67</Paragraphs>
  <Slides>17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UTM Avo</vt:lpstr>
      <vt:lpstr>Office Theme</vt:lpstr>
      <vt:lpstr>1_Office Theme</vt:lpstr>
      <vt:lpstr>2_Office Theme</vt:lpstr>
      <vt:lpstr>PowerPoint Presentation</vt:lpstr>
      <vt:lpstr>PowerPoint Presentation</vt:lpstr>
      <vt:lpstr>TRƯNG BÀY SẢN PHẨM</vt:lpstr>
      <vt:lpstr>Quan sát một số sản phẩm thủ công mĩ nghệ khác</vt:lpstr>
      <vt:lpstr>PowerPoint Presentation</vt:lpstr>
      <vt:lpstr>Quan sát hình SGK tr.26 và trả lời câu hỏi</vt:lpstr>
      <vt:lpstr>Nhận xét các hình ảnh sản phẩm thủ công mĩ nghệ SGK tr.26</vt:lpstr>
      <vt:lpstr>KẾT LUẬN</vt:lpstr>
      <vt:lpstr>HỘP QUÀ BÍ MẬT</vt:lpstr>
      <vt:lpstr>Câu 1: Đâu không phải là sản phẩm thủ công mĩ nghệ?</vt:lpstr>
      <vt:lpstr>Câu 2: Đâu là tên một làng nghề truyền thống về làm gốm?</vt:lpstr>
      <vt:lpstr>Câu 3: Phần lớn các nguyên liệu để tạo nên  những sản phẩm thủ công mỹ nghệ là</vt:lpstr>
      <vt:lpstr>Câu 4: Sản phẩm thủ công mĩ nghệ thường được dùng để</vt:lpstr>
      <vt:lpstr>Câu 5: Em hãy cho biết đây là sản phẩm  thuộc ngành thủ công mĩ nghệ nào?</vt:lpstr>
      <vt:lpstr>HƯỚNG DẪN VỀ NHÀ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creator>Ziczac</dc:creator>
  <cp:lastModifiedBy>Thuynt</cp:lastModifiedBy>
  <cp:revision>18</cp:revision>
  <dcterms:modified xsi:type="dcterms:W3CDTF">2024-11-01T07:04:19Z</dcterms:modified>
</cp:coreProperties>
</file>