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72" r:id="rId2"/>
  </p:sldMasterIdLst>
  <p:notesMasterIdLst>
    <p:notesMasterId r:id="rId31"/>
  </p:notesMasterIdLst>
  <p:sldIdLst>
    <p:sldId id="256" r:id="rId3"/>
    <p:sldId id="257" r:id="rId4"/>
    <p:sldId id="277" r:id="rId5"/>
    <p:sldId id="259" r:id="rId6"/>
    <p:sldId id="284" r:id="rId7"/>
    <p:sldId id="266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72" r:id="rId17"/>
    <p:sldId id="293" r:id="rId18"/>
    <p:sldId id="294" r:id="rId19"/>
    <p:sldId id="295" r:id="rId20"/>
    <p:sldId id="296" r:id="rId21"/>
    <p:sldId id="297" r:id="rId22"/>
    <p:sldId id="265" r:id="rId23"/>
    <p:sldId id="298" r:id="rId24"/>
    <p:sldId id="299" r:id="rId25"/>
    <p:sldId id="300" r:id="rId26"/>
    <p:sldId id="301" r:id="rId27"/>
    <p:sldId id="309" r:id="rId28"/>
    <p:sldId id="310" r:id="rId29"/>
    <p:sldId id="267" r:id="rId30"/>
  </p:sldIdLst>
  <p:sldSz cx="12192000" cy="6858000"/>
  <p:notesSz cx="6858000" cy="9144000"/>
  <p:embeddedFontLst>
    <p:embeddedFont>
      <p:font typeface="UTM Avo" panose="02040603050506020204" pitchFamily="18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2178" y="1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4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D9390F-ADED-4580-9F02-1BDD05B5335F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018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D9390F-ADED-4580-9F02-1BDD05B5335F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730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C9BC2-C9DC-46E9-89FE-D9A19A127D3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2535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5237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6964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3459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480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5520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2581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810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0605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8157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705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03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5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566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5/1/688/28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5/1/688/28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png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8.pn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" Type="http://schemas.openxmlformats.org/officeDocument/2006/relationships/video" Target="../media/media1.mp4"/><Relationship Id="rId16" Type="http://schemas.openxmlformats.org/officeDocument/2006/relationships/image" Target="../media/image31.svg"/><Relationship Id="rId1" Type="http://schemas.microsoft.com/office/2007/relationships/media" Target="../media/media1.mp4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svg"/><Relationship Id="rId4" Type="http://schemas.openxmlformats.org/officeDocument/2006/relationships/image" Target="../media/image8.png"/><Relationship Id="rId9" Type="http://schemas.openxmlformats.org/officeDocument/2006/relationships/image" Target="../media/image24.png"/><Relationship Id="rId14" Type="http://schemas.openxmlformats.org/officeDocument/2006/relationships/image" Target="../media/image2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mi-thuat-5/1/688/29/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hyperlink" Target="https://youtu.be/fNyx-PMx1-A" TargetMode="External"/><Relationship Id="rId7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49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6.svg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12" Type="http://schemas.openxmlformats.org/officeDocument/2006/relationships/image" Target="../media/image73.sv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7.sv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0" Type="http://schemas.openxmlformats.org/officeDocument/2006/relationships/image" Target="../media/image71.svg"/><Relationship Id="rId4" Type="http://schemas.openxmlformats.org/officeDocument/2006/relationships/image" Target="../media/image65.svg"/><Relationship Id="rId9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thuật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5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685769" y="701426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SzPts val="990"/>
              <a:buFont typeface="Arial"/>
              <a:buNone/>
            </a:pP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3: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Quà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kỉ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niệm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1005586" y="4088754"/>
            <a:ext cx="10180828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6: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Hộp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quà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xinh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xắn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(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4"/>
            <a:extLst>
              <a:ext uri="{FF2B5EF4-FFF2-40B4-BE49-F238E27FC236}">
                <a16:creationId xmlns:a16="http://schemas.microsoft.com/office/drawing/2014/main" id="{ACC9FE7F-1C8F-440B-78B4-E7BAF255FC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793" y="3050169"/>
            <a:ext cx="2826355" cy="15849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292261" y="4500272"/>
            <a:ext cx="2020024" cy="2268911"/>
          </a:xfrm>
          <a:custGeom>
            <a:avLst/>
            <a:gdLst/>
            <a:ahLst/>
            <a:cxnLst/>
            <a:rect l="l" t="t" r="r" b="b"/>
            <a:pathLst>
              <a:path w="4900441" h="6070366">
                <a:moveTo>
                  <a:pt x="0" y="0"/>
                </a:moveTo>
                <a:lnTo>
                  <a:pt x="4900440" y="0"/>
                </a:lnTo>
                <a:lnTo>
                  <a:pt x="4900440" y="6070366"/>
                </a:lnTo>
                <a:lnTo>
                  <a:pt x="0" y="60703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B555CF6-2108-AA3E-F04F-6CF2C831CFC9}"/>
              </a:ext>
            </a:extLst>
          </p:cNvPr>
          <p:cNvGrpSpPr/>
          <p:nvPr/>
        </p:nvGrpSpPr>
        <p:grpSpPr>
          <a:xfrm>
            <a:off x="3135086" y="1987155"/>
            <a:ext cx="5943600" cy="3379502"/>
            <a:chOff x="3135086" y="1987155"/>
            <a:chExt cx="5943600" cy="3379502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A093612-55D9-DED1-113D-3365739D67B1}"/>
                </a:ext>
              </a:extLst>
            </p:cNvPr>
            <p:cNvSpPr/>
            <p:nvPr/>
          </p:nvSpPr>
          <p:spPr>
            <a:xfrm>
              <a:off x="3135086" y="2503714"/>
              <a:ext cx="5943600" cy="2862943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A6BDD4F-457E-12EC-CFC0-951E7A570E40}"/>
                </a:ext>
              </a:extLst>
            </p:cNvPr>
            <p:cNvGrpSpPr/>
            <p:nvPr/>
          </p:nvGrpSpPr>
          <p:grpSpPr>
            <a:xfrm>
              <a:off x="3625850" y="1987155"/>
              <a:ext cx="4940300" cy="3108476"/>
              <a:chOff x="5029201" y="2284436"/>
              <a:chExt cx="7410450" cy="4662715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81E8F738-F177-7210-D19B-637DF7CCAE16}"/>
                  </a:ext>
                </a:extLst>
              </p:cNvPr>
              <p:cNvSpPr/>
              <p:nvPr/>
            </p:nvSpPr>
            <p:spPr>
              <a:xfrm>
                <a:off x="5610226" y="2284436"/>
                <a:ext cx="6248400" cy="1143000"/>
              </a:xfrm>
              <a:prstGeom prst="roundRect">
                <a:avLst>
                  <a:gd name="adj" fmla="val 50000"/>
                </a:avLst>
              </a:prstGeom>
              <a:solidFill>
                <a:srgbClr val="369694"/>
              </a:solidFill>
              <a:ln>
                <a:solidFill>
                  <a:srgbClr val="369694"/>
                </a:solidFill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609630">
                  <a:buClrTx/>
                </a:pPr>
                <a:r>
                  <a:rPr lang="vi-VN" sz="2400" b="1" kern="1200" dirty="0">
                    <a:solidFill>
                      <a:prstClr val="white"/>
                    </a:solidFill>
                    <a:latin typeface="+mj-lt"/>
                    <a:cs typeface="+mn-ea"/>
                    <a:sym typeface="+mn-lt"/>
                  </a:rPr>
                  <a:t>HỘP QUÀ MAY MẮN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FFAFFC6-7042-BF38-C0DD-F418EA66934E}"/>
                  </a:ext>
                </a:extLst>
              </p:cNvPr>
              <p:cNvSpPr txBox="1"/>
              <p:nvPr/>
            </p:nvSpPr>
            <p:spPr>
              <a:xfrm>
                <a:off x="5029201" y="3602389"/>
                <a:ext cx="7410450" cy="3344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 defTabSz="609630">
                  <a:lnSpc>
                    <a:spcPct val="150000"/>
                  </a:lnSpc>
                  <a:buClrTx/>
                </a:pPr>
                <a:r>
                  <a:rPr lang="vi-VN" sz="2400" kern="1200" dirty="0">
                    <a:solidFill>
                      <a:prstClr val="black"/>
                    </a:solidFill>
                    <a:latin typeface="+mj-lt"/>
                    <a:cs typeface="+mn-ea"/>
                    <a:sym typeface="+mn-lt"/>
                  </a:rPr>
                  <a:t>Em hãy chọn và ghép các miếng hình, hoạ tiết với nhau để tạo nên một hoặc nhiều khối hộp quà khác nhau.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A878E9C0-1A2B-17A0-264F-DA9098678F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793" y="3050169"/>
            <a:ext cx="2826355" cy="15849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273F6606-F94D-540A-FB09-A6B8C4007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8600" y="1602016"/>
            <a:ext cx="12192000" cy="762000"/>
          </a:xfrm>
        </p:spPr>
        <p:txBody>
          <a:bodyPr>
            <a:normAutofit/>
          </a:bodyPr>
          <a:lstStyle/>
          <a:p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Quan sát các hình ảnh sản phẩm SGK tr.27</a:t>
            </a:r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FB112291-1F44-B4EF-63EE-77F41E2B8384}"/>
              </a:ext>
            </a:extLst>
          </p:cNvPr>
          <p:cNvSpPr/>
          <p:nvPr/>
        </p:nvSpPr>
        <p:spPr>
          <a:xfrm>
            <a:off x="0" y="2394857"/>
            <a:ext cx="4013201" cy="645886"/>
          </a:xfrm>
          <a:prstGeom prst="homePlate">
            <a:avLst/>
          </a:prstGeom>
          <a:solidFill>
            <a:srgbClr val="CB715E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b="1" kern="1200" dirty="0">
                <a:solidFill>
                  <a:prstClr val="white"/>
                </a:solidFill>
                <a:cs typeface="+mn-ea"/>
                <a:sym typeface="+mn-lt"/>
              </a:rPr>
              <a:t>THẢO LUẬN NHÓM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BCB98E2-FD2F-CAD6-CB10-90DEA433A089}"/>
              </a:ext>
            </a:extLst>
          </p:cNvPr>
          <p:cNvSpPr/>
          <p:nvPr/>
        </p:nvSpPr>
        <p:spPr>
          <a:xfrm>
            <a:off x="2074331" y="3211286"/>
            <a:ext cx="6416525" cy="3073400"/>
          </a:xfrm>
          <a:prstGeom prst="roundRect">
            <a:avLst>
              <a:gd name="adj" fmla="val 14214"/>
            </a:avLst>
          </a:prstGeom>
          <a:ln>
            <a:solidFill>
              <a:srgbClr val="F4A64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+ Hình dạng của mỗi loại sản phẩm.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+ Hình trang trí trên mỗi sản phẩm thường ở vị trí nào?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+ Sản phẩm nào có màu sắc nổi bật?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+ Sản phẩm được tạo bởi vật liệu nào?</a:t>
            </a:r>
          </a:p>
        </p:txBody>
      </p:sp>
      <p:sp>
        <p:nvSpPr>
          <p:cNvPr id="6" name="Freeform 16">
            <a:extLst>
              <a:ext uri="{FF2B5EF4-FFF2-40B4-BE49-F238E27FC236}">
                <a16:creationId xmlns:a16="http://schemas.microsoft.com/office/drawing/2014/main" id="{34218C32-EF16-A43F-3A37-9AF974804E62}"/>
              </a:ext>
            </a:extLst>
          </p:cNvPr>
          <p:cNvSpPr/>
          <p:nvPr/>
        </p:nvSpPr>
        <p:spPr>
          <a:xfrm flipH="1">
            <a:off x="-101600" y="4685696"/>
            <a:ext cx="1996960" cy="2473712"/>
          </a:xfrm>
          <a:custGeom>
            <a:avLst/>
            <a:gdLst/>
            <a:ahLst/>
            <a:cxnLst/>
            <a:rect l="l" t="t" r="r" b="b"/>
            <a:pathLst>
              <a:path w="4900441" h="6070366">
                <a:moveTo>
                  <a:pt x="4900440" y="0"/>
                </a:moveTo>
                <a:lnTo>
                  <a:pt x="0" y="0"/>
                </a:lnTo>
                <a:lnTo>
                  <a:pt x="0" y="6070365"/>
                </a:lnTo>
                <a:lnTo>
                  <a:pt x="4900440" y="6070365"/>
                </a:lnTo>
                <a:lnTo>
                  <a:pt x="49004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E15D8D3B-6A31-27B9-E0A7-C99C3A3D9F26}"/>
              </a:ext>
            </a:extLst>
          </p:cNvPr>
          <p:cNvSpPr/>
          <p:nvPr/>
        </p:nvSpPr>
        <p:spPr>
          <a:xfrm flipH="1">
            <a:off x="8280400" y="2108200"/>
            <a:ext cx="3082505" cy="7168617"/>
          </a:xfrm>
          <a:custGeom>
            <a:avLst/>
            <a:gdLst/>
            <a:ahLst/>
            <a:cxnLst/>
            <a:rect l="l" t="t" r="r" b="b"/>
            <a:pathLst>
              <a:path w="5167040" h="12016372">
                <a:moveTo>
                  <a:pt x="5167040" y="0"/>
                </a:moveTo>
                <a:lnTo>
                  <a:pt x="0" y="0"/>
                </a:lnTo>
                <a:lnTo>
                  <a:pt x="0" y="12016372"/>
                </a:lnTo>
                <a:lnTo>
                  <a:pt x="5167040" y="12016372"/>
                </a:lnTo>
                <a:lnTo>
                  <a:pt x="516704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7590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2444F47-0F78-B48C-8636-909F482DE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8" t="7266" r="31926" b="17167"/>
          <a:stretch/>
        </p:blipFill>
        <p:spPr>
          <a:xfrm>
            <a:off x="1249473" y="2459937"/>
            <a:ext cx="1650929" cy="17169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Title 17">
            <a:extLst>
              <a:ext uri="{FF2B5EF4-FFF2-40B4-BE49-F238E27FC236}">
                <a16:creationId xmlns:a16="http://schemas.microsoft.com/office/drawing/2014/main" id="{6F43E80B-5C10-BAD3-32BB-E41E0CDE5625}"/>
              </a:ext>
            </a:extLst>
          </p:cNvPr>
          <p:cNvSpPr txBox="1">
            <a:spLocks/>
          </p:cNvSpPr>
          <p:nvPr/>
        </p:nvSpPr>
        <p:spPr>
          <a:xfrm>
            <a:off x="245327" y="1559905"/>
            <a:ext cx="12192000" cy="762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09630">
              <a:buClrTx/>
            </a:pPr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Quan sát các hình ảnh sản phẩm SGK tr.27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B128E73-4C52-F49E-9F30-9DEFB918D8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30" t="12526" r="34730" b="20807"/>
          <a:stretch/>
        </p:blipFill>
        <p:spPr>
          <a:xfrm>
            <a:off x="5413210" y="4427412"/>
            <a:ext cx="2718131" cy="21687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8D24066-BAC6-5D1C-CCC1-3056FF9F94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1" t="3773" r="37415" b="13209"/>
          <a:stretch/>
        </p:blipFill>
        <p:spPr>
          <a:xfrm>
            <a:off x="8954609" y="2585621"/>
            <a:ext cx="2552132" cy="40104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C5FEAEB-8C55-8A91-8F10-83141A4A11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49" t="5971" r="33612" b="23880"/>
          <a:stretch/>
        </p:blipFill>
        <p:spPr>
          <a:xfrm>
            <a:off x="1249473" y="4456061"/>
            <a:ext cx="3340470" cy="21400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2444F47-0F78-B48C-8636-909F482DE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8" t="7266" r="31926" b="17167"/>
          <a:stretch/>
        </p:blipFill>
        <p:spPr>
          <a:xfrm>
            <a:off x="737065" y="3903714"/>
            <a:ext cx="2588846" cy="2692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Title 17">
            <a:extLst>
              <a:ext uri="{FF2B5EF4-FFF2-40B4-BE49-F238E27FC236}">
                <a16:creationId xmlns:a16="http://schemas.microsoft.com/office/drawing/2014/main" id="{6F43E80B-5C10-BAD3-32BB-E41E0CDE5625}"/>
              </a:ext>
            </a:extLst>
          </p:cNvPr>
          <p:cNvSpPr txBox="1">
            <a:spLocks/>
          </p:cNvSpPr>
          <p:nvPr/>
        </p:nvSpPr>
        <p:spPr>
          <a:xfrm>
            <a:off x="536731" y="2244873"/>
            <a:ext cx="4012379" cy="762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609630">
              <a:lnSpc>
                <a:spcPct val="150000"/>
              </a:lnSpc>
              <a:buClrTx/>
            </a:pPr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Nhận xét các hình ảnh sản phẩm SGK tr.27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B128E73-4C52-F49E-9F30-9DEFB918D8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30" t="12526" r="34730" b="20807"/>
          <a:stretch/>
        </p:blipFill>
        <p:spPr>
          <a:xfrm>
            <a:off x="4721982" y="1279673"/>
            <a:ext cx="3374505" cy="2692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8D24066-BAC6-5D1C-CCC1-3056FF9F94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1" t="3773" r="37415" b="13209"/>
          <a:stretch/>
        </p:blipFill>
        <p:spPr>
          <a:xfrm>
            <a:off x="8577808" y="1617167"/>
            <a:ext cx="3168421" cy="49789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C5FEAEB-8C55-8A91-8F10-83141A4A11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49" t="5971" r="33612" b="23880"/>
          <a:stretch/>
        </p:blipFill>
        <p:spPr>
          <a:xfrm>
            <a:off x="4657591" y="4306148"/>
            <a:ext cx="3574473" cy="22899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C57D361-C891-B2A3-AE6A-DA9090A9B404}"/>
              </a:ext>
            </a:extLst>
          </p:cNvPr>
          <p:cNvSpPr/>
          <p:nvPr/>
        </p:nvSpPr>
        <p:spPr>
          <a:xfrm>
            <a:off x="645211" y="6053038"/>
            <a:ext cx="2772553" cy="54307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Hình tam giác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A3B9B01-6A37-D931-A4CB-3CFE0D3E5256}"/>
              </a:ext>
            </a:extLst>
          </p:cNvPr>
          <p:cNvSpPr/>
          <p:nvPr/>
        </p:nvSpPr>
        <p:spPr>
          <a:xfrm>
            <a:off x="5022958" y="3428997"/>
            <a:ext cx="2772553" cy="54307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Hình chữ nhật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B69C811-0111-FC75-D2C8-F03A71BB257A}"/>
              </a:ext>
            </a:extLst>
          </p:cNvPr>
          <p:cNvSpPr/>
          <p:nvPr/>
        </p:nvSpPr>
        <p:spPr>
          <a:xfrm>
            <a:off x="8774236" y="6069252"/>
            <a:ext cx="2772553" cy="54307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Hình chữ nhật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37B7ABD-79C6-57F9-389A-515FCFCCF55B}"/>
              </a:ext>
            </a:extLst>
          </p:cNvPr>
          <p:cNvSpPr/>
          <p:nvPr/>
        </p:nvSpPr>
        <p:spPr>
          <a:xfrm>
            <a:off x="4657590" y="6144483"/>
            <a:ext cx="3574473" cy="54307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>
                <a:solidFill>
                  <a:prstClr val="black"/>
                </a:solidFill>
                <a:cs typeface="+mn-ea"/>
                <a:sym typeface="+mn-lt"/>
              </a:rPr>
              <a:t>Hình vuông cách điệu</a:t>
            </a:r>
            <a:endParaRPr lang="vi-VN" sz="2400" kern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6997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2444F47-0F78-B48C-8636-909F482DE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08" t="7266" r="31926" b="17167"/>
          <a:stretch/>
        </p:blipFill>
        <p:spPr>
          <a:xfrm>
            <a:off x="647700" y="1948544"/>
            <a:ext cx="2199167" cy="22871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3" name="Title 17">
            <a:extLst>
              <a:ext uri="{FF2B5EF4-FFF2-40B4-BE49-F238E27FC236}">
                <a16:creationId xmlns:a16="http://schemas.microsoft.com/office/drawing/2014/main" id="{6F43E80B-5C10-BAD3-32BB-E41E0CDE5625}"/>
              </a:ext>
            </a:extLst>
          </p:cNvPr>
          <p:cNvSpPr txBox="1">
            <a:spLocks/>
          </p:cNvSpPr>
          <p:nvPr/>
        </p:nvSpPr>
        <p:spPr>
          <a:xfrm>
            <a:off x="1121229" y="1041059"/>
            <a:ext cx="12192000" cy="762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09630">
              <a:buClrTx/>
            </a:pPr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Nhận xét các hình ảnh sản phẩm SGK tr.27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B128E73-4C52-F49E-9F30-9DEFB918D8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30" t="12526" r="34730" b="20807"/>
          <a:stretch/>
        </p:blipFill>
        <p:spPr>
          <a:xfrm>
            <a:off x="3473038" y="2203824"/>
            <a:ext cx="2126702" cy="16968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8D24066-BAC6-5D1C-CCC1-3056FF9F94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1" t="3773" r="37415" b="13209"/>
          <a:stretch/>
        </p:blipFill>
        <p:spPr>
          <a:xfrm>
            <a:off x="6358529" y="1860209"/>
            <a:ext cx="1455449" cy="22871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C5FEAEB-8C55-8A91-8F10-83141A4A11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49" t="5971" r="33612" b="23880"/>
          <a:stretch/>
        </p:blipFill>
        <p:spPr>
          <a:xfrm>
            <a:off x="8572768" y="2227801"/>
            <a:ext cx="2713512" cy="1738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37B7ABD-79C6-57F9-389A-515FCFCCF55B}"/>
              </a:ext>
            </a:extLst>
          </p:cNvPr>
          <p:cNvSpPr/>
          <p:nvPr/>
        </p:nvSpPr>
        <p:spPr>
          <a:xfrm>
            <a:off x="566055" y="4616894"/>
            <a:ext cx="3243945" cy="2008879"/>
          </a:xfrm>
          <a:prstGeom prst="roundRect">
            <a:avLst>
              <a:gd name="adj" fmla="val 1329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Hình trang trí ở sản phẩm 1 và 2 thường ở </a:t>
            </a:r>
            <a:r>
              <a:rPr lang="vi-VN" sz="2400" kern="1200">
                <a:solidFill>
                  <a:prstClr val="black"/>
                </a:solidFill>
                <a:cs typeface="+mn-ea"/>
                <a:sym typeface="+mn-lt"/>
              </a:rPr>
              <a:t>mặt trên</a:t>
            </a:r>
            <a:r>
              <a:rPr lang="en-US" sz="2400" kern="1200">
                <a:solidFill>
                  <a:prstClr val="black"/>
                </a:solidFill>
                <a:cs typeface="+mn-ea"/>
                <a:sym typeface="+mn-lt"/>
              </a:rPr>
              <a:t>.</a:t>
            </a:r>
            <a:endParaRPr lang="vi-VN" sz="2400" kern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2760319-373C-C876-CDDC-59FB17F16086}"/>
              </a:ext>
            </a:extLst>
          </p:cNvPr>
          <p:cNvSpPr/>
          <p:nvPr/>
        </p:nvSpPr>
        <p:spPr>
          <a:xfrm>
            <a:off x="4350215" y="4620523"/>
            <a:ext cx="3243945" cy="2008879"/>
          </a:xfrm>
          <a:prstGeom prst="roundRect">
            <a:avLst>
              <a:gd name="adj" fmla="val 1329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Hình trang trí ở sản phẩm 3 và 4 nằm ở toàn bộ các mặt.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A8517D1-D834-3A1B-7636-462EC8927E4B}"/>
              </a:ext>
            </a:extLst>
          </p:cNvPr>
          <p:cNvGrpSpPr/>
          <p:nvPr/>
        </p:nvGrpSpPr>
        <p:grpSpPr>
          <a:xfrm>
            <a:off x="8330355" y="4630199"/>
            <a:ext cx="3231881" cy="2008879"/>
            <a:chOff x="11610109" y="6194182"/>
            <a:chExt cx="4847822" cy="3013318"/>
          </a:xfrm>
        </p:grpSpPr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0CC8119E-10AC-916A-F120-C17481790AA6}"/>
                </a:ext>
              </a:extLst>
            </p:cNvPr>
            <p:cNvSpPr/>
            <p:nvPr/>
          </p:nvSpPr>
          <p:spPr>
            <a:xfrm>
              <a:off x="11610109" y="7387476"/>
              <a:ext cx="962891" cy="586816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buClrTx/>
              </a:pPr>
              <a:endParaRPr lang="vi-VN" sz="2400" kern="120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DE7D4F09-A618-D77E-6367-76CB3F3829E3}"/>
                </a:ext>
              </a:extLst>
            </p:cNvPr>
            <p:cNvSpPr/>
            <p:nvPr/>
          </p:nvSpPr>
          <p:spPr>
            <a:xfrm>
              <a:off x="12801598" y="6194182"/>
              <a:ext cx="3656333" cy="3013318"/>
            </a:xfrm>
            <a:prstGeom prst="roundRect">
              <a:avLst>
                <a:gd name="adj" fmla="val 13295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Sản phẩm được tạo bởi giấy bìa màu.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888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2444F47-0F78-B48C-8636-909F482DE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" r="252" b="17437"/>
          <a:stretch/>
        </p:blipFill>
        <p:spPr>
          <a:xfrm>
            <a:off x="438392" y="2556378"/>
            <a:ext cx="5295769" cy="32833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Title 17">
            <a:extLst>
              <a:ext uri="{FF2B5EF4-FFF2-40B4-BE49-F238E27FC236}">
                <a16:creationId xmlns:a16="http://schemas.microsoft.com/office/drawing/2014/main" id="{6F43E80B-5C10-BAD3-32BB-E41E0CDE5625}"/>
              </a:ext>
            </a:extLst>
          </p:cNvPr>
          <p:cNvSpPr txBox="1">
            <a:spLocks/>
          </p:cNvSpPr>
          <p:nvPr/>
        </p:nvSpPr>
        <p:spPr>
          <a:xfrm>
            <a:off x="0" y="1631374"/>
            <a:ext cx="12192000" cy="762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09630">
              <a:buClrTx/>
            </a:pPr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Quan sát hình ảnh các mẫu hộp quà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7CB453-7DF9-A92B-3BA1-702B12B0CF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9" b="7779"/>
          <a:stretch/>
        </p:blipFill>
        <p:spPr>
          <a:xfrm>
            <a:off x="6457840" y="2556378"/>
            <a:ext cx="5295769" cy="32833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7413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2444F47-0F78-B48C-8636-909F482DE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0" b="2830"/>
          <a:stretch/>
        </p:blipFill>
        <p:spPr>
          <a:xfrm>
            <a:off x="438392" y="2444866"/>
            <a:ext cx="5295769" cy="32833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Title 17">
            <a:extLst>
              <a:ext uri="{FF2B5EF4-FFF2-40B4-BE49-F238E27FC236}">
                <a16:creationId xmlns:a16="http://schemas.microsoft.com/office/drawing/2014/main" id="{6F43E80B-5C10-BAD3-32BB-E41E0CDE5625}"/>
              </a:ext>
            </a:extLst>
          </p:cNvPr>
          <p:cNvSpPr txBox="1">
            <a:spLocks/>
          </p:cNvSpPr>
          <p:nvPr/>
        </p:nvSpPr>
        <p:spPr>
          <a:xfrm>
            <a:off x="0" y="1593658"/>
            <a:ext cx="12192000" cy="762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09630">
              <a:buClrTx/>
            </a:pPr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Quan sát hình ảnh các mẫu hộp quà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7CB453-7DF9-A92B-3BA1-702B12B0CF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4" b="4944"/>
          <a:stretch/>
        </p:blipFill>
        <p:spPr>
          <a:xfrm>
            <a:off x="6457840" y="2444866"/>
            <a:ext cx="5295769" cy="32833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15513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-1255677" y="5242502"/>
            <a:ext cx="14703354" cy="645442"/>
          </a:xfrm>
          <a:custGeom>
            <a:avLst/>
            <a:gdLst/>
            <a:ahLst/>
            <a:cxnLst/>
            <a:rect l="l" t="t" r="r" b="b"/>
            <a:pathLst>
              <a:path w="5808733" h="254989">
                <a:moveTo>
                  <a:pt x="17902" y="0"/>
                </a:moveTo>
                <a:lnTo>
                  <a:pt x="5790830" y="0"/>
                </a:lnTo>
                <a:cubicBezTo>
                  <a:pt x="5800718" y="0"/>
                  <a:pt x="5808733" y="8015"/>
                  <a:pt x="5808733" y="17902"/>
                </a:cubicBezTo>
                <a:lnTo>
                  <a:pt x="5808733" y="237087"/>
                </a:lnTo>
                <a:cubicBezTo>
                  <a:pt x="5808733" y="241835"/>
                  <a:pt x="5806846" y="246389"/>
                  <a:pt x="5803489" y="249746"/>
                </a:cubicBezTo>
                <a:cubicBezTo>
                  <a:pt x="5800132" y="253103"/>
                  <a:pt x="5795578" y="254989"/>
                  <a:pt x="5790830" y="254989"/>
                </a:cubicBezTo>
                <a:lnTo>
                  <a:pt x="17902" y="254989"/>
                </a:lnTo>
                <a:cubicBezTo>
                  <a:pt x="13154" y="254989"/>
                  <a:pt x="8601" y="253103"/>
                  <a:pt x="5243" y="249746"/>
                </a:cubicBezTo>
                <a:cubicBezTo>
                  <a:pt x="1886" y="246389"/>
                  <a:pt x="0" y="241835"/>
                  <a:pt x="0" y="237087"/>
                </a:cubicBezTo>
                <a:lnTo>
                  <a:pt x="0" y="17902"/>
                </a:lnTo>
                <a:cubicBezTo>
                  <a:pt x="0" y="13154"/>
                  <a:pt x="1886" y="8601"/>
                  <a:pt x="5243" y="5243"/>
                </a:cubicBezTo>
                <a:cubicBezTo>
                  <a:pt x="8601" y="1886"/>
                  <a:pt x="13154" y="0"/>
                  <a:pt x="17902" y="0"/>
                </a:cubicBezTo>
                <a:close/>
              </a:path>
            </a:pathLst>
          </a:custGeom>
          <a:solidFill>
            <a:srgbClr val="FCF5ED"/>
          </a:solid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959800" y="5735123"/>
            <a:ext cx="13856441" cy="1436549"/>
          </a:xfrm>
          <a:custGeom>
            <a:avLst/>
            <a:gdLst/>
            <a:ahLst/>
            <a:cxnLst/>
            <a:rect l="l" t="t" r="r" b="b"/>
            <a:pathLst>
              <a:path w="20784661" h="2154824">
                <a:moveTo>
                  <a:pt x="0" y="0"/>
                </a:moveTo>
                <a:lnTo>
                  <a:pt x="20784660" y="0"/>
                </a:lnTo>
                <a:lnTo>
                  <a:pt x="20784660" y="2154824"/>
                </a:lnTo>
                <a:lnTo>
                  <a:pt x="0" y="21548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66" t="-10780"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-1032191" y="4400771"/>
            <a:ext cx="2744825" cy="3297547"/>
          </a:xfrm>
          <a:custGeom>
            <a:avLst/>
            <a:gdLst/>
            <a:ahLst/>
            <a:cxnLst/>
            <a:rect l="l" t="t" r="r" b="b"/>
            <a:pathLst>
              <a:path w="4117237" h="4946320">
                <a:moveTo>
                  <a:pt x="0" y="0"/>
                </a:moveTo>
                <a:lnTo>
                  <a:pt x="4117237" y="0"/>
                </a:lnTo>
                <a:lnTo>
                  <a:pt x="4117237" y="4946320"/>
                </a:lnTo>
                <a:lnTo>
                  <a:pt x="0" y="494632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63451"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CDE0789-1827-A593-BDAE-C9BF66138333}"/>
              </a:ext>
            </a:extLst>
          </p:cNvPr>
          <p:cNvGrpSpPr/>
          <p:nvPr/>
        </p:nvGrpSpPr>
        <p:grpSpPr>
          <a:xfrm>
            <a:off x="7800683" y="2514600"/>
            <a:ext cx="4328075" cy="6970833"/>
            <a:chOff x="10610026" y="2446229"/>
            <a:chExt cx="7315200" cy="1178192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6A3F1F6A-5104-07CB-E714-1A636622C3BF}"/>
                </a:ext>
              </a:extLst>
            </p:cNvPr>
            <p:cNvGrpSpPr/>
            <p:nvPr/>
          </p:nvGrpSpPr>
          <p:grpSpPr>
            <a:xfrm>
              <a:off x="10610026" y="2446229"/>
              <a:ext cx="7315200" cy="9378533"/>
              <a:chOff x="10610026" y="2446229"/>
              <a:chExt cx="7315200" cy="9378533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4008567" y="2446229"/>
                <a:ext cx="3069338" cy="9378533"/>
              </a:xfrm>
              <a:custGeom>
                <a:avLst/>
                <a:gdLst/>
                <a:ahLst/>
                <a:cxnLst/>
                <a:rect l="l" t="t" r="r" b="b"/>
                <a:pathLst>
                  <a:path w="3069338" h="9378533">
                    <a:moveTo>
                      <a:pt x="0" y="0"/>
                    </a:moveTo>
                    <a:lnTo>
                      <a:pt x="3069338" y="0"/>
                    </a:lnTo>
                    <a:lnTo>
                      <a:pt x="3069338" y="9378533"/>
                    </a:lnTo>
                    <a:lnTo>
                      <a:pt x="0" y="937853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609630">
                  <a:buClrTx/>
                </a:pPr>
                <a:endParaRPr lang="en-US" sz="1200" kern="1200">
                  <a:solidFill>
                    <a:prstClr val="black"/>
                  </a:solidFill>
                  <a:latin typeface="UTM Avo"/>
                  <a:cs typeface="+mn-ea"/>
                  <a:sym typeface="+mn-lt"/>
                </a:endParaRPr>
              </a:p>
            </p:txBody>
          </p:sp>
          <p:sp>
            <p:nvSpPr>
              <p:cNvPr id="8" name="Freeform 8"/>
              <p:cNvSpPr/>
              <p:nvPr/>
            </p:nvSpPr>
            <p:spPr>
              <a:xfrm>
                <a:off x="10610026" y="7240945"/>
                <a:ext cx="7315200" cy="3666744"/>
              </a:xfrm>
              <a:custGeom>
                <a:avLst/>
                <a:gdLst/>
                <a:ahLst/>
                <a:cxnLst/>
                <a:rect l="l" t="t" r="r" b="b"/>
                <a:pathLst>
                  <a:path w="7315200" h="3666744">
                    <a:moveTo>
                      <a:pt x="0" y="0"/>
                    </a:moveTo>
                    <a:lnTo>
                      <a:pt x="7315200" y="0"/>
                    </a:lnTo>
                    <a:lnTo>
                      <a:pt x="7315200" y="3666744"/>
                    </a:lnTo>
                    <a:lnTo>
                      <a:pt x="0" y="366674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609630">
                  <a:buClrTx/>
                </a:pPr>
                <a:endParaRPr lang="en-US" sz="1200" kern="1200">
                  <a:solidFill>
                    <a:prstClr val="black"/>
                  </a:solidFill>
                  <a:latin typeface="UTM Avo"/>
                  <a:cs typeface="+mn-ea"/>
                  <a:sym typeface="+mn-lt"/>
                </a:endParaRPr>
              </a:p>
            </p:txBody>
          </p:sp>
          <p:sp>
            <p:nvSpPr>
              <p:cNvPr id="9" name="Freeform 9"/>
              <p:cNvSpPr/>
              <p:nvPr/>
            </p:nvSpPr>
            <p:spPr>
              <a:xfrm>
                <a:off x="12083704" y="4308516"/>
                <a:ext cx="4552094" cy="3249057"/>
              </a:xfrm>
              <a:custGeom>
                <a:avLst/>
                <a:gdLst/>
                <a:ahLst/>
                <a:cxnLst/>
                <a:rect l="l" t="t" r="r" b="b"/>
                <a:pathLst>
                  <a:path w="4736344" h="3380565">
                    <a:moveTo>
                      <a:pt x="0" y="0"/>
                    </a:moveTo>
                    <a:lnTo>
                      <a:pt x="4736344" y="0"/>
                    </a:lnTo>
                    <a:lnTo>
                      <a:pt x="4736344" y="3380566"/>
                    </a:lnTo>
                    <a:lnTo>
                      <a:pt x="0" y="338056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3">
                  <a:extLs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609630">
                  <a:buClrTx/>
                </a:pPr>
                <a:endParaRPr lang="en-US" sz="1200" kern="1200">
                  <a:solidFill>
                    <a:prstClr val="black"/>
                  </a:solidFill>
                  <a:latin typeface="UTM Avo"/>
                  <a:cs typeface="+mn-ea"/>
                  <a:sym typeface="+mn-lt"/>
                </a:endParaRPr>
              </a:p>
            </p:txBody>
          </p:sp>
        </p:grpSp>
        <p:sp>
          <p:nvSpPr>
            <p:cNvPr id="20" name="Freeform 20"/>
            <p:cNvSpPr/>
            <p:nvPr/>
          </p:nvSpPr>
          <p:spPr>
            <a:xfrm>
              <a:off x="12931025" y="4695714"/>
              <a:ext cx="3908298" cy="9532435"/>
            </a:xfrm>
            <a:custGeom>
              <a:avLst/>
              <a:gdLst/>
              <a:ahLst/>
              <a:cxnLst/>
              <a:rect l="l" t="t" r="r" b="b"/>
              <a:pathLst>
                <a:path w="3908298" h="9532435">
                  <a:moveTo>
                    <a:pt x="0" y="0"/>
                  </a:moveTo>
                  <a:lnTo>
                    <a:pt x="3908298" y="0"/>
                  </a:lnTo>
                  <a:lnTo>
                    <a:pt x="3908298" y="9532435"/>
                  </a:lnTo>
                  <a:lnTo>
                    <a:pt x="0" y="95324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sp>
        <p:nvSpPr>
          <p:cNvPr id="25" name="Title 24">
            <a:extLst>
              <a:ext uri="{FF2B5EF4-FFF2-40B4-BE49-F238E27FC236}">
                <a16:creationId xmlns:a16="http://schemas.microsoft.com/office/drawing/2014/main" id="{A8C92E15-7ACE-A3A6-A263-1B847DA22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346" y="1570704"/>
            <a:ext cx="9042400" cy="762000"/>
          </a:xfrm>
        </p:spPr>
        <p:txBody>
          <a:bodyPr>
            <a:noAutofit/>
          </a:bodyPr>
          <a:lstStyle/>
          <a:p>
            <a:r>
              <a:rPr lang="vi-VN" sz="2400" b="1" dirty="0">
                <a:solidFill>
                  <a:srgbClr val="FF0000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Xem video để hiểu thêm về cách làm hộp quà</a:t>
            </a:r>
            <a:endParaRPr lang="vi-VN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6" name="yt1s.com - Cách làm hộp đựng quà bằng giấy đơn giản  làm hộp quà tặng 2010 và 2011  Vân Handmade_v720P">
            <a:hlinkClick r:id="" action="ppaction://media"/>
            <a:extLst>
              <a:ext uri="{FF2B5EF4-FFF2-40B4-BE49-F238E27FC236}">
                <a16:creationId xmlns:a16="http://schemas.microsoft.com/office/drawing/2014/main" id="{9B976C85-22A0-A226-C8C2-F7B6C84D1D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086517" y="2344837"/>
            <a:ext cx="5452591" cy="3067428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42726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273F6606-F94D-540A-FB09-A6B8C4007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67282"/>
            <a:ext cx="12192000" cy="762000"/>
          </a:xfrm>
        </p:spPr>
        <p:txBody>
          <a:bodyPr>
            <a:normAutofit/>
          </a:bodyPr>
          <a:lstStyle/>
          <a:p>
            <a:r>
              <a:rPr lang="vi-VN" sz="2400" b="1" dirty="0">
                <a:solidFill>
                  <a:srgbClr val="E52725"/>
                </a:solidFill>
                <a:ea typeface="+mn-ea"/>
                <a:cs typeface="+mn-ea"/>
                <a:sym typeface="+mn-lt"/>
              </a:rPr>
              <a:t>Quan sát các hình ảnh sản phẩm SGK tr.28</a:t>
            </a:r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FB112291-1F44-B4EF-63EE-77F41E2B8384}"/>
              </a:ext>
            </a:extLst>
          </p:cNvPr>
          <p:cNvSpPr/>
          <p:nvPr/>
        </p:nvSpPr>
        <p:spPr>
          <a:xfrm>
            <a:off x="-112485" y="1850347"/>
            <a:ext cx="4013201" cy="762000"/>
          </a:xfrm>
          <a:prstGeom prst="homePlate">
            <a:avLst/>
          </a:prstGeom>
          <a:solidFill>
            <a:srgbClr val="CB715E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b="1" kern="1200" dirty="0">
                <a:solidFill>
                  <a:prstClr val="white"/>
                </a:solidFill>
                <a:latin typeface="+mj-lt"/>
                <a:cs typeface="+mn-ea"/>
                <a:sym typeface="+mn-lt"/>
              </a:rPr>
              <a:t>THẢO LUẬN NHÓM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BCB98E2-FD2F-CAD6-CB10-90DEA433A089}"/>
              </a:ext>
            </a:extLst>
          </p:cNvPr>
          <p:cNvSpPr/>
          <p:nvPr/>
        </p:nvSpPr>
        <p:spPr>
          <a:xfrm>
            <a:off x="711201" y="2854477"/>
            <a:ext cx="4572000" cy="1715104"/>
          </a:xfrm>
          <a:prstGeom prst="roundRect">
            <a:avLst>
              <a:gd name="adj" fmla="val 14214"/>
            </a:avLst>
          </a:prstGeom>
          <a:ln>
            <a:solidFill>
              <a:srgbClr val="F4A64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Sản phẩm nào có hình thức trang trí lặp lại?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C3BDB7C-5756-76D2-44AC-C71D96DA2D2C}"/>
              </a:ext>
            </a:extLst>
          </p:cNvPr>
          <p:cNvSpPr/>
          <p:nvPr/>
        </p:nvSpPr>
        <p:spPr>
          <a:xfrm>
            <a:off x="711200" y="4897362"/>
            <a:ext cx="4572000" cy="1715104"/>
          </a:xfrm>
          <a:prstGeom prst="roundRect">
            <a:avLst>
              <a:gd name="adj" fmla="val 14214"/>
            </a:avLst>
          </a:prstGeom>
          <a:ln>
            <a:solidFill>
              <a:srgbClr val="F4A64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Sản phẩm nào có hình thức trang trí tự do?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1EF8E8-9543-4BA4-1950-2F0FA4DD8E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07401" y="4074436"/>
            <a:ext cx="3226130" cy="25259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74B7DD-F7A4-0DB7-DC67-4291FE5B84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9429" y="3846413"/>
            <a:ext cx="2151742" cy="2753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611509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 animBg="1"/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7">
            <a:extLst>
              <a:ext uri="{FF2B5EF4-FFF2-40B4-BE49-F238E27FC236}">
                <a16:creationId xmlns:a16="http://schemas.microsoft.com/office/drawing/2014/main" id="{6F43E80B-5C10-BAD3-32BB-E41E0CDE5625}"/>
              </a:ext>
            </a:extLst>
          </p:cNvPr>
          <p:cNvSpPr txBox="1">
            <a:spLocks/>
          </p:cNvSpPr>
          <p:nvPr/>
        </p:nvSpPr>
        <p:spPr>
          <a:xfrm>
            <a:off x="1044742" y="990757"/>
            <a:ext cx="12192000" cy="762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09630">
              <a:buClrTx/>
            </a:pPr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Nhận xét các hình ảnh sản phẩm SGK tr.28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37B7ABD-79C6-57F9-389A-515FCFCCF55B}"/>
              </a:ext>
            </a:extLst>
          </p:cNvPr>
          <p:cNvSpPr/>
          <p:nvPr/>
        </p:nvSpPr>
        <p:spPr>
          <a:xfrm>
            <a:off x="5587006" y="2189422"/>
            <a:ext cx="4641385" cy="1663236"/>
          </a:xfrm>
          <a:prstGeom prst="roundRect">
            <a:avLst>
              <a:gd name="adj" fmla="val 1329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 Sản phẩm số 1 có hình thức trang trí lặp lại.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2760319-373C-C876-CDDC-59FB17F16086}"/>
              </a:ext>
            </a:extLst>
          </p:cNvPr>
          <p:cNvSpPr/>
          <p:nvPr/>
        </p:nvSpPr>
        <p:spPr>
          <a:xfrm>
            <a:off x="5587006" y="4761104"/>
            <a:ext cx="4641385" cy="1663236"/>
          </a:xfrm>
          <a:prstGeom prst="roundRect">
            <a:avLst>
              <a:gd name="adj" fmla="val 1329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Sản phẩm số 2 có hình thức trang trí tự do.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8EB2AF7-C710-71CE-3640-7AAEF2222D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55"/>
          <a:stretch/>
        </p:blipFill>
        <p:spPr>
          <a:xfrm>
            <a:off x="794214" y="4487799"/>
            <a:ext cx="3623850" cy="21207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3B4520-2533-3854-CB36-69C2F3C43A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2382"/>
          <a:stretch/>
        </p:blipFill>
        <p:spPr>
          <a:xfrm>
            <a:off x="1513251" y="1899203"/>
            <a:ext cx="2134839" cy="21207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663998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40A2038-FE51-8EC8-26E1-58584D801B49}"/>
              </a:ext>
            </a:extLst>
          </p:cNvPr>
          <p:cNvSpPr/>
          <p:nvPr/>
        </p:nvSpPr>
        <p:spPr>
          <a:xfrm>
            <a:off x="3899673" y="2856031"/>
            <a:ext cx="4996543" cy="265680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0123" y="4589089"/>
            <a:ext cx="2020024" cy="2268911"/>
          </a:xfrm>
          <a:custGeom>
            <a:avLst/>
            <a:gdLst/>
            <a:ahLst/>
            <a:cxnLst/>
            <a:rect l="l" t="t" r="r" b="b"/>
            <a:pathLst>
              <a:path w="4900441" h="6070366">
                <a:moveTo>
                  <a:pt x="0" y="0"/>
                </a:moveTo>
                <a:lnTo>
                  <a:pt x="4900440" y="0"/>
                </a:lnTo>
                <a:lnTo>
                  <a:pt x="4900440" y="6070366"/>
                </a:lnTo>
                <a:lnTo>
                  <a:pt x="0" y="60703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D3BCB890-43A4-9A9F-E207-BA5D8DCA4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4744" y="2065448"/>
            <a:ext cx="5486400" cy="790583"/>
          </a:xfrm>
        </p:spPr>
        <p:txBody>
          <a:bodyPr>
            <a:normAutofit/>
          </a:bodyPr>
          <a:lstStyle/>
          <a:p>
            <a:r>
              <a:rPr lang="vi-VN" sz="3200" b="1" dirty="0">
                <a:solidFill>
                  <a:srgbClr val="FF0000"/>
                </a:solidFill>
                <a:ea typeface="+mn-ea"/>
                <a:cs typeface="+mn-ea"/>
                <a:sym typeface="+mn-lt"/>
              </a:rPr>
              <a:t>KẾT LUẬN</a:t>
            </a:r>
            <a:endParaRPr lang="vi-VN" sz="3200" dirty="0">
              <a:solidFill>
                <a:srgbClr val="FF0000"/>
              </a:solidFill>
              <a:ea typeface="+mn-ea"/>
              <a:cs typeface="+mn-ea"/>
              <a:sym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B6CA44-1E1A-6096-2597-F60231E6C021}"/>
              </a:ext>
            </a:extLst>
          </p:cNvPr>
          <p:cNvSpPr txBox="1"/>
          <p:nvPr/>
        </p:nvSpPr>
        <p:spPr>
          <a:xfrm>
            <a:off x="4154000" y="3005906"/>
            <a:ext cx="4487889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Hộp quà thường có dạng hình, khối khác nhau và sử dụng các yếu tố tạo hình để trang trí lặp lại, nổi bật.</a:t>
            </a:r>
          </a:p>
        </p:txBody>
      </p:sp>
    </p:spTree>
    <p:extLst>
      <p:ext uri="{BB962C8B-B14F-4D97-AF65-F5344CB8AC3E}">
        <p14:creationId xmlns:p14="http://schemas.microsoft.com/office/powerpoint/2010/main" val="3978509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56E638EB-28F8-EAD9-8067-722E9C29A8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793" y="3050169"/>
            <a:ext cx="2826355" cy="158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273F6606-F94D-540A-FB09-A6B8C4007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71485" y="1547365"/>
            <a:ext cx="12192000" cy="762000"/>
          </a:xfrm>
        </p:spPr>
        <p:txBody>
          <a:bodyPr>
            <a:normAutofit/>
          </a:bodyPr>
          <a:lstStyle/>
          <a:p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1. Tạo sản phẩm hộp quà từ giấy màu</a:t>
            </a:r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FB112291-1F44-B4EF-63EE-77F41E2B8384}"/>
              </a:ext>
            </a:extLst>
          </p:cNvPr>
          <p:cNvSpPr/>
          <p:nvPr/>
        </p:nvSpPr>
        <p:spPr>
          <a:xfrm>
            <a:off x="-188686" y="2235200"/>
            <a:ext cx="4013201" cy="571500"/>
          </a:xfrm>
          <a:prstGeom prst="homePlate">
            <a:avLst/>
          </a:prstGeom>
          <a:solidFill>
            <a:srgbClr val="CB715E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b="1" kern="1200" dirty="0">
                <a:solidFill>
                  <a:prstClr val="white"/>
                </a:solidFill>
                <a:cs typeface="+mn-ea"/>
                <a:sym typeface="+mn-lt"/>
              </a:rPr>
              <a:t>THẢO LUẬN NHÓM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BCB98E2-FD2F-CAD6-CB10-90DEA433A089}"/>
              </a:ext>
            </a:extLst>
          </p:cNvPr>
          <p:cNvSpPr/>
          <p:nvPr/>
        </p:nvSpPr>
        <p:spPr>
          <a:xfrm>
            <a:off x="2096105" y="2971800"/>
            <a:ext cx="9866086" cy="3702352"/>
          </a:xfrm>
          <a:prstGeom prst="roundRect">
            <a:avLst>
              <a:gd name="adj" fmla="val 11078"/>
            </a:avLst>
          </a:prstGeom>
          <a:ln>
            <a:solidFill>
              <a:srgbClr val="F4A64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+ Sản phẩm hộp quà có hình dạng giống với hình khối nào?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+ Em hãy nêu các bước tạo sản phẩm hộp quà.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+ Hoạ tiết trang trí được sắp xếp ở vị trí nào trên sản phẩm?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+ Hoạ tiết trang trí sắp xếp đối xứng, xen kẽ, lặp lại hay tự do?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+ Màu sắc của sản phẩm và hoạ tiết trang trí trên sản phẩm như thế nào?</a:t>
            </a:r>
          </a:p>
        </p:txBody>
      </p:sp>
      <p:sp>
        <p:nvSpPr>
          <p:cNvPr id="6" name="Freeform 16">
            <a:extLst>
              <a:ext uri="{FF2B5EF4-FFF2-40B4-BE49-F238E27FC236}">
                <a16:creationId xmlns:a16="http://schemas.microsoft.com/office/drawing/2014/main" id="{34218C32-EF16-A43F-3A37-9AF974804E62}"/>
              </a:ext>
            </a:extLst>
          </p:cNvPr>
          <p:cNvSpPr/>
          <p:nvPr/>
        </p:nvSpPr>
        <p:spPr>
          <a:xfrm flipH="1">
            <a:off x="0" y="4064000"/>
            <a:ext cx="2336800" cy="2894685"/>
          </a:xfrm>
          <a:custGeom>
            <a:avLst/>
            <a:gdLst/>
            <a:ahLst/>
            <a:cxnLst/>
            <a:rect l="l" t="t" r="r" b="b"/>
            <a:pathLst>
              <a:path w="4900441" h="6070366">
                <a:moveTo>
                  <a:pt x="4900440" y="0"/>
                </a:moveTo>
                <a:lnTo>
                  <a:pt x="0" y="0"/>
                </a:lnTo>
                <a:lnTo>
                  <a:pt x="0" y="6070365"/>
                </a:lnTo>
                <a:lnTo>
                  <a:pt x="4900440" y="6070365"/>
                </a:lnTo>
                <a:lnTo>
                  <a:pt x="49004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819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7">
            <a:extLst>
              <a:ext uri="{FF2B5EF4-FFF2-40B4-BE49-F238E27FC236}">
                <a16:creationId xmlns:a16="http://schemas.microsoft.com/office/drawing/2014/main" id="{6F43E80B-5C10-BAD3-32BB-E41E0CDE5625}"/>
              </a:ext>
            </a:extLst>
          </p:cNvPr>
          <p:cNvSpPr txBox="1">
            <a:spLocks/>
          </p:cNvSpPr>
          <p:nvPr/>
        </p:nvSpPr>
        <p:spPr>
          <a:xfrm>
            <a:off x="1153886" y="952635"/>
            <a:ext cx="12192000" cy="762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09630">
              <a:buClrTx/>
            </a:pPr>
            <a:r>
              <a:rPr lang="vi-VN" sz="2400" b="1" dirty="0">
                <a:solidFill>
                  <a:srgbClr val="E52725"/>
                </a:solidFill>
                <a:ea typeface="+mn-ea"/>
                <a:cs typeface="+mn-ea"/>
                <a:sym typeface="+mn-lt"/>
              </a:rPr>
              <a:t>Các bước tạo sản phẩm hộp quà từ giấy màu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F5AC9A-E9D3-1BF4-98BE-0C662837D6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0" t="10356" r="38021"/>
          <a:stretch/>
        </p:blipFill>
        <p:spPr>
          <a:xfrm>
            <a:off x="1632857" y="1997875"/>
            <a:ext cx="1946124" cy="22912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F82808-E484-0379-3118-7FD1170F7060}"/>
              </a:ext>
            </a:extLst>
          </p:cNvPr>
          <p:cNvSpPr txBox="1"/>
          <p:nvPr/>
        </p:nvSpPr>
        <p:spPr>
          <a:xfrm>
            <a:off x="201990" y="4617536"/>
            <a:ext cx="4319211" cy="18834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bIns="72000" anchor="ctr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Vẽ phác hình dáng các chi tiết tạo thành hộp quà ra giấy bìa màu.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3777A-81FC-8399-672A-AEC17C3635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79" t="9036" r="42996" b="7836"/>
          <a:stretch/>
        </p:blipFill>
        <p:spPr>
          <a:xfrm>
            <a:off x="5744286" y="1891433"/>
            <a:ext cx="1200800" cy="2291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CC0C910-02C9-DE2D-14A5-FB59310DB169}"/>
              </a:ext>
            </a:extLst>
          </p:cNvPr>
          <p:cNvSpPr txBox="1"/>
          <p:nvPr/>
        </p:nvSpPr>
        <p:spPr>
          <a:xfrm>
            <a:off x="5283200" y="4299430"/>
            <a:ext cx="2184401" cy="12816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bIns="72000" anchor="ctr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Cắt các chi tiết vừa vẽ.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0DEF94-2D64-7423-5B33-8F61280C26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98" r="42016"/>
          <a:stretch/>
        </p:blipFill>
        <p:spPr>
          <a:xfrm>
            <a:off x="9137000" y="1997875"/>
            <a:ext cx="1200800" cy="2291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CE0D249-F2A7-1E4A-54BA-359C752A07FD}"/>
              </a:ext>
            </a:extLst>
          </p:cNvPr>
          <p:cNvSpPr txBox="1"/>
          <p:nvPr/>
        </p:nvSpPr>
        <p:spPr>
          <a:xfrm>
            <a:off x="8229600" y="4488204"/>
            <a:ext cx="3200400" cy="189455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bIns="72000" anchor="ctr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Xác định các nếp gấp để tạo hình dáng chiếc hộp.</a:t>
            </a:r>
          </a:p>
        </p:txBody>
      </p:sp>
    </p:spTree>
    <p:extLst>
      <p:ext uri="{BB962C8B-B14F-4D97-AF65-F5344CB8AC3E}">
        <p14:creationId xmlns:p14="http://schemas.microsoft.com/office/powerpoint/2010/main" val="369466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4" grpId="0" animBg="1"/>
      <p:bldP spid="11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17">
            <a:extLst>
              <a:ext uri="{FF2B5EF4-FFF2-40B4-BE49-F238E27FC236}">
                <a16:creationId xmlns:a16="http://schemas.microsoft.com/office/drawing/2014/main" id="{6F43E80B-5C10-BAD3-32BB-E41E0CDE5625}"/>
              </a:ext>
            </a:extLst>
          </p:cNvPr>
          <p:cNvSpPr txBox="1">
            <a:spLocks/>
          </p:cNvSpPr>
          <p:nvPr/>
        </p:nvSpPr>
        <p:spPr>
          <a:xfrm>
            <a:off x="1271919" y="952472"/>
            <a:ext cx="12192000" cy="762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09630">
              <a:buClrTx/>
            </a:pPr>
            <a:r>
              <a:rPr lang="vi-VN" sz="2400" b="1" dirty="0">
                <a:solidFill>
                  <a:srgbClr val="E52725"/>
                </a:solidFill>
                <a:ea typeface="+mn-ea"/>
                <a:cs typeface="+mn-ea"/>
                <a:sym typeface="+mn-lt"/>
              </a:rPr>
              <a:t>Các bước tạo sản phẩm hộp quà từ giấy màu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F5AC9A-E9D3-1BF4-98BE-0C662837D6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01" r="36601"/>
          <a:stretch/>
        </p:blipFill>
        <p:spPr>
          <a:xfrm>
            <a:off x="809369" y="2332463"/>
            <a:ext cx="2387600" cy="28110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F82808-E484-0379-3118-7FD1170F7060}"/>
              </a:ext>
            </a:extLst>
          </p:cNvPr>
          <p:cNvSpPr txBox="1"/>
          <p:nvPr/>
        </p:nvSpPr>
        <p:spPr>
          <a:xfrm>
            <a:off x="419106" y="5341777"/>
            <a:ext cx="3168126" cy="127055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bIns="72000" anchor="ctr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Gấp theo các nếp vừa xác định.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3777A-81FC-8399-672A-AEC17C3635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72" t="10843" r="37172" b="10843"/>
          <a:stretch/>
        </p:blipFill>
        <p:spPr>
          <a:xfrm>
            <a:off x="4448912" y="1763659"/>
            <a:ext cx="2919007" cy="28110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CC0C910-02C9-DE2D-14A5-FB59310DB169}"/>
              </a:ext>
            </a:extLst>
          </p:cNvPr>
          <p:cNvSpPr txBox="1"/>
          <p:nvPr/>
        </p:nvSpPr>
        <p:spPr>
          <a:xfrm>
            <a:off x="3854612" y="4728844"/>
            <a:ext cx="4107608" cy="18834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bIns="72000" anchor="ctr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Dán các góc của các chi tiết để tạo hình thành chiếc hộp.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0DEF94-2D64-7423-5B33-8F61280C26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06" t="5421" r="28886" b="5421"/>
          <a:stretch/>
        </p:blipFill>
        <p:spPr>
          <a:xfrm>
            <a:off x="8341112" y="2176346"/>
            <a:ext cx="3200400" cy="28110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CE0D249-F2A7-1E4A-54BA-359C752A07FD}"/>
              </a:ext>
            </a:extLst>
          </p:cNvPr>
          <p:cNvSpPr txBox="1"/>
          <p:nvPr/>
        </p:nvSpPr>
        <p:spPr>
          <a:xfrm>
            <a:off x="8341112" y="5330711"/>
            <a:ext cx="3200400" cy="12816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bIns="72000" anchor="ctr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Trang trí hoạ tiết cho chiếc hộp.</a:t>
            </a:r>
          </a:p>
        </p:txBody>
      </p:sp>
    </p:spTree>
    <p:extLst>
      <p:ext uri="{BB962C8B-B14F-4D97-AF65-F5344CB8AC3E}">
        <p14:creationId xmlns:p14="http://schemas.microsoft.com/office/powerpoint/2010/main" val="26674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273F6606-F94D-540A-FB09-A6B8C4007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397512" y="1546302"/>
            <a:ext cx="12192000" cy="762000"/>
          </a:xfrm>
        </p:spPr>
        <p:txBody>
          <a:bodyPr>
            <a:normAutofit/>
          </a:bodyPr>
          <a:lstStyle/>
          <a:p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2. Tạo sản phẩm hộp quà từ cốc giấy</a:t>
            </a:r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FB112291-1F44-B4EF-63EE-77F41E2B8384}"/>
              </a:ext>
            </a:extLst>
          </p:cNvPr>
          <p:cNvSpPr/>
          <p:nvPr/>
        </p:nvSpPr>
        <p:spPr>
          <a:xfrm>
            <a:off x="-31625" y="2308302"/>
            <a:ext cx="4013201" cy="629424"/>
          </a:xfrm>
          <a:prstGeom prst="homePlate">
            <a:avLst/>
          </a:prstGeom>
          <a:solidFill>
            <a:srgbClr val="CB715E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b="1" kern="1200" dirty="0">
                <a:solidFill>
                  <a:prstClr val="white"/>
                </a:solidFill>
                <a:cs typeface="+mn-ea"/>
                <a:sym typeface="+mn-lt"/>
              </a:rPr>
              <a:t>THẢO LUẬN NHÓM</a:t>
            </a:r>
          </a:p>
        </p:txBody>
      </p:sp>
      <p:sp>
        <p:nvSpPr>
          <p:cNvPr id="6" name="Freeform 16">
            <a:extLst>
              <a:ext uri="{FF2B5EF4-FFF2-40B4-BE49-F238E27FC236}">
                <a16:creationId xmlns:a16="http://schemas.microsoft.com/office/drawing/2014/main" id="{34218C32-EF16-A43F-3A37-9AF974804E62}"/>
              </a:ext>
            </a:extLst>
          </p:cNvPr>
          <p:cNvSpPr/>
          <p:nvPr/>
        </p:nvSpPr>
        <p:spPr>
          <a:xfrm flipH="1">
            <a:off x="-205088" y="4186665"/>
            <a:ext cx="2336800" cy="2894685"/>
          </a:xfrm>
          <a:custGeom>
            <a:avLst/>
            <a:gdLst/>
            <a:ahLst/>
            <a:cxnLst/>
            <a:rect l="l" t="t" r="r" b="b"/>
            <a:pathLst>
              <a:path w="4900441" h="6070366">
                <a:moveTo>
                  <a:pt x="4900440" y="0"/>
                </a:moveTo>
                <a:lnTo>
                  <a:pt x="0" y="0"/>
                </a:lnTo>
                <a:lnTo>
                  <a:pt x="0" y="6070365"/>
                </a:lnTo>
                <a:lnTo>
                  <a:pt x="4900440" y="6070365"/>
                </a:lnTo>
                <a:lnTo>
                  <a:pt x="490044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24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BCB98E2-FD2F-CAD6-CB10-90DEA433A089}"/>
              </a:ext>
            </a:extLst>
          </p:cNvPr>
          <p:cNvSpPr/>
          <p:nvPr/>
        </p:nvSpPr>
        <p:spPr>
          <a:xfrm>
            <a:off x="2253815" y="3036849"/>
            <a:ext cx="9708376" cy="3702352"/>
          </a:xfrm>
          <a:prstGeom prst="roundRect">
            <a:avLst>
              <a:gd name="adj" fmla="val 11078"/>
            </a:avLst>
          </a:prstGeom>
          <a:ln>
            <a:solidFill>
              <a:srgbClr val="F4A64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+ Sản phẩm hộp quà có hình dạng giống với hình khối nào?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+ Em hãy nêu các bước tạo sản phẩm hộp quà.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+ Hoạ tiết trang trí được sắp xếp ở vị trí nào trên sản phẩm?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+ Hoạ tiết trang trí sắp xếp đối xứng, xen kẽ, lặp lại hay tự do?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+ Màu sắc của sản phẩm và hoạ tiết trang trí trên sản phẩm như thế nào?</a:t>
            </a:r>
          </a:p>
        </p:txBody>
      </p:sp>
    </p:spTree>
    <p:extLst>
      <p:ext uri="{BB962C8B-B14F-4D97-AF65-F5344CB8AC3E}">
        <p14:creationId xmlns:p14="http://schemas.microsoft.com/office/powerpoint/2010/main" val="2046216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ed and white play button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A4F41F4D-3024-B499-2AA2-CEE68F17A0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716" y="942975"/>
            <a:ext cx="1205307" cy="870932"/>
          </a:xfrm>
          <a:prstGeom prst="rect">
            <a:avLst/>
          </a:prstGeom>
        </p:spPr>
      </p:pic>
      <p:sp>
        <p:nvSpPr>
          <p:cNvPr id="23" name="Title 17">
            <a:extLst>
              <a:ext uri="{FF2B5EF4-FFF2-40B4-BE49-F238E27FC236}">
                <a16:creationId xmlns:a16="http://schemas.microsoft.com/office/drawing/2014/main" id="{6F43E80B-5C10-BAD3-32BB-E41E0CDE5625}"/>
              </a:ext>
            </a:extLst>
          </p:cNvPr>
          <p:cNvSpPr txBox="1">
            <a:spLocks/>
          </p:cNvSpPr>
          <p:nvPr/>
        </p:nvSpPr>
        <p:spPr>
          <a:xfrm>
            <a:off x="970190" y="1012849"/>
            <a:ext cx="12192000" cy="762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09630">
              <a:buClrTx/>
            </a:pPr>
            <a:r>
              <a:rPr lang="vi-VN" sz="2400" b="1" dirty="0">
                <a:solidFill>
                  <a:srgbClr val="E52725"/>
                </a:solidFill>
                <a:ea typeface="+mn-ea"/>
                <a:cs typeface="+mn-ea"/>
                <a:sym typeface="+mn-lt"/>
              </a:rPr>
              <a:t>Các bước tạo sản phẩm hộp quà từ cốc giấy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F5AC9A-E9D3-1BF4-98BE-0C662837D6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5" b="2915"/>
          <a:stretch/>
        </p:blipFill>
        <p:spPr>
          <a:xfrm>
            <a:off x="172978" y="1836791"/>
            <a:ext cx="3484965" cy="21878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F82808-E484-0379-3118-7FD1170F7060}"/>
              </a:ext>
            </a:extLst>
          </p:cNvPr>
          <p:cNvSpPr txBox="1"/>
          <p:nvPr/>
        </p:nvSpPr>
        <p:spPr>
          <a:xfrm>
            <a:off x="172977" y="4848588"/>
            <a:ext cx="3484965" cy="18834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bIns="72000" anchor="ctr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Cắt phần miệng cốc khoảng 1 cm  ra để làm quai hộp.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3777A-81FC-8399-672A-AEC17C3635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5" r="4115"/>
          <a:stretch/>
        </p:blipFill>
        <p:spPr>
          <a:xfrm>
            <a:off x="3814977" y="1852962"/>
            <a:ext cx="2786204" cy="218785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CC0C910-02C9-DE2D-14A5-FB59310DB169}"/>
              </a:ext>
            </a:extLst>
          </p:cNvPr>
          <p:cNvSpPr txBox="1"/>
          <p:nvPr/>
        </p:nvSpPr>
        <p:spPr>
          <a:xfrm>
            <a:off x="3895508" y="5155054"/>
            <a:ext cx="2379002" cy="127055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bIns="72000" anchor="ctr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Gập hai bên miệng cốc.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F0DEF94-2D64-7423-5B33-8F61280C26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" r="2474"/>
          <a:stretch/>
        </p:blipFill>
        <p:spPr>
          <a:xfrm>
            <a:off x="6911759" y="1852963"/>
            <a:ext cx="2179561" cy="219667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CE0D249-F2A7-1E4A-54BA-359C752A07FD}"/>
              </a:ext>
            </a:extLst>
          </p:cNvPr>
          <p:cNvSpPr txBox="1"/>
          <p:nvPr/>
        </p:nvSpPr>
        <p:spPr>
          <a:xfrm>
            <a:off x="6451947" y="4224587"/>
            <a:ext cx="3200400" cy="250748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bIns="72000" anchor="ctr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Gắn phần quai cốc vào phần thân để tạo hình cho hộp quà.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7B4E56-4778-9BC6-050C-98E8636C8B9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" b="798"/>
          <a:stretch/>
        </p:blipFill>
        <p:spPr>
          <a:xfrm>
            <a:off x="9712477" y="1852964"/>
            <a:ext cx="2179561" cy="21878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E1ADEAD-4035-B4CE-4B7C-6DF24FDBC86F}"/>
              </a:ext>
            </a:extLst>
          </p:cNvPr>
          <p:cNvSpPr txBox="1"/>
          <p:nvPr/>
        </p:nvSpPr>
        <p:spPr>
          <a:xfrm>
            <a:off x="9829784" y="5155054"/>
            <a:ext cx="2189239" cy="12816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bIns="72000" anchor="ctr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Trang trí cho hộp quà. </a:t>
            </a:r>
          </a:p>
        </p:txBody>
      </p:sp>
    </p:spTree>
    <p:extLst>
      <p:ext uri="{BB962C8B-B14F-4D97-AF65-F5344CB8AC3E}">
        <p14:creationId xmlns:p14="http://schemas.microsoft.com/office/powerpoint/2010/main" val="19648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3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7615" y="5207000"/>
            <a:ext cx="12927231" cy="4118607"/>
          </a:xfrm>
          <a:custGeom>
            <a:avLst/>
            <a:gdLst/>
            <a:ahLst/>
            <a:cxnLst/>
            <a:rect l="l" t="t" r="r" b="b"/>
            <a:pathLst>
              <a:path w="19390847" h="6177910">
                <a:moveTo>
                  <a:pt x="0" y="0"/>
                </a:moveTo>
                <a:lnTo>
                  <a:pt x="19390846" y="0"/>
                </a:lnTo>
                <a:lnTo>
                  <a:pt x="19390846" y="6177910"/>
                </a:lnTo>
                <a:lnTo>
                  <a:pt x="0" y="61779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76554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-1537036" y="3444159"/>
            <a:ext cx="5606111" cy="3686018"/>
          </a:xfrm>
          <a:custGeom>
            <a:avLst/>
            <a:gdLst/>
            <a:ahLst/>
            <a:cxnLst/>
            <a:rect l="l" t="t" r="r" b="b"/>
            <a:pathLst>
              <a:path w="10413940" h="6847166">
                <a:moveTo>
                  <a:pt x="0" y="0"/>
                </a:moveTo>
                <a:lnTo>
                  <a:pt x="10413940" y="0"/>
                </a:lnTo>
                <a:lnTo>
                  <a:pt x="10413940" y="6847166"/>
                </a:lnTo>
                <a:lnTo>
                  <a:pt x="0" y="684716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7924800" y="3717489"/>
            <a:ext cx="5424121" cy="3288373"/>
          </a:xfrm>
          <a:custGeom>
            <a:avLst/>
            <a:gdLst/>
            <a:ahLst/>
            <a:cxnLst/>
            <a:rect l="l" t="t" r="r" b="b"/>
            <a:pathLst>
              <a:path w="9953686" h="6034422">
                <a:moveTo>
                  <a:pt x="0" y="0"/>
                </a:moveTo>
                <a:lnTo>
                  <a:pt x="9953686" y="0"/>
                </a:lnTo>
                <a:lnTo>
                  <a:pt x="9953686" y="6034422"/>
                </a:lnTo>
                <a:lnTo>
                  <a:pt x="0" y="603442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0984191" y="2299365"/>
            <a:ext cx="266035" cy="266035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E2A"/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441"/>
                </a:lnSpc>
                <a:buClrTx/>
              </a:pPr>
              <a:endParaRPr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850393" y="624067"/>
            <a:ext cx="266035" cy="266035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E2A"/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441"/>
                </a:lnSpc>
                <a:buClrTx/>
              </a:pPr>
              <a:endParaRPr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sp>
        <p:nvSpPr>
          <p:cNvPr id="15" name="Title 14">
            <a:extLst>
              <a:ext uri="{FF2B5EF4-FFF2-40B4-BE49-F238E27FC236}">
                <a16:creationId xmlns:a16="http://schemas.microsoft.com/office/drawing/2014/main" id="{E7C344B5-0485-8183-F435-422E260DC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0" y="1540416"/>
            <a:ext cx="5486400" cy="1158987"/>
          </a:xfrm>
        </p:spPr>
        <p:txBody>
          <a:bodyPr>
            <a:normAutofit/>
          </a:bodyPr>
          <a:lstStyle/>
          <a:p>
            <a:r>
              <a:rPr lang="vi-VN" sz="4000" b="1" dirty="0">
                <a:solidFill>
                  <a:srgbClr val="B9553D"/>
                </a:solidFill>
                <a:latin typeface="+mn-lt"/>
                <a:ea typeface="+mn-ea"/>
                <a:cs typeface="+mn-ea"/>
                <a:sym typeface="+mn-lt"/>
              </a:rPr>
              <a:t>THỰC HÀNH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25DD03D-07EE-4D67-6125-3F71159BFA37}"/>
              </a:ext>
            </a:extLst>
          </p:cNvPr>
          <p:cNvSpPr/>
          <p:nvPr/>
        </p:nvSpPr>
        <p:spPr>
          <a:xfrm>
            <a:off x="2593338" y="2689373"/>
            <a:ext cx="6807200" cy="2135921"/>
          </a:xfrm>
          <a:prstGeom prst="roundRect">
            <a:avLst>
              <a:gd name="adj" fmla="val 15029"/>
            </a:avLst>
          </a:prstGeom>
          <a:ln>
            <a:solidFill>
              <a:srgbClr val="36969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Em hãy sử dụng giấy màu hoặc vật liệu sẵn có để sáng tạo sản phẩm mĩ thuật hộp quà theo ý thích.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7">
            <a:extLst>
              <a:ext uri="{FF2B5EF4-FFF2-40B4-BE49-F238E27FC236}">
                <a16:creationId xmlns:a16="http://schemas.microsoft.com/office/drawing/2014/main" id="{E289654A-16CE-41E7-277E-90CBD0FF820F}"/>
              </a:ext>
            </a:extLst>
          </p:cNvPr>
          <p:cNvSpPr txBox="1">
            <a:spLocks/>
          </p:cNvSpPr>
          <p:nvPr/>
        </p:nvSpPr>
        <p:spPr>
          <a:xfrm>
            <a:off x="-1302" y="1447153"/>
            <a:ext cx="12192000" cy="7620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630">
              <a:buClrTx/>
            </a:pPr>
            <a:r>
              <a:rPr lang="vi-VN" sz="2400" b="1" dirty="0">
                <a:solidFill>
                  <a:srgbClr val="E52725"/>
                </a:solidFill>
                <a:cs typeface="+mn-ea"/>
                <a:sym typeface="+mn-lt"/>
              </a:rPr>
              <a:t>Tham khảo sản phẩm mĩ thuật của học sinh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75ADB9-F0B5-364D-F60F-325E15C7E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" r="5384"/>
          <a:stretch/>
        </p:blipFill>
        <p:spPr>
          <a:xfrm>
            <a:off x="2218871" y="2209153"/>
            <a:ext cx="7754258" cy="43694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A94D3518-0754-F934-95EE-6657C626D269}"/>
              </a:ext>
            </a:extLst>
          </p:cNvPr>
          <p:cNvGrpSpPr/>
          <p:nvPr/>
        </p:nvGrpSpPr>
        <p:grpSpPr>
          <a:xfrm>
            <a:off x="-136860" y="4965845"/>
            <a:ext cx="1425003" cy="1817791"/>
            <a:chOff x="1109927" y="6579438"/>
            <a:chExt cx="3086100" cy="3936753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BC48E8A-BDBF-70F1-FE2C-B5A28F1A0155}"/>
                </a:ext>
              </a:extLst>
            </p:cNvPr>
            <p:cNvSpPr/>
            <p:nvPr/>
          </p:nvSpPr>
          <p:spPr>
            <a:xfrm>
              <a:off x="1866714" y="9924400"/>
              <a:ext cx="1790886" cy="591791"/>
            </a:xfrm>
            <a:custGeom>
              <a:avLst/>
              <a:gdLst/>
              <a:ahLst/>
              <a:cxnLst/>
              <a:rect l="l" t="t" r="r" b="b"/>
              <a:pathLst>
                <a:path w="812800" h="155863">
                  <a:moveTo>
                    <a:pt x="406400" y="0"/>
                  </a:moveTo>
                  <a:cubicBezTo>
                    <a:pt x="181951" y="0"/>
                    <a:pt x="0" y="34891"/>
                    <a:pt x="0" y="77931"/>
                  </a:cubicBezTo>
                  <a:cubicBezTo>
                    <a:pt x="0" y="120972"/>
                    <a:pt x="181951" y="155863"/>
                    <a:pt x="406400" y="155863"/>
                  </a:cubicBezTo>
                  <a:cubicBezTo>
                    <a:pt x="630849" y="155863"/>
                    <a:pt x="812800" y="120972"/>
                    <a:pt x="812800" y="77931"/>
                  </a:cubicBezTo>
                  <a:cubicBezTo>
                    <a:pt x="812800" y="3489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55686"/>
              </a:srgbClr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F94DE38B-6241-19B8-1CC8-382756886328}"/>
                </a:ext>
              </a:extLst>
            </p:cNvPr>
            <p:cNvSpPr/>
            <p:nvPr/>
          </p:nvSpPr>
          <p:spPr>
            <a:xfrm>
              <a:off x="1109927" y="6579438"/>
              <a:ext cx="3086100" cy="3707545"/>
            </a:xfrm>
            <a:custGeom>
              <a:avLst/>
              <a:gdLst/>
              <a:ahLst/>
              <a:cxnLst/>
              <a:rect l="l" t="t" r="r" b="b"/>
              <a:pathLst>
                <a:path w="5511844" h="6621758">
                  <a:moveTo>
                    <a:pt x="0" y="0"/>
                  </a:moveTo>
                  <a:lnTo>
                    <a:pt x="5511844" y="0"/>
                  </a:lnTo>
                  <a:lnTo>
                    <a:pt x="5511844" y="6621758"/>
                  </a:lnTo>
                  <a:lnTo>
                    <a:pt x="0" y="66217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63451"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8428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2444F47-0F78-B48C-8636-909F482DE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94" b="-494"/>
          <a:stretch/>
        </p:blipFill>
        <p:spPr>
          <a:xfrm>
            <a:off x="525478" y="2397426"/>
            <a:ext cx="5295769" cy="38328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Title 17">
            <a:extLst>
              <a:ext uri="{FF2B5EF4-FFF2-40B4-BE49-F238E27FC236}">
                <a16:creationId xmlns:a16="http://schemas.microsoft.com/office/drawing/2014/main" id="{6F43E80B-5C10-BAD3-32BB-E41E0CDE5625}"/>
              </a:ext>
            </a:extLst>
          </p:cNvPr>
          <p:cNvSpPr txBox="1">
            <a:spLocks/>
          </p:cNvSpPr>
          <p:nvPr/>
        </p:nvSpPr>
        <p:spPr>
          <a:xfrm>
            <a:off x="0" y="1498624"/>
            <a:ext cx="12192000" cy="762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09630">
              <a:buClrTx/>
            </a:pPr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Tham khảo các sản phẩm mĩ thuật khác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7CB453-7DF9-A92B-3BA1-702B12B0CF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7" r="4637"/>
          <a:stretch/>
        </p:blipFill>
        <p:spPr>
          <a:xfrm>
            <a:off x="6030686" y="2534554"/>
            <a:ext cx="5810009" cy="34586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76148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2444F47-0F78-B48C-8636-909F482DE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2" r="6592" b="9762"/>
          <a:stretch/>
        </p:blipFill>
        <p:spPr>
          <a:xfrm>
            <a:off x="416620" y="2535613"/>
            <a:ext cx="5295769" cy="34586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Title 17">
            <a:extLst>
              <a:ext uri="{FF2B5EF4-FFF2-40B4-BE49-F238E27FC236}">
                <a16:creationId xmlns:a16="http://schemas.microsoft.com/office/drawing/2014/main" id="{6F43E80B-5C10-BAD3-32BB-E41E0CDE5625}"/>
              </a:ext>
            </a:extLst>
          </p:cNvPr>
          <p:cNvSpPr txBox="1">
            <a:spLocks/>
          </p:cNvSpPr>
          <p:nvPr/>
        </p:nvSpPr>
        <p:spPr>
          <a:xfrm>
            <a:off x="0" y="1661909"/>
            <a:ext cx="12192000" cy="762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09630">
              <a:buClrTx/>
            </a:pPr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Tham khảo các sản phẩm mĩ thuật khác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7CB453-7DF9-A92B-3BA1-702B12B0CF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3" b="1733"/>
          <a:stretch/>
        </p:blipFill>
        <p:spPr>
          <a:xfrm>
            <a:off x="5943600" y="2535613"/>
            <a:ext cx="5810009" cy="34586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55331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2444F47-0F78-B48C-8636-909F482DED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" b="384"/>
          <a:stretch/>
        </p:blipFill>
        <p:spPr>
          <a:xfrm>
            <a:off x="1491343" y="2382711"/>
            <a:ext cx="4115807" cy="40842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Title 17">
            <a:extLst>
              <a:ext uri="{FF2B5EF4-FFF2-40B4-BE49-F238E27FC236}">
                <a16:creationId xmlns:a16="http://schemas.microsoft.com/office/drawing/2014/main" id="{6F43E80B-5C10-BAD3-32BB-E41E0CDE5625}"/>
              </a:ext>
            </a:extLst>
          </p:cNvPr>
          <p:cNvSpPr txBox="1">
            <a:spLocks/>
          </p:cNvSpPr>
          <p:nvPr/>
        </p:nvSpPr>
        <p:spPr>
          <a:xfrm>
            <a:off x="174172" y="1620711"/>
            <a:ext cx="12192000" cy="76200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09630">
              <a:buClrTx/>
            </a:pPr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Tham khảo các sản phẩm mĩ thuật khác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7CB453-7DF9-A92B-3BA1-702B12B0CF1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42" b="1263"/>
          <a:stretch/>
        </p:blipFill>
        <p:spPr>
          <a:xfrm>
            <a:off x="6643642" y="2313992"/>
            <a:ext cx="4932600" cy="4153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977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 flipH="1">
            <a:off x="9806804" y="1711256"/>
            <a:ext cx="1251945" cy="1314783"/>
          </a:xfrm>
          <a:custGeom>
            <a:avLst/>
            <a:gdLst/>
            <a:ahLst/>
            <a:cxnLst/>
            <a:rect l="l" t="t" r="r" b="b"/>
            <a:pathLst>
              <a:path w="4236602" h="4114800">
                <a:moveTo>
                  <a:pt x="4236602" y="0"/>
                </a:moveTo>
                <a:lnTo>
                  <a:pt x="0" y="0"/>
                </a:lnTo>
                <a:lnTo>
                  <a:pt x="0" y="4114800"/>
                </a:lnTo>
                <a:lnTo>
                  <a:pt x="4236602" y="4114800"/>
                </a:lnTo>
                <a:lnTo>
                  <a:pt x="4236602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EF8F601-B4B2-DC4C-CAB1-20393D5A8096}"/>
              </a:ext>
            </a:extLst>
          </p:cNvPr>
          <p:cNvGrpSpPr/>
          <p:nvPr/>
        </p:nvGrpSpPr>
        <p:grpSpPr>
          <a:xfrm>
            <a:off x="7682896" y="3763812"/>
            <a:ext cx="4247817" cy="2617928"/>
            <a:chOff x="794874" y="6188655"/>
            <a:chExt cx="7970533" cy="4717350"/>
          </a:xfrm>
        </p:grpSpPr>
        <p:grpSp>
          <p:nvGrpSpPr>
            <p:cNvPr id="2" name="Group 2"/>
            <p:cNvGrpSpPr/>
            <p:nvPr/>
          </p:nvGrpSpPr>
          <p:grpSpPr>
            <a:xfrm>
              <a:off x="1340457" y="9500220"/>
              <a:ext cx="6796745" cy="1405785"/>
              <a:chOff x="0" y="0"/>
              <a:chExt cx="1642909" cy="339806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1642909" cy="339806"/>
              </a:xfrm>
              <a:custGeom>
                <a:avLst/>
                <a:gdLst/>
                <a:ahLst/>
                <a:cxnLst/>
                <a:rect l="l" t="t" r="r" b="b"/>
                <a:pathLst>
                  <a:path w="1642909" h="339806">
                    <a:moveTo>
                      <a:pt x="821455" y="0"/>
                    </a:moveTo>
                    <a:cubicBezTo>
                      <a:pt x="367778" y="0"/>
                      <a:pt x="0" y="76068"/>
                      <a:pt x="0" y="169903"/>
                    </a:cubicBezTo>
                    <a:cubicBezTo>
                      <a:pt x="0" y="263738"/>
                      <a:pt x="367778" y="339806"/>
                      <a:pt x="821455" y="339806"/>
                    </a:cubicBezTo>
                    <a:cubicBezTo>
                      <a:pt x="1275131" y="339806"/>
                      <a:pt x="1642909" y="263738"/>
                      <a:pt x="1642909" y="169903"/>
                    </a:cubicBezTo>
                    <a:cubicBezTo>
                      <a:pt x="1642909" y="76068"/>
                      <a:pt x="1275131" y="0"/>
                      <a:pt x="821455" y="0"/>
                    </a:cubicBezTo>
                    <a:close/>
                  </a:path>
                </a:pathLst>
              </a:custGeom>
              <a:solidFill>
                <a:srgbClr val="4D194F">
                  <a:alpha val="37647"/>
                </a:srgbClr>
              </a:solidFill>
            </p:spPr>
            <p:txBody>
              <a:bodyPr/>
              <a:lstStyle/>
              <a:p>
                <a:pPr defTabSz="609630">
                  <a:buClrTx/>
                </a:pPr>
                <a:endParaRPr lang="en-US" sz="1200" kern="1200">
                  <a:solidFill>
                    <a:prstClr val="black"/>
                  </a:solidFill>
                  <a:latin typeface="UTM Avo"/>
                  <a:cs typeface="+mn-ea"/>
                  <a:sym typeface="+mn-lt"/>
                </a:endParaRPr>
              </a:p>
            </p:txBody>
          </p:sp>
          <p:sp>
            <p:nvSpPr>
              <p:cNvPr id="4" name="TextBox 4"/>
              <p:cNvSpPr txBox="1"/>
              <p:nvPr/>
            </p:nvSpPr>
            <p:spPr>
              <a:xfrm>
                <a:off x="154023" y="-15768"/>
                <a:ext cx="1334864" cy="323718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2441"/>
                  </a:lnSpc>
                  <a:buClrTx/>
                </a:pPr>
                <a:endParaRPr sz="1200" kern="1200">
                  <a:solidFill>
                    <a:prstClr val="black"/>
                  </a:solidFill>
                  <a:latin typeface="UTM Avo"/>
                  <a:cs typeface="+mn-ea"/>
                  <a:sym typeface="+mn-lt"/>
                </a:endParaRPr>
              </a:p>
            </p:txBody>
          </p:sp>
        </p:grpSp>
        <p:sp>
          <p:nvSpPr>
            <p:cNvPr id="5" name="Freeform 5"/>
            <p:cNvSpPr/>
            <p:nvPr/>
          </p:nvSpPr>
          <p:spPr>
            <a:xfrm>
              <a:off x="794874" y="9282009"/>
              <a:ext cx="7970533" cy="1623996"/>
            </a:xfrm>
            <a:custGeom>
              <a:avLst/>
              <a:gdLst/>
              <a:ahLst/>
              <a:cxnLst/>
              <a:rect l="l" t="t" r="r" b="b"/>
              <a:pathLst>
                <a:path w="7970533" h="1623996">
                  <a:moveTo>
                    <a:pt x="0" y="0"/>
                  </a:moveTo>
                  <a:lnTo>
                    <a:pt x="7970533" y="0"/>
                  </a:lnTo>
                  <a:lnTo>
                    <a:pt x="7970533" y="1623996"/>
                  </a:lnTo>
                  <a:lnTo>
                    <a:pt x="0" y="16239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8" name="Freeform 8"/>
            <p:cNvSpPr/>
            <p:nvPr/>
          </p:nvSpPr>
          <p:spPr>
            <a:xfrm>
              <a:off x="5536119" y="6188655"/>
              <a:ext cx="2601083" cy="3311564"/>
            </a:xfrm>
            <a:custGeom>
              <a:avLst/>
              <a:gdLst/>
              <a:ahLst/>
              <a:cxnLst/>
              <a:rect l="l" t="t" r="r" b="b"/>
              <a:pathLst>
                <a:path w="2601083" h="3311564">
                  <a:moveTo>
                    <a:pt x="0" y="0"/>
                  </a:moveTo>
                  <a:lnTo>
                    <a:pt x="2601083" y="0"/>
                  </a:lnTo>
                  <a:lnTo>
                    <a:pt x="2601083" y="3311565"/>
                  </a:lnTo>
                  <a:lnTo>
                    <a:pt x="0" y="33115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9" name="Freeform 9"/>
            <p:cNvSpPr/>
            <p:nvPr/>
          </p:nvSpPr>
          <p:spPr>
            <a:xfrm>
              <a:off x="1665980" y="6843167"/>
              <a:ext cx="3742513" cy="2624437"/>
            </a:xfrm>
            <a:custGeom>
              <a:avLst/>
              <a:gdLst/>
              <a:ahLst/>
              <a:cxnLst/>
              <a:rect l="l" t="t" r="r" b="b"/>
              <a:pathLst>
                <a:path w="3742513" h="2624437">
                  <a:moveTo>
                    <a:pt x="0" y="0"/>
                  </a:moveTo>
                  <a:lnTo>
                    <a:pt x="3742513" y="0"/>
                  </a:lnTo>
                  <a:lnTo>
                    <a:pt x="3742513" y="2624437"/>
                  </a:lnTo>
                  <a:lnTo>
                    <a:pt x="0" y="26244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sp>
        <p:nvSpPr>
          <p:cNvPr id="17" name="Freeform 17"/>
          <p:cNvSpPr/>
          <p:nvPr/>
        </p:nvSpPr>
        <p:spPr>
          <a:xfrm>
            <a:off x="128579" y="95583"/>
            <a:ext cx="266035" cy="266035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F6A2BB"/>
          </a:solid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8E080DFA-FD20-9B14-95CE-158D05951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9074" y="751783"/>
            <a:ext cx="6019800" cy="1169018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HƯỚNG DẪN VỀ NHÀ</a:t>
            </a:r>
            <a:endParaRPr lang="vi-VN" sz="4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BE2610C-E0AE-CE28-812E-FFFC0194BDA2}"/>
              </a:ext>
            </a:extLst>
          </p:cNvPr>
          <p:cNvGrpSpPr/>
          <p:nvPr/>
        </p:nvGrpSpPr>
        <p:grpSpPr>
          <a:xfrm>
            <a:off x="667084" y="1854907"/>
            <a:ext cx="6929505" cy="1178044"/>
            <a:chOff x="6842130" y="3304191"/>
            <a:chExt cx="10394257" cy="1767066"/>
          </a:xfrm>
        </p:grpSpPr>
        <p:sp>
          <p:nvSpPr>
            <p:cNvPr id="10" name="Freeform 35">
              <a:extLst>
                <a:ext uri="{FF2B5EF4-FFF2-40B4-BE49-F238E27FC236}">
                  <a16:creationId xmlns:a16="http://schemas.microsoft.com/office/drawing/2014/main" id="{16ABF270-B936-402C-A46F-F8D9307F3AD9}"/>
                </a:ext>
              </a:extLst>
            </p:cNvPr>
            <p:cNvSpPr/>
            <p:nvPr/>
          </p:nvSpPr>
          <p:spPr>
            <a:xfrm>
              <a:off x="6842130" y="3403032"/>
              <a:ext cx="1541536" cy="1569384"/>
            </a:xfrm>
            <a:custGeom>
              <a:avLst/>
              <a:gdLst/>
              <a:ahLst/>
              <a:cxnLst/>
              <a:rect l="l" t="t" r="r" b="b"/>
              <a:pathLst>
                <a:path w="1301570" h="1078676">
                  <a:moveTo>
                    <a:pt x="0" y="0"/>
                  </a:moveTo>
                  <a:lnTo>
                    <a:pt x="1301570" y="0"/>
                  </a:lnTo>
                  <a:lnTo>
                    <a:pt x="1301570" y="1078676"/>
                  </a:lnTo>
                  <a:lnTo>
                    <a:pt x="0" y="10786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vi-VN" sz="2400" kern="12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093A4F94-76F8-B4C8-7FE9-7CA188727C0D}"/>
                </a:ext>
              </a:extLst>
            </p:cNvPr>
            <p:cNvSpPr/>
            <p:nvPr/>
          </p:nvSpPr>
          <p:spPr>
            <a:xfrm>
              <a:off x="8933542" y="3304191"/>
              <a:ext cx="8302845" cy="176706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69694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bIns="72000" rtlCol="0" anchor="ctr"/>
            <a:lstStyle/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Ôn lại các kiến thức </a:t>
              </a:r>
            </a:p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đã học ở </a:t>
              </a:r>
              <a:r>
                <a:rPr lang="vi-VN" sz="2400" b="1" i="1" kern="1200" dirty="0">
                  <a:solidFill>
                    <a:prstClr val="black"/>
                  </a:solidFill>
                  <a:cs typeface="+mn-ea"/>
                  <a:sym typeface="+mn-lt"/>
                </a:rPr>
                <a:t>Bài 6</a:t>
              </a: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5674F83-015E-B8D0-E9BA-C737F5AD0E65}"/>
              </a:ext>
            </a:extLst>
          </p:cNvPr>
          <p:cNvGrpSpPr/>
          <p:nvPr/>
        </p:nvGrpSpPr>
        <p:grpSpPr>
          <a:xfrm>
            <a:off x="667085" y="3367698"/>
            <a:ext cx="6929504" cy="1178044"/>
            <a:chOff x="6842130" y="3304191"/>
            <a:chExt cx="10386386" cy="1767066"/>
          </a:xfrm>
        </p:grpSpPr>
        <p:sp>
          <p:nvSpPr>
            <p:cNvPr id="13" name="Freeform 35">
              <a:extLst>
                <a:ext uri="{FF2B5EF4-FFF2-40B4-BE49-F238E27FC236}">
                  <a16:creationId xmlns:a16="http://schemas.microsoft.com/office/drawing/2014/main" id="{6E6891E8-672B-3320-BAE3-5E409C769658}"/>
                </a:ext>
              </a:extLst>
            </p:cNvPr>
            <p:cNvSpPr/>
            <p:nvPr/>
          </p:nvSpPr>
          <p:spPr>
            <a:xfrm>
              <a:off x="6842130" y="3403032"/>
              <a:ext cx="1541536" cy="1569384"/>
            </a:xfrm>
            <a:custGeom>
              <a:avLst/>
              <a:gdLst/>
              <a:ahLst/>
              <a:cxnLst/>
              <a:rect l="l" t="t" r="r" b="b"/>
              <a:pathLst>
                <a:path w="1301570" h="1078676">
                  <a:moveTo>
                    <a:pt x="0" y="0"/>
                  </a:moveTo>
                  <a:lnTo>
                    <a:pt x="1301570" y="0"/>
                  </a:lnTo>
                  <a:lnTo>
                    <a:pt x="1301570" y="1078676"/>
                  </a:lnTo>
                  <a:lnTo>
                    <a:pt x="0" y="10786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vi-VN" sz="2400" kern="12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1CA7ACF4-BEB6-BC8D-7979-74C9B13FDC62}"/>
                </a:ext>
              </a:extLst>
            </p:cNvPr>
            <p:cNvSpPr/>
            <p:nvPr/>
          </p:nvSpPr>
          <p:spPr>
            <a:xfrm>
              <a:off x="8933543" y="3304191"/>
              <a:ext cx="8294973" cy="176706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69694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bIns="72000" rtlCol="0" anchor="ctr"/>
            <a:lstStyle/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Hoàn thiện sản phẩm </a:t>
              </a:r>
            </a:p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mĩ thuật ở </a:t>
              </a:r>
              <a:r>
                <a:rPr lang="vi-VN" sz="2400" b="1" i="1" kern="1200" dirty="0">
                  <a:solidFill>
                    <a:prstClr val="black"/>
                  </a:solidFill>
                  <a:cs typeface="+mn-ea"/>
                  <a:sym typeface="+mn-lt"/>
                </a:rPr>
                <a:t>Bài 6.</a:t>
              </a:r>
              <a:endParaRPr lang="vi-VN" sz="2400" kern="12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C0857BF-676F-DB8F-01B6-7E8CE0B55F3F}"/>
              </a:ext>
            </a:extLst>
          </p:cNvPr>
          <p:cNvGrpSpPr/>
          <p:nvPr/>
        </p:nvGrpSpPr>
        <p:grpSpPr>
          <a:xfrm>
            <a:off x="667084" y="4880489"/>
            <a:ext cx="6929506" cy="1178044"/>
            <a:chOff x="6842130" y="3304191"/>
            <a:chExt cx="10394259" cy="1767066"/>
          </a:xfrm>
        </p:grpSpPr>
        <p:sp>
          <p:nvSpPr>
            <p:cNvPr id="16" name="Freeform 35">
              <a:extLst>
                <a:ext uri="{FF2B5EF4-FFF2-40B4-BE49-F238E27FC236}">
                  <a16:creationId xmlns:a16="http://schemas.microsoft.com/office/drawing/2014/main" id="{DEB4FDDB-4AEC-E1CD-A029-12C8163654FC}"/>
                </a:ext>
              </a:extLst>
            </p:cNvPr>
            <p:cNvSpPr/>
            <p:nvPr/>
          </p:nvSpPr>
          <p:spPr>
            <a:xfrm>
              <a:off x="6842130" y="3403032"/>
              <a:ext cx="1541536" cy="1569384"/>
            </a:xfrm>
            <a:custGeom>
              <a:avLst/>
              <a:gdLst/>
              <a:ahLst/>
              <a:cxnLst/>
              <a:rect l="l" t="t" r="r" b="b"/>
              <a:pathLst>
                <a:path w="1301570" h="1078676">
                  <a:moveTo>
                    <a:pt x="0" y="0"/>
                  </a:moveTo>
                  <a:lnTo>
                    <a:pt x="1301570" y="0"/>
                  </a:lnTo>
                  <a:lnTo>
                    <a:pt x="1301570" y="1078676"/>
                  </a:lnTo>
                  <a:lnTo>
                    <a:pt x="0" y="10786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vi-VN" sz="2400" kern="12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581B21BE-CE8B-CE4D-2FB8-EC01884F8483}"/>
                </a:ext>
              </a:extLst>
            </p:cNvPr>
            <p:cNvSpPr/>
            <p:nvPr/>
          </p:nvSpPr>
          <p:spPr>
            <a:xfrm>
              <a:off x="8933543" y="3304191"/>
              <a:ext cx="8302846" cy="176706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69694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bIns="72000" rtlCol="0" anchor="ctr"/>
            <a:lstStyle/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>
                  <a:solidFill>
                    <a:prstClr val="black"/>
                  </a:solidFill>
                  <a:cs typeface="+mn-ea"/>
                  <a:sym typeface="+mn-lt"/>
                </a:rPr>
                <a:t>Đọc trước nội dung</a:t>
              </a:r>
              <a:r>
                <a:rPr lang="en-US" sz="2400" kern="120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:</a:t>
              </a:r>
            </a:p>
            <a:p>
              <a:pPr algn="ctr" defTabSz="609630">
                <a:lnSpc>
                  <a:spcPct val="150000"/>
                </a:lnSpc>
                <a:buClrTx/>
              </a:pPr>
              <a:r>
                <a:rPr lang="en-US" sz="2400" b="1" kern="120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Cảm nhận, chia sẻ và Ứng dụng</a:t>
              </a:r>
              <a:endParaRPr lang="vi-VN" sz="2400" b="1" kern="12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854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526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6cf3b661-8817-4c99-9514-adb6de8932f2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746</Words>
  <Application>Microsoft Office PowerPoint</Application>
  <PresentationFormat>Widescreen</PresentationFormat>
  <Paragraphs>77</Paragraphs>
  <Slides>28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Calibri</vt:lpstr>
      <vt:lpstr>UTM Avo</vt:lpstr>
      <vt:lpstr>Arial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Quan sát các hình ảnh sản phẩm SGK tr.27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Xem video để hiểu thêm về cách làm hộp quà</vt:lpstr>
      <vt:lpstr>Quan sát các hình ảnh sản phẩm SGK tr.28</vt:lpstr>
      <vt:lpstr>PowerPoint Presentation</vt:lpstr>
      <vt:lpstr>KẾT LUẬN</vt:lpstr>
      <vt:lpstr>PowerPoint Presentation</vt:lpstr>
      <vt:lpstr>1. Tạo sản phẩm hộp quà từ giấy màu</vt:lpstr>
      <vt:lpstr>PowerPoint Presentation</vt:lpstr>
      <vt:lpstr>PowerPoint Presentation</vt:lpstr>
      <vt:lpstr>2. Tạo sản phẩm hộp quà từ cốc giấy</vt:lpstr>
      <vt:lpstr>PowerPoint Presentation</vt:lpstr>
      <vt:lpstr>THỰC HÀNH</vt:lpstr>
      <vt:lpstr>PowerPoint Presentation</vt:lpstr>
      <vt:lpstr>PowerPoint Presentation</vt:lpstr>
      <vt:lpstr>PowerPoint Presentation</vt:lpstr>
      <vt:lpstr>PowerPoint Presentation</vt:lpstr>
      <vt:lpstr>HƯỚNG DẪN VỀ NHÀ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Thuynt</cp:lastModifiedBy>
  <cp:revision>22</cp:revision>
  <dcterms:modified xsi:type="dcterms:W3CDTF">2024-11-06T02:03:25Z</dcterms:modified>
</cp:coreProperties>
</file>