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72" r:id="rId2"/>
    <p:sldMasterId id="2147483684" r:id="rId3"/>
  </p:sldMasterIdLst>
  <p:notesMasterIdLst>
    <p:notesMasterId r:id="rId22"/>
  </p:notesMasterIdLst>
  <p:sldIdLst>
    <p:sldId id="256" r:id="rId4"/>
    <p:sldId id="274" r:id="rId5"/>
    <p:sldId id="277" r:id="rId6"/>
    <p:sldId id="303" r:id="rId7"/>
    <p:sldId id="304" r:id="rId8"/>
    <p:sldId id="261" r:id="rId9"/>
    <p:sldId id="306" r:id="rId10"/>
    <p:sldId id="307" r:id="rId11"/>
    <p:sldId id="308" r:id="rId12"/>
    <p:sldId id="268" r:id="rId13"/>
    <p:sldId id="272" r:id="rId14"/>
    <p:sldId id="273" r:id="rId15"/>
    <p:sldId id="309" r:id="rId16"/>
    <p:sldId id="275" r:id="rId17"/>
    <p:sldId id="310" r:id="rId18"/>
    <p:sldId id="311" r:id="rId19"/>
    <p:sldId id="312" r:id="rId20"/>
    <p:sldId id="267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D9390F-ADED-4580-9F02-1BDD05B5335F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634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GV click vào nút Play Now để bắt đầu trò chơi.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D9390F-ADED-4580-9F02-1BDD05B5335F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481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GV click vào từng hộp quà để lựa chọn câu hỏi. GV click biểu tượng NEXT để chuyển sang slide Củng cố, dặn dò.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D9390F-ADED-4580-9F02-1BDD05B5335F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820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GV click vào nút HOME để quay lại slide câu hỏi.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A554F-698B-42AB-9321-F6596D811AF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732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A554F-698B-42AB-9321-F6596D811AF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21361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A554F-698B-42AB-9321-F6596D811AF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3556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A554F-698B-42AB-9321-F6596D811AF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255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A554F-698B-42AB-9321-F6596D811AF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94293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364C9BC2-C9DC-46E9-89FE-D9A19A127D38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52535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0840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8104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7554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8260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6708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2064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63558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9643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12690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41700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63007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268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7481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4786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67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200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958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281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5505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7906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2827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331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427882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5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60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mi-thuat-5/1/688/3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5/1/688/31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image" Target="../media/image16.jp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8.sv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5" Type="http://schemas.openxmlformats.org/officeDocument/2006/relationships/image" Target="../media/image27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Relationship Id="rId1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4.png"/><Relationship Id="rId18" Type="http://schemas.openxmlformats.org/officeDocument/2006/relationships/slide" Target="slide14.xml"/><Relationship Id="rId3" Type="http://schemas.openxmlformats.org/officeDocument/2006/relationships/image" Target="../media/image16.jpg"/><Relationship Id="rId21" Type="http://schemas.openxmlformats.org/officeDocument/2006/relationships/slide" Target="slide15.xml"/><Relationship Id="rId7" Type="http://schemas.openxmlformats.org/officeDocument/2006/relationships/image" Target="../media/image18.svg"/><Relationship Id="rId12" Type="http://schemas.openxmlformats.org/officeDocument/2006/relationships/slide" Target="slide12.xml"/><Relationship Id="rId17" Type="http://schemas.openxmlformats.org/officeDocument/2006/relationships/image" Target="../media/image37.svg"/><Relationship Id="rId25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6.png"/><Relationship Id="rId20" Type="http://schemas.openxmlformats.org/officeDocument/2006/relationships/image" Target="../media/image39.sv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7.png"/><Relationship Id="rId11" Type="http://schemas.openxmlformats.org/officeDocument/2006/relationships/image" Target="../media/image33.svg"/><Relationship Id="rId24" Type="http://schemas.openxmlformats.org/officeDocument/2006/relationships/slide" Target="slide16.xml"/><Relationship Id="rId5" Type="http://schemas.openxmlformats.org/officeDocument/2006/relationships/image" Target="../media/image30.svg"/><Relationship Id="rId15" Type="http://schemas.openxmlformats.org/officeDocument/2006/relationships/slide" Target="slide13.xml"/><Relationship Id="rId23" Type="http://schemas.openxmlformats.org/officeDocument/2006/relationships/image" Target="../media/image41.svg"/><Relationship Id="rId10" Type="http://schemas.openxmlformats.org/officeDocument/2006/relationships/image" Target="../media/image32.png"/><Relationship Id="rId19" Type="http://schemas.openxmlformats.org/officeDocument/2006/relationships/image" Target="../media/image38.png"/><Relationship Id="rId4" Type="http://schemas.openxmlformats.org/officeDocument/2006/relationships/image" Target="../media/image29.png"/><Relationship Id="rId9" Type="http://schemas.openxmlformats.org/officeDocument/2006/relationships/slide" Target="slide11.xml"/><Relationship Id="rId14" Type="http://schemas.openxmlformats.org/officeDocument/2006/relationships/image" Target="../media/image35.svg"/><Relationship Id="rId22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slide" Target="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slide" Target="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slide" Target="slid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slide" Target="slide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sv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8.sv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svg"/><Relationship Id="rId4" Type="http://schemas.openxmlformats.org/officeDocument/2006/relationships/image" Target="../media/image46.svg"/><Relationship Id="rId9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Mĩ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thuật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5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85769" y="701426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Chủ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đề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3: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Quà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kỉ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niệm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1005586" y="3871040"/>
            <a:ext cx="10180828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 6: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Hộp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quà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xinh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xắn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 (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Tiết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 2)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10DAAEF8-7E8F-DAC8-59CD-F64A8F840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793" y="3050169"/>
            <a:ext cx="2826355" cy="158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0"/>
          <p:cNvSpPr/>
          <p:nvPr/>
        </p:nvSpPr>
        <p:spPr>
          <a:xfrm>
            <a:off x="1289594" y="2085597"/>
            <a:ext cx="1652444" cy="4772403"/>
          </a:xfrm>
          <a:custGeom>
            <a:avLst/>
            <a:gdLst/>
            <a:ahLst/>
            <a:cxnLst/>
            <a:rect l="l" t="t" r="r" b="b"/>
            <a:pathLst>
              <a:path w="3981171" h="11497967">
                <a:moveTo>
                  <a:pt x="0" y="0"/>
                </a:moveTo>
                <a:lnTo>
                  <a:pt x="3981171" y="0"/>
                </a:lnTo>
                <a:lnTo>
                  <a:pt x="3981171" y="11497967"/>
                </a:lnTo>
                <a:lnTo>
                  <a:pt x="0" y="114979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10993810" y="5635436"/>
            <a:ext cx="1024782" cy="1023501"/>
          </a:xfrm>
          <a:custGeom>
            <a:avLst/>
            <a:gdLst/>
            <a:ahLst/>
            <a:cxnLst/>
            <a:rect l="l" t="t" r="r" b="b"/>
            <a:pathLst>
              <a:path w="1537173" h="1535251">
                <a:moveTo>
                  <a:pt x="0" y="0"/>
                </a:moveTo>
                <a:lnTo>
                  <a:pt x="1537172" y="0"/>
                </a:lnTo>
                <a:lnTo>
                  <a:pt x="1537172" y="1535251"/>
                </a:lnTo>
                <a:lnTo>
                  <a:pt x="0" y="15352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32164AE7-5EC7-1391-3E5B-0FE9C3D6A421}"/>
              </a:ext>
            </a:extLst>
          </p:cNvPr>
          <p:cNvSpPr txBox="1">
            <a:spLocks/>
          </p:cNvSpPr>
          <p:nvPr/>
        </p:nvSpPr>
        <p:spPr>
          <a:xfrm>
            <a:off x="4583695" y="867228"/>
            <a:ext cx="5486400" cy="762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09630">
              <a:buClrTx/>
            </a:pPr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TRƯNG BÀY SẢN PHẨM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D0BD059-A3C5-8AF8-03BE-8570BF9F6A74}"/>
              </a:ext>
            </a:extLst>
          </p:cNvPr>
          <p:cNvSpPr/>
          <p:nvPr/>
        </p:nvSpPr>
        <p:spPr>
          <a:xfrm>
            <a:off x="4172058" y="1727358"/>
            <a:ext cx="6699143" cy="1371600"/>
          </a:xfrm>
          <a:prstGeom prst="roundRect">
            <a:avLst>
              <a:gd name="adj" fmla="val 14214"/>
            </a:avLst>
          </a:prstGeom>
          <a:ln>
            <a:solidFill>
              <a:srgbClr val="36969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Em sáng tạo hộp quà từ vật liệu nào? Hộp quà có hình dạng như thế nào?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2232192-8A61-231D-9076-3AD58FBC9BFB}"/>
              </a:ext>
            </a:extLst>
          </p:cNvPr>
          <p:cNvSpPr/>
          <p:nvPr/>
        </p:nvSpPr>
        <p:spPr>
          <a:xfrm>
            <a:off x="4172057" y="3458844"/>
            <a:ext cx="6699143" cy="1371600"/>
          </a:xfrm>
          <a:prstGeom prst="roundRect">
            <a:avLst>
              <a:gd name="adj" fmla="val 14214"/>
            </a:avLst>
          </a:prstGeom>
          <a:ln>
            <a:solidFill>
              <a:srgbClr val="36969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Em sắp xếp hoạ tiết trang trí lặp lại hay đối xứng trên sản phẩm của mình?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49C4380-8201-3627-B6EB-C93F20E2F3BA}"/>
              </a:ext>
            </a:extLst>
          </p:cNvPr>
          <p:cNvSpPr/>
          <p:nvPr/>
        </p:nvSpPr>
        <p:spPr>
          <a:xfrm>
            <a:off x="4172057" y="5178236"/>
            <a:ext cx="6699143" cy="1371600"/>
          </a:xfrm>
          <a:prstGeom prst="roundRect">
            <a:avLst>
              <a:gd name="adj" fmla="val 14214"/>
            </a:avLst>
          </a:prstGeom>
          <a:ln>
            <a:solidFill>
              <a:srgbClr val="36969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Em thích sản phẩm hộp quà </a:t>
            </a:r>
          </a:p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của bạn nào nhất? Vì sao?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2444F47-0F78-B48C-8636-909F482DE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" r="3925"/>
          <a:stretch/>
        </p:blipFill>
        <p:spPr>
          <a:xfrm>
            <a:off x="1219200" y="2464371"/>
            <a:ext cx="4433171" cy="4002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Title 17">
            <a:extLst>
              <a:ext uri="{FF2B5EF4-FFF2-40B4-BE49-F238E27FC236}">
                <a16:creationId xmlns:a16="http://schemas.microsoft.com/office/drawing/2014/main" id="{6F43E80B-5C10-BAD3-32BB-E41E0CDE5625}"/>
              </a:ext>
            </a:extLst>
          </p:cNvPr>
          <p:cNvSpPr txBox="1">
            <a:spLocks/>
          </p:cNvSpPr>
          <p:nvPr/>
        </p:nvSpPr>
        <p:spPr>
          <a:xfrm>
            <a:off x="326571" y="1501351"/>
            <a:ext cx="12192000" cy="762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09630">
              <a:buClrTx/>
            </a:pPr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Quan sát một số hình ảnh khác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7CB453-7DF9-A92B-3BA1-702B12B0CF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" r="23146"/>
          <a:stretch/>
        </p:blipFill>
        <p:spPr>
          <a:xfrm>
            <a:off x="6893294" y="2464372"/>
            <a:ext cx="4106320" cy="4002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8707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2444F47-0F78-B48C-8636-909F482DE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3" r="3073"/>
          <a:stretch/>
        </p:blipFill>
        <p:spPr>
          <a:xfrm>
            <a:off x="1295400" y="2533170"/>
            <a:ext cx="4356971" cy="39338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Title 17">
            <a:extLst>
              <a:ext uri="{FF2B5EF4-FFF2-40B4-BE49-F238E27FC236}">
                <a16:creationId xmlns:a16="http://schemas.microsoft.com/office/drawing/2014/main" id="{6F43E80B-5C10-BAD3-32BB-E41E0CDE5625}"/>
              </a:ext>
            </a:extLst>
          </p:cNvPr>
          <p:cNvSpPr txBox="1">
            <a:spLocks/>
          </p:cNvSpPr>
          <p:nvPr/>
        </p:nvSpPr>
        <p:spPr>
          <a:xfrm>
            <a:off x="0" y="1642865"/>
            <a:ext cx="12192000" cy="762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09630">
              <a:buClrTx/>
            </a:pPr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Quan sát một số hình ảnh khác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7CB453-7DF9-A92B-3BA1-702B12B0CF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9" r="14419"/>
          <a:stretch/>
        </p:blipFill>
        <p:spPr>
          <a:xfrm>
            <a:off x="6963876" y="2533172"/>
            <a:ext cx="4035738" cy="39338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65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691AB8D3-E2B8-FACC-2333-773675FD37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793" y="3050169"/>
            <a:ext cx="2826355" cy="15849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273F6606-F94D-540A-FB09-A6B8C4007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89315"/>
            <a:ext cx="12192000" cy="762000"/>
          </a:xfrm>
        </p:spPr>
        <p:txBody>
          <a:bodyPr>
            <a:normAutofit/>
          </a:bodyPr>
          <a:lstStyle/>
          <a:p>
            <a:r>
              <a:rPr lang="vi-VN" sz="2400" b="1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Tìm hiểu các loại và công dụng của hộp quà</a:t>
            </a:r>
            <a:endParaRPr lang="vi-VN" sz="24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BCB98E2-FD2F-CAD6-CB10-90DEA433A089}"/>
              </a:ext>
            </a:extLst>
          </p:cNvPr>
          <p:cNvSpPr/>
          <p:nvPr/>
        </p:nvSpPr>
        <p:spPr>
          <a:xfrm>
            <a:off x="6901543" y="2995285"/>
            <a:ext cx="3960586" cy="2743200"/>
          </a:xfrm>
          <a:prstGeom prst="roundRect">
            <a:avLst>
              <a:gd name="adj" fmla="val 12718"/>
            </a:avLst>
          </a:prstGeom>
          <a:ln>
            <a:solidFill>
              <a:srgbClr val="F4A64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Em có thể sử dụng các sản phẩm dưới đây để làm gì?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A07DC9-66A0-436F-487C-8929D1A63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2" t="5622" r="8992" b="5826"/>
          <a:stretch/>
        </p:blipFill>
        <p:spPr>
          <a:xfrm>
            <a:off x="1329871" y="2501915"/>
            <a:ext cx="4971847" cy="39750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46270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99EE224-0E68-3A31-04F1-F8D563CA2503}"/>
              </a:ext>
            </a:extLst>
          </p:cNvPr>
          <p:cNvSpPr/>
          <p:nvPr/>
        </p:nvSpPr>
        <p:spPr>
          <a:xfrm>
            <a:off x="816429" y="2329543"/>
            <a:ext cx="8850085" cy="37338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D3BCB890-43A4-9A9F-E207-BA5D8DCA4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6628" y="1559655"/>
            <a:ext cx="5486400" cy="790583"/>
          </a:xfrm>
        </p:spPr>
        <p:txBody>
          <a:bodyPr>
            <a:normAutofit/>
          </a:bodyPr>
          <a:lstStyle/>
          <a:p>
            <a:r>
              <a:rPr lang="vi-VN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KẾT LUẬN</a:t>
            </a:r>
            <a:endParaRPr lang="vi-VN" sz="36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B6CA44-1E1A-6096-2597-F60231E6C021}"/>
              </a:ext>
            </a:extLst>
          </p:cNvPr>
          <p:cNvSpPr txBox="1"/>
          <p:nvPr/>
        </p:nvSpPr>
        <p:spPr>
          <a:xfrm>
            <a:off x="1197428" y="2537872"/>
            <a:ext cx="7924800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+ Có thể tạo nên những hộp quà với nhiều hình, khối khác nhau và trang trí làm đẹp cho sản phẩm.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+ Vận dụng những kiến thức đã học như: hình, khối, chấm, nét, lặp lại, đối xứng,…để sáng tạo, trang trí hộp quà là cách em góp phần làm cho cuộc sống tốt đẹp và thú vị hơn.</a:t>
            </a:r>
          </a:p>
        </p:txBody>
      </p:sp>
    </p:spTree>
    <p:extLst>
      <p:ext uri="{BB962C8B-B14F-4D97-AF65-F5344CB8AC3E}">
        <p14:creationId xmlns:p14="http://schemas.microsoft.com/office/powerpoint/2010/main" val="209236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71904" y="5962816"/>
            <a:ext cx="14411007" cy="7223517"/>
          </a:xfrm>
          <a:custGeom>
            <a:avLst/>
            <a:gdLst/>
            <a:ahLst/>
            <a:cxnLst/>
            <a:rect l="l" t="t" r="r" b="b"/>
            <a:pathLst>
              <a:path w="21616511" h="10835276">
                <a:moveTo>
                  <a:pt x="0" y="0"/>
                </a:moveTo>
                <a:lnTo>
                  <a:pt x="21616511" y="0"/>
                </a:lnTo>
                <a:lnTo>
                  <a:pt x="21616511" y="10835276"/>
                </a:lnTo>
                <a:lnTo>
                  <a:pt x="0" y="108352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2009285" y="598412"/>
            <a:ext cx="8188995" cy="5568517"/>
          </a:xfrm>
          <a:custGeom>
            <a:avLst/>
            <a:gdLst/>
            <a:ahLst/>
            <a:cxnLst/>
            <a:rect l="l" t="t" r="r" b="b"/>
            <a:pathLst>
              <a:path w="12283492" h="8352775">
                <a:moveTo>
                  <a:pt x="0" y="0"/>
                </a:moveTo>
                <a:lnTo>
                  <a:pt x="12283492" y="0"/>
                </a:lnTo>
                <a:lnTo>
                  <a:pt x="12283492" y="8352775"/>
                </a:lnTo>
                <a:lnTo>
                  <a:pt x="0" y="83527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A9EF0C2-0298-A6FD-FACB-183ABE00E8FB}"/>
              </a:ext>
            </a:extLst>
          </p:cNvPr>
          <p:cNvGrpSpPr/>
          <p:nvPr/>
        </p:nvGrpSpPr>
        <p:grpSpPr>
          <a:xfrm>
            <a:off x="739951" y="4386292"/>
            <a:ext cx="2057400" cy="2624502"/>
            <a:chOff x="1109927" y="6579438"/>
            <a:chExt cx="3086100" cy="3936753"/>
          </a:xfrm>
        </p:grpSpPr>
        <p:sp>
          <p:nvSpPr>
            <p:cNvPr id="6" name="Freeform 6"/>
            <p:cNvSpPr/>
            <p:nvPr/>
          </p:nvSpPr>
          <p:spPr>
            <a:xfrm>
              <a:off x="1866714" y="9924400"/>
              <a:ext cx="1790886" cy="591791"/>
            </a:xfrm>
            <a:custGeom>
              <a:avLst/>
              <a:gdLst/>
              <a:ahLst/>
              <a:cxnLst/>
              <a:rect l="l" t="t" r="r" b="b"/>
              <a:pathLst>
                <a:path w="812800" h="155863">
                  <a:moveTo>
                    <a:pt x="406400" y="0"/>
                  </a:moveTo>
                  <a:cubicBezTo>
                    <a:pt x="181951" y="0"/>
                    <a:pt x="0" y="34891"/>
                    <a:pt x="0" y="77931"/>
                  </a:cubicBezTo>
                  <a:cubicBezTo>
                    <a:pt x="0" y="120972"/>
                    <a:pt x="181951" y="155863"/>
                    <a:pt x="406400" y="155863"/>
                  </a:cubicBezTo>
                  <a:cubicBezTo>
                    <a:pt x="630849" y="155863"/>
                    <a:pt x="812800" y="120972"/>
                    <a:pt x="812800" y="77931"/>
                  </a:cubicBezTo>
                  <a:cubicBezTo>
                    <a:pt x="812800" y="348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55686"/>
              </a:srgbClr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1109927" y="6579438"/>
              <a:ext cx="3086100" cy="3707545"/>
            </a:xfrm>
            <a:custGeom>
              <a:avLst/>
              <a:gdLst/>
              <a:ahLst/>
              <a:cxnLst/>
              <a:rect l="l" t="t" r="r" b="b"/>
              <a:pathLst>
                <a:path w="5511844" h="6621758">
                  <a:moveTo>
                    <a:pt x="0" y="0"/>
                  </a:moveTo>
                  <a:lnTo>
                    <a:pt x="5511844" y="0"/>
                  </a:lnTo>
                  <a:lnTo>
                    <a:pt x="5511844" y="6621758"/>
                  </a:lnTo>
                  <a:lnTo>
                    <a:pt x="0" y="66217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63451"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081B8CA-4087-6AAA-2691-56D25CCE1438}"/>
              </a:ext>
            </a:extLst>
          </p:cNvPr>
          <p:cNvGrpSpPr/>
          <p:nvPr/>
        </p:nvGrpSpPr>
        <p:grpSpPr>
          <a:xfrm>
            <a:off x="9238361" y="4583799"/>
            <a:ext cx="1514061" cy="2426995"/>
            <a:chOff x="13857541" y="6875699"/>
            <a:chExt cx="2271092" cy="3640492"/>
          </a:xfrm>
        </p:grpSpPr>
        <p:sp>
          <p:nvSpPr>
            <p:cNvPr id="10" name="Freeform 10"/>
            <p:cNvSpPr/>
            <p:nvPr/>
          </p:nvSpPr>
          <p:spPr>
            <a:xfrm>
              <a:off x="14466207" y="9924400"/>
              <a:ext cx="1662426" cy="591791"/>
            </a:xfrm>
            <a:custGeom>
              <a:avLst/>
              <a:gdLst/>
              <a:ahLst/>
              <a:cxnLst/>
              <a:rect l="l" t="t" r="r" b="b"/>
              <a:pathLst>
                <a:path w="812800" h="155863">
                  <a:moveTo>
                    <a:pt x="406400" y="0"/>
                  </a:moveTo>
                  <a:cubicBezTo>
                    <a:pt x="181951" y="0"/>
                    <a:pt x="0" y="34891"/>
                    <a:pt x="0" y="77931"/>
                  </a:cubicBezTo>
                  <a:cubicBezTo>
                    <a:pt x="0" y="120972"/>
                    <a:pt x="181951" y="155863"/>
                    <a:pt x="406400" y="155863"/>
                  </a:cubicBezTo>
                  <a:cubicBezTo>
                    <a:pt x="630849" y="155863"/>
                    <a:pt x="812800" y="120972"/>
                    <a:pt x="812800" y="77931"/>
                  </a:cubicBezTo>
                  <a:cubicBezTo>
                    <a:pt x="812800" y="348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55686"/>
              </a:srgbClr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F15FE80-EF9B-2171-D546-A8F6FB94F5BE}"/>
                </a:ext>
              </a:extLst>
            </p:cNvPr>
            <p:cNvGrpSpPr/>
            <p:nvPr/>
          </p:nvGrpSpPr>
          <p:grpSpPr>
            <a:xfrm>
              <a:off x="13857541" y="6875699"/>
              <a:ext cx="2271092" cy="3485953"/>
              <a:chOff x="12603025" y="5455928"/>
              <a:chExt cx="3554842" cy="545641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13285562" y="6976105"/>
                <a:ext cx="2872305" cy="3936235"/>
              </a:xfrm>
              <a:custGeom>
                <a:avLst/>
                <a:gdLst/>
                <a:ahLst/>
                <a:cxnLst/>
                <a:rect l="l" t="t" r="r" b="b"/>
                <a:pathLst>
                  <a:path w="2872305" h="3936235">
                    <a:moveTo>
                      <a:pt x="0" y="0"/>
                    </a:moveTo>
                    <a:lnTo>
                      <a:pt x="2872304" y="0"/>
                    </a:lnTo>
                    <a:lnTo>
                      <a:pt x="2872304" y="3936235"/>
                    </a:lnTo>
                    <a:lnTo>
                      <a:pt x="0" y="39362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 t="-123257" r="-316263"/>
                </a:stretch>
              </a:blipFill>
            </p:spPr>
            <p:txBody>
              <a:bodyPr/>
              <a:lstStyle/>
              <a:p>
                <a:pPr defTabSz="609630">
                  <a:buClrTx/>
                </a:pPr>
                <a:endParaRPr lang="en-US" sz="1200" kern="1200">
                  <a:solidFill>
                    <a:prstClr val="black"/>
                  </a:solidFill>
                  <a:latin typeface="UTM Avo"/>
                  <a:cs typeface="+mn-ea"/>
                  <a:sym typeface="+mn-lt"/>
                </a:endParaRPr>
              </a:p>
            </p:txBody>
          </p:sp>
          <p:sp>
            <p:nvSpPr>
              <p:cNvPr id="13" name="Freeform 13"/>
              <p:cNvSpPr/>
              <p:nvPr/>
            </p:nvSpPr>
            <p:spPr>
              <a:xfrm rot="-490337">
                <a:off x="12603025" y="5455928"/>
                <a:ext cx="2458490" cy="3330467"/>
              </a:xfrm>
              <a:custGeom>
                <a:avLst/>
                <a:gdLst/>
                <a:ahLst/>
                <a:cxnLst/>
                <a:rect l="l" t="t" r="r" b="b"/>
                <a:pathLst>
                  <a:path w="2458490" h="3330467">
                    <a:moveTo>
                      <a:pt x="0" y="0"/>
                    </a:moveTo>
                    <a:lnTo>
                      <a:pt x="2458491" y="0"/>
                    </a:lnTo>
                    <a:lnTo>
                      <a:pt x="2458491" y="3330468"/>
                    </a:lnTo>
                    <a:lnTo>
                      <a:pt x="0" y="333046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2">
                  <a:extLs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609630">
                  <a:buClrTx/>
                </a:pPr>
                <a:endParaRPr lang="en-US" sz="1200" kern="1200">
                  <a:solidFill>
                    <a:prstClr val="black"/>
                  </a:solidFill>
                  <a:latin typeface="UTM Avo"/>
                  <a:cs typeface="+mn-ea"/>
                  <a:sym typeface="+mn-lt"/>
                </a:endParaRPr>
              </a:p>
            </p:txBody>
          </p:sp>
        </p:grpSp>
      </p:grpSp>
      <p:sp>
        <p:nvSpPr>
          <p:cNvPr id="36" name="Title 35">
            <a:extLst>
              <a:ext uri="{FF2B5EF4-FFF2-40B4-BE49-F238E27FC236}">
                <a16:creationId xmlns:a16="http://schemas.microsoft.com/office/drawing/2014/main" id="{6DC8CCBC-85C0-FC37-B428-333AE998A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3200" y="1771611"/>
            <a:ext cx="4165600" cy="238358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vi-VN" sz="5867" b="1" dirty="0">
                <a:solidFill>
                  <a:srgbClr val="B9553D"/>
                </a:solidFill>
                <a:latin typeface="+mn-lt"/>
                <a:ea typeface="+mn-ea"/>
                <a:cs typeface="+mn-ea"/>
                <a:sym typeface="+mn-lt"/>
              </a:rPr>
              <a:t>HỘP QUÀ MAY MẮN</a:t>
            </a:r>
          </a:p>
        </p:txBody>
      </p:sp>
      <p:sp>
        <p:nvSpPr>
          <p:cNvPr id="39" name="Freeform 43">
            <a:hlinkClick r:id="rId14" action="ppaction://hlinksldjump"/>
            <a:extLst>
              <a:ext uri="{FF2B5EF4-FFF2-40B4-BE49-F238E27FC236}">
                <a16:creationId xmlns:a16="http://schemas.microsoft.com/office/drawing/2014/main" id="{757453F2-74DE-15CD-389F-F4FC492766F7}"/>
              </a:ext>
            </a:extLst>
          </p:cNvPr>
          <p:cNvSpPr/>
          <p:nvPr/>
        </p:nvSpPr>
        <p:spPr>
          <a:xfrm>
            <a:off x="4893168" y="4608926"/>
            <a:ext cx="2421229" cy="765714"/>
          </a:xfrm>
          <a:custGeom>
            <a:avLst/>
            <a:gdLst/>
            <a:ahLst/>
            <a:cxnLst/>
            <a:rect l="l" t="t" r="r" b="b"/>
            <a:pathLst>
              <a:path w="2635566" h="833498">
                <a:moveTo>
                  <a:pt x="0" y="0"/>
                </a:moveTo>
                <a:lnTo>
                  <a:pt x="2635566" y="0"/>
                </a:lnTo>
                <a:lnTo>
                  <a:pt x="2635566" y="833498"/>
                </a:lnTo>
                <a:lnTo>
                  <a:pt x="0" y="83349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8A70C17-FB73-15A9-EC84-C600B9436E8C}"/>
              </a:ext>
            </a:extLst>
          </p:cNvPr>
          <p:cNvGrpSpPr/>
          <p:nvPr/>
        </p:nvGrpSpPr>
        <p:grpSpPr>
          <a:xfrm>
            <a:off x="-1255677" y="5207000"/>
            <a:ext cx="14703354" cy="1760553"/>
            <a:chOff x="-1883516" y="7557574"/>
            <a:chExt cx="22055031" cy="2893755"/>
          </a:xfrm>
        </p:grpSpPr>
        <p:sp>
          <p:nvSpPr>
            <p:cNvPr id="3" name="Freeform 3"/>
            <p:cNvSpPr/>
            <p:nvPr/>
          </p:nvSpPr>
          <p:spPr>
            <a:xfrm>
              <a:off x="-1883516" y="7557574"/>
              <a:ext cx="22055031" cy="968163"/>
            </a:xfrm>
            <a:custGeom>
              <a:avLst/>
              <a:gdLst/>
              <a:ahLst/>
              <a:cxnLst/>
              <a:rect l="l" t="t" r="r" b="b"/>
              <a:pathLst>
                <a:path w="5808733" h="254989">
                  <a:moveTo>
                    <a:pt x="17902" y="0"/>
                  </a:moveTo>
                  <a:lnTo>
                    <a:pt x="5790830" y="0"/>
                  </a:lnTo>
                  <a:cubicBezTo>
                    <a:pt x="5800718" y="0"/>
                    <a:pt x="5808733" y="8015"/>
                    <a:pt x="5808733" y="17902"/>
                  </a:cubicBezTo>
                  <a:lnTo>
                    <a:pt x="5808733" y="237087"/>
                  </a:lnTo>
                  <a:cubicBezTo>
                    <a:pt x="5808733" y="241835"/>
                    <a:pt x="5806846" y="246389"/>
                    <a:pt x="5803489" y="249746"/>
                  </a:cubicBezTo>
                  <a:cubicBezTo>
                    <a:pt x="5800132" y="253103"/>
                    <a:pt x="5795578" y="254989"/>
                    <a:pt x="5790830" y="254989"/>
                  </a:cubicBezTo>
                  <a:lnTo>
                    <a:pt x="17902" y="254989"/>
                  </a:lnTo>
                  <a:cubicBezTo>
                    <a:pt x="13154" y="254989"/>
                    <a:pt x="8601" y="253103"/>
                    <a:pt x="5243" y="249746"/>
                  </a:cubicBezTo>
                  <a:cubicBezTo>
                    <a:pt x="1886" y="246389"/>
                    <a:pt x="0" y="241835"/>
                    <a:pt x="0" y="237087"/>
                  </a:cubicBezTo>
                  <a:lnTo>
                    <a:pt x="0" y="17902"/>
                  </a:lnTo>
                  <a:cubicBezTo>
                    <a:pt x="0" y="13154"/>
                    <a:pt x="1886" y="8601"/>
                    <a:pt x="5243" y="5243"/>
                  </a:cubicBezTo>
                  <a:cubicBezTo>
                    <a:pt x="8601" y="1886"/>
                    <a:pt x="13154" y="0"/>
                    <a:pt x="17902" y="0"/>
                  </a:cubicBezTo>
                  <a:close/>
                </a:path>
              </a:pathLst>
            </a:custGeom>
            <a:solidFill>
              <a:srgbClr val="FCF5ED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>
              <a:off x="-1439700" y="8296505"/>
              <a:ext cx="20784661" cy="2154824"/>
            </a:xfrm>
            <a:custGeom>
              <a:avLst/>
              <a:gdLst/>
              <a:ahLst/>
              <a:cxnLst/>
              <a:rect l="l" t="t" r="r" b="b"/>
              <a:pathLst>
                <a:path w="20784661" h="2154824">
                  <a:moveTo>
                    <a:pt x="0" y="0"/>
                  </a:moveTo>
                  <a:lnTo>
                    <a:pt x="20784660" y="0"/>
                  </a:lnTo>
                  <a:lnTo>
                    <a:pt x="20784660" y="2154824"/>
                  </a:lnTo>
                  <a:lnTo>
                    <a:pt x="0" y="2154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266" t="-10780"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31" name="Freeform 2">
            <a:extLst>
              <a:ext uri="{FF2B5EF4-FFF2-40B4-BE49-F238E27FC236}">
                <a16:creationId xmlns:a16="http://schemas.microsoft.com/office/drawing/2014/main" id="{C16DA99A-2442-4375-56D1-87B331506EB8}"/>
              </a:ext>
            </a:extLst>
          </p:cNvPr>
          <p:cNvSpPr/>
          <p:nvPr/>
        </p:nvSpPr>
        <p:spPr>
          <a:xfrm>
            <a:off x="-704643" y="2780150"/>
            <a:ext cx="13601284" cy="5281773"/>
          </a:xfrm>
          <a:custGeom>
            <a:avLst/>
            <a:gdLst/>
            <a:ahLst/>
            <a:cxnLst/>
            <a:rect l="l" t="t" r="r" b="b"/>
            <a:pathLst>
              <a:path w="21616511" h="10835276">
                <a:moveTo>
                  <a:pt x="0" y="0"/>
                </a:moveTo>
                <a:lnTo>
                  <a:pt x="21616511" y="0"/>
                </a:lnTo>
                <a:lnTo>
                  <a:pt x="21616511" y="10835276"/>
                </a:lnTo>
                <a:lnTo>
                  <a:pt x="0" y="108352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97FECEE-597A-711B-8CD8-825E95918D89}"/>
              </a:ext>
            </a:extLst>
          </p:cNvPr>
          <p:cNvGrpSpPr/>
          <p:nvPr/>
        </p:nvGrpSpPr>
        <p:grpSpPr>
          <a:xfrm>
            <a:off x="488534" y="1655517"/>
            <a:ext cx="1827341" cy="1392763"/>
            <a:chOff x="732801" y="2483275"/>
            <a:chExt cx="2741012" cy="2089144"/>
          </a:xfrm>
        </p:grpSpPr>
        <p:pic>
          <p:nvPicPr>
            <p:cNvPr id="1026" name="Picture 2" descr="Hình ảnh Kẹo Nền PNG, Vector, PSD, và biểu tượng để tải về miễn phí |  pngtree">
              <a:extLst>
                <a:ext uri="{FF2B5EF4-FFF2-40B4-BE49-F238E27FC236}">
                  <a16:creationId xmlns:a16="http://schemas.microsoft.com/office/drawing/2014/main" id="{EAD385BB-E038-F360-A69E-EE4B204072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6" t="3527" r="68915" b="69989"/>
            <a:stretch/>
          </p:blipFill>
          <p:spPr bwMode="auto">
            <a:xfrm rot="20281720">
              <a:off x="732801" y="2483275"/>
              <a:ext cx="1856911" cy="985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2" descr="Hình ảnh Kẹo Nền PNG, Vector, PSD, và biểu tượng để tải về miễn phí |  pngtree">
              <a:extLst>
                <a:ext uri="{FF2B5EF4-FFF2-40B4-BE49-F238E27FC236}">
                  <a16:creationId xmlns:a16="http://schemas.microsoft.com/office/drawing/2014/main" id="{B4A91968-765D-713B-7118-39ED3162F7C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1" t="36339" r="69050" b="37177"/>
            <a:stretch/>
          </p:blipFill>
          <p:spPr bwMode="auto">
            <a:xfrm rot="967760">
              <a:off x="1616902" y="3586556"/>
              <a:ext cx="1856911" cy="985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031EC70-FFCC-15F6-78EC-084159FA0D06}"/>
              </a:ext>
            </a:extLst>
          </p:cNvPr>
          <p:cNvGrpSpPr/>
          <p:nvPr/>
        </p:nvGrpSpPr>
        <p:grpSpPr>
          <a:xfrm>
            <a:off x="2812649" y="1715779"/>
            <a:ext cx="1916257" cy="1355676"/>
            <a:chOff x="732801" y="2483275"/>
            <a:chExt cx="2874386" cy="2033514"/>
          </a:xfrm>
        </p:grpSpPr>
        <p:pic>
          <p:nvPicPr>
            <p:cNvPr id="35" name="Picture 2" descr="Hình ảnh Kẹo Nền PNG, Vector, PSD, và biểu tượng để tải về miễn phí |  pngtree">
              <a:extLst>
                <a:ext uri="{FF2B5EF4-FFF2-40B4-BE49-F238E27FC236}">
                  <a16:creationId xmlns:a16="http://schemas.microsoft.com/office/drawing/2014/main" id="{911CD295-7C29-8BB7-9CCF-792BE67CD7D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33" t="3573" r="35538" b="69943"/>
            <a:stretch/>
          </p:blipFill>
          <p:spPr bwMode="auto">
            <a:xfrm rot="20281720">
              <a:off x="732801" y="2483275"/>
              <a:ext cx="1856911" cy="985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Hình ảnh Kẹo Nền PNG, Vector, PSD, và biểu tượng để tải về miễn phí |  pngtree">
              <a:extLst>
                <a:ext uri="{FF2B5EF4-FFF2-40B4-BE49-F238E27FC236}">
                  <a16:creationId xmlns:a16="http://schemas.microsoft.com/office/drawing/2014/main" id="{208A2AF9-B734-28E7-1FB5-1B582BAF50E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8" t="68749" r="69403" b="4767"/>
            <a:stretch/>
          </p:blipFill>
          <p:spPr bwMode="auto">
            <a:xfrm rot="967760">
              <a:off x="2283882" y="3355108"/>
              <a:ext cx="1323305" cy="702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Hình ảnh Kẹo Nền PNG, Vector, PSD, và biểu tượng để tải về miễn phí |  pngtree">
              <a:extLst>
                <a:ext uri="{FF2B5EF4-FFF2-40B4-BE49-F238E27FC236}">
                  <a16:creationId xmlns:a16="http://schemas.microsoft.com/office/drawing/2014/main" id="{E0C59F48-4900-DD36-0BA9-56343E63FA7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79" t="68876" r="35492" b="4640"/>
            <a:stretch/>
          </p:blipFill>
          <p:spPr bwMode="auto">
            <a:xfrm rot="239894">
              <a:off x="901492" y="3685296"/>
              <a:ext cx="1566149" cy="831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19AC609-5756-426E-E19E-EFBAD85A3138}"/>
              </a:ext>
            </a:extLst>
          </p:cNvPr>
          <p:cNvGrpSpPr/>
          <p:nvPr/>
        </p:nvGrpSpPr>
        <p:grpSpPr>
          <a:xfrm>
            <a:off x="5058864" y="1714419"/>
            <a:ext cx="1827341" cy="1392763"/>
            <a:chOff x="732801" y="2483275"/>
            <a:chExt cx="2741012" cy="2089144"/>
          </a:xfrm>
        </p:grpSpPr>
        <p:pic>
          <p:nvPicPr>
            <p:cNvPr id="39" name="Picture 2" descr="Hình ảnh Kẹo Nền PNG, Vector, PSD, và biểu tượng để tải về miễn phí |  pngtree">
              <a:extLst>
                <a:ext uri="{FF2B5EF4-FFF2-40B4-BE49-F238E27FC236}">
                  <a16:creationId xmlns:a16="http://schemas.microsoft.com/office/drawing/2014/main" id="{3B6A12F3-8628-179F-BF62-8D4DB693890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098" t="34520" r="33973" b="38996"/>
            <a:stretch/>
          </p:blipFill>
          <p:spPr bwMode="auto">
            <a:xfrm rot="20281720">
              <a:off x="732801" y="2483275"/>
              <a:ext cx="1856911" cy="985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 descr="Hình ảnh Kẹo Nền PNG, Vector, PSD, và biểu tượng để tải về miễn phí |  pngtree">
              <a:extLst>
                <a:ext uri="{FF2B5EF4-FFF2-40B4-BE49-F238E27FC236}">
                  <a16:creationId xmlns:a16="http://schemas.microsoft.com/office/drawing/2014/main" id="{AF8CE4EE-FEA2-4D86-91B9-05D12C8560F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361" t="68398" r="1710" b="5118"/>
            <a:stretch/>
          </p:blipFill>
          <p:spPr bwMode="auto">
            <a:xfrm rot="967760">
              <a:off x="1616902" y="3586556"/>
              <a:ext cx="1856911" cy="985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5027AEE-CB93-FA3B-45CA-F606EFCB3234}"/>
              </a:ext>
            </a:extLst>
          </p:cNvPr>
          <p:cNvGrpSpPr/>
          <p:nvPr/>
        </p:nvGrpSpPr>
        <p:grpSpPr>
          <a:xfrm flipH="1">
            <a:off x="7389884" y="1734323"/>
            <a:ext cx="1916257" cy="1355676"/>
            <a:chOff x="732801" y="2483275"/>
            <a:chExt cx="2874386" cy="2033514"/>
          </a:xfrm>
        </p:grpSpPr>
        <p:pic>
          <p:nvPicPr>
            <p:cNvPr id="45" name="Picture 2" descr="Hình ảnh Kẹo Nền PNG, Vector, PSD, và biểu tượng để tải về miễn phí |  pngtree">
              <a:extLst>
                <a:ext uri="{FF2B5EF4-FFF2-40B4-BE49-F238E27FC236}">
                  <a16:creationId xmlns:a16="http://schemas.microsoft.com/office/drawing/2014/main" id="{3AADAD74-F612-A1FC-6619-DCECF4DBB65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574" t="36198" r="2497" b="37318"/>
            <a:stretch/>
          </p:blipFill>
          <p:spPr bwMode="auto">
            <a:xfrm rot="20281720">
              <a:off x="732801" y="2483275"/>
              <a:ext cx="1856911" cy="985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2" descr="Hình ảnh Kẹo Nền PNG, Vector, PSD, và biểu tượng để tải về miễn phí |  pngtree">
              <a:extLst>
                <a:ext uri="{FF2B5EF4-FFF2-40B4-BE49-F238E27FC236}">
                  <a16:creationId xmlns:a16="http://schemas.microsoft.com/office/drawing/2014/main" id="{AC977CDA-A530-5EC2-794E-3523915F32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5" t="36926" r="69336" b="36590"/>
            <a:stretch/>
          </p:blipFill>
          <p:spPr bwMode="auto">
            <a:xfrm rot="967760">
              <a:off x="2283882" y="3355108"/>
              <a:ext cx="1323305" cy="7025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2" descr="Hình ảnh Kẹo Nền PNG, Vector, PSD, và biểu tượng để tải về miễn phí |  pngtree">
              <a:extLst>
                <a:ext uri="{FF2B5EF4-FFF2-40B4-BE49-F238E27FC236}">
                  <a16:creationId xmlns:a16="http://schemas.microsoft.com/office/drawing/2014/main" id="{D545F83B-361A-81A7-E0D8-F591F4F28AD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39" t="4735" r="35932" b="68781"/>
            <a:stretch/>
          </p:blipFill>
          <p:spPr bwMode="auto">
            <a:xfrm rot="239894">
              <a:off x="901492" y="3685296"/>
              <a:ext cx="1566149" cy="831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46336FB-3A8E-5248-1D83-267FBF43D8B4}"/>
              </a:ext>
            </a:extLst>
          </p:cNvPr>
          <p:cNvGrpSpPr/>
          <p:nvPr/>
        </p:nvGrpSpPr>
        <p:grpSpPr>
          <a:xfrm flipH="1">
            <a:off x="9748992" y="1655159"/>
            <a:ext cx="1827341" cy="1392763"/>
            <a:chOff x="732801" y="2483275"/>
            <a:chExt cx="2741012" cy="2089144"/>
          </a:xfrm>
        </p:grpSpPr>
        <p:pic>
          <p:nvPicPr>
            <p:cNvPr id="49" name="Picture 2" descr="Hình ảnh Kẹo Nền PNG, Vector, PSD, và biểu tượng để tải về miễn phí |  pngtree">
              <a:extLst>
                <a:ext uri="{FF2B5EF4-FFF2-40B4-BE49-F238E27FC236}">
                  <a16:creationId xmlns:a16="http://schemas.microsoft.com/office/drawing/2014/main" id="{192EB8AE-00A1-7BEF-FA77-D0F0B525481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985" t="3914" r="2086" b="69602"/>
            <a:stretch/>
          </p:blipFill>
          <p:spPr bwMode="auto">
            <a:xfrm rot="20281720">
              <a:off x="732801" y="2483275"/>
              <a:ext cx="1856911" cy="985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2" descr="Hình ảnh Kẹo Nền PNG, Vector, PSD, và biểu tượng để tải về miễn phí |  pngtree">
              <a:extLst>
                <a:ext uri="{FF2B5EF4-FFF2-40B4-BE49-F238E27FC236}">
                  <a16:creationId xmlns:a16="http://schemas.microsoft.com/office/drawing/2014/main" id="{2DCD1A6B-BCF9-7206-0C43-6B427C5CC1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946" t="68898" r="35125" b="4618"/>
            <a:stretch/>
          </p:blipFill>
          <p:spPr bwMode="auto">
            <a:xfrm rot="967760">
              <a:off x="1616902" y="3586556"/>
              <a:ext cx="1856911" cy="985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" name="Freeform 7">
            <a:hlinkClick r:id="rId9" action="ppaction://hlinksldjump"/>
            <a:extLst>
              <a:ext uri="{FF2B5EF4-FFF2-40B4-BE49-F238E27FC236}">
                <a16:creationId xmlns:a16="http://schemas.microsoft.com/office/drawing/2014/main" id="{84AFDA74-C19A-57CB-4F2A-C533782E9CD1}"/>
              </a:ext>
            </a:extLst>
          </p:cNvPr>
          <p:cNvSpPr/>
          <p:nvPr/>
        </p:nvSpPr>
        <p:spPr>
          <a:xfrm>
            <a:off x="309905" y="1429962"/>
            <a:ext cx="2264703" cy="2283101"/>
          </a:xfrm>
          <a:custGeom>
            <a:avLst/>
            <a:gdLst/>
            <a:ahLst/>
            <a:cxnLst/>
            <a:rect l="l" t="t" r="r" b="b"/>
            <a:pathLst>
              <a:path w="2473151" h="2347245">
                <a:moveTo>
                  <a:pt x="0" y="0"/>
                </a:moveTo>
                <a:lnTo>
                  <a:pt x="2473152" y="0"/>
                </a:lnTo>
                <a:lnTo>
                  <a:pt x="2473152" y="2347245"/>
                </a:lnTo>
                <a:lnTo>
                  <a:pt x="0" y="23472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7" name="Freeform 8">
            <a:hlinkClick r:id="rId12" action="ppaction://hlinksldjump"/>
            <a:extLst>
              <a:ext uri="{FF2B5EF4-FFF2-40B4-BE49-F238E27FC236}">
                <a16:creationId xmlns:a16="http://schemas.microsoft.com/office/drawing/2014/main" id="{1741C0B3-0038-EC58-67A2-0F1E04A0E467}"/>
              </a:ext>
            </a:extLst>
          </p:cNvPr>
          <p:cNvSpPr/>
          <p:nvPr/>
        </p:nvSpPr>
        <p:spPr>
          <a:xfrm>
            <a:off x="2621759" y="1429962"/>
            <a:ext cx="2264703" cy="2283101"/>
          </a:xfrm>
          <a:custGeom>
            <a:avLst/>
            <a:gdLst/>
            <a:ahLst/>
            <a:cxnLst/>
            <a:rect l="l" t="t" r="r" b="b"/>
            <a:pathLst>
              <a:path w="2473151" h="2347245">
                <a:moveTo>
                  <a:pt x="0" y="0"/>
                </a:moveTo>
                <a:lnTo>
                  <a:pt x="2473151" y="0"/>
                </a:lnTo>
                <a:lnTo>
                  <a:pt x="2473151" y="2347245"/>
                </a:lnTo>
                <a:lnTo>
                  <a:pt x="0" y="23472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8" name="Freeform 9">
            <a:hlinkClick r:id="rId15" action="ppaction://hlinksldjump"/>
            <a:extLst>
              <a:ext uri="{FF2B5EF4-FFF2-40B4-BE49-F238E27FC236}">
                <a16:creationId xmlns:a16="http://schemas.microsoft.com/office/drawing/2014/main" id="{7B381D40-C33E-8F86-BF79-9929C3C92A7F}"/>
              </a:ext>
            </a:extLst>
          </p:cNvPr>
          <p:cNvSpPr/>
          <p:nvPr/>
        </p:nvSpPr>
        <p:spPr>
          <a:xfrm>
            <a:off x="4916857" y="1429962"/>
            <a:ext cx="2264703" cy="2283101"/>
          </a:xfrm>
          <a:custGeom>
            <a:avLst/>
            <a:gdLst/>
            <a:ahLst/>
            <a:cxnLst/>
            <a:rect l="l" t="t" r="r" b="b"/>
            <a:pathLst>
              <a:path w="2473151" h="2347245">
                <a:moveTo>
                  <a:pt x="0" y="0"/>
                </a:moveTo>
                <a:lnTo>
                  <a:pt x="2473152" y="0"/>
                </a:lnTo>
                <a:lnTo>
                  <a:pt x="2473152" y="2347245"/>
                </a:lnTo>
                <a:lnTo>
                  <a:pt x="0" y="234724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9" name="Freeform 10">
            <a:hlinkClick r:id="rId18" action="ppaction://hlinksldjump"/>
            <a:extLst>
              <a:ext uri="{FF2B5EF4-FFF2-40B4-BE49-F238E27FC236}">
                <a16:creationId xmlns:a16="http://schemas.microsoft.com/office/drawing/2014/main" id="{D5C79420-173E-537E-C42E-5036003CC746}"/>
              </a:ext>
            </a:extLst>
          </p:cNvPr>
          <p:cNvSpPr/>
          <p:nvPr/>
        </p:nvSpPr>
        <p:spPr>
          <a:xfrm>
            <a:off x="7239013" y="1429961"/>
            <a:ext cx="2264703" cy="2283101"/>
          </a:xfrm>
          <a:custGeom>
            <a:avLst/>
            <a:gdLst/>
            <a:ahLst/>
            <a:cxnLst/>
            <a:rect l="l" t="t" r="r" b="b"/>
            <a:pathLst>
              <a:path w="2473151" h="2347245">
                <a:moveTo>
                  <a:pt x="0" y="0"/>
                </a:moveTo>
                <a:lnTo>
                  <a:pt x="2473151" y="0"/>
                </a:lnTo>
                <a:lnTo>
                  <a:pt x="2473151" y="2347245"/>
                </a:lnTo>
                <a:lnTo>
                  <a:pt x="0" y="234724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0" name="Freeform 11">
            <a:hlinkClick r:id="rId21" action="ppaction://hlinksldjump"/>
            <a:extLst>
              <a:ext uri="{FF2B5EF4-FFF2-40B4-BE49-F238E27FC236}">
                <a16:creationId xmlns:a16="http://schemas.microsoft.com/office/drawing/2014/main" id="{ECD31F81-F7D1-F747-192C-00A6BE4A0CB0}"/>
              </a:ext>
            </a:extLst>
          </p:cNvPr>
          <p:cNvSpPr/>
          <p:nvPr/>
        </p:nvSpPr>
        <p:spPr>
          <a:xfrm>
            <a:off x="9550400" y="1429962"/>
            <a:ext cx="2264703" cy="2283101"/>
          </a:xfrm>
          <a:custGeom>
            <a:avLst/>
            <a:gdLst/>
            <a:ahLst/>
            <a:cxnLst/>
            <a:rect l="l" t="t" r="r" b="b"/>
            <a:pathLst>
              <a:path w="2473151" h="2347245">
                <a:moveTo>
                  <a:pt x="0" y="0"/>
                </a:moveTo>
                <a:lnTo>
                  <a:pt x="2473151" y="0"/>
                </a:lnTo>
                <a:lnTo>
                  <a:pt x="2473151" y="2347245"/>
                </a:lnTo>
                <a:lnTo>
                  <a:pt x="0" y="234724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4" name="Freeform 8">
            <a:hlinkClick r:id="rId24" action="ppaction://hlinksldjump"/>
            <a:extLst>
              <a:ext uri="{FF2B5EF4-FFF2-40B4-BE49-F238E27FC236}">
                <a16:creationId xmlns:a16="http://schemas.microsoft.com/office/drawing/2014/main" id="{D6BCD774-2958-4A44-BA26-15742AC44CCE}"/>
              </a:ext>
            </a:extLst>
          </p:cNvPr>
          <p:cNvSpPr/>
          <p:nvPr/>
        </p:nvSpPr>
        <p:spPr>
          <a:xfrm>
            <a:off x="10011987" y="719046"/>
            <a:ext cx="1890751" cy="588496"/>
          </a:xfrm>
          <a:custGeom>
            <a:avLst/>
            <a:gdLst/>
            <a:ahLst/>
            <a:cxnLst/>
            <a:rect l="l" t="t" r="r" b="b"/>
            <a:pathLst>
              <a:path w="2836126" h="882744">
                <a:moveTo>
                  <a:pt x="0" y="0"/>
                </a:moveTo>
                <a:lnTo>
                  <a:pt x="2836126" y="0"/>
                </a:lnTo>
                <a:lnTo>
                  <a:pt x="2836126" y="882744"/>
                </a:lnTo>
                <a:lnTo>
                  <a:pt x="0" y="882744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2272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970C00D-77DA-F987-F636-B978E9789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16574"/>
            <a:ext cx="10972800" cy="1371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vi-VN" sz="2400" b="1" dirty="0">
                <a:cs typeface="+mn-ea"/>
                <a:sym typeface="+mn-lt"/>
              </a:rPr>
              <a:t>Câu 1:</a:t>
            </a:r>
            <a:r>
              <a:rPr lang="vi-VN" sz="2400" dirty="0">
                <a:cs typeface="+mn-ea"/>
                <a:sym typeface="+mn-lt"/>
              </a:rPr>
              <a:t> Hoạ tiết trang trí hộp quà có tính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8EEEDD-725F-3AF7-131E-A338D7AF89FE}"/>
              </a:ext>
            </a:extLst>
          </p:cNvPr>
          <p:cNvSpPr/>
          <p:nvPr/>
        </p:nvSpPr>
        <p:spPr>
          <a:xfrm>
            <a:off x="609600" y="2842050"/>
            <a:ext cx="52832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A. Cân </a:t>
            </a: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bằng, tương 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phản,</a:t>
            </a:r>
            <a:endParaRPr lang="en-US" sz="2400" kern="1200">
              <a:solidFill>
                <a:prstClr val="black"/>
              </a:solidFill>
              <a:cs typeface="+mn-ea"/>
              <a:sym typeface="+mn-lt"/>
            </a:endParaRPr>
          </a:p>
          <a:p>
            <a:pPr algn="ctr" defTabSz="609630">
              <a:buClrTx/>
            </a:pP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lặp </a:t>
            </a: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lại.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4DA982-1CAC-4799-ACCC-C1B9538B6FC0}"/>
              </a:ext>
            </a:extLst>
          </p:cNvPr>
          <p:cNvSpPr/>
          <p:nvPr/>
        </p:nvSpPr>
        <p:spPr>
          <a:xfrm>
            <a:off x="609600" y="4586518"/>
            <a:ext cx="52832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B. Hài hoà, lặp lại.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8ABDAF8-9DDA-18C6-020C-76C6A7704841}"/>
              </a:ext>
            </a:extLst>
          </p:cNvPr>
          <p:cNvSpPr/>
          <p:nvPr/>
        </p:nvSpPr>
        <p:spPr>
          <a:xfrm>
            <a:off x="6299200" y="2838609"/>
            <a:ext cx="52832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C. Bắt mắt, màu mè.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42E7FD5-52FF-A45E-EF45-7A9E56A290F2}"/>
              </a:ext>
            </a:extLst>
          </p:cNvPr>
          <p:cNvSpPr/>
          <p:nvPr/>
        </p:nvSpPr>
        <p:spPr>
          <a:xfrm>
            <a:off x="6299200" y="4586518"/>
            <a:ext cx="52832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D. Cầu kì, tương phản, mới mẻ.</a:t>
            </a:r>
          </a:p>
        </p:txBody>
      </p:sp>
      <p:sp>
        <p:nvSpPr>
          <p:cNvPr id="2" name="Freeform 32">
            <a:hlinkClick r:id="rId4" action="ppaction://hlinksldjump"/>
            <a:extLst>
              <a:ext uri="{FF2B5EF4-FFF2-40B4-BE49-F238E27FC236}">
                <a16:creationId xmlns:a16="http://schemas.microsoft.com/office/drawing/2014/main" id="{A1750599-A097-C4CA-F296-2A6FE514DD07}"/>
              </a:ext>
            </a:extLst>
          </p:cNvPr>
          <p:cNvSpPr/>
          <p:nvPr/>
        </p:nvSpPr>
        <p:spPr>
          <a:xfrm>
            <a:off x="10594112" y="6256363"/>
            <a:ext cx="1588213" cy="569771"/>
          </a:xfrm>
          <a:custGeom>
            <a:avLst/>
            <a:gdLst/>
            <a:ahLst/>
            <a:cxnLst/>
            <a:rect l="l" t="t" r="r" b="b"/>
            <a:pathLst>
              <a:path w="2534719" h="909331">
                <a:moveTo>
                  <a:pt x="0" y="0"/>
                </a:moveTo>
                <a:lnTo>
                  <a:pt x="2534720" y="0"/>
                </a:lnTo>
                <a:lnTo>
                  <a:pt x="2534720" y="909330"/>
                </a:lnTo>
                <a:lnTo>
                  <a:pt x="0" y="9093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24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9403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970C00D-77DA-F987-F636-B978E9789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314" y="980150"/>
            <a:ext cx="10769600" cy="1371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vi-VN" sz="2400" b="1" dirty="0">
                <a:cs typeface="+mn-ea"/>
                <a:sym typeface="+mn-lt"/>
              </a:rPr>
              <a:t>Câu 2:</a:t>
            </a:r>
            <a:r>
              <a:rPr lang="vi-VN" sz="2400" dirty="0">
                <a:cs typeface="+mn-ea"/>
                <a:sym typeface="+mn-lt"/>
              </a:rPr>
              <a:t> Để tạo sản phẩm hộp quà từ giấy màu cần mấy bước?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8EEEDD-725F-3AF7-131E-A338D7AF89FE}"/>
              </a:ext>
            </a:extLst>
          </p:cNvPr>
          <p:cNvSpPr/>
          <p:nvPr/>
        </p:nvSpPr>
        <p:spPr>
          <a:xfrm>
            <a:off x="700314" y="2733705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A. Hai bước.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4DA982-1CAC-4799-ACCC-C1B9538B6FC0}"/>
              </a:ext>
            </a:extLst>
          </p:cNvPr>
          <p:cNvSpPr/>
          <p:nvPr/>
        </p:nvSpPr>
        <p:spPr>
          <a:xfrm>
            <a:off x="700314" y="4617365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B. Ba bước.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8ABDAF8-9DDA-18C6-020C-76C6A7704841}"/>
              </a:ext>
            </a:extLst>
          </p:cNvPr>
          <p:cNvSpPr/>
          <p:nvPr/>
        </p:nvSpPr>
        <p:spPr>
          <a:xfrm>
            <a:off x="6389914" y="2730263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C. Bốn bước.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42E7FD5-52FF-A45E-EF45-7A9E56A290F2}"/>
              </a:ext>
            </a:extLst>
          </p:cNvPr>
          <p:cNvSpPr/>
          <p:nvPr/>
        </p:nvSpPr>
        <p:spPr>
          <a:xfrm>
            <a:off x="6389914" y="4617365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D. Năm bước.</a:t>
            </a:r>
          </a:p>
        </p:txBody>
      </p:sp>
      <p:sp>
        <p:nvSpPr>
          <p:cNvPr id="2" name="Freeform 32">
            <a:hlinkClick r:id="rId4" action="ppaction://hlinksldjump"/>
            <a:extLst>
              <a:ext uri="{FF2B5EF4-FFF2-40B4-BE49-F238E27FC236}">
                <a16:creationId xmlns:a16="http://schemas.microsoft.com/office/drawing/2014/main" id="{2C2FD012-1239-FA2B-4108-427E30FD1D7D}"/>
              </a:ext>
            </a:extLst>
          </p:cNvPr>
          <p:cNvSpPr/>
          <p:nvPr/>
        </p:nvSpPr>
        <p:spPr>
          <a:xfrm>
            <a:off x="10594112" y="6256363"/>
            <a:ext cx="1588213" cy="569771"/>
          </a:xfrm>
          <a:custGeom>
            <a:avLst/>
            <a:gdLst/>
            <a:ahLst/>
            <a:cxnLst/>
            <a:rect l="l" t="t" r="r" b="b"/>
            <a:pathLst>
              <a:path w="2534719" h="909331">
                <a:moveTo>
                  <a:pt x="0" y="0"/>
                </a:moveTo>
                <a:lnTo>
                  <a:pt x="2534720" y="0"/>
                </a:lnTo>
                <a:lnTo>
                  <a:pt x="2534720" y="909330"/>
                </a:lnTo>
                <a:lnTo>
                  <a:pt x="0" y="9093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7662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970C00D-77DA-F987-F636-B978E9789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915675"/>
            <a:ext cx="10769600" cy="1524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72000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cs typeface="+mn-ea"/>
                <a:sym typeface="+mn-lt"/>
              </a:rPr>
              <a:t>Câu 3:</a:t>
            </a:r>
            <a:r>
              <a:rPr lang="vi-VN" sz="2400" dirty="0">
                <a:cs typeface="+mn-ea"/>
                <a:sym typeface="+mn-lt"/>
              </a:rPr>
              <a:t> Đâu là cách để cho sản phẩm </a:t>
            </a:r>
            <a:br>
              <a:rPr lang="vi-VN" sz="2400" dirty="0">
                <a:cs typeface="+mn-ea"/>
                <a:sym typeface="+mn-lt"/>
              </a:rPr>
            </a:br>
            <a:r>
              <a:rPr lang="vi-VN" sz="2400" dirty="0">
                <a:cs typeface="+mn-ea"/>
                <a:sym typeface="+mn-lt"/>
              </a:rPr>
              <a:t>trang trí thêm sinh động hơn?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8EEEDD-725F-3AF7-131E-A338D7AF89FE}"/>
              </a:ext>
            </a:extLst>
          </p:cNvPr>
          <p:cNvSpPr/>
          <p:nvPr/>
        </p:nvSpPr>
        <p:spPr>
          <a:xfrm>
            <a:off x="711200" y="2871779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A. Sử dụng một màu.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4DA982-1CAC-4799-ACCC-C1B9538B6FC0}"/>
              </a:ext>
            </a:extLst>
          </p:cNvPr>
          <p:cNvSpPr/>
          <p:nvPr/>
        </p:nvSpPr>
        <p:spPr>
          <a:xfrm>
            <a:off x="711200" y="4613923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B. Vẽ trang trí thêm.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8ABDAF8-9DDA-18C6-020C-76C6A7704841}"/>
              </a:ext>
            </a:extLst>
          </p:cNvPr>
          <p:cNvSpPr/>
          <p:nvPr/>
        </p:nvSpPr>
        <p:spPr>
          <a:xfrm>
            <a:off x="6400800" y="2868337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C. Sử dụng giấy hai màu.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42E7FD5-52FF-A45E-EF45-7A9E56A290F2}"/>
              </a:ext>
            </a:extLst>
          </p:cNvPr>
          <p:cNvSpPr/>
          <p:nvPr/>
        </p:nvSpPr>
        <p:spPr>
          <a:xfrm>
            <a:off x="6400800" y="4613923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D. Vẽ trang trí bằng bút chì.</a:t>
            </a:r>
          </a:p>
        </p:txBody>
      </p:sp>
      <p:sp>
        <p:nvSpPr>
          <p:cNvPr id="2" name="Freeform 32">
            <a:hlinkClick r:id="rId4" action="ppaction://hlinksldjump"/>
            <a:extLst>
              <a:ext uri="{FF2B5EF4-FFF2-40B4-BE49-F238E27FC236}">
                <a16:creationId xmlns:a16="http://schemas.microsoft.com/office/drawing/2014/main" id="{63A6176F-FD25-8E0F-4926-541FC3E0B212}"/>
              </a:ext>
            </a:extLst>
          </p:cNvPr>
          <p:cNvSpPr/>
          <p:nvPr/>
        </p:nvSpPr>
        <p:spPr>
          <a:xfrm>
            <a:off x="10594112" y="6256363"/>
            <a:ext cx="1588213" cy="569771"/>
          </a:xfrm>
          <a:custGeom>
            <a:avLst/>
            <a:gdLst/>
            <a:ahLst/>
            <a:cxnLst/>
            <a:rect l="l" t="t" r="r" b="b"/>
            <a:pathLst>
              <a:path w="2534719" h="909331">
                <a:moveTo>
                  <a:pt x="0" y="0"/>
                </a:moveTo>
                <a:lnTo>
                  <a:pt x="2534720" y="0"/>
                </a:lnTo>
                <a:lnTo>
                  <a:pt x="2534720" y="909330"/>
                </a:lnTo>
                <a:lnTo>
                  <a:pt x="0" y="9093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3963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970C00D-77DA-F987-F636-B978E9789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1079374"/>
            <a:ext cx="10769600" cy="15348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96000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cs typeface="+mn-ea"/>
                <a:sym typeface="+mn-lt"/>
              </a:rPr>
              <a:t>Câu 4:</a:t>
            </a:r>
            <a:r>
              <a:rPr lang="vi-VN" sz="2400" dirty="0">
                <a:cs typeface="+mn-ea"/>
                <a:sym typeface="+mn-lt"/>
              </a:rPr>
              <a:t> Đâu </a:t>
            </a:r>
            <a:r>
              <a:rPr lang="vi-VN" sz="2400" b="1" dirty="0">
                <a:cs typeface="+mn-ea"/>
                <a:sym typeface="+mn-lt"/>
              </a:rPr>
              <a:t>không</a:t>
            </a:r>
            <a:r>
              <a:rPr lang="vi-VN" sz="2400" dirty="0">
                <a:cs typeface="+mn-ea"/>
                <a:sym typeface="+mn-lt"/>
              </a:rPr>
              <a:t> phải là lợi ích của việc sử dụng </a:t>
            </a:r>
            <a:br>
              <a:rPr lang="vi-VN" sz="2400" dirty="0">
                <a:cs typeface="+mn-ea"/>
                <a:sym typeface="+mn-lt"/>
              </a:rPr>
            </a:br>
            <a:r>
              <a:rPr lang="vi-VN" sz="2400" dirty="0">
                <a:cs typeface="+mn-ea"/>
                <a:sym typeface="+mn-lt"/>
              </a:rPr>
              <a:t>sản phẩm giấy tái chế đối với môi trường và xã hội?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8EEEDD-725F-3AF7-131E-A338D7AF89FE}"/>
              </a:ext>
            </a:extLst>
          </p:cNvPr>
          <p:cNvSpPr/>
          <p:nvPr/>
        </p:nvSpPr>
        <p:spPr>
          <a:xfrm>
            <a:off x="711200" y="3024179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A. Giảm chất thải rắn.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4DA982-1CAC-4799-ACCC-C1B9538B6FC0}"/>
              </a:ext>
            </a:extLst>
          </p:cNvPr>
          <p:cNvSpPr/>
          <p:nvPr/>
        </p:nvSpPr>
        <p:spPr>
          <a:xfrm>
            <a:off x="711200" y="4664863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96000"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B. Giảm diện tích </a:t>
            </a:r>
          </a:p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và số lượng bãi rác.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8ABDAF8-9DDA-18C6-020C-76C6A7704841}"/>
              </a:ext>
            </a:extLst>
          </p:cNvPr>
          <p:cNvSpPr/>
          <p:nvPr/>
        </p:nvSpPr>
        <p:spPr>
          <a:xfrm>
            <a:off x="6400800" y="3020738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96000"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C. Giảm nước thải, </a:t>
            </a:r>
          </a:p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cải thiện chất lượng nước.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42E7FD5-52FF-A45E-EF45-7A9E56A290F2}"/>
              </a:ext>
            </a:extLst>
          </p:cNvPr>
          <p:cNvSpPr/>
          <p:nvPr/>
        </p:nvSpPr>
        <p:spPr>
          <a:xfrm>
            <a:off x="6400800" y="4664863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96000"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D. Giảm lượng oxy, </a:t>
            </a:r>
          </a:p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tăng lượng khí các-bon. </a:t>
            </a:r>
          </a:p>
        </p:txBody>
      </p:sp>
      <p:sp>
        <p:nvSpPr>
          <p:cNvPr id="2" name="Freeform 32">
            <a:hlinkClick r:id="rId4" action="ppaction://hlinksldjump"/>
            <a:extLst>
              <a:ext uri="{FF2B5EF4-FFF2-40B4-BE49-F238E27FC236}">
                <a16:creationId xmlns:a16="http://schemas.microsoft.com/office/drawing/2014/main" id="{A1D1511F-98E3-1128-A101-5197371F7141}"/>
              </a:ext>
            </a:extLst>
          </p:cNvPr>
          <p:cNvSpPr/>
          <p:nvPr/>
        </p:nvSpPr>
        <p:spPr>
          <a:xfrm>
            <a:off x="10594112" y="6256363"/>
            <a:ext cx="1588213" cy="569771"/>
          </a:xfrm>
          <a:custGeom>
            <a:avLst/>
            <a:gdLst/>
            <a:ahLst/>
            <a:cxnLst/>
            <a:rect l="l" t="t" r="r" b="b"/>
            <a:pathLst>
              <a:path w="2534719" h="909331">
                <a:moveTo>
                  <a:pt x="0" y="0"/>
                </a:moveTo>
                <a:lnTo>
                  <a:pt x="2534720" y="0"/>
                </a:lnTo>
                <a:lnTo>
                  <a:pt x="2534720" y="909330"/>
                </a:lnTo>
                <a:lnTo>
                  <a:pt x="0" y="9093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999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970C00D-77DA-F987-F636-B978E9789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914385"/>
            <a:ext cx="10769600" cy="1371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vi-VN" sz="2400" b="1" dirty="0">
                <a:cs typeface="+mn-ea"/>
                <a:sym typeface="+mn-lt"/>
              </a:rPr>
              <a:t>Câu 5:</a:t>
            </a:r>
            <a:r>
              <a:rPr lang="vi-VN" sz="2400" dirty="0">
                <a:cs typeface="+mn-ea"/>
                <a:sym typeface="+mn-lt"/>
              </a:rPr>
              <a:t> Nhược điểm của hoạ tiết trang trí từ hình cắt giấy là gì?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8EEEDD-725F-3AF7-131E-A338D7AF89FE}"/>
              </a:ext>
            </a:extLst>
          </p:cNvPr>
          <p:cNvSpPr/>
          <p:nvPr/>
        </p:nvSpPr>
        <p:spPr>
          <a:xfrm>
            <a:off x="711200" y="2779055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A. Dễ dùng, tiện ích.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4DA982-1CAC-4799-ACCC-C1B9538B6FC0}"/>
              </a:ext>
            </a:extLst>
          </p:cNvPr>
          <p:cNvSpPr/>
          <p:nvPr/>
        </p:nvSpPr>
        <p:spPr>
          <a:xfrm>
            <a:off x="711200" y="4662715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B. Tiết kiệm.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8ABDAF8-9DDA-18C6-020C-76C6A7704841}"/>
              </a:ext>
            </a:extLst>
          </p:cNvPr>
          <p:cNvSpPr/>
          <p:nvPr/>
        </p:nvSpPr>
        <p:spPr>
          <a:xfrm>
            <a:off x="6400800" y="2775613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C. Dễ hỏng.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42E7FD5-52FF-A45E-EF45-7A9E56A290F2}"/>
              </a:ext>
            </a:extLst>
          </p:cNvPr>
          <p:cNvSpPr/>
          <p:nvPr/>
        </p:nvSpPr>
        <p:spPr>
          <a:xfrm>
            <a:off x="6400800" y="4662715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D. Có nhiều màu sắc.</a:t>
            </a:r>
          </a:p>
        </p:txBody>
      </p:sp>
      <p:sp>
        <p:nvSpPr>
          <p:cNvPr id="2" name="Freeform 32">
            <a:hlinkClick r:id="rId4" action="ppaction://hlinksldjump"/>
            <a:extLst>
              <a:ext uri="{FF2B5EF4-FFF2-40B4-BE49-F238E27FC236}">
                <a16:creationId xmlns:a16="http://schemas.microsoft.com/office/drawing/2014/main" id="{A1D1511F-98E3-1128-A101-5197371F7141}"/>
              </a:ext>
            </a:extLst>
          </p:cNvPr>
          <p:cNvSpPr/>
          <p:nvPr/>
        </p:nvSpPr>
        <p:spPr>
          <a:xfrm>
            <a:off x="10594112" y="6256363"/>
            <a:ext cx="1588213" cy="569771"/>
          </a:xfrm>
          <a:custGeom>
            <a:avLst/>
            <a:gdLst/>
            <a:ahLst/>
            <a:cxnLst/>
            <a:rect l="l" t="t" r="r" b="b"/>
            <a:pathLst>
              <a:path w="2534719" h="909331">
                <a:moveTo>
                  <a:pt x="0" y="0"/>
                </a:moveTo>
                <a:lnTo>
                  <a:pt x="2534720" y="0"/>
                </a:lnTo>
                <a:lnTo>
                  <a:pt x="2534720" y="909330"/>
                </a:lnTo>
                <a:lnTo>
                  <a:pt x="0" y="9093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3204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 flipH="1">
            <a:off x="10130640" y="1453817"/>
            <a:ext cx="1251945" cy="1314783"/>
          </a:xfrm>
          <a:custGeom>
            <a:avLst/>
            <a:gdLst/>
            <a:ahLst/>
            <a:cxnLst/>
            <a:rect l="l" t="t" r="r" b="b"/>
            <a:pathLst>
              <a:path w="4236602" h="4114800">
                <a:moveTo>
                  <a:pt x="4236602" y="0"/>
                </a:moveTo>
                <a:lnTo>
                  <a:pt x="0" y="0"/>
                </a:lnTo>
                <a:lnTo>
                  <a:pt x="0" y="4114800"/>
                </a:lnTo>
                <a:lnTo>
                  <a:pt x="4236602" y="4114800"/>
                </a:lnTo>
                <a:lnTo>
                  <a:pt x="423660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EF8F601-B4B2-DC4C-CAB1-20393D5A8096}"/>
              </a:ext>
            </a:extLst>
          </p:cNvPr>
          <p:cNvGrpSpPr/>
          <p:nvPr/>
        </p:nvGrpSpPr>
        <p:grpSpPr>
          <a:xfrm>
            <a:off x="6835768" y="4089400"/>
            <a:ext cx="5127045" cy="3034435"/>
            <a:chOff x="794874" y="6188655"/>
            <a:chExt cx="7970533" cy="4717350"/>
          </a:xfrm>
        </p:grpSpPr>
        <p:grpSp>
          <p:nvGrpSpPr>
            <p:cNvPr id="2" name="Group 2"/>
            <p:cNvGrpSpPr/>
            <p:nvPr/>
          </p:nvGrpSpPr>
          <p:grpSpPr>
            <a:xfrm>
              <a:off x="1340457" y="9500220"/>
              <a:ext cx="6796745" cy="1405785"/>
              <a:chOff x="0" y="0"/>
              <a:chExt cx="1642909" cy="339806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1642909" cy="339806"/>
              </a:xfrm>
              <a:custGeom>
                <a:avLst/>
                <a:gdLst/>
                <a:ahLst/>
                <a:cxnLst/>
                <a:rect l="l" t="t" r="r" b="b"/>
                <a:pathLst>
                  <a:path w="1642909" h="339806">
                    <a:moveTo>
                      <a:pt x="821455" y="0"/>
                    </a:moveTo>
                    <a:cubicBezTo>
                      <a:pt x="367778" y="0"/>
                      <a:pt x="0" y="76068"/>
                      <a:pt x="0" y="169903"/>
                    </a:cubicBezTo>
                    <a:cubicBezTo>
                      <a:pt x="0" y="263738"/>
                      <a:pt x="367778" y="339806"/>
                      <a:pt x="821455" y="339806"/>
                    </a:cubicBezTo>
                    <a:cubicBezTo>
                      <a:pt x="1275131" y="339806"/>
                      <a:pt x="1642909" y="263738"/>
                      <a:pt x="1642909" y="169903"/>
                    </a:cubicBezTo>
                    <a:cubicBezTo>
                      <a:pt x="1642909" y="76068"/>
                      <a:pt x="1275131" y="0"/>
                      <a:pt x="821455" y="0"/>
                    </a:cubicBezTo>
                    <a:close/>
                  </a:path>
                </a:pathLst>
              </a:custGeom>
              <a:solidFill>
                <a:srgbClr val="4D194F">
                  <a:alpha val="37647"/>
                </a:srgbClr>
              </a:solidFill>
            </p:spPr>
            <p:txBody>
              <a:bodyPr/>
              <a:lstStyle/>
              <a:p>
                <a:pPr defTabSz="609630">
                  <a:buClrTx/>
                </a:pPr>
                <a:endParaRPr lang="en-US" sz="1200" kern="1200">
                  <a:solidFill>
                    <a:prstClr val="black"/>
                  </a:solidFill>
                  <a:latin typeface="UTM Avo"/>
                  <a:cs typeface="+mn-ea"/>
                  <a:sym typeface="+mn-lt"/>
                </a:endParaRPr>
              </a:p>
            </p:txBody>
          </p:sp>
          <p:sp>
            <p:nvSpPr>
              <p:cNvPr id="4" name="TextBox 4"/>
              <p:cNvSpPr txBox="1"/>
              <p:nvPr/>
            </p:nvSpPr>
            <p:spPr>
              <a:xfrm>
                <a:off x="154023" y="-15768"/>
                <a:ext cx="1334864" cy="32371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2441"/>
                  </a:lnSpc>
                  <a:buClrTx/>
                </a:pPr>
                <a:endParaRPr sz="1200" kern="1200">
                  <a:solidFill>
                    <a:prstClr val="black"/>
                  </a:solidFill>
                  <a:latin typeface="UTM Avo"/>
                  <a:cs typeface="+mn-ea"/>
                  <a:sym typeface="+mn-lt"/>
                </a:endParaRPr>
              </a:p>
            </p:txBody>
          </p:sp>
        </p:grpSp>
        <p:sp>
          <p:nvSpPr>
            <p:cNvPr id="5" name="Freeform 5"/>
            <p:cNvSpPr/>
            <p:nvPr/>
          </p:nvSpPr>
          <p:spPr>
            <a:xfrm>
              <a:off x="794874" y="9282009"/>
              <a:ext cx="7970533" cy="1623996"/>
            </a:xfrm>
            <a:custGeom>
              <a:avLst/>
              <a:gdLst/>
              <a:ahLst/>
              <a:cxnLst/>
              <a:rect l="l" t="t" r="r" b="b"/>
              <a:pathLst>
                <a:path w="7970533" h="1623996">
                  <a:moveTo>
                    <a:pt x="0" y="0"/>
                  </a:moveTo>
                  <a:lnTo>
                    <a:pt x="7970533" y="0"/>
                  </a:lnTo>
                  <a:lnTo>
                    <a:pt x="7970533" y="1623996"/>
                  </a:lnTo>
                  <a:lnTo>
                    <a:pt x="0" y="16239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5536119" y="6188655"/>
              <a:ext cx="2601083" cy="3311564"/>
            </a:xfrm>
            <a:custGeom>
              <a:avLst/>
              <a:gdLst/>
              <a:ahLst/>
              <a:cxnLst/>
              <a:rect l="l" t="t" r="r" b="b"/>
              <a:pathLst>
                <a:path w="2601083" h="3311564">
                  <a:moveTo>
                    <a:pt x="0" y="0"/>
                  </a:moveTo>
                  <a:lnTo>
                    <a:pt x="2601083" y="0"/>
                  </a:lnTo>
                  <a:lnTo>
                    <a:pt x="2601083" y="3311565"/>
                  </a:lnTo>
                  <a:lnTo>
                    <a:pt x="0" y="33115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/>
            <p:nvPr/>
          </p:nvSpPr>
          <p:spPr>
            <a:xfrm>
              <a:off x="1793606" y="6875783"/>
              <a:ext cx="3742513" cy="2624437"/>
            </a:xfrm>
            <a:custGeom>
              <a:avLst/>
              <a:gdLst/>
              <a:ahLst/>
              <a:cxnLst/>
              <a:rect l="l" t="t" r="r" b="b"/>
              <a:pathLst>
                <a:path w="3742513" h="2624437">
                  <a:moveTo>
                    <a:pt x="0" y="0"/>
                  </a:moveTo>
                  <a:lnTo>
                    <a:pt x="3742513" y="0"/>
                  </a:lnTo>
                  <a:lnTo>
                    <a:pt x="3742513" y="2624437"/>
                  </a:lnTo>
                  <a:lnTo>
                    <a:pt x="0" y="2624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17" name="Freeform 17"/>
          <p:cNvSpPr/>
          <p:nvPr/>
        </p:nvSpPr>
        <p:spPr>
          <a:xfrm>
            <a:off x="128579" y="95583"/>
            <a:ext cx="266035" cy="266035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F6A2BB"/>
          </a:solid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8E080DFA-FD20-9B14-95CE-158D05951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402" y="685165"/>
            <a:ext cx="6019800" cy="1169018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B9553D"/>
                </a:solidFill>
                <a:latin typeface="+mn-lt"/>
                <a:ea typeface="+mn-ea"/>
                <a:cs typeface="+mn-ea"/>
                <a:sym typeface="+mn-lt"/>
              </a:rPr>
              <a:t>HƯỚNG DẪN VỀ NHÀ</a:t>
            </a:r>
            <a:endParaRPr lang="vi-VN" sz="4400" b="1" dirty="0">
              <a:solidFill>
                <a:srgbClr val="B9553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BE2610C-E0AE-CE28-812E-FFFC0194BDA2}"/>
              </a:ext>
            </a:extLst>
          </p:cNvPr>
          <p:cNvGrpSpPr/>
          <p:nvPr/>
        </p:nvGrpSpPr>
        <p:grpSpPr>
          <a:xfrm>
            <a:off x="667085" y="1854907"/>
            <a:ext cx="5881659" cy="1178044"/>
            <a:chOff x="6842130" y="3304191"/>
            <a:chExt cx="8822489" cy="1767066"/>
          </a:xfrm>
        </p:grpSpPr>
        <p:sp>
          <p:nvSpPr>
            <p:cNvPr id="10" name="Freeform 35">
              <a:extLst>
                <a:ext uri="{FF2B5EF4-FFF2-40B4-BE49-F238E27FC236}">
                  <a16:creationId xmlns:a16="http://schemas.microsoft.com/office/drawing/2014/main" id="{16ABF270-B936-402C-A46F-F8D9307F3AD9}"/>
                </a:ext>
              </a:extLst>
            </p:cNvPr>
            <p:cNvSpPr/>
            <p:nvPr/>
          </p:nvSpPr>
          <p:spPr>
            <a:xfrm>
              <a:off x="6842130" y="3403032"/>
              <a:ext cx="1541536" cy="1569384"/>
            </a:xfrm>
            <a:custGeom>
              <a:avLst/>
              <a:gdLst/>
              <a:ahLst/>
              <a:cxnLst/>
              <a:rect l="l" t="t" r="r" b="b"/>
              <a:pathLst>
                <a:path w="1301570" h="1078676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vi-VN" sz="2400" kern="12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93A4F94-76F8-B4C8-7FE9-7CA188727C0D}"/>
                </a:ext>
              </a:extLst>
            </p:cNvPr>
            <p:cNvSpPr/>
            <p:nvPr/>
          </p:nvSpPr>
          <p:spPr>
            <a:xfrm>
              <a:off x="8933543" y="3304191"/>
              <a:ext cx="6731076" cy="176706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69694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bIns="72000" rtlCol="0" anchor="ctr"/>
            <a:lstStyle/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Ôn lại các kiến thức </a:t>
              </a:r>
            </a:p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đã học ở </a:t>
              </a:r>
              <a:r>
                <a:rPr lang="vi-VN" sz="2400" b="1" i="1" kern="1200" dirty="0">
                  <a:solidFill>
                    <a:prstClr val="black"/>
                  </a:solidFill>
                  <a:cs typeface="+mn-ea"/>
                  <a:sym typeface="+mn-lt"/>
                </a:rPr>
                <a:t>Bài 6</a:t>
              </a: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5674F83-015E-B8D0-E9BA-C737F5AD0E65}"/>
              </a:ext>
            </a:extLst>
          </p:cNvPr>
          <p:cNvGrpSpPr/>
          <p:nvPr/>
        </p:nvGrpSpPr>
        <p:grpSpPr>
          <a:xfrm>
            <a:off x="667085" y="3367698"/>
            <a:ext cx="5881659" cy="1178044"/>
            <a:chOff x="6842130" y="3304191"/>
            <a:chExt cx="8822489" cy="1767066"/>
          </a:xfrm>
        </p:grpSpPr>
        <p:sp>
          <p:nvSpPr>
            <p:cNvPr id="13" name="Freeform 35">
              <a:extLst>
                <a:ext uri="{FF2B5EF4-FFF2-40B4-BE49-F238E27FC236}">
                  <a16:creationId xmlns:a16="http://schemas.microsoft.com/office/drawing/2014/main" id="{6E6891E8-672B-3320-BAE3-5E409C769658}"/>
                </a:ext>
              </a:extLst>
            </p:cNvPr>
            <p:cNvSpPr/>
            <p:nvPr/>
          </p:nvSpPr>
          <p:spPr>
            <a:xfrm>
              <a:off x="6842130" y="3403032"/>
              <a:ext cx="1541536" cy="1569384"/>
            </a:xfrm>
            <a:custGeom>
              <a:avLst/>
              <a:gdLst/>
              <a:ahLst/>
              <a:cxnLst/>
              <a:rect l="l" t="t" r="r" b="b"/>
              <a:pathLst>
                <a:path w="1301570" h="1078676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vi-VN" sz="2400" kern="12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CA7ACF4-BEB6-BC8D-7979-74C9B13FDC62}"/>
                </a:ext>
              </a:extLst>
            </p:cNvPr>
            <p:cNvSpPr/>
            <p:nvPr/>
          </p:nvSpPr>
          <p:spPr>
            <a:xfrm>
              <a:off x="8933543" y="3304191"/>
              <a:ext cx="6731076" cy="176706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69694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bIns="72000" rtlCol="0" anchor="ctr"/>
            <a:lstStyle/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Hoàn thiện sản phẩm </a:t>
              </a:r>
            </a:p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mĩ thuật ở </a:t>
              </a:r>
              <a:r>
                <a:rPr lang="vi-VN" sz="2400" b="1" i="1" kern="1200" dirty="0">
                  <a:solidFill>
                    <a:prstClr val="black"/>
                  </a:solidFill>
                  <a:cs typeface="+mn-ea"/>
                  <a:sym typeface="+mn-lt"/>
                </a:rPr>
                <a:t>Bài 6.</a:t>
              </a:r>
              <a:endParaRPr lang="vi-VN" sz="2400" kern="12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C0857BF-676F-DB8F-01B6-7E8CE0B55F3F}"/>
              </a:ext>
            </a:extLst>
          </p:cNvPr>
          <p:cNvGrpSpPr/>
          <p:nvPr/>
        </p:nvGrpSpPr>
        <p:grpSpPr>
          <a:xfrm>
            <a:off x="667085" y="4880489"/>
            <a:ext cx="5881659" cy="1178044"/>
            <a:chOff x="6842130" y="3304191"/>
            <a:chExt cx="8822489" cy="1767066"/>
          </a:xfrm>
        </p:grpSpPr>
        <p:sp>
          <p:nvSpPr>
            <p:cNvPr id="16" name="Freeform 35">
              <a:extLst>
                <a:ext uri="{FF2B5EF4-FFF2-40B4-BE49-F238E27FC236}">
                  <a16:creationId xmlns:a16="http://schemas.microsoft.com/office/drawing/2014/main" id="{DEB4FDDB-4AEC-E1CD-A029-12C8163654FC}"/>
                </a:ext>
              </a:extLst>
            </p:cNvPr>
            <p:cNvSpPr/>
            <p:nvPr/>
          </p:nvSpPr>
          <p:spPr>
            <a:xfrm>
              <a:off x="6842130" y="3403032"/>
              <a:ext cx="1541536" cy="1569384"/>
            </a:xfrm>
            <a:custGeom>
              <a:avLst/>
              <a:gdLst/>
              <a:ahLst/>
              <a:cxnLst/>
              <a:rect l="l" t="t" r="r" b="b"/>
              <a:pathLst>
                <a:path w="1301570" h="1078676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vi-VN" sz="2400" kern="12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581B21BE-CE8B-CE4D-2FB8-EC01884F8483}"/>
                </a:ext>
              </a:extLst>
            </p:cNvPr>
            <p:cNvSpPr/>
            <p:nvPr/>
          </p:nvSpPr>
          <p:spPr>
            <a:xfrm>
              <a:off x="8933543" y="3304191"/>
              <a:ext cx="6731076" cy="176706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69694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bIns="72000" rtlCol="0" anchor="ctr"/>
            <a:lstStyle/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Đọc trước nội dung tiết sau: </a:t>
              </a:r>
              <a:r>
                <a:rPr lang="vi-VN" sz="2400" b="1" i="1" kern="1200" dirty="0">
                  <a:solidFill>
                    <a:prstClr val="black"/>
                  </a:solidFill>
                  <a:cs typeface="+mn-ea"/>
                  <a:sym typeface="+mn-lt"/>
                </a:rPr>
                <a:t>Bài 7: Mặt nạ trung thu.</a:t>
              </a:r>
              <a:endParaRPr lang="vi-VN" sz="2400" b="1" kern="12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854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52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6cf3b661-8817-4c99-9514-adb6de8932f2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545</Words>
  <Application>Microsoft Office PowerPoint</Application>
  <PresentationFormat>Widescreen</PresentationFormat>
  <Paragraphs>64</Paragraphs>
  <Slides>18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UTM Avo</vt:lpstr>
      <vt:lpstr>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Tìm hiểu các loại và công dụng của hộp quà</vt:lpstr>
      <vt:lpstr>KẾT LUẬN</vt:lpstr>
      <vt:lpstr>HỘP QUÀ MAY MẮN</vt:lpstr>
      <vt:lpstr>PowerPoint Presentation</vt:lpstr>
      <vt:lpstr>Câu 1: Hoạ tiết trang trí hộp quà có tính</vt:lpstr>
      <vt:lpstr>Câu 2: Để tạo sản phẩm hộp quà từ giấy màu cần mấy bước?</vt:lpstr>
      <vt:lpstr>Câu 3: Đâu là cách để cho sản phẩm  trang trí thêm sinh động hơn?</vt:lpstr>
      <vt:lpstr>Câu 4: Đâu không phải là lợi ích của việc sử dụng  sản phẩm giấy tái chế đối với môi trường và xã hội?</vt:lpstr>
      <vt:lpstr>Câu 5: Nhược điểm của hoạ tiết trang trí từ hình cắt giấy là gì?</vt:lpstr>
      <vt:lpstr>HƯỚNG DẪN VỀ NHÀ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Thuynt</cp:lastModifiedBy>
  <cp:revision>20</cp:revision>
  <dcterms:modified xsi:type="dcterms:W3CDTF">2024-11-06T02:04:18Z</dcterms:modified>
</cp:coreProperties>
</file>