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72" r:id="rId2"/>
    <p:sldMasterId id="2147483684" r:id="rId3"/>
  </p:sldMasterIdLst>
  <p:notesMasterIdLst>
    <p:notesMasterId r:id="rId25"/>
  </p:notesMasterIdLst>
  <p:sldIdLst>
    <p:sldId id="277" r:id="rId4"/>
    <p:sldId id="272" r:id="rId5"/>
    <p:sldId id="299" r:id="rId6"/>
    <p:sldId id="300" r:id="rId7"/>
    <p:sldId id="301" r:id="rId8"/>
    <p:sldId id="302" r:id="rId9"/>
    <p:sldId id="303" r:id="rId10"/>
    <p:sldId id="274" r:id="rId11"/>
    <p:sldId id="305" r:id="rId12"/>
    <p:sldId id="261" r:id="rId13"/>
    <p:sldId id="307" r:id="rId14"/>
    <p:sldId id="308" r:id="rId15"/>
    <p:sldId id="266" r:id="rId16"/>
    <p:sldId id="309" r:id="rId17"/>
    <p:sldId id="273" r:id="rId18"/>
    <p:sldId id="310" r:id="rId19"/>
    <p:sldId id="311" r:id="rId20"/>
    <p:sldId id="312" r:id="rId21"/>
    <p:sldId id="280" r:id="rId22"/>
    <p:sldId id="313" r:id="rId23"/>
    <p:sldId id="267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GV click vào từng lồng đèn để lựa chọn câu hỏi. GV click biểu tượng EXIT để chuyển sang slide Củng cố, dặn dò.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693F-BD66-46A2-BCEC-46B4D9165CBA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589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GV click vào nút BACK để quay lại slide câu hỏi.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732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136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3556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8020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4A554F-698B-42AB-9321-F6596D811AF7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9429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364C9BC2-C9DC-46E9-89FE-D9A19A127D38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20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5253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5606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2466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9390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61953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63273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222628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71616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10560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62783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81313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1147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416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493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4269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492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4526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5661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3389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704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5668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18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626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54490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06/11/2024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842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mi-thuat-5/1/688/3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mi-thuat-5/1/688/36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5/1/688/36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slide" Target="slide16.xml"/><Relationship Id="rId18" Type="http://schemas.openxmlformats.org/officeDocument/2006/relationships/image" Target="../media/image31.svg"/><Relationship Id="rId26" Type="http://schemas.openxmlformats.org/officeDocument/2006/relationships/image" Target="../media/image38.png"/><Relationship Id="rId3" Type="http://schemas.openxmlformats.org/officeDocument/2006/relationships/slide" Target="slide15.xml"/><Relationship Id="rId21" Type="http://schemas.openxmlformats.org/officeDocument/2006/relationships/image" Target="../media/image34.svg"/><Relationship Id="rId7" Type="http://schemas.openxmlformats.org/officeDocument/2006/relationships/image" Target="../media/image23.png"/><Relationship Id="rId12" Type="http://schemas.openxmlformats.org/officeDocument/2006/relationships/image" Target="../media/image27.svg"/><Relationship Id="rId17" Type="http://schemas.openxmlformats.org/officeDocument/2006/relationships/image" Target="../media/image30.png"/><Relationship Id="rId25" Type="http://schemas.openxmlformats.org/officeDocument/2006/relationships/slide" Target="slide19.xml"/><Relationship Id="rId2" Type="http://schemas.openxmlformats.org/officeDocument/2006/relationships/notesSlide" Target="../notesSlides/notesSlide3.xml"/><Relationship Id="rId16" Type="http://schemas.openxmlformats.org/officeDocument/2006/relationships/slide" Target="slide18.xml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27.xml"/><Relationship Id="rId6" Type="http://schemas.openxmlformats.org/officeDocument/2006/relationships/slide" Target="slide17.xml"/><Relationship Id="rId11" Type="http://schemas.openxmlformats.org/officeDocument/2006/relationships/image" Target="../media/image26.png"/><Relationship Id="rId24" Type="http://schemas.openxmlformats.org/officeDocument/2006/relationships/image" Target="../media/image37.png"/><Relationship Id="rId5" Type="http://schemas.openxmlformats.org/officeDocument/2006/relationships/image" Target="../media/image22.svg"/><Relationship Id="rId15" Type="http://schemas.openxmlformats.org/officeDocument/2006/relationships/image" Target="../media/image29.svg"/><Relationship Id="rId23" Type="http://schemas.openxmlformats.org/officeDocument/2006/relationships/image" Target="../media/image36.svg"/><Relationship Id="rId10" Type="http://schemas.openxmlformats.org/officeDocument/2006/relationships/slide" Target="slide14.xml"/><Relationship Id="rId19" Type="http://schemas.openxmlformats.org/officeDocument/2006/relationships/image" Target="../media/image32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Relationship Id="rId14" Type="http://schemas.openxmlformats.org/officeDocument/2006/relationships/image" Target="../media/image28.png"/><Relationship Id="rId22" Type="http://schemas.openxmlformats.org/officeDocument/2006/relationships/image" Target="../media/image35.png"/><Relationship Id="rId27" Type="http://schemas.openxmlformats.org/officeDocument/2006/relationships/image" Target="../media/image3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slide" Target="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slide" Target="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slide" Target="sl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1.png"/><Relationship Id="rId5" Type="http://schemas.openxmlformats.org/officeDocument/2006/relationships/slide" Target="slide13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slide" Target="slide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sv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sv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7.sv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svg"/><Relationship Id="rId4" Type="http://schemas.openxmlformats.org/officeDocument/2006/relationships/image" Target="../media/image45.svg"/><Relationship Id="rId9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Mĩ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thuật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5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788518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Chủ đề 4: Lễ hội bốn phương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1325403" y="4056103"/>
            <a:ext cx="9541194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 7: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Mặt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nạ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trung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thu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 (</a:t>
            </a: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Tiết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Calibri"/>
                <a:cs typeface="Arial" panose="020B0604020202020204" pitchFamily="34" charset="0"/>
                <a:sym typeface="Calibri"/>
              </a:rPr>
              <a:t> 2)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56E638EB-28F8-EAD9-8067-722E9C29A8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793" y="3050169"/>
            <a:ext cx="2826355" cy="158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FCA51C18-AABF-C4F9-4811-717CD833B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6143" y="1221561"/>
            <a:ext cx="6604000" cy="10668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THỰC HÀNH</a:t>
            </a:r>
            <a:endParaRPr lang="vi-VN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645B530-BB77-8932-F786-2A55EC8795E3}"/>
              </a:ext>
            </a:extLst>
          </p:cNvPr>
          <p:cNvSpPr/>
          <p:nvPr/>
        </p:nvSpPr>
        <p:spPr>
          <a:xfrm>
            <a:off x="3243943" y="2211220"/>
            <a:ext cx="6248400" cy="1710309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Em hãy sáng tạo sản phẩm mặt nạ trong dịp tết Trung thu theo ý thích.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4DB8AB8-CF82-518D-356F-9504A6D1BD9C}"/>
              </a:ext>
            </a:extLst>
          </p:cNvPr>
          <p:cNvSpPr/>
          <p:nvPr/>
        </p:nvSpPr>
        <p:spPr>
          <a:xfrm>
            <a:off x="3243943" y="4223659"/>
            <a:ext cx="6248400" cy="2285999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Quan sát, trao đổi với bạn về ý tưởng của mình (chọn nhân vật/con 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vật để </a:t>
            </a: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làm mặt nạ).</a:t>
            </a:r>
          </a:p>
        </p:txBody>
      </p:sp>
    </p:spTree>
    <p:extLst>
      <p:ext uri="{BB962C8B-B14F-4D97-AF65-F5344CB8AC3E}">
        <p14:creationId xmlns:p14="http://schemas.microsoft.com/office/powerpoint/2010/main" val="12181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713" y="1720422"/>
            <a:ext cx="11531600" cy="762000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vi-V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Tham khảo sản phẩm mĩ thuật của học sinh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A190076-3E01-9C2E-9D3A-B0F6BABEA7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81" t="5275" r="30513" b="5275"/>
          <a:stretch/>
        </p:blipFill>
        <p:spPr bwMode="auto">
          <a:xfrm>
            <a:off x="3802566" y="2760370"/>
            <a:ext cx="3022952" cy="3673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6EC2A30-666A-3644-63ED-23B0DFEA79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5" t="8499" r="31229" b="2585"/>
          <a:stretch/>
        </p:blipFill>
        <p:spPr bwMode="auto">
          <a:xfrm>
            <a:off x="8433526" y="2767686"/>
            <a:ext cx="3199673" cy="36515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Freeform 86">
            <a:extLst>
              <a:ext uri="{FF2B5EF4-FFF2-40B4-BE49-F238E27FC236}">
                <a16:creationId xmlns:a16="http://schemas.microsoft.com/office/drawing/2014/main" id="{144C847D-B02D-5F9C-C348-EBB7E04857A2}"/>
              </a:ext>
            </a:extLst>
          </p:cNvPr>
          <p:cNvSpPr/>
          <p:nvPr/>
        </p:nvSpPr>
        <p:spPr>
          <a:xfrm>
            <a:off x="330200" y="3276367"/>
            <a:ext cx="2869785" cy="3581633"/>
          </a:xfrm>
          <a:custGeom>
            <a:avLst/>
            <a:gdLst/>
            <a:ahLst/>
            <a:cxnLst/>
            <a:rect l="l" t="t" r="r" b="b"/>
            <a:pathLst>
              <a:path w="947079" h="1182002">
                <a:moveTo>
                  <a:pt x="0" y="0"/>
                </a:moveTo>
                <a:lnTo>
                  <a:pt x="947078" y="0"/>
                </a:lnTo>
                <a:lnTo>
                  <a:pt x="947078" y="1182002"/>
                </a:lnTo>
                <a:lnTo>
                  <a:pt x="0" y="11820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vi-VN" sz="800" kern="12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089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01" y="1541222"/>
            <a:ext cx="11531600" cy="762000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vi-V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Tham khảo sản phẩm mĩ thuật khác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A190076-3E01-9C2E-9D3A-B0F6BABEA7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" r="1122"/>
          <a:stretch/>
        </p:blipFill>
        <p:spPr bwMode="auto">
          <a:xfrm>
            <a:off x="1326995" y="2279539"/>
            <a:ext cx="5955074" cy="41424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6EC2A30-666A-3644-63ED-23B0DFEA7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7" r="7677"/>
          <a:stretch/>
        </p:blipFill>
        <p:spPr bwMode="auto">
          <a:xfrm>
            <a:off x="8253691" y="2303222"/>
            <a:ext cx="3608109" cy="4117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14388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1682548"/>
            <a:ext cx="11531600" cy="762000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vi-V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Tham khảo sản phẩm mĩ thuật khác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A190076-3E01-9C2E-9D3A-B0F6BABEA7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4" b="854"/>
          <a:stretch/>
        </p:blipFill>
        <p:spPr bwMode="auto">
          <a:xfrm>
            <a:off x="1480457" y="2743316"/>
            <a:ext cx="3123810" cy="3070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6EC2A30-666A-3644-63ED-23B0DFEA79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4" t="12918" r="2874"/>
          <a:stretch/>
        </p:blipFill>
        <p:spPr bwMode="auto">
          <a:xfrm>
            <a:off x="6096000" y="2950667"/>
            <a:ext cx="5171713" cy="26887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6508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30509"/>
            <a:ext cx="11531600" cy="762000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vi-V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Tham khảo sản phẩm mĩ thuật khác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A190076-3E01-9C2E-9D3A-B0F6BABEA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5" b="855"/>
          <a:stretch/>
        </p:blipFill>
        <p:spPr bwMode="auto">
          <a:xfrm>
            <a:off x="978181" y="2587083"/>
            <a:ext cx="3626085" cy="35641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6EC2A30-666A-3644-63ED-23B0DFEA7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04" b="10704"/>
          <a:stretch/>
        </p:blipFill>
        <p:spPr bwMode="auto">
          <a:xfrm>
            <a:off x="5927461" y="2768719"/>
            <a:ext cx="6003269" cy="3121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9242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10DAAEF8-7E8F-DAC8-59CD-F64A8F840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793" y="3050169"/>
            <a:ext cx="2826355" cy="158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D152A05F-0184-1E47-BA4B-C5B4BED92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0514" y="990904"/>
            <a:ext cx="54864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TRƯNG BÀY SẢN PHẨM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C1D7DDF-0B08-DDCE-C193-884D028E9170}"/>
              </a:ext>
            </a:extLst>
          </p:cNvPr>
          <p:cNvSpPr/>
          <p:nvPr/>
        </p:nvSpPr>
        <p:spPr>
          <a:xfrm>
            <a:off x="435429" y="1839686"/>
            <a:ext cx="6270171" cy="1621366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Em hãy chia sẻ quá trình tạo mặt nạ. Bước nào em thấy khó khi thực hiện (cắt, vẽ màu, gắn kết các vật liệu,…)?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6D07E93-7DCA-6EA8-3021-56813686615E}"/>
              </a:ext>
            </a:extLst>
          </p:cNvPr>
          <p:cNvSpPr/>
          <p:nvPr/>
        </p:nvSpPr>
        <p:spPr>
          <a:xfrm>
            <a:off x="435429" y="3872291"/>
            <a:ext cx="6270171" cy="1371600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Em hãy sử dụng những vật liệu, màu sắc nào để sáng tạo sản phẩm?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69AAB8A-5AA9-3121-58A4-99BA19E0BBC6}"/>
              </a:ext>
            </a:extLst>
          </p:cNvPr>
          <p:cNvSpPr/>
          <p:nvPr/>
        </p:nvSpPr>
        <p:spPr>
          <a:xfrm>
            <a:off x="7112000" y="1872949"/>
            <a:ext cx="4557486" cy="1621366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Em hãy giới thiệu màu sắc, chi tiết đối xứng, nổi bật trong sản phẩm.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CBDD1B0-3EAA-7CA7-504E-8993EB17310F}"/>
              </a:ext>
            </a:extLst>
          </p:cNvPr>
          <p:cNvSpPr/>
          <p:nvPr/>
        </p:nvSpPr>
        <p:spPr>
          <a:xfrm>
            <a:off x="7112000" y="3872291"/>
            <a:ext cx="4557486" cy="1371600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Em thích sản phẩm mặt nạ của bạn nào nhất? Vì sao?</a:t>
            </a:r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F313D7CC-1BC6-FB97-0CD3-3B6CC07954D9}"/>
              </a:ext>
            </a:extLst>
          </p:cNvPr>
          <p:cNvSpPr/>
          <p:nvPr/>
        </p:nvSpPr>
        <p:spPr>
          <a:xfrm>
            <a:off x="0" y="5483981"/>
            <a:ext cx="12192000" cy="1861456"/>
          </a:xfrm>
          <a:custGeom>
            <a:avLst/>
            <a:gdLst/>
            <a:ahLst/>
            <a:cxnLst/>
            <a:rect l="l" t="t" r="r" b="b"/>
            <a:pathLst>
              <a:path w="3869597" h="614299">
                <a:moveTo>
                  <a:pt x="0" y="0"/>
                </a:moveTo>
                <a:lnTo>
                  <a:pt x="3869598" y="0"/>
                </a:lnTo>
                <a:lnTo>
                  <a:pt x="3869598" y="614299"/>
                </a:lnTo>
                <a:lnTo>
                  <a:pt x="0" y="6142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vi-VN" sz="800" kern="12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691AB8D3-E2B8-FACC-2333-773675FD37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793" y="3050169"/>
            <a:ext cx="2826355" cy="15849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953" y="1855439"/>
            <a:ext cx="6019800" cy="762000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vi-V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Quan sát hình ảnh SGK tr.35</a:t>
            </a:r>
            <a:endParaRPr lang="vi-VN" sz="24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2418BE6-F1C6-C9CD-BDF3-14C0ADE147B8}"/>
              </a:ext>
            </a:extLst>
          </p:cNvPr>
          <p:cNvSpPr/>
          <p:nvPr/>
        </p:nvSpPr>
        <p:spPr>
          <a:xfrm>
            <a:off x="533400" y="2717800"/>
            <a:ext cx="5486400" cy="2965791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Em có thể sử dụng sản phẩm mặt nạ trong dịp tết Trung thu đã sáng tạo được để trang trí cho không gian trong nhà, lớp học,...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4D57AFA9-AF7A-5530-8EDD-28B7704CF6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70" t="7558" r="20921" b="5480"/>
          <a:stretch/>
        </p:blipFill>
        <p:spPr bwMode="auto">
          <a:xfrm>
            <a:off x="6515411" y="852714"/>
            <a:ext cx="5271636" cy="5750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031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9200" y="1762650"/>
            <a:ext cx="3530600" cy="4888522"/>
          </a:xfrm>
          <a:custGeom>
            <a:avLst/>
            <a:gdLst/>
            <a:ahLst/>
            <a:cxnLst/>
            <a:rect l="l" t="t" r="r" b="b"/>
            <a:pathLst>
              <a:path w="5486400" h="8229600">
                <a:moveTo>
                  <a:pt x="0" y="0"/>
                </a:moveTo>
                <a:lnTo>
                  <a:pt x="5486400" y="0"/>
                </a:lnTo>
                <a:lnTo>
                  <a:pt x="5486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35897" r="-57435"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 dirty="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D55BC0DB-7A2C-3BB4-C722-71322C338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9800" y="1251856"/>
            <a:ext cx="54864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KẾT LUẬN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DB68DC6-284D-4AD0-3650-86ACBDD16283}"/>
              </a:ext>
            </a:extLst>
          </p:cNvPr>
          <p:cNvSpPr/>
          <p:nvPr/>
        </p:nvSpPr>
        <p:spPr>
          <a:xfrm>
            <a:off x="5842000" y="2013856"/>
            <a:ext cx="5842000" cy="4321629"/>
          </a:xfrm>
          <a:prstGeom prst="roundRect">
            <a:avLst>
              <a:gd name="adj" fmla="val 15029"/>
            </a:avLst>
          </a:prstGeom>
          <a:ln>
            <a:solidFill>
              <a:srgbClr val="36969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Có thể sử dụng đồ vật bằng mây tre đan là vật liệu tự nhiên hoặc vật liệu nhân tạo là bìa giấy, sợi len, sợi ni-lông, bông y tế,…kết hợp màu sắc tươi sáng để sáng tạo sản phẩm mặt nạ trong dịp tết Trung thu theo ý thích.</a:t>
            </a:r>
          </a:p>
        </p:txBody>
      </p:sp>
    </p:spTree>
    <p:extLst>
      <p:ext uri="{BB962C8B-B14F-4D97-AF65-F5344CB8AC3E}">
        <p14:creationId xmlns:p14="http://schemas.microsoft.com/office/powerpoint/2010/main" val="3877067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rgbClr val="B07AD7"/>
            </a:gs>
            <a:gs pos="0">
              <a:srgbClr val="002060"/>
            </a:gs>
            <a:gs pos="72000">
              <a:srgbClr val="C7A1E3"/>
            </a:gs>
            <a:gs pos="20000">
              <a:srgbClr val="A365D1"/>
            </a:gs>
            <a:gs pos="100000">
              <a:schemeClr val="accent4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9">
            <a:hlinkClick r:id="rId3" action="ppaction://hlinksldjump"/>
            <a:extLst>
              <a:ext uri="{FF2B5EF4-FFF2-40B4-BE49-F238E27FC236}">
                <a16:creationId xmlns:a16="http://schemas.microsoft.com/office/drawing/2014/main" id="{F78AF8AC-3D71-E41B-A820-0941640827E5}"/>
              </a:ext>
            </a:extLst>
          </p:cNvPr>
          <p:cNvSpPr/>
          <p:nvPr/>
        </p:nvSpPr>
        <p:spPr>
          <a:xfrm>
            <a:off x="4912064" y="1877631"/>
            <a:ext cx="1714807" cy="3255449"/>
          </a:xfrm>
          <a:custGeom>
            <a:avLst/>
            <a:gdLst/>
            <a:ahLst/>
            <a:cxnLst/>
            <a:rect l="l" t="t" r="r" b="b"/>
            <a:pathLst>
              <a:path w="1800659" h="2470887">
                <a:moveTo>
                  <a:pt x="0" y="0"/>
                </a:moveTo>
                <a:lnTo>
                  <a:pt x="1800660" y="0"/>
                </a:lnTo>
                <a:lnTo>
                  <a:pt x="1800660" y="2470887"/>
                </a:lnTo>
                <a:lnTo>
                  <a:pt x="0" y="24708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9" name="Freeform 23">
            <a:hlinkClick r:id="rId6" action="ppaction://hlinksldjump"/>
            <a:extLst>
              <a:ext uri="{FF2B5EF4-FFF2-40B4-BE49-F238E27FC236}">
                <a16:creationId xmlns:a16="http://schemas.microsoft.com/office/drawing/2014/main" id="{1DE0A143-290C-B456-CF48-88A5A217B889}"/>
              </a:ext>
            </a:extLst>
          </p:cNvPr>
          <p:cNvSpPr/>
          <p:nvPr/>
        </p:nvSpPr>
        <p:spPr>
          <a:xfrm>
            <a:off x="8066408" y="2019868"/>
            <a:ext cx="1788792" cy="2670526"/>
          </a:xfrm>
          <a:custGeom>
            <a:avLst/>
            <a:gdLst/>
            <a:ahLst/>
            <a:cxnLst/>
            <a:rect l="l" t="t" r="r" b="b"/>
            <a:pathLst>
              <a:path w="1375840" h="1657638">
                <a:moveTo>
                  <a:pt x="0" y="0"/>
                </a:moveTo>
                <a:lnTo>
                  <a:pt x="1375839" y="0"/>
                </a:lnTo>
                <a:lnTo>
                  <a:pt x="1375839" y="1657638"/>
                </a:lnTo>
                <a:lnTo>
                  <a:pt x="0" y="16576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78D0767-633C-5DC1-E64E-A3B97D4DD87E}"/>
              </a:ext>
            </a:extLst>
          </p:cNvPr>
          <p:cNvGrpSpPr/>
          <p:nvPr/>
        </p:nvGrpSpPr>
        <p:grpSpPr>
          <a:xfrm>
            <a:off x="-130274" y="5643444"/>
            <a:ext cx="12452547" cy="1260471"/>
            <a:chOff x="0" y="8180327"/>
            <a:chExt cx="20812420" cy="2106673"/>
          </a:xfrm>
        </p:grpSpPr>
        <p:pic>
          <p:nvPicPr>
            <p:cNvPr id="1028" name="Picture 4" descr="Hình ảnh Cây Cỏ Màu đen PNG , Cỏ, Hình Bóng, Cây PNG miễn phí tải tập tin  PSDComment và Vector">
              <a:extLst>
                <a:ext uri="{FF2B5EF4-FFF2-40B4-BE49-F238E27FC236}">
                  <a16:creationId xmlns:a16="http://schemas.microsoft.com/office/drawing/2014/main" id="{63ABBF1E-BCCE-E4B3-ADCB-FBBD89EA36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151"/>
            <a:stretch/>
          </p:blipFill>
          <p:spPr bwMode="auto">
            <a:xfrm>
              <a:off x="0" y="8180327"/>
              <a:ext cx="7086600" cy="21066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Hình ảnh Cây Cỏ Màu đen PNG , Cỏ, Hình Bóng, Cây PNG miễn phí tải tập tin  PSDComment và Vector">
              <a:extLst>
                <a:ext uri="{FF2B5EF4-FFF2-40B4-BE49-F238E27FC236}">
                  <a16:creationId xmlns:a16="http://schemas.microsoft.com/office/drawing/2014/main" id="{DCBD8B1A-92F6-7044-6318-15D113BBB6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151"/>
            <a:stretch/>
          </p:blipFill>
          <p:spPr bwMode="auto">
            <a:xfrm>
              <a:off x="6862910" y="8180327"/>
              <a:ext cx="7086600" cy="21066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4" descr="Hình ảnh Cây Cỏ Màu đen PNG , Cỏ, Hình Bóng, Cây PNG miễn phí tải tập tin  PSDComment và Vector">
              <a:extLst>
                <a:ext uri="{FF2B5EF4-FFF2-40B4-BE49-F238E27FC236}">
                  <a16:creationId xmlns:a16="http://schemas.microsoft.com/office/drawing/2014/main" id="{492A90B3-73B7-EDC4-E692-973D2D5ADA3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151"/>
            <a:stretch/>
          </p:blipFill>
          <p:spPr bwMode="auto">
            <a:xfrm>
              <a:off x="13725820" y="8180327"/>
              <a:ext cx="7086600" cy="21066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Freeform 15">
            <a:hlinkClick r:id="rId10" action="ppaction://hlinksldjump"/>
            <a:extLst>
              <a:ext uri="{FF2B5EF4-FFF2-40B4-BE49-F238E27FC236}">
                <a16:creationId xmlns:a16="http://schemas.microsoft.com/office/drawing/2014/main" id="{79AC4C2D-651E-5634-F82F-A23928F61AC5}"/>
              </a:ext>
            </a:extLst>
          </p:cNvPr>
          <p:cNvSpPr/>
          <p:nvPr/>
        </p:nvSpPr>
        <p:spPr>
          <a:xfrm>
            <a:off x="3013401" y="1868808"/>
            <a:ext cx="1876327" cy="2727253"/>
          </a:xfrm>
          <a:custGeom>
            <a:avLst/>
            <a:gdLst/>
            <a:ahLst/>
            <a:cxnLst/>
            <a:rect l="l" t="t" r="r" b="b"/>
            <a:pathLst>
              <a:path w="1567426" h="1959282">
                <a:moveTo>
                  <a:pt x="0" y="0"/>
                </a:moveTo>
                <a:lnTo>
                  <a:pt x="1567425" y="0"/>
                </a:lnTo>
                <a:lnTo>
                  <a:pt x="1567425" y="1959282"/>
                </a:lnTo>
                <a:lnTo>
                  <a:pt x="0" y="195928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7" name="Freeform 16">
            <a:hlinkClick r:id="rId13" action="ppaction://hlinksldjump"/>
            <a:extLst>
              <a:ext uri="{FF2B5EF4-FFF2-40B4-BE49-F238E27FC236}">
                <a16:creationId xmlns:a16="http://schemas.microsoft.com/office/drawing/2014/main" id="{EED89DBA-6DFD-E75D-F557-AE40FB275E36}"/>
              </a:ext>
            </a:extLst>
          </p:cNvPr>
          <p:cNvSpPr/>
          <p:nvPr/>
        </p:nvSpPr>
        <p:spPr>
          <a:xfrm>
            <a:off x="6453646" y="1868808"/>
            <a:ext cx="1839054" cy="2447993"/>
          </a:xfrm>
          <a:custGeom>
            <a:avLst/>
            <a:gdLst/>
            <a:ahLst/>
            <a:cxnLst/>
            <a:rect l="l" t="t" r="r" b="b"/>
            <a:pathLst>
              <a:path w="1589948" h="2116404">
                <a:moveTo>
                  <a:pt x="0" y="0"/>
                </a:moveTo>
                <a:lnTo>
                  <a:pt x="1589949" y="0"/>
                </a:lnTo>
                <a:lnTo>
                  <a:pt x="1589949" y="2116404"/>
                </a:lnTo>
                <a:lnTo>
                  <a:pt x="0" y="211640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8" name="Freeform 17">
            <a:hlinkClick r:id="rId16" action="ppaction://hlinksldjump"/>
            <a:extLst>
              <a:ext uri="{FF2B5EF4-FFF2-40B4-BE49-F238E27FC236}">
                <a16:creationId xmlns:a16="http://schemas.microsoft.com/office/drawing/2014/main" id="{5889882C-AEFC-DE2A-F6EC-0890767AA3BD}"/>
              </a:ext>
            </a:extLst>
          </p:cNvPr>
          <p:cNvSpPr/>
          <p:nvPr/>
        </p:nvSpPr>
        <p:spPr>
          <a:xfrm>
            <a:off x="9516529" y="1820289"/>
            <a:ext cx="1839054" cy="2393927"/>
          </a:xfrm>
          <a:custGeom>
            <a:avLst/>
            <a:gdLst/>
            <a:ahLst/>
            <a:cxnLst/>
            <a:rect l="l" t="t" r="r" b="b"/>
            <a:pathLst>
              <a:path w="1619646" h="2181342">
                <a:moveTo>
                  <a:pt x="0" y="0"/>
                </a:moveTo>
                <a:lnTo>
                  <a:pt x="1619646" y="0"/>
                </a:lnTo>
                <a:lnTo>
                  <a:pt x="1619646" y="2181342"/>
                </a:lnTo>
                <a:lnTo>
                  <a:pt x="0" y="218134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61AC10CE-162B-D6FF-6F86-493AA1E4B253}"/>
              </a:ext>
            </a:extLst>
          </p:cNvPr>
          <p:cNvSpPr/>
          <p:nvPr/>
        </p:nvSpPr>
        <p:spPr>
          <a:xfrm>
            <a:off x="-313149" y="-83467"/>
            <a:ext cx="4207008" cy="2345407"/>
          </a:xfrm>
          <a:custGeom>
            <a:avLst/>
            <a:gdLst/>
            <a:ahLst/>
            <a:cxnLst/>
            <a:rect l="l" t="t" r="r" b="b"/>
            <a:pathLst>
              <a:path w="3147980" h="1754999">
                <a:moveTo>
                  <a:pt x="0" y="0"/>
                </a:moveTo>
                <a:lnTo>
                  <a:pt x="3147979" y="0"/>
                </a:lnTo>
                <a:lnTo>
                  <a:pt x="3147979" y="1754998"/>
                </a:lnTo>
                <a:lnTo>
                  <a:pt x="0" y="1754998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07E6C0-0AC2-46B9-673E-93E3C48A3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8732" y="793648"/>
            <a:ext cx="7642679" cy="1301955"/>
          </a:xfrm>
          <a:prstGeom prst="roundRect">
            <a:avLst/>
          </a:prstGeom>
          <a:gradFill flip="none" rotWithShape="1">
            <a:gsLst>
              <a:gs pos="21000">
                <a:srgbClr val="FFD53B">
                  <a:tint val="66000"/>
                  <a:satMod val="160000"/>
                </a:srgbClr>
              </a:gs>
              <a:gs pos="59000">
                <a:srgbClr val="FFD53B">
                  <a:tint val="44500"/>
                  <a:satMod val="160000"/>
                </a:srgbClr>
              </a:gs>
              <a:gs pos="100000">
                <a:srgbClr val="FFD53B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FFD53B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vi-VN" sz="4400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LỒNG ĐÈN MAY MẮN</a:t>
            </a:r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D082CEE7-C36F-5114-7F17-124D27AD2667}"/>
              </a:ext>
            </a:extLst>
          </p:cNvPr>
          <p:cNvSpPr/>
          <p:nvPr/>
        </p:nvSpPr>
        <p:spPr>
          <a:xfrm rot="541405">
            <a:off x="8786976" y="5283621"/>
            <a:ext cx="2136446" cy="1670879"/>
          </a:xfrm>
          <a:custGeom>
            <a:avLst/>
            <a:gdLst/>
            <a:ahLst/>
            <a:cxnLst/>
            <a:rect l="l" t="t" r="r" b="b"/>
            <a:pathLst>
              <a:path w="2908355" h="2274576">
                <a:moveTo>
                  <a:pt x="0" y="0"/>
                </a:moveTo>
                <a:lnTo>
                  <a:pt x="2908355" y="0"/>
                </a:lnTo>
                <a:lnTo>
                  <a:pt x="2908355" y="2274576"/>
                </a:lnTo>
                <a:lnTo>
                  <a:pt x="0" y="227457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FD48C0DF-D657-1859-F45A-EA07F86ED01C}"/>
              </a:ext>
            </a:extLst>
          </p:cNvPr>
          <p:cNvSpPr/>
          <p:nvPr/>
        </p:nvSpPr>
        <p:spPr>
          <a:xfrm rot="469444" flipH="1">
            <a:off x="27677" y="4731420"/>
            <a:ext cx="2137883" cy="2182441"/>
          </a:xfrm>
          <a:custGeom>
            <a:avLst/>
            <a:gdLst/>
            <a:ahLst/>
            <a:cxnLst/>
            <a:rect l="l" t="t" r="r" b="b"/>
            <a:pathLst>
              <a:path w="1400085" h="1429266">
                <a:moveTo>
                  <a:pt x="0" y="0"/>
                </a:moveTo>
                <a:lnTo>
                  <a:pt x="1400085" y="0"/>
                </a:lnTo>
                <a:lnTo>
                  <a:pt x="1400085" y="1429266"/>
                </a:lnTo>
                <a:lnTo>
                  <a:pt x="0" y="1429266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C8E9137-B81B-0AE8-EF1D-C1F44240C80D}"/>
              </a:ext>
            </a:extLst>
          </p:cNvPr>
          <p:cNvGrpSpPr/>
          <p:nvPr/>
        </p:nvGrpSpPr>
        <p:grpSpPr>
          <a:xfrm>
            <a:off x="10453210" y="-282525"/>
            <a:ext cx="2173407" cy="2345447"/>
            <a:chOff x="15679815" y="-423788"/>
            <a:chExt cx="3260110" cy="3518171"/>
          </a:xfrm>
        </p:grpSpPr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E895D4D4-2F1E-5598-A556-82DF71F0D7F9}"/>
                </a:ext>
              </a:extLst>
            </p:cNvPr>
            <p:cNvSpPr/>
            <p:nvPr/>
          </p:nvSpPr>
          <p:spPr>
            <a:xfrm>
              <a:off x="17526000" y="-266700"/>
              <a:ext cx="658825" cy="908724"/>
            </a:xfrm>
            <a:custGeom>
              <a:avLst/>
              <a:gdLst/>
              <a:ahLst/>
              <a:cxnLst/>
              <a:rect l="l" t="t" r="r" b="b"/>
              <a:pathLst>
                <a:path w="1460340" h="2014262">
                  <a:moveTo>
                    <a:pt x="0" y="0"/>
                  </a:moveTo>
                  <a:lnTo>
                    <a:pt x="1460341" y="0"/>
                  </a:lnTo>
                  <a:lnTo>
                    <a:pt x="1460341" y="2014262"/>
                  </a:lnTo>
                  <a:lnTo>
                    <a:pt x="0" y="20142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1B34F7B1-E8AD-1166-349A-5B025D0FCF76}"/>
                </a:ext>
              </a:extLst>
            </p:cNvPr>
            <p:cNvSpPr/>
            <p:nvPr/>
          </p:nvSpPr>
          <p:spPr>
            <a:xfrm>
              <a:off x="15679815" y="-423788"/>
              <a:ext cx="1077301" cy="1485932"/>
            </a:xfrm>
            <a:custGeom>
              <a:avLst/>
              <a:gdLst/>
              <a:ahLst/>
              <a:cxnLst/>
              <a:rect l="l" t="t" r="r" b="b"/>
              <a:pathLst>
                <a:path w="1460340" h="2014262">
                  <a:moveTo>
                    <a:pt x="0" y="0"/>
                  </a:moveTo>
                  <a:lnTo>
                    <a:pt x="1460341" y="0"/>
                  </a:lnTo>
                  <a:lnTo>
                    <a:pt x="1460341" y="2014262"/>
                  </a:lnTo>
                  <a:lnTo>
                    <a:pt x="0" y="20142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7F492817-03D5-8E0D-93BD-70083F6C417B}"/>
                </a:ext>
              </a:extLst>
            </p:cNvPr>
            <p:cNvSpPr/>
            <p:nvPr/>
          </p:nvSpPr>
          <p:spPr>
            <a:xfrm>
              <a:off x="17636074" y="1295968"/>
              <a:ext cx="1303851" cy="1798415"/>
            </a:xfrm>
            <a:custGeom>
              <a:avLst/>
              <a:gdLst/>
              <a:ahLst/>
              <a:cxnLst/>
              <a:rect l="l" t="t" r="r" b="b"/>
              <a:pathLst>
                <a:path w="1460340" h="2014262">
                  <a:moveTo>
                    <a:pt x="0" y="0"/>
                  </a:moveTo>
                  <a:lnTo>
                    <a:pt x="1460341" y="0"/>
                  </a:lnTo>
                  <a:lnTo>
                    <a:pt x="1460341" y="2014262"/>
                  </a:lnTo>
                  <a:lnTo>
                    <a:pt x="0" y="20142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76C0045-2013-4D4B-F089-AC2052C08C4C}"/>
              </a:ext>
            </a:extLst>
          </p:cNvPr>
          <p:cNvGrpSpPr/>
          <p:nvPr/>
        </p:nvGrpSpPr>
        <p:grpSpPr>
          <a:xfrm>
            <a:off x="-219608" y="2654671"/>
            <a:ext cx="1491739" cy="1559544"/>
            <a:chOff x="-329413" y="3982007"/>
            <a:chExt cx="2237609" cy="2339316"/>
          </a:xfrm>
        </p:grpSpPr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FB6708B4-B41E-3D19-421B-2DEC34DE20FE}"/>
                </a:ext>
              </a:extLst>
            </p:cNvPr>
            <p:cNvSpPr/>
            <p:nvPr/>
          </p:nvSpPr>
          <p:spPr>
            <a:xfrm>
              <a:off x="-329413" y="3982007"/>
              <a:ext cx="976084" cy="1346323"/>
            </a:xfrm>
            <a:custGeom>
              <a:avLst/>
              <a:gdLst/>
              <a:ahLst/>
              <a:cxnLst/>
              <a:rect l="l" t="t" r="r" b="b"/>
              <a:pathLst>
                <a:path w="1460340" h="2014262">
                  <a:moveTo>
                    <a:pt x="0" y="0"/>
                  </a:moveTo>
                  <a:lnTo>
                    <a:pt x="1460341" y="0"/>
                  </a:lnTo>
                  <a:lnTo>
                    <a:pt x="1460341" y="2014262"/>
                  </a:lnTo>
                  <a:lnTo>
                    <a:pt x="0" y="20142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7C6610E-CBD2-2691-3B4E-64EF2504F042}"/>
                </a:ext>
              </a:extLst>
            </p:cNvPr>
            <p:cNvSpPr/>
            <p:nvPr/>
          </p:nvSpPr>
          <p:spPr>
            <a:xfrm>
              <a:off x="1249371" y="5412599"/>
              <a:ext cx="658825" cy="908724"/>
            </a:xfrm>
            <a:custGeom>
              <a:avLst/>
              <a:gdLst/>
              <a:ahLst/>
              <a:cxnLst/>
              <a:rect l="l" t="t" r="r" b="b"/>
              <a:pathLst>
                <a:path w="1460340" h="2014262">
                  <a:moveTo>
                    <a:pt x="0" y="0"/>
                  </a:moveTo>
                  <a:lnTo>
                    <a:pt x="1460341" y="0"/>
                  </a:lnTo>
                  <a:lnTo>
                    <a:pt x="1460341" y="2014262"/>
                  </a:lnTo>
                  <a:lnTo>
                    <a:pt x="0" y="20142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sp>
        <p:nvSpPr>
          <p:cNvPr id="5" name="Freeform 56">
            <a:hlinkClick r:id="rId25" action="ppaction://hlinksldjump"/>
            <a:extLst>
              <a:ext uri="{FF2B5EF4-FFF2-40B4-BE49-F238E27FC236}">
                <a16:creationId xmlns:a16="http://schemas.microsoft.com/office/drawing/2014/main" id="{C2083161-1397-7354-294D-FAC1B86DBCD6}"/>
              </a:ext>
            </a:extLst>
          </p:cNvPr>
          <p:cNvSpPr/>
          <p:nvPr/>
        </p:nvSpPr>
        <p:spPr>
          <a:xfrm>
            <a:off x="10783064" y="6201468"/>
            <a:ext cx="1340153" cy="557839"/>
          </a:xfrm>
          <a:custGeom>
            <a:avLst/>
            <a:gdLst/>
            <a:ahLst/>
            <a:cxnLst/>
            <a:rect l="l" t="t" r="r" b="b"/>
            <a:pathLst>
              <a:path w="1588315" h="661136">
                <a:moveTo>
                  <a:pt x="0" y="0"/>
                </a:moveTo>
                <a:lnTo>
                  <a:pt x="1588315" y="0"/>
                </a:lnTo>
                <a:lnTo>
                  <a:pt x="1588315" y="661136"/>
                </a:lnTo>
                <a:lnTo>
                  <a:pt x="0" y="661136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pic>
        <p:nvPicPr>
          <p:cNvPr id="14" name="Picture 13" descr="A logo for a computer&#10;&#10;Description automatically generated">
            <a:extLst>
              <a:ext uri="{FF2B5EF4-FFF2-40B4-BE49-F238E27FC236}">
                <a16:creationId xmlns:a16="http://schemas.microsoft.com/office/drawing/2014/main" id="{9BE95B88-52D6-1472-DCD7-A4A57396486D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1417423" y="-3840"/>
            <a:ext cx="774577" cy="863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893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70C00D-77DA-F987-F636-B978E978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80547"/>
            <a:ext cx="10972800" cy="1371600"/>
          </a:xfrm>
          <a:prstGeom prst="roundRect">
            <a:avLst/>
          </a:prstGeom>
          <a:solidFill>
            <a:srgbClr val="FFD53B"/>
          </a:solidFill>
          <a:ln>
            <a:solidFill>
              <a:srgbClr val="FFD53B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vi-VN" sz="2400" b="1" dirty="0">
                <a:cs typeface="+mn-ea"/>
                <a:sym typeface="+mn-lt"/>
              </a:rPr>
              <a:t>Câu 1:</a:t>
            </a:r>
            <a:r>
              <a:rPr lang="vi-VN" sz="2400" dirty="0">
                <a:cs typeface="+mn-ea"/>
                <a:sym typeface="+mn-lt"/>
              </a:rPr>
              <a:t> Tết Trung thu được tổ chức vào ngày nào?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8EEEDD-725F-3AF7-131E-A338D7AF89FE}"/>
              </a:ext>
            </a:extLst>
          </p:cNvPr>
          <p:cNvSpPr/>
          <p:nvPr/>
        </p:nvSpPr>
        <p:spPr>
          <a:xfrm>
            <a:off x="609600" y="2678765"/>
            <a:ext cx="5283200" cy="13974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A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. Ngày 15/8 (Âm lịch).</a:t>
            </a:r>
            <a:endParaRPr lang="vi-VN" sz="2400" kern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4DA982-1CAC-4799-ACCC-C1B9538B6FC0}"/>
              </a:ext>
            </a:extLst>
          </p:cNvPr>
          <p:cNvSpPr/>
          <p:nvPr/>
        </p:nvSpPr>
        <p:spPr>
          <a:xfrm>
            <a:off x="609600" y="4445000"/>
            <a:ext cx="5283200" cy="13974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B. Ngày 1/1 (Âm lịch).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ABDAF8-9DDA-18C6-020C-76C6A7704841}"/>
              </a:ext>
            </a:extLst>
          </p:cNvPr>
          <p:cNvSpPr/>
          <p:nvPr/>
        </p:nvSpPr>
        <p:spPr>
          <a:xfrm>
            <a:off x="6299200" y="2675324"/>
            <a:ext cx="5283200" cy="13974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. Ngày 05/05 (Âm lịch). </a:t>
            </a:r>
            <a:endParaRPr lang="vi-VN" sz="2400" kern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2E7FD5-52FF-A45E-EF45-7A9E56A290F2}"/>
              </a:ext>
            </a:extLst>
          </p:cNvPr>
          <p:cNvSpPr/>
          <p:nvPr/>
        </p:nvSpPr>
        <p:spPr>
          <a:xfrm>
            <a:off x="6299200" y="4445000"/>
            <a:ext cx="5283200" cy="13974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D. Ngày 15/7 (Âm lịch).</a:t>
            </a:r>
          </a:p>
        </p:txBody>
      </p:sp>
      <p:sp>
        <p:nvSpPr>
          <p:cNvPr id="3" name="Freeform 16">
            <a:hlinkClick r:id="rId4" action="ppaction://hlinksldjump"/>
            <a:extLst>
              <a:ext uri="{FF2B5EF4-FFF2-40B4-BE49-F238E27FC236}">
                <a16:creationId xmlns:a16="http://schemas.microsoft.com/office/drawing/2014/main" id="{CBE7CFAF-176C-0AED-E710-F850A026A0DF}"/>
              </a:ext>
            </a:extLst>
          </p:cNvPr>
          <p:cNvSpPr/>
          <p:nvPr/>
        </p:nvSpPr>
        <p:spPr>
          <a:xfrm>
            <a:off x="10718800" y="6175299"/>
            <a:ext cx="1363778" cy="577745"/>
          </a:xfrm>
          <a:custGeom>
            <a:avLst/>
            <a:gdLst/>
            <a:ahLst/>
            <a:cxnLst/>
            <a:rect l="l" t="t" r="r" b="b"/>
            <a:pathLst>
              <a:path w="2579067" h="1092586">
                <a:moveTo>
                  <a:pt x="0" y="0"/>
                </a:moveTo>
                <a:lnTo>
                  <a:pt x="2579067" y="0"/>
                </a:lnTo>
                <a:lnTo>
                  <a:pt x="2579067" y="1092586"/>
                </a:lnTo>
                <a:lnTo>
                  <a:pt x="0" y="10925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403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70C00D-77DA-F987-F636-B978E978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906669"/>
            <a:ext cx="10769600" cy="1484070"/>
          </a:xfrm>
          <a:prstGeom prst="roundRect">
            <a:avLst/>
          </a:prstGeom>
          <a:solidFill>
            <a:srgbClr val="FFD53B"/>
          </a:solidFill>
          <a:ln>
            <a:solidFill>
              <a:srgbClr val="FFD53B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9600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cs typeface="+mn-ea"/>
                <a:sym typeface="+mn-lt"/>
              </a:rPr>
              <a:t>Câu 2:</a:t>
            </a:r>
            <a:r>
              <a:rPr lang="vi-VN" sz="2400" dirty="0">
                <a:cs typeface="+mn-ea"/>
                <a:sym typeface="+mn-lt"/>
              </a:rPr>
              <a:t> Màu sắc được sử dụng để </a:t>
            </a:r>
            <a:br>
              <a:rPr lang="vi-VN" sz="2400" dirty="0">
                <a:cs typeface="+mn-ea"/>
                <a:sym typeface="+mn-lt"/>
              </a:rPr>
            </a:br>
            <a:r>
              <a:rPr lang="vi-VN" sz="2400" dirty="0">
                <a:cs typeface="+mn-ea"/>
                <a:sym typeface="+mn-lt"/>
              </a:rPr>
              <a:t>trang trí trên mặt nạ Trung thu thường là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8EEEDD-725F-3AF7-131E-A338D7AF89FE}"/>
              </a:ext>
            </a:extLst>
          </p:cNvPr>
          <p:cNvSpPr/>
          <p:nvPr/>
        </p:nvSpPr>
        <p:spPr>
          <a:xfrm>
            <a:off x="711200" y="2866139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A. Màu nhạt.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4DA982-1CAC-4799-ACCC-C1B9538B6FC0}"/>
              </a:ext>
            </a:extLst>
          </p:cNvPr>
          <p:cNvSpPr/>
          <p:nvPr/>
        </p:nvSpPr>
        <p:spPr>
          <a:xfrm>
            <a:off x="711200" y="4553857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. Màu tông lạnh.</a:t>
            </a:r>
            <a:endParaRPr lang="vi-VN" sz="2400" kern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ABDAF8-9DDA-18C6-020C-76C6A7704841}"/>
              </a:ext>
            </a:extLst>
          </p:cNvPr>
          <p:cNvSpPr/>
          <p:nvPr/>
        </p:nvSpPr>
        <p:spPr>
          <a:xfrm>
            <a:off x="6400800" y="2862697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C. Màu trầm.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2E7FD5-52FF-A45E-EF45-7A9E56A290F2}"/>
              </a:ext>
            </a:extLst>
          </p:cNvPr>
          <p:cNvSpPr/>
          <p:nvPr/>
        </p:nvSpPr>
        <p:spPr>
          <a:xfrm>
            <a:off x="6400800" y="4553857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48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D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. Màu rực rỡ, tươi sáng.</a:t>
            </a:r>
            <a:endParaRPr lang="vi-VN" sz="2400" kern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" name="Freeform 16">
            <a:hlinkClick r:id="rId4" action="ppaction://hlinksldjump"/>
            <a:extLst>
              <a:ext uri="{FF2B5EF4-FFF2-40B4-BE49-F238E27FC236}">
                <a16:creationId xmlns:a16="http://schemas.microsoft.com/office/drawing/2014/main" id="{19EF7A13-08C7-92CE-9C1C-CAAFF9153F0C}"/>
              </a:ext>
            </a:extLst>
          </p:cNvPr>
          <p:cNvSpPr/>
          <p:nvPr/>
        </p:nvSpPr>
        <p:spPr>
          <a:xfrm>
            <a:off x="10718800" y="6175299"/>
            <a:ext cx="1363778" cy="577745"/>
          </a:xfrm>
          <a:custGeom>
            <a:avLst/>
            <a:gdLst/>
            <a:ahLst/>
            <a:cxnLst/>
            <a:rect l="l" t="t" r="r" b="b"/>
            <a:pathLst>
              <a:path w="2579067" h="1092586">
                <a:moveTo>
                  <a:pt x="0" y="0"/>
                </a:moveTo>
                <a:lnTo>
                  <a:pt x="2579067" y="0"/>
                </a:lnTo>
                <a:lnTo>
                  <a:pt x="2579067" y="1092586"/>
                </a:lnTo>
                <a:lnTo>
                  <a:pt x="0" y="10925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662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70C00D-77DA-F987-F636-B978E978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086" y="926558"/>
            <a:ext cx="10769600" cy="1611431"/>
          </a:xfrm>
          <a:prstGeom prst="roundRect">
            <a:avLst/>
          </a:prstGeom>
          <a:solidFill>
            <a:srgbClr val="FFD53B"/>
          </a:solidFill>
          <a:ln>
            <a:solidFill>
              <a:srgbClr val="FFD53B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72000" rtlCol="0"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cs typeface="+mn-ea"/>
                <a:sym typeface="+mn-lt"/>
              </a:rPr>
              <a:t>Câu 3:</a:t>
            </a:r>
            <a:r>
              <a:rPr lang="vi-VN" sz="2400" dirty="0">
                <a:cs typeface="+mn-ea"/>
                <a:sym typeface="+mn-lt"/>
              </a:rPr>
              <a:t> Có mấy bước để tạo nên mặt nạ </a:t>
            </a:r>
            <a:br>
              <a:rPr lang="vi-VN" sz="2400" dirty="0">
                <a:cs typeface="+mn-ea"/>
                <a:sym typeface="+mn-lt"/>
              </a:rPr>
            </a:br>
            <a:r>
              <a:rPr lang="vi-VN" sz="2400" dirty="0">
                <a:cs typeface="+mn-ea"/>
                <a:sym typeface="+mn-lt"/>
              </a:rPr>
              <a:t>sử dụng bìa giấy và kết hợp vật liệu sẵn có?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8EEEDD-725F-3AF7-131E-A338D7AF89FE}"/>
              </a:ext>
            </a:extLst>
          </p:cNvPr>
          <p:cNvSpPr/>
          <p:nvPr/>
        </p:nvSpPr>
        <p:spPr>
          <a:xfrm>
            <a:off x="722086" y="2882667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A. 1.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4DA982-1CAC-4799-ACCC-C1B9538B6FC0}"/>
              </a:ext>
            </a:extLst>
          </p:cNvPr>
          <p:cNvSpPr/>
          <p:nvPr/>
        </p:nvSpPr>
        <p:spPr>
          <a:xfrm>
            <a:off x="722086" y="4613923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. </a:t>
            </a:r>
            <a:r>
              <a:rPr lang="en-US" sz="2400" kern="1200">
                <a:solidFill>
                  <a:prstClr val="black"/>
                </a:solidFill>
                <a:cs typeface="+mn-ea"/>
                <a:sym typeface="+mn-lt"/>
              </a:rPr>
              <a:t>3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.</a:t>
            </a:r>
            <a:endParaRPr lang="vi-VN" sz="2400" kern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ABDAF8-9DDA-18C6-020C-76C6A7704841}"/>
              </a:ext>
            </a:extLst>
          </p:cNvPr>
          <p:cNvSpPr/>
          <p:nvPr/>
        </p:nvSpPr>
        <p:spPr>
          <a:xfrm>
            <a:off x="6411686" y="2879225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. </a:t>
            </a:r>
            <a:r>
              <a:rPr lang="en-US" sz="2400" kern="1200">
                <a:solidFill>
                  <a:prstClr val="black"/>
                </a:solidFill>
                <a:cs typeface="+mn-ea"/>
                <a:sym typeface="+mn-lt"/>
              </a:rPr>
              <a:t>2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.</a:t>
            </a:r>
            <a:endParaRPr lang="vi-VN" sz="2400" kern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2E7FD5-52FF-A45E-EF45-7A9E56A290F2}"/>
              </a:ext>
            </a:extLst>
          </p:cNvPr>
          <p:cNvSpPr/>
          <p:nvPr/>
        </p:nvSpPr>
        <p:spPr>
          <a:xfrm>
            <a:off x="6411686" y="4613923"/>
            <a:ext cx="5080000" cy="13974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D. 4.</a:t>
            </a:r>
          </a:p>
        </p:txBody>
      </p:sp>
      <p:sp>
        <p:nvSpPr>
          <p:cNvPr id="3" name="Freeform 16">
            <a:hlinkClick r:id="rId4" action="ppaction://hlinksldjump"/>
            <a:extLst>
              <a:ext uri="{FF2B5EF4-FFF2-40B4-BE49-F238E27FC236}">
                <a16:creationId xmlns:a16="http://schemas.microsoft.com/office/drawing/2014/main" id="{0A072EA6-A3F8-BC07-D682-93EECF87D3D9}"/>
              </a:ext>
            </a:extLst>
          </p:cNvPr>
          <p:cNvSpPr/>
          <p:nvPr/>
        </p:nvSpPr>
        <p:spPr>
          <a:xfrm>
            <a:off x="10718800" y="6175299"/>
            <a:ext cx="1363778" cy="577745"/>
          </a:xfrm>
          <a:custGeom>
            <a:avLst/>
            <a:gdLst/>
            <a:ahLst/>
            <a:cxnLst/>
            <a:rect l="l" t="t" r="r" b="b"/>
            <a:pathLst>
              <a:path w="2579067" h="1092586">
                <a:moveTo>
                  <a:pt x="0" y="0"/>
                </a:moveTo>
                <a:lnTo>
                  <a:pt x="2579067" y="0"/>
                </a:lnTo>
                <a:lnTo>
                  <a:pt x="2579067" y="1092586"/>
                </a:lnTo>
                <a:lnTo>
                  <a:pt x="0" y="10925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963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70C00D-77DA-F987-F636-B978E978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900143"/>
            <a:ext cx="10769600" cy="837704"/>
          </a:xfrm>
          <a:prstGeom prst="roundRect">
            <a:avLst/>
          </a:prstGeom>
          <a:solidFill>
            <a:srgbClr val="FFD53B"/>
          </a:solidFill>
          <a:ln>
            <a:solidFill>
              <a:srgbClr val="FFD53B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72000" rtlCol="0" anchor="ctr">
            <a:noAutofit/>
          </a:bodyPr>
          <a:lstStyle/>
          <a:p>
            <a:r>
              <a:rPr lang="vi-VN" sz="2400" b="1" dirty="0">
                <a:cs typeface="+mn-ea"/>
                <a:sym typeface="+mn-lt"/>
              </a:rPr>
              <a:t>Câu 4:</a:t>
            </a:r>
            <a:r>
              <a:rPr lang="vi-VN" sz="2400" dirty="0">
                <a:cs typeface="+mn-ea"/>
                <a:sym typeface="+mn-lt"/>
              </a:rPr>
              <a:t> Đây là mặt nạ của nhân vật nào?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8EEEDD-725F-3AF7-131E-A338D7AF89FE}"/>
              </a:ext>
            </a:extLst>
          </p:cNvPr>
          <p:cNvSpPr/>
          <p:nvPr/>
        </p:nvSpPr>
        <p:spPr>
          <a:xfrm>
            <a:off x="711200" y="2082736"/>
            <a:ext cx="6248400" cy="704236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A. Ông Địa.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4DA982-1CAC-4799-ACCC-C1B9538B6FC0}"/>
              </a:ext>
            </a:extLst>
          </p:cNvPr>
          <p:cNvSpPr/>
          <p:nvPr/>
        </p:nvSpPr>
        <p:spPr>
          <a:xfrm>
            <a:off x="711200" y="3125813"/>
            <a:ext cx="6248400" cy="704236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. </a:t>
            </a:r>
            <a:r>
              <a:rPr lang="en-US" sz="2400" kern="1200">
                <a:solidFill>
                  <a:prstClr val="black"/>
                </a:solidFill>
                <a:cs typeface="+mn-ea"/>
                <a:sym typeface="+mn-lt"/>
              </a:rPr>
              <a:t>Tôn Ngộ Không</a:t>
            </a:r>
            <a:endParaRPr lang="vi-VN" sz="2400" kern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ABDAF8-9DDA-18C6-020C-76C6A7704841}"/>
              </a:ext>
            </a:extLst>
          </p:cNvPr>
          <p:cNvSpPr/>
          <p:nvPr/>
        </p:nvSpPr>
        <p:spPr>
          <a:xfrm>
            <a:off x="711200" y="4174938"/>
            <a:ext cx="6248400" cy="704236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C. Chị Hằng.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2E7FD5-52FF-A45E-EF45-7A9E56A290F2}"/>
              </a:ext>
            </a:extLst>
          </p:cNvPr>
          <p:cNvSpPr/>
          <p:nvPr/>
        </p:nvSpPr>
        <p:spPr>
          <a:xfrm>
            <a:off x="711200" y="5224063"/>
            <a:ext cx="6248400" cy="704236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D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. Chú Tễu.</a:t>
            </a:r>
            <a:endParaRPr lang="vi-VN" sz="2400" kern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F8644F-E4B4-10F8-19FB-6F430E30E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7760" y="2715780"/>
            <a:ext cx="4033040" cy="32125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Freeform 16">
            <a:hlinkClick r:id="rId5" action="ppaction://hlinksldjump"/>
            <a:extLst>
              <a:ext uri="{FF2B5EF4-FFF2-40B4-BE49-F238E27FC236}">
                <a16:creationId xmlns:a16="http://schemas.microsoft.com/office/drawing/2014/main" id="{48581DD8-3EBC-7A95-B370-ED33E6286A1D}"/>
              </a:ext>
            </a:extLst>
          </p:cNvPr>
          <p:cNvSpPr/>
          <p:nvPr/>
        </p:nvSpPr>
        <p:spPr>
          <a:xfrm>
            <a:off x="10718800" y="6175299"/>
            <a:ext cx="1363778" cy="577745"/>
          </a:xfrm>
          <a:custGeom>
            <a:avLst/>
            <a:gdLst/>
            <a:ahLst/>
            <a:cxnLst/>
            <a:rect l="l" t="t" r="r" b="b"/>
            <a:pathLst>
              <a:path w="2579067" h="1092586">
                <a:moveTo>
                  <a:pt x="0" y="0"/>
                </a:moveTo>
                <a:lnTo>
                  <a:pt x="2579067" y="0"/>
                </a:lnTo>
                <a:lnTo>
                  <a:pt x="2579067" y="1092586"/>
                </a:lnTo>
                <a:lnTo>
                  <a:pt x="0" y="10925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628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970C00D-77DA-F987-F636-B978E9789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1099456"/>
            <a:ext cx="11023600" cy="1622461"/>
          </a:xfrm>
          <a:prstGeom prst="roundRect">
            <a:avLst/>
          </a:prstGeom>
          <a:solidFill>
            <a:srgbClr val="FFD53B"/>
          </a:solidFill>
          <a:ln>
            <a:solidFill>
              <a:srgbClr val="FFD53B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72000" rtlCol="0" anchor="ctr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cs typeface="+mn-ea"/>
                <a:sym typeface="+mn-lt"/>
              </a:rPr>
              <a:t>Câu 5:</a:t>
            </a:r>
            <a:r>
              <a:rPr lang="vi-VN" sz="2400" dirty="0">
                <a:cs typeface="+mn-ea"/>
                <a:sym typeface="+mn-lt"/>
              </a:rPr>
              <a:t> Trang trí sợi bông hoặc sợi len được thực hiện ở bước mấy trong quá trình làm mặt nạ sử dụng bìa giấy và kết hợp vật liệu có sẵn?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E8EEEDD-725F-3AF7-131E-A338D7AF89FE}"/>
              </a:ext>
            </a:extLst>
          </p:cNvPr>
          <p:cNvSpPr/>
          <p:nvPr/>
        </p:nvSpPr>
        <p:spPr>
          <a:xfrm>
            <a:off x="711200" y="3154965"/>
            <a:ext cx="5080000" cy="11942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A. 4.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A4DA982-1CAC-4799-ACCC-C1B9538B6FC0}"/>
              </a:ext>
            </a:extLst>
          </p:cNvPr>
          <p:cNvSpPr/>
          <p:nvPr/>
        </p:nvSpPr>
        <p:spPr>
          <a:xfrm>
            <a:off x="711200" y="4778844"/>
            <a:ext cx="5080000" cy="11942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B. 2.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8ABDAF8-9DDA-18C6-020C-76C6A7704841}"/>
              </a:ext>
            </a:extLst>
          </p:cNvPr>
          <p:cNvSpPr/>
          <p:nvPr/>
        </p:nvSpPr>
        <p:spPr>
          <a:xfrm>
            <a:off x="6400800" y="3151524"/>
            <a:ext cx="5080000" cy="11942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. </a:t>
            </a:r>
            <a:r>
              <a:rPr lang="en-US" sz="2400" kern="1200">
                <a:solidFill>
                  <a:prstClr val="black"/>
                </a:solidFill>
                <a:cs typeface="+mn-ea"/>
                <a:sym typeface="+mn-lt"/>
              </a:rPr>
              <a:t>3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.</a:t>
            </a:r>
            <a:endParaRPr lang="vi-VN" sz="2400" kern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42E7FD5-52FF-A45E-EF45-7A9E56A290F2}"/>
              </a:ext>
            </a:extLst>
          </p:cNvPr>
          <p:cNvSpPr/>
          <p:nvPr/>
        </p:nvSpPr>
        <p:spPr>
          <a:xfrm>
            <a:off x="6400800" y="4778844"/>
            <a:ext cx="5080000" cy="1194274"/>
          </a:xfrm>
          <a:prstGeom prst="roundRect">
            <a:avLst/>
          </a:prstGeom>
          <a:solidFill>
            <a:schemeClr val="bg1"/>
          </a:solidFill>
          <a:ln>
            <a:solidFill>
              <a:srgbClr val="FFD53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bIns="72000" rtlCol="0" anchor="ctr"/>
          <a:lstStyle/>
          <a:p>
            <a:pPr algn="ctr" defTabSz="609630"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D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. </a:t>
            </a:r>
            <a:r>
              <a:rPr lang="en-US" sz="2400" kern="1200">
                <a:solidFill>
                  <a:prstClr val="black"/>
                </a:solidFill>
                <a:cs typeface="+mn-ea"/>
                <a:sym typeface="+mn-lt"/>
              </a:rPr>
              <a:t>1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.</a:t>
            </a:r>
            <a:endParaRPr lang="vi-VN" sz="2400" kern="120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" name="Freeform 16">
            <a:hlinkClick r:id="rId4" action="ppaction://hlinksldjump"/>
            <a:extLst>
              <a:ext uri="{FF2B5EF4-FFF2-40B4-BE49-F238E27FC236}">
                <a16:creationId xmlns:a16="http://schemas.microsoft.com/office/drawing/2014/main" id="{1AF57D9C-1052-5739-16D8-49E04F0F2F0D}"/>
              </a:ext>
            </a:extLst>
          </p:cNvPr>
          <p:cNvSpPr/>
          <p:nvPr/>
        </p:nvSpPr>
        <p:spPr>
          <a:xfrm>
            <a:off x="10718800" y="6175299"/>
            <a:ext cx="1363778" cy="577745"/>
          </a:xfrm>
          <a:custGeom>
            <a:avLst/>
            <a:gdLst/>
            <a:ahLst/>
            <a:cxnLst/>
            <a:rect l="l" t="t" r="r" b="b"/>
            <a:pathLst>
              <a:path w="2579067" h="1092586">
                <a:moveTo>
                  <a:pt x="0" y="0"/>
                </a:moveTo>
                <a:lnTo>
                  <a:pt x="2579067" y="0"/>
                </a:lnTo>
                <a:lnTo>
                  <a:pt x="2579067" y="1092586"/>
                </a:lnTo>
                <a:lnTo>
                  <a:pt x="0" y="10925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3204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D8D8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882746" flipH="1">
            <a:off x="-1367313" y="2663926"/>
            <a:ext cx="2960019" cy="2027613"/>
          </a:xfrm>
          <a:custGeom>
            <a:avLst/>
            <a:gdLst/>
            <a:ahLst/>
            <a:cxnLst/>
            <a:rect l="l" t="t" r="r" b="b"/>
            <a:pathLst>
              <a:path w="4440029" h="3041420">
                <a:moveTo>
                  <a:pt x="4440029" y="0"/>
                </a:moveTo>
                <a:lnTo>
                  <a:pt x="0" y="0"/>
                </a:lnTo>
                <a:lnTo>
                  <a:pt x="0" y="3041420"/>
                </a:lnTo>
                <a:lnTo>
                  <a:pt x="4440029" y="3041420"/>
                </a:lnTo>
                <a:lnTo>
                  <a:pt x="444002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" name="Freeform 3"/>
          <p:cNvSpPr/>
          <p:nvPr/>
        </p:nvSpPr>
        <p:spPr>
          <a:xfrm rot="1353430" flipV="1">
            <a:off x="-249665" y="1487083"/>
            <a:ext cx="5391155" cy="1853209"/>
          </a:xfrm>
          <a:custGeom>
            <a:avLst/>
            <a:gdLst/>
            <a:ahLst/>
            <a:cxnLst/>
            <a:rect l="l" t="t" r="r" b="b"/>
            <a:pathLst>
              <a:path w="8086732" h="2779814">
                <a:moveTo>
                  <a:pt x="0" y="2779814"/>
                </a:moveTo>
                <a:lnTo>
                  <a:pt x="8086732" y="2779814"/>
                </a:lnTo>
                <a:lnTo>
                  <a:pt x="8086732" y="0"/>
                </a:lnTo>
                <a:lnTo>
                  <a:pt x="0" y="0"/>
                </a:lnTo>
                <a:lnTo>
                  <a:pt x="0" y="277981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2" name="Freeform 12"/>
          <p:cNvSpPr/>
          <p:nvPr/>
        </p:nvSpPr>
        <p:spPr>
          <a:xfrm rot="259378" flipH="1">
            <a:off x="-575975" y="4420645"/>
            <a:ext cx="3175520" cy="1742567"/>
          </a:xfrm>
          <a:custGeom>
            <a:avLst/>
            <a:gdLst/>
            <a:ahLst/>
            <a:cxnLst/>
            <a:rect l="l" t="t" r="r" b="b"/>
            <a:pathLst>
              <a:path w="4763280" h="2613850">
                <a:moveTo>
                  <a:pt x="4763279" y="0"/>
                </a:moveTo>
                <a:lnTo>
                  <a:pt x="0" y="0"/>
                </a:lnTo>
                <a:lnTo>
                  <a:pt x="0" y="2613850"/>
                </a:lnTo>
                <a:lnTo>
                  <a:pt x="4763279" y="2613850"/>
                </a:lnTo>
                <a:lnTo>
                  <a:pt x="4763279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3" name="Freeform 13"/>
          <p:cNvSpPr/>
          <p:nvPr/>
        </p:nvSpPr>
        <p:spPr>
          <a:xfrm rot="-2004757">
            <a:off x="-305112" y="5614501"/>
            <a:ext cx="5232905" cy="1569871"/>
          </a:xfrm>
          <a:custGeom>
            <a:avLst/>
            <a:gdLst/>
            <a:ahLst/>
            <a:cxnLst/>
            <a:rect l="l" t="t" r="r" b="b"/>
            <a:pathLst>
              <a:path w="7849358" h="2354807">
                <a:moveTo>
                  <a:pt x="0" y="0"/>
                </a:moveTo>
                <a:lnTo>
                  <a:pt x="7849358" y="0"/>
                </a:lnTo>
                <a:lnTo>
                  <a:pt x="7849358" y="2354808"/>
                </a:lnTo>
                <a:lnTo>
                  <a:pt x="0" y="23548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FCA51C18-AABF-C4F9-4811-717CD833B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600" y="712006"/>
            <a:ext cx="6604000" cy="1066800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+mn-lt"/>
                <a:ea typeface="+mn-ea"/>
                <a:cs typeface="+mn-ea"/>
                <a:sym typeface="+mn-lt"/>
              </a:rPr>
              <a:t>HƯỚNG DẪN VỀ NHÀ</a:t>
            </a:r>
            <a:endParaRPr lang="vi-VN" sz="4400" b="1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3A0E2E8-E867-832C-D24F-22B037C05DD6}"/>
              </a:ext>
            </a:extLst>
          </p:cNvPr>
          <p:cNvGrpSpPr/>
          <p:nvPr/>
        </p:nvGrpSpPr>
        <p:grpSpPr>
          <a:xfrm>
            <a:off x="5266478" y="2012073"/>
            <a:ext cx="5881659" cy="1178044"/>
            <a:chOff x="6842130" y="3304191"/>
            <a:chExt cx="8822489" cy="1767066"/>
          </a:xfrm>
        </p:grpSpPr>
        <p:sp>
          <p:nvSpPr>
            <p:cNvPr id="5" name="Freeform 35">
              <a:extLst>
                <a:ext uri="{FF2B5EF4-FFF2-40B4-BE49-F238E27FC236}">
                  <a16:creationId xmlns:a16="http://schemas.microsoft.com/office/drawing/2014/main" id="{C140A3B2-921C-CD21-C396-C6AC9B5F115D}"/>
                </a:ext>
              </a:extLst>
            </p:cNvPr>
            <p:cNvSpPr/>
            <p:nvPr/>
          </p:nvSpPr>
          <p:spPr>
            <a:xfrm>
              <a:off x="6842130" y="3403032"/>
              <a:ext cx="1541536" cy="1569384"/>
            </a:xfrm>
            <a:custGeom>
              <a:avLst/>
              <a:gdLst/>
              <a:ahLst/>
              <a:cxnLst/>
              <a:rect l="l" t="t" r="r" b="b"/>
              <a:pathLst>
                <a:path w="1301570" h="1078676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vi-VN" sz="2400" kern="12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2C8BB5F-C42D-6C18-E2D3-EBE4F9D433E3}"/>
                </a:ext>
              </a:extLst>
            </p:cNvPr>
            <p:cNvSpPr/>
            <p:nvPr/>
          </p:nvSpPr>
          <p:spPr>
            <a:xfrm>
              <a:off x="8933543" y="3304191"/>
              <a:ext cx="6731076" cy="17670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6969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bIns="72000"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Ôn lại các kiến thức </a:t>
              </a:r>
            </a:p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đã học ở </a:t>
              </a:r>
              <a:r>
                <a:rPr lang="vi-VN" sz="2400" b="1" i="1" kern="1200" dirty="0">
                  <a:solidFill>
                    <a:prstClr val="black"/>
                  </a:solidFill>
                  <a:cs typeface="+mn-ea"/>
                  <a:sym typeface="+mn-lt"/>
                </a:rPr>
                <a:t>Bài 7</a:t>
              </a: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7F6A118-E408-2DBA-8BE2-1AA47088570A}"/>
              </a:ext>
            </a:extLst>
          </p:cNvPr>
          <p:cNvGrpSpPr/>
          <p:nvPr/>
        </p:nvGrpSpPr>
        <p:grpSpPr>
          <a:xfrm>
            <a:off x="5266478" y="3524863"/>
            <a:ext cx="5881659" cy="1178044"/>
            <a:chOff x="6842130" y="3304191"/>
            <a:chExt cx="8822489" cy="1767066"/>
          </a:xfrm>
        </p:grpSpPr>
        <p:sp>
          <p:nvSpPr>
            <p:cNvPr id="8" name="Freeform 35">
              <a:extLst>
                <a:ext uri="{FF2B5EF4-FFF2-40B4-BE49-F238E27FC236}">
                  <a16:creationId xmlns:a16="http://schemas.microsoft.com/office/drawing/2014/main" id="{2E8A2DCB-A192-9F04-25E7-82DC4E436180}"/>
                </a:ext>
              </a:extLst>
            </p:cNvPr>
            <p:cNvSpPr/>
            <p:nvPr/>
          </p:nvSpPr>
          <p:spPr>
            <a:xfrm>
              <a:off x="6842130" y="3403032"/>
              <a:ext cx="1541536" cy="1569384"/>
            </a:xfrm>
            <a:custGeom>
              <a:avLst/>
              <a:gdLst/>
              <a:ahLst/>
              <a:cxnLst/>
              <a:rect l="l" t="t" r="r" b="b"/>
              <a:pathLst>
                <a:path w="1301570" h="1078676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vi-VN" sz="2400" kern="12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ACCDD65-5885-63C0-5F5E-C979CAA9B2E8}"/>
                </a:ext>
              </a:extLst>
            </p:cNvPr>
            <p:cNvSpPr/>
            <p:nvPr/>
          </p:nvSpPr>
          <p:spPr>
            <a:xfrm>
              <a:off x="8933543" y="3304191"/>
              <a:ext cx="6731076" cy="17670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6969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bIns="72000"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Hoàn thiện sản phẩm </a:t>
              </a:r>
            </a:p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mĩ thuật ở </a:t>
              </a:r>
              <a:r>
                <a:rPr lang="vi-VN" sz="2400" b="1" i="1" kern="1200" dirty="0">
                  <a:solidFill>
                    <a:prstClr val="black"/>
                  </a:solidFill>
                  <a:cs typeface="+mn-ea"/>
                  <a:sym typeface="+mn-lt"/>
                </a:rPr>
                <a:t>Bài 7.</a:t>
              </a:r>
              <a:endParaRPr lang="vi-VN" sz="2400" kern="12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79BD93-527B-F74F-247B-9EF289BD6CEC}"/>
              </a:ext>
            </a:extLst>
          </p:cNvPr>
          <p:cNvGrpSpPr/>
          <p:nvPr/>
        </p:nvGrpSpPr>
        <p:grpSpPr>
          <a:xfrm>
            <a:off x="5266478" y="5037654"/>
            <a:ext cx="5881659" cy="1178044"/>
            <a:chOff x="6842130" y="3304191"/>
            <a:chExt cx="8822489" cy="1767066"/>
          </a:xfrm>
        </p:grpSpPr>
        <p:sp>
          <p:nvSpPr>
            <p:cNvPr id="14" name="Freeform 35">
              <a:extLst>
                <a:ext uri="{FF2B5EF4-FFF2-40B4-BE49-F238E27FC236}">
                  <a16:creationId xmlns:a16="http://schemas.microsoft.com/office/drawing/2014/main" id="{34223C6B-FACB-C65B-D57C-06FA6F4F3B5C}"/>
                </a:ext>
              </a:extLst>
            </p:cNvPr>
            <p:cNvSpPr/>
            <p:nvPr/>
          </p:nvSpPr>
          <p:spPr>
            <a:xfrm>
              <a:off x="6842130" y="3403032"/>
              <a:ext cx="1541536" cy="1569384"/>
            </a:xfrm>
            <a:custGeom>
              <a:avLst/>
              <a:gdLst/>
              <a:ahLst/>
              <a:cxnLst/>
              <a:rect l="l" t="t" r="r" b="b"/>
              <a:pathLst>
                <a:path w="1301570" h="1078676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vi-VN" sz="2400" kern="12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A3D1021-2238-CABE-11A5-B8B16AFC5453}"/>
                </a:ext>
              </a:extLst>
            </p:cNvPr>
            <p:cNvSpPr/>
            <p:nvPr/>
          </p:nvSpPr>
          <p:spPr>
            <a:xfrm>
              <a:off x="8933543" y="3304191"/>
              <a:ext cx="6731076" cy="17670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6969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bIns="72000"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Đọc trước nội dung tiết sau: </a:t>
              </a:r>
              <a:r>
                <a:rPr lang="vi-VN" sz="2400" b="1" i="1" kern="1200" dirty="0">
                  <a:solidFill>
                    <a:prstClr val="black"/>
                  </a:solidFill>
                  <a:cs typeface="+mn-ea"/>
                  <a:sym typeface="+mn-lt"/>
                </a:rPr>
                <a:t>Bài 8: Lễ hội hóa trang.</a:t>
              </a:r>
              <a:endParaRPr lang="vi-VN" sz="2400" b="1" kern="12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503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2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ad279da-1476-4490-b42a-516e71fa6a4c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584</Words>
  <Application>Microsoft Office PowerPoint</Application>
  <PresentationFormat>Widescreen</PresentationFormat>
  <Paragraphs>61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UTM Avo</vt:lpstr>
      <vt:lpstr>Office Theme</vt:lpstr>
      <vt:lpstr>2_Office Theme</vt:lpstr>
      <vt:lpstr>3_Office Theme</vt:lpstr>
      <vt:lpstr>PowerPoint Presentation</vt:lpstr>
      <vt:lpstr>PowerPoint Presentation</vt:lpstr>
      <vt:lpstr>THỰC HÀNH</vt:lpstr>
      <vt:lpstr>Tham khảo sản phẩm mĩ thuật của học sinh</vt:lpstr>
      <vt:lpstr>Tham khảo sản phẩm mĩ thuật khác</vt:lpstr>
      <vt:lpstr>Tham khảo sản phẩm mĩ thuật khác</vt:lpstr>
      <vt:lpstr>Tham khảo sản phẩm mĩ thuật khác</vt:lpstr>
      <vt:lpstr>PowerPoint Presentation</vt:lpstr>
      <vt:lpstr>TRƯNG BÀY SẢN PHẨM</vt:lpstr>
      <vt:lpstr>PowerPoint Presentation</vt:lpstr>
      <vt:lpstr>Quan sát hình ảnh SGK tr.35</vt:lpstr>
      <vt:lpstr>KẾT LUẬN</vt:lpstr>
      <vt:lpstr>LỒNG ĐÈN MAY MẮN</vt:lpstr>
      <vt:lpstr>Câu 1: Tết Trung thu được tổ chức vào ngày nào?</vt:lpstr>
      <vt:lpstr>Câu 2: Màu sắc được sử dụng để  trang trí trên mặt nạ Trung thu thường là</vt:lpstr>
      <vt:lpstr>Câu 3: Có mấy bước để tạo nên mặt nạ  sử dụng bìa giấy và kết hợp vật liệu sẵn có?</vt:lpstr>
      <vt:lpstr>Câu 4: Đây là mặt nạ của nhân vật nào?</vt:lpstr>
      <vt:lpstr>Câu 5: Trang trí sợi bông hoặc sợi len được thực hiện ở bước mấy trong quá trình làm mặt nạ sử dụng bìa giấy và kết hợp vật liệu có sẵn?</vt:lpstr>
      <vt:lpstr>HƯỚNG DẪN VỀ NHÀ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Thuynt</cp:lastModifiedBy>
  <cp:revision>20</cp:revision>
  <dcterms:modified xsi:type="dcterms:W3CDTF">2024-11-06T02:05:48Z</dcterms:modified>
</cp:coreProperties>
</file>