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Lst>
  <p:notesMasterIdLst>
    <p:notesMasterId r:id="rId64"/>
  </p:notesMasterIdLst>
  <p:sldIdLst>
    <p:sldId id="256" r:id="rId3"/>
    <p:sldId id="257" r:id="rId4"/>
    <p:sldId id="258" r:id="rId5"/>
    <p:sldId id="259" r:id="rId6"/>
    <p:sldId id="260" r:id="rId7"/>
    <p:sldId id="271" r:id="rId8"/>
    <p:sldId id="438" r:id="rId9"/>
    <p:sldId id="412" r:id="rId10"/>
    <p:sldId id="337" r:id="rId11"/>
    <p:sldId id="439" r:id="rId12"/>
    <p:sldId id="440" r:id="rId13"/>
    <p:sldId id="441" r:id="rId14"/>
    <p:sldId id="338" r:id="rId15"/>
    <p:sldId id="442" r:id="rId16"/>
    <p:sldId id="443" r:id="rId17"/>
    <p:sldId id="414" r:id="rId18"/>
    <p:sldId id="444" r:id="rId19"/>
    <p:sldId id="415" r:id="rId20"/>
    <p:sldId id="445" r:id="rId21"/>
    <p:sldId id="446" r:id="rId22"/>
    <p:sldId id="447" r:id="rId23"/>
    <p:sldId id="448" r:id="rId24"/>
    <p:sldId id="449" r:id="rId25"/>
    <p:sldId id="450" r:id="rId26"/>
    <p:sldId id="261" r:id="rId27"/>
    <p:sldId id="262" r:id="rId28"/>
    <p:sldId id="312" r:id="rId29"/>
    <p:sldId id="395" r:id="rId30"/>
    <p:sldId id="426" r:id="rId31"/>
    <p:sldId id="451" r:id="rId32"/>
    <p:sldId id="428" r:id="rId33"/>
    <p:sldId id="396" r:id="rId34"/>
    <p:sldId id="452" r:id="rId35"/>
    <p:sldId id="453" r:id="rId36"/>
    <p:sldId id="398" r:id="rId37"/>
    <p:sldId id="454" r:id="rId38"/>
    <p:sldId id="455" r:id="rId39"/>
    <p:sldId id="432" r:id="rId40"/>
    <p:sldId id="456" r:id="rId41"/>
    <p:sldId id="457" r:id="rId42"/>
    <p:sldId id="431" r:id="rId43"/>
    <p:sldId id="433" r:id="rId44"/>
    <p:sldId id="458" r:id="rId45"/>
    <p:sldId id="459" r:id="rId46"/>
    <p:sldId id="434" r:id="rId47"/>
    <p:sldId id="460" r:id="rId48"/>
    <p:sldId id="461" r:id="rId49"/>
    <p:sldId id="267" r:id="rId50"/>
    <p:sldId id="410" r:id="rId51"/>
    <p:sldId id="331" r:id="rId52"/>
    <p:sldId id="462" r:id="rId53"/>
    <p:sldId id="463" r:id="rId54"/>
    <p:sldId id="465" r:id="rId55"/>
    <p:sldId id="437" r:id="rId56"/>
    <p:sldId id="466" r:id="rId57"/>
    <p:sldId id="467" r:id="rId58"/>
    <p:sldId id="264" r:id="rId59"/>
    <p:sldId id="266" r:id="rId60"/>
    <p:sldId id="335" r:id="rId61"/>
    <p:sldId id="695" r:id="rId62"/>
    <p:sldId id="265" r:id="rId63"/>
  </p:sldIdLst>
  <p:sldSz cx="12192000" cy="6858000"/>
  <p:notesSz cx="6858000" cy="9144000"/>
  <p:embeddedFontLst>
    <p:embeddedFont>
      <p:font typeface="UTM Avo" panose="02040603050506020204" pitchFamily="18" charset="0"/>
      <p:regular r:id="rId65"/>
      <p:bold r:id="rId66"/>
      <p:italic r:id="rId67"/>
      <p:boldItalic r:id="rId6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CC"/>
    <a:srgbClr val="FFEFEF"/>
    <a:srgbClr val="F5F7E6"/>
    <a:srgbClr val="FFFAF7"/>
    <a:srgbClr val="FBDDBE"/>
    <a:srgbClr val="DEEBF7"/>
    <a:srgbClr val="2E75B6"/>
    <a:srgbClr val="ED7F10"/>
    <a:srgbClr val="B5C53F"/>
    <a:srgbClr val="96B7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2" d="100"/>
          <a:sy n="102" d="100"/>
        </p:scale>
        <p:origin x="87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font" Target="fonts/font4.fntdata"/><Relationship Id="rId7" Type="http://schemas.openxmlformats.org/officeDocument/2006/relationships/slide" Target="slides/slide5.xml"/><Relationship Id="rId71"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font" Target="fonts/font2.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font" Target="fonts/font1.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notesMaster" Target="notesMasters/notesMaster1.xml"/><Relationship Id="rId69"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font" Target="fonts/font3.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154BC0-60F2-4B3F-89F3-68E04FA2DBE4}" type="datetimeFigureOut">
              <a:rPr lang="en-US" smtClean="0"/>
              <a:t>11/8/2024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495C0F-D912-4A26-97C3-D1A9A0CEF4C4}" type="slidenum">
              <a:rPr lang="en-US" smtClean="0"/>
              <a:t>‹#›</a:t>
            </a:fld>
            <a:endParaRPr lang="en-US"/>
          </a:p>
        </p:txBody>
      </p:sp>
    </p:spTree>
    <p:extLst>
      <p:ext uri="{BB962C8B-B14F-4D97-AF65-F5344CB8AC3E}">
        <p14:creationId xmlns:p14="http://schemas.microsoft.com/office/powerpoint/2010/main" val="32150684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A495C0F-D912-4A26-97C3-D1A9A0CEF4C4}" type="slidenum">
              <a:rPr lang="en-US" smtClean="0"/>
              <a:t>1</a:t>
            </a:fld>
            <a:endParaRPr lang="en-US"/>
          </a:p>
        </p:txBody>
      </p:sp>
    </p:spTree>
    <p:extLst>
      <p:ext uri="{BB962C8B-B14F-4D97-AF65-F5344CB8AC3E}">
        <p14:creationId xmlns:p14="http://schemas.microsoft.com/office/powerpoint/2010/main" val="36987386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A495C0F-D912-4A26-97C3-D1A9A0CEF4C4}" type="slidenum">
              <a:rPr lang="en-US" smtClean="0"/>
              <a:t>16</a:t>
            </a:fld>
            <a:endParaRPr lang="en-US"/>
          </a:p>
        </p:txBody>
      </p:sp>
    </p:spTree>
    <p:extLst>
      <p:ext uri="{BB962C8B-B14F-4D97-AF65-F5344CB8AC3E}">
        <p14:creationId xmlns:p14="http://schemas.microsoft.com/office/powerpoint/2010/main" val="37054383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3E27CF-C432-606A-A734-78B3E13B31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5DCB11-5E1E-0255-9079-19E658164B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C91D5A-F8B3-DEE9-3E11-006C499C182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7B2B6CC-F642-2B2C-6E53-23345CAD357C}"/>
              </a:ext>
            </a:extLst>
          </p:cNvPr>
          <p:cNvSpPr>
            <a:spLocks noGrp="1"/>
          </p:cNvSpPr>
          <p:nvPr>
            <p:ph type="sldNum" sz="quarter" idx="5"/>
          </p:nvPr>
        </p:nvSpPr>
        <p:spPr/>
        <p:txBody>
          <a:bodyPr/>
          <a:lstStyle/>
          <a:p>
            <a:fld id="{3A495C0F-D912-4A26-97C3-D1A9A0CEF4C4}" type="slidenum">
              <a:rPr lang="en-US" smtClean="0"/>
              <a:t>17</a:t>
            </a:fld>
            <a:endParaRPr lang="en-US"/>
          </a:p>
        </p:txBody>
      </p:sp>
    </p:spTree>
    <p:extLst>
      <p:ext uri="{BB962C8B-B14F-4D97-AF65-F5344CB8AC3E}">
        <p14:creationId xmlns:p14="http://schemas.microsoft.com/office/powerpoint/2010/main" val="17991050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A495C0F-D912-4A26-97C3-D1A9A0CEF4C4}" type="slidenum">
              <a:rPr lang="en-US" smtClean="0"/>
              <a:t>20</a:t>
            </a:fld>
            <a:endParaRPr lang="en-US"/>
          </a:p>
        </p:txBody>
      </p:sp>
    </p:spTree>
    <p:extLst>
      <p:ext uri="{BB962C8B-B14F-4D97-AF65-F5344CB8AC3E}">
        <p14:creationId xmlns:p14="http://schemas.microsoft.com/office/powerpoint/2010/main" val="6111184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FA1FA8-635E-6A59-138A-AFF3F14AA0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C417F0-2006-2447-53AA-0783835D46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74485D-F41B-753A-B035-42D4146605C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198CA9D-4D97-A96D-D45C-B2BEEA539EE5}"/>
              </a:ext>
            </a:extLst>
          </p:cNvPr>
          <p:cNvSpPr>
            <a:spLocks noGrp="1"/>
          </p:cNvSpPr>
          <p:nvPr>
            <p:ph type="sldNum" sz="quarter" idx="5"/>
          </p:nvPr>
        </p:nvSpPr>
        <p:spPr/>
        <p:txBody>
          <a:bodyPr/>
          <a:lstStyle/>
          <a:p>
            <a:fld id="{3A495C0F-D912-4A26-97C3-D1A9A0CEF4C4}" type="slidenum">
              <a:rPr lang="en-US" smtClean="0"/>
              <a:t>21</a:t>
            </a:fld>
            <a:endParaRPr lang="en-US"/>
          </a:p>
        </p:txBody>
      </p:sp>
    </p:spTree>
    <p:extLst>
      <p:ext uri="{BB962C8B-B14F-4D97-AF65-F5344CB8AC3E}">
        <p14:creationId xmlns:p14="http://schemas.microsoft.com/office/powerpoint/2010/main" val="10839794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FA1FA8-635E-6A59-138A-AFF3F14AA0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C417F0-2006-2447-53AA-0783835D46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74485D-F41B-753A-B035-42D4146605C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198CA9D-4D97-A96D-D45C-B2BEEA539EE5}"/>
              </a:ext>
            </a:extLst>
          </p:cNvPr>
          <p:cNvSpPr>
            <a:spLocks noGrp="1"/>
          </p:cNvSpPr>
          <p:nvPr>
            <p:ph type="sldNum" sz="quarter" idx="5"/>
          </p:nvPr>
        </p:nvSpPr>
        <p:spPr/>
        <p:txBody>
          <a:bodyPr/>
          <a:lstStyle/>
          <a:p>
            <a:fld id="{3A495C0F-D912-4A26-97C3-D1A9A0CEF4C4}" type="slidenum">
              <a:rPr lang="en-US" smtClean="0"/>
              <a:t>22</a:t>
            </a:fld>
            <a:endParaRPr lang="en-US"/>
          </a:p>
        </p:txBody>
      </p:sp>
    </p:spTree>
    <p:extLst>
      <p:ext uri="{BB962C8B-B14F-4D97-AF65-F5344CB8AC3E}">
        <p14:creationId xmlns:p14="http://schemas.microsoft.com/office/powerpoint/2010/main" val="33626256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5E594C-77C5-5DC6-8B76-5B1148D7D7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B8A309-DC3C-10DA-37DD-6E18FD70B2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392C2D-9290-616A-5349-5ACFF3A7661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4712693-485E-5163-B2E3-D607C3DA12E0}"/>
              </a:ext>
            </a:extLst>
          </p:cNvPr>
          <p:cNvSpPr>
            <a:spLocks noGrp="1"/>
          </p:cNvSpPr>
          <p:nvPr>
            <p:ph type="sldNum" sz="quarter" idx="5"/>
          </p:nvPr>
        </p:nvSpPr>
        <p:spPr/>
        <p:txBody>
          <a:bodyPr/>
          <a:lstStyle/>
          <a:p>
            <a:fld id="{3A495C0F-D912-4A26-97C3-D1A9A0CEF4C4}" type="slidenum">
              <a:rPr lang="en-US" smtClean="0"/>
              <a:t>23</a:t>
            </a:fld>
            <a:endParaRPr lang="en-US"/>
          </a:p>
        </p:txBody>
      </p:sp>
    </p:spTree>
    <p:extLst>
      <p:ext uri="{BB962C8B-B14F-4D97-AF65-F5344CB8AC3E}">
        <p14:creationId xmlns:p14="http://schemas.microsoft.com/office/powerpoint/2010/main" val="36077698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70AA64-7746-C759-51D3-E39B699FA5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AEE4D0-D15A-FA15-D1B5-B6EBBCC5F6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E6982B-C0C0-53DD-0A54-82E2B1BC6EA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440664B-7A1B-6320-6CD9-6CAFBE096D22}"/>
              </a:ext>
            </a:extLst>
          </p:cNvPr>
          <p:cNvSpPr>
            <a:spLocks noGrp="1"/>
          </p:cNvSpPr>
          <p:nvPr>
            <p:ph type="sldNum" sz="quarter" idx="5"/>
          </p:nvPr>
        </p:nvSpPr>
        <p:spPr/>
        <p:txBody>
          <a:bodyPr/>
          <a:lstStyle/>
          <a:p>
            <a:fld id="{3A495C0F-D912-4A26-97C3-D1A9A0CEF4C4}" type="slidenum">
              <a:rPr lang="en-US" smtClean="0"/>
              <a:t>24</a:t>
            </a:fld>
            <a:endParaRPr lang="en-US"/>
          </a:p>
        </p:txBody>
      </p:sp>
    </p:spTree>
    <p:extLst>
      <p:ext uri="{BB962C8B-B14F-4D97-AF65-F5344CB8AC3E}">
        <p14:creationId xmlns:p14="http://schemas.microsoft.com/office/powerpoint/2010/main" val="30137067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A495C0F-D912-4A26-97C3-D1A9A0CEF4C4}" type="slidenum">
              <a:rPr lang="en-US" smtClean="0"/>
              <a:t>41</a:t>
            </a:fld>
            <a:endParaRPr lang="en-US"/>
          </a:p>
        </p:txBody>
      </p:sp>
    </p:spTree>
    <p:extLst>
      <p:ext uri="{BB962C8B-B14F-4D97-AF65-F5344CB8AC3E}">
        <p14:creationId xmlns:p14="http://schemas.microsoft.com/office/powerpoint/2010/main" val="21898839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A495C0F-D912-4A26-97C3-D1A9A0CEF4C4}" type="slidenum">
              <a:rPr lang="en-US" smtClean="0"/>
              <a:t>46</a:t>
            </a:fld>
            <a:endParaRPr lang="en-US"/>
          </a:p>
        </p:txBody>
      </p:sp>
    </p:spTree>
    <p:extLst>
      <p:ext uri="{BB962C8B-B14F-4D97-AF65-F5344CB8AC3E}">
        <p14:creationId xmlns:p14="http://schemas.microsoft.com/office/powerpoint/2010/main" val="38353985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8A5CBA-559B-116D-2EC4-53BF88283F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F8DAEE-97A4-A63C-173A-05EE952D98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5F621A-792C-1BDF-94E7-0CFABE2BD6A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9548ACC-8F80-18B3-92EF-9B9C8094DA6F}"/>
              </a:ext>
            </a:extLst>
          </p:cNvPr>
          <p:cNvSpPr>
            <a:spLocks noGrp="1"/>
          </p:cNvSpPr>
          <p:nvPr>
            <p:ph type="sldNum" sz="quarter" idx="5"/>
          </p:nvPr>
        </p:nvSpPr>
        <p:spPr/>
        <p:txBody>
          <a:bodyPr/>
          <a:lstStyle/>
          <a:p>
            <a:fld id="{3A495C0F-D912-4A26-97C3-D1A9A0CEF4C4}" type="slidenum">
              <a:rPr lang="en-US" smtClean="0"/>
              <a:t>47</a:t>
            </a:fld>
            <a:endParaRPr lang="en-US"/>
          </a:p>
        </p:txBody>
      </p:sp>
    </p:spTree>
    <p:extLst>
      <p:ext uri="{BB962C8B-B14F-4D97-AF65-F5344CB8AC3E}">
        <p14:creationId xmlns:p14="http://schemas.microsoft.com/office/powerpoint/2010/main" val="39982744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https://www.youtube.com/@hoc1biet10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4C9BC2-C9DC-46E9-89FE-D9A19A127D3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307494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763695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059191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64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43745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11/8/2024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179777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11/8/2024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0265530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11/8/2024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5693947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75061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8234684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0936333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6692126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11/8/2024</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9265615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11/8/2024</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894715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11/8/2024</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910417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11/8/2024</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783333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11/8/2024</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2718648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11/8/2024</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320024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11/8/2024</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custDataLst>
      <p:tags r:id="rId1"/>
    </p:custDataLst>
    <p:extLst>
      <p:ext uri="{BB962C8B-B14F-4D97-AF65-F5344CB8AC3E}">
        <p14:creationId xmlns:p14="http://schemas.microsoft.com/office/powerpoint/2010/main" val="11493782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11/8/2024</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4459769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11/8/2024</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2445534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11/8/2024</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9309522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11/8/2024</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3629669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ags" Target="../tags/tag1.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11/8/2024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13210667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11/8/2024</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custDataLst>
      <p:tags r:id="rId13"/>
    </p:custDataLst>
    <p:extLst>
      <p:ext uri="{BB962C8B-B14F-4D97-AF65-F5344CB8AC3E}">
        <p14:creationId xmlns:p14="http://schemas.microsoft.com/office/powerpoint/2010/main" val="1848505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dao-duc-5/1/682/22/" TargetMode="External"/><Relationship Id="rId2" Type="http://schemas.openxmlformats.org/officeDocument/2006/relationships/image" Target="../media/image2.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www.hoc10.vn/doc-sach/dao-duc-5/1/682/22/" TargetMode="External"/><Relationship Id="rId2" Type="http://schemas.openxmlformats.org/officeDocument/2006/relationships/image" Target="../media/image6.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7.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jp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7.jp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7.jpg"/><Relationship Id="rId7" Type="http://schemas.openxmlformats.org/officeDocument/2006/relationships/image" Target="../media/image23.sv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svg"/><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4.png"/><Relationship Id="rId5" Type="http://schemas.openxmlformats.org/officeDocument/2006/relationships/image" Target="../media/image7.jpg"/><Relationship Id="rId4" Type="http://schemas.openxmlformats.org/officeDocument/2006/relationships/notesSlide" Target="../notesSlides/notesSlide5.xml"/></Relationships>
</file>

<file path=ppt/slides/_rels/slide2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26.svg"/><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29.svg"/><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3" Type="http://schemas.openxmlformats.org/officeDocument/2006/relationships/hyperlink" Target="https://www.hoc10.vn/doc-sach/dao-duc-5/1/682/24/" TargetMode="External"/><Relationship Id="rId2" Type="http://schemas.openxmlformats.org/officeDocument/2006/relationships/image" Target="../media/image30.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g"/><Relationship Id="rId1" Type="http://schemas.openxmlformats.org/officeDocument/2006/relationships/slideLayout" Target="../slideLayouts/slideLayout7.xml"/><Relationship Id="rId4" Type="http://schemas.openxmlformats.org/officeDocument/2006/relationships/image" Target="../media/image33.svg"/></Relationships>
</file>

<file path=ppt/slides/_rels/slide27.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1.jpg"/><Relationship Id="rId1" Type="http://schemas.openxmlformats.org/officeDocument/2006/relationships/slideLayout" Target="../slideLayouts/slideLayout7.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36.svg"/></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1.jpg"/><Relationship Id="rId1" Type="http://schemas.openxmlformats.org/officeDocument/2006/relationships/slideLayout" Target="../slideLayouts/slideLayout7.xml"/><Relationship Id="rId4" Type="http://schemas.openxmlformats.org/officeDocument/2006/relationships/image" Target="../media/image39.svg"/></Relationships>
</file>

<file path=ppt/slides/_rels/slide3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1.jpg"/><Relationship Id="rId1" Type="http://schemas.openxmlformats.org/officeDocument/2006/relationships/slideLayout" Target="../slideLayouts/slideLayout7.xml"/><Relationship Id="rId4" Type="http://schemas.openxmlformats.org/officeDocument/2006/relationships/image" Target="../media/image39.svg"/></Relationships>
</file>

<file path=ppt/slides/_rels/slide40.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4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4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48.xml.rels><?xml version="1.0" encoding="UTF-8" standalone="yes"?>
<Relationships xmlns="http://schemas.openxmlformats.org/package/2006/relationships"><Relationship Id="rId3" Type="http://schemas.openxmlformats.org/officeDocument/2006/relationships/hyperlink" Target="https://www.hoc10.vn/doc-sach/dao-duc-5/1/682/24/" TargetMode="External"/><Relationship Id="rId2" Type="http://schemas.openxmlformats.org/officeDocument/2006/relationships/image" Target="../media/image42.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4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3.jpg"/><Relationship Id="rId1" Type="http://schemas.openxmlformats.org/officeDocument/2006/relationships/slideLayout" Target="../slideLayouts/slideLayout7.xml"/><Relationship Id="rId4" Type="http://schemas.openxmlformats.org/officeDocument/2006/relationships/image" Target="../media/image46.svg"/></Relationships>
</file>

<file path=ppt/slides/_rels/slide51.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hyperlink" Target="https://www.hoc10.vn/doc-sach/dao-duc-5/1/682/26/" TargetMode="External"/><Relationship Id="rId2" Type="http://schemas.openxmlformats.org/officeDocument/2006/relationships/image" Target="../media/image50.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5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7.xml"/><Relationship Id="rId6" Type="http://schemas.openxmlformats.org/officeDocument/2006/relationships/image" Target="../media/image55.svg"/><Relationship Id="rId5" Type="http://schemas.openxmlformats.org/officeDocument/2006/relationships/image" Target="../media/image54.png"/><Relationship Id="rId4" Type="http://schemas.openxmlformats.org/officeDocument/2006/relationships/image" Target="../media/image53.svg"/></Relationships>
</file>

<file path=ppt/slides/_rels/slide5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1.png"/><Relationship Id="rId1" Type="http://schemas.openxmlformats.org/officeDocument/2006/relationships/slideLayout" Target="../slideLayouts/slideLayout7.xml"/><Relationship Id="rId4" Type="http://schemas.openxmlformats.org/officeDocument/2006/relationships/image" Target="../media/image57.svg"/></Relationships>
</file>

<file path=ppt/slides/_rels/slide60.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12.xml"/><Relationship Id="rId1" Type="http://schemas.openxmlformats.org/officeDocument/2006/relationships/slideLayout" Target="../slideLayouts/slideLayout18.xml"/><Relationship Id="rId4" Type="http://schemas.openxmlformats.org/officeDocument/2006/relationships/image" Target="../media/image58.jpeg"/></Relationships>
</file>

<file path=ppt/slides/_rels/slide61.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61D49F4-28F4-E17E-4F35-19F36C337123}"/>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err="1">
                <a:solidFill>
                  <a:schemeClr val="bg1"/>
                </a:solidFill>
                <a:effectLst>
                  <a:outerShdw blurRad="38100" dist="38100" dir="2700000" algn="tl">
                    <a:srgbClr val="000000">
                      <a:alpha val="43137"/>
                    </a:srgbClr>
                  </a:outerShdw>
                </a:effectLst>
                <a:latin typeface="UTM Avo" panose="02040603050506020204" pitchFamily="18" charset="0"/>
              </a:rPr>
              <a:t>Đạo</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 </a:t>
            </a:r>
            <a:r>
              <a:rPr lang="en-US" sz="3600" dirty="0" err="1">
                <a:solidFill>
                  <a:schemeClr val="bg1"/>
                </a:solidFill>
                <a:effectLst>
                  <a:outerShdw blurRad="38100" dist="38100" dir="2700000" algn="tl">
                    <a:srgbClr val="000000">
                      <a:alpha val="43137"/>
                    </a:srgbClr>
                  </a:outerShdw>
                </a:effectLst>
                <a:latin typeface="UTM Avo" panose="02040603050506020204" pitchFamily="18" charset="0"/>
              </a:rPr>
              <a:t>đức</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 5</a:t>
            </a:r>
          </a:p>
        </p:txBody>
      </p:sp>
      <p:sp>
        <p:nvSpPr>
          <p:cNvPr id="5" name="Title 1">
            <a:extLst>
              <a:ext uri="{FF2B5EF4-FFF2-40B4-BE49-F238E27FC236}">
                <a16:creationId xmlns:a16="http://schemas.microsoft.com/office/drawing/2014/main" id="{D6787178-DEC9-7787-33F3-85E554C65D97}"/>
              </a:ext>
            </a:extLst>
          </p:cNvPr>
          <p:cNvSpPr txBox="1">
            <a:spLocks/>
          </p:cNvSpPr>
          <p:nvPr/>
        </p:nvSpPr>
        <p:spPr>
          <a:xfrm>
            <a:off x="241720" y="1044928"/>
            <a:ext cx="11708561"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600"/>
              </a:spcBef>
            </a:pPr>
            <a:r>
              <a:rPr lang="vi-VN" sz="5000" b="1">
                <a:solidFill>
                  <a:srgbClr val="002060"/>
                </a:solidFill>
                <a:latin typeface="UTM Avo" panose="02040603050506020204" pitchFamily="18" charset="0"/>
              </a:rPr>
              <a:t>Chủ đề: Vượt qua khó khăn</a:t>
            </a:r>
            <a:endParaRPr lang="en-US" sz="5000" b="1" dirty="0">
              <a:solidFill>
                <a:srgbClr val="002060"/>
              </a:solidFill>
              <a:latin typeface="UTM Avo" panose="02040603050506020204" pitchFamily="18" charset="0"/>
            </a:endParaRPr>
          </a:p>
        </p:txBody>
      </p:sp>
      <p:sp>
        <p:nvSpPr>
          <p:cNvPr id="6" name="Subtitle 2">
            <a:extLst>
              <a:ext uri="{FF2B5EF4-FFF2-40B4-BE49-F238E27FC236}">
                <a16:creationId xmlns:a16="http://schemas.microsoft.com/office/drawing/2014/main" id="{3C9A5AD2-B64B-2077-0AD9-06B9B95D5A67}"/>
              </a:ext>
            </a:extLst>
          </p:cNvPr>
          <p:cNvSpPr txBox="1">
            <a:spLocks/>
          </p:cNvSpPr>
          <p:nvPr/>
        </p:nvSpPr>
        <p:spPr>
          <a:xfrm>
            <a:off x="580535" y="3090711"/>
            <a:ext cx="11030930"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600"/>
              </a:spcBef>
            </a:pPr>
            <a:r>
              <a:rPr lang="vi-VN" sz="5800" b="1" dirty="0">
                <a:solidFill>
                  <a:srgbClr val="FF0000"/>
                </a:solidFill>
                <a:latin typeface="UTM Avo" panose="02040603050506020204" pitchFamily="18" charset="0"/>
              </a:rPr>
              <a:t>Bài 4. Em biết</a:t>
            </a:r>
            <a:endParaRPr lang="en-US" sz="5800" b="1" dirty="0">
              <a:solidFill>
                <a:srgbClr val="FF0000"/>
              </a:solidFill>
              <a:latin typeface="UTM Avo" panose="02040603050506020204" pitchFamily="18" charset="0"/>
            </a:endParaRPr>
          </a:p>
          <a:p>
            <a:pPr>
              <a:lnSpc>
                <a:spcPct val="100000"/>
              </a:lnSpc>
              <a:spcBef>
                <a:spcPts val="600"/>
              </a:spcBef>
            </a:pPr>
            <a:r>
              <a:rPr lang="vi-VN" sz="5800" b="1" dirty="0">
                <a:solidFill>
                  <a:srgbClr val="FF0000"/>
                </a:solidFill>
                <a:latin typeface="UTM Avo" panose="02040603050506020204" pitchFamily="18" charset="0"/>
              </a:rPr>
              <a:t>vượt qua khó khăn</a:t>
            </a:r>
            <a:endParaRPr lang="en-US" sz="5800" b="1" dirty="0">
              <a:solidFill>
                <a:srgbClr val="FF0000"/>
              </a:solidFill>
              <a:latin typeface="UTM Avo" panose="02040603050506020204" pitchFamily="18" charset="0"/>
            </a:endParaRPr>
          </a:p>
        </p:txBody>
      </p:sp>
    </p:spTree>
    <p:extLst>
      <p:ext uri="{BB962C8B-B14F-4D97-AF65-F5344CB8AC3E}">
        <p14:creationId xmlns:p14="http://schemas.microsoft.com/office/powerpoint/2010/main" val="3438162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4185B78-9CC7-30AE-C432-196109F2FEAD}"/>
              </a:ext>
            </a:extLst>
          </p:cNvPr>
          <p:cNvGrpSpPr/>
          <p:nvPr/>
        </p:nvGrpSpPr>
        <p:grpSpPr>
          <a:xfrm>
            <a:off x="4727728" y="3589330"/>
            <a:ext cx="2736543" cy="1558939"/>
            <a:chOff x="309542" y="967667"/>
            <a:chExt cx="2878585" cy="1558939"/>
          </a:xfrm>
        </p:grpSpPr>
        <p:pic>
          <p:nvPicPr>
            <p:cNvPr id="3" name="Picture 2">
              <a:hlinkClick r:id="rId3"/>
              <a:extLst>
                <a:ext uri="{FF2B5EF4-FFF2-40B4-BE49-F238E27FC236}">
                  <a16:creationId xmlns:a16="http://schemas.microsoft.com/office/drawing/2014/main" id="{8732D82C-0958-88E0-8D77-F9065F3C7C92}"/>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4E51FE84-7D44-F2D6-6C4A-2638D323EF71}"/>
                </a:ext>
              </a:extLst>
            </p:cNvPr>
            <p:cNvSpPr txBox="1"/>
            <p:nvPr/>
          </p:nvSpPr>
          <p:spPr>
            <a:xfrm>
              <a:off x="309542" y="967667"/>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820172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39E6F34-E434-3F31-F4C3-F8E0121038AD}"/>
              </a:ext>
            </a:extLst>
          </p:cNvPr>
          <p:cNvSpPr txBox="1"/>
          <p:nvPr/>
        </p:nvSpPr>
        <p:spPr>
          <a:xfrm>
            <a:off x="122104" y="2161373"/>
            <a:ext cx="7184839" cy="1128386"/>
          </a:xfrm>
          <a:prstGeom prst="rect">
            <a:avLst/>
          </a:prstGeom>
          <a:noFill/>
        </p:spPr>
        <p:txBody>
          <a:bodyPr wrap="square">
            <a:spAutoFit/>
          </a:bodyPr>
          <a:lstStyle/>
          <a:p>
            <a:pPr algn="ctr">
              <a:lnSpc>
                <a:spcPct val="150000"/>
              </a:lnSpc>
              <a:spcAft>
                <a:spcPts val="133"/>
              </a:spcAft>
              <a:buClr>
                <a:srgbClr val="000000"/>
              </a:buClr>
              <a:buFont typeface="Arial"/>
              <a:buNone/>
            </a:pPr>
            <a:r>
              <a:rPr lang="en-US" sz="2400" b="1" kern="0" dirty="0" err="1">
                <a:solidFill>
                  <a:srgbClr val="000000"/>
                </a:solidFill>
                <a:latin typeface="UTM Avo" panose="02040603050506020204" pitchFamily="18" charset="0"/>
                <a:ea typeface="Calibri" panose="020F0502020204030204" pitchFamily="34" charset="0"/>
                <a:cs typeface="Arial" panose="020B0604020202020204" pitchFamily="34" charset="0"/>
                <a:sym typeface="Arial"/>
              </a:rPr>
              <a:t>Bên</a:t>
            </a:r>
            <a:r>
              <a:rPr lang="en-US" sz="2400" b="1" kern="0" dirty="0">
                <a:solidFill>
                  <a:srgbClr val="000000"/>
                </a:solidFill>
                <a:latin typeface="UTM Avo" panose="02040603050506020204" pitchFamily="18" charset="0"/>
                <a:ea typeface="Calibri" panose="020F0502020204030204" pitchFamily="34" charset="0"/>
                <a:cs typeface="Arial" panose="020B0604020202020204" pitchFamily="34" charset="0"/>
                <a:sym typeface="Arial"/>
              </a:rPr>
              <a:t> </a:t>
            </a:r>
            <a:r>
              <a:rPr lang="en-US" sz="2400" b="1" kern="0" dirty="0" err="1">
                <a:solidFill>
                  <a:srgbClr val="000000"/>
                </a:solidFill>
                <a:latin typeface="UTM Avo" panose="02040603050506020204" pitchFamily="18" charset="0"/>
                <a:ea typeface="Calibri" panose="020F0502020204030204" pitchFamily="34" charset="0"/>
                <a:cs typeface="Arial" panose="020B0604020202020204" pitchFamily="34" charset="0"/>
                <a:sym typeface="Arial"/>
              </a:rPr>
              <a:t>phải</a:t>
            </a:r>
            <a:r>
              <a:rPr lang="en-US" sz="2400" b="1" kern="0" dirty="0">
                <a:solidFill>
                  <a:srgbClr val="000000"/>
                </a:solidFill>
                <a:latin typeface="UTM Avo" panose="02040603050506020204" pitchFamily="18" charset="0"/>
                <a:ea typeface="Calibri" panose="020F0502020204030204" pitchFamily="34" charset="0"/>
                <a:cs typeface="Arial" panose="020B0604020202020204" pitchFamily="34" charset="0"/>
                <a:sym typeface="Arial"/>
              </a:rPr>
              <a:t> </a:t>
            </a:r>
            <a:r>
              <a:rPr lang="en-US" sz="2400" b="1" kern="0" dirty="0" err="1">
                <a:solidFill>
                  <a:srgbClr val="000000"/>
                </a:solidFill>
                <a:latin typeface="UTM Avo" panose="02040603050506020204" pitchFamily="18" charset="0"/>
                <a:ea typeface="Calibri" panose="020F0502020204030204" pitchFamily="34" charset="0"/>
                <a:cs typeface="Arial" panose="020B0604020202020204" pitchFamily="34" charset="0"/>
                <a:sym typeface="Arial"/>
              </a:rPr>
              <a:t>là</a:t>
            </a:r>
            <a:r>
              <a:rPr lang="en-US" sz="2400" b="1" kern="0" dirty="0">
                <a:solidFill>
                  <a:srgbClr val="000000"/>
                </a:solidFill>
                <a:latin typeface="UTM Avo" panose="02040603050506020204" pitchFamily="18" charset="0"/>
                <a:ea typeface="Calibri" panose="020F0502020204030204" pitchFamily="34" charset="0"/>
                <a:cs typeface="Arial" panose="020B0604020202020204" pitchFamily="34" charset="0"/>
                <a:sym typeface="Arial"/>
              </a:rPr>
              <a:t> </a:t>
            </a:r>
            <a:r>
              <a:rPr lang="en-US" sz="2400" b="1" kern="0" dirty="0" err="1">
                <a:solidFill>
                  <a:srgbClr val="000000"/>
                </a:solidFill>
                <a:latin typeface="UTM Avo" panose="02040603050506020204" pitchFamily="18" charset="0"/>
                <a:ea typeface="Calibri" panose="020F0502020204030204" pitchFamily="34" charset="0"/>
                <a:cs typeface="Arial" panose="020B0604020202020204" pitchFamily="34" charset="0"/>
                <a:sym typeface="Arial"/>
              </a:rPr>
              <a:t>bức</a:t>
            </a:r>
            <a:r>
              <a:rPr lang="en-US" sz="2400" b="1" kern="0" dirty="0">
                <a:solidFill>
                  <a:srgbClr val="000000"/>
                </a:solidFill>
                <a:latin typeface="UTM Avo" panose="02040603050506020204" pitchFamily="18" charset="0"/>
                <a:ea typeface="Calibri" panose="020F0502020204030204" pitchFamily="34" charset="0"/>
                <a:cs typeface="Arial" panose="020B0604020202020204" pitchFamily="34" charset="0"/>
                <a:sym typeface="Arial"/>
              </a:rPr>
              <a:t> </a:t>
            </a:r>
            <a:r>
              <a:rPr lang="en-US" sz="2400" b="1" kern="0" dirty="0" err="1">
                <a:solidFill>
                  <a:srgbClr val="000000"/>
                </a:solidFill>
                <a:latin typeface="UTM Avo" panose="02040603050506020204" pitchFamily="18" charset="0"/>
                <a:ea typeface="Calibri" panose="020F0502020204030204" pitchFamily="34" charset="0"/>
                <a:cs typeface="Arial" panose="020B0604020202020204" pitchFamily="34" charset="0"/>
                <a:sym typeface="Arial"/>
              </a:rPr>
              <a:t>ảnh</a:t>
            </a:r>
            <a:r>
              <a:rPr lang="en-US" sz="2400" b="1" kern="0" dirty="0">
                <a:solidFill>
                  <a:srgbClr val="000000"/>
                </a:solidFill>
                <a:latin typeface="UTM Avo" panose="02040603050506020204" pitchFamily="18" charset="0"/>
                <a:ea typeface="Calibri" panose="020F0502020204030204" pitchFamily="34" charset="0"/>
                <a:cs typeface="Arial" panose="020B0604020202020204" pitchFamily="34" charset="0"/>
                <a:sym typeface="Arial"/>
              </a:rPr>
              <a:t> con </a:t>
            </a:r>
            <a:r>
              <a:rPr lang="en-US" sz="2400" b="1" kern="0" dirty="0" err="1">
                <a:solidFill>
                  <a:srgbClr val="000000"/>
                </a:solidFill>
                <a:latin typeface="UTM Avo" panose="02040603050506020204" pitchFamily="18" charset="0"/>
                <a:ea typeface="Calibri" panose="020F0502020204030204" pitchFamily="34" charset="0"/>
                <a:cs typeface="Arial" panose="020B0604020202020204" pitchFamily="34" charset="0"/>
                <a:sym typeface="Arial"/>
              </a:rPr>
              <a:t>đường</a:t>
            </a:r>
            <a:r>
              <a:rPr lang="en-US" sz="2400" b="1" kern="0" dirty="0">
                <a:solidFill>
                  <a:srgbClr val="000000"/>
                </a:solidFill>
                <a:latin typeface="UTM Avo" panose="02040603050506020204" pitchFamily="18" charset="0"/>
                <a:ea typeface="Calibri" panose="020F0502020204030204" pitchFamily="34" charset="0"/>
                <a:cs typeface="Arial" panose="020B0604020202020204" pitchFamily="34" charset="0"/>
                <a:sym typeface="Arial"/>
              </a:rPr>
              <a:t> </a:t>
            </a:r>
            <a:r>
              <a:rPr lang="en-US" sz="2400" b="1" kern="0" dirty="0" err="1">
                <a:solidFill>
                  <a:srgbClr val="000000"/>
                </a:solidFill>
                <a:latin typeface="UTM Avo" panose="02040603050506020204" pitchFamily="18" charset="0"/>
                <a:ea typeface="Calibri" panose="020F0502020204030204" pitchFamily="34" charset="0"/>
                <a:cs typeface="Arial" panose="020B0604020202020204" pitchFamily="34" charset="0"/>
                <a:sym typeface="Arial"/>
              </a:rPr>
              <a:t>đến</a:t>
            </a:r>
            <a:r>
              <a:rPr lang="en-US" sz="2400" b="1" kern="0" dirty="0">
                <a:solidFill>
                  <a:srgbClr val="000000"/>
                </a:solidFill>
                <a:latin typeface="UTM Avo" panose="02040603050506020204" pitchFamily="18" charset="0"/>
                <a:ea typeface="Calibri" panose="020F0502020204030204" pitchFamily="34" charset="0"/>
                <a:cs typeface="Arial" panose="020B0604020202020204" pitchFamily="34" charset="0"/>
                <a:sym typeface="Arial"/>
              </a:rPr>
              <a:t> </a:t>
            </a:r>
            <a:r>
              <a:rPr lang="en-US" sz="2400" b="1" kern="0" dirty="0" err="1">
                <a:solidFill>
                  <a:srgbClr val="000000"/>
                </a:solidFill>
                <a:latin typeface="UTM Avo" panose="02040603050506020204" pitchFamily="18" charset="0"/>
                <a:ea typeface="Calibri" panose="020F0502020204030204" pitchFamily="34" charset="0"/>
                <a:cs typeface="Arial" panose="020B0604020202020204" pitchFamily="34" charset="0"/>
                <a:sym typeface="Arial"/>
              </a:rPr>
              <a:t>trường</a:t>
            </a:r>
            <a:r>
              <a:rPr lang="en-US" sz="2400" b="1" kern="0" dirty="0">
                <a:solidFill>
                  <a:srgbClr val="000000"/>
                </a:solidFill>
                <a:latin typeface="UTM Avo" panose="02040603050506020204" pitchFamily="18" charset="0"/>
                <a:ea typeface="Calibri" panose="020F0502020204030204" pitchFamily="34" charset="0"/>
                <a:cs typeface="Arial" panose="020B0604020202020204" pitchFamily="34" charset="0"/>
                <a:sym typeface="Arial"/>
              </a:rPr>
              <a:t> </a:t>
            </a:r>
            <a:r>
              <a:rPr lang="en-US" sz="2400" b="1" kern="0" dirty="0" err="1">
                <a:solidFill>
                  <a:srgbClr val="000000"/>
                </a:solidFill>
                <a:latin typeface="UTM Avo" panose="02040603050506020204" pitchFamily="18" charset="0"/>
                <a:ea typeface="Calibri" panose="020F0502020204030204" pitchFamily="34" charset="0"/>
                <a:cs typeface="Arial" panose="020B0604020202020204" pitchFamily="34" charset="0"/>
                <a:sym typeface="Arial"/>
              </a:rPr>
              <a:t>mùa</a:t>
            </a:r>
            <a:r>
              <a:rPr lang="en-US" sz="2400" b="1" kern="0" dirty="0">
                <a:solidFill>
                  <a:srgbClr val="000000"/>
                </a:solidFill>
                <a:latin typeface="UTM Avo" panose="02040603050506020204" pitchFamily="18" charset="0"/>
                <a:ea typeface="Calibri" panose="020F0502020204030204" pitchFamily="34" charset="0"/>
                <a:cs typeface="Arial" panose="020B0604020202020204" pitchFamily="34" charset="0"/>
                <a:sym typeface="Arial"/>
              </a:rPr>
              <a:t> </a:t>
            </a:r>
            <a:r>
              <a:rPr lang="en-US" sz="2400" b="1" kern="0" dirty="0" err="1">
                <a:solidFill>
                  <a:srgbClr val="000000"/>
                </a:solidFill>
                <a:latin typeface="UTM Avo" panose="02040603050506020204" pitchFamily="18" charset="0"/>
                <a:ea typeface="Calibri" panose="020F0502020204030204" pitchFamily="34" charset="0"/>
                <a:cs typeface="Arial" panose="020B0604020202020204" pitchFamily="34" charset="0"/>
                <a:sym typeface="Arial"/>
              </a:rPr>
              <a:t>mưa</a:t>
            </a:r>
            <a:r>
              <a:rPr lang="en-US" sz="2400" b="1" kern="0" dirty="0">
                <a:solidFill>
                  <a:srgbClr val="000000"/>
                </a:solidFill>
                <a:latin typeface="UTM Avo" panose="02040603050506020204" pitchFamily="18" charset="0"/>
                <a:ea typeface="Calibri" panose="020F0502020204030204" pitchFamily="34" charset="0"/>
                <a:cs typeface="Arial" panose="020B0604020202020204" pitchFamily="34" charset="0"/>
                <a:sym typeface="Arial"/>
              </a:rPr>
              <a:t> </a:t>
            </a:r>
            <a:r>
              <a:rPr lang="en-US" sz="2400" b="1" kern="0" dirty="0" err="1">
                <a:solidFill>
                  <a:srgbClr val="000000"/>
                </a:solidFill>
                <a:latin typeface="UTM Avo" panose="02040603050506020204" pitchFamily="18" charset="0"/>
                <a:ea typeface="Calibri" panose="020F0502020204030204" pitchFamily="34" charset="0"/>
                <a:cs typeface="Arial" panose="020B0604020202020204" pitchFamily="34" charset="0"/>
                <a:sym typeface="Arial"/>
              </a:rPr>
              <a:t>lũ</a:t>
            </a:r>
            <a:r>
              <a:rPr lang="en-US" sz="2400" b="1" kern="0" dirty="0">
                <a:solidFill>
                  <a:srgbClr val="000000"/>
                </a:solidFill>
                <a:latin typeface="UTM Avo" panose="02040603050506020204" pitchFamily="18" charset="0"/>
                <a:ea typeface="Calibri" panose="020F0502020204030204" pitchFamily="34" charset="0"/>
                <a:cs typeface="Arial" panose="020B0604020202020204" pitchFamily="34" charset="0"/>
                <a:sym typeface="Arial"/>
              </a:rPr>
              <a:t> </a:t>
            </a:r>
            <a:r>
              <a:rPr lang="en-US" sz="2400" b="1" kern="0" dirty="0" err="1">
                <a:solidFill>
                  <a:srgbClr val="000000"/>
                </a:solidFill>
                <a:latin typeface="UTM Avo" panose="02040603050506020204" pitchFamily="18" charset="0"/>
                <a:ea typeface="Calibri" panose="020F0502020204030204" pitchFamily="34" charset="0"/>
                <a:cs typeface="Arial" panose="020B0604020202020204" pitchFamily="34" charset="0"/>
                <a:sym typeface="Arial"/>
              </a:rPr>
              <a:t>của</a:t>
            </a:r>
            <a:r>
              <a:rPr lang="en-US" sz="2400" b="1" kern="0" dirty="0">
                <a:solidFill>
                  <a:srgbClr val="000000"/>
                </a:solidFill>
                <a:latin typeface="UTM Avo" panose="02040603050506020204" pitchFamily="18" charset="0"/>
                <a:ea typeface="Calibri" panose="020F0502020204030204" pitchFamily="34" charset="0"/>
                <a:cs typeface="Arial" panose="020B0604020202020204" pitchFamily="34" charset="0"/>
                <a:sym typeface="Arial"/>
              </a:rPr>
              <a:t> </a:t>
            </a:r>
            <a:r>
              <a:rPr lang="en-US" sz="2400" b="1" kern="0" dirty="0" err="1">
                <a:solidFill>
                  <a:srgbClr val="000000"/>
                </a:solidFill>
                <a:latin typeface="UTM Avo" panose="02040603050506020204" pitchFamily="18" charset="0"/>
                <a:ea typeface="Calibri" panose="020F0502020204030204" pitchFamily="34" charset="0"/>
                <a:cs typeface="Arial" panose="020B0604020202020204" pitchFamily="34" charset="0"/>
                <a:sym typeface="Arial"/>
              </a:rPr>
              <a:t>các</a:t>
            </a:r>
            <a:r>
              <a:rPr lang="en-US" sz="2400" b="1" kern="0" dirty="0">
                <a:solidFill>
                  <a:srgbClr val="000000"/>
                </a:solidFill>
                <a:latin typeface="UTM Avo" panose="02040603050506020204" pitchFamily="18" charset="0"/>
                <a:ea typeface="Calibri" panose="020F0502020204030204" pitchFamily="34" charset="0"/>
                <a:cs typeface="Arial" panose="020B0604020202020204" pitchFamily="34" charset="0"/>
                <a:sym typeface="Arial"/>
              </a:rPr>
              <a:t> </a:t>
            </a:r>
            <a:r>
              <a:rPr lang="en-US" sz="2400" b="1" kern="0" dirty="0" err="1">
                <a:solidFill>
                  <a:srgbClr val="000000"/>
                </a:solidFill>
                <a:latin typeface="UTM Avo" panose="02040603050506020204" pitchFamily="18" charset="0"/>
                <a:ea typeface="Calibri" panose="020F0502020204030204" pitchFamily="34" charset="0"/>
                <a:cs typeface="Arial" panose="020B0604020202020204" pitchFamily="34" charset="0"/>
                <a:sym typeface="Arial"/>
              </a:rPr>
              <a:t>bạn</a:t>
            </a:r>
            <a:r>
              <a:rPr lang="en-US" sz="2400" b="1" kern="0" dirty="0">
                <a:solidFill>
                  <a:srgbClr val="000000"/>
                </a:solidFill>
                <a:latin typeface="UTM Avo" panose="02040603050506020204" pitchFamily="18" charset="0"/>
                <a:ea typeface="Calibri" panose="020F0502020204030204" pitchFamily="34" charset="0"/>
                <a:cs typeface="Arial" panose="020B0604020202020204" pitchFamily="34" charset="0"/>
                <a:sym typeface="Arial"/>
              </a:rPr>
              <a:t> </a:t>
            </a:r>
            <a:r>
              <a:rPr lang="en-US" sz="2400" b="1" kern="0" dirty="0" err="1">
                <a:solidFill>
                  <a:srgbClr val="000000"/>
                </a:solidFill>
                <a:latin typeface="UTM Avo" panose="02040603050506020204" pitchFamily="18" charset="0"/>
                <a:ea typeface="Calibri" panose="020F0502020204030204" pitchFamily="34" charset="0"/>
                <a:cs typeface="Arial" panose="020B0604020202020204" pitchFamily="34" charset="0"/>
                <a:sym typeface="Arial"/>
              </a:rPr>
              <a:t>ở</a:t>
            </a:r>
            <a:r>
              <a:rPr lang="en-US" sz="2400" b="1" kern="0" dirty="0">
                <a:solidFill>
                  <a:srgbClr val="000000"/>
                </a:solidFill>
                <a:latin typeface="UTM Avo" panose="02040603050506020204" pitchFamily="18" charset="0"/>
                <a:ea typeface="Calibri" panose="020F0502020204030204" pitchFamily="34" charset="0"/>
                <a:cs typeface="Arial" panose="020B0604020202020204" pitchFamily="34" charset="0"/>
                <a:sym typeface="Arial"/>
              </a:rPr>
              <a:t> </a:t>
            </a:r>
            <a:r>
              <a:rPr lang="en-US" sz="2400" b="1" kern="0" dirty="0" err="1">
                <a:solidFill>
                  <a:srgbClr val="000000"/>
                </a:solidFill>
                <a:latin typeface="UTM Avo" panose="02040603050506020204" pitchFamily="18" charset="0"/>
                <a:ea typeface="Calibri" panose="020F0502020204030204" pitchFamily="34" charset="0"/>
                <a:cs typeface="Arial" panose="020B0604020202020204" pitchFamily="34" charset="0"/>
                <a:sym typeface="Arial"/>
              </a:rPr>
              <a:t>miền</a:t>
            </a:r>
            <a:r>
              <a:rPr lang="en-US" sz="2400" b="1" kern="0" dirty="0">
                <a:solidFill>
                  <a:srgbClr val="000000"/>
                </a:solidFill>
                <a:latin typeface="UTM Avo" panose="02040603050506020204" pitchFamily="18" charset="0"/>
                <a:ea typeface="Calibri" panose="020F0502020204030204" pitchFamily="34" charset="0"/>
                <a:cs typeface="Arial" panose="020B0604020202020204" pitchFamily="34" charset="0"/>
                <a:sym typeface="Arial"/>
              </a:rPr>
              <a:t> </a:t>
            </a:r>
            <a:r>
              <a:rPr lang="en-US" sz="2400" b="1" kern="0" dirty="0" err="1">
                <a:solidFill>
                  <a:srgbClr val="000000"/>
                </a:solidFill>
                <a:latin typeface="UTM Avo" panose="02040603050506020204" pitchFamily="18" charset="0"/>
                <a:ea typeface="Calibri" panose="020F0502020204030204" pitchFamily="34" charset="0"/>
                <a:cs typeface="Arial" panose="020B0604020202020204" pitchFamily="34" charset="0"/>
                <a:sym typeface="Arial"/>
              </a:rPr>
              <a:t>núi</a:t>
            </a:r>
            <a:r>
              <a:rPr lang="en-US" sz="2400" b="1" kern="0" dirty="0">
                <a:solidFill>
                  <a:srgbClr val="000000"/>
                </a:solidFill>
                <a:latin typeface="UTM Avo" panose="02040603050506020204" pitchFamily="18" charset="0"/>
                <a:ea typeface="Calibri" panose="020F0502020204030204" pitchFamily="34" charset="0"/>
                <a:cs typeface="Arial" panose="020B0604020202020204" pitchFamily="34" charset="0"/>
                <a:sym typeface="Arial"/>
              </a:rPr>
              <a:t>.</a:t>
            </a:r>
            <a:endParaRPr lang="en-VN" sz="2400" b="1" kern="0" dirty="0">
              <a:solidFill>
                <a:srgbClr val="000000"/>
              </a:solidFill>
              <a:latin typeface="UTM Avo" panose="02040603050506020204" pitchFamily="18" charset="0"/>
              <a:ea typeface="SimSun" panose="02010600030101010101" pitchFamily="2" charset="-122"/>
              <a:cs typeface="Arial" panose="020B0604020202020204" pitchFamily="34" charset="0"/>
              <a:sym typeface="Arial"/>
            </a:endParaRPr>
          </a:p>
        </p:txBody>
      </p:sp>
      <p:pic>
        <p:nvPicPr>
          <p:cNvPr id="14" name="Picture 13">
            <a:extLst>
              <a:ext uri="{FF2B5EF4-FFF2-40B4-BE49-F238E27FC236}">
                <a16:creationId xmlns:a16="http://schemas.microsoft.com/office/drawing/2014/main" id="{DC83E893-36EE-1077-3E59-0B67A85240AF}"/>
              </a:ext>
            </a:extLst>
          </p:cNvPr>
          <p:cNvPicPr>
            <a:picLocks noChangeAspect="1"/>
          </p:cNvPicPr>
          <p:nvPr/>
        </p:nvPicPr>
        <p:blipFill>
          <a:blip r:embed="rId3"/>
          <a:stretch>
            <a:fillRect/>
          </a:stretch>
        </p:blipFill>
        <p:spPr>
          <a:xfrm>
            <a:off x="7401211" y="1700711"/>
            <a:ext cx="4790789" cy="4790789"/>
          </a:xfrm>
          <a:prstGeom prst="rect">
            <a:avLst/>
          </a:prstGeom>
        </p:spPr>
      </p:pic>
      <p:sp>
        <p:nvSpPr>
          <p:cNvPr id="17" name="Oval 16">
            <a:extLst>
              <a:ext uri="{FF2B5EF4-FFF2-40B4-BE49-F238E27FC236}">
                <a16:creationId xmlns:a16="http://schemas.microsoft.com/office/drawing/2014/main" id="{4602E0F9-92C9-B5D6-6A60-DEE791781DC9}"/>
              </a:ext>
            </a:extLst>
          </p:cNvPr>
          <p:cNvSpPr/>
          <p:nvPr/>
        </p:nvSpPr>
        <p:spPr>
          <a:xfrm>
            <a:off x="1240739" y="3568241"/>
            <a:ext cx="4711280" cy="2115419"/>
          </a:xfrm>
          <a:custGeom>
            <a:avLst/>
            <a:gdLst>
              <a:gd name="connsiteX0" fmla="*/ 0 w 4711280"/>
              <a:gd name="connsiteY0" fmla="*/ 1057710 h 2115419"/>
              <a:gd name="connsiteX1" fmla="*/ 2355640 w 4711280"/>
              <a:gd name="connsiteY1" fmla="*/ 0 h 2115419"/>
              <a:gd name="connsiteX2" fmla="*/ 4711280 w 4711280"/>
              <a:gd name="connsiteY2" fmla="*/ 1057710 h 2115419"/>
              <a:gd name="connsiteX3" fmla="*/ 2355640 w 4711280"/>
              <a:gd name="connsiteY3" fmla="*/ 2115420 h 2115419"/>
              <a:gd name="connsiteX4" fmla="*/ 0 w 4711280"/>
              <a:gd name="connsiteY4" fmla="*/ 1057710 h 21154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11280" h="2115419" fill="none" extrusionOk="0">
                <a:moveTo>
                  <a:pt x="0" y="1057710"/>
                </a:moveTo>
                <a:cubicBezTo>
                  <a:pt x="59921" y="416601"/>
                  <a:pt x="1347457" y="19321"/>
                  <a:pt x="2355640" y="0"/>
                </a:cubicBezTo>
                <a:cubicBezTo>
                  <a:pt x="3744994" y="151052"/>
                  <a:pt x="4571249" y="470544"/>
                  <a:pt x="4711280" y="1057710"/>
                </a:cubicBezTo>
                <a:cubicBezTo>
                  <a:pt x="4933131" y="1674038"/>
                  <a:pt x="3627674" y="2102208"/>
                  <a:pt x="2355640" y="2115420"/>
                </a:cubicBezTo>
                <a:cubicBezTo>
                  <a:pt x="996163" y="2132875"/>
                  <a:pt x="102030" y="1503555"/>
                  <a:pt x="0" y="1057710"/>
                </a:cubicBezTo>
                <a:close/>
              </a:path>
              <a:path w="4711280" h="2115419" stroke="0" extrusionOk="0">
                <a:moveTo>
                  <a:pt x="0" y="1057710"/>
                </a:moveTo>
                <a:cubicBezTo>
                  <a:pt x="-86318" y="624993"/>
                  <a:pt x="774933" y="-115509"/>
                  <a:pt x="2355640" y="0"/>
                </a:cubicBezTo>
                <a:cubicBezTo>
                  <a:pt x="3748544" y="-13570"/>
                  <a:pt x="4674004" y="541444"/>
                  <a:pt x="4711280" y="1057710"/>
                </a:cubicBezTo>
                <a:cubicBezTo>
                  <a:pt x="4576608" y="1686878"/>
                  <a:pt x="3436981" y="2375149"/>
                  <a:pt x="2355640" y="2115420"/>
                </a:cubicBezTo>
                <a:cubicBezTo>
                  <a:pt x="1156854" y="2049283"/>
                  <a:pt x="-67255" y="1657294"/>
                  <a:pt x="0" y="1057710"/>
                </a:cubicBezTo>
                <a:close/>
              </a:path>
            </a:pathLst>
          </a:custGeom>
          <a:solidFill>
            <a:schemeClr val="bg1"/>
          </a:solidFill>
          <a:ln w="38100">
            <a:solidFill>
              <a:schemeClr val="tx1"/>
            </a:solidFill>
            <a:extLst>
              <a:ext uri="{C807C97D-BFC1-408E-A445-0C87EB9F89A2}">
                <ask:lineSketchStyleProps xmlns:ask="http://schemas.microsoft.com/office/drawing/2018/sketchyshapes" sd="981765707">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buClr>
                <a:srgbClr val="000000"/>
              </a:buClr>
              <a:buFont typeface="Arial"/>
              <a:buNone/>
            </a:pPr>
            <a:r>
              <a:rPr lang="en-VN" sz="2400" kern="0" dirty="0">
                <a:solidFill>
                  <a:schemeClr val="tx1"/>
                </a:solidFill>
                <a:latin typeface="UTM Avo" panose="02040603050506020204" pitchFamily="18" charset="0"/>
                <a:cs typeface="Arial"/>
                <a:sym typeface="Arial"/>
              </a:rPr>
              <a:t>Các em có suy nghĩ gì về bức tranh?</a:t>
            </a:r>
          </a:p>
        </p:txBody>
      </p:sp>
    </p:spTree>
    <p:extLst>
      <p:ext uri="{BB962C8B-B14F-4D97-AF65-F5344CB8AC3E}">
        <p14:creationId xmlns:p14="http://schemas.microsoft.com/office/powerpoint/2010/main" val="2581696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B3E107D-44AB-180A-BB32-194A1CE7C84D}"/>
              </a:ext>
            </a:extLst>
          </p:cNvPr>
          <p:cNvGrpSpPr/>
          <p:nvPr/>
        </p:nvGrpSpPr>
        <p:grpSpPr>
          <a:xfrm>
            <a:off x="4727728" y="3589330"/>
            <a:ext cx="2736543" cy="1558939"/>
            <a:chOff x="309542" y="967667"/>
            <a:chExt cx="2878585" cy="1558939"/>
          </a:xfrm>
        </p:grpSpPr>
        <p:pic>
          <p:nvPicPr>
            <p:cNvPr id="3" name="Picture 2">
              <a:hlinkClick r:id="rId3"/>
              <a:extLst>
                <a:ext uri="{FF2B5EF4-FFF2-40B4-BE49-F238E27FC236}">
                  <a16:creationId xmlns:a16="http://schemas.microsoft.com/office/drawing/2014/main" id="{9956734E-79D1-843F-5C0F-FA1D86F91AAF}"/>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CCADEA9A-FDB0-E77E-670B-F32F2BD50E29}"/>
                </a:ext>
              </a:extLst>
            </p:cNvPr>
            <p:cNvSpPr txBox="1"/>
            <p:nvPr/>
          </p:nvSpPr>
          <p:spPr>
            <a:xfrm>
              <a:off x="309542" y="967667"/>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32119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2">
            <a:extLst>
              <a:ext uri="{FF2B5EF4-FFF2-40B4-BE49-F238E27FC236}">
                <a16:creationId xmlns:a16="http://schemas.microsoft.com/office/drawing/2014/main" id="{14A5ED4F-6C23-C369-F711-F00EF14F9920}"/>
              </a:ext>
            </a:extLst>
          </p:cNvPr>
          <p:cNvSpPr txBox="1"/>
          <p:nvPr/>
        </p:nvSpPr>
        <p:spPr>
          <a:xfrm>
            <a:off x="1879600" y="1509334"/>
            <a:ext cx="8432800" cy="482055"/>
          </a:xfrm>
          <a:prstGeom prst="rect">
            <a:avLst/>
          </a:prstGeom>
        </p:spPr>
        <p:txBody>
          <a:bodyPr wrap="square" lIns="0" tIns="0" rIns="0" bIns="0" rtlCol="0" anchor="t">
            <a:spAutoFit/>
          </a:bodyPr>
          <a:lstStyle/>
          <a:p>
            <a:pPr algn="ctr" defTabSz="609539">
              <a:lnSpc>
                <a:spcPct val="150000"/>
              </a:lnSpc>
              <a:spcBef>
                <a:spcPct val="0"/>
              </a:spcBef>
            </a:pPr>
            <a:r>
              <a:rPr lang="en-US" sz="2400" b="1" dirty="0">
                <a:solidFill>
                  <a:srgbClr val="000000"/>
                </a:solidFill>
                <a:latin typeface="UTM Avo" panose="02040603050506020204" pitchFamily="18" charset="0"/>
                <a:cs typeface="Arial" panose="020B0604020202020204" pitchFamily="34" charset="0"/>
              </a:rPr>
              <a:t>HOẠT ĐỘNG 1. QUAN SÁT TRANH VÀ TRẢ LỜI CÂU HỎI</a:t>
            </a:r>
          </a:p>
        </p:txBody>
      </p:sp>
      <p:pic>
        <p:nvPicPr>
          <p:cNvPr id="6" name="Picture 3">
            <a:extLst>
              <a:ext uri="{FF2B5EF4-FFF2-40B4-BE49-F238E27FC236}">
                <a16:creationId xmlns:a16="http://schemas.microsoft.com/office/drawing/2014/main" id="{145966AF-F59B-5AF3-AA0A-6CA7D11A3910}"/>
              </a:ext>
            </a:extLst>
          </p:cNvPr>
          <p:cNvPicPr>
            <a:picLocks noChangeAspect="1"/>
          </p:cNvPicPr>
          <p:nvPr/>
        </p:nvPicPr>
        <p:blipFill>
          <a:blip r:embed="rId3">
            <a:duotone>
              <a:srgbClr val="CFD982">
                <a:shade val="45000"/>
                <a:satMod val="135000"/>
              </a:srgbClr>
              <a:prstClr val="white"/>
            </a:duotone>
            <a:extLst>
              <a:ext uri="{28A0092B-C50C-407E-A947-70E740481C1C}">
                <a14:useLocalDpi xmlns:a14="http://schemas.microsoft.com/office/drawing/2010/main" val="0"/>
              </a:ext>
              <a:ext uri="{96DAC541-7B7A-43D3-8B79-37D633B846F1}">
                <asvg:svgBlip xmlns:asvg="http://schemas.microsoft.com/office/drawing/2016/SVG/main" r:embed="rId4"/>
              </a:ext>
            </a:extLst>
          </a:blip>
          <a:srcRect t="18041"/>
          <a:stretch>
            <a:fillRect/>
          </a:stretch>
        </p:blipFill>
        <p:spPr>
          <a:xfrm>
            <a:off x="639938" y="1991389"/>
            <a:ext cx="8126437" cy="4473621"/>
          </a:xfrm>
          <a:prstGeom prst="rect">
            <a:avLst/>
          </a:prstGeom>
        </p:spPr>
      </p:pic>
      <p:sp>
        <p:nvSpPr>
          <p:cNvPr id="7" name="TextBox 6">
            <a:extLst>
              <a:ext uri="{FF2B5EF4-FFF2-40B4-BE49-F238E27FC236}">
                <a16:creationId xmlns:a16="http://schemas.microsoft.com/office/drawing/2014/main" id="{40ACFF22-2214-6129-88DB-A71E78FB6423}"/>
              </a:ext>
            </a:extLst>
          </p:cNvPr>
          <p:cNvSpPr txBox="1"/>
          <p:nvPr/>
        </p:nvSpPr>
        <p:spPr>
          <a:xfrm>
            <a:off x="930669" y="3597450"/>
            <a:ext cx="7544973" cy="2229841"/>
          </a:xfrm>
          <a:prstGeom prst="rect">
            <a:avLst/>
          </a:prstGeom>
          <a:noFill/>
        </p:spPr>
        <p:txBody>
          <a:bodyPr wrap="square">
            <a:spAutoFit/>
          </a:bodyPr>
          <a:lstStyle/>
          <a:p>
            <a:pPr algn="just">
              <a:lnSpc>
                <a:spcPct val="150000"/>
              </a:lnSpc>
              <a:spcAft>
                <a:spcPts val="133"/>
              </a:spcAft>
              <a:buClr>
                <a:srgbClr val="000000"/>
              </a:buClr>
              <a:buFont typeface="Arial"/>
              <a:buNone/>
            </a:pPr>
            <a:r>
              <a:rPr lang="vi-VN" sz="2400" kern="0" dirty="0">
                <a:latin typeface="UTM Avo" panose="02040603050506020204" pitchFamily="18" charset="0"/>
                <a:ea typeface="SimSun" panose="02010600030101010101" pitchFamily="2" charset="-122"/>
                <a:cs typeface="Arial" panose="020B0604020202020204" pitchFamily="34" charset="0"/>
                <a:sym typeface="Arial"/>
              </a:rPr>
              <a:t>Các em quan sát tranh minh hoạ SGK tr.21 và hướng dẫn cho sẵn dưới đây để trả lời câu hỏi: </a:t>
            </a:r>
            <a:r>
              <a:rPr lang="vi-VN" sz="2400" i="1" kern="0" dirty="0">
                <a:latin typeface="UTM Avo" panose="02040603050506020204" pitchFamily="18" charset="0"/>
                <a:ea typeface="SimSun" panose="02010600030101010101" pitchFamily="2" charset="-122"/>
                <a:cs typeface="Arial" panose="020B0604020202020204" pitchFamily="34" charset="0"/>
                <a:sym typeface="Arial"/>
              </a:rPr>
              <a:t>Các bạn trong tranh trên đã biết vượt qua khó khăn trong học tập và cuộc sống như thế nào?</a:t>
            </a:r>
          </a:p>
        </p:txBody>
      </p:sp>
      <p:pic>
        <p:nvPicPr>
          <p:cNvPr id="8" name="Picture 10">
            <a:extLst>
              <a:ext uri="{FF2B5EF4-FFF2-40B4-BE49-F238E27FC236}">
                <a16:creationId xmlns:a16="http://schemas.microsoft.com/office/drawing/2014/main" id="{6E66FAB6-A826-158A-2044-EFCEC771269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8891363" y="4200987"/>
            <a:ext cx="3300637" cy="2657013"/>
          </a:xfrm>
          <a:prstGeom prst="rect">
            <a:avLst/>
          </a:prstGeom>
        </p:spPr>
      </p:pic>
    </p:spTree>
    <p:extLst>
      <p:ext uri="{BB962C8B-B14F-4D97-AF65-F5344CB8AC3E}">
        <p14:creationId xmlns:p14="http://schemas.microsoft.com/office/powerpoint/2010/main" val="3988095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E14FF73-943A-A08C-4DA9-E5187013D0F2}"/>
              </a:ext>
            </a:extLst>
          </p:cNvPr>
          <p:cNvPicPr>
            <a:picLocks noChangeAspect="1"/>
          </p:cNvPicPr>
          <p:nvPr/>
        </p:nvPicPr>
        <p:blipFill>
          <a:blip r:embed="rId3">
            <a:extLst>
              <a:ext uri="{28A0092B-C50C-407E-A947-70E740481C1C}">
                <a14:useLocalDpi xmlns:a14="http://schemas.microsoft.com/office/drawing/2010/main" val="0"/>
              </a:ext>
            </a:extLst>
          </a:blip>
          <a:srcRect b="47642"/>
          <a:stretch/>
        </p:blipFill>
        <p:spPr>
          <a:xfrm>
            <a:off x="108619" y="1873404"/>
            <a:ext cx="11974762" cy="4059044"/>
          </a:xfrm>
          <a:prstGeom prst="rect">
            <a:avLst/>
          </a:prstGeom>
        </p:spPr>
      </p:pic>
    </p:spTree>
    <p:extLst>
      <p:ext uri="{BB962C8B-B14F-4D97-AF65-F5344CB8AC3E}">
        <p14:creationId xmlns:p14="http://schemas.microsoft.com/office/powerpoint/2010/main" val="3486057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021D853-1A96-AC55-EBE1-2C0C984421A0}"/>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FD4B53BC-F5A1-E41A-DCDC-F9B3261C604C}"/>
              </a:ext>
            </a:extLst>
          </p:cNvPr>
          <p:cNvPicPr>
            <a:picLocks noChangeAspect="1"/>
          </p:cNvPicPr>
          <p:nvPr/>
        </p:nvPicPr>
        <p:blipFill>
          <a:blip r:embed="rId3">
            <a:extLst>
              <a:ext uri="{28A0092B-C50C-407E-A947-70E740481C1C}">
                <a14:useLocalDpi xmlns:a14="http://schemas.microsoft.com/office/drawing/2010/main" val="0"/>
              </a:ext>
            </a:extLst>
          </a:blip>
          <a:srcRect t="52502" b="1182"/>
          <a:stretch/>
        </p:blipFill>
        <p:spPr>
          <a:xfrm>
            <a:off x="217238" y="2196789"/>
            <a:ext cx="11974762" cy="3590693"/>
          </a:xfrm>
          <a:prstGeom prst="rect">
            <a:avLst/>
          </a:prstGeom>
        </p:spPr>
      </p:pic>
    </p:spTree>
    <p:extLst>
      <p:ext uri="{BB962C8B-B14F-4D97-AF65-F5344CB8AC3E}">
        <p14:creationId xmlns:p14="http://schemas.microsoft.com/office/powerpoint/2010/main" val="3265492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C8F1B5F8-126A-AEFC-CC12-092516700A61}"/>
              </a:ext>
            </a:extLst>
          </p:cNvPr>
          <p:cNvSpPr/>
          <p:nvPr/>
        </p:nvSpPr>
        <p:spPr>
          <a:xfrm>
            <a:off x="3550857" y="1312640"/>
            <a:ext cx="5090285" cy="718271"/>
          </a:xfrm>
          <a:prstGeom prst="roundRect">
            <a:avLst>
              <a:gd name="adj" fmla="val 50000"/>
            </a:avLst>
          </a:prstGeom>
          <a:solidFill>
            <a:schemeClr val="accent4">
              <a:lumMod val="20000"/>
              <a:lumOff val="80000"/>
            </a:schemeClr>
          </a:solidFill>
          <a:ln w="25400" cap="flat" cmpd="sng" algn="ctr">
            <a:noFill/>
            <a:prstDash val="solid"/>
          </a:ln>
          <a:effectLst/>
        </p:spPr>
        <p:txBody>
          <a:bodyPr rtlCol="0" anchor="ctr"/>
          <a:lstStyle/>
          <a:p>
            <a:pPr lvl="0" algn="ctr">
              <a:buClr>
                <a:srgbClr val="000000"/>
              </a:buClr>
              <a:defRPr/>
            </a:pPr>
            <a:r>
              <a:rPr lang="vi-VN" sz="2800" b="1" kern="0" dirty="0">
                <a:latin typeface="UTM Avo" panose="02040603050506020204" pitchFamily="18" charset="0"/>
                <a:cs typeface="Arial" panose="020B0604020202020204" pitchFamily="34" charset="0"/>
                <a:sym typeface="Arial"/>
              </a:rPr>
              <a:t>HƯỚNG DẪN THỰC HIỆN</a:t>
            </a:r>
            <a:endParaRPr kumimoji="0" lang="en-US" sz="28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endParaRPr>
          </a:p>
        </p:txBody>
      </p:sp>
      <p:sp>
        <p:nvSpPr>
          <p:cNvPr id="2" name="Rectangle: Rounded Corners 14">
            <a:extLst>
              <a:ext uri="{FF2B5EF4-FFF2-40B4-BE49-F238E27FC236}">
                <a16:creationId xmlns:a16="http://schemas.microsoft.com/office/drawing/2014/main" id="{A99C76B6-98D9-83B5-BFCD-CF173AB05876}"/>
              </a:ext>
            </a:extLst>
          </p:cNvPr>
          <p:cNvSpPr/>
          <p:nvPr/>
        </p:nvSpPr>
        <p:spPr>
          <a:xfrm>
            <a:off x="2011009" y="2346637"/>
            <a:ext cx="8169979" cy="1512509"/>
          </a:xfrm>
          <a:prstGeom prst="roundRect">
            <a:avLst/>
          </a:prstGeom>
          <a:solidFill>
            <a:schemeClr val="bg1"/>
          </a:solidFill>
          <a:ln w="38100" cap="flat" cmpd="sng" algn="ctr">
            <a:solidFill>
              <a:schemeClr val="accent4">
                <a:lumMod val="20000"/>
                <a:lumOff val="80000"/>
              </a:schemeClr>
            </a:solidFill>
            <a:prstDash val="solid"/>
          </a:ln>
          <a:effectLst/>
        </p:spPr>
        <p:txBody>
          <a:bodyPr rtlCol="0" anchor="ctr"/>
          <a:lstStyle/>
          <a:p>
            <a:pPr marL="0" marR="0" lvl="0" indent="0" algn="ctr" defTabSz="1219170" eaLnBrk="1" fontAlgn="auto" latinLnBrk="0" hangingPunct="1">
              <a:lnSpc>
                <a:spcPct val="150000"/>
              </a:lnSpc>
              <a:spcBef>
                <a:spcPts val="0"/>
              </a:spcBef>
              <a:spcAft>
                <a:spcPts val="0"/>
              </a:spcAft>
              <a:buClrTx/>
              <a:buSzTx/>
              <a:buFont typeface="Arial"/>
              <a:buNone/>
              <a:tabLst/>
              <a:defRPr/>
            </a:pP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Các</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em</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làm</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việc</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theo</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nhóm</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 (4 – 6 HS),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thảo</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luận</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trao</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đổi</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và</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thống</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nhất</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câu</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trả</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lời</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với</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bạn</a:t>
            </a:r>
            <a:r>
              <a:rPr lang="en-US" sz="2400" kern="0" dirty="0">
                <a:solidFill>
                  <a:prstClr val="black"/>
                </a:solidFill>
                <a:latin typeface="UTM Avo" panose="02040603050506020204" pitchFamily="18" charset="0"/>
                <a:cs typeface="Arial" panose="020B0604020202020204" pitchFamily="34" charset="0"/>
                <a:sym typeface="Arial"/>
              </a:rPr>
              <a:t>.</a:t>
            </a:r>
            <a:endParaRPr kumimoji="0" lang="vi-VN" sz="24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sym typeface="Arial"/>
            </a:endParaRPr>
          </a:p>
        </p:txBody>
      </p:sp>
      <p:pic>
        <p:nvPicPr>
          <p:cNvPr id="3" name="Picture 2" descr="A group of kids sitting around a table&#10;&#10;Description automatically generated with low confidence">
            <a:extLst>
              <a:ext uri="{FF2B5EF4-FFF2-40B4-BE49-F238E27FC236}">
                <a16:creationId xmlns:a16="http://schemas.microsoft.com/office/drawing/2014/main" id="{A74D2F56-1032-1093-5972-3AC954567A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86559" y="4174872"/>
            <a:ext cx="5114249" cy="2683128"/>
          </a:xfrm>
          <a:prstGeom prst="rect">
            <a:avLst/>
          </a:prstGeom>
        </p:spPr>
      </p:pic>
    </p:spTree>
    <p:extLst>
      <p:ext uri="{BB962C8B-B14F-4D97-AF65-F5344CB8AC3E}">
        <p14:creationId xmlns:p14="http://schemas.microsoft.com/office/powerpoint/2010/main" val="1466829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488FA2C4-31FD-20E0-C1AB-273C279E4352}"/>
              </a:ext>
            </a:extLst>
          </p:cNvPr>
          <p:cNvSpPr/>
          <p:nvPr/>
        </p:nvSpPr>
        <p:spPr>
          <a:xfrm>
            <a:off x="7030639" y="2676293"/>
            <a:ext cx="4865987" cy="3145105"/>
          </a:xfrm>
          <a:prstGeom prst="roundRect">
            <a:avLst>
              <a:gd name="adj" fmla="val 6386"/>
            </a:avLst>
          </a:prstGeom>
          <a:solidFill>
            <a:schemeClr val="bg1"/>
          </a:solidFill>
          <a:ln w="38100">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400" kern="0" dirty="0">
                <a:solidFill>
                  <a:schemeClr val="tx1"/>
                </a:solidFill>
                <a:latin typeface="UTM Avo" panose="02040603050506020204" pitchFamily="18" charset="0"/>
                <a:cs typeface="Arial" panose="020B0604020202020204" pitchFamily="34" charset="0"/>
              </a:rPr>
              <a:t>Phụ giúp bố mẹ bằng cách lao động vừa sức trong dịp hè để vượt qua những khó khăn của hoàn cảnh gia đình.</a:t>
            </a:r>
            <a:r>
              <a:rPr lang="en-VN" sz="2400" kern="0" dirty="0">
                <a:solidFill>
                  <a:schemeClr val="tx1"/>
                </a:solidFill>
                <a:latin typeface="UTM Avo" panose="02040603050506020204" pitchFamily="18" charset="0"/>
                <a:cs typeface="Arial" panose="020B0604020202020204" pitchFamily="34" charset="0"/>
              </a:rPr>
              <a:t> </a:t>
            </a:r>
          </a:p>
        </p:txBody>
      </p:sp>
      <p:pic>
        <p:nvPicPr>
          <p:cNvPr id="5" name="Picture 4">
            <a:extLst>
              <a:ext uri="{FF2B5EF4-FFF2-40B4-BE49-F238E27FC236}">
                <a16:creationId xmlns:a16="http://schemas.microsoft.com/office/drawing/2014/main" id="{725C19CF-8B75-5F60-A147-A8861F6CFC24}"/>
              </a:ext>
            </a:extLst>
          </p:cNvPr>
          <p:cNvPicPr>
            <a:picLocks noChangeAspect="1"/>
          </p:cNvPicPr>
          <p:nvPr/>
        </p:nvPicPr>
        <p:blipFill>
          <a:blip r:embed="rId3">
            <a:extLst>
              <a:ext uri="{28A0092B-C50C-407E-A947-70E740481C1C}">
                <a14:useLocalDpi xmlns:a14="http://schemas.microsoft.com/office/drawing/2010/main" val="0"/>
              </a:ext>
            </a:extLst>
          </a:blip>
          <a:srcRect r="48027" b="47642"/>
          <a:stretch/>
        </p:blipFill>
        <p:spPr>
          <a:xfrm>
            <a:off x="108619" y="1940311"/>
            <a:ext cx="6223601" cy="4059044"/>
          </a:xfrm>
          <a:prstGeom prst="rect">
            <a:avLst/>
          </a:prstGeom>
        </p:spPr>
      </p:pic>
      <p:sp>
        <p:nvSpPr>
          <p:cNvPr id="6" name="Rectangle: Rounded Corners 5">
            <a:extLst>
              <a:ext uri="{FF2B5EF4-FFF2-40B4-BE49-F238E27FC236}">
                <a16:creationId xmlns:a16="http://schemas.microsoft.com/office/drawing/2014/main" id="{85F32F1F-787D-9CA5-2857-8B4A3C13318B}"/>
              </a:ext>
            </a:extLst>
          </p:cNvPr>
          <p:cNvSpPr/>
          <p:nvPr/>
        </p:nvSpPr>
        <p:spPr>
          <a:xfrm>
            <a:off x="4180375" y="1312640"/>
            <a:ext cx="3831250" cy="718271"/>
          </a:xfrm>
          <a:prstGeom prst="roundRect">
            <a:avLst>
              <a:gd name="adj" fmla="val 50000"/>
            </a:avLst>
          </a:prstGeom>
          <a:solidFill>
            <a:schemeClr val="accent4">
              <a:lumMod val="20000"/>
              <a:lumOff val="80000"/>
            </a:schemeClr>
          </a:solidFill>
          <a:ln w="25400" cap="flat" cmpd="sng" algn="ctr">
            <a:noFill/>
            <a:prstDash val="solid"/>
          </a:ln>
          <a:effectLst/>
        </p:spPr>
        <p:txBody>
          <a:bodyPr rtlCol="0" anchor="ctr"/>
          <a:lstStyle/>
          <a:p>
            <a:pPr lvl="0" algn="ctr">
              <a:buClr>
                <a:srgbClr val="000000"/>
              </a:buClr>
              <a:defRPr/>
            </a:pPr>
            <a:r>
              <a:rPr lang="en-US" sz="2800" b="1" kern="0">
                <a:latin typeface="UTM Avo" panose="02040603050506020204" pitchFamily="18" charset="0"/>
                <a:cs typeface="Arial" panose="020B0604020202020204" pitchFamily="34" charset="0"/>
                <a:sym typeface="Arial"/>
              </a:rPr>
              <a:t>Gợi ý trả lời</a:t>
            </a:r>
            <a:endParaRPr lang="en-US" sz="2800" b="1" kern="0" dirty="0">
              <a:latin typeface="UTM Avo" panose="02040603050506020204" pitchFamily="18" charset="0"/>
              <a:cs typeface="Arial" panose="020B0604020202020204" pitchFamily="34" charset="0"/>
              <a:sym typeface="Arial"/>
            </a:endParaRPr>
          </a:p>
        </p:txBody>
      </p:sp>
    </p:spTree>
    <p:extLst>
      <p:ext uri="{BB962C8B-B14F-4D97-AF65-F5344CB8AC3E}">
        <p14:creationId xmlns:p14="http://schemas.microsoft.com/office/powerpoint/2010/main" val="3750095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AF8F430-EA71-D2BA-B3DA-51B3505C4F25}"/>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7A50D68-0E57-DF26-74FB-7CFB64E29972}"/>
              </a:ext>
            </a:extLst>
          </p:cNvPr>
          <p:cNvSpPr/>
          <p:nvPr/>
        </p:nvSpPr>
        <p:spPr>
          <a:xfrm>
            <a:off x="6926944" y="3307889"/>
            <a:ext cx="4721249" cy="2065389"/>
          </a:xfrm>
          <a:prstGeom prst="roundRect">
            <a:avLst>
              <a:gd name="adj" fmla="val 6386"/>
            </a:avLst>
          </a:prstGeom>
          <a:solidFill>
            <a:schemeClr val="bg1"/>
          </a:solidFill>
          <a:ln w="38100">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400" kern="0">
                <a:solidFill>
                  <a:schemeClr val="tx1"/>
                </a:solidFill>
                <a:latin typeface="UTM Avo" panose="02040603050506020204" pitchFamily="18" charset="0"/>
                <a:cs typeface="Arial" panose="020B0604020202020204" pitchFamily="34" charset="0"/>
              </a:rPr>
              <a:t>Nhờ người xung quanh hỗ trợ khi gặp khó khăn trên đường. </a:t>
            </a:r>
            <a:endParaRPr lang="vi-VN" sz="2400" kern="0" dirty="0">
              <a:solidFill>
                <a:schemeClr val="tx1"/>
              </a:solidFill>
              <a:latin typeface="UTM Avo" panose="02040603050506020204" pitchFamily="18" charset="0"/>
              <a:cs typeface="Arial" panose="020B0604020202020204" pitchFamily="34" charset="0"/>
            </a:endParaRPr>
          </a:p>
        </p:txBody>
      </p:sp>
      <p:pic>
        <p:nvPicPr>
          <p:cNvPr id="5" name="Picture 4">
            <a:extLst>
              <a:ext uri="{FF2B5EF4-FFF2-40B4-BE49-F238E27FC236}">
                <a16:creationId xmlns:a16="http://schemas.microsoft.com/office/drawing/2014/main" id="{6310F8A1-C50A-3C1B-5A3F-CECA256BA311}"/>
              </a:ext>
            </a:extLst>
          </p:cNvPr>
          <p:cNvPicPr>
            <a:picLocks noChangeAspect="1"/>
          </p:cNvPicPr>
          <p:nvPr/>
        </p:nvPicPr>
        <p:blipFill>
          <a:blip r:embed="rId3">
            <a:extLst>
              <a:ext uri="{28A0092B-C50C-407E-A947-70E740481C1C}">
                <a14:useLocalDpi xmlns:a14="http://schemas.microsoft.com/office/drawing/2010/main" val="0"/>
              </a:ext>
            </a:extLst>
          </a:blip>
          <a:srcRect l="50914" t="-63" r="-26" b="47705"/>
          <a:stretch/>
        </p:blipFill>
        <p:spPr>
          <a:xfrm>
            <a:off x="440111" y="2030911"/>
            <a:ext cx="5880958" cy="4059044"/>
          </a:xfrm>
          <a:prstGeom prst="rect">
            <a:avLst/>
          </a:prstGeom>
        </p:spPr>
      </p:pic>
      <p:sp>
        <p:nvSpPr>
          <p:cNvPr id="6" name="Rectangle: Rounded Corners 5">
            <a:extLst>
              <a:ext uri="{FF2B5EF4-FFF2-40B4-BE49-F238E27FC236}">
                <a16:creationId xmlns:a16="http://schemas.microsoft.com/office/drawing/2014/main" id="{798C88F4-7D1D-8727-8D65-57CFF825531F}"/>
              </a:ext>
            </a:extLst>
          </p:cNvPr>
          <p:cNvSpPr/>
          <p:nvPr/>
        </p:nvSpPr>
        <p:spPr>
          <a:xfrm>
            <a:off x="4180375" y="1312640"/>
            <a:ext cx="3831250" cy="718271"/>
          </a:xfrm>
          <a:prstGeom prst="roundRect">
            <a:avLst>
              <a:gd name="adj" fmla="val 50000"/>
            </a:avLst>
          </a:prstGeom>
          <a:solidFill>
            <a:schemeClr val="accent4">
              <a:lumMod val="20000"/>
              <a:lumOff val="80000"/>
            </a:schemeClr>
          </a:solidFill>
          <a:ln w="25400" cap="flat" cmpd="sng" algn="ctr">
            <a:noFill/>
            <a:prstDash val="solid"/>
          </a:ln>
          <a:effectLst/>
        </p:spPr>
        <p:txBody>
          <a:bodyPr rtlCol="0" anchor="ctr"/>
          <a:lstStyle/>
          <a:p>
            <a:pPr lvl="0" algn="ctr">
              <a:buClr>
                <a:srgbClr val="000000"/>
              </a:buClr>
              <a:defRPr/>
            </a:pPr>
            <a:r>
              <a:rPr lang="en-US" sz="2800" b="1" kern="0">
                <a:latin typeface="UTM Avo" panose="02040603050506020204" pitchFamily="18" charset="0"/>
                <a:cs typeface="Arial" panose="020B0604020202020204" pitchFamily="34" charset="0"/>
                <a:sym typeface="Arial"/>
              </a:rPr>
              <a:t>Gợi ý trả lời</a:t>
            </a:r>
            <a:endParaRPr lang="en-US" sz="2800" b="1" kern="0" dirty="0">
              <a:latin typeface="UTM Avo" panose="02040603050506020204" pitchFamily="18" charset="0"/>
              <a:cs typeface="Arial" panose="020B0604020202020204" pitchFamily="34" charset="0"/>
              <a:sym typeface="Arial"/>
            </a:endParaRPr>
          </a:p>
        </p:txBody>
      </p:sp>
    </p:spTree>
    <p:extLst>
      <p:ext uri="{BB962C8B-B14F-4D97-AF65-F5344CB8AC3E}">
        <p14:creationId xmlns:p14="http://schemas.microsoft.com/office/powerpoint/2010/main" val="1903868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07DF257-3FE8-3BC1-3488-D9F7996F5583}"/>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4145D4CC-5513-153F-545F-17F1C377B650}"/>
              </a:ext>
            </a:extLst>
          </p:cNvPr>
          <p:cNvSpPr/>
          <p:nvPr/>
        </p:nvSpPr>
        <p:spPr>
          <a:xfrm>
            <a:off x="7030640" y="2676293"/>
            <a:ext cx="4440736" cy="3145105"/>
          </a:xfrm>
          <a:prstGeom prst="roundRect">
            <a:avLst>
              <a:gd name="adj" fmla="val 6386"/>
            </a:avLst>
          </a:prstGeom>
          <a:solidFill>
            <a:schemeClr val="bg1"/>
          </a:solidFill>
          <a:ln w="38100">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400" kern="0">
                <a:solidFill>
                  <a:schemeClr val="tx1"/>
                </a:solidFill>
                <a:latin typeface="UTM Avo" panose="02040603050506020204" pitchFamily="18" charset="0"/>
                <a:cs typeface="Arial" panose="020B0604020202020204" pitchFamily="34" charset="0"/>
              </a:rPr>
              <a:t>Chuyển sang làm công việc khác khi công cụ lao động bị hỏng. </a:t>
            </a:r>
          </a:p>
        </p:txBody>
      </p:sp>
      <p:pic>
        <p:nvPicPr>
          <p:cNvPr id="5" name="Picture 4">
            <a:extLst>
              <a:ext uri="{FF2B5EF4-FFF2-40B4-BE49-F238E27FC236}">
                <a16:creationId xmlns:a16="http://schemas.microsoft.com/office/drawing/2014/main" id="{C0B352DD-B24A-E16A-18ED-CE9B8AE74824}"/>
              </a:ext>
            </a:extLst>
          </p:cNvPr>
          <p:cNvPicPr>
            <a:picLocks noChangeAspect="1"/>
          </p:cNvPicPr>
          <p:nvPr/>
        </p:nvPicPr>
        <p:blipFill>
          <a:blip r:embed="rId3">
            <a:extLst>
              <a:ext uri="{28A0092B-C50C-407E-A947-70E740481C1C}">
                <a14:useLocalDpi xmlns:a14="http://schemas.microsoft.com/office/drawing/2010/main" val="0"/>
              </a:ext>
            </a:extLst>
          </a:blip>
          <a:srcRect l="5309" t="51709" r="48130" b="1106"/>
          <a:stretch/>
        </p:blipFill>
        <p:spPr>
          <a:xfrm>
            <a:off x="520391" y="2297151"/>
            <a:ext cx="5575609" cy="3658061"/>
          </a:xfrm>
          <a:prstGeom prst="rect">
            <a:avLst/>
          </a:prstGeom>
        </p:spPr>
      </p:pic>
      <p:sp>
        <p:nvSpPr>
          <p:cNvPr id="6" name="Rectangle: Rounded Corners 5">
            <a:extLst>
              <a:ext uri="{FF2B5EF4-FFF2-40B4-BE49-F238E27FC236}">
                <a16:creationId xmlns:a16="http://schemas.microsoft.com/office/drawing/2014/main" id="{921EE69C-1C0C-AB4E-0A7D-3EBF409C6455}"/>
              </a:ext>
            </a:extLst>
          </p:cNvPr>
          <p:cNvSpPr/>
          <p:nvPr/>
        </p:nvSpPr>
        <p:spPr>
          <a:xfrm>
            <a:off x="4180375" y="1312640"/>
            <a:ext cx="3831250" cy="718271"/>
          </a:xfrm>
          <a:prstGeom prst="roundRect">
            <a:avLst>
              <a:gd name="adj" fmla="val 50000"/>
            </a:avLst>
          </a:prstGeom>
          <a:solidFill>
            <a:schemeClr val="accent4">
              <a:lumMod val="20000"/>
              <a:lumOff val="80000"/>
            </a:schemeClr>
          </a:solidFill>
          <a:ln w="25400" cap="flat" cmpd="sng" algn="ctr">
            <a:noFill/>
            <a:prstDash val="solid"/>
          </a:ln>
          <a:effectLst/>
        </p:spPr>
        <p:txBody>
          <a:bodyPr rtlCol="0" anchor="ctr"/>
          <a:lstStyle/>
          <a:p>
            <a:pPr lvl="0" algn="ctr">
              <a:buClr>
                <a:srgbClr val="000000"/>
              </a:buClr>
              <a:defRPr/>
            </a:pPr>
            <a:r>
              <a:rPr lang="en-US" sz="2800" b="1" kern="0">
                <a:latin typeface="UTM Avo" panose="02040603050506020204" pitchFamily="18" charset="0"/>
                <a:cs typeface="Arial" panose="020B0604020202020204" pitchFamily="34" charset="0"/>
                <a:sym typeface="Arial"/>
              </a:rPr>
              <a:t>Gợi ý trả lời</a:t>
            </a:r>
            <a:endParaRPr lang="en-US" sz="2800" b="1" kern="0" dirty="0">
              <a:latin typeface="UTM Avo" panose="02040603050506020204" pitchFamily="18" charset="0"/>
              <a:cs typeface="Arial" panose="020B0604020202020204" pitchFamily="34" charset="0"/>
              <a:sym typeface="Arial"/>
            </a:endParaRPr>
          </a:p>
        </p:txBody>
      </p:sp>
    </p:spTree>
    <p:extLst>
      <p:ext uri="{BB962C8B-B14F-4D97-AF65-F5344CB8AC3E}">
        <p14:creationId xmlns:p14="http://schemas.microsoft.com/office/powerpoint/2010/main" val="1263828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0322829-AD72-6D05-11BC-0624F674090C}"/>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0C5B493-A765-592D-498A-64AA28969188}"/>
              </a:ext>
            </a:extLst>
          </p:cNvPr>
          <p:cNvSpPr/>
          <p:nvPr/>
        </p:nvSpPr>
        <p:spPr>
          <a:xfrm>
            <a:off x="7030639" y="2676293"/>
            <a:ext cx="4640969" cy="3145105"/>
          </a:xfrm>
          <a:prstGeom prst="roundRect">
            <a:avLst>
              <a:gd name="adj" fmla="val 6386"/>
            </a:avLst>
          </a:prstGeom>
          <a:solidFill>
            <a:schemeClr val="bg1"/>
          </a:solidFill>
          <a:ln w="38100">
            <a:solidFill>
              <a:schemeClr val="accent4">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400" kern="0" dirty="0">
                <a:solidFill>
                  <a:schemeClr val="tx1"/>
                </a:solidFill>
                <a:latin typeface="UTM Avo" panose="02040603050506020204" pitchFamily="18" charset="0"/>
                <a:cs typeface="Arial" panose="020B0604020202020204" pitchFamily="34" charset="0"/>
              </a:rPr>
              <a:t>Sử dụng các biện pháp giúp tỉnh táo khi cơ thể mệt mỏi để tiếp tục việc học tập. </a:t>
            </a:r>
          </a:p>
        </p:txBody>
      </p:sp>
      <p:pic>
        <p:nvPicPr>
          <p:cNvPr id="5" name="Picture 4">
            <a:extLst>
              <a:ext uri="{FF2B5EF4-FFF2-40B4-BE49-F238E27FC236}">
                <a16:creationId xmlns:a16="http://schemas.microsoft.com/office/drawing/2014/main" id="{D3B33C3E-77ED-67F8-A888-281194FC3AF3}"/>
              </a:ext>
            </a:extLst>
          </p:cNvPr>
          <p:cNvPicPr>
            <a:picLocks noChangeAspect="1"/>
          </p:cNvPicPr>
          <p:nvPr/>
        </p:nvPicPr>
        <p:blipFill>
          <a:blip r:embed="rId3">
            <a:extLst>
              <a:ext uri="{28A0092B-C50C-407E-A947-70E740481C1C}">
                <a14:useLocalDpi xmlns:a14="http://schemas.microsoft.com/office/drawing/2010/main" val="0"/>
              </a:ext>
            </a:extLst>
          </a:blip>
          <a:srcRect l="52243" t="52141" r="-357" b="674"/>
          <a:stretch/>
        </p:blipFill>
        <p:spPr>
          <a:xfrm>
            <a:off x="520391" y="2297151"/>
            <a:ext cx="5761656" cy="3658061"/>
          </a:xfrm>
          <a:prstGeom prst="rect">
            <a:avLst/>
          </a:prstGeom>
        </p:spPr>
      </p:pic>
      <p:sp>
        <p:nvSpPr>
          <p:cNvPr id="6" name="Rectangle: Rounded Corners 5">
            <a:extLst>
              <a:ext uri="{FF2B5EF4-FFF2-40B4-BE49-F238E27FC236}">
                <a16:creationId xmlns:a16="http://schemas.microsoft.com/office/drawing/2014/main" id="{BA18924D-A417-628B-C4AA-7E27370E6D24}"/>
              </a:ext>
            </a:extLst>
          </p:cNvPr>
          <p:cNvSpPr/>
          <p:nvPr/>
        </p:nvSpPr>
        <p:spPr>
          <a:xfrm>
            <a:off x="4180375" y="1312640"/>
            <a:ext cx="3831250" cy="718271"/>
          </a:xfrm>
          <a:prstGeom prst="roundRect">
            <a:avLst>
              <a:gd name="adj" fmla="val 50000"/>
            </a:avLst>
          </a:prstGeom>
          <a:solidFill>
            <a:schemeClr val="accent4">
              <a:lumMod val="20000"/>
              <a:lumOff val="80000"/>
            </a:schemeClr>
          </a:solidFill>
          <a:ln w="25400" cap="flat" cmpd="sng" algn="ctr">
            <a:noFill/>
            <a:prstDash val="solid"/>
          </a:ln>
          <a:effectLst/>
        </p:spPr>
        <p:txBody>
          <a:bodyPr rtlCol="0" anchor="ctr"/>
          <a:lstStyle/>
          <a:p>
            <a:pPr lvl="0" algn="ctr">
              <a:buClr>
                <a:srgbClr val="000000"/>
              </a:buClr>
              <a:defRPr/>
            </a:pPr>
            <a:r>
              <a:rPr lang="en-US" sz="2800" b="1" kern="0">
                <a:latin typeface="UTM Avo" panose="02040603050506020204" pitchFamily="18" charset="0"/>
                <a:cs typeface="Arial" panose="020B0604020202020204" pitchFamily="34" charset="0"/>
                <a:sym typeface="Arial"/>
              </a:rPr>
              <a:t>Gợi ý trả lời</a:t>
            </a:r>
            <a:endParaRPr lang="en-US" sz="2800" b="1" kern="0" dirty="0">
              <a:latin typeface="UTM Avo" panose="02040603050506020204" pitchFamily="18" charset="0"/>
              <a:cs typeface="Arial" panose="020B0604020202020204" pitchFamily="34" charset="0"/>
              <a:sym typeface="Arial"/>
            </a:endParaRPr>
          </a:p>
        </p:txBody>
      </p:sp>
    </p:spTree>
    <p:extLst>
      <p:ext uri="{BB962C8B-B14F-4D97-AF65-F5344CB8AC3E}">
        <p14:creationId xmlns:p14="http://schemas.microsoft.com/office/powerpoint/2010/main" val="3597303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6DEEB77-D561-F29F-BD29-0F4C96E7839C}"/>
              </a:ext>
            </a:extLst>
          </p:cNvPr>
          <p:cNvSpPr/>
          <p:nvPr/>
        </p:nvSpPr>
        <p:spPr>
          <a:xfrm>
            <a:off x="8341113" y="3902927"/>
            <a:ext cx="3850888" cy="2955073"/>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EE4EB4D1-97AE-81B4-C6B8-2A5D3298AD97}"/>
              </a:ext>
            </a:extLst>
          </p:cNvPr>
          <p:cNvSpPr txBox="1"/>
          <p:nvPr/>
        </p:nvSpPr>
        <p:spPr>
          <a:xfrm>
            <a:off x="2504407" y="3242418"/>
            <a:ext cx="6096000" cy="1128386"/>
          </a:xfrm>
          <a:prstGeom prst="rect">
            <a:avLst/>
          </a:prstGeom>
          <a:noFill/>
        </p:spPr>
        <p:txBody>
          <a:bodyPr wrap="square">
            <a:spAutoFit/>
          </a:bodyPr>
          <a:lstStyle/>
          <a:p>
            <a:pPr algn="just">
              <a:lnSpc>
                <a:spcPct val="150000"/>
              </a:lnSpc>
              <a:spcAft>
                <a:spcPts val="133"/>
              </a:spcAft>
              <a:buClr>
                <a:srgbClr val="000000"/>
              </a:buClr>
              <a:buFont typeface="Arial"/>
              <a:buNone/>
            </a:pPr>
            <a:r>
              <a:rPr lang="vi-VN" sz="2400" kern="0" dirty="0">
                <a:latin typeface="UTM Avo" panose="02040603050506020204" pitchFamily="18" charset="0"/>
                <a:sym typeface="Arial"/>
              </a:rPr>
              <a:t>Tự ôn tập và nhờ thầy cô, bạn bè hướng dẫn khi bị quên kiến thức cũ. </a:t>
            </a:r>
            <a:endParaRPr lang="en-VN" sz="2400" kern="0" dirty="0">
              <a:latin typeface="UTM Avo" panose="02040603050506020204" pitchFamily="18" charset="0"/>
              <a:sym typeface="Arial"/>
            </a:endParaRPr>
          </a:p>
        </p:txBody>
      </p:sp>
      <p:sp>
        <p:nvSpPr>
          <p:cNvPr id="4" name="TextBox 3">
            <a:extLst>
              <a:ext uri="{FF2B5EF4-FFF2-40B4-BE49-F238E27FC236}">
                <a16:creationId xmlns:a16="http://schemas.microsoft.com/office/drawing/2014/main" id="{40B84745-8B59-7732-A61B-D5E905B56A1C}"/>
              </a:ext>
            </a:extLst>
          </p:cNvPr>
          <p:cNvSpPr txBox="1"/>
          <p:nvPr/>
        </p:nvSpPr>
        <p:spPr>
          <a:xfrm>
            <a:off x="4554061" y="4895770"/>
            <a:ext cx="6335056" cy="1128386"/>
          </a:xfrm>
          <a:prstGeom prst="rect">
            <a:avLst/>
          </a:prstGeom>
          <a:noFill/>
        </p:spPr>
        <p:txBody>
          <a:bodyPr wrap="square">
            <a:spAutoFit/>
          </a:bodyPr>
          <a:lstStyle/>
          <a:p>
            <a:pPr algn="just">
              <a:lnSpc>
                <a:spcPct val="150000"/>
              </a:lnSpc>
              <a:spcAft>
                <a:spcPts val="133"/>
              </a:spcAft>
              <a:buClr>
                <a:srgbClr val="000000"/>
              </a:buClr>
            </a:pPr>
            <a:r>
              <a:rPr lang="vi-VN" sz="2400" kern="0" dirty="0">
                <a:latin typeface="UTM Avo" panose="02040603050506020204" pitchFamily="18" charset="0"/>
                <a:sym typeface="Arial"/>
              </a:rPr>
              <a:t>Tìm cách liên hệ với người lớn, công an khi bản thân gặp nguy hiểm.</a:t>
            </a:r>
            <a:endParaRPr lang="en-VN" sz="2400" kern="0" dirty="0">
              <a:latin typeface="UTM Avo" panose="02040603050506020204" pitchFamily="18" charset="0"/>
              <a:sym typeface="Arial"/>
            </a:endParaRPr>
          </a:p>
        </p:txBody>
      </p:sp>
      <p:sp>
        <p:nvSpPr>
          <p:cNvPr id="5" name="Rounded Rectangle 1">
            <a:extLst>
              <a:ext uri="{FF2B5EF4-FFF2-40B4-BE49-F238E27FC236}">
                <a16:creationId xmlns:a16="http://schemas.microsoft.com/office/drawing/2014/main" id="{B89610F7-10ED-28B4-1347-0EC034F643C3}"/>
              </a:ext>
            </a:extLst>
          </p:cNvPr>
          <p:cNvSpPr/>
          <p:nvPr/>
        </p:nvSpPr>
        <p:spPr>
          <a:xfrm>
            <a:off x="1675317" y="1509549"/>
            <a:ext cx="8841365" cy="1404072"/>
          </a:xfrm>
          <a:prstGeom prst="roundRect">
            <a:avLst/>
          </a:prstGeom>
          <a:solidFill>
            <a:srgbClr val="FFFFFF"/>
          </a:solidFill>
          <a:ln w="38100" cap="flat" cmpd="sng" algn="ctr">
            <a:solidFill>
              <a:srgbClr val="CFD982">
                <a:lumMod val="75000"/>
              </a:srgbClr>
            </a:solidFill>
            <a:prstDash val="solid"/>
          </a:ln>
          <a:effectLst/>
        </p:spPr>
        <p:txBody>
          <a:bodyPr rtlCol="0" anchor="ctr"/>
          <a:lstStyle/>
          <a:p>
            <a:pPr lvl="0" algn="ctr">
              <a:lnSpc>
                <a:spcPct val="150000"/>
              </a:lnSpc>
              <a:buClr>
                <a:srgbClr val="000000"/>
              </a:buClr>
            </a:pPr>
            <a:r>
              <a:rPr lang="vi-VN" sz="2400" b="1" kern="0" dirty="0">
                <a:latin typeface="UTM Avo" panose="02040603050506020204" pitchFamily="18" charset="0"/>
                <a:sym typeface="Arial"/>
              </a:rPr>
              <a:t>Em hãy kể thêm một số khó khăn trong học tập hoặc cuộc sống và cách vượt qua khó khăn đó. </a:t>
            </a:r>
          </a:p>
        </p:txBody>
      </p:sp>
      <p:pic>
        <p:nvPicPr>
          <p:cNvPr id="10" name="Picture 2" descr="https://cdn-icons-png.flaticon.com/128/3300/3300097.png">
            <a:extLst>
              <a:ext uri="{FF2B5EF4-FFF2-40B4-BE49-F238E27FC236}">
                <a16:creationId xmlns:a16="http://schemas.microsoft.com/office/drawing/2014/main" id="{D2071DBE-085E-3A39-0EBF-406D153EE0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4527" y="3410304"/>
            <a:ext cx="1019881" cy="101988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F29B7D57-286F-7A4B-D092-F270E1C9701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37314" y="5029369"/>
            <a:ext cx="1016747" cy="1016747"/>
          </a:xfrm>
          <a:prstGeom prst="rect">
            <a:avLst/>
          </a:prstGeom>
        </p:spPr>
      </p:pic>
    </p:spTree>
    <p:extLst>
      <p:ext uri="{BB962C8B-B14F-4D97-AF65-F5344CB8AC3E}">
        <p14:creationId xmlns:p14="http://schemas.microsoft.com/office/powerpoint/2010/main" val="2637712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par>
                                <p:cTn id="21" presetID="10"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B3DC9BD-A5C7-C84B-7449-3FFAE5D19A92}"/>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9DCB2498-2664-62A1-898C-F8CF1BDA5767}"/>
              </a:ext>
            </a:extLst>
          </p:cNvPr>
          <p:cNvSpPr/>
          <p:nvPr/>
        </p:nvSpPr>
        <p:spPr>
          <a:xfrm>
            <a:off x="8341113" y="3902927"/>
            <a:ext cx="3850888" cy="2955073"/>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1">
            <a:extLst>
              <a:ext uri="{FF2B5EF4-FFF2-40B4-BE49-F238E27FC236}">
                <a16:creationId xmlns:a16="http://schemas.microsoft.com/office/drawing/2014/main" id="{DC46C06C-92BB-2355-7DBE-0D66B1DEA84A}"/>
              </a:ext>
            </a:extLst>
          </p:cNvPr>
          <p:cNvSpPr/>
          <p:nvPr/>
        </p:nvSpPr>
        <p:spPr>
          <a:xfrm>
            <a:off x="1675317" y="1509549"/>
            <a:ext cx="8841365" cy="1404072"/>
          </a:xfrm>
          <a:prstGeom prst="roundRect">
            <a:avLst/>
          </a:prstGeom>
          <a:solidFill>
            <a:srgbClr val="FFFFFF"/>
          </a:solidFill>
          <a:ln w="38100" cap="flat" cmpd="sng" algn="ctr">
            <a:solidFill>
              <a:srgbClr val="CFD982">
                <a:lumMod val="75000"/>
              </a:srgbClr>
            </a:solidFill>
            <a:prstDash val="solid"/>
          </a:ln>
          <a:effectLst/>
        </p:spPr>
        <p:txBody>
          <a:bodyPr rtlCol="0" anchor="ctr"/>
          <a:lstStyle/>
          <a:p>
            <a:pPr lvl="0" algn="ctr">
              <a:lnSpc>
                <a:spcPct val="150000"/>
              </a:lnSpc>
              <a:buClr>
                <a:srgbClr val="000000"/>
              </a:buClr>
            </a:pPr>
            <a:r>
              <a:rPr lang="vi-VN" sz="2400" b="1" kern="0" dirty="0">
                <a:latin typeface="UTM Avo" panose="02040603050506020204" pitchFamily="18" charset="0"/>
                <a:sym typeface="Arial"/>
              </a:rPr>
              <a:t>Em hãy kể thêm một số khó khăn trong học tập hoặc cuộc sống và cách vượt qua khó khăn đó. </a:t>
            </a:r>
          </a:p>
        </p:txBody>
      </p:sp>
      <p:sp>
        <p:nvSpPr>
          <p:cNvPr id="15" name="TextBox 14">
            <a:extLst>
              <a:ext uri="{FF2B5EF4-FFF2-40B4-BE49-F238E27FC236}">
                <a16:creationId xmlns:a16="http://schemas.microsoft.com/office/drawing/2014/main" id="{60C514B8-F2D6-7E4D-220C-17CC9C30C8AD}"/>
              </a:ext>
            </a:extLst>
          </p:cNvPr>
          <p:cNvSpPr txBox="1"/>
          <p:nvPr/>
        </p:nvSpPr>
        <p:spPr>
          <a:xfrm>
            <a:off x="2461383" y="3170285"/>
            <a:ext cx="5629267" cy="1128386"/>
          </a:xfrm>
          <a:prstGeom prst="rect">
            <a:avLst/>
          </a:prstGeom>
          <a:noFill/>
        </p:spPr>
        <p:txBody>
          <a:bodyPr wrap="square">
            <a:spAutoFit/>
          </a:bodyPr>
          <a:lstStyle/>
          <a:p>
            <a:pPr algn="just">
              <a:lnSpc>
                <a:spcPct val="150000"/>
              </a:lnSpc>
            </a:pPr>
            <a:r>
              <a:rPr lang="vi-VN" sz="2400" kern="0" dirty="0">
                <a:latin typeface="UTM Avo" panose="02040603050506020204" pitchFamily="18" charset="0"/>
              </a:rPr>
              <a:t>Nhờ bạn bè giảng giải lại bài khi bị ốm không đi học được.</a:t>
            </a:r>
            <a:r>
              <a:rPr lang="en-VN" sz="2400" kern="0" dirty="0">
                <a:latin typeface="UTM Avo" panose="02040603050506020204" pitchFamily="18" charset="0"/>
              </a:rPr>
              <a:t> </a:t>
            </a:r>
          </a:p>
        </p:txBody>
      </p:sp>
      <p:sp>
        <p:nvSpPr>
          <p:cNvPr id="16" name="TextBox 15">
            <a:extLst>
              <a:ext uri="{FF2B5EF4-FFF2-40B4-BE49-F238E27FC236}">
                <a16:creationId xmlns:a16="http://schemas.microsoft.com/office/drawing/2014/main" id="{254E7F24-6AC5-99B5-E68E-ED15892F7334}"/>
              </a:ext>
            </a:extLst>
          </p:cNvPr>
          <p:cNvSpPr txBox="1"/>
          <p:nvPr/>
        </p:nvSpPr>
        <p:spPr>
          <a:xfrm>
            <a:off x="3935693" y="4803330"/>
            <a:ext cx="7466502" cy="1128386"/>
          </a:xfrm>
          <a:prstGeom prst="rect">
            <a:avLst/>
          </a:prstGeom>
          <a:noFill/>
        </p:spPr>
        <p:txBody>
          <a:bodyPr wrap="square">
            <a:spAutoFit/>
          </a:bodyPr>
          <a:lstStyle/>
          <a:p>
            <a:pPr algn="just">
              <a:lnSpc>
                <a:spcPct val="150000"/>
              </a:lnSpc>
              <a:spcAft>
                <a:spcPts val="133"/>
              </a:spcAft>
            </a:pPr>
            <a:r>
              <a:rPr lang="vi-VN" sz="2400" kern="0" dirty="0">
                <a:latin typeface="UTM Avo" panose="02040603050506020204" pitchFamily="18" charset="0"/>
              </a:rPr>
              <a:t>Cố gắng vận động thân thể nhẹ nhàng và ăn uống điều độ khi cơ thể bị mệt mỏi, ốm đau.</a:t>
            </a:r>
            <a:endParaRPr lang="en-VN" sz="2400" kern="0" dirty="0">
              <a:latin typeface="UTM Avo" panose="02040603050506020204" pitchFamily="18" charset="0"/>
            </a:endParaRPr>
          </a:p>
        </p:txBody>
      </p:sp>
      <p:pic>
        <p:nvPicPr>
          <p:cNvPr id="17" name="Picture 16">
            <a:extLst>
              <a:ext uri="{FF2B5EF4-FFF2-40B4-BE49-F238E27FC236}">
                <a16:creationId xmlns:a16="http://schemas.microsoft.com/office/drawing/2014/main" id="{59D51283-C7CD-21D1-C474-7791B3AB52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84527" y="3327697"/>
            <a:ext cx="1043107" cy="1043107"/>
          </a:xfrm>
          <a:prstGeom prst="rect">
            <a:avLst/>
          </a:prstGeom>
        </p:spPr>
      </p:pic>
      <p:pic>
        <p:nvPicPr>
          <p:cNvPr id="18" name="Picture 17">
            <a:extLst>
              <a:ext uri="{FF2B5EF4-FFF2-40B4-BE49-F238E27FC236}">
                <a16:creationId xmlns:a16="http://schemas.microsoft.com/office/drawing/2014/main" id="{253C6992-CD70-0371-DDE5-B41913F84E1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86320" y="4742832"/>
            <a:ext cx="1449373" cy="1449373"/>
          </a:xfrm>
          <a:prstGeom prst="rect">
            <a:avLst/>
          </a:prstGeom>
        </p:spPr>
      </p:pic>
    </p:spTree>
    <p:extLst>
      <p:ext uri="{BB962C8B-B14F-4D97-AF65-F5344CB8AC3E}">
        <p14:creationId xmlns:p14="http://schemas.microsoft.com/office/powerpoint/2010/main" val="2767370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par>
                                <p:cTn id="16" presetID="10" presetClass="entr" presetSubtype="0"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8497C86-7E31-30CC-7F3C-94D6E919EB34}"/>
            </a:ext>
          </a:extLst>
        </p:cNvPr>
        <p:cNvGrpSpPr/>
        <p:nvPr/>
      </p:nvGrpSpPr>
      <p:grpSpPr>
        <a:xfrm>
          <a:off x="0" y="0"/>
          <a:ext cx="0" cy="0"/>
          <a:chOff x="0" y="0"/>
          <a:chExt cx="0" cy="0"/>
        </a:xfrm>
      </p:grpSpPr>
      <p:sp>
        <p:nvSpPr>
          <p:cNvPr id="2" name="TextBox 12">
            <a:extLst>
              <a:ext uri="{FF2B5EF4-FFF2-40B4-BE49-F238E27FC236}">
                <a16:creationId xmlns:a16="http://schemas.microsoft.com/office/drawing/2014/main" id="{92E9BA23-EC4F-A992-CAA7-44C38AC06AA7}"/>
              </a:ext>
            </a:extLst>
          </p:cNvPr>
          <p:cNvSpPr txBox="1"/>
          <p:nvPr/>
        </p:nvSpPr>
        <p:spPr>
          <a:xfrm>
            <a:off x="1677639" y="1509334"/>
            <a:ext cx="8836722" cy="482055"/>
          </a:xfrm>
          <a:prstGeom prst="rect">
            <a:avLst/>
          </a:prstGeom>
        </p:spPr>
        <p:txBody>
          <a:bodyPr wrap="square" lIns="0" tIns="0" rIns="0" bIns="0" rtlCol="0" anchor="t">
            <a:spAutoFit/>
          </a:bodyPr>
          <a:lstStyle/>
          <a:p>
            <a:pPr algn="ctr" defTabSz="609539">
              <a:lnSpc>
                <a:spcPct val="150000"/>
              </a:lnSpc>
              <a:spcBef>
                <a:spcPct val="0"/>
              </a:spcBef>
            </a:pPr>
            <a:r>
              <a:rPr lang="en-US" sz="2400" b="1" dirty="0">
                <a:solidFill>
                  <a:srgbClr val="000000"/>
                </a:solidFill>
                <a:latin typeface="UTM Avo" panose="02040603050506020204" pitchFamily="18" charset="0"/>
                <a:cs typeface="Arial" panose="020B0604020202020204" pitchFamily="34" charset="0"/>
              </a:rPr>
              <a:t>HOẠT ĐỘNG 2. ĐỌC CÂU CHUYỆN VÀ TRẢ LỜI CÂU HỎI</a:t>
            </a:r>
          </a:p>
        </p:txBody>
      </p:sp>
      <p:sp>
        <p:nvSpPr>
          <p:cNvPr id="3" name="Speech Bubble: Rectangle with Corners Rounded 29">
            <a:extLst>
              <a:ext uri="{FF2B5EF4-FFF2-40B4-BE49-F238E27FC236}">
                <a16:creationId xmlns:a16="http://schemas.microsoft.com/office/drawing/2014/main" id="{0803C47D-01A9-2BF3-DF06-5A98F430FD83}"/>
              </a:ext>
            </a:extLst>
          </p:cNvPr>
          <p:cNvSpPr/>
          <p:nvPr/>
        </p:nvSpPr>
        <p:spPr>
          <a:xfrm>
            <a:off x="1317767" y="2072472"/>
            <a:ext cx="9556466" cy="1356528"/>
          </a:xfrm>
          <a:prstGeom prst="wedgeRoundRectCallout">
            <a:avLst>
              <a:gd name="adj1" fmla="val -26405"/>
              <a:gd name="adj2" fmla="val 46900"/>
              <a:gd name="adj3" fmla="val 16667"/>
            </a:avLst>
          </a:prstGeom>
          <a:solidFill>
            <a:srgbClr val="FFF7DD"/>
          </a:solidFill>
          <a:ln w="38100" cap="flat" cmpd="sng" algn="ctr">
            <a:solidFill>
              <a:srgbClr val="FFC000"/>
            </a:solid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THẢO LUẬN 4 NHÓM: </a:t>
            </a:r>
            <a:r>
              <a:rPr kumimoji="0" lang="en-US"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Đọc</a:t>
            </a:r>
            <a:r>
              <a:rPr kumimoji="0" lang="en-US"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Câu</a:t>
            </a:r>
            <a:r>
              <a:rPr kumimoji="0" lang="en-US" sz="2400" b="1"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chuyện</a:t>
            </a:r>
            <a:r>
              <a:rPr kumimoji="0" lang="en-US" sz="2400" b="1"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1 </a:t>
            </a:r>
            <a:r>
              <a:rPr kumimoji="0" lang="en-US"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và</a:t>
            </a:r>
            <a:r>
              <a:rPr kumimoji="0" lang="en-US"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Câu</a:t>
            </a:r>
            <a:r>
              <a:rPr kumimoji="0" lang="en-US" sz="2400" b="1"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chuyện</a:t>
            </a:r>
            <a:r>
              <a:rPr kumimoji="0" lang="en-US" sz="2400" b="1"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2</a:t>
            </a:r>
            <a:r>
              <a:rPr kumimoji="0" lang="en-US"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rồi</a:t>
            </a:r>
            <a:r>
              <a:rPr kumimoji="0" lang="en-US"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trả</a:t>
            </a:r>
            <a:r>
              <a:rPr kumimoji="0" lang="en-US"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lời</a:t>
            </a:r>
            <a:r>
              <a:rPr kumimoji="0" lang="en-US"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câu</a:t>
            </a:r>
            <a:r>
              <a:rPr kumimoji="0" lang="en-US"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hỏi</a:t>
            </a:r>
            <a:r>
              <a:rPr kumimoji="0" lang="en-US"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a:t>
            </a:r>
            <a:endParaRPr kumimoji="0" lang="en-US" sz="2400" b="0" i="0" u="none" strike="noStrike" kern="0" cap="none" spc="0" normalizeH="0" baseline="0" noProof="0" dirty="0">
              <a:ln>
                <a:noFill/>
              </a:ln>
              <a:effectLst/>
              <a:uLnTx/>
              <a:uFillTx/>
              <a:latin typeface="UTM Avo" panose="02040603050506020204" pitchFamily="18" charset="0"/>
              <a:sym typeface="Arial"/>
            </a:endParaRPr>
          </a:p>
        </p:txBody>
      </p:sp>
      <p:sp>
        <p:nvSpPr>
          <p:cNvPr id="4" name="Rounded Rectangle 3">
            <a:extLst>
              <a:ext uri="{FF2B5EF4-FFF2-40B4-BE49-F238E27FC236}">
                <a16:creationId xmlns:a16="http://schemas.microsoft.com/office/drawing/2014/main" id="{D404AD3B-4E6D-5C04-3572-906AAE72551D}"/>
              </a:ext>
            </a:extLst>
          </p:cNvPr>
          <p:cNvSpPr/>
          <p:nvPr/>
        </p:nvSpPr>
        <p:spPr>
          <a:xfrm>
            <a:off x="370835" y="4032520"/>
            <a:ext cx="5335553" cy="2632293"/>
          </a:xfrm>
          <a:prstGeom prst="roundRect">
            <a:avLst/>
          </a:prstGeom>
          <a:solidFill>
            <a:srgbClr val="FFFFFF"/>
          </a:solidFill>
          <a:ln w="25400" cap="flat" cmpd="sng" algn="ctr">
            <a:solidFill>
              <a:srgbClr val="CFB5E9"/>
            </a:solidFill>
            <a:prstDash val="solid"/>
          </a:ln>
          <a:effectLst/>
        </p:spPr>
        <p:txBody>
          <a:bodyPr rtlCol="0" anchor="ctr"/>
          <a:lstStyle/>
          <a:p>
            <a:pPr lvl="0" algn="just">
              <a:lnSpc>
                <a:spcPct val="150000"/>
              </a:lnSpc>
              <a:spcAft>
                <a:spcPts val="133"/>
              </a:spcAft>
              <a:buClr>
                <a:srgbClr val="000000"/>
              </a:buClr>
            </a:pPr>
            <a:r>
              <a:rPr lang="vi-VN" sz="2400" kern="0">
                <a:latin typeface="UTM Avo" panose="02040603050506020204" pitchFamily="18" charset="0"/>
                <a:ea typeface="SimSun" panose="02010600030101010101" pitchFamily="2" charset="-122"/>
                <a:cs typeface="Arial" panose="020B0604020202020204" pitchFamily="34" charset="0"/>
                <a:sym typeface="Arial"/>
              </a:rPr>
              <a:t>Đọc câu chuyện 1 và trả lời câu hỏi: Anh Níc Vu-gic đã vượt qua những khó khăn của bản thân như thế nào?</a:t>
            </a:r>
            <a:endParaRPr lang="vi-VN" sz="2400" kern="0" dirty="0">
              <a:latin typeface="UTM Avo" panose="02040603050506020204" pitchFamily="18" charset="0"/>
              <a:ea typeface="SimSun" panose="02010600030101010101" pitchFamily="2" charset="-122"/>
              <a:cs typeface="Arial" panose="020B0604020202020204" pitchFamily="34" charset="0"/>
              <a:sym typeface="Arial"/>
            </a:endParaRPr>
          </a:p>
        </p:txBody>
      </p:sp>
      <p:sp>
        <p:nvSpPr>
          <p:cNvPr id="5" name="Rectangle 4">
            <a:extLst>
              <a:ext uri="{FF2B5EF4-FFF2-40B4-BE49-F238E27FC236}">
                <a16:creationId xmlns:a16="http://schemas.microsoft.com/office/drawing/2014/main" id="{9E33571E-ADBF-2AF5-D06E-E5EDDA9F11D1}"/>
              </a:ext>
            </a:extLst>
          </p:cNvPr>
          <p:cNvSpPr/>
          <p:nvPr/>
        </p:nvSpPr>
        <p:spPr>
          <a:xfrm>
            <a:off x="1529601" y="3712730"/>
            <a:ext cx="3018019" cy="639580"/>
          </a:xfrm>
          <a:prstGeom prst="rect">
            <a:avLst/>
          </a:prstGeom>
          <a:solidFill>
            <a:srgbClr val="E6C8FF"/>
          </a:solidFill>
          <a:ln w="25400" cap="flat" cmpd="sng" algn="ctr">
            <a:solidFill>
              <a:srgbClr val="CFB5E9"/>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VN" sz="2400" b="1" i="0" u="none" strike="noStrike" kern="0" cap="none" spc="0" normalizeH="0" baseline="0" noProof="0" dirty="0">
                <a:ln>
                  <a:noFill/>
                </a:ln>
                <a:solidFill>
                  <a:srgbClr val="272727"/>
                </a:solidFill>
                <a:effectLst/>
                <a:uLnTx/>
                <a:uFillTx/>
                <a:latin typeface="UTM Avo" panose="02040603050506020204" pitchFamily="18" charset="0"/>
                <a:ea typeface="+mn-ea"/>
                <a:cs typeface="Arial" panose="020B0604020202020204" pitchFamily="34" charset="0"/>
                <a:sym typeface="Arial"/>
              </a:rPr>
              <a:t>Nhóm 1, 2</a:t>
            </a:r>
          </a:p>
        </p:txBody>
      </p:sp>
      <p:sp>
        <p:nvSpPr>
          <p:cNvPr id="9" name="Rounded Rectangle 5">
            <a:extLst>
              <a:ext uri="{FF2B5EF4-FFF2-40B4-BE49-F238E27FC236}">
                <a16:creationId xmlns:a16="http://schemas.microsoft.com/office/drawing/2014/main" id="{2AFF01EE-CA12-7030-A14C-677C375983D9}"/>
              </a:ext>
            </a:extLst>
          </p:cNvPr>
          <p:cNvSpPr/>
          <p:nvPr/>
        </p:nvSpPr>
        <p:spPr>
          <a:xfrm>
            <a:off x="6381642" y="4032519"/>
            <a:ext cx="5335553" cy="2632293"/>
          </a:xfrm>
          <a:prstGeom prst="roundRect">
            <a:avLst/>
          </a:prstGeom>
          <a:solidFill>
            <a:srgbClr val="FFFFFF"/>
          </a:solidFill>
          <a:ln w="25400" cap="flat" cmpd="sng" algn="ctr">
            <a:solidFill>
              <a:srgbClr val="CFB5E9"/>
            </a:solidFill>
            <a:prstDash val="solid"/>
          </a:ln>
          <a:effectLst/>
        </p:spPr>
        <p:txBody>
          <a:bodyPr rtlCol="0" anchor="ctr"/>
          <a:lstStyle/>
          <a:p>
            <a:pPr lvl="0" algn="just">
              <a:lnSpc>
                <a:spcPct val="150000"/>
              </a:lnSpc>
              <a:spcAft>
                <a:spcPts val="133"/>
              </a:spcAft>
              <a:buClr>
                <a:srgbClr val="000000"/>
              </a:buClr>
            </a:pPr>
            <a:r>
              <a:rPr lang="vi-VN" sz="2400" kern="0">
                <a:latin typeface="UTM Avo" panose="02040603050506020204" pitchFamily="18" charset="0"/>
                <a:ea typeface="SimSun" panose="02010600030101010101" pitchFamily="2" charset="-122"/>
                <a:cs typeface="Arial" panose="020B0604020202020204" pitchFamily="34" charset="0"/>
                <a:sym typeface="Arial"/>
              </a:rPr>
              <a:t>Đọc câu chuyện 2 và trả lời câu hỏi: Thầy Nguyễn Ngọc Ký đã vượt qua những khó khăn của bản thân như thế nào?</a:t>
            </a:r>
            <a:endParaRPr lang="vi-VN" sz="2400" kern="0" dirty="0">
              <a:latin typeface="UTM Avo" panose="02040603050506020204" pitchFamily="18" charset="0"/>
              <a:ea typeface="SimSun" panose="02010600030101010101" pitchFamily="2" charset="-122"/>
              <a:cs typeface="Arial" panose="020B0604020202020204" pitchFamily="34" charset="0"/>
              <a:sym typeface="Arial"/>
            </a:endParaRPr>
          </a:p>
        </p:txBody>
      </p:sp>
      <p:sp>
        <p:nvSpPr>
          <p:cNvPr id="10" name="Rectangle 9">
            <a:extLst>
              <a:ext uri="{FF2B5EF4-FFF2-40B4-BE49-F238E27FC236}">
                <a16:creationId xmlns:a16="http://schemas.microsoft.com/office/drawing/2014/main" id="{1DF1DCEA-E208-4C07-A1DB-1057C422FB9D}"/>
              </a:ext>
            </a:extLst>
          </p:cNvPr>
          <p:cNvSpPr/>
          <p:nvPr/>
        </p:nvSpPr>
        <p:spPr>
          <a:xfrm>
            <a:off x="7540409" y="3712729"/>
            <a:ext cx="3018019" cy="639580"/>
          </a:xfrm>
          <a:prstGeom prst="rect">
            <a:avLst/>
          </a:prstGeom>
          <a:solidFill>
            <a:srgbClr val="E6C8FF"/>
          </a:solidFill>
          <a:ln w="25400" cap="flat" cmpd="sng" algn="ctr">
            <a:solidFill>
              <a:srgbClr val="CFB5E9"/>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VN" sz="2400" b="1" i="0" u="none" strike="noStrike" kern="0" cap="none" spc="0" normalizeH="0" baseline="0" noProof="0" dirty="0">
                <a:ln>
                  <a:noFill/>
                </a:ln>
                <a:solidFill>
                  <a:srgbClr val="272727"/>
                </a:solidFill>
                <a:effectLst/>
                <a:uLnTx/>
                <a:uFillTx/>
                <a:latin typeface="UTM Avo" panose="02040603050506020204" pitchFamily="18" charset="0"/>
                <a:ea typeface="+mn-ea"/>
                <a:cs typeface="Arial" panose="020B0604020202020204" pitchFamily="34" charset="0"/>
                <a:sym typeface="Arial"/>
              </a:rPr>
              <a:t>Nhóm 3, 4</a:t>
            </a:r>
          </a:p>
        </p:txBody>
      </p:sp>
    </p:spTree>
    <p:extLst>
      <p:ext uri="{BB962C8B-B14F-4D97-AF65-F5344CB8AC3E}">
        <p14:creationId xmlns:p14="http://schemas.microsoft.com/office/powerpoint/2010/main" val="444011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9" grpId="0" animBg="1"/>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A1653AE-C718-F35A-BF34-EEA2FC991EF2}"/>
              </a:ext>
            </a:extLst>
          </p:cNvPr>
          <p:cNvSpPr/>
          <p:nvPr/>
        </p:nvSpPr>
        <p:spPr>
          <a:xfrm>
            <a:off x="8341113" y="3902927"/>
            <a:ext cx="3850888" cy="2955073"/>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5">
            <a:extLst>
              <a:ext uri="{FF2B5EF4-FFF2-40B4-BE49-F238E27FC236}">
                <a16:creationId xmlns:a16="http://schemas.microsoft.com/office/drawing/2014/main" id="{44A6B496-4AB6-E590-8177-3A8F1436AB57}"/>
              </a:ext>
            </a:extLst>
          </p:cNvPr>
          <p:cNvSpPr/>
          <p:nvPr/>
        </p:nvSpPr>
        <p:spPr>
          <a:xfrm>
            <a:off x="4724400" y="1149424"/>
            <a:ext cx="2743200" cy="779488"/>
          </a:xfrm>
          <a:prstGeom prst="roundRect">
            <a:avLst/>
          </a:prstGeom>
          <a:solidFill>
            <a:srgbClr val="FFC0BD"/>
          </a:solidFill>
          <a:ln w="25400" cap="flat" cmpd="sng" algn="ctr">
            <a:no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VN" sz="2400" b="1" i="0" u="none" strike="noStrike" kern="0" cap="none" spc="0" normalizeH="0" baseline="0" noProof="0" dirty="0">
                <a:ln>
                  <a:noFill/>
                </a:ln>
                <a:solidFill>
                  <a:srgbClr val="000000"/>
                </a:solidFill>
                <a:effectLst/>
                <a:uLnTx/>
                <a:uFillTx/>
                <a:latin typeface="UTM Avo" panose="02040603050506020204" pitchFamily="18" charset="0"/>
                <a:ea typeface="+mn-ea"/>
                <a:cs typeface="Arial" panose="020B0604020202020204" pitchFamily="34" charset="0"/>
                <a:sym typeface="Arial"/>
              </a:rPr>
              <a:t>Câu chuyện 1</a:t>
            </a:r>
          </a:p>
        </p:txBody>
      </p:sp>
      <p:sp>
        <p:nvSpPr>
          <p:cNvPr id="10" name="TextBox 9">
            <a:extLst>
              <a:ext uri="{FF2B5EF4-FFF2-40B4-BE49-F238E27FC236}">
                <a16:creationId xmlns:a16="http://schemas.microsoft.com/office/drawing/2014/main" id="{AF51E80F-D41C-B9EB-7767-4B6C74404E75}"/>
              </a:ext>
            </a:extLst>
          </p:cNvPr>
          <p:cNvSpPr txBox="1"/>
          <p:nvPr/>
        </p:nvSpPr>
        <p:spPr>
          <a:xfrm>
            <a:off x="255014" y="2041798"/>
            <a:ext cx="11500211" cy="1873654"/>
          </a:xfrm>
          <a:prstGeom prst="rect">
            <a:avLst/>
          </a:prstGeom>
          <a:noFill/>
        </p:spPr>
        <p:txBody>
          <a:bodyPr wrap="square">
            <a:spAutoFit/>
          </a:bodyPr>
          <a:lstStyle/>
          <a:p>
            <a:pPr algn="just">
              <a:lnSpc>
                <a:spcPct val="150000"/>
              </a:lnSpc>
              <a:spcAft>
                <a:spcPts val="133"/>
              </a:spcAft>
              <a:buClr>
                <a:srgbClr val="000000"/>
              </a:buClr>
              <a:buFont typeface="Arial"/>
              <a:buNone/>
            </a:pPr>
            <a:r>
              <a:rPr lang="vi-VN" sz="2000" kern="0" dirty="0">
                <a:solidFill>
                  <a:srgbClr val="000000"/>
                </a:solidFill>
                <a:latin typeface="UTM Avo" panose="02040603050506020204" pitchFamily="18" charset="0"/>
                <a:ea typeface="SimSun" panose="02010600030101010101" pitchFamily="2" charset="-122"/>
                <a:cs typeface="Arial" panose="020B0604020202020204" pitchFamily="34" charset="0"/>
                <a:sym typeface="Arial"/>
              </a:rPr>
              <a:t>Níc Vu-gic (Nick Vujicic) là một diễn giả truyền cảm hứng người Úc, sinh năm 1982. Khi chào đời, anh không có tứ chi mà chỉ có một bàn chân với hai ngón chân nhỏ. Sự khác biệt về ngoại hình khiến Níc từng bị bạn bè chê cười, trêu chọc. Đó là thời kì vô cùng khó khăn, Níc Vu-gic đã chấp nhận chung sống với sự thiếu sót trên cơ thể mình. Anh học cách</a:t>
            </a:r>
          </a:p>
        </p:txBody>
      </p:sp>
      <p:pic>
        <p:nvPicPr>
          <p:cNvPr id="13" name="Picture 12">
            <a:extLst>
              <a:ext uri="{FF2B5EF4-FFF2-40B4-BE49-F238E27FC236}">
                <a16:creationId xmlns:a16="http://schemas.microsoft.com/office/drawing/2014/main" id="{F68A6500-9C9D-F698-D7A5-3D7209DFDD78}"/>
              </a:ext>
            </a:extLst>
          </p:cNvPr>
          <p:cNvPicPr>
            <a:picLocks noChangeAspect="1"/>
          </p:cNvPicPr>
          <p:nvPr/>
        </p:nvPicPr>
        <p:blipFill>
          <a:blip r:embed="rId4"/>
          <a:stretch>
            <a:fillRect/>
          </a:stretch>
        </p:blipFill>
        <p:spPr>
          <a:xfrm>
            <a:off x="7547750" y="4059044"/>
            <a:ext cx="4294845" cy="2391102"/>
          </a:xfrm>
          <a:prstGeom prst="rect">
            <a:avLst/>
          </a:prstGeom>
        </p:spPr>
      </p:pic>
      <p:sp>
        <p:nvSpPr>
          <p:cNvPr id="15" name="TextBox 14">
            <a:extLst>
              <a:ext uri="{FF2B5EF4-FFF2-40B4-BE49-F238E27FC236}">
                <a16:creationId xmlns:a16="http://schemas.microsoft.com/office/drawing/2014/main" id="{F9E10752-960A-4850-A5FC-6CEE4F9A2143}"/>
              </a:ext>
            </a:extLst>
          </p:cNvPr>
          <p:cNvSpPr txBox="1"/>
          <p:nvPr/>
        </p:nvSpPr>
        <p:spPr>
          <a:xfrm>
            <a:off x="255014" y="3860521"/>
            <a:ext cx="7190284" cy="2810962"/>
          </a:xfrm>
          <a:prstGeom prst="rect">
            <a:avLst/>
          </a:prstGeom>
          <a:noFill/>
        </p:spPr>
        <p:txBody>
          <a:bodyPr wrap="square">
            <a:spAutoFit/>
          </a:bodyPr>
          <a:lstStyle/>
          <a:p>
            <a:pPr algn="just">
              <a:lnSpc>
                <a:spcPct val="150000"/>
              </a:lnSpc>
            </a:pPr>
            <a:r>
              <a:rPr lang="vi-VN" sz="2000" kern="0" dirty="0">
                <a:solidFill>
                  <a:srgbClr val="000000"/>
                </a:solidFill>
                <a:latin typeface="UTM Avo" panose="02040603050506020204" pitchFamily="18" charset="0"/>
                <a:ea typeface="SimSun" panose="02010600030101010101" pitchFamily="2" charset="-122"/>
                <a:cs typeface="Arial" panose="020B0604020202020204" pitchFamily="34" charset="0"/>
                <a:sym typeface="Arial"/>
              </a:rPr>
              <a:t>dùng chân và một cái cán để viết chữ, đánh bàn phím máy vi tính, tự sinh hoạt cá nhân, chăm sóc bản thân. Anh đã vượt qua khó khăn, biến bản thân mình thành điều kì diệu trong cuộc sống. Níc  Vu-gic trở thành biểu tượng mãnh liệt của nghị lực sống và lan toả năng lượng tích cực tới người xung quanh.</a:t>
            </a:r>
            <a:endParaRPr lang="en-US" sz="2000" dirty="0"/>
          </a:p>
        </p:txBody>
      </p:sp>
    </p:spTree>
    <p:extLst>
      <p:ext uri="{BB962C8B-B14F-4D97-AF65-F5344CB8AC3E}">
        <p14:creationId xmlns:p14="http://schemas.microsoft.com/office/powerpoint/2010/main" val="3497350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5"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20B4212-9835-C2FC-63B8-0C6A47D441A0}"/>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49635E5C-18E0-D2C9-8FDB-1C61943A961A}"/>
              </a:ext>
            </a:extLst>
          </p:cNvPr>
          <p:cNvSpPr/>
          <p:nvPr/>
        </p:nvSpPr>
        <p:spPr>
          <a:xfrm>
            <a:off x="8341113" y="3902927"/>
            <a:ext cx="3850888" cy="2955073"/>
          </a:xfrm>
          <a:prstGeom prst="rect">
            <a:avLst/>
          </a:prstGeom>
          <a:solidFill>
            <a:srgbClr val="FFFA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42B16F77-5EBB-CEB6-E66B-6E6F7F63A4E7}"/>
              </a:ext>
            </a:extLst>
          </p:cNvPr>
          <p:cNvPicPr>
            <a:picLocks noChangeAspect="1"/>
          </p:cNvPicPr>
          <p:nvPr/>
        </p:nvPicPr>
        <p:blipFill>
          <a:blip r:embed="rId4"/>
          <a:stretch>
            <a:fillRect/>
          </a:stretch>
        </p:blipFill>
        <p:spPr>
          <a:xfrm>
            <a:off x="8353492" y="4646312"/>
            <a:ext cx="3500254" cy="1840701"/>
          </a:xfrm>
          <a:prstGeom prst="rect">
            <a:avLst/>
          </a:prstGeom>
        </p:spPr>
      </p:pic>
      <p:sp>
        <p:nvSpPr>
          <p:cNvPr id="9" name="Rounded Rectangle 5">
            <a:extLst>
              <a:ext uri="{FF2B5EF4-FFF2-40B4-BE49-F238E27FC236}">
                <a16:creationId xmlns:a16="http://schemas.microsoft.com/office/drawing/2014/main" id="{E4E7D24C-7D3A-DA72-6214-FFF6C09A4B27}"/>
              </a:ext>
            </a:extLst>
          </p:cNvPr>
          <p:cNvSpPr/>
          <p:nvPr/>
        </p:nvSpPr>
        <p:spPr>
          <a:xfrm>
            <a:off x="4724400" y="892947"/>
            <a:ext cx="2743200" cy="779488"/>
          </a:xfrm>
          <a:prstGeom prst="roundRect">
            <a:avLst/>
          </a:prstGeom>
          <a:solidFill>
            <a:srgbClr val="FFC0BD"/>
          </a:solidFill>
          <a:ln w="25400" cap="flat" cmpd="sng" algn="ctr">
            <a:no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VN" sz="2400" b="1" i="0" u="none" strike="noStrike" kern="0" cap="none" spc="0" normalizeH="0" baseline="0" noProof="0" dirty="0">
                <a:ln>
                  <a:noFill/>
                </a:ln>
                <a:solidFill>
                  <a:srgbClr val="000000"/>
                </a:solidFill>
                <a:effectLst/>
                <a:uLnTx/>
                <a:uFillTx/>
                <a:latin typeface="UTM Avo" panose="02040603050506020204" pitchFamily="18" charset="0"/>
                <a:ea typeface="+mn-ea"/>
                <a:cs typeface="Arial" panose="020B0604020202020204" pitchFamily="34" charset="0"/>
                <a:sym typeface="Arial"/>
              </a:rPr>
              <a:t>Câu chuyện </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mn-ea"/>
                <a:cs typeface="Arial" panose="020B0604020202020204" pitchFamily="34" charset="0"/>
                <a:sym typeface="Arial"/>
              </a:rPr>
              <a:t>2</a:t>
            </a:r>
            <a:endParaRPr kumimoji="0" lang="en-VN" sz="2400" b="1" i="0" u="none" strike="noStrike" kern="0" cap="none" spc="0" normalizeH="0" baseline="0" noProof="0" dirty="0">
              <a:ln>
                <a:noFill/>
              </a:ln>
              <a:solidFill>
                <a:srgbClr val="000000"/>
              </a:solidFill>
              <a:effectLst/>
              <a:uLnTx/>
              <a:uFillTx/>
              <a:latin typeface="UTM Avo" panose="02040603050506020204" pitchFamily="18" charset="0"/>
              <a:ea typeface="+mn-ea"/>
              <a:cs typeface="Arial" panose="020B0604020202020204" pitchFamily="34" charset="0"/>
              <a:sym typeface="Arial"/>
            </a:endParaRPr>
          </a:p>
        </p:txBody>
      </p:sp>
      <p:sp>
        <p:nvSpPr>
          <p:cNvPr id="10" name="TextBox 9">
            <a:extLst>
              <a:ext uri="{FF2B5EF4-FFF2-40B4-BE49-F238E27FC236}">
                <a16:creationId xmlns:a16="http://schemas.microsoft.com/office/drawing/2014/main" id="{89F0903B-962A-AB24-8DAB-8983510A1B6C}"/>
              </a:ext>
            </a:extLst>
          </p:cNvPr>
          <p:cNvSpPr txBox="1"/>
          <p:nvPr/>
        </p:nvSpPr>
        <p:spPr>
          <a:xfrm>
            <a:off x="188106" y="1626231"/>
            <a:ext cx="11736802" cy="2942024"/>
          </a:xfrm>
          <a:prstGeom prst="rect">
            <a:avLst/>
          </a:prstGeom>
          <a:noFill/>
        </p:spPr>
        <p:txBody>
          <a:bodyPr wrap="square">
            <a:spAutoFit/>
          </a:bodyPr>
          <a:lstStyle/>
          <a:p>
            <a:pPr algn="just">
              <a:lnSpc>
                <a:spcPct val="150000"/>
              </a:lnSpc>
            </a:pPr>
            <a:r>
              <a:rPr lang="vi-VN" kern="0" dirty="0">
                <a:solidFill>
                  <a:srgbClr val="000000"/>
                </a:solidFill>
                <a:latin typeface="UTM Avo" panose="02040603050506020204" pitchFamily="18" charset="0"/>
                <a:ea typeface="SimSun" panose="02010600030101010101" pitchFamily="2" charset="-122"/>
                <a:cs typeface="Arial" panose="020B0604020202020204" pitchFamily="34" charset="0"/>
                <a:sym typeface="Arial"/>
              </a:rPr>
              <a:t>Nguyễn Ngọc Ký (1947 - 2022) bị liệt cả hai tay từ nhỏ nên phải trải qua biết bao khó khăn để tập viết. Bàn chân Ký giẫm lên trang giấy, cựa quậy một lúc là nhàu nát tất cả. Mấy ngón chân của Ký quắp lại giữ cho được cây bút đã khó rồi, còn điều khiển nó viết thành chữ lại càng khó hơn. Nhiều lần bị chuột rút đau đến tái người, Ký quẳng bút vào xó nhà</a:t>
            </a:r>
            <a:r>
              <a:rPr lang="en-US" kern="0" dirty="0">
                <a:solidFill>
                  <a:srgbClr val="000000"/>
                </a:solidFill>
                <a:latin typeface="UTM Avo" panose="02040603050506020204" pitchFamily="18" charset="0"/>
                <a:ea typeface="SimSun" panose="02010600030101010101" pitchFamily="2" charset="-122"/>
                <a:cs typeface="Arial" panose="020B0604020202020204" pitchFamily="34" charset="0"/>
                <a:sym typeface="Arial"/>
              </a:rPr>
              <a:t> </a:t>
            </a:r>
            <a:r>
              <a:rPr lang="vi-VN" kern="0" dirty="0">
                <a:solidFill>
                  <a:srgbClr val="000000"/>
                </a:solidFill>
                <a:latin typeface="UTM Avo" panose="02040603050506020204" pitchFamily="18" charset="0"/>
                <a:ea typeface="SimSun" panose="02010600030101010101" pitchFamily="2" charset="-122"/>
                <a:cs typeface="Arial" panose="020B0604020202020204" pitchFamily="34" charset="0"/>
                <a:sym typeface="Arial"/>
              </a:rPr>
              <a:t>định thôi học. Lời khuyến khích dịu dàng của cô giáo và những cử chỉ thân thương của bạn bè đã tiếp sức cho Ký. Ký lại quắp bút vào ngón chân</a:t>
            </a:r>
            <a:r>
              <a:rPr lang="en-US" kern="0" dirty="0">
                <a:solidFill>
                  <a:srgbClr val="000000"/>
                </a:solidFill>
                <a:latin typeface="UTM Avo" panose="02040603050506020204" pitchFamily="18" charset="0"/>
                <a:ea typeface="SimSun" panose="02010600030101010101" pitchFamily="2" charset="-122"/>
                <a:cs typeface="Arial" panose="020B0604020202020204" pitchFamily="34" charset="0"/>
                <a:sym typeface="Arial"/>
              </a:rPr>
              <a:t> </a:t>
            </a:r>
            <a:r>
              <a:rPr lang="vi-VN" kern="0" dirty="0">
                <a:solidFill>
                  <a:srgbClr val="000000"/>
                </a:solidFill>
                <a:latin typeface="UTM Avo" panose="02040603050506020204" pitchFamily="18" charset="0"/>
                <a:ea typeface="SimSun" panose="02010600030101010101" pitchFamily="2" charset="-122"/>
                <a:cs typeface="Arial" panose="020B0604020202020204" pitchFamily="34" charset="0"/>
                <a:sym typeface="Arial"/>
              </a:rPr>
              <a:t>và lại hì hục tập viết. Ký kiên nhẫn, bền bỉ. Ngày nắng cũng như ngày mưa, người mệt mỏi, ngón chân đau nhức, có lúc chân bị chuột rút liên hồi,…nhưng Ký không nản lòng. Buổi học nào cũng vậy, trong</a:t>
            </a:r>
            <a:r>
              <a:rPr lang="en-US" kern="0" dirty="0">
                <a:solidFill>
                  <a:srgbClr val="000000"/>
                </a:solidFill>
                <a:latin typeface="UTM Avo" panose="02040603050506020204" pitchFamily="18" charset="0"/>
                <a:ea typeface="SimSun" panose="02010600030101010101" pitchFamily="2" charset="-122"/>
                <a:cs typeface="Arial" panose="020B0604020202020204" pitchFamily="34" charset="0"/>
                <a:sym typeface="Arial"/>
              </a:rPr>
              <a:t> </a:t>
            </a:r>
            <a:r>
              <a:rPr lang="en-US" kern="0" dirty="0" err="1">
                <a:solidFill>
                  <a:srgbClr val="000000"/>
                </a:solidFill>
                <a:latin typeface="UTM Avo" panose="02040603050506020204" pitchFamily="18" charset="0"/>
                <a:ea typeface="SimSun" panose="02010600030101010101" pitchFamily="2" charset="-122"/>
                <a:cs typeface="Arial" panose="020B0604020202020204" pitchFamily="34" charset="0"/>
                <a:sym typeface="Arial"/>
              </a:rPr>
              <a:t>góc</a:t>
            </a:r>
            <a:endParaRPr lang="vi-VN" kern="0" dirty="0">
              <a:solidFill>
                <a:srgbClr val="000000"/>
              </a:solidFill>
              <a:latin typeface="UTM Avo" panose="02040603050506020204" pitchFamily="18" charset="0"/>
              <a:ea typeface="SimSun" panose="02010600030101010101" pitchFamily="2" charset="-122"/>
              <a:cs typeface="Arial" panose="020B0604020202020204" pitchFamily="34" charset="0"/>
              <a:sym typeface="Arial"/>
            </a:endParaRPr>
          </a:p>
        </p:txBody>
      </p:sp>
      <p:sp>
        <p:nvSpPr>
          <p:cNvPr id="6" name="TextBox 5">
            <a:extLst>
              <a:ext uri="{FF2B5EF4-FFF2-40B4-BE49-F238E27FC236}">
                <a16:creationId xmlns:a16="http://schemas.microsoft.com/office/drawing/2014/main" id="{AE6A55DE-7BD1-2770-BB87-54E028B4B6BA}"/>
              </a:ext>
            </a:extLst>
          </p:cNvPr>
          <p:cNvSpPr txBox="1"/>
          <p:nvPr/>
        </p:nvSpPr>
        <p:spPr>
          <a:xfrm>
            <a:off x="188106" y="4466162"/>
            <a:ext cx="8079201" cy="1695529"/>
          </a:xfrm>
          <a:prstGeom prst="rect">
            <a:avLst/>
          </a:prstGeom>
          <a:noFill/>
        </p:spPr>
        <p:txBody>
          <a:bodyPr wrap="square">
            <a:spAutoFit/>
          </a:bodyPr>
          <a:lstStyle/>
          <a:p>
            <a:pPr algn="just">
              <a:lnSpc>
                <a:spcPct val="150000"/>
              </a:lnSpc>
            </a:pPr>
            <a:r>
              <a:rPr lang="vi-VN" kern="0" dirty="0">
                <a:solidFill>
                  <a:srgbClr val="000000"/>
                </a:solidFill>
                <a:latin typeface="UTM Avo" panose="02040603050506020204" pitchFamily="18" charset="0"/>
                <a:ea typeface="SimSun" panose="02010600030101010101" pitchFamily="2" charset="-122"/>
                <a:cs typeface="Arial" panose="020B0604020202020204" pitchFamily="34" charset="0"/>
                <a:sym typeface="Arial"/>
              </a:rPr>
              <a:t>lớp, trên mảnh chiếu nhỏ, không bao giờ vắng mặt Nguyễn Ngọc Ký.</a:t>
            </a:r>
          </a:p>
          <a:p>
            <a:pPr algn="just">
              <a:lnSpc>
                <a:spcPct val="150000"/>
              </a:lnSpc>
            </a:pPr>
            <a:r>
              <a:rPr lang="vi-VN" kern="0" dirty="0">
                <a:solidFill>
                  <a:srgbClr val="000000"/>
                </a:solidFill>
                <a:latin typeface="UTM Avo" panose="02040603050506020204" pitchFamily="18" charset="0"/>
                <a:ea typeface="SimSun" panose="02010600030101010101" pitchFamily="2" charset="-122"/>
                <a:cs typeface="Arial" panose="020B0604020202020204" pitchFamily="34" charset="0"/>
                <a:sym typeface="Arial"/>
              </a:rPr>
              <a:t>Nhờ kiên trì luyện tập, Ký đã thành công, chữ viết ngày một đều, đẹp hơn. Tấm gương Nguyễn Ngọc Ký bền chí, vượt qua khó khăn, vươn lên trong học tập và cuộc sống đã được mọi người biết đến. </a:t>
            </a:r>
          </a:p>
        </p:txBody>
      </p:sp>
    </p:spTree>
    <p:extLst>
      <p:ext uri="{BB962C8B-B14F-4D97-AF65-F5344CB8AC3E}">
        <p14:creationId xmlns:p14="http://schemas.microsoft.com/office/powerpoint/2010/main" val="916005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Arrow: Pentagon 1">
            <a:extLst>
              <a:ext uri="{FF2B5EF4-FFF2-40B4-BE49-F238E27FC236}">
                <a16:creationId xmlns:a16="http://schemas.microsoft.com/office/drawing/2014/main" id="{92A3E47B-CDF2-77F0-8715-9EA977442877}"/>
              </a:ext>
            </a:extLst>
          </p:cNvPr>
          <p:cNvSpPr/>
          <p:nvPr/>
        </p:nvSpPr>
        <p:spPr>
          <a:xfrm>
            <a:off x="0" y="1584184"/>
            <a:ext cx="3166946" cy="677333"/>
          </a:xfrm>
          <a:prstGeom prst="homePlate">
            <a:avLst/>
          </a:prstGeom>
          <a:solidFill>
            <a:schemeClr val="accent4">
              <a:lumMod val="20000"/>
              <a:lumOff val="80000"/>
            </a:schemeClr>
          </a:solidFill>
          <a:ln w="25400" cap="flat" cmpd="sng" algn="ctr">
            <a:noFill/>
            <a:prstDash val="solid"/>
          </a:ln>
          <a:effectLst/>
        </p:spPr>
        <p:txBody>
          <a:bodyPr rtlCol="0" anchor="ctr"/>
          <a:lstStyle/>
          <a:p>
            <a:pPr lvl="0" algn="ctr">
              <a:buClr>
                <a:srgbClr val="000000"/>
              </a:buClr>
            </a:pPr>
            <a:r>
              <a:rPr lang="vi-VN" sz="2400" b="1" kern="0">
                <a:latin typeface="UTM Avo" panose="02040603050506020204" pitchFamily="18" charset="0"/>
                <a:cs typeface="Arial" panose="020B0604020202020204" pitchFamily="34" charset="0"/>
                <a:sym typeface="Arial"/>
              </a:rPr>
              <a:t>Gợi ý trả lời</a:t>
            </a:r>
            <a:endParaRPr lang="vi-VN" sz="2400" b="1" kern="0" dirty="0">
              <a:latin typeface="UTM Avo" panose="02040603050506020204" pitchFamily="18" charset="0"/>
              <a:cs typeface="Arial" panose="020B0604020202020204" pitchFamily="34" charset="0"/>
              <a:sym typeface="Arial"/>
            </a:endParaRPr>
          </a:p>
        </p:txBody>
      </p:sp>
      <p:sp>
        <p:nvSpPr>
          <p:cNvPr id="3" name="Rectangle 2">
            <a:extLst>
              <a:ext uri="{FF2B5EF4-FFF2-40B4-BE49-F238E27FC236}">
                <a16:creationId xmlns:a16="http://schemas.microsoft.com/office/drawing/2014/main" id="{653CE803-0C55-0BDB-AF3C-054B6E5B4F3D}"/>
              </a:ext>
            </a:extLst>
          </p:cNvPr>
          <p:cNvSpPr/>
          <p:nvPr/>
        </p:nvSpPr>
        <p:spPr>
          <a:xfrm>
            <a:off x="4311527" y="1584184"/>
            <a:ext cx="2498360" cy="639580"/>
          </a:xfrm>
          <a:prstGeom prst="rect">
            <a:avLst/>
          </a:prstGeom>
          <a:solidFill>
            <a:schemeClr val="bg1"/>
          </a:solidFill>
          <a:ln w="38100" cap="flat" cmpd="sng" algn="ctr">
            <a:solidFill>
              <a:schemeClr val="accent4"/>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VN" sz="2000" b="1" i="0" u="none" strike="noStrike" kern="0" cap="none" spc="0" normalizeH="0" baseline="0" noProof="0" dirty="0">
                <a:ln>
                  <a:noFill/>
                </a:ln>
                <a:solidFill>
                  <a:srgbClr val="272727"/>
                </a:solidFill>
                <a:effectLst/>
                <a:uLnTx/>
                <a:uFillTx/>
                <a:latin typeface="UTM Avo" panose="02040603050506020204" pitchFamily="18" charset="0"/>
                <a:ea typeface="+mn-ea"/>
                <a:cs typeface="Arial" panose="020B0604020202020204" pitchFamily="34" charset="0"/>
                <a:sym typeface="Arial"/>
              </a:rPr>
              <a:t>Nhóm 1, 2</a:t>
            </a:r>
          </a:p>
        </p:txBody>
      </p:sp>
      <p:sp>
        <p:nvSpPr>
          <p:cNvPr id="4" name="Rounded Rectangle 4">
            <a:extLst>
              <a:ext uri="{FF2B5EF4-FFF2-40B4-BE49-F238E27FC236}">
                <a16:creationId xmlns:a16="http://schemas.microsoft.com/office/drawing/2014/main" id="{FD87E16A-585B-1955-71B5-50A55D8791CF}"/>
              </a:ext>
            </a:extLst>
          </p:cNvPr>
          <p:cNvSpPr/>
          <p:nvPr/>
        </p:nvSpPr>
        <p:spPr>
          <a:xfrm>
            <a:off x="348218" y="2601200"/>
            <a:ext cx="6918209" cy="3391601"/>
          </a:xfrm>
          <a:prstGeom prst="roundRect">
            <a:avLst>
              <a:gd name="adj" fmla="val 12119"/>
            </a:avLst>
          </a:prstGeom>
          <a:solidFill>
            <a:srgbClr val="FFFFFF"/>
          </a:solidFill>
          <a:ln w="25400" cap="flat" cmpd="sng" algn="ctr">
            <a:noFill/>
            <a:prstDash val="solid"/>
          </a:ln>
          <a:effectLst/>
        </p:spPr>
        <p:txBody>
          <a:bodyPr rtlCol="0" anchor="ctr"/>
          <a:lstStyle/>
          <a:p>
            <a:pPr lvl="0" algn="just">
              <a:lnSpc>
                <a:spcPct val="150000"/>
              </a:lnSpc>
              <a:spcAft>
                <a:spcPts val="133"/>
              </a:spcAft>
              <a:buClr>
                <a:srgbClr val="000000"/>
              </a:buClr>
            </a:pPr>
            <a:r>
              <a:rPr lang="vi-VN" sz="2200" kern="0" dirty="0">
                <a:latin typeface="UTM Avo" panose="02040603050506020204" pitchFamily="18" charset="0"/>
                <a:ea typeface="UD Digi Kyokasho N-B" panose="02020700000000000000" pitchFamily="17" charset="-128"/>
                <a:cs typeface="Arial" panose="020B0604020202020204" pitchFamily="34" charset="0"/>
                <a:sym typeface="Arial"/>
              </a:rPr>
              <a:t>Anh Níc Vu-gic tuy không có tứ chi mà chỉ có một bàn chân với hai ngón chân nhỉ nhưng anh đã vượt qua khó khăn bằng cách đã chấp nhận chung sống với sự thiếu sót trên cơ thể mình, anh học cách dùng chân và một cái cán để viết chữ, đánh bàn phím máy tính, tự sinh hoạt cá nhân, chăm sóc bản thân.</a:t>
            </a:r>
          </a:p>
        </p:txBody>
      </p:sp>
      <p:pic>
        <p:nvPicPr>
          <p:cNvPr id="5" name="Picture 4">
            <a:extLst>
              <a:ext uri="{FF2B5EF4-FFF2-40B4-BE49-F238E27FC236}">
                <a16:creationId xmlns:a16="http://schemas.microsoft.com/office/drawing/2014/main" id="{03319164-7204-D686-558E-874FEBAB0800}"/>
              </a:ext>
            </a:extLst>
          </p:cNvPr>
          <p:cNvPicPr>
            <a:picLocks noChangeAspect="1"/>
          </p:cNvPicPr>
          <p:nvPr/>
        </p:nvPicPr>
        <p:blipFill>
          <a:blip r:embed="rId3"/>
          <a:stretch>
            <a:fillRect/>
          </a:stretch>
        </p:blipFill>
        <p:spPr>
          <a:xfrm>
            <a:off x="7543865" y="2957853"/>
            <a:ext cx="4299917" cy="2393925"/>
          </a:xfrm>
          <a:prstGeom prst="rect">
            <a:avLst/>
          </a:prstGeom>
        </p:spPr>
      </p:pic>
    </p:spTree>
    <p:extLst>
      <p:ext uri="{BB962C8B-B14F-4D97-AF65-F5344CB8AC3E}">
        <p14:creationId xmlns:p14="http://schemas.microsoft.com/office/powerpoint/2010/main" val="770273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10" presetClass="entr" presetSubtype="0"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76499E7-497E-A769-F8E3-1B3ACF5DA60C}"/>
            </a:ext>
          </a:extLst>
        </p:cNvPr>
        <p:cNvGrpSpPr/>
        <p:nvPr/>
      </p:nvGrpSpPr>
      <p:grpSpPr>
        <a:xfrm>
          <a:off x="0" y="0"/>
          <a:ext cx="0" cy="0"/>
          <a:chOff x="0" y="0"/>
          <a:chExt cx="0" cy="0"/>
        </a:xfrm>
      </p:grpSpPr>
      <p:sp>
        <p:nvSpPr>
          <p:cNvPr id="2" name="Arrow: Pentagon 1">
            <a:extLst>
              <a:ext uri="{FF2B5EF4-FFF2-40B4-BE49-F238E27FC236}">
                <a16:creationId xmlns:a16="http://schemas.microsoft.com/office/drawing/2014/main" id="{6DB6F23D-2540-C867-BA45-50FD0B534E51}"/>
              </a:ext>
            </a:extLst>
          </p:cNvPr>
          <p:cNvSpPr/>
          <p:nvPr/>
        </p:nvSpPr>
        <p:spPr>
          <a:xfrm>
            <a:off x="0" y="1584184"/>
            <a:ext cx="3166946" cy="677333"/>
          </a:xfrm>
          <a:prstGeom prst="homePlate">
            <a:avLst/>
          </a:prstGeom>
          <a:solidFill>
            <a:schemeClr val="accent4">
              <a:lumMod val="20000"/>
              <a:lumOff val="80000"/>
            </a:schemeClr>
          </a:solidFill>
          <a:ln w="25400" cap="flat" cmpd="sng" algn="ctr">
            <a:noFill/>
            <a:prstDash val="solid"/>
          </a:ln>
          <a:effectLst/>
        </p:spPr>
        <p:txBody>
          <a:bodyPr rtlCol="0" anchor="ctr"/>
          <a:lstStyle/>
          <a:p>
            <a:pPr lvl="0" algn="ctr">
              <a:buClr>
                <a:srgbClr val="000000"/>
              </a:buClr>
            </a:pPr>
            <a:r>
              <a:rPr lang="vi-VN" sz="2400" b="1" kern="0">
                <a:latin typeface="UTM Avo" panose="02040603050506020204" pitchFamily="18" charset="0"/>
                <a:cs typeface="Arial" panose="020B0604020202020204" pitchFamily="34" charset="0"/>
                <a:sym typeface="Arial"/>
              </a:rPr>
              <a:t>Gợi ý trả lời</a:t>
            </a:r>
            <a:endParaRPr lang="vi-VN" sz="2400" b="1" kern="0" dirty="0">
              <a:latin typeface="UTM Avo" panose="02040603050506020204" pitchFamily="18" charset="0"/>
              <a:cs typeface="Arial" panose="020B0604020202020204" pitchFamily="34" charset="0"/>
              <a:sym typeface="Arial"/>
            </a:endParaRPr>
          </a:p>
        </p:txBody>
      </p:sp>
      <p:sp>
        <p:nvSpPr>
          <p:cNvPr id="3" name="Rectangle 2">
            <a:extLst>
              <a:ext uri="{FF2B5EF4-FFF2-40B4-BE49-F238E27FC236}">
                <a16:creationId xmlns:a16="http://schemas.microsoft.com/office/drawing/2014/main" id="{0FB4C151-D038-2CEA-CB4B-827A763370AF}"/>
              </a:ext>
            </a:extLst>
          </p:cNvPr>
          <p:cNvSpPr/>
          <p:nvPr/>
        </p:nvSpPr>
        <p:spPr>
          <a:xfrm>
            <a:off x="4142492" y="1621937"/>
            <a:ext cx="2498360" cy="639580"/>
          </a:xfrm>
          <a:prstGeom prst="rect">
            <a:avLst/>
          </a:prstGeom>
          <a:solidFill>
            <a:schemeClr val="bg1"/>
          </a:solidFill>
          <a:ln w="38100" cap="flat" cmpd="sng" algn="ctr">
            <a:solidFill>
              <a:schemeClr val="accent4"/>
            </a:solidFill>
            <a:prstDash val="solid"/>
          </a:ln>
          <a:effectLst/>
        </p:spPr>
        <p:txBody>
          <a:bodyPr rtlCol="0" anchor="ctr"/>
          <a:lstStyle/>
          <a:p>
            <a:pPr lvl="0" algn="ctr">
              <a:buClr>
                <a:srgbClr val="000000"/>
              </a:buClr>
              <a:defRPr/>
            </a:pPr>
            <a:r>
              <a:rPr lang="en-VN" sz="2000" b="1" kern="0">
                <a:solidFill>
                  <a:srgbClr val="272727"/>
                </a:solidFill>
                <a:latin typeface="UTM Avo" panose="02040603050506020204" pitchFamily="18" charset="0"/>
                <a:cs typeface="Arial" panose="020B0604020202020204" pitchFamily="34" charset="0"/>
                <a:sym typeface="Arial"/>
              </a:rPr>
              <a:t>Nhóm 3, 4</a:t>
            </a:r>
            <a:endParaRPr lang="en-VN" sz="2000" b="1" kern="0" dirty="0">
              <a:solidFill>
                <a:srgbClr val="272727"/>
              </a:solidFill>
              <a:latin typeface="UTM Avo" panose="02040603050506020204" pitchFamily="18" charset="0"/>
              <a:cs typeface="Arial" panose="020B0604020202020204" pitchFamily="34" charset="0"/>
              <a:sym typeface="Arial"/>
            </a:endParaRPr>
          </a:p>
        </p:txBody>
      </p:sp>
      <p:sp>
        <p:nvSpPr>
          <p:cNvPr id="4" name="Rounded Rectangle 4">
            <a:extLst>
              <a:ext uri="{FF2B5EF4-FFF2-40B4-BE49-F238E27FC236}">
                <a16:creationId xmlns:a16="http://schemas.microsoft.com/office/drawing/2014/main" id="{40A92A10-A60B-0DEA-2E85-30288678E572}"/>
              </a:ext>
            </a:extLst>
          </p:cNvPr>
          <p:cNvSpPr/>
          <p:nvPr/>
        </p:nvSpPr>
        <p:spPr>
          <a:xfrm>
            <a:off x="282230" y="2741821"/>
            <a:ext cx="6557887" cy="3391601"/>
          </a:xfrm>
          <a:prstGeom prst="roundRect">
            <a:avLst>
              <a:gd name="adj" fmla="val 12119"/>
            </a:avLst>
          </a:prstGeom>
          <a:solidFill>
            <a:srgbClr val="FFFFFF"/>
          </a:solidFill>
          <a:ln w="25400" cap="flat" cmpd="sng" algn="ctr">
            <a:noFill/>
            <a:prstDash val="solid"/>
          </a:ln>
          <a:effectLst/>
        </p:spPr>
        <p:txBody>
          <a:bodyPr rtlCol="0" anchor="ctr"/>
          <a:lstStyle/>
          <a:p>
            <a:pPr lvl="0" algn="just">
              <a:lnSpc>
                <a:spcPct val="150000"/>
              </a:lnSpc>
              <a:spcAft>
                <a:spcPts val="133"/>
              </a:spcAft>
              <a:buClr>
                <a:srgbClr val="000000"/>
              </a:buClr>
            </a:pPr>
            <a:r>
              <a:rPr lang="vi-VN" sz="2400" kern="0">
                <a:latin typeface="UTM Avo" panose="02040603050506020204" pitchFamily="18" charset="0"/>
                <a:ea typeface="UD Digi Kyokasho N-B" panose="02020700000000000000" pitchFamily="17" charset="-128"/>
                <a:cs typeface="Arial" panose="020B0604020202020204" pitchFamily="34" charset="0"/>
                <a:sym typeface="Arial"/>
              </a:rPr>
              <a:t>Thầy giáo Nguyễn Ngọc Ký đã kiên trì tập viết bằng chân qua nhiều năm tháng, chịu đựng sự đau đớn để vượt qua khó khăn khi bị liệt cả hai tay từ nhỏ. </a:t>
            </a:r>
            <a:endParaRPr lang="vi-VN" sz="2400" kern="0" dirty="0">
              <a:latin typeface="UTM Avo" panose="02040603050506020204" pitchFamily="18" charset="0"/>
              <a:ea typeface="UD Digi Kyokasho N-B" panose="02020700000000000000" pitchFamily="17" charset="-128"/>
              <a:cs typeface="Arial" panose="020B0604020202020204" pitchFamily="34" charset="0"/>
              <a:sym typeface="Arial"/>
            </a:endParaRPr>
          </a:p>
        </p:txBody>
      </p:sp>
      <p:pic>
        <p:nvPicPr>
          <p:cNvPr id="6" name="Picture 5">
            <a:extLst>
              <a:ext uri="{FF2B5EF4-FFF2-40B4-BE49-F238E27FC236}">
                <a16:creationId xmlns:a16="http://schemas.microsoft.com/office/drawing/2014/main" id="{C7C79790-E756-6F45-0646-C09B0C1B01D6}"/>
              </a:ext>
            </a:extLst>
          </p:cNvPr>
          <p:cNvPicPr>
            <a:picLocks noChangeAspect="1"/>
          </p:cNvPicPr>
          <p:nvPr/>
        </p:nvPicPr>
        <p:blipFill>
          <a:blip r:embed="rId3"/>
          <a:stretch>
            <a:fillRect/>
          </a:stretch>
        </p:blipFill>
        <p:spPr>
          <a:xfrm>
            <a:off x="7228165" y="3216563"/>
            <a:ext cx="4643897" cy="2442116"/>
          </a:xfrm>
          <a:prstGeom prst="rect">
            <a:avLst/>
          </a:prstGeom>
        </p:spPr>
      </p:pic>
    </p:spTree>
    <p:extLst>
      <p:ext uri="{BB962C8B-B14F-4D97-AF65-F5344CB8AC3E}">
        <p14:creationId xmlns:p14="http://schemas.microsoft.com/office/powerpoint/2010/main" val="3178295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BB0D325-D272-F956-D7D2-18C2DE8E02B7}"/>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96CDFDB8-033C-6F1E-5634-394D76F2A866}"/>
              </a:ext>
            </a:extLst>
          </p:cNvPr>
          <p:cNvSpPr txBox="1"/>
          <p:nvPr/>
        </p:nvSpPr>
        <p:spPr>
          <a:xfrm>
            <a:off x="1002296" y="1751231"/>
            <a:ext cx="10187407" cy="461665"/>
          </a:xfrm>
          <a:prstGeom prst="rect">
            <a:avLst/>
          </a:prstGeom>
          <a:noFill/>
        </p:spPr>
        <p:txBody>
          <a:bodyPr wrap="square">
            <a:spAutoFit/>
          </a:bodyPr>
          <a:lstStyle/>
          <a:p>
            <a:pPr algn="ctr">
              <a:buClr>
                <a:srgbClr val="000000"/>
              </a:buClr>
              <a:buFont typeface="Arial"/>
              <a:buNone/>
            </a:pPr>
            <a:r>
              <a:rPr lang="vi-VN" sz="2400" b="1" kern="0" dirty="0">
                <a:latin typeface="UTM Avo" panose="02040603050506020204" pitchFamily="18" charset="0"/>
                <a:ea typeface="SimSun" panose="02010600030101010101" pitchFamily="2" charset="-122"/>
                <a:cs typeface="Arial" panose="020B0604020202020204" pitchFamily="34" charset="0"/>
                <a:sym typeface="Arial"/>
              </a:rPr>
              <a:t>Nêu suy nghĩ của em về những tấm gương vượt khó kể trên</a:t>
            </a:r>
            <a:endParaRPr lang="en-VN" sz="2400" b="1" kern="0" dirty="0">
              <a:latin typeface="UTM Avo" panose="02040603050506020204" pitchFamily="18" charset="0"/>
              <a:ea typeface="SimSun" panose="02010600030101010101" pitchFamily="2" charset="-122"/>
              <a:cs typeface="Arial" panose="020B0604020202020204" pitchFamily="34" charset="0"/>
              <a:sym typeface="Arial"/>
            </a:endParaRPr>
          </a:p>
        </p:txBody>
      </p:sp>
      <p:sp>
        <p:nvSpPr>
          <p:cNvPr id="7" name="Rounded Rectangle 1">
            <a:extLst>
              <a:ext uri="{FF2B5EF4-FFF2-40B4-BE49-F238E27FC236}">
                <a16:creationId xmlns:a16="http://schemas.microsoft.com/office/drawing/2014/main" id="{45215561-0CD4-210A-DF00-49EBCCC72271}"/>
              </a:ext>
            </a:extLst>
          </p:cNvPr>
          <p:cNvSpPr/>
          <p:nvPr/>
        </p:nvSpPr>
        <p:spPr>
          <a:xfrm>
            <a:off x="611475" y="2742539"/>
            <a:ext cx="5385401" cy="3725168"/>
          </a:xfrm>
          <a:prstGeom prst="roundRect">
            <a:avLst>
              <a:gd name="adj" fmla="val 8031"/>
            </a:avLst>
          </a:prstGeom>
          <a:solidFill>
            <a:srgbClr val="FFFFFF"/>
          </a:solidFill>
          <a:ln w="38100" cap="flat" cmpd="sng" algn="ctr">
            <a:solidFill>
              <a:schemeClr val="accent5"/>
            </a:solidFill>
            <a:prstDash val="solid"/>
          </a:ln>
          <a:effectLst/>
        </p:spPr>
        <p:txBody>
          <a:bodyPr rtlCol="0" anchor="ctr"/>
          <a:lstStyle/>
          <a:p>
            <a:pPr lvl="0" algn="just">
              <a:lnSpc>
                <a:spcPct val="150000"/>
              </a:lnSpc>
              <a:spcAft>
                <a:spcPts val="133"/>
              </a:spcAft>
              <a:buClr>
                <a:srgbClr val="000000"/>
              </a:buClr>
            </a:pPr>
            <a:r>
              <a:rPr lang="vi-VN" sz="2400" kern="0" dirty="0">
                <a:latin typeface="UTM Avo" panose="02040603050506020204" pitchFamily="18" charset="0"/>
                <a:ea typeface="SimSun" panose="02010600030101010101" pitchFamily="2" charset="-122"/>
                <a:cs typeface="Arial" panose="020B0604020202020204" pitchFamily="34" charset="0"/>
                <a:sym typeface="Arial"/>
              </a:rPr>
              <a:t>Em thấy vô cùng xúc động và thương cảm khi thấy những hoàn cảnh khó khăn của anh Níc Vu-gic và thầy Nguyễn Ngọc Ký.</a:t>
            </a:r>
          </a:p>
        </p:txBody>
      </p:sp>
      <p:sp>
        <p:nvSpPr>
          <p:cNvPr id="8" name="Rounded Rectangle 3">
            <a:extLst>
              <a:ext uri="{FF2B5EF4-FFF2-40B4-BE49-F238E27FC236}">
                <a16:creationId xmlns:a16="http://schemas.microsoft.com/office/drawing/2014/main" id="{3EAB30ED-52B3-C680-4C16-2C430AB9779B}"/>
              </a:ext>
            </a:extLst>
          </p:cNvPr>
          <p:cNvSpPr/>
          <p:nvPr/>
        </p:nvSpPr>
        <p:spPr>
          <a:xfrm>
            <a:off x="6367983" y="2742539"/>
            <a:ext cx="5385401" cy="3725168"/>
          </a:xfrm>
          <a:prstGeom prst="roundRect">
            <a:avLst>
              <a:gd name="adj" fmla="val 7071"/>
            </a:avLst>
          </a:prstGeom>
          <a:solidFill>
            <a:srgbClr val="FFFFFF"/>
          </a:solidFill>
          <a:ln w="38100" cap="flat" cmpd="sng" algn="ctr">
            <a:solidFill>
              <a:schemeClr val="accent5"/>
            </a:solidFill>
            <a:prstDash val="solid"/>
          </a:ln>
          <a:effectLst/>
        </p:spPr>
        <p:txBody>
          <a:bodyPr rtlCol="0" anchor="ctr"/>
          <a:lstStyle/>
          <a:p>
            <a:pPr marL="0" marR="0" lvl="0" indent="0" algn="just" defTabSz="914400" eaLnBrk="1" fontAlgn="auto" latinLnBrk="0" hangingPunct="1">
              <a:lnSpc>
                <a:spcPct val="150000"/>
              </a:lnSpc>
              <a:spcBef>
                <a:spcPts val="0"/>
              </a:spcBef>
              <a:spcAft>
                <a:spcPts val="133"/>
              </a:spcAft>
              <a:buClr>
                <a:srgbClr val="000000"/>
              </a:buClr>
              <a:buSzTx/>
              <a:buFont typeface="Arial"/>
              <a:buNone/>
              <a:tabLst/>
              <a:defRPr/>
            </a:pPr>
            <a:r>
              <a:rPr lang="vi-VN" sz="2400" kern="0" dirty="0">
                <a:latin typeface="UTM Avo" panose="02040603050506020204" pitchFamily="18" charset="0"/>
                <a:ea typeface="SimSun" panose="02010600030101010101" pitchFamily="2" charset="-122"/>
                <a:cs typeface="Arial" panose="020B0604020202020204" pitchFamily="34" charset="0"/>
                <a:sym typeface="Arial"/>
              </a:rPr>
              <a:t>Tuy nhiên, trên hết, em thấy vô cùng ngưỡng mộ hai tấm gương trên khi đã vượt lên nghịch cảnh, kiên trì và trở thành những người đáng ngưỡng mộ để em học tập và noi theo.</a:t>
            </a:r>
            <a:endParaRPr lang="en-VN" sz="2400" kern="0" dirty="0">
              <a:latin typeface="UTM Avo" panose="02040603050506020204" pitchFamily="18" charset="0"/>
              <a:ea typeface="SimSun" panose="02010600030101010101" pitchFamily="2" charset="-122"/>
              <a:cs typeface="Arial" panose="020B0604020202020204" pitchFamily="34" charset="0"/>
              <a:sym typeface="Arial"/>
            </a:endParaRPr>
          </a:p>
        </p:txBody>
      </p:sp>
      <p:pic>
        <p:nvPicPr>
          <p:cNvPr id="9" name="Picture 8">
            <a:extLst>
              <a:ext uri="{FF2B5EF4-FFF2-40B4-BE49-F238E27FC236}">
                <a16:creationId xmlns:a16="http://schemas.microsoft.com/office/drawing/2014/main" id="{580C03C7-4192-422F-22EF-57298DA4BF0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633986">
            <a:off x="10176407" y="1263850"/>
            <a:ext cx="1169412" cy="661249"/>
          </a:xfrm>
          <a:prstGeom prst="rect">
            <a:avLst/>
          </a:prstGeom>
        </p:spPr>
      </p:pic>
      <p:sp>
        <p:nvSpPr>
          <p:cNvPr id="10" name="Freeform 13">
            <a:extLst>
              <a:ext uri="{FF2B5EF4-FFF2-40B4-BE49-F238E27FC236}">
                <a16:creationId xmlns:a16="http://schemas.microsoft.com/office/drawing/2014/main" id="{FC9F1F0C-C62C-8333-7AD4-0204AA55EE78}"/>
              </a:ext>
            </a:extLst>
          </p:cNvPr>
          <p:cNvSpPr/>
          <p:nvPr/>
        </p:nvSpPr>
        <p:spPr>
          <a:xfrm>
            <a:off x="474653" y="2429024"/>
            <a:ext cx="696226" cy="813003"/>
          </a:xfrm>
          <a:custGeom>
            <a:avLst/>
            <a:gdLst/>
            <a:ahLst/>
            <a:cxnLst/>
            <a:rect l="l" t="t" r="r" b="b"/>
            <a:pathLst>
              <a:path w="719317" h="839967">
                <a:moveTo>
                  <a:pt x="0" y="0"/>
                </a:moveTo>
                <a:lnTo>
                  <a:pt x="719317" y="0"/>
                </a:lnTo>
                <a:lnTo>
                  <a:pt x="719317" y="839966"/>
                </a:lnTo>
                <a:lnTo>
                  <a:pt x="0" y="83996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a:buClr>
                <a:srgbClr val="000000"/>
              </a:buClr>
              <a:buFont typeface="Arial"/>
              <a:buNone/>
            </a:pPr>
            <a:endParaRPr lang="en-US" sz="2489" kern="0" dirty="0">
              <a:solidFill>
                <a:srgbClr val="000000"/>
              </a:solidFill>
              <a:latin typeface="UTM Avo" panose="02040603050506020204" pitchFamily="18" charset="0"/>
              <a:cs typeface="Arial"/>
              <a:sym typeface="Arial"/>
            </a:endParaRPr>
          </a:p>
        </p:txBody>
      </p:sp>
      <p:sp>
        <p:nvSpPr>
          <p:cNvPr id="11" name="Freeform 13">
            <a:extLst>
              <a:ext uri="{FF2B5EF4-FFF2-40B4-BE49-F238E27FC236}">
                <a16:creationId xmlns:a16="http://schemas.microsoft.com/office/drawing/2014/main" id="{12B3D2BD-9E58-8388-734B-AE1EC271C1A7}"/>
              </a:ext>
            </a:extLst>
          </p:cNvPr>
          <p:cNvSpPr/>
          <p:nvPr/>
        </p:nvSpPr>
        <p:spPr>
          <a:xfrm>
            <a:off x="6095999" y="2336037"/>
            <a:ext cx="696226" cy="813003"/>
          </a:xfrm>
          <a:custGeom>
            <a:avLst/>
            <a:gdLst/>
            <a:ahLst/>
            <a:cxnLst/>
            <a:rect l="l" t="t" r="r" b="b"/>
            <a:pathLst>
              <a:path w="719317" h="839967">
                <a:moveTo>
                  <a:pt x="0" y="0"/>
                </a:moveTo>
                <a:lnTo>
                  <a:pt x="719317" y="0"/>
                </a:lnTo>
                <a:lnTo>
                  <a:pt x="719317" y="839966"/>
                </a:lnTo>
                <a:lnTo>
                  <a:pt x="0" y="83996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a:buClr>
                <a:srgbClr val="000000"/>
              </a:buClr>
              <a:buFont typeface="Arial"/>
              <a:buNone/>
            </a:pPr>
            <a:endParaRPr lang="en-US" sz="2489" kern="0" dirty="0">
              <a:solidFill>
                <a:srgbClr val="000000"/>
              </a:solidFill>
              <a:latin typeface="UTM Avo" panose="02040603050506020204" pitchFamily="18" charset="0"/>
              <a:cs typeface="Arial"/>
              <a:sym typeface="Arial"/>
            </a:endParaRPr>
          </a:p>
        </p:txBody>
      </p:sp>
    </p:spTree>
    <p:extLst>
      <p:ext uri="{BB962C8B-B14F-4D97-AF65-F5344CB8AC3E}">
        <p14:creationId xmlns:p14="http://schemas.microsoft.com/office/powerpoint/2010/main" val="4220845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par>
                                <p:cTn id="24" presetID="10" presetClass="entr" presetSubtype="0" fill="hold"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a:extLst>
            <a:ext uri="{FF2B5EF4-FFF2-40B4-BE49-F238E27FC236}">
              <a16:creationId xmlns:a16="http://schemas.microsoft.com/office/drawing/2014/main" id="{B5CB99B3-5906-3DB5-7950-7F6836414C5B}"/>
            </a:ext>
          </a:extLst>
        </p:cNvPr>
        <p:cNvGrpSpPr/>
        <p:nvPr/>
      </p:nvGrpSpPr>
      <p:grpSpPr>
        <a:xfrm>
          <a:off x="0" y="0"/>
          <a:ext cx="0" cy="0"/>
          <a:chOff x="0" y="0"/>
          <a:chExt cx="0" cy="0"/>
        </a:xfrm>
      </p:grpSpPr>
      <p:pic>
        <p:nvPicPr>
          <p:cNvPr id="2" name="CÂU CHUYỆN HAI HẠT LÚA - PHIM HOẠT HÌNH - Chuyện Ý Nghĩa - Quà Tặng Cuộc Sống">
            <a:hlinkClick r:id="" action="ppaction://media"/>
            <a:extLst>
              <a:ext uri="{FF2B5EF4-FFF2-40B4-BE49-F238E27FC236}">
                <a16:creationId xmlns:a16="http://schemas.microsoft.com/office/drawing/2014/main" id="{7A58E3B5-6418-C9BA-F5F7-D44E442A6D04}"/>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763648" y="1984104"/>
            <a:ext cx="8664704" cy="4873896"/>
          </a:xfrm>
          <a:prstGeom prst="rect">
            <a:avLst/>
          </a:prstGeom>
        </p:spPr>
      </p:pic>
      <p:sp>
        <p:nvSpPr>
          <p:cNvPr id="3" name="TextBox 2">
            <a:extLst>
              <a:ext uri="{FF2B5EF4-FFF2-40B4-BE49-F238E27FC236}">
                <a16:creationId xmlns:a16="http://schemas.microsoft.com/office/drawing/2014/main" id="{F2E84844-1756-7BFB-3C4D-2E57F38DAFF5}"/>
              </a:ext>
            </a:extLst>
          </p:cNvPr>
          <p:cNvSpPr txBox="1"/>
          <p:nvPr/>
        </p:nvSpPr>
        <p:spPr>
          <a:xfrm>
            <a:off x="1002296" y="1335179"/>
            <a:ext cx="10187407" cy="461665"/>
          </a:xfrm>
          <a:prstGeom prst="rect">
            <a:avLst/>
          </a:prstGeom>
          <a:noFill/>
        </p:spPr>
        <p:txBody>
          <a:bodyPr wrap="square">
            <a:spAutoFit/>
          </a:bodyPr>
          <a:lstStyle/>
          <a:p>
            <a:pPr algn="ctr">
              <a:buClr>
                <a:srgbClr val="000000"/>
              </a:buClr>
              <a:buFont typeface="Arial"/>
              <a:buNone/>
            </a:pPr>
            <a:r>
              <a:rPr lang="en-US" sz="2400" b="1" kern="0" dirty="0" err="1">
                <a:solidFill>
                  <a:srgbClr val="000000"/>
                </a:solidFill>
                <a:latin typeface="UTM Avo" panose="02040603050506020204" pitchFamily="18" charset="0"/>
                <a:ea typeface="Calibri" panose="020F0502020204030204" pitchFamily="34" charset="0"/>
                <a:cs typeface="Arial" panose="020B0604020202020204" pitchFamily="34" charset="0"/>
                <a:sym typeface="Arial"/>
              </a:rPr>
              <a:t>Câu</a:t>
            </a:r>
            <a:r>
              <a:rPr lang="en-US" sz="2400" b="1" kern="0" dirty="0">
                <a:solidFill>
                  <a:srgbClr val="000000"/>
                </a:solidFill>
                <a:latin typeface="UTM Avo" panose="02040603050506020204" pitchFamily="18" charset="0"/>
                <a:ea typeface="Calibri" panose="020F0502020204030204" pitchFamily="34" charset="0"/>
                <a:cs typeface="Arial" panose="020B0604020202020204" pitchFamily="34" charset="0"/>
                <a:sym typeface="Arial"/>
              </a:rPr>
              <a:t> </a:t>
            </a:r>
            <a:r>
              <a:rPr lang="en-US" sz="2400" b="1" kern="0" dirty="0" err="1">
                <a:solidFill>
                  <a:srgbClr val="000000"/>
                </a:solidFill>
                <a:latin typeface="UTM Avo" panose="02040603050506020204" pitchFamily="18" charset="0"/>
                <a:ea typeface="Calibri" panose="020F0502020204030204" pitchFamily="34" charset="0"/>
                <a:cs typeface="Arial" panose="020B0604020202020204" pitchFamily="34" charset="0"/>
                <a:sym typeface="Arial"/>
              </a:rPr>
              <a:t>chuyện</a:t>
            </a:r>
            <a:r>
              <a:rPr lang="en-US" sz="2400" b="1" kern="0" dirty="0">
                <a:solidFill>
                  <a:srgbClr val="000000"/>
                </a:solidFill>
                <a:latin typeface="UTM Avo" panose="02040603050506020204" pitchFamily="18" charset="0"/>
                <a:ea typeface="Calibri" panose="020F0502020204030204" pitchFamily="34" charset="0"/>
                <a:cs typeface="Arial" panose="020B0604020202020204" pitchFamily="34" charset="0"/>
                <a:sym typeface="Arial"/>
              </a:rPr>
              <a:t> </a:t>
            </a:r>
            <a:r>
              <a:rPr lang="en-US" sz="2400" b="1" kern="0" dirty="0" err="1">
                <a:solidFill>
                  <a:srgbClr val="000000"/>
                </a:solidFill>
                <a:latin typeface="UTM Avo" panose="02040603050506020204" pitchFamily="18" charset="0"/>
                <a:ea typeface="Calibri" panose="020F0502020204030204" pitchFamily="34" charset="0"/>
                <a:cs typeface="Arial" panose="020B0604020202020204" pitchFamily="34" charset="0"/>
                <a:sym typeface="Arial"/>
              </a:rPr>
              <a:t>về</a:t>
            </a:r>
            <a:r>
              <a:rPr lang="en-US" sz="2400" b="1" kern="0" dirty="0">
                <a:solidFill>
                  <a:srgbClr val="000000"/>
                </a:solidFill>
                <a:latin typeface="UTM Avo" panose="02040603050506020204" pitchFamily="18" charset="0"/>
                <a:ea typeface="Calibri" panose="020F0502020204030204" pitchFamily="34" charset="0"/>
                <a:cs typeface="Arial" panose="020B0604020202020204" pitchFamily="34" charset="0"/>
                <a:sym typeface="Arial"/>
              </a:rPr>
              <a:t> </a:t>
            </a:r>
            <a:r>
              <a:rPr lang="en-US" sz="2400" b="1" kern="0" dirty="0" err="1">
                <a:solidFill>
                  <a:srgbClr val="000000"/>
                </a:solidFill>
                <a:latin typeface="UTM Avo" panose="02040603050506020204" pitchFamily="18" charset="0"/>
                <a:ea typeface="Calibri" panose="020F0502020204030204" pitchFamily="34" charset="0"/>
                <a:cs typeface="Arial" panose="020B0604020202020204" pitchFamily="34" charset="0"/>
                <a:sym typeface="Arial"/>
              </a:rPr>
              <a:t>hai</a:t>
            </a:r>
            <a:r>
              <a:rPr lang="en-US" sz="2400" b="1" kern="0" dirty="0">
                <a:solidFill>
                  <a:srgbClr val="000000"/>
                </a:solidFill>
                <a:latin typeface="UTM Avo" panose="02040603050506020204" pitchFamily="18" charset="0"/>
                <a:ea typeface="Calibri" panose="020F0502020204030204" pitchFamily="34" charset="0"/>
                <a:cs typeface="Arial" panose="020B0604020202020204" pitchFamily="34" charset="0"/>
                <a:sym typeface="Arial"/>
              </a:rPr>
              <a:t> </a:t>
            </a:r>
            <a:r>
              <a:rPr lang="en-US" sz="2400" b="1" kern="0" dirty="0" err="1">
                <a:solidFill>
                  <a:srgbClr val="000000"/>
                </a:solidFill>
                <a:latin typeface="UTM Avo" panose="02040603050506020204" pitchFamily="18" charset="0"/>
                <a:ea typeface="Calibri" panose="020F0502020204030204" pitchFamily="34" charset="0"/>
                <a:cs typeface="Arial" panose="020B0604020202020204" pitchFamily="34" charset="0"/>
                <a:sym typeface="Arial"/>
              </a:rPr>
              <a:t>hạt</a:t>
            </a:r>
            <a:r>
              <a:rPr lang="en-US" sz="2400" b="1" kern="0" dirty="0">
                <a:solidFill>
                  <a:srgbClr val="000000"/>
                </a:solidFill>
                <a:latin typeface="UTM Avo" panose="02040603050506020204" pitchFamily="18" charset="0"/>
                <a:ea typeface="Calibri" panose="020F0502020204030204" pitchFamily="34" charset="0"/>
                <a:cs typeface="Arial" panose="020B0604020202020204" pitchFamily="34" charset="0"/>
                <a:sym typeface="Arial"/>
              </a:rPr>
              <a:t> </a:t>
            </a:r>
            <a:r>
              <a:rPr lang="en-US" sz="2400" b="1" kern="0" dirty="0" err="1">
                <a:solidFill>
                  <a:srgbClr val="000000"/>
                </a:solidFill>
                <a:latin typeface="UTM Avo" panose="02040603050506020204" pitchFamily="18" charset="0"/>
                <a:ea typeface="Calibri" panose="020F0502020204030204" pitchFamily="34" charset="0"/>
                <a:cs typeface="Arial" panose="020B0604020202020204" pitchFamily="34" charset="0"/>
                <a:sym typeface="Arial"/>
              </a:rPr>
              <a:t>lúa</a:t>
            </a:r>
            <a:endParaRPr lang="en-VN" sz="2400" b="1" kern="0" dirty="0">
              <a:solidFill>
                <a:srgbClr val="000000"/>
              </a:solidFill>
              <a:latin typeface="UTM Avo" panose="02040603050506020204" pitchFamily="18" charset="0"/>
              <a:cs typeface="Arial" panose="020B0604020202020204" pitchFamily="34" charset="0"/>
              <a:sym typeface="Arial"/>
            </a:endParaRPr>
          </a:p>
        </p:txBody>
      </p:sp>
    </p:spTree>
    <p:extLst>
      <p:ext uri="{BB962C8B-B14F-4D97-AF65-F5344CB8AC3E}">
        <p14:creationId xmlns:p14="http://schemas.microsoft.com/office/powerpoint/2010/main" val="3077866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1"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2086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2"/>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2"/>
                                        </p:tgtEl>
                                      </p:cBhvr>
                                    </p:cmd>
                                  </p:childTnLst>
                                </p:cTn>
                              </p:par>
                            </p:childTnLst>
                          </p:cTn>
                        </p:par>
                      </p:childTnLst>
                    </p:cTn>
                  </p:par>
                </p:childTnLst>
              </p:cTn>
              <p:nextCondLst>
                <p:cond evt="onClick" delay="0">
                  <p:tgtEl>
                    <p:spTgt spid="2"/>
                  </p:tgtEl>
                </p:cond>
              </p:nextCondLst>
            </p:seq>
            <p:video fullScrn="1">
              <p:cMediaNode vol="80000">
                <p:cTn id="20" fill="hold" display="0">
                  <p:stCondLst>
                    <p:cond delay="indefinite"/>
                  </p:stCondLst>
                </p:cTn>
                <p:tgtEl>
                  <p:spTgt spid="2"/>
                </p:tgtEl>
              </p:cMediaNode>
            </p:video>
          </p:childTnLst>
        </p:cTn>
      </p:par>
    </p:tnLst>
    <p:bldLst>
      <p:bldP spid="3" grpId="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5CB99B3-5906-3DB5-7950-7F6836414C5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70BC2FD1-B965-C12E-3789-18575F8E0AD5}"/>
              </a:ext>
            </a:extLst>
          </p:cNvPr>
          <p:cNvSpPr txBox="1"/>
          <p:nvPr/>
        </p:nvSpPr>
        <p:spPr>
          <a:xfrm>
            <a:off x="698026" y="1828161"/>
            <a:ext cx="10795947" cy="461665"/>
          </a:xfrm>
          <a:prstGeom prst="rect">
            <a:avLst/>
          </a:prstGeom>
          <a:noFill/>
        </p:spPr>
        <p:txBody>
          <a:bodyPr wrap="square">
            <a:spAutoFit/>
          </a:bodyPr>
          <a:lstStyle/>
          <a:p>
            <a:pPr algn="ctr">
              <a:spcAft>
                <a:spcPts val="133"/>
              </a:spcAft>
              <a:buClr>
                <a:srgbClr val="000000"/>
              </a:buClr>
              <a:buFont typeface="Arial"/>
              <a:buNone/>
            </a:pPr>
            <a:r>
              <a:rPr lang="vi-VN" sz="2400" b="1" kern="0" dirty="0">
                <a:latin typeface="UTM Avo" panose="02040603050506020204" pitchFamily="18" charset="0"/>
                <a:ea typeface="Calibri" panose="020F0502020204030204" pitchFamily="34" charset="0"/>
                <a:cs typeface="Arial" panose="020B0604020202020204" pitchFamily="34" charset="0"/>
                <a:sym typeface="Arial"/>
              </a:rPr>
              <a:t>Em hãy nêu tâm trạng của hai hạt lúa vào ngày ông chủ gieo mạ?</a:t>
            </a:r>
            <a:endParaRPr lang="en-VN" sz="2400" b="1" kern="0" dirty="0">
              <a:latin typeface="UTM Avo" panose="02040603050506020204" pitchFamily="18" charset="0"/>
              <a:ea typeface="Calibri" panose="020F0502020204030204" pitchFamily="34" charset="0"/>
              <a:cs typeface="Arial" panose="020B0604020202020204" pitchFamily="34" charset="0"/>
              <a:sym typeface="Arial"/>
            </a:endParaRPr>
          </a:p>
        </p:txBody>
      </p:sp>
      <p:sp>
        <p:nvSpPr>
          <p:cNvPr id="6" name="Rectangle 5">
            <a:extLst>
              <a:ext uri="{FF2B5EF4-FFF2-40B4-BE49-F238E27FC236}">
                <a16:creationId xmlns:a16="http://schemas.microsoft.com/office/drawing/2014/main" id="{C209AFDE-7BCB-0325-E8CD-595C506B6F6D}"/>
              </a:ext>
            </a:extLst>
          </p:cNvPr>
          <p:cNvSpPr/>
          <p:nvPr/>
        </p:nvSpPr>
        <p:spPr>
          <a:xfrm>
            <a:off x="560390" y="2642838"/>
            <a:ext cx="11071220" cy="3871593"/>
          </a:xfrm>
          <a:prstGeom prst="rect">
            <a:avLst/>
          </a:prstGeom>
          <a:solidFill>
            <a:srgbClr val="FFFFFF"/>
          </a:solidFill>
          <a:ln w="25400" cap="flat" cmpd="sng" algn="ctr">
            <a:solidFill>
              <a:srgbClr val="00B0F0"/>
            </a:solidFill>
            <a:prstDash val="solid"/>
          </a:ln>
          <a:effectLst/>
        </p:spPr>
        <p:txBody>
          <a:bodyPr rtlCol="0" anchor="ctr"/>
          <a:lstStyle/>
          <a:p>
            <a:pPr algn="just">
              <a:lnSpc>
                <a:spcPct val="150000"/>
              </a:lnSpc>
              <a:spcAft>
                <a:spcPts val="133"/>
              </a:spcAft>
              <a:buClr>
                <a:srgbClr val="000000"/>
              </a:buClr>
              <a:buFont typeface="Arial"/>
              <a:buNone/>
            </a:pPr>
            <a:r>
              <a:rPr lang="en-US" sz="2400" b="1" kern="0" dirty="0" err="1">
                <a:latin typeface="UTM Avo" panose="02040603050506020204" pitchFamily="18" charset="0"/>
                <a:ea typeface="Calibri" panose="020F0502020204030204" pitchFamily="34" charset="0"/>
                <a:cs typeface="Arial" panose="020B0604020202020204" pitchFamily="34" charset="0"/>
                <a:sym typeface="Arial"/>
              </a:rPr>
              <a:t>Tâm</a:t>
            </a:r>
            <a:r>
              <a:rPr lang="en-US" sz="2400" b="1"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b="1" kern="0" dirty="0" err="1">
                <a:latin typeface="UTM Avo" panose="02040603050506020204" pitchFamily="18" charset="0"/>
                <a:ea typeface="Calibri" panose="020F0502020204030204" pitchFamily="34" charset="0"/>
                <a:cs typeface="Arial" panose="020B0604020202020204" pitchFamily="34" charset="0"/>
                <a:sym typeface="Arial"/>
              </a:rPr>
              <a:t>trạng</a:t>
            </a:r>
            <a:r>
              <a:rPr lang="en-US" sz="2400" b="1" kern="0" dirty="0">
                <a:latin typeface="UTM Avo" panose="02040603050506020204" pitchFamily="18" charset="0"/>
                <a:ea typeface="Calibri" panose="020F0502020204030204" pitchFamily="34" charset="0"/>
                <a:cs typeface="Arial" panose="020B0604020202020204" pitchFamily="34" charset="0"/>
                <a:sym typeface="Arial"/>
              </a:rPr>
              <a:t>:</a:t>
            </a:r>
            <a:endParaRPr lang="en-VN" sz="2400" b="1" kern="0" dirty="0">
              <a:latin typeface="UTM Avo" panose="02040603050506020204" pitchFamily="18" charset="0"/>
              <a:ea typeface="SimSun" panose="02010600030101010101" pitchFamily="2" charset="-122"/>
              <a:cs typeface="Arial" panose="020B0604020202020204" pitchFamily="34" charset="0"/>
              <a:sym typeface="Arial"/>
            </a:endParaRPr>
          </a:p>
          <a:p>
            <a:pPr marL="457189" indent="-457189" algn="just">
              <a:lnSpc>
                <a:spcPct val="150000"/>
              </a:lnSpc>
              <a:spcAft>
                <a:spcPts val="1333"/>
              </a:spcAft>
              <a:buClr>
                <a:srgbClr val="000000"/>
              </a:buClr>
              <a:buFont typeface="Times New Roman" panose="02020603050405020304" pitchFamily="18" charset="0"/>
              <a:buChar char="•"/>
              <a:tabLst>
                <a:tab pos="355591" algn="l"/>
              </a:tabLst>
            </a:pPr>
            <a:r>
              <a:rPr lang="en-US" sz="2400" kern="0" dirty="0" err="1">
                <a:latin typeface="UTM Avo" panose="02040603050506020204" pitchFamily="18" charset="0"/>
                <a:ea typeface="Calibri" panose="020F0502020204030204" pitchFamily="34" charset="0"/>
                <a:cs typeface="Arial" panose="020B0604020202020204" pitchFamily="34" charset="0"/>
                <a:sym typeface="Arial"/>
              </a:rPr>
              <a:t>Hạt</a:t>
            </a:r>
            <a:r>
              <a:rPr lang="en-US" sz="2400"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kern="0" dirty="0" err="1">
                <a:latin typeface="UTM Avo" panose="02040603050506020204" pitchFamily="18" charset="0"/>
                <a:ea typeface="Calibri" panose="020F0502020204030204" pitchFamily="34" charset="0"/>
                <a:cs typeface="Arial" panose="020B0604020202020204" pitchFamily="34" charset="0"/>
                <a:sym typeface="Arial"/>
              </a:rPr>
              <a:t>lúa</a:t>
            </a:r>
            <a:r>
              <a:rPr lang="en-US" sz="2400"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kern="0" dirty="0" err="1">
                <a:latin typeface="UTM Avo" panose="02040603050506020204" pitchFamily="18" charset="0"/>
                <a:ea typeface="Calibri" panose="020F0502020204030204" pitchFamily="34" charset="0"/>
                <a:cs typeface="Arial" panose="020B0604020202020204" pitchFamily="34" charset="0"/>
                <a:sym typeface="Arial"/>
              </a:rPr>
              <a:t>thứ</a:t>
            </a:r>
            <a:r>
              <a:rPr lang="en-US" sz="2400"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kern="0" dirty="0" err="1">
                <a:latin typeface="UTM Avo" panose="02040603050506020204" pitchFamily="18" charset="0"/>
                <a:ea typeface="Calibri" panose="020F0502020204030204" pitchFamily="34" charset="0"/>
                <a:cs typeface="Arial" panose="020B0604020202020204" pitchFamily="34" charset="0"/>
                <a:sym typeface="Arial"/>
              </a:rPr>
              <a:t>nhất</a:t>
            </a:r>
            <a:r>
              <a:rPr lang="en-US" sz="2400"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kern="0" dirty="0" err="1">
                <a:latin typeface="UTM Avo" panose="02040603050506020204" pitchFamily="18" charset="0"/>
                <a:ea typeface="Calibri" panose="020F0502020204030204" pitchFamily="34" charset="0"/>
                <a:cs typeface="Arial" panose="020B0604020202020204" pitchFamily="34" charset="0"/>
                <a:sym typeface="Arial"/>
              </a:rPr>
              <a:t>không</a:t>
            </a:r>
            <a:r>
              <a:rPr lang="en-US" sz="2400"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kern="0" dirty="0" err="1">
                <a:latin typeface="UTM Avo" panose="02040603050506020204" pitchFamily="18" charset="0"/>
                <a:ea typeface="Calibri" panose="020F0502020204030204" pitchFamily="34" charset="0"/>
                <a:cs typeface="Arial" panose="020B0604020202020204" pitchFamily="34" charset="0"/>
                <a:sym typeface="Arial"/>
              </a:rPr>
              <a:t>muốn</a:t>
            </a:r>
            <a:r>
              <a:rPr lang="en-US" sz="2400"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kern="0" dirty="0" err="1">
                <a:latin typeface="UTM Avo" panose="02040603050506020204" pitchFamily="18" charset="0"/>
                <a:ea typeface="Calibri" panose="020F0502020204030204" pitchFamily="34" charset="0"/>
                <a:cs typeface="Arial" panose="020B0604020202020204" pitchFamily="34" charset="0"/>
                <a:sym typeface="Arial"/>
              </a:rPr>
              <a:t>nát</a:t>
            </a:r>
            <a:r>
              <a:rPr lang="en-US" sz="2400" kern="0" dirty="0">
                <a:latin typeface="UTM Avo" panose="02040603050506020204" pitchFamily="18" charset="0"/>
                <a:ea typeface="Calibri" panose="020F0502020204030204" pitchFamily="34" charset="0"/>
                <a:cs typeface="Arial" panose="020B0604020202020204" pitchFamily="34" charset="0"/>
                <a:sym typeface="Arial"/>
              </a:rPr>
              <a:t> tan </a:t>
            </a:r>
            <a:r>
              <a:rPr lang="en-US" sz="2400" kern="0" dirty="0" err="1">
                <a:latin typeface="UTM Avo" panose="02040603050506020204" pitchFamily="18" charset="0"/>
                <a:ea typeface="Calibri" panose="020F0502020204030204" pitchFamily="34" charset="0"/>
                <a:cs typeface="Arial" panose="020B0604020202020204" pitchFamily="34" charset="0"/>
                <a:sym typeface="Arial"/>
              </a:rPr>
              <a:t>trong</a:t>
            </a:r>
            <a:r>
              <a:rPr lang="en-US" sz="2400"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kern="0" dirty="0" err="1">
                <a:latin typeface="UTM Avo" panose="02040603050506020204" pitchFamily="18" charset="0"/>
                <a:ea typeface="Calibri" panose="020F0502020204030204" pitchFamily="34" charset="0"/>
                <a:cs typeface="Arial" panose="020B0604020202020204" pitchFamily="34" charset="0"/>
                <a:sym typeface="Arial"/>
              </a:rPr>
              <a:t>đất</a:t>
            </a:r>
            <a:r>
              <a:rPr lang="en-US" sz="2400"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kern="0" dirty="0" err="1">
                <a:latin typeface="UTM Avo" panose="02040603050506020204" pitchFamily="18" charset="0"/>
                <a:ea typeface="Calibri" panose="020F0502020204030204" pitchFamily="34" charset="0"/>
                <a:cs typeface="Arial" panose="020B0604020202020204" pitchFamily="34" charset="0"/>
                <a:sym typeface="Arial"/>
              </a:rPr>
              <a:t>nó</a:t>
            </a:r>
            <a:r>
              <a:rPr lang="en-US" sz="2400"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kern="0" dirty="0" err="1">
                <a:latin typeface="UTM Avo" panose="02040603050506020204" pitchFamily="18" charset="0"/>
                <a:ea typeface="Calibri" panose="020F0502020204030204" pitchFamily="34" charset="0"/>
                <a:cs typeface="Arial" panose="020B0604020202020204" pitchFamily="34" charset="0"/>
                <a:sym typeface="Arial"/>
              </a:rPr>
              <a:t>muốn</a:t>
            </a:r>
            <a:r>
              <a:rPr lang="en-US" sz="2400"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kern="0" dirty="0" err="1">
                <a:latin typeface="UTM Avo" panose="02040603050506020204" pitchFamily="18" charset="0"/>
                <a:ea typeface="Calibri" panose="020F0502020204030204" pitchFamily="34" charset="0"/>
                <a:cs typeface="Arial" panose="020B0604020202020204" pitchFamily="34" charset="0"/>
                <a:sym typeface="Arial"/>
              </a:rPr>
              <a:t>giữ</a:t>
            </a:r>
            <a:r>
              <a:rPr lang="en-US" sz="2400"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kern="0" dirty="0" err="1">
                <a:latin typeface="UTM Avo" panose="02040603050506020204" pitchFamily="18" charset="0"/>
                <a:ea typeface="Calibri" panose="020F0502020204030204" pitchFamily="34" charset="0"/>
                <a:cs typeface="Arial" panose="020B0604020202020204" pitchFamily="34" charset="0"/>
                <a:sym typeface="Arial"/>
              </a:rPr>
              <a:t>lại</a:t>
            </a:r>
            <a:r>
              <a:rPr lang="en-US" sz="2400"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kern="0" dirty="0" err="1">
                <a:latin typeface="UTM Avo" panose="02040603050506020204" pitchFamily="18" charset="0"/>
                <a:ea typeface="Calibri" panose="020F0502020204030204" pitchFamily="34" charset="0"/>
                <a:cs typeface="Arial" panose="020B0604020202020204" pitchFamily="34" charset="0"/>
                <a:sym typeface="Arial"/>
              </a:rPr>
              <a:t>tất</a:t>
            </a:r>
            <a:r>
              <a:rPr lang="en-US" sz="2400"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kern="0" dirty="0" err="1">
                <a:latin typeface="UTM Avo" panose="02040603050506020204" pitchFamily="18" charset="0"/>
                <a:ea typeface="Calibri" panose="020F0502020204030204" pitchFamily="34" charset="0"/>
                <a:cs typeface="Arial" panose="020B0604020202020204" pitchFamily="34" charset="0"/>
                <a:sym typeface="Arial"/>
              </a:rPr>
              <a:t>cả</a:t>
            </a:r>
            <a:r>
              <a:rPr lang="en-US" sz="2400"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kern="0" dirty="0" err="1">
                <a:latin typeface="UTM Avo" panose="02040603050506020204" pitchFamily="18" charset="0"/>
                <a:ea typeface="Calibri" panose="020F0502020204030204" pitchFamily="34" charset="0"/>
                <a:cs typeface="Arial" panose="020B0604020202020204" pitchFamily="34" charset="0"/>
                <a:sym typeface="Arial"/>
              </a:rPr>
              <a:t>các</a:t>
            </a:r>
            <a:r>
              <a:rPr lang="en-US" sz="2400"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kern="0" dirty="0" err="1">
                <a:latin typeface="UTM Avo" panose="02040603050506020204" pitchFamily="18" charset="0"/>
                <a:ea typeface="Calibri" panose="020F0502020204030204" pitchFamily="34" charset="0"/>
                <a:cs typeface="Arial" panose="020B0604020202020204" pitchFamily="34" charset="0"/>
                <a:sym typeface="Arial"/>
              </a:rPr>
              <a:t>chất</a:t>
            </a:r>
            <a:r>
              <a:rPr lang="en-US" sz="2400"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kern="0" dirty="0" err="1">
                <a:latin typeface="UTM Avo" panose="02040603050506020204" pitchFamily="18" charset="0"/>
                <a:ea typeface="Calibri" panose="020F0502020204030204" pitchFamily="34" charset="0"/>
                <a:cs typeface="Arial" panose="020B0604020202020204" pitchFamily="34" charset="0"/>
                <a:sym typeface="Arial"/>
              </a:rPr>
              <a:t>dinh</a:t>
            </a:r>
            <a:r>
              <a:rPr lang="en-US" sz="2400"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kern="0" dirty="0" err="1">
                <a:latin typeface="UTM Avo" panose="02040603050506020204" pitchFamily="18" charset="0"/>
                <a:ea typeface="Calibri" panose="020F0502020204030204" pitchFamily="34" charset="0"/>
                <a:cs typeface="Arial" panose="020B0604020202020204" pitchFamily="34" charset="0"/>
                <a:sym typeface="Arial"/>
              </a:rPr>
              <a:t>dưỡng</a:t>
            </a:r>
            <a:r>
              <a:rPr lang="en-US" sz="2400"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kern="0" dirty="0" err="1">
                <a:latin typeface="UTM Avo" panose="02040603050506020204" pitchFamily="18" charset="0"/>
                <a:ea typeface="Calibri" panose="020F0502020204030204" pitchFamily="34" charset="0"/>
                <a:cs typeface="Arial" panose="020B0604020202020204" pitchFamily="34" charset="0"/>
                <a:sym typeface="Arial"/>
              </a:rPr>
              <a:t>bên</a:t>
            </a:r>
            <a:r>
              <a:rPr lang="en-US" sz="2400"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kern="0" dirty="0" err="1">
                <a:latin typeface="UTM Avo" panose="02040603050506020204" pitchFamily="18" charset="0"/>
                <a:ea typeface="Calibri" panose="020F0502020204030204" pitchFamily="34" charset="0"/>
                <a:cs typeface="Arial" panose="020B0604020202020204" pitchFamily="34" charset="0"/>
                <a:sym typeface="Arial"/>
              </a:rPr>
              <a:t>trong</a:t>
            </a:r>
            <a:r>
              <a:rPr lang="en-US" sz="2400"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kern="0" dirty="0" err="1">
                <a:latin typeface="UTM Avo" panose="02040603050506020204" pitchFamily="18" charset="0"/>
                <a:ea typeface="Calibri" panose="020F0502020204030204" pitchFamily="34" charset="0"/>
                <a:cs typeface="Arial" panose="020B0604020202020204" pitchFamily="34" charset="0"/>
                <a:sym typeface="Arial"/>
              </a:rPr>
              <a:t>lớp</a:t>
            </a:r>
            <a:r>
              <a:rPr lang="en-US" sz="2400"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kern="0" dirty="0" err="1">
                <a:latin typeface="UTM Avo" panose="02040603050506020204" pitchFamily="18" charset="0"/>
                <a:ea typeface="Calibri" panose="020F0502020204030204" pitchFamily="34" charset="0"/>
                <a:cs typeface="Arial" panose="020B0604020202020204" pitchFamily="34" charset="0"/>
                <a:sym typeface="Arial"/>
              </a:rPr>
              <a:t>vỏ</a:t>
            </a:r>
            <a:r>
              <a:rPr lang="en-US" sz="2400"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kern="0" dirty="0" err="1">
                <a:latin typeface="UTM Avo" panose="02040603050506020204" pitchFamily="18" charset="0"/>
                <a:ea typeface="Calibri" panose="020F0502020204030204" pitchFamily="34" charset="0"/>
                <a:cs typeface="Arial" panose="020B0604020202020204" pitchFamily="34" charset="0"/>
                <a:sym typeface="Arial"/>
              </a:rPr>
              <a:t>và</a:t>
            </a:r>
            <a:r>
              <a:rPr lang="en-US" sz="2400"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kern="0" dirty="0" err="1">
                <a:latin typeface="UTM Avo" panose="02040603050506020204" pitchFamily="18" charset="0"/>
                <a:ea typeface="Calibri" panose="020F0502020204030204" pitchFamily="34" charset="0"/>
                <a:cs typeface="Arial" panose="020B0604020202020204" pitchFamily="34" charset="0"/>
                <a:sym typeface="Arial"/>
              </a:rPr>
              <a:t>tìm</a:t>
            </a:r>
            <a:r>
              <a:rPr lang="en-US" sz="2400"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kern="0" dirty="0" err="1">
                <a:latin typeface="UTM Avo" panose="02040603050506020204" pitchFamily="18" charset="0"/>
                <a:ea typeface="Calibri" panose="020F0502020204030204" pitchFamily="34" charset="0"/>
                <a:cs typeface="Arial" panose="020B0604020202020204" pitchFamily="34" charset="0"/>
                <a:sym typeface="Arial"/>
              </a:rPr>
              <a:t>một</a:t>
            </a:r>
            <a:r>
              <a:rPr lang="en-US" sz="2400"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kern="0" dirty="0" err="1">
                <a:latin typeface="UTM Avo" panose="02040603050506020204" pitchFamily="18" charset="0"/>
                <a:ea typeface="Calibri" panose="020F0502020204030204" pitchFamily="34" charset="0"/>
                <a:cs typeface="Arial" panose="020B0604020202020204" pitchFamily="34" charset="0"/>
                <a:sym typeface="Arial"/>
              </a:rPr>
              <a:t>góc</a:t>
            </a:r>
            <a:r>
              <a:rPr lang="en-US" sz="2400"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kern="0" dirty="0" err="1">
                <a:latin typeface="UTM Avo" panose="02040603050506020204" pitchFamily="18" charset="0"/>
                <a:ea typeface="Calibri" panose="020F0502020204030204" pitchFamily="34" charset="0"/>
                <a:cs typeface="Arial" panose="020B0604020202020204" pitchFamily="34" charset="0"/>
                <a:sym typeface="Arial"/>
              </a:rPr>
              <a:t>khuất</a:t>
            </a:r>
            <a:r>
              <a:rPr lang="en-US" sz="2400"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kern="0" dirty="0" err="1">
                <a:latin typeface="UTM Avo" panose="02040603050506020204" pitchFamily="18" charset="0"/>
                <a:ea typeface="Calibri" panose="020F0502020204030204" pitchFamily="34" charset="0"/>
                <a:cs typeface="Arial" panose="020B0604020202020204" pitchFamily="34" charset="0"/>
                <a:sym typeface="Arial"/>
              </a:rPr>
              <a:t>trong</a:t>
            </a:r>
            <a:r>
              <a:rPr lang="en-US" sz="2400"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kern="0" dirty="0" err="1">
                <a:latin typeface="UTM Avo" panose="02040603050506020204" pitchFamily="18" charset="0"/>
                <a:ea typeface="Calibri" panose="020F0502020204030204" pitchFamily="34" charset="0"/>
                <a:cs typeface="Arial" panose="020B0604020202020204" pitchFamily="34" charset="0"/>
                <a:sym typeface="Arial"/>
              </a:rPr>
              <a:t>kho</a:t>
            </a:r>
            <a:r>
              <a:rPr lang="en-US" sz="2400"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kern="0" dirty="0" err="1">
                <a:latin typeface="UTM Avo" panose="02040603050506020204" pitchFamily="18" charset="0"/>
                <a:ea typeface="Calibri" panose="020F0502020204030204" pitchFamily="34" charset="0"/>
                <a:cs typeface="Arial" panose="020B0604020202020204" pitchFamily="34" charset="0"/>
                <a:sym typeface="Arial"/>
              </a:rPr>
              <a:t>lúa</a:t>
            </a:r>
            <a:r>
              <a:rPr lang="en-US" sz="2400"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kern="0" dirty="0" err="1">
                <a:latin typeface="UTM Avo" panose="02040603050506020204" pitchFamily="18" charset="0"/>
                <a:ea typeface="Calibri" panose="020F0502020204030204" pitchFamily="34" charset="0"/>
                <a:cs typeface="Arial" panose="020B0604020202020204" pitchFamily="34" charset="0"/>
                <a:sym typeface="Arial"/>
              </a:rPr>
              <a:t>để</a:t>
            </a:r>
            <a:r>
              <a:rPr lang="en-US" sz="2400"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kern="0" dirty="0" err="1">
                <a:latin typeface="UTM Avo" panose="02040603050506020204" pitchFamily="18" charset="0"/>
                <a:ea typeface="Calibri" panose="020F0502020204030204" pitchFamily="34" charset="0"/>
                <a:cs typeface="Arial" panose="020B0604020202020204" pitchFamily="34" charset="0"/>
                <a:sym typeface="Arial"/>
              </a:rPr>
              <a:t>trú</a:t>
            </a:r>
            <a:r>
              <a:rPr lang="en-US" sz="2400"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kern="0" dirty="0" err="1">
                <a:latin typeface="UTM Avo" panose="02040603050506020204" pitchFamily="18" charset="0"/>
                <a:ea typeface="Calibri" panose="020F0502020204030204" pitchFamily="34" charset="0"/>
                <a:cs typeface="Arial" panose="020B0604020202020204" pitchFamily="34" charset="0"/>
                <a:sym typeface="Arial"/>
              </a:rPr>
              <a:t>ngụ</a:t>
            </a:r>
            <a:r>
              <a:rPr lang="en-US" sz="2400" kern="0" dirty="0">
                <a:latin typeface="UTM Avo" panose="02040603050506020204" pitchFamily="18" charset="0"/>
                <a:ea typeface="Calibri" panose="020F0502020204030204" pitchFamily="34" charset="0"/>
                <a:cs typeface="Arial" panose="020B0604020202020204" pitchFamily="34" charset="0"/>
                <a:sym typeface="Arial"/>
              </a:rPr>
              <a:t>.</a:t>
            </a:r>
            <a:endParaRPr lang="en-VN" sz="2400" kern="0" dirty="0">
              <a:latin typeface="UTM Avo" panose="02040603050506020204" pitchFamily="18" charset="0"/>
              <a:ea typeface="SimSun" panose="02010600030101010101" pitchFamily="2" charset="-122"/>
              <a:cs typeface="Arial" panose="020B0604020202020204" pitchFamily="34" charset="0"/>
              <a:sym typeface="Arial"/>
            </a:endParaRPr>
          </a:p>
          <a:p>
            <a:pPr marL="457189" indent="-457189" algn="just">
              <a:lnSpc>
                <a:spcPct val="150000"/>
              </a:lnSpc>
              <a:spcAft>
                <a:spcPts val="1333"/>
              </a:spcAft>
              <a:buClr>
                <a:srgbClr val="000000"/>
              </a:buClr>
              <a:buFont typeface="Times New Roman" panose="02020603050405020304" pitchFamily="18" charset="0"/>
              <a:buChar char="•"/>
              <a:tabLst>
                <a:tab pos="355591" algn="l"/>
              </a:tabLst>
            </a:pPr>
            <a:r>
              <a:rPr lang="en-US" sz="2400" kern="0" dirty="0" err="1">
                <a:latin typeface="UTM Avo" panose="02040603050506020204" pitchFamily="18" charset="0"/>
                <a:ea typeface="Calibri" panose="020F0502020204030204" pitchFamily="34" charset="0"/>
                <a:cs typeface="Arial" panose="020B0604020202020204" pitchFamily="34" charset="0"/>
                <a:sym typeface="Arial"/>
              </a:rPr>
              <a:t>Hạt</a:t>
            </a:r>
            <a:r>
              <a:rPr lang="en-US" sz="2400"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kern="0" dirty="0" err="1">
                <a:latin typeface="UTM Avo" panose="02040603050506020204" pitchFamily="18" charset="0"/>
                <a:ea typeface="Calibri" panose="020F0502020204030204" pitchFamily="34" charset="0"/>
                <a:cs typeface="Arial" panose="020B0604020202020204" pitchFamily="34" charset="0"/>
                <a:sym typeface="Arial"/>
              </a:rPr>
              <a:t>lúa</a:t>
            </a:r>
            <a:r>
              <a:rPr lang="en-US" sz="2400"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kern="0" dirty="0" err="1">
                <a:latin typeface="UTM Avo" panose="02040603050506020204" pitchFamily="18" charset="0"/>
                <a:ea typeface="Calibri" panose="020F0502020204030204" pitchFamily="34" charset="0"/>
                <a:cs typeface="Arial" panose="020B0604020202020204" pitchFamily="34" charset="0"/>
                <a:sym typeface="Arial"/>
              </a:rPr>
              <a:t>thứ</a:t>
            </a:r>
            <a:r>
              <a:rPr lang="en-US" sz="2400"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kern="0" dirty="0" err="1">
                <a:latin typeface="UTM Avo" panose="02040603050506020204" pitchFamily="18" charset="0"/>
                <a:ea typeface="Calibri" panose="020F0502020204030204" pitchFamily="34" charset="0"/>
                <a:cs typeface="Arial" panose="020B0604020202020204" pitchFamily="34" charset="0"/>
                <a:sym typeface="Arial"/>
              </a:rPr>
              <a:t>hai</a:t>
            </a:r>
            <a:r>
              <a:rPr lang="en-US" sz="2400"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kern="0" dirty="0" err="1">
                <a:latin typeface="UTM Avo" panose="02040603050506020204" pitchFamily="18" charset="0"/>
                <a:ea typeface="Calibri" panose="020F0502020204030204" pitchFamily="34" charset="0"/>
                <a:cs typeface="Arial" panose="020B0604020202020204" pitchFamily="34" charset="0"/>
                <a:sym typeface="Arial"/>
              </a:rPr>
              <a:t>rất</a:t>
            </a:r>
            <a:r>
              <a:rPr lang="en-US" sz="2400"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kern="0" dirty="0" err="1">
                <a:latin typeface="UTM Avo" panose="02040603050506020204" pitchFamily="18" charset="0"/>
                <a:ea typeface="Calibri" panose="020F0502020204030204" pitchFamily="34" charset="0"/>
                <a:cs typeface="Arial" panose="020B0604020202020204" pitchFamily="34" charset="0"/>
                <a:sym typeface="Arial"/>
              </a:rPr>
              <a:t>vui</a:t>
            </a:r>
            <a:r>
              <a:rPr lang="en-US" sz="2400"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kern="0" dirty="0" err="1">
                <a:latin typeface="UTM Avo" panose="02040603050506020204" pitchFamily="18" charset="0"/>
                <a:ea typeface="Calibri" panose="020F0502020204030204" pitchFamily="34" charset="0"/>
                <a:cs typeface="Arial" panose="020B0604020202020204" pitchFamily="34" charset="0"/>
                <a:sym typeface="Arial"/>
              </a:rPr>
              <a:t>vẻ</a:t>
            </a:r>
            <a:r>
              <a:rPr lang="en-US" sz="2400"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kern="0" dirty="0" err="1">
                <a:latin typeface="UTM Avo" panose="02040603050506020204" pitchFamily="18" charset="0"/>
                <a:ea typeface="Calibri" panose="020F0502020204030204" pitchFamily="34" charset="0"/>
                <a:cs typeface="Arial" panose="020B0604020202020204" pitchFamily="34" charset="0"/>
                <a:sym typeface="Arial"/>
              </a:rPr>
              <a:t>nó</a:t>
            </a:r>
            <a:r>
              <a:rPr lang="en-US" sz="2400"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kern="0" dirty="0" err="1">
                <a:latin typeface="UTM Avo" panose="02040603050506020204" pitchFamily="18" charset="0"/>
                <a:ea typeface="Calibri" panose="020F0502020204030204" pitchFamily="34" charset="0"/>
                <a:cs typeface="Arial" panose="020B0604020202020204" pitchFamily="34" charset="0"/>
                <a:sym typeface="Arial"/>
              </a:rPr>
              <a:t>háo</a:t>
            </a:r>
            <a:r>
              <a:rPr lang="en-US" sz="2400"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kern="0" dirty="0" err="1">
                <a:latin typeface="UTM Avo" panose="02040603050506020204" pitchFamily="18" charset="0"/>
                <a:ea typeface="Calibri" panose="020F0502020204030204" pitchFamily="34" charset="0"/>
                <a:cs typeface="Arial" panose="020B0604020202020204" pitchFamily="34" charset="0"/>
                <a:sym typeface="Arial"/>
              </a:rPr>
              <a:t>hức</a:t>
            </a:r>
            <a:r>
              <a:rPr lang="en-US" sz="2400"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kern="0" dirty="0" err="1">
                <a:latin typeface="UTM Avo" panose="02040603050506020204" pitchFamily="18" charset="0"/>
                <a:ea typeface="Calibri" panose="020F0502020204030204" pitchFamily="34" charset="0"/>
                <a:cs typeface="Arial" panose="020B0604020202020204" pitchFamily="34" charset="0"/>
                <a:sym typeface="Arial"/>
              </a:rPr>
              <a:t>muốn</a:t>
            </a:r>
            <a:r>
              <a:rPr lang="en-US" sz="2400"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kern="0" dirty="0" err="1">
                <a:latin typeface="UTM Avo" panose="02040603050506020204" pitchFamily="18" charset="0"/>
                <a:ea typeface="Calibri" panose="020F0502020204030204" pitchFamily="34" charset="0"/>
                <a:cs typeface="Arial" panose="020B0604020202020204" pitchFamily="34" charset="0"/>
                <a:sym typeface="Arial"/>
              </a:rPr>
              <a:t>trải</a:t>
            </a:r>
            <a:r>
              <a:rPr lang="en-US" sz="2400"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kern="0" dirty="0" err="1">
                <a:latin typeface="UTM Avo" panose="02040603050506020204" pitchFamily="18" charset="0"/>
                <a:ea typeface="Calibri" panose="020F0502020204030204" pitchFamily="34" charset="0"/>
                <a:cs typeface="Arial" panose="020B0604020202020204" pitchFamily="34" charset="0"/>
                <a:sym typeface="Arial"/>
              </a:rPr>
              <a:t>nghiệm</a:t>
            </a:r>
            <a:r>
              <a:rPr lang="en-US" sz="2400"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kern="0" dirty="0" err="1">
                <a:latin typeface="UTM Avo" panose="02040603050506020204" pitchFamily="18" charset="0"/>
                <a:ea typeface="Calibri" panose="020F0502020204030204" pitchFamily="34" charset="0"/>
                <a:cs typeface="Arial" panose="020B0604020202020204" pitchFamily="34" charset="0"/>
                <a:sym typeface="Arial"/>
              </a:rPr>
              <a:t>cuộc</a:t>
            </a:r>
            <a:r>
              <a:rPr lang="en-US" sz="2400"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kern="0" dirty="0" err="1">
                <a:latin typeface="UTM Avo" panose="02040603050506020204" pitchFamily="18" charset="0"/>
                <a:ea typeface="Calibri" panose="020F0502020204030204" pitchFamily="34" charset="0"/>
                <a:cs typeface="Arial" panose="020B0604020202020204" pitchFamily="34" charset="0"/>
                <a:sym typeface="Arial"/>
              </a:rPr>
              <a:t>sống</a:t>
            </a:r>
            <a:r>
              <a:rPr lang="en-US" sz="2400"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kern="0" dirty="0" err="1">
                <a:latin typeface="UTM Avo" panose="02040603050506020204" pitchFamily="18" charset="0"/>
                <a:ea typeface="Calibri" panose="020F0502020204030204" pitchFamily="34" charset="0"/>
                <a:cs typeface="Arial" panose="020B0604020202020204" pitchFamily="34" charset="0"/>
                <a:sym typeface="Arial"/>
              </a:rPr>
              <a:t>mới</a:t>
            </a:r>
            <a:r>
              <a:rPr lang="en-US" sz="2400"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kern="0" dirty="0" err="1">
                <a:latin typeface="UTM Avo" panose="02040603050506020204" pitchFamily="18" charset="0"/>
                <a:ea typeface="Calibri" panose="020F0502020204030204" pitchFamily="34" charset="0"/>
                <a:cs typeface="Arial" panose="020B0604020202020204" pitchFamily="34" charset="0"/>
                <a:sym typeface="Arial"/>
              </a:rPr>
              <a:t>và</a:t>
            </a:r>
            <a:r>
              <a:rPr lang="en-US" sz="2400"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kern="0" dirty="0" err="1">
                <a:latin typeface="UTM Avo" panose="02040603050506020204" pitchFamily="18" charset="0"/>
                <a:ea typeface="Calibri" panose="020F0502020204030204" pitchFamily="34" charset="0"/>
                <a:cs typeface="Arial" panose="020B0604020202020204" pitchFamily="34" charset="0"/>
                <a:sym typeface="Arial"/>
              </a:rPr>
              <a:t>tạo</a:t>
            </a:r>
            <a:r>
              <a:rPr lang="en-US" sz="2400"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kern="0" dirty="0" err="1">
                <a:latin typeface="UTM Avo" panose="02040603050506020204" pitchFamily="18" charset="0"/>
                <a:ea typeface="Calibri" panose="020F0502020204030204" pitchFamily="34" charset="0"/>
                <a:cs typeface="Arial" panose="020B0604020202020204" pitchFamily="34" charset="0"/>
                <a:sym typeface="Arial"/>
              </a:rPr>
              <a:t>ra</a:t>
            </a:r>
            <a:r>
              <a:rPr lang="en-US" sz="2400"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kern="0" dirty="0" err="1">
                <a:latin typeface="UTM Avo" panose="02040603050506020204" pitchFamily="18" charset="0"/>
                <a:ea typeface="Calibri" panose="020F0502020204030204" pitchFamily="34" charset="0"/>
                <a:cs typeface="Arial" panose="020B0604020202020204" pitchFamily="34" charset="0"/>
                <a:sym typeface="Arial"/>
              </a:rPr>
              <a:t>thật</a:t>
            </a:r>
            <a:r>
              <a:rPr lang="en-US" sz="2400"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kern="0" dirty="0" err="1">
                <a:latin typeface="UTM Avo" panose="02040603050506020204" pitchFamily="18" charset="0"/>
                <a:ea typeface="Calibri" panose="020F0502020204030204" pitchFamily="34" charset="0"/>
                <a:cs typeface="Arial" panose="020B0604020202020204" pitchFamily="34" charset="0"/>
                <a:sym typeface="Arial"/>
              </a:rPr>
              <a:t>nhiều</a:t>
            </a:r>
            <a:r>
              <a:rPr lang="en-US" sz="2400"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kern="0" dirty="0" err="1">
                <a:latin typeface="UTM Avo" panose="02040603050506020204" pitchFamily="18" charset="0"/>
                <a:ea typeface="Calibri" panose="020F0502020204030204" pitchFamily="34" charset="0"/>
                <a:cs typeface="Arial" panose="020B0604020202020204" pitchFamily="34" charset="0"/>
                <a:sym typeface="Arial"/>
              </a:rPr>
              <a:t>hạt</a:t>
            </a:r>
            <a:r>
              <a:rPr lang="en-US" sz="2400"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kern="0" dirty="0" err="1">
                <a:latin typeface="UTM Avo" panose="02040603050506020204" pitchFamily="18" charset="0"/>
                <a:ea typeface="Calibri" panose="020F0502020204030204" pitchFamily="34" charset="0"/>
                <a:cs typeface="Arial" panose="020B0604020202020204" pitchFamily="34" charset="0"/>
                <a:sym typeface="Arial"/>
              </a:rPr>
              <a:t>lúa</a:t>
            </a:r>
            <a:r>
              <a:rPr lang="en-US" sz="2400"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kern="0" dirty="0" err="1">
                <a:latin typeface="UTM Avo" panose="02040603050506020204" pitchFamily="18" charset="0"/>
                <a:ea typeface="Calibri" panose="020F0502020204030204" pitchFamily="34" charset="0"/>
                <a:cs typeface="Arial" panose="020B0604020202020204" pitchFamily="34" charset="0"/>
                <a:sym typeface="Arial"/>
              </a:rPr>
              <a:t>mới</a:t>
            </a:r>
            <a:r>
              <a:rPr lang="en-US" sz="2400"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kern="0" dirty="0" err="1">
                <a:latin typeface="UTM Avo" panose="02040603050506020204" pitchFamily="18" charset="0"/>
                <a:ea typeface="Calibri" panose="020F0502020204030204" pitchFamily="34" charset="0"/>
                <a:cs typeface="Arial" panose="020B0604020202020204" pitchFamily="34" charset="0"/>
                <a:sym typeface="Arial"/>
              </a:rPr>
              <a:t>góp</a:t>
            </a:r>
            <a:r>
              <a:rPr lang="en-US" sz="2400"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kern="0" dirty="0" err="1">
                <a:latin typeface="UTM Avo" panose="02040603050506020204" pitchFamily="18" charset="0"/>
                <a:ea typeface="Calibri" panose="020F0502020204030204" pitchFamily="34" charset="0"/>
                <a:cs typeface="Arial" panose="020B0604020202020204" pitchFamily="34" charset="0"/>
                <a:sym typeface="Arial"/>
              </a:rPr>
              <a:t>ích</a:t>
            </a:r>
            <a:r>
              <a:rPr lang="en-US" sz="2400"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kern="0" dirty="0" err="1">
                <a:latin typeface="UTM Avo" panose="02040603050506020204" pitchFamily="18" charset="0"/>
                <a:ea typeface="Calibri" panose="020F0502020204030204" pitchFamily="34" charset="0"/>
                <a:cs typeface="Arial" panose="020B0604020202020204" pitchFamily="34" charset="0"/>
                <a:sym typeface="Arial"/>
              </a:rPr>
              <a:t>cho</a:t>
            </a:r>
            <a:r>
              <a:rPr lang="en-US" sz="2400"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kern="0" dirty="0" err="1">
                <a:latin typeface="UTM Avo" panose="02040603050506020204" pitchFamily="18" charset="0"/>
                <a:ea typeface="Calibri" panose="020F0502020204030204" pitchFamily="34" charset="0"/>
                <a:cs typeface="Arial" panose="020B0604020202020204" pitchFamily="34" charset="0"/>
                <a:sym typeface="Arial"/>
              </a:rPr>
              <a:t>đời</a:t>
            </a:r>
            <a:r>
              <a:rPr lang="en-US" sz="2400" kern="0" dirty="0">
                <a:latin typeface="UTM Avo" panose="02040603050506020204" pitchFamily="18" charset="0"/>
                <a:ea typeface="Calibri" panose="020F0502020204030204" pitchFamily="34" charset="0"/>
                <a:cs typeface="Arial" panose="020B0604020202020204" pitchFamily="34" charset="0"/>
                <a:sym typeface="Arial"/>
              </a:rPr>
              <a:t>.</a:t>
            </a:r>
            <a:endParaRPr lang="en-VN" sz="2400" kern="0" dirty="0">
              <a:latin typeface="UTM Avo" panose="02040603050506020204" pitchFamily="18" charset="0"/>
              <a:ea typeface="SimSun" panose="02010600030101010101" pitchFamily="2" charset="-122"/>
              <a:cs typeface="Arial" panose="020B0604020202020204" pitchFamily="34" charset="0"/>
              <a:sym typeface="Arial"/>
            </a:endParaRPr>
          </a:p>
        </p:txBody>
      </p:sp>
      <p:sp>
        <p:nvSpPr>
          <p:cNvPr id="9" name="Freeform 15">
            <a:extLst>
              <a:ext uri="{FF2B5EF4-FFF2-40B4-BE49-F238E27FC236}">
                <a16:creationId xmlns:a16="http://schemas.microsoft.com/office/drawing/2014/main" id="{B88FAA71-18C9-1BC3-CCFE-F5D862791A95}"/>
              </a:ext>
            </a:extLst>
          </p:cNvPr>
          <p:cNvSpPr/>
          <p:nvPr/>
        </p:nvSpPr>
        <p:spPr>
          <a:xfrm>
            <a:off x="10859817" y="2431509"/>
            <a:ext cx="1268311" cy="997491"/>
          </a:xfrm>
          <a:custGeom>
            <a:avLst/>
            <a:gdLst/>
            <a:ahLst/>
            <a:cxnLst/>
            <a:rect l="l" t="t" r="r" b="b"/>
            <a:pathLst>
              <a:path w="1384967" h="916597">
                <a:moveTo>
                  <a:pt x="0" y="0"/>
                </a:moveTo>
                <a:lnTo>
                  <a:pt x="1384967" y="0"/>
                </a:lnTo>
                <a:lnTo>
                  <a:pt x="1384967" y="916597"/>
                </a:lnTo>
                <a:lnTo>
                  <a:pt x="0" y="91659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a:buClr>
                <a:srgbClr val="000000"/>
              </a:buClr>
              <a:buFont typeface="Arial"/>
              <a:buNone/>
            </a:pPr>
            <a:endParaRPr lang="en-US" sz="2489" kern="0" dirty="0">
              <a:solidFill>
                <a:srgbClr val="000000"/>
              </a:solidFill>
              <a:latin typeface="UTM Avo" panose="02040603050506020204" pitchFamily="18" charset="0"/>
              <a:cs typeface="Arial"/>
              <a:sym typeface="Arial"/>
            </a:endParaRPr>
          </a:p>
        </p:txBody>
      </p:sp>
    </p:spTree>
    <p:extLst>
      <p:ext uri="{BB962C8B-B14F-4D97-AF65-F5344CB8AC3E}">
        <p14:creationId xmlns:p14="http://schemas.microsoft.com/office/powerpoint/2010/main" val="860545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FE42F4D-40BE-1918-69E2-4A84F7371A5F}"/>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33A6F48-FE9B-6101-682C-781A1E0D8B28}"/>
              </a:ext>
            </a:extLst>
          </p:cNvPr>
          <p:cNvSpPr txBox="1"/>
          <p:nvPr/>
        </p:nvSpPr>
        <p:spPr>
          <a:xfrm>
            <a:off x="698026" y="1774974"/>
            <a:ext cx="10795947" cy="1141210"/>
          </a:xfrm>
          <a:prstGeom prst="rect">
            <a:avLst/>
          </a:prstGeom>
          <a:noFill/>
        </p:spPr>
        <p:txBody>
          <a:bodyPr wrap="square" anchor="b">
            <a:spAutoFit/>
          </a:bodyPr>
          <a:lstStyle/>
          <a:p>
            <a:pPr algn="ctr">
              <a:lnSpc>
                <a:spcPct val="150000"/>
              </a:lnSpc>
              <a:spcAft>
                <a:spcPts val="133"/>
              </a:spcAft>
              <a:buClr>
                <a:srgbClr val="000000"/>
              </a:buClr>
              <a:buFont typeface="Arial"/>
              <a:buNone/>
            </a:pPr>
            <a:r>
              <a:rPr lang="vi-VN" sz="2400" b="1" kern="0" dirty="0">
                <a:latin typeface="UTM Avo" panose="02040603050506020204" pitchFamily="18" charset="0"/>
                <a:ea typeface="Calibri" panose="020F0502020204030204" pitchFamily="34" charset="0"/>
                <a:cs typeface="Arial" panose="020B0604020202020204" pitchFamily="34" charset="0"/>
                <a:sym typeface="Arial"/>
              </a:rPr>
              <a:t>Tại sao sau một thời gian nằm trong góc kho lúa,</a:t>
            </a:r>
            <a:endParaRPr lang="en-US" sz="2400" b="1" kern="0" dirty="0">
              <a:latin typeface="UTM Avo" panose="02040603050506020204" pitchFamily="18" charset="0"/>
              <a:ea typeface="Calibri" panose="020F0502020204030204" pitchFamily="34" charset="0"/>
              <a:cs typeface="Arial" panose="020B0604020202020204" pitchFamily="34" charset="0"/>
              <a:sym typeface="Arial"/>
            </a:endParaRPr>
          </a:p>
          <a:p>
            <a:pPr algn="ctr">
              <a:lnSpc>
                <a:spcPct val="150000"/>
              </a:lnSpc>
              <a:spcAft>
                <a:spcPts val="133"/>
              </a:spcAft>
              <a:buClr>
                <a:srgbClr val="000000"/>
              </a:buClr>
              <a:buFont typeface="Arial"/>
              <a:buNone/>
            </a:pPr>
            <a:r>
              <a:rPr lang="vi-VN" sz="2400" b="1" kern="0" dirty="0">
                <a:latin typeface="UTM Avo" panose="02040603050506020204" pitchFamily="18" charset="0"/>
                <a:ea typeface="Calibri" panose="020F0502020204030204" pitchFamily="34" charset="0"/>
                <a:cs typeface="Arial" panose="020B0604020202020204" pitchFamily="34" charset="0"/>
                <a:sym typeface="Arial"/>
              </a:rPr>
              <a:t>hạt lúa thứ nhất lại bị héo khô?</a:t>
            </a:r>
          </a:p>
        </p:txBody>
      </p:sp>
      <p:sp>
        <p:nvSpPr>
          <p:cNvPr id="6" name="Rectangle 5">
            <a:extLst>
              <a:ext uri="{FF2B5EF4-FFF2-40B4-BE49-F238E27FC236}">
                <a16:creationId xmlns:a16="http://schemas.microsoft.com/office/drawing/2014/main" id="{993606F8-E745-7FD5-E97A-36711D82447C}"/>
              </a:ext>
            </a:extLst>
          </p:cNvPr>
          <p:cNvSpPr/>
          <p:nvPr/>
        </p:nvSpPr>
        <p:spPr>
          <a:xfrm>
            <a:off x="1686359" y="3200558"/>
            <a:ext cx="8819280" cy="1869582"/>
          </a:xfrm>
          <a:prstGeom prst="rect">
            <a:avLst/>
          </a:prstGeom>
          <a:solidFill>
            <a:srgbClr val="FFFFFF"/>
          </a:solidFill>
          <a:ln w="25400" cap="flat" cmpd="sng" algn="ctr">
            <a:solidFill>
              <a:srgbClr val="00B0F0"/>
            </a:solidFill>
            <a:prstDash val="solid"/>
          </a:ln>
          <a:effectLst/>
        </p:spPr>
        <p:txBody>
          <a:bodyPr rtlCol="0" anchor="ctr"/>
          <a:lstStyle/>
          <a:p>
            <a:pPr algn="just">
              <a:lnSpc>
                <a:spcPct val="150000"/>
              </a:lnSpc>
              <a:spcAft>
                <a:spcPts val="133"/>
              </a:spcAft>
              <a:buClr>
                <a:srgbClr val="000000"/>
              </a:buClr>
              <a:buFont typeface="Arial"/>
              <a:buNone/>
            </a:pPr>
            <a:r>
              <a:rPr lang="vi-VN" sz="2400" kern="0">
                <a:latin typeface="UTM Avo" panose="02040603050506020204" pitchFamily="18" charset="0"/>
                <a:ea typeface="Calibri" panose="020F0502020204030204" pitchFamily="34" charset="0"/>
                <a:cs typeface="Arial" panose="020B0604020202020204" pitchFamily="34" charset="0"/>
                <a:sym typeface="Arial"/>
              </a:rPr>
              <a:t>Vì hạt lúa thứ nhất không nhận được nước và ánh sáng, chất dinh dưỡng trong lớp vỏ cũng đã cạn sạch.</a:t>
            </a:r>
            <a:endParaRPr lang="vi-VN" sz="2400" kern="0" dirty="0" err="1">
              <a:latin typeface="UTM Avo" panose="02040603050506020204" pitchFamily="18" charset="0"/>
              <a:ea typeface="Calibri" panose="020F0502020204030204" pitchFamily="34" charset="0"/>
              <a:cs typeface="Arial" panose="020B0604020202020204" pitchFamily="34" charset="0"/>
              <a:sym typeface="Arial"/>
            </a:endParaRPr>
          </a:p>
        </p:txBody>
      </p:sp>
      <p:sp>
        <p:nvSpPr>
          <p:cNvPr id="2" name="Freeform 17">
            <a:extLst>
              <a:ext uri="{FF2B5EF4-FFF2-40B4-BE49-F238E27FC236}">
                <a16:creationId xmlns:a16="http://schemas.microsoft.com/office/drawing/2014/main" id="{3B91843A-66A5-9537-87EC-B88FF7997F6C}"/>
              </a:ext>
            </a:extLst>
          </p:cNvPr>
          <p:cNvSpPr/>
          <p:nvPr/>
        </p:nvSpPr>
        <p:spPr>
          <a:xfrm>
            <a:off x="9671901" y="4512421"/>
            <a:ext cx="2239145" cy="2345579"/>
          </a:xfrm>
          <a:custGeom>
            <a:avLst/>
            <a:gdLst/>
            <a:ahLst/>
            <a:cxnLst/>
            <a:rect l="l" t="t" r="r" b="b"/>
            <a:pathLst>
              <a:path w="1399759" h="1625264">
                <a:moveTo>
                  <a:pt x="0" y="0"/>
                </a:moveTo>
                <a:lnTo>
                  <a:pt x="1399759" y="0"/>
                </a:lnTo>
                <a:lnTo>
                  <a:pt x="1399759" y="1625265"/>
                </a:lnTo>
                <a:lnTo>
                  <a:pt x="0" y="1625265"/>
                </a:lnTo>
                <a:lnTo>
                  <a:pt x="0" y="0"/>
                </a:lnTo>
                <a:close/>
              </a:path>
            </a:pathLst>
          </a:custGeom>
          <a:blipFill>
            <a:blip r:embed="rId4"/>
            <a:stretch>
              <a:fillRect/>
            </a:stretch>
          </a:blipFill>
        </p:spPr>
        <p:txBody>
          <a:bodyPr/>
          <a:lstStyle/>
          <a:p>
            <a:endParaRPr lang="en-US" sz="2489" dirty="0">
              <a:latin typeface="UTM Avo" panose="02040603050506020204" pitchFamily="18" charset="0"/>
            </a:endParaRPr>
          </a:p>
        </p:txBody>
      </p:sp>
    </p:spTree>
    <p:extLst>
      <p:ext uri="{BB962C8B-B14F-4D97-AF65-F5344CB8AC3E}">
        <p14:creationId xmlns:p14="http://schemas.microsoft.com/office/powerpoint/2010/main" val="2101752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P spid="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6573CBA-BFA3-23D7-E29A-279F4F20886F}"/>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0791A0E-A7DE-6F32-30DF-73C7A02EFC8C}"/>
              </a:ext>
            </a:extLst>
          </p:cNvPr>
          <p:cNvSpPr txBox="1"/>
          <p:nvPr/>
        </p:nvSpPr>
        <p:spPr>
          <a:xfrm>
            <a:off x="417779" y="1486942"/>
            <a:ext cx="11356442" cy="1128386"/>
          </a:xfrm>
          <a:prstGeom prst="rect">
            <a:avLst/>
          </a:prstGeom>
          <a:noFill/>
        </p:spPr>
        <p:txBody>
          <a:bodyPr wrap="square" anchor="b">
            <a:spAutoFit/>
          </a:bodyPr>
          <a:lstStyle/>
          <a:p>
            <a:pPr algn="ctr">
              <a:lnSpc>
                <a:spcPct val="150000"/>
              </a:lnSpc>
              <a:spcAft>
                <a:spcPts val="133"/>
              </a:spcAft>
              <a:buClr>
                <a:srgbClr val="000000"/>
              </a:buClr>
              <a:buFont typeface="Arial"/>
              <a:buNone/>
            </a:pPr>
            <a:r>
              <a:rPr lang="vi-VN" sz="2400" b="1" kern="0">
                <a:latin typeface="UTM Avo" panose="02040603050506020204" pitchFamily="18" charset="0"/>
                <a:ea typeface="Calibri" panose="020F0502020204030204" pitchFamily="34" charset="0"/>
                <a:cs typeface="Arial" panose="020B0604020202020204" pitchFamily="34" charset="0"/>
                <a:sym typeface="Arial"/>
              </a:rPr>
              <a:t>Hình ảnh hạt lúa thứ hai nát tan trong đất nhưng từ thân nó lại mọc lên những hạt lúa vàng óng, trĩu hạt đã gợi cho em những suy nghĩ gì?</a:t>
            </a:r>
            <a:endParaRPr lang="vi-VN" sz="2400" b="1" kern="0" dirty="0">
              <a:latin typeface="UTM Avo" panose="02040603050506020204" pitchFamily="18" charset="0"/>
              <a:ea typeface="Calibri" panose="020F0502020204030204" pitchFamily="34" charset="0"/>
              <a:cs typeface="Arial" panose="020B0604020202020204" pitchFamily="34" charset="0"/>
              <a:sym typeface="Arial"/>
            </a:endParaRPr>
          </a:p>
        </p:txBody>
      </p:sp>
      <p:sp>
        <p:nvSpPr>
          <p:cNvPr id="6" name="Rectangle 5">
            <a:extLst>
              <a:ext uri="{FF2B5EF4-FFF2-40B4-BE49-F238E27FC236}">
                <a16:creationId xmlns:a16="http://schemas.microsoft.com/office/drawing/2014/main" id="{2B95E921-365D-BE81-1A60-74E78A5E7EA5}"/>
              </a:ext>
            </a:extLst>
          </p:cNvPr>
          <p:cNvSpPr/>
          <p:nvPr/>
        </p:nvSpPr>
        <p:spPr>
          <a:xfrm>
            <a:off x="1752347" y="2906981"/>
            <a:ext cx="8687305" cy="2104290"/>
          </a:xfrm>
          <a:prstGeom prst="rect">
            <a:avLst/>
          </a:prstGeom>
          <a:solidFill>
            <a:srgbClr val="FFFFFF"/>
          </a:solidFill>
          <a:ln w="25400" cap="flat" cmpd="sng" algn="ctr">
            <a:solidFill>
              <a:srgbClr val="00B0F0"/>
            </a:solidFill>
            <a:prstDash val="solid"/>
          </a:ln>
          <a:effectLst/>
        </p:spPr>
        <p:txBody>
          <a:bodyPr rtlCol="0" anchor="ctr"/>
          <a:lstStyle/>
          <a:p>
            <a:pPr algn="just">
              <a:lnSpc>
                <a:spcPct val="150000"/>
              </a:lnSpc>
              <a:spcAft>
                <a:spcPts val="133"/>
              </a:spcAft>
              <a:buClr>
                <a:srgbClr val="000000"/>
              </a:buClr>
              <a:buFont typeface="Arial"/>
              <a:buNone/>
            </a:pPr>
            <a:r>
              <a:rPr lang="vi-VN" sz="2400" kern="0">
                <a:latin typeface="UTM Avo" panose="02040603050506020204" pitchFamily="18" charset="0"/>
                <a:ea typeface="Calibri" panose="020F0502020204030204" pitchFamily="34" charset="0"/>
                <a:cs typeface="Arial" panose="020B0604020202020204" pitchFamily="34" charset="0"/>
                <a:sym typeface="Arial"/>
              </a:rPr>
              <a:t>Chúng ta cần phải dấn thân, chấp nhận gian khó, thử thách, trải nghiệm những điều mới mẻ và cống hiến hết mình để đem lại những giá trị tốt đẹp cho cuộc sống. </a:t>
            </a:r>
          </a:p>
        </p:txBody>
      </p:sp>
      <p:sp>
        <p:nvSpPr>
          <p:cNvPr id="3" name="Freeform 6">
            <a:extLst>
              <a:ext uri="{FF2B5EF4-FFF2-40B4-BE49-F238E27FC236}">
                <a16:creationId xmlns:a16="http://schemas.microsoft.com/office/drawing/2014/main" id="{67BF3609-D893-EAF2-5783-C70294FA7E12}"/>
              </a:ext>
            </a:extLst>
          </p:cNvPr>
          <p:cNvSpPr/>
          <p:nvPr/>
        </p:nvSpPr>
        <p:spPr>
          <a:xfrm>
            <a:off x="132994" y="5011271"/>
            <a:ext cx="2242167" cy="1846729"/>
          </a:xfrm>
          <a:custGeom>
            <a:avLst/>
            <a:gdLst/>
            <a:ahLst/>
            <a:cxnLst/>
            <a:rect l="l" t="t" r="r" b="b"/>
            <a:pathLst>
              <a:path w="1681625" h="1385047">
                <a:moveTo>
                  <a:pt x="0" y="0"/>
                </a:moveTo>
                <a:lnTo>
                  <a:pt x="1681625" y="0"/>
                </a:lnTo>
                <a:lnTo>
                  <a:pt x="1681625" y="1385047"/>
                </a:lnTo>
                <a:lnTo>
                  <a:pt x="0" y="138504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2489" dirty="0">
              <a:latin typeface="UTM Avo" panose="02040603050506020204" pitchFamily="18" charset="0"/>
            </a:endParaRPr>
          </a:p>
        </p:txBody>
      </p:sp>
    </p:spTree>
    <p:extLst>
      <p:ext uri="{BB962C8B-B14F-4D97-AF65-F5344CB8AC3E}">
        <p14:creationId xmlns:p14="http://schemas.microsoft.com/office/powerpoint/2010/main" val="2941735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F858A73-D9DF-C6A5-61F8-123590643240}"/>
              </a:ext>
            </a:extLst>
          </p:cNvPr>
          <p:cNvGrpSpPr/>
          <p:nvPr/>
        </p:nvGrpSpPr>
        <p:grpSpPr>
          <a:xfrm>
            <a:off x="4727728" y="3589330"/>
            <a:ext cx="2736543" cy="1558939"/>
            <a:chOff x="309542" y="967667"/>
            <a:chExt cx="2878585" cy="1558939"/>
          </a:xfrm>
        </p:grpSpPr>
        <p:pic>
          <p:nvPicPr>
            <p:cNvPr id="3" name="Picture 2">
              <a:hlinkClick r:id="rId3"/>
              <a:extLst>
                <a:ext uri="{FF2B5EF4-FFF2-40B4-BE49-F238E27FC236}">
                  <a16:creationId xmlns:a16="http://schemas.microsoft.com/office/drawing/2014/main" id="{0C119BA9-CABA-FF59-D446-4E50C8239FCF}"/>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39350BD5-54CC-A9AA-A7F8-2CC651DEC851}"/>
                </a:ext>
              </a:extLst>
            </p:cNvPr>
            <p:cNvSpPr txBox="1"/>
            <p:nvPr/>
          </p:nvSpPr>
          <p:spPr>
            <a:xfrm>
              <a:off x="309542" y="967667"/>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602511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C8A9AB64-9EE1-7521-0A5E-DB4BA06132EA}"/>
              </a:ext>
            </a:extLst>
          </p:cNvPr>
          <p:cNvSpPr/>
          <p:nvPr/>
        </p:nvSpPr>
        <p:spPr>
          <a:xfrm>
            <a:off x="2592567" y="1584989"/>
            <a:ext cx="7006866" cy="828012"/>
          </a:xfrm>
          <a:prstGeom prst="roundRect">
            <a:avLst/>
          </a:prstGeom>
          <a:solidFill>
            <a:srgbClr val="FFFFFF"/>
          </a:solidFill>
          <a:ln w="25400" cap="flat" cmpd="sng" algn="ctr">
            <a:solidFill>
              <a:srgbClr val="FFCCCC"/>
            </a:solidFill>
            <a:prstDash val="solid"/>
          </a:ln>
          <a:effectLst/>
        </p:spPr>
        <p:txBody>
          <a:bodyPr bIns="144000" rtlCol="0" anchor="ctr"/>
          <a:lstStyle/>
          <a:p>
            <a:pPr lvl="0" algn="ctr">
              <a:lnSpc>
                <a:spcPct val="150000"/>
              </a:lnSpc>
              <a:buClr>
                <a:srgbClr val="000000"/>
              </a:buClr>
            </a:pPr>
            <a:r>
              <a:rPr lang="vi-VN" sz="2400" b="1" kern="0" dirty="0">
                <a:solidFill>
                  <a:srgbClr val="434343">
                    <a:lumMod val="50000"/>
                  </a:srgbClr>
                </a:solidFill>
                <a:latin typeface="UTM Avo" panose="02040603050506020204" pitchFamily="18" charset="0"/>
                <a:cs typeface="Arial" panose="020B0604020202020204" pitchFamily="34" charset="0"/>
                <a:sym typeface="Arial"/>
              </a:rPr>
              <a:t>Bài tập 1: </a:t>
            </a:r>
            <a:r>
              <a:rPr lang="vi-VN" sz="2400" kern="0" dirty="0">
                <a:solidFill>
                  <a:srgbClr val="434343">
                    <a:lumMod val="50000"/>
                  </a:srgbClr>
                </a:solidFill>
                <a:latin typeface="UTM Avo" panose="02040603050506020204" pitchFamily="18" charset="0"/>
                <a:cs typeface="Arial" panose="020B0604020202020204" pitchFamily="34" charset="0"/>
                <a:sym typeface="Arial"/>
              </a:rPr>
              <a:t>Bày tỏ ý kiến</a:t>
            </a:r>
          </a:p>
        </p:txBody>
      </p:sp>
      <p:sp>
        <p:nvSpPr>
          <p:cNvPr id="16" name="Speech Bubble: Rectangle with Corners Rounded 19">
            <a:extLst>
              <a:ext uri="{FF2B5EF4-FFF2-40B4-BE49-F238E27FC236}">
                <a16:creationId xmlns:a16="http://schemas.microsoft.com/office/drawing/2014/main" id="{91DFEE4C-0D1C-516A-1624-EB6F6EC2E9BB}"/>
              </a:ext>
            </a:extLst>
          </p:cNvPr>
          <p:cNvSpPr/>
          <p:nvPr/>
        </p:nvSpPr>
        <p:spPr>
          <a:xfrm>
            <a:off x="4910665" y="2818988"/>
            <a:ext cx="6523741" cy="3296630"/>
          </a:xfrm>
          <a:prstGeom prst="wedgeRoundRectCallout">
            <a:avLst>
              <a:gd name="adj1" fmla="val -60867"/>
              <a:gd name="adj2" fmla="val -16321"/>
              <a:gd name="adj3" fmla="val 16667"/>
            </a:avLst>
          </a:prstGeom>
          <a:solidFill>
            <a:srgbClr val="FFDCDC"/>
          </a:solidFill>
          <a:ln w="25400" cap="flat" cmpd="sng" algn="ctr">
            <a:no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LÀM VIỆC NHÓM (4 - 6 HS/NHÓM)</a:t>
            </a:r>
          </a:p>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kumimoji="0" lang="vi-VN" sz="240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Các em hãy đọc các cách vượt qua khó khăn và trả lời câu hỏi: Em đồng tình với cách vượt qua khó khăn của bạn nào dưới đây? Vì sao? </a:t>
            </a:r>
          </a:p>
        </p:txBody>
      </p:sp>
      <p:pic>
        <p:nvPicPr>
          <p:cNvPr id="18" name="Picture 11">
            <a:extLst>
              <a:ext uri="{FF2B5EF4-FFF2-40B4-BE49-F238E27FC236}">
                <a16:creationId xmlns:a16="http://schemas.microsoft.com/office/drawing/2014/main" id="{91C1AD80-1B4F-A201-AE14-DFB5A10389C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01116" y="3201041"/>
            <a:ext cx="3918792" cy="3482827"/>
          </a:xfrm>
          <a:prstGeom prst="rect">
            <a:avLst/>
          </a:prstGeom>
        </p:spPr>
      </p:pic>
    </p:spTree>
    <p:extLst>
      <p:ext uri="{BB962C8B-B14F-4D97-AF65-F5344CB8AC3E}">
        <p14:creationId xmlns:p14="http://schemas.microsoft.com/office/powerpoint/2010/main" val="771063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9C908190-253D-B8A8-1C18-DF394C432988}"/>
              </a:ext>
            </a:extLst>
          </p:cNvPr>
          <p:cNvSpPr/>
          <p:nvPr/>
        </p:nvSpPr>
        <p:spPr>
          <a:xfrm>
            <a:off x="523771" y="2072402"/>
            <a:ext cx="5696637" cy="1954170"/>
          </a:xfrm>
          <a:prstGeom prst="roundRect">
            <a:avLst/>
          </a:prstGeom>
          <a:solidFill>
            <a:srgbClr val="FFFAEB">
              <a:lumMod val="90000"/>
            </a:srgbClr>
          </a:solidFill>
          <a:ln w="25400" cap="flat" cmpd="sng" algn="ctr">
            <a:no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kumimoji="0" lang="en-VN" sz="2400" b="0" i="0" u="none" strike="noStrike" kern="0" cap="none" spc="0" normalizeH="0" baseline="0" noProof="0" dirty="0">
                <a:ln>
                  <a:noFill/>
                </a:ln>
                <a:solidFill>
                  <a:srgbClr val="272727"/>
                </a:solidFill>
                <a:effectLst/>
                <a:uLnTx/>
                <a:uFillTx/>
                <a:latin typeface="UTM Avo" panose="02040603050506020204" pitchFamily="18" charset="0"/>
                <a:ea typeface="+mn-ea"/>
                <a:cs typeface="Arial" panose="020B0604020202020204" pitchFamily="34" charset="0"/>
                <a:sym typeface="Arial"/>
              </a:rPr>
              <a:t>a. Khi quá mệt mỏi trước khó khăn, Dung tạm thời nghỉ ngơi để lấy sức và tiếp tục nghĩ cách vượt khó.  </a:t>
            </a:r>
          </a:p>
        </p:txBody>
      </p:sp>
      <p:sp>
        <p:nvSpPr>
          <p:cNvPr id="3" name="Rounded Rectangle 2">
            <a:extLst>
              <a:ext uri="{FF2B5EF4-FFF2-40B4-BE49-F238E27FC236}">
                <a16:creationId xmlns:a16="http://schemas.microsoft.com/office/drawing/2014/main" id="{2ABB60C1-2ECD-4266-5A49-EF22B03A2AC9}"/>
              </a:ext>
            </a:extLst>
          </p:cNvPr>
          <p:cNvSpPr/>
          <p:nvPr/>
        </p:nvSpPr>
        <p:spPr>
          <a:xfrm>
            <a:off x="6631469" y="2072402"/>
            <a:ext cx="5236877" cy="1954170"/>
          </a:xfrm>
          <a:prstGeom prst="roundRect">
            <a:avLst/>
          </a:prstGeom>
          <a:solidFill>
            <a:srgbClr val="E6C8FF"/>
          </a:solidFill>
          <a:ln w="25400" cap="flat" cmpd="sng" algn="ctr">
            <a:no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kumimoji="0" lang="en-VN" sz="2400" b="0" i="0" u="none" strike="noStrike" kern="0" cap="none" spc="0" normalizeH="0" baseline="0" noProof="0" dirty="0">
                <a:ln>
                  <a:noFill/>
                </a:ln>
                <a:solidFill>
                  <a:srgbClr val="272727"/>
                </a:solidFill>
                <a:effectLst/>
                <a:uLnTx/>
                <a:uFillTx/>
                <a:latin typeface="UTM Avo" panose="02040603050506020204" pitchFamily="18" charset="0"/>
                <a:ea typeface="+mn-ea"/>
                <a:cs typeface="Arial" panose="020B0604020202020204" pitchFamily="34" charset="0"/>
                <a:sym typeface="Arial"/>
              </a:rPr>
              <a:t>b. Mỗi khi gặp khó khăn, Trang liền tìm ngay người thân để nhờ giúp đỡ.</a:t>
            </a:r>
          </a:p>
        </p:txBody>
      </p:sp>
      <p:sp>
        <p:nvSpPr>
          <p:cNvPr id="4" name="Rounded Rectangle 3">
            <a:extLst>
              <a:ext uri="{FF2B5EF4-FFF2-40B4-BE49-F238E27FC236}">
                <a16:creationId xmlns:a16="http://schemas.microsoft.com/office/drawing/2014/main" id="{B86B0A4C-60BE-1402-1538-0CBA4FBD9254}"/>
              </a:ext>
            </a:extLst>
          </p:cNvPr>
          <p:cNvSpPr/>
          <p:nvPr/>
        </p:nvSpPr>
        <p:spPr>
          <a:xfrm>
            <a:off x="3577619" y="4296972"/>
            <a:ext cx="5696637" cy="1954170"/>
          </a:xfrm>
          <a:prstGeom prst="roundRect">
            <a:avLst/>
          </a:prstGeom>
          <a:solidFill>
            <a:srgbClr val="CFD982">
              <a:lumMod val="60000"/>
              <a:lumOff val="40000"/>
            </a:srgbClr>
          </a:solidFill>
          <a:ln w="25400" cap="flat" cmpd="sng" algn="ctr">
            <a:no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kumimoji="0" lang="en-VN" sz="2400" b="0" i="0" u="none" strike="noStrike" kern="0" cap="none" spc="0" normalizeH="0" baseline="0" noProof="0" dirty="0">
                <a:ln>
                  <a:noFill/>
                </a:ln>
                <a:solidFill>
                  <a:srgbClr val="272727"/>
                </a:solidFill>
                <a:effectLst/>
                <a:uLnTx/>
                <a:uFillTx/>
                <a:latin typeface="UTM Avo" panose="02040603050506020204" pitchFamily="18" charset="0"/>
                <a:ea typeface="+mn-ea"/>
                <a:cs typeface="Arial" panose="020B0604020202020204" pitchFamily="34" charset="0"/>
                <a:sym typeface="Arial"/>
              </a:rPr>
              <a:t>c. Lúc bắt tay làm việc gì, Phong cũng đều dự kiến những khó khăn có thể xảy ra để chủ động xử lí.</a:t>
            </a:r>
          </a:p>
        </p:txBody>
      </p:sp>
    </p:spTree>
    <p:extLst>
      <p:ext uri="{BB962C8B-B14F-4D97-AF65-F5344CB8AC3E}">
        <p14:creationId xmlns:p14="http://schemas.microsoft.com/office/powerpoint/2010/main" val="1301114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Rounded Rectangle 5">
            <a:extLst>
              <a:ext uri="{FF2B5EF4-FFF2-40B4-BE49-F238E27FC236}">
                <a16:creationId xmlns:a16="http://schemas.microsoft.com/office/drawing/2014/main" id="{8FC97311-B79F-BBA1-1C8F-4EBB8F371F56}"/>
              </a:ext>
            </a:extLst>
          </p:cNvPr>
          <p:cNvSpPr/>
          <p:nvPr/>
        </p:nvSpPr>
        <p:spPr>
          <a:xfrm>
            <a:off x="193832" y="2058432"/>
            <a:ext cx="5696637" cy="1954170"/>
          </a:xfrm>
          <a:prstGeom prst="roundRect">
            <a:avLst/>
          </a:prstGeom>
          <a:solidFill>
            <a:srgbClr val="D5F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VN" sz="2400" dirty="0">
                <a:solidFill>
                  <a:schemeClr val="tx1"/>
                </a:solidFill>
                <a:latin typeface="UTM Avo" panose="02040603050506020204" pitchFamily="18" charset="0"/>
                <a:cs typeface="Arial" panose="020B0604020202020204" pitchFamily="34" charset="0"/>
              </a:rPr>
              <a:t>d. Khi gặp khó khăn, Trung không làm gì cả và hi vọng khó khăn sẽ qua đi.</a:t>
            </a:r>
          </a:p>
        </p:txBody>
      </p:sp>
      <p:sp>
        <p:nvSpPr>
          <p:cNvPr id="15" name="Rounded Rectangle 4">
            <a:extLst>
              <a:ext uri="{FF2B5EF4-FFF2-40B4-BE49-F238E27FC236}">
                <a16:creationId xmlns:a16="http://schemas.microsoft.com/office/drawing/2014/main" id="{A269F84B-A1AD-AA10-9ADE-0827E5625644}"/>
              </a:ext>
            </a:extLst>
          </p:cNvPr>
          <p:cNvSpPr/>
          <p:nvPr/>
        </p:nvSpPr>
        <p:spPr>
          <a:xfrm>
            <a:off x="6301530" y="2062976"/>
            <a:ext cx="5696637" cy="1954170"/>
          </a:xfrm>
          <a:prstGeom prst="roundRect">
            <a:avLst/>
          </a:prstGeom>
          <a:solidFill>
            <a:srgbClr val="F6E8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VN" sz="2400" dirty="0">
                <a:solidFill>
                  <a:schemeClr val="tx1"/>
                </a:solidFill>
                <a:latin typeface="UTM Avo" panose="02040603050506020204" pitchFamily="18" charset="0"/>
                <a:cs typeface="Arial" panose="020B0604020202020204" pitchFamily="34" charset="0"/>
              </a:rPr>
              <a:t>e. Mỗi khi thất bại trước khó khăn, Hùng lại tìm hiểu nguyên nhân và cố gắng vượt qua.</a:t>
            </a:r>
          </a:p>
        </p:txBody>
      </p:sp>
      <p:sp>
        <p:nvSpPr>
          <p:cNvPr id="16" name="Rounded Rectangle 6">
            <a:extLst>
              <a:ext uri="{FF2B5EF4-FFF2-40B4-BE49-F238E27FC236}">
                <a16:creationId xmlns:a16="http://schemas.microsoft.com/office/drawing/2014/main" id="{34F897E8-7952-045A-B10D-FF9D1D9A39C3}"/>
              </a:ext>
            </a:extLst>
          </p:cNvPr>
          <p:cNvSpPr/>
          <p:nvPr/>
        </p:nvSpPr>
        <p:spPr>
          <a:xfrm>
            <a:off x="3247681" y="4287546"/>
            <a:ext cx="5696637" cy="1954170"/>
          </a:xfrm>
          <a:prstGeom prst="roundRect">
            <a:avLst/>
          </a:prstGeom>
          <a:solidFill>
            <a:srgbClr val="FFC0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VN" sz="2400" dirty="0">
                <a:solidFill>
                  <a:schemeClr val="tx1"/>
                </a:solidFill>
                <a:latin typeface="UTM Avo" panose="02040603050506020204" pitchFamily="18" charset="0"/>
                <a:cs typeface="Arial" panose="020B0604020202020204" pitchFamily="34" charset="0"/>
              </a:rPr>
              <a:t>g. Để vượt qua khó khăn, Mai luôn rèn luyện cho mình thói quen làm việc nhẫn nại, tìm cách giải quyết.</a:t>
            </a:r>
          </a:p>
        </p:txBody>
      </p:sp>
    </p:spTree>
    <p:extLst>
      <p:ext uri="{BB962C8B-B14F-4D97-AF65-F5344CB8AC3E}">
        <p14:creationId xmlns:p14="http://schemas.microsoft.com/office/powerpoint/2010/main" val="106149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P spid="1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E4C6F249-CA56-7194-4694-8E6CC7B4A810}"/>
              </a:ext>
            </a:extLst>
          </p:cNvPr>
          <p:cNvSpPr/>
          <p:nvPr/>
        </p:nvSpPr>
        <p:spPr>
          <a:xfrm>
            <a:off x="1039317" y="2697391"/>
            <a:ext cx="10113364" cy="2345416"/>
          </a:xfrm>
          <a:prstGeom prst="roundRect">
            <a:avLst/>
          </a:prstGeom>
          <a:solidFill>
            <a:srgbClr val="FFFFFF"/>
          </a:solidFill>
          <a:ln w="38100" cap="flat" cmpd="sng" algn="ctr">
            <a:solidFill>
              <a:srgbClr val="B5C53F"/>
            </a:solidFill>
            <a:prstDash val="solid"/>
          </a:ln>
          <a:effectLst/>
        </p:spPr>
        <p:txBody>
          <a:bodyPr rtlCol="0" anchor="ctr"/>
          <a:lstStyle/>
          <a:p>
            <a:pPr lvl="0" algn="just">
              <a:lnSpc>
                <a:spcPct val="150000"/>
              </a:lnSpc>
              <a:buClr>
                <a:srgbClr val="000000"/>
              </a:buClr>
            </a:pPr>
            <a:r>
              <a:rPr lang="vi-VN" sz="2400" kern="0" dirty="0">
                <a:latin typeface="UTM Avo" panose="02040603050506020204" pitchFamily="18" charset="0"/>
                <a:sym typeface="Arial"/>
              </a:rPr>
              <a:t>Các ý kiến a, c, e và g. </a:t>
            </a:r>
          </a:p>
          <a:p>
            <a:pPr lvl="0" algn="just">
              <a:lnSpc>
                <a:spcPct val="150000"/>
              </a:lnSpc>
              <a:buClr>
                <a:srgbClr val="000000"/>
              </a:buClr>
            </a:pPr>
            <a:r>
              <a:rPr lang="vi-VN" sz="2400" kern="0" dirty="0">
                <a:latin typeface="UTM Avo" panose="02040603050506020204" pitchFamily="18" charset="0"/>
                <a:sym typeface="Arial"/>
              </a:rPr>
              <a:t>Vì đây là những cách phù hợp với từng khó khăn và có tác dụng tốt trong việc giúp bản thân vượt khó.</a:t>
            </a:r>
          </a:p>
        </p:txBody>
      </p:sp>
      <p:sp>
        <p:nvSpPr>
          <p:cNvPr id="3" name="Rectangle 2">
            <a:extLst>
              <a:ext uri="{FF2B5EF4-FFF2-40B4-BE49-F238E27FC236}">
                <a16:creationId xmlns:a16="http://schemas.microsoft.com/office/drawing/2014/main" id="{DB8EED77-81F7-33FA-50DD-360366BAB86C}"/>
              </a:ext>
            </a:extLst>
          </p:cNvPr>
          <p:cNvSpPr/>
          <p:nvPr/>
        </p:nvSpPr>
        <p:spPr>
          <a:xfrm>
            <a:off x="3827488" y="2347775"/>
            <a:ext cx="4537023" cy="699233"/>
          </a:xfrm>
          <a:prstGeom prst="rect">
            <a:avLst/>
          </a:prstGeom>
          <a:solidFill>
            <a:srgbClr val="CFD982">
              <a:lumMod val="20000"/>
              <a:lumOff val="80000"/>
            </a:srgbClr>
          </a:solidFill>
          <a:ln w="38100" cap="flat" cmpd="sng" algn="ctr">
            <a:solidFill>
              <a:srgbClr val="B5C53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VN" sz="2933" b="1" i="0" u="none" strike="noStrike" kern="0" cap="none" spc="0" normalizeH="0" baseline="0" noProof="0" dirty="0">
                <a:ln>
                  <a:noFill/>
                </a:ln>
                <a:solidFill>
                  <a:srgbClr val="272727"/>
                </a:solidFill>
                <a:effectLst/>
                <a:uLnTx/>
                <a:uFillTx/>
                <a:latin typeface="UTM Avo" panose="02040603050506020204" pitchFamily="18" charset="0"/>
                <a:ea typeface="+mn-ea"/>
                <a:cs typeface="Arial" panose="020B0604020202020204" pitchFamily="34" charset="0"/>
                <a:sym typeface="Arial"/>
              </a:rPr>
              <a:t>Đồng tình</a:t>
            </a:r>
          </a:p>
        </p:txBody>
      </p:sp>
      <p:pic>
        <p:nvPicPr>
          <p:cNvPr id="6" name="Picture 8" descr="https://cdn-icons-png.flaticon.com/128/4592/4592167.png">
            <a:extLst>
              <a:ext uri="{FF2B5EF4-FFF2-40B4-BE49-F238E27FC236}">
                <a16:creationId xmlns:a16="http://schemas.microsoft.com/office/drawing/2014/main" id="{0588DECB-D0DB-A651-E389-B71FDE66D9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28759" y="2247916"/>
            <a:ext cx="1088220" cy="10882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6799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AFAA5EE-917C-A9C3-46C1-000B1C3DEE31}"/>
            </a:ext>
          </a:extLst>
        </p:cNvPr>
        <p:cNvGrpSpPr/>
        <p:nvPr/>
      </p:nvGrpSpPr>
      <p:grpSpPr>
        <a:xfrm>
          <a:off x="0" y="0"/>
          <a:ext cx="0" cy="0"/>
          <a:chOff x="0" y="0"/>
          <a:chExt cx="0" cy="0"/>
        </a:xfrm>
      </p:grpSpPr>
      <p:sp>
        <p:nvSpPr>
          <p:cNvPr id="2" name="Rounded Rectangle 1">
            <a:extLst>
              <a:ext uri="{FF2B5EF4-FFF2-40B4-BE49-F238E27FC236}">
                <a16:creationId xmlns:a16="http://schemas.microsoft.com/office/drawing/2014/main" id="{E5A44963-05F9-7E63-5C7D-82A5D0316FC3}"/>
              </a:ext>
            </a:extLst>
          </p:cNvPr>
          <p:cNvSpPr/>
          <p:nvPr/>
        </p:nvSpPr>
        <p:spPr>
          <a:xfrm>
            <a:off x="1039317" y="2552426"/>
            <a:ext cx="10113364" cy="2928709"/>
          </a:xfrm>
          <a:prstGeom prst="roundRect">
            <a:avLst/>
          </a:prstGeom>
          <a:solidFill>
            <a:srgbClr val="FFFFFF"/>
          </a:solidFill>
          <a:ln w="38100" cap="flat" cmpd="sng" algn="ctr">
            <a:solidFill>
              <a:srgbClr val="C91509"/>
            </a:solidFill>
            <a:prstDash val="solid"/>
          </a:ln>
          <a:effectLst/>
        </p:spPr>
        <p:txBody>
          <a:bodyPr rtlCol="0" anchor="ctr"/>
          <a:lstStyle/>
          <a:p>
            <a:pPr lvl="0" algn="just">
              <a:lnSpc>
                <a:spcPct val="150000"/>
              </a:lnSpc>
              <a:buClr>
                <a:srgbClr val="000000"/>
              </a:buClr>
            </a:pPr>
            <a:r>
              <a:rPr lang="vi-VN" sz="2400" kern="0">
                <a:latin typeface="UTM Avo" panose="02040603050506020204" pitchFamily="18" charset="0"/>
                <a:sym typeface="Arial"/>
              </a:rPr>
              <a:t>Các ý kiến b và d. </a:t>
            </a:r>
          </a:p>
          <a:p>
            <a:pPr lvl="0" algn="just">
              <a:lnSpc>
                <a:spcPct val="150000"/>
              </a:lnSpc>
              <a:buClr>
                <a:srgbClr val="000000"/>
              </a:buClr>
            </a:pPr>
            <a:r>
              <a:rPr lang="vi-VN" sz="2400" kern="0">
                <a:latin typeface="UTM Avo" panose="02040603050506020204" pitchFamily="18" charset="0"/>
                <a:sym typeface="Arial"/>
              </a:rPr>
              <a:t>Vì đây là những cách phụ thuộc vào người khác, chưa tự mình tìm cách vượt qua khó khăn. Ngoài ra nó còn thể hiện sự thụ động chờ đợi khó khăn tự qua đi.</a:t>
            </a:r>
            <a:endParaRPr lang="vi-VN" sz="2400" kern="0" dirty="0">
              <a:latin typeface="UTM Avo" panose="02040603050506020204" pitchFamily="18" charset="0"/>
              <a:sym typeface="Arial"/>
            </a:endParaRPr>
          </a:p>
        </p:txBody>
      </p:sp>
      <p:sp>
        <p:nvSpPr>
          <p:cNvPr id="3" name="Rectangle 2">
            <a:extLst>
              <a:ext uri="{FF2B5EF4-FFF2-40B4-BE49-F238E27FC236}">
                <a16:creationId xmlns:a16="http://schemas.microsoft.com/office/drawing/2014/main" id="{03631DEC-728E-4615-F114-85C4F75F0DD1}"/>
              </a:ext>
            </a:extLst>
          </p:cNvPr>
          <p:cNvSpPr/>
          <p:nvPr/>
        </p:nvSpPr>
        <p:spPr>
          <a:xfrm>
            <a:off x="3827488" y="2202811"/>
            <a:ext cx="4537023" cy="699233"/>
          </a:xfrm>
          <a:prstGeom prst="rect">
            <a:avLst/>
          </a:prstGeom>
          <a:solidFill>
            <a:srgbClr val="CFD982">
              <a:lumMod val="20000"/>
              <a:lumOff val="80000"/>
            </a:srgbClr>
          </a:solidFill>
          <a:ln w="38100" cap="flat" cmpd="sng" algn="ctr">
            <a:solidFill>
              <a:srgbClr val="B5C53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VN" sz="2933" b="1" i="0" u="none" strike="noStrike" kern="0" cap="none" spc="0" normalizeH="0" baseline="0" noProof="0" dirty="0">
                <a:ln>
                  <a:noFill/>
                </a:ln>
                <a:solidFill>
                  <a:srgbClr val="272727"/>
                </a:solidFill>
                <a:effectLst/>
                <a:uLnTx/>
                <a:uFillTx/>
                <a:latin typeface="UTM Avo" panose="02040603050506020204" pitchFamily="18" charset="0"/>
                <a:ea typeface="+mn-ea"/>
                <a:cs typeface="Arial" panose="020B0604020202020204" pitchFamily="34" charset="0"/>
                <a:sym typeface="Arial"/>
              </a:rPr>
              <a:t>Đồng tình</a:t>
            </a:r>
          </a:p>
        </p:txBody>
      </p:sp>
      <p:pic>
        <p:nvPicPr>
          <p:cNvPr id="6" name="Picture 8" descr="https://cdn-icons-png.flaticon.com/128/4592/4592167.png">
            <a:extLst>
              <a:ext uri="{FF2B5EF4-FFF2-40B4-BE49-F238E27FC236}">
                <a16:creationId xmlns:a16="http://schemas.microsoft.com/office/drawing/2014/main" id="{E6B5AAD4-B0D8-E323-66F9-829719BAFC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28759" y="2102952"/>
            <a:ext cx="1088220" cy="108822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C0087010-AE89-8D0B-34A1-1B165BD08145}"/>
              </a:ext>
            </a:extLst>
          </p:cNvPr>
          <p:cNvSpPr/>
          <p:nvPr/>
        </p:nvSpPr>
        <p:spPr>
          <a:xfrm>
            <a:off x="3827488" y="2202811"/>
            <a:ext cx="4537023" cy="699233"/>
          </a:xfrm>
          <a:prstGeom prst="rect">
            <a:avLst/>
          </a:prstGeom>
          <a:solidFill>
            <a:srgbClr val="FBAFAA"/>
          </a:solidFill>
          <a:ln w="38100" cap="flat" cmpd="sng" algn="ctr">
            <a:solidFill>
              <a:srgbClr val="C91509"/>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VN" sz="2933" b="1" i="0" u="none" strike="noStrike" kern="0" cap="none" spc="0" normalizeH="0" baseline="0" noProof="0" dirty="0">
                <a:ln>
                  <a:noFill/>
                </a:ln>
                <a:solidFill>
                  <a:srgbClr val="272727"/>
                </a:solidFill>
                <a:effectLst/>
                <a:uLnTx/>
                <a:uFillTx/>
                <a:latin typeface="UTM Avo" panose="02040603050506020204" pitchFamily="18" charset="0"/>
                <a:ea typeface="+mn-ea"/>
                <a:cs typeface="Arial" panose="020B0604020202020204" pitchFamily="34" charset="0"/>
                <a:sym typeface="Arial"/>
              </a:rPr>
              <a:t>Không đồng tình</a:t>
            </a:r>
          </a:p>
        </p:txBody>
      </p:sp>
    </p:spTree>
    <p:extLst>
      <p:ext uri="{BB962C8B-B14F-4D97-AF65-F5344CB8AC3E}">
        <p14:creationId xmlns:p14="http://schemas.microsoft.com/office/powerpoint/2010/main" val="292470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C8A9AB64-9EE1-7521-0A5E-DB4BA06132EA}"/>
              </a:ext>
            </a:extLst>
          </p:cNvPr>
          <p:cNvSpPr/>
          <p:nvPr/>
        </p:nvSpPr>
        <p:spPr>
          <a:xfrm>
            <a:off x="2159055" y="1584988"/>
            <a:ext cx="7873890" cy="1303177"/>
          </a:xfrm>
          <a:prstGeom prst="roundRect">
            <a:avLst/>
          </a:prstGeom>
          <a:solidFill>
            <a:srgbClr val="FFFFFF"/>
          </a:solidFill>
          <a:ln w="25400" cap="flat" cmpd="sng" algn="ctr">
            <a:solidFill>
              <a:srgbClr val="FFCCCC"/>
            </a:solidFill>
            <a:prstDash val="solid"/>
          </a:ln>
          <a:effectLst/>
        </p:spPr>
        <p:txBody>
          <a:bodyPr bIns="144000" rtlCol="0" anchor="ctr"/>
          <a:lstStyle/>
          <a:p>
            <a:pPr lvl="0" algn="ctr">
              <a:lnSpc>
                <a:spcPct val="150000"/>
              </a:lnSpc>
              <a:buClr>
                <a:srgbClr val="000000"/>
              </a:buClr>
            </a:pPr>
            <a:r>
              <a:rPr lang="vi-VN" sz="2400" b="1" kern="0" dirty="0">
                <a:solidFill>
                  <a:srgbClr val="434343">
                    <a:lumMod val="50000"/>
                  </a:srgbClr>
                </a:solidFill>
                <a:latin typeface="UTM Avo" panose="02040603050506020204" pitchFamily="18" charset="0"/>
                <a:cs typeface="Arial" panose="020B0604020202020204" pitchFamily="34" charset="0"/>
                <a:sym typeface="Arial"/>
              </a:rPr>
              <a:t>Bài tập 2: </a:t>
            </a:r>
            <a:r>
              <a:rPr lang="vi-VN" sz="2400" kern="0" dirty="0">
                <a:solidFill>
                  <a:srgbClr val="434343">
                    <a:lumMod val="50000"/>
                  </a:srgbClr>
                </a:solidFill>
                <a:latin typeface="UTM Avo" panose="02040603050506020204" pitchFamily="18" charset="0"/>
                <a:cs typeface="Arial" panose="020B0604020202020204" pitchFamily="34" charset="0"/>
                <a:sym typeface="Arial"/>
              </a:rPr>
              <a:t>Xác định các bước giải quyết khó khăn trong học tập và cuộc sống</a:t>
            </a:r>
          </a:p>
        </p:txBody>
      </p:sp>
      <p:sp>
        <p:nvSpPr>
          <p:cNvPr id="7" name="Freeform 14">
            <a:extLst>
              <a:ext uri="{FF2B5EF4-FFF2-40B4-BE49-F238E27FC236}">
                <a16:creationId xmlns:a16="http://schemas.microsoft.com/office/drawing/2014/main" id="{FFE2FB47-6A08-C192-AE5B-C8C6D79C35F2}"/>
              </a:ext>
            </a:extLst>
          </p:cNvPr>
          <p:cNvSpPr/>
          <p:nvPr/>
        </p:nvSpPr>
        <p:spPr>
          <a:xfrm>
            <a:off x="632205" y="3391025"/>
            <a:ext cx="6056515" cy="2498736"/>
          </a:xfrm>
          <a:custGeom>
            <a:avLst/>
            <a:gdLst/>
            <a:ahLst/>
            <a:cxnLst/>
            <a:rect l="l" t="t" r="r" b="b"/>
            <a:pathLst>
              <a:path w="2729626" h="2002089">
                <a:moveTo>
                  <a:pt x="38097" y="0"/>
                </a:moveTo>
                <a:lnTo>
                  <a:pt x="2691530" y="0"/>
                </a:lnTo>
                <a:cubicBezTo>
                  <a:pt x="2712570" y="0"/>
                  <a:pt x="2729626" y="17057"/>
                  <a:pt x="2729626" y="38097"/>
                </a:cubicBezTo>
                <a:lnTo>
                  <a:pt x="2729626" y="1963992"/>
                </a:lnTo>
                <a:cubicBezTo>
                  <a:pt x="2729626" y="1985032"/>
                  <a:pt x="2712570" y="2002089"/>
                  <a:pt x="2691530" y="2002089"/>
                </a:cubicBezTo>
                <a:lnTo>
                  <a:pt x="38097" y="2002089"/>
                </a:lnTo>
                <a:cubicBezTo>
                  <a:pt x="17057" y="2002089"/>
                  <a:pt x="0" y="1985032"/>
                  <a:pt x="0" y="1963992"/>
                </a:cubicBezTo>
                <a:lnTo>
                  <a:pt x="0" y="38097"/>
                </a:lnTo>
                <a:cubicBezTo>
                  <a:pt x="0" y="17057"/>
                  <a:pt x="17057" y="0"/>
                  <a:pt x="38097" y="0"/>
                </a:cubicBezTo>
                <a:close/>
              </a:path>
            </a:pathLst>
          </a:custGeom>
          <a:solidFill>
            <a:srgbClr val="FFDCDC"/>
          </a:solidFill>
        </p:spPr>
        <p:txBody>
          <a:bodyPr anchor="ctr"/>
          <a:lstStyle/>
          <a:p>
            <a:pPr algn="just">
              <a:lnSpc>
                <a:spcPct val="150000"/>
              </a:lnSpc>
              <a:spcAft>
                <a:spcPts val="133"/>
              </a:spcAft>
              <a:buClr>
                <a:srgbClr val="000000"/>
              </a:buClr>
              <a:buFont typeface="Arial"/>
              <a:buNone/>
            </a:pPr>
            <a:r>
              <a:rPr lang="vi-VN" sz="2400" kern="0" dirty="0">
                <a:solidFill>
                  <a:srgbClr val="000000"/>
                </a:solidFill>
                <a:latin typeface="UTM Avo" panose="02040603050506020204" pitchFamily="18" charset="0"/>
                <a:ea typeface="SimSun" panose="02010600030101010101" pitchFamily="2" charset="-122"/>
                <a:cs typeface="Arial" panose="020B0604020202020204" pitchFamily="34" charset="0"/>
                <a:sym typeface="Arial"/>
              </a:rPr>
              <a:t>Đọc các bước trong SGK tr.23 - 24 và sắp xếp cho đúng thứ tự của quá trình nhận diện khó khăn và cách thức vượt qua khó khăn.</a:t>
            </a:r>
          </a:p>
        </p:txBody>
      </p:sp>
      <p:grpSp>
        <p:nvGrpSpPr>
          <p:cNvPr id="16" name="Group 15">
            <a:extLst>
              <a:ext uri="{FF2B5EF4-FFF2-40B4-BE49-F238E27FC236}">
                <a16:creationId xmlns:a16="http://schemas.microsoft.com/office/drawing/2014/main" id="{BD7B4046-0C83-D668-06D4-404BB87C9230}"/>
              </a:ext>
            </a:extLst>
          </p:cNvPr>
          <p:cNvGrpSpPr/>
          <p:nvPr/>
        </p:nvGrpSpPr>
        <p:grpSpPr>
          <a:xfrm>
            <a:off x="7625934" y="3102069"/>
            <a:ext cx="3169296" cy="1636880"/>
            <a:chOff x="11075782" y="3227534"/>
            <a:chExt cx="6467176" cy="5767435"/>
          </a:xfrm>
        </p:grpSpPr>
        <p:sp>
          <p:nvSpPr>
            <p:cNvPr id="17" name="Rectangle: Rounded Corners 16">
              <a:extLst>
                <a:ext uri="{FF2B5EF4-FFF2-40B4-BE49-F238E27FC236}">
                  <a16:creationId xmlns:a16="http://schemas.microsoft.com/office/drawing/2014/main" id="{FF9E26DF-9D6C-17CF-2475-3A9FF26EC0F0}"/>
                </a:ext>
              </a:extLst>
            </p:cNvPr>
            <p:cNvSpPr/>
            <p:nvPr/>
          </p:nvSpPr>
          <p:spPr>
            <a:xfrm>
              <a:off x="11075782" y="3259671"/>
              <a:ext cx="6467176" cy="5735298"/>
            </a:xfrm>
            <a:prstGeom prst="roundRect">
              <a:avLst/>
            </a:prstGeom>
            <a:solidFill>
              <a:srgbClr val="FFFFFF"/>
            </a:solidFill>
            <a:ln w="25400" cap="flat" cmpd="sng" algn="ctr">
              <a:solidFill>
                <a:srgbClr val="FFCCCC"/>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sym typeface="Arial"/>
                </a:rPr>
                <a:t>HOẠT ĐỘNG NHÓM ĐÔI</a:t>
              </a:r>
            </a:p>
          </p:txBody>
        </p:sp>
        <p:pic>
          <p:nvPicPr>
            <p:cNvPr id="19" name="Picture 11">
              <a:extLst>
                <a:ext uri="{FF2B5EF4-FFF2-40B4-BE49-F238E27FC236}">
                  <a16:creationId xmlns:a16="http://schemas.microsoft.com/office/drawing/2014/main" id="{1DF7E255-8C8D-25C0-2976-E66AA1EE134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2055018" y="3227534"/>
              <a:ext cx="4508694" cy="1518275"/>
            </a:xfrm>
            <a:prstGeom prst="rect">
              <a:avLst/>
            </a:prstGeom>
          </p:spPr>
        </p:pic>
      </p:grpSp>
      <p:pic>
        <p:nvPicPr>
          <p:cNvPr id="20" name="Picture 10">
            <a:extLst>
              <a:ext uri="{FF2B5EF4-FFF2-40B4-BE49-F238E27FC236}">
                <a16:creationId xmlns:a16="http://schemas.microsoft.com/office/drawing/2014/main" id="{AD170DFE-EEB7-5BA1-5B6A-E9455B9BD18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7741577" y="4385672"/>
            <a:ext cx="2938007" cy="2365095"/>
          </a:xfrm>
          <a:prstGeom prst="rect">
            <a:avLst/>
          </a:prstGeom>
        </p:spPr>
      </p:pic>
    </p:spTree>
    <p:extLst>
      <p:ext uri="{BB962C8B-B14F-4D97-AF65-F5344CB8AC3E}">
        <p14:creationId xmlns:p14="http://schemas.microsoft.com/office/powerpoint/2010/main" val="2518490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par>
                                <p:cTn id="16" presetID="10" presetClass="entr" presetSubtype="0" fill="hold"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A545412-11C2-D952-992D-591EF14417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07251" y="1615815"/>
            <a:ext cx="9577497" cy="5151420"/>
          </a:xfrm>
          <a:prstGeom prst="rect">
            <a:avLst/>
          </a:prstGeom>
        </p:spPr>
      </p:pic>
    </p:spTree>
    <p:extLst>
      <p:ext uri="{BB962C8B-B14F-4D97-AF65-F5344CB8AC3E}">
        <p14:creationId xmlns:p14="http://schemas.microsoft.com/office/powerpoint/2010/main" val="3941714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60B3B01-0416-D10F-932D-45D1016C123C}"/>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1398C402-23E5-BBC0-F1B8-712118D3F2D0}"/>
              </a:ext>
            </a:extLst>
          </p:cNvPr>
          <p:cNvPicPr>
            <a:picLocks noChangeAspect="1"/>
          </p:cNvPicPr>
          <p:nvPr/>
        </p:nvPicPr>
        <p:blipFill>
          <a:blip r:embed="rId3" cstate="print">
            <a:extLst>
              <a:ext uri="{28A0092B-C50C-407E-A947-70E740481C1C}">
                <a14:useLocalDpi xmlns:a14="http://schemas.microsoft.com/office/drawing/2010/main" val="0"/>
              </a:ext>
            </a:extLst>
          </a:blip>
          <a:srcRect r="78603"/>
          <a:stretch/>
        </p:blipFill>
        <p:spPr>
          <a:xfrm>
            <a:off x="1307252" y="1615815"/>
            <a:ext cx="2049266" cy="5151420"/>
          </a:xfrm>
          <a:prstGeom prst="rect">
            <a:avLst/>
          </a:prstGeom>
        </p:spPr>
      </p:pic>
      <p:sp>
        <p:nvSpPr>
          <p:cNvPr id="2" name="Rounded Rectangle 14">
            <a:extLst>
              <a:ext uri="{FF2B5EF4-FFF2-40B4-BE49-F238E27FC236}">
                <a16:creationId xmlns:a16="http://schemas.microsoft.com/office/drawing/2014/main" id="{4C9D30B2-8AFB-15AD-C27B-86B31AB3CA3E}"/>
              </a:ext>
            </a:extLst>
          </p:cNvPr>
          <p:cNvSpPr/>
          <p:nvPr/>
        </p:nvSpPr>
        <p:spPr>
          <a:xfrm>
            <a:off x="3477843" y="1839951"/>
            <a:ext cx="7406904" cy="750048"/>
          </a:xfrm>
          <a:prstGeom prst="roundRect">
            <a:avLst/>
          </a:prstGeom>
          <a:solidFill>
            <a:schemeClr val="accent4">
              <a:lumMod val="40000"/>
              <a:lumOff val="6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133"/>
              </a:spcAft>
            </a:pP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c. </a:t>
            </a:r>
            <a:r>
              <a:rPr lang="nl-NL" sz="2400" dirty="0" err="1">
                <a:solidFill>
                  <a:srgbClr val="000000"/>
                </a:solidFill>
                <a:latin typeface="UTM Avo" panose="02040603050506020204" pitchFamily="18" charset="0"/>
                <a:ea typeface="Calibri" panose="020F0502020204030204" pitchFamily="34" charset="0"/>
                <a:cs typeface="Arial" panose="020B0604020202020204" pitchFamily="34" charset="0"/>
              </a:rPr>
              <a:t>Xác</a:t>
            </a: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charset="0"/>
                <a:ea typeface="Calibri" panose="020F0502020204030204" pitchFamily="34" charset="0"/>
                <a:cs typeface="Arial" panose="020B0604020202020204" pitchFamily="34" charset="0"/>
              </a:rPr>
              <a:t>định</a:t>
            </a: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charset="0"/>
                <a:ea typeface="Calibri" panose="020F0502020204030204" pitchFamily="34" charset="0"/>
                <a:cs typeface="Arial" panose="020B0604020202020204" pitchFamily="34" charset="0"/>
              </a:rPr>
              <a:t>các</a:t>
            </a: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charset="0"/>
                <a:ea typeface="Calibri" panose="020F0502020204030204" pitchFamily="34" charset="0"/>
                <a:cs typeface="Arial" panose="020B0604020202020204" pitchFamily="34" charset="0"/>
              </a:rPr>
              <a:t>khó</a:t>
            </a: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charset="0"/>
                <a:ea typeface="Calibri" panose="020F0502020204030204" pitchFamily="34" charset="0"/>
                <a:cs typeface="Arial" panose="020B0604020202020204" pitchFamily="34" charset="0"/>
              </a:rPr>
              <a:t>khăn</a:t>
            </a: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charset="0"/>
                <a:ea typeface="Calibri" panose="020F0502020204030204" pitchFamily="34" charset="0"/>
                <a:cs typeface="Arial" panose="020B0604020202020204" pitchFamily="34" charset="0"/>
              </a:rPr>
              <a:t>gặp</a:t>
            </a: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charset="0"/>
                <a:ea typeface="Calibri" panose="020F0502020204030204" pitchFamily="34" charset="0"/>
                <a:cs typeface="Arial" panose="020B0604020202020204" pitchFamily="34" charset="0"/>
              </a:rPr>
              <a:t>phải</a:t>
            </a: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a:t>
            </a:r>
            <a:endParaRPr lang="en-VN" sz="2400" dirty="0">
              <a:latin typeface="UTM Avo" panose="02040603050506020204" pitchFamily="18" charset="0"/>
              <a:ea typeface="SimSun" panose="02010600030101010101" pitchFamily="2" charset="-122"/>
              <a:cs typeface="Arial" panose="020B0604020202020204" pitchFamily="34" charset="0"/>
            </a:endParaRPr>
          </a:p>
        </p:txBody>
      </p:sp>
      <p:sp>
        <p:nvSpPr>
          <p:cNvPr id="3" name="Rounded Rectangle 15">
            <a:extLst>
              <a:ext uri="{FF2B5EF4-FFF2-40B4-BE49-F238E27FC236}">
                <a16:creationId xmlns:a16="http://schemas.microsoft.com/office/drawing/2014/main" id="{04B6BD3B-7ACE-824A-82D5-ED7A3882B973}"/>
              </a:ext>
            </a:extLst>
          </p:cNvPr>
          <p:cNvSpPr/>
          <p:nvPr/>
        </p:nvSpPr>
        <p:spPr>
          <a:xfrm>
            <a:off x="3477843" y="2802352"/>
            <a:ext cx="7406904" cy="750048"/>
          </a:xfrm>
          <a:prstGeom prst="roundRect">
            <a:avLst/>
          </a:prstGeom>
          <a:solidFill>
            <a:schemeClr val="accent4">
              <a:lumMod val="40000"/>
              <a:lumOff val="6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133"/>
              </a:spcAft>
            </a:pP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e. </a:t>
            </a:r>
            <a:r>
              <a:rPr lang="nl-NL" sz="2400" dirty="0" err="1">
                <a:solidFill>
                  <a:srgbClr val="000000"/>
                </a:solidFill>
                <a:latin typeface="UTM Avo" panose="02040603050506020204" pitchFamily="18" charset="0"/>
                <a:ea typeface="Calibri" panose="020F0502020204030204" pitchFamily="34" charset="0"/>
                <a:cs typeface="Arial" panose="020B0604020202020204" pitchFamily="34" charset="0"/>
              </a:rPr>
              <a:t>Tìm</a:t>
            </a: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charset="0"/>
                <a:ea typeface="Calibri" panose="020F0502020204030204" pitchFamily="34" charset="0"/>
                <a:cs typeface="Arial" panose="020B0604020202020204" pitchFamily="34" charset="0"/>
              </a:rPr>
              <a:t>hiểu</a:t>
            </a: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charset="0"/>
                <a:ea typeface="Calibri" panose="020F0502020204030204" pitchFamily="34" charset="0"/>
                <a:cs typeface="Arial" panose="020B0604020202020204" pitchFamily="34" charset="0"/>
              </a:rPr>
              <a:t>nguyên</a:t>
            </a: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charset="0"/>
                <a:ea typeface="Calibri" panose="020F0502020204030204" pitchFamily="34" charset="0"/>
                <a:cs typeface="Arial" panose="020B0604020202020204" pitchFamily="34" charset="0"/>
              </a:rPr>
              <a:t>nhân</a:t>
            </a: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charset="0"/>
                <a:ea typeface="Calibri" panose="020F0502020204030204" pitchFamily="34" charset="0"/>
                <a:cs typeface="Arial" panose="020B0604020202020204" pitchFamily="34" charset="0"/>
              </a:rPr>
              <a:t>dẫn</a:t>
            </a: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charset="0"/>
                <a:ea typeface="Calibri" panose="020F0502020204030204" pitchFamily="34" charset="0"/>
                <a:cs typeface="Arial" panose="020B0604020202020204" pitchFamily="34" charset="0"/>
              </a:rPr>
              <a:t>tới</a:t>
            </a: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charset="0"/>
                <a:ea typeface="Calibri" panose="020F0502020204030204" pitchFamily="34" charset="0"/>
                <a:cs typeface="Arial" panose="020B0604020202020204" pitchFamily="34" charset="0"/>
              </a:rPr>
              <a:t>khó</a:t>
            </a: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charset="0"/>
                <a:ea typeface="Calibri" panose="020F0502020204030204" pitchFamily="34" charset="0"/>
                <a:cs typeface="Arial" panose="020B0604020202020204" pitchFamily="34" charset="0"/>
              </a:rPr>
              <a:t>khăn</a:t>
            </a: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a:t>
            </a:r>
            <a:endParaRPr lang="en-VN" sz="2400" dirty="0">
              <a:latin typeface="UTM Avo" panose="02040603050506020204" pitchFamily="18" charset="0"/>
              <a:ea typeface="SimSun" panose="02010600030101010101" pitchFamily="2" charset="-122"/>
              <a:cs typeface="Arial" panose="020B0604020202020204" pitchFamily="34" charset="0"/>
            </a:endParaRPr>
          </a:p>
        </p:txBody>
      </p:sp>
      <p:sp>
        <p:nvSpPr>
          <p:cNvPr id="4" name="Rounded Rectangle 16">
            <a:extLst>
              <a:ext uri="{FF2B5EF4-FFF2-40B4-BE49-F238E27FC236}">
                <a16:creationId xmlns:a16="http://schemas.microsoft.com/office/drawing/2014/main" id="{82715EB8-CD1E-0B0B-F233-0F74278A34DF}"/>
              </a:ext>
            </a:extLst>
          </p:cNvPr>
          <p:cNvSpPr/>
          <p:nvPr/>
        </p:nvSpPr>
        <p:spPr>
          <a:xfrm>
            <a:off x="3477843" y="3818493"/>
            <a:ext cx="7406904" cy="750048"/>
          </a:xfrm>
          <a:prstGeom prst="roundRect">
            <a:avLst/>
          </a:prstGeom>
          <a:solidFill>
            <a:schemeClr val="accent4">
              <a:lumMod val="40000"/>
              <a:lumOff val="6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133"/>
              </a:spcAft>
            </a:pP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a. </a:t>
            </a:r>
            <a:r>
              <a:rPr lang="nl-NL" sz="2400" dirty="0" err="1">
                <a:solidFill>
                  <a:srgbClr val="000000"/>
                </a:solidFill>
                <a:latin typeface="UTM Avo" panose="02040603050506020204" pitchFamily="18" charset="0"/>
                <a:ea typeface="Calibri" panose="020F0502020204030204" pitchFamily="34" charset="0"/>
                <a:cs typeface="Arial" panose="020B0604020202020204" pitchFamily="34" charset="0"/>
              </a:rPr>
              <a:t>Tìm</a:t>
            </a: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charset="0"/>
                <a:ea typeface="Calibri" panose="020F0502020204030204" pitchFamily="34" charset="0"/>
                <a:cs typeface="Arial" panose="020B0604020202020204" pitchFamily="34" charset="0"/>
              </a:rPr>
              <a:t>kiếm</a:t>
            </a: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charset="0"/>
                <a:ea typeface="Calibri" panose="020F0502020204030204" pitchFamily="34" charset="0"/>
                <a:cs typeface="Arial" panose="020B0604020202020204" pitchFamily="34" charset="0"/>
              </a:rPr>
              <a:t>các</a:t>
            </a: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charset="0"/>
                <a:ea typeface="Calibri" panose="020F0502020204030204" pitchFamily="34" charset="0"/>
                <a:cs typeface="Arial" panose="020B0604020202020204" pitchFamily="34" charset="0"/>
              </a:rPr>
              <a:t>phương</a:t>
            </a: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charset="0"/>
                <a:ea typeface="Calibri" panose="020F0502020204030204" pitchFamily="34" charset="0"/>
                <a:cs typeface="Arial" panose="020B0604020202020204" pitchFamily="34" charset="0"/>
              </a:rPr>
              <a:t>án</a:t>
            </a: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charset="0"/>
                <a:ea typeface="Calibri" panose="020F0502020204030204" pitchFamily="34" charset="0"/>
                <a:cs typeface="Arial" panose="020B0604020202020204" pitchFamily="34" charset="0"/>
              </a:rPr>
              <a:t>vượt</a:t>
            </a: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 qua </a:t>
            </a:r>
            <a:r>
              <a:rPr lang="nl-NL" sz="2400" dirty="0" err="1">
                <a:solidFill>
                  <a:srgbClr val="000000"/>
                </a:solidFill>
                <a:latin typeface="UTM Avo" panose="02040603050506020204" pitchFamily="18" charset="0"/>
                <a:ea typeface="Calibri" panose="020F0502020204030204" pitchFamily="34" charset="0"/>
                <a:cs typeface="Arial" panose="020B0604020202020204" pitchFamily="34" charset="0"/>
              </a:rPr>
              <a:t>khó</a:t>
            </a: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charset="0"/>
                <a:ea typeface="Calibri" panose="020F0502020204030204" pitchFamily="34" charset="0"/>
                <a:cs typeface="Arial" panose="020B0604020202020204" pitchFamily="34" charset="0"/>
              </a:rPr>
              <a:t>khăn</a:t>
            </a: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a:t>
            </a:r>
            <a:endParaRPr lang="en-VN" sz="2400" dirty="0">
              <a:latin typeface="UTM Avo" panose="02040603050506020204" pitchFamily="18" charset="0"/>
              <a:ea typeface="SimSun" panose="02010600030101010101" pitchFamily="2" charset="-122"/>
              <a:cs typeface="Arial" panose="020B0604020202020204" pitchFamily="34" charset="0"/>
            </a:endParaRPr>
          </a:p>
        </p:txBody>
      </p:sp>
      <p:sp>
        <p:nvSpPr>
          <p:cNvPr id="5" name="Rounded Rectangle 17">
            <a:extLst>
              <a:ext uri="{FF2B5EF4-FFF2-40B4-BE49-F238E27FC236}">
                <a16:creationId xmlns:a16="http://schemas.microsoft.com/office/drawing/2014/main" id="{B490D6B4-11AE-7107-DA3D-C00AE501B984}"/>
              </a:ext>
            </a:extLst>
          </p:cNvPr>
          <p:cNvSpPr/>
          <p:nvPr/>
        </p:nvSpPr>
        <p:spPr>
          <a:xfrm>
            <a:off x="3477842" y="4834634"/>
            <a:ext cx="7406904" cy="750048"/>
          </a:xfrm>
          <a:prstGeom prst="roundRect">
            <a:avLst/>
          </a:prstGeom>
          <a:solidFill>
            <a:schemeClr val="accent4">
              <a:lumMod val="40000"/>
              <a:lumOff val="6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133"/>
              </a:spcAft>
            </a:pP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b. </a:t>
            </a:r>
            <a:r>
              <a:rPr lang="nl-NL" sz="2400" dirty="0" err="1">
                <a:solidFill>
                  <a:srgbClr val="000000"/>
                </a:solidFill>
                <a:latin typeface="UTM Avo" panose="02040603050506020204" pitchFamily="18" charset="0"/>
                <a:ea typeface="Calibri" panose="020F0502020204030204" pitchFamily="34" charset="0"/>
                <a:cs typeface="Arial" panose="020B0604020202020204" pitchFamily="34" charset="0"/>
              </a:rPr>
              <a:t>Lựa</a:t>
            </a: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charset="0"/>
                <a:ea typeface="Calibri" panose="020F0502020204030204" pitchFamily="34" charset="0"/>
                <a:cs typeface="Arial" panose="020B0604020202020204" pitchFamily="34" charset="0"/>
              </a:rPr>
              <a:t>chọn</a:t>
            </a: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charset="0"/>
                <a:ea typeface="Calibri" panose="020F0502020204030204" pitchFamily="34" charset="0"/>
                <a:cs typeface="Arial" panose="020B0604020202020204" pitchFamily="34" charset="0"/>
              </a:rPr>
              <a:t>phương</a:t>
            </a: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charset="0"/>
                <a:ea typeface="Calibri" panose="020F0502020204030204" pitchFamily="34" charset="0"/>
                <a:cs typeface="Arial" panose="020B0604020202020204" pitchFamily="34" charset="0"/>
              </a:rPr>
              <a:t>án</a:t>
            </a: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charset="0"/>
                <a:ea typeface="Calibri" panose="020F0502020204030204" pitchFamily="34" charset="0"/>
                <a:cs typeface="Arial" panose="020B0604020202020204" pitchFamily="34" charset="0"/>
              </a:rPr>
              <a:t>tối</a:t>
            </a: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charset="0"/>
                <a:ea typeface="Calibri" panose="020F0502020204030204" pitchFamily="34" charset="0"/>
                <a:cs typeface="Arial" panose="020B0604020202020204" pitchFamily="34" charset="0"/>
              </a:rPr>
              <a:t>ưu</a:t>
            </a: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charset="0"/>
                <a:ea typeface="Calibri" panose="020F0502020204030204" pitchFamily="34" charset="0"/>
                <a:cs typeface="Arial" panose="020B0604020202020204" pitchFamily="34" charset="0"/>
              </a:rPr>
              <a:t>và</a:t>
            </a: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charset="0"/>
                <a:ea typeface="Calibri" panose="020F0502020204030204" pitchFamily="34" charset="0"/>
                <a:cs typeface="Arial" panose="020B0604020202020204" pitchFamily="34" charset="0"/>
              </a:rPr>
              <a:t>thực</a:t>
            </a: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charset="0"/>
                <a:ea typeface="Calibri" panose="020F0502020204030204" pitchFamily="34" charset="0"/>
                <a:cs typeface="Arial" panose="020B0604020202020204" pitchFamily="34" charset="0"/>
              </a:rPr>
              <a:t>hiện</a:t>
            </a: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a:t>
            </a:r>
            <a:endParaRPr lang="en-VN" sz="2400" dirty="0">
              <a:latin typeface="UTM Avo" panose="02040603050506020204" pitchFamily="18" charset="0"/>
              <a:ea typeface="SimSun" panose="02010600030101010101" pitchFamily="2" charset="-122"/>
              <a:cs typeface="Arial" panose="020B0604020202020204" pitchFamily="34" charset="0"/>
            </a:endParaRPr>
          </a:p>
        </p:txBody>
      </p:sp>
      <p:sp>
        <p:nvSpPr>
          <p:cNvPr id="6" name="Rounded Rectangle 18">
            <a:extLst>
              <a:ext uri="{FF2B5EF4-FFF2-40B4-BE49-F238E27FC236}">
                <a16:creationId xmlns:a16="http://schemas.microsoft.com/office/drawing/2014/main" id="{B50531F2-0006-0B1F-6A40-FE586CD774C6}"/>
              </a:ext>
            </a:extLst>
          </p:cNvPr>
          <p:cNvSpPr/>
          <p:nvPr/>
        </p:nvSpPr>
        <p:spPr>
          <a:xfrm>
            <a:off x="3477843" y="5797035"/>
            <a:ext cx="7406905" cy="750048"/>
          </a:xfrm>
          <a:prstGeom prst="roundRect">
            <a:avLst/>
          </a:prstGeom>
          <a:solidFill>
            <a:schemeClr val="accent4">
              <a:lumMod val="40000"/>
              <a:lumOff val="6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133"/>
              </a:spcAft>
            </a:pP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d. </a:t>
            </a:r>
            <a:r>
              <a:rPr lang="nl-NL" sz="2400" dirty="0" err="1">
                <a:solidFill>
                  <a:srgbClr val="000000"/>
                </a:solidFill>
                <a:latin typeface="UTM Avo" panose="02040603050506020204" pitchFamily="18" charset="0"/>
                <a:ea typeface="Calibri" panose="020F0502020204030204" pitchFamily="34" charset="0"/>
                <a:cs typeface="Arial" panose="020B0604020202020204" pitchFamily="34" charset="0"/>
              </a:rPr>
              <a:t>Tìm</a:t>
            </a: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charset="0"/>
                <a:ea typeface="Calibri" panose="020F0502020204030204" pitchFamily="34" charset="0"/>
                <a:cs typeface="Arial" panose="020B0604020202020204" pitchFamily="34" charset="0"/>
              </a:rPr>
              <a:t>kiếm</a:t>
            </a: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charset="0"/>
                <a:ea typeface="Calibri" panose="020F0502020204030204" pitchFamily="34" charset="0"/>
                <a:cs typeface="Arial" panose="020B0604020202020204" pitchFamily="34" charset="0"/>
              </a:rPr>
              <a:t>các</a:t>
            </a: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charset="0"/>
                <a:ea typeface="Calibri" panose="020F0502020204030204" pitchFamily="34" charset="0"/>
                <a:cs typeface="Arial" panose="020B0604020202020204" pitchFamily="34" charset="0"/>
              </a:rPr>
              <a:t>sự</a:t>
            </a: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charset="0"/>
                <a:ea typeface="Calibri" panose="020F0502020204030204" pitchFamily="34" charset="0"/>
                <a:cs typeface="Arial" panose="020B0604020202020204" pitchFamily="34" charset="0"/>
              </a:rPr>
              <a:t>hỗ</a:t>
            </a: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charset="0"/>
                <a:ea typeface="Calibri" panose="020F0502020204030204" pitchFamily="34" charset="0"/>
                <a:cs typeface="Arial" panose="020B0604020202020204" pitchFamily="34" charset="0"/>
              </a:rPr>
              <a:t>trợ</a:t>
            </a: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charset="0"/>
                <a:ea typeface="Calibri" panose="020F0502020204030204" pitchFamily="34" charset="0"/>
                <a:cs typeface="Arial" panose="020B0604020202020204" pitchFamily="34" charset="0"/>
              </a:rPr>
              <a:t>để</a:t>
            </a: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charset="0"/>
                <a:ea typeface="Calibri" panose="020F0502020204030204" pitchFamily="34" charset="0"/>
                <a:cs typeface="Arial" panose="020B0604020202020204" pitchFamily="34" charset="0"/>
              </a:rPr>
              <a:t>vượt</a:t>
            </a: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 qua </a:t>
            </a:r>
            <a:r>
              <a:rPr lang="nl-NL" sz="2400" dirty="0" err="1">
                <a:solidFill>
                  <a:srgbClr val="000000"/>
                </a:solidFill>
                <a:latin typeface="UTM Avo" panose="02040603050506020204" pitchFamily="18" charset="0"/>
                <a:ea typeface="Calibri" panose="020F0502020204030204" pitchFamily="34" charset="0"/>
                <a:cs typeface="Arial" panose="020B0604020202020204" pitchFamily="34" charset="0"/>
              </a:rPr>
              <a:t>khó</a:t>
            </a: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nl-NL" sz="2400" dirty="0" err="1">
                <a:solidFill>
                  <a:srgbClr val="000000"/>
                </a:solidFill>
                <a:latin typeface="UTM Avo" panose="02040603050506020204" pitchFamily="18" charset="0"/>
                <a:ea typeface="Calibri" panose="020F0502020204030204" pitchFamily="34" charset="0"/>
                <a:cs typeface="Arial" panose="020B0604020202020204" pitchFamily="34" charset="0"/>
              </a:rPr>
              <a:t>khăn</a:t>
            </a:r>
            <a:r>
              <a:rPr lang="nl-NL" sz="2400" dirty="0">
                <a:solidFill>
                  <a:srgbClr val="000000"/>
                </a:solidFill>
                <a:latin typeface="UTM Avo" panose="02040603050506020204" pitchFamily="18" charset="0"/>
                <a:ea typeface="Calibri" panose="020F0502020204030204" pitchFamily="34" charset="0"/>
                <a:cs typeface="Arial" panose="020B0604020202020204" pitchFamily="34" charset="0"/>
              </a:rPr>
              <a:t>. </a:t>
            </a:r>
            <a:endParaRPr lang="en-VN" sz="2400" dirty="0">
              <a:latin typeface="UTM Avo" panose="02040603050506020204" pitchFamily="18" charset="0"/>
              <a:ea typeface="SimSun" panose="02010600030101010101" pitchFamily="2" charset="-122"/>
              <a:cs typeface="Arial" panose="020B0604020202020204" pitchFamily="34" charset="0"/>
            </a:endParaRPr>
          </a:p>
        </p:txBody>
      </p:sp>
    </p:spTree>
    <p:extLst>
      <p:ext uri="{BB962C8B-B14F-4D97-AF65-F5344CB8AC3E}">
        <p14:creationId xmlns:p14="http://schemas.microsoft.com/office/powerpoint/2010/main" val="1471409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0243241-999B-EBE2-B56F-F42D7D5D9B79}"/>
            </a:ext>
          </a:extLst>
        </p:cNvPr>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B90E7F17-1338-6760-8123-86D24CFA3412}"/>
              </a:ext>
            </a:extLst>
          </p:cNvPr>
          <p:cNvSpPr/>
          <p:nvPr/>
        </p:nvSpPr>
        <p:spPr>
          <a:xfrm>
            <a:off x="2159055" y="1584988"/>
            <a:ext cx="7873890" cy="1303177"/>
          </a:xfrm>
          <a:prstGeom prst="roundRect">
            <a:avLst/>
          </a:prstGeom>
          <a:solidFill>
            <a:srgbClr val="FFFFFF"/>
          </a:solidFill>
          <a:ln w="25400" cap="flat" cmpd="sng" algn="ctr">
            <a:solidFill>
              <a:srgbClr val="FFCCCC"/>
            </a:solidFill>
            <a:prstDash val="solid"/>
          </a:ln>
          <a:effectLst/>
        </p:spPr>
        <p:txBody>
          <a:bodyPr bIns="144000" rtlCol="0" anchor="ctr"/>
          <a:lstStyle/>
          <a:p>
            <a:pPr lvl="0" algn="ctr">
              <a:lnSpc>
                <a:spcPct val="150000"/>
              </a:lnSpc>
              <a:buClr>
                <a:srgbClr val="000000"/>
              </a:buClr>
            </a:pPr>
            <a:r>
              <a:rPr lang="vi-VN" sz="2400" b="1" kern="0" dirty="0">
                <a:solidFill>
                  <a:srgbClr val="434343">
                    <a:lumMod val="50000"/>
                  </a:srgbClr>
                </a:solidFill>
                <a:latin typeface="UTM Avo" panose="02040603050506020204" pitchFamily="18" charset="0"/>
                <a:cs typeface="Arial" panose="020B0604020202020204" pitchFamily="34" charset="0"/>
                <a:sym typeface="Arial"/>
              </a:rPr>
              <a:t>Bài tập </a:t>
            </a:r>
            <a:r>
              <a:rPr lang="en-US" sz="2400" b="1" kern="0" dirty="0">
                <a:solidFill>
                  <a:srgbClr val="434343">
                    <a:lumMod val="50000"/>
                  </a:srgbClr>
                </a:solidFill>
                <a:latin typeface="UTM Avo" panose="02040603050506020204" pitchFamily="18" charset="0"/>
                <a:cs typeface="Arial" panose="020B0604020202020204" pitchFamily="34" charset="0"/>
                <a:sym typeface="Arial"/>
              </a:rPr>
              <a:t>3</a:t>
            </a:r>
            <a:r>
              <a:rPr lang="vi-VN" sz="2400" b="1" kern="0" dirty="0">
                <a:solidFill>
                  <a:srgbClr val="434343">
                    <a:lumMod val="50000"/>
                  </a:srgbClr>
                </a:solidFill>
                <a:latin typeface="UTM Avo" panose="02040603050506020204" pitchFamily="18" charset="0"/>
                <a:cs typeface="Arial" panose="020B0604020202020204" pitchFamily="34" charset="0"/>
                <a:sym typeface="Arial"/>
              </a:rPr>
              <a:t>: </a:t>
            </a:r>
            <a:r>
              <a:rPr lang="vi-VN" sz="2400" kern="0" dirty="0">
                <a:solidFill>
                  <a:srgbClr val="434343">
                    <a:lumMod val="50000"/>
                  </a:srgbClr>
                </a:solidFill>
                <a:latin typeface="UTM Avo" panose="02040603050506020204" pitchFamily="18" charset="0"/>
                <a:cs typeface="Arial" panose="020B0604020202020204" pitchFamily="34" charset="0"/>
                <a:sym typeface="Arial"/>
              </a:rPr>
              <a:t>Đưa ra lời khuyên để giúp các bạn</a:t>
            </a:r>
            <a:endParaRPr lang="en-US" sz="2400" kern="0" dirty="0">
              <a:solidFill>
                <a:srgbClr val="434343">
                  <a:lumMod val="50000"/>
                </a:srgbClr>
              </a:solidFill>
              <a:latin typeface="UTM Avo" panose="02040603050506020204" pitchFamily="18" charset="0"/>
              <a:cs typeface="Arial" panose="020B0604020202020204" pitchFamily="34" charset="0"/>
              <a:sym typeface="Arial"/>
            </a:endParaRPr>
          </a:p>
          <a:p>
            <a:pPr lvl="0" algn="ctr">
              <a:lnSpc>
                <a:spcPct val="150000"/>
              </a:lnSpc>
              <a:buClr>
                <a:srgbClr val="000000"/>
              </a:buClr>
            </a:pPr>
            <a:r>
              <a:rPr lang="vi-VN" sz="2400" kern="0" dirty="0">
                <a:solidFill>
                  <a:srgbClr val="434343">
                    <a:lumMod val="50000"/>
                  </a:srgbClr>
                </a:solidFill>
                <a:latin typeface="UTM Avo" panose="02040603050506020204" pitchFamily="18" charset="0"/>
                <a:cs typeface="Arial" panose="020B0604020202020204" pitchFamily="34" charset="0"/>
                <a:sym typeface="Arial"/>
              </a:rPr>
              <a:t>vượt qua khó khăn</a:t>
            </a:r>
          </a:p>
        </p:txBody>
      </p:sp>
      <p:sp>
        <p:nvSpPr>
          <p:cNvPr id="2" name="Speech Bubble: Rectangle with Corners Rounded 26">
            <a:extLst>
              <a:ext uri="{FF2B5EF4-FFF2-40B4-BE49-F238E27FC236}">
                <a16:creationId xmlns:a16="http://schemas.microsoft.com/office/drawing/2014/main" id="{CF531A08-DDB9-6D92-BA6A-FA159D1CCB03}"/>
              </a:ext>
            </a:extLst>
          </p:cNvPr>
          <p:cNvSpPr/>
          <p:nvPr/>
        </p:nvSpPr>
        <p:spPr>
          <a:xfrm>
            <a:off x="754568" y="2987274"/>
            <a:ext cx="10682863" cy="1525772"/>
          </a:xfrm>
          <a:prstGeom prst="roundRect">
            <a:avLst>
              <a:gd name="adj" fmla="val 10677"/>
            </a:avLst>
          </a:prstGeom>
          <a:solidFill>
            <a:srgbClr val="FFFFFF"/>
          </a:solidFill>
          <a:ln w="28575" cap="flat" cmpd="sng" algn="ctr">
            <a:solidFill>
              <a:srgbClr val="FF9999"/>
            </a:solid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kumimoji="0" lang="en-US" sz="2200" b="1"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Cả</a:t>
            </a:r>
            <a:r>
              <a:rPr kumimoji="0" lang="en-US" sz="2200" b="1"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200" b="1"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lớp</a:t>
            </a:r>
            <a:r>
              <a:rPr kumimoji="0" lang="en-US" sz="2200" b="1"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chia </a:t>
            </a:r>
            <a:r>
              <a:rPr kumimoji="0" lang="en-US" sz="2200" b="1"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thành</a:t>
            </a:r>
            <a:r>
              <a:rPr kumimoji="0" lang="en-US" sz="2200" b="1"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6 </a:t>
            </a:r>
            <a:r>
              <a:rPr kumimoji="0" lang="en-US" sz="2200" b="1"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nhóm</a:t>
            </a:r>
            <a:r>
              <a:rPr kumimoji="0" lang="en-US" sz="2200" b="1"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a:t>
            </a:r>
            <a:r>
              <a:rPr kumimoji="0" lang="en-US" sz="2200" b="1" i="1"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200" b="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Đọc</a:t>
            </a:r>
            <a:r>
              <a:rPr kumimoji="0" lang="en-US" sz="2200" b="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200" b="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các</a:t>
            </a:r>
            <a:r>
              <a:rPr kumimoji="0" lang="en-US" sz="2200" b="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200" b="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trường</a:t>
            </a:r>
            <a:r>
              <a:rPr kumimoji="0" lang="en-US" sz="2200" b="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200" b="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hợp</a:t>
            </a:r>
            <a:r>
              <a:rPr kumimoji="0" lang="en-US" sz="2200" b="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200" b="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và</a:t>
            </a:r>
            <a:r>
              <a:rPr kumimoji="0" lang="en-US" sz="2200" b="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200" b="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thảo</a:t>
            </a:r>
            <a:r>
              <a:rPr kumimoji="0" lang="en-US" sz="2200" b="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200" b="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luận</a:t>
            </a:r>
            <a:r>
              <a:rPr kumimoji="0" lang="en-US" sz="2200" b="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200" b="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về</a:t>
            </a:r>
            <a:r>
              <a:rPr kumimoji="0" lang="en-US" sz="2200" b="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200" b="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những</a:t>
            </a:r>
            <a:r>
              <a:rPr kumimoji="0" lang="en-US" sz="2200" b="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200" b="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việc</a:t>
            </a:r>
            <a:r>
              <a:rPr kumimoji="0" lang="en-US" sz="2200" b="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200" b="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có</a:t>
            </a:r>
            <a:r>
              <a:rPr kumimoji="0" lang="en-US" sz="2200" b="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200" b="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thể</a:t>
            </a:r>
            <a:r>
              <a:rPr kumimoji="0" lang="en-US" sz="2200" b="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200" b="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làm</a:t>
            </a:r>
            <a:r>
              <a:rPr kumimoji="0" lang="en-US" sz="2200" b="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200" b="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để</a:t>
            </a:r>
            <a:r>
              <a:rPr kumimoji="0" lang="en-US" sz="2200" b="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200" b="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giúp</a:t>
            </a:r>
            <a:r>
              <a:rPr kumimoji="0" lang="en-US" sz="2200" b="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200" b="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các</a:t>
            </a:r>
            <a:r>
              <a:rPr kumimoji="0" lang="en-US" sz="2200" b="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200" b="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bạn</a:t>
            </a:r>
            <a:r>
              <a:rPr kumimoji="0" lang="en-US" sz="2200" b="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200" b="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vượt</a:t>
            </a:r>
            <a:r>
              <a:rPr kumimoji="0" lang="en-US" sz="2200" b="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qua </a:t>
            </a:r>
            <a:r>
              <a:rPr kumimoji="0" lang="en-US" sz="2200" b="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khó</a:t>
            </a:r>
            <a:r>
              <a:rPr kumimoji="0" lang="en-US" sz="2200" b="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200" b="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khăn</a:t>
            </a:r>
            <a:r>
              <a:rPr kumimoji="0" lang="en-US" sz="2200" b="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200" b="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trong</a:t>
            </a:r>
            <a:r>
              <a:rPr kumimoji="0" lang="en-US" sz="2200" b="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200" b="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những</a:t>
            </a:r>
            <a:r>
              <a:rPr kumimoji="0" lang="en-US" sz="2200" b="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200" b="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trường</a:t>
            </a:r>
            <a:r>
              <a:rPr kumimoji="0" lang="en-US" sz="2200" b="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200" b="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hợp</a:t>
            </a:r>
            <a:r>
              <a:rPr kumimoji="0" lang="en-US" sz="2200" b="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200" b="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cụ</a:t>
            </a:r>
            <a:r>
              <a:rPr kumimoji="0" lang="en-US" sz="2200" b="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200" b="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thể</a:t>
            </a:r>
            <a:r>
              <a:rPr kumimoji="0" lang="en-US" sz="2200" b="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a:t>
            </a:r>
            <a:endParaRPr kumimoji="0" lang="en-VN" sz="2200" b="0" u="none" strike="noStrike" kern="0" cap="none" spc="0" normalizeH="0" baseline="0" noProof="0" dirty="0">
              <a:ln>
                <a:noFill/>
              </a:ln>
              <a:solidFill>
                <a:srgbClr val="FFFAEB"/>
              </a:solidFill>
              <a:effectLst/>
              <a:uLnTx/>
              <a:uFillTx/>
              <a:latin typeface="UTM Avo" panose="02040603050506020204" pitchFamily="18" charset="0"/>
              <a:ea typeface="SimSun" panose="02010600030101010101" pitchFamily="2" charset="-122"/>
              <a:cs typeface="Arial" panose="020B0604020202020204" pitchFamily="34" charset="0"/>
              <a:sym typeface="Arial"/>
            </a:endParaRPr>
          </a:p>
        </p:txBody>
      </p:sp>
      <p:grpSp>
        <p:nvGrpSpPr>
          <p:cNvPr id="3" name="Group 2">
            <a:extLst>
              <a:ext uri="{FF2B5EF4-FFF2-40B4-BE49-F238E27FC236}">
                <a16:creationId xmlns:a16="http://schemas.microsoft.com/office/drawing/2014/main" id="{CE6F4DD1-9FE9-AF83-6070-368841A81D03}"/>
              </a:ext>
            </a:extLst>
          </p:cNvPr>
          <p:cNvGrpSpPr/>
          <p:nvPr/>
        </p:nvGrpSpPr>
        <p:grpSpPr>
          <a:xfrm>
            <a:off x="1994788" y="4513046"/>
            <a:ext cx="8202421" cy="605732"/>
            <a:chOff x="3676506" y="1823688"/>
            <a:chExt cx="10872793" cy="1262412"/>
          </a:xfrm>
        </p:grpSpPr>
        <p:cxnSp>
          <p:nvCxnSpPr>
            <p:cNvPr id="4" name="Straight Connector 3">
              <a:extLst>
                <a:ext uri="{FF2B5EF4-FFF2-40B4-BE49-F238E27FC236}">
                  <a16:creationId xmlns:a16="http://schemas.microsoft.com/office/drawing/2014/main" id="{942C1F71-38AF-4F85-0B50-F19908D823D8}"/>
                </a:ext>
              </a:extLst>
            </p:cNvPr>
            <p:cNvCxnSpPr>
              <a:cxnSpLocks/>
            </p:cNvCxnSpPr>
            <p:nvPr/>
          </p:nvCxnSpPr>
          <p:spPr>
            <a:xfrm>
              <a:off x="9144000" y="1823688"/>
              <a:ext cx="0" cy="1262412"/>
            </a:xfrm>
            <a:prstGeom prst="line">
              <a:avLst/>
            </a:prstGeom>
            <a:noFill/>
            <a:ln w="28575" cap="flat" cmpd="sng" algn="ctr">
              <a:solidFill>
                <a:srgbClr val="FF9999"/>
              </a:solidFill>
              <a:prstDash val="solid"/>
            </a:ln>
            <a:effectLst/>
          </p:spPr>
        </p:cxnSp>
        <p:cxnSp>
          <p:nvCxnSpPr>
            <p:cNvPr id="5" name="Straight Connector 4">
              <a:extLst>
                <a:ext uri="{FF2B5EF4-FFF2-40B4-BE49-F238E27FC236}">
                  <a16:creationId xmlns:a16="http://schemas.microsoft.com/office/drawing/2014/main" id="{2FFBA45E-0031-B52C-CFE9-5218A7856F1A}"/>
                </a:ext>
              </a:extLst>
            </p:cNvPr>
            <p:cNvCxnSpPr>
              <a:cxnSpLocks/>
            </p:cNvCxnSpPr>
            <p:nvPr/>
          </p:nvCxnSpPr>
          <p:spPr>
            <a:xfrm>
              <a:off x="3676506" y="2400300"/>
              <a:ext cx="10872793" cy="0"/>
            </a:xfrm>
            <a:prstGeom prst="line">
              <a:avLst/>
            </a:prstGeom>
            <a:noFill/>
            <a:ln w="28575" cap="flat" cmpd="sng" algn="ctr">
              <a:solidFill>
                <a:srgbClr val="FF9999"/>
              </a:solidFill>
              <a:prstDash val="solid"/>
            </a:ln>
            <a:effectLst/>
          </p:spPr>
        </p:cxnSp>
        <p:cxnSp>
          <p:nvCxnSpPr>
            <p:cNvPr id="8" name="Straight Connector 7">
              <a:extLst>
                <a:ext uri="{FF2B5EF4-FFF2-40B4-BE49-F238E27FC236}">
                  <a16:creationId xmlns:a16="http://schemas.microsoft.com/office/drawing/2014/main" id="{178723FD-C72E-2EC4-C90A-53BE7220CEE5}"/>
                </a:ext>
              </a:extLst>
            </p:cNvPr>
            <p:cNvCxnSpPr>
              <a:cxnSpLocks/>
            </p:cNvCxnSpPr>
            <p:nvPr/>
          </p:nvCxnSpPr>
          <p:spPr>
            <a:xfrm>
              <a:off x="3725857" y="2400300"/>
              <a:ext cx="0" cy="685800"/>
            </a:xfrm>
            <a:prstGeom prst="line">
              <a:avLst/>
            </a:prstGeom>
            <a:noFill/>
            <a:ln w="28575" cap="flat" cmpd="sng" algn="ctr">
              <a:solidFill>
                <a:srgbClr val="FF9999"/>
              </a:solidFill>
              <a:prstDash val="solid"/>
            </a:ln>
            <a:effectLst/>
          </p:spPr>
        </p:cxnSp>
        <p:cxnSp>
          <p:nvCxnSpPr>
            <p:cNvPr id="9" name="Straight Connector 8">
              <a:extLst>
                <a:ext uri="{FF2B5EF4-FFF2-40B4-BE49-F238E27FC236}">
                  <a16:creationId xmlns:a16="http://schemas.microsoft.com/office/drawing/2014/main" id="{069C5A90-B346-5146-3386-836CB7998AAC}"/>
                </a:ext>
              </a:extLst>
            </p:cNvPr>
            <p:cNvCxnSpPr>
              <a:cxnSpLocks/>
            </p:cNvCxnSpPr>
            <p:nvPr/>
          </p:nvCxnSpPr>
          <p:spPr>
            <a:xfrm>
              <a:off x="14496356" y="2420927"/>
              <a:ext cx="0" cy="644543"/>
            </a:xfrm>
            <a:prstGeom prst="line">
              <a:avLst/>
            </a:prstGeom>
            <a:noFill/>
            <a:ln w="28575" cap="flat" cmpd="sng" algn="ctr">
              <a:solidFill>
                <a:srgbClr val="FF9999"/>
              </a:solidFill>
              <a:prstDash val="solid"/>
            </a:ln>
            <a:effectLst/>
          </p:spPr>
        </p:cxnSp>
      </p:grpSp>
      <p:sp>
        <p:nvSpPr>
          <p:cNvPr id="10" name="Rectangle 9">
            <a:extLst>
              <a:ext uri="{FF2B5EF4-FFF2-40B4-BE49-F238E27FC236}">
                <a16:creationId xmlns:a16="http://schemas.microsoft.com/office/drawing/2014/main" id="{C9CE319A-8DE6-3FFF-9D5D-9A3152A1D434}"/>
              </a:ext>
            </a:extLst>
          </p:cNvPr>
          <p:cNvSpPr/>
          <p:nvPr/>
        </p:nvSpPr>
        <p:spPr>
          <a:xfrm>
            <a:off x="426166" y="5118778"/>
            <a:ext cx="3205863" cy="1605404"/>
          </a:xfrm>
          <a:prstGeom prst="rect">
            <a:avLst/>
          </a:prstGeom>
          <a:solidFill>
            <a:srgbClr val="FFEFEF"/>
          </a:solidFill>
          <a:ln w="28575" cap="flat" cmpd="sng" algn="ctr">
            <a:no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kumimoji="0" lang="en-VN" sz="2200" b="1" i="0" u="none" strike="noStrike" kern="0" cap="none" spc="0" normalizeH="0" baseline="0" noProof="0" dirty="0">
                <a:ln>
                  <a:noFill/>
                </a:ln>
                <a:solidFill>
                  <a:srgbClr val="272727"/>
                </a:solidFill>
                <a:effectLst/>
                <a:uLnTx/>
                <a:uFillTx/>
                <a:latin typeface="UTM Avo" panose="02040603050506020204" pitchFamily="18" charset="0"/>
                <a:cs typeface="Arial" panose="020B0604020202020204" pitchFamily="34" charset="0"/>
                <a:sym typeface="Arial"/>
              </a:rPr>
              <a:t>Nhóm 1, 2: </a:t>
            </a:r>
            <a:r>
              <a:rPr kumimoji="0" lang="en-US" sz="22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Đọc</a:t>
            </a:r>
            <a:r>
              <a:rPr kumimoji="0" lang="en-US" sz="22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2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và</a:t>
            </a:r>
            <a:r>
              <a:rPr kumimoji="0" lang="en-US" sz="22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2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đưa</a:t>
            </a:r>
            <a:r>
              <a:rPr kumimoji="0" lang="en-US" sz="22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2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ra</a:t>
            </a:r>
            <a:r>
              <a:rPr kumimoji="0" lang="en-US" sz="22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2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lời</a:t>
            </a:r>
            <a:r>
              <a:rPr kumimoji="0" lang="en-US" sz="22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2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khuyên</a:t>
            </a:r>
            <a:r>
              <a:rPr kumimoji="0" lang="en-US" sz="22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2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cho</a:t>
            </a:r>
            <a:r>
              <a:rPr kumimoji="0" lang="en-US" sz="22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2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Trường</a:t>
            </a:r>
            <a:r>
              <a:rPr kumimoji="0" lang="en-US" sz="22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2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hợp</a:t>
            </a:r>
            <a:r>
              <a:rPr kumimoji="0" lang="en-US" sz="22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1.</a:t>
            </a:r>
            <a:endParaRPr kumimoji="0" lang="en-VN" sz="2200" b="0" i="0" u="none" strike="noStrike" kern="0" cap="none" spc="0" normalizeH="0" baseline="0" noProof="0" dirty="0">
              <a:ln>
                <a:noFill/>
              </a:ln>
              <a:solidFill>
                <a:srgbClr val="FFFAEB"/>
              </a:solidFill>
              <a:effectLst/>
              <a:uLnTx/>
              <a:uFillTx/>
              <a:latin typeface="UTM Avo" panose="02040603050506020204" pitchFamily="18" charset="0"/>
              <a:ea typeface="SimSun" panose="02010600030101010101" pitchFamily="2" charset="-122"/>
              <a:cs typeface="Arial" panose="020B0604020202020204" pitchFamily="34" charset="0"/>
              <a:sym typeface="Arial"/>
            </a:endParaRPr>
          </a:p>
        </p:txBody>
      </p:sp>
      <p:sp>
        <p:nvSpPr>
          <p:cNvPr id="11" name="Rectangle 10">
            <a:extLst>
              <a:ext uri="{FF2B5EF4-FFF2-40B4-BE49-F238E27FC236}">
                <a16:creationId xmlns:a16="http://schemas.microsoft.com/office/drawing/2014/main" id="{C0D25902-E5B4-541F-6A50-745B4CEC31BD}"/>
              </a:ext>
            </a:extLst>
          </p:cNvPr>
          <p:cNvSpPr/>
          <p:nvPr/>
        </p:nvSpPr>
        <p:spPr>
          <a:xfrm>
            <a:off x="4516527" y="5118779"/>
            <a:ext cx="3205861" cy="1605402"/>
          </a:xfrm>
          <a:prstGeom prst="rect">
            <a:avLst/>
          </a:prstGeom>
          <a:solidFill>
            <a:srgbClr val="FFEFEF"/>
          </a:solidFill>
          <a:ln w="28575" cap="flat" cmpd="sng" algn="ctr">
            <a:no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kumimoji="0" lang="en-VN" sz="2200" b="1" i="0" u="none" strike="noStrike" kern="0" cap="none" spc="0" normalizeH="0" baseline="0" noProof="0" dirty="0">
                <a:ln>
                  <a:noFill/>
                </a:ln>
                <a:solidFill>
                  <a:srgbClr val="272727"/>
                </a:solidFill>
                <a:effectLst/>
                <a:uLnTx/>
                <a:uFillTx/>
                <a:latin typeface="UTM Avo" panose="02040603050506020204" pitchFamily="18" charset="0"/>
                <a:cs typeface="Arial" panose="020B0604020202020204" pitchFamily="34" charset="0"/>
                <a:sym typeface="Arial"/>
              </a:rPr>
              <a:t>Nhóm 3, 4: </a:t>
            </a:r>
            <a:r>
              <a:rPr kumimoji="0" lang="en-US" sz="22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Đọc</a:t>
            </a:r>
            <a:r>
              <a:rPr kumimoji="0" lang="en-US" sz="22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2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và</a:t>
            </a:r>
            <a:r>
              <a:rPr kumimoji="0" lang="en-US" sz="22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2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đưa</a:t>
            </a:r>
            <a:r>
              <a:rPr kumimoji="0" lang="en-US" sz="22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2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ra</a:t>
            </a:r>
            <a:r>
              <a:rPr kumimoji="0" lang="en-US" sz="22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2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lời</a:t>
            </a:r>
            <a:r>
              <a:rPr kumimoji="0" lang="en-US" sz="22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2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khuyên</a:t>
            </a:r>
            <a:r>
              <a:rPr kumimoji="0" lang="en-US" sz="22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2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cho</a:t>
            </a:r>
            <a:r>
              <a:rPr kumimoji="0" lang="en-US" sz="22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2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Trường</a:t>
            </a:r>
            <a:r>
              <a:rPr kumimoji="0" lang="en-US" sz="22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2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hợp</a:t>
            </a:r>
            <a:r>
              <a:rPr kumimoji="0" lang="en-US" sz="22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2. </a:t>
            </a:r>
            <a:endParaRPr kumimoji="0" lang="en-VN" sz="2200" b="0" i="0" u="none" strike="noStrike" kern="0" cap="none" spc="0" normalizeH="0" baseline="0" noProof="0" dirty="0">
              <a:ln>
                <a:noFill/>
              </a:ln>
              <a:solidFill>
                <a:srgbClr val="FFFAEB"/>
              </a:solidFill>
              <a:effectLst/>
              <a:uLnTx/>
              <a:uFillTx/>
              <a:latin typeface="UTM Avo" panose="02040603050506020204" pitchFamily="18" charset="0"/>
              <a:ea typeface="SimSun" panose="02010600030101010101" pitchFamily="2" charset="-122"/>
              <a:cs typeface="Arial" panose="020B0604020202020204" pitchFamily="34" charset="0"/>
              <a:sym typeface="Arial"/>
            </a:endParaRPr>
          </a:p>
        </p:txBody>
      </p:sp>
      <p:sp>
        <p:nvSpPr>
          <p:cNvPr id="12" name="Rectangle 11">
            <a:extLst>
              <a:ext uri="{FF2B5EF4-FFF2-40B4-BE49-F238E27FC236}">
                <a16:creationId xmlns:a16="http://schemas.microsoft.com/office/drawing/2014/main" id="{92F1DD7D-A18A-5F1E-B23F-4A59E44A613D}"/>
              </a:ext>
            </a:extLst>
          </p:cNvPr>
          <p:cNvSpPr/>
          <p:nvPr/>
        </p:nvSpPr>
        <p:spPr>
          <a:xfrm>
            <a:off x="8559972" y="5118780"/>
            <a:ext cx="3205853" cy="1605400"/>
          </a:xfrm>
          <a:prstGeom prst="rect">
            <a:avLst/>
          </a:prstGeom>
          <a:solidFill>
            <a:srgbClr val="FFEFEF"/>
          </a:solidFill>
          <a:ln w="28575" cap="flat" cmpd="sng" algn="ctr">
            <a:no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kumimoji="0" lang="en-VN" sz="2200" b="1" i="0" u="none" strike="noStrike" kern="0" cap="none" spc="0" normalizeH="0" baseline="0" noProof="0" dirty="0">
                <a:ln>
                  <a:noFill/>
                </a:ln>
                <a:solidFill>
                  <a:srgbClr val="272727"/>
                </a:solidFill>
                <a:effectLst/>
                <a:uLnTx/>
                <a:uFillTx/>
                <a:latin typeface="UTM Avo" panose="02040603050506020204" pitchFamily="18" charset="0"/>
                <a:cs typeface="Arial" panose="020B0604020202020204" pitchFamily="34" charset="0"/>
                <a:sym typeface="Arial"/>
              </a:rPr>
              <a:t>Nhóm 5, 6: </a:t>
            </a:r>
            <a:r>
              <a:rPr kumimoji="0" lang="en-US" sz="22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Đọc</a:t>
            </a:r>
            <a:r>
              <a:rPr kumimoji="0" lang="en-US" sz="22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2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và</a:t>
            </a:r>
            <a:r>
              <a:rPr kumimoji="0" lang="en-US" sz="22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2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đưa</a:t>
            </a:r>
            <a:r>
              <a:rPr kumimoji="0" lang="en-US" sz="22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2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ra</a:t>
            </a:r>
            <a:r>
              <a:rPr kumimoji="0" lang="en-US" sz="22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2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lời</a:t>
            </a:r>
            <a:r>
              <a:rPr kumimoji="0" lang="en-US" sz="22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2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khuyên</a:t>
            </a:r>
            <a:r>
              <a:rPr kumimoji="0" lang="en-US" sz="22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2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cho</a:t>
            </a:r>
            <a:r>
              <a:rPr kumimoji="0" lang="en-US" sz="22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2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Trường</a:t>
            </a:r>
            <a:r>
              <a:rPr kumimoji="0" lang="en-US" sz="22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2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hợp</a:t>
            </a:r>
            <a:r>
              <a:rPr kumimoji="0" lang="en-US" sz="22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3. </a:t>
            </a:r>
            <a:endParaRPr kumimoji="0" lang="en-VN" sz="2200" b="0" i="0" u="none" strike="noStrike" kern="0" cap="none" spc="0" normalizeH="0" baseline="0" noProof="0" dirty="0">
              <a:ln>
                <a:noFill/>
              </a:ln>
              <a:solidFill>
                <a:srgbClr val="FFFAEB"/>
              </a:solidFill>
              <a:effectLst/>
              <a:uLnTx/>
              <a:uFillTx/>
              <a:latin typeface="UTM Avo" panose="02040603050506020204" pitchFamily="18" charset="0"/>
              <a:ea typeface="SimSun" panose="02010600030101010101" pitchFamily="2" charset="-122"/>
              <a:cs typeface="Arial" panose="020B0604020202020204" pitchFamily="34" charset="0"/>
              <a:sym typeface="Arial"/>
            </a:endParaRPr>
          </a:p>
        </p:txBody>
      </p:sp>
    </p:spTree>
    <p:extLst>
      <p:ext uri="{BB962C8B-B14F-4D97-AF65-F5344CB8AC3E}">
        <p14:creationId xmlns:p14="http://schemas.microsoft.com/office/powerpoint/2010/main" val="2708716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P spid="10" grpId="0" animBg="1"/>
      <p:bldP spid="11" grpId="0" animBg="1"/>
      <p:bldP spid="1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06D5E51D-CAC4-A716-1FD1-575BDAB587BC}"/>
              </a:ext>
            </a:extLst>
          </p:cNvPr>
          <p:cNvSpPr/>
          <p:nvPr/>
        </p:nvSpPr>
        <p:spPr>
          <a:xfrm>
            <a:off x="760031" y="2385155"/>
            <a:ext cx="10671937" cy="2789420"/>
          </a:xfrm>
          <a:prstGeom prst="roundRect">
            <a:avLst>
              <a:gd name="adj" fmla="val 11470"/>
            </a:avLst>
          </a:prstGeom>
          <a:solidFill>
            <a:srgbClr val="FFFFFF"/>
          </a:solidFill>
          <a:ln w="38100" cap="flat" cmpd="sng" algn="ctr">
            <a:solidFill>
              <a:srgbClr val="B5C53F"/>
            </a:solidFill>
            <a:prstDash val="solid"/>
          </a:ln>
          <a:effectLst/>
        </p:spPr>
        <p:txBody>
          <a:bodyPr rtlCol="0" anchor="ctr"/>
          <a:lstStyle/>
          <a:p>
            <a:pPr lvl="0" algn="just">
              <a:lnSpc>
                <a:spcPct val="150000"/>
              </a:lnSpc>
              <a:buClr>
                <a:srgbClr val="000000"/>
              </a:buClr>
            </a:pPr>
            <a:r>
              <a:rPr lang="vi-VN" sz="2400" kern="0" dirty="0">
                <a:latin typeface="UTM Avo" panose="02040603050506020204" pitchFamily="18" charset="0"/>
                <a:sym typeface="Arial"/>
              </a:rPr>
              <a:t>Để chuẩn bị hội trại, Huỳnh xung phong đảm nhận phần trang trí bằng các bức tranh. Nhưng vì khối lượng công việc nhiều hơn so với dự định nên sắp đến ngày dựng trại mà Huỳnh vẫn chưa vẽ xong.</a:t>
            </a:r>
          </a:p>
        </p:txBody>
      </p:sp>
      <p:sp>
        <p:nvSpPr>
          <p:cNvPr id="3" name="Rectangle 2">
            <a:extLst>
              <a:ext uri="{FF2B5EF4-FFF2-40B4-BE49-F238E27FC236}">
                <a16:creationId xmlns:a16="http://schemas.microsoft.com/office/drawing/2014/main" id="{6C9A838B-89E9-0FCC-E984-ED684E638DEA}"/>
              </a:ext>
            </a:extLst>
          </p:cNvPr>
          <p:cNvSpPr/>
          <p:nvPr/>
        </p:nvSpPr>
        <p:spPr>
          <a:xfrm>
            <a:off x="3921811" y="2035539"/>
            <a:ext cx="4348378" cy="699233"/>
          </a:xfrm>
          <a:prstGeom prst="rect">
            <a:avLst/>
          </a:prstGeom>
          <a:solidFill>
            <a:srgbClr val="F5F7E6"/>
          </a:solidFill>
          <a:ln w="38100" cap="flat" cmpd="sng" algn="ctr">
            <a:solidFill>
              <a:srgbClr val="B5C53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err="1">
                <a:ln>
                  <a:noFill/>
                </a:ln>
                <a:solidFill>
                  <a:srgbClr val="272727"/>
                </a:solidFill>
                <a:effectLst/>
                <a:uLnTx/>
                <a:uFillTx/>
                <a:latin typeface="UTM Avo" panose="02040603050506020204" pitchFamily="18" charset="0"/>
                <a:ea typeface="+mn-ea"/>
                <a:cs typeface="Arial" panose="020B0604020202020204" pitchFamily="34" charset="0"/>
                <a:sym typeface="Arial"/>
              </a:rPr>
              <a:t>Trường</a:t>
            </a:r>
            <a:r>
              <a:rPr kumimoji="0" lang="en-US" sz="2400" b="1" i="0" u="none" strike="noStrike" kern="0" cap="none" spc="0" normalizeH="0" baseline="0" noProof="0" dirty="0">
                <a:ln>
                  <a:noFill/>
                </a:ln>
                <a:solidFill>
                  <a:srgbClr val="272727"/>
                </a:solidFill>
                <a:effectLst/>
                <a:uLnTx/>
                <a:uFillTx/>
                <a:latin typeface="UTM Avo" panose="02040603050506020204" pitchFamily="18" charset="0"/>
                <a:ea typeface="+mn-ea"/>
                <a:cs typeface="Arial" panose="020B0604020202020204" pitchFamily="34" charset="0"/>
                <a:sym typeface="Arial"/>
              </a:rPr>
              <a:t> </a:t>
            </a:r>
            <a:r>
              <a:rPr kumimoji="0" lang="en-US" sz="2400" b="1" i="0" u="none" strike="noStrike" kern="0" cap="none" spc="0" normalizeH="0" baseline="0" noProof="0" dirty="0" err="1">
                <a:ln>
                  <a:noFill/>
                </a:ln>
                <a:solidFill>
                  <a:srgbClr val="272727"/>
                </a:solidFill>
                <a:effectLst/>
                <a:uLnTx/>
                <a:uFillTx/>
                <a:latin typeface="UTM Avo" panose="02040603050506020204" pitchFamily="18" charset="0"/>
                <a:ea typeface="+mn-ea"/>
                <a:cs typeface="Arial" panose="020B0604020202020204" pitchFamily="34" charset="0"/>
                <a:sym typeface="Arial"/>
              </a:rPr>
              <a:t>hợp</a:t>
            </a:r>
            <a:r>
              <a:rPr kumimoji="0" lang="en-US" sz="2400" b="1" i="0" u="none" strike="noStrike" kern="0" cap="none" spc="0" normalizeH="0" baseline="0" noProof="0" dirty="0">
                <a:ln>
                  <a:noFill/>
                </a:ln>
                <a:solidFill>
                  <a:srgbClr val="272727"/>
                </a:solidFill>
                <a:effectLst/>
                <a:uLnTx/>
                <a:uFillTx/>
                <a:latin typeface="UTM Avo" panose="02040603050506020204" pitchFamily="18" charset="0"/>
                <a:ea typeface="+mn-ea"/>
                <a:cs typeface="Arial" panose="020B0604020202020204" pitchFamily="34" charset="0"/>
                <a:sym typeface="Arial"/>
              </a:rPr>
              <a:t> 1</a:t>
            </a:r>
            <a:endParaRPr kumimoji="0" lang="en-VN" sz="2400" b="1" i="0" u="none" strike="noStrike" kern="0" cap="none" spc="0" normalizeH="0" baseline="0" noProof="0" dirty="0">
              <a:ln>
                <a:noFill/>
              </a:ln>
              <a:solidFill>
                <a:srgbClr val="272727"/>
              </a:solidFill>
              <a:effectLst/>
              <a:uLnTx/>
              <a:uFillTx/>
              <a:latin typeface="UTM Avo" panose="02040603050506020204" pitchFamily="18" charset="0"/>
              <a:ea typeface="+mn-ea"/>
              <a:cs typeface="Arial" panose="020B0604020202020204" pitchFamily="34" charset="0"/>
              <a:sym typeface="Arial"/>
            </a:endParaRPr>
          </a:p>
        </p:txBody>
      </p:sp>
    </p:spTree>
    <p:extLst>
      <p:ext uri="{BB962C8B-B14F-4D97-AF65-F5344CB8AC3E}">
        <p14:creationId xmlns:p14="http://schemas.microsoft.com/office/powerpoint/2010/main" val="3738558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293F12B-3B31-7516-ECE8-C09CB960781F}"/>
            </a:ext>
          </a:extLst>
        </p:cNvPr>
        <p:cNvGrpSpPr/>
        <p:nvPr/>
      </p:nvGrpSpPr>
      <p:grpSpPr>
        <a:xfrm>
          <a:off x="0" y="0"/>
          <a:ext cx="0" cy="0"/>
          <a:chOff x="0" y="0"/>
          <a:chExt cx="0" cy="0"/>
        </a:xfrm>
      </p:grpSpPr>
      <p:sp>
        <p:nvSpPr>
          <p:cNvPr id="2" name="Rounded Rectangle 1">
            <a:extLst>
              <a:ext uri="{FF2B5EF4-FFF2-40B4-BE49-F238E27FC236}">
                <a16:creationId xmlns:a16="http://schemas.microsoft.com/office/drawing/2014/main" id="{50DBC34D-46EC-5034-8BA8-C4D960BA31B1}"/>
              </a:ext>
            </a:extLst>
          </p:cNvPr>
          <p:cNvSpPr/>
          <p:nvPr/>
        </p:nvSpPr>
        <p:spPr>
          <a:xfrm>
            <a:off x="760031" y="2385155"/>
            <a:ext cx="10671937" cy="2789420"/>
          </a:xfrm>
          <a:prstGeom prst="roundRect">
            <a:avLst>
              <a:gd name="adj" fmla="val 11470"/>
            </a:avLst>
          </a:prstGeom>
          <a:solidFill>
            <a:srgbClr val="FFFFFF"/>
          </a:solidFill>
          <a:ln w="38100" cap="flat" cmpd="sng" algn="ctr">
            <a:solidFill>
              <a:srgbClr val="ED7F10"/>
            </a:solidFill>
            <a:prstDash val="solid"/>
          </a:ln>
          <a:effectLst/>
        </p:spPr>
        <p:txBody>
          <a:bodyPr rtlCol="0" anchor="ctr"/>
          <a:lstStyle/>
          <a:p>
            <a:pPr lvl="0" algn="just">
              <a:lnSpc>
                <a:spcPct val="150000"/>
              </a:lnSpc>
              <a:buClr>
                <a:srgbClr val="000000"/>
              </a:buClr>
            </a:pPr>
            <a:r>
              <a:rPr lang="vi-VN" sz="2400" kern="0" dirty="0">
                <a:latin typeface="UTM Avo" panose="02040603050506020204" pitchFamily="18" charset="0"/>
                <a:sym typeface="Arial"/>
              </a:rPr>
              <a:t>Kết quả học tập học kì này của Thắng giảm sút do ham mê trò chơi điện tử. Thắng tự hứa với bản thân sẽ không chơi nữa, nhưng bạn rất khó khăn để vượt qua sức hấp dẫn của trò chơi.</a:t>
            </a:r>
          </a:p>
        </p:txBody>
      </p:sp>
      <p:sp>
        <p:nvSpPr>
          <p:cNvPr id="3" name="Rectangle 2">
            <a:extLst>
              <a:ext uri="{FF2B5EF4-FFF2-40B4-BE49-F238E27FC236}">
                <a16:creationId xmlns:a16="http://schemas.microsoft.com/office/drawing/2014/main" id="{DBE9D0AC-FE87-11F2-7D18-739189053324}"/>
              </a:ext>
            </a:extLst>
          </p:cNvPr>
          <p:cNvSpPr/>
          <p:nvPr/>
        </p:nvSpPr>
        <p:spPr>
          <a:xfrm>
            <a:off x="3921811" y="2035539"/>
            <a:ext cx="4348378" cy="699233"/>
          </a:xfrm>
          <a:prstGeom prst="rect">
            <a:avLst/>
          </a:prstGeom>
          <a:solidFill>
            <a:srgbClr val="FBDDBE"/>
          </a:solidFill>
          <a:ln w="38100" cap="flat" cmpd="sng" algn="ctr">
            <a:solidFill>
              <a:srgbClr val="ED7F10"/>
            </a:solidFill>
            <a:prstDash val="solid"/>
          </a:ln>
          <a:effectLst/>
        </p:spPr>
        <p:txBody>
          <a:bodyPr rtlCol="0" anchor="ctr"/>
          <a:lstStyle/>
          <a:p>
            <a:pPr lvl="0" algn="ctr">
              <a:buClr>
                <a:srgbClr val="000000"/>
              </a:buClr>
              <a:defRPr/>
            </a:pPr>
            <a:r>
              <a:rPr lang="vi-VN" sz="2400" b="1" kern="0">
                <a:solidFill>
                  <a:srgbClr val="272727"/>
                </a:solidFill>
                <a:latin typeface="UTM Avo" panose="02040603050506020204" pitchFamily="18" charset="0"/>
                <a:cs typeface="Arial" panose="020B0604020202020204" pitchFamily="34" charset="0"/>
                <a:sym typeface="Arial"/>
              </a:rPr>
              <a:t>Trường hợp 2</a:t>
            </a:r>
            <a:endParaRPr lang="vi-VN" sz="2400" b="1" kern="0" dirty="0" err="1">
              <a:solidFill>
                <a:srgbClr val="272727"/>
              </a:solidFill>
              <a:latin typeface="UTM Avo" panose="02040603050506020204" pitchFamily="18" charset="0"/>
              <a:cs typeface="Arial" panose="020B0604020202020204" pitchFamily="34" charset="0"/>
              <a:sym typeface="Arial"/>
            </a:endParaRPr>
          </a:p>
        </p:txBody>
      </p:sp>
    </p:spTree>
    <p:extLst>
      <p:ext uri="{BB962C8B-B14F-4D97-AF65-F5344CB8AC3E}">
        <p14:creationId xmlns:p14="http://schemas.microsoft.com/office/powerpoint/2010/main" val="1041416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80195B8-E576-1885-4212-8DEF1C5C2355}"/>
            </a:ext>
          </a:extLst>
        </p:cNvPr>
        <p:cNvGrpSpPr/>
        <p:nvPr/>
      </p:nvGrpSpPr>
      <p:grpSpPr>
        <a:xfrm>
          <a:off x="0" y="0"/>
          <a:ext cx="0" cy="0"/>
          <a:chOff x="0" y="0"/>
          <a:chExt cx="0" cy="0"/>
        </a:xfrm>
      </p:grpSpPr>
      <p:sp>
        <p:nvSpPr>
          <p:cNvPr id="2" name="Rounded Rectangle 1">
            <a:extLst>
              <a:ext uri="{FF2B5EF4-FFF2-40B4-BE49-F238E27FC236}">
                <a16:creationId xmlns:a16="http://schemas.microsoft.com/office/drawing/2014/main" id="{E12B2D10-13CF-0598-72C4-60C89736ECBA}"/>
              </a:ext>
            </a:extLst>
          </p:cNvPr>
          <p:cNvSpPr/>
          <p:nvPr/>
        </p:nvSpPr>
        <p:spPr>
          <a:xfrm>
            <a:off x="760031" y="2385155"/>
            <a:ext cx="10671937" cy="2789420"/>
          </a:xfrm>
          <a:prstGeom prst="roundRect">
            <a:avLst>
              <a:gd name="adj" fmla="val 11470"/>
            </a:avLst>
          </a:prstGeom>
          <a:solidFill>
            <a:srgbClr val="FFFFFF"/>
          </a:solidFill>
          <a:ln w="38100" cap="flat" cmpd="sng" algn="ctr">
            <a:solidFill>
              <a:srgbClr val="2E75B6"/>
            </a:solidFill>
            <a:prstDash val="solid"/>
          </a:ln>
          <a:effectLst/>
        </p:spPr>
        <p:txBody>
          <a:bodyPr rtlCol="0" anchor="ctr"/>
          <a:lstStyle/>
          <a:p>
            <a:pPr lvl="0" algn="just">
              <a:lnSpc>
                <a:spcPct val="150000"/>
              </a:lnSpc>
              <a:buClr>
                <a:srgbClr val="000000"/>
              </a:buClr>
            </a:pPr>
            <a:r>
              <a:rPr lang="vi-VN" sz="2400" kern="0">
                <a:latin typeface="UTM Avo" panose="02040603050506020204" pitchFamily="18" charset="0"/>
                <a:sym typeface="Arial"/>
              </a:rPr>
              <a:t>Năm nay, Tuấn được bầu làm lớp trưởng. Tuấn thấy nền nếp của lớp chưa tốt, một số bạn còn đi học muộn và nói chuyện riêng trong giờ học. Tuấn chưa biết phải quản lí lớp như thế nào cho hiệu quả.</a:t>
            </a:r>
            <a:endParaRPr lang="vi-VN" sz="2400" kern="0" dirty="0">
              <a:latin typeface="UTM Avo" panose="02040603050506020204" pitchFamily="18" charset="0"/>
              <a:sym typeface="Arial"/>
            </a:endParaRPr>
          </a:p>
        </p:txBody>
      </p:sp>
      <p:sp>
        <p:nvSpPr>
          <p:cNvPr id="3" name="Rectangle 2">
            <a:extLst>
              <a:ext uri="{FF2B5EF4-FFF2-40B4-BE49-F238E27FC236}">
                <a16:creationId xmlns:a16="http://schemas.microsoft.com/office/drawing/2014/main" id="{4ECFBB15-163D-7636-ED80-C7C51CD8302A}"/>
              </a:ext>
            </a:extLst>
          </p:cNvPr>
          <p:cNvSpPr/>
          <p:nvPr/>
        </p:nvSpPr>
        <p:spPr>
          <a:xfrm>
            <a:off x="3921811" y="2035539"/>
            <a:ext cx="4348378" cy="699233"/>
          </a:xfrm>
          <a:prstGeom prst="rect">
            <a:avLst/>
          </a:prstGeom>
          <a:solidFill>
            <a:srgbClr val="DEEBF7"/>
          </a:solidFill>
          <a:ln w="38100" cap="flat" cmpd="sng" algn="ctr">
            <a:solidFill>
              <a:srgbClr val="2E75B6"/>
            </a:solidFill>
            <a:prstDash val="solid"/>
          </a:ln>
          <a:effectLst/>
        </p:spPr>
        <p:txBody>
          <a:bodyPr rtlCol="0" anchor="ctr"/>
          <a:lstStyle/>
          <a:p>
            <a:pPr lvl="0" algn="ctr">
              <a:buClr>
                <a:srgbClr val="000000"/>
              </a:buClr>
              <a:defRPr/>
            </a:pPr>
            <a:r>
              <a:rPr lang="vi-VN" sz="2400" b="1" kern="0">
                <a:solidFill>
                  <a:srgbClr val="272727"/>
                </a:solidFill>
                <a:latin typeface="UTM Avo" panose="02040603050506020204" pitchFamily="18" charset="0"/>
                <a:cs typeface="Arial" panose="020B0604020202020204" pitchFamily="34" charset="0"/>
                <a:sym typeface="Arial"/>
              </a:rPr>
              <a:t>Trường hợp 3</a:t>
            </a:r>
          </a:p>
        </p:txBody>
      </p:sp>
    </p:spTree>
    <p:extLst>
      <p:ext uri="{BB962C8B-B14F-4D97-AF65-F5344CB8AC3E}">
        <p14:creationId xmlns:p14="http://schemas.microsoft.com/office/powerpoint/2010/main" val="2591959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Arrow: Pentagon 9">
            <a:extLst>
              <a:ext uri="{FF2B5EF4-FFF2-40B4-BE49-F238E27FC236}">
                <a16:creationId xmlns:a16="http://schemas.microsoft.com/office/drawing/2014/main" id="{65A38DCB-214C-E0EF-D6B2-DC827670AEBB}"/>
              </a:ext>
            </a:extLst>
          </p:cNvPr>
          <p:cNvSpPr/>
          <p:nvPr/>
        </p:nvSpPr>
        <p:spPr>
          <a:xfrm>
            <a:off x="0" y="1660365"/>
            <a:ext cx="3327816" cy="751116"/>
          </a:xfrm>
          <a:prstGeom prst="homePlate">
            <a:avLst/>
          </a:prstGeom>
          <a:solidFill>
            <a:schemeClr val="bg1"/>
          </a:solidFill>
          <a:ln w="38100" cap="flat" cmpd="sng" algn="ctr">
            <a:solidFill>
              <a:schemeClr val="tx1"/>
            </a:solidFill>
            <a:prstDash val="solid"/>
          </a:ln>
          <a:effectLst>
            <a:outerShdw blurRad="40000" dist="23000" dir="5400000" rotWithShape="0">
              <a:srgbClr val="000000">
                <a:alpha val="35000"/>
              </a:srgbClr>
            </a:outerShdw>
          </a:effectLst>
        </p:spPr>
        <p:txBody>
          <a:bodyPr rtlCol="0" anchor="ctr"/>
          <a:lstStyle/>
          <a:p>
            <a:pPr lvl="0" algn="ctr">
              <a:buClr>
                <a:srgbClr val="000000"/>
              </a:buClr>
              <a:defRPr/>
            </a:pPr>
            <a:r>
              <a:rPr lang="vi-VN" sz="2400" b="1" kern="0" dirty="0">
                <a:solidFill>
                  <a:srgbClr val="EFC0CF">
                    <a:lumMod val="10000"/>
                  </a:srgbClr>
                </a:solidFill>
                <a:latin typeface="UTM Avo" panose="02040603050506020204" pitchFamily="18" charset="0"/>
                <a:cs typeface="Arial" panose="020B0604020202020204" pitchFamily="34" charset="0"/>
                <a:sym typeface="Arial"/>
              </a:rPr>
              <a:t>Gợi ý trả lời</a:t>
            </a:r>
          </a:p>
        </p:txBody>
      </p:sp>
      <p:sp>
        <p:nvSpPr>
          <p:cNvPr id="2" name="Rectangle: Rounded Corners 10">
            <a:extLst>
              <a:ext uri="{FF2B5EF4-FFF2-40B4-BE49-F238E27FC236}">
                <a16:creationId xmlns:a16="http://schemas.microsoft.com/office/drawing/2014/main" id="{C7CB6791-4C9A-4B41-1844-B8DE6BC6C666}"/>
              </a:ext>
            </a:extLst>
          </p:cNvPr>
          <p:cNvSpPr/>
          <p:nvPr/>
        </p:nvSpPr>
        <p:spPr>
          <a:xfrm>
            <a:off x="6123728" y="2422662"/>
            <a:ext cx="5631765" cy="3436804"/>
          </a:xfrm>
          <a:prstGeom prst="roundRect">
            <a:avLst>
              <a:gd name="adj" fmla="val 5542"/>
            </a:avLst>
          </a:prstGeom>
          <a:solidFill>
            <a:srgbClr val="FFFFFF"/>
          </a:solidFill>
          <a:ln w="25400" cap="flat" cmpd="sng" algn="ctr">
            <a:solidFill>
              <a:srgbClr val="B5C53F"/>
            </a:solidFill>
            <a:prstDash val="lgDash"/>
          </a:ln>
          <a:effectLst/>
        </p:spPr>
        <p:txBody>
          <a:bodyPr rtlCol="0" anchor="ctr"/>
          <a:lstStyle/>
          <a:p>
            <a:pPr lvl="0" algn="just">
              <a:lnSpc>
                <a:spcPct val="150000"/>
              </a:lnSpc>
              <a:buClr>
                <a:srgbClr val="000000"/>
              </a:buClr>
            </a:pPr>
            <a:r>
              <a:rPr lang="en-VN" sz="2400" kern="0">
                <a:solidFill>
                  <a:srgbClr val="272727"/>
                </a:solidFill>
                <a:latin typeface="UTM Avo" panose="02040603050506020204" pitchFamily="18" charset="0"/>
                <a:cs typeface="Arial" panose="020B0604020202020204" pitchFamily="34" charset="0"/>
                <a:sym typeface="Arial"/>
              </a:rPr>
              <a:t>Huỳnh có thể nhờ các bạn hỗ trợ, nhanh chóng báo cáo tình hình cho thầy cô giáo để cùng thầy cô giáo tìm cách giải quyết.</a:t>
            </a:r>
            <a:endParaRPr lang="en-VN" sz="2400" kern="0" dirty="0">
              <a:solidFill>
                <a:srgbClr val="272727"/>
              </a:solidFill>
              <a:latin typeface="UTM Avo" panose="02040603050506020204" pitchFamily="18" charset="0"/>
              <a:cs typeface="Arial" panose="020B0604020202020204" pitchFamily="34" charset="0"/>
              <a:sym typeface="Arial"/>
            </a:endParaRPr>
          </a:p>
        </p:txBody>
      </p:sp>
      <p:sp>
        <p:nvSpPr>
          <p:cNvPr id="3" name="Rectangle 2">
            <a:extLst>
              <a:ext uri="{FF2B5EF4-FFF2-40B4-BE49-F238E27FC236}">
                <a16:creationId xmlns:a16="http://schemas.microsoft.com/office/drawing/2014/main" id="{48AE2DBA-2751-8953-7E10-255823A5F4F0}"/>
              </a:ext>
            </a:extLst>
          </p:cNvPr>
          <p:cNvSpPr/>
          <p:nvPr/>
        </p:nvSpPr>
        <p:spPr>
          <a:xfrm>
            <a:off x="669372" y="2904796"/>
            <a:ext cx="4768081" cy="674248"/>
          </a:xfrm>
          <a:prstGeom prst="rect">
            <a:avLst/>
          </a:prstGeom>
          <a:solidFill>
            <a:srgbClr val="F5F7E6"/>
          </a:solidFill>
          <a:ln w="25400" cap="flat" cmpd="sng" algn="ctr">
            <a:solidFill>
              <a:srgbClr val="B5C53F"/>
            </a:solidFill>
            <a:prstDash val="solid"/>
          </a:ln>
          <a:effectLst/>
        </p:spPr>
        <p:txBody>
          <a:bodyPr rtlCol="0" anchor="ctr"/>
          <a:lstStyle/>
          <a:p>
            <a:pPr marL="0" marR="0" lvl="0" indent="0" algn="ctr" defTabSz="914400" eaLnBrk="1" fontAlgn="auto" latinLnBrk="0" hangingPunct="1">
              <a:spcBef>
                <a:spcPts val="0"/>
              </a:spcBef>
              <a:spcAft>
                <a:spcPts val="0"/>
              </a:spcAft>
              <a:buClr>
                <a:srgbClr val="000000"/>
              </a:buClr>
              <a:buSzTx/>
              <a:buFont typeface="Arial"/>
              <a:buNone/>
              <a:tabLst/>
              <a:defRPr/>
            </a:pP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Nhóm</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1, 2: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Trường</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hợp</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1. </a:t>
            </a:r>
            <a:endParaRPr kumimoji="0" lang="en-VN" sz="2800" b="1" i="0" u="none" strike="noStrike" kern="0" cap="none" spc="0" normalizeH="0" baseline="0" noProof="0" dirty="0">
              <a:ln>
                <a:noFill/>
              </a:ln>
              <a:solidFill>
                <a:srgbClr val="FFFAEB"/>
              </a:solidFill>
              <a:effectLst/>
              <a:uLnTx/>
              <a:uFillTx/>
              <a:latin typeface="UTM Avo" panose="02040603050506020204" pitchFamily="18" charset="0"/>
              <a:ea typeface="SimSun" panose="02010600030101010101" pitchFamily="2" charset="-122"/>
              <a:cs typeface="Arial" panose="020B0604020202020204" pitchFamily="34" charset="0"/>
              <a:sym typeface="Arial"/>
            </a:endParaRPr>
          </a:p>
        </p:txBody>
      </p:sp>
      <p:pic>
        <p:nvPicPr>
          <p:cNvPr id="7" name="Picture 5">
            <a:extLst>
              <a:ext uri="{FF2B5EF4-FFF2-40B4-BE49-F238E27FC236}">
                <a16:creationId xmlns:a16="http://schemas.microsoft.com/office/drawing/2014/main" id="{27ED5BCA-6926-B05F-6264-FA250DBCE38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36507" y="3953204"/>
            <a:ext cx="5233813" cy="1426213"/>
          </a:xfrm>
          <a:prstGeom prst="rect">
            <a:avLst/>
          </a:prstGeom>
        </p:spPr>
      </p:pic>
    </p:spTree>
    <p:extLst>
      <p:ext uri="{BB962C8B-B14F-4D97-AF65-F5344CB8AC3E}">
        <p14:creationId xmlns:p14="http://schemas.microsoft.com/office/powerpoint/2010/main" val="1246195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animBg="1"/>
      <p:bldP spid="3"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F29D5ED-88B7-741A-0F42-C972840F1B6A}"/>
            </a:ext>
          </a:extLst>
        </p:cNvPr>
        <p:cNvGrpSpPr/>
        <p:nvPr/>
      </p:nvGrpSpPr>
      <p:grpSpPr>
        <a:xfrm>
          <a:off x="0" y="0"/>
          <a:ext cx="0" cy="0"/>
          <a:chOff x="0" y="0"/>
          <a:chExt cx="0" cy="0"/>
        </a:xfrm>
      </p:grpSpPr>
      <p:sp>
        <p:nvSpPr>
          <p:cNvPr id="10" name="Arrow: Pentagon 9">
            <a:extLst>
              <a:ext uri="{FF2B5EF4-FFF2-40B4-BE49-F238E27FC236}">
                <a16:creationId xmlns:a16="http://schemas.microsoft.com/office/drawing/2014/main" id="{59F59A6F-7B50-E597-0866-FBEB708FB8D7}"/>
              </a:ext>
            </a:extLst>
          </p:cNvPr>
          <p:cNvSpPr/>
          <p:nvPr/>
        </p:nvSpPr>
        <p:spPr>
          <a:xfrm>
            <a:off x="0" y="1660365"/>
            <a:ext cx="3327816" cy="751116"/>
          </a:xfrm>
          <a:prstGeom prst="homePlate">
            <a:avLst/>
          </a:prstGeom>
          <a:solidFill>
            <a:schemeClr val="bg1"/>
          </a:solidFill>
          <a:ln w="38100" cap="flat" cmpd="sng" algn="ctr">
            <a:solidFill>
              <a:schemeClr val="tx1"/>
            </a:solidFill>
            <a:prstDash val="solid"/>
          </a:ln>
          <a:effectLst>
            <a:outerShdw blurRad="40000" dist="23000" dir="5400000" rotWithShape="0">
              <a:srgbClr val="000000">
                <a:alpha val="35000"/>
              </a:srgbClr>
            </a:outerShdw>
          </a:effectLst>
        </p:spPr>
        <p:txBody>
          <a:bodyPr rtlCol="0" anchor="ctr"/>
          <a:lstStyle/>
          <a:p>
            <a:pPr lvl="0" algn="ctr">
              <a:buClr>
                <a:srgbClr val="000000"/>
              </a:buClr>
              <a:defRPr/>
            </a:pPr>
            <a:r>
              <a:rPr lang="vi-VN" sz="2400" b="1" kern="0" dirty="0">
                <a:solidFill>
                  <a:srgbClr val="EFC0CF">
                    <a:lumMod val="10000"/>
                  </a:srgbClr>
                </a:solidFill>
                <a:latin typeface="UTM Avo" panose="02040603050506020204" pitchFamily="18" charset="0"/>
                <a:cs typeface="Arial" panose="020B0604020202020204" pitchFamily="34" charset="0"/>
                <a:sym typeface="Arial"/>
              </a:rPr>
              <a:t>Gợi ý trả lời</a:t>
            </a:r>
          </a:p>
        </p:txBody>
      </p:sp>
      <p:sp>
        <p:nvSpPr>
          <p:cNvPr id="2" name="Rectangle: Rounded Corners 10">
            <a:extLst>
              <a:ext uri="{FF2B5EF4-FFF2-40B4-BE49-F238E27FC236}">
                <a16:creationId xmlns:a16="http://schemas.microsoft.com/office/drawing/2014/main" id="{24F75EC3-16B2-E8B9-04D4-BE86B4FCA5A9}"/>
              </a:ext>
            </a:extLst>
          </p:cNvPr>
          <p:cNvSpPr/>
          <p:nvPr/>
        </p:nvSpPr>
        <p:spPr>
          <a:xfrm>
            <a:off x="648761" y="3330651"/>
            <a:ext cx="10894477" cy="3436804"/>
          </a:xfrm>
          <a:prstGeom prst="roundRect">
            <a:avLst>
              <a:gd name="adj" fmla="val 5542"/>
            </a:avLst>
          </a:prstGeom>
          <a:solidFill>
            <a:srgbClr val="FFFFFF"/>
          </a:solidFill>
          <a:ln w="25400" cap="flat" cmpd="sng" algn="ctr">
            <a:solidFill>
              <a:srgbClr val="ED7F10"/>
            </a:solidFill>
            <a:prstDash val="lgDash"/>
          </a:ln>
          <a:effectLst/>
        </p:spPr>
        <p:txBody>
          <a:bodyPr rtlCol="0" anchor="ctr"/>
          <a:lstStyle/>
          <a:p>
            <a:pPr marL="342900" lvl="0" indent="-342900" algn="just">
              <a:lnSpc>
                <a:spcPct val="150000"/>
              </a:lnSpc>
              <a:buClr>
                <a:srgbClr val="000000"/>
              </a:buClr>
              <a:buFont typeface="Arial" panose="020B0604020202020204" pitchFamily="34" charset="0"/>
              <a:buChar char="•"/>
            </a:pPr>
            <a:r>
              <a:rPr lang="vi-VN" sz="2400" kern="0" dirty="0">
                <a:solidFill>
                  <a:srgbClr val="272727"/>
                </a:solidFill>
                <a:latin typeface="UTM Avo" panose="02040603050506020204" pitchFamily="18" charset="0"/>
                <a:cs typeface="Arial" panose="020B0604020202020204" pitchFamily="34" charset="0"/>
                <a:sym typeface="Arial"/>
              </a:rPr>
              <a:t>Thắng có thể tránh xa các thiết bị điện tử (máy vi tính, điện thoại thông minh); </a:t>
            </a:r>
          </a:p>
          <a:p>
            <a:pPr marL="342900" lvl="0" indent="-342900" algn="just">
              <a:lnSpc>
                <a:spcPct val="150000"/>
              </a:lnSpc>
              <a:buClr>
                <a:srgbClr val="000000"/>
              </a:buClr>
              <a:buFont typeface="Arial" panose="020B0604020202020204" pitchFamily="34" charset="0"/>
              <a:buChar char="•"/>
            </a:pPr>
            <a:r>
              <a:rPr lang="vi-VN" sz="2400" kern="0" dirty="0">
                <a:solidFill>
                  <a:srgbClr val="272727"/>
                </a:solidFill>
                <a:latin typeface="UTM Avo" panose="02040603050506020204" pitchFamily="18" charset="0"/>
                <a:cs typeface="Arial" panose="020B0604020202020204" pitchFamily="34" charset="0"/>
                <a:sym typeface="Arial"/>
              </a:rPr>
              <a:t>Chia sẻ với người thân về khó khăn của mình; </a:t>
            </a:r>
          </a:p>
          <a:p>
            <a:pPr marL="342900" lvl="0" indent="-342900" algn="just">
              <a:lnSpc>
                <a:spcPct val="150000"/>
              </a:lnSpc>
              <a:buClr>
                <a:srgbClr val="000000"/>
              </a:buClr>
              <a:buFont typeface="Arial" panose="020B0604020202020204" pitchFamily="34" charset="0"/>
              <a:buChar char="•"/>
            </a:pPr>
            <a:r>
              <a:rPr lang="vi-VN" sz="2400" kern="0" dirty="0">
                <a:solidFill>
                  <a:srgbClr val="272727"/>
                </a:solidFill>
                <a:latin typeface="UTM Avo" panose="02040603050506020204" pitchFamily="18" charset="0"/>
                <a:cs typeface="Arial" panose="020B0604020202020204" pitchFamily="34" charset="0"/>
                <a:sym typeface="Arial"/>
              </a:rPr>
              <a:t>Chuyển hướng qua các hoạt động thú vị và tích cực như: tham gia các hoạt động văn hoá, văn nghệ, thể dục thể thao;</a:t>
            </a:r>
          </a:p>
          <a:p>
            <a:pPr marL="342900" lvl="0" indent="-342900" algn="just">
              <a:lnSpc>
                <a:spcPct val="150000"/>
              </a:lnSpc>
              <a:buClr>
                <a:srgbClr val="000000"/>
              </a:buClr>
              <a:buFont typeface="Arial" panose="020B0604020202020204" pitchFamily="34" charset="0"/>
              <a:buChar char="•"/>
            </a:pPr>
            <a:r>
              <a:rPr lang="vi-VN" sz="2400" kern="0" dirty="0">
                <a:solidFill>
                  <a:srgbClr val="272727"/>
                </a:solidFill>
                <a:latin typeface="UTM Avo" panose="02040603050506020204" pitchFamily="18" charset="0"/>
                <a:cs typeface="Arial" panose="020B0604020202020204" pitchFamily="34" charset="0"/>
                <a:sym typeface="Arial"/>
              </a:rPr>
              <a:t>Tham gia các câu lạc bộ văn thể mĩ ở trường.</a:t>
            </a:r>
          </a:p>
        </p:txBody>
      </p:sp>
      <p:sp>
        <p:nvSpPr>
          <p:cNvPr id="3" name="Rectangle 2">
            <a:extLst>
              <a:ext uri="{FF2B5EF4-FFF2-40B4-BE49-F238E27FC236}">
                <a16:creationId xmlns:a16="http://schemas.microsoft.com/office/drawing/2014/main" id="{4928E958-16BC-7EA3-993F-D3C459D4D4B2}"/>
              </a:ext>
            </a:extLst>
          </p:cNvPr>
          <p:cNvSpPr/>
          <p:nvPr/>
        </p:nvSpPr>
        <p:spPr>
          <a:xfrm>
            <a:off x="648761" y="2533942"/>
            <a:ext cx="4768081" cy="674248"/>
          </a:xfrm>
          <a:prstGeom prst="rect">
            <a:avLst/>
          </a:prstGeom>
          <a:solidFill>
            <a:srgbClr val="FBDDBE"/>
          </a:solidFill>
          <a:ln w="25400" cap="flat" cmpd="sng" algn="ctr">
            <a:solidFill>
              <a:srgbClr val="ED7F10"/>
            </a:solidFill>
            <a:prstDash val="solid"/>
          </a:ln>
          <a:effectLst/>
        </p:spPr>
        <p:txBody>
          <a:bodyPr rtlCol="0" anchor="ctr"/>
          <a:lstStyle/>
          <a:p>
            <a:pPr lvl="0" algn="ctr">
              <a:buClr>
                <a:srgbClr val="000000"/>
              </a:buClr>
              <a:defRPr/>
            </a:pPr>
            <a:r>
              <a:rPr lang="vi-VN" sz="2400" b="1" kern="0" dirty="0">
                <a:solidFill>
                  <a:srgbClr val="000000"/>
                </a:solidFill>
                <a:latin typeface="UTM Avo" panose="02040603050506020204" pitchFamily="18" charset="0"/>
                <a:ea typeface="Calibri" panose="020F0502020204030204" pitchFamily="34" charset="0"/>
                <a:cs typeface="Arial" panose="020B0604020202020204" pitchFamily="34" charset="0"/>
                <a:sym typeface="Arial"/>
              </a:rPr>
              <a:t>Nhóm 3, 4: </a:t>
            </a:r>
            <a:r>
              <a:rPr lang="vi-VN" sz="2400" kern="0" dirty="0">
                <a:solidFill>
                  <a:srgbClr val="000000"/>
                </a:solidFill>
                <a:latin typeface="UTM Avo" panose="02040603050506020204" pitchFamily="18" charset="0"/>
                <a:ea typeface="Calibri" panose="020F0502020204030204" pitchFamily="34" charset="0"/>
                <a:cs typeface="Arial" panose="020B0604020202020204" pitchFamily="34" charset="0"/>
                <a:sym typeface="Arial"/>
              </a:rPr>
              <a:t>Trường hợp 2. </a:t>
            </a:r>
          </a:p>
        </p:txBody>
      </p:sp>
      <p:pic>
        <p:nvPicPr>
          <p:cNvPr id="7" name="Picture 5">
            <a:extLst>
              <a:ext uri="{FF2B5EF4-FFF2-40B4-BE49-F238E27FC236}">
                <a16:creationId xmlns:a16="http://schemas.microsoft.com/office/drawing/2014/main" id="{19AF25BF-BCA3-FA9D-A66D-24AE76DB8AC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309425" y="2002787"/>
            <a:ext cx="5233813" cy="1426213"/>
          </a:xfrm>
          <a:prstGeom prst="rect">
            <a:avLst/>
          </a:prstGeom>
        </p:spPr>
      </p:pic>
    </p:spTree>
    <p:extLst>
      <p:ext uri="{BB962C8B-B14F-4D97-AF65-F5344CB8AC3E}">
        <p14:creationId xmlns:p14="http://schemas.microsoft.com/office/powerpoint/2010/main" val="1419634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107A325-4148-8512-5275-2B61D684550F}"/>
            </a:ext>
          </a:extLst>
        </p:cNvPr>
        <p:cNvGrpSpPr/>
        <p:nvPr/>
      </p:nvGrpSpPr>
      <p:grpSpPr>
        <a:xfrm>
          <a:off x="0" y="0"/>
          <a:ext cx="0" cy="0"/>
          <a:chOff x="0" y="0"/>
          <a:chExt cx="0" cy="0"/>
        </a:xfrm>
      </p:grpSpPr>
      <p:sp>
        <p:nvSpPr>
          <p:cNvPr id="10" name="Arrow: Pentagon 9">
            <a:extLst>
              <a:ext uri="{FF2B5EF4-FFF2-40B4-BE49-F238E27FC236}">
                <a16:creationId xmlns:a16="http://schemas.microsoft.com/office/drawing/2014/main" id="{0A585062-FA63-F51F-D326-6B4E9522B2E9}"/>
              </a:ext>
            </a:extLst>
          </p:cNvPr>
          <p:cNvSpPr/>
          <p:nvPr/>
        </p:nvSpPr>
        <p:spPr>
          <a:xfrm>
            <a:off x="0" y="1660365"/>
            <a:ext cx="3327816" cy="751116"/>
          </a:xfrm>
          <a:prstGeom prst="homePlate">
            <a:avLst/>
          </a:prstGeom>
          <a:solidFill>
            <a:schemeClr val="bg1"/>
          </a:solidFill>
          <a:ln w="38100" cap="flat" cmpd="sng" algn="ctr">
            <a:solidFill>
              <a:schemeClr val="tx1"/>
            </a:solidFill>
            <a:prstDash val="solid"/>
          </a:ln>
          <a:effectLst>
            <a:outerShdw blurRad="40000" dist="23000" dir="5400000" rotWithShape="0">
              <a:srgbClr val="000000">
                <a:alpha val="35000"/>
              </a:srgbClr>
            </a:outerShdw>
          </a:effectLst>
        </p:spPr>
        <p:txBody>
          <a:bodyPr rtlCol="0" anchor="ctr"/>
          <a:lstStyle/>
          <a:p>
            <a:pPr lvl="0" algn="ctr">
              <a:buClr>
                <a:srgbClr val="000000"/>
              </a:buClr>
              <a:defRPr/>
            </a:pPr>
            <a:r>
              <a:rPr lang="vi-VN" sz="2400" b="1" kern="0" dirty="0">
                <a:solidFill>
                  <a:srgbClr val="EFC0CF">
                    <a:lumMod val="10000"/>
                  </a:srgbClr>
                </a:solidFill>
                <a:latin typeface="UTM Avo" panose="02040603050506020204" pitchFamily="18" charset="0"/>
                <a:cs typeface="Arial" panose="020B0604020202020204" pitchFamily="34" charset="0"/>
                <a:sym typeface="Arial"/>
              </a:rPr>
              <a:t>Gợi ý trả lời</a:t>
            </a:r>
          </a:p>
        </p:txBody>
      </p:sp>
      <p:sp>
        <p:nvSpPr>
          <p:cNvPr id="2" name="Rectangle: Rounded Corners 10">
            <a:extLst>
              <a:ext uri="{FF2B5EF4-FFF2-40B4-BE49-F238E27FC236}">
                <a16:creationId xmlns:a16="http://schemas.microsoft.com/office/drawing/2014/main" id="{58388FF0-CE43-D974-76DE-83AE2806C94F}"/>
              </a:ext>
            </a:extLst>
          </p:cNvPr>
          <p:cNvSpPr/>
          <p:nvPr/>
        </p:nvSpPr>
        <p:spPr>
          <a:xfrm>
            <a:off x="648761" y="2730500"/>
            <a:ext cx="10894477" cy="4036955"/>
          </a:xfrm>
          <a:prstGeom prst="roundRect">
            <a:avLst>
              <a:gd name="adj" fmla="val 5542"/>
            </a:avLst>
          </a:prstGeom>
          <a:solidFill>
            <a:srgbClr val="FFFFFF"/>
          </a:solidFill>
          <a:ln w="25400" cap="flat" cmpd="sng" algn="ctr">
            <a:solidFill>
              <a:srgbClr val="2E75B6"/>
            </a:solidFill>
            <a:prstDash val="lgDash"/>
          </a:ln>
          <a:effectLst/>
        </p:spPr>
        <p:txBody>
          <a:bodyPr rtlCol="0" anchor="ctr"/>
          <a:lstStyle/>
          <a:p>
            <a:pPr marL="342900" lvl="0" indent="-342900" algn="just">
              <a:lnSpc>
                <a:spcPct val="150000"/>
              </a:lnSpc>
              <a:buClr>
                <a:srgbClr val="000000"/>
              </a:buClr>
              <a:buFont typeface="Arial" panose="020B0604020202020204" pitchFamily="34" charset="0"/>
              <a:buChar char="•"/>
            </a:pPr>
            <a:r>
              <a:rPr lang="vi-VN" sz="2400" kern="0" dirty="0">
                <a:solidFill>
                  <a:srgbClr val="272727"/>
                </a:solidFill>
                <a:latin typeface="UTM Avo" panose="02040603050506020204" pitchFamily="18" charset="0"/>
                <a:cs typeface="Arial" panose="020B0604020202020204" pitchFamily="34" charset="0"/>
                <a:sym typeface="Arial"/>
              </a:rPr>
              <a:t>Tuấn có thể học hỏi kinh nghiệm của các lớp trưởng lớp khác, quan tâm nhiều hơn đến các bạn chưa thực hiện tốt nền nếp như: </a:t>
            </a:r>
          </a:p>
          <a:p>
            <a:pPr marL="342900" lvl="0" indent="-342900" algn="just">
              <a:lnSpc>
                <a:spcPct val="150000"/>
              </a:lnSpc>
              <a:buClr>
                <a:srgbClr val="000000"/>
              </a:buClr>
              <a:buFont typeface="Arial" panose="020B0604020202020204" pitchFamily="34" charset="0"/>
              <a:buChar char="•"/>
            </a:pPr>
            <a:r>
              <a:rPr lang="vi-VN" sz="2400" kern="0" dirty="0">
                <a:solidFill>
                  <a:srgbClr val="272727"/>
                </a:solidFill>
                <a:latin typeface="UTM Avo" panose="02040603050506020204" pitchFamily="18" charset="0"/>
                <a:cs typeface="Arial" panose="020B0604020202020204" pitchFamily="34" charset="0"/>
                <a:sym typeface="Arial"/>
              </a:rPr>
              <a:t>Tìm hiểu nguyên nhân của các vi phạm nền nếp;</a:t>
            </a:r>
          </a:p>
          <a:p>
            <a:pPr marL="342900" lvl="0" indent="-342900" algn="just">
              <a:lnSpc>
                <a:spcPct val="150000"/>
              </a:lnSpc>
              <a:buClr>
                <a:srgbClr val="000000"/>
              </a:buClr>
              <a:buFont typeface="Arial" panose="020B0604020202020204" pitchFamily="34" charset="0"/>
              <a:buChar char="•"/>
            </a:pPr>
            <a:r>
              <a:rPr lang="vi-VN" sz="2400" kern="0" dirty="0">
                <a:solidFill>
                  <a:srgbClr val="272727"/>
                </a:solidFill>
                <a:latin typeface="UTM Avo" panose="02040603050506020204" pitchFamily="18" charset="0"/>
                <a:cs typeface="Arial" panose="020B0604020202020204" pitchFamily="34" charset="0"/>
                <a:sym typeface="Arial"/>
              </a:rPr>
              <a:t>Động viên, nhắc nhở, đề xuất khen thưởng cho các bạn tiến bộ, thực hiện nghiêm túc nội quy,…</a:t>
            </a:r>
          </a:p>
          <a:p>
            <a:pPr marL="342900" lvl="0" indent="-342900" algn="just">
              <a:lnSpc>
                <a:spcPct val="150000"/>
              </a:lnSpc>
              <a:buClr>
                <a:srgbClr val="000000"/>
              </a:buClr>
              <a:buFont typeface="Arial" panose="020B0604020202020204" pitchFamily="34" charset="0"/>
              <a:buChar char="•"/>
            </a:pPr>
            <a:r>
              <a:rPr lang="vi-VN" sz="2400" kern="0" dirty="0">
                <a:solidFill>
                  <a:srgbClr val="272727"/>
                </a:solidFill>
                <a:latin typeface="UTM Avo" panose="02040603050506020204" pitchFamily="18" charset="0"/>
                <a:cs typeface="Arial" panose="020B0604020202020204" pitchFamily="34" charset="0"/>
                <a:sym typeface="Arial"/>
              </a:rPr>
              <a:t>Trao đổi với thầy cô giáo chủ nhiệm để nhận được sự hỗ trợ;</a:t>
            </a:r>
          </a:p>
          <a:p>
            <a:pPr marL="342900" lvl="0" indent="-342900" algn="just">
              <a:lnSpc>
                <a:spcPct val="150000"/>
              </a:lnSpc>
              <a:buClr>
                <a:srgbClr val="000000"/>
              </a:buClr>
              <a:buFont typeface="Arial" panose="020B0604020202020204" pitchFamily="34" charset="0"/>
              <a:buChar char="•"/>
            </a:pPr>
            <a:r>
              <a:rPr lang="vi-VN" sz="2400" kern="0" dirty="0">
                <a:solidFill>
                  <a:srgbClr val="272727"/>
                </a:solidFill>
                <a:latin typeface="UTM Avo" panose="02040603050506020204" pitchFamily="18" charset="0"/>
                <a:cs typeface="Arial" panose="020B0604020202020204" pitchFamily="34" charset="0"/>
                <a:sym typeface="Arial"/>
              </a:rPr>
              <a:t>…</a:t>
            </a:r>
          </a:p>
        </p:txBody>
      </p:sp>
      <p:sp>
        <p:nvSpPr>
          <p:cNvPr id="3" name="Rectangle 2">
            <a:extLst>
              <a:ext uri="{FF2B5EF4-FFF2-40B4-BE49-F238E27FC236}">
                <a16:creationId xmlns:a16="http://schemas.microsoft.com/office/drawing/2014/main" id="{BF618BF2-B3A5-1EA2-E428-5A5BFFB787A0}"/>
              </a:ext>
            </a:extLst>
          </p:cNvPr>
          <p:cNvSpPr/>
          <p:nvPr/>
        </p:nvSpPr>
        <p:spPr>
          <a:xfrm>
            <a:off x="3711958" y="1698799"/>
            <a:ext cx="4768081" cy="674248"/>
          </a:xfrm>
          <a:prstGeom prst="rect">
            <a:avLst/>
          </a:prstGeom>
          <a:solidFill>
            <a:srgbClr val="DEEBF7"/>
          </a:solidFill>
          <a:ln w="25400" cap="flat" cmpd="sng" algn="ctr">
            <a:solidFill>
              <a:srgbClr val="2E75B6"/>
            </a:solidFill>
            <a:prstDash val="solid"/>
          </a:ln>
          <a:effectLst/>
        </p:spPr>
        <p:txBody>
          <a:bodyPr rtlCol="0" anchor="ctr"/>
          <a:lstStyle/>
          <a:p>
            <a:pPr lvl="0" algn="ctr">
              <a:buClr>
                <a:srgbClr val="000000"/>
              </a:buClr>
              <a:defRPr/>
            </a:pPr>
            <a:r>
              <a:rPr lang="vi-VN" sz="2400" b="1" kern="0">
                <a:solidFill>
                  <a:srgbClr val="000000"/>
                </a:solidFill>
                <a:latin typeface="UTM Avo" panose="02040603050506020204" pitchFamily="18" charset="0"/>
                <a:ea typeface="Calibri" panose="020F0502020204030204" pitchFamily="34" charset="0"/>
                <a:cs typeface="Arial" panose="020B0604020202020204" pitchFamily="34" charset="0"/>
                <a:sym typeface="Arial"/>
              </a:rPr>
              <a:t>Nhóm 5, 6: Trường hợp 3. </a:t>
            </a:r>
            <a:endParaRPr lang="vi-VN" sz="2400" b="1" kern="0" dirty="0">
              <a:solidFill>
                <a:srgbClr val="000000"/>
              </a:solidFill>
              <a:latin typeface="UTM Avo" panose="02040603050506020204" pitchFamily="18" charset="0"/>
              <a:ea typeface="Calibri" panose="020F0502020204030204" pitchFamily="34" charset="0"/>
              <a:cs typeface="Arial" panose="020B0604020202020204" pitchFamily="34" charset="0"/>
              <a:sym typeface="Arial"/>
            </a:endParaRPr>
          </a:p>
        </p:txBody>
      </p:sp>
    </p:spTree>
    <p:extLst>
      <p:ext uri="{BB962C8B-B14F-4D97-AF65-F5344CB8AC3E}">
        <p14:creationId xmlns:p14="http://schemas.microsoft.com/office/powerpoint/2010/main" val="334151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C8A9AB64-9EE1-7521-0A5E-DB4BA06132EA}"/>
              </a:ext>
            </a:extLst>
          </p:cNvPr>
          <p:cNvSpPr/>
          <p:nvPr/>
        </p:nvSpPr>
        <p:spPr>
          <a:xfrm>
            <a:off x="3388167" y="1584989"/>
            <a:ext cx="5415666" cy="828012"/>
          </a:xfrm>
          <a:prstGeom prst="roundRect">
            <a:avLst/>
          </a:prstGeom>
          <a:solidFill>
            <a:srgbClr val="FFFFFF"/>
          </a:solidFill>
          <a:ln w="25400" cap="flat" cmpd="sng" algn="ctr">
            <a:solidFill>
              <a:srgbClr val="FFCCCC"/>
            </a:solidFill>
            <a:prstDash val="solid"/>
          </a:ln>
          <a:effectLst/>
        </p:spPr>
        <p:txBody>
          <a:bodyPr bIns="144000" rtlCol="0" anchor="ctr"/>
          <a:lstStyle/>
          <a:p>
            <a:pPr lvl="0" algn="ctr">
              <a:lnSpc>
                <a:spcPct val="150000"/>
              </a:lnSpc>
              <a:buClr>
                <a:srgbClr val="000000"/>
              </a:buClr>
            </a:pPr>
            <a:r>
              <a:rPr lang="vi-VN" sz="2400" b="1" kern="0" dirty="0">
                <a:solidFill>
                  <a:srgbClr val="434343">
                    <a:lumMod val="50000"/>
                  </a:srgbClr>
                </a:solidFill>
                <a:latin typeface="UTM Avo" panose="02040603050506020204" pitchFamily="18" charset="0"/>
                <a:cs typeface="Arial" panose="020B0604020202020204" pitchFamily="34" charset="0"/>
                <a:sym typeface="Arial"/>
              </a:rPr>
              <a:t>Bài tập </a:t>
            </a:r>
            <a:r>
              <a:rPr lang="en-US" sz="2400" b="1" kern="0" dirty="0">
                <a:solidFill>
                  <a:srgbClr val="434343">
                    <a:lumMod val="50000"/>
                  </a:srgbClr>
                </a:solidFill>
                <a:latin typeface="UTM Avo" panose="02040603050506020204" pitchFamily="18" charset="0"/>
                <a:cs typeface="Arial" panose="020B0604020202020204" pitchFamily="34" charset="0"/>
                <a:sym typeface="Arial"/>
              </a:rPr>
              <a:t>4</a:t>
            </a:r>
            <a:r>
              <a:rPr lang="vi-VN" sz="2400" b="1" kern="0" dirty="0">
                <a:solidFill>
                  <a:srgbClr val="434343">
                    <a:lumMod val="50000"/>
                  </a:srgbClr>
                </a:solidFill>
                <a:latin typeface="UTM Avo" panose="02040603050506020204" pitchFamily="18" charset="0"/>
                <a:cs typeface="Arial" panose="020B0604020202020204" pitchFamily="34" charset="0"/>
                <a:sym typeface="Arial"/>
              </a:rPr>
              <a:t>: </a:t>
            </a:r>
            <a:r>
              <a:rPr lang="vi-VN" sz="2400" kern="0" dirty="0">
                <a:solidFill>
                  <a:srgbClr val="434343">
                    <a:lumMod val="50000"/>
                  </a:srgbClr>
                </a:solidFill>
                <a:latin typeface="UTM Avo" panose="02040603050506020204" pitchFamily="18" charset="0"/>
                <a:cs typeface="Arial" panose="020B0604020202020204" pitchFamily="34" charset="0"/>
                <a:sym typeface="Arial"/>
              </a:rPr>
              <a:t>Xử lí tình huống</a:t>
            </a:r>
          </a:p>
        </p:txBody>
      </p:sp>
      <p:sp>
        <p:nvSpPr>
          <p:cNvPr id="5" name="Speech Bubble: Rectangle with Corners Rounded 26">
            <a:extLst>
              <a:ext uri="{FF2B5EF4-FFF2-40B4-BE49-F238E27FC236}">
                <a16:creationId xmlns:a16="http://schemas.microsoft.com/office/drawing/2014/main" id="{9E8B4737-BD2F-C6F2-8996-2DAC0C93E7D5}"/>
              </a:ext>
            </a:extLst>
          </p:cNvPr>
          <p:cNvSpPr/>
          <p:nvPr/>
        </p:nvSpPr>
        <p:spPr>
          <a:xfrm>
            <a:off x="498343" y="2576961"/>
            <a:ext cx="11195313" cy="1485439"/>
          </a:xfrm>
          <a:prstGeom prst="wedgeRoundRectCallout">
            <a:avLst>
              <a:gd name="adj1" fmla="val -26405"/>
              <a:gd name="adj2" fmla="val 46900"/>
              <a:gd name="adj3" fmla="val 16667"/>
            </a:avLst>
          </a:prstGeom>
          <a:solidFill>
            <a:srgbClr val="FFEFEF"/>
          </a:solidFill>
          <a:ln w="38100" cap="flat" cmpd="sng" algn="ctr">
            <a:no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kumimoji="0" lang="en-US" sz="2400" b="1"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Cả</a:t>
            </a:r>
            <a:r>
              <a:rPr kumimoji="0" lang="en-US" sz="2400" b="1"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1"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lớp</a:t>
            </a:r>
            <a:r>
              <a:rPr kumimoji="0" lang="en-US" sz="2400" b="1"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chia </a:t>
            </a:r>
            <a:r>
              <a:rPr kumimoji="0" lang="en-US" sz="2400" b="1"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thành</a:t>
            </a:r>
            <a:r>
              <a:rPr kumimoji="0" lang="en-US" sz="2400" b="1"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6 </a:t>
            </a:r>
            <a:r>
              <a:rPr kumimoji="0" lang="en-US" sz="2400" b="1"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nhóm</a:t>
            </a:r>
            <a:r>
              <a:rPr kumimoji="0" lang="en-US" sz="2400" b="1"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các</a:t>
            </a:r>
            <a:r>
              <a:rPr kumimoji="0" lang="en-US" sz="2400" b="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nhóm</a:t>
            </a:r>
            <a:r>
              <a:rPr kumimoji="0" lang="en-US" sz="2400" b="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đọc</a:t>
            </a:r>
            <a:r>
              <a:rPr kumimoji="0" lang="en-US" sz="2400" b="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các</a:t>
            </a:r>
            <a:r>
              <a:rPr kumimoji="0" lang="en-US" sz="2400" b="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tình</a:t>
            </a:r>
            <a:r>
              <a:rPr kumimoji="0" lang="en-US" sz="2400" b="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huống</a:t>
            </a:r>
            <a:r>
              <a:rPr kumimoji="0" lang="en-US" sz="2400" b="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và</a:t>
            </a:r>
            <a:r>
              <a:rPr kumimoji="0" lang="en-US" sz="2400" b="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thảo</a:t>
            </a:r>
            <a:r>
              <a:rPr kumimoji="0" lang="en-US" sz="2400" b="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luận</a:t>
            </a:r>
            <a:r>
              <a:rPr kumimoji="0" lang="en-US" sz="2400" b="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để</a:t>
            </a:r>
            <a:r>
              <a:rPr kumimoji="0" lang="en-US" sz="2400" b="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đưa</a:t>
            </a:r>
            <a:r>
              <a:rPr kumimoji="0" lang="en-US" sz="2400" b="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ra</a:t>
            </a:r>
            <a:r>
              <a:rPr kumimoji="0" lang="en-US" sz="2400" b="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cách</a:t>
            </a:r>
            <a:r>
              <a:rPr kumimoji="0" lang="en-US" sz="2400" b="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thức</a:t>
            </a:r>
            <a:r>
              <a:rPr kumimoji="0" lang="en-US" sz="2400" b="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xử</a:t>
            </a:r>
            <a:r>
              <a:rPr kumimoji="0" lang="en-US" sz="2400" b="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lí</a:t>
            </a:r>
            <a:r>
              <a:rPr kumimoji="0" lang="en-US" sz="2400" b="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a:t>
            </a:r>
            <a:endParaRPr kumimoji="0" lang="en-VN" sz="2400" b="0" u="none" strike="noStrike" kern="0" cap="none" spc="0" normalizeH="0" baseline="0" noProof="0" dirty="0">
              <a:ln>
                <a:noFill/>
              </a:ln>
              <a:solidFill>
                <a:srgbClr val="000000"/>
              </a:solidFill>
              <a:effectLst/>
              <a:uLnTx/>
              <a:uFillTx/>
              <a:latin typeface="UTM Avo" panose="02040603050506020204" pitchFamily="18" charset="0"/>
              <a:ea typeface="SimSun" panose="02010600030101010101" pitchFamily="2" charset="-122"/>
              <a:cs typeface="Arial" panose="020B0604020202020204" pitchFamily="34" charset="0"/>
              <a:sym typeface="Arial"/>
            </a:endParaRPr>
          </a:p>
        </p:txBody>
      </p:sp>
      <p:grpSp>
        <p:nvGrpSpPr>
          <p:cNvPr id="7" name="Group 6">
            <a:extLst>
              <a:ext uri="{FF2B5EF4-FFF2-40B4-BE49-F238E27FC236}">
                <a16:creationId xmlns:a16="http://schemas.microsoft.com/office/drawing/2014/main" id="{1CA22FAE-206D-2720-A213-E9C010340299}"/>
              </a:ext>
            </a:extLst>
          </p:cNvPr>
          <p:cNvGrpSpPr/>
          <p:nvPr/>
        </p:nvGrpSpPr>
        <p:grpSpPr>
          <a:xfrm>
            <a:off x="1982978" y="4080450"/>
            <a:ext cx="8202421" cy="605732"/>
            <a:chOff x="3676506" y="1823688"/>
            <a:chExt cx="10872793" cy="1262412"/>
          </a:xfrm>
        </p:grpSpPr>
        <p:cxnSp>
          <p:nvCxnSpPr>
            <p:cNvPr id="8" name="Straight Connector 7">
              <a:extLst>
                <a:ext uri="{FF2B5EF4-FFF2-40B4-BE49-F238E27FC236}">
                  <a16:creationId xmlns:a16="http://schemas.microsoft.com/office/drawing/2014/main" id="{1785D9D7-C2EE-4A53-DC90-D175C8EEABED}"/>
                </a:ext>
              </a:extLst>
            </p:cNvPr>
            <p:cNvCxnSpPr>
              <a:cxnSpLocks/>
            </p:cNvCxnSpPr>
            <p:nvPr/>
          </p:nvCxnSpPr>
          <p:spPr>
            <a:xfrm>
              <a:off x="9144000" y="1823688"/>
              <a:ext cx="0" cy="1262412"/>
            </a:xfrm>
            <a:prstGeom prst="line">
              <a:avLst/>
            </a:prstGeom>
            <a:noFill/>
            <a:ln w="38100" cap="flat" cmpd="sng" algn="ctr">
              <a:solidFill>
                <a:srgbClr val="FFCCCC"/>
              </a:solidFill>
              <a:prstDash val="solid"/>
            </a:ln>
            <a:effectLst/>
          </p:spPr>
        </p:cxnSp>
        <p:cxnSp>
          <p:nvCxnSpPr>
            <p:cNvPr id="10" name="Straight Connector 9">
              <a:extLst>
                <a:ext uri="{FF2B5EF4-FFF2-40B4-BE49-F238E27FC236}">
                  <a16:creationId xmlns:a16="http://schemas.microsoft.com/office/drawing/2014/main" id="{5C1FBFB7-8A4E-F37A-30D7-60C5AF5BF561}"/>
                </a:ext>
              </a:extLst>
            </p:cNvPr>
            <p:cNvCxnSpPr>
              <a:cxnSpLocks/>
            </p:cNvCxnSpPr>
            <p:nvPr/>
          </p:nvCxnSpPr>
          <p:spPr>
            <a:xfrm>
              <a:off x="3676506" y="2400300"/>
              <a:ext cx="10872793" cy="0"/>
            </a:xfrm>
            <a:prstGeom prst="line">
              <a:avLst/>
            </a:prstGeom>
            <a:noFill/>
            <a:ln w="38100" cap="flat" cmpd="sng" algn="ctr">
              <a:solidFill>
                <a:srgbClr val="FFCCCC"/>
              </a:solidFill>
              <a:prstDash val="solid"/>
            </a:ln>
            <a:effectLst/>
          </p:spPr>
        </p:cxnSp>
        <p:cxnSp>
          <p:nvCxnSpPr>
            <p:cNvPr id="11" name="Straight Connector 10">
              <a:extLst>
                <a:ext uri="{FF2B5EF4-FFF2-40B4-BE49-F238E27FC236}">
                  <a16:creationId xmlns:a16="http://schemas.microsoft.com/office/drawing/2014/main" id="{265B2FC0-C180-0A93-522B-1BF0C1C4CF7F}"/>
                </a:ext>
              </a:extLst>
            </p:cNvPr>
            <p:cNvCxnSpPr>
              <a:cxnSpLocks/>
            </p:cNvCxnSpPr>
            <p:nvPr/>
          </p:nvCxnSpPr>
          <p:spPr>
            <a:xfrm>
              <a:off x="3725857" y="2400300"/>
              <a:ext cx="0" cy="685800"/>
            </a:xfrm>
            <a:prstGeom prst="line">
              <a:avLst/>
            </a:prstGeom>
            <a:noFill/>
            <a:ln w="38100" cap="flat" cmpd="sng" algn="ctr">
              <a:solidFill>
                <a:srgbClr val="FFCCCC"/>
              </a:solidFill>
              <a:prstDash val="solid"/>
            </a:ln>
            <a:effectLst/>
          </p:spPr>
        </p:cxnSp>
        <p:cxnSp>
          <p:nvCxnSpPr>
            <p:cNvPr id="12" name="Straight Connector 11">
              <a:extLst>
                <a:ext uri="{FF2B5EF4-FFF2-40B4-BE49-F238E27FC236}">
                  <a16:creationId xmlns:a16="http://schemas.microsoft.com/office/drawing/2014/main" id="{335951BC-0A66-3356-A951-273827A45084}"/>
                </a:ext>
              </a:extLst>
            </p:cNvPr>
            <p:cNvCxnSpPr>
              <a:cxnSpLocks/>
            </p:cNvCxnSpPr>
            <p:nvPr/>
          </p:nvCxnSpPr>
          <p:spPr>
            <a:xfrm>
              <a:off x="14496356" y="2420927"/>
              <a:ext cx="0" cy="644543"/>
            </a:xfrm>
            <a:prstGeom prst="line">
              <a:avLst/>
            </a:prstGeom>
            <a:noFill/>
            <a:ln w="38100" cap="flat" cmpd="sng" algn="ctr">
              <a:solidFill>
                <a:srgbClr val="FFCCCC"/>
              </a:solidFill>
              <a:prstDash val="solid"/>
            </a:ln>
            <a:effectLst/>
          </p:spPr>
        </p:cxnSp>
      </p:grpSp>
      <p:sp>
        <p:nvSpPr>
          <p:cNvPr id="13" name="Rectangle 12">
            <a:extLst>
              <a:ext uri="{FF2B5EF4-FFF2-40B4-BE49-F238E27FC236}">
                <a16:creationId xmlns:a16="http://schemas.microsoft.com/office/drawing/2014/main" id="{39ACAB42-2C54-5066-FD0E-81F4AAB7FED9}"/>
              </a:ext>
            </a:extLst>
          </p:cNvPr>
          <p:cNvSpPr/>
          <p:nvPr/>
        </p:nvSpPr>
        <p:spPr>
          <a:xfrm>
            <a:off x="498342" y="4686183"/>
            <a:ext cx="3205863" cy="1943217"/>
          </a:xfrm>
          <a:prstGeom prst="rect">
            <a:avLst/>
          </a:prstGeom>
          <a:solidFill>
            <a:srgbClr val="FFFFFF"/>
          </a:solidFill>
          <a:ln w="38100" cap="flat" cmpd="sng" algn="ctr">
            <a:solidFill>
              <a:srgbClr val="FFCCCC"/>
            </a:solid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kumimoji="0" lang="en-VN" sz="2400" b="1" i="0" u="none" strike="noStrike" kern="0" cap="none" spc="0" normalizeH="0" baseline="0" noProof="0" dirty="0">
                <a:ln>
                  <a:noFill/>
                </a:ln>
                <a:solidFill>
                  <a:srgbClr val="272727"/>
                </a:solidFill>
                <a:effectLst/>
                <a:uLnTx/>
                <a:uFillTx/>
                <a:latin typeface="UTM Avo" panose="02040603050506020204" pitchFamily="18" charset="0"/>
                <a:ea typeface="+mn-ea"/>
                <a:cs typeface="Arial" panose="020B0604020202020204" pitchFamily="34" charset="0"/>
                <a:sym typeface="Arial"/>
              </a:rPr>
              <a:t>Nhóm 1, 2: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Đọc</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và</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đưa</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ra</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cách</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xử</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lí</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cho</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Tình</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huống</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1.</a:t>
            </a:r>
            <a:endParaRPr kumimoji="0" lang="en-VN" sz="2400" b="0" i="0" u="none" strike="noStrike" kern="0" cap="none" spc="0" normalizeH="0" baseline="0" noProof="0" dirty="0">
              <a:ln>
                <a:noFill/>
              </a:ln>
              <a:solidFill>
                <a:srgbClr val="FFFAEB"/>
              </a:solidFill>
              <a:effectLst/>
              <a:uLnTx/>
              <a:uFillTx/>
              <a:latin typeface="UTM Avo" panose="02040603050506020204" pitchFamily="18" charset="0"/>
              <a:ea typeface="SimSun" panose="02010600030101010101" pitchFamily="2" charset="-122"/>
              <a:cs typeface="Arial" panose="020B0604020202020204" pitchFamily="34" charset="0"/>
              <a:sym typeface="Arial"/>
            </a:endParaRPr>
          </a:p>
        </p:txBody>
      </p:sp>
      <p:sp>
        <p:nvSpPr>
          <p:cNvPr id="14" name="Rectangle 13">
            <a:extLst>
              <a:ext uri="{FF2B5EF4-FFF2-40B4-BE49-F238E27FC236}">
                <a16:creationId xmlns:a16="http://schemas.microsoft.com/office/drawing/2014/main" id="{6803BEEE-C727-82E0-469A-7854DBA2CD6B}"/>
              </a:ext>
            </a:extLst>
          </p:cNvPr>
          <p:cNvSpPr/>
          <p:nvPr/>
        </p:nvSpPr>
        <p:spPr>
          <a:xfrm>
            <a:off x="4493067" y="4686182"/>
            <a:ext cx="3205861" cy="1943215"/>
          </a:xfrm>
          <a:prstGeom prst="rect">
            <a:avLst/>
          </a:prstGeom>
          <a:solidFill>
            <a:srgbClr val="FFFFFF"/>
          </a:solidFill>
          <a:ln w="38100" cap="flat" cmpd="sng" algn="ctr">
            <a:solidFill>
              <a:srgbClr val="FFCCCC"/>
            </a:solid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kumimoji="0" lang="en-VN" sz="2400" b="1" i="0" u="none" strike="noStrike" kern="0" cap="none" spc="0" normalizeH="0" baseline="0" noProof="0" dirty="0">
                <a:ln>
                  <a:noFill/>
                </a:ln>
                <a:solidFill>
                  <a:srgbClr val="272727"/>
                </a:solidFill>
                <a:effectLst/>
                <a:uLnTx/>
                <a:uFillTx/>
                <a:latin typeface="UTM Avo" panose="02040603050506020204" pitchFamily="18" charset="0"/>
                <a:ea typeface="+mn-ea"/>
                <a:cs typeface="Arial" panose="020B0604020202020204" pitchFamily="34" charset="0"/>
                <a:sym typeface="Arial"/>
              </a:rPr>
              <a:t>Nhóm 3, 4: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Đọc</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và</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đưa</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ra</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cách</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xử</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lí</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cho</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Tình</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huống</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2.</a:t>
            </a:r>
            <a:endParaRPr kumimoji="0" lang="en-VN" sz="2400" b="0" i="0" u="none" strike="noStrike" kern="0" cap="none" spc="0" normalizeH="0" baseline="0" noProof="0" dirty="0">
              <a:ln>
                <a:noFill/>
              </a:ln>
              <a:solidFill>
                <a:srgbClr val="FFFAEB"/>
              </a:solidFill>
              <a:effectLst/>
              <a:uLnTx/>
              <a:uFillTx/>
              <a:latin typeface="UTM Avo" panose="02040603050506020204" pitchFamily="18" charset="0"/>
              <a:ea typeface="SimSun" panose="02010600030101010101" pitchFamily="2" charset="-122"/>
              <a:cs typeface="Arial" panose="020B0604020202020204" pitchFamily="34" charset="0"/>
              <a:sym typeface="Arial"/>
            </a:endParaRPr>
          </a:p>
        </p:txBody>
      </p:sp>
      <p:sp>
        <p:nvSpPr>
          <p:cNvPr id="15" name="Rectangle 14">
            <a:extLst>
              <a:ext uri="{FF2B5EF4-FFF2-40B4-BE49-F238E27FC236}">
                <a16:creationId xmlns:a16="http://schemas.microsoft.com/office/drawing/2014/main" id="{973923A9-C5DA-D643-099F-D0484FA6F630}"/>
              </a:ext>
            </a:extLst>
          </p:cNvPr>
          <p:cNvSpPr/>
          <p:nvPr/>
        </p:nvSpPr>
        <p:spPr>
          <a:xfrm>
            <a:off x="8487791" y="4686182"/>
            <a:ext cx="3205853" cy="1943213"/>
          </a:xfrm>
          <a:prstGeom prst="rect">
            <a:avLst/>
          </a:prstGeom>
          <a:solidFill>
            <a:srgbClr val="FFFFFF"/>
          </a:solidFill>
          <a:ln w="38100" cap="flat" cmpd="sng" algn="ctr">
            <a:solidFill>
              <a:srgbClr val="FFCCCC"/>
            </a:solid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kumimoji="0" lang="en-VN" sz="2400" b="1" i="0" u="none" strike="noStrike" kern="0" cap="none" spc="0" normalizeH="0" baseline="0" noProof="0" dirty="0">
                <a:ln>
                  <a:noFill/>
                </a:ln>
                <a:solidFill>
                  <a:srgbClr val="272727"/>
                </a:solidFill>
                <a:effectLst/>
                <a:uLnTx/>
                <a:uFillTx/>
                <a:latin typeface="UTM Avo" panose="02040603050506020204" pitchFamily="18" charset="0"/>
                <a:ea typeface="+mn-ea"/>
                <a:cs typeface="Arial" panose="020B0604020202020204" pitchFamily="34" charset="0"/>
                <a:sym typeface="Arial"/>
              </a:rPr>
              <a:t>Nhóm 5, 6: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Đọc</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và</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đưa</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ra</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cách</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xử</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lí</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cho</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Tình</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huống</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sym typeface="Arial"/>
              </a:rPr>
              <a:t> 3.</a:t>
            </a:r>
            <a:endParaRPr kumimoji="0" lang="en-VN" sz="2400" b="0" i="0" u="none" strike="noStrike" kern="0" cap="none" spc="0" normalizeH="0" baseline="0" noProof="0" dirty="0">
              <a:ln>
                <a:noFill/>
              </a:ln>
              <a:solidFill>
                <a:srgbClr val="FFFAEB"/>
              </a:solidFill>
              <a:effectLst/>
              <a:uLnTx/>
              <a:uFillTx/>
              <a:latin typeface="UTM Avo" panose="02040603050506020204" pitchFamily="18" charset="0"/>
              <a:ea typeface="SimSun" panose="02010600030101010101" pitchFamily="2" charset="-122"/>
              <a:cs typeface="Arial" panose="020B0604020202020204" pitchFamily="34" charset="0"/>
              <a:sym typeface="Arial"/>
            </a:endParaRPr>
          </a:p>
        </p:txBody>
      </p:sp>
      <p:sp>
        <p:nvSpPr>
          <p:cNvPr id="18" name="Freeform 3">
            <a:extLst>
              <a:ext uri="{FF2B5EF4-FFF2-40B4-BE49-F238E27FC236}">
                <a16:creationId xmlns:a16="http://schemas.microsoft.com/office/drawing/2014/main" id="{7DF20186-D7C0-E157-9800-12D9C371DC6E}"/>
              </a:ext>
            </a:extLst>
          </p:cNvPr>
          <p:cNvSpPr/>
          <p:nvPr/>
        </p:nvSpPr>
        <p:spPr>
          <a:xfrm>
            <a:off x="10589961" y="692445"/>
            <a:ext cx="1322639" cy="1943213"/>
          </a:xfrm>
          <a:custGeom>
            <a:avLst/>
            <a:gdLst/>
            <a:ahLst/>
            <a:cxnLst/>
            <a:rect l="l" t="t" r="r" b="b"/>
            <a:pathLst>
              <a:path w="1483900" h="2057400">
                <a:moveTo>
                  <a:pt x="0" y="0"/>
                </a:moveTo>
                <a:lnTo>
                  <a:pt x="1483899" y="0"/>
                </a:lnTo>
                <a:lnTo>
                  <a:pt x="1483899" y="2057400"/>
                </a:lnTo>
                <a:lnTo>
                  <a:pt x="0" y="2057400"/>
                </a:lnTo>
                <a:lnTo>
                  <a:pt x="0" y="0"/>
                </a:lnTo>
                <a:close/>
              </a:path>
            </a:pathLst>
          </a:custGeom>
          <a:blipFill>
            <a:blip r:embed="rId4"/>
            <a:stretch>
              <a:fillRect/>
            </a:stretch>
          </a:blipFill>
        </p:spPr>
        <p:txBody>
          <a:bodyPr/>
          <a:lstStyle/>
          <a:p>
            <a:pPr>
              <a:buClr>
                <a:srgbClr val="000000"/>
              </a:buClr>
              <a:buFont typeface="Arial"/>
              <a:buNone/>
            </a:pPr>
            <a:endParaRPr lang="en-US" sz="2400" kern="0" dirty="0">
              <a:solidFill>
                <a:srgbClr val="000000"/>
              </a:solidFill>
              <a:latin typeface="UTM Avo" panose="02040603050506020204" pitchFamily="18" charset="0"/>
              <a:cs typeface="Arial"/>
              <a:sym typeface="Arial"/>
            </a:endParaRPr>
          </a:p>
        </p:txBody>
      </p:sp>
    </p:spTree>
    <p:extLst>
      <p:ext uri="{BB962C8B-B14F-4D97-AF65-F5344CB8AC3E}">
        <p14:creationId xmlns:p14="http://schemas.microsoft.com/office/powerpoint/2010/main" val="2218043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P spid="13" grpId="0" animBg="1"/>
      <p:bldP spid="14" grpId="0" animBg="1"/>
      <p:bldP spid="15"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4AADFE39-E7EA-C40D-401E-9D5459EA4CC9}"/>
              </a:ext>
            </a:extLst>
          </p:cNvPr>
          <p:cNvGrpSpPr/>
          <p:nvPr/>
        </p:nvGrpSpPr>
        <p:grpSpPr>
          <a:xfrm>
            <a:off x="7411260" y="2218448"/>
            <a:ext cx="3743421" cy="3563760"/>
            <a:chOff x="11042904" y="2276852"/>
            <a:chExt cx="6688827" cy="6858000"/>
          </a:xfrm>
        </p:grpSpPr>
        <p:grpSp>
          <p:nvGrpSpPr>
            <p:cNvPr id="7" name="Group 6">
              <a:extLst>
                <a:ext uri="{FF2B5EF4-FFF2-40B4-BE49-F238E27FC236}">
                  <a16:creationId xmlns:a16="http://schemas.microsoft.com/office/drawing/2014/main" id="{013528B3-384A-12B7-D40F-157F3E7F0B17}"/>
                </a:ext>
              </a:extLst>
            </p:cNvPr>
            <p:cNvGrpSpPr/>
            <p:nvPr/>
          </p:nvGrpSpPr>
          <p:grpSpPr>
            <a:xfrm>
              <a:off x="11042904" y="2276852"/>
              <a:ext cx="6688827" cy="6858000"/>
              <a:chOff x="11427737" y="2543097"/>
              <a:chExt cx="6237895" cy="6858000"/>
            </a:xfrm>
          </p:grpSpPr>
          <p:sp>
            <p:nvSpPr>
              <p:cNvPr id="9" name="Freeform 7">
                <a:extLst>
                  <a:ext uri="{FF2B5EF4-FFF2-40B4-BE49-F238E27FC236}">
                    <a16:creationId xmlns:a16="http://schemas.microsoft.com/office/drawing/2014/main" id="{FDC8D6FC-3010-FA1A-3037-4849AC147A9B}"/>
                  </a:ext>
                </a:extLst>
              </p:cNvPr>
              <p:cNvSpPr/>
              <p:nvPr/>
            </p:nvSpPr>
            <p:spPr>
              <a:xfrm>
                <a:off x="11427737" y="2543097"/>
                <a:ext cx="6237895" cy="6858000"/>
              </a:xfrm>
              <a:custGeom>
                <a:avLst/>
                <a:gdLst/>
                <a:ahLst/>
                <a:cxnLst/>
                <a:rect l="l" t="t" r="r" b="b"/>
                <a:pathLst>
                  <a:path w="1437726" h="2048682">
                    <a:moveTo>
                      <a:pt x="72330" y="0"/>
                    </a:moveTo>
                    <a:lnTo>
                      <a:pt x="1365396" y="0"/>
                    </a:lnTo>
                    <a:cubicBezTo>
                      <a:pt x="1405343" y="0"/>
                      <a:pt x="1437726" y="32383"/>
                      <a:pt x="1437726" y="72330"/>
                    </a:cubicBezTo>
                    <a:lnTo>
                      <a:pt x="1437726" y="1976352"/>
                    </a:lnTo>
                    <a:cubicBezTo>
                      <a:pt x="1437726" y="1995535"/>
                      <a:pt x="1430105" y="2013932"/>
                      <a:pt x="1416541" y="2027497"/>
                    </a:cubicBezTo>
                    <a:cubicBezTo>
                      <a:pt x="1402976" y="2041061"/>
                      <a:pt x="1384579" y="2048682"/>
                      <a:pt x="1365396" y="2048682"/>
                    </a:cubicBezTo>
                    <a:lnTo>
                      <a:pt x="72330" y="2048682"/>
                    </a:lnTo>
                    <a:cubicBezTo>
                      <a:pt x="32383" y="2048682"/>
                      <a:pt x="0" y="2016298"/>
                      <a:pt x="0" y="1976352"/>
                    </a:cubicBezTo>
                    <a:lnTo>
                      <a:pt x="0" y="72330"/>
                    </a:lnTo>
                    <a:cubicBezTo>
                      <a:pt x="0" y="32383"/>
                      <a:pt x="32383" y="0"/>
                      <a:pt x="72330" y="0"/>
                    </a:cubicBezTo>
                    <a:close/>
                  </a:path>
                </a:pathLst>
              </a:custGeom>
              <a:solidFill>
                <a:schemeClr val="accent4">
                  <a:lumMod val="20000"/>
                  <a:lumOff val="80000"/>
                </a:schemeClr>
              </a:solidFill>
              <a:ln>
                <a:solidFill>
                  <a:srgbClr val="FFFFFF">
                    <a:lumMod val="60000"/>
                    <a:lumOff val="40000"/>
                  </a:srgbClr>
                </a:solidFill>
              </a:ln>
            </p:spPr>
            <p:txBody>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p:txBody>
          </p:sp>
          <p:sp>
            <p:nvSpPr>
              <p:cNvPr id="12" name="Freeform 10">
                <a:extLst>
                  <a:ext uri="{FF2B5EF4-FFF2-40B4-BE49-F238E27FC236}">
                    <a16:creationId xmlns:a16="http://schemas.microsoft.com/office/drawing/2014/main" id="{4E1F081A-15F7-CC89-ED6A-4E3EAE6E3D09}"/>
                  </a:ext>
                </a:extLst>
              </p:cNvPr>
              <p:cNvSpPr/>
              <p:nvPr/>
            </p:nvSpPr>
            <p:spPr>
              <a:xfrm>
                <a:off x="11876328" y="3024050"/>
                <a:ext cx="5427420" cy="1713528"/>
              </a:xfrm>
              <a:custGeom>
                <a:avLst/>
                <a:gdLst/>
                <a:ahLst/>
                <a:cxnLst/>
                <a:rect l="l" t="t" r="r" b="b"/>
                <a:pathLst>
                  <a:path w="1329860" h="335393">
                    <a:moveTo>
                      <a:pt x="78196" y="0"/>
                    </a:moveTo>
                    <a:lnTo>
                      <a:pt x="1251664" y="0"/>
                    </a:lnTo>
                    <a:cubicBezTo>
                      <a:pt x="1294851" y="0"/>
                      <a:pt x="1329860" y="35010"/>
                      <a:pt x="1329860" y="78196"/>
                    </a:cubicBezTo>
                    <a:lnTo>
                      <a:pt x="1329860" y="257196"/>
                    </a:lnTo>
                    <a:cubicBezTo>
                      <a:pt x="1329860" y="277935"/>
                      <a:pt x="1321622" y="297825"/>
                      <a:pt x="1306957" y="312489"/>
                    </a:cubicBezTo>
                    <a:cubicBezTo>
                      <a:pt x="1292292" y="327154"/>
                      <a:pt x="1272403" y="335393"/>
                      <a:pt x="1251664" y="335393"/>
                    </a:cubicBezTo>
                    <a:lnTo>
                      <a:pt x="78196" y="335393"/>
                    </a:lnTo>
                    <a:cubicBezTo>
                      <a:pt x="57457" y="335393"/>
                      <a:pt x="37568" y="327154"/>
                      <a:pt x="22903" y="312489"/>
                    </a:cubicBezTo>
                    <a:cubicBezTo>
                      <a:pt x="8239" y="297825"/>
                      <a:pt x="0" y="277935"/>
                      <a:pt x="0" y="257196"/>
                    </a:cubicBezTo>
                    <a:lnTo>
                      <a:pt x="0" y="78196"/>
                    </a:lnTo>
                    <a:cubicBezTo>
                      <a:pt x="0" y="57457"/>
                      <a:pt x="8239" y="37568"/>
                      <a:pt x="22903" y="22903"/>
                    </a:cubicBezTo>
                    <a:cubicBezTo>
                      <a:pt x="37568" y="8239"/>
                      <a:pt x="57457" y="0"/>
                      <a:pt x="78196" y="0"/>
                    </a:cubicBezTo>
                    <a:close/>
                  </a:path>
                </a:pathLst>
              </a:custGeom>
              <a:solidFill>
                <a:srgbClr val="FFFFFF"/>
              </a:solidFill>
            </p:spPr>
            <p:txBody>
              <a:bodyPr anchor="ctr"/>
              <a:lstStyle/>
              <a:p>
                <a:pPr algn="ctr">
                  <a:buClr>
                    <a:srgbClr val="000000"/>
                  </a:buClr>
                </a:pPr>
                <a:r>
                  <a:rPr kumimoji="0" lang="en-US" sz="2400" b="1"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rPr>
                  <a:t>TÌNH HUỐNG 1</a:t>
                </a:r>
              </a:p>
            </p:txBody>
          </p:sp>
        </p:grpSp>
        <p:pic>
          <p:nvPicPr>
            <p:cNvPr id="8" name="Picture 7" descr="A group of kids sitting around a table&#10;&#10;Description automatically generated with low confidence">
              <a:extLst>
                <a:ext uri="{FF2B5EF4-FFF2-40B4-BE49-F238E27FC236}">
                  <a16:creationId xmlns:a16="http://schemas.microsoft.com/office/drawing/2014/main" id="{36807A6D-BCEB-6FD7-1737-6FD9FB6720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23924" y="5640000"/>
              <a:ext cx="5819763" cy="3494852"/>
            </a:xfrm>
            <a:prstGeom prst="rect">
              <a:avLst/>
            </a:prstGeom>
          </p:spPr>
        </p:pic>
      </p:grpSp>
      <p:sp>
        <p:nvSpPr>
          <p:cNvPr id="14" name="Rectangle: Rounded Corners 13">
            <a:extLst>
              <a:ext uri="{FF2B5EF4-FFF2-40B4-BE49-F238E27FC236}">
                <a16:creationId xmlns:a16="http://schemas.microsoft.com/office/drawing/2014/main" id="{63DC8DA4-3448-0939-D2F8-EBDFB818B856}"/>
              </a:ext>
            </a:extLst>
          </p:cNvPr>
          <p:cNvSpPr/>
          <p:nvPr/>
        </p:nvSpPr>
        <p:spPr>
          <a:xfrm>
            <a:off x="838941" y="2218449"/>
            <a:ext cx="5806059" cy="3563759"/>
          </a:xfrm>
          <a:prstGeom prst="roundRect">
            <a:avLst/>
          </a:prstGeom>
          <a:solidFill>
            <a:schemeClr val="bg1"/>
          </a:solidFill>
          <a:ln w="38100" cap="flat" cmpd="sng" algn="ctr">
            <a:solidFill>
              <a:schemeClr val="accent4"/>
            </a:solidFill>
            <a:prstDash val="solid"/>
          </a:ln>
          <a:effectLst/>
        </p:spPr>
        <p:txBody>
          <a:bodyPr rtlCol="0" anchor="ctr"/>
          <a:lstStyle/>
          <a:p>
            <a:pPr marL="0" marR="0" lvl="0" indent="0" algn="just" defTabSz="914400" eaLnBrk="1" fontAlgn="auto" latinLnBrk="0" hangingPunct="1">
              <a:lnSpc>
                <a:spcPct val="150000"/>
              </a:lnSpc>
              <a:spcBef>
                <a:spcPts val="0"/>
              </a:spcBef>
              <a:spcAft>
                <a:spcPts val="667"/>
              </a:spcAft>
              <a:buClr>
                <a:srgbClr val="000000"/>
              </a:buClr>
              <a:buSzTx/>
              <a:buFont typeface="Arial"/>
              <a:buNone/>
              <a:tabLst/>
              <a:defRPr/>
            </a:pPr>
            <a:r>
              <a:rPr kumimoji="0" lang="en-US"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Tối</a:t>
            </a:r>
            <a:r>
              <a:rPr kumimoji="0" lang="en-US"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nay </a:t>
            </a:r>
            <a:r>
              <a:rPr kumimoji="0" lang="en-US"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có</a:t>
            </a:r>
            <a:r>
              <a:rPr kumimoji="0" lang="en-US"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một</a:t>
            </a:r>
            <a:r>
              <a:rPr kumimoji="0" lang="en-US"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trận</a:t>
            </a:r>
            <a:r>
              <a:rPr kumimoji="0" lang="en-US"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bóng</a:t>
            </a:r>
            <a:r>
              <a:rPr kumimoji="0" lang="en-US"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đá</a:t>
            </a:r>
            <a:r>
              <a:rPr kumimoji="0" lang="en-US"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mà</a:t>
            </a:r>
            <a:r>
              <a:rPr kumimoji="0" lang="en-US"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Tiến</a:t>
            </a:r>
            <a:r>
              <a:rPr kumimoji="0" lang="en-US"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rất</a:t>
            </a:r>
            <a:r>
              <a:rPr kumimoji="0" lang="en-US"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yêu</a:t>
            </a:r>
            <a:r>
              <a:rPr kumimoji="0" lang="en-US"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thích</a:t>
            </a:r>
            <a:r>
              <a:rPr kumimoji="0" lang="en-US"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Trận</a:t>
            </a:r>
            <a:r>
              <a:rPr kumimoji="0" lang="en-US"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bóng</a:t>
            </a:r>
            <a:r>
              <a:rPr kumimoji="0" lang="en-US"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sắp</a:t>
            </a:r>
            <a:r>
              <a:rPr kumimoji="0" lang="en-US"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bắt</a:t>
            </a:r>
            <a:r>
              <a:rPr kumimoji="0" lang="en-US"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đầu</a:t>
            </a:r>
            <a:r>
              <a:rPr kumimoji="0" lang="en-US"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nhưng</a:t>
            </a:r>
            <a:r>
              <a:rPr kumimoji="0" lang="en-US"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Tiến</a:t>
            </a:r>
            <a:r>
              <a:rPr kumimoji="0" lang="en-US"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chưa</a:t>
            </a:r>
            <a:r>
              <a:rPr kumimoji="0" lang="en-US"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ôn</a:t>
            </a:r>
            <a:r>
              <a:rPr kumimoji="0" lang="en-US"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bài</a:t>
            </a:r>
            <a:r>
              <a:rPr kumimoji="0" lang="en-US"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xong</a:t>
            </a:r>
            <a:r>
              <a:rPr kumimoji="0" lang="en-US"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Tiến</a:t>
            </a:r>
            <a:r>
              <a:rPr kumimoji="0" lang="en-US"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rất</a:t>
            </a:r>
            <a:r>
              <a:rPr kumimoji="0" lang="en-US"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phân</a:t>
            </a:r>
            <a:r>
              <a:rPr kumimoji="0" lang="en-US"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0"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vân</a:t>
            </a:r>
            <a:r>
              <a:rPr kumimoji="0" lang="en-US" sz="2400" b="0"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a:t>
            </a:r>
          </a:p>
          <a:p>
            <a:pPr marR="0" lvl="0" algn="just" defTabSz="914400" eaLnBrk="1" fontAlgn="auto" latinLnBrk="0" hangingPunct="1">
              <a:lnSpc>
                <a:spcPct val="150000"/>
              </a:lnSpc>
              <a:spcBef>
                <a:spcPts val="0"/>
              </a:spcBef>
              <a:spcAft>
                <a:spcPts val="667"/>
              </a:spcAft>
              <a:buClr>
                <a:srgbClr val="000000"/>
              </a:buClr>
              <a:buSzTx/>
              <a:tabLst/>
              <a:defRPr/>
            </a:pPr>
            <a:r>
              <a:rPr kumimoji="0" lang="en-US" sz="2400" b="1"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Wingdings" panose="05000000000000000000" pitchFamily="2" charset="2"/>
              </a:rPr>
              <a:t> </a:t>
            </a:r>
            <a:r>
              <a:rPr kumimoji="0" lang="en-US" sz="2400" b="1"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Nếu</a:t>
            </a:r>
            <a:r>
              <a:rPr kumimoji="0" lang="en-US" sz="2400" b="1"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là</a:t>
            </a:r>
            <a:r>
              <a:rPr kumimoji="0" lang="en-US" sz="2400" b="1"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Tiến</a:t>
            </a:r>
            <a:r>
              <a:rPr kumimoji="0" lang="en-US" sz="2400" b="1"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em</a:t>
            </a:r>
            <a:r>
              <a:rPr kumimoji="0" lang="en-US" sz="2400" b="1"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sẽ</a:t>
            </a:r>
            <a:r>
              <a:rPr kumimoji="0" lang="en-US" sz="2400" b="1"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làm</a:t>
            </a:r>
            <a:r>
              <a:rPr kumimoji="0" lang="en-US" sz="2400" b="1"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gì</a:t>
            </a:r>
            <a:r>
              <a:rPr kumimoji="0" lang="en-US" sz="2400" b="1" i="0" u="none" strike="noStrike" kern="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sym typeface="Arial"/>
              </a:rPr>
              <a:t>?</a:t>
            </a:r>
            <a:endParaRPr kumimoji="0" lang="en-VN" sz="2400" b="1" i="0" u="none" strike="noStrike" kern="0" cap="none" spc="0" normalizeH="0" baseline="0" noProof="0" dirty="0">
              <a:ln>
                <a:noFill/>
              </a:ln>
              <a:effectLst/>
              <a:uLnTx/>
              <a:uFillTx/>
              <a:latin typeface="UTM Avo" panose="02040603050506020204" pitchFamily="18" charset="0"/>
              <a:ea typeface="SimSun" panose="02010600030101010101" pitchFamily="2" charset="-122"/>
              <a:cs typeface="Arial" panose="020B0604020202020204" pitchFamily="34" charset="0"/>
              <a:sym typeface="Arial"/>
            </a:endParaRPr>
          </a:p>
        </p:txBody>
      </p:sp>
    </p:spTree>
    <p:extLst>
      <p:ext uri="{BB962C8B-B14F-4D97-AF65-F5344CB8AC3E}">
        <p14:creationId xmlns:p14="http://schemas.microsoft.com/office/powerpoint/2010/main" val="1463469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2E2667B-31A8-A8BC-B9C7-CE93881B7175}"/>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C18EE027-7974-A265-EB3B-76965F924A0B}"/>
              </a:ext>
            </a:extLst>
          </p:cNvPr>
          <p:cNvGrpSpPr/>
          <p:nvPr/>
        </p:nvGrpSpPr>
        <p:grpSpPr>
          <a:xfrm>
            <a:off x="7487460" y="2288471"/>
            <a:ext cx="3743421" cy="3563760"/>
            <a:chOff x="11042904" y="2276852"/>
            <a:chExt cx="6688827" cy="6858000"/>
          </a:xfrm>
        </p:grpSpPr>
        <p:grpSp>
          <p:nvGrpSpPr>
            <p:cNvPr id="7" name="Group 6">
              <a:extLst>
                <a:ext uri="{FF2B5EF4-FFF2-40B4-BE49-F238E27FC236}">
                  <a16:creationId xmlns:a16="http://schemas.microsoft.com/office/drawing/2014/main" id="{BE1AA0EE-C660-16CF-B09F-8209F34076D9}"/>
                </a:ext>
              </a:extLst>
            </p:cNvPr>
            <p:cNvGrpSpPr/>
            <p:nvPr/>
          </p:nvGrpSpPr>
          <p:grpSpPr>
            <a:xfrm>
              <a:off x="11042904" y="2276852"/>
              <a:ext cx="6688827" cy="6858000"/>
              <a:chOff x="11427737" y="2543097"/>
              <a:chExt cx="6237895" cy="6858000"/>
            </a:xfrm>
          </p:grpSpPr>
          <p:sp>
            <p:nvSpPr>
              <p:cNvPr id="9" name="Freeform 7">
                <a:extLst>
                  <a:ext uri="{FF2B5EF4-FFF2-40B4-BE49-F238E27FC236}">
                    <a16:creationId xmlns:a16="http://schemas.microsoft.com/office/drawing/2014/main" id="{1DE67CC0-3D9C-B435-FB0D-A1A34FE04B2C}"/>
                  </a:ext>
                </a:extLst>
              </p:cNvPr>
              <p:cNvSpPr/>
              <p:nvPr/>
            </p:nvSpPr>
            <p:spPr>
              <a:xfrm>
                <a:off x="11427737" y="2543097"/>
                <a:ext cx="6237895" cy="6858000"/>
              </a:xfrm>
              <a:custGeom>
                <a:avLst/>
                <a:gdLst/>
                <a:ahLst/>
                <a:cxnLst/>
                <a:rect l="l" t="t" r="r" b="b"/>
                <a:pathLst>
                  <a:path w="1437726" h="2048682">
                    <a:moveTo>
                      <a:pt x="72330" y="0"/>
                    </a:moveTo>
                    <a:lnTo>
                      <a:pt x="1365396" y="0"/>
                    </a:lnTo>
                    <a:cubicBezTo>
                      <a:pt x="1405343" y="0"/>
                      <a:pt x="1437726" y="32383"/>
                      <a:pt x="1437726" y="72330"/>
                    </a:cubicBezTo>
                    <a:lnTo>
                      <a:pt x="1437726" y="1976352"/>
                    </a:lnTo>
                    <a:cubicBezTo>
                      <a:pt x="1437726" y="1995535"/>
                      <a:pt x="1430105" y="2013932"/>
                      <a:pt x="1416541" y="2027497"/>
                    </a:cubicBezTo>
                    <a:cubicBezTo>
                      <a:pt x="1402976" y="2041061"/>
                      <a:pt x="1384579" y="2048682"/>
                      <a:pt x="1365396" y="2048682"/>
                    </a:cubicBezTo>
                    <a:lnTo>
                      <a:pt x="72330" y="2048682"/>
                    </a:lnTo>
                    <a:cubicBezTo>
                      <a:pt x="32383" y="2048682"/>
                      <a:pt x="0" y="2016298"/>
                      <a:pt x="0" y="1976352"/>
                    </a:cubicBezTo>
                    <a:lnTo>
                      <a:pt x="0" y="72330"/>
                    </a:lnTo>
                    <a:cubicBezTo>
                      <a:pt x="0" y="32383"/>
                      <a:pt x="32383" y="0"/>
                      <a:pt x="72330" y="0"/>
                    </a:cubicBezTo>
                    <a:close/>
                  </a:path>
                </a:pathLst>
              </a:custGeom>
              <a:solidFill>
                <a:schemeClr val="accent2">
                  <a:lumMod val="20000"/>
                  <a:lumOff val="80000"/>
                </a:schemeClr>
              </a:solidFill>
              <a:ln>
                <a:solidFill>
                  <a:srgbClr val="FFFFFF">
                    <a:lumMod val="60000"/>
                    <a:lumOff val="40000"/>
                  </a:srgbClr>
                </a:solidFill>
              </a:ln>
            </p:spPr>
            <p:txBody>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p:txBody>
          </p:sp>
          <p:sp>
            <p:nvSpPr>
              <p:cNvPr id="12" name="Freeform 10">
                <a:extLst>
                  <a:ext uri="{FF2B5EF4-FFF2-40B4-BE49-F238E27FC236}">
                    <a16:creationId xmlns:a16="http://schemas.microsoft.com/office/drawing/2014/main" id="{625A610B-B946-40A5-86BA-3661F60865B7}"/>
                  </a:ext>
                </a:extLst>
              </p:cNvPr>
              <p:cNvSpPr/>
              <p:nvPr/>
            </p:nvSpPr>
            <p:spPr>
              <a:xfrm>
                <a:off x="11876328" y="3024050"/>
                <a:ext cx="5427420" cy="1713528"/>
              </a:xfrm>
              <a:custGeom>
                <a:avLst/>
                <a:gdLst/>
                <a:ahLst/>
                <a:cxnLst/>
                <a:rect l="l" t="t" r="r" b="b"/>
                <a:pathLst>
                  <a:path w="1329860" h="335393">
                    <a:moveTo>
                      <a:pt x="78196" y="0"/>
                    </a:moveTo>
                    <a:lnTo>
                      <a:pt x="1251664" y="0"/>
                    </a:lnTo>
                    <a:cubicBezTo>
                      <a:pt x="1294851" y="0"/>
                      <a:pt x="1329860" y="35010"/>
                      <a:pt x="1329860" y="78196"/>
                    </a:cubicBezTo>
                    <a:lnTo>
                      <a:pt x="1329860" y="257196"/>
                    </a:lnTo>
                    <a:cubicBezTo>
                      <a:pt x="1329860" y="277935"/>
                      <a:pt x="1321622" y="297825"/>
                      <a:pt x="1306957" y="312489"/>
                    </a:cubicBezTo>
                    <a:cubicBezTo>
                      <a:pt x="1292292" y="327154"/>
                      <a:pt x="1272403" y="335393"/>
                      <a:pt x="1251664" y="335393"/>
                    </a:cubicBezTo>
                    <a:lnTo>
                      <a:pt x="78196" y="335393"/>
                    </a:lnTo>
                    <a:cubicBezTo>
                      <a:pt x="57457" y="335393"/>
                      <a:pt x="37568" y="327154"/>
                      <a:pt x="22903" y="312489"/>
                    </a:cubicBezTo>
                    <a:cubicBezTo>
                      <a:pt x="8239" y="297825"/>
                      <a:pt x="0" y="277935"/>
                      <a:pt x="0" y="257196"/>
                    </a:cubicBezTo>
                    <a:lnTo>
                      <a:pt x="0" y="78196"/>
                    </a:lnTo>
                    <a:cubicBezTo>
                      <a:pt x="0" y="57457"/>
                      <a:pt x="8239" y="37568"/>
                      <a:pt x="22903" y="22903"/>
                    </a:cubicBezTo>
                    <a:cubicBezTo>
                      <a:pt x="37568" y="8239"/>
                      <a:pt x="57457" y="0"/>
                      <a:pt x="78196" y="0"/>
                    </a:cubicBezTo>
                    <a:close/>
                  </a:path>
                </a:pathLst>
              </a:custGeom>
              <a:solidFill>
                <a:srgbClr val="FFFFFF"/>
              </a:solidFill>
            </p:spPr>
            <p:txBody>
              <a:bodyPr anchor="ctr"/>
              <a:lstStyle/>
              <a:p>
                <a:pPr algn="ctr">
                  <a:buClr>
                    <a:srgbClr val="000000"/>
                  </a:buClr>
                </a:pPr>
                <a:r>
                  <a:rPr kumimoji="0" lang="en-US" sz="2400" b="1"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rPr>
                  <a:t>TÌNH HUỐNG 2</a:t>
                </a:r>
              </a:p>
            </p:txBody>
          </p:sp>
        </p:grpSp>
        <p:pic>
          <p:nvPicPr>
            <p:cNvPr id="8" name="Picture 7" descr="A group of kids sitting around a table&#10;&#10;Description automatically generated with low confidence">
              <a:extLst>
                <a:ext uri="{FF2B5EF4-FFF2-40B4-BE49-F238E27FC236}">
                  <a16:creationId xmlns:a16="http://schemas.microsoft.com/office/drawing/2014/main" id="{B79EE047-E73A-D077-D11F-3BA75C8693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23924" y="5640000"/>
              <a:ext cx="5819763" cy="3494852"/>
            </a:xfrm>
            <a:prstGeom prst="rect">
              <a:avLst/>
            </a:prstGeom>
          </p:spPr>
        </p:pic>
      </p:grpSp>
      <p:sp>
        <p:nvSpPr>
          <p:cNvPr id="14" name="Rectangle: Rounded Corners 13">
            <a:extLst>
              <a:ext uri="{FF2B5EF4-FFF2-40B4-BE49-F238E27FC236}">
                <a16:creationId xmlns:a16="http://schemas.microsoft.com/office/drawing/2014/main" id="{DF3E698E-38E2-907D-6DB5-DCA4E5696E2C}"/>
              </a:ext>
            </a:extLst>
          </p:cNvPr>
          <p:cNvSpPr/>
          <p:nvPr/>
        </p:nvSpPr>
        <p:spPr>
          <a:xfrm>
            <a:off x="915141" y="1714501"/>
            <a:ext cx="6044459" cy="4711700"/>
          </a:xfrm>
          <a:prstGeom prst="roundRect">
            <a:avLst>
              <a:gd name="adj" fmla="val 10006"/>
            </a:avLst>
          </a:prstGeom>
          <a:solidFill>
            <a:schemeClr val="bg1"/>
          </a:solidFill>
          <a:ln w="38100" cap="flat" cmpd="sng" algn="ctr">
            <a:solidFill>
              <a:schemeClr val="accent2"/>
            </a:solidFill>
            <a:prstDash val="solid"/>
          </a:ln>
          <a:effectLst/>
        </p:spPr>
        <p:txBody>
          <a:bodyPr rtlCol="0" anchor="ctr"/>
          <a:lstStyle/>
          <a:p>
            <a:pPr lvl="0" algn="just">
              <a:lnSpc>
                <a:spcPct val="150000"/>
              </a:lnSpc>
              <a:buClr>
                <a:srgbClr val="000000"/>
              </a:buClr>
              <a:defRPr/>
            </a:pPr>
            <a:r>
              <a:rPr lang="vi-VN" sz="2400" kern="0" dirty="0">
                <a:latin typeface="UTM Avo" panose="02040603050506020204" pitchFamily="18" charset="0"/>
                <a:ea typeface="Calibri" panose="020F0502020204030204" pitchFamily="34" charset="0"/>
                <a:cs typeface="Arial" panose="020B0604020202020204" pitchFamily="34" charset="0"/>
                <a:sym typeface="Arial"/>
              </a:rPr>
              <a:t>Hoa xin bố mẹ đi học đàn ghi-ta (guitar) vì rất thích bộ môn này. Tuy nhiên, sau một thời gian luyện tập, cảm thấy không tiến bộ, các ngón tay bị đau nhức, nên Hoa rất chán nản và muốn bỏ học.</a:t>
            </a:r>
          </a:p>
          <a:p>
            <a:pPr lvl="0" algn="just">
              <a:lnSpc>
                <a:spcPct val="150000"/>
              </a:lnSpc>
              <a:buClr>
                <a:srgbClr val="000000"/>
              </a:buClr>
              <a:defRPr/>
            </a:pPr>
            <a:r>
              <a:rPr lang="en-US" sz="2400" b="1" kern="0" dirty="0">
                <a:latin typeface="UTM Avo" panose="02040603050506020204" pitchFamily="18" charset="0"/>
                <a:ea typeface="Calibri" panose="020F0502020204030204" pitchFamily="34" charset="0"/>
                <a:cs typeface="Arial" panose="020B0604020202020204" pitchFamily="34" charset="0"/>
                <a:sym typeface="Wingdings" panose="05000000000000000000" pitchFamily="2" charset="2"/>
              </a:rPr>
              <a:t> </a:t>
            </a:r>
            <a:r>
              <a:rPr lang="vi-VN" sz="2400" b="1" kern="0" dirty="0">
                <a:latin typeface="UTM Avo" panose="02040603050506020204" pitchFamily="18" charset="0"/>
                <a:ea typeface="Calibri" panose="020F0502020204030204" pitchFamily="34" charset="0"/>
                <a:cs typeface="Arial" panose="020B0604020202020204" pitchFamily="34" charset="0"/>
                <a:sym typeface="Arial"/>
              </a:rPr>
              <a:t>Nếu là Hoa, em sẽ vượt qua khó khăn trên như thế nào?</a:t>
            </a:r>
          </a:p>
        </p:txBody>
      </p:sp>
    </p:spTree>
    <p:extLst>
      <p:ext uri="{BB962C8B-B14F-4D97-AF65-F5344CB8AC3E}">
        <p14:creationId xmlns:p14="http://schemas.microsoft.com/office/powerpoint/2010/main" val="2907914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218F419-CA30-9206-2A71-46A9A1445A50}"/>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54AE774A-39B1-1D3B-1A4A-C356C6BC5E6A}"/>
              </a:ext>
            </a:extLst>
          </p:cNvPr>
          <p:cNvGrpSpPr/>
          <p:nvPr/>
        </p:nvGrpSpPr>
        <p:grpSpPr>
          <a:xfrm>
            <a:off x="7690660" y="2332747"/>
            <a:ext cx="3743421" cy="3563760"/>
            <a:chOff x="11042904" y="2276852"/>
            <a:chExt cx="6688827" cy="6858000"/>
          </a:xfrm>
        </p:grpSpPr>
        <p:grpSp>
          <p:nvGrpSpPr>
            <p:cNvPr id="7" name="Group 6">
              <a:extLst>
                <a:ext uri="{FF2B5EF4-FFF2-40B4-BE49-F238E27FC236}">
                  <a16:creationId xmlns:a16="http://schemas.microsoft.com/office/drawing/2014/main" id="{3381C0C2-4EE0-85C5-C074-28EA44949BA1}"/>
                </a:ext>
              </a:extLst>
            </p:cNvPr>
            <p:cNvGrpSpPr/>
            <p:nvPr/>
          </p:nvGrpSpPr>
          <p:grpSpPr>
            <a:xfrm>
              <a:off x="11042904" y="2276852"/>
              <a:ext cx="6688827" cy="6858000"/>
              <a:chOff x="11427737" y="2543097"/>
              <a:chExt cx="6237895" cy="6858000"/>
            </a:xfrm>
          </p:grpSpPr>
          <p:sp>
            <p:nvSpPr>
              <p:cNvPr id="9" name="Freeform 7">
                <a:extLst>
                  <a:ext uri="{FF2B5EF4-FFF2-40B4-BE49-F238E27FC236}">
                    <a16:creationId xmlns:a16="http://schemas.microsoft.com/office/drawing/2014/main" id="{95E4FA0D-063C-C911-8F70-6187078C73EE}"/>
                  </a:ext>
                </a:extLst>
              </p:cNvPr>
              <p:cNvSpPr/>
              <p:nvPr/>
            </p:nvSpPr>
            <p:spPr>
              <a:xfrm>
                <a:off x="11427737" y="2543097"/>
                <a:ext cx="6237895" cy="6858000"/>
              </a:xfrm>
              <a:custGeom>
                <a:avLst/>
                <a:gdLst/>
                <a:ahLst/>
                <a:cxnLst/>
                <a:rect l="l" t="t" r="r" b="b"/>
                <a:pathLst>
                  <a:path w="1437726" h="2048682">
                    <a:moveTo>
                      <a:pt x="72330" y="0"/>
                    </a:moveTo>
                    <a:lnTo>
                      <a:pt x="1365396" y="0"/>
                    </a:lnTo>
                    <a:cubicBezTo>
                      <a:pt x="1405343" y="0"/>
                      <a:pt x="1437726" y="32383"/>
                      <a:pt x="1437726" y="72330"/>
                    </a:cubicBezTo>
                    <a:lnTo>
                      <a:pt x="1437726" y="1976352"/>
                    </a:lnTo>
                    <a:cubicBezTo>
                      <a:pt x="1437726" y="1995535"/>
                      <a:pt x="1430105" y="2013932"/>
                      <a:pt x="1416541" y="2027497"/>
                    </a:cubicBezTo>
                    <a:cubicBezTo>
                      <a:pt x="1402976" y="2041061"/>
                      <a:pt x="1384579" y="2048682"/>
                      <a:pt x="1365396" y="2048682"/>
                    </a:cubicBezTo>
                    <a:lnTo>
                      <a:pt x="72330" y="2048682"/>
                    </a:lnTo>
                    <a:cubicBezTo>
                      <a:pt x="32383" y="2048682"/>
                      <a:pt x="0" y="2016298"/>
                      <a:pt x="0" y="1976352"/>
                    </a:cubicBezTo>
                    <a:lnTo>
                      <a:pt x="0" y="72330"/>
                    </a:lnTo>
                    <a:cubicBezTo>
                      <a:pt x="0" y="32383"/>
                      <a:pt x="32383" y="0"/>
                      <a:pt x="72330" y="0"/>
                    </a:cubicBezTo>
                    <a:close/>
                  </a:path>
                </a:pathLst>
              </a:custGeom>
              <a:solidFill>
                <a:schemeClr val="accent6">
                  <a:lumMod val="20000"/>
                  <a:lumOff val="80000"/>
                </a:schemeClr>
              </a:solidFill>
              <a:ln>
                <a:solidFill>
                  <a:srgbClr val="FFFFFF">
                    <a:lumMod val="60000"/>
                    <a:lumOff val="40000"/>
                  </a:srgbClr>
                </a:solidFill>
              </a:ln>
            </p:spPr>
            <p:txBody>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endParaRPr>
              </a:p>
            </p:txBody>
          </p:sp>
          <p:sp>
            <p:nvSpPr>
              <p:cNvPr id="12" name="Freeform 10">
                <a:extLst>
                  <a:ext uri="{FF2B5EF4-FFF2-40B4-BE49-F238E27FC236}">
                    <a16:creationId xmlns:a16="http://schemas.microsoft.com/office/drawing/2014/main" id="{875F1D1F-066F-0605-3FEE-D51110E0360F}"/>
                  </a:ext>
                </a:extLst>
              </p:cNvPr>
              <p:cNvSpPr/>
              <p:nvPr/>
            </p:nvSpPr>
            <p:spPr>
              <a:xfrm>
                <a:off x="11876328" y="3024050"/>
                <a:ext cx="5427420" cy="1713528"/>
              </a:xfrm>
              <a:custGeom>
                <a:avLst/>
                <a:gdLst/>
                <a:ahLst/>
                <a:cxnLst/>
                <a:rect l="l" t="t" r="r" b="b"/>
                <a:pathLst>
                  <a:path w="1329860" h="335393">
                    <a:moveTo>
                      <a:pt x="78196" y="0"/>
                    </a:moveTo>
                    <a:lnTo>
                      <a:pt x="1251664" y="0"/>
                    </a:lnTo>
                    <a:cubicBezTo>
                      <a:pt x="1294851" y="0"/>
                      <a:pt x="1329860" y="35010"/>
                      <a:pt x="1329860" y="78196"/>
                    </a:cubicBezTo>
                    <a:lnTo>
                      <a:pt x="1329860" y="257196"/>
                    </a:lnTo>
                    <a:cubicBezTo>
                      <a:pt x="1329860" y="277935"/>
                      <a:pt x="1321622" y="297825"/>
                      <a:pt x="1306957" y="312489"/>
                    </a:cubicBezTo>
                    <a:cubicBezTo>
                      <a:pt x="1292292" y="327154"/>
                      <a:pt x="1272403" y="335393"/>
                      <a:pt x="1251664" y="335393"/>
                    </a:cubicBezTo>
                    <a:lnTo>
                      <a:pt x="78196" y="335393"/>
                    </a:lnTo>
                    <a:cubicBezTo>
                      <a:pt x="57457" y="335393"/>
                      <a:pt x="37568" y="327154"/>
                      <a:pt x="22903" y="312489"/>
                    </a:cubicBezTo>
                    <a:cubicBezTo>
                      <a:pt x="8239" y="297825"/>
                      <a:pt x="0" y="277935"/>
                      <a:pt x="0" y="257196"/>
                    </a:cubicBezTo>
                    <a:lnTo>
                      <a:pt x="0" y="78196"/>
                    </a:lnTo>
                    <a:cubicBezTo>
                      <a:pt x="0" y="57457"/>
                      <a:pt x="8239" y="37568"/>
                      <a:pt x="22903" y="22903"/>
                    </a:cubicBezTo>
                    <a:cubicBezTo>
                      <a:pt x="37568" y="8239"/>
                      <a:pt x="57457" y="0"/>
                      <a:pt x="78196" y="0"/>
                    </a:cubicBezTo>
                    <a:close/>
                  </a:path>
                </a:pathLst>
              </a:custGeom>
              <a:solidFill>
                <a:srgbClr val="FFFFFF"/>
              </a:solidFill>
            </p:spPr>
            <p:txBody>
              <a:bodyPr anchor="ctr"/>
              <a:lstStyle/>
              <a:p>
                <a:pPr algn="ctr">
                  <a:buClr>
                    <a:srgbClr val="000000"/>
                  </a:buClr>
                </a:pPr>
                <a:r>
                  <a:rPr kumimoji="0" lang="en-US" sz="2400" b="1" i="0" u="none" strike="noStrike" kern="0" cap="none" spc="0" normalizeH="0" baseline="0" noProof="0" dirty="0">
                    <a:ln>
                      <a:noFill/>
                    </a:ln>
                    <a:solidFill>
                      <a:srgbClr val="000000"/>
                    </a:solidFill>
                    <a:effectLst/>
                    <a:uLnTx/>
                    <a:uFillTx/>
                    <a:latin typeface="UTM Avo" panose="02040603050506020204" pitchFamily="18" charset="0"/>
                    <a:cs typeface="Arial" panose="020B0604020202020204" pitchFamily="34" charset="0"/>
                    <a:sym typeface="Arial"/>
                  </a:rPr>
                  <a:t>TÌNH HUỐNG 3</a:t>
                </a:r>
              </a:p>
            </p:txBody>
          </p:sp>
        </p:grpSp>
        <p:pic>
          <p:nvPicPr>
            <p:cNvPr id="8" name="Picture 7" descr="A group of kids sitting around a table&#10;&#10;Description automatically generated with low confidence">
              <a:extLst>
                <a:ext uri="{FF2B5EF4-FFF2-40B4-BE49-F238E27FC236}">
                  <a16:creationId xmlns:a16="http://schemas.microsoft.com/office/drawing/2014/main" id="{6A69D780-BDDC-1BA1-0710-9C76723911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23924" y="5640000"/>
              <a:ext cx="5819763" cy="3494852"/>
            </a:xfrm>
            <a:prstGeom prst="rect">
              <a:avLst/>
            </a:prstGeom>
          </p:spPr>
        </p:pic>
      </p:grpSp>
      <p:sp>
        <p:nvSpPr>
          <p:cNvPr id="14" name="Rectangle: Rounded Corners 13">
            <a:extLst>
              <a:ext uri="{FF2B5EF4-FFF2-40B4-BE49-F238E27FC236}">
                <a16:creationId xmlns:a16="http://schemas.microsoft.com/office/drawing/2014/main" id="{6803FA4B-D802-CC27-C82E-9EE47E560693}"/>
              </a:ext>
            </a:extLst>
          </p:cNvPr>
          <p:cNvSpPr/>
          <p:nvPr/>
        </p:nvSpPr>
        <p:spPr>
          <a:xfrm>
            <a:off x="857531" y="1638127"/>
            <a:ext cx="6615959" cy="4952999"/>
          </a:xfrm>
          <a:prstGeom prst="roundRect">
            <a:avLst>
              <a:gd name="adj" fmla="val 7442"/>
            </a:avLst>
          </a:prstGeom>
          <a:solidFill>
            <a:schemeClr val="bg1"/>
          </a:solidFill>
          <a:ln w="38100" cap="flat" cmpd="sng" algn="ctr">
            <a:solidFill>
              <a:schemeClr val="accent6"/>
            </a:solidFill>
            <a:prstDash val="solid"/>
          </a:ln>
          <a:effectLst/>
        </p:spPr>
        <p:txBody>
          <a:bodyPr rtlCol="0" anchor="ctr"/>
          <a:lstStyle/>
          <a:p>
            <a:pPr lvl="0" algn="just">
              <a:lnSpc>
                <a:spcPct val="150000"/>
              </a:lnSpc>
              <a:buClr>
                <a:srgbClr val="000000"/>
              </a:buClr>
              <a:defRPr/>
            </a:pPr>
            <a:r>
              <a:rPr lang="vi-VN" sz="2400" kern="0" dirty="0">
                <a:latin typeface="UTM Avo" panose="02040603050506020204" pitchFamily="18" charset="0"/>
                <a:ea typeface="Calibri" panose="020F0502020204030204" pitchFamily="34" charset="0"/>
                <a:cs typeface="Arial" panose="020B0604020202020204" pitchFamily="34" charset="0"/>
                <a:sym typeface="Arial"/>
              </a:rPr>
              <a:t>Để chuẩn bị ngày hội thể thao của trường, thấy A Lử có năng khiếu thể thao nên cô giáo đề xuất em tham gia môn chạy. Tuy nhiên, A Lử lại thích tham gia môn nhảy cao hơn. Bạn muốn bày tỏ nguyện vọng của mình, nhưng lại ngại ngùng mỗi khi giao tiếp với cô.</a:t>
            </a:r>
          </a:p>
          <a:p>
            <a:pPr lvl="0" algn="just">
              <a:lnSpc>
                <a:spcPct val="150000"/>
              </a:lnSpc>
              <a:buClr>
                <a:srgbClr val="000000"/>
              </a:buClr>
              <a:defRPr/>
            </a:pPr>
            <a:r>
              <a:rPr lang="en-US" sz="2400" b="1" kern="0" dirty="0">
                <a:latin typeface="UTM Avo" panose="02040603050506020204" pitchFamily="18" charset="0"/>
                <a:ea typeface="Calibri" panose="020F0502020204030204" pitchFamily="34" charset="0"/>
                <a:cs typeface="Arial" panose="020B0604020202020204" pitchFamily="34" charset="0"/>
                <a:sym typeface="Wingdings" panose="05000000000000000000" pitchFamily="2" charset="2"/>
              </a:rPr>
              <a:t> </a:t>
            </a:r>
            <a:r>
              <a:rPr lang="vi-VN" sz="2400" b="1" kern="0" dirty="0">
                <a:latin typeface="UTM Avo" panose="02040603050506020204" pitchFamily="18" charset="0"/>
                <a:ea typeface="Calibri" panose="020F0502020204030204" pitchFamily="34" charset="0"/>
                <a:cs typeface="Arial" panose="020B0604020202020204" pitchFamily="34" charset="0"/>
                <a:sym typeface="Arial"/>
              </a:rPr>
              <a:t>Nếu là A Lử, em sẽ vượt qua khó khăn trên như thế nào?</a:t>
            </a:r>
          </a:p>
        </p:txBody>
      </p:sp>
    </p:spTree>
    <p:extLst>
      <p:ext uri="{BB962C8B-B14F-4D97-AF65-F5344CB8AC3E}">
        <p14:creationId xmlns:p14="http://schemas.microsoft.com/office/powerpoint/2010/main" val="2332816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34738C23-3A47-27CE-D86C-1944725B3D63}"/>
              </a:ext>
            </a:extLst>
          </p:cNvPr>
          <p:cNvSpPr/>
          <p:nvPr/>
        </p:nvSpPr>
        <p:spPr>
          <a:xfrm>
            <a:off x="4101519" y="3202467"/>
            <a:ext cx="7060367" cy="2886121"/>
          </a:xfrm>
          <a:prstGeom prst="roundRect">
            <a:avLst>
              <a:gd name="adj" fmla="val 6382"/>
            </a:avLst>
          </a:prstGeom>
          <a:solidFill>
            <a:srgbClr val="FFFFFF"/>
          </a:solidFill>
          <a:ln w="25400" cap="flat" cmpd="sng" algn="ctr">
            <a:solidFill>
              <a:schemeClr val="accent4">
                <a:lumMod val="20000"/>
                <a:lumOff val="80000"/>
              </a:schemeClr>
            </a:solidFill>
            <a:prstDash val="solid"/>
          </a:ln>
          <a:effectLst/>
        </p:spPr>
        <p:txBody>
          <a:bodyPr bIns="144000" rtlCol="0" anchor="ctr"/>
          <a:lstStyle/>
          <a:p>
            <a:pPr lvl="0" algn="just">
              <a:lnSpc>
                <a:spcPct val="150000"/>
              </a:lnSpc>
              <a:buClr>
                <a:srgbClr val="000000"/>
              </a:buClr>
            </a:pPr>
            <a:r>
              <a:rPr lang="vi-VN" sz="2400" kern="0" dirty="0">
                <a:solidFill>
                  <a:srgbClr val="EFC0CF">
                    <a:lumMod val="10000"/>
                  </a:srgbClr>
                </a:solidFill>
                <a:latin typeface="UTM Avo" panose="02040603050506020204" pitchFamily="18" charset="0"/>
                <a:cs typeface="Arial" panose="020B0604020202020204" pitchFamily="34" charset="0"/>
                <a:sym typeface="Arial"/>
              </a:rPr>
              <a:t>Tiến cần tranh thủ thời gian và quyết tâm hoàn thành nhiệm vụ ôn bài trước. Vì việc học tập vẫn phải được ưu tiên. Trận đấu bóng đá có thể xem phát lại trên Internet. </a:t>
            </a:r>
          </a:p>
        </p:txBody>
      </p:sp>
      <p:sp>
        <p:nvSpPr>
          <p:cNvPr id="5" name="TextBox 4">
            <a:extLst>
              <a:ext uri="{FF2B5EF4-FFF2-40B4-BE49-F238E27FC236}">
                <a16:creationId xmlns:a16="http://schemas.microsoft.com/office/drawing/2014/main" id="{0B071173-8895-2B0B-EBC5-AC569B8F395A}"/>
              </a:ext>
            </a:extLst>
          </p:cNvPr>
          <p:cNvSpPr txBox="1"/>
          <p:nvPr/>
        </p:nvSpPr>
        <p:spPr>
          <a:xfrm>
            <a:off x="3048000" y="1773813"/>
            <a:ext cx="6096000" cy="461665"/>
          </a:xfrm>
          <a:prstGeom prst="rect">
            <a:avLst/>
          </a:prstGeom>
          <a:noFill/>
        </p:spPr>
        <p:txBody>
          <a:bodyPr wrap="square">
            <a:spAutoFit/>
          </a:bodyPr>
          <a:lstStyle/>
          <a:p>
            <a:pPr algn="ctr"/>
            <a:r>
              <a:rPr lang="vi-VN" sz="2400" b="1" kern="0" dirty="0">
                <a:latin typeface="UTM Avo" panose="02040603050506020204" pitchFamily="18" charset="0"/>
                <a:cs typeface="Arial"/>
              </a:rPr>
              <a:t>CÁCH XỬ LÍ TÌNH HUỐNG</a:t>
            </a:r>
          </a:p>
        </p:txBody>
      </p:sp>
      <p:sp>
        <p:nvSpPr>
          <p:cNvPr id="10" name="Arrow: Pentagon 9">
            <a:extLst>
              <a:ext uri="{FF2B5EF4-FFF2-40B4-BE49-F238E27FC236}">
                <a16:creationId xmlns:a16="http://schemas.microsoft.com/office/drawing/2014/main" id="{65A38DCB-214C-E0EF-D6B2-DC827670AEBB}"/>
              </a:ext>
            </a:extLst>
          </p:cNvPr>
          <p:cNvSpPr/>
          <p:nvPr/>
        </p:nvSpPr>
        <p:spPr>
          <a:xfrm>
            <a:off x="0" y="1629088"/>
            <a:ext cx="3378200" cy="751116"/>
          </a:xfrm>
          <a:prstGeom prst="homePlate">
            <a:avLst/>
          </a:prstGeom>
          <a:solidFill>
            <a:schemeClr val="accent4">
              <a:lumMod val="60000"/>
              <a:lumOff val="40000"/>
            </a:schemeClr>
          </a:solidFill>
          <a:ln w="9525" cap="flat" cmpd="sng" algn="ctr">
            <a:solidFill>
              <a:srgbClr val="FFFFFF">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lang="vi-VN" sz="2400" b="1" kern="0" dirty="0">
                <a:solidFill>
                  <a:srgbClr val="EFC0CF">
                    <a:lumMod val="10000"/>
                  </a:srgbClr>
                </a:solidFill>
                <a:latin typeface="UTM Avo" panose="02040603050506020204" pitchFamily="18" charset="0"/>
                <a:cs typeface="Arial" panose="020B0604020202020204" pitchFamily="34" charset="0"/>
                <a:sym typeface="Arial"/>
              </a:rPr>
              <a:t>TÌNH HUỐNG 1</a:t>
            </a:r>
          </a:p>
        </p:txBody>
      </p:sp>
      <p:pic>
        <p:nvPicPr>
          <p:cNvPr id="3" name="Picture 2" descr="A picture containing toy, doll, vector graphics, clipart&#10;&#10;Description automatically generated">
            <a:extLst>
              <a:ext uri="{FF2B5EF4-FFF2-40B4-BE49-F238E27FC236}">
                <a16:creationId xmlns:a16="http://schemas.microsoft.com/office/drawing/2014/main" id="{51036FF0-FDC0-9129-6768-5C25B2B3B3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5914" y="2795241"/>
            <a:ext cx="3700575" cy="3700575"/>
          </a:xfrm>
          <a:prstGeom prst="rect">
            <a:avLst/>
          </a:prstGeom>
        </p:spPr>
      </p:pic>
    </p:spTree>
    <p:extLst>
      <p:ext uri="{BB962C8B-B14F-4D97-AF65-F5344CB8AC3E}">
        <p14:creationId xmlns:p14="http://schemas.microsoft.com/office/powerpoint/2010/main" val="1447044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10" presetClass="entr" presetSubtype="0"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10"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735E533-E5C9-95EA-BB63-91DD5FEF4F49}"/>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689D6910-5A03-0189-644F-9C7E46BC3F7E}"/>
              </a:ext>
            </a:extLst>
          </p:cNvPr>
          <p:cNvSpPr/>
          <p:nvPr/>
        </p:nvSpPr>
        <p:spPr>
          <a:xfrm>
            <a:off x="4146489" y="2874911"/>
            <a:ext cx="7060367" cy="3541233"/>
          </a:xfrm>
          <a:prstGeom prst="roundRect">
            <a:avLst>
              <a:gd name="adj" fmla="val 6382"/>
            </a:avLst>
          </a:prstGeom>
          <a:solidFill>
            <a:srgbClr val="FFFFFF"/>
          </a:solidFill>
          <a:ln w="25400" cap="flat" cmpd="sng" algn="ctr">
            <a:solidFill>
              <a:schemeClr val="accent2">
                <a:lumMod val="20000"/>
                <a:lumOff val="80000"/>
              </a:schemeClr>
            </a:solidFill>
            <a:prstDash val="solid"/>
          </a:ln>
          <a:effectLst/>
        </p:spPr>
        <p:txBody>
          <a:bodyPr bIns="144000" rtlCol="0" anchor="ctr"/>
          <a:lstStyle/>
          <a:p>
            <a:pPr lvl="0" algn="just">
              <a:lnSpc>
                <a:spcPct val="150000"/>
              </a:lnSpc>
              <a:buClr>
                <a:srgbClr val="000000"/>
              </a:buClr>
            </a:pPr>
            <a:r>
              <a:rPr lang="vi-VN" sz="2400" kern="0" dirty="0">
                <a:solidFill>
                  <a:srgbClr val="EFC0CF">
                    <a:lumMod val="10000"/>
                  </a:srgbClr>
                </a:solidFill>
                <a:latin typeface="UTM Avo" panose="02040603050506020204" pitchFamily="18" charset="0"/>
                <a:cs typeface="Arial" panose="020B0604020202020204" pitchFamily="34" charset="0"/>
                <a:sym typeface="Arial"/>
              </a:rPr>
              <a:t>Hoa có thể trao đổi với thầy cô dạy đàn hoặc người thân để được giúp đỡ trong việc giúp các ngón tay bớt đau nhức; luyện tập nhẹ nhàng, thoải mái, không đặt nặng thành tích, trò chuyện với thầy cô dạy guitar để được giúp đỡ.</a:t>
            </a:r>
          </a:p>
        </p:txBody>
      </p:sp>
      <p:sp>
        <p:nvSpPr>
          <p:cNvPr id="5" name="TextBox 4">
            <a:extLst>
              <a:ext uri="{FF2B5EF4-FFF2-40B4-BE49-F238E27FC236}">
                <a16:creationId xmlns:a16="http://schemas.microsoft.com/office/drawing/2014/main" id="{A006D1FF-1D4E-7974-ADF7-89A5FABAA43C}"/>
              </a:ext>
            </a:extLst>
          </p:cNvPr>
          <p:cNvSpPr txBox="1"/>
          <p:nvPr/>
        </p:nvSpPr>
        <p:spPr>
          <a:xfrm>
            <a:off x="3048000" y="1773813"/>
            <a:ext cx="6096000" cy="461665"/>
          </a:xfrm>
          <a:prstGeom prst="rect">
            <a:avLst/>
          </a:prstGeom>
          <a:noFill/>
        </p:spPr>
        <p:txBody>
          <a:bodyPr wrap="square">
            <a:spAutoFit/>
          </a:bodyPr>
          <a:lstStyle/>
          <a:p>
            <a:pPr algn="ctr"/>
            <a:r>
              <a:rPr lang="vi-VN" sz="2400" b="1" kern="0" dirty="0">
                <a:latin typeface="UTM Avo" panose="02040603050506020204" pitchFamily="18" charset="0"/>
                <a:cs typeface="Arial"/>
              </a:rPr>
              <a:t>CÁCH XỬ LÍ TÌNH HUỐNG</a:t>
            </a:r>
          </a:p>
        </p:txBody>
      </p:sp>
      <p:sp>
        <p:nvSpPr>
          <p:cNvPr id="10" name="Arrow: Pentagon 9">
            <a:extLst>
              <a:ext uri="{FF2B5EF4-FFF2-40B4-BE49-F238E27FC236}">
                <a16:creationId xmlns:a16="http://schemas.microsoft.com/office/drawing/2014/main" id="{5D67D530-F6F1-1AE1-9820-71C96D400BC7}"/>
              </a:ext>
            </a:extLst>
          </p:cNvPr>
          <p:cNvSpPr/>
          <p:nvPr/>
        </p:nvSpPr>
        <p:spPr>
          <a:xfrm>
            <a:off x="0" y="1629088"/>
            <a:ext cx="3378200" cy="751116"/>
          </a:xfrm>
          <a:prstGeom prst="homePlate">
            <a:avLst/>
          </a:prstGeom>
          <a:solidFill>
            <a:schemeClr val="accent2">
              <a:lumMod val="60000"/>
              <a:lumOff val="40000"/>
            </a:schemeClr>
          </a:solidFill>
          <a:ln w="9525" cap="flat" cmpd="sng" algn="ctr">
            <a:solidFill>
              <a:srgbClr val="FFFFFF">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lang="vi-VN" sz="2400" b="1" kern="0" dirty="0">
                <a:solidFill>
                  <a:srgbClr val="EFC0CF">
                    <a:lumMod val="10000"/>
                  </a:srgbClr>
                </a:solidFill>
                <a:latin typeface="UTM Avo" panose="02040603050506020204" pitchFamily="18" charset="0"/>
                <a:cs typeface="Arial" panose="020B0604020202020204" pitchFamily="34" charset="0"/>
                <a:sym typeface="Arial"/>
              </a:rPr>
              <a:t>TÌNH HUỐNG </a:t>
            </a:r>
            <a:r>
              <a:rPr lang="en-US" sz="2400" b="1" kern="0" dirty="0">
                <a:solidFill>
                  <a:srgbClr val="EFC0CF">
                    <a:lumMod val="10000"/>
                  </a:srgbClr>
                </a:solidFill>
                <a:latin typeface="UTM Avo" panose="02040603050506020204" pitchFamily="18" charset="0"/>
                <a:cs typeface="Arial" panose="020B0604020202020204" pitchFamily="34" charset="0"/>
                <a:sym typeface="Arial"/>
              </a:rPr>
              <a:t>2</a:t>
            </a:r>
            <a:endParaRPr lang="vi-VN" sz="2400" b="1" kern="0" dirty="0">
              <a:solidFill>
                <a:srgbClr val="EFC0CF">
                  <a:lumMod val="10000"/>
                </a:srgbClr>
              </a:solidFill>
              <a:latin typeface="UTM Avo" panose="02040603050506020204" pitchFamily="18" charset="0"/>
              <a:cs typeface="Arial" panose="020B0604020202020204" pitchFamily="34" charset="0"/>
              <a:sym typeface="Arial"/>
            </a:endParaRPr>
          </a:p>
        </p:txBody>
      </p:sp>
      <p:pic>
        <p:nvPicPr>
          <p:cNvPr id="3" name="Picture 2" descr="A picture containing toy, doll, vector graphics, clipart&#10;&#10;Description automatically generated">
            <a:extLst>
              <a:ext uri="{FF2B5EF4-FFF2-40B4-BE49-F238E27FC236}">
                <a16:creationId xmlns:a16="http://schemas.microsoft.com/office/drawing/2014/main" id="{49E68040-D569-4DD9-CF67-DDCD537A6C6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5914" y="2795241"/>
            <a:ext cx="3700575" cy="3700575"/>
          </a:xfrm>
          <a:prstGeom prst="rect">
            <a:avLst/>
          </a:prstGeom>
        </p:spPr>
      </p:pic>
    </p:spTree>
    <p:extLst>
      <p:ext uri="{BB962C8B-B14F-4D97-AF65-F5344CB8AC3E}">
        <p14:creationId xmlns:p14="http://schemas.microsoft.com/office/powerpoint/2010/main" val="689982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C9DAF1B4-F404-2717-127E-ACBEF616C986}"/>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063B4D7F-CC82-083B-8C41-1E1113048602}"/>
              </a:ext>
            </a:extLst>
          </p:cNvPr>
          <p:cNvSpPr/>
          <p:nvPr/>
        </p:nvSpPr>
        <p:spPr>
          <a:xfrm>
            <a:off x="4146489" y="3200083"/>
            <a:ext cx="7060367" cy="2890889"/>
          </a:xfrm>
          <a:prstGeom prst="roundRect">
            <a:avLst>
              <a:gd name="adj" fmla="val 6382"/>
            </a:avLst>
          </a:prstGeom>
          <a:solidFill>
            <a:srgbClr val="FFFFFF"/>
          </a:solidFill>
          <a:ln w="25400" cap="flat" cmpd="sng" algn="ctr">
            <a:solidFill>
              <a:schemeClr val="accent6">
                <a:lumMod val="20000"/>
                <a:lumOff val="80000"/>
              </a:schemeClr>
            </a:solidFill>
            <a:prstDash val="solid"/>
          </a:ln>
          <a:effectLst/>
        </p:spPr>
        <p:txBody>
          <a:bodyPr bIns="144000" rtlCol="0" anchor="ctr"/>
          <a:lstStyle/>
          <a:p>
            <a:pPr lvl="0" algn="just">
              <a:lnSpc>
                <a:spcPct val="150000"/>
              </a:lnSpc>
              <a:buClr>
                <a:srgbClr val="000000"/>
              </a:buClr>
            </a:pPr>
            <a:r>
              <a:rPr lang="vi-VN" sz="2400" kern="0" dirty="0">
                <a:solidFill>
                  <a:srgbClr val="EFC0CF">
                    <a:lumMod val="10000"/>
                  </a:srgbClr>
                </a:solidFill>
                <a:latin typeface="UTM Avo" panose="02040603050506020204" pitchFamily="18" charset="0"/>
                <a:cs typeface="Arial" panose="020B0604020202020204" pitchFamily="34" charset="0"/>
                <a:sym typeface="Arial"/>
              </a:rPr>
              <a:t>A Lử có thể trao đổi chân thành với cô giáo để được tham gia thi môn thể thao mà mình yêu thích, trò chuyện với người thân hoặc ban cán sự lớp để có thêm sự hỗ trợ.</a:t>
            </a:r>
          </a:p>
        </p:txBody>
      </p:sp>
      <p:sp>
        <p:nvSpPr>
          <p:cNvPr id="5" name="TextBox 4">
            <a:extLst>
              <a:ext uri="{FF2B5EF4-FFF2-40B4-BE49-F238E27FC236}">
                <a16:creationId xmlns:a16="http://schemas.microsoft.com/office/drawing/2014/main" id="{FCC7F6EB-8971-45EC-3753-022EBE036921}"/>
              </a:ext>
            </a:extLst>
          </p:cNvPr>
          <p:cNvSpPr txBox="1"/>
          <p:nvPr/>
        </p:nvSpPr>
        <p:spPr>
          <a:xfrm>
            <a:off x="3048000" y="1773813"/>
            <a:ext cx="6096000" cy="461665"/>
          </a:xfrm>
          <a:prstGeom prst="rect">
            <a:avLst/>
          </a:prstGeom>
          <a:noFill/>
        </p:spPr>
        <p:txBody>
          <a:bodyPr wrap="square">
            <a:spAutoFit/>
          </a:bodyPr>
          <a:lstStyle/>
          <a:p>
            <a:pPr algn="ctr"/>
            <a:r>
              <a:rPr lang="vi-VN" sz="2400" b="1" kern="0" dirty="0">
                <a:latin typeface="UTM Avo" panose="02040603050506020204" pitchFamily="18" charset="0"/>
                <a:cs typeface="Arial"/>
              </a:rPr>
              <a:t>CÁCH XỬ LÍ TÌNH HUỐNG</a:t>
            </a:r>
          </a:p>
        </p:txBody>
      </p:sp>
      <p:sp>
        <p:nvSpPr>
          <p:cNvPr id="10" name="Arrow: Pentagon 9">
            <a:extLst>
              <a:ext uri="{FF2B5EF4-FFF2-40B4-BE49-F238E27FC236}">
                <a16:creationId xmlns:a16="http://schemas.microsoft.com/office/drawing/2014/main" id="{A12B5147-ADB8-9ACB-FF42-A03621EB05EE}"/>
              </a:ext>
            </a:extLst>
          </p:cNvPr>
          <p:cNvSpPr/>
          <p:nvPr/>
        </p:nvSpPr>
        <p:spPr>
          <a:xfrm>
            <a:off x="0" y="1629088"/>
            <a:ext cx="3378200" cy="751116"/>
          </a:xfrm>
          <a:prstGeom prst="homePlate">
            <a:avLst/>
          </a:prstGeom>
          <a:solidFill>
            <a:schemeClr val="accent6">
              <a:lumMod val="60000"/>
              <a:lumOff val="40000"/>
            </a:schemeClr>
          </a:solidFill>
          <a:ln w="9525" cap="flat" cmpd="sng" algn="ctr">
            <a:solidFill>
              <a:srgbClr val="FFFFFF">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lang="vi-VN" sz="2400" b="1" kern="0" dirty="0">
                <a:solidFill>
                  <a:srgbClr val="EFC0CF">
                    <a:lumMod val="10000"/>
                  </a:srgbClr>
                </a:solidFill>
                <a:latin typeface="UTM Avo" panose="02040603050506020204" pitchFamily="18" charset="0"/>
                <a:cs typeface="Arial" panose="020B0604020202020204" pitchFamily="34" charset="0"/>
                <a:sym typeface="Arial"/>
              </a:rPr>
              <a:t>TÌNH HUỐNG </a:t>
            </a:r>
            <a:r>
              <a:rPr lang="en-US" sz="2400" b="1" kern="0" dirty="0">
                <a:solidFill>
                  <a:srgbClr val="EFC0CF">
                    <a:lumMod val="10000"/>
                  </a:srgbClr>
                </a:solidFill>
                <a:latin typeface="UTM Avo" panose="02040603050506020204" pitchFamily="18" charset="0"/>
                <a:cs typeface="Arial" panose="020B0604020202020204" pitchFamily="34" charset="0"/>
                <a:sym typeface="Arial"/>
              </a:rPr>
              <a:t>3</a:t>
            </a:r>
            <a:endParaRPr lang="vi-VN" sz="2400" b="1" kern="0" dirty="0">
              <a:solidFill>
                <a:srgbClr val="EFC0CF">
                  <a:lumMod val="10000"/>
                </a:srgbClr>
              </a:solidFill>
              <a:latin typeface="UTM Avo" panose="02040603050506020204" pitchFamily="18" charset="0"/>
              <a:cs typeface="Arial" panose="020B0604020202020204" pitchFamily="34" charset="0"/>
              <a:sym typeface="Arial"/>
            </a:endParaRPr>
          </a:p>
        </p:txBody>
      </p:sp>
      <p:pic>
        <p:nvPicPr>
          <p:cNvPr id="3" name="Picture 2" descr="A picture containing toy, doll, vector graphics, clipart&#10;&#10;Description automatically generated">
            <a:extLst>
              <a:ext uri="{FF2B5EF4-FFF2-40B4-BE49-F238E27FC236}">
                <a16:creationId xmlns:a16="http://schemas.microsoft.com/office/drawing/2014/main" id="{014ED55E-8DBD-278F-F394-AABADF63A6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5914" y="2795241"/>
            <a:ext cx="3700575" cy="3700575"/>
          </a:xfrm>
          <a:prstGeom prst="rect">
            <a:avLst/>
          </a:prstGeom>
        </p:spPr>
      </p:pic>
    </p:spTree>
    <p:extLst>
      <p:ext uri="{BB962C8B-B14F-4D97-AF65-F5344CB8AC3E}">
        <p14:creationId xmlns:p14="http://schemas.microsoft.com/office/powerpoint/2010/main" val="1533589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FC268D2-CFEA-813D-B9C6-4B3DBD8D37EB}"/>
              </a:ext>
            </a:extLst>
          </p:cNvPr>
          <p:cNvGrpSpPr/>
          <p:nvPr/>
        </p:nvGrpSpPr>
        <p:grpSpPr>
          <a:xfrm>
            <a:off x="4727728" y="3589330"/>
            <a:ext cx="2736543" cy="1558939"/>
            <a:chOff x="309542" y="967667"/>
            <a:chExt cx="2878585" cy="1558939"/>
          </a:xfrm>
        </p:grpSpPr>
        <p:pic>
          <p:nvPicPr>
            <p:cNvPr id="3" name="Picture 2">
              <a:hlinkClick r:id="rId3"/>
              <a:extLst>
                <a:ext uri="{FF2B5EF4-FFF2-40B4-BE49-F238E27FC236}">
                  <a16:creationId xmlns:a16="http://schemas.microsoft.com/office/drawing/2014/main" id="{7DED27A2-AC49-B664-EF92-B69639B81AD8}"/>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1782CE68-EE22-89C0-352F-B3F70D860223}"/>
                </a:ext>
              </a:extLst>
            </p:cNvPr>
            <p:cNvSpPr txBox="1"/>
            <p:nvPr/>
          </p:nvSpPr>
          <p:spPr>
            <a:xfrm>
              <a:off x="309542" y="967667"/>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768833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0B2666A-0D68-C385-DEC4-3C11B55DF2DA}"/>
              </a:ext>
            </a:extLst>
          </p:cNvPr>
          <p:cNvSpPr/>
          <p:nvPr/>
        </p:nvSpPr>
        <p:spPr>
          <a:xfrm>
            <a:off x="921635" y="1746832"/>
            <a:ext cx="2126366" cy="828012"/>
          </a:xfrm>
          <a:prstGeom prst="roundRect">
            <a:avLst/>
          </a:prstGeom>
          <a:solidFill>
            <a:srgbClr val="FFEBEB"/>
          </a:solidFill>
          <a:ln w="25400" cap="flat" cmpd="sng" algn="ctr">
            <a:noFill/>
            <a:prstDash val="solid"/>
          </a:ln>
          <a:effectLst/>
        </p:spPr>
        <p:txBody>
          <a:bodyPr bIns="144000" rtlCol="0" anchor="ctr"/>
          <a:lstStyle/>
          <a:p>
            <a:pPr lvl="0" algn="ctr">
              <a:lnSpc>
                <a:spcPct val="150000"/>
              </a:lnSpc>
              <a:buClr>
                <a:srgbClr val="000000"/>
              </a:buClr>
            </a:pPr>
            <a:r>
              <a:rPr lang="vi-VN" sz="2400" b="1" kern="0" dirty="0">
                <a:solidFill>
                  <a:srgbClr val="434343">
                    <a:lumMod val="50000"/>
                  </a:srgbClr>
                </a:solidFill>
                <a:latin typeface="UTM Avo" panose="02040603050506020204" pitchFamily="18" charset="0"/>
                <a:cs typeface="Arial" panose="020B0604020202020204" pitchFamily="34" charset="0"/>
                <a:sym typeface="Arial"/>
              </a:rPr>
              <a:t>Bài tập </a:t>
            </a:r>
            <a:r>
              <a:rPr lang="en-US" sz="2400" b="1" kern="0" dirty="0">
                <a:solidFill>
                  <a:srgbClr val="434343">
                    <a:lumMod val="50000"/>
                  </a:srgbClr>
                </a:solidFill>
                <a:latin typeface="UTM Avo" panose="02040603050506020204" pitchFamily="18" charset="0"/>
                <a:cs typeface="Arial" panose="020B0604020202020204" pitchFamily="34" charset="0"/>
                <a:sym typeface="Arial"/>
              </a:rPr>
              <a:t>1</a:t>
            </a:r>
            <a:endParaRPr lang="vi-VN" sz="2400" kern="0" dirty="0">
              <a:solidFill>
                <a:srgbClr val="434343">
                  <a:lumMod val="50000"/>
                </a:srgbClr>
              </a:solidFill>
              <a:latin typeface="UTM Avo" panose="02040603050506020204" pitchFamily="18" charset="0"/>
              <a:cs typeface="Arial" panose="020B0604020202020204" pitchFamily="34" charset="0"/>
              <a:sym typeface="Arial"/>
            </a:endParaRPr>
          </a:p>
        </p:txBody>
      </p:sp>
      <p:sp>
        <p:nvSpPr>
          <p:cNvPr id="10" name="Rectangle: Rounded Corners 9">
            <a:extLst>
              <a:ext uri="{FF2B5EF4-FFF2-40B4-BE49-F238E27FC236}">
                <a16:creationId xmlns:a16="http://schemas.microsoft.com/office/drawing/2014/main" id="{3BFC1FB1-715D-4918-F44C-CC67C934988D}"/>
              </a:ext>
            </a:extLst>
          </p:cNvPr>
          <p:cNvSpPr/>
          <p:nvPr/>
        </p:nvSpPr>
        <p:spPr>
          <a:xfrm>
            <a:off x="2196049" y="2679700"/>
            <a:ext cx="7799902" cy="1991822"/>
          </a:xfrm>
          <a:prstGeom prst="roundRect">
            <a:avLst/>
          </a:prstGeom>
          <a:solidFill>
            <a:srgbClr val="FFFFFF"/>
          </a:solidFill>
          <a:ln w="25400" cap="flat" cmpd="sng" algn="ctr">
            <a:solidFill>
              <a:srgbClr val="FFDBE4">
                <a:lumMod val="90000"/>
              </a:srgbClr>
            </a:solidFill>
            <a:prstDash val="solid"/>
          </a:ln>
          <a:effectLst/>
        </p:spPr>
        <p:txBody>
          <a:bodyPr rtlCol="0" anchor="ctr"/>
          <a:lstStyle/>
          <a:p>
            <a:pPr lvl="0" algn="just">
              <a:lnSpc>
                <a:spcPct val="150000"/>
              </a:lnSpc>
              <a:buClr>
                <a:srgbClr val="000000"/>
              </a:buClr>
              <a:defRPr/>
            </a:pPr>
            <a:r>
              <a:rPr lang="vi-VN" sz="2400" kern="0" dirty="0">
                <a:solidFill>
                  <a:sysClr val="windowText" lastClr="000000"/>
                </a:solidFill>
                <a:latin typeface="UTM Avo" panose="02040603050506020204" pitchFamily="18" charset="0"/>
                <a:sym typeface="Arial"/>
              </a:rPr>
              <a:t>Cùng bạn thử làm chuyên gia tư vấn để đưa ra cách vượt qua khó khăn trong học tập và cuộc sống cho bạn bè trong lớp.</a:t>
            </a:r>
          </a:p>
        </p:txBody>
      </p:sp>
      <p:pic>
        <p:nvPicPr>
          <p:cNvPr id="5" name="Picture 4" descr="A picture containing vector graphics&#10;&#10;Description automatically generated">
            <a:extLst>
              <a:ext uri="{FF2B5EF4-FFF2-40B4-BE49-F238E27FC236}">
                <a16:creationId xmlns:a16="http://schemas.microsoft.com/office/drawing/2014/main" id="{F2F50BC4-D0B9-94E2-A24D-66272B67BE8B}"/>
              </a:ext>
            </a:extLst>
          </p:cNvPr>
          <p:cNvPicPr>
            <a:picLocks noChangeAspect="1"/>
          </p:cNvPicPr>
          <p:nvPr/>
        </p:nvPicPr>
        <p:blipFill rotWithShape="1">
          <a:blip r:embed="rId3">
            <a:extLst>
              <a:ext uri="{28A0092B-C50C-407E-A947-70E740481C1C}">
                <a14:useLocalDpi xmlns:a14="http://schemas.microsoft.com/office/drawing/2010/main" val="0"/>
              </a:ext>
            </a:extLst>
          </a:blip>
          <a:srcRect l="5596" r="11864"/>
          <a:stretch/>
        </p:blipFill>
        <p:spPr>
          <a:xfrm>
            <a:off x="9274202" y="3816909"/>
            <a:ext cx="2692025" cy="3261513"/>
          </a:xfrm>
          <a:prstGeom prst="rect">
            <a:avLst/>
          </a:prstGeom>
        </p:spPr>
      </p:pic>
    </p:spTree>
    <p:extLst>
      <p:ext uri="{BB962C8B-B14F-4D97-AF65-F5344CB8AC3E}">
        <p14:creationId xmlns:p14="http://schemas.microsoft.com/office/powerpoint/2010/main" val="605530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F5E7E080-DE4E-C13F-1459-AA483933D3B5}"/>
              </a:ext>
            </a:extLst>
          </p:cNvPr>
          <p:cNvSpPr txBox="1">
            <a:spLocks/>
          </p:cNvSpPr>
          <p:nvPr/>
        </p:nvSpPr>
        <p:spPr>
          <a:xfrm>
            <a:off x="4046415" y="1388872"/>
            <a:ext cx="4099170" cy="763600"/>
          </a:xfrm>
          <a:prstGeom prst="rect">
            <a:avLst/>
          </a:prstGeom>
          <a:solidFill>
            <a:schemeClr val="accent2">
              <a:lumMod val="20000"/>
              <a:lumOff val="80000"/>
            </a:schemeClr>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2500"/>
              <a:buFont typeface="Fredoka One"/>
              <a:buNone/>
              <a:defRPr sz="10666" b="0" i="0" u="none" strike="noStrike" cap="none">
                <a:solidFill>
                  <a:schemeClr val="lt1"/>
                </a:solidFill>
                <a:latin typeface="Fredoka One"/>
                <a:ea typeface="Fredoka One"/>
                <a:cs typeface="Fredoka One"/>
                <a:sym typeface="Fredoka One"/>
              </a:defRPr>
            </a:lvl1pPr>
            <a:lvl2pPr marR="0" lvl="1" algn="r" rtl="0">
              <a:lnSpc>
                <a:spcPct val="115000"/>
              </a:lnSpc>
              <a:spcBef>
                <a:spcPts val="0"/>
              </a:spcBef>
              <a:spcAft>
                <a:spcPts val="0"/>
              </a:spcAft>
              <a:buClr>
                <a:schemeClr val="dk1"/>
              </a:buClr>
              <a:buSzPts val="2500"/>
              <a:buFont typeface="Fredoka One"/>
              <a:buNone/>
              <a:defRPr sz="3333" b="0" i="0" u="none" strike="noStrike" cap="none">
                <a:solidFill>
                  <a:schemeClr val="dk1"/>
                </a:solidFill>
                <a:latin typeface="Fredoka One"/>
                <a:ea typeface="Fredoka One"/>
                <a:cs typeface="Fredoka One"/>
                <a:sym typeface="Fredoka One"/>
              </a:defRPr>
            </a:lvl2pPr>
            <a:lvl3pPr marR="0" lvl="2" algn="r" rtl="0">
              <a:lnSpc>
                <a:spcPct val="115000"/>
              </a:lnSpc>
              <a:spcBef>
                <a:spcPts val="0"/>
              </a:spcBef>
              <a:spcAft>
                <a:spcPts val="0"/>
              </a:spcAft>
              <a:buClr>
                <a:schemeClr val="dk1"/>
              </a:buClr>
              <a:buSzPts val="2500"/>
              <a:buFont typeface="Fredoka One"/>
              <a:buNone/>
              <a:defRPr sz="3333" b="0" i="0" u="none" strike="noStrike" cap="none">
                <a:solidFill>
                  <a:schemeClr val="dk1"/>
                </a:solidFill>
                <a:latin typeface="Fredoka One"/>
                <a:ea typeface="Fredoka One"/>
                <a:cs typeface="Fredoka One"/>
                <a:sym typeface="Fredoka One"/>
              </a:defRPr>
            </a:lvl3pPr>
            <a:lvl4pPr marR="0" lvl="3" algn="r" rtl="0">
              <a:lnSpc>
                <a:spcPct val="115000"/>
              </a:lnSpc>
              <a:spcBef>
                <a:spcPts val="0"/>
              </a:spcBef>
              <a:spcAft>
                <a:spcPts val="0"/>
              </a:spcAft>
              <a:buClr>
                <a:schemeClr val="dk1"/>
              </a:buClr>
              <a:buSzPts val="2500"/>
              <a:buFont typeface="Fredoka One"/>
              <a:buNone/>
              <a:defRPr sz="3333" b="0" i="0" u="none" strike="noStrike" cap="none">
                <a:solidFill>
                  <a:schemeClr val="dk1"/>
                </a:solidFill>
                <a:latin typeface="Fredoka One"/>
                <a:ea typeface="Fredoka One"/>
                <a:cs typeface="Fredoka One"/>
                <a:sym typeface="Fredoka One"/>
              </a:defRPr>
            </a:lvl4pPr>
            <a:lvl5pPr marR="0" lvl="4" algn="r" rtl="0">
              <a:lnSpc>
                <a:spcPct val="115000"/>
              </a:lnSpc>
              <a:spcBef>
                <a:spcPts val="0"/>
              </a:spcBef>
              <a:spcAft>
                <a:spcPts val="0"/>
              </a:spcAft>
              <a:buClr>
                <a:schemeClr val="dk1"/>
              </a:buClr>
              <a:buSzPts val="2500"/>
              <a:buFont typeface="Fredoka One"/>
              <a:buNone/>
              <a:defRPr sz="3333" b="0" i="0" u="none" strike="noStrike" cap="none">
                <a:solidFill>
                  <a:schemeClr val="dk1"/>
                </a:solidFill>
                <a:latin typeface="Fredoka One"/>
                <a:ea typeface="Fredoka One"/>
                <a:cs typeface="Fredoka One"/>
                <a:sym typeface="Fredoka One"/>
              </a:defRPr>
            </a:lvl5pPr>
            <a:lvl6pPr marR="0" lvl="5" algn="r" rtl="0">
              <a:lnSpc>
                <a:spcPct val="115000"/>
              </a:lnSpc>
              <a:spcBef>
                <a:spcPts val="0"/>
              </a:spcBef>
              <a:spcAft>
                <a:spcPts val="0"/>
              </a:spcAft>
              <a:buClr>
                <a:schemeClr val="dk1"/>
              </a:buClr>
              <a:buSzPts val="2500"/>
              <a:buFont typeface="Fredoka One"/>
              <a:buNone/>
              <a:defRPr sz="3333" b="0" i="0" u="none" strike="noStrike" cap="none">
                <a:solidFill>
                  <a:schemeClr val="dk1"/>
                </a:solidFill>
                <a:latin typeface="Fredoka One"/>
                <a:ea typeface="Fredoka One"/>
                <a:cs typeface="Fredoka One"/>
                <a:sym typeface="Fredoka One"/>
              </a:defRPr>
            </a:lvl6pPr>
            <a:lvl7pPr marR="0" lvl="6" algn="r" rtl="0">
              <a:lnSpc>
                <a:spcPct val="115000"/>
              </a:lnSpc>
              <a:spcBef>
                <a:spcPts val="0"/>
              </a:spcBef>
              <a:spcAft>
                <a:spcPts val="0"/>
              </a:spcAft>
              <a:buClr>
                <a:schemeClr val="dk1"/>
              </a:buClr>
              <a:buSzPts val="2500"/>
              <a:buFont typeface="Fredoka One"/>
              <a:buNone/>
              <a:defRPr sz="3333" b="0" i="0" u="none" strike="noStrike" cap="none">
                <a:solidFill>
                  <a:schemeClr val="dk1"/>
                </a:solidFill>
                <a:latin typeface="Fredoka One"/>
                <a:ea typeface="Fredoka One"/>
                <a:cs typeface="Fredoka One"/>
                <a:sym typeface="Fredoka One"/>
              </a:defRPr>
            </a:lvl7pPr>
            <a:lvl8pPr marR="0" lvl="7" algn="r" rtl="0">
              <a:lnSpc>
                <a:spcPct val="115000"/>
              </a:lnSpc>
              <a:spcBef>
                <a:spcPts val="0"/>
              </a:spcBef>
              <a:spcAft>
                <a:spcPts val="0"/>
              </a:spcAft>
              <a:buClr>
                <a:schemeClr val="dk1"/>
              </a:buClr>
              <a:buSzPts val="2500"/>
              <a:buFont typeface="Fredoka One"/>
              <a:buNone/>
              <a:defRPr sz="3333" b="0" i="0" u="none" strike="noStrike" cap="none">
                <a:solidFill>
                  <a:schemeClr val="dk1"/>
                </a:solidFill>
                <a:latin typeface="Fredoka One"/>
                <a:ea typeface="Fredoka One"/>
                <a:cs typeface="Fredoka One"/>
                <a:sym typeface="Fredoka One"/>
              </a:defRPr>
            </a:lvl8pPr>
            <a:lvl9pPr marR="0" lvl="8" algn="r" rtl="0">
              <a:lnSpc>
                <a:spcPct val="115000"/>
              </a:lnSpc>
              <a:spcBef>
                <a:spcPts val="0"/>
              </a:spcBef>
              <a:spcAft>
                <a:spcPts val="0"/>
              </a:spcAft>
              <a:buClr>
                <a:schemeClr val="dk1"/>
              </a:buClr>
              <a:buSzPts val="2500"/>
              <a:buFont typeface="Fredoka One"/>
              <a:buNone/>
              <a:defRPr sz="3333" b="0" i="0" u="none" strike="noStrike" cap="none">
                <a:solidFill>
                  <a:schemeClr val="dk1"/>
                </a:solidFill>
                <a:latin typeface="Fredoka One"/>
                <a:ea typeface="Fredoka One"/>
                <a:cs typeface="Fredoka One"/>
                <a:sym typeface="Fredoka One"/>
              </a:defRPr>
            </a:lvl9pPr>
          </a:lstStyle>
          <a:p>
            <a:pPr lvl="0">
              <a:buClr>
                <a:srgbClr val="847CB7"/>
              </a:buClr>
              <a:defRPr/>
            </a:pPr>
            <a:r>
              <a:rPr lang="vi-VN" sz="2400" b="1" kern="0" dirty="0">
                <a:solidFill>
                  <a:schemeClr val="tx1"/>
                </a:solidFill>
                <a:latin typeface="UTM Avo" panose="02040603050506020204" pitchFamily="18" charset="0"/>
                <a:ea typeface="+mn-ea"/>
                <a:cs typeface="+mn-cs"/>
              </a:rPr>
              <a:t>GỢI Ý THAM KHẢO</a:t>
            </a:r>
          </a:p>
        </p:txBody>
      </p:sp>
      <p:pic>
        <p:nvPicPr>
          <p:cNvPr id="4" name="Picture 3">
            <a:extLst>
              <a:ext uri="{FF2B5EF4-FFF2-40B4-BE49-F238E27FC236}">
                <a16:creationId xmlns:a16="http://schemas.microsoft.com/office/drawing/2014/main" id="{62F0B47C-D3E4-9240-E091-8563AF61D8B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745169" y="3912575"/>
            <a:ext cx="2229932" cy="2945425"/>
          </a:xfrm>
          <a:prstGeom prst="rect">
            <a:avLst/>
          </a:prstGeom>
        </p:spPr>
      </p:pic>
      <p:sp>
        <p:nvSpPr>
          <p:cNvPr id="5" name="Line Callout 1 (Border and Accent Bar) 3">
            <a:extLst>
              <a:ext uri="{FF2B5EF4-FFF2-40B4-BE49-F238E27FC236}">
                <a16:creationId xmlns:a16="http://schemas.microsoft.com/office/drawing/2014/main" id="{A06CA783-4E2C-A9D8-E019-9DAA03AB8BC7}"/>
              </a:ext>
            </a:extLst>
          </p:cNvPr>
          <p:cNvSpPr/>
          <p:nvPr/>
        </p:nvSpPr>
        <p:spPr>
          <a:xfrm>
            <a:off x="331136" y="2520772"/>
            <a:ext cx="5057997" cy="1276528"/>
          </a:xfrm>
          <a:prstGeom prst="roundRect">
            <a:avLst/>
          </a:prstGeom>
          <a:solidFill>
            <a:srgbClr val="FFFFFF"/>
          </a:solidFill>
          <a:ln w="25400" cap="flat" cmpd="sng" algn="ctr">
            <a:solidFill>
              <a:schemeClr val="accent2"/>
            </a:solidFill>
            <a:prstDash val="solid"/>
          </a:ln>
          <a:effectLst>
            <a:outerShdw blurRad="50800" dist="38100" dir="18900000" algn="bl" rotWithShape="0">
              <a:prstClr val="black">
                <a:alpha val="40000"/>
              </a:prstClr>
            </a:outerShdw>
          </a:effectLst>
        </p:spPr>
        <p:txBody>
          <a:bodyPr rtlCol="0" anchor="ct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lang="vi-VN" sz="2400" b="1" kern="0" dirty="0">
                <a:latin typeface="UTM Avo" panose="02040603050506020204" pitchFamily="18" charset="0"/>
                <a:sym typeface="Arial"/>
              </a:rPr>
              <a:t>Các em có thể </a:t>
            </a:r>
            <a:r>
              <a:rPr lang="en-US" sz="2400" b="1" kern="0" dirty="0" err="1">
                <a:latin typeface="UTM Avo" panose="02040603050506020204" pitchFamily="18" charset="0"/>
                <a:sym typeface="Arial"/>
              </a:rPr>
              <a:t>sử</a:t>
            </a:r>
            <a:r>
              <a:rPr lang="en-US" sz="2400" b="1" kern="0" dirty="0">
                <a:latin typeface="UTM Avo" panose="02040603050506020204" pitchFamily="18" charset="0"/>
                <a:sym typeface="Arial"/>
              </a:rPr>
              <a:t> </a:t>
            </a:r>
            <a:r>
              <a:rPr lang="en-US" sz="2400" b="1" kern="0" dirty="0" err="1">
                <a:latin typeface="UTM Avo" panose="02040603050506020204" pitchFamily="18" charset="0"/>
                <a:sym typeface="Arial"/>
              </a:rPr>
              <a:t>dụng</a:t>
            </a:r>
            <a:r>
              <a:rPr lang="en-US" sz="2400" b="1" kern="0" dirty="0">
                <a:latin typeface="UTM Avo" panose="02040603050506020204" pitchFamily="18" charset="0"/>
                <a:sym typeface="Arial"/>
              </a:rPr>
              <a:t> </a:t>
            </a:r>
            <a:r>
              <a:rPr lang="vi-VN" sz="2400" b="1" kern="0" dirty="0">
                <a:latin typeface="UTM Avo" panose="02040603050506020204" pitchFamily="18" charset="0"/>
                <a:sym typeface="Arial"/>
              </a:rPr>
              <a:t>một số hình thức </a:t>
            </a:r>
            <a:r>
              <a:rPr lang="en-US" sz="2400" b="1" kern="0" dirty="0" err="1">
                <a:latin typeface="UTM Avo" panose="02040603050506020204" pitchFamily="18" charset="0"/>
                <a:sym typeface="Arial"/>
              </a:rPr>
              <a:t>sau</a:t>
            </a:r>
            <a:r>
              <a:rPr lang="en-US" sz="2400" b="1" kern="0" dirty="0">
                <a:latin typeface="UTM Avo" panose="02040603050506020204" pitchFamily="18" charset="0"/>
                <a:sym typeface="Arial"/>
              </a:rPr>
              <a:t> </a:t>
            </a:r>
            <a:r>
              <a:rPr lang="vi-VN" sz="2400" b="1" kern="0" dirty="0">
                <a:latin typeface="UTM Avo" panose="02040603050506020204" pitchFamily="18" charset="0"/>
                <a:sym typeface="Arial"/>
              </a:rPr>
              <a:t>để thể hiện</a:t>
            </a:r>
            <a:r>
              <a:rPr lang="en-US" sz="2400" b="1" kern="0" dirty="0">
                <a:latin typeface="UTM Avo" panose="02040603050506020204" pitchFamily="18" charset="0"/>
                <a:sym typeface="Arial"/>
              </a:rPr>
              <a:t>:</a:t>
            </a:r>
          </a:p>
        </p:txBody>
      </p:sp>
      <p:sp>
        <p:nvSpPr>
          <p:cNvPr id="6" name="Speech Bubble: Rectangle with Corners Rounded 59">
            <a:extLst>
              <a:ext uri="{FF2B5EF4-FFF2-40B4-BE49-F238E27FC236}">
                <a16:creationId xmlns:a16="http://schemas.microsoft.com/office/drawing/2014/main" id="{5C486C33-A79A-24CE-48B7-32FA9F0D187A}"/>
              </a:ext>
            </a:extLst>
          </p:cNvPr>
          <p:cNvSpPr/>
          <p:nvPr/>
        </p:nvSpPr>
        <p:spPr>
          <a:xfrm>
            <a:off x="4505679" y="3975382"/>
            <a:ext cx="6962422" cy="2510835"/>
          </a:xfrm>
          <a:prstGeom prst="wedgeRoundRectCallout">
            <a:avLst>
              <a:gd name="adj1" fmla="val -64644"/>
              <a:gd name="adj2" fmla="val -26050"/>
              <a:gd name="adj3" fmla="val 16667"/>
            </a:avLst>
          </a:prstGeom>
          <a:solidFill>
            <a:schemeClr val="accent2">
              <a:lumMod val="20000"/>
              <a:lumOff val="80000"/>
            </a:schemeClr>
          </a:solidFill>
          <a:ln w="25400" cap="flat" cmpd="sng" algn="ctr">
            <a:noFill/>
            <a:prstDash val="solid"/>
          </a:ln>
          <a:effectLst/>
        </p:spPr>
        <p:txBody>
          <a:bodyPr rtlCol="0" anchor="ctr"/>
          <a:lstStyle/>
          <a:p>
            <a:pPr marL="457189" marR="0" lvl="0" indent="-457189" algn="just" defTabSz="914400" eaLnBrk="1" fontAlgn="auto" latinLnBrk="0" hangingPunct="1">
              <a:lnSpc>
                <a:spcPct val="150000"/>
              </a:lnSpc>
              <a:spcBef>
                <a:spcPts val="0"/>
              </a:spcBef>
              <a:buClr>
                <a:srgbClr val="000000"/>
              </a:buClr>
              <a:buSzTx/>
              <a:buFont typeface="Arial" panose="020B0604020202020204" pitchFamily="34" charset="0"/>
              <a:buChar char="•"/>
              <a:tabLst/>
              <a:defRPr/>
            </a:pPr>
            <a:r>
              <a:rPr lang="vi-VN" sz="2400" kern="0" dirty="0">
                <a:latin typeface="UTM Avo" panose="02040603050506020204" pitchFamily="18" charset="0"/>
                <a:sym typeface="Arial"/>
              </a:rPr>
              <a:t>Bị nói lắp;</a:t>
            </a:r>
            <a:endParaRPr lang="en-VN" sz="2400" kern="0" dirty="0">
              <a:latin typeface="UTM Avo" panose="02040603050506020204" pitchFamily="18" charset="0"/>
              <a:sym typeface="Arial"/>
            </a:endParaRPr>
          </a:p>
          <a:p>
            <a:pPr marL="457189" marR="0" lvl="0" indent="-457189" algn="just" defTabSz="914400" eaLnBrk="1" fontAlgn="auto" latinLnBrk="0" hangingPunct="1">
              <a:lnSpc>
                <a:spcPct val="150000"/>
              </a:lnSpc>
              <a:spcBef>
                <a:spcPts val="0"/>
              </a:spcBef>
              <a:buClr>
                <a:srgbClr val="000000"/>
              </a:buClr>
              <a:buSzTx/>
              <a:buFont typeface="Arial" panose="020B0604020202020204" pitchFamily="34" charset="0"/>
              <a:buChar char="•"/>
              <a:tabLst/>
              <a:defRPr/>
            </a:pPr>
            <a:r>
              <a:rPr lang="vi-VN" sz="2400" kern="0" dirty="0">
                <a:latin typeface="UTM Avo" panose="02040603050506020204" pitchFamily="18" charset="0"/>
                <a:sym typeface="Arial"/>
              </a:rPr>
              <a:t>Tính tình hay nóng giận;</a:t>
            </a:r>
            <a:endParaRPr lang="en-VN" sz="2400" kern="0" dirty="0">
              <a:latin typeface="UTM Avo" panose="02040603050506020204" pitchFamily="18" charset="0"/>
              <a:sym typeface="Arial"/>
            </a:endParaRPr>
          </a:p>
          <a:p>
            <a:pPr marL="457189" marR="0" lvl="0" indent="-457189" algn="just" defTabSz="914400" eaLnBrk="1" fontAlgn="auto" latinLnBrk="0" hangingPunct="1">
              <a:lnSpc>
                <a:spcPct val="150000"/>
              </a:lnSpc>
              <a:spcBef>
                <a:spcPts val="0"/>
              </a:spcBef>
              <a:buClr>
                <a:srgbClr val="000000"/>
              </a:buClr>
              <a:buSzTx/>
              <a:buFont typeface="Arial" panose="020B0604020202020204" pitchFamily="34" charset="0"/>
              <a:buChar char="•"/>
              <a:tabLst/>
              <a:defRPr/>
            </a:pPr>
            <a:r>
              <a:rPr lang="vi-VN" sz="2400" kern="0" dirty="0">
                <a:latin typeface="UTM Avo" panose="02040603050506020204" pitchFamily="18" charset="0"/>
                <a:sym typeface="Arial"/>
              </a:rPr>
              <a:t>Vừa chuyển đến nơi ở mới để sinh sống và học tập.</a:t>
            </a:r>
            <a:endParaRPr lang="en-VN" sz="2400" kern="0" dirty="0">
              <a:latin typeface="UTM Avo" panose="02040603050506020204" pitchFamily="18" charset="0"/>
              <a:sym typeface="Arial"/>
            </a:endParaRPr>
          </a:p>
        </p:txBody>
      </p:sp>
    </p:spTree>
    <p:extLst>
      <p:ext uri="{BB962C8B-B14F-4D97-AF65-F5344CB8AC3E}">
        <p14:creationId xmlns:p14="http://schemas.microsoft.com/office/powerpoint/2010/main" val="1856868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3F18D64-33BA-31E2-3C74-232701C96972}"/>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6C3D0329-D969-9631-1BD1-524604442325}"/>
              </a:ext>
            </a:extLst>
          </p:cNvPr>
          <p:cNvGraphicFramePr>
            <a:graphicFrameLocks noGrp="1"/>
          </p:cNvGraphicFramePr>
          <p:nvPr>
            <p:extLst>
              <p:ext uri="{D42A27DB-BD31-4B8C-83A1-F6EECF244321}">
                <p14:modId xmlns:p14="http://schemas.microsoft.com/office/powerpoint/2010/main" val="1161887411"/>
              </p:ext>
            </p:extLst>
          </p:nvPr>
        </p:nvGraphicFramePr>
        <p:xfrm>
          <a:off x="493121" y="1765300"/>
          <a:ext cx="11205757" cy="4912301"/>
        </p:xfrm>
        <a:graphic>
          <a:graphicData uri="http://schemas.openxmlformats.org/drawingml/2006/table">
            <a:tbl>
              <a:tblPr firstRow="1" firstCol="1" bandRow="1"/>
              <a:tblGrid>
                <a:gridCol w="2418375">
                  <a:extLst>
                    <a:ext uri="{9D8B030D-6E8A-4147-A177-3AD203B41FA5}">
                      <a16:colId xmlns:a16="http://schemas.microsoft.com/office/drawing/2014/main" val="1398666671"/>
                    </a:ext>
                  </a:extLst>
                </a:gridCol>
                <a:gridCol w="8787382">
                  <a:extLst>
                    <a:ext uri="{9D8B030D-6E8A-4147-A177-3AD203B41FA5}">
                      <a16:colId xmlns:a16="http://schemas.microsoft.com/office/drawing/2014/main" val="622858119"/>
                    </a:ext>
                  </a:extLst>
                </a:gridCol>
              </a:tblGrid>
              <a:tr h="91891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50000"/>
                        </a:lnSpc>
                        <a:spcAft>
                          <a:spcPts val="100"/>
                        </a:spcAft>
                      </a:pPr>
                      <a:r>
                        <a:rPr lang="en-US" sz="2400" b="1" i="0" kern="1200" dirty="0" err="1">
                          <a:solidFill>
                            <a:schemeClr val="tx1"/>
                          </a:solidFill>
                          <a:effectLst/>
                          <a:latin typeface="UTM Avo" panose="02040603050506020204" pitchFamily="18" charset="0"/>
                          <a:ea typeface="+mn-ea"/>
                          <a:cs typeface="+mn-cs"/>
                        </a:rPr>
                        <a:t>Khó</a:t>
                      </a:r>
                      <a:r>
                        <a:rPr lang="en-US" sz="2400" b="1" i="0" kern="1200" dirty="0">
                          <a:solidFill>
                            <a:schemeClr val="tx1"/>
                          </a:solidFill>
                          <a:effectLst/>
                          <a:latin typeface="UTM Avo" panose="02040603050506020204" pitchFamily="18" charset="0"/>
                          <a:ea typeface="+mn-ea"/>
                          <a:cs typeface="+mn-cs"/>
                        </a:rPr>
                        <a:t> </a:t>
                      </a:r>
                      <a:r>
                        <a:rPr lang="en-US" sz="2400" b="1" i="0" kern="1200" dirty="0" err="1">
                          <a:solidFill>
                            <a:schemeClr val="tx1"/>
                          </a:solidFill>
                          <a:effectLst/>
                          <a:latin typeface="UTM Avo" panose="02040603050506020204" pitchFamily="18" charset="0"/>
                          <a:ea typeface="+mn-ea"/>
                          <a:cs typeface="+mn-cs"/>
                        </a:rPr>
                        <a:t>khăn</a:t>
                      </a:r>
                      <a:endParaRPr lang="en-VN" sz="2400" b="1" i="0" kern="1200" dirty="0">
                        <a:solidFill>
                          <a:schemeClr val="tx1"/>
                        </a:solidFill>
                        <a:effectLst/>
                        <a:latin typeface="UTM Avo" panose="02040603050506020204" pitchFamily="18" charset="0"/>
                        <a:ea typeface="+mn-ea"/>
                        <a:cs typeface="+mn-cs"/>
                      </a:endParaRPr>
                    </a:p>
                  </a:txBody>
                  <a:tcPr marL="31185" marR="31185" marT="0" marB="0" anchor="ctr">
                    <a:lnL w="12700" cap="flat" cmpd="sng" algn="ctr">
                      <a:solidFill>
                        <a:srgbClr val="272727"/>
                      </a:solidFill>
                      <a:prstDash val="solid"/>
                      <a:round/>
                      <a:headEnd type="none" w="med" len="med"/>
                      <a:tailEnd type="none" w="med" len="med"/>
                    </a:lnL>
                    <a:lnR w="12700" cap="flat" cmpd="sng" algn="ctr">
                      <a:solidFill>
                        <a:srgbClr val="272727"/>
                      </a:solidFill>
                      <a:prstDash val="solid"/>
                      <a:round/>
                      <a:headEnd type="none" w="med" len="med"/>
                      <a:tailEnd type="none" w="med" len="med"/>
                    </a:lnR>
                    <a:lnT w="12700" cap="flat" cmpd="sng" algn="ctr">
                      <a:solidFill>
                        <a:srgbClr val="272727"/>
                      </a:solidFill>
                      <a:prstDash val="solid"/>
                      <a:round/>
                      <a:headEnd type="none" w="med" len="med"/>
                      <a:tailEnd type="none" w="med" len="med"/>
                    </a:lnT>
                    <a:lnB w="12700" cap="flat" cmpd="sng" algn="ctr">
                      <a:solidFill>
                        <a:srgbClr val="272727"/>
                      </a:solidFill>
                      <a:prstDash val="solid"/>
                      <a:round/>
                      <a:headEnd type="none" w="med" len="med"/>
                      <a:tailEnd type="none" w="med" len="med"/>
                    </a:lnB>
                    <a:lnTlToBr w="12700" cmpd="sng">
                      <a:noFill/>
                      <a:prstDash val="solid"/>
                    </a:lnTlToBr>
                    <a:lnBlToTr w="12700" cmpd="sng">
                      <a:noFill/>
                      <a:prstDash val="solid"/>
                    </a:lnBlToTr>
                    <a:solidFill>
                      <a:srgbClr val="CFD982">
                        <a:lumMod val="40000"/>
                        <a:lumOff val="6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spcAft>
                          <a:spcPts val="1000"/>
                        </a:spcAft>
                      </a:pPr>
                      <a:r>
                        <a:rPr lang="vi-VN" sz="2400" b="1" i="0" kern="1200" dirty="0">
                          <a:solidFill>
                            <a:schemeClr val="tx1"/>
                          </a:solidFill>
                          <a:effectLst/>
                          <a:latin typeface="UTM Avo" panose="02040603050506020204" pitchFamily="18" charset="0"/>
                          <a:ea typeface="+mn-ea"/>
                          <a:cs typeface="+mn-cs"/>
                        </a:rPr>
                        <a:t>Tư vấn cách vượt qua</a:t>
                      </a:r>
                    </a:p>
                  </a:txBody>
                  <a:tcPr marL="31185" marR="31185" marT="0" marB="0" anchor="ctr">
                    <a:lnL w="12700" cap="flat" cmpd="sng" algn="ctr">
                      <a:solidFill>
                        <a:srgbClr val="272727"/>
                      </a:solidFill>
                      <a:prstDash val="solid"/>
                      <a:round/>
                      <a:headEnd type="none" w="med" len="med"/>
                      <a:tailEnd type="none" w="med" len="med"/>
                    </a:lnL>
                    <a:lnR w="12700" cap="flat" cmpd="sng" algn="ctr">
                      <a:solidFill>
                        <a:srgbClr val="272727"/>
                      </a:solidFill>
                      <a:prstDash val="solid"/>
                      <a:round/>
                      <a:headEnd type="none" w="med" len="med"/>
                      <a:tailEnd type="none" w="med" len="med"/>
                    </a:lnR>
                    <a:lnT w="12700" cap="flat" cmpd="sng" algn="ctr">
                      <a:solidFill>
                        <a:srgbClr val="272727"/>
                      </a:solidFill>
                      <a:prstDash val="solid"/>
                      <a:round/>
                      <a:headEnd type="none" w="med" len="med"/>
                      <a:tailEnd type="none" w="med" len="med"/>
                    </a:lnT>
                    <a:lnB w="12700" cap="flat" cmpd="sng" algn="ctr">
                      <a:solidFill>
                        <a:srgbClr val="272727"/>
                      </a:solidFill>
                      <a:prstDash val="solid"/>
                      <a:round/>
                      <a:headEnd type="none" w="med" len="med"/>
                      <a:tailEnd type="none" w="med" len="med"/>
                    </a:lnB>
                    <a:lnTlToBr w="12700" cmpd="sng">
                      <a:noFill/>
                      <a:prstDash val="solid"/>
                    </a:lnTlToBr>
                    <a:lnBlToTr w="12700" cmpd="sng">
                      <a:noFill/>
                      <a:prstDash val="solid"/>
                    </a:lnBlToTr>
                    <a:solidFill>
                      <a:srgbClr val="CFD982">
                        <a:lumMod val="40000"/>
                        <a:lumOff val="60000"/>
                      </a:srgbClr>
                    </a:solidFill>
                  </a:tcPr>
                </a:tc>
                <a:extLst>
                  <a:ext uri="{0D108BD9-81ED-4DB2-BD59-A6C34878D82A}">
                    <a16:rowId xmlns:a16="http://schemas.microsoft.com/office/drawing/2014/main" val="3718630189"/>
                  </a:ext>
                </a:extLst>
              </a:tr>
              <a:tr h="3993388">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50000"/>
                        </a:lnSpc>
                        <a:spcAft>
                          <a:spcPts val="1000"/>
                        </a:spcAft>
                      </a:pPr>
                      <a:r>
                        <a:rPr lang="en-US" sz="2400" b="0" i="0" kern="1200" dirty="0">
                          <a:solidFill>
                            <a:schemeClr val="tx1"/>
                          </a:solidFill>
                          <a:effectLst/>
                          <a:latin typeface="UTM Avo" panose="02040603050506020204" pitchFamily="18" charset="0"/>
                          <a:ea typeface="+mn-ea"/>
                          <a:cs typeface="+mn-cs"/>
                        </a:rPr>
                        <a:t>1. </a:t>
                      </a:r>
                      <a:r>
                        <a:rPr lang="en-US" sz="2400" b="0" i="0" kern="1200" dirty="0" err="1">
                          <a:solidFill>
                            <a:schemeClr val="tx1"/>
                          </a:solidFill>
                          <a:effectLst/>
                          <a:latin typeface="UTM Avo" panose="02040603050506020204" pitchFamily="18" charset="0"/>
                          <a:ea typeface="+mn-ea"/>
                          <a:cs typeface="+mn-cs"/>
                        </a:rPr>
                        <a:t>Bị</a:t>
                      </a:r>
                      <a:r>
                        <a:rPr lang="en-US" sz="2400" b="0" i="0" kern="1200" dirty="0">
                          <a:solidFill>
                            <a:schemeClr val="tx1"/>
                          </a:solidFill>
                          <a:effectLst/>
                          <a:latin typeface="UTM Avo" panose="02040603050506020204" pitchFamily="18" charset="0"/>
                          <a:ea typeface="+mn-ea"/>
                          <a:cs typeface="+mn-cs"/>
                        </a:rPr>
                        <a:t> </a:t>
                      </a:r>
                      <a:r>
                        <a:rPr lang="en-US" sz="2400" b="0" i="0" kern="1200" dirty="0" err="1">
                          <a:solidFill>
                            <a:schemeClr val="tx1"/>
                          </a:solidFill>
                          <a:effectLst/>
                          <a:latin typeface="UTM Avo" panose="02040603050506020204" pitchFamily="18" charset="0"/>
                          <a:ea typeface="+mn-ea"/>
                          <a:cs typeface="+mn-cs"/>
                        </a:rPr>
                        <a:t>nói</a:t>
                      </a:r>
                      <a:r>
                        <a:rPr lang="en-US" sz="2400" b="0" i="0" kern="1200" dirty="0">
                          <a:solidFill>
                            <a:schemeClr val="tx1"/>
                          </a:solidFill>
                          <a:effectLst/>
                          <a:latin typeface="UTM Avo" panose="02040603050506020204" pitchFamily="18" charset="0"/>
                          <a:ea typeface="+mn-ea"/>
                          <a:cs typeface="+mn-cs"/>
                        </a:rPr>
                        <a:t> </a:t>
                      </a:r>
                      <a:r>
                        <a:rPr lang="en-US" sz="2400" b="0" i="0" kern="1200" dirty="0" err="1">
                          <a:solidFill>
                            <a:schemeClr val="tx1"/>
                          </a:solidFill>
                          <a:effectLst/>
                          <a:latin typeface="UTM Avo" panose="02040603050506020204" pitchFamily="18" charset="0"/>
                          <a:ea typeface="+mn-ea"/>
                          <a:cs typeface="+mn-cs"/>
                        </a:rPr>
                        <a:t>lắp</a:t>
                      </a:r>
                      <a:endParaRPr lang="en-VN" sz="2400" b="0" i="0" kern="1200" dirty="0">
                        <a:solidFill>
                          <a:schemeClr val="tx1"/>
                        </a:solidFill>
                        <a:effectLst/>
                        <a:latin typeface="UTM Avo" panose="02040603050506020204" pitchFamily="18" charset="0"/>
                        <a:ea typeface="+mn-ea"/>
                        <a:cs typeface="+mn-cs"/>
                      </a:endParaRPr>
                    </a:p>
                  </a:txBody>
                  <a:tcPr marL="31185" marR="31185" marT="0" marB="0" anchor="ctr">
                    <a:lnL w="12700" cap="flat" cmpd="sng" algn="ctr">
                      <a:solidFill>
                        <a:srgbClr val="272727"/>
                      </a:solidFill>
                      <a:prstDash val="solid"/>
                      <a:round/>
                      <a:headEnd type="none" w="med" len="med"/>
                      <a:tailEnd type="none" w="med" len="med"/>
                    </a:lnL>
                    <a:lnR w="12700" cap="flat" cmpd="sng" algn="ctr">
                      <a:solidFill>
                        <a:srgbClr val="272727"/>
                      </a:solidFill>
                      <a:prstDash val="solid"/>
                      <a:round/>
                      <a:headEnd type="none" w="med" len="med"/>
                      <a:tailEnd type="none" w="med" len="med"/>
                    </a:lnR>
                    <a:lnT w="12700" cap="flat" cmpd="sng" algn="ctr">
                      <a:solidFill>
                        <a:srgbClr val="272727"/>
                      </a:solidFill>
                      <a:prstDash val="solid"/>
                      <a:round/>
                      <a:headEnd type="none" w="med" len="med"/>
                      <a:tailEnd type="none" w="med" len="med"/>
                    </a:lnT>
                    <a:lnB w="12700" cap="flat" cmpd="sng" algn="ctr">
                      <a:solidFill>
                        <a:srgbClr val="272727"/>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342900" indent="-342900" algn="just">
                        <a:lnSpc>
                          <a:spcPct val="150000"/>
                        </a:lnSpc>
                        <a:spcAft>
                          <a:spcPts val="0"/>
                        </a:spcAft>
                        <a:buFont typeface="Arial" panose="020B0604020202020204" pitchFamily="34" charset="0"/>
                        <a:buChar char="•"/>
                      </a:pPr>
                      <a:r>
                        <a:rPr lang="vi-VN" sz="2400" b="0" i="0" kern="1200" dirty="0">
                          <a:solidFill>
                            <a:schemeClr val="tx1"/>
                          </a:solidFill>
                          <a:effectLst/>
                          <a:latin typeface="UTM Avo" panose="02040603050506020204" pitchFamily="18" charset="0"/>
                          <a:ea typeface="+mn-ea"/>
                          <a:cs typeface="+mn-cs"/>
                        </a:rPr>
                        <a:t>Kiên trì học cách phát âm đúng; nói chậm lại;</a:t>
                      </a:r>
                    </a:p>
                    <a:p>
                      <a:pPr marL="342900" indent="-342900" algn="just">
                        <a:lnSpc>
                          <a:spcPct val="150000"/>
                        </a:lnSpc>
                        <a:spcAft>
                          <a:spcPts val="0"/>
                        </a:spcAft>
                        <a:buFont typeface="Arial" panose="020B0604020202020204" pitchFamily="34" charset="0"/>
                        <a:buChar char="•"/>
                      </a:pPr>
                      <a:r>
                        <a:rPr lang="vi-VN" sz="2400" b="0" i="0" kern="1200" dirty="0">
                          <a:solidFill>
                            <a:schemeClr val="tx1"/>
                          </a:solidFill>
                          <a:effectLst/>
                          <a:latin typeface="UTM Avo" panose="02040603050506020204" pitchFamily="18" charset="0"/>
                          <a:ea typeface="+mn-ea"/>
                          <a:cs typeface="+mn-cs"/>
                        </a:rPr>
                        <a:t>Nghe cách phát âm đúng;</a:t>
                      </a:r>
                    </a:p>
                    <a:p>
                      <a:pPr marL="342900" indent="-342900" algn="just">
                        <a:lnSpc>
                          <a:spcPct val="150000"/>
                        </a:lnSpc>
                        <a:spcAft>
                          <a:spcPts val="0"/>
                        </a:spcAft>
                        <a:buFont typeface="Arial" panose="020B0604020202020204" pitchFamily="34" charset="0"/>
                        <a:buChar char="•"/>
                      </a:pPr>
                      <a:r>
                        <a:rPr lang="vi-VN" sz="2400" b="0" i="0" kern="1200" dirty="0">
                          <a:solidFill>
                            <a:schemeClr val="tx1"/>
                          </a:solidFill>
                          <a:effectLst/>
                          <a:latin typeface="UTM Avo" panose="02040603050506020204" pitchFamily="18" charset="0"/>
                          <a:ea typeface="+mn-ea"/>
                          <a:cs typeface="+mn-cs"/>
                        </a:rPr>
                        <a:t>Nhờ người thân hỗ trợ điều kiện để học phát âm;</a:t>
                      </a:r>
                    </a:p>
                    <a:p>
                      <a:pPr marL="342900" indent="-342900" algn="just">
                        <a:lnSpc>
                          <a:spcPct val="150000"/>
                        </a:lnSpc>
                        <a:spcAft>
                          <a:spcPts val="0"/>
                        </a:spcAft>
                        <a:buFont typeface="Arial" panose="020B0604020202020204" pitchFamily="34" charset="0"/>
                        <a:buChar char="•"/>
                      </a:pPr>
                      <a:r>
                        <a:rPr lang="vi-VN" sz="2400" b="0" i="0" kern="1200" dirty="0">
                          <a:solidFill>
                            <a:schemeClr val="tx1"/>
                          </a:solidFill>
                          <a:effectLst/>
                          <a:latin typeface="UTM Avo" panose="02040603050506020204" pitchFamily="18" charset="0"/>
                          <a:ea typeface="+mn-ea"/>
                          <a:cs typeface="+mn-cs"/>
                        </a:rPr>
                        <a:t>Nhờ thầy cô, bạn bè kiểm tra kết quả rèn luyện;</a:t>
                      </a:r>
                    </a:p>
                    <a:p>
                      <a:pPr marL="342900" indent="-342900" algn="just">
                        <a:lnSpc>
                          <a:spcPct val="150000"/>
                        </a:lnSpc>
                        <a:spcAft>
                          <a:spcPts val="0"/>
                        </a:spcAft>
                        <a:buFont typeface="Arial" panose="020B0604020202020204" pitchFamily="34" charset="0"/>
                        <a:buChar char="•"/>
                      </a:pPr>
                      <a:r>
                        <a:rPr lang="vi-VN" sz="2400" b="0" i="0" kern="1200" dirty="0">
                          <a:solidFill>
                            <a:schemeClr val="tx1"/>
                          </a:solidFill>
                          <a:effectLst/>
                          <a:latin typeface="UTM Avo" panose="02040603050506020204" pitchFamily="18" charset="0"/>
                          <a:ea typeface="+mn-ea"/>
                          <a:cs typeface="+mn-cs"/>
                        </a:rPr>
                        <a:t>Có thể nhờ các chuyên gia về trị liệu ngôn ngữ hỗ trợ thêm;</a:t>
                      </a:r>
                    </a:p>
                    <a:p>
                      <a:pPr marL="342900" indent="-342900" algn="just">
                        <a:lnSpc>
                          <a:spcPct val="150000"/>
                        </a:lnSpc>
                        <a:spcAft>
                          <a:spcPts val="0"/>
                        </a:spcAft>
                        <a:buFont typeface="Arial" panose="020B0604020202020204" pitchFamily="34" charset="0"/>
                        <a:buChar char="•"/>
                      </a:pPr>
                      <a:r>
                        <a:rPr lang="vi-VN" sz="2400" b="0" i="0" kern="1200" dirty="0">
                          <a:solidFill>
                            <a:schemeClr val="tx1"/>
                          </a:solidFill>
                          <a:effectLst/>
                          <a:latin typeface="UTM Avo" panose="02040603050506020204" pitchFamily="18" charset="0"/>
                          <a:ea typeface="+mn-ea"/>
                          <a:cs typeface="+mn-cs"/>
                        </a:rPr>
                        <a:t>…</a:t>
                      </a:r>
                    </a:p>
                  </a:txBody>
                  <a:tcPr marL="31185" marR="31185" marT="0" marB="0" anchor="ctr">
                    <a:lnL w="12700" cap="flat" cmpd="sng" algn="ctr">
                      <a:solidFill>
                        <a:srgbClr val="272727"/>
                      </a:solidFill>
                      <a:prstDash val="solid"/>
                      <a:round/>
                      <a:headEnd type="none" w="med" len="med"/>
                      <a:tailEnd type="none" w="med" len="med"/>
                    </a:lnL>
                    <a:lnR w="12700" cap="flat" cmpd="sng" algn="ctr">
                      <a:solidFill>
                        <a:srgbClr val="272727"/>
                      </a:solidFill>
                      <a:prstDash val="solid"/>
                      <a:round/>
                      <a:headEnd type="none" w="med" len="med"/>
                      <a:tailEnd type="none" w="med" len="med"/>
                    </a:lnR>
                    <a:lnT w="12700" cap="flat" cmpd="sng" algn="ctr">
                      <a:solidFill>
                        <a:srgbClr val="272727"/>
                      </a:solidFill>
                      <a:prstDash val="solid"/>
                      <a:round/>
                      <a:headEnd type="none" w="med" len="med"/>
                      <a:tailEnd type="none" w="med" len="med"/>
                    </a:lnT>
                    <a:lnB w="12700" cap="flat" cmpd="sng" algn="ctr">
                      <a:solidFill>
                        <a:srgbClr val="272727"/>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752369963"/>
                  </a:ext>
                </a:extLst>
              </a:tr>
            </a:tbl>
          </a:graphicData>
        </a:graphic>
      </p:graphicFrame>
    </p:spTree>
    <p:extLst>
      <p:ext uri="{BB962C8B-B14F-4D97-AF65-F5344CB8AC3E}">
        <p14:creationId xmlns:p14="http://schemas.microsoft.com/office/powerpoint/2010/main" val="3624163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D283E70-5607-D391-9569-F1D4DADB90E3}"/>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7A9A1902-22BF-DC33-233A-31D54B4CCC66}"/>
              </a:ext>
            </a:extLst>
          </p:cNvPr>
          <p:cNvGraphicFramePr>
            <a:graphicFrameLocks noGrp="1"/>
          </p:cNvGraphicFramePr>
          <p:nvPr>
            <p:extLst>
              <p:ext uri="{D42A27DB-BD31-4B8C-83A1-F6EECF244321}">
                <p14:modId xmlns:p14="http://schemas.microsoft.com/office/powerpoint/2010/main" val="1694446046"/>
              </p:ext>
            </p:extLst>
          </p:nvPr>
        </p:nvGraphicFramePr>
        <p:xfrm>
          <a:off x="493121" y="1765300"/>
          <a:ext cx="11205757" cy="4912301"/>
        </p:xfrm>
        <a:graphic>
          <a:graphicData uri="http://schemas.openxmlformats.org/drawingml/2006/table">
            <a:tbl>
              <a:tblPr firstRow="1" firstCol="1" bandRow="1"/>
              <a:tblGrid>
                <a:gridCol w="2418376">
                  <a:extLst>
                    <a:ext uri="{9D8B030D-6E8A-4147-A177-3AD203B41FA5}">
                      <a16:colId xmlns:a16="http://schemas.microsoft.com/office/drawing/2014/main" val="1398666671"/>
                    </a:ext>
                  </a:extLst>
                </a:gridCol>
                <a:gridCol w="8787381">
                  <a:extLst>
                    <a:ext uri="{9D8B030D-6E8A-4147-A177-3AD203B41FA5}">
                      <a16:colId xmlns:a16="http://schemas.microsoft.com/office/drawing/2014/main" val="622858119"/>
                    </a:ext>
                  </a:extLst>
                </a:gridCol>
              </a:tblGrid>
              <a:tr h="91891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50000"/>
                        </a:lnSpc>
                        <a:spcAft>
                          <a:spcPts val="100"/>
                        </a:spcAft>
                      </a:pPr>
                      <a:r>
                        <a:rPr lang="en-US" sz="2400" b="1" i="0" kern="1200" dirty="0" err="1">
                          <a:solidFill>
                            <a:schemeClr val="tx1"/>
                          </a:solidFill>
                          <a:effectLst/>
                          <a:latin typeface="UTM Avo" panose="02040603050506020204" pitchFamily="18" charset="0"/>
                          <a:ea typeface="+mn-ea"/>
                          <a:cs typeface="+mn-cs"/>
                        </a:rPr>
                        <a:t>Khó</a:t>
                      </a:r>
                      <a:r>
                        <a:rPr lang="en-US" sz="2400" b="1" i="0" kern="1200" dirty="0">
                          <a:solidFill>
                            <a:schemeClr val="tx1"/>
                          </a:solidFill>
                          <a:effectLst/>
                          <a:latin typeface="UTM Avo" panose="02040603050506020204" pitchFamily="18" charset="0"/>
                          <a:ea typeface="+mn-ea"/>
                          <a:cs typeface="+mn-cs"/>
                        </a:rPr>
                        <a:t> </a:t>
                      </a:r>
                      <a:r>
                        <a:rPr lang="en-US" sz="2400" b="1" i="0" kern="1200" dirty="0" err="1">
                          <a:solidFill>
                            <a:schemeClr val="tx1"/>
                          </a:solidFill>
                          <a:effectLst/>
                          <a:latin typeface="UTM Avo" panose="02040603050506020204" pitchFamily="18" charset="0"/>
                          <a:ea typeface="+mn-ea"/>
                          <a:cs typeface="+mn-cs"/>
                        </a:rPr>
                        <a:t>khăn</a:t>
                      </a:r>
                      <a:endParaRPr lang="en-VN" sz="2400" b="1" i="0" kern="1200" dirty="0">
                        <a:solidFill>
                          <a:schemeClr val="tx1"/>
                        </a:solidFill>
                        <a:effectLst/>
                        <a:latin typeface="UTM Avo" panose="02040603050506020204" pitchFamily="18" charset="0"/>
                        <a:ea typeface="+mn-ea"/>
                        <a:cs typeface="+mn-cs"/>
                      </a:endParaRPr>
                    </a:p>
                  </a:txBody>
                  <a:tcPr marL="31185" marR="31185" marT="0" marB="0" anchor="ctr">
                    <a:lnL w="12700" cap="flat" cmpd="sng" algn="ctr">
                      <a:solidFill>
                        <a:srgbClr val="272727"/>
                      </a:solidFill>
                      <a:prstDash val="solid"/>
                      <a:round/>
                      <a:headEnd type="none" w="med" len="med"/>
                      <a:tailEnd type="none" w="med" len="med"/>
                    </a:lnL>
                    <a:lnR w="12700" cap="flat" cmpd="sng" algn="ctr">
                      <a:solidFill>
                        <a:srgbClr val="272727"/>
                      </a:solidFill>
                      <a:prstDash val="solid"/>
                      <a:round/>
                      <a:headEnd type="none" w="med" len="med"/>
                      <a:tailEnd type="none" w="med" len="med"/>
                    </a:lnR>
                    <a:lnT w="12700" cap="flat" cmpd="sng" algn="ctr">
                      <a:solidFill>
                        <a:srgbClr val="272727"/>
                      </a:solidFill>
                      <a:prstDash val="solid"/>
                      <a:round/>
                      <a:headEnd type="none" w="med" len="med"/>
                      <a:tailEnd type="none" w="med" len="med"/>
                    </a:lnT>
                    <a:lnB w="12700" cap="flat" cmpd="sng" algn="ctr">
                      <a:solidFill>
                        <a:srgbClr val="272727"/>
                      </a:solidFill>
                      <a:prstDash val="solid"/>
                      <a:round/>
                      <a:headEnd type="none" w="med" len="med"/>
                      <a:tailEnd type="none" w="med" len="med"/>
                    </a:lnB>
                    <a:lnTlToBr w="12700" cmpd="sng">
                      <a:noFill/>
                      <a:prstDash val="solid"/>
                    </a:lnTlToBr>
                    <a:lnBlToTr w="12700" cmpd="sng">
                      <a:noFill/>
                      <a:prstDash val="solid"/>
                    </a:lnBlToTr>
                    <a:solidFill>
                      <a:srgbClr val="CFD982">
                        <a:lumMod val="40000"/>
                        <a:lumOff val="6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spcAft>
                          <a:spcPts val="1000"/>
                        </a:spcAft>
                      </a:pPr>
                      <a:r>
                        <a:rPr lang="vi-VN" sz="2400" b="1" i="0" kern="1200" dirty="0">
                          <a:solidFill>
                            <a:schemeClr val="tx1"/>
                          </a:solidFill>
                          <a:effectLst/>
                          <a:latin typeface="UTM Avo" panose="02040603050506020204" pitchFamily="18" charset="0"/>
                          <a:ea typeface="+mn-ea"/>
                          <a:cs typeface="+mn-cs"/>
                        </a:rPr>
                        <a:t>Tư vấn cách vượt qua</a:t>
                      </a:r>
                    </a:p>
                  </a:txBody>
                  <a:tcPr marL="31185" marR="31185" marT="0" marB="0" anchor="ctr">
                    <a:lnL w="12700" cap="flat" cmpd="sng" algn="ctr">
                      <a:solidFill>
                        <a:srgbClr val="272727"/>
                      </a:solidFill>
                      <a:prstDash val="solid"/>
                      <a:round/>
                      <a:headEnd type="none" w="med" len="med"/>
                      <a:tailEnd type="none" w="med" len="med"/>
                    </a:lnL>
                    <a:lnR w="12700" cap="flat" cmpd="sng" algn="ctr">
                      <a:solidFill>
                        <a:srgbClr val="272727"/>
                      </a:solidFill>
                      <a:prstDash val="solid"/>
                      <a:round/>
                      <a:headEnd type="none" w="med" len="med"/>
                      <a:tailEnd type="none" w="med" len="med"/>
                    </a:lnR>
                    <a:lnT w="12700" cap="flat" cmpd="sng" algn="ctr">
                      <a:solidFill>
                        <a:srgbClr val="272727"/>
                      </a:solidFill>
                      <a:prstDash val="solid"/>
                      <a:round/>
                      <a:headEnd type="none" w="med" len="med"/>
                      <a:tailEnd type="none" w="med" len="med"/>
                    </a:lnT>
                    <a:lnB w="12700" cap="flat" cmpd="sng" algn="ctr">
                      <a:solidFill>
                        <a:srgbClr val="272727"/>
                      </a:solidFill>
                      <a:prstDash val="solid"/>
                      <a:round/>
                      <a:headEnd type="none" w="med" len="med"/>
                      <a:tailEnd type="none" w="med" len="med"/>
                    </a:lnB>
                    <a:lnTlToBr w="12700" cmpd="sng">
                      <a:noFill/>
                      <a:prstDash val="solid"/>
                    </a:lnTlToBr>
                    <a:lnBlToTr w="12700" cmpd="sng">
                      <a:noFill/>
                      <a:prstDash val="solid"/>
                    </a:lnBlToTr>
                    <a:solidFill>
                      <a:srgbClr val="CFD982">
                        <a:lumMod val="40000"/>
                        <a:lumOff val="60000"/>
                      </a:srgbClr>
                    </a:solidFill>
                  </a:tcPr>
                </a:tc>
                <a:extLst>
                  <a:ext uri="{0D108BD9-81ED-4DB2-BD59-A6C34878D82A}">
                    <a16:rowId xmlns:a16="http://schemas.microsoft.com/office/drawing/2014/main" val="3718630189"/>
                  </a:ext>
                </a:extLst>
              </a:tr>
              <a:tr h="3993388">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50000"/>
                        </a:lnSpc>
                        <a:spcAft>
                          <a:spcPts val="1000"/>
                        </a:spcAft>
                      </a:pPr>
                      <a:r>
                        <a:rPr lang="en-US" sz="2400" b="0" i="0" kern="1200" dirty="0">
                          <a:solidFill>
                            <a:schemeClr val="tx1"/>
                          </a:solidFill>
                          <a:effectLst/>
                          <a:latin typeface="UTM Avo" panose="02040603050506020204" pitchFamily="18" charset="0"/>
                          <a:ea typeface="+mn-ea"/>
                          <a:cs typeface="+mn-cs"/>
                        </a:rPr>
                        <a:t>2. </a:t>
                      </a:r>
                      <a:r>
                        <a:rPr lang="en-US" sz="2400" b="0" i="0" kern="1200" dirty="0" err="1">
                          <a:solidFill>
                            <a:schemeClr val="tx1"/>
                          </a:solidFill>
                          <a:effectLst/>
                          <a:latin typeface="UTM Avo" panose="02040603050506020204" pitchFamily="18" charset="0"/>
                          <a:ea typeface="+mn-ea"/>
                          <a:cs typeface="+mn-cs"/>
                        </a:rPr>
                        <a:t>Tình</a:t>
                      </a:r>
                      <a:r>
                        <a:rPr lang="en-US" sz="2400" b="0" i="0" kern="1200" dirty="0">
                          <a:solidFill>
                            <a:schemeClr val="tx1"/>
                          </a:solidFill>
                          <a:effectLst/>
                          <a:latin typeface="UTM Avo" panose="02040603050506020204" pitchFamily="18" charset="0"/>
                          <a:ea typeface="+mn-ea"/>
                          <a:cs typeface="+mn-cs"/>
                        </a:rPr>
                        <a:t> </a:t>
                      </a:r>
                      <a:r>
                        <a:rPr lang="en-US" sz="2400" b="0" i="0" kern="1200" dirty="0" err="1">
                          <a:solidFill>
                            <a:schemeClr val="tx1"/>
                          </a:solidFill>
                          <a:effectLst/>
                          <a:latin typeface="UTM Avo" panose="02040603050506020204" pitchFamily="18" charset="0"/>
                          <a:ea typeface="+mn-ea"/>
                          <a:cs typeface="+mn-cs"/>
                        </a:rPr>
                        <a:t>tình</a:t>
                      </a:r>
                      <a:r>
                        <a:rPr lang="en-US" sz="2400" b="0" i="0" kern="1200" dirty="0">
                          <a:solidFill>
                            <a:schemeClr val="tx1"/>
                          </a:solidFill>
                          <a:effectLst/>
                          <a:latin typeface="UTM Avo" panose="02040603050506020204" pitchFamily="18" charset="0"/>
                          <a:ea typeface="+mn-ea"/>
                          <a:cs typeface="+mn-cs"/>
                        </a:rPr>
                        <a:t> hay </a:t>
                      </a:r>
                      <a:r>
                        <a:rPr lang="en-US" sz="2400" b="0" i="0" kern="1200" dirty="0" err="1">
                          <a:solidFill>
                            <a:schemeClr val="tx1"/>
                          </a:solidFill>
                          <a:effectLst/>
                          <a:latin typeface="UTM Avo" panose="02040603050506020204" pitchFamily="18" charset="0"/>
                          <a:ea typeface="+mn-ea"/>
                          <a:cs typeface="+mn-cs"/>
                        </a:rPr>
                        <a:t>nóng</a:t>
                      </a:r>
                      <a:r>
                        <a:rPr lang="en-US" sz="2400" b="0" i="0" kern="1200" dirty="0">
                          <a:solidFill>
                            <a:schemeClr val="tx1"/>
                          </a:solidFill>
                          <a:effectLst/>
                          <a:latin typeface="UTM Avo" panose="02040603050506020204" pitchFamily="18" charset="0"/>
                          <a:ea typeface="+mn-ea"/>
                          <a:cs typeface="+mn-cs"/>
                        </a:rPr>
                        <a:t> </a:t>
                      </a:r>
                      <a:r>
                        <a:rPr lang="en-US" sz="2400" b="0" i="0" kern="1200" dirty="0" err="1">
                          <a:solidFill>
                            <a:schemeClr val="tx1"/>
                          </a:solidFill>
                          <a:effectLst/>
                          <a:latin typeface="UTM Avo" panose="02040603050506020204" pitchFamily="18" charset="0"/>
                          <a:ea typeface="+mn-ea"/>
                          <a:cs typeface="+mn-cs"/>
                        </a:rPr>
                        <a:t>giận</a:t>
                      </a:r>
                      <a:endParaRPr lang="en-US" sz="2400" b="0" i="0" kern="1200" dirty="0">
                        <a:solidFill>
                          <a:schemeClr val="tx1"/>
                        </a:solidFill>
                        <a:effectLst/>
                        <a:latin typeface="UTM Avo" panose="02040603050506020204" pitchFamily="18" charset="0"/>
                        <a:ea typeface="+mn-ea"/>
                        <a:cs typeface="+mn-cs"/>
                      </a:endParaRPr>
                    </a:p>
                  </a:txBody>
                  <a:tcPr marL="31185" marR="31185" marT="0" marB="0" anchor="ctr">
                    <a:lnL w="12700" cap="flat" cmpd="sng" algn="ctr">
                      <a:solidFill>
                        <a:srgbClr val="272727"/>
                      </a:solidFill>
                      <a:prstDash val="solid"/>
                      <a:round/>
                      <a:headEnd type="none" w="med" len="med"/>
                      <a:tailEnd type="none" w="med" len="med"/>
                    </a:lnL>
                    <a:lnR w="12700" cap="flat" cmpd="sng" algn="ctr">
                      <a:solidFill>
                        <a:srgbClr val="272727"/>
                      </a:solidFill>
                      <a:prstDash val="solid"/>
                      <a:round/>
                      <a:headEnd type="none" w="med" len="med"/>
                      <a:tailEnd type="none" w="med" len="med"/>
                    </a:lnR>
                    <a:lnT w="12700" cap="flat" cmpd="sng" algn="ctr">
                      <a:solidFill>
                        <a:srgbClr val="272727"/>
                      </a:solidFill>
                      <a:prstDash val="solid"/>
                      <a:round/>
                      <a:headEnd type="none" w="med" len="med"/>
                      <a:tailEnd type="none" w="med" len="med"/>
                    </a:lnT>
                    <a:lnB w="12700" cap="flat" cmpd="sng" algn="ctr">
                      <a:solidFill>
                        <a:srgbClr val="272727"/>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342900" indent="-342900" algn="just">
                        <a:lnSpc>
                          <a:spcPct val="150000"/>
                        </a:lnSpc>
                        <a:spcAft>
                          <a:spcPts val="0"/>
                        </a:spcAft>
                        <a:buFont typeface="Arial" panose="020B0604020202020204" pitchFamily="34" charset="0"/>
                        <a:buChar char="•"/>
                      </a:pPr>
                      <a:r>
                        <a:rPr lang="vi-VN" sz="2400" b="0" i="0" kern="1200" dirty="0">
                          <a:solidFill>
                            <a:schemeClr val="tx1"/>
                          </a:solidFill>
                          <a:effectLst/>
                          <a:latin typeface="UTM Avo" panose="02040603050506020204" pitchFamily="18" charset="0"/>
                          <a:ea typeface="+mn-ea"/>
                          <a:cs typeface="+mn-cs"/>
                        </a:rPr>
                        <a:t>Đọc những câu chuyện về quản lí cảm xúc để học hỏi;</a:t>
                      </a:r>
                    </a:p>
                    <a:p>
                      <a:pPr marL="342900" indent="-342900" algn="just">
                        <a:lnSpc>
                          <a:spcPct val="150000"/>
                        </a:lnSpc>
                        <a:spcAft>
                          <a:spcPts val="0"/>
                        </a:spcAft>
                        <a:buFont typeface="Arial" panose="020B0604020202020204" pitchFamily="34" charset="0"/>
                        <a:buChar char="•"/>
                      </a:pPr>
                      <a:r>
                        <a:rPr lang="vi-VN" sz="2400" b="0" i="0" kern="1200" dirty="0">
                          <a:solidFill>
                            <a:schemeClr val="tx1"/>
                          </a:solidFill>
                          <a:effectLst/>
                          <a:latin typeface="UTM Avo" panose="02040603050506020204" pitchFamily="18" charset="0"/>
                          <a:ea typeface="+mn-ea"/>
                          <a:cs typeface="+mn-cs"/>
                        </a:rPr>
                        <a:t>Tìm các kĩ thuật để quản lí cảm xúc;</a:t>
                      </a:r>
                    </a:p>
                    <a:p>
                      <a:pPr marL="342900" indent="-342900" algn="just">
                        <a:lnSpc>
                          <a:spcPct val="150000"/>
                        </a:lnSpc>
                        <a:spcAft>
                          <a:spcPts val="0"/>
                        </a:spcAft>
                        <a:buFont typeface="Arial" panose="020B0604020202020204" pitchFamily="34" charset="0"/>
                        <a:buChar char="•"/>
                      </a:pPr>
                      <a:r>
                        <a:rPr lang="vi-VN" sz="2400" b="0" i="0" kern="1200" dirty="0">
                          <a:solidFill>
                            <a:schemeClr val="tx1"/>
                          </a:solidFill>
                          <a:effectLst/>
                          <a:latin typeface="UTM Avo" panose="02040603050506020204" pitchFamily="18" charset="0"/>
                          <a:ea typeface="+mn-ea"/>
                          <a:cs typeface="+mn-cs"/>
                        </a:rPr>
                        <a:t>Thực hành quản lí cảm xúc khi gặp những chuyện không vừa ý;</a:t>
                      </a:r>
                    </a:p>
                    <a:p>
                      <a:pPr marL="342900" indent="-342900" algn="just">
                        <a:lnSpc>
                          <a:spcPct val="150000"/>
                        </a:lnSpc>
                        <a:spcAft>
                          <a:spcPts val="0"/>
                        </a:spcAft>
                        <a:buFont typeface="Arial" panose="020B0604020202020204" pitchFamily="34" charset="0"/>
                        <a:buChar char="•"/>
                      </a:pPr>
                      <a:r>
                        <a:rPr lang="vi-VN" sz="2400" b="0" i="0" kern="1200" dirty="0">
                          <a:solidFill>
                            <a:schemeClr val="tx1"/>
                          </a:solidFill>
                          <a:effectLst/>
                          <a:latin typeface="UTM Avo" panose="02040603050506020204" pitchFamily="18" charset="0"/>
                          <a:ea typeface="+mn-ea"/>
                          <a:cs typeface="+mn-cs"/>
                        </a:rPr>
                        <a:t>Trao đổi với người thân để được hỗ trợ, động viên sửa chữa thói quen xấu;</a:t>
                      </a:r>
                    </a:p>
                    <a:p>
                      <a:pPr marL="342900" indent="-342900" algn="just">
                        <a:lnSpc>
                          <a:spcPct val="150000"/>
                        </a:lnSpc>
                        <a:spcAft>
                          <a:spcPts val="0"/>
                        </a:spcAft>
                        <a:buFont typeface="Arial" panose="020B0604020202020204" pitchFamily="34" charset="0"/>
                        <a:buChar char="•"/>
                      </a:pPr>
                      <a:r>
                        <a:rPr lang="vi-VN" sz="2400" b="0" i="0" kern="1200" dirty="0">
                          <a:solidFill>
                            <a:schemeClr val="tx1"/>
                          </a:solidFill>
                          <a:effectLst/>
                          <a:latin typeface="UTM Avo" panose="02040603050506020204" pitchFamily="18" charset="0"/>
                          <a:ea typeface="+mn-ea"/>
                          <a:cs typeface="+mn-cs"/>
                        </a:rPr>
                        <a:t> …</a:t>
                      </a:r>
                    </a:p>
                  </a:txBody>
                  <a:tcPr marL="31185" marR="31185" marT="0" marB="0" anchor="ctr">
                    <a:lnL w="12700" cap="flat" cmpd="sng" algn="ctr">
                      <a:solidFill>
                        <a:srgbClr val="272727"/>
                      </a:solidFill>
                      <a:prstDash val="solid"/>
                      <a:round/>
                      <a:headEnd type="none" w="med" len="med"/>
                      <a:tailEnd type="none" w="med" len="med"/>
                    </a:lnL>
                    <a:lnR w="12700" cap="flat" cmpd="sng" algn="ctr">
                      <a:solidFill>
                        <a:srgbClr val="272727"/>
                      </a:solidFill>
                      <a:prstDash val="solid"/>
                      <a:round/>
                      <a:headEnd type="none" w="med" len="med"/>
                      <a:tailEnd type="none" w="med" len="med"/>
                    </a:lnR>
                    <a:lnT w="12700" cap="flat" cmpd="sng" algn="ctr">
                      <a:solidFill>
                        <a:srgbClr val="272727"/>
                      </a:solidFill>
                      <a:prstDash val="solid"/>
                      <a:round/>
                      <a:headEnd type="none" w="med" len="med"/>
                      <a:tailEnd type="none" w="med" len="med"/>
                    </a:lnT>
                    <a:lnB w="12700" cap="flat" cmpd="sng" algn="ctr">
                      <a:solidFill>
                        <a:srgbClr val="272727"/>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752369963"/>
                  </a:ext>
                </a:extLst>
              </a:tr>
            </a:tbl>
          </a:graphicData>
        </a:graphic>
      </p:graphicFrame>
    </p:spTree>
    <p:extLst>
      <p:ext uri="{BB962C8B-B14F-4D97-AF65-F5344CB8AC3E}">
        <p14:creationId xmlns:p14="http://schemas.microsoft.com/office/powerpoint/2010/main" val="967629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40C235A-7064-526A-245C-BD3EBD92EAC7}"/>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CA81EBA3-5AE7-AB37-AA74-2F66CF0EBB54}"/>
              </a:ext>
            </a:extLst>
          </p:cNvPr>
          <p:cNvGraphicFramePr>
            <a:graphicFrameLocks noGrp="1"/>
          </p:cNvGraphicFramePr>
          <p:nvPr>
            <p:extLst>
              <p:ext uri="{D42A27DB-BD31-4B8C-83A1-F6EECF244321}">
                <p14:modId xmlns:p14="http://schemas.microsoft.com/office/powerpoint/2010/main" val="4257870801"/>
              </p:ext>
            </p:extLst>
          </p:nvPr>
        </p:nvGraphicFramePr>
        <p:xfrm>
          <a:off x="493121" y="1765300"/>
          <a:ext cx="11205757" cy="4912301"/>
        </p:xfrm>
        <a:graphic>
          <a:graphicData uri="http://schemas.openxmlformats.org/drawingml/2006/table">
            <a:tbl>
              <a:tblPr firstRow="1" firstCol="1" bandRow="1"/>
              <a:tblGrid>
                <a:gridCol w="2418376">
                  <a:extLst>
                    <a:ext uri="{9D8B030D-6E8A-4147-A177-3AD203B41FA5}">
                      <a16:colId xmlns:a16="http://schemas.microsoft.com/office/drawing/2014/main" val="1398666671"/>
                    </a:ext>
                  </a:extLst>
                </a:gridCol>
                <a:gridCol w="8787381">
                  <a:extLst>
                    <a:ext uri="{9D8B030D-6E8A-4147-A177-3AD203B41FA5}">
                      <a16:colId xmlns:a16="http://schemas.microsoft.com/office/drawing/2014/main" val="622858119"/>
                    </a:ext>
                  </a:extLst>
                </a:gridCol>
              </a:tblGrid>
              <a:tr h="91891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50000"/>
                        </a:lnSpc>
                        <a:spcAft>
                          <a:spcPts val="100"/>
                        </a:spcAft>
                      </a:pPr>
                      <a:r>
                        <a:rPr lang="en-US" sz="2400" b="1" i="0" kern="1200" dirty="0" err="1">
                          <a:solidFill>
                            <a:schemeClr val="tx1"/>
                          </a:solidFill>
                          <a:effectLst/>
                          <a:latin typeface="UTM Avo" panose="02040603050506020204" pitchFamily="18" charset="0"/>
                          <a:ea typeface="+mn-ea"/>
                          <a:cs typeface="+mn-cs"/>
                        </a:rPr>
                        <a:t>Khó</a:t>
                      </a:r>
                      <a:r>
                        <a:rPr lang="en-US" sz="2400" b="1" i="0" kern="1200" dirty="0">
                          <a:solidFill>
                            <a:schemeClr val="tx1"/>
                          </a:solidFill>
                          <a:effectLst/>
                          <a:latin typeface="UTM Avo" panose="02040603050506020204" pitchFamily="18" charset="0"/>
                          <a:ea typeface="+mn-ea"/>
                          <a:cs typeface="+mn-cs"/>
                        </a:rPr>
                        <a:t> </a:t>
                      </a:r>
                      <a:r>
                        <a:rPr lang="en-US" sz="2400" b="1" i="0" kern="1200" dirty="0" err="1">
                          <a:solidFill>
                            <a:schemeClr val="tx1"/>
                          </a:solidFill>
                          <a:effectLst/>
                          <a:latin typeface="UTM Avo" panose="02040603050506020204" pitchFamily="18" charset="0"/>
                          <a:ea typeface="+mn-ea"/>
                          <a:cs typeface="+mn-cs"/>
                        </a:rPr>
                        <a:t>khăn</a:t>
                      </a:r>
                      <a:endParaRPr lang="en-VN" sz="2400" b="1" i="0" kern="1200" dirty="0">
                        <a:solidFill>
                          <a:schemeClr val="tx1"/>
                        </a:solidFill>
                        <a:effectLst/>
                        <a:latin typeface="UTM Avo" panose="02040603050506020204" pitchFamily="18" charset="0"/>
                        <a:ea typeface="+mn-ea"/>
                        <a:cs typeface="+mn-cs"/>
                      </a:endParaRPr>
                    </a:p>
                  </a:txBody>
                  <a:tcPr marL="31185" marR="31185" marT="0" marB="0" anchor="ctr">
                    <a:lnL w="12700" cap="flat" cmpd="sng" algn="ctr">
                      <a:solidFill>
                        <a:srgbClr val="272727"/>
                      </a:solidFill>
                      <a:prstDash val="solid"/>
                      <a:round/>
                      <a:headEnd type="none" w="med" len="med"/>
                      <a:tailEnd type="none" w="med" len="med"/>
                    </a:lnL>
                    <a:lnR w="12700" cap="flat" cmpd="sng" algn="ctr">
                      <a:solidFill>
                        <a:srgbClr val="272727"/>
                      </a:solidFill>
                      <a:prstDash val="solid"/>
                      <a:round/>
                      <a:headEnd type="none" w="med" len="med"/>
                      <a:tailEnd type="none" w="med" len="med"/>
                    </a:lnR>
                    <a:lnT w="12700" cap="flat" cmpd="sng" algn="ctr">
                      <a:solidFill>
                        <a:srgbClr val="272727"/>
                      </a:solidFill>
                      <a:prstDash val="solid"/>
                      <a:round/>
                      <a:headEnd type="none" w="med" len="med"/>
                      <a:tailEnd type="none" w="med" len="med"/>
                    </a:lnT>
                    <a:lnB w="12700" cap="flat" cmpd="sng" algn="ctr">
                      <a:solidFill>
                        <a:srgbClr val="272727"/>
                      </a:solidFill>
                      <a:prstDash val="solid"/>
                      <a:round/>
                      <a:headEnd type="none" w="med" len="med"/>
                      <a:tailEnd type="none" w="med" len="med"/>
                    </a:lnB>
                    <a:lnTlToBr w="12700" cmpd="sng">
                      <a:noFill/>
                      <a:prstDash val="solid"/>
                    </a:lnTlToBr>
                    <a:lnBlToTr w="12700" cmpd="sng">
                      <a:noFill/>
                      <a:prstDash val="solid"/>
                    </a:lnBlToTr>
                    <a:solidFill>
                      <a:srgbClr val="CFD982">
                        <a:lumMod val="40000"/>
                        <a:lumOff val="6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00000"/>
                        </a:lnSpc>
                        <a:spcAft>
                          <a:spcPts val="1000"/>
                        </a:spcAft>
                      </a:pPr>
                      <a:r>
                        <a:rPr lang="vi-VN" sz="2400" b="1" i="0" kern="1200" dirty="0">
                          <a:solidFill>
                            <a:schemeClr val="tx1"/>
                          </a:solidFill>
                          <a:effectLst/>
                          <a:latin typeface="UTM Avo" panose="02040603050506020204" pitchFamily="18" charset="0"/>
                          <a:ea typeface="+mn-ea"/>
                          <a:cs typeface="+mn-cs"/>
                        </a:rPr>
                        <a:t>Tư vấn cách vượt qua</a:t>
                      </a:r>
                    </a:p>
                  </a:txBody>
                  <a:tcPr marL="31185" marR="31185" marT="0" marB="0" anchor="ctr">
                    <a:lnL w="12700" cap="flat" cmpd="sng" algn="ctr">
                      <a:solidFill>
                        <a:srgbClr val="272727"/>
                      </a:solidFill>
                      <a:prstDash val="solid"/>
                      <a:round/>
                      <a:headEnd type="none" w="med" len="med"/>
                      <a:tailEnd type="none" w="med" len="med"/>
                    </a:lnL>
                    <a:lnR w="12700" cap="flat" cmpd="sng" algn="ctr">
                      <a:solidFill>
                        <a:srgbClr val="272727"/>
                      </a:solidFill>
                      <a:prstDash val="solid"/>
                      <a:round/>
                      <a:headEnd type="none" w="med" len="med"/>
                      <a:tailEnd type="none" w="med" len="med"/>
                    </a:lnR>
                    <a:lnT w="12700" cap="flat" cmpd="sng" algn="ctr">
                      <a:solidFill>
                        <a:srgbClr val="272727"/>
                      </a:solidFill>
                      <a:prstDash val="solid"/>
                      <a:round/>
                      <a:headEnd type="none" w="med" len="med"/>
                      <a:tailEnd type="none" w="med" len="med"/>
                    </a:lnT>
                    <a:lnB w="12700" cap="flat" cmpd="sng" algn="ctr">
                      <a:solidFill>
                        <a:srgbClr val="272727"/>
                      </a:solidFill>
                      <a:prstDash val="solid"/>
                      <a:round/>
                      <a:headEnd type="none" w="med" len="med"/>
                      <a:tailEnd type="none" w="med" len="med"/>
                    </a:lnB>
                    <a:lnTlToBr w="12700" cmpd="sng">
                      <a:noFill/>
                      <a:prstDash val="solid"/>
                    </a:lnTlToBr>
                    <a:lnBlToTr w="12700" cmpd="sng">
                      <a:noFill/>
                      <a:prstDash val="solid"/>
                    </a:lnBlToTr>
                    <a:solidFill>
                      <a:srgbClr val="CFD982">
                        <a:lumMod val="40000"/>
                        <a:lumOff val="60000"/>
                      </a:srgbClr>
                    </a:solidFill>
                  </a:tcPr>
                </a:tc>
                <a:extLst>
                  <a:ext uri="{0D108BD9-81ED-4DB2-BD59-A6C34878D82A}">
                    <a16:rowId xmlns:a16="http://schemas.microsoft.com/office/drawing/2014/main" val="3718630189"/>
                  </a:ext>
                </a:extLst>
              </a:tr>
              <a:tr h="3993388">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50000"/>
                        </a:lnSpc>
                        <a:spcAft>
                          <a:spcPts val="1000"/>
                        </a:spcAft>
                      </a:pPr>
                      <a:r>
                        <a:rPr lang="vi-VN" sz="2400" b="0" i="0" kern="1200" dirty="0">
                          <a:solidFill>
                            <a:schemeClr val="tx1"/>
                          </a:solidFill>
                          <a:effectLst/>
                          <a:latin typeface="UTM Avo" panose="02040603050506020204" pitchFamily="18" charset="0"/>
                          <a:ea typeface="+mn-ea"/>
                          <a:cs typeface="+mn-cs"/>
                        </a:rPr>
                        <a:t>3. Vừa chuyển đến nơi ở mới để sinh sống và  học tập</a:t>
                      </a:r>
                    </a:p>
                  </a:txBody>
                  <a:tcPr marL="31185" marR="31185" marT="0" marB="0" anchor="ctr">
                    <a:lnL w="12700" cap="flat" cmpd="sng" algn="ctr">
                      <a:solidFill>
                        <a:srgbClr val="272727"/>
                      </a:solidFill>
                      <a:prstDash val="solid"/>
                      <a:round/>
                      <a:headEnd type="none" w="med" len="med"/>
                      <a:tailEnd type="none" w="med" len="med"/>
                    </a:lnL>
                    <a:lnR w="12700" cap="flat" cmpd="sng" algn="ctr">
                      <a:solidFill>
                        <a:srgbClr val="272727"/>
                      </a:solidFill>
                      <a:prstDash val="solid"/>
                      <a:round/>
                      <a:headEnd type="none" w="med" len="med"/>
                      <a:tailEnd type="none" w="med" len="med"/>
                    </a:lnR>
                    <a:lnT w="12700" cap="flat" cmpd="sng" algn="ctr">
                      <a:solidFill>
                        <a:srgbClr val="272727"/>
                      </a:solidFill>
                      <a:prstDash val="solid"/>
                      <a:round/>
                      <a:headEnd type="none" w="med" len="med"/>
                      <a:tailEnd type="none" w="med" len="med"/>
                    </a:lnT>
                    <a:lnB w="12700" cap="flat" cmpd="sng" algn="ctr">
                      <a:solidFill>
                        <a:srgbClr val="272727"/>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342900" indent="-342900" algn="just">
                        <a:lnSpc>
                          <a:spcPct val="150000"/>
                        </a:lnSpc>
                        <a:spcAft>
                          <a:spcPts val="0"/>
                        </a:spcAft>
                        <a:buFont typeface="Arial" panose="020B0604020202020204" pitchFamily="34" charset="0"/>
                        <a:buChar char="•"/>
                      </a:pPr>
                      <a:r>
                        <a:rPr lang="vi-VN" sz="2400" b="0" i="0" kern="1200" dirty="0">
                          <a:solidFill>
                            <a:schemeClr val="tx1"/>
                          </a:solidFill>
                          <a:effectLst/>
                          <a:latin typeface="UTM Avo" panose="02040603050506020204" pitchFamily="18" charset="0"/>
                          <a:ea typeface="+mn-ea"/>
                          <a:cs typeface="+mn-cs"/>
                        </a:rPr>
                        <a:t>Tìm hiểu phong tục, tập quán của nơi sinh sống và học tập mới;</a:t>
                      </a:r>
                    </a:p>
                    <a:p>
                      <a:pPr marL="342900" indent="-342900" algn="just">
                        <a:lnSpc>
                          <a:spcPct val="150000"/>
                        </a:lnSpc>
                        <a:spcAft>
                          <a:spcPts val="0"/>
                        </a:spcAft>
                        <a:buFont typeface="Arial" panose="020B0604020202020204" pitchFamily="34" charset="0"/>
                        <a:buChar char="•"/>
                      </a:pPr>
                      <a:r>
                        <a:rPr lang="vi-VN" sz="2400" b="0" i="0" kern="1200" dirty="0">
                          <a:solidFill>
                            <a:schemeClr val="tx1"/>
                          </a:solidFill>
                          <a:effectLst/>
                          <a:latin typeface="UTM Avo" panose="02040603050506020204" pitchFamily="18" charset="0"/>
                          <a:ea typeface="+mn-ea"/>
                          <a:cs typeface="+mn-cs"/>
                        </a:rPr>
                        <a:t>Tích cực trò chuyện, làm quen với bạn bè trong lớp và nơi sinh sống;</a:t>
                      </a:r>
                    </a:p>
                    <a:p>
                      <a:pPr marL="342900" indent="-342900" algn="just">
                        <a:lnSpc>
                          <a:spcPct val="150000"/>
                        </a:lnSpc>
                        <a:spcAft>
                          <a:spcPts val="0"/>
                        </a:spcAft>
                        <a:buFont typeface="Arial" panose="020B0604020202020204" pitchFamily="34" charset="0"/>
                        <a:buChar char="•"/>
                      </a:pPr>
                      <a:r>
                        <a:rPr lang="vi-VN" sz="2400" b="0" i="0" kern="1200" dirty="0">
                          <a:solidFill>
                            <a:schemeClr val="tx1"/>
                          </a:solidFill>
                          <a:effectLst/>
                          <a:latin typeface="UTM Avo" panose="02040603050506020204" pitchFamily="18" charset="0"/>
                          <a:ea typeface="+mn-ea"/>
                          <a:cs typeface="+mn-cs"/>
                        </a:rPr>
                        <a:t>Tham gia tích cực các hoạt động chung của lớp, trường và nơi cư trú;</a:t>
                      </a:r>
                    </a:p>
                    <a:p>
                      <a:pPr marL="342900" indent="-342900" algn="just">
                        <a:lnSpc>
                          <a:spcPct val="150000"/>
                        </a:lnSpc>
                        <a:spcAft>
                          <a:spcPts val="0"/>
                        </a:spcAft>
                        <a:buFont typeface="Arial" panose="020B0604020202020204" pitchFamily="34" charset="0"/>
                        <a:buChar char="•"/>
                      </a:pPr>
                      <a:r>
                        <a:rPr lang="vi-VN" sz="2400" b="0" i="0" kern="1200" dirty="0">
                          <a:solidFill>
                            <a:schemeClr val="tx1"/>
                          </a:solidFill>
                          <a:effectLst/>
                          <a:latin typeface="UTM Avo" panose="02040603050506020204" pitchFamily="18" charset="0"/>
                          <a:ea typeface="+mn-ea"/>
                          <a:cs typeface="+mn-cs"/>
                        </a:rPr>
                        <a:t>… </a:t>
                      </a:r>
                    </a:p>
                  </a:txBody>
                  <a:tcPr marL="31185" marR="31185" marT="0" marB="0" anchor="ctr">
                    <a:lnL w="12700" cap="flat" cmpd="sng" algn="ctr">
                      <a:solidFill>
                        <a:srgbClr val="272727"/>
                      </a:solidFill>
                      <a:prstDash val="solid"/>
                      <a:round/>
                      <a:headEnd type="none" w="med" len="med"/>
                      <a:tailEnd type="none" w="med" len="med"/>
                    </a:lnL>
                    <a:lnR w="12700" cap="flat" cmpd="sng" algn="ctr">
                      <a:solidFill>
                        <a:srgbClr val="272727"/>
                      </a:solidFill>
                      <a:prstDash val="solid"/>
                      <a:round/>
                      <a:headEnd type="none" w="med" len="med"/>
                      <a:tailEnd type="none" w="med" len="med"/>
                    </a:lnR>
                    <a:lnT w="12700" cap="flat" cmpd="sng" algn="ctr">
                      <a:solidFill>
                        <a:srgbClr val="272727"/>
                      </a:solidFill>
                      <a:prstDash val="solid"/>
                      <a:round/>
                      <a:headEnd type="none" w="med" len="med"/>
                      <a:tailEnd type="none" w="med" len="med"/>
                    </a:lnT>
                    <a:lnB w="12700" cap="flat" cmpd="sng" algn="ctr">
                      <a:solidFill>
                        <a:srgbClr val="272727"/>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752369963"/>
                  </a:ext>
                </a:extLst>
              </a:tr>
            </a:tbl>
          </a:graphicData>
        </a:graphic>
      </p:graphicFrame>
    </p:spTree>
    <p:extLst>
      <p:ext uri="{BB962C8B-B14F-4D97-AF65-F5344CB8AC3E}">
        <p14:creationId xmlns:p14="http://schemas.microsoft.com/office/powerpoint/2010/main" val="3762262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0B2666A-0D68-C385-DEC4-3C11B55DF2DA}"/>
              </a:ext>
            </a:extLst>
          </p:cNvPr>
          <p:cNvSpPr/>
          <p:nvPr/>
        </p:nvSpPr>
        <p:spPr>
          <a:xfrm>
            <a:off x="921635" y="1746832"/>
            <a:ext cx="2126366" cy="828012"/>
          </a:xfrm>
          <a:prstGeom prst="roundRect">
            <a:avLst/>
          </a:prstGeom>
          <a:solidFill>
            <a:srgbClr val="FFEBEB"/>
          </a:solidFill>
          <a:ln w="25400" cap="flat" cmpd="sng" algn="ctr">
            <a:noFill/>
            <a:prstDash val="solid"/>
          </a:ln>
          <a:effectLst/>
        </p:spPr>
        <p:txBody>
          <a:bodyPr bIns="144000" rtlCol="0" anchor="ctr"/>
          <a:lstStyle/>
          <a:p>
            <a:pPr lvl="0" algn="ctr">
              <a:lnSpc>
                <a:spcPct val="150000"/>
              </a:lnSpc>
              <a:buClr>
                <a:srgbClr val="000000"/>
              </a:buClr>
            </a:pPr>
            <a:r>
              <a:rPr lang="vi-VN" sz="2400" b="1" kern="0">
                <a:solidFill>
                  <a:srgbClr val="434343">
                    <a:lumMod val="50000"/>
                  </a:srgbClr>
                </a:solidFill>
                <a:latin typeface="UTM Avo" panose="02040603050506020204" pitchFamily="18" charset="0"/>
                <a:cs typeface="Arial" panose="020B0604020202020204" pitchFamily="34" charset="0"/>
                <a:sym typeface="Arial"/>
              </a:rPr>
              <a:t>Bài tập 2</a:t>
            </a:r>
            <a:endParaRPr lang="vi-VN" sz="2400" kern="0" dirty="0">
              <a:solidFill>
                <a:srgbClr val="434343">
                  <a:lumMod val="50000"/>
                </a:srgbClr>
              </a:solidFill>
              <a:latin typeface="UTM Avo" panose="02040603050506020204" pitchFamily="18" charset="0"/>
              <a:cs typeface="Arial" panose="020B0604020202020204" pitchFamily="34" charset="0"/>
              <a:sym typeface="Arial"/>
            </a:endParaRPr>
          </a:p>
        </p:txBody>
      </p:sp>
      <p:sp>
        <p:nvSpPr>
          <p:cNvPr id="10" name="Speech Bubble: Rectangle with Corners Rounded 9">
            <a:extLst>
              <a:ext uri="{FF2B5EF4-FFF2-40B4-BE49-F238E27FC236}">
                <a16:creationId xmlns:a16="http://schemas.microsoft.com/office/drawing/2014/main" id="{3BFC1FB1-715D-4918-F44C-CC67C934988D}"/>
              </a:ext>
            </a:extLst>
          </p:cNvPr>
          <p:cNvSpPr/>
          <p:nvPr/>
        </p:nvSpPr>
        <p:spPr>
          <a:xfrm>
            <a:off x="515235" y="3058181"/>
            <a:ext cx="5944651" cy="3149600"/>
          </a:xfrm>
          <a:prstGeom prst="wedgeRoundRectCallout">
            <a:avLst>
              <a:gd name="adj1" fmla="val 63767"/>
              <a:gd name="adj2" fmla="val -12097"/>
              <a:gd name="adj3" fmla="val 16667"/>
            </a:avLst>
          </a:prstGeom>
          <a:solidFill>
            <a:srgbClr val="FFFFFF"/>
          </a:solidFill>
          <a:ln w="25400" cap="flat" cmpd="sng" algn="ctr">
            <a:solidFill>
              <a:srgbClr val="FFDBE4">
                <a:lumMod val="90000"/>
              </a:srgbClr>
            </a:solidFill>
            <a:prstDash val="solid"/>
          </a:ln>
          <a:effectLst/>
        </p:spPr>
        <p:txBody>
          <a:bodyPr rtlCol="0" anchor="ctr"/>
          <a:lstStyle/>
          <a:p>
            <a:pPr lvl="0" algn="just">
              <a:lnSpc>
                <a:spcPct val="150000"/>
              </a:lnSpc>
              <a:buClr>
                <a:srgbClr val="000000"/>
              </a:buClr>
              <a:defRPr/>
            </a:pPr>
            <a:r>
              <a:rPr lang="vi-VN" sz="2400" kern="0" dirty="0">
                <a:solidFill>
                  <a:sysClr val="windowText" lastClr="000000"/>
                </a:solidFill>
                <a:latin typeface="UTM Avo" panose="02040603050506020204" pitchFamily="18" charset="0"/>
                <a:sym typeface="Arial"/>
              </a:rPr>
              <a:t>Hãy viết ra điều mong muốn nhất của em lúc này, chỉ ra khó khăn và biện pháp vượt khó để đạt được mong muốn đó.</a:t>
            </a:r>
          </a:p>
        </p:txBody>
      </p:sp>
      <p:pic>
        <p:nvPicPr>
          <p:cNvPr id="3" name="Picture 2" descr="A group of people using laptops&#10;&#10;Description automatically generated with medium confidence">
            <a:extLst>
              <a:ext uri="{FF2B5EF4-FFF2-40B4-BE49-F238E27FC236}">
                <a16:creationId xmlns:a16="http://schemas.microsoft.com/office/drawing/2014/main" id="{05681701-B938-A88A-CD5F-7A6FA1E1E86E}"/>
              </a:ext>
            </a:extLst>
          </p:cNvPr>
          <p:cNvPicPr>
            <a:picLocks noChangeAspect="1"/>
          </p:cNvPicPr>
          <p:nvPr/>
        </p:nvPicPr>
        <p:blipFill rotWithShape="1">
          <a:blip r:embed="rId3">
            <a:extLst>
              <a:ext uri="{28A0092B-C50C-407E-A947-70E740481C1C}">
                <a14:useLocalDpi xmlns:a14="http://schemas.microsoft.com/office/drawing/2010/main" val="0"/>
              </a:ext>
            </a:extLst>
          </a:blip>
          <a:srcRect t="13421" b="21109"/>
          <a:stretch/>
        </p:blipFill>
        <p:spPr>
          <a:xfrm>
            <a:off x="6812581" y="3429000"/>
            <a:ext cx="4864184" cy="3184541"/>
          </a:xfrm>
          <a:prstGeom prst="rect">
            <a:avLst/>
          </a:prstGeom>
        </p:spPr>
      </p:pic>
    </p:spTree>
    <p:extLst>
      <p:ext uri="{BB962C8B-B14F-4D97-AF65-F5344CB8AC3E}">
        <p14:creationId xmlns:p14="http://schemas.microsoft.com/office/powerpoint/2010/main" val="3407286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6EE1656-E94C-4879-EE99-95B13F94EBE6}"/>
            </a:ext>
          </a:extLst>
        </p:cNvPr>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5B89EAAD-CA1E-2748-6A5B-3FA1BCBAF422}"/>
              </a:ext>
            </a:extLst>
          </p:cNvPr>
          <p:cNvSpPr/>
          <p:nvPr/>
        </p:nvSpPr>
        <p:spPr>
          <a:xfrm>
            <a:off x="2571224" y="1771068"/>
            <a:ext cx="7049550" cy="2534232"/>
          </a:xfrm>
          <a:prstGeom prst="roundRect">
            <a:avLst/>
          </a:prstGeom>
          <a:solidFill>
            <a:srgbClr val="FFFFFF"/>
          </a:solidFill>
          <a:ln w="25400" cap="flat" cmpd="sng" algn="ctr">
            <a:solidFill>
              <a:srgbClr val="FFDBE4">
                <a:lumMod val="90000"/>
              </a:srgbClr>
            </a:solidFill>
            <a:prstDash val="solid"/>
          </a:ln>
          <a:effectLst/>
        </p:spPr>
        <p:txBody>
          <a:bodyPr rtlCol="0" anchor="ctr"/>
          <a:lstStyle/>
          <a:p>
            <a:pPr lvl="0" algn="just">
              <a:lnSpc>
                <a:spcPct val="150000"/>
              </a:lnSpc>
              <a:buClr>
                <a:srgbClr val="000000"/>
              </a:buClr>
              <a:defRPr/>
            </a:pPr>
            <a:r>
              <a:rPr lang="vi-VN" sz="2400" kern="0" dirty="0">
                <a:solidFill>
                  <a:sysClr val="windowText" lastClr="000000"/>
                </a:solidFill>
                <a:latin typeface="UTM Avo" panose="02040603050506020204" pitchFamily="18" charset="0"/>
                <a:sym typeface="Arial"/>
              </a:rPr>
              <a:t>Hãy viết ra điều mong muốn nhất của em lúc này, chỉ ra khó khăn và biện pháp vượt khó để đạt được mong muốn đó.</a:t>
            </a:r>
          </a:p>
        </p:txBody>
      </p:sp>
      <p:sp>
        <p:nvSpPr>
          <p:cNvPr id="2" name="Rectangle: Rounded Corners 1">
            <a:extLst>
              <a:ext uri="{FF2B5EF4-FFF2-40B4-BE49-F238E27FC236}">
                <a16:creationId xmlns:a16="http://schemas.microsoft.com/office/drawing/2014/main" id="{E10C987E-A655-EC7B-314A-6BD918BA7647}"/>
              </a:ext>
            </a:extLst>
          </p:cNvPr>
          <p:cNvSpPr/>
          <p:nvPr/>
        </p:nvSpPr>
        <p:spPr>
          <a:xfrm>
            <a:off x="7970135" y="3891294"/>
            <a:ext cx="2126366" cy="828012"/>
          </a:xfrm>
          <a:prstGeom prst="roundRect">
            <a:avLst/>
          </a:prstGeom>
          <a:solidFill>
            <a:srgbClr val="FFEBEB"/>
          </a:solidFill>
          <a:ln w="25400" cap="flat" cmpd="sng" algn="ctr">
            <a:noFill/>
            <a:prstDash val="solid"/>
          </a:ln>
          <a:effectLst/>
        </p:spPr>
        <p:txBody>
          <a:bodyPr bIns="144000" rtlCol="0" anchor="ctr"/>
          <a:lstStyle/>
          <a:p>
            <a:pPr lvl="0" algn="ctr">
              <a:lnSpc>
                <a:spcPct val="150000"/>
              </a:lnSpc>
              <a:buClr>
                <a:srgbClr val="000000"/>
              </a:buClr>
            </a:pPr>
            <a:r>
              <a:rPr lang="vi-VN" sz="2400" b="1" kern="0" dirty="0">
                <a:solidFill>
                  <a:srgbClr val="434343">
                    <a:lumMod val="50000"/>
                  </a:srgbClr>
                </a:solidFill>
                <a:latin typeface="UTM Avo" panose="02040603050506020204" pitchFamily="18" charset="0"/>
                <a:cs typeface="Arial" panose="020B0604020202020204" pitchFamily="34" charset="0"/>
                <a:sym typeface="Arial"/>
              </a:rPr>
              <a:t>Bài tập </a:t>
            </a:r>
            <a:r>
              <a:rPr lang="en-US" sz="2400" b="1" kern="0" dirty="0">
                <a:solidFill>
                  <a:srgbClr val="434343">
                    <a:lumMod val="50000"/>
                  </a:srgbClr>
                </a:solidFill>
                <a:latin typeface="UTM Avo" panose="02040603050506020204" pitchFamily="18" charset="0"/>
                <a:cs typeface="Arial" panose="020B0604020202020204" pitchFamily="34" charset="0"/>
                <a:sym typeface="Arial"/>
              </a:rPr>
              <a:t>3</a:t>
            </a:r>
            <a:endParaRPr lang="vi-VN" sz="2400" kern="0" dirty="0">
              <a:solidFill>
                <a:srgbClr val="434343">
                  <a:lumMod val="50000"/>
                </a:srgbClr>
              </a:solidFill>
              <a:latin typeface="UTM Avo" panose="02040603050506020204" pitchFamily="18" charset="0"/>
              <a:cs typeface="Arial" panose="020B0604020202020204" pitchFamily="34" charset="0"/>
              <a:sym typeface="Arial"/>
            </a:endParaRPr>
          </a:p>
        </p:txBody>
      </p:sp>
      <p:pic>
        <p:nvPicPr>
          <p:cNvPr id="4" name="Picture 3" descr="A cartoon of a child reading a book&#10;&#10;Description automatically generated">
            <a:extLst>
              <a:ext uri="{FF2B5EF4-FFF2-40B4-BE49-F238E27FC236}">
                <a16:creationId xmlns:a16="http://schemas.microsoft.com/office/drawing/2014/main" id="{ED9131DE-D99A-C73D-EFC1-947F382BC0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3264" y="3261734"/>
            <a:ext cx="3475919" cy="3596266"/>
          </a:xfrm>
          <a:prstGeom prst="rect">
            <a:avLst/>
          </a:prstGeom>
        </p:spPr>
      </p:pic>
    </p:spTree>
    <p:extLst>
      <p:ext uri="{BB962C8B-B14F-4D97-AF65-F5344CB8AC3E}">
        <p14:creationId xmlns:p14="http://schemas.microsoft.com/office/powerpoint/2010/main" val="3986839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DB8B5DF-E5D0-87CA-EEFD-F7751CC470BA}"/>
            </a:ext>
          </a:extLst>
        </p:cNvPr>
        <p:cNvGrpSpPr/>
        <p:nvPr/>
      </p:nvGrpSpPr>
      <p:grpSpPr>
        <a:xfrm>
          <a:off x="0" y="0"/>
          <a:ext cx="0" cy="0"/>
          <a:chOff x="0" y="0"/>
          <a:chExt cx="0" cy="0"/>
        </a:xfrm>
      </p:grpSpPr>
      <p:sp>
        <p:nvSpPr>
          <p:cNvPr id="3" name="Rectangle: Rounded Corners 5">
            <a:extLst>
              <a:ext uri="{FF2B5EF4-FFF2-40B4-BE49-F238E27FC236}">
                <a16:creationId xmlns:a16="http://schemas.microsoft.com/office/drawing/2014/main" id="{682E37ED-356F-F133-D2D8-F7621F6DF289}"/>
              </a:ext>
            </a:extLst>
          </p:cNvPr>
          <p:cNvSpPr/>
          <p:nvPr/>
        </p:nvSpPr>
        <p:spPr>
          <a:xfrm>
            <a:off x="3882641" y="1613604"/>
            <a:ext cx="4426718" cy="812373"/>
          </a:xfrm>
          <a:prstGeom prst="roundRect">
            <a:avLst/>
          </a:prstGeom>
          <a:solidFill>
            <a:schemeClr val="accent1">
              <a:lumMod val="40000"/>
              <a:lumOff val="60000"/>
            </a:schemeClr>
          </a:solidFill>
          <a:ln w="38100" cap="flat" cmpd="sng" algn="ctr">
            <a:solidFill>
              <a:schemeClr val="bg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sym typeface="Arial"/>
              </a:rPr>
              <a:t>Gợi</a:t>
            </a:r>
            <a:r>
              <a:rPr kumimoji="0" lang="en-US" sz="2400" b="1"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sym typeface="Arial"/>
              </a:rPr>
              <a:t>ý</a:t>
            </a:r>
            <a:r>
              <a:rPr kumimoji="0" lang="en-US" sz="2400" b="1"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sym typeface="Arial"/>
              </a:rPr>
              <a:t>tham</a:t>
            </a:r>
            <a:r>
              <a:rPr kumimoji="0" lang="en-US" sz="2400" b="1"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ea typeface="+mn-ea"/>
                <a:cs typeface="Arial" panose="020B0604020202020204" pitchFamily="34" charset="0"/>
                <a:sym typeface="Arial"/>
              </a:rPr>
              <a:t>khảo</a:t>
            </a:r>
            <a:endParaRPr kumimoji="0" lang="en-US" sz="2400" b="0" i="0" u="none" strike="noStrike" kern="0" cap="none" spc="0" normalizeH="0" baseline="0" noProof="0" dirty="0">
              <a:ln>
                <a:noFill/>
              </a:ln>
              <a:effectLst/>
              <a:uLnTx/>
              <a:uFillTx/>
              <a:latin typeface="UTM Avo" panose="02040603050506020204" pitchFamily="18" charset="0"/>
              <a:ea typeface="+mn-ea"/>
              <a:cs typeface="Arial" panose="020B0604020202020204" pitchFamily="34" charset="0"/>
              <a:sym typeface="Arial"/>
            </a:endParaRPr>
          </a:p>
        </p:txBody>
      </p:sp>
      <p:sp>
        <p:nvSpPr>
          <p:cNvPr id="5" name="Rectangle: Rounded Corners 6">
            <a:extLst>
              <a:ext uri="{FF2B5EF4-FFF2-40B4-BE49-F238E27FC236}">
                <a16:creationId xmlns:a16="http://schemas.microsoft.com/office/drawing/2014/main" id="{344B880E-D629-EBEB-9634-93F2C8E454C7}"/>
              </a:ext>
            </a:extLst>
          </p:cNvPr>
          <p:cNvSpPr/>
          <p:nvPr/>
        </p:nvSpPr>
        <p:spPr>
          <a:xfrm>
            <a:off x="968687" y="2696477"/>
            <a:ext cx="5816651" cy="1828800"/>
          </a:xfrm>
          <a:prstGeom prst="roundRect">
            <a:avLst/>
          </a:prstGeom>
          <a:solidFill>
            <a:srgbClr val="FFFFFF"/>
          </a:solidFill>
          <a:ln w="38100" cap="flat" cmpd="sng" algn="ctr">
            <a:solidFill>
              <a:schemeClr val="accent1">
                <a:lumMod val="20000"/>
                <a:lumOff val="80000"/>
              </a:schemeClr>
            </a:solidFill>
            <a:prstDash val="solid"/>
          </a:ln>
          <a:effectLst/>
        </p:spPr>
        <p:txBody>
          <a:bodyPr rtlCol="0" anchor="ctr"/>
          <a:lstStyle/>
          <a:p>
            <a:pPr lvl="0" algn="ctr">
              <a:lnSpc>
                <a:spcPct val="150000"/>
              </a:lnSpc>
              <a:buClr>
                <a:srgbClr val="000000"/>
              </a:buClr>
            </a:pPr>
            <a:r>
              <a:rPr lang="vi-VN" sz="2400" kern="0" dirty="0">
                <a:solidFill>
                  <a:srgbClr val="272727"/>
                </a:solidFill>
                <a:latin typeface="UTM Avo" panose="02040603050506020204" pitchFamily="18" charset="0"/>
                <a:cs typeface="Arial" panose="020B0604020202020204" pitchFamily="34" charset="0"/>
                <a:sym typeface="Arial"/>
              </a:rPr>
              <a:t>Nhân vật đó đã dùng những cách nào để vượt qua khó khăn đó?</a:t>
            </a:r>
          </a:p>
        </p:txBody>
      </p:sp>
      <p:sp>
        <p:nvSpPr>
          <p:cNvPr id="7" name="Rectangle: Rounded Corners 6">
            <a:extLst>
              <a:ext uri="{FF2B5EF4-FFF2-40B4-BE49-F238E27FC236}">
                <a16:creationId xmlns:a16="http://schemas.microsoft.com/office/drawing/2014/main" id="{B986FFA0-A8D4-CBC6-0C5F-5988EA3F7A5F}"/>
              </a:ext>
            </a:extLst>
          </p:cNvPr>
          <p:cNvSpPr/>
          <p:nvPr/>
        </p:nvSpPr>
        <p:spPr>
          <a:xfrm>
            <a:off x="7107690" y="2696477"/>
            <a:ext cx="3981153" cy="1828800"/>
          </a:xfrm>
          <a:prstGeom prst="roundRect">
            <a:avLst/>
          </a:prstGeom>
          <a:solidFill>
            <a:srgbClr val="FFFFFF"/>
          </a:solidFill>
          <a:ln w="38100" cap="flat" cmpd="sng" algn="ctr">
            <a:solidFill>
              <a:schemeClr val="accent1">
                <a:lumMod val="20000"/>
                <a:lumOff val="80000"/>
              </a:schemeClr>
            </a:solidFill>
            <a:prstDash val="solid"/>
          </a:ln>
          <a:effectLst/>
        </p:spPr>
        <p:txBody>
          <a:bodyPr rtlCol="0" anchor="ctr"/>
          <a:lstStyle/>
          <a:p>
            <a:pPr algn="ctr">
              <a:lnSpc>
                <a:spcPct val="150000"/>
              </a:lnSpc>
              <a:spcAft>
                <a:spcPts val="133"/>
              </a:spcAft>
              <a:buClr>
                <a:srgbClr val="000000"/>
              </a:buClr>
              <a:buFont typeface="Arial"/>
              <a:buNone/>
            </a:pPr>
            <a:r>
              <a:rPr lang="vi-VN" sz="2400" kern="0">
                <a:solidFill>
                  <a:srgbClr val="272727"/>
                </a:solidFill>
                <a:latin typeface="UTM Avo" panose="02040603050506020204" pitchFamily="18" charset="0"/>
                <a:cs typeface="Arial" panose="020B0604020202020204" pitchFamily="34" charset="0"/>
                <a:sym typeface="Arial"/>
              </a:rPr>
              <a:t>Đó là nhân vật nào?</a:t>
            </a:r>
            <a:endParaRPr lang="en-VN" sz="2400" kern="0" dirty="0">
              <a:solidFill>
                <a:srgbClr val="272727"/>
              </a:solidFill>
              <a:latin typeface="UTM Avo" panose="02040603050506020204" pitchFamily="18" charset="0"/>
              <a:cs typeface="Arial" panose="020B0604020202020204" pitchFamily="34" charset="0"/>
              <a:sym typeface="Arial"/>
            </a:endParaRPr>
          </a:p>
        </p:txBody>
      </p:sp>
      <p:sp>
        <p:nvSpPr>
          <p:cNvPr id="9" name="Rectangle: Rounded Corners 6">
            <a:extLst>
              <a:ext uri="{FF2B5EF4-FFF2-40B4-BE49-F238E27FC236}">
                <a16:creationId xmlns:a16="http://schemas.microsoft.com/office/drawing/2014/main" id="{A4C9D292-C9E9-FE93-1EE1-BDF88BE670A7}"/>
              </a:ext>
            </a:extLst>
          </p:cNvPr>
          <p:cNvSpPr/>
          <p:nvPr/>
        </p:nvSpPr>
        <p:spPr>
          <a:xfrm>
            <a:off x="968687" y="4711209"/>
            <a:ext cx="4625624" cy="1828800"/>
          </a:xfrm>
          <a:prstGeom prst="roundRect">
            <a:avLst/>
          </a:prstGeom>
          <a:solidFill>
            <a:srgbClr val="FFFFFF"/>
          </a:solidFill>
          <a:ln w="38100" cap="flat" cmpd="sng" algn="ctr">
            <a:solidFill>
              <a:schemeClr val="accent1">
                <a:lumMod val="20000"/>
                <a:lumOff val="80000"/>
              </a:schemeClr>
            </a:solidFill>
            <a:prstDash val="solid"/>
          </a:ln>
          <a:effectLst/>
        </p:spPr>
        <p:txBody>
          <a:bodyPr rtlCol="0" anchor="ctr"/>
          <a:lstStyle/>
          <a:p>
            <a:pPr algn="ctr">
              <a:lnSpc>
                <a:spcPct val="150000"/>
              </a:lnSpc>
              <a:spcAft>
                <a:spcPts val="133"/>
              </a:spcAft>
              <a:buClr>
                <a:srgbClr val="000000"/>
              </a:buClr>
            </a:pPr>
            <a:r>
              <a:rPr lang="vi-VN" sz="2400" kern="0" dirty="0">
                <a:solidFill>
                  <a:srgbClr val="272727"/>
                </a:solidFill>
                <a:latin typeface="UTM Avo" panose="02040603050506020204" pitchFamily="18" charset="0"/>
                <a:cs typeface="Arial" panose="020B0604020202020204" pitchFamily="34" charset="0"/>
                <a:sym typeface="Arial"/>
              </a:rPr>
              <a:t>Khó khăn mà nhân vật đó gặp phải?</a:t>
            </a:r>
            <a:endParaRPr lang="en-VN" sz="2400" kern="0" dirty="0">
              <a:solidFill>
                <a:srgbClr val="272727"/>
              </a:solidFill>
              <a:latin typeface="UTM Avo" panose="02040603050506020204" pitchFamily="18" charset="0"/>
              <a:cs typeface="Arial" panose="020B0604020202020204" pitchFamily="34" charset="0"/>
              <a:sym typeface="Arial"/>
            </a:endParaRPr>
          </a:p>
        </p:txBody>
      </p:sp>
      <p:sp>
        <p:nvSpPr>
          <p:cNvPr id="12" name="Rectangle: Rounded Corners 6">
            <a:extLst>
              <a:ext uri="{FF2B5EF4-FFF2-40B4-BE49-F238E27FC236}">
                <a16:creationId xmlns:a16="http://schemas.microsoft.com/office/drawing/2014/main" id="{AAD275BE-980E-348B-24D2-C05E5C4FE5C9}"/>
              </a:ext>
            </a:extLst>
          </p:cNvPr>
          <p:cNvSpPr/>
          <p:nvPr/>
        </p:nvSpPr>
        <p:spPr>
          <a:xfrm>
            <a:off x="5909038" y="4711209"/>
            <a:ext cx="5179805" cy="1828800"/>
          </a:xfrm>
          <a:prstGeom prst="roundRect">
            <a:avLst/>
          </a:prstGeom>
          <a:solidFill>
            <a:srgbClr val="FFFFFF"/>
          </a:solidFill>
          <a:ln w="38100" cap="flat" cmpd="sng" algn="ctr">
            <a:solidFill>
              <a:schemeClr val="accent1">
                <a:lumMod val="20000"/>
                <a:lumOff val="80000"/>
              </a:schemeClr>
            </a:solidFill>
            <a:prstDash val="solid"/>
          </a:ln>
          <a:effectLst/>
        </p:spPr>
        <p:txBody>
          <a:bodyPr rtlCol="0" anchor="ctr"/>
          <a:lstStyle/>
          <a:p>
            <a:pPr algn="ctr">
              <a:lnSpc>
                <a:spcPct val="150000"/>
              </a:lnSpc>
              <a:spcAft>
                <a:spcPts val="133"/>
              </a:spcAft>
              <a:buClr>
                <a:srgbClr val="000000"/>
              </a:buClr>
              <a:buFont typeface="Arial"/>
              <a:buNone/>
            </a:pPr>
            <a:r>
              <a:rPr lang="vi-VN" sz="2400" kern="0" dirty="0">
                <a:solidFill>
                  <a:srgbClr val="272727"/>
                </a:solidFill>
                <a:latin typeface="UTM Avo" panose="02040603050506020204" pitchFamily="18" charset="0"/>
                <a:cs typeface="Arial" panose="020B0604020202020204" pitchFamily="34" charset="0"/>
                <a:sym typeface="Arial"/>
              </a:rPr>
              <a:t>Kết quả, thành tựu mà nhân vật đó đạt được?</a:t>
            </a:r>
            <a:endParaRPr lang="en-VN" sz="2400" kern="0" dirty="0">
              <a:solidFill>
                <a:srgbClr val="272727"/>
              </a:solidFill>
              <a:latin typeface="UTM Avo" panose="02040603050506020204" pitchFamily="18" charset="0"/>
              <a:cs typeface="Arial" panose="020B0604020202020204" pitchFamily="34" charset="0"/>
              <a:sym typeface="Arial"/>
            </a:endParaRPr>
          </a:p>
        </p:txBody>
      </p:sp>
      <p:pic>
        <p:nvPicPr>
          <p:cNvPr id="14" name="Picture 13">
            <a:extLst>
              <a:ext uri="{FF2B5EF4-FFF2-40B4-BE49-F238E27FC236}">
                <a16:creationId xmlns:a16="http://schemas.microsoft.com/office/drawing/2014/main" id="{B26DCFBE-FB8F-2082-27B8-6411BE02CE8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24634" y="1477500"/>
            <a:ext cx="1084580" cy="1084580"/>
          </a:xfrm>
          <a:prstGeom prst="rect">
            <a:avLst/>
          </a:prstGeom>
        </p:spPr>
      </p:pic>
      <p:pic>
        <p:nvPicPr>
          <p:cNvPr id="15" name="Picture 14">
            <a:extLst>
              <a:ext uri="{FF2B5EF4-FFF2-40B4-BE49-F238E27FC236}">
                <a16:creationId xmlns:a16="http://schemas.microsoft.com/office/drawing/2014/main" id="{8087C2E2-7AF9-CB09-161C-1DFFC1D4C51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786" y="1477500"/>
            <a:ext cx="1084580" cy="1084580"/>
          </a:xfrm>
          <a:prstGeom prst="rect">
            <a:avLst/>
          </a:prstGeom>
        </p:spPr>
      </p:pic>
    </p:spTree>
    <p:extLst>
      <p:ext uri="{BB962C8B-B14F-4D97-AF65-F5344CB8AC3E}">
        <p14:creationId xmlns:p14="http://schemas.microsoft.com/office/powerpoint/2010/main" val="3399418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animBg="1"/>
      <p:bldP spid="9" grpId="0" animBg="1"/>
      <p:bldP spid="12"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ED09433-C9DF-362D-2A09-B688FDDA0D95}"/>
              </a:ext>
            </a:extLst>
          </p:cNvPr>
          <p:cNvGrpSpPr/>
          <p:nvPr/>
        </p:nvGrpSpPr>
        <p:grpSpPr>
          <a:xfrm>
            <a:off x="4727728" y="3259130"/>
            <a:ext cx="2736543" cy="1558939"/>
            <a:chOff x="309542" y="967667"/>
            <a:chExt cx="2878585" cy="1558939"/>
          </a:xfrm>
        </p:grpSpPr>
        <p:pic>
          <p:nvPicPr>
            <p:cNvPr id="3" name="Picture 2">
              <a:hlinkClick r:id="rId3"/>
              <a:extLst>
                <a:ext uri="{FF2B5EF4-FFF2-40B4-BE49-F238E27FC236}">
                  <a16:creationId xmlns:a16="http://schemas.microsoft.com/office/drawing/2014/main" id="{A241DA5E-8B96-810B-E1DC-1B7C8877AC10}"/>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17BEF4BC-392D-CE0B-2A19-D3F04C5C7A9B}"/>
                </a:ext>
              </a:extLst>
            </p:cNvPr>
            <p:cNvSpPr txBox="1"/>
            <p:nvPr/>
          </p:nvSpPr>
          <p:spPr>
            <a:xfrm>
              <a:off x="309542" y="967667"/>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846618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Freeform 2">
            <a:extLst>
              <a:ext uri="{FF2B5EF4-FFF2-40B4-BE49-F238E27FC236}">
                <a16:creationId xmlns:a16="http://schemas.microsoft.com/office/drawing/2014/main" id="{74E44670-CC3E-ABCB-0E53-98FDBBADF1F1}"/>
              </a:ext>
            </a:extLst>
          </p:cNvPr>
          <p:cNvSpPr/>
          <p:nvPr/>
        </p:nvSpPr>
        <p:spPr>
          <a:xfrm>
            <a:off x="2076391" y="1434721"/>
            <a:ext cx="9144000" cy="4736460"/>
          </a:xfrm>
          <a:custGeom>
            <a:avLst/>
            <a:gdLst/>
            <a:ahLst/>
            <a:cxnLst/>
            <a:rect l="l" t="t" r="r" b="b"/>
            <a:pathLst>
              <a:path w="14445270" h="7631918">
                <a:moveTo>
                  <a:pt x="0" y="0"/>
                </a:moveTo>
                <a:lnTo>
                  <a:pt x="14445270" y="0"/>
                </a:lnTo>
                <a:lnTo>
                  <a:pt x="14445270" y="7631918"/>
                </a:lnTo>
                <a:lnTo>
                  <a:pt x="0" y="7631918"/>
                </a:lnTo>
                <a:lnTo>
                  <a:pt x="0" y="0"/>
                </a:lnTo>
                <a:close/>
              </a:path>
            </a:pathLst>
          </a:custGeom>
          <a:blipFill>
            <a:blip r:embed="rId3">
              <a:duotone>
                <a:srgbClr val="F79646">
                  <a:shade val="45000"/>
                  <a:satMod val="135000"/>
                </a:srgbClr>
                <a:prstClr val="white"/>
              </a:duotone>
              <a:extLst>
                <a:ext uri="{96DAC541-7B7A-43D3-8B79-37D633B846F1}">
                  <asvg:svgBlip xmlns:asvg="http://schemas.microsoft.com/office/drawing/2016/SVG/main" r:embed="rId4"/>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6" name="TextBox 12">
            <a:extLst>
              <a:ext uri="{FF2B5EF4-FFF2-40B4-BE49-F238E27FC236}">
                <a16:creationId xmlns:a16="http://schemas.microsoft.com/office/drawing/2014/main" id="{B263AF65-5567-2808-9222-58453420B562}"/>
              </a:ext>
            </a:extLst>
          </p:cNvPr>
          <p:cNvSpPr txBox="1"/>
          <p:nvPr/>
        </p:nvSpPr>
        <p:spPr>
          <a:xfrm>
            <a:off x="3031373" y="1840149"/>
            <a:ext cx="7218751" cy="2783839"/>
          </a:xfrm>
          <a:prstGeom prst="rect">
            <a:avLst/>
          </a:prstGeom>
        </p:spPr>
        <p:txBody>
          <a:bodyPr wrap="square" lIns="0" tIns="0" rIns="0" bIns="0" rtlCol="0" anchor="t">
            <a:spAutoFit/>
          </a:bodyPr>
          <a:lstStyle/>
          <a:p>
            <a:pPr algn="ctr" defTabSz="609539">
              <a:lnSpc>
                <a:spcPct val="150000"/>
              </a:lnSpc>
              <a:spcBef>
                <a:spcPct val="0"/>
              </a:spcBef>
            </a:pPr>
            <a:r>
              <a:rPr lang="en-US" sz="2800" b="1" dirty="0">
                <a:solidFill>
                  <a:srgbClr val="C00000"/>
                </a:solidFill>
                <a:latin typeface="UTM Avo" panose="02040603050506020204" pitchFamily="18" charset="0"/>
                <a:cs typeface="Arial" panose="020B0604020202020204" pitchFamily="34" charset="0"/>
              </a:rPr>
              <a:t>LỜI KHUYÊN</a:t>
            </a:r>
          </a:p>
          <a:p>
            <a:pPr algn="ctr" defTabSz="609539">
              <a:lnSpc>
                <a:spcPct val="150000"/>
              </a:lnSpc>
              <a:spcBef>
                <a:spcPct val="0"/>
              </a:spcBef>
            </a:pPr>
            <a:r>
              <a:rPr lang="vi-VN" sz="2400" dirty="0">
                <a:latin typeface="UTM Avo" panose="02040603050506020204" pitchFamily="18" charset="0"/>
                <a:cs typeface="Arial" panose="020B0604020202020204" pitchFamily="34" charset="0"/>
              </a:rPr>
              <a:t>Gian nan, thủ thách mỗi ngày</a:t>
            </a:r>
          </a:p>
          <a:p>
            <a:pPr algn="ctr" defTabSz="609539">
              <a:lnSpc>
                <a:spcPct val="150000"/>
              </a:lnSpc>
              <a:spcBef>
                <a:spcPct val="0"/>
              </a:spcBef>
            </a:pPr>
            <a:r>
              <a:rPr lang="vi-VN" sz="2400" dirty="0">
                <a:latin typeface="UTM Avo" panose="02040603050506020204" pitchFamily="18" charset="0"/>
                <a:cs typeface="Arial" panose="020B0604020202020204" pitchFamily="34" charset="0"/>
              </a:rPr>
              <a:t>Kiên trì, gắng sức việc hay sẽ thành</a:t>
            </a:r>
          </a:p>
          <a:p>
            <a:pPr algn="ctr" defTabSz="609539">
              <a:lnSpc>
                <a:spcPct val="150000"/>
              </a:lnSpc>
              <a:spcBef>
                <a:spcPct val="0"/>
              </a:spcBef>
            </a:pPr>
            <a:r>
              <a:rPr lang="vi-VN" sz="2400" dirty="0">
                <a:latin typeface="UTM Avo" panose="02040603050506020204" pitchFamily="18" charset="0"/>
                <a:cs typeface="Arial" panose="020B0604020202020204" pitchFamily="34" charset="0"/>
              </a:rPr>
              <a:t>Với gương vượt khó xung quanh</a:t>
            </a:r>
          </a:p>
          <a:p>
            <a:pPr algn="ctr" defTabSz="609539">
              <a:lnSpc>
                <a:spcPct val="150000"/>
              </a:lnSpc>
              <a:spcBef>
                <a:spcPct val="0"/>
              </a:spcBef>
            </a:pPr>
            <a:r>
              <a:rPr lang="vi-VN" sz="2400" dirty="0">
                <a:latin typeface="UTM Avo" panose="02040603050506020204" pitchFamily="18" charset="0"/>
                <a:cs typeface="Arial" panose="020B0604020202020204" pitchFamily="34" charset="0"/>
              </a:rPr>
              <a:t>Em nên yêu quý, thực hành làm theo</a:t>
            </a:r>
            <a:r>
              <a:rPr lang="en-US" sz="2400" dirty="0">
                <a:latin typeface="UTM Avo" panose="02040603050506020204" pitchFamily="18" charset="0"/>
                <a:cs typeface="Arial" panose="020B0604020202020204" pitchFamily="34" charset="0"/>
              </a:rPr>
              <a:t>.</a:t>
            </a:r>
            <a:endParaRPr lang="vi-VN" sz="2400" dirty="0">
              <a:latin typeface="UTM Avo" panose="02040603050506020204" pitchFamily="18" charset="0"/>
              <a:cs typeface="Arial" panose="020B0604020202020204" pitchFamily="34" charset="0"/>
            </a:endParaRPr>
          </a:p>
        </p:txBody>
      </p:sp>
      <p:sp>
        <p:nvSpPr>
          <p:cNvPr id="2" name="Freeform 3">
            <a:extLst>
              <a:ext uri="{FF2B5EF4-FFF2-40B4-BE49-F238E27FC236}">
                <a16:creationId xmlns:a16="http://schemas.microsoft.com/office/drawing/2014/main" id="{C2875D44-F639-DABB-A330-F67A9C9F25EC}"/>
              </a:ext>
            </a:extLst>
          </p:cNvPr>
          <p:cNvSpPr/>
          <p:nvPr/>
        </p:nvSpPr>
        <p:spPr>
          <a:xfrm>
            <a:off x="290546" y="3611332"/>
            <a:ext cx="3659154" cy="3246668"/>
          </a:xfrm>
          <a:custGeom>
            <a:avLst/>
            <a:gdLst/>
            <a:ahLst/>
            <a:cxnLst/>
            <a:rect l="l" t="t" r="r" b="b"/>
            <a:pathLst>
              <a:path w="1897527" h="1683624">
                <a:moveTo>
                  <a:pt x="0" y="0"/>
                </a:moveTo>
                <a:lnTo>
                  <a:pt x="1897527" y="0"/>
                </a:lnTo>
                <a:lnTo>
                  <a:pt x="1897527" y="1683624"/>
                </a:lnTo>
                <a:lnTo>
                  <a:pt x="0" y="168362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2489" dirty="0">
              <a:latin typeface="UTM Avo" panose="02040603050506020204" pitchFamily="18" charset="0"/>
            </a:endParaRPr>
          </a:p>
        </p:txBody>
      </p:sp>
    </p:spTree>
    <p:extLst>
      <p:ext uri="{BB962C8B-B14F-4D97-AF65-F5344CB8AC3E}">
        <p14:creationId xmlns:p14="http://schemas.microsoft.com/office/powerpoint/2010/main" val="3115844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2"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562A1BCD-7FBD-8BBA-13F5-55E70CF65EB4}"/>
              </a:ext>
            </a:extLst>
          </p:cNvPr>
          <p:cNvSpPr/>
          <p:nvPr/>
        </p:nvSpPr>
        <p:spPr>
          <a:xfrm>
            <a:off x="1190181" y="1567784"/>
            <a:ext cx="9811636" cy="3434338"/>
          </a:xfrm>
          <a:prstGeom prst="rect">
            <a:avLst/>
          </a:prstGeom>
          <a:solidFill>
            <a:srgbClr val="FFF6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lgn="just" defTabSz="609539">
              <a:lnSpc>
                <a:spcPct val="150000"/>
              </a:lnSpc>
              <a:buFont typeface="Arial" panose="020B0604020202020204" pitchFamily="34" charset="0"/>
              <a:buChar char="•"/>
            </a:pPr>
            <a:r>
              <a:rPr lang="vi-VN" sz="2400" dirty="0">
                <a:solidFill>
                  <a:srgbClr val="000000"/>
                </a:solidFill>
                <a:latin typeface="UTM Avo" panose="02040603050506020204" pitchFamily="18" charset="0"/>
                <a:ea typeface="Calibri" panose="020F0502020204030204" pitchFamily="34" charset="0"/>
                <a:cs typeface="Arial" panose="020B0604020202020204" pitchFamily="34" charset="0"/>
              </a:rPr>
              <a:t>Đọc lại bài học </a:t>
            </a:r>
            <a:r>
              <a:rPr lang="vi-VN" sz="2400" b="1" dirty="0">
                <a:solidFill>
                  <a:srgbClr val="000000"/>
                </a:solidFill>
                <a:latin typeface="UTM Avo" panose="02040603050506020204" pitchFamily="18" charset="0"/>
                <a:ea typeface="Calibri" panose="020F0502020204030204" pitchFamily="34" charset="0"/>
                <a:cs typeface="Arial" panose="020B0604020202020204" pitchFamily="34" charset="0"/>
              </a:rPr>
              <a:t>Em biết vượt qua khó khăn.</a:t>
            </a:r>
          </a:p>
          <a:p>
            <a:pPr marL="342900" indent="-342900" algn="just" defTabSz="609539">
              <a:lnSpc>
                <a:spcPct val="150000"/>
              </a:lnSpc>
              <a:buFont typeface="Arial" panose="020B0604020202020204" pitchFamily="34" charset="0"/>
              <a:buChar char="•"/>
            </a:pPr>
            <a:r>
              <a:rPr lang="vi-VN" sz="2400" dirty="0">
                <a:solidFill>
                  <a:srgbClr val="000000"/>
                </a:solidFill>
                <a:latin typeface="UTM Avo" panose="02040603050506020204" pitchFamily="18" charset="0"/>
                <a:ea typeface="Calibri" panose="020F0502020204030204" pitchFamily="34" charset="0"/>
                <a:cs typeface="Arial" panose="020B0604020202020204" pitchFamily="34" charset="0"/>
              </a:rPr>
              <a:t>Thể hiện được bằng lời nói, hành động về vượt qua khó khăn trong học tập và sinh hoạt.</a:t>
            </a:r>
          </a:p>
          <a:p>
            <a:pPr marL="342900" indent="-342900" algn="just" defTabSz="609539">
              <a:lnSpc>
                <a:spcPct val="150000"/>
              </a:lnSpc>
              <a:buFont typeface="Arial" panose="020B0604020202020204" pitchFamily="34" charset="0"/>
              <a:buChar char="•"/>
            </a:pPr>
            <a:r>
              <a:rPr lang="vi-VN" sz="2400" dirty="0">
                <a:solidFill>
                  <a:srgbClr val="000000"/>
                </a:solidFill>
                <a:latin typeface="UTM Avo" panose="02040603050506020204" pitchFamily="18" charset="0"/>
                <a:ea typeface="Calibri" panose="020F0502020204030204" pitchFamily="34" charset="0"/>
                <a:cs typeface="Arial" panose="020B0604020202020204" pitchFamily="34" charset="0"/>
              </a:rPr>
              <a:t>Quý trọng gương vượt khó trong học tập và cuộc sống.</a:t>
            </a:r>
          </a:p>
          <a:p>
            <a:pPr marL="342900" indent="-342900" algn="just" defTabSz="609539">
              <a:lnSpc>
                <a:spcPct val="150000"/>
              </a:lnSpc>
              <a:buFont typeface="Arial" panose="020B0604020202020204" pitchFamily="34" charset="0"/>
              <a:buChar char="•"/>
            </a:pPr>
            <a:r>
              <a:rPr lang="vi-VN" sz="2400" dirty="0">
                <a:solidFill>
                  <a:srgbClr val="000000"/>
                </a:solidFill>
                <a:latin typeface="UTM Avo" panose="02040603050506020204" pitchFamily="18" charset="0"/>
                <a:ea typeface="Calibri" panose="020F0502020204030204" pitchFamily="34" charset="0"/>
                <a:cs typeface="Arial" panose="020B0604020202020204" pitchFamily="34" charset="0"/>
              </a:rPr>
              <a:t>Đọc trước </a:t>
            </a:r>
            <a:r>
              <a:rPr lang="vi-VN" sz="2400" b="1" dirty="0">
                <a:solidFill>
                  <a:srgbClr val="000000"/>
                </a:solidFill>
                <a:latin typeface="UTM Avo" panose="02040603050506020204" pitchFamily="18" charset="0"/>
                <a:ea typeface="Calibri" panose="020F0502020204030204" pitchFamily="34" charset="0"/>
                <a:cs typeface="Arial" panose="020B0604020202020204" pitchFamily="34" charset="0"/>
              </a:rPr>
              <a:t>Bài 5: Em bảo vệ cái đúng, cái tốt.</a:t>
            </a:r>
          </a:p>
        </p:txBody>
      </p:sp>
      <p:sp>
        <p:nvSpPr>
          <p:cNvPr id="9" name="TextBox 8">
            <a:extLst>
              <a:ext uri="{FF2B5EF4-FFF2-40B4-BE49-F238E27FC236}">
                <a16:creationId xmlns:a16="http://schemas.microsoft.com/office/drawing/2014/main" id="{69368B30-8B7F-6EB7-7AF4-A893009DEB17}"/>
              </a:ext>
            </a:extLst>
          </p:cNvPr>
          <p:cNvSpPr txBox="1"/>
          <p:nvPr/>
        </p:nvSpPr>
        <p:spPr>
          <a:xfrm>
            <a:off x="3754906" y="1278343"/>
            <a:ext cx="4682187" cy="578882"/>
          </a:xfrm>
          <a:prstGeom prst="roundRect">
            <a:avLst/>
          </a:prstGeom>
          <a:solidFill>
            <a:schemeClr val="accent2"/>
          </a:solidFill>
        </p:spPr>
        <p:txBody>
          <a:bodyPr wrap="square" rtlCol="0">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prstClr val="white"/>
                </a:solidFill>
                <a:effectLst/>
                <a:uLnTx/>
                <a:uFillTx/>
                <a:latin typeface="UTM Avo" panose="02040603050506020204" pitchFamily="18" charset="0"/>
                <a:cs typeface="Arial" panose="020B0604020202020204" pitchFamily="34" charset="0"/>
              </a:rPr>
              <a:t>HƯỚNG DẪN VỀ NHÀ</a:t>
            </a:r>
          </a:p>
        </p:txBody>
      </p:sp>
      <p:pic>
        <p:nvPicPr>
          <p:cNvPr id="12" name="Picture 4">
            <a:extLst>
              <a:ext uri="{FF2B5EF4-FFF2-40B4-BE49-F238E27FC236}">
                <a16:creationId xmlns:a16="http://schemas.microsoft.com/office/drawing/2014/main" id="{49C333A5-878C-027E-5634-039FBB650C9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933869" y="5055588"/>
            <a:ext cx="6324259" cy="1802412"/>
          </a:xfrm>
          <a:prstGeom prst="rect">
            <a:avLst/>
          </a:prstGeom>
        </p:spPr>
      </p:pic>
    </p:spTree>
    <p:extLst>
      <p:ext uri="{BB962C8B-B14F-4D97-AF65-F5344CB8AC3E}">
        <p14:creationId xmlns:p14="http://schemas.microsoft.com/office/powerpoint/2010/main" val="1585695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9"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creenshot of a qr code&#10;&#10;Description automatically generated">
            <a:hlinkClick r:id="rId3"/>
            <a:extLst>
              <a:ext uri="{FF2B5EF4-FFF2-40B4-BE49-F238E27FC236}">
                <a16:creationId xmlns:a16="http://schemas.microsoft.com/office/drawing/2014/main" id="{343DE31A-F937-679E-1D1C-2449DBA2CDCD}"/>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28613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2.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4097779F-E8BC-486A-B819-0292E604E70F}" vid="{4DC8568B-4BA0-4F21-A01E-F1C82C7A139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Bài 3. Em nhận biết khó khăn</Template>
  <TotalTime>124</TotalTime>
  <Words>3082</Words>
  <Application>Microsoft Office PowerPoint</Application>
  <PresentationFormat>Widescreen</PresentationFormat>
  <Paragraphs>199</Paragraphs>
  <Slides>61</Slides>
  <Notes>12</Notes>
  <HiddenSlides>0</HiddenSlides>
  <MMClips>1</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61</vt:i4>
      </vt:variant>
    </vt:vector>
  </HeadingPairs>
  <TitlesOfParts>
    <vt:vector size="69" baseType="lpstr">
      <vt:lpstr>Calibri</vt:lpstr>
      <vt:lpstr>Arial</vt:lpstr>
      <vt:lpstr>Calibri Light</vt:lpstr>
      <vt:lpstr>UTM Avo</vt:lpstr>
      <vt:lpstr>Aptos</vt:lpstr>
      <vt:lpstr>Times New Roman</vt:lpstr>
      <vt:lpstr>Office Theme</vt:lpstr>
      <vt:lpstr>Theme1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2114120010-CAO THỊ PHƯƠNG VINH</dc:creator>
  <cp:lastModifiedBy>Huy Nguyễn</cp:lastModifiedBy>
  <cp:revision>21</cp:revision>
  <dcterms:created xsi:type="dcterms:W3CDTF">2024-11-07T07:47:29Z</dcterms:created>
  <dcterms:modified xsi:type="dcterms:W3CDTF">2024-11-08T07:56:44Z</dcterms:modified>
</cp:coreProperties>
</file>