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5.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6.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59" r:id="rId1"/>
    <p:sldMasterId id="2147483672" r:id="rId2"/>
  </p:sldMasterIdLst>
  <p:notesMasterIdLst>
    <p:notesMasterId r:id="rId51"/>
  </p:notesMasterIdLst>
  <p:sldIdLst>
    <p:sldId id="256" r:id="rId3"/>
    <p:sldId id="257" r:id="rId4"/>
    <p:sldId id="326" r:id="rId5"/>
    <p:sldId id="259" r:id="rId6"/>
    <p:sldId id="329" r:id="rId7"/>
    <p:sldId id="331" r:id="rId8"/>
    <p:sldId id="332" r:id="rId9"/>
    <p:sldId id="328" r:id="rId10"/>
    <p:sldId id="333" r:id="rId11"/>
    <p:sldId id="334" r:id="rId12"/>
    <p:sldId id="353" r:id="rId13"/>
    <p:sldId id="295" r:id="rId14"/>
    <p:sldId id="336" r:id="rId15"/>
    <p:sldId id="337" r:id="rId16"/>
    <p:sldId id="338" r:id="rId17"/>
    <p:sldId id="339" r:id="rId18"/>
    <p:sldId id="340" r:id="rId19"/>
    <p:sldId id="341" r:id="rId20"/>
    <p:sldId id="342" r:id="rId21"/>
    <p:sldId id="343" r:id="rId22"/>
    <p:sldId id="344" r:id="rId23"/>
    <p:sldId id="345" r:id="rId24"/>
    <p:sldId id="346" r:id="rId25"/>
    <p:sldId id="347" r:id="rId26"/>
    <p:sldId id="348" r:id="rId27"/>
    <p:sldId id="352" r:id="rId28"/>
    <p:sldId id="261" r:id="rId29"/>
    <p:sldId id="279" r:id="rId30"/>
    <p:sldId id="280" r:id="rId31"/>
    <p:sldId id="281" r:id="rId32"/>
    <p:sldId id="282" r:id="rId33"/>
    <p:sldId id="283" r:id="rId34"/>
    <p:sldId id="284" r:id="rId35"/>
    <p:sldId id="285" r:id="rId36"/>
    <p:sldId id="286" r:id="rId37"/>
    <p:sldId id="287" r:id="rId38"/>
    <p:sldId id="288" r:id="rId39"/>
    <p:sldId id="289" r:id="rId40"/>
    <p:sldId id="324" r:id="rId41"/>
    <p:sldId id="319" r:id="rId42"/>
    <p:sldId id="317" r:id="rId43"/>
    <p:sldId id="271" r:id="rId44"/>
    <p:sldId id="349" r:id="rId45"/>
    <p:sldId id="350" r:id="rId46"/>
    <p:sldId id="351" r:id="rId47"/>
    <p:sldId id="307" r:id="rId48"/>
    <p:sldId id="314" r:id="rId49"/>
    <p:sldId id="267" r:id="rId50"/>
  </p:sldIdLst>
  <p:sldSz cx="12192000" cy="6858000"/>
  <p:notesSz cx="6858000" cy="9144000"/>
  <p:embeddedFontLst>
    <p:embeddedFont>
      <p:font typeface="Raleway" pitchFamily="2" charset="0"/>
      <p:regular r:id="rId52"/>
      <p:bold r:id="rId53"/>
      <p:italic r:id="rId54"/>
      <p:boldItalic r:id="rId55"/>
    </p:embeddedFont>
    <p:embeddedFont>
      <p:font typeface="UTM Avo" panose="02040603050506020204" pitchFamily="18" charset="0"/>
      <p:regular r:id="rId56"/>
      <p:bold r:id="rId57"/>
      <p:italic r:id="rId58"/>
      <p:boldItalic r:id="rId59"/>
    </p:embeddedFont>
  </p:embeddedFontLst>
  <p:custDataLst>
    <p:tags r:id="rId60"/>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7E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43" autoAdjust="0"/>
    <p:restoredTop sz="94660"/>
  </p:normalViewPr>
  <p:slideViewPr>
    <p:cSldViewPr snapToGrid="0">
      <p:cViewPr varScale="1">
        <p:scale>
          <a:sx n="101" d="100"/>
          <a:sy n="101" d="100"/>
        </p:scale>
        <p:origin x="192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font" Target="fonts/font4.fntdata"/><Relationship Id="rId63"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2.fntdata"/><Relationship Id="rId58" Type="http://schemas.openxmlformats.org/officeDocument/2006/relationships/font" Target="fonts/font7.fntdata"/><Relationship Id="rId5" Type="http://schemas.openxmlformats.org/officeDocument/2006/relationships/slide" Target="slides/slide3.xml"/><Relationship Id="rId61"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5.fntdata"/><Relationship Id="rId64"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8.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3.fntdata"/><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6.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1.fntdata"/><Relationship Id="rId60"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1"/>
        <p:cNvGrpSpPr/>
        <p:nvPr/>
      </p:nvGrpSpPr>
      <p:grpSpPr>
        <a:xfrm>
          <a:off x="0" y="0"/>
          <a:ext cx="0" cy="0"/>
          <a:chOff x="0" y="0"/>
          <a:chExt cx="0" cy="0"/>
        </a:xfrm>
      </p:grpSpPr>
      <p:sp>
        <p:nvSpPr>
          <p:cNvPr id="1082" name="Google Shape;1082;g2887c171182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3" name="Google Shape;1083;g2887c171182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727833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1"/>
        <p:cNvGrpSpPr/>
        <p:nvPr/>
      </p:nvGrpSpPr>
      <p:grpSpPr>
        <a:xfrm>
          <a:off x="0" y="0"/>
          <a:ext cx="0" cy="0"/>
          <a:chOff x="0" y="0"/>
          <a:chExt cx="0" cy="0"/>
        </a:xfrm>
      </p:grpSpPr>
      <p:sp>
        <p:nvSpPr>
          <p:cNvPr id="1082" name="Google Shape;1082;g2887c171182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3" name="Google Shape;1083;g2887c171182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831873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1"/>
        <p:cNvGrpSpPr/>
        <p:nvPr/>
      </p:nvGrpSpPr>
      <p:grpSpPr>
        <a:xfrm>
          <a:off x="0" y="0"/>
          <a:ext cx="0" cy="0"/>
          <a:chOff x="0" y="0"/>
          <a:chExt cx="0" cy="0"/>
        </a:xfrm>
      </p:grpSpPr>
      <p:sp>
        <p:nvSpPr>
          <p:cNvPr id="1082" name="Google Shape;1082;g2887c171182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3" name="Google Shape;1083;g2887c171182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91790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1"/>
        <p:cNvGrpSpPr/>
        <p:nvPr/>
      </p:nvGrpSpPr>
      <p:grpSpPr>
        <a:xfrm>
          <a:off x="0" y="0"/>
          <a:ext cx="0" cy="0"/>
          <a:chOff x="0" y="0"/>
          <a:chExt cx="0" cy="0"/>
        </a:xfrm>
      </p:grpSpPr>
      <p:sp>
        <p:nvSpPr>
          <p:cNvPr id="1082" name="Google Shape;1082;g2887c171182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3" name="Google Shape;1083;g2887c171182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196852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1"/>
        <p:cNvGrpSpPr/>
        <p:nvPr/>
      </p:nvGrpSpPr>
      <p:grpSpPr>
        <a:xfrm>
          <a:off x="0" y="0"/>
          <a:ext cx="0" cy="0"/>
          <a:chOff x="0" y="0"/>
          <a:chExt cx="0" cy="0"/>
        </a:xfrm>
      </p:grpSpPr>
      <p:sp>
        <p:nvSpPr>
          <p:cNvPr id="1082" name="Google Shape;1082;g2887c171182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3" name="Google Shape;1083;g2887c171182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897554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1"/>
        <p:cNvGrpSpPr/>
        <p:nvPr/>
      </p:nvGrpSpPr>
      <p:grpSpPr>
        <a:xfrm>
          <a:off x="0" y="0"/>
          <a:ext cx="0" cy="0"/>
          <a:chOff x="0" y="0"/>
          <a:chExt cx="0" cy="0"/>
        </a:xfrm>
      </p:grpSpPr>
      <p:sp>
        <p:nvSpPr>
          <p:cNvPr id="1082" name="Google Shape;1082;g2887c171182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3" name="Google Shape;1083;g2887c171182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602763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1"/>
        <p:cNvGrpSpPr/>
        <p:nvPr/>
      </p:nvGrpSpPr>
      <p:grpSpPr>
        <a:xfrm>
          <a:off x="0" y="0"/>
          <a:ext cx="0" cy="0"/>
          <a:chOff x="0" y="0"/>
          <a:chExt cx="0" cy="0"/>
        </a:xfrm>
      </p:grpSpPr>
      <p:sp>
        <p:nvSpPr>
          <p:cNvPr id="1082" name="Google Shape;1082;g2887c171182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3" name="Google Shape;1083;g2887c171182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420524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indent="-298450">
              <a:buFontTx/>
              <a:buChar char="-"/>
            </a:pPr>
            <a:r>
              <a:rPr lang="en-US"/>
              <a:t>Luật</a:t>
            </a:r>
            <a:r>
              <a:rPr lang="en-US" baseline="0"/>
              <a:t> chơi: </a:t>
            </a:r>
            <a:r>
              <a:rPr lang="en-US"/>
              <a:t>GV chia</a:t>
            </a:r>
            <a:r>
              <a:rPr lang="en-US" baseline="0"/>
              <a:t> lớp thành các nhóm. GV cho nhóm chọn câu hỏi sau đó quay điểm, nếu nhóm trả lời đúng được nhận điểm. Nhóm trả lời sai, nhóm khác có quyền xung phong trả lời và giành điểm.</a:t>
            </a:r>
          </a:p>
          <a:p>
            <a:pPr marL="457200" indent="-298450">
              <a:buFontTx/>
              <a:buChar char="-"/>
            </a:pPr>
            <a:r>
              <a:rPr lang="en-US" baseline="0"/>
              <a:t>Thao tác: GV bấm “Quay” để quay điểm, bấm vào giữa vòng quay để dừng lại, bấm từng ô số để mở câu hỏi. Kết thúc trò chơi, GV bấm nút mũi tên màu cam.</a:t>
            </a:r>
          </a:p>
          <a:p>
            <a:pPr marL="158750" indent="0">
              <a:buNone/>
            </a:pPr>
            <a:endParaRPr lang="en-US"/>
          </a:p>
        </p:txBody>
      </p:sp>
    </p:spTree>
    <p:extLst>
      <p:ext uri="{BB962C8B-B14F-4D97-AF65-F5344CB8AC3E}">
        <p14:creationId xmlns:p14="http://schemas.microsoft.com/office/powerpoint/2010/main" val="41887821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317833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755289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620417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158010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641250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183181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508992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24849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712326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471054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435119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5"/>
        <p:cNvGrpSpPr/>
        <p:nvPr/>
      </p:nvGrpSpPr>
      <p:grpSpPr>
        <a:xfrm>
          <a:off x="0" y="0"/>
          <a:ext cx="0" cy="0"/>
          <a:chOff x="0" y="0"/>
          <a:chExt cx="0" cy="0"/>
        </a:xfrm>
      </p:grpSpPr>
      <p:sp>
        <p:nvSpPr>
          <p:cNvPr id="37" name="Google Shape;37;p8"/>
          <p:cNvSpPr txBox="1">
            <a:spLocks noGrp="1"/>
          </p:cNvSpPr>
          <p:nvPr>
            <p:ph type="title"/>
          </p:nvPr>
        </p:nvSpPr>
        <p:spPr>
          <a:xfrm>
            <a:off x="2046467" y="719333"/>
            <a:ext cx="8099200" cy="26060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8000">
                <a:latin typeface="Arial" panose="020B0604020202020204" pitchFamily="34" charset="0"/>
                <a:cs typeface="Arial" panose="020B0604020202020204" pitchFamily="34" charset="0"/>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a:endParaRPr/>
          </a:p>
        </p:txBody>
      </p:sp>
    </p:spTree>
    <p:extLst>
      <p:ext uri="{BB962C8B-B14F-4D97-AF65-F5344CB8AC3E}">
        <p14:creationId xmlns:p14="http://schemas.microsoft.com/office/powerpoint/2010/main" val="32030214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138"/>
        <p:cNvGrpSpPr/>
        <p:nvPr/>
      </p:nvGrpSpPr>
      <p:grpSpPr>
        <a:xfrm>
          <a:off x="0" y="0"/>
          <a:ext cx="0" cy="0"/>
          <a:chOff x="0" y="0"/>
          <a:chExt cx="0" cy="0"/>
        </a:xfrm>
      </p:grpSpPr>
      <p:sp>
        <p:nvSpPr>
          <p:cNvPr id="140" name="Google Shape;140;p25"/>
          <p:cNvSpPr txBox="1">
            <a:spLocks noGrp="1"/>
          </p:cNvSpPr>
          <p:nvPr>
            <p:ph type="title" hasCustomPrompt="1"/>
          </p:nvPr>
        </p:nvSpPr>
        <p:spPr>
          <a:xfrm>
            <a:off x="1266333" y="959367"/>
            <a:ext cx="4218400" cy="768000"/>
          </a:xfrm>
          <a:prstGeom prst="rect">
            <a:avLst/>
          </a:prstGeom>
          <a:solidFill>
            <a:schemeClr val="lt2"/>
          </a:solidFill>
        </p:spPr>
        <p:txBody>
          <a:bodyPr spcFirstLastPara="1" wrap="square" lIns="91425" tIns="91425" rIns="91425" bIns="91425" anchor="b" anchorCtr="0">
            <a:noAutofit/>
          </a:bodyPr>
          <a:lstStyle>
            <a:lvl1pPr lvl="0" algn="ctr" rtl="0">
              <a:spcBef>
                <a:spcPts val="0"/>
              </a:spcBef>
              <a:spcAft>
                <a:spcPts val="0"/>
              </a:spcAft>
              <a:buSzPts val="6200"/>
              <a:buNone/>
              <a:defRPr>
                <a:latin typeface="Arial" panose="020B0604020202020204" pitchFamily="34" charset="0"/>
                <a:cs typeface="Arial" panose="020B0604020202020204" pitchFamily="34" charset="0"/>
              </a:defRPr>
            </a:lvl1pPr>
            <a:lvl2pPr lvl="1" algn="ctr" rtl="0">
              <a:spcBef>
                <a:spcPts val="0"/>
              </a:spcBef>
              <a:spcAft>
                <a:spcPts val="0"/>
              </a:spcAft>
              <a:buSzPts val="6200"/>
              <a:buNone/>
              <a:defRPr sz="8266"/>
            </a:lvl2pPr>
            <a:lvl3pPr lvl="2" algn="ctr" rtl="0">
              <a:spcBef>
                <a:spcPts val="0"/>
              </a:spcBef>
              <a:spcAft>
                <a:spcPts val="0"/>
              </a:spcAft>
              <a:buSzPts val="6200"/>
              <a:buNone/>
              <a:defRPr sz="8266"/>
            </a:lvl3pPr>
            <a:lvl4pPr lvl="3" algn="ctr" rtl="0">
              <a:spcBef>
                <a:spcPts val="0"/>
              </a:spcBef>
              <a:spcAft>
                <a:spcPts val="0"/>
              </a:spcAft>
              <a:buSzPts val="6200"/>
              <a:buNone/>
              <a:defRPr sz="8266"/>
            </a:lvl4pPr>
            <a:lvl5pPr lvl="4" algn="ctr" rtl="0">
              <a:spcBef>
                <a:spcPts val="0"/>
              </a:spcBef>
              <a:spcAft>
                <a:spcPts val="0"/>
              </a:spcAft>
              <a:buSzPts val="6200"/>
              <a:buNone/>
              <a:defRPr sz="8266"/>
            </a:lvl5pPr>
            <a:lvl6pPr lvl="5" algn="ctr" rtl="0">
              <a:spcBef>
                <a:spcPts val="0"/>
              </a:spcBef>
              <a:spcAft>
                <a:spcPts val="0"/>
              </a:spcAft>
              <a:buSzPts val="6200"/>
              <a:buNone/>
              <a:defRPr sz="8266"/>
            </a:lvl6pPr>
            <a:lvl7pPr lvl="6" algn="ctr" rtl="0">
              <a:spcBef>
                <a:spcPts val="0"/>
              </a:spcBef>
              <a:spcAft>
                <a:spcPts val="0"/>
              </a:spcAft>
              <a:buSzPts val="6200"/>
              <a:buNone/>
              <a:defRPr sz="8266"/>
            </a:lvl7pPr>
            <a:lvl8pPr lvl="7" algn="ctr" rtl="0">
              <a:spcBef>
                <a:spcPts val="0"/>
              </a:spcBef>
              <a:spcAft>
                <a:spcPts val="0"/>
              </a:spcAft>
              <a:buSzPts val="6200"/>
              <a:buNone/>
              <a:defRPr sz="8266"/>
            </a:lvl8pPr>
            <a:lvl9pPr lvl="8" algn="ctr" rtl="0">
              <a:spcBef>
                <a:spcPts val="0"/>
              </a:spcBef>
              <a:spcAft>
                <a:spcPts val="0"/>
              </a:spcAft>
              <a:buSzPts val="6200"/>
              <a:buNone/>
              <a:defRPr sz="8266"/>
            </a:lvl9pPr>
          </a:lstStyle>
          <a:p>
            <a:r>
              <a:t>xx%</a:t>
            </a:r>
          </a:p>
        </p:txBody>
      </p:sp>
      <p:sp>
        <p:nvSpPr>
          <p:cNvPr id="141" name="Google Shape;141;p25"/>
          <p:cNvSpPr txBox="1">
            <a:spLocks noGrp="1"/>
          </p:cNvSpPr>
          <p:nvPr>
            <p:ph type="subTitle" idx="1"/>
          </p:nvPr>
        </p:nvSpPr>
        <p:spPr>
          <a:xfrm>
            <a:off x="1266333" y="1776404"/>
            <a:ext cx="4218400" cy="76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solidFill>
                  <a:srgbClr val="191919"/>
                </a:solidFill>
                <a:latin typeface="Arial" panose="020B0604020202020204" pitchFamily="34" charset="0"/>
                <a:cs typeface="Arial" panose="020B0604020202020204" pitchFamily="34" charset="0"/>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42" name="Google Shape;142;p25"/>
          <p:cNvSpPr txBox="1">
            <a:spLocks noGrp="1"/>
          </p:cNvSpPr>
          <p:nvPr>
            <p:ph type="title" idx="2" hasCustomPrompt="1"/>
          </p:nvPr>
        </p:nvSpPr>
        <p:spPr>
          <a:xfrm>
            <a:off x="1266333" y="2636505"/>
            <a:ext cx="4218400" cy="768000"/>
          </a:xfrm>
          <a:prstGeom prst="rect">
            <a:avLst/>
          </a:prstGeom>
          <a:solidFill>
            <a:schemeClr val="lt2"/>
          </a:solidFill>
        </p:spPr>
        <p:txBody>
          <a:bodyPr spcFirstLastPara="1" wrap="square" lIns="91425" tIns="91425" rIns="91425" bIns="91425" anchor="b" anchorCtr="0">
            <a:noAutofit/>
          </a:bodyPr>
          <a:lstStyle>
            <a:lvl1pPr lvl="0" algn="ctr" rtl="0">
              <a:spcBef>
                <a:spcPts val="0"/>
              </a:spcBef>
              <a:spcAft>
                <a:spcPts val="0"/>
              </a:spcAft>
              <a:buSzPts val="6200"/>
              <a:buNone/>
              <a:defRPr>
                <a:latin typeface="Arial" panose="020B0604020202020204" pitchFamily="34" charset="0"/>
                <a:cs typeface="Arial" panose="020B0604020202020204" pitchFamily="34" charset="0"/>
              </a:defRPr>
            </a:lvl1pPr>
            <a:lvl2pPr lvl="1" algn="ctr" rtl="0">
              <a:spcBef>
                <a:spcPts val="0"/>
              </a:spcBef>
              <a:spcAft>
                <a:spcPts val="0"/>
              </a:spcAft>
              <a:buSzPts val="6200"/>
              <a:buNone/>
              <a:defRPr sz="8266"/>
            </a:lvl2pPr>
            <a:lvl3pPr lvl="2" algn="ctr" rtl="0">
              <a:spcBef>
                <a:spcPts val="0"/>
              </a:spcBef>
              <a:spcAft>
                <a:spcPts val="0"/>
              </a:spcAft>
              <a:buSzPts val="6200"/>
              <a:buNone/>
              <a:defRPr sz="8266"/>
            </a:lvl3pPr>
            <a:lvl4pPr lvl="3" algn="ctr" rtl="0">
              <a:spcBef>
                <a:spcPts val="0"/>
              </a:spcBef>
              <a:spcAft>
                <a:spcPts val="0"/>
              </a:spcAft>
              <a:buSzPts val="6200"/>
              <a:buNone/>
              <a:defRPr sz="8266"/>
            </a:lvl4pPr>
            <a:lvl5pPr lvl="4" algn="ctr" rtl="0">
              <a:spcBef>
                <a:spcPts val="0"/>
              </a:spcBef>
              <a:spcAft>
                <a:spcPts val="0"/>
              </a:spcAft>
              <a:buSzPts val="6200"/>
              <a:buNone/>
              <a:defRPr sz="8266"/>
            </a:lvl5pPr>
            <a:lvl6pPr lvl="5" algn="ctr" rtl="0">
              <a:spcBef>
                <a:spcPts val="0"/>
              </a:spcBef>
              <a:spcAft>
                <a:spcPts val="0"/>
              </a:spcAft>
              <a:buSzPts val="6200"/>
              <a:buNone/>
              <a:defRPr sz="8266"/>
            </a:lvl6pPr>
            <a:lvl7pPr lvl="6" algn="ctr" rtl="0">
              <a:spcBef>
                <a:spcPts val="0"/>
              </a:spcBef>
              <a:spcAft>
                <a:spcPts val="0"/>
              </a:spcAft>
              <a:buSzPts val="6200"/>
              <a:buNone/>
              <a:defRPr sz="8266"/>
            </a:lvl7pPr>
            <a:lvl8pPr lvl="7" algn="ctr" rtl="0">
              <a:spcBef>
                <a:spcPts val="0"/>
              </a:spcBef>
              <a:spcAft>
                <a:spcPts val="0"/>
              </a:spcAft>
              <a:buSzPts val="6200"/>
              <a:buNone/>
              <a:defRPr sz="8266"/>
            </a:lvl8pPr>
            <a:lvl9pPr lvl="8" algn="ctr" rtl="0">
              <a:spcBef>
                <a:spcPts val="0"/>
              </a:spcBef>
              <a:spcAft>
                <a:spcPts val="0"/>
              </a:spcAft>
              <a:buSzPts val="6200"/>
              <a:buNone/>
              <a:defRPr sz="8266"/>
            </a:lvl9pPr>
          </a:lstStyle>
          <a:p>
            <a:r>
              <a:t>xx%</a:t>
            </a:r>
          </a:p>
        </p:txBody>
      </p:sp>
      <p:sp>
        <p:nvSpPr>
          <p:cNvPr id="143" name="Google Shape;143;p25"/>
          <p:cNvSpPr txBox="1">
            <a:spLocks noGrp="1"/>
          </p:cNvSpPr>
          <p:nvPr>
            <p:ph type="subTitle" idx="3"/>
          </p:nvPr>
        </p:nvSpPr>
        <p:spPr>
          <a:xfrm>
            <a:off x="1266333" y="3453535"/>
            <a:ext cx="4218400" cy="76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solidFill>
                  <a:srgbClr val="191919"/>
                </a:solidFill>
                <a:latin typeface="Arial" panose="020B0604020202020204" pitchFamily="34" charset="0"/>
                <a:cs typeface="Arial" panose="020B0604020202020204" pitchFamily="34" charset="0"/>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44" name="Google Shape;144;p25"/>
          <p:cNvSpPr txBox="1">
            <a:spLocks noGrp="1"/>
          </p:cNvSpPr>
          <p:nvPr>
            <p:ph type="title" idx="4" hasCustomPrompt="1"/>
          </p:nvPr>
        </p:nvSpPr>
        <p:spPr>
          <a:xfrm>
            <a:off x="1266333" y="4313643"/>
            <a:ext cx="4218400" cy="768000"/>
          </a:xfrm>
          <a:prstGeom prst="rect">
            <a:avLst/>
          </a:prstGeom>
          <a:solidFill>
            <a:schemeClr val="lt2"/>
          </a:solidFill>
        </p:spPr>
        <p:txBody>
          <a:bodyPr spcFirstLastPara="1" wrap="square" lIns="91425" tIns="91425" rIns="91425" bIns="91425" anchor="b" anchorCtr="0">
            <a:noAutofit/>
          </a:bodyPr>
          <a:lstStyle>
            <a:lvl1pPr lvl="0" algn="ctr" rtl="0">
              <a:spcBef>
                <a:spcPts val="0"/>
              </a:spcBef>
              <a:spcAft>
                <a:spcPts val="0"/>
              </a:spcAft>
              <a:buSzPts val="6200"/>
              <a:buNone/>
              <a:defRPr>
                <a:latin typeface="Arial" panose="020B0604020202020204" pitchFamily="34" charset="0"/>
                <a:cs typeface="Arial" panose="020B0604020202020204" pitchFamily="34" charset="0"/>
              </a:defRPr>
            </a:lvl1pPr>
            <a:lvl2pPr lvl="1" algn="ctr" rtl="0">
              <a:spcBef>
                <a:spcPts val="0"/>
              </a:spcBef>
              <a:spcAft>
                <a:spcPts val="0"/>
              </a:spcAft>
              <a:buSzPts val="6200"/>
              <a:buNone/>
              <a:defRPr sz="8266"/>
            </a:lvl2pPr>
            <a:lvl3pPr lvl="2" algn="ctr" rtl="0">
              <a:spcBef>
                <a:spcPts val="0"/>
              </a:spcBef>
              <a:spcAft>
                <a:spcPts val="0"/>
              </a:spcAft>
              <a:buSzPts val="6200"/>
              <a:buNone/>
              <a:defRPr sz="8266"/>
            </a:lvl3pPr>
            <a:lvl4pPr lvl="3" algn="ctr" rtl="0">
              <a:spcBef>
                <a:spcPts val="0"/>
              </a:spcBef>
              <a:spcAft>
                <a:spcPts val="0"/>
              </a:spcAft>
              <a:buSzPts val="6200"/>
              <a:buNone/>
              <a:defRPr sz="8266"/>
            </a:lvl4pPr>
            <a:lvl5pPr lvl="4" algn="ctr" rtl="0">
              <a:spcBef>
                <a:spcPts val="0"/>
              </a:spcBef>
              <a:spcAft>
                <a:spcPts val="0"/>
              </a:spcAft>
              <a:buSzPts val="6200"/>
              <a:buNone/>
              <a:defRPr sz="8266"/>
            </a:lvl5pPr>
            <a:lvl6pPr lvl="5" algn="ctr" rtl="0">
              <a:spcBef>
                <a:spcPts val="0"/>
              </a:spcBef>
              <a:spcAft>
                <a:spcPts val="0"/>
              </a:spcAft>
              <a:buSzPts val="6200"/>
              <a:buNone/>
              <a:defRPr sz="8266"/>
            </a:lvl6pPr>
            <a:lvl7pPr lvl="6" algn="ctr" rtl="0">
              <a:spcBef>
                <a:spcPts val="0"/>
              </a:spcBef>
              <a:spcAft>
                <a:spcPts val="0"/>
              </a:spcAft>
              <a:buSzPts val="6200"/>
              <a:buNone/>
              <a:defRPr sz="8266"/>
            </a:lvl7pPr>
            <a:lvl8pPr lvl="7" algn="ctr" rtl="0">
              <a:spcBef>
                <a:spcPts val="0"/>
              </a:spcBef>
              <a:spcAft>
                <a:spcPts val="0"/>
              </a:spcAft>
              <a:buSzPts val="6200"/>
              <a:buNone/>
              <a:defRPr sz="8266"/>
            </a:lvl8pPr>
            <a:lvl9pPr lvl="8" algn="ctr" rtl="0">
              <a:spcBef>
                <a:spcPts val="0"/>
              </a:spcBef>
              <a:spcAft>
                <a:spcPts val="0"/>
              </a:spcAft>
              <a:buSzPts val="6200"/>
              <a:buNone/>
              <a:defRPr sz="8266"/>
            </a:lvl9pPr>
          </a:lstStyle>
          <a:p>
            <a:r>
              <a:t>xx%</a:t>
            </a:r>
          </a:p>
        </p:txBody>
      </p:sp>
      <p:sp>
        <p:nvSpPr>
          <p:cNvPr id="145" name="Google Shape;145;p25"/>
          <p:cNvSpPr txBox="1">
            <a:spLocks noGrp="1"/>
          </p:cNvSpPr>
          <p:nvPr>
            <p:ph type="subTitle" idx="5"/>
          </p:nvPr>
        </p:nvSpPr>
        <p:spPr>
          <a:xfrm>
            <a:off x="1266333" y="5130667"/>
            <a:ext cx="4218400" cy="76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solidFill>
                  <a:srgbClr val="191919"/>
                </a:solidFill>
                <a:latin typeface="Arial" panose="020B0604020202020204" pitchFamily="34" charset="0"/>
                <a:cs typeface="Arial" panose="020B0604020202020204" pitchFamily="34" charset="0"/>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Tree>
    <p:extLst>
      <p:ext uri="{BB962C8B-B14F-4D97-AF65-F5344CB8AC3E}">
        <p14:creationId xmlns:p14="http://schemas.microsoft.com/office/powerpoint/2010/main" val="37418329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hree columns 1">
  <p:cSld name="Title and three columns 1">
    <p:spTree>
      <p:nvGrpSpPr>
        <p:cNvPr id="1" name="Shape 103"/>
        <p:cNvGrpSpPr/>
        <p:nvPr/>
      </p:nvGrpSpPr>
      <p:grpSpPr>
        <a:xfrm>
          <a:off x="0" y="0"/>
          <a:ext cx="0" cy="0"/>
          <a:chOff x="0" y="0"/>
          <a:chExt cx="0" cy="0"/>
        </a:xfrm>
      </p:grpSpPr>
      <p:sp>
        <p:nvSpPr>
          <p:cNvPr id="105" name="Google Shape;105;p22"/>
          <p:cNvSpPr txBox="1">
            <a:spLocks noGrp="1"/>
          </p:cNvSpPr>
          <p:nvPr>
            <p:ph type="subTitle" idx="1"/>
          </p:nvPr>
        </p:nvSpPr>
        <p:spPr>
          <a:xfrm>
            <a:off x="2432672" y="2544483"/>
            <a:ext cx="5466400" cy="7016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2400"/>
              <a:buFont typeface="Raleway"/>
              <a:buNone/>
              <a:defRPr sz="2533" b="1">
                <a:solidFill>
                  <a:schemeClr val="dk1"/>
                </a:solidFill>
                <a:latin typeface="Arial" panose="020B0604020202020204" pitchFamily="34" charset="0"/>
                <a:cs typeface="Arial" panose="020B0604020202020204" pitchFamily="34" charset="0"/>
              </a:defRPr>
            </a:lvl1pPr>
            <a:lvl2pPr lvl="1"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2pPr>
            <a:lvl3pPr lvl="2"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3pPr>
            <a:lvl4pPr lvl="3"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4pPr>
            <a:lvl5pPr lvl="4"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5pPr>
            <a:lvl6pPr lvl="5"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6pPr>
            <a:lvl7pPr lvl="6"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7pPr>
            <a:lvl8pPr lvl="7"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8pPr>
            <a:lvl9pPr lvl="8"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9pPr>
          </a:lstStyle>
          <a:p>
            <a:endParaRPr/>
          </a:p>
        </p:txBody>
      </p:sp>
      <p:sp>
        <p:nvSpPr>
          <p:cNvPr id="106" name="Google Shape;106;p22"/>
          <p:cNvSpPr txBox="1">
            <a:spLocks noGrp="1"/>
          </p:cNvSpPr>
          <p:nvPr>
            <p:ph type="subTitle" idx="2"/>
          </p:nvPr>
        </p:nvSpPr>
        <p:spPr>
          <a:xfrm>
            <a:off x="2432672" y="3993471"/>
            <a:ext cx="5466400" cy="7016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2400"/>
              <a:buFont typeface="Raleway"/>
              <a:buNone/>
              <a:defRPr sz="2533" b="1">
                <a:solidFill>
                  <a:schemeClr val="dk1"/>
                </a:solidFill>
                <a:latin typeface="Arial" panose="020B0604020202020204" pitchFamily="34" charset="0"/>
                <a:cs typeface="Arial" panose="020B0604020202020204" pitchFamily="34" charset="0"/>
              </a:defRPr>
            </a:lvl1pPr>
            <a:lvl2pPr lvl="1"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2pPr>
            <a:lvl3pPr lvl="2"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3pPr>
            <a:lvl4pPr lvl="3"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4pPr>
            <a:lvl5pPr lvl="4"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5pPr>
            <a:lvl6pPr lvl="5"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6pPr>
            <a:lvl7pPr lvl="6"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7pPr>
            <a:lvl8pPr lvl="7"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8pPr>
            <a:lvl9pPr lvl="8"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9pPr>
          </a:lstStyle>
          <a:p>
            <a:endParaRPr/>
          </a:p>
        </p:txBody>
      </p:sp>
      <p:sp>
        <p:nvSpPr>
          <p:cNvPr id="107" name="Google Shape;107;p22"/>
          <p:cNvSpPr txBox="1">
            <a:spLocks noGrp="1"/>
          </p:cNvSpPr>
          <p:nvPr>
            <p:ph type="subTitle" idx="3"/>
          </p:nvPr>
        </p:nvSpPr>
        <p:spPr>
          <a:xfrm>
            <a:off x="2432672" y="5442467"/>
            <a:ext cx="5466400" cy="7016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2400"/>
              <a:buFont typeface="Raleway"/>
              <a:buNone/>
              <a:defRPr sz="2533" b="1">
                <a:solidFill>
                  <a:schemeClr val="dk1"/>
                </a:solidFill>
                <a:latin typeface="Arial" panose="020B0604020202020204" pitchFamily="34" charset="0"/>
                <a:cs typeface="Arial" panose="020B0604020202020204" pitchFamily="34" charset="0"/>
              </a:defRPr>
            </a:lvl1pPr>
            <a:lvl2pPr lvl="1"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2pPr>
            <a:lvl3pPr lvl="2"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3pPr>
            <a:lvl4pPr lvl="3"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4pPr>
            <a:lvl5pPr lvl="4"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5pPr>
            <a:lvl6pPr lvl="5"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6pPr>
            <a:lvl7pPr lvl="6"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7pPr>
            <a:lvl8pPr lvl="7"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8pPr>
            <a:lvl9pPr lvl="8"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9pPr>
          </a:lstStyle>
          <a:p>
            <a:endParaRPr/>
          </a:p>
        </p:txBody>
      </p:sp>
      <p:sp>
        <p:nvSpPr>
          <p:cNvPr id="108" name="Google Shape;108;p22"/>
          <p:cNvSpPr txBox="1">
            <a:spLocks noGrp="1"/>
          </p:cNvSpPr>
          <p:nvPr>
            <p:ph type="subTitle" idx="4"/>
          </p:nvPr>
        </p:nvSpPr>
        <p:spPr>
          <a:xfrm>
            <a:off x="2432672" y="2036967"/>
            <a:ext cx="5466400" cy="611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None/>
              <a:defRPr>
                <a:latin typeface="Arial" panose="020B0604020202020204" pitchFamily="34" charset="0"/>
                <a:cs typeface="Arial" panose="020B0604020202020204" pitchFamily="34" charset="0"/>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09" name="Google Shape;109;p22"/>
          <p:cNvSpPr txBox="1">
            <a:spLocks noGrp="1"/>
          </p:cNvSpPr>
          <p:nvPr>
            <p:ph type="subTitle" idx="5"/>
          </p:nvPr>
        </p:nvSpPr>
        <p:spPr>
          <a:xfrm>
            <a:off x="2432672" y="3485960"/>
            <a:ext cx="5466400" cy="611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None/>
              <a:defRPr>
                <a:latin typeface="Arial" panose="020B0604020202020204" pitchFamily="34" charset="0"/>
                <a:cs typeface="Arial" panose="020B0604020202020204" pitchFamily="34" charset="0"/>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10" name="Google Shape;110;p22"/>
          <p:cNvSpPr txBox="1">
            <a:spLocks noGrp="1"/>
          </p:cNvSpPr>
          <p:nvPr>
            <p:ph type="subTitle" idx="6"/>
          </p:nvPr>
        </p:nvSpPr>
        <p:spPr>
          <a:xfrm>
            <a:off x="2432672" y="4934963"/>
            <a:ext cx="5466400" cy="611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None/>
              <a:defRPr>
                <a:latin typeface="Arial" panose="020B0604020202020204" pitchFamily="34" charset="0"/>
                <a:cs typeface="Arial" panose="020B0604020202020204" pitchFamily="34" charset="0"/>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11" name="Google Shape;111;p22"/>
          <p:cNvSpPr txBox="1">
            <a:spLocks noGrp="1"/>
          </p:cNvSpPr>
          <p:nvPr>
            <p:ph type="title"/>
          </p:nvPr>
        </p:nvSpPr>
        <p:spPr>
          <a:xfrm>
            <a:off x="1139833" y="719333"/>
            <a:ext cx="9912400" cy="76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3000"/>
              <a:buNone/>
              <a:defRPr>
                <a:latin typeface="Arial" panose="020B0604020202020204" pitchFamily="34" charset="0"/>
                <a:cs typeface="Arial" panose="020B0604020202020204" pitchFamily="34" charset="0"/>
              </a:defRPr>
            </a:lvl1pPr>
            <a:lvl2pPr lvl="1" rtl="0">
              <a:lnSpc>
                <a:spcPct val="100000"/>
              </a:lnSpc>
              <a:spcBef>
                <a:spcPts val="0"/>
              </a:spcBef>
              <a:spcAft>
                <a:spcPts val="0"/>
              </a:spcAft>
              <a:buSzPts val="3000"/>
              <a:buNone/>
              <a:defRPr/>
            </a:lvl2pPr>
            <a:lvl3pPr lvl="2" rtl="0">
              <a:lnSpc>
                <a:spcPct val="100000"/>
              </a:lnSpc>
              <a:spcBef>
                <a:spcPts val="0"/>
              </a:spcBef>
              <a:spcAft>
                <a:spcPts val="0"/>
              </a:spcAft>
              <a:buSzPts val="3000"/>
              <a:buNone/>
              <a:defRPr/>
            </a:lvl3pPr>
            <a:lvl4pPr lvl="3" rtl="0">
              <a:lnSpc>
                <a:spcPct val="100000"/>
              </a:lnSpc>
              <a:spcBef>
                <a:spcPts val="0"/>
              </a:spcBef>
              <a:spcAft>
                <a:spcPts val="0"/>
              </a:spcAft>
              <a:buSzPts val="3000"/>
              <a:buNone/>
              <a:defRPr/>
            </a:lvl4pPr>
            <a:lvl5pPr lvl="4" rtl="0">
              <a:lnSpc>
                <a:spcPct val="100000"/>
              </a:lnSpc>
              <a:spcBef>
                <a:spcPts val="0"/>
              </a:spcBef>
              <a:spcAft>
                <a:spcPts val="0"/>
              </a:spcAft>
              <a:buSzPts val="3000"/>
              <a:buNone/>
              <a:defRPr/>
            </a:lvl5pPr>
            <a:lvl6pPr lvl="5" rtl="0">
              <a:lnSpc>
                <a:spcPct val="100000"/>
              </a:lnSpc>
              <a:spcBef>
                <a:spcPts val="0"/>
              </a:spcBef>
              <a:spcAft>
                <a:spcPts val="0"/>
              </a:spcAft>
              <a:buSzPts val="3000"/>
              <a:buNone/>
              <a:defRPr/>
            </a:lvl6pPr>
            <a:lvl7pPr lvl="6" rtl="0">
              <a:lnSpc>
                <a:spcPct val="100000"/>
              </a:lnSpc>
              <a:spcBef>
                <a:spcPts val="0"/>
              </a:spcBef>
              <a:spcAft>
                <a:spcPts val="0"/>
              </a:spcAft>
              <a:buSzPts val="3000"/>
              <a:buNone/>
              <a:defRPr/>
            </a:lvl7pPr>
            <a:lvl8pPr lvl="7" rtl="0">
              <a:lnSpc>
                <a:spcPct val="100000"/>
              </a:lnSpc>
              <a:spcBef>
                <a:spcPts val="0"/>
              </a:spcBef>
              <a:spcAft>
                <a:spcPts val="0"/>
              </a:spcAft>
              <a:buSzPts val="3000"/>
              <a:buNone/>
              <a:defRPr/>
            </a:lvl8pPr>
            <a:lvl9pPr lvl="8" rtl="0">
              <a:lnSpc>
                <a:spcPct val="100000"/>
              </a:lnSpc>
              <a:spcBef>
                <a:spcPts val="0"/>
              </a:spcBef>
              <a:spcAft>
                <a:spcPts val="0"/>
              </a:spcAft>
              <a:buSzPts val="3000"/>
              <a:buNone/>
              <a:defRPr/>
            </a:lvl9pPr>
          </a:lstStyle>
          <a:p>
            <a:endParaRPr/>
          </a:p>
        </p:txBody>
      </p:sp>
    </p:spTree>
    <p:extLst>
      <p:ext uri="{BB962C8B-B14F-4D97-AF65-F5344CB8AC3E}">
        <p14:creationId xmlns:p14="http://schemas.microsoft.com/office/powerpoint/2010/main" val="30613214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2" name="9Slide.vn - 2019">
            <a:extLst>
              <a:ext uri="{FF2B5EF4-FFF2-40B4-BE49-F238E27FC236}">
                <a16:creationId xmlns:a16="http://schemas.microsoft.com/office/drawing/2014/main" id="{F51C3B0E-C407-F752-6CC0-77DB3090448F}"/>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41553092"/>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80" r:id="rId7"/>
    <p:sldLayoutId id="2147483681" r:id="rId8"/>
    <p:sldLayoutId id="2147483682" r:id="rId9"/>
    <p:sldLayoutId id="2147483683" r:id="rId10"/>
    <p:sldLayoutId id="2147483695" r:id="rId11"/>
    <p:sldLayoutId id="2147483707" r:id="rId12"/>
    <p:sldLayoutId id="2147483708"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3.png"/><Relationship Id="rId5" Type="http://schemas.openxmlformats.org/officeDocument/2006/relationships/hyperlink" Target="https://www.hoc10.vn/doc-sach/cong-nghe-9-dinh-huong-nghe-nghiep/1/703/29/"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2.xml"/><Relationship Id="rId5" Type="http://schemas.openxmlformats.org/officeDocument/2006/relationships/image" Target="../media/image6.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3.png"/><Relationship Id="rId5" Type="http://schemas.openxmlformats.org/officeDocument/2006/relationships/hyperlink" Target="https://www.hoc10.vn/doc-sach/cong-nghe-9-dinh-huong-nghe-nghiep/1/703/29/" TargetMode="Externa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2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24.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8.png"/><Relationship Id="rId1" Type="http://schemas.openxmlformats.org/officeDocument/2006/relationships/slideLayout" Target="../slideLayouts/slideLayout24.xml"/><Relationship Id="rId5" Type="http://schemas.openxmlformats.org/officeDocument/2006/relationships/image" Target="../media/image18.jpe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Layout" Target="../slideLayouts/slideLayout24.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3.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22.xml"/><Relationship Id="rId6" Type="http://schemas.openxmlformats.org/officeDocument/2006/relationships/image" Target="../media/image26.png"/><Relationship Id="rId5" Type="http://schemas.openxmlformats.org/officeDocument/2006/relationships/image" Target="../media/image25.sv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8.png"/><Relationship Id="rId1" Type="http://schemas.openxmlformats.org/officeDocument/2006/relationships/slideLayout" Target="../slideLayouts/slideLayout22.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9.sv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Layout" Target="../slideLayouts/slideLayout23.xml"/><Relationship Id="rId5" Type="http://schemas.openxmlformats.org/officeDocument/2006/relationships/image" Target="../media/image33.jpe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Layout" Target="../slideLayouts/slideLayout23.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Layout" Target="../slideLayouts/slideLayout23.xml"/><Relationship Id="rId5" Type="http://schemas.openxmlformats.org/officeDocument/2006/relationships/image" Target="../media/image38.jpeg"/><Relationship Id="rId4" Type="http://schemas.openxmlformats.org/officeDocument/2006/relationships/image" Target="../media/image37.jpe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Layout" Target="../slideLayouts/slideLayout23.xml"/><Relationship Id="rId5" Type="http://schemas.openxmlformats.org/officeDocument/2006/relationships/image" Target="../media/image40.jpeg"/><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2.xml"/><Relationship Id="rId5" Type="http://schemas.openxmlformats.org/officeDocument/2006/relationships/image" Target="../media/image44.jpeg"/><Relationship Id="rId4" Type="http://schemas.openxmlformats.org/officeDocument/2006/relationships/image" Target="../media/image43.jpe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2.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jpe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2.xml"/><Relationship Id="rId6" Type="http://schemas.openxmlformats.org/officeDocument/2006/relationships/image" Target="../media/image50.png"/><Relationship Id="rId5" Type="http://schemas.openxmlformats.org/officeDocument/2006/relationships/image" Target="../media/image49.svg"/><Relationship Id="rId4" Type="http://schemas.openxmlformats.org/officeDocument/2006/relationships/image" Target="../media/image48.pn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Layout" Target="../slideLayouts/slideLayout22.xml"/><Relationship Id="rId4" Type="http://schemas.openxmlformats.org/officeDocument/2006/relationships/image" Target="../media/image51.png"/></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Layout" Target="../slideLayouts/slideLayout22.xml"/><Relationship Id="rId4" Type="http://schemas.openxmlformats.org/officeDocument/2006/relationships/image" Target="../media/image52.pn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microsoft.com/office/2007/relationships/media" Target="../media/media2.mp4"/><Relationship Id="rId1" Type="http://schemas.openxmlformats.org/officeDocument/2006/relationships/video" Target="NULL" TargetMode="External"/><Relationship Id="rId5" Type="http://schemas.openxmlformats.org/officeDocument/2006/relationships/image" Target="../media/image53.png"/><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3.png"/><Relationship Id="rId5" Type="http://schemas.openxmlformats.org/officeDocument/2006/relationships/hyperlink" Target="https://www.hoc10.vn/doc-sach/cong-nghe-9-dinh-huong-nghe-nghiep/1/703/32/" TargetMode="External"/><Relationship Id="rId4" Type="http://schemas.openxmlformats.org/officeDocument/2006/relationships/image" Target="../media/image54.png"/></Relationships>
</file>

<file path=ppt/slides/_rels/slide28.xml.rels><?xml version="1.0" encoding="UTF-8" standalone="yes"?>
<Relationships xmlns="http://schemas.openxmlformats.org/package/2006/relationships"><Relationship Id="rId8" Type="http://schemas.openxmlformats.org/officeDocument/2006/relationships/image" Target="../media/image58.gif"/><Relationship Id="rId13" Type="http://schemas.openxmlformats.org/officeDocument/2006/relationships/slide" Target="slide29.xml"/><Relationship Id="rId18" Type="http://schemas.openxmlformats.org/officeDocument/2006/relationships/slide" Target="slide34.xml"/><Relationship Id="rId3" Type="http://schemas.openxmlformats.org/officeDocument/2006/relationships/slideLayout" Target="../slideLayouts/slideLayout14.xml"/><Relationship Id="rId21" Type="http://schemas.openxmlformats.org/officeDocument/2006/relationships/slide" Target="slide37.xml"/><Relationship Id="rId7" Type="http://schemas.openxmlformats.org/officeDocument/2006/relationships/image" Target="../media/image57.svg"/><Relationship Id="rId12" Type="http://schemas.openxmlformats.org/officeDocument/2006/relationships/image" Target="../media/image62.png"/><Relationship Id="rId17" Type="http://schemas.openxmlformats.org/officeDocument/2006/relationships/slide" Target="slide33.xml"/><Relationship Id="rId2" Type="http://schemas.openxmlformats.org/officeDocument/2006/relationships/audio" Target="../media/media3.wav"/><Relationship Id="rId16" Type="http://schemas.openxmlformats.org/officeDocument/2006/relationships/slide" Target="slide32.xml"/><Relationship Id="rId20" Type="http://schemas.openxmlformats.org/officeDocument/2006/relationships/slide" Target="slide36.xml"/><Relationship Id="rId1" Type="http://schemas.microsoft.com/office/2007/relationships/media" Target="../media/media3.wav"/><Relationship Id="rId6" Type="http://schemas.openxmlformats.org/officeDocument/2006/relationships/image" Target="../media/image56.png"/><Relationship Id="rId11" Type="http://schemas.openxmlformats.org/officeDocument/2006/relationships/image" Target="../media/image61.png"/><Relationship Id="rId24" Type="http://schemas.openxmlformats.org/officeDocument/2006/relationships/image" Target="../media/image63.png"/><Relationship Id="rId5" Type="http://schemas.openxmlformats.org/officeDocument/2006/relationships/image" Target="../media/image55.png"/><Relationship Id="rId15" Type="http://schemas.openxmlformats.org/officeDocument/2006/relationships/slide" Target="slide31.xml"/><Relationship Id="rId23" Type="http://schemas.openxmlformats.org/officeDocument/2006/relationships/slide" Target="slide39.xml"/><Relationship Id="rId10" Type="http://schemas.openxmlformats.org/officeDocument/2006/relationships/image" Target="../media/image60.png"/><Relationship Id="rId19" Type="http://schemas.openxmlformats.org/officeDocument/2006/relationships/slide" Target="slide35.xml"/><Relationship Id="rId4" Type="http://schemas.openxmlformats.org/officeDocument/2006/relationships/notesSlide" Target="../notesSlides/notesSlide12.xml"/><Relationship Id="rId9" Type="http://schemas.openxmlformats.org/officeDocument/2006/relationships/image" Target="../media/image59.gif"/><Relationship Id="rId14" Type="http://schemas.openxmlformats.org/officeDocument/2006/relationships/slide" Target="slide30.xml"/><Relationship Id="rId22" Type="http://schemas.openxmlformats.org/officeDocument/2006/relationships/slide" Target="slide38.xml"/></Relationships>
</file>

<file path=ppt/slides/_rels/slide29.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image" Target="../media/image55.png"/><Relationship Id="rId1" Type="http://schemas.openxmlformats.org/officeDocument/2006/relationships/slideLayout" Target="../slideLayouts/slideLayout14.xml"/><Relationship Id="rId4" Type="http://schemas.openxmlformats.org/officeDocument/2006/relationships/image" Target="../media/image64.png"/></Relationships>
</file>

<file path=ppt/slides/_rels/slide30.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image" Target="../media/image55.png"/><Relationship Id="rId1" Type="http://schemas.openxmlformats.org/officeDocument/2006/relationships/slideLayout" Target="../slideLayouts/slideLayout14.xml"/><Relationship Id="rId4" Type="http://schemas.openxmlformats.org/officeDocument/2006/relationships/image" Target="../media/image64.png"/></Relationships>
</file>

<file path=ppt/slides/_rels/slide31.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image" Target="../media/image55.png"/><Relationship Id="rId1" Type="http://schemas.openxmlformats.org/officeDocument/2006/relationships/slideLayout" Target="../slideLayouts/slideLayout14.xml"/><Relationship Id="rId4" Type="http://schemas.openxmlformats.org/officeDocument/2006/relationships/image" Target="../media/image64.png"/></Relationships>
</file>

<file path=ppt/slides/_rels/slide32.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image" Target="../media/image55.png"/><Relationship Id="rId1" Type="http://schemas.openxmlformats.org/officeDocument/2006/relationships/slideLayout" Target="../slideLayouts/slideLayout14.xml"/><Relationship Id="rId4" Type="http://schemas.openxmlformats.org/officeDocument/2006/relationships/image" Target="../media/image64.png"/></Relationships>
</file>

<file path=ppt/slides/_rels/slide33.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image" Target="../media/image55.png"/><Relationship Id="rId1" Type="http://schemas.openxmlformats.org/officeDocument/2006/relationships/slideLayout" Target="../slideLayouts/slideLayout14.xml"/><Relationship Id="rId4" Type="http://schemas.openxmlformats.org/officeDocument/2006/relationships/image" Target="../media/image64.png"/></Relationships>
</file>

<file path=ppt/slides/_rels/slide34.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image" Target="../media/image55.png"/><Relationship Id="rId1" Type="http://schemas.openxmlformats.org/officeDocument/2006/relationships/slideLayout" Target="../slideLayouts/slideLayout14.xml"/><Relationship Id="rId4" Type="http://schemas.openxmlformats.org/officeDocument/2006/relationships/image" Target="../media/image64.png"/></Relationships>
</file>

<file path=ppt/slides/_rels/slide35.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image" Target="../media/image55.png"/><Relationship Id="rId1" Type="http://schemas.openxmlformats.org/officeDocument/2006/relationships/slideLayout" Target="../slideLayouts/slideLayout14.xml"/><Relationship Id="rId4" Type="http://schemas.openxmlformats.org/officeDocument/2006/relationships/image" Target="../media/image64.png"/></Relationships>
</file>

<file path=ppt/slides/_rels/slide36.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image" Target="../media/image55.png"/><Relationship Id="rId1" Type="http://schemas.openxmlformats.org/officeDocument/2006/relationships/slideLayout" Target="../slideLayouts/slideLayout14.xml"/><Relationship Id="rId4" Type="http://schemas.openxmlformats.org/officeDocument/2006/relationships/image" Target="../media/image64.png"/></Relationships>
</file>

<file path=ppt/slides/_rels/slide37.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image" Target="../media/image55.png"/><Relationship Id="rId1" Type="http://schemas.openxmlformats.org/officeDocument/2006/relationships/slideLayout" Target="../slideLayouts/slideLayout14.xml"/><Relationship Id="rId4" Type="http://schemas.openxmlformats.org/officeDocument/2006/relationships/image" Target="../media/image64.png"/></Relationships>
</file>

<file path=ppt/slides/_rels/slide38.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image" Target="../media/image55.png"/><Relationship Id="rId1" Type="http://schemas.openxmlformats.org/officeDocument/2006/relationships/slideLayout" Target="../slideLayouts/slideLayout14.xml"/><Relationship Id="rId4" Type="http://schemas.openxmlformats.org/officeDocument/2006/relationships/image" Target="../media/image64.png"/></Relationships>
</file>

<file path=ppt/slides/_rels/slide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5.png"/><Relationship Id="rId1" Type="http://schemas.openxmlformats.org/officeDocument/2006/relationships/slideLayout" Target="../slideLayouts/slideLayout23.xml"/><Relationship Id="rId6" Type="http://schemas.openxmlformats.org/officeDocument/2006/relationships/image" Target="../media/image65.png"/><Relationship Id="rId5" Type="http://schemas.openxmlformats.org/officeDocument/2006/relationships/image" Target="../media/image15.png"/><Relationship Id="rId4" Type="http://schemas.openxmlformats.org/officeDocument/2006/relationships/image" Target="../media/image19.png"/></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55.png"/><Relationship Id="rId1" Type="http://schemas.openxmlformats.org/officeDocument/2006/relationships/slideLayout" Target="../slideLayouts/slideLayout23.xml"/><Relationship Id="rId4" Type="http://schemas.openxmlformats.org/officeDocument/2006/relationships/image" Target="../media/image66.png"/></Relationships>
</file>

<file path=ppt/slides/_rels/slide4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55.png"/><Relationship Id="rId1" Type="http://schemas.openxmlformats.org/officeDocument/2006/relationships/slideLayout" Target="../slideLayouts/slideLayout23.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3.png"/><Relationship Id="rId5" Type="http://schemas.openxmlformats.org/officeDocument/2006/relationships/hyperlink" Target="https://www.hoc10.vn/doc-sach/cong-nghe-9-dinh-huong-nghe-nghiep/1/703/32/" TargetMode="External"/><Relationship Id="rId4" Type="http://schemas.openxmlformats.org/officeDocument/2006/relationships/image" Target="../media/image67.png"/></Relationships>
</file>

<file path=ppt/slides/_rels/slide4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3.xml"/></Relationships>
</file>

<file path=ppt/slides/_rels/slide4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8.png"/><Relationship Id="rId1" Type="http://schemas.openxmlformats.org/officeDocument/2006/relationships/slideLayout" Target="../slideLayouts/slideLayout23.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jpeg"/></Relationships>
</file>

<file path=ppt/slides/_rels/slide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8.png"/><Relationship Id="rId1" Type="http://schemas.openxmlformats.org/officeDocument/2006/relationships/slideLayout" Target="../slideLayouts/slideLayout23.xml"/><Relationship Id="rId4" Type="http://schemas.openxmlformats.org/officeDocument/2006/relationships/image" Target="../media/image73.png"/></Relationships>
</file>

<file path=ppt/slides/_rels/slide46.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23.xml"/></Relationships>
</file>

<file path=ppt/slides/_rels/slide47.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hyperlink" Target="https://www.youtube.com/@hoc1biet10" TargetMode="Externa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83"/>
        <p:cNvGrpSpPr/>
        <p:nvPr/>
      </p:nvGrpSpPr>
      <p:grpSpPr>
        <a:xfrm>
          <a:off x="0" y="0"/>
          <a:ext cx="0" cy="0"/>
          <a:chOff x="0" y="0"/>
          <a:chExt cx="0" cy="0"/>
        </a:xfrm>
      </p:grpSpPr>
      <p:sp>
        <p:nvSpPr>
          <p:cNvPr id="4" name="Google Shape;54;p1">
            <a:extLst>
              <a:ext uri="{FF2B5EF4-FFF2-40B4-BE49-F238E27FC236}">
                <a16:creationId xmlns:a16="http://schemas.microsoft.com/office/drawing/2014/main" id="{FBCDFB38-C178-1AFE-9704-85927849F990}"/>
              </a:ext>
            </a:extLst>
          </p:cNvPr>
          <p:cNvSpPr txBox="1">
            <a:spLocks/>
          </p:cNvSpPr>
          <p:nvPr/>
        </p:nvSpPr>
        <p:spPr>
          <a:xfrm>
            <a:off x="379444" y="2405792"/>
            <a:ext cx="11694368" cy="204641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defTabSz="914377">
              <a:lnSpc>
                <a:spcPct val="150000"/>
              </a:lnSpc>
              <a:defRPr/>
            </a:pPr>
            <a:r>
              <a:rPr lang="vi-VN" b="1" dirty="0">
                <a:solidFill>
                  <a:srgbClr val="FF0000"/>
                </a:solidFill>
                <a:latin typeface="UTM Avo" panose="02040603050506020204" pitchFamily="18" charset="0"/>
                <a:cs typeface="Arial" panose="020B0604020202020204" pitchFamily="34" charset="0"/>
              </a:rPr>
              <a:t>Bài 5. Lựa chọn nghề nghiệp trong</a:t>
            </a:r>
            <a:endParaRPr lang="en-US" b="1">
              <a:solidFill>
                <a:srgbClr val="FF0000"/>
              </a:solidFill>
              <a:latin typeface="UTM Avo" panose="02040603050506020204" pitchFamily="18" charset="0"/>
              <a:cs typeface="Arial" panose="020B0604020202020204" pitchFamily="34" charset="0"/>
            </a:endParaRPr>
          </a:p>
          <a:p>
            <a:pPr algn="ctr" defTabSz="914377">
              <a:lnSpc>
                <a:spcPct val="150000"/>
              </a:lnSpc>
              <a:defRPr/>
            </a:pPr>
            <a:r>
              <a:rPr lang="vi-VN" b="1">
                <a:solidFill>
                  <a:srgbClr val="FF0000"/>
                </a:solidFill>
                <a:latin typeface="UTM Avo" panose="02040603050506020204" pitchFamily="18" charset="0"/>
                <a:cs typeface="Arial" panose="020B0604020202020204" pitchFamily="34" charset="0"/>
              </a:rPr>
              <a:t>lĩnh </a:t>
            </a:r>
            <a:r>
              <a:rPr lang="vi-VN" b="1" dirty="0">
                <a:solidFill>
                  <a:srgbClr val="FF0000"/>
                </a:solidFill>
                <a:latin typeface="UTM Avo" panose="02040603050506020204" pitchFamily="18" charset="0"/>
                <a:cs typeface="Arial" panose="020B0604020202020204" pitchFamily="34" charset="0"/>
              </a:rPr>
              <a:t>vực kĩ thuật, công nghệ</a:t>
            </a:r>
            <a:endParaRPr lang="en-US" b="1" dirty="0">
              <a:solidFill>
                <a:srgbClr val="FF0000"/>
              </a:solidFill>
              <a:latin typeface="UTM Avo" panose="02040603050506020204" pitchFamily="18" charset="0"/>
              <a:cs typeface="Arial" panose="020B0604020202020204" pitchFamily="34" charset="0"/>
            </a:endParaRPr>
          </a:p>
        </p:txBody>
      </p:sp>
      <p:sp>
        <p:nvSpPr>
          <p:cNvPr id="3" name="TextBox 2">
            <a:extLst>
              <a:ext uri="{FF2B5EF4-FFF2-40B4-BE49-F238E27FC236}">
                <a16:creationId xmlns:a16="http://schemas.microsoft.com/office/drawing/2014/main" id="{0626D12A-1872-8B7A-0238-98821F880DCF}"/>
              </a:ext>
            </a:extLst>
          </p:cNvPr>
          <p:cNvSpPr txBox="1"/>
          <p:nvPr/>
        </p:nvSpPr>
        <p:spPr>
          <a:xfrm>
            <a:off x="9236529" y="0"/>
            <a:ext cx="3222171" cy="1095364"/>
          </a:xfrm>
          <a:prstGeom prst="rect">
            <a:avLst/>
          </a:prstGeom>
          <a:noFill/>
        </p:spPr>
        <p:txBody>
          <a:bodyPr wrap="square" rtlCol="0">
            <a:spAutoFit/>
          </a:bodyPr>
          <a:lstStyle/>
          <a:p>
            <a:pPr algn="ctr">
              <a:lnSpc>
                <a:spcPct val="150000"/>
              </a:lnSpc>
            </a:pPr>
            <a:r>
              <a:rPr lang="en-US" sz="2800" dirty="0" err="1">
                <a:solidFill>
                  <a:schemeClr val="bg1"/>
                </a:solidFill>
                <a:effectLst>
                  <a:outerShdw blurRad="38100" dist="38100" dir="2700000" algn="tl">
                    <a:srgbClr val="000000">
                      <a:alpha val="43137"/>
                    </a:srgbClr>
                  </a:outerShdw>
                </a:effectLst>
                <a:latin typeface="UTM Avo" panose="02040603050506020204" pitchFamily="18" charset="0"/>
              </a:rPr>
              <a:t>Công</a:t>
            </a:r>
            <a:r>
              <a:rPr lang="en-US" sz="28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2800" err="1">
                <a:solidFill>
                  <a:schemeClr val="bg1"/>
                </a:solidFill>
                <a:effectLst>
                  <a:outerShdw blurRad="38100" dist="38100" dir="2700000" algn="tl">
                    <a:srgbClr val="000000">
                      <a:alpha val="43137"/>
                    </a:srgbClr>
                  </a:outerShdw>
                </a:effectLst>
                <a:latin typeface="UTM Avo" panose="02040603050506020204" pitchFamily="18" charset="0"/>
              </a:rPr>
              <a:t>nghệ</a:t>
            </a:r>
            <a:r>
              <a:rPr lang="en-US" sz="2800">
                <a:solidFill>
                  <a:schemeClr val="bg1"/>
                </a:solidFill>
                <a:effectLst>
                  <a:outerShdw blurRad="38100" dist="38100" dir="2700000" algn="tl">
                    <a:srgbClr val="000000">
                      <a:alpha val="43137"/>
                    </a:srgbClr>
                  </a:outerShdw>
                </a:effectLst>
                <a:latin typeface="UTM Avo" panose="02040603050506020204" pitchFamily="18" charset="0"/>
              </a:rPr>
              <a:t> 9</a:t>
            </a:r>
          </a:p>
          <a:p>
            <a:pPr algn="ctr">
              <a:lnSpc>
                <a:spcPct val="150000"/>
              </a:lnSpc>
            </a:pPr>
            <a:r>
              <a:rPr lang="en-US" sz="1600">
                <a:solidFill>
                  <a:schemeClr val="bg1"/>
                </a:solidFill>
                <a:effectLst>
                  <a:outerShdw blurRad="38100" dist="38100" dir="2700000" algn="tl">
                    <a:srgbClr val="000000">
                      <a:alpha val="43137"/>
                    </a:srgbClr>
                  </a:outerShdw>
                </a:effectLst>
                <a:latin typeface="UTM Avo" panose="02040603050506020204" pitchFamily="18" charset="0"/>
              </a:rPr>
              <a:t>Định hướng nghề nghiệp</a:t>
            </a:r>
            <a:endParaRPr lang="en-US" sz="1600" dirty="0">
              <a:solidFill>
                <a:schemeClr val="bg1"/>
              </a:solidFill>
              <a:effectLst>
                <a:outerShdw blurRad="38100" dist="38100" dir="2700000" algn="tl">
                  <a:srgbClr val="000000">
                    <a:alpha val="43137"/>
                  </a:srgbClr>
                </a:outerShdw>
              </a:effectLst>
              <a:latin typeface="UTM Avo" panose="02040603050506020204" pitchFamily="18" charset="0"/>
            </a:endParaRPr>
          </a:p>
        </p:txBody>
      </p:sp>
    </p:spTree>
    <p:custDataLst>
      <p:tags r:id="rId1"/>
    </p:custData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89"/>
        <p:cNvGrpSpPr/>
        <p:nvPr/>
      </p:nvGrpSpPr>
      <p:grpSpPr>
        <a:xfrm>
          <a:off x="0" y="0"/>
          <a:ext cx="0" cy="0"/>
          <a:chOff x="0" y="0"/>
          <a:chExt cx="0" cy="0"/>
        </a:xfrm>
      </p:grpSpPr>
      <p:pic>
        <p:nvPicPr>
          <p:cNvPr id="2" name="Picture 1">
            <a:hlinkClick r:id="rId5"/>
            <a:extLst>
              <a:ext uri="{FF2B5EF4-FFF2-40B4-BE49-F238E27FC236}">
                <a16:creationId xmlns:a16="http://schemas.microsoft.com/office/drawing/2014/main" id="{48DB58FB-2C1E-04B4-2B50-99D1492B8F6A}"/>
              </a:ext>
            </a:extLst>
          </p:cNvPr>
          <p:cNvPicPr>
            <a:picLocks noChangeAspect="1"/>
          </p:cNvPicPr>
          <p:nvPr/>
        </p:nvPicPr>
        <p:blipFill>
          <a:blip r:embed="rId6"/>
          <a:stretch>
            <a:fillRect/>
          </a:stretch>
        </p:blipFill>
        <p:spPr>
          <a:xfrm>
            <a:off x="4501083" y="3015453"/>
            <a:ext cx="3189835" cy="1764777"/>
          </a:xfrm>
          <a:prstGeom prst="rect">
            <a:avLst/>
          </a:prstGeom>
        </p:spPr>
      </p:pic>
    </p:spTree>
    <p:custDataLst>
      <p:tags r:id="rId1"/>
    </p:custData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84"/>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23190" y="1853037"/>
            <a:ext cx="4952236" cy="4457012"/>
          </a:xfrm>
          <a:prstGeom prst="rect">
            <a:avLst/>
          </a:prstGeom>
        </p:spPr>
      </p:pic>
      <p:grpSp>
        <p:nvGrpSpPr>
          <p:cNvPr id="4" name="Group 3">
            <a:extLst>
              <a:ext uri="{FF2B5EF4-FFF2-40B4-BE49-F238E27FC236}">
                <a16:creationId xmlns:a16="http://schemas.microsoft.com/office/drawing/2014/main" id="{28420513-A6B1-2DF8-DBFC-0F2D1B99A516}"/>
              </a:ext>
            </a:extLst>
          </p:cNvPr>
          <p:cNvGrpSpPr/>
          <p:nvPr/>
        </p:nvGrpSpPr>
        <p:grpSpPr>
          <a:xfrm>
            <a:off x="228600" y="1652276"/>
            <a:ext cx="6144208" cy="4487267"/>
            <a:chOff x="228600" y="1652276"/>
            <a:chExt cx="6324600" cy="4487267"/>
          </a:xfrm>
        </p:grpSpPr>
        <p:sp>
          <p:nvSpPr>
            <p:cNvPr id="3" name="Rectangle: Rounded Corners 2">
              <a:extLst>
                <a:ext uri="{FF2B5EF4-FFF2-40B4-BE49-F238E27FC236}">
                  <a16:creationId xmlns:a16="http://schemas.microsoft.com/office/drawing/2014/main" id="{B101F13C-1BCE-03FF-999A-147888D0C425}"/>
                </a:ext>
              </a:extLst>
            </p:cNvPr>
            <p:cNvSpPr/>
            <p:nvPr/>
          </p:nvSpPr>
          <p:spPr>
            <a:xfrm>
              <a:off x="228600" y="2146512"/>
              <a:ext cx="6324600" cy="3993031"/>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p:cNvGrpSpPr/>
            <p:nvPr/>
          </p:nvGrpSpPr>
          <p:grpSpPr>
            <a:xfrm>
              <a:off x="416574" y="1652276"/>
              <a:ext cx="5996411" cy="4386071"/>
              <a:chOff x="16453" y="1355117"/>
              <a:chExt cx="5876589" cy="3289553"/>
            </a:xfrm>
          </p:grpSpPr>
          <p:sp>
            <p:nvSpPr>
              <p:cNvPr id="13" name="TextBox 12"/>
              <p:cNvSpPr txBox="1"/>
              <p:nvPr/>
            </p:nvSpPr>
            <p:spPr>
              <a:xfrm>
                <a:off x="16453" y="1725794"/>
                <a:ext cx="5876589" cy="2918876"/>
              </a:xfrm>
              <a:prstGeom prst="rect">
                <a:avLst/>
              </a:prstGeom>
              <a:noFill/>
            </p:spPr>
            <p:txBody>
              <a:bodyPr wrap="square" rtlCol="0">
                <a:spAutoFit/>
              </a:bodyPr>
              <a:lstStyle/>
              <a:p>
                <a:pPr algn="just" defTabSz="1219170">
                  <a:lnSpc>
                    <a:spcPct val="150000"/>
                  </a:lnSpc>
                </a:pPr>
                <a:r>
                  <a:rPr lang="vi-VN" sz="2400" dirty="0">
                    <a:latin typeface="+mn-lt"/>
                    <a:ea typeface="+mn-ea"/>
                    <a:cs typeface="+mn-ea"/>
                    <a:sym typeface="+mn-lt"/>
                  </a:rPr>
                  <a:t>Trang đang phân vân giữa ngành nghề bản thân mình yêu thích với ngành nghề hợp xu hướng xã hội. Tuy nhiên bố mẹ Trang lại muốn em nối nghiệp của bố hoặc của mẹ để nhận được sự giúp đỡ. Nếu em là Trang em sẽ lựa chọn như thế nào?</a:t>
                </a:r>
                <a:endParaRPr lang="vi-VN" sz="2400" i="1" dirty="0">
                  <a:latin typeface="+mn-lt"/>
                  <a:ea typeface="+mn-ea"/>
                  <a:cs typeface="+mn-ea"/>
                  <a:sym typeface="+mn-lt"/>
                </a:endParaRPr>
              </a:p>
            </p:txBody>
          </p:sp>
          <p:pic>
            <p:nvPicPr>
              <p:cNvPr id="14" name="Picture 13"/>
              <p:cNvPicPr>
                <a:picLocks noChangeAspect="1"/>
              </p:cNvPicPr>
              <p:nvPr/>
            </p:nvPicPr>
            <p:blipFill>
              <a:blip r:embed="rId5"/>
              <a:stretch>
                <a:fillRect/>
              </a:stretch>
            </p:blipFill>
            <p:spPr>
              <a:xfrm>
                <a:off x="540639" y="1355117"/>
                <a:ext cx="921154" cy="400675"/>
              </a:xfrm>
              <a:prstGeom prst="rect">
                <a:avLst/>
              </a:prstGeom>
            </p:spPr>
          </p:pic>
        </p:grpSp>
      </p:grpSp>
    </p:spTree>
    <p:extLst>
      <p:ext uri="{BB962C8B-B14F-4D97-AF65-F5344CB8AC3E}">
        <p14:creationId xmlns:p14="http://schemas.microsoft.com/office/powerpoint/2010/main" val="1253499055"/>
      </p:ext>
    </p:extLst>
  </p:cSld>
  <p:clrMapOvr>
    <a:masterClrMapping/>
  </p:clrMapOvr>
  <p:transition spd="med">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97"/>
        <p:cNvGrpSpPr/>
        <p:nvPr/>
      </p:nvGrpSpPr>
      <p:grpSpPr>
        <a:xfrm>
          <a:off x="0" y="0"/>
          <a:ext cx="0" cy="0"/>
          <a:chOff x="0" y="0"/>
          <a:chExt cx="0" cy="0"/>
        </a:xfrm>
      </p:grpSpPr>
      <p:pic>
        <p:nvPicPr>
          <p:cNvPr id="2" name="Picture 1">
            <a:hlinkClick r:id="rId5"/>
            <a:extLst>
              <a:ext uri="{FF2B5EF4-FFF2-40B4-BE49-F238E27FC236}">
                <a16:creationId xmlns:a16="http://schemas.microsoft.com/office/drawing/2014/main" id="{BBEF365B-0256-9EC2-0056-66A407258CBC}"/>
              </a:ext>
            </a:extLst>
          </p:cNvPr>
          <p:cNvPicPr>
            <a:picLocks noChangeAspect="1"/>
          </p:cNvPicPr>
          <p:nvPr/>
        </p:nvPicPr>
        <p:blipFill>
          <a:blip r:embed="rId6"/>
          <a:stretch>
            <a:fillRect/>
          </a:stretch>
        </p:blipFill>
        <p:spPr>
          <a:xfrm>
            <a:off x="4501083" y="3015453"/>
            <a:ext cx="3189835" cy="1764777"/>
          </a:xfrm>
          <a:prstGeom prst="rect">
            <a:avLst/>
          </a:prstGeom>
        </p:spPr>
      </p:pic>
    </p:spTree>
    <p:custDataLst>
      <p:tags r:id="rId1"/>
    </p:custData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26" name="Picture 2" descr="https://www.pace.edu.vn/uploads/news/2023/10/1-ky-nang-ky-thuat-la-gi.jpg"/>
          <p:cNvPicPr>
            <a:picLocks noChangeAspect="1" noChangeArrowheads="1"/>
          </p:cNvPicPr>
          <p:nvPr/>
        </p:nvPicPr>
        <p:blipFill rotWithShape="1">
          <a:blip r:embed="rId3">
            <a:extLst>
              <a:ext uri="{28A0092B-C50C-407E-A947-70E740481C1C}">
                <a14:useLocalDpi xmlns:a14="http://schemas.microsoft.com/office/drawing/2010/main" val="0"/>
              </a:ext>
            </a:extLst>
          </a:blip>
          <a:srcRect t="14286" b="2381"/>
          <a:stretch/>
        </p:blipFill>
        <p:spPr bwMode="auto">
          <a:xfrm>
            <a:off x="1020536" y="2416969"/>
            <a:ext cx="10150928" cy="444103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0" y="1696383"/>
            <a:ext cx="12192000" cy="584775"/>
          </a:xfrm>
          <a:prstGeom prst="rect">
            <a:avLst/>
          </a:prstGeom>
          <a:noFill/>
        </p:spPr>
        <p:txBody>
          <a:bodyPr wrap="square" rtlCol="0">
            <a:spAutoFit/>
          </a:bodyPr>
          <a:lstStyle/>
          <a:p>
            <a:pPr algn="ctr" defTabSz="1219170"/>
            <a:r>
              <a:rPr lang="en-US" sz="3200" b="1" dirty="0">
                <a:latin typeface="UTM Avo"/>
                <a:ea typeface="+mn-ea"/>
                <a:cs typeface="+mn-ea"/>
                <a:sym typeface="+mn-lt"/>
              </a:rPr>
              <a:t>I. QUY TRÌNH LỰA CHỌN</a:t>
            </a:r>
          </a:p>
        </p:txBody>
      </p:sp>
    </p:spTree>
    <p:extLst>
      <p:ext uri="{BB962C8B-B14F-4D97-AF65-F5344CB8AC3E}">
        <p14:creationId xmlns:p14="http://schemas.microsoft.com/office/powerpoint/2010/main" val="3067786262"/>
      </p:ext>
    </p:extLst>
  </p:cSld>
  <p:clrMapOvr>
    <a:masterClrMapping/>
  </p:clrMapOvr>
  <mc:AlternateContent xmlns:mc="http://schemas.openxmlformats.org/markup-compatibility/2006" xmlns:p14="http://schemas.microsoft.com/office/powerpoint/2010/main">
    <mc:Choice Requires="p14">
      <p:transition spd="med">
        <p14:flip dir="r"/>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p:cNvGrpSpPr/>
          <p:nvPr/>
        </p:nvGrpSpPr>
        <p:grpSpPr>
          <a:xfrm>
            <a:off x="819295" y="617315"/>
            <a:ext cx="10251916" cy="5826052"/>
            <a:chOff x="549156" y="286720"/>
            <a:chExt cx="7688939" cy="4369539"/>
          </a:xfrm>
        </p:grpSpPr>
        <p:grpSp>
          <p:nvGrpSpPr>
            <p:cNvPr id="8" name="Group 7"/>
            <p:cNvGrpSpPr/>
            <p:nvPr/>
          </p:nvGrpSpPr>
          <p:grpSpPr>
            <a:xfrm>
              <a:off x="549156" y="827890"/>
              <a:ext cx="5835928" cy="493995"/>
              <a:chOff x="383972" y="1452743"/>
              <a:chExt cx="5835928" cy="493995"/>
            </a:xfrm>
          </p:grpSpPr>
          <p:sp>
            <p:nvSpPr>
              <p:cNvPr id="9" name="TextBox 8">
                <a:extLst>
                  <a:ext uri="{FF2B5EF4-FFF2-40B4-BE49-F238E27FC236}">
                    <a16:creationId xmlns:a16="http://schemas.microsoft.com/office/drawing/2014/main" id="{0BE89C69-1BA8-2F2F-01BF-6D0FE11A63EB}"/>
                  </a:ext>
                </a:extLst>
              </p:cNvPr>
              <p:cNvSpPr txBox="1"/>
              <p:nvPr/>
            </p:nvSpPr>
            <p:spPr>
              <a:xfrm>
                <a:off x="776870" y="1452743"/>
                <a:ext cx="5443030" cy="430791"/>
              </a:xfrm>
              <a:prstGeom prst="rect">
                <a:avLst/>
              </a:prstGeom>
              <a:noFill/>
            </p:spPr>
            <p:txBody>
              <a:bodyPr wrap="square" rtlCol="0">
                <a:spAutoFit/>
              </a:bodyPr>
              <a:lstStyle/>
              <a:p>
                <a:pPr defTabSz="1219170">
                  <a:lnSpc>
                    <a:spcPct val="150000"/>
                  </a:lnSpc>
                </a:pPr>
                <a:r>
                  <a:rPr lang="en-US" sz="2400" b="1" dirty="0" err="1">
                    <a:solidFill>
                      <a:srgbClr val="C00000"/>
                    </a:solidFill>
                    <a:latin typeface="UTM Avo"/>
                    <a:ea typeface="+mn-ea"/>
                    <a:cs typeface="+mn-ea"/>
                    <a:sym typeface="+mn-lt"/>
                  </a:rPr>
                  <a:t>Thảo</a:t>
                </a:r>
                <a:r>
                  <a:rPr lang="en-US" sz="2400" b="1" dirty="0">
                    <a:solidFill>
                      <a:srgbClr val="C00000"/>
                    </a:solidFill>
                    <a:latin typeface="UTM Avo"/>
                    <a:ea typeface="+mn-ea"/>
                    <a:cs typeface="+mn-ea"/>
                    <a:sym typeface="+mn-lt"/>
                  </a:rPr>
                  <a:t> </a:t>
                </a:r>
                <a:r>
                  <a:rPr lang="en-US" sz="2400" b="1" dirty="0" err="1">
                    <a:solidFill>
                      <a:srgbClr val="C00000"/>
                    </a:solidFill>
                    <a:latin typeface="UTM Avo"/>
                    <a:ea typeface="+mn-ea"/>
                    <a:cs typeface="+mn-ea"/>
                    <a:sym typeface="+mn-lt"/>
                  </a:rPr>
                  <a:t>luận</a:t>
                </a:r>
                <a:r>
                  <a:rPr lang="en-US" sz="2400" b="1" dirty="0">
                    <a:solidFill>
                      <a:srgbClr val="C00000"/>
                    </a:solidFill>
                    <a:latin typeface="UTM Avo"/>
                    <a:ea typeface="+mn-ea"/>
                    <a:cs typeface="+mn-ea"/>
                    <a:sym typeface="+mn-lt"/>
                  </a:rPr>
                  <a:t> </a:t>
                </a:r>
                <a:r>
                  <a:rPr lang="en-US" sz="2400" b="1" dirty="0" err="1">
                    <a:solidFill>
                      <a:srgbClr val="C00000"/>
                    </a:solidFill>
                    <a:latin typeface="UTM Avo"/>
                    <a:ea typeface="+mn-ea"/>
                    <a:cs typeface="+mn-ea"/>
                    <a:sym typeface="+mn-lt"/>
                  </a:rPr>
                  <a:t>theo</a:t>
                </a:r>
                <a:r>
                  <a:rPr lang="en-US" sz="2400" b="1" dirty="0">
                    <a:solidFill>
                      <a:srgbClr val="C00000"/>
                    </a:solidFill>
                    <a:latin typeface="UTM Avo"/>
                    <a:ea typeface="+mn-ea"/>
                    <a:cs typeface="+mn-ea"/>
                    <a:sym typeface="+mn-lt"/>
                  </a:rPr>
                  <a:t> </a:t>
                </a:r>
                <a:r>
                  <a:rPr lang="en-US" sz="2400" b="1" dirty="0" err="1">
                    <a:solidFill>
                      <a:srgbClr val="C00000"/>
                    </a:solidFill>
                    <a:latin typeface="UTM Avo"/>
                    <a:ea typeface="+mn-ea"/>
                    <a:cs typeface="+mn-ea"/>
                    <a:sym typeface="+mn-lt"/>
                  </a:rPr>
                  <a:t>nhóm</a:t>
                </a:r>
                <a:r>
                  <a:rPr lang="en-US" sz="2400" b="1" dirty="0">
                    <a:solidFill>
                      <a:srgbClr val="C00000"/>
                    </a:solidFill>
                    <a:latin typeface="UTM Avo"/>
                    <a:ea typeface="+mn-ea"/>
                    <a:cs typeface="+mn-ea"/>
                    <a:sym typeface="+mn-lt"/>
                  </a:rPr>
                  <a:t> </a:t>
                </a:r>
                <a:r>
                  <a:rPr lang="en-US" sz="2400" b="1" dirty="0" err="1">
                    <a:solidFill>
                      <a:srgbClr val="C00000"/>
                    </a:solidFill>
                    <a:latin typeface="UTM Avo"/>
                    <a:ea typeface="+mn-ea"/>
                    <a:cs typeface="+mn-ea"/>
                    <a:sym typeface="+mn-lt"/>
                  </a:rPr>
                  <a:t>và</a:t>
                </a:r>
                <a:r>
                  <a:rPr lang="en-US" sz="2400" b="1" dirty="0">
                    <a:solidFill>
                      <a:srgbClr val="C00000"/>
                    </a:solidFill>
                    <a:latin typeface="UTM Avo"/>
                    <a:ea typeface="+mn-ea"/>
                    <a:cs typeface="+mn-ea"/>
                    <a:sym typeface="+mn-lt"/>
                  </a:rPr>
                  <a:t> </a:t>
                </a:r>
                <a:r>
                  <a:rPr lang="en-US" sz="2400" b="1" dirty="0" err="1">
                    <a:solidFill>
                      <a:srgbClr val="C00000"/>
                    </a:solidFill>
                    <a:latin typeface="UTM Avo"/>
                    <a:ea typeface="+mn-ea"/>
                    <a:cs typeface="+mn-ea"/>
                    <a:sym typeface="+mn-lt"/>
                  </a:rPr>
                  <a:t>trả</a:t>
                </a:r>
                <a:r>
                  <a:rPr lang="en-US" sz="2400" b="1" dirty="0">
                    <a:solidFill>
                      <a:srgbClr val="C00000"/>
                    </a:solidFill>
                    <a:latin typeface="UTM Avo"/>
                    <a:ea typeface="+mn-ea"/>
                    <a:cs typeface="+mn-ea"/>
                    <a:sym typeface="+mn-lt"/>
                  </a:rPr>
                  <a:t> </a:t>
                </a:r>
                <a:r>
                  <a:rPr lang="en-US" sz="2400" b="1" dirty="0" err="1">
                    <a:solidFill>
                      <a:srgbClr val="C00000"/>
                    </a:solidFill>
                    <a:latin typeface="UTM Avo"/>
                    <a:ea typeface="+mn-ea"/>
                    <a:cs typeface="+mn-ea"/>
                    <a:sym typeface="+mn-lt"/>
                  </a:rPr>
                  <a:t>lời</a:t>
                </a:r>
                <a:r>
                  <a:rPr lang="en-US" sz="2400" b="1" dirty="0">
                    <a:solidFill>
                      <a:srgbClr val="C00000"/>
                    </a:solidFill>
                    <a:latin typeface="UTM Avo"/>
                    <a:ea typeface="+mn-ea"/>
                    <a:cs typeface="+mn-ea"/>
                    <a:sym typeface="+mn-lt"/>
                  </a:rPr>
                  <a:t> </a:t>
                </a:r>
                <a:r>
                  <a:rPr lang="en-US" sz="2400" b="1" dirty="0" err="1">
                    <a:solidFill>
                      <a:srgbClr val="C00000"/>
                    </a:solidFill>
                    <a:latin typeface="UTM Avo"/>
                    <a:ea typeface="+mn-ea"/>
                    <a:cs typeface="+mn-ea"/>
                    <a:sym typeface="+mn-lt"/>
                  </a:rPr>
                  <a:t>câu</a:t>
                </a:r>
                <a:r>
                  <a:rPr lang="en-US" sz="2400" b="1" dirty="0">
                    <a:solidFill>
                      <a:srgbClr val="C00000"/>
                    </a:solidFill>
                    <a:latin typeface="UTM Avo"/>
                    <a:ea typeface="+mn-ea"/>
                    <a:cs typeface="+mn-ea"/>
                    <a:sym typeface="+mn-lt"/>
                  </a:rPr>
                  <a:t> </a:t>
                </a:r>
                <a:r>
                  <a:rPr lang="en-US" sz="2400" b="1" dirty="0" err="1">
                    <a:solidFill>
                      <a:srgbClr val="C00000"/>
                    </a:solidFill>
                    <a:latin typeface="UTM Avo"/>
                    <a:ea typeface="+mn-ea"/>
                    <a:cs typeface="+mn-ea"/>
                    <a:sym typeface="+mn-lt"/>
                  </a:rPr>
                  <a:t>hỏi</a:t>
                </a:r>
                <a:r>
                  <a:rPr lang="en-US" sz="2400" b="1" dirty="0">
                    <a:solidFill>
                      <a:srgbClr val="C00000"/>
                    </a:solidFill>
                    <a:latin typeface="UTM Avo"/>
                    <a:ea typeface="+mn-ea"/>
                    <a:cs typeface="+mn-ea"/>
                    <a:sym typeface="+mn-lt"/>
                  </a:rPr>
                  <a:t>:</a:t>
                </a:r>
              </a:p>
            </p:txBody>
          </p:sp>
          <p:pic>
            <p:nvPicPr>
              <p:cNvPr id="10" name="Picture 2" descr="https://cdn-icons-png.flaticon.com/128/3233/323349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3972" y="1553840"/>
                <a:ext cx="392898" cy="392898"/>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TextBox 11">
              <a:extLst>
                <a:ext uri="{FF2B5EF4-FFF2-40B4-BE49-F238E27FC236}">
                  <a16:creationId xmlns:a16="http://schemas.microsoft.com/office/drawing/2014/main" id="{0BE89C69-1BA8-2F2F-01BF-6D0FE11A63EB}"/>
                </a:ext>
              </a:extLst>
            </p:cNvPr>
            <p:cNvSpPr txBox="1"/>
            <p:nvPr/>
          </p:nvSpPr>
          <p:spPr>
            <a:xfrm>
              <a:off x="549156" y="1321885"/>
              <a:ext cx="6458477" cy="3334374"/>
            </a:xfrm>
            <a:prstGeom prst="rect">
              <a:avLst/>
            </a:prstGeom>
            <a:solidFill>
              <a:schemeClr val="accent6">
                <a:lumMod val="20000"/>
                <a:lumOff val="80000"/>
              </a:schemeClr>
            </a:solidFill>
            <a:ln>
              <a:noFill/>
            </a:ln>
          </p:spPr>
          <p:txBody>
            <a:bodyPr wrap="square" rtlCol="0">
              <a:spAutoFit/>
            </a:bodyPr>
            <a:lstStyle/>
            <a:p>
              <a:pPr algn="just" defTabSz="1219170">
                <a:lnSpc>
                  <a:spcPct val="150000"/>
                </a:lnSpc>
              </a:pPr>
              <a:r>
                <a:rPr lang="vi-VN" sz="2400" dirty="0">
                  <a:latin typeface="+mn-lt"/>
                  <a:ea typeface="+mn-ea"/>
                  <a:cs typeface="+mn-ea"/>
                  <a:sym typeface="+mn-lt"/>
                </a:rPr>
                <a:t>1. Hãy trình bày các bước trong quy trình lựa chọn</a:t>
              </a:r>
              <a:br>
                <a:rPr lang="en-US" sz="2400" dirty="0">
                  <a:latin typeface="+mn-lt"/>
                  <a:ea typeface="+mn-ea"/>
                  <a:cs typeface="+mn-ea"/>
                  <a:sym typeface="+mn-lt"/>
                </a:rPr>
              </a:br>
              <a:r>
                <a:rPr lang="vi-VN" sz="2400" dirty="0">
                  <a:latin typeface="+mn-lt"/>
                  <a:ea typeface="+mn-ea"/>
                  <a:cs typeface="+mn-ea"/>
                  <a:sym typeface="+mn-lt"/>
                </a:rPr>
                <a:t>nghề nghiệp.</a:t>
              </a:r>
            </a:p>
            <a:p>
              <a:pPr algn="just" defTabSz="1219170">
                <a:lnSpc>
                  <a:spcPct val="150000"/>
                </a:lnSpc>
              </a:pPr>
              <a:r>
                <a:rPr lang="vi-VN" sz="2400" dirty="0">
                  <a:latin typeface="+mn-lt"/>
                  <a:ea typeface="+mn-ea"/>
                  <a:cs typeface="+mn-ea"/>
                  <a:sym typeface="+mn-lt"/>
                </a:rPr>
                <a:t>2. Vì sao khi lựa chọn nghề nghiệp cần phải thực hiện các bước như hình 5.1?</a:t>
              </a:r>
              <a:endParaRPr lang="en-US" sz="2400" dirty="0">
                <a:latin typeface="UTM Avo"/>
                <a:ea typeface="+mn-ea"/>
                <a:cs typeface="+mn-ea"/>
                <a:sym typeface="+mn-lt"/>
              </a:endParaRPr>
            </a:p>
            <a:p>
              <a:pPr algn="just" defTabSz="1219170">
                <a:lnSpc>
                  <a:spcPct val="150000"/>
                </a:lnSpc>
              </a:pPr>
              <a:endParaRPr lang="en-US" sz="2400" dirty="0">
                <a:latin typeface="UTM Avo"/>
                <a:ea typeface="+mn-ea"/>
                <a:cs typeface="+mn-ea"/>
                <a:sym typeface="+mn-lt"/>
              </a:endParaRPr>
            </a:p>
            <a:p>
              <a:pPr algn="just" defTabSz="1219170">
                <a:lnSpc>
                  <a:spcPct val="150000"/>
                </a:lnSpc>
              </a:pPr>
              <a:endParaRPr lang="en-US" sz="2400" dirty="0">
                <a:latin typeface="UTM Avo"/>
                <a:ea typeface="+mn-ea"/>
                <a:cs typeface="+mn-ea"/>
                <a:sym typeface="+mn-lt"/>
              </a:endParaRPr>
            </a:p>
            <a:p>
              <a:pPr algn="just" defTabSz="1219170">
                <a:lnSpc>
                  <a:spcPct val="150000"/>
                </a:lnSpc>
              </a:pPr>
              <a:endParaRPr lang="en-US" sz="2400" dirty="0">
                <a:latin typeface="UTM Avo"/>
                <a:ea typeface="+mn-ea"/>
                <a:cs typeface="+mn-ea"/>
                <a:sym typeface="+mn-lt"/>
              </a:endParaRPr>
            </a:p>
            <a:p>
              <a:pPr algn="just" defTabSz="1219170">
                <a:lnSpc>
                  <a:spcPct val="150000"/>
                </a:lnSpc>
              </a:pPr>
              <a:endParaRPr lang="vi-VN" sz="2400" dirty="0">
                <a:latin typeface="+mn-lt"/>
                <a:ea typeface="+mn-ea"/>
                <a:cs typeface="+mn-ea"/>
                <a:sym typeface="+mn-lt"/>
              </a:endParaRPr>
            </a:p>
          </p:txBody>
        </p:sp>
        <p:sp>
          <p:nvSpPr>
            <p:cNvPr id="14" name="Freeform 7"/>
            <p:cNvSpPr/>
            <p:nvPr/>
          </p:nvSpPr>
          <p:spPr>
            <a:xfrm>
              <a:off x="6852596" y="1150256"/>
              <a:ext cx="1385499" cy="3334374"/>
            </a:xfrm>
            <a:custGeom>
              <a:avLst/>
              <a:gdLst/>
              <a:ahLst/>
              <a:cxnLst/>
              <a:rect l="l" t="t" r="r" b="b"/>
              <a:pathLst>
                <a:path w="1699282" h="3450319">
                  <a:moveTo>
                    <a:pt x="0" y="0"/>
                  </a:moveTo>
                  <a:lnTo>
                    <a:pt x="1699282" y="0"/>
                  </a:lnTo>
                  <a:lnTo>
                    <a:pt x="1699282" y="3450319"/>
                  </a:lnTo>
                  <a:lnTo>
                    <a:pt x="0" y="3450319"/>
                  </a:lnTo>
                  <a:lnTo>
                    <a:pt x="0" y="0"/>
                  </a:lnTo>
                  <a:close/>
                </a:path>
              </a:pathLst>
            </a:custGeom>
            <a:blipFill>
              <a:blip r:embed="rId4"/>
              <a:stretch>
                <a:fillRect/>
              </a:stretch>
            </a:blipFill>
          </p:spPr>
          <p:txBody>
            <a:bodyPr/>
            <a:lstStyle/>
            <a:p>
              <a:pPr defTabSz="1219170"/>
              <a:endParaRPr lang="en-US" sz="2400" dirty="0">
                <a:latin typeface="UTM Avo"/>
                <a:ea typeface="+mn-ea"/>
                <a:cs typeface="+mn-ea"/>
                <a:sym typeface="+mn-lt"/>
              </a:endParaRPr>
            </a:p>
          </p:txBody>
        </p:sp>
        <p:sp>
          <p:nvSpPr>
            <p:cNvPr id="18" name="Freeform 6"/>
            <p:cNvSpPr/>
            <p:nvPr/>
          </p:nvSpPr>
          <p:spPr>
            <a:xfrm rot="20829430">
              <a:off x="7144448" y="286720"/>
              <a:ext cx="801796" cy="831955"/>
            </a:xfrm>
            <a:custGeom>
              <a:avLst/>
              <a:gdLst/>
              <a:ahLst/>
              <a:cxnLst/>
              <a:rect l="l" t="t" r="r" b="b"/>
              <a:pathLst>
                <a:path w="2369239" h="2458354">
                  <a:moveTo>
                    <a:pt x="0" y="0"/>
                  </a:moveTo>
                  <a:lnTo>
                    <a:pt x="2369239" y="0"/>
                  </a:lnTo>
                  <a:lnTo>
                    <a:pt x="2369239" y="2458354"/>
                  </a:lnTo>
                  <a:lnTo>
                    <a:pt x="0" y="2458354"/>
                  </a:lnTo>
                  <a:lnTo>
                    <a:pt x="0" y="0"/>
                  </a:lnTo>
                  <a:close/>
                </a:path>
              </a:pathLst>
            </a:custGeom>
            <a:blipFill>
              <a:blip r:embed="rId5"/>
              <a:stretch>
                <a:fillRect/>
              </a:stretch>
            </a:blipFill>
          </p:spPr>
          <p:txBody>
            <a:bodyPr/>
            <a:lstStyle/>
            <a:p>
              <a:pPr defTabSz="1219170"/>
              <a:endParaRPr lang="en-US" sz="2400">
                <a:latin typeface="UTM Avo"/>
                <a:ea typeface="+mn-ea"/>
                <a:cs typeface="+mn-ea"/>
                <a:sym typeface="+mn-lt"/>
              </a:endParaRPr>
            </a:p>
          </p:txBody>
        </p:sp>
        <p:pic>
          <p:nvPicPr>
            <p:cNvPr id="2" name="Picture 1"/>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7842" t="14074" r="8355" b="56544"/>
            <a:stretch/>
          </p:blipFill>
          <p:spPr>
            <a:xfrm>
              <a:off x="1298866" y="2989072"/>
              <a:ext cx="4850008" cy="1573691"/>
            </a:xfrm>
            <a:prstGeom prst="rect">
              <a:avLst/>
            </a:prstGeom>
          </p:spPr>
        </p:pic>
      </p:grpSp>
    </p:spTree>
    <p:extLst>
      <p:ext uri="{BB962C8B-B14F-4D97-AF65-F5344CB8AC3E}">
        <p14:creationId xmlns:p14="http://schemas.microsoft.com/office/powerpoint/2010/main" val="65830306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p:cNvSpPr txBox="1"/>
          <p:nvPr/>
        </p:nvSpPr>
        <p:spPr>
          <a:xfrm>
            <a:off x="-611871" y="1630459"/>
            <a:ext cx="5998029" cy="461665"/>
          </a:xfrm>
          <a:prstGeom prst="rect">
            <a:avLst/>
          </a:prstGeom>
          <a:noFill/>
        </p:spPr>
        <p:txBody>
          <a:bodyPr wrap="square" rtlCol="0">
            <a:spAutoFit/>
          </a:bodyPr>
          <a:lstStyle/>
          <a:p>
            <a:pPr algn="ctr" defTabSz="1219170"/>
            <a:r>
              <a:rPr lang="en-US" sz="2400" b="1">
                <a:solidFill>
                  <a:srgbClr val="C00000"/>
                </a:solidFill>
                <a:latin typeface="UTM Avo"/>
                <a:ea typeface="+mn-ea"/>
                <a:cs typeface="+mn-ea"/>
                <a:sym typeface="+mn-lt"/>
              </a:rPr>
              <a:t>I. Quy trình lựa chọn</a:t>
            </a:r>
          </a:p>
        </p:txBody>
      </p:sp>
      <p:sp>
        <p:nvSpPr>
          <p:cNvPr id="10" name="Rounded Rectangle 9"/>
          <p:cNvSpPr/>
          <p:nvPr/>
        </p:nvSpPr>
        <p:spPr>
          <a:xfrm>
            <a:off x="746431" y="2441656"/>
            <a:ext cx="10690620" cy="742649"/>
          </a:xfrm>
          <a:prstGeom prst="roundRect">
            <a:avLst>
              <a:gd name="adj" fmla="val 14184"/>
            </a:avLst>
          </a:prstGeom>
          <a:solidFill>
            <a:schemeClr val="accent6">
              <a:lumMod val="20000"/>
              <a:lumOff val="80000"/>
            </a:schemeClr>
          </a:solidFill>
          <a:ln w="9525">
            <a:solidFill>
              <a:srgbClr val="344A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vi-VN" sz="2400" b="1">
                <a:solidFill>
                  <a:schemeClr val="tx1"/>
                </a:solidFill>
                <a:cs typeface="+mn-ea"/>
                <a:sym typeface="+mn-lt"/>
              </a:rPr>
              <a:t>Bước 1: Đánh giá bản thân</a:t>
            </a:r>
            <a:endParaRPr lang="vi-VN" sz="2400" dirty="0">
              <a:solidFill>
                <a:schemeClr val="tx1"/>
              </a:solidFill>
              <a:cs typeface="+mn-ea"/>
              <a:sym typeface="+mn-lt"/>
            </a:endParaRPr>
          </a:p>
        </p:txBody>
      </p:sp>
      <p:sp>
        <p:nvSpPr>
          <p:cNvPr id="11" name="Rounded Rectangle 10"/>
          <p:cNvSpPr/>
          <p:nvPr/>
        </p:nvSpPr>
        <p:spPr>
          <a:xfrm>
            <a:off x="746430" y="3690373"/>
            <a:ext cx="2977292" cy="2590684"/>
          </a:xfrm>
          <a:prstGeom prst="roundRect">
            <a:avLst>
              <a:gd name="adj" fmla="val 5472"/>
            </a:avLst>
          </a:prstGeom>
          <a:solidFill>
            <a:schemeClr val="tx2">
              <a:lumMod val="20000"/>
              <a:lumOff val="80000"/>
            </a:schemeClr>
          </a:solidFill>
          <a:ln w="9525">
            <a:solidFill>
              <a:srgbClr val="344A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lnSpc>
                <a:spcPct val="150000"/>
              </a:lnSpc>
            </a:pPr>
            <a:r>
              <a:rPr lang="vi-VN" sz="2400">
                <a:solidFill>
                  <a:sysClr val="windowText" lastClr="000000"/>
                </a:solidFill>
                <a:cs typeface="+mn-ea"/>
                <a:sym typeface="+mn-lt"/>
              </a:rPr>
              <a:t>Bước đầu tiên và quan trọng nhất.</a:t>
            </a:r>
            <a:endParaRPr lang="vi-VN" sz="2400" dirty="0">
              <a:solidFill>
                <a:sysClr val="windowText" lastClr="000000"/>
              </a:solidFill>
              <a:cs typeface="+mn-ea"/>
              <a:sym typeface="+mn-lt"/>
            </a:endParaRPr>
          </a:p>
        </p:txBody>
      </p:sp>
      <p:sp>
        <p:nvSpPr>
          <p:cNvPr id="12" name="Down Arrow 11"/>
          <p:cNvSpPr/>
          <p:nvPr/>
        </p:nvSpPr>
        <p:spPr>
          <a:xfrm>
            <a:off x="2006475" y="3184263"/>
            <a:ext cx="457200" cy="549653"/>
          </a:xfrm>
          <a:prstGeom prst="downArrow">
            <a:avLst>
              <a:gd name="adj1" fmla="val 40856"/>
              <a:gd name="adj2" fmla="val 55962"/>
            </a:avLst>
          </a:prstGeom>
          <a:solidFill>
            <a:schemeClr val="accent6">
              <a:lumMod val="75000"/>
            </a:schemeClr>
          </a:solidFill>
          <a:ln w="9525">
            <a:solidFill>
              <a:srgbClr val="344A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7482FF"/>
              </a:solidFill>
              <a:latin typeface="UTM Avo"/>
              <a:cs typeface="+mn-ea"/>
              <a:sym typeface="+mn-lt"/>
            </a:endParaRPr>
          </a:p>
        </p:txBody>
      </p:sp>
      <p:sp>
        <p:nvSpPr>
          <p:cNvPr id="13" name="Rounded Rectangle 12"/>
          <p:cNvSpPr/>
          <p:nvPr/>
        </p:nvSpPr>
        <p:spPr>
          <a:xfrm>
            <a:off x="4036688" y="3692906"/>
            <a:ext cx="3220691" cy="2590684"/>
          </a:xfrm>
          <a:prstGeom prst="roundRect">
            <a:avLst>
              <a:gd name="adj" fmla="val 5472"/>
            </a:avLst>
          </a:prstGeom>
          <a:solidFill>
            <a:schemeClr val="tx2">
              <a:lumMod val="20000"/>
              <a:lumOff val="80000"/>
            </a:schemeClr>
          </a:solidFill>
          <a:ln w="9525">
            <a:solidFill>
              <a:srgbClr val="344A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lnSpc>
                <a:spcPct val="150000"/>
              </a:lnSpc>
            </a:pPr>
            <a:r>
              <a:rPr lang="vi-VN" sz="2400">
                <a:solidFill>
                  <a:sysClr val="windowText" lastClr="000000"/>
                </a:solidFill>
                <a:cs typeface="+mn-ea"/>
                <a:sym typeface="+mn-lt"/>
              </a:rPr>
              <a:t>Xem xét năng lực, sở thích, tính cá</a:t>
            </a:r>
            <a:r>
              <a:rPr lang="en-US" sz="2400">
                <a:solidFill>
                  <a:sysClr val="windowText" lastClr="000000"/>
                </a:solidFill>
                <a:latin typeface="UTM Avo"/>
                <a:cs typeface="+mn-ea"/>
                <a:sym typeface="+mn-lt"/>
              </a:rPr>
              <a:t>c</a:t>
            </a:r>
            <a:r>
              <a:rPr lang="vi-VN" sz="2400">
                <a:solidFill>
                  <a:sysClr val="windowText" lastClr="000000"/>
                </a:solidFill>
                <a:cs typeface="+mn-ea"/>
                <a:sym typeface="+mn-lt"/>
              </a:rPr>
              <a:t>h của mình.</a:t>
            </a:r>
            <a:endParaRPr lang="vi-VN" sz="2400" dirty="0">
              <a:solidFill>
                <a:sysClr val="windowText" lastClr="000000"/>
              </a:solidFill>
              <a:cs typeface="+mn-ea"/>
              <a:sym typeface="+mn-lt"/>
            </a:endParaRPr>
          </a:p>
        </p:txBody>
      </p:sp>
      <p:sp>
        <p:nvSpPr>
          <p:cNvPr id="14" name="Rounded Rectangle 13"/>
          <p:cNvSpPr/>
          <p:nvPr/>
        </p:nvSpPr>
        <p:spPr>
          <a:xfrm>
            <a:off x="7570346" y="3690373"/>
            <a:ext cx="3866705" cy="2590684"/>
          </a:xfrm>
          <a:prstGeom prst="roundRect">
            <a:avLst>
              <a:gd name="adj" fmla="val 5472"/>
            </a:avLst>
          </a:prstGeom>
          <a:solidFill>
            <a:schemeClr val="tx2">
              <a:lumMod val="20000"/>
              <a:lumOff val="80000"/>
            </a:schemeClr>
          </a:solidFill>
          <a:ln w="9525">
            <a:solidFill>
              <a:srgbClr val="344A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lnSpc>
                <a:spcPct val="150000"/>
              </a:lnSpc>
            </a:pPr>
            <a:r>
              <a:rPr lang="vi-VN" sz="2400">
                <a:solidFill>
                  <a:sysClr val="windowText" lastClr="000000"/>
                </a:solidFill>
                <a:cs typeface="+mn-ea"/>
                <a:sym typeface="+mn-lt"/>
              </a:rPr>
              <a:t>Xem xét truyền thống nghề nghiệp, định hướng và hoàn cảnh gia đình.</a:t>
            </a:r>
            <a:endParaRPr lang="vi-VN" sz="2400" dirty="0">
              <a:solidFill>
                <a:sysClr val="windowText" lastClr="000000"/>
              </a:solidFill>
              <a:cs typeface="+mn-ea"/>
              <a:sym typeface="+mn-lt"/>
            </a:endParaRPr>
          </a:p>
        </p:txBody>
      </p:sp>
      <p:sp>
        <p:nvSpPr>
          <p:cNvPr id="15" name="Down Arrow 14"/>
          <p:cNvSpPr/>
          <p:nvPr/>
        </p:nvSpPr>
        <p:spPr>
          <a:xfrm>
            <a:off x="5421093" y="3184263"/>
            <a:ext cx="457200" cy="549653"/>
          </a:xfrm>
          <a:prstGeom prst="downArrow">
            <a:avLst>
              <a:gd name="adj1" fmla="val 40856"/>
              <a:gd name="adj2" fmla="val 55962"/>
            </a:avLst>
          </a:prstGeom>
          <a:solidFill>
            <a:schemeClr val="accent6">
              <a:lumMod val="75000"/>
            </a:schemeClr>
          </a:solidFill>
          <a:ln w="9525">
            <a:solidFill>
              <a:srgbClr val="344A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7482FF"/>
              </a:solidFill>
              <a:latin typeface="UTM Avo"/>
              <a:cs typeface="+mn-ea"/>
              <a:sym typeface="+mn-lt"/>
            </a:endParaRPr>
          </a:p>
        </p:txBody>
      </p:sp>
      <p:sp>
        <p:nvSpPr>
          <p:cNvPr id="16" name="Down Arrow 15"/>
          <p:cNvSpPr/>
          <p:nvPr/>
        </p:nvSpPr>
        <p:spPr>
          <a:xfrm>
            <a:off x="9275097" y="3184263"/>
            <a:ext cx="457200" cy="549653"/>
          </a:xfrm>
          <a:prstGeom prst="downArrow">
            <a:avLst>
              <a:gd name="adj1" fmla="val 40856"/>
              <a:gd name="adj2" fmla="val 55962"/>
            </a:avLst>
          </a:prstGeom>
          <a:solidFill>
            <a:schemeClr val="accent6">
              <a:lumMod val="75000"/>
            </a:schemeClr>
          </a:solidFill>
          <a:ln w="9525">
            <a:solidFill>
              <a:srgbClr val="344A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7482FF"/>
              </a:solidFill>
              <a:latin typeface="UTM Avo"/>
              <a:cs typeface="+mn-ea"/>
              <a:sym typeface="+mn-lt"/>
            </a:endParaRPr>
          </a:p>
        </p:txBody>
      </p:sp>
    </p:spTree>
    <p:extLst>
      <p:ext uri="{BB962C8B-B14F-4D97-AF65-F5344CB8AC3E}">
        <p14:creationId xmlns:p14="http://schemas.microsoft.com/office/powerpoint/2010/main" val="426848685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500"/>
                                        <p:tgtEl>
                                          <p:spTgt spid="12"/>
                                        </p:tgtEl>
                                      </p:cBhvr>
                                    </p:animEffect>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up)">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up)">
                                      <p:cBhvr>
                                        <p:cTn id="21" dur="500"/>
                                        <p:tgtEl>
                                          <p:spTgt spid="15"/>
                                        </p:tgtEl>
                                      </p:cBhvr>
                                    </p:animEffect>
                                  </p:childTnLst>
                                </p:cTn>
                              </p:par>
                            </p:childTnLst>
                          </p:cTn>
                        </p:par>
                        <p:par>
                          <p:cTn id="22" fill="hold">
                            <p:stCondLst>
                              <p:cond delay="500"/>
                            </p:stCondLst>
                            <p:childTnLst>
                              <p:par>
                                <p:cTn id="23" presetID="22" presetClass="entr" presetSubtype="1"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up)">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up)">
                                      <p:cBhvr>
                                        <p:cTn id="30" dur="500"/>
                                        <p:tgtEl>
                                          <p:spTgt spid="16"/>
                                        </p:tgtEl>
                                      </p:cBhvr>
                                    </p:animEffect>
                                  </p:childTnLst>
                                </p:cTn>
                              </p:par>
                            </p:childTnLst>
                          </p:cTn>
                        </p:par>
                        <p:par>
                          <p:cTn id="31" fill="hold">
                            <p:stCondLst>
                              <p:cond delay="500"/>
                            </p:stCondLst>
                            <p:childTnLst>
                              <p:par>
                                <p:cTn id="32" presetID="22" presetClass="entr" presetSubtype="1"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up)">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entagon 1"/>
          <p:cNvSpPr/>
          <p:nvPr/>
        </p:nvSpPr>
        <p:spPr>
          <a:xfrm>
            <a:off x="0" y="1584396"/>
            <a:ext cx="6722533" cy="745067"/>
          </a:xfrm>
          <a:prstGeom prst="homePlate">
            <a:avLst>
              <a:gd name="adj" fmla="val 43878"/>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vi-VN" sz="2400" b="1">
                <a:solidFill>
                  <a:schemeClr val="tx1"/>
                </a:solidFill>
                <a:cs typeface="+mn-ea"/>
                <a:sym typeface="+mn-lt"/>
              </a:rPr>
              <a:t>Bước 2: Tìm hiểu thị trường lao động</a:t>
            </a:r>
            <a:endParaRPr lang="en-US" sz="2400" b="1">
              <a:solidFill>
                <a:schemeClr val="tx1"/>
              </a:solidFill>
              <a:latin typeface="UTM Avo"/>
              <a:cs typeface="+mn-ea"/>
              <a:sym typeface="+mn-lt"/>
            </a:endParaRPr>
          </a:p>
        </p:txBody>
      </p:sp>
      <p:grpSp>
        <p:nvGrpSpPr>
          <p:cNvPr id="12" name="Group 11"/>
          <p:cNvGrpSpPr/>
          <p:nvPr/>
        </p:nvGrpSpPr>
        <p:grpSpPr>
          <a:xfrm>
            <a:off x="891361" y="2542788"/>
            <a:ext cx="5204639" cy="1616599"/>
            <a:chOff x="730249" y="1532906"/>
            <a:chExt cx="3903479" cy="1212449"/>
          </a:xfrm>
        </p:grpSpPr>
        <p:sp>
          <p:nvSpPr>
            <p:cNvPr id="4" name="Rounded Rectangle 3"/>
            <p:cNvSpPr/>
            <p:nvPr/>
          </p:nvSpPr>
          <p:spPr>
            <a:xfrm rot="21288013">
              <a:off x="730249" y="1532906"/>
              <a:ext cx="3581401" cy="1115700"/>
            </a:xfrm>
            <a:prstGeom prst="roundRect">
              <a:avLst>
                <a:gd name="adj" fmla="val 5472"/>
              </a:avLst>
            </a:prstGeom>
            <a:solidFill>
              <a:schemeClr val="tx2">
                <a:lumMod val="20000"/>
                <a:lumOff val="80000"/>
              </a:schemeClr>
            </a:solidFill>
            <a:ln w="9525">
              <a:solidFill>
                <a:srgbClr val="344A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lnSpc>
                  <a:spcPct val="150000"/>
                </a:lnSpc>
              </a:pPr>
              <a:r>
                <a:rPr lang="vi-VN" sz="2400">
                  <a:solidFill>
                    <a:sysClr val="windowText" lastClr="000000"/>
                  </a:solidFill>
                  <a:cs typeface="+mn-ea"/>
                  <a:sym typeface="+mn-lt"/>
                </a:rPr>
                <a:t>Nghề nghiệp có tiềm năng, giá trị nghề nghiệp cao.</a:t>
              </a:r>
              <a:endParaRPr lang="vi-VN" sz="2400" dirty="0">
                <a:solidFill>
                  <a:sysClr val="windowText" lastClr="000000"/>
                </a:solidFill>
                <a:cs typeface="+mn-ea"/>
                <a:sym typeface="+mn-lt"/>
              </a:endParaRPr>
            </a:p>
          </p:txBody>
        </p:sp>
        <p:pic>
          <p:nvPicPr>
            <p:cNvPr id="7" name="Picture 22" descr="https://cdn-icons-png.flaticon.com/128/14293/1429336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3675" y="2115301"/>
              <a:ext cx="630053" cy="63005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oup 9"/>
          <p:cNvGrpSpPr/>
          <p:nvPr/>
        </p:nvGrpSpPr>
        <p:grpSpPr>
          <a:xfrm>
            <a:off x="7010814" y="2360811"/>
            <a:ext cx="4168828" cy="1879695"/>
            <a:chOff x="5360423" y="1932300"/>
            <a:chExt cx="3126621" cy="1409771"/>
          </a:xfrm>
        </p:grpSpPr>
        <p:sp>
          <p:nvSpPr>
            <p:cNvPr id="5" name="Rounded Rectangle 4"/>
            <p:cNvSpPr/>
            <p:nvPr/>
          </p:nvSpPr>
          <p:spPr>
            <a:xfrm rot="232300">
              <a:off x="5360423" y="1932300"/>
              <a:ext cx="2869177" cy="1115700"/>
            </a:xfrm>
            <a:prstGeom prst="roundRect">
              <a:avLst>
                <a:gd name="adj" fmla="val 5472"/>
              </a:avLst>
            </a:prstGeom>
            <a:solidFill>
              <a:schemeClr val="tx2">
                <a:lumMod val="20000"/>
                <a:lumOff val="80000"/>
              </a:schemeClr>
            </a:solidFill>
            <a:ln w="9525">
              <a:solidFill>
                <a:srgbClr val="344A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lnSpc>
                  <a:spcPct val="150000"/>
                </a:lnSpc>
              </a:pPr>
              <a:r>
                <a:rPr lang="vi-VN" sz="2400" dirty="0">
                  <a:solidFill>
                    <a:sysClr val="windowText" lastClr="000000"/>
                  </a:solidFill>
                  <a:cs typeface="+mn-ea"/>
                  <a:sym typeface="+mn-lt"/>
                </a:rPr>
                <a:t>Điều kiện làm việc và yêu cầu cơ bản.</a:t>
              </a:r>
            </a:p>
          </p:txBody>
        </p:sp>
        <p:pic>
          <p:nvPicPr>
            <p:cNvPr id="8" name="Picture 22" descr="https://cdn-icons-png.flaticon.com/128/14293/1429336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167879">
              <a:off x="7856991" y="2712017"/>
              <a:ext cx="630053" cy="63005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0"/>
          <p:cNvGrpSpPr/>
          <p:nvPr/>
        </p:nvGrpSpPr>
        <p:grpSpPr>
          <a:xfrm>
            <a:off x="5278795" y="4965721"/>
            <a:ext cx="5480811" cy="1665421"/>
            <a:chOff x="2640573" y="3283284"/>
            <a:chExt cx="4110608" cy="1249066"/>
          </a:xfrm>
        </p:grpSpPr>
        <p:sp>
          <p:nvSpPr>
            <p:cNvPr id="6" name="Rounded Rectangle 5"/>
            <p:cNvSpPr/>
            <p:nvPr/>
          </p:nvSpPr>
          <p:spPr>
            <a:xfrm rot="254302">
              <a:off x="2929690" y="3283284"/>
              <a:ext cx="3821491" cy="1115700"/>
            </a:xfrm>
            <a:prstGeom prst="roundRect">
              <a:avLst>
                <a:gd name="adj" fmla="val 5472"/>
              </a:avLst>
            </a:prstGeom>
            <a:solidFill>
              <a:schemeClr val="tx2">
                <a:lumMod val="20000"/>
                <a:lumOff val="80000"/>
              </a:schemeClr>
            </a:solidFill>
            <a:ln w="9525">
              <a:solidFill>
                <a:srgbClr val="344A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lnSpc>
                  <a:spcPct val="150000"/>
                </a:lnSpc>
              </a:pPr>
              <a:r>
                <a:rPr lang="vi-VN" sz="2400">
                  <a:solidFill>
                    <a:sysClr val="windowText" lastClr="000000"/>
                  </a:solidFill>
                  <a:cs typeface="+mn-ea"/>
                  <a:sym typeface="+mn-lt"/>
                </a:rPr>
                <a:t>Tình trạng, xu hướng việc làm và yêu cầu tuyển dụng.</a:t>
              </a:r>
              <a:endParaRPr lang="vi-VN" sz="2400" dirty="0">
                <a:solidFill>
                  <a:sysClr val="windowText" lastClr="000000"/>
                </a:solidFill>
                <a:cs typeface="+mn-ea"/>
                <a:sym typeface="+mn-lt"/>
              </a:endParaRPr>
            </a:p>
          </p:txBody>
        </p:sp>
        <p:pic>
          <p:nvPicPr>
            <p:cNvPr id="9" name="Picture 22" descr="https://cdn-icons-png.flaticon.com/128/14293/1429336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169935">
              <a:off x="2640573" y="3902296"/>
              <a:ext cx="630053" cy="630054"/>
            </a:xfrm>
            <a:prstGeom prst="rect">
              <a:avLst/>
            </a:prstGeom>
            <a:noFill/>
            <a:extLst>
              <a:ext uri="{909E8E84-426E-40DD-AFC4-6F175D3DCCD1}">
                <a14:hiddenFill xmlns:a14="http://schemas.microsoft.com/office/drawing/2010/main">
                  <a:solidFill>
                    <a:srgbClr val="FFFFFF"/>
                  </a:solidFill>
                </a14:hiddenFill>
              </a:ext>
            </a:extLst>
          </p:spPr>
        </p:pic>
      </p:gr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86149" y="4072400"/>
            <a:ext cx="2768919" cy="2785600"/>
          </a:xfrm>
          <a:prstGeom prst="rect">
            <a:avLst/>
          </a:prstGeom>
        </p:spPr>
      </p:pic>
    </p:spTree>
    <p:extLst>
      <p:ext uri="{BB962C8B-B14F-4D97-AF65-F5344CB8AC3E}">
        <p14:creationId xmlns:p14="http://schemas.microsoft.com/office/powerpoint/2010/main" val="250391343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Effect transition="in" filter="fade">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100" name="Picture 4" descr="https://duhocinec.com/static/assets/uploads/du-hoc-ha-lan/tuyen-sinh-chung/du-hoc-ha-lan-nganh-lap-trinh-may-tinh.jpg"/>
          <p:cNvPicPr>
            <a:picLocks noChangeAspect="1" noChangeArrowheads="1"/>
          </p:cNvPicPr>
          <p:nvPr/>
        </p:nvPicPr>
        <p:blipFill rotWithShape="1">
          <a:blip r:embed="rId3">
            <a:extLst>
              <a:ext uri="{28A0092B-C50C-407E-A947-70E740481C1C}">
                <a14:useLocalDpi xmlns:a14="http://schemas.microsoft.com/office/drawing/2010/main" val="0"/>
              </a:ext>
            </a:extLst>
          </a:blip>
          <a:srcRect l="3239" r="5843"/>
          <a:stretch/>
        </p:blipFill>
        <p:spPr bwMode="auto">
          <a:xfrm rot="21167816">
            <a:off x="8034449" y="988134"/>
            <a:ext cx="3514003" cy="240960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nvGrpSpPr>
          <p:cNvPr id="9" name="Group 8"/>
          <p:cNvGrpSpPr/>
          <p:nvPr/>
        </p:nvGrpSpPr>
        <p:grpSpPr>
          <a:xfrm rot="21352338">
            <a:off x="194425" y="2611606"/>
            <a:ext cx="6018209" cy="3415745"/>
            <a:chOff x="4880367" y="2194975"/>
            <a:chExt cx="4513657" cy="2561809"/>
          </a:xfrm>
        </p:grpSpPr>
        <p:sp>
          <p:nvSpPr>
            <p:cNvPr id="10" name="Google Shape;715;p74"/>
            <p:cNvSpPr/>
            <p:nvPr/>
          </p:nvSpPr>
          <p:spPr>
            <a:xfrm rot="10800000">
              <a:off x="4880367" y="2517394"/>
              <a:ext cx="4513657" cy="2239390"/>
            </a:xfrm>
            <a:custGeom>
              <a:avLst/>
              <a:gdLst/>
              <a:ahLst/>
              <a:cxnLst/>
              <a:rect l="l" t="t" r="r" b="b"/>
              <a:pathLst>
                <a:path w="26864" h="23659" extrusionOk="0">
                  <a:moveTo>
                    <a:pt x="6056" y="0"/>
                  </a:moveTo>
                  <a:cubicBezTo>
                    <a:pt x="5845" y="0"/>
                    <a:pt x="5616" y="35"/>
                    <a:pt x="5405" y="88"/>
                  </a:cubicBezTo>
                  <a:cubicBezTo>
                    <a:pt x="5299" y="141"/>
                    <a:pt x="5158" y="176"/>
                    <a:pt x="5053" y="229"/>
                  </a:cubicBezTo>
                  <a:cubicBezTo>
                    <a:pt x="5000" y="246"/>
                    <a:pt x="4982" y="246"/>
                    <a:pt x="4947" y="282"/>
                  </a:cubicBezTo>
                  <a:cubicBezTo>
                    <a:pt x="4806" y="317"/>
                    <a:pt x="4683" y="352"/>
                    <a:pt x="4542" y="352"/>
                  </a:cubicBezTo>
                  <a:lnTo>
                    <a:pt x="4190" y="352"/>
                  </a:lnTo>
                  <a:cubicBezTo>
                    <a:pt x="3838" y="352"/>
                    <a:pt x="3486" y="334"/>
                    <a:pt x="3116" y="317"/>
                  </a:cubicBezTo>
                  <a:lnTo>
                    <a:pt x="2888" y="317"/>
                  </a:lnTo>
                  <a:cubicBezTo>
                    <a:pt x="2764" y="317"/>
                    <a:pt x="2606" y="299"/>
                    <a:pt x="2483" y="299"/>
                  </a:cubicBezTo>
                  <a:lnTo>
                    <a:pt x="1163" y="299"/>
                  </a:lnTo>
                  <a:cubicBezTo>
                    <a:pt x="1127" y="299"/>
                    <a:pt x="1092" y="264"/>
                    <a:pt x="1074" y="264"/>
                  </a:cubicBezTo>
                  <a:lnTo>
                    <a:pt x="916" y="264"/>
                  </a:lnTo>
                  <a:cubicBezTo>
                    <a:pt x="775" y="264"/>
                    <a:pt x="652" y="264"/>
                    <a:pt x="494" y="246"/>
                  </a:cubicBezTo>
                  <a:lnTo>
                    <a:pt x="388" y="246"/>
                  </a:lnTo>
                  <a:cubicBezTo>
                    <a:pt x="335" y="246"/>
                    <a:pt x="300" y="229"/>
                    <a:pt x="230" y="229"/>
                  </a:cubicBezTo>
                  <a:cubicBezTo>
                    <a:pt x="212" y="229"/>
                    <a:pt x="212" y="229"/>
                    <a:pt x="194" y="264"/>
                  </a:cubicBezTo>
                  <a:cubicBezTo>
                    <a:pt x="159" y="352"/>
                    <a:pt x="142" y="423"/>
                    <a:pt x="159" y="511"/>
                  </a:cubicBezTo>
                  <a:lnTo>
                    <a:pt x="230" y="775"/>
                  </a:lnTo>
                  <a:cubicBezTo>
                    <a:pt x="230" y="827"/>
                    <a:pt x="247" y="845"/>
                    <a:pt x="247" y="863"/>
                  </a:cubicBezTo>
                  <a:lnTo>
                    <a:pt x="247" y="915"/>
                  </a:lnTo>
                  <a:cubicBezTo>
                    <a:pt x="247" y="968"/>
                    <a:pt x="282" y="1021"/>
                    <a:pt x="300" y="1074"/>
                  </a:cubicBezTo>
                  <a:cubicBezTo>
                    <a:pt x="300" y="1109"/>
                    <a:pt x="318" y="1127"/>
                    <a:pt x="318" y="1179"/>
                  </a:cubicBezTo>
                  <a:cubicBezTo>
                    <a:pt x="318" y="1197"/>
                    <a:pt x="335" y="1232"/>
                    <a:pt x="335" y="1267"/>
                  </a:cubicBezTo>
                  <a:cubicBezTo>
                    <a:pt x="406" y="1672"/>
                    <a:pt x="335" y="2112"/>
                    <a:pt x="282" y="2535"/>
                  </a:cubicBezTo>
                  <a:cubicBezTo>
                    <a:pt x="247" y="2693"/>
                    <a:pt x="212" y="2852"/>
                    <a:pt x="212" y="2993"/>
                  </a:cubicBezTo>
                  <a:lnTo>
                    <a:pt x="265" y="2993"/>
                  </a:lnTo>
                  <a:lnTo>
                    <a:pt x="265" y="3116"/>
                  </a:lnTo>
                  <a:cubicBezTo>
                    <a:pt x="265" y="3221"/>
                    <a:pt x="265" y="3362"/>
                    <a:pt x="282" y="3468"/>
                  </a:cubicBezTo>
                  <a:cubicBezTo>
                    <a:pt x="318" y="3714"/>
                    <a:pt x="546" y="3838"/>
                    <a:pt x="582" y="4066"/>
                  </a:cubicBezTo>
                  <a:cubicBezTo>
                    <a:pt x="634" y="4190"/>
                    <a:pt x="564" y="4295"/>
                    <a:pt x="634" y="4418"/>
                  </a:cubicBezTo>
                  <a:cubicBezTo>
                    <a:pt x="722" y="4542"/>
                    <a:pt x="881" y="4542"/>
                    <a:pt x="916" y="4771"/>
                  </a:cubicBezTo>
                  <a:lnTo>
                    <a:pt x="916" y="4911"/>
                  </a:lnTo>
                  <a:cubicBezTo>
                    <a:pt x="916" y="4964"/>
                    <a:pt x="898" y="4982"/>
                    <a:pt x="898" y="5035"/>
                  </a:cubicBezTo>
                  <a:cubicBezTo>
                    <a:pt x="846" y="5158"/>
                    <a:pt x="810" y="5299"/>
                    <a:pt x="898" y="5439"/>
                  </a:cubicBezTo>
                  <a:cubicBezTo>
                    <a:pt x="969" y="5527"/>
                    <a:pt x="1057" y="5598"/>
                    <a:pt x="1092" y="5686"/>
                  </a:cubicBezTo>
                  <a:cubicBezTo>
                    <a:pt x="1092" y="5703"/>
                    <a:pt x="1110" y="5756"/>
                    <a:pt x="1145" y="5774"/>
                  </a:cubicBezTo>
                  <a:cubicBezTo>
                    <a:pt x="1163" y="5827"/>
                    <a:pt x="1180" y="5862"/>
                    <a:pt x="1180" y="5915"/>
                  </a:cubicBezTo>
                  <a:cubicBezTo>
                    <a:pt x="1180" y="5932"/>
                    <a:pt x="1180" y="5950"/>
                    <a:pt x="1198" y="5950"/>
                  </a:cubicBezTo>
                  <a:lnTo>
                    <a:pt x="1198" y="5968"/>
                  </a:lnTo>
                  <a:cubicBezTo>
                    <a:pt x="1198" y="6020"/>
                    <a:pt x="1127" y="6091"/>
                    <a:pt x="1092" y="6126"/>
                  </a:cubicBezTo>
                  <a:cubicBezTo>
                    <a:pt x="1022" y="6196"/>
                    <a:pt x="969" y="6267"/>
                    <a:pt x="934" y="6302"/>
                  </a:cubicBezTo>
                  <a:cubicBezTo>
                    <a:pt x="846" y="6408"/>
                    <a:pt x="758" y="6496"/>
                    <a:pt x="670" y="6584"/>
                  </a:cubicBezTo>
                  <a:cubicBezTo>
                    <a:pt x="617" y="6654"/>
                    <a:pt x="546" y="6742"/>
                    <a:pt x="476" y="6813"/>
                  </a:cubicBezTo>
                  <a:lnTo>
                    <a:pt x="370" y="6918"/>
                  </a:lnTo>
                  <a:lnTo>
                    <a:pt x="300" y="6989"/>
                  </a:lnTo>
                  <a:cubicBezTo>
                    <a:pt x="177" y="7112"/>
                    <a:pt x="124" y="7165"/>
                    <a:pt x="265" y="7358"/>
                  </a:cubicBezTo>
                  <a:cubicBezTo>
                    <a:pt x="300" y="7429"/>
                    <a:pt x="388" y="7446"/>
                    <a:pt x="441" y="7517"/>
                  </a:cubicBezTo>
                  <a:cubicBezTo>
                    <a:pt x="476" y="7622"/>
                    <a:pt x="406" y="7816"/>
                    <a:pt x="388" y="7939"/>
                  </a:cubicBezTo>
                  <a:cubicBezTo>
                    <a:pt x="353" y="8203"/>
                    <a:pt x="300" y="8467"/>
                    <a:pt x="282" y="8731"/>
                  </a:cubicBezTo>
                  <a:cubicBezTo>
                    <a:pt x="282" y="8766"/>
                    <a:pt x="282" y="8784"/>
                    <a:pt x="265" y="8837"/>
                  </a:cubicBezTo>
                  <a:cubicBezTo>
                    <a:pt x="230" y="8943"/>
                    <a:pt x="212" y="9083"/>
                    <a:pt x="194" y="9189"/>
                  </a:cubicBezTo>
                  <a:cubicBezTo>
                    <a:pt x="142" y="9471"/>
                    <a:pt x="194" y="9735"/>
                    <a:pt x="177" y="10016"/>
                  </a:cubicBezTo>
                  <a:cubicBezTo>
                    <a:pt x="177" y="10140"/>
                    <a:pt x="106" y="10245"/>
                    <a:pt x="89" y="10351"/>
                  </a:cubicBezTo>
                  <a:cubicBezTo>
                    <a:pt x="89" y="10439"/>
                    <a:pt x="106" y="10544"/>
                    <a:pt x="177" y="10668"/>
                  </a:cubicBezTo>
                  <a:cubicBezTo>
                    <a:pt x="194" y="10703"/>
                    <a:pt x="212" y="10720"/>
                    <a:pt x="230" y="10773"/>
                  </a:cubicBezTo>
                  <a:cubicBezTo>
                    <a:pt x="265" y="10844"/>
                    <a:pt x="300" y="10879"/>
                    <a:pt x="318" y="10932"/>
                  </a:cubicBezTo>
                  <a:cubicBezTo>
                    <a:pt x="441" y="11073"/>
                    <a:pt x="582" y="11231"/>
                    <a:pt x="705" y="11389"/>
                  </a:cubicBezTo>
                  <a:cubicBezTo>
                    <a:pt x="881" y="11724"/>
                    <a:pt x="740" y="12182"/>
                    <a:pt x="828" y="12534"/>
                  </a:cubicBezTo>
                  <a:lnTo>
                    <a:pt x="828" y="12604"/>
                  </a:lnTo>
                  <a:cubicBezTo>
                    <a:pt x="828" y="12639"/>
                    <a:pt x="828" y="12657"/>
                    <a:pt x="846" y="12710"/>
                  </a:cubicBezTo>
                  <a:cubicBezTo>
                    <a:pt x="881" y="12903"/>
                    <a:pt x="881" y="13132"/>
                    <a:pt x="881" y="13326"/>
                  </a:cubicBezTo>
                  <a:cubicBezTo>
                    <a:pt x="881" y="13431"/>
                    <a:pt x="916" y="13537"/>
                    <a:pt x="916" y="13625"/>
                  </a:cubicBezTo>
                  <a:cubicBezTo>
                    <a:pt x="934" y="13801"/>
                    <a:pt x="810" y="13854"/>
                    <a:pt x="634" y="14012"/>
                  </a:cubicBezTo>
                  <a:cubicBezTo>
                    <a:pt x="529" y="14100"/>
                    <a:pt x="388" y="14188"/>
                    <a:pt x="318" y="14312"/>
                  </a:cubicBezTo>
                  <a:cubicBezTo>
                    <a:pt x="282" y="14400"/>
                    <a:pt x="282" y="14470"/>
                    <a:pt x="282" y="14540"/>
                  </a:cubicBezTo>
                  <a:cubicBezTo>
                    <a:pt x="282" y="14576"/>
                    <a:pt x="300" y="14593"/>
                    <a:pt x="300" y="14646"/>
                  </a:cubicBezTo>
                  <a:cubicBezTo>
                    <a:pt x="318" y="14681"/>
                    <a:pt x="318" y="14734"/>
                    <a:pt x="318" y="14769"/>
                  </a:cubicBezTo>
                  <a:cubicBezTo>
                    <a:pt x="370" y="15068"/>
                    <a:pt x="247" y="15368"/>
                    <a:pt x="247" y="15649"/>
                  </a:cubicBezTo>
                  <a:cubicBezTo>
                    <a:pt x="247" y="15878"/>
                    <a:pt x="159" y="15984"/>
                    <a:pt x="159" y="16230"/>
                  </a:cubicBezTo>
                  <a:lnTo>
                    <a:pt x="159" y="16477"/>
                  </a:lnTo>
                  <a:lnTo>
                    <a:pt x="159" y="16582"/>
                  </a:lnTo>
                  <a:cubicBezTo>
                    <a:pt x="159" y="16670"/>
                    <a:pt x="142" y="16758"/>
                    <a:pt x="124" y="16846"/>
                  </a:cubicBezTo>
                  <a:cubicBezTo>
                    <a:pt x="89" y="16970"/>
                    <a:pt x="1" y="17040"/>
                    <a:pt x="18" y="17198"/>
                  </a:cubicBezTo>
                  <a:cubicBezTo>
                    <a:pt x="54" y="17445"/>
                    <a:pt x="370" y="17533"/>
                    <a:pt x="476" y="17709"/>
                  </a:cubicBezTo>
                  <a:cubicBezTo>
                    <a:pt x="582" y="17885"/>
                    <a:pt x="546" y="18184"/>
                    <a:pt x="564" y="18413"/>
                  </a:cubicBezTo>
                  <a:lnTo>
                    <a:pt x="546" y="18413"/>
                  </a:lnTo>
                  <a:lnTo>
                    <a:pt x="546" y="18448"/>
                  </a:lnTo>
                  <a:lnTo>
                    <a:pt x="546" y="18519"/>
                  </a:lnTo>
                  <a:lnTo>
                    <a:pt x="564" y="18519"/>
                  </a:lnTo>
                  <a:cubicBezTo>
                    <a:pt x="599" y="18818"/>
                    <a:pt x="599" y="19064"/>
                    <a:pt x="687" y="19381"/>
                  </a:cubicBezTo>
                  <a:cubicBezTo>
                    <a:pt x="775" y="19610"/>
                    <a:pt x="758" y="19821"/>
                    <a:pt x="758" y="20085"/>
                  </a:cubicBezTo>
                  <a:cubicBezTo>
                    <a:pt x="758" y="20138"/>
                    <a:pt x="775" y="20261"/>
                    <a:pt x="775" y="20349"/>
                  </a:cubicBezTo>
                  <a:lnTo>
                    <a:pt x="775" y="20367"/>
                  </a:lnTo>
                  <a:lnTo>
                    <a:pt x="775" y="20455"/>
                  </a:lnTo>
                  <a:lnTo>
                    <a:pt x="775" y="20473"/>
                  </a:lnTo>
                  <a:cubicBezTo>
                    <a:pt x="740" y="20631"/>
                    <a:pt x="722" y="20543"/>
                    <a:pt x="599" y="20649"/>
                  </a:cubicBezTo>
                  <a:cubicBezTo>
                    <a:pt x="458" y="20807"/>
                    <a:pt x="370" y="21142"/>
                    <a:pt x="282" y="21335"/>
                  </a:cubicBezTo>
                  <a:cubicBezTo>
                    <a:pt x="142" y="21617"/>
                    <a:pt x="106" y="21951"/>
                    <a:pt x="71" y="22286"/>
                  </a:cubicBezTo>
                  <a:lnTo>
                    <a:pt x="71" y="22391"/>
                  </a:lnTo>
                  <a:cubicBezTo>
                    <a:pt x="71" y="22691"/>
                    <a:pt x="106" y="23008"/>
                    <a:pt x="106" y="23289"/>
                  </a:cubicBezTo>
                  <a:cubicBezTo>
                    <a:pt x="282" y="23360"/>
                    <a:pt x="494" y="23377"/>
                    <a:pt x="722" y="23377"/>
                  </a:cubicBezTo>
                  <a:lnTo>
                    <a:pt x="1215" y="23377"/>
                  </a:lnTo>
                  <a:cubicBezTo>
                    <a:pt x="1339" y="23377"/>
                    <a:pt x="1444" y="23377"/>
                    <a:pt x="1550" y="23395"/>
                  </a:cubicBezTo>
                  <a:cubicBezTo>
                    <a:pt x="1796" y="23448"/>
                    <a:pt x="1990" y="23465"/>
                    <a:pt x="2236" y="23465"/>
                  </a:cubicBezTo>
                  <a:lnTo>
                    <a:pt x="2254" y="23465"/>
                  </a:lnTo>
                  <a:cubicBezTo>
                    <a:pt x="2536" y="23465"/>
                    <a:pt x="2800" y="23430"/>
                    <a:pt x="3064" y="23395"/>
                  </a:cubicBezTo>
                  <a:lnTo>
                    <a:pt x="3187" y="23395"/>
                  </a:lnTo>
                  <a:cubicBezTo>
                    <a:pt x="3275" y="23395"/>
                    <a:pt x="3381" y="23377"/>
                    <a:pt x="3486" y="23377"/>
                  </a:cubicBezTo>
                  <a:lnTo>
                    <a:pt x="3504" y="23377"/>
                  </a:lnTo>
                  <a:cubicBezTo>
                    <a:pt x="4120" y="23377"/>
                    <a:pt x="4718" y="23307"/>
                    <a:pt x="5334" y="23289"/>
                  </a:cubicBezTo>
                  <a:cubicBezTo>
                    <a:pt x="5599" y="23289"/>
                    <a:pt x="5880" y="23272"/>
                    <a:pt x="6144" y="23254"/>
                  </a:cubicBezTo>
                  <a:cubicBezTo>
                    <a:pt x="6267" y="23219"/>
                    <a:pt x="6408" y="23201"/>
                    <a:pt x="6567" y="23201"/>
                  </a:cubicBezTo>
                  <a:lnTo>
                    <a:pt x="6672" y="23201"/>
                  </a:lnTo>
                  <a:cubicBezTo>
                    <a:pt x="6796" y="23219"/>
                    <a:pt x="6901" y="23289"/>
                    <a:pt x="7024" y="23342"/>
                  </a:cubicBezTo>
                  <a:cubicBezTo>
                    <a:pt x="7060" y="23342"/>
                    <a:pt x="7077" y="23360"/>
                    <a:pt x="7112" y="23360"/>
                  </a:cubicBezTo>
                  <a:cubicBezTo>
                    <a:pt x="7236" y="23377"/>
                    <a:pt x="7341" y="23377"/>
                    <a:pt x="7464" y="23377"/>
                  </a:cubicBezTo>
                  <a:cubicBezTo>
                    <a:pt x="7676" y="23377"/>
                    <a:pt x="7887" y="23360"/>
                    <a:pt x="8081" y="23342"/>
                  </a:cubicBezTo>
                  <a:cubicBezTo>
                    <a:pt x="8292" y="23307"/>
                    <a:pt x="8503" y="23289"/>
                    <a:pt x="8697" y="23289"/>
                  </a:cubicBezTo>
                  <a:lnTo>
                    <a:pt x="8855" y="23289"/>
                  </a:lnTo>
                  <a:cubicBezTo>
                    <a:pt x="8908" y="23289"/>
                    <a:pt x="8926" y="23307"/>
                    <a:pt x="8961" y="23307"/>
                  </a:cubicBezTo>
                  <a:cubicBezTo>
                    <a:pt x="9049" y="23342"/>
                    <a:pt x="9119" y="23377"/>
                    <a:pt x="9225" y="23377"/>
                  </a:cubicBezTo>
                  <a:lnTo>
                    <a:pt x="11566" y="23377"/>
                  </a:lnTo>
                  <a:cubicBezTo>
                    <a:pt x="11742" y="23360"/>
                    <a:pt x="11830" y="23272"/>
                    <a:pt x="11953" y="23219"/>
                  </a:cubicBezTo>
                  <a:cubicBezTo>
                    <a:pt x="12200" y="23131"/>
                    <a:pt x="12446" y="23113"/>
                    <a:pt x="12693" y="23113"/>
                  </a:cubicBezTo>
                  <a:lnTo>
                    <a:pt x="13186" y="23113"/>
                  </a:lnTo>
                  <a:cubicBezTo>
                    <a:pt x="13344" y="23254"/>
                    <a:pt x="13485" y="23272"/>
                    <a:pt x="13678" y="23307"/>
                  </a:cubicBezTo>
                  <a:cubicBezTo>
                    <a:pt x="13978" y="23360"/>
                    <a:pt x="14312" y="23377"/>
                    <a:pt x="14629" y="23448"/>
                  </a:cubicBezTo>
                  <a:lnTo>
                    <a:pt x="14629" y="23465"/>
                  </a:lnTo>
                  <a:cubicBezTo>
                    <a:pt x="14664" y="23465"/>
                    <a:pt x="14682" y="23483"/>
                    <a:pt x="14735" y="23483"/>
                  </a:cubicBezTo>
                  <a:cubicBezTo>
                    <a:pt x="14858" y="23518"/>
                    <a:pt x="14999" y="23518"/>
                    <a:pt x="15122" y="23518"/>
                  </a:cubicBezTo>
                  <a:cubicBezTo>
                    <a:pt x="15509" y="23518"/>
                    <a:pt x="15861" y="23448"/>
                    <a:pt x="16178" y="23307"/>
                  </a:cubicBezTo>
                  <a:cubicBezTo>
                    <a:pt x="16301" y="23272"/>
                    <a:pt x="16425" y="23254"/>
                    <a:pt x="16565" y="23219"/>
                  </a:cubicBezTo>
                  <a:lnTo>
                    <a:pt x="16794" y="23219"/>
                  </a:lnTo>
                  <a:cubicBezTo>
                    <a:pt x="16970" y="23219"/>
                    <a:pt x="17146" y="23254"/>
                    <a:pt x="17322" y="23254"/>
                  </a:cubicBezTo>
                  <a:lnTo>
                    <a:pt x="17358" y="23254"/>
                  </a:lnTo>
                  <a:cubicBezTo>
                    <a:pt x="17727" y="23254"/>
                    <a:pt x="18097" y="23201"/>
                    <a:pt x="18467" y="23184"/>
                  </a:cubicBezTo>
                  <a:lnTo>
                    <a:pt x="18590" y="23184"/>
                  </a:lnTo>
                  <a:cubicBezTo>
                    <a:pt x="18678" y="23184"/>
                    <a:pt x="18783" y="23166"/>
                    <a:pt x="18871" y="23166"/>
                  </a:cubicBezTo>
                  <a:cubicBezTo>
                    <a:pt x="19347" y="23113"/>
                    <a:pt x="19875" y="23078"/>
                    <a:pt x="20385" y="23078"/>
                  </a:cubicBezTo>
                  <a:lnTo>
                    <a:pt x="20561" y="23078"/>
                  </a:lnTo>
                  <a:cubicBezTo>
                    <a:pt x="20966" y="23078"/>
                    <a:pt x="21336" y="23096"/>
                    <a:pt x="21706" y="23184"/>
                  </a:cubicBezTo>
                  <a:cubicBezTo>
                    <a:pt x="21899" y="23219"/>
                    <a:pt x="22128" y="23219"/>
                    <a:pt x="22322" y="23272"/>
                  </a:cubicBezTo>
                  <a:cubicBezTo>
                    <a:pt x="22374" y="23272"/>
                    <a:pt x="22392" y="23272"/>
                    <a:pt x="22427" y="23289"/>
                  </a:cubicBezTo>
                  <a:cubicBezTo>
                    <a:pt x="22498" y="23289"/>
                    <a:pt x="22568" y="23307"/>
                    <a:pt x="22639" y="23307"/>
                  </a:cubicBezTo>
                  <a:cubicBezTo>
                    <a:pt x="22744" y="23307"/>
                    <a:pt x="22850" y="23307"/>
                    <a:pt x="22955" y="23289"/>
                  </a:cubicBezTo>
                  <a:cubicBezTo>
                    <a:pt x="23079" y="23272"/>
                    <a:pt x="23202" y="23254"/>
                    <a:pt x="23307" y="23219"/>
                  </a:cubicBezTo>
                  <a:cubicBezTo>
                    <a:pt x="23395" y="23254"/>
                    <a:pt x="23466" y="23272"/>
                    <a:pt x="23536" y="23289"/>
                  </a:cubicBezTo>
                  <a:cubicBezTo>
                    <a:pt x="23712" y="23307"/>
                    <a:pt x="23871" y="23307"/>
                    <a:pt x="24047" y="23342"/>
                  </a:cubicBezTo>
                  <a:cubicBezTo>
                    <a:pt x="24100" y="23342"/>
                    <a:pt x="24170" y="23360"/>
                    <a:pt x="24240" y="23360"/>
                  </a:cubicBezTo>
                  <a:cubicBezTo>
                    <a:pt x="24258" y="23360"/>
                    <a:pt x="24311" y="23360"/>
                    <a:pt x="24328" y="23377"/>
                  </a:cubicBezTo>
                  <a:cubicBezTo>
                    <a:pt x="24522" y="23395"/>
                    <a:pt x="24698" y="23465"/>
                    <a:pt x="24874" y="23553"/>
                  </a:cubicBezTo>
                  <a:cubicBezTo>
                    <a:pt x="25068" y="23641"/>
                    <a:pt x="25244" y="23659"/>
                    <a:pt x="25455" y="23659"/>
                  </a:cubicBezTo>
                  <a:lnTo>
                    <a:pt x="26212" y="23659"/>
                  </a:lnTo>
                  <a:cubicBezTo>
                    <a:pt x="26265" y="23659"/>
                    <a:pt x="26282" y="23659"/>
                    <a:pt x="26335" y="23641"/>
                  </a:cubicBezTo>
                  <a:lnTo>
                    <a:pt x="26458" y="23571"/>
                  </a:lnTo>
                  <a:cubicBezTo>
                    <a:pt x="26476" y="23272"/>
                    <a:pt x="26423" y="22937"/>
                    <a:pt x="26353" y="22656"/>
                  </a:cubicBezTo>
                  <a:cubicBezTo>
                    <a:pt x="26353" y="22603"/>
                    <a:pt x="26335" y="22567"/>
                    <a:pt x="26335" y="22515"/>
                  </a:cubicBezTo>
                  <a:cubicBezTo>
                    <a:pt x="26335" y="22479"/>
                    <a:pt x="26335" y="22462"/>
                    <a:pt x="26300" y="22409"/>
                  </a:cubicBezTo>
                  <a:lnTo>
                    <a:pt x="26300" y="22251"/>
                  </a:lnTo>
                  <a:cubicBezTo>
                    <a:pt x="26300" y="22163"/>
                    <a:pt x="26300" y="22075"/>
                    <a:pt x="26335" y="21987"/>
                  </a:cubicBezTo>
                  <a:cubicBezTo>
                    <a:pt x="26335" y="21934"/>
                    <a:pt x="26353" y="21863"/>
                    <a:pt x="26353" y="21775"/>
                  </a:cubicBezTo>
                  <a:cubicBezTo>
                    <a:pt x="26388" y="21423"/>
                    <a:pt x="26476" y="21089"/>
                    <a:pt x="26458" y="20737"/>
                  </a:cubicBezTo>
                  <a:cubicBezTo>
                    <a:pt x="26458" y="20702"/>
                    <a:pt x="26441" y="20649"/>
                    <a:pt x="26441" y="20614"/>
                  </a:cubicBezTo>
                  <a:cubicBezTo>
                    <a:pt x="26441" y="20561"/>
                    <a:pt x="26423" y="20543"/>
                    <a:pt x="26423" y="20490"/>
                  </a:cubicBezTo>
                  <a:cubicBezTo>
                    <a:pt x="26388" y="20437"/>
                    <a:pt x="26353" y="20367"/>
                    <a:pt x="26335" y="20297"/>
                  </a:cubicBezTo>
                  <a:cubicBezTo>
                    <a:pt x="26282" y="20226"/>
                    <a:pt x="26265" y="20173"/>
                    <a:pt x="26212" y="20085"/>
                  </a:cubicBezTo>
                  <a:cubicBezTo>
                    <a:pt x="26212" y="20050"/>
                    <a:pt x="26212" y="20050"/>
                    <a:pt x="26194" y="20033"/>
                  </a:cubicBezTo>
                  <a:cubicBezTo>
                    <a:pt x="26089" y="19821"/>
                    <a:pt x="26089" y="19593"/>
                    <a:pt x="26124" y="19346"/>
                  </a:cubicBezTo>
                  <a:cubicBezTo>
                    <a:pt x="26159" y="19293"/>
                    <a:pt x="26177" y="19205"/>
                    <a:pt x="26212" y="19135"/>
                  </a:cubicBezTo>
                  <a:cubicBezTo>
                    <a:pt x="26265" y="19047"/>
                    <a:pt x="26282" y="18959"/>
                    <a:pt x="26300" y="18871"/>
                  </a:cubicBezTo>
                  <a:lnTo>
                    <a:pt x="26300" y="18818"/>
                  </a:lnTo>
                  <a:cubicBezTo>
                    <a:pt x="26300" y="18783"/>
                    <a:pt x="26300" y="18712"/>
                    <a:pt x="26282" y="18660"/>
                  </a:cubicBezTo>
                  <a:cubicBezTo>
                    <a:pt x="26282" y="18624"/>
                    <a:pt x="26265" y="18607"/>
                    <a:pt x="26265" y="18554"/>
                  </a:cubicBezTo>
                  <a:lnTo>
                    <a:pt x="26318" y="18554"/>
                  </a:lnTo>
                  <a:cubicBezTo>
                    <a:pt x="26318" y="18536"/>
                    <a:pt x="26282" y="18484"/>
                    <a:pt x="26282" y="18466"/>
                  </a:cubicBezTo>
                  <a:cubicBezTo>
                    <a:pt x="26265" y="18378"/>
                    <a:pt x="26230" y="18290"/>
                    <a:pt x="26194" y="18202"/>
                  </a:cubicBezTo>
                  <a:cubicBezTo>
                    <a:pt x="26159" y="18026"/>
                    <a:pt x="26194" y="17850"/>
                    <a:pt x="26159" y="17674"/>
                  </a:cubicBezTo>
                  <a:cubicBezTo>
                    <a:pt x="26089" y="17375"/>
                    <a:pt x="26018" y="17040"/>
                    <a:pt x="26001" y="16723"/>
                  </a:cubicBezTo>
                  <a:lnTo>
                    <a:pt x="26001" y="16618"/>
                  </a:lnTo>
                  <a:lnTo>
                    <a:pt x="26001" y="16600"/>
                  </a:lnTo>
                  <a:cubicBezTo>
                    <a:pt x="26001" y="16318"/>
                    <a:pt x="26001" y="16054"/>
                    <a:pt x="26089" y="15755"/>
                  </a:cubicBezTo>
                  <a:cubicBezTo>
                    <a:pt x="26142" y="15614"/>
                    <a:pt x="26194" y="15456"/>
                    <a:pt x="26265" y="15315"/>
                  </a:cubicBezTo>
                  <a:lnTo>
                    <a:pt x="26265" y="15262"/>
                  </a:lnTo>
                  <a:cubicBezTo>
                    <a:pt x="26300" y="15174"/>
                    <a:pt x="26335" y="15104"/>
                    <a:pt x="26370" y="15033"/>
                  </a:cubicBezTo>
                  <a:cubicBezTo>
                    <a:pt x="26406" y="14998"/>
                    <a:pt x="26423" y="14945"/>
                    <a:pt x="26423" y="14928"/>
                  </a:cubicBezTo>
                  <a:cubicBezTo>
                    <a:pt x="26441" y="14875"/>
                    <a:pt x="26458" y="14822"/>
                    <a:pt x="26494" y="14752"/>
                  </a:cubicBezTo>
                  <a:cubicBezTo>
                    <a:pt x="26511" y="14716"/>
                    <a:pt x="26529" y="14681"/>
                    <a:pt x="26529" y="14646"/>
                  </a:cubicBezTo>
                  <a:cubicBezTo>
                    <a:pt x="26687" y="14312"/>
                    <a:pt x="26863" y="13924"/>
                    <a:pt x="26793" y="13590"/>
                  </a:cubicBezTo>
                  <a:cubicBezTo>
                    <a:pt x="26740" y="13326"/>
                    <a:pt x="26722" y="13079"/>
                    <a:pt x="26687" y="12815"/>
                  </a:cubicBezTo>
                  <a:cubicBezTo>
                    <a:pt x="26687" y="12780"/>
                    <a:pt x="26652" y="12745"/>
                    <a:pt x="26652" y="12710"/>
                  </a:cubicBezTo>
                  <a:cubicBezTo>
                    <a:pt x="26652" y="12657"/>
                    <a:pt x="26634" y="12622"/>
                    <a:pt x="26634" y="12551"/>
                  </a:cubicBezTo>
                  <a:cubicBezTo>
                    <a:pt x="26564" y="12252"/>
                    <a:pt x="26476" y="11988"/>
                    <a:pt x="26476" y="11671"/>
                  </a:cubicBezTo>
                  <a:cubicBezTo>
                    <a:pt x="26476" y="11460"/>
                    <a:pt x="26388" y="11231"/>
                    <a:pt x="26353" y="11020"/>
                  </a:cubicBezTo>
                  <a:cubicBezTo>
                    <a:pt x="26353" y="10967"/>
                    <a:pt x="26335" y="10932"/>
                    <a:pt x="26335" y="10879"/>
                  </a:cubicBezTo>
                  <a:lnTo>
                    <a:pt x="26335" y="10773"/>
                  </a:lnTo>
                  <a:lnTo>
                    <a:pt x="26265" y="10773"/>
                  </a:lnTo>
                  <a:lnTo>
                    <a:pt x="26265" y="9611"/>
                  </a:lnTo>
                  <a:cubicBezTo>
                    <a:pt x="26247" y="9523"/>
                    <a:pt x="26247" y="9435"/>
                    <a:pt x="26247" y="9347"/>
                  </a:cubicBezTo>
                  <a:lnTo>
                    <a:pt x="26247" y="8943"/>
                  </a:lnTo>
                  <a:lnTo>
                    <a:pt x="26247" y="8837"/>
                  </a:lnTo>
                  <a:lnTo>
                    <a:pt x="26247" y="8678"/>
                  </a:lnTo>
                  <a:cubicBezTo>
                    <a:pt x="26247" y="8573"/>
                    <a:pt x="26212" y="8485"/>
                    <a:pt x="26177" y="8414"/>
                  </a:cubicBezTo>
                  <a:cubicBezTo>
                    <a:pt x="26089" y="7886"/>
                    <a:pt x="26159" y="7358"/>
                    <a:pt x="26247" y="6830"/>
                  </a:cubicBezTo>
                  <a:cubicBezTo>
                    <a:pt x="26265" y="6672"/>
                    <a:pt x="26300" y="6513"/>
                    <a:pt x="26353" y="6372"/>
                  </a:cubicBezTo>
                  <a:cubicBezTo>
                    <a:pt x="26353" y="6337"/>
                    <a:pt x="26370" y="6302"/>
                    <a:pt x="26370" y="6284"/>
                  </a:cubicBezTo>
                  <a:cubicBezTo>
                    <a:pt x="26511" y="5809"/>
                    <a:pt x="26617" y="5492"/>
                    <a:pt x="26634" y="5070"/>
                  </a:cubicBezTo>
                  <a:lnTo>
                    <a:pt x="26634" y="5017"/>
                  </a:lnTo>
                  <a:lnTo>
                    <a:pt x="26634" y="4964"/>
                  </a:lnTo>
                  <a:lnTo>
                    <a:pt x="26634" y="4876"/>
                  </a:lnTo>
                  <a:lnTo>
                    <a:pt x="26634" y="3732"/>
                  </a:lnTo>
                  <a:cubicBezTo>
                    <a:pt x="26634" y="3292"/>
                    <a:pt x="26705" y="2852"/>
                    <a:pt x="26722" y="2376"/>
                  </a:cubicBezTo>
                  <a:cubicBezTo>
                    <a:pt x="26722" y="2007"/>
                    <a:pt x="26652" y="1637"/>
                    <a:pt x="26634" y="1267"/>
                  </a:cubicBezTo>
                  <a:lnTo>
                    <a:pt x="26634" y="1197"/>
                  </a:lnTo>
                  <a:lnTo>
                    <a:pt x="26634" y="1179"/>
                  </a:lnTo>
                  <a:lnTo>
                    <a:pt x="26634" y="1091"/>
                  </a:lnTo>
                  <a:cubicBezTo>
                    <a:pt x="26634" y="951"/>
                    <a:pt x="26652" y="827"/>
                    <a:pt x="26617" y="687"/>
                  </a:cubicBezTo>
                  <a:cubicBezTo>
                    <a:pt x="26564" y="493"/>
                    <a:pt x="26546" y="334"/>
                    <a:pt x="26546" y="123"/>
                  </a:cubicBezTo>
                  <a:lnTo>
                    <a:pt x="26458" y="211"/>
                  </a:lnTo>
                  <a:cubicBezTo>
                    <a:pt x="26423" y="246"/>
                    <a:pt x="26388" y="299"/>
                    <a:pt x="26370" y="299"/>
                  </a:cubicBezTo>
                  <a:cubicBezTo>
                    <a:pt x="26353" y="299"/>
                    <a:pt x="26353" y="299"/>
                    <a:pt x="26335" y="264"/>
                  </a:cubicBezTo>
                  <a:cubicBezTo>
                    <a:pt x="26282" y="246"/>
                    <a:pt x="26265" y="246"/>
                    <a:pt x="26212" y="246"/>
                  </a:cubicBezTo>
                  <a:lnTo>
                    <a:pt x="26159" y="246"/>
                  </a:lnTo>
                  <a:cubicBezTo>
                    <a:pt x="26018" y="246"/>
                    <a:pt x="25913" y="264"/>
                    <a:pt x="25807" y="264"/>
                  </a:cubicBezTo>
                  <a:lnTo>
                    <a:pt x="25754" y="264"/>
                  </a:lnTo>
                  <a:cubicBezTo>
                    <a:pt x="25473" y="264"/>
                    <a:pt x="25226" y="246"/>
                    <a:pt x="24945" y="211"/>
                  </a:cubicBezTo>
                  <a:lnTo>
                    <a:pt x="24804" y="211"/>
                  </a:lnTo>
                  <a:cubicBezTo>
                    <a:pt x="24663" y="211"/>
                    <a:pt x="24522" y="229"/>
                    <a:pt x="24399" y="246"/>
                  </a:cubicBezTo>
                  <a:cubicBezTo>
                    <a:pt x="24346" y="246"/>
                    <a:pt x="24328" y="246"/>
                    <a:pt x="24276" y="282"/>
                  </a:cubicBezTo>
                  <a:lnTo>
                    <a:pt x="22744" y="282"/>
                  </a:lnTo>
                  <a:cubicBezTo>
                    <a:pt x="22656" y="282"/>
                    <a:pt x="22550" y="282"/>
                    <a:pt x="22462" y="299"/>
                  </a:cubicBezTo>
                  <a:cubicBezTo>
                    <a:pt x="22410" y="299"/>
                    <a:pt x="22392" y="317"/>
                    <a:pt x="22339" y="317"/>
                  </a:cubicBezTo>
                  <a:cubicBezTo>
                    <a:pt x="22058" y="370"/>
                    <a:pt x="21794" y="458"/>
                    <a:pt x="21494" y="511"/>
                  </a:cubicBezTo>
                  <a:cubicBezTo>
                    <a:pt x="21371" y="546"/>
                    <a:pt x="21283" y="546"/>
                    <a:pt x="21195" y="546"/>
                  </a:cubicBezTo>
                  <a:cubicBezTo>
                    <a:pt x="20966" y="546"/>
                    <a:pt x="20737" y="493"/>
                    <a:pt x="20526" y="475"/>
                  </a:cubicBezTo>
                  <a:lnTo>
                    <a:pt x="20526" y="458"/>
                  </a:lnTo>
                  <a:cubicBezTo>
                    <a:pt x="20473" y="458"/>
                    <a:pt x="20456" y="458"/>
                    <a:pt x="20403" y="423"/>
                  </a:cubicBezTo>
                  <a:lnTo>
                    <a:pt x="20262" y="423"/>
                  </a:lnTo>
                  <a:cubicBezTo>
                    <a:pt x="20104" y="423"/>
                    <a:pt x="19945" y="405"/>
                    <a:pt x="19787" y="405"/>
                  </a:cubicBezTo>
                  <a:cubicBezTo>
                    <a:pt x="19699" y="405"/>
                    <a:pt x="19611" y="405"/>
                    <a:pt x="19523" y="423"/>
                  </a:cubicBezTo>
                  <a:cubicBezTo>
                    <a:pt x="19329" y="458"/>
                    <a:pt x="19153" y="511"/>
                    <a:pt x="18959" y="511"/>
                  </a:cubicBezTo>
                  <a:lnTo>
                    <a:pt x="18907" y="511"/>
                  </a:lnTo>
                  <a:cubicBezTo>
                    <a:pt x="18801" y="511"/>
                    <a:pt x="18713" y="511"/>
                    <a:pt x="18607" y="493"/>
                  </a:cubicBezTo>
                  <a:cubicBezTo>
                    <a:pt x="18555" y="493"/>
                    <a:pt x="18537" y="475"/>
                    <a:pt x="18502" y="475"/>
                  </a:cubicBezTo>
                  <a:cubicBezTo>
                    <a:pt x="18379" y="440"/>
                    <a:pt x="18273" y="405"/>
                    <a:pt x="18185" y="352"/>
                  </a:cubicBezTo>
                  <a:cubicBezTo>
                    <a:pt x="18097" y="317"/>
                    <a:pt x="18097" y="282"/>
                    <a:pt x="18009" y="246"/>
                  </a:cubicBezTo>
                  <a:lnTo>
                    <a:pt x="17938" y="246"/>
                  </a:lnTo>
                  <a:cubicBezTo>
                    <a:pt x="17815" y="246"/>
                    <a:pt x="17586" y="334"/>
                    <a:pt x="17481" y="352"/>
                  </a:cubicBezTo>
                  <a:cubicBezTo>
                    <a:pt x="17217" y="423"/>
                    <a:pt x="16953" y="475"/>
                    <a:pt x="16671" y="493"/>
                  </a:cubicBezTo>
                  <a:lnTo>
                    <a:pt x="16530" y="493"/>
                  </a:lnTo>
                  <a:cubicBezTo>
                    <a:pt x="16354" y="493"/>
                    <a:pt x="16213" y="511"/>
                    <a:pt x="16037" y="511"/>
                  </a:cubicBezTo>
                  <a:cubicBezTo>
                    <a:pt x="15632" y="511"/>
                    <a:pt x="15245" y="493"/>
                    <a:pt x="14893" y="405"/>
                  </a:cubicBezTo>
                  <a:cubicBezTo>
                    <a:pt x="14823" y="387"/>
                    <a:pt x="14770" y="387"/>
                    <a:pt x="14735" y="352"/>
                  </a:cubicBezTo>
                  <a:cubicBezTo>
                    <a:pt x="14682" y="352"/>
                    <a:pt x="14664" y="334"/>
                    <a:pt x="14629" y="334"/>
                  </a:cubicBezTo>
                  <a:lnTo>
                    <a:pt x="13344" y="334"/>
                  </a:lnTo>
                  <a:cubicBezTo>
                    <a:pt x="13238" y="334"/>
                    <a:pt x="13150" y="334"/>
                    <a:pt x="13062" y="317"/>
                  </a:cubicBezTo>
                  <a:cubicBezTo>
                    <a:pt x="12974" y="299"/>
                    <a:pt x="12904" y="246"/>
                    <a:pt x="12833" y="176"/>
                  </a:cubicBezTo>
                  <a:lnTo>
                    <a:pt x="12798" y="176"/>
                  </a:lnTo>
                  <a:cubicBezTo>
                    <a:pt x="12745" y="176"/>
                    <a:pt x="12728" y="158"/>
                    <a:pt x="12693" y="158"/>
                  </a:cubicBezTo>
                  <a:lnTo>
                    <a:pt x="12622" y="158"/>
                  </a:lnTo>
                  <a:cubicBezTo>
                    <a:pt x="12393" y="158"/>
                    <a:pt x="12200" y="229"/>
                    <a:pt x="12006" y="264"/>
                  </a:cubicBezTo>
                  <a:cubicBezTo>
                    <a:pt x="12006" y="299"/>
                    <a:pt x="11918" y="317"/>
                    <a:pt x="11918" y="334"/>
                  </a:cubicBezTo>
                  <a:cubicBezTo>
                    <a:pt x="11777" y="334"/>
                    <a:pt x="11320" y="352"/>
                    <a:pt x="10862" y="387"/>
                  </a:cubicBezTo>
                  <a:lnTo>
                    <a:pt x="10756" y="387"/>
                  </a:lnTo>
                  <a:cubicBezTo>
                    <a:pt x="10175" y="423"/>
                    <a:pt x="9612" y="475"/>
                    <a:pt x="9630" y="599"/>
                  </a:cubicBezTo>
                  <a:cubicBezTo>
                    <a:pt x="9577" y="616"/>
                    <a:pt x="9524" y="616"/>
                    <a:pt x="9454" y="616"/>
                  </a:cubicBezTo>
                  <a:cubicBezTo>
                    <a:pt x="9278" y="616"/>
                    <a:pt x="9084" y="563"/>
                    <a:pt x="8926" y="528"/>
                  </a:cubicBezTo>
                  <a:lnTo>
                    <a:pt x="8820" y="528"/>
                  </a:lnTo>
                  <a:cubicBezTo>
                    <a:pt x="8204" y="440"/>
                    <a:pt x="7605" y="229"/>
                    <a:pt x="6989" y="123"/>
                  </a:cubicBezTo>
                  <a:cubicBezTo>
                    <a:pt x="6936" y="123"/>
                    <a:pt x="6919" y="88"/>
                    <a:pt x="6884" y="88"/>
                  </a:cubicBezTo>
                  <a:cubicBezTo>
                    <a:pt x="6620" y="53"/>
                    <a:pt x="6320" y="0"/>
                    <a:pt x="6056" y="0"/>
                  </a:cubicBezTo>
                  <a:close/>
                </a:path>
              </a:pathLst>
            </a:custGeom>
            <a:solidFill>
              <a:srgbClr val="FFFFFF"/>
            </a:solidFill>
            <a:ln w="38100" cap="flat" cmpd="sng">
              <a:solidFill>
                <a:schemeClr val="accent6"/>
              </a:solidFill>
              <a:prstDash val="solid"/>
              <a:round/>
              <a:headEnd type="none" w="sm" len="sm"/>
              <a:tailEnd type="none" w="sm" len="sm"/>
            </a:ln>
            <a:effectLst>
              <a:outerShdw blurRad="57150" dist="19050" dir="5400000" algn="bl" rotWithShape="0">
                <a:schemeClr val="dk2">
                  <a:alpha val="35000"/>
                </a:schemeClr>
              </a:outerShdw>
            </a:effectLst>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pic>
          <p:nvPicPr>
            <p:cNvPr id="11" name="Google Shape;722;p74"/>
            <p:cNvPicPr preferRelativeResize="0"/>
            <p:nvPr/>
          </p:nvPicPr>
          <p:blipFill>
            <a:blip r:embed="rId4">
              <a:alphaModFix/>
            </a:blip>
            <a:stretch>
              <a:fillRect/>
            </a:stretch>
          </p:blipFill>
          <p:spPr>
            <a:xfrm>
              <a:off x="6274203" y="2194975"/>
              <a:ext cx="1725982" cy="713400"/>
            </a:xfrm>
            <a:prstGeom prst="rect">
              <a:avLst/>
            </a:prstGeom>
            <a:noFill/>
            <a:ln>
              <a:noFill/>
            </a:ln>
            <a:effectLst>
              <a:outerShdw blurRad="57150" algn="bl" rotWithShape="0">
                <a:schemeClr val="dk2">
                  <a:alpha val="40000"/>
                </a:schemeClr>
              </a:outerShdw>
            </a:effectLst>
          </p:spPr>
        </p:pic>
        <p:sp>
          <p:nvSpPr>
            <p:cNvPr id="12" name="TextBox 11"/>
            <p:cNvSpPr txBox="1"/>
            <p:nvPr/>
          </p:nvSpPr>
          <p:spPr>
            <a:xfrm>
              <a:off x="5141818" y="2908375"/>
              <a:ext cx="3990753" cy="1619824"/>
            </a:xfrm>
            <a:prstGeom prst="rect">
              <a:avLst/>
            </a:prstGeom>
            <a:noFill/>
            <a:ln>
              <a:noFill/>
            </a:ln>
          </p:spPr>
          <p:txBody>
            <a:bodyPr spcFirstLastPara="1" wrap="square" lIns="121900" tIns="121900" rIns="121900" bIns="121900" rtlCol="0" anchor="ctr" anchorCtr="0">
              <a:noAutofit/>
            </a:bodyPr>
            <a:lstStyle/>
            <a:p>
              <a:pPr algn="ctr" defTabSz="1219170">
                <a:lnSpc>
                  <a:spcPct val="150000"/>
                </a:lnSpc>
              </a:pPr>
              <a:r>
                <a:rPr lang="vi-VN" sz="2667">
                  <a:latin typeface="+mn-lt"/>
                  <a:ea typeface="+mn-ea"/>
                  <a:cs typeface="+mn-ea"/>
                  <a:sym typeface="+mn-lt"/>
                </a:rPr>
                <a:t>Dựa vào sự phù hợp đặc điểm bản thân với yêu cầu và nhu cầu </a:t>
              </a:r>
              <a:r>
                <a:rPr lang="en-US" sz="2667">
                  <a:latin typeface="UTM Avo"/>
                  <a:ea typeface="+mn-ea"/>
                  <a:cs typeface="+mn-ea"/>
                  <a:sym typeface="+mn-lt"/>
                </a:rPr>
                <a:t>của </a:t>
              </a:r>
              <a:r>
                <a:rPr lang="vi-VN" sz="2667">
                  <a:latin typeface="+mn-lt"/>
                  <a:ea typeface="+mn-ea"/>
                  <a:cs typeface="+mn-ea"/>
                  <a:sym typeface="+mn-lt"/>
                </a:rPr>
                <a:t>thị trường lao động để lựa chọn nghề nghiệp.</a:t>
              </a:r>
            </a:p>
          </p:txBody>
        </p:sp>
      </p:grpSp>
      <p:grpSp>
        <p:nvGrpSpPr>
          <p:cNvPr id="13" name="Group 12">
            <a:extLst>
              <a:ext uri="{FF2B5EF4-FFF2-40B4-BE49-F238E27FC236}">
                <a16:creationId xmlns:a16="http://schemas.microsoft.com/office/drawing/2014/main" id="{3B027B6D-1066-4739-78A4-4254CD039454}"/>
              </a:ext>
            </a:extLst>
          </p:cNvPr>
          <p:cNvGrpSpPr/>
          <p:nvPr/>
        </p:nvGrpSpPr>
        <p:grpSpPr>
          <a:xfrm>
            <a:off x="609328" y="1570405"/>
            <a:ext cx="4692653" cy="829037"/>
            <a:chOff x="826756" y="544158"/>
            <a:chExt cx="3519490" cy="621778"/>
          </a:xfrm>
          <a:solidFill>
            <a:schemeClr val="accent6">
              <a:lumMod val="20000"/>
              <a:lumOff val="80000"/>
            </a:schemeClr>
          </a:solidFill>
        </p:grpSpPr>
        <p:sp>
          <p:nvSpPr>
            <p:cNvPr id="14" name="Rectangle: Rounded Corners 2">
              <a:extLst>
                <a:ext uri="{FF2B5EF4-FFF2-40B4-BE49-F238E27FC236}">
                  <a16:creationId xmlns:a16="http://schemas.microsoft.com/office/drawing/2014/main" id="{1164D1FA-01F8-549C-524F-D78DA84E6784}"/>
                </a:ext>
              </a:extLst>
            </p:cNvPr>
            <p:cNvSpPr/>
            <p:nvPr/>
          </p:nvSpPr>
          <p:spPr>
            <a:xfrm>
              <a:off x="826756" y="544158"/>
              <a:ext cx="3483138" cy="560792"/>
            </a:xfrm>
            <a:prstGeom prst="roundRect">
              <a:avLst>
                <a:gd name="adj" fmla="val 50000"/>
              </a:avLst>
            </a:prstGeom>
            <a:grpFill/>
            <a:ln w="12700">
              <a:solidFill>
                <a:schemeClr val="bg2">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en-US" sz="3333" b="1">
                <a:solidFill>
                  <a:schemeClr val="tx1"/>
                </a:solidFill>
                <a:latin typeface="UTM Avo"/>
                <a:cs typeface="+mn-ea"/>
                <a:sym typeface="+mn-lt"/>
              </a:endParaRPr>
            </a:p>
          </p:txBody>
        </p:sp>
        <p:sp>
          <p:nvSpPr>
            <p:cNvPr id="15" name="Rectangle: Rounded Corners 1">
              <a:extLst>
                <a:ext uri="{FF2B5EF4-FFF2-40B4-BE49-F238E27FC236}">
                  <a16:creationId xmlns:a16="http://schemas.microsoft.com/office/drawing/2014/main" id="{5E5AD644-2616-3086-BFED-F9E9EDB161C5}"/>
                </a:ext>
              </a:extLst>
            </p:cNvPr>
            <p:cNvSpPr/>
            <p:nvPr/>
          </p:nvSpPr>
          <p:spPr>
            <a:xfrm>
              <a:off x="863108" y="605144"/>
              <a:ext cx="3483138" cy="560792"/>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2667" b="1">
                  <a:solidFill>
                    <a:schemeClr val="tx1"/>
                  </a:solidFill>
                  <a:latin typeface="UTM Avo"/>
                  <a:cs typeface="+mn-ea"/>
                  <a:sym typeface="+mn-lt"/>
                </a:rPr>
                <a:t>Bước 3: Ra quyết định</a:t>
              </a:r>
            </a:p>
          </p:txBody>
        </p:sp>
      </p:grpSp>
      <p:pic>
        <p:nvPicPr>
          <p:cNvPr id="4098" name="Picture 2" descr="https://cdn4.vieclam24h.vn/wp-content/uploads/2023/06/Nganh-tu-dong-hoa-04.jpg"/>
          <p:cNvPicPr>
            <a:picLocks noChangeAspect="1" noChangeArrowheads="1"/>
          </p:cNvPicPr>
          <p:nvPr/>
        </p:nvPicPr>
        <p:blipFill rotWithShape="1">
          <a:blip r:embed="rId5">
            <a:extLst>
              <a:ext uri="{28A0092B-C50C-407E-A947-70E740481C1C}">
                <a14:useLocalDpi xmlns:a14="http://schemas.microsoft.com/office/drawing/2010/main" val="0"/>
              </a:ext>
            </a:extLst>
          </a:blip>
          <a:srcRect l="6050"/>
          <a:stretch/>
        </p:blipFill>
        <p:spPr bwMode="auto">
          <a:xfrm rot="205670">
            <a:off x="6536858" y="4112525"/>
            <a:ext cx="3974341" cy="237951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13402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par>
                          <p:cTn id="17" fill="hold">
                            <p:stCondLst>
                              <p:cond delay="500"/>
                            </p:stCondLst>
                            <p:childTnLst>
                              <p:par>
                                <p:cTn id="18" presetID="21" presetClass="entr" presetSubtype="1" fill="hold" nodeType="afterEffect">
                                  <p:stCondLst>
                                    <p:cond delay="0"/>
                                  </p:stCondLst>
                                  <p:childTnLst>
                                    <p:set>
                                      <p:cBhvr>
                                        <p:cTn id="19" dur="1" fill="hold">
                                          <p:stCondLst>
                                            <p:cond delay="0"/>
                                          </p:stCondLst>
                                        </p:cTn>
                                        <p:tgtEl>
                                          <p:spTgt spid="4100"/>
                                        </p:tgtEl>
                                        <p:attrNameLst>
                                          <p:attrName>style.visibility</p:attrName>
                                        </p:attrNameLst>
                                      </p:cBhvr>
                                      <p:to>
                                        <p:strVal val="visible"/>
                                      </p:to>
                                    </p:set>
                                    <p:animEffect transition="in" filter="wheel(1)">
                                      <p:cBhvr>
                                        <p:cTn id="20" dur="500"/>
                                        <p:tgtEl>
                                          <p:spTgt spid="4100"/>
                                        </p:tgtEl>
                                      </p:cBhvr>
                                    </p:animEffect>
                                  </p:childTnLst>
                                </p:cTn>
                              </p:par>
                              <p:par>
                                <p:cTn id="21" presetID="21" presetClass="entr" presetSubtype="1" fill="hold" nodeType="withEffect">
                                  <p:stCondLst>
                                    <p:cond delay="0"/>
                                  </p:stCondLst>
                                  <p:childTnLst>
                                    <p:set>
                                      <p:cBhvr>
                                        <p:cTn id="22" dur="1" fill="hold">
                                          <p:stCondLst>
                                            <p:cond delay="0"/>
                                          </p:stCondLst>
                                        </p:cTn>
                                        <p:tgtEl>
                                          <p:spTgt spid="4098"/>
                                        </p:tgtEl>
                                        <p:attrNameLst>
                                          <p:attrName>style.visibility</p:attrName>
                                        </p:attrNameLst>
                                      </p:cBhvr>
                                      <p:to>
                                        <p:strVal val="visible"/>
                                      </p:to>
                                    </p:set>
                                    <p:animEffect transition="in" filter="wheel(1)">
                                      <p:cBhvr>
                                        <p:cTn id="23"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1074221" y="1439090"/>
            <a:ext cx="9803884" cy="573235"/>
            <a:chOff x="1943100" y="2886619"/>
            <a:chExt cx="7352913" cy="429926"/>
          </a:xfrm>
        </p:grpSpPr>
        <p:sp>
          <p:nvSpPr>
            <p:cNvPr id="10" name="TextBox 9">
              <a:extLst>
                <a:ext uri="{FF2B5EF4-FFF2-40B4-BE49-F238E27FC236}">
                  <a16:creationId xmlns:a16="http://schemas.microsoft.com/office/drawing/2014/main" id="{0BE89C69-1BA8-2F2F-01BF-6D0FE11A63EB}"/>
                </a:ext>
              </a:extLst>
            </p:cNvPr>
            <p:cNvSpPr txBox="1"/>
            <p:nvPr/>
          </p:nvSpPr>
          <p:spPr>
            <a:xfrm>
              <a:off x="1943100" y="2886619"/>
              <a:ext cx="7352913" cy="429926"/>
            </a:xfrm>
            <a:prstGeom prst="rect">
              <a:avLst/>
            </a:prstGeom>
            <a:noFill/>
          </p:spPr>
          <p:txBody>
            <a:bodyPr wrap="square" rtlCol="0">
              <a:spAutoFit/>
            </a:bodyPr>
            <a:lstStyle/>
            <a:p>
              <a:pPr algn="just" defTabSz="1219170">
                <a:lnSpc>
                  <a:spcPct val="150000"/>
                </a:lnSpc>
              </a:pPr>
              <a:r>
                <a:rPr lang="en-US" sz="2400" b="1">
                  <a:solidFill>
                    <a:schemeClr val="tx1"/>
                  </a:solidFill>
                  <a:latin typeface="UTM Avo"/>
                  <a:ea typeface="+mn-ea"/>
                  <a:cs typeface="+mn-ea"/>
                  <a:sym typeface="+mn-lt"/>
                </a:rPr>
                <a:t>     </a:t>
              </a:r>
              <a:r>
                <a:rPr lang="vi-VN" sz="2400" b="1">
                  <a:solidFill>
                    <a:schemeClr val="tx1"/>
                  </a:solidFill>
                  <a:latin typeface="+mn-lt"/>
                  <a:ea typeface="+mn-ea"/>
                  <a:cs typeface="+mn-ea"/>
                  <a:sym typeface="+mn-lt"/>
                </a:rPr>
                <a:t>Khi chọn nghề cần thực hiện các bước như Hình 5.1 </a:t>
              </a:r>
              <a:r>
                <a:rPr lang="en-US" sz="2400" b="1">
                  <a:solidFill>
                    <a:schemeClr val="tx1"/>
                  </a:solidFill>
                  <a:latin typeface="UTM Avo"/>
                  <a:ea typeface="+mn-ea"/>
                  <a:cs typeface="+mn-ea"/>
                  <a:sym typeface="+mn-lt"/>
                </a:rPr>
                <a:t>để</a:t>
              </a:r>
              <a:r>
                <a:rPr lang="vi-VN" sz="2400" b="1">
                  <a:solidFill>
                    <a:schemeClr val="tx1"/>
                  </a:solidFill>
                  <a:latin typeface="+mn-lt"/>
                  <a:ea typeface="+mn-ea"/>
                  <a:cs typeface="+mn-ea"/>
                  <a:sym typeface="+mn-lt"/>
                </a:rPr>
                <a:t>:</a:t>
              </a:r>
              <a:endParaRPr lang="vi-VN" sz="2400">
                <a:solidFill>
                  <a:schemeClr val="tx1"/>
                </a:solidFill>
                <a:latin typeface="+mn-lt"/>
                <a:ea typeface="+mn-ea"/>
                <a:cs typeface="+mn-ea"/>
                <a:sym typeface="+mn-lt"/>
              </a:endParaRPr>
            </a:p>
          </p:txBody>
        </p:sp>
        <p:pic>
          <p:nvPicPr>
            <p:cNvPr id="11" name="Picture 10">
              <a:extLst>
                <a:ext uri="{FF2B5EF4-FFF2-40B4-BE49-F238E27FC236}">
                  <a16:creationId xmlns:a16="http://schemas.microsoft.com/office/drawing/2014/main" id="{99F2CF33-BD32-103D-D3AC-F6099F5C40DD}"/>
                </a:ext>
              </a:extLst>
            </p:cNvPr>
            <p:cNvPicPr>
              <a:picLocks noChangeAspect="1"/>
            </p:cNvPicPr>
            <p:nvPr/>
          </p:nvPicPr>
          <p:blipFill>
            <a:blip r:embed="rId3"/>
            <a:stretch>
              <a:fillRect/>
            </a:stretch>
          </p:blipFill>
          <p:spPr>
            <a:xfrm rot="19882005">
              <a:off x="1971548" y="2993031"/>
              <a:ext cx="311902" cy="311902"/>
            </a:xfrm>
            <a:prstGeom prst="rect">
              <a:avLst/>
            </a:prstGeom>
          </p:spPr>
        </p:pic>
      </p:grpSp>
      <p:grpSp>
        <p:nvGrpSpPr>
          <p:cNvPr id="20" name="Group 19"/>
          <p:cNvGrpSpPr/>
          <p:nvPr/>
        </p:nvGrpSpPr>
        <p:grpSpPr>
          <a:xfrm>
            <a:off x="4128267" y="2189082"/>
            <a:ext cx="3877731" cy="4069252"/>
            <a:chOff x="3096200" y="1641811"/>
            <a:chExt cx="2908298" cy="3051939"/>
          </a:xfrm>
          <a:solidFill>
            <a:schemeClr val="accent6">
              <a:lumMod val="20000"/>
              <a:lumOff val="80000"/>
            </a:schemeClr>
          </a:solidFill>
        </p:grpSpPr>
        <p:sp>
          <p:nvSpPr>
            <p:cNvPr id="14" name="Rounded Rectangle 13"/>
            <p:cNvSpPr/>
            <p:nvPr/>
          </p:nvSpPr>
          <p:spPr>
            <a:xfrm>
              <a:off x="3096200" y="1641811"/>
              <a:ext cx="2908298" cy="3051939"/>
            </a:xfrm>
            <a:prstGeom prst="roundRect">
              <a:avLst>
                <a:gd name="adj" fmla="val 4092"/>
              </a:avLst>
            </a:prstGeom>
            <a:grpFill/>
            <a:ln w="9525"/>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1867">
                <a:solidFill>
                  <a:srgbClr val="7482FF"/>
                </a:solidFill>
                <a:latin typeface="UTM Avo"/>
                <a:cs typeface="+mn-ea"/>
                <a:sym typeface="+mn-lt"/>
              </a:endParaRPr>
            </a:p>
          </p:txBody>
        </p:sp>
        <p:sp>
          <p:nvSpPr>
            <p:cNvPr id="15" name="TextBox 14">
              <a:extLst>
                <a:ext uri="{FF2B5EF4-FFF2-40B4-BE49-F238E27FC236}">
                  <a16:creationId xmlns:a16="http://schemas.microsoft.com/office/drawing/2014/main" id="{0BE89C69-1BA8-2F2F-01BF-6D0FE11A63EB}"/>
                </a:ext>
              </a:extLst>
            </p:cNvPr>
            <p:cNvSpPr txBox="1"/>
            <p:nvPr/>
          </p:nvSpPr>
          <p:spPr>
            <a:xfrm>
              <a:off x="3153351" y="1806602"/>
              <a:ext cx="2771844" cy="927418"/>
            </a:xfrm>
            <a:prstGeom prst="rect">
              <a:avLst/>
            </a:prstGeom>
            <a:grpFill/>
          </p:spPr>
          <p:txBody>
            <a:bodyPr wrap="square" rtlCol="0">
              <a:spAutoFit/>
            </a:bodyPr>
            <a:lstStyle/>
            <a:p>
              <a:pPr marL="457189" indent="-457189" algn="ctr" defTabSz="1219170">
                <a:lnSpc>
                  <a:spcPct val="150000"/>
                </a:lnSpc>
                <a:buFont typeface="Wingdings" panose="05000000000000000000" pitchFamily="2" charset="2"/>
                <a:buChar char="ü"/>
              </a:pPr>
              <a:r>
                <a:rPr lang="en-US" sz="2667" dirty="0">
                  <a:latin typeface="UTM Avo"/>
                  <a:ea typeface="+mn-ea"/>
                  <a:cs typeface="+mn-ea"/>
                  <a:sym typeface="+mn-lt"/>
                </a:rPr>
                <a:t>T</a:t>
              </a:r>
              <a:r>
                <a:rPr lang="vi-VN" sz="2667" dirty="0">
                  <a:latin typeface="+mn-lt"/>
                  <a:ea typeface="+mn-ea"/>
                  <a:cs typeface="+mn-ea"/>
                  <a:sym typeface="+mn-lt"/>
                </a:rPr>
                <a:t>ìm hiểu thị trường lao động</a:t>
              </a:r>
              <a:r>
                <a:rPr lang="en-US" sz="2667" dirty="0">
                  <a:latin typeface="UTM Avo"/>
                  <a:ea typeface="+mn-ea"/>
                  <a:cs typeface="+mn-ea"/>
                  <a:sym typeface="+mn-lt"/>
                </a:rPr>
                <a:t>.</a:t>
              </a:r>
              <a:endParaRPr lang="vi-VN" sz="2667" dirty="0">
                <a:latin typeface="+mn-lt"/>
                <a:ea typeface="+mn-ea"/>
                <a:cs typeface="+mn-ea"/>
                <a:sym typeface="+mn-lt"/>
              </a:endParaRPr>
            </a:p>
          </p:txBody>
        </p:sp>
        <p:pic>
          <p:nvPicPr>
            <p:cNvPr id="6146" name="Picture 2" descr="https://static.vecteezy.com/system/resources/previews/020/811/045/non_2x/hiring-employee-open-recruitment-concept-job-vacancy-illustration-free-vector.jpg"/>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41683" y="2687219"/>
              <a:ext cx="2617330" cy="1991442"/>
            </a:xfrm>
            <a:prstGeom prst="rect">
              <a:avLst/>
            </a:prstGeom>
            <a:grpFill/>
          </p:spPr>
        </p:pic>
      </p:grpSp>
      <p:grpSp>
        <p:nvGrpSpPr>
          <p:cNvPr id="21" name="Group 20"/>
          <p:cNvGrpSpPr/>
          <p:nvPr/>
        </p:nvGrpSpPr>
        <p:grpSpPr>
          <a:xfrm>
            <a:off x="8375065" y="2189082"/>
            <a:ext cx="3231431" cy="4069252"/>
            <a:chOff x="6281298" y="1641811"/>
            <a:chExt cx="2423573" cy="3051939"/>
          </a:xfrm>
          <a:solidFill>
            <a:schemeClr val="accent6">
              <a:lumMod val="20000"/>
              <a:lumOff val="80000"/>
            </a:schemeClr>
          </a:solidFill>
        </p:grpSpPr>
        <p:sp>
          <p:nvSpPr>
            <p:cNvPr id="16" name="Rounded Rectangle 15"/>
            <p:cNvSpPr/>
            <p:nvPr/>
          </p:nvSpPr>
          <p:spPr>
            <a:xfrm>
              <a:off x="6281298" y="1641811"/>
              <a:ext cx="2423573" cy="3051939"/>
            </a:xfrm>
            <a:prstGeom prst="roundRect">
              <a:avLst>
                <a:gd name="adj" fmla="val 4092"/>
              </a:avLst>
            </a:prstGeom>
            <a:grpFill/>
            <a:ln w="9525"/>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1867">
                <a:solidFill>
                  <a:srgbClr val="7482FF"/>
                </a:solidFill>
                <a:latin typeface="UTM Avo"/>
                <a:cs typeface="+mn-ea"/>
                <a:sym typeface="+mn-lt"/>
              </a:endParaRPr>
            </a:p>
          </p:txBody>
        </p:sp>
        <p:sp>
          <p:nvSpPr>
            <p:cNvPr id="17" name="TextBox 16">
              <a:extLst>
                <a:ext uri="{FF2B5EF4-FFF2-40B4-BE49-F238E27FC236}">
                  <a16:creationId xmlns:a16="http://schemas.microsoft.com/office/drawing/2014/main" id="{0BE89C69-1BA8-2F2F-01BF-6D0FE11A63EB}"/>
                </a:ext>
              </a:extLst>
            </p:cNvPr>
            <p:cNvSpPr txBox="1"/>
            <p:nvPr/>
          </p:nvSpPr>
          <p:spPr>
            <a:xfrm>
              <a:off x="6417752" y="1759801"/>
              <a:ext cx="2150663" cy="927418"/>
            </a:xfrm>
            <a:prstGeom prst="rect">
              <a:avLst/>
            </a:prstGeom>
            <a:grpFill/>
          </p:spPr>
          <p:txBody>
            <a:bodyPr wrap="square" rtlCol="0">
              <a:spAutoFit/>
            </a:bodyPr>
            <a:lstStyle/>
            <a:p>
              <a:pPr marL="457189" indent="-457189" algn="ctr" defTabSz="1219170">
                <a:lnSpc>
                  <a:spcPct val="150000"/>
                </a:lnSpc>
                <a:buFont typeface="Wingdings" panose="05000000000000000000" pitchFamily="2" charset="2"/>
                <a:buChar char="ü"/>
              </a:pPr>
              <a:r>
                <a:rPr lang="en-US" sz="2667" dirty="0">
                  <a:latin typeface="UTM Avo"/>
                  <a:ea typeface="+mn-ea"/>
                  <a:cs typeface="+mn-ea"/>
                  <a:sym typeface="+mn-lt"/>
                </a:rPr>
                <a:t>T</a:t>
              </a:r>
              <a:r>
                <a:rPr lang="vi-VN" sz="2667" dirty="0">
                  <a:latin typeface="+mn-lt"/>
                  <a:ea typeface="+mn-ea"/>
                  <a:cs typeface="+mn-ea"/>
                  <a:sym typeface="+mn-lt"/>
                </a:rPr>
                <a:t>ự đưa ra quyết định</a:t>
              </a:r>
              <a:r>
                <a:rPr lang="en-US" sz="2667" dirty="0">
                  <a:latin typeface="UTM Avo"/>
                  <a:ea typeface="+mn-ea"/>
                  <a:cs typeface="+mn-ea"/>
                  <a:sym typeface="+mn-lt"/>
                </a:rPr>
                <a:t>.</a:t>
              </a:r>
              <a:endParaRPr lang="vi-VN" sz="2667" dirty="0">
                <a:latin typeface="+mn-lt"/>
                <a:ea typeface="+mn-ea"/>
                <a:cs typeface="+mn-ea"/>
                <a:sym typeface="+mn-lt"/>
              </a:endParaRPr>
            </a:p>
          </p:txBody>
        </p:sp>
        <p:pic>
          <p:nvPicPr>
            <p:cNvPr id="6148" name="Picture 4" descr="https://static.vecteezy.com/system/resources/previews/006/349/053/non_2x/illustration-graphic-cartoon-character-of-directions-free-vector.jpg"/>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02165" y="2905280"/>
              <a:ext cx="1664623" cy="1664624"/>
            </a:xfrm>
            <a:prstGeom prst="rect">
              <a:avLst/>
            </a:prstGeom>
            <a:grpFill/>
          </p:spPr>
        </p:pic>
      </p:grpSp>
      <p:grpSp>
        <p:nvGrpSpPr>
          <p:cNvPr id="19" name="Group 18"/>
          <p:cNvGrpSpPr/>
          <p:nvPr/>
        </p:nvGrpSpPr>
        <p:grpSpPr>
          <a:xfrm>
            <a:off x="527770" y="2189082"/>
            <a:ext cx="3231431" cy="4069251"/>
            <a:chOff x="395827" y="1641811"/>
            <a:chExt cx="2423573" cy="3051939"/>
          </a:xfrm>
          <a:solidFill>
            <a:schemeClr val="accent6">
              <a:lumMod val="20000"/>
              <a:lumOff val="80000"/>
            </a:schemeClr>
          </a:solidFill>
        </p:grpSpPr>
        <p:sp>
          <p:nvSpPr>
            <p:cNvPr id="12" name="Rounded Rectangle 11"/>
            <p:cNvSpPr/>
            <p:nvPr/>
          </p:nvSpPr>
          <p:spPr>
            <a:xfrm>
              <a:off x="395827" y="1641811"/>
              <a:ext cx="2423573" cy="3051939"/>
            </a:xfrm>
            <a:prstGeom prst="roundRect">
              <a:avLst>
                <a:gd name="adj" fmla="val 4092"/>
              </a:avLst>
            </a:prstGeom>
            <a:grpFill/>
            <a:ln w="9525"/>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1867">
                <a:solidFill>
                  <a:srgbClr val="7482FF"/>
                </a:solidFill>
                <a:latin typeface="UTM Avo"/>
                <a:cs typeface="+mn-ea"/>
                <a:sym typeface="+mn-lt"/>
              </a:endParaRPr>
            </a:p>
          </p:txBody>
        </p:sp>
        <p:sp>
          <p:nvSpPr>
            <p:cNvPr id="13" name="TextBox 12">
              <a:extLst>
                <a:ext uri="{FF2B5EF4-FFF2-40B4-BE49-F238E27FC236}">
                  <a16:creationId xmlns:a16="http://schemas.microsoft.com/office/drawing/2014/main" id="{0BE89C69-1BA8-2F2F-01BF-6D0FE11A63EB}"/>
                </a:ext>
              </a:extLst>
            </p:cNvPr>
            <p:cNvSpPr txBox="1"/>
            <p:nvPr/>
          </p:nvSpPr>
          <p:spPr>
            <a:xfrm>
              <a:off x="463474" y="1806602"/>
              <a:ext cx="2150663" cy="927418"/>
            </a:xfrm>
            <a:prstGeom prst="rect">
              <a:avLst/>
            </a:prstGeom>
            <a:grpFill/>
          </p:spPr>
          <p:txBody>
            <a:bodyPr wrap="square" rtlCol="0">
              <a:spAutoFit/>
            </a:bodyPr>
            <a:lstStyle/>
            <a:p>
              <a:pPr marL="457189" indent="-457189" algn="ctr" defTabSz="1219170">
                <a:lnSpc>
                  <a:spcPct val="150000"/>
                </a:lnSpc>
                <a:buFont typeface="Wingdings" panose="05000000000000000000" pitchFamily="2" charset="2"/>
                <a:buChar char="ü"/>
              </a:pPr>
              <a:r>
                <a:rPr lang="en-US" sz="2667" dirty="0">
                  <a:latin typeface="UTM Avo"/>
                  <a:ea typeface="+mn-ea"/>
                  <a:cs typeface="+mn-ea"/>
                  <a:sym typeface="+mn-lt"/>
                </a:rPr>
                <a:t>T</a:t>
              </a:r>
              <a:r>
                <a:rPr lang="vi-VN" sz="2667" dirty="0">
                  <a:latin typeface="+mn-lt"/>
                  <a:ea typeface="+mn-ea"/>
                  <a:cs typeface="+mn-ea"/>
                  <a:sym typeface="+mn-lt"/>
                </a:rPr>
                <a:t>ự đánh giá bản thân</a:t>
              </a:r>
              <a:r>
                <a:rPr lang="en-US" sz="2667" dirty="0">
                  <a:latin typeface="UTM Avo"/>
                  <a:ea typeface="+mn-ea"/>
                  <a:cs typeface="+mn-ea"/>
                  <a:sym typeface="+mn-lt"/>
                </a:rPr>
                <a:t>.</a:t>
              </a:r>
              <a:endParaRPr lang="vi-VN" sz="2667" dirty="0">
                <a:latin typeface="+mn-lt"/>
                <a:ea typeface="+mn-ea"/>
                <a:cs typeface="+mn-ea"/>
                <a:sym typeface="+mn-lt"/>
              </a:endParaRPr>
            </a:p>
          </p:txBody>
        </p:sp>
        <p:pic>
          <p:nvPicPr>
            <p:cNvPr id="18" name="Picture 17"/>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32281" y="2898810"/>
              <a:ext cx="2013050" cy="1779852"/>
            </a:xfrm>
            <a:prstGeom prst="rect">
              <a:avLst/>
            </a:prstGeom>
            <a:grpFill/>
          </p:spPr>
        </p:pic>
      </p:grpSp>
    </p:spTree>
    <p:extLst>
      <p:ext uri="{BB962C8B-B14F-4D97-AF65-F5344CB8AC3E}">
        <p14:creationId xmlns:p14="http://schemas.microsoft.com/office/powerpoint/2010/main" val="60981523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up)">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up)">
                                      <p:cBhvr>
                                        <p:cTn id="18" dur="500"/>
                                        <p:tgtEl>
                                          <p:spTgt spid="2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up)">
                                      <p:cBhvr>
                                        <p:cTn id="2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2" name="Snapsave.app_-6_vGUxIvCe9BP5mQJac4GKh_sE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
        <p:nvSpPr>
          <p:cNvPr id="3" name="Rounded Rectangle 2"/>
          <p:cNvSpPr/>
          <p:nvPr/>
        </p:nvSpPr>
        <p:spPr>
          <a:xfrm>
            <a:off x="3038324" y="4992915"/>
            <a:ext cx="6115352" cy="986971"/>
          </a:xfrm>
          <a:prstGeom prst="roundRect">
            <a:avLst/>
          </a:prstGeom>
          <a:solidFill>
            <a:schemeClr val="accent6"/>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933" b="1">
                <a:solidFill>
                  <a:srgbClr val="000000"/>
                </a:solidFill>
                <a:latin typeface="UTM Avo"/>
                <a:cs typeface="+mn-ea"/>
                <a:sym typeface="+mn-lt"/>
              </a:rPr>
              <a:t>NGÀNH KĨ THUẬT VẬT LIỆU</a:t>
            </a:r>
          </a:p>
        </p:txBody>
      </p:sp>
    </p:spTree>
    <p:extLst>
      <p:ext uri="{BB962C8B-B14F-4D97-AF65-F5344CB8AC3E}">
        <p14:creationId xmlns:p14="http://schemas.microsoft.com/office/powerpoint/2010/main" val="3247974944"/>
      </p:ext>
    </p:extLst>
  </p:cSld>
  <p:clrMapOvr>
    <a:masterClrMapping/>
  </p:clrMapOvr>
  <p:transition spd="med">
    <p:circle/>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6" presetClass="exit" presetSubtype="21" fill="hold" grpId="0" nodeType="clickEffect">
                                  <p:stCondLst>
                                    <p:cond delay="0"/>
                                  </p:stCondLst>
                                  <p:childTnLst>
                                    <p:animEffect transition="out" filter="barn(inVertical)">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par>
                          <p:cTn id="8" fill="hold">
                            <p:stCondLst>
                              <p:cond delay="500"/>
                            </p:stCondLst>
                            <p:childTnLst>
                              <p:par>
                                <p:cTn id="9" presetID="1" presetClass="mediacall" presetSubtype="0" fill="hold" nodeType="afterEffect">
                                  <p:stCondLst>
                                    <p:cond delay="0"/>
                                  </p:stCondLst>
                                  <p:childTnLst>
                                    <p:cmd type="call" cmd="playFrom(0.0)">
                                      <p:cBhvr>
                                        <p:cTn id="10" dur="287445" fill="hold"/>
                                        <p:tgtEl>
                                          <p:spTgt spid="2"/>
                                        </p:tgtEl>
                                      </p:cBhvr>
                                    </p:cmd>
                                  </p:childTnLst>
                                </p:cTn>
                              </p:par>
                            </p:childTnLst>
                          </p:cTn>
                        </p:par>
                      </p:childTnLst>
                    </p:cTn>
                  </p:par>
                </p:childTnLst>
              </p:cTn>
              <p:nextCondLst>
                <p:cond evt="onClick" delay="0">
                  <p:tgtEl>
                    <p:spTgt spid="2"/>
                  </p:tgtEl>
                </p:cond>
              </p:nextCondLst>
            </p:seq>
            <p:video fullScrn="1">
              <p:cMediaNode vol="80000">
                <p:cTn id="11" fill="hold" display="0">
                  <p:stCondLst>
                    <p:cond delay="indefinite"/>
                  </p:stCondLst>
                </p:cTn>
                <p:tgtEl>
                  <p:spTgt spid="2"/>
                </p:tgtEl>
              </p:cMediaNode>
            </p:video>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84"/>
        <p:cNvGrpSpPr/>
        <p:nvPr/>
      </p:nvGrpSpPr>
      <p:grpSpPr>
        <a:xfrm>
          <a:off x="0" y="0"/>
          <a:ext cx="0" cy="0"/>
          <a:chOff x="0" y="0"/>
          <a:chExt cx="0" cy="0"/>
        </a:xfrm>
      </p:grpSpPr>
      <p:sp>
        <p:nvSpPr>
          <p:cNvPr id="526" name="Freeform 525">
            <a:extLst>
              <a:ext uri="{FF2B5EF4-FFF2-40B4-BE49-F238E27FC236}">
                <a16:creationId xmlns:a16="http://schemas.microsoft.com/office/drawing/2014/main" id="{B7583960-C718-8E47-F484-66EC63EF54DD}"/>
              </a:ext>
            </a:extLst>
          </p:cNvPr>
          <p:cNvSpPr/>
          <p:nvPr/>
        </p:nvSpPr>
        <p:spPr>
          <a:xfrm>
            <a:off x="6961276" y="2886554"/>
            <a:ext cx="3853392" cy="3152775"/>
          </a:xfrm>
          <a:custGeom>
            <a:avLst/>
            <a:gdLst/>
            <a:ahLst/>
            <a:cxnLst/>
            <a:rect l="l" t="t" r="r" b="b"/>
            <a:pathLst>
              <a:path w="1531712" h="1221540">
                <a:moveTo>
                  <a:pt x="0" y="0"/>
                </a:moveTo>
                <a:lnTo>
                  <a:pt x="1531712" y="0"/>
                </a:lnTo>
                <a:lnTo>
                  <a:pt x="1531712" y="1221540"/>
                </a:lnTo>
                <a:lnTo>
                  <a:pt x="0" y="122154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1219170"/>
            <a:endParaRPr lang="vi-VN" sz="2400">
              <a:latin typeface="+mn-lt"/>
              <a:ea typeface="+mn-ea"/>
              <a:cs typeface="+mn-ea"/>
              <a:sym typeface="+mn-lt"/>
            </a:endParaRPr>
          </a:p>
        </p:txBody>
      </p:sp>
      <p:sp>
        <p:nvSpPr>
          <p:cNvPr id="11" name="TextBox 10"/>
          <p:cNvSpPr txBox="1"/>
          <p:nvPr/>
        </p:nvSpPr>
        <p:spPr>
          <a:xfrm>
            <a:off x="-3290261" y="2155505"/>
            <a:ext cx="12192000" cy="461665"/>
          </a:xfrm>
          <a:prstGeom prst="rect">
            <a:avLst/>
          </a:prstGeom>
          <a:noFill/>
        </p:spPr>
        <p:txBody>
          <a:bodyPr wrap="square" rtlCol="0">
            <a:spAutoFit/>
          </a:bodyPr>
          <a:lstStyle/>
          <a:p>
            <a:pPr algn="ctr" defTabSz="1219170"/>
            <a:r>
              <a:rPr lang="en-US" sz="2400" b="1" dirty="0">
                <a:solidFill>
                  <a:schemeClr val="tx1"/>
                </a:solidFill>
                <a:latin typeface="UTM Avo"/>
                <a:ea typeface="+mn-ea"/>
                <a:cs typeface="+mn-ea"/>
                <a:sym typeface="+mn-lt"/>
              </a:rPr>
              <a:t>1. </a:t>
            </a:r>
            <a:r>
              <a:rPr lang="en-US" sz="2400" b="1" dirty="0" err="1">
                <a:solidFill>
                  <a:schemeClr val="tx1"/>
                </a:solidFill>
                <a:latin typeface="UTM Avo"/>
                <a:ea typeface="+mn-ea"/>
                <a:cs typeface="+mn-ea"/>
                <a:sym typeface="+mn-lt"/>
              </a:rPr>
              <a:t>Nhóm</a:t>
            </a:r>
            <a:r>
              <a:rPr lang="en-US" sz="2400" b="1" dirty="0">
                <a:solidFill>
                  <a:schemeClr val="tx1"/>
                </a:solidFill>
                <a:latin typeface="UTM Avo"/>
                <a:ea typeface="+mn-ea"/>
                <a:cs typeface="+mn-ea"/>
                <a:sym typeface="+mn-lt"/>
              </a:rPr>
              <a:t> </a:t>
            </a:r>
            <a:r>
              <a:rPr lang="en-US" sz="2400" b="1" dirty="0" err="1">
                <a:solidFill>
                  <a:schemeClr val="tx1"/>
                </a:solidFill>
                <a:latin typeface="UTM Avo"/>
                <a:ea typeface="+mn-ea"/>
                <a:cs typeface="+mn-ea"/>
                <a:sym typeface="+mn-lt"/>
              </a:rPr>
              <a:t>yếu</a:t>
            </a:r>
            <a:r>
              <a:rPr lang="en-US" sz="2400" b="1" dirty="0">
                <a:solidFill>
                  <a:schemeClr val="tx1"/>
                </a:solidFill>
                <a:latin typeface="UTM Avo"/>
                <a:ea typeface="+mn-ea"/>
                <a:cs typeface="+mn-ea"/>
                <a:sym typeface="+mn-lt"/>
              </a:rPr>
              <a:t> </a:t>
            </a:r>
            <a:r>
              <a:rPr lang="en-US" sz="2400" b="1" dirty="0" err="1">
                <a:solidFill>
                  <a:schemeClr val="tx1"/>
                </a:solidFill>
                <a:latin typeface="UTM Avo"/>
                <a:ea typeface="+mn-ea"/>
                <a:cs typeface="+mn-ea"/>
                <a:sym typeface="+mn-lt"/>
              </a:rPr>
              <a:t>tố</a:t>
            </a:r>
            <a:r>
              <a:rPr lang="en-US" sz="2400" b="1" dirty="0">
                <a:solidFill>
                  <a:schemeClr val="tx1"/>
                </a:solidFill>
                <a:latin typeface="UTM Avo"/>
                <a:ea typeface="+mn-ea"/>
                <a:cs typeface="+mn-ea"/>
                <a:sym typeface="+mn-lt"/>
              </a:rPr>
              <a:t> </a:t>
            </a:r>
            <a:r>
              <a:rPr lang="en-US" sz="2400" b="1" dirty="0" err="1">
                <a:solidFill>
                  <a:schemeClr val="tx1"/>
                </a:solidFill>
                <a:latin typeface="UTM Avo"/>
                <a:ea typeface="+mn-ea"/>
                <a:cs typeface="+mn-ea"/>
                <a:sym typeface="+mn-lt"/>
              </a:rPr>
              <a:t>chủ</a:t>
            </a:r>
            <a:r>
              <a:rPr lang="en-US" sz="2400" b="1" dirty="0">
                <a:solidFill>
                  <a:schemeClr val="tx1"/>
                </a:solidFill>
                <a:latin typeface="UTM Avo"/>
                <a:ea typeface="+mn-ea"/>
                <a:cs typeface="+mn-ea"/>
                <a:sym typeface="+mn-lt"/>
              </a:rPr>
              <a:t> </a:t>
            </a:r>
            <a:r>
              <a:rPr lang="en-US" sz="2400" b="1" dirty="0" err="1">
                <a:solidFill>
                  <a:schemeClr val="tx1"/>
                </a:solidFill>
                <a:latin typeface="UTM Avo"/>
                <a:ea typeface="+mn-ea"/>
                <a:cs typeface="+mn-ea"/>
                <a:sym typeface="+mn-lt"/>
              </a:rPr>
              <a:t>quan</a:t>
            </a:r>
            <a:endParaRPr lang="en-US" sz="2400" b="1" dirty="0">
              <a:solidFill>
                <a:schemeClr val="tx1"/>
              </a:solidFill>
              <a:latin typeface="UTM Avo"/>
              <a:ea typeface="+mn-ea"/>
              <a:cs typeface="+mn-ea"/>
              <a:sym typeface="+mn-lt"/>
            </a:endParaRPr>
          </a:p>
        </p:txBody>
      </p:sp>
      <p:grpSp>
        <p:nvGrpSpPr>
          <p:cNvPr id="13" name="Group 12"/>
          <p:cNvGrpSpPr/>
          <p:nvPr/>
        </p:nvGrpSpPr>
        <p:grpSpPr>
          <a:xfrm>
            <a:off x="7027161" y="2472621"/>
            <a:ext cx="3374504" cy="461665"/>
            <a:chOff x="1001261" y="1461266"/>
            <a:chExt cx="2530878" cy="346249"/>
          </a:xfrm>
        </p:grpSpPr>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1261" y="1515729"/>
              <a:ext cx="280989" cy="283816"/>
            </a:xfrm>
            <a:prstGeom prst="rect">
              <a:avLst/>
            </a:prstGeom>
          </p:spPr>
        </p:pic>
        <p:sp>
          <p:nvSpPr>
            <p:cNvPr id="15" name="Rectangle 14"/>
            <p:cNvSpPr/>
            <p:nvPr/>
          </p:nvSpPr>
          <p:spPr>
            <a:xfrm>
              <a:off x="1282251" y="1461266"/>
              <a:ext cx="2249888" cy="346249"/>
            </a:xfrm>
            <a:prstGeom prst="rect">
              <a:avLst/>
            </a:prstGeom>
          </p:spPr>
          <p:txBody>
            <a:bodyPr wrap="square">
              <a:spAutoFit/>
            </a:bodyPr>
            <a:lstStyle/>
            <a:p>
              <a:pPr defTabSz="1219170"/>
              <a:r>
                <a:rPr lang="en-US" sz="2400" b="1" dirty="0" err="1">
                  <a:solidFill>
                    <a:srgbClr val="002060"/>
                  </a:solidFill>
                  <a:latin typeface="UTM Avo"/>
                  <a:ea typeface="+mn-ea"/>
                  <a:cs typeface="+mn-ea"/>
                  <a:sym typeface="+mn-lt"/>
                </a:rPr>
                <a:t>Thảo</a:t>
              </a:r>
              <a:r>
                <a:rPr lang="en-US" sz="2400" b="1" dirty="0">
                  <a:solidFill>
                    <a:srgbClr val="002060"/>
                  </a:solidFill>
                  <a:latin typeface="UTM Avo"/>
                  <a:ea typeface="+mn-ea"/>
                  <a:cs typeface="+mn-ea"/>
                  <a:sym typeface="+mn-lt"/>
                </a:rPr>
                <a:t> </a:t>
              </a:r>
              <a:r>
                <a:rPr lang="en-US" sz="2400" b="1" dirty="0" err="1">
                  <a:solidFill>
                    <a:srgbClr val="002060"/>
                  </a:solidFill>
                  <a:latin typeface="UTM Avo"/>
                  <a:ea typeface="+mn-ea"/>
                  <a:cs typeface="+mn-ea"/>
                  <a:sym typeface="+mn-lt"/>
                </a:rPr>
                <a:t>luận</a:t>
              </a:r>
              <a:r>
                <a:rPr lang="en-US" sz="2400" b="1" dirty="0">
                  <a:solidFill>
                    <a:srgbClr val="002060"/>
                  </a:solidFill>
                  <a:latin typeface="UTM Avo"/>
                  <a:ea typeface="+mn-ea"/>
                  <a:cs typeface="+mn-ea"/>
                  <a:sym typeface="+mn-lt"/>
                </a:rPr>
                <a:t> </a:t>
              </a:r>
              <a:r>
                <a:rPr lang="en-US" sz="2400" b="1" dirty="0" err="1">
                  <a:solidFill>
                    <a:srgbClr val="002060"/>
                  </a:solidFill>
                  <a:latin typeface="UTM Avo"/>
                  <a:ea typeface="+mn-ea"/>
                  <a:cs typeface="+mn-ea"/>
                  <a:sym typeface="+mn-lt"/>
                </a:rPr>
                <a:t>nhóm</a:t>
              </a:r>
              <a:endParaRPr lang="en-US" sz="2400" b="1" dirty="0">
                <a:solidFill>
                  <a:srgbClr val="002060"/>
                </a:solidFill>
                <a:latin typeface="UTM Avo"/>
                <a:ea typeface="+mn-ea"/>
                <a:cs typeface="+mn-ea"/>
                <a:sym typeface="+mn-lt"/>
              </a:endParaRPr>
            </a:p>
          </p:txBody>
        </p:sp>
      </p:grpSp>
      <p:grpSp>
        <p:nvGrpSpPr>
          <p:cNvPr id="3" name="Group 2"/>
          <p:cNvGrpSpPr/>
          <p:nvPr/>
        </p:nvGrpSpPr>
        <p:grpSpPr>
          <a:xfrm>
            <a:off x="543845" y="2652503"/>
            <a:ext cx="4686881" cy="3902655"/>
            <a:chOff x="459524" y="1434114"/>
            <a:chExt cx="3515161" cy="2926991"/>
          </a:xfrm>
        </p:grpSpPr>
        <p:grpSp>
          <p:nvGrpSpPr>
            <p:cNvPr id="519" name="Group 518"/>
            <p:cNvGrpSpPr/>
            <p:nvPr/>
          </p:nvGrpSpPr>
          <p:grpSpPr>
            <a:xfrm>
              <a:off x="638912" y="1592505"/>
              <a:ext cx="3335773" cy="2768600"/>
              <a:chOff x="4880367" y="2062571"/>
              <a:chExt cx="3335773" cy="2768600"/>
            </a:xfrm>
          </p:grpSpPr>
          <p:sp>
            <p:nvSpPr>
              <p:cNvPr id="520" name="Google Shape;715;p74"/>
              <p:cNvSpPr/>
              <p:nvPr/>
            </p:nvSpPr>
            <p:spPr>
              <a:xfrm rot="10800000">
                <a:off x="4880367" y="2062571"/>
                <a:ext cx="3335773" cy="2768600"/>
              </a:xfrm>
              <a:custGeom>
                <a:avLst/>
                <a:gdLst/>
                <a:ahLst/>
                <a:cxnLst/>
                <a:rect l="l" t="t" r="r" b="b"/>
                <a:pathLst>
                  <a:path w="26864" h="23659" extrusionOk="0">
                    <a:moveTo>
                      <a:pt x="6056" y="0"/>
                    </a:moveTo>
                    <a:cubicBezTo>
                      <a:pt x="5845" y="0"/>
                      <a:pt x="5616" y="35"/>
                      <a:pt x="5405" y="88"/>
                    </a:cubicBezTo>
                    <a:cubicBezTo>
                      <a:pt x="5299" y="141"/>
                      <a:pt x="5158" y="176"/>
                      <a:pt x="5053" y="229"/>
                    </a:cubicBezTo>
                    <a:cubicBezTo>
                      <a:pt x="5000" y="246"/>
                      <a:pt x="4982" y="246"/>
                      <a:pt x="4947" y="282"/>
                    </a:cubicBezTo>
                    <a:cubicBezTo>
                      <a:pt x="4806" y="317"/>
                      <a:pt x="4683" y="352"/>
                      <a:pt x="4542" y="352"/>
                    </a:cubicBezTo>
                    <a:lnTo>
                      <a:pt x="4190" y="352"/>
                    </a:lnTo>
                    <a:cubicBezTo>
                      <a:pt x="3838" y="352"/>
                      <a:pt x="3486" y="334"/>
                      <a:pt x="3116" y="317"/>
                    </a:cubicBezTo>
                    <a:lnTo>
                      <a:pt x="2888" y="317"/>
                    </a:lnTo>
                    <a:cubicBezTo>
                      <a:pt x="2764" y="317"/>
                      <a:pt x="2606" y="299"/>
                      <a:pt x="2483" y="299"/>
                    </a:cubicBezTo>
                    <a:lnTo>
                      <a:pt x="1163" y="299"/>
                    </a:lnTo>
                    <a:cubicBezTo>
                      <a:pt x="1127" y="299"/>
                      <a:pt x="1092" y="264"/>
                      <a:pt x="1074" y="264"/>
                    </a:cubicBezTo>
                    <a:lnTo>
                      <a:pt x="916" y="264"/>
                    </a:lnTo>
                    <a:cubicBezTo>
                      <a:pt x="775" y="264"/>
                      <a:pt x="652" y="264"/>
                      <a:pt x="494" y="246"/>
                    </a:cubicBezTo>
                    <a:lnTo>
                      <a:pt x="388" y="246"/>
                    </a:lnTo>
                    <a:cubicBezTo>
                      <a:pt x="335" y="246"/>
                      <a:pt x="300" y="229"/>
                      <a:pt x="230" y="229"/>
                    </a:cubicBezTo>
                    <a:cubicBezTo>
                      <a:pt x="212" y="229"/>
                      <a:pt x="212" y="229"/>
                      <a:pt x="194" y="264"/>
                    </a:cubicBezTo>
                    <a:cubicBezTo>
                      <a:pt x="159" y="352"/>
                      <a:pt x="142" y="423"/>
                      <a:pt x="159" y="511"/>
                    </a:cubicBezTo>
                    <a:lnTo>
                      <a:pt x="230" y="775"/>
                    </a:lnTo>
                    <a:cubicBezTo>
                      <a:pt x="230" y="827"/>
                      <a:pt x="247" y="845"/>
                      <a:pt x="247" y="863"/>
                    </a:cubicBezTo>
                    <a:lnTo>
                      <a:pt x="247" y="915"/>
                    </a:lnTo>
                    <a:cubicBezTo>
                      <a:pt x="247" y="968"/>
                      <a:pt x="282" y="1021"/>
                      <a:pt x="300" y="1074"/>
                    </a:cubicBezTo>
                    <a:cubicBezTo>
                      <a:pt x="300" y="1109"/>
                      <a:pt x="318" y="1127"/>
                      <a:pt x="318" y="1179"/>
                    </a:cubicBezTo>
                    <a:cubicBezTo>
                      <a:pt x="318" y="1197"/>
                      <a:pt x="335" y="1232"/>
                      <a:pt x="335" y="1267"/>
                    </a:cubicBezTo>
                    <a:cubicBezTo>
                      <a:pt x="406" y="1672"/>
                      <a:pt x="335" y="2112"/>
                      <a:pt x="282" y="2535"/>
                    </a:cubicBezTo>
                    <a:cubicBezTo>
                      <a:pt x="247" y="2693"/>
                      <a:pt x="212" y="2852"/>
                      <a:pt x="212" y="2993"/>
                    </a:cubicBezTo>
                    <a:lnTo>
                      <a:pt x="265" y="2993"/>
                    </a:lnTo>
                    <a:lnTo>
                      <a:pt x="265" y="3116"/>
                    </a:lnTo>
                    <a:cubicBezTo>
                      <a:pt x="265" y="3221"/>
                      <a:pt x="265" y="3362"/>
                      <a:pt x="282" y="3468"/>
                    </a:cubicBezTo>
                    <a:cubicBezTo>
                      <a:pt x="318" y="3714"/>
                      <a:pt x="546" y="3838"/>
                      <a:pt x="582" y="4066"/>
                    </a:cubicBezTo>
                    <a:cubicBezTo>
                      <a:pt x="634" y="4190"/>
                      <a:pt x="564" y="4295"/>
                      <a:pt x="634" y="4418"/>
                    </a:cubicBezTo>
                    <a:cubicBezTo>
                      <a:pt x="722" y="4542"/>
                      <a:pt x="881" y="4542"/>
                      <a:pt x="916" y="4771"/>
                    </a:cubicBezTo>
                    <a:lnTo>
                      <a:pt x="916" y="4911"/>
                    </a:lnTo>
                    <a:cubicBezTo>
                      <a:pt x="916" y="4964"/>
                      <a:pt x="898" y="4982"/>
                      <a:pt x="898" y="5035"/>
                    </a:cubicBezTo>
                    <a:cubicBezTo>
                      <a:pt x="846" y="5158"/>
                      <a:pt x="810" y="5299"/>
                      <a:pt x="898" y="5439"/>
                    </a:cubicBezTo>
                    <a:cubicBezTo>
                      <a:pt x="969" y="5527"/>
                      <a:pt x="1057" y="5598"/>
                      <a:pt x="1092" y="5686"/>
                    </a:cubicBezTo>
                    <a:cubicBezTo>
                      <a:pt x="1092" y="5703"/>
                      <a:pt x="1110" y="5756"/>
                      <a:pt x="1145" y="5774"/>
                    </a:cubicBezTo>
                    <a:cubicBezTo>
                      <a:pt x="1163" y="5827"/>
                      <a:pt x="1180" y="5862"/>
                      <a:pt x="1180" y="5915"/>
                    </a:cubicBezTo>
                    <a:cubicBezTo>
                      <a:pt x="1180" y="5932"/>
                      <a:pt x="1180" y="5950"/>
                      <a:pt x="1198" y="5950"/>
                    </a:cubicBezTo>
                    <a:lnTo>
                      <a:pt x="1198" y="5968"/>
                    </a:lnTo>
                    <a:cubicBezTo>
                      <a:pt x="1198" y="6020"/>
                      <a:pt x="1127" y="6091"/>
                      <a:pt x="1092" y="6126"/>
                    </a:cubicBezTo>
                    <a:cubicBezTo>
                      <a:pt x="1022" y="6196"/>
                      <a:pt x="969" y="6267"/>
                      <a:pt x="934" y="6302"/>
                    </a:cubicBezTo>
                    <a:cubicBezTo>
                      <a:pt x="846" y="6408"/>
                      <a:pt x="758" y="6496"/>
                      <a:pt x="670" y="6584"/>
                    </a:cubicBezTo>
                    <a:cubicBezTo>
                      <a:pt x="617" y="6654"/>
                      <a:pt x="546" y="6742"/>
                      <a:pt x="476" y="6813"/>
                    </a:cubicBezTo>
                    <a:lnTo>
                      <a:pt x="370" y="6918"/>
                    </a:lnTo>
                    <a:lnTo>
                      <a:pt x="300" y="6989"/>
                    </a:lnTo>
                    <a:cubicBezTo>
                      <a:pt x="177" y="7112"/>
                      <a:pt x="124" y="7165"/>
                      <a:pt x="265" y="7358"/>
                    </a:cubicBezTo>
                    <a:cubicBezTo>
                      <a:pt x="300" y="7429"/>
                      <a:pt x="388" y="7446"/>
                      <a:pt x="441" y="7517"/>
                    </a:cubicBezTo>
                    <a:cubicBezTo>
                      <a:pt x="476" y="7622"/>
                      <a:pt x="406" y="7816"/>
                      <a:pt x="388" y="7939"/>
                    </a:cubicBezTo>
                    <a:cubicBezTo>
                      <a:pt x="353" y="8203"/>
                      <a:pt x="300" y="8467"/>
                      <a:pt x="282" y="8731"/>
                    </a:cubicBezTo>
                    <a:cubicBezTo>
                      <a:pt x="282" y="8766"/>
                      <a:pt x="282" y="8784"/>
                      <a:pt x="265" y="8837"/>
                    </a:cubicBezTo>
                    <a:cubicBezTo>
                      <a:pt x="230" y="8943"/>
                      <a:pt x="212" y="9083"/>
                      <a:pt x="194" y="9189"/>
                    </a:cubicBezTo>
                    <a:cubicBezTo>
                      <a:pt x="142" y="9471"/>
                      <a:pt x="194" y="9735"/>
                      <a:pt x="177" y="10016"/>
                    </a:cubicBezTo>
                    <a:cubicBezTo>
                      <a:pt x="177" y="10140"/>
                      <a:pt x="106" y="10245"/>
                      <a:pt x="89" y="10351"/>
                    </a:cubicBezTo>
                    <a:cubicBezTo>
                      <a:pt x="89" y="10439"/>
                      <a:pt x="106" y="10544"/>
                      <a:pt x="177" y="10668"/>
                    </a:cubicBezTo>
                    <a:cubicBezTo>
                      <a:pt x="194" y="10703"/>
                      <a:pt x="212" y="10720"/>
                      <a:pt x="230" y="10773"/>
                    </a:cubicBezTo>
                    <a:cubicBezTo>
                      <a:pt x="265" y="10844"/>
                      <a:pt x="300" y="10879"/>
                      <a:pt x="318" y="10932"/>
                    </a:cubicBezTo>
                    <a:cubicBezTo>
                      <a:pt x="441" y="11073"/>
                      <a:pt x="582" y="11231"/>
                      <a:pt x="705" y="11389"/>
                    </a:cubicBezTo>
                    <a:cubicBezTo>
                      <a:pt x="881" y="11724"/>
                      <a:pt x="740" y="12182"/>
                      <a:pt x="828" y="12534"/>
                    </a:cubicBezTo>
                    <a:lnTo>
                      <a:pt x="828" y="12604"/>
                    </a:lnTo>
                    <a:cubicBezTo>
                      <a:pt x="828" y="12639"/>
                      <a:pt x="828" y="12657"/>
                      <a:pt x="846" y="12710"/>
                    </a:cubicBezTo>
                    <a:cubicBezTo>
                      <a:pt x="881" y="12903"/>
                      <a:pt x="881" y="13132"/>
                      <a:pt x="881" y="13326"/>
                    </a:cubicBezTo>
                    <a:cubicBezTo>
                      <a:pt x="881" y="13431"/>
                      <a:pt x="916" y="13537"/>
                      <a:pt x="916" y="13625"/>
                    </a:cubicBezTo>
                    <a:cubicBezTo>
                      <a:pt x="934" y="13801"/>
                      <a:pt x="810" y="13854"/>
                      <a:pt x="634" y="14012"/>
                    </a:cubicBezTo>
                    <a:cubicBezTo>
                      <a:pt x="529" y="14100"/>
                      <a:pt x="388" y="14188"/>
                      <a:pt x="318" y="14312"/>
                    </a:cubicBezTo>
                    <a:cubicBezTo>
                      <a:pt x="282" y="14400"/>
                      <a:pt x="282" y="14470"/>
                      <a:pt x="282" y="14540"/>
                    </a:cubicBezTo>
                    <a:cubicBezTo>
                      <a:pt x="282" y="14576"/>
                      <a:pt x="300" y="14593"/>
                      <a:pt x="300" y="14646"/>
                    </a:cubicBezTo>
                    <a:cubicBezTo>
                      <a:pt x="318" y="14681"/>
                      <a:pt x="318" y="14734"/>
                      <a:pt x="318" y="14769"/>
                    </a:cubicBezTo>
                    <a:cubicBezTo>
                      <a:pt x="370" y="15068"/>
                      <a:pt x="247" y="15368"/>
                      <a:pt x="247" y="15649"/>
                    </a:cubicBezTo>
                    <a:cubicBezTo>
                      <a:pt x="247" y="15878"/>
                      <a:pt x="159" y="15984"/>
                      <a:pt x="159" y="16230"/>
                    </a:cubicBezTo>
                    <a:lnTo>
                      <a:pt x="159" y="16477"/>
                    </a:lnTo>
                    <a:lnTo>
                      <a:pt x="159" y="16582"/>
                    </a:lnTo>
                    <a:cubicBezTo>
                      <a:pt x="159" y="16670"/>
                      <a:pt x="142" y="16758"/>
                      <a:pt x="124" y="16846"/>
                    </a:cubicBezTo>
                    <a:cubicBezTo>
                      <a:pt x="89" y="16970"/>
                      <a:pt x="1" y="17040"/>
                      <a:pt x="18" y="17198"/>
                    </a:cubicBezTo>
                    <a:cubicBezTo>
                      <a:pt x="54" y="17445"/>
                      <a:pt x="370" y="17533"/>
                      <a:pt x="476" y="17709"/>
                    </a:cubicBezTo>
                    <a:cubicBezTo>
                      <a:pt x="582" y="17885"/>
                      <a:pt x="546" y="18184"/>
                      <a:pt x="564" y="18413"/>
                    </a:cubicBezTo>
                    <a:lnTo>
                      <a:pt x="546" y="18413"/>
                    </a:lnTo>
                    <a:lnTo>
                      <a:pt x="546" y="18448"/>
                    </a:lnTo>
                    <a:lnTo>
                      <a:pt x="546" y="18519"/>
                    </a:lnTo>
                    <a:lnTo>
                      <a:pt x="564" y="18519"/>
                    </a:lnTo>
                    <a:cubicBezTo>
                      <a:pt x="599" y="18818"/>
                      <a:pt x="599" y="19064"/>
                      <a:pt x="687" y="19381"/>
                    </a:cubicBezTo>
                    <a:cubicBezTo>
                      <a:pt x="775" y="19610"/>
                      <a:pt x="758" y="19821"/>
                      <a:pt x="758" y="20085"/>
                    </a:cubicBezTo>
                    <a:cubicBezTo>
                      <a:pt x="758" y="20138"/>
                      <a:pt x="775" y="20261"/>
                      <a:pt x="775" y="20349"/>
                    </a:cubicBezTo>
                    <a:lnTo>
                      <a:pt x="775" y="20367"/>
                    </a:lnTo>
                    <a:lnTo>
                      <a:pt x="775" y="20455"/>
                    </a:lnTo>
                    <a:lnTo>
                      <a:pt x="775" y="20473"/>
                    </a:lnTo>
                    <a:cubicBezTo>
                      <a:pt x="740" y="20631"/>
                      <a:pt x="722" y="20543"/>
                      <a:pt x="599" y="20649"/>
                    </a:cubicBezTo>
                    <a:cubicBezTo>
                      <a:pt x="458" y="20807"/>
                      <a:pt x="370" y="21142"/>
                      <a:pt x="282" y="21335"/>
                    </a:cubicBezTo>
                    <a:cubicBezTo>
                      <a:pt x="142" y="21617"/>
                      <a:pt x="106" y="21951"/>
                      <a:pt x="71" y="22286"/>
                    </a:cubicBezTo>
                    <a:lnTo>
                      <a:pt x="71" y="22391"/>
                    </a:lnTo>
                    <a:cubicBezTo>
                      <a:pt x="71" y="22691"/>
                      <a:pt x="106" y="23008"/>
                      <a:pt x="106" y="23289"/>
                    </a:cubicBezTo>
                    <a:cubicBezTo>
                      <a:pt x="282" y="23360"/>
                      <a:pt x="494" y="23377"/>
                      <a:pt x="722" y="23377"/>
                    </a:cubicBezTo>
                    <a:lnTo>
                      <a:pt x="1215" y="23377"/>
                    </a:lnTo>
                    <a:cubicBezTo>
                      <a:pt x="1339" y="23377"/>
                      <a:pt x="1444" y="23377"/>
                      <a:pt x="1550" y="23395"/>
                    </a:cubicBezTo>
                    <a:cubicBezTo>
                      <a:pt x="1796" y="23448"/>
                      <a:pt x="1990" y="23465"/>
                      <a:pt x="2236" y="23465"/>
                    </a:cubicBezTo>
                    <a:lnTo>
                      <a:pt x="2254" y="23465"/>
                    </a:lnTo>
                    <a:cubicBezTo>
                      <a:pt x="2536" y="23465"/>
                      <a:pt x="2800" y="23430"/>
                      <a:pt x="3064" y="23395"/>
                    </a:cubicBezTo>
                    <a:lnTo>
                      <a:pt x="3187" y="23395"/>
                    </a:lnTo>
                    <a:cubicBezTo>
                      <a:pt x="3275" y="23395"/>
                      <a:pt x="3381" y="23377"/>
                      <a:pt x="3486" y="23377"/>
                    </a:cubicBezTo>
                    <a:lnTo>
                      <a:pt x="3504" y="23377"/>
                    </a:lnTo>
                    <a:cubicBezTo>
                      <a:pt x="4120" y="23377"/>
                      <a:pt x="4718" y="23307"/>
                      <a:pt x="5334" y="23289"/>
                    </a:cubicBezTo>
                    <a:cubicBezTo>
                      <a:pt x="5599" y="23289"/>
                      <a:pt x="5880" y="23272"/>
                      <a:pt x="6144" y="23254"/>
                    </a:cubicBezTo>
                    <a:cubicBezTo>
                      <a:pt x="6267" y="23219"/>
                      <a:pt x="6408" y="23201"/>
                      <a:pt x="6567" y="23201"/>
                    </a:cubicBezTo>
                    <a:lnTo>
                      <a:pt x="6672" y="23201"/>
                    </a:lnTo>
                    <a:cubicBezTo>
                      <a:pt x="6796" y="23219"/>
                      <a:pt x="6901" y="23289"/>
                      <a:pt x="7024" y="23342"/>
                    </a:cubicBezTo>
                    <a:cubicBezTo>
                      <a:pt x="7060" y="23342"/>
                      <a:pt x="7077" y="23360"/>
                      <a:pt x="7112" y="23360"/>
                    </a:cubicBezTo>
                    <a:cubicBezTo>
                      <a:pt x="7236" y="23377"/>
                      <a:pt x="7341" y="23377"/>
                      <a:pt x="7464" y="23377"/>
                    </a:cubicBezTo>
                    <a:cubicBezTo>
                      <a:pt x="7676" y="23377"/>
                      <a:pt x="7887" y="23360"/>
                      <a:pt x="8081" y="23342"/>
                    </a:cubicBezTo>
                    <a:cubicBezTo>
                      <a:pt x="8292" y="23307"/>
                      <a:pt x="8503" y="23289"/>
                      <a:pt x="8697" y="23289"/>
                    </a:cubicBezTo>
                    <a:lnTo>
                      <a:pt x="8855" y="23289"/>
                    </a:lnTo>
                    <a:cubicBezTo>
                      <a:pt x="8908" y="23289"/>
                      <a:pt x="8926" y="23307"/>
                      <a:pt x="8961" y="23307"/>
                    </a:cubicBezTo>
                    <a:cubicBezTo>
                      <a:pt x="9049" y="23342"/>
                      <a:pt x="9119" y="23377"/>
                      <a:pt x="9225" y="23377"/>
                    </a:cubicBezTo>
                    <a:lnTo>
                      <a:pt x="11566" y="23377"/>
                    </a:lnTo>
                    <a:cubicBezTo>
                      <a:pt x="11742" y="23360"/>
                      <a:pt x="11830" y="23272"/>
                      <a:pt x="11953" y="23219"/>
                    </a:cubicBezTo>
                    <a:cubicBezTo>
                      <a:pt x="12200" y="23131"/>
                      <a:pt x="12446" y="23113"/>
                      <a:pt x="12693" y="23113"/>
                    </a:cubicBezTo>
                    <a:lnTo>
                      <a:pt x="13186" y="23113"/>
                    </a:lnTo>
                    <a:cubicBezTo>
                      <a:pt x="13344" y="23254"/>
                      <a:pt x="13485" y="23272"/>
                      <a:pt x="13678" y="23307"/>
                    </a:cubicBezTo>
                    <a:cubicBezTo>
                      <a:pt x="13978" y="23360"/>
                      <a:pt x="14312" y="23377"/>
                      <a:pt x="14629" y="23448"/>
                    </a:cubicBezTo>
                    <a:lnTo>
                      <a:pt x="14629" y="23465"/>
                    </a:lnTo>
                    <a:cubicBezTo>
                      <a:pt x="14664" y="23465"/>
                      <a:pt x="14682" y="23483"/>
                      <a:pt x="14735" y="23483"/>
                    </a:cubicBezTo>
                    <a:cubicBezTo>
                      <a:pt x="14858" y="23518"/>
                      <a:pt x="14999" y="23518"/>
                      <a:pt x="15122" y="23518"/>
                    </a:cubicBezTo>
                    <a:cubicBezTo>
                      <a:pt x="15509" y="23518"/>
                      <a:pt x="15861" y="23448"/>
                      <a:pt x="16178" y="23307"/>
                    </a:cubicBezTo>
                    <a:cubicBezTo>
                      <a:pt x="16301" y="23272"/>
                      <a:pt x="16425" y="23254"/>
                      <a:pt x="16565" y="23219"/>
                    </a:cubicBezTo>
                    <a:lnTo>
                      <a:pt x="16794" y="23219"/>
                    </a:lnTo>
                    <a:cubicBezTo>
                      <a:pt x="16970" y="23219"/>
                      <a:pt x="17146" y="23254"/>
                      <a:pt x="17322" y="23254"/>
                    </a:cubicBezTo>
                    <a:lnTo>
                      <a:pt x="17358" y="23254"/>
                    </a:lnTo>
                    <a:cubicBezTo>
                      <a:pt x="17727" y="23254"/>
                      <a:pt x="18097" y="23201"/>
                      <a:pt x="18467" y="23184"/>
                    </a:cubicBezTo>
                    <a:lnTo>
                      <a:pt x="18590" y="23184"/>
                    </a:lnTo>
                    <a:cubicBezTo>
                      <a:pt x="18678" y="23184"/>
                      <a:pt x="18783" y="23166"/>
                      <a:pt x="18871" y="23166"/>
                    </a:cubicBezTo>
                    <a:cubicBezTo>
                      <a:pt x="19347" y="23113"/>
                      <a:pt x="19875" y="23078"/>
                      <a:pt x="20385" y="23078"/>
                    </a:cubicBezTo>
                    <a:lnTo>
                      <a:pt x="20561" y="23078"/>
                    </a:lnTo>
                    <a:cubicBezTo>
                      <a:pt x="20966" y="23078"/>
                      <a:pt x="21336" y="23096"/>
                      <a:pt x="21706" y="23184"/>
                    </a:cubicBezTo>
                    <a:cubicBezTo>
                      <a:pt x="21899" y="23219"/>
                      <a:pt x="22128" y="23219"/>
                      <a:pt x="22322" y="23272"/>
                    </a:cubicBezTo>
                    <a:cubicBezTo>
                      <a:pt x="22374" y="23272"/>
                      <a:pt x="22392" y="23272"/>
                      <a:pt x="22427" y="23289"/>
                    </a:cubicBezTo>
                    <a:cubicBezTo>
                      <a:pt x="22498" y="23289"/>
                      <a:pt x="22568" y="23307"/>
                      <a:pt x="22639" y="23307"/>
                    </a:cubicBezTo>
                    <a:cubicBezTo>
                      <a:pt x="22744" y="23307"/>
                      <a:pt x="22850" y="23307"/>
                      <a:pt x="22955" y="23289"/>
                    </a:cubicBezTo>
                    <a:cubicBezTo>
                      <a:pt x="23079" y="23272"/>
                      <a:pt x="23202" y="23254"/>
                      <a:pt x="23307" y="23219"/>
                    </a:cubicBezTo>
                    <a:cubicBezTo>
                      <a:pt x="23395" y="23254"/>
                      <a:pt x="23466" y="23272"/>
                      <a:pt x="23536" y="23289"/>
                    </a:cubicBezTo>
                    <a:cubicBezTo>
                      <a:pt x="23712" y="23307"/>
                      <a:pt x="23871" y="23307"/>
                      <a:pt x="24047" y="23342"/>
                    </a:cubicBezTo>
                    <a:cubicBezTo>
                      <a:pt x="24100" y="23342"/>
                      <a:pt x="24170" y="23360"/>
                      <a:pt x="24240" y="23360"/>
                    </a:cubicBezTo>
                    <a:cubicBezTo>
                      <a:pt x="24258" y="23360"/>
                      <a:pt x="24311" y="23360"/>
                      <a:pt x="24328" y="23377"/>
                    </a:cubicBezTo>
                    <a:cubicBezTo>
                      <a:pt x="24522" y="23395"/>
                      <a:pt x="24698" y="23465"/>
                      <a:pt x="24874" y="23553"/>
                    </a:cubicBezTo>
                    <a:cubicBezTo>
                      <a:pt x="25068" y="23641"/>
                      <a:pt x="25244" y="23659"/>
                      <a:pt x="25455" y="23659"/>
                    </a:cubicBezTo>
                    <a:lnTo>
                      <a:pt x="26212" y="23659"/>
                    </a:lnTo>
                    <a:cubicBezTo>
                      <a:pt x="26265" y="23659"/>
                      <a:pt x="26282" y="23659"/>
                      <a:pt x="26335" y="23641"/>
                    </a:cubicBezTo>
                    <a:lnTo>
                      <a:pt x="26458" y="23571"/>
                    </a:lnTo>
                    <a:cubicBezTo>
                      <a:pt x="26476" y="23272"/>
                      <a:pt x="26423" y="22937"/>
                      <a:pt x="26353" y="22656"/>
                    </a:cubicBezTo>
                    <a:cubicBezTo>
                      <a:pt x="26353" y="22603"/>
                      <a:pt x="26335" y="22567"/>
                      <a:pt x="26335" y="22515"/>
                    </a:cubicBezTo>
                    <a:cubicBezTo>
                      <a:pt x="26335" y="22479"/>
                      <a:pt x="26335" y="22462"/>
                      <a:pt x="26300" y="22409"/>
                    </a:cubicBezTo>
                    <a:lnTo>
                      <a:pt x="26300" y="22251"/>
                    </a:lnTo>
                    <a:cubicBezTo>
                      <a:pt x="26300" y="22163"/>
                      <a:pt x="26300" y="22075"/>
                      <a:pt x="26335" y="21987"/>
                    </a:cubicBezTo>
                    <a:cubicBezTo>
                      <a:pt x="26335" y="21934"/>
                      <a:pt x="26353" y="21863"/>
                      <a:pt x="26353" y="21775"/>
                    </a:cubicBezTo>
                    <a:cubicBezTo>
                      <a:pt x="26388" y="21423"/>
                      <a:pt x="26476" y="21089"/>
                      <a:pt x="26458" y="20737"/>
                    </a:cubicBezTo>
                    <a:cubicBezTo>
                      <a:pt x="26458" y="20702"/>
                      <a:pt x="26441" y="20649"/>
                      <a:pt x="26441" y="20614"/>
                    </a:cubicBezTo>
                    <a:cubicBezTo>
                      <a:pt x="26441" y="20561"/>
                      <a:pt x="26423" y="20543"/>
                      <a:pt x="26423" y="20490"/>
                    </a:cubicBezTo>
                    <a:cubicBezTo>
                      <a:pt x="26388" y="20437"/>
                      <a:pt x="26353" y="20367"/>
                      <a:pt x="26335" y="20297"/>
                    </a:cubicBezTo>
                    <a:cubicBezTo>
                      <a:pt x="26282" y="20226"/>
                      <a:pt x="26265" y="20173"/>
                      <a:pt x="26212" y="20085"/>
                    </a:cubicBezTo>
                    <a:cubicBezTo>
                      <a:pt x="26212" y="20050"/>
                      <a:pt x="26212" y="20050"/>
                      <a:pt x="26194" y="20033"/>
                    </a:cubicBezTo>
                    <a:cubicBezTo>
                      <a:pt x="26089" y="19821"/>
                      <a:pt x="26089" y="19593"/>
                      <a:pt x="26124" y="19346"/>
                    </a:cubicBezTo>
                    <a:cubicBezTo>
                      <a:pt x="26159" y="19293"/>
                      <a:pt x="26177" y="19205"/>
                      <a:pt x="26212" y="19135"/>
                    </a:cubicBezTo>
                    <a:cubicBezTo>
                      <a:pt x="26265" y="19047"/>
                      <a:pt x="26282" y="18959"/>
                      <a:pt x="26300" y="18871"/>
                    </a:cubicBezTo>
                    <a:lnTo>
                      <a:pt x="26300" y="18818"/>
                    </a:lnTo>
                    <a:cubicBezTo>
                      <a:pt x="26300" y="18783"/>
                      <a:pt x="26300" y="18712"/>
                      <a:pt x="26282" y="18660"/>
                    </a:cubicBezTo>
                    <a:cubicBezTo>
                      <a:pt x="26282" y="18624"/>
                      <a:pt x="26265" y="18607"/>
                      <a:pt x="26265" y="18554"/>
                    </a:cubicBezTo>
                    <a:lnTo>
                      <a:pt x="26318" y="18554"/>
                    </a:lnTo>
                    <a:cubicBezTo>
                      <a:pt x="26318" y="18536"/>
                      <a:pt x="26282" y="18484"/>
                      <a:pt x="26282" y="18466"/>
                    </a:cubicBezTo>
                    <a:cubicBezTo>
                      <a:pt x="26265" y="18378"/>
                      <a:pt x="26230" y="18290"/>
                      <a:pt x="26194" y="18202"/>
                    </a:cubicBezTo>
                    <a:cubicBezTo>
                      <a:pt x="26159" y="18026"/>
                      <a:pt x="26194" y="17850"/>
                      <a:pt x="26159" y="17674"/>
                    </a:cubicBezTo>
                    <a:cubicBezTo>
                      <a:pt x="26089" y="17375"/>
                      <a:pt x="26018" y="17040"/>
                      <a:pt x="26001" y="16723"/>
                    </a:cubicBezTo>
                    <a:lnTo>
                      <a:pt x="26001" y="16618"/>
                    </a:lnTo>
                    <a:lnTo>
                      <a:pt x="26001" y="16600"/>
                    </a:lnTo>
                    <a:cubicBezTo>
                      <a:pt x="26001" y="16318"/>
                      <a:pt x="26001" y="16054"/>
                      <a:pt x="26089" y="15755"/>
                    </a:cubicBezTo>
                    <a:cubicBezTo>
                      <a:pt x="26142" y="15614"/>
                      <a:pt x="26194" y="15456"/>
                      <a:pt x="26265" y="15315"/>
                    </a:cubicBezTo>
                    <a:lnTo>
                      <a:pt x="26265" y="15262"/>
                    </a:lnTo>
                    <a:cubicBezTo>
                      <a:pt x="26300" y="15174"/>
                      <a:pt x="26335" y="15104"/>
                      <a:pt x="26370" y="15033"/>
                    </a:cubicBezTo>
                    <a:cubicBezTo>
                      <a:pt x="26406" y="14998"/>
                      <a:pt x="26423" y="14945"/>
                      <a:pt x="26423" y="14928"/>
                    </a:cubicBezTo>
                    <a:cubicBezTo>
                      <a:pt x="26441" y="14875"/>
                      <a:pt x="26458" y="14822"/>
                      <a:pt x="26494" y="14752"/>
                    </a:cubicBezTo>
                    <a:cubicBezTo>
                      <a:pt x="26511" y="14716"/>
                      <a:pt x="26529" y="14681"/>
                      <a:pt x="26529" y="14646"/>
                    </a:cubicBezTo>
                    <a:cubicBezTo>
                      <a:pt x="26687" y="14312"/>
                      <a:pt x="26863" y="13924"/>
                      <a:pt x="26793" y="13590"/>
                    </a:cubicBezTo>
                    <a:cubicBezTo>
                      <a:pt x="26740" y="13326"/>
                      <a:pt x="26722" y="13079"/>
                      <a:pt x="26687" y="12815"/>
                    </a:cubicBezTo>
                    <a:cubicBezTo>
                      <a:pt x="26687" y="12780"/>
                      <a:pt x="26652" y="12745"/>
                      <a:pt x="26652" y="12710"/>
                    </a:cubicBezTo>
                    <a:cubicBezTo>
                      <a:pt x="26652" y="12657"/>
                      <a:pt x="26634" y="12622"/>
                      <a:pt x="26634" y="12551"/>
                    </a:cubicBezTo>
                    <a:cubicBezTo>
                      <a:pt x="26564" y="12252"/>
                      <a:pt x="26476" y="11988"/>
                      <a:pt x="26476" y="11671"/>
                    </a:cubicBezTo>
                    <a:cubicBezTo>
                      <a:pt x="26476" y="11460"/>
                      <a:pt x="26388" y="11231"/>
                      <a:pt x="26353" y="11020"/>
                    </a:cubicBezTo>
                    <a:cubicBezTo>
                      <a:pt x="26353" y="10967"/>
                      <a:pt x="26335" y="10932"/>
                      <a:pt x="26335" y="10879"/>
                    </a:cubicBezTo>
                    <a:lnTo>
                      <a:pt x="26335" y="10773"/>
                    </a:lnTo>
                    <a:lnTo>
                      <a:pt x="26265" y="10773"/>
                    </a:lnTo>
                    <a:lnTo>
                      <a:pt x="26265" y="9611"/>
                    </a:lnTo>
                    <a:cubicBezTo>
                      <a:pt x="26247" y="9523"/>
                      <a:pt x="26247" y="9435"/>
                      <a:pt x="26247" y="9347"/>
                    </a:cubicBezTo>
                    <a:lnTo>
                      <a:pt x="26247" y="8943"/>
                    </a:lnTo>
                    <a:lnTo>
                      <a:pt x="26247" y="8837"/>
                    </a:lnTo>
                    <a:lnTo>
                      <a:pt x="26247" y="8678"/>
                    </a:lnTo>
                    <a:cubicBezTo>
                      <a:pt x="26247" y="8573"/>
                      <a:pt x="26212" y="8485"/>
                      <a:pt x="26177" y="8414"/>
                    </a:cubicBezTo>
                    <a:cubicBezTo>
                      <a:pt x="26089" y="7886"/>
                      <a:pt x="26159" y="7358"/>
                      <a:pt x="26247" y="6830"/>
                    </a:cubicBezTo>
                    <a:cubicBezTo>
                      <a:pt x="26265" y="6672"/>
                      <a:pt x="26300" y="6513"/>
                      <a:pt x="26353" y="6372"/>
                    </a:cubicBezTo>
                    <a:cubicBezTo>
                      <a:pt x="26353" y="6337"/>
                      <a:pt x="26370" y="6302"/>
                      <a:pt x="26370" y="6284"/>
                    </a:cubicBezTo>
                    <a:cubicBezTo>
                      <a:pt x="26511" y="5809"/>
                      <a:pt x="26617" y="5492"/>
                      <a:pt x="26634" y="5070"/>
                    </a:cubicBezTo>
                    <a:lnTo>
                      <a:pt x="26634" y="5017"/>
                    </a:lnTo>
                    <a:lnTo>
                      <a:pt x="26634" y="4964"/>
                    </a:lnTo>
                    <a:lnTo>
                      <a:pt x="26634" y="4876"/>
                    </a:lnTo>
                    <a:lnTo>
                      <a:pt x="26634" y="3732"/>
                    </a:lnTo>
                    <a:cubicBezTo>
                      <a:pt x="26634" y="3292"/>
                      <a:pt x="26705" y="2852"/>
                      <a:pt x="26722" y="2376"/>
                    </a:cubicBezTo>
                    <a:cubicBezTo>
                      <a:pt x="26722" y="2007"/>
                      <a:pt x="26652" y="1637"/>
                      <a:pt x="26634" y="1267"/>
                    </a:cubicBezTo>
                    <a:lnTo>
                      <a:pt x="26634" y="1197"/>
                    </a:lnTo>
                    <a:lnTo>
                      <a:pt x="26634" y="1179"/>
                    </a:lnTo>
                    <a:lnTo>
                      <a:pt x="26634" y="1091"/>
                    </a:lnTo>
                    <a:cubicBezTo>
                      <a:pt x="26634" y="951"/>
                      <a:pt x="26652" y="827"/>
                      <a:pt x="26617" y="687"/>
                    </a:cubicBezTo>
                    <a:cubicBezTo>
                      <a:pt x="26564" y="493"/>
                      <a:pt x="26546" y="334"/>
                      <a:pt x="26546" y="123"/>
                    </a:cubicBezTo>
                    <a:lnTo>
                      <a:pt x="26458" y="211"/>
                    </a:lnTo>
                    <a:cubicBezTo>
                      <a:pt x="26423" y="246"/>
                      <a:pt x="26388" y="299"/>
                      <a:pt x="26370" y="299"/>
                    </a:cubicBezTo>
                    <a:cubicBezTo>
                      <a:pt x="26353" y="299"/>
                      <a:pt x="26353" y="299"/>
                      <a:pt x="26335" y="264"/>
                    </a:cubicBezTo>
                    <a:cubicBezTo>
                      <a:pt x="26282" y="246"/>
                      <a:pt x="26265" y="246"/>
                      <a:pt x="26212" y="246"/>
                    </a:cubicBezTo>
                    <a:lnTo>
                      <a:pt x="26159" y="246"/>
                    </a:lnTo>
                    <a:cubicBezTo>
                      <a:pt x="26018" y="246"/>
                      <a:pt x="25913" y="264"/>
                      <a:pt x="25807" y="264"/>
                    </a:cubicBezTo>
                    <a:lnTo>
                      <a:pt x="25754" y="264"/>
                    </a:lnTo>
                    <a:cubicBezTo>
                      <a:pt x="25473" y="264"/>
                      <a:pt x="25226" y="246"/>
                      <a:pt x="24945" y="211"/>
                    </a:cubicBezTo>
                    <a:lnTo>
                      <a:pt x="24804" y="211"/>
                    </a:lnTo>
                    <a:cubicBezTo>
                      <a:pt x="24663" y="211"/>
                      <a:pt x="24522" y="229"/>
                      <a:pt x="24399" y="246"/>
                    </a:cubicBezTo>
                    <a:cubicBezTo>
                      <a:pt x="24346" y="246"/>
                      <a:pt x="24328" y="246"/>
                      <a:pt x="24276" y="282"/>
                    </a:cubicBezTo>
                    <a:lnTo>
                      <a:pt x="22744" y="282"/>
                    </a:lnTo>
                    <a:cubicBezTo>
                      <a:pt x="22656" y="282"/>
                      <a:pt x="22550" y="282"/>
                      <a:pt x="22462" y="299"/>
                    </a:cubicBezTo>
                    <a:cubicBezTo>
                      <a:pt x="22410" y="299"/>
                      <a:pt x="22392" y="317"/>
                      <a:pt x="22339" y="317"/>
                    </a:cubicBezTo>
                    <a:cubicBezTo>
                      <a:pt x="22058" y="370"/>
                      <a:pt x="21794" y="458"/>
                      <a:pt x="21494" y="511"/>
                    </a:cubicBezTo>
                    <a:cubicBezTo>
                      <a:pt x="21371" y="546"/>
                      <a:pt x="21283" y="546"/>
                      <a:pt x="21195" y="546"/>
                    </a:cubicBezTo>
                    <a:cubicBezTo>
                      <a:pt x="20966" y="546"/>
                      <a:pt x="20737" y="493"/>
                      <a:pt x="20526" y="475"/>
                    </a:cubicBezTo>
                    <a:lnTo>
                      <a:pt x="20526" y="458"/>
                    </a:lnTo>
                    <a:cubicBezTo>
                      <a:pt x="20473" y="458"/>
                      <a:pt x="20456" y="458"/>
                      <a:pt x="20403" y="423"/>
                    </a:cubicBezTo>
                    <a:lnTo>
                      <a:pt x="20262" y="423"/>
                    </a:lnTo>
                    <a:cubicBezTo>
                      <a:pt x="20104" y="423"/>
                      <a:pt x="19945" y="405"/>
                      <a:pt x="19787" y="405"/>
                    </a:cubicBezTo>
                    <a:cubicBezTo>
                      <a:pt x="19699" y="405"/>
                      <a:pt x="19611" y="405"/>
                      <a:pt x="19523" y="423"/>
                    </a:cubicBezTo>
                    <a:cubicBezTo>
                      <a:pt x="19329" y="458"/>
                      <a:pt x="19153" y="511"/>
                      <a:pt x="18959" y="511"/>
                    </a:cubicBezTo>
                    <a:lnTo>
                      <a:pt x="18907" y="511"/>
                    </a:lnTo>
                    <a:cubicBezTo>
                      <a:pt x="18801" y="511"/>
                      <a:pt x="18713" y="511"/>
                      <a:pt x="18607" y="493"/>
                    </a:cubicBezTo>
                    <a:cubicBezTo>
                      <a:pt x="18555" y="493"/>
                      <a:pt x="18537" y="475"/>
                      <a:pt x="18502" y="475"/>
                    </a:cubicBezTo>
                    <a:cubicBezTo>
                      <a:pt x="18379" y="440"/>
                      <a:pt x="18273" y="405"/>
                      <a:pt x="18185" y="352"/>
                    </a:cubicBezTo>
                    <a:cubicBezTo>
                      <a:pt x="18097" y="317"/>
                      <a:pt x="18097" y="282"/>
                      <a:pt x="18009" y="246"/>
                    </a:cubicBezTo>
                    <a:lnTo>
                      <a:pt x="17938" y="246"/>
                    </a:lnTo>
                    <a:cubicBezTo>
                      <a:pt x="17815" y="246"/>
                      <a:pt x="17586" y="334"/>
                      <a:pt x="17481" y="352"/>
                    </a:cubicBezTo>
                    <a:cubicBezTo>
                      <a:pt x="17217" y="423"/>
                      <a:pt x="16953" y="475"/>
                      <a:pt x="16671" y="493"/>
                    </a:cubicBezTo>
                    <a:lnTo>
                      <a:pt x="16530" y="493"/>
                    </a:lnTo>
                    <a:cubicBezTo>
                      <a:pt x="16354" y="493"/>
                      <a:pt x="16213" y="511"/>
                      <a:pt x="16037" y="511"/>
                    </a:cubicBezTo>
                    <a:cubicBezTo>
                      <a:pt x="15632" y="511"/>
                      <a:pt x="15245" y="493"/>
                      <a:pt x="14893" y="405"/>
                    </a:cubicBezTo>
                    <a:cubicBezTo>
                      <a:pt x="14823" y="387"/>
                      <a:pt x="14770" y="387"/>
                      <a:pt x="14735" y="352"/>
                    </a:cubicBezTo>
                    <a:cubicBezTo>
                      <a:pt x="14682" y="352"/>
                      <a:pt x="14664" y="334"/>
                      <a:pt x="14629" y="334"/>
                    </a:cubicBezTo>
                    <a:lnTo>
                      <a:pt x="13344" y="334"/>
                    </a:lnTo>
                    <a:cubicBezTo>
                      <a:pt x="13238" y="334"/>
                      <a:pt x="13150" y="334"/>
                      <a:pt x="13062" y="317"/>
                    </a:cubicBezTo>
                    <a:cubicBezTo>
                      <a:pt x="12974" y="299"/>
                      <a:pt x="12904" y="246"/>
                      <a:pt x="12833" y="176"/>
                    </a:cubicBezTo>
                    <a:lnTo>
                      <a:pt x="12798" y="176"/>
                    </a:lnTo>
                    <a:cubicBezTo>
                      <a:pt x="12745" y="176"/>
                      <a:pt x="12728" y="158"/>
                      <a:pt x="12693" y="158"/>
                    </a:cubicBezTo>
                    <a:lnTo>
                      <a:pt x="12622" y="158"/>
                    </a:lnTo>
                    <a:cubicBezTo>
                      <a:pt x="12393" y="158"/>
                      <a:pt x="12200" y="229"/>
                      <a:pt x="12006" y="264"/>
                    </a:cubicBezTo>
                    <a:cubicBezTo>
                      <a:pt x="12006" y="299"/>
                      <a:pt x="11918" y="317"/>
                      <a:pt x="11918" y="334"/>
                    </a:cubicBezTo>
                    <a:cubicBezTo>
                      <a:pt x="11777" y="334"/>
                      <a:pt x="11320" y="352"/>
                      <a:pt x="10862" y="387"/>
                    </a:cubicBezTo>
                    <a:lnTo>
                      <a:pt x="10756" y="387"/>
                    </a:lnTo>
                    <a:cubicBezTo>
                      <a:pt x="10175" y="423"/>
                      <a:pt x="9612" y="475"/>
                      <a:pt x="9630" y="599"/>
                    </a:cubicBezTo>
                    <a:cubicBezTo>
                      <a:pt x="9577" y="616"/>
                      <a:pt x="9524" y="616"/>
                      <a:pt x="9454" y="616"/>
                    </a:cubicBezTo>
                    <a:cubicBezTo>
                      <a:pt x="9278" y="616"/>
                      <a:pt x="9084" y="563"/>
                      <a:pt x="8926" y="528"/>
                    </a:cubicBezTo>
                    <a:lnTo>
                      <a:pt x="8820" y="528"/>
                    </a:lnTo>
                    <a:cubicBezTo>
                      <a:pt x="8204" y="440"/>
                      <a:pt x="7605" y="229"/>
                      <a:pt x="6989" y="123"/>
                    </a:cubicBezTo>
                    <a:cubicBezTo>
                      <a:pt x="6936" y="123"/>
                      <a:pt x="6919" y="88"/>
                      <a:pt x="6884" y="88"/>
                    </a:cubicBezTo>
                    <a:cubicBezTo>
                      <a:pt x="6620" y="53"/>
                      <a:pt x="6320" y="0"/>
                      <a:pt x="6056" y="0"/>
                    </a:cubicBezTo>
                    <a:close/>
                  </a:path>
                </a:pathLst>
              </a:custGeom>
              <a:solidFill>
                <a:srgbClr val="FFFFFF"/>
              </a:solidFill>
              <a:ln w="38100" cap="flat" cmpd="sng">
                <a:solidFill>
                  <a:schemeClr val="accent6"/>
                </a:solidFill>
                <a:prstDash val="solid"/>
                <a:round/>
                <a:headEnd type="none" w="sm" len="sm"/>
                <a:tailEnd type="none" w="sm" len="sm"/>
              </a:ln>
              <a:effectLst>
                <a:outerShdw blurRad="57150" dist="19050" dir="5400000" algn="bl" rotWithShape="0">
                  <a:schemeClr val="dk2">
                    <a:alpha val="35000"/>
                  </a:schemeClr>
                </a:outerShdw>
              </a:effectLst>
            </p:spPr>
            <p:txBody>
              <a:bodyPr spcFirstLastPara="1" wrap="square" lIns="121900" tIns="121900" rIns="121900" bIns="121900" anchor="ctr" anchorCtr="0">
                <a:noAutofit/>
              </a:bodyPr>
              <a:lstStyle/>
              <a:p>
                <a:pPr defTabSz="1219170"/>
                <a:endParaRPr sz="2400">
                  <a:latin typeface="UTM Avo"/>
                  <a:ea typeface="+mn-ea"/>
                  <a:cs typeface="+mn-ea"/>
                  <a:sym typeface="+mn-lt"/>
                </a:endParaRPr>
              </a:p>
            </p:txBody>
          </p:sp>
          <p:sp>
            <p:nvSpPr>
              <p:cNvPr id="522" name="TextBox 521"/>
              <p:cNvSpPr txBox="1"/>
              <p:nvPr/>
            </p:nvSpPr>
            <p:spPr>
              <a:xfrm>
                <a:off x="5117183" y="2636959"/>
                <a:ext cx="2862139" cy="1619824"/>
              </a:xfrm>
              <a:prstGeom prst="rect">
                <a:avLst/>
              </a:prstGeom>
              <a:noFill/>
              <a:ln>
                <a:noFill/>
              </a:ln>
            </p:spPr>
            <p:txBody>
              <a:bodyPr spcFirstLastPara="1" wrap="square" lIns="121900" tIns="121900" rIns="121900" bIns="121900" rtlCol="0" anchor="ctr" anchorCtr="0">
                <a:noAutofit/>
              </a:bodyPr>
              <a:lstStyle/>
              <a:p>
                <a:pPr algn="ctr" defTabSz="1219170">
                  <a:lnSpc>
                    <a:spcPct val="150000"/>
                  </a:lnSpc>
                </a:pPr>
                <a:r>
                  <a:rPr lang="en-US" sz="2400">
                    <a:latin typeface="UTM Avo"/>
                    <a:ea typeface="+mn-ea"/>
                    <a:cs typeface="+mn-ea"/>
                    <a:sym typeface="+mn-lt"/>
                  </a:rPr>
                  <a:t>     T</a:t>
                </a:r>
                <a:r>
                  <a:rPr lang="vi-VN" sz="2400">
                    <a:latin typeface="+mn-lt"/>
                    <a:ea typeface="+mn-ea"/>
                    <a:cs typeface="+mn-ea"/>
                    <a:sym typeface="+mn-lt"/>
                  </a:rPr>
                  <a:t>rình bày các yếu tố chủ quan ảnh hưởng tới quyết định lựa chọn nghề nghiệp trong lĩnh vực kĩ thuật công nghệ.</a:t>
                </a:r>
              </a:p>
            </p:txBody>
          </p:sp>
        </p:grpSp>
        <p:pic>
          <p:nvPicPr>
            <p:cNvPr id="16" name="Picture 18" descr="https://cdn-icons-png.flaticon.com/128/10042/1004275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9524" y="1434114"/>
              <a:ext cx="732778" cy="732779"/>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TextBox 8"/>
          <p:cNvSpPr txBox="1"/>
          <p:nvPr/>
        </p:nvSpPr>
        <p:spPr>
          <a:xfrm>
            <a:off x="-1600201" y="1389655"/>
            <a:ext cx="12641977" cy="574388"/>
          </a:xfrm>
          <a:prstGeom prst="rect">
            <a:avLst/>
          </a:prstGeom>
          <a:noFill/>
        </p:spPr>
        <p:txBody>
          <a:bodyPr wrap="square" rtlCol="0">
            <a:spAutoFit/>
          </a:bodyPr>
          <a:lstStyle/>
          <a:p>
            <a:pPr algn="ctr" defTabSz="1219170">
              <a:lnSpc>
                <a:spcPct val="150000"/>
              </a:lnSpc>
            </a:pPr>
            <a:r>
              <a:rPr lang="en-US" sz="2400" b="1" dirty="0">
                <a:latin typeface="UTM Avo"/>
                <a:ea typeface="+mn-ea"/>
                <a:cs typeface="+mn-ea"/>
                <a:sym typeface="+mn-lt"/>
              </a:rPr>
              <a:t>II. </a:t>
            </a:r>
            <a:r>
              <a:rPr lang="vi-VN" sz="2400" b="1" dirty="0">
                <a:latin typeface="+mn-lt"/>
                <a:ea typeface="+mn-ea"/>
                <a:cs typeface="+mn-ea"/>
                <a:sym typeface="+mn-lt"/>
              </a:rPr>
              <a:t>YẾU TỐ ẢNH HƯỞNG TỚI QUYẾT ĐỊNH LỰA CHỌN</a:t>
            </a:r>
          </a:p>
        </p:txBody>
      </p:sp>
    </p:spTree>
    <p:extLst>
      <p:ext uri="{BB962C8B-B14F-4D97-AF65-F5344CB8AC3E}">
        <p14:creationId xmlns:p14="http://schemas.microsoft.com/office/powerpoint/2010/main" val="262744618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26"/>
                                        </p:tgtEl>
                                        <p:attrNameLst>
                                          <p:attrName>style.visibility</p:attrName>
                                        </p:attrNameLst>
                                      </p:cBhvr>
                                      <p:to>
                                        <p:strVal val="visible"/>
                                      </p:to>
                                    </p:set>
                                    <p:animEffect transition="in" filter="randombar(horizontal)">
                                      <p:cBhvr>
                                        <p:cTn id="7" dur="500"/>
                                        <p:tgtEl>
                                          <p:spTgt spid="526"/>
                                        </p:tgtEl>
                                      </p:cBhvr>
                                    </p:animEffect>
                                  </p:childTnLst>
                                </p:cTn>
                              </p:par>
                              <p:par>
                                <p:cTn id="8" presetID="14" presetClass="entr" presetSubtype="1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randombar(horizontal)">
                                      <p:cBhvr>
                                        <p:cTn id="10" dur="500"/>
                                        <p:tgtEl>
                                          <p:spTgt spid="13"/>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84"/>
        <p:cNvGrpSpPr/>
        <p:nvPr/>
      </p:nvGrpSpPr>
      <p:grpSpPr>
        <a:xfrm>
          <a:off x="0" y="0"/>
          <a:ext cx="0" cy="0"/>
          <a:chOff x="0" y="0"/>
          <a:chExt cx="0" cy="0"/>
        </a:xfrm>
      </p:grpSpPr>
      <p:sp>
        <p:nvSpPr>
          <p:cNvPr id="11" name="TextBox 10"/>
          <p:cNvSpPr txBox="1"/>
          <p:nvPr/>
        </p:nvSpPr>
        <p:spPr>
          <a:xfrm>
            <a:off x="424543" y="945795"/>
            <a:ext cx="12192000" cy="461665"/>
          </a:xfrm>
          <a:prstGeom prst="rect">
            <a:avLst/>
          </a:prstGeom>
          <a:noFill/>
        </p:spPr>
        <p:txBody>
          <a:bodyPr wrap="square" rtlCol="0">
            <a:spAutoFit/>
          </a:bodyPr>
          <a:lstStyle/>
          <a:p>
            <a:pPr algn="ctr" defTabSz="1219170"/>
            <a:r>
              <a:rPr lang="en-US" sz="2400" b="1">
                <a:solidFill>
                  <a:schemeClr val="tx1"/>
                </a:solidFill>
                <a:latin typeface="UTM Avo"/>
                <a:ea typeface="+mn-ea"/>
                <a:cs typeface="+mn-ea"/>
                <a:sym typeface="+mn-lt"/>
              </a:rPr>
              <a:t>1. Nhóm yếu tố chủ quan</a:t>
            </a:r>
          </a:p>
        </p:txBody>
      </p:sp>
      <p:grpSp>
        <p:nvGrpSpPr>
          <p:cNvPr id="4" name="Group 3"/>
          <p:cNvGrpSpPr/>
          <p:nvPr/>
        </p:nvGrpSpPr>
        <p:grpSpPr>
          <a:xfrm>
            <a:off x="272142" y="1820645"/>
            <a:ext cx="3777760" cy="4916716"/>
            <a:chOff x="204107" y="874227"/>
            <a:chExt cx="2833320" cy="3687537"/>
          </a:xfrm>
        </p:grpSpPr>
        <p:sp>
          <p:nvSpPr>
            <p:cNvPr id="17" name="Rounded Rectangle 16"/>
            <p:cNvSpPr/>
            <p:nvPr/>
          </p:nvSpPr>
          <p:spPr>
            <a:xfrm>
              <a:off x="204107" y="874227"/>
              <a:ext cx="2833320" cy="3687537"/>
            </a:xfrm>
            <a:prstGeom prst="roundRect">
              <a:avLst>
                <a:gd name="adj" fmla="val 4092"/>
              </a:avLst>
            </a:prstGeom>
            <a:solidFill>
              <a:srgbClr val="FEFEF0"/>
            </a:solidFill>
            <a:ln w="9525"/>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7482FF"/>
                </a:solidFill>
                <a:latin typeface="UTM Avo"/>
                <a:cs typeface="+mn-ea"/>
                <a:sym typeface="+mn-lt"/>
              </a:endParaRPr>
            </a:p>
          </p:txBody>
        </p:sp>
        <p:sp>
          <p:nvSpPr>
            <p:cNvPr id="18" name="TextBox 17">
              <a:extLst>
                <a:ext uri="{FF2B5EF4-FFF2-40B4-BE49-F238E27FC236}">
                  <a16:creationId xmlns:a16="http://schemas.microsoft.com/office/drawing/2014/main" id="{0BE89C69-1BA8-2F2F-01BF-6D0FE11A63EB}"/>
                </a:ext>
              </a:extLst>
            </p:cNvPr>
            <p:cNvSpPr txBox="1"/>
            <p:nvPr/>
          </p:nvSpPr>
          <p:spPr>
            <a:xfrm>
              <a:off x="318408" y="917501"/>
              <a:ext cx="2599479" cy="2918876"/>
            </a:xfrm>
            <a:prstGeom prst="rect">
              <a:avLst/>
            </a:prstGeom>
            <a:noFill/>
          </p:spPr>
          <p:txBody>
            <a:bodyPr wrap="square" rtlCol="0">
              <a:spAutoFit/>
            </a:bodyPr>
            <a:lstStyle/>
            <a:p>
              <a:pPr algn="just" defTabSz="1219170">
                <a:lnSpc>
                  <a:spcPct val="150000"/>
                </a:lnSpc>
              </a:pPr>
              <a:r>
                <a:rPr lang="en-US" sz="2400" b="1" dirty="0" err="1">
                  <a:solidFill>
                    <a:srgbClr val="C00000"/>
                  </a:solidFill>
                  <a:latin typeface="UTM Avo"/>
                  <a:ea typeface="+mn-ea"/>
                  <a:cs typeface="+mn-ea"/>
                  <a:sym typeface="+mn-lt"/>
                </a:rPr>
                <a:t>Năng</a:t>
              </a:r>
              <a:r>
                <a:rPr lang="en-US" sz="2400" b="1" dirty="0">
                  <a:solidFill>
                    <a:srgbClr val="C00000"/>
                  </a:solidFill>
                  <a:latin typeface="UTM Avo"/>
                  <a:ea typeface="+mn-ea"/>
                  <a:cs typeface="+mn-ea"/>
                  <a:sym typeface="+mn-lt"/>
                </a:rPr>
                <a:t> </a:t>
              </a:r>
              <a:r>
                <a:rPr lang="en-US" sz="2400" b="1" dirty="0" err="1">
                  <a:solidFill>
                    <a:srgbClr val="C00000"/>
                  </a:solidFill>
                  <a:latin typeface="UTM Avo"/>
                  <a:ea typeface="+mn-ea"/>
                  <a:cs typeface="+mn-ea"/>
                  <a:sym typeface="+mn-lt"/>
                </a:rPr>
                <a:t>lực</a:t>
              </a:r>
              <a:r>
                <a:rPr lang="en-US" sz="2400" b="1" dirty="0">
                  <a:solidFill>
                    <a:srgbClr val="C00000"/>
                  </a:solidFill>
                  <a:latin typeface="UTM Avo"/>
                  <a:ea typeface="+mn-ea"/>
                  <a:cs typeface="+mn-ea"/>
                  <a:sym typeface="+mn-lt"/>
                </a:rPr>
                <a:t> </a:t>
              </a:r>
              <a:r>
                <a:rPr lang="en-US" sz="2400" b="1" dirty="0" err="1">
                  <a:solidFill>
                    <a:srgbClr val="C00000"/>
                  </a:solidFill>
                  <a:latin typeface="UTM Avo"/>
                  <a:ea typeface="+mn-ea"/>
                  <a:cs typeface="+mn-ea"/>
                  <a:sym typeface="+mn-lt"/>
                </a:rPr>
                <a:t>bản</a:t>
              </a:r>
              <a:r>
                <a:rPr lang="en-US" sz="2400" b="1" dirty="0">
                  <a:solidFill>
                    <a:srgbClr val="C00000"/>
                  </a:solidFill>
                  <a:latin typeface="UTM Avo"/>
                  <a:ea typeface="+mn-ea"/>
                  <a:cs typeface="+mn-ea"/>
                  <a:sym typeface="+mn-lt"/>
                </a:rPr>
                <a:t> </a:t>
              </a:r>
              <a:r>
                <a:rPr lang="en-US" sz="2400" b="1" dirty="0" err="1">
                  <a:solidFill>
                    <a:srgbClr val="C00000"/>
                  </a:solidFill>
                  <a:latin typeface="UTM Avo"/>
                  <a:ea typeface="+mn-ea"/>
                  <a:cs typeface="+mn-ea"/>
                  <a:sym typeface="+mn-lt"/>
                </a:rPr>
                <a:t>thân</a:t>
              </a:r>
              <a:r>
                <a:rPr lang="en-US" sz="2400" b="1" dirty="0">
                  <a:solidFill>
                    <a:srgbClr val="C00000"/>
                  </a:solidFill>
                  <a:latin typeface="UTM Avo"/>
                  <a:ea typeface="+mn-ea"/>
                  <a:cs typeface="+mn-ea"/>
                  <a:sym typeface="+mn-lt"/>
                </a:rPr>
                <a:t>:</a:t>
              </a:r>
            </a:p>
            <a:p>
              <a:pPr algn="just" defTabSz="1219170">
                <a:lnSpc>
                  <a:spcPct val="150000"/>
                </a:lnSpc>
              </a:pPr>
              <a:r>
                <a:rPr lang="en-US" sz="2400" dirty="0">
                  <a:latin typeface="UTM Avo"/>
                  <a:ea typeface="+mn-ea"/>
                  <a:cs typeface="+mn-ea"/>
                  <a:sym typeface="+mn-lt"/>
                </a:rPr>
                <a:t>• </a:t>
              </a:r>
              <a:r>
                <a:rPr lang="en-US" sz="2400" dirty="0" err="1">
                  <a:latin typeface="UTM Avo"/>
                  <a:ea typeface="+mn-ea"/>
                  <a:cs typeface="+mn-ea"/>
                  <a:sym typeface="+mn-lt"/>
                </a:rPr>
                <a:t>Yếu</a:t>
              </a:r>
              <a:r>
                <a:rPr lang="en-US" sz="2400" dirty="0">
                  <a:latin typeface="UTM Avo"/>
                  <a:ea typeface="+mn-ea"/>
                  <a:cs typeface="+mn-ea"/>
                  <a:sym typeface="+mn-lt"/>
                </a:rPr>
                <a:t> </a:t>
              </a:r>
              <a:r>
                <a:rPr lang="en-US" sz="2400" dirty="0" err="1">
                  <a:latin typeface="UTM Avo"/>
                  <a:ea typeface="+mn-ea"/>
                  <a:cs typeface="+mn-ea"/>
                  <a:sym typeface="+mn-lt"/>
                </a:rPr>
                <a:t>tố</a:t>
              </a:r>
              <a:r>
                <a:rPr lang="en-US" sz="2400" dirty="0">
                  <a:latin typeface="UTM Avo"/>
                  <a:ea typeface="+mn-ea"/>
                  <a:cs typeface="+mn-ea"/>
                  <a:sym typeface="+mn-lt"/>
                </a:rPr>
                <a:t> </a:t>
              </a:r>
              <a:r>
                <a:rPr lang="en-US" sz="2400" dirty="0" err="1">
                  <a:latin typeface="UTM Avo"/>
                  <a:ea typeface="+mn-ea"/>
                  <a:cs typeface="+mn-ea"/>
                  <a:sym typeface="+mn-lt"/>
                </a:rPr>
                <a:t>quan</a:t>
              </a:r>
              <a:r>
                <a:rPr lang="en-US" sz="2400" dirty="0">
                  <a:latin typeface="UTM Avo"/>
                  <a:ea typeface="+mn-ea"/>
                  <a:cs typeface="+mn-ea"/>
                  <a:sym typeface="+mn-lt"/>
                </a:rPr>
                <a:t> </a:t>
              </a:r>
              <a:r>
                <a:rPr lang="en-US" sz="2400" dirty="0" err="1">
                  <a:latin typeface="UTM Avo"/>
                  <a:ea typeface="+mn-ea"/>
                  <a:cs typeface="+mn-ea"/>
                  <a:sym typeface="+mn-lt"/>
                </a:rPr>
                <a:t>trọng</a:t>
              </a:r>
              <a:r>
                <a:rPr lang="en-US" sz="2400" dirty="0">
                  <a:latin typeface="UTM Avo"/>
                  <a:ea typeface="+mn-ea"/>
                  <a:cs typeface="+mn-ea"/>
                  <a:sym typeface="+mn-lt"/>
                </a:rPr>
                <a:t> </a:t>
              </a:r>
              <a:r>
                <a:rPr lang="en-US" sz="2400" dirty="0" err="1">
                  <a:latin typeface="UTM Avo"/>
                  <a:ea typeface="+mn-ea"/>
                  <a:cs typeface="+mn-ea"/>
                  <a:sym typeface="+mn-lt"/>
                </a:rPr>
                <a:t>nhất</a:t>
              </a:r>
              <a:r>
                <a:rPr lang="en-US" sz="2400" dirty="0">
                  <a:latin typeface="UTM Avo"/>
                  <a:ea typeface="+mn-ea"/>
                  <a:cs typeface="+mn-ea"/>
                  <a:sym typeface="+mn-lt"/>
                </a:rPr>
                <a:t>: </a:t>
              </a:r>
              <a:r>
                <a:rPr lang="en-US" sz="2400" dirty="0" err="1">
                  <a:latin typeface="UTM Avo"/>
                  <a:ea typeface="+mn-ea"/>
                  <a:cs typeface="+mn-ea"/>
                  <a:sym typeface="+mn-lt"/>
                </a:rPr>
                <a:t>năng</a:t>
              </a:r>
              <a:r>
                <a:rPr lang="en-US" sz="2400" dirty="0">
                  <a:latin typeface="UTM Avo"/>
                  <a:ea typeface="+mn-ea"/>
                  <a:cs typeface="+mn-ea"/>
                  <a:sym typeface="+mn-lt"/>
                </a:rPr>
                <a:t> </a:t>
              </a:r>
              <a:r>
                <a:rPr lang="en-US" sz="2400" dirty="0" err="1">
                  <a:latin typeface="UTM Avo"/>
                  <a:ea typeface="+mn-ea"/>
                  <a:cs typeface="+mn-ea"/>
                  <a:sym typeface="+mn-lt"/>
                </a:rPr>
                <a:t>lực</a:t>
              </a:r>
              <a:r>
                <a:rPr lang="en-US" sz="2400" dirty="0">
                  <a:latin typeface="UTM Avo"/>
                  <a:ea typeface="+mn-ea"/>
                  <a:cs typeface="+mn-ea"/>
                  <a:sym typeface="+mn-lt"/>
                </a:rPr>
                <a:t> </a:t>
              </a:r>
              <a:r>
                <a:rPr lang="en-US" sz="2400" dirty="0" err="1">
                  <a:latin typeface="UTM Avo"/>
                  <a:ea typeface="+mn-ea"/>
                  <a:cs typeface="+mn-ea"/>
                  <a:sym typeface="+mn-lt"/>
                </a:rPr>
                <a:t>công</a:t>
              </a:r>
              <a:r>
                <a:rPr lang="en-US" sz="2400" dirty="0">
                  <a:latin typeface="UTM Avo"/>
                  <a:ea typeface="+mn-ea"/>
                  <a:cs typeface="+mn-ea"/>
                  <a:sym typeface="+mn-lt"/>
                </a:rPr>
                <a:t> </a:t>
              </a:r>
              <a:r>
                <a:rPr lang="en-US" sz="2400" dirty="0" err="1">
                  <a:latin typeface="UTM Avo"/>
                  <a:ea typeface="+mn-ea"/>
                  <a:cs typeface="+mn-ea"/>
                  <a:sym typeface="+mn-lt"/>
                </a:rPr>
                <a:t>nghệ</a:t>
              </a:r>
              <a:r>
                <a:rPr lang="en-US" sz="2400" dirty="0">
                  <a:latin typeface="UTM Avo"/>
                  <a:ea typeface="+mn-ea"/>
                  <a:cs typeface="+mn-ea"/>
                  <a:sym typeface="+mn-lt"/>
                </a:rPr>
                <a:t>, </a:t>
              </a:r>
              <a:r>
                <a:rPr lang="en-US" sz="2400" dirty="0" err="1">
                  <a:latin typeface="UTM Avo"/>
                  <a:ea typeface="+mn-ea"/>
                  <a:cs typeface="+mn-ea"/>
                  <a:sym typeface="+mn-lt"/>
                </a:rPr>
                <a:t>năng</a:t>
              </a:r>
              <a:r>
                <a:rPr lang="en-US" sz="2400" dirty="0">
                  <a:latin typeface="UTM Avo"/>
                  <a:ea typeface="+mn-ea"/>
                  <a:cs typeface="+mn-ea"/>
                  <a:sym typeface="+mn-lt"/>
                </a:rPr>
                <a:t> </a:t>
              </a:r>
              <a:r>
                <a:rPr lang="en-US" sz="2400" dirty="0" err="1">
                  <a:latin typeface="UTM Avo"/>
                  <a:ea typeface="+mn-ea"/>
                  <a:cs typeface="+mn-ea"/>
                  <a:sym typeface="+mn-lt"/>
                </a:rPr>
                <a:t>lực</a:t>
              </a:r>
              <a:r>
                <a:rPr lang="en-US" sz="2400" dirty="0">
                  <a:latin typeface="UTM Avo"/>
                  <a:ea typeface="+mn-ea"/>
                  <a:cs typeface="+mn-ea"/>
                  <a:sym typeface="+mn-lt"/>
                </a:rPr>
                <a:t> </a:t>
              </a:r>
              <a:r>
                <a:rPr lang="en-US" sz="2400" dirty="0" err="1">
                  <a:latin typeface="UTM Avo"/>
                  <a:ea typeface="+mn-ea"/>
                  <a:cs typeface="+mn-ea"/>
                  <a:sym typeface="+mn-lt"/>
                </a:rPr>
                <a:t>sáng</a:t>
              </a:r>
              <a:r>
                <a:rPr lang="en-US" sz="2400" dirty="0">
                  <a:latin typeface="UTM Avo"/>
                  <a:ea typeface="+mn-ea"/>
                  <a:cs typeface="+mn-ea"/>
                  <a:sym typeface="+mn-lt"/>
                </a:rPr>
                <a:t> </a:t>
              </a:r>
              <a:r>
                <a:rPr lang="en-US" sz="2400" dirty="0" err="1">
                  <a:latin typeface="UTM Avo"/>
                  <a:ea typeface="+mn-ea"/>
                  <a:cs typeface="+mn-ea"/>
                  <a:sym typeface="+mn-lt"/>
                </a:rPr>
                <a:t>tạo</a:t>
              </a:r>
              <a:r>
                <a:rPr lang="en-US" sz="2400" dirty="0">
                  <a:latin typeface="UTM Avo"/>
                  <a:ea typeface="+mn-ea"/>
                  <a:cs typeface="+mn-ea"/>
                  <a:sym typeface="+mn-lt"/>
                </a:rPr>
                <a:t>, </a:t>
              </a:r>
              <a:r>
                <a:rPr lang="en-US" sz="2400" dirty="0" err="1">
                  <a:latin typeface="UTM Avo"/>
                  <a:ea typeface="+mn-ea"/>
                  <a:cs typeface="+mn-ea"/>
                  <a:sym typeface="+mn-lt"/>
                </a:rPr>
                <a:t>sức</a:t>
              </a:r>
              <a:r>
                <a:rPr lang="en-US" sz="2400" dirty="0">
                  <a:latin typeface="UTM Avo"/>
                  <a:ea typeface="+mn-ea"/>
                  <a:cs typeface="+mn-ea"/>
                  <a:sym typeface="+mn-lt"/>
                </a:rPr>
                <a:t> </a:t>
              </a:r>
              <a:r>
                <a:rPr lang="en-US" sz="2400" dirty="0" err="1">
                  <a:latin typeface="UTM Avo"/>
                  <a:ea typeface="+mn-ea"/>
                  <a:cs typeface="+mn-ea"/>
                  <a:sym typeface="+mn-lt"/>
                </a:rPr>
                <a:t>khoẻ</a:t>
              </a:r>
              <a:r>
                <a:rPr lang="en-US" sz="2400" dirty="0">
                  <a:latin typeface="UTM Avo"/>
                  <a:ea typeface="+mn-ea"/>
                  <a:cs typeface="+mn-ea"/>
                  <a:sym typeface="+mn-lt"/>
                </a:rPr>
                <a:t>,... </a:t>
              </a:r>
            </a:p>
            <a:p>
              <a:pPr algn="just" defTabSz="1219170">
                <a:lnSpc>
                  <a:spcPct val="150000"/>
                </a:lnSpc>
              </a:pPr>
              <a:r>
                <a:rPr lang="en-US" sz="2400" dirty="0">
                  <a:latin typeface="UTM Avo"/>
                  <a:ea typeface="+mn-ea"/>
                  <a:cs typeface="+mn-ea"/>
                  <a:sym typeface="+mn-lt"/>
                </a:rPr>
                <a:t>→ </a:t>
              </a:r>
              <a:r>
                <a:rPr lang="en-US" sz="2400" dirty="0" err="1">
                  <a:latin typeface="UTM Avo"/>
                  <a:ea typeface="+mn-ea"/>
                  <a:cs typeface="+mn-ea"/>
                  <a:sym typeface="+mn-lt"/>
                </a:rPr>
                <a:t>Giúp</a:t>
              </a:r>
              <a:r>
                <a:rPr lang="en-US" sz="2400" dirty="0">
                  <a:latin typeface="UTM Avo"/>
                  <a:ea typeface="+mn-ea"/>
                  <a:cs typeface="+mn-ea"/>
                  <a:sym typeface="+mn-lt"/>
                </a:rPr>
                <a:t> </a:t>
              </a:r>
              <a:r>
                <a:rPr lang="en-US" sz="2400" dirty="0" err="1">
                  <a:latin typeface="UTM Avo"/>
                  <a:ea typeface="+mn-ea"/>
                  <a:cs typeface="+mn-ea"/>
                  <a:sym typeface="+mn-lt"/>
                </a:rPr>
                <a:t>bản</a:t>
              </a:r>
              <a:r>
                <a:rPr lang="en-US" sz="2400" dirty="0">
                  <a:latin typeface="UTM Avo"/>
                  <a:ea typeface="+mn-ea"/>
                  <a:cs typeface="+mn-ea"/>
                  <a:sym typeface="+mn-lt"/>
                </a:rPr>
                <a:t> </a:t>
              </a:r>
              <a:r>
                <a:rPr lang="en-US" sz="2400" dirty="0" err="1">
                  <a:latin typeface="UTM Avo"/>
                  <a:ea typeface="+mn-ea"/>
                  <a:cs typeface="+mn-ea"/>
                  <a:sym typeface="+mn-lt"/>
                </a:rPr>
                <a:t>thân</a:t>
              </a:r>
              <a:r>
                <a:rPr lang="en-US" sz="2400" dirty="0">
                  <a:latin typeface="UTM Avo"/>
                  <a:ea typeface="+mn-ea"/>
                  <a:cs typeface="+mn-ea"/>
                  <a:sym typeface="+mn-lt"/>
                </a:rPr>
                <a:t> </a:t>
              </a:r>
              <a:r>
                <a:rPr lang="en-US" sz="2400" dirty="0" err="1">
                  <a:latin typeface="UTM Avo"/>
                  <a:ea typeface="+mn-ea"/>
                  <a:cs typeface="+mn-ea"/>
                  <a:sym typeface="+mn-lt"/>
                </a:rPr>
                <a:t>phát</a:t>
              </a:r>
              <a:r>
                <a:rPr lang="en-US" sz="2400" dirty="0">
                  <a:latin typeface="UTM Avo"/>
                  <a:ea typeface="+mn-ea"/>
                  <a:cs typeface="+mn-ea"/>
                  <a:sym typeface="+mn-lt"/>
                </a:rPr>
                <a:t> </a:t>
              </a:r>
              <a:r>
                <a:rPr lang="en-US" sz="2400" dirty="0" err="1">
                  <a:latin typeface="UTM Avo"/>
                  <a:ea typeface="+mn-ea"/>
                  <a:cs typeface="+mn-ea"/>
                  <a:sym typeface="+mn-lt"/>
                </a:rPr>
                <a:t>huy</a:t>
              </a:r>
              <a:r>
                <a:rPr lang="en-US" sz="2400" dirty="0">
                  <a:latin typeface="UTM Avo"/>
                  <a:ea typeface="+mn-ea"/>
                  <a:cs typeface="+mn-ea"/>
                  <a:sym typeface="+mn-lt"/>
                </a:rPr>
                <a:t> </a:t>
              </a:r>
              <a:r>
                <a:rPr lang="en-US" sz="2400" dirty="0" err="1">
                  <a:latin typeface="UTM Avo"/>
                  <a:ea typeface="+mn-ea"/>
                  <a:cs typeface="+mn-ea"/>
                  <a:sym typeface="+mn-lt"/>
                </a:rPr>
                <a:t>thế</a:t>
              </a:r>
              <a:r>
                <a:rPr lang="en-US" sz="2400" dirty="0">
                  <a:latin typeface="UTM Avo"/>
                  <a:ea typeface="+mn-ea"/>
                  <a:cs typeface="+mn-ea"/>
                  <a:sym typeface="+mn-lt"/>
                </a:rPr>
                <a:t> </a:t>
              </a:r>
              <a:r>
                <a:rPr lang="en-US" sz="2400" dirty="0" err="1">
                  <a:latin typeface="UTM Avo"/>
                  <a:ea typeface="+mn-ea"/>
                  <a:cs typeface="+mn-ea"/>
                  <a:sym typeface="+mn-lt"/>
                </a:rPr>
                <a:t>mạnh</a:t>
              </a:r>
              <a:r>
                <a:rPr lang="en-US" sz="2400" dirty="0">
                  <a:latin typeface="UTM Avo"/>
                  <a:ea typeface="+mn-ea"/>
                  <a:cs typeface="+mn-ea"/>
                  <a:sym typeface="+mn-lt"/>
                </a:rPr>
                <a:t>.</a:t>
              </a:r>
            </a:p>
          </p:txBody>
        </p:sp>
      </p:grpSp>
      <p:grpSp>
        <p:nvGrpSpPr>
          <p:cNvPr id="5" name="Group 4"/>
          <p:cNvGrpSpPr/>
          <p:nvPr/>
        </p:nvGrpSpPr>
        <p:grpSpPr>
          <a:xfrm>
            <a:off x="4202303" y="1800470"/>
            <a:ext cx="3567935" cy="4916715"/>
            <a:chOff x="3190934" y="874226"/>
            <a:chExt cx="2675951" cy="3687537"/>
          </a:xfrm>
        </p:grpSpPr>
        <p:sp>
          <p:nvSpPr>
            <p:cNvPr id="19" name="Rounded Rectangle 18"/>
            <p:cNvSpPr/>
            <p:nvPr/>
          </p:nvSpPr>
          <p:spPr>
            <a:xfrm>
              <a:off x="3190934" y="874226"/>
              <a:ext cx="2675951" cy="3687537"/>
            </a:xfrm>
            <a:prstGeom prst="roundRect">
              <a:avLst>
                <a:gd name="adj" fmla="val 4092"/>
              </a:avLst>
            </a:prstGeom>
            <a:solidFill>
              <a:srgbClr val="FEFEF0"/>
            </a:solidFill>
            <a:ln w="9525"/>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7482FF"/>
                </a:solidFill>
                <a:latin typeface="UTM Avo"/>
                <a:cs typeface="+mn-ea"/>
                <a:sym typeface="+mn-lt"/>
              </a:endParaRPr>
            </a:p>
          </p:txBody>
        </p:sp>
        <p:sp>
          <p:nvSpPr>
            <p:cNvPr id="20" name="TextBox 19">
              <a:extLst>
                <a:ext uri="{FF2B5EF4-FFF2-40B4-BE49-F238E27FC236}">
                  <a16:creationId xmlns:a16="http://schemas.microsoft.com/office/drawing/2014/main" id="{0BE89C69-1BA8-2F2F-01BF-6D0FE11A63EB}"/>
                </a:ext>
              </a:extLst>
            </p:cNvPr>
            <p:cNvSpPr txBox="1"/>
            <p:nvPr/>
          </p:nvSpPr>
          <p:spPr>
            <a:xfrm>
              <a:off x="3290288" y="932632"/>
              <a:ext cx="2477242" cy="3334374"/>
            </a:xfrm>
            <a:prstGeom prst="rect">
              <a:avLst/>
            </a:prstGeom>
            <a:noFill/>
          </p:spPr>
          <p:txBody>
            <a:bodyPr wrap="square" rtlCol="0">
              <a:spAutoFit/>
            </a:bodyPr>
            <a:lstStyle/>
            <a:p>
              <a:pPr algn="ctr" defTabSz="1219170">
                <a:lnSpc>
                  <a:spcPct val="150000"/>
                </a:lnSpc>
              </a:pPr>
              <a:r>
                <a:rPr lang="vi-VN" sz="2400" b="1" dirty="0">
                  <a:solidFill>
                    <a:srgbClr val="C00000"/>
                  </a:solidFill>
                  <a:latin typeface="+mn-lt"/>
                  <a:ea typeface="+mn-ea"/>
                  <a:cs typeface="+mn-ea"/>
                  <a:sym typeface="+mn-lt"/>
                </a:rPr>
                <a:t>Sở thích bản thân</a:t>
              </a:r>
              <a:r>
                <a:rPr lang="en-US" sz="2400" b="1" dirty="0">
                  <a:solidFill>
                    <a:srgbClr val="C00000"/>
                  </a:solidFill>
                  <a:latin typeface="UTM Avo"/>
                  <a:ea typeface="+mn-ea"/>
                  <a:cs typeface="+mn-ea"/>
                  <a:sym typeface="+mn-lt"/>
                </a:rPr>
                <a:t>:</a:t>
              </a:r>
              <a:endParaRPr lang="vi-VN" sz="2400" b="1" dirty="0">
                <a:solidFill>
                  <a:srgbClr val="C00000"/>
                </a:solidFill>
                <a:latin typeface="+mn-lt"/>
                <a:ea typeface="+mn-ea"/>
                <a:cs typeface="+mn-ea"/>
                <a:sym typeface="+mn-lt"/>
              </a:endParaRPr>
            </a:p>
            <a:p>
              <a:pPr algn="just" defTabSz="1219170">
                <a:lnSpc>
                  <a:spcPct val="150000"/>
                </a:lnSpc>
              </a:pPr>
              <a:r>
                <a:rPr lang="en-US" sz="2400" dirty="0">
                  <a:latin typeface="UTM Avo"/>
                  <a:ea typeface="+mn-ea"/>
                  <a:cs typeface="+mn-ea"/>
                  <a:sym typeface="+mn-lt"/>
                </a:rPr>
                <a:t>• </a:t>
              </a:r>
              <a:r>
                <a:rPr lang="vi-VN" sz="2400" dirty="0">
                  <a:latin typeface="+mn-lt"/>
                  <a:ea typeface="+mn-ea"/>
                  <a:cs typeface="+mn-ea"/>
                  <a:sym typeface="+mn-lt"/>
                </a:rPr>
                <a:t>Yếu tố được quan tâm: thích làm việc với máy móc, say mê tìm tòi,...</a:t>
              </a:r>
            </a:p>
            <a:p>
              <a:pPr algn="just" defTabSz="1219170">
                <a:lnSpc>
                  <a:spcPct val="150000"/>
                </a:lnSpc>
              </a:pPr>
              <a:r>
                <a:rPr lang="en-US" sz="2400" dirty="0">
                  <a:latin typeface="UTM Avo"/>
                  <a:ea typeface="+mn-ea"/>
                  <a:cs typeface="+mn-ea"/>
                  <a:sym typeface="+mn-lt"/>
                </a:rPr>
                <a:t>→ M</a:t>
              </a:r>
              <a:r>
                <a:rPr lang="vi-VN" sz="2400" dirty="0">
                  <a:latin typeface="+mn-lt"/>
                  <a:ea typeface="+mn-ea"/>
                  <a:cs typeface="+mn-ea"/>
                  <a:sym typeface="+mn-lt"/>
                </a:rPr>
                <a:t>ang lại niềm vui, hình thành đam mê với công việc.</a:t>
              </a:r>
            </a:p>
          </p:txBody>
        </p:sp>
      </p:grpSp>
      <p:grpSp>
        <p:nvGrpSpPr>
          <p:cNvPr id="6" name="Group 5"/>
          <p:cNvGrpSpPr/>
          <p:nvPr/>
        </p:nvGrpSpPr>
        <p:grpSpPr>
          <a:xfrm>
            <a:off x="8016303" y="1774339"/>
            <a:ext cx="3546835" cy="4916716"/>
            <a:chOff x="6020392" y="874227"/>
            <a:chExt cx="2660126" cy="3687537"/>
          </a:xfrm>
        </p:grpSpPr>
        <p:sp>
          <p:nvSpPr>
            <p:cNvPr id="21" name="Rounded Rectangle 20"/>
            <p:cNvSpPr/>
            <p:nvPr/>
          </p:nvSpPr>
          <p:spPr>
            <a:xfrm>
              <a:off x="6020392" y="874227"/>
              <a:ext cx="2660126" cy="3687537"/>
            </a:xfrm>
            <a:prstGeom prst="roundRect">
              <a:avLst>
                <a:gd name="adj" fmla="val 4092"/>
              </a:avLst>
            </a:prstGeom>
            <a:solidFill>
              <a:srgbClr val="FEFEF0"/>
            </a:solidFill>
            <a:ln w="9525"/>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7482FF"/>
                </a:solidFill>
                <a:latin typeface="UTM Avo"/>
                <a:cs typeface="+mn-ea"/>
                <a:sym typeface="+mn-lt"/>
              </a:endParaRPr>
            </a:p>
          </p:txBody>
        </p:sp>
        <p:sp>
          <p:nvSpPr>
            <p:cNvPr id="22" name="TextBox 21">
              <a:extLst>
                <a:ext uri="{FF2B5EF4-FFF2-40B4-BE49-F238E27FC236}">
                  <a16:creationId xmlns:a16="http://schemas.microsoft.com/office/drawing/2014/main" id="{0BE89C69-1BA8-2F2F-01BF-6D0FE11A63EB}"/>
                </a:ext>
              </a:extLst>
            </p:cNvPr>
            <p:cNvSpPr txBox="1"/>
            <p:nvPr/>
          </p:nvSpPr>
          <p:spPr>
            <a:xfrm>
              <a:off x="6066113" y="952231"/>
              <a:ext cx="2568684" cy="3334374"/>
            </a:xfrm>
            <a:prstGeom prst="rect">
              <a:avLst/>
            </a:prstGeom>
            <a:noFill/>
          </p:spPr>
          <p:txBody>
            <a:bodyPr wrap="square" rtlCol="0">
              <a:spAutoFit/>
            </a:bodyPr>
            <a:lstStyle/>
            <a:p>
              <a:pPr algn="ctr" defTabSz="1219170">
                <a:lnSpc>
                  <a:spcPct val="150000"/>
                </a:lnSpc>
              </a:pPr>
              <a:r>
                <a:rPr lang="vi-VN" sz="2400" b="1" dirty="0">
                  <a:solidFill>
                    <a:srgbClr val="C00000"/>
                  </a:solidFill>
                  <a:latin typeface="+mn-lt"/>
                  <a:ea typeface="+mn-ea"/>
                  <a:cs typeface="+mn-ea"/>
                  <a:sym typeface="+mn-lt"/>
                </a:rPr>
                <a:t>Cá tính bản thân</a:t>
              </a:r>
              <a:r>
                <a:rPr lang="en-US" sz="2400" b="1" dirty="0">
                  <a:solidFill>
                    <a:srgbClr val="C00000"/>
                  </a:solidFill>
                  <a:latin typeface="UTM Avo"/>
                  <a:ea typeface="+mn-ea"/>
                  <a:cs typeface="+mn-ea"/>
                  <a:sym typeface="+mn-lt"/>
                </a:rPr>
                <a:t>:</a:t>
              </a:r>
              <a:endParaRPr lang="vi-VN" sz="2400" b="1" dirty="0">
                <a:solidFill>
                  <a:srgbClr val="C00000"/>
                </a:solidFill>
                <a:latin typeface="+mn-lt"/>
                <a:ea typeface="+mn-ea"/>
                <a:cs typeface="+mn-ea"/>
                <a:sym typeface="+mn-lt"/>
              </a:endParaRPr>
            </a:p>
            <a:p>
              <a:pPr algn="just" defTabSz="1219170">
                <a:lnSpc>
                  <a:spcPct val="150000"/>
                </a:lnSpc>
              </a:pPr>
              <a:r>
                <a:rPr lang="en-US" sz="2400" dirty="0">
                  <a:latin typeface="UTM Avo"/>
                  <a:ea typeface="+mn-ea"/>
                  <a:cs typeface="+mn-ea"/>
                  <a:sym typeface="+mn-lt"/>
                </a:rPr>
                <a:t>• </a:t>
              </a:r>
              <a:r>
                <a:rPr lang="vi-VN" sz="2400" dirty="0">
                  <a:latin typeface="+mn-lt"/>
                  <a:ea typeface="+mn-ea"/>
                  <a:cs typeface="+mn-ea"/>
                  <a:sym typeface="+mn-lt"/>
                </a:rPr>
                <a:t>Yếu tố cần được xem xét: thông minh, sáng tạo, thẳng thắn, trung thực, tỉ mỉ,...</a:t>
              </a:r>
            </a:p>
            <a:p>
              <a:pPr algn="just" defTabSz="1219170">
                <a:lnSpc>
                  <a:spcPct val="150000"/>
                </a:lnSpc>
              </a:pPr>
              <a:r>
                <a:rPr lang="en-US" sz="2400" dirty="0">
                  <a:latin typeface="UTM Avo"/>
                  <a:ea typeface="+mn-ea"/>
                  <a:cs typeface="+mn-ea"/>
                  <a:sym typeface="+mn-lt"/>
                </a:rPr>
                <a:t>→ </a:t>
              </a:r>
              <a:r>
                <a:rPr lang="vi-VN" sz="2400" dirty="0">
                  <a:latin typeface="+mn-lt"/>
                  <a:ea typeface="+mn-ea"/>
                  <a:cs typeface="+mn-ea"/>
                  <a:sym typeface="+mn-lt"/>
                </a:rPr>
                <a:t>Ảnh hưởng trực tiếp đến hiệu quả làm việc.</a:t>
              </a:r>
            </a:p>
          </p:txBody>
        </p:sp>
      </p:grpSp>
    </p:spTree>
    <p:extLst>
      <p:ext uri="{BB962C8B-B14F-4D97-AF65-F5344CB8AC3E}">
        <p14:creationId xmlns:p14="http://schemas.microsoft.com/office/powerpoint/2010/main" val="310443919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1528816-499E-E261-1D85-6B47DC08A2C0}"/>
              </a:ext>
            </a:extLst>
          </p:cNvPr>
          <p:cNvGrpSpPr/>
          <p:nvPr/>
        </p:nvGrpSpPr>
        <p:grpSpPr>
          <a:xfrm>
            <a:off x="637418" y="1352753"/>
            <a:ext cx="7409332" cy="2236824"/>
            <a:chOff x="12203908" y="3602171"/>
            <a:chExt cx="5556999" cy="1677618"/>
          </a:xfrm>
        </p:grpSpPr>
        <p:sp>
          <p:nvSpPr>
            <p:cNvPr id="4" name="Speech Bubble: Rectangle with Corners Rounded 25">
              <a:extLst>
                <a:ext uri="{FF2B5EF4-FFF2-40B4-BE49-F238E27FC236}">
                  <a16:creationId xmlns:a16="http://schemas.microsoft.com/office/drawing/2014/main" id="{5A3725F2-3FFB-065C-7EB2-89B8E4646303}"/>
                </a:ext>
              </a:extLst>
            </p:cNvPr>
            <p:cNvSpPr/>
            <p:nvPr/>
          </p:nvSpPr>
          <p:spPr>
            <a:xfrm>
              <a:off x="12203908" y="4001926"/>
              <a:ext cx="5556999" cy="1277863"/>
            </a:xfrm>
            <a:prstGeom prst="wedgeRoundRectCallout">
              <a:avLst>
                <a:gd name="adj1" fmla="val 56427"/>
                <a:gd name="adj2" fmla="val -24484"/>
                <a:gd name="adj3" fmla="val 16667"/>
              </a:avLst>
            </a:prstGeom>
            <a:solidFill>
              <a:srgbClr val="FFEBF0"/>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just" defTabSz="1219170">
                <a:lnSpc>
                  <a:spcPct val="150000"/>
                </a:lnSpc>
              </a:pPr>
              <a:r>
                <a:rPr lang="vi-VN" sz="2400">
                  <a:solidFill>
                    <a:srgbClr val="000000"/>
                  </a:solidFill>
                  <a:cs typeface="+mn-ea"/>
                  <a:sym typeface="+mn-lt"/>
                </a:rPr>
                <a:t>1. Vì sao nên chọn nghề nghiệp phù hợp với năng lực, sở thích và tính cách của bản thân</a:t>
              </a:r>
              <a:r>
                <a:rPr lang="en-US" sz="2400">
                  <a:solidFill>
                    <a:srgbClr val="000000"/>
                  </a:solidFill>
                  <a:latin typeface="UTM Avo"/>
                  <a:cs typeface="+mn-ea"/>
                  <a:sym typeface="+mn-lt"/>
                </a:rPr>
                <a:t>?</a:t>
              </a:r>
            </a:p>
          </p:txBody>
        </p:sp>
        <p:pic>
          <p:nvPicPr>
            <p:cNvPr id="5" name="Picture 2">
              <a:extLst>
                <a:ext uri="{FF2B5EF4-FFF2-40B4-BE49-F238E27FC236}">
                  <a16:creationId xmlns:a16="http://schemas.microsoft.com/office/drawing/2014/main" id="{A19FA86E-26CA-03E0-2116-B7B2A2E8079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4713566" y="3602171"/>
              <a:ext cx="537682" cy="552757"/>
            </a:xfrm>
            <a:prstGeom prst="rect">
              <a:avLst/>
            </a:prstGeom>
          </p:spPr>
        </p:pic>
      </p:grpSp>
      <p:grpSp>
        <p:nvGrpSpPr>
          <p:cNvPr id="6" name="Group 5">
            <a:extLst>
              <a:ext uri="{FF2B5EF4-FFF2-40B4-BE49-F238E27FC236}">
                <a16:creationId xmlns:a16="http://schemas.microsoft.com/office/drawing/2014/main" id="{31528816-499E-E261-1D85-6B47DC08A2C0}"/>
              </a:ext>
            </a:extLst>
          </p:cNvPr>
          <p:cNvGrpSpPr/>
          <p:nvPr/>
        </p:nvGrpSpPr>
        <p:grpSpPr>
          <a:xfrm>
            <a:off x="5268465" y="3429000"/>
            <a:ext cx="6129655" cy="2852059"/>
            <a:chOff x="12203908" y="3527186"/>
            <a:chExt cx="4597241" cy="2139044"/>
          </a:xfrm>
        </p:grpSpPr>
        <p:sp>
          <p:nvSpPr>
            <p:cNvPr id="7" name="Speech Bubble: Rectangle with Corners Rounded 25">
              <a:extLst>
                <a:ext uri="{FF2B5EF4-FFF2-40B4-BE49-F238E27FC236}">
                  <a16:creationId xmlns:a16="http://schemas.microsoft.com/office/drawing/2014/main" id="{5A3725F2-3FFB-065C-7EB2-89B8E4646303}"/>
                </a:ext>
              </a:extLst>
            </p:cNvPr>
            <p:cNvSpPr/>
            <p:nvPr/>
          </p:nvSpPr>
          <p:spPr>
            <a:xfrm>
              <a:off x="12203908" y="4001926"/>
              <a:ext cx="4597241" cy="1664304"/>
            </a:xfrm>
            <a:prstGeom prst="wedgeRoundRectCallout">
              <a:avLst>
                <a:gd name="adj1" fmla="val -40474"/>
                <a:gd name="adj2" fmla="val 70510"/>
                <a:gd name="adj3" fmla="val 16667"/>
              </a:avLst>
            </a:prstGeom>
            <a:solidFill>
              <a:srgbClr val="FFEBF0"/>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just" defTabSz="1219170">
                <a:lnSpc>
                  <a:spcPct val="150000"/>
                </a:lnSpc>
              </a:pPr>
              <a:r>
                <a:rPr lang="vi-VN" sz="2400">
                  <a:solidFill>
                    <a:srgbClr val="000000"/>
                  </a:solidFill>
                  <a:cs typeface="+mn-ea"/>
                  <a:sym typeface="+mn-lt"/>
                </a:rPr>
                <a:t>2. Em có biết vì sao với một số ngành nghề, người ta tiến hành khám sức khỏe người tham gia dự tuyển?</a:t>
              </a:r>
              <a:endParaRPr lang="en-US" sz="2400">
                <a:solidFill>
                  <a:srgbClr val="000000"/>
                </a:solidFill>
                <a:latin typeface="UTM Avo"/>
                <a:cs typeface="+mn-ea"/>
                <a:sym typeface="+mn-lt"/>
              </a:endParaRPr>
            </a:p>
          </p:txBody>
        </p:sp>
        <p:pic>
          <p:nvPicPr>
            <p:cNvPr id="8" name="Picture 2">
              <a:extLst>
                <a:ext uri="{FF2B5EF4-FFF2-40B4-BE49-F238E27FC236}">
                  <a16:creationId xmlns:a16="http://schemas.microsoft.com/office/drawing/2014/main" id="{A19FA86E-26CA-03E0-2116-B7B2A2E8079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4233687" y="3527186"/>
              <a:ext cx="537682" cy="552757"/>
            </a:xfrm>
            <a:prstGeom prst="rect">
              <a:avLst/>
            </a:prstGeom>
          </p:spPr>
        </p:pic>
      </p:grpSp>
      <p:sp>
        <p:nvSpPr>
          <p:cNvPr id="9" name="Freeform 23"/>
          <p:cNvSpPr/>
          <p:nvPr/>
        </p:nvSpPr>
        <p:spPr>
          <a:xfrm>
            <a:off x="8845117" y="1118245"/>
            <a:ext cx="2709465" cy="2289497"/>
          </a:xfrm>
          <a:custGeom>
            <a:avLst/>
            <a:gdLst/>
            <a:ahLst/>
            <a:cxnLst/>
            <a:rect l="l" t="t" r="r" b="b"/>
            <a:pathLst>
              <a:path w="2920650" h="2467949">
                <a:moveTo>
                  <a:pt x="0" y="0"/>
                </a:moveTo>
                <a:lnTo>
                  <a:pt x="2920650" y="0"/>
                </a:lnTo>
                <a:lnTo>
                  <a:pt x="2920650" y="2467949"/>
                </a:lnTo>
                <a:lnTo>
                  <a:pt x="0" y="2467949"/>
                </a:lnTo>
                <a:lnTo>
                  <a:pt x="0" y="0"/>
                </a:lnTo>
                <a:close/>
              </a:path>
            </a:pathLst>
          </a:custGeom>
          <a:blipFill>
            <a:blip r:embed="rId5"/>
            <a:stretch>
              <a:fillRect/>
            </a:stretch>
          </a:blipFill>
        </p:spPr>
        <p:txBody>
          <a:bodyPr/>
          <a:lstStyle/>
          <a:p>
            <a:pPr defTabSz="1219170"/>
            <a:endParaRPr lang="en-US" sz="2400">
              <a:latin typeface="UTM Avo"/>
              <a:ea typeface="+mn-ea"/>
              <a:cs typeface="+mn-ea"/>
              <a:sym typeface="+mn-lt"/>
            </a:endParaRPr>
          </a:p>
        </p:txBody>
      </p:sp>
      <p:pic>
        <p:nvPicPr>
          <p:cNvPr id="7170" name="Picture 2" descr="https://static.vecteezy.com/system/resources/previews/022/136/955/non_2x/smiling-female-doctor-in-white-medical-uniform-check-male-patient-eyesight-woman-gp-examine-guy-sight-in-clinic-or-hospital-healthcare-illustration-free-vector.jpg"/>
          <p:cNvPicPr>
            <a:picLocks noChangeAspect="1" noChangeArrowheads="1"/>
          </p:cNvPicPr>
          <p:nvPr/>
        </p:nvPicPr>
        <p:blipFill>
          <a:blip r:embed="rId6">
            <a:clrChange>
              <a:clrFrom>
                <a:srgbClr val="DCCBC3"/>
              </a:clrFrom>
              <a:clrTo>
                <a:srgbClr val="DCCBC3">
                  <a:alpha val="0"/>
                </a:srgbClr>
              </a:clrTo>
            </a:clrChange>
            <a:extLst>
              <a:ext uri="{28A0092B-C50C-407E-A947-70E740481C1C}">
                <a14:useLocalDpi xmlns:a14="http://schemas.microsoft.com/office/drawing/2010/main" val="0"/>
              </a:ext>
            </a:extLst>
          </a:blip>
          <a:srcRect/>
          <a:stretch>
            <a:fillRect/>
          </a:stretch>
        </p:blipFill>
        <p:spPr bwMode="auto">
          <a:xfrm>
            <a:off x="365829" y="3589577"/>
            <a:ext cx="4902636" cy="32684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413310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7170"/>
                                        </p:tgtEl>
                                        <p:attrNameLst>
                                          <p:attrName>style.visibility</p:attrName>
                                        </p:attrNameLst>
                                      </p:cBhvr>
                                      <p:to>
                                        <p:strVal val="visible"/>
                                      </p:to>
                                    </p:set>
                                    <p:anim calcmode="lin" valueType="num">
                                      <p:cBhvr additive="base">
                                        <p:cTn id="21" dur="500" fill="hold"/>
                                        <p:tgtEl>
                                          <p:spTgt spid="7170"/>
                                        </p:tgtEl>
                                        <p:attrNameLst>
                                          <p:attrName>ppt_x</p:attrName>
                                        </p:attrNameLst>
                                      </p:cBhvr>
                                      <p:tavLst>
                                        <p:tav tm="0">
                                          <p:val>
                                            <p:strVal val="#ppt_x"/>
                                          </p:val>
                                        </p:tav>
                                        <p:tav tm="100000">
                                          <p:val>
                                            <p:strVal val="#ppt_x"/>
                                          </p:val>
                                        </p:tav>
                                      </p:tavLst>
                                    </p:anim>
                                    <p:anim calcmode="lin" valueType="num">
                                      <p:cBhvr additive="base">
                                        <p:cTn id="22" dur="500" fill="hold"/>
                                        <p:tgtEl>
                                          <p:spTgt spid="71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Line Callout 1 (Border and Accent Bar) 8"/>
          <p:cNvSpPr/>
          <p:nvPr/>
        </p:nvSpPr>
        <p:spPr>
          <a:xfrm>
            <a:off x="688284" y="1563137"/>
            <a:ext cx="1297616" cy="567267"/>
          </a:xfrm>
          <a:prstGeom prst="accentBorderCallout1">
            <a:avLst>
              <a:gd name="adj1" fmla="val 18291"/>
              <a:gd name="adj2" fmla="val -15287"/>
              <a:gd name="adj3" fmla="val 18382"/>
              <a:gd name="adj4" fmla="val -72011"/>
            </a:avLst>
          </a:prstGeom>
          <a:solidFill>
            <a:srgbClr val="7030A0"/>
          </a:solidFill>
          <a:ln w="12700">
            <a:solidFill>
              <a:srgbClr val="000000"/>
            </a:solidFill>
          </a:ln>
        </p:spPr>
        <p:style>
          <a:lnRef idx="3">
            <a:schemeClr val="lt1"/>
          </a:lnRef>
          <a:fillRef idx="1">
            <a:schemeClr val="accent1"/>
          </a:fillRef>
          <a:effectRef idx="1">
            <a:schemeClr val="accent1"/>
          </a:effectRef>
          <a:fontRef idx="minor">
            <a:schemeClr val="lt1"/>
          </a:fontRef>
        </p:style>
        <p:txBody>
          <a:bodyPr rtlCol="0" anchor="ctr"/>
          <a:lstStyle/>
          <a:p>
            <a:pPr algn="ctr" defTabSz="1219170"/>
            <a:r>
              <a:rPr lang="en-US" sz="2400" b="1">
                <a:solidFill>
                  <a:srgbClr val="FFFFFF"/>
                </a:solidFill>
                <a:latin typeface="UTM Avo"/>
                <a:cs typeface="+mn-ea"/>
                <a:sym typeface="+mn-lt"/>
              </a:rPr>
              <a:t>Câu 1</a:t>
            </a:r>
          </a:p>
        </p:txBody>
      </p:sp>
      <p:grpSp>
        <p:nvGrpSpPr>
          <p:cNvPr id="13" name="Group 12"/>
          <p:cNvGrpSpPr/>
          <p:nvPr/>
        </p:nvGrpSpPr>
        <p:grpSpPr>
          <a:xfrm>
            <a:off x="2361607" y="1453296"/>
            <a:ext cx="8147495" cy="1127232"/>
            <a:chOff x="1943101" y="2886619"/>
            <a:chExt cx="6110621" cy="845424"/>
          </a:xfrm>
        </p:grpSpPr>
        <p:sp>
          <p:nvSpPr>
            <p:cNvPr id="14" name="TextBox 13">
              <a:extLst>
                <a:ext uri="{FF2B5EF4-FFF2-40B4-BE49-F238E27FC236}">
                  <a16:creationId xmlns:a16="http://schemas.microsoft.com/office/drawing/2014/main" id="{0BE89C69-1BA8-2F2F-01BF-6D0FE11A63EB}"/>
                </a:ext>
              </a:extLst>
            </p:cNvPr>
            <p:cNvSpPr txBox="1"/>
            <p:nvPr/>
          </p:nvSpPr>
          <p:spPr>
            <a:xfrm>
              <a:off x="1943101" y="2886619"/>
              <a:ext cx="6110621" cy="845424"/>
            </a:xfrm>
            <a:prstGeom prst="rect">
              <a:avLst/>
            </a:prstGeom>
            <a:noFill/>
          </p:spPr>
          <p:txBody>
            <a:bodyPr wrap="square" rtlCol="0">
              <a:spAutoFit/>
            </a:bodyPr>
            <a:lstStyle/>
            <a:p>
              <a:pPr algn="just" defTabSz="1219170">
                <a:lnSpc>
                  <a:spcPct val="150000"/>
                </a:lnSpc>
              </a:pPr>
              <a:r>
                <a:rPr lang="en-US" sz="2400" b="1" dirty="0">
                  <a:solidFill>
                    <a:schemeClr val="tx1"/>
                  </a:solidFill>
                  <a:latin typeface="UTM Avo"/>
                  <a:ea typeface="+mn-ea"/>
                  <a:cs typeface="+mn-ea"/>
                  <a:sym typeface="+mn-lt"/>
                </a:rPr>
                <a:t>     </a:t>
              </a:r>
              <a:r>
                <a:rPr lang="vi-VN" sz="2400" b="1" dirty="0">
                  <a:solidFill>
                    <a:schemeClr val="tx1"/>
                  </a:solidFill>
                  <a:latin typeface="+mn-lt"/>
                  <a:ea typeface="+mn-ea"/>
                  <a:cs typeface="+mn-ea"/>
                  <a:sym typeface="+mn-lt"/>
                </a:rPr>
                <a:t>Nên chọn nghề nghiệp phù hợp với năng lực, sở thích và tính cách của bản thân </a:t>
              </a:r>
              <a:r>
                <a:rPr lang="en-US" sz="2400" b="1" dirty="0" err="1">
                  <a:solidFill>
                    <a:schemeClr val="tx1"/>
                  </a:solidFill>
                  <a:latin typeface="UTM Avo"/>
                  <a:ea typeface="+mn-ea"/>
                  <a:cs typeface="+mn-ea"/>
                  <a:sym typeface="+mn-lt"/>
                </a:rPr>
                <a:t>để</a:t>
              </a:r>
              <a:r>
                <a:rPr lang="vi-VN" sz="2400" b="1" dirty="0">
                  <a:solidFill>
                    <a:schemeClr val="tx1"/>
                  </a:solidFill>
                  <a:latin typeface="+mn-lt"/>
                  <a:ea typeface="+mn-ea"/>
                  <a:cs typeface="+mn-ea"/>
                  <a:sym typeface="+mn-lt"/>
                </a:rPr>
                <a:t>:</a:t>
              </a:r>
              <a:endParaRPr lang="vi-VN" sz="2400" dirty="0">
                <a:solidFill>
                  <a:schemeClr val="tx1"/>
                </a:solidFill>
                <a:latin typeface="+mn-lt"/>
                <a:ea typeface="+mn-ea"/>
                <a:cs typeface="+mn-ea"/>
                <a:sym typeface="+mn-lt"/>
              </a:endParaRPr>
            </a:p>
          </p:txBody>
        </p:sp>
        <p:pic>
          <p:nvPicPr>
            <p:cNvPr id="15" name="Picture 14">
              <a:extLst>
                <a:ext uri="{FF2B5EF4-FFF2-40B4-BE49-F238E27FC236}">
                  <a16:creationId xmlns:a16="http://schemas.microsoft.com/office/drawing/2014/main" id="{99F2CF33-BD32-103D-D3AC-F6099F5C40DD}"/>
                </a:ext>
              </a:extLst>
            </p:cNvPr>
            <p:cNvPicPr>
              <a:picLocks noChangeAspect="1"/>
            </p:cNvPicPr>
            <p:nvPr/>
          </p:nvPicPr>
          <p:blipFill>
            <a:blip r:embed="rId3"/>
            <a:stretch>
              <a:fillRect/>
            </a:stretch>
          </p:blipFill>
          <p:spPr>
            <a:xfrm rot="19882005">
              <a:off x="1971548" y="2993031"/>
              <a:ext cx="311902" cy="311902"/>
            </a:xfrm>
            <a:prstGeom prst="rect">
              <a:avLst/>
            </a:prstGeom>
          </p:spPr>
        </p:pic>
      </p:grpSp>
      <p:grpSp>
        <p:nvGrpSpPr>
          <p:cNvPr id="5" name="Group 4"/>
          <p:cNvGrpSpPr/>
          <p:nvPr/>
        </p:nvGrpSpPr>
        <p:grpSpPr>
          <a:xfrm>
            <a:off x="1097686" y="2811813"/>
            <a:ext cx="4138007" cy="3770866"/>
            <a:chOff x="798771" y="1757794"/>
            <a:chExt cx="3103505" cy="2828149"/>
          </a:xfrm>
          <a:solidFill>
            <a:schemeClr val="accent6">
              <a:lumMod val="20000"/>
              <a:lumOff val="80000"/>
            </a:schemeClr>
          </a:solidFill>
        </p:grpSpPr>
        <p:sp>
          <p:nvSpPr>
            <p:cNvPr id="23" name="Rounded Rectangle 22"/>
            <p:cNvSpPr/>
            <p:nvPr/>
          </p:nvSpPr>
          <p:spPr>
            <a:xfrm>
              <a:off x="798771" y="3603468"/>
              <a:ext cx="3103505" cy="982475"/>
            </a:xfrm>
            <a:prstGeom prst="roundRect">
              <a:avLst/>
            </a:prstGeom>
            <a:grpFill/>
            <a:ln w="1905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ctr" defTabSz="1219170">
                <a:lnSpc>
                  <a:spcPct val="150000"/>
                </a:lnSpc>
                <a:buClrTx/>
                <a:defRPr/>
              </a:pPr>
              <a:r>
                <a:rPr lang="en-US" sz="2400" dirty="0">
                  <a:latin typeface="UTM Avo"/>
                  <a:ea typeface="+mn-ea"/>
                  <a:cs typeface="+mn-ea"/>
                  <a:sym typeface="+mn-lt"/>
                </a:rPr>
                <a:t>T</a:t>
              </a:r>
              <a:r>
                <a:rPr lang="vi-VN" sz="2400" dirty="0">
                  <a:latin typeface="+mn-lt"/>
                  <a:ea typeface="+mn-ea"/>
                  <a:cs typeface="+mn-ea"/>
                  <a:sym typeface="+mn-lt"/>
                </a:rPr>
                <a:t>ạo cảm giác hạnh phúc và hài lòng</a:t>
              </a:r>
              <a:r>
                <a:rPr lang="en-US" sz="2400" dirty="0">
                  <a:latin typeface="UTM Avo"/>
                  <a:ea typeface="+mn-ea"/>
                  <a:cs typeface="+mn-ea"/>
                  <a:sym typeface="+mn-lt"/>
                </a:rPr>
                <a:t>.</a:t>
              </a:r>
            </a:p>
          </p:txBody>
        </p:sp>
        <p:pic>
          <p:nvPicPr>
            <p:cNvPr id="3" name="Picture 2"/>
            <p:cNvPicPr>
              <a:picLocks noChangeAspect="1"/>
            </p:cNvPicPr>
            <p:nvPr/>
          </p:nvPicPr>
          <p:blipFill>
            <a:blip r:embed="rId4"/>
            <a:stretch>
              <a:fillRect/>
            </a:stretch>
          </p:blipFill>
          <p:spPr>
            <a:xfrm>
              <a:off x="1027649" y="1757794"/>
              <a:ext cx="2645747" cy="1736605"/>
            </a:xfrm>
            <a:prstGeom prst="rect">
              <a:avLst/>
            </a:prstGeom>
            <a:grpFill/>
          </p:spPr>
        </p:pic>
      </p:grpSp>
      <p:grpSp>
        <p:nvGrpSpPr>
          <p:cNvPr id="6" name="Group 5"/>
          <p:cNvGrpSpPr/>
          <p:nvPr/>
        </p:nvGrpSpPr>
        <p:grpSpPr>
          <a:xfrm>
            <a:off x="6128518" y="2693069"/>
            <a:ext cx="4764964" cy="3975748"/>
            <a:chOff x="4571895" y="1668737"/>
            <a:chExt cx="3573723" cy="2981811"/>
          </a:xfrm>
          <a:solidFill>
            <a:schemeClr val="accent6">
              <a:lumMod val="20000"/>
              <a:lumOff val="80000"/>
            </a:schemeClr>
          </a:solidFill>
        </p:grpSpPr>
        <p:sp>
          <p:nvSpPr>
            <p:cNvPr id="27" name="Rounded Rectangle 26"/>
            <p:cNvSpPr/>
            <p:nvPr/>
          </p:nvSpPr>
          <p:spPr>
            <a:xfrm>
              <a:off x="4802022" y="1668737"/>
              <a:ext cx="3113465" cy="982475"/>
            </a:xfrm>
            <a:prstGeom prst="roundRect">
              <a:avLst/>
            </a:prstGeom>
            <a:grpFill/>
            <a:ln w="1905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ctr" defTabSz="1219170">
                <a:lnSpc>
                  <a:spcPct val="150000"/>
                </a:lnSpc>
                <a:buClrTx/>
                <a:defRPr/>
              </a:pPr>
              <a:r>
                <a:rPr lang="en-US" sz="2400">
                  <a:latin typeface="UTM Avo"/>
                  <a:ea typeface="+mn-ea"/>
                  <a:cs typeface="+mn-ea"/>
                  <a:sym typeface="+mn-lt"/>
                </a:rPr>
                <a:t>Giúp cho việc phát triển nghề nghiệp bền vững.</a:t>
              </a:r>
            </a:p>
          </p:txBody>
        </p:sp>
        <p:pic>
          <p:nvPicPr>
            <p:cNvPr id="10244" name="Picture 4" descr="https://irdm.edu.vn/wp-content/uploads/2021/10/ke-hoach-phat-trien-nghe-nghiep.jpeg"/>
            <p:cNvPicPr>
              <a:picLocks noChangeAspect="1" noChangeArrowheads="1"/>
            </p:cNvPicPr>
            <p:nvPr/>
          </p:nvPicPr>
          <p:blipFill rotWithShape="1">
            <a:blip r:embed="rId5">
              <a:extLst>
                <a:ext uri="{28A0092B-C50C-407E-A947-70E740481C1C}">
                  <a14:useLocalDpi xmlns:a14="http://schemas.microsoft.com/office/drawing/2010/main" val="0"/>
                </a:ext>
              </a:extLst>
            </a:blip>
            <a:srcRect t="11293" b="8282"/>
            <a:stretch/>
          </p:blipFill>
          <p:spPr bwMode="auto">
            <a:xfrm>
              <a:off x="4571895" y="2735619"/>
              <a:ext cx="3573723" cy="1914929"/>
            </a:xfrm>
            <a:prstGeom prst="rect">
              <a:avLst/>
            </a:prstGeom>
            <a:grpFill/>
          </p:spPr>
        </p:pic>
      </p:grpSp>
    </p:spTree>
    <p:extLst>
      <p:ext uri="{BB962C8B-B14F-4D97-AF65-F5344CB8AC3E}">
        <p14:creationId xmlns:p14="http://schemas.microsoft.com/office/powerpoint/2010/main" val="87974107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Line Callout 1 (Border and Accent Bar) 8"/>
          <p:cNvSpPr/>
          <p:nvPr/>
        </p:nvSpPr>
        <p:spPr>
          <a:xfrm>
            <a:off x="782155" y="1667145"/>
            <a:ext cx="1297616" cy="567267"/>
          </a:xfrm>
          <a:prstGeom prst="accentBorderCallout1">
            <a:avLst>
              <a:gd name="adj1" fmla="val 18291"/>
              <a:gd name="adj2" fmla="val -15287"/>
              <a:gd name="adj3" fmla="val 18382"/>
              <a:gd name="adj4" fmla="val -72011"/>
            </a:avLst>
          </a:prstGeom>
          <a:solidFill>
            <a:srgbClr val="7030A0"/>
          </a:solidFill>
          <a:ln w="12700">
            <a:solidFill>
              <a:srgbClr val="000000"/>
            </a:solidFill>
          </a:ln>
        </p:spPr>
        <p:style>
          <a:lnRef idx="3">
            <a:schemeClr val="lt1"/>
          </a:lnRef>
          <a:fillRef idx="1">
            <a:schemeClr val="accent1"/>
          </a:fillRef>
          <a:effectRef idx="1">
            <a:schemeClr val="accent1"/>
          </a:effectRef>
          <a:fontRef idx="minor">
            <a:schemeClr val="lt1"/>
          </a:fontRef>
        </p:style>
        <p:txBody>
          <a:bodyPr rtlCol="0" anchor="ctr"/>
          <a:lstStyle/>
          <a:p>
            <a:pPr algn="ctr" defTabSz="1219170"/>
            <a:r>
              <a:rPr lang="en-US" sz="2400" b="1">
                <a:solidFill>
                  <a:srgbClr val="FFFFFF"/>
                </a:solidFill>
                <a:latin typeface="UTM Avo"/>
                <a:cs typeface="+mn-ea"/>
                <a:sym typeface="+mn-lt"/>
              </a:rPr>
              <a:t>Câu 1</a:t>
            </a:r>
          </a:p>
        </p:txBody>
      </p:sp>
      <p:grpSp>
        <p:nvGrpSpPr>
          <p:cNvPr id="13" name="Group 12"/>
          <p:cNvGrpSpPr/>
          <p:nvPr/>
        </p:nvGrpSpPr>
        <p:grpSpPr>
          <a:xfrm>
            <a:off x="2493407" y="1446987"/>
            <a:ext cx="8355428" cy="1127232"/>
            <a:chOff x="1971548" y="2803881"/>
            <a:chExt cx="6266571" cy="845424"/>
          </a:xfrm>
        </p:grpSpPr>
        <p:sp>
          <p:nvSpPr>
            <p:cNvPr id="14" name="TextBox 13">
              <a:extLst>
                <a:ext uri="{FF2B5EF4-FFF2-40B4-BE49-F238E27FC236}">
                  <a16:creationId xmlns:a16="http://schemas.microsoft.com/office/drawing/2014/main" id="{0BE89C69-1BA8-2F2F-01BF-6D0FE11A63EB}"/>
                </a:ext>
              </a:extLst>
            </p:cNvPr>
            <p:cNvSpPr txBox="1"/>
            <p:nvPr/>
          </p:nvSpPr>
          <p:spPr>
            <a:xfrm>
              <a:off x="2127498" y="2803881"/>
              <a:ext cx="6110621" cy="845424"/>
            </a:xfrm>
            <a:prstGeom prst="rect">
              <a:avLst/>
            </a:prstGeom>
            <a:noFill/>
          </p:spPr>
          <p:txBody>
            <a:bodyPr wrap="square" rtlCol="0">
              <a:spAutoFit/>
            </a:bodyPr>
            <a:lstStyle/>
            <a:p>
              <a:pPr algn="just" defTabSz="1219170">
                <a:lnSpc>
                  <a:spcPct val="150000"/>
                </a:lnSpc>
              </a:pPr>
              <a:r>
                <a:rPr lang="en-US" sz="2400" b="1" dirty="0">
                  <a:solidFill>
                    <a:schemeClr val="tx1"/>
                  </a:solidFill>
                  <a:latin typeface="UTM Avo"/>
                  <a:ea typeface="+mn-ea"/>
                  <a:cs typeface="+mn-ea"/>
                  <a:sym typeface="+mn-lt"/>
                </a:rPr>
                <a:t>     </a:t>
              </a:r>
              <a:r>
                <a:rPr lang="vi-VN" sz="2400" b="1" dirty="0">
                  <a:solidFill>
                    <a:schemeClr val="tx1"/>
                  </a:solidFill>
                  <a:latin typeface="+mn-lt"/>
                  <a:ea typeface="+mn-ea"/>
                  <a:cs typeface="+mn-ea"/>
                  <a:sym typeface="+mn-lt"/>
                </a:rPr>
                <a:t>Nên chọn nghề nghiệp phù hợp với năng lực, sở thích và tính cách của bản thân </a:t>
              </a:r>
              <a:r>
                <a:rPr lang="en-US" sz="2400" b="1" dirty="0" err="1">
                  <a:solidFill>
                    <a:schemeClr val="tx1"/>
                  </a:solidFill>
                  <a:latin typeface="UTM Avo"/>
                  <a:ea typeface="+mn-ea"/>
                  <a:cs typeface="+mn-ea"/>
                  <a:sym typeface="+mn-lt"/>
                </a:rPr>
                <a:t>để</a:t>
              </a:r>
              <a:r>
                <a:rPr lang="vi-VN" sz="2400" b="1" dirty="0">
                  <a:solidFill>
                    <a:schemeClr val="tx1"/>
                  </a:solidFill>
                  <a:latin typeface="+mn-lt"/>
                  <a:ea typeface="+mn-ea"/>
                  <a:cs typeface="+mn-ea"/>
                  <a:sym typeface="+mn-lt"/>
                </a:rPr>
                <a:t>:</a:t>
              </a:r>
              <a:endParaRPr lang="vi-VN" sz="2400" dirty="0">
                <a:solidFill>
                  <a:schemeClr val="tx1"/>
                </a:solidFill>
                <a:latin typeface="+mn-lt"/>
                <a:ea typeface="+mn-ea"/>
                <a:cs typeface="+mn-ea"/>
                <a:sym typeface="+mn-lt"/>
              </a:endParaRPr>
            </a:p>
          </p:txBody>
        </p:sp>
        <p:pic>
          <p:nvPicPr>
            <p:cNvPr id="15" name="Picture 14">
              <a:extLst>
                <a:ext uri="{FF2B5EF4-FFF2-40B4-BE49-F238E27FC236}">
                  <a16:creationId xmlns:a16="http://schemas.microsoft.com/office/drawing/2014/main" id="{99F2CF33-BD32-103D-D3AC-F6099F5C40DD}"/>
                </a:ext>
              </a:extLst>
            </p:cNvPr>
            <p:cNvPicPr>
              <a:picLocks noChangeAspect="1"/>
            </p:cNvPicPr>
            <p:nvPr/>
          </p:nvPicPr>
          <p:blipFill>
            <a:blip r:embed="rId3"/>
            <a:stretch>
              <a:fillRect/>
            </a:stretch>
          </p:blipFill>
          <p:spPr>
            <a:xfrm rot="19882005">
              <a:off x="1971548" y="2993031"/>
              <a:ext cx="311902" cy="311902"/>
            </a:xfrm>
            <a:prstGeom prst="rect">
              <a:avLst/>
            </a:prstGeom>
          </p:spPr>
        </p:pic>
      </p:grpSp>
      <p:grpSp>
        <p:nvGrpSpPr>
          <p:cNvPr id="4" name="Group 3"/>
          <p:cNvGrpSpPr/>
          <p:nvPr/>
        </p:nvGrpSpPr>
        <p:grpSpPr>
          <a:xfrm>
            <a:off x="8126115" y="2684536"/>
            <a:ext cx="3325755" cy="3932688"/>
            <a:chOff x="6113421" y="1621516"/>
            <a:chExt cx="2494316" cy="2949516"/>
          </a:xfrm>
          <a:solidFill>
            <a:schemeClr val="accent6">
              <a:lumMod val="20000"/>
              <a:lumOff val="80000"/>
            </a:schemeClr>
          </a:solidFill>
        </p:grpSpPr>
        <p:sp>
          <p:nvSpPr>
            <p:cNvPr id="26" name="Rounded Rectangle 25"/>
            <p:cNvSpPr/>
            <p:nvPr/>
          </p:nvSpPr>
          <p:spPr>
            <a:xfrm>
              <a:off x="6270852" y="3588557"/>
              <a:ext cx="2179453" cy="982475"/>
            </a:xfrm>
            <a:prstGeom prst="roundRect">
              <a:avLst/>
            </a:prstGeom>
            <a:grpFill/>
            <a:ln w="1905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ctr" defTabSz="1219170">
                <a:lnSpc>
                  <a:spcPct val="150000"/>
                </a:lnSpc>
                <a:buClrTx/>
                <a:defRPr/>
              </a:pPr>
              <a:r>
                <a:rPr lang="en-US" sz="2400">
                  <a:latin typeface="UTM Avo"/>
                  <a:ea typeface="+mn-ea"/>
                  <a:cs typeface="+mn-ea"/>
                  <a:sym typeface="+mn-lt"/>
                </a:rPr>
                <a:t>Tạo ra động lực và cam kết.</a:t>
              </a:r>
            </a:p>
          </p:txBody>
        </p:sp>
        <p:pic>
          <p:nvPicPr>
            <p:cNvPr id="11266" name="Picture 2" descr="https://jobsgo.vn/blog/wp-content/uploads/2021/04/De-buoi-phong-van-thanh-cong.jpg"/>
            <p:cNvPicPr>
              <a:picLocks noChangeAspect="1" noChangeArrowheads="1"/>
            </p:cNvPicPr>
            <p:nvPr/>
          </p:nvPicPr>
          <p:blipFill rotWithShape="1">
            <a:blip r:embed="rId4">
              <a:extLst>
                <a:ext uri="{28A0092B-C50C-407E-A947-70E740481C1C}">
                  <a14:useLocalDpi xmlns:a14="http://schemas.microsoft.com/office/drawing/2010/main" val="0"/>
                </a:ext>
              </a:extLst>
            </a:blip>
            <a:srcRect l="14063" r="13249"/>
            <a:stretch/>
          </p:blipFill>
          <p:spPr bwMode="auto">
            <a:xfrm>
              <a:off x="6113421" y="1621516"/>
              <a:ext cx="2494316" cy="1801566"/>
            </a:xfrm>
            <a:prstGeom prst="rect">
              <a:avLst/>
            </a:prstGeom>
            <a:grpFill/>
          </p:spPr>
        </p:pic>
      </p:grpSp>
      <p:grpSp>
        <p:nvGrpSpPr>
          <p:cNvPr id="3" name="Group 2"/>
          <p:cNvGrpSpPr/>
          <p:nvPr/>
        </p:nvGrpSpPr>
        <p:grpSpPr>
          <a:xfrm>
            <a:off x="4496169" y="2585634"/>
            <a:ext cx="3199661" cy="4058091"/>
            <a:chOff x="3390961" y="1547339"/>
            <a:chExt cx="2399746" cy="3043568"/>
          </a:xfrm>
          <a:solidFill>
            <a:schemeClr val="accent6">
              <a:lumMod val="20000"/>
              <a:lumOff val="80000"/>
            </a:schemeClr>
          </a:solidFill>
        </p:grpSpPr>
        <p:sp>
          <p:nvSpPr>
            <p:cNvPr id="23" name="Rounded Rectangle 22"/>
            <p:cNvSpPr/>
            <p:nvPr/>
          </p:nvSpPr>
          <p:spPr>
            <a:xfrm>
              <a:off x="3390961" y="1547339"/>
              <a:ext cx="2399746" cy="982475"/>
            </a:xfrm>
            <a:prstGeom prst="roundRect">
              <a:avLst/>
            </a:prstGeom>
            <a:grpFill/>
            <a:ln w="1905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ctr" defTabSz="1219170">
                <a:lnSpc>
                  <a:spcPct val="150000"/>
                </a:lnSpc>
                <a:buClrTx/>
                <a:defRPr/>
              </a:pPr>
              <a:r>
                <a:rPr lang="en-US" sz="2400">
                  <a:latin typeface="UTM Avo"/>
                  <a:ea typeface="+mn-ea"/>
                  <a:cs typeface="+mn-ea"/>
                  <a:sym typeface="+mn-lt"/>
                </a:rPr>
                <a:t>Giảm stress và cảm giác bỏ cuộc.</a:t>
              </a:r>
            </a:p>
          </p:txBody>
        </p:sp>
        <p:pic>
          <p:nvPicPr>
            <p:cNvPr id="11268" name="Picture 4" descr="https://png.pngtree.com/thumb_back/fw800/background/20220803/pngtree-affecting-female-office-worker-engaged-in-task-gesture-cool-accept-photo-image_47420050.jpg"/>
            <p:cNvPicPr>
              <a:picLocks noChangeAspect="1" noChangeArrowheads="1"/>
            </p:cNvPicPr>
            <p:nvPr/>
          </p:nvPicPr>
          <p:blipFill rotWithShape="1">
            <a:blip r:embed="rId5">
              <a:extLst>
                <a:ext uri="{28A0092B-C50C-407E-A947-70E740481C1C}">
                  <a14:useLocalDpi xmlns:a14="http://schemas.microsoft.com/office/drawing/2010/main" val="0"/>
                </a:ext>
              </a:extLst>
            </a:blip>
            <a:srcRect l="8298" r="15336"/>
            <a:stretch/>
          </p:blipFill>
          <p:spPr bwMode="auto">
            <a:xfrm>
              <a:off x="3567707" y="2804529"/>
              <a:ext cx="2046253" cy="1786378"/>
            </a:xfrm>
            <a:prstGeom prst="rect">
              <a:avLst/>
            </a:prstGeom>
            <a:grpFill/>
          </p:spPr>
        </p:pic>
      </p:grpSp>
      <p:grpSp>
        <p:nvGrpSpPr>
          <p:cNvPr id="2" name="Group 1"/>
          <p:cNvGrpSpPr/>
          <p:nvPr/>
        </p:nvGrpSpPr>
        <p:grpSpPr>
          <a:xfrm>
            <a:off x="588724" y="2684537"/>
            <a:ext cx="3524753" cy="3952729"/>
            <a:chOff x="460377" y="1621516"/>
            <a:chExt cx="2643565" cy="2964547"/>
          </a:xfrm>
          <a:solidFill>
            <a:schemeClr val="accent6">
              <a:lumMod val="20000"/>
              <a:lumOff val="80000"/>
            </a:schemeClr>
          </a:solidFill>
        </p:grpSpPr>
        <p:sp>
          <p:nvSpPr>
            <p:cNvPr id="11" name="Rounded Rectangle 10"/>
            <p:cNvSpPr/>
            <p:nvPr/>
          </p:nvSpPr>
          <p:spPr>
            <a:xfrm>
              <a:off x="460377" y="3603588"/>
              <a:ext cx="2643565" cy="982475"/>
            </a:xfrm>
            <a:prstGeom prst="roundRect">
              <a:avLst/>
            </a:prstGeom>
            <a:grpFill/>
            <a:ln w="1905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ctr" defTabSz="1219170">
                <a:lnSpc>
                  <a:spcPct val="150000"/>
                </a:lnSpc>
                <a:buClrTx/>
                <a:defRPr/>
              </a:pPr>
              <a:r>
                <a:rPr lang="en-US" sz="2400">
                  <a:latin typeface="UTM Avo"/>
                  <a:ea typeface="+mn-ea"/>
                  <a:cs typeface="+mn-ea"/>
                  <a:sym typeface="+mn-lt"/>
                </a:rPr>
                <a:t>T</a:t>
              </a:r>
              <a:r>
                <a:rPr lang="vi-VN" sz="2400">
                  <a:latin typeface="+mn-lt"/>
                  <a:ea typeface="+mn-ea"/>
                  <a:cs typeface="+mn-ea"/>
                  <a:sym typeface="+mn-lt"/>
                </a:rPr>
                <a:t>ối ưu hóa hiệu suất làm việc</a:t>
              </a:r>
              <a:r>
                <a:rPr lang="en-US" sz="2400">
                  <a:latin typeface="UTM Avo"/>
                  <a:ea typeface="+mn-ea"/>
                  <a:cs typeface="+mn-ea"/>
                  <a:sym typeface="+mn-lt"/>
                </a:rPr>
                <a:t>.</a:t>
              </a:r>
            </a:p>
          </p:txBody>
        </p:sp>
        <p:pic>
          <p:nvPicPr>
            <p:cNvPr id="12" name="Picture 6" descr="https://media.lamchame.vn/images/2019/02/12/tap-trung-khi-lam-viec.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6075" y="1621516"/>
              <a:ext cx="2572171" cy="1816596"/>
            </a:xfrm>
            <a:prstGeom prst="rect">
              <a:avLst/>
            </a:prstGeom>
            <a:grpFill/>
          </p:spPr>
        </p:pic>
      </p:grpSp>
    </p:spTree>
    <p:extLst>
      <p:ext uri="{BB962C8B-B14F-4D97-AF65-F5344CB8AC3E}">
        <p14:creationId xmlns:p14="http://schemas.microsoft.com/office/powerpoint/2010/main" val="62236793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Line Callout 1 (Border and Accent Bar) 8"/>
          <p:cNvSpPr/>
          <p:nvPr/>
        </p:nvSpPr>
        <p:spPr>
          <a:xfrm>
            <a:off x="758546" y="1658282"/>
            <a:ext cx="1297616" cy="567267"/>
          </a:xfrm>
          <a:prstGeom prst="accentBorderCallout1">
            <a:avLst>
              <a:gd name="adj1" fmla="val 18291"/>
              <a:gd name="adj2" fmla="val -15287"/>
              <a:gd name="adj3" fmla="val 18382"/>
              <a:gd name="adj4" fmla="val -72011"/>
            </a:avLst>
          </a:prstGeom>
          <a:solidFill>
            <a:srgbClr val="00B050"/>
          </a:solidFill>
          <a:ln w="12700">
            <a:solidFill>
              <a:srgbClr val="000000"/>
            </a:solidFill>
          </a:ln>
        </p:spPr>
        <p:style>
          <a:lnRef idx="3">
            <a:schemeClr val="lt1"/>
          </a:lnRef>
          <a:fillRef idx="1">
            <a:schemeClr val="accent1"/>
          </a:fillRef>
          <a:effectRef idx="1">
            <a:schemeClr val="accent1"/>
          </a:effectRef>
          <a:fontRef idx="minor">
            <a:schemeClr val="lt1"/>
          </a:fontRef>
        </p:style>
        <p:txBody>
          <a:bodyPr rtlCol="0" anchor="ctr"/>
          <a:lstStyle/>
          <a:p>
            <a:pPr algn="ctr" defTabSz="1219170"/>
            <a:r>
              <a:rPr lang="en-US" sz="2400" b="1">
                <a:solidFill>
                  <a:srgbClr val="FFFFFF"/>
                </a:solidFill>
                <a:latin typeface="UTM Avo"/>
                <a:cs typeface="+mn-ea"/>
                <a:sym typeface="+mn-lt"/>
              </a:rPr>
              <a:t>Câu 2</a:t>
            </a:r>
          </a:p>
        </p:txBody>
      </p:sp>
      <p:grpSp>
        <p:nvGrpSpPr>
          <p:cNvPr id="13" name="Group 12"/>
          <p:cNvGrpSpPr/>
          <p:nvPr/>
        </p:nvGrpSpPr>
        <p:grpSpPr>
          <a:xfrm>
            <a:off x="2339168" y="1377982"/>
            <a:ext cx="8442588" cy="1127232"/>
            <a:chOff x="1873576" y="2758775"/>
            <a:chExt cx="6331941" cy="845424"/>
          </a:xfrm>
        </p:grpSpPr>
        <p:sp>
          <p:nvSpPr>
            <p:cNvPr id="14" name="TextBox 13">
              <a:extLst>
                <a:ext uri="{FF2B5EF4-FFF2-40B4-BE49-F238E27FC236}">
                  <a16:creationId xmlns:a16="http://schemas.microsoft.com/office/drawing/2014/main" id="{0BE89C69-1BA8-2F2F-01BF-6D0FE11A63EB}"/>
                </a:ext>
              </a:extLst>
            </p:cNvPr>
            <p:cNvSpPr txBox="1"/>
            <p:nvPr/>
          </p:nvSpPr>
          <p:spPr>
            <a:xfrm>
              <a:off x="1943100" y="2758775"/>
              <a:ext cx="6262417" cy="845424"/>
            </a:xfrm>
            <a:prstGeom prst="rect">
              <a:avLst/>
            </a:prstGeom>
            <a:noFill/>
          </p:spPr>
          <p:txBody>
            <a:bodyPr wrap="square" rtlCol="0">
              <a:spAutoFit/>
            </a:bodyPr>
            <a:lstStyle/>
            <a:p>
              <a:pPr algn="just" defTabSz="1219170">
                <a:lnSpc>
                  <a:spcPct val="150000"/>
                </a:lnSpc>
              </a:pPr>
              <a:r>
                <a:rPr lang="en-US" sz="2400" b="1" dirty="0">
                  <a:solidFill>
                    <a:schemeClr val="tx1"/>
                  </a:solidFill>
                  <a:latin typeface="UTM Avo"/>
                  <a:ea typeface="+mn-ea"/>
                  <a:cs typeface="+mn-ea"/>
                  <a:sym typeface="+mn-lt"/>
                </a:rPr>
                <a:t>     M</a:t>
              </a:r>
              <a:r>
                <a:rPr lang="vi-VN" sz="2400" b="1" dirty="0">
                  <a:solidFill>
                    <a:schemeClr val="tx1"/>
                  </a:solidFill>
                  <a:latin typeface="+mn-lt"/>
                  <a:ea typeface="+mn-ea"/>
                  <a:cs typeface="+mn-ea"/>
                  <a:sym typeface="+mn-lt"/>
                </a:rPr>
                <a:t>ột số ngành nghề</a:t>
              </a:r>
              <a:r>
                <a:rPr lang="en-US" sz="2400" b="1" dirty="0">
                  <a:solidFill>
                    <a:schemeClr val="tx1"/>
                  </a:solidFill>
                  <a:latin typeface="UTM Avo"/>
                  <a:ea typeface="+mn-ea"/>
                  <a:cs typeface="+mn-ea"/>
                  <a:sym typeface="+mn-lt"/>
                </a:rPr>
                <a:t> </a:t>
              </a:r>
              <a:r>
                <a:rPr lang="en-US" sz="2400" b="1" dirty="0" err="1">
                  <a:solidFill>
                    <a:schemeClr val="tx1"/>
                  </a:solidFill>
                  <a:latin typeface="UTM Avo"/>
                  <a:ea typeface="+mn-ea"/>
                  <a:cs typeface="+mn-ea"/>
                  <a:sym typeface="+mn-lt"/>
                </a:rPr>
                <a:t>phải</a:t>
              </a:r>
              <a:r>
                <a:rPr lang="en-US" sz="2400" b="1" dirty="0">
                  <a:solidFill>
                    <a:schemeClr val="tx1"/>
                  </a:solidFill>
                  <a:latin typeface="UTM Avo"/>
                  <a:ea typeface="+mn-ea"/>
                  <a:cs typeface="+mn-ea"/>
                  <a:sym typeface="+mn-lt"/>
                </a:rPr>
                <a:t> </a:t>
              </a:r>
              <a:r>
                <a:rPr lang="vi-VN" sz="2400" b="1" dirty="0">
                  <a:solidFill>
                    <a:schemeClr val="tx1"/>
                  </a:solidFill>
                  <a:latin typeface="+mn-lt"/>
                  <a:ea typeface="+mn-ea"/>
                  <a:cs typeface="+mn-ea"/>
                  <a:sym typeface="+mn-lt"/>
                </a:rPr>
                <a:t>khám sức khỏe người tham gia dự tuyển </a:t>
              </a:r>
              <a:r>
                <a:rPr lang="en-US" sz="2400" b="1" dirty="0" err="1">
                  <a:solidFill>
                    <a:schemeClr val="tx1"/>
                  </a:solidFill>
                  <a:latin typeface="UTM Avo"/>
                  <a:ea typeface="+mn-ea"/>
                  <a:cs typeface="+mn-ea"/>
                  <a:sym typeface="+mn-lt"/>
                </a:rPr>
                <a:t>để</a:t>
              </a:r>
              <a:r>
                <a:rPr lang="en-US" sz="2400" b="1" dirty="0">
                  <a:solidFill>
                    <a:schemeClr val="tx1"/>
                  </a:solidFill>
                  <a:latin typeface="UTM Avo"/>
                  <a:ea typeface="+mn-ea"/>
                  <a:cs typeface="+mn-ea"/>
                  <a:sym typeface="+mn-lt"/>
                </a:rPr>
                <a:t>:</a:t>
              </a:r>
              <a:endParaRPr lang="vi-VN" sz="2400" dirty="0">
                <a:solidFill>
                  <a:schemeClr val="tx1"/>
                </a:solidFill>
                <a:latin typeface="+mn-lt"/>
                <a:ea typeface="+mn-ea"/>
                <a:cs typeface="+mn-ea"/>
                <a:sym typeface="+mn-lt"/>
              </a:endParaRPr>
            </a:p>
          </p:txBody>
        </p:sp>
        <p:pic>
          <p:nvPicPr>
            <p:cNvPr id="15" name="Picture 14">
              <a:extLst>
                <a:ext uri="{FF2B5EF4-FFF2-40B4-BE49-F238E27FC236}">
                  <a16:creationId xmlns:a16="http://schemas.microsoft.com/office/drawing/2014/main" id="{99F2CF33-BD32-103D-D3AC-F6099F5C40DD}"/>
                </a:ext>
              </a:extLst>
            </p:cNvPr>
            <p:cNvPicPr>
              <a:picLocks noChangeAspect="1"/>
            </p:cNvPicPr>
            <p:nvPr/>
          </p:nvPicPr>
          <p:blipFill>
            <a:blip r:embed="rId3"/>
            <a:stretch>
              <a:fillRect/>
            </a:stretch>
          </p:blipFill>
          <p:spPr>
            <a:xfrm rot="19882005">
              <a:off x="1873576" y="2920152"/>
              <a:ext cx="311902" cy="311902"/>
            </a:xfrm>
            <a:prstGeom prst="rect">
              <a:avLst/>
            </a:prstGeom>
          </p:spPr>
        </p:pic>
      </p:grpSp>
      <p:grpSp>
        <p:nvGrpSpPr>
          <p:cNvPr id="2" name="Group 1"/>
          <p:cNvGrpSpPr/>
          <p:nvPr/>
        </p:nvGrpSpPr>
        <p:grpSpPr>
          <a:xfrm>
            <a:off x="1584346" y="2797629"/>
            <a:ext cx="3601266" cy="3880670"/>
            <a:chOff x="1001067" y="1503353"/>
            <a:chExt cx="2904470" cy="3129814"/>
          </a:xfrm>
          <a:solidFill>
            <a:schemeClr val="accent6">
              <a:lumMod val="20000"/>
              <a:lumOff val="80000"/>
            </a:schemeClr>
          </a:solidFill>
        </p:grpSpPr>
        <p:sp>
          <p:nvSpPr>
            <p:cNvPr id="16" name="Rounded Rectangle 15"/>
            <p:cNvSpPr/>
            <p:nvPr/>
          </p:nvSpPr>
          <p:spPr>
            <a:xfrm>
              <a:off x="1310917" y="3585661"/>
              <a:ext cx="2284769" cy="1047506"/>
            </a:xfrm>
            <a:prstGeom prst="roundRect">
              <a:avLst/>
            </a:prstGeom>
            <a:grpFill/>
            <a:ln w="1905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ctr" defTabSz="1219170">
                <a:lnSpc>
                  <a:spcPct val="150000"/>
                </a:lnSpc>
                <a:buClrTx/>
                <a:defRPr/>
              </a:pPr>
              <a:r>
                <a:rPr lang="en-US" sz="2400">
                  <a:latin typeface="UTM Avo"/>
                  <a:ea typeface="+mn-ea"/>
                  <a:cs typeface="+mn-ea"/>
                  <a:sym typeface="+mn-lt"/>
                </a:rPr>
                <a:t>Đảm bảo an toàn lao động.</a:t>
              </a:r>
            </a:p>
          </p:txBody>
        </p:sp>
        <p:pic>
          <p:nvPicPr>
            <p:cNvPr id="13316" name="Picture 4" descr="https://img.timvieckythuat.com/2019/08/cac-nghe-ky-thuat-va-nhung-dieu-can-biet-1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1067" y="1503353"/>
              <a:ext cx="2904470" cy="1936314"/>
            </a:xfrm>
            <a:prstGeom prst="rect">
              <a:avLst/>
            </a:prstGeom>
            <a:grpFill/>
          </p:spPr>
        </p:pic>
      </p:grpSp>
      <p:grpSp>
        <p:nvGrpSpPr>
          <p:cNvPr id="3" name="Group 2"/>
          <p:cNvGrpSpPr/>
          <p:nvPr/>
        </p:nvGrpSpPr>
        <p:grpSpPr>
          <a:xfrm>
            <a:off x="6693476" y="2798315"/>
            <a:ext cx="4088281" cy="3879984"/>
            <a:chOff x="4805392" y="1503907"/>
            <a:chExt cx="3297254" cy="3129260"/>
          </a:xfrm>
          <a:solidFill>
            <a:schemeClr val="accent6">
              <a:lumMod val="20000"/>
              <a:lumOff val="80000"/>
            </a:schemeClr>
          </a:solidFill>
        </p:grpSpPr>
        <p:sp>
          <p:nvSpPr>
            <p:cNvPr id="17" name="Rounded Rectangle 16"/>
            <p:cNvSpPr/>
            <p:nvPr/>
          </p:nvSpPr>
          <p:spPr>
            <a:xfrm>
              <a:off x="5289449" y="3585661"/>
              <a:ext cx="2329139" cy="1047506"/>
            </a:xfrm>
            <a:prstGeom prst="roundRect">
              <a:avLst/>
            </a:prstGeom>
            <a:grpFill/>
            <a:ln w="1905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ctr" defTabSz="1219170">
                <a:lnSpc>
                  <a:spcPct val="150000"/>
                </a:lnSpc>
                <a:buClrTx/>
                <a:defRPr/>
              </a:pPr>
              <a:r>
                <a:rPr lang="en-US" sz="2400">
                  <a:latin typeface="UTM Avo"/>
                  <a:ea typeface="+mn-ea"/>
                  <a:cs typeface="+mn-ea"/>
                  <a:sym typeface="+mn-lt"/>
                </a:rPr>
                <a:t>Đáp ứng yêu cầu về sức khỏe.</a:t>
              </a:r>
            </a:p>
          </p:txBody>
        </p:sp>
        <p:pic>
          <p:nvPicPr>
            <p:cNvPr id="13318" name="Picture 6" descr="https://static.topcv.vn/cms/k%E1%BB%B9%20s%C6%B0%20c%C6%A1%20kh%C3%AD%20036077b23ab035d.jpg"/>
            <p:cNvPicPr>
              <a:picLocks noChangeAspect="1" noChangeArrowheads="1"/>
            </p:cNvPicPr>
            <p:nvPr/>
          </p:nvPicPr>
          <p:blipFill rotWithShape="1">
            <a:blip r:embed="rId5">
              <a:extLst>
                <a:ext uri="{28A0092B-C50C-407E-A947-70E740481C1C}">
                  <a14:useLocalDpi xmlns:a14="http://schemas.microsoft.com/office/drawing/2010/main" val="0"/>
                </a:ext>
              </a:extLst>
            </a:blip>
            <a:srcRect t="12113"/>
            <a:stretch/>
          </p:blipFill>
          <p:spPr bwMode="auto">
            <a:xfrm>
              <a:off x="4805392" y="1503907"/>
              <a:ext cx="3297254" cy="1935760"/>
            </a:xfrm>
            <a:prstGeom prst="rect">
              <a:avLst/>
            </a:prstGeom>
            <a:grpFill/>
          </p:spPr>
        </p:pic>
      </p:grpSp>
    </p:spTree>
    <p:extLst>
      <p:ext uri="{BB962C8B-B14F-4D97-AF65-F5344CB8AC3E}">
        <p14:creationId xmlns:p14="http://schemas.microsoft.com/office/powerpoint/2010/main" val="122211009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500" fill="hold"/>
                                        <p:tgtEl>
                                          <p:spTgt spid="3"/>
                                        </p:tgtEl>
                                        <p:attrNameLst>
                                          <p:attrName>ppt_w</p:attrName>
                                        </p:attrNameLst>
                                      </p:cBhvr>
                                      <p:tavLst>
                                        <p:tav tm="0">
                                          <p:val>
                                            <p:fltVal val="0"/>
                                          </p:val>
                                        </p:tav>
                                        <p:tav tm="100000">
                                          <p:val>
                                            <p:strVal val="#ppt_w"/>
                                          </p:val>
                                        </p:tav>
                                      </p:tavLst>
                                    </p:anim>
                                    <p:anim calcmode="lin" valueType="num">
                                      <p:cBhvr>
                                        <p:cTn id="27" dur="500" fill="hold"/>
                                        <p:tgtEl>
                                          <p:spTgt spid="3"/>
                                        </p:tgtEl>
                                        <p:attrNameLst>
                                          <p:attrName>ppt_h</p:attrName>
                                        </p:attrNameLst>
                                      </p:cBhvr>
                                      <p:tavLst>
                                        <p:tav tm="0">
                                          <p:val>
                                            <p:fltVal val="0"/>
                                          </p:val>
                                        </p:tav>
                                        <p:tav tm="100000">
                                          <p:val>
                                            <p:strVal val="#ppt_h"/>
                                          </p:val>
                                        </p:tav>
                                      </p:tavLst>
                                    </p:anim>
                                    <p:animEffect transition="in" filter="fade">
                                      <p:cBhvr>
                                        <p:cTn id="2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Line Callout 1 (Border and Accent Bar) 8"/>
          <p:cNvSpPr/>
          <p:nvPr/>
        </p:nvSpPr>
        <p:spPr>
          <a:xfrm>
            <a:off x="665754" y="1712981"/>
            <a:ext cx="1297616" cy="567267"/>
          </a:xfrm>
          <a:prstGeom prst="accentBorderCallout1">
            <a:avLst>
              <a:gd name="adj1" fmla="val 18291"/>
              <a:gd name="adj2" fmla="val -15287"/>
              <a:gd name="adj3" fmla="val 18382"/>
              <a:gd name="adj4" fmla="val -72011"/>
            </a:avLst>
          </a:prstGeom>
          <a:solidFill>
            <a:srgbClr val="00B050"/>
          </a:solidFill>
          <a:ln w="12700">
            <a:solidFill>
              <a:srgbClr val="000000"/>
            </a:solidFill>
          </a:ln>
        </p:spPr>
        <p:style>
          <a:lnRef idx="3">
            <a:schemeClr val="lt1"/>
          </a:lnRef>
          <a:fillRef idx="1">
            <a:schemeClr val="accent1"/>
          </a:fillRef>
          <a:effectRef idx="1">
            <a:schemeClr val="accent1"/>
          </a:effectRef>
          <a:fontRef idx="minor">
            <a:schemeClr val="lt1"/>
          </a:fontRef>
        </p:style>
        <p:txBody>
          <a:bodyPr rtlCol="0" anchor="ctr"/>
          <a:lstStyle/>
          <a:p>
            <a:pPr algn="ctr" defTabSz="1219170"/>
            <a:r>
              <a:rPr lang="en-US" sz="2400" b="1">
                <a:solidFill>
                  <a:srgbClr val="FFFFFF"/>
                </a:solidFill>
                <a:latin typeface="UTM Avo"/>
                <a:cs typeface="+mn-ea"/>
                <a:sym typeface="+mn-lt"/>
              </a:rPr>
              <a:t>Câu 2</a:t>
            </a:r>
          </a:p>
        </p:txBody>
      </p:sp>
      <p:grpSp>
        <p:nvGrpSpPr>
          <p:cNvPr id="13" name="Group 12"/>
          <p:cNvGrpSpPr/>
          <p:nvPr/>
        </p:nvGrpSpPr>
        <p:grpSpPr>
          <a:xfrm>
            <a:off x="2431868" y="1386743"/>
            <a:ext cx="7328264" cy="1127232"/>
            <a:chOff x="1943101" y="2886619"/>
            <a:chExt cx="5496198" cy="845424"/>
          </a:xfrm>
        </p:grpSpPr>
        <p:sp>
          <p:nvSpPr>
            <p:cNvPr id="14" name="TextBox 13">
              <a:extLst>
                <a:ext uri="{FF2B5EF4-FFF2-40B4-BE49-F238E27FC236}">
                  <a16:creationId xmlns:a16="http://schemas.microsoft.com/office/drawing/2014/main" id="{0BE89C69-1BA8-2F2F-01BF-6D0FE11A63EB}"/>
                </a:ext>
              </a:extLst>
            </p:cNvPr>
            <p:cNvSpPr txBox="1"/>
            <p:nvPr/>
          </p:nvSpPr>
          <p:spPr>
            <a:xfrm>
              <a:off x="1943101" y="2886619"/>
              <a:ext cx="5496198" cy="845424"/>
            </a:xfrm>
            <a:prstGeom prst="rect">
              <a:avLst/>
            </a:prstGeom>
            <a:noFill/>
          </p:spPr>
          <p:txBody>
            <a:bodyPr wrap="square" rtlCol="0">
              <a:spAutoFit/>
            </a:bodyPr>
            <a:lstStyle/>
            <a:p>
              <a:pPr algn="just" defTabSz="1219170">
                <a:lnSpc>
                  <a:spcPct val="150000"/>
                </a:lnSpc>
              </a:pPr>
              <a:r>
                <a:rPr lang="en-US" sz="2400" b="1" dirty="0">
                  <a:solidFill>
                    <a:schemeClr val="tx1"/>
                  </a:solidFill>
                  <a:latin typeface="UTM Avo"/>
                  <a:ea typeface="+mn-ea"/>
                  <a:cs typeface="+mn-ea"/>
                  <a:sym typeface="+mn-lt"/>
                </a:rPr>
                <a:t>     M</a:t>
              </a:r>
              <a:r>
                <a:rPr lang="vi-VN" sz="2400" b="1" dirty="0">
                  <a:solidFill>
                    <a:schemeClr val="tx1"/>
                  </a:solidFill>
                  <a:latin typeface="+mn-lt"/>
                  <a:ea typeface="+mn-ea"/>
                  <a:cs typeface="+mn-ea"/>
                  <a:sym typeface="+mn-lt"/>
                </a:rPr>
                <a:t>ột số ngành nghề</a:t>
              </a:r>
              <a:r>
                <a:rPr lang="en-US" sz="2400" b="1" dirty="0">
                  <a:solidFill>
                    <a:schemeClr val="tx1"/>
                  </a:solidFill>
                  <a:latin typeface="UTM Avo"/>
                  <a:ea typeface="+mn-ea"/>
                  <a:cs typeface="+mn-ea"/>
                  <a:sym typeface="+mn-lt"/>
                </a:rPr>
                <a:t> </a:t>
              </a:r>
              <a:r>
                <a:rPr lang="en-US" sz="2400" b="1" dirty="0" err="1">
                  <a:solidFill>
                    <a:schemeClr val="tx1"/>
                  </a:solidFill>
                  <a:latin typeface="UTM Avo"/>
                  <a:ea typeface="+mn-ea"/>
                  <a:cs typeface="+mn-ea"/>
                  <a:sym typeface="+mn-lt"/>
                </a:rPr>
                <a:t>phải</a:t>
              </a:r>
              <a:r>
                <a:rPr lang="en-US" sz="2400" b="1" dirty="0">
                  <a:solidFill>
                    <a:schemeClr val="tx1"/>
                  </a:solidFill>
                  <a:latin typeface="UTM Avo"/>
                  <a:ea typeface="+mn-ea"/>
                  <a:cs typeface="+mn-ea"/>
                  <a:sym typeface="+mn-lt"/>
                </a:rPr>
                <a:t> </a:t>
              </a:r>
              <a:r>
                <a:rPr lang="vi-VN" sz="2400" b="1" dirty="0">
                  <a:solidFill>
                    <a:schemeClr val="tx1"/>
                  </a:solidFill>
                  <a:latin typeface="+mn-lt"/>
                  <a:ea typeface="+mn-ea"/>
                  <a:cs typeface="+mn-ea"/>
                  <a:sym typeface="+mn-lt"/>
                </a:rPr>
                <a:t>khám sức khỏe người tham gia dự tuyển </a:t>
              </a:r>
              <a:r>
                <a:rPr lang="en-US" sz="2400" b="1" dirty="0" err="1">
                  <a:solidFill>
                    <a:schemeClr val="tx1"/>
                  </a:solidFill>
                  <a:latin typeface="UTM Avo"/>
                  <a:ea typeface="+mn-ea"/>
                  <a:cs typeface="+mn-ea"/>
                  <a:sym typeface="+mn-lt"/>
                </a:rPr>
                <a:t>để</a:t>
              </a:r>
              <a:r>
                <a:rPr lang="en-US" sz="2400" b="1" dirty="0">
                  <a:solidFill>
                    <a:schemeClr val="tx1"/>
                  </a:solidFill>
                  <a:latin typeface="UTM Avo"/>
                  <a:ea typeface="+mn-ea"/>
                  <a:cs typeface="+mn-ea"/>
                  <a:sym typeface="+mn-lt"/>
                </a:rPr>
                <a:t>:</a:t>
              </a:r>
              <a:endParaRPr lang="vi-VN" sz="2400" dirty="0">
                <a:solidFill>
                  <a:schemeClr val="tx1"/>
                </a:solidFill>
                <a:latin typeface="+mn-lt"/>
                <a:ea typeface="+mn-ea"/>
                <a:cs typeface="+mn-ea"/>
                <a:sym typeface="+mn-lt"/>
              </a:endParaRPr>
            </a:p>
          </p:txBody>
        </p:sp>
        <p:pic>
          <p:nvPicPr>
            <p:cNvPr id="15" name="Picture 14">
              <a:extLst>
                <a:ext uri="{FF2B5EF4-FFF2-40B4-BE49-F238E27FC236}">
                  <a16:creationId xmlns:a16="http://schemas.microsoft.com/office/drawing/2014/main" id="{99F2CF33-BD32-103D-D3AC-F6099F5C40DD}"/>
                </a:ext>
              </a:extLst>
            </p:cNvPr>
            <p:cNvPicPr>
              <a:picLocks noChangeAspect="1"/>
            </p:cNvPicPr>
            <p:nvPr/>
          </p:nvPicPr>
          <p:blipFill>
            <a:blip r:embed="rId3"/>
            <a:stretch>
              <a:fillRect/>
            </a:stretch>
          </p:blipFill>
          <p:spPr>
            <a:xfrm rot="19882005">
              <a:off x="1971548" y="2993031"/>
              <a:ext cx="311902" cy="311902"/>
            </a:xfrm>
            <a:prstGeom prst="rect">
              <a:avLst/>
            </a:prstGeom>
          </p:spPr>
        </p:pic>
      </p:grpSp>
      <p:grpSp>
        <p:nvGrpSpPr>
          <p:cNvPr id="2" name="Group 1"/>
          <p:cNvGrpSpPr/>
          <p:nvPr/>
        </p:nvGrpSpPr>
        <p:grpSpPr>
          <a:xfrm>
            <a:off x="1782570" y="2613787"/>
            <a:ext cx="3594796" cy="4030248"/>
            <a:chOff x="1304270" y="1527633"/>
            <a:chExt cx="2696097" cy="3022686"/>
          </a:xfrm>
          <a:solidFill>
            <a:schemeClr val="accent6">
              <a:lumMod val="20000"/>
              <a:lumOff val="80000"/>
            </a:schemeClr>
          </a:solidFill>
        </p:grpSpPr>
        <p:sp>
          <p:nvSpPr>
            <p:cNvPr id="16" name="Rounded Rectangle 15"/>
            <p:cNvSpPr/>
            <p:nvPr/>
          </p:nvSpPr>
          <p:spPr>
            <a:xfrm>
              <a:off x="1585169" y="3502813"/>
              <a:ext cx="2134298" cy="1047506"/>
            </a:xfrm>
            <a:prstGeom prst="roundRect">
              <a:avLst/>
            </a:prstGeom>
            <a:grpFill/>
            <a:ln w="1905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ctr" defTabSz="1219170">
                <a:lnSpc>
                  <a:spcPct val="150000"/>
                </a:lnSpc>
                <a:buClrTx/>
                <a:defRPr/>
              </a:pPr>
              <a:r>
                <a:rPr lang="en-US" sz="2400">
                  <a:latin typeface="UTM Avo"/>
                  <a:ea typeface="+mn-ea"/>
                  <a:cs typeface="+mn-ea"/>
                  <a:sym typeface="+mn-lt"/>
                </a:rPr>
                <a:t>Giúp chẩn đoán sớm bệnh tật.</a:t>
              </a:r>
            </a:p>
          </p:txBody>
        </p:sp>
        <p:pic>
          <p:nvPicPr>
            <p:cNvPr id="8" name="Picture 2" descr="https://vinbigdata.com/wp-content/uploads/2021/06/Tinh-nang-VinDrAI.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4270" y="1527633"/>
              <a:ext cx="2696097" cy="1796179"/>
            </a:xfrm>
            <a:prstGeom prst="rect">
              <a:avLst/>
            </a:prstGeom>
            <a:grpFill/>
          </p:spPr>
        </p:pic>
      </p:grpSp>
      <p:grpSp>
        <p:nvGrpSpPr>
          <p:cNvPr id="3" name="Group 2"/>
          <p:cNvGrpSpPr/>
          <p:nvPr/>
        </p:nvGrpSpPr>
        <p:grpSpPr>
          <a:xfrm>
            <a:off x="6595551" y="2613788"/>
            <a:ext cx="3722835" cy="4023025"/>
            <a:chOff x="4914006" y="1527633"/>
            <a:chExt cx="2792126" cy="3017269"/>
          </a:xfrm>
          <a:solidFill>
            <a:schemeClr val="accent6">
              <a:lumMod val="20000"/>
              <a:lumOff val="80000"/>
            </a:schemeClr>
          </a:solidFill>
        </p:grpSpPr>
        <p:sp>
          <p:nvSpPr>
            <p:cNvPr id="17" name="Rounded Rectangle 16"/>
            <p:cNvSpPr/>
            <p:nvPr/>
          </p:nvSpPr>
          <p:spPr>
            <a:xfrm>
              <a:off x="4914006" y="3497396"/>
              <a:ext cx="2792126" cy="1047506"/>
            </a:xfrm>
            <a:prstGeom prst="roundRect">
              <a:avLst/>
            </a:prstGeom>
            <a:grpFill/>
            <a:ln w="1905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ctr" defTabSz="1219170">
                <a:lnSpc>
                  <a:spcPct val="150000"/>
                </a:lnSpc>
                <a:buClrTx/>
                <a:defRPr/>
              </a:pPr>
              <a:r>
                <a:rPr lang="en-US" sz="2400">
                  <a:latin typeface="UTM Avo"/>
                  <a:ea typeface="+mn-ea"/>
                  <a:cs typeface="+mn-ea"/>
                  <a:sym typeface="+mn-lt"/>
                </a:rPr>
                <a:t>Giúp bảo vệ sức khỏe cộng đồng.</a:t>
              </a:r>
            </a:p>
          </p:txBody>
        </p:sp>
        <p:pic>
          <p:nvPicPr>
            <p:cNvPr id="12290" name="Picture 2" descr="https://lawnet.vn/uploads/image/2018/08/10/105326357.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36020" y="1527633"/>
              <a:ext cx="2748099" cy="1796179"/>
            </a:xfrm>
            <a:prstGeom prst="rect">
              <a:avLst/>
            </a:prstGeom>
            <a:grpFill/>
          </p:spPr>
        </p:pic>
      </p:grpSp>
    </p:spTree>
    <p:extLst>
      <p:ext uri="{BB962C8B-B14F-4D97-AF65-F5344CB8AC3E}">
        <p14:creationId xmlns:p14="http://schemas.microsoft.com/office/powerpoint/2010/main" val="258746609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84"/>
        <p:cNvGrpSpPr/>
        <p:nvPr/>
      </p:nvGrpSpPr>
      <p:grpSpPr>
        <a:xfrm>
          <a:off x="0" y="0"/>
          <a:ext cx="0" cy="0"/>
          <a:chOff x="0" y="0"/>
          <a:chExt cx="0" cy="0"/>
        </a:xfrm>
      </p:grpSpPr>
      <p:sp>
        <p:nvSpPr>
          <p:cNvPr id="11" name="TextBox 10"/>
          <p:cNvSpPr txBox="1"/>
          <p:nvPr/>
        </p:nvSpPr>
        <p:spPr>
          <a:xfrm>
            <a:off x="-3162433" y="1550801"/>
            <a:ext cx="12192000" cy="461665"/>
          </a:xfrm>
          <a:prstGeom prst="rect">
            <a:avLst/>
          </a:prstGeom>
          <a:noFill/>
        </p:spPr>
        <p:txBody>
          <a:bodyPr wrap="square" rtlCol="0">
            <a:spAutoFit/>
          </a:bodyPr>
          <a:lstStyle/>
          <a:p>
            <a:pPr algn="ctr" defTabSz="1219170"/>
            <a:r>
              <a:rPr lang="en-US" sz="2400" b="1" dirty="0">
                <a:solidFill>
                  <a:schemeClr val="tx1"/>
                </a:solidFill>
                <a:latin typeface="UTM Avo"/>
                <a:ea typeface="+mn-ea"/>
                <a:cs typeface="+mn-ea"/>
                <a:sym typeface="+mn-lt"/>
              </a:rPr>
              <a:t>2. </a:t>
            </a:r>
            <a:r>
              <a:rPr lang="en-US" sz="2400" b="1" dirty="0" err="1">
                <a:solidFill>
                  <a:schemeClr val="tx1"/>
                </a:solidFill>
                <a:latin typeface="UTM Avo"/>
                <a:ea typeface="+mn-ea"/>
                <a:cs typeface="+mn-ea"/>
                <a:sym typeface="+mn-lt"/>
              </a:rPr>
              <a:t>Nhóm</a:t>
            </a:r>
            <a:r>
              <a:rPr lang="en-US" sz="2400" b="1" dirty="0">
                <a:solidFill>
                  <a:schemeClr val="tx1"/>
                </a:solidFill>
                <a:latin typeface="UTM Avo"/>
                <a:ea typeface="+mn-ea"/>
                <a:cs typeface="+mn-ea"/>
                <a:sym typeface="+mn-lt"/>
              </a:rPr>
              <a:t> </a:t>
            </a:r>
            <a:r>
              <a:rPr lang="en-US" sz="2400" b="1" dirty="0" err="1">
                <a:solidFill>
                  <a:schemeClr val="tx1"/>
                </a:solidFill>
                <a:latin typeface="UTM Avo"/>
                <a:ea typeface="+mn-ea"/>
                <a:cs typeface="+mn-ea"/>
                <a:sym typeface="+mn-lt"/>
              </a:rPr>
              <a:t>yếu</a:t>
            </a:r>
            <a:r>
              <a:rPr lang="en-US" sz="2400" b="1" dirty="0">
                <a:solidFill>
                  <a:schemeClr val="tx1"/>
                </a:solidFill>
                <a:latin typeface="UTM Avo"/>
                <a:ea typeface="+mn-ea"/>
                <a:cs typeface="+mn-ea"/>
                <a:sym typeface="+mn-lt"/>
              </a:rPr>
              <a:t> </a:t>
            </a:r>
            <a:r>
              <a:rPr lang="en-US" sz="2400" b="1" dirty="0" err="1">
                <a:solidFill>
                  <a:schemeClr val="tx1"/>
                </a:solidFill>
                <a:latin typeface="UTM Avo"/>
                <a:ea typeface="+mn-ea"/>
                <a:cs typeface="+mn-ea"/>
                <a:sym typeface="+mn-lt"/>
              </a:rPr>
              <a:t>tố</a:t>
            </a:r>
            <a:r>
              <a:rPr lang="en-US" sz="2400" b="1" dirty="0">
                <a:solidFill>
                  <a:schemeClr val="tx1"/>
                </a:solidFill>
                <a:latin typeface="UTM Avo"/>
                <a:ea typeface="+mn-ea"/>
                <a:cs typeface="+mn-ea"/>
                <a:sym typeface="+mn-lt"/>
              </a:rPr>
              <a:t> </a:t>
            </a:r>
            <a:r>
              <a:rPr lang="en-US" sz="2400" b="1" dirty="0" err="1">
                <a:solidFill>
                  <a:schemeClr val="tx1"/>
                </a:solidFill>
                <a:latin typeface="UTM Avo"/>
                <a:ea typeface="+mn-ea"/>
                <a:cs typeface="+mn-ea"/>
                <a:sym typeface="+mn-lt"/>
              </a:rPr>
              <a:t>khách</a:t>
            </a:r>
            <a:r>
              <a:rPr lang="en-US" sz="2400" b="1" dirty="0">
                <a:solidFill>
                  <a:schemeClr val="tx1"/>
                </a:solidFill>
                <a:latin typeface="UTM Avo"/>
                <a:ea typeface="+mn-ea"/>
                <a:cs typeface="+mn-ea"/>
                <a:sym typeface="+mn-lt"/>
              </a:rPr>
              <a:t> </a:t>
            </a:r>
            <a:r>
              <a:rPr lang="en-US" sz="2400" b="1" dirty="0" err="1">
                <a:solidFill>
                  <a:schemeClr val="tx1"/>
                </a:solidFill>
                <a:latin typeface="UTM Avo"/>
                <a:ea typeface="+mn-ea"/>
                <a:cs typeface="+mn-ea"/>
                <a:sym typeface="+mn-lt"/>
              </a:rPr>
              <a:t>quan</a:t>
            </a:r>
            <a:endParaRPr lang="en-US" sz="2400" b="1" dirty="0">
              <a:solidFill>
                <a:schemeClr val="tx1"/>
              </a:solidFill>
              <a:latin typeface="UTM Avo"/>
              <a:ea typeface="+mn-ea"/>
              <a:cs typeface="+mn-ea"/>
              <a:sym typeface="+mn-lt"/>
            </a:endParaRPr>
          </a:p>
        </p:txBody>
      </p:sp>
      <p:grpSp>
        <p:nvGrpSpPr>
          <p:cNvPr id="3" name="Group 2"/>
          <p:cNvGrpSpPr/>
          <p:nvPr/>
        </p:nvGrpSpPr>
        <p:grpSpPr>
          <a:xfrm>
            <a:off x="385785" y="2019015"/>
            <a:ext cx="11806215" cy="4974043"/>
            <a:chOff x="325662" y="1260707"/>
            <a:chExt cx="8854662" cy="3730532"/>
          </a:xfrm>
        </p:grpSpPr>
        <p:grpSp>
          <p:nvGrpSpPr>
            <p:cNvPr id="12" name="Group 11"/>
            <p:cNvGrpSpPr/>
            <p:nvPr/>
          </p:nvGrpSpPr>
          <p:grpSpPr>
            <a:xfrm>
              <a:off x="3314725" y="1260707"/>
              <a:ext cx="2530877" cy="346249"/>
              <a:chOff x="1009426" y="1852044"/>
              <a:chExt cx="2530877" cy="346249"/>
            </a:xfrm>
          </p:grpSpPr>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9426" y="1906506"/>
                <a:ext cx="280989" cy="283816"/>
              </a:xfrm>
              <a:prstGeom prst="rect">
                <a:avLst/>
              </a:prstGeom>
            </p:spPr>
          </p:pic>
          <p:sp>
            <p:nvSpPr>
              <p:cNvPr id="14" name="Rectangle 13"/>
              <p:cNvSpPr/>
              <p:nvPr/>
            </p:nvSpPr>
            <p:spPr>
              <a:xfrm>
                <a:off x="1290415" y="1852044"/>
                <a:ext cx="2249888" cy="346249"/>
              </a:xfrm>
              <a:prstGeom prst="rect">
                <a:avLst/>
              </a:prstGeom>
            </p:spPr>
            <p:txBody>
              <a:bodyPr wrap="square">
                <a:spAutoFit/>
              </a:bodyPr>
              <a:lstStyle/>
              <a:p>
                <a:pPr defTabSz="1219170"/>
                <a:r>
                  <a:rPr lang="en-US" sz="2400" b="1" dirty="0" err="1">
                    <a:solidFill>
                      <a:srgbClr val="002060"/>
                    </a:solidFill>
                    <a:latin typeface="UTM Avo"/>
                    <a:ea typeface="+mn-ea"/>
                    <a:cs typeface="+mn-ea"/>
                    <a:sym typeface="+mn-lt"/>
                  </a:rPr>
                  <a:t>Thảo</a:t>
                </a:r>
                <a:r>
                  <a:rPr lang="en-US" sz="2400" b="1" dirty="0">
                    <a:solidFill>
                      <a:srgbClr val="002060"/>
                    </a:solidFill>
                    <a:latin typeface="UTM Avo"/>
                    <a:ea typeface="+mn-ea"/>
                    <a:cs typeface="+mn-ea"/>
                    <a:sym typeface="+mn-lt"/>
                  </a:rPr>
                  <a:t> </a:t>
                </a:r>
                <a:r>
                  <a:rPr lang="en-US" sz="2400" b="1" dirty="0" err="1">
                    <a:solidFill>
                      <a:srgbClr val="002060"/>
                    </a:solidFill>
                    <a:latin typeface="UTM Avo"/>
                    <a:ea typeface="+mn-ea"/>
                    <a:cs typeface="+mn-ea"/>
                    <a:sym typeface="+mn-lt"/>
                  </a:rPr>
                  <a:t>luận</a:t>
                </a:r>
                <a:r>
                  <a:rPr lang="en-US" sz="2400" b="1" dirty="0">
                    <a:solidFill>
                      <a:srgbClr val="002060"/>
                    </a:solidFill>
                    <a:latin typeface="UTM Avo"/>
                    <a:ea typeface="+mn-ea"/>
                    <a:cs typeface="+mn-ea"/>
                    <a:sym typeface="+mn-lt"/>
                  </a:rPr>
                  <a:t> </a:t>
                </a:r>
                <a:r>
                  <a:rPr lang="en-US" sz="2400" b="1" dirty="0" err="1">
                    <a:solidFill>
                      <a:srgbClr val="002060"/>
                    </a:solidFill>
                    <a:latin typeface="UTM Avo"/>
                    <a:ea typeface="+mn-ea"/>
                    <a:cs typeface="+mn-ea"/>
                    <a:sym typeface="+mn-lt"/>
                  </a:rPr>
                  <a:t>nhóm</a:t>
                </a:r>
                <a:endParaRPr lang="en-US" sz="2400" b="1" dirty="0">
                  <a:solidFill>
                    <a:srgbClr val="002060"/>
                  </a:solidFill>
                  <a:latin typeface="UTM Avo"/>
                  <a:ea typeface="+mn-ea"/>
                  <a:cs typeface="+mn-ea"/>
                  <a:sym typeface="+mn-lt"/>
                </a:endParaRPr>
              </a:p>
            </p:txBody>
          </p:sp>
        </p:grpSp>
        <p:grpSp>
          <p:nvGrpSpPr>
            <p:cNvPr id="16" name="Group 15"/>
            <p:cNvGrpSpPr/>
            <p:nvPr/>
          </p:nvGrpSpPr>
          <p:grpSpPr>
            <a:xfrm>
              <a:off x="325662" y="1799908"/>
              <a:ext cx="6371772" cy="1961166"/>
              <a:chOff x="1998089" y="2324436"/>
              <a:chExt cx="6371772" cy="1961166"/>
            </a:xfrm>
          </p:grpSpPr>
          <p:sp>
            <p:nvSpPr>
              <p:cNvPr id="24" name="Google Shape;715;p74"/>
              <p:cNvSpPr/>
              <p:nvPr/>
            </p:nvSpPr>
            <p:spPr>
              <a:xfrm rot="10800000">
                <a:off x="1998089" y="2324436"/>
                <a:ext cx="6371772" cy="1961166"/>
              </a:xfrm>
              <a:custGeom>
                <a:avLst/>
                <a:gdLst/>
                <a:ahLst/>
                <a:cxnLst/>
                <a:rect l="l" t="t" r="r" b="b"/>
                <a:pathLst>
                  <a:path w="26864" h="23659" extrusionOk="0">
                    <a:moveTo>
                      <a:pt x="6056" y="0"/>
                    </a:moveTo>
                    <a:cubicBezTo>
                      <a:pt x="5845" y="0"/>
                      <a:pt x="5616" y="35"/>
                      <a:pt x="5405" y="88"/>
                    </a:cubicBezTo>
                    <a:cubicBezTo>
                      <a:pt x="5299" y="141"/>
                      <a:pt x="5158" y="176"/>
                      <a:pt x="5053" y="229"/>
                    </a:cubicBezTo>
                    <a:cubicBezTo>
                      <a:pt x="5000" y="246"/>
                      <a:pt x="4982" y="246"/>
                      <a:pt x="4947" y="282"/>
                    </a:cubicBezTo>
                    <a:cubicBezTo>
                      <a:pt x="4806" y="317"/>
                      <a:pt x="4683" y="352"/>
                      <a:pt x="4542" y="352"/>
                    </a:cubicBezTo>
                    <a:lnTo>
                      <a:pt x="4190" y="352"/>
                    </a:lnTo>
                    <a:cubicBezTo>
                      <a:pt x="3838" y="352"/>
                      <a:pt x="3486" y="334"/>
                      <a:pt x="3116" y="317"/>
                    </a:cubicBezTo>
                    <a:lnTo>
                      <a:pt x="2888" y="317"/>
                    </a:lnTo>
                    <a:cubicBezTo>
                      <a:pt x="2764" y="317"/>
                      <a:pt x="2606" y="299"/>
                      <a:pt x="2483" y="299"/>
                    </a:cubicBezTo>
                    <a:lnTo>
                      <a:pt x="1163" y="299"/>
                    </a:lnTo>
                    <a:cubicBezTo>
                      <a:pt x="1127" y="299"/>
                      <a:pt x="1092" y="264"/>
                      <a:pt x="1074" y="264"/>
                    </a:cubicBezTo>
                    <a:lnTo>
                      <a:pt x="916" y="264"/>
                    </a:lnTo>
                    <a:cubicBezTo>
                      <a:pt x="775" y="264"/>
                      <a:pt x="652" y="264"/>
                      <a:pt x="494" y="246"/>
                    </a:cubicBezTo>
                    <a:lnTo>
                      <a:pt x="388" y="246"/>
                    </a:lnTo>
                    <a:cubicBezTo>
                      <a:pt x="335" y="246"/>
                      <a:pt x="300" y="229"/>
                      <a:pt x="230" y="229"/>
                    </a:cubicBezTo>
                    <a:cubicBezTo>
                      <a:pt x="212" y="229"/>
                      <a:pt x="212" y="229"/>
                      <a:pt x="194" y="264"/>
                    </a:cubicBezTo>
                    <a:cubicBezTo>
                      <a:pt x="159" y="352"/>
                      <a:pt x="142" y="423"/>
                      <a:pt x="159" y="511"/>
                    </a:cubicBezTo>
                    <a:lnTo>
                      <a:pt x="230" y="775"/>
                    </a:lnTo>
                    <a:cubicBezTo>
                      <a:pt x="230" y="827"/>
                      <a:pt x="247" y="845"/>
                      <a:pt x="247" y="863"/>
                    </a:cubicBezTo>
                    <a:lnTo>
                      <a:pt x="247" y="915"/>
                    </a:lnTo>
                    <a:cubicBezTo>
                      <a:pt x="247" y="968"/>
                      <a:pt x="282" y="1021"/>
                      <a:pt x="300" y="1074"/>
                    </a:cubicBezTo>
                    <a:cubicBezTo>
                      <a:pt x="300" y="1109"/>
                      <a:pt x="318" y="1127"/>
                      <a:pt x="318" y="1179"/>
                    </a:cubicBezTo>
                    <a:cubicBezTo>
                      <a:pt x="318" y="1197"/>
                      <a:pt x="335" y="1232"/>
                      <a:pt x="335" y="1267"/>
                    </a:cubicBezTo>
                    <a:cubicBezTo>
                      <a:pt x="406" y="1672"/>
                      <a:pt x="335" y="2112"/>
                      <a:pt x="282" y="2535"/>
                    </a:cubicBezTo>
                    <a:cubicBezTo>
                      <a:pt x="247" y="2693"/>
                      <a:pt x="212" y="2852"/>
                      <a:pt x="212" y="2993"/>
                    </a:cubicBezTo>
                    <a:lnTo>
                      <a:pt x="265" y="2993"/>
                    </a:lnTo>
                    <a:lnTo>
                      <a:pt x="265" y="3116"/>
                    </a:lnTo>
                    <a:cubicBezTo>
                      <a:pt x="265" y="3221"/>
                      <a:pt x="265" y="3362"/>
                      <a:pt x="282" y="3468"/>
                    </a:cubicBezTo>
                    <a:cubicBezTo>
                      <a:pt x="318" y="3714"/>
                      <a:pt x="546" y="3838"/>
                      <a:pt x="582" y="4066"/>
                    </a:cubicBezTo>
                    <a:cubicBezTo>
                      <a:pt x="634" y="4190"/>
                      <a:pt x="564" y="4295"/>
                      <a:pt x="634" y="4418"/>
                    </a:cubicBezTo>
                    <a:cubicBezTo>
                      <a:pt x="722" y="4542"/>
                      <a:pt x="881" y="4542"/>
                      <a:pt x="916" y="4771"/>
                    </a:cubicBezTo>
                    <a:lnTo>
                      <a:pt x="916" y="4911"/>
                    </a:lnTo>
                    <a:cubicBezTo>
                      <a:pt x="916" y="4964"/>
                      <a:pt x="898" y="4982"/>
                      <a:pt x="898" y="5035"/>
                    </a:cubicBezTo>
                    <a:cubicBezTo>
                      <a:pt x="846" y="5158"/>
                      <a:pt x="810" y="5299"/>
                      <a:pt x="898" y="5439"/>
                    </a:cubicBezTo>
                    <a:cubicBezTo>
                      <a:pt x="969" y="5527"/>
                      <a:pt x="1057" y="5598"/>
                      <a:pt x="1092" y="5686"/>
                    </a:cubicBezTo>
                    <a:cubicBezTo>
                      <a:pt x="1092" y="5703"/>
                      <a:pt x="1110" y="5756"/>
                      <a:pt x="1145" y="5774"/>
                    </a:cubicBezTo>
                    <a:cubicBezTo>
                      <a:pt x="1163" y="5827"/>
                      <a:pt x="1180" y="5862"/>
                      <a:pt x="1180" y="5915"/>
                    </a:cubicBezTo>
                    <a:cubicBezTo>
                      <a:pt x="1180" y="5932"/>
                      <a:pt x="1180" y="5950"/>
                      <a:pt x="1198" y="5950"/>
                    </a:cubicBezTo>
                    <a:lnTo>
                      <a:pt x="1198" y="5968"/>
                    </a:lnTo>
                    <a:cubicBezTo>
                      <a:pt x="1198" y="6020"/>
                      <a:pt x="1127" y="6091"/>
                      <a:pt x="1092" y="6126"/>
                    </a:cubicBezTo>
                    <a:cubicBezTo>
                      <a:pt x="1022" y="6196"/>
                      <a:pt x="969" y="6267"/>
                      <a:pt x="934" y="6302"/>
                    </a:cubicBezTo>
                    <a:cubicBezTo>
                      <a:pt x="846" y="6408"/>
                      <a:pt x="758" y="6496"/>
                      <a:pt x="670" y="6584"/>
                    </a:cubicBezTo>
                    <a:cubicBezTo>
                      <a:pt x="617" y="6654"/>
                      <a:pt x="546" y="6742"/>
                      <a:pt x="476" y="6813"/>
                    </a:cubicBezTo>
                    <a:lnTo>
                      <a:pt x="370" y="6918"/>
                    </a:lnTo>
                    <a:lnTo>
                      <a:pt x="300" y="6989"/>
                    </a:lnTo>
                    <a:cubicBezTo>
                      <a:pt x="177" y="7112"/>
                      <a:pt x="124" y="7165"/>
                      <a:pt x="265" y="7358"/>
                    </a:cubicBezTo>
                    <a:cubicBezTo>
                      <a:pt x="300" y="7429"/>
                      <a:pt x="388" y="7446"/>
                      <a:pt x="441" y="7517"/>
                    </a:cubicBezTo>
                    <a:cubicBezTo>
                      <a:pt x="476" y="7622"/>
                      <a:pt x="406" y="7816"/>
                      <a:pt x="388" y="7939"/>
                    </a:cubicBezTo>
                    <a:cubicBezTo>
                      <a:pt x="353" y="8203"/>
                      <a:pt x="300" y="8467"/>
                      <a:pt x="282" y="8731"/>
                    </a:cubicBezTo>
                    <a:cubicBezTo>
                      <a:pt x="282" y="8766"/>
                      <a:pt x="282" y="8784"/>
                      <a:pt x="265" y="8837"/>
                    </a:cubicBezTo>
                    <a:cubicBezTo>
                      <a:pt x="230" y="8943"/>
                      <a:pt x="212" y="9083"/>
                      <a:pt x="194" y="9189"/>
                    </a:cubicBezTo>
                    <a:cubicBezTo>
                      <a:pt x="142" y="9471"/>
                      <a:pt x="194" y="9735"/>
                      <a:pt x="177" y="10016"/>
                    </a:cubicBezTo>
                    <a:cubicBezTo>
                      <a:pt x="177" y="10140"/>
                      <a:pt x="106" y="10245"/>
                      <a:pt x="89" y="10351"/>
                    </a:cubicBezTo>
                    <a:cubicBezTo>
                      <a:pt x="89" y="10439"/>
                      <a:pt x="106" y="10544"/>
                      <a:pt x="177" y="10668"/>
                    </a:cubicBezTo>
                    <a:cubicBezTo>
                      <a:pt x="194" y="10703"/>
                      <a:pt x="212" y="10720"/>
                      <a:pt x="230" y="10773"/>
                    </a:cubicBezTo>
                    <a:cubicBezTo>
                      <a:pt x="265" y="10844"/>
                      <a:pt x="300" y="10879"/>
                      <a:pt x="318" y="10932"/>
                    </a:cubicBezTo>
                    <a:cubicBezTo>
                      <a:pt x="441" y="11073"/>
                      <a:pt x="582" y="11231"/>
                      <a:pt x="705" y="11389"/>
                    </a:cubicBezTo>
                    <a:cubicBezTo>
                      <a:pt x="881" y="11724"/>
                      <a:pt x="740" y="12182"/>
                      <a:pt x="828" y="12534"/>
                    </a:cubicBezTo>
                    <a:lnTo>
                      <a:pt x="828" y="12604"/>
                    </a:lnTo>
                    <a:cubicBezTo>
                      <a:pt x="828" y="12639"/>
                      <a:pt x="828" y="12657"/>
                      <a:pt x="846" y="12710"/>
                    </a:cubicBezTo>
                    <a:cubicBezTo>
                      <a:pt x="881" y="12903"/>
                      <a:pt x="881" y="13132"/>
                      <a:pt x="881" y="13326"/>
                    </a:cubicBezTo>
                    <a:cubicBezTo>
                      <a:pt x="881" y="13431"/>
                      <a:pt x="916" y="13537"/>
                      <a:pt x="916" y="13625"/>
                    </a:cubicBezTo>
                    <a:cubicBezTo>
                      <a:pt x="934" y="13801"/>
                      <a:pt x="810" y="13854"/>
                      <a:pt x="634" y="14012"/>
                    </a:cubicBezTo>
                    <a:cubicBezTo>
                      <a:pt x="529" y="14100"/>
                      <a:pt x="388" y="14188"/>
                      <a:pt x="318" y="14312"/>
                    </a:cubicBezTo>
                    <a:cubicBezTo>
                      <a:pt x="282" y="14400"/>
                      <a:pt x="282" y="14470"/>
                      <a:pt x="282" y="14540"/>
                    </a:cubicBezTo>
                    <a:cubicBezTo>
                      <a:pt x="282" y="14576"/>
                      <a:pt x="300" y="14593"/>
                      <a:pt x="300" y="14646"/>
                    </a:cubicBezTo>
                    <a:cubicBezTo>
                      <a:pt x="318" y="14681"/>
                      <a:pt x="318" y="14734"/>
                      <a:pt x="318" y="14769"/>
                    </a:cubicBezTo>
                    <a:cubicBezTo>
                      <a:pt x="370" y="15068"/>
                      <a:pt x="247" y="15368"/>
                      <a:pt x="247" y="15649"/>
                    </a:cubicBezTo>
                    <a:cubicBezTo>
                      <a:pt x="247" y="15878"/>
                      <a:pt x="159" y="15984"/>
                      <a:pt x="159" y="16230"/>
                    </a:cubicBezTo>
                    <a:lnTo>
                      <a:pt x="159" y="16477"/>
                    </a:lnTo>
                    <a:lnTo>
                      <a:pt x="159" y="16582"/>
                    </a:lnTo>
                    <a:cubicBezTo>
                      <a:pt x="159" y="16670"/>
                      <a:pt x="142" y="16758"/>
                      <a:pt x="124" y="16846"/>
                    </a:cubicBezTo>
                    <a:cubicBezTo>
                      <a:pt x="89" y="16970"/>
                      <a:pt x="1" y="17040"/>
                      <a:pt x="18" y="17198"/>
                    </a:cubicBezTo>
                    <a:cubicBezTo>
                      <a:pt x="54" y="17445"/>
                      <a:pt x="370" y="17533"/>
                      <a:pt x="476" y="17709"/>
                    </a:cubicBezTo>
                    <a:cubicBezTo>
                      <a:pt x="582" y="17885"/>
                      <a:pt x="546" y="18184"/>
                      <a:pt x="564" y="18413"/>
                    </a:cubicBezTo>
                    <a:lnTo>
                      <a:pt x="546" y="18413"/>
                    </a:lnTo>
                    <a:lnTo>
                      <a:pt x="546" y="18448"/>
                    </a:lnTo>
                    <a:lnTo>
                      <a:pt x="546" y="18519"/>
                    </a:lnTo>
                    <a:lnTo>
                      <a:pt x="564" y="18519"/>
                    </a:lnTo>
                    <a:cubicBezTo>
                      <a:pt x="599" y="18818"/>
                      <a:pt x="599" y="19064"/>
                      <a:pt x="687" y="19381"/>
                    </a:cubicBezTo>
                    <a:cubicBezTo>
                      <a:pt x="775" y="19610"/>
                      <a:pt x="758" y="19821"/>
                      <a:pt x="758" y="20085"/>
                    </a:cubicBezTo>
                    <a:cubicBezTo>
                      <a:pt x="758" y="20138"/>
                      <a:pt x="775" y="20261"/>
                      <a:pt x="775" y="20349"/>
                    </a:cubicBezTo>
                    <a:lnTo>
                      <a:pt x="775" y="20367"/>
                    </a:lnTo>
                    <a:lnTo>
                      <a:pt x="775" y="20455"/>
                    </a:lnTo>
                    <a:lnTo>
                      <a:pt x="775" y="20473"/>
                    </a:lnTo>
                    <a:cubicBezTo>
                      <a:pt x="740" y="20631"/>
                      <a:pt x="722" y="20543"/>
                      <a:pt x="599" y="20649"/>
                    </a:cubicBezTo>
                    <a:cubicBezTo>
                      <a:pt x="458" y="20807"/>
                      <a:pt x="370" y="21142"/>
                      <a:pt x="282" y="21335"/>
                    </a:cubicBezTo>
                    <a:cubicBezTo>
                      <a:pt x="142" y="21617"/>
                      <a:pt x="106" y="21951"/>
                      <a:pt x="71" y="22286"/>
                    </a:cubicBezTo>
                    <a:lnTo>
                      <a:pt x="71" y="22391"/>
                    </a:lnTo>
                    <a:cubicBezTo>
                      <a:pt x="71" y="22691"/>
                      <a:pt x="106" y="23008"/>
                      <a:pt x="106" y="23289"/>
                    </a:cubicBezTo>
                    <a:cubicBezTo>
                      <a:pt x="282" y="23360"/>
                      <a:pt x="494" y="23377"/>
                      <a:pt x="722" y="23377"/>
                    </a:cubicBezTo>
                    <a:lnTo>
                      <a:pt x="1215" y="23377"/>
                    </a:lnTo>
                    <a:cubicBezTo>
                      <a:pt x="1339" y="23377"/>
                      <a:pt x="1444" y="23377"/>
                      <a:pt x="1550" y="23395"/>
                    </a:cubicBezTo>
                    <a:cubicBezTo>
                      <a:pt x="1796" y="23448"/>
                      <a:pt x="1990" y="23465"/>
                      <a:pt x="2236" y="23465"/>
                    </a:cubicBezTo>
                    <a:lnTo>
                      <a:pt x="2254" y="23465"/>
                    </a:lnTo>
                    <a:cubicBezTo>
                      <a:pt x="2536" y="23465"/>
                      <a:pt x="2800" y="23430"/>
                      <a:pt x="3064" y="23395"/>
                    </a:cubicBezTo>
                    <a:lnTo>
                      <a:pt x="3187" y="23395"/>
                    </a:lnTo>
                    <a:cubicBezTo>
                      <a:pt x="3275" y="23395"/>
                      <a:pt x="3381" y="23377"/>
                      <a:pt x="3486" y="23377"/>
                    </a:cubicBezTo>
                    <a:lnTo>
                      <a:pt x="3504" y="23377"/>
                    </a:lnTo>
                    <a:cubicBezTo>
                      <a:pt x="4120" y="23377"/>
                      <a:pt x="4718" y="23307"/>
                      <a:pt x="5334" y="23289"/>
                    </a:cubicBezTo>
                    <a:cubicBezTo>
                      <a:pt x="5599" y="23289"/>
                      <a:pt x="5880" y="23272"/>
                      <a:pt x="6144" y="23254"/>
                    </a:cubicBezTo>
                    <a:cubicBezTo>
                      <a:pt x="6267" y="23219"/>
                      <a:pt x="6408" y="23201"/>
                      <a:pt x="6567" y="23201"/>
                    </a:cubicBezTo>
                    <a:lnTo>
                      <a:pt x="6672" y="23201"/>
                    </a:lnTo>
                    <a:cubicBezTo>
                      <a:pt x="6796" y="23219"/>
                      <a:pt x="6901" y="23289"/>
                      <a:pt x="7024" y="23342"/>
                    </a:cubicBezTo>
                    <a:cubicBezTo>
                      <a:pt x="7060" y="23342"/>
                      <a:pt x="7077" y="23360"/>
                      <a:pt x="7112" y="23360"/>
                    </a:cubicBezTo>
                    <a:cubicBezTo>
                      <a:pt x="7236" y="23377"/>
                      <a:pt x="7341" y="23377"/>
                      <a:pt x="7464" y="23377"/>
                    </a:cubicBezTo>
                    <a:cubicBezTo>
                      <a:pt x="7676" y="23377"/>
                      <a:pt x="7887" y="23360"/>
                      <a:pt x="8081" y="23342"/>
                    </a:cubicBezTo>
                    <a:cubicBezTo>
                      <a:pt x="8292" y="23307"/>
                      <a:pt x="8503" y="23289"/>
                      <a:pt x="8697" y="23289"/>
                    </a:cubicBezTo>
                    <a:lnTo>
                      <a:pt x="8855" y="23289"/>
                    </a:lnTo>
                    <a:cubicBezTo>
                      <a:pt x="8908" y="23289"/>
                      <a:pt x="8926" y="23307"/>
                      <a:pt x="8961" y="23307"/>
                    </a:cubicBezTo>
                    <a:cubicBezTo>
                      <a:pt x="9049" y="23342"/>
                      <a:pt x="9119" y="23377"/>
                      <a:pt x="9225" y="23377"/>
                    </a:cubicBezTo>
                    <a:lnTo>
                      <a:pt x="11566" y="23377"/>
                    </a:lnTo>
                    <a:cubicBezTo>
                      <a:pt x="11742" y="23360"/>
                      <a:pt x="11830" y="23272"/>
                      <a:pt x="11953" y="23219"/>
                    </a:cubicBezTo>
                    <a:cubicBezTo>
                      <a:pt x="12200" y="23131"/>
                      <a:pt x="12446" y="23113"/>
                      <a:pt x="12693" y="23113"/>
                    </a:cubicBezTo>
                    <a:lnTo>
                      <a:pt x="13186" y="23113"/>
                    </a:lnTo>
                    <a:cubicBezTo>
                      <a:pt x="13344" y="23254"/>
                      <a:pt x="13485" y="23272"/>
                      <a:pt x="13678" y="23307"/>
                    </a:cubicBezTo>
                    <a:cubicBezTo>
                      <a:pt x="13978" y="23360"/>
                      <a:pt x="14312" y="23377"/>
                      <a:pt x="14629" y="23448"/>
                    </a:cubicBezTo>
                    <a:lnTo>
                      <a:pt x="14629" y="23465"/>
                    </a:lnTo>
                    <a:cubicBezTo>
                      <a:pt x="14664" y="23465"/>
                      <a:pt x="14682" y="23483"/>
                      <a:pt x="14735" y="23483"/>
                    </a:cubicBezTo>
                    <a:cubicBezTo>
                      <a:pt x="14858" y="23518"/>
                      <a:pt x="14999" y="23518"/>
                      <a:pt x="15122" y="23518"/>
                    </a:cubicBezTo>
                    <a:cubicBezTo>
                      <a:pt x="15509" y="23518"/>
                      <a:pt x="15861" y="23448"/>
                      <a:pt x="16178" y="23307"/>
                    </a:cubicBezTo>
                    <a:cubicBezTo>
                      <a:pt x="16301" y="23272"/>
                      <a:pt x="16425" y="23254"/>
                      <a:pt x="16565" y="23219"/>
                    </a:cubicBezTo>
                    <a:lnTo>
                      <a:pt x="16794" y="23219"/>
                    </a:lnTo>
                    <a:cubicBezTo>
                      <a:pt x="16970" y="23219"/>
                      <a:pt x="17146" y="23254"/>
                      <a:pt x="17322" y="23254"/>
                    </a:cubicBezTo>
                    <a:lnTo>
                      <a:pt x="17358" y="23254"/>
                    </a:lnTo>
                    <a:cubicBezTo>
                      <a:pt x="17727" y="23254"/>
                      <a:pt x="18097" y="23201"/>
                      <a:pt x="18467" y="23184"/>
                    </a:cubicBezTo>
                    <a:lnTo>
                      <a:pt x="18590" y="23184"/>
                    </a:lnTo>
                    <a:cubicBezTo>
                      <a:pt x="18678" y="23184"/>
                      <a:pt x="18783" y="23166"/>
                      <a:pt x="18871" y="23166"/>
                    </a:cubicBezTo>
                    <a:cubicBezTo>
                      <a:pt x="19347" y="23113"/>
                      <a:pt x="19875" y="23078"/>
                      <a:pt x="20385" y="23078"/>
                    </a:cubicBezTo>
                    <a:lnTo>
                      <a:pt x="20561" y="23078"/>
                    </a:lnTo>
                    <a:cubicBezTo>
                      <a:pt x="20966" y="23078"/>
                      <a:pt x="21336" y="23096"/>
                      <a:pt x="21706" y="23184"/>
                    </a:cubicBezTo>
                    <a:cubicBezTo>
                      <a:pt x="21899" y="23219"/>
                      <a:pt x="22128" y="23219"/>
                      <a:pt x="22322" y="23272"/>
                    </a:cubicBezTo>
                    <a:cubicBezTo>
                      <a:pt x="22374" y="23272"/>
                      <a:pt x="22392" y="23272"/>
                      <a:pt x="22427" y="23289"/>
                    </a:cubicBezTo>
                    <a:cubicBezTo>
                      <a:pt x="22498" y="23289"/>
                      <a:pt x="22568" y="23307"/>
                      <a:pt x="22639" y="23307"/>
                    </a:cubicBezTo>
                    <a:cubicBezTo>
                      <a:pt x="22744" y="23307"/>
                      <a:pt x="22850" y="23307"/>
                      <a:pt x="22955" y="23289"/>
                    </a:cubicBezTo>
                    <a:cubicBezTo>
                      <a:pt x="23079" y="23272"/>
                      <a:pt x="23202" y="23254"/>
                      <a:pt x="23307" y="23219"/>
                    </a:cubicBezTo>
                    <a:cubicBezTo>
                      <a:pt x="23395" y="23254"/>
                      <a:pt x="23466" y="23272"/>
                      <a:pt x="23536" y="23289"/>
                    </a:cubicBezTo>
                    <a:cubicBezTo>
                      <a:pt x="23712" y="23307"/>
                      <a:pt x="23871" y="23307"/>
                      <a:pt x="24047" y="23342"/>
                    </a:cubicBezTo>
                    <a:cubicBezTo>
                      <a:pt x="24100" y="23342"/>
                      <a:pt x="24170" y="23360"/>
                      <a:pt x="24240" y="23360"/>
                    </a:cubicBezTo>
                    <a:cubicBezTo>
                      <a:pt x="24258" y="23360"/>
                      <a:pt x="24311" y="23360"/>
                      <a:pt x="24328" y="23377"/>
                    </a:cubicBezTo>
                    <a:cubicBezTo>
                      <a:pt x="24522" y="23395"/>
                      <a:pt x="24698" y="23465"/>
                      <a:pt x="24874" y="23553"/>
                    </a:cubicBezTo>
                    <a:cubicBezTo>
                      <a:pt x="25068" y="23641"/>
                      <a:pt x="25244" y="23659"/>
                      <a:pt x="25455" y="23659"/>
                    </a:cubicBezTo>
                    <a:lnTo>
                      <a:pt x="26212" y="23659"/>
                    </a:lnTo>
                    <a:cubicBezTo>
                      <a:pt x="26265" y="23659"/>
                      <a:pt x="26282" y="23659"/>
                      <a:pt x="26335" y="23641"/>
                    </a:cubicBezTo>
                    <a:lnTo>
                      <a:pt x="26458" y="23571"/>
                    </a:lnTo>
                    <a:cubicBezTo>
                      <a:pt x="26476" y="23272"/>
                      <a:pt x="26423" y="22937"/>
                      <a:pt x="26353" y="22656"/>
                    </a:cubicBezTo>
                    <a:cubicBezTo>
                      <a:pt x="26353" y="22603"/>
                      <a:pt x="26335" y="22567"/>
                      <a:pt x="26335" y="22515"/>
                    </a:cubicBezTo>
                    <a:cubicBezTo>
                      <a:pt x="26335" y="22479"/>
                      <a:pt x="26335" y="22462"/>
                      <a:pt x="26300" y="22409"/>
                    </a:cubicBezTo>
                    <a:lnTo>
                      <a:pt x="26300" y="22251"/>
                    </a:lnTo>
                    <a:cubicBezTo>
                      <a:pt x="26300" y="22163"/>
                      <a:pt x="26300" y="22075"/>
                      <a:pt x="26335" y="21987"/>
                    </a:cubicBezTo>
                    <a:cubicBezTo>
                      <a:pt x="26335" y="21934"/>
                      <a:pt x="26353" y="21863"/>
                      <a:pt x="26353" y="21775"/>
                    </a:cubicBezTo>
                    <a:cubicBezTo>
                      <a:pt x="26388" y="21423"/>
                      <a:pt x="26476" y="21089"/>
                      <a:pt x="26458" y="20737"/>
                    </a:cubicBezTo>
                    <a:cubicBezTo>
                      <a:pt x="26458" y="20702"/>
                      <a:pt x="26441" y="20649"/>
                      <a:pt x="26441" y="20614"/>
                    </a:cubicBezTo>
                    <a:cubicBezTo>
                      <a:pt x="26441" y="20561"/>
                      <a:pt x="26423" y="20543"/>
                      <a:pt x="26423" y="20490"/>
                    </a:cubicBezTo>
                    <a:cubicBezTo>
                      <a:pt x="26388" y="20437"/>
                      <a:pt x="26353" y="20367"/>
                      <a:pt x="26335" y="20297"/>
                    </a:cubicBezTo>
                    <a:cubicBezTo>
                      <a:pt x="26282" y="20226"/>
                      <a:pt x="26265" y="20173"/>
                      <a:pt x="26212" y="20085"/>
                    </a:cubicBezTo>
                    <a:cubicBezTo>
                      <a:pt x="26212" y="20050"/>
                      <a:pt x="26212" y="20050"/>
                      <a:pt x="26194" y="20033"/>
                    </a:cubicBezTo>
                    <a:cubicBezTo>
                      <a:pt x="26089" y="19821"/>
                      <a:pt x="26089" y="19593"/>
                      <a:pt x="26124" y="19346"/>
                    </a:cubicBezTo>
                    <a:cubicBezTo>
                      <a:pt x="26159" y="19293"/>
                      <a:pt x="26177" y="19205"/>
                      <a:pt x="26212" y="19135"/>
                    </a:cubicBezTo>
                    <a:cubicBezTo>
                      <a:pt x="26265" y="19047"/>
                      <a:pt x="26282" y="18959"/>
                      <a:pt x="26300" y="18871"/>
                    </a:cubicBezTo>
                    <a:lnTo>
                      <a:pt x="26300" y="18818"/>
                    </a:lnTo>
                    <a:cubicBezTo>
                      <a:pt x="26300" y="18783"/>
                      <a:pt x="26300" y="18712"/>
                      <a:pt x="26282" y="18660"/>
                    </a:cubicBezTo>
                    <a:cubicBezTo>
                      <a:pt x="26282" y="18624"/>
                      <a:pt x="26265" y="18607"/>
                      <a:pt x="26265" y="18554"/>
                    </a:cubicBezTo>
                    <a:lnTo>
                      <a:pt x="26318" y="18554"/>
                    </a:lnTo>
                    <a:cubicBezTo>
                      <a:pt x="26318" y="18536"/>
                      <a:pt x="26282" y="18484"/>
                      <a:pt x="26282" y="18466"/>
                    </a:cubicBezTo>
                    <a:cubicBezTo>
                      <a:pt x="26265" y="18378"/>
                      <a:pt x="26230" y="18290"/>
                      <a:pt x="26194" y="18202"/>
                    </a:cubicBezTo>
                    <a:cubicBezTo>
                      <a:pt x="26159" y="18026"/>
                      <a:pt x="26194" y="17850"/>
                      <a:pt x="26159" y="17674"/>
                    </a:cubicBezTo>
                    <a:cubicBezTo>
                      <a:pt x="26089" y="17375"/>
                      <a:pt x="26018" y="17040"/>
                      <a:pt x="26001" y="16723"/>
                    </a:cubicBezTo>
                    <a:lnTo>
                      <a:pt x="26001" y="16618"/>
                    </a:lnTo>
                    <a:lnTo>
                      <a:pt x="26001" y="16600"/>
                    </a:lnTo>
                    <a:cubicBezTo>
                      <a:pt x="26001" y="16318"/>
                      <a:pt x="26001" y="16054"/>
                      <a:pt x="26089" y="15755"/>
                    </a:cubicBezTo>
                    <a:cubicBezTo>
                      <a:pt x="26142" y="15614"/>
                      <a:pt x="26194" y="15456"/>
                      <a:pt x="26265" y="15315"/>
                    </a:cubicBezTo>
                    <a:lnTo>
                      <a:pt x="26265" y="15262"/>
                    </a:lnTo>
                    <a:cubicBezTo>
                      <a:pt x="26300" y="15174"/>
                      <a:pt x="26335" y="15104"/>
                      <a:pt x="26370" y="15033"/>
                    </a:cubicBezTo>
                    <a:cubicBezTo>
                      <a:pt x="26406" y="14998"/>
                      <a:pt x="26423" y="14945"/>
                      <a:pt x="26423" y="14928"/>
                    </a:cubicBezTo>
                    <a:cubicBezTo>
                      <a:pt x="26441" y="14875"/>
                      <a:pt x="26458" y="14822"/>
                      <a:pt x="26494" y="14752"/>
                    </a:cubicBezTo>
                    <a:cubicBezTo>
                      <a:pt x="26511" y="14716"/>
                      <a:pt x="26529" y="14681"/>
                      <a:pt x="26529" y="14646"/>
                    </a:cubicBezTo>
                    <a:cubicBezTo>
                      <a:pt x="26687" y="14312"/>
                      <a:pt x="26863" y="13924"/>
                      <a:pt x="26793" y="13590"/>
                    </a:cubicBezTo>
                    <a:cubicBezTo>
                      <a:pt x="26740" y="13326"/>
                      <a:pt x="26722" y="13079"/>
                      <a:pt x="26687" y="12815"/>
                    </a:cubicBezTo>
                    <a:cubicBezTo>
                      <a:pt x="26687" y="12780"/>
                      <a:pt x="26652" y="12745"/>
                      <a:pt x="26652" y="12710"/>
                    </a:cubicBezTo>
                    <a:cubicBezTo>
                      <a:pt x="26652" y="12657"/>
                      <a:pt x="26634" y="12622"/>
                      <a:pt x="26634" y="12551"/>
                    </a:cubicBezTo>
                    <a:cubicBezTo>
                      <a:pt x="26564" y="12252"/>
                      <a:pt x="26476" y="11988"/>
                      <a:pt x="26476" y="11671"/>
                    </a:cubicBezTo>
                    <a:cubicBezTo>
                      <a:pt x="26476" y="11460"/>
                      <a:pt x="26388" y="11231"/>
                      <a:pt x="26353" y="11020"/>
                    </a:cubicBezTo>
                    <a:cubicBezTo>
                      <a:pt x="26353" y="10967"/>
                      <a:pt x="26335" y="10932"/>
                      <a:pt x="26335" y="10879"/>
                    </a:cubicBezTo>
                    <a:lnTo>
                      <a:pt x="26335" y="10773"/>
                    </a:lnTo>
                    <a:lnTo>
                      <a:pt x="26265" y="10773"/>
                    </a:lnTo>
                    <a:lnTo>
                      <a:pt x="26265" y="9611"/>
                    </a:lnTo>
                    <a:cubicBezTo>
                      <a:pt x="26247" y="9523"/>
                      <a:pt x="26247" y="9435"/>
                      <a:pt x="26247" y="9347"/>
                    </a:cubicBezTo>
                    <a:lnTo>
                      <a:pt x="26247" y="8943"/>
                    </a:lnTo>
                    <a:lnTo>
                      <a:pt x="26247" y="8837"/>
                    </a:lnTo>
                    <a:lnTo>
                      <a:pt x="26247" y="8678"/>
                    </a:lnTo>
                    <a:cubicBezTo>
                      <a:pt x="26247" y="8573"/>
                      <a:pt x="26212" y="8485"/>
                      <a:pt x="26177" y="8414"/>
                    </a:cubicBezTo>
                    <a:cubicBezTo>
                      <a:pt x="26089" y="7886"/>
                      <a:pt x="26159" y="7358"/>
                      <a:pt x="26247" y="6830"/>
                    </a:cubicBezTo>
                    <a:cubicBezTo>
                      <a:pt x="26265" y="6672"/>
                      <a:pt x="26300" y="6513"/>
                      <a:pt x="26353" y="6372"/>
                    </a:cubicBezTo>
                    <a:cubicBezTo>
                      <a:pt x="26353" y="6337"/>
                      <a:pt x="26370" y="6302"/>
                      <a:pt x="26370" y="6284"/>
                    </a:cubicBezTo>
                    <a:cubicBezTo>
                      <a:pt x="26511" y="5809"/>
                      <a:pt x="26617" y="5492"/>
                      <a:pt x="26634" y="5070"/>
                    </a:cubicBezTo>
                    <a:lnTo>
                      <a:pt x="26634" y="5017"/>
                    </a:lnTo>
                    <a:lnTo>
                      <a:pt x="26634" y="4964"/>
                    </a:lnTo>
                    <a:lnTo>
                      <a:pt x="26634" y="4876"/>
                    </a:lnTo>
                    <a:lnTo>
                      <a:pt x="26634" y="3732"/>
                    </a:lnTo>
                    <a:cubicBezTo>
                      <a:pt x="26634" y="3292"/>
                      <a:pt x="26705" y="2852"/>
                      <a:pt x="26722" y="2376"/>
                    </a:cubicBezTo>
                    <a:cubicBezTo>
                      <a:pt x="26722" y="2007"/>
                      <a:pt x="26652" y="1637"/>
                      <a:pt x="26634" y="1267"/>
                    </a:cubicBezTo>
                    <a:lnTo>
                      <a:pt x="26634" y="1197"/>
                    </a:lnTo>
                    <a:lnTo>
                      <a:pt x="26634" y="1179"/>
                    </a:lnTo>
                    <a:lnTo>
                      <a:pt x="26634" y="1091"/>
                    </a:lnTo>
                    <a:cubicBezTo>
                      <a:pt x="26634" y="951"/>
                      <a:pt x="26652" y="827"/>
                      <a:pt x="26617" y="687"/>
                    </a:cubicBezTo>
                    <a:cubicBezTo>
                      <a:pt x="26564" y="493"/>
                      <a:pt x="26546" y="334"/>
                      <a:pt x="26546" y="123"/>
                    </a:cubicBezTo>
                    <a:lnTo>
                      <a:pt x="26458" y="211"/>
                    </a:lnTo>
                    <a:cubicBezTo>
                      <a:pt x="26423" y="246"/>
                      <a:pt x="26388" y="299"/>
                      <a:pt x="26370" y="299"/>
                    </a:cubicBezTo>
                    <a:cubicBezTo>
                      <a:pt x="26353" y="299"/>
                      <a:pt x="26353" y="299"/>
                      <a:pt x="26335" y="264"/>
                    </a:cubicBezTo>
                    <a:cubicBezTo>
                      <a:pt x="26282" y="246"/>
                      <a:pt x="26265" y="246"/>
                      <a:pt x="26212" y="246"/>
                    </a:cubicBezTo>
                    <a:lnTo>
                      <a:pt x="26159" y="246"/>
                    </a:lnTo>
                    <a:cubicBezTo>
                      <a:pt x="26018" y="246"/>
                      <a:pt x="25913" y="264"/>
                      <a:pt x="25807" y="264"/>
                    </a:cubicBezTo>
                    <a:lnTo>
                      <a:pt x="25754" y="264"/>
                    </a:lnTo>
                    <a:cubicBezTo>
                      <a:pt x="25473" y="264"/>
                      <a:pt x="25226" y="246"/>
                      <a:pt x="24945" y="211"/>
                    </a:cubicBezTo>
                    <a:lnTo>
                      <a:pt x="24804" y="211"/>
                    </a:lnTo>
                    <a:cubicBezTo>
                      <a:pt x="24663" y="211"/>
                      <a:pt x="24522" y="229"/>
                      <a:pt x="24399" y="246"/>
                    </a:cubicBezTo>
                    <a:cubicBezTo>
                      <a:pt x="24346" y="246"/>
                      <a:pt x="24328" y="246"/>
                      <a:pt x="24276" y="282"/>
                    </a:cubicBezTo>
                    <a:lnTo>
                      <a:pt x="22744" y="282"/>
                    </a:lnTo>
                    <a:cubicBezTo>
                      <a:pt x="22656" y="282"/>
                      <a:pt x="22550" y="282"/>
                      <a:pt x="22462" y="299"/>
                    </a:cubicBezTo>
                    <a:cubicBezTo>
                      <a:pt x="22410" y="299"/>
                      <a:pt x="22392" y="317"/>
                      <a:pt x="22339" y="317"/>
                    </a:cubicBezTo>
                    <a:cubicBezTo>
                      <a:pt x="22058" y="370"/>
                      <a:pt x="21794" y="458"/>
                      <a:pt x="21494" y="511"/>
                    </a:cubicBezTo>
                    <a:cubicBezTo>
                      <a:pt x="21371" y="546"/>
                      <a:pt x="21283" y="546"/>
                      <a:pt x="21195" y="546"/>
                    </a:cubicBezTo>
                    <a:cubicBezTo>
                      <a:pt x="20966" y="546"/>
                      <a:pt x="20737" y="493"/>
                      <a:pt x="20526" y="475"/>
                    </a:cubicBezTo>
                    <a:lnTo>
                      <a:pt x="20526" y="458"/>
                    </a:lnTo>
                    <a:cubicBezTo>
                      <a:pt x="20473" y="458"/>
                      <a:pt x="20456" y="458"/>
                      <a:pt x="20403" y="423"/>
                    </a:cubicBezTo>
                    <a:lnTo>
                      <a:pt x="20262" y="423"/>
                    </a:lnTo>
                    <a:cubicBezTo>
                      <a:pt x="20104" y="423"/>
                      <a:pt x="19945" y="405"/>
                      <a:pt x="19787" y="405"/>
                    </a:cubicBezTo>
                    <a:cubicBezTo>
                      <a:pt x="19699" y="405"/>
                      <a:pt x="19611" y="405"/>
                      <a:pt x="19523" y="423"/>
                    </a:cubicBezTo>
                    <a:cubicBezTo>
                      <a:pt x="19329" y="458"/>
                      <a:pt x="19153" y="511"/>
                      <a:pt x="18959" y="511"/>
                    </a:cubicBezTo>
                    <a:lnTo>
                      <a:pt x="18907" y="511"/>
                    </a:lnTo>
                    <a:cubicBezTo>
                      <a:pt x="18801" y="511"/>
                      <a:pt x="18713" y="511"/>
                      <a:pt x="18607" y="493"/>
                    </a:cubicBezTo>
                    <a:cubicBezTo>
                      <a:pt x="18555" y="493"/>
                      <a:pt x="18537" y="475"/>
                      <a:pt x="18502" y="475"/>
                    </a:cubicBezTo>
                    <a:cubicBezTo>
                      <a:pt x="18379" y="440"/>
                      <a:pt x="18273" y="405"/>
                      <a:pt x="18185" y="352"/>
                    </a:cubicBezTo>
                    <a:cubicBezTo>
                      <a:pt x="18097" y="317"/>
                      <a:pt x="18097" y="282"/>
                      <a:pt x="18009" y="246"/>
                    </a:cubicBezTo>
                    <a:lnTo>
                      <a:pt x="17938" y="246"/>
                    </a:lnTo>
                    <a:cubicBezTo>
                      <a:pt x="17815" y="246"/>
                      <a:pt x="17586" y="334"/>
                      <a:pt x="17481" y="352"/>
                    </a:cubicBezTo>
                    <a:cubicBezTo>
                      <a:pt x="17217" y="423"/>
                      <a:pt x="16953" y="475"/>
                      <a:pt x="16671" y="493"/>
                    </a:cubicBezTo>
                    <a:lnTo>
                      <a:pt x="16530" y="493"/>
                    </a:lnTo>
                    <a:cubicBezTo>
                      <a:pt x="16354" y="493"/>
                      <a:pt x="16213" y="511"/>
                      <a:pt x="16037" y="511"/>
                    </a:cubicBezTo>
                    <a:cubicBezTo>
                      <a:pt x="15632" y="511"/>
                      <a:pt x="15245" y="493"/>
                      <a:pt x="14893" y="405"/>
                    </a:cubicBezTo>
                    <a:cubicBezTo>
                      <a:pt x="14823" y="387"/>
                      <a:pt x="14770" y="387"/>
                      <a:pt x="14735" y="352"/>
                    </a:cubicBezTo>
                    <a:cubicBezTo>
                      <a:pt x="14682" y="352"/>
                      <a:pt x="14664" y="334"/>
                      <a:pt x="14629" y="334"/>
                    </a:cubicBezTo>
                    <a:lnTo>
                      <a:pt x="13344" y="334"/>
                    </a:lnTo>
                    <a:cubicBezTo>
                      <a:pt x="13238" y="334"/>
                      <a:pt x="13150" y="334"/>
                      <a:pt x="13062" y="317"/>
                    </a:cubicBezTo>
                    <a:cubicBezTo>
                      <a:pt x="12974" y="299"/>
                      <a:pt x="12904" y="246"/>
                      <a:pt x="12833" y="176"/>
                    </a:cubicBezTo>
                    <a:lnTo>
                      <a:pt x="12798" y="176"/>
                    </a:lnTo>
                    <a:cubicBezTo>
                      <a:pt x="12745" y="176"/>
                      <a:pt x="12728" y="158"/>
                      <a:pt x="12693" y="158"/>
                    </a:cubicBezTo>
                    <a:lnTo>
                      <a:pt x="12622" y="158"/>
                    </a:lnTo>
                    <a:cubicBezTo>
                      <a:pt x="12393" y="158"/>
                      <a:pt x="12200" y="229"/>
                      <a:pt x="12006" y="264"/>
                    </a:cubicBezTo>
                    <a:cubicBezTo>
                      <a:pt x="12006" y="299"/>
                      <a:pt x="11918" y="317"/>
                      <a:pt x="11918" y="334"/>
                    </a:cubicBezTo>
                    <a:cubicBezTo>
                      <a:pt x="11777" y="334"/>
                      <a:pt x="11320" y="352"/>
                      <a:pt x="10862" y="387"/>
                    </a:cubicBezTo>
                    <a:lnTo>
                      <a:pt x="10756" y="387"/>
                    </a:lnTo>
                    <a:cubicBezTo>
                      <a:pt x="10175" y="423"/>
                      <a:pt x="9612" y="475"/>
                      <a:pt x="9630" y="599"/>
                    </a:cubicBezTo>
                    <a:cubicBezTo>
                      <a:pt x="9577" y="616"/>
                      <a:pt x="9524" y="616"/>
                      <a:pt x="9454" y="616"/>
                    </a:cubicBezTo>
                    <a:cubicBezTo>
                      <a:pt x="9278" y="616"/>
                      <a:pt x="9084" y="563"/>
                      <a:pt x="8926" y="528"/>
                    </a:cubicBezTo>
                    <a:lnTo>
                      <a:pt x="8820" y="528"/>
                    </a:lnTo>
                    <a:cubicBezTo>
                      <a:pt x="8204" y="440"/>
                      <a:pt x="7605" y="229"/>
                      <a:pt x="6989" y="123"/>
                    </a:cubicBezTo>
                    <a:cubicBezTo>
                      <a:pt x="6936" y="123"/>
                      <a:pt x="6919" y="88"/>
                      <a:pt x="6884" y="88"/>
                    </a:cubicBezTo>
                    <a:cubicBezTo>
                      <a:pt x="6620" y="53"/>
                      <a:pt x="6320" y="0"/>
                      <a:pt x="6056" y="0"/>
                    </a:cubicBezTo>
                    <a:close/>
                  </a:path>
                </a:pathLst>
              </a:custGeom>
              <a:solidFill>
                <a:srgbClr val="FFFFFF"/>
              </a:solidFill>
              <a:ln w="38100" cap="flat" cmpd="sng">
                <a:solidFill>
                  <a:schemeClr val="accent6"/>
                </a:solidFill>
                <a:prstDash val="solid"/>
                <a:round/>
                <a:headEnd type="none" w="sm" len="sm"/>
                <a:tailEnd type="none" w="sm" len="sm"/>
              </a:ln>
              <a:effectLst>
                <a:outerShdw blurRad="57150" dist="19050" dir="5400000" algn="bl" rotWithShape="0">
                  <a:schemeClr val="dk2">
                    <a:alpha val="35000"/>
                  </a:schemeClr>
                </a:outerShdw>
              </a:effectLst>
            </p:spPr>
            <p:txBody>
              <a:bodyPr spcFirstLastPara="1" wrap="square" lIns="121900" tIns="121900" rIns="121900" bIns="121900" anchor="ctr" anchorCtr="0">
                <a:noAutofit/>
              </a:bodyPr>
              <a:lstStyle/>
              <a:p>
                <a:pPr defTabSz="1219170"/>
                <a:endParaRPr sz="2400">
                  <a:latin typeface="UTM Avo"/>
                  <a:ea typeface="+mn-ea"/>
                  <a:cs typeface="+mn-ea"/>
                  <a:sym typeface="+mn-lt"/>
                </a:endParaRPr>
              </a:p>
            </p:txBody>
          </p:sp>
          <p:sp>
            <p:nvSpPr>
              <p:cNvPr id="25" name="TextBox 24"/>
              <p:cNvSpPr txBox="1"/>
              <p:nvPr/>
            </p:nvSpPr>
            <p:spPr>
              <a:xfrm>
                <a:off x="2516756" y="2449400"/>
                <a:ext cx="5334438" cy="1619824"/>
              </a:xfrm>
              <a:prstGeom prst="rect">
                <a:avLst/>
              </a:prstGeom>
              <a:noFill/>
              <a:ln>
                <a:noFill/>
              </a:ln>
            </p:spPr>
            <p:txBody>
              <a:bodyPr spcFirstLastPara="1" wrap="square" lIns="121900" tIns="121900" rIns="121900" bIns="121900" rtlCol="0" anchor="ctr" anchorCtr="0">
                <a:noAutofit/>
              </a:bodyPr>
              <a:lstStyle/>
              <a:p>
                <a:pPr algn="just" defTabSz="1219170">
                  <a:lnSpc>
                    <a:spcPct val="150000"/>
                  </a:lnSpc>
                </a:pPr>
                <a:r>
                  <a:rPr lang="en-US" sz="2400">
                    <a:latin typeface="UTM Avo"/>
                    <a:ea typeface="+mn-ea"/>
                    <a:cs typeface="+mn-ea"/>
                    <a:sym typeface="+mn-lt"/>
                  </a:rPr>
                  <a:t>T</a:t>
                </a:r>
                <a:r>
                  <a:rPr lang="vi-VN" sz="2400">
                    <a:latin typeface="+mn-lt"/>
                    <a:ea typeface="+mn-ea"/>
                    <a:cs typeface="+mn-ea"/>
                    <a:sym typeface="+mn-lt"/>
                  </a:rPr>
                  <a:t>rình bày các yếu tố khách quan ảnh hưởng tới quyết định lựa chọn nghề nghiệp trong lĩnh vực kĩ thuật công nghệ.</a:t>
                </a:r>
              </a:p>
            </p:txBody>
          </p:sp>
        </p:grpSp>
        <p:pic>
          <p:nvPicPr>
            <p:cNvPr id="26" name="Picture 16"/>
            <p:cNvPicPr>
              <a:picLocks noChangeAspect="1"/>
            </p:cNvPicPr>
            <p:nvPr/>
          </p:nvPicPr>
          <p:blipFill>
            <a:blip r:embed="rId5"/>
            <a:srcRect/>
            <a:stretch>
              <a:fillRect/>
            </a:stretch>
          </p:blipFill>
          <p:spPr>
            <a:xfrm>
              <a:off x="4436675" y="2666850"/>
              <a:ext cx="4743649" cy="2324389"/>
            </a:xfrm>
            <a:prstGeom prst="rect">
              <a:avLst/>
            </a:prstGeom>
          </p:spPr>
        </p:pic>
        <p:pic>
          <p:nvPicPr>
            <p:cNvPr id="29" name="Picture 35"/>
            <p:cNvPicPr>
              <a:picLocks noChangeAspect="1"/>
            </p:cNvPicPr>
            <p:nvPr/>
          </p:nvPicPr>
          <p:blipFill>
            <a:blip r:embed="rId6"/>
            <a:srcRect/>
            <a:stretch>
              <a:fillRect/>
            </a:stretch>
          </p:blipFill>
          <p:spPr>
            <a:xfrm>
              <a:off x="924741" y="3421260"/>
              <a:ext cx="1143841" cy="896009"/>
            </a:xfrm>
            <a:prstGeom prst="rect">
              <a:avLst/>
            </a:prstGeom>
          </p:spPr>
        </p:pic>
      </p:grpSp>
    </p:spTree>
    <p:extLst>
      <p:ext uri="{BB962C8B-B14F-4D97-AF65-F5344CB8AC3E}">
        <p14:creationId xmlns:p14="http://schemas.microsoft.com/office/powerpoint/2010/main" val="2650210572"/>
      </p:ext>
    </p:extLst>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84"/>
        <p:cNvGrpSpPr/>
        <p:nvPr/>
      </p:nvGrpSpPr>
      <p:grpSpPr>
        <a:xfrm>
          <a:off x="0" y="0"/>
          <a:ext cx="0" cy="0"/>
          <a:chOff x="0" y="0"/>
          <a:chExt cx="0" cy="0"/>
        </a:xfrm>
      </p:grpSpPr>
      <p:sp>
        <p:nvSpPr>
          <p:cNvPr id="11" name="TextBox 10"/>
          <p:cNvSpPr txBox="1"/>
          <p:nvPr/>
        </p:nvSpPr>
        <p:spPr>
          <a:xfrm>
            <a:off x="-3211286" y="1522439"/>
            <a:ext cx="12192000" cy="461665"/>
          </a:xfrm>
          <a:prstGeom prst="rect">
            <a:avLst/>
          </a:prstGeom>
          <a:noFill/>
        </p:spPr>
        <p:txBody>
          <a:bodyPr wrap="square" rtlCol="0">
            <a:spAutoFit/>
          </a:bodyPr>
          <a:lstStyle/>
          <a:p>
            <a:pPr algn="ctr" defTabSz="1219170"/>
            <a:r>
              <a:rPr lang="en-US" sz="2400" b="1">
                <a:solidFill>
                  <a:schemeClr val="tx1"/>
                </a:solidFill>
                <a:latin typeface="UTM Avo"/>
                <a:ea typeface="+mn-ea"/>
                <a:cs typeface="+mn-ea"/>
                <a:sym typeface="+mn-lt"/>
              </a:rPr>
              <a:t>2. Nhóm yếu tố khách quan</a:t>
            </a:r>
          </a:p>
        </p:txBody>
      </p:sp>
      <p:grpSp>
        <p:nvGrpSpPr>
          <p:cNvPr id="4" name="Group 3"/>
          <p:cNvGrpSpPr/>
          <p:nvPr/>
        </p:nvGrpSpPr>
        <p:grpSpPr>
          <a:xfrm>
            <a:off x="6644816" y="2116341"/>
            <a:ext cx="5095165" cy="4950501"/>
            <a:chOff x="4898091" y="1245433"/>
            <a:chExt cx="3821374" cy="3712876"/>
          </a:xfrm>
        </p:grpSpPr>
        <p:sp>
          <p:nvSpPr>
            <p:cNvPr id="18" name="Rounded Rectangle 17"/>
            <p:cNvSpPr/>
            <p:nvPr/>
          </p:nvSpPr>
          <p:spPr>
            <a:xfrm>
              <a:off x="4898091" y="1245433"/>
              <a:ext cx="3703915" cy="3428167"/>
            </a:xfrm>
            <a:prstGeom prst="roundRect">
              <a:avLst>
                <a:gd name="adj" fmla="val 4092"/>
              </a:avLst>
            </a:prstGeom>
            <a:solidFill>
              <a:srgbClr val="FEFEF0"/>
            </a:solidFill>
            <a:ln w="9525"/>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7482FF"/>
                </a:solidFill>
                <a:latin typeface="UTM Avo"/>
                <a:cs typeface="+mn-ea"/>
                <a:sym typeface="+mn-lt"/>
              </a:endParaRPr>
            </a:p>
          </p:txBody>
        </p:sp>
        <p:sp>
          <p:nvSpPr>
            <p:cNvPr id="19" name="TextBox 18">
              <a:extLst>
                <a:ext uri="{FF2B5EF4-FFF2-40B4-BE49-F238E27FC236}">
                  <a16:creationId xmlns:a16="http://schemas.microsoft.com/office/drawing/2014/main" id="{0BE89C69-1BA8-2F2F-01BF-6D0FE11A63EB}"/>
                </a:ext>
              </a:extLst>
            </p:cNvPr>
            <p:cNvSpPr txBox="1"/>
            <p:nvPr/>
          </p:nvSpPr>
          <p:spPr>
            <a:xfrm>
              <a:off x="5006711" y="1363872"/>
              <a:ext cx="3486674" cy="2087879"/>
            </a:xfrm>
            <a:prstGeom prst="rect">
              <a:avLst/>
            </a:prstGeom>
            <a:noFill/>
          </p:spPr>
          <p:txBody>
            <a:bodyPr wrap="square" rtlCol="0">
              <a:spAutoFit/>
            </a:bodyPr>
            <a:lstStyle/>
            <a:p>
              <a:pPr algn="ctr" defTabSz="1219170">
                <a:lnSpc>
                  <a:spcPct val="150000"/>
                </a:lnSpc>
              </a:pPr>
              <a:r>
                <a:rPr lang="vi-VN" sz="2400" b="1" dirty="0">
                  <a:solidFill>
                    <a:srgbClr val="C00000"/>
                  </a:solidFill>
                  <a:latin typeface="+mn-lt"/>
                  <a:ea typeface="+mn-ea"/>
                  <a:cs typeface="+mn-ea"/>
                  <a:sym typeface="+mn-lt"/>
                </a:rPr>
                <a:t>Nhu cầu xã hội</a:t>
              </a:r>
              <a:r>
                <a:rPr lang="en-US" sz="2400" b="1" dirty="0">
                  <a:solidFill>
                    <a:srgbClr val="C00000"/>
                  </a:solidFill>
                  <a:latin typeface="UTM Avo"/>
                  <a:ea typeface="+mn-ea"/>
                  <a:cs typeface="+mn-ea"/>
                  <a:sym typeface="+mn-lt"/>
                </a:rPr>
                <a:t>:</a:t>
              </a:r>
              <a:endParaRPr lang="vi-VN" sz="2400" b="1" dirty="0">
                <a:solidFill>
                  <a:srgbClr val="C00000"/>
                </a:solidFill>
                <a:latin typeface="+mn-lt"/>
                <a:ea typeface="+mn-ea"/>
                <a:cs typeface="+mn-ea"/>
                <a:sym typeface="+mn-lt"/>
              </a:endParaRPr>
            </a:p>
            <a:p>
              <a:pPr algn="just" defTabSz="1219170">
                <a:lnSpc>
                  <a:spcPct val="150000"/>
                </a:lnSpc>
              </a:pPr>
              <a:r>
                <a:rPr lang="en-US" sz="2400" dirty="0">
                  <a:latin typeface="UTM Avo"/>
                  <a:ea typeface="+mn-ea"/>
                  <a:cs typeface="+mn-ea"/>
                  <a:sym typeface="+mn-lt"/>
                </a:rPr>
                <a:t>•</a:t>
              </a:r>
              <a:r>
                <a:rPr lang="vi-VN" sz="2400" dirty="0">
                  <a:latin typeface="+mn-lt"/>
                  <a:ea typeface="+mn-ea"/>
                  <a:cs typeface="+mn-ea"/>
                  <a:sym typeface="+mn-lt"/>
                </a:rPr>
                <a:t> Cần </a:t>
              </a:r>
              <a:r>
                <a:rPr lang="vi-VN" sz="2400">
                  <a:latin typeface="+mn-lt"/>
                  <a:ea typeface="+mn-ea"/>
                  <a:cs typeface="+mn-ea"/>
                  <a:sym typeface="+mn-lt"/>
                </a:rPr>
                <a:t>tìm hi</a:t>
              </a:r>
              <a:r>
                <a:rPr lang="en-US" sz="2400">
                  <a:latin typeface="+mn-lt"/>
                  <a:ea typeface="+mn-ea"/>
                  <a:cs typeface="+mn-ea"/>
                  <a:sym typeface="+mn-lt"/>
                </a:rPr>
                <a:t>ể</a:t>
              </a:r>
              <a:r>
                <a:rPr lang="vi-VN" sz="2400">
                  <a:latin typeface="+mn-lt"/>
                  <a:ea typeface="+mn-ea"/>
                  <a:cs typeface="+mn-ea"/>
                  <a:sym typeface="+mn-lt"/>
                </a:rPr>
                <a:t>u </a:t>
              </a:r>
              <a:r>
                <a:rPr lang="vi-VN" sz="2400" dirty="0">
                  <a:latin typeface="+mn-lt"/>
                  <a:ea typeface="+mn-ea"/>
                  <a:cs typeface="+mn-ea"/>
                  <a:sym typeface="+mn-lt"/>
                </a:rPr>
                <a:t>nhu cầu xã hội trong thời điểm hiện tại</a:t>
              </a:r>
              <a:r>
                <a:rPr lang="en-US" sz="2400" dirty="0">
                  <a:latin typeface="UTM Avo"/>
                  <a:ea typeface="+mn-ea"/>
                  <a:cs typeface="+mn-ea"/>
                  <a:sym typeface="+mn-lt"/>
                </a:rPr>
                <a:t> </a:t>
              </a:r>
              <a:r>
                <a:rPr lang="en-US" sz="2400" dirty="0" err="1">
                  <a:latin typeface="UTM Avo"/>
                  <a:ea typeface="+mn-ea"/>
                  <a:cs typeface="+mn-ea"/>
                  <a:sym typeface="+mn-lt"/>
                </a:rPr>
                <a:t>và</a:t>
              </a:r>
              <a:r>
                <a:rPr lang="en-US" sz="2400" dirty="0">
                  <a:latin typeface="UTM Avo"/>
                  <a:ea typeface="+mn-ea"/>
                  <a:cs typeface="+mn-ea"/>
                  <a:sym typeface="+mn-lt"/>
                </a:rPr>
                <a:t> </a:t>
              </a:r>
              <a:r>
                <a:rPr lang="vi-VN" sz="2400" dirty="0">
                  <a:latin typeface="+mn-lt"/>
                  <a:ea typeface="+mn-ea"/>
                  <a:cs typeface="+mn-ea"/>
                  <a:sym typeface="+mn-lt"/>
                </a:rPr>
                <a:t>tương lai gần; ở địa phương, trong nước và quốc tế.</a:t>
              </a:r>
            </a:p>
          </p:txBody>
        </p:sp>
        <p:pic>
          <p:nvPicPr>
            <p:cNvPr id="14338" name="Picture 2" descr="https://static.vecteezy.com/system/resources/previews/042/689/750/non_2x/illustration-of-hiring-with-people-meeting-for-pick-and-choose-candidate-job-seekers-for-open-job-vacancies-free-vector.jpg"/>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27495" y="3451751"/>
              <a:ext cx="2491970" cy="15065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 name="Group 2"/>
          <p:cNvGrpSpPr/>
          <p:nvPr/>
        </p:nvGrpSpPr>
        <p:grpSpPr>
          <a:xfrm>
            <a:off x="614919" y="2116340"/>
            <a:ext cx="5684279" cy="4665271"/>
            <a:chOff x="497426" y="1446948"/>
            <a:chExt cx="4263209" cy="3498953"/>
          </a:xfrm>
        </p:grpSpPr>
        <p:sp>
          <p:nvSpPr>
            <p:cNvPr id="15" name="Rounded Rectangle 14"/>
            <p:cNvSpPr/>
            <p:nvPr/>
          </p:nvSpPr>
          <p:spPr>
            <a:xfrm>
              <a:off x="497426" y="1446948"/>
              <a:ext cx="4138074" cy="3226652"/>
            </a:xfrm>
            <a:prstGeom prst="roundRect">
              <a:avLst>
                <a:gd name="adj" fmla="val 4092"/>
              </a:avLst>
            </a:prstGeom>
            <a:solidFill>
              <a:srgbClr val="FEFEF0"/>
            </a:solidFill>
            <a:ln w="9525"/>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7482FF"/>
                </a:solidFill>
                <a:latin typeface="UTM Avo"/>
                <a:cs typeface="+mn-ea"/>
                <a:sym typeface="+mn-lt"/>
              </a:endParaRPr>
            </a:p>
          </p:txBody>
        </p:sp>
        <p:sp>
          <p:nvSpPr>
            <p:cNvPr id="17" name="TextBox 16">
              <a:extLst>
                <a:ext uri="{FF2B5EF4-FFF2-40B4-BE49-F238E27FC236}">
                  <a16:creationId xmlns:a16="http://schemas.microsoft.com/office/drawing/2014/main" id="{0BE89C69-1BA8-2F2F-01BF-6D0FE11A63EB}"/>
                </a:ext>
              </a:extLst>
            </p:cNvPr>
            <p:cNvSpPr txBox="1"/>
            <p:nvPr/>
          </p:nvSpPr>
          <p:spPr>
            <a:xfrm>
              <a:off x="577946" y="1580692"/>
              <a:ext cx="4014071" cy="2503378"/>
            </a:xfrm>
            <a:prstGeom prst="rect">
              <a:avLst/>
            </a:prstGeom>
            <a:noFill/>
          </p:spPr>
          <p:txBody>
            <a:bodyPr wrap="square" rtlCol="0">
              <a:spAutoFit/>
            </a:bodyPr>
            <a:lstStyle/>
            <a:p>
              <a:pPr algn="ctr" defTabSz="1219170">
                <a:lnSpc>
                  <a:spcPct val="150000"/>
                </a:lnSpc>
              </a:pPr>
              <a:r>
                <a:rPr lang="vi-VN" sz="2400" b="1" dirty="0">
                  <a:solidFill>
                    <a:srgbClr val="C00000"/>
                  </a:solidFill>
                  <a:latin typeface="+mn-lt"/>
                  <a:ea typeface="+mn-ea"/>
                  <a:cs typeface="+mn-ea"/>
                  <a:sym typeface="+mn-lt"/>
                </a:rPr>
                <a:t>Bối cảnh gia đình</a:t>
              </a:r>
              <a:r>
                <a:rPr lang="en-US" sz="2400" b="1" dirty="0">
                  <a:solidFill>
                    <a:srgbClr val="C00000"/>
                  </a:solidFill>
                  <a:latin typeface="UTM Avo"/>
                  <a:ea typeface="+mn-ea"/>
                  <a:cs typeface="+mn-ea"/>
                  <a:sym typeface="+mn-lt"/>
                </a:rPr>
                <a:t>:</a:t>
              </a:r>
              <a:endParaRPr lang="vi-VN" sz="2400" b="1" dirty="0">
                <a:solidFill>
                  <a:srgbClr val="C00000"/>
                </a:solidFill>
                <a:latin typeface="+mn-lt"/>
                <a:ea typeface="+mn-ea"/>
                <a:cs typeface="+mn-ea"/>
                <a:sym typeface="+mn-lt"/>
              </a:endParaRPr>
            </a:p>
            <a:p>
              <a:pPr algn="just" defTabSz="1219170">
                <a:lnSpc>
                  <a:spcPct val="150000"/>
                </a:lnSpc>
              </a:pPr>
              <a:r>
                <a:rPr lang="en-US" sz="2400" dirty="0">
                  <a:latin typeface="UTM Avo"/>
                  <a:ea typeface="+mn-ea"/>
                  <a:cs typeface="+mn-ea"/>
                  <a:sym typeface="+mn-lt"/>
                </a:rPr>
                <a:t>•</a:t>
              </a:r>
              <a:r>
                <a:rPr lang="vi-VN" sz="2400" dirty="0">
                  <a:latin typeface="+mn-lt"/>
                  <a:ea typeface="+mn-ea"/>
                  <a:cs typeface="+mn-ea"/>
                  <a:sym typeface="+mn-lt"/>
                </a:rPr>
                <a:t> Yếu tố cần cân nhắc: truyền th</a:t>
              </a:r>
              <a:r>
                <a:rPr lang="en-US" sz="2400" dirty="0">
                  <a:latin typeface="UTM Avo"/>
                  <a:ea typeface="+mn-ea"/>
                  <a:cs typeface="+mn-ea"/>
                  <a:sym typeface="+mn-lt"/>
                </a:rPr>
                <a:t>ố</a:t>
              </a:r>
              <a:r>
                <a:rPr lang="vi-VN" sz="2400" dirty="0">
                  <a:latin typeface="+mn-lt"/>
                  <a:ea typeface="+mn-ea"/>
                  <a:cs typeface="+mn-ea"/>
                  <a:sym typeface="+mn-lt"/>
                </a:rPr>
                <a:t>ng nghề nghiệp, định hướng nghề nghiệp, bối cảnh gia đình.</a:t>
              </a:r>
            </a:p>
            <a:p>
              <a:pPr algn="just" defTabSz="1219170">
                <a:lnSpc>
                  <a:spcPct val="150000"/>
                </a:lnSpc>
              </a:pPr>
              <a:r>
                <a:rPr lang="en-US" sz="2400" dirty="0">
                  <a:latin typeface="UTM Avo"/>
                  <a:ea typeface="+mn-ea"/>
                  <a:cs typeface="+mn-ea"/>
                  <a:sym typeface="+mn-lt"/>
                </a:rPr>
                <a:t>→ C</a:t>
              </a:r>
              <a:r>
                <a:rPr lang="vi-VN" sz="2400" dirty="0">
                  <a:latin typeface="+mn-lt"/>
                  <a:ea typeface="+mn-ea"/>
                  <a:cs typeface="+mn-ea"/>
                  <a:sym typeface="+mn-lt"/>
                </a:rPr>
                <a:t>ó lời khuyên, kinh nghiệm giúp ích cho nghề nghiệp sau này.</a:t>
              </a:r>
            </a:p>
          </p:txBody>
        </p:sp>
        <p:pic>
          <p:nvPicPr>
            <p:cNvPr id="14340" name="Picture 4" descr="https://static.vecteezy.com/system/resources/previews/008/172/988/non_2x/happy-family-sitting-on-the-couch-together-with-father-mother-grandfather-grandmother-and-children-family-character-concept-in-cartoon-style-vector.jpg"/>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77156" y="4020277"/>
              <a:ext cx="1983479" cy="92562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95601843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84"/>
        <p:cNvGrpSpPr/>
        <p:nvPr/>
      </p:nvGrpSpPr>
      <p:grpSpPr>
        <a:xfrm>
          <a:off x="0" y="0"/>
          <a:ext cx="0" cy="0"/>
          <a:chOff x="0" y="0"/>
          <a:chExt cx="0" cy="0"/>
        </a:xfrm>
      </p:grpSpPr>
      <p:sp>
        <p:nvSpPr>
          <p:cNvPr id="11" name="TextBox 10"/>
          <p:cNvSpPr txBox="1"/>
          <p:nvPr/>
        </p:nvSpPr>
        <p:spPr>
          <a:xfrm>
            <a:off x="-3236539" y="1495837"/>
            <a:ext cx="12192000" cy="461665"/>
          </a:xfrm>
          <a:prstGeom prst="rect">
            <a:avLst/>
          </a:prstGeom>
          <a:noFill/>
        </p:spPr>
        <p:txBody>
          <a:bodyPr wrap="square" rtlCol="0">
            <a:spAutoFit/>
          </a:bodyPr>
          <a:lstStyle/>
          <a:p>
            <a:pPr algn="ctr" defTabSz="1219170"/>
            <a:r>
              <a:rPr lang="en-US" sz="2400" b="1" dirty="0">
                <a:solidFill>
                  <a:schemeClr val="tx1"/>
                </a:solidFill>
                <a:latin typeface="UTM Avo"/>
                <a:ea typeface="+mn-ea"/>
                <a:cs typeface="+mn-ea"/>
                <a:sym typeface="+mn-lt"/>
              </a:rPr>
              <a:t>2. </a:t>
            </a:r>
            <a:r>
              <a:rPr lang="en-US" sz="2400" b="1" dirty="0" err="1">
                <a:solidFill>
                  <a:schemeClr val="tx1"/>
                </a:solidFill>
                <a:latin typeface="UTM Avo"/>
                <a:ea typeface="+mn-ea"/>
                <a:cs typeface="+mn-ea"/>
                <a:sym typeface="+mn-lt"/>
              </a:rPr>
              <a:t>Nhóm</a:t>
            </a:r>
            <a:r>
              <a:rPr lang="en-US" sz="2400" b="1" dirty="0">
                <a:solidFill>
                  <a:schemeClr val="tx1"/>
                </a:solidFill>
                <a:latin typeface="UTM Avo"/>
                <a:ea typeface="+mn-ea"/>
                <a:cs typeface="+mn-ea"/>
                <a:sym typeface="+mn-lt"/>
              </a:rPr>
              <a:t> </a:t>
            </a:r>
            <a:r>
              <a:rPr lang="en-US" sz="2400" b="1" dirty="0" err="1">
                <a:solidFill>
                  <a:schemeClr val="tx1"/>
                </a:solidFill>
                <a:latin typeface="UTM Avo"/>
                <a:ea typeface="+mn-ea"/>
                <a:cs typeface="+mn-ea"/>
                <a:sym typeface="+mn-lt"/>
              </a:rPr>
              <a:t>yếu</a:t>
            </a:r>
            <a:r>
              <a:rPr lang="en-US" sz="2400" b="1" dirty="0">
                <a:solidFill>
                  <a:schemeClr val="tx1"/>
                </a:solidFill>
                <a:latin typeface="UTM Avo"/>
                <a:ea typeface="+mn-ea"/>
                <a:cs typeface="+mn-ea"/>
                <a:sym typeface="+mn-lt"/>
              </a:rPr>
              <a:t> </a:t>
            </a:r>
            <a:r>
              <a:rPr lang="en-US" sz="2400" b="1" dirty="0" err="1">
                <a:solidFill>
                  <a:schemeClr val="tx1"/>
                </a:solidFill>
                <a:latin typeface="UTM Avo"/>
                <a:ea typeface="+mn-ea"/>
                <a:cs typeface="+mn-ea"/>
                <a:sym typeface="+mn-lt"/>
              </a:rPr>
              <a:t>tố</a:t>
            </a:r>
            <a:r>
              <a:rPr lang="en-US" sz="2400" b="1" dirty="0">
                <a:solidFill>
                  <a:schemeClr val="tx1"/>
                </a:solidFill>
                <a:latin typeface="UTM Avo"/>
                <a:ea typeface="+mn-ea"/>
                <a:cs typeface="+mn-ea"/>
                <a:sym typeface="+mn-lt"/>
              </a:rPr>
              <a:t> </a:t>
            </a:r>
            <a:r>
              <a:rPr lang="en-US" sz="2400" b="1" dirty="0" err="1">
                <a:solidFill>
                  <a:schemeClr val="tx1"/>
                </a:solidFill>
                <a:latin typeface="UTM Avo"/>
                <a:ea typeface="+mn-ea"/>
                <a:cs typeface="+mn-ea"/>
                <a:sym typeface="+mn-lt"/>
              </a:rPr>
              <a:t>khách</a:t>
            </a:r>
            <a:r>
              <a:rPr lang="en-US" sz="2400" b="1" dirty="0">
                <a:solidFill>
                  <a:schemeClr val="tx1"/>
                </a:solidFill>
                <a:latin typeface="UTM Avo"/>
                <a:ea typeface="+mn-ea"/>
                <a:cs typeface="+mn-ea"/>
                <a:sym typeface="+mn-lt"/>
              </a:rPr>
              <a:t> </a:t>
            </a:r>
            <a:r>
              <a:rPr lang="en-US" sz="2400" b="1" dirty="0" err="1">
                <a:solidFill>
                  <a:schemeClr val="tx1"/>
                </a:solidFill>
                <a:latin typeface="UTM Avo"/>
                <a:ea typeface="+mn-ea"/>
                <a:cs typeface="+mn-ea"/>
                <a:sym typeface="+mn-lt"/>
              </a:rPr>
              <a:t>quan</a:t>
            </a:r>
            <a:endParaRPr lang="en-US" sz="2400" b="1" dirty="0">
              <a:solidFill>
                <a:schemeClr val="tx1"/>
              </a:solidFill>
              <a:latin typeface="UTM Avo"/>
              <a:ea typeface="+mn-ea"/>
              <a:cs typeface="+mn-ea"/>
              <a:sym typeface="+mn-lt"/>
            </a:endParaRPr>
          </a:p>
        </p:txBody>
      </p:sp>
      <p:grpSp>
        <p:nvGrpSpPr>
          <p:cNvPr id="3" name="Group 2"/>
          <p:cNvGrpSpPr/>
          <p:nvPr/>
        </p:nvGrpSpPr>
        <p:grpSpPr>
          <a:xfrm>
            <a:off x="663235" y="2093469"/>
            <a:ext cx="5517432" cy="4852826"/>
            <a:chOff x="497426" y="1186381"/>
            <a:chExt cx="4138074" cy="3639619"/>
          </a:xfrm>
        </p:grpSpPr>
        <p:sp>
          <p:nvSpPr>
            <p:cNvPr id="15" name="Rounded Rectangle 14"/>
            <p:cNvSpPr/>
            <p:nvPr/>
          </p:nvSpPr>
          <p:spPr>
            <a:xfrm>
              <a:off x="497426" y="1186381"/>
              <a:ext cx="4138074" cy="3487219"/>
            </a:xfrm>
            <a:prstGeom prst="roundRect">
              <a:avLst>
                <a:gd name="adj" fmla="val 4092"/>
              </a:avLst>
            </a:prstGeom>
            <a:solidFill>
              <a:srgbClr val="FEFEF0"/>
            </a:solidFill>
            <a:ln w="9525"/>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7482FF"/>
                </a:solidFill>
                <a:latin typeface="UTM Avo"/>
                <a:cs typeface="+mn-ea"/>
                <a:sym typeface="+mn-lt"/>
              </a:endParaRPr>
            </a:p>
          </p:txBody>
        </p:sp>
        <p:sp>
          <p:nvSpPr>
            <p:cNvPr id="17" name="TextBox 16">
              <a:extLst>
                <a:ext uri="{FF2B5EF4-FFF2-40B4-BE49-F238E27FC236}">
                  <a16:creationId xmlns:a16="http://schemas.microsoft.com/office/drawing/2014/main" id="{0BE89C69-1BA8-2F2F-01BF-6D0FE11A63EB}"/>
                </a:ext>
              </a:extLst>
            </p:cNvPr>
            <p:cNvSpPr txBox="1"/>
            <p:nvPr/>
          </p:nvSpPr>
          <p:spPr>
            <a:xfrm>
              <a:off x="677935" y="1204247"/>
              <a:ext cx="3777057" cy="2087879"/>
            </a:xfrm>
            <a:prstGeom prst="rect">
              <a:avLst/>
            </a:prstGeom>
            <a:noFill/>
          </p:spPr>
          <p:txBody>
            <a:bodyPr wrap="square" rtlCol="0">
              <a:spAutoFit/>
            </a:bodyPr>
            <a:lstStyle/>
            <a:p>
              <a:pPr algn="ctr" defTabSz="1219170">
                <a:lnSpc>
                  <a:spcPct val="150000"/>
                </a:lnSpc>
              </a:pPr>
              <a:r>
                <a:rPr lang="vi-VN" sz="2400" b="1" dirty="0">
                  <a:solidFill>
                    <a:srgbClr val="C00000"/>
                  </a:solidFill>
                  <a:latin typeface="+mn-lt"/>
                  <a:ea typeface="+mn-ea"/>
                  <a:cs typeface="+mn-ea"/>
                  <a:sym typeface="+mn-lt"/>
                </a:rPr>
                <a:t>Định hướng của nhà trường</a:t>
              </a:r>
              <a:r>
                <a:rPr lang="en-US" sz="2400" b="1" dirty="0">
                  <a:solidFill>
                    <a:srgbClr val="C00000"/>
                  </a:solidFill>
                  <a:latin typeface="UTM Avo"/>
                  <a:ea typeface="+mn-ea"/>
                  <a:cs typeface="+mn-ea"/>
                  <a:sym typeface="+mn-lt"/>
                </a:rPr>
                <a:t>:</a:t>
              </a:r>
              <a:endParaRPr lang="vi-VN" sz="2400" b="1" dirty="0">
                <a:solidFill>
                  <a:srgbClr val="C00000"/>
                </a:solidFill>
                <a:latin typeface="+mn-lt"/>
                <a:ea typeface="+mn-ea"/>
                <a:cs typeface="+mn-ea"/>
                <a:sym typeface="+mn-lt"/>
              </a:endParaRPr>
            </a:p>
            <a:p>
              <a:pPr algn="just" defTabSz="1219170">
                <a:lnSpc>
                  <a:spcPct val="150000"/>
                </a:lnSpc>
              </a:pPr>
              <a:r>
                <a:rPr lang="en-US" sz="2400" dirty="0">
                  <a:latin typeface="UTM Avo"/>
                  <a:ea typeface="+mn-ea"/>
                  <a:cs typeface="+mn-ea"/>
                  <a:sym typeface="+mn-lt"/>
                </a:rPr>
                <a:t>•</a:t>
              </a:r>
              <a:r>
                <a:rPr lang="vi-VN" sz="2400" dirty="0">
                  <a:latin typeface="+mn-lt"/>
                  <a:ea typeface="+mn-ea"/>
                  <a:cs typeface="+mn-ea"/>
                  <a:sym typeface="+mn-lt"/>
                </a:rPr>
                <a:t> Thầy cô tư vấn định hướng nghề nghiệp cho HS.</a:t>
              </a:r>
            </a:p>
            <a:p>
              <a:pPr algn="just" defTabSz="1219170">
                <a:lnSpc>
                  <a:spcPct val="150000"/>
                </a:lnSpc>
              </a:pPr>
              <a:r>
                <a:rPr lang="en-US" sz="2400" dirty="0">
                  <a:latin typeface="UTM Avo"/>
                  <a:ea typeface="+mn-ea"/>
                  <a:cs typeface="+mn-ea"/>
                  <a:sym typeface="+mn-lt"/>
                </a:rPr>
                <a:t>•</a:t>
              </a:r>
              <a:r>
                <a:rPr lang="vi-VN" sz="2400" dirty="0">
                  <a:latin typeface="+mn-lt"/>
                  <a:ea typeface="+mn-ea"/>
                  <a:cs typeface="+mn-ea"/>
                  <a:sym typeface="+mn-lt"/>
                </a:rPr>
                <a:t> Nhà trường tổ chức các hoạt động hướng nghiệp.</a:t>
              </a:r>
            </a:p>
          </p:txBody>
        </p:sp>
        <p:pic>
          <p:nvPicPr>
            <p:cNvPr id="16386" name="Picture 2" descr="https://static.vecteezy.com/system/resources/previews/003/107/767/non_2x/high-school-boys-and-girls-free-vector.jpg"/>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06444" y="3189676"/>
              <a:ext cx="2556340" cy="163632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 name="Group 3"/>
          <p:cNvGrpSpPr/>
          <p:nvPr/>
        </p:nvGrpSpPr>
        <p:grpSpPr>
          <a:xfrm>
            <a:off x="6530789" y="2093467"/>
            <a:ext cx="4938553" cy="4649626"/>
            <a:chOff x="4898091" y="1186379"/>
            <a:chExt cx="3703915" cy="3487220"/>
          </a:xfrm>
        </p:grpSpPr>
        <p:sp>
          <p:nvSpPr>
            <p:cNvPr id="18" name="Rounded Rectangle 17"/>
            <p:cNvSpPr/>
            <p:nvPr/>
          </p:nvSpPr>
          <p:spPr>
            <a:xfrm>
              <a:off x="4898091" y="1186379"/>
              <a:ext cx="3703915" cy="3487220"/>
            </a:xfrm>
            <a:prstGeom prst="roundRect">
              <a:avLst>
                <a:gd name="adj" fmla="val 4092"/>
              </a:avLst>
            </a:prstGeom>
            <a:solidFill>
              <a:srgbClr val="FEFEF0"/>
            </a:solidFill>
            <a:ln w="9525"/>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7482FF"/>
                </a:solidFill>
                <a:latin typeface="UTM Avo"/>
                <a:cs typeface="+mn-ea"/>
                <a:sym typeface="+mn-lt"/>
              </a:endParaRPr>
            </a:p>
          </p:txBody>
        </p:sp>
        <p:sp>
          <p:nvSpPr>
            <p:cNvPr id="19" name="TextBox 18">
              <a:extLst>
                <a:ext uri="{FF2B5EF4-FFF2-40B4-BE49-F238E27FC236}">
                  <a16:creationId xmlns:a16="http://schemas.microsoft.com/office/drawing/2014/main" id="{0BE89C69-1BA8-2F2F-01BF-6D0FE11A63EB}"/>
                </a:ext>
              </a:extLst>
            </p:cNvPr>
            <p:cNvSpPr txBox="1"/>
            <p:nvPr/>
          </p:nvSpPr>
          <p:spPr>
            <a:xfrm>
              <a:off x="5138872" y="1204246"/>
              <a:ext cx="3222353" cy="1672381"/>
            </a:xfrm>
            <a:prstGeom prst="rect">
              <a:avLst/>
            </a:prstGeom>
            <a:noFill/>
          </p:spPr>
          <p:txBody>
            <a:bodyPr wrap="square" rtlCol="0">
              <a:spAutoFit/>
            </a:bodyPr>
            <a:lstStyle/>
            <a:p>
              <a:pPr algn="ctr" defTabSz="1219170">
                <a:lnSpc>
                  <a:spcPct val="150000"/>
                </a:lnSpc>
              </a:pPr>
              <a:r>
                <a:rPr lang="vi-VN" sz="2400" b="1" dirty="0">
                  <a:solidFill>
                    <a:srgbClr val="C00000"/>
                  </a:solidFill>
                  <a:latin typeface="+mn-lt"/>
                  <a:ea typeface="+mn-ea"/>
                  <a:cs typeface="+mn-ea"/>
                  <a:sym typeface="+mn-lt"/>
                </a:rPr>
                <a:t>Sự tác động của bạn bè</a:t>
              </a:r>
              <a:r>
                <a:rPr lang="en-US" sz="2400" b="1" dirty="0">
                  <a:solidFill>
                    <a:srgbClr val="C00000"/>
                  </a:solidFill>
                  <a:latin typeface="UTM Avo"/>
                  <a:ea typeface="+mn-ea"/>
                  <a:cs typeface="+mn-ea"/>
                  <a:sym typeface="+mn-lt"/>
                </a:rPr>
                <a:t>:</a:t>
              </a:r>
              <a:endParaRPr lang="vi-VN" sz="2400" b="1" dirty="0">
                <a:solidFill>
                  <a:srgbClr val="C00000"/>
                </a:solidFill>
                <a:latin typeface="+mn-lt"/>
                <a:ea typeface="+mn-ea"/>
                <a:cs typeface="+mn-ea"/>
                <a:sym typeface="+mn-lt"/>
              </a:endParaRPr>
            </a:p>
            <a:p>
              <a:pPr algn="just" defTabSz="1219170">
                <a:lnSpc>
                  <a:spcPct val="150000"/>
                </a:lnSpc>
              </a:pPr>
              <a:r>
                <a:rPr lang="en-US" sz="2400" dirty="0">
                  <a:latin typeface="UTM Avo"/>
                  <a:ea typeface="+mn-ea"/>
                  <a:cs typeface="+mn-ea"/>
                  <a:sym typeface="+mn-lt"/>
                </a:rPr>
                <a:t>•</a:t>
              </a:r>
              <a:r>
                <a:rPr lang="vi-VN" sz="2400" dirty="0">
                  <a:latin typeface="+mn-lt"/>
                  <a:ea typeface="+mn-ea"/>
                  <a:cs typeface="+mn-ea"/>
                  <a:sym typeface="+mn-lt"/>
                </a:rPr>
                <a:t> Bạn bè </a:t>
              </a:r>
              <a:r>
                <a:rPr lang="en-US" sz="2400" dirty="0" err="1">
                  <a:latin typeface="UTM Avo"/>
                  <a:ea typeface="+mn-ea"/>
                  <a:cs typeface="+mn-ea"/>
                  <a:sym typeface="+mn-lt"/>
                </a:rPr>
                <a:t>có</a:t>
              </a:r>
              <a:r>
                <a:rPr lang="en-US" sz="2400" dirty="0">
                  <a:latin typeface="UTM Avo"/>
                  <a:ea typeface="+mn-ea"/>
                  <a:cs typeface="+mn-ea"/>
                  <a:sym typeface="+mn-lt"/>
                </a:rPr>
                <a:t> </a:t>
              </a:r>
              <a:r>
                <a:rPr lang="en-US" sz="2400" dirty="0" err="1">
                  <a:latin typeface="UTM Avo"/>
                  <a:ea typeface="+mn-ea"/>
                  <a:cs typeface="+mn-ea"/>
                  <a:sym typeface="+mn-lt"/>
                </a:rPr>
                <a:t>thể</a:t>
              </a:r>
              <a:r>
                <a:rPr lang="en-US" sz="2400" dirty="0">
                  <a:latin typeface="UTM Avo"/>
                  <a:ea typeface="+mn-ea"/>
                  <a:cs typeface="+mn-ea"/>
                  <a:sym typeface="+mn-lt"/>
                </a:rPr>
                <a:t> </a:t>
              </a:r>
              <a:r>
                <a:rPr lang="vi-VN" sz="2400" dirty="0">
                  <a:latin typeface="+mn-lt"/>
                  <a:ea typeface="+mn-ea"/>
                  <a:cs typeface="+mn-ea"/>
                  <a:sym typeface="+mn-lt"/>
                </a:rPr>
                <a:t>thảo luận với nhau</a:t>
              </a:r>
              <a:r>
                <a:rPr lang="en-US" sz="2400" dirty="0">
                  <a:latin typeface="UTM Avo"/>
                  <a:ea typeface="+mn-ea"/>
                  <a:cs typeface="+mn-ea"/>
                  <a:sym typeface="+mn-lt"/>
                </a:rPr>
                <a:t> </a:t>
              </a:r>
              <a:r>
                <a:rPr lang="en-US" sz="2400" dirty="0" err="1">
                  <a:latin typeface="UTM Avo"/>
                  <a:ea typeface="+mn-ea"/>
                  <a:cs typeface="+mn-ea"/>
                  <a:sym typeface="+mn-lt"/>
                </a:rPr>
                <a:t>nhưng</a:t>
              </a:r>
              <a:r>
                <a:rPr lang="en-US" sz="2400" dirty="0">
                  <a:latin typeface="UTM Avo"/>
                  <a:ea typeface="+mn-ea"/>
                  <a:cs typeface="+mn-ea"/>
                  <a:sym typeface="+mn-lt"/>
                </a:rPr>
                <a:t> </a:t>
              </a:r>
              <a:r>
                <a:rPr lang="vi-VN" sz="2400" dirty="0">
                  <a:latin typeface="+mn-lt"/>
                  <a:ea typeface="+mn-ea"/>
                  <a:cs typeface="+mn-ea"/>
                  <a:sym typeface="+mn-lt"/>
                </a:rPr>
                <a:t>chỉ nên tham khảo lời khuyê</a:t>
              </a:r>
              <a:r>
                <a:rPr lang="en-US" sz="2400" dirty="0">
                  <a:latin typeface="UTM Avo"/>
                  <a:ea typeface="+mn-ea"/>
                  <a:cs typeface="+mn-ea"/>
                  <a:sym typeface="+mn-lt"/>
                </a:rPr>
                <a:t>n.</a:t>
              </a:r>
              <a:endParaRPr lang="vi-VN" sz="2400" dirty="0">
                <a:latin typeface="+mn-lt"/>
                <a:ea typeface="+mn-ea"/>
                <a:cs typeface="+mn-ea"/>
                <a:sym typeface="+mn-lt"/>
              </a:endParaRPr>
            </a:p>
          </p:txBody>
        </p:sp>
        <p:pic>
          <p:nvPicPr>
            <p:cNvPr id="12" name="Picture 14"/>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671801" y="3189677"/>
              <a:ext cx="2428595" cy="1423764"/>
            </a:xfrm>
            <a:prstGeom prst="rect">
              <a:avLst/>
            </a:prstGeom>
          </p:spPr>
        </p:pic>
      </p:grpSp>
    </p:spTree>
    <p:extLst>
      <p:ext uri="{BB962C8B-B14F-4D97-AF65-F5344CB8AC3E}">
        <p14:creationId xmlns:p14="http://schemas.microsoft.com/office/powerpoint/2010/main" val="383761481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84"/>
        <p:cNvGrpSpPr/>
        <p:nvPr/>
      </p:nvGrpSpPr>
      <p:grpSpPr>
        <a:xfrm>
          <a:off x="0" y="0"/>
          <a:ext cx="0" cy="0"/>
          <a:chOff x="0" y="0"/>
          <a:chExt cx="0" cy="0"/>
        </a:xfrm>
      </p:grpSpPr>
      <p:sp>
        <p:nvSpPr>
          <p:cNvPr id="13" name="Rectangle: Rounded Corners 4">
            <a:extLst>
              <a:ext uri="{FF2B5EF4-FFF2-40B4-BE49-F238E27FC236}">
                <a16:creationId xmlns:a16="http://schemas.microsoft.com/office/drawing/2014/main" id="{E7353702-3830-CEB8-9973-D453981C9788}"/>
              </a:ext>
            </a:extLst>
          </p:cNvPr>
          <p:cNvSpPr/>
          <p:nvPr/>
        </p:nvSpPr>
        <p:spPr>
          <a:xfrm>
            <a:off x="671080" y="1763485"/>
            <a:ext cx="8598406" cy="4626428"/>
          </a:xfrm>
          <a:prstGeom prst="roundRect">
            <a:avLst>
              <a:gd name="adj" fmla="val 7776"/>
            </a:avLst>
          </a:prstGeom>
          <a:solidFill>
            <a:srgbClr val="FBF2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7482FF"/>
              </a:solidFill>
              <a:latin typeface="UTM Avo"/>
              <a:cs typeface="+mn-ea"/>
              <a:sym typeface="+mn-lt"/>
            </a:endParaRPr>
          </a:p>
        </p:txBody>
      </p:sp>
      <p:sp>
        <p:nvSpPr>
          <p:cNvPr id="14" name="TextBox 13">
            <a:extLst>
              <a:ext uri="{FF2B5EF4-FFF2-40B4-BE49-F238E27FC236}">
                <a16:creationId xmlns:a16="http://schemas.microsoft.com/office/drawing/2014/main" id="{0BE89C69-1BA8-2F2F-01BF-6D0FE11A63EB}"/>
              </a:ext>
            </a:extLst>
          </p:cNvPr>
          <p:cNvSpPr txBox="1"/>
          <p:nvPr/>
        </p:nvSpPr>
        <p:spPr>
          <a:xfrm>
            <a:off x="876409" y="2301396"/>
            <a:ext cx="7950680" cy="3891835"/>
          </a:xfrm>
          <a:prstGeom prst="rect">
            <a:avLst/>
          </a:prstGeom>
          <a:noFill/>
        </p:spPr>
        <p:txBody>
          <a:bodyPr wrap="square" rtlCol="0">
            <a:spAutoFit/>
          </a:bodyPr>
          <a:lstStyle/>
          <a:p>
            <a:pPr algn="just" defTabSz="1219170">
              <a:lnSpc>
                <a:spcPct val="150000"/>
              </a:lnSpc>
            </a:pPr>
            <a:r>
              <a:rPr lang="vi-VN" sz="2400" dirty="0">
                <a:latin typeface="+mn-lt"/>
                <a:ea typeface="+mn-ea"/>
                <a:cs typeface="+mn-ea"/>
                <a:sym typeface="+mn-lt"/>
              </a:rPr>
              <a:t>1. Yếu tố gia đình có ảnh hưởng như thế nào đến việc lựa chọn nghề nghiệp?</a:t>
            </a:r>
          </a:p>
          <a:p>
            <a:pPr algn="just" defTabSz="1219170">
              <a:lnSpc>
                <a:spcPct val="150000"/>
              </a:lnSpc>
            </a:pPr>
            <a:r>
              <a:rPr lang="vi-VN" sz="2400" dirty="0">
                <a:latin typeface="+mn-lt"/>
                <a:ea typeface="+mn-ea"/>
                <a:cs typeface="+mn-ea"/>
                <a:sym typeface="+mn-lt"/>
              </a:rPr>
              <a:t>2. Vì sao khi lựa chọn nghề nghiệp cần quan tâm đến nhu cầu của thị trường?</a:t>
            </a:r>
          </a:p>
          <a:p>
            <a:pPr algn="just" defTabSz="1219170">
              <a:lnSpc>
                <a:spcPct val="150000"/>
              </a:lnSpc>
            </a:pPr>
            <a:r>
              <a:rPr lang="vi-VN" sz="2400" dirty="0">
                <a:latin typeface="+mn-lt"/>
                <a:ea typeface="+mn-ea"/>
                <a:cs typeface="+mn-ea"/>
                <a:sym typeface="+mn-lt"/>
              </a:rPr>
              <a:t>3. Nhà trường thể hiện vai trò định hướng lựa chọn nghề nghiệp cho học sinh trong lĩnh vực kĩ thuật, công nghệ thông qua những hoạt động nào?</a:t>
            </a:r>
          </a:p>
        </p:txBody>
      </p:sp>
      <p:sp>
        <p:nvSpPr>
          <p:cNvPr id="16" name="Freeform 7">
            <a:extLst>
              <a:ext uri="{FF2B5EF4-FFF2-40B4-BE49-F238E27FC236}">
                <a16:creationId xmlns:a16="http://schemas.microsoft.com/office/drawing/2014/main" id="{1586689A-E0BC-6C90-F818-199DFD9715A8}"/>
              </a:ext>
            </a:extLst>
          </p:cNvPr>
          <p:cNvSpPr/>
          <p:nvPr/>
        </p:nvSpPr>
        <p:spPr>
          <a:xfrm>
            <a:off x="4238004" y="1173175"/>
            <a:ext cx="1464558" cy="1072788"/>
          </a:xfrm>
          <a:custGeom>
            <a:avLst/>
            <a:gdLst/>
            <a:ahLst/>
            <a:cxnLst/>
            <a:rect l="l" t="t" r="r" b="b"/>
            <a:pathLst>
              <a:path w="5617474" h="4114800">
                <a:moveTo>
                  <a:pt x="0" y="0"/>
                </a:moveTo>
                <a:lnTo>
                  <a:pt x="5617474" y="0"/>
                </a:lnTo>
                <a:lnTo>
                  <a:pt x="5617474"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1219170"/>
            <a:endParaRPr lang="en-US" sz="2400">
              <a:latin typeface="UTM Avo"/>
              <a:ea typeface="+mn-ea"/>
              <a:cs typeface="+mn-ea"/>
              <a:sym typeface="+mn-lt"/>
            </a:endParaRPr>
          </a:p>
        </p:txBody>
      </p:sp>
      <p:pic>
        <p:nvPicPr>
          <p:cNvPr id="20" name="Picture 15"/>
          <p:cNvPicPr>
            <a:picLocks noChangeAspect="1"/>
          </p:cNvPicPr>
          <p:nvPr/>
        </p:nvPicPr>
        <p:blipFill>
          <a:blip r:embed="rId6"/>
          <a:srcRect/>
          <a:stretch>
            <a:fillRect/>
          </a:stretch>
        </p:blipFill>
        <p:spPr>
          <a:xfrm>
            <a:off x="9032418" y="1763486"/>
            <a:ext cx="2590100" cy="5083751"/>
          </a:xfrm>
          <a:prstGeom prst="rect">
            <a:avLst/>
          </a:prstGeom>
        </p:spPr>
      </p:pic>
    </p:spTree>
    <p:extLst>
      <p:ext uri="{BB962C8B-B14F-4D97-AF65-F5344CB8AC3E}">
        <p14:creationId xmlns:p14="http://schemas.microsoft.com/office/powerpoint/2010/main" val="367915497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wipe(left)">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wipe(left)">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wipe(left)">
                                      <p:cBhvr>
                                        <p:cTn id="17"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Line Callout 1 (Border and Accent Bar) 2"/>
          <p:cNvSpPr/>
          <p:nvPr/>
        </p:nvSpPr>
        <p:spPr>
          <a:xfrm>
            <a:off x="703289" y="1624514"/>
            <a:ext cx="1297616" cy="567267"/>
          </a:xfrm>
          <a:prstGeom prst="accentBorderCallout1">
            <a:avLst>
              <a:gd name="adj1" fmla="val 18291"/>
              <a:gd name="adj2" fmla="val -15287"/>
              <a:gd name="adj3" fmla="val 18382"/>
              <a:gd name="adj4" fmla="val -72011"/>
            </a:avLst>
          </a:prstGeom>
          <a:solidFill>
            <a:srgbClr val="7030A0"/>
          </a:solidFill>
          <a:ln w="12700">
            <a:solidFill>
              <a:srgbClr val="000000"/>
            </a:solidFill>
          </a:ln>
        </p:spPr>
        <p:style>
          <a:lnRef idx="3">
            <a:schemeClr val="lt1"/>
          </a:lnRef>
          <a:fillRef idx="1">
            <a:schemeClr val="accent1"/>
          </a:fillRef>
          <a:effectRef idx="1">
            <a:schemeClr val="accent1"/>
          </a:effectRef>
          <a:fontRef idx="minor">
            <a:schemeClr val="lt1"/>
          </a:fontRef>
        </p:style>
        <p:txBody>
          <a:bodyPr rtlCol="0" anchor="ctr"/>
          <a:lstStyle/>
          <a:p>
            <a:pPr algn="ctr" defTabSz="1219170"/>
            <a:r>
              <a:rPr lang="en-US" sz="2400" b="1">
                <a:solidFill>
                  <a:srgbClr val="FFFFFF"/>
                </a:solidFill>
                <a:latin typeface="UTM Avo"/>
                <a:cs typeface="+mn-ea"/>
                <a:sym typeface="+mn-lt"/>
              </a:rPr>
              <a:t>Câu 1</a:t>
            </a:r>
          </a:p>
        </p:txBody>
      </p:sp>
      <p:grpSp>
        <p:nvGrpSpPr>
          <p:cNvPr id="4" name="Group 3"/>
          <p:cNvGrpSpPr/>
          <p:nvPr/>
        </p:nvGrpSpPr>
        <p:grpSpPr>
          <a:xfrm>
            <a:off x="2291945" y="1538818"/>
            <a:ext cx="4760828" cy="573235"/>
            <a:chOff x="1943101" y="2886619"/>
            <a:chExt cx="3570621" cy="429926"/>
          </a:xfrm>
        </p:grpSpPr>
        <p:sp>
          <p:nvSpPr>
            <p:cNvPr id="5" name="TextBox 4">
              <a:extLst>
                <a:ext uri="{FF2B5EF4-FFF2-40B4-BE49-F238E27FC236}">
                  <a16:creationId xmlns:a16="http://schemas.microsoft.com/office/drawing/2014/main" id="{0BE89C69-1BA8-2F2F-01BF-6D0FE11A63EB}"/>
                </a:ext>
              </a:extLst>
            </p:cNvPr>
            <p:cNvSpPr txBox="1"/>
            <p:nvPr/>
          </p:nvSpPr>
          <p:spPr>
            <a:xfrm>
              <a:off x="1943101" y="2886619"/>
              <a:ext cx="3570621" cy="429926"/>
            </a:xfrm>
            <a:prstGeom prst="rect">
              <a:avLst/>
            </a:prstGeom>
            <a:noFill/>
          </p:spPr>
          <p:txBody>
            <a:bodyPr wrap="square" rtlCol="0">
              <a:spAutoFit/>
            </a:bodyPr>
            <a:lstStyle/>
            <a:p>
              <a:pPr algn="just" defTabSz="1219170">
                <a:lnSpc>
                  <a:spcPct val="150000"/>
                </a:lnSpc>
              </a:pPr>
              <a:r>
                <a:rPr lang="en-US" sz="2400" b="1" dirty="0">
                  <a:solidFill>
                    <a:schemeClr val="tx1"/>
                  </a:solidFill>
                  <a:latin typeface="UTM Avo"/>
                  <a:ea typeface="+mn-ea"/>
                  <a:cs typeface="+mn-ea"/>
                  <a:sym typeface="+mn-lt"/>
                </a:rPr>
                <a:t>     </a:t>
              </a:r>
              <a:r>
                <a:rPr lang="vi-VN" sz="2400" b="1" dirty="0">
                  <a:solidFill>
                    <a:schemeClr val="tx1"/>
                  </a:solidFill>
                  <a:latin typeface="+mn-lt"/>
                  <a:ea typeface="+mn-ea"/>
                  <a:cs typeface="+mn-ea"/>
                  <a:sym typeface="+mn-lt"/>
                </a:rPr>
                <a:t>Ảnh hưởng của gia đình:</a:t>
              </a:r>
              <a:endParaRPr lang="vi-VN" sz="2400" dirty="0">
                <a:solidFill>
                  <a:schemeClr val="tx1"/>
                </a:solidFill>
                <a:latin typeface="+mn-lt"/>
                <a:ea typeface="+mn-ea"/>
                <a:cs typeface="+mn-ea"/>
                <a:sym typeface="+mn-lt"/>
              </a:endParaRPr>
            </a:p>
          </p:txBody>
        </p:sp>
        <p:pic>
          <p:nvPicPr>
            <p:cNvPr id="6" name="Picture 5">
              <a:extLst>
                <a:ext uri="{FF2B5EF4-FFF2-40B4-BE49-F238E27FC236}">
                  <a16:creationId xmlns:a16="http://schemas.microsoft.com/office/drawing/2014/main" id="{99F2CF33-BD32-103D-D3AC-F6099F5C40DD}"/>
                </a:ext>
              </a:extLst>
            </p:cNvPr>
            <p:cNvPicPr>
              <a:picLocks noChangeAspect="1"/>
            </p:cNvPicPr>
            <p:nvPr/>
          </p:nvPicPr>
          <p:blipFill>
            <a:blip r:embed="rId3"/>
            <a:stretch>
              <a:fillRect/>
            </a:stretch>
          </p:blipFill>
          <p:spPr>
            <a:xfrm rot="19882005">
              <a:off x="1971548" y="2993031"/>
              <a:ext cx="311902" cy="311902"/>
            </a:xfrm>
            <a:prstGeom prst="rect">
              <a:avLst/>
            </a:prstGeom>
          </p:spPr>
        </p:pic>
      </p:grpSp>
      <p:grpSp>
        <p:nvGrpSpPr>
          <p:cNvPr id="20" name="Group 19"/>
          <p:cNvGrpSpPr/>
          <p:nvPr/>
        </p:nvGrpSpPr>
        <p:grpSpPr>
          <a:xfrm>
            <a:off x="807460" y="2487447"/>
            <a:ext cx="5288540" cy="2204106"/>
            <a:chOff x="618324" y="1346949"/>
            <a:chExt cx="3966405" cy="1653080"/>
          </a:xfrm>
          <a:solidFill>
            <a:schemeClr val="accent6">
              <a:lumMod val="20000"/>
              <a:lumOff val="80000"/>
            </a:schemeClr>
          </a:solidFill>
        </p:grpSpPr>
        <p:sp>
          <p:nvSpPr>
            <p:cNvPr id="8" name="Google Shape;541;p59"/>
            <p:cNvSpPr/>
            <p:nvPr/>
          </p:nvSpPr>
          <p:spPr>
            <a:xfrm rot="21470825">
              <a:off x="618324" y="1346949"/>
              <a:ext cx="3966405" cy="1653080"/>
            </a:xfrm>
            <a:prstGeom prst="roundRect">
              <a:avLst>
                <a:gd name="adj" fmla="val 24491"/>
              </a:avLst>
            </a:prstGeom>
            <a:grpFill/>
            <a:ln w="19050" cap="flat" cmpd="sng">
              <a:solidFill>
                <a:schemeClr val="dk1"/>
              </a:solidFill>
              <a:prstDash val="dash"/>
              <a:round/>
              <a:headEnd type="none" w="sm" len="sm"/>
              <a:tailEnd type="none" w="sm" len="sm"/>
            </a:ln>
          </p:spPr>
          <p:txBody>
            <a:bodyPr spcFirstLastPara="1" wrap="square" lIns="121900" tIns="121900" rIns="121900" bIns="121900" anchor="ctr" anchorCtr="0">
              <a:noAutofit/>
            </a:bodyPr>
            <a:lstStyle/>
            <a:p>
              <a:pPr defTabSz="1219170"/>
              <a:endParaRPr sz="2400">
                <a:latin typeface="UTM Avo"/>
                <a:ea typeface="+mn-ea"/>
                <a:cs typeface="+mn-ea"/>
                <a:sym typeface="+mn-lt"/>
              </a:endParaRPr>
            </a:p>
          </p:txBody>
        </p:sp>
        <p:sp>
          <p:nvSpPr>
            <p:cNvPr id="10" name="TextBox 9">
              <a:extLst>
                <a:ext uri="{FF2B5EF4-FFF2-40B4-BE49-F238E27FC236}">
                  <a16:creationId xmlns:a16="http://schemas.microsoft.com/office/drawing/2014/main" id="{0BE89C69-1BA8-2F2F-01BF-6D0FE11A63EB}"/>
                </a:ext>
              </a:extLst>
            </p:cNvPr>
            <p:cNvSpPr txBox="1"/>
            <p:nvPr/>
          </p:nvSpPr>
          <p:spPr>
            <a:xfrm rot="21422344">
              <a:off x="833927" y="1485472"/>
              <a:ext cx="3535198" cy="1256882"/>
            </a:xfrm>
            <a:prstGeom prst="rect">
              <a:avLst/>
            </a:prstGeom>
            <a:grpFill/>
          </p:spPr>
          <p:txBody>
            <a:bodyPr wrap="square" rtlCol="0">
              <a:spAutoFit/>
            </a:bodyPr>
            <a:lstStyle/>
            <a:p>
              <a:pPr algn="just" defTabSz="1219170">
                <a:lnSpc>
                  <a:spcPct val="150000"/>
                </a:lnSpc>
              </a:pPr>
              <a:r>
                <a:rPr lang="vi-VN" sz="2400" dirty="0">
                  <a:latin typeface="+mn-lt"/>
                  <a:ea typeface="+mn-ea"/>
                  <a:cs typeface="+mn-ea"/>
                  <a:sym typeface="+mn-lt"/>
                </a:rPr>
                <a:t>Thông qua việc truyền đạt giá trị, niềm đam mê, kĩ năng từ thế hệ cha mẹ đến con cái.</a:t>
              </a:r>
            </a:p>
          </p:txBody>
        </p:sp>
      </p:grpSp>
      <p:grpSp>
        <p:nvGrpSpPr>
          <p:cNvPr id="21" name="Group 20"/>
          <p:cNvGrpSpPr/>
          <p:nvPr/>
        </p:nvGrpSpPr>
        <p:grpSpPr>
          <a:xfrm>
            <a:off x="7125133" y="2117207"/>
            <a:ext cx="4687055" cy="2291207"/>
            <a:chOff x="5070204" y="1100270"/>
            <a:chExt cx="3515292" cy="1718405"/>
          </a:xfrm>
          <a:solidFill>
            <a:schemeClr val="accent6">
              <a:lumMod val="20000"/>
              <a:lumOff val="80000"/>
            </a:schemeClr>
          </a:solidFill>
        </p:grpSpPr>
        <p:sp>
          <p:nvSpPr>
            <p:cNvPr id="12" name="Google Shape;541;p59"/>
            <p:cNvSpPr/>
            <p:nvPr/>
          </p:nvSpPr>
          <p:spPr>
            <a:xfrm rot="21470825">
              <a:off x="5070204" y="1100270"/>
              <a:ext cx="3515292" cy="1718405"/>
            </a:xfrm>
            <a:prstGeom prst="roundRect">
              <a:avLst>
                <a:gd name="adj" fmla="val 24491"/>
              </a:avLst>
            </a:prstGeom>
            <a:grpFill/>
            <a:ln w="19050" cap="flat" cmpd="sng">
              <a:solidFill>
                <a:schemeClr val="dk1"/>
              </a:solidFill>
              <a:prstDash val="dash"/>
              <a:round/>
              <a:headEnd type="none" w="sm" len="sm"/>
              <a:tailEnd type="none" w="sm" len="sm"/>
            </a:ln>
          </p:spPr>
          <p:txBody>
            <a:bodyPr spcFirstLastPara="1" wrap="square" lIns="121900" tIns="121900" rIns="121900" bIns="121900" anchor="ctr" anchorCtr="0">
              <a:noAutofit/>
            </a:bodyPr>
            <a:lstStyle/>
            <a:p>
              <a:pPr defTabSz="1219170"/>
              <a:endParaRPr sz="2400">
                <a:latin typeface="UTM Avo"/>
                <a:ea typeface="+mn-ea"/>
                <a:cs typeface="+mn-ea"/>
                <a:sym typeface="+mn-lt"/>
              </a:endParaRPr>
            </a:p>
          </p:txBody>
        </p:sp>
        <p:sp>
          <p:nvSpPr>
            <p:cNvPr id="14" name="TextBox 13">
              <a:extLst>
                <a:ext uri="{FF2B5EF4-FFF2-40B4-BE49-F238E27FC236}">
                  <a16:creationId xmlns:a16="http://schemas.microsoft.com/office/drawing/2014/main" id="{0BE89C69-1BA8-2F2F-01BF-6D0FE11A63EB}"/>
                </a:ext>
              </a:extLst>
            </p:cNvPr>
            <p:cNvSpPr txBox="1"/>
            <p:nvPr/>
          </p:nvSpPr>
          <p:spPr>
            <a:xfrm>
              <a:off x="5245049" y="1304031"/>
              <a:ext cx="3165601" cy="1256882"/>
            </a:xfrm>
            <a:prstGeom prst="rect">
              <a:avLst/>
            </a:prstGeom>
            <a:grpFill/>
          </p:spPr>
          <p:txBody>
            <a:bodyPr wrap="square" rtlCol="0">
              <a:spAutoFit/>
            </a:bodyPr>
            <a:lstStyle/>
            <a:p>
              <a:pPr algn="just" defTabSz="1219170">
                <a:lnSpc>
                  <a:spcPct val="150000"/>
                </a:lnSpc>
              </a:pPr>
              <a:r>
                <a:rPr lang="vi-VN" sz="2400" dirty="0">
                  <a:latin typeface="+mn-lt"/>
                  <a:ea typeface="+mn-ea"/>
                  <a:cs typeface="+mn-ea"/>
                  <a:sym typeface="+mn-lt"/>
                </a:rPr>
                <a:t>Yếu tố quan trọng giúp tự tin và quyết tâm hơn trong việc theo đuổi mục tiêu.</a:t>
              </a:r>
            </a:p>
          </p:txBody>
        </p:sp>
      </p:grpSp>
      <p:grpSp>
        <p:nvGrpSpPr>
          <p:cNvPr id="22" name="Group 21"/>
          <p:cNvGrpSpPr/>
          <p:nvPr/>
        </p:nvGrpSpPr>
        <p:grpSpPr>
          <a:xfrm>
            <a:off x="3605808" y="5031264"/>
            <a:ext cx="7087910" cy="1665442"/>
            <a:chOff x="2659877" y="3354078"/>
            <a:chExt cx="5315933" cy="1249082"/>
          </a:xfrm>
          <a:solidFill>
            <a:schemeClr val="accent6">
              <a:lumMod val="20000"/>
              <a:lumOff val="80000"/>
            </a:schemeClr>
          </a:solidFill>
        </p:grpSpPr>
        <p:sp>
          <p:nvSpPr>
            <p:cNvPr id="16" name="Google Shape;541;p59"/>
            <p:cNvSpPr/>
            <p:nvPr/>
          </p:nvSpPr>
          <p:spPr>
            <a:xfrm rot="21470825">
              <a:off x="2659877" y="3354078"/>
              <a:ext cx="5315933" cy="1249082"/>
            </a:xfrm>
            <a:prstGeom prst="roundRect">
              <a:avLst>
                <a:gd name="adj" fmla="val 24491"/>
              </a:avLst>
            </a:prstGeom>
            <a:grpFill/>
            <a:ln w="19050" cap="flat" cmpd="sng">
              <a:solidFill>
                <a:schemeClr val="dk1"/>
              </a:solidFill>
              <a:prstDash val="dash"/>
              <a:round/>
              <a:headEnd type="none" w="sm" len="sm"/>
              <a:tailEnd type="none" w="sm" len="sm"/>
            </a:ln>
          </p:spPr>
          <p:txBody>
            <a:bodyPr spcFirstLastPara="1" wrap="square" lIns="121900" tIns="121900" rIns="121900" bIns="121900" anchor="ctr" anchorCtr="0">
              <a:noAutofit/>
            </a:bodyPr>
            <a:lstStyle/>
            <a:p>
              <a:pPr defTabSz="1219170"/>
              <a:endParaRPr sz="2400">
                <a:latin typeface="UTM Avo"/>
                <a:ea typeface="+mn-ea"/>
                <a:cs typeface="+mn-ea"/>
                <a:sym typeface="+mn-lt"/>
              </a:endParaRPr>
            </a:p>
          </p:txBody>
        </p:sp>
        <p:sp>
          <p:nvSpPr>
            <p:cNvPr id="18" name="TextBox 17">
              <a:extLst>
                <a:ext uri="{FF2B5EF4-FFF2-40B4-BE49-F238E27FC236}">
                  <a16:creationId xmlns:a16="http://schemas.microsoft.com/office/drawing/2014/main" id="{0BE89C69-1BA8-2F2F-01BF-6D0FE11A63EB}"/>
                </a:ext>
              </a:extLst>
            </p:cNvPr>
            <p:cNvSpPr txBox="1"/>
            <p:nvPr/>
          </p:nvSpPr>
          <p:spPr>
            <a:xfrm rot="21417453">
              <a:off x="2854684" y="3508353"/>
              <a:ext cx="4827299" cy="841385"/>
            </a:xfrm>
            <a:prstGeom prst="rect">
              <a:avLst/>
            </a:prstGeom>
            <a:grpFill/>
          </p:spPr>
          <p:txBody>
            <a:bodyPr wrap="square" rtlCol="0">
              <a:spAutoFit/>
            </a:bodyPr>
            <a:lstStyle/>
            <a:p>
              <a:pPr algn="just" defTabSz="1219170">
                <a:lnSpc>
                  <a:spcPct val="150000"/>
                </a:lnSpc>
              </a:pPr>
              <a:r>
                <a:rPr lang="vi-VN" sz="2400" dirty="0">
                  <a:latin typeface="+mn-lt"/>
                  <a:ea typeface="+mn-ea"/>
                  <a:cs typeface="+mn-ea"/>
                  <a:sym typeface="+mn-lt"/>
                </a:rPr>
                <a:t>Áp lực, sự kì vọng không phù hợp từ gia đình có thể khiến chọn sai nghề nghiệp.</a:t>
              </a:r>
            </a:p>
          </p:txBody>
        </p:sp>
      </p:grpSp>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27691" y="4339555"/>
            <a:ext cx="2795651" cy="2539108"/>
          </a:xfrm>
          <a:prstGeom prst="rect">
            <a:avLst/>
          </a:prstGeom>
        </p:spPr>
      </p:pic>
    </p:spTree>
    <p:extLst>
      <p:ext uri="{BB962C8B-B14F-4D97-AF65-F5344CB8AC3E}">
        <p14:creationId xmlns:p14="http://schemas.microsoft.com/office/powerpoint/2010/main" val="156348199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500" fill="hold"/>
                                        <p:tgtEl>
                                          <p:spTgt spid="20"/>
                                        </p:tgtEl>
                                        <p:attrNameLst>
                                          <p:attrName>ppt_w</p:attrName>
                                        </p:attrNameLst>
                                      </p:cBhvr>
                                      <p:tavLst>
                                        <p:tav tm="0">
                                          <p:val>
                                            <p:fltVal val="0"/>
                                          </p:val>
                                        </p:tav>
                                        <p:tav tm="100000">
                                          <p:val>
                                            <p:strVal val="#ppt_w"/>
                                          </p:val>
                                        </p:tav>
                                      </p:tavLst>
                                    </p:anim>
                                    <p:anim calcmode="lin" valueType="num">
                                      <p:cBhvr>
                                        <p:cTn id="20" dur="500" fill="hold"/>
                                        <p:tgtEl>
                                          <p:spTgt spid="20"/>
                                        </p:tgtEl>
                                        <p:attrNameLst>
                                          <p:attrName>ppt_h</p:attrName>
                                        </p:attrNameLst>
                                      </p:cBhvr>
                                      <p:tavLst>
                                        <p:tav tm="0">
                                          <p:val>
                                            <p:fltVal val="0"/>
                                          </p:val>
                                        </p:tav>
                                        <p:tav tm="100000">
                                          <p:val>
                                            <p:strVal val="#ppt_h"/>
                                          </p:val>
                                        </p:tav>
                                      </p:tavLst>
                                    </p:anim>
                                    <p:animEffect transition="in" filter="fade">
                                      <p:cBhvr>
                                        <p:cTn id="21" dur="500"/>
                                        <p:tgtEl>
                                          <p:spTgt spid="20"/>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p:cTn id="26" dur="500" fill="hold"/>
                                        <p:tgtEl>
                                          <p:spTgt spid="21"/>
                                        </p:tgtEl>
                                        <p:attrNameLst>
                                          <p:attrName>ppt_w</p:attrName>
                                        </p:attrNameLst>
                                      </p:cBhvr>
                                      <p:tavLst>
                                        <p:tav tm="0">
                                          <p:val>
                                            <p:fltVal val="0"/>
                                          </p:val>
                                        </p:tav>
                                        <p:tav tm="100000">
                                          <p:val>
                                            <p:strVal val="#ppt_w"/>
                                          </p:val>
                                        </p:tav>
                                      </p:tavLst>
                                    </p:anim>
                                    <p:anim calcmode="lin" valueType="num">
                                      <p:cBhvr>
                                        <p:cTn id="27" dur="500" fill="hold"/>
                                        <p:tgtEl>
                                          <p:spTgt spid="21"/>
                                        </p:tgtEl>
                                        <p:attrNameLst>
                                          <p:attrName>ppt_h</p:attrName>
                                        </p:attrNameLst>
                                      </p:cBhvr>
                                      <p:tavLst>
                                        <p:tav tm="0">
                                          <p:val>
                                            <p:fltVal val="0"/>
                                          </p:val>
                                        </p:tav>
                                        <p:tav tm="100000">
                                          <p:val>
                                            <p:strVal val="#ppt_h"/>
                                          </p:val>
                                        </p:tav>
                                      </p:tavLst>
                                    </p:anim>
                                    <p:animEffect transition="in" filter="fade">
                                      <p:cBhvr>
                                        <p:cTn id="28" dur="500"/>
                                        <p:tgtEl>
                                          <p:spTgt spid="21"/>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animEffect transition="in" filter="fade">
                                      <p:cBhvr>
                                        <p:cTn id="3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Line Callout 1 (Border and Accent Bar) 2"/>
          <p:cNvSpPr/>
          <p:nvPr/>
        </p:nvSpPr>
        <p:spPr>
          <a:xfrm>
            <a:off x="610916" y="1588396"/>
            <a:ext cx="1297616" cy="567267"/>
          </a:xfrm>
          <a:prstGeom prst="accentBorderCallout1">
            <a:avLst>
              <a:gd name="adj1" fmla="val 18291"/>
              <a:gd name="adj2" fmla="val -15287"/>
              <a:gd name="adj3" fmla="val 18382"/>
              <a:gd name="adj4" fmla="val -72011"/>
            </a:avLst>
          </a:prstGeom>
          <a:solidFill>
            <a:srgbClr val="00B050"/>
          </a:solidFill>
          <a:ln w="12700">
            <a:solidFill>
              <a:srgbClr val="000000"/>
            </a:solidFill>
          </a:ln>
        </p:spPr>
        <p:style>
          <a:lnRef idx="3">
            <a:schemeClr val="lt1"/>
          </a:lnRef>
          <a:fillRef idx="1">
            <a:schemeClr val="accent1"/>
          </a:fillRef>
          <a:effectRef idx="1">
            <a:schemeClr val="accent1"/>
          </a:effectRef>
          <a:fontRef idx="minor">
            <a:schemeClr val="lt1"/>
          </a:fontRef>
        </p:style>
        <p:txBody>
          <a:bodyPr rtlCol="0" anchor="ctr"/>
          <a:lstStyle/>
          <a:p>
            <a:pPr algn="ctr" defTabSz="1219170"/>
            <a:r>
              <a:rPr lang="en-US" sz="2400" b="1">
                <a:solidFill>
                  <a:srgbClr val="FFFFFF"/>
                </a:solidFill>
                <a:latin typeface="UTM Avo"/>
                <a:cs typeface="+mn-ea"/>
                <a:sym typeface="+mn-lt"/>
              </a:rPr>
              <a:t>Câu 2</a:t>
            </a:r>
          </a:p>
        </p:txBody>
      </p:sp>
      <p:grpSp>
        <p:nvGrpSpPr>
          <p:cNvPr id="4" name="Group 3"/>
          <p:cNvGrpSpPr/>
          <p:nvPr/>
        </p:nvGrpSpPr>
        <p:grpSpPr>
          <a:xfrm>
            <a:off x="2047583" y="1495361"/>
            <a:ext cx="9095761" cy="573235"/>
            <a:chOff x="1943101" y="2886619"/>
            <a:chExt cx="6821821" cy="429926"/>
          </a:xfrm>
        </p:grpSpPr>
        <p:sp>
          <p:nvSpPr>
            <p:cNvPr id="5" name="TextBox 4">
              <a:extLst>
                <a:ext uri="{FF2B5EF4-FFF2-40B4-BE49-F238E27FC236}">
                  <a16:creationId xmlns:a16="http://schemas.microsoft.com/office/drawing/2014/main" id="{0BE89C69-1BA8-2F2F-01BF-6D0FE11A63EB}"/>
                </a:ext>
              </a:extLst>
            </p:cNvPr>
            <p:cNvSpPr txBox="1"/>
            <p:nvPr/>
          </p:nvSpPr>
          <p:spPr>
            <a:xfrm>
              <a:off x="1943101" y="2886619"/>
              <a:ext cx="6821821" cy="429926"/>
            </a:xfrm>
            <a:prstGeom prst="rect">
              <a:avLst/>
            </a:prstGeom>
            <a:noFill/>
          </p:spPr>
          <p:txBody>
            <a:bodyPr wrap="square" rtlCol="0">
              <a:spAutoFit/>
            </a:bodyPr>
            <a:lstStyle/>
            <a:p>
              <a:pPr algn="just" defTabSz="1219170">
                <a:lnSpc>
                  <a:spcPct val="150000"/>
                </a:lnSpc>
              </a:pPr>
              <a:r>
                <a:rPr lang="en-US" sz="2400" b="1">
                  <a:solidFill>
                    <a:schemeClr val="tx1"/>
                  </a:solidFill>
                  <a:latin typeface="UTM Avo"/>
                  <a:ea typeface="+mn-ea"/>
                  <a:cs typeface="+mn-ea"/>
                  <a:sym typeface="+mn-lt"/>
                </a:rPr>
                <a:t>     </a:t>
              </a:r>
              <a:r>
                <a:rPr lang="vi-VN" sz="2400" b="1">
                  <a:solidFill>
                    <a:schemeClr val="tx1"/>
                  </a:solidFill>
                  <a:latin typeface="+mn-lt"/>
                  <a:ea typeface="+mn-ea"/>
                  <a:cs typeface="+mn-ea"/>
                  <a:sym typeface="+mn-lt"/>
                </a:rPr>
                <a:t>Cần quan tâm đến nhu cầu của thị trường lao động:</a:t>
              </a:r>
              <a:endParaRPr lang="vi-VN" sz="2400">
                <a:solidFill>
                  <a:schemeClr val="tx1"/>
                </a:solidFill>
                <a:latin typeface="+mn-lt"/>
                <a:ea typeface="+mn-ea"/>
                <a:cs typeface="+mn-ea"/>
                <a:sym typeface="+mn-lt"/>
              </a:endParaRPr>
            </a:p>
          </p:txBody>
        </p:sp>
        <p:pic>
          <p:nvPicPr>
            <p:cNvPr id="6" name="Picture 5">
              <a:extLst>
                <a:ext uri="{FF2B5EF4-FFF2-40B4-BE49-F238E27FC236}">
                  <a16:creationId xmlns:a16="http://schemas.microsoft.com/office/drawing/2014/main" id="{99F2CF33-BD32-103D-D3AC-F6099F5C40DD}"/>
                </a:ext>
              </a:extLst>
            </p:cNvPr>
            <p:cNvPicPr>
              <a:picLocks noChangeAspect="1"/>
            </p:cNvPicPr>
            <p:nvPr/>
          </p:nvPicPr>
          <p:blipFill>
            <a:blip r:embed="rId3"/>
            <a:stretch>
              <a:fillRect/>
            </a:stretch>
          </p:blipFill>
          <p:spPr>
            <a:xfrm rot="19882005">
              <a:off x="1971548" y="2993031"/>
              <a:ext cx="311902" cy="311902"/>
            </a:xfrm>
            <a:prstGeom prst="rect">
              <a:avLst/>
            </a:prstGeom>
          </p:spPr>
        </p:pic>
      </p:grpSp>
      <p:grpSp>
        <p:nvGrpSpPr>
          <p:cNvPr id="20" name="Group 19">
            <a:extLst>
              <a:ext uri="{FF2B5EF4-FFF2-40B4-BE49-F238E27FC236}">
                <a16:creationId xmlns:a16="http://schemas.microsoft.com/office/drawing/2014/main" id="{AC35C197-2F00-DDDA-1ED0-9C4B010F169F}"/>
              </a:ext>
            </a:extLst>
          </p:cNvPr>
          <p:cNvGrpSpPr/>
          <p:nvPr/>
        </p:nvGrpSpPr>
        <p:grpSpPr>
          <a:xfrm>
            <a:off x="796382" y="2341933"/>
            <a:ext cx="7890417" cy="1221622"/>
            <a:chOff x="685798" y="4263554"/>
            <a:chExt cx="9704785" cy="1874435"/>
          </a:xfrm>
          <a:solidFill>
            <a:schemeClr val="accent6">
              <a:lumMod val="20000"/>
              <a:lumOff val="80000"/>
            </a:schemeClr>
          </a:solidFill>
        </p:grpSpPr>
        <p:sp>
          <p:nvSpPr>
            <p:cNvPr id="21" name="Rectangle: Diagonal Corners Rounded 2">
              <a:extLst>
                <a:ext uri="{FF2B5EF4-FFF2-40B4-BE49-F238E27FC236}">
                  <a16:creationId xmlns:a16="http://schemas.microsoft.com/office/drawing/2014/main" id="{E52F96F6-CD18-26DC-A4AB-349511FAE0C6}"/>
                </a:ext>
              </a:extLst>
            </p:cNvPr>
            <p:cNvSpPr/>
            <p:nvPr/>
          </p:nvSpPr>
          <p:spPr>
            <a:xfrm flipH="1">
              <a:off x="685798" y="4263554"/>
              <a:ext cx="9704785" cy="1874435"/>
            </a:xfrm>
            <a:prstGeom prst="round2DiagRect">
              <a:avLst>
                <a:gd name="adj1" fmla="val 13073"/>
                <a:gd name="adj2" fmla="val 0"/>
              </a:avLst>
            </a:prstGeom>
            <a:grp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7482FF"/>
                </a:solidFill>
                <a:latin typeface="UTM Avo"/>
                <a:cs typeface="+mn-ea"/>
                <a:sym typeface="+mn-lt"/>
              </a:endParaRPr>
            </a:p>
          </p:txBody>
        </p:sp>
        <p:sp>
          <p:nvSpPr>
            <p:cNvPr id="23" name="TextBox 22">
              <a:extLst>
                <a:ext uri="{FF2B5EF4-FFF2-40B4-BE49-F238E27FC236}">
                  <a16:creationId xmlns:a16="http://schemas.microsoft.com/office/drawing/2014/main" id="{581BDB16-24FF-144D-AD1C-7E8FAF874A6F}"/>
                </a:ext>
              </a:extLst>
            </p:cNvPr>
            <p:cNvSpPr txBox="1"/>
            <p:nvPr/>
          </p:nvSpPr>
          <p:spPr>
            <a:xfrm>
              <a:off x="938592" y="4367963"/>
              <a:ext cx="9199194" cy="1379809"/>
            </a:xfrm>
            <a:prstGeom prst="rect">
              <a:avLst/>
            </a:prstGeom>
            <a:grpFill/>
          </p:spPr>
          <p:txBody>
            <a:bodyPr wrap="square">
              <a:spAutoFit/>
            </a:bodyPr>
            <a:lstStyle/>
            <a:p>
              <a:pPr algn="just" defTabSz="1219170">
                <a:lnSpc>
                  <a:spcPct val="150000"/>
                </a:lnSpc>
              </a:pPr>
              <a:r>
                <a:rPr lang="vi-VN" sz="2400" dirty="0">
                  <a:latin typeface="+mn-lt"/>
                  <a:ea typeface="+mn-ea"/>
                  <a:cs typeface="+mn-ea"/>
                  <a:sym typeface="+mn-lt"/>
                </a:rPr>
                <a:t>Đảm bảo chọn lựa ngành nghề có tiềm năng phát triển, cơ hội việc làm tốt trong tương lai.</a:t>
              </a:r>
              <a:endParaRPr lang="en-US" sz="2400" dirty="0">
                <a:latin typeface="UTM Avo"/>
                <a:ea typeface="+mn-ea"/>
                <a:cs typeface="+mn-ea"/>
                <a:sym typeface="+mn-lt"/>
              </a:endParaRPr>
            </a:p>
          </p:txBody>
        </p:sp>
      </p:grpSp>
      <p:grpSp>
        <p:nvGrpSpPr>
          <p:cNvPr id="27" name="Group 26">
            <a:extLst>
              <a:ext uri="{FF2B5EF4-FFF2-40B4-BE49-F238E27FC236}">
                <a16:creationId xmlns:a16="http://schemas.microsoft.com/office/drawing/2014/main" id="{AC35C197-2F00-DDDA-1ED0-9C4B010F169F}"/>
              </a:ext>
            </a:extLst>
          </p:cNvPr>
          <p:cNvGrpSpPr/>
          <p:nvPr/>
        </p:nvGrpSpPr>
        <p:grpSpPr>
          <a:xfrm>
            <a:off x="796382" y="3817871"/>
            <a:ext cx="7890417" cy="1221622"/>
            <a:chOff x="685796" y="4263554"/>
            <a:chExt cx="7428064" cy="1874435"/>
          </a:xfrm>
          <a:solidFill>
            <a:schemeClr val="accent6">
              <a:lumMod val="20000"/>
              <a:lumOff val="80000"/>
            </a:schemeClr>
          </a:solidFill>
        </p:grpSpPr>
        <p:sp>
          <p:nvSpPr>
            <p:cNvPr id="28" name="Rectangle: Diagonal Corners Rounded 2">
              <a:extLst>
                <a:ext uri="{FF2B5EF4-FFF2-40B4-BE49-F238E27FC236}">
                  <a16:creationId xmlns:a16="http://schemas.microsoft.com/office/drawing/2014/main" id="{E52F96F6-CD18-26DC-A4AB-349511FAE0C6}"/>
                </a:ext>
              </a:extLst>
            </p:cNvPr>
            <p:cNvSpPr/>
            <p:nvPr/>
          </p:nvSpPr>
          <p:spPr>
            <a:xfrm flipH="1">
              <a:off x="685796" y="4263554"/>
              <a:ext cx="7428064" cy="1874435"/>
            </a:xfrm>
            <a:prstGeom prst="round2DiagRect">
              <a:avLst>
                <a:gd name="adj1" fmla="val 13073"/>
                <a:gd name="adj2" fmla="val 0"/>
              </a:avLst>
            </a:prstGeom>
            <a:grp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7482FF"/>
                </a:solidFill>
                <a:latin typeface="UTM Avo"/>
                <a:cs typeface="+mn-ea"/>
                <a:sym typeface="+mn-lt"/>
              </a:endParaRPr>
            </a:p>
          </p:txBody>
        </p:sp>
        <p:sp>
          <p:nvSpPr>
            <p:cNvPr id="29" name="TextBox 28">
              <a:extLst>
                <a:ext uri="{FF2B5EF4-FFF2-40B4-BE49-F238E27FC236}">
                  <a16:creationId xmlns:a16="http://schemas.microsoft.com/office/drawing/2014/main" id="{581BDB16-24FF-144D-AD1C-7E8FAF874A6F}"/>
                </a:ext>
              </a:extLst>
            </p:cNvPr>
            <p:cNvSpPr txBox="1"/>
            <p:nvPr/>
          </p:nvSpPr>
          <p:spPr>
            <a:xfrm>
              <a:off x="879287" y="4367963"/>
              <a:ext cx="7041083" cy="1379809"/>
            </a:xfrm>
            <a:prstGeom prst="rect">
              <a:avLst/>
            </a:prstGeom>
            <a:grpFill/>
          </p:spPr>
          <p:txBody>
            <a:bodyPr wrap="square">
              <a:spAutoFit/>
            </a:bodyPr>
            <a:lstStyle/>
            <a:p>
              <a:pPr algn="just" defTabSz="1219170">
                <a:lnSpc>
                  <a:spcPct val="150000"/>
                </a:lnSpc>
              </a:pPr>
              <a:r>
                <a:rPr lang="vi-VN" sz="2400">
                  <a:latin typeface="+mn-lt"/>
                  <a:ea typeface="+mn-ea"/>
                  <a:cs typeface="+mn-ea"/>
                  <a:sym typeface="+mn-lt"/>
                </a:rPr>
                <a:t>Có cái nhìn toàn diện và chiến lược hơn về sự nghiệp của mình.</a:t>
              </a:r>
              <a:endParaRPr lang="en-US" sz="2400">
                <a:latin typeface="UTM Avo"/>
                <a:ea typeface="+mn-ea"/>
                <a:cs typeface="+mn-ea"/>
                <a:sym typeface="+mn-lt"/>
              </a:endParaRPr>
            </a:p>
          </p:txBody>
        </p:sp>
      </p:grpSp>
      <p:grpSp>
        <p:nvGrpSpPr>
          <p:cNvPr id="30" name="Group 29">
            <a:extLst>
              <a:ext uri="{FF2B5EF4-FFF2-40B4-BE49-F238E27FC236}">
                <a16:creationId xmlns:a16="http://schemas.microsoft.com/office/drawing/2014/main" id="{AC35C197-2F00-DDDA-1ED0-9C4B010F169F}"/>
              </a:ext>
            </a:extLst>
          </p:cNvPr>
          <p:cNvGrpSpPr/>
          <p:nvPr/>
        </p:nvGrpSpPr>
        <p:grpSpPr>
          <a:xfrm>
            <a:off x="796382" y="5323570"/>
            <a:ext cx="7890417" cy="1221622"/>
            <a:chOff x="685792" y="4263554"/>
            <a:chExt cx="9704786" cy="1874435"/>
          </a:xfrm>
          <a:solidFill>
            <a:schemeClr val="accent6">
              <a:lumMod val="20000"/>
              <a:lumOff val="80000"/>
            </a:schemeClr>
          </a:solidFill>
        </p:grpSpPr>
        <p:sp>
          <p:nvSpPr>
            <p:cNvPr id="31" name="Rectangle: Diagonal Corners Rounded 2">
              <a:extLst>
                <a:ext uri="{FF2B5EF4-FFF2-40B4-BE49-F238E27FC236}">
                  <a16:creationId xmlns:a16="http://schemas.microsoft.com/office/drawing/2014/main" id="{E52F96F6-CD18-26DC-A4AB-349511FAE0C6}"/>
                </a:ext>
              </a:extLst>
            </p:cNvPr>
            <p:cNvSpPr/>
            <p:nvPr/>
          </p:nvSpPr>
          <p:spPr>
            <a:xfrm flipH="1">
              <a:off x="685792" y="4263554"/>
              <a:ext cx="9704786" cy="1874435"/>
            </a:xfrm>
            <a:prstGeom prst="round2DiagRect">
              <a:avLst>
                <a:gd name="adj1" fmla="val 13073"/>
                <a:gd name="adj2" fmla="val 0"/>
              </a:avLst>
            </a:prstGeom>
            <a:grp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7482FF"/>
                </a:solidFill>
                <a:latin typeface="UTM Avo"/>
                <a:cs typeface="+mn-ea"/>
                <a:sym typeface="+mn-lt"/>
              </a:endParaRPr>
            </a:p>
          </p:txBody>
        </p:sp>
        <p:sp>
          <p:nvSpPr>
            <p:cNvPr id="32" name="TextBox 31">
              <a:extLst>
                <a:ext uri="{FF2B5EF4-FFF2-40B4-BE49-F238E27FC236}">
                  <a16:creationId xmlns:a16="http://schemas.microsoft.com/office/drawing/2014/main" id="{581BDB16-24FF-144D-AD1C-7E8FAF874A6F}"/>
                </a:ext>
              </a:extLst>
            </p:cNvPr>
            <p:cNvSpPr txBox="1"/>
            <p:nvPr/>
          </p:nvSpPr>
          <p:spPr>
            <a:xfrm>
              <a:off x="889573" y="4367963"/>
              <a:ext cx="9248210" cy="1379809"/>
            </a:xfrm>
            <a:prstGeom prst="rect">
              <a:avLst/>
            </a:prstGeom>
            <a:grpFill/>
          </p:spPr>
          <p:txBody>
            <a:bodyPr wrap="square">
              <a:spAutoFit/>
            </a:bodyPr>
            <a:lstStyle/>
            <a:p>
              <a:pPr algn="just" defTabSz="1219170">
                <a:lnSpc>
                  <a:spcPct val="150000"/>
                </a:lnSpc>
              </a:pPr>
              <a:r>
                <a:rPr lang="vi-VN" sz="2400" dirty="0">
                  <a:latin typeface="+mn-lt"/>
                  <a:ea typeface="+mn-ea"/>
                  <a:cs typeface="+mn-ea"/>
                  <a:sym typeface="+mn-lt"/>
                </a:rPr>
                <a:t>Có ảnh hưởng đến mức lương, điều kiện làm việc, cơ hội phát triển.</a:t>
              </a:r>
              <a:endParaRPr lang="en-US" sz="2400" dirty="0">
                <a:latin typeface="UTM Avo"/>
                <a:ea typeface="+mn-ea"/>
                <a:cs typeface="+mn-ea"/>
                <a:sym typeface="+mn-lt"/>
              </a:endParaRPr>
            </a:p>
          </p:txBody>
        </p:sp>
      </p:grpSp>
      <p:pic>
        <p:nvPicPr>
          <p:cNvPr id="33" name="Picture 32"/>
          <p:cNvPicPr>
            <a:picLocks noChangeAspect="1"/>
          </p:cNvPicPr>
          <p:nvPr/>
        </p:nvPicPr>
        <p:blipFill>
          <a:blip r:embed="rId4"/>
          <a:stretch>
            <a:fillRect/>
          </a:stretch>
        </p:blipFill>
        <p:spPr>
          <a:xfrm>
            <a:off x="9029177" y="2535221"/>
            <a:ext cx="2731245" cy="5008544"/>
          </a:xfrm>
          <a:prstGeom prst="rect">
            <a:avLst/>
          </a:prstGeom>
        </p:spPr>
      </p:pic>
    </p:spTree>
    <p:extLst>
      <p:ext uri="{BB962C8B-B14F-4D97-AF65-F5344CB8AC3E}">
        <p14:creationId xmlns:p14="http://schemas.microsoft.com/office/powerpoint/2010/main" val="183210647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500"/>
                                        <p:tgtEl>
                                          <p:spTgt spid="20"/>
                                        </p:tgtEl>
                                      </p:cBhvr>
                                    </p:animEffect>
                                  </p:childTnLst>
                                </p:cTn>
                              </p:par>
                              <p:par>
                                <p:cTn id="20" presetID="22" presetClass="entr" presetSubtype="8" fill="hold"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left)">
                                      <p:cBhvr>
                                        <p:cTn id="22" dur="500"/>
                                        <p:tgtEl>
                                          <p:spTgt spid="27"/>
                                        </p:tgtEl>
                                      </p:cBhvr>
                                    </p:animEffect>
                                  </p:childTnLst>
                                </p:cTn>
                              </p:par>
                              <p:par>
                                <p:cTn id="23" presetID="22" presetClass="entr" presetSubtype="8" fill="hold"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wipe(left)">
                                      <p:cBhvr>
                                        <p:cTn id="25" dur="500"/>
                                        <p:tgtEl>
                                          <p:spTgt spid="30"/>
                                        </p:tgtEl>
                                      </p:cBhvr>
                                    </p:animEffect>
                                  </p:childTnLst>
                                </p:cTn>
                              </p:par>
                              <p:par>
                                <p:cTn id="26" presetID="53" presetClass="entr" presetSubtype="16" fill="hold" nodeType="with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p:cTn id="28" dur="500" fill="hold"/>
                                        <p:tgtEl>
                                          <p:spTgt spid="33"/>
                                        </p:tgtEl>
                                        <p:attrNameLst>
                                          <p:attrName>ppt_w</p:attrName>
                                        </p:attrNameLst>
                                      </p:cBhvr>
                                      <p:tavLst>
                                        <p:tav tm="0">
                                          <p:val>
                                            <p:fltVal val="0"/>
                                          </p:val>
                                        </p:tav>
                                        <p:tav tm="100000">
                                          <p:val>
                                            <p:strVal val="#ppt_w"/>
                                          </p:val>
                                        </p:tav>
                                      </p:tavLst>
                                    </p:anim>
                                    <p:anim calcmode="lin" valueType="num">
                                      <p:cBhvr>
                                        <p:cTn id="29" dur="500" fill="hold"/>
                                        <p:tgtEl>
                                          <p:spTgt spid="33"/>
                                        </p:tgtEl>
                                        <p:attrNameLst>
                                          <p:attrName>ppt_h</p:attrName>
                                        </p:attrNameLst>
                                      </p:cBhvr>
                                      <p:tavLst>
                                        <p:tav tm="0">
                                          <p:val>
                                            <p:fltVal val="0"/>
                                          </p:val>
                                        </p:tav>
                                        <p:tav tm="100000">
                                          <p:val>
                                            <p:strVal val="#ppt_h"/>
                                          </p:val>
                                        </p:tav>
                                      </p:tavLst>
                                    </p:anim>
                                    <p:animEffect transition="in" filter="fade">
                                      <p:cBhvr>
                                        <p:cTn id="3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Line Callout 1 (Border and Accent Bar) 2"/>
          <p:cNvSpPr/>
          <p:nvPr/>
        </p:nvSpPr>
        <p:spPr>
          <a:xfrm>
            <a:off x="779449" y="1607260"/>
            <a:ext cx="1297616" cy="567267"/>
          </a:xfrm>
          <a:prstGeom prst="accentBorderCallout1">
            <a:avLst>
              <a:gd name="adj1" fmla="val 18291"/>
              <a:gd name="adj2" fmla="val -15287"/>
              <a:gd name="adj3" fmla="val 18382"/>
              <a:gd name="adj4" fmla="val -72011"/>
            </a:avLst>
          </a:prstGeom>
          <a:solidFill>
            <a:srgbClr val="002060"/>
          </a:solidFill>
          <a:ln w="12700">
            <a:solidFill>
              <a:srgbClr val="000000"/>
            </a:solidFill>
          </a:ln>
        </p:spPr>
        <p:style>
          <a:lnRef idx="3">
            <a:schemeClr val="lt1"/>
          </a:lnRef>
          <a:fillRef idx="1">
            <a:schemeClr val="accent1"/>
          </a:fillRef>
          <a:effectRef idx="1">
            <a:schemeClr val="accent1"/>
          </a:effectRef>
          <a:fontRef idx="minor">
            <a:schemeClr val="lt1"/>
          </a:fontRef>
        </p:style>
        <p:txBody>
          <a:bodyPr rtlCol="0" anchor="ctr"/>
          <a:lstStyle/>
          <a:p>
            <a:pPr algn="ctr" defTabSz="1219170"/>
            <a:r>
              <a:rPr lang="en-US" sz="2400" b="1">
                <a:solidFill>
                  <a:srgbClr val="FFFFFF"/>
                </a:solidFill>
                <a:latin typeface="UTM Avo"/>
                <a:cs typeface="+mn-ea"/>
                <a:sym typeface="+mn-lt"/>
              </a:rPr>
              <a:t>Câu 3</a:t>
            </a:r>
          </a:p>
        </p:txBody>
      </p:sp>
      <p:grpSp>
        <p:nvGrpSpPr>
          <p:cNvPr id="4" name="Group 3"/>
          <p:cNvGrpSpPr/>
          <p:nvPr/>
        </p:nvGrpSpPr>
        <p:grpSpPr>
          <a:xfrm>
            <a:off x="2406035" y="1327278"/>
            <a:ext cx="7454144" cy="1127232"/>
            <a:chOff x="1971548" y="2740905"/>
            <a:chExt cx="5590608" cy="845424"/>
          </a:xfrm>
        </p:grpSpPr>
        <p:sp>
          <p:nvSpPr>
            <p:cNvPr id="5" name="TextBox 4">
              <a:extLst>
                <a:ext uri="{FF2B5EF4-FFF2-40B4-BE49-F238E27FC236}">
                  <a16:creationId xmlns:a16="http://schemas.microsoft.com/office/drawing/2014/main" id="{0BE89C69-1BA8-2F2F-01BF-6D0FE11A63EB}"/>
                </a:ext>
              </a:extLst>
            </p:cNvPr>
            <p:cNvSpPr txBox="1"/>
            <p:nvPr/>
          </p:nvSpPr>
          <p:spPr>
            <a:xfrm>
              <a:off x="2226235" y="2740905"/>
              <a:ext cx="5335921" cy="845424"/>
            </a:xfrm>
            <a:prstGeom prst="rect">
              <a:avLst/>
            </a:prstGeom>
            <a:noFill/>
          </p:spPr>
          <p:txBody>
            <a:bodyPr wrap="square" rtlCol="0">
              <a:spAutoFit/>
            </a:bodyPr>
            <a:lstStyle/>
            <a:p>
              <a:pPr algn="just" defTabSz="1219170">
                <a:lnSpc>
                  <a:spcPct val="150000"/>
                </a:lnSpc>
              </a:pPr>
              <a:r>
                <a:rPr lang="en-US" sz="2400" b="1" dirty="0">
                  <a:solidFill>
                    <a:schemeClr val="tx1"/>
                  </a:solidFill>
                  <a:latin typeface="UTM Avo"/>
                  <a:ea typeface="+mn-ea"/>
                  <a:cs typeface="+mn-ea"/>
                  <a:sym typeface="+mn-lt"/>
                </a:rPr>
                <a:t>     </a:t>
              </a:r>
              <a:r>
                <a:rPr lang="vi-VN" sz="2400" b="1" dirty="0">
                  <a:solidFill>
                    <a:schemeClr val="tx1"/>
                  </a:solidFill>
                  <a:latin typeface="+mn-lt"/>
                  <a:ea typeface="+mn-ea"/>
                  <a:cs typeface="+mn-ea"/>
                  <a:sym typeface="+mn-lt"/>
                </a:rPr>
                <a:t>Nhà trường thể hiện vai trò định hướng thông qua những hoạt động:</a:t>
              </a:r>
              <a:endParaRPr lang="vi-VN" sz="2400" dirty="0">
                <a:solidFill>
                  <a:schemeClr val="tx1"/>
                </a:solidFill>
                <a:latin typeface="+mn-lt"/>
                <a:ea typeface="+mn-ea"/>
                <a:cs typeface="+mn-ea"/>
                <a:sym typeface="+mn-lt"/>
              </a:endParaRPr>
            </a:p>
          </p:txBody>
        </p:sp>
        <p:pic>
          <p:nvPicPr>
            <p:cNvPr id="6" name="Picture 5">
              <a:extLst>
                <a:ext uri="{FF2B5EF4-FFF2-40B4-BE49-F238E27FC236}">
                  <a16:creationId xmlns:a16="http://schemas.microsoft.com/office/drawing/2014/main" id="{99F2CF33-BD32-103D-D3AC-F6099F5C40DD}"/>
                </a:ext>
              </a:extLst>
            </p:cNvPr>
            <p:cNvPicPr>
              <a:picLocks noChangeAspect="1"/>
            </p:cNvPicPr>
            <p:nvPr/>
          </p:nvPicPr>
          <p:blipFill>
            <a:blip r:embed="rId3"/>
            <a:stretch>
              <a:fillRect/>
            </a:stretch>
          </p:blipFill>
          <p:spPr>
            <a:xfrm rot="19882005">
              <a:off x="1971548" y="2993031"/>
              <a:ext cx="311902" cy="311902"/>
            </a:xfrm>
            <a:prstGeom prst="rect">
              <a:avLst/>
            </a:prstGeom>
          </p:spPr>
        </p:pic>
      </p:grpSp>
      <p:sp>
        <p:nvSpPr>
          <p:cNvPr id="17" name="Rounded Rectangle 16"/>
          <p:cNvSpPr/>
          <p:nvPr/>
        </p:nvSpPr>
        <p:spPr>
          <a:xfrm>
            <a:off x="779449" y="2554469"/>
            <a:ext cx="6281751" cy="1885453"/>
          </a:xfrm>
          <a:prstGeom prst="roundRect">
            <a:avLst>
              <a:gd name="adj" fmla="val 10993"/>
            </a:avLst>
          </a:prstGeom>
          <a:solidFill>
            <a:schemeClr val="accent1">
              <a:lumMod val="20000"/>
              <a:lumOff val="80000"/>
            </a:schemeClr>
          </a:solidFill>
          <a:ln w="1905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just" defTabSz="1219170">
              <a:lnSpc>
                <a:spcPct val="150000"/>
              </a:lnSpc>
              <a:buClrTx/>
              <a:defRPr/>
            </a:pPr>
            <a:r>
              <a:rPr lang="vi-VN" sz="2400" dirty="0">
                <a:latin typeface="+mn-lt"/>
                <a:ea typeface="+mn-ea"/>
                <a:cs typeface="+mn-ea"/>
                <a:sym typeface="+mn-lt"/>
              </a:rPr>
              <a:t>Tổ chức hoạt động tư vấn nghề nghiệp</a:t>
            </a:r>
            <a:r>
              <a:rPr lang="en-US" sz="2400" dirty="0">
                <a:latin typeface="UTM Avo"/>
                <a:ea typeface="+mn-ea"/>
                <a:cs typeface="+mn-ea"/>
                <a:sym typeface="+mn-lt"/>
              </a:rPr>
              <a:t>, </a:t>
            </a:r>
            <a:r>
              <a:rPr lang="vi-VN" sz="2400" dirty="0">
                <a:latin typeface="+mn-lt"/>
                <a:ea typeface="+mn-ea"/>
                <a:cs typeface="+mn-ea"/>
                <a:sym typeface="+mn-lt"/>
              </a:rPr>
              <a:t>hướng dẫn lựa chọn sự nghiệp cho </a:t>
            </a:r>
            <a:r>
              <a:rPr lang="en-US" sz="2400" dirty="0">
                <a:latin typeface="UTM Avo"/>
                <a:ea typeface="+mn-ea"/>
                <a:cs typeface="+mn-ea"/>
                <a:sym typeface="+mn-lt"/>
              </a:rPr>
              <a:t>HS</a:t>
            </a:r>
            <a:r>
              <a:rPr lang="vi-VN" sz="2400" dirty="0">
                <a:latin typeface="+mn-lt"/>
                <a:ea typeface="+mn-ea"/>
                <a:cs typeface="+mn-ea"/>
                <a:sym typeface="+mn-lt"/>
              </a:rPr>
              <a:t>.</a:t>
            </a:r>
            <a:endParaRPr lang="en-US" sz="2400" dirty="0">
              <a:latin typeface="UTM Avo"/>
              <a:ea typeface="+mn-ea"/>
              <a:cs typeface="+mn-ea"/>
              <a:sym typeface="+mn-lt"/>
            </a:endParaRPr>
          </a:p>
        </p:txBody>
      </p:sp>
      <p:sp>
        <p:nvSpPr>
          <p:cNvPr id="19" name="Rounded Rectangle 18"/>
          <p:cNvSpPr/>
          <p:nvPr/>
        </p:nvSpPr>
        <p:spPr>
          <a:xfrm>
            <a:off x="7604099" y="2554469"/>
            <a:ext cx="3757135" cy="1885453"/>
          </a:xfrm>
          <a:prstGeom prst="roundRect">
            <a:avLst>
              <a:gd name="adj" fmla="val 10993"/>
            </a:avLst>
          </a:prstGeom>
          <a:solidFill>
            <a:schemeClr val="accent1">
              <a:lumMod val="20000"/>
              <a:lumOff val="80000"/>
            </a:schemeClr>
          </a:solidFill>
          <a:ln w="1905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just" defTabSz="1219170">
              <a:lnSpc>
                <a:spcPct val="150000"/>
              </a:lnSpc>
              <a:buClrTx/>
              <a:defRPr/>
            </a:pPr>
            <a:r>
              <a:rPr lang="vi-VN" sz="2400" dirty="0">
                <a:latin typeface="+mn-lt"/>
                <a:ea typeface="+mn-ea"/>
                <a:cs typeface="+mn-ea"/>
                <a:sym typeface="+mn-lt"/>
              </a:rPr>
              <a:t>Thực hiện thực tập và chương trình làm việc thực tế.</a:t>
            </a:r>
            <a:endParaRPr lang="en-US" sz="2400" dirty="0">
              <a:latin typeface="UTM Avo"/>
              <a:ea typeface="+mn-ea"/>
              <a:cs typeface="+mn-ea"/>
              <a:sym typeface="+mn-lt"/>
            </a:endParaRPr>
          </a:p>
        </p:txBody>
      </p:sp>
      <p:sp>
        <p:nvSpPr>
          <p:cNvPr id="22" name="Rounded Rectangle 21"/>
          <p:cNvSpPr/>
          <p:nvPr/>
        </p:nvSpPr>
        <p:spPr>
          <a:xfrm>
            <a:off x="7604099" y="4683473"/>
            <a:ext cx="3757135" cy="1885453"/>
          </a:xfrm>
          <a:prstGeom prst="roundRect">
            <a:avLst>
              <a:gd name="adj" fmla="val 10993"/>
            </a:avLst>
          </a:prstGeom>
          <a:solidFill>
            <a:schemeClr val="accent1">
              <a:lumMod val="20000"/>
              <a:lumOff val="80000"/>
            </a:schemeClr>
          </a:solidFill>
          <a:ln w="1905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just" defTabSz="1219170">
              <a:lnSpc>
                <a:spcPct val="150000"/>
              </a:lnSpc>
              <a:buClrTx/>
              <a:defRPr/>
            </a:pPr>
            <a:r>
              <a:rPr lang="vi-VN" sz="2400">
                <a:latin typeface="+mn-lt"/>
                <a:ea typeface="+mn-ea"/>
                <a:cs typeface="+mn-ea"/>
                <a:sym typeface="+mn-lt"/>
              </a:rPr>
              <a:t>Thực hiện hội thảo và triển lãm nghề nghiệp.</a:t>
            </a:r>
            <a:endParaRPr lang="en-US" sz="2400">
              <a:latin typeface="UTM Avo"/>
              <a:ea typeface="+mn-ea"/>
              <a:cs typeface="+mn-ea"/>
              <a:sym typeface="+mn-lt"/>
            </a:endParaRPr>
          </a:p>
        </p:txBody>
      </p:sp>
      <p:sp>
        <p:nvSpPr>
          <p:cNvPr id="24" name="Rounded Rectangle 23"/>
          <p:cNvSpPr/>
          <p:nvPr/>
        </p:nvSpPr>
        <p:spPr>
          <a:xfrm>
            <a:off x="779449" y="4683473"/>
            <a:ext cx="6281751" cy="1885453"/>
          </a:xfrm>
          <a:prstGeom prst="roundRect">
            <a:avLst>
              <a:gd name="adj" fmla="val 10993"/>
            </a:avLst>
          </a:prstGeom>
          <a:solidFill>
            <a:schemeClr val="accent1">
              <a:lumMod val="20000"/>
              <a:lumOff val="80000"/>
            </a:schemeClr>
          </a:solidFill>
          <a:ln w="1905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just" defTabSz="1219170">
              <a:lnSpc>
                <a:spcPct val="150000"/>
              </a:lnSpc>
              <a:buClrTx/>
              <a:defRPr/>
            </a:pPr>
            <a:r>
              <a:rPr lang="en-US" sz="2400" dirty="0">
                <a:latin typeface="UTM Avo"/>
                <a:ea typeface="+mn-ea"/>
                <a:cs typeface="+mn-ea"/>
                <a:sym typeface="+mn-lt"/>
              </a:rPr>
              <a:t>H</a:t>
            </a:r>
            <a:r>
              <a:rPr lang="vi-VN" sz="2400" dirty="0">
                <a:latin typeface="+mn-lt"/>
                <a:ea typeface="+mn-ea"/>
                <a:cs typeface="+mn-ea"/>
                <a:sym typeface="+mn-lt"/>
              </a:rPr>
              <a:t>ỗ trợ </a:t>
            </a:r>
            <a:r>
              <a:rPr lang="en-US" sz="2400" dirty="0">
                <a:latin typeface="UTM Avo"/>
                <a:ea typeface="+mn-ea"/>
                <a:cs typeface="+mn-ea"/>
                <a:sym typeface="+mn-lt"/>
              </a:rPr>
              <a:t>HS </a:t>
            </a:r>
            <a:r>
              <a:rPr lang="vi-VN" sz="2400" dirty="0">
                <a:latin typeface="+mn-lt"/>
                <a:ea typeface="+mn-ea"/>
                <a:cs typeface="+mn-ea"/>
                <a:sym typeface="+mn-lt"/>
              </a:rPr>
              <a:t>trong việc lập kế hoạch sự nghiệp và chuẩn bị cho các bước tiếp theo sau khi tốt nghiệp.</a:t>
            </a:r>
            <a:endParaRPr lang="en-US" sz="2400" dirty="0">
              <a:latin typeface="UTM Avo"/>
              <a:ea typeface="+mn-ea"/>
              <a:cs typeface="+mn-ea"/>
              <a:sym typeface="+mn-lt"/>
            </a:endParaRPr>
          </a:p>
        </p:txBody>
      </p:sp>
    </p:spTree>
    <p:extLst>
      <p:ext uri="{BB962C8B-B14F-4D97-AF65-F5344CB8AC3E}">
        <p14:creationId xmlns:p14="http://schemas.microsoft.com/office/powerpoint/2010/main" val="173560547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37"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barn(outVertical)">
                                      <p:cBhvr>
                                        <p:cTn id="19" dur="5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barn(outVertical)">
                                      <p:cBhvr>
                                        <p:cTn id="24" dur="500"/>
                                        <p:tgtEl>
                                          <p:spTgt spid="19"/>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37"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barn(outVertical)">
                                      <p:cBhvr>
                                        <p:cTn id="29" dur="500"/>
                                        <p:tgtEl>
                                          <p:spTgt spid="24"/>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37" fill="hold" grpId="0" nodeType="click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barn(outVertical)">
                                      <p:cBhvr>
                                        <p:cTn id="3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7" grpId="0" animBg="1"/>
      <p:bldP spid="19" grpId="0" animBg="1"/>
      <p:bldP spid="22" grpId="0" animBg="1"/>
      <p:bldP spid="2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Snapsave.app_-eTVW8mV2Bfps5L05n_G4FD_OzGW7cm75ZHGt2gij5k2CpFCKFL1tAHQw3qnR79RSeEZB">
            <a:hlinkClick r:id="" action="ppaction://media"/>
          </p:cNvPr>
          <p:cNvPicPr>
            <a:picLocks noChangeAspect="1"/>
          </p:cNvPicPr>
          <p:nvPr>
            <a:videoFile r:link="rId1"/>
            <p:extLst>
              <p:ext uri="{DAA4B4D4-6D71-4841-9C94-3DE7FCFB9230}">
                <p14:media xmlns:p14="http://schemas.microsoft.com/office/powerpoint/2010/main" r:embed="rId2">
                  <p14:trim st="6000" end="6226"/>
                </p14:media>
              </p:ext>
            </p:extLst>
          </p:nvPr>
        </p:nvPicPr>
        <p:blipFill>
          <a:blip r:embed="rId5"/>
          <a:stretch>
            <a:fillRect/>
          </a:stretch>
        </p:blipFill>
        <p:spPr>
          <a:xfrm>
            <a:off x="0" y="0"/>
            <a:ext cx="12192000" cy="6858000"/>
          </a:xfrm>
          <a:prstGeom prst="rect">
            <a:avLst/>
          </a:prstGeom>
        </p:spPr>
      </p:pic>
      <p:sp>
        <p:nvSpPr>
          <p:cNvPr id="4" name="Rounded Rectangle 3"/>
          <p:cNvSpPr/>
          <p:nvPr/>
        </p:nvSpPr>
        <p:spPr>
          <a:xfrm>
            <a:off x="3038324" y="4992915"/>
            <a:ext cx="6115352" cy="986971"/>
          </a:xfrm>
          <a:prstGeom prst="roundRect">
            <a:avLst/>
          </a:prstGeom>
          <a:solidFill>
            <a:schemeClr val="accent6"/>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933" b="1">
                <a:solidFill>
                  <a:srgbClr val="000000"/>
                </a:solidFill>
                <a:latin typeface="UTM Avo"/>
                <a:cs typeface="+mn-ea"/>
                <a:sym typeface="+mn-lt"/>
              </a:rPr>
              <a:t>NGÀNH KĨ THUẬT TÀU THỦY</a:t>
            </a:r>
          </a:p>
        </p:txBody>
      </p:sp>
    </p:spTree>
    <p:extLst>
      <p:ext uri="{BB962C8B-B14F-4D97-AF65-F5344CB8AC3E}">
        <p14:creationId xmlns:p14="http://schemas.microsoft.com/office/powerpoint/2010/main" val="1981449581"/>
      </p:ext>
    </p:extLst>
  </p:cSld>
  <p:clrMapOvr>
    <a:masterClrMapping/>
  </p:clrMapOvr>
  <p:transition spd="med">
    <p:circle/>
  </p:transition>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6" presetClass="exit" presetSubtype="21" fill="hold" grpId="0" nodeType="clickEffect">
                                  <p:stCondLst>
                                    <p:cond delay="0"/>
                                  </p:stCondLst>
                                  <p:childTnLst>
                                    <p:animEffect transition="out" filter="barn(inVertical)">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par>
                          <p:cTn id="8" fill="hold">
                            <p:stCondLst>
                              <p:cond delay="500"/>
                            </p:stCondLst>
                            <p:childTnLst>
                              <p:par>
                                <p:cTn id="9" presetID="1" presetClass="mediacall" presetSubtype="0" fill="hold" nodeType="afterEffect">
                                  <p:stCondLst>
                                    <p:cond delay="0"/>
                                  </p:stCondLst>
                                  <p:childTnLst>
                                    <p:cmd type="call" cmd="playFrom(0.0)">
                                      <p:cBhvr>
                                        <p:cTn id="10" dur="246900" fill="hold"/>
                                        <p:tgtEl>
                                          <p:spTgt spid="3"/>
                                        </p:tgtEl>
                                      </p:cBhvr>
                                    </p:cmd>
                                  </p:childTnLst>
                                </p:cTn>
                              </p:par>
                            </p:childTnLst>
                          </p:cTn>
                        </p:par>
                      </p:childTnLst>
                    </p:cTn>
                  </p:par>
                </p:childTnLst>
              </p:cTn>
              <p:nextCondLst>
                <p:cond evt="onClick" delay="0">
                  <p:tgtEl>
                    <p:spTgt spid="3"/>
                  </p:tgtEl>
                </p:cond>
              </p:nextCondLst>
            </p:seq>
            <p:video fullScrn="1">
              <p:cMediaNode vol="80000">
                <p:cTn id="11" fill="hold" display="0">
                  <p:stCondLst>
                    <p:cond delay="indefinite"/>
                  </p:stCondLst>
                </p:cTn>
                <p:tgtEl>
                  <p:spTgt spid="3"/>
                </p:tgtEl>
              </p:cMediaNode>
            </p:video>
          </p:childTnLst>
        </p:cTn>
      </p:par>
    </p:tnLst>
    <p:bldLst>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5"/>
        <p:cNvGrpSpPr/>
        <p:nvPr/>
      </p:nvGrpSpPr>
      <p:grpSpPr>
        <a:xfrm>
          <a:off x="0" y="0"/>
          <a:ext cx="0" cy="0"/>
          <a:chOff x="0" y="0"/>
          <a:chExt cx="0" cy="0"/>
        </a:xfrm>
      </p:grpSpPr>
      <p:pic>
        <p:nvPicPr>
          <p:cNvPr id="3" name="Picture 2">
            <a:hlinkClick r:id="rId5"/>
            <a:extLst>
              <a:ext uri="{FF2B5EF4-FFF2-40B4-BE49-F238E27FC236}">
                <a16:creationId xmlns:a16="http://schemas.microsoft.com/office/drawing/2014/main" id="{8C9B5765-4D94-5C80-708F-985643EC3596}"/>
              </a:ext>
            </a:extLst>
          </p:cNvPr>
          <p:cNvPicPr>
            <a:picLocks noChangeAspect="1"/>
          </p:cNvPicPr>
          <p:nvPr/>
        </p:nvPicPr>
        <p:blipFill>
          <a:blip r:embed="rId6"/>
          <a:stretch>
            <a:fillRect/>
          </a:stretch>
        </p:blipFill>
        <p:spPr>
          <a:xfrm>
            <a:off x="4501083" y="3015453"/>
            <a:ext cx="3189835" cy="1764777"/>
          </a:xfrm>
          <a:prstGeom prst="rect">
            <a:avLst/>
          </a:prstGeom>
        </p:spPr>
      </p:pic>
    </p:spTree>
    <p:custDataLst>
      <p:tags r:id="rId1"/>
    </p:custData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16893AB8-406D-FC72-4644-0155557EA20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6482209" y="1378399"/>
            <a:ext cx="4095193" cy="5479601"/>
          </a:xfrm>
          <a:prstGeom prst="rect">
            <a:avLst/>
          </a:prstGeom>
        </p:spPr>
      </p:pic>
      <p:sp>
        <p:nvSpPr>
          <p:cNvPr id="23" name="Isosceles Triangle 22"/>
          <p:cNvSpPr/>
          <p:nvPr/>
        </p:nvSpPr>
        <p:spPr>
          <a:xfrm rot="16200000">
            <a:off x="10838893" y="2466474"/>
            <a:ext cx="520273" cy="1133860"/>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vi-VN" sz="1800" kern="1200">
              <a:solidFill>
                <a:prstClr val="white"/>
              </a:solidFill>
              <a:cs typeface="+mn-ea"/>
              <a:sym typeface="+mn-lt"/>
            </a:endParaRPr>
          </a:p>
        </p:txBody>
      </p:sp>
      <p:sp>
        <p:nvSpPr>
          <p:cNvPr id="41" name="Rectangle 40"/>
          <p:cNvSpPr/>
          <p:nvPr/>
        </p:nvSpPr>
        <p:spPr>
          <a:xfrm>
            <a:off x="754341" y="1586876"/>
            <a:ext cx="5565776" cy="761875"/>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defTabSz="914377">
              <a:lnSpc>
                <a:spcPct val="150000"/>
              </a:lnSpc>
              <a:buClrTx/>
              <a:defRPr/>
            </a:pPr>
            <a:r>
              <a:rPr lang="en-US" sz="3333" b="1" kern="1200" dirty="0">
                <a:ln/>
                <a:solidFill>
                  <a:schemeClr val="accent2"/>
                </a:solidFill>
                <a:latin typeface="UTM Avo"/>
                <a:ea typeface="+mn-ea"/>
                <a:cs typeface="+mn-ea"/>
                <a:sym typeface="+mn-lt"/>
              </a:rPr>
              <a:t>VÒNG QUAY MAY MẮN</a:t>
            </a:r>
          </a:p>
        </p:txBody>
      </p:sp>
      <p:pic>
        <p:nvPicPr>
          <p:cNvPr id="44" name="Picture 4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8713" y="1065710"/>
            <a:ext cx="425433" cy="376345"/>
          </a:xfrm>
          <a:prstGeom prst="rect">
            <a:avLst/>
          </a:prstGeom>
        </p:spPr>
      </p:pic>
      <p:pic>
        <p:nvPicPr>
          <p:cNvPr id="45" name="Picture 4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36551" y="2031148"/>
            <a:ext cx="425433" cy="376345"/>
          </a:xfrm>
          <a:prstGeom prst="rect">
            <a:avLst/>
          </a:prstGeom>
        </p:spPr>
      </p:pic>
      <p:pic>
        <p:nvPicPr>
          <p:cNvPr id="46" name="Picture 4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84239" y="1106226"/>
            <a:ext cx="425433" cy="376345"/>
          </a:xfrm>
          <a:prstGeom prst="rect">
            <a:avLst/>
          </a:prstGeom>
        </p:spPr>
      </p:pic>
      <p:pic>
        <p:nvPicPr>
          <p:cNvPr id="47" name="Picture 4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075129" y="646459"/>
            <a:ext cx="613605" cy="1022675"/>
          </a:xfrm>
          <a:prstGeom prst="rect">
            <a:avLst/>
          </a:prstGeom>
        </p:spPr>
      </p:pic>
      <p:pic>
        <p:nvPicPr>
          <p:cNvPr id="3" name="vongqua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9714152" y="-693733"/>
            <a:ext cx="609600" cy="609600"/>
          </a:xfrm>
          <a:prstGeom prst="rect">
            <a:avLst/>
          </a:prstGeom>
        </p:spPr>
      </p:pic>
      <p:sp>
        <p:nvSpPr>
          <p:cNvPr id="31" name="Isosceles Triangle 30"/>
          <p:cNvSpPr/>
          <p:nvPr/>
        </p:nvSpPr>
        <p:spPr>
          <a:xfrm rot="16200000">
            <a:off x="10838893" y="2466474"/>
            <a:ext cx="520273" cy="1133860"/>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vi-VN" sz="1800" kern="1200">
              <a:solidFill>
                <a:prstClr val="white"/>
              </a:solidFill>
              <a:cs typeface="+mn-ea"/>
              <a:sym typeface="+mn-lt"/>
            </a:endParaRPr>
          </a:p>
        </p:txBody>
      </p:sp>
      <p:sp>
        <p:nvSpPr>
          <p:cNvPr id="32" name="Isosceles Triangle 31"/>
          <p:cNvSpPr/>
          <p:nvPr/>
        </p:nvSpPr>
        <p:spPr>
          <a:xfrm rot="16200000">
            <a:off x="10838893" y="2466474"/>
            <a:ext cx="520273" cy="1133860"/>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vi-VN" sz="1800" kern="1200">
              <a:solidFill>
                <a:prstClr val="white"/>
              </a:solidFill>
              <a:cs typeface="+mn-ea"/>
              <a:sym typeface="+mn-lt"/>
            </a:endParaRPr>
          </a:p>
        </p:txBody>
      </p:sp>
      <p:sp>
        <p:nvSpPr>
          <p:cNvPr id="33" name="Isosceles Triangle 32"/>
          <p:cNvSpPr/>
          <p:nvPr/>
        </p:nvSpPr>
        <p:spPr>
          <a:xfrm rot="16200000">
            <a:off x="10838893" y="2466474"/>
            <a:ext cx="520273" cy="1133860"/>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vi-VN" sz="1800" kern="1200">
              <a:solidFill>
                <a:prstClr val="white"/>
              </a:solidFill>
              <a:cs typeface="+mn-ea"/>
              <a:sym typeface="+mn-lt"/>
            </a:endParaRPr>
          </a:p>
        </p:txBody>
      </p:sp>
      <p:sp>
        <p:nvSpPr>
          <p:cNvPr id="34" name="Isosceles Triangle 33"/>
          <p:cNvSpPr/>
          <p:nvPr/>
        </p:nvSpPr>
        <p:spPr>
          <a:xfrm rot="16200000">
            <a:off x="10838893" y="2466474"/>
            <a:ext cx="520273" cy="1133860"/>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vi-VN" sz="1800" kern="1200">
              <a:solidFill>
                <a:prstClr val="white"/>
              </a:solidFill>
              <a:cs typeface="+mn-ea"/>
              <a:sym typeface="+mn-lt"/>
            </a:endParaRPr>
          </a:p>
        </p:txBody>
      </p:sp>
      <p:sp>
        <p:nvSpPr>
          <p:cNvPr id="42" name="Isosceles Triangle 41"/>
          <p:cNvSpPr/>
          <p:nvPr/>
        </p:nvSpPr>
        <p:spPr>
          <a:xfrm rot="16200000">
            <a:off x="10838893" y="2466474"/>
            <a:ext cx="520273" cy="1133860"/>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vi-VN" sz="1800" kern="1200">
              <a:solidFill>
                <a:prstClr val="white"/>
              </a:solidFill>
              <a:cs typeface="+mn-ea"/>
              <a:sym typeface="+mn-lt"/>
            </a:endParaRPr>
          </a:p>
        </p:txBody>
      </p:sp>
      <p:sp>
        <p:nvSpPr>
          <p:cNvPr id="43" name="Isosceles Triangle 42"/>
          <p:cNvSpPr/>
          <p:nvPr/>
        </p:nvSpPr>
        <p:spPr>
          <a:xfrm rot="16200000">
            <a:off x="10838893" y="2466474"/>
            <a:ext cx="520273" cy="1133860"/>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vi-VN" sz="1800" kern="1200">
              <a:solidFill>
                <a:prstClr val="white"/>
              </a:solidFill>
              <a:cs typeface="+mn-ea"/>
              <a:sym typeface="+mn-lt"/>
            </a:endParaRPr>
          </a:p>
        </p:txBody>
      </p:sp>
      <p:sp>
        <p:nvSpPr>
          <p:cNvPr id="48" name="Isosceles Triangle 47"/>
          <p:cNvSpPr/>
          <p:nvPr/>
        </p:nvSpPr>
        <p:spPr>
          <a:xfrm rot="16200000">
            <a:off x="10838893" y="2466474"/>
            <a:ext cx="520273" cy="1133860"/>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vi-VN" sz="1800" kern="1200">
              <a:solidFill>
                <a:prstClr val="white"/>
              </a:solidFill>
              <a:cs typeface="+mn-ea"/>
              <a:sym typeface="+mn-lt"/>
            </a:endParaRPr>
          </a:p>
        </p:txBody>
      </p:sp>
      <p:sp>
        <p:nvSpPr>
          <p:cNvPr id="49" name="Isosceles Triangle 48"/>
          <p:cNvSpPr/>
          <p:nvPr/>
        </p:nvSpPr>
        <p:spPr>
          <a:xfrm rot="16200000">
            <a:off x="10838893" y="2466474"/>
            <a:ext cx="520273" cy="1133860"/>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vi-VN" sz="1800" kern="1200">
              <a:solidFill>
                <a:prstClr val="white"/>
              </a:solidFill>
              <a:cs typeface="+mn-ea"/>
              <a:sym typeface="+mn-lt"/>
            </a:endParaRPr>
          </a:p>
        </p:txBody>
      </p:sp>
      <p:sp>
        <p:nvSpPr>
          <p:cNvPr id="50" name="Isosceles Triangle 49"/>
          <p:cNvSpPr/>
          <p:nvPr/>
        </p:nvSpPr>
        <p:spPr>
          <a:xfrm rot="16200000">
            <a:off x="10838893" y="2466474"/>
            <a:ext cx="520273" cy="1133860"/>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vi-VN" sz="1800" kern="1200">
              <a:solidFill>
                <a:prstClr val="white"/>
              </a:solidFill>
              <a:cs typeface="+mn-ea"/>
              <a:sym typeface="+mn-lt"/>
            </a:endParaRPr>
          </a:p>
        </p:txBody>
      </p:sp>
      <p:sp>
        <p:nvSpPr>
          <p:cNvPr id="51" name="Isosceles Triangle 50"/>
          <p:cNvSpPr/>
          <p:nvPr/>
        </p:nvSpPr>
        <p:spPr>
          <a:xfrm rot="16200000">
            <a:off x="10838893" y="2466474"/>
            <a:ext cx="520273" cy="1133860"/>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vi-VN" sz="1800" kern="1200">
              <a:solidFill>
                <a:prstClr val="white"/>
              </a:solidFill>
              <a:cs typeface="+mn-ea"/>
              <a:sym typeface="+mn-lt"/>
            </a:endParaRPr>
          </a:p>
        </p:txBody>
      </p:sp>
      <p:sp>
        <p:nvSpPr>
          <p:cNvPr id="52" name="Isosceles Triangle 51"/>
          <p:cNvSpPr/>
          <p:nvPr/>
        </p:nvSpPr>
        <p:spPr>
          <a:xfrm rot="16200000">
            <a:off x="10838893" y="2466474"/>
            <a:ext cx="520273" cy="1133860"/>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vi-VN" sz="1800" kern="1200">
              <a:solidFill>
                <a:prstClr val="white"/>
              </a:solidFill>
              <a:cs typeface="+mn-ea"/>
              <a:sym typeface="+mn-lt"/>
            </a:endParaRPr>
          </a:p>
        </p:txBody>
      </p:sp>
      <p:sp>
        <p:nvSpPr>
          <p:cNvPr id="53" name="Isosceles Triangle 52"/>
          <p:cNvSpPr/>
          <p:nvPr/>
        </p:nvSpPr>
        <p:spPr>
          <a:xfrm rot="16200000">
            <a:off x="10838893" y="2466474"/>
            <a:ext cx="520273" cy="1133860"/>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vi-VN" sz="1800" kern="1200">
              <a:solidFill>
                <a:prstClr val="white"/>
              </a:solidFill>
              <a:cs typeface="+mn-ea"/>
              <a:sym typeface="+mn-lt"/>
            </a:endParaRPr>
          </a:p>
        </p:txBody>
      </p:sp>
      <p:sp>
        <p:nvSpPr>
          <p:cNvPr id="54" name="Isosceles Triangle 53"/>
          <p:cNvSpPr/>
          <p:nvPr/>
        </p:nvSpPr>
        <p:spPr>
          <a:xfrm rot="16200000">
            <a:off x="10838893" y="2466474"/>
            <a:ext cx="520273" cy="1133860"/>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vi-VN" sz="1800" kern="1200">
              <a:solidFill>
                <a:prstClr val="white"/>
              </a:solidFill>
              <a:cs typeface="+mn-ea"/>
              <a:sym typeface="+mn-lt"/>
            </a:endParaRPr>
          </a:p>
        </p:txBody>
      </p:sp>
      <p:sp>
        <p:nvSpPr>
          <p:cNvPr id="55" name="Isosceles Triangle 54"/>
          <p:cNvSpPr/>
          <p:nvPr/>
        </p:nvSpPr>
        <p:spPr>
          <a:xfrm rot="16200000">
            <a:off x="10838893" y="2466474"/>
            <a:ext cx="520273" cy="1133860"/>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vi-VN" sz="1800" kern="1200">
              <a:solidFill>
                <a:prstClr val="white"/>
              </a:solidFill>
              <a:cs typeface="+mn-ea"/>
              <a:sym typeface="+mn-lt"/>
            </a:endParaRPr>
          </a:p>
        </p:txBody>
      </p:sp>
      <p:sp>
        <p:nvSpPr>
          <p:cNvPr id="56" name="Isosceles Triangle 55"/>
          <p:cNvSpPr/>
          <p:nvPr/>
        </p:nvSpPr>
        <p:spPr>
          <a:xfrm rot="16200000">
            <a:off x="10838893" y="2466474"/>
            <a:ext cx="520273" cy="1133860"/>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vi-VN" sz="1800" kern="1200">
              <a:solidFill>
                <a:prstClr val="white"/>
              </a:solidFill>
              <a:cs typeface="+mn-ea"/>
              <a:sym typeface="+mn-lt"/>
            </a:endParaRPr>
          </a:p>
        </p:txBody>
      </p:sp>
      <p:sp>
        <p:nvSpPr>
          <p:cNvPr id="57" name="Isosceles Triangle 56"/>
          <p:cNvSpPr/>
          <p:nvPr/>
        </p:nvSpPr>
        <p:spPr>
          <a:xfrm rot="16200000">
            <a:off x="10838893" y="2466474"/>
            <a:ext cx="520273" cy="1133860"/>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vi-VN" sz="1800" kern="1200">
              <a:solidFill>
                <a:prstClr val="white"/>
              </a:solidFill>
              <a:cs typeface="+mn-ea"/>
              <a:sym typeface="+mn-lt"/>
            </a:endParaRPr>
          </a:p>
        </p:txBody>
      </p:sp>
      <p:sp>
        <p:nvSpPr>
          <p:cNvPr id="58" name="Isosceles Triangle 57"/>
          <p:cNvSpPr/>
          <p:nvPr/>
        </p:nvSpPr>
        <p:spPr>
          <a:xfrm rot="16200000">
            <a:off x="10838893" y="2466474"/>
            <a:ext cx="520273" cy="1133860"/>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vi-VN" sz="1800" kern="1200">
              <a:solidFill>
                <a:prstClr val="white"/>
              </a:solidFill>
              <a:cs typeface="+mn-ea"/>
              <a:sym typeface="+mn-lt"/>
            </a:endParaRPr>
          </a:p>
        </p:txBody>
      </p:sp>
      <p:sp>
        <p:nvSpPr>
          <p:cNvPr id="59" name="Isosceles Triangle 58"/>
          <p:cNvSpPr/>
          <p:nvPr/>
        </p:nvSpPr>
        <p:spPr>
          <a:xfrm rot="16200000">
            <a:off x="10838893" y="2466474"/>
            <a:ext cx="520273" cy="1133860"/>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vi-VN" sz="1800" kern="1200">
              <a:solidFill>
                <a:prstClr val="white"/>
              </a:solidFill>
              <a:cs typeface="+mn-ea"/>
              <a:sym typeface="+mn-lt"/>
            </a:endParaRPr>
          </a:p>
        </p:txBody>
      </p:sp>
      <p:sp>
        <p:nvSpPr>
          <p:cNvPr id="60" name="Isosceles Triangle 59"/>
          <p:cNvSpPr/>
          <p:nvPr/>
        </p:nvSpPr>
        <p:spPr>
          <a:xfrm rot="16200000">
            <a:off x="10838893" y="2466474"/>
            <a:ext cx="520273" cy="1133860"/>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vi-VN" sz="1800" kern="1200">
              <a:solidFill>
                <a:prstClr val="white"/>
              </a:solidFill>
              <a:cs typeface="+mn-ea"/>
              <a:sym typeface="+mn-lt"/>
            </a:endParaRPr>
          </a:p>
        </p:txBody>
      </p:sp>
      <p:pic>
        <p:nvPicPr>
          <p:cNvPr id="8" name="Picture 7" descr="A picture containing text, orange&#10;&#10;Description automatically generated">
            <a:extLst>
              <a:ext uri="{FF2B5EF4-FFF2-40B4-BE49-F238E27FC236}">
                <a16:creationId xmlns:a16="http://schemas.microsoft.com/office/drawing/2014/main" id="{47FA7786-CB7A-C359-A5D8-E18B1B649DF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273539" y="1070683"/>
            <a:ext cx="4594536" cy="4594536"/>
          </a:xfrm>
          <a:prstGeom prst="rect">
            <a:avLst/>
          </a:prstGeom>
        </p:spPr>
      </p:pic>
      <p:sp>
        <p:nvSpPr>
          <p:cNvPr id="61" name="Isosceles Triangle 60"/>
          <p:cNvSpPr/>
          <p:nvPr/>
        </p:nvSpPr>
        <p:spPr>
          <a:xfrm rot="16200000">
            <a:off x="10838893" y="2466474"/>
            <a:ext cx="520273" cy="1133860"/>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vi-VN" sz="1800" kern="1200">
              <a:solidFill>
                <a:prstClr val="white"/>
              </a:solidFill>
              <a:cs typeface="+mn-ea"/>
              <a:sym typeface="+mn-lt"/>
            </a:endParaRPr>
          </a:p>
        </p:txBody>
      </p:sp>
      <p:sp>
        <p:nvSpPr>
          <p:cNvPr id="24" name="Heart 23">
            <a:hlinkClick r:id="" action="ppaction://noaction"/>
          </p:cNvPr>
          <p:cNvSpPr/>
          <p:nvPr/>
        </p:nvSpPr>
        <p:spPr>
          <a:xfrm rot="5400000">
            <a:off x="11324708" y="2697008"/>
            <a:ext cx="673213" cy="673212"/>
          </a:xfrm>
          <a:prstGeom prst="hear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vi-VN" sz="1800" kern="1200">
              <a:solidFill>
                <a:prstClr val="white"/>
              </a:solidFill>
              <a:cs typeface="+mn-ea"/>
              <a:sym typeface="+mn-lt"/>
            </a:endParaRPr>
          </a:p>
        </p:txBody>
      </p:sp>
      <p:pic>
        <p:nvPicPr>
          <p:cNvPr id="14" name="Picture 13" descr="Icon&#10;&#10;Description automatically generated">
            <a:extLst>
              <a:ext uri="{FF2B5EF4-FFF2-40B4-BE49-F238E27FC236}">
                <a16:creationId xmlns:a16="http://schemas.microsoft.com/office/drawing/2014/main" id="{DF637F44-B7A1-54EC-E418-5F45D5F1DCB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674883" y="5358648"/>
            <a:ext cx="1157885" cy="1157885"/>
          </a:xfrm>
          <a:prstGeom prst="rect">
            <a:avLst/>
          </a:prstGeom>
        </p:spPr>
      </p:pic>
      <p:sp>
        <p:nvSpPr>
          <p:cNvPr id="64" name="Rectangle 63">
            <a:hlinkClick r:id="rId13" action="ppaction://hlinksldjump"/>
          </p:cNvPr>
          <p:cNvSpPr/>
          <p:nvPr/>
        </p:nvSpPr>
        <p:spPr>
          <a:xfrm>
            <a:off x="1053992" y="2715259"/>
            <a:ext cx="586378" cy="677003"/>
          </a:xfrm>
          <a:prstGeom prst="rect">
            <a:avLst/>
          </a:prstGeom>
          <a:solidFill>
            <a:schemeClr val="bg2">
              <a:lumMod val="20000"/>
              <a:lumOff val="80000"/>
            </a:schemeClr>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400" b="1">
                <a:solidFill>
                  <a:srgbClr val="000000"/>
                </a:solidFill>
                <a:latin typeface="UTM Avo"/>
                <a:cs typeface="+mn-ea"/>
                <a:sym typeface="+mn-lt"/>
              </a:rPr>
              <a:t>1</a:t>
            </a:r>
          </a:p>
        </p:txBody>
      </p:sp>
      <p:sp>
        <p:nvSpPr>
          <p:cNvPr id="65" name="Rectangle 64">
            <a:hlinkClick r:id="rId14" action="ppaction://hlinksldjump"/>
          </p:cNvPr>
          <p:cNvSpPr/>
          <p:nvPr/>
        </p:nvSpPr>
        <p:spPr>
          <a:xfrm>
            <a:off x="2002421" y="2715259"/>
            <a:ext cx="586378" cy="677003"/>
          </a:xfrm>
          <a:prstGeom prst="rect">
            <a:avLst/>
          </a:prstGeom>
          <a:solidFill>
            <a:schemeClr val="bg2">
              <a:lumMod val="20000"/>
              <a:lumOff val="80000"/>
            </a:schemeClr>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400" b="1">
                <a:solidFill>
                  <a:srgbClr val="000000"/>
                </a:solidFill>
                <a:latin typeface="UTM Avo"/>
                <a:cs typeface="+mn-ea"/>
                <a:sym typeface="+mn-lt"/>
              </a:rPr>
              <a:t>2</a:t>
            </a:r>
          </a:p>
        </p:txBody>
      </p:sp>
      <p:sp>
        <p:nvSpPr>
          <p:cNvPr id="66" name="Rectangle 65">
            <a:hlinkClick r:id="rId15" action="ppaction://hlinksldjump"/>
          </p:cNvPr>
          <p:cNvSpPr/>
          <p:nvPr/>
        </p:nvSpPr>
        <p:spPr>
          <a:xfrm>
            <a:off x="2950851" y="2715259"/>
            <a:ext cx="586378" cy="677003"/>
          </a:xfrm>
          <a:prstGeom prst="rect">
            <a:avLst/>
          </a:prstGeom>
          <a:solidFill>
            <a:schemeClr val="bg2">
              <a:lumMod val="20000"/>
              <a:lumOff val="80000"/>
            </a:schemeClr>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400" b="1">
                <a:solidFill>
                  <a:srgbClr val="000000"/>
                </a:solidFill>
                <a:latin typeface="UTM Avo"/>
                <a:cs typeface="+mn-ea"/>
                <a:sym typeface="+mn-lt"/>
              </a:rPr>
              <a:t>3</a:t>
            </a:r>
          </a:p>
        </p:txBody>
      </p:sp>
      <p:sp>
        <p:nvSpPr>
          <p:cNvPr id="67" name="Rectangle 66">
            <a:hlinkClick r:id="rId16" action="ppaction://hlinksldjump"/>
          </p:cNvPr>
          <p:cNvSpPr/>
          <p:nvPr/>
        </p:nvSpPr>
        <p:spPr>
          <a:xfrm>
            <a:off x="3899280" y="2715259"/>
            <a:ext cx="586378" cy="677003"/>
          </a:xfrm>
          <a:prstGeom prst="rect">
            <a:avLst/>
          </a:prstGeom>
          <a:solidFill>
            <a:schemeClr val="bg2">
              <a:lumMod val="20000"/>
              <a:lumOff val="80000"/>
            </a:schemeClr>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400" b="1">
                <a:solidFill>
                  <a:srgbClr val="000000"/>
                </a:solidFill>
                <a:latin typeface="UTM Avo"/>
                <a:cs typeface="+mn-ea"/>
                <a:sym typeface="+mn-lt"/>
              </a:rPr>
              <a:t>4</a:t>
            </a:r>
          </a:p>
        </p:txBody>
      </p:sp>
      <p:sp>
        <p:nvSpPr>
          <p:cNvPr id="68" name="Rectangle 67">
            <a:hlinkClick r:id="rId17" action="ppaction://hlinksldjump"/>
          </p:cNvPr>
          <p:cNvSpPr/>
          <p:nvPr/>
        </p:nvSpPr>
        <p:spPr>
          <a:xfrm>
            <a:off x="1371601" y="3851440"/>
            <a:ext cx="586378" cy="677003"/>
          </a:xfrm>
          <a:prstGeom prst="rect">
            <a:avLst/>
          </a:prstGeom>
          <a:solidFill>
            <a:schemeClr val="bg2">
              <a:lumMod val="20000"/>
              <a:lumOff val="80000"/>
            </a:schemeClr>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400" b="1">
                <a:solidFill>
                  <a:srgbClr val="000000"/>
                </a:solidFill>
                <a:latin typeface="UTM Avo"/>
                <a:cs typeface="+mn-ea"/>
                <a:sym typeface="+mn-lt"/>
              </a:rPr>
              <a:t>5</a:t>
            </a:r>
          </a:p>
        </p:txBody>
      </p:sp>
      <p:sp>
        <p:nvSpPr>
          <p:cNvPr id="69" name="Rectangle 68">
            <a:hlinkClick r:id="rId18" action="ppaction://hlinksldjump"/>
          </p:cNvPr>
          <p:cNvSpPr/>
          <p:nvPr/>
        </p:nvSpPr>
        <p:spPr>
          <a:xfrm>
            <a:off x="2517223" y="3851440"/>
            <a:ext cx="586378" cy="677003"/>
          </a:xfrm>
          <a:prstGeom prst="rect">
            <a:avLst/>
          </a:prstGeom>
          <a:solidFill>
            <a:schemeClr val="bg2">
              <a:lumMod val="20000"/>
              <a:lumOff val="80000"/>
            </a:schemeClr>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400" b="1">
                <a:solidFill>
                  <a:srgbClr val="000000"/>
                </a:solidFill>
                <a:latin typeface="UTM Avo"/>
                <a:cs typeface="+mn-ea"/>
                <a:sym typeface="+mn-lt"/>
              </a:rPr>
              <a:t>6</a:t>
            </a:r>
          </a:p>
        </p:txBody>
      </p:sp>
      <p:sp>
        <p:nvSpPr>
          <p:cNvPr id="70" name="Rectangle 69">
            <a:hlinkClick r:id="rId19" action="ppaction://hlinksldjump"/>
          </p:cNvPr>
          <p:cNvSpPr/>
          <p:nvPr/>
        </p:nvSpPr>
        <p:spPr>
          <a:xfrm>
            <a:off x="3662844" y="3851440"/>
            <a:ext cx="586378" cy="677003"/>
          </a:xfrm>
          <a:prstGeom prst="rect">
            <a:avLst/>
          </a:prstGeom>
          <a:solidFill>
            <a:schemeClr val="bg2">
              <a:lumMod val="20000"/>
              <a:lumOff val="80000"/>
            </a:schemeClr>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400" b="1">
                <a:solidFill>
                  <a:srgbClr val="000000"/>
                </a:solidFill>
                <a:latin typeface="UTM Avo"/>
                <a:cs typeface="+mn-ea"/>
                <a:sym typeface="+mn-lt"/>
              </a:rPr>
              <a:t>7</a:t>
            </a:r>
          </a:p>
        </p:txBody>
      </p:sp>
      <p:sp>
        <p:nvSpPr>
          <p:cNvPr id="71" name="Rectangle 70">
            <a:hlinkClick r:id="rId20" action="ppaction://hlinksldjump"/>
          </p:cNvPr>
          <p:cNvSpPr/>
          <p:nvPr/>
        </p:nvSpPr>
        <p:spPr>
          <a:xfrm>
            <a:off x="1372199" y="4987622"/>
            <a:ext cx="586378" cy="677003"/>
          </a:xfrm>
          <a:prstGeom prst="rect">
            <a:avLst/>
          </a:prstGeom>
          <a:solidFill>
            <a:schemeClr val="bg2">
              <a:lumMod val="20000"/>
              <a:lumOff val="80000"/>
            </a:schemeClr>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400" b="1">
                <a:solidFill>
                  <a:srgbClr val="000000"/>
                </a:solidFill>
                <a:latin typeface="UTM Avo"/>
                <a:cs typeface="+mn-ea"/>
                <a:sym typeface="+mn-lt"/>
              </a:rPr>
              <a:t>8</a:t>
            </a:r>
          </a:p>
        </p:txBody>
      </p:sp>
      <p:sp>
        <p:nvSpPr>
          <p:cNvPr id="72" name="Rectangle 71">
            <a:hlinkClick r:id="rId21" action="ppaction://hlinksldjump"/>
          </p:cNvPr>
          <p:cNvSpPr/>
          <p:nvPr/>
        </p:nvSpPr>
        <p:spPr>
          <a:xfrm>
            <a:off x="2517221" y="4987622"/>
            <a:ext cx="586378" cy="677003"/>
          </a:xfrm>
          <a:prstGeom prst="rect">
            <a:avLst/>
          </a:prstGeom>
          <a:solidFill>
            <a:schemeClr val="bg2">
              <a:lumMod val="20000"/>
              <a:lumOff val="80000"/>
            </a:schemeClr>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400" b="1">
                <a:solidFill>
                  <a:srgbClr val="000000"/>
                </a:solidFill>
                <a:latin typeface="UTM Avo"/>
                <a:cs typeface="+mn-ea"/>
                <a:sym typeface="+mn-lt"/>
              </a:rPr>
              <a:t>9</a:t>
            </a:r>
          </a:p>
        </p:txBody>
      </p:sp>
      <p:sp>
        <p:nvSpPr>
          <p:cNvPr id="73" name="Rectangle 72">
            <a:hlinkClick r:id="rId22" action="ppaction://hlinksldjump"/>
          </p:cNvPr>
          <p:cNvSpPr/>
          <p:nvPr/>
        </p:nvSpPr>
        <p:spPr>
          <a:xfrm>
            <a:off x="3655313" y="4987622"/>
            <a:ext cx="586378" cy="677003"/>
          </a:xfrm>
          <a:prstGeom prst="rect">
            <a:avLst/>
          </a:prstGeom>
          <a:solidFill>
            <a:schemeClr val="bg2">
              <a:lumMod val="20000"/>
              <a:lumOff val="80000"/>
            </a:schemeClr>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400" b="1">
                <a:solidFill>
                  <a:srgbClr val="000000"/>
                </a:solidFill>
                <a:latin typeface="UTM Avo"/>
                <a:cs typeface="+mn-ea"/>
                <a:sym typeface="+mn-lt"/>
              </a:rPr>
              <a:t>10</a:t>
            </a:r>
          </a:p>
        </p:txBody>
      </p:sp>
      <p:pic>
        <p:nvPicPr>
          <p:cNvPr id="63" name="Picture 2" descr="https://cdn-icons-png.flaticon.com/128/8841/8841231.png">
            <a:hlinkClick r:id="rId23" action="ppaction://hlinksldjump"/>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rot="16200000">
            <a:off x="725394" y="5675845"/>
            <a:ext cx="893796" cy="8937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9443945"/>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repeatCount="indefinite" fill="hold" grpId="0" nodeType="withEffect">
                                  <p:stCondLst>
                                    <p:cond delay="0"/>
                                  </p:stCondLst>
                                  <p:iterate type="lt">
                                    <p:tmPct val="10000"/>
                                  </p:iterate>
                                  <p:childTnLst>
                                    <p:animMotion origin="layout" path="M -4.16667E-6 2.96296E-6 L -4.16667E-6 -0.02408 " pathEditMode="relative" rAng="0" ptsTypes="AA">
                                      <p:cBhvr>
                                        <p:cTn id="6" dur="250" accel="50000" decel="50000" autoRev="1" fill="hold">
                                          <p:stCondLst>
                                            <p:cond delay="0"/>
                                          </p:stCondLst>
                                        </p:cTn>
                                        <p:tgtEl>
                                          <p:spTgt spid="41"/>
                                        </p:tgtEl>
                                        <p:attrNameLst>
                                          <p:attrName>ppt_x</p:attrName>
                                          <p:attrName>ppt_y</p:attrName>
                                        </p:attrNameLst>
                                      </p:cBhvr>
                                      <p:rCtr x="0" y="-1204"/>
                                    </p:animMotion>
                                    <p:animRot by="1500000">
                                      <p:cBhvr>
                                        <p:cTn id="7" dur="125" fill="hold">
                                          <p:stCondLst>
                                            <p:cond delay="0"/>
                                          </p:stCondLst>
                                        </p:cTn>
                                        <p:tgtEl>
                                          <p:spTgt spid="41"/>
                                        </p:tgtEl>
                                        <p:attrNameLst>
                                          <p:attrName>r</p:attrName>
                                        </p:attrNameLst>
                                      </p:cBhvr>
                                    </p:animRot>
                                    <p:animRot by="-1500000">
                                      <p:cBhvr>
                                        <p:cTn id="8" dur="125" fill="hold">
                                          <p:stCondLst>
                                            <p:cond delay="125"/>
                                          </p:stCondLst>
                                        </p:cTn>
                                        <p:tgtEl>
                                          <p:spTgt spid="41"/>
                                        </p:tgtEl>
                                        <p:attrNameLst>
                                          <p:attrName>r</p:attrName>
                                        </p:attrNameLst>
                                      </p:cBhvr>
                                    </p:animRot>
                                    <p:animRot by="-1500000">
                                      <p:cBhvr>
                                        <p:cTn id="9" dur="125" fill="hold">
                                          <p:stCondLst>
                                            <p:cond delay="250"/>
                                          </p:stCondLst>
                                        </p:cTn>
                                        <p:tgtEl>
                                          <p:spTgt spid="41"/>
                                        </p:tgtEl>
                                        <p:attrNameLst>
                                          <p:attrName>r</p:attrName>
                                        </p:attrNameLst>
                                      </p:cBhvr>
                                    </p:animRot>
                                    <p:animRot by="1500000">
                                      <p:cBhvr>
                                        <p:cTn id="10" dur="125" fill="hold">
                                          <p:stCondLst>
                                            <p:cond delay="375"/>
                                          </p:stCondLst>
                                        </p:cTn>
                                        <p:tgtEl>
                                          <p:spTgt spid="41"/>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500"/>
                                        <p:tgtEl>
                                          <p:spTgt spid="31"/>
                                        </p:tgtEl>
                                      </p:cBhvr>
                                    </p:animEffect>
                                    <p:set>
                                      <p:cBhvr>
                                        <p:cTn id="15" dur="1" fill="hold">
                                          <p:stCondLst>
                                            <p:cond delay="499"/>
                                          </p:stCondLst>
                                        </p:cTn>
                                        <p:tgtEl>
                                          <p:spTgt spid="31"/>
                                        </p:tgtEl>
                                        <p:attrNameLst>
                                          <p:attrName>style.visibility</p:attrName>
                                        </p:attrNameLst>
                                      </p:cBhvr>
                                      <p:to>
                                        <p:strVal val="hidden"/>
                                      </p:to>
                                    </p:set>
                                  </p:childTnLst>
                                </p:cTn>
                              </p:par>
                              <p:par>
                                <p:cTn id="16" presetID="3" presetClass="mediacall" presetSubtype="0" fill="hold" nodeType="withEffect">
                                  <p:stCondLst>
                                    <p:cond delay="0"/>
                                  </p:stCondLst>
                                  <p:childTnLst>
                                    <p:cmd type="call" cmd="stop">
                                      <p:cBhvr>
                                        <p:cTn id="17" dur="1" fill="hold"/>
                                        <p:tgtEl>
                                          <p:spTgt spid="3"/>
                                        </p:tgtEl>
                                      </p:cBhvr>
                                    </p:cmd>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32"/>
                                        </p:tgtEl>
                                      </p:cBhvr>
                                    </p:animEffect>
                                    <p:set>
                                      <p:cBhvr>
                                        <p:cTn id="22" dur="1" fill="hold">
                                          <p:stCondLst>
                                            <p:cond delay="499"/>
                                          </p:stCondLst>
                                        </p:cTn>
                                        <p:tgtEl>
                                          <p:spTgt spid="32"/>
                                        </p:tgtEl>
                                        <p:attrNameLst>
                                          <p:attrName>style.visibility</p:attrName>
                                        </p:attrNameLst>
                                      </p:cBhvr>
                                      <p:to>
                                        <p:strVal val="hidden"/>
                                      </p:to>
                                    </p:set>
                                  </p:childTnLst>
                                </p:cTn>
                              </p:par>
                              <p:par>
                                <p:cTn id="23" presetID="3" presetClass="mediacall" presetSubtype="0" fill="hold" nodeType="withEffect">
                                  <p:stCondLst>
                                    <p:cond delay="0"/>
                                  </p:stCondLst>
                                  <p:childTnLst>
                                    <p:cmd type="call" cmd="stop">
                                      <p:cBhvr>
                                        <p:cTn id="24" dur="1" fill="hold"/>
                                        <p:tgtEl>
                                          <p:spTgt spid="3"/>
                                        </p:tgtEl>
                                      </p:cBhvr>
                                    </p:cmd>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0" nodeType="clickEffect">
                                  <p:stCondLst>
                                    <p:cond delay="0"/>
                                  </p:stCondLst>
                                  <p:childTnLst>
                                    <p:animEffect transition="out" filter="fade">
                                      <p:cBhvr>
                                        <p:cTn id="28" dur="500"/>
                                        <p:tgtEl>
                                          <p:spTgt spid="33"/>
                                        </p:tgtEl>
                                      </p:cBhvr>
                                    </p:animEffect>
                                    <p:set>
                                      <p:cBhvr>
                                        <p:cTn id="29" dur="1" fill="hold">
                                          <p:stCondLst>
                                            <p:cond delay="499"/>
                                          </p:stCondLst>
                                        </p:cTn>
                                        <p:tgtEl>
                                          <p:spTgt spid="33"/>
                                        </p:tgtEl>
                                        <p:attrNameLst>
                                          <p:attrName>style.visibility</p:attrName>
                                        </p:attrNameLst>
                                      </p:cBhvr>
                                      <p:to>
                                        <p:strVal val="hidden"/>
                                      </p:to>
                                    </p:set>
                                  </p:childTnLst>
                                </p:cTn>
                              </p:par>
                              <p:par>
                                <p:cTn id="30" presetID="3" presetClass="mediacall" presetSubtype="0" fill="hold" nodeType="withEffect">
                                  <p:stCondLst>
                                    <p:cond delay="0"/>
                                  </p:stCondLst>
                                  <p:childTnLst>
                                    <p:cmd type="call" cmd="stop">
                                      <p:cBhvr>
                                        <p:cTn id="31" dur="1" fill="hold"/>
                                        <p:tgtEl>
                                          <p:spTgt spid="3"/>
                                        </p:tgtEl>
                                      </p:cBhvr>
                                    </p:cmd>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0" nodeType="clickEffect">
                                  <p:stCondLst>
                                    <p:cond delay="0"/>
                                  </p:stCondLst>
                                  <p:childTnLst>
                                    <p:animEffect transition="out" filter="fade">
                                      <p:cBhvr>
                                        <p:cTn id="35" dur="500"/>
                                        <p:tgtEl>
                                          <p:spTgt spid="34"/>
                                        </p:tgtEl>
                                      </p:cBhvr>
                                    </p:animEffect>
                                    <p:set>
                                      <p:cBhvr>
                                        <p:cTn id="36" dur="1" fill="hold">
                                          <p:stCondLst>
                                            <p:cond delay="499"/>
                                          </p:stCondLst>
                                        </p:cTn>
                                        <p:tgtEl>
                                          <p:spTgt spid="34"/>
                                        </p:tgtEl>
                                        <p:attrNameLst>
                                          <p:attrName>style.visibility</p:attrName>
                                        </p:attrNameLst>
                                      </p:cBhvr>
                                      <p:to>
                                        <p:strVal val="hidden"/>
                                      </p:to>
                                    </p:set>
                                  </p:childTnLst>
                                </p:cTn>
                              </p:par>
                              <p:par>
                                <p:cTn id="37" presetID="3" presetClass="mediacall" presetSubtype="0" fill="hold" nodeType="withEffect">
                                  <p:stCondLst>
                                    <p:cond delay="0"/>
                                  </p:stCondLst>
                                  <p:childTnLst>
                                    <p:cmd type="call" cmd="stop">
                                      <p:cBhvr>
                                        <p:cTn id="38" dur="1" fill="hold"/>
                                        <p:tgtEl>
                                          <p:spTgt spid="3"/>
                                        </p:tgtEl>
                                      </p:cBhvr>
                                    </p:cmd>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grpId="0" nodeType="clickEffect">
                                  <p:stCondLst>
                                    <p:cond delay="0"/>
                                  </p:stCondLst>
                                  <p:childTnLst>
                                    <p:animEffect transition="out" filter="fade">
                                      <p:cBhvr>
                                        <p:cTn id="42" dur="500"/>
                                        <p:tgtEl>
                                          <p:spTgt spid="42"/>
                                        </p:tgtEl>
                                      </p:cBhvr>
                                    </p:animEffect>
                                    <p:set>
                                      <p:cBhvr>
                                        <p:cTn id="43" dur="1" fill="hold">
                                          <p:stCondLst>
                                            <p:cond delay="499"/>
                                          </p:stCondLst>
                                        </p:cTn>
                                        <p:tgtEl>
                                          <p:spTgt spid="42"/>
                                        </p:tgtEl>
                                        <p:attrNameLst>
                                          <p:attrName>style.visibility</p:attrName>
                                        </p:attrNameLst>
                                      </p:cBhvr>
                                      <p:to>
                                        <p:strVal val="hidden"/>
                                      </p:to>
                                    </p:set>
                                  </p:childTnLst>
                                </p:cTn>
                              </p:par>
                              <p:par>
                                <p:cTn id="44" presetID="3" presetClass="mediacall" presetSubtype="0" fill="hold" nodeType="withEffect">
                                  <p:stCondLst>
                                    <p:cond delay="0"/>
                                  </p:stCondLst>
                                  <p:childTnLst>
                                    <p:cmd type="call" cmd="stop">
                                      <p:cBhvr>
                                        <p:cTn id="45" dur="1" fill="hold"/>
                                        <p:tgtEl>
                                          <p:spTgt spid="3"/>
                                        </p:tgtEl>
                                      </p:cBhvr>
                                    </p:cmd>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grpId="0" nodeType="clickEffect">
                                  <p:stCondLst>
                                    <p:cond delay="0"/>
                                  </p:stCondLst>
                                  <p:childTnLst>
                                    <p:animEffect transition="out" filter="fade">
                                      <p:cBhvr>
                                        <p:cTn id="49" dur="500"/>
                                        <p:tgtEl>
                                          <p:spTgt spid="43"/>
                                        </p:tgtEl>
                                      </p:cBhvr>
                                    </p:animEffect>
                                    <p:set>
                                      <p:cBhvr>
                                        <p:cTn id="50" dur="1" fill="hold">
                                          <p:stCondLst>
                                            <p:cond delay="499"/>
                                          </p:stCondLst>
                                        </p:cTn>
                                        <p:tgtEl>
                                          <p:spTgt spid="43"/>
                                        </p:tgtEl>
                                        <p:attrNameLst>
                                          <p:attrName>style.visibility</p:attrName>
                                        </p:attrNameLst>
                                      </p:cBhvr>
                                      <p:to>
                                        <p:strVal val="hidden"/>
                                      </p:to>
                                    </p:set>
                                  </p:childTnLst>
                                </p:cTn>
                              </p:par>
                              <p:par>
                                <p:cTn id="51" presetID="3" presetClass="mediacall" presetSubtype="0" fill="hold" nodeType="withEffect">
                                  <p:stCondLst>
                                    <p:cond delay="0"/>
                                  </p:stCondLst>
                                  <p:childTnLst>
                                    <p:cmd type="call" cmd="stop">
                                      <p:cBhvr>
                                        <p:cTn id="52" dur="1" fill="hold"/>
                                        <p:tgtEl>
                                          <p:spTgt spid="3"/>
                                        </p:tgtEl>
                                      </p:cBhvr>
                                    </p:cmd>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0" nodeType="clickEffect">
                                  <p:stCondLst>
                                    <p:cond delay="0"/>
                                  </p:stCondLst>
                                  <p:childTnLst>
                                    <p:animEffect transition="out" filter="fade">
                                      <p:cBhvr>
                                        <p:cTn id="56" dur="500"/>
                                        <p:tgtEl>
                                          <p:spTgt spid="48"/>
                                        </p:tgtEl>
                                      </p:cBhvr>
                                    </p:animEffect>
                                    <p:set>
                                      <p:cBhvr>
                                        <p:cTn id="57" dur="1" fill="hold">
                                          <p:stCondLst>
                                            <p:cond delay="499"/>
                                          </p:stCondLst>
                                        </p:cTn>
                                        <p:tgtEl>
                                          <p:spTgt spid="48"/>
                                        </p:tgtEl>
                                        <p:attrNameLst>
                                          <p:attrName>style.visibility</p:attrName>
                                        </p:attrNameLst>
                                      </p:cBhvr>
                                      <p:to>
                                        <p:strVal val="hidden"/>
                                      </p:to>
                                    </p:set>
                                  </p:childTnLst>
                                </p:cTn>
                              </p:par>
                              <p:par>
                                <p:cTn id="58" presetID="3" presetClass="mediacall" presetSubtype="0" fill="hold" nodeType="withEffect">
                                  <p:stCondLst>
                                    <p:cond delay="0"/>
                                  </p:stCondLst>
                                  <p:childTnLst>
                                    <p:cmd type="call" cmd="stop">
                                      <p:cBhvr>
                                        <p:cTn id="59" dur="1" fill="hold"/>
                                        <p:tgtEl>
                                          <p:spTgt spid="3"/>
                                        </p:tgtEl>
                                      </p:cBhvr>
                                    </p:cmd>
                                  </p:childTnLst>
                                </p:cTn>
                              </p:par>
                            </p:childTnLst>
                          </p:cTn>
                        </p:par>
                      </p:childTnLst>
                    </p:cTn>
                  </p:par>
                  <p:par>
                    <p:cTn id="60" fill="hold">
                      <p:stCondLst>
                        <p:cond delay="indefinite"/>
                      </p:stCondLst>
                      <p:childTnLst>
                        <p:par>
                          <p:cTn id="61" fill="hold">
                            <p:stCondLst>
                              <p:cond delay="0"/>
                            </p:stCondLst>
                            <p:childTnLst>
                              <p:par>
                                <p:cTn id="62" presetID="10" presetClass="exit" presetSubtype="0" fill="hold" grpId="0" nodeType="clickEffect">
                                  <p:stCondLst>
                                    <p:cond delay="0"/>
                                  </p:stCondLst>
                                  <p:childTnLst>
                                    <p:animEffect transition="out" filter="fade">
                                      <p:cBhvr>
                                        <p:cTn id="63" dur="500"/>
                                        <p:tgtEl>
                                          <p:spTgt spid="49"/>
                                        </p:tgtEl>
                                      </p:cBhvr>
                                    </p:animEffect>
                                    <p:set>
                                      <p:cBhvr>
                                        <p:cTn id="64" dur="1" fill="hold">
                                          <p:stCondLst>
                                            <p:cond delay="499"/>
                                          </p:stCondLst>
                                        </p:cTn>
                                        <p:tgtEl>
                                          <p:spTgt spid="49"/>
                                        </p:tgtEl>
                                        <p:attrNameLst>
                                          <p:attrName>style.visibility</p:attrName>
                                        </p:attrNameLst>
                                      </p:cBhvr>
                                      <p:to>
                                        <p:strVal val="hidden"/>
                                      </p:to>
                                    </p:set>
                                  </p:childTnLst>
                                </p:cTn>
                              </p:par>
                              <p:par>
                                <p:cTn id="65" presetID="3" presetClass="mediacall" presetSubtype="0" fill="hold" nodeType="withEffect">
                                  <p:stCondLst>
                                    <p:cond delay="0"/>
                                  </p:stCondLst>
                                  <p:childTnLst>
                                    <p:cmd type="call" cmd="stop">
                                      <p:cBhvr>
                                        <p:cTn id="66" dur="1" fill="hold"/>
                                        <p:tgtEl>
                                          <p:spTgt spid="3"/>
                                        </p:tgtEl>
                                      </p:cBhvr>
                                    </p:cmd>
                                  </p:childTnLst>
                                </p:cTn>
                              </p:par>
                            </p:childTnLst>
                          </p:cTn>
                        </p:par>
                      </p:childTnLst>
                    </p:cTn>
                  </p:par>
                  <p:par>
                    <p:cTn id="67" fill="hold">
                      <p:stCondLst>
                        <p:cond delay="indefinite"/>
                      </p:stCondLst>
                      <p:childTnLst>
                        <p:par>
                          <p:cTn id="68" fill="hold">
                            <p:stCondLst>
                              <p:cond delay="0"/>
                            </p:stCondLst>
                            <p:childTnLst>
                              <p:par>
                                <p:cTn id="69" presetID="10" presetClass="exit" presetSubtype="0" fill="hold" grpId="0" nodeType="clickEffect">
                                  <p:stCondLst>
                                    <p:cond delay="0"/>
                                  </p:stCondLst>
                                  <p:childTnLst>
                                    <p:animEffect transition="out" filter="fade">
                                      <p:cBhvr>
                                        <p:cTn id="70" dur="500"/>
                                        <p:tgtEl>
                                          <p:spTgt spid="50"/>
                                        </p:tgtEl>
                                      </p:cBhvr>
                                    </p:animEffect>
                                    <p:set>
                                      <p:cBhvr>
                                        <p:cTn id="71" dur="1" fill="hold">
                                          <p:stCondLst>
                                            <p:cond delay="499"/>
                                          </p:stCondLst>
                                        </p:cTn>
                                        <p:tgtEl>
                                          <p:spTgt spid="50"/>
                                        </p:tgtEl>
                                        <p:attrNameLst>
                                          <p:attrName>style.visibility</p:attrName>
                                        </p:attrNameLst>
                                      </p:cBhvr>
                                      <p:to>
                                        <p:strVal val="hidden"/>
                                      </p:to>
                                    </p:set>
                                  </p:childTnLst>
                                </p:cTn>
                              </p:par>
                              <p:par>
                                <p:cTn id="72" presetID="3" presetClass="mediacall" presetSubtype="0" fill="hold" nodeType="withEffect">
                                  <p:stCondLst>
                                    <p:cond delay="0"/>
                                  </p:stCondLst>
                                  <p:childTnLst>
                                    <p:cmd type="call" cmd="stop">
                                      <p:cBhvr>
                                        <p:cTn id="73" dur="1" fill="hold"/>
                                        <p:tgtEl>
                                          <p:spTgt spid="3"/>
                                        </p:tgtEl>
                                      </p:cBhvr>
                                    </p:cmd>
                                  </p:childTnLst>
                                </p:cTn>
                              </p:par>
                            </p:childTnLst>
                          </p:cTn>
                        </p:par>
                      </p:childTnLst>
                    </p:cTn>
                  </p:par>
                  <p:par>
                    <p:cTn id="74" fill="hold">
                      <p:stCondLst>
                        <p:cond delay="indefinite"/>
                      </p:stCondLst>
                      <p:childTnLst>
                        <p:par>
                          <p:cTn id="75" fill="hold">
                            <p:stCondLst>
                              <p:cond delay="0"/>
                            </p:stCondLst>
                            <p:childTnLst>
                              <p:par>
                                <p:cTn id="76" presetID="10" presetClass="exit" presetSubtype="0" fill="hold" grpId="0" nodeType="clickEffect">
                                  <p:stCondLst>
                                    <p:cond delay="0"/>
                                  </p:stCondLst>
                                  <p:childTnLst>
                                    <p:animEffect transition="out" filter="fade">
                                      <p:cBhvr>
                                        <p:cTn id="77" dur="500"/>
                                        <p:tgtEl>
                                          <p:spTgt spid="51"/>
                                        </p:tgtEl>
                                      </p:cBhvr>
                                    </p:animEffect>
                                    <p:set>
                                      <p:cBhvr>
                                        <p:cTn id="78" dur="1" fill="hold">
                                          <p:stCondLst>
                                            <p:cond delay="499"/>
                                          </p:stCondLst>
                                        </p:cTn>
                                        <p:tgtEl>
                                          <p:spTgt spid="51"/>
                                        </p:tgtEl>
                                        <p:attrNameLst>
                                          <p:attrName>style.visibility</p:attrName>
                                        </p:attrNameLst>
                                      </p:cBhvr>
                                      <p:to>
                                        <p:strVal val="hidden"/>
                                      </p:to>
                                    </p:set>
                                  </p:childTnLst>
                                </p:cTn>
                              </p:par>
                              <p:par>
                                <p:cTn id="79" presetID="3" presetClass="mediacall" presetSubtype="0" fill="hold" nodeType="withEffect">
                                  <p:stCondLst>
                                    <p:cond delay="0"/>
                                  </p:stCondLst>
                                  <p:childTnLst>
                                    <p:cmd type="call" cmd="stop">
                                      <p:cBhvr>
                                        <p:cTn id="80" dur="1" fill="hold"/>
                                        <p:tgtEl>
                                          <p:spTgt spid="3"/>
                                        </p:tgtEl>
                                      </p:cBhvr>
                                    </p:cmd>
                                  </p:childTnLst>
                                </p:cTn>
                              </p:par>
                            </p:childTnLst>
                          </p:cTn>
                        </p:par>
                      </p:childTnLst>
                    </p:cTn>
                  </p:par>
                  <p:par>
                    <p:cTn id="81" fill="hold">
                      <p:stCondLst>
                        <p:cond delay="indefinite"/>
                      </p:stCondLst>
                      <p:childTnLst>
                        <p:par>
                          <p:cTn id="82" fill="hold">
                            <p:stCondLst>
                              <p:cond delay="0"/>
                            </p:stCondLst>
                            <p:childTnLst>
                              <p:par>
                                <p:cTn id="83" presetID="10" presetClass="exit" presetSubtype="0" fill="hold" grpId="0" nodeType="clickEffect">
                                  <p:stCondLst>
                                    <p:cond delay="0"/>
                                  </p:stCondLst>
                                  <p:childTnLst>
                                    <p:animEffect transition="out" filter="fade">
                                      <p:cBhvr>
                                        <p:cTn id="84" dur="500"/>
                                        <p:tgtEl>
                                          <p:spTgt spid="52"/>
                                        </p:tgtEl>
                                      </p:cBhvr>
                                    </p:animEffect>
                                    <p:set>
                                      <p:cBhvr>
                                        <p:cTn id="85" dur="1" fill="hold">
                                          <p:stCondLst>
                                            <p:cond delay="499"/>
                                          </p:stCondLst>
                                        </p:cTn>
                                        <p:tgtEl>
                                          <p:spTgt spid="52"/>
                                        </p:tgtEl>
                                        <p:attrNameLst>
                                          <p:attrName>style.visibility</p:attrName>
                                        </p:attrNameLst>
                                      </p:cBhvr>
                                      <p:to>
                                        <p:strVal val="hidden"/>
                                      </p:to>
                                    </p:set>
                                  </p:childTnLst>
                                </p:cTn>
                              </p:par>
                              <p:par>
                                <p:cTn id="86" presetID="3" presetClass="mediacall" presetSubtype="0" fill="hold" nodeType="withEffect">
                                  <p:stCondLst>
                                    <p:cond delay="0"/>
                                  </p:stCondLst>
                                  <p:childTnLst>
                                    <p:cmd type="call" cmd="stop">
                                      <p:cBhvr>
                                        <p:cTn id="87" dur="1" fill="hold"/>
                                        <p:tgtEl>
                                          <p:spTgt spid="3"/>
                                        </p:tgtEl>
                                      </p:cBhvr>
                                    </p:cmd>
                                  </p:childTnLst>
                                </p:cTn>
                              </p:par>
                            </p:childTnLst>
                          </p:cTn>
                        </p:par>
                      </p:childTnLst>
                    </p:cTn>
                  </p:par>
                  <p:par>
                    <p:cTn id="88" fill="hold">
                      <p:stCondLst>
                        <p:cond delay="indefinite"/>
                      </p:stCondLst>
                      <p:childTnLst>
                        <p:par>
                          <p:cTn id="89" fill="hold">
                            <p:stCondLst>
                              <p:cond delay="0"/>
                            </p:stCondLst>
                            <p:childTnLst>
                              <p:par>
                                <p:cTn id="90" presetID="10" presetClass="exit" presetSubtype="0" fill="hold" grpId="0" nodeType="clickEffect">
                                  <p:stCondLst>
                                    <p:cond delay="0"/>
                                  </p:stCondLst>
                                  <p:childTnLst>
                                    <p:animEffect transition="out" filter="fade">
                                      <p:cBhvr>
                                        <p:cTn id="91" dur="500"/>
                                        <p:tgtEl>
                                          <p:spTgt spid="53"/>
                                        </p:tgtEl>
                                      </p:cBhvr>
                                    </p:animEffect>
                                    <p:set>
                                      <p:cBhvr>
                                        <p:cTn id="92" dur="1" fill="hold">
                                          <p:stCondLst>
                                            <p:cond delay="499"/>
                                          </p:stCondLst>
                                        </p:cTn>
                                        <p:tgtEl>
                                          <p:spTgt spid="53"/>
                                        </p:tgtEl>
                                        <p:attrNameLst>
                                          <p:attrName>style.visibility</p:attrName>
                                        </p:attrNameLst>
                                      </p:cBhvr>
                                      <p:to>
                                        <p:strVal val="hidden"/>
                                      </p:to>
                                    </p:set>
                                  </p:childTnLst>
                                </p:cTn>
                              </p:par>
                              <p:par>
                                <p:cTn id="93" presetID="3" presetClass="mediacall" presetSubtype="0" fill="hold" nodeType="withEffect">
                                  <p:stCondLst>
                                    <p:cond delay="0"/>
                                  </p:stCondLst>
                                  <p:childTnLst>
                                    <p:cmd type="call" cmd="stop">
                                      <p:cBhvr>
                                        <p:cTn id="94" dur="1" fill="hold"/>
                                        <p:tgtEl>
                                          <p:spTgt spid="3"/>
                                        </p:tgtEl>
                                      </p:cBhvr>
                                    </p:cmd>
                                  </p:childTnLst>
                                </p:cTn>
                              </p:par>
                            </p:childTnLst>
                          </p:cTn>
                        </p:par>
                      </p:childTnLst>
                    </p:cTn>
                  </p:par>
                  <p:par>
                    <p:cTn id="95" fill="hold">
                      <p:stCondLst>
                        <p:cond delay="indefinite"/>
                      </p:stCondLst>
                      <p:childTnLst>
                        <p:par>
                          <p:cTn id="96" fill="hold">
                            <p:stCondLst>
                              <p:cond delay="0"/>
                            </p:stCondLst>
                            <p:childTnLst>
                              <p:par>
                                <p:cTn id="97" presetID="10" presetClass="exit" presetSubtype="0" fill="hold" grpId="0" nodeType="clickEffect">
                                  <p:stCondLst>
                                    <p:cond delay="0"/>
                                  </p:stCondLst>
                                  <p:childTnLst>
                                    <p:animEffect transition="out" filter="fade">
                                      <p:cBhvr>
                                        <p:cTn id="98" dur="500"/>
                                        <p:tgtEl>
                                          <p:spTgt spid="54"/>
                                        </p:tgtEl>
                                      </p:cBhvr>
                                    </p:animEffect>
                                    <p:set>
                                      <p:cBhvr>
                                        <p:cTn id="99" dur="1" fill="hold">
                                          <p:stCondLst>
                                            <p:cond delay="499"/>
                                          </p:stCondLst>
                                        </p:cTn>
                                        <p:tgtEl>
                                          <p:spTgt spid="54"/>
                                        </p:tgtEl>
                                        <p:attrNameLst>
                                          <p:attrName>style.visibility</p:attrName>
                                        </p:attrNameLst>
                                      </p:cBhvr>
                                      <p:to>
                                        <p:strVal val="hidden"/>
                                      </p:to>
                                    </p:set>
                                  </p:childTnLst>
                                </p:cTn>
                              </p:par>
                              <p:par>
                                <p:cTn id="100" presetID="3" presetClass="mediacall" presetSubtype="0" fill="hold" nodeType="withEffect">
                                  <p:stCondLst>
                                    <p:cond delay="0"/>
                                  </p:stCondLst>
                                  <p:childTnLst>
                                    <p:cmd type="call" cmd="stop">
                                      <p:cBhvr>
                                        <p:cTn id="101" dur="1" fill="hold"/>
                                        <p:tgtEl>
                                          <p:spTgt spid="3"/>
                                        </p:tgtEl>
                                      </p:cBhvr>
                                    </p:cmd>
                                  </p:childTnLst>
                                </p:cTn>
                              </p:par>
                            </p:childTnLst>
                          </p:cTn>
                        </p:par>
                      </p:childTnLst>
                    </p:cTn>
                  </p:par>
                  <p:par>
                    <p:cTn id="102" fill="hold">
                      <p:stCondLst>
                        <p:cond delay="indefinite"/>
                      </p:stCondLst>
                      <p:childTnLst>
                        <p:par>
                          <p:cTn id="103" fill="hold">
                            <p:stCondLst>
                              <p:cond delay="0"/>
                            </p:stCondLst>
                            <p:childTnLst>
                              <p:par>
                                <p:cTn id="104" presetID="10" presetClass="exit" presetSubtype="0" fill="hold" grpId="0" nodeType="clickEffect">
                                  <p:stCondLst>
                                    <p:cond delay="0"/>
                                  </p:stCondLst>
                                  <p:childTnLst>
                                    <p:animEffect transition="out" filter="fade">
                                      <p:cBhvr>
                                        <p:cTn id="105" dur="500"/>
                                        <p:tgtEl>
                                          <p:spTgt spid="55"/>
                                        </p:tgtEl>
                                      </p:cBhvr>
                                    </p:animEffect>
                                    <p:set>
                                      <p:cBhvr>
                                        <p:cTn id="106" dur="1" fill="hold">
                                          <p:stCondLst>
                                            <p:cond delay="499"/>
                                          </p:stCondLst>
                                        </p:cTn>
                                        <p:tgtEl>
                                          <p:spTgt spid="55"/>
                                        </p:tgtEl>
                                        <p:attrNameLst>
                                          <p:attrName>style.visibility</p:attrName>
                                        </p:attrNameLst>
                                      </p:cBhvr>
                                      <p:to>
                                        <p:strVal val="hidden"/>
                                      </p:to>
                                    </p:set>
                                  </p:childTnLst>
                                </p:cTn>
                              </p:par>
                              <p:par>
                                <p:cTn id="107" presetID="3" presetClass="mediacall" presetSubtype="0" fill="hold" nodeType="withEffect">
                                  <p:stCondLst>
                                    <p:cond delay="0"/>
                                  </p:stCondLst>
                                  <p:childTnLst>
                                    <p:cmd type="call" cmd="stop">
                                      <p:cBhvr>
                                        <p:cTn id="108" dur="1" fill="hold"/>
                                        <p:tgtEl>
                                          <p:spTgt spid="3"/>
                                        </p:tgtEl>
                                      </p:cBhvr>
                                    </p:cmd>
                                  </p:childTnLst>
                                </p:cTn>
                              </p:par>
                            </p:childTnLst>
                          </p:cTn>
                        </p:par>
                      </p:childTnLst>
                    </p:cTn>
                  </p:par>
                  <p:par>
                    <p:cTn id="109" fill="hold">
                      <p:stCondLst>
                        <p:cond delay="indefinite"/>
                      </p:stCondLst>
                      <p:childTnLst>
                        <p:par>
                          <p:cTn id="110" fill="hold">
                            <p:stCondLst>
                              <p:cond delay="0"/>
                            </p:stCondLst>
                            <p:childTnLst>
                              <p:par>
                                <p:cTn id="111" presetID="10" presetClass="exit" presetSubtype="0" fill="hold" grpId="0" nodeType="clickEffect">
                                  <p:stCondLst>
                                    <p:cond delay="0"/>
                                  </p:stCondLst>
                                  <p:childTnLst>
                                    <p:animEffect transition="out" filter="fade">
                                      <p:cBhvr>
                                        <p:cTn id="112" dur="500"/>
                                        <p:tgtEl>
                                          <p:spTgt spid="56"/>
                                        </p:tgtEl>
                                      </p:cBhvr>
                                    </p:animEffect>
                                    <p:set>
                                      <p:cBhvr>
                                        <p:cTn id="113" dur="1" fill="hold">
                                          <p:stCondLst>
                                            <p:cond delay="499"/>
                                          </p:stCondLst>
                                        </p:cTn>
                                        <p:tgtEl>
                                          <p:spTgt spid="56"/>
                                        </p:tgtEl>
                                        <p:attrNameLst>
                                          <p:attrName>style.visibility</p:attrName>
                                        </p:attrNameLst>
                                      </p:cBhvr>
                                      <p:to>
                                        <p:strVal val="hidden"/>
                                      </p:to>
                                    </p:set>
                                  </p:childTnLst>
                                </p:cTn>
                              </p:par>
                              <p:par>
                                <p:cTn id="114" presetID="3" presetClass="mediacall" presetSubtype="0" fill="hold" nodeType="withEffect">
                                  <p:stCondLst>
                                    <p:cond delay="0"/>
                                  </p:stCondLst>
                                  <p:childTnLst>
                                    <p:cmd type="call" cmd="stop">
                                      <p:cBhvr>
                                        <p:cTn id="115" dur="1" fill="hold"/>
                                        <p:tgtEl>
                                          <p:spTgt spid="3"/>
                                        </p:tgtEl>
                                      </p:cBhvr>
                                    </p:cmd>
                                  </p:childTnLst>
                                </p:cTn>
                              </p:par>
                            </p:childTnLst>
                          </p:cTn>
                        </p:par>
                      </p:childTnLst>
                    </p:cTn>
                  </p:par>
                  <p:par>
                    <p:cTn id="116" fill="hold">
                      <p:stCondLst>
                        <p:cond delay="indefinite"/>
                      </p:stCondLst>
                      <p:childTnLst>
                        <p:par>
                          <p:cTn id="117" fill="hold">
                            <p:stCondLst>
                              <p:cond delay="0"/>
                            </p:stCondLst>
                            <p:childTnLst>
                              <p:par>
                                <p:cTn id="118" presetID="10" presetClass="exit" presetSubtype="0" fill="hold" grpId="0" nodeType="clickEffect">
                                  <p:stCondLst>
                                    <p:cond delay="0"/>
                                  </p:stCondLst>
                                  <p:childTnLst>
                                    <p:animEffect transition="out" filter="fade">
                                      <p:cBhvr>
                                        <p:cTn id="119" dur="500"/>
                                        <p:tgtEl>
                                          <p:spTgt spid="57"/>
                                        </p:tgtEl>
                                      </p:cBhvr>
                                    </p:animEffect>
                                    <p:set>
                                      <p:cBhvr>
                                        <p:cTn id="120" dur="1" fill="hold">
                                          <p:stCondLst>
                                            <p:cond delay="499"/>
                                          </p:stCondLst>
                                        </p:cTn>
                                        <p:tgtEl>
                                          <p:spTgt spid="57"/>
                                        </p:tgtEl>
                                        <p:attrNameLst>
                                          <p:attrName>style.visibility</p:attrName>
                                        </p:attrNameLst>
                                      </p:cBhvr>
                                      <p:to>
                                        <p:strVal val="hidden"/>
                                      </p:to>
                                    </p:set>
                                  </p:childTnLst>
                                </p:cTn>
                              </p:par>
                              <p:par>
                                <p:cTn id="121" presetID="3" presetClass="mediacall" presetSubtype="0" fill="hold" nodeType="withEffect">
                                  <p:stCondLst>
                                    <p:cond delay="0"/>
                                  </p:stCondLst>
                                  <p:childTnLst>
                                    <p:cmd type="call" cmd="stop">
                                      <p:cBhvr>
                                        <p:cTn id="122" dur="1" fill="hold"/>
                                        <p:tgtEl>
                                          <p:spTgt spid="3"/>
                                        </p:tgtEl>
                                      </p:cBhvr>
                                    </p:cmd>
                                  </p:childTnLst>
                                </p:cTn>
                              </p:par>
                            </p:childTnLst>
                          </p:cTn>
                        </p:par>
                      </p:childTnLst>
                    </p:cTn>
                  </p:par>
                  <p:par>
                    <p:cTn id="123" fill="hold">
                      <p:stCondLst>
                        <p:cond delay="indefinite"/>
                      </p:stCondLst>
                      <p:childTnLst>
                        <p:par>
                          <p:cTn id="124" fill="hold">
                            <p:stCondLst>
                              <p:cond delay="0"/>
                            </p:stCondLst>
                            <p:childTnLst>
                              <p:par>
                                <p:cTn id="125" presetID="10" presetClass="exit" presetSubtype="0" fill="hold" grpId="0" nodeType="clickEffect">
                                  <p:stCondLst>
                                    <p:cond delay="0"/>
                                  </p:stCondLst>
                                  <p:childTnLst>
                                    <p:animEffect transition="out" filter="fade">
                                      <p:cBhvr>
                                        <p:cTn id="126" dur="500"/>
                                        <p:tgtEl>
                                          <p:spTgt spid="58"/>
                                        </p:tgtEl>
                                      </p:cBhvr>
                                    </p:animEffect>
                                    <p:set>
                                      <p:cBhvr>
                                        <p:cTn id="127" dur="1" fill="hold">
                                          <p:stCondLst>
                                            <p:cond delay="499"/>
                                          </p:stCondLst>
                                        </p:cTn>
                                        <p:tgtEl>
                                          <p:spTgt spid="58"/>
                                        </p:tgtEl>
                                        <p:attrNameLst>
                                          <p:attrName>style.visibility</p:attrName>
                                        </p:attrNameLst>
                                      </p:cBhvr>
                                      <p:to>
                                        <p:strVal val="hidden"/>
                                      </p:to>
                                    </p:set>
                                  </p:childTnLst>
                                </p:cTn>
                              </p:par>
                              <p:par>
                                <p:cTn id="128" presetID="3" presetClass="mediacall" presetSubtype="0" fill="hold" nodeType="withEffect">
                                  <p:stCondLst>
                                    <p:cond delay="0"/>
                                  </p:stCondLst>
                                  <p:childTnLst>
                                    <p:cmd type="call" cmd="stop">
                                      <p:cBhvr>
                                        <p:cTn id="129" dur="1" fill="hold"/>
                                        <p:tgtEl>
                                          <p:spTgt spid="3"/>
                                        </p:tgtEl>
                                      </p:cBhvr>
                                    </p:cmd>
                                  </p:childTnLst>
                                </p:cTn>
                              </p:par>
                            </p:childTnLst>
                          </p:cTn>
                        </p:par>
                      </p:childTnLst>
                    </p:cTn>
                  </p:par>
                  <p:par>
                    <p:cTn id="130" fill="hold">
                      <p:stCondLst>
                        <p:cond delay="indefinite"/>
                      </p:stCondLst>
                      <p:childTnLst>
                        <p:par>
                          <p:cTn id="131" fill="hold">
                            <p:stCondLst>
                              <p:cond delay="0"/>
                            </p:stCondLst>
                            <p:childTnLst>
                              <p:par>
                                <p:cTn id="132" presetID="10" presetClass="exit" presetSubtype="0" fill="hold" grpId="0" nodeType="clickEffect">
                                  <p:stCondLst>
                                    <p:cond delay="0"/>
                                  </p:stCondLst>
                                  <p:childTnLst>
                                    <p:animEffect transition="out" filter="fade">
                                      <p:cBhvr>
                                        <p:cTn id="133" dur="500"/>
                                        <p:tgtEl>
                                          <p:spTgt spid="59"/>
                                        </p:tgtEl>
                                      </p:cBhvr>
                                    </p:animEffect>
                                    <p:set>
                                      <p:cBhvr>
                                        <p:cTn id="134" dur="1" fill="hold">
                                          <p:stCondLst>
                                            <p:cond delay="499"/>
                                          </p:stCondLst>
                                        </p:cTn>
                                        <p:tgtEl>
                                          <p:spTgt spid="59"/>
                                        </p:tgtEl>
                                        <p:attrNameLst>
                                          <p:attrName>style.visibility</p:attrName>
                                        </p:attrNameLst>
                                      </p:cBhvr>
                                      <p:to>
                                        <p:strVal val="hidden"/>
                                      </p:to>
                                    </p:set>
                                  </p:childTnLst>
                                </p:cTn>
                              </p:par>
                              <p:par>
                                <p:cTn id="135" presetID="3" presetClass="mediacall" presetSubtype="0" fill="hold" nodeType="withEffect">
                                  <p:stCondLst>
                                    <p:cond delay="0"/>
                                  </p:stCondLst>
                                  <p:childTnLst>
                                    <p:cmd type="call" cmd="stop">
                                      <p:cBhvr>
                                        <p:cTn id="136" dur="1" fill="hold"/>
                                        <p:tgtEl>
                                          <p:spTgt spid="3"/>
                                        </p:tgtEl>
                                      </p:cBhvr>
                                    </p:cmd>
                                  </p:childTnLst>
                                </p:cTn>
                              </p:par>
                            </p:childTnLst>
                          </p:cTn>
                        </p:par>
                      </p:childTnLst>
                    </p:cTn>
                  </p:par>
                  <p:par>
                    <p:cTn id="137" fill="hold">
                      <p:stCondLst>
                        <p:cond delay="indefinite"/>
                      </p:stCondLst>
                      <p:childTnLst>
                        <p:par>
                          <p:cTn id="138" fill="hold">
                            <p:stCondLst>
                              <p:cond delay="0"/>
                            </p:stCondLst>
                            <p:childTnLst>
                              <p:par>
                                <p:cTn id="139" presetID="10" presetClass="exit" presetSubtype="0" fill="hold" grpId="0" nodeType="clickEffect">
                                  <p:stCondLst>
                                    <p:cond delay="0"/>
                                  </p:stCondLst>
                                  <p:childTnLst>
                                    <p:animEffect transition="out" filter="fade">
                                      <p:cBhvr>
                                        <p:cTn id="140" dur="500"/>
                                        <p:tgtEl>
                                          <p:spTgt spid="60"/>
                                        </p:tgtEl>
                                      </p:cBhvr>
                                    </p:animEffect>
                                    <p:set>
                                      <p:cBhvr>
                                        <p:cTn id="141" dur="1" fill="hold">
                                          <p:stCondLst>
                                            <p:cond delay="499"/>
                                          </p:stCondLst>
                                        </p:cTn>
                                        <p:tgtEl>
                                          <p:spTgt spid="60"/>
                                        </p:tgtEl>
                                        <p:attrNameLst>
                                          <p:attrName>style.visibility</p:attrName>
                                        </p:attrNameLst>
                                      </p:cBhvr>
                                      <p:to>
                                        <p:strVal val="hidden"/>
                                      </p:to>
                                    </p:set>
                                  </p:childTnLst>
                                </p:cTn>
                              </p:par>
                              <p:par>
                                <p:cTn id="142" presetID="3" presetClass="mediacall" presetSubtype="0" fill="hold" nodeType="withEffect">
                                  <p:stCondLst>
                                    <p:cond delay="0"/>
                                  </p:stCondLst>
                                  <p:childTnLst>
                                    <p:cmd type="call" cmd="stop">
                                      <p:cBhvr>
                                        <p:cTn id="143" dur="1" fill="hold"/>
                                        <p:tgtEl>
                                          <p:spTgt spid="3"/>
                                        </p:tgtEl>
                                      </p:cBhvr>
                                    </p:cmd>
                                  </p:childTnLst>
                                </p:cTn>
                              </p:par>
                            </p:childTnLst>
                          </p:cTn>
                        </p:par>
                      </p:childTnLst>
                    </p:cTn>
                  </p:par>
                  <p:par>
                    <p:cTn id="144" fill="hold">
                      <p:stCondLst>
                        <p:cond delay="indefinite"/>
                      </p:stCondLst>
                      <p:childTnLst>
                        <p:par>
                          <p:cTn id="145" fill="hold">
                            <p:stCondLst>
                              <p:cond delay="0"/>
                            </p:stCondLst>
                            <p:childTnLst>
                              <p:par>
                                <p:cTn id="146" presetID="10" presetClass="exit" presetSubtype="0" fill="hold" grpId="0" nodeType="clickEffect">
                                  <p:stCondLst>
                                    <p:cond delay="0"/>
                                  </p:stCondLst>
                                  <p:childTnLst>
                                    <p:animEffect transition="out" filter="fade">
                                      <p:cBhvr>
                                        <p:cTn id="147" dur="500"/>
                                        <p:tgtEl>
                                          <p:spTgt spid="61"/>
                                        </p:tgtEl>
                                      </p:cBhvr>
                                    </p:animEffect>
                                    <p:set>
                                      <p:cBhvr>
                                        <p:cTn id="148" dur="1" fill="hold">
                                          <p:stCondLst>
                                            <p:cond delay="499"/>
                                          </p:stCondLst>
                                        </p:cTn>
                                        <p:tgtEl>
                                          <p:spTgt spid="61"/>
                                        </p:tgtEl>
                                        <p:attrNameLst>
                                          <p:attrName>style.visibility</p:attrName>
                                        </p:attrNameLst>
                                      </p:cBhvr>
                                      <p:to>
                                        <p:strVal val="hidden"/>
                                      </p:to>
                                    </p:set>
                                  </p:childTnLst>
                                </p:cTn>
                              </p:par>
                              <p:par>
                                <p:cTn id="149" presetID="3" presetClass="mediacall" presetSubtype="0" fill="hold" nodeType="withEffect">
                                  <p:stCondLst>
                                    <p:cond delay="0"/>
                                  </p:stCondLst>
                                  <p:childTnLst>
                                    <p:cmd type="call" cmd="stop">
                                      <p:cBhvr>
                                        <p:cTn id="150"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1" fill="hold" display="0">
                  <p:stCondLst>
                    <p:cond delay="indefinite"/>
                  </p:stCondLst>
                  <p:endCondLst>
                    <p:cond evt="onStopAudio" delay="0">
                      <p:tgtEl>
                        <p:sldTgt/>
                      </p:tgtEl>
                    </p:cond>
                  </p:endCondLst>
                </p:cTn>
                <p:tgtEl>
                  <p:spTgt spid="3"/>
                </p:tgtEl>
              </p:cMediaNode>
            </p:audio>
            <p:seq concurrent="1" nextAc="seek">
              <p:cTn id="152" restart="whenNotActive" fill="hold" evtFilter="cancelBubble" nodeType="interactiveSeq">
                <p:stCondLst>
                  <p:cond evt="onClick" delay="0">
                    <p:tgtEl>
                      <p:spTgt spid="14"/>
                    </p:tgtEl>
                  </p:cond>
                </p:stCondLst>
                <p:endSync evt="end" delay="0">
                  <p:rtn val="all"/>
                </p:endSync>
                <p:childTnLst>
                  <p:par>
                    <p:cTn id="153" fill="hold">
                      <p:stCondLst>
                        <p:cond delay="0"/>
                      </p:stCondLst>
                      <p:childTnLst>
                        <p:par>
                          <p:cTn id="154" fill="hold">
                            <p:stCondLst>
                              <p:cond delay="0"/>
                            </p:stCondLst>
                            <p:childTnLst>
                              <p:par>
                                <p:cTn id="155" presetID="8" presetClass="emph" presetSubtype="0" repeatCount="indefinite" fill="hold" nodeType="clickEffect">
                                  <p:stCondLst>
                                    <p:cond delay="0"/>
                                  </p:stCondLst>
                                  <p:endCondLst>
                                    <p:cond evt="onNext" delay="0">
                                      <p:tgtEl>
                                        <p:sldTgt/>
                                      </p:tgtEl>
                                    </p:cond>
                                  </p:endCondLst>
                                  <p:childTnLst>
                                    <p:animRot by="21600000">
                                      <p:cBhvr>
                                        <p:cTn id="156" dur="1000" fill="hold"/>
                                        <p:tgtEl>
                                          <p:spTgt spid="8"/>
                                        </p:tgtEl>
                                        <p:attrNameLst>
                                          <p:attrName>r</p:attrName>
                                        </p:attrNameLst>
                                      </p:cBhvr>
                                    </p:animRot>
                                  </p:childTnLst>
                                </p:cTn>
                              </p:par>
                              <p:par>
                                <p:cTn id="157" presetID="1" presetClass="mediacall" presetSubtype="0" fill="hold" nodeType="withEffect">
                                  <p:stCondLst>
                                    <p:cond delay="0"/>
                                  </p:stCondLst>
                                  <p:childTnLst>
                                    <p:cmd type="call" cmd="playFrom(0.0)">
                                      <p:cBhvr>
                                        <p:cTn id="158" dur="30406" fill="hold"/>
                                        <p:tgtEl>
                                          <p:spTgt spid="3"/>
                                        </p:tgtEl>
                                      </p:cBhvr>
                                    </p:cmd>
                                  </p:childTnLst>
                                </p:cTn>
                              </p:par>
                            </p:childTnLst>
                          </p:cTn>
                        </p:par>
                      </p:childTnLst>
                    </p:cTn>
                  </p:par>
                </p:childTnLst>
              </p:cTn>
              <p:nextCondLst>
                <p:cond evt="onClick" delay="0">
                  <p:tgtEl>
                    <p:spTgt spid="14"/>
                  </p:tgtEl>
                </p:cond>
              </p:nextCondLst>
            </p:seq>
            <p:seq concurrent="1" nextAc="seek">
              <p:cTn id="159" restart="whenNotActive" fill="hold" evtFilter="cancelBubble" nodeType="interactiveSeq">
                <p:stCondLst>
                  <p:cond evt="onClick" delay="0">
                    <p:tgtEl>
                      <p:spTgt spid="64"/>
                    </p:tgtEl>
                  </p:cond>
                </p:stCondLst>
                <p:endSync evt="end" delay="0">
                  <p:rtn val="all"/>
                </p:endSync>
                <p:childTnLst>
                  <p:par>
                    <p:cTn id="160" fill="hold">
                      <p:stCondLst>
                        <p:cond delay="0"/>
                      </p:stCondLst>
                      <p:childTnLst>
                        <p:par>
                          <p:cTn id="161" fill="hold">
                            <p:stCondLst>
                              <p:cond delay="0"/>
                            </p:stCondLst>
                            <p:childTnLst>
                              <p:par>
                                <p:cTn id="162" presetID="53" presetClass="exit" presetSubtype="32" fill="hold" grpId="0" nodeType="clickEffect">
                                  <p:stCondLst>
                                    <p:cond delay="0"/>
                                  </p:stCondLst>
                                  <p:childTnLst>
                                    <p:anim calcmode="lin" valueType="num">
                                      <p:cBhvr>
                                        <p:cTn id="163" dur="500"/>
                                        <p:tgtEl>
                                          <p:spTgt spid="64"/>
                                        </p:tgtEl>
                                        <p:attrNameLst>
                                          <p:attrName>ppt_w</p:attrName>
                                        </p:attrNameLst>
                                      </p:cBhvr>
                                      <p:tavLst>
                                        <p:tav tm="0">
                                          <p:val>
                                            <p:strVal val="ppt_w"/>
                                          </p:val>
                                        </p:tav>
                                        <p:tav tm="100000">
                                          <p:val>
                                            <p:fltVal val="0"/>
                                          </p:val>
                                        </p:tav>
                                      </p:tavLst>
                                    </p:anim>
                                    <p:anim calcmode="lin" valueType="num">
                                      <p:cBhvr>
                                        <p:cTn id="164" dur="500"/>
                                        <p:tgtEl>
                                          <p:spTgt spid="64"/>
                                        </p:tgtEl>
                                        <p:attrNameLst>
                                          <p:attrName>ppt_h</p:attrName>
                                        </p:attrNameLst>
                                      </p:cBhvr>
                                      <p:tavLst>
                                        <p:tav tm="0">
                                          <p:val>
                                            <p:strVal val="ppt_h"/>
                                          </p:val>
                                        </p:tav>
                                        <p:tav tm="100000">
                                          <p:val>
                                            <p:fltVal val="0"/>
                                          </p:val>
                                        </p:tav>
                                      </p:tavLst>
                                    </p:anim>
                                    <p:animEffect transition="out" filter="fade">
                                      <p:cBhvr>
                                        <p:cTn id="165" dur="500"/>
                                        <p:tgtEl>
                                          <p:spTgt spid="64"/>
                                        </p:tgtEl>
                                      </p:cBhvr>
                                    </p:animEffect>
                                    <p:set>
                                      <p:cBhvr>
                                        <p:cTn id="166" dur="1" fill="hold">
                                          <p:stCondLst>
                                            <p:cond delay="499"/>
                                          </p:stCondLst>
                                        </p:cTn>
                                        <p:tgtEl>
                                          <p:spTgt spid="64"/>
                                        </p:tgtEl>
                                        <p:attrNameLst>
                                          <p:attrName>style.visibility</p:attrName>
                                        </p:attrNameLst>
                                      </p:cBhvr>
                                      <p:to>
                                        <p:strVal val="hidden"/>
                                      </p:to>
                                    </p:set>
                                  </p:childTnLst>
                                </p:cTn>
                              </p:par>
                            </p:childTnLst>
                          </p:cTn>
                        </p:par>
                      </p:childTnLst>
                    </p:cTn>
                  </p:par>
                </p:childTnLst>
              </p:cTn>
              <p:nextCondLst>
                <p:cond evt="onClick" delay="0">
                  <p:tgtEl>
                    <p:spTgt spid="64"/>
                  </p:tgtEl>
                </p:cond>
              </p:nextCondLst>
            </p:seq>
            <p:seq concurrent="1" nextAc="seek">
              <p:cTn id="167" restart="whenNotActive" fill="hold" evtFilter="cancelBubble" nodeType="interactiveSeq">
                <p:stCondLst>
                  <p:cond evt="onClick" delay="0">
                    <p:tgtEl>
                      <p:spTgt spid="65"/>
                    </p:tgtEl>
                  </p:cond>
                </p:stCondLst>
                <p:endSync evt="end" delay="0">
                  <p:rtn val="all"/>
                </p:endSync>
                <p:childTnLst>
                  <p:par>
                    <p:cTn id="168" fill="hold">
                      <p:stCondLst>
                        <p:cond delay="0"/>
                      </p:stCondLst>
                      <p:childTnLst>
                        <p:par>
                          <p:cTn id="169" fill="hold">
                            <p:stCondLst>
                              <p:cond delay="0"/>
                            </p:stCondLst>
                            <p:childTnLst>
                              <p:par>
                                <p:cTn id="170" presetID="53" presetClass="exit" presetSubtype="32" fill="hold" grpId="0" nodeType="clickEffect">
                                  <p:stCondLst>
                                    <p:cond delay="0"/>
                                  </p:stCondLst>
                                  <p:childTnLst>
                                    <p:anim calcmode="lin" valueType="num">
                                      <p:cBhvr>
                                        <p:cTn id="171" dur="500"/>
                                        <p:tgtEl>
                                          <p:spTgt spid="65"/>
                                        </p:tgtEl>
                                        <p:attrNameLst>
                                          <p:attrName>ppt_w</p:attrName>
                                        </p:attrNameLst>
                                      </p:cBhvr>
                                      <p:tavLst>
                                        <p:tav tm="0">
                                          <p:val>
                                            <p:strVal val="ppt_w"/>
                                          </p:val>
                                        </p:tav>
                                        <p:tav tm="100000">
                                          <p:val>
                                            <p:fltVal val="0"/>
                                          </p:val>
                                        </p:tav>
                                      </p:tavLst>
                                    </p:anim>
                                    <p:anim calcmode="lin" valueType="num">
                                      <p:cBhvr>
                                        <p:cTn id="172" dur="500"/>
                                        <p:tgtEl>
                                          <p:spTgt spid="65"/>
                                        </p:tgtEl>
                                        <p:attrNameLst>
                                          <p:attrName>ppt_h</p:attrName>
                                        </p:attrNameLst>
                                      </p:cBhvr>
                                      <p:tavLst>
                                        <p:tav tm="0">
                                          <p:val>
                                            <p:strVal val="ppt_h"/>
                                          </p:val>
                                        </p:tav>
                                        <p:tav tm="100000">
                                          <p:val>
                                            <p:fltVal val="0"/>
                                          </p:val>
                                        </p:tav>
                                      </p:tavLst>
                                    </p:anim>
                                    <p:animEffect transition="out" filter="fade">
                                      <p:cBhvr>
                                        <p:cTn id="173" dur="500"/>
                                        <p:tgtEl>
                                          <p:spTgt spid="65"/>
                                        </p:tgtEl>
                                      </p:cBhvr>
                                    </p:animEffect>
                                    <p:set>
                                      <p:cBhvr>
                                        <p:cTn id="174" dur="1" fill="hold">
                                          <p:stCondLst>
                                            <p:cond delay="499"/>
                                          </p:stCondLst>
                                        </p:cTn>
                                        <p:tgtEl>
                                          <p:spTgt spid="65"/>
                                        </p:tgtEl>
                                        <p:attrNameLst>
                                          <p:attrName>style.visibility</p:attrName>
                                        </p:attrNameLst>
                                      </p:cBhvr>
                                      <p:to>
                                        <p:strVal val="hidden"/>
                                      </p:to>
                                    </p:set>
                                  </p:childTnLst>
                                </p:cTn>
                              </p:par>
                            </p:childTnLst>
                          </p:cTn>
                        </p:par>
                      </p:childTnLst>
                    </p:cTn>
                  </p:par>
                </p:childTnLst>
              </p:cTn>
              <p:nextCondLst>
                <p:cond evt="onClick" delay="0">
                  <p:tgtEl>
                    <p:spTgt spid="65"/>
                  </p:tgtEl>
                </p:cond>
              </p:nextCondLst>
            </p:seq>
            <p:seq concurrent="1" nextAc="seek">
              <p:cTn id="175" restart="whenNotActive" fill="hold" evtFilter="cancelBubble" nodeType="interactiveSeq">
                <p:stCondLst>
                  <p:cond evt="onClick" delay="0">
                    <p:tgtEl>
                      <p:spTgt spid="73"/>
                    </p:tgtEl>
                  </p:cond>
                </p:stCondLst>
                <p:endSync evt="end" delay="0">
                  <p:rtn val="all"/>
                </p:endSync>
                <p:childTnLst>
                  <p:par>
                    <p:cTn id="176" fill="hold">
                      <p:stCondLst>
                        <p:cond delay="0"/>
                      </p:stCondLst>
                      <p:childTnLst>
                        <p:par>
                          <p:cTn id="177" fill="hold">
                            <p:stCondLst>
                              <p:cond delay="0"/>
                            </p:stCondLst>
                            <p:childTnLst>
                              <p:par>
                                <p:cTn id="178" presetID="53" presetClass="exit" presetSubtype="32" fill="hold" grpId="0" nodeType="clickEffect">
                                  <p:stCondLst>
                                    <p:cond delay="0"/>
                                  </p:stCondLst>
                                  <p:childTnLst>
                                    <p:anim calcmode="lin" valueType="num">
                                      <p:cBhvr>
                                        <p:cTn id="179" dur="500"/>
                                        <p:tgtEl>
                                          <p:spTgt spid="73"/>
                                        </p:tgtEl>
                                        <p:attrNameLst>
                                          <p:attrName>ppt_w</p:attrName>
                                        </p:attrNameLst>
                                      </p:cBhvr>
                                      <p:tavLst>
                                        <p:tav tm="0">
                                          <p:val>
                                            <p:strVal val="ppt_w"/>
                                          </p:val>
                                        </p:tav>
                                        <p:tav tm="100000">
                                          <p:val>
                                            <p:fltVal val="0"/>
                                          </p:val>
                                        </p:tav>
                                      </p:tavLst>
                                    </p:anim>
                                    <p:anim calcmode="lin" valueType="num">
                                      <p:cBhvr>
                                        <p:cTn id="180" dur="500"/>
                                        <p:tgtEl>
                                          <p:spTgt spid="73"/>
                                        </p:tgtEl>
                                        <p:attrNameLst>
                                          <p:attrName>ppt_h</p:attrName>
                                        </p:attrNameLst>
                                      </p:cBhvr>
                                      <p:tavLst>
                                        <p:tav tm="0">
                                          <p:val>
                                            <p:strVal val="ppt_h"/>
                                          </p:val>
                                        </p:tav>
                                        <p:tav tm="100000">
                                          <p:val>
                                            <p:fltVal val="0"/>
                                          </p:val>
                                        </p:tav>
                                      </p:tavLst>
                                    </p:anim>
                                    <p:animEffect transition="out" filter="fade">
                                      <p:cBhvr>
                                        <p:cTn id="181" dur="500"/>
                                        <p:tgtEl>
                                          <p:spTgt spid="73"/>
                                        </p:tgtEl>
                                      </p:cBhvr>
                                    </p:animEffect>
                                    <p:set>
                                      <p:cBhvr>
                                        <p:cTn id="182" dur="1" fill="hold">
                                          <p:stCondLst>
                                            <p:cond delay="499"/>
                                          </p:stCondLst>
                                        </p:cTn>
                                        <p:tgtEl>
                                          <p:spTgt spid="73"/>
                                        </p:tgtEl>
                                        <p:attrNameLst>
                                          <p:attrName>style.visibility</p:attrName>
                                        </p:attrNameLst>
                                      </p:cBhvr>
                                      <p:to>
                                        <p:strVal val="hidden"/>
                                      </p:to>
                                    </p:set>
                                  </p:childTnLst>
                                </p:cTn>
                              </p:par>
                            </p:childTnLst>
                          </p:cTn>
                        </p:par>
                      </p:childTnLst>
                    </p:cTn>
                  </p:par>
                </p:childTnLst>
              </p:cTn>
              <p:nextCondLst>
                <p:cond evt="onClick" delay="0">
                  <p:tgtEl>
                    <p:spTgt spid="73"/>
                  </p:tgtEl>
                </p:cond>
              </p:nextCondLst>
            </p:seq>
            <p:seq concurrent="1" nextAc="seek">
              <p:cTn id="183" restart="whenNotActive" fill="hold" evtFilter="cancelBubble" nodeType="interactiveSeq">
                <p:stCondLst>
                  <p:cond evt="onClick" delay="0">
                    <p:tgtEl>
                      <p:spTgt spid="72"/>
                    </p:tgtEl>
                  </p:cond>
                </p:stCondLst>
                <p:endSync evt="end" delay="0">
                  <p:rtn val="all"/>
                </p:endSync>
                <p:childTnLst>
                  <p:par>
                    <p:cTn id="184" fill="hold">
                      <p:stCondLst>
                        <p:cond delay="0"/>
                      </p:stCondLst>
                      <p:childTnLst>
                        <p:par>
                          <p:cTn id="185" fill="hold">
                            <p:stCondLst>
                              <p:cond delay="0"/>
                            </p:stCondLst>
                            <p:childTnLst>
                              <p:par>
                                <p:cTn id="186" presetID="53" presetClass="exit" presetSubtype="32" fill="hold" grpId="0" nodeType="clickEffect">
                                  <p:stCondLst>
                                    <p:cond delay="0"/>
                                  </p:stCondLst>
                                  <p:childTnLst>
                                    <p:anim calcmode="lin" valueType="num">
                                      <p:cBhvr>
                                        <p:cTn id="187" dur="500"/>
                                        <p:tgtEl>
                                          <p:spTgt spid="72"/>
                                        </p:tgtEl>
                                        <p:attrNameLst>
                                          <p:attrName>ppt_w</p:attrName>
                                        </p:attrNameLst>
                                      </p:cBhvr>
                                      <p:tavLst>
                                        <p:tav tm="0">
                                          <p:val>
                                            <p:strVal val="ppt_w"/>
                                          </p:val>
                                        </p:tav>
                                        <p:tav tm="100000">
                                          <p:val>
                                            <p:fltVal val="0"/>
                                          </p:val>
                                        </p:tav>
                                      </p:tavLst>
                                    </p:anim>
                                    <p:anim calcmode="lin" valueType="num">
                                      <p:cBhvr>
                                        <p:cTn id="188" dur="500"/>
                                        <p:tgtEl>
                                          <p:spTgt spid="72"/>
                                        </p:tgtEl>
                                        <p:attrNameLst>
                                          <p:attrName>ppt_h</p:attrName>
                                        </p:attrNameLst>
                                      </p:cBhvr>
                                      <p:tavLst>
                                        <p:tav tm="0">
                                          <p:val>
                                            <p:strVal val="ppt_h"/>
                                          </p:val>
                                        </p:tav>
                                        <p:tav tm="100000">
                                          <p:val>
                                            <p:fltVal val="0"/>
                                          </p:val>
                                        </p:tav>
                                      </p:tavLst>
                                    </p:anim>
                                    <p:animEffect transition="out" filter="fade">
                                      <p:cBhvr>
                                        <p:cTn id="189" dur="500"/>
                                        <p:tgtEl>
                                          <p:spTgt spid="72"/>
                                        </p:tgtEl>
                                      </p:cBhvr>
                                    </p:animEffect>
                                    <p:set>
                                      <p:cBhvr>
                                        <p:cTn id="190" dur="1" fill="hold">
                                          <p:stCondLst>
                                            <p:cond delay="4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seq concurrent="1" nextAc="seek">
              <p:cTn id="191" restart="whenNotActive" fill="hold" evtFilter="cancelBubble" nodeType="interactiveSeq">
                <p:stCondLst>
                  <p:cond evt="onClick" delay="0">
                    <p:tgtEl>
                      <p:spTgt spid="71"/>
                    </p:tgtEl>
                  </p:cond>
                </p:stCondLst>
                <p:endSync evt="end" delay="0">
                  <p:rtn val="all"/>
                </p:endSync>
                <p:childTnLst>
                  <p:par>
                    <p:cTn id="192" fill="hold">
                      <p:stCondLst>
                        <p:cond delay="0"/>
                      </p:stCondLst>
                      <p:childTnLst>
                        <p:par>
                          <p:cTn id="193" fill="hold">
                            <p:stCondLst>
                              <p:cond delay="0"/>
                            </p:stCondLst>
                            <p:childTnLst>
                              <p:par>
                                <p:cTn id="194" presetID="53" presetClass="exit" presetSubtype="32" fill="hold" grpId="0" nodeType="clickEffect">
                                  <p:stCondLst>
                                    <p:cond delay="0"/>
                                  </p:stCondLst>
                                  <p:childTnLst>
                                    <p:anim calcmode="lin" valueType="num">
                                      <p:cBhvr>
                                        <p:cTn id="195" dur="500"/>
                                        <p:tgtEl>
                                          <p:spTgt spid="71"/>
                                        </p:tgtEl>
                                        <p:attrNameLst>
                                          <p:attrName>ppt_w</p:attrName>
                                        </p:attrNameLst>
                                      </p:cBhvr>
                                      <p:tavLst>
                                        <p:tav tm="0">
                                          <p:val>
                                            <p:strVal val="ppt_w"/>
                                          </p:val>
                                        </p:tav>
                                        <p:tav tm="100000">
                                          <p:val>
                                            <p:fltVal val="0"/>
                                          </p:val>
                                        </p:tav>
                                      </p:tavLst>
                                    </p:anim>
                                    <p:anim calcmode="lin" valueType="num">
                                      <p:cBhvr>
                                        <p:cTn id="196" dur="500"/>
                                        <p:tgtEl>
                                          <p:spTgt spid="71"/>
                                        </p:tgtEl>
                                        <p:attrNameLst>
                                          <p:attrName>ppt_h</p:attrName>
                                        </p:attrNameLst>
                                      </p:cBhvr>
                                      <p:tavLst>
                                        <p:tav tm="0">
                                          <p:val>
                                            <p:strVal val="ppt_h"/>
                                          </p:val>
                                        </p:tav>
                                        <p:tav tm="100000">
                                          <p:val>
                                            <p:fltVal val="0"/>
                                          </p:val>
                                        </p:tav>
                                      </p:tavLst>
                                    </p:anim>
                                    <p:animEffect transition="out" filter="fade">
                                      <p:cBhvr>
                                        <p:cTn id="197" dur="500"/>
                                        <p:tgtEl>
                                          <p:spTgt spid="71"/>
                                        </p:tgtEl>
                                      </p:cBhvr>
                                    </p:animEffect>
                                    <p:set>
                                      <p:cBhvr>
                                        <p:cTn id="198" dur="1" fill="hold">
                                          <p:stCondLst>
                                            <p:cond delay="4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199" restart="whenNotActive" fill="hold" evtFilter="cancelBubble" nodeType="interactiveSeq">
                <p:stCondLst>
                  <p:cond evt="onClick" delay="0">
                    <p:tgtEl>
                      <p:spTgt spid="70"/>
                    </p:tgtEl>
                  </p:cond>
                </p:stCondLst>
                <p:endSync evt="end" delay="0">
                  <p:rtn val="all"/>
                </p:endSync>
                <p:childTnLst>
                  <p:par>
                    <p:cTn id="200" fill="hold">
                      <p:stCondLst>
                        <p:cond delay="0"/>
                      </p:stCondLst>
                      <p:childTnLst>
                        <p:par>
                          <p:cTn id="201" fill="hold">
                            <p:stCondLst>
                              <p:cond delay="0"/>
                            </p:stCondLst>
                            <p:childTnLst>
                              <p:par>
                                <p:cTn id="202" presetID="53" presetClass="exit" presetSubtype="32" fill="hold" grpId="0" nodeType="clickEffect">
                                  <p:stCondLst>
                                    <p:cond delay="0"/>
                                  </p:stCondLst>
                                  <p:childTnLst>
                                    <p:anim calcmode="lin" valueType="num">
                                      <p:cBhvr>
                                        <p:cTn id="203" dur="500"/>
                                        <p:tgtEl>
                                          <p:spTgt spid="70"/>
                                        </p:tgtEl>
                                        <p:attrNameLst>
                                          <p:attrName>ppt_w</p:attrName>
                                        </p:attrNameLst>
                                      </p:cBhvr>
                                      <p:tavLst>
                                        <p:tav tm="0">
                                          <p:val>
                                            <p:strVal val="ppt_w"/>
                                          </p:val>
                                        </p:tav>
                                        <p:tav tm="100000">
                                          <p:val>
                                            <p:fltVal val="0"/>
                                          </p:val>
                                        </p:tav>
                                      </p:tavLst>
                                    </p:anim>
                                    <p:anim calcmode="lin" valueType="num">
                                      <p:cBhvr>
                                        <p:cTn id="204" dur="500"/>
                                        <p:tgtEl>
                                          <p:spTgt spid="70"/>
                                        </p:tgtEl>
                                        <p:attrNameLst>
                                          <p:attrName>ppt_h</p:attrName>
                                        </p:attrNameLst>
                                      </p:cBhvr>
                                      <p:tavLst>
                                        <p:tav tm="0">
                                          <p:val>
                                            <p:strVal val="ppt_h"/>
                                          </p:val>
                                        </p:tav>
                                        <p:tav tm="100000">
                                          <p:val>
                                            <p:fltVal val="0"/>
                                          </p:val>
                                        </p:tav>
                                      </p:tavLst>
                                    </p:anim>
                                    <p:animEffect transition="out" filter="fade">
                                      <p:cBhvr>
                                        <p:cTn id="205" dur="500"/>
                                        <p:tgtEl>
                                          <p:spTgt spid="70"/>
                                        </p:tgtEl>
                                      </p:cBhvr>
                                    </p:animEffect>
                                    <p:set>
                                      <p:cBhvr>
                                        <p:cTn id="206" dur="1" fill="hold">
                                          <p:stCondLst>
                                            <p:cond delay="499"/>
                                          </p:stCondLst>
                                        </p:cTn>
                                        <p:tgtEl>
                                          <p:spTgt spid="70"/>
                                        </p:tgtEl>
                                        <p:attrNameLst>
                                          <p:attrName>style.visibility</p:attrName>
                                        </p:attrNameLst>
                                      </p:cBhvr>
                                      <p:to>
                                        <p:strVal val="hidden"/>
                                      </p:to>
                                    </p:set>
                                  </p:childTnLst>
                                </p:cTn>
                              </p:par>
                            </p:childTnLst>
                          </p:cTn>
                        </p:par>
                      </p:childTnLst>
                    </p:cTn>
                  </p:par>
                </p:childTnLst>
              </p:cTn>
              <p:nextCondLst>
                <p:cond evt="onClick" delay="0">
                  <p:tgtEl>
                    <p:spTgt spid="70"/>
                  </p:tgtEl>
                </p:cond>
              </p:nextCondLst>
            </p:seq>
            <p:seq concurrent="1" nextAc="seek">
              <p:cTn id="207" restart="whenNotActive" fill="hold" evtFilter="cancelBubble" nodeType="interactiveSeq">
                <p:stCondLst>
                  <p:cond evt="onClick" delay="0">
                    <p:tgtEl>
                      <p:spTgt spid="69"/>
                    </p:tgtEl>
                  </p:cond>
                </p:stCondLst>
                <p:endSync evt="end" delay="0">
                  <p:rtn val="all"/>
                </p:endSync>
                <p:childTnLst>
                  <p:par>
                    <p:cTn id="208" fill="hold">
                      <p:stCondLst>
                        <p:cond delay="0"/>
                      </p:stCondLst>
                      <p:childTnLst>
                        <p:par>
                          <p:cTn id="209" fill="hold">
                            <p:stCondLst>
                              <p:cond delay="0"/>
                            </p:stCondLst>
                            <p:childTnLst>
                              <p:par>
                                <p:cTn id="210" presetID="53" presetClass="exit" presetSubtype="32" fill="hold" grpId="0" nodeType="clickEffect">
                                  <p:stCondLst>
                                    <p:cond delay="0"/>
                                  </p:stCondLst>
                                  <p:childTnLst>
                                    <p:anim calcmode="lin" valueType="num">
                                      <p:cBhvr>
                                        <p:cTn id="211" dur="500"/>
                                        <p:tgtEl>
                                          <p:spTgt spid="69"/>
                                        </p:tgtEl>
                                        <p:attrNameLst>
                                          <p:attrName>ppt_w</p:attrName>
                                        </p:attrNameLst>
                                      </p:cBhvr>
                                      <p:tavLst>
                                        <p:tav tm="0">
                                          <p:val>
                                            <p:strVal val="ppt_w"/>
                                          </p:val>
                                        </p:tav>
                                        <p:tav tm="100000">
                                          <p:val>
                                            <p:fltVal val="0"/>
                                          </p:val>
                                        </p:tav>
                                      </p:tavLst>
                                    </p:anim>
                                    <p:anim calcmode="lin" valueType="num">
                                      <p:cBhvr>
                                        <p:cTn id="212" dur="500"/>
                                        <p:tgtEl>
                                          <p:spTgt spid="69"/>
                                        </p:tgtEl>
                                        <p:attrNameLst>
                                          <p:attrName>ppt_h</p:attrName>
                                        </p:attrNameLst>
                                      </p:cBhvr>
                                      <p:tavLst>
                                        <p:tav tm="0">
                                          <p:val>
                                            <p:strVal val="ppt_h"/>
                                          </p:val>
                                        </p:tav>
                                        <p:tav tm="100000">
                                          <p:val>
                                            <p:fltVal val="0"/>
                                          </p:val>
                                        </p:tav>
                                      </p:tavLst>
                                    </p:anim>
                                    <p:animEffect transition="out" filter="fade">
                                      <p:cBhvr>
                                        <p:cTn id="213" dur="500"/>
                                        <p:tgtEl>
                                          <p:spTgt spid="69"/>
                                        </p:tgtEl>
                                      </p:cBhvr>
                                    </p:animEffect>
                                    <p:set>
                                      <p:cBhvr>
                                        <p:cTn id="214" dur="1" fill="hold">
                                          <p:stCondLst>
                                            <p:cond delay="499"/>
                                          </p:stCondLst>
                                        </p:cTn>
                                        <p:tgtEl>
                                          <p:spTgt spid="69"/>
                                        </p:tgtEl>
                                        <p:attrNameLst>
                                          <p:attrName>style.visibility</p:attrName>
                                        </p:attrNameLst>
                                      </p:cBhvr>
                                      <p:to>
                                        <p:strVal val="hidden"/>
                                      </p:to>
                                    </p:set>
                                  </p:childTnLst>
                                </p:cTn>
                              </p:par>
                            </p:childTnLst>
                          </p:cTn>
                        </p:par>
                      </p:childTnLst>
                    </p:cTn>
                  </p:par>
                </p:childTnLst>
              </p:cTn>
              <p:nextCondLst>
                <p:cond evt="onClick" delay="0">
                  <p:tgtEl>
                    <p:spTgt spid="69"/>
                  </p:tgtEl>
                </p:cond>
              </p:nextCondLst>
            </p:seq>
            <p:seq concurrent="1" nextAc="seek">
              <p:cTn id="215" restart="whenNotActive" fill="hold" evtFilter="cancelBubble" nodeType="interactiveSeq">
                <p:stCondLst>
                  <p:cond evt="onClick" delay="0">
                    <p:tgtEl>
                      <p:spTgt spid="68"/>
                    </p:tgtEl>
                  </p:cond>
                </p:stCondLst>
                <p:endSync evt="end" delay="0">
                  <p:rtn val="all"/>
                </p:endSync>
                <p:childTnLst>
                  <p:par>
                    <p:cTn id="216" fill="hold">
                      <p:stCondLst>
                        <p:cond delay="0"/>
                      </p:stCondLst>
                      <p:childTnLst>
                        <p:par>
                          <p:cTn id="217" fill="hold">
                            <p:stCondLst>
                              <p:cond delay="0"/>
                            </p:stCondLst>
                            <p:childTnLst>
                              <p:par>
                                <p:cTn id="218" presetID="53" presetClass="exit" presetSubtype="32" fill="hold" grpId="0" nodeType="clickEffect">
                                  <p:stCondLst>
                                    <p:cond delay="0"/>
                                  </p:stCondLst>
                                  <p:childTnLst>
                                    <p:anim calcmode="lin" valueType="num">
                                      <p:cBhvr>
                                        <p:cTn id="219" dur="500"/>
                                        <p:tgtEl>
                                          <p:spTgt spid="68"/>
                                        </p:tgtEl>
                                        <p:attrNameLst>
                                          <p:attrName>ppt_w</p:attrName>
                                        </p:attrNameLst>
                                      </p:cBhvr>
                                      <p:tavLst>
                                        <p:tav tm="0">
                                          <p:val>
                                            <p:strVal val="ppt_w"/>
                                          </p:val>
                                        </p:tav>
                                        <p:tav tm="100000">
                                          <p:val>
                                            <p:fltVal val="0"/>
                                          </p:val>
                                        </p:tav>
                                      </p:tavLst>
                                    </p:anim>
                                    <p:anim calcmode="lin" valueType="num">
                                      <p:cBhvr>
                                        <p:cTn id="220" dur="500"/>
                                        <p:tgtEl>
                                          <p:spTgt spid="68"/>
                                        </p:tgtEl>
                                        <p:attrNameLst>
                                          <p:attrName>ppt_h</p:attrName>
                                        </p:attrNameLst>
                                      </p:cBhvr>
                                      <p:tavLst>
                                        <p:tav tm="0">
                                          <p:val>
                                            <p:strVal val="ppt_h"/>
                                          </p:val>
                                        </p:tav>
                                        <p:tav tm="100000">
                                          <p:val>
                                            <p:fltVal val="0"/>
                                          </p:val>
                                        </p:tav>
                                      </p:tavLst>
                                    </p:anim>
                                    <p:animEffect transition="out" filter="fade">
                                      <p:cBhvr>
                                        <p:cTn id="221" dur="500"/>
                                        <p:tgtEl>
                                          <p:spTgt spid="68"/>
                                        </p:tgtEl>
                                      </p:cBhvr>
                                    </p:animEffect>
                                    <p:set>
                                      <p:cBhvr>
                                        <p:cTn id="222" dur="1" fill="hold">
                                          <p:stCondLst>
                                            <p:cond delay="499"/>
                                          </p:stCondLst>
                                        </p:cTn>
                                        <p:tgtEl>
                                          <p:spTgt spid="68"/>
                                        </p:tgtEl>
                                        <p:attrNameLst>
                                          <p:attrName>style.visibility</p:attrName>
                                        </p:attrNameLst>
                                      </p:cBhvr>
                                      <p:to>
                                        <p:strVal val="hidden"/>
                                      </p:to>
                                    </p:set>
                                  </p:childTnLst>
                                </p:cTn>
                              </p:par>
                            </p:childTnLst>
                          </p:cTn>
                        </p:par>
                      </p:childTnLst>
                    </p:cTn>
                  </p:par>
                </p:childTnLst>
              </p:cTn>
              <p:nextCondLst>
                <p:cond evt="onClick" delay="0">
                  <p:tgtEl>
                    <p:spTgt spid="68"/>
                  </p:tgtEl>
                </p:cond>
              </p:nextCondLst>
            </p:seq>
            <p:seq concurrent="1" nextAc="seek">
              <p:cTn id="223" restart="whenNotActive" fill="hold" evtFilter="cancelBubble" nodeType="interactiveSeq">
                <p:stCondLst>
                  <p:cond evt="onClick" delay="0">
                    <p:tgtEl>
                      <p:spTgt spid="67"/>
                    </p:tgtEl>
                  </p:cond>
                </p:stCondLst>
                <p:endSync evt="end" delay="0">
                  <p:rtn val="all"/>
                </p:endSync>
                <p:childTnLst>
                  <p:par>
                    <p:cTn id="224" fill="hold">
                      <p:stCondLst>
                        <p:cond delay="0"/>
                      </p:stCondLst>
                      <p:childTnLst>
                        <p:par>
                          <p:cTn id="225" fill="hold">
                            <p:stCondLst>
                              <p:cond delay="0"/>
                            </p:stCondLst>
                            <p:childTnLst>
                              <p:par>
                                <p:cTn id="226" presetID="53" presetClass="exit" presetSubtype="32" fill="hold" grpId="0" nodeType="clickEffect">
                                  <p:stCondLst>
                                    <p:cond delay="0"/>
                                  </p:stCondLst>
                                  <p:childTnLst>
                                    <p:anim calcmode="lin" valueType="num">
                                      <p:cBhvr>
                                        <p:cTn id="227" dur="500"/>
                                        <p:tgtEl>
                                          <p:spTgt spid="67"/>
                                        </p:tgtEl>
                                        <p:attrNameLst>
                                          <p:attrName>ppt_w</p:attrName>
                                        </p:attrNameLst>
                                      </p:cBhvr>
                                      <p:tavLst>
                                        <p:tav tm="0">
                                          <p:val>
                                            <p:strVal val="ppt_w"/>
                                          </p:val>
                                        </p:tav>
                                        <p:tav tm="100000">
                                          <p:val>
                                            <p:fltVal val="0"/>
                                          </p:val>
                                        </p:tav>
                                      </p:tavLst>
                                    </p:anim>
                                    <p:anim calcmode="lin" valueType="num">
                                      <p:cBhvr>
                                        <p:cTn id="228" dur="500"/>
                                        <p:tgtEl>
                                          <p:spTgt spid="67"/>
                                        </p:tgtEl>
                                        <p:attrNameLst>
                                          <p:attrName>ppt_h</p:attrName>
                                        </p:attrNameLst>
                                      </p:cBhvr>
                                      <p:tavLst>
                                        <p:tav tm="0">
                                          <p:val>
                                            <p:strVal val="ppt_h"/>
                                          </p:val>
                                        </p:tav>
                                        <p:tav tm="100000">
                                          <p:val>
                                            <p:fltVal val="0"/>
                                          </p:val>
                                        </p:tav>
                                      </p:tavLst>
                                    </p:anim>
                                    <p:animEffect transition="out" filter="fade">
                                      <p:cBhvr>
                                        <p:cTn id="229" dur="500"/>
                                        <p:tgtEl>
                                          <p:spTgt spid="67"/>
                                        </p:tgtEl>
                                      </p:cBhvr>
                                    </p:animEffect>
                                    <p:set>
                                      <p:cBhvr>
                                        <p:cTn id="230" dur="1" fill="hold">
                                          <p:stCondLst>
                                            <p:cond delay="499"/>
                                          </p:stCondLst>
                                        </p:cTn>
                                        <p:tgtEl>
                                          <p:spTgt spid="67"/>
                                        </p:tgtEl>
                                        <p:attrNameLst>
                                          <p:attrName>style.visibility</p:attrName>
                                        </p:attrNameLst>
                                      </p:cBhvr>
                                      <p:to>
                                        <p:strVal val="hidden"/>
                                      </p:to>
                                    </p:set>
                                  </p:childTnLst>
                                </p:cTn>
                              </p:par>
                            </p:childTnLst>
                          </p:cTn>
                        </p:par>
                      </p:childTnLst>
                    </p:cTn>
                  </p:par>
                </p:childTnLst>
              </p:cTn>
              <p:nextCondLst>
                <p:cond evt="onClick" delay="0">
                  <p:tgtEl>
                    <p:spTgt spid="67"/>
                  </p:tgtEl>
                </p:cond>
              </p:nextCondLst>
            </p:seq>
            <p:seq concurrent="1" nextAc="seek">
              <p:cTn id="231" restart="whenNotActive" fill="hold" evtFilter="cancelBubble" nodeType="interactiveSeq">
                <p:stCondLst>
                  <p:cond evt="onClick" delay="0">
                    <p:tgtEl>
                      <p:spTgt spid="66"/>
                    </p:tgtEl>
                  </p:cond>
                </p:stCondLst>
                <p:endSync evt="end" delay="0">
                  <p:rtn val="all"/>
                </p:endSync>
                <p:childTnLst>
                  <p:par>
                    <p:cTn id="232" fill="hold">
                      <p:stCondLst>
                        <p:cond delay="0"/>
                      </p:stCondLst>
                      <p:childTnLst>
                        <p:par>
                          <p:cTn id="233" fill="hold">
                            <p:stCondLst>
                              <p:cond delay="0"/>
                            </p:stCondLst>
                            <p:childTnLst>
                              <p:par>
                                <p:cTn id="234" presetID="53" presetClass="exit" presetSubtype="32" fill="hold" grpId="0" nodeType="clickEffect">
                                  <p:stCondLst>
                                    <p:cond delay="0"/>
                                  </p:stCondLst>
                                  <p:childTnLst>
                                    <p:anim calcmode="lin" valueType="num">
                                      <p:cBhvr>
                                        <p:cTn id="235" dur="500"/>
                                        <p:tgtEl>
                                          <p:spTgt spid="66"/>
                                        </p:tgtEl>
                                        <p:attrNameLst>
                                          <p:attrName>ppt_w</p:attrName>
                                        </p:attrNameLst>
                                      </p:cBhvr>
                                      <p:tavLst>
                                        <p:tav tm="0">
                                          <p:val>
                                            <p:strVal val="ppt_w"/>
                                          </p:val>
                                        </p:tav>
                                        <p:tav tm="100000">
                                          <p:val>
                                            <p:fltVal val="0"/>
                                          </p:val>
                                        </p:tav>
                                      </p:tavLst>
                                    </p:anim>
                                    <p:anim calcmode="lin" valueType="num">
                                      <p:cBhvr>
                                        <p:cTn id="236" dur="500"/>
                                        <p:tgtEl>
                                          <p:spTgt spid="66"/>
                                        </p:tgtEl>
                                        <p:attrNameLst>
                                          <p:attrName>ppt_h</p:attrName>
                                        </p:attrNameLst>
                                      </p:cBhvr>
                                      <p:tavLst>
                                        <p:tav tm="0">
                                          <p:val>
                                            <p:strVal val="ppt_h"/>
                                          </p:val>
                                        </p:tav>
                                        <p:tav tm="100000">
                                          <p:val>
                                            <p:fltVal val="0"/>
                                          </p:val>
                                        </p:tav>
                                      </p:tavLst>
                                    </p:anim>
                                    <p:animEffect transition="out" filter="fade">
                                      <p:cBhvr>
                                        <p:cTn id="237" dur="500"/>
                                        <p:tgtEl>
                                          <p:spTgt spid="66"/>
                                        </p:tgtEl>
                                      </p:cBhvr>
                                    </p:animEffect>
                                    <p:set>
                                      <p:cBhvr>
                                        <p:cTn id="238" dur="1" fill="hold">
                                          <p:stCondLst>
                                            <p:cond delay="499"/>
                                          </p:stCondLst>
                                        </p:cTn>
                                        <p:tgtEl>
                                          <p:spTgt spid="66"/>
                                        </p:tgtEl>
                                        <p:attrNameLst>
                                          <p:attrName>style.visibility</p:attrName>
                                        </p:attrNameLst>
                                      </p:cBhvr>
                                      <p:to>
                                        <p:strVal val="hidden"/>
                                      </p:to>
                                    </p:set>
                                  </p:childTnLst>
                                </p:cTn>
                              </p:par>
                            </p:childTnLst>
                          </p:cTn>
                        </p:par>
                      </p:childTnLst>
                    </p:cTn>
                  </p:par>
                </p:childTnLst>
              </p:cTn>
              <p:nextCondLst>
                <p:cond evt="onClick" delay="0">
                  <p:tgtEl>
                    <p:spTgt spid="66"/>
                  </p:tgtEl>
                </p:cond>
              </p:nextCondLst>
            </p:seq>
          </p:childTnLst>
        </p:cTn>
      </p:par>
    </p:tnLst>
    <p:bldLst>
      <p:bldP spid="41" grpId="0"/>
      <p:bldP spid="31" grpId="0" animBg="1"/>
      <p:bldP spid="32" grpId="0" animBg="1"/>
      <p:bldP spid="33" grpId="0" animBg="1"/>
      <p:bldP spid="34" grpId="0" animBg="1"/>
      <p:bldP spid="42" grpId="0" animBg="1"/>
      <p:bldP spid="43"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Google Shape;102;p3"/>
          <p:cNvSpPr/>
          <p:nvPr/>
        </p:nvSpPr>
        <p:spPr>
          <a:xfrm>
            <a:off x="374953" y="2276384"/>
            <a:ext cx="5314164" cy="1628656"/>
          </a:xfrm>
          <a:prstGeom prst="roundRect">
            <a:avLst>
              <a:gd name="adj" fmla="val 16667"/>
            </a:avLst>
          </a:prstGeom>
          <a:solidFill>
            <a:schemeClr val="accent2">
              <a:lumMod val="20000"/>
              <a:lumOff val="80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algn="ctr" defTabSz="1219170">
              <a:lnSpc>
                <a:spcPct val="150000"/>
              </a:lnSpc>
            </a:pPr>
            <a:r>
              <a:rPr lang="vi-VN" sz="2400" dirty="0">
                <a:latin typeface="+mn-lt"/>
                <a:ea typeface="+mn-ea"/>
                <a:cs typeface="+mn-ea"/>
                <a:sym typeface="+mn-lt"/>
              </a:rPr>
              <a:t>A. Đánh giá bản thân là xem xét năng lực của mình.</a:t>
            </a:r>
            <a:endParaRPr sz="2400" dirty="0">
              <a:latin typeface="UTM Avo"/>
              <a:ea typeface="+mn-ea"/>
              <a:cs typeface="+mn-ea"/>
              <a:sym typeface="+mn-lt"/>
            </a:endParaRPr>
          </a:p>
        </p:txBody>
      </p:sp>
      <p:sp>
        <p:nvSpPr>
          <p:cNvPr id="6" name="Google Shape;103;p3"/>
          <p:cNvSpPr/>
          <p:nvPr/>
        </p:nvSpPr>
        <p:spPr>
          <a:xfrm>
            <a:off x="374953" y="4226076"/>
            <a:ext cx="5314164" cy="2171472"/>
          </a:xfrm>
          <a:prstGeom prst="roundRect">
            <a:avLst>
              <a:gd name="adj" fmla="val 16667"/>
            </a:avLst>
          </a:prstGeom>
          <a:solidFill>
            <a:schemeClr val="accent2">
              <a:lumMod val="20000"/>
              <a:lumOff val="80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algn="ctr" defTabSz="1219170">
              <a:lnSpc>
                <a:spcPct val="150000"/>
              </a:lnSpc>
            </a:pPr>
            <a:r>
              <a:rPr lang="vi-VN" sz="2400">
                <a:latin typeface="+mn-lt"/>
                <a:ea typeface="+mn-ea"/>
                <a:cs typeface="+mn-ea"/>
                <a:sym typeface="+mn-lt"/>
              </a:rPr>
              <a:t>C. Đánh giá bản thân là xem xét một công việc ổn định.</a:t>
            </a:r>
            <a:endParaRPr sz="2400">
              <a:latin typeface="UTM Avo"/>
              <a:ea typeface="+mn-ea"/>
              <a:cs typeface="+mn-ea"/>
              <a:sym typeface="+mn-lt"/>
            </a:endParaRPr>
          </a:p>
        </p:txBody>
      </p:sp>
      <p:sp>
        <p:nvSpPr>
          <p:cNvPr id="7" name="Google Shape;104;p3"/>
          <p:cNvSpPr/>
          <p:nvPr/>
        </p:nvSpPr>
        <p:spPr>
          <a:xfrm>
            <a:off x="6104223" y="2276384"/>
            <a:ext cx="5314164" cy="1628656"/>
          </a:xfrm>
          <a:prstGeom prst="roundRect">
            <a:avLst>
              <a:gd name="adj" fmla="val 16667"/>
            </a:avLst>
          </a:prstGeom>
          <a:solidFill>
            <a:schemeClr val="accent2">
              <a:lumMod val="20000"/>
              <a:lumOff val="80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algn="ctr" defTabSz="1219170">
              <a:lnSpc>
                <a:spcPct val="150000"/>
              </a:lnSpc>
            </a:pPr>
            <a:r>
              <a:rPr lang="vi-VN" sz="2400">
                <a:latin typeface="+mn-lt"/>
                <a:ea typeface="+mn-ea"/>
                <a:cs typeface="+mn-ea"/>
                <a:sym typeface="+mn-lt"/>
              </a:rPr>
              <a:t>B. Đánh giá bản thân là xem xét sở thích của mình.</a:t>
            </a:r>
            <a:endParaRPr sz="2400">
              <a:latin typeface="UTM Avo"/>
              <a:ea typeface="+mn-ea"/>
              <a:cs typeface="+mn-ea"/>
              <a:sym typeface="+mn-lt"/>
            </a:endParaRPr>
          </a:p>
        </p:txBody>
      </p:sp>
      <p:sp>
        <p:nvSpPr>
          <p:cNvPr id="8" name="Google Shape;105;p3"/>
          <p:cNvSpPr/>
          <p:nvPr/>
        </p:nvSpPr>
        <p:spPr>
          <a:xfrm>
            <a:off x="6104223" y="4226076"/>
            <a:ext cx="5314164" cy="2171472"/>
          </a:xfrm>
          <a:prstGeom prst="roundRect">
            <a:avLst>
              <a:gd name="adj" fmla="val 16667"/>
            </a:avLst>
          </a:prstGeom>
          <a:solidFill>
            <a:schemeClr val="accent2">
              <a:lumMod val="20000"/>
              <a:lumOff val="80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algn="ctr" defTabSz="1219170">
              <a:lnSpc>
                <a:spcPct val="150000"/>
              </a:lnSpc>
            </a:pPr>
            <a:r>
              <a:rPr lang="vi-VN" sz="2400">
                <a:latin typeface="+mn-lt"/>
                <a:ea typeface="+mn-ea"/>
                <a:cs typeface="+mn-ea"/>
                <a:sym typeface="+mn-lt"/>
              </a:rPr>
              <a:t>D. Đánh giá bản thân là </a:t>
            </a:r>
            <a:endParaRPr lang="en-US" sz="2400">
              <a:latin typeface="UTM Avo"/>
              <a:ea typeface="+mn-ea"/>
              <a:cs typeface="+mn-ea"/>
              <a:sym typeface="+mn-lt"/>
            </a:endParaRPr>
          </a:p>
          <a:p>
            <a:pPr algn="ctr" defTabSz="1219170">
              <a:lnSpc>
                <a:spcPct val="150000"/>
              </a:lnSpc>
            </a:pPr>
            <a:r>
              <a:rPr lang="vi-VN" sz="2400">
                <a:latin typeface="+mn-lt"/>
                <a:ea typeface="+mn-ea"/>
                <a:cs typeface="+mn-ea"/>
                <a:sym typeface="+mn-lt"/>
              </a:rPr>
              <a:t>xem xét định hướng và </a:t>
            </a:r>
            <a:endParaRPr lang="en-US" sz="2400">
              <a:latin typeface="UTM Avo"/>
              <a:ea typeface="+mn-ea"/>
              <a:cs typeface="+mn-ea"/>
              <a:sym typeface="+mn-lt"/>
            </a:endParaRPr>
          </a:p>
          <a:p>
            <a:pPr algn="ctr" defTabSz="1219170">
              <a:lnSpc>
                <a:spcPct val="150000"/>
              </a:lnSpc>
            </a:pPr>
            <a:r>
              <a:rPr lang="vi-VN" sz="2400">
                <a:latin typeface="+mn-lt"/>
                <a:ea typeface="+mn-ea"/>
                <a:cs typeface="+mn-ea"/>
                <a:sym typeface="+mn-lt"/>
              </a:rPr>
              <a:t>hoàn cảnh gia đình. </a:t>
            </a:r>
            <a:endParaRPr sz="2400">
              <a:latin typeface="UTM Avo"/>
              <a:ea typeface="+mn-ea"/>
              <a:cs typeface="+mn-ea"/>
              <a:sym typeface="+mn-lt"/>
            </a:endParaRPr>
          </a:p>
        </p:txBody>
      </p:sp>
      <p:sp>
        <p:nvSpPr>
          <p:cNvPr id="9" name="Google Shape;107;p3"/>
          <p:cNvSpPr/>
          <p:nvPr/>
        </p:nvSpPr>
        <p:spPr>
          <a:xfrm>
            <a:off x="374953" y="4226076"/>
            <a:ext cx="5314164" cy="2171472"/>
          </a:xfrm>
          <a:prstGeom prst="roundRect">
            <a:avLst>
              <a:gd name="adj" fmla="val 16667"/>
            </a:avLst>
          </a:prstGeom>
          <a:solidFill>
            <a:schemeClr val="accent6">
              <a:lumMod val="60000"/>
              <a:lumOff val="40000"/>
            </a:schemeClr>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algn="ctr" defTabSz="1219170">
              <a:lnSpc>
                <a:spcPct val="150000"/>
              </a:lnSpc>
            </a:pPr>
            <a:r>
              <a:rPr lang="vi-VN" sz="2400">
                <a:latin typeface="+mn-lt"/>
                <a:ea typeface="+mn-ea"/>
                <a:cs typeface="+mn-ea"/>
                <a:sym typeface="+mn-lt"/>
              </a:rPr>
              <a:t>C. Đánh giá bản thân là xem xét một công việc ổn định.</a:t>
            </a:r>
          </a:p>
        </p:txBody>
      </p:sp>
      <p:sp>
        <p:nvSpPr>
          <p:cNvPr id="10" name="TextBox 9">
            <a:extLst>
              <a:ext uri="{FF2B5EF4-FFF2-40B4-BE49-F238E27FC236}">
                <a16:creationId xmlns:a16="http://schemas.microsoft.com/office/drawing/2014/main" id="{0BE89C69-1BA8-2F2F-01BF-6D0FE11A63EB}"/>
              </a:ext>
            </a:extLst>
          </p:cNvPr>
          <p:cNvSpPr txBox="1"/>
          <p:nvPr/>
        </p:nvSpPr>
        <p:spPr>
          <a:xfrm>
            <a:off x="0" y="1493978"/>
            <a:ext cx="12192000" cy="574388"/>
          </a:xfrm>
          <a:prstGeom prst="rect">
            <a:avLst/>
          </a:prstGeom>
          <a:noFill/>
        </p:spPr>
        <p:txBody>
          <a:bodyPr wrap="square" rtlCol="0">
            <a:spAutoFit/>
          </a:bodyPr>
          <a:lstStyle/>
          <a:p>
            <a:pPr algn="ctr" defTabSz="1219170">
              <a:lnSpc>
                <a:spcPct val="150000"/>
              </a:lnSpc>
            </a:pPr>
            <a:r>
              <a:rPr lang="vi-VN" sz="2400" b="1" dirty="0">
                <a:solidFill>
                  <a:schemeClr val="tx1"/>
                </a:solidFill>
                <a:latin typeface="+mn-lt"/>
                <a:ea typeface="+mn-ea"/>
                <a:cs typeface="+mn-ea"/>
                <a:sym typeface="+mn-lt"/>
              </a:rPr>
              <a:t>Câu 1: Chọn phát biểu </a:t>
            </a:r>
            <a:r>
              <a:rPr lang="en-US" sz="2400" b="1" dirty="0">
                <a:solidFill>
                  <a:schemeClr val="tx1"/>
                </a:solidFill>
                <a:latin typeface="UTM Avo"/>
                <a:ea typeface="+mn-ea"/>
                <a:cs typeface="+mn-ea"/>
                <a:sym typeface="+mn-lt"/>
              </a:rPr>
              <a:t>SAI</a:t>
            </a:r>
            <a:r>
              <a:rPr lang="vi-VN" sz="2400" b="1" dirty="0">
                <a:solidFill>
                  <a:schemeClr val="tx1"/>
                </a:solidFill>
                <a:latin typeface="+mn-lt"/>
                <a:ea typeface="+mn-ea"/>
                <a:cs typeface="+mn-ea"/>
                <a:sym typeface="+mn-lt"/>
              </a:rPr>
              <a:t> về đánh giá bản thân? </a:t>
            </a:r>
          </a:p>
        </p:txBody>
      </p:sp>
      <p:sp>
        <p:nvSpPr>
          <p:cNvPr id="11" name="Freeform 8">
            <a:hlinkClick r:id="rId3" action="ppaction://hlinksldjump"/>
          </p:cNvPr>
          <p:cNvSpPr/>
          <p:nvPr/>
        </p:nvSpPr>
        <p:spPr>
          <a:xfrm>
            <a:off x="11195050" y="5869714"/>
            <a:ext cx="769681" cy="779604"/>
          </a:xfrm>
          <a:custGeom>
            <a:avLst/>
            <a:gdLst/>
            <a:ahLst/>
            <a:cxnLst/>
            <a:rect l="l" t="t" r="r" b="b"/>
            <a:pathLst>
              <a:path w="1714022" h="1736118">
                <a:moveTo>
                  <a:pt x="0" y="0"/>
                </a:moveTo>
                <a:lnTo>
                  <a:pt x="1714022" y="0"/>
                </a:lnTo>
                <a:lnTo>
                  <a:pt x="1714022" y="1736119"/>
                </a:lnTo>
                <a:lnTo>
                  <a:pt x="0" y="1736119"/>
                </a:lnTo>
                <a:lnTo>
                  <a:pt x="0" y="0"/>
                </a:lnTo>
                <a:close/>
              </a:path>
            </a:pathLst>
          </a:custGeom>
          <a:blipFill>
            <a:blip r:embed="rId4"/>
            <a:stretch>
              <a:fillRect/>
            </a:stretch>
          </a:blipFill>
        </p:spPr>
        <p:txBody>
          <a:bodyPr/>
          <a:lstStyle/>
          <a:p>
            <a:pPr defTabSz="1219170"/>
            <a:endParaRPr lang="en-US" sz="1867">
              <a:latin typeface="UTM Avo"/>
              <a:ea typeface="+mn-ea"/>
              <a:cs typeface="+mn-ea"/>
              <a:sym typeface="+mn-lt"/>
            </a:endParaRPr>
          </a:p>
        </p:txBody>
      </p:sp>
    </p:spTree>
    <p:extLst>
      <p:ext uri="{BB962C8B-B14F-4D97-AF65-F5344CB8AC3E}">
        <p14:creationId xmlns:p14="http://schemas.microsoft.com/office/powerpoint/2010/main" val="3396694908"/>
      </p:ext>
    </p:extLst>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outVertical)">
                                      <p:cBhvr>
                                        <p:cTn id="7" dur="500"/>
                                        <p:tgtEl>
                                          <p:spTgt spid="10"/>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outVertical)">
                                      <p:cBhvr>
                                        <p:cTn id="10" dur="500"/>
                                        <p:tgtEl>
                                          <p:spTgt spid="5"/>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outVertical)">
                                      <p:cBhvr>
                                        <p:cTn id="13" dur="500"/>
                                        <p:tgtEl>
                                          <p:spTgt spid="7"/>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outVertical)">
                                      <p:cBhvr>
                                        <p:cTn id="16" dur="500"/>
                                        <p:tgtEl>
                                          <p:spTgt spid="6"/>
                                        </p:tgtEl>
                                      </p:cBhvr>
                                    </p:animEffect>
                                  </p:childTnLst>
                                </p:cTn>
                              </p:par>
                              <p:par>
                                <p:cTn id="17" presetID="16" presetClass="entr" presetSubtype="37"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outVertic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0BE89C69-1BA8-2F2F-01BF-6D0FE11A63EB}"/>
              </a:ext>
            </a:extLst>
          </p:cNvPr>
          <p:cNvSpPr txBox="1"/>
          <p:nvPr/>
        </p:nvSpPr>
        <p:spPr>
          <a:xfrm>
            <a:off x="1403652" y="1458634"/>
            <a:ext cx="9384696" cy="1682384"/>
          </a:xfrm>
          <a:prstGeom prst="rect">
            <a:avLst/>
          </a:prstGeom>
          <a:noFill/>
        </p:spPr>
        <p:txBody>
          <a:bodyPr wrap="square" rtlCol="0">
            <a:spAutoFit/>
          </a:bodyPr>
          <a:lstStyle/>
          <a:p>
            <a:pPr algn="ctr" defTabSz="1219170">
              <a:lnSpc>
                <a:spcPct val="150000"/>
              </a:lnSpc>
            </a:pPr>
            <a:r>
              <a:rPr lang="vi-VN" sz="2400" b="1" dirty="0">
                <a:solidFill>
                  <a:schemeClr val="tx1"/>
                </a:solidFill>
                <a:latin typeface="+mn-lt"/>
                <a:ea typeface="+mn-ea"/>
                <a:cs typeface="+mn-ea"/>
                <a:sym typeface="+mn-lt"/>
              </a:rPr>
              <a:t>Câu 2: Yếu tố nào dưới đây </a:t>
            </a:r>
            <a:r>
              <a:rPr lang="en-US" sz="2400" b="1" dirty="0">
                <a:solidFill>
                  <a:schemeClr val="tx1"/>
                </a:solidFill>
                <a:latin typeface="UTM Avo"/>
                <a:ea typeface="+mn-ea"/>
                <a:cs typeface="+mn-ea"/>
                <a:sym typeface="+mn-lt"/>
              </a:rPr>
              <a:t>KHÔNG</a:t>
            </a:r>
            <a:r>
              <a:rPr lang="vi-VN" sz="2400" b="1" dirty="0">
                <a:solidFill>
                  <a:schemeClr val="tx1"/>
                </a:solidFill>
                <a:latin typeface="+mn-lt"/>
                <a:ea typeface="+mn-ea"/>
                <a:cs typeface="+mn-ea"/>
                <a:sym typeface="+mn-lt"/>
              </a:rPr>
              <a:t> phải là yếu tố khách quan ảnh hưởng tới quyết định lựa chọn nghề nghiệp trong lĩnh vực kĩ thuật, công nghệ? </a:t>
            </a:r>
          </a:p>
        </p:txBody>
      </p:sp>
      <p:sp>
        <p:nvSpPr>
          <p:cNvPr id="19" name="Google Shape;102;p3"/>
          <p:cNvSpPr/>
          <p:nvPr/>
        </p:nvSpPr>
        <p:spPr>
          <a:xfrm>
            <a:off x="515257" y="3226598"/>
            <a:ext cx="5580743" cy="1286508"/>
          </a:xfrm>
          <a:prstGeom prst="roundRect">
            <a:avLst>
              <a:gd name="adj" fmla="val 16667"/>
            </a:avLst>
          </a:prstGeom>
          <a:solidFill>
            <a:schemeClr val="accent2">
              <a:lumMod val="20000"/>
              <a:lumOff val="80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algn="ctr" defTabSz="1219170">
              <a:lnSpc>
                <a:spcPct val="150000"/>
              </a:lnSpc>
            </a:pPr>
            <a:r>
              <a:rPr lang="vi-VN" sz="2400">
                <a:latin typeface="+mn-lt"/>
                <a:ea typeface="+mn-ea"/>
                <a:cs typeface="+mn-ea"/>
                <a:sym typeface="+mn-lt"/>
              </a:rPr>
              <a:t>A. Bối cảnh gia đình.</a:t>
            </a:r>
            <a:endParaRPr sz="2400">
              <a:latin typeface="UTM Avo"/>
              <a:ea typeface="+mn-ea"/>
              <a:cs typeface="+mn-ea"/>
              <a:sym typeface="+mn-lt"/>
            </a:endParaRPr>
          </a:p>
        </p:txBody>
      </p:sp>
      <p:sp>
        <p:nvSpPr>
          <p:cNvPr id="20" name="Google Shape;103;p3"/>
          <p:cNvSpPr/>
          <p:nvPr/>
        </p:nvSpPr>
        <p:spPr>
          <a:xfrm>
            <a:off x="515257" y="4958639"/>
            <a:ext cx="5580743" cy="1286508"/>
          </a:xfrm>
          <a:prstGeom prst="roundRect">
            <a:avLst>
              <a:gd name="adj" fmla="val 16667"/>
            </a:avLst>
          </a:prstGeom>
          <a:solidFill>
            <a:schemeClr val="accent2">
              <a:lumMod val="20000"/>
              <a:lumOff val="80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algn="ctr" defTabSz="1219170">
              <a:lnSpc>
                <a:spcPct val="150000"/>
              </a:lnSpc>
            </a:pPr>
            <a:r>
              <a:rPr lang="vi-VN" sz="2400">
                <a:latin typeface="+mn-lt"/>
                <a:ea typeface="+mn-ea"/>
                <a:cs typeface="+mn-ea"/>
                <a:sym typeface="+mn-lt"/>
              </a:rPr>
              <a:t>C. Định hướng của nhà trường. </a:t>
            </a:r>
            <a:endParaRPr sz="2400">
              <a:latin typeface="UTM Avo"/>
              <a:ea typeface="+mn-ea"/>
              <a:cs typeface="+mn-ea"/>
              <a:sym typeface="+mn-lt"/>
            </a:endParaRPr>
          </a:p>
        </p:txBody>
      </p:sp>
      <p:sp>
        <p:nvSpPr>
          <p:cNvPr id="21" name="Google Shape;104;p3"/>
          <p:cNvSpPr/>
          <p:nvPr/>
        </p:nvSpPr>
        <p:spPr>
          <a:xfrm>
            <a:off x="6521751" y="3226598"/>
            <a:ext cx="5036939" cy="1286508"/>
          </a:xfrm>
          <a:prstGeom prst="roundRect">
            <a:avLst>
              <a:gd name="adj" fmla="val 16667"/>
            </a:avLst>
          </a:prstGeom>
          <a:solidFill>
            <a:schemeClr val="accent2">
              <a:lumMod val="20000"/>
              <a:lumOff val="80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algn="ctr" defTabSz="1219170">
              <a:lnSpc>
                <a:spcPct val="150000"/>
              </a:lnSpc>
            </a:pPr>
            <a:r>
              <a:rPr lang="pt-BR" sz="2400">
                <a:latin typeface="UTM Avo"/>
                <a:ea typeface="+mn-ea"/>
                <a:cs typeface="+mn-ea"/>
                <a:sym typeface="+mn-lt"/>
              </a:rPr>
              <a:t>B. Cá tính của bản thân.</a:t>
            </a:r>
            <a:endParaRPr sz="2400">
              <a:latin typeface="UTM Avo"/>
              <a:ea typeface="+mn-ea"/>
              <a:cs typeface="+mn-ea"/>
              <a:sym typeface="+mn-lt"/>
            </a:endParaRPr>
          </a:p>
        </p:txBody>
      </p:sp>
      <p:sp>
        <p:nvSpPr>
          <p:cNvPr id="22" name="Google Shape;105;p3"/>
          <p:cNvSpPr/>
          <p:nvPr/>
        </p:nvSpPr>
        <p:spPr>
          <a:xfrm>
            <a:off x="6521751" y="4958639"/>
            <a:ext cx="5036939" cy="1286508"/>
          </a:xfrm>
          <a:prstGeom prst="roundRect">
            <a:avLst>
              <a:gd name="adj" fmla="val 16667"/>
            </a:avLst>
          </a:prstGeom>
          <a:solidFill>
            <a:schemeClr val="accent2">
              <a:lumMod val="20000"/>
              <a:lumOff val="80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algn="ctr" defTabSz="1219170">
              <a:lnSpc>
                <a:spcPct val="150000"/>
              </a:lnSpc>
            </a:pPr>
            <a:r>
              <a:rPr lang="vi-VN" sz="2400">
                <a:latin typeface="+mn-lt"/>
                <a:ea typeface="+mn-ea"/>
                <a:cs typeface="+mn-ea"/>
                <a:sym typeface="+mn-lt"/>
              </a:rPr>
              <a:t>D. Sự tác động của bạn bè. </a:t>
            </a:r>
            <a:endParaRPr sz="2400">
              <a:latin typeface="UTM Avo"/>
              <a:ea typeface="+mn-ea"/>
              <a:cs typeface="+mn-ea"/>
              <a:sym typeface="+mn-lt"/>
            </a:endParaRPr>
          </a:p>
        </p:txBody>
      </p:sp>
      <p:sp>
        <p:nvSpPr>
          <p:cNvPr id="23" name="Google Shape;107;p3"/>
          <p:cNvSpPr/>
          <p:nvPr/>
        </p:nvSpPr>
        <p:spPr>
          <a:xfrm>
            <a:off x="6521750" y="3226598"/>
            <a:ext cx="5036939" cy="1286508"/>
          </a:xfrm>
          <a:prstGeom prst="roundRect">
            <a:avLst>
              <a:gd name="adj" fmla="val 16667"/>
            </a:avLst>
          </a:prstGeom>
          <a:solidFill>
            <a:schemeClr val="accent6">
              <a:lumMod val="60000"/>
              <a:lumOff val="40000"/>
            </a:schemeClr>
          </a:solidFill>
          <a:ln w="12700" cap="flat" cmpd="sng">
            <a:solidFill>
              <a:schemeClr val="accent6">
                <a:lumMod val="60000"/>
                <a:lumOff val="40000"/>
              </a:schemeClr>
            </a:solidFill>
            <a:prstDash val="solid"/>
            <a:miter lim="800000"/>
            <a:headEnd type="none" w="sm" len="sm"/>
            <a:tailEnd type="none" w="sm" len="sm"/>
          </a:ln>
        </p:spPr>
        <p:txBody>
          <a:bodyPr spcFirstLastPara="1" wrap="square" lIns="91425" tIns="45700" rIns="91425" bIns="45700" anchor="ctr" anchorCtr="0">
            <a:noAutofit/>
          </a:bodyPr>
          <a:lstStyle/>
          <a:p>
            <a:pPr algn="ctr" defTabSz="1219170">
              <a:lnSpc>
                <a:spcPct val="150000"/>
              </a:lnSpc>
            </a:pPr>
            <a:r>
              <a:rPr lang="pt-BR" sz="2400">
                <a:latin typeface="UTM Avo"/>
                <a:ea typeface="+mn-ea"/>
                <a:cs typeface="+mn-ea"/>
                <a:sym typeface="+mn-lt"/>
              </a:rPr>
              <a:t>B. Cá tính của bản thân.</a:t>
            </a:r>
          </a:p>
        </p:txBody>
      </p:sp>
      <p:sp>
        <p:nvSpPr>
          <p:cNvPr id="11" name="Freeform 8">
            <a:hlinkClick r:id="rId3" action="ppaction://hlinksldjump"/>
          </p:cNvPr>
          <p:cNvSpPr/>
          <p:nvPr/>
        </p:nvSpPr>
        <p:spPr>
          <a:xfrm>
            <a:off x="11195050" y="5869714"/>
            <a:ext cx="769681" cy="779604"/>
          </a:xfrm>
          <a:custGeom>
            <a:avLst/>
            <a:gdLst/>
            <a:ahLst/>
            <a:cxnLst/>
            <a:rect l="l" t="t" r="r" b="b"/>
            <a:pathLst>
              <a:path w="1714022" h="1736118">
                <a:moveTo>
                  <a:pt x="0" y="0"/>
                </a:moveTo>
                <a:lnTo>
                  <a:pt x="1714022" y="0"/>
                </a:lnTo>
                <a:lnTo>
                  <a:pt x="1714022" y="1736119"/>
                </a:lnTo>
                <a:lnTo>
                  <a:pt x="0" y="1736119"/>
                </a:lnTo>
                <a:lnTo>
                  <a:pt x="0" y="0"/>
                </a:lnTo>
                <a:close/>
              </a:path>
            </a:pathLst>
          </a:custGeom>
          <a:blipFill>
            <a:blip r:embed="rId4"/>
            <a:stretch>
              <a:fillRect/>
            </a:stretch>
          </a:blipFill>
        </p:spPr>
        <p:txBody>
          <a:bodyPr/>
          <a:lstStyle/>
          <a:p>
            <a:pPr defTabSz="1219170"/>
            <a:endParaRPr lang="en-US" sz="1867">
              <a:latin typeface="UTM Avo"/>
              <a:ea typeface="+mn-ea"/>
              <a:cs typeface="+mn-ea"/>
              <a:sym typeface="+mn-lt"/>
            </a:endParaRPr>
          </a:p>
        </p:txBody>
      </p:sp>
    </p:spTree>
    <p:extLst>
      <p:ext uri="{BB962C8B-B14F-4D97-AF65-F5344CB8AC3E}">
        <p14:creationId xmlns:p14="http://schemas.microsoft.com/office/powerpoint/2010/main" val="1044604854"/>
      </p:ext>
    </p:extLst>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500"/>
                                        <p:tgtEl>
                                          <p:spTgt spid="18"/>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barn(outVertical)">
                                      <p:cBhvr>
                                        <p:cTn id="10" dur="500"/>
                                        <p:tgtEl>
                                          <p:spTgt spid="19"/>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barn(outVertical)">
                                      <p:cBhvr>
                                        <p:cTn id="13" dur="500"/>
                                        <p:tgtEl>
                                          <p:spTgt spid="21"/>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barn(outVertical)">
                                      <p:cBhvr>
                                        <p:cTn id="16" dur="500"/>
                                        <p:tgtEl>
                                          <p:spTgt spid="20"/>
                                        </p:tgtEl>
                                      </p:cBhvr>
                                    </p:animEffect>
                                  </p:childTnLst>
                                </p:cTn>
                              </p:par>
                              <p:par>
                                <p:cTn id="17" presetID="16" presetClass="entr" presetSubtype="37"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barn(outVertical)">
                                      <p:cBhvr>
                                        <p:cTn id="19" dur="500"/>
                                        <p:tgtEl>
                                          <p:spTgt spid="2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left)">
                                      <p:cBhvr>
                                        <p:cTn id="2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animBg="1"/>
      <p:bldP spid="20" grpId="0" animBg="1"/>
      <p:bldP spid="21" grpId="0" animBg="1"/>
      <p:bldP spid="22" grpId="0" animBg="1"/>
      <p:bldP spid="2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0BE89C69-1BA8-2F2F-01BF-6D0FE11A63EB}"/>
              </a:ext>
            </a:extLst>
          </p:cNvPr>
          <p:cNvSpPr txBox="1"/>
          <p:nvPr/>
        </p:nvSpPr>
        <p:spPr>
          <a:xfrm>
            <a:off x="0" y="1576505"/>
            <a:ext cx="12192000" cy="1128386"/>
          </a:xfrm>
          <a:prstGeom prst="rect">
            <a:avLst/>
          </a:prstGeom>
          <a:noFill/>
        </p:spPr>
        <p:txBody>
          <a:bodyPr wrap="square" rtlCol="0">
            <a:spAutoFit/>
          </a:bodyPr>
          <a:lstStyle/>
          <a:p>
            <a:pPr algn="ctr" defTabSz="1219170">
              <a:lnSpc>
                <a:spcPct val="150000"/>
              </a:lnSpc>
            </a:pPr>
            <a:r>
              <a:rPr lang="vi-VN" sz="2400" b="1" dirty="0">
                <a:solidFill>
                  <a:schemeClr val="tx1"/>
                </a:solidFill>
                <a:latin typeface="+mn-lt"/>
                <a:ea typeface="+mn-ea"/>
                <a:cs typeface="+mn-ea"/>
                <a:sym typeface="+mn-lt"/>
              </a:rPr>
              <a:t>Câu 3: Yếu tố nào được xem xét là </a:t>
            </a:r>
            <a:endParaRPr lang="en-US" sz="2400" b="1" dirty="0">
              <a:solidFill>
                <a:schemeClr val="tx1"/>
              </a:solidFill>
              <a:latin typeface="UTM Avo"/>
              <a:ea typeface="+mn-ea"/>
              <a:cs typeface="+mn-ea"/>
              <a:sym typeface="+mn-lt"/>
            </a:endParaRPr>
          </a:p>
          <a:p>
            <a:pPr algn="ctr" defTabSz="1219170">
              <a:lnSpc>
                <a:spcPct val="150000"/>
              </a:lnSpc>
            </a:pPr>
            <a:r>
              <a:rPr lang="vi-VN" sz="2400" b="1" dirty="0">
                <a:solidFill>
                  <a:schemeClr val="tx1"/>
                </a:solidFill>
                <a:latin typeface="+mn-lt"/>
                <a:ea typeface="+mn-ea"/>
                <a:cs typeface="+mn-ea"/>
                <a:sym typeface="+mn-lt"/>
              </a:rPr>
              <a:t>yếu tố quan trọng nhất khi lựa chọn nghề nghiệp? </a:t>
            </a:r>
          </a:p>
        </p:txBody>
      </p:sp>
      <p:sp>
        <p:nvSpPr>
          <p:cNvPr id="13" name="Google Shape;102;p3"/>
          <p:cNvSpPr/>
          <p:nvPr/>
        </p:nvSpPr>
        <p:spPr>
          <a:xfrm>
            <a:off x="472924" y="2877458"/>
            <a:ext cx="5729269" cy="1518736"/>
          </a:xfrm>
          <a:prstGeom prst="roundRect">
            <a:avLst>
              <a:gd name="adj" fmla="val 16667"/>
            </a:avLst>
          </a:prstGeom>
          <a:solidFill>
            <a:schemeClr val="accent2">
              <a:lumMod val="20000"/>
              <a:lumOff val="80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algn="ctr" defTabSz="1219170">
              <a:lnSpc>
                <a:spcPct val="150000"/>
              </a:lnSpc>
            </a:pPr>
            <a:r>
              <a:rPr lang="vi-VN" sz="2400">
                <a:latin typeface="+mn-lt"/>
                <a:ea typeface="+mn-ea"/>
                <a:cs typeface="+mn-ea"/>
                <a:sym typeface="+mn-lt"/>
              </a:rPr>
              <a:t>A. Năng lực của bản thân.</a:t>
            </a:r>
            <a:endParaRPr sz="2400">
              <a:latin typeface="UTM Avo"/>
              <a:ea typeface="+mn-ea"/>
              <a:cs typeface="+mn-ea"/>
              <a:sym typeface="+mn-lt"/>
            </a:endParaRPr>
          </a:p>
        </p:txBody>
      </p:sp>
      <p:sp>
        <p:nvSpPr>
          <p:cNvPr id="14" name="Google Shape;103;p3"/>
          <p:cNvSpPr/>
          <p:nvPr/>
        </p:nvSpPr>
        <p:spPr>
          <a:xfrm>
            <a:off x="472924" y="4846155"/>
            <a:ext cx="5729269" cy="1518736"/>
          </a:xfrm>
          <a:prstGeom prst="roundRect">
            <a:avLst>
              <a:gd name="adj" fmla="val 16667"/>
            </a:avLst>
          </a:prstGeom>
          <a:solidFill>
            <a:schemeClr val="accent2">
              <a:lumMod val="20000"/>
              <a:lumOff val="80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algn="ctr" defTabSz="1219170">
              <a:lnSpc>
                <a:spcPct val="150000"/>
              </a:lnSpc>
            </a:pPr>
            <a:r>
              <a:rPr lang="vi-VN" sz="2400">
                <a:latin typeface="+mn-lt"/>
                <a:ea typeface="+mn-ea"/>
                <a:cs typeface="+mn-ea"/>
                <a:sym typeface="+mn-lt"/>
              </a:rPr>
              <a:t>C. Định hướng của nhà trường.</a:t>
            </a:r>
            <a:endParaRPr sz="2400">
              <a:latin typeface="UTM Avo"/>
              <a:ea typeface="+mn-ea"/>
              <a:cs typeface="+mn-ea"/>
              <a:sym typeface="+mn-lt"/>
            </a:endParaRPr>
          </a:p>
        </p:txBody>
      </p:sp>
      <p:sp>
        <p:nvSpPr>
          <p:cNvPr id="15" name="Google Shape;104;p3"/>
          <p:cNvSpPr/>
          <p:nvPr/>
        </p:nvSpPr>
        <p:spPr>
          <a:xfrm>
            <a:off x="6595533" y="2877458"/>
            <a:ext cx="4920824" cy="1518736"/>
          </a:xfrm>
          <a:prstGeom prst="roundRect">
            <a:avLst>
              <a:gd name="adj" fmla="val 16667"/>
            </a:avLst>
          </a:prstGeom>
          <a:solidFill>
            <a:schemeClr val="accent2">
              <a:lumMod val="20000"/>
              <a:lumOff val="80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algn="ctr" defTabSz="1219170">
              <a:lnSpc>
                <a:spcPct val="150000"/>
              </a:lnSpc>
            </a:pPr>
            <a:r>
              <a:rPr lang="vi-VN" sz="2400">
                <a:latin typeface="+mn-lt"/>
                <a:ea typeface="+mn-ea"/>
                <a:cs typeface="+mn-ea"/>
                <a:sym typeface="+mn-lt"/>
              </a:rPr>
              <a:t>B. Bối cảnh gia đình.</a:t>
            </a:r>
            <a:endParaRPr sz="2400">
              <a:latin typeface="UTM Avo"/>
              <a:ea typeface="+mn-ea"/>
              <a:cs typeface="+mn-ea"/>
              <a:sym typeface="+mn-lt"/>
            </a:endParaRPr>
          </a:p>
        </p:txBody>
      </p:sp>
      <p:sp>
        <p:nvSpPr>
          <p:cNvPr id="16" name="Google Shape;105;p3"/>
          <p:cNvSpPr/>
          <p:nvPr/>
        </p:nvSpPr>
        <p:spPr>
          <a:xfrm>
            <a:off x="6595533" y="4846155"/>
            <a:ext cx="4920824" cy="1518736"/>
          </a:xfrm>
          <a:prstGeom prst="roundRect">
            <a:avLst>
              <a:gd name="adj" fmla="val 16667"/>
            </a:avLst>
          </a:prstGeom>
          <a:solidFill>
            <a:schemeClr val="accent2">
              <a:lumMod val="20000"/>
              <a:lumOff val="80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algn="ctr" defTabSz="1219170">
              <a:lnSpc>
                <a:spcPct val="150000"/>
              </a:lnSpc>
            </a:pPr>
            <a:r>
              <a:rPr lang="vi-VN" sz="2400">
                <a:latin typeface="+mn-lt"/>
                <a:ea typeface="+mn-ea"/>
                <a:cs typeface="+mn-ea"/>
                <a:sym typeface="+mn-lt"/>
              </a:rPr>
              <a:t>D. Nhu cầu xã hội. </a:t>
            </a:r>
            <a:endParaRPr sz="2400">
              <a:latin typeface="UTM Avo"/>
              <a:ea typeface="+mn-ea"/>
              <a:cs typeface="+mn-ea"/>
              <a:sym typeface="+mn-lt"/>
            </a:endParaRPr>
          </a:p>
        </p:txBody>
      </p:sp>
      <p:sp>
        <p:nvSpPr>
          <p:cNvPr id="17" name="Google Shape;107;p3"/>
          <p:cNvSpPr/>
          <p:nvPr/>
        </p:nvSpPr>
        <p:spPr>
          <a:xfrm>
            <a:off x="472923" y="2877458"/>
            <a:ext cx="5729269" cy="1518736"/>
          </a:xfrm>
          <a:prstGeom prst="roundRect">
            <a:avLst>
              <a:gd name="adj" fmla="val 16667"/>
            </a:avLst>
          </a:prstGeom>
          <a:solidFill>
            <a:schemeClr val="accent6">
              <a:lumMod val="60000"/>
              <a:lumOff val="40000"/>
            </a:schemeClr>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algn="ctr" defTabSz="1219170">
              <a:lnSpc>
                <a:spcPct val="150000"/>
              </a:lnSpc>
            </a:pPr>
            <a:r>
              <a:rPr lang="vi-VN" sz="2400">
                <a:latin typeface="+mn-lt"/>
                <a:ea typeface="+mn-ea"/>
                <a:cs typeface="+mn-ea"/>
                <a:sym typeface="+mn-lt"/>
              </a:rPr>
              <a:t>A. Năng lực của bản thân.</a:t>
            </a:r>
          </a:p>
        </p:txBody>
      </p:sp>
      <p:sp>
        <p:nvSpPr>
          <p:cNvPr id="11" name="Freeform 8">
            <a:hlinkClick r:id="rId3" action="ppaction://hlinksldjump"/>
          </p:cNvPr>
          <p:cNvSpPr/>
          <p:nvPr/>
        </p:nvSpPr>
        <p:spPr>
          <a:xfrm>
            <a:off x="11195050" y="5869714"/>
            <a:ext cx="769681" cy="779604"/>
          </a:xfrm>
          <a:custGeom>
            <a:avLst/>
            <a:gdLst/>
            <a:ahLst/>
            <a:cxnLst/>
            <a:rect l="l" t="t" r="r" b="b"/>
            <a:pathLst>
              <a:path w="1714022" h="1736118">
                <a:moveTo>
                  <a:pt x="0" y="0"/>
                </a:moveTo>
                <a:lnTo>
                  <a:pt x="1714022" y="0"/>
                </a:lnTo>
                <a:lnTo>
                  <a:pt x="1714022" y="1736119"/>
                </a:lnTo>
                <a:lnTo>
                  <a:pt x="0" y="1736119"/>
                </a:lnTo>
                <a:lnTo>
                  <a:pt x="0" y="0"/>
                </a:lnTo>
                <a:close/>
              </a:path>
            </a:pathLst>
          </a:custGeom>
          <a:blipFill>
            <a:blip r:embed="rId4"/>
            <a:stretch>
              <a:fillRect/>
            </a:stretch>
          </a:blipFill>
        </p:spPr>
        <p:txBody>
          <a:bodyPr/>
          <a:lstStyle/>
          <a:p>
            <a:pPr defTabSz="1219170"/>
            <a:endParaRPr lang="en-US" sz="1867">
              <a:latin typeface="UTM Avo"/>
              <a:ea typeface="+mn-ea"/>
              <a:cs typeface="+mn-ea"/>
              <a:sym typeface="+mn-lt"/>
            </a:endParaRPr>
          </a:p>
        </p:txBody>
      </p:sp>
    </p:spTree>
    <p:extLst>
      <p:ext uri="{BB962C8B-B14F-4D97-AF65-F5344CB8AC3E}">
        <p14:creationId xmlns:p14="http://schemas.microsoft.com/office/powerpoint/2010/main" val="4136590682"/>
      </p:ext>
    </p:extLst>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Vertical)">
                                      <p:cBhvr>
                                        <p:cTn id="7" dur="500"/>
                                        <p:tgtEl>
                                          <p:spTgt spid="12"/>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arn(outVertical)">
                                      <p:cBhvr>
                                        <p:cTn id="10" dur="500"/>
                                        <p:tgtEl>
                                          <p:spTgt spid="13"/>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barn(outVertical)">
                                      <p:cBhvr>
                                        <p:cTn id="13" dur="500"/>
                                        <p:tgtEl>
                                          <p:spTgt spid="15"/>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arn(outVertical)">
                                      <p:cBhvr>
                                        <p:cTn id="16" dur="500"/>
                                        <p:tgtEl>
                                          <p:spTgt spid="14"/>
                                        </p:tgtEl>
                                      </p:cBhvr>
                                    </p:animEffect>
                                  </p:childTnLst>
                                </p:cTn>
                              </p:par>
                              <p:par>
                                <p:cTn id="17" presetID="16" presetClass="entr" presetSubtype="37"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barn(outVertical)">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animBg="1"/>
      <p:bldP spid="15" grpId="0" animBg="1"/>
      <p:bldP spid="16" grpId="0" animBg="1"/>
      <p:bldP spid="1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0BE89C69-1BA8-2F2F-01BF-6D0FE11A63EB}"/>
              </a:ext>
            </a:extLst>
          </p:cNvPr>
          <p:cNvSpPr txBox="1"/>
          <p:nvPr/>
        </p:nvSpPr>
        <p:spPr>
          <a:xfrm>
            <a:off x="0" y="1440664"/>
            <a:ext cx="12192000" cy="1128386"/>
          </a:xfrm>
          <a:prstGeom prst="rect">
            <a:avLst/>
          </a:prstGeom>
          <a:noFill/>
        </p:spPr>
        <p:txBody>
          <a:bodyPr wrap="square" rtlCol="0">
            <a:spAutoFit/>
          </a:bodyPr>
          <a:lstStyle/>
          <a:p>
            <a:pPr algn="ctr" defTabSz="1219170">
              <a:lnSpc>
                <a:spcPct val="150000"/>
              </a:lnSpc>
            </a:pPr>
            <a:r>
              <a:rPr lang="vi-VN" sz="2400" b="1" dirty="0">
                <a:solidFill>
                  <a:schemeClr val="tx1"/>
                </a:solidFill>
                <a:latin typeface="+mn-lt"/>
                <a:ea typeface="+mn-ea"/>
                <a:cs typeface="+mn-ea"/>
                <a:sym typeface="+mn-lt"/>
              </a:rPr>
              <a:t>Câu 4: Bước nào là quan trọng nhất </a:t>
            </a:r>
            <a:endParaRPr lang="en-US" sz="2400" b="1" dirty="0">
              <a:solidFill>
                <a:schemeClr val="tx1"/>
              </a:solidFill>
              <a:latin typeface="UTM Avo"/>
              <a:ea typeface="+mn-ea"/>
              <a:cs typeface="+mn-ea"/>
              <a:sym typeface="+mn-lt"/>
            </a:endParaRPr>
          </a:p>
          <a:p>
            <a:pPr algn="ctr" defTabSz="1219170">
              <a:lnSpc>
                <a:spcPct val="150000"/>
              </a:lnSpc>
            </a:pPr>
            <a:r>
              <a:rPr lang="vi-VN" sz="2400" b="1" dirty="0">
                <a:solidFill>
                  <a:schemeClr val="tx1"/>
                </a:solidFill>
                <a:latin typeface="+mn-lt"/>
                <a:ea typeface="+mn-ea"/>
                <a:cs typeface="+mn-ea"/>
                <a:sym typeface="+mn-lt"/>
              </a:rPr>
              <a:t>trong quá trình lựa chọn nghề nghiệp? </a:t>
            </a:r>
          </a:p>
        </p:txBody>
      </p:sp>
      <p:sp>
        <p:nvSpPr>
          <p:cNvPr id="13" name="Google Shape;102;p3"/>
          <p:cNvSpPr/>
          <p:nvPr/>
        </p:nvSpPr>
        <p:spPr>
          <a:xfrm>
            <a:off x="592667" y="2636910"/>
            <a:ext cx="5314164" cy="1628656"/>
          </a:xfrm>
          <a:prstGeom prst="roundRect">
            <a:avLst>
              <a:gd name="adj" fmla="val 16667"/>
            </a:avLst>
          </a:prstGeom>
          <a:solidFill>
            <a:schemeClr val="accent2">
              <a:lumMod val="20000"/>
              <a:lumOff val="80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algn="ctr" defTabSz="1219170">
              <a:lnSpc>
                <a:spcPct val="150000"/>
              </a:lnSpc>
            </a:pPr>
            <a:r>
              <a:rPr lang="vi-VN" sz="2400">
                <a:solidFill>
                  <a:schemeClr val="tx1"/>
                </a:solidFill>
                <a:latin typeface="+mn-lt"/>
                <a:ea typeface="+mn-ea"/>
                <a:cs typeface="+mn-ea"/>
                <a:sym typeface="+mn-lt"/>
              </a:rPr>
              <a:t>A. Bước ra quyết định.</a:t>
            </a:r>
            <a:endParaRPr sz="2400">
              <a:solidFill>
                <a:schemeClr val="tx1"/>
              </a:solidFill>
              <a:latin typeface="UTM Avo"/>
              <a:ea typeface="+mn-ea"/>
              <a:cs typeface="+mn-ea"/>
              <a:sym typeface="+mn-lt"/>
            </a:endParaRPr>
          </a:p>
        </p:txBody>
      </p:sp>
      <p:sp>
        <p:nvSpPr>
          <p:cNvPr id="14" name="Google Shape;103;p3"/>
          <p:cNvSpPr/>
          <p:nvPr/>
        </p:nvSpPr>
        <p:spPr>
          <a:xfrm>
            <a:off x="592667" y="4605607"/>
            <a:ext cx="5314164" cy="1628656"/>
          </a:xfrm>
          <a:prstGeom prst="roundRect">
            <a:avLst>
              <a:gd name="adj" fmla="val 16667"/>
            </a:avLst>
          </a:prstGeom>
          <a:solidFill>
            <a:schemeClr val="accent2">
              <a:lumMod val="20000"/>
              <a:lumOff val="80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algn="ctr" defTabSz="1219170">
              <a:lnSpc>
                <a:spcPct val="150000"/>
              </a:lnSpc>
            </a:pPr>
            <a:r>
              <a:rPr lang="vi-VN" sz="2400">
                <a:solidFill>
                  <a:schemeClr val="tx1"/>
                </a:solidFill>
                <a:latin typeface="+mn-lt"/>
                <a:ea typeface="+mn-ea"/>
                <a:cs typeface="+mn-ea"/>
                <a:sym typeface="+mn-lt"/>
              </a:rPr>
              <a:t>C. Bước đánh giá bản thân.</a:t>
            </a:r>
            <a:endParaRPr sz="2400">
              <a:solidFill>
                <a:schemeClr val="tx1"/>
              </a:solidFill>
              <a:latin typeface="UTM Avo"/>
              <a:ea typeface="+mn-ea"/>
              <a:cs typeface="+mn-ea"/>
              <a:sym typeface="+mn-lt"/>
            </a:endParaRPr>
          </a:p>
        </p:txBody>
      </p:sp>
      <p:sp>
        <p:nvSpPr>
          <p:cNvPr id="15" name="Google Shape;104;p3"/>
          <p:cNvSpPr/>
          <p:nvPr/>
        </p:nvSpPr>
        <p:spPr>
          <a:xfrm>
            <a:off x="6321937" y="2636910"/>
            <a:ext cx="5314164" cy="1628656"/>
          </a:xfrm>
          <a:prstGeom prst="roundRect">
            <a:avLst>
              <a:gd name="adj" fmla="val 16667"/>
            </a:avLst>
          </a:prstGeom>
          <a:solidFill>
            <a:schemeClr val="accent2">
              <a:lumMod val="20000"/>
              <a:lumOff val="80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algn="ctr" defTabSz="1219170">
              <a:lnSpc>
                <a:spcPct val="150000"/>
              </a:lnSpc>
            </a:pPr>
            <a:r>
              <a:rPr lang="vi-VN" sz="2400">
                <a:solidFill>
                  <a:schemeClr val="tx1"/>
                </a:solidFill>
                <a:latin typeface="+mn-lt"/>
                <a:ea typeface="+mn-ea"/>
                <a:cs typeface="+mn-ea"/>
                <a:sym typeface="+mn-lt"/>
              </a:rPr>
              <a:t>B. Bước tìm hiểu thị trường lao động.</a:t>
            </a:r>
            <a:endParaRPr sz="2400">
              <a:solidFill>
                <a:schemeClr val="tx1"/>
              </a:solidFill>
              <a:latin typeface="UTM Avo"/>
              <a:ea typeface="+mn-ea"/>
              <a:cs typeface="+mn-ea"/>
              <a:sym typeface="+mn-lt"/>
            </a:endParaRPr>
          </a:p>
        </p:txBody>
      </p:sp>
      <p:sp>
        <p:nvSpPr>
          <p:cNvPr id="16" name="Google Shape;105;p3"/>
          <p:cNvSpPr/>
          <p:nvPr/>
        </p:nvSpPr>
        <p:spPr>
          <a:xfrm>
            <a:off x="6321937" y="4605607"/>
            <a:ext cx="5314164" cy="1628656"/>
          </a:xfrm>
          <a:prstGeom prst="roundRect">
            <a:avLst>
              <a:gd name="adj" fmla="val 16667"/>
            </a:avLst>
          </a:prstGeom>
          <a:solidFill>
            <a:schemeClr val="accent2">
              <a:lumMod val="20000"/>
              <a:lumOff val="80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algn="ctr" defTabSz="1219170">
              <a:lnSpc>
                <a:spcPct val="150000"/>
              </a:lnSpc>
            </a:pPr>
            <a:r>
              <a:rPr lang="vi-VN" sz="2400">
                <a:solidFill>
                  <a:schemeClr val="tx1"/>
                </a:solidFill>
                <a:latin typeface="+mn-lt"/>
                <a:ea typeface="+mn-ea"/>
                <a:cs typeface="+mn-ea"/>
                <a:sym typeface="+mn-lt"/>
              </a:rPr>
              <a:t>D. Bước tìm hiểu thông tin các ngành nghề. </a:t>
            </a:r>
            <a:endParaRPr sz="2400">
              <a:solidFill>
                <a:schemeClr val="tx1"/>
              </a:solidFill>
              <a:latin typeface="UTM Avo"/>
              <a:ea typeface="+mn-ea"/>
              <a:cs typeface="+mn-ea"/>
              <a:sym typeface="+mn-lt"/>
            </a:endParaRPr>
          </a:p>
        </p:txBody>
      </p:sp>
      <p:sp>
        <p:nvSpPr>
          <p:cNvPr id="17" name="Google Shape;107;p3"/>
          <p:cNvSpPr/>
          <p:nvPr/>
        </p:nvSpPr>
        <p:spPr>
          <a:xfrm>
            <a:off x="592667" y="4616493"/>
            <a:ext cx="5314164" cy="1628656"/>
          </a:xfrm>
          <a:prstGeom prst="roundRect">
            <a:avLst>
              <a:gd name="adj" fmla="val 16667"/>
            </a:avLst>
          </a:prstGeom>
          <a:solidFill>
            <a:schemeClr val="accent6">
              <a:lumMod val="60000"/>
              <a:lumOff val="40000"/>
            </a:schemeClr>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algn="ctr" defTabSz="1219170">
              <a:lnSpc>
                <a:spcPct val="150000"/>
              </a:lnSpc>
            </a:pPr>
            <a:r>
              <a:rPr lang="vi-VN" sz="2400" dirty="0">
                <a:solidFill>
                  <a:schemeClr val="tx1"/>
                </a:solidFill>
                <a:latin typeface="+mn-lt"/>
                <a:ea typeface="+mn-ea"/>
                <a:cs typeface="+mn-ea"/>
                <a:sym typeface="+mn-lt"/>
              </a:rPr>
              <a:t>C. Bước đánh giá bản thân.</a:t>
            </a:r>
          </a:p>
        </p:txBody>
      </p:sp>
      <p:sp>
        <p:nvSpPr>
          <p:cNvPr id="11" name="Freeform 8">
            <a:hlinkClick r:id="rId3" action="ppaction://hlinksldjump"/>
          </p:cNvPr>
          <p:cNvSpPr/>
          <p:nvPr/>
        </p:nvSpPr>
        <p:spPr>
          <a:xfrm>
            <a:off x="11195050" y="5869714"/>
            <a:ext cx="769681" cy="779604"/>
          </a:xfrm>
          <a:custGeom>
            <a:avLst/>
            <a:gdLst/>
            <a:ahLst/>
            <a:cxnLst/>
            <a:rect l="l" t="t" r="r" b="b"/>
            <a:pathLst>
              <a:path w="1714022" h="1736118">
                <a:moveTo>
                  <a:pt x="0" y="0"/>
                </a:moveTo>
                <a:lnTo>
                  <a:pt x="1714022" y="0"/>
                </a:lnTo>
                <a:lnTo>
                  <a:pt x="1714022" y="1736119"/>
                </a:lnTo>
                <a:lnTo>
                  <a:pt x="0" y="1736119"/>
                </a:lnTo>
                <a:lnTo>
                  <a:pt x="0" y="0"/>
                </a:lnTo>
                <a:close/>
              </a:path>
            </a:pathLst>
          </a:custGeom>
          <a:blipFill>
            <a:blip r:embed="rId4"/>
            <a:stretch>
              <a:fillRect/>
            </a:stretch>
          </a:blipFill>
        </p:spPr>
        <p:txBody>
          <a:bodyPr/>
          <a:lstStyle/>
          <a:p>
            <a:pPr defTabSz="1219170"/>
            <a:endParaRPr lang="en-US" sz="1867">
              <a:latin typeface="UTM Avo"/>
              <a:ea typeface="+mn-ea"/>
              <a:cs typeface="+mn-ea"/>
              <a:sym typeface="+mn-lt"/>
            </a:endParaRPr>
          </a:p>
        </p:txBody>
      </p:sp>
    </p:spTree>
    <p:extLst>
      <p:ext uri="{BB962C8B-B14F-4D97-AF65-F5344CB8AC3E}">
        <p14:creationId xmlns:p14="http://schemas.microsoft.com/office/powerpoint/2010/main" val="2147936479"/>
      </p:ext>
    </p:extLst>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Vertical)">
                                      <p:cBhvr>
                                        <p:cTn id="7" dur="500"/>
                                        <p:tgtEl>
                                          <p:spTgt spid="12"/>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arn(outVertical)">
                                      <p:cBhvr>
                                        <p:cTn id="10" dur="500"/>
                                        <p:tgtEl>
                                          <p:spTgt spid="13"/>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barn(outVertical)">
                                      <p:cBhvr>
                                        <p:cTn id="13" dur="500"/>
                                        <p:tgtEl>
                                          <p:spTgt spid="15"/>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arn(outVertical)">
                                      <p:cBhvr>
                                        <p:cTn id="16" dur="500"/>
                                        <p:tgtEl>
                                          <p:spTgt spid="14"/>
                                        </p:tgtEl>
                                      </p:cBhvr>
                                    </p:animEffect>
                                  </p:childTnLst>
                                </p:cTn>
                              </p:par>
                              <p:par>
                                <p:cTn id="17" presetID="16" presetClass="entr" presetSubtype="37"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barn(outVertical)">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animBg="1"/>
      <p:bldP spid="15" grpId="0" animBg="1"/>
      <p:bldP spid="16" grpId="0" animBg="1"/>
      <p:bldP spid="1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BE89C69-1BA8-2F2F-01BF-6D0FE11A63EB}"/>
              </a:ext>
            </a:extLst>
          </p:cNvPr>
          <p:cNvSpPr txBox="1"/>
          <p:nvPr/>
        </p:nvSpPr>
        <p:spPr>
          <a:xfrm>
            <a:off x="0" y="1400935"/>
            <a:ext cx="12192000" cy="1128386"/>
          </a:xfrm>
          <a:prstGeom prst="rect">
            <a:avLst/>
          </a:prstGeom>
          <a:noFill/>
        </p:spPr>
        <p:txBody>
          <a:bodyPr wrap="square" rtlCol="0">
            <a:spAutoFit/>
          </a:bodyPr>
          <a:lstStyle/>
          <a:p>
            <a:pPr algn="ctr" defTabSz="1219170">
              <a:lnSpc>
                <a:spcPct val="150000"/>
              </a:lnSpc>
            </a:pPr>
            <a:r>
              <a:rPr lang="vi-VN" sz="2400" b="1" dirty="0">
                <a:solidFill>
                  <a:schemeClr val="tx1"/>
                </a:solidFill>
                <a:latin typeface="+mn-lt"/>
                <a:ea typeface="+mn-ea"/>
                <a:cs typeface="+mn-ea"/>
                <a:sym typeface="+mn-lt"/>
              </a:rPr>
              <a:t>Câu 5: Yếu tố nào ảnh hưởng trực tiếp đến </a:t>
            </a:r>
            <a:endParaRPr lang="en-US" sz="2400" b="1" dirty="0">
              <a:solidFill>
                <a:schemeClr val="tx1"/>
              </a:solidFill>
              <a:latin typeface="UTM Avo"/>
              <a:ea typeface="+mn-ea"/>
              <a:cs typeface="+mn-ea"/>
              <a:sym typeface="+mn-lt"/>
            </a:endParaRPr>
          </a:p>
          <a:p>
            <a:pPr algn="ctr" defTabSz="1219170">
              <a:lnSpc>
                <a:spcPct val="150000"/>
              </a:lnSpc>
            </a:pPr>
            <a:r>
              <a:rPr lang="vi-VN" sz="2400" b="1" dirty="0">
                <a:solidFill>
                  <a:schemeClr val="tx1"/>
                </a:solidFill>
                <a:latin typeface="+mn-lt"/>
                <a:ea typeface="+mn-ea"/>
                <a:cs typeface="+mn-ea"/>
                <a:sym typeface="+mn-lt"/>
              </a:rPr>
              <a:t>hiệu quả làm việc đối với nghề nghiệp đã lựa chọn? </a:t>
            </a:r>
          </a:p>
        </p:txBody>
      </p:sp>
      <p:sp>
        <p:nvSpPr>
          <p:cNvPr id="6" name="Google Shape;102;p3"/>
          <p:cNvSpPr/>
          <p:nvPr/>
        </p:nvSpPr>
        <p:spPr>
          <a:xfrm>
            <a:off x="592668" y="2688984"/>
            <a:ext cx="4884057" cy="1480032"/>
          </a:xfrm>
          <a:prstGeom prst="roundRect">
            <a:avLst>
              <a:gd name="adj" fmla="val 16667"/>
            </a:avLst>
          </a:prstGeom>
          <a:solidFill>
            <a:schemeClr val="accent2">
              <a:lumMod val="20000"/>
              <a:lumOff val="80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algn="ctr" defTabSz="1219170">
              <a:lnSpc>
                <a:spcPct val="150000"/>
              </a:lnSpc>
            </a:pPr>
            <a:r>
              <a:rPr lang="pt-BR" sz="2400">
                <a:latin typeface="UTM Avo"/>
                <a:ea typeface="+mn-ea"/>
                <a:cs typeface="+mn-ea"/>
                <a:sym typeface="+mn-lt"/>
              </a:rPr>
              <a:t>A. Cá tính của bản thân.</a:t>
            </a:r>
            <a:endParaRPr sz="2400">
              <a:latin typeface="UTM Avo"/>
              <a:ea typeface="+mn-ea"/>
              <a:cs typeface="+mn-ea"/>
              <a:sym typeface="+mn-lt"/>
            </a:endParaRPr>
          </a:p>
        </p:txBody>
      </p:sp>
      <p:sp>
        <p:nvSpPr>
          <p:cNvPr id="7" name="Google Shape;103;p3"/>
          <p:cNvSpPr/>
          <p:nvPr/>
        </p:nvSpPr>
        <p:spPr>
          <a:xfrm>
            <a:off x="592668" y="4618975"/>
            <a:ext cx="4884057" cy="1480032"/>
          </a:xfrm>
          <a:prstGeom prst="roundRect">
            <a:avLst>
              <a:gd name="adj" fmla="val 16667"/>
            </a:avLst>
          </a:prstGeom>
          <a:solidFill>
            <a:schemeClr val="accent2">
              <a:lumMod val="20000"/>
              <a:lumOff val="80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algn="ctr" defTabSz="1219170">
              <a:lnSpc>
                <a:spcPct val="150000"/>
              </a:lnSpc>
            </a:pPr>
            <a:r>
              <a:rPr lang="vi-VN" sz="2400">
                <a:latin typeface="+mn-lt"/>
                <a:ea typeface="+mn-ea"/>
                <a:cs typeface="+mn-ea"/>
                <a:sym typeface="+mn-lt"/>
              </a:rPr>
              <a:t>C. Nhu cầu xã hội.</a:t>
            </a:r>
            <a:endParaRPr sz="2400">
              <a:latin typeface="UTM Avo"/>
              <a:ea typeface="+mn-ea"/>
              <a:cs typeface="+mn-ea"/>
              <a:sym typeface="+mn-lt"/>
            </a:endParaRPr>
          </a:p>
        </p:txBody>
      </p:sp>
      <p:sp>
        <p:nvSpPr>
          <p:cNvPr id="8" name="Google Shape;104;p3"/>
          <p:cNvSpPr/>
          <p:nvPr/>
        </p:nvSpPr>
        <p:spPr>
          <a:xfrm>
            <a:off x="5906832" y="2688984"/>
            <a:ext cx="5729269" cy="1480032"/>
          </a:xfrm>
          <a:prstGeom prst="roundRect">
            <a:avLst>
              <a:gd name="adj" fmla="val 16667"/>
            </a:avLst>
          </a:prstGeom>
          <a:solidFill>
            <a:schemeClr val="accent2">
              <a:lumMod val="20000"/>
              <a:lumOff val="80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algn="ctr" defTabSz="1219170">
              <a:lnSpc>
                <a:spcPct val="150000"/>
              </a:lnSpc>
            </a:pPr>
            <a:r>
              <a:rPr lang="vi-VN" sz="2400">
                <a:latin typeface="+mn-lt"/>
                <a:ea typeface="+mn-ea"/>
                <a:cs typeface="+mn-ea"/>
                <a:sym typeface="+mn-lt"/>
              </a:rPr>
              <a:t>B. Bối cảnh gia đình. </a:t>
            </a:r>
            <a:endParaRPr sz="2400">
              <a:latin typeface="UTM Avo"/>
              <a:ea typeface="+mn-ea"/>
              <a:cs typeface="+mn-ea"/>
              <a:sym typeface="+mn-lt"/>
            </a:endParaRPr>
          </a:p>
        </p:txBody>
      </p:sp>
      <p:sp>
        <p:nvSpPr>
          <p:cNvPr id="9" name="Google Shape;105;p3"/>
          <p:cNvSpPr/>
          <p:nvPr/>
        </p:nvSpPr>
        <p:spPr>
          <a:xfrm>
            <a:off x="5906832" y="4618975"/>
            <a:ext cx="5729269" cy="1480032"/>
          </a:xfrm>
          <a:prstGeom prst="roundRect">
            <a:avLst>
              <a:gd name="adj" fmla="val 16667"/>
            </a:avLst>
          </a:prstGeom>
          <a:solidFill>
            <a:schemeClr val="accent2">
              <a:lumMod val="20000"/>
              <a:lumOff val="80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algn="ctr" defTabSz="1219170">
              <a:lnSpc>
                <a:spcPct val="150000"/>
              </a:lnSpc>
            </a:pPr>
            <a:r>
              <a:rPr lang="vi-VN" sz="2400">
                <a:latin typeface="+mn-lt"/>
                <a:ea typeface="+mn-ea"/>
                <a:cs typeface="+mn-ea"/>
                <a:sym typeface="+mn-lt"/>
              </a:rPr>
              <a:t>D. Định hướng của nhà trường. </a:t>
            </a:r>
            <a:endParaRPr sz="2400">
              <a:latin typeface="UTM Avo"/>
              <a:ea typeface="+mn-ea"/>
              <a:cs typeface="+mn-ea"/>
              <a:sym typeface="+mn-lt"/>
            </a:endParaRPr>
          </a:p>
        </p:txBody>
      </p:sp>
      <p:sp>
        <p:nvSpPr>
          <p:cNvPr id="12" name="Google Shape;107;p3"/>
          <p:cNvSpPr/>
          <p:nvPr/>
        </p:nvSpPr>
        <p:spPr>
          <a:xfrm>
            <a:off x="592667" y="2688984"/>
            <a:ext cx="4884057" cy="1480032"/>
          </a:xfrm>
          <a:prstGeom prst="roundRect">
            <a:avLst>
              <a:gd name="adj" fmla="val 16667"/>
            </a:avLst>
          </a:prstGeom>
          <a:solidFill>
            <a:schemeClr val="accent6">
              <a:lumMod val="60000"/>
              <a:lumOff val="40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algn="ctr" defTabSz="1219170">
              <a:lnSpc>
                <a:spcPct val="150000"/>
              </a:lnSpc>
            </a:pPr>
            <a:r>
              <a:rPr lang="pt-BR" sz="2400">
                <a:latin typeface="UTM Avo"/>
                <a:ea typeface="+mn-ea"/>
                <a:cs typeface="+mn-ea"/>
                <a:sym typeface="+mn-lt"/>
              </a:rPr>
              <a:t>A. Cá tính của bản thân.</a:t>
            </a:r>
          </a:p>
        </p:txBody>
      </p:sp>
      <p:sp>
        <p:nvSpPr>
          <p:cNvPr id="11" name="Freeform 8">
            <a:hlinkClick r:id="rId3" action="ppaction://hlinksldjump"/>
          </p:cNvPr>
          <p:cNvSpPr/>
          <p:nvPr/>
        </p:nvSpPr>
        <p:spPr>
          <a:xfrm>
            <a:off x="11195050" y="5869714"/>
            <a:ext cx="769681" cy="779604"/>
          </a:xfrm>
          <a:custGeom>
            <a:avLst/>
            <a:gdLst/>
            <a:ahLst/>
            <a:cxnLst/>
            <a:rect l="l" t="t" r="r" b="b"/>
            <a:pathLst>
              <a:path w="1714022" h="1736118">
                <a:moveTo>
                  <a:pt x="0" y="0"/>
                </a:moveTo>
                <a:lnTo>
                  <a:pt x="1714022" y="0"/>
                </a:lnTo>
                <a:lnTo>
                  <a:pt x="1714022" y="1736119"/>
                </a:lnTo>
                <a:lnTo>
                  <a:pt x="0" y="1736119"/>
                </a:lnTo>
                <a:lnTo>
                  <a:pt x="0" y="0"/>
                </a:lnTo>
                <a:close/>
              </a:path>
            </a:pathLst>
          </a:custGeom>
          <a:blipFill>
            <a:blip r:embed="rId4"/>
            <a:stretch>
              <a:fillRect/>
            </a:stretch>
          </a:blipFill>
        </p:spPr>
        <p:txBody>
          <a:bodyPr/>
          <a:lstStyle/>
          <a:p>
            <a:pPr defTabSz="1219170"/>
            <a:endParaRPr lang="en-US" sz="1867">
              <a:latin typeface="UTM Avo"/>
              <a:ea typeface="+mn-ea"/>
              <a:cs typeface="+mn-ea"/>
              <a:sym typeface="+mn-lt"/>
            </a:endParaRPr>
          </a:p>
        </p:txBody>
      </p:sp>
    </p:spTree>
    <p:extLst>
      <p:ext uri="{BB962C8B-B14F-4D97-AF65-F5344CB8AC3E}">
        <p14:creationId xmlns:p14="http://schemas.microsoft.com/office/powerpoint/2010/main" val="2580800717"/>
      </p:ext>
    </p:extLst>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500"/>
                                        <p:tgtEl>
                                          <p:spTgt spid="5"/>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outVertical)">
                                      <p:cBhvr>
                                        <p:cTn id="10" dur="500"/>
                                        <p:tgtEl>
                                          <p:spTgt spid="6"/>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outVertical)">
                                      <p:cBhvr>
                                        <p:cTn id="13" dur="500"/>
                                        <p:tgtEl>
                                          <p:spTgt spid="8"/>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outVertical)">
                                      <p:cBhvr>
                                        <p:cTn id="16" dur="500"/>
                                        <p:tgtEl>
                                          <p:spTgt spid="7"/>
                                        </p:tgtEl>
                                      </p:cBhvr>
                                    </p:animEffect>
                                  </p:childTnLst>
                                </p:cTn>
                              </p:par>
                              <p:par>
                                <p:cTn id="17" presetID="16" presetClass="entr" presetSubtype="37"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outVertical)">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P spid="9" grpId="0" animBg="1"/>
      <p:bldP spid="1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0BE89C69-1BA8-2F2F-01BF-6D0FE11A63EB}"/>
              </a:ext>
            </a:extLst>
          </p:cNvPr>
          <p:cNvSpPr txBox="1"/>
          <p:nvPr/>
        </p:nvSpPr>
        <p:spPr>
          <a:xfrm>
            <a:off x="-97971" y="1440664"/>
            <a:ext cx="12192000" cy="1128386"/>
          </a:xfrm>
          <a:prstGeom prst="rect">
            <a:avLst/>
          </a:prstGeom>
          <a:noFill/>
        </p:spPr>
        <p:txBody>
          <a:bodyPr wrap="square" rtlCol="0">
            <a:spAutoFit/>
          </a:bodyPr>
          <a:lstStyle/>
          <a:p>
            <a:pPr algn="ctr" defTabSz="1219170">
              <a:lnSpc>
                <a:spcPct val="150000"/>
              </a:lnSpc>
            </a:pPr>
            <a:r>
              <a:rPr lang="vi-VN" sz="2400" b="1" dirty="0">
                <a:solidFill>
                  <a:schemeClr val="tx1"/>
                </a:solidFill>
                <a:latin typeface="+mn-lt"/>
                <a:ea typeface="+mn-ea"/>
                <a:cs typeface="+mn-ea"/>
                <a:sym typeface="+mn-lt"/>
              </a:rPr>
              <a:t>Câu 6: Đánh giá bản thân trong quy trình lựa chọn nghề nghiệp </a:t>
            </a:r>
            <a:endParaRPr lang="en-US" sz="2400" b="1" dirty="0">
              <a:solidFill>
                <a:schemeClr val="tx1"/>
              </a:solidFill>
              <a:latin typeface="UTM Avo"/>
              <a:ea typeface="+mn-ea"/>
              <a:cs typeface="+mn-ea"/>
              <a:sym typeface="+mn-lt"/>
            </a:endParaRPr>
          </a:p>
          <a:p>
            <a:pPr algn="ctr" defTabSz="1219170">
              <a:lnSpc>
                <a:spcPct val="150000"/>
              </a:lnSpc>
            </a:pPr>
            <a:r>
              <a:rPr lang="vi-VN" sz="2400" b="1" dirty="0">
                <a:solidFill>
                  <a:schemeClr val="tx1"/>
                </a:solidFill>
                <a:latin typeface="+mn-lt"/>
                <a:ea typeface="+mn-ea"/>
                <a:cs typeface="+mn-ea"/>
                <a:sym typeface="+mn-lt"/>
              </a:rPr>
              <a:t>là đánh giá dựa trên các yếu tố nào dưới đây? </a:t>
            </a:r>
          </a:p>
        </p:txBody>
      </p:sp>
      <p:sp>
        <p:nvSpPr>
          <p:cNvPr id="13" name="Google Shape;102;p3"/>
          <p:cNvSpPr/>
          <p:nvPr/>
        </p:nvSpPr>
        <p:spPr>
          <a:xfrm>
            <a:off x="483810" y="2713112"/>
            <a:ext cx="5314164" cy="1628656"/>
          </a:xfrm>
          <a:prstGeom prst="roundRect">
            <a:avLst>
              <a:gd name="adj" fmla="val 16667"/>
            </a:avLst>
          </a:prstGeom>
          <a:solidFill>
            <a:schemeClr val="accent2">
              <a:lumMod val="20000"/>
              <a:lumOff val="80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algn="ctr" defTabSz="1219170">
              <a:lnSpc>
                <a:spcPct val="150000"/>
              </a:lnSpc>
            </a:pPr>
            <a:r>
              <a:rPr lang="vi-VN" sz="2400" dirty="0">
                <a:latin typeface="+mn-lt"/>
                <a:ea typeface="+mn-ea"/>
                <a:cs typeface="+mn-ea"/>
                <a:sym typeface="+mn-lt"/>
              </a:rPr>
              <a:t>A. Sở thích, tình trạng </a:t>
            </a:r>
            <a:endParaRPr lang="en-US" sz="2400" dirty="0">
              <a:latin typeface="UTM Avo"/>
              <a:ea typeface="+mn-ea"/>
              <a:cs typeface="+mn-ea"/>
              <a:sym typeface="+mn-lt"/>
            </a:endParaRPr>
          </a:p>
          <a:p>
            <a:pPr algn="ctr" defTabSz="1219170">
              <a:lnSpc>
                <a:spcPct val="150000"/>
              </a:lnSpc>
            </a:pPr>
            <a:r>
              <a:rPr lang="vi-VN" sz="2400" dirty="0">
                <a:latin typeface="+mn-lt"/>
                <a:ea typeface="+mn-ea"/>
                <a:cs typeface="+mn-ea"/>
                <a:sym typeface="+mn-lt"/>
              </a:rPr>
              <a:t>giáo dục.</a:t>
            </a:r>
            <a:endParaRPr sz="2400" dirty="0">
              <a:latin typeface="UTM Avo"/>
              <a:ea typeface="+mn-ea"/>
              <a:cs typeface="+mn-ea"/>
              <a:sym typeface="+mn-lt"/>
            </a:endParaRPr>
          </a:p>
        </p:txBody>
      </p:sp>
      <p:sp>
        <p:nvSpPr>
          <p:cNvPr id="14" name="Google Shape;103;p3"/>
          <p:cNvSpPr/>
          <p:nvPr/>
        </p:nvSpPr>
        <p:spPr>
          <a:xfrm>
            <a:off x="483810" y="4605607"/>
            <a:ext cx="5314164" cy="1628656"/>
          </a:xfrm>
          <a:prstGeom prst="roundRect">
            <a:avLst>
              <a:gd name="adj" fmla="val 16667"/>
            </a:avLst>
          </a:prstGeom>
          <a:solidFill>
            <a:schemeClr val="accent2">
              <a:lumMod val="20000"/>
              <a:lumOff val="80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algn="ctr" defTabSz="1219170">
              <a:lnSpc>
                <a:spcPct val="150000"/>
              </a:lnSpc>
            </a:pPr>
            <a:r>
              <a:rPr lang="vi-VN" sz="2400">
                <a:latin typeface="+mn-lt"/>
                <a:ea typeface="+mn-ea"/>
                <a:cs typeface="+mn-ea"/>
                <a:sym typeface="+mn-lt"/>
              </a:rPr>
              <a:t>C. Năng lực, quan hệ </a:t>
            </a:r>
            <a:endParaRPr lang="en-US" sz="2400">
              <a:latin typeface="UTM Avo"/>
              <a:ea typeface="+mn-ea"/>
              <a:cs typeface="+mn-ea"/>
              <a:sym typeface="+mn-lt"/>
            </a:endParaRPr>
          </a:p>
          <a:p>
            <a:pPr algn="ctr" defTabSz="1219170">
              <a:lnSpc>
                <a:spcPct val="150000"/>
              </a:lnSpc>
            </a:pPr>
            <a:r>
              <a:rPr lang="vi-VN" sz="2400">
                <a:latin typeface="+mn-lt"/>
                <a:ea typeface="+mn-ea"/>
                <a:cs typeface="+mn-ea"/>
                <a:sym typeface="+mn-lt"/>
              </a:rPr>
              <a:t>gia đình.</a:t>
            </a:r>
            <a:endParaRPr sz="2400">
              <a:latin typeface="UTM Avo"/>
              <a:ea typeface="+mn-ea"/>
              <a:cs typeface="+mn-ea"/>
              <a:sym typeface="+mn-lt"/>
            </a:endParaRPr>
          </a:p>
        </p:txBody>
      </p:sp>
      <p:sp>
        <p:nvSpPr>
          <p:cNvPr id="15" name="Google Shape;104;p3"/>
          <p:cNvSpPr/>
          <p:nvPr/>
        </p:nvSpPr>
        <p:spPr>
          <a:xfrm>
            <a:off x="6213080" y="2713112"/>
            <a:ext cx="5314164" cy="1628656"/>
          </a:xfrm>
          <a:prstGeom prst="roundRect">
            <a:avLst>
              <a:gd name="adj" fmla="val 16667"/>
            </a:avLst>
          </a:prstGeom>
          <a:solidFill>
            <a:schemeClr val="accent2">
              <a:lumMod val="20000"/>
              <a:lumOff val="80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algn="ctr" defTabSz="1219170">
              <a:lnSpc>
                <a:spcPct val="150000"/>
              </a:lnSpc>
            </a:pPr>
            <a:r>
              <a:rPr lang="vi-VN" sz="2400">
                <a:latin typeface="+mn-lt"/>
                <a:ea typeface="+mn-ea"/>
                <a:cs typeface="+mn-ea"/>
                <a:sym typeface="+mn-lt"/>
              </a:rPr>
              <a:t>B. Tình trạng kinh tế, </a:t>
            </a:r>
            <a:endParaRPr lang="en-US" sz="2400">
              <a:latin typeface="UTM Avo"/>
              <a:ea typeface="+mn-ea"/>
              <a:cs typeface="+mn-ea"/>
              <a:sym typeface="+mn-lt"/>
            </a:endParaRPr>
          </a:p>
          <a:p>
            <a:pPr algn="ctr" defTabSz="1219170">
              <a:lnSpc>
                <a:spcPct val="150000"/>
              </a:lnSpc>
            </a:pPr>
            <a:r>
              <a:rPr lang="vi-VN" sz="2400">
                <a:latin typeface="+mn-lt"/>
                <a:ea typeface="+mn-ea"/>
                <a:cs typeface="+mn-ea"/>
                <a:sym typeface="+mn-lt"/>
              </a:rPr>
              <a:t>tính cách.</a:t>
            </a:r>
            <a:endParaRPr sz="2400">
              <a:latin typeface="UTM Avo"/>
              <a:ea typeface="+mn-ea"/>
              <a:cs typeface="+mn-ea"/>
              <a:sym typeface="+mn-lt"/>
            </a:endParaRPr>
          </a:p>
        </p:txBody>
      </p:sp>
      <p:sp>
        <p:nvSpPr>
          <p:cNvPr id="16" name="Google Shape;105;p3"/>
          <p:cNvSpPr/>
          <p:nvPr/>
        </p:nvSpPr>
        <p:spPr>
          <a:xfrm>
            <a:off x="6213080" y="4605607"/>
            <a:ext cx="5314164" cy="1628656"/>
          </a:xfrm>
          <a:prstGeom prst="roundRect">
            <a:avLst>
              <a:gd name="adj" fmla="val 16667"/>
            </a:avLst>
          </a:prstGeom>
          <a:solidFill>
            <a:schemeClr val="accent2">
              <a:lumMod val="20000"/>
              <a:lumOff val="80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algn="ctr" defTabSz="1219170">
              <a:lnSpc>
                <a:spcPct val="150000"/>
              </a:lnSpc>
            </a:pPr>
            <a:r>
              <a:rPr lang="vi-VN" sz="2400">
                <a:latin typeface="+mn-lt"/>
                <a:ea typeface="+mn-ea"/>
                <a:cs typeface="+mn-ea"/>
                <a:sym typeface="+mn-lt"/>
              </a:rPr>
              <a:t>D. Năng lực, sở thích, </a:t>
            </a:r>
            <a:endParaRPr lang="en-US" sz="2400">
              <a:latin typeface="UTM Avo"/>
              <a:ea typeface="+mn-ea"/>
              <a:cs typeface="+mn-ea"/>
              <a:sym typeface="+mn-lt"/>
            </a:endParaRPr>
          </a:p>
          <a:p>
            <a:pPr algn="ctr" defTabSz="1219170">
              <a:lnSpc>
                <a:spcPct val="150000"/>
              </a:lnSpc>
            </a:pPr>
            <a:r>
              <a:rPr lang="vi-VN" sz="2400">
                <a:latin typeface="+mn-lt"/>
                <a:ea typeface="+mn-ea"/>
                <a:cs typeface="+mn-ea"/>
                <a:sym typeface="+mn-lt"/>
              </a:rPr>
              <a:t>tính cách. </a:t>
            </a:r>
            <a:endParaRPr sz="2400">
              <a:latin typeface="UTM Avo"/>
              <a:ea typeface="+mn-ea"/>
              <a:cs typeface="+mn-ea"/>
              <a:sym typeface="+mn-lt"/>
            </a:endParaRPr>
          </a:p>
        </p:txBody>
      </p:sp>
      <p:sp>
        <p:nvSpPr>
          <p:cNvPr id="17" name="Google Shape;107;p3"/>
          <p:cNvSpPr/>
          <p:nvPr/>
        </p:nvSpPr>
        <p:spPr>
          <a:xfrm>
            <a:off x="6213080" y="4609088"/>
            <a:ext cx="5314164" cy="1628656"/>
          </a:xfrm>
          <a:prstGeom prst="roundRect">
            <a:avLst>
              <a:gd name="adj" fmla="val 16667"/>
            </a:avLst>
          </a:prstGeom>
          <a:solidFill>
            <a:schemeClr val="accent6">
              <a:lumMod val="60000"/>
              <a:lumOff val="40000"/>
            </a:schemeClr>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algn="ctr" defTabSz="1219170">
              <a:lnSpc>
                <a:spcPct val="150000"/>
              </a:lnSpc>
            </a:pPr>
            <a:r>
              <a:rPr lang="vi-VN" sz="2400" dirty="0">
                <a:latin typeface="+mn-lt"/>
                <a:ea typeface="+mn-ea"/>
                <a:cs typeface="+mn-ea"/>
                <a:sym typeface="+mn-lt"/>
              </a:rPr>
              <a:t>D. Năng lực, sở thích, </a:t>
            </a:r>
            <a:endParaRPr lang="en-US" sz="2400" dirty="0">
              <a:latin typeface="UTM Avo"/>
              <a:ea typeface="+mn-ea"/>
              <a:cs typeface="+mn-ea"/>
              <a:sym typeface="+mn-lt"/>
            </a:endParaRPr>
          </a:p>
          <a:p>
            <a:pPr algn="ctr" defTabSz="1219170">
              <a:lnSpc>
                <a:spcPct val="150000"/>
              </a:lnSpc>
            </a:pPr>
            <a:r>
              <a:rPr lang="vi-VN" sz="2400" dirty="0">
                <a:latin typeface="+mn-lt"/>
                <a:ea typeface="+mn-ea"/>
                <a:cs typeface="+mn-ea"/>
                <a:sym typeface="+mn-lt"/>
              </a:rPr>
              <a:t>tính cách. </a:t>
            </a:r>
          </a:p>
        </p:txBody>
      </p:sp>
      <p:sp>
        <p:nvSpPr>
          <p:cNvPr id="11" name="Freeform 8">
            <a:hlinkClick r:id="rId3" action="ppaction://hlinksldjump"/>
          </p:cNvPr>
          <p:cNvSpPr/>
          <p:nvPr/>
        </p:nvSpPr>
        <p:spPr>
          <a:xfrm>
            <a:off x="11195050" y="5869714"/>
            <a:ext cx="769681" cy="779604"/>
          </a:xfrm>
          <a:custGeom>
            <a:avLst/>
            <a:gdLst/>
            <a:ahLst/>
            <a:cxnLst/>
            <a:rect l="l" t="t" r="r" b="b"/>
            <a:pathLst>
              <a:path w="1714022" h="1736118">
                <a:moveTo>
                  <a:pt x="0" y="0"/>
                </a:moveTo>
                <a:lnTo>
                  <a:pt x="1714022" y="0"/>
                </a:lnTo>
                <a:lnTo>
                  <a:pt x="1714022" y="1736119"/>
                </a:lnTo>
                <a:lnTo>
                  <a:pt x="0" y="1736119"/>
                </a:lnTo>
                <a:lnTo>
                  <a:pt x="0" y="0"/>
                </a:lnTo>
                <a:close/>
              </a:path>
            </a:pathLst>
          </a:custGeom>
          <a:blipFill>
            <a:blip r:embed="rId4"/>
            <a:stretch>
              <a:fillRect/>
            </a:stretch>
          </a:blipFill>
        </p:spPr>
        <p:txBody>
          <a:bodyPr/>
          <a:lstStyle/>
          <a:p>
            <a:pPr defTabSz="1219170"/>
            <a:endParaRPr lang="en-US" sz="1867">
              <a:latin typeface="UTM Avo"/>
              <a:ea typeface="+mn-ea"/>
              <a:cs typeface="+mn-ea"/>
              <a:sym typeface="+mn-lt"/>
            </a:endParaRPr>
          </a:p>
        </p:txBody>
      </p:sp>
    </p:spTree>
    <p:extLst>
      <p:ext uri="{BB962C8B-B14F-4D97-AF65-F5344CB8AC3E}">
        <p14:creationId xmlns:p14="http://schemas.microsoft.com/office/powerpoint/2010/main" val="2433931162"/>
      </p:ext>
    </p:extLst>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Vertical)">
                                      <p:cBhvr>
                                        <p:cTn id="7" dur="500"/>
                                        <p:tgtEl>
                                          <p:spTgt spid="12"/>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arn(outVertical)">
                                      <p:cBhvr>
                                        <p:cTn id="10" dur="500"/>
                                        <p:tgtEl>
                                          <p:spTgt spid="13"/>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barn(outVertical)">
                                      <p:cBhvr>
                                        <p:cTn id="13" dur="500"/>
                                        <p:tgtEl>
                                          <p:spTgt spid="15"/>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arn(outVertical)">
                                      <p:cBhvr>
                                        <p:cTn id="16" dur="500"/>
                                        <p:tgtEl>
                                          <p:spTgt spid="14"/>
                                        </p:tgtEl>
                                      </p:cBhvr>
                                    </p:animEffect>
                                  </p:childTnLst>
                                </p:cTn>
                              </p:par>
                              <p:par>
                                <p:cTn id="17" presetID="16" presetClass="entr" presetSubtype="37"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barn(outVertical)">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animBg="1"/>
      <p:bldP spid="15" grpId="0" animBg="1"/>
      <p:bldP spid="16" grpId="0" animBg="1"/>
      <p:bldP spid="1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0BE89C69-1BA8-2F2F-01BF-6D0FE11A63EB}"/>
              </a:ext>
            </a:extLst>
          </p:cNvPr>
          <p:cNvSpPr txBox="1"/>
          <p:nvPr/>
        </p:nvSpPr>
        <p:spPr>
          <a:xfrm>
            <a:off x="320222" y="1308080"/>
            <a:ext cx="11437257" cy="5098768"/>
          </a:xfrm>
          <a:prstGeom prst="rect">
            <a:avLst/>
          </a:prstGeom>
          <a:noFill/>
        </p:spPr>
        <p:txBody>
          <a:bodyPr wrap="square" rtlCol="0">
            <a:spAutoFit/>
          </a:bodyPr>
          <a:lstStyle/>
          <a:p>
            <a:pPr algn="ctr" defTabSz="1219170">
              <a:lnSpc>
                <a:spcPct val="150000"/>
              </a:lnSpc>
            </a:pPr>
            <a:r>
              <a:rPr lang="vi-VN" sz="2200" b="1" dirty="0">
                <a:solidFill>
                  <a:schemeClr val="tx1"/>
                </a:solidFill>
                <a:latin typeface="+mn-lt"/>
                <a:ea typeface="+mn-ea"/>
                <a:cs typeface="+mn-ea"/>
                <a:sym typeface="+mn-lt"/>
              </a:rPr>
              <a:t>Câu 7: Chọn đáp án </a:t>
            </a:r>
            <a:r>
              <a:rPr lang="en-US" sz="2200" b="1" dirty="0">
                <a:solidFill>
                  <a:schemeClr val="tx1"/>
                </a:solidFill>
                <a:latin typeface="UTM Avo"/>
                <a:ea typeface="+mn-ea"/>
                <a:cs typeface="+mn-ea"/>
                <a:sym typeface="+mn-lt"/>
              </a:rPr>
              <a:t>ĐÚNG</a:t>
            </a:r>
            <a:r>
              <a:rPr lang="vi-VN" sz="2200" b="1" dirty="0">
                <a:solidFill>
                  <a:schemeClr val="tx1"/>
                </a:solidFill>
                <a:latin typeface="+mn-lt"/>
                <a:ea typeface="+mn-ea"/>
                <a:cs typeface="+mn-ea"/>
                <a:sym typeface="+mn-lt"/>
              </a:rPr>
              <a:t> nhất. </a:t>
            </a:r>
          </a:p>
          <a:p>
            <a:pPr algn="ctr" defTabSz="1219170">
              <a:lnSpc>
                <a:spcPct val="150000"/>
              </a:lnSpc>
            </a:pPr>
            <a:r>
              <a:rPr lang="vi-VN" sz="2200" b="1" dirty="0">
                <a:solidFill>
                  <a:schemeClr val="tx1"/>
                </a:solidFill>
                <a:latin typeface="+mn-lt"/>
                <a:ea typeface="+mn-ea"/>
                <a:cs typeface="+mn-ea"/>
                <a:sym typeface="+mn-lt"/>
              </a:rPr>
              <a:t>Tại sao phải tìm hiểu thị trường lao động? </a:t>
            </a:r>
          </a:p>
          <a:p>
            <a:pPr algn="just" defTabSz="1219170">
              <a:lnSpc>
                <a:spcPct val="150000"/>
              </a:lnSpc>
            </a:pPr>
            <a:r>
              <a:rPr lang="vi-VN" sz="2200" dirty="0">
                <a:latin typeface="+mn-lt"/>
                <a:ea typeface="+mn-ea"/>
                <a:cs typeface="+mn-ea"/>
                <a:sym typeface="+mn-lt"/>
              </a:rPr>
              <a:t>A. Để biết được ở địa phương, trong nước, trong khu vực,… đang có những nghề nghiệp nào được xem là có tiềm năng, có giá trị nghề nghiệp cao trong tương lai. </a:t>
            </a:r>
          </a:p>
          <a:p>
            <a:pPr algn="just" defTabSz="1219170">
              <a:lnSpc>
                <a:spcPct val="150000"/>
              </a:lnSpc>
            </a:pPr>
            <a:r>
              <a:rPr lang="vi-VN" sz="2200" dirty="0">
                <a:latin typeface="+mn-lt"/>
                <a:ea typeface="+mn-ea"/>
                <a:cs typeface="+mn-ea"/>
                <a:sym typeface="+mn-lt"/>
              </a:rPr>
              <a:t>B. Để biết được ở địa phương, trong nước, trong khu vực,… đang có những nghề nghiệp nào được xem là có tiềm năng, có giá trị nghề nghiệp ở quá khứ. </a:t>
            </a:r>
          </a:p>
          <a:p>
            <a:pPr algn="just" defTabSz="1219170">
              <a:lnSpc>
                <a:spcPct val="150000"/>
              </a:lnSpc>
            </a:pPr>
            <a:r>
              <a:rPr lang="vi-VN" sz="2200" dirty="0">
                <a:latin typeface="+mn-lt"/>
                <a:ea typeface="+mn-ea"/>
                <a:cs typeface="+mn-ea"/>
                <a:sym typeface="+mn-lt"/>
              </a:rPr>
              <a:t>C. Để xem xét các yếu tố phù hợp với tính cách của bản thân, đưa ra quyết định lựa chọn nghề nghiệp cho mình. </a:t>
            </a:r>
          </a:p>
          <a:p>
            <a:pPr algn="just" defTabSz="1219170">
              <a:lnSpc>
                <a:spcPct val="150000"/>
              </a:lnSpc>
            </a:pPr>
            <a:r>
              <a:rPr lang="vi-VN" sz="2200" dirty="0">
                <a:latin typeface="+mn-lt"/>
                <a:ea typeface="+mn-ea"/>
                <a:cs typeface="+mn-ea"/>
                <a:sym typeface="+mn-lt"/>
              </a:rPr>
              <a:t>D. Để nghiên cứu, phân tích các yếu tố và xem xét sự phù hợp giữa năng lực, sở thích của bản thân với nhu cầu thị trường.</a:t>
            </a:r>
          </a:p>
        </p:txBody>
      </p:sp>
      <p:sp>
        <p:nvSpPr>
          <p:cNvPr id="2" name="Oval 1"/>
          <p:cNvSpPr/>
          <p:nvPr/>
        </p:nvSpPr>
        <p:spPr>
          <a:xfrm>
            <a:off x="244022" y="2346023"/>
            <a:ext cx="561220" cy="561220"/>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1867">
              <a:solidFill>
                <a:srgbClr val="7482FF"/>
              </a:solidFill>
              <a:latin typeface="UTM Avo"/>
              <a:cs typeface="+mn-ea"/>
              <a:sym typeface="+mn-lt"/>
            </a:endParaRPr>
          </a:p>
        </p:txBody>
      </p:sp>
      <p:sp>
        <p:nvSpPr>
          <p:cNvPr id="11" name="Freeform 8">
            <a:hlinkClick r:id="rId3" action="ppaction://hlinksldjump"/>
          </p:cNvPr>
          <p:cNvSpPr/>
          <p:nvPr/>
        </p:nvSpPr>
        <p:spPr>
          <a:xfrm>
            <a:off x="11195050" y="5869714"/>
            <a:ext cx="769681" cy="779604"/>
          </a:xfrm>
          <a:custGeom>
            <a:avLst/>
            <a:gdLst/>
            <a:ahLst/>
            <a:cxnLst/>
            <a:rect l="l" t="t" r="r" b="b"/>
            <a:pathLst>
              <a:path w="1714022" h="1736118">
                <a:moveTo>
                  <a:pt x="0" y="0"/>
                </a:moveTo>
                <a:lnTo>
                  <a:pt x="1714022" y="0"/>
                </a:lnTo>
                <a:lnTo>
                  <a:pt x="1714022" y="1736119"/>
                </a:lnTo>
                <a:lnTo>
                  <a:pt x="0" y="1736119"/>
                </a:lnTo>
                <a:lnTo>
                  <a:pt x="0" y="0"/>
                </a:lnTo>
                <a:close/>
              </a:path>
            </a:pathLst>
          </a:custGeom>
          <a:blipFill>
            <a:blip r:embed="rId4"/>
            <a:stretch>
              <a:fillRect/>
            </a:stretch>
          </a:blipFill>
        </p:spPr>
        <p:txBody>
          <a:bodyPr/>
          <a:lstStyle/>
          <a:p>
            <a:pPr defTabSz="1219170"/>
            <a:endParaRPr lang="en-US" sz="1867">
              <a:latin typeface="UTM Avo"/>
              <a:ea typeface="+mn-ea"/>
              <a:cs typeface="+mn-ea"/>
              <a:sym typeface="+mn-lt"/>
            </a:endParaRPr>
          </a:p>
        </p:txBody>
      </p:sp>
    </p:spTree>
    <p:extLst>
      <p:ext uri="{BB962C8B-B14F-4D97-AF65-F5344CB8AC3E}">
        <p14:creationId xmlns:p14="http://schemas.microsoft.com/office/powerpoint/2010/main" val="694902590"/>
      </p:ext>
    </p:extLst>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0BE89C69-1BA8-2F2F-01BF-6D0FE11A63EB}"/>
              </a:ext>
            </a:extLst>
          </p:cNvPr>
          <p:cNvSpPr txBox="1"/>
          <p:nvPr/>
        </p:nvSpPr>
        <p:spPr>
          <a:xfrm>
            <a:off x="302320" y="1401947"/>
            <a:ext cx="11587360" cy="5098768"/>
          </a:xfrm>
          <a:prstGeom prst="rect">
            <a:avLst/>
          </a:prstGeom>
          <a:noFill/>
        </p:spPr>
        <p:txBody>
          <a:bodyPr wrap="square" rtlCol="0">
            <a:spAutoFit/>
          </a:bodyPr>
          <a:lstStyle/>
          <a:p>
            <a:pPr algn="ctr" defTabSz="1219170">
              <a:lnSpc>
                <a:spcPct val="150000"/>
              </a:lnSpc>
            </a:pPr>
            <a:r>
              <a:rPr lang="vi-VN" sz="2200" b="1" dirty="0">
                <a:solidFill>
                  <a:schemeClr val="tx1"/>
                </a:solidFill>
                <a:latin typeface="+mn-lt"/>
                <a:ea typeface="+mn-ea"/>
                <a:cs typeface="+mn-ea"/>
                <a:sym typeface="+mn-lt"/>
              </a:rPr>
              <a:t>Câu 8: Chọn đáp án </a:t>
            </a:r>
            <a:r>
              <a:rPr lang="en-US" sz="2200" b="1" dirty="0">
                <a:solidFill>
                  <a:schemeClr val="tx1"/>
                </a:solidFill>
                <a:latin typeface="UTM Avo"/>
                <a:ea typeface="+mn-ea"/>
                <a:cs typeface="+mn-ea"/>
                <a:sym typeface="+mn-lt"/>
              </a:rPr>
              <a:t>ĐÚNG</a:t>
            </a:r>
            <a:r>
              <a:rPr lang="vi-VN" sz="2200" b="1" dirty="0">
                <a:solidFill>
                  <a:schemeClr val="tx1"/>
                </a:solidFill>
                <a:latin typeface="+mn-lt"/>
                <a:ea typeface="+mn-ea"/>
                <a:cs typeface="+mn-ea"/>
                <a:sym typeface="+mn-lt"/>
              </a:rPr>
              <a:t> nhất. Tại sao sở thích là yếu tố được quan tâm khi đưa ra quyết định lựa chọn nghề nghiệp? </a:t>
            </a:r>
          </a:p>
          <a:p>
            <a:pPr algn="just" defTabSz="1219170">
              <a:lnSpc>
                <a:spcPct val="150000"/>
              </a:lnSpc>
            </a:pPr>
            <a:r>
              <a:rPr lang="vi-VN" sz="2200" dirty="0">
                <a:solidFill>
                  <a:schemeClr val="tx1"/>
                </a:solidFill>
                <a:latin typeface="+mn-lt"/>
                <a:ea typeface="+mn-ea"/>
                <a:cs typeface="+mn-ea"/>
                <a:sym typeface="+mn-lt"/>
              </a:rPr>
              <a:t>A. Vì được làm công việc phù hợp với sở thích sẽ mang lại niềm vui, giúp nhận biết được năng lực bản thân trong quá trình làm việc. </a:t>
            </a:r>
          </a:p>
          <a:p>
            <a:pPr algn="just" defTabSz="1219170">
              <a:lnSpc>
                <a:spcPct val="150000"/>
              </a:lnSpc>
            </a:pPr>
            <a:r>
              <a:rPr lang="vi-VN" sz="2200" dirty="0">
                <a:solidFill>
                  <a:schemeClr val="tx1"/>
                </a:solidFill>
                <a:latin typeface="+mn-lt"/>
                <a:ea typeface="+mn-ea"/>
                <a:cs typeface="+mn-ea"/>
                <a:sym typeface="+mn-lt"/>
              </a:rPr>
              <a:t>B. Vì được làm công việc phù hợp với sở thích sẽ mang lại niềm vui, hình thành sự đam mê với công việc, làm việc hiệu quả và thành công với nghề nghiệp đã chọn. </a:t>
            </a:r>
          </a:p>
          <a:p>
            <a:pPr algn="just" defTabSz="1219170">
              <a:lnSpc>
                <a:spcPct val="150000"/>
              </a:lnSpc>
            </a:pPr>
            <a:r>
              <a:rPr lang="vi-VN" sz="2200" dirty="0">
                <a:solidFill>
                  <a:schemeClr val="tx1"/>
                </a:solidFill>
                <a:latin typeface="+mn-lt"/>
                <a:ea typeface="+mn-ea"/>
                <a:cs typeface="+mn-ea"/>
                <a:sym typeface="+mn-lt"/>
              </a:rPr>
              <a:t>C. Vì được làm công việc phù hợp với sở thích sẽ mang lại niềm vui, giúp cá nhân thích nghi với môi trường làm việc. </a:t>
            </a:r>
          </a:p>
          <a:p>
            <a:pPr algn="just" defTabSz="1219170">
              <a:lnSpc>
                <a:spcPct val="150000"/>
              </a:lnSpc>
            </a:pPr>
            <a:r>
              <a:rPr lang="vi-VN" sz="2200" dirty="0">
                <a:solidFill>
                  <a:schemeClr val="tx1"/>
                </a:solidFill>
                <a:latin typeface="+mn-lt"/>
                <a:ea typeface="+mn-ea"/>
                <a:cs typeface="+mn-ea"/>
                <a:sym typeface="+mn-lt"/>
              </a:rPr>
              <a:t>D. Vì được làm công việc phù hợp với sở thích sẽ hình thành sự đam mê, thích nghi với công việc. </a:t>
            </a:r>
          </a:p>
        </p:txBody>
      </p:sp>
      <p:sp>
        <p:nvSpPr>
          <p:cNvPr id="20" name="Oval 19"/>
          <p:cNvSpPr/>
          <p:nvPr/>
        </p:nvSpPr>
        <p:spPr>
          <a:xfrm>
            <a:off x="138127" y="3429000"/>
            <a:ext cx="561220" cy="561220"/>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1867">
              <a:solidFill>
                <a:srgbClr val="7482FF"/>
              </a:solidFill>
              <a:latin typeface="UTM Avo"/>
              <a:cs typeface="+mn-ea"/>
              <a:sym typeface="+mn-lt"/>
            </a:endParaRPr>
          </a:p>
        </p:txBody>
      </p:sp>
      <p:sp>
        <p:nvSpPr>
          <p:cNvPr id="11" name="Freeform 8">
            <a:hlinkClick r:id="rId3" action="ppaction://hlinksldjump"/>
          </p:cNvPr>
          <p:cNvSpPr/>
          <p:nvPr/>
        </p:nvSpPr>
        <p:spPr>
          <a:xfrm>
            <a:off x="11119999" y="5945914"/>
            <a:ext cx="769681" cy="779604"/>
          </a:xfrm>
          <a:custGeom>
            <a:avLst/>
            <a:gdLst/>
            <a:ahLst/>
            <a:cxnLst/>
            <a:rect l="l" t="t" r="r" b="b"/>
            <a:pathLst>
              <a:path w="1714022" h="1736118">
                <a:moveTo>
                  <a:pt x="0" y="0"/>
                </a:moveTo>
                <a:lnTo>
                  <a:pt x="1714022" y="0"/>
                </a:lnTo>
                <a:lnTo>
                  <a:pt x="1714022" y="1736119"/>
                </a:lnTo>
                <a:lnTo>
                  <a:pt x="0" y="1736119"/>
                </a:lnTo>
                <a:lnTo>
                  <a:pt x="0" y="0"/>
                </a:lnTo>
                <a:close/>
              </a:path>
            </a:pathLst>
          </a:custGeom>
          <a:blipFill>
            <a:blip r:embed="rId4"/>
            <a:stretch>
              <a:fillRect/>
            </a:stretch>
          </a:blipFill>
        </p:spPr>
        <p:txBody>
          <a:bodyPr/>
          <a:lstStyle/>
          <a:p>
            <a:pPr defTabSz="1219170"/>
            <a:endParaRPr lang="en-US" sz="1867">
              <a:latin typeface="UTM Avo"/>
              <a:ea typeface="+mn-ea"/>
              <a:cs typeface="+mn-ea"/>
              <a:sym typeface="+mn-lt"/>
            </a:endParaRPr>
          </a:p>
        </p:txBody>
      </p:sp>
    </p:spTree>
    <p:extLst>
      <p:ext uri="{BB962C8B-B14F-4D97-AF65-F5344CB8AC3E}">
        <p14:creationId xmlns:p14="http://schemas.microsoft.com/office/powerpoint/2010/main" val="3179344751"/>
      </p:ext>
    </p:extLst>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0BE89C69-1BA8-2F2F-01BF-6D0FE11A63EB}"/>
              </a:ext>
            </a:extLst>
          </p:cNvPr>
          <p:cNvSpPr txBox="1"/>
          <p:nvPr/>
        </p:nvSpPr>
        <p:spPr>
          <a:xfrm>
            <a:off x="499502" y="1304172"/>
            <a:ext cx="11192995" cy="5098768"/>
          </a:xfrm>
          <a:prstGeom prst="rect">
            <a:avLst/>
          </a:prstGeom>
          <a:noFill/>
        </p:spPr>
        <p:txBody>
          <a:bodyPr wrap="square" rtlCol="0">
            <a:spAutoFit/>
          </a:bodyPr>
          <a:lstStyle/>
          <a:p>
            <a:pPr algn="ctr" defTabSz="1219170">
              <a:lnSpc>
                <a:spcPct val="150000"/>
              </a:lnSpc>
            </a:pPr>
            <a:r>
              <a:rPr lang="vi-VN" sz="2200" b="1" dirty="0">
                <a:solidFill>
                  <a:schemeClr val="tx1"/>
                </a:solidFill>
                <a:latin typeface="+mn-lt"/>
                <a:ea typeface="+mn-ea"/>
                <a:cs typeface="+mn-ea"/>
                <a:sym typeface="+mn-lt"/>
              </a:rPr>
              <a:t>Câu 9: Tại sao nhu cầu xã hội là một yếu tố ảnh hưởng tới </a:t>
            </a:r>
            <a:endParaRPr lang="en-US" sz="2200" b="1" dirty="0">
              <a:solidFill>
                <a:schemeClr val="tx1"/>
              </a:solidFill>
              <a:latin typeface="UTM Avo"/>
              <a:ea typeface="+mn-ea"/>
              <a:cs typeface="+mn-ea"/>
              <a:sym typeface="+mn-lt"/>
            </a:endParaRPr>
          </a:p>
          <a:p>
            <a:pPr algn="ctr" defTabSz="1219170">
              <a:lnSpc>
                <a:spcPct val="150000"/>
              </a:lnSpc>
            </a:pPr>
            <a:r>
              <a:rPr lang="vi-VN" sz="2200" b="1" dirty="0">
                <a:solidFill>
                  <a:schemeClr val="tx1"/>
                </a:solidFill>
                <a:latin typeface="+mn-lt"/>
                <a:ea typeface="+mn-ea"/>
                <a:cs typeface="+mn-ea"/>
                <a:sym typeface="+mn-lt"/>
              </a:rPr>
              <a:t>quyết định lựa chọn nghề nghiệp trong lĩnh vực kĩ thuật, công nghệ? </a:t>
            </a:r>
          </a:p>
          <a:p>
            <a:pPr algn="just" defTabSz="1219170">
              <a:lnSpc>
                <a:spcPct val="150000"/>
              </a:lnSpc>
            </a:pPr>
            <a:r>
              <a:rPr lang="vi-VN" sz="2200" dirty="0">
                <a:solidFill>
                  <a:schemeClr val="tx1"/>
                </a:solidFill>
                <a:latin typeface="+mn-lt"/>
                <a:ea typeface="+mn-ea"/>
                <a:cs typeface="+mn-ea"/>
                <a:sym typeface="+mn-lt"/>
              </a:rPr>
              <a:t>A. Vì nhu cầu lao động không liên quan đến sở thích, cá tính của cá nhân, ảnh hưởng gián tiếp đến sự lựa chọn nghề nghiệp.  </a:t>
            </a:r>
          </a:p>
          <a:p>
            <a:pPr algn="just" defTabSz="1219170">
              <a:lnSpc>
                <a:spcPct val="150000"/>
              </a:lnSpc>
            </a:pPr>
            <a:r>
              <a:rPr lang="vi-VN" sz="2200" dirty="0">
                <a:solidFill>
                  <a:schemeClr val="tx1"/>
                </a:solidFill>
                <a:latin typeface="+mn-lt"/>
                <a:ea typeface="+mn-ea"/>
                <a:cs typeface="+mn-ea"/>
                <a:sym typeface="+mn-lt"/>
              </a:rPr>
              <a:t>B. Vì nhu cầu xã hội không thay đổi theo thời gian, ảnh hưởng gián tiếp đến sự lựa chọn nghề nghiệp. </a:t>
            </a:r>
          </a:p>
          <a:p>
            <a:pPr algn="just" defTabSz="1219170">
              <a:lnSpc>
                <a:spcPct val="150000"/>
              </a:lnSpc>
            </a:pPr>
            <a:r>
              <a:rPr lang="vi-VN" sz="2200" dirty="0">
                <a:solidFill>
                  <a:schemeClr val="tx1"/>
                </a:solidFill>
                <a:latin typeface="+mn-lt"/>
                <a:ea typeface="+mn-ea"/>
                <a:cs typeface="+mn-ea"/>
                <a:sym typeface="+mn-lt"/>
              </a:rPr>
              <a:t>C. Vì nhu cầu xã hội chỉ phản ánh thị trường lao động hiện tại và ảnh hưởng trực tiếp đến sự lựa chọn nghề nghiệp. </a:t>
            </a:r>
          </a:p>
          <a:p>
            <a:pPr algn="just" defTabSz="1219170">
              <a:lnSpc>
                <a:spcPct val="150000"/>
              </a:lnSpc>
            </a:pPr>
            <a:r>
              <a:rPr lang="vi-VN" sz="2200" dirty="0">
                <a:solidFill>
                  <a:schemeClr val="tx1"/>
                </a:solidFill>
                <a:latin typeface="+mn-lt"/>
                <a:ea typeface="+mn-ea"/>
                <a:cs typeface="+mn-ea"/>
                <a:sym typeface="+mn-lt"/>
              </a:rPr>
              <a:t>D. Vì nhu cầu xã hội luôn biến đổi không ngừng và ảnh hưởng trực tiếp đến sự lựa chọn nghề nghiệp. </a:t>
            </a:r>
          </a:p>
        </p:txBody>
      </p:sp>
      <p:sp>
        <p:nvSpPr>
          <p:cNvPr id="21" name="Oval 20"/>
          <p:cNvSpPr/>
          <p:nvPr/>
        </p:nvSpPr>
        <p:spPr>
          <a:xfrm>
            <a:off x="362070" y="5481900"/>
            <a:ext cx="561220" cy="561220"/>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1867">
              <a:solidFill>
                <a:srgbClr val="7482FF"/>
              </a:solidFill>
              <a:latin typeface="UTM Avo"/>
              <a:cs typeface="+mn-ea"/>
              <a:sym typeface="+mn-lt"/>
            </a:endParaRPr>
          </a:p>
        </p:txBody>
      </p:sp>
      <p:sp>
        <p:nvSpPr>
          <p:cNvPr id="11" name="Freeform 8">
            <a:hlinkClick r:id="rId3" action="ppaction://hlinksldjump"/>
          </p:cNvPr>
          <p:cNvSpPr/>
          <p:nvPr/>
        </p:nvSpPr>
        <p:spPr>
          <a:xfrm>
            <a:off x="11195050" y="5869714"/>
            <a:ext cx="769681" cy="779604"/>
          </a:xfrm>
          <a:custGeom>
            <a:avLst/>
            <a:gdLst/>
            <a:ahLst/>
            <a:cxnLst/>
            <a:rect l="l" t="t" r="r" b="b"/>
            <a:pathLst>
              <a:path w="1714022" h="1736118">
                <a:moveTo>
                  <a:pt x="0" y="0"/>
                </a:moveTo>
                <a:lnTo>
                  <a:pt x="1714022" y="0"/>
                </a:lnTo>
                <a:lnTo>
                  <a:pt x="1714022" y="1736119"/>
                </a:lnTo>
                <a:lnTo>
                  <a:pt x="0" y="1736119"/>
                </a:lnTo>
                <a:lnTo>
                  <a:pt x="0" y="0"/>
                </a:lnTo>
                <a:close/>
              </a:path>
            </a:pathLst>
          </a:custGeom>
          <a:blipFill>
            <a:blip r:embed="rId4"/>
            <a:stretch>
              <a:fillRect/>
            </a:stretch>
          </a:blipFill>
        </p:spPr>
        <p:txBody>
          <a:bodyPr/>
          <a:lstStyle/>
          <a:p>
            <a:pPr defTabSz="1219170"/>
            <a:endParaRPr lang="en-US" sz="1867">
              <a:latin typeface="UTM Avo"/>
              <a:ea typeface="+mn-ea"/>
              <a:cs typeface="+mn-ea"/>
              <a:sym typeface="+mn-lt"/>
            </a:endParaRPr>
          </a:p>
        </p:txBody>
      </p:sp>
    </p:spTree>
    <p:extLst>
      <p:ext uri="{BB962C8B-B14F-4D97-AF65-F5344CB8AC3E}">
        <p14:creationId xmlns:p14="http://schemas.microsoft.com/office/powerpoint/2010/main" val="32950891"/>
      </p:ext>
    </p:extLst>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0BE89C69-1BA8-2F2F-01BF-6D0FE11A63EB}"/>
              </a:ext>
            </a:extLst>
          </p:cNvPr>
          <p:cNvSpPr txBox="1"/>
          <p:nvPr/>
        </p:nvSpPr>
        <p:spPr>
          <a:xfrm>
            <a:off x="0" y="1414703"/>
            <a:ext cx="12192000" cy="1128386"/>
          </a:xfrm>
          <a:prstGeom prst="rect">
            <a:avLst/>
          </a:prstGeom>
          <a:noFill/>
        </p:spPr>
        <p:txBody>
          <a:bodyPr wrap="square" rtlCol="0">
            <a:spAutoFit/>
          </a:bodyPr>
          <a:lstStyle/>
          <a:p>
            <a:pPr algn="ctr" defTabSz="1219170">
              <a:lnSpc>
                <a:spcPct val="150000"/>
              </a:lnSpc>
            </a:pPr>
            <a:r>
              <a:rPr lang="vi-VN" sz="2400" b="1" dirty="0">
                <a:solidFill>
                  <a:schemeClr val="tx1"/>
                </a:solidFill>
                <a:latin typeface="+mn-lt"/>
                <a:ea typeface="+mn-ea"/>
                <a:cs typeface="+mn-ea"/>
                <a:sym typeface="+mn-lt"/>
              </a:rPr>
              <a:t>Câu 10: Chọn phát biểu </a:t>
            </a:r>
            <a:r>
              <a:rPr lang="en-US" sz="2400" b="1" dirty="0">
                <a:solidFill>
                  <a:schemeClr val="tx1"/>
                </a:solidFill>
                <a:latin typeface="UTM Avo"/>
                <a:ea typeface="+mn-ea"/>
                <a:cs typeface="+mn-ea"/>
                <a:sym typeface="+mn-lt"/>
              </a:rPr>
              <a:t>SAI </a:t>
            </a:r>
            <a:r>
              <a:rPr lang="vi-VN" sz="2400" b="1" dirty="0">
                <a:solidFill>
                  <a:schemeClr val="tx1"/>
                </a:solidFill>
                <a:latin typeface="+mn-lt"/>
                <a:ea typeface="+mn-ea"/>
                <a:cs typeface="+mn-ea"/>
                <a:sym typeface="+mn-lt"/>
              </a:rPr>
              <a:t>về sở thích của người phù hợp </a:t>
            </a:r>
            <a:endParaRPr lang="en-US" sz="2400" b="1" dirty="0">
              <a:solidFill>
                <a:schemeClr val="tx1"/>
              </a:solidFill>
              <a:latin typeface="UTM Avo"/>
              <a:ea typeface="+mn-ea"/>
              <a:cs typeface="+mn-ea"/>
              <a:sym typeface="+mn-lt"/>
            </a:endParaRPr>
          </a:p>
          <a:p>
            <a:pPr algn="ctr" defTabSz="1219170">
              <a:lnSpc>
                <a:spcPct val="150000"/>
              </a:lnSpc>
            </a:pPr>
            <a:r>
              <a:rPr lang="vi-VN" sz="2400" b="1" dirty="0">
                <a:solidFill>
                  <a:schemeClr val="tx1"/>
                </a:solidFill>
                <a:latin typeface="+mn-lt"/>
                <a:ea typeface="+mn-ea"/>
                <a:cs typeface="+mn-ea"/>
                <a:sym typeface="+mn-lt"/>
              </a:rPr>
              <a:t>với nghề nghiệp thuộc lĩnh vực kĩ thuật, công nghệ.</a:t>
            </a:r>
          </a:p>
        </p:txBody>
      </p:sp>
      <p:sp>
        <p:nvSpPr>
          <p:cNvPr id="13" name="Google Shape;102;p3"/>
          <p:cNvSpPr/>
          <p:nvPr/>
        </p:nvSpPr>
        <p:spPr>
          <a:xfrm>
            <a:off x="483810" y="2713109"/>
            <a:ext cx="5314164" cy="1628656"/>
          </a:xfrm>
          <a:prstGeom prst="roundRect">
            <a:avLst>
              <a:gd name="adj" fmla="val 16667"/>
            </a:avLst>
          </a:prstGeom>
          <a:solidFill>
            <a:schemeClr val="accent2">
              <a:lumMod val="20000"/>
              <a:lumOff val="80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algn="ctr" defTabSz="1219170">
              <a:lnSpc>
                <a:spcPct val="150000"/>
              </a:lnSpc>
            </a:pPr>
            <a:r>
              <a:rPr lang="vi-VN" sz="2400">
                <a:latin typeface="+mn-lt"/>
                <a:ea typeface="+mn-ea"/>
                <a:cs typeface="+mn-ea"/>
                <a:sym typeface="+mn-lt"/>
              </a:rPr>
              <a:t>A. Ư</a:t>
            </a:r>
            <a:r>
              <a:rPr lang="en-US" sz="2400">
                <a:latin typeface="UTM Avo"/>
                <a:ea typeface="+mn-ea"/>
                <a:cs typeface="+mn-ea"/>
                <a:sym typeface="+mn-lt"/>
              </a:rPr>
              <a:t>a</a:t>
            </a:r>
            <a:r>
              <a:rPr lang="vi-VN" sz="2400">
                <a:latin typeface="+mn-lt"/>
                <a:ea typeface="+mn-ea"/>
                <a:cs typeface="+mn-ea"/>
                <a:sym typeface="+mn-lt"/>
              </a:rPr>
              <a:t> thích làm việc với </a:t>
            </a:r>
            <a:endParaRPr lang="en-US" sz="2400">
              <a:latin typeface="UTM Avo"/>
              <a:ea typeface="+mn-ea"/>
              <a:cs typeface="+mn-ea"/>
              <a:sym typeface="+mn-lt"/>
            </a:endParaRPr>
          </a:p>
          <a:p>
            <a:pPr algn="ctr" defTabSz="1219170">
              <a:lnSpc>
                <a:spcPct val="150000"/>
              </a:lnSpc>
            </a:pPr>
            <a:r>
              <a:rPr lang="vi-VN" sz="2400">
                <a:latin typeface="+mn-lt"/>
                <a:ea typeface="+mn-ea"/>
                <a:cs typeface="+mn-ea"/>
                <a:sym typeface="+mn-lt"/>
              </a:rPr>
              <a:t>máy móc.</a:t>
            </a:r>
            <a:endParaRPr sz="2400">
              <a:latin typeface="UTM Avo"/>
              <a:ea typeface="+mn-ea"/>
              <a:cs typeface="+mn-ea"/>
              <a:sym typeface="+mn-lt"/>
            </a:endParaRPr>
          </a:p>
        </p:txBody>
      </p:sp>
      <p:sp>
        <p:nvSpPr>
          <p:cNvPr id="14" name="Google Shape;103;p3"/>
          <p:cNvSpPr/>
          <p:nvPr/>
        </p:nvSpPr>
        <p:spPr>
          <a:xfrm>
            <a:off x="483810" y="4681806"/>
            <a:ext cx="5314164" cy="1628656"/>
          </a:xfrm>
          <a:prstGeom prst="roundRect">
            <a:avLst>
              <a:gd name="adj" fmla="val 16667"/>
            </a:avLst>
          </a:prstGeom>
          <a:solidFill>
            <a:schemeClr val="accent2">
              <a:lumMod val="20000"/>
              <a:lumOff val="80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algn="ctr" defTabSz="1219170">
              <a:lnSpc>
                <a:spcPct val="150000"/>
              </a:lnSpc>
            </a:pPr>
            <a:r>
              <a:rPr lang="vi-VN" sz="2400" dirty="0">
                <a:latin typeface="+mn-lt"/>
                <a:ea typeface="+mn-ea"/>
                <a:cs typeface="+mn-ea"/>
                <a:sym typeface="+mn-lt"/>
              </a:rPr>
              <a:t>C. Thích hoạt động thể dục,</a:t>
            </a:r>
          </a:p>
          <a:p>
            <a:pPr algn="ctr" defTabSz="1219170">
              <a:lnSpc>
                <a:spcPct val="150000"/>
              </a:lnSpc>
            </a:pPr>
            <a:r>
              <a:rPr lang="vi-VN" sz="2400" dirty="0">
                <a:latin typeface="+mn-lt"/>
                <a:ea typeface="+mn-ea"/>
                <a:cs typeface="+mn-ea"/>
                <a:sym typeface="+mn-lt"/>
              </a:rPr>
              <a:t>thể thao</a:t>
            </a:r>
          </a:p>
        </p:txBody>
      </p:sp>
      <p:sp>
        <p:nvSpPr>
          <p:cNvPr id="15" name="Google Shape;104;p3"/>
          <p:cNvSpPr/>
          <p:nvPr/>
        </p:nvSpPr>
        <p:spPr>
          <a:xfrm>
            <a:off x="6213080" y="2713109"/>
            <a:ext cx="5314164" cy="1628656"/>
          </a:xfrm>
          <a:prstGeom prst="roundRect">
            <a:avLst>
              <a:gd name="adj" fmla="val 16667"/>
            </a:avLst>
          </a:prstGeom>
          <a:solidFill>
            <a:schemeClr val="accent2">
              <a:lumMod val="20000"/>
              <a:lumOff val="80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algn="ctr" defTabSz="1219170">
              <a:lnSpc>
                <a:spcPct val="150000"/>
              </a:lnSpc>
            </a:pPr>
            <a:r>
              <a:rPr lang="vi-VN" sz="2400">
                <a:latin typeface="+mn-lt"/>
                <a:ea typeface="+mn-ea"/>
                <a:cs typeface="+mn-ea"/>
                <a:sym typeface="+mn-lt"/>
              </a:rPr>
              <a:t>B. Say mê tìm tòi về kĩ thuật.</a:t>
            </a:r>
            <a:endParaRPr sz="2400">
              <a:latin typeface="UTM Avo"/>
              <a:ea typeface="+mn-ea"/>
              <a:cs typeface="+mn-ea"/>
              <a:sym typeface="+mn-lt"/>
            </a:endParaRPr>
          </a:p>
        </p:txBody>
      </p:sp>
      <p:sp>
        <p:nvSpPr>
          <p:cNvPr id="16" name="Google Shape;105;p3"/>
          <p:cNvSpPr/>
          <p:nvPr/>
        </p:nvSpPr>
        <p:spPr>
          <a:xfrm>
            <a:off x="6213080" y="4681806"/>
            <a:ext cx="5314164" cy="1628656"/>
          </a:xfrm>
          <a:prstGeom prst="roundRect">
            <a:avLst>
              <a:gd name="adj" fmla="val 16667"/>
            </a:avLst>
          </a:prstGeom>
          <a:solidFill>
            <a:schemeClr val="accent2">
              <a:lumMod val="20000"/>
              <a:lumOff val="80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algn="ctr" defTabSz="1219170">
              <a:lnSpc>
                <a:spcPct val="150000"/>
              </a:lnSpc>
            </a:pPr>
            <a:r>
              <a:rPr lang="vi-VN" sz="2400">
                <a:latin typeface="+mn-lt"/>
                <a:ea typeface="+mn-ea"/>
                <a:cs typeface="+mn-ea"/>
                <a:sym typeface="+mn-lt"/>
              </a:rPr>
              <a:t>D. Ư</a:t>
            </a:r>
            <a:r>
              <a:rPr lang="en-US" sz="2400">
                <a:latin typeface="UTM Avo"/>
                <a:ea typeface="+mn-ea"/>
                <a:cs typeface="+mn-ea"/>
                <a:sym typeface="+mn-lt"/>
              </a:rPr>
              <a:t>a</a:t>
            </a:r>
            <a:r>
              <a:rPr lang="vi-VN" sz="2400">
                <a:latin typeface="+mn-lt"/>
                <a:ea typeface="+mn-ea"/>
                <a:cs typeface="+mn-ea"/>
                <a:sym typeface="+mn-lt"/>
              </a:rPr>
              <a:t> thích làm việc với </a:t>
            </a:r>
            <a:endParaRPr lang="en-US" sz="2400">
              <a:latin typeface="UTM Avo"/>
              <a:ea typeface="+mn-ea"/>
              <a:cs typeface="+mn-ea"/>
              <a:sym typeface="+mn-lt"/>
            </a:endParaRPr>
          </a:p>
          <a:p>
            <a:pPr algn="ctr" defTabSz="1219170">
              <a:lnSpc>
                <a:spcPct val="150000"/>
              </a:lnSpc>
            </a:pPr>
            <a:r>
              <a:rPr lang="vi-VN" sz="2400">
                <a:latin typeface="+mn-lt"/>
                <a:ea typeface="+mn-ea"/>
                <a:cs typeface="+mn-ea"/>
                <a:sym typeface="+mn-lt"/>
              </a:rPr>
              <a:t>thiết bị.</a:t>
            </a:r>
            <a:endParaRPr sz="2400">
              <a:latin typeface="UTM Avo"/>
              <a:ea typeface="+mn-ea"/>
              <a:cs typeface="+mn-ea"/>
              <a:sym typeface="+mn-lt"/>
            </a:endParaRPr>
          </a:p>
        </p:txBody>
      </p:sp>
      <p:sp>
        <p:nvSpPr>
          <p:cNvPr id="17" name="Google Shape;107;p3"/>
          <p:cNvSpPr/>
          <p:nvPr/>
        </p:nvSpPr>
        <p:spPr>
          <a:xfrm>
            <a:off x="483810" y="4681806"/>
            <a:ext cx="5314164" cy="1628656"/>
          </a:xfrm>
          <a:prstGeom prst="roundRect">
            <a:avLst>
              <a:gd name="adj" fmla="val 16667"/>
            </a:avLst>
          </a:prstGeom>
          <a:solidFill>
            <a:schemeClr val="accent6">
              <a:lumMod val="60000"/>
              <a:lumOff val="40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algn="ctr" defTabSz="1219170">
              <a:lnSpc>
                <a:spcPct val="150000"/>
              </a:lnSpc>
            </a:pPr>
            <a:r>
              <a:rPr lang="vi-VN" sz="2400" dirty="0">
                <a:latin typeface="+mn-lt"/>
                <a:ea typeface="+mn-ea"/>
                <a:cs typeface="+mn-ea"/>
                <a:sym typeface="+mn-lt"/>
              </a:rPr>
              <a:t>C. T</a:t>
            </a:r>
            <a:r>
              <a:rPr lang="en-US" sz="2400" dirty="0" err="1">
                <a:latin typeface="+mn-lt"/>
                <a:ea typeface="+mn-ea"/>
                <a:cs typeface="+mn-ea"/>
                <a:sym typeface="+mn-lt"/>
              </a:rPr>
              <a:t>hích</a:t>
            </a:r>
            <a:r>
              <a:rPr lang="en-US" sz="2400" dirty="0">
                <a:latin typeface="+mn-lt"/>
                <a:ea typeface="+mn-ea"/>
                <a:cs typeface="+mn-ea"/>
                <a:sym typeface="+mn-lt"/>
              </a:rPr>
              <a:t> </a:t>
            </a:r>
            <a:r>
              <a:rPr lang="en-US" sz="2400" dirty="0" err="1">
                <a:latin typeface="+mn-lt"/>
                <a:ea typeface="+mn-ea"/>
                <a:cs typeface="+mn-ea"/>
                <a:sym typeface="+mn-lt"/>
              </a:rPr>
              <a:t>hoạt</a:t>
            </a:r>
            <a:r>
              <a:rPr lang="en-US" sz="2400" dirty="0">
                <a:latin typeface="+mn-lt"/>
                <a:ea typeface="+mn-ea"/>
                <a:cs typeface="+mn-ea"/>
                <a:sym typeface="+mn-lt"/>
              </a:rPr>
              <a:t> </a:t>
            </a:r>
            <a:r>
              <a:rPr lang="en-US" sz="2400" dirty="0" err="1">
                <a:latin typeface="+mn-lt"/>
                <a:ea typeface="+mn-ea"/>
                <a:cs typeface="+mn-ea"/>
                <a:sym typeface="+mn-lt"/>
              </a:rPr>
              <a:t>động</a:t>
            </a:r>
            <a:r>
              <a:rPr lang="en-US" sz="2400" dirty="0">
                <a:latin typeface="+mn-lt"/>
                <a:ea typeface="+mn-ea"/>
                <a:cs typeface="+mn-ea"/>
                <a:sym typeface="+mn-lt"/>
              </a:rPr>
              <a:t> </a:t>
            </a:r>
            <a:r>
              <a:rPr lang="en-US" sz="2400" dirty="0" err="1">
                <a:latin typeface="+mn-lt"/>
                <a:ea typeface="+mn-ea"/>
                <a:cs typeface="+mn-ea"/>
                <a:sym typeface="+mn-lt"/>
              </a:rPr>
              <a:t>thể</a:t>
            </a:r>
            <a:r>
              <a:rPr lang="en-US" sz="2400" dirty="0">
                <a:latin typeface="+mn-lt"/>
                <a:ea typeface="+mn-ea"/>
                <a:cs typeface="+mn-ea"/>
                <a:sym typeface="+mn-lt"/>
              </a:rPr>
              <a:t> </a:t>
            </a:r>
            <a:r>
              <a:rPr lang="en-US" sz="2400" dirty="0" err="1">
                <a:latin typeface="+mn-lt"/>
                <a:ea typeface="+mn-ea"/>
                <a:cs typeface="+mn-ea"/>
                <a:sym typeface="+mn-lt"/>
              </a:rPr>
              <a:t>dục</a:t>
            </a:r>
            <a:r>
              <a:rPr lang="en-US" sz="2400" dirty="0">
                <a:latin typeface="+mn-lt"/>
                <a:ea typeface="+mn-ea"/>
                <a:cs typeface="+mn-ea"/>
                <a:sym typeface="+mn-lt"/>
              </a:rPr>
              <a:t>,</a:t>
            </a:r>
          </a:p>
          <a:p>
            <a:pPr algn="ctr" defTabSz="1219170">
              <a:lnSpc>
                <a:spcPct val="150000"/>
              </a:lnSpc>
            </a:pPr>
            <a:r>
              <a:rPr lang="en-US" sz="2400" dirty="0" err="1">
                <a:latin typeface="+mn-lt"/>
                <a:ea typeface="+mn-ea"/>
                <a:cs typeface="+mn-ea"/>
                <a:sym typeface="+mn-lt"/>
              </a:rPr>
              <a:t>thể</a:t>
            </a:r>
            <a:r>
              <a:rPr lang="en-US" sz="2400" dirty="0">
                <a:latin typeface="+mn-lt"/>
                <a:ea typeface="+mn-ea"/>
                <a:cs typeface="+mn-ea"/>
                <a:sym typeface="+mn-lt"/>
              </a:rPr>
              <a:t> </a:t>
            </a:r>
            <a:r>
              <a:rPr lang="en-US" sz="2400" dirty="0" err="1">
                <a:latin typeface="+mn-lt"/>
                <a:ea typeface="+mn-ea"/>
                <a:cs typeface="+mn-ea"/>
                <a:sym typeface="+mn-lt"/>
              </a:rPr>
              <a:t>thao</a:t>
            </a:r>
            <a:endParaRPr lang="vi-VN" sz="2400" dirty="0">
              <a:latin typeface="+mn-lt"/>
              <a:ea typeface="+mn-ea"/>
              <a:cs typeface="+mn-ea"/>
              <a:sym typeface="+mn-lt"/>
            </a:endParaRPr>
          </a:p>
        </p:txBody>
      </p:sp>
      <p:sp>
        <p:nvSpPr>
          <p:cNvPr id="11" name="Freeform 8">
            <a:hlinkClick r:id="rId3" action="ppaction://hlinksldjump"/>
          </p:cNvPr>
          <p:cNvSpPr/>
          <p:nvPr/>
        </p:nvSpPr>
        <p:spPr>
          <a:xfrm>
            <a:off x="11195050" y="5869714"/>
            <a:ext cx="769681" cy="779604"/>
          </a:xfrm>
          <a:custGeom>
            <a:avLst/>
            <a:gdLst/>
            <a:ahLst/>
            <a:cxnLst/>
            <a:rect l="l" t="t" r="r" b="b"/>
            <a:pathLst>
              <a:path w="1714022" h="1736118">
                <a:moveTo>
                  <a:pt x="0" y="0"/>
                </a:moveTo>
                <a:lnTo>
                  <a:pt x="1714022" y="0"/>
                </a:lnTo>
                <a:lnTo>
                  <a:pt x="1714022" y="1736119"/>
                </a:lnTo>
                <a:lnTo>
                  <a:pt x="0" y="1736119"/>
                </a:lnTo>
                <a:lnTo>
                  <a:pt x="0" y="0"/>
                </a:lnTo>
                <a:close/>
              </a:path>
            </a:pathLst>
          </a:custGeom>
          <a:blipFill>
            <a:blip r:embed="rId4"/>
            <a:stretch>
              <a:fillRect/>
            </a:stretch>
          </a:blipFill>
        </p:spPr>
        <p:txBody>
          <a:bodyPr/>
          <a:lstStyle/>
          <a:p>
            <a:pPr defTabSz="1219170"/>
            <a:endParaRPr lang="en-US" sz="1867">
              <a:latin typeface="UTM Avo"/>
              <a:ea typeface="+mn-ea"/>
              <a:cs typeface="+mn-ea"/>
              <a:sym typeface="+mn-lt"/>
            </a:endParaRPr>
          </a:p>
        </p:txBody>
      </p:sp>
    </p:spTree>
    <p:extLst>
      <p:ext uri="{BB962C8B-B14F-4D97-AF65-F5344CB8AC3E}">
        <p14:creationId xmlns:p14="http://schemas.microsoft.com/office/powerpoint/2010/main" val="186922895"/>
      </p:ext>
    </p:extLst>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Vertical)">
                                      <p:cBhvr>
                                        <p:cTn id="7" dur="500"/>
                                        <p:tgtEl>
                                          <p:spTgt spid="12"/>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arn(outVertical)">
                                      <p:cBhvr>
                                        <p:cTn id="10" dur="500"/>
                                        <p:tgtEl>
                                          <p:spTgt spid="13"/>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barn(outVertical)">
                                      <p:cBhvr>
                                        <p:cTn id="13" dur="500"/>
                                        <p:tgtEl>
                                          <p:spTgt spid="15"/>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arn(outVertical)">
                                      <p:cBhvr>
                                        <p:cTn id="16" dur="500"/>
                                        <p:tgtEl>
                                          <p:spTgt spid="14"/>
                                        </p:tgtEl>
                                      </p:cBhvr>
                                    </p:animEffect>
                                  </p:childTnLst>
                                </p:cTn>
                              </p:par>
                              <p:par>
                                <p:cTn id="17" presetID="16" presetClass="entr" presetSubtype="37"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barn(outVertical)">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animBg="1"/>
      <p:bldP spid="15" grpId="0" animBg="1"/>
      <p:bldP spid="16" grpId="0" animBg="1"/>
      <p:bldP spid="1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8" name="Group 17"/>
          <p:cNvGrpSpPr/>
          <p:nvPr/>
        </p:nvGrpSpPr>
        <p:grpSpPr>
          <a:xfrm>
            <a:off x="4528050" y="878120"/>
            <a:ext cx="5748919" cy="658660"/>
            <a:chOff x="702345" y="1030005"/>
            <a:chExt cx="4311689" cy="493995"/>
          </a:xfrm>
        </p:grpSpPr>
        <p:sp>
          <p:nvSpPr>
            <p:cNvPr id="21" name="TextBox 20">
              <a:extLst>
                <a:ext uri="{FF2B5EF4-FFF2-40B4-BE49-F238E27FC236}">
                  <a16:creationId xmlns:a16="http://schemas.microsoft.com/office/drawing/2014/main" id="{0BE89C69-1BA8-2F2F-01BF-6D0FE11A63EB}"/>
                </a:ext>
              </a:extLst>
            </p:cNvPr>
            <p:cNvSpPr txBox="1"/>
            <p:nvPr/>
          </p:nvSpPr>
          <p:spPr>
            <a:xfrm>
              <a:off x="1095242" y="1030005"/>
              <a:ext cx="3918792" cy="430791"/>
            </a:xfrm>
            <a:prstGeom prst="rect">
              <a:avLst/>
            </a:prstGeom>
            <a:noFill/>
          </p:spPr>
          <p:txBody>
            <a:bodyPr wrap="square" rtlCol="0">
              <a:spAutoFit/>
            </a:bodyPr>
            <a:lstStyle/>
            <a:p>
              <a:pPr defTabSz="1219170">
                <a:lnSpc>
                  <a:spcPct val="150000"/>
                </a:lnSpc>
              </a:pPr>
              <a:r>
                <a:rPr lang="en-US" sz="2400" b="1">
                  <a:solidFill>
                    <a:srgbClr val="C00000"/>
                  </a:solidFill>
                  <a:latin typeface="UTM Avo"/>
                  <a:ea typeface="+mn-ea"/>
                  <a:cs typeface="+mn-ea"/>
                  <a:sym typeface="+mn-lt"/>
                </a:rPr>
                <a:t>Luyện tập (SGK tr.31):</a:t>
              </a:r>
            </a:p>
          </p:txBody>
        </p:sp>
        <p:pic>
          <p:nvPicPr>
            <p:cNvPr id="22" name="Picture 2" descr="https://cdn-icons-png.flaticon.com/128/3233/323349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2345" y="1131102"/>
              <a:ext cx="392898" cy="39289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 name="Group 2"/>
          <p:cNvGrpSpPr/>
          <p:nvPr/>
        </p:nvGrpSpPr>
        <p:grpSpPr>
          <a:xfrm>
            <a:off x="585827" y="1927817"/>
            <a:ext cx="4290973" cy="4786505"/>
            <a:chOff x="439370" y="1078471"/>
            <a:chExt cx="3218230" cy="3589879"/>
          </a:xfrm>
          <a:solidFill>
            <a:schemeClr val="accent6">
              <a:lumMod val="20000"/>
              <a:lumOff val="80000"/>
            </a:schemeClr>
          </a:solidFill>
        </p:grpSpPr>
        <p:sp>
          <p:nvSpPr>
            <p:cNvPr id="2" name="Rounded Rectangle 1"/>
            <p:cNvSpPr/>
            <p:nvPr/>
          </p:nvSpPr>
          <p:spPr>
            <a:xfrm>
              <a:off x="439370" y="1078471"/>
              <a:ext cx="3218230" cy="3589879"/>
            </a:xfrm>
            <a:prstGeom prst="roundRect">
              <a:avLst>
                <a:gd name="adj" fmla="val 4092"/>
              </a:avLst>
            </a:prstGeom>
            <a:grpFill/>
            <a:ln w="9525"/>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7482FF"/>
                </a:solidFill>
                <a:latin typeface="UTM Avo"/>
                <a:cs typeface="+mn-ea"/>
                <a:sym typeface="+mn-lt"/>
              </a:endParaRPr>
            </a:p>
          </p:txBody>
        </p:sp>
        <p:grpSp>
          <p:nvGrpSpPr>
            <p:cNvPr id="10" name="Group 9"/>
            <p:cNvGrpSpPr/>
            <p:nvPr/>
          </p:nvGrpSpPr>
          <p:grpSpPr>
            <a:xfrm>
              <a:off x="1355549" y="1158836"/>
              <a:ext cx="1425920" cy="430791"/>
              <a:chOff x="1889906" y="2886619"/>
              <a:chExt cx="1425920" cy="430791"/>
            </a:xfrm>
            <a:grpFill/>
          </p:grpSpPr>
          <p:sp>
            <p:nvSpPr>
              <p:cNvPr id="11" name="TextBox 10">
                <a:extLst>
                  <a:ext uri="{FF2B5EF4-FFF2-40B4-BE49-F238E27FC236}">
                    <a16:creationId xmlns:a16="http://schemas.microsoft.com/office/drawing/2014/main" id="{0BE89C69-1BA8-2F2F-01BF-6D0FE11A63EB}"/>
                  </a:ext>
                </a:extLst>
              </p:cNvPr>
              <p:cNvSpPr txBox="1"/>
              <p:nvPr/>
            </p:nvSpPr>
            <p:spPr>
              <a:xfrm>
                <a:off x="1943100" y="2886619"/>
                <a:ext cx="1372726" cy="430791"/>
              </a:xfrm>
              <a:prstGeom prst="rect">
                <a:avLst/>
              </a:prstGeom>
              <a:grpFill/>
            </p:spPr>
            <p:txBody>
              <a:bodyPr wrap="square" rtlCol="0">
                <a:spAutoFit/>
              </a:bodyPr>
              <a:lstStyle/>
              <a:p>
                <a:pPr algn="just" defTabSz="1219170">
                  <a:lnSpc>
                    <a:spcPct val="150000"/>
                  </a:lnSpc>
                </a:pPr>
                <a:r>
                  <a:rPr lang="en-US" sz="2400" b="1">
                    <a:solidFill>
                      <a:srgbClr val="7030A0"/>
                    </a:solidFill>
                    <a:latin typeface="UTM Avo"/>
                    <a:ea typeface="+mn-ea"/>
                    <a:cs typeface="+mn-ea"/>
                    <a:sym typeface="+mn-lt"/>
                  </a:rPr>
                  <a:t>    Câu 1:</a:t>
                </a:r>
                <a:endParaRPr lang="vi-VN" sz="2400" b="1">
                  <a:solidFill>
                    <a:srgbClr val="7030A0"/>
                  </a:solidFill>
                  <a:latin typeface="+mn-lt"/>
                  <a:ea typeface="+mn-ea"/>
                  <a:cs typeface="+mn-ea"/>
                  <a:sym typeface="+mn-lt"/>
                </a:endParaRPr>
              </a:p>
            </p:txBody>
          </p:sp>
          <p:pic>
            <p:nvPicPr>
              <p:cNvPr id="12" name="Picture 11">
                <a:extLst>
                  <a:ext uri="{FF2B5EF4-FFF2-40B4-BE49-F238E27FC236}">
                    <a16:creationId xmlns:a16="http://schemas.microsoft.com/office/drawing/2014/main" id="{99F2CF33-BD32-103D-D3AC-F6099F5C40DD}"/>
                  </a:ext>
                </a:extLst>
              </p:cNvPr>
              <p:cNvPicPr>
                <a:picLocks noChangeAspect="1"/>
              </p:cNvPicPr>
              <p:nvPr/>
            </p:nvPicPr>
            <p:blipFill>
              <a:blip r:embed="rId4"/>
              <a:stretch>
                <a:fillRect/>
              </a:stretch>
            </p:blipFill>
            <p:spPr>
              <a:xfrm rot="19882005">
                <a:off x="1889906" y="2993031"/>
                <a:ext cx="311902" cy="311902"/>
              </a:xfrm>
              <a:prstGeom prst="rect">
                <a:avLst/>
              </a:prstGeom>
              <a:grpFill/>
            </p:spPr>
          </p:pic>
        </p:grpSp>
        <p:sp>
          <p:nvSpPr>
            <p:cNvPr id="13" name="TextBox 12">
              <a:extLst>
                <a:ext uri="{FF2B5EF4-FFF2-40B4-BE49-F238E27FC236}">
                  <a16:creationId xmlns:a16="http://schemas.microsoft.com/office/drawing/2014/main" id="{0BE89C69-1BA8-2F2F-01BF-6D0FE11A63EB}"/>
                </a:ext>
              </a:extLst>
            </p:cNvPr>
            <p:cNvSpPr txBox="1"/>
            <p:nvPr/>
          </p:nvSpPr>
          <p:spPr>
            <a:xfrm>
              <a:off x="650750" y="1707109"/>
              <a:ext cx="2795470" cy="841385"/>
            </a:xfrm>
            <a:prstGeom prst="rect">
              <a:avLst/>
            </a:prstGeom>
            <a:grpFill/>
          </p:spPr>
          <p:txBody>
            <a:bodyPr wrap="square" rtlCol="0">
              <a:spAutoFit/>
            </a:bodyPr>
            <a:lstStyle/>
            <a:p>
              <a:pPr algn="just" defTabSz="1219170">
                <a:lnSpc>
                  <a:spcPct val="150000"/>
                </a:lnSpc>
              </a:pPr>
              <a:r>
                <a:rPr lang="vi-VN" sz="2400" dirty="0">
                  <a:latin typeface="+mn-lt"/>
                  <a:ea typeface="+mn-ea"/>
                  <a:cs typeface="+mn-ea"/>
                  <a:sym typeface="+mn-lt"/>
                </a:rPr>
                <a:t>Hãy tóm tắt quy trình chọn lựa nghề nghiệp.</a:t>
              </a:r>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5283" y="2692925"/>
              <a:ext cx="1963597" cy="1975425"/>
            </a:xfrm>
            <a:prstGeom prst="rect">
              <a:avLst/>
            </a:prstGeom>
            <a:grpFill/>
          </p:spPr>
        </p:pic>
      </p:grpSp>
      <p:grpSp>
        <p:nvGrpSpPr>
          <p:cNvPr id="4" name="Group 3"/>
          <p:cNvGrpSpPr/>
          <p:nvPr/>
        </p:nvGrpSpPr>
        <p:grpSpPr>
          <a:xfrm>
            <a:off x="5304988" y="1927817"/>
            <a:ext cx="6184025" cy="4786506"/>
            <a:chOff x="3978740" y="1078471"/>
            <a:chExt cx="4638019" cy="3589879"/>
          </a:xfrm>
          <a:solidFill>
            <a:schemeClr val="accent6">
              <a:lumMod val="20000"/>
              <a:lumOff val="80000"/>
            </a:schemeClr>
          </a:solidFill>
        </p:grpSpPr>
        <p:sp>
          <p:nvSpPr>
            <p:cNvPr id="19" name="Rounded Rectangle 18"/>
            <p:cNvSpPr/>
            <p:nvPr/>
          </p:nvSpPr>
          <p:spPr>
            <a:xfrm>
              <a:off x="3978740" y="1078471"/>
              <a:ext cx="4638019" cy="3589879"/>
            </a:xfrm>
            <a:prstGeom prst="roundRect">
              <a:avLst>
                <a:gd name="adj" fmla="val 4092"/>
              </a:avLst>
            </a:prstGeom>
            <a:grpFill/>
            <a:ln w="9525"/>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7482FF"/>
                </a:solidFill>
                <a:latin typeface="UTM Avo"/>
                <a:cs typeface="+mn-ea"/>
                <a:sym typeface="+mn-lt"/>
              </a:endParaRPr>
            </a:p>
          </p:txBody>
        </p:sp>
        <p:sp>
          <p:nvSpPr>
            <p:cNvPr id="17" name="TextBox 16">
              <a:extLst>
                <a:ext uri="{FF2B5EF4-FFF2-40B4-BE49-F238E27FC236}">
                  <a16:creationId xmlns:a16="http://schemas.microsoft.com/office/drawing/2014/main" id="{0BE89C69-1BA8-2F2F-01BF-6D0FE11A63EB}"/>
                </a:ext>
              </a:extLst>
            </p:cNvPr>
            <p:cNvSpPr txBox="1"/>
            <p:nvPr/>
          </p:nvSpPr>
          <p:spPr>
            <a:xfrm>
              <a:off x="4219738" y="1712834"/>
              <a:ext cx="4156022" cy="2087879"/>
            </a:xfrm>
            <a:prstGeom prst="rect">
              <a:avLst/>
            </a:prstGeom>
            <a:grpFill/>
          </p:spPr>
          <p:txBody>
            <a:bodyPr wrap="square" rtlCol="0">
              <a:spAutoFit/>
            </a:bodyPr>
            <a:lstStyle/>
            <a:p>
              <a:pPr algn="just" defTabSz="1219170">
                <a:lnSpc>
                  <a:spcPct val="150000"/>
                </a:lnSpc>
              </a:pPr>
              <a:r>
                <a:rPr lang="vi-VN" sz="2400" dirty="0">
                  <a:latin typeface="+mn-lt"/>
                  <a:ea typeface="+mn-ea"/>
                  <a:cs typeface="+mn-ea"/>
                  <a:sym typeface="+mn-lt"/>
                </a:rPr>
                <a:t>Hãy sắp xếp các yếu tố ảnh hưởng tới quyết định lựa chọn nghề nghiệp trong lĩ</a:t>
              </a:r>
              <a:r>
                <a:rPr lang="en-US" sz="2400" dirty="0">
                  <a:latin typeface="UTM Avo"/>
                  <a:ea typeface="+mn-ea"/>
                  <a:cs typeface="+mn-ea"/>
                  <a:sym typeface="+mn-lt"/>
                </a:rPr>
                <a:t>n</a:t>
              </a:r>
              <a:r>
                <a:rPr lang="vi-VN" sz="2400" dirty="0">
                  <a:latin typeface="+mn-lt"/>
                  <a:ea typeface="+mn-ea"/>
                  <a:cs typeface="+mn-ea"/>
                  <a:sym typeface="+mn-lt"/>
                </a:rPr>
                <a:t>h vực kĩ thuật, công nghệ theo thứ tự mức độ quan trọng giảm dần.</a:t>
              </a:r>
            </a:p>
          </p:txBody>
        </p:sp>
        <p:grpSp>
          <p:nvGrpSpPr>
            <p:cNvPr id="23" name="Group 22"/>
            <p:cNvGrpSpPr/>
            <p:nvPr/>
          </p:nvGrpSpPr>
          <p:grpSpPr>
            <a:xfrm>
              <a:off x="5555827" y="1158836"/>
              <a:ext cx="1381664" cy="430791"/>
              <a:chOff x="1840920" y="2886619"/>
              <a:chExt cx="1381664" cy="430791"/>
            </a:xfrm>
            <a:grpFill/>
          </p:grpSpPr>
          <p:sp>
            <p:nvSpPr>
              <p:cNvPr id="24" name="TextBox 23">
                <a:extLst>
                  <a:ext uri="{FF2B5EF4-FFF2-40B4-BE49-F238E27FC236}">
                    <a16:creationId xmlns:a16="http://schemas.microsoft.com/office/drawing/2014/main" id="{0BE89C69-1BA8-2F2F-01BF-6D0FE11A63EB}"/>
                  </a:ext>
                </a:extLst>
              </p:cNvPr>
              <p:cNvSpPr txBox="1"/>
              <p:nvPr/>
            </p:nvSpPr>
            <p:spPr>
              <a:xfrm>
                <a:off x="1943100" y="2886619"/>
                <a:ext cx="1279484" cy="430791"/>
              </a:xfrm>
              <a:prstGeom prst="rect">
                <a:avLst/>
              </a:prstGeom>
              <a:grpFill/>
            </p:spPr>
            <p:txBody>
              <a:bodyPr wrap="square" rtlCol="0">
                <a:spAutoFit/>
              </a:bodyPr>
              <a:lstStyle/>
              <a:p>
                <a:pPr algn="just" defTabSz="1219170">
                  <a:lnSpc>
                    <a:spcPct val="150000"/>
                  </a:lnSpc>
                </a:pPr>
                <a:r>
                  <a:rPr lang="en-US" sz="2400" b="1">
                    <a:solidFill>
                      <a:srgbClr val="7030A0"/>
                    </a:solidFill>
                    <a:latin typeface="UTM Avo"/>
                    <a:ea typeface="+mn-ea"/>
                    <a:cs typeface="+mn-ea"/>
                    <a:sym typeface="+mn-lt"/>
                  </a:rPr>
                  <a:t>    Câu 2:</a:t>
                </a:r>
                <a:endParaRPr lang="vi-VN" sz="2400" b="1">
                  <a:solidFill>
                    <a:srgbClr val="7030A0"/>
                  </a:solidFill>
                  <a:latin typeface="+mn-lt"/>
                  <a:ea typeface="+mn-ea"/>
                  <a:cs typeface="+mn-ea"/>
                  <a:sym typeface="+mn-lt"/>
                </a:endParaRPr>
              </a:p>
            </p:txBody>
          </p:sp>
          <p:pic>
            <p:nvPicPr>
              <p:cNvPr id="25" name="Picture 24">
                <a:extLst>
                  <a:ext uri="{FF2B5EF4-FFF2-40B4-BE49-F238E27FC236}">
                    <a16:creationId xmlns:a16="http://schemas.microsoft.com/office/drawing/2014/main" id="{99F2CF33-BD32-103D-D3AC-F6099F5C40DD}"/>
                  </a:ext>
                </a:extLst>
              </p:cNvPr>
              <p:cNvPicPr>
                <a:picLocks noChangeAspect="1"/>
              </p:cNvPicPr>
              <p:nvPr/>
            </p:nvPicPr>
            <p:blipFill>
              <a:blip r:embed="rId4"/>
              <a:stretch>
                <a:fillRect/>
              </a:stretch>
            </p:blipFill>
            <p:spPr>
              <a:xfrm rot="19882005">
                <a:off x="1840920" y="2993031"/>
                <a:ext cx="311902" cy="311902"/>
              </a:xfrm>
              <a:prstGeom prst="rect">
                <a:avLst/>
              </a:prstGeom>
              <a:grpFill/>
            </p:spPr>
          </p:pic>
        </p:grpSp>
        <p:pic>
          <p:nvPicPr>
            <p:cNvPr id="2050" name="Picture 2" descr="https://cdn-icons-png.flaticon.com/128/10266/10266430.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72375" y="3675859"/>
              <a:ext cx="876410" cy="876411"/>
            </a:xfrm>
            <a:prstGeom prst="rect">
              <a:avLst/>
            </a:prstGeom>
            <a:grpFill/>
          </p:spPr>
        </p:pic>
      </p:grpSp>
    </p:spTree>
    <p:extLst>
      <p:ext uri="{BB962C8B-B14F-4D97-AF65-F5344CB8AC3E}">
        <p14:creationId xmlns:p14="http://schemas.microsoft.com/office/powerpoint/2010/main" val="3276612886"/>
      </p:ext>
    </p:extLst>
  </p:cSld>
  <p:clrMapOvr>
    <a:masterClrMapping/>
  </p:clrMapOvr>
  <p:transition spd="med">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Line Callout 1 (Border and Accent Bar) 8"/>
          <p:cNvSpPr/>
          <p:nvPr/>
        </p:nvSpPr>
        <p:spPr>
          <a:xfrm>
            <a:off x="705215" y="1571195"/>
            <a:ext cx="1297616" cy="567267"/>
          </a:xfrm>
          <a:prstGeom prst="accentBorderCallout1">
            <a:avLst>
              <a:gd name="adj1" fmla="val 18291"/>
              <a:gd name="adj2" fmla="val -15287"/>
              <a:gd name="adj3" fmla="val 18382"/>
              <a:gd name="adj4" fmla="val -72011"/>
            </a:avLst>
          </a:prstGeom>
          <a:solidFill>
            <a:srgbClr val="7030A0"/>
          </a:solidFill>
          <a:ln w="12700">
            <a:solidFill>
              <a:srgbClr val="000000"/>
            </a:solidFill>
          </a:ln>
        </p:spPr>
        <p:style>
          <a:lnRef idx="3">
            <a:schemeClr val="lt1"/>
          </a:lnRef>
          <a:fillRef idx="1">
            <a:schemeClr val="accent1"/>
          </a:fillRef>
          <a:effectRef idx="1">
            <a:schemeClr val="accent1"/>
          </a:effectRef>
          <a:fontRef idx="minor">
            <a:schemeClr val="lt1"/>
          </a:fontRef>
        </p:style>
        <p:txBody>
          <a:bodyPr rtlCol="0" anchor="ctr"/>
          <a:lstStyle/>
          <a:p>
            <a:pPr algn="ctr" defTabSz="1219170"/>
            <a:r>
              <a:rPr lang="en-US" sz="2667" b="1" dirty="0" err="1">
                <a:solidFill>
                  <a:srgbClr val="FFFFFF"/>
                </a:solidFill>
                <a:latin typeface="UTM Avo"/>
                <a:cs typeface="+mn-ea"/>
                <a:sym typeface="+mn-lt"/>
              </a:rPr>
              <a:t>Câu</a:t>
            </a:r>
            <a:r>
              <a:rPr lang="en-US" sz="2667" b="1" dirty="0">
                <a:solidFill>
                  <a:srgbClr val="FFFFFF"/>
                </a:solidFill>
                <a:latin typeface="UTM Avo"/>
                <a:cs typeface="+mn-ea"/>
                <a:sym typeface="+mn-lt"/>
              </a:rPr>
              <a:t> 1</a:t>
            </a:r>
          </a:p>
        </p:txBody>
      </p:sp>
      <p:grpSp>
        <p:nvGrpSpPr>
          <p:cNvPr id="13" name="Group 12"/>
          <p:cNvGrpSpPr/>
          <p:nvPr/>
        </p:nvGrpSpPr>
        <p:grpSpPr>
          <a:xfrm>
            <a:off x="1852297" y="1441646"/>
            <a:ext cx="8059751" cy="597921"/>
            <a:chOff x="1604735" y="3637496"/>
            <a:chExt cx="6044813" cy="448440"/>
          </a:xfrm>
        </p:grpSpPr>
        <p:sp>
          <p:nvSpPr>
            <p:cNvPr id="14" name="TextBox 13">
              <a:extLst>
                <a:ext uri="{FF2B5EF4-FFF2-40B4-BE49-F238E27FC236}">
                  <a16:creationId xmlns:a16="http://schemas.microsoft.com/office/drawing/2014/main" id="{0BE89C69-1BA8-2F2F-01BF-6D0FE11A63EB}"/>
                </a:ext>
              </a:extLst>
            </p:cNvPr>
            <p:cNvSpPr txBox="1"/>
            <p:nvPr/>
          </p:nvSpPr>
          <p:spPr>
            <a:xfrm>
              <a:off x="1604735" y="3656010"/>
              <a:ext cx="6044813" cy="429926"/>
            </a:xfrm>
            <a:prstGeom prst="rect">
              <a:avLst/>
            </a:prstGeom>
            <a:noFill/>
          </p:spPr>
          <p:txBody>
            <a:bodyPr wrap="square" rtlCol="0">
              <a:spAutoFit/>
            </a:bodyPr>
            <a:lstStyle/>
            <a:p>
              <a:pPr algn="just" defTabSz="1219170">
                <a:lnSpc>
                  <a:spcPct val="150000"/>
                </a:lnSpc>
              </a:pPr>
              <a:r>
                <a:rPr lang="en-US" sz="2400" b="1" dirty="0">
                  <a:solidFill>
                    <a:schemeClr val="tx1"/>
                  </a:solidFill>
                  <a:latin typeface="UTM Avo"/>
                  <a:ea typeface="+mn-ea"/>
                  <a:cs typeface="+mn-ea"/>
                  <a:sym typeface="+mn-lt"/>
                </a:rPr>
                <a:t>     </a:t>
              </a:r>
              <a:r>
                <a:rPr lang="vi-VN" sz="2400" b="1" dirty="0">
                  <a:solidFill>
                    <a:schemeClr val="tx1"/>
                  </a:solidFill>
                  <a:latin typeface="+mn-lt"/>
                  <a:ea typeface="+mn-ea"/>
                  <a:cs typeface="+mn-ea"/>
                  <a:sym typeface="+mn-lt"/>
                </a:rPr>
                <a:t>Quy trình lựa chọn nghề nghiệp gồm 3 bước:</a:t>
              </a:r>
              <a:endParaRPr lang="vi-VN" sz="2400" dirty="0">
                <a:solidFill>
                  <a:schemeClr val="tx1"/>
                </a:solidFill>
                <a:latin typeface="+mn-lt"/>
                <a:ea typeface="+mn-ea"/>
                <a:cs typeface="+mn-ea"/>
                <a:sym typeface="+mn-lt"/>
              </a:endParaRPr>
            </a:p>
          </p:txBody>
        </p:sp>
        <p:pic>
          <p:nvPicPr>
            <p:cNvPr id="15" name="Picture 14">
              <a:extLst>
                <a:ext uri="{FF2B5EF4-FFF2-40B4-BE49-F238E27FC236}">
                  <a16:creationId xmlns:a16="http://schemas.microsoft.com/office/drawing/2014/main" id="{99F2CF33-BD32-103D-D3AC-F6099F5C40DD}"/>
                </a:ext>
              </a:extLst>
            </p:cNvPr>
            <p:cNvPicPr>
              <a:picLocks noChangeAspect="1"/>
            </p:cNvPicPr>
            <p:nvPr/>
          </p:nvPicPr>
          <p:blipFill>
            <a:blip r:embed="rId3"/>
            <a:stretch>
              <a:fillRect/>
            </a:stretch>
          </p:blipFill>
          <p:spPr>
            <a:xfrm rot="19882005">
              <a:off x="1769525" y="3637496"/>
              <a:ext cx="311902" cy="311902"/>
            </a:xfrm>
            <a:prstGeom prst="rect">
              <a:avLst/>
            </a:prstGeom>
          </p:spPr>
        </p:pic>
      </p:grpSp>
      <p:grpSp>
        <p:nvGrpSpPr>
          <p:cNvPr id="2" name="Group 1"/>
          <p:cNvGrpSpPr/>
          <p:nvPr/>
        </p:nvGrpSpPr>
        <p:grpSpPr>
          <a:xfrm>
            <a:off x="861698" y="2337389"/>
            <a:ext cx="10369720" cy="5276559"/>
            <a:chOff x="646273" y="1737487"/>
            <a:chExt cx="7777290" cy="3957419"/>
          </a:xfrm>
        </p:grpSpPr>
        <p:pic>
          <p:nvPicPr>
            <p:cNvPr id="3" name="Picture 2"/>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6273" y="1737487"/>
              <a:ext cx="7530713" cy="3957419"/>
            </a:xfrm>
            <a:prstGeom prst="rect">
              <a:avLst/>
            </a:prstGeom>
          </p:spPr>
        </p:pic>
        <p:sp>
          <p:nvSpPr>
            <p:cNvPr id="11" name="Rectangle: Diagonal Corners Rounded 29">
              <a:extLst>
                <a:ext uri="{FF2B5EF4-FFF2-40B4-BE49-F238E27FC236}">
                  <a16:creationId xmlns:a16="http://schemas.microsoft.com/office/drawing/2014/main" id="{0C244BCA-CC79-3B1F-8856-82D155DB12B6}"/>
                </a:ext>
              </a:extLst>
            </p:cNvPr>
            <p:cNvSpPr/>
            <p:nvPr/>
          </p:nvSpPr>
          <p:spPr>
            <a:xfrm>
              <a:off x="3810867" y="1943873"/>
              <a:ext cx="4612696" cy="518569"/>
            </a:xfrm>
            <a:prstGeom prst="round2DiagRect">
              <a:avLst/>
            </a:prstGeom>
            <a:solidFill>
              <a:srgbClr val="FBF2E1"/>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lnSpc>
                  <a:spcPct val="150000"/>
                </a:lnSpc>
              </a:pPr>
              <a:r>
                <a:rPr lang="vi-VN" sz="2400">
                  <a:solidFill>
                    <a:srgbClr val="010100"/>
                  </a:solidFill>
                  <a:cs typeface="+mn-ea"/>
                  <a:sym typeface="+mn-lt"/>
                </a:rPr>
                <a:t>Bước 1: Đánh giá bản thân.</a:t>
              </a:r>
              <a:endParaRPr lang="en-US" sz="2400">
                <a:solidFill>
                  <a:srgbClr val="010100"/>
                </a:solidFill>
                <a:latin typeface="UTM Avo"/>
                <a:cs typeface="+mn-ea"/>
                <a:sym typeface="+mn-lt"/>
              </a:endParaRPr>
            </a:p>
          </p:txBody>
        </p:sp>
        <p:sp>
          <p:nvSpPr>
            <p:cNvPr id="12" name="Rectangle: Diagonal Corners Rounded 29">
              <a:extLst>
                <a:ext uri="{FF2B5EF4-FFF2-40B4-BE49-F238E27FC236}">
                  <a16:creationId xmlns:a16="http://schemas.microsoft.com/office/drawing/2014/main" id="{0C244BCA-CC79-3B1F-8856-82D155DB12B6}"/>
                </a:ext>
              </a:extLst>
            </p:cNvPr>
            <p:cNvSpPr/>
            <p:nvPr/>
          </p:nvSpPr>
          <p:spPr>
            <a:xfrm>
              <a:off x="3810867" y="2808722"/>
              <a:ext cx="4612696" cy="518569"/>
            </a:xfrm>
            <a:prstGeom prst="round2DiagRect">
              <a:avLst/>
            </a:prstGeom>
            <a:solidFill>
              <a:srgbClr val="FBF2E1"/>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vi-VN" sz="2400">
                  <a:solidFill>
                    <a:srgbClr val="010100"/>
                  </a:solidFill>
                  <a:cs typeface="+mn-ea"/>
                  <a:sym typeface="+mn-lt"/>
                </a:rPr>
                <a:t>Bước 2: Tìm hiểu thị trường lao động.</a:t>
              </a:r>
              <a:endParaRPr lang="en-US" sz="2400">
                <a:solidFill>
                  <a:srgbClr val="010100"/>
                </a:solidFill>
                <a:latin typeface="UTM Avo"/>
                <a:cs typeface="+mn-ea"/>
                <a:sym typeface="+mn-lt"/>
              </a:endParaRPr>
            </a:p>
          </p:txBody>
        </p:sp>
        <p:sp>
          <p:nvSpPr>
            <p:cNvPr id="18" name="Rectangle: Diagonal Corners Rounded 29">
              <a:extLst>
                <a:ext uri="{FF2B5EF4-FFF2-40B4-BE49-F238E27FC236}">
                  <a16:creationId xmlns:a16="http://schemas.microsoft.com/office/drawing/2014/main" id="{0C244BCA-CC79-3B1F-8856-82D155DB12B6}"/>
                </a:ext>
              </a:extLst>
            </p:cNvPr>
            <p:cNvSpPr/>
            <p:nvPr/>
          </p:nvSpPr>
          <p:spPr>
            <a:xfrm>
              <a:off x="3810867" y="3673571"/>
              <a:ext cx="4612696" cy="518569"/>
            </a:xfrm>
            <a:prstGeom prst="round2DiagRect">
              <a:avLst/>
            </a:prstGeom>
            <a:solidFill>
              <a:srgbClr val="FBF2E1"/>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vi-VN" sz="2400" dirty="0">
                  <a:solidFill>
                    <a:srgbClr val="010100"/>
                  </a:solidFill>
                  <a:cs typeface="+mn-ea"/>
                  <a:sym typeface="+mn-lt"/>
                </a:rPr>
                <a:t>Bước 3: Ra quyết định.</a:t>
              </a:r>
              <a:endParaRPr lang="en-US" sz="2400" dirty="0">
                <a:solidFill>
                  <a:srgbClr val="010100"/>
                </a:solidFill>
                <a:latin typeface="UTM Avo"/>
                <a:cs typeface="+mn-ea"/>
                <a:sym typeface="+mn-lt"/>
              </a:endParaRPr>
            </a:p>
          </p:txBody>
        </p:sp>
      </p:grpSp>
    </p:spTree>
    <p:extLst>
      <p:ext uri="{BB962C8B-B14F-4D97-AF65-F5344CB8AC3E}">
        <p14:creationId xmlns:p14="http://schemas.microsoft.com/office/powerpoint/2010/main" val="2011414463"/>
      </p:ext>
    </p:extLst>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up)">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Line Callout 1 (Border and Accent Bar) 8"/>
          <p:cNvSpPr/>
          <p:nvPr/>
        </p:nvSpPr>
        <p:spPr>
          <a:xfrm>
            <a:off x="643983" y="1614739"/>
            <a:ext cx="1297616" cy="567267"/>
          </a:xfrm>
          <a:prstGeom prst="accentBorderCallout1">
            <a:avLst>
              <a:gd name="adj1" fmla="val 18291"/>
              <a:gd name="adj2" fmla="val -15287"/>
              <a:gd name="adj3" fmla="val 18382"/>
              <a:gd name="adj4" fmla="val -72011"/>
            </a:avLst>
          </a:prstGeom>
          <a:solidFill>
            <a:srgbClr val="7030A0"/>
          </a:solidFill>
          <a:ln w="12700">
            <a:solidFill>
              <a:srgbClr val="000000"/>
            </a:solidFill>
          </a:ln>
        </p:spPr>
        <p:style>
          <a:lnRef idx="3">
            <a:schemeClr val="lt1"/>
          </a:lnRef>
          <a:fillRef idx="1">
            <a:schemeClr val="accent1"/>
          </a:fillRef>
          <a:effectRef idx="1">
            <a:schemeClr val="accent1"/>
          </a:effectRef>
          <a:fontRef idx="minor">
            <a:schemeClr val="lt1"/>
          </a:fontRef>
        </p:style>
        <p:txBody>
          <a:bodyPr rtlCol="0" anchor="ctr"/>
          <a:lstStyle/>
          <a:p>
            <a:pPr algn="ctr" defTabSz="1219170"/>
            <a:r>
              <a:rPr lang="en-US" sz="2400" b="1">
                <a:solidFill>
                  <a:srgbClr val="FFFFFF"/>
                </a:solidFill>
                <a:latin typeface="UTM Avo"/>
                <a:cs typeface="+mn-ea"/>
                <a:sym typeface="+mn-lt"/>
              </a:rPr>
              <a:t>Câu 2</a:t>
            </a:r>
          </a:p>
        </p:txBody>
      </p:sp>
      <p:grpSp>
        <p:nvGrpSpPr>
          <p:cNvPr id="13" name="Group 12"/>
          <p:cNvGrpSpPr/>
          <p:nvPr/>
        </p:nvGrpSpPr>
        <p:grpSpPr>
          <a:xfrm>
            <a:off x="2232639" y="1565971"/>
            <a:ext cx="8381483" cy="573235"/>
            <a:chOff x="1943101" y="2886619"/>
            <a:chExt cx="6286112" cy="429926"/>
          </a:xfrm>
        </p:grpSpPr>
        <p:sp>
          <p:nvSpPr>
            <p:cNvPr id="14" name="TextBox 13">
              <a:extLst>
                <a:ext uri="{FF2B5EF4-FFF2-40B4-BE49-F238E27FC236}">
                  <a16:creationId xmlns:a16="http://schemas.microsoft.com/office/drawing/2014/main" id="{0BE89C69-1BA8-2F2F-01BF-6D0FE11A63EB}"/>
                </a:ext>
              </a:extLst>
            </p:cNvPr>
            <p:cNvSpPr txBox="1"/>
            <p:nvPr/>
          </p:nvSpPr>
          <p:spPr>
            <a:xfrm>
              <a:off x="1943101" y="2886619"/>
              <a:ext cx="6286112" cy="429926"/>
            </a:xfrm>
            <a:prstGeom prst="rect">
              <a:avLst/>
            </a:prstGeom>
            <a:noFill/>
          </p:spPr>
          <p:txBody>
            <a:bodyPr wrap="square" rtlCol="0">
              <a:spAutoFit/>
            </a:bodyPr>
            <a:lstStyle/>
            <a:p>
              <a:pPr algn="just" defTabSz="1219170">
                <a:lnSpc>
                  <a:spcPct val="150000"/>
                </a:lnSpc>
              </a:pPr>
              <a:r>
                <a:rPr lang="en-US" sz="2400" b="1" dirty="0">
                  <a:solidFill>
                    <a:schemeClr val="tx1"/>
                  </a:solidFill>
                  <a:latin typeface="UTM Avo"/>
                  <a:ea typeface="+mn-ea"/>
                  <a:cs typeface="+mn-ea"/>
                  <a:sym typeface="+mn-lt"/>
                </a:rPr>
                <a:t>     </a:t>
              </a:r>
              <a:r>
                <a:rPr lang="vi-VN" sz="2400" b="1" dirty="0">
                  <a:solidFill>
                    <a:schemeClr val="tx1"/>
                  </a:solidFill>
                  <a:latin typeface="+mn-lt"/>
                  <a:ea typeface="+mn-ea"/>
                  <a:cs typeface="+mn-ea"/>
                  <a:sym typeface="+mn-lt"/>
                </a:rPr>
                <a:t>Các yếu tố ảnh hưởng tới quyết định lựa chọn</a:t>
              </a:r>
              <a:r>
                <a:rPr lang="en-US" sz="2400" b="1" dirty="0">
                  <a:solidFill>
                    <a:schemeClr val="tx1"/>
                  </a:solidFill>
                  <a:latin typeface="UTM Avo"/>
                  <a:ea typeface="+mn-ea"/>
                  <a:cs typeface="+mn-ea"/>
                  <a:sym typeface="+mn-lt"/>
                </a:rPr>
                <a:t>:</a:t>
              </a:r>
              <a:endParaRPr lang="vi-VN" sz="2400" dirty="0">
                <a:solidFill>
                  <a:schemeClr val="tx1"/>
                </a:solidFill>
                <a:latin typeface="+mn-lt"/>
                <a:ea typeface="+mn-ea"/>
                <a:cs typeface="+mn-ea"/>
                <a:sym typeface="+mn-lt"/>
              </a:endParaRPr>
            </a:p>
          </p:txBody>
        </p:sp>
        <p:pic>
          <p:nvPicPr>
            <p:cNvPr id="15" name="Picture 14">
              <a:extLst>
                <a:ext uri="{FF2B5EF4-FFF2-40B4-BE49-F238E27FC236}">
                  <a16:creationId xmlns:a16="http://schemas.microsoft.com/office/drawing/2014/main" id="{99F2CF33-BD32-103D-D3AC-F6099F5C40DD}"/>
                </a:ext>
              </a:extLst>
            </p:cNvPr>
            <p:cNvPicPr>
              <a:picLocks noChangeAspect="1"/>
            </p:cNvPicPr>
            <p:nvPr/>
          </p:nvPicPr>
          <p:blipFill>
            <a:blip r:embed="rId3"/>
            <a:stretch>
              <a:fillRect/>
            </a:stretch>
          </p:blipFill>
          <p:spPr>
            <a:xfrm rot="19882005">
              <a:off x="1971548" y="2993031"/>
              <a:ext cx="311902" cy="311902"/>
            </a:xfrm>
            <a:prstGeom prst="rect">
              <a:avLst/>
            </a:prstGeom>
          </p:spPr>
        </p:pic>
      </p:grpSp>
      <p:sp>
        <p:nvSpPr>
          <p:cNvPr id="10" name="Rounded Rectangle 9"/>
          <p:cNvSpPr/>
          <p:nvPr/>
        </p:nvSpPr>
        <p:spPr>
          <a:xfrm>
            <a:off x="810237" y="2445274"/>
            <a:ext cx="4620744" cy="780415"/>
          </a:xfrm>
          <a:prstGeom prst="roundRect">
            <a:avLst/>
          </a:prstGeom>
          <a:solidFill>
            <a:schemeClr val="accent6">
              <a:lumMod val="20000"/>
              <a:lumOff val="80000"/>
            </a:schemeClr>
          </a:solidFill>
          <a:ln w="9525" cap="flat" cmpd="sng" algn="ctr">
            <a:solidFill>
              <a:srgbClr val="000000"/>
            </a:solidFill>
            <a:prstDash val="solid"/>
          </a:ln>
          <a:effectLst>
            <a:outerShdw blurRad="40000" dist="20000" dir="5400000" rotWithShape="0">
              <a:srgbClr val="000000">
                <a:alpha val="38000"/>
              </a:srgbClr>
            </a:outerShdw>
          </a:effectLst>
        </p:spPr>
        <p:txBody>
          <a:bodyPr rtlCol="0" anchor="ctr"/>
          <a:lstStyle/>
          <a:p>
            <a:pPr algn="ctr" defTabSz="1219170">
              <a:buClrTx/>
              <a:defRPr/>
            </a:pPr>
            <a:r>
              <a:rPr lang="vi-VN" sz="2400" dirty="0">
                <a:latin typeface="+mn-lt"/>
                <a:ea typeface="+mn-ea"/>
                <a:cs typeface="+mn-ea"/>
                <a:sym typeface="+mn-lt"/>
              </a:rPr>
              <a:t>Năng lực của bản thân.</a:t>
            </a:r>
            <a:endParaRPr lang="en-US" sz="2400" dirty="0">
              <a:latin typeface="UTM Avo"/>
              <a:ea typeface="+mn-ea"/>
              <a:cs typeface="+mn-ea"/>
              <a:sym typeface="+mn-lt"/>
            </a:endParaRPr>
          </a:p>
        </p:txBody>
      </p:sp>
      <p:sp>
        <p:nvSpPr>
          <p:cNvPr id="11" name="Rounded Rectangle 10"/>
          <p:cNvSpPr/>
          <p:nvPr/>
        </p:nvSpPr>
        <p:spPr>
          <a:xfrm>
            <a:off x="6703036" y="2445274"/>
            <a:ext cx="4657691" cy="780415"/>
          </a:xfrm>
          <a:prstGeom prst="roundRect">
            <a:avLst/>
          </a:prstGeom>
          <a:solidFill>
            <a:schemeClr val="accent6">
              <a:lumMod val="20000"/>
              <a:lumOff val="80000"/>
            </a:schemeClr>
          </a:solidFill>
          <a:ln w="9525" cap="flat" cmpd="sng" algn="ctr">
            <a:solidFill>
              <a:srgbClr val="000000"/>
            </a:solidFill>
            <a:prstDash val="solid"/>
          </a:ln>
          <a:effectLst>
            <a:outerShdw blurRad="40000" dist="20000" dir="5400000" rotWithShape="0">
              <a:srgbClr val="000000">
                <a:alpha val="38000"/>
              </a:srgbClr>
            </a:outerShdw>
          </a:effectLst>
        </p:spPr>
        <p:txBody>
          <a:bodyPr rtlCol="0" anchor="ctr"/>
          <a:lstStyle/>
          <a:p>
            <a:pPr algn="ctr" defTabSz="1219170">
              <a:buClrTx/>
              <a:defRPr/>
            </a:pPr>
            <a:r>
              <a:rPr lang="vi-VN" sz="2400">
                <a:latin typeface="+mn-lt"/>
                <a:ea typeface="+mn-ea"/>
                <a:cs typeface="+mn-ea"/>
                <a:sym typeface="+mn-lt"/>
              </a:rPr>
              <a:t>Sở thích của bản thân.</a:t>
            </a:r>
            <a:endParaRPr lang="en-US" sz="2400">
              <a:latin typeface="UTM Avo"/>
              <a:ea typeface="+mn-ea"/>
              <a:cs typeface="+mn-ea"/>
              <a:sym typeface="+mn-lt"/>
            </a:endParaRPr>
          </a:p>
        </p:txBody>
      </p:sp>
      <p:sp>
        <p:nvSpPr>
          <p:cNvPr id="12" name="Rounded Rectangle 11"/>
          <p:cNvSpPr/>
          <p:nvPr/>
        </p:nvSpPr>
        <p:spPr>
          <a:xfrm>
            <a:off x="810237" y="3707597"/>
            <a:ext cx="4620744" cy="780415"/>
          </a:xfrm>
          <a:prstGeom prst="roundRect">
            <a:avLst/>
          </a:prstGeom>
          <a:solidFill>
            <a:schemeClr val="accent6">
              <a:lumMod val="20000"/>
              <a:lumOff val="80000"/>
            </a:schemeClr>
          </a:solidFill>
          <a:ln w="9525" cap="flat" cmpd="sng" algn="ctr">
            <a:solidFill>
              <a:srgbClr val="000000"/>
            </a:solidFill>
            <a:prstDash val="solid"/>
          </a:ln>
          <a:effectLst>
            <a:outerShdw blurRad="40000" dist="20000" dir="5400000" rotWithShape="0">
              <a:srgbClr val="000000">
                <a:alpha val="38000"/>
              </a:srgbClr>
            </a:outerShdw>
          </a:effectLst>
        </p:spPr>
        <p:txBody>
          <a:bodyPr rtlCol="0" anchor="ctr"/>
          <a:lstStyle/>
          <a:p>
            <a:pPr algn="ctr" defTabSz="1219170">
              <a:buClrTx/>
              <a:defRPr/>
            </a:pPr>
            <a:r>
              <a:rPr lang="pt-BR" sz="2400">
                <a:latin typeface="UTM Avo"/>
                <a:ea typeface="+mn-ea"/>
                <a:cs typeface="+mn-ea"/>
                <a:sym typeface="+mn-lt"/>
              </a:rPr>
              <a:t>Cá tính của bản thân.</a:t>
            </a:r>
            <a:endParaRPr lang="en-US" sz="2400">
              <a:latin typeface="UTM Avo"/>
              <a:ea typeface="+mn-ea"/>
              <a:cs typeface="+mn-ea"/>
              <a:sym typeface="+mn-lt"/>
            </a:endParaRPr>
          </a:p>
        </p:txBody>
      </p:sp>
      <p:sp>
        <p:nvSpPr>
          <p:cNvPr id="18" name="Rounded Rectangle 17"/>
          <p:cNvSpPr/>
          <p:nvPr/>
        </p:nvSpPr>
        <p:spPr>
          <a:xfrm>
            <a:off x="6703036" y="3707597"/>
            <a:ext cx="4657691" cy="780415"/>
          </a:xfrm>
          <a:prstGeom prst="roundRect">
            <a:avLst/>
          </a:prstGeom>
          <a:solidFill>
            <a:schemeClr val="accent6">
              <a:lumMod val="20000"/>
              <a:lumOff val="80000"/>
            </a:schemeClr>
          </a:solidFill>
          <a:ln w="9525" cap="flat" cmpd="sng" algn="ctr">
            <a:solidFill>
              <a:srgbClr val="000000"/>
            </a:solidFill>
            <a:prstDash val="solid"/>
          </a:ln>
          <a:effectLst>
            <a:outerShdw blurRad="40000" dist="20000" dir="5400000" rotWithShape="0">
              <a:srgbClr val="000000">
                <a:alpha val="38000"/>
              </a:srgbClr>
            </a:outerShdw>
          </a:effectLst>
        </p:spPr>
        <p:txBody>
          <a:bodyPr rtlCol="0" anchor="ctr"/>
          <a:lstStyle/>
          <a:p>
            <a:pPr algn="ctr" defTabSz="1219170">
              <a:buClrTx/>
              <a:defRPr/>
            </a:pPr>
            <a:r>
              <a:rPr lang="vi-VN" sz="2400">
                <a:latin typeface="+mn-lt"/>
                <a:ea typeface="+mn-ea"/>
                <a:cs typeface="+mn-ea"/>
                <a:sym typeface="+mn-lt"/>
              </a:rPr>
              <a:t>Nhu cầu của xã hội.</a:t>
            </a:r>
            <a:endParaRPr lang="en-US" sz="2400">
              <a:latin typeface="UTM Avo"/>
              <a:ea typeface="+mn-ea"/>
              <a:cs typeface="+mn-ea"/>
              <a:sym typeface="+mn-lt"/>
            </a:endParaRPr>
          </a:p>
        </p:txBody>
      </p:sp>
      <p:sp>
        <p:nvSpPr>
          <p:cNvPr id="20" name="Rounded Rectangle 19"/>
          <p:cNvSpPr/>
          <p:nvPr/>
        </p:nvSpPr>
        <p:spPr>
          <a:xfrm>
            <a:off x="810237" y="4850186"/>
            <a:ext cx="4620744" cy="780415"/>
          </a:xfrm>
          <a:prstGeom prst="roundRect">
            <a:avLst/>
          </a:prstGeom>
          <a:solidFill>
            <a:schemeClr val="accent6">
              <a:lumMod val="20000"/>
              <a:lumOff val="80000"/>
            </a:schemeClr>
          </a:solidFill>
          <a:ln w="9525" cap="flat" cmpd="sng" algn="ctr">
            <a:solidFill>
              <a:srgbClr val="000000"/>
            </a:solidFill>
            <a:prstDash val="solid"/>
          </a:ln>
          <a:effectLst>
            <a:outerShdw blurRad="40000" dist="20000" dir="5400000" rotWithShape="0">
              <a:srgbClr val="000000">
                <a:alpha val="38000"/>
              </a:srgbClr>
            </a:outerShdw>
          </a:effectLst>
        </p:spPr>
        <p:txBody>
          <a:bodyPr rtlCol="0" anchor="ctr"/>
          <a:lstStyle/>
          <a:p>
            <a:pPr algn="ctr" defTabSz="1219170">
              <a:buClrTx/>
              <a:defRPr/>
            </a:pPr>
            <a:r>
              <a:rPr lang="pt-BR" sz="2400" dirty="0">
                <a:latin typeface="UTM Avo"/>
                <a:ea typeface="+mn-ea"/>
                <a:cs typeface="+mn-ea"/>
                <a:sym typeface="+mn-lt"/>
              </a:rPr>
              <a:t>Bối cảnh gia đình.</a:t>
            </a:r>
            <a:endParaRPr lang="en-US" sz="2400" dirty="0">
              <a:latin typeface="UTM Avo"/>
              <a:ea typeface="+mn-ea"/>
              <a:cs typeface="+mn-ea"/>
              <a:sym typeface="+mn-lt"/>
            </a:endParaRPr>
          </a:p>
        </p:txBody>
      </p:sp>
      <p:sp>
        <p:nvSpPr>
          <p:cNvPr id="21" name="Rounded Rectangle 20"/>
          <p:cNvSpPr/>
          <p:nvPr/>
        </p:nvSpPr>
        <p:spPr>
          <a:xfrm>
            <a:off x="6703036" y="4850186"/>
            <a:ext cx="4657691" cy="780415"/>
          </a:xfrm>
          <a:prstGeom prst="roundRect">
            <a:avLst/>
          </a:prstGeom>
          <a:solidFill>
            <a:schemeClr val="accent6">
              <a:lumMod val="20000"/>
              <a:lumOff val="80000"/>
            </a:schemeClr>
          </a:solidFill>
          <a:ln w="9525" cap="flat" cmpd="sng" algn="ctr">
            <a:solidFill>
              <a:srgbClr val="000000"/>
            </a:solidFill>
            <a:prstDash val="solid"/>
          </a:ln>
          <a:effectLst>
            <a:outerShdw blurRad="40000" dist="20000" dir="5400000" rotWithShape="0">
              <a:srgbClr val="000000">
                <a:alpha val="38000"/>
              </a:srgbClr>
            </a:outerShdw>
          </a:effectLst>
        </p:spPr>
        <p:txBody>
          <a:bodyPr rtlCol="0" anchor="ctr"/>
          <a:lstStyle/>
          <a:p>
            <a:pPr algn="ctr" defTabSz="1219170">
              <a:buClrTx/>
              <a:defRPr/>
            </a:pPr>
            <a:r>
              <a:rPr lang="vi-VN" sz="2400">
                <a:latin typeface="+mn-lt"/>
                <a:ea typeface="+mn-ea"/>
                <a:cs typeface="+mn-ea"/>
                <a:sym typeface="+mn-lt"/>
              </a:rPr>
              <a:t>Định hướng của nhà trường.</a:t>
            </a:r>
            <a:endParaRPr lang="en-US" sz="2400">
              <a:latin typeface="UTM Avo"/>
              <a:ea typeface="+mn-ea"/>
              <a:cs typeface="+mn-ea"/>
              <a:sym typeface="+mn-lt"/>
            </a:endParaRPr>
          </a:p>
        </p:txBody>
      </p:sp>
      <p:sp>
        <p:nvSpPr>
          <p:cNvPr id="22" name="Rounded Rectangle 21"/>
          <p:cNvSpPr/>
          <p:nvPr/>
        </p:nvSpPr>
        <p:spPr>
          <a:xfrm>
            <a:off x="810237" y="5905107"/>
            <a:ext cx="4620744" cy="780415"/>
          </a:xfrm>
          <a:prstGeom prst="roundRect">
            <a:avLst/>
          </a:prstGeom>
          <a:solidFill>
            <a:schemeClr val="accent6">
              <a:lumMod val="20000"/>
              <a:lumOff val="80000"/>
            </a:schemeClr>
          </a:solidFill>
          <a:ln w="9525" cap="flat" cmpd="sng" algn="ctr">
            <a:solidFill>
              <a:srgbClr val="000000"/>
            </a:solidFill>
            <a:prstDash val="solid"/>
          </a:ln>
          <a:effectLst>
            <a:outerShdw blurRad="40000" dist="20000" dir="5400000" rotWithShape="0">
              <a:srgbClr val="000000">
                <a:alpha val="38000"/>
              </a:srgbClr>
            </a:outerShdw>
          </a:effectLst>
        </p:spPr>
        <p:txBody>
          <a:bodyPr rtlCol="0" anchor="ctr"/>
          <a:lstStyle/>
          <a:p>
            <a:pPr algn="ctr" defTabSz="1219170">
              <a:buClrTx/>
              <a:defRPr/>
            </a:pPr>
            <a:r>
              <a:rPr lang="pt-BR" sz="2400">
                <a:latin typeface="UTM Avo"/>
                <a:ea typeface="+mn-ea"/>
                <a:cs typeface="+mn-ea"/>
                <a:sym typeface="+mn-lt"/>
              </a:rPr>
              <a:t>Sự tác động của bạn bè.</a:t>
            </a:r>
            <a:endParaRPr lang="en-US" sz="2400">
              <a:latin typeface="UTM Avo"/>
              <a:ea typeface="+mn-ea"/>
              <a:cs typeface="+mn-ea"/>
              <a:sym typeface="+mn-lt"/>
            </a:endParaRPr>
          </a:p>
        </p:txBody>
      </p:sp>
      <p:cxnSp>
        <p:nvCxnSpPr>
          <p:cNvPr id="4" name="Straight Arrow Connector 3"/>
          <p:cNvCxnSpPr>
            <a:stCxn id="10" idx="3"/>
            <a:endCxn id="11" idx="1"/>
          </p:cNvCxnSpPr>
          <p:nvPr/>
        </p:nvCxnSpPr>
        <p:spPr>
          <a:xfrm>
            <a:off x="5430981" y="2835482"/>
            <a:ext cx="1272055" cy="0"/>
          </a:xfrm>
          <a:prstGeom prst="straightConnector1">
            <a:avLst/>
          </a:prstGeom>
          <a:ln w="6350">
            <a:solidFill>
              <a:srgbClr val="0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cxnSpLocks/>
            <a:stCxn id="11" idx="2"/>
            <a:endCxn id="12" idx="0"/>
          </p:cNvCxnSpPr>
          <p:nvPr/>
        </p:nvCxnSpPr>
        <p:spPr>
          <a:xfrm flipH="1">
            <a:off x="3120609" y="3225689"/>
            <a:ext cx="5911273" cy="481908"/>
          </a:xfrm>
          <a:prstGeom prst="straightConnector1">
            <a:avLst/>
          </a:prstGeom>
          <a:ln w="6350">
            <a:solidFill>
              <a:srgbClr val="0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2" idx="3"/>
            <a:endCxn id="18" idx="1"/>
          </p:cNvCxnSpPr>
          <p:nvPr/>
        </p:nvCxnSpPr>
        <p:spPr>
          <a:xfrm>
            <a:off x="5430981" y="4097805"/>
            <a:ext cx="1272055" cy="0"/>
          </a:xfrm>
          <a:prstGeom prst="straightConnector1">
            <a:avLst/>
          </a:prstGeom>
          <a:ln w="6350">
            <a:solidFill>
              <a:srgbClr val="0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18" idx="2"/>
            <a:endCxn id="20" idx="0"/>
          </p:cNvCxnSpPr>
          <p:nvPr/>
        </p:nvCxnSpPr>
        <p:spPr>
          <a:xfrm flipH="1">
            <a:off x="3120609" y="4488012"/>
            <a:ext cx="5911273" cy="362174"/>
          </a:xfrm>
          <a:prstGeom prst="straightConnector1">
            <a:avLst/>
          </a:prstGeom>
          <a:ln w="6350">
            <a:solidFill>
              <a:srgbClr val="0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20" idx="3"/>
            <a:endCxn id="21" idx="1"/>
          </p:cNvCxnSpPr>
          <p:nvPr/>
        </p:nvCxnSpPr>
        <p:spPr>
          <a:xfrm>
            <a:off x="5430981" y="5240394"/>
            <a:ext cx="1272055" cy="0"/>
          </a:xfrm>
          <a:prstGeom prst="straightConnector1">
            <a:avLst/>
          </a:prstGeom>
          <a:ln w="6350">
            <a:solidFill>
              <a:srgbClr val="0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21" idx="2"/>
            <a:endCxn id="22" idx="0"/>
          </p:cNvCxnSpPr>
          <p:nvPr/>
        </p:nvCxnSpPr>
        <p:spPr>
          <a:xfrm flipH="1">
            <a:off x="3120609" y="5630601"/>
            <a:ext cx="5911273" cy="274506"/>
          </a:xfrm>
          <a:prstGeom prst="straightConnector1">
            <a:avLst/>
          </a:prstGeom>
          <a:ln w="6350">
            <a:solidFill>
              <a:srgbClr val="000000"/>
            </a:solidFill>
            <a:prstDash val="soli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945697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randombar(horizontal)">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randombar(horizontal)">
                                      <p:cBhvr>
                                        <p:cTn id="24" dur="500"/>
                                        <p:tgtEl>
                                          <p:spTgt spid="4"/>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randombar(horizontal)">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randombar(horizontal)">
                                      <p:cBhvr>
                                        <p:cTn id="32" dur="500"/>
                                        <p:tgtEl>
                                          <p:spTgt spid="24"/>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randombar(horizontal)">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nodeType="click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randombar(horizontal)">
                                      <p:cBhvr>
                                        <p:cTn id="40" dur="500"/>
                                        <p:tgtEl>
                                          <p:spTgt spid="25"/>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randombar(horizontal)">
                                      <p:cBhvr>
                                        <p:cTn id="43" dur="500"/>
                                        <p:tgtEl>
                                          <p:spTgt spid="18"/>
                                        </p:tgtEl>
                                      </p:cBhvr>
                                    </p:animEffect>
                                  </p:childTnLst>
                                </p:cTn>
                              </p:par>
                            </p:childTnLst>
                          </p:cTn>
                        </p:par>
                      </p:childTnLst>
                    </p:cTn>
                  </p:par>
                  <p:par>
                    <p:cTn id="44" fill="hold">
                      <p:stCondLst>
                        <p:cond delay="indefinite"/>
                      </p:stCondLst>
                      <p:childTnLst>
                        <p:par>
                          <p:cTn id="45" fill="hold">
                            <p:stCondLst>
                              <p:cond delay="0"/>
                            </p:stCondLst>
                            <p:childTnLst>
                              <p:par>
                                <p:cTn id="46" presetID="14" presetClass="entr" presetSubtype="10" fill="hold" nodeType="click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randombar(horizontal)">
                                      <p:cBhvr>
                                        <p:cTn id="48" dur="500"/>
                                        <p:tgtEl>
                                          <p:spTgt spid="28"/>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randombar(horizontal)">
                                      <p:cBhvr>
                                        <p:cTn id="51" dur="500"/>
                                        <p:tgtEl>
                                          <p:spTgt spid="20"/>
                                        </p:tgtEl>
                                      </p:cBhvr>
                                    </p:animEffect>
                                  </p:childTnLst>
                                </p:cTn>
                              </p:par>
                            </p:childTnLst>
                          </p:cTn>
                        </p:par>
                      </p:childTnLst>
                    </p:cTn>
                  </p:par>
                  <p:par>
                    <p:cTn id="52" fill="hold">
                      <p:stCondLst>
                        <p:cond delay="indefinite"/>
                      </p:stCondLst>
                      <p:childTnLst>
                        <p:par>
                          <p:cTn id="53" fill="hold">
                            <p:stCondLst>
                              <p:cond delay="0"/>
                            </p:stCondLst>
                            <p:childTnLst>
                              <p:par>
                                <p:cTn id="54" presetID="14" presetClass="entr" presetSubtype="10" fill="hold" nodeType="click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randombar(horizontal)">
                                      <p:cBhvr>
                                        <p:cTn id="56" dur="500"/>
                                        <p:tgtEl>
                                          <p:spTgt spid="31"/>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randombar(horizontal)">
                                      <p:cBhvr>
                                        <p:cTn id="59" dur="500"/>
                                        <p:tgtEl>
                                          <p:spTgt spid="21"/>
                                        </p:tgtEl>
                                      </p:cBhvr>
                                    </p:animEffect>
                                  </p:childTnLst>
                                </p:cTn>
                              </p:par>
                            </p:childTnLst>
                          </p:cTn>
                        </p:par>
                      </p:childTnLst>
                    </p:cTn>
                  </p:par>
                  <p:par>
                    <p:cTn id="60" fill="hold">
                      <p:stCondLst>
                        <p:cond delay="indefinite"/>
                      </p:stCondLst>
                      <p:childTnLst>
                        <p:par>
                          <p:cTn id="61" fill="hold">
                            <p:stCondLst>
                              <p:cond delay="0"/>
                            </p:stCondLst>
                            <p:childTnLst>
                              <p:par>
                                <p:cTn id="62" presetID="14" presetClass="entr" presetSubtype="10" fill="hold" nodeType="clickEffect">
                                  <p:stCondLst>
                                    <p:cond delay="0"/>
                                  </p:stCondLst>
                                  <p:childTnLst>
                                    <p:set>
                                      <p:cBhvr>
                                        <p:cTn id="63" dur="1" fill="hold">
                                          <p:stCondLst>
                                            <p:cond delay="0"/>
                                          </p:stCondLst>
                                        </p:cTn>
                                        <p:tgtEl>
                                          <p:spTgt spid="34"/>
                                        </p:tgtEl>
                                        <p:attrNameLst>
                                          <p:attrName>style.visibility</p:attrName>
                                        </p:attrNameLst>
                                      </p:cBhvr>
                                      <p:to>
                                        <p:strVal val="visible"/>
                                      </p:to>
                                    </p:set>
                                    <p:animEffect transition="in" filter="randombar(horizontal)">
                                      <p:cBhvr>
                                        <p:cTn id="64" dur="500"/>
                                        <p:tgtEl>
                                          <p:spTgt spid="34"/>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randombar(horizontal)">
                                      <p:cBhvr>
                                        <p:cTn id="6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8" grpId="0" animBg="1"/>
      <p:bldP spid="20" grpId="0" animBg="1"/>
      <p:bldP spid="21" grpId="0" animBg="1"/>
      <p:bldP spid="2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pic>
        <p:nvPicPr>
          <p:cNvPr id="2" name="Picture 1">
            <a:hlinkClick r:id="rId5"/>
            <a:extLst>
              <a:ext uri="{FF2B5EF4-FFF2-40B4-BE49-F238E27FC236}">
                <a16:creationId xmlns:a16="http://schemas.microsoft.com/office/drawing/2014/main" id="{997BAEAA-CA90-507D-C354-463FDBDE1D82}"/>
              </a:ext>
            </a:extLst>
          </p:cNvPr>
          <p:cNvPicPr>
            <a:picLocks noChangeAspect="1"/>
          </p:cNvPicPr>
          <p:nvPr/>
        </p:nvPicPr>
        <p:blipFill>
          <a:blip r:embed="rId6"/>
          <a:stretch>
            <a:fillRect/>
          </a:stretch>
        </p:blipFill>
        <p:spPr>
          <a:xfrm>
            <a:off x="4501083" y="3015453"/>
            <a:ext cx="3189835" cy="1764777"/>
          </a:xfrm>
          <a:prstGeom prst="rect">
            <a:avLst/>
          </a:prstGeom>
        </p:spPr>
      </p:pic>
    </p:spTree>
    <p:custDataLst>
      <p:tags r:id="rId1"/>
    </p:custDataLst>
    <p:extLst>
      <p:ext uri="{BB962C8B-B14F-4D97-AF65-F5344CB8AC3E}">
        <p14:creationId xmlns:p14="http://schemas.microsoft.com/office/powerpoint/2010/main" val="3023912138"/>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69167"/>
          <a:stretch/>
        </p:blipFill>
        <p:spPr>
          <a:xfrm>
            <a:off x="745433" y="1517946"/>
            <a:ext cx="3017633" cy="5340054"/>
          </a:xfrm>
          <a:prstGeom prst="rect">
            <a:avLst/>
          </a:prstGeom>
        </p:spPr>
      </p:pic>
      <p:grpSp>
        <p:nvGrpSpPr>
          <p:cNvPr id="11" name="Group 10"/>
          <p:cNvGrpSpPr/>
          <p:nvPr/>
        </p:nvGrpSpPr>
        <p:grpSpPr>
          <a:xfrm>
            <a:off x="4453723" y="1223794"/>
            <a:ext cx="7314684" cy="2730837"/>
            <a:chOff x="624115" y="2033863"/>
            <a:chExt cx="5486013" cy="2048128"/>
          </a:xfrm>
        </p:grpSpPr>
        <p:sp>
          <p:nvSpPr>
            <p:cNvPr id="22" name="Rounded Rectangle 21"/>
            <p:cNvSpPr/>
            <p:nvPr/>
          </p:nvSpPr>
          <p:spPr>
            <a:xfrm>
              <a:off x="624115" y="2304463"/>
              <a:ext cx="5486013" cy="1777528"/>
            </a:xfrm>
            <a:prstGeom prst="roundRect">
              <a:avLst>
                <a:gd name="adj" fmla="val 11507"/>
              </a:avLst>
            </a:prstGeom>
            <a:solidFill>
              <a:schemeClr val="accent4">
                <a:lumMod val="20000"/>
                <a:lumOff val="80000"/>
              </a:schemeClr>
            </a:solidFill>
            <a:ln w="12700">
              <a:solidFill>
                <a:srgbClr val="000000"/>
              </a:solidFill>
              <a:prstDash val="dash"/>
            </a:ln>
          </p:spPr>
          <p:style>
            <a:lnRef idx="2">
              <a:schemeClr val="dk1"/>
            </a:lnRef>
            <a:fillRef idx="1">
              <a:schemeClr val="lt1"/>
            </a:fillRef>
            <a:effectRef idx="0">
              <a:schemeClr val="dk1"/>
            </a:effectRef>
            <a:fontRef idx="minor">
              <a:schemeClr val="dk1"/>
            </a:fontRef>
          </p:style>
          <p:txBody>
            <a:bodyPr rtlCol="0" anchor="ctr"/>
            <a:lstStyle/>
            <a:p>
              <a:pPr algn="just" defTabSz="1219170">
                <a:lnSpc>
                  <a:spcPct val="150000"/>
                </a:lnSpc>
              </a:pPr>
              <a:r>
                <a:rPr lang="vi-VN" sz="2400" dirty="0">
                  <a:solidFill>
                    <a:srgbClr val="000000"/>
                  </a:solidFill>
                  <a:cs typeface="+mn-ea"/>
                  <a:sym typeface="+mn-lt"/>
                </a:rPr>
                <a:t>Xác định các yếu tố ảnh hưởng đến quyết định lựa chọn nghề nghiệp của bản thân trong lĩnh vực kĩ thuật, công nghệ.</a:t>
              </a:r>
            </a:p>
          </p:txBody>
        </p:sp>
        <p:sp>
          <p:nvSpPr>
            <p:cNvPr id="23" name="Plaque 22">
              <a:extLst>
                <a:ext uri="{FF2B5EF4-FFF2-40B4-BE49-F238E27FC236}">
                  <a16:creationId xmlns:a16="http://schemas.microsoft.com/office/drawing/2014/main" id="{B4F92072-C59D-4D4B-DCE5-5F906B9EBAC9}"/>
                </a:ext>
              </a:extLst>
            </p:cNvPr>
            <p:cNvSpPr/>
            <p:nvPr/>
          </p:nvSpPr>
          <p:spPr>
            <a:xfrm>
              <a:off x="2783024" y="2033863"/>
              <a:ext cx="1168194" cy="541200"/>
            </a:xfrm>
            <a:prstGeom prst="plaque">
              <a:avLst/>
            </a:prstGeom>
            <a:solidFill>
              <a:srgbClr val="990033"/>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2400" b="1">
                  <a:solidFill>
                    <a:srgbClr val="FFFFFF"/>
                  </a:solidFill>
                  <a:latin typeface="UTM Avo"/>
                  <a:cs typeface="+mn-ea"/>
                  <a:sym typeface="+mn-lt"/>
                </a:rPr>
                <a:t>Câu 1</a:t>
              </a:r>
            </a:p>
          </p:txBody>
        </p:sp>
      </p:grpSp>
      <p:grpSp>
        <p:nvGrpSpPr>
          <p:cNvPr id="24" name="Group 23"/>
          <p:cNvGrpSpPr/>
          <p:nvPr/>
        </p:nvGrpSpPr>
        <p:grpSpPr>
          <a:xfrm>
            <a:off x="4453723" y="4315431"/>
            <a:ext cx="7314684" cy="2141407"/>
            <a:chOff x="624115" y="2033863"/>
            <a:chExt cx="5486013" cy="1606055"/>
          </a:xfrm>
        </p:grpSpPr>
        <p:sp>
          <p:nvSpPr>
            <p:cNvPr id="25" name="Rounded Rectangle 24"/>
            <p:cNvSpPr/>
            <p:nvPr/>
          </p:nvSpPr>
          <p:spPr>
            <a:xfrm>
              <a:off x="624115" y="2304463"/>
              <a:ext cx="5486013" cy="1335455"/>
            </a:xfrm>
            <a:prstGeom prst="roundRect">
              <a:avLst>
                <a:gd name="adj" fmla="val 11507"/>
              </a:avLst>
            </a:prstGeom>
            <a:solidFill>
              <a:schemeClr val="accent4">
                <a:lumMod val="20000"/>
                <a:lumOff val="80000"/>
              </a:schemeClr>
            </a:solidFill>
            <a:ln w="12700">
              <a:solidFill>
                <a:srgbClr val="000000"/>
              </a:solidFill>
              <a:prstDash val="dash"/>
            </a:ln>
          </p:spPr>
          <p:style>
            <a:lnRef idx="2">
              <a:schemeClr val="dk1"/>
            </a:lnRef>
            <a:fillRef idx="1">
              <a:schemeClr val="lt1"/>
            </a:fillRef>
            <a:effectRef idx="0">
              <a:schemeClr val="dk1"/>
            </a:effectRef>
            <a:fontRef idx="minor">
              <a:schemeClr val="dk1"/>
            </a:fontRef>
          </p:style>
          <p:txBody>
            <a:bodyPr rtlCol="0" anchor="ctr"/>
            <a:lstStyle/>
            <a:p>
              <a:pPr algn="just" defTabSz="1219170">
                <a:lnSpc>
                  <a:spcPct val="150000"/>
                </a:lnSpc>
              </a:pPr>
              <a:r>
                <a:rPr lang="vi-VN" sz="2400" dirty="0">
                  <a:solidFill>
                    <a:srgbClr val="000000"/>
                  </a:solidFill>
                  <a:cs typeface="+mn-ea"/>
                  <a:sym typeface="+mn-lt"/>
                </a:rPr>
                <a:t>Lập quy trình lựa chọn nghề nghiệp cho bản thân trong lĩnh vực kĩ thuật, công nghệ.</a:t>
              </a:r>
            </a:p>
          </p:txBody>
        </p:sp>
        <p:sp>
          <p:nvSpPr>
            <p:cNvPr id="26" name="Plaque 25">
              <a:extLst>
                <a:ext uri="{FF2B5EF4-FFF2-40B4-BE49-F238E27FC236}">
                  <a16:creationId xmlns:a16="http://schemas.microsoft.com/office/drawing/2014/main" id="{B4F92072-C59D-4D4B-DCE5-5F906B9EBAC9}"/>
                </a:ext>
              </a:extLst>
            </p:cNvPr>
            <p:cNvSpPr/>
            <p:nvPr/>
          </p:nvSpPr>
          <p:spPr>
            <a:xfrm>
              <a:off x="2783024" y="2033863"/>
              <a:ext cx="1168194" cy="541200"/>
            </a:xfrm>
            <a:prstGeom prst="plaque">
              <a:avLst/>
            </a:prstGeom>
            <a:solidFill>
              <a:srgbClr val="990033"/>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2400" b="1">
                  <a:solidFill>
                    <a:srgbClr val="FFFFFF"/>
                  </a:solidFill>
                  <a:latin typeface="UTM Avo"/>
                  <a:cs typeface="+mn-ea"/>
                  <a:sym typeface="+mn-lt"/>
                </a:rPr>
                <a:t>Câu 2</a:t>
              </a:r>
            </a:p>
          </p:txBody>
        </p:sp>
      </p:grpSp>
    </p:spTree>
    <p:extLst>
      <p:ext uri="{BB962C8B-B14F-4D97-AF65-F5344CB8AC3E}">
        <p14:creationId xmlns:p14="http://schemas.microsoft.com/office/powerpoint/2010/main" val="3016384597"/>
      </p:ext>
    </p:extLst>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out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barn(outVertical)">
                                      <p:cBhvr>
                                        <p:cTn id="1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Line Callout 1 (Border and Accent Bar) 8"/>
          <p:cNvSpPr/>
          <p:nvPr/>
        </p:nvSpPr>
        <p:spPr>
          <a:xfrm>
            <a:off x="731069" y="1769917"/>
            <a:ext cx="1297616" cy="567267"/>
          </a:xfrm>
          <a:prstGeom prst="accentBorderCallout1">
            <a:avLst>
              <a:gd name="adj1" fmla="val 18291"/>
              <a:gd name="adj2" fmla="val -15287"/>
              <a:gd name="adj3" fmla="val 18382"/>
              <a:gd name="adj4" fmla="val -72011"/>
            </a:avLst>
          </a:prstGeom>
          <a:solidFill>
            <a:srgbClr val="7030A0"/>
          </a:solidFill>
          <a:ln w="12700">
            <a:solidFill>
              <a:srgbClr val="000000"/>
            </a:solidFill>
          </a:ln>
        </p:spPr>
        <p:style>
          <a:lnRef idx="3">
            <a:schemeClr val="lt1"/>
          </a:lnRef>
          <a:fillRef idx="1">
            <a:schemeClr val="accent1"/>
          </a:fillRef>
          <a:effectRef idx="1">
            <a:schemeClr val="accent1"/>
          </a:effectRef>
          <a:fontRef idx="minor">
            <a:schemeClr val="lt1"/>
          </a:fontRef>
        </p:style>
        <p:txBody>
          <a:bodyPr rtlCol="0" anchor="ctr"/>
          <a:lstStyle/>
          <a:p>
            <a:pPr algn="ctr" defTabSz="1219170"/>
            <a:r>
              <a:rPr lang="en-US" sz="2400" b="1">
                <a:solidFill>
                  <a:srgbClr val="FFFFFF"/>
                </a:solidFill>
                <a:latin typeface="UTM Avo"/>
                <a:cs typeface="+mn-ea"/>
                <a:sym typeface="+mn-lt"/>
              </a:rPr>
              <a:t>Câu 1</a:t>
            </a:r>
          </a:p>
        </p:txBody>
      </p:sp>
      <p:grpSp>
        <p:nvGrpSpPr>
          <p:cNvPr id="10" name="Group 9"/>
          <p:cNvGrpSpPr/>
          <p:nvPr/>
        </p:nvGrpSpPr>
        <p:grpSpPr>
          <a:xfrm>
            <a:off x="2383671" y="1684221"/>
            <a:ext cx="7812616" cy="573235"/>
            <a:chOff x="1943100" y="2886619"/>
            <a:chExt cx="5859462" cy="429926"/>
          </a:xfrm>
        </p:grpSpPr>
        <p:sp>
          <p:nvSpPr>
            <p:cNvPr id="11" name="TextBox 10">
              <a:extLst>
                <a:ext uri="{FF2B5EF4-FFF2-40B4-BE49-F238E27FC236}">
                  <a16:creationId xmlns:a16="http://schemas.microsoft.com/office/drawing/2014/main" id="{0BE89C69-1BA8-2F2F-01BF-6D0FE11A63EB}"/>
                </a:ext>
              </a:extLst>
            </p:cNvPr>
            <p:cNvSpPr txBox="1"/>
            <p:nvPr/>
          </p:nvSpPr>
          <p:spPr>
            <a:xfrm>
              <a:off x="1943100" y="2886619"/>
              <a:ext cx="5859462" cy="429926"/>
            </a:xfrm>
            <a:prstGeom prst="rect">
              <a:avLst/>
            </a:prstGeom>
            <a:noFill/>
          </p:spPr>
          <p:txBody>
            <a:bodyPr wrap="square" rtlCol="0">
              <a:spAutoFit/>
            </a:bodyPr>
            <a:lstStyle/>
            <a:p>
              <a:pPr algn="just" defTabSz="1219170">
                <a:lnSpc>
                  <a:spcPct val="150000"/>
                </a:lnSpc>
              </a:pPr>
              <a:r>
                <a:rPr lang="en-US" sz="2400" b="1">
                  <a:solidFill>
                    <a:schemeClr val="tx1"/>
                  </a:solidFill>
                  <a:latin typeface="UTM Avo"/>
                  <a:ea typeface="+mn-ea"/>
                  <a:cs typeface="+mn-ea"/>
                  <a:sym typeface="+mn-lt"/>
                </a:rPr>
                <a:t>     </a:t>
              </a:r>
              <a:r>
                <a:rPr lang="vi-VN" sz="2400" b="1">
                  <a:solidFill>
                    <a:schemeClr val="tx1"/>
                  </a:solidFill>
                  <a:latin typeface="+mn-lt"/>
                  <a:ea typeface="+mn-ea"/>
                  <a:cs typeface="+mn-ea"/>
                  <a:sym typeface="+mn-lt"/>
                </a:rPr>
                <a:t>Yếu tố ảnh hưởng đến quyết định lựa chọn</a:t>
              </a:r>
              <a:r>
                <a:rPr lang="en-US" sz="2400" b="1">
                  <a:solidFill>
                    <a:schemeClr val="tx1"/>
                  </a:solidFill>
                  <a:latin typeface="UTM Avo"/>
                  <a:ea typeface="+mn-ea"/>
                  <a:cs typeface="+mn-ea"/>
                  <a:sym typeface="+mn-lt"/>
                </a:rPr>
                <a:t>:</a:t>
              </a:r>
              <a:r>
                <a:rPr lang="vi-VN" sz="2400" b="1">
                  <a:solidFill>
                    <a:schemeClr val="tx1"/>
                  </a:solidFill>
                  <a:latin typeface="+mn-lt"/>
                  <a:ea typeface="+mn-ea"/>
                  <a:cs typeface="+mn-ea"/>
                  <a:sym typeface="+mn-lt"/>
                </a:rPr>
                <a:t> </a:t>
              </a:r>
              <a:endParaRPr lang="vi-VN" sz="2400">
                <a:solidFill>
                  <a:schemeClr val="tx1"/>
                </a:solidFill>
                <a:latin typeface="+mn-lt"/>
                <a:ea typeface="+mn-ea"/>
                <a:cs typeface="+mn-ea"/>
                <a:sym typeface="+mn-lt"/>
              </a:endParaRPr>
            </a:p>
          </p:txBody>
        </p:sp>
        <p:pic>
          <p:nvPicPr>
            <p:cNvPr id="12" name="Picture 11">
              <a:extLst>
                <a:ext uri="{FF2B5EF4-FFF2-40B4-BE49-F238E27FC236}">
                  <a16:creationId xmlns:a16="http://schemas.microsoft.com/office/drawing/2014/main" id="{99F2CF33-BD32-103D-D3AC-F6099F5C40DD}"/>
                </a:ext>
              </a:extLst>
            </p:cNvPr>
            <p:cNvPicPr>
              <a:picLocks noChangeAspect="1"/>
            </p:cNvPicPr>
            <p:nvPr/>
          </p:nvPicPr>
          <p:blipFill>
            <a:blip r:embed="rId3"/>
            <a:stretch>
              <a:fillRect/>
            </a:stretch>
          </p:blipFill>
          <p:spPr>
            <a:xfrm rot="19882005">
              <a:off x="1971548" y="2993031"/>
              <a:ext cx="311902" cy="311902"/>
            </a:xfrm>
            <a:prstGeom prst="rect">
              <a:avLst/>
            </a:prstGeom>
          </p:spPr>
        </p:pic>
      </p:grpSp>
      <p:sp>
        <p:nvSpPr>
          <p:cNvPr id="13" name="TextBox 12">
            <a:extLst>
              <a:ext uri="{FF2B5EF4-FFF2-40B4-BE49-F238E27FC236}">
                <a16:creationId xmlns:a16="http://schemas.microsoft.com/office/drawing/2014/main" id="{0BE89C69-1BA8-2F2F-01BF-6D0FE11A63EB}"/>
              </a:ext>
            </a:extLst>
          </p:cNvPr>
          <p:cNvSpPr txBox="1"/>
          <p:nvPr/>
        </p:nvSpPr>
        <p:spPr>
          <a:xfrm>
            <a:off x="731069" y="2666151"/>
            <a:ext cx="5916468" cy="3337837"/>
          </a:xfrm>
          <a:prstGeom prst="rect">
            <a:avLst/>
          </a:prstGeom>
          <a:noFill/>
        </p:spPr>
        <p:txBody>
          <a:bodyPr wrap="square" rtlCol="0">
            <a:spAutoFit/>
          </a:bodyPr>
          <a:lstStyle/>
          <a:p>
            <a:pPr marL="457189" indent="-457189" algn="just" defTabSz="1219170">
              <a:lnSpc>
                <a:spcPct val="150000"/>
              </a:lnSpc>
              <a:buFont typeface="Wingdings" panose="05000000000000000000" pitchFamily="2" charset="2"/>
              <a:buChar char="Ø"/>
            </a:pPr>
            <a:r>
              <a:rPr lang="vi-VN" sz="2400" dirty="0">
                <a:latin typeface="+mn-lt"/>
                <a:ea typeface="+mn-ea"/>
                <a:cs typeface="+mn-ea"/>
                <a:sym typeface="+mn-lt"/>
              </a:rPr>
              <a:t>Năng lực và kĩ năng</a:t>
            </a:r>
            <a:r>
              <a:rPr lang="en-US" sz="2400" dirty="0">
                <a:latin typeface="UTM Avo"/>
                <a:ea typeface="+mn-ea"/>
                <a:cs typeface="+mn-ea"/>
                <a:sym typeface="+mn-lt"/>
              </a:rPr>
              <a:t>.</a:t>
            </a:r>
            <a:endParaRPr lang="vi-VN" sz="2400" dirty="0">
              <a:latin typeface="+mn-lt"/>
              <a:ea typeface="+mn-ea"/>
              <a:cs typeface="+mn-ea"/>
              <a:sym typeface="+mn-lt"/>
            </a:endParaRPr>
          </a:p>
          <a:p>
            <a:pPr marL="457189" indent="-457189" algn="just" defTabSz="1219170">
              <a:lnSpc>
                <a:spcPct val="150000"/>
              </a:lnSpc>
              <a:buFont typeface="Wingdings" panose="05000000000000000000" pitchFamily="2" charset="2"/>
              <a:buChar char="Ø"/>
            </a:pPr>
            <a:r>
              <a:rPr lang="vi-VN" sz="2400" dirty="0">
                <a:latin typeface="+mn-lt"/>
                <a:ea typeface="+mn-ea"/>
                <a:cs typeface="+mn-ea"/>
                <a:sym typeface="+mn-lt"/>
              </a:rPr>
              <a:t>Sở thích và đam mê</a:t>
            </a:r>
            <a:r>
              <a:rPr lang="en-US" sz="2400" dirty="0">
                <a:latin typeface="UTM Avo"/>
                <a:ea typeface="+mn-ea"/>
                <a:cs typeface="+mn-ea"/>
                <a:sym typeface="+mn-lt"/>
              </a:rPr>
              <a:t>.</a:t>
            </a:r>
            <a:endParaRPr lang="vi-VN" sz="2400" dirty="0">
              <a:latin typeface="+mn-lt"/>
              <a:ea typeface="+mn-ea"/>
              <a:cs typeface="+mn-ea"/>
              <a:sym typeface="+mn-lt"/>
            </a:endParaRPr>
          </a:p>
          <a:p>
            <a:pPr marL="457189" indent="-457189" algn="just" defTabSz="1219170">
              <a:lnSpc>
                <a:spcPct val="150000"/>
              </a:lnSpc>
              <a:buFont typeface="Wingdings" panose="05000000000000000000" pitchFamily="2" charset="2"/>
              <a:buChar char="Ø"/>
            </a:pPr>
            <a:r>
              <a:rPr lang="vi-VN" sz="2400" dirty="0">
                <a:latin typeface="+mn-lt"/>
                <a:ea typeface="+mn-ea"/>
                <a:cs typeface="+mn-ea"/>
                <a:sym typeface="+mn-lt"/>
              </a:rPr>
              <a:t>Xu hướng thị trường lao động</a:t>
            </a:r>
            <a:r>
              <a:rPr lang="en-US" sz="2400" dirty="0">
                <a:latin typeface="UTM Avo"/>
                <a:ea typeface="+mn-ea"/>
                <a:cs typeface="+mn-ea"/>
                <a:sym typeface="+mn-lt"/>
              </a:rPr>
              <a:t>.</a:t>
            </a:r>
            <a:endParaRPr lang="vi-VN" sz="2400" dirty="0">
              <a:latin typeface="+mn-lt"/>
              <a:ea typeface="+mn-ea"/>
              <a:cs typeface="+mn-ea"/>
              <a:sym typeface="+mn-lt"/>
            </a:endParaRPr>
          </a:p>
          <a:p>
            <a:pPr marL="457189" indent="-457189" algn="just" defTabSz="1219170">
              <a:lnSpc>
                <a:spcPct val="150000"/>
              </a:lnSpc>
              <a:buFont typeface="Wingdings" panose="05000000000000000000" pitchFamily="2" charset="2"/>
              <a:buChar char="Ø"/>
            </a:pPr>
            <a:r>
              <a:rPr lang="vi-VN" sz="2400" dirty="0">
                <a:latin typeface="+mn-lt"/>
                <a:ea typeface="+mn-ea"/>
                <a:cs typeface="+mn-ea"/>
                <a:sym typeface="+mn-lt"/>
              </a:rPr>
              <a:t>Tiềm năng phát triển và cơ hội nghề nghiệp</a:t>
            </a:r>
            <a:r>
              <a:rPr lang="en-US" sz="2400" dirty="0">
                <a:latin typeface="UTM Avo"/>
                <a:ea typeface="+mn-ea"/>
                <a:cs typeface="+mn-ea"/>
                <a:sym typeface="+mn-lt"/>
              </a:rPr>
              <a:t>.</a:t>
            </a:r>
            <a:endParaRPr lang="vi-VN" sz="2400" dirty="0">
              <a:latin typeface="+mn-lt"/>
              <a:ea typeface="+mn-ea"/>
              <a:cs typeface="+mn-ea"/>
              <a:sym typeface="+mn-lt"/>
            </a:endParaRPr>
          </a:p>
          <a:p>
            <a:pPr marL="457189" indent="-457189" algn="just" defTabSz="1219170">
              <a:lnSpc>
                <a:spcPct val="150000"/>
              </a:lnSpc>
              <a:buFont typeface="Wingdings" panose="05000000000000000000" pitchFamily="2" charset="2"/>
              <a:buChar char="Ø"/>
            </a:pPr>
            <a:r>
              <a:rPr lang="vi-VN" sz="2400" dirty="0">
                <a:latin typeface="+mn-lt"/>
                <a:ea typeface="+mn-ea"/>
                <a:cs typeface="+mn-ea"/>
                <a:sym typeface="+mn-lt"/>
              </a:rPr>
              <a:t>Tiêu chuẩn và yêu cầu của ngành</a:t>
            </a:r>
            <a:r>
              <a:rPr lang="en-US" sz="2400" dirty="0">
                <a:latin typeface="UTM Avo"/>
                <a:ea typeface="+mn-ea"/>
                <a:cs typeface="+mn-ea"/>
                <a:sym typeface="+mn-lt"/>
              </a:rPr>
              <a:t>.</a:t>
            </a:r>
            <a:endParaRPr lang="vi-VN" sz="2400" dirty="0">
              <a:latin typeface="+mn-lt"/>
              <a:ea typeface="+mn-ea"/>
              <a:cs typeface="+mn-ea"/>
              <a:sym typeface="+mn-lt"/>
            </a:endParaRPr>
          </a:p>
        </p:txBody>
      </p:sp>
      <p:pic>
        <p:nvPicPr>
          <p:cNvPr id="1026" name="Picture 2" descr="https://trungthanh.net/wp-content/uploads/2020/10/nghe-de-kiem-tien-20.jpg"/>
          <p:cNvPicPr>
            <a:picLocks noChangeAspect="1" noChangeArrowheads="1"/>
          </p:cNvPicPr>
          <p:nvPr/>
        </p:nvPicPr>
        <p:blipFill rotWithShape="1">
          <a:blip r:embed="rId4">
            <a:extLst>
              <a:ext uri="{28A0092B-C50C-407E-A947-70E740481C1C}">
                <a14:useLocalDpi xmlns:a14="http://schemas.microsoft.com/office/drawing/2010/main" val="0"/>
              </a:ext>
            </a:extLst>
          </a:blip>
          <a:srcRect l="3250" r="3250"/>
          <a:stretch/>
        </p:blipFill>
        <p:spPr bwMode="auto">
          <a:xfrm>
            <a:off x="7520995" y="4600545"/>
            <a:ext cx="2116208" cy="2116208"/>
          </a:xfrm>
          <a:prstGeom prst="ellipse">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rgbClr val="FFFFFF"/>
                </a:solidFill>
              </a14:hiddenFill>
            </a:ext>
          </a:extLst>
        </p:spPr>
      </p:pic>
      <p:pic>
        <p:nvPicPr>
          <p:cNvPr id="1028" name="Picture 4" descr="https://www.vietnamworks.com/hrinsider/wp-content/uploads/2018/11/tuyet-chieu-de-nang-tam-gia-tri-ban-than-qua-cac-lan-nhay-viec-1.png"/>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p:blipFill>
        <p:spPr bwMode="auto">
          <a:xfrm>
            <a:off x="9803106" y="3057571"/>
            <a:ext cx="2116208" cy="2116208"/>
          </a:xfrm>
          <a:prstGeom prst="ellipse">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rgbClr val="FFFFFF"/>
                </a:solidFill>
              </a14:hiddenFill>
            </a:ext>
          </a:extLst>
        </p:spPr>
      </p:pic>
      <p:pic>
        <p:nvPicPr>
          <p:cNvPr id="1030" name="Picture 6" descr="https://kenh14cdn.com/203336854389633024/2022/11/23/photo-1-1669175485791762130504.png"/>
          <p:cNvPicPr>
            <a:picLocks noChangeAspect="1" noChangeArrowheads="1"/>
          </p:cNvPicPr>
          <p:nvPr/>
        </p:nvPicPr>
        <p:blipFill rotWithShape="1">
          <a:blip r:embed="rId6">
            <a:extLst>
              <a:ext uri="{28A0092B-C50C-407E-A947-70E740481C1C}">
                <a14:useLocalDpi xmlns:a14="http://schemas.microsoft.com/office/drawing/2010/main" val="0"/>
              </a:ext>
            </a:extLst>
          </a:blip>
          <a:srcRect l="15792" r="14872"/>
          <a:stretch/>
        </p:blipFill>
        <p:spPr bwMode="auto">
          <a:xfrm>
            <a:off x="7319135" y="2370896"/>
            <a:ext cx="2116208" cy="2116208"/>
          </a:xfrm>
          <a:prstGeom prst="ellipse">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4775537"/>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3">
                                            <p:txEl>
                                              <p:pRg st="0" end="0"/>
                                            </p:txEl>
                                          </p:spTgt>
                                        </p:tgtEl>
                                        <p:attrNameLst>
                                          <p:attrName>style.visibility</p:attrName>
                                        </p:attrNameLst>
                                      </p:cBhvr>
                                      <p:to>
                                        <p:strVal val="visible"/>
                                      </p:to>
                                    </p:set>
                                    <p:animEffect transition="in" filter="wipe(left)">
                                      <p:cBhvr>
                                        <p:cTn id="19" dur="500"/>
                                        <p:tgtEl>
                                          <p:spTgt spid="1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3">
                                            <p:txEl>
                                              <p:pRg st="1" end="1"/>
                                            </p:txEl>
                                          </p:spTgt>
                                        </p:tgtEl>
                                        <p:attrNameLst>
                                          <p:attrName>style.visibility</p:attrName>
                                        </p:attrNameLst>
                                      </p:cBhvr>
                                      <p:to>
                                        <p:strVal val="visible"/>
                                      </p:to>
                                    </p:set>
                                    <p:animEffect transition="in" filter="wipe(left)">
                                      <p:cBhvr>
                                        <p:cTn id="24" dur="500"/>
                                        <p:tgtEl>
                                          <p:spTgt spid="13">
                                            <p:txEl>
                                              <p:pRg st="1" end="1"/>
                                            </p:txEl>
                                          </p:spTgt>
                                        </p:tgtEl>
                                      </p:cBhvr>
                                    </p:animEffect>
                                  </p:childTnLst>
                                </p:cTn>
                              </p:par>
                            </p:childTnLst>
                          </p:cTn>
                        </p:par>
                        <p:par>
                          <p:cTn id="25" fill="hold">
                            <p:stCondLst>
                              <p:cond delay="500"/>
                            </p:stCondLst>
                            <p:childTnLst>
                              <p:par>
                                <p:cTn id="26" presetID="53" presetClass="entr" presetSubtype="16" fill="hold" nodeType="afterEffect">
                                  <p:stCondLst>
                                    <p:cond delay="0"/>
                                  </p:stCondLst>
                                  <p:childTnLst>
                                    <p:set>
                                      <p:cBhvr>
                                        <p:cTn id="27" dur="1" fill="hold">
                                          <p:stCondLst>
                                            <p:cond delay="0"/>
                                          </p:stCondLst>
                                        </p:cTn>
                                        <p:tgtEl>
                                          <p:spTgt spid="1030"/>
                                        </p:tgtEl>
                                        <p:attrNameLst>
                                          <p:attrName>style.visibility</p:attrName>
                                        </p:attrNameLst>
                                      </p:cBhvr>
                                      <p:to>
                                        <p:strVal val="visible"/>
                                      </p:to>
                                    </p:set>
                                    <p:anim calcmode="lin" valueType="num">
                                      <p:cBhvr>
                                        <p:cTn id="28" dur="500" fill="hold"/>
                                        <p:tgtEl>
                                          <p:spTgt spid="1030"/>
                                        </p:tgtEl>
                                        <p:attrNameLst>
                                          <p:attrName>ppt_w</p:attrName>
                                        </p:attrNameLst>
                                      </p:cBhvr>
                                      <p:tavLst>
                                        <p:tav tm="0">
                                          <p:val>
                                            <p:fltVal val="0"/>
                                          </p:val>
                                        </p:tav>
                                        <p:tav tm="100000">
                                          <p:val>
                                            <p:strVal val="#ppt_w"/>
                                          </p:val>
                                        </p:tav>
                                      </p:tavLst>
                                    </p:anim>
                                    <p:anim calcmode="lin" valueType="num">
                                      <p:cBhvr>
                                        <p:cTn id="29" dur="500" fill="hold"/>
                                        <p:tgtEl>
                                          <p:spTgt spid="1030"/>
                                        </p:tgtEl>
                                        <p:attrNameLst>
                                          <p:attrName>ppt_h</p:attrName>
                                        </p:attrNameLst>
                                      </p:cBhvr>
                                      <p:tavLst>
                                        <p:tav tm="0">
                                          <p:val>
                                            <p:fltVal val="0"/>
                                          </p:val>
                                        </p:tav>
                                        <p:tav tm="100000">
                                          <p:val>
                                            <p:strVal val="#ppt_h"/>
                                          </p:val>
                                        </p:tav>
                                      </p:tavLst>
                                    </p:anim>
                                    <p:animEffect transition="in" filter="fade">
                                      <p:cBhvr>
                                        <p:cTn id="30" dur="500"/>
                                        <p:tgtEl>
                                          <p:spTgt spid="1030"/>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3">
                                            <p:txEl>
                                              <p:pRg st="2" end="2"/>
                                            </p:txEl>
                                          </p:spTgt>
                                        </p:tgtEl>
                                        <p:attrNameLst>
                                          <p:attrName>style.visibility</p:attrName>
                                        </p:attrNameLst>
                                      </p:cBhvr>
                                      <p:to>
                                        <p:strVal val="visible"/>
                                      </p:to>
                                    </p:set>
                                    <p:animEffect transition="in" filter="wipe(left)">
                                      <p:cBhvr>
                                        <p:cTn id="35" dur="500"/>
                                        <p:tgtEl>
                                          <p:spTgt spid="13">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3">
                                            <p:txEl>
                                              <p:pRg st="3" end="3"/>
                                            </p:txEl>
                                          </p:spTgt>
                                        </p:tgtEl>
                                        <p:attrNameLst>
                                          <p:attrName>style.visibility</p:attrName>
                                        </p:attrNameLst>
                                      </p:cBhvr>
                                      <p:to>
                                        <p:strVal val="visible"/>
                                      </p:to>
                                    </p:set>
                                    <p:animEffect transition="in" filter="wipe(left)">
                                      <p:cBhvr>
                                        <p:cTn id="40" dur="500"/>
                                        <p:tgtEl>
                                          <p:spTgt spid="13">
                                            <p:txEl>
                                              <p:pRg st="3" end="3"/>
                                            </p:txEl>
                                          </p:spTgt>
                                        </p:tgtEl>
                                      </p:cBhvr>
                                    </p:animEffect>
                                  </p:childTnLst>
                                </p:cTn>
                              </p:par>
                              <p:par>
                                <p:cTn id="41" presetID="53" presetClass="entr" presetSubtype="16" fill="hold" nodeType="withEffect">
                                  <p:stCondLst>
                                    <p:cond delay="0"/>
                                  </p:stCondLst>
                                  <p:childTnLst>
                                    <p:set>
                                      <p:cBhvr>
                                        <p:cTn id="42" dur="1" fill="hold">
                                          <p:stCondLst>
                                            <p:cond delay="0"/>
                                          </p:stCondLst>
                                        </p:cTn>
                                        <p:tgtEl>
                                          <p:spTgt spid="1028"/>
                                        </p:tgtEl>
                                        <p:attrNameLst>
                                          <p:attrName>style.visibility</p:attrName>
                                        </p:attrNameLst>
                                      </p:cBhvr>
                                      <p:to>
                                        <p:strVal val="visible"/>
                                      </p:to>
                                    </p:set>
                                    <p:anim calcmode="lin" valueType="num">
                                      <p:cBhvr>
                                        <p:cTn id="43" dur="500" fill="hold"/>
                                        <p:tgtEl>
                                          <p:spTgt spid="1028"/>
                                        </p:tgtEl>
                                        <p:attrNameLst>
                                          <p:attrName>ppt_w</p:attrName>
                                        </p:attrNameLst>
                                      </p:cBhvr>
                                      <p:tavLst>
                                        <p:tav tm="0">
                                          <p:val>
                                            <p:fltVal val="0"/>
                                          </p:val>
                                        </p:tav>
                                        <p:tav tm="100000">
                                          <p:val>
                                            <p:strVal val="#ppt_w"/>
                                          </p:val>
                                        </p:tav>
                                      </p:tavLst>
                                    </p:anim>
                                    <p:anim calcmode="lin" valueType="num">
                                      <p:cBhvr>
                                        <p:cTn id="44" dur="500" fill="hold"/>
                                        <p:tgtEl>
                                          <p:spTgt spid="1028"/>
                                        </p:tgtEl>
                                        <p:attrNameLst>
                                          <p:attrName>ppt_h</p:attrName>
                                        </p:attrNameLst>
                                      </p:cBhvr>
                                      <p:tavLst>
                                        <p:tav tm="0">
                                          <p:val>
                                            <p:fltVal val="0"/>
                                          </p:val>
                                        </p:tav>
                                        <p:tav tm="100000">
                                          <p:val>
                                            <p:strVal val="#ppt_h"/>
                                          </p:val>
                                        </p:tav>
                                      </p:tavLst>
                                    </p:anim>
                                    <p:animEffect transition="in" filter="fade">
                                      <p:cBhvr>
                                        <p:cTn id="45" dur="500"/>
                                        <p:tgtEl>
                                          <p:spTgt spid="1028"/>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13">
                                            <p:txEl>
                                              <p:pRg st="4" end="4"/>
                                            </p:txEl>
                                          </p:spTgt>
                                        </p:tgtEl>
                                        <p:attrNameLst>
                                          <p:attrName>style.visibility</p:attrName>
                                        </p:attrNameLst>
                                      </p:cBhvr>
                                      <p:to>
                                        <p:strVal val="visible"/>
                                      </p:to>
                                    </p:set>
                                    <p:animEffect transition="in" filter="wipe(left)">
                                      <p:cBhvr>
                                        <p:cTn id="50" dur="500"/>
                                        <p:tgtEl>
                                          <p:spTgt spid="13">
                                            <p:txEl>
                                              <p:pRg st="4" end="4"/>
                                            </p:txEl>
                                          </p:spTgt>
                                        </p:tgtEl>
                                      </p:cBhvr>
                                    </p:animEffect>
                                  </p:childTnLst>
                                </p:cTn>
                              </p:par>
                              <p:par>
                                <p:cTn id="51" presetID="53" presetClass="entr" presetSubtype="16" fill="hold" nodeType="withEffect">
                                  <p:stCondLst>
                                    <p:cond delay="0"/>
                                  </p:stCondLst>
                                  <p:childTnLst>
                                    <p:set>
                                      <p:cBhvr>
                                        <p:cTn id="52" dur="1" fill="hold">
                                          <p:stCondLst>
                                            <p:cond delay="0"/>
                                          </p:stCondLst>
                                        </p:cTn>
                                        <p:tgtEl>
                                          <p:spTgt spid="1026"/>
                                        </p:tgtEl>
                                        <p:attrNameLst>
                                          <p:attrName>style.visibility</p:attrName>
                                        </p:attrNameLst>
                                      </p:cBhvr>
                                      <p:to>
                                        <p:strVal val="visible"/>
                                      </p:to>
                                    </p:set>
                                    <p:anim calcmode="lin" valueType="num">
                                      <p:cBhvr>
                                        <p:cTn id="53" dur="500" fill="hold"/>
                                        <p:tgtEl>
                                          <p:spTgt spid="1026"/>
                                        </p:tgtEl>
                                        <p:attrNameLst>
                                          <p:attrName>ppt_w</p:attrName>
                                        </p:attrNameLst>
                                      </p:cBhvr>
                                      <p:tavLst>
                                        <p:tav tm="0">
                                          <p:val>
                                            <p:fltVal val="0"/>
                                          </p:val>
                                        </p:tav>
                                        <p:tav tm="100000">
                                          <p:val>
                                            <p:strVal val="#ppt_w"/>
                                          </p:val>
                                        </p:tav>
                                      </p:tavLst>
                                    </p:anim>
                                    <p:anim calcmode="lin" valueType="num">
                                      <p:cBhvr>
                                        <p:cTn id="54" dur="500" fill="hold"/>
                                        <p:tgtEl>
                                          <p:spTgt spid="1026"/>
                                        </p:tgtEl>
                                        <p:attrNameLst>
                                          <p:attrName>ppt_h</p:attrName>
                                        </p:attrNameLst>
                                      </p:cBhvr>
                                      <p:tavLst>
                                        <p:tav tm="0">
                                          <p:val>
                                            <p:fltVal val="0"/>
                                          </p:val>
                                        </p:tav>
                                        <p:tav tm="100000">
                                          <p:val>
                                            <p:strVal val="#ppt_h"/>
                                          </p:val>
                                        </p:tav>
                                      </p:tavLst>
                                    </p:anim>
                                    <p:animEffect transition="in" filter="fade">
                                      <p:cBhvr>
                                        <p:cTn id="55"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uiExpand="1" build="p"/>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Line Callout 1 (Border and Accent Bar) 8"/>
          <p:cNvSpPr/>
          <p:nvPr/>
        </p:nvSpPr>
        <p:spPr>
          <a:xfrm>
            <a:off x="643983" y="1559329"/>
            <a:ext cx="1297616" cy="567267"/>
          </a:xfrm>
          <a:prstGeom prst="accentBorderCallout1">
            <a:avLst>
              <a:gd name="adj1" fmla="val 18291"/>
              <a:gd name="adj2" fmla="val -15287"/>
              <a:gd name="adj3" fmla="val 18382"/>
              <a:gd name="adj4" fmla="val -72011"/>
            </a:avLst>
          </a:prstGeom>
          <a:solidFill>
            <a:srgbClr val="00B050"/>
          </a:solidFill>
          <a:ln w="12700">
            <a:solidFill>
              <a:srgbClr val="000000"/>
            </a:solidFill>
          </a:ln>
        </p:spPr>
        <p:style>
          <a:lnRef idx="3">
            <a:schemeClr val="lt1"/>
          </a:lnRef>
          <a:fillRef idx="1">
            <a:schemeClr val="accent1"/>
          </a:fillRef>
          <a:effectRef idx="1">
            <a:schemeClr val="accent1"/>
          </a:effectRef>
          <a:fontRef idx="minor">
            <a:schemeClr val="lt1"/>
          </a:fontRef>
        </p:style>
        <p:txBody>
          <a:bodyPr rtlCol="0" anchor="ctr"/>
          <a:lstStyle/>
          <a:p>
            <a:pPr algn="ctr" defTabSz="1219170"/>
            <a:r>
              <a:rPr lang="en-US" sz="2400" b="1">
                <a:solidFill>
                  <a:srgbClr val="FFFFFF"/>
                </a:solidFill>
                <a:latin typeface="UTM Avo"/>
                <a:cs typeface="+mn-ea"/>
                <a:sym typeface="+mn-lt"/>
              </a:rPr>
              <a:t>Câu 2</a:t>
            </a:r>
          </a:p>
        </p:txBody>
      </p:sp>
      <p:grpSp>
        <p:nvGrpSpPr>
          <p:cNvPr id="10" name="Group 9"/>
          <p:cNvGrpSpPr/>
          <p:nvPr/>
        </p:nvGrpSpPr>
        <p:grpSpPr>
          <a:xfrm>
            <a:off x="2296585" y="1473633"/>
            <a:ext cx="6024939" cy="573235"/>
            <a:chOff x="1943100" y="2886619"/>
            <a:chExt cx="4518704" cy="429926"/>
          </a:xfrm>
        </p:grpSpPr>
        <p:sp>
          <p:nvSpPr>
            <p:cNvPr id="11" name="TextBox 10">
              <a:extLst>
                <a:ext uri="{FF2B5EF4-FFF2-40B4-BE49-F238E27FC236}">
                  <a16:creationId xmlns:a16="http://schemas.microsoft.com/office/drawing/2014/main" id="{0BE89C69-1BA8-2F2F-01BF-6D0FE11A63EB}"/>
                </a:ext>
              </a:extLst>
            </p:cNvPr>
            <p:cNvSpPr txBox="1"/>
            <p:nvPr/>
          </p:nvSpPr>
          <p:spPr>
            <a:xfrm>
              <a:off x="1943100" y="2886619"/>
              <a:ext cx="4518704" cy="429926"/>
            </a:xfrm>
            <a:prstGeom prst="rect">
              <a:avLst/>
            </a:prstGeom>
            <a:noFill/>
          </p:spPr>
          <p:txBody>
            <a:bodyPr wrap="square" rtlCol="0">
              <a:spAutoFit/>
            </a:bodyPr>
            <a:lstStyle/>
            <a:p>
              <a:pPr algn="just" defTabSz="1219170">
                <a:lnSpc>
                  <a:spcPct val="150000"/>
                </a:lnSpc>
              </a:pPr>
              <a:r>
                <a:rPr lang="en-US" sz="2400" b="1" dirty="0">
                  <a:solidFill>
                    <a:schemeClr val="tx1"/>
                  </a:solidFill>
                  <a:latin typeface="UTM Avo"/>
                  <a:ea typeface="+mn-ea"/>
                  <a:cs typeface="+mn-ea"/>
                  <a:sym typeface="+mn-lt"/>
                </a:rPr>
                <a:t>     </a:t>
              </a:r>
              <a:r>
                <a:rPr lang="vi-VN" sz="2400" b="1" dirty="0">
                  <a:solidFill>
                    <a:schemeClr val="tx1"/>
                  </a:solidFill>
                  <a:latin typeface="+mn-lt"/>
                  <a:ea typeface="+mn-ea"/>
                  <a:cs typeface="+mn-ea"/>
                  <a:sym typeface="+mn-lt"/>
                </a:rPr>
                <a:t>Quy trình lựa chọn nghề nghiệp</a:t>
              </a:r>
              <a:r>
                <a:rPr lang="en-US" sz="2400" b="1" dirty="0">
                  <a:solidFill>
                    <a:schemeClr val="tx1"/>
                  </a:solidFill>
                  <a:latin typeface="UTM Avo"/>
                  <a:ea typeface="+mn-ea"/>
                  <a:cs typeface="+mn-ea"/>
                  <a:sym typeface="+mn-lt"/>
                </a:rPr>
                <a:t>:</a:t>
              </a:r>
              <a:endParaRPr lang="vi-VN" sz="2400" dirty="0">
                <a:solidFill>
                  <a:schemeClr val="tx1"/>
                </a:solidFill>
                <a:latin typeface="+mn-lt"/>
                <a:ea typeface="+mn-ea"/>
                <a:cs typeface="+mn-ea"/>
                <a:sym typeface="+mn-lt"/>
              </a:endParaRPr>
            </a:p>
          </p:txBody>
        </p:sp>
        <p:pic>
          <p:nvPicPr>
            <p:cNvPr id="12" name="Picture 11">
              <a:extLst>
                <a:ext uri="{FF2B5EF4-FFF2-40B4-BE49-F238E27FC236}">
                  <a16:creationId xmlns:a16="http://schemas.microsoft.com/office/drawing/2014/main" id="{99F2CF33-BD32-103D-D3AC-F6099F5C40DD}"/>
                </a:ext>
              </a:extLst>
            </p:cNvPr>
            <p:cNvPicPr>
              <a:picLocks noChangeAspect="1"/>
            </p:cNvPicPr>
            <p:nvPr/>
          </p:nvPicPr>
          <p:blipFill>
            <a:blip r:embed="rId3"/>
            <a:stretch>
              <a:fillRect/>
            </a:stretch>
          </p:blipFill>
          <p:spPr>
            <a:xfrm rot="19882005">
              <a:off x="1971548" y="2993031"/>
              <a:ext cx="311902" cy="311902"/>
            </a:xfrm>
            <a:prstGeom prst="rect">
              <a:avLst/>
            </a:prstGeom>
          </p:spPr>
        </p:pic>
      </p:grpSp>
      <p:grpSp>
        <p:nvGrpSpPr>
          <p:cNvPr id="14" name="Group 13"/>
          <p:cNvGrpSpPr/>
          <p:nvPr/>
        </p:nvGrpSpPr>
        <p:grpSpPr>
          <a:xfrm>
            <a:off x="643984" y="2382350"/>
            <a:ext cx="5103661" cy="925031"/>
            <a:chOff x="548907" y="1354325"/>
            <a:chExt cx="3827746" cy="693773"/>
          </a:xfrm>
        </p:grpSpPr>
        <p:sp>
          <p:nvSpPr>
            <p:cNvPr id="16" name="Rounded Rectangle 15"/>
            <p:cNvSpPr/>
            <p:nvPr/>
          </p:nvSpPr>
          <p:spPr>
            <a:xfrm>
              <a:off x="548907" y="1354325"/>
              <a:ext cx="3654794" cy="693773"/>
            </a:xfrm>
            <a:prstGeom prst="roundRect">
              <a:avLst/>
            </a:prstGeom>
            <a:solidFill>
              <a:schemeClr val="accent1">
                <a:lumMod val="20000"/>
                <a:lumOff val="80000"/>
              </a:schemeClr>
            </a:solidFill>
            <a:ln w="1905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just" defTabSz="1219170">
                <a:lnSpc>
                  <a:spcPct val="150000"/>
                </a:lnSpc>
                <a:buClrTx/>
                <a:defRPr/>
              </a:pPr>
              <a:r>
                <a:rPr lang="vi-VN" sz="2400">
                  <a:latin typeface="+mn-lt"/>
                  <a:ea typeface="+mn-ea"/>
                  <a:cs typeface="+mn-ea"/>
                  <a:sym typeface="+mn-lt"/>
                </a:rPr>
                <a:t>Tự đánh giá bản thân.</a:t>
              </a:r>
            </a:p>
          </p:txBody>
        </p:sp>
        <p:sp>
          <p:nvSpPr>
            <p:cNvPr id="17" name="Google Shape;3812;p60"/>
            <p:cNvSpPr/>
            <p:nvPr/>
          </p:nvSpPr>
          <p:spPr>
            <a:xfrm>
              <a:off x="3951557" y="1401493"/>
              <a:ext cx="425096" cy="524193"/>
            </a:xfrm>
            <a:custGeom>
              <a:avLst/>
              <a:gdLst/>
              <a:ahLst/>
              <a:cxnLst/>
              <a:rect l="l" t="t" r="r" b="b"/>
              <a:pathLst>
                <a:path w="14151" h="10440" extrusionOk="0">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00B050"/>
            </a:solidFill>
            <a:ln>
              <a:noFill/>
            </a:ln>
          </p:spPr>
          <p:txBody>
            <a:bodyPr spcFirstLastPara="1" wrap="square" lIns="121900" tIns="121900" rIns="121900" bIns="121900" anchor="ctr" anchorCtr="0">
              <a:noAutofit/>
            </a:bodyPr>
            <a:lstStyle/>
            <a:p>
              <a:pPr defTabSz="1219170"/>
              <a:endParaRPr sz="2400">
                <a:latin typeface="UTM Avo"/>
                <a:ea typeface="+mn-ea"/>
                <a:cs typeface="+mn-ea"/>
                <a:sym typeface="+mn-lt"/>
              </a:endParaRPr>
            </a:p>
          </p:txBody>
        </p:sp>
      </p:grpSp>
      <p:grpSp>
        <p:nvGrpSpPr>
          <p:cNvPr id="21" name="Group 20"/>
          <p:cNvGrpSpPr/>
          <p:nvPr/>
        </p:nvGrpSpPr>
        <p:grpSpPr>
          <a:xfrm>
            <a:off x="6045503" y="2375326"/>
            <a:ext cx="5450469" cy="925031"/>
            <a:chOff x="288801" y="1354325"/>
            <a:chExt cx="4087852" cy="693773"/>
          </a:xfrm>
        </p:grpSpPr>
        <p:sp>
          <p:nvSpPr>
            <p:cNvPr id="22" name="Rounded Rectangle 21"/>
            <p:cNvSpPr/>
            <p:nvPr/>
          </p:nvSpPr>
          <p:spPr>
            <a:xfrm>
              <a:off x="288801" y="1354325"/>
              <a:ext cx="3914899" cy="693773"/>
            </a:xfrm>
            <a:prstGeom prst="roundRect">
              <a:avLst/>
            </a:prstGeom>
            <a:solidFill>
              <a:schemeClr val="accent1">
                <a:lumMod val="20000"/>
                <a:lumOff val="80000"/>
              </a:schemeClr>
            </a:solidFill>
            <a:ln w="1905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just" defTabSz="1219170">
                <a:lnSpc>
                  <a:spcPct val="150000"/>
                </a:lnSpc>
                <a:buClrTx/>
                <a:defRPr/>
              </a:pPr>
              <a:r>
                <a:rPr lang="vi-VN" sz="2400">
                  <a:latin typeface="+mn-lt"/>
                  <a:ea typeface="+mn-ea"/>
                  <a:cs typeface="+mn-ea"/>
                  <a:sym typeface="+mn-lt"/>
                </a:rPr>
                <a:t>Tìm hiểu về ngành nghề.</a:t>
              </a:r>
            </a:p>
          </p:txBody>
        </p:sp>
        <p:sp>
          <p:nvSpPr>
            <p:cNvPr id="23" name="Google Shape;3812;p60"/>
            <p:cNvSpPr/>
            <p:nvPr/>
          </p:nvSpPr>
          <p:spPr>
            <a:xfrm>
              <a:off x="3951557" y="1401493"/>
              <a:ext cx="425096" cy="524193"/>
            </a:xfrm>
            <a:custGeom>
              <a:avLst/>
              <a:gdLst/>
              <a:ahLst/>
              <a:cxnLst/>
              <a:rect l="l" t="t" r="r" b="b"/>
              <a:pathLst>
                <a:path w="14151" h="10440" extrusionOk="0">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00B050"/>
            </a:solidFill>
            <a:ln>
              <a:noFill/>
            </a:ln>
          </p:spPr>
          <p:txBody>
            <a:bodyPr spcFirstLastPara="1" wrap="square" lIns="121900" tIns="121900" rIns="121900" bIns="121900" anchor="ctr" anchorCtr="0">
              <a:noAutofit/>
            </a:bodyPr>
            <a:lstStyle/>
            <a:p>
              <a:pPr defTabSz="1219170"/>
              <a:endParaRPr sz="2400">
                <a:latin typeface="UTM Avo"/>
                <a:ea typeface="+mn-ea"/>
                <a:cs typeface="+mn-ea"/>
                <a:sym typeface="+mn-lt"/>
              </a:endParaRPr>
            </a:p>
          </p:txBody>
        </p:sp>
      </p:grpSp>
      <p:grpSp>
        <p:nvGrpSpPr>
          <p:cNvPr id="24" name="Group 23"/>
          <p:cNvGrpSpPr/>
          <p:nvPr/>
        </p:nvGrpSpPr>
        <p:grpSpPr>
          <a:xfrm>
            <a:off x="643983" y="3746441"/>
            <a:ext cx="5111920" cy="925031"/>
            <a:chOff x="542713" y="1354325"/>
            <a:chExt cx="3833940" cy="693773"/>
          </a:xfrm>
        </p:grpSpPr>
        <p:sp>
          <p:nvSpPr>
            <p:cNvPr id="25" name="Rounded Rectangle 24"/>
            <p:cNvSpPr/>
            <p:nvPr/>
          </p:nvSpPr>
          <p:spPr>
            <a:xfrm>
              <a:off x="542713" y="1354325"/>
              <a:ext cx="3660987" cy="693773"/>
            </a:xfrm>
            <a:prstGeom prst="roundRect">
              <a:avLst/>
            </a:prstGeom>
            <a:solidFill>
              <a:schemeClr val="accent1">
                <a:lumMod val="20000"/>
                <a:lumOff val="80000"/>
              </a:schemeClr>
            </a:solidFill>
            <a:ln w="1905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just" defTabSz="1219170">
                <a:lnSpc>
                  <a:spcPct val="150000"/>
                </a:lnSpc>
                <a:buClrTx/>
                <a:defRPr/>
              </a:pPr>
              <a:r>
                <a:rPr lang="vi-VN" sz="2400">
                  <a:latin typeface="+mn-lt"/>
                  <a:ea typeface="+mn-ea"/>
                  <a:cs typeface="+mn-ea"/>
                  <a:sym typeface="+mn-lt"/>
                </a:rPr>
                <a:t>Tham gia hoạt động thực tế.</a:t>
              </a:r>
            </a:p>
          </p:txBody>
        </p:sp>
        <p:sp>
          <p:nvSpPr>
            <p:cNvPr id="26" name="Google Shape;3812;p60"/>
            <p:cNvSpPr/>
            <p:nvPr/>
          </p:nvSpPr>
          <p:spPr>
            <a:xfrm>
              <a:off x="3951557" y="1401493"/>
              <a:ext cx="425096" cy="524193"/>
            </a:xfrm>
            <a:custGeom>
              <a:avLst/>
              <a:gdLst/>
              <a:ahLst/>
              <a:cxnLst/>
              <a:rect l="l" t="t" r="r" b="b"/>
              <a:pathLst>
                <a:path w="14151" h="10440" extrusionOk="0">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00B050"/>
            </a:solidFill>
            <a:ln>
              <a:noFill/>
            </a:ln>
          </p:spPr>
          <p:txBody>
            <a:bodyPr spcFirstLastPara="1" wrap="square" lIns="121900" tIns="121900" rIns="121900" bIns="121900" anchor="ctr" anchorCtr="0">
              <a:noAutofit/>
            </a:bodyPr>
            <a:lstStyle/>
            <a:p>
              <a:pPr defTabSz="1219170"/>
              <a:endParaRPr sz="2400">
                <a:latin typeface="UTM Avo"/>
                <a:ea typeface="+mn-ea"/>
                <a:cs typeface="+mn-ea"/>
                <a:sym typeface="+mn-lt"/>
              </a:endParaRPr>
            </a:p>
          </p:txBody>
        </p:sp>
      </p:grpSp>
      <p:grpSp>
        <p:nvGrpSpPr>
          <p:cNvPr id="27" name="Group 26"/>
          <p:cNvGrpSpPr/>
          <p:nvPr/>
        </p:nvGrpSpPr>
        <p:grpSpPr>
          <a:xfrm>
            <a:off x="6045503" y="3746441"/>
            <a:ext cx="5450469" cy="925031"/>
            <a:chOff x="288801" y="1354325"/>
            <a:chExt cx="4087852" cy="693773"/>
          </a:xfrm>
        </p:grpSpPr>
        <p:sp>
          <p:nvSpPr>
            <p:cNvPr id="28" name="Rounded Rectangle 27"/>
            <p:cNvSpPr/>
            <p:nvPr/>
          </p:nvSpPr>
          <p:spPr>
            <a:xfrm>
              <a:off x="288801" y="1354325"/>
              <a:ext cx="3914900" cy="693773"/>
            </a:xfrm>
            <a:prstGeom prst="roundRect">
              <a:avLst/>
            </a:prstGeom>
            <a:solidFill>
              <a:schemeClr val="accent1">
                <a:lumMod val="20000"/>
                <a:lumOff val="80000"/>
              </a:schemeClr>
            </a:solidFill>
            <a:ln w="1905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just" defTabSz="1219170">
                <a:lnSpc>
                  <a:spcPct val="150000"/>
                </a:lnSpc>
                <a:buClrTx/>
                <a:defRPr/>
              </a:pPr>
              <a:r>
                <a:rPr lang="vi-VN" sz="2400">
                  <a:latin typeface="+mn-lt"/>
                  <a:ea typeface="+mn-ea"/>
                  <a:cs typeface="+mn-ea"/>
                  <a:sym typeface="+mn-lt"/>
                </a:rPr>
                <a:t>Xây dựng kế hoạch sự nghiệp.</a:t>
              </a:r>
            </a:p>
          </p:txBody>
        </p:sp>
        <p:sp>
          <p:nvSpPr>
            <p:cNvPr id="29" name="Google Shape;3812;p60"/>
            <p:cNvSpPr/>
            <p:nvPr/>
          </p:nvSpPr>
          <p:spPr>
            <a:xfrm>
              <a:off x="3951557" y="1401493"/>
              <a:ext cx="425096" cy="524193"/>
            </a:xfrm>
            <a:custGeom>
              <a:avLst/>
              <a:gdLst/>
              <a:ahLst/>
              <a:cxnLst/>
              <a:rect l="l" t="t" r="r" b="b"/>
              <a:pathLst>
                <a:path w="14151" h="10440" extrusionOk="0">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00B050"/>
            </a:solidFill>
            <a:ln>
              <a:noFill/>
            </a:ln>
          </p:spPr>
          <p:txBody>
            <a:bodyPr spcFirstLastPara="1" wrap="square" lIns="121900" tIns="121900" rIns="121900" bIns="121900" anchor="ctr" anchorCtr="0">
              <a:noAutofit/>
            </a:bodyPr>
            <a:lstStyle/>
            <a:p>
              <a:pPr defTabSz="1219170"/>
              <a:endParaRPr sz="2400">
                <a:latin typeface="UTM Avo"/>
                <a:ea typeface="+mn-ea"/>
                <a:cs typeface="+mn-ea"/>
                <a:sym typeface="+mn-lt"/>
              </a:endParaRPr>
            </a:p>
          </p:txBody>
        </p:sp>
      </p:grpSp>
      <p:grpSp>
        <p:nvGrpSpPr>
          <p:cNvPr id="30" name="Group 29"/>
          <p:cNvGrpSpPr/>
          <p:nvPr/>
        </p:nvGrpSpPr>
        <p:grpSpPr>
          <a:xfrm>
            <a:off x="643983" y="5227850"/>
            <a:ext cx="5906173" cy="925031"/>
            <a:chOff x="-52977" y="1354325"/>
            <a:chExt cx="4429630" cy="693773"/>
          </a:xfrm>
        </p:grpSpPr>
        <p:sp>
          <p:nvSpPr>
            <p:cNvPr id="31" name="Rounded Rectangle 30"/>
            <p:cNvSpPr/>
            <p:nvPr/>
          </p:nvSpPr>
          <p:spPr>
            <a:xfrm>
              <a:off x="-52977" y="1354325"/>
              <a:ext cx="4256678" cy="693773"/>
            </a:xfrm>
            <a:prstGeom prst="roundRect">
              <a:avLst/>
            </a:prstGeom>
            <a:solidFill>
              <a:schemeClr val="accent1">
                <a:lumMod val="20000"/>
                <a:lumOff val="80000"/>
              </a:schemeClr>
            </a:solidFill>
            <a:ln w="1905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just" defTabSz="1219170">
                <a:lnSpc>
                  <a:spcPct val="150000"/>
                </a:lnSpc>
                <a:buClrTx/>
                <a:defRPr/>
              </a:pPr>
              <a:r>
                <a:rPr lang="vi-VN" sz="2400">
                  <a:latin typeface="+mn-lt"/>
                  <a:ea typeface="+mn-ea"/>
                  <a:cs typeface="+mn-ea"/>
                  <a:sym typeface="+mn-lt"/>
                </a:rPr>
                <a:t>Liên tục cập nhật và phát triển.</a:t>
              </a:r>
            </a:p>
          </p:txBody>
        </p:sp>
        <p:sp>
          <p:nvSpPr>
            <p:cNvPr id="32" name="Google Shape;3812;p60"/>
            <p:cNvSpPr/>
            <p:nvPr/>
          </p:nvSpPr>
          <p:spPr>
            <a:xfrm>
              <a:off x="3951557" y="1401493"/>
              <a:ext cx="425096" cy="524193"/>
            </a:xfrm>
            <a:custGeom>
              <a:avLst/>
              <a:gdLst/>
              <a:ahLst/>
              <a:cxnLst/>
              <a:rect l="l" t="t" r="r" b="b"/>
              <a:pathLst>
                <a:path w="14151" h="10440" extrusionOk="0">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00B050"/>
            </a:solidFill>
            <a:ln>
              <a:noFill/>
            </a:ln>
          </p:spPr>
          <p:txBody>
            <a:bodyPr spcFirstLastPara="1" wrap="square" lIns="121900" tIns="121900" rIns="121900" bIns="121900" anchor="ctr" anchorCtr="0">
              <a:noAutofit/>
            </a:bodyPr>
            <a:lstStyle/>
            <a:p>
              <a:pPr defTabSz="1219170"/>
              <a:endParaRPr sz="2400">
                <a:latin typeface="UTM Avo"/>
                <a:ea typeface="+mn-ea"/>
                <a:cs typeface="+mn-ea"/>
                <a:sym typeface="+mn-lt"/>
              </a:endParaRPr>
            </a:p>
          </p:txBody>
        </p:sp>
      </p:gr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83240" y="4323200"/>
            <a:ext cx="4102333" cy="2739825"/>
          </a:xfrm>
          <a:prstGeom prst="rect">
            <a:avLst/>
          </a:prstGeom>
        </p:spPr>
      </p:pic>
    </p:spTree>
    <p:extLst>
      <p:ext uri="{BB962C8B-B14F-4D97-AF65-F5344CB8AC3E}">
        <p14:creationId xmlns:p14="http://schemas.microsoft.com/office/powerpoint/2010/main" val="197503297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500" fill="hold"/>
                                        <p:tgtEl>
                                          <p:spTgt spid="14"/>
                                        </p:tgtEl>
                                        <p:attrNameLst>
                                          <p:attrName>ppt_w</p:attrName>
                                        </p:attrNameLst>
                                      </p:cBhvr>
                                      <p:tavLst>
                                        <p:tav tm="0">
                                          <p:val>
                                            <p:fltVal val="0"/>
                                          </p:val>
                                        </p:tav>
                                        <p:tav tm="100000">
                                          <p:val>
                                            <p:strVal val="#ppt_w"/>
                                          </p:val>
                                        </p:tav>
                                      </p:tavLst>
                                    </p:anim>
                                    <p:anim calcmode="lin" valueType="num">
                                      <p:cBhvr>
                                        <p:cTn id="20" dur="500" fill="hold"/>
                                        <p:tgtEl>
                                          <p:spTgt spid="14"/>
                                        </p:tgtEl>
                                        <p:attrNameLst>
                                          <p:attrName>ppt_h</p:attrName>
                                        </p:attrNameLst>
                                      </p:cBhvr>
                                      <p:tavLst>
                                        <p:tav tm="0">
                                          <p:val>
                                            <p:fltVal val="0"/>
                                          </p:val>
                                        </p:tav>
                                        <p:tav tm="100000">
                                          <p:val>
                                            <p:strVal val="#ppt_h"/>
                                          </p:val>
                                        </p:tav>
                                      </p:tavLst>
                                    </p:anim>
                                    <p:animEffect transition="in" filter="fade">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p:cTn id="26" dur="500" fill="hold"/>
                                        <p:tgtEl>
                                          <p:spTgt spid="21"/>
                                        </p:tgtEl>
                                        <p:attrNameLst>
                                          <p:attrName>ppt_w</p:attrName>
                                        </p:attrNameLst>
                                      </p:cBhvr>
                                      <p:tavLst>
                                        <p:tav tm="0">
                                          <p:val>
                                            <p:fltVal val="0"/>
                                          </p:val>
                                        </p:tav>
                                        <p:tav tm="100000">
                                          <p:val>
                                            <p:strVal val="#ppt_w"/>
                                          </p:val>
                                        </p:tav>
                                      </p:tavLst>
                                    </p:anim>
                                    <p:anim calcmode="lin" valueType="num">
                                      <p:cBhvr>
                                        <p:cTn id="27" dur="500" fill="hold"/>
                                        <p:tgtEl>
                                          <p:spTgt spid="21"/>
                                        </p:tgtEl>
                                        <p:attrNameLst>
                                          <p:attrName>ppt_h</p:attrName>
                                        </p:attrNameLst>
                                      </p:cBhvr>
                                      <p:tavLst>
                                        <p:tav tm="0">
                                          <p:val>
                                            <p:fltVal val="0"/>
                                          </p:val>
                                        </p:tav>
                                        <p:tav tm="100000">
                                          <p:val>
                                            <p:strVal val="#ppt_h"/>
                                          </p:val>
                                        </p:tav>
                                      </p:tavLst>
                                    </p:anim>
                                    <p:animEffect transition="in" filter="fade">
                                      <p:cBhvr>
                                        <p:cTn id="28" dur="500"/>
                                        <p:tgtEl>
                                          <p:spTgt spid="21"/>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p:cTn id="33" dur="500" fill="hold"/>
                                        <p:tgtEl>
                                          <p:spTgt spid="24"/>
                                        </p:tgtEl>
                                        <p:attrNameLst>
                                          <p:attrName>ppt_w</p:attrName>
                                        </p:attrNameLst>
                                      </p:cBhvr>
                                      <p:tavLst>
                                        <p:tav tm="0">
                                          <p:val>
                                            <p:fltVal val="0"/>
                                          </p:val>
                                        </p:tav>
                                        <p:tav tm="100000">
                                          <p:val>
                                            <p:strVal val="#ppt_w"/>
                                          </p:val>
                                        </p:tav>
                                      </p:tavLst>
                                    </p:anim>
                                    <p:anim calcmode="lin" valueType="num">
                                      <p:cBhvr>
                                        <p:cTn id="34" dur="500" fill="hold"/>
                                        <p:tgtEl>
                                          <p:spTgt spid="24"/>
                                        </p:tgtEl>
                                        <p:attrNameLst>
                                          <p:attrName>ppt_h</p:attrName>
                                        </p:attrNameLst>
                                      </p:cBhvr>
                                      <p:tavLst>
                                        <p:tav tm="0">
                                          <p:val>
                                            <p:fltVal val="0"/>
                                          </p:val>
                                        </p:tav>
                                        <p:tav tm="100000">
                                          <p:val>
                                            <p:strVal val="#ppt_h"/>
                                          </p:val>
                                        </p:tav>
                                      </p:tavLst>
                                    </p:anim>
                                    <p:animEffect transition="in" filter="fade">
                                      <p:cBhvr>
                                        <p:cTn id="35" dur="500"/>
                                        <p:tgtEl>
                                          <p:spTgt spid="24"/>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p:cTn id="40" dur="500" fill="hold"/>
                                        <p:tgtEl>
                                          <p:spTgt spid="27"/>
                                        </p:tgtEl>
                                        <p:attrNameLst>
                                          <p:attrName>ppt_w</p:attrName>
                                        </p:attrNameLst>
                                      </p:cBhvr>
                                      <p:tavLst>
                                        <p:tav tm="0">
                                          <p:val>
                                            <p:fltVal val="0"/>
                                          </p:val>
                                        </p:tav>
                                        <p:tav tm="100000">
                                          <p:val>
                                            <p:strVal val="#ppt_w"/>
                                          </p:val>
                                        </p:tav>
                                      </p:tavLst>
                                    </p:anim>
                                    <p:anim calcmode="lin" valueType="num">
                                      <p:cBhvr>
                                        <p:cTn id="41" dur="500" fill="hold"/>
                                        <p:tgtEl>
                                          <p:spTgt spid="27"/>
                                        </p:tgtEl>
                                        <p:attrNameLst>
                                          <p:attrName>ppt_h</p:attrName>
                                        </p:attrNameLst>
                                      </p:cBhvr>
                                      <p:tavLst>
                                        <p:tav tm="0">
                                          <p:val>
                                            <p:fltVal val="0"/>
                                          </p:val>
                                        </p:tav>
                                        <p:tav tm="100000">
                                          <p:val>
                                            <p:strVal val="#ppt_h"/>
                                          </p:val>
                                        </p:tav>
                                      </p:tavLst>
                                    </p:anim>
                                    <p:animEffect transition="in" filter="fade">
                                      <p:cBhvr>
                                        <p:cTn id="42" dur="500"/>
                                        <p:tgtEl>
                                          <p:spTgt spid="27"/>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p:cTn id="47" dur="500" fill="hold"/>
                                        <p:tgtEl>
                                          <p:spTgt spid="30"/>
                                        </p:tgtEl>
                                        <p:attrNameLst>
                                          <p:attrName>ppt_w</p:attrName>
                                        </p:attrNameLst>
                                      </p:cBhvr>
                                      <p:tavLst>
                                        <p:tav tm="0">
                                          <p:val>
                                            <p:fltVal val="0"/>
                                          </p:val>
                                        </p:tav>
                                        <p:tav tm="100000">
                                          <p:val>
                                            <p:strVal val="#ppt_w"/>
                                          </p:val>
                                        </p:tav>
                                      </p:tavLst>
                                    </p:anim>
                                    <p:anim calcmode="lin" valueType="num">
                                      <p:cBhvr>
                                        <p:cTn id="48" dur="500" fill="hold"/>
                                        <p:tgtEl>
                                          <p:spTgt spid="30"/>
                                        </p:tgtEl>
                                        <p:attrNameLst>
                                          <p:attrName>ppt_h</p:attrName>
                                        </p:attrNameLst>
                                      </p:cBhvr>
                                      <p:tavLst>
                                        <p:tav tm="0">
                                          <p:val>
                                            <p:fltVal val="0"/>
                                          </p:val>
                                        </p:tav>
                                        <p:tav tm="100000">
                                          <p:val>
                                            <p:strVal val="#ppt_h"/>
                                          </p:val>
                                        </p:tav>
                                      </p:tavLst>
                                    </p:anim>
                                    <p:animEffect transition="in" filter="fade">
                                      <p:cBhvr>
                                        <p:cTn id="4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 name="TextBox 77"/>
          <p:cNvSpPr txBox="1"/>
          <p:nvPr/>
        </p:nvSpPr>
        <p:spPr>
          <a:xfrm>
            <a:off x="1768105" y="880314"/>
            <a:ext cx="12192000" cy="810543"/>
          </a:xfrm>
          <a:prstGeom prst="rect">
            <a:avLst/>
          </a:prstGeom>
          <a:noFill/>
        </p:spPr>
        <p:txBody>
          <a:bodyPr wrap="square" rtlCol="0">
            <a:spAutoFit/>
          </a:bodyPr>
          <a:lstStyle/>
          <a:p>
            <a:pPr algn="ctr" defTabSz="1219170"/>
            <a:r>
              <a:rPr lang="en-US" sz="4667" b="1" dirty="0">
                <a:latin typeface="UTM Avo"/>
                <a:ea typeface="+mn-ea"/>
                <a:cs typeface="+mn-ea"/>
                <a:sym typeface="+mn-lt"/>
              </a:rPr>
              <a:t>HƯỚNG DẪN VỀ NHÀ</a:t>
            </a:r>
          </a:p>
        </p:txBody>
      </p:sp>
      <p:grpSp>
        <p:nvGrpSpPr>
          <p:cNvPr id="4" name="Group 3"/>
          <p:cNvGrpSpPr/>
          <p:nvPr/>
        </p:nvGrpSpPr>
        <p:grpSpPr>
          <a:xfrm>
            <a:off x="5649841" y="3094660"/>
            <a:ext cx="5457624" cy="1177172"/>
            <a:chOff x="4265530" y="2212953"/>
            <a:chExt cx="4093218" cy="882879"/>
          </a:xfrm>
        </p:grpSpPr>
        <p:sp>
          <p:nvSpPr>
            <p:cNvPr id="79" name="Google Shape;1049;p43"/>
            <p:cNvSpPr/>
            <p:nvPr/>
          </p:nvSpPr>
          <p:spPr>
            <a:xfrm>
              <a:off x="4265530" y="2484237"/>
              <a:ext cx="519073" cy="611595"/>
            </a:xfrm>
            <a:prstGeom prst="rect">
              <a:avLst/>
            </a:prstGeom>
            <a:solidFill>
              <a:srgbClr val="FFC5C9"/>
            </a:solidFill>
            <a:ln>
              <a:noFill/>
            </a:ln>
          </p:spPr>
          <p:txBody>
            <a:bodyPr spcFirstLastPara="1" wrap="square" lIns="121900" tIns="121900" rIns="121900" bIns="121900" anchor="ctr" anchorCtr="0">
              <a:noAutofit/>
            </a:bodyPr>
            <a:lstStyle/>
            <a:p>
              <a:pPr algn="ctr" defTabSz="1219170"/>
              <a:r>
                <a:rPr lang="en-US" sz="2400" b="1">
                  <a:latin typeface="UTM Avo"/>
                  <a:ea typeface="+mn-ea"/>
                  <a:cs typeface="+mn-ea"/>
                  <a:sym typeface="+mn-lt"/>
                </a:rPr>
                <a:t>2</a:t>
              </a:r>
              <a:endParaRPr sz="2400" b="1">
                <a:latin typeface="UTM Avo"/>
                <a:ea typeface="+mn-ea"/>
                <a:cs typeface="+mn-ea"/>
                <a:sym typeface="+mn-lt"/>
              </a:endParaRPr>
            </a:p>
          </p:txBody>
        </p:sp>
        <p:sp>
          <p:nvSpPr>
            <p:cNvPr id="81" name="TextBox 80"/>
            <p:cNvSpPr txBox="1"/>
            <p:nvPr/>
          </p:nvSpPr>
          <p:spPr>
            <a:xfrm>
              <a:off x="4919078" y="2212953"/>
              <a:ext cx="3439670" cy="841385"/>
            </a:xfrm>
            <a:prstGeom prst="rect">
              <a:avLst/>
            </a:prstGeom>
            <a:noFill/>
          </p:spPr>
          <p:txBody>
            <a:bodyPr wrap="square" rtlCol="0">
              <a:spAutoFit/>
            </a:bodyPr>
            <a:lstStyle/>
            <a:p>
              <a:pPr algn="just" defTabSz="1219170">
                <a:lnSpc>
                  <a:spcPct val="150000"/>
                </a:lnSpc>
              </a:pPr>
              <a:r>
                <a:rPr lang="en-US" sz="2400">
                  <a:latin typeface="UTM Avo"/>
                  <a:ea typeface="+mn-ea"/>
                  <a:cs typeface="+mn-ea"/>
                  <a:sym typeface="+mn-lt"/>
                </a:rPr>
                <a:t>Hoàn thiện bài tập phần </a:t>
              </a:r>
              <a:r>
                <a:rPr lang="en-US" sz="2400" i="1">
                  <a:latin typeface="UTM Avo"/>
                  <a:ea typeface="+mn-ea"/>
                  <a:cs typeface="+mn-ea"/>
                  <a:sym typeface="+mn-lt"/>
                </a:rPr>
                <a:t>Vận dụng</a:t>
              </a:r>
              <a:r>
                <a:rPr lang="en-US" sz="2400">
                  <a:latin typeface="UTM Avo"/>
                  <a:ea typeface="+mn-ea"/>
                  <a:cs typeface="+mn-ea"/>
                  <a:sym typeface="+mn-lt"/>
                </a:rPr>
                <a:t>.</a:t>
              </a:r>
            </a:p>
          </p:txBody>
        </p:sp>
      </p:grpSp>
      <p:grpSp>
        <p:nvGrpSpPr>
          <p:cNvPr id="3" name="Group 2"/>
          <p:cNvGrpSpPr/>
          <p:nvPr/>
        </p:nvGrpSpPr>
        <p:grpSpPr>
          <a:xfrm>
            <a:off x="5649842" y="2022310"/>
            <a:ext cx="5252029" cy="815460"/>
            <a:chOff x="4265530" y="1408690"/>
            <a:chExt cx="3939022" cy="611595"/>
          </a:xfrm>
        </p:grpSpPr>
        <p:sp>
          <p:nvSpPr>
            <p:cNvPr id="80" name="Google Shape;1051;p43"/>
            <p:cNvSpPr/>
            <p:nvPr/>
          </p:nvSpPr>
          <p:spPr>
            <a:xfrm>
              <a:off x="4265530" y="1408690"/>
              <a:ext cx="519073" cy="611595"/>
            </a:xfrm>
            <a:prstGeom prst="rect">
              <a:avLst/>
            </a:prstGeom>
            <a:solidFill>
              <a:srgbClr val="B0BCEE"/>
            </a:solidFill>
            <a:ln>
              <a:solidFill>
                <a:srgbClr val="B0BCEE"/>
              </a:solidFill>
            </a:ln>
          </p:spPr>
          <p:txBody>
            <a:bodyPr spcFirstLastPara="1" wrap="square" lIns="121900" tIns="121900" rIns="121900" bIns="121900" anchor="ctr" anchorCtr="0">
              <a:noAutofit/>
            </a:bodyPr>
            <a:lstStyle/>
            <a:p>
              <a:pPr algn="ctr" defTabSz="1219170"/>
              <a:r>
                <a:rPr lang="en-US" sz="2400" b="1">
                  <a:latin typeface="UTM Avo"/>
                  <a:ea typeface="+mn-ea"/>
                  <a:cs typeface="+mn-ea"/>
                  <a:sym typeface="+mn-lt"/>
                </a:rPr>
                <a:t>1</a:t>
              </a:r>
              <a:endParaRPr sz="2400" b="1">
                <a:latin typeface="UTM Avo"/>
                <a:ea typeface="+mn-ea"/>
                <a:cs typeface="+mn-ea"/>
                <a:sym typeface="+mn-lt"/>
              </a:endParaRPr>
            </a:p>
          </p:txBody>
        </p:sp>
        <p:sp>
          <p:nvSpPr>
            <p:cNvPr id="82" name="TextBox 81"/>
            <p:cNvSpPr txBox="1"/>
            <p:nvPr/>
          </p:nvSpPr>
          <p:spPr>
            <a:xfrm>
              <a:off x="4919078" y="1491349"/>
              <a:ext cx="3285474" cy="346249"/>
            </a:xfrm>
            <a:prstGeom prst="rect">
              <a:avLst/>
            </a:prstGeom>
            <a:noFill/>
          </p:spPr>
          <p:txBody>
            <a:bodyPr wrap="square" rtlCol="0">
              <a:spAutoFit/>
            </a:bodyPr>
            <a:lstStyle/>
            <a:p>
              <a:pPr algn="just" defTabSz="1219170"/>
              <a:r>
                <a:rPr lang="en-US" sz="2400">
                  <a:latin typeface="UTM Avo"/>
                  <a:ea typeface="+mn-ea"/>
                  <a:cs typeface="+mn-ea"/>
                  <a:sym typeface="+mn-lt"/>
                </a:rPr>
                <a:t>Ôn lại kiến thức đã học.</a:t>
              </a:r>
            </a:p>
          </p:txBody>
        </p:sp>
      </p:grpSp>
      <p:grpSp>
        <p:nvGrpSpPr>
          <p:cNvPr id="5" name="Group 4"/>
          <p:cNvGrpSpPr/>
          <p:nvPr/>
        </p:nvGrpSpPr>
        <p:grpSpPr>
          <a:xfrm>
            <a:off x="5649841" y="4758775"/>
            <a:ext cx="5848135" cy="1133441"/>
            <a:chOff x="4265529" y="3461041"/>
            <a:chExt cx="4386101" cy="850081"/>
          </a:xfrm>
        </p:grpSpPr>
        <p:sp>
          <p:nvSpPr>
            <p:cNvPr id="155" name="Google Shape;1049;p43"/>
            <p:cNvSpPr/>
            <p:nvPr/>
          </p:nvSpPr>
          <p:spPr>
            <a:xfrm>
              <a:off x="4265529" y="3699527"/>
              <a:ext cx="519073" cy="611595"/>
            </a:xfrm>
            <a:prstGeom prst="rect">
              <a:avLst/>
            </a:prstGeom>
            <a:solidFill>
              <a:schemeClr val="accent1">
                <a:lumMod val="60000"/>
                <a:lumOff val="40000"/>
              </a:schemeClr>
            </a:solidFill>
            <a:ln>
              <a:noFill/>
            </a:ln>
          </p:spPr>
          <p:txBody>
            <a:bodyPr spcFirstLastPara="1" wrap="square" lIns="121900" tIns="121900" rIns="121900" bIns="121900" anchor="ctr" anchorCtr="0">
              <a:noAutofit/>
            </a:bodyPr>
            <a:lstStyle/>
            <a:p>
              <a:pPr algn="ctr" defTabSz="1219170"/>
              <a:r>
                <a:rPr lang="en-US" sz="2400" b="1">
                  <a:latin typeface="UTM Avo"/>
                  <a:ea typeface="+mn-ea"/>
                  <a:cs typeface="+mn-ea"/>
                  <a:sym typeface="+mn-lt"/>
                </a:rPr>
                <a:t>3</a:t>
              </a:r>
              <a:endParaRPr sz="2400" b="1">
                <a:latin typeface="UTM Avo"/>
                <a:ea typeface="+mn-ea"/>
                <a:cs typeface="+mn-ea"/>
                <a:sym typeface="+mn-lt"/>
              </a:endParaRPr>
            </a:p>
          </p:txBody>
        </p:sp>
        <p:sp>
          <p:nvSpPr>
            <p:cNvPr id="156" name="TextBox 155"/>
            <p:cNvSpPr txBox="1"/>
            <p:nvPr/>
          </p:nvSpPr>
          <p:spPr>
            <a:xfrm>
              <a:off x="4919077" y="3461041"/>
              <a:ext cx="3732553" cy="841385"/>
            </a:xfrm>
            <a:prstGeom prst="rect">
              <a:avLst/>
            </a:prstGeom>
            <a:noFill/>
          </p:spPr>
          <p:txBody>
            <a:bodyPr wrap="square" rtlCol="0">
              <a:spAutoFit/>
            </a:bodyPr>
            <a:lstStyle/>
            <a:p>
              <a:pPr algn="just" defTabSz="1219170">
                <a:lnSpc>
                  <a:spcPct val="150000"/>
                </a:lnSpc>
              </a:pPr>
              <a:r>
                <a:rPr lang="vi-VN" sz="2400">
                  <a:latin typeface="+mn-lt"/>
                  <a:ea typeface="+mn-ea"/>
                  <a:cs typeface="+mn-ea"/>
                  <a:sym typeface="+mn-lt"/>
                </a:rPr>
                <a:t>Đọc và tìm hiểu trước nội dung kiến thức </a:t>
              </a:r>
              <a:r>
                <a:rPr lang="vi-VN" sz="2400" i="1">
                  <a:latin typeface="+mn-lt"/>
                  <a:ea typeface="+mn-ea"/>
                  <a:cs typeface="+mn-ea"/>
                  <a:sym typeface="+mn-lt"/>
                </a:rPr>
                <a:t>Bài 6</a:t>
              </a:r>
              <a:r>
                <a:rPr lang="vi-VN" sz="2400">
                  <a:latin typeface="+mn-lt"/>
                  <a:ea typeface="+mn-ea"/>
                  <a:cs typeface="+mn-ea"/>
                  <a:sym typeface="+mn-lt"/>
                </a:rPr>
                <a:t>.</a:t>
              </a:r>
              <a:endParaRPr lang="en-US" sz="2400">
                <a:latin typeface="UTM Avo"/>
                <a:ea typeface="+mn-ea"/>
                <a:cs typeface="+mn-ea"/>
                <a:sym typeface="+mn-lt"/>
              </a:endParaRPr>
            </a:p>
          </p:txBody>
        </p:sp>
      </p:grpSp>
      <p:grpSp>
        <p:nvGrpSpPr>
          <p:cNvPr id="157" name="Google Shape;1481;p51"/>
          <p:cNvGrpSpPr/>
          <p:nvPr/>
        </p:nvGrpSpPr>
        <p:grpSpPr>
          <a:xfrm flipH="1">
            <a:off x="-549569" y="2201768"/>
            <a:ext cx="5540975" cy="4954400"/>
            <a:chOff x="5272400" y="2797250"/>
            <a:chExt cx="3587475" cy="3207700"/>
          </a:xfrm>
        </p:grpSpPr>
        <p:sp>
          <p:nvSpPr>
            <p:cNvPr id="158" name="Google Shape;1482;p51"/>
            <p:cNvSpPr/>
            <p:nvPr/>
          </p:nvSpPr>
          <p:spPr>
            <a:xfrm>
              <a:off x="8769425" y="5431225"/>
              <a:ext cx="16750" cy="6850"/>
            </a:xfrm>
            <a:custGeom>
              <a:avLst/>
              <a:gdLst/>
              <a:ahLst/>
              <a:cxnLst/>
              <a:rect l="l" t="t" r="r" b="b"/>
              <a:pathLst>
                <a:path w="670" h="274" extrusionOk="0">
                  <a:moveTo>
                    <a:pt x="1" y="0"/>
                  </a:moveTo>
                  <a:cubicBezTo>
                    <a:pt x="1" y="61"/>
                    <a:pt x="31" y="122"/>
                    <a:pt x="31" y="183"/>
                  </a:cubicBezTo>
                  <a:cubicBezTo>
                    <a:pt x="244" y="213"/>
                    <a:pt x="457" y="243"/>
                    <a:pt x="669" y="274"/>
                  </a:cubicBezTo>
                  <a:cubicBezTo>
                    <a:pt x="457" y="183"/>
                    <a:pt x="213" y="92"/>
                    <a:pt x="1" y="0"/>
                  </a:cubicBezTo>
                  <a:close/>
                </a:path>
              </a:pathLst>
            </a:custGeom>
            <a:solidFill>
              <a:srgbClr val="87BEA3"/>
            </a:solidFill>
            <a:ln>
              <a:noFill/>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59" name="Google Shape;1483;p51"/>
            <p:cNvSpPr/>
            <p:nvPr/>
          </p:nvSpPr>
          <p:spPr>
            <a:xfrm>
              <a:off x="6526225" y="5409100"/>
              <a:ext cx="2333650" cy="487950"/>
            </a:xfrm>
            <a:custGeom>
              <a:avLst/>
              <a:gdLst/>
              <a:ahLst/>
              <a:cxnLst/>
              <a:rect l="l" t="t" r="r" b="b"/>
              <a:pathLst>
                <a:path w="93346" h="19518" extrusionOk="0">
                  <a:moveTo>
                    <a:pt x="71823" y="1"/>
                  </a:moveTo>
                  <a:cubicBezTo>
                    <a:pt x="46930" y="1"/>
                    <a:pt x="22024" y="6094"/>
                    <a:pt x="0" y="17755"/>
                  </a:cubicBezTo>
                  <a:lnTo>
                    <a:pt x="93346" y="19518"/>
                  </a:lnTo>
                  <a:cubicBezTo>
                    <a:pt x="92434" y="13196"/>
                    <a:pt x="90671" y="7390"/>
                    <a:pt x="89759" y="1068"/>
                  </a:cubicBezTo>
                  <a:cubicBezTo>
                    <a:pt x="83808" y="354"/>
                    <a:pt x="77816" y="1"/>
                    <a:pt x="71823" y="1"/>
                  </a:cubicBezTo>
                  <a:close/>
                </a:path>
              </a:pathLst>
            </a:custGeom>
            <a:solidFill>
              <a:srgbClr val="87BEA3"/>
            </a:solidFill>
            <a:ln>
              <a:noFill/>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60" name="Google Shape;1484;p51"/>
            <p:cNvSpPr/>
            <p:nvPr/>
          </p:nvSpPr>
          <p:spPr>
            <a:xfrm>
              <a:off x="6877300" y="3314175"/>
              <a:ext cx="1057800" cy="1507650"/>
            </a:xfrm>
            <a:custGeom>
              <a:avLst/>
              <a:gdLst/>
              <a:ahLst/>
              <a:cxnLst/>
              <a:rect l="l" t="t" r="r" b="b"/>
              <a:pathLst>
                <a:path w="42312" h="60306" extrusionOk="0">
                  <a:moveTo>
                    <a:pt x="28359" y="0"/>
                  </a:moveTo>
                  <a:cubicBezTo>
                    <a:pt x="24773" y="274"/>
                    <a:pt x="21004" y="973"/>
                    <a:pt x="17417" y="1246"/>
                  </a:cubicBezTo>
                  <a:cubicBezTo>
                    <a:pt x="16839" y="2888"/>
                    <a:pt x="15198" y="4073"/>
                    <a:pt x="13466" y="4164"/>
                  </a:cubicBezTo>
                  <a:cubicBezTo>
                    <a:pt x="13420" y="4166"/>
                    <a:pt x="13374" y="4167"/>
                    <a:pt x="13328" y="4167"/>
                  </a:cubicBezTo>
                  <a:cubicBezTo>
                    <a:pt x="11647" y="4167"/>
                    <a:pt x="10072" y="3089"/>
                    <a:pt x="9362" y="1550"/>
                  </a:cubicBezTo>
                  <a:cubicBezTo>
                    <a:pt x="6231" y="2827"/>
                    <a:pt x="3131" y="4104"/>
                    <a:pt x="0" y="5380"/>
                  </a:cubicBezTo>
                  <a:cubicBezTo>
                    <a:pt x="1064" y="23709"/>
                    <a:pt x="1550" y="41977"/>
                    <a:pt x="2614" y="60305"/>
                  </a:cubicBezTo>
                  <a:lnTo>
                    <a:pt x="42311" y="47387"/>
                  </a:lnTo>
                  <a:cubicBezTo>
                    <a:pt x="37661" y="31520"/>
                    <a:pt x="32980" y="15867"/>
                    <a:pt x="28359" y="0"/>
                  </a:cubicBezTo>
                  <a:close/>
                </a:path>
              </a:pathLst>
            </a:custGeom>
            <a:solidFill>
              <a:srgbClr val="EFD77C"/>
            </a:solidFill>
            <a:ln>
              <a:noFill/>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61" name="Google Shape;1485;p51"/>
            <p:cNvSpPr/>
            <p:nvPr/>
          </p:nvSpPr>
          <p:spPr>
            <a:xfrm>
              <a:off x="6967725" y="3355200"/>
              <a:ext cx="500025" cy="293350"/>
            </a:xfrm>
            <a:custGeom>
              <a:avLst/>
              <a:gdLst/>
              <a:ahLst/>
              <a:cxnLst/>
              <a:rect l="l" t="t" r="r" b="b"/>
              <a:pathLst>
                <a:path w="20001" h="11734" fill="none" extrusionOk="0">
                  <a:moveTo>
                    <a:pt x="0" y="3466"/>
                  </a:moveTo>
                  <a:cubicBezTo>
                    <a:pt x="760" y="6748"/>
                    <a:pt x="3283" y="9545"/>
                    <a:pt x="6475" y="10639"/>
                  </a:cubicBezTo>
                  <a:cubicBezTo>
                    <a:pt x="9636" y="11733"/>
                    <a:pt x="13374" y="11065"/>
                    <a:pt x="15958" y="8937"/>
                  </a:cubicBezTo>
                  <a:cubicBezTo>
                    <a:pt x="18572" y="6840"/>
                    <a:pt x="20001" y="3344"/>
                    <a:pt x="19575" y="1"/>
                  </a:cubicBezTo>
                </a:path>
              </a:pathLst>
            </a:custGeom>
            <a:noFill/>
            <a:ln w="14450" cap="rnd" cmpd="sng">
              <a:solidFill>
                <a:srgbClr val="010100"/>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62" name="Google Shape;1486;p51"/>
            <p:cNvSpPr/>
            <p:nvPr/>
          </p:nvSpPr>
          <p:spPr>
            <a:xfrm>
              <a:off x="7038400" y="3682725"/>
              <a:ext cx="34200" cy="44100"/>
            </a:xfrm>
            <a:custGeom>
              <a:avLst/>
              <a:gdLst/>
              <a:ahLst/>
              <a:cxnLst/>
              <a:rect l="l" t="t" r="r" b="b"/>
              <a:pathLst>
                <a:path w="1368" h="1764" fill="none" extrusionOk="0">
                  <a:moveTo>
                    <a:pt x="0" y="0"/>
                  </a:moveTo>
                  <a:cubicBezTo>
                    <a:pt x="456" y="578"/>
                    <a:pt x="912" y="1186"/>
                    <a:pt x="1368" y="1763"/>
                  </a:cubicBezTo>
                </a:path>
              </a:pathLst>
            </a:custGeom>
            <a:noFill/>
            <a:ln w="14450"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63" name="Google Shape;1487;p51"/>
            <p:cNvSpPr/>
            <p:nvPr/>
          </p:nvSpPr>
          <p:spPr>
            <a:xfrm>
              <a:off x="7229125" y="3756425"/>
              <a:ext cx="14450" cy="43350"/>
            </a:xfrm>
            <a:custGeom>
              <a:avLst/>
              <a:gdLst/>
              <a:ahLst/>
              <a:cxnLst/>
              <a:rect l="l" t="t" r="r" b="b"/>
              <a:pathLst>
                <a:path w="578" h="1734" fill="none" extrusionOk="0">
                  <a:moveTo>
                    <a:pt x="578" y="0"/>
                  </a:moveTo>
                  <a:cubicBezTo>
                    <a:pt x="396" y="578"/>
                    <a:pt x="183" y="1156"/>
                    <a:pt x="0" y="1733"/>
                  </a:cubicBezTo>
                </a:path>
              </a:pathLst>
            </a:custGeom>
            <a:noFill/>
            <a:ln w="14450"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64" name="Google Shape;1488;p51"/>
            <p:cNvSpPr/>
            <p:nvPr/>
          </p:nvSpPr>
          <p:spPr>
            <a:xfrm>
              <a:off x="7059675" y="3879525"/>
              <a:ext cx="24325" cy="34225"/>
            </a:xfrm>
            <a:custGeom>
              <a:avLst/>
              <a:gdLst/>
              <a:ahLst/>
              <a:cxnLst/>
              <a:rect l="l" t="t" r="r" b="b"/>
              <a:pathLst>
                <a:path w="973" h="1369" fill="none" extrusionOk="0">
                  <a:moveTo>
                    <a:pt x="973" y="1"/>
                  </a:moveTo>
                  <a:cubicBezTo>
                    <a:pt x="639" y="456"/>
                    <a:pt x="335" y="912"/>
                    <a:pt x="0" y="1368"/>
                  </a:cubicBezTo>
                </a:path>
              </a:pathLst>
            </a:custGeom>
            <a:noFill/>
            <a:ln w="14450"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65" name="Google Shape;1489;p51"/>
            <p:cNvSpPr/>
            <p:nvPr/>
          </p:nvSpPr>
          <p:spPr>
            <a:xfrm>
              <a:off x="7327150" y="3961600"/>
              <a:ext cx="38775" cy="44100"/>
            </a:xfrm>
            <a:custGeom>
              <a:avLst/>
              <a:gdLst/>
              <a:ahLst/>
              <a:cxnLst/>
              <a:rect l="l" t="t" r="r" b="b"/>
              <a:pathLst>
                <a:path w="1551" h="1764" fill="none" extrusionOk="0">
                  <a:moveTo>
                    <a:pt x="1" y="0"/>
                  </a:moveTo>
                  <a:cubicBezTo>
                    <a:pt x="517" y="578"/>
                    <a:pt x="1034" y="1155"/>
                    <a:pt x="1551" y="1763"/>
                  </a:cubicBezTo>
                </a:path>
              </a:pathLst>
            </a:custGeom>
            <a:noFill/>
            <a:ln w="14450"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66" name="Google Shape;1490;p51"/>
            <p:cNvSpPr/>
            <p:nvPr/>
          </p:nvSpPr>
          <p:spPr>
            <a:xfrm>
              <a:off x="7488250" y="3845325"/>
              <a:ext cx="53975" cy="14475"/>
            </a:xfrm>
            <a:custGeom>
              <a:avLst/>
              <a:gdLst/>
              <a:ahLst/>
              <a:cxnLst/>
              <a:rect l="l" t="t" r="r" b="b"/>
              <a:pathLst>
                <a:path w="2159" h="579" fill="none" extrusionOk="0">
                  <a:moveTo>
                    <a:pt x="0" y="578"/>
                  </a:moveTo>
                  <a:cubicBezTo>
                    <a:pt x="730" y="396"/>
                    <a:pt x="1459" y="214"/>
                    <a:pt x="2159" y="1"/>
                  </a:cubicBezTo>
                </a:path>
              </a:pathLst>
            </a:custGeom>
            <a:noFill/>
            <a:ln w="14450"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67" name="Google Shape;1491;p51"/>
            <p:cNvSpPr/>
            <p:nvPr/>
          </p:nvSpPr>
          <p:spPr>
            <a:xfrm>
              <a:off x="7493575" y="3580125"/>
              <a:ext cx="25" cy="48675"/>
            </a:xfrm>
            <a:custGeom>
              <a:avLst/>
              <a:gdLst/>
              <a:ahLst/>
              <a:cxnLst/>
              <a:rect l="l" t="t" r="r" b="b"/>
              <a:pathLst>
                <a:path w="1" h="1947" fill="none" extrusionOk="0">
                  <a:moveTo>
                    <a:pt x="0" y="1946"/>
                  </a:moveTo>
                  <a:lnTo>
                    <a:pt x="0" y="1"/>
                  </a:lnTo>
                </a:path>
              </a:pathLst>
            </a:custGeom>
            <a:noFill/>
            <a:ln w="14450"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68" name="Google Shape;1492;p51"/>
            <p:cNvSpPr/>
            <p:nvPr/>
          </p:nvSpPr>
          <p:spPr>
            <a:xfrm>
              <a:off x="7361350" y="3780750"/>
              <a:ext cx="25" cy="44100"/>
            </a:xfrm>
            <a:custGeom>
              <a:avLst/>
              <a:gdLst/>
              <a:ahLst/>
              <a:cxnLst/>
              <a:rect l="l" t="t" r="r" b="b"/>
              <a:pathLst>
                <a:path w="1" h="1764" fill="none" extrusionOk="0">
                  <a:moveTo>
                    <a:pt x="0" y="0"/>
                  </a:moveTo>
                  <a:lnTo>
                    <a:pt x="0" y="1763"/>
                  </a:lnTo>
                </a:path>
              </a:pathLst>
            </a:custGeom>
            <a:noFill/>
            <a:ln w="14450"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69" name="Google Shape;1493;p51"/>
            <p:cNvSpPr/>
            <p:nvPr/>
          </p:nvSpPr>
          <p:spPr>
            <a:xfrm>
              <a:off x="7493575" y="4044425"/>
              <a:ext cx="43325" cy="25"/>
            </a:xfrm>
            <a:custGeom>
              <a:avLst/>
              <a:gdLst/>
              <a:ahLst/>
              <a:cxnLst/>
              <a:rect l="l" t="t" r="r" b="b"/>
              <a:pathLst>
                <a:path w="1733" h="1" fill="none" extrusionOk="0">
                  <a:moveTo>
                    <a:pt x="0" y="0"/>
                  </a:moveTo>
                  <a:lnTo>
                    <a:pt x="1733" y="0"/>
                  </a:lnTo>
                </a:path>
              </a:pathLst>
            </a:custGeom>
            <a:noFill/>
            <a:ln w="14450"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70" name="Google Shape;1494;p51"/>
            <p:cNvSpPr/>
            <p:nvPr/>
          </p:nvSpPr>
          <p:spPr>
            <a:xfrm>
              <a:off x="7571075" y="3697150"/>
              <a:ext cx="59300" cy="15225"/>
            </a:xfrm>
            <a:custGeom>
              <a:avLst/>
              <a:gdLst/>
              <a:ahLst/>
              <a:cxnLst/>
              <a:rect l="l" t="t" r="r" b="b"/>
              <a:pathLst>
                <a:path w="2372" h="609" fill="none" extrusionOk="0">
                  <a:moveTo>
                    <a:pt x="1" y="609"/>
                  </a:moveTo>
                  <a:cubicBezTo>
                    <a:pt x="791" y="396"/>
                    <a:pt x="1581" y="213"/>
                    <a:pt x="2371" y="1"/>
                  </a:cubicBezTo>
                </a:path>
              </a:pathLst>
            </a:custGeom>
            <a:noFill/>
            <a:ln w="14450"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71" name="Google Shape;1495;p51"/>
            <p:cNvSpPr/>
            <p:nvPr/>
          </p:nvSpPr>
          <p:spPr>
            <a:xfrm>
              <a:off x="7511800" y="3385600"/>
              <a:ext cx="34225" cy="43325"/>
            </a:xfrm>
            <a:custGeom>
              <a:avLst/>
              <a:gdLst/>
              <a:ahLst/>
              <a:cxnLst/>
              <a:rect l="l" t="t" r="r" b="b"/>
              <a:pathLst>
                <a:path w="1369" h="1733" fill="none" extrusionOk="0">
                  <a:moveTo>
                    <a:pt x="1" y="0"/>
                  </a:moveTo>
                  <a:cubicBezTo>
                    <a:pt x="457" y="578"/>
                    <a:pt x="913" y="1155"/>
                    <a:pt x="1368" y="1733"/>
                  </a:cubicBezTo>
                </a:path>
              </a:pathLst>
            </a:custGeom>
            <a:noFill/>
            <a:ln w="14450"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72" name="Google Shape;1496;p51"/>
            <p:cNvSpPr/>
            <p:nvPr/>
          </p:nvSpPr>
          <p:spPr>
            <a:xfrm>
              <a:off x="6931250" y="3574800"/>
              <a:ext cx="53225" cy="5350"/>
            </a:xfrm>
            <a:custGeom>
              <a:avLst/>
              <a:gdLst/>
              <a:ahLst/>
              <a:cxnLst/>
              <a:rect l="l" t="t" r="r" b="b"/>
              <a:pathLst>
                <a:path w="2129" h="214" fill="none" extrusionOk="0">
                  <a:moveTo>
                    <a:pt x="0" y="214"/>
                  </a:moveTo>
                  <a:cubicBezTo>
                    <a:pt x="699" y="153"/>
                    <a:pt x="1429" y="92"/>
                    <a:pt x="2128" y="1"/>
                  </a:cubicBezTo>
                </a:path>
              </a:pathLst>
            </a:custGeom>
            <a:noFill/>
            <a:ln w="14450"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73" name="Google Shape;1497;p51"/>
            <p:cNvSpPr/>
            <p:nvPr/>
          </p:nvSpPr>
          <p:spPr>
            <a:xfrm>
              <a:off x="7214675" y="3995800"/>
              <a:ext cx="24350" cy="53975"/>
            </a:xfrm>
            <a:custGeom>
              <a:avLst/>
              <a:gdLst/>
              <a:ahLst/>
              <a:cxnLst/>
              <a:rect l="l" t="t" r="r" b="b"/>
              <a:pathLst>
                <a:path w="974" h="2159" fill="none" extrusionOk="0">
                  <a:moveTo>
                    <a:pt x="974" y="0"/>
                  </a:moveTo>
                  <a:cubicBezTo>
                    <a:pt x="639" y="699"/>
                    <a:pt x="305" y="1429"/>
                    <a:pt x="1" y="2158"/>
                  </a:cubicBezTo>
                </a:path>
              </a:pathLst>
            </a:custGeom>
            <a:noFill/>
            <a:ln w="14450"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74" name="Google Shape;1498;p51"/>
            <p:cNvSpPr/>
            <p:nvPr/>
          </p:nvSpPr>
          <p:spPr>
            <a:xfrm>
              <a:off x="5272400" y="3379525"/>
              <a:ext cx="1877725" cy="2298125"/>
            </a:xfrm>
            <a:custGeom>
              <a:avLst/>
              <a:gdLst/>
              <a:ahLst/>
              <a:cxnLst/>
              <a:rect l="l" t="t" r="r" b="b"/>
              <a:pathLst>
                <a:path w="75109" h="91925" extrusionOk="0">
                  <a:moveTo>
                    <a:pt x="65442" y="0"/>
                  </a:moveTo>
                  <a:cubicBezTo>
                    <a:pt x="60822" y="2067"/>
                    <a:pt x="55777" y="3587"/>
                    <a:pt x="51157" y="5654"/>
                  </a:cubicBezTo>
                  <a:cubicBezTo>
                    <a:pt x="52068" y="6353"/>
                    <a:pt x="52129" y="7113"/>
                    <a:pt x="53041" y="7812"/>
                  </a:cubicBezTo>
                  <a:cubicBezTo>
                    <a:pt x="51400" y="8663"/>
                    <a:pt x="49181" y="9727"/>
                    <a:pt x="47570" y="10578"/>
                  </a:cubicBezTo>
                  <a:cubicBezTo>
                    <a:pt x="41460" y="13739"/>
                    <a:pt x="36202" y="18268"/>
                    <a:pt x="31734" y="23466"/>
                  </a:cubicBezTo>
                  <a:cubicBezTo>
                    <a:pt x="23892" y="32615"/>
                    <a:pt x="15746" y="41703"/>
                    <a:pt x="9241" y="51825"/>
                  </a:cubicBezTo>
                  <a:cubicBezTo>
                    <a:pt x="5350" y="57873"/>
                    <a:pt x="1" y="64135"/>
                    <a:pt x="456" y="71308"/>
                  </a:cubicBezTo>
                  <a:cubicBezTo>
                    <a:pt x="943" y="78482"/>
                    <a:pt x="5137" y="85290"/>
                    <a:pt x="11338" y="88938"/>
                  </a:cubicBezTo>
                  <a:cubicBezTo>
                    <a:pt x="14734" y="90919"/>
                    <a:pt x="18668" y="91924"/>
                    <a:pt x="22600" y="91924"/>
                  </a:cubicBezTo>
                  <a:cubicBezTo>
                    <a:pt x="25848" y="91924"/>
                    <a:pt x="29095" y="91238"/>
                    <a:pt x="32038" y="89850"/>
                  </a:cubicBezTo>
                  <a:lnTo>
                    <a:pt x="75108" y="59302"/>
                  </a:lnTo>
                  <a:cubicBezTo>
                    <a:pt x="71886" y="39545"/>
                    <a:pt x="68664" y="19757"/>
                    <a:pt x="65442" y="0"/>
                  </a:cubicBezTo>
                  <a:close/>
                </a:path>
              </a:pathLst>
            </a:custGeom>
            <a:solidFill>
              <a:srgbClr val="87BEA3"/>
            </a:solidFill>
            <a:ln>
              <a:noFill/>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75" name="Google Shape;1499;p51"/>
            <p:cNvSpPr/>
            <p:nvPr/>
          </p:nvSpPr>
          <p:spPr>
            <a:xfrm>
              <a:off x="6598425" y="3574800"/>
              <a:ext cx="205175" cy="293350"/>
            </a:xfrm>
            <a:custGeom>
              <a:avLst/>
              <a:gdLst/>
              <a:ahLst/>
              <a:cxnLst/>
              <a:rect l="l" t="t" r="r" b="b"/>
              <a:pathLst>
                <a:path w="8207" h="11734" fill="none" extrusionOk="0">
                  <a:moveTo>
                    <a:pt x="0" y="1"/>
                  </a:moveTo>
                  <a:lnTo>
                    <a:pt x="8207" y="11187"/>
                  </a:lnTo>
                  <a:lnTo>
                    <a:pt x="3222" y="11734"/>
                  </a:lnTo>
                </a:path>
              </a:pathLst>
            </a:custGeom>
            <a:noFill/>
            <a:ln w="14450" cap="rnd" cmpd="sng">
              <a:solidFill>
                <a:srgbClr val="010100"/>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76" name="Google Shape;1500;p51"/>
            <p:cNvSpPr/>
            <p:nvPr/>
          </p:nvSpPr>
          <p:spPr>
            <a:xfrm>
              <a:off x="5480600" y="4573300"/>
              <a:ext cx="439250" cy="150500"/>
            </a:xfrm>
            <a:custGeom>
              <a:avLst/>
              <a:gdLst/>
              <a:ahLst/>
              <a:cxnLst/>
              <a:rect l="l" t="t" r="r" b="b"/>
              <a:pathLst>
                <a:path w="17570" h="6020" fill="none" extrusionOk="0">
                  <a:moveTo>
                    <a:pt x="1" y="6019"/>
                  </a:moveTo>
                  <a:cubicBezTo>
                    <a:pt x="4591" y="1672"/>
                    <a:pt x="11521" y="1"/>
                    <a:pt x="17570" y="1733"/>
                  </a:cubicBezTo>
                </a:path>
              </a:pathLst>
            </a:custGeom>
            <a:noFill/>
            <a:ln w="14450" cap="rnd" cmpd="sng">
              <a:solidFill>
                <a:srgbClr val="010100"/>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77" name="Google Shape;1501;p51"/>
            <p:cNvSpPr/>
            <p:nvPr/>
          </p:nvSpPr>
          <p:spPr>
            <a:xfrm>
              <a:off x="7536125" y="3193350"/>
              <a:ext cx="1219650" cy="1585150"/>
            </a:xfrm>
            <a:custGeom>
              <a:avLst/>
              <a:gdLst/>
              <a:ahLst/>
              <a:cxnLst/>
              <a:rect l="l" t="t" r="r" b="b"/>
              <a:pathLst>
                <a:path w="48786" h="63406" extrusionOk="0">
                  <a:moveTo>
                    <a:pt x="12949" y="0"/>
                  </a:moveTo>
                  <a:lnTo>
                    <a:pt x="12949" y="0"/>
                  </a:lnTo>
                  <a:cubicBezTo>
                    <a:pt x="8633" y="1064"/>
                    <a:pt x="4317" y="2098"/>
                    <a:pt x="0" y="3161"/>
                  </a:cubicBezTo>
                  <a:cubicBezTo>
                    <a:pt x="4134" y="23253"/>
                    <a:pt x="8298" y="43314"/>
                    <a:pt x="12432" y="63406"/>
                  </a:cubicBezTo>
                  <a:lnTo>
                    <a:pt x="48785" y="9879"/>
                  </a:lnTo>
                  <a:cubicBezTo>
                    <a:pt x="37952" y="5290"/>
                    <a:pt x="26064" y="2505"/>
                    <a:pt x="14262" y="2505"/>
                  </a:cubicBezTo>
                  <a:cubicBezTo>
                    <a:pt x="13713" y="2505"/>
                    <a:pt x="13163" y="2511"/>
                    <a:pt x="12615" y="2523"/>
                  </a:cubicBezTo>
                  <a:cubicBezTo>
                    <a:pt x="12858" y="1611"/>
                    <a:pt x="12736" y="912"/>
                    <a:pt x="12949" y="0"/>
                  </a:cubicBezTo>
                  <a:close/>
                </a:path>
              </a:pathLst>
            </a:custGeom>
            <a:solidFill>
              <a:srgbClr val="87BEA3"/>
            </a:solidFill>
            <a:ln>
              <a:noFill/>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78" name="Google Shape;1502;p51"/>
            <p:cNvSpPr/>
            <p:nvPr/>
          </p:nvSpPr>
          <p:spPr>
            <a:xfrm>
              <a:off x="7794475" y="3256425"/>
              <a:ext cx="109450" cy="433150"/>
            </a:xfrm>
            <a:custGeom>
              <a:avLst/>
              <a:gdLst/>
              <a:ahLst/>
              <a:cxnLst/>
              <a:rect l="l" t="t" r="r" b="b"/>
              <a:pathLst>
                <a:path w="4378" h="17326" fill="none" extrusionOk="0">
                  <a:moveTo>
                    <a:pt x="2281" y="0"/>
                  </a:moveTo>
                  <a:lnTo>
                    <a:pt x="1" y="15502"/>
                  </a:lnTo>
                  <a:lnTo>
                    <a:pt x="4378" y="13040"/>
                  </a:lnTo>
                  <a:lnTo>
                    <a:pt x="3496" y="17326"/>
                  </a:lnTo>
                </a:path>
              </a:pathLst>
            </a:custGeom>
            <a:noFill/>
            <a:ln w="14450" cap="rnd" cmpd="sng">
              <a:solidFill>
                <a:srgbClr val="010100"/>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79" name="Google Shape;1503;p51"/>
            <p:cNvSpPr/>
            <p:nvPr/>
          </p:nvSpPr>
          <p:spPr>
            <a:xfrm>
              <a:off x="5456300" y="4757550"/>
              <a:ext cx="619325" cy="837450"/>
            </a:xfrm>
            <a:custGeom>
              <a:avLst/>
              <a:gdLst/>
              <a:ahLst/>
              <a:cxnLst/>
              <a:rect l="l" t="t" r="r" b="b"/>
              <a:pathLst>
                <a:path w="24773" h="33498" extrusionOk="0">
                  <a:moveTo>
                    <a:pt x="14338" y="1"/>
                  </a:moveTo>
                  <a:cubicBezTo>
                    <a:pt x="11977" y="1"/>
                    <a:pt x="10233" y="971"/>
                    <a:pt x="6931" y="4211"/>
                  </a:cubicBezTo>
                  <a:cubicBezTo>
                    <a:pt x="487" y="10564"/>
                    <a:pt x="0" y="18406"/>
                    <a:pt x="2067" y="24333"/>
                  </a:cubicBezTo>
                  <a:cubicBezTo>
                    <a:pt x="3959" y="29707"/>
                    <a:pt x="7977" y="33498"/>
                    <a:pt x="11870" y="33498"/>
                  </a:cubicBezTo>
                  <a:cubicBezTo>
                    <a:pt x="12293" y="33498"/>
                    <a:pt x="12714" y="33453"/>
                    <a:pt x="13131" y="33361"/>
                  </a:cubicBezTo>
                  <a:cubicBezTo>
                    <a:pt x="17387" y="32419"/>
                    <a:pt x="20031" y="31172"/>
                    <a:pt x="20031" y="31172"/>
                  </a:cubicBezTo>
                  <a:lnTo>
                    <a:pt x="24773" y="1537"/>
                  </a:lnTo>
                  <a:cubicBezTo>
                    <a:pt x="19441" y="896"/>
                    <a:pt x="16605" y="1"/>
                    <a:pt x="14338" y="1"/>
                  </a:cubicBezTo>
                  <a:close/>
                </a:path>
              </a:pathLst>
            </a:custGeom>
            <a:solidFill>
              <a:srgbClr val="DD7E6B"/>
            </a:solidFill>
            <a:ln>
              <a:noFill/>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80" name="Google Shape;1504;p51"/>
            <p:cNvSpPr/>
            <p:nvPr/>
          </p:nvSpPr>
          <p:spPr>
            <a:xfrm>
              <a:off x="5847650" y="3316450"/>
              <a:ext cx="2835175" cy="1497000"/>
            </a:xfrm>
            <a:custGeom>
              <a:avLst/>
              <a:gdLst/>
              <a:ahLst/>
              <a:cxnLst/>
              <a:rect l="l" t="t" r="r" b="b"/>
              <a:pathLst>
                <a:path w="113407" h="59880" extrusionOk="0">
                  <a:moveTo>
                    <a:pt x="112555" y="0"/>
                  </a:moveTo>
                  <a:cubicBezTo>
                    <a:pt x="72463" y="6049"/>
                    <a:pt x="65503" y="37387"/>
                    <a:pt x="65503" y="37387"/>
                  </a:cubicBezTo>
                  <a:cubicBezTo>
                    <a:pt x="53421" y="25126"/>
                    <a:pt x="39217" y="21786"/>
                    <a:pt x="27326" y="21786"/>
                  </a:cubicBezTo>
                  <a:cubicBezTo>
                    <a:pt x="13101" y="21786"/>
                    <a:pt x="2189" y="26566"/>
                    <a:pt x="2189" y="26566"/>
                  </a:cubicBezTo>
                  <a:lnTo>
                    <a:pt x="5593" y="39727"/>
                  </a:lnTo>
                  <a:lnTo>
                    <a:pt x="0" y="43436"/>
                  </a:lnTo>
                  <a:lnTo>
                    <a:pt x="3100" y="51339"/>
                  </a:lnTo>
                  <a:lnTo>
                    <a:pt x="1064" y="52889"/>
                  </a:lnTo>
                  <a:lnTo>
                    <a:pt x="2705" y="59880"/>
                  </a:lnTo>
                  <a:lnTo>
                    <a:pt x="69302" y="51703"/>
                  </a:lnTo>
                  <a:lnTo>
                    <a:pt x="113406" y="36232"/>
                  </a:lnTo>
                  <a:lnTo>
                    <a:pt x="112555" y="0"/>
                  </a:lnTo>
                  <a:close/>
                </a:path>
              </a:pathLst>
            </a:custGeom>
            <a:solidFill>
              <a:srgbClr val="FFFFFF"/>
            </a:solidFill>
            <a:ln>
              <a:noFill/>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81" name="Google Shape;1505;p51"/>
            <p:cNvSpPr/>
            <p:nvPr/>
          </p:nvSpPr>
          <p:spPr>
            <a:xfrm>
              <a:off x="7322600" y="4247325"/>
              <a:ext cx="360975" cy="132225"/>
            </a:xfrm>
            <a:custGeom>
              <a:avLst/>
              <a:gdLst/>
              <a:ahLst/>
              <a:cxnLst/>
              <a:rect l="l" t="t" r="r" b="b"/>
              <a:pathLst>
                <a:path w="14439" h="5289" fill="none" extrusionOk="0">
                  <a:moveTo>
                    <a:pt x="0" y="5289"/>
                  </a:moveTo>
                  <a:cubicBezTo>
                    <a:pt x="3617" y="1520"/>
                    <a:pt x="9423" y="0"/>
                    <a:pt x="14438" y="1489"/>
                  </a:cubicBezTo>
                </a:path>
              </a:pathLst>
            </a:custGeom>
            <a:noFill/>
            <a:ln w="14450" cap="rnd" cmpd="sng">
              <a:solidFill>
                <a:srgbClr val="010100"/>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82" name="Google Shape;1506;p51"/>
            <p:cNvSpPr/>
            <p:nvPr/>
          </p:nvSpPr>
          <p:spPr>
            <a:xfrm>
              <a:off x="7534600" y="3556575"/>
              <a:ext cx="1112500" cy="707475"/>
            </a:xfrm>
            <a:custGeom>
              <a:avLst/>
              <a:gdLst/>
              <a:ahLst/>
              <a:cxnLst/>
              <a:rect l="l" t="t" r="r" b="b"/>
              <a:pathLst>
                <a:path w="44500" h="28299" fill="none" extrusionOk="0">
                  <a:moveTo>
                    <a:pt x="1" y="28299"/>
                  </a:moveTo>
                  <a:cubicBezTo>
                    <a:pt x="3496" y="19636"/>
                    <a:pt x="9818" y="12128"/>
                    <a:pt x="17752" y="7204"/>
                  </a:cubicBezTo>
                  <a:cubicBezTo>
                    <a:pt x="25685" y="2311"/>
                    <a:pt x="35199" y="0"/>
                    <a:pt x="44500" y="730"/>
                  </a:cubicBezTo>
                </a:path>
              </a:pathLst>
            </a:custGeom>
            <a:noFill/>
            <a:ln w="14450" cap="rnd" cmpd="sng">
              <a:solidFill>
                <a:srgbClr val="010100"/>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83" name="Google Shape;1507;p51"/>
            <p:cNvSpPr/>
            <p:nvPr/>
          </p:nvSpPr>
          <p:spPr>
            <a:xfrm>
              <a:off x="7575625" y="3691075"/>
              <a:ext cx="1122400" cy="572975"/>
            </a:xfrm>
            <a:custGeom>
              <a:avLst/>
              <a:gdLst/>
              <a:ahLst/>
              <a:cxnLst/>
              <a:rect l="l" t="t" r="r" b="b"/>
              <a:pathLst>
                <a:path w="44896" h="22919" fill="none" extrusionOk="0">
                  <a:moveTo>
                    <a:pt x="1" y="22919"/>
                  </a:moveTo>
                  <a:cubicBezTo>
                    <a:pt x="4743" y="15563"/>
                    <a:pt x="11521" y="9514"/>
                    <a:pt x="19393" y="5624"/>
                  </a:cubicBezTo>
                  <a:cubicBezTo>
                    <a:pt x="27235" y="1733"/>
                    <a:pt x="36172" y="0"/>
                    <a:pt x="44895" y="669"/>
                  </a:cubicBezTo>
                </a:path>
              </a:pathLst>
            </a:custGeom>
            <a:noFill/>
            <a:ln w="14450" cap="rnd" cmpd="sng">
              <a:solidFill>
                <a:srgbClr val="010100"/>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84" name="Google Shape;1508;p51"/>
            <p:cNvSpPr/>
            <p:nvPr/>
          </p:nvSpPr>
          <p:spPr>
            <a:xfrm>
              <a:off x="5985950" y="4114325"/>
              <a:ext cx="1474975" cy="192275"/>
            </a:xfrm>
            <a:custGeom>
              <a:avLst/>
              <a:gdLst/>
              <a:ahLst/>
              <a:cxnLst/>
              <a:rect l="l" t="t" r="r" b="b"/>
              <a:pathLst>
                <a:path w="58999" h="7691" fill="none" extrusionOk="0">
                  <a:moveTo>
                    <a:pt x="0" y="7691"/>
                  </a:moveTo>
                  <a:cubicBezTo>
                    <a:pt x="9028" y="2980"/>
                    <a:pt x="19180" y="366"/>
                    <a:pt x="29362" y="183"/>
                  </a:cubicBezTo>
                  <a:cubicBezTo>
                    <a:pt x="39575" y="1"/>
                    <a:pt x="49788" y="2250"/>
                    <a:pt x="58998" y="6627"/>
                  </a:cubicBezTo>
                </a:path>
              </a:pathLst>
            </a:custGeom>
            <a:noFill/>
            <a:ln w="14450" cap="rnd" cmpd="sng">
              <a:solidFill>
                <a:srgbClr val="010100"/>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85" name="Google Shape;1509;p51"/>
            <p:cNvSpPr/>
            <p:nvPr/>
          </p:nvSpPr>
          <p:spPr>
            <a:xfrm>
              <a:off x="5920600" y="4204000"/>
              <a:ext cx="1439250" cy="399725"/>
            </a:xfrm>
            <a:custGeom>
              <a:avLst/>
              <a:gdLst/>
              <a:ahLst/>
              <a:cxnLst/>
              <a:rect l="l" t="t" r="r" b="b"/>
              <a:pathLst>
                <a:path w="57570" h="15989" fill="none" extrusionOk="0">
                  <a:moveTo>
                    <a:pt x="0" y="15989"/>
                  </a:moveTo>
                  <a:cubicBezTo>
                    <a:pt x="16262" y="4013"/>
                    <a:pt x="38116" y="0"/>
                    <a:pt x="57570" y="5380"/>
                  </a:cubicBezTo>
                </a:path>
              </a:pathLst>
            </a:custGeom>
            <a:noFill/>
            <a:ln w="14450" cap="rnd" cmpd="sng">
              <a:solidFill>
                <a:srgbClr val="010100"/>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86" name="Google Shape;1510;p51"/>
            <p:cNvSpPr/>
            <p:nvPr/>
          </p:nvSpPr>
          <p:spPr>
            <a:xfrm>
              <a:off x="6027725" y="3954750"/>
              <a:ext cx="889875" cy="85150"/>
            </a:xfrm>
            <a:custGeom>
              <a:avLst/>
              <a:gdLst/>
              <a:ahLst/>
              <a:cxnLst/>
              <a:rect l="l" t="t" r="r" b="b"/>
              <a:pathLst>
                <a:path w="35595" h="3406" fill="none" extrusionOk="0">
                  <a:moveTo>
                    <a:pt x="1" y="3283"/>
                  </a:moveTo>
                  <a:cubicBezTo>
                    <a:pt x="11582" y="1"/>
                    <a:pt x="24074" y="31"/>
                    <a:pt x="35594" y="3405"/>
                  </a:cubicBezTo>
                </a:path>
              </a:pathLst>
            </a:custGeom>
            <a:noFill/>
            <a:ln w="14450" cap="rnd" cmpd="sng">
              <a:solidFill>
                <a:srgbClr val="010100"/>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87" name="Google Shape;1511;p51"/>
            <p:cNvSpPr/>
            <p:nvPr/>
          </p:nvSpPr>
          <p:spPr>
            <a:xfrm>
              <a:off x="6064975" y="4067225"/>
              <a:ext cx="288775" cy="47900"/>
            </a:xfrm>
            <a:custGeom>
              <a:avLst/>
              <a:gdLst/>
              <a:ahLst/>
              <a:cxnLst/>
              <a:rect l="l" t="t" r="r" b="b"/>
              <a:pathLst>
                <a:path w="11551" h="1916" fill="none" extrusionOk="0">
                  <a:moveTo>
                    <a:pt x="0" y="1915"/>
                  </a:moveTo>
                  <a:cubicBezTo>
                    <a:pt x="3769" y="760"/>
                    <a:pt x="7660" y="122"/>
                    <a:pt x="11551" y="0"/>
                  </a:cubicBezTo>
                </a:path>
              </a:pathLst>
            </a:custGeom>
            <a:noFill/>
            <a:ln w="14450" cap="rnd" cmpd="sng">
              <a:solidFill>
                <a:srgbClr val="010100"/>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88" name="Google Shape;1512;p51"/>
            <p:cNvSpPr/>
            <p:nvPr/>
          </p:nvSpPr>
          <p:spPr>
            <a:xfrm>
              <a:off x="7911500" y="3871925"/>
              <a:ext cx="747775" cy="221150"/>
            </a:xfrm>
            <a:custGeom>
              <a:avLst/>
              <a:gdLst/>
              <a:ahLst/>
              <a:cxnLst/>
              <a:rect l="l" t="t" r="r" b="b"/>
              <a:pathLst>
                <a:path w="29911" h="8846" fill="none" extrusionOk="0">
                  <a:moveTo>
                    <a:pt x="1" y="8846"/>
                  </a:moveTo>
                  <a:cubicBezTo>
                    <a:pt x="8755" y="2979"/>
                    <a:pt x="19393" y="1"/>
                    <a:pt x="29910" y="517"/>
                  </a:cubicBezTo>
                </a:path>
              </a:pathLst>
            </a:custGeom>
            <a:noFill/>
            <a:ln w="14450" cap="rnd" cmpd="sng">
              <a:solidFill>
                <a:srgbClr val="010100"/>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89" name="Google Shape;1513;p51"/>
            <p:cNvSpPr/>
            <p:nvPr/>
          </p:nvSpPr>
          <p:spPr>
            <a:xfrm>
              <a:off x="8042975" y="3949425"/>
              <a:ext cx="596525" cy="141375"/>
            </a:xfrm>
            <a:custGeom>
              <a:avLst/>
              <a:gdLst/>
              <a:ahLst/>
              <a:cxnLst/>
              <a:rect l="l" t="t" r="r" b="b"/>
              <a:pathLst>
                <a:path w="23861" h="5655" fill="none" extrusionOk="0">
                  <a:moveTo>
                    <a:pt x="0" y="5655"/>
                  </a:moveTo>
                  <a:cubicBezTo>
                    <a:pt x="7417" y="2068"/>
                    <a:pt x="15624" y="123"/>
                    <a:pt x="23861" y="1"/>
                  </a:cubicBezTo>
                </a:path>
              </a:pathLst>
            </a:custGeom>
            <a:noFill/>
            <a:ln w="14450" cap="rnd" cmpd="sng">
              <a:solidFill>
                <a:srgbClr val="010100"/>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90" name="Google Shape;1514;p51"/>
            <p:cNvSpPr/>
            <p:nvPr/>
          </p:nvSpPr>
          <p:spPr>
            <a:xfrm>
              <a:off x="6051300" y="4412200"/>
              <a:ext cx="775100" cy="281950"/>
            </a:xfrm>
            <a:custGeom>
              <a:avLst/>
              <a:gdLst/>
              <a:ahLst/>
              <a:cxnLst/>
              <a:rect l="l" t="t" r="r" b="b"/>
              <a:pathLst>
                <a:path w="31004" h="11278" fill="none" extrusionOk="0">
                  <a:moveTo>
                    <a:pt x="0" y="11278"/>
                  </a:moveTo>
                  <a:cubicBezTo>
                    <a:pt x="9028" y="4773"/>
                    <a:pt x="19879" y="822"/>
                    <a:pt x="31004" y="1"/>
                  </a:cubicBezTo>
                </a:path>
              </a:pathLst>
            </a:custGeom>
            <a:noFill/>
            <a:ln w="14450" cap="rnd" cmpd="sng">
              <a:solidFill>
                <a:srgbClr val="010100"/>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91" name="Google Shape;1515;p51"/>
            <p:cNvSpPr/>
            <p:nvPr/>
          </p:nvSpPr>
          <p:spPr>
            <a:xfrm>
              <a:off x="5833950" y="3958550"/>
              <a:ext cx="2974250" cy="2046400"/>
            </a:xfrm>
            <a:custGeom>
              <a:avLst/>
              <a:gdLst/>
              <a:ahLst/>
              <a:cxnLst/>
              <a:rect l="l" t="t" r="r" b="b"/>
              <a:pathLst>
                <a:path w="118970" h="81856" extrusionOk="0">
                  <a:moveTo>
                    <a:pt x="118970" y="1"/>
                  </a:moveTo>
                  <a:lnTo>
                    <a:pt x="76203" y="10305"/>
                  </a:lnTo>
                  <a:cubicBezTo>
                    <a:pt x="74744" y="10639"/>
                    <a:pt x="73619" y="11855"/>
                    <a:pt x="73346" y="13344"/>
                  </a:cubicBezTo>
                  <a:cubicBezTo>
                    <a:pt x="72598" y="17140"/>
                    <a:pt x="69745" y="19406"/>
                    <a:pt x="66556" y="19406"/>
                  </a:cubicBezTo>
                  <a:cubicBezTo>
                    <a:pt x="64561" y="19406"/>
                    <a:pt x="62435" y="18520"/>
                    <a:pt x="60610" y="16566"/>
                  </a:cubicBezTo>
                  <a:cubicBezTo>
                    <a:pt x="59895" y="15782"/>
                    <a:pt x="58883" y="15331"/>
                    <a:pt x="57853" y="15331"/>
                  </a:cubicBezTo>
                  <a:cubicBezTo>
                    <a:pt x="57524" y="15331"/>
                    <a:pt x="57194" y="15377"/>
                    <a:pt x="56871" y="15472"/>
                  </a:cubicBezTo>
                  <a:lnTo>
                    <a:pt x="2949" y="30518"/>
                  </a:lnTo>
                  <a:cubicBezTo>
                    <a:pt x="1126" y="31035"/>
                    <a:pt x="1" y="32858"/>
                    <a:pt x="366" y="34743"/>
                  </a:cubicBezTo>
                  <a:lnTo>
                    <a:pt x="9667" y="81856"/>
                  </a:lnTo>
                  <a:lnTo>
                    <a:pt x="58270" y="67509"/>
                  </a:lnTo>
                  <a:cubicBezTo>
                    <a:pt x="61617" y="70216"/>
                    <a:pt x="64835" y="71488"/>
                    <a:pt x="67781" y="71488"/>
                  </a:cubicBezTo>
                  <a:cubicBezTo>
                    <a:pt x="71817" y="71488"/>
                    <a:pt x="75343" y="69101"/>
                    <a:pt x="77996" y="64743"/>
                  </a:cubicBezTo>
                  <a:lnTo>
                    <a:pt x="117116" y="63375"/>
                  </a:lnTo>
                  <a:lnTo>
                    <a:pt x="118970" y="1"/>
                  </a:lnTo>
                  <a:close/>
                </a:path>
              </a:pathLst>
            </a:custGeom>
            <a:solidFill>
              <a:srgbClr val="010100"/>
            </a:solidFill>
            <a:ln>
              <a:noFill/>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92" name="Google Shape;1516;p51"/>
            <p:cNvSpPr/>
            <p:nvPr/>
          </p:nvSpPr>
          <p:spPr>
            <a:xfrm>
              <a:off x="6771675" y="5309650"/>
              <a:ext cx="313100" cy="88150"/>
            </a:xfrm>
            <a:custGeom>
              <a:avLst/>
              <a:gdLst/>
              <a:ahLst/>
              <a:cxnLst/>
              <a:rect l="l" t="t" r="r" b="b"/>
              <a:pathLst>
                <a:path w="12524" h="3526" fill="none" extrusionOk="0">
                  <a:moveTo>
                    <a:pt x="0" y="3526"/>
                  </a:moveTo>
                  <a:lnTo>
                    <a:pt x="12523" y="0"/>
                  </a:lnTo>
                </a:path>
              </a:pathLst>
            </a:custGeom>
            <a:noFill/>
            <a:ln w="14450"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93" name="Google Shape;1517;p51"/>
            <p:cNvSpPr/>
            <p:nvPr/>
          </p:nvSpPr>
          <p:spPr>
            <a:xfrm>
              <a:off x="6793700" y="5371200"/>
              <a:ext cx="298675" cy="88925"/>
            </a:xfrm>
            <a:custGeom>
              <a:avLst/>
              <a:gdLst/>
              <a:ahLst/>
              <a:cxnLst/>
              <a:rect l="l" t="t" r="r" b="b"/>
              <a:pathLst>
                <a:path w="11947" h="3557" fill="none" extrusionOk="0">
                  <a:moveTo>
                    <a:pt x="1" y="3556"/>
                  </a:moveTo>
                  <a:lnTo>
                    <a:pt x="11946" y="0"/>
                  </a:lnTo>
                </a:path>
              </a:pathLst>
            </a:custGeom>
            <a:noFill/>
            <a:ln w="14450"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94" name="Google Shape;1518;p51"/>
            <p:cNvSpPr/>
            <p:nvPr/>
          </p:nvSpPr>
          <p:spPr>
            <a:xfrm>
              <a:off x="6803575" y="5444900"/>
              <a:ext cx="293350" cy="83600"/>
            </a:xfrm>
            <a:custGeom>
              <a:avLst/>
              <a:gdLst/>
              <a:ahLst/>
              <a:cxnLst/>
              <a:rect l="l" t="t" r="r" b="b"/>
              <a:pathLst>
                <a:path w="11734" h="3344" fill="none" extrusionOk="0">
                  <a:moveTo>
                    <a:pt x="1" y="3344"/>
                  </a:moveTo>
                  <a:lnTo>
                    <a:pt x="11734" y="0"/>
                  </a:lnTo>
                </a:path>
              </a:pathLst>
            </a:custGeom>
            <a:noFill/>
            <a:ln w="14450"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95" name="Google Shape;1519;p51"/>
            <p:cNvSpPr/>
            <p:nvPr/>
          </p:nvSpPr>
          <p:spPr>
            <a:xfrm>
              <a:off x="6808900" y="5506450"/>
              <a:ext cx="307775" cy="88925"/>
            </a:xfrm>
            <a:custGeom>
              <a:avLst/>
              <a:gdLst/>
              <a:ahLst/>
              <a:cxnLst/>
              <a:rect l="l" t="t" r="r" b="b"/>
              <a:pathLst>
                <a:path w="12311" h="3557" fill="none" extrusionOk="0">
                  <a:moveTo>
                    <a:pt x="1" y="3557"/>
                  </a:moveTo>
                  <a:lnTo>
                    <a:pt x="12311" y="0"/>
                  </a:lnTo>
                </a:path>
              </a:pathLst>
            </a:custGeom>
            <a:noFill/>
            <a:ln w="14450" cap="rnd" cmpd="sng">
              <a:solidFill>
                <a:srgbClr val="010100"/>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96" name="Google Shape;1520;p51"/>
            <p:cNvSpPr/>
            <p:nvPr/>
          </p:nvSpPr>
          <p:spPr>
            <a:xfrm>
              <a:off x="7994325" y="4498825"/>
              <a:ext cx="667225" cy="362500"/>
            </a:xfrm>
            <a:custGeom>
              <a:avLst/>
              <a:gdLst/>
              <a:ahLst/>
              <a:cxnLst/>
              <a:rect l="l" t="t" r="r" b="b"/>
              <a:pathLst>
                <a:path w="26689" h="14500" fill="none" extrusionOk="0">
                  <a:moveTo>
                    <a:pt x="25138" y="1"/>
                  </a:moveTo>
                  <a:lnTo>
                    <a:pt x="366" y="5016"/>
                  </a:lnTo>
                  <a:lnTo>
                    <a:pt x="1" y="14500"/>
                  </a:lnTo>
                  <a:lnTo>
                    <a:pt x="26688" y="10518"/>
                  </a:lnTo>
                  <a:close/>
                </a:path>
              </a:pathLst>
            </a:custGeom>
            <a:noFill/>
            <a:ln w="14450"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97" name="Google Shape;1521;p51"/>
            <p:cNvSpPr/>
            <p:nvPr/>
          </p:nvSpPr>
          <p:spPr>
            <a:xfrm>
              <a:off x="8126550" y="4609025"/>
              <a:ext cx="453700" cy="89675"/>
            </a:xfrm>
            <a:custGeom>
              <a:avLst/>
              <a:gdLst/>
              <a:ahLst/>
              <a:cxnLst/>
              <a:rect l="l" t="t" r="r" b="b"/>
              <a:pathLst>
                <a:path w="18148" h="3587" fill="none" extrusionOk="0">
                  <a:moveTo>
                    <a:pt x="1" y="3587"/>
                  </a:moveTo>
                  <a:lnTo>
                    <a:pt x="18147" y="0"/>
                  </a:lnTo>
                </a:path>
              </a:pathLst>
            </a:custGeom>
            <a:noFill/>
            <a:ln w="14450"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98" name="Google Shape;1522;p51"/>
            <p:cNvSpPr/>
            <p:nvPr/>
          </p:nvSpPr>
          <p:spPr>
            <a:xfrm>
              <a:off x="8185825" y="4677400"/>
              <a:ext cx="394425" cy="67675"/>
            </a:xfrm>
            <a:custGeom>
              <a:avLst/>
              <a:gdLst/>
              <a:ahLst/>
              <a:cxnLst/>
              <a:rect l="l" t="t" r="r" b="b"/>
              <a:pathLst>
                <a:path w="15777" h="2707" fill="none" extrusionOk="0">
                  <a:moveTo>
                    <a:pt x="1" y="2706"/>
                  </a:moveTo>
                  <a:lnTo>
                    <a:pt x="15776" y="1"/>
                  </a:lnTo>
                </a:path>
              </a:pathLst>
            </a:custGeom>
            <a:noFill/>
            <a:ln w="14450"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199" name="Google Shape;1523;p51"/>
            <p:cNvSpPr/>
            <p:nvPr/>
          </p:nvSpPr>
          <p:spPr>
            <a:xfrm>
              <a:off x="7238250" y="4609025"/>
              <a:ext cx="550950" cy="318150"/>
            </a:xfrm>
            <a:custGeom>
              <a:avLst/>
              <a:gdLst/>
              <a:ahLst/>
              <a:cxnLst/>
              <a:rect l="l" t="t" r="r" b="b"/>
              <a:pathLst>
                <a:path w="22038" h="12726" extrusionOk="0">
                  <a:moveTo>
                    <a:pt x="21794" y="0"/>
                  </a:moveTo>
                  <a:cubicBezTo>
                    <a:pt x="18018" y="4699"/>
                    <a:pt x="13729" y="6097"/>
                    <a:pt x="9961" y="6097"/>
                  </a:cubicBezTo>
                  <a:cubicBezTo>
                    <a:pt x="4417" y="6097"/>
                    <a:pt x="1" y="3071"/>
                    <a:pt x="0" y="3070"/>
                  </a:cubicBezTo>
                  <a:lnTo>
                    <a:pt x="0" y="3070"/>
                  </a:lnTo>
                  <a:lnTo>
                    <a:pt x="183" y="9545"/>
                  </a:lnTo>
                  <a:cubicBezTo>
                    <a:pt x="4064" y="11887"/>
                    <a:pt x="7504" y="12725"/>
                    <a:pt x="10442" y="12725"/>
                  </a:cubicBezTo>
                  <a:cubicBezTo>
                    <a:pt x="17834" y="12725"/>
                    <a:pt x="22037" y="7417"/>
                    <a:pt x="22037" y="7417"/>
                  </a:cubicBezTo>
                  <a:lnTo>
                    <a:pt x="21794" y="0"/>
                  </a:lnTo>
                  <a:close/>
                </a:path>
              </a:pathLst>
            </a:custGeom>
            <a:solidFill>
              <a:srgbClr val="FF8C95"/>
            </a:solidFill>
            <a:ln>
              <a:noFill/>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200" name="Google Shape;1524;p51"/>
            <p:cNvSpPr/>
            <p:nvPr/>
          </p:nvSpPr>
          <p:spPr>
            <a:xfrm>
              <a:off x="7270925" y="5292925"/>
              <a:ext cx="515225" cy="271900"/>
            </a:xfrm>
            <a:custGeom>
              <a:avLst/>
              <a:gdLst/>
              <a:ahLst/>
              <a:cxnLst/>
              <a:rect l="l" t="t" r="r" b="b"/>
              <a:pathLst>
                <a:path w="20609" h="10876" extrusionOk="0">
                  <a:moveTo>
                    <a:pt x="20609" y="0"/>
                  </a:moveTo>
                  <a:lnTo>
                    <a:pt x="20609" y="0"/>
                  </a:lnTo>
                  <a:cubicBezTo>
                    <a:pt x="17170" y="4096"/>
                    <a:pt x="13533" y="5406"/>
                    <a:pt x="10289" y="5406"/>
                  </a:cubicBezTo>
                  <a:cubicBezTo>
                    <a:pt x="4528" y="5406"/>
                    <a:pt x="1" y="1277"/>
                    <a:pt x="0" y="1277"/>
                  </a:cubicBezTo>
                  <a:lnTo>
                    <a:pt x="0" y="1277"/>
                  </a:lnTo>
                  <a:lnTo>
                    <a:pt x="183" y="6079"/>
                  </a:lnTo>
                  <a:cubicBezTo>
                    <a:pt x="3665" y="9659"/>
                    <a:pt x="7001" y="10876"/>
                    <a:pt x="9927" y="10876"/>
                  </a:cubicBezTo>
                  <a:cubicBezTo>
                    <a:pt x="16146" y="10876"/>
                    <a:pt x="20517" y="5380"/>
                    <a:pt x="20517" y="5380"/>
                  </a:cubicBezTo>
                  <a:lnTo>
                    <a:pt x="20609" y="0"/>
                  </a:lnTo>
                  <a:close/>
                </a:path>
              </a:pathLst>
            </a:custGeom>
            <a:solidFill>
              <a:srgbClr val="FF8C95"/>
            </a:solidFill>
            <a:ln>
              <a:noFill/>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201" name="Google Shape;1525;p51"/>
            <p:cNvSpPr/>
            <p:nvPr/>
          </p:nvSpPr>
          <p:spPr>
            <a:xfrm>
              <a:off x="5853725" y="4085450"/>
              <a:ext cx="2829100" cy="778150"/>
            </a:xfrm>
            <a:custGeom>
              <a:avLst/>
              <a:gdLst/>
              <a:ahLst/>
              <a:cxnLst/>
              <a:rect l="l" t="t" r="r" b="b"/>
              <a:pathLst>
                <a:path w="113164" h="31126" fill="none" extrusionOk="0">
                  <a:moveTo>
                    <a:pt x="821" y="27296"/>
                  </a:moveTo>
                  <a:cubicBezTo>
                    <a:pt x="0" y="28968"/>
                    <a:pt x="1125" y="31126"/>
                    <a:pt x="3952" y="30366"/>
                  </a:cubicBezTo>
                  <a:cubicBezTo>
                    <a:pt x="6778" y="29606"/>
                    <a:pt x="54561" y="15715"/>
                    <a:pt x="54561" y="15715"/>
                  </a:cubicBezTo>
                  <a:cubicBezTo>
                    <a:pt x="61673" y="23041"/>
                    <a:pt x="74956" y="20244"/>
                    <a:pt x="77631" y="9302"/>
                  </a:cubicBezTo>
                  <a:lnTo>
                    <a:pt x="113163" y="1"/>
                  </a:lnTo>
                </a:path>
              </a:pathLst>
            </a:custGeom>
            <a:noFill/>
            <a:ln w="14450"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202" name="Google Shape;1526;p51"/>
            <p:cNvSpPr/>
            <p:nvPr/>
          </p:nvSpPr>
          <p:spPr>
            <a:xfrm>
              <a:off x="7217725" y="4478325"/>
              <a:ext cx="72975" cy="1167975"/>
            </a:xfrm>
            <a:custGeom>
              <a:avLst/>
              <a:gdLst/>
              <a:ahLst/>
              <a:cxnLst/>
              <a:rect l="l" t="t" r="r" b="b"/>
              <a:pathLst>
                <a:path w="2919" h="46719" fill="none" extrusionOk="0">
                  <a:moveTo>
                    <a:pt x="1" y="0"/>
                  </a:moveTo>
                  <a:lnTo>
                    <a:pt x="2919" y="46718"/>
                  </a:lnTo>
                </a:path>
              </a:pathLst>
            </a:custGeom>
            <a:noFill/>
            <a:ln w="14450"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203" name="Google Shape;1527;p51"/>
            <p:cNvSpPr/>
            <p:nvPr/>
          </p:nvSpPr>
          <p:spPr>
            <a:xfrm>
              <a:off x="7783850" y="4317975"/>
              <a:ext cx="10650" cy="1259175"/>
            </a:xfrm>
            <a:custGeom>
              <a:avLst/>
              <a:gdLst/>
              <a:ahLst/>
              <a:cxnLst/>
              <a:rect l="l" t="t" r="r" b="b"/>
              <a:pathLst>
                <a:path w="426" h="50367" fill="none" extrusionOk="0">
                  <a:moveTo>
                    <a:pt x="0" y="50366"/>
                  </a:moveTo>
                  <a:lnTo>
                    <a:pt x="426" y="1"/>
                  </a:lnTo>
                </a:path>
              </a:pathLst>
            </a:custGeom>
            <a:noFill/>
            <a:ln w="14450"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204" name="Google Shape;1528;p51"/>
            <p:cNvSpPr/>
            <p:nvPr/>
          </p:nvSpPr>
          <p:spPr>
            <a:xfrm>
              <a:off x="5938825" y="4478325"/>
              <a:ext cx="967375" cy="266750"/>
            </a:xfrm>
            <a:custGeom>
              <a:avLst/>
              <a:gdLst/>
              <a:ahLst/>
              <a:cxnLst/>
              <a:rect l="l" t="t" r="r" b="b"/>
              <a:pathLst>
                <a:path w="38695" h="10670" fill="none" extrusionOk="0">
                  <a:moveTo>
                    <a:pt x="1" y="10669"/>
                  </a:moveTo>
                  <a:lnTo>
                    <a:pt x="38694" y="0"/>
                  </a:lnTo>
                </a:path>
              </a:pathLst>
            </a:custGeom>
            <a:noFill/>
            <a:ln w="14450"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205" name="Google Shape;1529;p51"/>
            <p:cNvSpPr/>
            <p:nvPr/>
          </p:nvSpPr>
          <p:spPr>
            <a:xfrm>
              <a:off x="7760300" y="4039875"/>
              <a:ext cx="845775" cy="211250"/>
            </a:xfrm>
            <a:custGeom>
              <a:avLst/>
              <a:gdLst/>
              <a:ahLst/>
              <a:cxnLst/>
              <a:rect l="l" t="t" r="r" b="b"/>
              <a:pathLst>
                <a:path w="33831" h="8450" fill="none" extrusionOk="0">
                  <a:moveTo>
                    <a:pt x="0" y="8450"/>
                  </a:moveTo>
                  <a:lnTo>
                    <a:pt x="33830" y="0"/>
                  </a:lnTo>
                </a:path>
              </a:pathLst>
            </a:custGeom>
            <a:noFill/>
            <a:ln w="14450" cap="rnd"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206" name="Google Shape;1530;p51"/>
            <p:cNvSpPr/>
            <p:nvPr/>
          </p:nvSpPr>
          <p:spPr>
            <a:xfrm>
              <a:off x="6792175" y="2864325"/>
              <a:ext cx="251550" cy="283450"/>
            </a:xfrm>
            <a:custGeom>
              <a:avLst/>
              <a:gdLst/>
              <a:ahLst/>
              <a:cxnLst/>
              <a:rect l="l" t="t" r="r" b="b"/>
              <a:pathLst>
                <a:path w="10062" h="11338" fill="none" extrusionOk="0">
                  <a:moveTo>
                    <a:pt x="1" y="11338"/>
                  </a:moveTo>
                  <a:cubicBezTo>
                    <a:pt x="2919" y="7204"/>
                    <a:pt x="6293" y="3374"/>
                    <a:pt x="10062" y="0"/>
                  </a:cubicBezTo>
                </a:path>
              </a:pathLst>
            </a:custGeom>
            <a:noFill/>
            <a:ln w="14450" cap="rnd" cmpd="sng">
              <a:solidFill>
                <a:srgbClr val="FF8C95"/>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207" name="Google Shape;1531;p51"/>
            <p:cNvSpPr/>
            <p:nvPr/>
          </p:nvSpPr>
          <p:spPr>
            <a:xfrm>
              <a:off x="6818775" y="2797250"/>
              <a:ext cx="832875" cy="520750"/>
            </a:xfrm>
            <a:custGeom>
              <a:avLst/>
              <a:gdLst/>
              <a:ahLst/>
              <a:cxnLst/>
              <a:rect l="l" t="t" r="r" b="b"/>
              <a:pathLst>
                <a:path w="33315" h="20830" extrusionOk="0">
                  <a:moveTo>
                    <a:pt x="15769" y="0"/>
                  </a:moveTo>
                  <a:cubicBezTo>
                    <a:pt x="12775" y="0"/>
                    <a:pt x="9694" y="881"/>
                    <a:pt x="7873" y="3139"/>
                  </a:cubicBezTo>
                  <a:cubicBezTo>
                    <a:pt x="4925" y="6756"/>
                    <a:pt x="2280" y="10647"/>
                    <a:pt x="1" y="14720"/>
                  </a:cubicBezTo>
                  <a:cubicBezTo>
                    <a:pt x="2706" y="15905"/>
                    <a:pt x="5502" y="16969"/>
                    <a:pt x="8208" y="18185"/>
                  </a:cubicBezTo>
                  <a:lnTo>
                    <a:pt x="18998" y="20829"/>
                  </a:lnTo>
                  <a:cubicBezTo>
                    <a:pt x="22129" y="19522"/>
                    <a:pt x="25351" y="18215"/>
                    <a:pt x="28542" y="16878"/>
                  </a:cubicBezTo>
                  <a:cubicBezTo>
                    <a:pt x="28360" y="15601"/>
                    <a:pt x="28208" y="14294"/>
                    <a:pt x="27965" y="13018"/>
                  </a:cubicBezTo>
                  <a:lnTo>
                    <a:pt x="27965" y="13018"/>
                  </a:lnTo>
                  <a:cubicBezTo>
                    <a:pt x="28634" y="14112"/>
                    <a:pt x="29302" y="15206"/>
                    <a:pt x="30001" y="16300"/>
                  </a:cubicBezTo>
                  <a:cubicBezTo>
                    <a:pt x="31096" y="15844"/>
                    <a:pt x="32220" y="15388"/>
                    <a:pt x="33314" y="14902"/>
                  </a:cubicBezTo>
                  <a:cubicBezTo>
                    <a:pt x="31217" y="11863"/>
                    <a:pt x="29089" y="8884"/>
                    <a:pt x="27023" y="5814"/>
                  </a:cubicBezTo>
                  <a:cubicBezTo>
                    <a:pt x="24956" y="2774"/>
                    <a:pt x="21612" y="677"/>
                    <a:pt x="17995" y="160"/>
                  </a:cubicBezTo>
                  <a:cubicBezTo>
                    <a:pt x="17273" y="56"/>
                    <a:pt x="16524" y="0"/>
                    <a:pt x="15769" y="0"/>
                  </a:cubicBezTo>
                  <a:close/>
                </a:path>
              </a:pathLst>
            </a:custGeom>
            <a:solidFill>
              <a:srgbClr val="FF8C95"/>
            </a:solidFill>
            <a:ln>
              <a:noFill/>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208" name="Google Shape;1532;p51"/>
            <p:cNvSpPr/>
            <p:nvPr/>
          </p:nvSpPr>
          <p:spPr>
            <a:xfrm>
              <a:off x="6930475" y="2909300"/>
              <a:ext cx="497775" cy="668325"/>
            </a:xfrm>
            <a:custGeom>
              <a:avLst/>
              <a:gdLst/>
              <a:ahLst/>
              <a:cxnLst/>
              <a:rect l="l" t="t" r="r" b="b"/>
              <a:pathLst>
                <a:path w="19911" h="26733" extrusionOk="0">
                  <a:moveTo>
                    <a:pt x="6382" y="1"/>
                  </a:moveTo>
                  <a:cubicBezTo>
                    <a:pt x="5726" y="1"/>
                    <a:pt x="5049" y="104"/>
                    <a:pt x="4500" y="359"/>
                  </a:cubicBezTo>
                  <a:cubicBezTo>
                    <a:pt x="3648" y="724"/>
                    <a:pt x="2919" y="1393"/>
                    <a:pt x="2463" y="2213"/>
                  </a:cubicBezTo>
                  <a:cubicBezTo>
                    <a:pt x="1247" y="4371"/>
                    <a:pt x="153" y="6590"/>
                    <a:pt x="62" y="9083"/>
                  </a:cubicBezTo>
                  <a:cubicBezTo>
                    <a:pt x="1" y="10724"/>
                    <a:pt x="123" y="12457"/>
                    <a:pt x="1095" y="13794"/>
                  </a:cubicBezTo>
                  <a:cubicBezTo>
                    <a:pt x="2068" y="15131"/>
                    <a:pt x="3618" y="16013"/>
                    <a:pt x="5259" y="16195"/>
                  </a:cubicBezTo>
                  <a:cubicBezTo>
                    <a:pt x="5442" y="17381"/>
                    <a:pt x="5563" y="18566"/>
                    <a:pt x="5776" y="19752"/>
                  </a:cubicBezTo>
                  <a:cubicBezTo>
                    <a:pt x="5047" y="20055"/>
                    <a:pt x="4348" y="20359"/>
                    <a:pt x="3618" y="20663"/>
                  </a:cubicBezTo>
                  <a:cubicBezTo>
                    <a:pt x="3770" y="22396"/>
                    <a:pt x="4743" y="23946"/>
                    <a:pt x="6141" y="25010"/>
                  </a:cubicBezTo>
                  <a:cubicBezTo>
                    <a:pt x="7614" y="26134"/>
                    <a:pt x="9479" y="26732"/>
                    <a:pt x="11341" y="26732"/>
                  </a:cubicBezTo>
                  <a:cubicBezTo>
                    <a:pt x="12552" y="26732"/>
                    <a:pt x="13763" y="26479"/>
                    <a:pt x="14864" y="25952"/>
                  </a:cubicBezTo>
                  <a:cubicBezTo>
                    <a:pt x="17630" y="24615"/>
                    <a:pt x="19363" y="21454"/>
                    <a:pt x="19181" y="18384"/>
                  </a:cubicBezTo>
                  <a:lnTo>
                    <a:pt x="19181" y="18384"/>
                  </a:lnTo>
                  <a:cubicBezTo>
                    <a:pt x="18390" y="18445"/>
                    <a:pt x="17661" y="18414"/>
                    <a:pt x="16871" y="18475"/>
                  </a:cubicBezTo>
                  <a:cubicBezTo>
                    <a:pt x="16567" y="17046"/>
                    <a:pt x="16323" y="15800"/>
                    <a:pt x="16020" y="14372"/>
                  </a:cubicBezTo>
                  <a:lnTo>
                    <a:pt x="16020" y="14372"/>
                  </a:lnTo>
                  <a:cubicBezTo>
                    <a:pt x="16147" y="14387"/>
                    <a:pt x="16275" y="14395"/>
                    <a:pt x="16402" y="14395"/>
                  </a:cubicBezTo>
                  <a:cubicBezTo>
                    <a:pt x="17521" y="14395"/>
                    <a:pt x="18614" y="13810"/>
                    <a:pt x="19241" y="12882"/>
                  </a:cubicBezTo>
                  <a:cubicBezTo>
                    <a:pt x="19910" y="11849"/>
                    <a:pt x="19910" y="10390"/>
                    <a:pt x="19272" y="9326"/>
                  </a:cubicBezTo>
                  <a:cubicBezTo>
                    <a:pt x="18684" y="8374"/>
                    <a:pt x="17528" y="7731"/>
                    <a:pt x="16399" y="7731"/>
                  </a:cubicBezTo>
                  <a:cubicBezTo>
                    <a:pt x="16302" y="7731"/>
                    <a:pt x="16206" y="7736"/>
                    <a:pt x="16111" y="7745"/>
                  </a:cubicBezTo>
                  <a:cubicBezTo>
                    <a:pt x="15898" y="8049"/>
                    <a:pt x="15807" y="8353"/>
                    <a:pt x="15624" y="8627"/>
                  </a:cubicBezTo>
                  <a:cubicBezTo>
                    <a:pt x="15381" y="8536"/>
                    <a:pt x="15138" y="8384"/>
                    <a:pt x="14895" y="8292"/>
                  </a:cubicBezTo>
                  <a:cubicBezTo>
                    <a:pt x="14864" y="7260"/>
                    <a:pt x="14834" y="6257"/>
                    <a:pt x="14804" y="5225"/>
                  </a:cubicBezTo>
                  <a:lnTo>
                    <a:pt x="14804" y="5225"/>
                  </a:lnTo>
                  <a:cubicBezTo>
                    <a:pt x="14804" y="5228"/>
                    <a:pt x="14805" y="5229"/>
                    <a:pt x="14806" y="5229"/>
                  </a:cubicBezTo>
                  <a:cubicBezTo>
                    <a:pt x="14807" y="5229"/>
                    <a:pt x="14810" y="5225"/>
                    <a:pt x="14813" y="5220"/>
                  </a:cubicBezTo>
                  <a:lnTo>
                    <a:pt x="14813" y="5220"/>
                  </a:lnTo>
                  <a:cubicBezTo>
                    <a:pt x="14820" y="5221"/>
                    <a:pt x="14827" y="5221"/>
                    <a:pt x="14834" y="5222"/>
                  </a:cubicBezTo>
                  <a:cubicBezTo>
                    <a:pt x="14834" y="5207"/>
                    <a:pt x="14832" y="5201"/>
                    <a:pt x="14829" y="5201"/>
                  </a:cubicBezTo>
                  <a:cubicBezTo>
                    <a:pt x="14825" y="5201"/>
                    <a:pt x="14819" y="5211"/>
                    <a:pt x="14813" y="5220"/>
                  </a:cubicBezTo>
                  <a:lnTo>
                    <a:pt x="14813" y="5220"/>
                  </a:lnTo>
                  <a:cubicBezTo>
                    <a:pt x="11721" y="4788"/>
                    <a:pt x="8904" y="2845"/>
                    <a:pt x="7418" y="86"/>
                  </a:cubicBezTo>
                  <a:cubicBezTo>
                    <a:pt x="7095" y="32"/>
                    <a:pt x="6741" y="1"/>
                    <a:pt x="6382" y="1"/>
                  </a:cubicBezTo>
                  <a:close/>
                </a:path>
              </a:pathLst>
            </a:custGeom>
            <a:solidFill>
              <a:srgbClr val="DD7E6B"/>
            </a:solidFill>
            <a:ln>
              <a:noFill/>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209" name="Google Shape;1533;p51"/>
            <p:cNvSpPr/>
            <p:nvPr/>
          </p:nvSpPr>
          <p:spPr>
            <a:xfrm>
              <a:off x="6909975" y="3002625"/>
              <a:ext cx="132250" cy="132225"/>
            </a:xfrm>
            <a:custGeom>
              <a:avLst/>
              <a:gdLst/>
              <a:ahLst/>
              <a:cxnLst/>
              <a:rect l="l" t="t" r="r" b="b"/>
              <a:pathLst>
                <a:path w="5290" h="5289" fill="none" extrusionOk="0">
                  <a:moveTo>
                    <a:pt x="5289" y="2644"/>
                  </a:moveTo>
                  <a:cubicBezTo>
                    <a:pt x="5289" y="4103"/>
                    <a:pt x="4104" y="5289"/>
                    <a:pt x="2645" y="5289"/>
                  </a:cubicBezTo>
                  <a:cubicBezTo>
                    <a:pt x="1186" y="5289"/>
                    <a:pt x="0" y="4103"/>
                    <a:pt x="0" y="2644"/>
                  </a:cubicBezTo>
                  <a:cubicBezTo>
                    <a:pt x="0" y="1185"/>
                    <a:pt x="1186" y="0"/>
                    <a:pt x="2645" y="0"/>
                  </a:cubicBezTo>
                  <a:cubicBezTo>
                    <a:pt x="4104" y="0"/>
                    <a:pt x="5289" y="1185"/>
                    <a:pt x="5289" y="2644"/>
                  </a:cubicBezTo>
                  <a:close/>
                </a:path>
              </a:pathLst>
            </a:custGeom>
            <a:noFill/>
            <a:ln w="14450" cap="rnd" cmpd="sng">
              <a:solidFill>
                <a:srgbClr val="010100"/>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210" name="Google Shape;1534;p51"/>
            <p:cNvSpPr/>
            <p:nvPr/>
          </p:nvSpPr>
          <p:spPr>
            <a:xfrm>
              <a:off x="7107550" y="3044400"/>
              <a:ext cx="132225" cy="132250"/>
            </a:xfrm>
            <a:custGeom>
              <a:avLst/>
              <a:gdLst/>
              <a:ahLst/>
              <a:cxnLst/>
              <a:rect l="l" t="t" r="r" b="b"/>
              <a:pathLst>
                <a:path w="5289" h="5290" fill="none" extrusionOk="0">
                  <a:moveTo>
                    <a:pt x="5289" y="2645"/>
                  </a:moveTo>
                  <a:cubicBezTo>
                    <a:pt x="5289" y="1186"/>
                    <a:pt x="4104" y="1"/>
                    <a:pt x="2645" y="1"/>
                  </a:cubicBezTo>
                  <a:cubicBezTo>
                    <a:pt x="1186" y="1"/>
                    <a:pt x="0" y="1186"/>
                    <a:pt x="0" y="2645"/>
                  </a:cubicBezTo>
                  <a:cubicBezTo>
                    <a:pt x="0" y="4104"/>
                    <a:pt x="1186" y="5290"/>
                    <a:pt x="2645" y="5290"/>
                  </a:cubicBezTo>
                  <a:cubicBezTo>
                    <a:pt x="4104" y="5290"/>
                    <a:pt x="5289" y="4104"/>
                    <a:pt x="5289" y="2645"/>
                  </a:cubicBezTo>
                  <a:close/>
                </a:path>
              </a:pathLst>
            </a:custGeom>
            <a:noFill/>
            <a:ln w="14450" cap="rnd" cmpd="sng">
              <a:solidFill>
                <a:srgbClr val="010100"/>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211" name="Google Shape;1535;p51"/>
            <p:cNvSpPr/>
            <p:nvPr/>
          </p:nvSpPr>
          <p:spPr>
            <a:xfrm>
              <a:off x="7044475" y="3048975"/>
              <a:ext cx="66900" cy="29650"/>
            </a:xfrm>
            <a:custGeom>
              <a:avLst/>
              <a:gdLst/>
              <a:ahLst/>
              <a:cxnLst/>
              <a:rect l="l" t="t" r="r" b="b"/>
              <a:pathLst>
                <a:path w="2676" h="1186" fill="none" extrusionOk="0">
                  <a:moveTo>
                    <a:pt x="0" y="426"/>
                  </a:moveTo>
                  <a:cubicBezTo>
                    <a:pt x="426" y="91"/>
                    <a:pt x="1034" y="0"/>
                    <a:pt x="1551" y="122"/>
                  </a:cubicBezTo>
                  <a:cubicBezTo>
                    <a:pt x="2067" y="274"/>
                    <a:pt x="2493" y="699"/>
                    <a:pt x="2675" y="1186"/>
                  </a:cubicBezTo>
                </a:path>
              </a:pathLst>
            </a:custGeom>
            <a:noFill/>
            <a:ln w="14450" cap="rnd" cmpd="sng">
              <a:solidFill>
                <a:srgbClr val="010100"/>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212" name="Google Shape;1536;p51"/>
            <p:cNvSpPr/>
            <p:nvPr/>
          </p:nvSpPr>
          <p:spPr>
            <a:xfrm>
              <a:off x="7069550" y="3167500"/>
              <a:ext cx="40300" cy="23025"/>
            </a:xfrm>
            <a:custGeom>
              <a:avLst/>
              <a:gdLst/>
              <a:ahLst/>
              <a:cxnLst/>
              <a:rect l="l" t="t" r="r" b="b"/>
              <a:pathLst>
                <a:path w="1612" h="921" extrusionOk="0">
                  <a:moveTo>
                    <a:pt x="1520" y="1"/>
                  </a:moveTo>
                  <a:lnTo>
                    <a:pt x="0" y="274"/>
                  </a:lnTo>
                  <a:cubicBezTo>
                    <a:pt x="56" y="636"/>
                    <a:pt x="416" y="921"/>
                    <a:pt x="779" y="921"/>
                  </a:cubicBezTo>
                  <a:cubicBezTo>
                    <a:pt x="814" y="921"/>
                    <a:pt x="848" y="918"/>
                    <a:pt x="882" y="913"/>
                  </a:cubicBezTo>
                  <a:cubicBezTo>
                    <a:pt x="1307" y="822"/>
                    <a:pt x="1611" y="396"/>
                    <a:pt x="1520" y="1"/>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213" name="Google Shape;1537;p51"/>
            <p:cNvSpPr/>
            <p:nvPr/>
          </p:nvSpPr>
          <p:spPr>
            <a:xfrm>
              <a:off x="6963925" y="3051250"/>
              <a:ext cx="33450" cy="22825"/>
            </a:xfrm>
            <a:custGeom>
              <a:avLst/>
              <a:gdLst/>
              <a:ahLst/>
              <a:cxnLst/>
              <a:rect l="l" t="t" r="r" b="b"/>
              <a:pathLst>
                <a:path w="1338" h="913" fill="none" extrusionOk="0">
                  <a:moveTo>
                    <a:pt x="0" y="152"/>
                  </a:moveTo>
                  <a:cubicBezTo>
                    <a:pt x="274" y="0"/>
                    <a:pt x="608" y="31"/>
                    <a:pt x="882" y="183"/>
                  </a:cubicBezTo>
                  <a:cubicBezTo>
                    <a:pt x="1125" y="335"/>
                    <a:pt x="1307" y="608"/>
                    <a:pt x="1338" y="912"/>
                  </a:cubicBezTo>
                </a:path>
              </a:pathLst>
            </a:custGeom>
            <a:noFill/>
            <a:ln w="14450" cap="rnd" cmpd="sng">
              <a:solidFill>
                <a:srgbClr val="010100"/>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214" name="Google Shape;1538;p51"/>
            <p:cNvSpPr/>
            <p:nvPr/>
          </p:nvSpPr>
          <p:spPr>
            <a:xfrm>
              <a:off x="7140975" y="3094550"/>
              <a:ext cx="50175" cy="19025"/>
            </a:xfrm>
            <a:custGeom>
              <a:avLst/>
              <a:gdLst/>
              <a:ahLst/>
              <a:cxnLst/>
              <a:rect l="l" t="t" r="r" b="b"/>
              <a:pathLst>
                <a:path w="2007" h="761" fill="none" extrusionOk="0">
                  <a:moveTo>
                    <a:pt x="1" y="518"/>
                  </a:moveTo>
                  <a:cubicBezTo>
                    <a:pt x="244" y="183"/>
                    <a:pt x="669" y="1"/>
                    <a:pt x="1095" y="62"/>
                  </a:cubicBezTo>
                  <a:cubicBezTo>
                    <a:pt x="1490" y="123"/>
                    <a:pt x="1855" y="396"/>
                    <a:pt x="2007" y="761"/>
                  </a:cubicBezTo>
                </a:path>
              </a:pathLst>
            </a:custGeom>
            <a:noFill/>
            <a:ln w="14450" cap="rnd" cmpd="sng">
              <a:solidFill>
                <a:srgbClr val="010100"/>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215" name="Google Shape;1539;p51"/>
            <p:cNvSpPr/>
            <p:nvPr/>
          </p:nvSpPr>
          <p:spPr>
            <a:xfrm>
              <a:off x="7042200" y="3088475"/>
              <a:ext cx="25850" cy="45625"/>
            </a:xfrm>
            <a:custGeom>
              <a:avLst/>
              <a:gdLst/>
              <a:ahLst/>
              <a:cxnLst/>
              <a:rect l="l" t="t" r="r" b="b"/>
              <a:pathLst>
                <a:path w="1034" h="1825" fill="none" extrusionOk="0">
                  <a:moveTo>
                    <a:pt x="1034" y="1"/>
                  </a:moveTo>
                  <a:cubicBezTo>
                    <a:pt x="699" y="578"/>
                    <a:pt x="334" y="1186"/>
                    <a:pt x="0" y="1794"/>
                  </a:cubicBezTo>
                  <a:cubicBezTo>
                    <a:pt x="274" y="1794"/>
                    <a:pt x="517" y="1794"/>
                    <a:pt x="790" y="1824"/>
                  </a:cubicBezTo>
                </a:path>
              </a:pathLst>
            </a:custGeom>
            <a:noFill/>
            <a:ln w="14450" cap="rnd" cmpd="sng">
              <a:solidFill>
                <a:srgbClr val="010100"/>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216" name="Google Shape;1540;p51"/>
            <p:cNvSpPr/>
            <p:nvPr/>
          </p:nvSpPr>
          <p:spPr>
            <a:xfrm>
              <a:off x="6999625" y="2957775"/>
              <a:ext cx="57025" cy="20550"/>
            </a:xfrm>
            <a:custGeom>
              <a:avLst/>
              <a:gdLst/>
              <a:ahLst/>
              <a:cxnLst/>
              <a:rect l="l" t="t" r="r" b="b"/>
              <a:pathLst>
                <a:path w="2281" h="822" fill="none" extrusionOk="0">
                  <a:moveTo>
                    <a:pt x="1" y="335"/>
                  </a:moveTo>
                  <a:cubicBezTo>
                    <a:pt x="335" y="92"/>
                    <a:pt x="822" y="1"/>
                    <a:pt x="1247" y="92"/>
                  </a:cubicBezTo>
                  <a:cubicBezTo>
                    <a:pt x="1673" y="183"/>
                    <a:pt x="2037" y="457"/>
                    <a:pt x="2281" y="821"/>
                  </a:cubicBezTo>
                </a:path>
              </a:pathLst>
            </a:custGeom>
            <a:noFill/>
            <a:ln w="14450" cap="rnd" cmpd="sng">
              <a:solidFill>
                <a:srgbClr val="010100"/>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217" name="Google Shape;1541;p51"/>
            <p:cNvSpPr/>
            <p:nvPr/>
          </p:nvSpPr>
          <p:spPr>
            <a:xfrm>
              <a:off x="7160725" y="3004900"/>
              <a:ext cx="35750" cy="12175"/>
            </a:xfrm>
            <a:custGeom>
              <a:avLst/>
              <a:gdLst/>
              <a:ahLst/>
              <a:cxnLst/>
              <a:rect l="l" t="t" r="r" b="b"/>
              <a:pathLst>
                <a:path w="1430" h="487" fill="none" extrusionOk="0">
                  <a:moveTo>
                    <a:pt x="1" y="0"/>
                  </a:moveTo>
                  <a:cubicBezTo>
                    <a:pt x="487" y="152"/>
                    <a:pt x="974" y="304"/>
                    <a:pt x="1429" y="487"/>
                  </a:cubicBezTo>
                </a:path>
              </a:pathLst>
            </a:custGeom>
            <a:noFill/>
            <a:ln w="14450" cap="rnd" cmpd="sng">
              <a:solidFill>
                <a:srgbClr val="010100"/>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218" name="Google Shape;1542;p51"/>
            <p:cNvSpPr/>
            <p:nvPr/>
          </p:nvSpPr>
          <p:spPr>
            <a:xfrm>
              <a:off x="7110575" y="2902300"/>
              <a:ext cx="14475" cy="62350"/>
            </a:xfrm>
            <a:custGeom>
              <a:avLst/>
              <a:gdLst/>
              <a:ahLst/>
              <a:cxnLst/>
              <a:rect l="l" t="t" r="r" b="b"/>
              <a:pathLst>
                <a:path w="579" h="2494" fill="none" extrusionOk="0">
                  <a:moveTo>
                    <a:pt x="122" y="1"/>
                  </a:moveTo>
                  <a:cubicBezTo>
                    <a:pt x="1" y="852"/>
                    <a:pt x="153" y="1733"/>
                    <a:pt x="578" y="2493"/>
                  </a:cubicBezTo>
                </a:path>
              </a:pathLst>
            </a:custGeom>
            <a:noFill/>
            <a:ln w="14450" cap="rnd" cmpd="sng">
              <a:solidFill>
                <a:srgbClr val="FF8C95"/>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219" name="Google Shape;1543;p51"/>
            <p:cNvSpPr/>
            <p:nvPr/>
          </p:nvSpPr>
          <p:spPr>
            <a:xfrm>
              <a:off x="7335500" y="3163700"/>
              <a:ext cx="48675" cy="6125"/>
            </a:xfrm>
            <a:custGeom>
              <a:avLst/>
              <a:gdLst/>
              <a:ahLst/>
              <a:cxnLst/>
              <a:rect l="l" t="t" r="r" b="b"/>
              <a:pathLst>
                <a:path w="1947" h="245" fill="none" extrusionOk="0">
                  <a:moveTo>
                    <a:pt x="1" y="244"/>
                  </a:moveTo>
                  <a:cubicBezTo>
                    <a:pt x="639" y="183"/>
                    <a:pt x="1308" y="92"/>
                    <a:pt x="1946" y="1"/>
                  </a:cubicBezTo>
                </a:path>
              </a:pathLst>
            </a:custGeom>
            <a:noFill/>
            <a:ln w="14450" cap="rnd" cmpd="sng">
              <a:solidFill>
                <a:srgbClr val="010100"/>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220" name="Google Shape;1544;p51"/>
            <p:cNvSpPr/>
            <p:nvPr/>
          </p:nvSpPr>
          <p:spPr>
            <a:xfrm>
              <a:off x="7316500" y="3267050"/>
              <a:ext cx="22825" cy="4600"/>
            </a:xfrm>
            <a:custGeom>
              <a:avLst/>
              <a:gdLst/>
              <a:ahLst/>
              <a:cxnLst/>
              <a:rect l="l" t="t" r="r" b="b"/>
              <a:pathLst>
                <a:path w="913" h="184" fill="none" extrusionOk="0">
                  <a:moveTo>
                    <a:pt x="1" y="1"/>
                  </a:moveTo>
                  <a:lnTo>
                    <a:pt x="913" y="183"/>
                  </a:lnTo>
                </a:path>
              </a:pathLst>
            </a:custGeom>
            <a:noFill/>
            <a:ln w="14450" cap="rnd" cmpd="sng">
              <a:solidFill>
                <a:srgbClr val="010100"/>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221" name="Google Shape;1545;p51"/>
            <p:cNvSpPr/>
            <p:nvPr/>
          </p:nvSpPr>
          <p:spPr>
            <a:xfrm>
              <a:off x="7052075" y="3317200"/>
              <a:ext cx="117050" cy="6875"/>
            </a:xfrm>
            <a:custGeom>
              <a:avLst/>
              <a:gdLst/>
              <a:ahLst/>
              <a:cxnLst/>
              <a:rect l="l" t="t" r="r" b="b"/>
              <a:pathLst>
                <a:path w="4682" h="275" fill="none" extrusionOk="0">
                  <a:moveTo>
                    <a:pt x="0" y="1"/>
                  </a:moveTo>
                  <a:cubicBezTo>
                    <a:pt x="1550" y="274"/>
                    <a:pt x="3161" y="274"/>
                    <a:pt x="4681" y="1"/>
                  </a:cubicBezTo>
                </a:path>
              </a:pathLst>
            </a:custGeom>
            <a:noFill/>
            <a:ln w="14450" cap="rnd" cmpd="sng">
              <a:solidFill>
                <a:srgbClr val="010100"/>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222" name="Google Shape;1546;p51"/>
            <p:cNvSpPr/>
            <p:nvPr/>
          </p:nvSpPr>
          <p:spPr>
            <a:xfrm>
              <a:off x="5758725" y="4941100"/>
              <a:ext cx="543350" cy="595775"/>
            </a:xfrm>
            <a:custGeom>
              <a:avLst/>
              <a:gdLst/>
              <a:ahLst/>
              <a:cxnLst/>
              <a:rect l="l" t="t" r="r" b="b"/>
              <a:pathLst>
                <a:path w="21734" h="23831" extrusionOk="0">
                  <a:moveTo>
                    <a:pt x="1" y="0"/>
                  </a:moveTo>
                  <a:lnTo>
                    <a:pt x="7934" y="23830"/>
                  </a:lnTo>
                  <a:cubicBezTo>
                    <a:pt x="10791" y="20730"/>
                    <a:pt x="13831" y="18146"/>
                    <a:pt x="17448" y="15958"/>
                  </a:cubicBezTo>
                  <a:cubicBezTo>
                    <a:pt x="17389" y="15396"/>
                    <a:pt x="16898" y="14862"/>
                    <a:pt x="16311" y="14862"/>
                  </a:cubicBezTo>
                  <a:cubicBezTo>
                    <a:pt x="16295" y="14862"/>
                    <a:pt x="16279" y="14863"/>
                    <a:pt x="16262" y="14864"/>
                  </a:cubicBezTo>
                  <a:cubicBezTo>
                    <a:pt x="17995" y="14225"/>
                    <a:pt x="19849" y="13739"/>
                    <a:pt x="21582" y="13101"/>
                  </a:cubicBezTo>
                  <a:cubicBezTo>
                    <a:pt x="21273" y="12174"/>
                    <a:pt x="20445" y="11506"/>
                    <a:pt x="19505" y="11506"/>
                  </a:cubicBezTo>
                  <a:cubicBezTo>
                    <a:pt x="19428" y="11506"/>
                    <a:pt x="19350" y="11511"/>
                    <a:pt x="19272" y="11520"/>
                  </a:cubicBezTo>
                  <a:cubicBezTo>
                    <a:pt x="15290" y="12006"/>
                    <a:pt x="11399" y="12341"/>
                    <a:pt x="7417" y="12827"/>
                  </a:cubicBezTo>
                  <a:cubicBezTo>
                    <a:pt x="12098" y="11733"/>
                    <a:pt x="16962" y="10669"/>
                    <a:pt x="21643" y="9605"/>
                  </a:cubicBezTo>
                  <a:cubicBezTo>
                    <a:pt x="21734" y="9028"/>
                    <a:pt x="21430" y="8450"/>
                    <a:pt x="20974" y="8085"/>
                  </a:cubicBezTo>
                  <a:cubicBezTo>
                    <a:pt x="20518" y="7721"/>
                    <a:pt x="20123" y="7417"/>
                    <a:pt x="19576" y="7234"/>
                  </a:cubicBezTo>
                  <a:cubicBezTo>
                    <a:pt x="19667" y="6566"/>
                    <a:pt x="19454" y="5867"/>
                    <a:pt x="18998" y="5380"/>
                  </a:cubicBezTo>
                  <a:cubicBezTo>
                    <a:pt x="18512" y="4894"/>
                    <a:pt x="17843" y="4863"/>
                    <a:pt x="17205" y="4711"/>
                  </a:cubicBezTo>
                  <a:cubicBezTo>
                    <a:pt x="11460" y="3131"/>
                    <a:pt x="5746" y="1550"/>
                    <a:pt x="1" y="0"/>
                  </a:cubicBezTo>
                  <a:close/>
                </a:path>
              </a:pathLst>
            </a:custGeom>
            <a:solidFill>
              <a:srgbClr val="DD7E6B"/>
            </a:solidFill>
            <a:ln>
              <a:noFill/>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223" name="Google Shape;1547;p51"/>
            <p:cNvSpPr/>
            <p:nvPr/>
          </p:nvSpPr>
          <p:spPr>
            <a:xfrm>
              <a:off x="5751900" y="4940325"/>
              <a:ext cx="120075" cy="33475"/>
            </a:xfrm>
            <a:custGeom>
              <a:avLst/>
              <a:gdLst/>
              <a:ahLst/>
              <a:cxnLst/>
              <a:rect l="l" t="t" r="r" b="b"/>
              <a:pathLst>
                <a:path w="4803" h="1339" fill="none" extrusionOk="0">
                  <a:moveTo>
                    <a:pt x="0" y="1"/>
                  </a:moveTo>
                  <a:cubicBezTo>
                    <a:pt x="1611" y="426"/>
                    <a:pt x="3222" y="882"/>
                    <a:pt x="4803" y="1338"/>
                  </a:cubicBezTo>
                </a:path>
              </a:pathLst>
            </a:custGeom>
            <a:noFill/>
            <a:ln w="14450" cap="rnd" cmpd="sng">
              <a:solidFill>
                <a:srgbClr val="010100"/>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224" name="Google Shape;1548;p51"/>
            <p:cNvSpPr/>
            <p:nvPr/>
          </p:nvSpPr>
          <p:spPr>
            <a:xfrm>
              <a:off x="5754925" y="5116625"/>
              <a:ext cx="491675" cy="11425"/>
            </a:xfrm>
            <a:custGeom>
              <a:avLst/>
              <a:gdLst/>
              <a:ahLst/>
              <a:cxnLst/>
              <a:rect l="l" t="t" r="r" b="b"/>
              <a:pathLst>
                <a:path w="19667" h="457" fill="none" extrusionOk="0">
                  <a:moveTo>
                    <a:pt x="1" y="1"/>
                  </a:moveTo>
                  <a:cubicBezTo>
                    <a:pt x="6566" y="153"/>
                    <a:pt x="13101" y="305"/>
                    <a:pt x="19667" y="456"/>
                  </a:cubicBezTo>
                </a:path>
              </a:pathLst>
            </a:custGeom>
            <a:noFill/>
            <a:ln w="14450" cap="rnd" cmpd="sng">
              <a:solidFill>
                <a:srgbClr val="010100"/>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225" name="Google Shape;1549;p51"/>
            <p:cNvSpPr/>
            <p:nvPr/>
          </p:nvSpPr>
          <p:spPr>
            <a:xfrm>
              <a:off x="5783800" y="5259475"/>
              <a:ext cx="191525" cy="33475"/>
            </a:xfrm>
            <a:custGeom>
              <a:avLst/>
              <a:gdLst/>
              <a:ahLst/>
              <a:cxnLst/>
              <a:rect l="l" t="t" r="r" b="b"/>
              <a:pathLst>
                <a:path w="7661" h="1339" fill="none" extrusionOk="0">
                  <a:moveTo>
                    <a:pt x="1" y="1338"/>
                  </a:moveTo>
                  <a:cubicBezTo>
                    <a:pt x="2554" y="882"/>
                    <a:pt x="5107" y="457"/>
                    <a:pt x="7661" y="1"/>
                  </a:cubicBezTo>
                </a:path>
              </a:pathLst>
            </a:custGeom>
            <a:noFill/>
            <a:ln w="14450" cap="rnd" cmpd="sng">
              <a:solidFill>
                <a:srgbClr val="010100"/>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sp>
          <p:nvSpPr>
            <p:cNvPr id="226" name="Google Shape;1550;p51"/>
            <p:cNvSpPr/>
            <p:nvPr/>
          </p:nvSpPr>
          <p:spPr>
            <a:xfrm>
              <a:off x="5832450" y="5309650"/>
              <a:ext cx="344250" cy="122350"/>
            </a:xfrm>
            <a:custGeom>
              <a:avLst/>
              <a:gdLst/>
              <a:ahLst/>
              <a:cxnLst/>
              <a:rect l="l" t="t" r="r" b="b"/>
              <a:pathLst>
                <a:path w="13770" h="4894" fill="none" extrusionOk="0">
                  <a:moveTo>
                    <a:pt x="0" y="4894"/>
                  </a:moveTo>
                  <a:cubicBezTo>
                    <a:pt x="4590" y="3252"/>
                    <a:pt x="9180" y="1641"/>
                    <a:pt x="13769" y="0"/>
                  </a:cubicBezTo>
                </a:path>
              </a:pathLst>
            </a:custGeom>
            <a:noFill/>
            <a:ln w="14450" cap="rnd" cmpd="sng">
              <a:solidFill>
                <a:srgbClr val="010100"/>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1867">
                <a:latin typeface="UTM Avo"/>
                <a:ea typeface="+mn-ea"/>
                <a:cs typeface="+mn-ea"/>
                <a:sym typeface="+mn-lt"/>
              </a:endParaRPr>
            </a:p>
          </p:txBody>
        </p:sp>
      </p:grpSp>
    </p:spTree>
    <p:extLst>
      <p:ext uri="{BB962C8B-B14F-4D97-AF65-F5344CB8AC3E}">
        <p14:creationId xmlns:p14="http://schemas.microsoft.com/office/powerpoint/2010/main" val="4009086910"/>
      </p:ext>
    </p:extLst>
  </p:cSld>
  <p:clrMapOvr>
    <a:masterClrMapping/>
  </p:clrMapOvr>
  <mc:AlternateContent xmlns:mc="http://schemas.openxmlformats.org/markup-compatibility/2006" xmlns:p14="http://schemas.microsoft.com/office/powerpoint/2010/main">
    <mc:Choice Requires="p14">
      <p:transition spd="med">
        <p14:switch dir="r"/>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A9959-4890-DE89-757C-1B7BBDF0E55F}"/>
            </a:ext>
          </a:extLst>
        </p:cNvPr>
        <p:cNvGrpSpPr/>
        <p:nvPr/>
      </p:nvGrpSpPr>
      <p:grpSpPr>
        <a:xfrm>
          <a:off x="0" y="0"/>
          <a:ext cx="0" cy="0"/>
          <a:chOff x="0" y="0"/>
          <a:chExt cx="0" cy="0"/>
        </a:xfrm>
      </p:grpSpPr>
      <p:pic>
        <p:nvPicPr>
          <p:cNvPr id="3" name="Picture 2" descr="A screenshot of a qr code&#10;&#10;Description automatically generated">
            <a:hlinkClick r:id="rId2"/>
            <a:extLst>
              <a:ext uri="{FF2B5EF4-FFF2-40B4-BE49-F238E27FC236}">
                <a16:creationId xmlns:a16="http://schemas.microsoft.com/office/drawing/2014/main" id="{BEB95C36-F2A3-C29F-F613-4941C51FE0BC}"/>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109200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BkUTYClu"/>
  <p:tag name="ARTICULATE_SLIDE_COUNT" val="21"/>
  <p:tag name="ARTICULATE_SLIDE_THUMBNAIL_REFRESH" val="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_Công nghệ 6.potx" id="{9FEEEFF5-8124-493B-B0C3-F6F2642525B0}" vid="{205F2644-E347-4C32-B2D6-8EA4ABB308E5}"/>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3">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553</TotalTime>
  <Words>2532</Words>
  <Application>Microsoft Office PowerPoint</Application>
  <PresentationFormat>Widescreen</PresentationFormat>
  <Paragraphs>227</Paragraphs>
  <Slides>48</Slides>
  <Notes>14</Notes>
  <HiddenSlides>0</HiddenSlides>
  <MMClips>3</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48</vt:i4>
      </vt:variant>
    </vt:vector>
  </HeadingPairs>
  <TitlesOfParts>
    <vt:vector size="55" baseType="lpstr">
      <vt:lpstr>Raleway</vt:lpstr>
      <vt:lpstr>UTM Avo</vt:lpstr>
      <vt:lpstr>Wingdings</vt:lpstr>
      <vt:lpstr>Arial</vt:lpstr>
      <vt:lpstr>Calibri</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subject>9Slide.vn</dc:subject>
  <dc:creator>admin</dc:creator>
  <dc:description>9Slide.vn</dc:description>
  <cp:lastModifiedBy>Thuynt</cp:lastModifiedBy>
  <cp:revision>61</cp:revision>
  <dcterms:modified xsi:type="dcterms:W3CDTF">2024-11-11T09:23:45Z</dcterms:modified>
  <cp:category>9Slide.vn</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61827CDC-00CA-47E7-AC7F-0E4B5A38CF56</vt:lpwstr>
  </property>
  <property fmtid="{D5CDD505-2E9C-101B-9397-08002B2CF9AE}" pid="3" name="ArticulatePath">
    <vt:lpwstr>Template_Công nghệ 3.potm</vt:lpwstr>
  </property>
</Properties>
</file>