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72" r:id="rId2"/>
  </p:sldMasterIdLst>
  <p:notesMasterIdLst>
    <p:notesMasterId r:id="rId49"/>
  </p:notesMasterIdLst>
  <p:sldIdLst>
    <p:sldId id="256" r:id="rId3"/>
    <p:sldId id="257" r:id="rId4"/>
    <p:sldId id="315" r:id="rId5"/>
    <p:sldId id="259" r:id="rId6"/>
    <p:sldId id="258" r:id="rId7"/>
    <p:sldId id="265" r:id="rId8"/>
    <p:sldId id="297" r:id="rId9"/>
    <p:sldId id="261" r:id="rId10"/>
    <p:sldId id="316" r:id="rId11"/>
    <p:sldId id="269" r:id="rId12"/>
    <p:sldId id="298" r:id="rId13"/>
    <p:sldId id="299" r:id="rId14"/>
    <p:sldId id="300" r:id="rId15"/>
    <p:sldId id="263" r:id="rId16"/>
    <p:sldId id="301" r:id="rId17"/>
    <p:sldId id="302" r:id="rId18"/>
    <p:sldId id="303" r:id="rId19"/>
    <p:sldId id="304" r:id="rId20"/>
    <p:sldId id="305" r:id="rId21"/>
    <p:sldId id="306" r:id="rId22"/>
    <p:sldId id="307" r:id="rId23"/>
    <p:sldId id="264" r:id="rId24"/>
    <p:sldId id="308" r:id="rId25"/>
    <p:sldId id="317" r:id="rId26"/>
    <p:sldId id="309" r:id="rId27"/>
    <p:sldId id="310" r:id="rId28"/>
    <p:sldId id="311" r:id="rId29"/>
    <p:sldId id="318" r:id="rId30"/>
    <p:sldId id="262" r:id="rId31"/>
    <p:sldId id="330" r:id="rId32"/>
    <p:sldId id="331" r:id="rId33"/>
    <p:sldId id="319" r:id="rId34"/>
    <p:sldId id="320" r:id="rId35"/>
    <p:sldId id="321" r:id="rId36"/>
    <p:sldId id="322" r:id="rId37"/>
    <p:sldId id="323" r:id="rId38"/>
    <p:sldId id="324" r:id="rId39"/>
    <p:sldId id="268" r:id="rId40"/>
    <p:sldId id="326" r:id="rId41"/>
    <p:sldId id="325" r:id="rId42"/>
    <p:sldId id="327" r:id="rId43"/>
    <p:sldId id="328" r:id="rId44"/>
    <p:sldId id="329" r:id="rId45"/>
    <p:sldId id="266" r:id="rId46"/>
    <p:sldId id="314" r:id="rId47"/>
    <p:sldId id="267" r:id="rId48"/>
  </p:sldIdLst>
  <p:sldSz cx="12192000" cy="6858000"/>
  <p:notesSz cx="6858000" cy="9144000"/>
  <p:embeddedFontLst>
    <p:embeddedFont>
      <p:font typeface="Anaheim" panose="020B0604020202020204" charset="0"/>
      <p:regular r:id="rId50"/>
      <p:bold r:id="rId51"/>
    </p:embeddedFont>
    <p:embeddedFont>
      <p:font typeface="UTM Avo" panose="02040603050506020204" pitchFamily="18" charset="0"/>
      <p:regular r:id="rId52"/>
      <p:bold r:id="rId53"/>
      <p:italic r:id="rId54"/>
      <p:boldItalic r:id="rId55"/>
    </p:embeddedFont>
  </p:embeddedFontLst>
  <p:custDataLst>
    <p:tags r:id="rId5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7E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43" autoAdjust="0"/>
    <p:restoredTop sz="94660"/>
  </p:normalViewPr>
  <p:slideViewPr>
    <p:cSldViewPr snapToGrid="0">
      <p:cViewPr varScale="1">
        <p:scale>
          <a:sx n="103" d="100"/>
          <a:sy n="103" d="100"/>
        </p:scale>
        <p:origin x="91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font" Target="fonts/font1.fntdata"/><Relationship Id="rId55" Type="http://schemas.openxmlformats.org/officeDocument/2006/relationships/font" Target="fonts/font6.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4.fntdata"/><Relationship Id="rId58" Type="http://schemas.openxmlformats.org/officeDocument/2006/relationships/viewProps" Target="viewProp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font" Target="fonts/font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 Id="rId57" Type="http://schemas.openxmlformats.org/officeDocument/2006/relationships/presProps" Target="pres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3.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2e37bb9fb38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2e37bb9fb38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2e37bb9fb38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2e37bb9fb38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2e37bb9fb38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2e37bb9fb38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2e37bb9fb38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2e37bb9fb38_0_2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2e37bb9fb38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2e37bb9fb38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2e37bb9fb38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2e37bb9fb38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094794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2e37bb9fb38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2e37bb9fb38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858652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2e37bb9fb38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8" name="Google Shape;598;g2e37bb9fb38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994957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2e37bb9fb38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2e37bb9fb38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e37bb9fb38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2e37bb9fb38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e37bb9fb38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2e37bb9fb38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2e37bb9fb38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2e37bb9fb38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2e37bb9fb38_0_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7" name="Google Shape;517;g2e37bb9fb38_0_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5528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62041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801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4125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318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08992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2484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71232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71054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43511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80"/>
        <p:cNvGrpSpPr/>
        <p:nvPr/>
      </p:nvGrpSpPr>
      <p:grpSpPr>
        <a:xfrm>
          <a:off x="0" y="0"/>
          <a:ext cx="0" cy="0"/>
          <a:chOff x="0" y="0"/>
          <a:chExt cx="0" cy="0"/>
        </a:xfrm>
      </p:grpSpPr>
      <p:sp>
        <p:nvSpPr>
          <p:cNvPr id="191" name="Google Shape;191;p16"/>
          <p:cNvSpPr txBox="1">
            <a:spLocks noGrp="1"/>
          </p:cNvSpPr>
          <p:nvPr>
            <p:ph type="title"/>
          </p:nvPr>
        </p:nvSpPr>
        <p:spPr>
          <a:xfrm>
            <a:off x="952500" y="593367"/>
            <a:ext cx="10279600" cy="7636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800"/>
              <a:buNone/>
              <a:defRPr sz="3733"/>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endParaRPr/>
          </a:p>
        </p:txBody>
      </p:sp>
    </p:spTree>
    <p:extLst>
      <p:ext uri="{BB962C8B-B14F-4D97-AF65-F5344CB8AC3E}">
        <p14:creationId xmlns:p14="http://schemas.microsoft.com/office/powerpoint/2010/main" val="405012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22"/>
        <p:cNvGrpSpPr/>
        <p:nvPr/>
      </p:nvGrpSpPr>
      <p:grpSpPr>
        <a:xfrm>
          <a:off x="0" y="0"/>
          <a:ext cx="0" cy="0"/>
          <a:chOff x="0" y="0"/>
          <a:chExt cx="0" cy="0"/>
        </a:xfrm>
      </p:grpSpPr>
      <p:sp>
        <p:nvSpPr>
          <p:cNvPr id="32" name="Google Shape;32;p3"/>
          <p:cNvSpPr txBox="1">
            <a:spLocks noGrp="1"/>
          </p:cNvSpPr>
          <p:nvPr>
            <p:ph type="title"/>
          </p:nvPr>
        </p:nvSpPr>
        <p:spPr>
          <a:xfrm>
            <a:off x="1109133" y="5165900"/>
            <a:ext cx="5240800" cy="964400"/>
          </a:xfrm>
          <a:prstGeom prst="rect">
            <a:avLst/>
          </a:prstGeom>
          <a:ln>
            <a:noFill/>
          </a:ln>
        </p:spPr>
        <p:txBody>
          <a:bodyPr spcFirstLastPara="1" wrap="square" lIns="91425" tIns="91425" rIns="91425" bIns="91425" anchor="t" anchorCtr="0">
            <a:noAutofit/>
          </a:bodyPr>
          <a:lstStyle>
            <a:lvl1pPr lvl="0">
              <a:spcBef>
                <a:spcPts val="0"/>
              </a:spcBef>
              <a:spcAft>
                <a:spcPts val="0"/>
              </a:spcAft>
              <a:buSzPts val="3600"/>
              <a:buNone/>
              <a:defRPr sz="40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33" name="Google Shape;33;p3"/>
          <p:cNvSpPr txBox="1">
            <a:spLocks noGrp="1"/>
          </p:cNvSpPr>
          <p:nvPr>
            <p:ph type="title" idx="2" hasCustomPrompt="1"/>
          </p:nvPr>
        </p:nvSpPr>
        <p:spPr>
          <a:xfrm>
            <a:off x="1109133" y="4404700"/>
            <a:ext cx="1784800" cy="964400"/>
          </a:xfrm>
          <a:prstGeom prst="rect">
            <a:avLst/>
          </a:prstGeom>
          <a:noFill/>
          <a:ln>
            <a:noFill/>
          </a:ln>
        </p:spPr>
        <p:txBody>
          <a:bodyPr spcFirstLastPara="1" wrap="square" lIns="91425" tIns="91425" rIns="91425" bIns="91425" anchor="b" anchorCtr="0">
            <a:noAutofit/>
          </a:bodyPr>
          <a:lstStyle>
            <a:lvl1pPr lvl="0" algn="ctr" rtl="0">
              <a:spcBef>
                <a:spcPts val="0"/>
              </a:spcBef>
              <a:spcAft>
                <a:spcPts val="0"/>
              </a:spcAft>
              <a:buSzPts val="6000"/>
              <a:buNone/>
              <a:defRPr sz="6667">
                <a:solidFill>
                  <a:schemeClr val="accen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34" name="Google Shape;34;p3"/>
          <p:cNvSpPr>
            <a:spLocks noGrp="1"/>
          </p:cNvSpPr>
          <p:nvPr>
            <p:ph type="pic" idx="3"/>
          </p:nvPr>
        </p:nvSpPr>
        <p:spPr>
          <a:xfrm>
            <a:off x="6446767" y="727500"/>
            <a:ext cx="4792800" cy="5402800"/>
          </a:xfrm>
          <a:prstGeom prst="rect">
            <a:avLst/>
          </a:prstGeom>
          <a:noFill/>
          <a:ln>
            <a:noFill/>
          </a:ln>
        </p:spPr>
      </p:sp>
    </p:spTree>
    <p:extLst>
      <p:ext uri="{BB962C8B-B14F-4D97-AF65-F5344CB8AC3E}">
        <p14:creationId xmlns:p14="http://schemas.microsoft.com/office/powerpoint/2010/main" val="294821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5"/>
        <p:cNvGrpSpPr/>
        <p:nvPr/>
      </p:nvGrpSpPr>
      <p:grpSpPr>
        <a:xfrm>
          <a:off x="0" y="0"/>
          <a:ext cx="0" cy="0"/>
          <a:chOff x="0" y="0"/>
          <a:chExt cx="0" cy="0"/>
        </a:xfrm>
      </p:grpSpPr>
      <p:sp>
        <p:nvSpPr>
          <p:cNvPr id="40" name="Google Shape;40;p4"/>
          <p:cNvSpPr txBox="1">
            <a:spLocks noGrp="1"/>
          </p:cNvSpPr>
          <p:nvPr>
            <p:ph type="body" idx="1"/>
          </p:nvPr>
        </p:nvSpPr>
        <p:spPr>
          <a:xfrm>
            <a:off x="952500" y="1537833"/>
            <a:ext cx="10279600" cy="1340800"/>
          </a:xfrm>
          <a:prstGeom prst="rect">
            <a:avLst/>
          </a:prstGeom>
          <a:ln>
            <a:noFill/>
          </a:ln>
        </p:spPr>
        <p:txBody>
          <a:bodyPr spcFirstLastPara="1" wrap="square" lIns="91425" tIns="91425" rIns="91425" bIns="91425" anchor="t" anchorCtr="0">
            <a:noAutofit/>
          </a:bodyPr>
          <a:lstStyle>
            <a:lvl1pPr marL="609585" lvl="0" indent="-406390" rtl="0">
              <a:spcBef>
                <a:spcPts val="0"/>
              </a:spcBef>
              <a:spcAft>
                <a:spcPts val="0"/>
              </a:spcAft>
              <a:buClr>
                <a:srgbClr val="191919"/>
              </a:buClr>
              <a:buSzPts val="1200"/>
              <a:buFont typeface="Anaheim"/>
              <a:buChar char="●"/>
              <a:defRPr sz="1600"/>
            </a:lvl1pPr>
            <a:lvl2pPr marL="1219170" lvl="1" indent="-423323" rtl="0">
              <a:lnSpc>
                <a:spcPct val="100000"/>
              </a:lnSpc>
              <a:spcBef>
                <a:spcPts val="0"/>
              </a:spcBef>
              <a:spcAft>
                <a:spcPts val="0"/>
              </a:spcAft>
              <a:buClr>
                <a:srgbClr val="191919"/>
              </a:buClr>
              <a:buSzPts val="1400"/>
              <a:buFont typeface="Anaheim"/>
              <a:buChar char="○"/>
              <a:defRPr/>
            </a:lvl2pPr>
            <a:lvl3pPr marL="1828754" lvl="2" indent="-423323" rtl="0">
              <a:lnSpc>
                <a:spcPct val="100000"/>
              </a:lnSpc>
              <a:spcBef>
                <a:spcPts val="0"/>
              </a:spcBef>
              <a:spcAft>
                <a:spcPts val="0"/>
              </a:spcAft>
              <a:buClr>
                <a:srgbClr val="191919"/>
              </a:buClr>
              <a:buSzPts val="1400"/>
              <a:buFont typeface="Anaheim"/>
              <a:buChar char="■"/>
              <a:defRPr/>
            </a:lvl3pPr>
            <a:lvl4pPr marL="2438339" lvl="3" indent="-423323" rtl="0">
              <a:lnSpc>
                <a:spcPct val="100000"/>
              </a:lnSpc>
              <a:spcBef>
                <a:spcPts val="0"/>
              </a:spcBef>
              <a:spcAft>
                <a:spcPts val="0"/>
              </a:spcAft>
              <a:buClr>
                <a:srgbClr val="191919"/>
              </a:buClr>
              <a:buSzPts val="1400"/>
              <a:buFont typeface="Anaheim"/>
              <a:buChar char="●"/>
              <a:defRPr/>
            </a:lvl4pPr>
            <a:lvl5pPr marL="3047924" lvl="4" indent="-423323" rtl="0">
              <a:lnSpc>
                <a:spcPct val="100000"/>
              </a:lnSpc>
              <a:spcBef>
                <a:spcPts val="0"/>
              </a:spcBef>
              <a:spcAft>
                <a:spcPts val="0"/>
              </a:spcAft>
              <a:buClr>
                <a:srgbClr val="191919"/>
              </a:buClr>
              <a:buSzPts val="1400"/>
              <a:buFont typeface="Anaheim"/>
              <a:buChar char="○"/>
              <a:defRPr/>
            </a:lvl5pPr>
            <a:lvl6pPr marL="3657509" lvl="5" indent="-423323" rtl="0">
              <a:lnSpc>
                <a:spcPct val="100000"/>
              </a:lnSpc>
              <a:spcBef>
                <a:spcPts val="0"/>
              </a:spcBef>
              <a:spcAft>
                <a:spcPts val="0"/>
              </a:spcAft>
              <a:buClr>
                <a:srgbClr val="191919"/>
              </a:buClr>
              <a:buSzPts val="1400"/>
              <a:buFont typeface="Anaheim"/>
              <a:buChar char="■"/>
              <a:defRPr/>
            </a:lvl6pPr>
            <a:lvl7pPr marL="4267093" lvl="6" indent="-423323" rtl="0">
              <a:lnSpc>
                <a:spcPct val="100000"/>
              </a:lnSpc>
              <a:spcBef>
                <a:spcPts val="0"/>
              </a:spcBef>
              <a:spcAft>
                <a:spcPts val="0"/>
              </a:spcAft>
              <a:buClr>
                <a:srgbClr val="191919"/>
              </a:buClr>
              <a:buSzPts val="1400"/>
              <a:buFont typeface="Anaheim"/>
              <a:buChar char="●"/>
              <a:defRPr/>
            </a:lvl7pPr>
            <a:lvl8pPr marL="4876678" lvl="7" indent="-423323" rtl="0">
              <a:lnSpc>
                <a:spcPct val="100000"/>
              </a:lnSpc>
              <a:spcBef>
                <a:spcPts val="0"/>
              </a:spcBef>
              <a:spcAft>
                <a:spcPts val="0"/>
              </a:spcAft>
              <a:buClr>
                <a:srgbClr val="191919"/>
              </a:buClr>
              <a:buSzPts val="1400"/>
              <a:buFont typeface="Anaheim"/>
              <a:buChar char="○"/>
              <a:defRPr/>
            </a:lvl8pPr>
            <a:lvl9pPr marL="5486263" lvl="8" indent="-423323" rtl="0">
              <a:lnSpc>
                <a:spcPct val="100000"/>
              </a:lnSpc>
              <a:spcBef>
                <a:spcPts val="0"/>
              </a:spcBef>
              <a:spcAft>
                <a:spcPts val="0"/>
              </a:spcAft>
              <a:buClr>
                <a:srgbClr val="191919"/>
              </a:buClr>
              <a:buSzPts val="1400"/>
              <a:buFont typeface="Anaheim"/>
              <a:buChar char="■"/>
              <a:defRPr/>
            </a:lvl9pPr>
          </a:lstStyle>
          <a:p>
            <a:endParaRPr/>
          </a:p>
        </p:txBody>
      </p:sp>
      <p:sp>
        <p:nvSpPr>
          <p:cNvPr id="41" name="Google Shape;41;p4"/>
          <p:cNvSpPr txBox="1">
            <a:spLocks noGrp="1"/>
          </p:cNvSpPr>
          <p:nvPr>
            <p:ph type="title"/>
          </p:nvPr>
        </p:nvSpPr>
        <p:spPr>
          <a:xfrm>
            <a:off x="952500" y="593367"/>
            <a:ext cx="10279600" cy="7636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800"/>
              <a:buNone/>
              <a:defRPr sz="3733"/>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endParaRPr/>
          </a:p>
        </p:txBody>
      </p:sp>
    </p:spTree>
    <p:extLst>
      <p:ext uri="{BB962C8B-B14F-4D97-AF65-F5344CB8AC3E}">
        <p14:creationId xmlns:p14="http://schemas.microsoft.com/office/powerpoint/2010/main" val="2882946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13"/>
        <p:cNvGrpSpPr/>
        <p:nvPr/>
      </p:nvGrpSpPr>
      <p:grpSpPr>
        <a:xfrm>
          <a:off x="0" y="0"/>
          <a:ext cx="0" cy="0"/>
          <a:chOff x="0" y="0"/>
          <a:chExt cx="0" cy="0"/>
        </a:xfrm>
      </p:grpSpPr>
      <p:sp>
        <p:nvSpPr>
          <p:cNvPr id="114" name="Google Shape;114;p10"/>
          <p:cNvSpPr>
            <a:spLocks noGrp="1"/>
          </p:cNvSpPr>
          <p:nvPr>
            <p:ph type="pic" idx="2"/>
          </p:nvPr>
        </p:nvSpPr>
        <p:spPr>
          <a:xfrm flipH="1">
            <a:off x="-29" y="-18300"/>
            <a:ext cx="12192000" cy="6876400"/>
          </a:xfrm>
          <a:prstGeom prst="rect">
            <a:avLst/>
          </a:prstGeom>
          <a:noFill/>
          <a:ln>
            <a:noFill/>
          </a:ln>
        </p:spPr>
      </p:sp>
      <p:sp>
        <p:nvSpPr>
          <p:cNvPr id="115" name="Google Shape;115;p10"/>
          <p:cNvSpPr txBox="1">
            <a:spLocks noGrp="1"/>
          </p:cNvSpPr>
          <p:nvPr>
            <p:ph type="title"/>
          </p:nvPr>
        </p:nvSpPr>
        <p:spPr>
          <a:xfrm>
            <a:off x="2727467" y="4416533"/>
            <a:ext cx="6737200" cy="1162400"/>
          </a:xfrm>
          <a:prstGeom prst="rect">
            <a:avLst/>
          </a:prstGeom>
          <a:solidFill>
            <a:schemeClr val="lt1"/>
          </a:solidFill>
        </p:spPr>
        <p:txBody>
          <a:bodyPr spcFirstLastPara="1" wrap="square" lIns="91425" tIns="91425" rIns="91425" bIns="91425" anchor="t" anchorCtr="0">
            <a:noAutofit/>
          </a:bodyPr>
          <a:lstStyle>
            <a:lvl1pPr lvl="0" algn="ctr" rtl="0">
              <a:lnSpc>
                <a:spcPct val="115000"/>
              </a:lnSpc>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Tree>
    <p:extLst>
      <p:ext uri="{BB962C8B-B14F-4D97-AF65-F5344CB8AC3E}">
        <p14:creationId xmlns:p14="http://schemas.microsoft.com/office/powerpoint/2010/main" val="3904892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47"/>
        <p:cNvGrpSpPr/>
        <p:nvPr/>
      </p:nvGrpSpPr>
      <p:grpSpPr>
        <a:xfrm>
          <a:off x="0" y="0"/>
          <a:ext cx="0" cy="0"/>
          <a:chOff x="0" y="0"/>
          <a:chExt cx="0" cy="0"/>
        </a:xfrm>
      </p:grpSpPr>
      <p:sp>
        <p:nvSpPr>
          <p:cNvPr id="52" name="Google Shape;52;p5"/>
          <p:cNvSpPr txBox="1">
            <a:spLocks noGrp="1"/>
          </p:cNvSpPr>
          <p:nvPr>
            <p:ph type="subTitle" idx="1"/>
          </p:nvPr>
        </p:nvSpPr>
        <p:spPr>
          <a:xfrm>
            <a:off x="1154200" y="1656900"/>
            <a:ext cx="9883600" cy="13172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800"/>
              <a:buNone/>
              <a:defRPr sz="1867" b="0"/>
            </a:lvl1pPr>
            <a:lvl2pPr lvl="1" algn="ctr" rtl="0">
              <a:lnSpc>
                <a:spcPct val="100000"/>
              </a:lnSpc>
              <a:spcBef>
                <a:spcPts val="1333"/>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3" name="Google Shape;53;p5"/>
          <p:cNvSpPr txBox="1">
            <a:spLocks noGrp="1"/>
          </p:cNvSpPr>
          <p:nvPr>
            <p:ph type="subTitle" idx="2"/>
          </p:nvPr>
        </p:nvSpPr>
        <p:spPr>
          <a:xfrm>
            <a:off x="6395000" y="3274033"/>
            <a:ext cx="4642800" cy="2079200"/>
          </a:xfrm>
          <a:prstGeom prst="rect">
            <a:avLst/>
          </a:prstGeom>
          <a:ln>
            <a:noFill/>
          </a:ln>
        </p:spPr>
        <p:txBody>
          <a:bodyPr spcFirstLastPara="1" wrap="square" lIns="91425" tIns="91425" rIns="91425" bIns="91425" anchor="t" anchorCtr="0">
            <a:noAutofit/>
          </a:bodyPr>
          <a:lstStyle>
            <a:lvl1pPr lvl="0" rtl="0">
              <a:spcBef>
                <a:spcPts val="0"/>
              </a:spcBef>
              <a:spcAft>
                <a:spcPts val="0"/>
              </a:spcAft>
              <a:buSzPts val="2800"/>
              <a:buNone/>
              <a:defRPr sz="1867"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4" name="Google Shape;54;p5"/>
          <p:cNvSpPr txBox="1">
            <a:spLocks noGrp="1"/>
          </p:cNvSpPr>
          <p:nvPr>
            <p:ph type="title"/>
          </p:nvPr>
        </p:nvSpPr>
        <p:spPr>
          <a:xfrm>
            <a:off x="952500" y="593367"/>
            <a:ext cx="10279600" cy="7636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800"/>
              <a:buNone/>
              <a:defRPr sz="3733"/>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endParaRPr/>
          </a:p>
        </p:txBody>
      </p:sp>
    </p:spTree>
    <p:extLst>
      <p:ext uri="{BB962C8B-B14F-4D97-AF65-F5344CB8AC3E}">
        <p14:creationId xmlns:p14="http://schemas.microsoft.com/office/powerpoint/2010/main" val="153305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8"/>
        <p:cNvGrpSpPr/>
        <p:nvPr/>
      </p:nvGrpSpPr>
      <p:grpSpPr>
        <a:xfrm>
          <a:off x="0" y="0"/>
          <a:ext cx="0" cy="0"/>
          <a:chOff x="0" y="0"/>
          <a:chExt cx="0" cy="0"/>
        </a:xfrm>
      </p:grpSpPr>
      <p:sp>
        <p:nvSpPr>
          <p:cNvPr id="87" name="Google Shape;87;p7"/>
          <p:cNvSpPr txBox="1">
            <a:spLocks noGrp="1"/>
          </p:cNvSpPr>
          <p:nvPr>
            <p:ph type="subTitle" idx="1"/>
          </p:nvPr>
        </p:nvSpPr>
        <p:spPr>
          <a:xfrm>
            <a:off x="952500" y="1537833"/>
            <a:ext cx="10279600" cy="39052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Char char="●"/>
              <a:defRPr sz="1600"/>
            </a:lvl1pPr>
            <a:lvl2pPr lvl="1" algn="ctr" rtl="0">
              <a:lnSpc>
                <a:spcPct val="100000"/>
              </a:lnSpc>
              <a:spcBef>
                <a:spcPts val="0"/>
              </a:spcBef>
              <a:spcAft>
                <a:spcPts val="0"/>
              </a:spcAft>
              <a:buClr>
                <a:srgbClr val="191919"/>
              </a:buClr>
              <a:buSzPts val="1600"/>
              <a:buFont typeface="Anaheim"/>
              <a:buChar char="○"/>
              <a:defRPr/>
            </a:lvl2pPr>
            <a:lvl3pPr lvl="2" algn="ctr" rtl="0">
              <a:lnSpc>
                <a:spcPct val="100000"/>
              </a:lnSpc>
              <a:spcBef>
                <a:spcPts val="0"/>
              </a:spcBef>
              <a:spcAft>
                <a:spcPts val="0"/>
              </a:spcAft>
              <a:buClr>
                <a:srgbClr val="191919"/>
              </a:buClr>
              <a:buSzPts val="1500"/>
              <a:buFont typeface="Anaheim"/>
              <a:buChar char="■"/>
              <a:defRPr/>
            </a:lvl3pPr>
            <a:lvl4pPr lvl="3" algn="ctr" rtl="0">
              <a:lnSpc>
                <a:spcPct val="100000"/>
              </a:lnSpc>
              <a:spcBef>
                <a:spcPts val="0"/>
              </a:spcBef>
              <a:spcAft>
                <a:spcPts val="0"/>
              </a:spcAft>
              <a:buClr>
                <a:srgbClr val="191919"/>
              </a:buClr>
              <a:buSzPts val="1500"/>
              <a:buFont typeface="Anaheim"/>
              <a:buChar char="●"/>
              <a:defRPr/>
            </a:lvl4pPr>
            <a:lvl5pPr lvl="4" algn="ctr" rtl="0">
              <a:lnSpc>
                <a:spcPct val="100000"/>
              </a:lnSpc>
              <a:spcBef>
                <a:spcPts val="0"/>
              </a:spcBef>
              <a:spcAft>
                <a:spcPts val="0"/>
              </a:spcAft>
              <a:buClr>
                <a:srgbClr val="191919"/>
              </a:buClr>
              <a:buSzPts val="1400"/>
              <a:buFont typeface="Anaheim"/>
              <a:buChar char="○"/>
              <a:defRPr/>
            </a:lvl5pPr>
            <a:lvl6pPr lvl="5" algn="ctr" rtl="0">
              <a:lnSpc>
                <a:spcPct val="100000"/>
              </a:lnSpc>
              <a:spcBef>
                <a:spcPts val="0"/>
              </a:spcBef>
              <a:spcAft>
                <a:spcPts val="0"/>
              </a:spcAft>
              <a:buClr>
                <a:srgbClr val="191919"/>
              </a:buClr>
              <a:buSzPts val="1400"/>
              <a:buFont typeface="Anaheim"/>
              <a:buChar char="■"/>
              <a:defRPr/>
            </a:lvl6pPr>
            <a:lvl7pPr lvl="6" algn="ctr" rtl="0">
              <a:lnSpc>
                <a:spcPct val="100000"/>
              </a:lnSpc>
              <a:spcBef>
                <a:spcPts val="0"/>
              </a:spcBef>
              <a:spcAft>
                <a:spcPts val="0"/>
              </a:spcAft>
              <a:buClr>
                <a:srgbClr val="191919"/>
              </a:buClr>
              <a:buSzPts val="1300"/>
              <a:buFont typeface="Anaheim"/>
              <a:buChar char="●"/>
              <a:defRPr/>
            </a:lvl7pPr>
            <a:lvl8pPr lvl="7" algn="ctr" rtl="0">
              <a:lnSpc>
                <a:spcPct val="100000"/>
              </a:lnSpc>
              <a:spcBef>
                <a:spcPts val="0"/>
              </a:spcBef>
              <a:spcAft>
                <a:spcPts val="0"/>
              </a:spcAft>
              <a:buClr>
                <a:srgbClr val="191919"/>
              </a:buClr>
              <a:buSzPts val="1300"/>
              <a:buFont typeface="Anaheim"/>
              <a:buChar char="○"/>
              <a:defRPr/>
            </a:lvl8pPr>
            <a:lvl9pPr lvl="8" algn="ctr" rtl="0">
              <a:lnSpc>
                <a:spcPct val="100000"/>
              </a:lnSpc>
              <a:spcBef>
                <a:spcPts val="0"/>
              </a:spcBef>
              <a:spcAft>
                <a:spcPts val="0"/>
              </a:spcAft>
              <a:buClr>
                <a:srgbClr val="191919"/>
              </a:buClr>
              <a:buSzPts val="1400"/>
              <a:buFont typeface="Anaheim"/>
              <a:buChar char="■"/>
              <a:defRPr/>
            </a:lvl9pPr>
          </a:lstStyle>
          <a:p>
            <a:endParaRPr/>
          </a:p>
        </p:txBody>
      </p:sp>
      <p:sp>
        <p:nvSpPr>
          <p:cNvPr id="88" name="Google Shape;88;p7"/>
          <p:cNvSpPr txBox="1">
            <a:spLocks noGrp="1"/>
          </p:cNvSpPr>
          <p:nvPr>
            <p:ph type="title"/>
          </p:nvPr>
        </p:nvSpPr>
        <p:spPr>
          <a:xfrm>
            <a:off x="952500" y="593367"/>
            <a:ext cx="10279600" cy="7636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800"/>
              <a:buNone/>
              <a:defRPr sz="3733"/>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endParaRPr/>
          </a:p>
        </p:txBody>
      </p:sp>
    </p:spTree>
    <p:extLst>
      <p:ext uri="{BB962C8B-B14F-4D97-AF65-F5344CB8AC3E}">
        <p14:creationId xmlns:p14="http://schemas.microsoft.com/office/powerpoint/2010/main" val="4177081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2"/>
        <p:cNvGrpSpPr/>
        <p:nvPr/>
      </p:nvGrpSpPr>
      <p:grpSpPr>
        <a:xfrm>
          <a:off x="0" y="0"/>
          <a:ext cx="0" cy="0"/>
          <a:chOff x="0" y="0"/>
          <a:chExt cx="0" cy="0"/>
        </a:xfrm>
      </p:grpSpPr>
      <p:sp>
        <p:nvSpPr>
          <p:cNvPr id="74" name="Google Shape;74;p6"/>
          <p:cNvSpPr txBox="1">
            <a:spLocks noGrp="1"/>
          </p:cNvSpPr>
          <p:nvPr>
            <p:ph type="title"/>
          </p:nvPr>
        </p:nvSpPr>
        <p:spPr>
          <a:xfrm>
            <a:off x="952500" y="593367"/>
            <a:ext cx="10279600" cy="7636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2800"/>
              <a:buNone/>
              <a:defRPr sz="3733"/>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endParaRPr/>
          </a:p>
        </p:txBody>
      </p:sp>
    </p:spTree>
    <p:extLst>
      <p:ext uri="{BB962C8B-B14F-4D97-AF65-F5344CB8AC3E}">
        <p14:creationId xmlns:p14="http://schemas.microsoft.com/office/powerpoint/2010/main" val="667922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2">
  <p:cSld name="Section header 2">
    <p:spTree>
      <p:nvGrpSpPr>
        <p:cNvPr id="1" name="Shape 167"/>
        <p:cNvGrpSpPr/>
        <p:nvPr/>
      </p:nvGrpSpPr>
      <p:grpSpPr>
        <a:xfrm>
          <a:off x="0" y="0"/>
          <a:ext cx="0" cy="0"/>
          <a:chOff x="0" y="0"/>
          <a:chExt cx="0" cy="0"/>
        </a:xfrm>
      </p:grpSpPr>
      <p:sp>
        <p:nvSpPr>
          <p:cNvPr id="177" name="Google Shape;177;p15"/>
          <p:cNvSpPr txBox="1">
            <a:spLocks noGrp="1"/>
          </p:cNvSpPr>
          <p:nvPr>
            <p:ph type="title"/>
          </p:nvPr>
        </p:nvSpPr>
        <p:spPr>
          <a:xfrm>
            <a:off x="2601475" y="4661633"/>
            <a:ext cx="5339600" cy="12192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3600"/>
              <a:buNone/>
              <a:defRPr sz="4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78" name="Google Shape;178;p15"/>
          <p:cNvSpPr txBox="1">
            <a:spLocks noGrp="1"/>
          </p:cNvSpPr>
          <p:nvPr>
            <p:ph type="title" idx="2" hasCustomPrompt="1"/>
          </p:nvPr>
        </p:nvSpPr>
        <p:spPr>
          <a:xfrm>
            <a:off x="959992" y="4661633"/>
            <a:ext cx="1641600" cy="1219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5333">
                <a:solidFill>
                  <a:schemeClr val="accen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79" name="Google Shape;179;p15"/>
          <p:cNvSpPr>
            <a:spLocks noGrp="1"/>
          </p:cNvSpPr>
          <p:nvPr>
            <p:ph type="pic" idx="3"/>
          </p:nvPr>
        </p:nvSpPr>
        <p:spPr>
          <a:xfrm>
            <a:off x="952500" y="727500"/>
            <a:ext cx="10287200" cy="3384800"/>
          </a:xfrm>
          <a:prstGeom prst="rect">
            <a:avLst/>
          </a:prstGeom>
          <a:noFill/>
          <a:ln>
            <a:noFill/>
          </a:ln>
        </p:spPr>
      </p:sp>
    </p:spTree>
    <p:extLst>
      <p:ext uri="{BB962C8B-B14F-4D97-AF65-F5344CB8AC3E}">
        <p14:creationId xmlns:p14="http://schemas.microsoft.com/office/powerpoint/2010/main" val="3714833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10"/>
        <p:cNvGrpSpPr/>
        <p:nvPr/>
      </p:nvGrpSpPr>
      <p:grpSpPr>
        <a:xfrm>
          <a:off x="0" y="0"/>
          <a:ext cx="0" cy="0"/>
          <a:chOff x="0" y="0"/>
          <a:chExt cx="0" cy="0"/>
        </a:xfrm>
      </p:grpSpPr>
    </p:spTree>
    <p:extLst>
      <p:ext uri="{BB962C8B-B14F-4D97-AF65-F5344CB8AC3E}">
        <p14:creationId xmlns:p14="http://schemas.microsoft.com/office/powerpoint/2010/main" val="2740602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20"/>
        <p:cNvGrpSpPr/>
        <p:nvPr/>
      </p:nvGrpSpPr>
      <p:grpSpPr>
        <a:xfrm>
          <a:off x="0" y="0"/>
          <a:ext cx="0" cy="0"/>
          <a:chOff x="0" y="0"/>
          <a:chExt cx="0" cy="0"/>
        </a:xfrm>
      </p:grpSpPr>
    </p:spTree>
    <p:extLst>
      <p:ext uri="{BB962C8B-B14F-4D97-AF65-F5344CB8AC3E}">
        <p14:creationId xmlns:p14="http://schemas.microsoft.com/office/powerpoint/2010/main" val="249842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153"/>
        <p:cNvGrpSpPr/>
        <p:nvPr/>
      </p:nvGrpSpPr>
      <p:grpSpPr>
        <a:xfrm>
          <a:off x="0" y="0"/>
          <a:ext cx="0" cy="0"/>
          <a:chOff x="0" y="0"/>
          <a:chExt cx="0" cy="0"/>
        </a:xfrm>
      </p:grpSpPr>
      <p:sp>
        <p:nvSpPr>
          <p:cNvPr id="164" name="Google Shape;164;p14"/>
          <p:cNvSpPr txBox="1">
            <a:spLocks noGrp="1"/>
          </p:cNvSpPr>
          <p:nvPr>
            <p:ph type="title"/>
          </p:nvPr>
        </p:nvSpPr>
        <p:spPr>
          <a:xfrm>
            <a:off x="7606067" y="727500"/>
            <a:ext cx="3496000" cy="15276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3600"/>
              <a:buNone/>
              <a:defRPr sz="4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5" name="Google Shape;165;p14"/>
          <p:cNvSpPr txBox="1">
            <a:spLocks noGrp="1"/>
          </p:cNvSpPr>
          <p:nvPr>
            <p:ph type="title" idx="2" hasCustomPrompt="1"/>
          </p:nvPr>
        </p:nvSpPr>
        <p:spPr>
          <a:xfrm>
            <a:off x="5715267" y="727700"/>
            <a:ext cx="1890800" cy="1527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5333">
                <a:solidFill>
                  <a:schemeClr val="accent1"/>
                </a:solidFill>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66" name="Google Shape;166;p14"/>
          <p:cNvSpPr>
            <a:spLocks noGrp="1"/>
          </p:cNvSpPr>
          <p:nvPr>
            <p:ph type="pic" idx="3"/>
          </p:nvPr>
        </p:nvSpPr>
        <p:spPr>
          <a:xfrm>
            <a:off x="952500" y="727500"/>
            <a:ext cx="4792800" cy="5402800"/>
          </a:xfrm>
          <a:prstGeom prst="rect">
            <a:avLst/>
          </a:prstGeom>
          <a:noFill/>
          <a:ln>
            <a:noFill/>
          </a:ln>
        </p:spPr>
      </p:sp>
    </p:spTree>
    <p:extLst>
      <p:ext uri="{BB962C8B-B14F-4D97-AF65-F5344CB8AC3E}">
        <p14:creationId xmlns:p14="http://schemas.microsoft.com/office/powerpoint/2010/main" val="217943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hanks" userDrawn="1">
  <p:cSld name="Thanks">
    <p:spTree>
      <p:nvGrpSpPr>
        <p:cNvPr id="1" name="Shape 196"/>
        <p:cNvGrpSpPr/>
        <p:nvPr/>
      </p:nvGrpSpPr>
      <p:grpSpPr>
        <a:xfrm>
          <a:off x="0" y="0"/>
          <a:ext cx="0" cy="0"/>
          <a:chOff x="0" y="0"/>
          <a:chExt cx="0" cy="0"/>
        </a:xfrm>
      </p:grpSpPr>
      <p:grpSp>
        <p:nvGrpSpPr>
          <p:cNvPr id="197" name="Google Shape;197;p17"/>
          <p:cNvGrpSpPr/>
          <p:nvPr/>
        </p:nvGrpSpPr>
        <p:grpSpPr>
          <a:xfrm>
            <a:off x="-2988600" y="-2994767"/>
            <a:ext cx="18664767" cy="13508035"/>
            <a:chOff x="-2241450" y="-2246075"/>
            <a:chExt cx="13998575" cy="10131026"/>
          </a:xfrm>
        </p:grpSpPr>
        <p:pic>
          <p:nvPicPr>
            <p:cNvPr id="198" name="Google Shape;198;p17"/>
            <p:cNvPicPr preferRelativeResize="0"/>
            <p:nvPr/>
          </p:nvPicPr>
          <p:blipFill>
            <a:blip r:embed="rId2">
              <a:alphaModFix amt="25000"/>
            </a:blip>
            <a:stretch>
              <a:fillRect/>
            </a:stretch>
          </p:blipFill>
          <p:spPr>
            <a:xfrm>
              <a:off x="-2241450" y="-2246075"/>
              <a:ext cx="4584600" cy="3998126"/>
            </a:xfrm>
            <a:prstGeom prst="rect">
              <a:avLst/>
            </a:prstGeom>
            <a:noFill/>
            <a:ln>
              <a:noFill/>
            </a:ln>
          </p:spPr>
        </p:pic>
        <p:pic>
          <p:nvPicPr>
            <p:cNvPr id="199" name="Google Shape;199;p17"/>
            <p:cNvPicPr preferRelativeResize="0"/>
            <p:nvPr/>
          </p:nvPicPr>
          <p:blipFill>
            <a:blip r:embed="rId2">
              <a:alphaModFix amt="25000"/>
            </a:blip>
            <a:stretch>
              <a:fillRect/>
            </a:stretch>
          </p:blipFill>
          <p:spPr>
            <a:xfrm>
              <a:off x="6048575" y="2906650"/>
              <a:ext cx="5708550" cy="4978301"/>
            </a:xfrm>
            <a:prstGeom prst="rect">
              <a:avLst/>
            </a:prstGeom>
            <a:noFill/>
            <a:ln>
              <a:noFill/>
            </a:ln>
          </p:spPr>
        </p:pic>
      </p:grpSp>
      <p:grpSp>
        <p:nvGrpSpPr>
          <p:cNvPr id="200" name="Google Shape;200;p17"/>
          <p:cNvGrpSpPr/>
          <p:nvPr/>
        </p:nvGrpSpPr>
        <p:grpSpPr>
          <a:xfrm>
            <a:off x="-128066" y="117400"/>
            <a:ext cx="12414233" cy="7188667"/>
            <a:chOff x="-96050" y="88050"/>
            <a:chExt cx="9310675" cy="5391500"/>
          </a:xfrm>
        </p:grpSpPr>
        <p:sp>
          <p:nvSpPr>
            <p:cNvPr id="201" name="Google Shape;201;p17"/>
            <p:cNvSpPr/>
            <p:nvPr/>
          </p:nvSpPr>
          <p:spPr>
            <a:xfrm>
              <a:off x="5832725" y="3949125"/>
              <a:ext cx="2228750" cy="1530425"/>
            </a:xfrm>
            <a:custGeom>
              <a:avLst/>
              <a:gdLst/>
              <a:ahLst/>
              <a:cxnLst/>
              <a:rect l="l" t="t" r="r" b="b"/>
              <a:pathLst>
                <a:path w="89150" h="61217" extrusionOk="0">
                  <a:moveTo>
                    <a:pt x="0" y="61217"/>
                  </a:moveTo>
                  <a:lnTo>
                    <a:pt x="17766" y="43452"/>
                  </a:lnTo>
                  <a:lnTo>
                    <a:pt x="62073" y="43452"/>
                  </a:lnTo>
                  <a:lnTo>
                    <a:pt x="89150" y="16375"/>
                  </a:lnTo>
                  <a:lnTo>
                    <a:pt x="89150" y="0"/>
                  </a:lnTo>
                </a:path>
              </a:pathLst>
            </a:custGeom>
            <a:noFill/>
            <a:ln w="9525" cap="flat" cmpd="sng">
              <a:solidFill>
                <a:schemeClr val="accent1"/>
              </a:solidFill>
              <a:prstDash val="solid"/>
              <a:round/>
              <a:headEnd type="none" w="med" len="med"/>
              <a:tailEnd type="oval" w="med" len="med"/>
            </a:ln>
          </p:spPr>
        </p:sp>
        <p:sp>
          <p:nvSpPr>
            <p:cNvPr id="202" name="Google Shape;202;p17"/>
            <p:cNvSpPr/>
            <p:nvPr/>
          </p:nvSpPr>
          <p:spPr>
            <a:xfrm>
              <a:off x="5725700" y="4864175"/>
              <a:ext cx="1551825" cy="497650"/>
            </a:xfrm>
            <a:custGeom>
              <a:avLst/>
              <a:gdLst/>
              <a:ahLst/>
              <a:cxnLst/>
              <a:rect l="l" t="t" r="r" b="b"/>
              <a:pathLst>
                <a:path w="62073" h="19906" extrusionOk="0">
                  <a:moveTo>
                    <a:pt x="0" y="19906"/>
                  </a:moveTo>
                  <a:lnTo>
                    <a:pt x="19906" y="0"/>
                  </a:lnTo>
                  <a:lnTo>
                    <a:pt x="62073" y="0"/>
                  </a:lnTo>
                </a:path>
              </a:pathLst>
            </a:custGeom>
            <a:noFill/>
            <a:ln w="9525" cap="flat" cmpd="sng">
              <a:solidFill>
                <a:schemeClr val="accent1"/>
              </a:solidFill>
              <a:prstDash val="solid"/>
              <a:round/>
              <a:headEnd type="none" w="med" len="med"/>
              <a:tailEnd type="oval" w="med" len="med"/>
            </a:ln>
          </p:spPr>
        </p:sp>
        <p:sp>
          <p:nvSpPr>
            <p:cNvPr id="203" name="Google Shape;203;p17"/>
            <p:cNvSpPr/>
            <p:nvPr/>
          </p:nvSpPr>
          <p:spPr>
            <a:xfrm>
              <a:off x="7384550" y="4714325"/>
              <a:ext cx="1830075" cy="583275"/>
            </a:xfrm>
            <a:custGeom>
              <a:avLst/>
              <a:gdLst/>
              <a:ahLst/>
              <a:cxnLst/>
              <a:rect l="l" t="t" r="r" b="b"/>
              <a:pathLst>
                <a:path w="73203" h="23331" extrusionOk="0">
                  <a:moveTo>
                    <a:pt x="0" y="23331"/>
                  </a:moveTo>
                  <a:lnTo>
                    <a:pt x="23331" y="0"/>
                  </a:lnTo>
                  <a:lnTo>
                    <a:pt x="73203" y="0"/>
                  </a:lnTo>
                </a:path>
              </a:pathLst>
            </a:custGeom>
            <a:noFill/>
            <a:ln w="9525" cap="flat" cmpd="sng">
              <a:solidFill>
                <a:schemeClr val="accent1"/>
              </a:solidFill>
              <a:prstDash val="solid"/>
              <a:round/>
              <a:headEnd type="none" w="med" len="med"/>
              <a:tailEnd type="oval" w="med" len="med"/>
            </a:ln>
          </p:spPr>
        </p:sp>
        <p:grpSp>
          <p:nvGrpSpPr>
            <p:cNvPr id="204" name="Google Shape;204;p17"/>
            <p:cNvGrpSpPr/>
            <p:nvPr/>
          </p:nvGrpSpPr>
          <p:grpSpPr>
            <a:xfrm>
              <a:off x="-96050" y="88050"/>
              <a:ext cx="728400" cy="1168625"/>
              <a:chOff x="-96050" y="88050"/>
              <a:chExt cx="728400" cy="1168625"/>
            </a:xfrm>
          </p:grpSpPr>
          <p:sp>
            <p:nvSpPr>
              <p:cNvPr id="205" name="Google Shape;205;p17"/>
              <p:cNvSpPr/>
              <p:nvPr/>
            </p:nvSpPr>
            <p:spPr>
              <a:xfrm>
                <a:off x="-96050" y="88050"/>
                <a:ext cx="384200" cy="1040550"/>
              </a:xfrm>
              <a:custGeom>
                <a:avLst/>
                <a:gdLst/>
                <a:ahLst/>
                <a:cxnLst/>
                <a:rect l="l" t="t" r="r" b="b"/>
                <a:pathLst>
                  <a:path w="15368" h="41622" extrusionOk="0">
                    <a:moveTo>
                      <a:pt x="0" y="41622"/>
                    </a:moveTo>
                    <a:lnTo>
                      <a:pt x="15368" y="26254"/>
                    </a:lnTo>
                    <a:lnTo>
                      <a:pt x="15368" y="0"/>
                    </a:lnTo>
                  </a:path>
                </a:pathLst>
              </a:custGeom>
              <a:noFill/>
              <a:ln w="9525" cap="flat" cmpd="sng">
                <a:solidFill>
                  <a:schemeClr val="accent1"/>
                </a:solidFill>
                <a:prstDash val="solid"/>
                <a:round/>
                <a:headEnd type="none" w="med" len="med"/>
                <a:tailEnd type="oval" w="med" len="med"/>
              </a:ln>
            </p:spPr>
          </p:sp>
          <p:sp>
            <p:nvSpPr>
              <p:cNvPr id="206" name="Google Shape;206;p17"/>
              <p:cNvSpPr/>
              <p:nvPr/>
            </p:nvSpPr>
            <p:spPr>
              <a:xfrm>
                <a:off x="-56025" y="376225"/>
                <a:ext cx="688375" cy="880450"/>
              </a:xfrm>
              <a:custGeom>
                <a:avLst/>
                <a:gdLst/>
                <a:ahLst/>
                <a:cxnLst/>
                <a:rect l="l" t="t" r="r" b="b"/>
                <a:pathLst>
                  <a:path w="27535" h="35218" extrusionOk="0">
                    <a:moveTo>
                      <a:pt x="0" y="35218"/>
                    </a:moveTo>
                    <a:lnTo>
                      <a:pt x="16969" y="18250"/>
                    </a:lnTo>
                    <a:lnTo>
                      <a:pt x="27535" y="7685"/>
                    </a:lnTo>
                    <a:lnTo>
                      <a:pt x="27535" y="0"/>
                    </a:lnTo>
                  </a:path>
                </a:pathLst>
              </a:custGeom>
              <a:noFill/>
              <a:ln w="9525" cap="flat" cmpd="sng">
                <a:solidFill>
                  <a:schemeClr val="accent1"/>
                </a:solidFill>
                <a:prstDash val="solid"/>
                <a:round/>
                <a:headEnd type="none" w="med" len="med"/>
                <a:tailEnd type="oval" w="med" len="med"/>
              </a:ln>
            </p:spPr>
          </p:sp>
        </p:grpSp>
      </p:grpSp>
    </p:spTree>
    <p:extLst>
      <p:ext uri="{BB962C8B-B14F-4D97-AF65-F5344CB8AC3E}">
        <p14:creationId xmlns:p14="http://schemas.microsoft.com/office/powerpoint/2010/main" val="1869191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F51C3B0E-C407-F752-6CC0-77DB3090448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4155309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80" r:id="rId7"/>
    <p:sldLayoutId id="2147483681" r:id="rId8"/>
    <p:sldLayoutId id="2147483682" r:id="rId9"/>
    <p:sldLayoutId id="2147483683"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00"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hyperlink" Target="https://www.hoc10.vn/doc-sach/cong-nghe-9-dinh-huong-nghe-nghiep/1/703/38/"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hyperlink" Target="https://www.hoc10.vn/doc-sach/cong-nghe-9-dinh-huong-nghe-nghiep/1/703/38/"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4.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hyperlink" Target="https://www.hoc10.vn/doc-sach/cong-nghe-9-dinh-huong-nghe-nghiep/1/703/38/" TargetMode="Externa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2.xml"/><Relationship Id="rId5" Type="http://schemas.openxmlformats.org/officeDocument/2006/relationships/image" Target="../media/image16.sv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7.xml"/><Relationship Id="rId5" Type="http://schemas.openxmlformats.org/officeDocument/2006/relationships/image" Target="../media/image20.jpe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7.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7.xml"/><Relationship Id="rId5" Type="http://schemas.openxmlformats.org/officeDocument/2006/relationships/image" Target="../media/image21.jp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7.xml"/><Relationship Id="rId5" Type="http://schemas.openxmlformats.org/officeDocument/2006/relationships/image" Target="../media/image22.jpe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5.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7.xml"/><Relationship Id="rId5" Type="http://schemas.openxmlformats.org/officeDocument/2006/relationships/image" Target="../media/image24.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7.xml"/><Relationship Id="rId5" Type="http://schemas.openxmlformats.org/officeDocument/2006/relationships/image" Target="../media/image25.jpe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30.xml"/><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5.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7.xml"/><Relationship Id="rId4" Type="http://schemas.openxmlformats.org/officeDocument/2006/relationships/image" Target="../media/image33.jp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7.xml"/><Relationship Id="rId4" Type="http://schemas.openxmlformats.org/officeDocument/2006/relationships/image" Target="../media/image34.webp"/></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30.xml"/><Relationship Id="rId4" Type="http://schemas.openxmlformats.org/officeDocument/2006/relationships/image" Target="../media/image35.jpg"/></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5.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4.png"/><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30.xml"/><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30.xml"/><Relationship Id="rId5" Type="http://schemas.openxmlformats.org/officeDocument/2006/relationships/image" Target="../media/image43.sv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30.xml"/><Relationship Id="rId4" Type="http://schemas.openxmlformats.org/officeDocument/2006/relationships/image" Target="../media/image18.png"/></Relationships>
</file>

<file path=ppt/slides/_rels/slide4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g"/><Relationship Id="rId7"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3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hyperlink" Target="https://www.youtube.com/@hoc1biet10" TargetMode="Externa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4" name="Google Shape;54;p1">
            <a:extLst>
              <a:ext uri="{FF2B5EF4-FFF2-40B4-BE49-F238E27FC236}">
                <a16:creationId xmlns:a16="http://schemas.microsoft.com/office/drawing/2014/main" id="{FBCDFB38-C178-1AFE-9704-85927849F990}"/>
              </a:ext>
            </a:extLst>
          </p:cNvPr>
          <p:cNvSpPr txBox="1">
            <a:spLocks/>
          </p:cNvSpPr>
          <p:nvPr/>
        </p:nvSpPr>
        <p:spPr>
          <a:xfrm>
            <a:off x="286139" y="2598985"/>
            <a:ext cx="11619722" cy="135896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377">
              <a:lnSpc>
                <a:spcPct val="150000"/>
              </a:lnSpc>
              <a:defRPr/>
            </a:pPr>
            <a:r>
              <a:rPr lang="vi-VN" sz="4800" b="1" dirty="0">
                <a:solidFill>
                  <a:srgbClr val="FF0000"/>
                </a:solidFill>
                <a:latin typeface="UTM Avo" panose="02040603050506020204" pitchFamily="18" charset="0"/>
                <a:cs typeface="Arial" panose="020B0604020202020204" pitchFamily="34" charset="0"/>
              </a:rPr>
              <a:t>Ôn tập phần</a:t>
            </a:r>
            <a:endParaRPr lang="en-US" sz="4800" b="1" dirty="0">
              <a:solidFill>
                <a:srgbClr val="FF0000"/>
              </a:solidFill>
              <a:latin typeface="UTM Avo" panose="02040603050506020204" pitchFamily="18" charset="0"/>
              <a:cs typeface="Arial" panose="020B0604020202020204" pitchFamily="34" charset="0"/>
            </a:endParaRPr>
          </a:p>
          <a:p>
            <a:pPr algn="ctr" defTabSz="914377">
              <a:lnSpc>
                <a:spcPct val="150000"/>
              </a:lnSpc>
              <a:defRPr/>
            </a:pPr>
            <a:r>
              <a:rPr lang="vi-VN" sz="4800" b="1" dirty="0">
                <a:solidFill>
                  <a:srgbClr val="FF0000"/>
                </a:solidFill>
                <a:latin typeface="UTM Avo" panose="02040603050506020204" pitchFamily="18" charset="0"/>
                <a:cs typeface="Arial" panose="020B0604020202020204" pitchFamily="34" charset="0"/>
              </a:rPr>
              <a:t>Định hướng nghề nghiệp</a:t>
            </a:r>
            <a:endParaRPr lang="en-US" sz="4800" b="1" dirty="0">
              <a:solidFill>
                <a:srgbClr val="FF0000"/>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39E713EF-DE16-5BE0-C4A8-DEC262874E38}"/>
              </a:ext>
            </a:extLst>
          </p:cNvPr>
          <p:cNvSpPr txBox="1"/>
          <p:nvPr/>
        </p:nvSpPr>
        <p:spPr>
          <a:xfrm>
            <a:off x="9236529" y="0"/>
            <a:ext cx="3222171" cy="1095364"/>
          </a:xfrm>
          <a:prstGeom prst="rect">
            <a:avLst/>
          </a:prstGeom>
          <a:noFill/>
        </p:spPr>
        <p:txBody>
          <a:bodyPr wrap="square" rtlCol="0">
            <a:spAutoFit/>
          </a:bodyPr>
          <a:lstStyle/>
          <a:p>
            <a:pPr algn="ctr">
              <a:lnSpc>
                <a:spcPct val="150000"/>
              </a:lnSpc>
            </a:pP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28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2800" err="1">
                <a:solidFill>
                  <a:schemeClr val="bg1"/>
                </a:solidFill>
                <a:effectLst>
                  <a:outerShdw blurRad="38100" dist="38100" dir="2700000" algn="tl">
                    <a:srgbClr val="000000">
                      <a:alpha val="43137"/>
                    </a:srgbClr>
                  </a:outerShdw>
                </a:effectLst>
                <a:latin typeface="UTM Avo" panose="02040603050506020204" pitchFamily="18" charset="0"/>
              </a:rPr>
              <a:t>nghệ</a:t>
            </a:r>
            <a:r>
              <a:rPr lang="en-US" sz="2800">
                <a:solidFill>
                  <a:schemeClr val="bg1"/>
                </a:solidFill>
                <a:effectLst>
                  <a:outerShdw blurRad="38100" dist="38100" dir="2700000" algn="tl">
                    <a:srgbClr val="000000">
                      <a:alpha val="43137"/>
                    </a:srgbClr>
                  </a:outerShdw>
                </a:effectLst>
                <a:latin typeface="UTM Avo" panose="02040603050506020204" pitchFamily="18" charset="0"/>
              </a:rPr>
              <a:t> 9</a:t>
            </a:r>
          </a:p>
          <a:p>
            <a:pPr algn="ctr">
              <a:lnSpc>
                <a:spcPct val="150000"/>
              </a:lnSpc>
            </a:pPr>
            <a:r>
              <a:rPr lang="en-US" sz="1600">
                <a:solidFill>
                  <a:schemeClr val="bg1"/>
                </a:solidFill>
                <a:effectLst>
                  <a:outerShdw blurRad="38100" dist="38100" dir="2700000" algn="tl">
                    <a:srgbClr val="000000">
                      <a:alpha val="43137"/>
                    </a:srgbClr>
                  </a:outerShdw>
                </a:effectLst>
                <a:latin typeface="UTM Avo" panose="02040603050506020204" pitchFamily="18" charset="0"/>
              </a:rPr>
              <a:t>Định hướng nghề nghiệp</a:t>
            </a:r>
            <a:endParaRPr lang="en-US" sz="1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Tree>
    <p:custDataLst>
      <p:tags r:id="rId1"/>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96"/>
        <p:cNvGrpSpPr/>
        <p:nvPr/>
      </p:nvGrpSpPr>
      <p:grpSpPr>
        <a:xfrm>
          <a:off x="0" y="0"/>
          <a:ext cx="0" cy="0"/>
          <a:chOff x="0" y="0"/>
          <a:chExt cx="0" cy="0"/>
        </a:xfrm>
      </p:grpSpPr>
      <p:sp>
        <p:nvSpPr>
          <p:cNvPr id="6" name="TextBox 5">
            <a:extLst>
              <a:ext uri="{FF2B5EF4-FFF2-40B4-BE49-F238E27FC236}">
                <a16:creationId xmlns:a16="http://schemas.microsoft.com/office/drawing/2014/main" id="{17D3D6AC-5F26-B110-4179-B2E69A05B364}"/>
              </a:ext>
            </a:extLst>
          </p:cNvPr>
          <p:cNvSpPr txBox="1"/>
          <p:nvPr/>
        </p:nvSpPr>
        <p:spPr>
          <a:xfrm>
            <a:off x="3954996" y="1422500"/>
            <a:ext cx="7089141" cy="2229841"/>
          </a:xfrm>
          <a:prstGeom prst="rect">
            <a:avLst/>
          </a:prstGeom>
          <a:noFill/>
        </p:spPr>
        <p:txBody>
          <a:bodyPr wrap="square">
            <a:spAutoFit/>
          </a:bodyPr>
          <a:lstStyle/>
          <a:p>
            <a:pPr algn="just" defTabSz="1219170">
              <a:lnSpc>
                <a:spcPct val="150000"/>
              </a:lnSpc>
            </a:pPr>
            <a:r>
              <a:rPr lang="vi-VN" sz="2400">
                <a:latin typeface="+mn-lt"/>
                <a:ea typeface="+mn-ea"/>
                <a:cs typeface="+mn-ea"/>
                <a:sym typeface="+mn-lt"/>
              </a:rPr>
              <a:t>Sau khi xác định được ngành nghề trong tương lai, em sẽ làm gì? Sẽ miệt mài học các kiến thức lý thuyết hay thực hành bắt tay vào làm thử công việc mình đã lựa chọn?</a:t>
            </a:r>
            <a:endParaRPr lang="en-US" sz="2400">
              <a:latin typeface="UTM Avo"/>
              <a:ea typeface="+mn-ea"/>
              <a:cs typeface="+mn-ea"/>
              <a:sym typeface="+mn-lt"/>
            </a:endParaRPr>
          </a:p>
        </p:txBody>
      </p:sp>
      <p:sp>
        <p:nvSpPr>
          <p:cNvPr id="7" name="Freeform 2">
            <a:extLst>
              <a:ext uri="{FF2B5EF4-FFF2-40B4-BE49-F238E27FC236}">
                <a16:creationId xmlns:a16="http://schemas.microsoft.com/office/drawing/2014/main" id="{4C5809BE-E15C-3B49-CD9C-A61A52CBB011}"/>
              </a:ext>
            </a:extLst>
          </p:cNvPr>
          <p:cNvSpPr/>
          <p:nvPr/>
        </p:nvSpPr>
        <p:spPr>
          <a:xfrm>
            <a:off x="324683" y="1650245"/>
            <a:ext cx="3343076" cy="5588756"/>
          </a:xfrm>
          <a:custGeom>
            <a:avLst/>
            <a:gdLst/>
            <a:ahLst/>
            <a:cxnLst/>
            <a:rect l="l" t="t" r="r" b="b"/>
            <a:pathLst>
              <a:path w="1779787" h="3055428">
                <a:moveTo>
                  <a:pt x="0" y="0"/>
                </a:moveTo>
                <a:lnTo>
                  <a:pt x="1779787" y="0"/>
                </a:lnTo>
                <a:lnTo>
                  <a:pt x="1779787" y="3055428"/>
                </a:lnTo>
                <a:lnTo>
                  <a:pt x="0" y="3055428"/>
                </a:lnTo>
                <a:lnTo>
                  <a:pt x="0" y="0"/>
                </a:lnTo>
                <a:close/>
              </a:path>
            </a:pathLst>
          </a:custGeom>
          <a:blipFill>
            <a:blip r:embed="rId4"/>
            <a:stretch>
              <a:fillRect/>
            </a:stretch>
          </a:blipFill>
        </p:spPr>
        <p:txBody>
          <a:bodyPr/>
          <a:lstStyle/>
          <a:p>
            <a:pPr defTabSz="1219170"/>
            <a:endParaRPr lang="en-US" sz="2400">
              <a:latin typeface="UTM Avo"/>
              <a:ea typeface="+mn-ea"/>
              <a:cs typeface="+mn-ea"/>
              <a:sym typeface="+mn-lt"/>
            </a:endParaRPr>
          </a:p>
        </p:txBody>
      </p:sp>
      <p:sp>
        <p:nvSpPr>
          <p:cNvPr id="8" name="Rectangle: Rounded Corners 7">
            <a:extLst>
              <a:ext uri="{FF2B5EF4-FFF2-40B4-BE49-F238E27FC236}">
                <a16:creationId xmlns:a16="http://schemas.microsoft.com/office/drawing/2014/main" id="{A455FDC9-3519-0A00-9E6A-46710E764084}"/>
              </a:ext>
            </a:extLst>
          </p:cNvPr>
          <p:cNvSpPr/>
          <p:nvPr/>
        </p:nvSpPr>
        <p:spPr>
          <a:xfrm>
            <a:off x="3667759" y="4084697"/>
            <a:ext cx="2428240" cy="2082800"/>
          </a:xfrm>
          <a:prstGeom prst="roundRect">
            <a:avLst>
              <a:gd name="adj" fmla="val 6911"/>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en-US" sz="2400">
                <a:solidFill>
                  <a:srgbClr val="000000"/>
                </a:solidFill>
                <a:latin typeface="UTM Avo"/>
                <a:cs typeface="+mn-ea"/>
                <a:sym typeface="+mn-lt"/>
              </a:rPr>
              <a:t>Trau dồi các kiến thức văn hóa tổng hợp</a:t>
            </a:r>
          </a:p>
        </p:txBody>
      </p:sp>
      <p:sp>
        <p:nvSpPr>
          <p:cNvPr id="9" name="Rectangle: Rounded Corners 8">
            <a:extLst>
              <a:ext uri="{FF2B5EF4-FFF2-40B4-BE49-F238E27FC236}">
                <a16:creationId xmlns:a16="http://schemas.microsoft.com/office/drawing/2014/main" id="{FDFD64EB-A38A-5935-CE4C-811840BBD583}"/>
              </a:ext>
            </a:extLst>
          </p:cNvPr>
          <p:cNvSpPr/>
          <p:nvPr/>
        </p:nvSpPr>
        <p:spPr>
          <a:xfrm>
            <a:off x="6206923" y="4084697"/>
            <a:ext cx="2585288" cy="2082800"/>
          </a:xfrm>
          <a:prstGeom prst="roundRect">
            <a:avLst>
              <a:gd name="adj" fmla="val 6911"/>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en-US" sz="2400">
                <a:solidFill>
                  <a:srgbClr val="000000"/>
                </a:solidFill>
                <a:latin typeface="UTM Avo"/>
                <a:cs typeface="+mn-ea"/>
                <a:sym typeface="+mn-lt"/>
              </a:rPr>
              <a:t>T</a:t>
            </a:r>
            <a:r>
              <a:rPr lang="vi-VN" sz="2400">
                <a:solidFill>
                  <a:srgbClr val="000000"/>
                </a:solidFill>
                <a:cs typeface="+mn-ea"/>
                <a:sym typeface="+mn-lt"/>
              </a:rPr>
              <a:t>ìm hiểu rõ hơn công việc trong tương lai</a:t>
            </a:r>
            <a:endParaRPr lang="en-US" sz="2400">
              <a:solidFill>
                <a:srgbClr val="000000"/>
              </a:solidFill>
              <a:latin typeface="UTM Avo"/>
              <a:cs typeface="+mn-ea"/>
              <a:sym typeface="+mn-lt"/>
            </a:endParaRPr>
          </a:p>
        </p:txBody>
      </p:sp>
      <p:sp>
        <p:nvSpPr>
          <p:cNvPr id="10" name="Rectangle: Rounded Corners 9">
            <a:extLst>
              <a:ext uri="{FF2B5EF4-FFF2-40B4-BE49-F238E27FC236}">
                <a16:creationId xmlns:a16="http://schemas.microsoft.com/office/drawing/2014/main" id="{BF00CA24-2F14-BA90-D0F8-756E4FB64F24}"/>
              </a:ext>
            </a:extLst>
          </p:cNvPr>
          <p:cNvSpPr/>
          <p:nvPr/>
        </p:nvSpPr>
        <p:spPr>
          <a:xfrm>
            <a:off x="8903135" y="4084697"/>
            <a:ext cx="2585288" cy="2082800"/>
          </a:xfrm>
          <a:prstGeom prst="roundRect">
            <a:avLst>
              <a:gd name="adj" fmla="val 6911"/>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en-US" sz="2400">
                <a:solidFill>
                  <a:srgbClr val="000000"/>
                </a:solidFill>
                <a:latin typeface="UTM Avo"/>
                <a:cs typeface="+mn-ea"/>
                <a:sym typeface="+mn-lt"/>
              </a:rPr>
              <a:t>T</a:t>
            </a:r>
            <a:r>
              <a:rPr lang="vi-VN" sz="2400">
                <a:solidFill>
                  <a:srgbClr val="000000"/>
                </a:solidFill>
                <a:cs typeface="+mn-ea"/>
                <a:sym typeface="+mn-lt"/>
              </a:rPr>
              <a:t>hực hành trước các kĩ năng cần thiết </a:t>
            </a:r>
            <a:endParaRPr lang="en-US" sz="2400">
              <a:solidFill>
                <a:srgbClr val="000000"/>
              </a:solidFill>
              <a:latin typeface="UTM Avo"/>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7"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BBEF365B-0256-9EC2-0056-66A407258CBC}"/>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5"/>
        <p:cNvGrpSpPr/>
        <p:nvPr/>
      </p:nvGrpSpPr>
      <p:grpSpPr>
        <a:xfrm>
          <a:off x="0" y="0"/>
          <a:ext cx="0" cy="0"/>
          <a:chOff x="0" y="0"/>
          <a:chExt cx="0" cy="0"/>
        </a:xfrm>
      </p:grpSpPr>
      <p:sp>
        <p:nvSpPr>
          <p:cNvPr id="317" name="Google Shape;317;p26"/>
          <p:cNvSpPr txBox="1">
            <a:spLocks noGrp="1"/>
          </p:cNvSpPr>
          <p:nvPr>
            <p:ph type="title"/>
          </p:nvPr>
        </p:nvSpPr>
        <p:spPr>
          <a:xfrm>
            <a:off x="905581" y="3598359"/>
            <a:ext cx="5639647" cy="964400"/>
          </a:xfrm>
          <a:prstGeom prst="rect">
            <a:avLst/>
          </a:prstGeom>
        </p:spPr>
        <p:txBody>
          <a:bodyPr spcFirstLastPara="1" wrap="square" lIns="121900" tIns="121900" rIns="121900" bIns="121900" anchor="t" anchorCtr="0">
            <a:noAutofit/>
          </a:bodyPr>
          <a:lstStyle/>
          <a:p>
            <a:r>
              <a:rPr lang="es" sz="2800" b="1">
                <a:latin typeface="+mn-lt"/>
                <a:ea typeface="+mn-ea"/>
                <a:cs typeface="+mn-ea"/>
                <a:sym typeface="+mn-lt"/>
              </a:rPr>
              <a:t>TÓM TẮT NỘI DUNG</a:t>
            </a:r>
            <a:endParaRPr sz="2800" b="1">
              <a:latin typeface="+mn-lt"/>
              <a:ea typeface="+mn-ea"/>
              <a:cs typeface="+mn-ea"/>
              <a:sym typeface="+mn-lt"/>
            </a:endParaRPr>
          </a:p>
        </p:txBody>
      </p:sp>
      <p:sp>
        <p:nvSpPr>
          <p:cNvPr id="316" name="Google Shape;316;p26"/>
          <p:cNvSpPr txBox="1">
            <a:spLocks noGrp="1"/>
          </p:cNvSpPr>
          <p:nvPr>
            <p:ph type="title" idx="2"/>
          </p:nvPr>
        </p:nvSpPr>
        <p:spPr>
          <a:xfrm>
            <a:off x="1740504" y="2358187"/>
            <a:ext cx="1784800" cy="964400"/>
          </a:xfrm>
          <a:prstGeom prst="rect">
            <a:avLst/>
          </a:prstGeom>
          <a:solidFill>
            <a:schemeClr val="accent5">
              <a:lumMod val="20000"/>
              <a:lumOff val="80000"/>
            </a:schemeClr>
          </a:solidFill>
        </p:spPr>
        <p:txBody>
          <a:bodyPr spcFirstLastPara="1" wrap="square" lIns="121900" tIns="121900" rIns="121900" bIns="121900" anchor="b" anchorCtr="0">
            <a:noAutofit/>
          </a:bodyPr>
          <a:lstStyle/>
          <a:p>
            <a:r>
              <a:rPr lang="es" sz="4000" b="1" dirty="0">
                <a:solidFill>
                  <a:schemeClr val="tx1"/>
                </a:solidFill>
                <a:latin typeface="+mn-lt"/>
                <a:ea typeface="+mn-ea"/>
                <a:cs typeface="+mn-ea"/>
                <a:sym typeface="+mn-lt"/>
              </a:rPr>
              <a:t>I.</a:t>
            </a:r>
            <a:endParaRPr sz="4000" b="1" dirty="0">
              <a:solidFill>
                <a:schemeClr val="tx1"/>
              </a:solidFill>
              <a:latin typeface="+mn-lt"/>
              <a:ea typeface="+mn-ea"/>
              <a:cs typeface="+mn-ea"/>
              <a:sym typeface="+mn-lt"/>
            </a:endParaRPr>
          </a:p>
        </p:txBody>
      </p:sp>
      <p:pic>
        <p:nvPicPr>
          <p:cNvPr id="318" name="Google Shape;318;p26"/>
          <p:cNvPicPr preferRelativeResize="0">
            <a:picLocks noGrp="1"/>
          </p:cNvPicPr>
          <p:nvPr>
            <p:ph type="pic" idx="3"/>
          </p:nvPr>
        </p:nvPicPr>
        <p:blipFill rotWithShape="1">
          <a:blip r:embed="rId4">
            <a:alphaModFix/>
          </a:blip>
          <a:srcRect l="20444" r="20444"/>
          <a:stretch/>
        </p:blipFill>
        <p:spPr>
          <a:xfrm>
            <a:off x="6403714" y="1184700"/>
            <a:ext cx="4792800" cy="5402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08"/>
        <p:cNvGrpSpPr/>
        <p:nvPr/>
      </p:nvGrpSpPr>
      <p:grpSpPr>
        <a:xfrm>
          <a:off x="0" y="0"/>
          <a:ext cx="0" cy="0"/>
          <a:chOff x="0" y="0"/>
          <a:chExt cx="0" cy="0"/>
        </a:xfrm>
      </p:grpSpPr>
      <p:pic>
        <p:nvPicPr>
          <p:cNvPr id="6" name="Picture 16">
            <a:extLst>
              <a:ext uri="{FF2B5EF4-FFF2-40B4-BE49-F238E27FC236}">
                <a16:creationId xmlns:a16="http://schemas.microsoft.com/office/drawing/2014/main" id="{11EE407B-A762-460C-7598-6FCC8C3E81B5}"/>
              </a:ext>
            </a:extLst>
          </p:cNvPr>
          <p:cNvPicPr>
            <a:picLocks noChangeAspect="1"/>
          </p:cNvPicPr>
          <p:nvPr/>
        </p:nvPicPr>
        <p:blipFill>
          <a:blip r:embed="rId4"/>
          <a:srcRect/>
          <a:stretch>
            <a:fillRect/>
          </a:stretch>
        </p:blipFill>
        <p:spPr>
          <a:xfrm>
            <a:off x="3708400" y="2847791"/>
            <a:ext cx="8483600" cy="4156965"/>
          </a:xfrm>
          <a:prstGeom prst="rect">
            <a:avLst/>
          </a:prstGeom>
        </p:spPr>
      </p:pic>
      <p:sp>
        <p:nvSpPr>
          <p:cNvPr id="7" name="Speech Bubble: Rectangle with Corners Rounded 6">
            <a:extLst>
              <a:ext uri="{FF2B5EF4-FFF2-40B4-BE49-F238E27FC236}">
                <a16:creationId xmlns:a16="http://schemas.microsoft.com/office/drawing/2014/main" id="{2FF26F0A-57EB-9BFC-AC74-C46043BB5CF2}"/>
              </a:ext>
            </a:extLst>
          </p:cNvPr>
          <p:cNvSpPr/>
          <p:nvPr/>
        </p:nvSpPr>
        <p:spPr>
          <a:xfrm>
            <a:off x="4597884" y="844247"/>
            <a:ext cx="6239369" cy="1888068"/>
          </a:xfrm>
          <a:prstGeom prst="wedgeRoundRectCallout">
            <a:avLst>
              <a:gd name="adj1" fmla="val 27016"/>
              <a:gd name="adj2" fmla="val 62044"/>
              <a:gd name="adj3" fmla="val 16667"/>
            </a:avLst>
          </a:prstGeom>
          <a:solidFill>
            <a:schemeClr val="accent2">
              <a:lumMod val="20000"/>
              <a:lumOff val="80000"/>
            </a:schemeClr>
          </a:solidFill>
          <a:ln w="25400" cap="flat" cmpd="sng" algn="ctr">
            <a:solidFill>
              <a:schemeClr val="tx1">
                <a:lumMod val="75000"/>
                <a:lumOff val="25000"/>
              </a:schemeClr>
            </a:solidFill>
            <a:prstDash val="solid"/>
          </a:ln>
          <a:effectLst/>
        </p:spPr>
        <p:txBody>
          <a:bodyPr rtlCol="0" anchor="ctr"/>
          <a:lstStyle/>
          <a:p>
            <a:pPr algn="ctr" defTabSz="1219170">
              <a:lnSpc>
                <a:spcPct val="150000"/>
              </a:lnSpc>
              <a:buClrTx/>
            </a:pPr>
            <a:r>
              <a:rPr lang="en-US" sz="2400" dirty="0">
                <a:latin typeface="UTM Avo"/>
                <a:ea typeface="+mn-ea"/>
                <a:cs typeface="+mn-ea"/>
                <a:sym typeface="+mn-lt"/>
              </a:rPr>
              <a:t>T</a:t>
            </a:r>
            <a:r>
              <a:rPr lang="vi-VN" sz="2400" dirty="0">
                <a:latin typeface="+mn-lt"/>
                <a:ea typeface="+mn-ea"/>
                <a:cs typeface="+mn-ea"/>
                <a:sym typeface="+mn-lt"/>
              </a:rPr>
              <a:t>hiết kế sơ đồ tư duy tổng hợp các nội dung các em đã học trong môn công nghệ định hướng nghề nghiệp.</a:t>
            </a:r>
            <a:endParaRPr lang="en-US" sz="2400" dirty="0">
              <a:latin typeface="UTM Avo"/>
              <a:ea typeface="+mn-ea"/>
              <a:cs typeface="+mn-ea"/>
              <a:sym typeface="+mn-lt"/>
            </a:endParaRPr>
          </a:p>
        </p:txBody>
      </p:sp>
      <p:pic>
        <p:nvPicPr>
          <p:cNvPr id="11" name="Picture 10" descr="A circular puzzle with text in center&#10;&#10;Description automatically generated">
            <a:extLst>
              <a:ext uri="{FF2B5EF4-FFF2-40B4-BE49-F238E27FC236}">
                <a16:creationId xmlns:a16="http://schemas.microsoft.com/office/drawing/2014/main" id="{F036FB1B-2CF6-AC04-97CE-C944CC9BFC03}"/>
              </a:ext>
            </a:extLst>
          </p:cNvPr>
          <p:cNvPicPr>
            <a:picLocks noChangeAspect="1"/>
          </p:cNvPicPr>
          <p:nvPr/>
        </p:nvPicPr>
        <p:blipFill>
          <a:blip r:embed="rId5">
            <a:clrChange>
              <a:clrFrom>
                <a:srgbClr val="FFFFFF"/>
              </a:clrFrom>
              <a:clrTo>
                <a:srgbClr val="FFFFFF">
                  <a:alpha val="0"/>
                </a:srgbClr>
              </a:clrTo>
            </a:clrChange>
          </a:blip>
          <a:srcRect l="19563" t="11358" r="13240" b="6749"/>
          <a:stretch/>
        </p:blipFill>
        <p:spPr>
          <a:xfrm>
            <a:off x="468085" y="1775608"/>
            <a:ext cx="3770569" cy="367815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ircle(in)">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0112D0-2DED-A05F-E8D0-4C889E977EEF}"/>
              </a:ext>
            </a:extLst>
          </p:cNvPr>
          <p:cNvPicPr>
            <a:picLocks noChangeAspect="1"/>
          </p:cNvPicPr>
          <p:nvPr/>
        </p:nvPicPr>
        <p:blipFill rotWithShape="1">
          <a:blip r:embed="rId3">
            <a:clrChange>
              <a:clrFrom>
                <a:srgbClr val="FFFFFF"/>
              </a:clrFrom>
              <a:clrTo>
                <a:srgbClr val="FFFFFF">
                  <a:alpha val="0"/>
                </a:srgbClr>
              </a:clrTo>
            </a:clrChange>
          </a:blip>
          <a:srcRect l="1491" r="1345" b="3190"/>
          <a:stretch/>
        </p:blipFill>
        <p:spPr>
          <a:xfrm>
            <a:off x="1391723" y="1346421"/>
            <a:ext cx="9408553" cy="5185008"/>
          </a:xfrm>
          <a:prstGeom prst="rect">
            <a:avLst/>
          </a:prstGeom>
        </p:spPr>
      </p:pic>
    </p:spTree>
    <p:extLst>
      <p:ext uri="{BB962C8B-B14F-4D97-AF65-F5344CB8AC3E}">
        <p14:creationId xmlns:p14="http://schemas.microsoft.com/office/powerpoint/2010/main" val="3117404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5"/>
            <a:extLst>
              <a:ext uri="{FF2B5EF4-FFF2-40B4-BE49-F238E27FC236}">
                <a16:creationId xmlns:a16="http://schemas.microsoft.com/office/drawing/2014/main" id="{8C9B5765-4D94-5C80-708F-985643EC3596}"/>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50"/>
        <p:cNvGrpSpPr/>
        <p:nvPr/>
      </p:nvGrpSpPr>
      <p:grpSpPr>
        <a:xfrm>
          <a:off x="0" y="0"/>
          <a:ext cx="0" cy="0"/>
          <a:chOff x="0" y="0"/>
          <a:chExt cx="0" cy="0"/>
        </a:xfrm>
      </p:grpSpPr>
      <p:pic>
        <p:nvPicPr>
          <p:cNvPr id="4" name="Picture 13">
            <a:extLst>
              <a:ext uri="{FF2B5EF4-FFF2-40B4-BE49-F238E27FC236}">
                <a16:creationId xmlns:a16="http://schemas.microsoft.com/office/drawing/2014/main" id="{55DFC453-F65E-36CE-0E60-0985C96D1E0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840396" y="2942845"/>
            <a:ext cx="8511209" cy="3915156"/>
          </a:xfrm>
          <a:prstGeom prst="rect">
            <a:avLst/>
          </a:prstGeom>
        </p:spPr>
      </p:pic>
      <p:grpSp>
        <p:nvGrpSpPr>
          <p:cNvPr id="5" name="Group 4">
            <a:extLst>
              <a:ext uri="{FF2B5EF4-FFF2-40B4-BE49-F238E27FC236}">
                <a16:creationId xmlns:a16="http://schemas.microsoft.com/office/drawing/2014/main" id="{F41A3823-19AE-BFBD-6C64-EE0ED500B679}"/>
              </a:ext>
            </a:extLst>
          </p:cNvPr>
          <p:cNvGrpSpPr/>
          <p:nvPr/>
        </p:nvGrpSpPr>
        <p:grpSpPr>
          <a:xfrm>
            <a:off x="165101" y="3094989"/>
            <a:ext cx="2946400" cy="2008632"/>
            <a:chOff x="323851" y="2000250"/>
            <a:chExt cx="2209800" cy="1506474"/>
          </a:xfrm>
        </p:grpSpPr>
        <p:sp>
          <p:nvSpPr>
            <p:cNvPr id="6" name="Speech Bubble: Oval 5">
              <a:extLst>
                <a:ext uri="{FF2B5EF4-FFF2-40B4-BE49-F238E27FC236}">
                  <a16:creationId xmlns:a16="http://schemas.microsoft.com/office/drawing/2014/main" id="{B0A74058-9C62-C8D4-E6C2-52D68C7AD389}"/>
                </a:ext>
              </a:extLst>
            </p:cNvPr>
            <p:cNvSpPr/>
            <p:nvPr/>
          </p:nvSpPr>
          <p:spPr>
            <a:xfrm>
              <a:off x="323851" y="2000250"/>
              <a:ext cx="2209800" cy="1506474"/>
            </a:xfrm>
            <a:prstGeom prst="wedgeEllipseCallout">
              <a:avLst>
                <a:gd name="adj1" fmla="val 42817"/>
                <a:gd name="adj2" fmla="val 40954"/>
              </a:avLst>
            </a:prstGeom>
            <a:solidFill>
              <a:schemeClr val="accent2">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4F2FF"/>
                </a:solidFill>
                <a:latin typeface="UTM Avo"/>
                <a:cs typeface="+mn-ea"/>
                <a:sym typeface="+mn-lt"/>
              </a:endParaRPr>
            </a:p>
          </p:txBody>
        </p:sp>
        <p:sp>
          <p:nvSpPr>
            <p:cNvPr id="7" name="TextBox 6">
              <a:extLst>
                <a:ext uri="{FF2B5EF4-FFF2-40B4-BE49-F238E27FC236}">
                  <a16:creationId xmlns:a16="http://schemas.microsoft.com/office/drawing/2014/main" id="{011C8205-A7C9-589B-D906-6A29093C8B52}"/>
                </a:ext>
              </a:extLst>
            </p:cNvPr>
            <p:cNvSpPr txBox="1"/>
            <p:nvPr/>
          </p:nvSpPr>
          <p:spPr>
            <a:xfrm>
              <a:off x="376683" y="2228518"/>
              <a:ext cx="2104136" cy="841385"/>
            </a:xfrm>
            <a:prstGeom prst="rect">
              <a:avLst/>
            </a:prstGeom>
            <a:noFill/>
          </p:spPr>
          <p:txBody>
            <a:bodyPr wrap="square">
              <a:spAutoFit/>
            </a:bodyPr>
            <a:lstStyle/>
            <a:p>
              <a:pPr algn="ctr" defTabSz="1219170">
                <a:lnSpc>
                  <a:spcPct val="150000"/>
                </a:lnSpc>
              </a:pPr>
              <a:r>
                <a:rPr lang="vi-VN" sz="2400" b="1" i="1" dirty="0">
                  <a:latin typeface="+mn-lt"/>
                  <a:ea typeface="+mn-ea"/>
                  <a:cs typeface="+mn-ea"/>
                  <a:sym typeface="+mn-lt"/>
                </a:rPr>
                <a:t>Nhóm 1: </a:t>
              </a:r>
              <a:endParaRPr lang="en-US" sz="2400" b="1" i="1" dirty="0">
                <a:latin typeface="UTM Avo"/>
                <a:ea typeface="+mn-ea"/>
                <a:cs typeface="+mn-ea"/>
                <a:sym typeface="+mn-lt"/>
              </a:endParaRPr>
            </a:p>
            <a:p>
              <a:pPr algn="ctr" defTabSz="1219170">
                <a:lnSpc>
                  <a:spcPct val="150000"/>
                </a:lnSpc>
              </a:pPr>
              <a:r>
                <a:rPr lang="vi-VN" sz="2400" dirty="0">
                  <a:latin typeface="+mn-lt"/>
                  <a:ea typeface="+mn-ea"/>
                  <a:cs typeface="+mn-ea"/>
                  <a:sym typeface="+mn-lt"/>
                </a:rPr>
                <a:t>Phiếu học tập</a:t>
              </a:r>
              <a:r>
                <a:rPr lang="en-US" sz="2400" dirty="0">
                  <a:latin typeface="UTM Avo"/>
                  <a:ea typeface="+mn-ea"/>
                  <a:cs typeface="+mn-ea"/>
                  <a:sym typeface="+mn-lt"/>
                </a:rPr>
                <a:t> </a:t>
              </a:r>
              <a:r>
                <a:rPr lang="vi-VN" sz="2400" dirty="0">
                  <a:latin typeface="+mn-lt"/>
                  <a:ea typeface="+mn-ea"/>
                  <a:cs typeface="+mn-ea"/>
                  <a:sym typeface="+mn-lt"/>
                </a:rPr>
                <a:t>1</a:t>
              </a:r>
              <a:endParaRPr lang="en-US" sz="2400" dirty="0">
                <a:latin typeface="UTM Avo"/>
                <a:ea typeface="+mn-ea"/>
                <a:cs typeface="+mn-ea"/>
                <a:sym typeface="+mn-lt"/>
              </a:endParaRPr>
            </a:p>
          </p:txBody>
        </p:sp>
      </p:grpSp>
      <p:grpSp>
        <p:nvGrpSpPr>
          <p:cNvPr id="8" name="Group 7">
            <a:extLst>
              <a:ext uri="{FF2B5EF4-FFF2-40B4-BE49-F238E27FC236}">
                <a16:creationId xmlns:a16="http://schemas.microsoft.com/office/drawing/2014/main" id="{3DC8694E-14D0-1152-5468-E4A73D9C0EA5}"/>
              </a:ext>
            </a:extLst>
          </p:cNvPr>
          <p:cNvGrpSpPr/>
          <p:nvPr/>
        </p:nvGrpSpPr>
        <p:grpSpPr>
          <a:xfrm>
            <a:off x="2714247" y="1908070"/>
            <a:ext cx="3080508" cy="2008632"/>
            <a:chOff x="273560" y="2000250"/>
            <a:chExt cx="2310381" cy="1506474"/>
          </a:xfrm>
        </p:grpSpPr>
        <p:sp>
          <p:nvSpPr>
            <p:cNvPr id="9" name="Speech Bubble: Oval 8">
              <a:extLst>
                <a:ext uri="{FF2B5EF4-FFF2-40B4-BE49-F238E27FC236}">
                  <a16:creationId xmlns:a16="http://schemas.microsoft.com/office/drawing/2014/main" id="{BA6B03B6-EF57-C98B-13C3-3D0E506A5A9F}"/>
                </a:ext>
              </a:extLst>
            </p:cNvPr>
            <p:cNvSpPr/>
            <p:nvPr/>
          </p:nvSpPr>
          <p:spPr>
            <a:xfrm>
              <a:off x="323851" y="2000250"/>
              <a:ext cx="2209800" cy="1506474"/>
            </a:xfrm>
            <a:prstGeom prst="wedgeEllipseCallout">
              <a:avLst>
                <a:gd name="adj1" fmla="val 23420"/>
                <a:gd name="adj2" fmla="val 63716"/>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srgbClr val="F4F2FF"/>
                </a:solidFill>
                <a:latin typeface="UTM Avo"/>
                <a:cs typeface="+mn-ea"/>
                <a:sym typeface="+mn-lt"/>
              </a:endParaRPr>
            </a:p>
          </p:txBody>
        </p:sp>
        <p:sp>
          <p:nvSpPr>
            <p:cNvPr id="10" name="TextBox 9">
              <a:extLst>
                <a:ext uri="{FF2B5EF4-FFF2-40B4-BE49-F238E27FC236}">
                  <a16:creationId xmlns:a16="http://schemas.microsoft.com/office/drawing/2014/main" id="{7B08B0B2-3EBA-E8B4-92AA-14F88BE1C35D}"/>
                </a:ext>
              </a:extLst>
            </p:cNvPr>
            <p:cNvSpPr txBox="1"/>
            <p:nvPr/>
          </p:nvSpPr>
          <p:spPr>
            <a:xfrm>
              <a:off x="273560" y="2236547"/>
              <a:ext cx="2310381" cy="841385"/>
            </a:xfrm>
            <a:prstGeom prst="rect">
              <a:avLst/>
            </a:prstGeom>
            <a:noFill/>
          </p:spPr>
          <p:txBody>
            <a:bodyPr wrap="square">
              <a:spAutoFit/>
            </a:bodyPr>
            <a:lstStyle/>
            <a:p>
              <a:pPr algn="ctr" defTabSz="1219170">
                <a:lnSpc>
                  <a:spcPct val="150000"/>
                </a:lnSpc>
              </a:pPr>
              <a:r>
                <a:rPr lang="vi-VN" sz="2400" b="1" i="1">
                  <a:latin typeface="+mn-lt"/>
                  <a:ea typeface="+mn-ea"/>
                  <a:cs typeface="+mn-ea"/>
                  <a:sym typeface="+mn-lt"/>
                </a:rPr>
                <a:t>Nhóm </a:t>
              </a:r>
              <a:r>
                <a:rPr lang="en-US" sz="2400" b="1" i="1">
                  <a:latin typeface="UTM Avo"/>
                  <a:ea typeface="+mn-ea"/>
                  <a:cs typeface="+mn-ea"/>
                  <a:sym typeface="+mn-lt"/>
                </a:rPr>
                <a:t>2</a:t>
              </a:r>
              <a:r>
                <a:rPr lang="vi-VN" sz="2400" b="1" i="1">
                  <a:latin typeface="+mn-lt"/>
                  <a:ea typeface="+mn-ea"/>
                  <a:cs typeface="+mn-ea"/>
                  <a:sym typeface="+mn-lt"/>
                </a:rPr>
                <a:t>: </a:t>
              </a:r>
              <a:endParaRPr lang="en-US" sz="2400" b="1" i="1">
                <a:latin typeface="UTM Avo"/>
                <a:ea typeface="+mn-ea"/>
                <a:cs typeface="+mn-ea"/>
                <a:sym typeface="+mn-lt"/>
              </a:endParaRPr>
            </a:p>
            <a:p>
              <a:pPr algn="ctr" defTabSz="1219170">
                <a:lnSpc>
                  <a:spcPct val="150000"/>
                </a:lnSpc>
              </a:pPr>
              <a:r>
                <a:rPr lang="vi-VN" sz="2400">
                  <a:latin typeface="+mn-lt"/>
                  <a:ea typeface="+mn-ea"/>
                  <a:cs typeface="+mn-ea"/>
                  <a:sym typeface="+mn-lt"/>
                </a:rPr>
                <a:t>Phiếu học tập 2</a:t>
              </a:r>
              <a:endParaRPr lang="en-US" sz="2400">
                <a:latin typeface="UTM Avo"/>
                <a:ea typeface="+mn-ea"/>
                <a:cs typeface="+mn-ea"/>
                <a:sym typeface="+mn-lt"/>
              </a:endParaRPr>
            </a:p>
          </p:txBody>
        </p:sp>
      </p:grpSp>
      <p:grpSp>
        <p:nvGrpSpPr>
          <p:cNvPr id="11" name="Group 10">
            <a:extLst>
              <a:ext uri="{FF2B5EF4-FFF2-40B4-BE49-F238E27FC236}">
                <a16:creationId xmlns:a16="http://schemas.microsoft.com/office/drawing/2014/main" id="{DD4BA1AF-79A6-AC0E-BFD6-13CFC4797A4C}"/>
              </a:ext>
            </a:extLst>
          </p:cNvPr>
          <p:cNvGrpSpPr/>
          <p:nvPr/>
        </p:nvGrpSpPr>
        <p:grpSpPr>
          <a:xfrm>
            <a:off x="5919717" y="1908070"/>
            <a:ext cx="2966555" cy="2008632"/>
            <a:chOff x="323851" y="2000250"/>
            <a:chExt cx="2224916" cy="1506474"/>
          </a:xfrm>
        </p:grpSpPr>
        <p:sp>
          <p:nvSpPr>
            <p:cNvPr id="12" name="Speech Bubble: Oval 11">
              <a:extLst>
                <a:ext uri="{FF2B5EF4-FFF2-40B4-BE49-F238E27FC236}">
                  <a16:creationId xmlns:a16="http://schemas.microsoft.com/office/drawing/2014/main" id="{6BE3DA43-DAA5-6A10-10CF-9E37E9E992EA}"/>
                </a:ext>
              </a:extLst>
            </p:cNvPr>
            <p:cNvSpPr/>
            <p:nvPr/>
          </p:nvSpPr>
          <p:spPr>
            <a:xfrm>
              <a:off x="323851" y="2000250"/>
              <a:ext cx="2209800" cy="1506474"/>
            </a:xfrm>
            <a:prstGeom prst="wedgeEllipseCallout">
              <a:avLst>
                <a:gd name="adj1" fmla="val -8908"/>
                <a:gd name="adj2" fmla="val 68774"/>
              </a:avLst>
            </a:prstGeom>
            <a:solidFill>
              <a:schemeClr val="accent2">
                <a:lumMod val="20000"/>
                <a:lumOff val="80000"/>
              </a:schemeClr>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4F2FF"/>
                </a:solidFill>
                <a:latin typeface="UTM Avo"/>
                <a:cs typeface="+mn-ea"/>
                <a:sym typeface="+mn-lt"/>
              </a:endParaRPr>
            </a:p>
          </p:txBody>
        </p:sp>
        <p:sp>
          <p:nvSpPr>
            <p:cNvPr id="13" name="TextBox 12">
              <a:extLst>
                <a:ext uri="{FF2B5EF4-FFF2-40B4-BE49-F238E27FC236}">
                  <a16:creationId xmlns:a16="http://schemas.microsoft.com/office/drawing/2014/main" id="{ED58DD02-6EA7-D9E1-C80D-9E3EACD51671}"/>
                </a:ext>
              </a:extLst>
            </p:cNvPr>
            <p:cNvSpPr txBox="1"/>
            <p:nvPr/>
          </p:nvSpPr>
          <p:spPr>
            <a:xfrm>
              <a:off x="338967" y="2205687"/>
              <a:ext cx="2209800" cy="841385"/>
            </a:xfrm>
            <a:prstGeom prst="rect">
              <a:avLst/>
            </a:prstGeom>
            <a:noFill/>
          </p:spPr>
          <p:txBody>
            <a:bodyPr wrap="square">
              <a:spAutoFit/>
            </a:bodyPr>
            <a:lstStyle/>
            <a:p>
              <a:pPr algn="ctr" defTabSz="1219170">
                <a:lnSpc>
                  <a:spcPct val="150000"/>
                </a:lnSpc>
              </a:pPr>
              <a:r>
                <a:rPr lang="vi-VN" sz="2400" b="1" i="1">
                  <a:latin typeface="+mn-lt"/>
                  <a:ea typeface="+mn-ea"/>
                  <a:cs typeface="+mn-ea"/>
                  <a:sym typeface="+mn-lt"/>
                </a:rPr>
                <a:t>Nhóm </a:t>
              </a:r>
              <a:r>
                <a:rPr lang="en-US" sz="2400" b="1" i="1">
                  <a:latin typeface="UTM Avo"/>
                  <a:ea typeface="+mn-ea"/>
                  <a:cs typeface="+mn-ea"/>
                  <a:sym typeface="+mn-lt"/>
                </a:rPr>
                <a:t>3</a:t>
              </a:r>
              <a:r>
                <a:rPr lang="vi-VN" sz="2400" b="1" i="1">
                  <a:latin typeface="+mn-lt"/>
                  <a:ea typeface="+mn-ea"/>
                  <a:cs typeface="+mn-ea"/>
                  <a:sym typeface="+mn-lt"/>
                </a:rPr>
                <a:t>: </a:t>
              </a:r>
              <a:endParaRPr lang="en-US" sz="2400" b="1" i="1">
                <a:latin typeface="UTM Avo"/>
                <a:ea typeface="+mn-ea"/>
                <a:cs typeface="+mn-ea"/>
                <a:sym typeface="+mn-lt"/>
              </a:endParaRPr>
            </a:p>
            <a:p>
              <a:pPr algn="ctr" defTabSz="1219170">
                <a:lnSpc>
                  <a:spcPct val="150000"/>
                </a:lnSpc>
              </a:pPr>
              <a:r>
                <a:rPr lang="en-US" sz="2400">
                  <a:latin typeface="UTM Avo"/>
                  <a:ea typeface="+mn-ea"/>
                  <a:cs typeface="+mn-ea"/>
                  <a:sym typeface="+mn-lt"/>
                </a:rPr>
                <a:t>Phiếu học tập 3</a:t>
              </a:r>
            </a:p>
          </p:txBody>
        </p:sp>
      </p:grpSp>
      <p:grpSp>
        <p:nvGrpSpPr>
          <p:cNvPr id="14" name="Group 13">
            <a:extLst>
              <a:ext uri="{FF2B5EF4-FFF2-40B4-BE49-F238E27FC236}">
                <a16:creationId xmlns:a16="http://schemas.microsoft.com/office/drawing/2014/main" id="{0184EE31-C650-9D58-566B-7EA61EF3E84E}"/>
              </a:ext>
            </a:extLst>
          </p:cNvPr>
          <p:cNvGrpSpPr/>
          <p:nvPr/>
        </p:nvGrpSpPr>
        <p:grpSpPr>
          <a:xfrm>
            <a:off x="8964335" y="2647489"/>
            <a:ext cx="2966555" cy="2008632"/>
            <a:chOff x="323851" y="2000250"/>
            <a:chExt cx="2224916" cy="1506474"/>
          </a:xfrm>
        </p:grpSpPr>
        <p:sp>
          <p:nvSpPr>
            <p:cNvPr id="15" name="Speech Bubble: Oval 14">
              <a:extLst>
                <a:ext uri="{FF2B5EF4-FFF2-40B4-BE49-F238E27FC236}">
                  <a16:creationId xmlns:a16="http://schemas.microsoft.com/office/drawing/2014/main" id="{EC2C15B9-238F-E185-7EE2-C5BCDCF16684}"/>
                </a:ext>
              </a:extLst>
            </p:cNvPr>
            <p:cNvSpPr/>
            <p:nvPr/>
          </p:nvSpPr>
          <p:spPr>
            <a:xfrm>
              <a:off x="323851" y="2000250"/>
              <a:ext cx="2209800" cy="1506474"/>
            </a:xfrm>
            <a:prstGeom prst="wedgeEllipseCallout">
              <a:avLst>
                <a:gd name="adj1" fmla="val -29167"/>
                <a:gd name="adj2" fmla="val 51703"/>
              </a:avLst>
            </a:prstGeom>
            <a:solidFill>
              <a:schemeClr val="accent2">
                <a:lumMod val="20000"/>
                <a:lumOff val="80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dirty="0">
                <a:solidFill>
                  <a:srgbClr val="F4F2FF"/>
                </a:solidFill>
                <a:latin typeface="UTM Avo"/>
                <a:cs typeface="+mn-ea"/>
                <a:sym typeface="+mn-lt"/>
              </a:endParaRPr>
            </a:p>
          </p:txBody>
        </p:sp>
        <p:sp>
          <p:nvSpPr>
            <p:cNvPr id="16" name="TextBox 15">
              <a:extLst>
                <a:ext uri="{FF2B5EF4-FFF2-40B4-BE49-F238E27FC236}">
                  <a16:creationId xmlns:a16="http://schemas.microsoft.com/office/drawing/2014/main" id="{6D8E6C07-3AD9-9750-D520-53FB89BA3AAF}"/>
                </a:ext>
              </a:extLst>
            </p:cNvPr>
            <p:cNvSpPr txBox="1"/>
            <p:nvPr/>
          </p:nvSpPr>
          <p:spPr>
            <a:xfrm>
              <a:off x="338967" y="2205687"/>
              <a:ext cx="2209800" cy="841385"/>
            </a:xfrm>
            <a:prstGeom prst="rect">
              <a:avLst/>
            </a:prstGeom>
            <a:noFill/>
          </p:spPr>
          <p:txBody>
            <a:bodyPr wrap="square">
              <a:spAutoFit/>
            </a:bodyPr>
            <a:lstStyle/>
            <a:p>
              <a:pPr algn="ctr" defTabSz="1219170">
                <a:lnSpc>
                  <a:spcPct val="150000"/>
                </a:lnSpc>
              </a:pPr>
              <a:r>
                <a:rPr lang="vi-VN" sz="2400" b="1" i="1">
                  <a:latin typeface="+mn-lt"/>
                  <a:ea typeface="+mn-ea"/>
                  <a:cs typeface="+mn-ea"/>
                  <a:sym typeface="+mn-lt"/>
                </a:rPr>
                <a:t>Nhóm </a:t>
              </a:r>
              <a:r>
                <a:rPr lang="en-US" sz="2400" b="1" i="1">
                  <a:latin typeface="UTM Avo"/>
                  <a:ea typeface="+mn-ea"/>
                  <a:cs typeface="+mn-ea"/>
                  <a:sym typeface="+mn-lt"/>
                </a:rPr>
                <a:t>4</a:t>
              </a:r>
              <a:r>
                <a:rPr lang="vi-VN" sz="2400" b="1" i="1">
                  <a:latin typeface="+mn-lt"/>
                  <a:ea typeface="+mn-ea"/>
                  <a:cs typeface="+mn-ea"/>
                  <a:sym typeface="+mn-lt"/>
                </a:rPr>
                <a:t>: </a:t>
              </a:r>
              <a:endParaRPr lang="en-US" sz="2400" b="1" i="1">
                <a:latin typeface="UTM Avo"/>
                <a:ea typeface="+mn-ea"/>
                <a:cs typeface="+mn-ea"/>
                <a:sym typeface="+mn-lt"/>
              </a:endParaRPr>
            </a:p>
            <a:p>
              <a:pPr algn="ctr" defTabSz="1219170">
                <a:lnSpc>
                  <a:spcPct val="150000"/>
                </a:lnSpc>
              </a:pPr>
              <a:r>
                <a:rPr lang="en-US" sz="2400">
                  <a:latin typeface="UTM Avo"/>
                  <a:ea typeface="+mn-ea"/>
                  <a:cs typeface="+mn-ea"/>
                  <a:sym typeface="+mn-lt"/>
                </a:rPr>
                <a:t>Phiếu học tập 4</a:t>
              </a:r>
            </a:p>
          </p:txBody>
        </p:sp>
      </p:grpSp>
      <p:sp>
        <p:nvSpPr>
          <p:cNvPr id="17" name="Rectangle: Diagonal Corners Rounded 16">
            <a:extLst>
              <a:ext uri="{FF2B5EF4-FFF2-40B4-BE49-F238E27FC236}">
                <a16:creationId xmlns:a16="http://schemas.microsoft.com/office/drawing/2014/main" id="{7B109DC4-854C-6AA7-703E-0A4A9152459B}"/>
              </a:ext>
            </a:extLst>
          </p:cNvPr>
          <p:cNvSpPr/>
          <p:nvPr/>
        </p:nvSpPr>
        <p:spPr>
          <a:xfrm>
            <a:off x="8084704" y="959901"/>
            <a:ext cx="3846186" cy="670600"/>
          </a:xfrm>
          <a:prstGeom prst="round2DiagRect">
            <a:avLst/>
          </a:prstGeom>
          <a:solidFill>
            <a:schemeClr val="accent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chemeClr val="tx1"/>
                </a:solidFill>
                <a:latin typeface="UTM Avo"/>
                <a:cs typeface="+mn-ea"/>
                <a:sym typeface="+mn-lt"/>
              </a:rPr>
              <a:t>THẢO LUẬN NHÓM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99"/>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5FCE62C0-407C-27ED-9B13-DB1D5AED25C6}"/>
              </a:ext>
            </a:extLst>
          </p:cNvPr>
          <p:cNvSpPr/>
          <p:nvPr/>
        </p:nvSpPr>
        <p:spPr>
          <a:xfrm>
            <a:off x="3667276" y="1524001"/>
            <a:ext cx="4639733" cy="690638"/>
          </a:xfrm>
          <a:prstGeom prst="round2DiagRect">
            <a:avLst/>
          </a:prstGeom>
          <a:solidFill>
            <a:schemeClr val="accent2">
              <a:lumMod val="60000"/>
              <a:lumOff val="40000"/>
            </a:schemeClr>
          </a:solidFill>
          <a:ln>
            <a:solidFill>
              <a:schemeClr val="accent4">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PHIẾU HỌC TẬP SỐ 1</a:t>
            </a:r>
          </a:p>
        </p:txBody>
      </p:sp>
      <p:sp>
        <p:nvSpPr>
          <p:cNvPr id="6" name="TextBox 5">
            <a:extLst>
              <a:ext uri="{FF2B5EF4-FFF2-40B4-BE49-F238E27FC236}">
                <a16:creationId xmlns:a16="http://schemas.microsoft.com/office/drawing/2014/main" id="{A45D0BCF-8F04-081F-3578-C63865600F4E}"/>
              </a:ext>
            </a:extLst>
          </p:cNvPr>
          <p:cNvSpPr txBox="1"/>
          <p:nvPr/>
        </p:nvSpPr>
        <p:spPr>
          <a:xfrm>
            <a:off x="737306" y="2214639"/>
            <a:ext cx="10717388" cy="4445832"/>
          </a:xfrm>
          <a:prstGeom prst="rect">
            <a:avLst/>
          </a:prstGeom>
          <a:noFill/>
        </p:spPr>
        <p:txBody>
          <a:bodyPr wrap="square">
            <a:spAutoFit/>
          </a:bodyPr>
          <a:lstStyle/>
          <a:p>
            <a:pPr algn="just" defTabSz="1219170">
              <a:lnSpc>
                <a:spcPct val="150000"/>
              </a:lnSpc>
            </a:pPr>
            <a:r>
              <a:rPr lang="vi-VN" sz="2400" b="1" dirty="0">
                <a:latin typeface="+mn-lt"/>
                <a:ea typeface="+mn-ea"/>
                <a:cs typeface="+mn-ea"/>
                <a:sym typeface="+mn-lt"/>
              </a:rPr>
              <a:t>Câu 1: </a:t>
            </a:r>
            <a:r>
              <a:rPr lang="vi-VN" sz="2400" dirty="0">
                <a:latin typeface="+mn-lt"/>
                <a:ea typeface="+mn-ea"/>
                <a:cs typeface="+mn-ea"/>
                <a:sym typeface="+mn-lt"/>
              </a:rPr>
              <a:t>Trình bày khái niệm nghề nghiệp, tầm </a:t>
            </a:r>
            <a:r>
              <a:rPr lang="en-US" sz="2400" dirty="0" err="1">
                <a:latin typeface="UTM Avo"/>
                <a:ea typeface="+mn-ea"/>
                <a:cs typeface="+mn-ea"/>
                <a:sym typeface="+mn-lt"/>
              </a:rPr>
              <a:t>quan</a:t>
            </a:r>
            <a:r>
              <a:rPr lang="vi-VN" sz="2400" dirty="0">
                <a:latin typeface="+mn-lt"/>
                <a:ea typeface="+mn-ea"/>
                <a:cs typeface="+mn-ea"/>
                <a:sym typeface="+mn-lt"/>
              </a:rPr>
              <a:t> trọng của nghề nghiệp đối với con người và xã hội.</a:t>
            </a:r>
          </a:p>
          <a:p>
            <a:pPr algn="just" defTabSz="1219170">
              <a:lnSpc>
                <a:spcPct val="150000"/>
              </a:lnSpc>
            </a:pPr>
            <a:r>
              <a:rPr lang="vi-VN" sz="2400" b="1" dirty="0">
                <a:latin typeface="+mn-lt"/>
                <a:ea typeface="+mn-ea"/>
                <a:cs typeface="+mn-ea"/>
                <a:sym typeface="+mn-lt"/>
              </a:rPr>
              <a:t>Câu 2: </a:t>
            </a:r>
            <a:r>
              <a:rPr lang="vi-VN" sz="2400" dirty="0">
                <a:latin typeface="+mn-lt"/>
                <a:ea typeface="+mn-ea"/>
                <a:cs typeface="+mn-ea"/>
                <a:sym typeface="+mn-lt"/>
              </a:rPr>
              <a:t>Trình bày ý nghĩa của việc lựa chọn đúng đắn nghề nghiệp đối với con người.</a:t>
            </a:r>
          </a:p>
          <a:p>
            <a:pPr algn="just" defTabSz="1219170">
              <a:lnSpc>
                <a:spcPct val="150000"/>
              </a:lnSpc>
            </a:pPr>
            <a:r>
              <a:rPr lang="vi-VN" sz="2400" b="1" dirty="0">
                <a:latin typeface="+mn-lt"/>
                <a:ea typeface="+mn-ea"/>
                <a:cs typeface="+mn-ea"/>
                <a:sym typeface="+mn-lt"/>
              </a:rPr>
              <a:t>Câu 3: </a:t>
            </a:r>
            <a:r>
              <a:rPr lang="vi-VN" sz="2400" dirty="0">
                <a:latin typeface="+mn-lt"/>
                <a:ea typeface="+mn-ea"/>
                <a:cs typeface="+mn-ea"/>
                <a:sym typeface="+mn-lt"/>
              </a:rPr>
              <a:t>Phân tích đặc điểm chung của các ngành nghề trong lĩnh vực kĩ thuật, công nghệ.</a:t>
            </a:r>
          </a:p>
          <a:p>
            <a:pPr algn="just" defTabSz="1219170">
              <a:lnSpc>
                <a:spcPct val="150000"/>
              </a:lnSpc>
            </a:pPr>
            <a:r>
              <a:rPr lang="vi-VN" sz="2400" b="1" dirty="0">
                <a:latin typeface="+mn-lt"/>
                <a:ea typeface="+mn-ea"/>
                <a:cs typeface="+mn-ea"/>
                <a:sym typeface="+mn-lt"/>
              </a:rPr>
              <a:t>Câu 4: </a:t>
            </a:r>
            <a:r>
              <a:rPr lang="vi-VN" sz="2400" dirty="0">
                <a:latin typeface="+mn-lt"/>
                <a:ea typeface="+mn-ea"/>
                <a:cs typeface="+mn-ea"/>
                <a:sym typeface="+mn-lt"/>
              </a:rPr>
              <a:t>Phân tích những yêu cầu chung của các ngành nghề trong lĩnh vực kĩ thuật, công nghệ.</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99"/>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5FCE62C0-407C-27ED-9B13-DB1D5AED25C6}"/>
              </a:ext>
            </a:extLst>
          </p:cNvPr>
          <p:cNvSpPr/>
          <p:nvPr/>
        </p:nvSpPr>
        <p:spPr>
          <a:xfrm>
            <a:off x="3406018" y="1654629"/>
            <a:ext cx="4639733" cy="652336"/>
          </a:xfrm>
          <a:prstGeom prst="round2DiagRect">
            <a:avLst/>
          </a:prstGeom>
          <a:solidFill>
            <a:schemeClr val="accent2">
              <a:lumMod val="40000"/>
              <a:lumOff val="60000"/>
            </a:schemeClr>
          </a:solidFill>
          <a:ln>
            <a:solidFill>
              <a:schemeClr val="accent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PHIẾU HỌC TẬP SỐ 2</a:t>
            </a:r>
          </a:p>
        </p:txBody>
      </p:sp>
      <p:sp>
        <p:nvSpPr>
          <p:cNvPr id="6" name="TextBox 5">
            <a:extLst>
              <a:ext uri="{FF2B5EF4-FFF2-40B4-BE49-F238E27FC236}">
                <a16:creationId xmlns:a16="http://schemas.microsoft.com/office/drawing/2014/main" id="{A45D0BCF-8F04-081F-3578-C63865600F4E}"/>
              </a:ext>
            </a:extLst>
          </p:cNvPr>
          <p:cNvSpPr txBox="1"/>
          <p:nvPr/>
        </p:nvSpPr>
        <p:spPr>
          <a:xfrm>
            <a:off x="894342" y="2413010"/>
            <a:ext cx="10229145" cy="3891835"/>
          </a:xfrm>
          <a:prstGeom prst="rect">
            <a:avLst/>
          </a:prstGeom>
          <a:noFill/>
        </p:spPr>
        <p:txBody>
          <a:bodyPr wrap="square">
            <a:spAutoFit/>
          </a:bodyPr>
          <a:lstStyle/>
          <a:p>
            <a:pPr algn="just" defTabSz="1219170">
              <a:lnSpc>
                <a:spcPct val="150000"/>
              </a:lnSpc>
            </a:pPr>
            <a:r>
              <a:rPr lang="vi-VN" sz="2400" b="1" dirty="0">
                <a:latin typeface="+mn-lt"/>
                <a:ea typeface="+mn-ea"/>
                <a:cs typeface="+mn-ea"/>
                <a:sym typeface="+mn-lt"/>
              </a:rPr>
              <a:t>Câu 1: </a:t>
            </a:r>
            <a:r>
              <a:rPr lang="vi-VN" sz="2400" dirty="0">
                <a:latin typeface="+mn-lt"/>
                <a:ea typeface="+mn-ea"/>
                <a:cs typeface="+mn-ea"/>
                <a:sym typeface="+mn-lt"/>
              </a:rPr>
              <a:t>Mô tả cơ cấu hệ thống giáo dục tại Việt Nam.</a:t>
            </a:r>
          </a:p>
          <a:p>
            <a:pPr algn="just" defTabSz="1219170">
              <a:lnSpc>
                <a:spcPct val="150000"/>
              </a:lnSpc>
            </a:pPr>
            <a:r>
              <a:rPr lang="vi-VN" sz="2400" b="1" dirty="0">
                <a:latin typeface="+mn-lt"/>
                <a:ea typeface="+mn-ea"/>
                <a:cs typeface="+mn-ea"/>
                <a:sym typeface="+mn-lt"/>
              </a:rPr>
              <a:t>Câu 2: </a:t>
            </a:r>
            <a:r>
              <a:rPr lang="vi-VN" sz="2400" dirty="0">
                <a:latin typeface="+mn-lt"/>
                <a:ea typeface="+mn-ea"/>
                <a:cs typeface="+mn-ea"/>
                <a:sym typeface="+mn-lt"/>
              </a:rPr>
              <a:t>Giải thích các thời điểm có sự phân luồng và cơ hội lựa chọn nghề nghiệp kĩ thuật, công nghệ trong hệ thống giáo dục.</a:t>
            </a:r>
          </a:p>
          <a:p>
            <a:pPr algn="just" defTabSz="1219170">
              <a:lnSpc>
                <a:spcPct val="150000"/>
              </a:lnSpc>
            </a:pPr>
            <a:r>
              <a:rPr lang="vi-VN" sz="2400" b="1" dirty="0">
                <a:latin typeface="+mn-lt"/>
                <a:ea typeface="+mn-ea"/>
                <a:cs typeface="+mn-ea"/>
                <a:sym typeface="+mn-lt"/>
              </a:rPr>
              <a:t>Câu 3: </a:t>
            </a:r>
            <a:r>
              <a:rPr lang="vi-VN" sz="2400" dirty="0">
                <a:latin typeface="+mn-lt"/>
                <a:ea typeface="+mn-ea"/>
                <a:cs typeface="+mn-ea"/>
                <a:sym typeface="+mn-lt"/>
              </a:rPr>
              <a:t>Giải thích những hướng đi liên quan tới nghề nghiệp trong lĩnh vực kĩ thuật, công nghệ sau khi tốt nghiệp trung học cơ sở.</a:t>
            </a:r>
          </a:p>
          <a:p>
            <a:pPr algn="just" defTabSz="1219170">
              <a:lnSpc>
                <a:spcPct val="150000"/>
              </a:lnSpc>
            </a:pPr>
            <a:r>
              <a:rPr lang="vi-VN" sz="2400" b="1" dirty="0">
                <a:latin typeface="+mn-lt"/>
                <a:ea typeface="+mn-ea"/>
                <a:cs typeface="+mn-ea"/>
                <a:sym typeface="+mn-lt"/>
              </a:rPr>
              <a:t>Câu 4: </a:t>
            </a:r>
            <a:r>
              <a:rPr lang="vi-VN" sz="2400" dirty="0">
                <a:latin typeface="+mn-lt"/>
                <a:ea typeface="+mn-ea"/>
                <a:cs typeface="+mn-ea"/>
                <a:sym typeface="+mn-lt"/>
              </a:rPr>
              <a:t>Trình bày khái niệm về thị trường lao động, các yếu tố ảnh hưởng tới thị trường lao động.</a:t>
            </a:r>
          </a:p>
        </p:txBody>
      </p:sp>
    </p:spTree>
    <p:extLst>
      <p:ext uri="{BB962C8B-B14F-4D97-AF65-F5344CB8AC3E}">
        <p14:creationId xmlns:p14="http://schemas.microsoft.com/office/powerpoint/2010/main" val="170487573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99"/>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5FCE62C0-407C-27ED-9B13-DB1D5AED25C6}"/>
              </a:ext>
            </a:extLst>
          </p:cNvPr>
          <p:cNvSpPr/>
          <p:nvPr/>
        </p:nvSpPr>
        <p:spPr>
          <a:xfrm>
            <a:off x="4592560" y="805543"/>
            <a:ext cx="4639733" cy="701121"/>
          </a:xfrm>
          <a:prstGeom prst="round2DiagRect">
            <a:avLst/>
          </a:prstGeom>
          <a:solidFill>
            <a:schemeClr val="accent2">
              <a:lumMod val="60000"/>
              <a:lumOff val="40000"/>
            </a:schemeClr>
          </a:solidFill>
          <a:ln>
            <a:solidFill>
              <a:schemeClr val="tx2">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b="1">
                <a:solidFill>
                  <a:srgbClr val="000000"/>
                </a:solidFill>
                <a:latin typeface="UTM Avo"/>
                <a:cs typeface="+mn-ea"/>
                <a:sym typeface="+mn-lt"/>
              </a:rPr>
              <a:t>PHIẾU HỌC TẬP SỐ 3</a:t>
            </a:r>
          </a:p>
        </p:txBody>
      </p:sp>
      <p:sp>
        <p:nvSpPr>
          <p:cNvPr id="6" name="TextBox 5">
            <a:extLst>
              <a:ext uri="{FF2B5EF4-FFF2-40B4-BE49-F238E27FC236}">
                <a16:creationId xmlns:a16="http://schemas.microsoft.com/office/drawing/2014/main" id="{A45D0BCF-8F04-081F-3578-C63865600F4E}"/>
              </a:ext>
            </a:extLst>
          </p:cNvPr>
          <p:cNvSpPr txBox="1"/>
          <p:nvPr/>
        </p:nvSpPr>
        <p:spPr>
          <a:xfrm>
            <a:off x="603550" y="1665530"/>
            <a:ext cx="10728480" cy="5005216"/>
          </a:xfrm>
          <a:prstGeom prst="rect">
            <a:avLst/>
          </a:prstGeom>
          <a:noFill/>
        </p:spPr>
        <p:txBody>
          <a:bodyPr wrap="square">
            <a:spAutoFit/>
          </a:bodyPr>
          <a:lstStyle/>
          <a:p>
            <a:pPr algn="just" defTabSz="1219170">
              <a:lnSpc>
                <a:spcPct val="150000"/>
              </a:lnSpc>
            </a:pPr>
            <a:r>
              <a:rPr lang="vi-VN" sz="2400" b="1" dirty="0">
                <a:latin typeface="+mn-lt"/>
                <a:ea typeface="+mn-ea"/>
                <a:cs typeface="+mn-ea"/>
                <a:sym typeface="+mn-lt"/>
              </a:rPr>
              <a:t>Câu 1: </a:t>
            </a:r>
            <a:r>
              <a:rPr lang="vi-VN" sz="2400" dirty="0">
                <a:latin typeface="+mn-lt"/>
                <a:ea typeface="+mn-ea"/>
                <a:cs typeface="+mn-ea"/>
                <a:sym typeface="+mn-lt"/>
              </a:rPr>
              <a:t>Trình bày vai trò của thị trường lao động trong việc định hướng nghề nghiệp thuộc lĩnh vực kĩ thuật, công nghệ.</a:t>
            </a:r>
          </a:p>
          <a:p>
            <a:pPr algn="just" defTabSz="1219170">
              <a:lnSpc>
                <a:spcPct val="150000"/>
              </a:lnSpc>
            </a:pPr>
            <a:r>
              <a:rPr lang="vi-VN" sz="2400" b="1" dirty="0">
                <a:latin typeface="+mn-lt"/>
                <a:ea typeface="+mn-ea"/>
                <a:cs typeface="+mn-ea"/>
                <a:sym typeface="+mn-lt"/>
              </a:rPr>
              <a:t>Câu 2: </a:t>
            </a:r>
            <a:r>
              <a:rPr lang="vi-VN" sz="2400" dirty="0">
                <a:latin typeface="+mn-lt"/>
                <a:ea typeface="+mn-ea"/>
                <a:cs typeface="+mn-ea"/>
                <a:sym typeface="+mn-lt"/>
              </a:rPr>
              <a:t>Mô tả những vấn đề cơ bản của thị trường lao động tại Việt Nam hiện nay.</a:t>
            </a:r>
          </a:p>
          <a:p>
            <a:pPr algn="just" defTabSz="1219170">
              <a:lnSpc>
                <a:spcPct val="150000"/>
              </a:lnSpc>
            </a:pPr>
            <a:r>
              <a:rPr lang="vi-VN" sz="2400" b="1" dirty="0">
                <a:latin typeface="+mn-lt"/>
                <a:ea typeface="+mn-ea"/>
                <a:cs typeface="+mn-ea"/>
                <a:sym typeface="+mn-lt"/>
              </a:rPr>
              <a:t>Câu 3: </a:t>
            </a:r>
            <a:r>
              <a:rPr lang="vi-VN" sz="2400" dirty="0">
                <a:latin typeface="+mn-lt"/>
                <a:ea typeface="+mn-ea"/>
                <a:cs typeface="+mn-ea"/>
                <a:sym typeface="+mn-lt"/>
              </a:rPr>
              <a:t>Trình bày tóm tắt kết quả tìm thông tin về thị trường lao động trong lĩnh vực kĩ thuật và công nghệ qua truy cập vào các trang web chính phủ, trang web của các công ty tư vấn nhân lực hoặc của công ty sản xuất, kinh doanh.</a:t>
            </a:r>
          </a:p>
          <a:p>
            <a:pPr algn="just" defTabSz="1219170">
              <a:lnSpc>
                <a:spcPct val="150000"/>
              </a:lnSpc>
            </a:pPr>
            <a:r>
              <a:rPr lang="vi-VN" sz="2400" b="1" dirty="0">
                <a:latin typeface="+mn-lt"/>
                <a:ea typeface="+mn-ea"/>
                <a:cs typeface="+mn-ea"/>
                <a:sym typeface="+mn-lt"/>
              </a:rPr>
              <a:t>Câu 4: </a:t>
            </a:r>
            <a:r>
              <a:rPr lang="vi-VN" sz="2400" dirty="0">
                <a:latin typeface="+mn-lt"/>
                <a:ea typeface="+mn-ea"/>
                <a:cs typeface="+mn-ea"/>
                <a:sym typeface="+mn-lt"/>
              </a:rPr>
              <a:t>Tóm tắt lí thuyết cây nghề nghiệp trong lựa chọn nghề nghiệp.</a:t>
            </a:r>
          </a:p>
        </p:txBody>
      </p:sp>
    </p:spTree>
    <p:extLst>
      <p:ext uri="{BB962C8B-B14F-4D97-AF65-F5344CB8AC3E}">
        <p14:creationId xmlns:p14="http://schemas.microsoft.com/office/powerpoint/2010/main" val="367440168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99"/>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5FCE62C0-407C-27ED-9B13-DB1D5AED25C6}"/>
              </a:ext>
            </a:extLst>
          </p:cNvPr>
          <p:cNvSpPr/>
          <p:nvPr/>
        </p:nvSpPr>
        <p:spPr>
          <a:xfrm>
            <a:off x="3460446" y="1645368"/>
            <a:ext cx="4639733" cy="677332"/>
          </a:xfrm>
          <a:prstGeom prst="round2DiagRect">
            <a:avLst/>
          </a:prstGeom>
          <a:solidFill>
            <a:schemeClr val="accent2">
              <a:lumMod val="60000"/>
              <a:lumOff val="40000"/>
            </a:schemeClr>
          </a:solidFill>
          <a:ln>
            <a:solidFill>
              <a:schemeClr val="accent5"/>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b="1" dirty="0">
                <a:solidFill>
                  <a:srgbClr val="000000"/>
                </a:solidFill>
                <a:latin typeface="UTM Avo"/>
                <a:cs typeface="+mn-ea"/>
                <a:sym typeface="+mn-lt"/>
              </a:rPr>
              <a:t>PHIẾU HỌC TẬP SỐ 4</a:t>
            </a:r>
          </a:p>
        </p:txBody>
      </p:sp>
      <p:sp>
        <p:nvSpPr>
          <p:cNvPr id="6" name="TextBox 5">
            <a:extLst>
              <a:ext uri="{FF2B5EF4-FFF2-40B4-BE49-F238E27FC236}">
                <a16:creationId xmlns:a16="http://schemas.microsoft.com/office/drawing/2014/main" id="{A45D0BCF-8F04-081F-3578-C63865600F4E}"/>
              </a:ext>
            </a:extLst>
          </p:cNvPr>
          <p:cNvSpPr txBox="1"/>
          <p:nvPr/>
        </p:nvSpPr>
        <p:spPr>
          <a:xfrm>
            <a:off x="413450" y="2322700"/>
            <a:ext cx="11365093" cy="3891835"/>
          </a:xfrm>
          <a:prstGeom prst="rect">
            <a:avLst/>
          </a:prstGeom>
          <a:noFill/>
        </p:spPr>
        <p:txBody>
          <a:bodyPr wrap="square">
            <a:spAutoFit/>
          </a:bodyPr>
          <a:lstStyle/>
          <a:p>
            <a:pPr algn="just" defTabSz="1219170">
              <a:lnSpc>
                <a:spcPct val="150000"/>
              </a:lnSpc>
            </a:pPr>
            <a:r>
              <a:rPr lang="vi-VN" sz="2400" b="1" dirty="0">
                <a:latin typeface="+mn-lt"/>
                <a:ea typeface="+mn-ea"/>
                <a:cs typeface="+mn-ea"/>
                <a:sym typeface="+mn-lt"/>
              </a:rPr>
              <a:t>Câu 1: </a:t>
            </a:r>
            <a:r>
              <a:rPr lang="vi-VN" sz="2400" dirty="0">
                <a:latin typeface="+mn-lt"/>
                <a:ea typeface="+mn-ea"/>
                <a:cs typeface="+mn-ea"/>
                <a:sym typeface="+mn-lt"/>
              </a:rPr>
              <a:t>Tóm tắt lí thuyết mật mã Holland trong lựa chọn nghề nghiệp.</a:t>
            </a:r>
          </a:p>
          <a:p>
            <a:pPr algn="just" defTabSz="1219170">
              <a:lnSpc>
                <a:spcPct val="150000"/>
              </a:lnSpc>
            </a:pPr>
            <a:r>
              <a:rPr lang="vi-VN" sz="2400" b="1" dirty="0">
                <a:latin typeface="+mn-lt"/>
                <a:ea typeface="+mn-ea"/>
                <a:cs typeface="+mn-ea"/>
                <a:sym typeface="+mn-lt"/>
              </a:rPr>
              <a:t>Câu 2: </a:t>
            </a:r>
            <a:r>
              <a:rPr lang="vi-VN" sz="2400" dirty="0">
                <a:latin typeface="+mn-lt"/>
                <a:ea typeface="+mn-ea"/>
                <a:cs typeface="+mn-ea"/>
                <a:sym typeface="+mn-lt"/>
              </a:rPr>
              <a:t>Em hãy xác định hướng đi của bản thân sau khi tốt nghiệp trung học cơ sở. Giải thích lí do.</a:t>
            </a:r>
          </a:p>
          <a:p>
            <a:pPr algn="just" defTabSz="1219170">
              <a:lnSpc>
                <a:spcPct val="150000"/>
              </a:lnSpc>
            </a:pPr>
            <a:r>
              <a:rPr lang="vi-VN" sz="2400" b="1" dirty="0">
                <a:latin typeface="+mn-lt"/>
                <a:ea typeface="+mn-ea"/>
                <a:cs typeface="+mn-ea"/>
                <a:sym typeface="+mn-lt"/>
              </a:rPr>
              <a:t>Câu 3: </a:t>
            </a:r>
            <a:r>
              <a:rPr lang="vi-VN" sz="2400" dirty="0">
                <a:latin typeface="+mn-lt"/>
                <a:ea typeface="+mn-ea"/>
                <a:cs typeface="+mn-ea"/>
                <a:sym typeface="+mn-lt"/>
              </a:rPr>
              <a:t>Giải thích các yếu tố ảnh hưởng tới quyết định lựa chọn nghề nghiệp của bản thân trong lĩnh vực kĩ thuật, công nghệ.</a:t>
            </a:r>
          </a:p>
          <a:p>
            <a:pPr algn="just" defTabSz="1219170">
              <a:lnSpc>
                <a:spcPct val="150000"/>
              </a:lnSpc>
            </a:pPr>
            <a:r>
              <a:rPr lang="vi-VN" sz="2400" b="1" dirty="0">
                <a:latin typeface="+mn-lt"/>
                <a:ea typeface="+mn-ea"/>
                <a:cs typeface="+mn-ea"/>
                <a:sym typeface="+mn-lt"/>
              </a:rPr>
              <a:t>Câu 4: </a:t>
            </a:r>
            <a:r>
              <a:rPr lang="vi-VN" sz="2400" dirty="0">
                <a:latin typeface="+mn-lt"/>
                <a:ea typeface="+mn-ea"/>
                <a:cs typeface="+mn-ea"/>
                <a:sym typeface="+mn-lt"/>
              </a:rPr>
              <a:t>Trả lời các bảng hỏi trong bài 6 và so sánh kết quả với nguyện vọng của bản thân đối với nghề nghiệp trong lĩnh vực kĩ thuật, công nghệ.</a:t>
            </a:r>
          </a:p>
        </p:txBody>
      </p:sp>
    </p:spTree>
    <p:extLst>
      <p:ext uri="{BB962C8B-B14F-4D97-AF65-F5344CB8AC3E}">
        <p14:creationId xmlns:p14="http://schemas.microsoft.com/office/powerpoint/2010/main" val="300828121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42"/>
        <p:cNvGrpSpPr/>
        <p:nvPr/>
      </p:nvGrpSpPr>
      <p:grpSpPr>
        <a:xfrm>
          <a:off x="0" y="0"/>
          <a:ext cx="0" cy="0"/>
          <a:chOff x="0" y="0"/>
          <a:chExt cx="0" cy="0"/>
        </a:xfrm>
      </p:grpSpPr>
      <p:grpSp>
        <p:nvGrpSpPr>
          <p:cNvPr id="446" name="Google Shape;446;p31"/>
          <p:cNvGrpSpPr/>
          <p:nvPr/>
        </p:nvGrpSpPr>
        <p:grpSpPr>
          <a:xfrm>
            <a:off x="-3243294" y="3429000"/>
            <a:ext cx="10201656" cy="6152940"/>
            <a:chOff x="-4800350" y="1892950"/>
            <a:chExt cx="10354250" cy="6244975"/>
          </a:xfrm>
        </p:grpSpPr>
        <p:grpSp>
          <p:nvGrpSpPr>
            <p:cNvPr id="447" name="Google Shape;447;p31"/>
            <p:cNvGrpSpPr/>
            <p:nvPr/>
          </p:nvGrpSpPr>
          <p:grpSpPr>
            <a:xfrm flipH="1">
              <a:off x="-4800350" y="1928425"/>
              <a:ext cx="10354250" cy="6209500"/>
              <a:chOff x="2570000" y="1422575"/>
              <a:chExt cx="10354250" cy="6209500"/>
            </a:xfrm>
          </p:grpSpPr>
          <p:cxnSp>
            <p:nvCxnSpPr>
              <p:cNvPr id="448" name="Google Shape;448;p31"/>
              <p:cNvCxnSpPr/>
              <p:nvPr/>
            </p:nvCxnSpPr>
            <p:spPr>
              <a:xfrm rot="10800000" flipH="1">
                <a:off x="2570000" y="14225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49" name="Google Shape;449;p31"/>
              <p:cNvCxnSpPr/>
              <p:nvPr/>
            </p:nvCxnSpPr>
            <p:spPr>
              <a:xfrm rot="10800000" flipH="1">
                <a:off x="2823200" y="17601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50" name="Google Shape;450;p31"/>
              <p:cNvCxnSpPr/>
              <p:nvPr/>
            </p:nvCxnSpPr>
            <p:spPr>
              <a:xfrm rot="10800000" flipH="1">
                <a:off x="3076400" y="20977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51" name="Google Shape;451;p31"/>
              <p:cNvCxnSpPr/>
              <p:nvPr/>
            </p:nvCxnSpPr>
            <p:spPr>
              <a:xfrm rot="10800000" flipH="1">
                <a:off x="3329600" y="24353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52" name="Google Shape;452;p31"/>
              <p:cNvCxnSpPr/>
              <p:nvPr/>
            </p:nvCxnSpPr>
            <p:spPr>
              <a:xfrm rot="10800000" flipH="1">
                <a:off x="3582800" y="27729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53" name="Google Shape;453;p31"/>
              <p:cNvCxnSpPr/>
              <p:nvPr/>
            </p:nvCxnSpPr>
            <p:spPr>
              <a:xfrm rot="10800000" flipH="1">
                <a:off x="3836000" y="31105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54" name="Google Shape;454;p31"/>
              <p:cNvCxnSpPr/>
              <p:nvPr/>
            </p:nvCxnSpPr>
            <p:spPr>
              <a:xfrm rot="10800000" flipH="1">
                <a:off x="4089200" y="34481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55" name="Google Shape;455;p31"/>
              <p:cNvCxnSpPr/>
              <p:nvPr/>
            </p:nvCxnSpPr>
            <p:spPr>
              <a:xfrm rot="10800000" flipH="1">
                <a:off x="4342400" y="37857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56" name="Google Shape;456;p31"/>
              <p:cNvCxnSpPr/>
              <p:nvPr/>
            </p:nvCxnSpPr>
            <p:spPr>
              <a:xfrm>
                <a:off x="3253900" y="4874350"/>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57" name="Google Shape;457;p31"/>
              <p:cNvCxnSpPr/>
              <p:nvPr/>
            </p:nvCxnSpPr>
            <p:spPr>
              <a:xfrm>
                <a:off x="3718063" y="4610527"/>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58" name="Google Shape;458;p31"/>
              <p:cNvCxnSpPr/>
              <p:nvPr/>
            </p:nvCxnSpPr>
            <p:spPr>
              <a:xfrm>
                <a:off x="4182225" y="4346704"/>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59" name="Google Shape;459;p31"/>
              <p:cNvCxnSpPr/>
              <p:nvPr/>
            </p:nvCxnSpPr>
            <p:spPr>
              <a:xfrm>
                <a:off x="4646388" y="4082881"/>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60" name="Google Shape;460;p31"/>
              <p:cNvCxnSpPr/>
              <p:nvPr/>
            </p:nvCxnSpPr>
            <p:spPr>
              <a:xfrm>
                <a:off x="5110550" y="3819058"/>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61" name="Google Shape;461;p31"/>
              <p:cNvCxnSpPr/>
              <p:nvPr/>
            </p:nvCxnSpPr>
            <p:spPr>
              <a:xfrm>
                <a:off x="5574713" y="3555235"/>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62" name="Google Shape;462;p31"/>
              <p:cNvCxnSpPr/>
              <p:nvPr/>
            </p:nvCxnSpPr>
            <p:spPr>
              <a:xfrm>
                <a:off x="6038875" y="3291413"/>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63" name="Google Shape;463;p31"/>
              <p:cNvCxnSpPr/>
              <p:nvPr/>
            </p:nvCxnSpPr>
            <p:spPr>
              <a:xfrm>
                <a:off x="6503038" y="3027590"/>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64" name="Google Shape;464;p31"/>
              <p:cNvCxnSpPr/>
              <p:nvPr/>
            </p:nvCxnSpPr>
            <p:spPr>
              <a:xfrm>
                <a:off x="6967200" y="2763767"/>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65" name="Google Shape;465;p31"/>
              <p:cNvCxnSpPr/>
              <p:nvPr/>
            </p:nvCxnSpPr>
            <p:spPr>
              <a:xfrm>
                <a:off x="7431363" y="2499944"/>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66" name="Google Shape;466;p31"/>
              <p:cNvCxnSpPr/>
              <p:nvPr/>
            </p:nvCxnSpPr>
            <p:spPr>
              <a:xfrm>
                <a:off x="7895525" y="2236121"/>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67" name="Google Shape;467;p31"/>
              <p:cNvCxnSpPr/>
              <p:nvPr/>
            </p:nvCxnSpPr>
            <p:spPr>
              <a:xfrm>
                <a:off x="8359688" y="1972298"/>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68" name="Google Shape;468;p31"/>
              <p:cNvCxnSpPr/>
              <p:nvPr/>
            </p:nvCxnSpPr>
            <p:spPr>
              <a:xfrm>
                <a:off x="8823850" y="1708475"/>
                <a:ext cx="4100400" cy="2348100"/>
              </a:xfrm>
              <a:prstGeom prst="straightConnector1">
                <a:avLst/>
              </a:prstGeom>
              <a:noFill/>
              <a:ln w="9525" cap="flat" cmpd="sng">
                <a:solidFill>
                  <a:schemeClr val="accent1"/>
                </a:solidFill>
                <a:prstDash val="solid"/>
                <a:round/>
                <a:headEnd type="none" w="med" len="med"/>
                <a:tailEnd type="none" w="med" len="med"/>
              </a:ln>
            </p:spPr>
          </p:cxnSp>
        </p:grpSp>
        <p:pic>
          <p:nvPicPr>
            <p:cNvPr id="469" name="Google Shape;469;p31"/>
            <p:cNvPicPr preferRelativeResize="0"/>
            <p:nvPr/>
          </p:nvPicPr>
          <p:blipFill>
            <a:blip r:embed="rId4">
              <a:alphaModFix/>
            </a:blip>
            <a:stretch>
              <a:fillRect/>
            </a:stretch>
          </p:blipFill>
          <p:spPr>
            <a:xfrm flipH="1">
              <a:off x="-675599" y="1892950"/>
              <a:ext cx="5755174" cy="4074650"/>
            </a:xfrm>
            <a:prstGeom prst="rect">
              <a:avLst/>
            </a:prstGeom>
            <a:noFill/>
            <a:ln>
              <a:noFill/>
            </a:ln>
          </p:spPr>
        </p:pic>
      </p:grpSp>
      <p:sp>
        <p:nvSpPr>
          <p:cNvPr id="8" name="TextBox 7">
            <a:extLst>
              <a:ext uri="{FF2B5EF4-FFF2-40B4-BE49-F238E27FC236}">
                <a16:creationId xmlns:a16="http://schemas.microsoft.com/office/drawing/2014/main" id="{BFCC59DC-E62E-5B83-AD5E-53CB4E8A9996}"/>
              </a:ext>
            </a:extLst>
          </p:cNvPr>
          <p:cNvSpPr txBox="1"/>
          <p:nvPr/>
        </p:nvSpPr>
        <p:spPr>
          <a:xfrm>
            <a:off x="1329926" y="1943430"/>
            <a:ext cx="9262173" cy="654731"/>
          </a:xfrm>
          <a:prstGeom prst="rect">
            <a:avLst/>
          </a:prstGeom>
          <a:noFill/>
        </p:spPr>
        <p:txBody>
          <a:bodyPr wrap="square" rtlCol="0">
            <a:spAutoFit/>
          </a:bodyPr>
          <a:lstStyle/>
          <a:p>
            <a:pPr algn="ctr" defTabSz="1219170">
              <a:lnSpc>
                <a:spcPct val="150000"/>
              </a:lnSpc>
            </a:pPr>
            <a:r>
              <a:rPr lang="en-US" sz="2800" b="1" dirty="0">
                <a:solidFill>
                  <a:srgbClr val="A7C5F6">
                    <a:lumMod val="25000"/>
                  </a:srgbClr>
                </a:solidFill>
                <a:latin typeface="UTM Avo"/>
                <a:ea typeface="+mn-ea"/>
                <a:cs typeface="+mn-ea"/>
                <a:sym typeface="+mn-lt"/>
              </a:rPr>
              <a:t>PHIẾU HỌC TẬP SỐ 1</a:t>
            </a:r>
          </a:p>
        </p:txBody>
      </p:sp>
    </p:spTree>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774324" y="1599778"/>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en-US" sz="2400" kern="1200">
                  <a:solidFill>
                    <a:prstClr val="black"/>
                  </a:solidFill>
                  <a:latin typeface="UTM Avo"/>
                  <a:ea typeface="+mn-ea"/>
                  <a:cs typeface="+mn-ea"/>
                  <a:sym typeface="+mn-lt"/>
                </a:rPr>
                <a:t>1. </a:t>
              </a:r>
              <a:r>
                <a:rPr lang="vi-VN" sz="2400" kern="1200">
                  <a:solidFill>
                    <a:prstClr val="black"/>
                  </a:solidFill>
                  <a:latin typeface="+mn-lt"/>
                  <a:ea typeface="+mn-ea"/>
                  <a:cs typeface="+mn-ea"/>
                  <a:sym typeface="+mn-lt"/>
                </a:rPr>
                <a:t>Trình bày khái niệm nghề nghiệp, tầm </a:t>
              </a:r>
              <a:r>
                <a:rPr lang="en-US" sz="2400" kern="1200">
                  <a:solidFill>
                    <a:prstClr val="black"/>
                  </a:solidFill>
                  <a:latin typeface="UTM Avo"/>
                  <a:ea typeface="+mn-ea"/>
                  <a:cs typeface="+mn-ea"/>
                  <a:sym typeface="+mn-lt"/>
                </a:rPr>
                <a:t>quan</a:t>
              </a:r>
              <a:r>
                <a:rPr lang="vi-VN" sz="2400" kern="1200">
                  <a:solidFill>
                    <a:prstClr val="black"/>
                  </a:solidFill>
                  <a:latin typeface="+mn-lt"/>
                  <a:ea typeface="+mn-ea"/>
                  <a:cs typeface="+mn-ea"/>
                  <a:sym typeface="+mn-lt"/>
                </a:rPr>
                <a:t> trọng của nghề nghiệp đối với con người và xã hội.</a:t>
              </a:r>
            </a:p>
          </p:txBody>
        </p:sp>
      </p:grpSp>
      <p:grpSp>
        <p:nvGrpSpPr>
          <p:cNvPr id="13" name="Group 12">
            <a:extLst>
              <a:ext uri="{FF2B5EF4-FFF2-40B4-BE49-F238E27FC236}">
                <a16:creationId xmlns:a16="http://schemas.microsoft.com/office/drawing/2014/main" id="{37A9EB79-0C01-886C-027A-99CCB615F7C0}"/>
              </a:ext>
            </a:extLst>
          </p:cNvPr>
          <p:cNvGrpSpPr/>
          <p:nvPr/>
        </p:nvGrpSpPr>
        <p:grpSpPr>
          <a:xfrm>
            <a:off x="383637" y="3090298"/>
            <a:ext cx="10589164" cy="3114559"/>
            <a:chOff x="86364" y="2812184"/>
            <a:chExt cx="11033076" cy="3114558"/>
          </a:xfrm>
        </p:grpSpPr>
        <p:sp>
          <p:nvSpPr>
            <p:cNvPr id="14" name="Rounded Rectangle 36">
              <a:extLst>
                <a:ext uri="{FF2B5EF4-FFF2-40B4-BE49-F238E27FC236}">
                  <a16:creationId xmlns:a16="http://schemas.microsoft.com/office/drawing/2014/main" id="{F9922FBE-F52A-6EF4-C70E-3E0B85BA03DE}"/>
                </a:ext>
              </a:extLst>
            </p:cNvPr>
            <p:cNvSpPr/>
            <p:nvPr/>
          </p:nvSpPr>
          <p:spPr>
            <a:xfrm>
              <a:off x="477534" y="2812184"/>
              <a:ext cx="10641906" cy="3114558"/>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indent="-457189" algn="just" defTabSz="914377">
                <a:lnSpc>
                  <a:spcPct val="150000"/>
                </a:lnSpc>
                <a:buClrTx/>
                <a:buFontTx/>
                <a:buChar char="-"/>
                <a:defRPr/>
              </a:pPr>
              <a:r>
                <a:rPr lang="vi-VN" sz="2400" kern="1200" dirty="0">
                  <a:solidFill>
                    <a:srgbClr val="000000"/>
                  </a:solidFill>
                  <a:cs typeface="+mn-ea"/>
                  <a:sym typeface="+mn-lt"/>
                </a:rPr>
                <a:t>Khái niệm:</a:t>
              </a:r>
              <a:endParaRPr lang="en-US" sz="2400" kern="1200" dirty="0">
                <a:solidFill>
                  <a:srgbClr val="000000"/>
                </a:solidFill>
                <a:latin typeface="UTM Avo"/>
                <a:cs typeface="+mn-ea"/>
                <a:sym typeface="+mn-lt"/>
              </a:endParaRPr>
            </a:p>
            <a:p>
              <a:pPr marL="457189" indent="-457189" algn="just" defTabSz="914377">
                <a:lnSpc>
                  <a:spcPct val="150000"/>
                </a:lnSpc>
                <a:buClrTx/>
                <a:buFont typeface="Arial" panose="020B0604020202020204" pitchFamily="34" charset="0"/>
                <a:buChar char="•"/>
                <a:defRPr/>
              </a:pPr>
              <a:r>
                <a:rPr lang="en-US" sz="2400" kern="1200" dirty="0">
                  <a:solidFill>
                    <a:srgbClr val="000000"/>
                  </a:solidFill>
                  <a:latin typeface="UTM Avo"/>
                  <a:cs typeface="+mn-ea"/>
                  <a:sym typeface="+mn-lt"/>
                </a:rPr>
                <a:t>L</a:t>
              </a:r>
              <a:r>
                <a:rPr lang="vi-VN" sz="2400" kern="1200" dirty="0">
                  <a:solidFill>
                    <a:srgbClr val="000000"/>
                  </a:solidFill>
                  <a:cs typeface="+mn-ea"/>
                  <a:sym typeface="+mn-lt"/>
                </a:rPr>
                <a:t>à tập hợp các công việc trong một lĩnh vực hoạt động</a:t>
              </a:r>
              <a:endParaRPr lang="en-US" sz="2400" kern="1200" dirty="0">
                <a:solidFill>
                  <a:srgbClr val="000000"/>
                </a:solidFill>
                <a:cs typeface="+mn-ea"/>
                <a:sym typeface="+mn-lt"/>
              </a:endParaRPr>
            </a:p>
            <a:p>
              <a:pPr algn="just" defTabSz="914377">
                <a:lnSpc>
                  <a:spcPct val="150000"/>
                </a:lnSpc>
                <a:buClrTx/>
                <a:defRPr/>
              </a:pPr>
              <a:r>
                <a:rPr lang="vi-VN" sz="2400" kern="1200" dirty="0">
                  <a:solidFill>
                    <a:srgbClr val="000000"/>
                  </a:solidFill>
                  <a:cs typeface="+mn-ea"/>
                  <a:sym typeface="+mn-lt"/>
                </a:rPr>
                <a:t>lao động</a:t>
              </a:r>
              <a:r>
                <a:rPr lang="en-US" sz="2400" kern="1200" dirty="0">
                  <a:solidFill>
                    <a:srgbClr val="000000"/>
                  </a:solidFill>
                  <a:latin typeface="UTM Avo"/>
                  <a:cs typeface="+mn-ea"/>
                  <a:sym typeface="+mn-lt"/>
                </a:rPr>
                <a:t>.</a:t>
              </a:r>
            </a:p>
            <a:p>
              <a:pPr marL="457189" indent="-457189" algn="just" defTabSz="914377">
                <a:lnSpc>
                  <a:spcPct val="150000"/>
                </a:lnSpc>
                <a:buClrTx/>
                <a:buFont typeface="Arial" panose="020B0604020202020204" pitchFamily="34" charset="0"/>
                <a:buChar char="•"/>
                <a:defRPr/>
              </a:pPr>
              <a:r>
                <a:rPr lang="en-US" sz="2400" kern="1200" dirty="0">
                  <a:solidFill>
                    <a:srgbClr val="000000"/>
                  </a:solidFill>
                  <a:latin typeface="UTM Avo"/>
                  <a:cs typeface="+mn-ea"/>
                  <a:sym typeface="+mn-lt"/>
                </a:rPr>
                <a:t>Đ</a:t>
              </a:r>
              <a:r>
                <a:rPr lang="vi-VN" sz="2400" kern="1200" dirty="0">
                  <a:solidFill>
                    <a:srgbClr val="000000"/>
                  </a:solidFill>
                  <a:cs typeface="+mn-ea"/>
                  <a:sym typeface="+mn-lt"/>
                </a:rPr>
                <a:t>ược xã hội công nhận</a:t>
              </a:r>
              <a:r>
                <a:rPr lang="en-US" sz="2400" kern="1200" dirty="0">
                  <a:solidFill>
                    <a:srgbClr val="000000"/>
                  </a:solidFill>
                  <a:latin typeface="UTM Avo"/>
                  <a:cs typeface="+mn-ea"/>
                  <a:sym typeface="+mn-lt"/>
                </a:rPr>
                <a:t>.</a:t>
              </a:r>
            </a:p>
            <a:p>
              <a:pPr marL="457189" indent="-457189" algn="just" defTabSz="914377">
                <a:lnSpc>
                  <a:spcPct val="150000"/>
                </a:lnSpc>
                <a:buClrTx/>
                <a:buFont typeface="Arial" panose="020B0604020202020204" pitchFamily="34" charset="0"/>
                <a:buChar char="•"/>
                <a:defRPr/>
              </a:pPr>
              <a:r>
                <a:rPr lang="en-US" sz="2400" kern="1200" dirty="0">
                  <a:solidFill>
                    <a:srgbClr val="000000"/>
                  </a:solidFill>
                  <a:latin typeface="UTM Avo"/>
                  <a:cs typeface="+mn-ea"/>
                  <a:sym typeface="+mn-lt"/>
                </a:rPr>
                <a:t>T</a:t>
              </a:r>
              <a:r>
                <a:rPr lang="vi-VN" sz="2400" kern="1200" dirty="0">
                  <a:solidFill>
                    <a:srgbClr val="000000"/>
                  </a:solidFill>
                  <a:cs typeface="+mn-ea"/>
                  <a:sym typeface="+mn-lt"/>
                </a:rPr>
                <a:t>hường gắn bó lâu dài với mỗi người.</a:t>
              </a: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86364" y="2812184"/>
              <a:ext cx="782339" cy="665531"/>
            </a:xfrm>
            <a:prstGeom prst="rect">
              <a:avLst/>
            </a:prstGeom>
          </p:spPr>
        </p:pic>
      </p:grpSp>
      <p:pic>
        <p:nvPicPr>
          <p:cNvPr id="1026" name="Picture 2" descr="5 phút để biết ngay 55 từ vựng về nghề nghiệp tiếng Anh – Language Link  Academic">
            <a:extLst>
              <a:ext uri="{FF2B5EF4-FFF2-40B4-BE49-F238E27FC236}">
                <a16:creationId xmlns:a16="http://schemas.microsoft.com/office/drawing/2014/main" id="{D494F526-74D2-C659-1126-630EA8B90837}"/>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23251" y="4402667"/>
            <a:ext cx="3968749" cy="2619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81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589747" y="1718036"/>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en-US" sz="2400" kern="1200">
                  <a:solidFill>
                    <a:prstClr val="black"/>
                  </a:solidFill>
                  <a:latin typeface="UTM Avo"/>
                  <a:ea typeface="+mn-ea"/>
                  <a:cs typeface="+mn-ea"/>
                  <a:sym typeface="+mn-lt"/>
                </a:rPr>
                <a:t>1. </a:t>
              </a:r>
              <a:r>
                <a:rPr lang="vi-VN" sz="2400" kern="1200">
                  <a:solidFill>
                    <a:prstClr val="black"/>
                  </a:solidFill>
                  <a:latin typeface="+mn-lt"/>
                  <a:ea typeface="+mn-ea"/>
                  <a:cs typeface="+mn-ea"/>
                  <a:sym typeface="+mn-lt"/>
                </a:rPr>
                <a:t>Trình bày khái niệm nghề nghiệp, tầm </a:t>
              </a:r>
              <a:r>
                <a:rPr lang="en-US" sz="2400" kern="1200">
                  <a:solidFill>
                    <a:prstClr val="black"/>
                  </a:solidFill>
                  <a:latin typeface="UTM Avo"/>
                  <a:ea typeface="+mn-ea"/>
                  <a:cs typeface="+mn-ea"/>
                  <a:sym typeface="+mn-lt"/>
                </a:rPr>
                <a:t>quan</a:t>
              </a:r>
              <a:r>
                <a:rPr lang="vi-VN" sz="2400" kern="1200">
                  <a:solidFill>
                    <a:prstClr val="black"/>
                  </a:solidFill>
                  <a:latin typeface="+mn-lt"/>
                  <a:ea typeface="+mn-ea"/>
                  <a:cs typeface="+mn-ea"/>
                  <a:sym typeface="+mn-lt"/>
                </a:rPr>
                <a:t> trọng của nghề nghiệp đối với con người và xã hội.</a:t>
              </a:r>
            </a:p>
          </p:txBody>
        </p:sp>
      </p:grpSp>
      <p:grpSp>
        <p:nvGrpSpPr>
          <p:cNvPr id="13" name="Group 12">
            <a:extLst>
              <a:ext uri="{FF2B5EF4-FFF2-40B4-BE49-F238E27FC236}">
                <a16:creationId xmlns:a16="http://schemas.microsoft.com/office/drawing/2014/main" id="{37A9EB79-0C01-886C-027A-99CCB615F7C0}"/>
              </a:ext>
            </a:extLst>
          </p:cNvPr>
          <p:cNvGrpSpPr/>
          <p:nvPr/>
        </p:nvGrpSpPr>
        <p:grpSpPr>
          <a:xfrm>
            <a:off x="198579" y="3316578"/>
            <a:ext cx="11033557" cy="3253851"/>
            <a:chOff x="-101421" y="1425766"/>
            <a:chExt cx="11033557" cy="3253848"/>
          </a:xfrm>
        </p:grpSpPr>
        <p:sp>
          <p:nvSpPr>
            <p:cNvPr id="14" name="Rounded Rectangle 36">
              <a:extLst>
                <a:ext uri="{FF2B5EF4-FFF2-40B4-BE49-F238E27FC236}">
                  <a16:creationId xmlns:a16="http://schemas.microsoft.com/office/drawing/2014/main" id="{F9922FBE-F52A-6EF4-C70E-3E0B85BA03DE}"/>
                </a:ext>
              </a:extLst>
            </p:cNvPr>
            <p:cNvSpPr/>
            <p:nvPr/>
          </p:nvSpPr>
          <p:spPr>
            <a:xfrm>
              <a:off x="478014" y="1425766"/>
              <a:ext cx="10454122" cy="3253848"/>
            </a:xfrm>
            <a:prstGeom prst="roundRect">
              <a:avLst>
                <a:gd name="adj" fmla="val 8079"/>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377">
                <a:lnSpc>
                  <a:spcPct val="150000"/>
                </a:lnSpc>
                <a:buClrTx/>
                <a:defRPr/>
              </a:pPr>
              <a:r>
                <a:rPr lang="vi-VN" sz="2400" kern="1200" dirty="0">
                  <a:solidFill>
                    <a:srgbClr val="000000"/>
                  </a:solidFill>
                  <a:cs typeface="+mn-ea"/>
                  <a:sym typeface="+mn-lt"/>
                </a:rPr>
                <a:t>- Tầm quan trọng của nghề nghiệp đối với con người và xã hội:</a:t>
              </a:r>
            </a:p>
            <a:p>
              <a:pPr marL="457189" indent="-457189" algn="just" defTabSz="914377">
                <a:lnSpc>
                  <a:spcPct val="150000"/>
                </a:lnSpc>
                <a:buClrTx/>
                <a:buFont typeface="Arial" panose="020B0604020202020204" pitchFamily="34" charset="0"/>
                <a:buChar char="•"/>
                <a:defRPr/>
              </a:pPr>
              <a:r>
                <a:rPr lang="vi-VN" sz="2400" kern="1200" dirty="0">
                  <a:solidFill>
                    <a:srgbClr val="000000"/>
                  </a:solidFill>
                  <a:cs typeface="+mn-ea"/>
                  <a:sym typeface="+mn-lt"/>
                </a:rPr>
                <a:t>Đối với con người: tạo nguồn tài chính đảm bảo ổn định và phát triển cuộc sống.</a:t>
              </a:r>
              <a:endParaRPr lang="en-US" sz="2400" kern="1200" dirty="0">
                <a:solidFill>
                  <a:srgbClr val="000000"/>
                </a:solidFill>
                <a:latin typeface="UTM Avo"/>
                <a:cs typeface="+mn-ea"/>
                <a:sym typeface="+mn-lt"/>
              </a:endParaRPr>
            </a:p>
            <a:p>
              <a:pPr marL="457189" indent="-457189" algn="just" defTabSz="914377">
                <a:lnSpc>
                  <a:spcPct val="150000"/>
                </a:lnSpc>
                <a:buClrTx/>
                <a:buFont typeface="Arial" panose="020B0604020202020204" pitchFamily="34" charset="0"/>
                <a:buChar char="•"/>
                <a:defRPr/>
              </a:pPr>
              <a:r>
                <a:rPr lang="vi-VN" sz="2400" kern="1200" dirty="0">
                  <a:solidFill>
                    <a:srgbClr val="000000"/>
                  </a:solidFill>
                  <a:cs typeface="+mn-ea"/>
                  <a:sym typeface="+mn-lt"/>
                </a:rPr>
                <a:t>Đối với xã hội: tạo ra của cải vật chất và tinh thần, góp phần phát triển xã hội.</a:t>
              </a: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spTree>
    <p:extLst>
      <p:ext uri="{BB962C8B-B14F-4D97-AF65-F5344CB8AC3E}">
        <p14:creationId xmlns:p14="http://schemas.microsoft.com/office/powerpoint/2010/main" val="240541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774805" y="1645704"/>
            <a:ext cx="10642389" cy="1143562"/>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6"/>
            </a:xfrm>
            <a:prstGeom prst="rect">
              <a:avLst/>
            </a:prstGeom>
            <a:noFill/>
          </p:spPr>
          <p:txBody>
            <a:bodyPr wrap="square" rtlCol="0">
              <a:spAutoFit/>
            </a:bodyPr>
            <a:lstStyle/>
            <a:p>
              <a:pPr algn="just" defTabSz="914377">
                <a:lnSpc>
                  <a:spcPct val="150000"/>
                </a:lnSpc>
                <a:buClrTx/>
                <a:defRPr/>
              </a:pPr>
              <a:r>
                <a:rPr lang="en-US" sz="2400" kern="1200" dirty="0">
                  <a:solidFill>
                    <a:prstClr val="black"/>
                  </a:solidFill>
                  <a:latin typeface="UTM Avo"/>
                  <a:ea typeface="+mn-ea"/>
                  <a:cs typeface="+mn-ea"/>
                  <a:sym typeface="+mn-lt"/>
                </a:rPr>
                <a:t>2. </a:t>
              </a:r>
              <a:r>
                <a:rPr lang="vi-VN" sz="2400" kern="1200" dirty="0">
                  <a:solidFill>
                    <a:prstClr val="black"/>
                  </a:solidFill>
                  <a:latin typeface="+mn-lt"/>
                  <a:ea typeface="+mn-ea"/>
                  <a:cs typeface="+mn-ea"/>
                  <a:sym typeface="+mn-lt"/>
                </a:rPr>
                <a:t>Trình bày ý nghĩa của việc lựa chọn đúng đắn nghề nghiệp đối với con người.</a:t>
              </a:r>
            </a:p>
          </p:txBody>
        </p:sp>
      </p:grpSp>
      <p:grpSp>
        <p:nvGrpSpPr>
          <p:cNvPr id="13" name="Group 12">
            <a:extLst>
              <a:ext uri="{FF2B5EF4-FFF2-40B4-BE49-F238E27FC236}">
                <a16:creationId xmlns:a16="http://schemas.microsoft.com/office/drawing/2014/main" id="{37A9EB79-0C01-886C-027A-99CCB615F7C0}"/>
              </a:ext>
            </a:extLst>
          </p:cNvPr>
          <p:cNvGrpSpPr/>
          <p:nvPr/>
        </p:nvGrpSpPr>
        <p:grpSpPr>
          <a:xfrm>
            <a:off x="485328" y="2941085"/>
            <a:ext cx="11221343" cy="780517"/>
            <a:chOff x="-101421" y="1636321"/>
            <a:chExt cx="11221342" cy="919077"/>
          </a:xfrm>
        </p:grpSpPr>
        <p:sp>
          <p:nvSpPr>
            <p:cNvPr id="14" name="Rounded Rectangle 36">
              <a:extLst>
                <a:ext uri="{FF2B5EF4-FFF2-40B4-BE49-F238E27FC236}">
                  <a16:creationId xmlns:a16="http://schemas.microsoft.com/office/drawing/2014/main" id="{F9922FBE-F52A-6EF4-C70E-3E0B85BA03DE}"/>
                </a:ext>
              </a:extLst>
            </p:cNvPr>
            <p:cNvSpPr/>
            <p:nvPr/>
          </p:nvSpPr>
          <p:spPr>
            <a:xfrm>
              <a:off x="478015" y="1636321"/>
              <a:ext cx="10641906" cy="919077"/>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r>
                <a:rPr lang="vi-VN" sz="2400" kern="1200" dirty="0">
                  <a:solidFill>
                    <a:srgbClr val="000000"/>
                  </a:solidFill>
                  <a:cs typeface="+mn-ea"/>
                  <a:sym typeface="+mn-lt"/>
                </a:rPr>
                <a:t>Ý nghĩa của việc lựa chọn đúng đắn nghề nghiệp đối với con người:</a:t>
              </a: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sp>
        <p:nvSpPr>
          <p:cNvPr id="2" name="Rectangle: Rounded Corners 1">
            <a:extLst>
              <a:ext uri="{FF2B5EF4-FFF2-40B4-BE49-F238E27FC236}">
                <a16:creationId xmlns:a16="http://schemas.microsoft.com/office/drawing/2014/main" id="{BB210501-39F2-F7C0-CBBA-396250F2B20D}"/>
              </a:ext>
            </a:extLst>
          </p:cNvPr>
          <p:cNvSpPr/>
          <p:nvPr/>
        </p:nvSpPr>
        <p:spPr>
          <a:xfrm>
            <a:off x="632177" y="3864429"/>
            <a:ext cx="2777068" cy="2669811"/>
          </a:xfrm>
          <a:prstGeom prst="roundRect">
            <a:avLst>
              <a:gd name="adj" fmla="val 8076"/>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fr-FR" sz="2400" dirty="0" err="1">
                <a:solidFill>
                  <a:srgbClr val="000000"/>
                </a:solidFill>
                <a:latin typeface="UTM Avo"/>
                <a:cs typeface="+mn-ea"/>
                <a:sym typeface="+mn-lt"/>
              </a:rPr>
              <a:t>Luôn</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vui</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vẻ</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hạnh</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phúc</a:t>
            </a:r>
            <a:r>
              <a:rPr lang="fr-FR" sz="2400" dirty="0">
                <a:solidFill>
                  <a:srgbClr val="000000"/>
                </a:solidFill>
                <a:latin typeface="UTM Avo"/>
                <a:cs typeface="+mn-ea"/>
                <a:sym typeface="+mn-lt"/>
              </a:rPr>
              <a:t> khi </a:t>
            </a:r>
            <a:r>
              <a:rPr lang="fr-FR" sz="2400" dirty="0" err="1">
                <a:solidFill>
                  <a:srgbClr val="000000"/>
                </a:solidFill>
                <a:latin typeface="UTM Avo"/>
                <a:cs typeface="+mn-ea"/>
                <a:sym typeface="+mn-lt"/>
              </a:rPr>
              <a:t>được</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làm</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công</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việc</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yêu</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thích</a:t>
            </a:r>
            <a:r>
              <a:rPr lang="fr-FR" sz="2400" dirty="0">
                <a:solidFill>
                  <a:srgbClr val="000000"/>
                </a:solidFill>
                <a:latin typeface="UTM Avo"/>
                <a:cs typeface="+mn-ea"/>
                <a:sym typeface="+mn-lt"/>
              </a:rPr>
              <a:t>. </a:t>
            </a:r>
            <a:endParaRPr lang="en-US" sz="2400" dirty="0">
              <a:solidFill>
                <a:srgbClr val="000000"/>
              </a:solidFill>
              <a:latin typeface="UTM Avo"/>
              <a:cs typeface="+mn-ea"/>
              <a:sym typeface="+mn-lt"/>
            </a:endParaRPr>
          </a:p>
        </p:txBody>
      </p:sp>
      <p:sp>
        <p:nvSpPr>
          <p:cNvPr id="3" name="Rectangle: Rounded Corners 2">
            <a:extLst>
              <a:ext uri="{FF2B5EF4-FFF2-40B4-BE49-F238E27FC236}">
                <a16:creationId xmlns:a16="http://schemas.microsoft.com/office/drawing/2014/main" id="{C66C3B1F-E416-1769-2609-D32DC7936CAD}"/>
              </a:ext>
            </a:extLst>
          </p:cNvPr>
          <p:cNvSpPr/>
          <p:nvPr/>
        </p:nvSpPr>
        <p:spPr>
          <a:xfrm>
            <a:off x="3585129" y="3864429"/>
            <a:ext cx="3905956" cy="2669811"/>
          </a:xfrm>
          <a:prstGeom prst="roundRect">
            <a:avLst>
              <a:gd name="adj" fmla="val 8076"/>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en-US" sz="2400">
                <a:solidFill>
                  <a:srgbClr val="000000"/>
                </a:solidFill>
                <a:latin typeface="UTM Avo"/>
                <a:cs typeface="+mn-ea"/>
                <a:sym typeface="+mn-lt"/>
              </a:rPr>
              <a:t>Đ</a:t>
            </a:r>
            <a:r>
              <a:rPr lang="vi-VN" sz="2400">
                <a:solidFill>
                  <a:srgbClr val="000000"/>
                </a:solidFill>
                <a:cs typeface="+mn-ea"/>
                <a:sym typeface="+mn-lt"/>
              </a:rPr>
              <a:t>ảm bảo chất lượng cuộc sống, tập trung đầu tư, phát triển nghề nghiệp trong tương lai. </a:t>
            </a:r>
            <a:endParaRPr lang="en-US" sz="2400">
              <a:solidFill>
                <a:srgbClr val="000000"/>
              </a:solidFill>
              <a:latin typeface="UTM Avo"/>
              <a:cs typeface="+mn-ea"/>
              <a:sym typeface="+mn-lt"/>
            </a:endParaRPr>
          </a:p>
        </p:txBody>
      </p:sp>
      <p:sp>
        <p:nvSpPr>
          <p:cNvPr id="4" name="Rectangle: Rounded Corners 3">
            <a:extLst>
              <a:ext uri="{FF2B5EF4-FFF2-40B4-BE49-F238E27FC236}">
                <a16:creationId xmlns:a16="http://schemas.microsoft.com/office/drawing/2014/main" id="{336ACCC5-E44E-4D3E-35F4-2275CCE7929B}"/>
              </a:ext>
            </a:extLst>
          </p:cNvPr>
          <p:cNvSpPr/>
          <p:nvPr/>
        </p:nvSpPr>
        <p:spPr>
          <a:xfrm>
            <a:off x="7666969" y="3864429"/>
            <a:ext cx="3905956" cy="2669811"/>
          </a:xfrm>
          <a:prstGeom prst="roundRect">
            <a:avLst>
              <a:gd name="adj" fmla="val 8076"/>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en-US" sz="2400">
                <a:solidFill>
                  <a:srgbClr val="000000"/>
                </a:solidFill>
                <a:latin typeface="UTM Avo"/>
                <a:cs typeface="+mn-ea"/>
                <a:sym typeface="+mn-lt"/>
              </a:rPr>
              <a:t>Có nguồn thu nhập ổn định để chăm lo đời sống vật chất và tinh thần cho gia đình.</a:t>
            </a:r>
          </a:p>
        </p:txBody>
      </p:sp>
    </p:spTree>
    <p:extLst>
      <p:ext uri="{BB962C8B-B14F-4D97-AF65-F5344CB8AC3E}">
        <p14:creationId xmlns:p14="http://schemas.microsoft.com/office/powerpoint/2010/main" val="277562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720377" y="1660384"/>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en-US" sz="2400" kern="1200">
                  <a:solidFill>
                    <a:prstClr val="black"/>
                  </a:solidFill>
                  <a:latin typeface="UTM Avo"/>
                  <a:ea typeface="+mn-ea"/>
                  <a:cs typeface="+mn-ea"/>
                  <a:sym typeface="+mn-lt"/>
                </a:rPr>
                <a:t>3. Phân tích đặc điểm chung của các ngành nghề trong lĩnh vực kĩ thuật, công nghệ.</a:t>
              </a:r>
              <a:endParaRPr lang="vi-VN" sz="2400" kern="1200">
                <a:solidFill>
                  <a:prstClr val="black"/>
                </a:solidFill>
                <a:latin typeface="+mn-lt"/>
                <a:ea typeface="+mn-ea"/>
                <a:cs typeface="+mn-ea"/>
                <a:sym typeface="+mn-lt"/>
              </a:endParaRPr>
            </a:p>
          </p:txBody>
        </p:sp>
      </p:grpSp>
      <p:grpSp>
        <p:nvGrpSpPr>
          <p:cNvPr id="13" name="Group 12">
            <a:extLst>
              <a:ext uri="{FF2B5EF4-FFF2-40B4-BE49-F238E27FC236}">
                <a16:creationId xmlns:a16="http://schemas.microsoft.com/office/drawing/2014/main" id="{37A9EB79-0C01-886C-027A-99CCB615F7C0}"/>
              </a:ext>
            </a:extLst>
          </p:cNvPr>
          <p:cNvGrpSpPr/>
          <p:nvPr/>
        </p:nvGrpSpPr>
        <p:grpSpPr>
          <a:xfrm>
            <a:off x="114810" y="3300275"/>
            <a:ext cx="4041516" cy="919077"/>
            <a:chOff x="-101421" y="1636321"/>
            <a:chExt cx="4041516" cy="919077"/>
          </a:xfrm>
        </p:grpSpPr>
        <p:sp>
          <p:nvSpPr>
            <p:cNvPr id="14" name="Rounded Rectangle 36">
              <a:extLst>
                <a:ext uri="{FF2B5EF4-FFF2-40B4-BE49-F238E27FC236}">
                  <a16:creationId xmlns:a16="http://schemas.microsoft.com/office/drawing/2014/main" id="{F9922FBE-F52A-6EF4-C70E-3E0B85BA03DE}"/>
                </a:ext>
              </a:extLst>
            </p:cNvPr>
            <p:cNvSpPr/>
            <p:nvPr/>
          </p:nvSpPr>
          <p:spPr>
            <a:xfrm>
              <a:off x="478015" y="1636321"/>
              <a:ext cx="3462080" cy="919077"/>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r>
                <a:rPr lang="en-US" sz="2400" kern="1200">
                  <a:solidFill>
                    <a:srgbClr val="000000"/>
                  </a:solidFill>
                  <a:latin typeface="UTM Avo"/>
                  <a:cs typeface="+mn-ea"/>
                  <a:sym typeface="+mn-lt"/>
                </a:rPr>
                <a:t>Sản phẩm lao động</a:t>
              </a:r>
              <a:endParaRPr lang="vi-VN" sz="2400" kern="1200">
                <a:solidFill>
                  <a:srgbClr val="000000"/>
                </a:solidFill>
                <a:cs typeface="+mn-ea"/>
                <a:sym typeface="+mn-lt"/>
              </a:endParaRP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sp>
        <p:nvSpPr>
          <p:cNvPr id="6" name="TextBox 5">
            <a:extLst>
              <a:ext uri="{FF2B5EF4-FFF2-40B4-BE49-F238E27FC236}">
                <a16:creationId xmlns:a16="http://schemas.microsoft.com/office/drawing/2014/main" id="{AED6B1F0-C5EF-05DF-71E3-D907E14F37BD}"/>
              </a:ext>
            </a:extLst>
          </p:cNvPr>
          <p:cNvSpPr txBox="1"/>
          <p:nvPr/>
        </p:nvSpPr>
        <p:spPr>
          <a:xfrm>
            <a:off x="4216260" y="3493074"/>
            <a:ext cx="7676444" cy="461665"/>
          </a:xfrm>
          <a:prstGeom prst="rect">
            <a:avLst/>
          </a:prstGeom>
          <a:noFill/>
        </p:spPr>
        <p:txBody>
          <a:bodyPr wrap="square">
            <a:spAutoFit/>
          </a:bodyPr>
          <a:lstStyle/>
          <a:p>
            <a:pPr defTabSz="1219170"/>
            <a:r>
              <a:rPr lang="en-US" sz="2400">
                <a:latin typeface="UTM Avo"/>
                <a:ea typeface="+mn-ea"/>
                <a:cs typeface="+mn-ea"/>
                <a:sym typeface="+mn-lt"/>
              </a:rPr>
              <a:t>P</a:t>
            </a:r>
            <a:r>
              <a:rPr lang="vi-VN" sz="2400">
                <a:latin typeface="+mn-lt"/>
                <a:ea typeface="+mn-ea"/>
                <a:cs typeface="+mn-ea"/>
                <a:sym typeface="+mn-lt"/>
              </a:rPr>
              <a:t>hong phú, đa dạng, từ đơn giản đến hiện đại.</a:t>
            </a:r>
            <a:endParaRPr lang="en-US" sz="2400">
              <a:latin typeface="UTM Avo"/>
              <a:ea typeface="+mn-ea"/>
              <a:cs typeface="+mn-ea"/>
              <a:sym typeface="+mn-lt"/>
            </a:endParaRPr>
          </a:p>
        </p:txBody>
      </p:sp>
      <p:grpSp>
        <p:nvGrpSpPr>
          <p:cNvPr id="7" name="Group 6">
            <a:extLst>
              <a:ext uri="{FF2B5EF4-FFF2-40B4-BE49-F238E27FC236}">
                <a16:creationId xmlns:a16="http://schemas.microsoft.com/office/drawing/2014/main" id="{3C3B5A2B-8720-3EE3-5E11-7688D8D70027}"/>
              </a:ext>
            </a:extLst>
          </p:cNvPr>
          <p:cNvGrpSpPr/>
          <p:nvPr/>
        </p:nvGrpSpPr>
        <p:grpSpPr>
          <a:xfrm>
            <a:off x="114810" y="4423695"/>
            <a:ext cx="4041516" cy="919077"/>
            <a:chOff x="-101421" y="1636321"/>
            <a:chExt cx="4041516" cy="919077"/>
          </a:xfrm>
        </p:grpSpPr>
        <p:sp>
          <p:nvSpPr>
            <p:cNvPr id="8" name="Rounded Rectangle 36">
              <a:extLst>
                <a:ext uri="{FF2B5EF4-FFF2-40B4-BE49-F238E27FC236}">
                  <a16:creationId xmlns:a16="http://schemas.microsoft.com/office/drawing/2014/main" id="{FB876706-EC45-E6EC-81CC-E9DBBC93D848}"/>
                </a:ext>
              </a:extLst>
            </p:cNvPr>
            <p:cNvSpPr/>
            <p:nvPr/>
          </p:nvSpPr>
          <p:spPr>
            <a:xfrm>
              <a:off x="478015" y="1636321"/>
              <a:ext cx="3462080" cy="919077"/>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r>
                <a:rPr lang="en-US" sz="2400" kern="1200">
                  <a:solidFill>
                    <a:srgbClr val="000000"/>
                  </a:solidFill>
                  <a:latin typeface="UTM Avo"/>
                  <a:cs typeface="+mn-ea"/>
                  <a:sym typeface="+mn-lt"/>
                </a:rPr>
                <a:t>Đối tượng lao động</a:t>
              </a:r>
              <a:endParaRPr lang="vi-VN" sz="2400" kern="1200">
                <a:solidFill>
                  <a:srgbClr val="000000"/>
                </a:solidFill>
                <a:cs typeface="+mn-ea"/>
                <a:sym typeface="+mn-lt"/>
              </a:endParaRPr>
            </a:p>
          </p:txBody>
        </p:sp>
        <p:pic>
          <p:nvPicPr>
            <p:cNvPr id="16" name="Graphic 24" descr="Back with solid fill">
              <a:extLst>
                <a:ext uri="{FF2B5EF4-FFF2-40B4-BE49-F238E27FC236}">
                  <a16:creationId xmlns:a16="http://schemas.microsoft.com/office/drawing/2014/main" id="{618BA683-2475-DD3D-F1DF-68320A5B55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sp>
        <p:nvSpPr>
          <p:cNvPr id="17" name="TextBox 16">
            <a:extLst>
              <a:ext uri="{FF2B5EF4-FFF2-40B4-BE49-F238E27FC236}">
                <a16:creationId xmlns:a16="http://schemas.microsoft.com/office/drawing/2014/main" id="{5854C60C-55F2-42EF-A878-1B5751E0F964}"/>
              </a:ext>
            </a:extLst>
          </p:cNvPr>
          <p:cNvSpPr txBox="1"/>
          <p:nvPr/>
        </p:nvSpPr>
        <p:spPr>
          <a:xfrm>
            <a:off x="4216259" y="4148786"/>
            <a:ext cx="7213600" cy="1121846"/>
          </a:xfrm>
          <a:prstGeom prst="rect">
            <a:avLst/>
          </a:prstGeom>
          <a:noFill/>
        </p:spPr>
        <p:txBody>
          <a:bodyPr wrap="square">
            <a:spAutoFit/>
          </a:bodyPr>
          <a:lstStyle/>
          <a:p>
            <a:pPr algn="just" defTabSz="1219170">
              <a:lnSpc>
                <a:spcPct val="150000"/>
              </a:lnSpc>
            </a:pPr>
            <a:r>
              <a:rPr lang="vi-VN" sz="2400">
                <a:latin typeface="+mn-lt"/>
                <a:ea typeface="+mn-ea"/>
                <a:cs typeface="+mn-ea"/>
                <a:sym typeface="+mn-lt"/>
              </a:rPr>
              <a:t>Sử dụng công cụ lao động, vật liệu để chế tạo sản phẩm.</a:t>
            </a:r>
            <a:endParaRPr lang="en-US" sz="2400">
              <a:latin typeface="UTM Avo"/>
              <a:ea typeface="+mn-ea"/>
              <a:cs typeface="+mn-ea"/>
              <a:sym typeface="+mn-lt"/>
            </a:endParaRPr>
          </a:p>
        </p:txBody>
      </p:sp>
      <p:sp>
        <p:nvSpPr>
          <p:cNvPr id="19" name="TextBox 18">
            <a:extLst>
              <a:ext uri="{FF2B5EF4-FFF2-40B4-BE49-F238E27FC236}">
                <a16:creationId xmlns:a16="http://schemas.microsoft.com/office/drawing/2014/main" id="{A2CF93D9-C304-7190-D485-33AD9224B67E}"/>
              </a:ext>
            </a:extLst>
          </p:cNvPr>
          <p:cNvSpPr txBox="1"/>
          <p:nvPr/>
        </p:nvSpPr>
        <p:spPr>
          <a:xfrm>
            <a:off x="248959" y="5485219"/>
            <a:ext cx="11694081" cy="1036117"/>
          </a:xfrm>
          <a:prstGeom prst="rect">
            <a:avLst/>
          </a:prstGeom>
          <a:noFill/>
        </p:spPr>
        <p:txBody>
          <a:bodyPr wrap="square">
            <a:spAutoFit/>
          </a:bodyPr>
          <a:lstStyle/>
          <a:p>
            <a:pPr marL="457189" indent="-457189" algn="just" defTabSz="1219170">
              <a:lnSpc>
                <a:spcPct val="150000"/>
              </a:lnSpc>
              <a:buFont typeface="Arial" panose="020B0604020202020204" pitchFamily="34" charset="0"/>
              <a:buChar char="•"/>
            </a:pPr>
            <a:r>
              <a:rPr lang="vi-VN" sz="2200" i="1" dirty="0">
                <a:latin typeface="+mn-lt"/>
                <a:ea typeface="+mn-ea"/>
                <a:cs typeface="+mn-ea"/>
                <a:sym typeface="+mn-lt"/>
              </a:rPr>
              <a:t>Có hai loại vật liệu: vật liệu có sẵn trong tự nhiên và vật liệu đã qua chế biến.</a:t>
            </a:r>
          </a:p>
          <a:p>
            <a:pPr marL="457189" indent="-457189" algn="just" defTabSz="1219170">
              <a:lnSpc>
                <a:spcPct val="150000"/>
              </a:lnSpc>
              <a:buFont typeface="Arial" panose="020B0604020202020204" pitchFamily="34" charset="0"/>
              <a:buChar char="•"/>
            </a:pPr>
            <a:r>
              <a:rPr lang="vi-VN" sz="2200" i="1" dirty="0">
                <a:latin typeface="+mn-lt"/>
                <a:ea typeface="+mn-ea"/>
                <a:cs typeface="+mn-ea"/>
                <a:sym typeface="+mn-lt"/>
              </a:rPr>
              <a:t>Công cụ lao động đa dạng. có xu hướng liên tục đổi mới và ngày càng hiện đại.</a:t>
            </a:r>
          </a:p>
        </p:txBody>
      </p:sp>
    </p:spTree>
    <p:extLst>
      <p:ext uri="{BB962C8B-B14F-4D97-AF65-F5344CB8AC3E}">
        <p14:creationId xmlns:p14="http://schemas.microsoft.com/office/powerpoint/2010/main" val="45455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par>
                          <p:cTn id="27" fill="hold">
                            <p:stCondLst>
                              <p:cond delay="1000"/>
                            </p:stCondLst>
                            <p:childTnLst>
                              <p:par>
                                <p:cTn id="28" presetID="16" presetClass="entr" presetSubtype="21"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barn(inVertical)">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774805" y="1679311"/>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en-US" sz="2400" kern="1200">
                  <a:solidFill>
                    <a:prstClr val="black"/>
                  </a:solidFill>
                  <a:latin typeface="UTM Avo"/>
                  <a:ea typeface="+mn-ea"/>
                  <a:cs typeface="+mn-ea"/>
                  <a:sym typeface="+mn-lt"/>
                </a:rPr>
                <a:t>3. Phân tích đặc điểm chung của các ngành nghề trong lĩnh vực kĩ thuật, công nghệ.</a:t>
              </a:r>
              <a:endParaRPr lang="vi-VN" sz="2400" kern="1200">
                <a:solidFill>
                  <a:prstClr val="black"/>
                </a:solidFill>
                <a:latin typeface="+mn-lt"/>
                <a:ea typeface="+mn-ea"/>
                <a:cs typeface="+mn-ea"/>
                <a:sym typeface="+mn-lt"/>
              </a:endParaRPr>
            </a:p>
          </p:txBody>
        </p:sp>
      </p:grpSp>
      <p:grpSp>
        <p:nvGrpSpPr>
          <p:cNvPr id="13" name="Group 12">
            <a:extLst>
              <a:ext uri="{FF2B5EF4-FFF2-40B4-BE49-F238E27FC236}">
                <a16:creationId xmlns:a16="http://schemas.microsoft.com/office/drawing/2014/main" id="{37A9EB79-0C01-886C-027A-99CCB615F7C0}"/>
              </a:ext>
            </a:extLst>
          </p:cNvPr>
          <p:cNvGrpSpPr/>
          <p:nvPr/>
        </p:nvGrpSpPr>
        <p:grpSpPr>
          <a:xfrm>
            <a:off x="595702" y="3231294"/>
            <a:ext cx="4041516" cy="919077"/>
            <a:chOff x="-101421" y="1636321"/>
            <a:chExt cx="4041516" cy="919077"/>
          </a:xfrm>
        </p:grpSpPr>
        <p:sp>
          <p:nvSpPr>
            <p:cNvPr id="14" name="Rounded Rectangle 36">
              <a:extLst>
                <a:ext uri="{FF2B5EF4-FFF2-40B4-BE49-F238E27FC236}">
                  <a16:creationId xmlns:a16="http://schemas.microsoft.com/office/drawing/2014/main" id="{F9922FBE-F52A-6EF4-C70E-3E0B85BA03DE}"/>
                </a:ext>
              </a:extLst>
            </p:cNvPr>
            <p:cNvSpPr/>
            <p:nvPr/>
          </p:nvSpPr>
          <p:spPr>
            <a:xfrm>
              <a:off x="478015" y="1636321"/>
              <a:ext cx="3462080" cy="919077"/>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r>
                <a:rPr lang="vi-VN" sz="2400" kern="1200" dirty="0">
                  <a:solidFill>
                    <a:srgbClr val="000000"/>
                  </a:solidFill>
                  <a:cs typeface="+mn-ea"/>
                  <a:sym typeface="+mn-lt"/>
                </a:rPr>
                <a:t>Môi trường làm việc</a:t>
              </a: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sp>
        <p:nvSpPr>
          <p:cNvPr id="6" name="TextBox 5">
            <a:extLst>
              <a:ext uri="{FF2B5EF4-FFF2-40B4-BE49-F238E27FC236}">
                <a16:creationId xmlns:a16="http://schemas.microsoft.com/office/drawing/2014/main" id="{AED6B1F0-C5EF-05DF-71E3-D907E14F37BD}"/>
              </a:ext>
            </a:extLst>
          </p:cNvPr>
          <p:cNvSpPr txBox="1"/>
          <p:nvPr/>
        </p:nvSpPr>
        <p:spPr>
          <a:xfrm>
            <a:off x="927206" y="4355783"/>
            <a:ext cx="3713564" cy="2229841"/>
          </a:xfrm>
          <a:prstGeom prst="rect">
            <a:avLst/>
          </a:prstGeom>
          <a:noFill/>
        </p:spPr>
        <p:txBody>
          <a:bodyPr wrap="square">
            <a:spAutoFit/>
          </a:bodyPr>
          <a:lstStyle/>
          <a:p>
            <a:pPr algn="just" defTabSz="1219170">
              <a:lnSpc>
                <a:spcPct val="150000"/>
              </a:lnSpc>
            </a:pPr>
            <a:r>
              <a:rPr lang="vi-VN" sz="2400" dirty="0">
                <a:latin typeface="+mn-lt"/>
                <a:ea typeface="+mn-ea"/>
                <a:cs typeface="+mn-ea"/>
                <a:sym typeface="+mn-lt"/>
              </a:rPr>
              <a:t>Quá trình sản xuất có thể gây ảnh hưởng tới môi trường </a:t>
            </a:r>
            <a:r>
              <a:rPr lang="vi-VN" sz="2400">
                <a:latin typeface="+mn-lt"/>
                <a:ea typeface="+mn-ea"/>
                <a:cs typeface="+mn-ea"/>
                <a:sym typeface="+mn-lt"/>
              </a:rPr>
              <a:t>và sức</a:t>
            </a:r>
            <a:r>
              <a:rPr lang="en-US" sz="2400">
                <a:latin typeface="+mn-lt"/>
                <a:ea typeface="+mn-ea"/>
                <a:cs typeface="+mn-ea"/>
                <a:sym typeface="+mn-lt"/>
              </a:rPr>
              <a:t> khỏe</a:t>
            </a:r>
            <a:r>
              <a:rPr lang="vi-VN" sz="2400">
                <a:latin typeface="+mn-lt"/>
                <a:ea typeface="+mn-ea"/>
                <a:cs typeface="+mn-ea"/>
                <a:sym typeface="+mn-lt"/>
              </a:rPr>
              <a:t> </a:t>
            </a:r>
            <a:r>
              <a:rPr lang="vi-VN" sz="2400" dirty="0">
                <a:latin typeface="+mn-lt"/>
                <a:ea typeface="+mn-ea"/>
                <a:cs typeface="+mn-ea"/>
                <a:sym typeface="+mn-lt"/>
              </a:rPr>
              <a:t>của người lao động.</a:t>
            </a:r>
            <a:endParaRPr lang="en-US" sz="2400" dirty="0">
              <a:latin typeface="UTM Avo"/>
              <a:ea typeface="+mn-ea"/>
              <a:cs typeface="+mn-ea"/>
              <a:sym typeface="+mn-lt"/>
            </a:endParaRPr>
          </a:p>
        </p:txBody>
      </p:sp>
      <p:pic>
        <p:nvPicPr>
          <p:cNvPr id="3" name="Picture 2" descr="A group of people working in a factory&#10;&#10;Description automatically generated">
            <a:extLst>
              <a:ext uri="{FF2B5EF4-FFF2-40B4-BE49-F238E27FC236}">
                <a16:creationId xmlns:a16="http://schemas.microsoft.com/office/drawing/2014/main" id="{2E2B2724-D5EF-F882-1500-0E12F7454632}"/>
              </a:ext>
            </a:extLst>
          </p:cNvPr>
          <p:cNvPicPr>
            <a:picLocks noChangeAspect="1"/>
          </p:cNvPicPr>
          <p:nvPr/>
        </p:nvPicPr>
        <p:blipFill>
          <a:blip r:embed="rId5"/>
          <a:stretch>
            <a:fillRect/>
          </a:stretch>
        </p:blipFill>
        <p:spPr>
          <a:xfrm>
            <a:off x="5747657" y="3231294"/>
            <a:ext cx="5475614" cy="3394881"/>
          </a:xfrm>
          <a:prstGeom prst="rect">
            <a:avLst/>
          </a:prstGeom>
        </p:spPr>
      </p:pic>
    </p:spTree>
    <p:extLst>
      <p:ext uri="{BB962C8B-B14F-4D97-AF65-F5344CB8AC3E}">
        <p14:creationId xmlns:p14="http://schemas.microsoft.com/office/powerpoint/2010/main" val="3038244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342157" y="659339"/>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en-US" sz="2400" kern="1200">
                  <a:solidFill>
                    <a:prstClr val="black"/>
                  </a:solidFill>
                  <a:latin typeface="UTM Avo"/>
                  <a:ea typeface="+mn-ea"/>
                  <a:cs typeface="+mn-ea"/>
                  <a:sym typeface="+mn-lt"/>
                </a:rPr>
                <a:t>4. Phân tích những yêu cầu chung của các ngành nghề trong lĩnh vực kĩ thuật, công nghệ.</a:t>
              </a:r>
              <a:endParaRPr lang="vi-VN" sz="2400" kern="1200">
                <a:solidFill>
                  <a:prstClr val="black"/>
                </a:solidFill>
                <a:latin typeface="+mn-lt"/>
                <a:ea typeface="+mn-ea"/>
                <a:cs typeface="+mn-ea"/>
                <a:sym typeface="+mn-lt"/>
              </a:endParaRPr>
            </a:p>
          </p:txBody>
        </p:sp>
      </p:grpSp>
      <p:sp>
        <p:nvSpPr>
          <p:cNvPr id="24" name="TextBox 23">
            <a:extLst>
              <a:ext uri="{FF2B5EF4-FFF2-40B4-BE49-F238E27FC236}">
                <a16:creationId xmlns:a16="http://schemas.microsoft.com/office/drawing/2014/main" id="{D2E68352-F283-849C-AE54-1FEB48834928}"/>
              </a:ext>
            </a:extLst>
          </p:cNvPr>
          <p:cNvSpPr txBox="1"/>
          <p:nvPr/>
        </p:nvSpPr>
        <p:spPr>
          <a:xfrm>
            <a:off x="2233632" y="2037027"/>
            <a:ext cx="7993251" cy="461665"/>
          </a:xfrm>
          <a:prstGeom prst="rect">
            <a:avLst/>
          </a:prstGeom>
          <a:noFill/>
        </p:spPr>
        <p:txBody>
          <a:bodyPr wrap="square">
            <a:spAutoFit/>
          </a:bodyPr>
          <a:lstStyle/>
          <a:p>
            <a:pPr algn="ctr" defTabSz="1219170"/>
            <a:r>
              <a:rPr lang="en-US" sz="2400" b="1" dirty="0">
                <a:solidFill>
                  <a:srgbClr val="0033CC"/>
                </a:solidFill>
                <a:latin typeface="UTM Avo"/>
                <a:ea typeface="+mn-ea"/>
                <a:cs typeface="+mn-ea"/>
                <a:sym typeface="+mn-lt"/>
              </a:rPr>
              <a:t>YÊU CẦU CHUNG</a:t>
            </a:r>
          </a:p>
        </p:txBody>
      </p:sp>
      <p:sp>
        <p:nvSpPr>
          <p:cNvPr id="25" name="Rectangle: Rounded Corners 24">
            <a:extLst>
              <a:ext uri="{FF2B5EF4-FFF2-40B4-BE49-F238E27FC236}">
                <a16:creationId xmlns:a16="http://schemas.microsoft.com/office/drawing/2014/main" id="{71EE1D42-86F2-6B42-EA32-5D7C026010A2}"/>
              </a:ext>
            </a:extLst>
          </p:cNvPr>
          <p:cNvSpPr/>
          <p:nvPr/>
        </p:nvSpPr>
        <p:spPr>
          <a:xfrm>
            <a:off x="1449177" y="3288350"/>
            <a:ext cx="4419600" cy="975732"/>
          </a:xfrm>
          <a:prstGeom prst="roundRect">
            <a:avLst>
              <a:gd name="adj" fmla="val 8613"/>
            </a:avLst>
          </a:prstGeom>
          <a:solidFill>
            <a:srgbClr val="C73529">
              <a:lumMod val="20000"/>
              <a:lumOff val="80000"/>
            </a:srgbClr>
          </a:solidFill>
          <a:ln w="25400" cap="flat" cmpd="sng" algn="ctr">
            <a:solidFill>
              <a:srgbClr val="C73529"/>
            </a:solidFill>
            <a:prstDash val="solid"/>
          </a:ln>
          <a:effectLst/>
        </p:spPr>
        <p:txBody>
          <a:bodyPr rtlCol="0" anchor="ctr"/>
          <a:lstStyle/>
          <a:p>
            <a:pPr algn="ctr" defTabSz="1219170">
              <a:buClrTx/>
            </a:pPr>
            <a:r>
              <a:rPr lang="en-US" sz="2400">
                <a:latin typeface="UTM Avo"/>
                <a:ea typeface="+mn-ea"/>
                <a:cs typeface="+mn-ea"/>
                <a:sym typeface="+mn-lt"/>
              </a:rPr>
              <a:t>Yêu cầu về năng lực</a:t>
            </a:r>
          </a:p>
        </p:txBody>
      </p:sp>
      <p:sp>
        <p:nvSpPr>
          <p:cNvPr id="27" name="Rectangle: Rounded Corners 26">
            <a:extLst>
              <a:ext uri="{FF2B5EF4-FFF2-40B4-BE49-F238E27FC236}">
                <a16:creationId xmlns:a16="http://schemas.microsoft.com/office/drawing/2014/main" id="{929D4C5B-48A5-8796-6AED-C8A1C8E9C60C}"/>
              </a:ext>
            </a:extLst>
          </p:cNvPr>
          <p:cNvSpPr/>
          <p:nvPr/>
        </p:nvSpPr>
        <p:spPr>
          <a:xfrm>
            <a:off x="342157" y="4644951"/>
            <a:ext cx="2294229" cy="1979211"/>
          </a:xfrm>
          <a:prstGeom prst="roundRect">
            <a:avLst>
              <a:gd name="adj" fmla="val 5525"/>
            </a:avLst>
          </a:prstGeom>
          <a:solidFill>
            <a:srgbClr val="FFFFFF"/>
          </a:solidFill>
          <a:ln w="25400" cap="flat" cmpd="sng" algn="ctr">
            <a:solidFill>
              <a:srgbClr val="C73529"/>
            </a:solidFill>
            <a:prstDash val="solid"/>
          </a:ln>
          <a:effectLst/>
        </p:spPr>
        <p:txBody>
          <a:bodyPr rtlCol="0" anchor="ctr"/>
          <a:lstStyle/>
          <a:p>
            <a:pPr algn="ctr" defTabSz="1219170">
              <a:lnSpc>
                <a:spcPct val="150000"/>
              </a:lnSpc>
              <a:buClrTx/>
            </a:pPr>
            <a:r>
              <a:rPr lang="vi-VN" sz="2400">
                <a:latin typeface="+mn-lt"/>
                <a:ea typeface="+mn-ea"/>
                <a:cs typeface="+mn-ea"/>
                <a:sym typeface="+mn-lt"/>
              </a:rPr>
              <a:t>Có trình độ chuyên môn</a:t>
            </a:r>
            <a:r>
              <a:rPr lang="en-US" sz="2400">
                <a:latin typeface="UTM Avo"/>
                <a:ea typeface="+mn-ea"/>
                <a:cs typeface="+mn-ea"/>
                <a:sym typeface="+mn-lt"/>
              </a:rPr>
              <a:t>.</a:t>
            </a:r>
          </a:p>
        </p:txBody>
      </p:sp>
      <p:sp>
        <p:nvSpPr>
          <p:cNvPr id="28" name="Rectangle: Rounded Corners 27">
            <a:extLst>
              <a:ext uri="{FF2B5EF4-FFF2-40B4-BE49-F238E27FC236}">
                <a16:creationId xmlns:a16="http://schemas.microsoft.com/office/drawing/2014/main" id="{3BEF87CC-E5F3-159D-1364-26DE53C8AB68}"/>
              </a:ext>
            </a:extLst>
          </p:cNvPr>
          <p:cNvSpPr/>
          <p:nvPr/>
        </p:nvSpPr>
        <p:spPr>
          <a:xfrm>
            <a:off x="2794906" y="4644951"/>
            <a:ext cx="3645651" cy="1979211"/>
          </a:xfrm>
          <a:prstGeom prst="roundRect">
            <a:avLst>
              <a:gd name="adj" fmla="val 6338"/>
            </a:avLst>
          </a:prstGeom>
          <a:solidFill>
            <a:srgbClr val="FFFFFF"/>
          </a:solidFill>
          <a:ln w="25400" cap="flat" cmpd="sng" algn="ctr">
            <a:solidFill>
              <a:srgbClr val="C73529"/>
            </a:solidFill>
            <a:prstDash val="solid"/>
          </a:ln>
          <a:effectLst/>
        </p:spPr>
        <p:txBody>
          <a:bodyPr rtlCol="0" anchor="ctr"/>
          <a:lstStyle/>
          <a:p>
            <a:pPr algn="ctr" defTabSz="1219170">
              <a:lnSpc>
                <a:spcPct val="150000"/>
              </a:lnSpc>
              <a:buClrTx/>
            </a:pPr>
            <a:r>
              <a:rPr lang="vi-VN" sz="2400">
                <a:latin typeface="+mn-lt"/>
                <a:ea typeface="+mn-ea"/>
                <a:cs typeface="+mn-ea"/>
                <a:sym typeface="+mn-lt"/>
              </a:rPr>
              <a:t>Có năng lực làm việc độc lập, làm việc theo nhóm và sáng tạo</a:t>
            </a:r>
            <a:r>
              <a:rPr lang="en-US" sz="2400">
                <a:latin typeface="UTM Avo"/>
                <a:ea typeface="+mn-ea"/>
                <a:cs typeface="+mn-ea"/>
                <a:sym typeface="+mn-lt"/>
              </a:rPr>
              <a:t>.</a:t>
            </a:r>
          </a:p>
        </p:txBody>
      </p:sp>
      <p:cxnSp>
        <p:nvCxnSpPr>
          <p:cNvPr id="30" name="Connector: Elbow 29">
            <a:extLst>
              <a:ext uri="{FF2B5EF4-FFF2-40B4-BE49-F238E27FC236}">
                <a16:creationId xmlns:a16="http://schemas.microsoft.com/office/drawing/2014/main" id="{17252DAE-3090-FEDD-BBF8-516E83FD4AF2}"/>
              </a:ext>
            </a:extLst>
          </p:cNvPr>
          <p:cNvCxnSpPr>
            <a:cxnSpLocks/>
            <a:stCxn id="24" idx="2"/>
            <a:endCxn id="25" idx="0"/>
          </p:cNvCxnSpPr>
          <p:nvPr/>
        </p:nvCxnSpPr>
        <p:spPr>
          <a:xfrm rot="5400000">
            <a:off x="4549789" y="1607881"/>
            <a:ext cx="789658" cy="2571281"/>
          </a:xfrm>
          <a:prstGeom prst="bentConnector3">
            <a:avLst>
              <a:gd name="adj1" fmla="val 50000"/>
            </a:avLst>
          </a:prstGeom>
          <a:noFill/>
          <a:ln w="19050" cap="flat" cmpd="sng" algn="ctr">
            <a:solidFill>
              <a:srgbClr val="000000"/>
            </a:solidFill>
            <a:prstDash val="solid"/>
          </a:ln>
          <a:effectLst/>
        </p:spPr>
      </p:cxnSp>
      <p:cxnSp>
        <p:nvCxnSpPr>
          <p:cNvPr id="32" name="Straight Arrow Connector 31">
            <a:extLst>
              <a:ext uri="{FF2B5EF4-FFF2-40B4-BE49-F238E27FC236}">
                <a16:creationId xmlns:a16="http://schemas.microsoft.com/office/drawing/2014/main" id="{273E5CA9-F611-A770-1821-8E45100D9A4A}"/>
              </a:ext>
            </a:extLst>
          </p:cNvPr>
          <p:cNvCxnSpPr>
            <a:cxnSpLocks/>
            <a:stCxn id="25" idx="2"/>
            <a:endCxn id="27" idx="0"/>
          </p:cNvCxnSpPr>
          <p:nvPr/>
        </p:nvCxnSpPr>
        <p:spPr>
          <a:xfrm flipH="1">
            <a:off x="1489273" y="4264082"/>
            <a:ext cx="2169705" cy="380869"/>
          </a:xfrm>
          <a:prstGeom prst="straightConnector1">
            <a:avLst/>
          </a:prstGeom>
          <a:noFill/>
          <a:ln w="19050" cap="flat" cmpd="sng" algn="ctr">
            <a:solidFill>
              <a:srgbClr val="000000"/>
            </a:solidFill>
            <a:prstDash val="solid"/>
            <a:tailEnd type="triangle"/>
          </a:ln>
          <a:effectLst/>
        </p:spPr>
      </p:cxnSp>
      <p:cxnSp>
        <p:nvCxnSpPr>
          <p:cNvPr id="33" name="Straight Arrow Connector 32">
            <a:extLst>
              <a:ext uri="{FF2B5EF4-FFF2-40B4-BE49-F238E27FC236}">
                <a16:creationId xmlns:a16="http://schemas.microsoft.com/office/drawing/2014/main" id="{CAD74348-7C4A-8625-28F9-1716E70792E2}"/>
              </a:ext>
            </a:extLst>
          </p:cNvPr>
          <p:cNvCxnSpPr>
            <a:cxnSpLocks/>
            <a:stCxn id="25" idx="2"/>
            <a:endCxn id="28" idx="0"/>
          </p:cNvCxnSpPr>
          <p:nvPr/>
        </p:nvCxnSpPr>
        <p:spPr>
          <a:xfrm>
            <a:off x="3658977" y="4264082"/>
            <a:ext cx="958755" cy="380869"/>
          </a:xfrm>
          <a:prstGeom prst="straightConnector1">
            <a:avLst/>
          </a:prstGeom>
          <a:noFill/>
          <a:ln w="19050" cap="flat" cmpd="sng" algn="ctr">
            <a:solidFill>
              <a:srgbClr val="000000"/>
            </a:solidFill>
            <a:prstDash val="solid"/>
            <a:tailEnd type="triangle"/>
          </a:ln>
          <a:effectLst/>
        </p:spPr>
      </p:cxnSp>
      <p:sp>
        <p:nvSpPr>
          <p:cNvPr id="35" name="Rectangle: Rounded Corners 34">
            <a:extLst>
              <a:ext uri="{FF2B5EF4-FFF2-40B4-BE49-F238E27FC236}">
                <a16:creationId xmlns:a16="http://schemas.microsoft.com/office/drawing/2014/main" id="{573B595B-56CA-FD5B-EB6C-6049A4FDD39C}"/>
              </a:ext>
            </a:extLst>
          </p:cNvPr>
          <p:cNvSpPr/>
          <p:nvPr/>
        </p:nvSpPr>
        <p:spPr>
          <a:xfrm>
            <a:off x="6662830" y="4644951"/>
            <a:ext cx="2766385" cy="1979211"/>
          </a:xfrm>
          <a:prstGeom prst="roundRect">
            <a:avLst>
              <a:gd name="adj" fmla="val 6338"/>
            </a:avLst>
          </a:prstGeom>
          <a:solidFill>
            <a:srgbClr val="FFFFFF"/>
          </a:solidFill>
          <a:ln w="25400" cap="flat" cmpd="sng" algn="ctr">
            <a:solidFill>
              <a:srgbClr val="C73529"/>
            </a:solidFill>
            <a:prstDash val="solid"/>
          </a:ln>
          <a:effectLst/>
        </p:spPr>
        <p:txBody>
          <a:bodyPr rtlCol="0" anchor="ctr"/>
          <a:lstStyle/>
          <a:p>
            <a:pPr algn="ctr" defTabSz="1219170">
              <a:lnSpc>
                <a:spcPct val="150000"/>
              </a:lnSpc>
              <a:buClrTx/>
            </a:pPr>
            <a:r>
              <a:rPr lang="en-US" sz="2400" dirty="0">
                <a:latin typeface="UTM Avo"/>
                <a:ea typeface="+mn-ea"/>
                <a:cs typeface="+mn-ea"/>
                <a:sym typeface="+mn-lt"/>
              </a:rPr>
              <a:t>C</a:t>
            </a:r>
            <a:r>
              <a:rPr lang="vi-VN" sz="2400" dirty="0">
                <a:latin typeface="+mn-lt"/>
                <a:ea typeface="+mn-ea"/>
                <a:cs typeface="+mn-ea"/>
                <a:sym typeface="+mn-lt"/>
              </a:rPr>
              <a:t>ó năng lực tự học, sử dụng ngoại ngữ,..</a:t>
            </a:r>
            <a:endParaRPr lang="en-US" sz="2400" dirty="0">
              <a:latin typeface="UTM Avo"/>
              <a:ea typeface="+mn-ea"/>
              <a:cs typeface="+mn-ea"/>
              <a:sym typeface="+mn-lt"/>
            </a:endParaRPr>
          </a:p>
        </p:txBody>
      </p:sp>
      <p:cxnSp>
        <p:nvCxnSpPr>
          <p:cNvPr id="36" name="Straight Arrow Connector 35">
            <a:extLst>
              <a:ext uri="{FF2B5EF4-FFF2-40B4-BE49-F238E27FC236}">
                <a16:creationId xmlns:a16="http://schemas.microsoft.com/office/drawing/2014/main" id="{082F7064-807E-FC42-68E8-7BF9BED48111}"/>
              </a:ext>
            </a:extLst>
          </p:cNvPr>
          <p:cNvCxnSpPr>
            <a:cxnSpLocks/>
            <a:stCxn id="25" idx="2"/>
            <a:endCxn id="35" idx="0"/>
          </p:cNvCxnSpPr>
          <p:nvPr/>
        </p:nvCxnSpPr>
        <p:spPr>
          <a:xfrm>
            <a:off x="3658977" y="4264082"/>
            <a:ext cx="4387045" cy="380869"/>
          </a:xfrm>
          <a:prstGeom prst="straightConnector1">
            <a:avLst/>
          </a:prstGeom>
          <a:noFill/>
          <a:ln w="19050" cap="flat" cmpd="sng" algn="ctr">
            <a:solidFill>
              <a:srgbClr val="000000"/>
            </a:solidFill>
            <a:prstDash val="solid"/>
            <a:tailEnd type="triangle"/>
          </a:ln>
          <a:effectLst/>
        </p:spPr>
      </p:cxnSp>
      <p:sp>
        <p:nvSpPr>
          <p:cNvPr id="39" name="Rectangle: Rounded Corners 38">
            <a:extLst>
              <a:ext uri="{FF2B5EF4-FFF2-40B4-BE49-F238E27FC236}">
                <a16:creationId xmlns:a16="http://schemas.microsoft.com/office/drawing/2014/main" id="{1E3EE9CB-3761-EE47-9887-676C0A2B5828}"/>
              </a:ext>
            </a:extLst>
          </p:cNvPr>
          <p:cNvSpPr/>
          <p:nvPr/>
        </p:nvSpPr>
        <p:spPr>
          <a:xfrm>
            <a:off x="9640556" y="4644951"/>
            <a:ext cx="1798364" cy="1979211"/>
          </a:xfrm>
          <a:prstGeom prst="roundRect">
            <a:avLst>
              <a:gd name="adj" fmla="val 6338"/>
            </a:avLst>
          </a:prstGeom>
          <a:solidFill>
            <a:srgbClr val="FFFFFF"/>
          </a:solidFill>
          <a:ln w="25400" cap="flat" cmpd="sng" algn="ctr">
            <a:solidFill>
              <a:srgbClr val="C73529"/>
            </a:solidFill>
            <a:prstDash val="solid"/>
          </a:ln>
          <a:effectLst/>
        </p:spPr>
        <p:txBody>
          <a:bodyPr rtlCol="0" anchor="ctr"/>
          <a:lstStyle/>
          <a:p>
            <a:pPr algn="ctr" defTabSz="1219170">
              <a:lnSpc>
                <a:spcPct val="150000"/>
              </a:lnSpc>
              <a:buClrTx/>
            </a:pPr>
            <a:r>
              <a:rPr lang="en-US" sz="2400">
                <a:latin typeface="UTM Avo"/>
                <a:ea typeface="+mn-ea"/>
                <a:cs typeface="+mn-ea"/>
                <a:sym typeface="+mn-lt"/>
              </a:rPr>
              <a:t>Có đủ sức khoẻ </a:t>
            </a:r>
          </a:p>
        </p:txBody>
      </p:sp>
      <p:cxnSp>
        <p:nvCxnSpPr>
          <p:cNvPr id="40" name="Straight Arrow Connector 39">
            <a:extLst>
              <a:ext uri="{FF2B5EF4-FFF2-40B4-BE49-F238E27FC236}">
                <a16:creationId xmlns:a16="http://schemas.microsoft.com/office/drawing/2014/main" id="{A7253153-7444-4EAB-5948-3D2C5C2BA388}"/>
              </a:ext>
            </a:extLst>
          </p:cNvPr>
          <p:cNvCxnSpPr>
            <a:cxnSpLocks/>
            <a:stCxn id="25" idx="2"/>
            <a:endCxn id="39" idx="0"/>
          </p:cNvCxnSpPr>
          <p:nvPr/>
        </p:nvCxnSpPr>
        <p:spPr>
          <a:xfrm>
            <a:off x="3658978" y="4264082"/>
            <a:ext cx="6880761" cy="380869"/>
          </a:xfrm>
          <a:prstGeom prst="straightConnector1">
            <a:avLst/>
          </a:prstGeom>
          <a:noFill/>
          <a:ln w="19050" cap="flat" cmpd="sng" algn="ctr">
            <a:solidFill>
              <a:srgbClr val="000000"/>
            </a:solidFill>
            <a:prstDash val="solid"/>
            <a:tailEnd type="triangle"/>
          </a:ln>
          <a:effectLst/>
        </p:spPr>
      </p:cxnSp>
    </p:spTree>
    <p:extLst>
      <p:ext uri="{BB962C8B-B14F-4D97-AF65-F5344CB8AC3E}">
        <p14:creationId xmlns:p14="http://schemas.microsoft.com/office/powerpoint/2010/main" val="1433113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up)">
                                      <p:cBhvr>
                                        <p:cTn id="18" dur="500"/>
                                        <p:tgtEl>
                                          <p:spTgt spid="30"/>
                                        </p:tgtEl>
                                      </p:cBhvr>
                                    </p:animEffect>
                                  </p:childTnLst>
                                </p:cTn>
                              </p:par>
                            </p:childTnLst>
                          </p:cTn>
                        </p:par>
                        <p:par>
                          <p:cTn id="19" fill="hold">
                            <p:stCondLst>
                              <p:cond delay="500"/>
                            </p:stCondLst>
                            <p:childTnLst>
                              <p:par>
                                <p:cTn id="20" presetID="16" presetClass="entr" presetSubtype="21"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barn(inVertical)">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up)">
                                      <p:cBhvr>
                                        <p:cTn id="27" dur="500"/>
                                        <p:tgtEl>
                                          <p:spTgt spid="32"/>
                                        </p:tgtEl>
                                      </p:cBhvr>
                                    </p:animEffect>
                                  </p:childTnLst>
                                </p:cTn>
                              </p:par>
                            </p:childTnLst>
                          </p:cTn>
                        </p:par>
                        <p:par>
                          <p:cTn id="28" fill="hold">
                            <p:stCondLst>
                              <p:cond delay="500"/>
                            </p:stCondLst>
                            <p:childTnLst>
                              <p:par>
                                <p:cTn id="29" presetID="16" presetClass="entr" presetSubtype="21"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barn(inVertical)">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up)">
                                      <p:cBhvr>
                                        <p:cTn id="36" dur="500"/>
                                        <p:tgtEl>
                                          <p:spTgt spid="33"/>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barn(inVertical)">
                                      <p:cBhvr>
                                        <p:cTn id="40" dur="500"/>
                                        <p:tgtEl>
                                          <p:spTgt spid="2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500"/>
                            </p:stCondLst>
                            <p:childTnLst>
                              <p:par>
                                <p:cTn id="47" presetID="16" presetClass="entr" presetSubtype="21"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barn(inVertical)">
                                      <p:cBhvr>
                                        <p:cTn id="49" dur="500"/>
                                        <p:tgtEl>
                                          <p:spTgt spid="3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up)">
                                      <p:cBhvr>
                                        <p:cTn id="54" dur="500"/>
                                        <p:tgtEl>
                                          <p:spTgt spid="40"/>
                                        </p:tgtEl>
                                      </p:cBhvr>
                                    </p:animEffect>
                                  </p:childTnLst>
                                </p:cTn>
                              </p:par>
                            </p:childTnLst>
                          </p:cTn>
                        </p:par>
                        <p:par>
                          <p:cTn id="55" fill="hold">
                            <p:stCondLst>
                              <p:cond delay="500"/>
                            </p:stCondLst>
                            <p:childTnLst>
                              <p:par>
                                <p:cTn id="56" presetID="16" presetClass="entr" presetSubtype="21"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barn(inVertical)">
                                      <p:cBhvr>
                                        <p:cTn id="5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7" grpId="0" animBg="1"/>
      <p:bldP spid="28" grpId="0" animBg="1"/>
      <p:bldP spid="35" grpId="0" animBg="1"/>
      <p:bldP spid="3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D2E68352-F283-849C-AE54-1FEB48834928}"/>
              </a:ext>
            </a:extLst>
          </p:cNvPr>
          <p:cNvSpPr txBox="1"/>
          <p:nvPr/>
        </p:nvSpPr>
        <p:spPr>
          <a:xfrm>
            <a:off x="2099374" y="785975"/>
            <a:ext cx="7993251" cy="461665"/>
          </a:xfrm>
          <a:prstGeom prst="rect">
            <a:avLst/>
          </a:prstGeom>
          <a:noFill/>
        </p:spPr>
        <p:txBody>
          <a:bodyPr wrap="square">
            <a:spAutoFit/>
          </a:bodyPr>
          <a:lstStyle/>
          <a:p>
            <a:pPr algn="ctr" defTabSz="1219170"/>
            <a:r>
              <a:rPr lang="en-US" sz="2400" b="1">
                <a:solidFill>
                  <a:srgbClr val="0033CC"/>
                </a:solidFill>
                <a:latin typeface="UTM Avo"/>
                <a:ea typeface="+mn-ea"/>
                <a:cs typeface="+mn-ea"/>
                <a:sym typeface="+mn-lt"/>
              </a:rPr>
              <a:t>YÊU CẦU CHUNG</a:t>
            </a:r>
          </a:p>
        </p:txBody>
      </p:sp>
      <p:sp>
        <p:nvSpPr>
          <p:cNvPr id="25" name="Rectangle: Rounded Corners 24">
            <a:extLst>
              <a:ext uri="{FF2B5EF4-FFF2-40B4-BE49-F238E27FC236}">
                <a16:creationId xmlns:a16="http://schemas.microsoft.com/office/drawing/2014/main" id="{71EE1D42-86F2-6B42-EA32-5D7C026010A2}"/>
              </a:ext>
            </a:extLst>
          </p:cNvPr>
          <p:cNvSpPr/>
          <p:nvPr/>
        </p:nvSpPr>
        <p:spPr>
          <a:xfrm>
            <a:off x="1089142" y="1992144"/>
            <a:ext cx="4419600" cy="975732"/>
          </a:xfrm>
          <a:prstGeom prst="roundRect">
            <a:avLst>
              <a:gd name="adj" fmla="val 8613"/>
            </a:avLst>
          </a:prstGeom>
          <a:solidFill>
            <a:srgbClr val="C73529">
              <a:lumMod val="20000"/>
              <a:lumOff val="80000"/>
            </a:srgbClr>
          </a:solidFill>
          <a:ln w="25400" cap="flat" cmpd="sng" algn="ctr">
            <a:solidFill>
              <a:srgbClr val="C73529"/>
            </a:solidFill>
            <a:prstDash val="solid"/>
          </a:ln>
          <a:effectLst/>
        </p:spPr>
        <p:txBody>
          <a:bodyPr rtlCol="0" anchor="ctr"/>
          <a:lstStyle/>
          <a:p>
            <a:pPr algn="ctr" defTabSz="1219170">
              <a:buClrTx/>
            </a:pPr>
            <a:r>
              <a:rPr lang="en-US" sz="2400">
                <a:latin typeface="UTM Avo"/>
                <a:ea typeface="+mn-ea"/>
                <a:cs typeface="+mn-ea"/>
                <a:sym typeface="+mn-lt"/>
              </a:rPr>
              <a:t>Yêu cầu về năng lực</a:t>
            </a:r>
          </a:p>
        </p:txBody>
      </p:sp>
      <p:sp>
        <p:nvSpPr>
          <p:cNvPr id="26" name="Rectangle: Rounded Corners 25">
            <a:extLst>
              <a:ext uri="{FF2B5EF4-FFF2-40B4-BE49-F238E27FC236}">
                <a16:creationId xmlns:a16="http://schemas.microsoft.com/office/drawing/2014/main" id="{C34679E1-9DA3-3E5B-EDA7-54AE7C1F0F69}"/>
              </a:ext>
            </a:extLst>
          </p:cNvPr>
          <p:cNvSpPr/>
          <p:nvPr/>
        </p:nvSpPr>
        <p:spPr>
          <a:xfrm>
            <a:off x="6834486" y="1992144"/>
            <a:ext cx="4419600" cy="975732"/>
          </a:xfrm>
          <a:prstGeom prst="roundRect">
            <a:avLst>
              <a:gd name="adj" fmla="val 9956"/>
            </a:avLst>
          </a:prstGeom>
          <a:solidFill>
            <a:srgbClr val="FFCA06">
              <a:lumMod val="20000"/>
              <a:lumOff val="80000"/>
            </a:srgbClr>
          </a:solidFill>
          <a:ln w="25400" cap="flat" cmpd="sng" algn="ctr">
            <a:solidFill>
              <a:srgbClr val="FFCA06"/>
            </a:solidFill>
            <a:prstDash val="solid"/>
          </a:ln>
          <a:effectLst/>
        </p:spPr>
        <p:txBody>
          <a:bodyPr rtlCol="0" anchor="ctr"/>
          <a:lstStyle/>
          <a:p>
            <a:pPr algn="ctr" defTabSz="1219170">
              <a:buClrTx/>
            </a:pPr>
            <a:r>
              <a:rPr lang="en-US" sz="2400">
                <a:latin typeface="UTM Avo"/>
                <a:ea typeface="+mn-ea"/>
                <a:cs typeface="+mn-ea"/>
                <a:sym typeface="+mn-lt"/>
              </a:rPr>
              <a:t>Yêu cầu về phẩm chất</a:t>
            </a:r>
          </a:p>
        </p:txBody>
      </p:sp>
      <p:sp>
        <p:nvSpPr>
          <p:cNvPr id="29" name="Rectangle: Rounded Corners 28">
            <a:extLst>
              <a:ext uri="{FF2B5EF4-FFF2-40B4-BE49-F238E27FC236}">
                <a16:creationId xmlns:a16="http://schemas.microsoft.com/office/drawing/2014/main" id="{DD8C329F-BAED-14E4-FC8E-057B520DCD9D}"/>
              </a:ext>
            </a:extLst>
          </p:cNvPr>
          <p:cNvSpPr/>
          <p:nvPr/>
        </p:nvSpPr>
        <p:spPr>
          <a:xfrm>
            <a:off x="282222" y="3505925"/>
            <a:ext cx="2720961" cy="3197472"/>
          </a:xfrm>
          <a:prstGeom prst="roundRect">
            <a:avLst>
              <a:gd name="adj" fmla="val 6838"/>
            </a:avLst>
          </a:prstGeom>
          <a:solidFill>
            <a:srgbClr val="FFFFFF"/>
          </a:solidFill>
          <a:ln w="25400" cap="flat" cmpd="sng" algn="ctr">
            <a:solidFill>
              <a:srgbClr val="FFCA06"/>
            </a:solidFill>
            <a:prstDash val="solid"/>
          </a:ln>
          <a:effectLst/>
        </p:spPr>
        <p:txBody>
          <a:bodyPr rtlCol="0" anchor="ctr"/>
          <a:lstStyle/>
          <a:p>
            <a:pPr algn="ctr" defTabSz="1219170">
              <a:lnSpc>
                <a:spcPct val="150000"/>
              </a:lnSpc>
              <a:buClrTx/>
              <a:defRPr/>
            </a:pPr>
            <a:r>
              <a:rPr lang="vi-VN" sz="2200" dirty="0">
                <a:latin typeface="+mn-lt"/>
                <a:ea typeface="+mn-ea"/>
                <a:cs typeface="+mn-ea"/>
                <a:sym typeface="+mn-lt"/>
              </a:rPr>
              <a:t>Chấp hành nghiêm kỉ luật lao động, làm việc có trách nhiệm</a:t>
            </a:r>
            <a:endParaRPr lang="en-US" sz="2200" dirty="0">
              <a:latin typeface="UTM Avo"/>
              <a:ea typeface="+mn-ea"/>
              <a:cs typeface="+mn-ea"/>
              <a:sym typeface="+mn-lt"/>
            </a:endParaRPr>
          </a:p>
        </p:txBody>
      </p:sp>
      <p:cxnSp>
        <p:nvCxnSpPr>
          <p:cNvPr id="30" name="Connector: Elbow 29">
            <a:extLst>
              <a:ext uri="{FF2B5EF4-FFF2-40B4-BE49-F238E27FC236}">
                <a16:creationId xmlns:a16="http://schemas.microsoft.com/office/drawing/2014/main" id="{17252DAE-3090-FEDD-BBF8-516E83FD4AF2}"/>
              </a:ext>
            </a:extLst>
          </p:cNvPr>
          <p:cNvCxnSpPr>
            <a:cxnSpLocks/>
            <a:stCxn id="24" idx="2"/>
            <a:endCxn id="25" idx="0"/>
          </p:cNvCxnSpPr>
          <p:nvPr/>
        </p:nvCxnSpPr>
        <p:spPr>
          <a:xfrm rot="5400000">
            <a:off x="4325219" y="221363"/>
            <a:ext cx="744504" cy="2797058"/>
          </a:xfrm>
          <a:prstGeom prst="bentConnector3">
            <a:avLst>
              <a:gd name="adj1" fmla="val 50000"/>
            </a:avLst>
          </a:prstGeom>
          <a:noFill/>
          <a:ln w="19050" cap="flat" cmpd="sng" algn="ctr">
            <a:solidFill>
              <a:srgbClr val="000000"/>
            </a:solidFill>
            <a:prstDash val="solid"/>
          </a:ln>
          <a:effectLst/>
        </p:spPr>
      </p:cxnSp>
      <p:cxnSp>
        <p:nvCxnSpPr>
          <p:cNvPr id="31" name="Connector: Elbow 30">
            <a:extLst>
              <a:ext uri="{FF2B5EF4-FFF2-40B4-BE49-F238E27FC236}">
                <a16:creationId xmlns:a16="http://schemas.microsoft.com/office/drawing/2014/main" id="{691F12A0-470F-81B7-DD92-F7CEEABD47CD}"/>
              </a:ext>
            </a:extLst>
          </p:cNvPr>
          <p:cNvCxnSpPr>
            <a:cxnSpLocks/>
            <a:stCxn id="24" idx="2"/>
            <a:endCxn id="26" idx="0"/>
          </p:cNvCxnSpPr>
          <p:nvPr/>
        </p:nvCxnSpPr>
        <p:spPr>
          <a:xfrm rot="16200000" flipH="1">
            <a:off x="7197891" y="145749"/>
            <a:ext cx="744504" cy="2948286"/>
          </a:xfrm>
          <a:prstGeom prst="bentConnector3">
            <a:avLst>
              <a:gd name="adj1" fmla="val 50000"/>
            </a:avLst>
          </a:prstGeom>
          <a:noFill/>
          <a:ln w="19050" cap="flat" cmpd="sng" algn="ctr">
            <a:solidFill>
              <a:srgbClr val="000000"/>
            </a:solidFill>
            <a:prstDash val="solid"/>
          </a:ln>
          <a:effectLst/>
        </p:spPr>
      </p:cxnSp>
      <p:cxnSp>
        <p:nvCxnSpPr>
          <p:cNvPr id="34" name="Straight Arrow Connector 33">
            <a:extLst>
              <a:ext uri="{FF2B5EF4-FFF2-40B4-BE49-F238E27FC236}">
                <a16:creationId xmlns:a16="http://schemas.microsoft.com/office/drawing/2014/main" id="{25A41A91-05B4-8D57-7991-B2C08C0FDA97}"/>
              </a:ext>
            </a:extLst>
          </p:cNvPr>
          <p:cNvCxnSpPr>
            <a:cxnSpLocks/>
            <a:stCxn id="26" idx="2"/>
            <a:endCxn id="29" idx="0"/>
          </p:cNvCxnSpPr>
          <p:nvPr/>
        </p:nvCxnSpPr>
        <p:spPr>
          <a:xfrm flipH="1">
            <a:off x="1642703" y="2967876"/>
            <a:ext cx="7401583" cy="538049"/>
          </a:xfrm>
          <a:prstGeom prst="straightConnector1">
            <a:avLst/>
          </a:prstGeom>
          <a:noFill/>
          <a:ln w="19050" cap="flat" cmpd="sng" algn="ctr">
            <a:solidFill>
              <a:srgbClr val="000000"/>
            </a:solidFill>
            <a:prstDash val="solid"/>
            <a:tailEnd type="triangle"/>
          </a:ln>
          <a:effectLst/>
        </p:spPr>
      </p:cxnSp>
      <p:sp>
        <p:nvSpPr>
          <p:cNvPr id="5" name="Rectangle: Rounded Corners 4">
            <a:extLst>
              <a:ext uri="{FF2B5EF4-FFF2-40B4-BE49-F238E27FC236}">
                <a16:creationId xmlns:a16="http://schemas.microsoft.com/office/drawing/2014/main" id="{15357246-AF09-DBE3-1430-1C717A7DF84D}"/>
              </a:ext>
            </a:extLst>
          </p:cNvPr>
          <p:cNvSpPr/>
          <p:nvPr/>
        </p:nvSpPr>
        <p:spPr>
          <a:xfrm>
            <a:off x="3173327" y="3505925"/>
            <a:ext cx="2775387" cy="3197472"/>
          </a:xfrm>
          <a:prstGeom prst="roundRect">
            <a:avLst>
              <a:gd name="adj" fmla="val 6838"/>
            </a:avLst>
          </a:prstGeom>
          <a:solidFill>
            <a:srgbClr val="FFFFFF"/>
          </a:solidFill>
          <a:ln w="25400" cap="flat" cmpd="sng" algn="ctr">
            <a:solidFill>
              <a:srgbClr val="FFCA06"/>
            </a:solidFill>
            <a:prstDash val="solid"/>
          </a:ln>
          <a:effectLst/>
        </p:spPr>
        <p:txBody>
          <a:bodyPr rtlCol="0" anchor="ctr"/>
          <a:lstStyle/>
          <a:p>
            <a:pPr algn="ctr" defTabSz="1219170">
              <a:lnSpc>
                <a:spcPct val="150000"/>
              </a:lnSpc>
              <a:buClrTx/>
              <a:defRPr/>
            </a:pPr>
            <a:r>
              <a:rPr lang="vi-VN" sz="2200" dirty="0">
                <a:latin typeface="+mn-lt"/>
                <a:ea typeface="+mn-ea"/>
                <a:cs typeface="+mn-ea"/>
                <a:sym typeface="+mn-lt"/>
              </a:rPr>
              <a:t>Tuân thủ đúng quy định, quy trình kĩ thuật và an toàn lao động</a:t>
            </a:r>
            <a:endParaRPr lang="en-US" sz="2200" dirty="0">
              <a:latin typeface="UTM Avo"/>
              <a:ea typeface="+mn-ea"/>
              <a:cs typeface="+mn-ea"/>
              <a:sym typeface="+mn-lt"/>
            </a:endParaRPr>
          </a:p>
        </p:txBody>
      </p:sp>
      <p:cxnSp>
        <p:nvCxnSpPr>
          <p:cNvPr id="6" name="Straight Arrow Connector 5">
            <a:extLst>
              <a:ext uri="{FF2B5EF4-FFF2-40B4-BE49-F238E27FC236}">
                <a16:creationId xmlns:a16="http://schemas.microsoft.com/office/drawing/2014/main" id="{FBBAE4DA-6752-5DF6-5D72-9A8272FBD6B3}"/>
              </a:ext>
            </a:extLst>
          </p:cNvPr>
          <p:cNvCxnSpPr>
            <a:cxnSpLocks/>
            <a:stCxn id="26" idx="2"/>
            <a:endCxn id="5" idx="0"/>
          </p:cNvCxnSpPr>
          <p:nvPr/>
        </p:nvCxnSpPr>
        <p:spPr>
          <a:xfrm flipH="1">
            <a:off x="4561021" y="2967876"/>
            <a:ext cx="4483265" cy="538049"/>
          </a:xfrm>
          <a:prstGeom prst="straightConnector1">
            <a:avLst/>
          </a:prstGeom>
          <a:noFill/>
          <a:ln w="19050" cap="flat" cmpd="sng" algn="ctr">
            <a:solidFill>
              <a:srgbClr val="000000"/>
            </a:solidFill>
            <a:prstDash val="solid"/>
            <a:tailEnd type="triangle"/>
          </a:ln>
          <a:effectLst/>
        </p:spPr>
      </p:cxnSp>
      <p:sp>
        <p:nvSpPr>
          <p:cNvPr id="42" name="Rectangle: Rounded Corners 41">
            <a:extLst>
              <a:ext uri="{FF2B5EF4-FFF2-40B4-BE49-F238E27FC236}">
                <a16:creationId xmlns:a16="http://schemas.microsoft.com/office/drawing/2014/main" id="{51B1C4AD-D6CA-BF24-48CA-053684DD3E6F}"/>
              </a:ext>
            </a:extLst>
          </p:cNvPr>
          <p:cNvSpPr/>
          <p:nvPr/>
        </p:nvSpPr>
        <p:spPr>
          <a:xfrm>
            <a:off x="6095999" y="3505925"/>
            <a:ext cx="2675910" cy="3197472"/>
          </a:xfrm>
          <a:prstGeom prst="roundRect">
            <a:avLst>
              <a:gd name="adj" fmla="val 6838"/>
            </a:avLst>
          </a:prstGeom>
          <a:solidFill>
            <a:srgbClr val="FFFFFF"/>
          </a:solidFill>
          <a:ln w="25400" cap="flat" cmpd="sng" algn="ctr">
            <a:solidFill>
              <a:srgbClr val="FFCA06"/>
            </a:solidFill>
            <a:prstDash val="solid"/>
          </a:ln>
          <a:effectLst/>
        </p:spPr>
        <p:txBody>
          <a:bodyPr rtlCol="0" anchor="ctr"/>
          <a:lstStyle/>
          <a:p>
            <a:pPr algn="ctr" defTabSz="1219170">
              <a:lnSpc>
                <a:spcPct val="150000"/>
              </a:lnSpc>
              <a:buClrTx/>
              <a:defRPr/>
            </a:pPr>
            <a:r>
              <a:rPr lang="en-US" sz="2200" dirty="0">
                <a:latin typeface="UTM Avo"/>
                <a:ea typeface="+mn-ea"/>
                <a:cs typeface="+mn-ea"/>
                <a:sym typeface="+mn-lt"/>
              </a:rPr>
              <a:t>C</a:t>
            </a:r>
            <a:r>
              <a:rPr lang="vi-VN" sz="2200" dirty="0">
                <a:latin typeface="+mn-lt"/>
                <a:ea typeface="+mn-ea"/>
                <a:cs typeface="+mn-ea"/>
                <a:sym typeface="+mn-lt"/>
              </a:rPr>
              <a:t>ần cù, chăm chỉ, cố gắng khắc phục khó khăn đề hoàn thành công việc</a:t>
            </a:r>
            <a:endParaRPr lang="en-US" sz="2200" dirty="0">
              <a:latin typeface="UTM Avo"/>
              <a:ea typeface="+mn-ea"/>
              <a:cs typeface="+mn-ea"/>
              <a:sym typeface="+mn-lt"/>
            </a:endParaRPr>
          </a:p>
        </p:txBody>
      </p:sp>
      <p:cxnSp>
        <p:nvCxnSpPr>
          <p:cNvPr id="43" name="Straight Arrow Connector 42">
            <a:extLst>
              <a:ext uri="{FF2B5EF4-FFF2-40B4-BE49-F238E27FC236}">
                <a16:creationId xmlns:a16="http://schemas.microsoft.com/office/drawing/2014/main" id="{A4223D3E-B6E8-605E-29E6-49F494F64F84}"/>
              </a:ext>
            </a:extLst>
          </p:cNvPr>
          <p:cNvCxnSpPr>
            <a:cxnSpLocks/>
            <a:stCxn id="26" idx="2"/>
            <a:endCxn id="42" idx="0"/>
          </p:cNvCxnSpPr>
          <p:nvPr/>
        </p:nvCxnSpPr>
        <p:spPr>
          <a:xfrm flipH="1">
            <a:off x="7433954" y="2967876"/>
            <a:ext cx="1610332" cy="538049"/>
          </a:xfrm>
          <a:prstGeom prst="straightConnector1">
            <a:avLst/>
          </a:prstGeom>
          <a:noFill/>
          <a:ln w="19050" cap="flat" cmpd="sng" algn="ctr">
            <a:solidFill>
              <a:srgbClr val="000000"/>
            </a:solidFill>
            <a:prstDash val="solid"/>
            <a:tailEnd type="triangle"/>
          </a:ln>
          <a:effectLst/>
        </p:spPr>
      </p:cxnSp>
      <p:sp>
        <p:nvSpPr>
          <p:cNvPr id="50" name="Rectangle: Rounded Corners 49">
            <a:extLst>
              <a:ext uri="{FF2B5EF4-FFF2-40B4-BE49-F238E27FC236}">
                <a16:creationId xmlns:a16="http://schemas.microsoft.com/office/drawing/2014/main" id="{C99D84F9-ED44-7B7B-3A45-91B9E4291DEB}"/>
              </a:ext>
            </a:extLst>
          </p:cNvPr>
          <p:cNvSpPr/>
          <p:nvPr/>
        </p:nvSpPr>
        <p:spPr>
          <a:xfrm>
            <a:off x="9044286" y="3505925"/>
            <a:ext cx="2865491" cy="3197472"/>
          </a:xfrm>
          <a:prstGeom prst="roundRect">
            <a:avLst>
              <a:gd name="adj" fmla="val 6838"/>
            </a:avLst>
          </a:prstGeom>
          <a:solidFill>
            <a:srgbClr val="FFFFFF"/>
          </a:solidFill>
          <a:ln w="25400" cap="flat" cmpd="sng" algn="ctr">
            <a:solidFill>
              <a:srgbClr val="FFCA06"/>
            </a:solidFill>
            <a:prstDash val="solid"/>
          </a:ln>
          <a:effectLst/>
        </p:spPr>
        <p:txBody>
          <a:bodyPr rtlCol="0" anchor="ctr"/>
          <a:lstStyle/>
          <a:p>
            <a:pPr algn="ctr" defTabSz="1219170">
              <a:lnSpc>
                <a:spcPct val="150000"/>
              </a:lnSpc>
              <a:buClrTx/>
              <a:defRPr/>
            </a:pPr>
            <a:r>
              <a:rPr lang="en-US" sz="2200">
                <a:latin typeface="UTM Avo"/>
                <a:ea typeface="+mn-ea"/>
                <a:cs typeface="+mn-ea"/>
                <a:sym typeface="+mn-lt"/>
              </a:rPr>
              <a:t>Có ý thức học tập, rèn luyện nâng cao trình độ chuyên môn, phát triển nghề nghiệp.</a:t>
            </a:r>
          </a:p>
        </p:txBody>
      </p:sp>
      <p:cxnSp>
        <p:nvCxnSpPr>
          <p:cNvPr id="51" name="Straight Arrow Connector 50">
            <a:extLst>
              <a:ext uri="{FF2B5EF4-FFF2-40B4-BE49-F238E27FC236}">
                <a16:creationId xmlns:a16="http://schemas.microsoft.com/office/drawing/2014/main" id="{379104E4-D596-8422-64A1-222832CCC93B}"/>
              </a:ext>
            </a:extLst>
          </p:cNvPr>
          <p:cNvCxnSpPr>
            <a:cxnSpLocks/>
            <a:stCxn id="26" idx="2"/>
            <a:endCxn id="50" idx="0"/>
          </p:cNvCxnSpPr>
          <p:nvPr/>
        </p:nvCxnSpPr>
        <p:spPr>
          <a:xfrm>
            <a:off x="9044286" y="2967876"/>
            <a:ext cx="1432746" cy="538049"/>
          </a:xfrm>
          <a:prstGeom prst="straightConnector1">
            <a:avLst/>
          </a:prstGeom>
          <a:noFill/>
          <a:ln w="19050" cap="flat" cmpd="sng" algn="ctr">
            <a:solidFill>
              <a:srgbClr val="000000"/>
            </a:solidFill>
            <a:prstDash val="solid"/>
            <a:tailEnd type="triangle"/>
          </a:ln>
          <a:effectLst/>
        </p:spPr>
      </p:cxnSp>
    </p:spTree>
    <p:extLst>
      <p:ext uri="{BB962C8B-B14F-4D97-AF65-F5344CB8AC3E}">
        <p14:creationId xmlns:p14="http://schemas.microsoft.com/office/powerpoint/2010/main" val="91282436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barn(inVertical)">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500"/>
                                        <p:tgtEl>
                                          <p:spTgt spid="34"/>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barn(inVertical)">
                                      <p:cBhvr>
                                        <p:cTn id="20" dur="5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childTnLst>
                          </p:cTn>
                        </p:par>
                        <p:par>
                          <p:cTn id="26" fill="hold">
                            <p:stCondLst>
                              <p:cond delay="500"/>
                            </p:stCondLst>
                            <p:childTnLst>
                              <p:par>
                                <p:cTn id="27" presetID="16" presetClass="entr" presetSubtype="2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arn(inVertical)">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up)">
                                      <p:cBhvr>
                                        <p:cTn id="34" dur="500"/>
                                        <p:tgtEl>
                                          <p:spTgt spid="43"/>
                                        </p:tgtEl>
                                      </p:cBhvr>
                                    </p:animEffect>
                                  </p:childTnLst>
                                </p:cTn>
                              </p:par>
                            </p:childTnLst>
                          </p:cTn>
                        </p:par>
                        <p:par>
                          <p:cTn id="35" fill="hold">
                            <p:stCondLst>
                              <p:cond delay="500"/>
                            </p:stCondLst>
                            <p:childTnLst>
                              <p:par>
                                <p:cTn id="36" presetID="16" presetClass="entr" presetSubtype="21"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barn(inVertical)">
                                      <p:cBhvr>
                                        <p:cTn id="38" dur="500"/>
                                        <p:tgtEl>
                                          <p:spTgt spid="4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up)">
                                      <p:cBhvr>
                                        <p:cTn id="43" dur="500"/>
                                        <p:tgtEl>
                                          <p:spTgt spid="51"/>
                                        </p:tgtEl>
                                      </p:cBhvr>
                                    </p:animEffect>
                                  </p:childTnLst>
                                </p:cTn>
                              </p:par>
                            </p:childTnLst>
                          </p:cTn>
                        </p:par>
                        <p:par>
                          <p:cTn id="44" fill="hold">
                            <p:stCondLst>
                              <p:cond delay="500"/>
                            </p:stCondLst>
                            <p:childTnLst>
                              <p:par>
                                <p:cTn id="45" presetID="16" presetClass="entr" presetSubtype="21"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barn(inVertical)">
                                      <p:cBhvr>
                                        <p:cTn id="4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5" grpId="0" animBg="1"/>
      <p:bldP spid="42" grpId="0" animBg="1"/>
      <p:bldP spid="5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73"/>
        <p:cNvGrpSpPr/>
        <p:nvPr/>
      </p:nvGrpSpPr>
      <p:grpSpPr>
        <a:xfrm>
          <a:off x="0" y="0"/>
          <a:ext cx="0" cy="0"/>
          <a:chOff x="0" y="0"/>
          <a:chExt cx="0" cy="0"/>
        </a:xfrm>
      </p:grpSpPr>
      <p:sp>
        <p:nvSpPr>
          <p:cNvPr id="8" name="TextBox 7">
            <a:extLst>
              <a:ext uri="{FF2B5EF4-FFF2-40B4-BE49-F238E27FC236}">
                <a16:creationId xmlns:a16="http://schemas.microsoft.com/office/drawing/2014/main" id="{6A8B99A1-A2F2-52FF-540D-F956B3A98B5B}"/>
              </a:ext>
            </a:extLst>
          </p:cNvPr>
          <p:cNvSpPr txBox="1"/>
          <p:nvPr/>
        </p:nvSpPr>
        <p:spPr>
          <a:xfrm>
            <a:off x="1578869" y="2331625"/>
            <a:ext cx="9262173" cy="654731"/>
          </a:xfrm>
          <a:prstGeom prst="rect">
            <a:avLst/>
          </a:prstGeom>
          <a:noFill/>
        </p:spPr>
        <p:txBody>
          <a:bodyPr wrap="square" rtlCol="0">
            <a:spAutoFit/>
          </a:bodyPr>
          <a:lstStyle/>
          <a:p>
            <a:pPr algn="ctr" defTabSz="1219170">
              <a:lnSpc>
                <a:spcPct val="150000"/>
              </a:lnSpc>
            </a:pPr>
            <a:r>
              <a:rPr lang="en-US" sz="2800" b="1" dirty="0">
                <a:solidFill>
                  <a:srgbClr val="A7C5F6">
                    <a:lumMod val="25000"/>
                  </a:srgbClr>
                </a:solidFill>
                <a:latin typeface="UTM Avo"/>
                <a:ea typeface="+mn-ea"/>
                <a:cs typeface="+mn-ea"/>
                <a:sym typeface="+mn-lt"/>
              </a:rPr>
              <a:t>PHIẾU HỌC TẬP SỐ 2</a:t>
            </a:r>
          </a:p>
        </p:txBody>
      </p:sp>
      <p:grpSp>
        <p:nvGrpSpPr>
          <p:cNvPr id="2" name="Google Shape;446;p31">
            <a:extLst>
              <a:ext uri="{FF2B5EF4-FFF2-40B4-BE49-F238E27FC236}">
                <a16:creationId xmlns:a16="http://schemas.microsoft.com/office/drawing/2014/main" id="{02F7BFF9-4C06-8E41-569D-F2B7218FECB5}"/>
              </a:ext>
            </a:extLst>
          </p:cNvPr>
          <p:cNvGrpSpPr/>
          <p:nvPr/>
        </p:nvGrpSpPr>
        <p:grpSpPr>
          <a:xfrm>
            <a:off x="-3243294" y="3429000"/>
            <a:ext cx="10201656" cy="6152940"/>
            <a:chOff x="-4800350" y="1892950"/>
            <a:chExt cx="10354250" cy="6244975"/>
          </a:xfrm>
        </p:grpSpPr>
        <p:grpSp>
          <p:nvGrpSpPr>
            <p:cNvPr id="3" name="Google Shape;447;p31">
              <a:extLst>
                <a:ext uri="{FF2B5EF4-FFF2-40B4-BE49-F238E27FC236}">
                  <a16:creationId xmlns:a16="http://schemas.microsoft.com/office/drawing/2014/main" id="{CEA3F962-8486-0F97-B9A9-1EB5731F0803}"/>
                </a:ext>
              </a:extLst>
            </p:cNvPr>
            <p:cNvGrpSpPr/>
            <p:nvPr/>
          </p:nvGrpSpPr>
          <p:grpSpPr>
            <a:xfrm flipH="1">
              <a:off x="-4800350" y="1928425"/>
              <a:ext cx="10354250" cy="6209500"/>
              <a:chOff x="2570000" y="1422575"/>
              <a:chExt cx="10354250" cy="6209500"/>
            </a:xfrm>
          </p:grpSpPr>
          <p:cxnSp>
            <p:nvCxnSpPr>
              <p:cNvPr id="5" name="Google Shape;448;p31">
                <a:extLst>
                  <a:ext uri="{FF2B5EF4-FFF2-40B4-BE49-F238E27FC236}">
                    <a16:creationId xmlns:a16="http://schemas.microsoft.com/office/drawing/2014/main" id="{5F01A13B-700B-C417-6F05-22E1769222FD}"/>
                  </a:ext>
                </a:extLst>
              </p:cNvPr>
              <p:cNvCxnSpPr/>
              <p:nvPr/>
            </p:nvCxnSpPr>
            <p:spPr>
              <a:xfrm rot="10800000" flipH="1">
                <a:off x="2570000" y="14225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6" name="Google Shape;449;p31">
                <a:extLst>
                  <a:ext uri="{FF2B5EF4-FFF2-40B4-BE49-F238E27FC236}">
                    <a16:creationId xmlns:a16="http://schemas.microsoft.com/office/drawing/2014/main" id="{1EE303C2-C7DB-100A-31AA-5960F29B29DC}"/>
                  </a:ext>
                </a:extLst>
              </p:cNvPr>
              <p:cNvCxnSpPr/>
              <p:nvPr/>
            </p:nvCxnSpPr>
            <p:spPr>
              <a:xfrm rot="10800000" flipH="1">
                <a:off x="2823200" y="17601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7" name="Google Shape;450;p31">
                <a:extLst>
                  <a:ext uri="{FF2B5EF4-FFF2-40B4-BE49-F238E27FC236}">
                    <a16:creationId xmlns:a16="http://schemas.microsoft.com/office/drawing/2014/main" id="{9AAC618D-9E58-8137-DF45-F2533ABBAFC1}"/>
                  </a:ext>
                </a:extLst>
              </p:cNvPr>
              <p:cNvCxnSpPr/>
              <p:nvPr/>
            </p:nvCxnSpPr>
            <p:spPr>
              <a:xfrm rot="10800000" flipH="1">
                <a:off x="3076400" y="20977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9" name="Google Shape;451;p31">
                <a:extLst>
                  <a:ext uri="{FF2B5EF4-FFF2-40B4-BE49-F238E27FC236}">
                    <a16:creationId xmlns:a16="http://schemas.microsoft.com/office/drawing/2014/main" id="{4B1C738E-9633-7BFC-B555-BA2CF6A71FE9}"/>
                  </a:ext>
                </a:extLst>
              </p:cNvPr>
              <p:cNvCxnSpPr/>
              <p:nvPr/>
            </p:nvCxnSpPr>
            <p:spPr>
              <a:xfrm rot="10800000" flipH="1">
                <a:off x="3329600" y="24353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10" name="Google Shape;452;p31">
                <a:extLst>
                  <a:ext uri="{FF2B5EF4-FFF2-40B4-BE49-F238E27FC236}">
                    <a16:creationId xmlns:a16="http://schemas.microsoft.com/office/drawing/2014/main" id="{91B6FA28-79C2-DA47-6BC8-6B8BE93FAC24}"/>
                  </a:ext>
                </a:extLst>
              </p:cNvPr>
              <p:cNvCxnSpPr/>
              <p:nvPr/>
            </p:nvCxnSpPr>
            <p:spPr>
              <a:xfrm rot="10800000" flipH="1">
                <a:off x="3582800" y="27729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11" name="Google Shape;453;p31">
                <a:extLst>
                  <a:ext uri="{FF2B5EF4-FFF2-40B4-BE49-F238E27FC236}">
                    <a16:creationId xmlns:a16="http://schemas.microsoft.com/office/drawing/2014/main" id="{F617AA2D-E09F-EDE0-491A-51E41C5C5BEF}"/>
                  </a:ext>
                </a:extLst>
              </p:cNvPr>
              <p:cNvCxnSpPr/>
              <p:nvPr/>
            </p:nvCxnSpPr>
            <p:spPr>
              <a:xfrm rot="10800000" flipH="1">
                <a:off x="3836000" y="31105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12" name="Google Shape;454;p31">
                <a:extLst>
                  <a:ext uri="{FF2B5EF4-FFF2-40B4-BE49-F238E27FC236}">
                    <a16:creationId xmlns:a16="http://schemas.microsoft.com/office/drawing/2014/main" id="{60C9CD5D-93FD-DF48-9EDD-570D6FC77E49}"/>
                  </a:ext>
                </a:extLst>
              </p:cNvPr>
              <p:cNvCxnSpPr/>
              <p:nvPr/>
            </p:nvCxnSpPr>
            <p:spPr>
              <a:xfrm rot="10800000" flipH="1">
                <a:off x="4089200" y="34481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13" name="Google Shape;455;p31">
                <a:extLst>
                  <a:ext uri="{FF2B5EF4-FFF2-40B4-BE49-F238E27FC236}">
                    <a16:creationId xmlns:a16="http://schemas.microsoft.com/office/drawing/2014/main" id="{ADBA9033-8C8A-65FA-E7CE-A0EBAEE112B6}"/>
                  </a:ext>
                </a:extLst>
              </p:cNvPr>
              <p:cNvCxnSpPr/>
              <p:nvPr/>
            </p:nvCxnSpPr>
            <p:spPr>
              <a:xfrm rot="10800000" flipH="1">
                <a:off x="4342400" y="37857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14" name="Google Shape;456;p31">
                <a:extLst>
                  <a:ext uri="{FF2B5EF4-FFF2-40B4-BE49-F238E27FC236}">
                    <a16:creationId xmlns:a16="http://schemas.microsoft.com/office/drawing/2014/main" id="{88222392-7E5C-5AFE-DA34-C63DC24CF3BB}"/>
                  </a:ext>
                </a:extLst>
              </p:cNvPr>
              <p:cNvCxnSpPr/>
              <p:nvPr/>
            </p:nvCxnSpPr>
            <p:spPr>
              <a:xfrm>
                <a:off x="3253900" y="4874350"/>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15" name="Google Shape;457;p31">
                <a:extLst>
                  <a:ext uri="{FF2B5EF4-FFF2-40B4-BE49-F238E27FC236}">
                    <a16:creationId xmlns:a16="http://schemas.microsoft.com/office/drawing/2014/main" id="{3780D22E-BFE8-979B-CDFB-1FAFA1C649F2}"/>
                  </a:ext>
                </a:extLst>
              </p:cNvPr>
              <p:cNvCxnSpPr/>
              <p:nvPr/>
            </p:nvCxnSpPr>
            <p:spPr>
              <a:xfrm>
                <a:off x="3718063" y="4610527"/>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16" name="Google Shape;458;p31">
                <a:extLst>
                  <a:ext uri="{FF2B5EF4-FFF2-40B4-BE49-F238E27FC236}">
                    <a16:creationId xmlns:a16="http://schemas.microsoft.com/office/drawing/2014/main" id="{DD564BA4-5BF8-0572-A299-41295D523018}"/>
                  </a:ext>
                </a:extLst>
              </p:cNvPr>
              <p:cNvCxnSpPr/>
              <p:nvPr/>
            </p:nvCxnSpPr>
            <p:spPr>
              <a:xfrm>
                <a:off x="4182225" y="4346704"/>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17" name="Google Shape;459;p31">
                <a:extLst>
                  <a:ext uri="{FF2B5EF4-FFF2-40B4-BE49-F238E27FC236}">
                    <a16:creationId xmlns:a16="http://schemas.microsoft.com/office/drawing/2014/main" id="{A3094DB5-3329-D57C-C365-F1B08387512A}"/>
                  </a:ext>
                </a:extLst>
              </p:cNvPr>
              <p:cNvCxnSpPr/>
              <p:nvPr/>
            </p:nvCxnSpPr>
            <p:spPr>
              <a:xfrm>
                <a:off x="4646388" y="4082881"/>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18" name="Google Shape;460;p31">
                <a:extLst>
                  <a:ext uri="{FF2B5EF4-FFF2-40B4-BE49-F238E27FC236}">
                    <a16:creationId xmlns:a16="http://schemas.microsoft.com/office/drawing/2014/main" id="{2C497B08-637F-A950-EBCB-17B36B37C6BB}"/>
                  </a:ext>
                </a:extLst>
              </p:cNvPr>
              <p:cNvCxnSpPr/>
              <p:nvPr/>
            </p:nvCxnSpPr>
            <p:spPr>
              <a:xfrm>
                <a:off x="5110550" y="3819058"/>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19" name="Google Shape;461;p31">
                <a:extLst>
                  <a:ext uri="{FF2B5EF4-FFF2-40B4-BE49-F238E27FC236}">
                    <a16:creationId xmlns:a16="http://schemas.microsoft.com/office/drawing/2014/main" id="{17F11284-F456-6BE1-DACC-CDD816C17331}"/>
                  </a:ext>
                </a:extLst>
              </p:cNvPr>
              <p:cNvCxnSpPr/>
              <p:nvPr/>
            </p:nvCxnSpPr>
            <p:spPr>
              <a:xfrm>
                <a:off x="5574713" y="3555235"/>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20" name="Google Shape;462;p31">
                <a:extLst>
                  <a:ext uri="{FF2B5EF4-FFF2-40B4-BE49-F238E27FC236}">
                    <a16:creationId xmlns:a16="http://schemas.microsoft.com/office/drawing/2014/main" id="{91DE1E0B-5D9C-E1FA-7A35-3B0CEE305F72}"/>
                  </a:ext>
                </a:extLst>
              </p:cNvPr>
              <p:cNvCxnSpPr/>
              <p:nvPr/>
            </p:nvCxnSpPr>
            <p:spPr>
              <a:xfrm>
                <a:off x="6038875" y="3291413"/>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21" name="Google Shape;463;p31">
                <a:extLst>
                  <a:ext uri="{FF2B5EF4-FFF2-40B4-BE49-F238E27FC236}">
                    <a16:creationId xmlns:a16="http://schemas.microsoft.com/office/drawing/2014/main" id="{4F607951-95BA-92CF-5BE5-04F0CDA07DAA}"/>
                  </a:ext>
                </a:extLst>
              </p:cNvPr>
              <p:cNvCxnSpPr/>
              <p:nvPr/>
            </p:nvCxnSpPr>
            <p:spPr>
              <a:xfrm>
                <a:off x="6503038" y="3027590"/>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22" name="Google Shape;464;p31">
                <a:extLst>
                  <a:ext uri="{FF2B5EF4-FFF2-40B4-BE49-F238E27FC236}">
                    <a16:creationId xmlns:a16="http://schemas.microsoft.com/office/drawing/2014/main" id="{8C171C73-3ABE-42DE-D130-F9F596DD2128}"/>
                  </a:ext>
                </a:extLst>
              </p:cNvPr>
              <p:cNvCxnSpPr/>
              <p:nvPr/>
            </p:nvCxnSpPr>
            <p:spPr>
              <a:xfrm>
                <a:off x="6967200" y="2763767"/>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23" name="Google Shape;465;p31">
                <a:extLst>
                  <a:ext uri="{FF2B5EF4-FFF2-40B4-BE49-F238E27FC236}">
                    <a16:creationId xmlns:a16="http://schemas.microsoft.com/office/drawing/2014/main" id="{18EA17CF-AB45-592B-5B33-0A21AF119E87}"/>
                  </a:ext>
                </a:extLst>
              </p:cNvPr>
              <p:cNvCxnSpPr/>
              <p:nvPr/>
            </p:nvCxnSpPr>
            <p:spPr>
              <a:xfrm>
                <a:off x="7431363" y="2499944"/>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24" name="Google Shape;466;p31">
                <a:extLst>
                  <a:ext uri="{FF2B5EF4-FFF2-40B4-BE49-F238E27FC236}">
                    <a16:creationId xmlns:a16="http://schemas.microsoft.com/office/drawing/2014/main" id="{691FE241-E003-E8AB-5A2C-5729E0E98D2E}"/>
                  </a:ext>
                </a:extLst>
              </p:cNvPr>
              <p:cNvCxnSpPr/>
              <p:nvPr/>
            </p:nvCxnSpPr>
            <p:spPr>
              <a:xfrm>
                <a:off x="7895525" y="2236121"/>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25" name="Google Shape;467;p31">
                <a:extLst>
                  <a:ext uri="{FF2B5EF4-FFF2-40B4-BE49-F238E27FC236}">
                    <a16:creationId xmlns:a16="http://schemas.microsoft.com/office/drawing/2014/main" id="{67239C72-383C-1C5E-7871-186BBEFA7E88}"/>
                  </a:ext>
                </a:extLst>
              </p:cNvPr>
              <p:cNvCxnSpPr/>
              <p:nvPr/>
            </p:nvCxnSpPr>
            <p:spPr>
              <a:xfrm>
                <a:off x="8359688" y="1972298"/>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26" name="Google Shape;468;p31">
                <a:extLst>
                  <a:ext uri="{FF2B5EF4-FFF2-40B4-BE49-F238E27FC236}">
                    <a16:creationId xmlns:a16="http://schemas.microsoft.com/office/drawing/2014/main" id="{1A821354-F12C-C1F7-39C2-2D9A7065EB99}"/>
                  </a:ext>
                </a:extLst>
              </p:cNvPr>
              <p:cNvCxnSpPr/>
              <p:nvPr/>
            </p:nvCxnSpPr>
            <p:spPr>
              <a:xfrm>
                <a:off x="8823850" y="1708475"/>
                <a:ext cx="4100400" cy="2348100"/>
              </a:xfrm>
              <a:prstGeom prst="straightConnector1">
                <a:avLst/>
              </a:prstGeom>
              <a:noFill/>
              <a:ln w="9525" cap="flat" cmpd="sng">
                <a:solidFill>
                  <a:schemeClr val="accent1"/>
                </a:solidFill>
                <a:prstDash val="solid"/>
                <a:round/>
                <a:headEnd type="none" w="med" len="med"/>
                <a:tailEnd type="none" w="med" len="med"/>
              </a:ln>
            </p:spPr>
          </p:cxnSp>
        </p:grpSp>
        <p:pic>
          <p:nvPicPr>
            <p:cNvPr id="4" name="Google Shape;469;p31">
              <a:extLst>
                <a:ext uri="{FF2B5EF4-FFF2-40B4-BE49-F238E27FC236}">
                  <a16:creationId xmlns:a16="http://schemas.microsoft.com/office/drawing/2014/main" id="{53DBFFEB-8FC0-27C1-3161-249B58F086D0}"/>
                </a:ext>
              </a:extLst>
            </p:cNvPr>
            <p:cNvPicPr preferRelativeResize="0"/>
            <p:nvPr/>
          </p:nvPicPr>
          <p:blipFill>
            <a:blip r:embed="rId4">
              <a:alphaModFix/>
            </a:blip>
            <a:stretch>
              <a:fillRect/>
            </a:stretch>
          </p:blipFill>
          <p:spPr>
            <a:xfrm flipH="1">
              <a:off x="-675599" y="1892950"/>
              <a:ext cx="5755174" cy="4074650"/>
            </a:xfrm>
            <a:prstGeom prst="rect">
              <a:avLst/>
            </a:prstGeom>
            <a:noFill/>
            <a:ln>
              <a:noFill/>
            </a:ln>
          </p:spPr>
        </p:pic>
      </p:grpSp>
    </p:spTree>
  </p:cSld>
  <p:clrMapOvr>
    <a:masterClrMapping/>
  </p:clrMapOvr>
  <p:transition spd="med">
    <p:random/>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364422" y="704169"/>
            <a:ext cx="9585122" cy="839259"/>
            <a:chOff x="283935" y="1908158"/>
            <a:chExt cx="9585122" cy="83926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9322082" cy="83926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7606052" cy="567848"/>
            </a:xfrm>
            <a:prstGeom prst="rect">
              <a:avLst/>
            </a:prstGeom>
            <a:noFill/>
          </p:spPr>
          <p:txBody>
            <a:bodyPr wrap="square" rtlCol="0">
              <a:spAutoFit/>
            </a:bodyPr>
            <a:lstStyle/>
            <a:p>
              <a:pPr algn="just" defTabSz="914377">
                <a:lnSpc>
                  <a:spcPct val="150000"/>
                </a:lnSpc>
                <a:buClrTx/>
                <a:defRPr/>
              </a:pPr>
              <a:r>
                <a:rPr lang="en-US" sz="2400" kern="1200">
                  <a:solidFill>
                    <a:prstClr val="black"/>
                  </a:solidFill>
                  <a:latin typeface="UTM Avo"/>
                  <a:ea typeface="+mn-ea"/>
                  <a:cs typeface="+mn-ea"/>
                  <a:sym typeface="+mn-lt"/>
                </a:rPr>
                <a:t>1. </a:t>
              </a:r>
              <a:r>
                <a:rPr lang="vi-VN" sz="2400" kern="1200">
                  <a:solidFill>
                    <a:prstClr val="black"/>
                  </a:solidFill>
                  <a:latin typeface="+mn-lt"/>
                  <a:ea typeface="+mn-ea"/>
                  <a:cs typeface="+mn-ea"/>
                  <a:sym typeface="+mn-lt"/>
                </a:rPr>
                <a:t>Mô tả cơ cấu hệ thống giáo dục tại Việt Nam.</a:t>
              </a:r>
            </a:p>
          </p:txBody>
        </p:sp>
      </p:grpSp>
      <p:sp>
        <p:nvSpPr>
          <p:cNvPr id="2" name="Rectangle: Rounded Corners 1">
            <a:extLst>
              <a:ext uri="{FF2B5EF4-FFF2-40B4-BE49-F238E27FC236}">
                <a16:creationId xmlns:a16="http://schemas.microsoft.com/office/drawing/2014/main" id="{062C7F1B-6B2E-9AF0-A303-7E768FFE66F4}"/>
              </a:ext>
            </a:extLst>
          </p:cNvPr>
          <p:cNvSpPr/>
          <p:nvPr/>
        </p:nvSpPr>
        <p:spPr>
          <a:xfrm>
            <a:off x="542394" y="1760949"/>
            <a:ext cx="1601688" cy="4935780"/>
          </a:xfrm>
          <a:prstGeom prst="roundRect">
            <a:avLst>
              <a:gd name="adj" fmla="val 11572"/>
            </a:avLst>
          </a:prstGeom>
          <a:solidFill>
            <a:schemeClr val="accent5">
              <a:lumMod val="75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en-US" sz="2400" b="1">
                <a:solidFill>
                  <a:srgbClr val="FFFFFF"/>
                </a:solidFill>
                <a:latin typeface="UTM Avo"/>
                <a:cs typeface="+mn-ea"/>
                <a:sym typeface="+mn-lt"/>
              </a:rPr>
              <a:t>CƠ CẤU </a:t>
            </a:r>
          </a:p>
          <a:p>
            <a:pPr algn="ctr" defTabSz="1219170">
              <a:lnSpc>
                <a:spcPct val="150000"/>
              </a:lnSpc>
            </a:pPr>
            <a:r>
              <a:rPr lang="en-US" sz="2400" b="1">
                <a:solidFill>
                  <a:srgbClr val="FFFFFF"/>
                </a:solidFill>
                <a:latin typeface="UTM Avo"/>
                <a:cs typeface="+mn-ea"/>
                <a:sym typeface="+mn-lt"/>
              </a:rPr>
              <a:t>HỆ THỐNG GIÁO DỤC</a:t>
            </a:r>
          </a:p>
        </p:txBody>
      </p:sp>
      <p:sp>
        <p:nvSpPr>
          <p:cNvPr id="3" name="Rectangle: Rounded Corners 2">
            <a:extLst>
              <a:ext uri="{FF2B5EF4-FFF2-40B4-BE49-F238E27FC236}">
                <a16:creationId xmlns:a16="http://schemas.microsoft.com/office/drawing/2014/main" id="{E4463C7F-F27B-E84F-D034-0A640BD376E3}"/>
              </a:ext>
            </a:extLst>
          </p:cNvPr>
          <p:cNvSpPr/>
          <p:nvPr/>
        </p:nvSpPr>
        <p:spPr>
          <a:xfrm>
            <a:off x="2747116" y="1754886"/>
            <a:ext cx="3935099" cy="853440"/>
          </a:xfrm>
          <a:prstGeom prst="roundRect">
            <a:avLst>
              <a:gd name="adj" fmla="val 11572"/>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srgbClr val="000000"/>
                </a:solidFill>
                <a:latin typeface="UTM Avo"/>
                <a:cs typeface="+mn-ea"/>
                <a:sym typeface="+mn-lt"/>
              </a:rPr>
              <a:t>Giáo dục mầm non</a:t>
            </a:r>
          </a:p>
        </p:txBody>
      </p:sp>
      <p:sp>
        <p:nvSpPr>
          <p:cNvPr id="4" name="Rectangle: Rounded Corners 3">
            <a:extLst>
              <a:ext uri="{FF2B5EF4-FFF2-40B4-BE49-F238E27FC236}">
                <a16:creationId xmlns:a16="http://schemas.microsoft.com/office/drawing/2014/main" id="{E113EB3E-D306-5A20-B211-04ED4C4F35F3}"/>
              </a:ext>
            </a:extLst>
          </p:cNvPr>
          <p:cNvSpPr/>
          <p:nvPr/>
        </p:nvSpPr>
        <p:spPr>
          <a:xfrm>
            <a:off x="2747116" y="2775681"/>
            <a:ext cx="3935099" cy="853440"/>
          </a:xfrm>
          <a:prstGeom prst="roundRect">
            <a:avLst>
              <a:gd name="adj" fmla="val 11572"/>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srgbClr val="000000"/>
                </a:solidFill>
                <a:latin typeface="UTM Avo"/>
                <a:cs typeface="+mn-ea"/>
                <a:sym typeface="+mn-lt"/>
              </a:rPr>
              <a:t>Giáo dục phổ thông</a:t>
            </a:r>
          </a:p>
        </p:txBody>
      </p:sp>
      <p:sp>
        <p:nvSpPr>
          <p:cNvPr id="5" name="Rectangle: Rounded Corners 4">
            <a:extLst>
              <a:ext uri="{FF2B5EF4-FFF2-40B4-BE49-F238E27FC236}">
                <a16:creationId xmlns:a16="http://schemas.microsoft.com/office/drawing/2014/main" id="{CC81AF4B-98C1-A86D-5CD1-F6EE4D76AFFA}"/>
              </a:ext>
            </a:extLst>
          </p:cNvPr>
          <p:cNvSpPr/>
          <p:nvPr/>
        </p:nvSpPr>
        <p:spPr>
          <a:xfrm>
            <a:off x="2747116" y="3795637"/>
            <a:ext cx="3935099" cy="853440"/>
          </a:xfrm>
          <a:prstGeom prst="roundRect">
            <a:avLst>
              <a:gd name="adj" fmla="val 11572"/>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srgbClr val="000000"/>
                </a:solidFill>
                <a:latin typeface="UTM Avo"/>
                <a:cs typeface="+mn-ea"/>
                <a:sym typeface="+mn-lt"/>
              </a:rPr>
              <a:t>Giáo dục nghề nghiệp</a:t>
            </a:r>
          </a:p>
        </p:txBody>
      </p:sp>
      <p:sp>
        <p:nvSpPr>
          <p:cNvPr id="6" name="Rectangle: Rounded Corners 5">
            <a:extLst>
              <a:ext uri="{FF2B5EF4-FFF2-40B4-BE49-F238E27FC236}">
                <a16:creationId xmlns:a16="http://schemas.microsoft.com/office/drawing/2014/main" id="{F0984FC1-14B6-88FB-8E02-4BD7ECD3C091}"/>
              </a:ext>
            </a:extLst>
          </p:cNvPr>
          <p:cNvSpPr/>
          <p:nvPr/>
        </p:nvSpPr>
        <p:spPr>
          <a:xfrm>
            <a:off x="2747116" y="4816431"/>
            <a:ext cx="3935099" cy="853440"/>
          </a:xfrm>
          <a:prstGeom prst="roundRect">
            <a:avLst>
              <a:gd name="adj" fmla="val 11572"/>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srgbClr val="000000"/>
                </a:solidFill>
                <a:latin typeface="UTM Avo"/>
                <a:cs typeface="+mn-ea"/>
                <a:sym typeface="+mn-lt"/>
              </a:rPr>
              <a:t>Giáo dục đại học</a:t>
            </a:r>
          </a:p>
        </p:txBody>
      </p:sp>
      <p:sp>
        <p:nvSpPr>
          <p:cNvPr id="7" name="Rectangle: Rounded Corners 6">
            <a:extLst>
              <a:ext uri="{FF2B5EF4-FFF2-40B4-BE49-F238E27FC236}">
                <a16:creationId xmlns:a16="http://schemas.microsoft.com/office/drawing/2014/main" id="{F0256925-5162-0C67-32A3-4C92CA470652}"/>
              </a:ext>
            </a:extLst>
          </p:cNvPr>
          <p:cNvSpPr/>
          <p:nvPr/>
        </p:nvSpPr>
        <p:spPr>
          <a:xfrm>
            <a:off x="2747116" y="5837226"/>
            <a:ext cx="3935099" cy="853440"/>
          </a:xfrm>
          <a:prstGeom prst="roundRect">
            <a:avLst>
              <a:gd name="adj" fmla="val 11572"/>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srgbClr val="000000"/>
                </a:solidFill>
                <a:latin typeface="UTM Avo"/>
                <a:cs typeface="+mn-ea"/>
                <a:sym typeface="+mn-lt"/>
              </a:rPr>
              <a:t>Giáo dục thường xuyên</a:t>
            </a:r>
          </a:p>
        </p:txBody>
      </p:sp>
      <p:sp>
        <p:nvSpPr>
          <p:cNvPr id="8" name="Rectangle: Rounded Corners 7">
            <a:extLst>
              <a:ext uri="{FF2B5EF4-FFF2-40B4-BE49-F238E27FC236}">
                <a16:creationId xmlns:a16="http://schemas.microsoft.com/office/drawing/2014/main" id="{932D9CA3-7580-FFC8-08F6-FE32C95BD76F}"/>
              </a:ext>
            </a:extLst>
          </p:cNvPr>
          <p:cNvSpPr/>
          <p:nvPr/>
        </p:nvSpPr>
        <p:spPr>
          <a:xfrm>
            <a:off x="7285251" y="1692613"/>
            <a:ext cx="3935099" cy="662661"/>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rgbClr val="000000"/>
                </a:solidFill>
                <a:latin typeface="UTM Avo"/>
                <a:cs typeface="+mn-ea"/>
                <a:sym typeface="+mn-lt"/>
              </a:rPr>
              <a:t>Giáo</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dục</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nhà</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trẻ</a:t>
            </a:r>
            <a:endParaRPr lang="en-US" sz="2400" dirty="0">
              <a:solidFill>
                <a:srgbClr val="000000"/>
              </a:solidFill>
              <a:latin typeface="UTM Avo"/>
              <a:cs typeface="+mn-ea"/>
              <a:sym typeface="+mn-lt"/>
            </a:endParaRPr>
          </a:p>
        </p:txBody>
      </p:sp>
      <p:sp>
        <p:nvSpPr>
          <p:cNvPr id="16" name="Rectangle: Rounded Corners 15">
            <a:extLst>
              <a:ext uri="{FF2B5EF4-FFF2-40B4-BE49-F238E27FC236}">
                <a16:creationId xmlns:a16="http://schemas.microsoft.com/office/drawing/2014/main" id="{090886A8-A7F1-8885-66A1-67CE1BA2E64F}"/>
              </a:ext>
            </a:extLst>
          </p:cNvPr>
          <p:cNvSpPr/>
          <p:nvPr/>
        </p:nvSpPr>
        <p:spPr>
          <a:xfrm>
            <a:off x="7285251" y="2477048"/>
            <a:ext cx="3935099" cy="662661"/>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rgbClr val="000000"/>
                </a:solidFill>
                <a:latin typeface="UTM Avo"/>
                <a:cs typeface="+mn-ea"/>
                <a:sym typeface="+mn-lt"/>
              </a:rPr>
              <a:t>Giáo</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dục</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mẫu</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giáo</a:t>
            </a:r>
            <a:r>
              <a:rPr lang="en-US" sz="2400" dirty="0">
                <a:solidFill>
                  <a:srgbClr val="000000"/>
                </a:solidFill>
                <a:latin typeface="UTM Avo"/>
                <a:cs typeface="+mn-ea"/>
                <a:sym typeface="+mn-lt"/>
              </a:rPr>
              <a:t>.</a:t>
            </a:r>
          </a:p>
        </p:txBody>
      </p:sp>
      <p:sp>
        <p:nvSpPr>
          <p:cNvPr id="17" name="Rectangle: Rounded Corners 16">
            <a:extLst>
              <a:ext uri="{FF2B5EF4-FFF2-40B4-BE49-F238E27FC236}">
                <a16:creationId xmlns:a16="http://schemas.microsoft.com/office/drawing/2014/main" id="{0300461A-AA2D-FEF1-04DA-01504BE54A6E}"/>
              </a:ext>
            </a:extLst>
          </p:cNvPr>
          <p:cNvSpPr/>
          <p:nvPr/>
        </p:nvSpPr>
        <p:spPr>
          <a:xfrm>
            <a:off x="7285251" y="3375398"/>
            <a:ext cx="3935099" cy="662661"/>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rgbClr val="000000"/>
                </a:solidFill>
                <a:latin typeface="UTM Avo"/>
                <a:cs typeface="+mn-ea"/>
                <a:sym typeface="+mn-lt"/>
              </a:rPr>
              <a:t>Giáo</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dục</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tiểu</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học</a:t>
            </a:r>
            <a:endParaRPr lang="en-US" sz="2400" dirty="0">
              <a:solidFill>
                <a:srgbClr val="000000"/>
              </a:solidFill>
              <a:latin typeface="UTM Avo"/>
              <a:cs typeface="+mn-ea"/>
              <a:sym typeface="+mn-lt"/>
            </a:endParaRPr>
          </a:p>
        </p:txBody>
      </p:sp>
      <p:sp>
        <p:nvSpPr>
          <p:cNvPr id="18" name="Rectangle: Rounded Corners 17">
            <a:extLst>
              <a:ext uri="{FF2B5EF4-FFF2-40B4-BE49-F238E27FC236}">
                <a16:creationId xmlns:a16="http://schemas.microsoft.com/office/drawing/2014/main" id="{0E22B973-D9CC-8D1F-81F4-73FAEDE4FB1A}"/>
              </a:ext>
            </a:extLst>
          </p:cNvPr>
          <p:cNvSpPr/>
          <p:nvPr/>
        </p:nvSpPr>
        <p:spPr>
          <a:xfrm>
            <a:off x="7285251" y="4159833"/>
            <a:ext cx="3935099" cy="662661"/>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srgbClr val="000000"/>
                </a:solidFill>
                <a:cs typeface="+mn-ea"/>
                <a:sym typeface="+mn-lt"/>
              </a:rPr>
              <a:t>G</a:t>
            </a:r>
            <a:r>
              <a:rPr lang="vi-VN" sz="2400" dirty="0">
                <a:solidFill>
                  <a:srgbClr val="000000"/>
                </a:solidFill>
                <a:cs typeface="+mn-ea"/>
                <a:sym typeface="+mn-lt"/>
              </a:rPr>
              <a:t>iáo dục </a:t>
            </a:r>
            <a:r>
              <a:rPr lang="en-US" sz="2400" dirty="0">
                <a:solidFill>
                  <a:srgbClr val="000000"/>
                </a:solidFill>
                <a:latin typeface="UTM Avo"/>
                <a:cs typeface="+mn-ea"/>
                <a:sym typeface="+mn-lt"/>
              </a:rPr>
              <a:t>THCS</a:t>
            </a:r>
          </a:p>
        </p:txBody>
      </p:sp>
      <p:sp>
        <p:nvSpPr>
          <p:cNvPr id="19" name="Rectangle: Rounded Corners 18">
            <a:extLst>
              <a:ext uri="{FF2B5EF4-FFF2-40B4-BE49-F238E27FC236}">
                <a16:creationId xmlns:a16="http://schemas.microsoft.com/office/drawing/2014/main" id="{5646E5F8-0907-2E69-3926-BDF70FFD96C6}"/>
              </a:ext>
            </a:extLst>
          </p:cNvPr>
          <p:cNvSpPr/>
          <p:nvPr/>
        </p:nvSpPr>
        <p:spPr>
          <a:xfrm>
            <a:off x="7285251" y="4944268"/>
            <a:ext cx="3935099" cy="662661"/>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a:solidFill>
                  <a:srgbClr val="000000"/>
                </a:solidFill>
                <a:cs typeface="+mn-ea"/>
                <a:sym typeface="+mn-lt"/>
              </a:rPr>
              <a:t>G</a:t>
            </a:r>
            <a:r>
              <a:rPr lang="vi-VN" sz="2400" dirty="0">
                <a:solidFill>
                  <a:srgbClr val="000000"/>
                </a:solidFill>
                <a:cs typeface="+mn-ea"/>
                <a:sym typeface="+mn-lt"/>
              </a:rPr>
              <a:t>iáo dục </a:t>
            </a:r>
            <a:r>
              <a:rPr lang="en-US" sz="2400" dirty="0">
                <a:solidFill>
                  <a:srgbClr val="000000"/>
                </a:solidFill>
                <a:latin typeface="UTM Avo"/>
                <a:cs typeface="+mn-ea"/>
                <a:sym typeface="+mn-lt"/>
              </a:rPr>
              <a:t>THPT</a:t>
            </a:r>
          </a:p>
        </p:txBody>
      </p:sp>
      <p:cxnSp>
        <p:nvCxnSpPr>
          <p:cNvPr id="21" name="Connector: Elbow 20">
            <a:extLst>
              <a:ext uri="{FF2B5EF4-FFF2-40B4-BE49-F238E27FC236}">
                <a16:creationId xmlns:a16="http://schemas.microsoft.com/office/drawing/2014/main" id="{BC76E9BB-6B2F-79F7-1A30-72CEB7296C3D}"/>
              </a:ext>
            </a:extLst>
          </p:cNvPr>
          <p:cNvCxnSpPr>
            <a:stCxn id="2" idx="3"/>
            <a:endCxn id="3" idx="1"/>
          </p:cNvCxnSpPr>
          <p:nvPr/>
        </p:nvCxnSpPr>
        <p:spPr>
          <a:xfrm flipV="1">
            <a:off x="2144082" y="2181607"/>
            <a:ext cx="603035" cy="2047233"/>
          </a:xfrm>
          <a:prstGeom prst="bentConnector3">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88BA6254-8EF4-B07E-3317-075CCA428740}"/>
              </a:ext>
            </a:extLst>
          </p:cNvPr>
          <p:cNvCxnSpPr>
            <a:cxnSpLocks/>
            <a:stCxn id="2" idx="3"/>
            <a:endCxn id="4" idx="1"/>
          </p:cNvCxnSpPr>
          <p:nvPr/>
        </p:nvCxnSpPr>
        <p:spPr>
          <a:xfrm flipV="1">
            <a:off x="2144082" y="3202401"/>
            <a:ext cx="603035" cy="1026439"/>
          </a:xfrm>
          <a:prstGeom prst="bentConnector3">
            <a:avLst>
              <a:gd name="adj1" fmla="val 50000"/>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67D6C6D4-6D79-E9F7-EA88-5E40D404BD0F}"/>
              </a:ext>
            </a:extLst>
          </p:cNvPr>
          <p:cNvCxnSpPr>
            <a:cxnSpLocks/>
            <a:stCxn id="2" idx="3"/>
            <a:endCxn id="5" idx="1"/>
          </p:cNvCxnSpPr>
          <p:nvPr/>
        </p:nvCxnSpPr>
        <p:spPr>
          <a:xfrm flipV="1">
            <a:off x="2144082" y="4222357"/>
            <a:ext cx="603035" cy="6483"/>
          </a:xfrm>
          <a:prstGeom prst="bentConnector3">
            <a:avLst>
              <a:gd name="adj1" fmla="val 50000"/>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75467E71-111C-D95B-0F9C-FC05D997DF7B}"/>
              </a:ext>
            </a:extLst>
          </p:cNvPr>
          <p:cNvCxnSpPr>
            <a:cxnSpLocks/>
            <a:stCxn id="2" idx="3"/>
            <a:endCxn id="6" idx="1"/>
          </p:cNvCxnSpPr>
          <p:nvPr/>
        </p:nvCxnSpPr>
        <p:spPr>
          <a:xfrm>
            <a:off x="2144082" y="4228839"/>
            <a:ext cx="603035" cy="1014312"/>
          </a:xfrm>
          <a:prstGeom prst="bentConnector3">
            <a:avLst>
              <a:gd name="adj1" fmla="val 50000"/>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C426F303-131F-8DAD-263D-26B23D5714B2}"/>
              </a:ext>
            </a:extLst>
          </p:cNvPr>
          <p:cNvCxnSpPr>
            <a:cxnSpLocks/>
            <a:stCxn id="2" idx="3"/>
            <a:endCxn id="7" idx="1"/>
          </p:cNvCxnSpPr>
          <p:nvPr/>
        </p:nvCxnSpPr>
        <p:spPr>
          <a:xfrm>
            <a:off x="2144082" y="4228839"/>
            <a:ext cx="603035" cy="2035107"/>
          </a:xfrm>
          <a:prstGeom prst="bentConnector3">
            <a:avLst>
              <a:gd name="adj1" fmla="val 50000"/>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28" name="Straight Arrow Connector 1027">
            <a:extLst>
              <a:ext uri="{FF2B5EF4-FFF2-40B4-BE49-F238E27FC236}">
                <a16:creationId xmlns:a16="http://schemas.microsoft.com/office/drawing/2014/main" id="{AE16F9BB-7B53-E7FD-D428-DCBA9F5C5103}"/>
              </a:ext>
            </a:extLst>
          </p:cNvPr>
          <p:cNvCxnSpPr>
            <a:stCxn id="3" idx="3"/>
            <a:endCxn id="8" idx="1"/>
          </p:cNvCxnSpPr>
          <p:nvPr/>
        </p:nvCxnSpPr>
        <p:spPr>
          <a:xfrm flipV="1">
            <a:off x="6682216" y="2023944"/>
            <a:ext cx="603036" cy="157663"/>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029" name="Straight Arrow Connector 1028">
            <a:extLst>
              <a:ext uri="{FF2B5EF4-FFF2-40B4-BE49-F238E27FC236}">
                <a16:creationId xmlns:a16="http://schemas.microsoft.com/office/drawing/2014/main" id="{F1EAAA91-5987-EE0A-75CD-FC441CDFA380}"/>
              </a:ext>
            </a:extLst>
          </p:cNvPr>
          <p:cNvCxnSpPr>
            <a:cxnSpLocks/>
            <a:stCxn id="3" idx="3"/>
            <a:endCxn id="16" idx="1"/>
          </p:cNvCxnSpPr>
          <p:nvPr/>
        </p:nvCxnSpPr>
        <p:spPr>
          <a:xfrm>
            <a:off x="6682216" y="2181607"/>
            <a:ext cx="603036" cy="626772"/>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2" name="Straight Arrow Connector 1031">
            <a:extLst>
              <a:ext uri="{FF2B5EF4-FFF2-40B4-BE49-F238E27FC236}">
                <a16:creationId xmlns:a16="http://schemas.microsoft.com/office/drawing/2014/main" id="{2EFF8102-113F-C89C-E695-B6F98D6FBB60}"/>
              </a:ext>
            </a:extLst>
          </p:cNvPr>
          <p:cNvCxnSpPr>
            <a:cxnSpLocks/>
            <a:stCxn id="4" idx="3"/>
            <a:endCxn id="17" idx="1"/>
          </p:cNvCxnSpPr>
          <p:nvPr/>
        </p:nvCxnSpPr>
        <p:spPr>
          <a:xfrm>
            <a:off x="6682216" y="3202401"/>
            <a:ext cx="603036" cy="504328"/>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6" name="Straight Arrow Connector 1035">
            <a:extLst>
              <a:ext uri="{FF2B5EF4-FFF2-40B4-BE49-F238E27FC236}">
                <a16:creationId xmlns:a16="http://schemas.microsoft.com/office/drawing/2014/main" id="{02B8C4A3-C305-10BA-65E1-FF88EA89C6B9}"/>
              </a:ext>
            </a:extLst>
          </p:cNvPr>
          <p:cNvCxnSpPr>
            <a:cxnSpLocks/>
            <a:stCxn id="4" idx="3"/>
            <a:endCxn id="18" idx="1"/>
          </p:cNvCxnSpPr>
          <p:nvPr/>
        </p:nvCxnSpPr>
        <p:spPr>
          <a:xfrm>
            <a:off x="6682216" y="3202401"/>
            <a:ext cx="603036" cy="1288763"/>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9" name="Straight Arrow Connector 1038">
            <a:extLst>
              <a:ext uri="{FF2B5EF4-FFF2-40B4-BE49-F238E27FC236}">
                <a16:creationId xmlns:a16="http://schemas.microsoft.com/office/drawing/2014/main" id="{C12F7A99-6A83-D4D4-9A69-881B5EA4C2D5}"/>
              </a:ext>
            </a:extLst>
          </p:cNvPr>
          <p:cNvCxnSpPr>
            <a:cxnSpLocks/>
            <a:stCxn id="4" idx="3"/>
            <a:endCxn id="19" idx="1"/>
          </p:cNvCxnSpPr>
          <p:nvPr/>
        </p:nvCxnSpPr>
        <p:spPr>
          <a:xfrm>
            <a:off x="6682216" y="3202401"/>
            <a:ext cx="603036" cy="2073197"/>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1137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par>
                          <p:cTn id="19" fill="hold">
                            <p:stCondLst>
                              <p:cond delay="500"/>
                            </p:stCondLst>
                            <p:childTnLst>
                              <p:par>
                                <p:cTn id="20" presetID="16" presetClass="entr" presetSubtype="2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500"/>
                            </p:stCondLst>
                            <p:childTnLst>
                              <p:par>
                                <p:cTn id="29" presetID="16" presetClass="entr" presetSubtype="21"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arn(inVertical)">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barn(inVertical)">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par>
                          <p:cTn id="46" fill="hold">
                            <p:stCondLst>
                              <p:cond delay="500"/>
                            </p:stCondLst>
                            <p:childTnLst>
                              <p:par>
                                <p:cTn id="47" presetID="16" presetClass="entr" presetSubtype="21"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barn(inVertical)">
                                      <p:cBhvr>
                                        <p:cTn id="49" dur="5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left)">
                                      <p:cBhvr>
                                        <p:cTn id="54" dur="500"/>
                                        <p:tgtEl>
                                          <p:spTgt spid="31"/>
                                        </p:tgtEl>
                                      </p:cBhvr>
                                    </p:animEffect>
                                  </p:childTnLst>
                                </p:cTn>
                              </p:par>
                            </p:childTnLst>
                          </p:cTn>
                        </p:par>
                        <p:par>
                          <p:cTn id="55" fill="hold">
                            <p:stCondLst>
                              <p:cond delay="500"/>
                            </p:stCondLst>
                            <p:childTnLst>
                              <p:par>
                                <p:cTn id="56" presetID="16" presetClass="entr" presetSubtype="21"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barn(inVertical)">
                                      <p:cBhvr>
                                        <p:cTn id="58" dur="500"/>
                                        <p:tgtEl>
                                          <p:spTgt spid="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1028"/>
                                        </p:tgtEl>
                                        <p:attrNameLst>
                                          <p:attrName>style.visibility</p:attrName>
                                        </p:attrNameLst>
                                      </p:cBhvr>
                                      <p:to>
                                        <p:strVal val="visible"/>
                                      </p:to>
                                    </p:set>
                                    <p:animEffect transition="in" filter="wipe(left)">
                                      <p:cBhvr>
                                        <p:cTn id="63" dur="500"/>
                                        <p:tgtEl>
                                          <p:spTgt spid="1028"/>
                                        </p:tgtEl>
                                      </p:cBhvr>
                                    </p:animEffect>
                                  </p:childTnLst>
                                </p:cTn>
                              </p:par>
                            </p:childTnLst>
                          </p:cTn>
                        </p:par>
                        <p:par>
                          <p:cTn id="64" fill="hold">
                            <p:stCondLst>
                              <p:cond delay="500"/>
                            </p:stCondLst>
                            <p:childTnLst>
                              <p:par>
                                <p:cTn id="65" presetID="16" presetClass="entr" presetSubtype="21"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barn(inVertical)">
                                      <p:cBhvr>
                                        <p:cTn id="67" dur="500"/>
                                        <p:tgtEl>
                                          <p:spTgt spid="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1029"/>
                                        </p:tgtEl>
                                        <p:attrNameLst>
                                          <p:attrName>style.visibility</p:attrName>
                                        </p:attrNameLst>
                                      </p:cBhvr>
                                      <p:to>
                                        <p:strVal val="visible"/>
                                      </p:to>
                                    </p:set>
                                    <p:animEffect transition="in" filter="wipe(left)">
                                      <p:cBhvr>
                                        <p:cTn id="72" dur="500"/>
                                        <p:tgtEl>
                                          <p:spTgt spid="1029"/>
                                        </p:tgtEl>
                                      </p:cBhvr>
                                    </p:animEffect>
                                  </p:childTnLst>
                                </p:cTn>
                              </p:par>
                            </p:childTnLst>
                          </p:cTn>
                        </p:par>
                        <p:par>
                          <p:cTn id="73" fill="hold">
                            <p:stCondLst>
                              <p:cond delay="500"/>
                            </p:stCondLst>
                            <p:childTnLst>
                              <p:par>
                                <p:cTn id="74" presetID="16" presetClass="entr" presetSubtype="21"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barn(inVertical)">
                                      <p:cBhvr>
                                        <p:cTn id="76" dur="500"/>
                                        <p:tgtEl>
                                          <p:spTgt spid="16"/>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1032"/>
                                        </p:tgtEl>
                                        <p:attrNameLst>
                                          <p:attrName>style.visibility</p:attrName>
                                        </p:attrNameLst>
                                      </p:cBhvr>
                                      <p:to>
                                        <p:strVal val="visible"/>
                                      </p:to>
                                    </p:set>
                                    <p:animEffect transition="in" filter="wipe(left)">
                                      <p:cBhvr>
                                        <p:cTn id="81" dur="500"/>
                                        <p:tgtEl>
                                          <p:spTgt spid="1032"/>
                                        </p:tgtEl>
                                      </p:cBhvr>
                                    </p:animEffect>
                                  </p:childTnLst>
                                </p:cTn>
                              </p:par>
                            </p:childTnLst>
                          </p:cTn>
                        </p:par>
                        <p:par>
                          <p:cTn id="82" fill="hold">
                            <p:stCondLst>
                              <p:cond delay="500"/>
                            </p:stCondLst>
                            <p:childTnLst>
                              <p:par>
                                <p:cTn id="83" presetID="16" presetClass="entr" presetSubtype="21" fill="hold" grpId="0" nodeType="after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barn(inVertical)">
                                      <p:cBhvr>
                                        <p:cTn id="85" dur="500"/>
                                        <p:tgtEl>
                                          <p:spTgt spid="17"/>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1036"/>
                                        </p:tgtEl>
                                        <p:attrNameLst>
                                          <p:attrName>style.visibility</p:attrName>
                                        </p:attrNameLst>
                                      </p:cBhvr>
                                      <p:to>
                                        <p:strVal val="visible"/>
                                      </p:to>
                                    </p:set>
                                    <p:animEffect transition="in" filter="wipe(left)">
                                      <p:cBhvr>
                                        <p:cTn id="90" dur="500"/>
                                        <p:tgtEl>
                                          <p:spTgt spid="1036"/>
                                        </p:tgtEl>
                                      </p:cBhvr>
                                    </p:animEffect>
                                  </p:childTnLst>
                                </p:cTn>
                              </p:par>
                            </p:childTnLst>
                          </p:cTn>
                        </p:par>
                        <p:par>
                          <p:cTn id="91" fill="hold">
                            <p:stCondLst>
                              <p:cond delay="500"/>
                            </p:stCondLst>
                            <p:childTnLst>
                              <p:par>
                                <p:cTn id="92" presetID="16" presetClass="entr" presetSubtype="21" fill="hold" grpId="0" nodeType="after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barn(inVertical)">
                                      <p:cBhvr>
                                        <p:cTn id="94" dur="500"/>
                                        <p:tgtEl>
                                          <p:spTgt spid="1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nodeType="clickEffect">
                                  <p:stCondLst>
                                    <p:cond delay="0"/>
                                  </p:stCondLst>
                                  <p:childTnLst>
                                    <p:set>
                                      <p:cBhvr>
                                        <p:cTn id="98" dur="1" fill="hold">
                                          <p:stCondLst>
                                            <p:cond delay="0"/>
                                          </p:stCondLst>
                                        </p:cTn>
                                        <p:tgtEl>
                                          <p:spTgt spid="1039"/>
                                        </p:tgtEl>
                                        <p:attrNameLst>
                                          <p:attrName>style.visibility</p:attrName>
                                        </p:attrNameLst>
                                      </p:cBhvr>
                                      <p:to>
                                        <p:strVal val="visible"/>
                                      </p:to>
                                    </p:set>
                                    <p:animEffect transition="in" filter="wipe(left)">
                                      <p:cBhvr>
                                        <p:cTn id="99" dur="500"/>
                                        <p:tgtEl>
                                          <p:spTgt spid="1039"/>
                                        </p:tgtEl>
                                      </p:cBhvr>
                                    </p:animEffect>
                                  </p:childTnLst>
                                </p:cTn>
                              </p:par>
                            </p:childTnLst>
                          </p:cTn>
                        </p:par>
                        <p:par>
                          <p:cTn id="100" fill="hold">
                            <p:stCondLst>
                              <p:cond delay="500"/>
                            </p:stCondLst>
                            <p:childTnLst>
                              <p:par>
                                <p:cTn id="101" presetID="16" presetClass="entr" presetSubtype="21"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barn(inVertical)">
                                      <p:cBhvr>
                                        <p:cTn id="10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6" grpId="0" animBg="1"/>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62C7F1B-6B2E-9AF0-A303-7E768FFE66F4}"/>
              </a:ext>
            </a:extLst>
          </p:cNvPr>
          <p:cNvSpPr/>
          <p:nvPr/>
        </p:nvSpPr>
        <p:spPr>
          <a:xfrm>
            <a:off x="487964" y="1649930"/>
            <a:ext cx="1601688" cy="5023358"/>
          </a:xfrm>
          <a:prstGeom prst="roundRect">
            <a:avLst>
              <a:gd name="adj" fmla="val 11572"/>
            </a:avLst>
          </a:prstGeom>
          <a:solidFill>
            <a:schemeClr val="accent5">
              <a:lumMod val="75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en-US" sz="2400" b="1">
                <a:solidFill>
                  <a:srgbClr val="FFFFFF"/>
                </a:solidFill>
                <a:latin typeface="UTM Avo"/>
                <a:cs typeface="+mn-ea"/>
                <a:sym typeface="+mn-lt"/>
              </a:rPr>
              <a:t>CƠ CẤU </a:t>
            </a:r>
          </a:p>
          <a:p>
            <a:pPr algn="ctr" defTabSz="1219170">
              <a:lnSpc>
                <a:spcPct val="150000"/>
              </a:lnSpc>
            </a:pPr>
            <a:r>
              <a:rPr lang="en-US" sz="2400" b="1">
                <a:solidFill>
                  <a:srgbClr val="FFFFFF"/>
                </a:solidFill>
                <a:latin typeface="UTM Avo"/>
                <a:cs typeface="+mn-ea"/>
                <a:sym typeface="+mn-lt"/>
              </a:rPr>
              <a:t>HỆ THỐNG GIÁO DỤC</a:t>
            </a:r>
          </a:p>
        </p:txBody>
      </p:sp>
      <p:sp>
        <p:nvSpPr>
          <p:cNvPr id="3" name="Rectangle: Rounded Corners 2">
            <a:extLst>
              <a:ext uri="{FF2B5EF4-FFF2-40B4-BE49-F238E27FC236}">
                <a16:creationId xmlns:a16="http://schemas.microsoft.com/office/drawing/2014/main" id="{E4463C7F-F27B-E84F-D034-0A640BD376E3}"/>
              </a:ext>
            </a:extLst>
          </p:cNvPr>
          <p:cNvSpPr/>
          <p:nvPr/>
        </p:nvSpPr>
        <p:spPr>
          <a:xfrm>
            <a:off x="2692687" y="1649930"/>
            <a:ext cx="3935099" cy="853440"/>
          </a:xfrm>
          <a:prstGeom prst="roundRect">
            <a:avLst>
              <a:gd name="adj" fmla="val 11572"/>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srgbClr val="000000"/>
                </a:solidFill>
                <a:latin typeface="UTM Avo"/>
                <a:cs typeface="+mn-ea"/>
                <a:sym typeface="+mn-lt"/>
              </a:rPr>
              <a:t>Giáo dục mầm non</a:t>
            </a:r>
          </a:p>
        </p:txBody>
      </p:sp>
      <p:sp>
        <p:nvSpPr>
          <p:cNvPr id="4" name="Rectangle: Rounded Corners 3">
            <a:extLst>
              <a:ext uri="{FF2B5EF4-FFF2-40B4-BE49-F238E27FC236}">
                <a16:creationId xmlns:a16="http://schemas.microsoft.com/office/drawing/2014/main" id="{E113EB3E-D306-5A20-B211-04ED4C4F35F3}"/>
              </a:ext>
            </a:extLst>
          </p:cNvPr>
          <p:cNvSpPr/>
          <p:nvPr/>
        </p:nvSpPr>
        <p:spPr>
          <a:xfrm>
            <a:off x="2692686" y="2669072"/>
            <a:ext cx="3935099" cy="853440"/>
          </a:xfrm>
          <a:prstGeom prst="roundRect">
            <a:avLst>
              <a:gd name="adj" fmla="val 11572"/>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srgbClr val="000000"/>
                </a:solidFill>
                <a:latin typeface="UTM Avo"/>
                <a:cs typeface="+mn-ea"/>
                <a:sym typeface="+mn-lt"/>
              </a:rPr>
              <a:t>Giáo dục phổ thông</a:t>
            </a:r>
          </a:p>
        </p:txBody>
      </p:sp>
      <p:sp>
        <p:nvSpPr>
          <p:cNvPr id="5" name="Rectangle: Rounded Corners 4">
            <a:extLst>
              <a:ext uri="{FF2B5EF4-FFF2-40B4-BE49-F238E27FC236}">
                <a16:creationId xmlns:a16="http://schemas.microsoft.com/office/drawing/2014/main" id="{CC81AF4B-98C1-A86D-5CD1-F6EE4D76AFFA}"/>
              </a:ext>
            </a:extLst>
          </p:cNvPr>
          <p:cNvSpPr/>
          <p:nvPr/>
        </p:nvSpPr>
        <p:spPr>
          <a:xfrm>
            <a:off x="2692684" y="3731247"/>
            <a:ext cx="3935099" cy="853440"/>
          </a:xfrm>
          <a:prstGeom prst="roundRect">
            <a:avLst>
              <a:gd name="adj" fmla="val 11572"/>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srgbClr val="000000"/>
                </a:solidFill>
                <a:latin typeface="UTM Avo"/>
                <a:cs typeface="+mn-ea"/>
                <a:sym typeface="+mn-lt"/>
              </a:rPr>
              <a:t>Giáo dục nghề nghiệp</a:t>
            </a:r>
          </a:p>
        </p:txBody>
      </p:sp>
      <p:sp>
        <p:nvSpPr>
          <p:cNvPr id="6" name="Rectangle: Rounded Corners 5">
            <a:extLst>
              <a:ext uri="{FF2B5EF4-FFF2-40B4-BE49-F238E27FC236}">
                <a16:creationId xmlns:a16="http://schemas.microsoft.com/office/drawing/2014/main" id="{F0984FC1-14B6-88FB-8E02-4BD7ECD3C091}"/>
              </a:ext>
            </a:extLst>
          </p:cNvPr>
          <p:cNvSpPr/>
          <p:nvPr/>
        </p:nvSpPr>
        <p:spPr>
          <a:xfrm>
            <a:off x="2692685" y="4781350"/>
            <a:ext cx="3935099" cy="853440"/>
          </a:xfrm>
          <a:prstGeom prst="roundRect">
            <a:avLst>
              <a:gd name="adj" fmla="val 11572"/>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rgbClr val="000000"/>
                </a:solidFill>
                <a:latin typeface="UTM Avo"/>
                <a:cs typeface="+mn-ea"/>
                <a:sym typeface="+mn-lt"/>
              </a:rPr>
              <a:t>Giáo</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dục</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đại</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học</a:t>
            </a:r>
            <a:endParaRPr lang="en-US" sz="2400" dirty="0">
              <a:solidFill>
                <a:srgbClr val="000000"/>
              </a:solidFill>
              <a:latin typeface="UTM Avo"/>
              <a:cs typeface="+mn-ea"/>
              <a:sym typeface="+mn-lt"/>
            </a:endParaRPr>
          </a:p>
        </p:txBody>
      </p:sp>
      <p:sp>
        <p:nvSpPr>
          <p:cNvPr id="7" name="Rectangle: Rounded Corners 6">
            <a:extLst>
              <a:ext uri="{FF2B5EF4-FFF2-40B4-BE49-F238E27FC236}">
                <a16:creationId xmlns:a16="http://schemas.microsoft.com/office/drawing/2014/main" id="{F0256925-5162-0C67-32A3-4C92CA470652}"/>
              </a:ext>
            </a:extLst>
          </p:cNvPr>
          <p:cNvSpPr/>
          <p:nvPr/>
        </p:nvSpPr>
        <p:spPr>
          <a:xfrm>
            <a:off x="2692688" y="5819848"/>
            <a:ext cx="3935099" cy="853440"/>
          </a:xfrm>
          <a:prstGeom prst="roundRect">
            <a:avLst>
              <a:gd name="adj" fmla="val 11572"/>
            </a:avLst>
          </a:prstGeom>
          <a:solidFill>
            <a:schemeClr val="accent5">
              <a:lumMod val="40000"/>
              <a:lumOff val="6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srgbClr val="000000"/>
                </a:solidFill>
                <a:latin typeface="UTM Avo"/>
                <a:cs typeface="+mn-ea"/>
                <a:sym typeface="+mn-lt"/>
              </a:rPr>
              <a:t>Giáo dục thường xuyên</a:t>
            </a:r>
          </a:p>
        </p:txBody>
      </p:sp>
      <p:sp>
        <p:nvSpPr>
          <p:cNvPr id="8" name="Rectangle: Rounded Corners 7">
            <a:extLst>
              <a:ext uri="{FF2B5EF4-FFF2-40B4-BE49-F238E27FC236}">
                <a16:creationId xmlns:a16="http://schemas.microsoft.com/office/drawing/2014/main" id="{932D9CA3-7580-FFC8-08F6-FE32C95BD76F}"/>
              </a:ext>
            </a:extLst>
          </p:cNvPr>
          <p:cNvSpPr/>
          <p:nvPr/>
        </p:nvSpPr>
        <p:spPr>
          <a:xfrm>
            <a:off x="7230823" y="676087"/>
            <a:ext cx="3935099" cy="487680"/>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vi-VN" sz="2400" dirty="0">
                <a:solidFill>
                  <a:srgbClr val="000000"/>
                </a:solidFill>
                <a:cs typeface="+mn-ea"/>
                <a:sym typeface="+mn-lt"/>
              </a:rPr>
              <a:t>trình độ sơ cấp</a:t>
            </a:r>
            <a:endParaRPr lang="en-US" sz="2400" dirty="0">
              <a:solidFill>
                <a:srgbClr val="000000"/>
              </a:solidFill>
              <a:latin typeface="UTM Avo"/>
              <a:cs typeface="+mn-ea"/>
              <a:sym typeface="+mn-lt"/>
            </a:endParaRPr>
          </a:p>
        </p:txBody>
      </p:sp>
      <p:sp>
        <p:nvSpPr>
          <p:cNvPr id="16" name="Rectangle: Rounded Corners 15">
            <a:extLst>
              <a:ext uri="{FF2B5EF4-FFF2-40B4-BE49-F238E27FC236}">
                <a16:creationId xmlns:a16="http://schemas.microsoft.com/office/drawing/2014/main" id="{090886A8-A7F1-8885-66A1-67CE1BA2E64F}"/>
              </a:ext>
            </a:extLst>
          </p:cNvPr>
          <p:cNvSpPr/>
          <p:nvPr/>
        </p:nvSpPr>
        <p:spPr>
          <a:xfrm>
            <a:off x="7230823" y="1296014"/>
            <a:ext cx="3935099" cy="487680"/>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dirty="0" err="1">
                <a:solidFill>
                  <a:srgbClr val="000000"/>
                </a:solidFill>
                <a:latin typeface="UTM Avo"/>
                <a:cs typeface="+mn-ea"/>
                <a:sym typeface="+mn-lt"/>
              </a:rPr>
              <a:t>trình</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độ</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trung</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cấp</a:t>
            </a:r>
            <a:endParaRPr lang="en-US" sz="2400" dirty="0">
              <a:solidFill>
                <a:srgbClr val="000000"/>
              </a:solidFill>
              <a:latin typeface="UTM Avo"/>
              <a:cs typeface="+mn-ea"/>
              <a:sym typeface="+mn-lt"/>
            </a:endParaRPr>
          </a:p>
        </p:txBody>
      </p:sp>
      <p:sp>
        <p:nvSpPr>
          <p:cNvPr id="17" name="Rectangle: Rounded Corners 16">
            <a:extLst>
              <a:ext uri="{FF2B5EF4-FFF2-40B4-BE49-F238E27FC236}">
                <a16:creationId xmlns:a16="http://schemas.microsoft.com/office/drawing/2014/main" id="{0300461A-AA2D-FEF1-04DA-01504BE54A6E}"/>
              </a:ext>
            </a:extLst>
          </p:cNvPr>
          <p:cNvSpPr/>
          <p:nvPr/>
        </p:nvSpPr>
        <p:spPr>
          <a:xfrm>
            <a:off x="7230823" y="1921447"/>
            <a:ext cx="3935099" cy="487680"/>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US" sz="2400">
                <a:solidFill>
                  <a:srgbClr val="000000"/>
                </a:solidFill>
                <a:latin typeface="UTM Avo"/>
                <a:cs typeface="+mn-ea"/>
                <a:sym typeface="+mn-lt"/>
              </a:rPr>
              <a:t>trình độ cao đẳng</a:t>
            </a:r>
          </a:p>
        </p:txBody>
      </p:sp>
      <p:sp>
        <p:nvSpPr>
          <p:cNvPr id="18" name="Rectangle: Rounded Corners 17">
            <a:extLst>
              <a:ext uri="{FF2B5EF4-FFF2-40B4-BE49-F238E27FC236}">
                <a16:creationId xmlns:a16="http://schemas.microsoft.com/office/drawing/2014/main" id="{0E22B973-D9CC-8D1F-81F4-73FAEDE4FB1A}"/>
              </a:ext>
            </a:extLst>
          </p:cNvPr>
          <p:cNvSpPr/>
          <p:nvPr/>
        </p:nvSpPr>
        <p:spPr>
          <a:xfrm>
            <a:off x="7230823" y="2525142"/>
            <a:ext cx="3935099" cy="1100874"/>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vi-VN" sz="2400" dirty="0">
                <a:solidFill>
                  <a:srgbClr val="000000"/>
                </a:solidFill>
                <a:cs typeface="+mn-ea"/>
                <a:sym typeface="+mn-lt"/>
              </a:rPr>
              <a:t>các chương trình đào tạo nghề nghiệp khác</a:t>
            </a:r>
            <a:endParaRPr lang="en-US" sz="2400" dirty="0">
              <a:solidFill>
                <a:srgbClr val="000000"/>
              </a:solidFill>
              <a:latin typeface="UTM Avo"/>
              <a:cs typeface="+mn-ea"/>
              <a:sym typeface="+mn-lt"/>
            </a:endParaRPr>
          </a:p>
        </p:txBody>
      </p:sp>
      <p:sp>
        <p:nvSpPr>
          <p:cNvPr id="19" name="Rectangle: Rounded Corners 18">
            <a:extLst>
              <a:ext uri="{FF2B5EF4-FFF2-40B4-BE49-F238E27FC236}">
                <a16:creationId xmlns:a16="http://schemas.microsoft.com/office/drawing/2014/main" id="{5646E5F8-0907-2E69-3926-BDF70FFD96C6}"/>
              </a:ext>
            </a:extLst>
          </p:cNvPr>
          <p:cNvSpPr/>
          <p:nvPr/>
        </p:nvSpPr>
        <p:spPr>
          <a:xfrm>
            <a:off x="7230823" y="3775995"/>
            <a:ext cx="3935099" cy="487680"/>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vi-VN" sz="2400">
                <a:solidFill>
                  <a:srgbClr val="000000"/>
                </a:solidFill>
                <a:cs typeface="+mn-ea"/>
                <a:sym typeface="+mn-lt"/>
              </a:rPr>
              <a:t>trình độ đại học</a:t>
            </a:r>
            <a:endParaRPr lang="en-US" sz="2400">
              <a:solidFill>
                <a:srgbClr val="000000"/>
              </a:solidFill>
              <a:latin typeface="UTM Avo"/>
              <a:cs typeface="+mn-ea"/>
              <a:sym typeface="+mn-lt"/>
            </a:endParaRPr>
          </a:p>
        </p:txBody>
      </p:sp>
      <p:cxnSp>
        <p:nvCxnSpPr>
          <p:cNvPr id="21" name="Connector: Elbow 20">
            <a:extLst>
              <a:ext uri="{FF2B5EF4-FFF2-40B4-BE49-F238E27FC236}">
                <a16:creationId xmlns:a16="http://schemas.microsoft.com/office/drawing/2014/main" id="{BC76E9BB-6B2F-79F7-1A30-72CEB7296C3D}"/>
              </a:ext>
            </a:extLst>
          </p:cNvPr>
          <p:cNvCxnSpPr>
            <a:cxnSpLocks/>
            <a:stCxn id="2" idx="3"/>
            <a:endCxn id="3" idx="1"/>
          </p:cNvCxnSpPr>
          <p:nvPr/>
        </p:nvCxnSpPr>
        <p:spPr>
          <a:xfrm flipV="1">
            <a:off x="2089652" y="2076650"/>
            <a:ext cx="603035" cy="2084959"/>
          </a:xfrm>
          <a:prstGeom prst="bentConnector3">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88BA6254-8EF4-B07E-3317-075CCA428740}"/>
              </a:ext>
            </a:extLst>
          </p:cNvPr>
          <p:cNvCxnSpPr>
            <a:cxnSpLocks/>
            <a:stCxn id="2" idx="3"/>
            <a:endCxn id="4" idx="1"/>
          </p:cNvCxnSpPr>
          <p:nvPr/>
        </p:nvCxnSpPr>
        <p:spPr>
          <a:xfrm flipV="1">
            <a:off x="2089652" y="3095792"/>
            <a:ext cx="603034" cy="1065817"/>
          </a:xfrm>
          <a:prstGeom prst="bentConnector3">
            <a:avLst>
              <a:gd name="adj1" fmla="val 50000"/>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67D6C6D4-6D79-E9F7-EA88-5E40D404BD0F}"/>
              </a:ext>
            </a:extLst>
          </p:cNvPr>
          <p:cNvCxnSpPr>
            <a:cxnSpLocks/>
            <a:stCxn id="2" idx="3"/>
            <a:endCxn id="5" idx="1"/>
          </p:cNvCxnSpPr>
          <p:nvPr/>
        </p:nvCxnSpPr>
        <p:spPr>
          <a:xfrm flipV="1">
            <a:off x="2089652" y="4157967"/>
            <a:ext cx="603032" cy="3642"/>
          </a:xfrm>
          <a:prstGeom prst="bentConnector3">
            <a:avLst>
              <a:gd name="adj1" fmla="val 50000"/>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8" name="Connector: Elbow 27">
            <a:extLst>
              <a:ext uri="{FF2B5EF4-FFF2-40B4-BE49-F238E27FC236}">
                <a16:creationId xmlns:a16="http://schemas.microsoft.com/office/drawing/2014/main" id="{75467E71-111C-D95B-0F9C-FC05D997DF7B}"/>
              </a:ext>
            </a:extLst>
          </p:cNvPr>
          <p:cNvCxnSpPr>
            <a:cxnSpLocks/>
            <a:stCxn id="2" idx="3"/>
            <a:endCxn id="6" idx="1"/>
          </p:cNvCxnSpPr>
          <p:nvPr/>
        </p:nvCxnSpPr>
        <p:spPr>
          <a:xfrm>
            <a:off x="2089652" y="4161609"/>
            <a:ext cx="603033" cy="1046461"/>
          </a:xfrm>
          <a:prstGeom prst="bentConnector3">
            <a:avLst>
              <a:gd name="adj1" fmla="val 50000"/>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C426F303-131F-8DAD-263D-26B23D5714B2}"/>
              </a:ext>
            </a:extLst>
          </p:cNvPr>
          <p:cNvCxnSpPr>
            <a:cxnSpLocks/>
            <a:stCxn id="2" idx="3"/>
            <a:endCxn id="7" idx="1"/>
          </p:cNvCxnSpPr>
          <p:nvPr/>
        </p:nvCxnSpPr>
        <p:spPr>
          <a:xfrm>
            <a:off x="2089652" y="4161609"/>
            <a:ext cx="603036" cy="2084959"/>
          </a:xfrm>
          <a:prstGeom prst="bentConnector3">
            <a:avLst>
              <a:gd name="adj1" fmla="val 50000"/>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28" name="Straight Arrow Connector 1027">
            <a:extLst>
              <a:ext uri="{FF2B5EF4-FFF2-40B4-BE49-F238E27FC236}">
                <a16:creationId xmlns:a16="http://schemas.microsoft.com/office/drawing/2014/main" id="{AE16F9BB-7B53-E7FD-D428-DCBA9F5C5103}"/>
              </a:ext>
            </a:extLst>
          </p:cNvPr>
          <p:cNvCxnSpPr>
            <a:cxnSpLocks/>
            <a:stCxn id="5" idx="3"/>
            <a:endCxn id="8" idx="1"/>
          </p:cNvCxnSpPr>
          <p:nvPr/>
        </p:nvCxnSpPr>
        <p:spPr>
          <a:xfrm flipV="1">
            <a:off x="6627783" y="919927"/>
            <a:ext cx="603040" cy="3238040"/>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029" name="Straight Arrow Connector 1028">
            <a:extLst>
              <a:ext uri="{FF2B5EF4-FFF2-40B4-BE49-F238E27FC236}">
                <a16:creationId xmlns:a16="http://schemas.microsoft.com/office/drawing/2014/main" id="{F1EAAA91-5987-EE0A-75CD-FC441CDFA380}"/>
              </a:ext>
            </a:extLst>
          </p:cNvPr>
          <p:cNvCxnSpPr>
            <a:cxnSpLocks/>
            <a:stCxn id="5" idx="3"/>
            <a:endCxn id="16" idx="1"/>
          </p:cNvCxnSpPr>
          <p:nvPr/>
        </p:nvCxnSpPr>
        <p:spPr>
          <a:xfrm flipV="1">
            <a:off x="6627783" y="1539854"/>
            <a:ext cx="603040" cy="2618113"/>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2" name="Straight Arrow Connector 1031">
            <a:extLst>
              <a:ext uri="{FF2B5EF4-FFF2-40B4-BE49-F238E27FC236}">
                <a16:creationId xmlns:a16="http://schemas.microsoft.com/office/drawing/2014/main" id="{2EFF8102-113F-C89C-E695-B6F98D6FBB60}"/>
              </a:ext>
            </a:extLst>
          </p:cNvPr>
          <p:cNvCxnSpPr>
            <a:cxnSpLocks/>
            <a:stCxn id="5" idx="3"/>
            <a:endCxn id="17" idx="1"/>
          </p:cNvCxnSpPr>
          <p:nvPr/>
        </p:nvCxnSpPr>
        <p:spPr>
          <a:xfrm flipV="1">
            <a:off x="6627783" y="2165287"/>
            <a:ext cx="603040" cy="1992680"/>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6" name="Straight Arrow Connector 1035">
            <a:extLst>
              <a:ext uri="{FF2B5EF4-FFF2-40B4-BE49-F238E27FC236}">
                <a16:creationId xmlns:a16="http://schemas.microsoft.com/office/drawing/2014/main" id="{02B8C4A3-C305-10BA-65E1-FF88EA89C6B9}"/>
              </a:ext>
            </a:extLst>
          </p:cNvPr>
          <p:cNvCxnSpPr>
            <a:cxnSpLocks/>
            <a:stCxn id="5" idx="3"/>
            <a:endCxn id="18" idx="1"/>
          </p:cNvCxnSpPr>
          <p:nvPr/>
        </p:nvCxnSpPr>
        <p:spPr>
          <a:xfrm flipV="1">
            <a:off x="6627783" y="3075579"/>
            <a:ext cx="603040" cy="1082388"/>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9" name="Straight Arrow Connector 1038">
            <a:extLst>
              <a:ext uri="{FF2B5EF4-FFF2-40B4-BE49-F238E27FC236}">
                <a16:creationId xmlns:a16="http://schemas.microsoft.com/office/drawing/2014/main" id="{C12F7A99-6A83-D4D4-9A69-881B5EA4C2D5}"/>
              </a:ext>
            </a:extLst>
          </p:cNvPr>
          <p:cNvCxnSpPr>
            <a:cxnSpLocks/>
            <a:stCxn id="6" idx="3"/>
            <a:endCxn id="19" idx="1"/>
          </p:cNvCxnSpPr>
          <p:nvPr/>
        </p:nvCxnSpPr>
        <p:spPr>
          <a:xfrm flipV="1">
            <a:off x="6627784" y="4019835"/>
            <a:ext cx="603039" cy="1188235"/>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066" name="Rectangle: Rounded Corners 1065">
            <a:extLst>
              <a:ext uri="{FF2B5EF4-FFF2-40B4-BE49-F238E27FC236}">
                <a16:creationId xmlns:a16="http://schemas.microsoft.com/office/drawing/2014/main" id="{59F062E1-365F-6076-FAE7-AA023E308997}"/>
              </a:ext>
            </a:extLst>
          </p:cNvPr>
          <p:cNvSpPr/>
          <p:nvPr/>
        </p:nvSpPr>
        <p:spPr>
          <a:xfrm>
            <a:off x="7230823" y="4376516"/>
            <a:ext cx="3935099" cy="487680"/>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vi-VN" sz="2400">
                <a:solidFill>
                  <a:srgbClr val="000000"/>
                </a:solidFill>
                <a:cs typeface="+mn-ea"/>
                <a:sym typeface="+mn-lt"/>
              </a:rPr>
              <a:t>trình độ thạc sĩ</a:t>
            </a:r>
            <a:endParaRPr lang="en-US" sz="2400">
              <a:solidFill>
                <a:srgbClr val="000000"/>
              </a:solidFill>
              <a:latin typeface="UTM Avo"/>
              <a:cs typeface="+mn-ea"/>
              <a:sym typeface="+mn-lt"/>
            </a:endParaRPr>
          </a:p>
        </p:txBody>
      </p:sp>
      <p:cxnSp>
        <p:nvCxnSpPr>
          <p:cNvPr id="1067" name="Straight Arrow Connector 1066">
            <a:extLst>
              <a:ext uri="{FF2B5EF4-FFF2-40B4-BE49-F238E27FC236}">
                <a16:creationId xmlns:a16="http://schemas.microsoft.com/office/drawing/2014/main" id="{3CF80543-C270-B25F-59EA-0B13DD805B27}"/>
              </a:ext>
            </a:extLst>
          </p:cNvPr>
          <p:cNvCxnSpPr>
            <a:cxnSpLocks/>
            <a:stCxn id="6" idx="3"/>
            <a:endCxn id="1066" idx="1"/>
          </p:cNvCxnSpPr>
          <p:nvPr/>
        </p:nvCxnSpPr>
        <p:spPr>
          <a:xfrm flipV="1">
            <a:off x="6627784" y="4620356"/>
            <a:ext cx="603039" cy="587714"/>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068" name="Rectangle: Rounded Corners 1067">
            <a:extLst>
              <a:ext uri="{FF2B5EF4-FFF2-40B4-BE49-F238E27FC236}">
                <a16:creationId xmlns:a16="http://schemas.microsoft.com/office/drawing/2014/main" id="{8C17D4B2-6FEE-EEF9-BA84-9A9560090C1E}"/>
              </a:ext>
            </a:extLst>
          </p:cNvPr>
          <p:cNvSpPr/>
          <p:nvPr/>
        </p:nvSpPr>
        <p:spPr>
          <a:xfrm>
            <a:off x="7230823" y="4999899"/>
            <a:ext cx="3935099" cy="487680"/>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vi-VN" sz="2400">
                <a:solidFill>
                  <a:srgbClr val="000000"/>
                </a:solidFill>
                <a:cs typeface="+mn-ea"/>
                <a:sym typeface="+mn-lt"/>
              </a:rPr>
              <a:t>trình độ tiến sĩ</a:t>
            </a:r>
            <a:endParaRPr lang="en-US" sz="2400">
              <a:solidFill>
                <a:srgbClr val="000000"/>
              </a:solidFill>
              <a:latin typeface="UTM Avo"/>
              <a:cs typeface="+mn-ea"/>
              <a:sym typeface="+mn-lt"/>
            </a:endParaRPr>
          </a:p>
        </p:txBody>
      </p:sp>
      <p:cxnSp>
        <p:nvCxnSpPr>
          <p:cNvPr id="1069" name="Straight Arrow Connector 1068">
            <a:extLst>
              <a:ext uri="{FF2B5EF4-FFF2-40B4-BE49-F238E27FC236}">
                <a16:creationId xmlns:a16="http://schemas.microsoft.com/office/drawing/2014/main" id="{519F36B1-C5D9-F6FF-DB47-BD2F921A3FFB}"/>
              </a:ext>
            </a:extLst>
          </p:cNvPr>
          <p:cNvCxnSpPr>
            <a:cxnSpLocks/>
            <a:stCxn id="6" idx="3"/>
            <a:endCxn id="1068" idx="1"/>
          </p:cNvCxnSpPr>
          <p:nvPr/>
        </p:nvCxnSpPr>
        <p:spPr>
          <a:xfrm>
            <a:off x="6627784" y="5208070"/>
            <a:ext cx="603039" cy="35669"/>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079" name="Rectangle: Rounded Corners 1078">
            <a:extLst>
              <a:ext uri="{FF2B5EF4-FFF2-40B4-BE49-F238E27FC236}">
                <a16:creationId xmlns:a16="http://schemas.microsoft.com/office/drawing/2014/main" id="{AB7D6AA3-E4F4-25DF-D33A-E4439BDE182B}"/>
              </a:ext>
            </a:extLst>
          </p:cNvPr>
          <p:cNvSpPr/>
          <p:nvPr/>
        </p:nvSpPr>
        <p:spPr>
          <a:xfrm>
            <a:off x="7230823" y="5684520"/>
            <a:ext cx="3935099" cy="1097280"/>
          </a:xfrm>
          <a:prstGeom prst="roundRect">
            <a:avLst>
              <a:gd name="adj" fmla="val 11572"/>
            </a:avLst>
          </a:prstGeom>
          <a:solidFill>
            <a:schemeClr val="accent6">
              <a:lumMod val="20000"/>
              <a:lumOff val="8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lnSpc>
                <a:spcPct val="150000"/>
              </a:lnSpc>
            </a:pPr>
            <a:r>
              <a:rPr lang="en-US" sz="2400">
                <a:solidFill>
                  <a:srgbClr val="000000"/>
                </a:solidFill>
                <a:latin typeface="UTM Avo"/>
                <a:cs typeface="+mn-ea"/>
                <a:sym typeface="+mn-lt"/>
              </a:rPr>
              <a:t>Mọi lứa tuổi, trình độ khác nhau học tập</a:t>
            </a:r>
          </a:p>
        </p:txBody>
      </p:sp>
      <p:cxnSp>
        <p:nvCxnSpPr>
          <p:cNvPr id="1080" name="Straight Arrow Connector 1079">
            <a:extLst>
              <a:ext uri="{FF2B5EF4-FFF2-40B4-BE49-F238E27FC236}">
                <a16:creationId xmlns:a16="http://schemas.microsoft.com/office/drawing/2014/main" id="{CCD201FB-258E-B62B-DDA3-AECCA638C46F}"/>
              </a:ext>
            </a:extLst>
          </p:cNvPr>
          <p:cNvCxnSpPr>
            <a:cxnSpLocks/>
            <a:stCxn id="7" idx="3"/>
            <a:endCxn id="1079" idx="1"/>
          </p:cNvCxnSpPr>
          <p:nvPr/>
        </p:nvCxnSpPr>
        <p:spPr>
          <a:xfrm flipV="1">
            <a:off x="6627788" y="6233160"/>
            <a:ext cx="603036" cy="13408"/>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9573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ipe(left)">
                                      <p:cBhvr>
                                        <p:cTn id="7" dur="500"/>
                                        <p:tgtEl>
                                          <p:spTgt spid="102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29"/>
                                        </p:tgtEl>
                                        <p:attrNameLst>
                                          <p:attrName>style.visibility</p:attrName>
                                        </p:attrNameLst>
                                      </p:cBhvr>
                                      <p:to>
                                        <p:strVal val="visible"/>
                                      </p:to>
                                    </p:set>
                                    <p:animEffect transition="in" filter="wipe(left)">
                                      <p:cBhvr>
                                        <p:cTn id="16" dur="500"/>
                                        <p:tgtEl>
                                          <p:spTgt spid="1029"/>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32"/>
                                        </p:tgtEl>
                                        <p:attrNameLst>
                                          <p:attrName>style.visibility</p:attrName>
                                        </p:attrNameLst>
                                      </p:cBhvr>
                                      <p:to>
                                        <p:strVal val="visible"/>
                                      </p:to>
                                    </p:set>
                                    <p:animEffect transition="in" filter="wipe(left)">
                                      <p:cBhvr>
                                        <p:cTn id="25" dur="500"/>
                                        <p:tgtEl>
                                          <p:spTgt spid="1032"/>
                                        </p:tgtEl>
                                      </p:cBhvr>
                                    </p:animEffect>
                                  </p:childTnLst>
                                </p:cTn>
                              </p:par>
                            </p:childTnLst>
                          </p:cTn>
                        </p:par>
                        <p:par>
                          <p:cTn id="26" fill="hold">
                            <p:stCondLst>
                              <p:cond delay="500"/>
                            </p:stCondLst>
                            <p:childTnLst>
                              <p:par>
                                <p:cTn id="27" presetID="16" presetClass="entr" presetSubtype="21"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inVertical)">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036"/>
                                        </p:tgtEl>
                                        <p:attrNameLst>
                                          <p:attrName>style.visibility</p:attrName>
                                        </p:attrNameLst>
                                      </p:cBhvr>
                                      <p:to>
                                        <p:strVal val="visible"/>
                                      </p:to>
                                    </p:set>
                                    <p:animEffect transition="in" filter="wipe(left)">
                                      <p:cBhvr>
                                        <p:cTn id="34" dur="500"/>
                                        <p:tgtEl>
                                          <p:spTgt spid="1036"/>
                                        </p:tgtEl>
                                      </p:cBhvr>
                                    </p:animEffect>
                                  </p:childTnLst>
                                </p:cTn>
                              </p:par>
                            </p:childTnLst>
                          </p:cTn>
                        </p:par>
                        <p:par>
                          <p:cTn id="35" fill="hold">
                            <p:stCondLst>
                              <p:cond delay="500"/>
                            </p:stCondLst>
                            <p:childTnLst>
                              <p:par>
                                <p:cTn id="36" presetID="16" presetClass="entr" presetSubtype="21"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barn(inVertical)">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039"/>
                                        </p:tgtEl>
                                        <p:attrNameLst>
                                          <p:attrName>style.visibility</p:attrName>
                                        </p:attrNameLst>
                                      </p:cBhvr>
                                      <p:to>
                                        <p:strVal val="visible"/>
                                      </p:to>
                                    </p:set>
                                    <p:animEffect transition="in" filter="wipe(left)">
                                      <p:cBhvr>
                                        <p:cTn id="43" dur="500"/>
                                        <p:tgtEl>
                                          <p:spTgt spid="1039"/>
                                        </p:tgtEl>
                                      </p:cBhvr>
                                    </p:animEffect>
                                  </p:childTnLst>
                                </p:cTn>
                              </p:par>
                            </p:childTnLst>
                          </p:cTn>
                        </p:par>
                        <p:par>
                          <p:cTn id="44" fill="hold">
                            <p:stCondLst>
                              <p:cond delay="500"/>
                            </p:stCondLst>
                            <p:childTnLst>
                              <p:par>
                                <p:cTn id="45" presetID="16" presetClass="entr" presetSubtype="21"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inVertical)">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067"/>
                                        </p:tgtEl>
                                        <p:attrNameLst>
                                          <p:attrName>style.visibility</p:attrName>
                                        </p:attrNameLst>
                                      </p:cBhvr>
                                      <p:to>
                                        <p:strVal val="visible"/>
                                      </p:to>
                                    </p:set>
                                    <p:animEffect transition="in" filter="wipe(left)">
                                      <p:cBhvr>
                                        <p:cTn id="52" dur="500"/>
                                        <p:tgtEl>
                                          <p:spTgt spid="1067"/>
                                        </p:tgtEl>
                                      </p:cBhvr>
                                    </p:animEffect>
                                  </p:childTnLst>
                                </p:cTn>
                              </p:par>
                            </p:childTnLst>
                          </p:cTn>
                        </p:par>
                        <p:par>
                          <p:cTn id="53" fill="hold">
                            <p:stCondLst>
                              <p:cond delay="500"/>
                            </p:stCondLst>
                            <p:childTnLst>
                              <p:par>
                                <p:cTn id="54" presetID="16" presetClass="entr" presetSubtype="21" fill="hold" grpId="0" nodeType="afterEffect">
                                  <p:stCondLst>
                                    <p:cond delay="0"/>
                                  </p:stCondLst>
                                  <p:childTnLst>
                                    <p:set>
                                      <p:cBhvr>
                                        <p:cTn id="55" dur="1" fill="hold">
                                          <p:stCondLst>
                                            <p:cond delay="0"/>
                                          </p:stCondLst>
                                        </p:cTn>
                                        <p:tgtEl>
                                          <p:spTgt spid="1066"/>
                                        </p:tgtEl>
                                        <p:attrNameLst>
                                          <p:attrName>style.visibility</p:attrName>
                                        </p:attrNameLst>
                                      </p:cBhvr>
                                      <p:to>
                                        <p:strVal val="visible"/>
                                      </p:to>
                                    </p:set>
                                    <p:animEffect transition="in" filter="barn(inVertical)">
                                      <p:cBhvr>
                                        <p:cTn id="56" dur="500"/>
                                        <p:tgtEl>
                                          <p:spTgt spid="1066"/>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1069"/>
                                        </p:tgtEl>
                                        <p:attrNameLst>
                                          <p:attrName>style.visibility</p:attrName>
                                        </p:attrNameLst>
                                      </p:cBhvr>
                                      <p:to>
                                        <p:strVal val="visible"/>
                                      </p:to>
                                    </p:set>
                                    <p:animEffect transition="in" filter="wipe(left)">
                                      <p:cBhvr>
                                        <p:cTn id="61" dur="500"/>
                                        <p:tgtEl>
                                          <p:spTgt spid="1069"/>
                                        </p:tgtEl>
                                      </p:cBhvr>
                                    </p:animEffect>
                                  </p:childTnLst>
                                </p:cTn>
                              </p:par>
                            </p:childTnLst>
                          </p:cTn>
                        </p:par>
                        <p:par>
                          <p:cTn id="62" fill="hold">
                            <p:stCondLst>
                              <p:cond delay="500"/>
                            </p:stCondLst>
                            <p:childTnLst>
                              <p:par>
                                <p:cTn id="63" presetID="16" presetClass="entr" presetSubtype="21" fill="hold" grpId="0" nodeType="afterEffect">
                                  <p:stCondLst>
                                    <p:cond delay="0"/>
                                  </p:stCondLst>
                                  <p:childTnLst>
                                    <p:set>
                                      <p:cBhvr>
                                        <p:cTn id="64" dur="1" fill="hold">
                                          <p:stCondLst>
                                            <p:cond delay="0"/>
                                          </p:stCondLst>
                                        </p:cTn>
                                        <p:tgtEl>
                                          <p:spTgt spid="1068"/>
                                        </p:tgtEl>
                                        <p:attrNameLst>
                                          <p:attrName>style.visibility</p:attrName>
                                        </p:attrNameLst>
                                      </p:cBhvr>
                                      <p:to>
                                        <p:strVal val="visible"/>
                                      </p:to>
                                    </p:set>
                                    <p:animEffect transition="in" filter="barn(inVertical)">
                                      <p:cBhvr>
                                        <p:cTn id="65" dur="500"/>
                                        <p:tgtEl>
                                          <p:spTgt spid="106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1080"/>
                                        </p:tgtEl>
                                        <p:attrNameLst>
                                          <p:attrName>style.visibility</p:attrName>
                                        </p:attrNameLst>
                                      </p:cBhvr>
                                      <p:to>
                                        <p:strVal val="visible"/>
                                      </p:to>
                                    </p:set>
                                    <p:animEffect transition="in" filter="wipe(left)">
                                      <p:cBhvr>
                                        <p:cTn id="70" dur="500"/>
                                        <p:tgtEl>
                                          <p:spTgt spid="1080"/>
                                        </p:tgtEl>
                                      </p:cBhvr>
                                    </p:animEffect>
                                  </p:childTnLst>
                                </p:cTn>
                              </p:par>
                            </p:childTnLst>
                          </p:cTn>
                        </p:par>
                        <p:par>
                          <p:cTn id="71" fill="hold">
                            <p:stCondLst>
                              <p:cond delay="500"/>
                            </p:stCondLst>
                            <p:childTnLst>
                              <p:par>
                                <p:cTn id="72" presetID="16" presetClass="entr" presetSubtype="21" fill="hold" grpId="0" nodeType="afterEffect">
                                  <p:stCondLst>
                                    <p:cond delay="0"/>
                                  </p:stCondLst>
                                  <p:childTnLst>
                                    <p:set>
                                      <p:cBhvr>
                                        <p:cTn id="73" dur="1" fill="hold">
                                          <p:stCondLst>
                                            <p:cond delay="0"/>
                                          </p:stCondLst>
                                        </p:cTn>
                                        <p:tgtEl>
                                          <p:spTgt spid="1079"/>
                                        </p:tgtEl>
                                        <p:attrNameLst>
                                          <p:attrName>style.visibility</p:attrName>
                                        </p:attrNameLst>
                                      </p:cBhvr>
                                      <p:to>
                                        <p:strVal val="visible"/>
                                      </p:to>
                                    </p:set>
                                    <p:animEffect transition="in" filter="barn(inVertical)">
                                      <p:cBhvr>
                                        <p:cTn id="74" dur="500"/>
                                        <p:tgtEl>
                                          <p:spTgt spid="1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animBg="1"/>
      <p:bldP spid="18" grpId="0" animBg="1"/>
      <p:bldP spid="19" grpId="0" animBg="1"/>
      <p:bldP spid="1066" grpId="0" animBg="1"/>
      <p:bldP spid="1068" grpId="0" animBg="1"/>
      <p:bldP spid="107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654207" y="1636115"/>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vi-VN" sz="2400" kern="1200" dirty="0">
                  <a:solidFill>
                    <a:prstClr val="black"/>
                  </a:solidFill>
                  <a:latin typeface="+mn-lt"/>
                  <a:ea typeface="+mn-ea"/>
                  <a:cs typeface="+mn-ea"/>
                  <a:sym typeface="+mn-lt"/>
                </a:rPr>
                <a:t>2</a:t>
              </a:r>
              <a:r>
                <a:rPr lang="en-US" sz="2400" kern="1200" dirty="0">
                  <a:solidFill>
                    <a:prstClr val="black"/>
                  </a:solidFill>
                  <a:latin typeface="UTM Avo"/>
                  <a:ea typeface="+mn-ea"/>
                  <a:cs typeface="+mn-ea"/>
                  <a:sym typeface="+mn-lt"/>
                </a:rPr>
                <a:t>.</a:t>
              </a:r>
              <a:r>
                <a:rPr lang="vi-VN" sz="2400" kern="1200" dirty="0">
                  <a:solidFill>
                    <a:prstClr val="black"/>
                  </a:solidFill>
                  <a:latin typeface="+mn-lt"/>
                  <a:ea typeface="+mn-ea"/>
                  <a:cs typeface="+mn-ea"/>
                  <a:sym typeface="+mn-lt"/>
                </a:rPr>
                <a:t> Giải thích các thời điểm có sự phân luồng và cơ hội lựa chọn nghề nghiệp kĩ thuật, công nghệ trong hệ thống giáo dục.</a:t>
              </a:r>
            </a:p>
          </p:txBody>
        </p:sp>
      </p:grpSp>
      <p:grpSp>
        <p:nvGrpSpPr>
          <p:cNvPr id="13" name="Group 12">
            <a:extLst>
              <a:ext uri="{FF2B5EF4-FFF2-40B4-BE49-F238E27FC236}">
                <a16:creationId xmlns:a16="http://schemas.microsoft.com/office/drawing/2014/main" id="{37A9EB79-0C01-886C-027A-99CCB615F7C0}"/>
              </a:ext>
            </a:extLst>
          </p:cNvPr>
          <p:cNvGrpSpPr/>
          <p:nvPr/>
        </p:nvGrpSpPr>
        <p:grpSpPr>
          <a:xfrm>
            <a:off x="0" y="3065482"/>
            <a:ext cx="7456714" cy="3716316"/>
            <a:chOff x="-101421" y="1094340"/>
            <a:chExt cx="7456714" cy="4141078"/>
          </a:xfrm>
        </p:grpSpPr>
        <p:sp>
          <p:nvSpPr>
            <p:cNvPr id="14" name="Rounded Rectangle 36">
              <a:extLst>
                <a:ext uri="{FF2B5EF4-FFF2-40B4-BE49-F238E27FC236}">
                  <a16:creationId xmlns:a16="http://schemas.microsoft.com/office/drawing/2014/main" id="{F9922FBE-F52A-6EF4-C70E-3E0B85BA03DE}"/>
                </a:ext>
              </a:extLst>
            </p:cNvPr>
            <p:cNvSpPr/>
            <p:nvPr/>
          </p:nvSpPr>
          <p:spPr>
            <a:xfrm>
              <a:off x="378614" y="1094340"/>
              <a:ext cx="6976679" cy="4141078"/>
            </a:xfrm>
            <a:prstGeom prst="roundRect">
              <a:avLst>
                <a:gd name="adj" fmla="val 8079"/>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189" indent="-457189" algn="just" defTabSz="914377">
                <a:lnSpc>
                  <a:spcPct val="150000"/>
                </a:lnSpc>
                <a:buClrTx/>
                <a:buFontTx/>
                <a:buChar char="-"/>
                <a:defRPr/>
              </a:pPr>
              <a:r>
                <a:rPr lang="vi-VN" sz="2400" kern="1200" dirty="0">
                  <a:solidFill>
                    <a:srgbClr val="000000"/>
                  </a:solidFill>
                  <a:cs typeface="+mn-ea"/>
                  <a:sym typeface="+mn-lt"/>
                </a:rPr>
                <a:t>Phân luồng sau tốt nghiệp trung học cơ sở: lựa chọn được môn học ở trung học phổ thông.</a:t>
              </a:r>
            </a:p>
            <a:p>
              <a:pPr marL="457189" indent="-457189" algn="just" defTabSz="914377">
                <a:lnSpc>
                  <a:spcPct val="150000"/>
                </a:lnSpc>
                <a:buClrTx/>
                <a:buFontTx/>
                <a:buChar char="-"/>
                <a:defRPr/>
              </a:pPr>
              <a:r>
                <a:rPr lang="vi-VN" sz="2400" kern="1200" dirty="0">
                  <a:solidFill>
                    <a:srgbClr val="000000"/>
                  </a:solidFill>
                  <a:cs typeface="+mn-ea"/>
                  <a:sym typeface="+mn-lt"/>
                </a:rPr>
                <a:t>Phân luồng sau tốt nghiệp trung học phổ thông:  giúp học sinh nhận thức được bản thân để lựa chọn hướng đi tiếp theo.</a:t>
              </a:r>
              <a:endParaRPr lang="en-US" sz="2400" kern="1200" dirty="0">
                <a:solidFill>
                  <a:srgbClr val="000000"/>
                </a:solidFill>
                <a:latin typeface="UTM Avo"/>
                <a:cs typeface="+mn-ea"/>
                <a:sym typeface="+mn-lt"/>
              </a:endParaRP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pic>
        <p:nvPicPr>
          <p:cNvPr id="2050" name="Picture 2" descr="Thí sinh thi THPT Quốc gia 2022 cần lưu ý những điều này!">
            <a:extLst>
              <a:ext uri="{FF2B5EF4-FFF2-40B4-BE49-F238E27FC236}">
                <a16:creationId xmlns:a16="http://schemas.microsoft.com/office/drawing/2014/main" id="{68273CB6-53F2-C5E5-F1BE-01DA456351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04307" y="3695178"/>
            <a:ext cx="4104718" cy="24628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4750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randombar(horizontal)">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342278" y="741980"/>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vi-VN" sz="2400" kern="1200">
                  <a:solidFill>
                    <a:prstClr val="black"/>
                  </a:solidFill>
                  <a:latin typeface="+mn-lt"/>
                  <a:ea typeface="+mn-ea"/>
                  <a:cs typeface="+mn-ea"/>
                  <a:sym typeface="+mn-lt"/>
                </a:rPr>
                <a:t>3</a:t>
              </a:r>
              <a:r>
                <a:rPr lang="en-US" sz="2400" kern="1200">
                  <a:solidFill>
                    <a:prstClr val="black"/>
                  </a:solidFill>
                  <a:latin typeface="UTM Avo"/>
                  <a:ea typeface="+mn-ea"/>
                  <a:cs typeface="+mn-ea"/>
                  <a:sym typeface="+mn-lt"/>
                </a:rPr>
                <a:t>.</a:t>
              </a:r>
              <a:r>
                <a:rPr lang="vi-VN" sz="2400" kern="1200">
                  <a:solidFill>
                    <a:prstClr val="black"/>
                  </a:solidFill>
                  <a:latin typeface="+mn-lt"/>
                  <a:ea typeface="+mn-ea"/>
                  <a:cs typeface="+mn-ea"/>
                  <a:sym typeface="+mn-lt"/>
                </a:rPr>
                <a:t> Giải thích những hướng đi liên quan tới nghề nghiệp trong lĩnh vực kĩ thuật, công nghệ sau khi tốt nghiệp trung học cơ sở.</a:t>
              </a:r>
            </a:p>
          </p:txBody>
        </p:sp>
      </p:grpSp>
      <p:grpSp>
        <p:nvGrpSpPr>
          <p:cNvPr id="7" name="Group 6">
            <a:extLst>
              <a:ext uri="{FF2B5EF4-FFF2-40B4-BE49-F238E27FC236}">
                <a16:creationId xmlns:a16="http://schemas.microsoft.com/office/drawing/2014/main" id="{EF4A681A-4E6A-AFD4-D2BB-6B188483C9C9}"/>
              </a:ext>
            </a:extLst>
          </p:cNvPr>
          <p:cNvGrpSpPr/>
          <p:nvPr/>
        </p:nvGrpSpPr>
        <p:grpSpPr>
          <a:xfrm>
            <a:off x="574687" y="2310998"/>
            <a:ext cx="10921608" cy="1219200"/>
            <a:chOff x="273050" y="1769298"/>
            <a:chExt cx="8191206" cy="914400"/>
          </a:xfrm>
          <a:solidFill>
            <a:schemeClr val="accent6">
              <a:lumMod val="20000"/>
              <a:lumOff val="80000"/>
            </a:schemeClr>
          </a:solidFill>
        </p:grpSpPr>
        <p:sp>
          <p:nvSpPr>
            <p:cNvPr id="2" name="Rectangle: Rounded Corners 1">
              <a:extLst>
                <a:ext uri="{FF2B5EF4-FFF2-40B4-BE49-F238E27FC236}">
                  <a16:creationId xmlns:a16="http://schemas.microsoft.com/office/drawing/2014/main" id="{BB210501-39F2-F7C0-CBBA-396250F2B20D}"/>
                </a:ext>
              </a:extLst>
            </p:cNvPr>
            <p:cNvSpPr/>
            <p:nvPr/>
          </p:nvSpPr>
          <p:spPr>
            <a:xfrm>
              <a:off x="679744" y="1769298"/>
              <a:ext cx="7784512" cy="914400"/>
            </a:xfrm>
            <a:prstGeom prst="roundRect">
              <a:avLst>
                <a:gd name="adj" fmla="val 8076"/>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09585" algn="just" defTabSz="1219170">
                <a:lnSpc>
                  <a:spcPct val="150000"/>
                </a:lnSpc>
              </a:pPr>
              <a:r>
                <a:rPr lang="fr-FR" sz="2400" dirty="0" err="1">
                  <a:solidFill>
                    <a:srgbClr val="000000"/>
                  </a:solidFill>
                  <a:latin typeface="UTM Avo"/>
                  <a:cs typeface="+mn-ea"/>
                  <a:sym typeface="+mn-lt"/>
                </a:rPr>
                <a:t>Học</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tiếp</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trung</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học</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phổ</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thông</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và</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lựa</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chọn</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các</a:t>
              </a:r>
              <a:r>
                <a:rPr lang="fr-FR" sz="2400" dirty="0">
                  <a:solidFill>
                    <a:srgbClr val="000000"/>
                  </a:solidFill>
                  <a:latin typeface="UTM Avo"/>
                  <a:cs typeface="+mn-ea"/>
                  <a:sym typeface="+mn-lt"/>
                </a:rPr>
                <a:t> môn </a:t>
              </a:r>
              <a:r>
                <a:rPr lang="fr-FR" sz="2400" dirty="0" err="1">
                  <a:solidFill>
                    <a:srgbClr val="000000"/>
                  </a:solidFill>
                  <a:latin typeface="UTM Avo"/>
                  <a:cs typeface="+mn-ea"/>
                  <a:sym typeface="+mn-lt"/>
                </a:rPr>
                <a:t>học</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thuộc</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lĩnh</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vực</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khoa</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học</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tự</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nhiên</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kĩ</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thuật</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công</a:t>
              </a:r>
              <a:r>
                <a:rPr lang="fr-FR" sz="2400" dirty="0">
                  <a:solidFill>
                    <a:srgbClr val="000000"/>
                  </a:solidFill>
                  <a:latin typeface="UTM Avo"/>
                  <a:cs typeface="+mn-ea"/>
                  <a:sym typeface="+mn-lt"/>
                </a:rPr>
                <a:t> </a:t>
              </a:r>
              <a:r>
                <a:rPr lang="fr-FR" sz="2400" dirty="0" err="1">
                  <a:solidFill>
                    <a:srgbClr val="000000"/>
                  </a:solidFill>
                  <a:latin typeface="UTM Avo"/>
                  <a:cs typeface="+mn-ea"/>
                  <a:sym typeface="+mn-lt"/>
                </a:rPr>
                <a:t>nghệ</a:t>
              </a:r>
              <a:r>
                <a:rPr lang="fr-FR" sz="2400" dirty="0">
                  <a:solidFill>
                    <a:srgbClr val="000000"/>
                  </a:solidFill>
                  <a:latin typeface="UTM Avo"/>
                  <a:cs typeface="+mn-ea"/>
                  <a:sym typeface="+mn-lt"/>
                </a:rPr>
                <a:t>.</a:t>
              </a:r>
              <a:endParaRPr lang="en-US" sz="2400" dirty="0">
                <a:solidFill>
                  <a:srgbClr val="000000"/>
                </a:solidFill>
                <a:latin typeface="UTM Avo"/>
                <a:cs typeface="+mn-ea"/>
                <a:sym typeface="+mn-lt"/>
              </a:endParaRPr>
            </a:p>
          </p:txBody>
        </p:sp>
        <p:pic>
          <p:nvPicPr>
            <p:cNvPr id="6" name="Picture 5" descr="A paper with a pencil and check marks&#10;&#10;Description automatically generated">
              <a:extLst>
                <a:ext uri="{FF2B5EF4-FFF2-40B4-BE49-F238E27FC236}">
                  <a16:creationId xmlns:a16="http://schemas.microsoft.com/office/drawing/2014/main" id="{DF6E6F36-8DAE-341C-CC4A-0D7FF8E87C21}"/>
                </a:ext>
              </a:extLst>
            </p:cNvPr>
            <p:cNvPicPr>
              <a:picLocks noChangeAspect="1"/>
            </p:cNvPicPr>
            <p:nvPr/>
          </p:nvPicPr>
          <p:blipFill>
            <a:blip r:embed="rId4"/>
            <a:srcRect l="8865" t="8595" r="8594" b="8865"/>
            <a:stretch/>
          </p:blipFill>
          <p:spPr>
            <a:xfrm>
              <a:off x="273050" y="1807456"/>
              <a:ext cx="836083" cy="836083"/>
            </a:xfrm>
            <a:prstGeom prst="ellipse">
              <a:avLst/>
            </a:prstGeom>
            <a:grpFill/>
          </p:spPr>
        </p:pic>
      </p:grpSp>
      <p:grpSp>
        <p:nvGrpSpPr>
          <p:cNvPr id="8" name="Group 7">
            <a:extLst>
              <a:ext uri="{FF2B5EF4-FFF2-40B4-BE49-F238E27FC236}">
                <a16:creationId xmlns:a16="http://schemas.microsoft.com/office/drawing/2014/main" id="{D220748A-DDE8-57D9-B149-A42C237B0035}"/>
              </a:ext>
            </a:extLst>
          </p:cNvPr>
          <p:cNvGrpSpPr/>
          <p:nvPr/>
        </p:nvGrpSpPr>
        <p:grpSpPr>
          <a:xfrm>
            <a:off x="566058" y="3803524"/>
            <a:ext cx="10930237" cy="1219200"/>
            <a:chOff x="266578" y="1769298"/>
            <a:chExt cx="8197678" cy="914400"/>
          </a:xfrm>
          <a:solidFill>
            <a:schemeClr val="accent6">
              <a:lumMod val="20000"/>
              <a:lumOff val="80000"/>
            </a:schemeClr>
          </a:solidFill>
        </p:grpSpPr>
        <p:sp>
          <p:nvSpPr>
            <p:cNvPr id="16" name="Rectangle: Rounded Corners 15">
              <a:extLst>
                <a:ext uri="{FF2B5EF4-FFF2-40B4-BE49-F238E27FC236}">
                  <a16:creationId xmlns:a16="http://schemas.microsoft.com/office/drawing/2014/main" id="{B7E20F72-D58B-BC33-0671-8C6FCBC122E6}"/>
                </a:ext>
              </a:extLst>
            </p:cNvPr>
            <p:cNvSpPr/>
            <p:nvPr/>
          </p:nvSpPr>
          <p:spPr>
            <a:xfrm>
              <a:off x="679744" y="1769298"/>
              <a:ext cx="7784512" cy="914400"/>
            </a:xfrm>
            <a:prstGeom prst="roundRect">
              <a:avLst>
                <a:gd name="adj" fmla="val 8076"/>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09585" algn="just" defTabSz="1219170">
                <a:lnSpc>
                  <a:spcPct val="150000"/>
                </a:lnSpc>
              </a:pPr>
              <a:r>
                <a:rPr lang="vi-VN" sz="2400">
                  <a:solidFill>
                    <a:srgbClr val="000000"/>
                  </a:solidFill>
                  <a:cs typeface="+mn-ea"/>
                  <a:sym typeface="+mn-lt"/>
                </a:rPr>
                <a:t>Theo học chương trình đào tạo trình độ sơ cấp, trung cấp những nghề nghiệp thuộc lĩnh vực kĩ thuật, công nghệ.</a:t>
              </a:r>
              <a:endParaRPr lang="en-US" sz="2400">
                <a:solidFill>
                  <a:srgbClr val="000000"/>
                </a:solidFill>
                <a:latin typeface="UTM Avo"/>
                <a:cs typeface="+mn-ea"/>
                <a:sym typeface="+mn-lt"/>
              </a:endParaRPr>
            </a:p>
          </p:txBody>
        </p:sp>
        <p:pic>
          <p:nvPicPr>
            <p:cNvPr id="17" name="Picture 16" descr="A paper with a pencil and check marks&#10;&#10;Description automatically generated">
              <a:extLst>
                <a:ext uri="{FF2B5EF4-FFF2-40B4-BE49-F238E27FC236}">
                  <a16:creationId xmlns:a16="http://schemas.microsoft.com/office/drawing/2014/main" id="{E23A0E43-B7CD-ABD4-7BBB-A2A188254244}"/>
                </a:ext>
              </a:extLst>
            </p:cNvPr>
            <p:cNvPicPr>
              <a:picLocks noChangeAspect="1"/>
            </p:cNvPicPr>
            <p:nvPr/>
          </p:nvPicPr>
          <p:blipFill>
            <a:blip r:embed="rId4"/>
            <a:srcRect l="8865" t="8595" r="8594" b="8865"/>
            <a:stretch/>
          </p:blipFill>
          <p:spPr>
            <a:xfrm>
              <a:off x="266578" y="1808456"/>
              <a:ext cx="836083" cy="836083"/>
            </a:xfrm>
            <a:prstGeom prst="ellipse">
              <a:avLst/>
            </a:prstGeom>
            <a:grpFill/>
          </p:spPr>
        </p:pic>
      </p:grpSp>
      <p:grpSp>
        <p:nvGrpSpPr>
          <p:cNvPr id="18" name="Group 17">
            <a:extLst>
              <a:ext uri="{FF2B5EF4-FFF2-40B4-BE49-F238E27FC236}">
                <a16:creationId xmlns:a16="http://schemas.microsoft.com/office/drawing/2014/main" id="{1C5F2F9F-E10A-8D7F-6F52-822AD0C27921}"/>
              </a:ext>
            </a:extLst>
          </p:cNvPr>
          <p:cNvGrpSpPr/>
          <p:nvPr/>
        </p:nvGrpSpPr>
        <p:grpSpPr>
          <a:xfrm>
            <a:off x="574687" y="5243836"/>
            <a:ext cx="10921608" cy="1219200"/>
            <a:chOff x="273050" y="1853965"/>
            <a:chExt cx="8191206" cy="914400"/>
          </a:xfrm>
          <a:solidFill>
            <a:schemeClr val="accent6">
              <a:lumMod val="20000"/>
              <a:lumOff val="80000"/>
            </a:schemeClr>
          </a:solidFill>
        </p:grpSpPr>
        <p:sp>
          <p:nvSpPr>
            <p:cNvPr id="19" name="Rectangle: Rounded Corners 18">
              <a:extLst>
                <a:ext uri="{FF2B5EF4-FFF2-40B4-BE49-F238E27FC236}">
                  <a16:creationId xmlns:a16="http://schemas.microsoft.com/office/drawing/2014/main" id="{060B03E3-6C1E-E19F-30A9-E3D6B3E9ED79}"/>
                </a:ext>
              </a:extLst>
            </p:cNvPr>
            <p:cNvSpPr/>
            <p:nvPr/>
          </p:nvSpPr>
          <p:spPr>
            <a:xfrm>
              <a:off x="679744" y="1853965"/>
              <a:ext cx="7784512" cy="914400"/>
            </a:xfrm>
            <a:prstGeom prst="roundRect">
              <a:avLst>
                <a:gd name="adj" fmla="val 8076"/>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09585" algn="just" defTabSz="1219170">
                <a:lnSpc>
                  <a:spcPct val="150000"/>
                </a:lnSpc>
              </a:pPr>
              <a:r>
                <a:rPr lang="vi-VN" sz="2400">
                  <a:solidFill>
                    <a:srgbClr val="000000"/>
                  </a:solidFill>
                  <a:cs typeface="+mn-ea"/>
                  <a:sym typeface="+mn-lt"/>
                </a:rPr>
                <a:t>Tham gia lao động sản xuất tại địa phương hoặc tại các cơ sở sản xuất, kinh doanh thuộc lĩnh vực kĩ thuật.</a:t>
              </a:r>
              <a:endParaRPr lang="en-US" sz="2400">
                <a:solidFill>
                  <a:srgbClr val="000000"/>
                </a:solidFill>
                <a:latin typeface="UTM Avo"/>
                <a:cs typeface="+mn-ea"/>
                <a:sym typeface="+mn-lt"/>
              </a:endParaRPr>
            </a:p>
          </p:txBody>
        </p:sp>
        <p:pic>
          <p:nvPicPr>
            <p:cNvPr id="20" name="Picture 19" descr="A paper with a pencil and check marks&#10;&#10;Description automatically generated">
              <a:extLst>
                <a:ext uri="{FF2B5EF4-FFF2-40B4-BE49-F238E27FC236}">
                  <a16:creationId xmlns:a16="http://schemas.microsoft.com/office/drawing/2014/main" id="{4E3F023B-88DB-9525-ADA0-AB4CA7AB5BEC}"/>
                </a:ext>
              </a:extLst>
            </p:cNvPr>
            <p:cNvPicPr>
              <a:picLocks noChangeAspect="1"/>
            </p:cNvPicPr>
            <p:nvPr/>
          </p:nvPicPr>
          <p:blipFill>
            <a:blip r:embed="rId4"/>
            <a:srcRect l="8865" t="8595" r="8594" b="8865"/>
            <a:stretch/>
          </p:blipFill>
          <p:spPr>
            <a:xfrm>
              <a:off x="273050" y="1893124"/>
              <a:ext cx="836083" cy="836083"/>
            </a:xfrm>
            <a:prstGeom prst="ellipse">
              <a:avLst/>
            </a:prstGeom>
            <a:grpFill/>
          </p:spPr>
        </p:pic>
      </p:grpSp>
    </p:spTree>
    <p:extLst>
      <p:ext uri="{BB962C8B-B14F-4D97-AF65-F5344CB8AC3E}">
        <p14:creationId xmlns:p14="http://schemas.microsoft.com/office/powerpoint/2010/main" val="268569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ppt_w/2"/>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ppt_x</p:attrName>
                                        </p:attrNameLst>
                                      </p:cBhvr>
                                      <p:tavLst>
                                        <p:tav tm="0">
                                          <p:val>
                                            <p:strVal val="#ppt_x-#ppt_w/2"/>
                                          </p:val>
                                        </p:tav>
                                        <p:tav tm="100000">
                                          <p:val>
                                            <p:strVal val="#ppt_x"/>
                                          </p:val>
                                        </p:tav>
                                      </p:tavLst>
                                    </p:anim>
                                    <p:anim calcmode="lin" valueType="num">
                                      <p:cBhvr>
                                        <p:cTn id="22" dur="500" fill="hold"/>
                                        <p:tgtEl>
                                          <p:spTgt spid="8"/>
                                        </p:tgtEl>
                                        <p:attrNameLst>
                                          <p:attrName>ppt_y</p:attrName>
                                        </p:attrNameLst>
                                      </p:cBhvr>
                                      <p:tavLst>
                                        <p:tav tm="0">
                                          <p:val>
                                            <p:strVal val="#ppt_y"/>
                                          </p:val>
                                        </p:tav>
                                        <p:tav tm="100000">
                                          <p:val>
                                            <p:strVal val="#ppt_y"/>
                                          </p:val>
                                        </p:tav>
                                      </p:tavLst>
                                    </p:anim>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8"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ppt_x</p:attrName>
                                        </p:attrNameLst>
                                      </p:cBhvr>
                                      <p:tavLst>
                                        <p:tav tm="0">
                                          <p:val>
                                            <p:strVal val="#ppt_x-#ppt_w/2"/>
                                          </p:val>
                                        </p:tav>
                                        <p:tav tm="100000">
                                          <p:val>
                                            <p:strVal val="#ppt_x"/>
                                          </p:val>
                                        </p:tav>
                                      </p:tavLst>
                                    </p:anim>
                                    <p:anim calcmode="lin" valueType="num">
                                      <p:cBhvr>
                                        <p:cTn id="30" dur="500" fill="hold"/>
                                        <p:tgtEl>
                                          <p:spTgt spid="18"/>
                                        </p:tgtEl>
                                        <p:attrNameLst>
                                          <p:attrName>ppt_y</p:attrName>
                                        </p:attrNameLst>
                                      </p:cBhvr>
                                      <p:tavLst>
                                        <p:tav tm="0">
                                          <p:val>
                                            <p:strVal val="#ppt_y"/>
                                          </p:val>
                                        </p:tav>
                                        <p:tav tm="100000">
                                          <p:val>
                                            <p:strVal val="#ppt_y"/>
                                          </p:val>
                                        </p:tav>
                                      </p:tavLst>
                                    </p:anim>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350263" y="761306"/>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vi-VN" sz="2400" kern="1200" dirty="0">
                  <a:solidFill>
                    <a:prstClr val="black"/>
                  </a:solidFill>
                  <a:latin typeface="+mn-lt"/>
                  <a:ea typeface="+mn-ea"/>
                  <a:cs typeface="+mn-ea"/>
                  <a:sym typeface="+mn-lt"/>
                </a:rPr>
                <a:t>4</a:t>
              </a:r>
              <a:r>
                <a:rPr lang="en-US" sz="2400" kern="1200" dirty="0">
                  <a:solidFill>
                    <a:prstClr val="black"/>
                  </a:solidFill>
                  <a:latin typeface="UTM Avo"/>
                  <a:ea typeface="+mn-ea"/>
                  <a:cs typeface="+mn-ea"/>
                  <a:sym typeface="+mn-lt"/>
                </a:rPr>
                <a:t>. </a:t>
              </a:r>
              <a:r>
                <a:rPr lang="vi-VN" sz="2400" kern="1200" dirty="0">
                  <a:solidFill>
                    <a:prstClr val="black"/>
                  </a:solidFill>
                  <a:latin typeface="+mn-lt"/>
                  <a:ea typeface="+mn-ea"/>
                  <a:cs typeface="+mn-ea"/>
                  <a:sym typeface="+mn-lt"/>
                </a:rPr>
                <a:t>Trình bày khái niệm về thị trường lao động, các yếu tố ảnh hưởng tới thị trường lao động.</a:t>
              </a:r>
            </a:p>
          </p:txBody>
        </p:sp>
      </p:grpSp>
      <p:grpSp>
        <p:nvGrpSpPr>
          <p:cNvPr id="13" name="Group 12">
            <a:extLst>
              <a:ext uri="{FF2B5EF4-FFF2-40B4-BE49-F238E27FC236}">
                <a16:creationId xmlns:a16="http://schemas.microsoft.com/office/drawing/2014/main" id="{37A9EB79-0C01-886C-027A-99CCB615F7C0}"/>
              </a:ext>
            </a:extLst>
          </p:cNvPr>
          <p:cNvGrpSpPr/>
          <p:nvPr/>
        </p:nvGrpSpPr>
        <p:grpSpPr>
          <a:xfrm>
            <a:off x="114005" y="2249959"/>
            <a:ext cx="5791295" cy="919077"/>
            <a:chOff x="-101421" y="1636321"/>
            <a:chExt cx="5791295" cy="919077"/>
          </a:xfrm>
        </p:grpSpPr>
        <p:sp>
          <p:nvSpPr>
            <p:cNvPr id="14" name="Rounded Rectangle 36">
              <a:extLst>
                <a:ext uri="{FF2B5EF4-FFF2-40B4-BE49-F238E27FC236}">
                  <a16:creationId xmlns:a16="http://schemas.microsoft.com/office/drawing/2014/main" id="{F9922FBE-F52A-6EF4-C70E-3E0B85BA03DE}"/>
                </a:ext>
              </a:extLst>
            </p:cNvPr>
            <p:cNvSpPr/>
            <p:nvPr/>
          </p:nvSpPr>
          <p:spPr>
            <a:xfrm>
              <a:off x="478015" y="1636321"/>
              <a:ext cx="5211859" cy="919077"/>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r>
                <a:rPr lang="en-US" sz="2400" kern="1200">
                  <a:solidFill>
                    <a:srgbClr val="000000"/>
                  </a:solidFill>
                  <a:latin typeface="UTM Avo"/>
                  <a:cs typeface="+mn-ea"/>
                  <a:sym typeface="+mn-lt"/>
                </a:rPr>
                <a:t>Khái niệm thị trường lao động:</a:t>
              </a:r>
              <a:endParaRPr lang="vi-VN" sz="2400" kern="1200">
                <a:solidFill>
                  <a:srgbClr val="000000"/>
                </a:solidFill>
                <a:cs typeface="+mn-ea"/>
                <a:sym typeface="+mn-lt"/>
              </a:endParaRP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sp>
        <p:nvSpPr>
          <p:cNvPr id="19" name="TextBox 18">
            <a:extLst>
              <a:ext uri="{FF2B5EF4-FFF2-40B4-BE49-F238E27FC236}">
                <a16:creationId xmlns:a16="http://schemas.microsoft.com/office/drawing/2014/main" id="{A2CF93D9-C304-7190-D485-33AD9224B67E}"/>
              </a:ext>
            </a:extLst>
          </p:cNvPr>
          <p:cNvSpPr txBox="1"/>
          <p:nvPr/>
        </p:nvSpPr>
        <p:spPr>
          <a:xfrm>
            <a:off x="582374" y="3132347"/>
            <a:ext cx="5433992" cy="3337837"/>
          </a:xfrm>
          <a:prstGeom prst="rect">
            <a:avLst/>
          </a:prstGeom>
          <a:noFill/>
        </p:spPr>
        <p:txBody>
          <a:bodyPr wrap="square">
            <a:spAutoFit/>
          </a:bodyPr>
          <a:lstStyle/>
          <a:p>
            <a:pPr algn="just" defTabSz="1219170">
              <a:lnSpc>
                <a:spcPct val="150000"/>
              </a:lnSpc>
            </a:pPr>
            <a:r>
              <a:rPr lang="en-US" sz="2400">
                <a:latin typeface="UTM Avo"/>
                <a:ea typeface="+mn-ea"/>
                <a:cs typeface="+mn-ea"/>
                <a:sym typeface="+mn-lt"/>
              </a:rPr>
              <a:t>L</a:t>
            </a:r>
            <a:r>
              <a:rPr lang="vi-VN" sz="2400">
                <a:latin typeface="+mn-lt"/>
                <a:ea typeface="+mn-ea"/>
                <a:cs typeface="+mn-ea"/>
                <a:sym typeface="+mn-lt"/>
              </a:rPr>
              <a:t>à nơi diễn ra sự trao đổi hàng hoá “sức lao động” giữa người lao động và người sử dụng lao động thông qua các hoạt động tuyển dụng, thoả thuận về tiền lương và các điều kiện ràng buộc khác.</a:t>
            </a:r>
          </a:p>
        </p:txBody>
      </p:sp>
      <p:pic>
        <p:nvPicPr>
          <p:cNvPr id="2" name="Picture 1">
            <a:extLst>
              <a:ext uri="{FF2B5EF4-FFF2-40B4-BE49-F238E27FC236}">
                <a16:creationId xmlns:a16="http://schemas.microsoft.com/office/drawing/2014/main" id="{69DA94AC-26A4-7810-39B3-222686276D09}"/>
              </a:ext>
            </a:extLst>
          </p:cNvPr>
          <p:cNvPicPr>
            <a:picLocks noChangeAspect="1"/>
          </p:cNvPicPr>
          <p:nvPr/>
        </p:nvPicPr>
        <p:blipFill>
          <a:blip r:embed="rId5"/>
          <a:stretch>
            <a:fillRect/>
          </a:stretch>
        </p:blipFill>
        <p:spPr>
          <a:xfrm>
            <a:off x="6237598" y="2610913"/>
            <a:ext cx="5260961" cy="3675659"/>
          </a:xfrm>
          <a:prstGeom prst="rect">
            <a:avLst/>
          </a:prstGeom>
        </p:spPr>
      </p:pic>
    </p:spTree>
    <p:extLst>
      <p:ext uri="{BB962C8B-B14F-4D97-AF65-F5344CB8AC3E}">
        <p14:creationId xmlns:p14="http://schemas.microsoft.com/office/powerpoint/2010/main" val="241476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ircle(in)">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449886" y="670703"/>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vi-VN" sz="2400" kern="1200">
                  <a:solidFill>
                    <a:prstClr val="black"/>
                  </a:solidFill>
                  <a:latin typeface="+mn-lt"/>
                  <a:ea typeface="+mn-ea"/>
                  <a:cs typeface="+mn-ea"/>
                  <a:sym typeface="+mn-lt"/>
                </a:rPr>
                <a:t>4</a:t>
              </a:r>
              <a:r>
                <a:rPr lang="en-US" sz="2400" kern="1200">
                  <a:solidFill>
                    <a:prstClr val="black"/>
                  </a:solidFill>
                  <a:latin typeface="UTM Avo"/>
                  <a:ea typeface="+mn-ea"/>
                  <a:cs typeface="+mn-ea"/>
                  <a:sym typeface="+mn-lt"/>
                </a:rPr>
                <a:t>. </a:t>
              </a:r>
              <a:r>
                <a:rPr lang="vi-VN" sz="2400" kern="1200">
                  <a:solidFill>
                    <a:prstClr val="black"/>
                  </a:solidFill>
                  <a:latin typeface="+mn-lt"/>
                  <a:ea typeface="+mn-ea"/>
                  <a:cs typeface="+mn-ea"/>
                  <a:sym typeface="+mn-lt"/>
                </a:rPr>
                <a:t>Trình bày khái niệm về thị trường lao động, các yếu tố ảnh hưởng tới thị trường lao động.</a:t>
              </a:r>
            </a:p>
          </p:txBody>
        </p:sp>
      </p:grpSp>
      <p:grpSp>
        <p:nvGrpSpPr>
          <p:cNvPr id="13" name="Group 12">
            <a:extLst>
              <a:ext uri="{FF2B5EF4-FFF2-40B4-BE49-F238E27FC236}">
                <a16:creationId xmlns:a16="http://schemas.microsoft.com/office/drawing/2014/main" id="{37A9EB79-0C01-886C-027A-99CCB615F7C0}"/>
              </a:ext>
            </a:extLst>
          </p:cNvPr>
          <p:cNvGrpSpPr/>
          <p:nvPr/>
        </p:nvGrpSpPr>
        <p:grpSpPr>
          <a:xfrm>
            <a:off x="157548" y="2167802"/>
            <a:ext cx="8455471" cy="919077"/>
            <a:chOff x="-101421" y="1636321"/>
            <a:chExt cx="8455471" cy="919077"/>
          </a:xfrm>
        </p:grpSpPr>
        <p:sp>
          <p:nvSpPr>
            <p:cNvPr id="14" name="Rounded Rectangle 36">
              <a:extLst>
                <a:ext uri="{FF2B5EF4-FFF2-40B4-BE49-F238E27FC236}">
                  <a16:creationId xmlns:a16="http://schemas.microsoft.com/office/drawing/2014/main" id="{F9922FBE-F52A-6EF4-C70E-3E0B85BA03DE}"/>
                </a:ext>
              </a:extLst>
            </p:cNvPr>
            <p:cNvSpPr/>
            <p:nvPr/>
          </p:nvSpPr>
          <p:spPr>
            <a:xfrm>
              <a:off x="478014" y="1636321"/>
              <a:ext cx="7876036" cy="919077"/>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r>
                <a:rPr lang="vi-VN" sz="2400" kern="1200">
                  <a:solidFill>
                    <a:srgbClr val="000000"/>
                  </a:solidFill>
                  <a:cs typeface="+mn-ea"/>
                  <a:sym typeface="+mn-lt"/>
                </a:rPr>
                <a:t>Các yếu tố ảnh hưởng tới thị trường lao động:</a:t>
              </a: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sp>
        <p:nvSpPr>
          <p:cNvPr id="19" name="TextBox 18">
            <a:extLst>
              <a:ext uri="{FF2B5EF4-FFF2-40B4-BE49-F238E27FC236}">
                <a16:creationId xmlns:a16="http://schemas.microsoft.com/office/drawing/2014/main" id="{A2CF93D9-C304-7190-D485-33AD9224B67E}"/>
              </a:ext>
            </a:extLst>
          </p:cNvPr>
          <p:cNvSpPr txBox="1"/>
          <p:nvPr/>
        </p:nvSpPr>
        <p:spPr>
          <a:xfrm>
            <a:off x="449886" y="3133411"/>
            <a:ext cx="6801769" cy="3337837"/>
          </a:xfrm>
          <a:prstGeom prst="rect">
            <a:avLst/>
          </a:prstGeom>
          <a:noFill/>
        </p:spPr>
        <p:txBody>
          <a:bodyPr wrap="square">
            <a:spAutoFit/>
          </a:bodyPr>
          <a:lstStyle/>
          <a:p>
            <a:pPr marL="457189" indent="-457189" algn="just" defTabSz="1219170">
              <a:lnSpc>
                <a:spcPct val="150000"/>
              </a:lnSpc>
              <a:buFont typeface="Arial" panose="020B0604020202020204" pitchFamily="34" charset="0"/>
              <a:buChar char="•"/>
            </a:pPr>
            <a:r>
              <a:rPr lang="vi-VN" sz="2400" dirty="0">
                <a:latin typeface="+mn-lt"/>
                <a:ea typeface="+mn-ea"/>
                <a:cs typeface="+mn-ea"/>
                <a:sym typeface="+mn-lt"/>
              </a:rPr>
              <a:t>Người lao động làm việc theo thỏa thuận, được trả lương và chịu sự quản lí, điều hành, giám sát của người sử dụng lao động.</a:t>
            </a:r>
          </a:p>
          <a:p>
            <a:pPr marL="457189" indent="-457189" algn="just" defTabSz="1219170">
              <a:lnSpc>
                <a:spcPct val="150000"/>
              </a:lnSpc>
              <a:buFont typeface="Arial" panose="020B0604020202020204" pitchFamily="34" charset="0"/>
              <a:buChar char="•"/>
            </a:pPr>
            <a:r>
              <a:rPr lang="vi-VN" sz="2400" dirty="0">
                <a:latin typeface="+mn-lt"/>
                <a:ea typeface="+mn-ea"/>
                <a:cs typeface="+mn-ea"/>
                <a:sym typeface="+mn-lt"/>
              </a:rPr>
              <a:t>Người sử dụng lao động là các doanh nghiệp, cơ quan, tổ chức, cá nhân....</a:t>
            </a:r>
          </a:p>
        </p:txBody>
      </p:sp>
      <p:pic>
        <p:nvPicPr>
          <p:cNvPr id="3" name="Picture 2">
            <a:extLst>
              <a:ext uri="{FF2B5EF4-FFF2-40B4-BE49-F238E27FC236}">
                <a16:creationId xmlns:a16="http://schemas.microsoft.com/office/drawing/2014/main" id="{A49C4EAD-6385-7278-25E1-7F7DBB429FD3}"/>
              </a:ext>
            </a:extLst>
          </p:cNvPr>
          <p:cNvPicPr>
            <a:picLocks noChangeAspect="1"/>
          </p:cNvPicPr>
          <p:nvPr/>
        </p:nvPicPr>
        <p:blipFill>
          <a:blip r:embed="rId5"/>
          <a:srcRect/>
          <a:stretch/>
        </p:blipFill>
        <p:spPr>
          <a:xfrm>
            <a:off x="7372258" y="3282961"/>
            <a:ext cx="4511373" cy="33384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80100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409"/>
        <p:cNvGrpSpPr/>
        <p:nvPr/>
      </p:nvGrpSpPr>
      <p:grpSpPr>
        <a:xfrm>
          <a:off x="0" y="0"/>
          <a:ext cx="0" cy="0"/>
          <a:chOff x="0" y="0"/>
          <a:chExt cx="0" cy="0"/>
        </a:xfrm>
      </p:grpSpPr>
      <p:pic>
        <p:nvPicPr>
          <p:cNvPr id="412" name="Google Shape;412;p30"/>
          <p:cNvPicPr preferRelativeResize="0">
            <a:picLocks noGrp="1"/>
          </p:cNvPicPr>
          <p:nvPr>
            <p:ph type="pic" idx="3"/>
          </p:nvPr>
        </p:nvPicPr>
        <p:blipFill>
          <a:blip r:embed="rId4"/>
          <a:srcRect t="24296" b="24296"/>
          <a:stretch/>
        </p:blipFill>
        <p:spPr>
          <a:xfrm>
            <a:off x="766851" y="1566135"/>
            <a:ext cx="10287200" cy="3384800"/>
          </a:xfrm>
          <a:prstGeom prst="rect">
            <a:avLst/>
          </a:prstGeom>
        </p:spPr>
      </p:pic>
      <p:grpSp>
        <p:nvGrpSpPr>
          <p:cNvPr id="413" name="Google Shape;413;p30"/>
          <p:cNvGrpSpPr/>
          <p:nvPr/>
        </p:nvGrpSpPr>
        <p:grpSpPr>
          <a:xfrm>
            <a:off x="5829467" y="2617800"/>
            <a:ext cx="13805667" cy="8279333"/>
            <a:chOff x="4372100" y="1963350"/>
            <a:chExt cx="10354250" cy="6209500"/>
          </a:xfrm>
        </p:grpSpPr>
        <p:grpSp>
          <p:nvGrpSpPr>
            <p:cNvPr id="414" name="Google Shape;414;p30"/>
            <p:cNvGrpSpPr/>
            <p:nvPr/>
          </p:nvGrpSpPr>
          <p:grpSpPr>
            <a:xfrm>
              <a:off x="4372100" y="1963350"/>
              <a:ext cx="10354250" cy="6209500"/>
              <a:chOff x="2570000" y="1422575"/>
              <a:chExt cx="10354250" cy="6209500"/>
            </a:xfrm>
          </p:grpSpPr>
          <p:cxnSp>
            <p:nvCxnSpPr>
              <p:cNvPr id="415" name="Google Shape;415;p30"/>
              <p:cNvCxnSpPr/>
              <p:nvPr/>
            </p:nvCxnSpPr>
            <p:spPr>
              <a:xfrm rot="10800000" flipH="1">
                <a:off x="2570000" y="14225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16" name="Google Shape;416;p30"/>
              <p:cNvCxnSpPr/>
              <p:nvPr/>
            </p:nvCxnSpPr>
            <p:spPr>
              <a:xfrm rot="10800000" flipH="1">
                <a:off x="2823200" y="17601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17" name="Google Shape;417;p30"/>
              <p:cNvCxnSpPr/>
              <p:nvPr/>
            </p:nvCxnSpPr>
            <p:spPr>
              <a:xfrm rot="10800000" flipH="1">
                <a:off x="3076400" y="20977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18" name="Google Shape;418;p30"/>
              <p:cNvCxnSpPr/>
              <p:nvPr/>
            </p:nvCxnSpPr>
            <p:spPr>
              <a:xfrm rot="10800000" flipH="1">
                <a:off x="3329600" y="24353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19" name="Google Shape;419;p30"/>
              <p:cNvCxnSpPr/>
              <p:nvPr/>
            </p:nvCxnSpPr>
            <p:spPr>
              <a:xfrm rot="10800000" flipH="1">
                <a:off x="3582800" y="27729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20" name="Google Shape;420;p30"/>
              <p:cNvCxnSpPr/>
              <p:nvPr/>
            </p:nvCxnSpPr>
            <p:spPr>
              <a:xfrm rot="10800000" flipH="1">
                <a:off x="3836000" y="31105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21" name="Google Shape;421;p30"/>
              <p:cNvCxnSpPr/>
              <p:nvPr/>
            </p:nvCxnSpPr>
            <p:spPr>
              <a:xfrm rot="10800000" flipH="1">
                <a:off x="4089200" y="34481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22" name="Google Shape;422;p30"/>
              <p:cNvCxnSpPr/>
              <p:nvPr/>
            </p:nvCxnSpPr>
            <p:spPr>
              <a:xfrm rot="10800000" flipH="1">
                <a:off x="4342400" y="37857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423" name="Google Shape;423;p30"/>
              <p:cNvCxnSpPr/>
              <p:nvPr/>
            </p:nvCxnSpPr>
            <p:spPr>
              <a:xfrm>
                <a:off x="3253900" y="4874350"/>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24" name="Google Shape;424;p30"/>
              <p:cNvCxnSpPr/>
              <p:nvPr/>
            </p:nvCxnSpPr>
            <p:spPr>
              <a:xfrm>
                <a:off x="3718063" y="4610527"/>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25" name="Google Shape;425;p30"/>
              <p:cNvCxnSpPr/>
              <p:nvPr/>
            </p:nvCxnSpPr>
            <p:spPr>
              <a:xfrm>
                <a:off x="4182225" y="4346704"/>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26" name="Google Shape;426;p30"/>
              <p:cNvCxnSpPr/>
              <p:nvPr/>
            </p:nvCxnSpPr>
            <p:spPr>
              <a:xfrm>
                <a:off x="4646388" y="4082881"/>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27" name="Google Shape;427;p30"/>
              <p:cNvCxnSpPr/>
              <p:nvPr/>
            </p:nvCxnSpPr>
            <p:spPr>
              <a:xfrm>
                <a:off x="5110550" y="3819058"/>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28" name="Google Shape;428;p30"/>
              <p:cNvCxnSpPr/>
              <p:nvPr/>
            </p:nvCxnSpPr>
            <p:spPr>
              <a:xfrm>
                <a:off x="5574713" y="3555235"/>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29" name="Google Shape;429;p30"/>
              <p:cNvCxnSpPr/>
              <p:nvPr/>
            </p:nvCxnSpPr>
            <p:spPr>
              <a:xfrm>
                <a:off x="6038875" y="3291413"/>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30" name="Google Shape;430;p30"/>
              <p:cNvCxnSpPr/>
              <p:nvPr/>
            </p:nvCxnSpPr>
            <p:spPr>
              <a:xfrm>
                <a:off x="6503038" y="3027590"/>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31" name="Google Shape;431;p30"/>
              <p:cNvCxnSpPr/>
              <p:nvPr/>
            </p:nvCxnSpPr>
            <p:spPr>
              <a:xfrm>
                <a:off x="6967200" y="2763767"/>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32" name="Google Shape;432;p30"/>
              <p:cNvCxnSpPr/>
              <p:nvPr/>
            </p:nvCxnSpPr>
            <p:spPr>
              <a:xfrm>
                <a:off x="7431363" y="2499944"/>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33" name="Google Shape;433;p30"/>
              <p:cNvCxnSpPr/>
              <p:nvPr/>
            </p:nvCxnSpPr>
            <p:spPr>
              <a:xfrm>
                <a:off x="7895525" y="2236121"/>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34" name="Google Shape;434;p30"/>
              <p:cNvCxnSpPr/>
              <p:nvPr/>
            </p:nvCxnSpPr>
            <p:spPr>
              <a:xfrm>
                <a:off x="8359688" y="1972298"/>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435" name="Google Shape;435;p30"/>
              <p:cNvCxnSpPr/>
              <p:nvPr/>
            </p:nvCxnSpPr>
            <p:spPr>
              <a:xfrm>
                <a:off x="8823850" y="1708475"/>
                <a:ext cx="4100400" cy="2348100"/>
              </a:xfrm>
              <a:prstGeom prst="straightConnector1">
                <a:avLst/>
              </a:prstGeom>
              <a:noFill/>
              <a:ln w="9525" cap="flat" cmpd="sng">
                <a:solidFill>
                  <a:schemeClr val="accent1"/>
                </a:solidFill>
                <a:prstDash val="solid"/>
                <a:round/>
                <a:headEnd type="none" w="med" len="med"/>
                <a:tailEnd type="none" w="med" len="med"/>
              </a:ln>
            </p:spPr>
          </p:cxnSp>
        </p:grpSp>
        <p:grpSp>
          <p:nvGrpSpPr>
            <p:cNvPr id="436" name="Google Shape;436;p30"/>
            <p:cNvGrpSpPr/>
            <p:nvPr/>
          </p:nvGrpSpPr>
          <p:grpSpPr>
            <a:xfrm>
              <a:off x="5835525" y="3304650"/>
              <a:ext cx="2588482" cy="2395949"/>
              <a:chOff x="5835525" y="3304650"/>
              <a:chExt cx="2588482" cy="2395949"/>
            </a:xfrm>
          </p:grpSpPr>
          <p:pic>
            <p:nvPicPr>
              <p:cNvPr id="437" name="Google Shape;437;p30"/>
              <p:cNvPicPr preferRelativeResize="0"/>
              <p:nvPr/>
            </p:nvPicPr>
            <p:blipFill>
              <a:blip r:embed="rId5">
                <a:alphaModFix/>
              </a:blip>
              <a:stretch>
                <a:fillRect/>
              </a:stretch>
            </p:blipFill>
            <p:spPr>
              <a:xfrm>
                <a:off x="5835525" y="4161900"/>
                <a:ext cx="1905049" cy="1538699"/>
              </a:xfrm>
              <a:prstGeom prst="rect">
                <a:avLst/>
              </a:prstGeom>
              <a:noFill/>
              <a:ln>
                <a:noFill/>
              </a:ln>
            </p:spPr>
          </p:pic>
          <p:pic>
            <p:nvPicPr>
              <p:cNvPr id="438" name="Google Shape;438;p30"/>
              <p:cNvPicPr preferRelativeResize="0"/>
              <p:nvPr/>
            </p:nvPicPr>
            <p:blipFill>
              <a:blip r:embed="rId6">
                <a:alphaModFix/>
              </a:blip>
              <a:stretch>
                <a:fillRect/>
              </a:stretch>
            </p:blipFill>
            <p:spPr>
              <a:xfrm>
                <a:off x="7215042" y="3304650"/>
                <a:ext cx="1208965" cy="1538701"/>
              </a:xfrm>
              <a:prstGeom prst="rect">
                <a:avLst/>
              </a:prstGeom>
              <a:noFill/>
              <a:ln>
                <a:noFill/>
              </a:ln>
            </p:spPr>
          </p:pic>
        </p:grpSp>
      </p:grpSp>
      <p:sp>
        <p:nvSpPr>
          <p:cNvPr id="8" name="TextBox 7">
            <a:extLst>
              <a:ext uri="{FF2B5EF4-FFF2-40B4-BE49-F238E27FC236}">
                <a16:creationId xmlns:a16="http://schemas.microsoft.com/office/drawing/2014/main" id="{51512072-FC4B-567A-4D3D-F62AEBEC8108}"/>
              </a:ext>
            </a:extLst>
          </p:cNvPr>
          <p:cNvSpPr txBox="1"/>
          <p:nvPr/>
        </p:nvSpPr>
        <p:spPr>
          <a:xfrm>
            <a:off x="-181755" y="5070075"/>
            <a:ext cx="9262173" cy="654731"/>
          </a:xfrm>
          <a:prstGeom prst="rect">
            <a:avLst/>
          </a:prstGeom>
          <a:noFill/>
        </p:spPr>
        <p:txBody>
          <a:bodyPr wrap="square" rtlCol="0">
            <a:spAutoFit/>
          </a:bodyPr>
          <a:lstStyle/>
          <a:p>
            <a:pPr algn="ctr" defTabSz="1219170">
              <a:lnSpc>
                <a:spcPct val="150000"/>
              </a:lnSpc>
            </a:pPr>
            <a:r>
              <a:rPr lang="en-US" sz="2800" b="1" dirty="0">
                <a:solidFill>
                  <a:srgbClr val="A7C5F6">
                    <a:lumMod val="25000"/>
                  </a:srgbClr>
                </a:solidFill>
                <a:latin typeface="UTM Avo"/>
                <a:ea typeface="+mn-ea"/>
                <a:cs typeface="+mn-ea"/>
                <a:sym typeface="+mn-lt"/>
              </a:rPr>
              <a:t>PHIẾU HỌC TẬP SỐ 3</a:t>
            </a:r>
          </a:p>
        </p:txBody>
      </p:sp>
    </p:spTree>
  </p:cSld>
  <p:clrMapOvr>
    <a:masterClrMapping/>
  </p:clrMapOvr>
  <p:transition spd="med">
    <p:random/>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327680" y="705825"/>
            <a:ext cx="11339315"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65780"/>
              <a:ext cx="10116313" cy="1121845"/>
            </a:xfrm>
            <a:prstGeom prst="rect">
              <a:avLst/>
            </a:prstGeom>
            <a:noFill/>
          </p:spPr>
          <p:txBody>
            <a:bodyPr wrap="square" rtlCol="0">
              <a:spAutoFit/>
            </a:bodyPr>
            <a:lstStyle/>
            <a:p>
              <a:pPr algn="just" defTabSz="914377">
                <a:lnSpc>
                  <a:spcPct val="150000"/>
                </a:lnSpc>
                <a:buClrTx/>
                <a:defRPr/>
              </a:pPr>
              <a:r>
                <a:rPr lang="vi-VN" sz="2400" kern="1200" dirty="0">
                  <a:solidFill>
                    <a:prstClr val="black"/>
                  </a:solidFill>
                  <a:latin typeface="+mn-lt"/>
                  <a:ea typeface="+mn-ea"/>
                  <a:cs typeface="+mn-ea"/>
                  <a:sym typeface="+mn-lt"/>
                </a:rPr>
                <a:t>1</a:t>
              </a:r>
              <a:r>
                <a:rPr lang="en-US" sz="2400" kern="1200" dirty="0">
                  <a:solidFill>
                    <a:prstClr val="black"/>
                  </a:solidFill>
                  <a:latin typeface="UTM Avo"/>
                  <a:ea typeface="+mn-ea"/>
                  <a:cs typeface="+mn-ea"/>
                  <a:sym typeface="+mn-lt"/>
                </a:rPr>
                <a:t>.</a:t>
              </a:r>
              <a:r>
                <a:rPr lang="vi-VN" sz="2400" kern="1200" dirty="0">
                  <a:solidFill>
                    <a:prstClr val="black"/>
                  </a:solidFill>
                  <a:latin typeface="+mn-lt"/>
                  <a:ea typeface="+mn-ea"/>
                  <a:cs typeface="+mn-ea"/>
                  <a:sym typeface="+mn-lt"/>
                </a:rPr>
                <a:t> Trình bày vai trò của thị trường lao động trong việc định hướng nghề nghiệp thuộc lĩnh vực kĩ thuật, công nghệ.</a:t>
              </a:r>
            </a:p>
          </p:txBody>
        </p:sp>
      </p:grpSp>
      <p:grpSp>
        <p:nvGrpSpPr>
          <p:cNvPr id="7" name="Group 6">
            <a:extLst>
              <a:ext uri="{FF2B5EF4-FFF2-40B4-BE49-F238E27FC236}">
                <a16:creationId xmlns:a16="http://schemas.microsoft.com/office/drawing/2014/main" id="{EF4A681A-4E6A-AFD4-D2BB-6B188483C9C9}"/>
              </a:ext>
            </a:extLst>
          </p:cNvPr>
          <p:cNvGrpSpPr/>
          <p:nvPr/>
        </p:nvGrpSpPr>
        <p:grpSpPr>
          <a:xfrm>
            <a:off x="313478" y="2237866"/>
            <a:ext cx="11353515" cy="1219200"/>
            <a:chOff x="273050" y="1769298"/>
            <a:chExt cx="8191206" cy="914400"/>
          </a:xfrm>
        </p:grpSpPr>
        <p:sp>
          <p:nvSpPr>
            <p:cNvPr id="2" name="Rectangle: Rounded Corners 1">
              <a:extLst>
                <a:ext uri="{FF2B5EF4-FFF2-40B4-BE49-F238E27FC236}">
                  <a16:creationId xmlns:a16="http://schemas.microsoft.com/office/drawing/2014/main" id="{BB210501-39F2-F7C0-CBBA-396250F2B20D}"/>
                </a:ext>
              </a:extLst>
            </p:cNvPr>
            <p:cNvSpPr/>
            <p:nvPr/>
          </p:nvSpPr>
          <p:spPr>
            <a:xfrm>
              <a:off x="679744" y="1769298"/>
              <a:ext cx="7784512" cy="914400"/>
            </a:xfrm>
            <a:prstGeom prst="roundRect">
              <a:avLst>
                <a:gd name="adj" fmla="val 8076"/>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09585" algn="just" defTabSz="1219170">
                <a:lnSpc>
                  <a:spcPct val="150000"/>
                </a:lnSpc>
              </a:pPr>
              <a:r>
                <a:rPr lang="vi-VN" sz="2400" dirty="0">
                  <a:solidFill>
                    <a:srgbClr val="000000"/>
                  </a:solidFill>
                  <a:cs typeface="+mn-ea"/>
                  <a:sym typeface="+mn-lt"/>
                </a:rPr>
                <a:t>Định hướng lựa chọn ngành nghề, trình độ đào tạo phù hợp với năng lực, sở thích, điều kiện của cá nhân, </a:t>
              </a:r>
              <a:r>
                <a:rPr lang="en-US" sz="2400" dirty="0" err="1">
                  <a:solidFill>
                    <a:srgbClr val="000000"/>
                  </a:solidFill>
                  <a:latin typeface="UTM Avo"/>
                  <a:cs typeface="+mn-ea"/>
                  <a:sym typeface="+mn-lt"/>
                </a:rPr>
                <a:t>tăng</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cơ</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hội</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có</a:t>
              </a:r>
              <a:r>
                <a:rPr lang="en-US" sz="2400" dirty="0">
                  <a:solidFill>
                    <a:srgbClr val="000000"/>
                  </a:solidFill>
                  <a:latin typeface="UTM Avo"/>
                  <a:cs typeface="+mn-ea"/>
                  <a:sym typeface="+mn-lt"/>
                </a:rPr>
                <a:t> </a:t>
              </a:r>
              <a:r>
                <a:rPr lang="en-US" sz="2400" err="1">
                  <a:solidFill>
                    <a:srgbClr val="000000"/>
                  </a:solidFill>
                  <a:latin typeface="UTM Avo"/>
                  <a:cs typeface="+mn-ea"/>
                  <a:sym typeface="+mn-lt"/>
                </a:rPr>
                <a:t>việc</a:t>
              </a:r>
              <a:r>
                <a:rPr lang="en-US" sz="2400">
                  <a:solidFill>
                    <a:srgbClr val="000000"/>
                  </a:solidFill>
                  <a:latin typeface="UTM Avo"/>
                  <a:cs typeface="+mn-ea"/>
                  <a:sym typeface="+mn-lt"/>
                </a:rPr>
                <a:t> làm.</a:t>
              </a:r>
              <a:endParaRPr lang="en-US" sz="2400" dirty="0">
                <a:solidFill>
                  <a:srgbClr val="000000"/>
                </a:solidFill>
                <a:latin typeface="UTM Avo"/>
                <a:cs typeface="+mn-ea"/>
                <a:sym typeface="+mn-lt"/>
              </a:endParaRPr>
            </a:p>
          </p:txBody>
        </p:sp>
        <p:pic>
          <p:nvPicPr>
            <p:cNvPr id="6" name="Picture 5">
              <a:extLst>
                <a:ext uri="{FF2B5EF4-FFF2-40B4-BE49-F238E27FC236}">
                  <a16:creationId xmlns:a16="http://schemas.microsoft.com/office/drawing/2014/main" id="{DF6E6F36-8DAE-341C-CC4A-0D7FF8E87C21}"/>
                </a:ext>
              </a:extLst>
            </p:cNvPr>
            <p:cNvPicPr>
              <a:picLocks noChangeAspect="1"/>
            </p:cNvPicPr>
            <p:nvPr/>
          </p:nvPicPr>
          <p:blipFill>
            <a:blip r:embed="rId4"/>
            <a:srcRect/>
            <a:stretch/>
          </p:blipFill>
          <p:spPr>
            <a:xfrm>
              <a:off x="273050" y="1807456"/>
              <a:ext cx="836083" cy="836083"/>
            </a:xfrm>
            <a:prstGeom prst="ellipse">
              <a:avLst/>
            </a:prstGeom>
          </p:spPr>
        </p:pic>
      </p:grpSp>
      <p:grpSp>
        <p:nvGrpSpPr>
          <p:cNvPr id="8" name="Group 7">
            <a:extLst>
              <a:ext uri="{FF2B5EF4-FFF2-40B4-BE49-F238E27FC236}">
                <a16:creationId xmlns:a16="http://schemas.microsoft.com/office/drawing/2014/main" id="{D220748A-DDE8-57D9-B149-A42C237B0035}"/>
              </a:ext>
            </a:extLst>
          </p:cNvPr>
          <p:cNvGrpSpPr/>
          <p:nvPr/>
        </p:nvGrpSpPr>
        <p:grpSpPr>
          <a:xfrm>
            <a:off x="327680" y="3605321"/>
            <a:ext cx="11340699" cy="1219200"/>
            <a:chOff x="266578" y="1769298"/>
            <a:chExt cx="8505524" cy="914400"/>
          </a:xfrm>
        </p:grpSpPr>
        <p:sp>
          <p:nvSpPr>
            <p:cNvPr id="16" name="Rectangle: Rounded Corners 15">
              <a:extLst>
                <a:ext uri="{FF2B5EF4-FFF2-40B4-BE49-F238E27FC236}">
                  <a16:creationId xmlns:a16="http://schemas.microsoft.com/office/drawing/2014/main" id="{B7E20F72-D58B-BC33-0671-8C6FCBC122E6}"/>
                </a:ext>
              </a:extLst>
            </p:cNvPr>
            <p:cNvSpPr/>
            <p:nvPr/>
          </p:nvSpPr>
          <p:spPr>
            <a:xfrm>
              <a:off x="679744" y="1769298"/>
              <a:ext cx="8092358" cy="914400"/>
            </a:xfrm>
            <a:prstGeom prst="roundRect">
              <a:avLst>
                <a:gd name="adj" fmla="val 8076"/>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09585" algn="just" defTabSz="1219170">
                <a:lnSpc>
                  <a:spcPct val="150000"/>
                </a:lnSpc>
              </a:pPr>
              <a:r>
                <a:rPr lang="vi-VN" sz="2400" dirty="0">
                  <a:solidFill>
                    <a:srgbClr val="000000"/>
                  </a:solidFill>
                  <a:cs typeface="+mn-ea"/>
                  <a:sym typeface="+mn-lt"/>
                </a:rPr>
                <a:t>Định hướng và phát triển chương trình đào tạo, nhằm tạo nguồn nhân lực đáp ứng nhu cầu của thị trường lao động</a:t>
              </a:r>
              <a:r>
                <a:rPr lang="en-US" sz="2400" dirty="0">
                  <a:solidFill>
                    <a:srgbClr val="000000"/>
                  </a:solidFill>
                  <a:latin typeface="UTM Avo"/>
                  <a:cs typeface="+mn-ea"/>
                  <a:sym typeface="+mn-lt"/>
                </a:rPr>
                <a:t>.</a:t>
              </a:r>
            </a:p>
          </p:txBody>
        </p:sp>
        <p:pic>
          <p:nvPicPr>
            <p:cNvPr id="17" name="Picture 16">
              <a:extLst>
                <a:ext uri="{FF2B5EF4-FFF2-40B4-BE49-F238E27FC236}">
                  <a16:creationId xmlns:a16="http://schemas.microsoft.com/office/drawing/2014/main" id="{E23A0E43-B7CD-ABD4-7BBB-A2A188254244}"/>
                </a:ext>
              </a:extLst>
            </p:cNvPr>
            <p:cNvPicPr>
              <a:picLocks noChangeAspect="1"/>
            </p:cNvPicPr>
            <p:nvPr/>
          </p:nvPicPr>
          <p:blipFill>
            <a:blip r:embed="rId4"/>
            <a:srcRect/>
            <a:stretch/>
          </p:blipFill>
          <p:spPr>
            <a:xfrm>
              <a:off x="266578" y="1808456"/>
              <a:ext cx="836083" cy="836083"/>
            </a:xfrm>
            <a:prstGeom prst="ellipse">
              <a:avLst/>
            </a:prstGeom>
          </p:spPr>
        </p:pic>
      </p:grpSp>
      <p:grpSp>
        <p:nvGrpSpPr>
          <p:cNvPr id="18" name="Group 17">
            <a:extLst>
              <a:ext uri="{FF2B5EF4-FFF2-40B4-BE49-F238E27FC236}">
                <a16:creationId xmlns:a16="http://schemas.microsoft.com/office/drawing/2014/main" id="{1C5F2F9F-E10A-8D7F-6F52-822AD0C27921}"/>
              </a:ext>
            </a:extLst>
          </p:cNvPr>
          <p:cNvGrpSpPr/>
          <p:nvPr/>
        </p:nvGrpSpPr>
        <p:grpSpPr>
          <a:xfrm>
            <a:off x="321272" y="5007429"/>
            <a:ext cx="11345723" cy="1613912"/>
            <a:chOff x="262810" y="1557931"/>
            <a:chExt cx="8509292" cy="1210434"/>
          </a:xfrm>
        </p:grpSpPr>
        <p:sp>
          <p:nvSpPr>
            <p:cNvPr id="19" name="Rectangle: Rounded Corners 18">
              <a:extLst>
                <a:ext uri="{FF2B5EF4-FFF2-40B4-BE49-F238E27FC236}">
                  <a16:creationId xmlns:a16="http://schemas.microsoft.com/office/drawing/2014/main" id="{060B03E3-6C1E-E19F-30A9-E3D6B3E9ED79}"/>
                </a:ext>
              </a:extLst>
            </p:cNvPr>
            <p:cNvSpPr/>
            <p:nvPr/>
          </p:nvSpPr>
          <p:spPr>
            <a:xfrm>
              <a:off x="679744" y="1557931"/>
              <a:ext cx="8092358" cy="1210434"/>
            </a:xfrm>
            <a:prstGeom prst="roundRect">
              <a:avLst>
                <a:gd name="adj" fmla="val 8076"/>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09585" algn="just" defTabSz="1219170">
                <a:lnSpc>
                  <a:spcPct val="150000"/>
                </a:lnSpc>
              </a:pPr>
              <a:r>
                <a:rPr lang="vi-VN" sz="2400" dirty="0">
                  <a:solidFill>
                    <a:srgbClr val="000000"/>
                  </a:solidFill>
                  <a:cs typeface="+mn-ea"/>
                  <a:sym typeface="+mn-lt"/>
                </a:rPr>
                <a:t>Có cơ hội được tuyển dụng vào vị trí việc làm phù hợp năng lực, sở thích</a:t>
              </a:r>
              <a:r>
                <a:rPr lang="en-US" sz="2400" dirty="0">
                  <a:solidFill>
                    <a:srgbClr val="000000"/>
                  </a:solidFill>
                  <a:latin typeface="UTM Avo"/>
                  <a:cs typeface="+mn-ea"/>
                  <a:sym typeface="+mn-lt"/>
                </a:rPr>
                <a:t>,</a:t>
              </a:r>
              <a:r>
                <a:rPr lang="vi-VN" sz="2400" dirty="0">
                  <a:solidFill>
                    <a:srgbClr val="000000"/>
                  </a:solidFill>
                  <a:cs typeface="+mn-ea"/>
                  <a:sym typeface="+mn-lt"/>
                </a:rPr>
                <a:t> nguyện vọng và giúp người sử dụng lao động tuyển dụng được người lao động phù hợp.</a:t>
              </a:r>
              <a:endParaRPr lang="en-US" sz="2400" dirty="0">
                <a:solidFill>
                  <a:srgbClr val="000000"/>
                </a:solidFill>
                <a:latin typeface="UTM Avo"/>
                <a:cs typeface="+mn-ea"/>
                <a:sym typeface="+mn-lt"/>
              </a:endParaRPr>
            </a:p>
          </p:txBody>
        </p:sp>
        <p:pic>
          <p:nvPicPr>
            <p:cNvPr id="20" name="Picture 19">
              <a:extLst>
                <a:ext uri="{FF2B5EF4-FFF2-40B4-BE49-F238E27FC236}">
                  <a16:creationId xmlns:a16="http://schemas.microsoft.com/office/drawing/2014/main" id="{4E3F023B-88DB-9525-ADA0-AB4CA7AB5BEC}"/>
                </a:ext>
              </a:extLst>
            </p:cNvPr>
            <p:cNvPicPr>
              <a:picLocks noChangeAspect="1"/>
            </p:cNvPicPr>
            <p:nvPr/>
          </p:nvPicPr>
          <p:blipFill>
            <a:blip r:embed="rId4"/>
            <a:srcRect/>
            <a:stretch/>
          </p:blipFill>
          <p:spPr>
            <a:xfrm>
              <a:off x="262810" y="1643133"/>
              <a:ext cx="836083" cy="836083"/>
            </a:xfrm>
            <a:prstGeom prst="ellipse">
              <a:avLst/>
            </a:prstGeom>
          </p:spPr>
        </p:pic>
      </p:grpSp>
    </p:spTree>
    <p:extLst>
      <p:ext uri="{BB962C8B-B14F-4D97-AF65-F5344CB8AC3E}">
        <p14:creationId xmlns:p14="http://schemas.microsoft.com/office/powerpoint/2010/main" val="2040098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ppt_w/2"/>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ppt_x</p:attrName>
                                        </p:attrNameLst>
                                      </p:cBhvr>
                                      <p:tavLst>
                                        <p:tav tm="0">
                                          <p:val>
                                            <p:strVal val="#ppt_x-#ppt_w/2"/>
                                          </p:val>
                                        </p:tav>
                                        <p:tav tm="100000">
                                          <p:val>
                                            <p:strVal val="#ppt_x"/>
                                          </p:val>
                                        </p:tav>
                                      </p:tavLst>
                                    </p:anim>
                                    <p:anim calcmode="lin" valueType="num">
                                      <p:cBhvr>
                                        <p:cTn id="22" dur="500" fill="hold"/>
                                        <p:tgtEl>
                                          <p:spTgt spid="8"/>
                                        </p:tgtEl>
                                        <p:attrNameLst>
                                          <p:attrName>ppt_y</p:attrName>
                                        </p:attrNameLst>
                                      </p:cBhvr>
                                      <p:tavLst>
                                        <p:tav tm="0">
                                          <p:val>
                                            <p:strVal val="#ppt_y"/>
                                          </p:val>
                                        </p:tav>
                                        <p:tav tm="100000">
                                          <p:val>
                                            <p:strVal val="#ppt_y"/>
                                          </p:val>
                                        </p:tav>
                                      </p:tavLst>
                                    </p:anim>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8"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ppt_x</p:attrName>
                                        </p:attrNameLst>
                                      </p:cBhvr>
                                      <p:tavLst>
                                        <p:tav tm="0">
                                          <p:val>
                                            <p:strVal val="#ppt_x-#ppt_w/2"/>
                                          </p:val>
                                        </p:tav>
                                        <p:tav tm="100000">
                                          <p:val>
                                            <p:strVal val="#ppt_x"/>
                                          </p:val>
                                        </p:tav>
                                      </p:tavLst>
                                    </p:anim>
                                    <p:anim calcmode="lin" valueType="num">
                                      <p:cBhvr>
                                        <p:cTn id="30" dur="500" fill="hold"/>
                                        <p:tgtEl>
                                          <p:spTgt spid="18"/>
                                        </p:tgtEl>
                                        <p:attrNameLst>
                                          <p:attrName>ppt_y</p:attrName>
                                        </p:attrNameLst>
                                      </p:cBhvr>
                                      <p:tavLst>
                                        <p:tav tm="0">
                                          <p:val>
                                            <p:strVal val="#ppt_y"/>
                                          </p:val>
                                        </p:tav>
                                        <p:tav tm="100000">
                                          <p:val>
                                            <p:strVal val="#ppt_y"/>
                                          </p:val>
                                        </p:tav>
                                      </p:tavLst>
                                    </p:anim>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713617" y="1676849"/>
            <a:ext cx="10642389" cy="1346570"/>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6"/>
            </a:xfrm>
            <a:prstGeom prst="rect">
              <a:avLst/>
            </a:prstGeom>
            <a:noFill/>
          </p:spPr>
          <p:txBody>
            <a:bodyPr wrap="square" rtlCol="0">
              <a:spAutoFit/>
            </a:bodyPr>
            <a:lstStyle/>
            <a:p>
              <a:pPr algn="just" defTabSz="914377">
                <a:lnSpc>
                  <a:spcPct val="150000"/>
                </a:lnSpc>
                <a:buClrTx/>
                <a:defRPr/>
              </a:pPr>
              <a:r>
                <a:rPr lang="vi-VN" sz="2400" kern="1200" dirty="0">
                  <a:solidFill>
                    <a:prstClr val="black"/>
                  </a:solidFill>
                  <a:latin typeface="+mn-lt"/>
                  <a:ea typeface="+mn-ea"/>
                  <a:cs typeface="+mn-ea"/>
                  <a:sym typeface="+mn-lt"/>
                </a:rPr>
                <a:t>2</a:t>
              </a:r>
              <a:r>
                <a:rPr lang="en-US" sz="2400" kern="1200" dirty="0">
                  <a:solidFill>
                    <a:prstClr val="black"/>
                  </a:solidFill>
                  <a:latin typeface="UTM Avo"/>
                  <a:ea typeface="+mn-ea"/>
                  <a:cs typeface="+mn-ea"/>
                  <a:sym typeface="+mn-lt"/>
                </a:rPr>
                <a:t>.</a:t>
              </a:r>
              <a:r>
                <a:rPr lang="vi-VN" sz="2400" kern="1200" dirty="0">
                  <a:solidFill>
                    <a:prstClr val="black"/>
                  </a:solidFill>
                  <a:latin typeface="+mn-lt"/>
                  <a:ea typeface="+mn-ea"/>
                  <a:cs typeface="+mn-ea"/>
                  <a:sym typeface="+mn-lt"/>
                </a:rPr>
                <a:t> Mô tả những vấn đề cơ bản của thị trường lao động tại Việt Nam hiện nay.</a:t>
              </a:r>
            </a:p>
          </p:txBody>
        </p:sp>
      </p:grpSp>
      <p:grpSp>
        <p:nvGrpSpPr>
          <p:cNvPr id="3" name="Group 2">
            <a:extLst>
              <a:ext uri="{FF2B5EF4-FFF2-40B4-BE49-F238E27FC236}">
                <a16:creationId xmlns:a16="http://schemas.microsoft.com/office/drawing/2014/main" id="{2D9535E5-F072-9BFE-3A55-789E03BB05AF}"/>
              </a:ext>
            </a:extLst>
          </p:cNvPr>
          <p:cNvGrpSpPr/>
          <p:nvPr/>
        </p:nvGrpSpPr>
        <p:grpSpPr>
          <a:xfrm>
            <a:off x="322448" y="3267507"/>
            <a:ext cx="11198763" cy="3306328"/>
            <a:chOff x="-101421" y="670155"/>
            <a:chExt cx="11198762" cy="4009459"/>
          </a:xfrm>
        </p:grpSpPr>
        <p:sp>
          <p:nvSpPr>
            <p:cNvPr id="4" name="Rounded Rectangle 36">
              <a:extLst>
                <a:ext uri="{FF2B5EF4-FFF2-40B4-BE49-F238E27FC236}">
                  <a16:creationId xmlns:a16="http://schemas.microsoft.com/office/drawing/2014/main" id="{32687946-3904-803E-6FF8-1D26116C5C5F}"/>
                </a:ext>
              </a:extLst>
            </p:cNvPr>
            <p:cNvSpPr/>
            <p:nvPr/>
          </p:nvSpPr>
          <p:spPr>
            <a:xfrm>
              <a:off x="478012" y="670155"/>
              <a:ext cx="10619329" cy="4009459"/>
            </a:xfrm>
            <a:prstGeom prst="roundRect">
              <a:avLst>
                <a:gd name="adj" fmla="val 8079"/>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377">
                <a:lnSpc>
                  <a:spcPct val="150000"/>
                </a:lnSpc>
                <a:buClrTx/>
                <a:defRPr/>
              </a:pPr>
              <a:r>
                <a:rPr lang="vi-VN" sz="2400" kern="1200">
                  <a:solidFill>
                    <a:srgbClr val="000000"/>
                  </a:solidFill>
                  <a:cs typeface="+mn-ea"/>
                  <a:sym typeface="+mn-lt"/>
                </a:rPr>
                <a:t>Những vấn đề cơ bản của thị trường lao động ở Việt Nam hiện nay:</a:t>
              </a:r>
            </a:p>
            <a:p>
              <a:pPr marL="457189" indent="-457189" algn="just" defTabSz="914377">
                <a:lnSpc>
                  <a:spcPct val="150000"/>
                </a:lnSpc>
                <a:buClrTx/>
                <a:buFont typeface="Arial" panose="020B0604020202020204" pitchFamily="34" charset="0"/>
                <a:buChar char="•"/>
                <a:defRPr/>
              </a:pPr>
              <a:r>
                <a:rPr lang="vi-VN" sz="2400" kern="1200">
                  <a:solidFill>
                    <a:srgbClr val="000000"/>
                  </a:solidFill>
                  <a:cs typeface="+mn-ea"/>
                  <a:sym typeface="+mn-lt"/>
                </a:rPr>
                <a:t>Nguồn lao động đang có xu hướng cung lớn hơn cầu</a:t>
              </a:r>
              <a:r>
                <a:rPr lang="en-US" sz="2400" kern="1200">
                  <a:solidFill>
                    <a:srgbClr val="000000"/>
                  </a:solidFill>
                  <a:latin typeface="UTM Avo"/>
                  <a:cs typeface="+mn-ea"/>
                  <a:sym typeface="+mn-lt"/>
                </a:rPr>
                <a:t>.</a:t>
              </a:r>
              <a:endParaRPr lang="vi-VN" sz="2400" kern="1200">
                <a:solidFill>
                  <a:srgbClr val="000000"/>
                </a:solidFill>
                <a:cs typeface="+mn-ea"/>
                <a:sym typeface="+mn-lt"/>
              </a:endParaRPr>
            </a:p>
            <a:p>
              <a:pPr marL="457189" indent="-457189" algn="just" defTabSz="914377">
                <a:lnSpc>
                  <a:spcPct val="150000"/>
                </a:lnSpc>
                <a:buClrTx/>
                <a:buFont typeface="Arial" panose="020B0604020202020204" pitchFamily="34" charset="0"/>
                <a:buChar char="•"/>
                <a:defRPr/>
              </a:pPr>
              <a:r>
                <a:rPr lang="vi-VN" sz="2400" kern="1200">
                  <a:solidFill>
                    <a:srgbClr val="000000"/>
                  </a:solidFill>
                  <a:cs typeface="+mn-ea"/>
                  <a:sym typeface="+mn-lt"/>
                </a:rPr>
                <a:t>Chú trọng đến việc tuyển dụng người lao động được đào tạo, có kinh nghiệm</a:t>
              </a:r>
              <a:r>
                <a:rPr lang="en-US" sz="2400" kern="1200">
                  <a:solidFill>
                    <a:srgbClr val="000000"/>
                  </a:solidFill>
                  <a:latin typeface="UTM Avo"/>
                  <a:cs typeface="+mn-ea"/>
                  <a:sym typeface="+mn-lt"/>
                </a:rPr>
                <a:t>.</a:t>
              </a:r>
              <a:endParaRPr lang="vi-VN" sz="2400" kern="1200">
                <a:solidFill>
                  <a:srgbClr val="000000"/>
                </a:solidFill>
                <a:cs typeface="+mn-ea"/>
                <a:sym typeface="+mn-lt"/>
              </a:endParaRPr>
            </a:p>
            <a:p>
              <a:pPr marL="457189" indent="-457189" algn="just" defTabSz="914377">
                <a:lnSpc>
                  <a:spcPct val="150000"/>
                </a:lnSpc>
                <a:buClrTx/>
                <a:buFont typeface="Arial" panose="020B0604020202020204" pitchFamily="34" charset="0"/>
                <a:buChar char="•"/>
                <a:defRPr/>
              </a:pPr>
              <a:r>
                <a:rPr lang="vi-VN" sz="2400" kern="1200">
                  <a:solidFill>
                    <a:srgbClr val="000000"/>
                  </a:solidFill>
                  <a:cs typeface="+mn-ea"/>
                  <a:sym typeface="+mn-lt"/>
                </a:rPr>
                <a:t>Chất lượng lao động còn thấp, phân bổ nguồn lao động không đồng đều</a:t>
              </a:r>
              <a:r>
                <a:rPr lang="en-US" sz="2400" kern="1200">
                  <a:solidFill>
                    <a:srgbClr val="000000"/>
                  </a:solidFill>
                  <a:latin typeface="UTM Avo"/>
                  <a:cs typeface="+mn-ea"/>
                  <a:sym typeface="+mn-lt"/>
                </a:rPr>
                <a:t>.</a:t>
              </a:r>
              <a:endParaRPr lang="vi-VN" sz="2400" kern="1200">
                <a:solidFill>
                  <a:srgbClr val="000000"/>
                </a:solidFill>
                <a:cs typeface="+mn-ea"/>
                <a:sym typeface="+mn-lt"/>
              </a:endParaRPr>
            </a:p>
          </p:txBody>
        </p:sp>
        <p:pic>
          <p:nvPicPr>
            <p:cNvPr id="5" name="Graphic 24" descr="Back with solid fill">
              <a:extLst>
                <a:ext uri="{FF2B5EF4-FFF2-40B4-BE49-F238E27FC236}">
                  <a16:creationId xmlns:a16="http://schemas.microsoft.com/office/drawing/2014/main" id="{69B4A02D-47B4-B880-2242-AB72263A9B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spTree>
    <p:extLst>
      <p:ext uri="{BB962C8B-B14F-4D97-AF65-F5344CB8AC3E}">
        <p14:creationId xmlns:p14="http://schemas.microsoft.com/office/powerpoint/2010/main" val="2767220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427597" y="1653421"/>
            <a:ext cx="5044593" cy="4922358"/>
            <a:chOff x="458937" y="2263662"/>
            <a:chExt cx="5044593" cy="5375513"/>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2526702"/>
              <a:ext cx="4956555" cy="5112473"/>
            </a:xfrm>
            <a:prstGeom prst="roundRect">
              <a:avLst>
                <a:gd name="adj" fmla="val 5816"/>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667"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937" y="2263662"/>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760567" y="2668218"/>
              <a:ext cx="4693518" cy="4445830"/>
            </a:xfrm>
            <a:prstGeom prst="rect">
              <a:avLst/>
            </a:prstGeom>
            <a:noFill/>
          </p:spPr>
          <p:txBody>
            <a:bodyPr wrap="square" rtlCol="0">
              <a:spAutoFit/>
            </a:bodyPr>
            <a:lstStyle/>
            <a:p>
              <a:pPr algn="just" defTabSz="914377">
                <a:lnSpc>
                  <a:spcPct val="150000"/>
                </a:lnSpc>
                <a:buClrTx/>
                <a:defRPr/>
              </a:pPr>
              <a:r>
                <a:rPr lang="vi-VN" sz="2400" kern="1200" dirty="0">
                  <a:solidFill>
                    <a:prstClr val="black"/>
                  </a:solidFill>
                  <a:latin typeface="+mn-lt"/>
                  <a:ea typeface="+mn-ea"/>
                  <a:cs typeface="+mn-ea"/>
                  <a:sym typeface="+mn-lt"/>
                </a:rPr>
                <a:t>3</a:t>
              </a:r>
              <a:r>
                <a:rPr lang="en-US" sz="2400" kern="1200" dirty="0">
                  <a:solidFill>
                    <a:prstClr val="black"/>
                  </a:solidFill>
                  <a:latin typeface="UTM Avo"/>
                  <a:ea typeface="+mn-ea"/>
                  <a:cs typeface="+mn-ea"/>
                  <a:sym typeface="+mn-lt"/>
                </a:rPr>
                <a:t>.</a:t>
              </a:r>
              <a:r>
                <a:rPr lang="vi-VN" sz="2400" kern="1200" dirty="0">
                  <a:solidFill>
                    <a:prstClr val="black"/>
                  </a:solidFill>
                  <a:latin typeface="+mn-lt"/>
                  <a:ea typeface="+mn-ea"/>
                  <a:cs typeface="+mn-ea"/>
                  <a:sym typeface="+mn-lt"/>
                </a:rPr>
                <a:t> Trình bày tóm tắt kết quả tìm thông tin về thị trường lao động trong lĩnh vực kĩ thuật và công nghệ qua truy cập vào các trang web chính phủ, trang web của các công ty tư vấn nhân lực hoặc của công ty sản xuất, kinh doanh.</a:t>
              </a:r>
            </a:p>
          </p:txBody>
        </p:sp>
      </p:grpSp>
      <p:pic>
        <p:nvPicPr>
          <p:cNvPr id="16" name="Picture 15">
            <a:extLst>
              <a:ext uri="{FF2B5EF4-FFF2-40B4-BE49-F238E27FC236}">
                <a16:creationId xmlns:a16="http://schemas.microsoft.com/office/drawing/2014/main" id="{EDDBD20D-5515-ADC1-C6C2-AC42E6BC9B47}"/>
              </a:ext>
            </a:extLst>
          </p:cNvPr>
          <p:cNvPicPr>
            <a:picLocks noChangeAspect="1"/>
          </p:cNvPicPr>
          <p:nvPr/>
        </p:nvPicPr>
        <p:blipFill>
          <a:blip r:embed="rId4"/>
          <a:stretch>
            <a:fillRect/>
          </a:stretch>
        </p:blipFill>
        <p:spPr>
          <a:xfrm>
            <a:off x="5837767" y="675085"/>
            <a:ext cx="3658461" cy="2438401"/>
          </a:xfrm>
          <a:prstGeom prst="ellipse">
            <a:avLst/>
          </a:prstGeom>
        </p:spPr>
      </p:pic>
      <p:pic>
        <p:nvPicPr>
          <p:cNvPr id="17" name="Picture 16">
            <a:extLst>
              <a:ext uri="{FF2B5EF4-FFF2-40B4-BE49-F238E27FC236}">
                <a16:creationId xmlns:a16="http://schemas.microsoft.com/office/drawing/2014/main" id="{7CDB519C-3EC5-5919-80F1-3000CE40318C}"/>
              </a:ext>
            </a:extLst>
          </p:cNvPr>
          <p:cNvPicPr>
            <a:picLocks noChangeAspect="1"/>
          </p:cNvPicPr>
          <p:nvPr/>
        </p:nvPicPr>
        <p:blipFill>
          <a:blip r:embed="rId5"/>
          <a:srcRect t="180" b="180"/>
          <a:stretch/>
        </p:blipFill>
        <p:spPr>
          <a:xfrm>
            <a:off x="8223998" y="2690468"/>
            <a:ext cx="3861709" cy="2573868"/>
          </a:xfrm>
          <a:prstGeom prst="ellipse">
            <a:avLst/>
          </a:prstGeom>
        </p:spPr>
      </p:pic>
      <p:pic>
        <p:nvPicPr>
          <p:cNvPr id="18" name="Picture 17">
            <a:extLst>
              <a:ext uri="{FF2B5EF4-FFF2-40B4-BE49-F238E27FC236}">
                <a16:creationId xmlns:a16="http://schemas.microsoft.com/office/drawing/2014/main" id="{EFC6D26B-0ACF-2A82-9365-95114360998D}"/>
              </a:ext>
            </a:extLst>
          </p:cNvPr>
          <p:cNvPicPr>
            <a:picLocks noChangeAspect="1"/>
          </p:cNvPicPr>
          <p:nvPr/>
        </p:nvPicPr>
        <p:blipFill>
          <a:blip r:embed="rId6"/>
          <a:srcRect t="2813" b="2813"/>
          <a:stretch/>
        </p:blipFill>
        <p:spPr>
          <a:xfrm>
            <a:off x="5837767" y="4536519"/>
            <a:ext cx="3255599" cy="2169889"/>
          </a:xfrm>
          <a:prstGeom prst="ellipse">
            <a:avLst/>
          </a:prstGeom>
        </p:spPr>
      </p:pic>
    </p:spTree>
    <p:extLst>
      <p:ext uri="{BB962C8B-B14F-4D97-AF65-F5344CB8AC3E}">
        <p14:creationId xmlns:p14="http://schemas.microsoft.com/office/powerpoint/2010/main" val="137489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heel(1)">
                                      <p:cBhvr>
                                        <p:cTn id="13" dur="500"/>
                                        <p:tgtEl>
                                          <p:spTgt spid="16"/>
                                        </p:tgtEl>
                                      </p:cBhvr>
                                    </p:animEffect>
                                  </p:childTnLst>
                                </p:cTn>
                              </p:par>
                              <p:par>
                                <p:cTn id="14" presetID="21"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heel(1)">
                                      <p:cBhvr>
                                        <p:cTn id="16" dur="500"/>
                                        <p:tgtEl>
                                          <p:spTgt spid="17"/>
                                        </p:tgtEl>
                                      </p:cBhvr>
                                    </p:animEffect>
                                  </p:childTnLst>
                                </p:cTn>
                              </p:par>
                              <p:par>
                                <p:cTn id="17" presetID="21" presetClass="entr" presetSubtype="1"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7A9EB79-0C01-886C-027A-99CCB615F7C0}"/>
              </a:ext>
            </a:extLst>
          </p:cNvPr>
          <p:cNvGrpSpPr/>
          <p:nvPr/>
        </p:nvGrpSpPr>
        <p:grpSpPr>
          <a:xfrm>
            <a:off x="390601" y="1563787"/>
            <a:ext cx="6513783" cy="919077"/>
            <a:chOff x="-101421" y="1636321"/>
            <a:chExt cx="6513783" cy="919077"/>
          </a:xfrm>
        </p:grpSpPr>
        <p:sp>
          <p:nvSpPr>
            <p:cNvPr id="14" name="Rounded Rectangle 36">
              <a:extLst>
                <a:ext uri="{FF2B5EF4-FFF2-40B4-BE49-F238E27FC236}">
                  <a16:creationId xmlns:a16="http://schemas.microsoft.com/office/drawing/2014/main" id="{F9922FBE-F52A-6EF4-C70E-3E0B85BA03DE}"/>
                </a:ext>
              </a:extLst>
            </p:cNvPr>
            <p:cNvSpPr/>
            <p:nvPr/>
          </p:nvSpPr>
          <p:spPr>
            <a:xfrm>
              <a:off x="478014" y="1636321"/>
              <a:ext cx="5934348" cy="919077"/>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r>
                <a:rPr lang="vi-VN" sz="2400" kern="1200">
                  <a:solidFill>
                    <a:srgbClr val="000000"/>
                  </a:solidFill>
                  <a:cs typeface="+mn-ea"/>
                  <a:sym typeface="+mn-lt"/>
                </a:rPr>
                <a:t>Triển vọng của thị trường lao động</a:t>
              </a: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sp>
        <p:nvSpPr>
          <p:cNvPr id="19" name="TextBox 18">
            <a:extLst>
              <a:ext uri="{FF2B5EF4-FFF2-40B4-BE49-F238E27FC236}">
                <a16:creationId xmlns:a16="http://schemas.microsoft.com/office/drawing/2014/main" id="{A2CF93D9-C304-7190-D485-33AD9224B67E}"/>
              </a:ext>
            </a:extLst>
          </p:cNvPr>
          <p:cNvSpPr txBox="1"/>
          <p:nvPr/>
        </p:nvSpPr>
        <p:spPr>
          <a:xfrm>
            <a:off x="390601" y="2557639"/>
            <a:ext cx="7153199" cy="4083105"/>
          </a:xfrm>
          <a:prstGeom prst="rect">
            <a:avLst/>
          </a:prstGeom>
          <a:noFill/>
        </p:spPr>
        <p:txBody>
          <a:bodyPr wrap="square">
            <a:spAutoFit/>
          </a:bodyPr>
          <a:lstStyle/>
          <a:p>
            <a:pPr marL="457189" indent="-457189" algn="just" defTabSz="1219170">
              <a:lnSpc>
                <a:spcPct val="150000"/>
              </a:lnSpc>
              <a:buFont typeface="Arial" panose="020B0604020202020204" pitchFamily="34" charset="0"/>
              <a:buChar char="•"/>
            </a:pPr>
            <a:r>
              <a:rPr lang="vi-VN" sz="2200" dirty="0">
                <a:latin typeface="+mn-lt"/>
                <a:ea typeface="+mn-ea"/>
                <a:cs typeface="+mn-ea"/>
                <a:sym typeface="+mn-lt"/>
              </a:rPr>
              <a:t>Người lao động đáp ứng nhu cầu lao động trong nước và xuất khẩu.</a:t>
            </a:r>
          </a:p>
          <a:p>
            <a:pPr marL="457189" indent="-457189" algn="just" defTabSz="1219170">
              <a:lnSpc>
                <a:spcPct val="150000"/>
              </a:lnSpc>
              <a:buFont typeface="Arial" panose="020B0604020202020204" pitchFamily="34" charset="0"/>
              <a:buChar char="•"/>
            </a:pPr>
            <a:r>
              <a:rPr lang="vi-VN" sz="2200" dirty="0">
                <a:latin typeface="+mn-lt"/>
                <a:ea typeface="+mn-ea"/>
                <a:cs typeface="+mn-ea"/>
                <a:sym typeface="+mn-lt"/>
              </a:rPr>
              <a:t>Các khu công nghiệp, chế xuất xây dựng nhiều khiến nhu cầu lao động trong lĩnh vực kĩ thuật, công nghệ ngày càng lớn.</a:t>
            </a:r>
          </a:p>
          <a:p>
            <a:pPr marL="457189" indent="-457189" algn="just" defTabSz="1219170">
              <a:lnSpc>
                <a:spcPct val="150000"/>
              </a:lnSpc>
              <a:buFont typeface="Arial" panose="020B0604020202020204" pitchFamily="34" charset="0"/>
              <a:buChar char="•"/>
            </a:pPr>
            <a:r>
              <a:rPr lang="vi-VN" sz="2200" dirty="0">
                <a:latin typeface="+mn-lt"/>
                <a:ea typeface="+mn-ea"/>
                <a:cs typeface="+mn-ea"/>
                <a:sym typeface="+mn-lt"/>
              </a:rPr>
              <a:t>Sự ra đời của các doanh nghiệp công nghệ đã thúc đẩy sự xuất hiện nhiều ngành nghề mới liên quan đến công nghệ thông tin.</a:t>
            </a:r>
          </a:p>
        </p:txBody>
      </p:sp>
      <p:pic>
        <p:nvPicPr>
          <p:cNvPr id="4" name="Picture 3" descr="A list of companies with logos&#10;&#10;Description automatically generated with medium confidence">
            <a:extLst>
              <a:ext uri="{FF2B5EF4-FFF2-40B4-BE49-F238E27FC236}">
                <a16:creationId xmlns:a16="http://schemas.microsoft.com/office/drawing/2014/main" id="{70D78CFB-116F-3F34-FBFD-1C041C817799}"/>
              </a:ext>
            </a:extLst>
          </p:cNvPr>
          <p:cNvPicPr>
            <a:picLocks noChangeAspect="1"/>
          </p:cNvPicPr>
          <p:nvPr/>
        </p:nvPicPr>
        <p:blipFill>
          <a:blip r:embed="rId4"/>
          <a:stretch>
            <a:fillRect/>
          </a:stretch>
        </p:blipFill>
        <p:spPr>
          <a:xfrm>
            <a:off x="7729611" y="1563787"/>
            <a:ext cx="4071788" cy="4971532"/>
          </a:xfrm>
          <a:prstGeom prst="rect">
            <a:avLst/>
          </a:prstGeom>
        </p:spPr>
      </p:pic>
    </p:spTree>
    <p:extLst>
      <p:ext uri="{BB962C8B-B14F-4D97-AF65-F5344CB8AC3E}">
        <p14:creationId xmlns:p14="http://schemas.microsoft.com/office/powerpoint/2010/main" val="28957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inVertical)">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7A9EB79-0C01-886C-027A-99CCB615F7C0}"/>
              </a:ext>
            </a:extLst>
          </p:cNvPr>
          <p:cNvGrpSpPr/>
          <p:nvPr/>
        </p:nvGrpSpPr>
        <p:grpSpPr>
          <a:xfrm>
            <a:off x="4250308" y="735063"/>
            <a:ext cx="6513783" cy="919077"/>
            <a:chOff x="-101421" y="1636321"/>
            <a:chExt cx="6513783" cy="919077"/>
          </a:xfrm>
        </p:grpSpPr>
        <p:sp>
          <p:nvSpPr>
            <p:cNvPr id="14" name="Rounded Rectangle 36">
              <a:extLst>
                <a:ext uri="{FF2B5EF4-FFF2-40B4-BE49-F238E27FC236}">
                  <a16:creationId xmlns:a16="http://schemas.microsoft.com/office/drawing/2014/main" id="{F9922FBE-F52A-6EF4-C70E-3E0B85BA03DE}"/>
                </a:ext>
              </a:extLst>
            </p:cNvPr>
            <p:cNvSpPr/>
            <p:nvPr/>
          </p:nvSpPr>
          <p:spPr>
            <a:xfrm>
              <a:off x="478014" y="1636321"/>
              <a:ext cx="5934348" cy="919077"/>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r>
                <a:rPr lang="vi-VN" sz="2400" kern="1200">
                  <a:solidFill>
                    <a:srgbClr val="000000"/>
                  </a:solidFill>
                  <a:cs typeface="+mn-ea"/>
                  <a:sym typeface="+mn-lt"/>
                </a:rPr>
                <a:t>Yêu cầu của thị trường lao động</a:t>
              </a: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sp>
        <p:nvSpPr>
          <p:cNvPr id="2" name="Rectangle: Rounded Corners 1">
            <a:extLst>
              <a:ext uri="{FF2B5EF4-FFF2-40B4-BE49-F238E27FC236}">
                <a16:creationId xmlns:a16="http://schemas.microsoft.com/office/drawing/2014/main" id="{C2ECC5D9-E29E-EBDB-30E4-84FDCAAE829B}"/>
              </a:ext>
            </a:extLst>
          </p:cNvPr>
          <p:cNvSpPr/>
          <p:nvPr/>
        </p:nvSpPr>
        <p:spPr>
          <a:xfrm>
            <a:off x="1411646" y="2122936"/>
            <a:ext cx="4419600" cy="975732"/>
          </a:xfrm>
          <a:prstGeom prst="roundRect">
            <a:avLst>
              <a:gd name="adj" fmla="val 8613"/>
            </a:avLst>
          </a:prstGeom>
          <a:solidFill>
            <a:srgbClr val="C73529">
              <a:lumMod val="20000"/>
              <a:lumOff val="80000"/>
            </a:srgbClr>
          </a:solidFill>
          <a:ln w="25400" cap="flat" cmpd="sng" algn="ctr">
            <a:solidFill>
              <a:srgbClr val="C73529"/>
            </a:solidFill>
            <a:prstDash val="solid"/>
          </a:ln>
          <a:effectLst/>
        </p:spPr>
        <p:txBody>
          <a:bodyPr rtlCol="0" anchor="ctr"/>
          <a:lstStyle/>
          <a:p>
            <a:pPr algn="ctr" defTabSz="1219170">
              <a:buClrTx/>
            </a:pPr>
            <a:r>
              <a:rPr lang="en-US" sz="2400">
                <a:latin typeface="UTM Avo"/>
                <a:ea typeface="+mn-ea"/>
                <a:cs typeface="+mn-ea"/>
                <a:sym typeface="+mn-lt"/>
              </a:rPr>
              <a:t>V</a:t>
            </a:r>
            <a:r>
              <a:rPr lang="vi-VN" sz="2400">
                <a:latin typeface="+mn-lt"/>
                <a:ea typeface="+mn-ea"/>
                <a:cs typeface="+mn-ea"/>
                <a:sym typeface="+mn-lt"/>
              </a:rPr>
              <a:t>ới vị trí kĩ sư</a:t>
            </a:r>
            <a:endParaRPr lang="en-US" sz="2400">
              <a:latin typeface="UTM Avo"/>
              <a:ea typeface="+mn-ea"/>
              <a:cs typeface="+mn-ea"/>
              <a:sym typeface="+mn-lt"/>
            </a:endParaRPr>
          </a:p>
        </p:txBody>
      </p:sp>
      <p:sp>
        <p:nvSpPr>
          <p:cNvPr id="3" name="Rectangle: Rounded Corners 2">
            <a:extLst>
              <a:ext uri="{FF2B5EF4-FFF2-40B4-BE49-F238E27FC236}">
                <a16:creationId xmlns:a16="http://schemas.microsoft.com/office/drawing/2014/main" id="{44C401CA-9767-1461-6279-847B97AE4CDA}"/>
              </a:ext>
            </a:extLst>
          </p:cNvPr>
          <p:cNvSpPr/>
          <p:nvPr/>
        </p:nvSpPr>
        <p:spPr>
          <a:xfrm>
            <a:off x="298581" y="3441522"/>
            <a:ext cx="3000186" cy="3218808"/>
          </a:xfrm>
          <a:prstGeom prst="roundRect">
            <a:avLst>
              <a:gd name="adj" fmla="val 5525"/>
            </a:avLst>
          </a:prstGeom>
          <a:solidFill>
            <a:srgbClr val="FFFFFF"/>
          </a:solidFill>
          <a:ln w="25400" cap="flat" cmpd="sng" algn="ctr">
            <a:solidFill>
              <a:srgbClr val="C73529"/>
            </a:solidFill>
            <a:prstDash val="solid"/>
          </a:ln>
          <a:effectLst/>
        </p:spPr>
        <p:txBody>
          <a:bodyPr rtlCol="0" anchor="ctr"/>
          <a:lstStyle/>
          <a:p>
            <a:pPr algn="ctr" defTabSz="1219170">
              <a:lnSpc>
                <a:spcPct val="150000"/>
              </a:lnSpc>
              <a:buClrTx/>
            </a:pPr>
            <a:r>
              <a:rPr lang="vi-VN" sz="2400" dirty="0">
                <a:latin typeface="+mn-lt"/>
                <a:ea typeface="+mn-ea"/>
                <a:cs typeface="+mn-ea"/>
                <a:sym typeface="+mn-lt"/>
              </a:rPr>
              <a:t>Có trình độ, kiến thức chuyên môn, kĩ thuật, công nghệ </a:t>
            </a:r>
            <a:r>
              <a:rPr lang="vi-VN" sz="2400">
                <a:latin typeface="+mn-lt"/>
                <a:ea typeface="+mn-ea"/>
                <a:cs typeface="+mn-ea"/>
                <a:sym typeface="+mn-lt"/>
              </a:rPr>
              <a:t>vững vàng</a:t>
            </a:r>
            <a:r>
              <a:rPr lang="en-US" sz="2400">
                <a:latin typeface="+mn-lt"/>
                <a:ea typeface="+mn-ea"/>
                <a:cs typeface="+mn-ea"/>
                <a:sym typeface="+mn-lt"/>
              </a:rPr>
              <a:t>.</a:t>
            </a:r>
            <a:endParaRPr lang="en-US" sz="2400" dirty="0">
              <a:latin typeface="UTM Avo"/>
              <a:ea typeface="+mn-ea"/>
              <a:cs typeface="+mn-ea"/>
              <a:sym typeface="+mn-lt"/>
            </a:endParaRPr>
          </a:p>
        </p:txBody>
      </p:sp>
      <p:sp>
        <p:nvSpPr>
          <p:cNvPr id="5" name="Rectangle: Rounded Corners 4">
            <a:extLst>
              <a:ext uri="{FF2B5EF4-FFF2-40B4-BE49-F238E27FC236}">
                <a16:creationId xmlns:a16="http://schemas.microsoft.com/office/drawing/2014/main" id="{8E2B8AFC-AA57-D223-6AA3-3958FF8A688B}"/>
              </a:ext>
            </a:extLst>
          </p:cNvPr>
          <p:cNvSpPr/>
          <p:nvPr/>
        </p:nvSpPr>
        <p:spPr>
          <a:xfrm>
            <a:off x="3457287" y="3441522"/>
            <a:ext cx="1324665" cy="3218808"/>
          </a:xfrm>
          <a:prstGeom prst="roundRect">
            <a:avLst>
              <a:gd name="adj" fmla="val 6338"/>
            </a:avLst>
          </a:prstGeom>
          <a:solidFill>
            <a:srgbClr val="FFFFFF"/>
          </a:solidFill>
          <a:ln w="25400" cap="flat" cmpd="sng" algn="ctr">
            <a:solidFill>
              <a:srgbClr val="C73529"/>
            </a:solidFill>
            <a:prstDash val="solid"/>
          </a:ln>
          <a:effectLst/>
        </p:spPr>
        <p:txBody>
          <a:bodyPr rtlCol="0" anchor="ctr"/>
          <a:lstStyle/>
          <a:p>
            <a:pPr algn="ctr" defTabSz="1219170">
              <a:lnSpc>
                <a:spcPct val="150000"/>
              </a:lnSpc>
              <a:buClrTx/>
            </a:pPr>
            <a:r>
              <a:rPr lang="vi-VN" sz="2400">
                <a:latin typeface="+mn-lt"/>
                <a:ea typeface="+mn-ea"/>
                <a:cs typeface="+mn-ea"/>
                <a:sym typeface="+mn-lt"/>
              </a:rPr>
              <a:t>Thông thạo ngoại ngữ</a:t>
            </a:r>
            <a:r>
              <a:rPr lang="en-US" sz="2400">
                <a:latin typeface="UTM Avo"/>
                <a:ea typeface="+mn-ea"/>
                <a:cs typeface="+mn-ea"/>
                <a:sym typeface="+mn-lt"/>
              </a:rPr>
              <a:t>.</a:t>
            </a:r>
          </a:p>
        </p:txBody>
      </p:sp>
      <p:cxnSp>
        <p:nvCxnSpPr>
          <p:cNvPr id="6" name="Connector: Elbow 5">
            <a:extLst>
              <a:ext uri="{FF2B5EF4-FFF2-40B4-BE49-F238E27FC236}">
                <a16:creationId xmlns:a16="http://schemas.microsoft.com/office/drawing/2014/main" id="{B745F907-546B-B3AD-2149-581B649B3CD6}"/>
              </a:ext>
            </a:extLst>
          </p:cNvPr>
          <p:cNvCxnSpPr>
            <a:cxnSpLocks/>
            <a:stCxn id="14" idx="2"/>
            <a:endCxn id="2" idx="0"/>
          </p:cNvCxnSpPr>
          <p:nvPr/>
        </p:nvCxnSpPr>
        <p:spPr>
          <a:xfrm rot="5400000">
            <a:off x="5474784" y="-199197"/>
            <a:ext cx="468796" cy="4175471"/>
          </a:xfrm>
          <a:prstGeom prst="bentConnector3">
            <a:avLst/>
          </a:prstGeom>
          <a:noFill/>
          <a:ln w="19050" cap="flat" cmpd="sng" algn="ctr">
            <a:solidFill>
              <a:srgbClr val="000000"/>
            </a:solidFill>
            <a:prstDash val="solid"/>
          </a:ln>
          <a:effectLst/>
        </p:spPr>
      </p:cxnSp>
      <p:cxnSp>
        <p:nvCxnSpPr>
          <p:cNvPr id="7" name="Straight Arrow Connector 6">
            <a:extLst>
              <a:ext uri="{FF2B5EF4-FFF2-40B4-BE49-F238E27FC236}">
                <a16:creationId xmlns:a16="http://schemas.microsoft.com/office/drawing/2014/main" id="{D78357BF-FCFA-8C25-97C1-322258A1806D}"/>
              </a:ext>
            </a:extLst>
          </p:cNvPr>
          <p:cNvCxnSpPr>
            <a:cxnSpLocks/>
            <a:stCxn id="2" idx="2"/>
            <a:endCxn id="3" idx="0"/>
          </p:cNvCxnSpPr>
          <p:nvPr/>
        </p:nvCxnSpPr>
        <p:spPr>
          <a:xfrm flipH="1">
            <a:off x="1798674" y="3098668"/>
            <a:ext cx="1822772" cy="342854"/>
          </a:xfrm>
          <a:prstGeom prst="straightConnector1">
            <a:avLst/>
          </a:prstGeom>
          <a:noFill/>
          <a:ln w="19050" cap="flat" cmpd="sng" algn="ctr">
            <a:solidFill>
              <a:srgbClr val="000000"/>
            </a:solidFill>
            <a:prstDash val="solid"/>
            <a:tailEnd type="triangle"/>
          </a:ln>
          <a:effectLst/>
        </p:spPr>
      </p:cxnSp>
      <p:cxnSp>
        <p:nvCxnSpPr>
          <p:cNvPr id="8" name="Straight Arrow Connector 7">
            <a:extLst>
              <a:ext uri="{FF2B5EF4-FFF2-40B4-BE49-F238E27FC236}">
                <a16:creationId xmlns:a16="http://schemas.microsoft.com/office/drawing/2014/main" id="{88B30013-7D65-1028-EFDF-F7306E32E950}"/>
              </a:ext>
            </a:extLst>
          </p:cNvPr>
          <p:cNvCxnSpPr>
            <a:cxnSpLocks/>
            <a:stCxn id="2" idx="2"/>
            <a:endCxn id="5" idx="0"/>
          </p:cNvCxnSpPr>
          <p:nvPr/>
        </p:nvCxnSpPr>
        <p:spPr>
          <a:xfrm>
            <a:off x="3621446" y="3098668"/>
            <a:ext cx="498173" cy="342855"/>
          </a:xfrm>
          <a:prstGeom prst="straightConnector1">
            <a:avLst/>
          </a:prstGeom>
          <a:noFill/>
          <a:ln w="19050" cap="flat" cmpd="sng" algn="ctr">
            <a:solidFill>
              <a:srgbClr val="000000"/>
            </a:solidFill>
            <a:prstDash val="solid"/>
            <a:tailEnd type="triangle"/>
          </a:ln>
          <a:effectLst/>
        </p:spPr>
      </p:cxnSp>
      <p:sp>
        <p:nvSpPr>
          <p:cNvPr id="9" name="Rectangle: Rounded Corners 8">
            <a:extLst>
              <a:ext uri="{FF2B5EF4-FFF2-40B4-BE49-F238E27FC236}">
                <a16:creationId xmlns:a16="http://schemas.microsoft.com/office/drawing/2014/main" id="{8CC1BB1F-13BF-250D-BDB8-020899DFD942}"/>
              </a:ext>
            </a:extLst>
          </p:cNvPr>
          <p:cNvSpPr/>
          <p:nvPr/>
        </p:nvSpPr>
        <p:spPr>
          <a:xfrm>
            <a:off x="4971057" y="3441522"/>
            <a:ext cx="2660231" cy="3218808"/>
          </a:xfrm>
          <a:prstGeom prst="roundRect">
            <a:avLst>
              <a:gd name="adj" fmla="val 6338"/>
            </a:avLst>
          </a:prstGeom>
          <a:solidFill>
            <a:srgbClr val="FFFFFF"/>
          </a:solidFill>
          <a:ln w="25400" cap="flat" cmpd="sng" algn="ctr">
            <a:solidFill>
              <a:srgbClr val="C73529"/>
            </a:solidFill>
            <a:prstDash val="solid"/>
          </a:ln>
          <a:effectLst/>
        </p:spPr>
        <p:txBody>
          <a:bodyPr rtlCol="0" anchor="ctr"/>
          <a:lstStyle/>
          <a:p>
            <a:pPr algn="ctr" defTabSz="1219170">
              <a:lnSpc>
                <a:spcPct val="150000"/>
              </a:lnSpc>
              <a:buClrTx/>
            </a:pPr>
            <a:r>
              <a:rPr lang="en-US" sz="2400">
                <a:latin typeface="UTM Avo"/>
                <a:ea typeface="+mn-ea"/>
                <a:cs typeface="+mn-ea"/>
                <a:sym typeface="+mn-lt"/>
              </a:rPr>
              <a:t>Sử dụng thành thạo phần mềm ứng dụng trong thiết kế và sản xuất.</a:t>
            </a:r>
          </a:p>
        </p:txBody>
      </p:sp>
      <p:cxnSp>
        <p:nvCxnSpPr>
          <p:cNvPr id="10" name="Straight Arrow Connector 9">
            <a:extLst>
              <a:ext uri="{FF2B5EF4-FFF2-40B4-BE49-F238E27FC236}">
                <a16:creationId xmlns:a16="http://schemas.microsoft.com/office/drawing/2014/main" id="{BAA820A6-4475-DAE9-816C-F606F9DE33DE}"/>
              </a:ext>
            </a:extLst>
          </p:cNvPr>
          <p:cNvCxnSpPr>
            <a:cxnSpLocks/>
            <a:stCxn id="2" idx="2"/>
            <a:endCxn id="9" idx="0"/>
          </p:cNvCxnSpPr>
          <p:nvPr/>
        </p:nvCxnSpPr>
        <p:spPr>
          <a:xfrm>
            <a:off x="3621446" y="3098668"/>
            <a:ext cx="2679727" cy="342855"/>
          </a:xfrm>
          <a:prstGeom prst="straightConnector1">
            <a:avLst/>
          </a:prstGeom>
          <a:noFill/>
          <a:ln w="19050" cap="flat" cmpd="sng" algn="ctr">
            <a:solidFill>
              <a:srgbClr val="000000"/>
            </a:solidFill>
            <a:prstDash val="solid"/>
            <a:tailEnd type="triangle"/>
          </a:ln>
          <a:effectLst/>
        </p:spPr>
      </p:cxnSp>
      <p:sp>
        <p:nvSpPr>
          <p:cNvPr id="11" name="Rectangle: Rounded Corners 10">
            <a:extLst>
              <a:ext uri="{FF2B5EF4-FFF2-40B4-BE49-F238E27FC236}">
                <a16:creationId xmlns:a16="http://schemas.microsoft.com/office/drawing/2014/main" id="{612957FF-4870-B0E4-CCB7-8EA8D04D2C3F}"/>
              </a:ext>
            </a:extLst>
          </p:cNvPr>
          <p:cNvSpPr/>
          <p:nvPr/>
        </p:nvSpPr>
        <p:spPr>
          <a:xfrm>
            <a:off x="7820393" y="3441521"/>
            <a:ext cx="1798364" cy="3218807"/>
          </a:xfrm>
          <a:prstGeom prst="roundRect">
            <a:avLst>
              <a:gd name="adj" fmla="val 6338"/>
            </a:avLst>
          </a:prstGeom>
          <a:solidFill>
            <a:srgbClr val="FFFFFF"/>
          </a:solidFill>
          <a:ln w="25400" cap="flat" cmpd="sng" algn="ctr">
            <a:solidFill>
              <a:srgbClr val="C73529"/>
            </a:solidFill>
            <a:prstDash val="solid"/>
          </a:ln>
          <a:effectLst/>
        </p:spPr>
        <p:txBody>
          <a:bodyPr rtlCol="0" anchor="ctr"/>
          <a:lstStyle/>
          <a:p>
            <a:pPr algn="ctr" defTabSz="1219170">
              <a:lnSpc>
                <a:spcPct val="150000"/>
              </a:lnSpc>
              <a:buClrTx/>
            </a:pPr>
            <a:r>
              <a:rPr lang="en-US" sz="2400">
                <a:latin typeface="UTM Avo"/>
                <a:ea typeface="+mn-ea"/>
                <a:cs typeface="+mn-ea"/>
                <a:sym typeface="+mn-lt"/>
              </a:rPr>
              <a:t>Làm việc tích cực, năng động, sáng tạo.</a:t>
            </a:r>
          </a:p>
        </p:txBody>
      </p:sp>
      <p:cxnSp>
        <p:nvCxnSpPr>
          <p:cNvPr id="12" name="Straight Arrow Connector 11">
            <a:extLst>
              <a:ext uri="{FF2B5EF4-FFF2-40B4-BE49-F238E27FC236}">
                <a16:creationId xmlns:a16="http://schemas.microsoft.com/office/drawing/2014/main" id="{DCA06B8A-5B9A-D31D-F81A-CCF89C98460F}"/>
              </a:ext>
            </a:extLst>
          </p:cNvPr>
          <p:cNvCxnSpPr>
            <a:cxnSpLocks/>
            <a:stCxn id="2" idx="2"/>
            <a:endCxn id="11" idx="0"/>
          </p:cNvCxnSpPr>
          <p:nvPr/>
        </p:nvCxnSpPr>
        <p:spPr>
          <a:xfrm>
            <a:off x="3621447" y="3098667"/>
            <a:ext cx="5098129" cy="342853"/>
          </a:xfrm>
          <a:prstGeom prst="straightConnector1">
            <a:avLst/>
          </a:prstGeom>
          <a:noFill/>
          <a:ln w="19050" cap="flat" cmpd="sng" algn="ctr">
            <a:solidFill>
              <a:srgbClr val="000000"/>
            </a:solidFill>
            <a:prstDash val="solid"/>
            <a:tailEnd type="triangle"/>
          </a:ln>
          <a:effectLst/>
        </p:spPr>
      </p:cxnSp>
      <p:sp>
        <p:nvSpPr>
          <p:cNvPr id="28" name="Rectangle: Rounded Corners 27">
            <a:extLst>
              <a:ext uri="{FF2B5EF4-FFF2-40B4-BE49-F238E27FC236}">
                <a16:creationId xmlns:a16="http://schemas.microsoft.com/office/drawing/2014/main" id="{F2CAFD57-4CE9-6563-3271-E49CDF6A7C06}"/>
              </a:ext>
            </a:extLst>
          </p:cNvPr>
          <p:cNvSpPr/>
          <p:nvPr/>
        </p:nvSpPr>
        <p:spPr>
          <a:xfrm>
            <a:off x="9828456" y="3434380"/>
            <a:ext cx="2064963" cy="3218807"/>
          </a:xfrm>
          <a:prstGeom prst="roundRect">
            <a:avLst>
              <a:gd name="adj" fmla="val 6338"/>
            </a:avLst>
          </a:prstGeom>
          <a:solidFill>
            <a:srgbClr val="FFFFFF"/>
          </a:solidFill>
          <a:ln w="25400" cap="flat" cmpd="sng" algn="ctr">
            <a:solidFill>
              <a:srgbClr val="C73529"/>
            </a:solidFill>
            <a:prstDash val="solid"/>
          </a:ln>
          <a:effectLst/>
        </p:spPr>
        <p:txBody>
          <a:bodyPr rtlCol="0" anchor="ctr"/>
          <a:lstStyle/>
          <a:p>
            <a:pPr algn="ctr" defTabSz="1219170">
              <a:lnSpc>
                <a:spcPct val="150000"/>
              </a:lnSpc>
              <a:buClrTx/>
            </a:pPr>
            <a:r>
              <a:rPr lang="en-US" sz="2400">
                <a:latin typeface="UTM Avo"/>
                <a:ea typeface="+mn-ea"/>
                <a:cs typeface="+mn-ea"/>
                <a:sym typeface="+mn-lt"/>
              </a:rPr>
              <a:t>Có khả năng làm việc độc lập và làm việc nhóm.</a:t>
            </a:r>
          </a:p>
        </p:txBody>
      </p:sp>
      <p:cxnSp>
        <p:nvCxnSpPr>
          <p:cNvPr id="29" name="Straight Arrow Connector 28">
            <a:extLst>
              <a:ext uri="{FF2B5EF4-FFF2-40B4-BE49-F238E27FC236}">
                <a16:creationId xmlns:a16="http://schemas.microsoft.com/office/drawing/2014/main" id="{A6F5D2F1-5943-768F-A95B-51A0CBEBF7DC}"/>
              </a:ext>
            </a:extLst>
          </p:cNvPr>
          <p:cNvCxnSpPr>
            <a:cxnSpLocks/>
            <a:stCxn id="2" idx="2"/>
            <a:endCxn id="28" idx="0"/>
          </p:cNvCxnSpPr>
          <p:nvPr/>
        </p:nvCxnSpPr>
        <p:spPr>
          <a:xfrm>
            <a:off x="3621446" y="3098668"/>
            <a:ext cx="7239492" cy="335712"/>
          </a:xfrm>
          <a:prstGeom prst="straightConnector1">
            <a:avLst/>
          </a:prstGeom>
          <a:noFill/>
          <a:ln w="19050" cap="flat" cmpd="sng" algn="ctr">
            <a:solidFill>
              <a:srgbClr val="000000"/>
            </a:solidFill>
            <a:prstDash val="solid"/>
            <a:tailEnd type="triangle"/>
          </a:ln>
          <a:effectLst/>
        </p:spPr>
      </p:cxnSp>
    </p:spTree>
    <p:extLst>
      <p:ext uri="{BB962C8B-B14F-4D97-AF65-F5344CB8AC3E}">
        <p14:creationId xmlns:p14="http://schemas.microsoft.com/office/powerpoint/2010/main" val="3957869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up)">
                                      <p:cBhvr>
                                        <p:cTn id="21" dur="500"/>
                                        <p:tgtEl>
                                          <p:spTgt spid="7"/>
                                        </p:tgtEl>
                                      </p:cBhvr>
                                    </p:animEffect>
                                  </p:childTnLst>
                                </p:cTn>
                              </p:par>
                            </p:childTnLst>
                          </p:cTn>
                        </p:par>
                        <p:par>
                          <p:cTn id="22" fill="hold">
                            <p:stCondLst>
                              <p:cond delay="500"/>
                            </p:stCondLst>
                            <p:childTnLst>
                              <p:par>
                                <p:cTn id="23" presetID="16" presetClass="entr" presetSubtype="2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barn(inVertical)">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par>
                          <p:cTn id="31" fill="hold">
                            <p:stCondLst>
                              <p:cond delay="500"/>
                            </p:stCondLst>
                            <p:childTnLst>
                              <p:par>
                                <p:cTn id="32" presetID="16" presetClass="entr" presetSubtype="21"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500"/>
                            </p:stCondLst>
                            <p:childTnLst>
                              <p:par>
                                <p:cTn id="41" presetID="16" presetClass="entr" presetSubtype="2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arn(inVertical)">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500"/>
                            </p:stCondLst>
                            <p:childTnLst>
                              <p:par>
                                <p:cTn id="50" presetID="16" presetClass="entr" presetSubtype="21"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arn(inVertical)">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up)">
                                      <p:cBhvr>
                                        <p:cTn id="57" dur="500"/>
                                        <p:tgtEl>
                                          <p:spTgt spid="29"/>
                                        </p:tgtEl>
                                      </p:cBhvr>
                                    </p:animEffect>
                                  </p:childTnLst>
                                </p:cTn>
                              </p:par>
                            </p:childTnLst>
                          </p:cTn>
                        </p:par>
                        <p:par>
                          <p:cTn id="58" fill="hold">
                            <p:stCondLst>
                              <p:cond delay="500"/>
                            </p:stCondLst>
                            <p:childTnLst>
                              <p:par>
                                <p:cTn id="59" presetID="16" presetClass="entr" presetSubtype="21"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barn(inVertical)">
                                      <p:cBhvr>
                                        <p:cTn id="6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9" grpId="0" animBg="1"/>
      <p:bldP spid="11" grpId="0" animBg="1"/>
      <p:bldP spid="2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7A9EB79-0C01-886C-027A-99CCB615F7C0}"/>
              </a:ext>
            </a:extLst>
          </p:cNvPr>
          <p:cNvGrpSpPr/>
          <p:nvPr/>
        </p:nvGrpSpPr>
        <p:grpSpPr>
          <a:xfrm>
            <a:off x="4167168" y="639427"/>
            <a:ext cx="6557326" cy="1038670"/>
            <a:chOff x="-144964" y="1516728"/>
            <a:chExt cx="6557326" cy="1038670"/>
          </a:xfrm>
        </p:grpSpPr>
        <p:sp>
          <p:nvSpPr>
            <p:cNvPr id="14" name="Rounded Rectangle 36">
              <a:extLst>
                <a:ext uri="{FF2B5EF4-FFF2-40B4-BE49-F238E27FC236}">
                  <a16:creationId xmlns:a16="http://schemas.microsoft.com/office/drawing/2014/main" id="{F9922FBE-F52A-6EF4-C70E-3E0B85BA03DE}"/>
                </a:ext>
              </a:extLst>
            </p:cNvPr>
            <p:cNvSpPr/>
            <p:nvPr/>
          </p:nvSpPr>
          <p:spPr>
            <a:xfrm>
              <a:off x="478014" y="1636321"/>
              <a:ext cx="5934348" cy="919077"/>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r>
                <a:rPr lang="vi-VN" sz="2400" kern="1200">
                  <a:solidFill>
                    <a:srgbClr val="000000"/>
                  </a:solidFill>
                  <a:cs typeface="+mn-ea"/>
                  <a:sym typeface="+mn-lt"/>
                </a:rPr>
                <a:t>Yêu cầu của thị trường lao động</a:t>
              </a: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44964" y="1516728"/>
              <a:ext cx="782339" cy="665531"/>
            </a:xfrm>
            <a:prstGeom prst="rect">
              <a:avLst/>
            </a:prstGeom>
          </p:spPr>
        </p:pic>
      </p:grpSp>
      <p:sp>
        <p:nvSpPr>
          <p:cNvPr id="2" name="Rectangle: Rounded Corners 1">
            <a:extLst>
              <a:ext uri="{FF2B5EF4-FFF2-40B4-BE49-F238E27FC236}">
                <a16:creationId xmlns:a16="http://schemas.microsoft.com/office/drawing/2014/main" id="{C2ECC5D9-E29E-EBDB-30E4-84FDCAAE829B}"/>
              </a:ext>
            </a:extLst>
          </p:cNvPr>
          <p:cNvSpPr/>
          <p:nvPr/>
        </p:nvSpPr>
        <p:spPr>
          <a:xfrm>
            <a:off x="801347" y="2231795"/>
            <a:ext cx="4419600" cy="975732"/>
          </a:xfrm>
          <a:prstGeom prst="roundRect">
            <a:avLst>
              <a:gd name="adj" fmla="val 8613"/>
            </a:avLst>
          </a:prstGeom>
          <a:solidFill>
            <a:srgbClr val="C73529">
              <a:lumMod val="20000"/>
              <a:lumOff val="80000"/>
            </a:srgbClr>
          </a:solidFill>
          <a:ln w="25400" cap="flat" cmpd="sng" algn="ctr">
            <a:solidFill>
              <a:srgbClr val="C73529"/>
            </a:solidFill>
            <a:prstDash val="solid"/>
          </a:ln>
          <a:effectLst/>
        </p:spPr>
        <p:txBody>
          <a:bodyPr rtlCol="0" anchor="ctr"/>
          <a:lstStyle/>
          <a:p>
            <a:pPr algn="ctr" defTabSz="1219170">
              <a:buClrTx/>
            </a:pPr>
            <a:r>
              <a:rPr lang="en-US" sz="2400">
                <a:latin typeface="UTM Avo"/>
                <a:ea typeface="+mn-ea"/>
                <a:cs typeface="+mn-ea"/>
                <a:sym typeface="+mn-lt"/>
              </a:rPr>
              <a:t>V</a:t>
            </a:r>
            <a:r>
              <a:rPr lang="vi-VN" sz="2400">
                <a:latin typeface="+mn-lt"/>
                <a:ea typeface="+mn-ea"/>
                <a:cs typeface="+mn-ea"/>
                <a:sym typeface="+mn-lt"/>
              </a:rPr>
              <a:t>ới vị trí kĩ sư</a:t>
            </a:r>
            <a:endParaRPr lang="en-US" sz="2400">
              <a:latin typeface="UTM Avo"/>
              <a:ea typeface="+mn-ea"/>
              <a:cs typeface="+mn-ea"/>
              <a:sym typeface="+mn-lt"/>
            </a:endParaRPr>
          </a:p>
        </p:txBody>
      </p:sp>
      <p:cxnSp>
        <p:nvCxnSpPr>
          <p:cNvPr id="6" name="Connector: Elbow 5">
            <a:extLst>
              <a:ext uri="{FF2B5EF4-FFF2-40B4-BE49-F238E27FC236}">
                <a16:creationId xmlns:a16="http://schemas.microsoft.com/office/drawing/2014/main" id="{B745F907-546B-B3AD-2149-581B649B3CD6}"/>
              </a:ext>
            </a:extLst>
          </p:cNvPr>
          <p:cNvCxnSpPr>
            <a:cxnSpLocks/>
            <a:stCxn id="14" idx="2"/>
            <a:endCxn id="2" idx="0"/>
          </p:cNvCxnSpPr>
          <p:nvPr/>
        </p:nvCxnSpPr>
        <p:spPr>
          <a:xfrm rot="5400000">
            <a:off x="5107385" y="-418140"/>
            <a:ext cx="553698" cy="4746173"/>
          </a:xfrm>
          <a:prstGeom prst="bentConnector3">
            <a:avLst/>
          </a:prstGeom>
          <a:noFill/>
          <a:ln w="19050" cap="flat" cmpd="sng" algn="ctr">
            <a:solidFill>
              <a:srgbClr val="000000"/>
            </a:solidFill>
            <a:prstDash val="solid"/>
          </a:ln>
          <a:effectLst/>
        </p:spPr>
      </p:cxnSp>
      <p:sp>
        <p:nvSpPr>
          <p:cNvPr id="4" name="Rectangle: Rounded Corners 3">
            <a:extLst>
              <a:ext uri="{FF2B5EF4-FFF2-40B4-BE49-F238E27FC236}">
                <a16:creationId xmlns:a16="http://schemas.microsoft.com/office/drawing/2014/main" id="{7CABC848-A66A-DA23-1C91-57CDB6F28F06}"/>
              </a:ext>
            </a:extLst>
          </p:cNvPr>
          <p:cNvSpPr/>
          <p:nvPr/>
        </p:nvSpPr>
        <p:spPr>
          <a:xfrm>
            <a:off x="6838998" y="2242904"/>
            <a:ext cx="4609963" cy="975732"/>
          </a:xfrm>
          <a:prstGeom prst="roundRect">
            <a:avLst>
              <a:gd name="adj" fmla="val 9956"/>
            </a:avLst>
          </a:prstGeom>
          <a:solidFill>
            <a:srgbClr val="FFCA06">
              <a:lumMod val="20000"/>
              <a:lumOff val="80000"/>
            </a:srgbClr>
          </a:solidFill>
          <a:ln w="25400" cap="flat" cmpd="sng" algn="ctr">
            <a:solidFill>
              <a:srgbClr val="FFCA06"/>
            </a:solidFill>
            <a:prstDash val="solid"/>
          </a:ln>
          <a:effectLst/>
        </p:spPr>
        <p:txBody>
          <a:bodyPr rtlCol="0" anchor="ctr"/>
          <a:lstStyle/>
          <a:p>
            <a:pPr algn="ctr" defTabSz="1219170">
              <a:buClrTx/>
            </a:pPr>
            <a:r>
              <a:rPr lang="en-US" sz="2400" dirty="0" err="1">
                <a:latin typeface="UTM Avo"/>
                <a:ea typeface="+mn-ea"/>
                <a:cs typeface="+mn-ea"/>
                <a:sym typeface="+mn-lt"/>
              </a:rPr>
              <a:t>Với</a:t>
            </a:r>
            <a:r>
              <a:rPr lang="en-US" sz="2400" dirty="0">
                <a:latin typeface="UTM Avo"/>
                <a:ea typeface="+mn-ea"/>
                <a:cs typeface="+mn-ea"/>
                <a:sym typeface="+mn-lt"/>
              </a:rPr>
              <a:t> </a:t>
            </a:r>
            <a:r>
              <a:rPr lang="en-US" sz="2400" dirty="0" err="1">
                <a:latin typeface="UTM Avo"/>
                <a:ea typeface="+mn-ea"/>
                <a:cs typeface="+mn-ea"/>
                <a:sym typeface="+mn-lt"/>
              </a:rPr>
              <a:t>vị</a:t>
            </a:r>
            <a:r>
              <a:rPr lang="en-US" sz="2400" dirty="0">
                <a:latin typeface="UTM Avo"/>
                <a:ea typeface="+mn-ea"/>
                <a:cs typeface="+mn-ea"/>
                <a:sym typeface="+mn-lt"/>
              </a:rPr>
              <a:t> </a:t>
            </a:r>
            <a:r>
              <a:rPr lang="en-US" sz="2400" dirty="0" err="1">
                <a:latin typeface="UTM Avo"/>
                <a:ea typeface="+mn-ea"/>
                <a:cs typeface="+mn-ea"/>
                <a:sym typeface="+mn-lt"/>
              </a:rPr>
              <a:t>trí</a:t>
            </a:r>
            <a:r>
              <a:rPr lang="en-US" sz="2400" dirty="0">
                <a:latin typeface="UTM Avo"/>
                <a:ea typeface="+mn-ea"/>
                <a:cs typeface="+mn-ea"/>
                <a:sym typeface="+mn-lt"/>
              </a:rPr>
              <a:t> </a:t>
            </a:r>
            <a:r>
              <a:rPr lang="en-US" sz="2400" dirty="0" err="1">
                <a:latin typeface="UTM Avo"/>
                <a:ea typeface="+mn-ea"/>
                <a:cs typeface="+mn-ea"/>
                <a:sym typeface="+mn-lt"/>
              </a:rPr>
              <a:t>công</a:t>
            </a:r>
            <a:r>
              <a:rPr lang="en-US" sz="2400" dirty="0">
                <a:latin typeface="UTM Avo"/>
                <a:ea typeface="+mn-ea"/>
                <a:cs typeface="+mn-ea"/>
                <a:sym typeface="+mn-lt"/>
              </a:rPr>
              <a:t> </a:t>
            </a:r>
            <a:r>
              <a:rPr lang="en-US" sz="2400" dirty="0" err="1">
                <a:latin typeface="UTM Avo"/>
                <a:ea typeface="+mn-ea"/>
                <a:cs typeface="+mn-ea"/>
                <a:sym typeface="+mn-lt"/>
              </a:rPr>
              <a:t>nhân</a:t>
            </a:r>
            <a:r>
              <a:rPr lang="en-US" sz="2400" dirty="0">
                <a:latin typeface="UTM Avo"/>
                <a:ea typeface="+mn-ea"/>
                <a:cs typeface="+mn-ea"/>
                <a:sym typeface="+mn-lt"/>
              </a:rPr>
              <a:t> </a:t>
            </a:r>
            <a:r>
              <a:rPr lang="en-US" sz="2400" dirty="0" err="1">
                <a:latin typeface="UTM Avo"/>
                <a:ea typeface="+mn-ea"/>
                <a:cs typeface="+mn-ea"/>
                <a:sym typeface="+mn-lt"/>
              </a:rPr>
              <a:t>kĩ</a:t>
            </a:r>
            <a:r>
              <a:rPr lang="en-US" sz="2400" dirty="0">
                <a:latin typeface="UTM Avo"/>
                <a:ea typeface="+mn-ea"/>
                <a:cs typeface="+mn-ea"/>
                <a:sym typeface="+mn-lt"/>
              </a:rPr>
              <a:t> </a:t>
            </a:r>
            <a:r>
              <a:rPr lang="en-US" sz="2400" dirty="0" err="1">
                <a:latin typeface="UTM Avo"/>
                <a:ea typeface="+mn-ea"/>
                <a:cs typeface="+mn-ea"/>
                <a:sym typeface="+mn-lt"/>
              </a:rPr>
              <a:t>thuật</a:t>
            </a:r>
            <a:endParaRPr lang="en-US" sz="2400" dirty="0">
              <a:latin typeface="UTM Avo"/>
              <a:ea typeface="+mn-ea"/>
              <a:cs typeface="+mn-ea"/>
              <a:sym typeface="+mn-lt"/>
            </a:endParaRPr>
          </a:p>
        </p:txBody>
      </p:sp>
      <p:sp>
        <p:nvSpPr>
          <p:cNvPr id="16" name="Rectangle: Rounded Corners 15">
            <a:extLst>
              <a:ext uri="{FF2B5EF4-FFF2-40B4-BE49-F238E27FC236}">
                <a16:creationId xmlns:a16="http://schemas.microsoft.com/office/drawing/2014/main" id="{969B98B2-73C3-2C6E-95D2-CC34771BFE50}"/>
              </a:ext>
            </a:extLst>
          </p:cNvPr>
          <p:cNvSpPr/>
          <p:nvPr/>
        </p:nvSpPr>
        <p:spPr>
          <a:xfrm>
            <a:off x="5220948" y="3581167"/>
            <a:ext cx="3690778" cy="3197472"/>
          </a:xfrm>
          <a:prstGeom prst="roundRect">
            <a:avLst>
              <a:gd name="adj" fmla="val 6838"/>
            </a:avLst>
          </a:prstGeom>
          <a:solidFill>
            <a:srgbClr val="FFFFFF"/>
          </a:solidFill>
          <a:ln w="25400" cap="flat" cmpd="sng" algn="ctr">
            <a:solidFill>
              <a:srgbClr val="FFCA06"/>
            </a:solidFill>
            <a:prstDash val="solid"/>
          </a:ln>
          <a:effectLst/>
        </p:spPr>
        <p:txBody>
          <a:bodyPr rtlCol="0" anchor="ctr"/>
          <a:lstStyle/>
          <a:p>
            <a:pPr algn="ctr" defTabSz="1219170">
              <a:lnSpc>
                <a:spcPct val="150000"/>
              </a:lnSpc>
              <a:buClrTx/>
              <a:defRPr/>
            </a:pPr>
            <a:r>
              <a:rPr lang="vi-VN" sz="2400" dirty="0">
                <a:latin typeface="+mn-lt"/>
                <a:ea typeface="+mn-ea"/>
                <a:cs typeface="+mn-ea"/>
                <a:sym typeface="+mn-lt"/>
              </a:rPr>
              <a:t>Có kĩ năng thực hành nghề </a:t>
            </a:r>
            <a:r>
              <a:rPr lang="vi-VN" sz="2400">
                <a:latin typeface="+mn-lt"/>
                <a:ea typeface="+mn-ea"/>
                <a:cs typeface="+mn-ea"/>
                <a:sym typeface="+mn-lt"/>
              </a:rPr>
              <a:t>vững vàng</a:t>
            </a:r>
            <a:r>
              <a:rPr lang="en-US" sz="2400">
                <a:latin typeface="+mn-lt"/>
                <a:ea typeface="+mn-ea"/>
                <a:cs typeface="+mn-ea"/>
                <a:sym typeface="+mn-lt"/>
              </a:rPr>
              <a:t>.</a:t>
            </a:r>
            <a:endParaRPr lang="en-US" sz="2400" dirty="0">
              <a:latin typeface="UTM Avo"/>
              <a:ea typeface="+mn-ea"/>
              <a:cs typeface="+mn-ea"/>
              <a:sym typeface="+mn-lt"/>
            </a:endParaRPr>
          </a:p>
        </p:txBody>
      </p:sp>
      <p:cxnSp>
        <p:nvCxnSpPr>
          <p:cNvPr id="17" name="Connector: Elbow 16">
            <a:extLst>
              <a:ext uri="{FF2B5EF4-FFF2-40B4-BE49-F238E27FC236}">
                <a16:creationId xmlns:a16="http://schemas.microsoft.com/office/drawing/2014/main" id="{3803DB97-7201-446C-1BA2-818F69E5E45A}"/>
              </a:ext>
            </a:extLst>
          </p:cNvPr>
          <p:cNvCxnSpPr>
            <a:cxnSpLocks/>
            <a:stCxn id="14" idx="2"/>
            <a:endCxn id="4" idx="0"/>
          </p:cNvCxnSpPr>
          <p:nvPr/>
        </p:nvCxnSpPr>
        <p:spPr>
          <a:xfrm rot="16200000" flipH="1">
            <a:off x="8168247" y="1267170"/>
            <a:ext cx="564807" cy="1386660"/>
          </a:xfrm>
          <a:prstGeom prst="bentConnector3">
            <a:avLst>
              <a:gd name="adj1" fmla="val 50000"/>
            </a:avLst>
          </a:prstGeom>
          <a:noFill/>
          <a:ln w="19050" cap="flat" cmpd="sng" algn="ctr">
            <a:solidFill>
              <a:srgbClr val="000000"/>
            </a:solidFill>
            <a:prstDash val="solid"/>
          </a:ln>
          <a:effectLst/>
        </p:spPr>
      </p:cxnSp>
      <p:cxnSp>
        <p:nvCxnSpPr>
          <p:cNvPr id="18" name="Straight Arrow Connector 17">
            <a:extLst>
              <a:ext uri="{FF2B5EF4-FFF2-40B4-BE49-F238E27FC236}">
                <a16:creationId xmlns:a16="http://schemas.microsoft.com/office/drawing/2014/main" id="{B4C037CE-4219-7BB7-3AEE-A41D26214D16}"/>
              </a:ext>
            </a:extLst>
          </p:cNvPr>
          <p:cNvCxnSpPr>
            <a:cxnSpLocks/>
            <a:stCxn id="4" idx="2"/>
            <a:endCxn id="16" idx="0"/>
          </p:cNvCxnSpPr>
          <p:nvPr/>
        </p:nvCxnSpPr>
        <p:spPr>
          <a:xfrm flipH="1">
            <a:off x="7066337" y="3218636"/>
            <a:ext cx="2077643" cy="362531"/>
          </a:xfrm>
          <a:prstGeom prst="straightConnector1">
            <a:avLst/>
          </a:prstGeom>
          <a:noFill/>
          <a:ln w="19050" cap="flat" cmpd="sng" algn="ctr">
            <a:solidFill>
              <a:srgbClr val="000000"/>
            </a:solidFill>
            <a:prstDash val="solid"/>
            <a:tailEnd type="triangle"/>
          </a:ln>
          <a:effectLst/>
        </p:spPr>
      </p:cxnSp>
      <p:sp>
        <p:nvSpPr>
          <p:cNvPr id="19" name="Rectangle: Rounded Corners 18">
            <a:extLst>
              <a:ext uri="{FF2B5EF4-FFF2-40B4-BE49-F238E27FC236}">
                <a16:creationId xmlns:a16="http://schemas.microsoft.com/office/drawing/2014/main" id="{81B71572-0CFF-2B86-6333-6083D2F9A898}"/>
              </a:ext>
            </a:extLst>
          </p:cNvPr>
          <p:cNvSpPr/>
          <p:nvPr/>
        </p:nvSpPr>
        <p:spPr>
          <a:xfrm>
            <a:off x="9254106" y="3581167"/>
            <a:ext cx="2698408" cy="3197472"/>
          </a:xfrm>
          <a:prstGeom prst="roundRect">
            <a:avLst>
              <a:gd name="adj" fmla="val 6838"/>
            </a:avLst>
          </a:prstGeom>
          <a:solidFill>
            <a:srgbClr val="FFFFFF"/>
          </a:solidFill>
          <a:ln w="25400" cap="flat" cmpd="sng" algn="ctr">
            <a:solidFill>
              <a:srgbClr val="FFCA06"/>
            </a:solidFill>
            <a:prstDash val="solid"/>
          </a:ln>
          <a:effectLst/>
        </p:spPr>
        <p:txBody>
          <a:bodyPr rtlCol="0" anchor="ctr"/>
          <a:lstStyle/>
          <a:p>
            <a:pPr algn="ctr" defTabSz="1219170">
              <a:lnSpc>
                <a:spcPct val="150000"/>
              </a:lnSpc>
              <a:buClrTx/>
              <a:defRPr/>
            </a:pPr>
            <a:r>
              <a:rPr lang="vi-VN" sz="2400" dirty="0">
                <a:latin typeface="+mn-lt"/>
                <a:ea typeface="+mn-ea"/>
                <a:cs typeface="+mn-ea"/>
                <a:sym typeface="+mn-lt"/>
              </a:rPr>
              <a:t>Có khả năng làm việc độc lập và làm việc </a:t>
            </a:r>
            <a:r>
              <a:rPr lang="vi-VN" sz="2400">
                <a:latin typeface="+mn-lt"/>
                <a:ea typeface="+mn-ea"/>
                <a:cs typeface="+mn-ea"/>
                <a:sym typeface="+mn-lt"/>
              </a:rPr>
              <a:t>theo nhóm</a:t>
            </a:r>
            <a:r>
              <a:rPr lang="en-US" sz="2400">
                <a:latin typeface="+mn-lt"/>
                <a:ea typeface="+mn-ea"/>
                <a:cs typeface="+mn-ea"/>
                <a:sym typeface="+mn-lt"/>
              </a:rPr>
              <a:t>.</a:t>
            </a:r>
            <a:endParaRPr lang="en-US" sz="2400" dirty="0">
              <a:latin typeface="UTM Avo"/>
              <a:ea typeface="+mn-ea"/>
              <a:cs typeface="+mn-ea"/>
              <a:sym typeface="+mn-lt"/>
            </a:endParaRPr>
          </a:p>
        </p:txBody>
      </p:sp>
      <p:cxnSp>
        <p:nvCxnSpPr>
          <p:cNvPr id="20" name="Straight Arrow Connector 19">
            <a:extLst>
              <a:ext uri="{FF2B5EF4-FFF2-40B4-BE49-F238E27FC236}">
                <a16:creationId xmlns:a16="http://schemas.microsoft.com/office/drawing/2014/main" id="{A33E64AC-3407-C561-38DC-871450B408B4}"/>
              </a:ext>
            </a:extLst>
          </p:cNvPr>
          <p:cNvCxnSpPr>
            <a:cxnSpLocks/>
            <a:stCxn id="4" idx="2"/>
            <a:endCxn id="19" idx="0"/>
          </p:cNvCxnSpPr>
          <p:nvPr/>
        </p:nvCxnSpPr>
        <p:spPr>
          <a:xfrm>
            <a:off x="9143980" y="3218636"/>
            <a:ext cx="1459330" cy="362531"/>
          </a:xfrm>
          <a:prstGeom prst="straightConnector1">
            <a:avLst/>
          </a:prstGeom>
          <a:noFill/>
          <a:ln w="19050" cap="flat" cmpd="sng" algn="ctr">
            <a:solidFill>
              <a:srgbClr val="000000"/>
            </a:solidFill>
            <a:prstDash val="solid"/>
            <a:tailEnd type="triangle"/>
          </a:ln>
          <a:effectLst/>
        </p:spPr>
      </p:cxnSp>
    </p:spTree>
    <p:extLst>
      <p:ext uri="{BB962C8B-B14F-4D97-AF65-F5344CB8AC3E}">
        <p14:creationId xmlns:p14="http://schemas.microsoft.com/office/powerpoint/2010/main" val="319772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500"/>
                            </p:stCondLst>
                            <p:childTnLst>
                              <p:par>
                                <p:cTn id="18" presetID="16" presetClass="entr" presetSubtype="2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500"/>
                                        <p:tgtEl>
                                          <p:spTgt spid="20"/>
                                        </p:tgtEl>
                                      </p:cBhvr>
                                    </p:animEffect>
                                  </p:childTnLst>
                                </p:cTn>
                              </p:par>
                            </p:childTnLst>
                          </p:cTn>
                        </p:par>
                        <p:par>
                          <p:cTn id="26" fill="hold">
                            <p:stCondLst>
                              <p:cond delay="500"/>
                            </p:stCondLst>
                            <p:childTnLst>
                              <p:par>
                                <p:cTn id="27" presetID="16" presetClass="entr" presetSubtype="21"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barn(inVertical)">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7A9EB79-0C01-886C-027A-99CCB615F7C0}"/>
              </a:ext>
            </a:extLst>
          </p:cNvPr>
          <p:cNvGrpSpPr/>
          <p:nvPr/>
        </p:nvGrpSpPr>
        <p:grpSpPr>
          <a:xfrm>
            <a:off x="3975200" y="786576"/>
            <a:ext cx="7814432" cy="919077"/>
            <a:chOff x="-101421" y="1636321"/>
            <a:chExt cx="7814433" cy="919077"/>
          </a:xfrm>
        </p:grpSpPr>
        <p:sp>
          <p:nvSpPr>
            <p:cNvPr id="14" name="Rounded Rectangle 36">
              <a:extLst>
                <a:ext uri="{FF2B5EF4-FFF2-40B4-BE49-F238E27FC236}">
                  <a16:creationId xmlns:a16="http://schemas.microsoft.com/office/drawing/2014/main" id="{F9922FBE-F52A-6EF4-C70E-3E0B85BA03DE}"/>
                </a:ext>
              </a:extLst>
            </p:cNvPr>
            <p:cNvSpPr/>
            <p:nvPr/>
          </p:nvSpPr>
          <p:spPr>
            <a:xfrm>
              <a:off x="478014" y="1636321"/>
              <a:ext cx="7234998" cy="919077"/>
            </a:xfrm>
            <a:prstGeom prst="roundRect">
              <a:avLst>
                <a:gd name="adj" fmla="val 13630"/>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r>
                <a:rPr lang="vi-VN" sz="2400" kern="1200">
                  <a:solidFill>
                    <a:srgbClr val="000000"/>
                  </a:solidFill>
                  <a:cs typeface="+mn-ea"/>
                  <a:sym typeface="+mn-lt"/>
                </a:rPr>
                <a:t>Các thông tin chính về thị trường lao động </a:t>
              </a:r>
            </a:p>
          </p:txBody>
        </p:sp>
        <p:pic>
          <p:nvPicPr>
            <p:cNvPr id="15" name="Graphic 24" descr="Back with solid fill">
              <a:extLst>
                <a:ext uri="{FF2B5EF4-FFF2-40B4-BE49-F238E27FC236}">
                  <a16:creationId xmlns:a16="http://schemas.microsoft.com/office/drawing/2014/main" id="{A86FA0E7-B753-FEA4-E491-290D91A540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01421" y="1711096"/>
              <a:ext cx="782339" cy="665531"/>
            </a:xfrm>
            <a:prstGeom prst="rect">
              <a:avLst/>
            </a:prstGeom>
          </p:spPr>
        </p:pic>
      </p:grpSp>
      <p:pic>
        <p:nvPicPr>
          <p:cNvPr id="4" name="Picture 3">
            <a:extLst>
              <a:ext uri="{FF2B5EF4-FFF2-40B4-BE49-F238E27FC236}">
                <a16:creationId xmlns:a16="http://schemas.microsoft.com/office/drawing/2014/main" id="{70D78CFB-116F-3F34-FBFD-1C041C817799}"/>
              </a:ext>
            </a:extLst>
          </p:cNvPr>
          <p:cNvPicPr>
            <a:picLocks noChangeAspect="1"/>
          </p:cNvPicPr>
          <p:nvPr/>
        </p:nvPicPr>
        <p:blipFill>
          <a:blip r:embed="rId4"/>
          <a:srcRect/>
          <a:stretch/>
        </p:blipFill>
        <p:spPr>
          <a:xfrm>
            <a:off x="6521777" y="2455349"/>
            <a:ext cx="5267855" cy="3518884"/>
          </a:xfrm>
          <a:prstGeom prst="rect">
            <a:avLst/>
          </a:prstGeom>
        </p:spPr>
      </p:pic>
      <p:sp>
        <p:nvSpPr>
          <p:cNvPr id="2" name="Rectangle: Rounded Corners 1">
            <a:extLst>
              <a:ext uri="{FF2B5EF4-FFF2-40B4-BE49-F238E27FC236}">
                <a16:creationId xmlns:a16="http://schemas.microsoft.com/office/drawing/2014/main" id="{9A17F475-D530-D828-2D07-746BCF8454A1}"/>
              </a:ext>
            </a:extLst>
          </p:cNvPr>
          <p:cNvSpPr/>
          <p:nvPr/>
        </p:nvSpPr>
        <p:spPr>
          <a:xfrm>
            <a:off x="549956" y="1939143"/>
            <a:ext cx="5659741" cy="1489857"/>
          </a:xfrm>
          <a:prstGeom prst="roundRect">
            <a:avLst/>
          </a:prstGeom>
          <a:solidFill>
            <a:schemeClr val="accent6">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vi-VN" sz="2400" dirty="0">
                <a:solidFill>
                  <a:srgbClr val="000000"/>
                </a:solidFill>
                <a:cs typeface="+mn-ea"/>
                <a:sym typeface="+mn-lt"/>
              </a:rPr>
              <a:t>Số lượng lao động có đào tạo về chuyên môn kĩ thuật tăng</a:t>
            </a:r>
            <a:r>
              <a:rPr lang="en-US" sz="2400" dirty="0">
                <a:solidFill>
                  <a:srgbClr val="000000"/>
                </a:solidFill>
                <a:latin typeface="UTM Avo"/>
                <a:cs typeface="+mn-ea"/>
                <a:sym typeface="+mn-lt"/>
              </a:rPr>
              <a:t>.</a:t>
            </a:r>
            <a:endParaRPr lang="vi-VN" sz="2400" dirty="0">
              <a:solidFill>
                <a:srgbClr val="000000"/>
              </a:solidFill>
              <a:cs typeface="+mn-ea"/>
              <a:sym typeface="+mn-lt"/>
            </a:endParaRPr>
          </a:p>
        </p:txBody>
      </p:sp>
      <p:sp>
        <p:nvSpPr>
          <p:cNvPr id="3" name="Rectangle: Rounded Corners 2">
            <a:extLst>
              <a:ext uri="{FF2B5EF4-FFF2-40B4-BE49-F238E27FC236}">
                <a16:creationId xmlns:a16="http://schemas.microsoft.com/office/drawing/2014/main" id="{F521A40C-A260-C297-92BE-9559A45DA202}"/>
              </a:ext>
            </a:extLst>
          </p:cNvPr>
          <p:cNvSpPr/>
          <p:nvPr/>
        </p:nvSpPr>
        <p:spPr>
          <a:xfrm>
            <a:off x="549956" y="3556001"/>
            <a:ext cx="5659741" cy="1489857"/>
          </a:xfrm>
          <a:prstGeom prst="roundRect">
            <a:avLst/>
          </a:prstGeom>
          <a:solidFill>
            <a:schemeClr val="accent6">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vi-VN" sz="2400">
                <a:solidFill>
                  <a:srgbClr val="000000"/>
                </a:solidFill>
                <a:cs typeface="+mn-ea"/>
                <a:sym typeface="+mn-lt"/>
              </a:rPr>
              <a:t>Vốn đầu tư của các doanh nghiệp nước ngoài vào Việt Nam tăng.</a:t>
            </a:r>
          </a:p>
        </p:txBody>
      </p:sp>
      <p:sp>
        <p:nvSpPr>
          <p:cNvPr id="5" name="Rectangle: Rounded Corners 4">
            <a:extLst>
              <a:ext uri="{FF2B5EF4-FFF2-40B4-BE49-F238E27FC236}">
                <a16:creationId xmlns:a16="http://schemas.microsoft.com/office/drawing/2014/main" id="{CBF4153B-586A-B869-F4DE-9DFFCC99B5EF}"/>
              </a:ext>
            </a:extLst>
          </p:cNvPr>
          <p:cNvSpPr/>
          <p:nvPr/>
        </p:nvSpPr>
        <p:spPr>
          <a:xfrm>
            <a:off x="549955" y="5172860"/>
            <a:ext cx="5659741" cy="1489857"/>
          </a:xfrm>
          <a:prstGeom prst="roundRect">
            <a:avLst/>
          </a:prstGeom>
          <a:solidFill>
            <a:schemeClr val="accent6">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vi-VN" sz="2400">
                <a:solidFill>
                  <a:srgbClr val="000000"/>
                </a:solidFill>
                <a:cs typeface="+mn-ea"/>
                <a:sym typeface="+mn-lt"/>
              </a:rPr>
              <a:t>Lao động có chuyên môn kĩ thuật, công nghệ có cơ hội xuất khẩu.</a:t>
            </a:r>
          </a:p>
        </p:txBody>
      </p:sp>
    </p:spTree>
    <p:extLst>
      <p:ext uri="{BB962C8B-B14F-4D97-AF65-F5344CB8AC3E}">
        <p14:creationId xmlns:p14="http://schemas.microsoft.com/office/powerpoint/2010/main" val="1828389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372035" y="833038"/>
            <a:ext cx="10642389" cy="865507"/>
            <a:chOff x="283935" y="1908158"/>
            <a:chExt cx="10642390" cy="865508"/>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865508"/>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567848"/>
            </a:xfrm>
            <a:prstGeom prst="rect">
              <a:avLst/>
            </a:prstGeom>
            <a:noFill/>
          </p:spPr>
          <p:txBody>
            <a:bodyPr wrap="square" rtlCol="0">
              <a:spAutoFit/>
            </a:bodyPr>
            <a:lstStyle/>
            <a:p>
              <a:pPr algn="just" defTabSz="914377">
                <a:lnSpc>
                  <a:spcPct val="150000"/>
                </a:lnSpc>
                <a:buClrTx/>
                <a:defRPr/>
              </a:pPr>
              <a:r>
                <a:rPr lang="vi-VN" sz="2400" kern="1200">
                  <a:solidFill>
                    <a:prstClr val="black"/>
                  </a:solidFill>
                  <a:latin typeface="+mn-lt"/>
                  <a:ea typeface="+mn-ea"/>
                  <a:cs typeface="+mn-ea"/>
                  <a:sym typeface="+mn-lt"/>
                </a:rPr>
                <a:t>4</a:t>
              </a:r>
              <a:r>
                <a:rPr lang="en-US" sz="2400" kern="1200">
                  <a:solidFill>
                    <a:prstClr val="black"/>
                  </a:solidFill>
                  <a:latin typeface="UTM Avo"/>
                  <a:ea typeface="+mn-ea"/>
                  <a:cs typeface="+mn-ea"/>
                  <a:sym typeface="+mn-lt"/>
                </a:rPr>
                <a:t>.</a:t>
              </a:r>
              <a:r>
                <a:rPr lang="vi-VN" sz="2400" kern="1200">
                  <a:solidFill>
                    <a:prstClr val="black"/>
                  </a:solidFill>
                  <a:latin typeface="+mn-lt"/>
                  <a:ea typeface="+mn-ea"/>
                  <a:cs typeface="+mn-ea"/>
                  <a:sym typeface="+mn-lt"/>
                </a:rPr>
                <a:t> Tóm tắt lí thuyết cây nghề nghiệp trong lựa chọn nghề nghiệp.</a:t>
              </a:r>
            </a:p>
          </p:txBody>
        </p:sp>
      </p:grpSp>
      <p:pic>
        <p:nvPicPr>
          <p:cNvPr id="6" name="Picture 5">
            <a:extLst>
              <a:ext uri="{FF2B5EF4-FFF2-40B4-BE49-F238E27FC236}">
                <a16:creationId xmlns:a16="http://schemas.microsoft.com/office/drawing/2014/main" id="{382A0600-FA74-25CA-1A26-AAE25BF3FB53}"/>
              </a:ext>
            </a:extLst>
          </p:cNvPr>
          <p:cNvPicPr>
            <a:picLocks noChangeAspect="1"/>
          </p:cNvPicPr>
          <p:nvPr/>
        </p:nvPicPr>
        <p:blipFill>
          <a:blip r:embed="rId4">
            <a:clrChange>
              <a:clrFrom>
                <a:srgbClr val="FFFFFF"/>
              </a:clrFrom>
              <a:clrTo>
                <a:srgbClr val="FFFFFF">
                  <a:alpha val="0"/>
                </a:srgbClr>
              </a:clrTo>
            </a:clrChange>
          </a:blip>
          <a:srcRect l="13590" r="13121"/>
          <a:stretch/>
        </p:blipFill>
        <p:spPr>
          <a:xfrm>
            <a:off x="4077836" y="1383508"/>
            <a:ext cx="4323645" cy="5899437"/>
          </a:xfrm>
          <a:prstGeom prst="rect">
            <a:avLst/>
          </a:prstGeom>
        </p:spPr>
      </p:pic>
      <p:grpSp>
        <p:nvGrpSpPr>
          <p:cNvPr id="17" name="Group 16">
            <a:extLst>
              <a:ext uri="{FF2B5EF4-FFF2-40B4-BE49-F238E27FC236}">
                <a16:creationId xmlns:a16="http://schemas.microsoft.com/office/drawing/2014/main" id="{0E4F15D9-A548-28FB-2DFE-A3559CFA7FC0}"/>
              </a:ext>
            </a:extLst>
          </p:cNvPr>
          <p:cNvGrpSpPr/>
          <p:nvPr/>
        </p:nvGrpSpPr>
        <p:grpSpPr>
          <a:xfrm>
            <a:off x="584243" y="2581894"/>
            <a:ext cx="4078227" cy="2694248"/>
            <a:chOff x="383029" y="1971389"/>
            <a:chExt cx="3058670" cy="2020686"/>
          </a:xfrm>
        </p:grpSpPr>
        <p:cxnSp>
          <p:nvCxnSpPr>
            <p:cNvPr id="8" name="Straight Arrow Connector 7">
              <a:extLst>
                <a:ext uri="{FF2B5EF4-FFF2-40B4-BE49-F238E27FC236}">
                  <a16:creationId xmlns:a16="http://schemas.microsoft.com/office/drawing/2014/main" id="{2A5F0438-1788-A7C3-DB99-FF58A0E45B47}"/>
                </a:ext>
              </a:extLst>
            </p:cNvPr>
            <p:cNvCxnSpPr>
              <a:cxnSpLocks/>
            </p:cNvCxnSpPr>
            <p:nvPr/>
          </p:nvCxnSpPr>
          <p:spPr>
            <a:xfrm>
              <a:off x="2489200" y="3572933"/>
              <a:ext cx="952499" cy="41914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D401CB5-17FF-13D9-FC2B-14399658A1CB}"/>
                </a:ext>
              </a:extLst>
            </p:cNvPr>
            <p:cNvSpPr txBox="1"/>
            <p:nvPr/>
          </p:nvSpPr>
          <p:spPr>
            <a:xfrm>
              <a:off x="383029" y="1971389"/>
              <a:ext cx="2419898" cy="1672381"/>
            </a:xfrm>
            <a:prstGeom prst="rect">
              <a:avLst/>
            </a:prstGeom>
            <a:noFill/>
          </p:spPr>
          <p:txBody>
            <a:bodyPr wrap="square">
              <a:spAutoFit/>
            </a:bodyPr>
            <a:lstStyle/>
            <a:p>
              <a:pPr algn="just" defTabSz="1219170">
                <a:lnSpc>
                  <a:spcPct val="150000"/>
                </a:lnSpc>
              </a:pPr>
              <a:r>
                <a:rPr lang="en-US" sz="2400" dirty="0" err="1">
                  <a:latin typeface="UTM Avo"/>
                  <a:ea typeface="+mn-ea"/>
                  <a:cs typeface="+mn-ea"/>
                  <a:sym typeface="+mn-lt"/>
                </a:rPr>
                <a:t>Gồm</a:t>
              </a:r>
              <a:r>
                <a:rPr lang="en-US" sz="2400" dirty="0">
                  <a:latin typeface="UTM Avo"/>
                  <a:ea typeface="+mn-ea"/>
                  <a:cs typeface="+mn-ea"/>
                  <a:sym typeface="+mn-lt"/>
                </a:rPr>
                <a:t>: k</a:t>
              </a:r>
              <a:r>
                <a:rPr lang="vi-VN" sz="2400" dirty="0">
                  <a:latin typeface="+mn-lt"/>
                  <a:ea typeface="+mn-ea"/>
                  <a:cs typeface="+mn-ea"/>
                  <a:sym typeface="+mn-lt"/>
                </a:rPr>
                <a:t>hả năng, sở thích, cá tính và giá trị nghề nghiệp của mỗi người</a:t>
              </a:r>
              <a:r>
                <a:rPr lang="en-US" sz="2400" dirty="0">
                  <a:latin typeface="UTM Avo"/>
                  <a:ea typeface="+mn-ea"/>
                  <a:cs typeface="+mn-ea"/>
                  <a:sym typeface="+mn-lt"/>
                </a:rPr>
                <a:t>.</a:t>
              </a:r>
            </a:p>
          </p:txBody>
        </p:sp>
      </p:grpSp>
      <p:grpSp>
        <p:nvGrpSpPr>
          <p:cNvPr id="24" name="Group 23">
            <a:extLst>
              <a:ext uri="{FF2B5EF4-FFF2-40B4-BE49-F238E27FC236}">
                <a16:creationId xmlns:a16="http://schemas.microsoft.com/office/drawing/2014/main" id="{9D9D2427-040A-D881-55A5-E3CAF29A35A5}"/>
              </a:ext>
            </a:extLst>
          </p:cNvPr>
          <p:cNvGrpSpPr/>
          <p:nvPr/>
        </p:nvGrpSpPr>
        <p:grpSpPr>
          <a:xfrm>
            <a:off x="584243" y="5408195"/>
            <a:ext cx="4131000" cy="1121846"/>
            <a:chOff x="463981" y="3951817"/>
            <a:chExt cx="3098250" cy="841384"/>
          </a:xfrm>
        </p:grpSpPr>
        <p:sp>
          <p:nvSpPr>
            <p:cNvPr id="21" name="Arrow: Right 20">
              <a:extLst>
                <a:ext uri="{FF2B5EF4-FFF2-40B4-BE49-F238E27FC236}">
                  <a16:creationId xmlns:a16="http://schemas.microsoft.com/office/drawing/2014/main" id="{A76525B6-CD7B-A1A7-BA51-F8F9F0DC89A6}"/>
                </a:ext>
              </a:extLst>
            </p:cNvPr>
            <p:cNvSpPr/>
            <p:nvPr/>
          </p:nvSpPr>
          <p:spPr>
            <a:xfrm>
              <a:off x="463981" y="4244880"/>
              <a:ext cx="422784" cy="372533"/>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b="1">
                <a:solidFill>
                  <a:sysClr val="windowText" lastClr="000000"/>
                </a:solidFill>
                <a:latin typeface="UTM Avo"/>
                <a:cs typeface="+mn-ea"/>
                <a:sym typeface="+mn-lt"/>
              </a:endParaRPr>
            </a:p>
          </p:txBody>
        </p:sp>
        <p:sp>
          <p:nvSpPr>
            <p:cNvPr id="23" name="TextBox 22">
              <a:extLst>
                <a:ext uri="{FF2B5EF4-FFF2-40B4-BE49-F238E27FC236}">
                  <a16:creationId xmlns:a16="http://schemas.microsoft.com/office/drawing/2014/main" id="{ED192855-DC3B-E5A5-35CF-9CD3F224C8DE}"/>
                </a:ext>
              </a:extLst>
            </p:cNvPr>
            <p:cNvSpPr txBox="1"/>
            <p:nvPr/>
          </p:nvSpPr>
          <p:spPr>
            <a:xfrm>
              <a:off x="886765" y="3951817"/>
              <a:ext cx="2675466" cy="841384"/>
            </a:xfrm>
            <a:prstGeom prst="rect">
              <a:avLst/>
            </a:prstGeom>
            <a:noFill/>
          </p:spPr>
          <p:txBody>
            <a:bodyPr wrap="square">
              <a:spAutoFit/>
            </a:bodyPr>
            <a:lstStyle/>
            <a:p>
              <a:pPr defTabSz="1219170">
                <a:lnSpc>
                  <a:spcPct val="150000"/>
                </a:lnSpc>
              </a:pPr>
              <a:r>
                <a:rPr lang="en-US" sz="2400" b="1" dirty="0" err="1">
                  <a:solidFill>
                    <a:sysClr val="windowText" lastClr="000000"/>
                  </a:solidFill>
                  <a:latin typeface="UTM Avo"/>
                  <a:ea typeface="+mn-ea"/>
                  <a:cs typeface="+mn-ea"/>
                  <a:sym typeface="+mn-lt"/>
                </a:rPr>
                <a:t>phần</a:t>
              </a:r>
              <a:r>
                <a:rPr lang="en-US" sz="2400" b="1" dirty="0">
                  <a:solidFill>
                    <a:sysClr val="windowText" lastClr="000000"/>
                  </a:solidFill>
                  <a:latin typeface="UTM Avo"/>
                  <a:ea typeface="+mn-ea"/>
                  <a:cs typeface="+mn-ea"/>
                  <a:sym typeface="+mn-lt"/>
                </a:rPr>
                <a:t> </a:t>
              </a:r>
              <a:r>
                <a:rPr lang="en-US" sz="2400" b="1" dirty="0" err="1">
                  <a:solidFill>
                    <a:sysClr val="windowText" lastClr="000000"/>
                  </a:solidFill>
                  <a:latin typeface="UTM Avo"/>
                  <a:ea typeface="+mn-ea"/>
                  <a:cs typeface="+mn-ea"/>
                  <a:sym typeface="+mn-lt"/>
                </a:rPr>
                <a:t>gốc</a:t>
              </a:r>
              <a:r>
                <a:rPr lang="en-US" sz="2400" b="1" dirty="0">
                  <a:solidFill>
                    <a:sysClr val="windowText" lastClr="000000"/>
                  </a:solidFill>
                  <a:latin typeface="UTM Avo"/>
                  <a:ea typeface="+mn-ea"/>
                  <a:cs typeface="+mn-ea"/>
                  <a:sym typeface="+mn-lt"/>
                </a:rPr>
                <a:t> </a:t>
              </a:r>
              <a:r>
                <a:rPr lang="en-US" sz="2400" b="1" dirty="0" err="1">
                  <a:solidFill>
                    <a:sysClr val="windowText" lastClr="000000"/>
                  </a:solidFill>
                  <a:latin typeface="UTM Avo"/>
                  <a:ea typeface="+mn-ea"/>
                  <a:cs typeface="+mn-ea"/>
                  <a:sym typeface="+mn-lt"/>
                </a:rPr>
                <a:t>rễ</a:t>
              </a:r>
              <a:r>
                <a:rPr lang="en-US" sz="2400" b="1" dirty="0">
                  <a:solidFill>
                    <a:sysClr val="windowText" lastClr="000000"/>
                  </a:solidFill>
                  <a:latin typeface="UTM Avo"/>
                  <a:ea typeface="+mn-ea"/>
                  <a:cs typeface="+mn-ea"/>
                  <a:sym typeface="+mn-lt"/>
                </a:rPr>
                <a:t> </a:t>
              </a:r>
              <a:r>
                <a:rPr lang="en-US" sz="2400" b="1" dirty="0" err="1">
                  <a:solidFill>
                    <a:sysClr val="windowText" lastClr="000000"/>
                  </a:solidFill>
                  <a:latin typeface="UTM Avo"/>
                  <a:ea typeface="+mn-ea"/>
                  <a:cs typeface="+mn-ea"/>
                  <a:sym typeface="+mn-lt"/>
                </a:rPr>
                <a:t>của</a:t>
              </a:r>
              <a:r>
                <a:rPr lang="en-US" sz="2400" b="1" dirty="0">
                  <a:solidFill>
                    <a:sysClr val="windowText" lastClr="000000"/>
                  </a:solidFill>
                  <a:latin typeface="UTM Avo"/>
                  <a:ea typeface="+mn-ea"/>
                  <a:cs typeface="+mn-ea"/>
                  <a:sym typeface="+mn-lt"/>
                </a:rPr>
                <a:t> </a:t>
              </a:r>
              <a:r>
                <a:rPr lang="en-US" sz="2400" b="1" dirty="0" err="1">
                  <a:solidFill>
                    <a:sysClr val="windowText" lastClr="000000"/>
                  </a:solidFill>
                  <a:latin typeface="UTM Avo"/>
                  <a:ea typeface="+mn-ea"/>
                  <a:cs typeface="+mn-ea"/>
                  <a:sym typeface="+mn-lt"/>
                </a:rPr>
                <a:t>lựa</a:t>
              </a:r>
              <a:r>
                <a:rPr lang="en-US" sz="2400" b="1" dirty="0">
                  <a:solidFill>
                    <a:sysClr val="windowText" lastClr="000000"/>
                  </a:solidFill>
                  <a:latin typeface="UTM Avo"/>
                  <a:ea typeface="+mn-ea"/>
                  <a:cs typeface="+mn-ea"/>
                  <a:sym typeface="+mn-lt"/>
                </a:rPr>
                <a:t> </a:t>
              </a:r>
              <a:r>
                <a:rPr lang="en-US" sz="2400" b="1" dirty="0" err="1">
                  <a:solidFill>
                    <a:sysClr val="windowText" lastClr="000000"/>
                  </a:solidFill>
                  <a:latin typeface="UTM Avo"/>
                  <a:ea typeface="+mn-ea"/>
                  <a:cs typeface="+mn-ea"/>
                  <a:sym typeface="+mn-lt"/>
                </a:rPr>
                <a:t>chọn</a:t>
              </a:r>
              <a:r>
                <a:rPr lang="en-US" sz="2400" b="1" dirty="0">
                  <a:solidFill>
                    <a:sysClr val="windowText" lastClr="000000"/>
                  </a:solidFill>
                  <a:latin typeface="UTM Avo"/>
                  <a:ea typeface="+mn-ea"/>
                  <a:cs typeface="+mn-ea"/>
                  <a:sym typeface="+mn-lt"/>
                </a:rPr>
                <a:t> </a:t>
              </a:r>
              <a:r>
                <a:rPr lang="en-US" sz="2400" b="1" dirty="0" err="1">
                  <a:solidFill>
                    <a:sysClr val="windowText" lastClr="000000"/>
                  </a:solidFill>
                  <a:latin typeface="UTM Avo"/>
                  <a:ea typeface="+mn-ea"/>
                  <a:cs typeface="+mn-ea"/>
                  <a:sym typeface="+mn-lt"/>
                </a:rPr>
                <a:t>nghề</a:t>
              </a:r>
              <a:r>
                <a:rPr lang="en-US" sz="2400" b="1" dirty="0">
                  <a:solidFill>
                    <a:sysClr val="windowText" lastClr="000000"/>
                  </a:solidFill>
                  <a:latin typeface="UTM Avo"/>
                  <a:ea typeface="+mn-ea"/>
                  <a:cs typeface="+mn-ea"/>
                  <a:sym typeface="+mn-lt"/>
                </a:rPr>
                <a:t> </a:t>
              </a:r>
              <a:r>
                <a:rPr lang="en-US" sz="2400" b="1" dirty="0" err="1">
                  <a:solidFill>
                    <a:sysClr val="windowText" lastClr="000000"/>
                  </a:solidFill>
                  <a:latin typeface="UTM Avo"/>
                  <a:ea typeface="+mn-ea"/>
                  <a:cs typeface="+mn-ea"/>
                  <a:sym typeface="+mn-lt"/>
                </a:rPr>
                <a:t>nghiệp</a:t>
              </a:r>
              <a:endParaRPr lang="en-US" sz="2400" b="1" dirty="0">
                <a:solidFill>
                  <a:sysClr val="windowText" lastClr="000000"/>
                </a:solidFill>
                <a:latin typeface="UTM Avo"/>
                <a:ea typeface="+mn-ea"/>
                <a:cs typeface="+mn-ea"/>
                <a:sym typeface="+mn-lt"/>
              </a:endParaRPr>
            </a:p>
          </p:txBody>
        </p:sp>
      </p:grpSp>
      <p:grpSp>
        <p:nvGrpSpPr>
          <p:cNvPr id="26" name="Group 25">
            <a:extLst>
              <a:ext uri="{FF2B5EF4-FFF2-40B4-BE49-F238E27FC236}">
                <a16:creationId xmlns:a16="http://schemas.microsoft.com/office/drawing/2014/main" id="{D8A62479-5342-EB57-583E-24A8AFA3BE82}"/>
              </a:ext>
            </a:extLst>
          </p:cNvPr>
          <p:cNvGrpSpPr/>
          <p:nvPr/>
        </p:nvGrpSpPr>
        <p:grpSpPr>
          <a:xfrm>
            <a:off x="7372727" y="1807306"/>
            <a:ext cx="4603331" cy="2783839"/>
            <a:chOff x="-445145" y="1948204"/>
            <a:chExt cx="3452498" cy="2087880"/>
          </a:xfrm>
        </p:grpSpPr>
        <p:cxnSp>
          <p:nvCxnSpPr>
            <p:cNvPr id="27" name="Straight Arrow Connector 26">
              <a:extLst>
                <a:ext uri="{FF2B5EF4-FFF2-40B4-BE49-F238E27FC236}">
                  <a16:creationId xmlns:a16="http://schemas.microsoft.com/office/drawing/2014/main" id="{D63B7D6C-4D1C-9CF6-7DCB-AA63CBF90C17}"/>
                </a:ext>
              </a:extLst>
            </p:cNvPr>
            <p:cNvCxnSpPr>
              <a:cxnSpLocks/>
            </p:cNvCxnSpPr>
            <p:nvPr/>
          </p:nvCxnSpPr>
          <p:spPr>
            <a:xfrm flipH="1">
              <a:off x="-445145" y="2320274"/>
              <a:ext cx="777032" cy="296707"/>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E61569B-7A58-B315-DFE6-FCAF9EBE7DF3}"/>
                </a:ext>
              </a:extLst>
            </p:cNvPr>
            <p:cNvSpPr txBox="1"/>
            <p:nvPr/>
          </p:nvSpPr>
          <p:spPr>
            <a:xfrm>
              <a:off x="331887" y="1948204"/>
              <a:ext cx="2675466" cy="2087880"/>
            </a:xfrm>
            <a:prstGeom prst="rect">
              <a:avLst/>
            </a:prstGeom>
            <a:noFill/>
          </p:spPr>
          <p:txBody>
            <a:bodyPr wrap="square">
              <a:spAutoFit/>
            </a:bodyPr>
            <a:lstStyle/>
            <a:p>
              <a:pPr algn="just" defTabSz="1219170">
                <a:lnSpc>
                  <a:spcPct val="150000"/>
                </a:lnSpc>
              </a:pPr>
              <a:r>
                <a:rPr lang="en-US" sz="2400">
                  <a:latin typeface="UTM Avo"/>
                  <a:ea typeface="+mn-ea"/>
                  <a:cs typeface="+mn-ea"/>
                  <a:sym typeface="+mn-lt"/>
                </a:rPr>
                <a:t>G</a:t>
              </a:r>
              <a:r>
                <a:rPr lang="vi-VN" sz="2400">
                  <a:latin typeface="+mn-lt"/>
                  <a:ea typeface="+mn-ea"/>
                  <a:cs typeface="+mn-ea"/>
                  <a:sym typeface="+mn-lt"/>
                </a:rPr>
                <a:t>ồm công việc ổn định, lương cao, mỗi trường làm việc tốt, cơ hội việc làm, được nhiều người tôn trọng</a:t>
              </a:r>
              <a:r>
                <a:rPr lang="en-US" sz="2400">
                  <a:latin typeface="+mn-lt"/>
                  <a:ea typeface="+mn-ea"/>
                  <a:cs typeface="+mn-ea"/>
                  <a:sym typeface="+mn-lt"/>
                </a:rPr>
                <a:t>.</a:t>
              </a:r>
              <a:r>
                <a:rPr lang="vi-VN" sz="2400">
                  <a:latin typeface="+mn-lt"/>
                  <a:ea typeface="+mn-ea"/>
                  <a:cs typeface="+mn-ea"/>
                  <a:sym typeface="+mn-lt"/>
                </a:rPr>
                <a:t> </a:t>
              </a:r>
              <a:endParaRPr lang="en-US" sz="2400">
                <a:latin typeface="UTM Avo"/>
                <a:ea typeface="+mn-ea"/>
                <a:cs typeface="+mn-ea"/>
                <a:sym typeface="+mn-lt"/>
              </a:endParaRPr>
            </a:p>
          </p:txBody>
        </p:sp>
      </p:grpSp>
      <p:grpSp>
        <p:nvGrpSpPr>
          <p:cNvPr id="31" name="Group 30">
            <a:extLst>
              <a:ext uri="{FF2B5EF4-FFF2-40B4-BE49-F238E27FC236}">
                <a16:creationId xmlns:a16="http://schemas.microsoft.com/office/drawing/2014/main" id="{ACE186A4-CF35-EF23-E307-5B2EF40C0BC2}"/>
              </a:ext>
            </a:extLst>
          </p:cNvPr>
          <p:cNvGrpSpPr/>
          <p:nvPr/>
        </p:nvGrpSpPr>
        <p:grpSpPr>
          <a:xfrm>
            <a:off x="8761665" y="5081656"/>
            <a:ext cx="2753469" cy="1121846"/>
            <a:chOff x="463981" y="3951817"/>
            <a:chExt cx="2065102" cy="841384"/>
          </a:xfrm>
        </p:grpSpPr>
        <p:sp>
          <p:nvSpPr>
            <p:cNvPr id="32" name="Arrow: Right 31">
              <a:extLst>
                <a:ext uri="{FF2B5EF4-FFF2-40B4-BE49-F238E27FC236}">
                  <a16:creationId xmlns:a16="http://schemas.microsoft.com/office/drawing/2014/main" id="{266ECC1D-6556-5AE3-4477-5ED034006D52}"/>
                </a:ext>
              </a:extLst>
            </p:cNvPr>
            <p:cNvSpPr/>
            <p:nvPr/>
          </p:nvSpPr>
          <p:spPr>
            <a:xfrm>
              <a:off x="463981" y="4244880"/>
              <a:ext cx="422784" cy="372533"/>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b="1">
                <a:solidFill>
                  <a:sysClr val="windowText" lastClr="000000"/>
                </a:solidFill>
                <a:latin typeface="UTM Avo"/>
                <a:cs typeface="+mn-ea"/>
                <a:sym typeface="+mn-lt"/>
              </a:endParaRPr>
            </a:p>
          </p:txBody>
        </p:sp>
        <p:sp>
          <p:nvSpPr>
            <p:cNvPr id="33" name="TextBox 32">
              <a:extLst>
                <a:ext uri="{FF2B5EF4-FFF2-40B4-BE49-F238E27FC236}">
                  <a16:creationId xmlns:a16="http://schemas.microsoft.com/office/drawing/2014/main" id="{49A16566-E16A-198B-6659-545C8C1B1F63}"/>
                </a:ext>
              </a:extLst>
            </p:cNvPr>
            <p:cNvSpPr txBox="1"/>
            <p:nvPr/>
          </p:nvSpPr>
          <p:spPr>
            <a:xfrm>
              <a:off x="886765" y="3951817"/>
              <a:ext cx="1642318" cy="841384"/>
            </a:xfrm>
            <a:prstGeom prst="rect">
              <a:avLst/>
            </a:prstGeom>
            <a:noFill/>
          </p:spPr>
          <p:txBody>
            <a:bodyPr wrap="square">
              <a:spAutoFit/>
            </a:bodyPr>
            <a:lstStyle/>
            <a:p>
              <a:pPr defTabSz="1219170">
                <a:lnSpc>
                  <a:spcPct val="150000"/>
                </a:lnSpc>
              </a:pPr>
              <a:r>
                <a:rPr lang="en-US" sz="2400" b="1" dirty="0">
                  <a:solidFill>
                    <a:sysClr val="windowText" lastClr="000000"/>
                  </a:solidFill>
                  <a:latin typeface="UTM Avo"/>
                  <a:ea typeface="+mn-ea"/>
                  <a:cs typeface="+mn-ea"/>
                  <a:sym typeface="+mn-lt"/>
                </a:rPr>
                <a:t>T</a:t>
              </a:r>
              <a:r>
                <a:rPr lang="vi-VN" sz="2400" b="1" dirty="0">
                  <a:solidFill>
                    <a:sysClr val="windowText" lastClr="000000"/>
                  </a:solidFill>
                  <a:latin typeface="+mn-lt"/>
                  <a:ea typeface="+mn-ea"/>
                  <a:cs typeface="+mn-ea"/>
                  <a:sym typeface="+mn-lt"/>
                </a:rPr>
                <a:t>hành quả thu được.</a:t>
              </a:r>
              <a:endParaRPr lang="en-US" sz="2400" b="1" dirty="0">
                <a:solidFill>
                  <a:sysClr val="windowText" lastClr="000000"/>
                </a:solidFill>
                <a:latin typeface="UTM Avo"/>
                <a:ea typeface="+mn-ea"/>
                <a:cs typeface="+mn-ea"/>
                <a:sym typeface="+mn-lt"/>
              </a:endParaRPr>
            </a:p>
          </p:txBody>
        </p:sp>
      </p:grpSp>
    </p:spTree>
    <p:extLst>
      <p:ext uri="{BB962C8B-B14F-4D97-AF65-F5344CB8AC3E}">
        <p14:creationId xmlns:p14="http://schemas.microsoft.com/office/powerpoint/2010/main" val="1102347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right)">
                                      <p:cBhvr>
                                        <p:cTn id="27" dur="500"/>
                                        <p:tgtEl>
                                          <p:spTgt spid="26"/>
                                        </p:tgtEl>
                                      </p:cBhvr>
                                    </p:animEffect>
                                  </p:childTnLst>
                                </p:cTn>
                              </p:par>
                            </p:childTnLst>
                          </p:cTn>
                        </p:par>
                        <p:par>
                          <p:cTn id="28" fill="hold">
                            <p:stCondLst>
                              <p:cond delay="500"/>
                            </p:stCondLst>
                            <p:childTnLst>
                              <p:par>
                                <p:cTn id="29" presetID="22" presetClass="entr" presetSubtype="8"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66"/>
        <p:cNvGrpSpPr/>
        <p:nvPr/>
      </p:nvGrpSpPr>
      <p:grpSpPr>
        <a:xfrm>
          <a:off x="0" y="0"/>
          <a:ext cx="0" cy="0"/>
          <a:chOff x="0" y="0"/>
          <a:chExt cx="0" cy="0"/>
        </a:xfrm>
      </p:grpSpPr>
      <p:pic>
        <p:nvPicPr>
          <p:cNvPr id="569" name="Google Shape;569;p36"/>
          <p:cNvPicPr preferRelativeResize="0">
            <a:picLocks noGrp="1"/>
          </p:cNvPicPr>
          <p:nvPr>
            <p:ph type="pic" idx="3"/>
          </p:nvPr>
        </p:nvPicPr>
        <p:blipFill rotWithShape="1">
          <a:blip r:embed="rId4">
            <a:alphaModFix/>
          </a:blip>
          <a:srcRect t="28066" b="28066"/>
          <a:stretch/>
        </p:blipFill>
        <p:spPr>
          <a:xfrm>
            <a:off x="1022894" y="1631237"/>
            <a:ext cx="8566766" cy="2818725"/>
          </a:xfrm>
          <a:prstGeom prst="rect">
            <a:avLst/>
          </a:prstGeom>
        </p:spPr>
      </p:pic>
      <p:grpSp>
        <p:nvGrpSpPr>
          <p:cNvPr id="570" name="Google Shape;570;p36"/>
          <p:cNvGrpSpPr/>
          <p:nvPr/>
        </p:nvGrpSpPr>
        <p:grpSpPr>
          <a:xfrm>
            <a:off x="5829467" y="2617800"/>
            <a:ext cx="13805667" cy="8279333"/>
            <a:chOff x="4372100" y="1963350"/>
            <a:chExt cx="10354250" cy="6209500"/>
          </a:xfrm>
        </p:grpSpPr>
        <p:grpSp>
          <p:nvGrpSpPr>
            <p:cNvPr id="571" name="Google Shape;571;p36"/>
            <p:cNvGrpSpPr/>
            <p:nvPr/>
          </p:nvGrpSpPr>
          <p:grpSpPr>
            <a:xfrm>
              <a:off x="4372100" y="1963350"/>
              <a:ext cx="10354250" cy="6209500"/>
              <a:chOff x="2570000" y="1422575"/>
              <a:chExt cx="10354250" cy="6209500"/>
            </a:xfrm>
          </p:grpSpPr>
          <p:cxnSp>
            <p:nvCxnSpPr>
              <p:cNvPr id="572" name="Google Shape;572;p36"/>
              <p:cNvCxnSpPr/>
              <p:nvPr/>
            </p:nvCxnSpPr>
            <p:spPr>
              <a:xfrm rot="10800000" flipH="1">
                <a:off x="2570000" y="14225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73" name="Google Shape;573;p36"/>
              <p:cNvCxnSpPr/>
              <p:nvPr/>
            </p:nvCxnSpPr>
            <p:spPr>
              <a:xfrm rot="10800000" flipH="1">
                <a:off x="2823200" y="17601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74" name="Google Shape;574;p36"/>
              <p:cNvCxnSpPr/>
              <p:nvPr/>
            </p:nvCxnSpPr>
            <p:spPr>
              <a:xfrm rot="10800000" flipH="1">
                <a:off x="3076400" y="20977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75" name="Google Shape;575;p36"/>
              <p:cNvCxnSpPr/>
              <p:nvPr/>
            </p:nvCxnSpPr>
            <p:spPr>
              <a:xfrm rot="10800000" flipH="1">
                <a:off x="3329600" y="24353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76" name="Google Shape;576;p36"/>
              <p:cNvCxnSpPr/>
              <p:nvPr/>
            </p:nvCxnSpPr>
            <p:spPr>
              <a:xfrm rot="10800000" flipH="1">
                <a:off x="3582800" y="27729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77" name="Google Shape;577;p36"/>
              <p:cNvCxnSpPr/>
              <p:nvPr/>
            </p:nvCxnSpPr>
            <p:spPr>
              <a:xfrm rot="10800000" flipH="1">
                <a:off x="3836000" y="31105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78" name="Google Shape;578;p36"/>
              <p:cNvCxnSpPr/>
              <p:nvPr/>
            </p:nvCxnSpPr>
            <p:spPr>
              <a:xfrm rot="10800000" flipH="1">
                <a:off x="4089200" y="34481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79" name="Google Shape;579;p36"/>
              <p:cNvCxnSpPr/>
              <p:nvPr/>
            </p:nvCxnSpPr>
            <p:spPr>
              <a:xfrm rot="10800000" flipH="1">
                <a:off x="4342400" y="37857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80" name="Google Shape;580;p36"/>
              <p:cNvCxnSpPr/>
              <p:nvPr/>
            </p:nvCxnSpPr>
            <p:spPr>
              <a:xfrm>
                <a:off x="3253900" y="4874350"/>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81" name="Google Shape;581;p36"/>
              <p:cNvCxnSpPr/>
              <p:nvPr/>
            </p:nvCxnSpPr>
            <p:spPr>
              <a:xfrm>
                <a:off x="3718063" y="4610527"/>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82" name="Google Shape;582;p36"/>
              <p:cNvCxnSpPr/>
              <p:nvPr/>
            </p:nvCxnSpPr>
            <p:spPr>
              <a:xfrm>
                <a:off x="4182225" y="4346704"/>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83" name="Google Shape;583;p36"/>
              <p:cNvCxnSpPr/>
              <p:nvPr/>
            </p:nvCxnSpPr>
            <p:spPr>
              <a:xfrm>
                <a:off x="4646388" y="4082881"/>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84" name="Google Shape;584;p36"/>
              <p:cNvCxnSpPr/>
              <p:nvPr/>
            </p:nvCxnSpPr>
            <p:spPr>
              <a:xfrm>
                <a:off x="5110550" y="3819058"/>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85" name="Google Shape;585;p36"/>
              <p:cNvCxnSpPr/>
              <p:nvPr/>
            </p:nvCxnSpPr>
            <p:spPr>
              <a:xfrm>
                <a:off x="5574713" y="3555235"/>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86" name="Google Shape;586;p36"/>
              <p:cNvCxnSpPr/>
              <p:nvPr/>
            </p:nvCxnSpPr>
            <p:spPr>
              <a:xfrm>
                <a:off x="6038875" y="3291413"/>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87" name="Google Shape;587;p36"/>
              <p:cNvCxnSpPr/>
              <p:nvPr/>
            </p:nvCxnSpPr>
            <p:spPr>
              <a:xfrm>
                <a:off x="6503038" y="3027590"/>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88" name="Google Shape;588;p36"/>
              <p:cNvCxnSpPr/>
              <p:nvPr/>
            </p:nvCxnSpPr>
            <p:spPr>
              <a:xfrm>
                <a:off x="6967200" y="2763767"/>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89" name="Google Shape;589;p36"/>
              <p:cNvCxnSpPr/>
              <p:nvPr/>
            </p:nvCxnSpPr>
            <p:spPr>
              <a:xfrm>
                <a:off x="7431363" y="2499944"/>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90" name="Google Shape;590;p36"/>
              <p:cNvCxnSpPr/>
              <p:nvPr/>
            </p:nvCxnSpPr>
            <p:spPr>
              <a:xfrm>
                <a:off x="7895525" y="2236121"/>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91" name="Google Shape;591;p36"/>
              <p:cNvCxnSpPr/>
              <p:nvPr/>
            </p:nvCxnSpPr>
            <p:spPr>
              <a:xfrm>
                <a:off x="8359688" y="1972298"/>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92" name="Google Shape;592;p36"/>
              <p:cNvCxnSpPr/>
              <p:nvPr/>
            </p:nvCxnSpPr>
            <p:spPr>
              <a:xfrm>
                <a:off x="8823850" y="1708475"/>
                <a:ext cx="4100400" cy="2348100"/>
              </a:xfrm>
              <a:prstGeom prst="straightConnector1">
                <a:avLst/>
              </a:prstGeom>
              <a:noFill/>
              <a:ln w="9525" cap="flat" cmpd="sng">
                <a:solidFill>
                  <a:schemeClr val="accent1"/>
                </a:solidFill>
                <a:prstDash val="solid"/>
                <a:round/>
                <a:headEnd type="none" w="med" len="med"/>
                <a:tailEnd type="none" w="med" len="med"/>
              </a:ln>
            </p:spPr>
          </p:cxnSp>
        </p:grpSp>
        <p:grpSp>
          <p:nvGrpSpPr>
            <p:cNvPr id="593" name="Google Shape;593;p36"/>
            <p:cNvGrpSpPr/>
            <p:nvPr/>
          </p:nvGrpSpPr>
          <p:grpSpPr>
            <a:xfrm>
              <a:off x="6172825" y="3084275"/>
              <a:ext cx="2832892" cy="2271300"/>
              <a:chOff x="6172825" y="3084275"/>
              <a:chExt cx="2832892" cy="2271300"/>
            </a:xfrm>
          </p:grpSpPr>
          <p:pic>
            <p:nvPicPr>
              <p:cNvPr id="594" name="Google Shape;594;p36"/>
              <p:cNvPicPr preferRelativeResize="0"/>
              <p:nvPr/>
            </p:nvPicPr>
            <p:blipFill>
              <a:blip r:embed="rId5">
                <a:alphaModFix/>
              </a:blip>
              <a:stretch>
                <a:fillRect/>
              </a:stretch>
            </p:blipFill>
            <p:spPr>
              <a:xfrm>
                <a:off x="6789133" y="3084275"/>
                <a:ext cx="2216584" cy="2271300"/>
              </a:xfrm>
              <a:prstGeom prst="rect">
                <a:avLst/>
              </a:prstGeom>
              <a:noFill/>
              <a:ln>
                <a:noFill/>
              </a:ln>
            </p:spPr>
          </p:pic>
          <p:pic>
            <p:nvPicPr>
              <p:cNvPr id="595" name="Google Shape;595;p36"/>
              <p:cNvPicPr preferRelativeResize="0"/>
              <p:nvPr/>
            </p:nvPicPr>
            <p:blipFill>
              <a:blip r:embed="rId6">
                <a:alphaModFix/>
              </a:blip>
              <a:stretch>
                <a:fillRect/>
              </a:stretch>
            </p:blipFill>
            <p:spPr>
              <a:xfrm flipH="1">
                <a:off x="6172825" y="3945012"/>
                <a:ext cx="943400" cy="1136924"/>
              </a:xfrm>
              <a:prstGeom prst="rect">
                <a:avLst/>
              </a:prstGeom>
              <a:noFill/>
              <a:ln>
                <a:noFill/>
              </a:ln>
            </p:spPr>
          </p:pic>
        </p:grpSp>
      </p:grpSp>
      <p:sp>
        <p:nvSpPr>
          <p:cNvPr id="6" name="TextBox 5">
            <a:extLst>
              <a:ext uri="{FF2B5EF4-FFF2-40B4-BE49-F238E27FC236}">
                <a16:creationId xmlns:a16="http://schemas.microsoft.com/office/drawing/2014/main" id="{C92F6AAA-E72C-964F-8522-4681352FF0C2}"/>
              </a:ext>
            </a:extLst>
          </p:cNvPr>
          <p:cNvSpPr txBox="1"/>
          <p:nvPr/>
        </p:nvSpPr>
        <p:spPr>
          <a:xfrm>
            <a:off x="-16568" y="4481593"/>
            <a:ext cx="9262173" cy="654731"/>
          </a:xfrm>
          <a:prstGeom prst="rect">
            <a:avLst/>
          </a:prstGeom>
          <a:noFill/>
        </p:spPr>
        <p:txBody>
          <a:bodyPr wrap="square" rtlCol="0">
            <a:spAutoFit/>
          </a:bodyPr>
          <a:lstStyle/>
          <a:p>
            <a:pPr algn="ctr" defTabSz="1219170">
              <a:lnSpc>
                <a:spcPct val="150000"/>
              </a:lnSpc>
            </a:pPr>
            <a:r>
              <a:rPr lang="en-US" sz="2800" b="1" dirty="0">
                <a:solidFill>
                  <a:srgbClr val="A7C5F6">
                    <a:lumMod val="25000"/>
                  </a:srgbClr>
                </a:solidFill>
                <a:latin typeface="UTM Avo"/>
                <a:ea typeface="+mn-ea"/>
                <a:cs typeface="+mn-ea"/>
                <a:sym typeface="+mn-lt"/>
              </a:rPr>
              <a:t>PHIẾU HỌC TẬP SỐ 4</a:t>
            </a:r>
          </a:p>
        </p:txBody>
      </p:sp>
    </p:spTree>
  </p:cSld>
  <p:clrMapOvr>
    <a:masterClrMapping/>
  </p:clrMapOvr>
  <p:transition spd="med">
    <p:random/>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308899" y="707860"/>
            <a:ext cx="10642389" cy="869742"/>
            <a:chOff x="283935" y="1908158"/>
            <a:chExt cx="10642390" cy="869741"/>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869741"/>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567848"/>
            </a:xfrm>
            <a:prstGeom prst="rect">
              <a:avLst/>
            </a:prstGeom>
            <a:noFill/>
          </p:spPr>
          <p:txBody>
            <a:bodyPr wrap="square" rtlCol="0">
              <a:spAutoFit/>
            </a:bodyPr>
            <a:lstStyle/>
            <a:p>
              <a:pPr algn="just" defTabSz="914377">
                <a:lnSpc>
                  <a:spcPct val="150000"/>
                </a:lnSpc>
                <a:buClrTx/>
                <a:defRPr/>
              </a:pPr>
              <a:r>
                <a:rPr lang="vi-VN" sz="2400" kern="1200">
                  <a:solidFill>
                    <a:prstClr val="black"/>
                  </a:solidFill>
                  <a:latin typeface="+mn-lt"/>
                  <a:ea typeface="+mn-ea"/>
                  <a:cs typeface="+mn-ea"/>
                  <a:sym typeface="+mn-lt"/>
                </a:rPr>
                <a:t>1</a:t>
              </a:r>
              <a:r>
                <a:rPr lang="en-US" sz="2400" kern="1200">
                  <a:solidFill>
                    <a:prstClr val="black"/>
                  </a:solidFill>
                  <a:latin typeface="UTM Avo"/>
                  <a:ea typeface="+mn-ea"/>
                  <a:cs typeface="+mn-ea"/>
                  <a:sym typeface="+mn-lt"/>
                </a:rPr>
                <a:t>.</a:t>
              </a:r>
              <a:r>
                <a:rPr lang="vi-VN" sz="2400" kern="1200">
                  <a:solidFill>
                    <a:prstClr val="black"/>
                  </a:solidFill>
                  <a:latin typeface="+mn-lt"/>
                  <a:ea typeface="+mn-ea"/>
                  <a:cs typeface="+mn-ea"/>
                  <a:sym typeface="+mn-lt"/>
                </a:rPr>
                <a:t> Tóm tắt lí thuyết mật mã Holland trong lựa chọn nghề nghiệp.</a:t>
              </a:r>
            </a:p>
          </p:txBody>
        </p:sp>
      </p:grpSp>
      <p:sp>
        <p:nvSpPr>
          <p:cNvPr id="7" name="Rectangle: Rounded Corners 6">
            <a:extLst>
              <a:ext uri="{FF2B5EF4-FFF2-40B4-BE49-F238E27FC236}">
                <a16:creationId xmlns:a16="http://schemas.microsoft.com/office/drawing/2014/main" id="{6141B69B-F22A-AFC2-9E1B-5D0647EE77F0}"/>
              </a:ext>
            </a:extLst>
          </p:cNvPr>
          <p:cNvSpPr/>
          <p:nvPr/>
        </p:nvSpPr>
        <p:spPr>
          <a:xfrm>
            <a:off x="508001" y="1752600"/>
            <a:ext cx="6235699" cy="1587128"/>
          </a:xfrm>
          <a:prstGeom prst="roundRect">
            <a:avLst>
              <a:gd name="adj" fmla="val 8012"/>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vi-VN" sz="2400" dirty="0">
                <a:solidFill>
                  <a:srgbClr val="000000"/>
                </a:solidFill>
                <a:cs typeface="+mn-ea"/>
                <a:sym typeface="+mn-lt"/>
              </a:rPr>
              <a:t>Chia tính cách ra 6 nhóm và tương ứng với mỗi nhóm tính cách là một kiểu người đặc trưng. </a:t>
            </a:r>
            <a:endParaRPr lang="en-US" sz="2400" dirty="0">
              <a:solidFill>
                <a:srgbClr val="000000"/>
              </a:solidFill>
              <a:latin typeface="UTM Avo"/>
              <a:cs typeface="+mn-ea"/>
              <a:sym typeface="+mn-lt"/>
            </a:endParaRPr>
          </a:p>
        </p:txBody>
      </p:sp>
      <p:sp>
        <p:nvSpPr>
          <p:cNvPr id="8" name="Rectangle: Rounded Corners 7">
            <a:extLst>
              <a:ext uri="{FF2B5EF4-FFF2-40B4-BE49-F238E27FC236}">
                <a16:creationId xmlns:a16="http://schemas.microsoft.com/office/drawing/2014/main" id="{13577528-F0F6-FBED-884B-6AB1EDBDFD41}"/>
              </a:ext>
            </a:extLst>
          </p:cNvPr>
          <p:cNvSpPr/>
          <p:nvPr/>
        </p:nvSpPr>
        <p:spPr>
          <a:xfrm>
            <a:off x="508003" y="3709930"/>
            <a:ext cx="6235699" cy="1189961"/>
          </a:xfrm>
          <a:prstGeom prst="roundRect">
            <a:avLst>
              <a:gd name="adj" fmla="val 8012"/>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400" dirty="0">
                <a:solidFill>
                  <a:srgbClr val="000000"/>
                </a:solidFill>
                <a:latin typeface="UTM Avo"/>
                <a:cs typeface="+mn-ea"/>
                <a:sym typeface="+mn-lt"/>
              </a:rPr>
              <a:t>Quy </a:t>
            </a:r>
            <a:r>
              <a:rPr lang="en-US" sz="2400" dirty="0" err="1">
                <a:solidFill>
                  <a:srgbClr val="000000"/>
                </a:solidFill>
                <a:latin typeface="UTM Avo"/>
                <a:cs typeface="+mn-ea"/>
                <a:sym typeface="+mn-lt"/>
              </a:rPr>
              <a:t>ước</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sắp</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xếp</a:t>
            </a:r>
            <a:r>
              <a:rPr lang="vi-VN" sz="2400" dirty="0">
                <a:solidFill>
                  <a:srgbClr val="000000"/>
                </a:solidFill>
                <a:cs typeface="+mn-ea"/>
                <a:sym typeface="+mn-lt"/>
              </a:rPr>
              <a:t>: người ở cạnh càng xa thì tính cách càng khác nhiều hơn. </a:t>
            </a:r>
          </a:p>
        </p:txBody>
      </p:sp>
      <p:sp>
        <p:nvSpPr>
          <p:cNvPr id="13" name="Rectangle: Rounded Corners 12">
            <a:extLst>
              <a:ext uri="{FF2B5EF4-FFF2-40B4-BE49-F238E27FC236}">
                <a16:creationId xmlns:a16="http://schemas.microsoft.com/office/drawing/2014/main" id="{7373EEC5-9CC3-0FCD-74F7-1C20B4C13F9F}"/>
              </a:ext>
            </a:extLst>
          </p:cNvPr>
          <p:cNvSpPr/>
          <p:nvPr/>
        </p:nvSpPr>
        <p:spPr>
          <a:xfrm>
            <a:off x="508002" y="5299338"/>
            <a:ext cx="6235700" cy="1189961"/>
          </a:xfrm>
          <a:prstGeom prst="roundRect">
            <a:avLst>
              <a:gd name="adj" fmla="val 8012"/>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vi-VN" sz="2400">
                <a:solidFill>
                  <a:srgbClr val="000000"/>
                </a:solidFill>
                <a:cs typeface="+mn-ea"/>
                <a:sym typeface="+mn-lt"/>
              </a:rPr>
              <a:t>Tính cách của nhiều người là sự kết hợp của 2 nhóm hoặc nhiều hơn. </a:t>
            </a:r>
          </a:p>
        </p:txBody>
      </p:sp>
      <p:grpSp>
        <p:nvGrpSpPr>
          <p:cNvPr id="2" name="Group 1">
            <a:extLst>
              <a:ext uri="{FF2B5EF4-FFF2-40B4-BE49-F238E27FC236}">
                <a16:creationId xmlns:a16="http://schemas.microsoft.com/office/drawing/2014/main" id="{E26ACAB4-DD7A-7B3B-9BC6-5A071ED76F8B}"/>
              </a:ext>
            </a:extLst>
          </p:cNvPr>
          <p:cNvGrpSpPr/>
          <p:nvPr/>
        </p:nvGrpSpPr>
        <p:grpSpPr>
          <a:xfrm>
            <a:off x="6743700" y="1625362"/>
            <a:ext cx="5307661" cy="5297715"/>
            <a:chOff x="5057775" y="1219022"/>
            <a:chExt cx="3980746" cy="3973286"/>
          </a:xfrm>
        </p:grpSpPr>
        <p:grpSp>
          <p:nvGrpSpPr>
            <p:cNvPr id="17" name="Group 16">
              <a:extLst>
                <a:ext uri="{FF2B5EF4-FFF2-40B4-BE49-F238E27FC236}">
                  <a16:creationId xmlns:a16="http://schemas.microsoft.com/office/drawing/2014/main" id="{80D72BAC-49D0-E933-7B94-AEFC0F08B771}"/>
                </a:ext>
              </a:extLst>
            </p:cNvPr>
            <p:cNvGrpSpPr/>
            <p:nvPr/>
          </p:nvGrpSpPr>
          <p:grpSpPr>
            <a:xfrm>
              <a:off x="5143148" y="1219022"/>
              <a:ext cx="3871385" cy="3625681"/>
              <a:chOff x="5238750" y="1220274"/>
              <a:chExt cx="3871385" cy="3625681"/>
            </a:xfrm>
          </p:grpSpPr>
          <p:sp>
            <p:nvSpPr>
              <p:cNvPr id="6" name="TextBox 5">
                <a:extLst>
                  <a:ext uri="{FF2B5EF4-FFF2-40B4-BE49-F238E27FC236}">
                    <a16:creationId xmlns:a16="http://schemas.microsoft.com/office/drawing/2014/main" id="{8A192C8A-8E5F-18E3-E603-F64B6A2E91B4}"/>
                  </a:ext>
                </a:extLst>
              </p:cNvPr>
              <p:cNvSpPr txBox="1"/>
              <p:nvPr/>
            </p:nvSpPr>
            <p:spPr>
              <a:xfrm>
                <a:off x="5633510" y="1220274"/>
                <a:ext cx="3476625" cy="1672381"/>
              </a:xfrm>
              <a:prstGeom prst="rect">
                <a:avLst/>
              </a:prstGeom>
              <a:noFill/>
            </p:spPr>
            <p:txBody>
              <a:bodyPr wrap="square">
                <a:spAutoFit/>
              </a:bodyPr>
              <a:lstStyle/>
              <a:p>
                <a:pPr algn="just" defTabSz="1219170">
                  <a:lnSpc>
                    <a:spcPct val="150000"/>
                  </a:lnSpc>
                </a:pPr>
                <a:r>
                  <a:rPr lang="en-US" sz="2400" dirty="0">
                    <a:latin typeface="UTM Avo"/>
                    <a:ea typeface="+mn-ea"/>
                    <a:cs typeface="+mn-ea"/>
                    <a:sym typeface="+mn-lt"/>
                  </a:rPr>
                  <a:t>K</a:t>
                </a:r>
                <a:r>
                  <a:rPr lang="vi-VN" sz="2400" dirty="0">
                    <a:latin typeface="+mn-lt"/>
                    <a:ea typeface="+mn-ea"/>
                    <a:cs typeface="+mn-ea"/>
                    <a:sym typeface="+mn-lt"/>
                  </a:rPr>
                  <a:t>hi tìm hiểu để biết bản thân thuộc kiểu người nào thì cần phải xem xét mình nổi trội nhất ở nhóm tính cách nào.</a:t>
                </a:r>
                <a:endParaRPr lang="en-US" sz="2400" dirty="0">
                  <a:latin typeface="UTM Avo"/>
                  <a:ea typeface="+mn-ea"/>
                  <a:cs typeface="+mn-ea"/>
                  <a:sym typeface="+mn-lt"/>
                </a:endParaRPr>
              </a:p>
            </p:txBody>
          </p:sp>
          <p:sp>
            <p:nvSpPr>
              <p:cNvPr id="16" name="Right Brace 15">
                <a:extLst>
                  <a:ext uri="{FF2B5EF4-FFF2-40B4-BE49-F238E27FC236}">
                    <a16:creationId xmlns:a16="http://schemas.microsoft.com/office/drawing/2014/main" id="{DDE43092-D0A4-7457-1B26-9AA207CAFF8C}"/>
                  </a:ext>
                </a:extLst>
              </p:cNvPr>
              <p:cNvSpPr/>
              <p:nvPr/>
            </p:nvSpPr>
            <p:spPr>
              <a:xfrm>
                <a:off x="5238750" y="1315701"/>
                <a:ext cx="466725" cy="3530254"/>
              </a:xfrm>
              <a:prstGeom prst="rightBrace">
                <a:avLst>
                  <a:gd name="adj1" fmla="val 25793"/>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endParaRPr lang="en-US" sz="2400" dirty="0">
                  <a:solidFill>
                    <a:srgbClr val="060445"/>
                  </a:solidFill>
                  <a:latin typeface="UTM Avo"/>
                  <a:cs typeface="+mn-ea"/>
                  <a:sym typeface="+mn-lt"/>
                </a:endParaRPr>
              </a:p>
            </p:txBody>
          </p:sp>
        </p:grpSp>
        <p:pic>
          <p:nvPicPr>
            <p:cNvPr id="21" name="Picture 20">
              <a:extLst>
                <a:ext uri="{FF2B5EF4-FFF2-40B4-BE49-F238E27FC236}">
                  <a16:creationId xmlns:a16="http://schemas.microsoft.com/office/drawing/2014/main" id="{E6D53669-6310-BC2C-F200-E6B4F17D5C96}"/>
                </a:ext>
              </a:extLst>
            </p:cNvPr>
            <p:cNvPicPr>
              <a:picLocks noChangeAspect="1"/>
            </p:cNvPicPr>
            <p:nvPr/>
          </p:nvPicPr>
          <p:blipFill>
            <a:blip r:embed="rId4"/>
            <a:stretch>
              <a:fillRect/>
            </a:stretch>
          </p:blipFill>
          <p:spPr>
            <a:xfrm>
              <a:off x="5057775" y="2927225"/>
              <a:ext cx="3980746" cy="2265083"/>
            </a:xfrm>
            <a:prstGeom prst="rect">
              <a:avLst/>
            </a:prstGeom>
          </p:spPr>
        </p:pic>
      </p:grpSp>
    </p:spTree>
    <p:extLst>
      <p:ext uri="{BB962C8B-B14F-4D97-AF65-F5344CB8AC3E}">
        <p14:creationId xmlns:p14="http://schemas.microsoft.com/office/powerpoint/2010/main" val="4193427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A4A0117-126F-01F3-C1ED-36B840CE9371}"/>
              </a:ext>
            </a:extLst>
          </p:cNvPr>
          <p:cNvPicPr>
            <a:picLocks noChangeAspect="1"/>
          </p:cNvPicPr>
          <p:nvPr/>
        </p:nvPicPr>
        <p:blipFill>
          <a:blip r:embed="rId3"/>
          <a:stretch>
            <a:fillRect/>
          </a:stretch>
        </p:blipFill>
        <p:spPr>
          <a:xfrm>
            <a:off x="2580751" y="984602"/>
            <a:ext cx="7030497" cy="5623025"/>
          </a:xfrm>
          <a:prstGeom prst="rect">
            <a:avLst/>
          </a:prstGeom>
        </p:spPr>
      </p:pic>
    </p:spTree>
    <p:extLst>
      <p:ext uri="{BB962C8B-B14F-4D97-AF65-F5344CB8AC3E}">
        <p14:creationId xmlns:p14="http://schemas.microsoft.com/office/powerpoint/2010/main" val="428348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86922B8A-A5EE-47C1-8D0F-5E72601116C1}"/>
              </a:ext>
            </a:extLst>
          </p:cNvPr>
          <p:cNvSpPr/>
          <p:nvPr/>
        </p:nvSpPr>
        <p:spPr>
          <a:xfrm>
            <a:off x="2971800" y="2170086"/>
            <a:ext cx="4991099" cy="85090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r>
              <a:rPr lang="en-US" sz="2400" dirty="0" err="1">
                <a:solidFill>
                  <a:srgbClr val="000000"/>
                </a:solidFill>
                <a:latin typeface="UTM Avo"/>
                <a:cs typeface="+mn-ea"/>
                <a:sym typeface="+mn-lt"/>
              </a:rPr>
              <a:t>Tự</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nghiên</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cứu</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về</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ngành</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nghề</a:t>
            </a:r>
            <a:endParaRPr lang="en-US" sz="2400" dirty="0">
              <a:solidFill>
                <a:srgbClr val="000000"/>
              </a:solidFill>
              <a:latin typeface="UTM Avo"/>
              <a:cs typeface="+mn-ea"/>
              <a:sym typeface="+mn-lt"/>
            </a:endParaRPr>
          </a:p>
        </p:txBody>
      </p:sp>
      <p:sp>
        <p:nvSpPr>
          <p:cNvPr id="7" name="Rectangle: Rounded Corners 6">
            <a:extLst>
              <a:ext uri="{FF2B5EF4-FFF2-40B4-BE49-F238E27FC236}">
                <a16:creationId xmlns:a16="http://schemas.microsoft.com/office/drawing/2014/main" id="{59809293-EE99-FD69-4FB6-46FF4D7BE1B9}"/>
              </a:ext>
            </a:extLst>
          </p:cNvPr>
          <p:cNvSpPr/>
          <p:nvPr/>
        </p:nvSpPr>
        <p:spPr>
          <a:xfrm>
            <a:off x="2971800" y="3160686"/>
            <a:ext cx="4991099" cy="113030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400">
                <a:solidFill>
                  <a:srgbClr val="000000"/>
                </a:solidFill>
                <a:latin typeface="UTM Avo"/>
                <a:cs typeface="+mn-ea"/>
                <a:sym typeface="+mn-lt"/>
              </a:rPr>
              <a:t>Tích cực tham gia các hoạt động thực tế</a:t>
            </a:r>
          </a:p>
        </p:txBody>
      </p:sp>
      <p:grpSp>
        <p:nvGrpSpPr>
          <p:cNvPr id="9" name="Group 8">
            <a:extLst>
              <a:ext uri="{FF2B5EF4-FFF2-40B4-BE49-F238E27FC236}">
                <a16:creationId xmlns:a16="http://schemas.microsoft.com/office/drawing/2014/main" id="{A5A9272C-3470-37BE-AFDD-3ECCB8D00B4D}"/>
              </a:ext>
            </a:extLst>
          </p:cNvPr>
          <p:cNvGrpSpPr/>
          <p:nvPr/>
        </p:nvGrpSpPr>
        <p:grpSpPr>
          <a:xfrm>
            <a:off x="328491" y="683815"/>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vi-VN" sz="2400" kern="1200">
                  <a:solidFill>
                    <a:prstClr val="black"/>
                  </a:solidFill>
                  <a:latin typeface="+mn-lt"/>
                  <a:ea typeface="+mn-ea"/>
                  <a:cs typeface="+mn-ea"/>
                  <a:sym typeface="+mn-lt"/>
                </a:rPr>
                <a:t>2</a:t>
              </a:r>
              <a:r>
                <a:rPr lang="en-US" sz="2400" kern="1200">
                  <a:solidFill>
                    <a:prstClr val="black"/>
                  </a:solidFill>
                  <a:latin typeface="UTM Avo"/>
                  <a:ea typeface="+mn-ea"/>
                  <a:cs typeface="+mn-ea"/>
                  <a:sym typeface="+mn-lt"/>
                </a:rPr>
                <a:t>.</a:t>
              </a:r>
              <a:r>
                <a:rPr lang="vi-VN" sz="2400" kern="1200">
                  <a:solidFill>
                    <a:prstClr val="black"/>
                  </a:solidFill>
                  <a:latin typeface="+mn-lt"/>
                  <a:ea typeface="+mn-ea"/>
                  <a:cs typeface="+mn-ea"/>
                  <a:sym typeface="+mn-lt"/>
                </a:rPr>
                <a:t> Em hãy xác định hướng đi của bản thân sau khi tốt nghiệp trung học cơ sở. Giải thích lí do.</a:t>
              </a:r>
            </a:p>
          </p:txBody>
        </p:sp>
      </p:grpSp>
      <p:sp>
        <p:nvSpPr>
          <p:cNvPr id="2" name="Freeform 25">
            <a:extLst>
              <a:ext uri="{FF2B5EF4-FFF2-40B4-BE49-F238E27FC236}">
                <a16:creationId xmlns:a16="http://schemas.microsoft.com/office/drawing/2014/main" id="{1C9EA831-076D-44F4-85F9-2610B5B118F0}"/>
              </a:ext>
            </a:extLst>
          </p:cNvPr>
          <p:cNvSpPr/>
          <p:nvPr/>
        </p:nvSpPr>
        <p:spPr>
          <a:xfrm>
            <a:off x="371966" y="2717109"/>
            <a:ext cx="2599833" cy="3862415"/>
          </a:xfrm>
          <a:custGeom>
            <a:avLst/>
            <a:gdLst/>
            <a:ahLst/>
            <a:cxnLst/>
            <a:rect l="l" t="t" r="r" b="b"/>
            <a:pathLst>
              <a:path w="1944871" h="2768500">
                <a:moveTo>
                  <a:pt x="0" y="0"/>
                </a:moveTo>
                <a:lnTo>
                  <a:pt x="1944872" y="0"/>
                </a:lnTo>
                <a:lnTo>
                  <a:pt x="1944872" y="2768500"/>
                </a:lnTo>
                <a:lnTo>
                  <a:pt x="0" y="2768500"/>
                </a:lnTo>
                <a:lnTo>
                  <a:pt x="0" y="0"/>
                </a:lnTo>
                <a:close/>
              </a:path>
            </a:pathLst>
          </a:custGeom>
          <a:blipFill>
            <a:blip r:embed="rId4"/>
            <a:stretch>
              <a:fillRect/>
            </a:stretch>
          </a:blipFill>
        </p:spPr>
        <p:txBody>
          <a:bodyPr/>
          <a:lstStyle/>
          <a:p>
            <a:pPr defTabSz="1219170"/>
            <a:endParaRPr lang="en-US" sz="2400">
              <a:latin typeface="UTM Avo"/>
              <a:ea typeface="+mn-ea"/>
              <a:cs typeface="+mn-ea"/>
              <a:sym typeface="+mn-lt"/>
            </a:endParaRPr>
          </a:p>
        </p:txBody>
      </p:sp>
      <p:sp>
        <p:nvSpPr>
          <p:cNvPr id="8" name="Rectangle: Rounded Corners 7">
            <a:extLst>
              <a:ext uri="{FF2B5EF4-FFF2-40B4-BE49-F238E27FC236}">
                <a16:creationId xmlns:a16="http://schemas.microsoft.com/office/drawing/2014/main" id="{72DB933B-CE3F-6DE6-ABEA-F76D22196F86}"/>
              </a:ext>
            </a:extLst>
          </p:cNvPr>
          <p:cNvSpPr/>
          <p:nvPr/>
        </p:nvSpPr>
        <p:spPr>
          <a:xfrm>
            <a:off x="2971800" y="4443386"/>
            <a:ext cx="4991099" cy="113030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400" dirty="0" err="1">
                <a:solidFill>
                  <a:srgbClr val="000000"/>
                </a:solidFill>
                <a:latin typeface="UTM Avo"/>
                <a:cs typeface="+mn-ea"/>
                <a:sym typeface="+mn-lt"/>
              </a:rPr>
              <a:t>Thảo</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luận</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với</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người</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thân</a:t>
            </a:r>
            <a:r>
              <a:rPr lang="en-US" sz="2400" dirty="0">
                <a:solidFill>
                  <a:srgbClr val="000000"/>
                </a:solidFill>
                <a:latin typeface="UTM Avo"/>
                <a:cs typeface="+mn-ea"/>
                <a:sym typeface="+mn-lt"/>
              </a:rPr>
              <a:t>,</a:t>
            </a:r>
          </a:p>
          <a:p>
            <a:pPr algn="just" defTabSz="1219170">
              <a:lnSpc>
                <a:spcPct val="150000"/>
              </a:lnSpc>
            </a:pPr>
            <a:r>
              <a:rPr lang="en-US" sz="2400" dirty="0" err="1">
                <a:solidFill>
                  <a:srgbClr val="000000"/>
                </a:solidFill>
                <a:latin typeface="UTM Avo"/>
                <a:cs typeface="+mn-ea"/>
                <a:sym typeface="+mn-lt"/>
              </a:rPr>
              <a:t>giáo</a:t>
            </a:r>
            <a:r>
              <a:rPr lang="en-US" sz="2400" dirty="0">
                <a:solidFill>
                  <a:srgbClr val="000000"/>
                </a:solidFill>
                <a:latin typeface="UTM Avo"/>
                <a:cs typeface="+mn-ea"/>
                <a:sym typeface="+mn-lt"/>
              </a:rPr>
              <a:t> </a:t>
            </a:r>
            <a:r>
              <a:rPr lang="en-US" sz="2400" dirty="0" err="1">
                <a:solidFill>
                  <a:srgbClr val="000000"/>
                </a:solidFill>
                <a:latin typeface="UTM Avo"/>
                <a:cs typeface="+mn-ea"/>
                <a:sym typeface="+mn-lt"/>
              </a:rPr>
              <a:t>viên</a:t>
            </a:r>
            <a:r>
              <a:rPr lang="en-US" sz="2400" dirty="0">
                <a:solidFill>
                  <a:srgbClr val="000000"/>
                </a:solidFill>
                <a:latin typeface="UTM Avo"/>
                <a:cs typeface="+mn-ea"/>
                <a:sym typeface="+mn-lt"/>
              </a:rPr>
              <a:t>,…</a:t>
            </a:r>
          </a:p>
        </p:txBody>
      </p:sp>
      <p:sp>
        <p:nvSpPr>
          <p:cNvPr id="13" name="Rectangle: Rounded Corners 12">
            <a:extLst>
              <a:ext uri="{FF2B5EF4-FFF2-40B4-BE49-F238E27FC236}">
                <a16:creationId xmlns:a16="http://schemas.microsoft.com/office/drawing/2014/main" id="{C53E6BEB-6197-B0D2-BFFF-56226AA9988B}"/>
              </a:ext>
            </a:extLst>
          </p:cNvPr>
          <p:cNvSpPr/>
          <p:nvPr/>
        </p:nvSpPr>
        <p:spPr>
          <a:xfrm>
            <a:off x="2971799" y="5726084"/>
            <a:ext cx="4991100" cy="85344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r>
              <a:rPr lang="en-US" sz="2400">
                <a:solidFill>
                  <a:srgbClr val="000000"/>
                </a:solidFill>
                <a:latin typeface="UTM Avo"/>
                <a:cs typeface="+mn-ea"/>
                <a:sym typeface="+mn-lt"/>
              </a:rPr>
              <a:t>Xây dựng kế hoạch sự nghiệp</a:t>
            </a:r>
          </a:p>
        </p:txBody>
      </p:sp>
      <p:sp>
        <p:nvSpPr>
          <p:cNvPr id="14" name="Rectangle 13">
            <a:extLst>
              <a:ext uri="{FF2B5EF4-FFF2-40B4-BE49-F238E27FC236}">
                <a16:creationId xmlns:a16="http://schemas.microsoft.com/office/drawing/2014/main" id="{C4F41268-A71F-F030-E6E1-1EB1A25B517B}"/>
              </a:ext>
            </a:extLst>
          </p:cNvPr>
          <p:cNvSpPr/>
          <p:nvPr/>
        </p:nvSpPr>
        <p:spPr>
          <a:xfrm>
            <a:off x="8216900" y="2350785"/>
            <a:ext cx="3454400" cy="3862415"/>
          </a:xfrm>
          <a:prstGeom prst="rect">
            <a:avLst/>
          </a:prstGeom>
          <a:solidFill>
            <a:schemeClr val="accent6">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vi-VN" sz="2400">
                <a:solidFill>
                  <a:srgbClr val="000000"/>
                </a:solidFill>
                <a:cs typeface="+mn-ea"/>
                <a:sym typeface="+mn-lt"/>
              </a:rPr>
              <a:t>Lí do</a:t>
            </a:r>
            <a:r>
              <a:rPr lang="en-US" sz="2400">
                <a:solidFill>
                  <a:srgbClr val="000000"/>
                </a:solidFill>
                <a:latin typeface="UTM Avo"/>
                <a:cs typeface="+mn-ea"/>
                <a:sym typeface="+mn-lt"/>
              </a:rPr>
              <a:t>: </a:t>
            </a:r>
            <a:r>
              <a:rPr lang="vi-VN" sz="2400">
                <a:solidFill>
                  <a:srgbClr val="000000"/>
                </a:solidFill>
                <a:cs typeface="+mn-ea"/>
                <a:sym typeface="+mn-lt"/>
              </a:rPr>
              <a:t>đảm bảo rằng quyết định về hướng đi sau khi tốt nghiệp trung học cơ sở</a:t>
            </a:r>
            <a:r>
              <a:rPr lang="en-US" sz="2400">
                <a:solidFill>
                  <a:srgbClr val="000000"/>
                </a:solidFill>
                <a:latin typeface="UTM Avo"/>
                <a:cs typeface="+mn-ea"/>
                <a:sym typeface="+mn-lt"/>
              </a:rPr>
              <a:t>, tăng cơ hội thành công trong tương lai.</a:t>
            </a:r>
          </a:p>
        </p:txBody>
      </p:sp>
    </p:spTree>
    <p:extLst>
      <p:ext uri="{BB962C8B-B14F-4D97-AF65-F5344CB8AC3E}">
        <p14:creationId xmlns:p14="http://schemas.microsoft.com/office/powerpoint/2010/main" val="948976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randombar(horizont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P spid="8" grpId="0" animBg="1"/>
      <p:bldP spid="13" grpId="0"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5A9272C-3470-37BE-AFDD-3ECCB8D00B4D}"/>
              </a:ext>
            </a:extLst>
          </p:cNvPr>
          <p:cNvGrpSpPr/>
          <p:nvPr/>
        </p:nvGrpSpPr>
        <p:grpSpPr>
          <a:xfrm>
            <a:off x="698217" y="1593927"/>
            <a:ext cx="10642389" cy="1346571"/>
            <a:chOff x="283935" y="1908158"/>
            <a:chExt cx="10642390" cy="1346570"/>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8"/>
              <a:ext cx="10379350" cy="1346570"/>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400" kern="1200">
                <a:solidFill>
                  <a:prstClr val="white"/>
                </a:solidFill>
                <a:latin typeface="UTM Avo"/>
                <a:cs typeface="+mn-ea"/>
                <a:sym typeface="+mn-lt"/>
              </a:endParaRPr>
            </a:p>
          </p:txBody>
        </p:sp>
        <p:pic>
          <p:nvPicPr>
            <p:cNvPr id="11" name="Picture 2" descr="https://cdn-icons-png.flaticon.com/128/5184/5184592.png">
              <a:extLst>
                <a:ext uri="{FF2B5EF4-FFF2-40B4-BE49-F238E27FC236}">
                  <a16:creationId xmlns:a16="http://schemas.microsoft.com/office/drawing/2014/main" id="{9833E1F2-5397-983E-A7C2-283166D5664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935" y="2000625"/>
              <a:ext cx="526077" cy="52607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2FF03CF-0006-5FA3-47B6-B9C090BE2D64}"/>
                </a:ext>
              </a:extLst>
            </p:cNvPr>
            <p:cNvSpPr txBox="1"/>
            <p:nvPr/>
          </p:nvSpPr>
          <p:spPr>
            <a:xfrm>
              <a:off x="810011" y="1936801"/>
              <a:ext cx="10116313" cy="1121845"/>
            </a:xfrm>
            <a:prstGeom prst="rect">
              <a:avLst/>
            </a:prstGeom>
            <a:noFill/>
          </p:spPr>
          <p:txBody>
            <a:bodyPr wrap="square" rtlCol="0">
              <a:spAutoFit/>
            </a:bodyPr>
            <a:lstStyle/>
            <a:p>
              <a:pPr algn="just" defTabSz="914377">
                <a:lnSpc>
                  <a:spcPct val="150000"/>
                </a:lnSpc>
                <a:buClrTx/>
                <a:defRPr/>
              </a:pPr>
              <a:r>
                <a:rPr lang="vi-VN" sz="2400" kern="1200" dirty="0">
                  <a:solidFill>
                    <a:prstClr val="black"/>
                  </a:solidFill>
                  <a:latin typeface="+mn-lt"/>
                  <a:ea typeface="+mn-ea"/>
                  <a:cs typeface="+mn-ea"/>
                  <a:sym typeface="+mn-lt"/>
                </a:rPr>
                <a:t>3</a:t>
              </a:r>
              <a:r>
                <a:rPr lang="en-US" sz="2400" kern="1200" dirty="0">
                  <a:solidFill>
                    <a:prstClr val="black"/>
                  </a:solidFill>
                  <a:latin typeface="UTM Avo"/>
                  <a:ea typeface="+mn-ea"/>
                  <a:cs typeface="+mn-ea"/>
                  <a:sym typeface="+mn-lt"/>
                </a:rPr>
                <a:t>.</a:t>
              </a:r>
              <a:r>
                <a:rPr lang="vi-VN" sz="2400" kern="1200" dirty="0">
                  <a:solidFill>
                    <a:prstClr val="black"/>
                  </a:solidFill>
                  <a:latin typeface="+mn-lt"/>
                  <a:ea typeface="+mn-ea"/>
                  <a:cs typeface="+mn-ea"/>
                  <a:sym typeface="+mn-lt"/>
                </a:rPr>
                <a:t> Giải thích các yếu tố ảnh hưởng tới quyết định lựa chọn nghề nghiệp của bản thân trong lĩnh vực kĩ thuật, công nghệ.</a:t>
              </a:r>
            </a:p>
          </p:txBody>
        </p:sp>
      </p:grpSp>
      <p:grpSp>
        <p:nvGrpSpPr>
          <p:cNvPr id="94" name="Google Shape;191;p32">
            <a:extLst>
              <a:ext uri="{FF2B5EF4-FFF2-40B4-BE49-F238E27FC236}">
                <a16:creationId xmlns:a16="http://schemas.microsoft.com/office/drawing/2014/main" id="{24B794F8-37AA-6DF7-728E-B7AED1960687}"/>
              </a:ext>
            </a:extLst>
          </p:cNvPr>
          <p:cNvGrpSpPr/>
          <p:nvPr/>
        </p:nvGrpSpPr>
        <p:grpSpPr>
          <a:xfrm rot="186080">
            <a:off x="3772646" y="2708341"/>
            <a:ext cx="4435448" cy="4032628"/>
            <a:chOff x="5754240" y="1140970"/>
            <a:chExt cx="3326704" cy="3024578"/>
          </a:xfrm>
        </p:grpSpPr>
        <p:grpSp>
          <p:nvGrpSpPr>
            <p:cNvPr id="95" name="Google Shape;192;p32">
              <a:extLst>
                <a:ext uri="{FF2B5EF4-FFF2-40B4-BE49-F238E27FC236}">
                  <a16:creationId xmlns:a16="http://schemas.microsoft.com/office/drawing/2014/main" id="{5C1924EB-1FD2-B701-84EE-0AE0DD19FA94}"/>
                </a:ext>
              </a:extLst>
            </p:cNvPr>
            <p:cNvGrpSpPr/>
            <p:nvPr/>
          </p:nvGrpSpPr>
          <p:grpSpPr>
            <a:xfrm rot="-2024084">
              <a:off x="6619344" y="1512757"/>
              <a:ext cx="2013414" cy="2224539"/>
              <a:chOff x="10429289" y="1308847"/>
              <a:chExt cx="2357964" cy="2605219"/>
            </a:xfrm>
          </p:grpSpPr>
          <p:sp>
            <p:nvSpPr>
              <p:cNvPr id="171" name="Google Shape;193;p32">
                <a:extLst>
                  <a:ext uri="{FF2B5EF4-FFF2-40B4-BE49-F238E27FC236}">
                    <a16:creationId xmlns:a16="http://schemas.microsoft.com/office/drawing/2014/main" id="{A39410E3-E464-78E2-D3D5-948BF9540732}"/>
                  </a:ext>
                </a:extLst>
              </p:cNvPr>
              <p:cNvSpPr/>
              <p:nvPr/>
            </p:nvSpPr>
            <p:spPr>
              <a:xfrm>
                <a:off x="11867195" y="1399325"/>
                <a:ext cx="730046" cy="543027"/>
              </a:xfrm>
              <a:custGeom>
                <a:avLst/>
                <a:gdLst/>
                <a:ahLst/>
                <a:cxnLst/>
                <a:rect l="l" t="t" r="r" b="b"/>
                <a:pathLst>
                  <a:path w="8787" h="6536" extrusionOk="0">
                    <a:moveTo>
                      <a:pt x="1327" y="0"/>
                    </a:moveTo>
                    <a:cubicBezTo>
                      <a:pt x="1263" y="0"/>
                      <a:pt x="1201" y="33"/>
                      <a:pt x="1165" y="92"/>
                    </a:cubicBezTo>
                    <a:lnTo>
                      <a:pt x="1" y="2066"/>
                    </a:lnTo>
                    <a:lnTo>
                      <a:pt x="7568" y="6535"/>
                    </a:lnTo>
                    <a:lnTo>
                      <a:pt x="8734" y="4562"/>
                    </a:lnTo>
                    <a:cubicBezTo>
                      <a:pt x="8787" y="4473"/>
                      <a:pt x="8757" y="4358"/>
                      <a:pt x="8668" y="4306"/>
                    </a:cubicBezTo>
                    <a:lnTo>
                      <a:pt x="1423" y="27"/>
                    </a:lnTo>
                    <a:cubicBezTo>
                      <a:pt x="1393" y="9"/>
                      <a:pt x="1360" y="0"/>
                      <a:pt x="1327" y="0"/>
                    </a:cubicBezTo>
                    <a:close/>
                  </a:path>
                </a:pathLst>
              </a:custGeom>
              <a:solidFill>
                <a:srgbClr val="3A0808"/>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72" name="Google Shape;194;p32">
                <a:extLst>
                  <a:ext uri="{FF2B5EF4-FFF2-40B4-BE49-F238E27FC236}">
                    <a16:creationId xmlns:a16="http://schemas.microsoft.com/office/drawing/2014/main" id="{D11EFDB4-F63C-FC46-A463-9952F7CAB99C}"/>
                  </a:ext>
                </a:extLst>
              </p:cNvPr>
              <p:cNvSpPr/>
              <p:nvPr/>
            </p:nvSpPr>
            <p:spPr>
              <a:xfrm>
                <a:off x="10455045" y="1418184"/>
                <a:ext cx="2332209" cy="2495881"/>
              </a:xfrm>
              <a:custGeom>
                <a:avLst/>
                <a:gdLst/>
                <a:ahLst/>
                <a:cxnLst/>
                <a:rect l="l" t="t" r="r" b="b"/>
                <a:pathLst>
                  <a:path w="28071" h="30041" extrusionOk="0">
                    <a:moveTo>
                      <a:pt x="12209" y="1"/>
                    </a:moveTo>
                    <a:lnTo>
                      <a:pt x="1" y="20674"/>
                    </a:lnTo>
                    <a:lnTo>
                      <a:pt x="15863" y="30041"/>
                    </a:lnTo>
                    <a:lnTo>
                      <a:pt x="28070" y="9368"/>
                    </a:lnTo>
                    <a:lnTo>
                      <a:pt x="23924" y="6918"/>
                    </a:lnTo>
                    <a:cubicBezTo>
                      <a:pt x="24160" y="6513"/>
                      <a:pt x="24024" y="5993"/>
                      <a:pt x="23621" y="5755"/>
                    </a:cubicBezTo>
                    <a:lnTo>
                      <a:pt x="21819" y="4690"/>
                    </a:lnTo>
                    <a:cubicBezTo>
                      <a:pt x="22112" y="4194"/>
                      <a:pt x="21790" y="3462"/>
                      <a:pt x="21102" y="3055"/>
                    </a:cubicBezTo>
                    <a:cubicBezTo>
                      <a:pt x="20802" y="2878"/>
                      <a:pt x="20483" y="2792"/>
                      <a:pt x="20193" y="2792"/>
                    </a:cubicBezTo>
                    <a:cubicBezTo>
                      <a:pt x="19816" y="2792"/>
                      <a:pt x="19490" y="2938"/>
                      <a:pt x="19324" y="3218"/>
                    </a:cubicBezTo>
                    <a:lnTo>
                      <a:pt x="17522" y="2154"/>
                    </a:lnTo>
                    <a:cubicBezTo>
                      <a:pt x="17386" y="2073"/>
                      <a:pt x="17236" y="2035"/>
                      <a:pt x="17089" y="2035"/>
                    </a:cubicBezTo>
                    <a:cubicBezTo>
                      <a:pt x="16799" y="2035"/>
                      <a:pt x="16516" y="2183"/>
                      <a:pt x="16356" y="2450"/>
                    </a:cubicBezTo>
                    <a:lnTo>
                      <a:pt x="12209" y="1"/>
                    </a:lnTo>
                    <a:close/>
                  </a:path>
                </a:pathLst>
              </a:custGeom>
              <a:solidFill>
                <a:srgbClr val="C7E0FB"/>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73" name="Google Shape;195;p32">
                <a:extLst>
                  <a:ext uri="{FF2B5EF4-FFF2-40B4-BE49-F238E27FC236}">
                    <a16:creationId xmlns:a16="http://schemas.microsoft.com/office/drawing/2014/main" id="{A4B1F858-7031-8E63-86FF-F88B53536F5A}"/>
                  </a:ext>
                </a:extLst>
              </p:cNvPr>
              <p:cNvSpPr/>
              <p:nvPr/>
            </p:nvSpPr>
            <p:spPr>
              <a:xfrm>
                <a:off x="10429289" y="1308847"/>
                <a:ext cx="2332126" cy="2495881"/>
              </a:xfrm>
              <a:custGeom>
                <a:avLst/>
                <a:gdLst/>
                <a:ahLst/>
                <a:cxnLst/>
                <a:rect l="l" t="t" r="r" b="b"/>
                <a:pathLst>
                  <a:path w="28070" h="30041" extrusionOk="0">
                    <a:moveTo>
                      <a:pt x="12208" y="1"/>
                    </a:moveTo>
                    <a:lnTo>
                      <a:pt x="0" y="20674"/>
                    </a:lnTo>
                    <a:lnTo>
                      <a:pt x="15861" y="30041"/>
                    </a:lnTo>
                    <a:lnTo>
                      <a:pt x="28070" y="9367"/>
                    </a:lnTo>
                    <a:lnTo>
                      <a:pt x="12208" y="1"/>
                    </a:lnTo>
                    <a:close/>
                  </a:path>
                </a:pathLst>
              </a:custGeom>
              <a:solidFill>
                <a:srgbClr val="135D96"/>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74" name="Google Shape;196;p32">
                <a:extLst>
                  <a:ext uri="{FF2B5EF4-FFF2-40B4-BE49-F238E27FC236}">
                    <a16:creationId xmlns:a16="http://schemas.microsoft.com/office/drawing/2014/main" id="{5AE5301F-F354-FADD-A723-0C7B7BA60C38}"/>
                  </a:ext>
                </a:extLst>
              </p:cNvPr>
              <p:cNvSpPr/>
              <p:nvPr/>
            </p:nvSpPr>
            <p:spPr>
              <a:xfrm>
                <a:off x="10593377" y="1476259"/>
                <a:ext cx="2003867" cy="2161142"/>
              </a:xfrm>
              <a:custGeom>
                <a:avLst/>
                <a:gdLst/>
                <a:ahLst/>
                <a:cxnLst/>
                <a:rect l="l" t="t" r="r" b="b"/>
                <a:pathLst>
                  <a:path w="24119" h="26012" extrusionOk="0">
                    <a:moveTo>
                      <a:pt x="10671" y="0"/>
                    </a:moveTo>
                    <a:lnTo>
                      <a:pt x="0" y="18069"/>
                    </a:lnTo>
                    <a:lnTo>
                      <a:pt x="13449" y="26011"/>
                    </a:lnTo>
                    <a:lnTo>
                      <a:pt x="24119" y="7943"/>
                    </a:lnTo>
                    <a:lnTo>
                      <a:pt x="10671" y="0"/>
                    </a:lnTo>
                    <a:close/>
                  </a:path>
                </a:pathLst>
              </a:custGeom>
              <a:solidFill>
                <a:srgbClr val="F7E6D1"/>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75" name="Google Shape;197;p32">
                <a:extLst>
                  <a:ext uri="{FF2B5EF4-FFF2-40B4-BE49-F238E27FC236}">
                    <a16:creationId xmlns:a16="http://schemas.microsoft.com/office/drawing/2014/main" id="{E3A545E7-354C-41FC-C039-E9633B961DEC}"/>
                  </a:ext>
                </a:extLst>
              </p:cNvPr>
              <p:cNvSpPr/>
              <p:nvPr/>
            </p:nvSpPr>
            <p:spPr>
              <a:xfrm>
                <a:off x="12178874" y="1438227"/>
                <a:ext cx="255977" cy="193084"/>
              </a:xfrm>
              <a:custGeom>
                <a:avLst/>
                <a:gdLst/>
                <a:ahLst/>
                <a:cxnLst/>
                <a:rect l="l" t="t" r="r" b="b"/>
                <a:pathLst>
                  <a:path w="3081" h="2324" extrusionOk="0">
                    <a:moveTo>
                      <a:pt x="1162" y="0"/>
                    </a:moveTo>
                    <a:cubicBezTo>
                      <a:pt x="785" y="0"/>
                      <a:pt x="459" y="146"/>
                      <a:pt x="294" y="426"/>
                    </a:cubicBezTo>
                    <a:cubicBezTo>
                      <a:pt x="0" y="922"/>
                      <a:pt x="321" y="1654"/>
                      <a:pt x="1009" y="2061"/>
                    </a:cubicBezTo>
                    <a:cubicBezTo>
                      <a:pt x="1309" y="2238"/>
                      <a:pt x="1629" y="2324"/>
                      <a:pt x="1919" y="2324"/>
                    </a:cubicBezTo>
                    <a:cubicBezTo>
                      <a:pt x="2296" y="2324"/>
                      <a:pt x="2621" y="2179"/>
                      <a:pt x="2787" y="1898"/>
                    </a:cubicBezTo>
                    <a:cubicBezTo>
                      <a:pt x="3080" y="1402"/>
                      <a:pt x="2760" y="669"/>
                      <a:pt x="2070" y="263"/>
                    </a:cubicBezTo>
                    <a:cubicBezTo>
                      <a:pt x="1771" y="86"/>
                      <a:pt x="1451" y="0"/>
                      <a:pt x="1162" y="0"/>
                    </a:cubicBezTo>
                    <a:close/>
                  </a:path>
                </a:pathLst>
              </a:custGeom>
              <a:solidFill>
                <a:srgbClr val="3A0808"/>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grpSp>
          <p:nvGrpSpPr>
            <p:cNvPr id="96" name="Google Shape;198;p32">
              <a:extLst>
                <a:ext uri="{FF2B5EF4-FFF2-40B4-BE49-F238E27FC236}">
                  <a16:creationId xmlns:a16="http://schemas.microsoft.com/office/drawing/2014/main" id="{0D87C646-1F3C-7C85-34C1-CD13A491DB3D}"/>
                </a:ext>
              </a:extLst>
            </p:cNvPr>
            <p:cNvGrpSpPr/>
            <p:nvPr/>
          </p:nvGrpSpPr>
          <p:grpSpPr>
            <a:xfrm>
              <a:off x="6499513" y="2303133"/>
              <a:ext cx="1499281" cy="1862416"/>
              <a:chOff x="8842663" y="4493883"/>
              <a:chExt cx="1499281" cy="1862416"/>
            </a:xfrm>
          </p:grpSpPr>
          <p:sp>
            <p:nvSpPr>
              <p:cNvPr id="107" name="Google Shape;199;p32">
                <a:extLst>
                  <a:ext uri="{FF2B5EF4-FFF2-40B4-BE49-F238E27FC236}">
                    <a16:creationId xmlns:a16="http://schemas.microsoft.com/office/drawing/2014/main" id="{167EDDEA-DA6F-E15C-9B7F-38641ADCCA06}"/>
                  </a:ext>
                </a:extLst>
              </p:cNvPr>
              <p:cNvSpPr/>
              <p:nvPr/>
            </p:nvSpPr>
            <p:spPr>
              <a:xfrm>
                <a:off x="8842729" y="4614244"/>
                <a:ext cx="1499139" cy="1742054"/>
              </a:xfrm>
              <a:custGeom>
                <a:avLst/>
                <a:gdLst/>
                <a:ahLst/>
                <a:cxnLst/>
                <a:rect l="l" t="t" r="r" b="b"/>
                <a:pathLst>
                  <a:path w="21131" h="24555" extrusionOk="0">
                    <a:moveTo>
                      <a:pt x="6403" y="1"/>
                    </a:moveTo>
                    <a:lnTo>
                      <a:pt x="0" y="19787"/>
                    </a:lnTo>
                    <a:lnTo>
                      <a:pt x="14728" y="24554"/>
                    </a:lnTo>
                    <a:lnTo>
                      <a:pt x="21131" y="4766"/>
                    </a:lnTo>
                    <a:lnTo>
                      <a:pt x="6403" y="1"/>
                    </a:lnTo>
                    <a:close/>
                  </a:path>
                </a:pathLst>
              </a:custGeom>
              <a:solidFill>
                <a:srgbClr val="FFF9F4"/>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08" name="Google Shape;200;p32">
                <a:extLst>
                  <a:ext uri="{FF2B5EF4-FFF2-40B4-BE49-F238E27FC236}">
                    <a16:creationId xmlns:a16="http://schemas.microsoft.com/office/drawing/2014/main" id="{092D075B-AAC7-BEF8-3B4B-3F10F539BA3F}"/>
                  </a:ext>
                </a:extLst>
              </p:cNvPr>
              <p:cNvSpPr/>
              <p:nvPr/>
            </p:nvSpPr>
            <p:spPr>
              <a:xfrm>
                <a:off x="8842663" y="4493883"/>
                <a:ext cx="1499281" cy="1742054"/>
              </a:xfrm>
              <a:custGeom>
                <a:avLst/>
                <a:gdLst/>
                <a:ahLst/>
                <a:cxnLst/>
                <a:rect l="l" t="t" r="r" b="b"/>
                <a:pathLst>
                  <a:path w="21133" h="24555" extrusionOk="0">
                    <a:moveTo>
                      <a:pt x="6403" y="1"/>
                    </a:moveTo>
                    <a:lnTo>
                      <a:pt x="0" y="19789"/>
                    </a:lnTo>
                    <a:lnTo>
                      <a:pt x="14729" y="24554"/>
                    </a:lnTo>
                    <a:lnTo>
                      <a:pt x="21132" y="4766"/>
                    </a:lnTo>
                    <a:lnTo>
                      <a:pt x="6403" y="1"/>
                    </a:lnTo>
                    <a:close/>
                  </a:path>
                </a:pathLst>
              </a:custGeom>
              <a:solidFill>
                <a:srgbClr val="FFF9F4"/>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nvGrpSpPr>
              <p:cNvPr id="109" name="Google Shape;201;p32">
                <a:extLst>
                  <a:ext uri="{FF2B5EF4-FFF2-40B4-BE49-F238E27FC236}">
                    <a16:creationId xmlns:a16="http://schemas.microsoft.com/office/drawing/2014/main" id="{CF2F2E92-6F64-41B5-7080-0EDDFA3D391F}"/>
                  </a:ext>
                </a:extLst>
              </p:cNvPr>
              <p:cNvGrpSpPr/>
              <p:nvPr/>
            </p:nvGrpSpPr>
            <p:grpSpPr>
              <a:xfrm>
                <a:off x="8954397" y="5597083"/>
                <a:ext cx="943912" cy="513354"/>
                <a:chOff x="7400336" y="2747845"/>
                <a:chExt cx="1105413" cy="601188"/>
              </a:xfrm>
            </p:grpSpPr>
            <p:sp>
              <p:nvSpPr>
                <p:cNvPr id="161" name="Google Shape;202;p32">
                  <a:extLst>
                    <a:ext uri="{FF2B5EF4-FFF2-40B4-BE49-F238E27FC236}">
                      <a16:creationId xmlns:a16="http://schemas.microsoft.com/office/drawing/2014/main" id="{F334B502-E3E9-6C20-CB09-F6D23E5D7ABF}"/>
                    </a:ext>
                  </a:extLst>
                </p:cNvPr>
                <p:cNvSpPr/>
                <p:nvPr/>
              </p:nvSpPr>
              <p:spPr>
                <a:xfrm>
                  <a:off x="7755347" y="2779167"/>
                  <a:ext cx="750401" cy="261544"/>
                </a:xfrm>
                <a:custGeom>
                  <a:avLst/>
                  <a:gdLst/>
                  <a:ahLst/>
                  <a:cxnLst/>
                  <a:rect l="l" t="t" r="r" b="b"/>
                  <a:pathLst>
                    <a:path w="9032" h="3148" extrusionOk="0">
                      <a:moveTo>
                        <a:pt x="83" y="0"/>
                      </a:moveTo>
                      <a:lnTo>
                        <a:pt x="0" y="252"/>
                      </a:lnTo>
                      <a:lnTo>
                        <a:pt x="8949" y="3148"/>
                      </a:lnTo>
                      <a:lnTo>
                        <a:pt x="9032" y="2896"/>
                      </a:lnTo>
                      <a:lnTo>
                        <a:pt x="83" y="0"/>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62" name="Google Shape;203;p32">
                  <a:extLst>
                    <a:ext uri="{FF2B5EF4-FFF2-40B4-BE49-F238E27FC236}">
                      <a16:creationId xmlns:a16="http://schemas.microsoft.com/office/drawing/2014/main" id="{A2E27BFF-4089-8F92-956A-87EE3E523D4E}"/>
                    </a:ext>
                  </a:extLst>
                </p:cNvPr>
                <p:cNvSpPr/>
                <p:nvPr/>
              </p:nvSpPr>
              <p:spPr>
                <a:xfrm>
                  <a:off x="7483418" y="2747845"/>
                  <a:ext cx="1005714" cy="344294"/>
                </a:xfrm>
                <a:custGeom>
                  <a:avLst/>
                  <a:gdLst/>
                  <a:ahLst/>
                  <a:cxnLst/>
                  <a:rect l="l" t="t" r="r" b="b"/>
                  <a:pathLst>
                    <a:path w="12105" h="4144" extrusionOk="0">
                      <a:moveTo>
                        <a:pt x="83" y="0"/>
                      </a:moveTo>
                      <a:lnTo>
                        <a:pt x="1" y="254"/>
                      </a:lnTo>
                      <a:lnTo>
                        <a:pt x="12023" y="4144"/>
                      </a:lnTo>
                      <a:lnTo>
                        <a:pt x="12105" y="3890"/>
                      </a:lnTo>
                      <a:lnTo>
                        <a:pt x="83" y="0"/>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63" name="Google Shape;204;p32">
                  <a:extLst>
                    <a:ext uri="{FF2B5EF4-FFF2-40B4-BE49-F238E27FC236}">
                      <a16:creationId xmlns:a16="http://schemas.microsoft.com/office/drawing/2014/main" id="{2CFFE1B0-EFB3-288D-4C6B-DD65ACCAC8E1}"/>
                    </a:ext>
                  </a:extLst>
                </p:cNvPr>
                <p:cNvSpPr/>
                <p:nvPr/>
              </p:nvSpPr>
              <p:spPr>
                <a:xfrm>
                  <a:off x="7466885" y="2799273"/>
                  <a:ext cx="596782" cy="211943"/>
                </a:xfrm>
                <a:custGeom>
                  <a:avLst/>
                  <a:gdLst/>
                  <a:ahLst/>
                  <a:cxnLst/>
                  <a:rect l="l" t="t" r="r" b="b"/>
                  <a:pathLst>
                    <a:path w="7183" h="2551" extrusionOk="0">
                      <a:moveTo>
                        <a:pt x="81" y="0"/>
                      </a:moveTo>
                      <a:lnTo>
                        <a:pt x="0" y="253"/>
                      </a:lnTo>
                      <a:lnTo>
                        <a:pt x="7100" y="2550"/>
                      </a:lnTo>
                      <a:lnTo>
                        <a:pt x="7183" y="2298"/>
                      </a:lnTo>
                      <a:lnTo>
                        <a:pt x="81" y="0"/>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64" name="Google Shape;205;p32">
                  <a:extLst>
                    <a:ext uri="{FF2B5EF4-FFF2-40B4-BE49-F238E27FC236}">
                      <a16:creationId xmlns:a16="http://schemas.microsoft.com/office/drawing/2014/main" id="{9DF5DFBD-2EFF-A39B-499E-564245FAD29E}"/>
                    </a:ext>
                  </a:extLst>
                </p:cNvPr>
                <p:cNvSpPr/>
                <p:nvPr/>
              </p:nvSpPr>
              <p:spPr>
                <a:xfrm>
                  <a:off x="7450185" y="2850618"/>
                  <a:ext cx="1005631" cy="344294"/>
                </a:xfrm>
                <a:custGeom>
                  <a:avLst/>
                  <a:gdLst/>
                  <a:ahLst/>
                  <a:cxnLst/>
                  <a:rect l="l" t="t" r="r" b="b"/>
                  <a:pathLst>
                    <a:path w="12104" h="4144" extrusionOk="0">
                      <a:moveTo>
                        <a:pt x="82" y="0"/>
                      </a:moveTo>
                      <a:lnTo>
                        <a:pt x="0" y="254"/>
                      </a:lnTo>
                      <a:lnTo>
                        <a:pt x="12022" y="4144"/>
                      </a:lnTo>
                      <a:lnTo>
                        <a:pt x="12104" y="3890"/>
                      </a:lnTo>
                      <a:lnTo>
                        <a:pt x="82" y="0"/>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65" name="Google Shape;206;p32">
                  <a:extLst>
                    <a:ext uri="{FF2B5EF4-FFF2-40B4-BE49-F238E27FC236}">
                      <a16:creationId xmlns:a16="http://schemas.microsoft.com/office/drawing/2014/main" id="{1E2000B3-220C-D154-CE18-2B9EB9E7A4DF}"/>
                    </a:ext>
                  </a:extLst>
                </p:cNvPr>
                <p:cNvSpPr/>
                <p:nvPr/>
              </p:nvSpPr>
              <p:spPr>
                <a:xfrm>
                  <a:off x="7986151" y="3080841"/>
                  <a:ext cx="453132" cy="165417"/>
                </a:xfrm>
                <a:custGeom>
                  <a:avLst/>
                  <a:gdLst/>
                  <a:ahLst/>
                  <a:cxnLst/>
                  <a:rect l="l" t="t" r="r" b="b"/>
                  <a:pathLst>
                    <a:path w="5454" h="1991" extrusionOk="0">
                      <a:moveTo>
                        <a:pt x="83" y="0"/>
                      </a:moveTo>
                      <a:lnTo>
                        <a:pt x="0" y="254"/>
                      </a:lnTo>
                      <a:lnTo>
                        <a:pt x="5371" y="1990"/>
                      </a:lnTo>
                      <a:lnTo>
                        <a:pt x="5453" y="1738"/>
                      </a:lnTo>
                      <a:lnTo>
                        <a:pt x="83" y="0"/>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66" name="Google Shape;207;p32">
                  <a:extLst>
                    <a:ext uri="{FF2B5EF4-FFF2-40B4-BE49-F238E27FC236}">
                      <a16:creationId xmlns:a16="http://schemas.microsoft.com/office/drawing/2014/main" id="{466A71E8-461E-ED6A-9A18-FDB98E7C1320}"/>
                    </a:ext>
                  </a:extLst>
                </p:cNvPr>
                <p:cNvSpPr/>
                <p:nvPr/>
              </p:nvSpPr>
              <p:spPr>
                <a:xfrm>
                  <a:off x="7416952" y="2953309"/>
                  <a:ext cx="1005714" cy="344377"/>
                </a:xfrm>
                <a:custGeom>
                  <a:avLst/>
                  <a:gdLst/>
                  <a:ahLst/>
                  <a:cxnLst/>
                  <a:rect l="l" t="t" r="r" b="b"/>
                  <a:pathLst>
                    <a:path w="12105" h="4145" extrusionOk="0">
                      <a:moveTo>
                        <a:pt x="83" y="1"/>
                      </a:moveTo>
                      <a:lnTo>
                        <a:pt x="1" y="254"/>
                      </a:lnTo>
                      <a:lnTo>
                        <a:pt x="12022" y="4144"/>
                      </a:lnTo>
                      <a:lnTo>
                        <a:pt x="12104" y="3891"/>
                      </a:lnTo>
                      <a:lnTo>
                        <a:pt x="83" y="1"/>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67" name="Google Shape;208;p32">
                  <a:extLst>
                    <a:ext uri="{FF2B5EF4-FFF2-40B4-BE49-F238E27FC236}">
                      <a16:creationId xmlns:a16="http://schemas.microsoft.com/office/drawing/2014/main" id="{5C48617F-BA78-607E-FEB8-E501FEB48FD9}"/>
                    </a:ext>
                  </a:extLst>
                </p:cNvPr>
                <p:cNvSpPr/>
                <p:nvPr/>
              </p:nvSpPr>
              <p:spPr>
                <a:xfrm>
                  <a:off x="7400336" y="3004737"/>
                  <a:ext cx="733120" cy="256143"/>
                </a:xfrm>
                <a:custGeom>
                  <a:avLst/>
                  <a:gdLst/>
                  <a:ahLst/>
                  <a:cxnLst/>
                  <a:rect l="l" t="t" r="r" b="b"/>
                  <a:pathLst>
                    <a:path w="8824" h="3083" extrusionOk="0">
                      <a:moveTo>
                        <a:pt x="82" y="1"/>
                      </a:moveTo>
                      <a:lnTo>
                        <a:pt x="1" y="253"/>
                      </a:lnTo>
                      <a:lnTo>
                        <a:pt x="8742" y="3082"/>
                      </a:lnTo>
                      <a:lnTo>
                        <a:pt x="8824" y="2828"/>
                      </a:lnTo>
                      <a:lnTo>
                        <a:pt x="82" y="1"/>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68" name="Google Shape;209;p32">
                  <a:extLst>
                    <a:ext uri="{FF2B5EF4-FFF2-40B4-BE49-F238E27FC236}">
                      <a16:creationId xmlns:a16="http://schemas.microsoft.com/office/drawing/2014/main" id="{040EC6D5-8EB8-9302-7A9B-D273AA4E3115}"/>
                    </a:ext>
                  </a:extLst>
                </p:cNvPr>
                <p:cNvSpPr/>
                <p:nvPr/>
              </p:nvSpPr>
              <p:spPr>
                <a:xfrm>
                  <a:off x="8170926" y="3254069"/>
                  <a:ext cx="235123" cy="94963"/>
                </a:xfrm>
                <a:custGeom>
                  <a:avLst/>
                  <a:gdLst/>
                  <a:ahLst/>
                  <a:cxnLst/>
                  <a:rect l="l" t="t" r="r" b="b"/>
                  <a:pathLst>
                    <a:path w="2830" h="1143" extrusionOk="0">
                      <a:moveTo>
                        <a:pt x="81" y="0"/>
                      </a:moveTo>
                      <a:lnTo>
                        <a:pt x="1" y="254"/>
                      </a:lnTo>
                      <a:lnTo>
                        <a:pt x="2747" y="1142"/>
                      </a:lnTo>
                      <a:lnTo>
                        <a:pt x="2830" y="890"/>
                      </a:lnTo>
                      <a:lnTo>
                        <a:pt x="81" y="0"/>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69" name="Google Shape;210;p32">
                  <a:extLst>
                    <a:ext uri="{FF2B5EF4-FFF2-40B4-BE49-F238E27FC236}">
                      <a16:creationId xmlns:a16="http://schemas.microsoft.com/office/drawing/2014/main" id="{B9F033EC-EB65-F671-B589-5FB699E5B2D8}"/>
                    </a:ext>
                  </a:extLst>
                </p:cNvPr>
                <p:cNvSpPr/>
                <p:nvPr/>
              </p:nvSpPr>
              <p:spPr>
                <a:xfrm>
                  <a:off x="7433569" y="2902047"/>
                  <a:ext cx="484786" cy="175636"/>
                </a:xfrm>
                <a:custGeom>
                  <a:avLst/>
                  <a:gdLst/>
                  <a:ahLst/>
                  <a:cxnLst/>
                  <a:rect l="l" t="t" r="r" b="b"/>
                  <a:pathLst>
                    <a:path w="5835" h="2114" extrusionOk="0">
                      <a:moveTo>
                        <a:pt x="82" y="0"/>
                      </a:moveTo>
                      <a:lnTo>
                        <a:pt x="0" y="252"/>
                      </a:lnTo>
                      <a:lnTo>
                        <a:pt x="5753" y="2114"/>
                      </a:lnTo>
                      <a:lnTo>
                        <a:pt x="5834" y="1862"/>
                      </a:lnTo>
                      <a:lnTo>
                        <a:pt x="82" y="0"/>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70" name="Google Shape;211;p32">
                  <a:extLst>
                    <a:ext uri="{FF2B5EF4-FFF2-40B4-BE49-F238E27FC236}">
                      <a16:creationId xmlns:a16="http://schemas.microsoft.com/office/drawing/2014/main" id="{4199AF08-E824-A616-CB0E-15603640A337}"/>
                    </a:ext>
                  </a:extLst>
                </p:cNvPr>
                <p:cNvSpPr/>
                <p:nvPr/>
              </p:nvSpPr>
              <p:spPr>
                <a:xfrm>
                  <a:off x="8101137" y="3004571"/>
                  <a:ext cx="371462" cy="138914"/>
                </a:xfrm>
                <a:custGeom>
                  <a:avLst/>
                  <a:gdLst/>
                  <a:ahLst/>
                  <a:cxnLst/>
                  <a:rect l="l" t="t" r="r" b="b"/>
                  <a:pathLst>
                    <a:path w="4471" h="1672" extrusionOk="0">
                      <a:moveTo>
                        <a:pt x="83" y="0"/>
                      </a:moveTo>
                      <a:lnTo>
                        <a:pt x="1" y="252"/>
                      </a:lnTo>
                      <a:lnTo>
                        <a:pt x="4388" y="1672"/>
                      </a:lnTo>
                      <a:lnTo>
                        <a:pt x="4470" y="1420"/>
                      </a:lnTo>
                      <a:lnTo>
                        <a:pt x="83" y="0"/>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sp>
            <p:nvSpPr>
              <p:cNvPr id="110" name="Google Shape;212;p32">
                <a:extLst>
                  <a:ext uri="{FF2B5EF4-FFF2-40B4-BE49-F238E27FC236}">
                    <a16:creationId xmlns:a16="http://schemas.microsoft.com/office/drawing/2014/main" id="{2BF63AEB-428F-E5A7-E45B-300DC310E8B1}"/>
                  </a:ext>
                </a:extLst>
              </p:cNvPr>
              <p:cNvSpPr/>
              <p:nvPr/>
            </p:nvSpPr>
            <p:spPr>
              <a:xfrm>
                <a:off x="9612349" y="4940176"/>
                <a:ext cx="159626" cy="75840"/>
              </a:xfrm>
              <a:custGeom>
                <a:avLst/>
                <a:gdLst/>
                <a:ahLst/>
                <a:cxnLst/>
                <a:rect l="l" t="t" r="r" b="b"/>
                <a:pathLst>
                  <a:path w="2250" h="1069" extrusionOk="0">
                    <a:moveTo>
                      <a:pt x="123" y="0"/>
                    </a:moveTo>
                    <a:lnTo>
                      <a:pt x="1" y="380"/>
                    </a:lnTo>
                    <a:lnTo>
                      <a:pt x="2127" y="1068"/>
                    </a:lnTo>
                    <a:lnTo>
                      <a:pt x="2249" y="689"/>
                    </a:lnTo>
                    <a:lnTo>
                      <a:pt x="123" y="0"/>
                    </a:lnTo>
                    <a:close/>
                  </a:path>
                </a:pathLst>
              </a:custGeom>
              <a:solidFill>
                <a:srgbClr val="FFC9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nvGrpSpPr>
              <p:cNvPr id="111" name="Google Shape;213;p32">
                <a:extLst>
                  <a:ext uri="{FF2B5EF4-FFF2-40B4-BE49-F238E27FC236}">
                    <a16:creationId xmlns:a16="http://schemas.microsoft.com/office/drawing/2014/main" id="{A80B96D3-9409-64DE-32F9-04DBF3A85148}"/>
                  </a:ext>
                </a:extLst>
              </p:cNvPr>
              <p:cNvGrpSpPr/>
              <p:nvPr/>
            </p:nvGrpSpPr>
            <p:grpSpPr>
              <a:xfrm>
                <a:off x="9595890" y="4782396"/>
                <a:ext cx="634312" cy="421978"/>
                <a:chOff x="8106787" y="1782255"/>
                <a:chExt cx="742841" cy="494177"/>
              </a:xfrm>
            </p:grpSpPr>
            <p:sp>
              <p:nvSpPr>
                <p:cNvPr id="154" name="Google Shape;214;p32">
                  <a:extLst>
                    <a:ext uri="{FF2B5EF4-FFF2-40B4-BE49-F238E27FC236}">
                      <a16:creationId xmlns:a16="http://schemas.microsoft.com/office/drawing/2014/main" id="{61DAFBBF-2B83-C8E5-E389-612417AD4522}"/>
                    </a:ext>
                  </a:extLst>
                </p:cNvPr>
                <p:cNvSpPr/>
                <p:nvPr/>
              </p:nvSpPr>
              <p:spPr>
                <a:xfrm>
                  <a:off x="8185881" y="1782255"/>
                  <a:ext cx="528654" cy="199315"/>
                </a:xfrm>
                <a:custGeom>
                  <a:avLst/>
                  <a:gdLst/>
                  <a:ahLst/>
                  <a:cxnLst/>
                  <a:rect l="l" t="t" r="r" b="b"/>
                  <a:pathLst>
                    <a:path w="6363" h="2399" extrusionOk="0">
                      <a:moveTo>
                        <a:pt x="122" y="0"/>
                      </a:moveTo>
                      <a:lnTo>
                        <a:pt x="1" y="380"/>
                      </a:lnTo>
                      <a:lnTo>
                        <a:pt x="6239" y="2398"/>
                      </a:lnTo>
                      <a:lnTo>
                        <a:pt x="6363" y="2019"/>
                      </a:lnTo>
                      <a:lnTo>
                        <a:pt x="122" y="0"/>
                      </a:lnTo>
                      <a:close/>
                    </a:path>
                  </a:pathLst>
                </a:custGeom>
                <a:solidFill>
                  <a:srgbClr val="FFC9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55" name="Google Shape;215;p32">
                  <a:extLst>
                    <a:ext uri="{FF2B5EF4-FFF2-40B4-BE49-F238E27FC236}">
                      <a16:creationId xmlns:a16="http://schemas.microsoft.com/office/drawing/2014/main" id="{169185A8-4047-08E6-8D83-FF5D5A7646A7}"/>
                    </a:ext>
                  </a:extLst>
                </p:cNvPr>
                <p:cNvSpPr/>
                <p:nvPr/>
              </p:nvSpPr>
              <p:spPr>
                <a:xfrm>
                  <a:off x="8145254" y="1907544"/>
                  <a:ext cx="649290" cy="238447"/>
                </a:xfrm>
                <a:custGeom>
                  <a:avLst/>
                  <a:gdLst/>
                  <a:ahLst/>
                  <a:cxnLst/>
                  <a:rect l="l" t="t" r="r" b="b"/>
                  <a:pathLst>
                    <a:path w="7815" h="2870" extrusionOk="0">
                      <a:moveTo>
                        <a:pt x="124" y="1"/>
                      </a:moveTo>
                      <a:lnTo>
                        <a:pt x="1" y="380"/>
                      </a:lnTo>
                      <a:lnTo>
                        <a:pt x="7693" y="2870"/>
                      </a:lnTo>
                      <a:lnTo>
                        <a:pt x="7815" y="2490"/>
                      </a:lnTo>
                      <a:lnTo>
                        <a:pt x="124" y="1"/>
                      </a:lnTo>
                      <a:close/>
                    </a:path>
                  </a:pathLst>
                </a:custGeom>
                <a:solidFill>
                  <a:srgbClr val="FFC9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56" name="Google Shape;216;p32">
                  <a:extLst>
                    <a:ext uri="{FF2B5EF4-FFF2-40B4-BE49-F238E27FC236}">
                      <a16:creationId xmlns:a16="http://schemas.microsoft.com/office/drawing/2014/main" id="{624943F7-FEB7-CF47-273E-FEAC670DCC92}"/>
                    </a:ext>
                  </a:extLst>
                </p:cNvPr>
                <p:cNvSpPr/>
                <p:nvPr/>
              </p:nvSpPr>
              <p:spPr>
                <a:xfrm>
                  <a:off x="8164446" y="1848222"/>
                  <a:ext cx="328508" cy="134511"/>
                </a:xfrm>
                <a:custGeom>
                  <a:avLst/>
                  <a:gdLst/>
                  <a:ahLst/>
                  <a:cxnLst/>
                  <a:rect l="l" t="t" r="r" b="b"/>
                  <a:pathLst>
                    <a:path w="3954" h="1619" extrusionOk="0">
                      <a:moveTo>
                        <a:pt x="124" y="1"/>
                      </a:moveTo>
                      <a:lnTo>
                        <a:pt x="1" y="379"/>
                      </a:lnTo>
                      <a:lnTo>
                        <a:pt x="3830" y="1619"/>
                      </a:lnTo>
                      <a:lnTo>
                        <a:pt x="3953" y="1239"/>
                      </a:lnTo>
                      <a:lnTo>
                        <a:pt x="124" y="1"/>
                      </a:lnTo>
                      <a:close/>
                    </a:path>
                  </a:pathLst>
                </a:custGeom>
                <a:solidFill>
                  <a:srgbClr val="FFC9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57" name="Google Shape;217;p32">
                  <a:extLst>
                    <a:ext uri="{FF2B5EF4-FFF2-40B4-BE49-F238E27FC236}">
                      <a16:creationId xmlns:a16="http://schemas.microsoft.com/office/drawing/2014/main" id="{B57E6D30-6E31-7F06-DFB0-FFD0BDA88E2A}"/>
                    </a:ext>
                  </a:extLst>
                </p:cNvPr>
                <p:cNvSpPr/>
                <p:nvPr/>
              </p:nvSpPr>
              <p:spPr>
                <a:xfrm>
                  <a:off x="8521202" y="1963625"/>
                  <a:ext cx="328425" cy="134594"/>
                </a:xfrm>
                <a:custGeom>
                  <a:avLst/>
                  <a:gdLst/>
                  <a:ahLst/>
                  <a:cxnLst/>
                  <a:rect l="l" t="t" r="r" b="b"/>
                  <a:pathLst>
                    <a:path w="3953" h="1620" extrusionOk="0">
                      <a:moveTo>
                        <a:pt x="124" y="0"/>
                      </a:moveTo>
                      <a:lnTo>
                        <a:pt x="1" y="380"/>
                      </a:lnTo>
                      <a:lnTo>
                        <a:pt x="3830" y="1619"/>
                      </a:lnTo>
                      <a:lnTo>
                        <a:pt x="3953" y="1240"/>
                      </a:lnTo>
                      <a:lnTo>
                        <a:pt x="124" y="0"/>
                      </a:lnTo>
                      <a:close/>
                    </a:path>
                  </a:pathLst>
                </a:custGeom>
                <a:solidFill>
                  <a:srgbClr val="FFC9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58" name="Google Shape;218;p32">
                  <a:extLst>
                    <a:ext uri="{FF2B5EF4-FFF2-40B4-BE49-F238E27FC236}">
                      <a16:creationId xmlns:a16="http://schemas.microsoft.com/office/drawing/2014/main" id="{331D5589-0DE8-C49B-B7AF-6AC145310EB8}"/>
                    </a:ext>
                  </a:extLst>
                </p:cNvPr>
                <p:cNvSpPr/>
                <p:nvPr/>
              </p:nvSpPr>
              <p:spPr>
                <a:xfrm>
                  <a:off x="8605032" y="2187699"/>
                  <a:ext cx="186936" cy="88732"/>
                </a:xfrm>
                <a:custGeom>
                  <a:avLst/>
                  <a:gdLst/>
                  <a:ahLst/>
                  <a:cxnLst/>
                  <a:rect l="l" t="t" r="r" b="b"/>
                  <a:pathLst>
                    <a:path w="2250" h="1068" extrusionOk="0">
                      <a:moveTo>
                        <a:pt x="122" y="0"/>
                      </a:moveTo>
                      <a:lnTo>
                        <a:pt x="0" y="379"/>
                      </a:lnTo>
                      <a:lnTo>
                        <a:pt x="2127" y="1067"/>
                      </a:lnTo>
                      <a:lnTo>
                        <a:pt x="2250" y="688"/>
                      </a:lnTo>
                      <a:lnTo>
                        <a:pt x="122" y="0"/>
                      </a:lnTo>
                      <a:close/>
                    </a:path>
                  </a:pathLst>
                </a:custGeom>
                <a:solidFill>
                  <a:srgbClr val="FFC9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59" name="Google Shape;219;p32">
                  <a:extLst>
                    <a:ext uri="{FF2B5EF4-FFF2-40B4-BE49-F238E27FC236}">
                      <a16:creationId xmlns:a16="http://schemas.microsoft.com/office/drawing/2014/main" id="{480D9EB5-0B2D-1628-C89E-92356680E77C}"/>
                    </a:ext>
                  </a:extLst>
                </p:cNvPr>
                <p:cNvSpPr/>
                <p:nvPr/>
              </p:nvSpPr>
              <p:spPr>
                <a:xfrm>
                  <a:off x="8106787" y="2026435"/>
                  <a:ext cx="454046" cy="175221"/>
                </a:xfrm>
                <a:custGeom>
                  <a:avLst/>
                  <a:gdLst/>
                  <a:ahLst/>
                  <a:cxnLst/>
                  <a:rect l="l" t="t" r="r" b="b"/>
                  <a:pathLst>
                    <a:path w="5465" h="2109" extrusionOk="0">
                      <a:moveTo>
                        <a:pt x="124" y="1"/>
                      </a:moveTo>
                      <a:lnTo>
                        <a:pt x="1" y="380"/>
                      </a:lnTo>
                      <a:lnTo>
                        <a:pt x="5341" y="2109"/>
                      </a:lnTo>
                      <a:lnTo>
                        <a:pt x="5465" y="1729"/>
                      </a:lnTo>
                      <a:lnTo>
                        <a:pt x="124" y="1"/>
                      </a:lnTo>
                      <a:close/>
                    </a:path>
                  </a:pathLst>
                </a:custGeom>
                <a:solidFill>
                  <a:srgbClr val="FFC9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60" name="Google Shape;220;p32">
                  <a:extLst>
                    <a:ext uri="{FF2B5EF4-FFF2-40B4-BE49-F238E27FC236}">
                      <a16:creationId xmlns:a16="http://schemas.microsoft.com/office/drawing/2014/main" id="{83B16542-F219-86D2-0056-0C0262F2FC10}"/>
                    </a:ext>
                  </a:extLst>
                </p:cNvPr>
                <p:cNvSpPr/>
                <p:nvPr/>
              </p:nvSpPr>
              <p:spPr>
                <a:xfrm>
                  <a:off x="8338504" y="2035741"/>
                  <a:ext cx="472656" cy="181203"/>
                </a:xfrm>
                <a:custGeom>
                  <a:avLst/>
                  <a:gdLst/>
                  <a:ahLst/>
                  <a:cxnLst/>
                  <a:rect l="l" t="t" r="r" b="b"/>
                  <a:pathLst>
                    <a:path w="5689" h="2181" extrusionOk="0">
                      <a:moveTo>
                        <a:pt x="124" y="1"/>
                      </a:moveTo>
                      <a:lnTo>
                        <a:pt x="1" y="380"/>
                      </a:lnTo>
                      <a:lnTo>
                        <a:pt x="5566" y="2181"/>
                      </a:lnTo>
                      <a:lnTo>
                        <a:pt x="5689" y="1803"/>
                      </a:lnTo>
                      <a:lnTo>
                        <a:pt x="124" y="1"/>
                      </a:lnTo>
                      <a:close/>
                    </a:path>
                  </a:pathLst>
                </a:custGeom>
                <a:solidFill>
                  <a:srgbClr val="FFC9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sp>
            <p:nvSpPr>
              <p:cNvPr id="112" name="Google Shape;221;p32">
                <a:extLst>
                  <a:ext uri="{FF2B5EF4-FFF2-40B4-BE49-F238E27FC236}">
                    <a16:creationId xmlns:a16="http://schemas.microsoft.com/office/drawing/2014/main" id="{153D3734-DDD9-5D78-200E-4F524AC599E1}"/>
                  </a:ext>
                </a:extLst>
              </p:cNvPr>
              <p:cNvSpPr/>
              <p:nvPr/>
            </p:nvSpPr>
            <p:spPr>
              <a:xfrm>
                <a:off x="9225845" y="5061563"/>
                <a:ext cx="114151" cy="101735"/>
              </a:xfrm>
              <a:custGeom>
                <a:avLst/>
                <a:gdLst/>
                <a:ahLst/>
                <a:cxnLst/>
                <a:rect l="l" t="t" r="r" b="b"/>
                <a:pathLst>
                  <a:path w="1609" h="1434" extrusionOk="0">
                    <a:moveTo>
                      <a:pt x="804" y="166"/>
                    </a:moveTo>
                    <a:cubicBezTo>
                      <a:pt x="860" y="166"/>
                      <a:pt x="917" y="175"/>
                      <a:pt x="974" y="193"/>
                    </a:cubicBezTo>
                    <a:cubicBezTo>
                      <a:pt x="1263" y="287"/>
                      <a:pt x="1423" y="598"/>
                      <a:pt x="1329" y="887"/>
                    </a:cubicBezTo>
                    <a:cubicBezTo>
                      <a:pt x="1253" y="1120"/>
                      <a:pt x="1037" y="1268"/>
                      <a:pt x="804" y="1268"/>
                    </a:cubicBezTo>
                    <a:cubicBezTo>
                      <a:pt x="748" y="1268"/>
                      <a:pt x="691" y="1260"/>
                      <a:pt x="635" y="1242"/>
                    </a:cubicBezTo>
                    <a:cubicBezTo>
                      <a:pt x="346" y="1148"/>
                      <a:pt x="186" y="836"/>
                      <a:pt x="279" y="547"/>
                    </a:cubicBezTo>
                    <a:cubicBezTo>
                      <a:pt x="355" y="315"/>
                      <a:pt x="572" y="166"/>
                      <a:pt x="804" y="166"/>
                    </a:cubicBezTo>
                    <a:close/>
                    <a:moveTo>
                      <a:pt x="804" y="1"/>
                    </a:moveTo>
                    <a:cubicBezTo>
                      <a:pt x="502" y="1"/>
                      <a:pt x="220" y="194"/>
                      <a:pt x="122" y="496"/>
                    </a:cubicBezTo>
                    <a:cubicBezTo>
                      <a:pt x="0" y="873"/>
                      <a:pt x="207" y="1278"/>
                      <a:pt x="584" y="1399"/>
                    </a:cubicBezTo>
                    <a:cubicBezTo>
                      <a:pt x="657" y="1422"/>
                      <a:pt x="731" y="1434"/>
                      <a:pt x="804" y="1434"/>
                    </a:cubicBezTo>
                    <a:cubicBezTo>
                      <a:pt x="1106" y="1434"/>
                      <a:pt x="1388" y="1241"/>
                      <a:pt x="1486" y="938"/>
                    </a:cubicBezTo>
                    <a:cubicBezTo>
                      <a:pt x="1608" y="562"/>
                      <a:pt x="1401" y="158"/>
                      <a:pt x="1025" y="36"/>
                    </a:cubicBezTo>
                    <a:cubicBezTo>
                      <a:pt x="952" y="12"/>
                      <a:pt x="877" y="1"/>
                      <a:pt x="804" y="1"/>
                    </a:cubicBezTo>
                    <a:close/>
                  </a:path>
                </a:pathLst>
              </a:custGeom>
              <a:solidFill>
                <a:srgbClr val="FFD5A9"/>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13" name="Google Shape;222;p32">
                <a:extLst>
                  <a:ext uri="{FF2B5EF4-FFF2-40B4-BE49-F238E27FC236}">
                    <a16:creationId xmlns:a16="http://schemas.microsoft.com/office/drawing/2014/main" id="{BF54A52B-FEB8-CF3C-55BB-9CA38B2FAB94}"/>
                  </a:ext>
                </a:extLst>
              </p:cNvPr>
              <p:cNvSpPr/>
              <p:nvPr/>
            </p:nvSpPr>
            <p:spPr>
              <a:xfrm>
                <a:off x="9257912" y="5088380"/>
                <a:ext cx="99678" cy="41574"/>
              </a:xfrm>
              <a:custGeom>
                <a:avLst/>
                <a:gdLst/>
                <a:ahLst/>
                <a:cxnLst/>
                <a:rect l="l" t="t" r="r" b="b"/>
                <a:pathLst>
                  <a:path w="1405" h="586" extrusionOk="0">
                    <a:moveTo>
                      <a:pt x="1309" y="0"/>
                    </a:moveTo>
                    <a:cubicBezTo>
                      <a:pt x="1299" y="0"/>
                      <a:pt x="1288" y="2"/>
                      <a:pt x="1278" y="6"/>
                    </a:cubicBezTo>
                    <a:lnTo>
                      <a:pt x="339" y="397"/>
                    </a:lnTo>
                    <a:lnTo>
                      <a:pt x="169" y="59"/>
                    </a:lnTo>
                    <a:cubicBezTo>
                      <a:pt x="155" y="30"/>
                      <a:pt x="126" y="13"/>
                      <a:pt x="96" y="13"/>
                    </a:cubicBezTo>
                    <a:cubicBezTo>
                      <a:pt x="83" y="13"/>
                      <a:pt x="70" y="16"/>
                      <a:pt x="58" y="22"/>
                    </a:cubicBezTo>
                    <a:cubicBezTo>
                      <a:pt x="17" y="42"/>
                      <a:pt x="0" y="91"/>
                      <a:pt x="22" y="133"/>
                    </a:cubicBezTo>
                    <a:lnTo>
                      <a:pt x="226" y="541"/>
                    </a:lnTo>
                    <a:cubicBezTo>
                      <a:pt x="235" y="560"/>
                      <a:pt x="254" y="575"/>
                      <a:pt x="274" y="582"/>
                    </a:cubicBezTo>
                    <a:cubicBezTo>
                      <a:pt x="282" y="584"/>
                      <a:pt x="291" y="586"/>
                      <a:pt x="299" y="586"/>
                    </a:cubicBezTo>
                    <a:cubicBezTo>
                      <a:pt x="310" y="586"/>
                      <a:pt x="321" y="583"/>
                      <a:pt x="332" y="579"/>
                    </a:cubicBezTo>
                    <a:lnTo>
                      <a:pt x="1342" y="159"/>
                    </a:lnTo>
                    <a:cubicBezTo>
                      <a:pt x="1384" y="142"/>
                      <a:pt x="1404" y="93"/>
                      <a:pt x="1386" y="52"/>
                    </a:cubicBezTo>
                    <a:cubicBezTo>
                      <a:pt x="1373" y="20"/>
                      <a:pt x="1342" y="0"/>
                      <a:pt x="1309" y="0"/>
                    </a:cubicBez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nvGrpSpPr>
              <p:cNvPr id="114" name="Google Shape;223;p32">
                <a:extLst>
                  <a:ext uri="{FF2B5EF4-FFF2-40B4-BE49-F238E27FC236}">
                    <a16:creationId xmlns:a16="http://schemas.microsoft.com/office/drawing/2014/main" id="{890B3BD8-19A0-B525-F8FF-B121C17579E5}"/>
                  </a:ext>
                </a:extLst>
              </p:cNvPr>
              <p:cNvGrpSpPr/>
              <p:nvPr/>
            </p:nvGrpSpPr>
            <p:grpSpPr>
              <a:xfrm>
                <a:off x="9115598" y="5109592"/>
                <a:ext cx="983853" cy="641196"/>
                <a:chOff x="7544318" y="2165433"/>
                <a:chExt cx="1152188" cy="750903"/>
              </a:xfrm>
            </p:grpSpPr>
            <p:sp>
              <p:nvSpPr>
                <p:cNvPr id="135" name="Google Shape;224;p32">
                  <a:extLst>
                    <a:ext uri="{FF2B5EF4-FFF2-40B4-BE49-F238E27FC236}">
                      <a16:creationId xmlns:a16="http://schemas.microsoft.com/office/drawing/2014/main" id="{F4EF85C7-E43F-7329-8A7D-64941D0F1277}"/>
                    </a:ext>
                  </a:extLst>
                </p:cNvPr>
                <p:cNvSpPr/>
                <p:nvPr/>
              </p:nvSpPr>
              <p:spPr>
                <a:xfrm>
                  <a:off x="7608956" y="2308751"/>
                  <a:ext cx="133514" cy="119140"/>
                </a:xfrm>
                <a:custGeom>
                  <a:avLst/>
                  <a:gdLst/>
                  <a:ahLst/>
                  <a:cxnLst/>
                  <a:rect l="l" t="t" r="r" b="b"/>
                  <a:pathLst>
                    <a:path w="1607" h="1434" extrusionOk="0">
                      <a:moveTo>
                        <a:pt x="804" y="166"/>
                      </a:moveTo>
                      <a:cubicBezTo>
                        <a:pt x="860" y="166"/>
                        <a:pt x="917" y="174"/>
                        <a:pt x="973" y="192"/>
                      </a:cubicBezTo>
                      <a:cubicBezTo>
                        <a:pt x="1262" y="286"/>
                        <a:pt x="1421" y="598"/>
                        <a:pt x="1327" y="887"/>
                      </a:cubicBezTo>
                      <a:cubicBezTo>
                        <a:pt x="1252" y="1119"/>
                        <a:pt x="1035" y="1268"/>
                        <a:pt x="803" y="1268"/>
                      </a:cubicBezTo>
                      <a:cubicBezTo>
                        <a:pt x="747" y="1268"/>
                        <a:pt x="690" y="1259"/>
                        <a:pt x="633" y="1241"/>
                      </a:cubicBezTo>
                      <a:cubicBezTo>
                        <a:pt x="344" y="1147"/>
                        <a:pt x="186" y="837"/>
                        <a:pt x="279" y="548"/>
                      </a:cubicBezTo>
                      <a:cubicBezTo>
                        <a:pt x="354" y="314"/>
                        <a:pt x="571" y="166"/>
                        <a:pt x="804" y="166"/>
                      </a:cubicBezTo>
                      <a:close/>
                      <a:moveTo>
                        <a:pt x="804" y="0"/>
                      </a:moveTo>
                      <a:cubicBezTo>
                        <a:pt x="501" y="0"/>
                        <a:pt x="219" y="193"/>
                        <a:pt x="122" y="497"/>
                      </a:cubicBezTo>
                      <a:cubicBezTo>
                        <a:pt x="0" y="872"/>
                        <a:pt x="207" y="1278"/>
                        <a:pt x="582" y="1399"/>
                      </a:cubicBezTo>
                      <a:cubicBezTo>
                        <a:pt x="655" y="1423"/>
                        <a:pt x="729" y="1434"/>
                        <a:pt x="801" y="1434"/>
                      </a:cubicBezTo>
                      <a:cubicBezTo>
                        <a:pt x="1105" y="1434"/>
                        <a:pt x="1386" y="1241"/>
                        <a:pt x="1485" y="938"/>
                      </a:cubicBezTo>
                      <a:cubicBezTo>
                        <a:pt x="1607" y="562"/>
                        <a:pt x="1400" y="157"/>
                        <a:pt x="1024" y="35"/>
                      </a:cubicBezTo>
                      <a:cubicBezTo>
                        <a:pt x="951" y="11"/>
                        <a:pt x="877" y="0"/>
                        <a:pt x="804" y="0"/>
                      </a:cubicBezTo>
                      <a:close/>
                    </a:path>
                  </a:pathLst>
                </a:custGeom>
                <a:solidFill>
                  <a:srgbClr val="F7E6D1"/>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36" name="Google Shape;225;p32">
                  <a:extLst>
                    <a:ext uri="{FF2B5EF4-FFF2-40B4-BE49-F238E27FC236}">
                      <a16:creationId xmlns:a16="http://schemas.microsoft.com/office/drawing/2014/main" id="{453BD20C-6FD4-33A3-C762-AD8F8DC33550}"/>
                    </a:ext>
                  </a:extLst>
                </p:cNvPr>
                <p:cNvSpPr/>
                <p:nvPr/>
              </p:nvSpPr>
              <p:spPr>
                <a:xfrm>
                  <a:off x="7544318" y="2508233"/>
                  <a:ext cx="133514" cy="119223"/>
                </a:xfrm>
                <a:custGeom>
                  <a:avLst/>
                  <a:gdLst/>
                  <a:ahLst/>
                  <a:cxnLst/>
                  <a:rect l="l" t="t" r="r" b="b"/>
                  <a:pathLst>
                    <a:path w="1607" h="1435" extrusionOk="0">
                      <a:moveTo>
                        <a:pt x="805" y="166"/>
                      </a:moveTo>
                      <a:cubicBezTo>
                        <a:pt x="861" y="166"/>
                        <a:pt x="918" y="175"/>
                        <a:pt x="974" y="193"/>
                      </a:cubicBezTo>
                      <a:cubicBezTo>
                        <a:pt x="1263" y="286"/>
                        <a:pt x="1421" y="598"/>
                        <a:pt x="1328" y="887"/>
                      </a:cubicBezTo>
                      <a:cubicBezTo>
                        <a:pt x="1252" y="1120"/>
                        <a:pt x="1036" y="1269"/>
                        <a:pt x="803" y="1269"/>
                      </a:cubicBezTo>
                      <a:cubicBezTo>
                        <a:pt x="748" y="1269"/>
                        <a:pt x="691" y="1260"/>
                        <a:pt x="635" y="1242"/>
                      </a:cubicBezTo>
                      <a:cubicBezTo>
                        <a:pt x="345" y="1149"/>
                        <a:pt x="186" y="837"/>
                        <a:pt x="279" y="548"/>
                      </a:cubicBezTo>
                      <a:cubicBezTo>
                        <a:pt x="355" y="315"/>
                        <a:pt x="572" y="166"/>
                        <a:pt x="805" y="166"/>
                      </a:cubicBezTo>
                      <a:close/>
                      <a:moveTo>
                        <a:pt x="804" y="0"/>
                      </a:moveTo>
                      <a:cubicBezTo>
                        <a:pt x="502" y="0"/>
                        <a:pt x="220" y="194"/>
                        <a:pt x="122" y="497"/>
                      </a:cubicBezTo>
                      <a:cubicBezTo>
                        <a:pt x="0" y="873"/>
                        <a:pt x="207" y="1278"/>
                        <a:pt x="584" y="1400"/>
                      </a:cubicBezTo>
                      <a:cubicBezTo>
                        <a:pt x="657" y="1423"/>
                        <a:pt x="731" y="1435"/>
                        <a:pt x="804" y="1435"/>
                      </a:cubicBezTo>
                      <a:cubicBezTo>
                        <a:pt x="1106" y="1435"/>
                        <a:pt x="1388" y="1241"/>
                        <a:pt x="1486" y="938"/>
                      </a:cubicBezTo>
                      <a:cubicBezTo>
                        <a:pt x="1607" y="562"/>
                        <a:pt x="1400" y="157"/>
                        <a:pt x="1025" y="35"/>
                      </a:cubicBezTo>
                      <a:cubicBezTo>
                        <a:pt x="952" y="12"/>
                        <a:pt x="877" y="0"/>
                        <a:pt x="804" y="0"/>
                      </a:cubicBezTo>
                      <a:close/>
                    </a:path>
                  </a:pathLst>
                </a:custGeom>
                <a:solidFill>
                  <a:srgbClr val="F7E6D1"/>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nvGrpSpPr>
                <p:cNvPr id="137" name="Google Shape;226;p32">
                  <a:extLst>
                    <a:ext uri="{FF2B5EF4-FFF2-40B4-BE49-F238E27FC236}">
                      <a16:creationId xmlns:a16="http://schemas.microsoft.com/office/drawing/2014/main" id="{338ED460-BD2D-F8BD-09A8-0AD43AF837F2}"/>
                    </a:ext>
                  </a:extLst>
                </p:cNvPr>
                <p:cNvGrpSpPr/>
                <p:nvPr/>
              </p:nvGrpSpPr>
              <p:grpSpPr>
                <a:xfrm>
                  <a:off x="7581871" y="2165433"/>
                  <a:ext cx="1114635" cy="750903"/>
                  <a:chOff x="7581871" y="2165433"/>
                  <a:chExt cx="1114635" cy="750903"/>
                </a:xfrm>
              </p:grpSpPr>
              <p:sp>
                <p:nvSpPr>
                  <p:cNvPr id="138" name="Google Shape;227;p32">
                    <a:extLst>
                      <a:ext uri="{FF2B5EF4-FFF2-40B4-BE49-F238E27FC236}">
                        <a16:creationId xmlns:a16="http://schemas.microsoft.com/office/drawing/2014/main" id="{6DE57852-E255-169B-2386-39F80497742F}"/>
                      </a:ext>
                    </a:extLst>
                  </p:cNvPr>
                  <p:cNvSpPr/>
                  <p:nvPr/>
                </p:nvSpPr>
                <p:spPr>
                  <a:xfrm>
                    <a:off x="7873242" y="2165433"/>
                    <a:ext cx="823264" cy="281733"/>
                  </a:xfrm>
                  <a:custGeom>
                    <a:avLst/>
                    <a:gdLst/>
                    <a:ahLst/>
                    <a:cxnLst/>
                    <a:rect l="l" t="t" r="r" b="b"/>
                    <a:pathLst>
                      <a:path w="9909" h="3391" extrusionOk="0">
                        <a:moveTo>
                          <a:pt x="67" y="1"/>
                        </a:moveTo>
                        <a:lnTo>
                          <a:pt x="1" y="205"/>
                        </a:lnTo>
                        <a:lnTo>
                          <a:pt x="9842" y="3391"/>
                        </a:lnTo>
                        <a:lnTo>
                          <a:pt x="9909" y="3185"/>
                        </a:lnTo>
                        <a:lnTo>
                          <a:pt x="67" y="1"/>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39" name="Google Shape;228;p32">
                    <a:extLst>
                      <a:ext uri="{FF2B5EF4-FFF2-40B4-BE49-F238E27FC236}">
                        <a16:creationId xmlns:a16="http://schemas.microsoft.com/office/drawing/2014/main" id="{F7AF10F5-32A8-36D1-C050-93F3DF95E1CD}"/>
                      </a:ext>
                    </a:extLst>
                  </p:cNvPr>
                  <p:cNvSpPr/>
                  <p:nvPr/>
                </p:nvSpPr>
                <p:spPr>
                  <a:xfrm>
                    <a:off x="8123818" y="2285239"/>
                    <a:ext cx="561388" cy="196989"/>
                  </a:xfrm>
                  <a:custGeom>
                    <a:avLst/>
                    <a:gdLst/>
                    <a:ahLst/>
                    <a:cxnLst/>
                    <a:rect l="l" t="t" r="r" b="b"/>
                    <a:pathLst>
                      <a:path w="6757" h="2371" extrusionOk="0">
                        <a:moveTo>
                          <a:pt x="68" y="1"/>
                        </a:moveTo>
                        <a:lnTo>
                          <a:pt x="1" y="206"/>
                        </a:lnTo>
                        <a:lnTo>
                          <a:pt x="6690" y="2371"/>
                        </a:lnTo>
                        <a:lnTo>
                          <a:pt x="6757" y="2165"/>
                        </a:lnTo>
                        <a:lnTo>
                          <a:pt x="68" y="1"/>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40" name="Google Shape;229;p32">
                    <a:extLst>
                      <a:ext uri="{FF2B5EF4-FFF2-40B4-BE49-F238E27FC236}">
                        <a16:creationId xmlns:a16="http://schemas.microsoft.com/office/drawing/2014/main" id="{1B704400-68EE-546F-A78C-5E4285FBC420}"/>
                      </a:ext>
                    </a:extLst>
                  </p:cNvPr>
                  <p:cNvSpPr/>
                  <p:nvPr/>
                </p:nvSpPr>
                <p:spPr>
                  <a:xfrm>
                    <a:off x="7850560" y="2235638"/>
                    <a:ext cx="510043" cy="180206"/>
                  </a:xfrm>
                  <a:custGeom>
                    <a:avLst/>
                    <a:gdLst/>
                    <a:ahLst/>
                    <a:cxnLst/>
                    <a:rect l="l" t="t" r="r" b="b"/>
                    <a:pathLst>
                      <a:path w="6139" h="2169" extrusionOk="0">
                        <a:moveTo>
                          <a:pt x="67" y="0"/>
                        </a:moveTo>
                        <a:lnTo>
                          <a:pt x="0" y="204"/>
                        </a:lnTo>
                        <a:lnTo>
                          <a:pt x="6072" y="2169"/>
                        </a:lnTo>
                        <a:lnTo>
                          <a:pt x="6139" y="1965"/>
                        </a:lnTo>
                        <a:lnTo>
                          <a:pt x="67" y="0"/>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41" name="Google Shape;230;p32">
                    <a:extLst>
                      <a:ext uri="{FF2B5EF4-FFF2-40B4-BE49-F238E27FC236}">
                        <a16:creationId xmlns:a16="http://schemas.microsoft.com/office/drawing/2014/main" id="{50D5C912-DE0D-235A-E1C2-DFBF5327786E}"/>
                      </a:ext>
                    </a:extLst>
                  </p:cNvPr>
                  <p:cNvSpPr/>
                  <p:nvPr/>
                </p:nvSpPr>
                <p:spPr>
                  <a:xfrm>
                    <a:off x="8379879" y="2406872"/>
                    <a:ext cx="293946" cy="110500"/>
                  </a:xfrm>
                  <a:custGeom>
                    <a:avLst/>
                    <a:gdLst/>
                    <a:ahLst/>
                    <a:cxnLst/>
                    <a:rect l="l" t="t" r="r" b="b"/>
                    <a:pathLst>
                      <a:path w="3538" h="1330" extrusionOk="0">
                        <a:moveTo>
                          <a:pt x="67" y="0"/>
                        </a:moveTo>
                        <a:lnTo>
                          <a:pt x="0" y="206"/>
                        </a:lnTo>
                        <a:lnTo>
                          <a:pt x="3472" y="1329"/>
                        </a:lnTo>
                        <a:lnTo>
                          <a:pt x="3538" y="1124"/>
                        </a:lnTo>
                        <a:lnTo>
                          <a:pt x="67" y="0"/>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42" name="Google Shape;231;p32">
                    <a:extLst>
                      <a:ext uri="{FF2B5EF4-FFF2-40B4-BE49-F238E27FC236}">
                        <a16:creationId xmlns:a16="http://schemas.microsoft.com/office/drawing/2014/main" id="{CEDDBEDD-6FEF-B13F-57A4-EFB2581FE448}"/>
                      </a:ext>
                    </a:extLst>
                  </p:cNvPr>
                  <p:cNvSpPr/>
                  <p:nvPr/>
                </p:nvSpPr>
                <p:spPr>
                  <a:xfrm>
                    <a:off x="7646509" y="2340074"/>
                    <a:ext cx="116565" cy="48686"/>
                  </a:xfrm>
                  <a:custGeom>
                    <a:avLst/>
                    <a:gdLst/>
                    <a:ahLst/>
                    <a:cxnLst/>
                    <a:rect l="l" t="t" r="r" b="b"/>
                    <a:pathLst>
                      <a:path w="1403" h="586" extrusionOk="0">
                        <a:moveTo>
                          <a:pt x="1308" y="1"/>
                        </a:moveTo>
                        <a:cubicBezTo>
                          <a:pt x="1297" y="1"/>
                          <a:pt x="1287" y="3"/>
                          <a:pt x="1276" y="7"/>
                        </a:cubicBezTo>
                        <a:lnTo>
                          <a:pt x="337" y="398"/>
                        </a:lnTo>
                        <a:lnTo>
                          <a:pt x="169" y="59"/>
                        </a:lnTo>
                        <a:cubicBezTo>
                          <a:pt x="154" y="30"/>
                          <a:pt x="124" y="13"/>
                          <a:pt x="94" y="13"/>
                        </a:cubicBezTo>
                        <a:cubicBezTo>
                          <a:pt x="82" y="13"/>
                          <a:pt x="69" y="16"/>
                          <a:pt x="57" y="22"/>
                        </a:cubicBezTo>
                        <a:cubicBezTo>
                          <a:pt x="17" y="42"/>
                          <a:pt x="0" y="92"/>
                          <a:pt x="20" y="133"/>
                        </a:cubicBezTo>
                        <a:lnTo>
                          <a:pt x="224" y="541"/>
                        </a:lnTo>
                        <a:cubicBezTo>
                          <a:pt x="235" y="561"/>
                          <a:pt x="252" y="576"/>
                          <a:pt x="273" y="582"/>
                        </a:cubicBezTo>
                        <a:cubicBezTo>
                          <a:pt x="281" y="585"/>
                          <a:pt x="290" y="586"/>
                          <a:pt x="300" y="586"/>
                        </a:cubicBezTo>
                        <a:cubicBezTo>
                          <a:pt x="310" y="586"/>
                          <a:pt x="320" y="584"/>
                          <a:pt x="330" y="580"/>
                        </a:cubicBezTo>
                        <a:lnTo>
                          <a:pt x="1340" y="160"/>
                        </a:lnTo>
                        <a:cubicBezTo>
                          <a:pt x="1383" y="143"/>
                          <a:pt x="1402" y="95"/>
                          <a:pt x="1385" y="52"/>
                        </a:cubicBezTo>
                        <a:cubicBezTo>
                          <a:pt x="1372" y="20"/>
                          <a:pt x="1340" y="1"/>
                          <a:pt x="1308" y="1"/>
                        </a:cubicBez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43" name="Google Shape;232;p32">
                    <a:extLst>
                      <a:ext uri="{FF2B5EF4-FFF2-40B4-BE49-F238E27FC236}">
                        <a16:creationId xmlns:a16="http://schemas.microsoft.com/office/drawing/2014/main" id="{D718BCA2-F07A-97CA-BCD1-F33B6429B68E}"/>
                      </a:ext>
                    </a:extLst>
                  </p:cNvPr>
                  <p:cNvSpPr/>
                  <p:nvPr/>
                </p:nvSpPr>
                <p:spPr>
                  <a:xfrm>
                    <a:off x="7808686" y="2364915"/>
                    <a:ext cx="823348" cy="281733"/>
                  </a:xfrm>
                  <a:custGeom>
                    <a:avLst/>
                    <a:gdLst/>
                    <a:ahLst/>
                    <a:cxnLst/>
                    <a:rect l="l" t="t" r="r" b="b"/>
                    <a:pathLst>
                      <a:path w="9910" h="3391" extrusionOk="0">
                        <a:moveTo>
                          <a:pt x="67" y="1"/>
                        </a:moveTo>
                        <a:lnTo>
                          <a:pt x="0" y="206"/>
                        </a:lnTo>
                        <a:lnTo>
                          <a:pt x="9843" y="3391"/>
                        </a:lnTo>
                        <a:lnTo>
                          <a:pt x="9910" y="3187"/>
                        </a:lnTo>
                        <a:lnTo>
                          <a:pt x="67" y="1"/>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44" name="Google Shape;233;p32">
                    <a:extLst>
                      <a:ext uri="{FF2B5EF4-FFF2-40B4-BE49-F238E27FC236}">
                        <a16:creationId xmlns:a16="http://schemas.microsoft.com/office/drawing/2014/main" id="{CA3A5C8A-7D49-82EB-FCE0-A03AB96041AB}"/>
                      </a:ext>
                    </a:extLst>
                  </p:cNvPr>
                  <p:cNvSpPr/>
                  <p:nvPr/>
                </p:nvSpPr>
                <p:spPr>
                  <a:xfrm>
                    <a:off x="8059263" y="2484804"/>
                    <a:ext cx="561388" cy="196989"/>
                  </a:xfrm>
                  <a:custGeom>
                    <a:avLst/>
                    <a:gdLst/>
                    <a:ahLst/>
                    <a:cxnLst/>
                    <a:rect l="l" t="t" r="r" b="b"/>
                    <a:pathLst>
                      <a:path w="6757" h="2371" extrusionOk="0">
                        <a:moveTo>
                          <a:pt x="67" y="0"/>
                        </a:moveTo>
                        <a:lnTo>
                          <a:pt x="0" y="205"/>
                        </a:lnTo>
                        <a:lnTo>
                          <a:pt x="6690" y="2370"/>
                        </a:lnTo>
                        <a:lnTo>
                          <a:pt x="6756" y="2165"/>
                        </a:lnTo>
                        <a:lnTo>
                          <a:pt x="67" y="0"/>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45" name="Google Shape;234;p32">
                    <a:extLst>
                      <a:ext uri="{FF2B5EF4-FFF2-40B4-BE49-F238E27FC236}">
                        <a16:creationId xmlns:a16="http://schemas.microsoft.com/office/drawing/2014/main" id="{633A9262-9D97-B38D-763A-23F3D458C05C}"/>
                      </a:ext>
                    </a:extLst>
                  </p:cNvPr>
                  <p:cNvSpPr/>
                  <p:nvPr/>
                </p:nvSpPr>
                <p:spPr>
                  <a:xfrm>
                    <a:off x="7786088" y="2435120"/>
                    <a:ext cx="510043" cy="180372"/>
                  </a:xfrm>
                  <a:custGeom>
                    <a:avLst/>
                    <a:gdLst/>
                    <a:ahLst/>
                    <a:cxnLst/>
                    <a:rect l="l" t="t" r="r" b="b"/>
                    <a:pathLst>
                      <a:path w="6139" h="2171" extrusionOk="0">
                        <a:moveTo>
                          <a:pt x="65" y="0"/>
                        </a:moveTo>
                        <a:lnTo>
                          <a:pt x="0" y="206"/>
                        </a:lnTo>
                        <a:lnTo>
                          <a:pt x="6072" y="2171"/>
                        </a:lnTo>
                        <a:lnTo>
                          <a:pt x="6138" y="1965"/>
                        </a:lnTo>
                        <a:lnTo>
                          <a:pt x="65" y="0"/>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46" name="Google Shape;235;p32">
                    <a:extLst>
                      <a:ext uri="{FF2B5EF4-FFF2-40B4-BE49-F238E27FC236}">
                        <a16:creationId xmlns:a16="http://schemas.microsoft.com/office/drawing/2014/main" id="{80E33A9C-0C60-B0C7-3F56-E567F141CDF5}"/>
                      </a:ext>
                    </a:extLst>
                  </p:cNvPr>
                  <p:cNvSpPr/>
                  <p:nvPr/>
                </p:nvSpPr>
                <p:spPr>
                  <a:xfrm>
                    <a:off x="7797387" y="2400059"/>
                    <a:ext cx="237117" cy="91972"/>
                  </a:xfrm>
                  <a:custGeom>
                    <a:avLst/>
                    <a:gdLst/>
                    <a:ahLst/>
                    <a:cxnLst/>
                    <a:rect l="l" t="t" r="r" b="b"/>
                    <a:pathLst>
                      <a:path w="2854" h="1107" extrusionOk="0">
                        <a:moveTo>
                          <a:pt x="67" y="0"/>
                        </a:moveTo>
                        <a:lnTo>
                          <a:pt x="0" y="206"/>
                        </a:lnTo>
                        <a:lnTo>
                          <a:pt x="2787" y="1106"/>
                        </a:lnTo>
                        <a:lnTo>
                          <a:pt x="2853" y="902"/>
                        </a:lnTo>
                        <a:lnTo>
                          <a:pt x="67" y="0"/>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47" name="Google Shape;236;p32">
                    <a:extLst>
                      <a:ext uri="{FF2B5EF4-FFF2-40B4-BE49-F238E27FC236}">
                        <a16:creationId xmlns:a16="http://schemas.microsoft.com/office/drawing/2014/main" id="{2209BAFB-DF13-70BB-340B-96B5AAB6122B}"/>
                      </a:ext>
                    </a:extLst>
                  </p:cNvPr>
                  <p:cNvSpPr/>
                  <p:nvPr/>
                </p:nvSpPr>
                <p:spPr>
                  <a:xfrm>
                    <a:off x="8315324" y="2606438"/>
                    <a:ext cx="294029" cy="110417"/>
                  </a:xfrm>
                  <a:custGeom>
                    <a:avLst/>
                    <a:gdLst/>
                    <a:ahLst/>
                    <a:cxnLst/>
                    <a:rect l="l" t="t" r="r" b="b"/>
                    <a:pathLst>
                      <a:path w="3539" h="1329" extrusionOk="0">
                        <a:moveTo>
                          <a:pt x="66" y="1"/>
                        </a:moveTo>
                        <a:lnTo>
                          <a:pt x="1" y="205"/>
                        </a:lnTo>
                        <a:lnTo>
                          <a:pt x="3472" y="1328"/>
                        </a:lnTo>
                        <a:lnTo>
                          <a:pt x="3538" y="1123"/>
                        </a:lnTo>
                        <a:lnTo>
                          <a:pt x="66" y="1"/>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48" name="Google Shape;237;p32">
                    <a:extLst>
                      <a:ext uri="{FF2B5EF4-FFF2-40B4-BE49-F238E27FC236}">
                        <a16:creationId xmlns:a16="http://schemas.microsoft.com/office/drawing/2014/main" id="{3C70184E-154C-7726-E1B1-8F6F246AF356}"/>
                      </a:ext>
                    </a:extLst>
                  </p:cNvPr>
                  <p:cNvSpPr/>
                  <p:nvPr/>
                </p:nvSpPr>
                <p:spPr>
                  <a:xfrm>
                    <a:off x="7581871" y="2539556"/>
                    <a:ext cx="116565" cy="48769"/>
                  </a:xfrm>
                  <a:custGeom>
                    <a:avLst/>
                    <a:gdLst/>
                    <a:ahLst/>
                    <a:cxnLst/>
                    <a:rect l="l" t="t" r="r" b="b"/>
                    <a:pathLst>
                      <a:path w="1403" h="587" extrusionOk="0">
                        <a:moveTo>
                          <a:pt x="1309" y="1"/>
                        </a:moveTo>
                        <a:cubicBezTo>
                          <a:pt x="1299" y="1"/>
                          <a:pt x="1288" y="3"/>
                          <a:pt x="1278" y="7"/>
                        </a:cubicBezTo>
                        <a:lnTo>
                          <a:pt x="339" y="398"/>
                        </a:lnTo>
                        <a:lnTo>
                          <a:pt x="169" y="59"/>
                        </a:lnTo>
                        <a:cubicBezTo>
                          <a:pt x="155" y="30"/>
                          <a:pt x="126" y="14"/>
                          <a:pt x="96" y="14"/>
                        </a:cubicBezTo>
                        <a:cubicBezTo>
                          <a:pt x="83" y="14"/>
                          <a:pt x="70" y="17"/>
                          <a:pt x="58" y="22"/>
                        </a:cubicBezTo>
                        <a:cubicBezTo>
                          <a:pt x="17" y="42"/>
                          <a:pt x="0" y="92"/>
                          <a:pt x="22" y="133"/>
                        </a:cubicBezTo>
                        <a:lnTo>
                          <a:pt x="226" y="541"/>
                        </a:lnTo>
                        <a:cubicBezTo>
                          <a:pt x="235" y="561"/>
                          <a:pt x="254" y="576"/>
                          <a:pt x="274" y="582"/>
                        </a:cubicBezTo>
                        <a:cubicBezTo>
                          <a:pt x="282" y="585"/>
                          <a:pt x="291" y="587"/>
                          <a:pt x="299" y="587"/>
                        </a:cubicBezTo>
                        <a:cubicBezTo>
                          <a:pt x="310" y="587"/>
                          <a:pt x="320" y="585"/>
                          <a:pt x="330" y="581"/>
                        </a:cubicBezTo>
                        <a:lnTo>
                          <a:pt x="1342" y="160"/>
                        </a:lnTo>
                        <a:cubicBezTo>
                          <a:pt x="1383" y="143"/>
                          <a:pt x="1403" y="95"/>
                          <a:pt x="1386" y="52"/>
                        </a:cubicBezTo>
                        <a:cubicBezTo>
                          <a:pt x="1373" y="20"/>
                          <a:pt x="1342" y="1"/>
                          <a:pt x="1309" y="1"/>
                        </a:cubicBez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49" name="Google Shape;238;p32">
                    <a:extLst>
                      <a:ext uri="{FF2B5EF4-FFF2-40B4-BE49-F238E27FC236}">
                        <a16:creationId xmlns:a16="http://schemas.microsoft.com/office/drawing/2014/main" id="{6961092B-0BD5-C897-E5C5-6F0171E9CA02}"/>
                      </a:ext>
                    </a:extLst>
                  </p:cNvPr>
                  <p:cNvSpPr/>
                  <p:nvPr/>
                </p:nvSpPr>
                <p:spPr>
                  <a:xfrm>
                    <a:off x="7744131" y="2564564"/>
                    <a:ext cx="823264" cy="281650"/>
                  </a:xfrm>
                  <a:custGeom>
                    <a:avLst/>
                    <a:gdLst/>
                    <a:ahLst/>
                    <a:cxnLst/>
                    <a:rect l="l" t="t" r="r" b="b"/>
                    <a:pathLst>
                      <a:path w="9909" h="3390" extrusionOk="0">
                        <a:moveTo>
                          <a:pt x="67" y="1"/>
                        </a:moveTo>
                        <a:lnTo>
                          <a:pt x="1" y="205"/>
                        </a:lnTo>
                        <a:lnTo>
                          <a:pt x="9842" y="3389"/>
                        </a:lnTo>
                        <a:lnTo>
                          <a:pt x="9909" y="3185"/>
                        </a:lnTo>
                        <a:lnTo>
                          <a:pt x="67" y="1"/>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50" name="Google Shape;239;p32">
                    <a:extLst>
                      <a:ext uri="{FF2B5EF4-FFF2-40B4-BE49-F238E27FC236}">
                        <a16:creationId xmlns:a16="http://schemas.microsoft.com/office/drawing/2014/main" id="{79A93827-8E11-3F58-45DE-4340A534898E}"/>
                      </a:ext>
                    </a:extLst>
                  </p:cNvPr>
                  <p:cNvSpPr/>
                  <p:nvPr/>
                </p:nvSpPr>
                <p:spPr>
                  <a:xfrm>
                    <a:off x="7994708" y="2684369"/>
                    <a:ext cx="561388" cy="196906"/>
                  </a:xfrm>
                  <a:custGeom>
                    <a:avLst/>
                    <a:gdLst/>
                    <a:ahLst/>
                    <a:cxnLst/>
                    <a:rect l="l" t="t" r="r" b="b"/>
                    <a:pathLst>
                      <a:path w="6757" h="2370" extrusionOk="0">
                        <a:moveTo>
                          <a:pt x="67" y="1"/>
                        </a:moveTo>
                        <a:lnTo>
                          <a:pt x="1" y="205"/>
                        </a:lnTo>
                        <a:lnTo>
                          <a:pt x="6690" y="2369"/>
                        </a:lnTo>
                        <a:lnTo>
                          <a:pt x="6757" y="2165"/>
                        </a:lnTo>
                        <a:lnTo>
                          <a:pt x="67" y="1"/>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51" name="Google Shape;240;p32">
                    <a:extLst>
                      <a:ext uri="{FF2B5EF4-FFF2-40B4-BE49-F238E27FC236}">
                        <a16:creationId xmlns:a16="http://schemas.microsoft.com/office/drawing/2014/main" id="{0EB51DE3-5FE1-7BCC-1E4B-A0A48E0BDB41}"/>
                      </a:ext>
                    </a:extLst>
                  </p:cNvPr>
                  <p:cNvSpPr/>
                  <p:nvPr/>
                </p:nvSpPr>
                <p:spPr>
                  <a:xfrm>
                    <a:off x="7721450" y="2634686"/>
                    <a:ext cx="510043" cy="180289"/>
                  </a:xfrm>
                  <a:custGeom>
                    <a:avLst/>
                    <a:gdLst/>
                    <a:ahLst/>
                    <a:cxnLst/>
                    <a:rect l="l" t="t" r="r" b="b"/>
                    <a:pathLst>
                      <a:path w="6139" h="2170" extrusionOk="0">
                        <a:moveTo>
                          <a:pt x="67" y="1"/>
                        </a:moveTo>
                        <a:lnTo>
                          <a:pt x="0" y="205"/>
                        </a:lnTo>
                        <a:lnTo>
                          <a:pt x="6072" y="2170"/>
                        </a:lnTo>
                        <a:lnTo>
                          <a:pt x="6139" y="1966"/>
                        </a:lnTo>
                        <a:lnTo>
                          <a:pt x="67" y="1"/>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52" name="Google Shape;241;p32">
                    <a:extLst>
                      <a:ext uri="{FF2B5EF4-FFF2-40B4-BE49-F238E27FC236}">
                        <a16:creationId xmlns:a16="http://schemas.microsoft.com/office/drawing/2014/main" id="{9CFAD85E-06EC-4C42-2B44-7975852CDCA3}"/>
                      </a:ext>
                    </a:extLst>
                  </p:cNvPr>
                  <p:cNvSpPr/>
                  <p:nvPr/>
                </p:nvSpPr>
                <p:spPr>
                  <a:xfrm>
                    <a:off x="7732749" y="2599625"/>
                    <a:ext cx="237201" cy="91889"/>
                  </a:xfrm>
                  <a:custGeom>
                    <a:avLst/>
                    <a:gdLst/>
                    <a:ahLst/>
                    <a:cxnLst/>
                    <a:rect l="l" t="t" r="r" b="b"/>
                    <a:pathLst>
                      <a:path w="2855" h="1106" extrusionOk="0">
                        <a:moveTo>
                          <a:pt x="67" y="1"/>
                        </a:moveTo>
                        <a:lnTo>
                          <a:pt x="0" y="205"/>
                        </a:lnTo>
                        <a:lnTo>
                          <a:pt x="2788" y="1106"/>
                        </a:lnTo>
                        <a:lnTo>
                          <a:pt x="2855" y="902"/>
                        </a:lnTo>
                        <a:lnTo>
                          <a:pt x="67" y="1"/>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53" name="Google Shape;242;p32">
                    <a:extLst>
                      <a:ext uri="{FF2B5EF4-FFF2-40B4-BE49-F238E27FC236}">
                        <a16:creationId xmlns:a16="http://schemas.microsoft.com/office/drawing/2014/main" id="{F8A91767-B704-BE91-66F7-E9D30AA0FCEF}"/>
                      </a:ext>
                    </a:extLst>
                  </p:cNvPr>
                  <p:cNvSpPr/>
                  <p:nvPr/>
                </p:nvSpPr>
                <p:spPr>
                  <a:xfrm>
                    <a:off x="8250769" y="2806003"/>
                    <a:ext cx="293946" cy="110334"/>
                  </a:xfrm>
                  <a:custGeom>
                    <a:avLst/>
                    <a:gdLst/>
                    <a:ahLst/>
                    <a:cxnLst/>
                    <a:rect l="l" t="t" r="r" b="b"/>
                    <a:pathLst>
                      <a:path w="3538" h="1328" extrusionOk="0">
                        <a:moveTo>
                          <a:pt x="67" y="0"/>
                        </a:moveTo>
                        <a:lnTo>
                          <a:pt x="0" y="204"/>
                        </a:lnTo>
                        <a:lnTo>
                          <a:pt x="3471" y="1328"/>
                        </a:lnTo>
                        <a:lnTo>
                          <a:pt x="3537" y="1124"/>
                        </a:lnTo>
                        <a:lnTo>
                          <a:pt x="67" y="0"/>
                        </a:lnTo>
                        <a:close/>
                      </a:path>
                    </a:pathLst>
                  </a:custGeom>
                  <a:solidFill>
                    <a:srgbClr val="FF94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grpSp>
          <p:sp>
            <p:nvSpPr>
              <p:cNvPr id="115" name="Google Shape;243;p32">
                <a:extLst>
                  <a:ext uri="{FF2B5EF4-FFF2-40B4-BE49-F238E27FC236}">
                    <a16:creationId xmlns:a16="http://schemas.microsoft.com/office/drawing/2014/main" id="{3F8EBCFC-D452-BE7C-1A18-4B88A286343B}"/>
                  </a:ext>
                </a:extLst>
              </p:cNvPr>
              <p:cNvSpPr/>
              <p:nvPr/>
            </p:nvSpPr>
            <p:spPr>
              <a:xfrm>
                <a:off x="9645125" y="4978061"/>
                <a:ext cx="213" cy="6669"/>
              </a:xfrm>
              <a:custGeom>
                <a:avLst/>
                <a:gdLst/>
                <a:ahLst/>
                <a:cxnLst/>
                <a:rect l="l" t="t" r="r" b="b"/>
                <a:pathLst>
                  <a:path w="3" h="94" extrusionOk="0">
                    <a:moveTo>
                      <a:pt x="1" y="0"/>
                    </a:moveTo>
                    <a:cubicBezTo>
                      <a:pt x="1" y="57"/>
                      <a:pt x="1" y="94"/>
                      <a:pt x="1" y="94"/>
                    </a:cubicBezTo>
                    <a:cubicBezTo>
                      <a:pt x="1" y="94"/>
                      <a:pt x="2" y="57"/>
                      <a:pt x="1" y="0"/>
                    </a:cubicBezTo>
                    <a:close/>
                  </a:path>
                </a:pathLst>
              </a:custGeom>
              <a:solidFill>
                <a:srgbClr val="FFFFF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16" name="Google Shape;244;p32">
                <a:extLst>
                  <a:ext uri="{FF2B5EF4-FFF2-40B4-BE49-F238E27FC236}">
                    <a16:creationId xmlns:a16="http://schemas.microsoft.com/office/drawing/2014/main" id="{EA61EA4A-64F6-00D5-39E7-8162C7BD7B85}"/>
                  </a:ext>
                </a:extLst>
              </p:cNvPr>
              <p:cNvSpPr/>
              <p:nvPr/>
            </p:nvSpPr>
            <p:spPr>
              <a:xfrm>
                <a:off x="9719968" y="5587621"/>
                <a:ext cx="3689" cy="71"/>
              </a:xfrm>
              <a:custGeom>
                <a:avLst/>
                <a:gdLst/>
                <a:ahLst/>
                <a:cxnLst/>
                <a:rect l="l" t="t" r="r" b="b"/>
                <a:pathLst>
                  <a:path w="52" h="1" extrusionOk="0">
                    <a:moveTo>
                      <a:pt x="0" y="0"/>
                    </a:moveTo>
                    <a:cubicBezTo>
                      <a:pt x="0" y="0"/>
                      <a:pt x="20" y="0"/>
                      <a:pt x="51" y="0"/>
                    </a:cubicBezTo>
                    <a:cubicBezTo>
                      <a:pt x="20" y="0"/>
                      <a:pt x="0" y="0"/>
                      <a:pt x="0" y="0"/>
                    </a:cubicBezTo>
                    <a:close/>
                  </a:path>
                </a:pathLst>
              </a:custGeom>
              <a:solidFill>
                <a:srgbClr val="FFFFF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17" name="Google Shape;245;p32">
                <a:extLst>
                  <a:ext uri="{FF2B5EF4-FFF2-40B4-BE49-F238E27FC236}">
                    <a16:creationId xmlns:a16="http://schemas.microsoft.com/office/drawing/2014/main" id="{45700821-AECD-7926-D809-1158828E6048}"/>
                  </a:ext>
                </a:extLst>
              </p:cNvPr>
              <p:cNvSpPr/>
              <p:nvPr/>
            </p:nvSpPr>
            <p:spPr>
              <a:xfrm>
                <a:off x="9765443" y="5629549"/>
                <a:ext cx="71" cy="3689"/>
              </a:xfrm>
              <a:custGeom>
                <a:avLst/>
                <a:gdLst/>
                <a:ahLst/>
                <a:cxnLst/>
                <a:rect l="l" t="t" r="r" b="b"/>
                <a:pathLst>
                  <a:path w="1" h="52" extrusionOk="0">
                    <a:moveTo>
                      <a:pt x="1" y="51"/>
                    </a:moveTo>
                    <a:cubicBezTo>
                      <a:pt x="1" y="51"/>
                      <a:pt x="1" y="31"/>
                      <a:pt x="1" y="0"/>
                    </a:cubicBezTo>
                    <a:cubicBezTo>
                      <a:pt x="1" y="31"/>
                      <a:pt x="1" y="51"/>
                      <a:pt x="1" y="51"/>
                    </a:cubicBezTo>
                    <a:close/>
                  </a:path>
                </a:pathLst>
              </a:custGeom>
              <a:solidFill>
                <a:srgbClr val="FFFFF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nvGrpSpPr>
              <p:cNvPr id="118" name="Google Shape;246;p32">
                <a:extLst>
                  <a:ext uri="{FF2B5EF4-FFF2-40B4-BE49-F238E27FC236}">
                    <a16:creationId xmlns:a16="http://schemas.microsoft.com/office/drawing/2014/main" id="{1EDF6184-B9EE-3774-35C9-C4C9AF7DEBA9}"/>
                  </a:ext>
                </a:extLst>
              </p:cNvPr>
              <p:cNvGrpSpPr/>
              <p:nvPr/>
            </p:nvGrpSpPr>
            <p:grpSpPr>
              <a:xfrm>
                <a:off x="9246419" y="4619365"/>
                <a:ext cx="380691" cy="433900"/>
                <a:chOff x="9246419" y="4619365"/>
                <a:chExt cx="380691" cy="433900"/>
              </a:xfrm>
            </p:grpSpPr>
            <p:sp>
              <p:nvSpPr>
                <p:cNvPr id="119" name="Google Shape;247;p32">
                  <a:extLst>
                    <a:ext uri="{FF2B5EF4-FFF2-40B4-BE49-F238E27FC236}">
                      <a16:creationId xmlns:a16="http://schemas.microsoft.com/office/drawing/2014/main" id="{F5BCAABA-DF35-3F40-CE54-267F7E12EBC5}"/>
                    </a:ext>
                  </a:extLst>
                </p:cNvPr>
                <p:cNvSpPr/>
                <p:nvPr/>
              </p:nvSpPr>
              <p:spPr>
                <a:xfrm>
                  <a:off x="9246419" y="4619365"/>
                  <a:ext cx="380691" cy="433900"/>
                </a:xfrm>
                <a:custGeom>
                  <a:avLst/>
                  <a:gdLst/>
                  <a:ahLst/>
                  <a:cxnLst/>
                  <a:rect l="l" t="t" r="r" b="b"/>
                  <a:pathLst>
                    <a:path w="5366" h="6116" extrusionOk="0">
                      <a:moveTo>
                        <a:pt x="1583" y="0"/>
                      </a:moveTo>
                      <a:lnTo>
                        <a:pt x="1" y="4891"/>
                      </a:lnTo>
                      <a:lnTo>
                        <a:pt x="3783" y="6116"/>
                      </a:lnTo>
                      <a:lnTo>
                        <a:pt x="5366" y="1224"/>
                      </a:lnTo>
                      <a:lnTo>
                        <a:pt x="1583" y="0"/>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20" name="Google Shape;248;p32">
                  <a:extLst>
                    <a:ext uri="{FF2B5EF4-FFF2-40B4-BE49-F238E27FC236}">
                      <a16:creationId xmlns:a16="http://schemas.microsoft.com/office/drawing/2014/main" id="{7EDE26B3-41FD-78E4-632C-8649946C3223}"/>
                    </a:ext>
                  </a:extLst>
                </p:cNvPr>
                <p:cNvSpPr/>
                <p:nvPr/>
              </p:nvSpPr>
              <p:spPr>
                <a:xfrm>
                  <a:off x="9289340" y="4688252"/>
                  <a:ext cx="265831" cy="275196"/>
                </a:xfrm>
                <a:custGeom>
                  <a:avLst/>
                  <a:gdLst/>
                  <a:ahLst/>
                  <a:cxnLst/>
                  <a:rect l="l" t="t" r="r" b="b"/>
                  <a:pathLst>
                    <a:path w="3747" h="3879" extrusionOk="0">
                      <a:moveTo>
                        <a:pt x="2383" y="1"/>
                      </a:moveTo>
                      <a:cubicBezTo>
                        <a:pt x="2316" y="1"/>
                        <a:pt x="2249" y="7"/>
                        <a:pt x="2182" y="20"/>
                      </a:cubicBezTo>
                      <a:cubicBezTo>
                        <a:pt x="1858" y="82"/>
                        <a:pt x="1568" y="280"/>
                        <a:pt x="1402" y="555"/>
                      </a:cubicBezTo>
                      <a:cubicBezTo>
                        <a:pt x="1172" y="935"/>
                        <a:pt x="1181" y="1432"/>
                        <a:pt x="909" y="1785"/>
                      </a:cubicBezTo>
                      <a:cubicBezTo>
                        <a:pt x="797" y="1929"/>
                        <a:pt x="647" y="2038"/>
                        <a:pt x="501" y="2150"/>
                      </a:cubicBezTo>
                      <a:cubicBezTo>
                        <a:pt x="356" y="2263"/>
                        <a:pt x="212" y="2384"/>
                        <a:pt x="121" y="2541"/>
                      </a:cubicBezTo>
                      <a:cubicBezTo>
                        <a:pt x="30" y="2698"/>
                        <a:pt x="1" y="2901"/>
                        <a:pt x="91" y="3062"/>
                      </a:cubicBezTo>
                      <a:cubicBezTo>
                        <a:pt x="171" y="3208"/>
                        <a:pt x="329" y="3295"/>
                        <a:pt x="482" y="3368"/>
                      </a:cubicBezTo>
                      <a:cubicBezTo>
                        <a:pt x="995" y="3609"/>
                        <a:pt x="1543" y="3774"/>
                        <a:pt x="2104" y="3853"/>
                      </a:cubicBezTo>
                      <a:cubicBezTo>
                        <a:pt x="2204" y="3867"/>
                        <a:pt x="2305" y="3878"/>
                        <a:pt x="2405" y="3878"/>
                      </a:cubicBezTo>
                      <a:cubicBezTo>
                        <a:pt x="2508" y="3878"/>
                        <a:pt x="2610" y="3866"/>
                        <a:pt x="2707" y="3833"/>
                      </a:cubicBezTo>
                      <a:cubicBezTo>
                        <a:pt x="2960" y="3747"/>
                        <a:pt x="3143" y="3524"/>
                        <a:pt x="3238" y="3281"/>
                      </a:cubicBezTo>
                      <a:cubicBezTo>
                        <a:pt x="3331" y="3037"/>
                        <a:pt x="3348" y="2771"/>
                        <a:pt x="3357" y="2509"/>
                      </a:cubicBezTo>
                      <a:cubicBezTo>
                        <a:pt x="3367" y="2246"/>
                        <a:pt x="3370" y="1982"/>
                        <a:pt x="3438" y="1729"/>
                      </a:cubicBezTo>
                      <a:cubicBezTo>
                        <a:pt x="3481" y="1566"/>
                        <a:pt x="3545" y="1405"/>
                        <a:pt x="3609" y="1249"/>
                      </a:cubicBezTo>
                      <a:cubicBezTo>
                        <a:pt x="3667" y="1107"/>
                        <a:pt x="3727" y="974"/>
                        <a:pt x="3736" y="817"/>
                      </a:cubicBezTo>
                      <a:cubicBezTo>
                        <a:pt x="3746" y="680"/>
                        <a:pt x="3718" y="537"/>
                        <a:pt x="3639" y="420"/>
                      </a:cubicBezTo>
                      <a:cubicBezTo>
                        <a:pt x="3562" y="313"/>
                        <a:pt x="3445" y="235"/>
                        <a:pt x="3317" y="192"/>
                      </a:cubicBezTo>
                      <a:cubicBezTo>
                        <a:pt x="3209" y="157"/>
                        <a:pt x="3103" y="160"/>
                        <a:pt x="2994" y="143"/>
                      </a:cubicBezTo>
                      <a:cubicBezTo>
                        <a:pt x="2920" y="130"/>
                        <a:pt x="2852" y="83"/>
                        <a:pt x="2780" y="62"/>
                      </a:cubicBezTo>
                      <a:cubicBezTo>
                        <a:pt x="2650" y="24"/>
                        <a:pt x="2516" y="1"/>
                        <a:pt x="2383" y="1"/>
                      </a:cubicBezTo>
                      <a:close/>
                    </a:path>
                  </a:pathLst>
                </a:custGeom>
                <a:solidFill>
                  <a:srgbClr val="17061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21" name="Google Shape;249;p32">
                  <a:extLst>
                    <a:ext uri="{FF2B5EF4-FFF2-40B4-BE49-F238E27FC236}">
                      <a16:creationId xmlns:a16="http://schemas.microsoft.com/office/drawing/2014/main" id="{786B0FC9-45D9-3510-B5B4-B963D123E944}"/>
                    </a:ext>
                  </a:extLst>
                </p:cNvPr>
                <p:cNvSpPr/>
                <p:nvPr/>
              </p:nvSpPr>
              <p:spPr>
                <a:xfrm rot="1063614">
                  <a:off x="9297701" y="4901107"/>
                  <a:ext cx="184248" cy="107685"/>
                </a:xfrm>
                <a:prstGeom prst="round2SameRect">
                  <a:avLst>
                    <a:gd name="adj1" fmla="val 16667"/>
                    <a:gd name="adj2" fmla="val 0"/>
                  </a:avLst>
                </a:prstGeom>
                <a:solidFill>
                  <a:srgbClr val="FFC900"/>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22" name="Google Shape;250;p32">
                  <a:extLst>
                    <a:ext uri="{FF2B5EF4-FFF2-40B4-BE49-F238E27FC236}">
                      <a16:creationId xmlns:a16="http://schemas.microsoft.com/office/drawing/2014/main" id="{E3B45036-795D-FD09-64A5-EDA1EAFBB1E6}"/>
                    </a:ext>
                  </a:extLst>
                </p:cNvPr>
                <p:cNvSpPr/>
                <p:nvPr/>
              </p:nvSpPr>
              <p:spPr>
                <a:xfrm>
                  <a:off x="9359291" y="4890090"/>
                  <a:ext cx="90951" cy="57678"/>
                </a:xfrm>
                <a:custGeom>
                  <a:avLst/>
                  <a:gdLst/>
                  <a:ahLst/>
                  <a:cxnLst/>
                  <a:rect l="l" t="t" r="r" b="b"/>
                  <a:pathLst>
                    <a:path w="1282" h="813" extrusionOk="0">
                      <a:moveTo>
                        <a:pt x="370" y="1"/>
                      </a:moveTo>
                      <a:lnTo>
                        <a:pt x="321" y="2"/>
                      </a:lnTo>
                      <a:lnTo>
                        <a:pt x="124" y="2"/>
                      </a:lnTo>
                      <a:lnTo>
                        <a:pt x="67" y="4"/>
                      </a:lnTo>
                      <a:cubicBezTo>
                        <a:pt x="66" y="6"/>
                        <a:pt x="66" y="11"/>
                        <a:pt x="66" y="13"/>
                      </a:cubicBezTo>
                      <a:cubicBezTo>
                        <a:pt x="66" y="56"/>
                        <a:pt x="91" y="100"/>
                        <a:pt x="131" y="113"/>
                      </a:cubicBezTo>
                      <a:cubicBezTo>
                        <a:pt x="35" y="171"/>
                        <a:pt x="1" y="305"/>
                        <a:pt x="33" y="413"/>
                      </a:cubicBezTo>
                      <a:cubicBezTo>
                        <a:pt x="64" y="519"/>
                        <a:pt x="159" y="601"/>
                        <a:pt x="266" y="638"/>
                      </a:cubicBezTo>
                      <a:cubicBezTo>
                        <a:pt x="303" y="652"/>
                        <a:pt x="342" y="660"/>
                        <a:pt x="382" y="660"/>
                      </a:cubicBezTo>
                      <a:cubicBezTo>
                        <a:pt x="393" y="660"/>
                        <a:pt x="404" y="659"/>
                        <a:pt x="414" y="658"/>
                      </a:cubicBezTo>
                      <a:cubicBezTo>
                        <a:pt x="464" y="651"/>
                        <a:pt x="514" y="628"/>
                        <a:pt x="548" y="593"/>
                      </a:cubicBezTo>
                      <a:cubicBezTo>
                        <a:pt x="555" y="642"/>
                        <a:pt x="580" y="689"/>
                        <a:pt x="618" y="723"/>
                      </a:cubicBezTo>
                      <a:cubicBezTo>
                        <a:pt x="655" y="759"/>
                        <a:pt x="701" y="780"/>
                        <a:pt x="750" y="795"/>
                      </a:cubicBezTo>
                      <a:cubicBezTo>
                        <a:pt x="787" y="807"/>
                        <a:pt x="826" y="813"/>
                        <a:pt x="865" y="813"/>
                      </a:cubicBezTo>
                      <a:cubicBezTo>
                        <a:pt x="938" y="813"/>
                        <a:pt x="1011" y="792"/>
                        <a:pt x="1070" y="749"/>
                      </a:cubicBezTo>
                      <a:cubicBezTo>
                        <a:pt x="1160" y="681"/>
                        <a:pt x="1211" y="550"/>
                        <a:pt x="1167" y="448"/>
                      </a:cubicBezTo>
                      <a:lnTo>
                        <a:pt x="1167" y="448"/>
                      </a:lnTo>
                      <a:cubicBezTo>
                        <a:pt x="1175" y="451"/>
                        <a:pt x="1183" y="452"/>
                        <a:pt x="1191" y="452"/>
                      </a:cubicBezTo>
                      <a:cubicBezTo>
                        <a:pt x="1224" y="452"/>
                        <a:pt x="1258" y="433"/>
                        <a:pt x="1277" y="406"/>
                      </a:cubicBezTo>
                      <a:cubicBezTo>
                        <a:pt x="1279" y="404"/>
                        <a:pt x="1280" y="402"/>
                        <a:pt x="1281" y="400"/>
                      </a:cubicBezTo>
                      <a:lnTo>
                        <a:pt x="1243" y="372"/>
                      </a:lnTo>
                      <a:lnTo>
                        <a:pt x="1137" y="295"/>
                      </a:lnTo>
                      <a:lnTo>
                        <a:pt x="1118" y="283"/>
                      </a:lnTo>
                      <a:lnTo>
                        <a:pt x="1022" y="212"/>
                      </a:lnTo>
                      <a:lnTo>
                        <a:pt x="370" y="1"/>
                      </a:lnTo>
                      <a:close/>
                    </a:path>
                  </a:pathLst>
                </a:custGeom>
                <a:solidFill>
                  <a:srgbClr val="FFFFF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23" name="Google Shape;251;p32">
                  <a:extLst>
                    <a:ext uri="{FF2B5EF4-FFF2-40B4-BE49-F238E27FC236}">
                      <a16:creationId xmlns:a16="http://schemas.microsoft.com/office/drawing/2014/main" id="{079CBD7A-C5E0-B42B-6C1D-CE2442380106}"/>
                    </a:ext>
                  </a:extLst>
                </p:cNvPr>
                <p:cNvSpPr/>
                <p:nvPr/>
              </p:nvSpPr>
              <p:spPr>
                <a:xfrm>
                  <a:off x="9382703" y="4718475"/>
                  <a:ext cx="150403" cy="201768"/>
                </a:xfrm>
                <a:custGeom>
                  <a:avLst/>
                  <a:gdLst/>
                  <a:ahLst/>
                  <a:cxnLst/>
                  <a:rect l="l" t="t" r="r" b="b"/>
                  <a:pathLst>
                    <a:path w="2120" h="2844" extrusionOk="0">
                      <a:moveTo>
                        <a:pt x="1128" y="0"/>
                      </a:moveTo>
                      <a:cubicBezTo>
                        <a:pt x="954" y="0"/>
                        <a:pt x="787" y="51"/>
                        <a:pt x="658" y="173"/>
                      </a:cubicBezTo>
                      <a:cubicBezTo>
                        <a:pt x="528" y="298"/>
                        <a:pt x="355" y="713"/>
                        <a:pt x="252" y="980"/>
                      </a:cubicBezTo>
                      <a:cubicBezTo>
                        <a:pt x="246" y="995"/>
                        <a:pt x="240" y="1009"/>
                        <a:pt x="236" y="1023"/>
                      </a:cubicBezTo>
                      <a:cubicBezTo>
                        <a:pt x="192" y="1138"/>
                        <a:pt x="165" y="1216"/>
                        <a:pt x="165" y="1216"/>
                      </a:cubicBezTo>
                      <a:cubicBezTo>
                        <a:pt x="165" y="1216"/>
                        <a:pt x="165" y="1218"/>
                        <a:pt x="165" y="1224"/>
                      </a:cubicBezTo>
                      <a:cubicBezTo>
                        <a:pt x="167" y="1241"/>
                        <a:pt x="171" y="1285"/>
                        <a:pt x="172" y="1352"/>
                      </a:cubicBezTo>
                      <a:cubicBezTo>
                        <a:pt x="179" y="1564"/>
                        <a:pt x="167" y="2009"/>
                        <a:pt x="1" y="2496"/>
                      </a:cubicBezTo>
                      <a:cubicBezTo>
                        <a:pt x="23" y="2721"/>
                        <a:pt x="204" y="2844"/>
                        <a:pt x="384" y="2844"/>
                      </a:cubicBezTo>
                      <a:cubicBezTo>
                        <a:pt x="489" y="2844"/>
                        <a:pt x="595" y="2802"/>
                        <a:pt x="668" y="2713"/>
                      </a:cubicBezTo>
                      <a:cubicBezTo>
                        <a:pt x="788" y="2342"/>
                        <a:pt x="915" y="2284"/>
                        <a:pt x="1111" y="2224"/>
                      </a:cubicBezTo>
                      <a:cubicBezTo>
                        <a:pt x="1191" y="2200"/>
                        <a:pt x="1280" y="2177"/>
                        <a:pt x="1386" y="2134"/>
                      </a:cubicBezTo>
                      <a:cubicBezTo>
                        <a:pt x="1558" y="2063"/>
                        <a:pt x="1708" y="1935"/>
                        <a:pt x="1830" y="1684"/>
                      </a:cubicBezTo>
                      <a:cubicBezTo>
                        <a:pt x="1936" y="1468"/>
                        <a:pt x="2020" y="1159"/>
                        <a:pt x="2076" y="715"/>
                      </a:cubicBezTo>
                      <a:cubicBezTo>
                        <a:pt x="2120" y="375"/>
                        <a:pt x="1599" y="0"/>
                        <a:pt x="1128" y="0"/>
                      </a:cubicBezTo>
                      <a:close/>
                    </a:path>
                  </a:pathLst>
                </a:custGeom>
                <a:solidFill>
                  <a:srgbClr val="FFA484"/>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24" name="Google Shape;252;p32">
                  <a:extLst>
                    <a:ext uri="{FF2B5EF4-FFF2-40B4-BE49-F238E27FC236}">
                      <a16:creationId xmlns:a16="http://schemas.microsoft.com/office/drawing/2014/main" id="{DD7212B5-EDB4-A39B-11F8-580542F441CC}"/>
                    </a:ext>
                  </a:extLst>
                </p:cNvPr>
                <p:cNvSpPr/>
                <p:nvPr/>
              </p:nvSpPr>
              <p:spPr>
                <a:xfrm>
                  <a:off x="9393983" y="4700810"/>
                  <a:ext cx="146076" cy="89249"/>
                </a:xfrm>
                <a:custGeom>
                  <a:avLst/>
                  <a:gdLst/>
                  <a:ahLst/>
                  <a:cxnLst/>
                  <a:rect l="l" t="t" r="r" b="b"/>
                  <a:pathLst>
                    <a:path w="2059" h="1258" extrusionOk="0">
                      <a:moveTo>
                        <a:pt x="942" y="0"/>
                      </a:moveTo>
                      <a:cubicBezTo>
                        <a:pt x="882" y="0"/>
                        <a:pt x="822" y="6"/>
                        <a:pt x="764" y="20"/>
                      </a:cubicBezTo>
                      <a:cubicBezTo>
                        <a:pt x="510" y="78"/>
                        <a:pt x="308" y="276"/>
                        <a:pt x="183" y="505"/>
                      </a:cubicBezTo>
                      <a:cubicBezTo>
                        <a:pt x="59" y="734"/>
                        <a:pt x="49" y="997"/>
                        <a:pt x="0" y="1253"/>
                      </a:cubicBezTo>
                      <a:cubicBezTo>
                        <a:pt x="28" y="1256"/>
                        <a:pt x="55" y="1258"/>
                        <a:pt x="83" y="1258"/>
                      </a:cubicBezTo>
                      <a:cubicBezTo>
                        <a:pt x="200" y="1258"/>
                        <a:pt x="317" y="1231"/>
                        <a:pt x="423" y="1180"/>
                      </a:cubicBezTo>
                      <a:cubicBezTo>
                        <a:pt x="554" y="1117"/>
                        <a:pt x="666" y="1023"/>
                        <a:pt x="743" y="899"/>
                      </a:cubicBezTo>
                      <a:cubicBezTo>
                        <a:pt x="762" y="900"/>
                        <a:pt x="780" y="901"/>
                        <a:pt x="799" y="901"/>
                      </a:cubicBezTo>
                      <a:cubicBezTo>
                        <a:pt x="1014" y="901"/>
                        <a:pt x="1229" y="841"/>
                        <a:pt x="1414" y="731"/>
                      </a:cubicBezTo>
                      <a:cubicBezTo>
                        <a:pt x="1474" y="695"/>
                        <a:pt x="1533" y="653"/>
                        <a:pt x="1560" y="590"/>
                      </a:cubicBezTo>
                      <a:cubicBezTo>
                        <a:pt x="1596" y="836"/>
                        <a:pt x="1720" y="1066"/>
                        <a:pt x="1904" y="1231"/>
                      </a:cubicBezTo>
                      <a:cubicBezTo>
                        <a:pt x="2059" y="1006"/>
                        <a:pt x="2039" y="691"/>
                        <a:pt x="1886" y="464"/>
                      </a:cubicBezTo>
                      <a:cubicBezTo>
                        <a:pt x="1733" y="238"/>
                        <a:pt x="1477" y="97"/>
                        <a:pt x="1210" y="34"/>
                      </a:cubicBezTo>
                      <a:cubicBezTo>
                        <a:pt x="1123" y="13"/>
                        <a:pt x="1032" y="0"/>
                        <a:pt x="942" y="0"/>
                      </a:cubicBezTo>
                      <a:close/>
                    </a:path>
                  </a:pathLst>
                </a:custGeom>
                <a:solidFill>
                  <a:srgbClr val="17061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25" name="Google Shape;253;p32">
                  <a:extLst>
                    <a:ext uri="{FF2B5EF4-FFF2-40B4-BE49-F238E27FC236}">
                      <a16:creationId xmlns:a16="http://schemas.microsoft.com/office/drawing/2014/main" id="{AC3898C5-DBD9-0A8E-B31C-79C29AFD2A07}"/>
                    </a:ext>
                  </a:extLst>
                </p:cNvPr>
                <p:cNvSpPr/>
                <p:nvPr/>
              </p:nvSpPr>
              <p:spPr>
                <a:xfrm>
                  <a:off x="9493801" y="4797365"/>
                  <a:ext cx="22277" cy="12770"/>
                </a:xfrm>
                <a:custGeom>
                  <a:avLst/>
                  <a:gdLst/>
                  <a:ahLst/>
                  <a:cxnLst/>
                  <a:rect l="l" t="t" r="r" b="b"/>
                  <a:pathLst>
                    <a:path w="314" h="180" extrusionOk="0">
                      <a:moveTo>
                        <a:pt x="103" y="0"/>
                      </a:moveTo>
                      <a:cubicBezTo>
                        <a:pt x="79" y="0"/>
                        <a:pt x="54" y="4"/>
                        <a:pt x="30" y="11"/>
                      </a:cubicBezTo>
                      <a:cubicBezTo>
                        <a:pt x="10" y="17"/>
                        <a:pt x="0" y="45"/>
                        <a:pt x="6" y="65"/>
                      </a:cubicBezTo>
                      <a:cubicBezTo>
                        <a:pt x="7" y="71"/>
                        <a:pt x="10" y="75"/>
                        <a:pt x="13" y="79"/>
                      </a:cubicBezTo>
                      <a:cubicBezTo>
                        <a:pt x="20" y="87"/>
                        <a:pt x="29" y="90"/>
                        <a:pt x="38" y="90"/>
                      </a:cubicBezTo>
                      <a:cubicBezTo>
                        <a:pt x="48" y="90"/>
                        <a:pt x="59" y="87"/>
                        <a:pt x="70" y="85"/>
                      </a:cubicBezTo>
                      <a:cubicBezTo>
                        <a:pt x="79" y="83"/>
                        <a:pt x="87" y="83"/>
                        <a:pt x="96" y="83"/>
                      </a:cubicBezTo>
                      <a:cubicBezTo>
                        <a:pt x="109" y="83"/>
                        <a:pt x="122" y="85"/>
                        <a:pt x="135" y="88"/>
                      </a:cubicBezTo>
                      <a:cubicBezTo>
                        <a:pt x="177" y="98"/>
                        <a:pt x="216" y="125"/>
                        <a:pt x="238" y="163"/>
                      </a:cubicBezTo>
                      <a:cubicBezTo>
                        <a:pt x="245" y="174"/>
                        <a:pt x="256" y="180"/>
                        <a:pt x="267" y="180"/>
                      </a:cubicBezTo>
                      <a:cubicBezTo>
                        <a:pt x="275" y="180"/>
                        <a:pt x="283" y="177"/>
                        <a:pt x="291" y="172"/>
                      </a:cubicBezTo>
                      <a:cubicBezTo>
                        <a:pt x="308" y="159"/>
                        <a:pt x="313" y="132"/>
                        <a:pt x="302" y="113"/>
                      </a:cubicBezTo>
                      <a:cubicBezTo>
                        <a:pt x="257" y="41"/>
                        <a:pt x="183" y="0"/>
                        <a:pt x="103" y="0"/>
                      </a:cubicBezTo>
                      <a:close/>
                    </a:path>
                  </a:pathLst>
                </a:custGeom>
                <a:solidFill>
                  <a:srgbClr val="17061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26" name="Google Shape;254;p32">
                  <a:extLst>
                    <a:ext uri="{FF2B5EF4-FFF2-40B4-BE49-F238E27FC236}">
                      <a16:creationId xmlns:a16="http://schemas.microsoft.com/office/drawing/2014/main" id="{8448F23C-17C4-60BC-32A7-3B4CFA7883B9}"/>
                    </a:ext>
                  </a:extLst>
                </p:cNvPr>
                <p:cNvSpPr/>
                <p:nvPr/>
              </p:nvSpPr>
              <p:spPr>
                <a:xfrm>
                  <a:off x="9451944" y="4784595"/>
                  <a:ext cx="26321" cy="12132"/>
                </a:xfrm>
                <a:custGeom>
                  <a:avLst/>
                  <a:gdLst/>
                  <a:ahLst/>
                  <a:cxnLst/>
                  <a:rect l="l" t="t" r="r" b="b"/>
                  <a:pathLst>
                    <a:path w="371" h="171" extrusionOk="0">
                      <a:moveTo>
                        <a:pt x="127" y="0"/>
                      </a:moveTo>
                      <a:cubicBezTo>
                        <a:pt x="96" y="0"/>
                        <a:pt x="64" y="5"/>
                        <a:pt x="33" y="16"/>
                      </a:cubicBezTo>
                      <a:cubicBezTo>
                        <a:pt x="12" y="24"/>
                        <a:pt x="1" y="48"/>
                        <a:pt x="8" y="70"/>
                      </a:cubicBezTo>
                      <a:cubicBezTo>
                        <a:pt x="15" y="87"/>
                        <a:pt x="31" y="97"/>
                        <a:pt x="48" y="97"/>
                      </a:cubicBezTo>
                      <a:cubicBezTo>
                        <a:pt x="53" y="97"/>
                        <a:pt x="57" y="97"/>
                        <a:pt x="62" y="95"/>
                      </a:cubicBezTo>
                      <a:cubicBezTo>
                        <a:pt x="83" y="88"/>
                        <a:pt x="105" y="85"/>
                        <a:pt x="126" y="85"/>
                      </a:cubicBezTo>
                      <a:cubicBezTo>
                        <a:pt x="154" y="85"/>
                        <a:pt x="181" y="90"/>
                        <a:pt x="208" y="101"/>
                      </a:cubicBezTo>
                      <a:cubicBezTo>
                        <a:pt x="230" y="109"/>
                        <a:pt x="253" y="123"/>
                        <a:pt x="271" y="139"/>
                      </a:cubicBezTo>
                      <a:cubicBezTo>
                        <a:pt x="287" y="152"/>
                        <a:pt x="300" y="171"/>
                        <a:pt x="322" y="171"/>
                      </a:cubicBezTo>
                      <a:cubicBezTo>
                        <a:pt x="324" y="171"/>
                        <a:pt x="326" y="171"/>
                        <a:pt x="328" y="170"/>
                      </a:cubicBezTo>
                      <a:cubicBezTo>
                        <a:pt x="334" y="170"/>
                        <a:pt x="339" y="167"/>
                        <a:pt x="344" y="163"/>
                      </a:cubicBezTo>
                      <a:cubicBezTo>
                        <a:pt x="362" y="152"/>
                        <a:pt x="371" y="122"/>
                        <a:pt x="355" y="105"/>
                      </a:cubicBezTo>
                      <a:cubicBezTo>
                        <a:pt x="298" y="39"/>
                        <a:pt x="213" y="0"/>
                        <a:pt x="127" y="0"/>
                      </a:cubicBezTo>
                      <a:close/>
                    </a:path>
                  </a:pathLst>
                </a:custGeom>
                <a:solidFill>
                  <a:srgbClr val="17061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27" name="Google Shape;255;p32">
                  <a:extLst>
                    <a:ext uri="{FF2B5EF4-FFF2-40B4-BE49-F238E27FC236}">
                      <a16:creationId xmlns:a16="http://schemas.microsoft.com/office/drawing/2014/main" id="{81976C3D-00D5-C310-2119-2484CCDBB4A7}"/>
                    </a:ext>
                  </a:extLst>
                </p:cNvPr>
                <p:cNvSpPr/>
                <p:nvPr/>
              </p:nvSpPr>
              <p:spPr>
                <a:xfrm>
                  <a:off x="9475144" y="4837173"/>
                  <a:ext cx="8155" cy="5313"/>
                </a:xfrm>
                <a:custGeom>
                  <a:avLst/>
                  <a:gdLst/>
                  <a:ahLst/>
                  <a:cxnLst/>
                  <a:rect l="l" t="t" r="r" b="b"/>
                  <a:pathLst>
                    <a:path w="330" h="215" extrusionOk="0">
                      <a:moveTo>
                        <a:pt x="43" y="1"/>
                      </a:moveTo>
                      <a:cubicBezTo>
                        <a:pt x="39" y="1"/>
                        <a:pt x="35" y="1"/>
                        <a:pt x="31" y="3"/>
                      </a:cubicBezTo>
                      <a:cubicBezTo>
                        <a:pt x="11" y="8"/>
                        <a:pt x="1" y="30"/>
                        <a:pt x="6" y="49"/>
                      </a:cubicBezTo>
                      <a:cubicBezTo>
                        <a:pt x="26" y="106"/>
                        <a:pt x="89" y="174"/>
                        <a:pt x="174" y="202"/>
                      </a:cubicBezTo>
                      <a:cubicBezTo>
                        <a:pt x="199" y="210"/>
                        <a:pt x="226" y="214"/>
                        <a:pt x="253" y="214"/>
                      </a:cubicBezTo>
                      <a:cubicBezTo>
                        <a:pt x="267" y="214"/>
                        <a:pt x="281" y="213"/>
                        <a:pt x="295" y="211"/>
                      </a:cubicBezTo>
                      <a:cubicBezTo>
                        <a:pt x="317" y="207"/>
                        <a:pt x="329" y="188"/>
                        <a:pt x="327" y="168"/>
                      </a:cubicBezTo>
                      <a:cubicBezTo>
                        <a:pt x="323" y="149"/>
                        <a:pt x="307" y="137"/>
                        <a:pt x="289" y="137"/>
                      </a:cubicBezTo>
                      <a:cubicBezTo>
                        <a:pt x="287" y="137"/>
                        <a:pt x="285" y="137"/>
                        <a:pt x="283" y="137"/>
                      </a:cubicBezTo>
                      <a:cubicBezTo>
                        <a:pt x="272" y="139"/>
                        <a:pt x="262" y="140"/>
                        <a:pt x="252" y="140"/>
                      </a:cubicBezTo>
                      <a:cubicBezTo>
                        <a:pt x="162" y="140"/>
                        <a:pt x="93" y="70"/>
                        <a:pt x="77" y="25"/>
                      </a:cubicBezTo>
                      <a:cubicBezTo>
                        <a:pt x="73" y="11"/>
                        <a:pt x="58" y="1"/>
                        <a:pt x="43" y="1"/>
                      </a:cubicBezTo>
                      <a:close/>
                    </a:path>
                  </a:pathLst>
                </a:custGeom>
                <a:solidFill>
                  <a:srgbClr val="DA6B5A"/>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28" name="Google Shape;256;p32">
                  <a:extLst>
                    <a:ext uri="{FF2B5EF4-FFF2-40B4-BE49-F238E27FC236}">
                      <a16:creationId xmlns:a16="http://schemas.microsoft.com/office/drawing/2014/main" id="{61E061BF-FAFF-04AB-3CE7-3DDF87FCA176}"/>
                    </a:ext>
                  </a:extLst>
                </p:cNvPr>
                <p:cNvSpPr/>
                <p:nvPr/>
              </p:nvSpPr>
              <p:spPr>
                <a:xfrm>
                  <a:off x="9477981" y="4821557"/>
                  <a:ext cx="8159" cy="7662"/>
                </a:xfrm>
                <a:custGeom>
                  <a:avLst/>
                  <a:gdLst/>
                  <a:ahLst/>
                  <a:cxnLst/>
                  <a:rect l="l" t="t" r="r" b="b"/>
                  <a:pathLst>
                    <a:path w="115" h="108" extrusionOk="0">
                      <a:moveTo>
                        <a:pt x="43" y="1"/>
                      </a:moveTo>
                      <a:cubicBezTo>
                        <a:pt x="32" y="1"/>
                        <a:pt x="21" y="2"/>
                        <a:pt x="8" y="5"/>
                      </a:cubicBezTo>
                      <a:cubicBezTo>
                        <a:pt x="4" y="6"/>
                        <a:pt x="1" y="12"/>
                        <a:pt x="2" y="16"/>
                      </a:cubicBezTo>
                      <a:cubicBezTo>
                        <a:pt x="3" y="21"/>
                        <a:pt x="6" y="24"/>
                        <a:pt x="11" y="24"/>
                      </a:cubicBezTo>
                      <a:cubicBezTo>
                        <a:pt x="12" y="24"/>
                        <a:pt x="13" y="23"/>
                        <a:pt x="14" y="23"/>
                      </a:cubicBezTo>
                      <a:cubicBezTo>
                        <a:pt x="24" y="20"/>
                        <a:pt x="34" y="19"/>
                        <a:pt x="43" y="19"/>
                      </a:cubicBezTo>
                      <a:cubicBezTo>
                        <a:pt x="55" y="19"/>
                        <a:pt x="66" y="22"/>
                        <a:pt x="73" y="27"/>
                      </a:cubicBezTo>
                      <a:cubicBezTo>
                        <a:pt x="89" y="39"/>
                        <a:pt x="86" y="61"/>
                        <a:pt x="63" y="93"/>
                      </a:cubicBezTo>
                      <a:cubicBezTo>
                        <a:pt x="60" y="97"/>
                        <a:pt x="62" y="103"/>
                        <a:pt x="66" y="107"/>
                      </a:cubicBezTo>
                      <a:lnTo>
                        <a:pt x="69" y="107"/>
                      </a:lnTo>
                      <a:cubicBezTo>
                        <a:pt x="70" y="107"/>
                        <a:pt x="71" y="107"/>
                        <a:pt x="72" y="107"/>
                      </a:cubicBezTo>
                      <a:cubicBezTo>
                        <a:pt x="74" y="107"/>
                        <a:pt x="78" y="106"/>
                        <a:pt x="79" y="104"/>
                      </a:cubicBezTo>
                      <a:cubicBezTo>
                        <a:pt x="114" y="52"/>
                        <a:pt x="101" y="25"/>
                        <a:pt x="84" y="12"/>
                      </a:cubicBezTo>
                      <a:cubicBezTo>
                        <a:pt x="73" y="4"/>
                        <a:pt x="59" y="1"/>
                        <a:pt x="43" y="1"/>
                      </a:cubicBezTo>
                      <a:close/>
                    </a:path>
                  </a:pathLst>
                </a:custGeom>
                <a:solidFill>
                  <a:srgbClr val="DA6B5A"/>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29" name="Google Shape;257;p32">
                  <a:extLst>
                    <a:ext uri="{FF2B5EF4-FFF2-40B4-BE49-F238E27FC236}">
                      <a16:creationId xmlns:a16="http://schemas.microsoft.com/office/drawing/2014/main" id="{5CA99595-9AE0-40A7-2965-7E8372272972}"/>
                    </a:ext>
                  </a:extLst>
                </p:cNvPr>
                <p:cNvSpPr/>
                <p:nvPr/>
              </p:nvSpPr>
              <p:spPr>
                <a:xfrm>
                  <a:off x="9456698" y="4801054"/>
                  <a:ext cx="10926" cy="9719"/>
                </a:xfrm>
                <a:custGeom>
                  <a:avLst/>
                  <a:gdLst/>
                  <a:ahLst/>
                  <a:cxnLst/>
                  <a:rect l="l" t="t" r="r" b="b"/>
                  <a:pathLst>
                    <a:path w="154" h="137" extrusionOk="0">
                      <a:moveTo>
                        <a:pt x="75" y="1"/>
                      </a:moveTo>
                      <a:cubicBezTo>
                        <a:pt x="47" y="1"/>
                        <a:pt x="21" y="19"/>
                        <a:pt x="12" y="47"/>
                      </a:cubicBezTo>
                      <a:cubicBezTo>
                        <a:pt x="0" y="84"/>
                        <a:pt x="20" y="122"/>
                        <a:pt x="56" y="134"/>
                      </a:cubicBezTo>
                      <a:cubicBezTo>
                        <a:pt x="62" y="136"/>
                        <a:pt x="69" y="137"/>
                        <a:pt x="76" y="137"/>
                      </a:cubicBezTo>
                      <a:cubicBezTo>
                        <a:pt x="105" y="137"/>
                        <a:pt x="132" y="118"/>
                        <a:pt x="141" y="90"/>
                      </a:cubicBezTo>
                      <a:cubicBezTo>
                        <a:pt x="153" y="54"/>
                        <a:pt x="134" y="16"/>
                        <a:pt x="97" y="5"/>
                      </a:cubicBezTo>
                      <a:cubicBezTo>
                        <a:pt x="89" y="2"/>
                        <a:pt x="82" y="1"/>
                        <a:pt x="75" y="1"/>
                      </a:cubicBezTo>
                      <a:close/>
                    </a:path>
                  </a:pathLst>
                </a:custGeom>
                <a:solidFill>
                  <a:srgbClr val="3A0808"/>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30" name="Google Shape;258;p32">
                  <a:extLst>
                    <a:ext uri="{FF2B5EF4-FFF2-40B4-BE49-F238E27FC236}">
                      <a16:creationId xmlns:a16="http://schemas.microsoft.com/office/drawing/2014/main" id="{47C4C5B3-92F8-BBC4-05E5-1075058A3F0C}"/>
                    </a:ext>
                  </a:extLst>
                </p:cNvPr>
                <p:cNvSpPr/>
                <p:nvPr/>
              </p:nvSpPr>
              <p:spPr>
                <a:xfrm>
                  <a:off x="9492170" y="4812618"/>
                  <a:ext cx="10926" cy="9719"/>
                </a:xfrm>
                <a:custGeom>
                  <a:avLst/>
                  <a:gdLst/>
                  <a:ahLst/>
                  <a:cxnLst/>
                  <a:rect l="l" t="t" r="r" b="b"/>
                  <a:pathLst>
                    <a:path w="154" h="137" extrusionOk="0">
                      <a:moveTo>
                        <a:pt x="78" y="0"/>
                      </a:moveTo>
                      <a:cubicBezTo>
                        <a:pt x="49" y="0"/>
                        <a:pt x="22" y="19"/>
                        <a:pt x="13" y="47"/>
                      </a:cubicBezTo>
                      <a:cubicBezTo>
                        <a:pt x="1" y="83"/>
                        <a:pt x="20" y="121"/>
                        <a:pt x="56" y="132"/>
                      </a:cubicBezTo>
                      <a:cubicBezTo>
                        <a:pt x="63" y="135"/>
                        <a:pt x="71" y="136"/>
                        <a:pt x="78" y="136"/>
                      </a:cubicBezTo>
                      <a:cubicBezTo>
                        <a:pt x="107" y="136"/>
                        <a:pt x="133" y="118"/>
                        <a:pt x="142" y="88"/>
                      </a:cubicBezTo>
                      <a:cubicBezTo>
                        <a:pt x="154" y="53"/>
                        <a:pt x="134" y="15"/>
                        <a:pt x="98" y="3"/>
                      </a:cubicBezTo>
                      <a:cubicBezTo>
                        <a:pt x="92" y="1"/>
                        <a:pt x="85" y="0"/>
                        <a:pt x="78" y="0"/>
                      </a:cubicBezTo>
                      <a:close/>
                    </a:path>
                  </a:pathLst>
                </a:custGeom>
                <a:solidFill>
                  <a:srgbClr val="3A0808"/>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31" name="Google Shape;259;p32">
                  <a:extLst>
                    <a:ext uri="{FF2B5EF4-FFF2-40B4-BE49-F238E27FC236}">
                      <a16:creationId xmlns:a16="http://schemas.microsoft.com/office/drawing/2014/main" id="{CCDADB9F-04EE-C2B3-78F0-649AB6D2392E}"/>
                    </a:ext>
                  </a:extLst>
                </p:cNvPr>
                <p:cNvSpPr/>
                <p:nvPr/>
              </p:nvSpPr>
              <p:spPr>
                <a:xfrm>
                  <a:off x="9497703" y="4814959"/>
                  <a:ext cx="4115" cy="3547"/>
                </a:xfrm>
                <a:custGeom>
                  <a:avLst/>
                  <a:gdLst/>
                  <a:ahLst/>
                  <a:cxnLst/>
                  <a:rect l="l" t="t" r="r" b="b"/>
                  <a:pathLst>
                    <a:path w="58" h="50" extrusionOk="0">
                      <a:moveTo>
                        <a:pt x="28" y="0"/>
                      </a:moveTo>
                      <a:cubicBezTo>
                        <a:pt x="18" y="0"/>
                        <a:pt x="8" y="7"/>
                        <a:pt x="5" y="17"/>
                      </a:cubicBezTo>
                      <a:cubicBezTo>
                        <a:pt x="0" y="30"/>
                        <a:pt x="8" y="44"/>
                        <a:pt x="22" y="48"/>
                      </a:cubicBezTo>
                      <a:cubicBezTo>
                        <a:pt x="24" y="49"/>
                        <a:pt x="27" y="49"/>
                        <a:pt x="29" y="49"/>
                      </a:cubicBezTo>
                      <a:cubicBezTo>
                        <a:pt x="40" y="49"/>
                        <a:pt x="49" y="43"/>
                        <a:pt x="53" y="33"/>
                      </a:cubicBezTo>
                      <a:cubicBezTo>
                        <a:pt x="57" y="20"/>
                        <a:pt x="50" y="6"/>
                        <a:pt x="36" y="1"/>
                      </a:cubicBezTo>
                      <a:cubicBezTo>
                        <a:pt x="33" y="1"/>
                        <a:pt x="31" y="0"/>
                        <a:pt x="28" y="0"/>
                      </a:cubicBezTo>
                      <a:close/>
                    </a:path>
                  </a:pathLst>
                </a:custGeom>
                <a:solidFill>
                  <a:srgbClr val="FFFFF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32" name="Google Shape;260;p32">
                  <a:extLst>
                    <a:ext uri="{FF2B5EF4-FFF2-40B4-BE49-F238E27FC236}">
                      <a16:creationId xmlns:a16="http://schemas.microsoft.com/office/drawing/2014/main" id="{238F89AE-0B87-FC62-565B-A774C43B7944}"/>
                    </a:ext>
                  </a:extLst>
                </p:cNvPr>
                <p:cNvSpPr/>
                <p:nvPr/>
              </p:nvSpPr>
              <p:spPr>
                <a:xfrm>
                  <a:off x="9373480" y="4776507"/>
                  <a:ext cx="36040" cy="37175"/>
                </a:xfrm>
                <a:custGeom>
                  <a:avLst/>
                  <a:gdLst/>
                  <a:ahLst/>
                  <a:cxnLst/>
                  <a:rect l="l" t="t" r="r" b="b"/>
                  <a:pathLst>
                    <a:path w="508" h="524" extrusionOk="0">
                      <a:moveTo>
                        <a:pt x="219" y="1"/>
                      </a:moveTo>
                      <a:cubicBezTo>
                        <a:pt x="197" y="1"/>
                        <a:pt x="175" y="5"/>
                        <a:pt x="153" y="14"/>
                      </a:cubicBezTo>
                      <a:cubicBezTo>
                        <a:pt x="44" y="58"/>
                        <a:pt x="0" y="205"/>
                        <a:pt x="56" y="342"/>
                      </a:cubicBezTo>
                      <a:cubicBezTo>
                        <a:pt x="101" y="453"/>
                        <a:pt x="196" y="524"/>
                        <a:pt x="289" y="524"/>
                      </a:cubicBezTo>
                      <a:cubicBezTo>
                        <a:pt x="311" y="524"/>
                        <a:pt x="333" y="520"/>
                        <a:pt x="355" y="511"/>
                      </a:cubicBezTo>
                      <a:cubicBezTo>
                        <a:pt x="464" y="467"/>
                        <a:pt x="508" y="320"/>
                        <a:pt x="452" y="182"/>
                      </a:cubicBezTo>
                      <a:cubicBezTo>
                        <a:pt x="407" y="72"/>
                        <a:pt x="312" y="1"/>
                        <a:pt x="219" y="1"/>
                      </a:cubicBezTo>
                      <a:close/>
                    </a:path>
                  </a:pathLst>
                </a:custGeom>
                <a:solidFill>
                  <a:srgbClr val="FFA484"/>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33" name="Google Shape;261;p32">
                  <a:extLst>
                    <a:ext uri="{FF2B5EF4-FFF2-40B4-BE49-F238E27FC236}">
                      <a16:creationId xmlns:a16="http://schemas.microsoft.com/office/drawing/2014/main" id="{567D904F-A476-39FE-21AF-36922F5626D9}"/>
                    </a:ext>
                  </a:extLst>
                </p:cNvPr>
                <p:cNvSpPr/>
                <p:nvPr/>
              </p:nvSpPr>
              <p:spPr>
                <a:xfrm>
                  <a:off x="9380291" y="4782325"/>
                  <a:ext cx="20219" cy="24476"/>
                </a:xfrm>
                <a:custGeom>
                  <a:avLst/>
                  <a:gdLst/>
                  <a:ahLst/>
                  <a:cxnLst/>
                  <a:rect l="l" t="t" r="r" b="b"/>
                  <a:pathLst>
                    <a:path w="285" h="345" extrusionOk="0">
                      <a:moveTo>
                        <a:pt x="119" y="1"/>
                      </a:moveTo>
                      <a:cubicBezTo>
                        <a:pt x="112" y="1"/>
                        <a:pt x="105" y="1"/>
                        <a:pt x="99" y="2"/>
                      </a:cubicBezTo>
                      <a:cubicBezTo>
                        <a:pt x="43" y="12"/>
                        <a:pt x="1" y="65"/>
                        <a:pt x="6" y="117"/>
                      </a:cubicBezTo>
                      <a:cubicBezTo>
                        <a:pt x="8" y="126"/>
                        <a:pt x="16" y="133"/>
                        <a:pt x="25" y="133"/>
                      </a:cubicBezTo>
                      <a:cubicBezTo>
                        <a:pt x="26" y="133"/>
                        <a:pt x="27" y="133"/>
                        <a:pt x="28" y="133"/>
                      </a:cubicBezTo>
                      <a:cubicBezTo>
                        <a:pt x="38" y="131"/>
                        <a:pt x="45" y="123"/>
                        <a:pt x="45" y="112"/>
                      </a:cubicBezTo>
                      <a:cubicBezTo>
                        <a:pt x="40" y="76"/>
                        <a:pt x="73" y="45"/>
                        <a:pt x="106" y="39"/>
                      </a:cubicBezTo>
                      <a:cubicBezTo>
                        <a:pt x="110" y="39"/>
                        <a:pt x="115" y="38"/>
                        <a:pt x="120" y="38"/>
                      </a:cubicBezTo>
                      <a:cubicBezTo>
                        <a:pt x="142" y="38"/>
                        <a:pt x="166" y="46"/>
                        <a:pt x="188" y="61"/>
                      </a:cubicBezTo>
                      <a:cubicBezTo>
                        <a:pt x="176" y="62"/>
                        <a:pt x="165" y="65"/>
                        <a:pt x="155" y="70"/>
                      </a:cubicBezTo>
                      <a:cubicBezTo>
                        <a:pt x="128" y="86"/>
                        <a:pt x="110" y="113"/>
                        <a:pt x="106" y="144"/>
                      </a:cubicBezTo>
                      <a:cubicBezTo>
                        <a:pt x="104" y="153"/>
                        <a:pt x="108" y="161"/>
                        <a:pt x="118" y="164"/>
                      </a:cubicBezTo>
                      <a:cubicBezTo>
                        <a:pt x="118" y="164"/>
                        <a:pt x="120" y="165"/>
                        <a:pt x="121" y="165"/>
                      </a:cubicBezTo>
                      <a:cubicBezTo>
                        <a:pt x="122" y="166"/>
                        <a:pt x="123" y="166"/>
                        <a:pt x="124" y="166"/>
                      </a:cubicBezTo>
                      <a:cubicBezTo>
                        <a:pt x="133" y="166"/>
                        <a:pt x="141" y="159"/>
                        <a:pt x="142" y="150"/>
                      </a:cubicBezTo>
                      <a:cubicBezTo>
                        <a:pt x="145" y="130"/>
                        <a:pt x="157" y="112"/>
                        <a:pt x="174" y="103"/>
                      </a:cubicBezTo>
                      <a:cubicBezTo>
                        <a:pt x="181" y="99"/>
                        <a:pt x="191" y="97"/>
                        <a:pt x="201" y="97"/>
                      </a:cubicBezTo>
                      <a:cubicBezTo>
                        <a:pt x="212" y="97"/>
                        <a:pt x="222" y="99"/>
                        <a:pt x="230" y="102"/>
                      </a:cubicBezTo>
                      <a:cubicBezTo>
                        <a:pt x="235" y="107"/>
                        <a:pt x="237" y="113"/>
                        <a:pt x="240" y="120"/>
                      </a:cubicBezTo>
                      <a:cubicBezTo>
                        <a:pt x="244" y="134"/>
                        <a:pt x="242" y="150"/>
                        <a:pt x="235" y="160"/>
                      </a:cubicBezTo>
                      <a:cubicBezTo>
                        <a:pt x="226" y="170"/>
                        <a:pt x="212" y="175"/>
                        <a:pt x="198" y="181"/>
                      </a:cubicBezTo>
                      <a:cubicBezTo>
                        <a:pt x="182" y="187"/>
                        <a:pt x="167" y="194"/>
                        <a:pt x="152" y="205"/>
                      </a:cubicBezTo>
                      <a:cubicBezTo>
                        <a:pt x="127" y="228"/>
                        <a:pt x="120" y="266"/>
                        <a:pt x="133" y="297"/>
                      </a:cubicBezTo>
                      <a:cubicBezTo>
                        <a:pt x="142" y="318"/>
                        <a:pt x="161" y="333"/>
                        <a:pt x="182" y="340"/>
                      </a:cubicBezTo>
                      <a:cubicBezTo>
                        <a:pt x="190" y="343"/>
                        <a:pt x="198" y="344"/>
                        <a:pt x="206" y="344"/>
                      </a:cubicBezTo>
                      <a:cubicBezTo>
                        <a:pt x="209" y="344"/>
                        <a:pt x="212" y="344"/>
                        <a:pt x="215" y="344"/>
                      </a:cubicBezTo>
                      <a:cubicBezTo>
                        <a:pt x="225" y="342"/>
                        <a:pt x="232" y="333"/>
                        <a:pt x="232" y="323"/>
                      </a:cubicBezTo>
                      <a:cubicBezTo>
                        <a:pt x="230" y="313"/>
                        <a:pt x="220" y="306"/>
                        <a:pt x="210" y="306"/>
                      </a:cubicBezTo>
                      <a:cubicBezTo>
                        <a:pt x="209" y="306"/>
                        <a:pt x="207" y="306"/>
                        <a:pt x="205" y="306"/>
                      </a:cubicBezTo>
                      <a:cubicBezTo>
                        <a:pt x="189" y="306"/>
                        <a:pt x="174" y="297"/>
                        <a:pt x="167" y="282"/>
                      </a:cubicBezTo>
                      <a:cubicBezTo>
                        <a:pt x="159" y="266"/>
                        <a:pt x="164" y="245"/>
                        <a:pt x="178" y="233"/>
                      </a:cubicBezTo>
                      <a:cubicBezTo>
                        <a:pt x="186" y="226"/>
                        <a:pt x="198" y="221"/>
                        <a:pt x="210" y="216"/>
                      </a:cubicBezTo>
                      <a:cubicBezTo>
                        <a:pt x="229" y="209"/>
                        <a:pt x="249" y="201"/>
                        <a:pt x="263" y="184"/>
                      </a:cubicBezTo>
                      <a:cubicBezTo>
                        <a:pt x="278" y="164"/>
                        <a:pt x="284" y="136"/>
                        <a:pt x="276" y="109"/>
                      </a:cubicBezTo>
                      <a:cubicBezTo>
                        <a:pt x="269" y="87"/>
                        <a:pt x="256" y="69"/>
                        <a:pt x="236" y="51"/>
                      </a:cubicBezTo>
                      <a:cubicBezTo>
                        <a:pt x="201" y="18"/>
                        <a:pt x="159" y="1"/>
                        <a:pt x="119" y="1"/>
                      </a:cubicBezTo>
                      <a:close/>
                    </a:path>
                  </a:pathLst>
                </a:custGeom>
                <a:solidFill>
                  <a:srgbClr val="DA6B5A"/>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34" name="Google Shape;262;p32">
                  <a:extLst>
                    <a:ext uri="{FF2B5EF4-FFF2-40B4-BE49-F238E27FC236}">
                      <a16:creationId xmlns:a16="http://schemas.microsoft.com/office/drawing/2014/main" id="{11BDD64B-8E4C-5342-E94D-5E80810AC576}"/>
                    </a:ext>
                  </a:extLst>
                </p:cNvPr>
                <p:cNvSpPr/>
                <p:nvPr/>
              </p:nvSpPr>
              <p:spPr>
                <a:xfrm>
                  <a:off x="9463131" y="4804095"/>
                  <a:ext cx="3973" cy="3618"/>
                </a:xfrm>
                <a:custGeom>
                  <a:avLst/>
                  <a:gdLst/>
                  <a:ahLst/>
                  <a:cxnLst/>
                  <a:rect l="l" t="t" r="r" b="b"/>
                  <a:pathLst>
                    <a:path w="56" h="51" extrusionOk="0">
                      <a:moveTo>
                        <a:pt x="29" y="0"/>
                      </a:moveTo>
                      <a:cubicBezTo>
                        <a:pt x="18" y="0"/>
                        <a:pt x="8" y="8"/>
                        <a:pt x="5" y="19"/>
                      </a:cubicBezTo>
                      <a:cubicBezTo>
                        <a:pt x="0" y="31"/>
                        <a:pt x="7" y="45"/>
                        <a:pt x="20" y="50"/>
                      </a:cubicBezTo>
                      <a:cubicBezTo>
                        <a:pt x="23" y="51"/>
                        <a:pt x="25" y="51"/>
                        <a:pt x="28" y="51"/>
                      </a:cubicBezTo>
                      <a:cubicBezTo>
                        <a:pt x="38" y="51"/>
                        <a:pt x="48" y="44"/>
                        <a:pt x="51" y="34"/>
                      </a:cubicBezTo>
                      <a:cubicBezTo>
                        <a:pt x="56" y="20"/>
                        <a:pt x="49" y="6"/>
                        <a:pt x="36" y="2"/>
                      </a:cubicBezTo>
                      <a:cubicBezTo>
                        <a:pt x="34" y="1"/>
                        <a:pt x="31" y="0"/>
                        <a:pt x="29" y="0"/>
                      </a:cubicBezTo>
                      <a:close/>
                    </a:path>
                  </a:pathLst>
                </a:custGeom>
                <a:solidFill>
                  <a:srgbClr val="FFFFF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grpSp>
        <p:grpSp>
          <p:nvGrpSpPr>
            <p:cNvPr id="97" name="Google Shape;263;p32">
              <a:extLst>
                <a:ext uri="{FF2B5EF4-FFF2-40B4-BE49-F238E27FC236}">
                  <a16:creationId xmlns:a16="http://schemas.microsoft.com/office/drawing/2014/main" id="{80ADE093-46D2-1301-3C84-DCDA0785913E}"/>
                </a:ext>
              </a:extLst>
            </p:cNvPr>
            <p:cNvGrpSpPr/>
            <p:nvPr/>
          </p:nvGrpSpPr>
          <p:grpSpPr>
            <a:xfrm rot="-702599">
              <a:off x="5829134" y="2780730"/>
              <a:ext cx="1649680" cy="907193"/>
              <a:chOff x="5735070" y="1143119"/>
              <a:chExt cx="1932001" cy="1062447"/>
            </a:xfrm>
          </p:grpSpPr>
          <p:grpSp>
            <p:nvGrpSpPr>
              <p:cNvPr id="98" name="Google Shape;264;p32">
                <a:extLst>
                  <a:ext uri="{FF2B5EF4-FFF2-40B4-BE49-F238E27FC236}">
                    <a16:creationId xmlns:a16="http://schemas.microsoft.com/office/drawing/2014/main" id="{E4DAA7F9-FC41-8588-6F9D-51A050F0FC6E}"/>
                  </a:ext>
                </a:extLst>
              </p:cNvPr>
              <p:cNvGrpSpPr/>
              <p:nvPr/>
            </p:nvGrpSpPr>
            <p:grpSpPr>
              <a:xfrm>
                <a:off x="5735070" y="1143119"/>
                <a:ext cx="1932001" cy="1060884"/>
                <a:chOff x="5735070" y="1143119"/>
                <a:chExt cx="1932001" cy="1060884"/>
              </a:xfrm>
            </p:grpSpPr>
            <p:grpSp>
              <p:nvGrpSpPr>
                <p:cNvPr id="100" name="Google Shape;265;p32">
                  <a:extLst>
                    <a:ext uri="{FF2B5EF4-FFF2-40B4-BE49-F238E27FC236}">
                      <a16:creationId xmlns:a16="http://schemas.microsoft.com/office/drawing/2014/main" id="{919E7D77-1DB5-293B-0EE2-70567CB7CCF7}"/>
                    </a:ext>
                  </a:extLst>
                </p:cNvPr>
                <p:cNvGrpSpPr/>
                <p:nvPr/>
              </p:nvGrpSpPr>
              <p:grpSpPr>
                <a:xfrm>
                  <a:off x="5735070" y="1143119"/>
                  <a:ext cx="1932001" cy="1060884"/>
                  <a:chOff x="6537358" y="1351469"/>
                  <a:chExt cx="1932001" cy="1060884"/>
                </a:xfrm>
              </p:grpSpPr>
              <p:sp>
                <p:nvSpPr>
                  <p:cNvPr id="102" name="Google Shape;266;p32">
                    <a:extLst>
                      <a:ext uri="{FF2B5EF4-FFF2-40B4-BE49-F238E27FC236}">
                        <a16:creationId xmlns:a16="http://schemas.microsoft.com/office/drawing/2014/main" id="{BC61E3D3-0E94-257D-D2EA-C1AF2FF63356}"/>
                      </a:ext>
                    </a:extLst>
                  </p:cNvPr>
                  <p:cNvSpPr/>
                  <p:nvPr/>
                </p:nvSpPr>
                <p:spPr>
                  <a:xfrm>
                    <a:off x="7104811" y="1964456"/>
                    <a:ext cx="405360" cy="221415"/>
                  </a:xfrm>
                  <a:custGeom>
                    <a:avLst/>
                    <a:gdLst/>
                    <a:ahLst/>
                    <a:cxnLst/>
                    <a:rect l="l" t="t" r="r" b="b"/>
                    <a:pathLst>
                      <a:path w="4879" h="2665" extrusionOk="0">
                        <a:moveTo>
                          <a:pt x="4514" y="0"/>
                        </a:moveTo>
                        <a:lnTo>
                          <a:pt x="1" y="1696"/>
                        </a:lnTo>
                        <a:lnTo>
                          <a:pt x="365" y="2665"/>
                        </a:lnTo>
                        <a:lnTo>
                          <a:pt x="4878" y="969"/>
                        </a:lnTo>
                        <a:lnTo>
                          <a:pt x="4514" y="0"/>
                        </a:lnTo>
                        <a:close/>
                      </a:path>
                    </a:pathLst>
                  </a:custGeom>
                  <a:solidFill>
                    <a:srgbClr val="981212"/>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03" name="Google Shape;267;p32">
                    <a:extLst>
                      <a:ext uri="{FF2B5EF4-FFF2-40B4-BE49-F238E27FC236}">
                        <a16:creationId xmlns:a16="http://schemas.microsoft.com/office/drawing/2014/main" id="{5BBD35AC-DB48-23FE-08CD-C9FAB0225862}"/>
                      </a:ext>
                    </a:extLst>
                  </p:cNvPr>
                  <p:cNvSpPr/>
                  <p:nvPr/>
                </p:nvSpPr>
                <p:spPr>
                  <a:xfrm>
                    <a:off x="6537358" y="2025937"/>
                    <a:ext cx="722652" cy="386417"/>
                  </a:xfrm>
                  <a:custGeom>
                    <a:avLst/>
                    <a:gdLst/>
                    <a:ahLst/>
                    <a:cxnLst/>
                    <a:rect l="l" t="t" r="r" b="b"/>
                    <a:pathLst>
                      <a:path w="8698" h="4651" extrusionOk="0">
                        <a:moveTo>
                          <a:pt x="7992" y="1"/>
                        </a:moveTo>
                        <a:lnTo>
                          <a:pt x="783" y="2708"/>
                        </a:lnTo>
                        <a:cubicBezTo>
                          <a:pt x="263" y="2904"/>
                          <a:pt x="1" y="3482"/>
                          <a:pt x="196" y="4000"/>
                        </a:cubicBezTo>
                        <a:cubicBezTo>
                          <a:pt x="347" y="4403"/>
                          <a:pt x="729" y="4651"/>
                          <a:pt x="1136" y="4651"/>
                        </a:cubicBezTo>
                        <a:cubicBezTo>
                          <a:pt x="1253" y="4651"/>
                          <a:pt x="1372" y="4630"/>
                          <a:pt x="1488" y="4587"/>
                        </a:cubicBezTo>
                        <a:lnTo>
                          <a:pt x="8698" y="1879"/>
                        </a:lnTo>
                        <a:lnTo>
                          <a:pt x="7992" y="1"/>
                        </a:lnTo>
                        <a:close/>
                      </a:path>
                    </a:pathLst>
                  </a:custGeom>
                  <a:solidFill>
                    <a:srgbClr val="FA3C37"/>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nvGrpSpPr>
                  <p:cNvPr id="104" name="Google Shape;268;p32">
                    <a:extLst>
                      <a:ext uri="{FF2B5EF4-FFF2-40B4-BE49-F238E27FC236}">
                        <a16:creationId xmlns:a16="http://schemas.microsoft.com/office/drawing/2014/main" id="{F6EBD2BF-86B5-C3C8-D415-B2D4829B17D0}"/>
                      </a:ext>
                    </a:extLst>
                  </p:cNvPr>
                  <p:cNvGrpSpPr/>
                  <p:nvPr/>
                </p:nvGrpSpPr>
                <p:grpSpPr>
                  <a:xfrm>
                    <a:off x="7341181" y="1351469"/>
                    <a:ext cx="1128177" cy="998402"/>
                    <a:chOff x="7341181" y="1351469"/>
                    <a:chExt cx="1128177" cy="998402"/>
                  </a:xfrm>
                </p:grpSpPr>
                <p:sp>
                  <p:nvSpPr>
                    <p:cNvPr id="105" name="Google Shape;269;p32">
                      <a:extLst>
                        <a:ext uri="{FF2B5EF4-FFF2-40B4-BE49-F238E27FC236}">
                          <a16:creationId xmlns:a16="http://schemas.microsoft.com/office/drawing/2014/main" id="{1AEFE243-ABDE-9462-EC00-938D6C3664EC}"/>
                        </a:ext>
                      </a:extLst>
                    </p:cNvPr>
                    <p:cNvSpPr/>
                    <p:nvPr/>
                  </p:nvSpPr>
                  <p:spPr>
                    <a:xfrm>
                      <a:off x="7341181" y="1351469"/>
                      <a:ext cx="1128177" cy="998402"/>
                    </a:xfrm>
                    <a:custGeom>
                      <a:avLst/>
                      <a:gdLst/>
                      <a:ahLst/>
                      <a:cxnLst/>
                      <a:rect l="l" t="t" r="r" b="b"/>
                      <a:pathLst>
                        <a:path w="13579" h="12017" extrusionOk="0">
                          <a:moveTo>
                            <a:pt x="6785" y="1014"/>
                          </a:moveTo>
                          <a:cubicBezTo>
                            <a:pt x="8806" y="1014"/>
                            <a:pt x="10713" y="2250"/>
                            <a:pt x="11465" y="4253"/>
                          </a:cubicBezTo>
                          <a:cubicBezTo>
                            <a:pt x="12434" y="6831"/>
                            <a:pt x="11124" y="9716"/>
                            <a:pt x="8545" y="10683"/>
                          </a:cubicBezTo>
                          <a:cubicBezTo>
                            <a:pt x="7968" y="10900"/>
                            <a:pt x="7376" y="11003"/>
                            <a:pt x="6793" y="11003"/>
                          </a:cubicBezTo>
                          <a:cubicBezTo>
                            <a:pt x="4771" y="11003"/>
                            <a:pt x="2866" y="9766"/>
                            <a:pt x="2114" y="7765"/>
                          </a:cubicBezTo>
                          <a:cubicBezTo>
                            <a:pt x="1146" y="5186"/>
                            <a:pt x="2455" y="2302"/>
                            <a:pt x="5034" y="1333"/>
                          </a:cubicBezTo>
                          <a:cubicBezTo>
                            <a:pt x="5610" y="1117"/>
                            <a:pt x="6202" y="1014"/>
                            <a:pt x="6785" y="1014"/>
                          </a:cubicBezTo>
                          <a:close/>
                          <a:moveTo>
                            <a:pt x="6784" y="0"/>
                          </a:moveTo>
                          <a:cubicBezTo>
                            <a:pt x="6083" y="0"/>
                            <a:pt x="5371" y="124"/>
                            <a:pt x="4677" y="384"/>
                          </a:cubicBezTo>
                          <a:cubicBezTo>
                            <a:pt x="1576" y="1549"/>
                            <a:pt x="0" y="5019"/>
                            <a:pt x="1165" y="8120"/>
                          </a:cubicBezTo>
                          <a:cubicBezTo>
                            <a:pt x="2069" y="10529"/>
                            <a:pt x="4362" y="12017"/>
                            <a:pt x="6794" y="12017"/>
                          </a:cubicBezTo>
                          <a:cubicBezTo>
                            <a:pt x="7495" y="12017"/>
                            <a:pt x="8207" y="11893"/>
                            <a:pt x="8901" y="11632"/>
                          </a:cubicBezTo>
                          <a:cubicBezTo>
                            <a:pt x="12003" y="10468"/>
                            <a:pt x="13579" y="6997"/>
                            <a:pt x="12414" y="3896"/>
                          </a:cubicBezTo>
                          <a:cubicBezTo>
                            <a:pt x="11510" y="1487"/>
                            <a:pt x="9216" y="0"/>
                            <a:pt x="6784" y="0"/>
                          </a:cubicBezTo>
                          <a:close/>
                        </a:path>
                      </a:pathLst>
                    </a:custGeom>
                    <a:solidFill>
                      <a:srgbClr val="135D96"/>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sp>
                  <p:nvSpPr>
                    <p:cNvPr id="106" name="Google Shape;270;p32">
                      <a:extLst>
                        <a:ext uri="{FF2B5EF4-FFF2-40B4-BE49-F238E27FC236}">
                          <a16:creationId xmlns:a16="http://schemas.microsoft.com/office/drawing/2014/main" id="{F1472BDE-A42C-0218-1730-556877638A58}"/>
                        </a:ext>
                      </a:extLst>
                    </p:cNvPr>
                    <p:cNvSpPr/>
                    <p:nvPr/>
                  </p:nvSpPr>
                  <p:spPr>
                    <a:xfrm>
                      <a:off x="7633133" y="1480747"/>
                      <a:ext cx="477143" cy="207872"/>
                    </a:xfrm>
                    <a:custGeom>
                      <a:avLst/>
                      <a:gdLst/>
                      <a:ahLst/>
                      <a:cxnLst/>
                      <a:rect l="l" t="t" r="r" b="b"/>
                      <a:pathLst>
                        <a:path w="5743" h="2502" extrusionOk="0">
                          <a:moveTo>
                            <a:pt x="3418" y="1"/>
                          </a:moveTo>
                          <a:cubicBezTo>
                            <a:pt x="2389" y="1"/>
                            <a:pt x="1397" y="349"/>
                            <a:pt x="577" y="1085"/>
                          </a:cubicBezTo>
                          <a:cubicBezTo>
                            <a:pt x="1" y="1602"/>
                            <a:pt x="454" y="2501"/>
                            <a:pt x="1033" y="2501"/>
                          </a:cubicBezTo>
                          <a:cubicBezTo>
                            <a:pt x="1176" y="2501"/>
                            <a:pt x="1328" y="2446"/>
                            <a:pt x="1473" y="2316"/>
                          </a:cubicBezTo>
                          <a:cubicBezTo>
                            <a:pt x="2043" y="1803"/>
                            <a:pt x="2732" y="1494"/>
                            <a:pt x="3464" y="1494"/>
                          </a:cubicBezTo>
                          <a:cubicBezTo>
                            <a:pt x="3728" y="1494"/>
                            <a:pt x="3997" y="1534"/>
                            <a:pt x="4268" y="1619"/>
                          </a:cubicBezTo>
                          <a:cubicBezTo>
                            <a:pt x="4354" y="1646"/>
                            <a:pt x="4438" y="1658"/>
                            <a:pt x="4519" y="1658"/>
                          </a:cubicBezTo>
                          <a:cubicBezTo>
                            <a:pt x="5297" y="1658"/>
                            <a:pt x="5743" y="498"/>
                            <a:pt x="4897" y="233"/>
                          </a:cubicBezTo>
                          <a:cubicBezTo>
                            <a:pt x="4405" y="80"/>
                            <a:pt x="3907" y="1"/>
                            <a:pt x="3418" y="1"/>
                          </a:cubicBezTo>
                          <a:close/>
                        </a:path>
                      </a:pathLst>
                    </a:custGeom>
                    <a:solidFill>
                      <a:srgbClr val="FFFFF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grpSp>
            <p:sp>
              <p:nvSpPr>
                <p:cNvPr id="101" name="Google Shape;271;p32">
                  <a:extLst>
                    <a:ext uri="{FF2B5EF4-FFF2-40B4-BE49-F238E27FC236}">
                      <a16:creationId xmlns:a16="http://schemas.microsoft.com/office/drawing/2014/main" id="{80151F3E-F7D0-46B2-6584-E6A7227EF9F0}"/>
                    </a:ext>
                  </a:extLst>
                </p:cNvPr>
                <p:cNvSpPr/>
                <p:nvPr/>
              </p:nvSpPr>
              <p:spPr>
                <a:xfrm>
                  <a:off x="6582511" y="1181236"/>
                  <a:ext cx="1040442" cy="920886"/>
                </a:xfrm>
                <a:custGeom>
                  <a:avLst/>
                  <a:gdLst/>
                  <a:ahLst/>
                  <a:cxnLst/>
                  <a:rect l="l" t="t" r="r" b="b"/>
                  <a:pathLst>
                    <a:path w="12523" h="11084" extrusionOk="0">
                      <a:moveTo>
                        <a:pt x="6257" y="548"/>
                      </a:moveTo>
                      <a:cubicBezTo>
                        <a:pt x="8278" y="548"/>
                        <a:pt x="10185" y="1784"/>
                        <a:pt x="10937" y="3787"/>
                      </a:cubicBezTo>
                      <a:cubicBezTo>
                        <a:pt x="11906" y="6365"/>
                        <a:pt x="10596" y="9250"/>
                        <a:pt x="8017" y="10217"/>
                      </a:cubicBezTo>
                      <a:cubicBezTo>
                        <a:pt x="7440" y="10434"/>
                        <a:pt x="6848" y="10537"/>
                        <a:pt x="6265" y="10537"/>
                      </a:cubicBezTo>
                      <a:cubicBezTo>
                        <a:pt x="4243" y="10537"/>
                        <a:pt x="2338" y="9300"/>
                        <a:pt x="1586" y="7299"/>
                      </a:cubicBezTo>
                      <a:cubicBezTo>
                        <a:pt x="618" y="4720"/>
                        <a:pt x="1927" y="1836"/>
                        <a:pt x="4506" y="867"/>
                      </a:cubicBezTo>
                      <a:cubicBezTo>
                        <a:pt x="5082" y="651"/>
                        <a:pt x="5674" y="548"/>
                        <a:pt x="6257" y="548"/>
                      </a:cubicBezTo>
                      <a:close/>
                      <a:moveTo>
                        <a:pt x="6254" y="1"/>
                      </a:moveTo>
                      <a:cubicBezTo>
                        <a:pt x="5609" y="1"/>
                        <a:pt x="4952" y="114"/>
                        <a:pt x="4313" y="354"/>
                      </a:cubicBezTo>
                      <a:cubicBezTo>
                        <a:pt x="1453" y="1428"/>
                        <a:pt x="1" y="4631"/>
                        <a:pt x="1074" y="7490"/>
                      </a:cubicBezTo>
                      <a:cubicBezTo>
                        <a:pt x="1909" y="9712"/>
                        <a:pt x="4025" y="11084"/>
                        <a:pt x="6267" y="11084"/>
                      </a:cubicBezTo>
                      <a:cubicBezTo>
                        <a:pt x="6913" y="11084"/>
                        <a:pt x="7569" y="10970"/>
                        <a:pt x="8209" y="10730"/>
                      </a:cubicBezTo>
                      <a:cubicBezTo>
                        <a:pt x="11070" y="9656"/>
                        <a:pt x="12522" y="6454"/>
                        <a:pt x="11449" y="3594"/>
                      </a:cubicBezTo>
                      <a:cubicBezTo>
                        <a:pt x="10615" y="1373"/>
                        <a:pt x="8498" y="1"/>
                        <a:pt x="6254" y="1"/>
                      </a:cubicBezTo>
                      <a:close/>
                    </a:path>
                  </a:pathLst>
                </a:custGeom>
                <a:solidFill>
                  <a:srgbClr val="FFFFFF"/>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sp>
            <p:nvSpPr>
              <p:cNvPr id="99" name="Google Shape;272;p32">
                <a:extLst>
                  <a:ext uri="{FF2B5EF4-FFF2-40B4-BE49-F238E27FC236}">
                    <a16:creationId xmlns:a16="http://schemas.microsoft.com/office/drawing/2014/main" id="{B51465FC-5406-613F-630A-ED0C4639438C}"/>
                  </a:ext>
                </a:extLst>
              </p:cNvPr>
              <p:cNvSpPr/>
              <p:nvPr/>
            </p:nvSpPr>
            <p:spPr>
              <a:xfrm>
                <a:off x="5749082" y="1934053"/>
                <a:ext cx="711352" cy="271514"/>
              </a:xfrm>
              <a:custGeom>
                <a:avLst/>
                <a:gdLst/>
                <a:ahLst/>
                <a:cxnLst/>
                <a:rect l="l" t="t" r="r" b="b"/>
                <a:pathLst>
                  <a:path w="8562" h="3268" extrusionOk="0">
                    <a:moveTo>
                      <a:pt x="8376" y="1"/>
                    </a:moveTo>
                    <a:lnTo>
                      <a:pt x="1165" y="2709"/>
                    </a:lnTo>
                    <a:cubicBezTo>
                      <a:pt x="1050" y="2752"/>
                      <a:pt x="931" y="2773"/>
                      <a:pt x="815" y="2773"/>
                    </a:cubicBezTo>
                    <a:cubicBezTo>
                      <a:pt x="495" y="2773"/>
                      <a:pt x="190" y="2619"/>
                      <a:pt x="1" y="2357"/>
                    </a:cubicBezTo>
                    <a:lnTo>
                      <a:pt x="1" y="2357"/>
                    </a:lnTo>
                    <a:cubicBezTo>
                      <a:pt x="9" y="2444"/>
                      <a:pt x="28" y="2531"/>
                      <a:pt x="60" y="2617"/>
                    </a:cubicBezTo>
                    <a:cubicBezTo>
                      <a:pt x="211" y="3020"/>
                      <a:pt x="593" y="3268"/>
                      <a:pt x="1000" y="3268"/>
                    </a:cubicBezTo>
                    <a:cubicBezTo>
                      <a:pt x="1117" y="3268"/>
                      <a:pt x="1236" y="3247"/>
                      <a:pt x="1352" y="3204"/>
                    </a:cubicBezTo>
                    <a:lnTo>
                      <a:pt x="8562" y="496"/>
                    </a:lnTo>
                    <a:lnTo>
                      <a:pt x="8376" y="1"/>
                    </a:lnTo>
                    <a:close/>
                  </a:path>
                </a:pathLst>
              </a:custGeom>
              <a:solidFill>
                <a:srgbClr val="981212"/>
              </a:solidFill>
              <a:ln>
                <a:noFill/>
              </a:ln>
              <a:effectLst>
                <a:outerShdw blurRad="57150" dist="19050" dir="5400000" algn="bl" rotWithShape="0">
                  <a:srgbClr val="3A0808">
                    <a:alpha val="17000"/>
                  </a:srgbClr>
                </a:outerShdw>
              </a:effectLst>
            </p:spPr>
            <p:txBody>
              <a:bodyPr spcFirstLastPara="1" wrap="square" lIns="121900" tIns="121900" rIns="121900" bIns="121900" anchor="ctr" anchorCtr="0">
                <a:noAutofit/>
              </a:bodyPr>
              <a:lstStyle/>
              <a:p>
                <a:pPr defTabSz="1219170">
                  <a:buClrTx/>
                  <a:defRPr/>
                </a:pPr>
                <a:endParaRPr sz="2400">
                  <a:solidFill>
                    <a:sysClr val="windowText" lastClr="000000"/>
                  </a:solidFill>
                  <a:latin typeface="UTM Avo"/>
                  <a:ea typeface="+mn-ea"/>
                  <a:cs typeface="+mn-ea"/>
                  <a:sym typeface="+mn-lt"/>
                </a:endParaRPr>
              </a:p>
            </p:txBody>
          </p:sp>
        </p:grpSp>
      </p:grpSp>
      <p:grpSp>
        <p:nvGrpSpPr>
          <p:cNvPr id="179" name="Group 178">
            <a:extLst>
              <a:ext uri="{FF2B5EF4-FFF2-40B4-BE49-F238E27FC236}">
                <a16:creationId xmlns:a16="http://schemas.microsoft.com/office/drawing/2014/main" id="{FDD83C5F-CB5D-23C9-76D1-D35FC7B7A3E6}"/>
              </a:ext>
            </a:extLst>
          </p:cNvPr>
          <p:cNvGrpSpPr/>
          <p:nvPr/>
        </p:nvGrpSpPr>
        <p:grpSpPr>
          <a:xfrm>
            <a:off x="515883" y="3123537"/>
            <a:ext cx="4838095" cy="842752"/>
            <a:chOff x="387962" y="1899585"/>
            <a:chExt cx="3628571" cy="632064"/>
          </a:xfrm>
        </p:grpSpPr>
        <p:pic>
          <p:nvPicPr>
            <p:cNvPr id="176" name="Picture 21">
              <a:extLst>
                <a:ext uri="{FF2B5EF4-FFF2-40B4-BE49-F238E27FC236}">
                  <a16:creationId xmlns:a16="http://schemas.microsoft.com/office/drawing/2014/main" id="{F5804478-E017-5E5D-4C25-6B7CF6BB447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580134">
              <a:off x="3050880" y="1899585"/>
              <a:ext cx="965653" cy="632064"/>
            </a:xfrm>
            <a:prstGeom prst="rect">
              <a:avLst/>
            </a:prstGeom>
          </p:spPr>
        </p:pic>
        <p:sp>
          <p:nvSpPr>
            <p:cNvPr id="178" name="TextBox 177">
              <a:extLst>
                <a:ext uri="{FF2B5EF4-FFF2-40B4-BE49-F238E27FC236}">
                  <a16:creationId xmlns:a16="http://schemas.microsoft.com/office/drawing/2014/main" id="{B995BDAC-3FEB-BB6D-3216-C6E5099AF1F2}"/>
                </a:ext>
              </a:extLst>
            </p:cNvPr>
            <p:cNvSpPr txBox="1"/>
            <p:nvPr/>
          </p:nvSpPr>
          <p:spPr>
            <a:xfrm>
              <a:off x="387962" y="1915099"/>
              <a:ext cx="2577098" cy="346249"/>
            </a:xfrm>
            <a:prstGeom prst="rect">
              <a:avLst/>
            </a:prstGeom>
            <a:noFill/>
          </p:spPr>
          <p:txBody>
            <a:bodyPr wrap="square">
              <a:spAutoFit/>
            </a:bodyPr>
            <a:lstStyle/>
            <a:p>
              <a:pPr algn="ctr" defTabSz="1219170"/>
              <a:r>
                <a:rPr lang="en-US" sz="2400" dirty="0" err="1">
                  <a:latin typeface="UTM Avo"/>
                  <a:ea typeface="+mn-ea"/>
                  <a:cs typeface="+mn-ea"/>
                  <a:sym typeface="+mn-lt"/>
                </a:rPr>
                <a:t>Năng</a:t>
              </a:r>
              <a:r>
                <a:rPr lang="en-US" sz="2400" dirty="0">
                  <a:latin typeface="UTM Avo"/>
                  <a:ea typeface="+mn-ea"/>
                  <a:cs typeface="+mn-ea"/>
                  <a:sym typeface="+mn-lt"/>
                </a:rPr>
                <a:t> </a:t>
              </a:r>
              <a:r>
                <a:rPr lang="en-US" sz="2400" dirty="0" err="1">
                  <a:latin typeface="UTM Avo"/>
                  <a:ea typeface="+mn-ea"/>
                  <a:cs typeface="+mn-ea"/>
                  <a:sym typeface="+mn-lt"/>
                </a:rPr>
                <a:t>lực</a:t>
              </a:r>
              <a:r>
                <a:rPr lang="en-US" sz="2400" dirty="0">
                  <a:latin typeface="UTM Avo"/>
                  <a:ea typeface="+mn-ea"/>
                  <a:cs typeface="+mn-ea"/>
                  <a:sym typeface="+mn-lt"/>
                </a:rPr>
                <a:t> </a:t>
              </a:r>
              <a:r>
                <a:rPr lang="en-US" sz="2400" dirty="0" err="1">
                  <a:latin typeface="UTM Avo"/>
                  <a:ea typeface="+mn-ea"/>
                  <a:cs typeface="+mn-ea"/>
                  <a:sym typeface="+mn-lt"/>
                </a:rPr>
                <a:t>và</a:t>
              </a:r>
              <a:r>
                <a:rPr lang="en-US" sz="2400" dirty="0">
                  <a:latin typeface="UTM Avo"/>
                  <a:ea typeface="+mn-ea"/>
                  <a:cs typeface="+mn-ea"/>
                  <a:sym typeface="+mn-lt"/>
                </a:rPr>
                <a:t> </a:t>
              </a:r>
              <a:r>
                <a:rPr lang="en-US" sz="2400" dirty="0" err="1">
                  <a:latin typeface="UTM Avo"/>
                  <a:ea typeface="+mn-ea"/>
                  <a:cs typeface="+mn-ea"/>
                  <a:sym typeface="+mn-lt"/>
                </a:rPr>
                <a:t>kĩ</a:t>
              </a:r>
              <a:r>
                <a:rPr lang="en-US" sz="2400" dirty="0">
                  <a:latin typeface="UTM Avo"/>
                  <a:ea typeface="+mn-ea"/>
                  <a:cs typeface="+mn-ea"/>
                  <a:sym typeface="+mn-lt"/>
                </a:rPr>
                <a:t> </a:t>
              </a:r>
              <a:r>
                <a:rPr lang="en-US" sz="2400" dirty="0" err="1">
                  <a:latin typeface="UTM Avo"/>
                  <a:ea typeface="+mn-ea"/>
                  <a:cs typeface="+mn-ea"/>
                  <a:sym typeface="+mn-lt"/>
                </a:rPr>
                <a:t>năng</a:t>
              </a:r>
              <a:endParaRPr lang="en-US" sz="2400" dirty="0">
                <a:latin typeface="UTM Avo"/>
                <a:ea typeface="+mn-ea"/>
                <a:cs typeface="+mn-ea"/>
                <a:sym typeface="+mn-lt"/>
              </a:endParaRPr>
            </a:p>
          </p:txBody>
        </p:sp>
      </p:grpSp>
      <p:grpSp>
        <p:nvGrpSpPr>
          <p:cNvPr id="180" name="Group 179">
            <a:extLst>
              <a:ext uri="{FF2B5EF4-FFF2-40B4-BE49-F238E27FC236}">
                <a16:creationId xmlns:a16="http://schemas.microsoft.com/office/drawing/2014/main" id="{4775E2A9-BF96-2402-D719-617657B8FBA0}"/>
              </a:ext>
            </a:extLst>
          </p:cNvPr>
          <p:cNvGrpSpPr/>
          <p:nvPr/>
        </p:nvGrpSpPr>
        <p:grpSpPr>
          <a:xfrm>
            <a:off x="373922" y="4228670"/>
            <a:ext cx="4838095" cy="842752"/>
            <a:chOff x="387962" y="1899585"/>
            <a:chExt cx="3628571" cy="632064"/>
          </a:xfrm>
        </p:grpSpPr>
        <p:pic>
          <p:nvPicPr>
            <p:cNvPr id="181" name="Picture 21">
              <a:extLst>
                <a:ext uri="{FF2B5EF4-FFF2-40B4-BE49-F238E27FC236}">
                  <a16:creationId xmlns:a16="http://schemas.microsoft.com/office/drawing/2014/main" id="{C6FFE0EC-AFE1-42CB-CF58-B5E123FBD5C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580134">
              <a:off x="3050880" y="1899585"/>
              <a:ext cx="965653" cy="632064"/>
            </a:xfrm>
            <a:prstGeom prst="rect">
              <a:avLst/>
            </a:prstGeom>
          </p:spPr>
        </p:pic>
        <p:sp>
          <p:nvSpPr>
            <p:cNvPr id="182" name="TextBox 181">
              <a:extLst>
                <a:ext uri="{FF2B5EF4-FFF2-40B4-BE49-F238E27FC236}">
                  <a16:creationId xmlns:a16="http://schemas.microsoft.com/office/drawing/2014/main" id="{63AB1D0E-8D6C-1D93-1F22-2969BAE1F11E}"/>
                </a:ext>
              </a:extLst>
            </p:cNvPr>
            <p:cNvSpPr txBox="1"/>
            <p:nvPr/>
          </p:nvSpPr>
          <p:spPr>
            <a:xfrm>
              <a:off x="387962" y="1915099"/>
              <a:ext cx="2577098" cy="346249"/>
            </a:xfrm>
            <a:prstGeom prst="rect">
              <a:avLst/>
            </a:prstGeom>
            <a:noFill/>
          </p:spPr>
          <p:txBody>
            <a:bodyPr wrap="square">
              <a:spAutoFit/>
            </a:bodyPr>
            <a:lstStyle/>
            <a:p>
              <a:pPr algn="ctr" defTabSz="1219170"/>
              <a:r>
                <a:rPr lang="en-US" sz="2400">
                  <a:latin typeface="UTM Avo"/>
                  <a:ea typeface="+mn-ea"/>
                  <a:cs typeface="+mn-ea"/>
                  <a:sym typeface="+mn-lt"/>
                </a:rPr>
                <a:t>Sở thích và đam mê</a:t>
              </a:r>
            </a:p>
          </p:txBody>
        </p:sp>
      </p:grpSp>
      <p:grpSp>
        <p:nvGrpSpPr>
          <p:cNvPr id="183" name="Group 182">
            <a:extLst>
              <a:ext uri="{FF2B5EF4-FFF2-40B4-BE49-F238E27FC236}">
                <a16:creationId xmlns:a16="http://schemas.microsoft.com/office/drawing/2014/main" id="{506555FF-7C45-F2FB-13B4-7175E85F8E2B}"/>
              </a:ext>
            </a:extLst>
          </p:cNvPr>
          <p:cNvGrpSpPr/>
          <p:nvPr/>
        </p:nvGrpSpPr>
        <p:grpSpPr>
          <a:xfrm>
            <a:off x="237479" y="5322014"/>
            <a:ext cx="4205173" cy="1460918"/>
            <a:chOff x="720708" y="2092308"/>
            <a:chExt cx="3153880" cy="1095688"/>
          </a:xfrm>
        </p:grpSpPr>
        <p:pic>
          <p:nvPicPr>
            <p:cNvPr id="184" name="Picture 21">
              <a:extLst>
                <a:ext uri="{FF2B5EF4-FFF2-40B4-BE49-F238E27FC236}">
                  <a16:creationId xmlns:a16="http://schemas.microsoft.com/office/drawing/2014/main" id="{F5250B24-6CC0-0E1D-E29C-BA12FF28E14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116750">
              <a:off x="2908935" y="2555932"/>
              <a:ext cx="965653" cy="632064"/>
            </a:xfrm>
            <a:prstGeom prst="rect">
              <a:avLst/>
            </a:prstGeom>
          </p:spPr>
        </p:pic>
        <p:sp>
          <p:nvSpPr>
            <p:cNvPr id="185" name="TextBox 184">
              <a:extLst>
                <a:ext uri="{FF2B5EF4-FFF2-40B4-BE49-F238E27FC236}">
                  <a16:creationId xmlns:a16="http://schemas.microsoft.com/office/drawing/2014/main" id="{7073B1C7-4EBD-CB6B-FDA0-167FE261F5FA}"/>
                </a:ext>
              </a:extLst>
            </p:cNvPr>
            <p:cNvSpPr txBox="1">
              <a:spLocks/>
            </p:cNvSpPr>
            <p:nvPr/>
          </p:nvSpPr>
          <p:spPr>
            <a:xfrm>
              <a:off x="720708" y="2092308"/>
              <a:ext cx="2577098" cy="841384"/>
            </a:xfrm>
            <a:prstGeom prst="rect">
              <a:avLst/>
            </a:prstGeom>
            <a:noFill/>
          </p:spPr>
          <p:txBody>
            <a:bodyPr wrap="square">
              <a:spAutoFit/>
            </a:bodyPr>
            <a:lstStyle/>
            <a:p>
              <a:pPr algn="ctr" defTabSz="1219170">
                <a:lnSpc>
                  <a:spcPct val="150000"/>
                </a:lnSpc>
              </a:pPr>
              <a:r>
                <a:rPr lang="vi-VN" sz="2400">
                  <a:latin typeface="+mn-lt"/>
                  <a:ea typeface="+mn-ea"/>
                  <a:cs typeface="+mn-ea"/>
                  <a:sym typeface="+mn-lt"/>
                </a:rPr>
                <a:t>Xu hướng thị trường lao động</a:t>
              </a:r>
              <a:endParaRPr lang="en-US" sz="2400">
                <a:latin typeface="UTM Avo"/>
                <a:ea typeface="+mn-ea"/>
                <a:cs typeface="+mn-ea"/>
                <a:sym typeface="+mn-lt"/>
              </a:endParaRPr>
            </a:p>
          </p:txBody>
        </p:sp>
      </p:grpSp>
      <p:grpSp>
        <p:nvGrpSpPr>
          <p:cNvPr id="186" name="Group 185">
            <a:extLst>
              <a:ext uri="{FF2B5EF4-FFF2-40B4-BE49-F238E27FC236}">
                <a16:creationId xmlns:a16="http://schemas.microsoft.com/office/drawing/2014/main" id="{901883EB-64E8-BDE7-8AA6-018D99CBA8C2}"/>
              </a:ext>
            </a:extLst>
          </p:cNvPr>
          <p:cNvGrpSpPr/>
          <p:nvPr/>
        </p:nvGrpSpPr>
        <p:grpSpPr>
          <a:xfrm>
            <a:off x="6913854" y="3205070"/>
            <a:ext cx="4940745" cy="1166950"/>
            <a:chOff x="-625600" y="1753282"/>
            <a:chExt cx="3705559" cy="875212"/>
          </a:xfrm>
        </p:grpSpPr>
        <p:pic>
          <p:nvPicPr>
            <p:cNvPr id="187" name="Picture 21">
              <a:extLst>
                <a:ext uri="{FF2B5EF4-FFF2-40B4-BE49-F238E27FC236}">
                  <a16:creationId xmlns:a16="http://schemas.microsoft.com/office/drawing/2014/main" id="{9AF263C2-5640-DB96-0A56-BFAFD714328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9019866" flipH="1">
              <a:off x="-625600" y="1996430"/>
              <a:ext cx="965653" cy="632064"/>
            </a:xfrm>
            <a:prstGeom prst="rect">
              <a:avLst/>
            </a:prstGeom>
          </p:spPr>
        </p:pic>
        <p:sp>
          <p:nvSpPr>
            <p:cNvPr id="188" name="TextBox 187">
              <a:extLst>
                <a:ext uri="{FF2B5EF4-FFF2-40B4-BE49-F238E27FC236}">
                  <a16:creationId xmlns:a16="http://schemas.microsoft.com/office/drawing/2014/main" id="{2931986D-898A-D734-1DB1-4811B8DAA45D}"/>
                </a:ext>
              </a:extLst>
            </p:cNvPr>
            <p:cNvSpPr txBox="1"/>
            <p:nvPr/>
          </p:nvSpPr>
          <p:spPr>
            <a:xfrm>
              <a:off x="280683" y="1753282"/>
              <a:ext cx="2799276" cy="841384"/>
            </a:xfrm>
            <a:prstGeom prst="rect">
              <a:avLst/>
            </a:prstGeom>
            <a:noFill/>
          </p:spPr>
          <p:txBody>
            <a:bodyPr wrap="square">
              <a:spAutoFit/>
            </a:bodyPr>
            <a:lstStyle/>
            <a:p>
              <a:pPr algn="ctr" defTabSz="1219170">
                <a:lnSpc>
                  <a:spcPct val="150000"/>
                </a:lnSpc>
              </a:pPr>
              <a:r>
                <a:rPr lang="vi-VN" sz="2400">
                  <a:latin typeface="+mn-lt"/>
                  <a:ea typeface="+mn-ea"/>
                  <a:cs typeface="+mn-ea"/>
                  <a:sym typeface="+mn-lt"/>
                </a:rPr>
                <a:t>Tiềm năng phát triển và cơ hội nghề nghiệp</a:t>
              </a:r>
              <a:endParaRPr lang="en-US" sz="2400">
                <a:latin typeface="UTM Avo"/>
                <a:ea typeface="+mn-ea"/>
                <a:cs typeface="+mn-ea"/>
                <a:sym typeface="+mn-lt"/>
              </a:endParaRPr>
            </a:p>
          </p:txBody>
        </p:sp>
      </p:grpSp>
      <p:grpSp>
        <p:nvGrpSpPr>
          <p:cNvPr id="189" name="Group 188">
            <a:extLst>
              <a:ext uri="{FF2B5EF4-FFF2-40B4-BE49-F238E27FC236}">
                <a16:creationId xmlns:a16="http://schemas.microsoft.com/office/drawing/2014/main" id="{5DD12717-774E-B97A-E839-6DF6FE598F79}"/>
              </a:ext>
            </a:extLst>
          </p:cNvPr>
          <p:cNvGrpSpPr/>
          <p:nvPr/>
        </p:nvGrpSpPr>
        <p:grpSpPr>
          <a:xfrm>
            <a:off x="6899998" y="4794606"/>
            <a:ext cx="4940745" cy="1166950"/>
            <a:chOff x="-625600" y="1753282"/>
            <a:chExt cx="3705559" cy="875212"/>
          </a:xfrm>
        </p:grpSpPr>
        <p:pic>
          <p:nvPicPr>
            <p:cNvPr id="190" name="Picture 21">
              <a:extLst>
                <a:ext uri="{FF2B5EF4-FFF2-40B4-BE49-F238E27FC236}">
                  <a16:creationId xmlns:a16="http://schemas.microsoft.com/office/drawing/2014/main" id="{B3084DAA-101C-3B75-6C83-F695BC092C0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9019866" flipH="1">
              <a:off x="-625600" y="1996430"/>
              <a:ext cx="965653" cy="632064"/>
            </a:xfrm>
            <a:prstGeom prst="rect">
              <a:avLst/>
            </a:prstGeom>
          </p:spPr>
        </p:pic>
        <p:sp>
          <p:nvSpPr>
            <p:cNvPr id="191" name="TextBox 190">
              <a:extLst>
                <a:ext uri="{FF2B5EF4-FFF2-40B4-BE49-F238E27FC236}">
                  <a16:creationId xmlns:a16="http://schemas.microsoft.com/office/drawing/2014/main" id="{0FD18E5B-B9C6-F6F1-AB9F-7A2601ED268F}"/>
                </a:ext>
              </a:extLst>
            </p:cNvPr>
            <p:cNvSpPr txBox="1"/>
            <p:nvPr/>
          </p:nvSpPr>
          <p:spPr>
            <a:xfrm>
              <a:off x="280683" y="1753282"/>
              <a:ext cx="2799276" cy="841384"/>
            </a:xfrm>
            <a:prstGeom prst="rect">
              <a:avLst/>
            </a:prstGeom>
            <a:noFill/>
          </p:spPr>
          <p:txBody>
            <a:bodyPr wrap="square">
              <a:spAutoFit/>
            </a:bodyPr>
            <a:lstStyle/>
            <a:p>
              <a:pPr algn="ctr" defTabSz="1219170">
                <a:lnSpc>
                  <a:spcPct val="150000"/>
                </a:lnSpc>
              </a:pPr>
              <a:r>
                <a:rPr lang="vi-VN" sz="2400">
                  <a:latin typeface="+mn-lt"/>
                  <a:ea typeface="+mn-ea"/>
                  <a:cs typeface="+mn-ea"/>
                  <a:sym typeface="+mn-lt"/>
                </a:rPr>
                <a:t>Tiêu chuẩn và yêu cầu của ngành</a:t>
              </a:r>
              <a:endParaRPr lang="en-US" sz="2400">
                <a:latin typeface="UTM Avo"/>
                <a:ea typeface="+mn-ea"/>
                <a:cs typeface="+mn-ea"/>
                <a:sym typeface="+mn-lt"/>
              </a:endParaRPr>
            </a:p>
          </p:txBody>
        </p:sp>
      </p:grpSp>
    </p:spTree>
    <p:extLst>
      <p:ext uri="{BB962C8B-B14F-4D97-AF65-F5344CB8AC3E}">
        <p14:creationId xmlns:p14="http://schemas.microsoft.com/office/powerpoint/2010/main" val="1295534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Effect transition="in" filter="wipe(down)">
                                      <p:cBhvr>
                                        <p:cTn id="13" dur="500"/>
                                        <p:tgtEl>
                                          <p:spTgt spid="9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179"/>
                                        </p:tgtEl>
                                        <p:attrNameLst>
                                          <p:attrName>style.visibility</p:attrName>
                                        </p:attrNameLst>
                                      </p:cBhvr>
                                      <p:to>
                                        <p:strVal val="visible"/>
                                      </p:to>
                                    </p:set>
                                    <p:animEffect transition="in" filter="wipe(right)">
                                      <p:cBhvr>
                                        <p:cTn id="18" dur="500"/>
                                        <p:tgtEl>
                                          <p:spTgt spid="17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180"/>
                                        </p:tgtEl>
                                        <p:attrNameLst>
                                          <p:attrName>style.visibility</p:attrName>
                                        </p:attrNameLst>
                                      </p:cBhvr>
                                      <p:to>
                                        <p:strVal val="visible"/>
                                      </p:to>
                                    </p:set>
                                    <p:animEffect transition="in" filter="wipe(right)">
                                      <p:cBhvr>
                                        <p:cTn id="23" dur="500"/>
                                        <p:tgtEl>
                                          <p:spTgt spid="18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183"/>
                                        </p:tgtEl>
                                        <p:attrNameLst>
                                          <p:attrName>style.visibility</p:attrName>
                                        </p:attrNameLst>
                                      </p:cBhvr>
                                      <p:to>
                                        <p:strVal val="visible"/>
                                      </p:to>
                                    </p:set>
                                    <p:animEffect transition="in" filter="wipe(right)">
                                      <p:cBhvr>
                                        <p:cTn id="28" dur="500"/>
                                        <p:tgtEl>
                                          <p:spTgt spid="18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86"/>
                                        </p:tgtEl>
                                        <p:attrNameLst>
                                          <p:attrName>style.visibility</p:attrName>
                                        </p:attrNameLst>
                                      </p:cBhvr>
                                      <p:to>
                                        <p:strVal val="visible"/>
                                      </p:to>
                                    </p:set>
                                    <p:animEffect transition="in" filter="wipe(left)">
                                      <p:cBhvr>
                                        <p:cTn id="33" dur="500"/>
                                        <p:tgtEl>
                                          <p:spTgt spid="18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89"/>
                                        </p:tgtEl>
                                        <p:attrNameLst>
                                          <p:attrName>style.visibility</p:attrName>
                                        </p:attrNameLst>
                                      </p:cBhvr>
                                      <p:to>
                                        <p:strVal val="visible"/>
                                      </p:to>
                                    </p:set>
                                    <p:animEffect transition="in" filter="wipe(left)">
                                      <p:cBhvr>
                                        <p:cTn id="38"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1EAAB22-859C-FBCE-2901-A38E538C6763}"/>
              </a:ext>
            </a:extLst>
          </p:cNvPr>
          <p:cNvGrpSpPr/>
          <p:nvPr/>
        </p:nvGrpSpPr>
        <p:grpSpPr>
          <a:xfrm>
            <a:off x="434953" y="3246980"/>
            <a:ext cx="11260429" cy="3307845"/>
            <a:chOff x="-163087" y="935894"/>
            <a:chExt cx="11260428" cy="3920149"/>
          </a:xfrm>
        </p:grpSpPr>
        <p:sp>
          <p:nvSpPr>
            <p:cNvPr id="3" name="Rounded Rectangle 36">
              <a:extLst>
                <a:ext uri="{FF2B5EF4-FFF2-40B4-BE49-F238E27FC236}">
                  <a16:creationId xmlns:a16="http://schemas.microsoft.com/office/drawing/2014/main" id="{7A29AA18-D20A-6EFE-1869-5EA33C375A62}"/>
                </a:ext>
              </a:extLst>
            </p:cNvPr>
            <p:cNvSpPr/>
            <p:nvPr/>
          </p:nvSpPr>
          <p:spPr>
            <a:xfrm>
              <a:off x="478012" y="935894"/>
              <a:ext cx="10619329" cy="3920149"/>
            </a:xfrm>
            <a:prstGeom prst="roundRect">
              <a:avLst>
                <a:gd name="adj" fmla="val 8079"/>
              </a:avLst>
            </a:prstGeom>
            <a:solidFill>
              <a:srgbClr val="FFFFCD"/>
            </a:solidFill>
            <a:ln w="12700">
              <a:solidFill>
                <a:srgbClr val="0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377">
                <a:lnSpc>
                  <a:spcPct val="150000"/>
                </a:lnSpc>
                <a:buClrTx/>
                <a:defRPr/>
              </a:pPr>
              <a:r>
                <a:rPr lang="vi-VN" sz="2200" kern="1200" dirty="0">
                  <a:solidFill>
                    <a:srgbClr val="000000"/>
                  </a:solidFill>
                  <a:cs typeface="+mn-ea"/>
                  <a:sym typeface="+mn-lt"/>
                </a:rPr>
                <a:t>Em nên dành thời gian để quan sát và tìm kiếm câu trả lời cho bản thân mình để được ra kết luận sát nhất với chân dung của mình.</a:t>
              </a:r>
            </a:p>
            <a:p>
              <a:pPr algn="just" defTabSz="914377">
                <a:lnSpc>
                  <a:spcPct val="150000"/>
                </a:lnSpc>
                <a:buClrTx/>
                <a:defRPr/>
              </a:pPr>
              <a:r>
                <a:rPr lang="vi-VN" sz="2200" kern="1200" dirty="0">
                  <a:solidFill>
                    <a:srgbClr val="000000"/>
                  </a:solidFill>
                  <a:cs typeface="+mn-ea"/>
                  <a:sym typeface="+mn-lt"/>
                </a:rPr>
                <a:t>Để kết quả chính xác nhất, em có thể kết hợp với việc viết nhật ký về sở thích, tính cách của bản thân; từ đó đúc rút ra những điểm chung và kết hợp với những tư vấn từ mọi người xung quanh để đưa ra định hướng phù hợp cho bản thân.</a:t>
              </a:r>
            </a:p>
          </p:txBody>
        </p:sp>
        <p:pic>
          <p:nvPicPr>
            <p:cNvPr id="4" name="Graphic 24" descr="Back with solid fill">
              <a:extLst>
                <a:ext uri="{FF2B5EF4-FFF2-40B4-BE49-F238E27FC236}">
                  <a16:creationId xmlns:a16="http://schemas.microsoft.com/office/drawing/2014/main" id="{6F02F5FE-4378-6D6B-F130-A6BC80E10E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163087" y="1668617"/>
              <a:ext cx="782339" cy="665531"/>
            </a:xfrm>
            <a:prstGeom prst="rect">
              <a:avLst/>
            </a:prstGeom>
          </p:spPr>
        </p:pic>
      </p:grpSp>
      <p:grpSp>
        <p:nvGrpSpPr>
          <p:cNvPr id="6" name="Group 5">
            <a:extLst>
              <a:ext uri="{FF2B5EF4-FFF2-40B4-BE49-F238E27FC236}">
                <a16:creationId xmlns:a16="http://schemas.microsoft.com/office/drawing/2014/main" id="{C9AC892A-EE2B-40AC-BBA6-1108951F48DD}"/>
              </a:ext>
            </a:extLst>
          </p:cNvPr>
          <p:cNvGrpSpPr/>
          <p:nvPr/>
        </p:nvGrpSpPr>
        <p:grpSpPr>
          <a:xfrm>
            <a:off x="593518" y="1562221"/>
            <a:ext cx="10797876" cy="1451822"/>
            <a:chOff x="549975" y="801521"/>
            <a:chExt cx="10797876" cy="1451822"/>
          </a:xfrm>
        </p:grpSpPr>
        <p:grpSp>
          <p:nvGrpSpPr>
            <p:cNvPr id="9" name="Group 8">
              <a:extLst>
                <a:ext uri="{FF2B5EF4-FFF2-40B4-BE49-F238E27FC236}">
                  <a16:creationId xmlns:a16="http://schemas.microsoft.com/office/drawing/2014/main" id="{A5A9272C-3470-37BE-AFDD-3ECCB8D00B4D}"/>
                </a:ext>
              </a:extLst>
            </p:cNvPr>
            <p:cNvGrpSpPr/>
            <p:nvPr/>
          </p:nvGrpSpPr>
          <p:grpSpPr>
            <a:xfrm>
              <a:off x="704679" y="949008"/>
              <a:ext cx="10643172" cy="1304335"/>
              <a:chOff x="546975" y="1908157"/>
              <a:chExt cx="10379350" cy="2016801"/>
            </a:xfrm>
          </p:grpSpPr>
          <p:sp>
            <p:nvSpPr>
              <p:cNvPr id="10" name="Rounded Rectangle 40">
                <a:extLst>
                  <a:ext uri="{FF2B5EF4-FFF2-40B4-BE49-F238E27FC236}">
                    <a16:creationId xmlns:a16="http://schemas.microsoft.com/office/drawing/2014/main" id="{82C41E01-A523-D317-FFC7-D6ED27A7496D}"/>
                  </a:ext>
                </a:extLst>
              </p:cNvPr>
              <p:cNvSpPr/>
              <p:nvPr/>
            </p:nvSpPr>
            <p:spPr>
              <a:xfrm>
                <a:off x="546975" y="1908157"/>
                <a:ext cx="10379350" cy="2016801"/>
              </a:xfrm>
              <a:prstGeom prst="roundRect">
                <a:avLst>
                  <a:gd name="adj" fmla="val 13332"/>
                </a:avLst>
              </a:prstGeom>
              <a:solidFill>
                <a:srgbClr val="FFF2E5"/>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defRPr/>
                </a:pPr>
                <a:endParaRPr lang="en-US" sz="2200" kern="1200">
                  <a:solidFill>
                    <a:prstClr val="white"/>
                  </a:solidFill>
                  <a:latin typeface="UTM Avo"/>
                  <a:cs typeface="+mn-ea"/>
                  <a:sym typeface="+mn-lt"/>
                </a:endParaRPr>
              </a:p>
            </p:txBody>
          </p:sp>
          <p:sp>
            <p:nvSpPr>
              <p:cNvPr id="12" name="TextBox 11">
                <a:extLst>
                  <a:ext uri="{FF2B5EF4-FFF2-40B4-BE49-F238E27FC236}">
                    <a16:creationId xmlns:a16="http://schemas.microsoft.com/office/drawing/2014/main" id="{82FF03CF-0006-5FA3-47B6-B9C090BE2D64}"/>
                  </a:ext>
                </a:extLst>
              </p:cNvPr>
              <p:cNvSpPr txBox="1"/>
              <p:nvPr/>
            </p:nvSpPr>
            <p:spPr>
              <a:xfrm>
                <a:off x="970540" y="1908157"/>
                <a:ext cx="9532219" cy="1829746"/>
              </a:xfrm>
              <a:prstGeom prst="rect">
                <a:avLst/>
              </a:prstGeom>
              <a:noFill/>
            </p:spPr>
            <p:txBody>
              <a:bodyPr wrap="square" rtlCol="0">
                <a:spAutoFit/>
              </a:bodyPr>
              <a:lstStyle/>
              <a:p>
                <a:pPr algn="just" defTabSz="914377">
                  <a:lnSpc>
                    <a:spcPct val="150000"/>
                  </a:lnSpc>
                  <a:buClrTx/>
                  <a:defRPr/>
                </a:pPr>
                <a:r>
                  <a:rPr lang="en-US" sz="2200" kern="1200" dirty="0">
                    <a:solidFill>
                      <a:prstClr val="black"/>
                    </a:solidFill>
                    <a:latin typeface="UTM Avo"/>
                    <a:ea typeface="+mn-ea"/>
                    <a:cs typeface="+mn-ea"/>
                    <a:sym typeface="+mn-lt"/>
                  </a:rPr>
                  <a:t>4.</a:t>
                </a:r>
                <a:r>
                  <a:rPr lang="vi-VN" sz="2200" kern="1200" dirty="0">
                    <a:solidFill>
                      <a:prstClr val="black"/>
                    </a:solidFill>
                    <a:latin typeface="+mn-lt"/>
                    <a:ea typeface="+mn-ea"/>
                    <a:cs typeface="+mn-ea"/>
                    <a:sym typeface="+mn-lt"/>
                  </a:rPr>
                  <a:t> Trả lời các bảng hỏi trong bài 6 và so sánh kết quả với nguyện vọng của bản thân đối với nghề nghiệp trong lĩnh vực kĩ thuật, công nghệ.</a:t>
                </a:r>
              </a:p>
            </p:txBody>
          </p:sp>
        </p:grpSp>
        <p:pic>
          <p:nvPicPr>
            <p:cNvPr id="5" name="Picture 2" descr="https://cdn-icons-png.flaticon.com/128/5184/5184592.png">
              <a:extLst>
                <a:ext uri="{FF2B5EF4-FFF2-40B4-BE49-F238E27FC236}">
                  <a16:creationId xmlns:a16="http://schemas.microsoft.com/office/drawing/2014/main" id="{3DF5DE7D-C38E-4BDB-661A-9A5526B2FF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9975" y="801521"/>
              <a:ext cx="526077" cy="52607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13681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18"/>
        <p:cNvGrpSpPr/>
        <p:nvPr/>
      </p:nvGrpSpPr>
      <p:grpSpPr>
        <a:xfrm>
          <a:off x="0" y="0"/>
          <a:ext cx="0" cy="0"/>
          <a:chOff x="0" y="0"/>
          <a:chExt cx="0" cy="0"/>
        </a:xfrm>
      </p:grpSpPr>
      <p:grpSp>
        <p:nvGrpSpPr>
          <p:cNvPr id="522" name="Google Shape;522;p34"/>
          <p:cNvGrpSpPr/>
          <p:nvPr/>
        </p:nvGrpSpPr>
        <p:grpSpPr>
          <a:xfrm>
            <a:off x="7012800" y="1743528"/>
            <a:ext cx="13805667" cy="8279333"/>
            <a:chOff x="3745125" y="1493125"/>
            <a:chExt cx="10354250" cy="6209500"/>
          </a:xfrm>
        </p:grpSpPr>
        <p:grpSp>
          <p:nvGrpSpPr>
            <p:cNvPr id="523" name="Google Shape;523;p34"/>
            <p:cNvGrpSpPr/>
            <p:nvPr/>
          </p:nvGrpSpPr>
          <p:grpSpPr>
            <a:xfrm>
              <a:off x="3745125" y="1493125"/>
              <a:ext cx="10354250" cy="6209500"/>
              <a:chOff x="2570000" y="1422575"/>
              <a:chExt cx="10354250" cy="6209500"/>
            </a:xfrm>
          </p:grpSpPr>
          <p:cxnSp>
            <p:nvCxnSpPr>
              <p:cNvPr id="524" name="Google Shape;524;p34"/>
              <p:cNvCxnSpPr/>
              <p:nvPr/>
            </p:nvCxnSpPr>
            <p:spPr>
              <a:xfrm rot="10800000" flipH="1">
                <a:off x="2570000" y="14225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25" name="Google Shape;525;p34"/>
              <p:cNvCxnSpPr/>
              <p:nvPr/>
            </p:nvCxnSpPr>
            <p:spPr>
              <a:xfrm rot="10800000" flipH="1">
                <a:off x="2823200" y="17601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26" name="Google Shape;526;p34"/>
              <p:cNvCxnSpPr/>
              <p:nvPr/>
            </p:nvCxnSpPr>
            <p:spPr>
              <a:xfrm rot="10800000" flipH="1">
                <a:off x="3076400" y="20977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27" name="Google Shape;527;p34"/>
              <p:cNvCxnSpPr/>
              <p:nvPr/>
            </p:nvCxnSpPr>
            <p:spPr>
              <a:xfrm rot="10800000" flipH="1">
                <a:off x="3329600" y="24353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28" name="Google Shape;528;p34"/>
              <p:cNvCxnSpPr/>
              <p:nvPr/>
            </p:nvCxnSpPr>
            <p:spPr>
              <a:xfrm rot="10800000" flipH="1">
                <a:off x="3582800" y="27729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29" name="Google Shape;529;p34"/>
              <p:cNvCxnSpPr/>
              <p:nvPr/>
            </p:nvCxnSpPr>
            <p:spPr>
              <a:xfrm rot="10800000" flipH="1">
                <a:off x="3836000" y="31105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30" name="Google Shape;530;p34"/>
              <p:cNvCxnSpPr/>
              <p:nvPr/>
            </p:nvCxnSpPr>
            <p:spPr>
              <a:xfrm rot="10800000" flipH="1">
                <a:off x="4089200" y="34481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31" name="Google Shape;531;p34"/>
              <p:cNvCxnSpPr/>
              <p:nvPr/>
            </p:nvCxnSpPr>
            <p:spPr>
              <a:xfrm rot="10800000" flipH="1">
                <a:off x="4342400" y="3785775"/>
                <a:ext cx="6739800" cy="3846300"/>
              </a:xfrm>
              <a:prstGeom prst="straightConnector1">
                <a:avLst/>
              </a:prstGeom>
              <a:noFill/>
              <a:ln w="9525" cap="flat" cmpd="sng">
                <a:solidFill>
                  <a:schemeClr val="accent1"/>
                </a:solidFill>
                <a:prstDash val="solid"/>
                <a:round/>
                <a:headEnd type="none" w="med" len="med"/>
                <a:tailEnd type="none" w="med" len="med"/>
              </a:ln>
            </p:spPr>
          </p:cxnSp>
          <p:cxnSp>
            <p:nvCxnSpPr>
              <p:cNvPr id="532" name="Google Shape;532;p34"/>
              <p:cNvCxnSpPr/>
              <p:nvPr/>
            </p:nvCxnSpPr>
            <p:spPr>
              <a:xfrm>
                <a:off x="3253900" y="4874350"/>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33" name="Google Shape;533;p34"/>
              <p:cNvCxnSpPr/>
              <p:nvPr/>
            </p:nvCxnSpPr>
            <p:spPr>
              <a:xfrm>
                <a:off x="3718063" y="4610527"/>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34" name="Google Shape;534;p34"/>
              <p:cNvCxnSpPr/>
              <p:nvPr/>
            </p:nvCxnSpPr>
            <p:spPr>
              <a:xfrm>
                <a:off x="4182225" y="4346704"/>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35" name="Google Shape;535;p34"/>
              <p:cNvCxnSpPr/>
              <p:nvPr/>
            </p:nvCxnSpPr>
            <p:spPr>
              <a:xfrm>
                <a:off x="4646388" y="4082881"/>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36" name="Google Shape;536;p34"/>
              <p:cNvCxnSpPr/>
              <p:nvPr/>
            </p:nvCxnSpPr>
            <p:spPr>
              <a:xfrm>
                <a:off x="5110550" y="3819058"/>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37" name="Google Shape;537;p34"/>
              <p:cNvCxnSpPr/>
              <p:nvPr/>
            </p:nvCxnSpPr>
            <p:spPr>
              <a:xfrm>
                <a:off x="5574713" y="3555235"/>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38" name="Google Shape;538;p34"/>
              <p:cNvCxnSpPr/>
              <p:nvPr/>
            </p:nvCxnSpPr>
            <p:spPr>
              <a:xfrm>
                <a:off x="6038875" y="3291413"/>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39" name="Google Shape;539;p34"/>
              <p:cNvCxnSpPr/>
              <p:nvPr/>
            </p:nvCxnSpPr>
            <p:spPr>
              <a:xfrm>
                <a:off x="6503038" y="3027590"/>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40" name="Google Shape;540;p34"/>
              <p:cNvCxnSpPr/>
              <p:nvPr/>
            </p:nvCxnSpPr>
            <p:spPr>
              <a:xfrm>
                <a:off x="6967200" y="2763767"/>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41" name="Google Shape;541;p34"/>
              <p:cNvCxnSpPr/>
              <p:nvPr/>
            </p:nvCxnSpPr>
            <p:spPr>
              <a:xfrm>
                <a:off x="7431363" y="2499944"/>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42" name="Google Shape;542;p34"/>
              <p:cNvCxnSpPr/>
              <p:nvPr/>
            </p:nvCxnSpPr>
            <p:spPr>
              <a:xfrm>
                <a:off x="7895525" y="2236121"/>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43" name="Google Shape;543;p34"/>
              <p:cNvCxnSpPr/>
              <p:nvPr/>
            </p:nvCxnSpPr>
            <p:spPr>
              <a:xfrm>
                <a:off x="8359688" y="1972298"/>
                <a:ext cx="4100400" cy="2348100"/>
              </a:xfrm>
              <a:prstGeom prst="straightConnector1">
                <a:avLst/>
              </a:prstGeom>
              <a:noFill/>
              <a:ln w="9525" cap="flat" cmpd="sng">
                <a:solidFill>
                  <a:schemeClr val="accent1"/>
                </a:solidFill>
                <a:prstDash val="solid"/>
                <a:round/>
                <a:headEnd type="none" w="med" len="med"/>
                <a:tailEnd type="none" w="med" len="med"/>
              </a:ln>
            </p:spPr>
          </p:cxnSp>
          <p:cxnSp>
            <p:nvCxnSpPr>
              <p:cNvPr id="544" name="Google Shape;544;p34"/>
              <p:cNvCxnSpPr/>
              <p:nvPr/>
            </p:nvCxnSpPr>
            <p:spPr>
              <a:xfrm>
                <a:off x="8823850" y="1708475"/>
                <a:ext cx="4100400" cy="2348100"/>
              </a:xfrm>
              <a:prstGeom prst="straightConnector1">
                <a:avLst/>
              </a:prstGeom>
              <a:noFill/>
              <a:ln w="9525" cap="flat" cmpd="sng">
                <a:solidFill>
                  <a:schemeClr val="accent1"/>
                </a:solidFill>
                <a:prstDash val="solid"/>
                <a:round/>
                <a:headEnd type="none" w="med" len="med"/>
                <a:tailEnd type="none" w="med" len="med"/>
              </a:ln>
            </p:spPr>
          </p:cxnSp>
        </p:grpSp>
        <p:pic>
          <p:nvPicPr>
            <p:cNvPr id="545" name="Google Shape;545;p34"/>
            <p:cNvPicPr preferRelativeResize="0"/>
            <p:nvPr/>
          </p:nvPicPr>
          <p:blipFill>
            <a:blip r:embed="rId4">
              <a:alphaModFix/>
            </a:blip>
            <a:stretch>
              <a:fillRect/>
            </a:stretch>
          </p:blipFill>
          <p:spPr>
            <a:xfrm>
              <a:off x="5101500" y="2353175"/>
              <a:ext cx="2131051" cy="2655350"/>
            </a:xfrm>
            <a:prstGeom prst="rect">
              <a:avLst/>
            </a:prstGeom>
            <a:noFill/>
            <a:ln>
              <a:noFill/>
            </a:ln>
          </p:spPr>
        </p:pic>
        <p:pic>
          <p:nvPicPr>
            <p:cNvPr id="546" name="Google Shape;546;p34"/>
            <p:cNvPicPr preferRelativeResize="0"/>
            <p:nvPr/>
          </p:nvPicPr>
          <p:blipFill>
            <a:blip r:embed="rId5">
              <a:alphaModFix/>
            </a:blip>
            <a:stretch>
              <a:fillRect/>
            </a:stretch>
          </p:blipFill>
          <p:spPr>
            <a:xfrm>
              <a:off x="6900000" y="2647525"/>
              <a:ext cx="1969549" cy="1872899"/>
            </a:xfrm>
            <a:prstGeom prst="rect">
              <a:avLst/>
            </a:prstGeom>
            <a:noFill/>
            <a:ln>
              <a:noFill/>
            </a:ln>
          </p:spPr>
        </p:pic>
      </p:grpSp>
      <p:sp>
        <p:nvSpPr>
          <p:cNvPr id="9" name="TextBox 8">
            <a:extLst>
              <a:ext uri="{FF2B5EF4-FFF2-40B4-BE49-F238E27FC236}">
                <a16:creationId xmlns:a16="http://schemas.microsoft.com/office/drawing/2014/main" id="{C44A8287-456D-A56B-B852-4ACE00B39405}"/>
              </a:ext>
            </a:extLst>
          </p:cNvPr>
          <p:cNvSpPr txBox="1"/>
          <p:nvPr/>
        </p:nvSpPr>
        <p:spPr>
          <a:xfrm>
            <a:off x="3033177" y="710873"/>
            <a:ext cx="6718929" cy="707886"/>
          </a:xfrm>
          <a:prstGeom prst="rect">
            <a:avLst/>
          </a:prstGeom>
          <a:noFill/>
        </p:spPr>
        <p:txBody>
          <a:bodyPr wrap="square">
            <a:spAutoFit/>
          </a:bodyPr>
          <a:lstStyle/>
          <a:p>
            <a:pPr algn="ctr" defTabSz="1219170">
              <a:defRPr/>
            </a:pPr>
            <a:r>
              <a:rPr lang="en" sz="4000" b="1" dirty="0">
                <a:solidFill>
                  <a:srgbClr val="135D96"/>
                </a:solidFill>
                <a:latin typeface="UTM Avo"/>
                <a:ea typeface="+mn-ea"/>
                <a:cs typeface="+mn-ea"/>
                <a:sym typeface="+mn-lt"/>
              </a:rPr>
              <a:t>HƯỚNG DẪN VỀ NHÀ</a:t>
            </a:r>
            <a:endParaRPr lang="en-US" sz="4000" b="1" dirty="0">
              <a:solidFill>
                <a:srgbClr val="135D96"/>
              </a:solidFill>
              <a:latin typeface="UTM Avo"/>
              <a:ea typeface="+mn-ea"/>
              <a:cs typeface="+mn-ea"/>
              <a:sym typeface="+mn-lt"/>
            </a:endParaRPr>
          </a:p>
        </p:txBody>
      </p:sp>
      <p:grpSp>
        <p:nvGrpSpPr>
          <p:cNvPr id="10" name="Group 9">
            <a:extLst>
              <a:ext uri="{FF2B5EF4-FFF2-40B4-BE49-F238E27FC236}">
                <a16:creationId xmlns:a16="http://schemas.microsoft.com/office/drawing/2014/main" id="{A0BCB5E1-DA42-C297-67E6-C68F38E978D5}"/>
              </a:ext>
            </a:extLst>
          </p:cNvPr>
          <p:cNvGrpSpPr/>
          <p:nvPr/>
        </p:nvGrpSpPr>
        <p:grpSpPr>
          <a:xfrm>
            <a:off x="715897" y="1552298"/>
            <a:ext cx="6581380" cy="1091496"/>
            <a:chOff x="829965" y="1537488"/>
            <a:chExt cx="4936035" cy="818622"/>
          </a:xfrm>
        </p:grpSpPr>
        <p:sp>
          <p:nvSpPr>
            <p:cNvPr id="11" name="Rectangle: Rounded Corners 10">
              <a:extLst>
                <a:ext uri="{FF2B5EF4-FFF2-40B4-BE49-F238E27FC236}">
                  <a16:creationId xmlns:a16="http://schemas.microsoft.com/office/drawing/2014/main" id="{D68F18A7-058F-EFC0-D973-B598B1256742}"/>
                </a:ext>
              </a:extLst>
            </p:cNvPr>
            <p:cNvSpPr/>
            <p:nvPr/>
          </p:nvSpPr>
          <p:spPr>
            <a:xfrm>
              <a:off x="829965" y="1592580"/>
              <a:ext cx="4687432" cy="753629"/>
            </a:xfrm>
            <a:prstGeom prst="roundRect">
              <a:avLst>
                <a:gd name="adj" fmla="val 12554"/>
              </a:avLst>
            </a:prstGeom>
            <a:solidFill>
              <a:schemeClr val="accent6">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defRPr/>
              </a:pPr>
              <a:r>
                <a:rPr lang="vi-VN" sz="2400" dirty="0">
                  <a:solidFill>
                    <a:srgbClr val="000000"/>
                  </a:solidFill>
                  <a:cs typeface="+mn-ea"/>
                  <a:sym typeface="+mn-lt"/>
                </a:rPr>
                <a:t>Ôn lại kiến thức đã học</a:t>
              </a:r>
              <a:r>
                <a:rPr lang="en-US" sz="2400" dirty="0">
                  <a:solidFill>
                    <a:srgbClr val="000000"/>
                  </a:solidFill>
                  <a:cs typeface="+mn-ea"/>
                  <a:sym typeface="+mn-lt"/>
                </a:rPr>
                <a:t>.</a:t>
              </a:r>
              <a:endParaRPr lang="en-US" sz="2400" dirty="0">
                <a:solidFill>
                  <a:srgbClr val="000000"/>
                </a:solidFill>
                <a:latin typeface="UTM Avo"/>
                <a:cs typeface="+mn-ea"/>
                <a:sym typeface="+mn-lt"/>
              </a:endParaRPr>
            </a:p>
          </p:txBody>
        </p:sp>
        <p:sp>
          <p:nvSpPr>
            <p:cNvPr id="12" name="Freeform 14">
              <a:extLst>
                <a:ext uri="{FF2B5EF4-FFF2-40B4-BE49-F238E27FC236}">
                  <a16:creationId xmlns:a16="http://schemas.microsoft.com/office/drawing/2014/main" id="{2D4D5FC7-098E-93E4-9D42-F5AEF9B1DACD}"/>
                </a:ext>
              </a:extLst>
            </p:cNvPr>
            <p:cNvSpPr/>
            <p:nvPr/>
          </p:nvSpPr>
          <p:spPr>
            <a:xfrm>
              <a:off x="4904815" y="1537488"/>
              <a:ext cx="861185" cy="818622"/>
            </a:xfrm>
            <a:custGeom>
              <a:avLst/>
              <a:gdLst/>
              <a:ahLst/>
              <a:cxnLst/>
              <a:rect l="l" t="t" r="r" b="b"/>
              <a:pathLst>
                <a:path w="2532239" h="2752434">
                  <a:moveTo>
                    <a:pt x="0" y="0"/>
                  </a:moveTo>
                  <a:lnTo>
                    <a:pt x="2532239" y="0"/>
                  </a:lnTo>
                  <a:lnTo>
                    <a:pt x="2532239" y="2752434"/>
                  </a:lnTo>
                  <a:lnTo>
                    <a:pt x="0" y="2752434"/>
                  </a:lnTo>
                  <a:lnTo>
                    <a:pt x="0" y="0"/>
                  </a:lnTo>
                  <a:close/>
                </a:path>
              </a:pathLst>
            </a:custGeom>
            <a:blipFill>
              <a:blip r:embed="rId6"/>
              <a:stretch>
                <a:fillRect/>
              </a:stretch>
            </a:blipFill>
          </p:spPr>
          <p:txBody>
            <a:bodyPr/>
            <a:lstStyle/>
            <a:p>
              <a:pPr algn="just" defTabSz="1219170">
                <a:defRPr/>
              </a:pPr>
              <a:endParaRPr lang="en-US" sz="2400">
                <a:latin typeface="UTM Avo"/>
                <a:ea typeface="+mn-ea"/>
                <a:cs typeface="+mn-ea"/>
                <a:sym typeface="+mn-lt"/>
              </a:endParaRPr>
            </a:p>
          </p:txBody>
        </p:sp>
      </p:grpSp>
      <p:grpSp>
        <p:nvGrpSpPr>
          <p:cNvPr id="13" name="Group 12">
            <a:extLst>
              <a:ext uri="{FF2B5EF4-FFF2-40B4-BE49-F238E27FC236}">
                <a16:creationId xmlns:a16="http://schemas.microsoft.com/office/drawing/2014/main" id="{7008E7CB-AF0F-5B2B-13B5-5F0D45DEF01D}"/>
              </a:ext>
            </a:extLst>
          </p:cNvPr>
          <p:cNvGrpSpPr/>
          <p:nvPr/>
        </p:nvGrpSpPr>
        <p:grpSpPr>
          <a:xfrm>
            <a:off x="682380" y="2790145"/>
            <a:ext cx="7095796" cy="1978479"/>
            <a:chOff x="829965" y="2277950"/>
            <a:chExt cx="5321847" cy="1483859"/>
          </a:xfrm>
        </p:grpSpPr>
        <p:sp>
          <p:nvSpPr>
            <p:cNvPr id="14" name="Rectangle: Rounded Corners 13">
              <a:extLst>
                <a:ext uri="{FF2B5EF4-FFF2-40B4-BE49-F238E27FC236}">
                  <a16:creationId xmlns:a16="http://schemas.microsoft.com/office/drawing/2014/main" id="{22423F36-03BC-61E4-D281-B74A59293A0A}"/>
                </a:ext>
              </a:extLst>
            </p:cNvPr>
            <p:cNvSpPr>
              <a:spLocks/>
            </p:cNvSpPr>
            <p:nvPr/>
          </p:nvSpPr>
          <p:spPr>
            <a:xfrm>
              <a:off x="829965" y="2277950"/>
              <a:ext cx="4687432" cy="1400129"/>
            </a:xfrm>
            <a:prstGeom prst="roundRect">
              <a:avLst>
                <a:gd name="adj" fmla="val 10453"/>
              </a:avLst>
            </a:prstGeom>
            <a:solidFill>
              <a:schemeClr val="accent6">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defRPr/>
              </a:pPr>
              <a:r>
                <a:rPr lang="vi-VN" sz="2400" dirty="0">
                  <a:solidFill>
                    <a:srgbClr val="000000"/>
                  </a:solidFill>
                  <a:cs typeface="+mn-ea"/>
                  <a:sym typeface="+mn-lt"/>
                </a:rPr>
                <a:t>Thu thập những ý kiến tư vấn xung quanh để có định hướng phù hợp cho bản thân trong tương lai.</a:t>
              </a:r>
              <a:endParaRPr lang="en-US" sz="2400" dirty="0">
                <a:solidFill>
                  <a:srgbClr val="000000"/>
                </a:solidFill>
                <a:latin typeface="UTM Avo"/>
                <a:cs typeface="+mn-ea"/>
                <a:sym typeface="+mn-lt"/>
              </a:endParaRPr>
            </a:p>
          </p:txBody>
        </p:sp>
        <p:sp>
          <p:nvSpPr>
            <p:cNvPr id="15" name="Freeform 15">
              <a:extLst>
                <a:ext uri="{FF2B5EF4-FFF2-40B4-BE49-F238E27FC236}">
                  <a16:creationId xmlns:a16="http://schemas.microsoft.com/office/drawing/2014/main" id="{E09FC594-B43A-4EBD-1E09-06958C21580B}"/>
                </a:ext>
              </a:extLst>
            </p:cNvPr>
            <p:cNvSpPr/>
            <p:nvPr/>
          </p:nvSpPr>
          <p:spPr>
            <a:xfrm>
              <a:off x="5278040" y="3066971"/>
              <a:ext cx="873772" cy="694838"/>
            </a:xfrm>
            <a:custGeom>
              <a:avLst/>
              <a:gdLst/>
              <a:ahLst/>
              <a:cxnLst/>
              <a:rect l="l" t="t" r="r" b="b"/>
              <a:pathLst>
                <a:path w="2712513" h="2312417">
                  <a:moveTo>
                    <a:pt x="0" y="0"/>
                  </a:moveTo>
                  <a:lnTo>
                    <a:pt x="2712513" y="0"/>
                  </a:lnTo>
                  <a:lnTo>
                    <a:pt x="2712513" y="2312417"/>
                  </a:lnTo>
                  <a:lnTo>
                    <a:pt x="0" y="2312417"/>
                  </a:lnTo>
                  <a:lnTo>
                    <a:pt x="0" y="0"/>
                  </a:lnTo>
                  <a:close/>
                </a:path>
              </a:pathLst>
            </a:custGeom>
            <a:blipFill>
              <a:blip r:embed="rId7"/>
              <a:stretch>
                <a:fillRect/>
              </a:stretch>
            </a:blipFill>
          </p:spPr>
          <p:txBody>
            <a:bodyPr/>
            <a:lstStyle/>
            <a:p>
              <a:pPr algn="just" defTabSz="1219170">
                <a:defRPr/>
              </a:pPr>
              <a:endParaRPr lang="en-US" sz="2400">
                <a:latin typeface="UTM Avo"/>
                <a:ea typeface="+mn-ea"/>
                <a:cs typeface="+mn-ea"/>
                <a:sym typeface="+mn-lt"/>
              </a:endParaRPr>
            </a:p>
          </p:txBody>
        </p:sp>
      </p:grpSp>
      <p:grpSp>
        <p:nvGrpSpPr>
          <p:cNvPr id="16" name="Group 15">
            <a:extLst>
              <a:ext uri="{FF2B5EF4-FFF2-40B4-BE49-F238E27FC236}">
                <a16:creationId xmlns:a16="http://schemas.microsoft.com/office/drawing/2014/main" id="{2FA837CD-CB03-931F-F6F3-B6C1885A79A4}"/>
              </a:ext>
            </a:extLst>
          </p:cNvPr>
          <p:cNvGrpSpPr/>
          <p:nvPr/>
        </p:nvGrpSpPr>
        <p:grpSpPr>
          <a:xfrm>
            <a:off x="702774" y="4761813"/>
            <a:ext cx="6854897" cy="2100079"/>
            <a:chOff x="1215326" y="3322319"/>
            <a:chExt cx="5141173" cy="1575059"/>
          </a:xfrm>
        </p:grpSpPr>
        <p:sp>
          <p:nvSpPr>
            <p:cNvPr id="17" name="Rectangle: Rounded Corners 16">
              <a:extLst>
                <a:ext uri="{FF2B5EF4-FFF2-40B4-BE49-F238E27FC236}">
                  <a16:creationId xmlns:a16="http://schemas.microsoft.com/office/drawing/2014/main" id="{ACB93129-AB0D-BA96-D35A-32114B43C927}"/>
                </a:ext>
              </a:extLst>
            </p:cNvPr>
            <p:cNvSpPr/>
            <p:nvPr/>
          </p:nvSpPr>
          <p:spPr>
            <a:xfrm>
              <a:off x="1215326" y="3322319"/>
              <a:ext cx="4687432" cy="1400129"/>
            </a:xfrm>
            <a:prstGeom prst="roundRect">
              <a:avLst>
                <a:gd name="adj" fmla="val 10785"/>
              </a:avLst>
            </a:prstGeom>
            <a:solidFill>
              <a:schemeClr val="accent6">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just" defTabSz="1219170">
                <a:lnSpc>
                  <a:spcPct val="150000"/>
                </a:lnSpc>
              </a:pPr>
              <a:r>
                <a:rPr lang="vi-VN" sz="2400" dirty="0">
                  <a:solidFill>
                    <a:srgbClr val="000000"/>
                  </a:solidFill>
                  <a:cs typeface="+mn-ea"/>
                  <a:sym typeface="+mn-lt"/>
                </a:rPr>
                <a:t>Rèn luyện những kiến thức và kĩ năng để đạt được những thành tựu trong tương lai.</a:t>
              </a:r>
              <a:endParaRPr lang="en-US" sz="2400" b="1" i="1" dirty="0">
                <a:solidFill>
                  <a:srgbClr val="000000"/>
                </a:solidFill>
                <a:latin typeface="UTM Avo"/>
                <a:cs typeface="+mn-ea"/>
                <a:sym typeface="+mn-lt"/>
              </a:endParaRPr>
            </a:p>
          </p:txBody>
        </p:sp>
        <p:sp>
          <p:nvSpPr>
            <p:cNvPr id="18" name="Freeform 17">
              <a:extLst>
                <a:ext uri="{FF2B5EF4-FFF2-40B4-BE49-F238E27FC236}">
                  <a16:creationId xmlns:a16="http://schemas.microsoft.com/office/drawing/2014/main" id="{4356CF38-4438-FFD8-B085-5F367F39FB06}"/>
                </a:ext>
              </a:extLst>
            </p:cNvPr>
            <p:cNvSpPr/>
            <p:nvPr/>
          </p:nvSpPr>
          <p:spPr>
            <a:xfrm>
              <a:off x="5482727" y="4251046"/>
              <a:ext cx="873772" cy="646332"/>
            </a:xfrm>
            <a:custGeom>
              <a:avLst/>
              <a:gdLst/>
              <a:ahLst/>
              <a:cxnLst/>
              <a:rect l="l" t="t" r="r" b="b"/>
              <a:pathLst>
                <a:path w="2296181" h="1647510">
                  <a:moveTo>
                    <a:pt x="0" y="0"/>
                  </a:moveTo>
                  <a:lnTo>
                    <a:pt x="2296180" y="0"/>
                  </a:lnTo>
                  <a:lnTo>
                    <a:pt x="2296180" y="1647510"/>
                  </a:lnTo>
                  <a:lnTo>
                    <a:pt x="0" y="1647510"/>
                  </a:lnTo>
                  <a:lnTo>
                    <a:pt x="0" y="0"/>
                  </a:lnTo>
                  <a:close/>
                </a:path>
              </a:pathLst>
            </a:custGeom>
            <a:blipFill>
              <a:blip r:embed="rId8"/>
              <a:stretch>
                <a:fillRect/>
              </a:stretch>
            </a:blip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endParaRPr lang="en-US" sz="2400">
                <a:latin typeface="UTM Avo"/>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anim calcmode="lin" valueType="num">
                                      <p:cBhvr>
                                        <p:cTn id="15" dur="500" fill="hold"/>
                                        <p:tgtEl>
                                          <p:spTgt spid="13"/>
                                        </p:tgtEl>
                                        <p:attrNameLst>
                                          <p:attrName>ppt_x</p:attrName>
                                        </p:attrNameLst>
                                      </p:cBhvr>
                                      <p:tavLst>
                                        <p:tav tm="0">
                                          <p:val>
                                            <p:strVal val="#ppt_x"/>
                                          </p:val>
                                        </p:tav>
                                        <p:tav tm="100000">
                                          <p:val>
                                            <p:strVal val="#ppt_x"/>
                                          </p:val>
                                        </p:tav>
                                      </p:tavLst>
                                    </p:anim>
                                    <p:anim calcmode="lin" valueType="num">
                                      <p:cBhvr>
                                        <p:cTn id="16"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anim calcmode="lin" valueType="num">
                                      <p:cBhvr>
                                        <p:cTn id="22" dur="500" fill="hold"/>
                                        <p:tgtEl>
                                          <p:spTgt spid="16"/>
                                        </p:tgtEl>
                                        <p:attrNameLst>
                                          <p:attrName>ppt_x</p:attrName>
                                        </p:attrNameLst>
                                      </p:cBhvr>
                                      <p:tavLst>
                                        <p:tav tm="0">
                                          <p:val>
                                            <p:strVal val="#ppt_x"/>
                                          </p:val>
                                        </p:tav>
                                        <p:tav tm="100000">
                                          <p:val>
                                            <p:strVal val="#ppt_x"/>
                                          </p:val>
                                        </p:tav>
                                      </p:tavLst>
                                    </p:anim>
                                    <p:anim calcmode="lin" valueType="num">
                                      <p:cBhvr>
                                        <p:cTn id="23"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2"/>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BkUTYClu"/>
  <p:tag name="ARTICULATE_SLIDE_COUNT" val="21"/>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Công nghệ 6.potx" id="{9FEEEFF5-8124-493B-B0C3-F6F2642525B0}" vid="{205F2644-E347-4C32-B2D6-8EA4ABB308E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3">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457</TotalTime>
  <Words>2570</Words>
  <Application>Microsoft Office PowerPoint</Application>
  <PresentationFormat>Widescreen</PresentationFormat>
  <Paragraphs>185</Paragraphs>
  <Slides>46</Slides>
  <Notes>18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46</vt:i4>
      </vt:variant>
    </vt:vector>
  </HeadingPairs>
  <TitlesOfParts>
    <vt:vector size="52" baseType="lpstr">
      <vt:lpstr>Anaheim</vt:lpstr>
      <vt:lpstr>UTM Avo</vt:lpstr>
      <vt:lpstr>Arial</vt:lpstr>
      <vt:lpstr>Calibri</vt:lpstr>
      <vt:lpstr>Office Theme</vt:lpstr>
      <vt:lpstr>1_Office Theme</vt:lpstr>
      <vt:lpstr>PowerPoint Presentation</vt:lpstr>
      <vt:lpstr>PowerPoint Presentation</vt:lpstr>
      <vt:lpstr>PowerPoint Presentation</vt:lpstr>
      <vt:lpstr>PowerPoint Presentation</vt:lpstr>
      <vt:lpstr>TÓM TẮT NỘI DUNG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admin</dc:creator>
  <dc:description>9Slide.vn</dc:description>
  <cp:lastModifiedBy>Thuynt</cp:lastModifiedBy>
  <cp:revision>59</cp:revision>
  <dcterms:modified xsi:type="dcterms:W3CDTF">2024-11-11T09:30:49Z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