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60" r:id="rId2"/>
    <p:sldMasterId id="2147483672" r:id="rId3"/>
  </p:sldMasterIdLst>
  <p:notesMasterIdLst>
    <p:notesMasterId r:id="rId32"/>
  </p:notesMasterIdLst>
  <p:sldIdLst>
    <p:sldId id="266" r:id="rId4"/>
    <p:sldId id="441" r:id="rId5"/>
    <p:sldId id="257" r:id="rId6"/>
    <p:sldId id="449" r:id="rId7"/>
    <p:sldId id="459" r:id="rId8"/>
    <p:sldId id="418" r:id="rId9"/>
    <p:sldId id="461" r:id="rId10"/>
    <p:sldId id="462" r:id="rId11"/>
    <p:sldId id="463" r:id="rId12"/>
    <p:sldId id="260" r:id="rId13"/>
    <p:sldId id="261" r:id="rId14"/>
    <p:sldId id="464" r:id="rId15"/>
    <p:sldId id="465" r:id="rId16"/>
    <p:sldId id="466" r:id="rId17"/>
    <p:sldId id="413" r:id="rId18"/>
    <p:sldId id="457" r:id="rId19"/>
    <p:sldId id="467" r:id="rId20"/>
    <p:sldId id="468" r:id="rId21"/>
    <p:sldId id="256" r:id="rId22"/>
    <p:sldId id="259" r:id="rId23"/>
    <p:sldId id="258" r:id="rId24"/>
    <p:sldId id="469" r:id="rId25"/>
    <p:sldId id="272" r:id="rId26"/>
    <p:sldId id="435" r:id="rId27"/>
    <p:sldId id="263" r:id="rId28"/>
    <p:sldId id="268" r:id="rId29"/>
    <p:sldId id="267" r:id="rId30"/>
    <p:sldId id="270" r:id="rId31"/>
  </p:sldIdLst>
  <p:sldSz cx="12192000" cy="6858000"/>
  <p:notesSz cx="6858000" cy="9144000"/>
  <p:embeddedFontLst>
    <p:embeddedFont>
      <p:font typeface="Cambria Math" panose="02040503050406030204" pitchFamily="18" charset="0"/>
      <p:regular r:id="rId33"/>
    </p:embeddedFont>
    <p:embeddedFont>
      <p:font typeface="UTM Avo" panose="02040603050506020204" pitchFamily="18" charset="0"/>
      <p:regular r:id="rId34"/>
      <p:bold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>
    <p:extLst>
      <p:ext uri="{19B8F6BF-5375-455C-9EA6-DF929625EA0E}">
        <p15:presenceInfo xmlns:p15="http://schemas.microsoft.com/office/powerpoint/2012/main" userId="Administra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60"/>
    <a:srgbClr val="DBDCEE"/>
    <a:srgbClr val="FFFAF7"/>
    <a:srgbClr val="F251B0"/>
    <a:srgbClr val="000000"/>
    <a:srgbClr val="FFEB5B"/>
    <a:srgbClr val="7DBFF5"/>
    <a:srgbClr val="F68121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002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theme" Target="theme/theme1.xml"/><Relationship Id="rId21" Type="http://schemas.openxmlformats.org/officeDocument/2006/relationships/slide" Target="slides/slide18.xml"/><Relationship Id="rId34" Type="http://schemas.openxmlformats.org/officeDocument/2006/relationships/font" Target="fonts/font2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font" Target="fonts/font1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notesMaster" Target="notesMasters/notesMaster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commentAuthors" Target="commentAuthor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font" Target="fonts/font3.fntdata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63348C-5437-482A-A3F0-1AB0EA65E42A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EA7444-5083-4C6F-A16B-68B68B8A95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2960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5180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6058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9068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87987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Hướng</a:t>
            </a:r>
            <a:r>
              <a:rPr lang="en-US" baseline="0" dirty="0"/>
              <a:t> </a:t>
            </a:r>
            <a:r>
              <a:rPr lang="en-US" baseline="0" dirty="0" err="1"/>
              <a:t>dẫn</a:t>
            </a:r>
            <a:r>
              <a:rPr lang="en-US" baseline="0" dirty="0"/>
              <a:t>: GV click </a:t>
            </a:r>
            <a:r>
              <a:rPr lang="en-US" baseline="0" dirty="0" err="1"/>
              <a:t>vào</a:t>
            </a:r>
            <a:r>
              <a:rPr lang="en-US" baseline="0" dirty="0"/>
              <a:t> </a:t>
            </a:r>
            <a:r>
              <a:rPr lang="en-US" baseline="0" dirty="0" err="1"/>
              <a:t>các</a:t>
            </a:r>
            <a:r>
              <a:rPr lang="en-US" baseline="0" dirty="0"/>
              <a:t> </a:t>
            </a:r>
            <a:r>
              <a:rPr lang="en-US" baseline="0" dirty="0" err="1"/>
              <a:t>hộp</a:t>
            </a:r>
            <a:r>
              <a:rPr lang="en-US" baseline="0" dirty="0"/>
              <a:t> </a:t>
            </a:r>
            <a:r>
              <a:rPr lang="en-US" baseline="0" dirty="0" err="1"/>
              <a:t>chọn</a:t>
            </a:r>
            <a:r>
              <a:rPr lang="en-US" baseline="0" dirty="0"/>
              <a:t> </a:t>
            </a:r>
            <a:r>
              <a:rPr lang="en-US" baseline="0" dirty="0" err="1"/>
              <a:t>đáp</a:t>
            </a:r>
            <a:r>
              <a:rPr lang="en-US" baseline="0" dirty="0"/>
              <a:t> </a:t>
            </a:r>
            <a:r>
              <a:rPr lang="en-US" baseline="0" dirty="0" err="1"/>
              <a:t>án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CA78B41-365D-42D2-8D31-864F1E83FBF5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018460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E238D-1519-F0C3-3001-616DFC3E94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92E6494-D844-43C2-71E4-99329AC05A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9316F-E22E-0798-B4DC-5ED94A9466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6712-0A3B-37B4-CFF2-8E2B8F20E9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D86A16-CEA5-D0FA-59B9-D7C65FFD7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7532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D9392A-0DFE-8B0B-3292-945C59A22C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BC8675-DA72-73BD-9211-D50C781D0F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909AA1-782E-C868-8914-1562EF4906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C49C54-24E0-1E2F-9BF6-25ABBE1BB8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811588-CBBE-8D8F-8093-2331C8BCCA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4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244E4-D55C-25F4-6FA9-227D33A01D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186C0-C24F-2FA5-515D-3FD9312D172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3CC7D0-2DB7-93CF-8C18-A9F674BE32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FF90FB-775E-2A13-F6E8-5D3BFD6C7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3291CA-8322-46D9-9D8B-8F6AF163E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677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927B-B148-6210-CFE9-2A7DB6D25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146B65-D05F-E8F7-42D1-301902A4C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63C981-7C0F-88D8-97F1-F429D044EDC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A716DF-BFF2-F217-F6FF-8E0402DD1D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33E59E3-ECBC-0C13-3D1A-00F460818C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7FE8249-2B02-A63F-C73B-8011D9D2C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9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7DA36B-F99D-4F29-48CC-3FF7D9206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8B5669-9E52-266C-966B-1856EF60C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DB2372F-0767-4B3B-37E2-2ABCDF615D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D7FF35D-2549-236B-B8D7-9BC13EEB6E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B66D27-7C2D-F56A-060C-1C522A66C8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902163-1AAE-54A1-F475-580D98A979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491746-AE34-C8BF-ECAD-B330C36B6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07B52BE-BF1D-5BF2-A388-AE6EBC2704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889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BE1628-676A-263E-BA86-E5D4AC638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FF857F9-CF4E-42B6-7DAB-323FF35D87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AC470AE-CE00-0E55-CFB3-AB766CC9B4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D3724B-477E-B1CC-49E4-CFCF711BFC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356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EC9AC67-63C8-E99D-71F9-BA84B4FE8E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93FBA2-441A-DC22-9E62-39F0C6610B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F3FCB0-7A57-95DE-127C-8DA0B98C4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91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73ACD9-35E5-7E84-535C-9F70DC806B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687E6-071A-7658-943F-15FD8E0F63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CCE08-CF5C-4AC7-84D9-107C50398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356C85-538E-3A3F-E22B-79B9E36C3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2F4A0D-2A05-0DDC-AC06-5D772D866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232B269-9560-B7AF-BB0A-11B17C987A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702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49834-6D7A-7BBA-FB1D-79430D586A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C667670-6F04-2218-FEE6-26EEA7BB6C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12F760-4BA7-A773-B670-6DCD40C71E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267793-0529-EFC4-239F-24A29407F3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84E47D-C65A-3804-779A-74E63A610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EC17135-CB6C-1303-9BF2-831EB9856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929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4A02A-4203-18E5-4279-197B05071A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65994B-A0EC-4030-AFF5-A978D5E348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9B3321-3A12-7B8E-DCBF-CE23F1A5CF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52F551-76F6-031A-1564-C8BFD661B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32457-AB69-67BD-CC72-A7BDDB6F75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991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85837D3-0DCD-A092-1188-5F1BE26E07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BE0947-A6B4-0F97-B359-514D24D25DF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A1E06-80FF-9FD3-C6C2-F3DB0D0E78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4FC0B3-58B2-54D2-69D3-05577FBFC1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79C85-1CF4-26DD-F0DC-DA6F779E3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097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46337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2179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08221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2458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6337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35177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915395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88227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61126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10196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9020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66154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49834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713782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0981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178617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05888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95874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957438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294446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5790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4490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7C91319-5201-80C9-23EF-4C2FC5353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813D7-D476-A248-6FE3-27E4CE67A9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66A3E4-556A-808E-C3D8-CC68A6AB9D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9F8809-A423-4163-AE37-3BBFBD60E7C5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B9C22D-7CF8-242C-3A43-4484AE3938C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4DA370-F270-7FA1-8B5A-2CD9BBE84B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085F18-DA87-46F2-9D97-611BEF94D6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95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799024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853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6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sv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7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6/" TargetMode="External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6/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7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7/" TargetMode="External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39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8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29.png"/><Relationship Id="rId15" Type="http://schemas.openxmlformats.org/officeDocument/2006/relationships/image" Target="../media/image47.png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3.png"/><Relationship Id="rId14" Type="http://schemas.openxmlformats.org/officeDocument/2006/relationships/image" Target="../media/image4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3.png"/><Relationship Id="rId18" Type="http://schemas.openxmlformats.org/officeDocument/2006/relationships/image" Target="../media/image58.pn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6.png"/><Relationship Id="rId17" Type="http://schemas.openxmlformats.org/officeDocument/2006/relationships/image" Target="../media/image5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56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45.png"/><Relationship Id="rId19" Type="http://schemas.openxmlformats.org/officeDocument/2006/relationships/image" Target="../media/image59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image" Target="../media/image38.png"/><Relationship Id="rId1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audio" Target="../media/audio1.wav"/><Relationship Id="rId7" Type="http://schemas.openxmlformats.org/officeDocument/2006/relationships/image" Target="../media/image38.png"/><Relationship Id="rId12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audio" Target="../media/audio2.wav"/><Relationship Id="rId9" Type="http://schemas.openxmlformats.org/officeDocument/2006/relationships/image" Target="../media/image42.png"/><Relationship Id="rId14" Type="http://schemas.openxmlformats.org/officeDocument/2006/relationships/image" Target="../media/image4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43.png"/><Relationship Id="rId3" Type="http://schemas.openxmlformats.org/officeDocument/2006/relationships/audio" Target="../media/audio2.wav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60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40.png"/><Relationship Id="rId11" Type="http://schemas.openxmlformats.org/officeDocument/2006/relationships/image" Target="../media/image47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44.png"/><Relationship Id="rId4" Type="http://schemas.openxmlformats.org/officeDocument/2006/relationships/audio" Target="../media/audio1.wav"/><Relationship Id="rId9" Type="http://schemas.openxmlformats.org/officeDocument/2006/relationships/image" Target="../media/image38.png"/><Relationship Id="rId1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oc10.vn/doc-sach/toan-5-tap-1/1/680/37/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TOÁN 5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724100" y="64633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Arial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727107" y="1961172"/>
            <a:ext cx="10737785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Calibri"/>
                <a:sym typeface="Calibri"/>
              </a:rPr>
              <a:t>Tuần 5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Bài 13: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Số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thập</a:t>
            </a:r>
            <a:r>
              <a:rPr kumimoji="0" lang="en-US" sz="5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 </a:t>
            </a:r>
            <a:r>
              <a:rPr kumimoji="0" lang="en-US" sz="5200" b="1" i="0" u="none" strike="noStrike" kern="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cs typeface="Arial" panose="020B0604020202020204" pitchFamily="34" charset="0"/>
                <a:sym typeface="Calibri"/>
              </a:rPr>
              <a:t>phân</a:t>
            </a:r>
            <a:endParaRPr kumimoji="0" lang="en-US" sz="52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hlinkClick r:id="rId3"/>
            <a:extLst>
              <a:ext uri="{FF2B5EF4-FFF2-40B4-BE49-F238E27FC236}">
                <a16:creationId xmlns:a16="http://schemas.microsoft.com/office/drawing/2014/main" id="{95FDBA3E-1B07-A2DB-026A-9171EAEB36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839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9068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B3E01C9-6E3E-D091-456B-15E4A9A3EED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0383" t="41425" r="19417"/>
          <a:stretch/>
        </p:blipFill>
        <p:spPr>
          <a:xfrm>
            <a:off x="1646276" y="2455769"/>
            <a:ext cx="8878688" cy="336400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2DFC50B-50AA-5385-B4BA-8221FED5F9EA}"/>
              </a:ext>
            </a:extLst>
          </p:cNvPr>
          <p:cNvSpPr txBox="1"/>
          <p:nvPr/>
        </p:nvSpPr>
        <p:spPr>
          <a:xfrm>
            <a:off x="3773301" y="1779580"/>
            <a:ext cx="47083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</a:rPr>
              <a:t>Quan </a:t>
            </a:r>
            <a:r>
              <a:rPr lang="en-VN" sz="2400" dirty="0">
                <a:latin typeface="UTM Avo" panose="02040603050506020204" pitchFamily="18" charset="0"/>
              </a:rPr>
              <a:t>sát bức tranh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luận</a:t>
            </a:r>
            <a:endParaRPr lang="en-VN" sz="24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6774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>
            <a:extLst>
              <a:ext uri="{FF2B5EF4-FFF2-40B4-BE49-F238E27FC236}">
                <a16:creationId xmlns:a16="http://schemas.microsoft.com/office/drawing/2014/main" id="{4DFE737A-F41B-ADF7-1081-A13F865FF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15369" y="726526"/>
            <a:ext cx="1251005" cy="707387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AA5CA057-B166-D650-D795-29D55D6F90FC}"/>
              </a:ext>
            </a:extLst>
          </p:cNvPr>
          <p:cNvSpPr/>
          <p:nvPr/>
        </p:nvSpPr>
        <p:spPr>
          <a:xfrm>
            <a:off x="816510" y="1663337"/>
            <a:ext cx="4939857" cy="105128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Băng giấy được chia thành bao nhiêu phần bằng nhau?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1DFFE2-66DC-7576-7033-E12E5C893286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402205E8-1922-1509-8AE2-2E42DECB1619}"/>
              </a:ext>
            </a:extLst>
          </p:cNvPr>
          <p:cNvSpPr/>
          <p:nvPr/>
        </p:nvSpPr>
        <p:spPr>
          <a:xfrm>
            <a:off x="6124574" y="1663337"/>
            <a:ext cx="5343525" cy="105128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Băng giấy được chia thành 10 phần bằng nhau.</a:t>
            </a:r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2D184425-DC38-B071-C11B-67EA3B592767}"/>
              </a:ext>
            </a:extLst>
          </p:cNvPr>
          <p:cNvSpPr/>
          <p:nvPr/>
        </p:nvSpPr>
        <p:spPr>
          <a:xfrm>
            <a:off x="816511" y="2825196"/>
            <a:ext cx="4939856" cy="211535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 số chỉ ph</a:t>
            </a:r>
            <a:r>
              <a:rPr lang="en-US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ầ</a:t>
            </a:r>
            <a:r>
              <a:rPr lang="en-VN" sz="240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n </a:t>
            </a:r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tô đậm của từng băng giấy hai bạn cầ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</a:t>
            </a:r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là gì?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/>
              <p:nvPr/>
            </p:nvSpPr>
            <p:spPr>
              <a:xfrm>
                <a:off x="6124574" y="2825196"/>
                <a:ext cx="5343525" cy="2115359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â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ố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ch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ỉ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ph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t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ô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ă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gi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ấ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y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ạ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nam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ầ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à </m:t>
                      </m:r>
                      <m:f>
                        <m:fPr>
                          <m:ctrlPr>
                            <a:rPr lang="en-V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1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den>
                      </m:f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v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à 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c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ủ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a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ạ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ữ 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l</m:t>
                      </m:r>
                      <m:r>
                        <m:rPr>
                          <m:nor/>
                        </m:rPr>
                        <a:rPr lang="en-US" sz="2400" dirty="0" err="1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à </m:t>
                      </m:r>
                      <m:f>
                        <m:fPr>
                          <m:ctrlPr>
                            <a:rPr lang="en-VN" sz="24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3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2400" i="0">
                              <a:solidFill>
                                <a:schemeClr val="tx1"/>
                              </a:solidFill>
                              <a:latin typeface="UTM Avo" panose="02040603050506020204" pitchFamily="18" charset="0"/>
                              <a:cs typeface="Arial" panose="020B0604020202020204" pitchFamily="34" charset="0"/>
                            </a:rPr>
                            <m:t>10</m:t>
                          </m:r>
                        </m:den>
                      </m:f>
                      <m:r>
                        <a:rPr lang="en-US" sz="240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panose="020B0604020202020204" pitchFamily="34" charset="0"/>
                        </a:rPr>
                        <m:t>.</m:t>
                      </m:r>
                    </m:oMath>
                  </m:oMathPara>
                </a14:m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4" y="2825196"/>
                <a:ext cx="5343525" cy="2115359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34">
            <a:extLst>
              <a:ext uri="{FF2B5EF4-FFF2-40B4-BE49-F238E27FC236}">
                <a16:creationId xmlns:a16="http://schemas.microsoft.com/office/drawing/2014/main" id="{557555A2-979A-C7AE-DC22-55DE3B43A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308966" y="4866370"/>
            <a:ext cx="1728556" cy="1851197"/>
          </a:xfrm>
          <a:prstGeom prst="rect">
            <a:avLst/>
          </a:prstGeom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16B9ED3A-4EEB-2DE7-C143-E3C84401F2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991840" y="5153865"/>
            <a:ext cx="1998518" cy="1955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0791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8">
            <a:extLst>
              <a:ext uri="{FF2B5EF4-FFF2-40B4-BE49-F238E27FC236}">
                <a16:creationId xmlns:a16="http://schemas.microsoft.com/office/drawing/2014/main" id="{4DFE737A-F41B-ADF7-1081-A13F865FF8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0815369" y="726526"/>
            <a:ext cx="1251005" cy="707387"/>
          </a:xfrm>
          <a:prstGeom prst="rect">
            <a:avLst/>
          </a:prstGeom>
        </p:spPr>
      </p:pic>
      <p:sp>
        <p:nvSpPr>
          <p:cNvPr id="22" name="Rounded Rectangle 7">
            <a:extLst>
              <a:ext uri="{FF2B5EF4-FFF2-40B4-BE49-F238E27FC236}">
                <a16:creationId xmlns:a16="http://schemas.microsoft.com/office/drawing/2014/main" id="{AA5CA057-B166-D650-D795-29D55D6F90FC}"/>
              </a:ext>
            </a:extLst>
          </p:cNvPr>
          <p:cNvSpPr/>
          <p:nvPr/>
        </p:nvSpPr>
        <p:spPr>
          <a:xfrm>
            <a:off x="816510" y="1796497"/>
            <a:ext cx="5165189" cy="918127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Loại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số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đó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là </a:t>
            </a:r>
            <a:r>
              <a:rPr lang="fr-FR" sz="2400" dirty="0" err="1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gì</a:t>
            </a:r>
            <a:r>
              <a:rPr lang="fr-FR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?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C1DFFE2-66DC-7576-7033-E12E5C893286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/>
          </a:p>
        </p:txBody>
      </p:sp>
      <p:sp>
        <p:nvSpPr>
          <p:cNvPr id="24" name="Rounded Rectangle 7">
            <a:extLst>
              <a:ext uri="{FF2B5EF4-FFF2-40B4-BE49-F238E27FC236}">
                <a16:creationId xmlns:a16="http://schemas.microsoft.com/office/drawing/2014/main" id="{402205E8-1922-1509-8AE2-2E42DECB1619}"/>
              </a:ext>
            </a:extLst>
          </p:cNvPr>
          <p:cNvSpPr/>
          <p:nvPr/>
        </p:nvSpPr>
        <p:spPr>
          <a:xfrm>
            <a:off x="6124574" y="1796497"/>
            <a:ext cx="5343525" cy="918127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Phân số thập phân.</a:t>
            </a:r>
          </a:p>
        </p:txBody>
      </p:sp>
      <p:sp>
        <p:nvSpPr>
          <p:cNvPr id="25" name="Rounded Rectangle 7">
            <a:extLst>
              <a:ext uri="{FF2B5EF4-FFF2-40B4-BE49-F238E27FC236}">
                <a16:creationId xmlns:a16="http://schemas.microsoft.com/office/drawing/2014/main" id="{2D184425-DC38-B071-C11B-67EA3B592767}"/>
              </a:ext>
            </a:extLst>
          </p:cNvPr>
          <p:cNvSpPr/>
          <p:nvPr/>
        </p:nvSpPr>
        <p:spPr>
          <a:xfrm>
            <a:off x="816510" y="2825197"/>
            <a:ext cx="5165189" cy="12800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38100">
            <a:solidFill>
              <a:srgbClr val="7DBFF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VN" sz="2400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Mẫu số của phân số đó là bao nhiêu?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/>
              <p:nvPr/>
            </p:nvSpPr>
            <p:spPr>
              <a:xfrm>
                <a:off x="6124574" y="2825197"/>
                <a:ext cx="5343525" cy="1280078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38100">
                <a:solidFill>
                  <a:schemeClr val="accent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  <a:spcAft>
                    <a:spcPts val="1000"/>
                  </a:spcAft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M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ẫ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u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s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ố 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b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ằ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ng</m:t>
                      </m:r>
                      <m:r>
                        <m:rPr>
                          <m:nor/>
                        </m:rPr>
                        <a:rPr lang="en-US" sz="2400" dirty="0">
                          <a:solidFill>
                            <a:schemeClr val="tx1"/>
                          </a:solidFill>
                          <a:latin typeface="UTM Avo" panose="02040603050506020204" pitchFamily="18" charset="0"/>
                          <a:cs typeface="Arial" panose="020B0604020202020204" pitchFamily="34" charset="0"/>
                        </a:rPr>
                        <m:t> 10.</m:t>
                      </m:r>
                    </m:oMath>
                  </m:oMathPara>
                </a14:m>
                <a:endParaRPr/>
              </a:p>
            </p:txBody>
          </p:sp>
        </mc:Choice>
        <mc:Fallback xmlns="">
          <p:sp>
            <p:nvSpPr>
              <p:cNvPr id="26" name="Rounded Rectangle 7">
                <a:extLst>
                  <a:ext uri="{FF2B5EF4-FFF2-40B4-BE49-F238E27FC236}">
                    <a16:creationId xmlns:a16="http://schemas.microsoft.com/office/drawing/2014/main" id="{62C60C22-4E7B-27D3-9945-989EE25D9FC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24574" y="2825197"/>
                <a:ext cx="5343525" cy="1280078"/>
              </a:xfrm>
              <a:prstGeom prst="roundRect">
                <a:avLst/>
              </a:prstGeom>
              <a:blipFill>
                <a:blip r:embed="rId5"/>
                <a:stretch>
                  <a:fillRect/>
                </a:stretch>
              </a:blipFill>
              <a:ln w="38100">
                <a:solidFill>
                  <a:schemeClr val="accent6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" name="Picture 34">
            <a:extLst>
              <a:ext uri="{FF2B5EF4-FFF2-40B4-BE49-F238E27FC236}">
                <a16:creationId xmlns:a16="http://schemas.microsoft.com/office/drawing/2014/main" id="{557555A2-979A-C7AE-DC22-55DE3B43AD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201642" y="4619625"/>
            <a:ext cx="1975218" cy="2115360"/>
          </a:xfrm>
          <a:prstGeom prst="rect">
            <a:avLst/>
          </a:prstGeom>
        </p:spPr>
      </p:pic>
      <p:pic>
        <p:nvPicPr>
          <p:cNvPr id="19" name="Picture 15">
            <a:extLst>
              <a:ext uri="{FF2B5EF4-FFF2-40B4-BE49-F238E27FC236}">
                <a16:creationId xmlns:a16="http://schemas.microsoft.com/office/drawing/2014/main" id="{16B9ED3A-4EEB-2DE7-C143-E3C84401F288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>
            <a:off x="9706439" y="4905375"/>
            <a:ext cx="2147498" cy="21009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802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4" grpId="0" animBg="1"/>
      <p:bldP spid="25" grpId="0" animBg="1"/>
      <p:bldP spid="2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53496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81446-C5C8-A7DB-7B94-96746F5D6E85}"/>
              </a:ext>
            </a:extLst>
          </p:cNvPr>
          <p:cNvSpPr txBox="1"/>
          <p:nvPr/>
        </p:nvSpPr>
        <p:spPr>
          <a:xfrm>
            <a:off x="3787771" y="1721134"/>
            <a:ext cx="467042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UTM Avo" panose="02040603050506020204" pitchFamily="18" charset="0"/>
              </a:rPr>
              <a:t>Cách đọc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316ECF1-4714-2A1A-5ABC-3F215CE90D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040" y="2511359"/>
            <a:ext cx="10502103" cy="29274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7262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81446-C5C8-A7DB-7B94-96746F5D6E85}"/>
              </a:ext>
            </a:extLst>
          </p:cNvPr>
          <p:cNvSpPr txBox="1"/>
          <p:nvPr/>
        </p:nvSpPr>
        <p:spPr>
          <a:xfrm>
            <a:off x="3787771" y="1721134"/>
            <a:ext cx="467042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UTM Avo" panose="02040603050506020204" pitchFamily="18" charset="0"/>
              </a:rPr>
              <a:t>Cấu tạo số thập phân</a:t>
            </a:r>
          </a:p>
        </p:txBody>
      </p:sp>
      <p:graphicFrame>
        <p:nvGraphicFramePr>
          <p:cNvPr id="2" name="Table 9">
            <a:extLst>
              <a:ext uri="{FF2B5EF4-FFF2-40B4-BE49-F238E27FC236}">
                <a16:creationId xmlns:a16="http://schemas.microsoft.com/office/drawing/2014/main" id="{5479733A-5922-D3A3-2371-6DBDEB8C4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0806853"/>
              </p:ext>
            </p:extLst>
          </p:nvPr>
        </p:nvGraphicFramePr>
        <p:xfrm>
          <a:off x="1663261" y="2481216"/>
          <a:ext cx="8823764" cy="1828800"/>
        </p:xfrm>
        <a:graphic>
          <a:graphicData uri="http://schemas.openxmlformats.org/drawingml/2006/table">
            <a:tbl>
              <a:tblPr firstRow="1" bandRow="1"/>
              <a:tblGrid>
                <a:gridCol w="2314146">
                  <a:extLst>
                    <a:ext uri="{9D8B030D-6E8A-4147-A177-3AD203B41FA5}">
                      <a16:colId xmlns:a16="http://schemas.microsoft.com/office/drawing/2014/main" val="2286344137"/>
                    </a:ext>
                  </a:extLst>
                </a:gridCol>
                <a:gridCol w="2458419">
                  <a:extLst>
                    <a:ext uri="{9D8B030D-6E8A-4147-A177-3AD203B41FA5}">
                      <a16:colId xmlns:a16="http://schemas.microsoft.com/office/drawing/2014/main" val="724429352"/>
                    </a:ext>
                  </a:extLst>
                </a:gridCol>
                <a:gridCol w="848328">
                  <a:extLst>
                    <a:ext uri="{9D8B030D-6E8A-4147-A177-3AD203B41FA5}">
                      <a16:colId xmlns:a16="http://schemas.microsoft.com/office/drawing/2014/main" val="3045541758"/>
                    </a:ext>
                  </a:extLst>
                </a:gridCol>
                <a:gridCol w="3202871">
                  <a:extLst>
                    <a:ext uri="{9D8B030D-6E8A-4147-A177-3AD203B41FA5}">
                      <a16:colId xmlns:a16="http://schemas.microsoft.com/office/drawing/2014/main" val="2915327734"/>
                    </a:ext>
                  </a:extLst>
                </a:gridCol>
              </a:tblGrid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Số thập phân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Phần nguyên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Phần thập phân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5100499"/>
                  </a:ext>
                </a:extLst>
              </a:tr>
              <a:tr h="370840">
                <a:tc vMerge="1">
                  <a:txBody>
                    <a:bodyPr/>
                    <a:lstStyle/>
                    <a:p>
                      <a:endParaRPr lang="en-VN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Hàng đơn vị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Hàng phần mười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0E9F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196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0,1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984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0,3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,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VN" sz="2400" dirty="0">
                          <a:latin typeface="UTM Avo" panose="02040603050506020204" pitchFamily="18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7354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5461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7281446-C5C8-A7DB-7B94-96746F5D6E85}"/>
              </a:ext>
            </a:extLst>
          </p:cNvPr>
          <p:cNvSpPr txBox="1"/>
          <p:nvPr/>
        </p:nvSpPr>
        <p:spPr>
          <a:xfrm>
            <a:off x="3787771" y="1721134"/>
            <a:ext cx="4670429" cy="46166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20000"/>
                <a:lumOff val="8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VN" sz="2400" b="1" dirty="0">
                <a:latin typeface="UTM Avo" panose="02040603050506020204" pitchFamily="18" charset="0"/>
              </a:rPr>
              <a:t>Biểu diễn trên tia số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E6F8330-D0CD-A2CC-1C4D-43893B8F9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7678" y="2476455"/>
            <a:ext cx="10292690" cy="2047919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AE70C560-10D8-AE4D-6D83-EBB7AC15F923}"/>
              </a:ext>
            </a:extLst>
          </p:cNvPr>
          <p:cNvGrpSpPr/>
          <p:nvPr/>
        </p:nvGrpSpPr>
        <p:grpSpPr>
          <a:xfrm>
            <a:off x="2949347" y="4705959"/>
            <a:ext cx="6905912" cy="1376200"/>
            <a:chOff x="1282472" y="4801209"/>
            <a:chExt cx="6905912" cy="137620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0FA54CC-E83B-1348-63C3-C940F562DA66}"/>
                </a:ext>
              </a:extLst>
            </p:cNvPr>
            <p:cNvSpPr txBox="1"/>
            <p:nvPr/>
          </p:nvSpPr>
          <p:spPr>
            <a:xfrm>
              <a:off x="1282472" y="5055563"/>
              <a:ext cx="6404203" cy="1121846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  <a:spcAft>
                  <a:spcPts val="1000"/>
                </a:spcAft>
              </a:pPr>
              <a:r>
                <a:rPr lang="vi-VN" sz="2400" dirty="0">
                  <a:latin typeface="UTM Avo" panose="02040603050506020204" pitchFamily="18" charset="0"/>
                </a:rPr>
                <a:t>Chữ số đứng ngay sau dấu phẩy</a:t>
              </a:r>
              <a:r>
                <a:rPr lang="en-US" sz="2400" dirty="0">
                  <a:latin typeface="UTM Avo" panose="02040603050506020204" pitchFamily="18" charset="0"/>
                </a:rPr>
                <a:t>                         </a:t>
              </a:r>
              <a:r>
                <a:rPr lang="vi-VN" sz="2400" dirty="0">
                  <a:latin typeface="UTM Avo" panose="02040603050506020204" pitchFamily="18" charset="0"/>
                </a:rPr>
                <a:t>ở vị trí hàng phần mười.</a:t>
              </a:r>
              <a:endParaRPr lang="en-VN" sz="2400" dirty="0">
                <a:latin typeface="UTM Avo" panose="02040603050506020204" pitchFamily="18" charset="0"/>
              </a:endParaRPr>
            </a:p>
          </p:txBody>
        </p:sp>
        <p:pic>
          <p:nvPicPr>
            <p:cNvPr id="6" name="Picture 24">
              <a:extLst>
                <a:ext uri="{FF2B5EF4-FFF2-40B4-BE49-F238E27FC236}">
                  <a16:creationId xmlns:a16="http://schemas.microsoft.com/office/drawing/2014/main" id="{E2D79415-19C9-CF7C-0D6A-8AC72A551A9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>
            <a:xfrm>
              <a:off x="7360980" y="4801209"/>
              <a:ext cx="827404" cy="72249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34005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F6C620DD-EFA8-A65C-AC2B-8B9E6F493F5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04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504823" y="1619369"/>
            <a:ext cx="11410952" cy="1070521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Quan sát hình vẽ, viết phân số thập phân và số thập phân tương ứng (theo mẫu):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01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C10CE8-8440-4317-32CC-6988026207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439" y="2733616"/>
            <a:ext cx="10350736" cy="262170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E648A0-D5F4-EEDC-AC8C-678BAC6E2FC2}"/>
                  </a:ext>
                </a:extLst>
              </p:cNvPr>
              <p:cNvSpPr txBox="1"/>
              <p:nvPr/>
            </p:nvSpPr>
            <p:spPr>
              <a:xfrm>
                <a:off x="10315575" y="3087699"/>
                <a:ext cx="1406162" cy="72346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0,5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FE648A0-D5F4-EEDC-AC8C-678BAC6E2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575" y="3087699"/>
                <a:ext cx="1406162" cy="723468"/>
              </a:xfrm>
              <a:prstGeom prst="rect">
                <a:avLst/>
              </a:prstGeom>
              <a:blipFill>
                <a:blip r:embed="rId4"/>
                <a:stretch>
                  <a:fillRect r="-3030"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7CC5DF-CB23-CDF5-6669-68723F28EC20}"/>
                  </a:ext>
                </a:extLst>
              </p:cNvPr>
              <p:cNvSpPr txBox="1"/>
              <p:nvPr/>
            </p:nvSpPr>
            <p:spPr>
              <a:xfrm>
                <a:off x="10315575" y="4515163"/>
                <a:ext cx="1501956" cy="723018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solidFill>
                      <a:schemeClr val="tx1"/>
                    </a:solidFill>
                    <a:effectLst/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= 0,6</a:t>
                </a:r>
                <a:endParaRPr lang="en-VN" sz="2400" dirty="0">
                  <a:solidFill>
                    <a:schemeClr val="tx1"/>
                  </a:solidFill>
                  <a:latin typeface="UTM Avo" panose="02040603050506020204" pitchFamily="18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F7CC5DF-CB23-CDF5-6669-68723F28EC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315575" y="4515163"/>
                <a:ext cx="1501956" cy="723018"/>
              </a:xfrm>
              <a:prstGeom prst="rect">
                <a:avLst/>
              </a:prstGeom>
              <a:blipFill>
                <a:blip r:embed="rId5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605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6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504823" y="1619369"/>
            <a:ext cx="11410952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a) Chuyển các phân số thập phân thành số thập phân (theo mẫu):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AD596A-FFB8-2F7D-35D2-A48A04E8EF16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A831A7-9826-FCAE-868A-EFAA8DDEF111}"/>
              </a:ext>
            </a:extLst>
          </p:cNvPr>
          <p:cNvSpPr/>
          <p:nvPr/>
        </p:nvSpPr>
        <p:spPr>
          <a:xfrm>
            <a:off x="514348" y="4791194"/>
            <a:ext cx="11277602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b) Đọc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số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câu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a.</a:t>
            </a:r>
          </a:p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c)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Viết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số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thập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phân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sau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một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tám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ba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phẩy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chín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462E552-624C-E8A4-EE7A-1B271FB62F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25" y="2185556"/>
            <a:ext cx="8169750" cy="27320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73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12" grpId="0" animBg="1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1438273" y="1657469"/>
            <a:ext cx="1590677" cy="523064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b="1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Bài </a:t>
            </a:r>
            <a:r>
              <a:rPr lang="en-US" sz="2400" b="1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giải</a:t>
            </a:r>
            <a:endParaRPr lang="en-US" sz="2400" b="1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02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64D1318-7D3E-3588-6CEC-F82D036B4E91}"/>
              </a:ext>
            </a:extLst>
          </p:cNvPr>
          <p:cNvSpPr txBox="1"/>
          <p:nvPr/>
        </p:nvSpPr>
        <p:spPr>
          <a:xfrm>
            <a:off x="461729" y="2090915"/>
            <a:ext cx="508473" cy="333783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VN" sz="2400" dirty="0">
                <a:latin typeface="UTM Avo" panose="02040603050506020204" pitchFamily="18" charset="0"/>
              </a:rPr>
              <a:t>a)</a:t>
            </a:r>
          </a:p>
          <a:p>
            <a:pPr>
              <a:lnSpc>
                <a:spcPct val="150000"/>
              </a:lnSpc>
            </a:pPr>
            <a:endParaRPr lang="en-VN" sz="24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VN" sz="2400" dirty="0">
                <a:latin typeface="UTM Avo" panose="02040603050506020204" pitchFamily="18" charset="0"/>
              </a:rPr>
              <a:t>b)</a:t>
            </a:r>
          </a:p>
          <a:p>
            <a:pPr>
              <a:lnSpc>
                <a:spcPct val="150000"/>
              </a:lnSpc>
            </a:pPr>
            <a:endParaRPr lang="en-US" sz="24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endParaRPr lang="en-VN" sz="2400" dirty="0">
              <a:latin typeface="UTM Avo" panose="02040603050506020204" pitchFamily="18" charset="0"/>
            </a:endParaRPr>
          </a:p>
          <a:p>
            <a:pPr>
              <a:lnSpc>
                <a:spcPct val="150000"/>
              </a:lnSpc>
            </a:pPr>
            <a:r>
              <a:rPr lang="en-VN" sz="2400" dirty="0">
                <a:latin typeface="UTM Avo" panose="02040603050506020204" pitchFamily="18" charset="0"/>
              </a:rPr>
              <a:t>c)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39B863-99D3-BC97-0075-96771590CC38}"/>
                  </a:ext>
                </a:extLst>
              </p:cNvPr>
              <p:cNvSpPr txBox="1"/>
              <p:nvPr/>
            </p:nvSpPr>
            <p:spPr>
              <a:xfrm>
                <a:off x="1344751" y="2280429"/>
                <a:ext cx="867226" cy="723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4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=</a:t>
                </a:r>
                <a:endParaRPr lang="en-VN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139B863-99D3-BC97-0075-96771590CC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44751" y="2280429"/>
                <a:ext cx="867226" cy="723468"/>
              </a:xfrm>
              <a:prstGeom prst="rect">
                <a:avLst/>
              </a:prstGeom>
              <a:blipFill>
                <a:blip r:embed="rId3"/>
                <a:stretch>
                  <a:fillRect r="-1408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2E4483-2DCE-D16F-07C4-875CE1DB56A0}"/>
                  </a:ext>
                </a:extLst>
              </p:cNvPr>
              <p:cNvSpPr txBox="1"/>
              <p:nvPr/>
            </p:nvSpPr>
            <p:spPr>
              <a:xfrm>
                <a:off x="6529159" y="2248346"/>
                <a:ext cx="951506" cy="7230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=</a:t>
                </a:r>
                <a:endParaRPr lang="en-VN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82E4483-2DCE-D16F-07C4-875CE1DB56A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29159" y="2248346"/>
                <a:ext cx="951506" cy="723018"/>
              </a:xfrm>
              <a:prstGeom prst="rect">
                <a:avLst/>
              </a:prstGeom>
              <a:blipFill>
                <a:blip r:embed="rId4"/>
                <a:stretch>
                  <a:fillRect b="-33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4191A0-ED2E-D055-18B2-3CD85F2FDF66}"/>
                  </a:ext>
                </a:extLst>
              </p:cNvPr>
              <p:cNvSpPr txBox="1"/>
              <p:nvPr/>
            </p:nvSpPr>
            <p:spPr>
              <a:xfrm>
                <a:off x="3912652" y="2263576"/>
                <a:ext cx="798685" cy="723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=</a:t>
                </a:r>
                <a:endParaRPr lang="en-VN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F54191A0-ED2E-D055-18B2-3CD85F2FDF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12652" y="2263576"/>
                <a:ext cx="798685" cy="723468"/>
              </a:xfrm>
              <a:prstGeom prst="rect">
                <a:avLst/>
              </a:prstGeom>
              <a:blipFill>
                <a:blip r:embed="rId5"/>
                <a:stretch>
                  <a:fillRect r="-9924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AFE4A95-76F6-27DD-8A59-1958922E6691}"/>
                  </a:ext>
                </a:extLst>
              </p:cNvPr>
              <p:cNvSpPr txBox="1"/>
              <p:nvPr/>
            </p:nvSpPr>
            <p:spPr>
              <a:xfrm>
                <a:off x="9091485" y="2248346"/>
                <a:ext cx="798686" cy="72346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VN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4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5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4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 </a:t>
                </a:r>
                <a:r>
                  <a:rPr lang="en-VN" sz="2400" dirty="0">
                    <a:latin typeface="UTM Avo" panose="02040603050506020204" pitchFamily="18" charset="0"/>
                    <a:cs typeface="Arial" panose="020B0604020202020204" pitchFamily="34" charset="0"/>
                  </a:rPr>
                  <a:t>=</a:t>
                </a:r>
                <a:endParaRPr lang="en-VN" sz="2400" dirty="0">
                  <a:solidFill>
                    <a:srgbClr val="FF0000"/>
                  </a:solidFill>
                  <a:latin typeface="UTM Avo" panose="02040603050506020204" pitchFamily="18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AFE4A95-76F6-27DD-8A59-1958922E66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1485" y="2248346"/>
                <a:ext cx="798686" cy="723468"/>
              </a:xfrm>
              <a:prstGeom prst="rect">
                <a:avLst/>
              </a:prstGeom>
              <a:blipFill>
                <a:blip r:embed="rId6"/>
                <a:stretch>
                  <a:fillRect r="-10687" b="-25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00473BBC-9996-6738-0769-7066C48AFBAC}"/>
              </a:ext>
            </a:extLst>
          </p:cNvPr>
          <p:cNvSpPr txBox="1"/>
          <p:nvPr/>
        </p:nvSpPr>
        <p:spPr>
          <a:xfrm>
            <a:off x="1068526" y="3407045"/>
            <a:ext cx="86722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0,4: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0EC060-62BC-C1CD-C83C-E2B01CCC5D5E}"/>
              </a:ext>
            </a:extLst>
          </p:cNvPr>
          <p:cNvSpPr txBox="1"/>
          <p:nvPr/>
        </p:nvSpPr>
        <p:spPr>
          <a:xfrm>
            <a:off x="1096878" y="4027292"/>
            <a:ext cx="407937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0,9: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068071-EC35-6E17-FAAF-E84E9D0AF73C}"/>
              </a:ext>
            </a:extLst>
          </p:cNvPr>
          <p:cNvSpPr txBox="1"/>
          <p:nvPr/>
        </p:nvSpPr>
        <p:spPr>
          <a:xfrm>
            <a:off x="5454312" y="3428338"/>
            <a:ext cx="7983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0,6: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6EF676-C925-58DB-9D2C-C692C1D26A13}"/>
              </a:ext>
            </a:extLst>
          </p:cNvPr>
          <p:cNvSpPr txBox="1"/>
          <p:nvPr/>
        </p:nvSpPr>
        <p:spPr>
          <a:xfrm>
            <a:off x="5454311" y="4050398"/>
            <a:ext cx="7983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0,5: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ED89BDD-D1D1-8EBD-FD9B-3E20F8C513E5}"/>
              </a:ext>
            </a:extLst>
          </p:cNvPr>
          <p:cNvSpPr txBox="1"/>
          <p:nvPr/>
        </p:nvSpPr>
        <p:spPr>
          <a:xfrm>
            <a:off x="1087575" y="4911424"/>
            <a:ext cx="3396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một: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2309556-5E37-097E-5374-A9AC6FF9D378}"/>
              </a:ext>
            </a:extLst>
          </p:cNvPr>
          <p:cNvSpPr txBox="1"/>
          <p:nvPr/>
        </p:nvSpPr>
        <p:spPr>
          <a:xfrm>
            <a:off x="1115928" y="5446500"/>
            <a:ext cx="3396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tám: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F43695-0781-3DEF-0242-2E26F78DD7AF}"/>
              </a:ext>
            </a:extLst>
          </p:cNvPr>
          <p:cNvSpPr txBox="1"/>
          <p:nvPr/>
        </p:nvSpPr>
        <p:spPr>
          <a:xfrm>
            <a:off x="5353892" y="4911424"/>
            <a:ext cx="33962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ba: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972D5B-AD27-1639-9995-939598D6072C}"/>
              </a:ext>
            </a:extLst>
          </p:cNvPr>
          <p:cNvSpPr txBox="1"/>
          <p:nvPr/>
        </p:nvSpPr>
        <p:spPr>
          <a:xfrm>
            <a:off x="5353892" y="5446500"/>
            <a:ext cx="3497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chín:</a:t>
            </a:r>
            <a:endParaRPr lang="en-VN" sz="2400" dirty="0">
              <a:solidFill>
                <a:srgbClr val="FF0000"/>
              </a:solidFill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A00A922-07AE-F934-057C-CFCF0414CD07}"/>
              </a:ext>
            </a:extLst>
          </p:cNvPr>
          <p:cNvSpPr txBox="1"/>
          <p:nvPr/>
        </p:nvSpPr>
        <p:spPr>
          <a:xfrm>
            <a:off x="7276885" y="2399170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6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B8A3C63-1C84-2FDA-3D60-1B30543DE067}"/>
              </a:ext>
            </a:extLst>
          </p:cNvPr>
          <p:cNvSpPr txBox="1"/>
          <p:nvPr/>
        </p:nvSpPr>
        <p:spPr>
          <a:xfrm>
            <a:off x="4666430" y="2446297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9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5A6678-DF1A-2031-C833-93093D404377}"/>
              </a:ext>
            </a:extLst>
          </p:cNvPr>
          <p:cNvSpPr txBox="1"/>
          <p:nvPr/>
        </p:nvSpPr>
        <p:spPr>
          <a:xfrm>
            <a:off x="2074776" y="2459763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0,4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3E2AFF83-658A-0F17-B0BA-0ACC058A6869}"/>
              </a:ext>
            </a:extLst>
          </p:cNvPr>
          <p:cNvSpPr txBox="1"/>
          <p:nvPr/>
        </p:nvSpPr>
        <p:spPr>
          <a:xfrm>
            <a:off x="9812477" y="2415781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</a:t>
            </a:r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5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B76FDA8-F915-2436-0E44-1AB844F27AC7}"/>
              </a:ext>
            </a:extLst>
          </p:cNvPr>
          <p:cNvSpPr txBox="1"/>
          <p:nvPr/>
        </p:nvSpPr>
        <p:spPr>
          <a:xfrm>
            <a:off x="1671003" y="3430388"/>
            <a:ext cx="281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bốn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3335BA-8DC3-3749-11AB-E14A01A9D46D}"/>
              </a:ext>
            </a:extLst>
          </p:cNvPr>
          <p:cNvSpPr txBox="1"/>
          <p:nvPr/>
        </p:nvSpPr>
        <p:spPr>
          <a:xfrm>
            <a:off x="6038892" y="3430388"/>
            <a:ext cx="281286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sáu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7A90141-C299-801C-BCCE-B84438DC5193}"/>
              </a:ext>
            </a:extLst>
          </p:cNvPr>
          <p:cNvSpPr txBox="1"/>
          <p:nvPr/>
        </p:nvSpPr>
        <p:spPr>
          <a:xfrm>
            <a:off x="1728844" y="4063997"/>
            <a:ext cx="301732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chín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3B0C65E-EE68-34A0-CBD8-5C4150F6132B}"/>
              </a:ext>
            </a:extLst>
          </p:cNvPr>
          <p:cNvSpPr txBox="1"/>
          <p:nvPr/>
        </p:nvSpPr>
        <p:spPr>
          <a:xfrm>
            <a:off x="6038892" y="4068079"/>
            <a:ext cx="29741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>
                <a:solidFill>
                  <a:srgbClr val="002060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không phẩy năm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37B988C5-D5F4-4A2A-0E70-54DD2C612C1E}"/>
              </a:ext>
            </a:extLst>
          </p:cNvPr>
          <p:cNvSpPr txBox="1"/>
          <p:nvPr/>
        </p:nvSpPr>
        <p:spPr>
          <a:xfrm>
            <a:off x="3737071" y="4948130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0,1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E22B11B-5C96-D85C-DF93-CC41D0745C10}"/>
              </a:ext>
            </a:extLst>
          </p:cNvPr>
          <p:cNvSpPr txBox="1"/>
          <p:nvPr/>
        </p:nvSpPr>
        <p:spPr>
          <a:xfrm>
            <a:off x="3815078" y="5494411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0,8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1E5EE78-0023-F8E0-2E21-71FF8EBE20C5}"/>
              </a:ext>
            </a:extLst>
          </p:cNvPr>
          <p:cNvSpPr txBox="1"/>
          <p:nvPr/>
        </p:nvSpPr>
        <p:spPr>
          <a:xfrm>
            <a:off x="7847961" y="4928895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0,3</a:t>
            </a:r>
            <a:endParaRPr lang="en-US" sz="2400" dirty="0">
              <a:solidFill>
                <a:srgbClr val="002060"/>
              </a:solidFill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5A7A359-F44D-A683-4156-C6B00A6669BA}"/>
              </a:ext>
            </a:extLst>
          </p:cNvPr>
          <p:cNvSpPr txBox="1"/>
          <p:nvPr/>
        </p:nvSpPr>
        <p:spPr>
          <a:xfrm>
            <a:off x="8062727" y="5459969"/>
            <a:ext cx="68746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0,9</a:t>
            </a:r>
            <a:endParaRPr lang="en-US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9189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9" grpId="0"/>
      <p:bldP spid="10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8" grpId="0"/>
      <p:bldP spid="11" grpId="0"/>
      <p:bldP spid="12" grpId="0"/>
      <p:bldP spid="20" grpId="0"/>
      <p:bldP spid="22" grpId="0"/>
      <p:bldP spid="23" grpId="0"/>
      <p:bldP spid="25" grpId="0"/>
      <p:bldP spid="27" grpId="0"/>
      <p:bldP spid="28" grpId="0"/>
      <p:bldP spid="29" grpId="0"/>
      <p:bldP spid="30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62DE7F9-16D2-29B9-A512-C94499754D27}"/>
              </a:ext>
            </a:extLst>
          </p:cNvPr>
          <p:cNvSpPr/>
          <p:nvPr/>
        </p:nvSpPr>
        <p:spPr>
          <a:xfrm>
            <a:off x="466723" y="1657469"/>
            <a:ext cx="11410952" cy="516523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Chuyển mỗi số thập phân sau thành phân số thập phân (theo mẫu)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530793" y="1752418"/>
            <a:ext cx="750771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dk1"/>
                </a:solidFill>
                <a:latin typeface="UTM Avo" panose="02040603050506020204" pitchFamily="18" charset="0"/>
              </a:rPr>
              <a:t>03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52BB481-AB0E-B281-C0AB-9B8BF5C1E3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962" y="2365338"/>
            <a:ext cx="11189275" cy="144152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3A1830E-5616-E9DA-9902-2ABDD9F5ECB4}"/>
              </a:ext>
            </a:extLst>
          </p:cNvPr>
          <p:cNvSpPr/>
          <p:nvPr/>
        </p:nvSpPr>
        <p:spPr>
          <a:xfrm>
            <a:off x="419098" y="3981569"/>
            <a:ext cx="11410952" cy="410340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ctr"/>
            <a:r>
              <a:rPr lang="en-VN" sz="2400" b="1" dirty="0">
                <a:solidFill>
                  <a:srgbClr val="FF0000"/>
                </a:solidFill>
                <a:latin typeface="UTM Avo" panose="02040603050506020204" pitchFamily="18" charset="0"/>
              </a:rPr>
              <a:t>Bài giải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CC66A9-3232-1032-563B-922C7C988B2C}"/>
                  </a:ext>
                </a:extLst>
              </p:cNvPr>
              <p:cNvSpPr txBox="1"/>
              <p:nvPr/>
            </p:nvSpPr>
            <p:spPr>
              <a:xfrm>
                <a:off x="1195007" y="4828296"/>
                <a:ext cx="2010208" cy="749372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vi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0,6 =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6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EDCC66A9-3232-1032-563B-922C7C988B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95007" y="4828296"/>
                <a:ext cx="2010208" cy="749372"/>
              </a:xfrm>
              <a:prstGeom prst="rect">
                <a:avLst/>
              </a:prstGeom>
              <a:blipFill>
                <a:blip r:embed="rId4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9B43B9-77B6-79C7-5B83-7213FBAAB1BA}"/>
                  </a:ext>
                </a:extLst>
              </p:cNvPr>
              <p:cNvSpPr txBox="1"/>
              <p:nvPr/>
            </p:nvSpPr>
            <p:spPr>
              <a:xfrm>
                <a:off x="3644502" y="4828296"/>
                <a:ext cx="2010208" cy="75392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vi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0,2 =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419B43B9-77B6-79C7-5B83-7213FBAAB1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4502" y="4828296"/>
                <a:ext cx="2010208" cy="753924"/>
              </a:xfrm>
              <a:prstGeom prst="rect">
                <a:avLst/>
              </a:prstGeom>
              <a:blipFill>
                <a:blip r:embed="rId5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6EB488-28F2-4113-115E-FBE3C1FD55C0}"/>
                  </a:ext>
                </a:extLst>
              </p:cNvPr>
              <p:cNvSpPr txBox="1"/>
              <p:nvPr/>
            </p:nvSpPr>
            <p:spPr>
              <a:xfrm>
                <a:off x="6160672" y="4828296"/>
                <a:ext cx="2010208" cy="75360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vi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0,9 =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9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6EB488-28F2-4113-115E-FBE3C1FD55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0672" y="4828296"/>
                <a:ext cx="2010208" cy="753604"/>
              </a:xfrm>
              <a:prstGeom prst="rect">
                <a:avLst/>
              </a:prstGeom>
              <a:blipFill>
                <a:blip r:embed="rId6"/>
                <a:stretch>
                  <a:fillRect b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83F9C3B-5C54-DCE9-DBE3-FD29E6DFAB12}"/>
                  </a:ext>
                </a:extLst>
              </p:cNvPr>
              <p:cNvSpPr txBox="1"/>
              <p:nvPr/>
            </p:nvSpPr>
            <p:spPr>
              <a:xfrm>
                <a:off x="8629217" y="4829066"/>
                <a:ext cx="2010208" cy="74982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algn="ctr">
                  <a:spcAft>
                    <a:spcPts val="1000"/>
                  </a:spcAft>
                </a:pPr>
                <a:r>
                  <a:rPr lang="vi-VN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0,1 =</a:t>
                </a:r>
                <a:r>
                  <a:rPr lang="en-US" sz="2500" dirty="0">
                    <a:latin typeface="UTM Avo" panose="02040603050506020204" pitchFamily="18" charset="0"/>
                    <a:ea typeface="Calibri" panose="020F050202020403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5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500" b="0" i="0" smtClean="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500"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lang="en-VN" sz="25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83F9C3B-5C54-DCE9-DBE3-FD29E6DFAB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9217" y="4829066"/>
                <a:ext cx="2010208" cy="749821"/>
              </a:xfrm>
              <a:prstGeom prst="rect">
                <a:avLst/>
              </a:prstGeom>
              <a:blipFill>
                <a:blip r:embed="rId7"/>
                <a:stretch>
                  <a:fillRect b="-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3153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  <p:bldP spid="9" grpId="0"/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hlinkClick r:id="rId3"/>
            <a:extLst>
              <a:ext uri="{FF2B5EF4-FFF2-40B4-BE49-F238E27FC236}">
                <a16:creationId xmlns:a16="http://schemas.microsoft.com/office/drawing/2014/main" id="{F492F626-89B7-5ACC-3779-CC3D039F6C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34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581022" y="1615272"/>
            <a:ext cx="10391777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ã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 quan sát hình vẽ dưới đây rồi chọn số thập phân thích hợp cho ô</a:t>
            </a:r>
          </a:p>
          <a:p>
            <a:pPr algn="just">
              <a:lnSpc>
                <a:spcPct val="150000"/>
              </a:lnSpc>
            </a:pP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</a:t>
            </a:r>
            <a:r>
              <a:rPr lang="en-US" sz="24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575AD0-7E76-F338-C7B9-73D1FADD24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862" y="2181136"/>
            <a:ext cx="581113" cy="5843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F946E658-9ED4-DB4F-ABE5-C6AC07788339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BD2309F-3226-0114-7CA6-3BC77056274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228" y="2774876"/>
            <a:ext cx="9588993" cy="2870348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589999B-E862-A9ED-25E0-626BBE9D6638}"/>
              </a:ext>
            </a:extLst>
          </p:cNvPr>
          <p:cNvGrpSpPr/>
          <p:nvPr/>
        </p:nvGrpSpPr>
        <p:grpSpPr>
          <a:xfrm>
            <a:off x="9094255" y="4574372"/>
            <a:ext cx="571503" cy="516523"/>
            <a:chOff x="9090022" y="4561672"/>
            <a:chExt cx="571503" cy="5165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A91A7-5A2E-74FA-7B45-97C50F0DD1BD}"/>
                </a:ext>
              </a:extLst>
            </p:cNvPr>
            <p:cNvSpPr/>
            <p:nvPr/>
          </p:nvSpPr>
          <p:spPr>
            <a:xfrm>
              <a:off x="9241367" y="4720168"/>
              <a:ext cx="249767" cy="29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187034-32F3-FF17-5B84-0846ED147C94}"/>
                </a:ext>
              </a:extLst>
            </p:cNvPr>
            <p:cNvSpPr/>
            <p:nvPr/>
          </p:nvSpPr>
          <p:spPr>
            <a:xfrm>
              <a:off x="9090022" y="4561672"/>
              <a:ext cx="571503" cy="516523"/>
            </a:xfrm>
            <a:prstGeom prst="rect">
              <a:avLst/>
            </a:prstGeom>
          </p:spPr>
          <p:txBody>
            <a:bodyPr wrap="square" lIns="40612" tIns="20306" rIns="40612" bIns="20306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0,6</a:t>
              </a:r>
              <a:endPara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54823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F946E658-9ED4-DB4F-ABE5-C6AC07788339}"/>
              </a:ext>
            </a:extLst>
          </p:cNvPr>
          <p:cNvSpPr/>
          <p:nvPr/>
        </p:nvSpPr>
        <p:spPr>
          <a:xfrm>
            <a:off x="6886575" y="3752850"/>
            <a:ext cx="5305425" cy="3105150"/>
          </a:xfrm>
          <a:prstGeom prst="rect">
            <a:avLst/>
          </a:prstGeom>
          <a:solidFill>
            <a:srgbClr val="FFFA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8A91DB2-99D3-15AC-DCC5-AA00291425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332" y="2724078"/>
            <a:ext cx="9766802" cy="2781443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8821C42-204A-490D-D485-77F44E05F6FE}"/>
              </a:ext>
            </a:extLst>
          </p:cNvPr>
          <p:cNvSpPr/>
          <p:nvPr/>
        </p:nvSpPr>
        <p:spPr>
          <a:xfrm>
            <a:off x="581022" y="1615272"/>
            <a:ext cx="10391777" cy="1624519"/>
          </a:xfrm>
          <a:prstGeom prst="rect">
            <a:avLst/>
          </a:prstGeom>
        </p:spPr>
        <p:txBody>
          <a:bodyPr wrap="square" lIns="40612" tIns="20306" rIns="40612" bIns="20306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nl-NL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Em 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ã</a:t>
            </a:r>
            <a:r>
              <a: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y quan sát hình vẽ dưới đây rồi chọn số thập phân thích hợp cho ô</a:t>
            </a:r>
          </a:p>
          <a:p>
            <a:pPr algn="just">
              <a:lnSpc>
                <a:spcPct val="150000"/>
              </a:lnSpc>
            </a:pP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9A9B1E6F-2471-CB2D-2631-69B70E2E2913}"/>
              </a:ext>
            </a:extLst>
          </p:cNvPr>
          <p:cNvSpPr/>
          <p:nvPr/>
        </p:nvSpPr>
        <p:spPr>
          <a:xfrm>
            <a:off x="664143" y="1722921"/>
            <a:ext cx="688407" cy="433138"/>
          </a:xfrm>
          <a:prstGeom prst="roundRect">
            <a:avLst/>
          </a:prstGeom>
          <a:solidFill>
            <a:schemeClr val="accent2"/>
          </a:solidFill>
          <a:ln w="3810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0</a:t>
            </a:r>
            <a:r>
              <a:rPr lang="en-US" sz="2400" b="1" noProof="0" dirty="0">
                <a:solidFill>
                  <a:prstClr val="black"/>
                </a:solidFill>
                <a:latin typeface="UTM Avo" panose="02040603050506020204" pitchFamily="18" charset="0"/>
              </a:rPr>
              <a:t>4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B575AD0-7E76-F338-C7B9-73D1FADD2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6862" y="2181136"/>
            <a:ext cx="581113" cy="584341"/>
          </a:xfrm>
          <a:prstGeom prst="rect">
            <a:avLst/>
          </a:prstGeom>
        </p:spPr>
      </p:pic>
      <p:grpSp>
        <p:nvGrpSpPr>
          <p:cNvPr id="14" name="Group 13">
            <a:extLst>
              <a:ext uri="{FF2B5EF4-FFF2-40B4-BE49-F238E27FC236}">
                <a16:creationId xmlns:a16="http://schemas.microsoft.com/office/drawing/2014/main" id="{D589999B-E862-A9ED-25E0-626BBE9D6638}"/>
              </a:ext>
            </a:extLst>
          </p:cNvPr>
          <p:cNvGrpSpPr/>
          <p:nvPr/>
        </p:nvGrpSpPr>
        <p:grpSpPr>
          <a:xfrm>
            <a:off x="9322855" y="4565905"/>
            <a:ext cx="571503" cy="516523"/>
            <a:chOff x="9090022" y="4561672"/>
            <a:chExt cx="571503" cy="516523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16A91A7-5A2E-74FA-7B45-97C50F0DD1BD}"/>
                </a:ext>
              </a:extLst>
            </p:cNvPr>
            <p:cNvSpPr/>
            <p:nvPr/>
          </p:nvSpPr>
          <p:spPr>
            <a:xfrm>
              <a:off x="9241367" y="4720168"/>
              <a:ext cx="249767" cy="2921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24187034-32F3-FF17-5B84-0846ED147C94}"/>
                </a:ext>
              </a:extLst>
            </p:cNvPr>
            <p:cNvSpPr/>
            <p:nvPr/>
          </p:nvSpPr>
          <p:spPr>
            <a:xfrm>
              <a:off x="9090022" y="4561672"/>
              <a:ext cx="571503" cy="516523"/>
            </a:xfrm>
            <a:prstGeom prst="rect">
              <a:avLst/>
            </a:prstGeom>
          </p:spPr>
          <p:txBody>
            <a:bodyPr wrap="square" lIns="40612" tIns="20306" rIns="40612" bIns="20306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en-US" sz="2400" dirty="0">
                  <a:latin typeface="UTM Avo" panose="02040603050506020204" pitchFamily="18" charset="0"/>
                  <a:ea typeface="Calibri" panose="020F0502020204030204" pitchFamily="34" charset="0"/>
                  <a:cs typeface="Arial" panose="020B0604020202020204" pitchFamily="34" charset="0"/>
                </a:rPr>
                <a:t>0,8</a:t>
              </a:r>
              <a:endParaRPr lang="vi-VN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9250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4f942a9486ec68153575dc78a42d480b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3581400"/>
            <a:ext cx="5638800" cy="4191000"/>
          </a:xfrm>
          <a:prstGeom prst="rect">
            <a:avLst/>
          </a:prstGeom>
        </p:spPr>
      </p:pic>
      <p:sp>
        <p:nvSpPr>
          <p:cNvPr id="5" name="Cloud 4"/>
          <p:cNvSpPr/>
          <p:nvPr/>
        </p:nvSpPr>
        <p:spPr>
          <a:xfrm>
            <a:off x="6096000" y="1485900"/>
            <a:ext cx="3200400" cy="2514600"/>
          </a:xfrm>
          <a:prstGeom prst="cloud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Đến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giờ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câu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rồi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Các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cháu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giúp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ông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nhé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B0400000000000000" pitchFamily="18" charset="-128"/>
                <a:cs typeface="+mn-cs"/>
              </a:rPr>
              <a:t> ^^</a:t>
            </a:r>
          </a:p>
        </p:txBody>
      </p:sp>
      <p:sp>
        <p:nvSpPr>
          <p:cNvPr id="6" name="Oval 5"/>
          <p:cNvSpPr/>
          <p:nvPr/>
        </p:nvSpPr>
        <p:spPr>
          <a:xfrm>
            <a:off x="5715000" y="4572000"/>
            <a:ext cx="228600" cy="2286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val 6"/>
          <p:cNvSpPr/>
          <p:nvPr/>
        </p:nvSpPr>
        <p:spPr>
          <a:xfrm>
            <a:off x="6096000" y="4114800"/>
            <a:ext cx="381000" cy="3048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486400" y="4953000"/>
            <a:ext cx="228600" cy="152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angle 9">
            <a:hlinkClick r:id="" action="ppaction://hlinkshowjump?jump=nextslide"/>
          </p:cNvPr>
          <p:cNvSpPr/>
          <p:nvPr/>
        </p:nvSpPr>
        <p:spPr>
          <a:xfrm>
            <a:off x="9448802" y="5676900"/>
            <a:ext cx="15692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 w="24500" cmpd="dbl">
                  <a:solidFill>
                    <a:srgbClr val="C0504D">
                      <a:shade val="85000"/>
                      <a:satMod val="155000"/>
                    </a:srgbClr>
                  </a:solidFill>
                  <a:prstDash val="solid"/>
                  <a:miter lim="800000"/>
                </a:ln>
                <a:gradFill>
                  <a:gsLst>
                    <a:gs pos="10000">
                      <a:srgbClr val="C0504D">
                        <a:tint val="10000"/>
                        <a:satMod val="155000"/>
                      </a:srgbClr>
                    </a:gs>
                    <a:gs pos="60000">
                      <a:srgbClr val="C0504D">
                        <a:tint val="30000"/>
                        <a:satMod val="155000"/>
                      </a:srgbClr>
                    </a:gs>
                    <a:gs pos="100000">
                      <a:srgbClr val="C0504D">
                        <a:tint val="73000"/>
                        <a:satMod val="155000"/>
                      </a:srgb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uLnTx/>
                <a:uFillTx/>
                <a:latin typeface="Calibri"/>
                <a:ea typeface="+mn-ea"/>
                <a:cs typeface="+mn-cs"/>
              </a:rPr>
              <a:t>PLAY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80C6145-C58C-0CCF-A034-7F323B941A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 L 0.25 0 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2bf70f5ebf1a718aef076b27dd45a5b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24600" y="4953000"/>
            <a:ext cx="1676400" cy="1676400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/>
              <p:cNvSpPr/>
              <p:nvPr/>
            </p:nvSpPr>
            <p:spPr>
              <a:xfrm>
                <a:off x="1219200" y="533400"/>
                <a:ext cx="9738360" cy="762000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defRPr/>
                </a:pPr>
                <a:r>
                  <a:rPr kumimoji="0" lang="vi-VN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Câu hỏi 1: </a:t>
                </a:r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Phân số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 smtClean="0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2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  <m:r>
                      <a:rPr lang="en-US" sz="2800" i="1">
                        <a:solidFill>
                          <a:srgbClr val="002060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 </m:t>
                    </m:r>
                  </m:oMath>
                </a14:m>
                <a:r>
                  <a:rPr kumimoji="0" lang="vi-VN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anose="02020603050405020304" pitchFamily="18" charset="0"/>
                  </a:rPr>
                  <a:t>viết dưới dạng số thập phân là:</a:t>
                </a:r>
              </a:p>
            </p:txBody>
          </p:sp>
        </mc:Choice>
        <mc:Fallback xmlns="">
          <p:sp>
            <p:nvSpPr>
              <p:cNvPr id="17" name="Rectangle 1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9200" y="533400"/>
                <a:ext cx="9738360" cy="762000"/>
              </a:xfrm>
              <a:prstGeom prst="rect">
                <a:avLst/>
              </a:prstGeom>
              <a:blipFill>
                <a:blip r:embed="rId12"/>
                <a:stretch>
                  <a:fillRect l="-313" r="-313" b="-8800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705600" y="5419456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6" name="Picture 15" descr="4f942a9486ec68153575dc78a42d480b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09800" y="5867403"/>
            <a:ext cx="533400" cy="473671"/>
          </a:xfrm>
          <a:prstGeom prst="rect">
            <a:avLst/>
          </a:prstGeom>
        </p:spPr>
      </p:pic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524000" y="4879734"/>
            <a:ext cx="1905000" cy="1978269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752600" y="5537708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A</a:t>
            </a:r>
          </a:p>
        </p:txBody>
      </p:sp>
      <p:sp>
        <p:nvSpPr>
          <p:cNvPr id="37" name="Right Arrow 36">
            <a:hlinkClick r:id="" action="ppaction://hlinkshowjump?jump=nextslide"/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CECDBA7-3412-205E-F7C9-BF783C026307}"/>
              </a:ext>
            </a:extLst>
          </p:cNvPr>
          <p:cNvSpPr/>
          <p:nvPr/>
        </p:nvSpPr>
        <p:spPr>
          <a:xfrm>
            <a:off x="6364886" y="5351289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BB8F535-E376-0AD0-2DA3-4F9DEB62A009}"/>
              </a:ext>
            </a:extLst>
          </p:cNvPr>
          <p:cNvSpPr/>
          <p:nvPr/>
        </p:nvSpPr>
        <p:spPr>
          <a:xfrm>
            <a:off x="4038600" y="5345043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25401F-C2AA-2022-9D49-8008A33BA10F}"/>
              </a:ext>
            </a:extLst>
          </p:cNvPr>
          <p:cNvSpPr/>
          <p:nvPr/>
        </p:nvSpPr>
        <p:spPr>
          <a:xfrm>
            <a:off x="8689922" y="5407394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CDDF97B-F1BB-081E-4CE8-2812BDD1F1A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8DEAD4F6-1A81-D964-6233-61D3C464E92E}"/>
              </a:ext>
            </a:extLst>
          </p:cNvPr>
          <p:cNvSpPr/>
          <p:nvPr/>
        </p:nvSpPr>
        <p:spPr>
          <a:xfrm>
            <a:off x="13716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A. 0,2</a:t>
            </a:r>
            <a:endParaRPr kumimoji="0" lang="en-V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A16DF1A-900C-FB3D-1690-A06A6F397D13}"/>
              </a:ext>
            </a:extLst>
          </p:cNvPr>
          <p:cNvSpPr/>
          <p:nvPr/>
        </p:nvSpPr>
        <p:spPr>
          <a:xfrm>
            <a:off x="36576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B. 2</a:t>
            </a:r>
            <a:endParaRPr kumimoji="0" lang="en-V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C2714EC-0FDC-2BAB-1CCE-C7F56FEF2AC9}"/>
              </a:ext>
            </a:extLst>
          </p:cNvPr>
          <p:cNvSpPr/>
          <p:nvPr/>
        </p:nvSpPr>
        <p:spPr>
          <a:xfrm>
            <a:off x="606806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C. 2,0</a:t>
            </a:r>
            <a:endParaRPr kumimoji="0" lang="en-V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E7E5C88-F66C-7996-9C94-00ACB4D9AED9}"/>
              </a:ext>
            </a:extLst>
          </p:cNvPr>
          <p:cNvSpPr/>
          <p:nvPr/>
        </p:nvSpPr>
        <p:spPr>
          <a:xfrm>
            <a:off x="83820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D. 0,1</a:t>
            </a:r>
            <a:endParaRPr kumimoji="0" lang="en-VN" sz="2800" b="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68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9" fill="hold">
                      <p:stCondLst>
                        <p:cond delay="0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6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000"/>
                            </p:stCondLst>
                            <p:childTnLst>
                              <p:par>
                                <p:cTn id="8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3625 0.01829 " pathEditMode="relative" rAng="0" ptsTypes="AA">
                                      <p:cBhvr>
                                        <p:cTn id="8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125" y="903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0312 -0.04653 0.00694 -0.09236 0.05659 -0.11852 C 0.10625 -0.14468 0.23316 -0.14584 0.29809 -0.15787 C 0.36267 -0.16991 0.42708 -0.17269 0.44479 -0.19167 C 0.4625 -0.21065 0.41406 -0.26459 0.4033 -0.27223 C 0.39236 -0.27894 0.38593 -0.25834 0.37968 -0.23658 " pathEditMode="relative" rAng="0" ptsTypes="aaaaaA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100" y="-14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000"/>
                            </p:stCondLst>
                            <p:childTnLst>
                              <p:par>
                                <p:cTn id="87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7" grpId="0" animBg="1"/>
      <p:bldP spid="19" grpId="0"/>
      <p:bldP spid="20" grpId="0"/>
      <p:bldP spid="21" grpId="0"/>
      <p:bldP spid="32" grpId="0"/>
      <p:bldP spid="2" grpId="0" animBg="1"/>
      <p:bldP spid="3" grpId="0" animBg="1"/>
      <p:bldP spid="6" grpId="0" animBg="1"/>
      <p:bldP spid="25" grpId="0" animBg="1"/>
      <p:bldP spid="26" grpId="0" animBg="1"/>
      <p:bldP spid="27" grpId="0" animBg="1"/>
      <p:bldP spid="2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2bf70f5ebf1a718aef076b27dd45a5b3.png">
            <a:extLst>
              <a:ext uri="{FF2B5EF4-FFF2-40B4-BE49-F238E27FC236}">
                <a16:creationId xmlns:a16="http://schemas.microsoft.com/office/drawing/2014/main" id="{EE45B29C-49CC-3D9A-BCCD-38D33A06A32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2" name="Picture 1" descr="4f942a9486ec68153575dc78a42d480b.png">
            <a:extLst>
              <a:ext uri="{FF2B5EF4-FFF2-40B4-BE49-F238E27FC236}">
                <a16:creationId xmlns:a16="http://schemas.microsoft.com/office/drawing/2014/main" id="{B29DB5F4-19FD-8E7B-D0F5-FDC6237F3B9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9144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610600" y="51054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8991600" y="56388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64008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CD61175-852B-F577-7748-9A52AC4A44C7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C2E6E7F-2AD3-B1C8-83A6-81A6EB3DA04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F53A39AE-EF2C-5335-348F-BBB3852411C4}"/>
              </a:ext>
            </a:extLst>
          </p:cNvPr>
          <p:cNvSpPr/>
          <p:nvPr/>
        </p:nvSpPr>
        <p:spPr>
          <a:xfrm>
            <a:off x="1143000" y="533400"/>
            <a:ext cx="9982200" cy="762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hỏi 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2</a:t>
            </a: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: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Số thập phân 0,7 viết dưới dạng phân số là: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6BB54AE-4C15-EBFB-4A3A-96C169976549}"/>
                  </a:ext>
                </a:extLst>
              </p:cNvPr>
              <p:cNvSpPr/>
              <p:nvPr/>
            </p:nvSpPr>
            <p:spPr>
              <a:xfrm>
                <a:off x="1371600" y="1447800"/>
                <a:ext cx="2019300" cy="990600"/>
              </a:xfrm>
              <a:prstGeom prst="rect">
                <a:avLst/>
              </a:prstGeom>
              <a:solidFill>
                <a:schemeClr val="bg1">
                  <a:alpha val="89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buSzPts val="3200"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A.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den>
                    </m:f>
                  </m:oMath>
                </a14:m>
                <a:endParaRPr kumimoji="0" lang="ar-A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6BB54AE-4C15-EBFB-4A3A-96C1699765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71600" y="1447800"/>
                <a:ext cx="2019300" cy="99060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2F3E662-1144-163C-9A9F-DE2C955B28C4}"/>
                  </a:ext>
                </a:extLst>
              </p:cNvPr>
              <p:cNvSpPr/>
              <p:nvPr/>
            </p:nvSpPr>
            <p:spPr>
              <a:xfrm>
                <a:off x="3657600" y="1447800"/>
                <a:ext cx="2019300" cy="990600"/>
              </a:xfrm>
              <a:prstGeom prst="rect">
                <a:avLst/>
              </a:prstGeom>
              <a:solidFill>
                <a:schemeClr val="bg1">
                  <a:alpha val="89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buSzPts val="3200"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B.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0</m:t>
                        </m:r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0</m:t>
                        </m:r>
                      </m:den>
                    </m:f>
                  </m:oMath>
                </a14:m>
                <a:endParaRPr kumimoji="0" lang="ar-A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42F3E662-1144-163C-9A9F-DE2C955B28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57600" y="1447800"/>
                <a:ext cx="2019300" cy="99060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B7389CE-BE8A-4A34-9E0E-1172E964DC11}"/>
                  </a:ext>
                </a:extLst>
              </p:cNvPr>
              <p:cNvSpPr/>
              <p:nvPr/>
            </p:nvSpPr>
            <p:spPr>
              <a:xfrm>
                <a:off x="6068060" y="1447800"/>
                <a:ext cx="2019300" cy="990600"/>
              </a:xfrm>
              <a:prstGeom prst="rect">
                <a:avLst/>
              </a:prstGeom>
              <a:solidFill>
                <a:schemeClr val="bg1">
                  <a:alpha val="89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buSzPts val="3200"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C. 7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kumimoji="0" lang="ar-A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B7389CE-BE8A-4A34-9E0E-1172E964DC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8060" y="1447800"/>
                <a:ext cx="2019300" cy="99060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D7C81CE-7786-7E77-923B-5625640B730D}"/>
                  </a:ext>
                </a:extLst>
              </p:cNvPr>
              <p:cNvSpPr/>
              <p:nvPr/>
            </p:nvSpPr>
            <p:spPr>
              <a:xfrm>
                <a:off x="8382000" y="1447800"/>
                <a:ext cx="2019300" cy="990600"/>
              </a:xfrm>
              <a:prstGeom prst="rect">
                <a:avLst/>
              </a:prstGeom>
              <a:solidFill>
                <a:schemeClr val="bg1">
                  <a:alpha val="89000"/>
                </a:schemeClr>
              </a:solidFill>
              <a:ln>
                <a:solidFill>
                  <a:srgbClr val="0020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>
                  <a:buSzPts val="3200"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2060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Arial" panose="020B0604020202020204" pitchFamily="34" charset="0"/>
                  </a:rPr>
                  <a:t>D.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7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endParaRPr kumimoji="0" lang="ar-AE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1D7C81CE-7786-7E77-923B-5625640B73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2000" y="1447800"/>
                <a:ext cx="2019300" cy="99060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  <a:ln>
                <a:solidFill>
                  <a:srgbClr val="002060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1625 0.03889 " pathEditMode="relative" rAng="0" ptsTypes="AA">
                                      <p:cBhvr>
                                        <p:cTn id="6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1944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67362E-19 -4.81481E-6 C 0.02986 -0.02083 0.0599 -0.04144 0.06875 -0.075 C 0.0776 -0.10856 0.06979 -0.17014 0.05313 -0.20208 C 0.03646 -0.23403 0.00573 -0.25579 -0.03125 -0.26667 C -0.06823 -0.27755 -0.1191 -0.26667 -0.16875 -0.26667 C -0.2184 -0.26667 -0.29115 -0.27917 -0.32969 -0.26667 C -0.36823 -0.25417 -0.3842 -0.22292 -0.4 -0.19167 " pathEditMode="relative" ptsTypes="aaaaaaA">
                                      <p:cBhvr>
                                        <p:cTn id="6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2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9" grpId="0"/>
      <p:bldP spid="32" grpId="0"/>
      <p:bldP spid="20" grpId="0"/>
      <p:bldP spid="21" grpId="0"/>
      <p:bldP spid="22" grpId="0" animBg="1"/>
      <p:bldP spid="23" grpId="0" animBg="1"/>
      <p:bldP spid="25" grpId="0" animBg="1"/>
      <p:bldP spid="28" grpId="0" animBg="1"/>
      <p:bldP spid="29" grpId="0" animBg="1"/>
      <p:bldP spid="30" grpId="0" animBg="1"/>
      <p:bldP spid="33" grpId="0" animBg="1"/>
      <p:bldP spid="3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32B9BD-B437-A66B-A3D7-FAAE4C3009A4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FA6BB82-C0C7-6332-748B-4759E8DC7A8F}"/>
              </a:ext>
            </a:extLst>
          </p:cNvPr>
          <p:cNvSpPr/>
          <p:nvPr/>
        </p:nvSpPr>
        <p:spPr>
          <a:xfrm>
            <a:off x="1219200" y="533400"/>
            <a:ext cx="9738360" cy="762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Câu hỏi 3: 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anose="02020603050405020304" pitchFamily="18" charset="0"/>
              </a:rPr>
              <a:t>Số thập phân “Không phẩy bốn” viết là: 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A8CC320-B438-3234-3B69-209D6025597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F3446FC-EAB2-4726-B007-29B0C3F21EC9}"/>
              </a:ext>
            </a:extLst>
          </p:cNvPr>
          <p:cNvSpPr/>
          <p:nvPr/>
        </p:nvSpPr>
        <p:spPr>
          <a:xfrm>
            <a:off x="13716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A. 0,2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CC49AD-470A-CA96-177E-5E822FDD3BA2}"/>
              </a:ext>
            </a:extLst>
          </p:cNvPr>
          <p:cNvSpPr/>
          <p:nvPr/>
        </p:nvSpPr>
        <p:spPr>
          <a:xfrm>
            <a:off x="36576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Pts val="32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B. 0,4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F9D0F2D-1C74-7D78-2DCE-0AD38304A8DC}"/>
              </a:ext>
            </a:extLst>
          </p:cNvPr>
          <p:cNvSpPr/>
          <p:nvPr/>
        </p:nvSpPr>
        <p:spPr>
          <a:xfrm>
            <a:off x="606806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C. 0,3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B86B2BD3-EFF6-DE73-50FF-3C6E1BABF222}"/>
              </a:ext>
            </a:extLst>
          </p:cNvPr>
          <p:cNvSpPr/>
          <p:nvPr/>
        </p:nvSpPr>
        <p:spPr>
          <a:xfrm>
            <a:off x="8382000" y="1447800"/>
            <a:ext cx="2019300" cy="762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D. 0,1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1" grpId="0"/>
      <p:bldP spid="32" grpId="0"/>
      <p:bldP spid="20" grpId="0"/>
      <p:bldP spid="19" grpId="0"/>
      <p:bldP spid="22" grpId="0" animBg="1"/>
      <p:bldP spid="23" grpId="0" animBg="1"/>
      <p:bldP spid="25" grpId="0" animBg="1"/>
      <p:bldP spid="14" grpId="0" animBg="1"/>
      <p:bldP spid="18" grpId="0" animBg="1"/>
      <p:bldP spid="29" grpId="0" animBg="1"/>
      <p:bldP spid="30" grpId="0" animBg="1"/>
      <p:bldP spid="3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60D8D9C6-F3C3-D9AF-452F-D3EBC3DC27D4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3052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D0CECB29-7FCE-49E5-DDD1-35C59042963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102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781800" y="58674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6324600" y="5029200"/>
            <a:ext cx="1676400" cy="16764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056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A158EEE-D778-8F7A-6B34-8F5B550AA328}"/>
              </a:ext>
            </a:extLst>
          </p:cNvPr>
          <p:cNvSpPr/>
          <p:nvPr/>
        </p:nvSpPr>
        <p:spPr>
          <a:xfrm>
            <a:off x="4038600" y="541020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4FDAB7D-3492-70DC-09F2-B981FB41A009}"/>
              </a:ext>
            </a:extLst>
          </p:cNvPr>
          <p:cNvSpPr/>
          <p:nvPr/>
        </p:nvSpPr>
        <p:spPr>
          <a:xfrm>
            <a:off x="1696168" y="5529937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B68B8863-4383-D0A3-A31C-A38F8501087F}"/>
              </a:ext>
            </a:extLst>
          </p:cNvPr>
          <p:cNvSpPr/>
          <p:nvPr/>
        </p:nvSpPr>
        <p:spPr>
          <a:xfrm>
            <a:off x="8716111" y="5458120"/>
            <a:ext cx="1295400" cy="838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7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32D277F-1BEA-953B-94FA-B41CF67B2C88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F71251-2427-5EB6-6A70-0EEB05A8065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021EF4F7-DCFD-21DB-2E15-377570E6233B}"/>
              </a:ext>
            </a:extLst>
          </p:cNvPr>
          <p:cNvSpPr/>
          <p:nvPr/>
        </p:nvSpPr>
        <p:spPr>
          <a:xfrm>
            <a:off x="1219200" y="381000"/>
            <a:ext cx="9738360" cy="762000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vi-VN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 hỏi 4: </a:t>
            </a:r>
            <a:r>
              <a:rPr lang="vi-VN" sz="28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 thập phân 0,6 đọc là: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001DBB-CB68-0E5B-FA9C-11130B941481}"/>
              </a:ext>
            </a:extLst>
          </p:cNvPr>
          <p:cNvSpPr/>
          <p:nvPr/>
        </p:nvSpPr>
        <p:spPr>
          <a:xfrm>
            <a:off x="1244600" y="1282699"/>
            <a:ext cx="4724400" cy="8762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sáu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9C546DC-3D12-4225-0516-F3FBBCA7B359}"/>
              </a:ext>
            </a:extLst>
          </p:cNvPr>
          <p:cNvSpPr/>
          <p:nvPr/>
        </p:nvSpPr>
        <p:spPr>
          <a:xfrm>
            <a:off x="1244600" y="2273300"/>
            <a:ext cx="4724400" cy="8762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phẩy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sáu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A17660D-59AF-FE81-A9B1-7C934BBFCA19}"/>
              </a:ext>
            </a:extLst>
          </p:cNvPr>
          <p:cNvSpPr/>
          <p:nvPr/>
        </p:nvSpPr>
        <p:spPr>
          <a:xfrm>
            <a:off x="6108700" y="1282699"/>
            <a:ext cx="4724400" cy="8762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Sáu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phần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mười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B93F55-0A9C-2324-3383-123249D61A0F}"/>
              </a:ext>
            </a:extLst>
          </p:cNvPr>
          <p:cNvSpPr/>
          <p:nvPr/>
        </p:nvSpPr>
        <p:spPr>
          <a:xfrm>
            <a:off x="6108700" y="2273300"/>
            <a:ext cx="4724400" cy="876299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Không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và</a:t>
            </a:r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sáu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4245 0.0277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122" y="1389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3.7037E-6 C 0.04687 -0.03473 0.09375 -0.06922 0.10937 -0.10973 C 0.125 -0.15024 0.12465 -0.21528 0.09375 -0.24399 C 0.06284 -0.27246 -0.03889 -0.29005 -0.07657 -0.28195 C -0.11424 -0.27385 -0.12361 -0.23426 -0.13282 -0.19468 " pathEditMode="relative" rAng="0" ptsTypes="aaaaA">
                                      <p:cBhvr>
                                        <p:cTn id="5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0" y="-14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19" grpId="0"/>
      <p:bldP spid="21" grpId="0"/>
      <p:bldP spid="32" grpId="0"/>
      <p:bldP spid="20" grpId="0"/>
      <p:bldP spid="14" grpId="0" animBg="1"/>
      <p:bldP spid="15" grpId="0" animBg="1"/>
      <p:bldP spid="18" grpId="0" animBg="1"/>
      <p:bldP spid="17" grpId="0" animBg="1"/>
      <p:bldP spid="30" grpId="0" animBg="1"/>
      <p:bldP spid="33" grpId="0" animBg="1"/>
      <p:bldP spid="34" grpId="0" animBg="1"/>
      <p:bldP spid="3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bf70f5ebf1a718aef076b27dd45a5b3.png">
            <a:extLst>
              <a:ext uri="{FF2B5EF4-FFF2-40B4-BE49-F238E27FC236}">
                <a16:creationId xmlns:a16="http://schemas.microsoft.com/office/drawing/2014/main" id="{26E2A1E0-1D2A-AD2D-D61A-E3B01A66A3D0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1066800"/>
            <a:ext cx="12192000" cy="7924800"/>
          </a:xfrm>
          <a:prstGeom prst="rect">
            <a:avLst/>
          </a:prstGeom>
        </p:spPr>
      </p:pic>
      <p:pic>
        <p:nvPicPr>
          <p:cNvPr id="7" name="Picture 6" descr="e324d9d037662d64fc16b51b9bfbdbac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810000" y="5334000"/>
            <a:ext cx="1905000" cy="2057400"/>
          </a:xfrm>
          <a:prstGeom prst="rect">
            <a:avLst/>
          </a:prstGeom>
        </p:spPr>
      </p:pic>
      <p:pic>
        <p:nvPicPr>
          <p:cNvPr id="8" name="Picture 7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96000" y="5410200"/>
            <a:ext cx="1905000" cy="1923494"/>
          </a:xfrm>
          <a:prstGeom prst="rect">
            <a:avLst/>
          </a:prstGeom>
        </p:spPr>
      </p:pic>
      <p:pic>
        <p:nvPicPr>
          <p:cNvPr id="9" name="Picture 8" descr="e324d9d037662d64fc16b51b9bfbdba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8458203" y="5486403"/>
            <a:ext cx="1811217" cy="1828801"/>
          </a:xfrm>
          <a:prstGeom prst="rect">
            <a:avLst/>
          </a:prstGeom>
        </p:spPr>
      </p:pic>
      <p:pic>
        <p:nvPicPr>
          <p:cNvPr id="4" name="Picture 3" descr="4f942a9486ec68153575dc78a42d480b.png">
            <a:extLst>
              <a:ext uri="{FF2B5EF4-FFF2-40B4-BE49-F238E27FC236}">
                <a16:creationId xmlns:a16="http://schemas.microsoft.com/office/drawing/2014/main" id="{E564926D-FDF9-B813-CD5B-C176517A8B3A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-990600" y="2514600"/>
            <a:ext cx="4114800" cy="3733800"/>
          </a:xfrm>
          <a:prstGeom prst="rect">
            <a:avLst/>
          </a:prstGeom>
        </p:spPr>
      </p:pic>
      <p:pic>
        <p:nvPicPr>
          <p:cNvPr id="5" name="Picture 4" descr="e324d9d037662d64fc16b51b9bfbdba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524000" y="5410200"/>
            <a:ext cx="1905000" cy="1923494"/>
          </a:xfrm>
          <a:prstGeom prst="rect">
            <a:avLst/>
          </a:prstGeom>
        </p:spPr>
      </p:pic>
      <p:pic>
        <p:nvPicPr>
          <p:cNvPr id="13" name="Picture 12" descr="e86f050d219b5585368f7ef298c00175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610600" y="4953000"/>
            <a:ext cx="1752600" cy="175260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90678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</a:t>
            </a:r>
          </a:p>
        </p:txBody>
      </p:sp>
      <p:pic>
        <p:nvPicPr>
          <p:cNvPr id="10" name="Picture 9" descr="e86f050d219b5585368f7ef298c00175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1524000" y="4953000"/>
            <a:ext cx="1981200" cy="190500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2057400" y="5562600"/>
            <a:ext cx="914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A</a:t>
            </a:r>
          </a:p>
        </p:txBody>
      </p:sp>
      <p:pic>
        <p:nvPicPr>
          <p:cNvPr id="31" name="Picture 30" descr="ca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4572000" y="5791203"/>
            <a:ext cx="533400" cy="473671"/>
          </a:xfrm>
          <a:prstGeom prst="rect">
            <a:avLst/>
          </a:prstGeom>
        </p:spPr>
      </p:pic>
      <p:pic>
        <p:nvPicPr>
          <p:cNvPr id="12" name="Picture 11" descr="e86f050d219b5585368f7ef298c00175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6324600" y="4953000"/>
            <a:ext cx="1676400" cy="175260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781800" y="55626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</a:t>
            </a:r>
          </a:p>
        </p:txBody>
      </p:sp>
      <p:pic>
        <p:nvPicPr>
          <p:cNvPr id="11" name="Picture 10" descr="e86f050d219b5585368f7ef298c00175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962400" y="4953000"/>
            <a:ext cx="1752600" cy="16764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4343400" y="5486400"/>
            <a:ext cx="685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B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8288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839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6553200" y="5486400"/>
            <a:ext cx="1143000" cy="762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Sai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mất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rồi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6" name="Right Arrow 36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7A32B9BD-B437-A66B-A3D7-FAAE4C3009A4}"/>
              </a:ext>
            </a:extLst>
          </p:cNvPr>
          <p:cNvSpPr/>
          <p:nvPr/>
        </p:nvSpPr>
        <p:spPr>
          <a:xfrm>
            <a:off x="10820400" y="5257800"/>
            <a:ext cx="1143000" cy="685800"/>
          </a:xfrm>
          <a:prstGeom prst="rightArrow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B1D907-DF04-F6D2-4BE9-10B71E94124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888370" cy="99060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6B79A98-29E7-4F4B-60FB-BCAF1E824B74}"/>
                  </a:ext>
                </a:extLst>
              </p:cNvPr>
              <p:cNvSpPr/>
              <p:nvPr/>
            </p:nvSpPr>
            <p:spPr>
              <a:xfrm>
                <a:off x="1314994" y="272189"/>
                <a:ext cx="9738360" cy="1162909"/>
              </a:xfrm>
              <a:prstGeom prst="rect">
                <a:avLst/>
              </a:prstGeom>
              <a:solidFill>
                <a:schemeClr val="bg1">
                  <a:alpha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lvl="0" algn="ctr"/>
                <a:r>
                  <a:rPr lang="vi-VN" sz="2800" b="1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Câu hỏi 5: </a:t>
                </a:r>
                <a:r>
                  <a:rPr lang="vi-VN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Quyển sách Toán 5 Cánh Diều</a:t>
                </a:r>
                <a:endParaRPr lang="en-US" sz="2800" dirty="0">
                  <a:solidFill>
                    <a:srgbClr val="002060"/>
                  </a:solidFill>
                  <a:latin typeface="UTM Avo" panose="02040603050506020204" pitchFamily="18" charset="0"/>
                  <a:cs typeface="Times New Roman" panose="02020603050405020304" pitchFamily="18" charset="0"/>
                </a:endParaRPr>
              </a:p>
              <a:p>
                <a:pPr lvl="0" algn="ctr"/>
                <a:r>
                  <a:rPr lang="en-US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d</a:t>
                </a:r>
                <a:r>
                  <a:rPr lang="vi-VN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ày</a:t>
                </a:r>
                <a:r>
                  <a:rPr lang="en-US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VN" sz="2800" i="1">
                            <a:solidFill>
                              <a:srgbClr val="002060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fPr>
                      <m:num>
                        <m:r>
                          <m:rPr>
                            <m:nor/>
                          </m:rPr>
                          <a:rPr lang="en-US" sz="2800" b="0" i="0" smtClean="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8</m:t>
                        </m:r>
                      </m:num>
                      <m:den>
                        <m:r>
                          <m:rPr>
                            <m:nor/>
                          </m:rPr>
                          <a:rPr lang="en-US" sz="2800">
                            <a:solidFill>
                              <a:srgbClr val="002060"/>
                            </a:solidFill>
                            <a:latin typeface="UTM Avo" panose="02040603050506020204" pitchFamily="18" charset="0"/>
                            <a:cs typeface="Arial" panose="020B0604020202020204" pitchFamily="34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US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vi-VN" sz="2800" dirty="0">
                    <a:solidFill>
                      <a:srgbClr val="002060"/>
                    </a:solidFill>
                    <a:latin typeface="UTM Avo" panose="02040603050506020204" pitchFamily="18" charset="0"/>
                    <a:cs typeface="Times New Roman" panose="02020603050405020304" pitchFamily="18" charset="0"/>
                  </a:rPr>
                  <a:t>cm , tức là dày …..cm.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C6B79A98-29E7-4F4B-60FB-BCAF1E824B7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994" y="272189"/>
                <a:ext cx="9738360" cy="1162909"/>
              </a:xfrm>
              <a:prstGeom prst="rect">
                <a:avLst/>
              </a:prstGeom>
              <a:blipFill>
                <a:blip r:embed="rId16"/>
                <a:stretch>
                  <a:fillRect t="-9474" b="-73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Rectangle 14">
            <a:extLst>
              <a:ext uri="{FF2B5EF4-FFF2-40B4-BE49-F238E27FC236}">
                <a16:creationId xmlns:a16="http://schemas.microsoft.com/office/drawing/2014/main" id="{6D607F79-704B-4B06-662C-1BE9D46483C7}"/>
              </a:ext>
            </a:extLst>
          </p:cNvPr>
          <p:cNvSpPr/>
          <p:nvPr/>
        </p:nvSpPr>
        <p:spPr>
          <a:xfrm>
            <a:off x="1384300" y="1663700"/>
            <a:ext cx="2019300" cy="6858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A. 80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4F70320-9703-F4E2-AFD5-7B31A292CC07}"/>
              </a:ext>
            </a:extLst>
          </p:cNvPr>
          <p:cNvSpPr/>
          <p:nvPr/>
        </p:nvSpPr>
        <p:spPr>
          <a:xfrm>
            <a:off x="3670300" y="1663700"/>
            <a:ext cx="2019300" cy="6858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B. 0,8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7A51412-23C8-A402-A7D2-DFCF22ECECA8}"/>
              </a:ext>
            </a:extLst>
          </p:cNvPr>
          <p:cNvSpPr/>
          <p:nvPr/>
        </p:nvSpPr>
        <p:spPr>
          <a:xfrm>
            <a:off x="6080760" y="1663700"/>
            <a:ext cx="2019300" cy="6858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C. 8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15B80627-42DE-216F-065D-D63E8803A9C7}"/>
              </a:ext>
            </a:extLst>
          </p:cNvPr>
          <p:cNvSpPr/>
          <p:nvPr/>
        </p:nvSpPr>
        <p:spPr>
          <a:xfrm>
            <a:off x="8394700" y="1663700"/>
            <a:ext cx="2019300" cy="6858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D. </a:t>
            </a:r>
            <a:r>
              <a:rPr lang="en-US" sz="280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8,1</a:t>
            </a:r>
            <a:endParaRPr lang="en-VN" sz="2800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90568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ung 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2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556E-17 1.11111E-6 L 0.26875 0.0277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38" y="138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8.14815E-6 C 0.05105 0.00416 0.10209 0.00833 0.14219 -0.01876 C 0.1823 -0.04584 0.22483 -0.11945 0.24063 -0.16251 C 0.25643 -0.20556 0.25834 -0.26366 0.23751 -0.27709 C 0.21667 -0.29052 0.13751 -0.25556 0.11563 -0.24376 C 0.09376 -0.23195 0.10001 -0.21922 0.10626 -0.20626 " pathEditMode="relative" ptsTypes="aaaaaA">
                                      <p:cBhvr>
                                        <p:cTn id="3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47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7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47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-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2"/>
                  </p:tgtEl>
                </p:cond>
              </p:nextCondLst>
            </p:seq>
          </p:childTnLst>
        </p:cTn>
      </p:par>
    </p:tnLst>
    <p:bldLst>
      <p:bldP spid="21" grpId="0"/>
      <p:bldP spid="32" grpId="0"/>
      <p:bldP spid="20" grpId="0"/>
      <p:bldP spid="19" grpId="0"/>
      <p:bldP spid="22" grpId="0" animBg="1"/>
      <p:bldP spid="23" grpId="0" animBg="1"/>
      <p:bldP spid="25" grpId="0" animBg="1"/>
      <p:bldP spid="14" grpId="0" animBg="1"/>
      <p:bldP spid="15" grpId="0" animBg="1"/>
      <p:bldP spid="18" grpId="0" animBg="1"/>
      <p:bldP spid="29" grpId="0" animBg="1"/>
      <p:bldP spid="30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0CA3599-848E-4345-6C04-71CDAF232FFE}"/>
              </a:ext>
            </a:extLst>
          </p:cNvPr>
          <p:cNvSpPr txBox="1"/>
          <p:nvPr/>
        </p:nvSpPr>
        <p:spPr>
          <a:xfrm>
            <a:off x="1795111" y="1736075"/>
            <a:ext cx="8177564" cy="13849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>
            <a:defPPr>
              <a:defRPr lang="en-US"/>
            </a:defPPr>
            <a:lvl1pPr lvl="0" algn="ctr">
              <a:lnSpc>
                <a:spcPct val="150000"/>
              </a:lnSpc>
              <a:buClr>
                <a:srgbClr val="000000"/>
              </a:buClr>
              <a:buSzPts val="2800"/>
              <a:defRPr sz="2800" b="1" kern="0">
                <a:solidFill>
                  <a:srgbClr val="000000"/>
                </a:solidFill>
                <a:latin typeface="UTM Avo" panose="02040603050506020204" pitchFamily="18" charset="0"/>
                <a:ea typeface="Arial"/>
                <a:cs typeface="Arial"/>
              </a:defRPr>
            </a:lvl1pPr>
          </a:lstStyle>
          <a:p>
            <a:r>
              <a:rPr lang="vi-VN" dirty="0"/>
              <a:t>Qua bài học hôm nay, em biết thêm được điều gì?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6933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hlinkClick r:id="rId3"/>
            <a:extLst>
              <a:ext uri="{FF2B5EF4-FFF2-40B4-BE49-F238E27FC236}">
                <a16:creationId xmlns:a16="http://schemas.microsoft.com/office/drawing/2014/main" id="{5BB140FD-0F2F-3C58-2D12-8D13A2C3907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4385" y="2745858"/>
            <a:ext cx="2840982" cy="15972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69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D1E34AC-10E8-4E53-A2FA-0BF93ACA3477}"/>
              </a:ext>
            </a:extLst>
          </p:cNvPr>
          <p:cNvGrpSpPr/>
          <p:nvPr/>
        </p:nvGrpSpPr>
        <p:grpSpPr>
          <a:xfrm>
            <a:off x="577515" y="2094296"/>
            <a:ext cx="3108961" cy="2342950"/>
            <a:chOff x="577515" y="2094296"/>
            <a:chExt cx="3108961" cy="2342950"/>
          </a:xfrm>
        </p:grpSpPr>
        <p:sp>
          <p:nvSpPr>
            <p:cNvPr id="2" name="Rectangle: Rounded Corners 1">
              <a:extLst>
                <a:ext uri="{FF2B5EF4-FFF2-40B4-BE49-F238E27FC236}">
                  <a16:creationId xmlns:a16="http://schemas.microsoft.com/office/drawing/2014/main" id="{9AD46801-86F2-FE65-5245-E16C6210D437}"/>
                </a:ext>
              </a:extLst>
            </p:cNvPr>
            <p:cNvSpPr/>
            <p:nvPr/>
          </p:nvSpPr>
          <p:spPr>
            <a:xfrm>
              <a:off x="577515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Ôn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kiến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thức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học</a:t>
              </a:r>
              <a:endParaRPr lang="en-US" sz="2400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1026" name="Picture 2" descr="Smiling ">
              <a:extLst>
                <a:ext uri="{FF2B5EF4-FFF2-40B4-BE49-F238E27FC236}">
                  <a16:creationId xmlns:a16="http://schemas.microsoft.com/office/drawing/2014/main" id="{2AF4BC4C-522E-61DC-C14E-CBB78EEF1A0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8215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4738D842-CA7C-2C67-5705-B5A7B2E71F13}"/>
              </a:ext>
            </a:extLst>
          </p:cNvPr>
          <p:cNvGrpSpPr/>
          <p:nvPr/>
        </p:nvGrpSpPr>
        <p:grpSpPr>
          <a:xfrm>
            <a:off x="3830854" y="2094296"/>
            <a:ext cx="3108961" cy="2342950"/>
            <a:chOff x="3830854" y="2094296"/>
            <a:chExt cx="3108961" cy="2342950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722F8B86-F9D5-AC6E-410B-1BD83F492524}"/>
                </a:ext>
              </a:extLst>
            </p:cNvPr>
            <p:cNvSpPr/>
            <p:nvPr/>
          </p:nvSpPr>
          <p:spPr>
            <a:xfrm>
              <a:off x="3830854" y="2435192"/>
              <a:ext cx="3108961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Hoàn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thành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bài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tập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dirty="0" err="1">
                  <a:solidFill>
                    <a:schemeClr val="tx1"/>
                  </a:solidFill>
                  <a:latin typeface="UTM Avo" panose="02040603050506020204" pitchFamily="18" charset="0"/>
                </a:rPr>
                <a:t>trong</a:t>
              </a:r>
              <a:r>
                <a:rPr lang="en-US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 VBT</a:t>
              </a:r>
            </a:p>
          </p:txBody>
        </p:sp>
        <p:pic>
          <p:nvPicPr>
            <p:cNvPr id="5" name="Picture 2" descr="Smiling ">
              <a:extLst>
                <a:ext uri="{FF2B5EF4-FFF2-40B4-BE49-F238E27FC236}">
                  <a16:creationId xmlns:a16="http://schemas.microsoft.com/office/drawing/2014/main" id="{25162135-E582-8631-BFA0-5E3CE01529E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95380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F056B2B-19AE-FC8A-4816-D457E24BEC43}"/>
              </a:ext>
            </a:extLst>
          </p:cNvPr>
          <p:cNvGrpSpPr/>
          <p:nvPr/>
        </p:nvGrpSpPr>
        <p:grpSpPr>
          <a:xfrm>
            <a:off x="7055318" y="2094296"/>
            <a:ext cx="4650907" cy="2342950"/>
            <a:chOff x="7055318" y="2094296"/>
            <a:chExt cx="4650907" cy="2342950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23171EBC-D247-F6D4-AC63-1578E2BA5CBE}"/>
                </a:ext>
              </a:extLst>
            </p:cNvPr>
            <p:cNvSpPr/>
            <p:nvPr/>
          </p:nvSpPr>
          <p:spPr>
            <a:xfrm>
              <a:off x="7055318" y="2435192"/>
              <a:ext cx="4650907" cy="2002054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5000"/>
                </a:lnSpc>
              </a:pPr>
              <a:r>
                <a:rPr lang="vi-VN" sz="2400" dirty="0">
                  <a:solidFill>
                    <a:schemeClr val="tx1"/>
                  </a:solidFill>
                  <a:latin typeface="UTM Avo" panose="02040603050506020204" pitchFamily="18" charset="0"/>
                </a:rPr>
                <a:t>Đọc và chuẩn bị trước          </a:t>
              </a:r>
              <a:r>
                <a:rPr lang="vi-VN" sz="2400" b="1" dirty="0">
                  <a:solidFill>
                    <a:schemeClr val="tx1"/>
                  </a:solidFill>
                  <a:latin typeface="UTM Avo" panose="02040603050506020204" pitchFamily="18" charset="0"/>
                </a:rPr>
                <a:t>Bài 14: Số thập phân</a:t>
              </a:r>
              <a:endParaRPr lang="en-US" sz="2400" b="1">
                <a:solidFill>
                  <a:schemeClr val="tx1"/>
                </a:solidFill>
                <a:latin typeface="UTM Avo" panose="02040603050506020204" pitchFamily="18" charset="0"/>
              </a:endParaRPr>
            </a:p>
            <a:p>
              <a:pPr algn="ctr">
                <a:lnSpc>
                  <a:spcPct val="125000"/>
                </a:lnSpc>
              </a:pPr>
              <a:r>
                <a:rPr lang="vi-VN" sz="2400" b="1">
                  <a:solidFill>
                    <a:schemeClr val="tx1"/>
                  </a:solidFill>
                  <a:latin typeface="UTM Avo" panose="02040603050506020204" pitchFamily="18" charset="0"/>
                </a:rPr>
                <a:t>(tiếp theo)</a:t>
              </a:r>
              <a:endParaRPr lang="vi-VN" sz="2400" b="1" dirty="0">
                <a:solidFill>
                  <a:schemeClr val="tx1"/>
                </a:solidFill>
                <a:latin typeface="UTM Avo" panose="02040603050506020204" pitchFamily="18" charset="0"/>
              </a:endParaRPr>
            </a:p>
          </p:txBody>
        </p:sp>
        <p:pic>
          <p:nvPicPr>
            <p:cNvPr id="6" name="Picture 2" descr="Smiling ">
              <a:extLst>
                <a:ext uri="{FF2B5EF4-FFF2-40B4-BE49-F238E27FC236}">
                  <a16:creationId xmlns:a16="http://schemas.microsoft.com/office/drawing/2014/main" id="{34AC5703-8565-4B83-7D03-68692799B7B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072412" y="2094296"/>
              <a:ext cx="667352" cy="6673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778431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5;p1">
            <a:extLst>
              <a:ext uri="{FF2B5EF4-FFF2-40B4-BE49-F238E27FC236}">
                <a16:creationId xmlns:a16="http://schemas.microsoft.com/office/drawing/2014/main" id="{6239DC95-0E39-51A2-CC25-4A5F05007ABF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" name="Google Shape;86;p1">
            <a:extLst>
              <a:ext uri="{FF2B5EF4-FFF2-40B4-BE49-F238E27FC236}">
                <a16:creationId xmlns:a16="http://schemas.microsoft.com/office/drawing/2014/main" id="{312F9DBA-AF38-3E6F-0832-79D403067210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1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Để kết nối cộng đồng giáo viên và nhận thêm nhiều tài liệu giảng dạy, 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mời quý thầy cô tham gia Group Facebook</a:t>
            </a:r>
            <a:endParaRPr lang="vi-VN"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000" b="0" i="0" u="none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theo đường link:  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6" name="Google Shape;87;p1">
            <a:extLst>
              <a:ext uri="{FF2B5EF4-FFF2-40B4-BE49-F238E27FC236}">
                <a16:creationId xmlns:a16="http://schemas.microsoft.com/office/drawing/2014/main" id="{2D63CBA8-A188-A5C4-8660-C1A7E085DC9F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88;p1">
            <a:hlinkClick r:id="rId3"/>
            <a:extLst>
              <a:ext uri="{FF2B5EF4-FFF2-40B4-BE49-F238E27FC236}">
                <a16:creationId xmlns:a16="http://schemas.microsoft.com/office/drawing/2014/main" id="{E57769F8-F552-C8DA-8E8A-DDC3EC6203E2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Hoc10 –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Đồng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hành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cùng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giáo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viên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tiểu</a:t>
            </a:r>
            <a:r>
              <a:rPr lang="en-US" sz="2400" b="1" i="0" u="sng" strike="noStrike" cap="none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400" b="1" i="0" u="sng" strike="noStrike" cap="none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học</a:t>
            </a:r>
            <a:endParaRPr dirty="0"/>
          </a:p>
        </p:txBody>
      </p:sp>
      <p:sp>
        <p:nvSpPr>
          <p:cNvPr id="8" name="Google Shape;89;p1">
            <a:extLst>
              <a:ext uri="{FF2B5EF4-FFF2-40B4-BE49-F238E27FC236}">
                <a16:creationId xmlns:a16="http://schemas.microsoft.com/office/drawing/2014/main" id="{7EF84C48-1423-0E07-165D-E3FA4EEE6634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Hoặc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truy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</a:t>
            </a:r>
            <a:r>
              <a:rPr lang="en-US" sz="2000" dirty="0" err="1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cập</a:t>
            </a:r>
            <a:r>
              <a:rPr lang="en-US" sz="2000" dirty="0">
                <a:solidFill>
                  <a:srgbClr val="833C0B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 qua QR code</a:t>
            </a:r>
            <a:endParaRPr dirty="0"/>
          </a:p>
        </p:txBody>
      </p:sp>
      <p:pic>
        <p:nvPicPr>
          <p:cNvPr id="9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48BDCDB7-7169-BE3D-D202-AFAF2BB1AA97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5679086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91;p1">
            <a:extLst>
              <a:ext uri="{FF2B5EF4-FFF2-40B4-BE49-F238E27FC236}">
                <a16:creationId xmlns:a16="http://schemas.microsoft.com/office/drawing/2014/main" id="{90111135-4929-E613-5CA2-ABDE2809534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75985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149BD0E7-1910-438F-B179-135423978455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mẫu Toán 4" id="{2177364B-33F2-4BA7-B4AE-EF27B5C74F07}" vid="{F80FDD4E-B15E-4EB9-BC92-ABD0ED9503EB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mẫu Toán 4</Template>
  <TotalTime>421</TotalTime>
  <Words>766</Words>
  <Application>Microsoft Office PowerPoint</Application>
  <PresentationFormat>Widescreen</PresentationFormat>
  <Paragraphs>168</Paragraphs>
  <Slides>28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Cambria Math</vt:lpstr>
      <vt:lpstr>Calibri Light</vt:lpstr>
      <vt:lpstr>UTM Avo</vt:lpstr>
      <vt:lpstr>Arial</vt:lpstr>
      <vt:lpstr>Calibri</vt:lpstr>
      <vt:lpstr>Office Theme</vt:lpstr>
      <vt:lpstr>1_Office Theme</vt:lpstr>
      <vt:lpstr>2_Office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50</cp:revision>
  <dcterms:created xsi:type="dcterms:W3CDTF">2023-10-24T04:45:10Z</dcterms:created>
  <dcterms:modified xsi:type="dcterms:W3CDTF">2024-11-14T10:22:05Z</dcterms:modified>
</cp:coreProperties>
</file>