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72" r:id="rId2"/>
    <p:sldMasterId id="2147483684" r:id="rId3"/>
  </p:sldMasterIdLst>
  <p:notesMasterIdLst>
    <p:notesMasterId r:id="rId29"/>
  </p:notesMasterIdLst>
  <p:sldIdLst>
    <p:sldId id="256" r:id="rId4"/>
    <p:sldId id="257" r:id="rId5"/>
    <p:sldId id="277" r:id="rId6"/>
    <p:sldId id="278" r:id="rId7"/>
    <p:sldId id="259" r:id="rId8"/>
    <p:sldId id="279" r:id="rId9"/>
    <p:sldId id="282" r:id="rId10"/>
    <p:sldId id="281" r:id="rId11"/>
    <p:sldId id="283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72" r:id="rId21"/>
    <p:sldId id="295" r:id="rId22"/>
    <p:sldId id="296" r:id="rId23"/>
    <p:sldId id="297" r:id="rId24"/>
    <p:sldId id="298" r:id="rId25"/>
    <p:sldId id="280" r:id="rId26"/>
    <p:sldId id="310" r:id="rId27"/>
    <p:sldId id="267" r:id="rId2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364C9BC2-C9DC-46E9-89FE-D9A19A127D38}" type="slidenum">
              <a:rPr kumimoji="0" lang="en-US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24</a:t>
            </a:fld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05253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974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159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1156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1071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887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6915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1495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2385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45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4547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0483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487111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12497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11633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88402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21495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43932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17731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869502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09120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18266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3282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F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830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04157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5/1/688/33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5/1/688/33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7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mi-thuat-5/1/688/33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12" Type="http://schemas.openxmlformats.org/officeDocument/2006/relationships/image" Target="../media/image47.sv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1.sv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0" Type="http://schemas.openxmlformats.org/officeDocument/2006/relationships/image" Target="../media/image45.sv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thuật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5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685769" y="788518"/>
            <a:ext cx="10820462" cy="1964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SzPts val="990"/>
              <a:buFont typeface="Arial"/>
              <a:buNone/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4: Lễ hội bốn phương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1325403" y="4056103"/>
            <a:ext cx="9541194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7: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Mặt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nạ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trung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thu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(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4"/>
            <a:extLst>
              <a:ext uri="{FF2B5EF4-FFF2-40B4-BE49-F238E27FC236}">
                <a16:creationId xmlns:a16="http://schemas.microsoft.com/office/drawing/2014/main" id="{ACC9FE7F-1C8F-440B-78B4-E7BAF255FC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793" y="3050169"/>
            <a:ext cx="2826355" cy="15849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">
            <a:extLst>
              <a:ext uri="{FF2B5EF4-FFF2-40B4-BE49-F238E27FC236}">
                <a16:creationId xmlns:a16="http://schemas.microsoft.com/office/drawing/2014/main" id="{7E62C3AE-C09A-2C4A-B5C1-7B998A2B7F10}"/>
              </a:ext>
            </a:extLst>
          </p:cNvPr>
          <p:cNvGrpSpPr>
            <a:grpSpLocks noChangeAspect="1"/>
          </p:cNvGrpSpPr>
          <p:nvPr/>
        </p:nvGrpSpPr>
        <p:grpSpPr>
          <a:xfrm>
            <a:off x="1936555" y="1989661"/>
            <a:ext cx="4267200" cy="3826939"/>
            <a:chOff x="0" y="0"/>
            <a:chExt cx="8455660" cy="6348730"/>
          </a:xfrm>
        </p:grpSpPr>
        <p:sp>
          <p:nvSpPr>
            <p:cNvPr id="24" name="Freeform 3">
              <a:extLst>
                <a:ext uri="{FF2B5EF4-FFF2-40B4-BE49-F238E27FC236}">
                  <a16:creationId xmlns:a16="http://schemas.microsoft.com/office/drawing/2014/main" id="{E1250D5A-9FE8-B9D2-8C9B-0DBDA1F0E3BD}"/>
                </a:ext>
              </a:extLst>
            </p:cNvPr>
            <p:cNvSpPr/>
            <p:nvPr/>
          </p:nvSpPr>
          <p:spPr>
            <a:xfrm>
              <a:off x="15240" y="5910580"/>
              <a:ext cx="8425180" cy="424180"/>
            </a:xfrm>
            <a:custGeom>
              <a:avLst/>
              <a:gdLst/>
              <a:ahLst/>
              <a:cxnLst/>
              <a:rect l="l" t="t" r="r" b="b"/>
              <a:pathLst>
                <a:path w="8425180" h="424180">
                  <a:moveTo>
                    <a:pt x="7769860" y="424180"/>
                  </a:moveTo>
                  <a:lnTo>
                    <a:pt x="2839720" y="424180"/>
                  </a:lnTo>
                  <a:lnTo>
                    <a:pt x="2839720" y="1270"/>
                  </a:lnTo>
                  <a:lnTo>
                    <a:pt x="7769860" y="1270"/>
                  </a:lnTo>
                  <a:lnTo>
                    <a:pt x="7769860" y="424180"/>
                  </a:lnTo>
                  <a:close/>
                  <a:moveTo>
                    <a:pt x="652780" y="0"/>
                  </a:moveTo>
                  <a:lnTo>
                    <a:pt x="0" y="0"/>
                  </a:lnTo>
                  <a:lnTo>
                    <a:pt x="0" y="422910"/>
                  </a:lnTo>
                  <a:lnTo>
                    <a:pt x="651510" y="422910"/>
                  </a:lnTo>
                  <a:lnTo>
                    <a:pt x="652780" y="0"/>
                  </a:lnTo>
                  <a:lnTo>
                    <a:pt x="652780" y="0"/>
                  </a:lnTo>
                  <a:close/>
                  <a:moveTo>
                    <a:pt x="8425180" y="0"/>
                  </a:moveTo>
                  <a:lnTo>
                    <a:pt x="7769860" y="0"/>
                  </a:lnTo>
                  <a:lnTo>
                    <a:pt x="7769860" y="422910"/>
                  </a:lnTo>
                  <a:lnTo>
                    <a:pt x="8425180" y="422910"/>
                  </a:lnTo>
                  <a:lnTo>
                    <a:pt x="8425180" y="0"/>
                  </a:lnTo>
                  <a:close/>
                </a:path>
              </a:pathLst>
            </a:custGeom>
            <a:solidFill>
              <a:srgbClr val="AB9DC4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5" name="Freeform 4">
              <a:extLst>
                <a:ext uri="{FF2B5EF4-FFF2-40B4-BE49-F238E27FC236}">
                  <a16:creationId xmlns:a16="http://schemas.microsoft.com/office/drawing/2014/main" id="{E6EAF8AE-636F-F936-6FEE-40C0D6C669DD}"/>
                </a:ext>
              </a:extLst>
            </p:cNvPr>
            <p:cNvSpPr/>
            <p:nvPr/>
          </p:nvSpPr>
          <p:spPr>
            <a:xfrm>
              <a:off x="15240" y="15240"/>
              <a:ext cx="8425180" cy="6319520"/>
            </a:xfrm>
            <a:custGeom>
              <a:avLst/>
              <a:gdLst/>
              <a:ahLst/>
              <a:cxnLst/>
              <a:rect l="l" t="t" r="r" b="b"/>
              <a:pathLst>
                <a:path w="8425180" h="6319520">
                  <a:moveTo>
                    <a:pt x="2839720" y="6319520"/>
                  </a:moveTo>
                  <a:lnTo>
                    <a:pt x="652780" y="6319520"/>
                  </a:lnTo>
                  <a:lnTo>
                    <a:pt x="652780" y="5896610"/>
                  </a:lnTo>
                  <a:lnTo>
                    <a:pt x="2840990" y="5896610"/>
                  </a:lnTo>
                  <a:lnTo>
                    <a:pt x="2839720" y="6319520"/>
                  </a:lnTo>
                  <a:lnTo>
                    <a:pt x="2839720" y="6319520"/>
                  </a:lnTo>
                  <a:close/>
                  <a:moveTo>
                    <a:pt x="8425180" y="0"/>
                  </a:moveTo>
                  <a:lnTo>
                    <a:pt x="0" y="0"/>
                  </a:lnTo>
                  <a:lnTo>
                    <a:pt x="0" y="622300"/>
                  </a:lnTo>
                  <a:lnTo>
                    <a:pt x="8425180" y="622300"/>
                  </a:lnTo>
                  <a:lnTo>
                    <a:pt x="8425180" y="0"/>
                  </a:lnTo>
                  <a:lnTo>
                    <a:pt x="8425180" y="0"/>
                  </a:lnTo>
                  <a:close/>
                </a:path>
              </a:pathLst>
            </a:custGeom>
            <a:solidFill>
              <a:srgbClr val="FBC6DA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5B4F880B-ED88-00B6-50CE-68412804B36C}"/>
                </a:ext>
              </a:extLst>
            </p:cNvPr>
            <p:cNvSpPr/>
            <p:nvPr/>
          </p:nvSpPr>
          <p:spPr>
            <a:xfrm>
              <a:off x="0" y="0"/>
              <a:ext cx="8455660" cy="6348730"/>
            </a:xfrm>
            <a:custGeom>
              <a:avLst/>
              <a:gdLst/>
              <a:ahLst/>
              <a:cxnLst/>
              <a:rect l="l" t="t" r="r" b="b"/>
              <a:pathLst>
                <a:path w="8455660" h="6348730">
                  <a:moveTo>
                    <a:pt x="8440420" y="0"/>
                  </a:moveTo>
                  <a:lnTo>
                    <a:pt x="15240" y="0"/>
                  </a:lnTo>
                  <a:cubicBezTo>
                    <a:pt x="7620" y="0"/>
                    <a:pt x="0" y="7620"/>
                    <a:pt x="0" y="15240"/>
                  </a:cubicBezTo>
                  <a:lnTo>
                    <a:pt x="0" y="5910580"/>
                  </a:lnTo>
                  <a:lnTo>
                    <a:pt x="0" y="6333490"/>
                  </a:lnTo>
                  <a:cubicBezTo>
                    <a:pt x="0" y="6342380"/>
                    <a:pt x="7620" y="6348730"/>
                    <a:pt x="15240" y="6348730"/>
                  </a:cubicBezTo>
                  <a:lnTo>
                    <a:pt x="666750" y="6348730"/>
                  </a:lnTo>
                  <a:lnTo>
                    <a:pt x="2854960" y="6348730"/>
                  </a:lnTo>
                  <a:lnTo>
                    <a:pt x="7785100" y="6348730"/>
                  </a:lnTo>
                  <a:lnTo>
                    <a:pt x="8440420" y="6348730"/>
                  </a:lnTo>
                  <a:cubicBezTo>
                    <a:pt x="8449310" y="6348730"/>
                    <a:pt x="8455660" y="6341110"/>
                    <a:pt x="8455660" y="6333490"/>
                  </a:cubicBezTo>
                  <a:lnTo>
                    <a:pt x="8455660" y="5910580"/>
                  </a:lnTo>
                  <a:lnTo>
                    <a:pt x="8455660" y="15240"/>
                  </a:lnTo>
                  <a:cubicBezTo>
                    <a:pt x="8455660" y="7620"/>
                    <a:pt x="8449310" y="0"/>
                    <a:pt x="8440420" y="0"/>
                  </a:cubicBezTo>
                  <a:close/>
                  <a:moveTo>
                    <a:pt x="7785100" y="5895340"/>
                  </a:moveTo>
                  <a:lnTo>
                    <a:pt x="2854960" y="5895340"/>
                  </a:lnTo>
                  <a:lnTo>
                    <a:pt x="668020" y="5895340"/>
                  </a:lnTo>
                  <a:lnTo>
                    <a:pt x="31750" y="5895340"/>
                  </a:lnTo>
                  <a:lnTo>
                    <a:pt x="31750" y="652780"/>
                  </a:lnTo>
                  <a:lnTo>
                    <a:pt x="8425180" y="652780"/>
                  </a:lnTo>
                  <a:lnTo>
                    <a:pt x="8425180" y="5895340"/>
                  </a:lnTo>
                  <a:lnTo>
                    <a:pt x="7785100" y="5895340"/>
                  </a:lnTo>
                  <a:lnTo>
                    <a:pt x="7785100" y="5895340"/>
                  </a:lnTo>
                  <a:close/>
                  <a:moveTo>
                    <a:pt x="8425180" y="31750"/>
                  </a:moveTo>
                  <a:lnTo>
                    <a:pt x="8425180" y="622300"/>
                  </a:lnTo>
                  <a:lnTo>
                    <a:pt x="31750" y="622300"/>
                  </a:lnTo>
                  <a:lnTo>
                    <a:pt x="31750" y="31750"/>
                  </a:lnTo>
                  <a:lnTo>
                    <a:pt x="8425180" y="31750"/>
                  </a:lnTo>
                  <a:close/>
                  <a:moveTo>
                    <a:pt x="31750" y="5927090"/>
                  </a:moveTo>
                  <a:lnTo>
                    <a:pt x="652780" y="5927090"/>
                  </a:lnTo>
                  <a:lnTo>
                    <a:pt x="652780" y="6319520"/>
                  </a:lnTo>
                  <a:lnTo>
                    <a:pt x="31750" y="6319520"/>
                  </a:lnTo>
                  <a:lnTo>
                    <a:pt x="31750" y="5927090"/>
                  </a:lnTo>
                  <a:close/>
                  <a:moveTo>
                    <a:pt x="683260" y="6318250"/>
                  </a:moveTo>
                  <a:lnTo>
                    <a:pt x="683260" y="5925820"/>
                  </a:lnTo>
                  <a:lnTo>
                    <a:pt x="2839720" y="5925820"/>
                  </a:lnTo>
                  <a:lnTo>
                    <a:pt x="2839720" y="6318250"/>
                  </a:lnTo>
                  <a:lnTo>
                    <a:pt x="683260" y="6318250"/>
                  </a:lnTo>
                  <a:close/>
                  <a:moveTo>
                    <a:pt x="2871470" y="6318250"/>
                  </a:moveTo>
                  <a:lnTo>
                    <a:pt x="2871470" y="5925820"/>
                  </a:lnTo>
                  <a:lnTo>
                    <a:pt x="7769861" y="5925820"/>
                  </a:lnTo>
                  <a:lnTo>
                    <a:pt x="7769861" y="6318250"/>
                  </a:lnTo>
                  <a:lnTo>
                    <a:pt x="2871470" y="6318250"/>
                  </a:lnTo>
                  <a:close/>
                  <a:moveTo>
                    <a:pt x="8425180" y="6318250"/>
                  </a:moveTo>
                  <a:lnTo>
                    <a:pt x="7801611" y="6318250"/>
                  </a:lnTo>
                  <a:lnTo>
                    <a:pt x="7801611" y="5925820"/>
                  </a:lnTo>
                  <a:lnTo>
                    <a:pt x="8425180" y="5925820"/>
                  </a:lnTo>
                  <a:lnTo>
                    <a:pt x="8425180" y="6318250"/>
                  </a:lnTo>
                  <a:close/>
                  <a:moveTo>
                    <a:pt x="226060" y="467360"/>
                  </a:moveTo>
                  <a:lnTo>
                    <a:pt x="339090" y="342900"/>
                  </a:lnTo>
                  <a:lnTo>
                    <a:pt x="226060" y="218440"/>
                  </a:lnTo>
                  <a:cubicBezTo>
                    <a:pt x="219710" y="212090"/>
                    <a:pt x="220980" y="201930"/>
                    <a:pt x="227330" y="196850"/>
                  </a:cubicBezTo>
                  <a:cubicBezTo>
                    <a:pt x="233680" y="190500"/>
                    <a:pt x="243840" y="191770"/>
                    <a:pt x="248920" y="198120"/>
                  </a:cubicBezTo>
                  <a:lnTo>
                    <a:pt x="359410" y="320040"/>
                  </a:lnTo>
                  <a:lnTo>
                    <a:pt x="469900" y="198120"/>
                  </a:lnTo>
                  <a:cubicBezTo>
                    <a:pt x="476250" y="191770"/>
                    <a:pt x="485140" y="191770"/>
                    <a:pt x="491490" y="196850"/>
                  </a:cubicBezTo>
                  <a:cubicBezTo>
                    <a:pt x="497840" y="203200"/>
                    <a:pt x="497840" y="212090"/>
                    <a:pt x="492760" y="218440"/>
                  </a:cubicBezTo>
                  <a:lnTo>
                    <a:pt x="381000" y="344170"/>
                  </a:lnTo>
                  <a:lnTo>
                    <a:pt x="494030" y="468630"/>
                  </a:lnTo>
                  <a:cubicBezTo>
                    <a:pt x="500380" y="474980"/>
                    <a:pt x="499110" y="485140"/>
                    <a:pt x="492760" y="490220"/>
                  </a:cubicBezTo>
                  <a:cubicBezTo>
                    <a:pt x="490220" y="492760"/>
                    <a:pt x="486410" y="494030"/>
                    <a:pt x="482600" y="494030"/>
                  </a:cubicBezTo>
                  <a:cubicBezTo>
                    <a:pt x="478790" y="494030"/>
                    <a:pt x="473710" y="492760"/>
                    <a:pt x="471170" y="488950"/>
                  </a:cubicBezTo>
                  <a:lnTo>
                    <a:pt x="360680" y="367030"/>
                  </a:lnTo>
                  <a:lnTo>
                    <a:pt x="250190" y="488950"/>
                  </a:lnTo>
                  <a:cubicBezTo>
                    <a:pt x="247650" y="492760"/>
                    <a:pt x="242570" y="494030"/>
                    <a:pt x="238760" y="494030"/>
                  </a:cubicBezTo>
                  <a:cubicBezTo>
                    <a:pt x="234950" y="494030"/>
                    <a:pt x="231140" y="492760"/>
                    <a:pt x="228600" y="490220"/>
                  </a:cubicBezTo>
                  <a:cubicBezTo>
                    <a:pt x="220980" y="483870"/>
                    <a:pt x="220980" y="473710"/>
                    <a:pt x="226060" y="467360"/>
                  </a:cubicBezTo>
                  <a:close/>
                  <a:moveTo>
                    <a:pt x="1104900" y="344170"/>
                  </a:moveTo>
                  <a:cubicBezTo>
                    <a:pt x="1104900" y="335280"/>
                    <a:pt x="1112520" y="328930"/>
                    <a:pt x="1120140" y="328930"/>
                  </a:cubicBezTo>
                  <a:lnTo>
                    <a:pt x="1363980" y="328930"/>
                  </a:lnTo>
                  <a:cubicBezTo>
                    <a:pt x="1372870" y="328930"/>
                    <a:pt x="1379220" y="336550"/>
                    <a:pt x="1379220" y="344170"/>
                  </a:cubicBezTo>
                  <a:cubicBezTo>
                    <a:pt x="1379220" y="353060"/>
                    <a:pt x="1371600" y="359410"/>
                    <a:pt x="1363980" y="359410"/>
                  </a:cubicBezTo>
                  <a:lnTo>
                    <a:pt x="1120140" y="359410"/>
                  </a:lnTo>
                  <a:cubicBezTo>
                    <a:pt x="1111250" y="359410"/>
                    <a:pt x="1104900" y="351790"/>
                    <a:pt x="1104900" y="344170"/>
                  </a:cubicBezTo>
                  <a:close/>
                  <a:moveTo>
                    <a:pt x="676910" y="452120"/>
                  </a:moveTo>
                  <a:lnTo>
                    <a:pt x="702310" y="452120"/>
                  </a:lnTo>
                  <a:lnTo>
                    <a:pt x="702310" y="477520"/>
                  </a:lnTo>
                  <a:cubicBezTo>
                    <a:pt x="702310" y="486410"/>
                    <a:pt x="709930" y="492760"/>
                    <a:pt x="717550" y="492760"/>
                  </a:cubicBezTo>
                  <a:lnTo>
                    <a:pt x="924560" y="492760"/>
                  </a:lnTo>
                  <a:cubicBezTo>
                    <a:pt x="933450" y="492760"/>
                    <a:pt x="939800" y="485140"/>
                    <a:pt x="939800" y="477520"/>
                  </a:cubicBezTo>
                  <a:lnTo>
                    <a:pt x="939800" y="250190"/>
                  </a:lnTo>
                  <a:cubicBezTo>
                    <a:pt x="939800" y="241300"/>
                    <a:pt x="932180" y="234950"/>
                    <a:pt x="924560" y="234950"/>
                  </a:cubicBezTo>
                  <a:lnTo>
                    <a:pt x="899160" y="234950"/>
                  </a:lnTo>
                  <a:lnTo>
                    <a:pt x="899160" y="209550"/>
                  </a:lnTo>
                  <a:cubicBezTo>
                    <a:pt x="899160" y="200660"/>
                    <a:pt x="891540" y="194310"/>
                    <a:pt x="883920" y="194310"/>
                  </a:cubicBezTo>
                  <a:lnTo>
                    <a:pt x="676910" y="194310"/>
                  </a:lnTo>
                  <a:cubicBezTo>
                    <a:pt x="668020" y="194310"/>
                    <a:pt x="661670" y="201930"/>
                    <a:pt x="661670" y="209550"/>
                  </a:cubicBezTo>
                  <a:lnTo>
                    <a:pt x="661670" y="436880"/>
                  </a:lnTo>
                  <a:cubicBezTo>
                    <a:pt x="661670" y="445770"/>
                    <a:pt x="668020" y="452120"/>
                    <a:pt x="676910" y="452120"/>
                  </a:cubicBezTo>
                  <a:close/>
                  <a:moveTo>
                    <a:pt x="909320" y="265430"/>
                  </a:moveTo>
                  <a:lnTo>
                    <a:pt x="909320" y="462280"/>
                  </a:lnTo>
                  <a:lnTo>
                    <a:pt x="734060" y="462280"/>
                  </a:lnTo>
                  <a:lnTo>
                    <a:pt x="734060" y="452120"/>
                  </a:lnTo>
                  <a:lnTo>
                    <a:pt x="883920" y="452120"/>
                  </a:lnTo>
                  <a:cubicBezTo>
                    <a:pt x="892810" y="452120"/>
                    <a:pt x="899160" y="444500"/>
                    <a:pt x="899160" y="436880"/>
                  </a:cubicBezTo>
                  <a:lnTo>
                    <a:pt x="899160" y="265430"/>
                  </a:lnTo>
                  <a:lnTo>
                    <a:pt x="909320" y="265430"/>
                  </a:lnTo>
                  <a:close/>
                  <a:moveTo>
                    <a:pt x="692150" y="224790"/>
                  </a:moveTo>
                  <a:lnTo>
                    <a:pt x="867410" y="224790"/>
                  </a:lnTo>
                  <a:lnTo>
                    <a:pt x="867410" y="421640"/>
                  </a:lnTo>
                  <a:lnTo>
                    <a:pt x="692150" y="421640"/>
                  </a:lnTo>
                  <a:lnTo>
                    <a:pt x="692150" y="224790"/>
                  </a:lnTo>
                  <a:close/>
                  <a:moveTo>
                    <a:pt x="466090" y="6236970"/>
                  </a:moveTo>
                  <a:cubicBezTo>
                    <a:pt x="463550" y="6242050"/>
                    <a:pt x="457200" y="6245860"/>
                    <a:pt x="452120" y="6245860"/>
                  </a:cubicBezTo>
                  <a:cubicBezTo>
                    <a:pt x="449580" y="6245860"/>
                    <a:pt x="447040" y="6245860"/>
                    <a:pt x="444500" y="6244590"/>
                  </a:cubicBezTo>
                  <a:lnTo>
                    <a:pt x="229870" y="6137910"/>
                  </a:lnTo>
                  <a:cubicBezTo>
                    <a:pt x="224790" y="6135370"/>
                    <a:pt x="220980" y="6130290"/>
                    <a:pt x="220980" y="6123940"/>
                  </a:cubicBezTo>
                  <a:cubicBezTo>
                    <a:pt x="220980" y="6117590"/>
                    <a:pt x="224790" y="6112510"/>
                    <a:pt x="229870" y="6109970"/>
                  </a:cubicBezTo>
                  <a:lnTo>
                    <a:pt x="444500" y="6003290"/>
                  </a:lnTo>
                  <a:cubicBezTo>
                    <a:pt x="452120" y="5999480"/>
                    <a:pt x="461010" y="6002020"/>
                    <a:pt x="466090" y="6010910"/>
                  </a:cubicBezTo>
                  <a:cubicBezTo>
                    <a:pt x="469900" y="6018530"/>
                    <a:pt x="467360" y="6027420"/>
                    <a:pt x="458470" y="6032500"/>
                  </a:cubicBezTo>
                  <a:lnTo>
                    <a:pt x="271780" y="6125210"/>
                  </a:lnTo>
                  <a:lnTo>
                    <a:pt x="458470" y="6217920"/>
                  </a:lnTo>
                  <a:cubicBezTo>
                    <a:pt x="467360" y="6219190"/>
                    <a:pt x="469900" y="6229350"/>
                    <a:pt x="466090" y="6236970"/>
                  </a:cubicBezTo>
                  <a:close/>
                  <a:moveTo>
                    <a:pt x="7989570" y="6008370"/>
                  </a:moveTo>
                  <a:cubicBezTo>
                    <a:pt x="7993380" y="6000750"/>
                    <a:pt x="8002270" y="5996940"/>
                    <a:pt x="8011160" y="6000750"/>
                  </a:cubicBezTo>
                  <a:lnTo>
                    <a:pt x="8225790" y="6107430"/>
                  </a:lnTo>
                  <a:cubicBezTo>
                    <a:pt x="8230870" y="6109970"/>
                    <a:pt x="8234680" y="6115050"/>
                    <a:pt x="8234680" y="6121400"/>
                  </a:cubicBezTo>
                  <a:cubicBezTo>
                    <a:pt x="8234680" y="6127750"/>
                    <a:pt x="8230870" y="6132830"/>
                    <a:pt x="8225790" y="6135370"/>
                  </a:cubicBezTo>
                  <a:lnTo>
                    <a:pt x="8011160" y="6242050"/>
                  </a:lnTo>
                  <a:cubicBezTo>
                    <a:pt x="8008620" y="6243320"/>
                    <a:pt x="8006080" y="6243320"/>
                    <a:pt x="8003540" y="6243320"/>
                  </a:cubicBezTo>
                  <a:cubicBezTo>
                    <a:pt x="7997190" y="6243320"/>
                    <a:pt x="7992110" y="6239510"/>
                    <a:pt x="7989570" y="6234430"/>
                  </a:cubicBezTo>
                  <a:cubicBezTo>
                    <a:pt x="7985761" y="6226810"/>
                    <a:pt x="7988301" y="6217920"/>
                    <a:pt x="7997190" y="6212840"/>
                  </a:cubicBezTo>
                  <a:lnTo>
                    <a:pt x="8183880" y="6120130"/>
                  </a:lnTo>
                  <a:lnTo>
                    <a:pt x="7997190" y="6027420"/>
                  </a:lnTo>
                  <a:cubicBezTo>
                    <a:pt x="7989570" y="6026150"/>
                    <a:pt x="7985760" y="6015990"/>
                    <a:pt x="7989570" y="6008370"/>
                  </a:cubicBezTo>
                  <a:close/>
                </a:path>
              </a:pathLst>
            </a:custGeom>
            <a:solidFill>
              <a:srgbClr val="AB9DC4"/>
            </a:solidFill>
          </p:spPr>
          <p:txBody>
            <a:bodyPr/>
            <a:lstStyle/>
            <a:p>
              <a:pPr defTabSz="609630">
                <a:buClrTx/>
              </a:pPr>
              <a:endParaRPr lang="en-US" sz="1200" kern="120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</p:txBody>
        </p:sp>
      </p:grpSp>
      <p:pic>
        <p:nvPicPr>
          <p:cNvPr id="28" name="yt1s.com - Chiếc Đèn Ông Sao Thu thanh trước 1975  Hà Nội Vi Vu_v720P">
            <a:hlinkClick r:id="" action="ppaction://media"/>
            <a:extLst>
              <a:ext uri="{FF2B5EF4-FFF2-40B4-BE49-F238E27FC236}">
                <a16:creationId xmlns:a16="http://schemas.microsoft.com/office/drawing/2014/main" id="{A3B346F4-F58C-83DA-C439-2CD70484F80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44308" y="2431334"/>
            <a:ext cx="4051692" cy="30387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FF7EFE3F-4F6A-950B-38B0-61B269C939FC}"/>
              </a:ext>
            </a:extLst>
          </p:cNvPr>
          <p:cNvGrpSpPr/>
          <p:nvPr/>
        </p:nvGrpSpPr>
        <p:grpSpPr>
          <a:xfrm>
            <a:off x="7160325" y="1998848"/>
            <a:ext cx="4436828" cy="3671001"/>
            <a:chOff x="10363200" y="2771249"/>
            <a:chExt cx="6655242" cy="5506502"/>
          </a:xfrm>
        </p:grpSpPr>
        <p:pic>
          <p:nvPicPr>
            <p:cNvPr id="29" name="Picture 7">
              <a:extLst>
                <a:ext uri="{FF2B5EF4-FFF2-40B4-BE49-F238E27FC236}">
                  <a16:creationId xmlns:a16="http://schemas.microsoft.com/office/drawing/2014/main" id="{82C81C7D-7022-494B-EE80-10C6563E5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10363200" y="2771249"/>
              <a:ext cx="6655242" cy="5506502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32D5A14-9301-124E-257D-61F734A9606A}"/>
                </a:ext>
              </a:extLst>
            </p:cNvPr>
            <p:cNvSpPr txBox="1"/>
            <p:nvPr/>
          </p:nvSpPr>
          <p:spPr>
            <a:xfrm>
              <a:off x="10789958" y="3818360"/>
              <a:ext cx="5801727" cy="25218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latin typeface="+mn-lt"/>
                  <a:cs typeface="+mn-ea"/>
                  <a:sym typeface="+mn-lt"/>
                </a:rPr>
                <a:t>Em có cảm nhận gì </a:t>
              </a:r>
            </a:p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latin typeface="+mn-lt"/>
                  <a:cs typeface="+mn-ea"/>
                  <a:sym typeface="+mn-lt"/>
                </a:rPr>
                <a:t>khi nghe bài hát </a:t>
              </a:r>
            </a:p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latin typeface="+mn-lt"/>
                  <a:cs typeface="+mn-ea"/>
                  <a:sym typeface="+mn-lt"/>
                </a:rPr>
                <a:t>“</a:t>
              </a:r>
              <a:r>
                <a:rPr lang="vi-VN" sz="2400" b="1" kern="1200" dirty="0">
                  <a:latin typeface="+mn-lt"/>
                  <a:cs typeface="+mn-ea"/>
                  <a:sym typeface="+mn-lt"/>
                </a:rPr>
                <a:t>Chiếc đèn ông sao</a:t>
              </a:r>
              <a:r>
                <a:rPr lang="vi-VN" sz="2400" kern="1200" dirty="0">
                  <a:latin typeface="+mn-lt"/>
                  <a:cs typeface="+mn-ea"/>
                  <a:sym typeface="+mn-lt"/>
                </a:rPr>
                <a:t>”?</a:t>
              </a:r>
              <a:endParaRPr lang="vi-VN" sz="2400" kern="1200" dirty="0">
                <a:solidFill>
                  <a:prstClr val="black"/>
                </a:solidFill>
                <a:latin typeface="+mn-lt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6247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9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peech Bubble: Rectangle with Corners Rounded 30">
            <a:extLst>
              <a:ext uri="{FF2B5EF4-FFF2-40B4-BE49-F238E27FC236}">
                <a16:creationId xmlns:a16="http://schemas.microsoft.com/office/drawing/2014/main" id="{E9F9051B-DA4E-EE7D-E715-00A741067E9C}"/>
              </a:ext>
            </a:extLst>
          </p:cNvPr>
          <p:cNvSpPr/>
          <p:nvPr/>
        </p:nvSpPr>
        <p:spPr>
          <a:xfrm>
            <a:off x="497115" y="1848685"/>
            <a:ext cx="4368800" cy="2832172"/>
          </a:xfrm>
          <a:prstGeom prst="wedgeRound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Bài hát mang đến hình ảnh của một ngày lễ đầy vui vẻ, hòa mình trong không gian trăng tròn và ánh sáng đèn ông sao.</a:t>
            </a:r>
          </a:p>
        </p:txBody>
      </p:sp>
      <p:pic>
        <p:nvPicPr>
          <p:cNvPr id="1026" name="Picture 2" descr="TOP 8 bài Thuyết minh về Chiếc đèn ông sao phổ biến nhất">
            <a:extLst>
              <a:ext uri="{FF2B5EF4-FFF2-40B4-BE49-F238E27FC236}">
                <a16:creationId xmlns:a16="http://schemas.microsoft.com/office/drawing/2014/main" id="{E674A333-56DD-FB4B-60E5-3DA613023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714" y="948799"/>
            <a:ext cx="5910518" cy="3098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EADCA62-7DD7-78D4-C2E3-2FEDDC57E0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911" y="4273550"/>
            <a:ext cx="4781550" cy="2584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0B5FAFD6-6C91-D25E-23C7-0747042CB6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793" y="3050169"/>
            <a:ext cx="2826355" cy="15849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A68F35-B4ED-9B90-C5CE-596E5DED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857" y="1567542"/>
            <a:ext cx="11531600" cy="762000"/>
          </a:xfrm>
        </p:spPr>
        <p:txBody>
          <a:bodyPr>
            <a:normAutofit/>
          </a:bodyPr>
          <a:lstStyle/>
          <a:p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Quan sát hình ảnh SGK tr.32 – 33 và thực hiện yêu cầu</a:t>
            </a:r>
            <a:endParaRPr lang="vi-VN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Arrow: Pentagon 23">
            <a:extLst>
              <a:ext uri="{FF2B5EF4-FFF2-40B4-BE49-F238E27FC236}">
                <a16:creationId xmlns:a16="http://schemas.microsoft.com/office/drawing/2014/main" id="{1BE385B4-C4E6-47A6-F91D-10635B8DA179}"/>
              </a:ext>
            </a:extLst>
          </p:cNvPr>
          <p:cNvSpPr/>
          <p:nvPr/>
        </p:nvSpPr>
        <p:spPr>
          <a:xfrm>
            <a:off x="0" y="2329542"/>
            <a:ext cx="4368800" cy="529771"/>
          </a:xfrm>
          <a:prstGeom prst="homePlate">
            <a:avLst/>
          </a:prstGeom>
          <a:solidFill>
            <a:srgbClr val="369694"/>
          </a:solidFill>
          <a:ln>
            <a:solidFill>
              <a:srgbClr val="36969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b="1" kern="1200" dirty="0">
                <a:solidFill>
                  <a:prstClr val="white"/>
                </a:solidFill>
                <a:cs typeface="+mn-ea"/>
                <a:sym typeface="+mn-lt"/>
              </a:rPr>
              <a:t>THẢO LUẬN NHÓM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2418BE6-F1C6-C9CD-BDF3-14C0ADE147B8}"/>
              </a:ext>
            </a:extLst>
          </p:cNvPr>
          <p:cNvSpPr/>
          <p:nvPr/>
        </p:nvSpPr>
        <p:spPr>
          <a:xfrm>
            <a:off x="609599" y="3135086"/>
            <a:ext cx="6455229" cy="3392714"/>
          </a:xfrm>
          <a:prstGeom prst="roundRect">
            <a:avLst>
              <a:gd name="adj" fmla="val 14214"/>
            </a:avLst>
          </a:prstGeom>
          <a:ln>
            <a:solidFill>
              <a:srgbClr val="36969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+ Các nhân vật trong hình 1 đang tham gia hoạt động gì?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+ Kể tên một số đồ chơi thường dùng trong dịp tết Trung thu.</a:t>
            </a:r>
          </a:p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+ Mặt nạ ở hình 1, hình 2 có những hình dạng và màu sắc như thế nào?</a:t>
            </a:r>
          </a:p>
        </p:txBody>
      </p:sp>
      <p:sp>
        <p:nvSpPr>
          <p:cNvPr id="26" name="Freeform 42">
            <a:extLst>
              <a:ext uri="{FF2B5EF4-FFF2-40B4-BE49-F238E27FC236}">
                <a16:creationId xmlns:a16="http://schemas.microsoft.com/office/drawing/2014/main" id="{23C6DFB4-97D1-41C7-A5DA-998D12FC3495}"/>
              </a:ext>
            </a:extLst>
          </p:cNvPr>
          <p:cNvSpPr/>
          <p:nvPr/>
        </p:nvSpPr>
        <p:spPr>
          <a:xfrm>
            <a:off x="7270976" y="3383381"/>
            <a:ext cx="4550017" cy="3918703"/>
          </a:xfrm>
          <a:custGeom>
            <a:avLst/>
            <a:gdLst/>
            <a:ahLst/>
            <a:cxnLst/>
            <a:rect l="l" t="t" r="r" b="b"/>
            <a:pathLst>
              <a:path w="1203959" h="1036909">
                <a:moveTo>
                  <a:pt x="0" y="0"/>
                </a:moveTo>
                <a:lnTo>
                  <a:pt x="1203959" y="0"/>
                </a:lnTo>
                <a:lnTo>
                  <a:pt x="1203959" y="1036910"/>
                </a:lnTo>
                <a:lnTo>
                  <a:pt x="0" y="10369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vi-VN" sz="800" kern="12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A68F35-B4ED-9B90-C5CE-596E5DED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3857" y="1678389"/>
            <a:ext cx="11531600" cy="762000"/>
          </a:xfrm>
        </p:spPr>
        <p:txBody>
          <a:bodyPr>
            <a:normAutofit/>
          </a:bodyPr>
          <a:lstStyle/>
          <a:p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Quan sát hình ảnh SGK tr.32 – 33 và thực hiện yêu cầu</a:t>
            </a:r>
            <a:endParaRPr lang="vi-VN" sz="24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E3B6A91-A3B7-F595-48C5-E30D0EA564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3" t="6453" r="6477"/>
          <a:stretch/>
        </p:blipFill>
        <p:spPr bwMode="auto">
          <a:xfrm>
            <a:off x="1483686" y="2440389"/>
            <a:ext cx="4849689" cy="408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Freeform 42">
            <a:extLst>
              <a:ext uri="{FF2B5EF4-FFF2-40B4-BE49-F238E27FC236}">
                <a16:creationId xmlns:a16="http://schemas.microsoft.com/office/drawing/2014/main" id="{309EE11F-5FBE-D490-0686-45172140B455}"/>
              </a:ext>
            </a:extLst>
          </p:cNvPr>
          <p:cNvSpPr/>
          <p:nvPr/>
        </p:nvSpPr>
        <p:spPr>
          <a:xfrm>
            <a:off x="7029407" y="3350724"/>
            <a:ext cx="4550017" cy="3918703"/>
          </a:xfrm>
          <a:custGeom>
            <a:avLst/>
            <a:gdLst/>
            <a:ahLst/>
            <a:cxnLst/>
            <a:rect l="l" t="t" r="r" b="b"/>
            <a:pathLst>
              <a:path w="1203959" h="1036909">
                <a:moveTo>
                  <a:pt x="0" y="0"/>
                </a:moveTo>
                <a:lnTo>
                  <a:pt x="1203959" y="0"/>
                </a:lnTo>
                <a:lnTo>
                  <a:pt x="1203959" y="1036910"/>
                </a:lnTo>
                <a:lnTo>
                  <a:pt x="0" y="10369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vi-VN" sz="800" kern="12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07419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A68F35-B4ED-9B90-C5CE-596E5DED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1635796"/>
            <a:ext cx="11531600" cy="762000"/>
          </a:xfrm>
        </p:spPr>
        <p:txBody>
          <a:bodyPr>
            <a:normAutofit/>
          </a:bodyPr>
          <a:lstStyle/>
          <a:p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Quan sát hình ảnh SGK tr.32 – 33 và thực hiện yêu cầu</a:t>
            </a:r>
            <a:endParaRPr lang="vi-VN" sz="24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E3B6A91-A3B7-F595-48C5-E30D0EA564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7" t="9216" r="5137" b="6901"/>
          <a:stretch/>
        </p:blipFill>
        <p:spPr bwMode="auto">
          <a:xfrm>
            <a:off x="452812" y="2511503"/>
            <a:ext cx="11286376" cy="40252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465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A68F35-B4ED-9B90-C5CE-596E5DED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0" y="1020342"/>
            <a:ext cx="11531600" cy="762000"/>
          </a:xfrm>
        </p:spPr>
        <p:txBody>
          <a:bodyPr>
            <a:normAutofit/>
          </a:bodyPr>
          <a:lstStyle/>
          <a:p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Nhận xét hình ảnh SGK tr.32 – 33</a:t>
            </a:r>
            <a:endParaRPr lang="vi-VN" sz="24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E3B6A91-A3B7-F595-48C5-E30D0EA564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93" t="6453" r="6477"/>
          <a:stretch/>
        </p:blipFill>
        <p:spPr bwMode="auto">
          <a:xfrm>
            <a:off x="1193800" y="1897743"/>
            <a:ext cx="3657600" cy="30771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147FEAB8-9335-F5F4-F1AA-66BC996D84AB}"/>
              </a:ext>
            </a:extLst>
          </p:cNvPr>
          <p:cNvSpPr/>
          <p:nvPr/>
        </p:nvSpPr>
        <p:spPr>
          <a:xfrm>
            <a:off x="5588000" y="2204636"/>
            <a:ext cx="5740400" cy="2242612"/>
          </a:xfrm>
          <a:prstGeom prst="wedgeRoundRectCallout">
            <a:avLst>
              <a:gd name="adj1" fmla="val -60988"/>
              <a:gd name="adj2" fmla="val 1450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Các nhân vật trong hình 1 đang tổ chức múa lân. Múa lân là một trong những hoạt động nổi bật trong dịp tết Trung thu. 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965F883E-E8F0-32F0-4B88-615A7DDDFD0F}"/>
              </a:ext>
            </a:extLst>
          </p:cNvPr>
          <p:cNvSpPr/>
          <p:nvPr/>
        </p:nvSpPr>
        <p:spPr>
          <a:xfrm>
            <a:off x="860269" y="5279821"/>
            <a:ext cx="10468131" cy="1285150"/>
          </a:xfrm>
          <a:prstGeom prst="wedgeRoundRectCallou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Múa lân không chỉ mang lại niềm vui, phúc lộc, điềm lành cho mỗi gia đình mà còn làm cho bầu không khí trở nên rộn ràng.</a:t>
            </a:r>
          </a:p>
        </p:txBody>
      </p:sp>
    </p:spTree>
    <p:extLst>
      <p:ext uri="{BB962C8B-B14F-4D97-AF65-F5344CB8AC3E}">
        <p14:creationId xmlns:p14="http://schemas.microsoft.com/office/powerpoint/2010/main" val="3672177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A68F35-B4ED-9B90-C5CE-596E5DED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850" y="1678862"/>
            <a:ext cx="11531600" cy="762000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vi-VN" sz="2400" b="1" dirty="0">
                <a:solidFill>
                  <a:srgbClr val="FF0000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Một số đồ chơi thường dùng trong dịp tết Trung thu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234120-302E-FFF0-5135-3B20CDB9E9DA}"/>
              </a:ext>
            </a:extLst>
          </p:cNvPr>
          <p:cNvGrpSpPr/>
          <p:nvPr/>
        </p:nvGrpSpPr>
        <p:grpSpPr>
          <a:xfrm>
            <a:off x="1038850" y="2440862"/>
            <a:ext cx="4515005" cy="3969981"/>
            <a:chOff x="773430" y="2705100"/>
            <a:chExt cx="6530339" cy="613828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6BFC496-2D4C-A051-CCF5-541D60A120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8" b="728"/>
            <a:stretch/>
          </p:blipFill>
          <p:spPr>
            <a:xfrm>
              <a:off x="773431" y="2705100"/>
              <a:ext cx="6530338" cy="5243549"/>
            </a:xfrm>
            <a:prstGeom prst="rect">
              <a:avLst/>
            </a:prstGeom>
            <a:ln>
              <a:solidFill>
                <a:srgbClr val="369694"/>
              </a:solidFill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8C835DB-206D-14B9-435F-77D851B407A3}"/>
                </a:ext>
              </a:extLst>
            </p:cNvPr>
            <p:cNvSpPr txBox="1"/>
            <p:nvPr/>
          </p:nvSpPr>
          <p:spPr>
            <a:xfrm>
              <a:off x="773430" y="8129569"/>
              <a:ext cx="6530338" cy="713815"/>
            </a:xfrm>
            <a:prstGeom prst="rect">
              <a:avLst/>
            </a:prstGeom>
            <a:solidFill>
              <a:srgbClr val="CCECEB"/>
            </a:solidFill>
          </p:spPr>
          <p:txBody>
            <a:bodyPr wrap="square" anchor="ctr">
              <a:spAutoFit/>
            </a:bodyPr>
            <a:lstStyle/>
            <a:p>
              <a:pPr algn="ctr" defTabSz="609630">
                <a:buClrTx/>
              </a:pPr>
              <a:r>
                <a:rPr lang="vi-VN" sz="2400" kern="1200" dirty="0">
                  <a:solidFill>
                    <a:prstClr val="black"/>
                  </a:solidFill>
                  <a:latin typeface="+mn-lt"/>
                  <a:cs typeface="+mn-ea"/>
                  <a:sym typeface="+mn-lt"/>
                </a:rPr>
                <a:t>Đèn ông sao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EECF048-7734-8926-ECDE-BE5F2C3B147F}"/>
              </a:ext>
            </a:extLst>
          </p:cNvPr>
          <p:cNvGrpSpPr/>
          <p:nvPr/>
        </p:nvGrpSpPr>
        <p:grpSpPr>
          <a:xfrm>
            <a:off x="6880849" y="2444556"/>
            <a:ext cx="4515005" cy="3969981"/>
            <a:chOff x="773430" y="2705100"/>
            <a:chExt cx="6530339" cy="613828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3CD4C88-49CB-B290-B8E4-665C3DB4D7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09" r="7409"/>
            <a:stretch/>
          </p:blipFill>
          <p:spPr>
            <a:xfrm>
              <a:off x="773431" y="2705100"/>
              <a:ext cx="6530338" cy="5243549"/>
            </a:xfrm>
            <a:prstGeom prst="rect">
              <a:avLst/>
            </a:prstGeom>
            <a:ln>
              <a:solidFill>
                <a:srgbClr val="369694"/>
              </a:solidFill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5956E14-E618-8A84-99D1-0306840847D2}"/>
                </a:ext>
              </a:extLst>
            </p:cNvPr>
            <p:cNvSpPr txBox="1"/>
            <p:nvPr/>
          </p:nvSpPr>
          <p:spPr>
            <a:xfrm>
              <a:off x="773430" y="8129569"/>
              <a:ext cx="6530338" cy="713815"/>
            </a:xfrm>
            <a:prstGeom prst="rect">
              <a:avLst/>
            </a:prstGeom>
            <a:solidFill>
              <a:srgbClr val="CCECEB"/>
            </a:solidFill>
          </p:spPr>
          <p:txBody>
            <a:bodyPr wrap="square" anchor="ctr">
              <a:spAutoFit/>
            </a:bodyPr>
            <a:lstStyle/>
            <a:p>
              <a:pPr algn="ctr" defTabSz="609630">
                <a:buClrTx/>
              </a:pPr>
              <a:r>
                <a:rPr lang="vi-VN" sz="2400" kern="1200" dirty="0">
                  <a:solidFill>
                    <a:prstClr val="black"/>
                  </a:solidFill>
                  <a:latin typeface="+mn-lt"/>
                  <a:cs typeface="+mn-ea"/>
                  <a:sym typeface="+mn-lt"/>
                </a:rPr>
                <a:t>Đèn lồng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624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A68F35-B4ED-9B90-C5CE-596E5DED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365" y="1687913"/>
            <a:ext cx="11531600" cy="762000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vi-VN" sz="2400" b="1" dirty="0">
                <a:solidFill>
                  <a:srgbClr val="FF0000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Một số đồ chơi thường dùng trong dịp tết Trung thu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234120-302E-FFF0-5135-3B20CDB9E9DA}"/>
              </a:ext>
            </a:extLst>
          </p:cNvPr>
          <p:cNvGrpSpPr/>
          <p:nvPr/>
        </p:nvGrpSpPr>
        <p:grpSpPr>
          <a:xfrm>
            <a:off x="1038850" y="2553179"/>
            <a:ext cx="4336585" cy="3822221"/>
            <a:chOff x="773430" y="2705100"/>
            <a:chExt cx="6530339" cy="615296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6BFC496-2D4C-A051-CCF5-541D60A1207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93" r="10293"/>
            <a:stretch/>
          </p:blipFill>
          <p:spPr>
            <a:xfrm>
              <a:off x="773431" y="2705100"/>
              <a:ext cx="6530338" cy="5243549"/>
            </a:xfrm>
            <a:prstGeom prst="rect">
              <a:avLst/>
            </a:prstGeom>
            <a:ln>
              <a:solidFill>
                <a:srgbClr val="369694"/>
              </a:solidFill>
            </a:ln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8C835DB-206D-14B9-435F-77D851B407A3}"/>
                </a:ext>
              </a:extLst>
            </p:cNvPr>
            <p:cNvSpPr txBox="1"/>
            <p:nvPr/>
          </p:nvSpPr>
          <p:spPr>
            <a:xfrm>
              <a:off x="773430" y="8114885"/>
              <a:ext cx="6530337" cy="743183"/>
            </a:xfrm>
            <a:prstGeom prst="rect">
              <a:avLst/>
            </a:prstGeom>
            <a:solidFill>
              <a:srgbClr val="CCECEB"/>
            </a:solidFill>
          </p:spPr>
          <p:txBody>
            <a:bodyPr wrap="square" anchor="ctr">
              <a:spAutoFit/>
            </a:bodyPr>
            <a:lstStyle/>
            <a:p>
              <a:pPr algn="ctr" defTabSz="609630">
                <a:buClrTx/>
              </a:pPr>
              <a:r>
                <a:rPr lang="vi-VN" sz="2400" kern="1200" dirty="0">
                  <a:solidFill>
                    <a:prstClr val="black"/>
                  </a:solidFill>
                  <a:latin typeface="+mj-lt"/>
                  <a:cs typeface="+mn-ea"/>
                  <a:sym typeface="+mn-lt"/>
                </a:rPr>
                <a:t>Mặt nạ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EECF048-7734-8926-ECDE-BE5F2C3B147F}"/>
              </a:ext>
            </a:extLst>
          </p:cNvPr>
          <p:cNvGrpSpPr/>
          <p:nvPr/>
        </p:nvGrpSpPr>
        <p:grpSpPr>
          <a:xfrm>
            <a:off x="6880849" y="2556873"/>
            <a:ext cx="4336585" cy="3822221"/>
            <a:chOff x="773430" y="2705100"/>
            <a:chExt cx="6530339" cy="615296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3CD4C88-49CB-B290-B8E4-665C3DB4D7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95" r="8895"/>
            <a:stretch/>
          </p:blipFill>
          <p:spPr>
            <a:xfrm>
              <a:off x="773431" y="2705100"/>
              <a:ext cx="6530338" cy="5243549"/>
            </a:xfrm>
            <a:prstGeom prst="rect">
              <a:avLst/>
            </a:prstGeom>
            <a:ln>
              <a:solidFill>
                <a:srgbClr val="369694"/>
              </a:solidFill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5956E14-E618-8A84-99D1-0306840847D2}"/>
                </a:ext>
              </a:extLst>
            </p:cNvPr>
            <p:cNvSpPr txBox="1"/>
            <p:nvPr/>
          </p:nvSpPr>
          <p:spPr>
            <a:xfrm>
              <a:off x="773430" y="8114885"/>
              <a:ext cx="6530337" cy="743183"/>
            </a:xfrm>
            <a:prstGeom prst="rect">
              <a:avLst/>
            </a:prstGeom>
            <a:solidFill>
              <a:srgbClr val="CCECEB"/>
            </a:solidFill>
          </p:spPr>
          <p:txBody>
            <a:bodyPr wrap="square" anchor="ctr">
              <a:spAutoFit/>
            </a:bodyPr>
            <a:lstStyle/>
            <a:p>
              <a:pPr algn="ctr" defTabSz="609630">
                <a:buClrTx/>
              </a:pPr>
              <a:r>
                <a:rPr lang="vi-VN" sz="2400" kern="1200" dirty="0">
                  <a:solidFill>
                    <a:prstClr val="black"/>
                  </a:solidFill>
                  <a:latin typeface="+mj-lt"/>
                  <a:cs typeface="+mn-ea"/>
                  <a:sym typeface="+mn-lt"/>
                </a:rPr>
                <a:t>Trống Trung thu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715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A68F35-B4ED-9B90-C5CE-596E5DED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8572" y="1001931"/>
            <a:ext cx="11531600" cy="762000"/>
          </a:xfrm>
        </p:spPr>
        <p:txBody>
          <a:bodyPr>
            <a:normAutofit/>
          </a:bodyPr>
          <a:lstStyle/>
          <a:p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Nhận xét hình ảnh SGK tr.32 – 33</a:t>
            </a:r>
            <a:endParaRPr lang="vi-VN" sz="24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0ABCC9-2E0A-4A42-0CC8-B0123C9497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7" t="9216" r="5137" b="6901"/>
          <a:stretch/>
        </p:blipFill>
        <p:spPr bwMode="auto">
          <a:xfrm>
            <a:off x="2082800" y="1852674"/>
            <a:ext cx="8026400" cy="28626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147FEAB8-9335-F5F4-F1AA-66BC996D84AB}"/>
              </a:ext>
            </a:extLst>
          </p:cNvPr>
          <p:cNvSpPr/>
          <p:nvPr/>
        </p:nvSpPr>
        <p:spPr>
          <a:xfrm>
            <a:off x="869950" y="5036702"/>
            <a:ext cx="10712450" cy="1638733"/>
          </a:xfrm>
          <a:prstGeom prst="wedgeRoundRectCallout">
            <a:avLst>
              <a:gd name="adj1" fmla="val -19320"/>
              <a:gd name="adj2" fmla="val -72929"/>
              <a:gd name="adj3" fmla="val 16667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Mặt nạ ở hình 1 và hình 2 có nhiều hình khác nhau như hình ông Địa, chú Tễu, con trâu, con thỏ, con khỉ,…. Màu sắc của mặt nạ thường tươi vui, rực rỡ.</a:t>
            </a:r>
          </a:p>
        </p:txBody>
      </p:sp>
    </p:spTree>
    <p:extLst>
      <p:ext uri="{BB962C8B-B14F-4D97-AF65-F5344CB8AC3E}">
        <p14:creationId xmlns:p14="http://schemas.microsoft.com/office/powerpoint/2010/main" val="131781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A68F35-B4ED-9B90-C5CE-596E5DED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701" y="1763656"/>
            <a:ext cx="11531600" cy="762000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vi-VN" sz="2400" b="1" dirty="0">
                <a:solidFill>
                  <a:srgbClr val="FF0000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Quan sát các đồ vật thường được sử dụng trong dịp Trung thu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A190076-3E01-9C2E-9D3A-B0F6BABEA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1" b="471"/>
          <a:stretch/>
        </p:blipFill>
        <p:spPr bwMode="auto">
          <a:xfrm>
            <a:off x="807701" y="2525656"/>
            <a:ext cx="4946185" cy="3267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6EC2A30-666A-3644-63ED-23B0DFEA7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" b="482"/>
          <a:stretch/>
        </p:blipFill>
        <p:spPr bwMode="auto">
          <a:xfrm>
            <a:off x="6672602" y="2525656"/>
            <a:ext cx="4946185" cy="3267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89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A68F35-B4ED-9B90-C5CE-596E5DED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2" y="1534887"/>
            <a:ext cx="11531600" cy="762000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vi-VN" sz="2400" b="1" dirty="0">
                <a:solidFill>
                  <a:srgbClr val="FF0000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Quan sát các đồ vật thường được sử dụng trong dịp Trung thu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A190076-3E01-9C2E-9D3A-B0F6BABEA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" b="458"/>
          <a:stretch/>
        </p:blipFill>
        <p:spPr bwMode="auto">
          <a:xfrm>
            <a:off x="457200" y="2296887"/>
            <a:ext cx="5537200" cy="365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6EC2A30-666A-3644-63ED-23B0DFEA7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" r="902"/>
          <a:stretch/>
        </p:blipFill>
        <p:spPr bwMode="auto">
          <a:xfrm>
            <a:off x="6322101" y="2296887"/>
            <a:ext cx="5537200" cy="365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272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A68F35-B4ED-9B90-C5CE-596E5DED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802" y="1704278"/>
            <a:ext cx="11531600" cy="762000"/>
          </a:xfrm>
        </p:spPr>
        <p:txBody>
          <a:bodyPr>
            <a:normAutofit/>
          </a:bodyPr>
          <a:lstStyle/>
          <a:p>
            <a:pPr>
              <a:lnSpc>
                <a:spcPct val="114000"/>
              </a:lnSpc>
            </a:pPr>
            <a:r>
              <a:rPr lang="vi-VN" sz="2400" b="1" dirty="0">
                <a:solidFill>
                  <a:srgbClr val="FF0000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Quan sát các đồ vật thường được sử dụng trong dịp Trung thu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FA190076-3E01-9C2E-9D3A-B0F6BABEA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" b="427"/>
          <a:stretch/>
        </p:blipFill>
        <p:spPr bwMode="auto">
          <a:xfrm>
            <a:off x="457200" y="2466278"/>
            <a:ext cx="5537200" cy="365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B6EC2A30-666A-3644-63ED-23B0DFEA7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2" b="5962"/>
          <a:stretch/>
        </p:blipFill>
        <p:spPr bwMode="auto">
          <a:xfrm>
            <a:off x="6322101" y="2466278"/>
            <a:ext cx="5537200" cy="365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104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A68F35-B4ED-9B90-C5CE-596E5DED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686" y="1514506"/>
            <a:ext cx="11531600" cy="762000"/>
          </a:xfrm>
        </p:spPr>
        <p:txBody>
          <a:bodyPr>
            <a:normAutofit fontScale="90000"/>
          </a:bodyPr>
          <a:lstStyle/>
          <a:p>
            <a:r>
              <a:rPr lang="vi-VN" sz="26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Không khí Tết Trung thu rộn ràng, ấm áp trên khắp các nẻo đường</a:t>
            </a:r>
          </a:p>
        </p:txBody>
      </p:sp>
      <p:pic>
        <p:nvPicPr>
          <p:cNvPr id="4" name="yt1s.com - Không khí Tết Trung thu rộn ràng ấm áp trên khắp các nẻo đường  Tin tức 24h mới nhất  ANTV_v720P">
            <a:hlinkClick r:id="" action="ppaction://media"/>
            <a:extLst>
              <a:ext uri="{FF2B5EF4-FFF2-40B4-BE49-F238E27FC236}">
                <a16:creationId xmlns:a16="http://schemas.microsoft.com/office/drawing/2014/main" id="{065C45BB-9783-49B1-617B-363812BB5A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73514" y="2243848"/>
            <a:ext cx="7844971" cy="4413295"/>
          </a:xfrm>
          <a:prstGeom prst="rect">
            <a:avLst/>
          </a:prstGeom>
          <a:ln w="107950" cap="rnd">
            <a:solidFill>
              <a:srgbClr val="C8C6BD"/>
            </a:solidFill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17145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7551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555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68828" y="1823778"/>
            <a:ext cx="3399971" cy="4707651"/>
          </a:xfrm>
          <a:custGeom>
            <a:avLst/>
            <a:gdLst/>
            <a:ahLst/>
            <a:cxnLst/>
            <a:rect l="l" t="t" r="r" b="b"/>
            <a:pathLst>
              <a:path w="5486400" h="8229600">
                <a:moveTo>
                  <a:pt x="0" y="0"/>
                </a:moveTo>
                <a:lnTo>
                  <a:pt x="5486400" y="0"/>
                </a:lnTo>
                <a:lnTo>
                  <a:pt x="54864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 l="-35897" r="-57435"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D55BC0DB-7A2C-3BB4-C722-71322C338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8943" y="882585"/>
            <a:ext cx="5486400" cy="762000"/>
          </a:xfrm>
        </p:spPr>
        <p:txBody>
          <a:bodyPr>
            <a:normAutofit/>
          </a:bodyPr>
          <a:lstStyle/>
          <a:p>
            <a:r>
              <a:rPr lang="vi-VN" sz="36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KẾT LUẬN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DB68DC6-284D-4AD0-3650-86ACBDD16283}"/>
              </a:ext>
            </a:extLst>
          </p:cNvPr>
          <p:cNvSpPr/>
          <p:nvPr/>
        </p:nvSpPr>
        <p:spPr>
          <a:xfrm>
            <a:off x="5148943" y="1714922"/>
            <a:ext cx="6535057" cy="2235198"/>
          </a:xfrm>
          <a:prstGeom prst="roundRect">
            <a:avLst>
              <a:gd name="adj" fmla="val 15029"/>
            </a:avLst>
          </a:prstGeom>
          <a:ln>
            <a:solidFill>
              <a:srgbClr val="36969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 Ở Việt Nam, Trung thu là tết dành cho trẻ em. Trong dịp này diễn ra nhiều hoạt động như: phá cỗ trông trăng, múa lân, rước đèn,…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3146B37-017D-8414-3427-F85D27790808}"/>
              </a:ext>
            </a:extLst>
          </p:cNvPr>
          <p:cNvSpPr/>
          <p:nvPr/>
        </p:nvSpPr>
        <p:spPr>
          <a:xfrm>
            <a:off x="5148943" y="4201886"/>
            <a:ext cx="6537476" cy="2235198"/>
          </a:xfrm>
          <a:prstGeom prst="roundRect">
            <a:avLst>
              <a:gd name="adj" fmla="val 15029"/>
            </a:avLst>
          </a:prstGeom>
          <a:ln>
            <a:solidFill>
              <a:srgbClr val="36969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Mặt nạ giấy bồi là loại đồ chơi phổ biến được dùng trong dịp tết Trung thu và có nhiều 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kiểu d</a:t>
            </a:r>
            <a:r>
              <a:rPr lang="en-US" sz="2400" kern="1200">
                <a:solidFill>
                  <a:prstClr val="black"/>
                </a:solidFill>
                <a:cs typeface="+mn-ea"/>
                <a:sym typeface="+mn-lt"/>
              </a:rPr>
              <a:t>á</a:t>
            </a:r>
            <a:r>
              <a:rPr lang="vi-VN" sz="2400" kern="1200">
                <a:solidFill>
                  <a:prstClr val="black"/>
                </a:solidFill>
                <a:cs typeface="+mn-ea"/>
                <a:sym typeface="+mn-lt"/>
              </a:rPr>
              <a:t>ng </a:t>
            </a: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khác nhau, màu sắc tươi sáng, rực rỡ.</a:t>
            </a:r>
          </a:p>
        </p:txBody>
      </p:sp>
    </p:spTree>
    <p:extLst>
      <p:ext uri="{BB962C8B-B14F-4D97-AF65-F5344CB8AC3E}">
        <p14:creationId xmlns:p14="http://schemas.microsoft.com/office/powerpoint/2010/main" val="4145723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/>
      <p:bldP spid="19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56E638EB-28F8-EAD9-8067-722E9C29A8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793" y="3050169"/>
            <a:ext cx="2826355" cy="158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869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A68F35-B4ED-9B90-C5CE-596E5DED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410" y="1555692"/>
            <a:ext cx="11531600" cy="762000"/>
          </a:xfrm>
        </p:spPr>
        <p:txBody>
          <a:bodyPr>
            <a:normAutofit/>
          </a:bodyPr>
          <a:lstStyle/>
          <a:p>
            <a:r>
              <a:rPr lang="vi-VN" sz="2400" b="1" dirty="0">
                <a:solidFill>
                  <a:srgbClr val="E52725"/>
                </a:solidFill>
                <a:latin typeface="+mn-lt"/>
                <a:ea typeface="+mn-ea"/>
                <a:cs typeface="+mn-ea"/>
                <a:sym typeface="+mn-lt"/>
              </a:rPr>
              <a:t>1. Sử dụng bìa giấy và kết hợp vật liệu sẵn có</a:t>
            </a:r>
            <a:endParaRPr lang="vi-VN" sz="2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Arrow: Pentagon 23">
            <a:extLst>
              <a:ext uri="{FF2B5EF4-FFF2-40B4-BE49-F238E27FC236}">
                <a16:creationId xmlns:a16="http://schemas.microsoft.com/office/drawing/2014/main" id="{1BE385B4-C4E6-47A6-F91D-10635B8DA179}"/>
              </a:ext>
            </a:extLst>
          </p:cNvPr>
          <p:cNvSpPr/>
          <p:nvPr/>
        </p:nvSpPr>
        <p:spPr>
          <a:xfrm>
            <a:off x="0" y="2219093"/>
            <a:ext cx="4368800" cy="604644"/>
          </a:xfrm>
          <a:prstGeom prst="homePlate">
            <a:avLst/>
          </a:prstGeom>
          <a:solidFill>
            <a:srgbClr val="369694"/>
          </a:solidFill>
          <a:ln>
            <a:solidFill>
              <a:srgbClr val="36969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b="1" kern="1200" dirty="0">
                <a:solidFill>
                  <a:prstClr val="white"/>
                </a:solidFill>
                <a:cs typeface="+mn-ea"/>
                <a:sym typeface="+mn-lt"/>
              </a:rPr>
              <a:t>THẢO LUẬN NHÓM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2418BE6-F1C6-C9CD-BDF3-14C0ADE147B8}"/>
              </a:ext>
            </a:extLst>
          </p:cNvPr>
          <p:cNvSpPr/>
          <p:nvPr/>
        </p:nvSpPr>
        <p:spPr>
          <a:xfrm>
            <a:off x="330200" y="2964366"/>
            <a:ext cx="7017834" cy="3708400"/>
          </a:xfrm>
          <a:prstGeom prst="roundRect">
            <a:avLst>
              <a:gd name="adj" fmla="val 14214"/>
            </a:avLst>
          </a:prstGeom>
          <a:ln>
            <a:solidFill>
              <a:srgbClr val="36969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90510" indent="-190510" algn="just" defTabSz="60963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Nêu các bước thực hành, những nguyên vật liệu được sử dụng trên sản phẩm.</a:t>
            </a:r>
          </a:p>
          <a:p>
            <a:pPr marL="190510" indent="-190510" algn="just" defTabSz="60963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Vì sao bước dán các vật liệu (bông, sợi len) phải làm sau bước vẽ màu?</a:t>
            </a:r>
          </a:p>
          <a:p>
            <a:pPr marL="190510" indent="-190510" algn="just" defTabSz="60963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Các bộ phận mắt, mũi, miệng có cân đối không?</a:t>
            </a:r>
          </a:p>
        </p:txBody>
      </p:sp>
      <p:sp>
        <p:nvSpPr>
          <p:cNvPr id="26" name="Freeform 42">
            <a:extLst>
              <a:ext uri="{FF2B5EF4-FFF2-40B4-BE49-F238E27FC236}">
                <a16:creationId xmlns:a16="http://schemas.microsoft.com/office/drawing/2014/main" id="{23C6DFB4-97D1-41C7-A5DA-998D12FC3495}"/>
              </a:ext>
            </a:extLst>
          </p:cNvPr>
          <p:cNvSpPr/>
          <p:nvPr/>
        </p:nvSpPr>
        <p:spPr>
          <a:xfrm>
            <a:off x="7641983" y="3429000"/>
            <a:ext cx="4550017" cy="3918703"/>
          </a:xfrm>
          <a:custGeom>
            <a:avLst/>
            <a:gdLst/>
            <a:ahLst/>
            <a:cxnLst/>
            <a:rect l="l" t="t" r="r" b="b"/>
            <a:pathLst>
              <a:path w="1203959" h="1036909">
                <a:moveTo>
                  <a:pt x="0" y="0"/>
                </a:moveTo>
                <a:lnTo>
                  <a:pt x="1203959" y="0"/>
                </a:lnTo>
                <a:lnTo>
                  <a:pt x="1203959" y="1036910"/>
                </a:lnTo>
                <a:lnTo>
                  <a:pt x="0" y="10369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vi-VN" sz="800" kern="12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9210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25" grpId="0" animBg="1"/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A68F35-B4ED-9B90-C5CE-596E5DED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9543" y="1510771"/>
            <a:ext cx="11531600" cy="762000"/>
          </a:xfrm>
        </p:spPr>
        <p:txBody>
          <a:bodyPr>
            <a:normAutofit/>
          </a:bodyPr>
          <a:lstStyle/>
          <a:p>
            <a:r>
              <a:rPr lang="vi-VN" sz="2400" b="1" dirty="0">
                <a:solidFill>
                  <a:srgbClr val="E52725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Các bước sử dụng bìa giấy và kết hợp vật liệu sẵn có</a:t>
            </a:r>
            <a:endParaRPr lang="vi-VN" sz="24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0ABCC9-2E0A-4A42-0CC8-B0123C9497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76" t="8667" r="36076" b="8667"/>
          <a:stretch/>
        </p:blipFill>
        <p:spPr bwMode="auto">
          <a:xfrm>
            <a:off x="1164772" y="2220918"/>
            <a:ext cx="2170881" cy="23682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4AFA21-6E90-0F16-D043-91E12EEB97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74" t="5946" r="36274" b="9611"/>
          <a:stretch/>
        </p:blipFill>
        <p:spPr bwMode="auto">
          <a:xfrm>
            <a:off x="4912589" y="2220918"/>
            <a:ext cx="2170881" cy="23682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C383C5-4AF2-358E-2FF2-7790E1A0C13D}"/>
              </a:ext>
            </a:extLst>
          </p:cNvPr>
          <p:cNvSpPr txBox="1"/>
          <p:nvPr/>
        </p:nvSpPr>
        <p:spPr>
          <a:xfrm>
            <a:off x="268634" y="4801279"/>
            <a:ext cx="4103417" cy="188348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bIns="72000" anchor="ctr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n-lt"/>
                <a:cs typeface="+mn-ea"/>
                <a:sym typeface="+mn-lt"/>
              </a:rPr>
              <a:t>Vẽ hình mặt nạ lên giấy thủ công hoặc bìa màu và cắt theo hình đã vẽ.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69C801-42FB-3C36-95D7-6A2C4A6B512B}"/>
              </a:ext>
            </a:extLst>
          </p:cNvPr>
          <p:cNvSpPr txBox="1"/>
          <p:nvPr/>
        </p:nvSpPr>
        <p:spPr>
          <a:xfrm>
            <a:off x="4744357" y="4966229"/>
            <a:ext cx="2507343" cy="127055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bIns="72000" anchor="ctr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n-lt"/>
                <a:cs typeface="+mn-ea"/>
                <a:sym typeface="+mn-lt"/>
              </a:rPr>
              <a:t>Vẽ màu cho mặt nạ.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3B28CBC-4D53-989F-1A77-2B99995E52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81" r="31259" b="7987"/>
          <a:stretch/>
        </p:blipFill>
        <p:spPr bwMode="auto">
          <a:xfrm>
            <a:off x="8621231" y="2220918"/>
            <a:ext cx="2286255" cy="23682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A9B7F04-A185-E135-C953-26EE89DE7822}"/>
              </a:ext>
            </a:extLst>
          </p:cNvPr>
          <p:cNvSpPr txBox="1"/>
          <p:nvPr/>
        </p:nvSpPr>
        <p:spPr>
          <a:xfrm>
            <a:off x="7934619" y="4982465"/>
            <a:ext cx="3659478" cy="127055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bIns="72000" anchor="ctr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n-lt"/>
                <a:cs typeface="+mn-ea"/>
                <a:sym typeface="+mn-lt"/>
              </a:rPr>
              <a:t>Trang trí thêm các phụ kiện cho mặt nạ.</a:t>
            </a:r>
          </a:p>
        </p:txBody>
      </p:sp>
    </p:spTree>
    <p:extLst>
      <p:ext uri="{BB962C8B-B14F-4D97-AF65-F5344CB8AC3E}">
        <p14:creationId xmlns:p14="http://schemas.microsoft.com/office/powerpoint/2010/main" val="749024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7" grpId="0" animBg="1"/>
      <p:bldP spid="8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A68F35-B4ED-9B90-C5CE-596E5DED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00" y="1636485"/>
            <a:ext cx="11531600" cy="762000"/>
          </a:xfrm>
        </p:spPr>
        <p:txBody>
          <a:bodyPr>
            <a:normAutofit fontScale="90000"/>
          </a:bodyPr>
          <a:lstStyle/>
          <a:p>
            <a:pPr>
              <a:lnSpc>
                <a:spcPct val="114000"/>
              </a:lnSpc>
            </a:pPr>
            <a:r>
              <a:rPr lang="vi-VN" sz="2667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2. Sản phẩm mặt nạ sử dụng sản phẩm mây tre đan kết hợp màu goát</a:t>
            </a:r>
            <a:endParaRPr lang="vi-VN" sz="2667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Arrow: Pentagon 23">
            <a:extLst>
              <a:ext uri="{FF2B5EF4-FFF2-40B4-BE49-F238E27FC236}">
                <a16:creationId xmlns:a16="http://schemas.microsoft.com/office/drawing/2014/main" id="{1BE385B4-C4E6-47A6-F91D-10635B8DA179}"/>
              </a:ext>
            </a:extLst>
          </p:cNvPr>
          <p:cNvSpPr/>
          <p:nvPr/>
        </p:nvSpPr>
        <p:spPr>
          <a:xfrm>
            <a:off x="0" y="2471056"/>
            <a:ext cx="4368800" cy="605971"/>
          </a:xfrm>
          <a:prstGeom prst="homePlate">
            <a:avLst/>
          </a:prstGeom>
          <a:solidFill>
            <a:srgbClr val="369694"/>
          </a:solidFill>
          <a:ln>
            <a:solidFill>
              <a:srgbClr val="369694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09630">
              <a:buClrTx/>
            </a:pPr>
            <a:r>
              <a:rPr lang="vi-VN" sz="2400" b="1" kern="1200" dirty="0">
                <a:solidFill>
                  <a:prstClr val="white"/>
                </a:solidFill>
                <a:cs typeface="+mn-ea"/>
                <a:sym typeface="+mn-lt"/>
              </a:rPr>
              <a:t>THẢO LUẬN NHÓM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52418BE6-F1C6-C9CD-BDF3-14C0ADE147B8}"/>
              </a:ext>
            </a:extLst>
          </p:cNvPr>
          <p:cNvSpPr/>
          <p:nvPr/>
        </p:nvSpPr>
        <p:spPr>
          <a:xfrm>
            <a:off x="330199" y="3265713"/>
            <a:ext cx="8132666" cy="3305629"/>
          </a:xfrm>
          <a:prstGeom prst="roundRect">
            <a:avLst>
              <a:gd name="adj" fmla="val 14214"/>
            </a:avLst>
          </a:prstGeom>
          <a:ln>
            <a:solidFill>
              <a:srgbClr val="36969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190510" indent="-190510" algn="just" defTabSz="60963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Nêu các bước thực hành, những nguyên vật liệu được sử dụng trên sản phẩm.</a:t>
            </a:r>
          </a:p>
          <a:p>
            <a:pPr marL="190510" indent="-190510" algn="just" defTabSz="60963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Vì sao bước dán các vật liệu (bông, sợi len) phải làm sau bước vẽ màu?</a:t>
            </a:r>
          </a:p>
          <a:p>
            <a:pPr marL="190510" indent="-190510" algn="just" defTabSz="609630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400" kern="1200" dirty="0">
                <a:solidFill>
                  <a:prstClr val="black"/>
                </a:solidFill>
                <a:cs typeface="+mn-ea"/>
                <a:sym typeface="+mn-lt"/>
              </a:rPr>
              <a:t>Các bộ phận mắt, mũi, miệng có cân đối không?</a:t>
            </a:r>
          </a:p>
        </p:txBody>
      </p:sp>
      <p:sp>
        <p:nvSpPr>
          <p:cNvPr id="26" name="Freeform 42">
            <a:extLst>
              <a:ext uri="{FF2B5EF4-FFF2-40B4-BE49-F238E27FC236}">
                <a16:creationId xmlns:a16="http://schemas.microsoft.com/office/drawing/2014/main" id="{23C6DFB4-97D1-41C7-A5DA-998D12FC3495}"/>
              </a:ext>
            </a:extLst>
          </p:cNvPr>
          <p:cNvSpPr/>
          <p:nvPr/>
        </p:nvSpPr>
        <p:spPr>
          <a:xfrm>
            <a:off x="8462865" y="3892784"/>
            <a:ext cx="3543185" cy="3305629"/>
          </a:xfrm>
          <a:custGeom>
            <a:avLst/>
            <a:gdLst/>
            <a:ahLst/>
            <a:cxnLst/>
            <a:rect l="l" t="t" r="r" b="b"/>
            <a:pathLst>
              <a:path w="1203959" h="1036909">
                <a:moveTo>
                  <a:pt x="0" y="0"/>
                </a:moveTo>
                <a:lnTo>
                  <a:pt x="1203959" y="0"/>
                </a:lnTo>
                <a:lnTo>
                  <a:pt x="1203959" y="1036910"/>
                </a:lnTo>
                <a:lnTo>
                  <a:pt x="0" y="10369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vi-VN" sz="800" kern="12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5804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25" grpId="0" animBg="1"/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A68F35-B4ED-9B90-C5CE-596E5DED9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922" y="1491873"/>
            <a:ext cx="11531600" cy="762000"/>
          </a:xfrm>
        </p:spPr>
        <p:txBody>
          <a:bodyPr>
            <a:normAutofit/>
          </a:bodyPr>
          <a:lstStyle/>
          <a:p>
            <a:r>
              <a:rPr lang="vi-VN" sz="2400" b="1" dirty="0">
                <a:solidFill>
                  <a:srgbClr val="E52725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Các bước tạo sản phẩm mĩ thuật đề tài mặt nạ Trung thu</a:t>
            </a:r>
            <a:endParaRPr lang="vi-VN" sz="24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0ABCC9-2E0A-4A42-0CC8-B0123C9497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98" t="14066" r="29469" b="12858"/>
          <a:stretch/>
        </p:blipFill>
        <p:spPr bwMode="auto">
          <a:xfrm>
            <a:off x="4605454" y="2133695"/>
            <a:ext cx="2593924" cy="24318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14AFA21-6E90-0F16-D043-91E12EEB97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19" t="4231" r="27519" b="1238"/>
          <a:stretch/>
        </p:blipFill>
        <p:spPr bwMode="auto">
          <a:xfrm>
            <a:off x="8655146" y="2133693"/>
            <a:ext cx="2348472" cy="24318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C383C5-4AF2-358E-2FF2-7790E1A0C13D}"/>
              </a:ext>
            </a:extLst>
          </p:cNvPr>
          <p:cNvSpPr txBox="1"/>
          <p:nvPr/>
        </p:nvSpPr>
        <p:spPr>
          <a:xfrm>
            <a:off x="4148024" y="4892364"/>
            <a:ext cx="3895952" cy="188348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bIns="72000" anchor="ctr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Vẽ hình mặt của chú Tễu lên sản phẩm mây tre đan.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69C801-42FB-3C36-95D7-6A2C4A6B512B}"/>
              </a:ext>
            </a:extLst>
          </p:cNvPr>
          <p:cNvSpPr txBox="1"/>
          <p:nvPr/>
        </p:nvSpPr>
        <p:spPr>
          <a:xfrm>
            <a:off x="8534036" y="4901107"/>
            <a:ext cx="2760730" cy="188348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bIns="72000" anchor="ctr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vi-VN" sz="2400" kern="1200" dirty="0">
                <a:solidFill>
                  <a:prstClr val="black"/>
                </a:solidFill>
                <a:latin typeface="+mj-lt"/>
                <a:cs typeface="+mn-ea"/>
                <a:sym typeface="+mn-lt"/>
              </a:rPr>
              <a:t>Tô màu và trang trí cho sản phẩm.</a:t>
            </a:r>
          </a:p>
        </p:txBody>
      </p:sp>
      <p:sp>
        <p:nvSpPr>
          <p:cNvPr id="6" name="Freeform 86">
            <a:extLst>
              <a:ext uri="{FF2B5EF4-FFF2-40B4-BE49-F238E27FC236}">
                <a16:creationId xmlns:a16="http://schemas.microsoft.com/office/drawing/2014/main" id="{DFD2BC67-6F81-D4F3-EF8C-42DA957CF565}"/>
              </a:ext>
            </a:extLst>
          </p:cNvPr>
          <p:cNvSpPr/>
          <p:nvPr/>
        </p:nvSpPr>
        <p:spPr>
          <a:xfrm>
            <a:off x="-329409" y="2421677"/>
            <a:ext cx="3676902" cy="4588956"/>
          </a:xfrm>
          <a:custGeom>
            <a:avLst/>
            <a:gdLst/>
            <a:ahLst/>
            <a:cxnLst/>
            <a:rect l="l" t="t" r="r" b="b"/>
            <a:pathLst>
              <a:path w="947079" h="1182002">
                <a:moveTo>
                  <a:pt x="0" y="0"/>
                </a:moveTo>
                <a:lnTo>
                  <a:pt x="947078" y="0"/>
                </a:lnTo>
                <a:lnTo>
                  <a:pt x="947078" y="1182002"/>
                </a:lnTo>
                <a:lnTo>
                  <a:pt x="0" y="118200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vi-VN" sz="800" kern="1200">
              <a:solidFill>
                <a:prstClr val="black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0509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7" grpId="0" animBg="1"/>
      <p:bldP spid="8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882746" flipH="1">
            <a:off x="-1367313" y="2663926"/>
            <a:ext cx="2960019" cy="2027613"/>
          </a:xfrm>
          <a:custGeom>
            <a:avLst/>
            <a:gdLst/>
            <a:ahLst/>
            <a:cxnLst/>
            <a:rect l="l" t="t" r="r" b="b"/>
            <a:pathLst>
              <a:path w="4440029" h="3041420">
                <a:moveTo>
                  <a:pt x="4440029" y="0"/>
                </a:moveTo>
                <a:lnTo>
                  <a:pt x="0" y="0"/>
                </a:lnTo>
                <a:lnTo>
                  <a:pt x="0" y="3041420"/>
                </a:lnTo>
                <a:lnTo>
                  <a:pt x="4440029" y="3041420"/>
                </a:lnTo>
                <a:lnTo>
                  <a:pt x="4440029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3" name="Freeform 3"/>
          <p:cNvSpPr/>
          <p:nvPr/>
        </p:nvSpPr>
        <p:spPr>
          <a:xfrm rot="1353430" flipV="1">
            <a:off x="-249665" y="1487083"/>
            <a:ext cx="5391155" cy="1853209"/>
          </a:xfrm>
          <a:custGeom>
            <a:avLst/>
            <a:gdLst/>
            <a:ahLst/>
            <a:cxnLst/>
            <a:rect l="l" t="t" r="r" b="b"/>
            <a:pathLst>
              <a:path w="8086732" h="2779814">
                <a:moveTo>
                  <a:pt x="0" y="2779814"/>
                </a:moveTo>
                <a:lnTo>
                  <a:pt x="8086732" y="2779814"/>
                </a:lnTo>
                <a:lnTo>
                  <a:pt x="8086732" y="0"/>
                </a:lnTo>
                <a:lnTo>
                  <a:pt x="0" y="0"/>
                </a:lnTo>
                <a:lnTo>
                  <a:pt x="0" y="2779814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2" name="Freeform 12"/>
          <p:cNvSpPr/>
          <p:nvPr/>
        </p:nvSpPr>
        <p:spPr>
          <a:xfrm rot="259378" flipH="1">
            <a:off x="-575975" y="4420645"/>
            <a:ext cx="3175520" cy="1742567"/>
          </a:xfrm>
          <a:custGeom>
            <a:avLst/>
            <a:gdLst/>
            <a:ahLst/>
            <a:cxnLst/>
            <a:rect l="l" t="t" r="r" b="b"/>
            <a:pathLst>
              <a:path w="4763280" h="2613850">
                <a:moveTo>
                  <a:pt x="4763279" y="0"/>
                </a:moveTo>
                <a:lnTo>
                  <a:pt x="0" y="0"/>
                </a:lnTo>
                <a:lnTo>
                  <a:pt x="0" y="2613850"/>
                </a:lnTo>
                <a:lnTo>
                  <a:pt x="4763279" y="2613850"/>
                </a:lnTo>
                <a:lnTo>
                  <a:pt x="4763279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13" name="Freeform 13"/>
          <p:cNvSpPr/>
          <p:nvPr/>
        </p:nvSpPr>
        <p:spPr>
          <a:xfrm rot="-2004757">
            <a:off x="-305112" y="5614501"/>
            <a:ext cx="5232905" cy="1569871"/>
          </a:xfrm>
          <a:custGeom>
            <a:avLst/>
            <a:gdLst/>
            <a:ahLst/>
            <a:cxnLst/>
            <a:rect l="l" t="t" r="r" b="b"/>
            <a:pathLst>
              <a:path w="7849358" h="2354807">
                <a:moveTo>
                  <a:pt x="0" y="0"/>
                </a:moveTo>
                <a:lnTo>
                  <a:pt x="7849358" y="0"/>
                </a:lnTo>
                <a:lnTo>
                  <a:pt x="7849358" y="2354808"/>
                </a:lnTo>
                <a:lnTo>
                  <a:pt x="0" y="23548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>
              <a:buClrTx/>
            </a:pPr>
            <a:endParaRPr lang="en-US" sz="1200" kern="1200">
              <a:solidFill>
                <a:prstClr val="black"/>
              </a:solidFill>
              <a:latin typeface="UTM Avo"/>
              <a:cs typeface="+mn-ea"/>
              <a:sym typeface="+mn-lt"/>
            </a:endParaRP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FCA51C18-AABF-C4F9-4811-717CD833B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7600" y="777899"/>
            <a:ext cx="6604000" cy="1066800"/>
          </a:xfrm>
        </p:spPr>
        <p:txBody>
          <a:bodyPr>
            <a:normAutofit/>
          </a:bodyPr>
          <a:lstStyle/>
          <a:p>
            <a:r>
              <a:rPr lang="en-US" sz="4400" b="1" dirty="0">
                <a:latin typeface="+mn-lt"/>
                <a:ea typeface="+mn-ea"/>
                <a:cs typeface="+mn-ea"/>
                <a:sym typeface="+mn-lt"/>
              </a:rPr>
              <a:t>HƯỚNG DẪN VỀ NHÀ</a:t>
            </a:r>
            <a:endParaRPr lang="vi-VN" sz="4400" b="1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3A0E2E8-E867-832C-D24F-22B037C05DD6}"/>
              </a:ext>
            </a:extLst>
          </p:cNvPr>
          <p:cNvGrpSpPr/>
          <p:nvPr/>
        </p:nvGrpSpPr>
        <p:grpSpPr>
          <a:xfrm>
            <a:off x="5266478" y="2012073"/>
            <a:ext cx="5881659" cy="1178044"/>
            <a:chOff x="6842130" y="3304191"/>
            <a:chExt cx="8822489" cy="1767066"/>
          </a:xfrm>
        </p:grpSpPr>
        <p:sp>
          <p:nvSpPr>
            <p:cNvPr id="5" name="Freeform 35">
              <a:extLst>
                <a:ext uri="{FF2B5EF4-FFF2-40B4-BE49-F238E27FC236}">
                  <a16:creationId xmlns:a16="http://schemas.microsoft.com/office/drawing/2014/main" id="{C140A3B2-921C-CD21-C396-C6AC9B5F115D}"/>
                </a:ext>
              </a:extLst>
            </p:cNvPr>
            <p:cNvSpPr/>
            <p:nvPr/>
          </p:nvSpPr>
          <p:spPr>
            <a:xfrm>
              <a:off x="6842130" y="3403032"/>
              <a:ext cx="1541536" cy="1569384"/>
            </a:xfrm>
            <a:custGeom>
              <a:avLst/>
              <a:gdLst/>
              <a:ahLst/>
              <a:cxnLst/>
              <a:rect l="l" t="t" r="r" b="b"/>
              <a:pathLst>
                <a:path w="1301570" h="1078676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vi-VN" sz="2400" kern="12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F2C8BB5F-C42D-6C18-E2D3-EBE4F9D433E3}"/>
                </a:ext>
              </a:extLst>
            </p:cNvPr>
            <p:cNvSpPr/>
            <p:nvPr/>
          </p:nvSpPr>
          <p:spPr>
            <a:xfrm>
              <a:off x="8933543" y="3304191"/>
              <a:ext cx="6731076" cy="176706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69694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bIns="72000" rtlCol="0" anchor="ctr"/>
            <a:lstStyle/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Ôn lại các kiến thức </a:t>
              </a:r>
            </a:p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đã học ở </a:t>
              </a:r>
              <a:r>
                <a:rPr lang="vi-VN" sz="2400" b="1" i="1" kern="1200" dirty="0">
                  <a:solidFill>
                    <a:prstClr val="black"/>
                  </a:solidFill>
                  <a:cs typeface="+mn-ea"/>
                  <a:sym typeface="+mn-lt"/>
                </a:rPr>
                <a:t>Bài 7</a:t>
              </a: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7F6A118-E408-2DBA-8BE2-1AA47088570A}"/>
              </a:ext>
            </a:extLst>
          </p:cNvPr>
          <p:cNvGrpSpPr/>
          <p:nvPr/>
        </p:nvGrpSpPr>
        <p:grpSpPr>
          <a:xfrm>
            <a:off x="5266478" y="3524863"/>
            <a:ext cx="5881659" cy="1178044"/>
            <a:chOff x="6842130" y="3304191"/>
            <a:chExt cx="8822489" cy="1767066"/>
          </a:xfrm>
        </p:grpSpPr>
        <p:sp>
          <p:nvSpPr>
            <p:cNvPr id="8" name="Freeform 35">
              <a:extLst>
                <a:ext uri="{FF2B5EF4-FFF2-40B4-BE49-F238E27FC236}">
                  <a16:creationId xmlns:a16="http://schemas.microsoft.com/office/drawing/2014/main" id="{2E8A2DCB-A192-9F04-25E7-82DC4E436180}"/>
                </a:ext>
              </a:extLst>
            </p:cNvPr>
            <p:cNvSpPr/>
            <p:nvPr/>
          </p:nvSpPr>
          <p:spPr>
            <a:xfrm>
              <a:off x="6842130" y="3403032"/>
              <a:ext cx="1541536" cy="1569384"/>
            </a:xfrm>
            <a:custGeom>
              <a:avLst/>
              <a:gdLst/>
              <a:ahLst/>
              <a:cxnLst/>
              <a:rect l="l" t="t" r="r" b="b"/>
              <a:pathLst>
                <a:path w="1301570" h="1078676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vi-VN" sz="2400" kern="12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EACCDD65-5885-63C0-5F5E-C979CAA9B2E8}"/>
                </a:ext>
              </a:extLst>
            </p:cNvPr>
            <p:cNvSpPr/>
            <p:nvPr/>
          </p:nvSpPr>
          <p:spPr>
            <a:xfrm>
              <a:off x="8933543" y="3304191"/>
              <a:ext cx="6731076" cy="1767066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69694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bIns="72000" rtlCol="0" anchor="ctr"/>
            <a:lstStyle/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Hoàn thiện sản phẩm </a:t>
              </a:r>
            </a:p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mĩ thuật ở </a:t>
              </a:r>
              <a:r>
                <a:rPr lang="vi-VN" sz="2400" b="1" i="1" kern="1200" dirty="0">
                  <a:solidFill>
                    <a:prstClr val="black"/>
                  </a:solidFill>
                  <a:cs typeface="+mn-ea"/>
                  <a:sym typeface="+mn-lt"/>
                </a:rPr>
                <a:t>Bài 7.</a:t>
              </a:r>
              <a:endParaRPr lang="vi-VN" sz="2400" kern="12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A79BD93-527B-F74F-247B-9EF289BD6CEC}"/>
              </a:ext>
            </a:extLst>
          </p:cNvPr>
          <p:cNvGrpSpPr/>
          <p:nvPr/>
        </p:nvGrpSpPr>
        <p:grpSpPr>
          <a:xfrm>
            <a:off x="5266478" y="5037654"/>
            <a:ext cx="5881659" cy="1642546"/>
            <a:chOff x="6842130" y="3304190"/>
            <a:chExt cx="8822489" cy="2463819"/>
          </a:xfrm>
        </p:grpSpPr>
        <p:sp>
          <p:nvSpPr>
            <p:cNvPr id="14" name="Freeform 35">
              <a:extLst>
                <a:ext uri="{FF2B5EF4-FFF2-40B4-BE49-F238E27FC236}">
                  <a16:creationId xmlns:a16="http://schemas.microsoft.com/office/drawing/2014/main" id="{34223C6B-FACB-C65B-D57C-06FA6F4F3B5C}"/>
                </a:ext>
              </a:extLst>
            </p:cNvPr>
            <p:cNvSpPr/>
            <p:nvPr/>
          </p:nvSpPr>
          <p:spPr>
            <a:xfrm>
              <a:off x="6842130" y="3403032"/>
              <a:ext cx="1541536" cy="1569384"/>
            </a:xfrm>
            <a:custGeom>
              <a:avLst/>
              <a:gdLst/>
              <a:ahLst/>
              <a:cxnLst/>
              <a:rect l="l" t="t" r="r" b="b"/>
              <a:pathLst>
                <a:path w="1301570" h="1078676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09630">
                <a:buClrTx/>
              </a:pPr>
              <a:endParaRPr lang="vi-VN" sz="2400" kern="120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BA3D1021-2238-CABE-11A5-B8B16AFC5453}"/>
                </a:ext>
              </a:extLst>
            </p:cNvPr>
            <p:cNvSpPr/>
            <p:nvPr/>
          </p:nvSpPr>
          <p:spPr>
            <a:xfrm>
              <a:off x="8933543" y="3304190"/>
              <a:ext cx="6731076" cy="2463819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369694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bIns="72000" rtlCol="0" anchor="ctr"/>
            <a:lstStyle/>
            <a:p>
              <a:pPr algn="ctr" defTabSz="609630">
                <a:lnSpc>
                  <a:spcPct val="150000"/>
                </a:lnSpc>
                <a:buClrTx/>
              </a:pPr>
              <a:r>
                <a:rPr lang="vi-VN" sz="2400" kern="1200" dirty="0">
                  <a:solidFill>
                    <a:prstClr val="black"/>
                  </a:solidFill>
                  <a:cs typeface="+mn-ea"/>
                  <a:sym typeface="+mn-lt"/>
                </a:rPr>
                <a:t>Đọc trước nội dung </a:t>
              </a:r>
              <a:endParaRPr lang="en-US" sz="2400" kern="1200" dirty="0">
                <a:solidFill>
                  <a:prstClr val="black"/>
                </a:solidFill>
                <a:latin typeface="UTM Avo"/>
                <a:cs typeface="+mn-ea"/>
                <a:sym typeface="+mn-lt"/>
              </a:endParaRPr>
            </a:p>
            <a:p>
              <a:pPr algn="ctr" defTabSz="609630">
                <a:lnSpc>
                  <a:spcPct val="150000"/>
                </a:lnSpc>
                <a:buClrTx/>
              </a:pPr>
              <a:r>
                <a:rPr lang="en-US" sz="2400" b="1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Thực</a:t>
              </a:r>
              <a:r>
                <a:rPr lang="en-US" sz="2400" b="1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b="1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hành</a:t>
              </a:r>
              <a:r>
                <a:rPr lang="en-US" sz="2400" b="1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, </a:t>
              </a:r>
              <a:r>
                <a:rPr lang="en-US" sz="2400" b="1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Cảm</a:t>
              </a:r>
              <a:r>
                <a:rPr lang="en-US" sz="2400" b="1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b="1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nhận</a:t>
              </a:r>
              <a:r>
                <a:rPr lang="en-US" sz="2400" b="1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,  chia </a:t>
              </a:r>
              <a:r>
                <a:rPr lang="en-US" sz="2400" b="1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sẻ</a:t>
              </a:r>
              <a:r>
                <a:rPr lang="en-US" sz="2400" b="1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b="1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và</a:t>
              </a:r>
              <a:r>
                <a:rPr lang="en-US" sz="2400" b="1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b="1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Vận</a:t>
              </a:r>
              <a:r>
                <a:rPr lang="en-US" sz="2400" b="1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 </a:t>
              </a:r>
              <a:r>
                <a:rPr lang="en-US" sz="2400" b="1" kern="1200" dirty="0" err="1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dụng</a:t>
              </a:r>
              <a:r>
                <a:rPr lang="en-US" sz="2400" b="1" kern="1200" dirty="0">
                  <a:solidFill>
                    <a:prstClr val="black"/>
                  </a:solidFill>
                  <a:latin typeface="UTM Avo"/>
                  <a:cs typeface="+mn-ea"/>
                  <a:sym typeface="+mn-lt"/>
                </a:rPr>
                <a:t>.</a:t>
              </a:r>
              <a:endParaRPr lang="vi-VN" sz="2400" b="1" kern="12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503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526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3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ad279da-1476-4490-b42a-516e71fa6a4c">
      <a:majorFont>
        <a:latin typeface="UTM Avo"/>
        <a:ea typeface="UTM Avo"/>
        <a:cs typeface=""/>
      </a:majorFont>
      <a:minorFont>
        <a:latin typeface="UTM Avo"/>
        <a:ea typeface="UTM Avo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709</Words>
  <Application>Microsoft Office PowerPoint</Application>
  <PresentationFormat>Widescreen</PresentationFormat>
  <Paragraphs>58</Paragraphs>
  <Slides>25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UTM Avo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Quan sát hình ảnh SGK tr.32 – 33 và thực hiện yêu cầu</vt:lpstr>
      <vt:lpstr>Quan sát hình ảnh SGK tr.32 – 33 và thực hiện yêu cầu</vt:lpstr>
      <vt:lpstr>Quan sát hình ảnh SGK tr.32 – 33 và thực hiện yêu cầu</vt:lpstr>
      <vt:lpstr>Nhận xét hình ảnh SGK tr.32 – 33</vt:lpstr>
      <vt:lpstr>Một số đồ chơi thường dùng trong dịp tết Trung thu</vt:lpstr>
      <vt:lpstr>Một số đồ chơi thường dùng trong dịp tết Trung thu</vt:lpstr>
      <vt:lpstr>Nhận xét hình ảnh SGK tr.32 – 33</vt:lpstr>
      <vt:lpstr>Quan sát các đồ vật thường được sử dụng trong dịp Trung thu</vt:lpstr>
      <vt:lpstr>Quan sát các đồ vật thường được sử dụng trong dịp Trung thu</vt:lpstr>
      <vt:lpstr>Quan sát các đồ vật thường được sử dụng trong dịp Trung thu</vt:lpstr>
      <vt:lpstr>Không khí Tết Trung thu rộn ràng, ấm áp trên khắp các nẻo đường</vt:lpstr>
      <vt:lpstr>KẾT LUẬN</vt:lpstr>
      <vt:lpstr>PowerPoint Presentation</vt:lpstr>
      <vt:lpstr>1. Sử dụng bìa giấy và kết hợp vật liệu sẵn có</vt:lpstr>
      <vt:lpstr>Các bước sử dụng bìa giấy và kết hợp vật liệu sẵn có</vt:lpstr>
      <vt:lpstr>2. Sản phẩm mặt nạ sử dụng sản phẩm mây tre đan kết hợp màu goát</vt:lpstr>
      <vt:lpstr>Các bước tạo sản phẩm mĩ thuật đề tài mặt nạ Trung thu</vt:lpstr>
      <vt:lpstr>HƯỚNG DẪN VỀ NHÀ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Thuynt</cp:lastModifiedBy>
  <cp:revision>19</cp:revision>
  <dcterms:modified xsi:type="dcterms:W3CDTF">2024-11-15T02:04:30Z</dcterms:modified>
</cp:coreProperties>
</file>