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Lst>
  <p:notesMasterIdLst>
    <p:notesMasterId r:id="rId51"/>
  </p:notesMasterIdLst>
  <p:sldIdLst>
    <p:sldId id="256" r:id="rId2"/>
    <p:sldId id="343" r:id="rId3"/>
    <p:sldId id="356" r:id="rId4"/>
    <p:sldId id="357" r:id="rId5"/>
    <p:sldId id="359" r:id="rId6"/>
    <p:sldId id="358" r:id="rId7"/>
    <p:sldId id="360" r:id="rId8"/>
    <p:sldId id="361" r:id="rId9"/>
    <p:sldId id="281" r:id="rId10"/>
    <p:sldId id="353" r:id="rId11"/>
    <p:sldId id="278" r:id="rId12"/>
    <p:sldId id="351" r:id="rId13"/>
    <p:sldId id="362" r:id="rId14"/>
    <p:sldId id="393" r:id="rId15"/>
    <p:sldId id="365" r:id="rId16"/>
    <p:sldId id="364" r:id="rId17"/>
    <p:sldId id="366" r:id="rId18"/>
    <p:sldId id="367" r:id="rId19"/>
    <p:sldId id="368" r:id="rId20"/>
    <p:sldId id="394" r:id="rId21"/>
    <p:sldId id="370" r:id="rId22"/>
    <p:sldId id="371" r:id="rId23"/>
    <p:sldId id="372" r:id="rId24"/>
    <p:sldId id="373" r:id="rId25"/>
    <p:sldId id="395" r:id="rId26"/>
    <p:sldId id="375" r:id="rId27"/>
    <p:sldId id="396" r:id="rId28"/>
    <p:sldId id="378" r:id="rId29"/>
    <p:sldId id="397" r:id="rId30"/>
    <p:sldId id="398" r:id="rId31"/>
    <p:sldId id="409" r:id="rId32"/>
    <p:sldId id="376" r:id="rId33"/>
    <p:sldId id="402" r:id="rId34"/>
    <p:sldId id="383" r:id="rId35"/>
    <p:sldId id="384" r:id="rId36"/>
    <p:sldId id="344" r:id="rId37"/>
    <p:sldId id="401" r:id="rId38"/>
    <p:sldId id="385" r:id="rId39"/>
    <p:sldId id="386" r:id="rId40"/>
    <p:sldId id="403" r:id="rId41"/>
    <p:sldId id="405" r:id="rId42"/>
    <p:sldId id="407" r:id="rId43"/>
    <p:sldId id="348" r:id="rId44"/>
    <p:sldId id="400" r:id="rId45"/>
    <p:sldId id="399" r:id="rId46"/>
    <p:sldId id="391" r:id="rId47"/>
    <p:sldId id="392" r:id="rId48"/>
    <p:sldId id="275" r:id="rId49"/>
    <p:sldId id="276" r:id="rId50"/>
  </p:sldIdLst>
  <p:sldSz cx="12192000" cy="6858000"/>
  <p:notesSz cx="6858000" cy="9144000"/>
  <p:embeddedFontLst>
    <p:embeddedFont>
      <p:font typeface="UTM Avo" panose="02040603050506020204" pitchFamily="18" charset="0"/>
      <p:regular r:id="rId52"/>
      <p:bold r:id="rId53"/>
      <p:italic r:id="rId54"/>
      <p:boldItalic r:id="rId5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7" roundtripDataSignature="AMtx7mip64yhF0r7J0CaSH6C3hFLdlXQW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EBEA"/>
    <a:srgbClr val="75B7A1"/>
    <a:srgbClr val="FFBBB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611"/>
    <p:restoredTop sz="95567"/>
  </p:normalViewPr>
  <p:slideViewPr>
    <p:cSldViewPr snapToGrid="0">
      <p:cViewPr varScale="1">
        <p:scale>
          <a:sx n="106" d="100"/>
          <a:sy n="106" d="100"/>
        </p:scale>
        <p:origin x="906"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4.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2.fntdata"/><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customschemas.google.com/relationships/presentationmetadata" Target="meta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1.fntdata"/><Relationship Id="rId6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VN" dirty="0"/>
          </a:p>
        </p:txBody>
      </p:sp>
    </p:spTree>
    <p:extLst>
      <p:ext uri="{BB962C8B-B14F-4D97-AF65-F5344CB8AC3E}">
        <p14:creationId xmlns:p14="http://schemas.microsoft.com/office/powerpoint/2010/main" val="32411319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VN" dirty="0"/>
          </a:p>
        </p:txBody>
      </p:sp>
    </p:spTree>
    <p:extLst>
      <p:ext uri="{BB962C8B-B14F-4D97-AF65-F5344CB8AC3E}">
        <p14:creationId xmlns:p14="http://schemas.microsoft.com/office/powerpoint/2010/main" val="24381161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VN" dirty="0"/>
              <a:t>GV click 1 lần vào màn hình để xuất hiện đáp án đúng</a:t>
            </a:r>
          </a:p>
          <a:p>
            <a:r>
              <a:rPr lang="en-VN" dirty="0"/>
              <a:t>Nhấn Enter để chuyển sang câu hỏi tiếp theo</a:t>
            </a:r>
          </a:p>
        </p:txBody>
      </p:sp>
    </p:spTree>
    <p:extLst>
      <p:ext uri="{BB962C8B-B14F-4D97-AF65-F5344CB8AC3E}">
        <p14:creationId xmlns:p14="http://schemas.microsoft.com/office/powerpoint/2010/main" val="16563906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3" name="Google Shape;363;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7" name="Google Shape;367;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2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2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2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2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2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2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2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2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2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2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3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3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3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3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31"/>
          <p:cNvSpPr>
            <a:spLocks noGrp="1"/>
          </p:cNvSpPr>
          <p:nvPr>
            <p:ph type="pic" idx="2"/>
          </p:nvPr>
        </p:nvSpPr>
        <p:spPr>
          <a:xfrm>
            <a:off x="5183188" y="987425"/>
            <a:ext cx="6172200" cy="4873625"/>
          </a:xfrm>
          <a:prstGeom prst="rect">
            <a:avLst/>
          </a:prstGeom>
          <a:noFill/>
          <a:ln>
            <a:noFill/>
          </a:ln>
        </p:spPr>
      </p:sp>
      <p:sp>
        <p:nvSpPr>
          <p:cNvPr id="64" name="Google Shape;64;p3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3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3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3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hoc10.vn/doc-sach/tieng-viet-5-tap-1/1/678/53/"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hoc10.vn/doc-sach/tieng-viet-5-tap-1/1/678/53/" TargetMode="External"/><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svg"/></Relationships>
</file>

<file path=ppt/slides/_rels/slide11.xml.rels><?xml version="1.0" encoding="UTF-8" standalone="yes"?>
<Relationships xmlns="http://schemas.openxmlformats.org/package/2006/relationships"><Relationship Id="rId3" Type="http://schemas.openxmlformats.org/officeDocument/2006/relationships/hyperlink" Target="https://www.hoc10.vn/doc-sach/tieng-viet-5-tap-1/1/678/53/" TargetMode="External"/><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hyperlink" Target="https://www.youtube.com/watch?v=dtppOYswT5w"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svg"/></Relationships>
</file>

<file path=ppt/slides/_rels/slide2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34.svg"/><Relationship Id="rId5" Type="http://schemas.openxmlformats.org/officeDocument/2006/relationships/image" Target="../media/image33.png"/><Relationship Id="rId4" Type="http://schemas.openxmlformats.org/officeDocument/2006/relationships/image" Target="../media/image32.svg"/></Relationships>
</file>

<file path=ppt/slides/_rels/slide3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3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hyperlink" Target="https://www.youtube.com/watch?v=dtppOYswT5w" TargetMode="External"/><Relationship Id="rId4" Type="http://schemas.openxmlformats.org/officeDocument/2006/relationships/image" Target="../media/image36.svg"/></Relationships>
</file>

<file path=ppt/slides/_rels/slide3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s://www.hoc10.vn/doc-sach/tieng-viet-5-tap-1/1/678/53/" TargetMode="External"/><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5" Type="http://schemas.openxmlformats.org/officeDocument/2006/relationships/image" Target="../media/image41.svg"/><Relationship Id="rId4" Type="http://schemas.openxmlformats.org/officeDocument/2006/relationships/image" Target="../media/image40.png"/></Relationships>
</file>

<file path=ppt/slides/_rels/slide3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s://www.hoc10.vn/doc-sach/tieng-viet-5-tap-1/1/678/53/" TargetMode="External"/><Relationship Id="rId2" Type="http://schemas.openxmlformats.org/officeDocument/2006/relationships/image" Target="../media/image4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 Id="rId6" Type="http://schemas.openxmlformats.org/officeDocument/2006/relationships/image" Target="../media/image47.svg"/><Relationship Id="rId5" Type="http://schemas.openxmlformats.org/officeDocument/2006/relationships/image" Target="../media/image46.png"/><Relationship Id="rId4" Type="http://schemas.openxmlformats.org/officeDocument/2006/relationships/image" Target="../media/image45.svg"/></Relationships>
</file>

<file path=ppt/slides/_rels/slide4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43.pn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4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9.jpg"/><Relationship Id="rId7" Type="http://schemas.openxmlformats.org/officeDocument/2006/relationships/image" Target="../media/image51.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50.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12" name="Google Shape;235;p1">
            <a:extLst>
              <a:ext uri="{FF2B5EF4-FFF2-40B4-BE49-F238E27FC236}">
                <a16:creationId xmlns:a16="http://schemas.microsoft.com/office/drawing/2014/main" id="{04997C8A-9E83-13FD-80B9-F2ED615C8F03}"/>
              </a:ext>
            </a:extLst>
          </p:cNvPr>
          <p:cNvSpPr txBox="1">
            <a:spLocks noGrp="1"/>
          </p:cNvSpPr>
          <p:nvPr>
            <p:ph type="ctrTitle"/>
          </p:nvPr>
        </p:nvSpPr>
        <p:spPr>
          <a:xfrm>
            <a:off x="1524000" y="2292626"/>
            <a:ext cx="9144000" cy="2055249"/>
          </a:xfrm>
          <a:prstGeom prst="rect">
            <a:avLst/>
          </a:prstGeom>
          <a:noFill/>
          <a:ln>
            <a:noFill/>
          </a:ln>
        </p:spPr>
        <p:txBody>
          <a:bodyPr spcFirstLastPara="1" wrap="square" lIns="91425" tIns="45700" rIns="91425" bIns="45700" anchor="b" anchorCtr="0">
            <a:noAutofit/>
          </a:bodyPr>
          <a:lstStyle/>
          <a:p>
            <a:pPr>
              <a:lnSpc>
                <a:spcPct val="150000"/>
              </a:lnSpc>
              <a:buSzPts val="5200"/>
            </a:pPr>
            <a:r>
              <a:rPr lang="en-US" sz="4400" b="1" dirty="0" err="1">
                <a:solidFill>
                  <a:srgbClr val="002060"/>
                </a:solidFill>
                <a:latin typeface="UTM Avo" panose="02040603050506020204" pitchFamily="18"/>
                <a:ea typeface="Arial"/>
                <a:cs typeface="Arial"/>
                <a:sym typeface="Arial"/>
              </a:rPr>
              <a:t>Tuần</a:t>
            </a:r>
            <a:r>
              <a:rPr lang="en-US" sz="4400" b="1" dirty="0">
                <a:solidFill>
                  <a:srgbClr val="002060"/>
                </a:solidFill>
                <a:latin typeface="UTM Avo" panose="02040603050506020204" pitchFamily="18"/>
                <a:ea typeface="Arial"/>
                <a:cs typeface="Arial"/>
                <a:sym typeface="Arial"/>
              </a:rPr>
              <a:t> 7</a:t>
            </a:r>
            <a:br>
              <a:rPr lang="en-US" sz="4400" b="1" dirty="0">
                <a:solidFill>
                  <a:srgbClr val="002060"/>
                </a:solidFill>
                <a:latin typeface="UTM Avo" panose="02040603050506020204" pitchFamily="18"/>
                <a:ea typeface="Arial"/>
                <a:cs typeface="Arial"/>
                <a:sym typeface="Arial"/>
              </a:rPr>
            </a:br>
            <a:r>
              <a:rPr lang="en-US" sz="4400" b="1" dirty="0" err="1">
                <a:solidFill>
                  <a:srgbClr val="FF0000"/>
                </a:solidFill>
                <a:latin typeface="UTM Avo" panose="02040603050506020204" pitchFamily="18"/>
                <a:ea typeface="Arial"/>
                <a:cs typeface="Arial"/>
                <a:sym typeface="Arial"/>
              </a:rPr>
              <a:t>Bài</a:t>
            </a:r>
            <a:r>
              <a:rPr lang="en-US" sz="4400" b="1" dirty="0">
                <a:solidFill>
                  <a:srgbClr val="FF0000"/>
                </a:solidFill>
                <a:latin typeface="UTM Avo" panose="02040603050506020204" pitchFamily="18"/>
                <a:ea typeface="Arial"/>
                <a:cs typeface="Arial"/>
                <a:sym typeface="Arial"/>
              </a:rPr>
              <a:t> </a:t>
            </a:r>
            <a:r>
              <a:rPr lang="en-US" sz="4400" b="1" dirty="0" err="1">
                <a:solidFill>
                  <a:srgbClr val="FF0000"/>
                </a:solidFill>
                <a:latin typeface="UTM Avo" panose="02040603050506020204" pitchFamily="18"/>
                <a:ea typeface="Arial"/>
                <a:cs typeface="Arial"/>
                <a:sym typeface="Arial"/>
              </a:rPr>
              <a:t>đọc</a:t>
            </a:r>
            <a:r>
              <a:rPr lang="en-US" sz="4400" b="1" dirty="0">
                <a:solidFill>
                  <a:srgbClr val="FF0000"/>
                </a:solidFill>
                <a:latin typeface="UTM Avo" panose="02040603050506020204" pitchFamily="18"/>
                <a:ea typeface="Arial"/>
                <a:cs typeface="Arial"/>
                <a:sym typeface="Arial"/>
              </a:rPr>
              <a:t> 1: </a:t>
            </a:r>
            <a:r>
              <a:rPr lang="en-US" sz="4400" b="1" dirty="0" err="1">
                <a:solidFill>
                  <a:srgbClr val="FF0000"/>
                </a:solidFill>
                <a:latin typeface="UTM Avo" panose="02040603050506020204" pitchFamily="18"/>
                <a:ea typeface="Arial"/>
                <a:cs typeface="Arial"/>
                <a:sym typeface="Arial"/>
              </a:rPr>
              <a:t>Sự</a:t>
            </a:r>
            <a:r>
              <a:rPr lang="en-US" sz="4400" b="1" dirty="0">
                <a:solidFill>
                  <a:srgbClr val="FF0000"/>
                </a:solidFill>
                <a:latin typeface="UTM Avo" panose="02040603050506020204" pitchFamily="18"/>
                <a:ea typeface="Arial"/>
                <a:cs typeface="Arial"/>
                <a:sym typeface="Arial"/>
              </a:rPr>
              <a:t> </a:t>
            </a:r>
            <a:r>
              <a:rPr lang="en-US" sz="4400" b="1" dirty="0" err="1">
                <a:solidFill>
                  <a:srgbClr val="FF0000"/>
                </a:solidFill>
                <a:latin typeface="UTM Avo" panose="02040603050506020204" pitchFamily="18"/>
                <a:ea typeface="Arial"/>
                <a:cs typeface="Arial"/>
                <a:sym typeface="Arial"/>
              </a:rPr>
              <a:t>tích</a:t>
            </a:r>
            <a:r>
              <a:rPr lang="en-US" sz="4400" b="1" dirty="0">
                <a:solidFill>
                  <a:srgbClr val="FF0000"/>
                </a:solidFill>
                <a:latin typeface="UTM Avo" panose="02040603050506020204" pitchFamily="18"/>
                <a:ea typeface="Arial"/>
                <a:cs typeface="Arial"/>
                <a:sym typeface="Arial"/>
              </a:rPr>
              <a:t> </a:t>
            </a:r>
            <a:r>
              <a:rPr lang="en-US" sz="4400" b="1" dirty="0" err="1">
                <a:solidFill>
                  <a:srgbClr val="FF0000"/>
                </a:solidFill>
                <a:latin typeface="UTM Avo" panose="02040603050506020204" pitchFamily="18"/>
                <a:ea typeface="Arial"/>
                <a:cs typeface="Arial"/>
                <a:sym typeface="Arial"/>
              </a:rPr>
              <a:t>dưa</a:t>
            </a:r>
            <a:r>
              <a:rPr lang="en-US" sz="4400" b="1" dirty="0">
                <a:solidFill>
                  <a:srgbClr val="FF0000"/>
                </a:solidFill>
                <a:latin typeface="UTM Avo" panose="02040603050506020204" pitchFamily="18"/>
                <a:ea typeface="Arial"/>
                <a:cs typeface="Arial"/>
                <a:sym typeface="Arial"/>
              </a:rPr>
              <a:t> </a:t>
            </a:r>
            <a:r>
              <a:rPr lang="en-US" sz="4400" b="1" dirty="0" err="1">
                <a:solidFill>
                  <a:srgbClr val="FF0000"/>
                </a:solidFill>
                <a:latin typeface="UTM Avo" panose="02040603050506020204" pitchFamily="18"/>
                <a:ea typeface="Arial"/>
                <a:cs typeface="Arial"/>
                <a:sym typeface="Arial"/>
              </a:rPr>
              <a:t>hấu</a:t>
            </a:r>
            <a:endParaRPr sz="4400" b="1" dirty="0">
              <a:solidFill>
                <a:srgbClr val="002060"/>
              </a:solidFill>
              <a:latin typeface="UTM Avo" panose="02040603050506020204" pitchFamily="18"/>
              <a:ea typeface="Arial"/>
              <a:cs typeface="Arial"/>
              <a:sym typeface="Arial"/>
            </a:endParaRPr>
          </a:p>
        </p:txBody>
      </p:sp>
      <p:sp>
        <p:nvSpPr>
          <p:cNvPr id="2" name="TextBox 1">
            <a:extLst>
              <a:ext uri="{FF2B5EF4-FFF2-40B4-BE49-F238E27FC236}">
                <a16:creationId xmlns:a16="http://schemas.microsoft.com/office/drawing/2014/main" id="{296E605A-D04E-8DAC-543C-D3386EC51CA5}"/>
              </a:ext>
            </a:extLst>
          </p:cNvPr>
          <p:cNvSpPr txBox="1"/>
          <p:nvPr/>
        </p:nvSpPr>
        <p:spPr>
          <a:xfrm>
            <a:off x="8423255" y="265463"/>
            <a:ext cx="3490452" cy="1005147"/>
          </a:xfrm>
          <a:prstGeom prst="rect">
            <a:avLst/>
          </a:prstGeom>
          <a:noFill/>
        </p:spPr>
        <p:txBody>
          <a:bodyPr wrap="square" rtlCol="0">
            <a:spAutoFit/>
          </a:bodyPr>
          <a:lstStyle/>
          <a:p>
            <a:pPr algn="r" defTabSz="914377">
              <a:lnSpc>
                <a:spcPts val="3840"/>
              </a:lnSpc>
              <a:defRPr/>
            </a:pPr>
            <a:r>
              <a:rPr lang="en-US" sz="3200" dirty="0">
                <a:solidFill>
                  <a:srgbClr val="FFFFFF"/>
                </a:solidFill>
                <a:effectLst>
                  <a:outerShdw blurRad="38100" dist="38100" dir="2700000" algn="tl">
                    <a:srgbClr val="000000">
                      <a:alpha val="43137"/>
                    </a:srgbClr>
                  </a:outerShdw>
                </a:effectLst>
                <a:latin typeface="UTM Avo" panose="02040603050506020204" pitchFamily="18"/>
              </a:rPr>
              <a:t>TIẾNG VIỆT 5</a:t>
            </a:r>
          </a:p>
          <a:p>
            <a:pPr algn="r" defTabSz="914377">
              <a:lnSpc>
                <a:spcPts val="3840"/>
              </a:lnSpc>
              <a:defRPr/>
            </a:pPr>
            <a:r>
              <a:rPr lang="en-US" sz="2400" dirty="0" err="1">
                <a:solidFill>
                  <a:srgbClr val="FFFFFF"/>
                </a:solidFill>
                <a:effectLst>
                  <a:outerShdw blurRad="38100" dist="38100" dir="2700000" algn="tl">
                    <a:srgbClr val="000000">
                      <a:alpha val="43137"/>
                    </a:srgbClr>
                  </a:outerShdw>
                </a:effectLst>
                <a:latin typeface="UTM Avo" panose="02040603050506020204" pitchFamily="18"/>
                <a:cs typeface="Arial" panose="020B0604020202020204" pitchFamily="34" charset="0"/>
              </a:rPr>
              <a:t>Tập</a:t>
            </a:r>
            <a:r>
              <a:rPr lang="en-US" sz="2400" dirty="0">
                <a:solidFill>
                  <a:srgbClr val="FFFFFF"/>
                </a:solidFill>
                <a:effectLst>
                  <a:outerShdw blurRad="38100" dist="38100" dir="2700000" algn="tl">
                    <a:srgbClr val="000000">
                      <a:alpha val="43137"/>
                    </a:srgbClr>
                  </a:outerShdw>
                </a:effectLst>
                <a:latin typeface="UTM Avo" panose="02040603050506020204" pitchFamily="18"/>
                <a:cs typeface="Arial" panose="020B0604020202020204" pitchFamily="34" charset="0"/>
              </a:rPr>
              <a:t> 1</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A3532B32-A5D0-3251-0193-E3538E83CD51}"/>
              </a:ext>
            </a:extLst>
          </p:cNvPr>
          <p:cNvPicPr>
            <a:picLocks noChangeAspect="1"/>
          </p:cNvPicPr>
          <p:nvPr/>
        </p:nvPicPr>
        <p:blipFill>
          <a:blip r:embed="rId4"/>
          <a:stretch>
            <a:fillRect/>
          </a:stretch>
        </p:blipFill>
        <p:spPr>
          <a:xfrm>
            <a:off x="4619855" y="3090089"/>
            <a:ext cx="2952289" cy="1633356"/>
          </a:xfrm>
          <a:prstGeom prst="rect">
            <a:avLst/>
          </a:prstGeom>
        </p:spPr>
      </p:pic>
    </p:spTree>
    <p:extLst>
      <p:ext uri="{BB962C8B-B14F-4D97-AF65-F5344CB8AC3E}">
        <p14:creationId xmlns:p14="http://schemas.microsoft.com/office/powerpoint/2010/main" val="671008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C81366A-3D2A-8A0E-E0E3-65D10AA020F6}"/>
            </a:ext>
          </a:extLst>
        </p:cNvPr>
        <p:cNvGrpSpPr/>
        <p:nvPr/>
      </p:nvGrpSpPr>
      <p:grpSpPr>
        <a:xfrm>
          <a:off x="0" y="0"/>
          <a:ext cx="0" cy="0"/>
          <a:chOff x="0" y="0"/>
          <a:chExt cx="0" cy="0"/>
        </a:xfrm>
      </p:grpSpPr>
      <p:sp>
        <p:nvSpPr>
          <p:cNvPr id="2" name="Rounded Rectangle 34">
            <a:extLst>
              <a:ext uri="{FF2B5EF4-FFF2-40B4-BE49-F238E27FC236}">
                <a16:creationId xmlns:a16="http://schemas.microsoft.com/office/drawing/2014/main" id="{AF3B823C-A58F-3426-37B8-DA3E28F3D656}"/>
              </a:ext>
            </a:extLst>
          </p:cNvPr>
          <p:cNvSpPr/>
          <p:nvPr/>
        </p:nvSpPr>
        <p:spPr>
          <a:xfrm>
            <a:off x="1294046" y="1737315"/>
            <a:ext cx="9314982" cy="735267"/>
          </a:xfrm>
          <a:prstGeom prst="roundRect">
            <a:avLst/>
          </a:prstGeom>
          <a:solidFill>
            <a:schemeClr val="accent6">
              <a:lumMod val="20000"/>
              <a:lumOff val="80000"/>
            </a:schemeClr>
          </a:solidFill>
          <a:ln w="28575" cap="flat" cmpd="sng" algn="ctr">
            <a:solidFill>
              <a:schemeClr val="accent6"/>
            </a:solidFill>
            <a:prstDash val="solid"/>
          </a:ln>
          <a:effectLst>
            <a:outerShdw blurRad="40000" dist="20000" dir="5400000" rotWithShape="0">
              <a:srgbClr val="000000">
                <a:alpha val="38000"/>
              </a:srgbClr>
            </a:outerShdw>
          </a:effectLst>
        </p:spPr>
        <p:txBody>
          <a:bodyPr rtlCol="0" anchor="ctr"/>
          <a:lstStyle/>
          <a:p>
            <a:pPr algn="ctr">
              <a:buClrTx/>
              <a:defRPr/>
            </a:pPr>
            <a:r>
              <a:rPr lang="vi-VN" sz="2400" b="1" dirty="0">
                <a:solidFill>
                  <a:sysClr val="windowText" lastClr="000000"/>
                </a:solidFill>
                <a:latin typeface="+mn-lt"/>
                <a:ea typeface="+mn-ea"/>
                <a:cs typeface="Arial" panose="020B0604020202020204" pitchFamily="34" charset="0"/>
              </a:rPr>
              <a:t>Trò chơi</a:t>
            </a:r>
            <a:r>
              <a:rPr lang="en-US" sz="2400" b="1" dirty="0">
                <a:solidFill>
                  <a:sysClr val="windowText" lastClr="000000"/>
                </a:solidFill>
                <a:latin typeface="+mn-lt"/>
                <a:ea typeface="+mn-ea"/>
                <a:cs typeface="Arial" panose="020B0604020202020204" pitchFamily="34" charset="0"/>
              </a:rPr>
              <a:t> “</a:t>
            </a:r>
            <a:r>
              <a:rPr lang="en-US" sz="2400" b="1" dirty="0" err="1">
                <a:solidFill>
                  <a:sysClr val="windowText" lastClr="000000"/>
                </a:solidFill>
                <a:latin typeface="+mn-lt"/>
                <a:ea typeface="+mn-ea"/>
                <a:cs typeface="Arial" panose="020B0604020202020204" pitchFamily="34" charset="0"/>
              </a:rPr>
              <a:t>Hái</a:t>
            </a:r>
            <a:r>
              <a:rPr lang="en-US" sz="2400" b="1" dirty="0">
                <a:solidFill>
                  <a:sysClr val="windowText" lastClr="000000"/>
                </a:solidFill>
                <a:latin typeface="+mn-lt"/>
                <a:ea typeface="+mn-ea"/>
                <a:cs typeface="Arial" panose="020B0604020202020204" pitchFamily="34" charset="0"/>
              </a:rPr>
              <a:t> </a:t>
            </a:r>
            <a:r>
              <a:rPr lang="en-US" sz="2400" b="1" dirty="0" err="1">
                <a:solidFill>
                  <a:sysClr val="windowText" lastClr="000000"/>
                </a:solidFill>
                <a:latin typeface="+mn-lt"/>
                <a:ea typeface="+mn-ea"/>
                <a:cs typeface="Arial" panose="020B0604020202020204" pitchFamily="34" charset="0"/>
              </a:rPr>
              <a:t>hoa</a:t>
            </a:r>
            <a:r>
              <a:rPr lang="en-US" sz="2400" b="1" dirty="0">
                <a:solidFill>
                  <a:sysClr val="windowText" lastClr="000000"/>
                </a:solidFill>
                <a:latin typeface="+mn-lt"/>
                <a:ea typeface="+mn-ea"/>
                <a:cs typeface="Arial" panose="020B0604020202020204" pitchFamily="34" charset="0"/>
              </a:rPr>
              <a:t> </a:t>
            </a:r>
            <a:r>
              <a:rPr lang="en-US" sz="2400" b="1" dirty="0" err="1">
                <a:solidFill>
                  <a:sysClr val="windowText" lastClr="000000"/>
                </a:solidFill>
                <a:latin typeface="+mn-lt"/>
                <a:ea typeface="+mn-ea"/>
                <a:cs typeface="Arial" panose="020B0604020202020204" pitchFamily="34" charset="0"/>
              </a:rPr>
              <a:t>tìm</a:t>
            </a:r>
            <a:r>
              <a:rPr lang="en-US" sz="2400" b="1" dirty="0">
                <a:solidFill>
                  <a:sysClr val="windowText" lastClr="000000"/>
                </a:solidFill>
                <a:latin typeface="+mn-lt"/>
                <a:ea typeface="+mn-ea"/>
                <a:cs typeface="Arial" panose="020B0604020202020204" pitchFamily="34" charset="0"/>
              </a:rPr>
              <a:t> </a:t>
            </a:r>
            <a:r>
              <a:rPr lang="en-US" sz="2400" b="1" dirty="0" err="1">
                <a:solidFill>
                  <a:sysClr val="windowText" lastClr="000000"/>
                </a:solidFill>
                <a:latin typeface="+mn-lt"/>
                <a:ea typeface="+mn-ea"/>
                <a:cs typeface="Arial" panose="020B0604020202020204" pitchFamily="34" charset="0"/>
              </a:rPr>
              <a:t>từ</a:t>
            </a:r>
            <a:r>
              <a:rPr lang="en-US" sz="2400" b="1" dirty="0">
                <a:solidFill>
                  <a:sysClr val="windowText" lastClr="000000"/>
                </a:solidFill>
                <a:latin typeface="+mn-lt"/>
                <a:ea typeface="+mn-ea"/>
                <a:cs typeface="Arial" panose="020B0604020202020204" pitchFamily="34" charset="0"/>
              </a:rPr>
              <a:t>”</a:t>
            </a:r>
          </a:p>
        </p:txBody>
      </p:sp>
      <p:sp>
        <p:nvSpPr>
          <p:cNvPr id="3" name="TextBox 2">
            <a:extLst>
              <a:ext uri="{FF2B5EF4-FFF2-40B4-BE49-F238E27FC236}">
                <a16:creationId xmlns:a16="http://schemas.microsoft.com/office/drawing/2014/main" id="{8A281F21-198D-587C-7F6B-8F4EC708225F}"/>
              </a:ext>
            </a:extLst>
          </p:cNvPr>
          <p:cNvSpPr txBox="1"/>
          <p:nvPr/>
        </p:nvSpPr>
        <p:spPr>
          <a:xfrm>
            <a:off x="1313009" y="2638899"/>
            <a:ext cx="9565979" cy="461665"/>
          </a:xfrm>
          <a:prstGeom prst="rect">
            <a:avLst/>
          </a:prstGeom>
          <a:noFill/>
        </p:spPr>
        <p:txBody>
          <a:bodyPr wrap="square" rtlCol="0">
            <a:spAutoFit/>
          </a:bodyPr>
          <a:lstStyle/>
          <a:p>
            <a:pPr algn="ctr">
              <a:buClrTx/>
              <a:defRPr/>
            </a:pPr>
            <a:r>
              <a:rPr lang="vi-VN" sz="2400" b="1" dirty="0">
                <a:solidFill>
                  <a:srgbClr val="C00000"/>
                </a:solidFill>
                <a:latin typeface="+mn-lt"/>
                <a:ea typeface="+mn-ea"/>
                <a:cs typeface="Arial" panose="020B0604020202020204" pitchFamily="34" charset="0"/>
              </a:rPr>
              <a:t>Nhiệm vụ 1: Chuẩn bị</a:t>
            </a:r>
            <a:endParaRPr lang="en-US" sz="2400" b="1" dirty="0">
              <a:solidFill>
                <a:srgbClr val="C00000"/>
              </a:solidFill>
              <a:latin typeface="+mn-lt"/>
              <a:ea typeface="+mn-ea"/>
              <a:cs typeface="Arial" panose="020B0604020202020204" pitchFamily="34" charset="0"/>
            </a:endParaRPr>
          </a:p>
        </p:txBody>
      </p:sp>
      <p:grpSp>
        <p:nvGrpSpPr>
          <p:cNvPr id="4" name="Group 3">
            <a:extLst>
              <a:ext uri="{FF2B5EF4-FFF2-40B4-BE49-F238E27FC236}">
                <a16:creationId xmlns:a16="http://schemas.microsoft.com/office/drawing/2014/main" id="{C26EA275-C5E0-9E84-6CEF-5277D8D62797}"/>
              </a:ext>
            </a:extLst>
          </p:cNvPr>
          <p:cNvGrpSpPr/>
          <p:nvPr/>
        </p:nvGrpSpPr>
        <p:grpSpPr>
          <a:xfrm>
            <a:off x="1294046" y="3351725"/>
            <a:ext cx="5131332" cy="3199867"/>
            <a:chOff x="360671" y="2280313"/>
            <a:chExt cx="4072885" cy="2539826"/>
          </a:xfrm>
        </p:grpSpPr>
        <p:grpSp>
          <p:nvGrpSpPr>
            <p:cNvPr id="5" name="Group 4">
              <a:extLst>
                <a:ext uri="{FF2B5EF4-FFF2-40B4-BE49-F238E27FC236}">
                  <a16:creationId xmlns:a16="http://schemas.microsoft.com/office/drawing/2014/main" id="{7F0EE7C0-8B44-C0CC-D507-B5E5B2B32E61}"/>
                </a:ext>
              </a:extLst>
            </p:cNvPr>
            <p:cNvGrpSpPr/>
            <p:nvPr/>
          </p:nvGrpSpPr>
          <p:grpSpPr>
            <a:xfrm>
              <a:off x="360671" y="2280313"/>
              <a:ext cx="4072885" cy="2539826"/>
              <a:chOff x="267605" y="767303"/>
              <a:chExt cx="4076384" cy="2539826"/>
            </a:xfrm>
          </p:grpSpPr>
          <p:sp>
            <p:nvSpPr>
              <p:cNvPr id="7" name="Rectangle: Rounded Corners 13">
                <a:extLst>
                  <a:ext uri="{FF2B5EF4-FFF2-40B4-BE49-F238E27FC236}">
                    <a16:creationId xmlns:a16="http://schemas.microsoft.com/office/drawing/2014/main" id="{CDA3BC82-4552-5552-0E69-E98D353FC425}"/>
                  </a:ext>
                </a:extLst>
              </p:cNvPr>
              <p:cNvSpPr/>
              <p:nvPr/>
            </p:nvSpPr>
            <p:spPr>
              <a:xfrm>
                <a:off x="267605" y="767303"/>
                <a:ext cx="4076384" cy="2539826"/>
              </a:xfrm>
              <a:prstGeom prst="roundRect">
                <a:avLst>
                  <a:gd name="adj" fmla="val 2488"/>
                </a:avLst>
              </a:prstGeom>
              <a:solidFill>
                <a:schemeClr val="bg1"/>
              </a:solidFill>
              <a:ln w="25400" cap="flat" cmpd="sng" algn="ctr">
                <a:solidFill>
                  <a:schemeClr val="accent4"/>
                </a:solidFill>
                <a:prstDash val="solid"/>
              </a:ln>
              <a:effectLst/>
            </p:spPr>
            <p:txBody>
              <a:bodyPr rtlCol="0" anchor="ctr"/>
              <a:lstStyle/>
              <a:p>
                <a:pPr algn="ctr" defTabSz="1152053">
                  <a:buClrTx/>
                  <a:defRPr/>
                </a:pPr>
                <a:endParaRPr lang="en-US" sz="2400">
                  <a:solidFill>
                    <a:srgbClr val="EBE0DD"/>
                  </a:solidFill>
                  <a:latin typeface="+mn-lt"/>
                  <a:ea typeface="+mn-ea"/>
                </a:endParaRPr>
              </a:p>
            </p:txBody>
          </p:sp>
          <p:sp>
            <p:nvSpPr>
              <p:cNvPr id="8" name="Rectangle: Diagonal Corners Rounded 14">
                <a:extLst>
                  <a:ext uri="{FF2B5EF4-FFF2-40B4-BE49-F238E27FC236}">
                    <a16:creationId xmlns:a16="http://schemas.microsoft.com/office/drawing/2014/main" id="{CBA87504-B86F-2FFB-425B-535BD3C6BE9E}"/>
                  </a:ext>
                </a:extLst>
              </p:cNvPr>
              <p:cNvSpPr/>
              <p:nvPr/>
            </p:nvSpPr>
            <p:spPr>
              <a:xfrm>
                <a:off x="267607" y="767303"/>
                <a:ext cx="2646405" cy="562268"/>
              </a:xfrm>
              <a:prstGeom prst="round2DiagRect">
                <a:avLst/>
              </a:prstGeom>
              <a:solidFill>
                <a:schemeClr val="accent4"/>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1152053">
                  <a:buClrTx/>
                  <a:defRPr/>
                </a:pPr>
                <a:r>
                  <a:rPr lang="en-US" sz="2400" b="1" dirty="0">
                    <a:solidFill>
                      <a:sysClr val="windowText" lastClr="000000"/>
                    </a:solidFill>
                    <a:latin typeface="+mn-lt"/>
                    <a:ea typeface="+mn-ea"/>
                  </a:rPr>
                  <a:t>a. GV </a:t>
                </a:r>
                <a:r>
                  <a:rPr lang="en-US" sz="2400" b="1" dirty="0" err="1">
                    <a:solidFill>
                      <a:sysClr val="windowText" lastClr="000000"/>
                    </a:solidFill>
                    <a:latin typeface="+mn-lt"/>
                    <a:ea typeface="+mn-ea"/>
                  </a:rPr>
                  <a:t>chuẩn</a:t>
                </a:r>
                <a:r>
                  <a:rPr lang="en-US" sz="2400" b="1" dirty="0">
                    <a:solidFill>
                      <a:sysClr val="windowText" lastClr="000000"/>
                    </a:solidFill>
                    <a:latin typeface="+mn-lt"/>
                    <a:ea typeface="+mn-ea"/>
                  </a:rPr>
                  <a:t> </a:t>
                </a:r>
                <a:r>
                  <a:rPr lang="en-US" sz="2400" b="1" dirty="0" err="1">
                    <a:solidFill>
                      <a:sysClr val="windowText" lastClr="000000"/>
                    </a:solidFill>
                    <a:latin typeface="+mn-lt"/>
                    <a:ea typeface="+mn-ea"/>
                  </a:rPr>
                  <a:t>bị</a:t>
                </a:r>
                <a:endParaRPr lang="en-US" sz="2400" b="1" dirty="0">
                  <a:solidFill>
                    <a:sysClr val="windowText" lastClr="000000"/>
                  </a:solidFill>
                  <a:latin typeface="+mn-lt"/>
                  <a:ea typeface="+mn-ea"/>
                </a:endParaRPr>
              </a:p>
            </p:txBody>
          </p:sp>
        </p:grpSp>
        <p:sp>
          <p:nvSpPr>
            <p:cNvPr id="6" name="TextBox 5">
              <a:extLst>
                <a:ext uri="{FF2B5EF4-FFF2-40B4-BE49-F238E27FC236}">
                  <a16:creationId xmlns:a16="http://schemas.microsoft.com/office/drawing/2014/main" id="{6493F646-0B19-F00E-1383-E2EE33E4776C}"/>
                </a:ext>
              </a:extLst>
            </p:cNvPr>
            <p:cNvSpPr txBox="1"/>
            <p:nvPr/>
          </p:nvSpPr>
          <p:spPr>
            <a:xfrm>
              <a:off x="590000" y="2842581"/>
              <a:ext cx="3660634" cy="1769889"/>
            </a:xfrm>
            <a:prstGeom prst="rect">
              <a:avLst/>
            </a:prstGeom>
            <a:noFill/>
          </p:spPr>
          <p:txBody>
            <a:bodyPr wrap="square" rtlCol="0">
              <a:spAutoFit/>
            </a:bodyPr>
            <a:lstStyle/>
            <a:p>
              <a:pPr algn="just" defTabSz="1152053">
                <a:lnSpc>
                  <a:spcPct val="150000"/>
                </a:lnSpc>
                <a:buClrTx/>
                <a:defRPr/>
              </a:pPr>
              <a:r>
                <a:rPr lang="vi-VN" sz="2400" dirty="0">
                  <a:solidFill>
                    <a:sysClr val="windowText" lastClr="000000"/>
                  </a:solidFill>
                  <a:latin typeface="+mn-lt"/>
                  <a:ea typeface="+mn-ea"/>
                </a:rPr>
                <a:t>Mô hình cây gắn nhiều bông hoa giấy, trên mỗi bông hoa có sẵn băng dính 2 mặt để đính phiếu </a:t>
              </a:r>
              <a:r>
                <a:rPr lang="en-US" sz="2400" dirty="0" err="1">
                  <a:solidFill>
                    <a:sysClr val="windowText" lastClr="000000"/>
                  </a:solidFill>
                  <a:latin typeface="+mn-lt"/>
                  <a:ea typeface="+mn-ea"/>
                </a:rPr>
                <a:t>đáp</a:t>
              </a:r>
              <a:r>
                <a:rPr lang="en-US" sz="2400" dirty="0">
                  <a:solidFill>
                    <a:sysClr val="windowText" lastClr="000000"/>
                  </a:solidFill>
                  <a:latin typeface="+mn-lt"/>
                  <a:ea typeface="+mn-ea"/>
                </a:rPr>
                <a:t> </a:t>
              </a:r>
              <a:r>
                <a:rPr lang="en-US" sz="2400" dirty="0" err="1">
                  <a:solidFill>
                    <a:sysClr val="windowText" lastClr="000000"/>
                  </a:solidFill>
                  <a:latin typeface="+mn-lt"/>
                  <a:ea typeface="+mn-ea"/>
                </a:rPr>
                <a:t>án</a:t>
              </a:r>
              <a:r>
                <a:rPr lang="vi-VN" sz="2400" dirty="0">
                  <a:solidFill>
                    <a:sysClr val="windowText" lastClr="000000"/>
                  </a:solidFill>
                  <a:latin typeface="+mn-lt"/>
                  <a:ea typeface="+mn-ea"/>
                </a:rPr>
                <a:t> vào hoa.</a:t>
              </a:r>
            </a:p>
          </p:txBody>
        </p:sp>
      </p:grpSp>
      <p:pic>
        <p:nvPicPr>
          <p:cNvPr id="11" name="Picture 10">
            <a:extLst>
              <a:ext uri="{FF2B5EF4-FFF2-40B4-BE49-F238E27FC236}">
                <a16:creationId xmlns:a16="http://schemas.microsoft.com/office/drawing/2014/main" id="{88698057-0096-FCAB-265E-4EE995C66C8B}"/>
              </a:ext>
            </a:extLst>
          </p:cNvPr>
          <p:cNvPicPr>
            <a:picLocks noChangeAspect="1"/>
          </p:cNvPicPr>
          <p:nvPr/>
        </p:nvPicPr>
        <p:blipFill>
          <a:blip r:embed="rId3"/>
          <a:stretch>
            <a:fillRect/>
          </a:stretch>
        </p:blipFill>
        <p:spPr>
          <a:xfrm>
            <a:off x="7299609" y="3306172"/>
            <a:ext cx="3827100" cy="324542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109456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randombar(horizontal)">
                                      <p:cBhvr>
                                        <p:cTn id="12" dur="500"/>
                                        <p:tgtEl>
                                          <p:spTgt spid="4"/>
                                        </p:tgtEl>
                                      </p:cBhvr>
                                    </p:animEffect>
                                  </p:childTnLst>
                                </p:cTn>
                              </p:par>
                              <p:par>
                                <p:cTn id="13" presetID="53" presetClass="entr" presetSubtype="16" fill="hold" nodeType="withEffect">
                                  <p:stCondLst>
                                    <p:cond delay="500"/>
                                  </p:stCondLst>
                                  <p:childTnLst>
                                    <p:set>
                                      <p:cBhvr>
                                        <p:cTn id="14" dur="1" fill="hold">
                                          <p:stCondLst>
                                            <p:cond delay="0"/>
                                          </p:stCondLst>
                                        </p:cTn>
                                        <p:tgtEl>
                                          <p:spTgt spid="11"/>
                                        </p:tgtEl>
                                        <p:attrNameLst>
                                          <p:attrName>style.visibility</p:attrName>
                                        </p:attrNameLst>
                                      </p:cBhvr>
                                      <p:to>
                                        <p:strVal val="visible"/>
                                      </p:to>
                                    </p:set>
                                    <p:anim calcmode="lin" valueType="num">
                                      <p:cBhvr>
                                        <p:cTn id="15" dur="500" fill="hold"/>
                                        <p:tgtEl>
                                          <p:spTgt spid="11"/>
                                        </p:tgtEl>
                                        <p:attrNameLst>
                                          <p:attrName>ppt_w</p:attrName>
                                        </p:attrNameLst>
                                      </p:cBhvr>
                                      <p:tavLst>
                                        <p:tav tm="0">
                                          <p:val>
                                            <p:fltVal val="0"/>
                                          </p:val>
                                        </p:tav>
                                        <p:tav tm="100000">
                                          <p:val>
                                            <p:strVal val="#ppt_w"/>
                                          </p:val>
                                        </p:tav>
                                      </p:tavLst>
                                    </p:anim>
                                    <p:anim calcmode="lin" valueType="num">
                                      <p:cBhvr>
                                        <p:cTn id="16" dur="500" fill="hold"/>
                                        <p:tgtEl>
                                          <p:spTgt spid="11"/>
                                        </p:tgtEl>
                                        <p:attrNameLst>
                                          <p:attrName>ppt_h</p:attrName>
                                        </p:attrNameLst>
                                      </p:cBhvr>
                                      <p:tavLst>
                                        <p:tav tm="0">
                                          <p:val>
                                            <p:fltVal val="0"/>
                                          </p:val>
                                        </p:tav>
                                        <p:tav tm="100000">
                                          <p:val>
                                            <p:strVal val="#ppt_h"/>
                                          </p:val>
                                        </p:tav>
                                      </p:tavLst>
                                    </p:anim>
                                    <p:animEffect transition="in" filter="fade">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804ADB8-10E4-B2E7-004D-16B2015634CB}"/>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873006F7-BCA1-BDC2-D5AD-50193522C523}"/>
              </a:ext>
            </a:extLst>
          </p:cNvPr>
          <p:cNvGrpSpPr/>
          <p:nvPr/>
        </p:nvGrpSpPr>
        <p:grpSpPr>
          <a:xfrm>
            <a:off x="1294046" y="3281836"/>
            <a:ext cx="9314983" cy="3169294"/>
            <a:chOff x="1294046" y="3281836"/>
            <a:chExt cx="9314983" cy="3169294"/>
          </a:xfrm>
        </p:grpSpPr>
        <p:grpSp>
          <p:nvGrpSpPr>
            <p:cNvPr id="4" name="Group 3">
              <a:extLst>
                <a:ext uri="{FF2B5EF4-FFF2-40B4-BE49-F238E27FC236}">
                  <a16:creationId xmlns:a16="http://schemas.microsoft.com/office/drawing/2014/main" id="{AB875B82-2D17-8380-7769-BF42C6311C81}"/>
                </a:ext>
              </a:extLst>
            </p:cNvPr>
            <p:cNvGrpSpPr/>
            <p:nvPr/>
          </p:nvGrpSpPr>
          <p:grpSpPr>
            <a:xfrm>
              <a:off x="1294046" y="3281836"/>
              <a:ext cx="9314983" cy="3169294"/>
              <a:chOff x="267603" y="725901"/>
              <a:chExt cx="7399920" cy="2515559"/>
            </a:xfrm>
          </p:grpSpPr>
          <p:sp>
            <p:nvSpPr>
              <p:cNvPr id="5" name="Rectangle: Rounded Corners 2">
                <a:extLst>
                  <a:ext uri="{FF2B5EF4-FFF2-40B4-BE49-F238E27FC236}">
                    <a16:creationId xmlns:a16="http://schemas.microsoft.com/office/drawing/2014/main" id="{361666A3-433E-C6B7-975F-2CADD86BC0A3}"/>
                  </a:ext>
                </a:extLst>
              </p:cNvPr>
              <p:cNvSpPr/>
              <p:nvPr/>
            </p:nvSpPr>
            <p:spPr>
              <a:xfrm>
                <a:off x="267607" y="725901"/>
                <a:ext cx="7399916" cy="2515559"/>
              </a:xfrm>
              <a:prstGeom prst="roundRect">
                <a:avLst>
                  <a:gd name="adj" fmla="val 2488"/>
                </a:avLst>
              </a:prstGeom>
              <a:solidFill>
                <a:sysClr val="window" lastClr="FFFFFF"/>
              </a:solidFill>
              <a:ln w="25400" cap="flat" cmpd="sng" algn="ctr">
                <a:solidFill>
                  <a:schemeClr val="accent2"/>
                </a:solidFill>
                <a:prstDash val="solid"/>
              </a:ln>
              <a:effectLst/>
            </p:spPr>
            <p:txBody>
              <a:bodyPr rtlCol="0" anchor="ctr"/>
              <a:lstStyle/>
              <a:p>
                <a:pPr algn="ctr" defTabSz="1152053">
                  <a:buClrTx/>
                  <a:defRPr/>
                </a:pPr>
                <a:endParaRPr lang="en-US" sz="2400">
                  <a:solidFill>
                    <a:srgbClr val="EBE0DD"/>
                  </a:solidFill>
                  <a:latin typeface="+mj-lt"/>
                  <a:ea typeface="+mn-ea"/>
                </a:endParaRPr>
              </a:p>
            </p:txBody>
          </p:sp>
          <p:sp>
            <p:nvSpPr>
              <p:cNvPr id="6" name="Rectangle: Diagonal Corners Rounded 3">
                <a:extLst>
                  <a:ext uri="{FF2B5EF4-FFF2-40B4-BE49-F238E27FC236}">
                    <a16:creationId xmlns:a16="http://schemas.microsoft.com/office/drawing/2014/main" id="{6EBF66CA-DCED-80B7-9723-9B289635D21A}"/>
                  </a:ext>
                </a:extLst>
              </p:cNvPr>
              <p:cNvSpPr/>
              <p:nvPr/>
            </p:nvSpPr>
            <p:spPr>
              <a:xfrm>
                <a:off x="267603" y="725901"/>
                <a:ext cx="2449033" cy="656036"/>
              </a:xfrm>
              <a:prstGeom prst="round2DiagRect">
                <a:avLst>
                  <a:gd name="adj1" fmla="val 11993"/>
                  <a:gd name="adj2" fmla="val 0"/>
                </a:avLst>
              </a:prstGeom>
              <a:solidFill>
                <a:schemeClr val="accent2">
                  <a:lumMod val="60000"/>
                  <a:lumOff val="40000"/>
                </a:schemeClr>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1152053">
                  <a:buClrTx/>
                  <a:defRPr/>
                </a:pPr>
                <a:r>
                  <a:rPr lang="en-US" sz="2400" b="1" dirty="0">
                    <a:solidFill>
                      <a:schemeClr val="tx1"/>
                    </a:solidFill>
                    <a:latin typeface="+mj-lt"/>
                    <a:ea typeface="+mn-ea"/>
                  </a:rPr>
                  <a:t>b. HS </a:t>
                </a:r>
                <a:r>
                  <a:rPr lang="en-US" sz="2400" b="1" dirty="0" err="1">
                    <a:solidFill>
                      <a:schemeClr val="tx1"/>
                    </a:solidFill>
                    <a:latin typeface="+mj-lt"/>
                    <a:ea typeface="+mn-ea"/>
                  </a:rPr>
                  <a:t>chuẩn</a:t>
                </a:r>
                <a:r>
                  <a:rPr lang="en-US" sz="2400" b="1" dirty="0">
                    <a:solidFill>
                      <a:schemeClr val="tx1"/>
                    </a:solidFill>
                    <a:latin typeface="+mj-lt"/>
                    <a:ea typeface="+mn-ea"/>
                  </a:rPr>
                  <a:t> </a:t>
                </a:r>
                <a:r>
                  <a:rPr lang="en-US" sz="2400" b="1" dirty="0" err="1">
                    <a:solidFill>
                      <a:schemeClr val="tx1"/>
                    </a:solidFill>
                    <a:latin typeface="+mj-lt"/>
                    <a:ea typeface="+mn-ea"/>
                  </a:rPr>
                  <a:t>bị</a:t>
                </a:r>
                <a:endParaRPr lang="en-US" sz="2400" b="1" dirty="0">
                  <a:solidFill>
                    <a:schemeClr val="tx1"/>
                  </a:solidFill>
                  <a:latin typeface="+mj-lt"/>
                  <a:ea typeface="+mn-ea"/>
                </a:endParaRPr>
              </a:p>
            </p:txBody>
          </p:sp>
        </p:grpSp>
        <p:sp>
          <p:nvSpPr>
            <p:cNvPr id="7" name="TextBox 6">
              <a:extLst>
                <a:ext uri="{FF2B5EF4-FFF2-40B4-BE49-F238E27FC236}">
                  <a16:creationId xmlns:a16="http://schemas.microsoft.com/office/drawing/2014/main" id="{9CC76C6D-6CC9-A984-D89E-4DB1C929A1B8}"/>
                </a:ext>
              </a:extLst>
            </p:cNvPr>
            <p:cNvSpPr txBox="1"/>
            <p:nvPr/>
          </p:nvSpPr>
          <p:spPr>
            <a:xfrm>
              <a:off x="1582971" y="4382596"/>
              <a:ext cx="8618836" cy="1675843"/>
            </a:xfrm>
            <a:prstGeom prst="rect">
              <a:avLst/>
            </a:prstGeom>
            <a:noFill/>
          </p:spPr>
          <p:txBody>
            <a:bodyPr wrap="square" rtlCol="0">
              <a:spAutoFit/>
            </a:bodyPr>
            <a:lstStyle/>
            <a:p>
              <a:pPr marL="360016" indent="-360016" algn="just">
                <a:lnSpc>
                  <a:spcPct val="150000"/>
                </a:lnSpc>
                <a:buClrTx/>
                <a:buFont typeface="Arial" panose="020B0604020202020204" pitchFamily="34" charset="0"/>
                <a:buChar char="•"/>
                <a:defRPr/>
              </a:pPr>
              <a:r>
                <a:rPr lang="en-US" sz="2400" dirty="0" err="1">
                  <a:solidFill>
                    <a:sysClr val="windowText" lastClr="000000"/>
                  </a:solidFill>
                  <a:latin typeface="+mj-lt"/>
                  <a:ea typeface="+mn-ea"/>
                </a:rPr>
                <a:t>Giấy</a:t>
              </a:r>
              <a:r>
                <a:rPr lang="en-US" sz="2400" dirty="0">
                  <a:solidFill>
                    <a:sysClr val="windowText" lastClr="000000"/>
                  </a:solidFill>
                  <a:latin typeface="+mj-lt"/>
                  <a:ea typeface="+mn-ea"/>
                </a:rPr>
                <a:t> </a:t>
              </a:r>
              <a:r>
                <a:rPr lang="en-US" sz="2400" dirty="0" err="1">
                  <a:solidFill>
                    <a:sysClr val="windowText" lastClr="000000"/>
                  </a:solidFill>
                  <a:latin typeface="+mj-lt"/>
                  <a:ea typeface="+mn-ea"/>
                </a:rPr>
                <a:t>màu</a:t>
              </a:r>
              <a:r>
                <a:rPr lang="en-US" sz="2400" dirty="0">
                  <a:solidFill>
                    <a:sysClr val="windowText" lastClr="000000"/>
                  </a:solidFill>
                  <a:latin typeface="+mj-lt"/>
                  <a:ea typeface="+mn-ea"/>
                </a:rPr>
                <a:t> </a:t>
              </a:r>
              <a:r>
                <a:rPr lang="en-US" sz="2400" dirty="0" err="1">
                  <a:solidFill>
                    <a:sysClr val="windowText" lastClr="000000"/>
                  </a:solidFill>
                  <a:latin typeface="+mj-lt"/>
                  <a:ea typeface="+mn-ea"/>
                </a:rPr>
                <a:t>để</a:t>
              </a:r>
              <a:r>
                <a:rPr lang="en-US" sz="2400" dirty="0">
                  <a:solidFill>
                    <a:sysClr val="windowText" lastClr="000000"/>
                  </a:solidFill>
                  <a:latin typeface="+mj-lt"/>
                  <a:ea typeface="+mn-ea"/>
                </a:rPr>
                <a:t> </a:t>
              </a:r>
              <a:r>
                <a:rPr lang="en-US" sz="2400" dirty="0" err="1">
                  <a:solidFill>
                    <a:sysClr val="windowText" lastClr="000000"/>
                  </a:solidFill>
                  <a:latin typeface="+mj-lt"/>
                  <a:ea typeface="+mn-ea"/>
                </a:rPr>
                <a:t>viết</a:t>
              </a:r>
              <a:r>
                <a:rPr lang="en-US" sz="2400" dirty="0">
                  <a:solidFill>
                    <a:sysClr val="windowText" lastClr="000000"/>
                  </a:solidFill>
                  <a:latin typeface="+mj-lt"/>
                  <a:ea typeface="+mn-ea"/>
                </a:rPr>
                <a:t> </a:t>
              </a:r>
              <a:r>
                <a:rPr lang="en-US" sz="2400" dirty="0" err="1">
                  <a:solidFill>
                    <a:sysClr val="windowText" lastClr="000000"/>
                  </a:solidFill>
                  <a:latin typeface="+mj-lt"/>
                  <a:ea typeface="+mn-ea"/>
                </a:rPr>
                <a:t>đáp</a:t>
              </a:r>
              <a:r>
                <a:rPr lang="en-US" sz="2400" dirty="0">
                  <a:solidFill>
                    <a:sysClr val="windowText" lastClr="000000"/>
                  </a:solidFill>
                  <a:latin typeface="+mj-lt"/>
                  <a:ea typeface="+mn-ea"/>
                </a:rPr>
                <a:t> </a:t>
              </a:r>
              <a:r>
                <a:rPr lang="en-US" sz="2400" dirty="0" err="1">
                  <a:solidFill>
                    <a:sysClr val="windowText" lastClr="000000"/>
                  </a:solidFill>
                  <a:latin typeface="+mj-lt"/>
                  <a:ea typeface="+mn-ea"/>
                </a:rPr>
                <a:t>án</a:t>
              </a:r>
              <a:endParaRPr lang="en-US" sz="2400" dirty="0">
                <a:solidFill>
                  <a:sysClr val="windowText" lastClr="000000"/>
                </a:solidFill>
                <a:latin typeface="+mj-lt"/>
                <a:ea typeface="+mn-ea"/>
              </a:endParaRPr>
            </a:p>
            <a:p>
              <a:pPr marL="360016" indent="-360016" algn="just">
                <a:lnSpc>
                  <a:spcPct val="150000"/>
                </a:lnSpc>
                <a:buClrTx/>
                <a:buFont typeface="Arial" panose="020B0604020202020204" pitchFamily="34" charset="0"/>
                <a:buChar char="•"/>
                <a:defRPr/>
              </a:pPr>
              <a:r>
                <a:rPr lang="vi-VN" sz="2400" dirty="0">
                  <a:solidFill>
                    <a:sysClr val="windowText" lastClr="000000"/>
                  </a:solidFill>
                  <a:latin typeface="+mj-lt"/>
                  <a:ea typeface="+mn-ea"/>
                </a:rPr>
                <a:t>Gấp phiếu lại và đính vào mỗi bông hoa trên cây</a:t>
              </a:r>
              <a:r>
                <a:rPr lang="en-US" sz="2400" dirty="0">
                  <a:solidFill>
                    <a:sysClr val="windowText" lastClr="000000"/>
                  </a:solidFill>
                  <a:latin typeface="+mj-lt"/>
                  <a:ea typeface="+mn-ea"/>
                </a:rPr>
                <a:t>, </a:t>
              </a:r>
              <a:r>
                <a:rPr lang="en-US" sz="2400" dirty="0" err="1">
                  <a:solidFill>
                    <a:sysClr val="windowText" lastClr="000000"/>
                  </a:solidFill>
                  <a:latin typeface="+mj-lt"/>
                  <a:ea typeface="+mn-ea"/>
                </a:rPr>
                <a:t>mỗi</a:t>
              </a:r>
              <a:r>
                <a:rPr lang="en-US" sz="2400" dirty="0">
                  <a:solidFill>
                    <a:sysClr val="windowText" lastClr="000000"/>
                  </a:solidFill>
                  <a:latin typeface="+mj-lt"/>
                  <a:ea typeface="+mn-ea"/>
                </a:rPr>
                <a:t> </a:t>
              </a:r>
              <a:r>
                <a:rPr lang="en-US" sz="2400" dirty="0" err="1">
                  <a:solidFill>
                    <a:sysClr val="windowText" lastClr="000000"/>
                  </a:solidFill>
                  <a:latin typeface="+mj-lt"/>
                  <a:ea typeface="+mn-ea"/>
                </a:rPr>
                <a:t>bông</a:t>
              </a:r>
              <a:r>
                <a:rPr lang="en-US" sz="2400" dirty="0">
                  <a:solidFill>
                    <a:sysClr val="windowText" lastClr="000000"/>
                  </a:solidFill>
                  <a:latin typeface="+mj-lt"/>
                  <a:ea typeface="+mn-ea"/>
                </a:rPr>
                <a:t> </a:t>
              </a:r>
              <a:r>
                <a:rPr lang="en-US" sz="2400" dirty="0" err="1">
                  <a:solidFill>
                    <a:sysClr val="windowText" lastClr="000000"/>
                  </a:solidFill>
                  <a:latin typeface="+mj-lt"/>
                  <a:ea typeface="+mn-ea"/>
                </a:rPr>
                <a:t>hoa</a:t>
              </a:r>
              <a:r>
                <a:rPr lang="en-US" sz="2400" dirty="0">
                  <a:solidFill>
                    <a:sysClr val="windowText" lastClr="000000"/>
                  </a:solidFill>
                  <a:latin typeface="+mj-lt"/>
                  <a:ea typeface="+mn-ea"/>
                </a:rPr>
                <a:t> </a:t>
              </a:r>
              <a:r>
                <a:rPr lang="en-US" sz="2400" dirty="0" err="1">
                  <a:solidFill>
                    <a:sysClr val="windowText" lastClr="000000"/>
                  </a:solidFill>
                  <a:latin typeface="+mj-lt"/>
                  <a:ea typeface="+mn-ea"/>
                </a:rPr>
                <a:t>tương</a:t>
              </a:r>
              <a:r>
                <a:rPr lang="en-US" sz="2400" dirty="0">
                  <a:solidFill>
                    <a:sysClr val="windowText" lastClr="000000"/>
                  </a:solidFill>
                  <a:latin typeface="+mj-lt"/>
                  <a:ea typeface="+mn-ea"/>
                </a:rPr>
                <a:t> </a:t>
              </a:r>
              <a:r>
                <a:rPr lang="en-US" sz="2400" dirty="0" err="1">
                  <a:solidFill>
                    <a:sysClr val="windowText" lastClr="000000"/>
                  </a:solidFill>
                  <a:latin typeface="+mj-lt"/>
                  <a:ea typeface="+mn-ea"/>
                </a:rPr>
                <a:t>ứng</a:t>
              </a:r>
              <a:r>
                <a:rPr lang="en-US" sz="2400" dirty="0">
                  <a:solidFill>
                    <a:sysClr val="windowText" lastClr="000000"/>
                  </a:solidFill>
                  <a:latin typeface="+mj-lt"/>
                  <a:ea typeface="+mn-ea"/>
                </a:rPr>
                <a:t> </a:t>
              </a:r>
              <a:r>
                <a:rPr lang="en-US" sz="2400" dirty="0" err="1">
                  <a:solidFill>
                    <a:sysClr val="windowText" lastClr="000000"/>
                  </a:solidFill>
                  <a:latin typeface="+mj-lt"/>
                  <a:ea typeface="+mn-ea"/>
                </a:rPr>
                <a:t>với</a:t>
              </a:r>
              <a:r>
                <a:rPr lang="en-US" sz="2400" dirty="0">
                  <a:solidFill>
                    <a:sysClr val="windowText" lastClr="000000"/>
                  </a:solidFill>
                  <a:latin typeface="+mj-lt"/>
                  <a:ea typeface="+mn-ea"/>
                </a:rPr>
                <a:t> </a:t>
              </a:r>
              <a:r>
                <a:rPr lang="en-US" sz="2400" dirty="0" err="1">
                  <a:solidFill>
                    <a:sysClr val="windowText" lastClr="000000"/>
                  </a:solidFill>
                  <a:latin typeface="+mj-lt"/>
                  <a:ea typeface="+mn-ea"/>
                </a:rPr>
                <a:t>đáp</a:t>
              </a:r>
              <a:r>
                <a:rPr lang="en-US" sz="2400" dirty="0">
                  <a:solidFill>
                    <a:sysClr val="windowText" lastClr="000000"/>
                  </a:solidFill>
                  <a:latin typeface="+mj-lt"/>
                  <a:ea typeface="+mn-ea"/>
                </a:rPr>
                <a:t> </a:t>
              </a:r>
              <a:r>
                <a:rPr lang="en-US" sz="2400" dirty="0" err="1">
                  <a:solidFill>
                    <a:sysClr val="windowText" lastClr="000000"/>
                  </a:solidFill>
                  <a:latin typeface="+mj-lt"/>
                  <a:ea typeface="+mn-ea"/>
                </a:rPr>
                <a:t>án</a:t>
              </a:r>
              <a:r>
                <a:rPr lang="en-US" sz="2400" dirty="0">
                  <a:solidFill>
                    <a:sysClr val="windowText" lastClr="000000"/>
                  </a:solidFill>
                  <a:latin typeface="+mj-lt"/>
                  <a:ea typeface="+mn-ea"/>
                </a:rPr>
                <a:t> </a:t>
              </a:r>
              <a:r>
                <a:rPr lang="en-US" sz="2400" dirty="0" err="1">
                  <a:solidFill>
                    <a:sysClr val="windowText" lastClr="000000"/>
                  </a:solidFill>
                  <a:latin typeface="+mj-lt"/>
                  <a:ea typeface="+mn-ea"/>
                </a:rPr>
                <a:t>của</a:t>
              </a:r>
              <a:r>
                <a:rPr lang="en-US" sz="2400" dirty="0">
                  <a:solidFill>
                    <a:sysClr val="windowText" lastClr="000000"/>
                  </a:solidFill>
                  <a:latin typeface="+mj-lt"/>
                  <a:ea typeface="+mn-ea"/>
                </a:rPr>
                <a:t> 1 </a:t>
              </a:r>
              <a:r>
                <a:rPr lang="en-US" sz="2400" dirty="0" err="1">
                  <a:solidFill>
                    <a:sysClr val="windowText" lastClr="000000"/>
                  </a:solidFill>
                  <a:latin typeface="+mj-lt"/>
                  <a:ea typeface="+mn-ea"/>
                </a:rPr>
                <a:t>nhóm</a:t>
              </a:r>
              <a:endParaRPr lang="vi-VN" sz="2400" dirty="0">
                <a:solidFill>
                  <a:sysClr val="windowText" lastClr="000000"/>
                </a:solidFill>
                <a:latin typeface="+mj-lt"/>
                <a:ea typeface="+mn-ea"/>
              </a:endParaRPr>
            </a:p>
          </p:txBody>
        </p:sp>
      </p:grpSp>
      <p:sp>
        <p:nvSpPr>
          <p:cNvPr id="8" name="Rounded Rectangle 34">
            <a:extLst>
              <a:ext uri="{FF2B5EF4-FFF2-40B4-BE49-F238E27FC236}">
                <a16:creationId xmlns:a16="http://schemas.microsoft.com/office/drawing/2014/main" id="{0B5D84B8-0BEB-A767-DFCD-1595CD1E0642}"/>
              </a:ext>
            </a:extLst>
          </p:cNvPr>
          <p:cNvSpPr/>
          <p:nvPr/>
        </p:nvSpPr>
        <p:spPr>
          <a:xfrm>
            <a:off x="1294046" y="1737315"/>
            <a:ext cx="9314982" cy="735267"/>
          </a:xfrm>
          <a:prstGeom prst="roundRect">
            <a:avLst/>
          </a:prstGeom>
          <a:solidFill>
            <a:schemeClr val="accent6">
              <a:lumMod val="20000"/>
              <a:lumOff val="80000"/>
            </a:schemeClr>
          </a:solidFill>
          <a:ln w="28575" cap="flat" cmpd="sng" algn="ctr">
            <a:solidFill>
              <a:schemeClr val="accent6"/>
            </a:solidFill>
            <a:prstDash val="solid"/>
          </a:ln>
          <a:effectLst>
            <a:outerShdw blurRad="40000" dist="20000" dir="5400000" rotWithShape="0">
              <a:srgbClr val="000000">
                <a:alpha val="38000"/>
              </a:srgbClr>
            </a:outerShdw>
          </a:effectLst>
        </p:spPr>
        <p:txBody>
          <a:bodyPr rtlCol="0" anchor="ctr"/>
          <a:lstStyle/>
          <a:p>
            <a:pPr algn="ctr">
              <a:buClrTx/>
              <a:defRPr/>
            </a:pPr>
            <a:r>
              <a:rPr lang="vi-VN" sz="2400" b="1" dirty="0">
                <a:solidFill>
                  <a:sysClr val="windowText" lastClr="000000"/>
                </a:solidFill>
                <a:latin typeface="+mn-lt"/>
                <a:ea typeface="+mn-ea"/>
                <a:cs typeface="Arial" panose="020B0604020202020204" pitchFamily="34" charset="0"/>
              </a:rPr>
              <a:t>Trò chơi</a:t>
            </a:r>
            <a:r>
              <a:rPr lang="en-US" sz="2400" b="1" dirty="0">
                <a:solidFill>
                  <a:sysClr val="windowText" lastClr="000000"/>
                </a:solidFill>
                <a:latin typeface="+mn-lt"/>
                <a:ea typeface="+mn-ea"/>
                <a:cs typeface="Arial" panose="020B0604020202020204" pitchFamily="34" charset="0"/>
              </a:rPr>
              <a:t> “</a:t>
            </a:r>
            <a:r>
              <a:rPr lang="en-US" sz="2400" b="1" dirty="0" err="1">
                <a:solidFill>
                  <a:sysClr val="windowText" lastClr="000000"/>
                </a:solidFill>
                <a:latin typeface="+mn-lt"/>
                <a:ea typeface="+mn-ea"/>
                <a:cs typeface="Arial" panose="020B0604020202020204" pitchFamily="34" charset="0"/>
              </a:rPr>
              <a:t>Hái</a:t>
            </a:r>
            <a:r>
              <a:rPr lang="en-US" sz="2400" b="1" dirty="0">
                <a:solidFill>
                  <a:sysClr val="windowText" lastClr="000000"/>
                </a:solidFill>
                <a:latin typeface="+mn-lt"/>
                <a:ea typeface="+mn-ea"/>
                <a:cs typeface="Arial" panose="020B0604020202020204" pitchFamily="34" charset="0"/>
              </a:rPr>
              <a:t> </a:t>
            </a:r>
            <a:r>
              <a:rPr lang="en-US" sz="2400" b="1" dirty="0" err="1">
                <a:solidFill>
                  <a:sysClr val="windowText" lastClr="000000"/>
                </a:solidFill>
                <a:latin typeface="+mn-lt"/>
                <a:ea typeface="+mn-ea"/>
                <a:cs typeface="Arial" panose="020B0604020202020204" pitchFamily="34" charset="0"/>
              </a:rPr>
              <a:t>hoa</a:t>
            </a:r>
            <a:r>
              <a:rPr lang="en-US" sz="2400" b="1" dirty="0">
                <a:solidFill>
                  <a:sysClr val="windowText" lastClr="000000"/>
                </a:solidFill>
                <a:latin typeface="+mn-lt"/>
                <a:ea typeface="+mn-ea"/>
                <a:cs typeface="Arial" panose="020B0604020202020204" pitchFamily="34" charset="0"/>
              </a:rPr>
              <a:t> </a:t>
            </a:r>
            <a:r>
              <a:rPr lang="en-US" sz="2400" b="1" dirty="0" err="1">
                <a:solidFill>
                  <a:sysClr val="windowText" lastClr="000000"/>
                </a:solidFill>
                <a:latin typeface="+mn-lt"/>
                <a:ea typeface="+mn-ea"/>
                <a:cs typeface="Arial" panose="020B0604020202020204" pitchFamily="34" charset="0"/>
              </a:rPr>
              <a:t>tìm</a:t>
            </a:r>
            <a:r>
              <a:rPr lang="en-US" sz="2400" b="1" dirty="0">
                <a:solidFill>
                  <a:sysClr val="windowText" lastClr="000000"/>
                </a:solidFill>
                <a:latin typeface="+mn-lt"/>
                <a:ea typeface="+mn-ea"/>
                <a:cs typeface="Arial" panose="020B0604020202020204" pitchFamily="34" charset="0"/>
              </a:rPr>
              <a:t> </a:t>
            </a:r>
            <a:r>
              <a:rPr lang="en-US" sz="2400" b="1" dirty="0" err="1">
                <a:solidFill>
                  <a:sysClr val="windowText" lastClr="000000"/>
                </a:solidFill>
                <a:latin typeface="+mn-lt"/>
                <a:ea typeface="+mn-ea"/>
                <a:cs typeface="Arial" panose="020B0604020202020204" pitchFamily="34" charset="0"/>
              </a:rPr>
              <a:t>từ</a:t>
            </a:r>
            <a:r>
              <a:rPr lang="en-US" sz="2400" b="1" dirty="0">
                <a:solidFill>
                  <a:sysClr val="windowText" lastClr="000000"/>
                </a:solidFill>
                <a:latin typeface="+mn-lt"/>
                <a:ea typeface="+mn-ea"/>
                <a:cs typeface="Arial" panose="020B0604020202020204" pitchFamily="34" charset="0"/>
              </a:rPr>
              <a:t>”</a:t>
            </a:r>
          </a:p>
        </p:txBody>
      </p:sp>
      <p:sp>
        <p:nvSpPr>
          <p:cNvPr id="9" name="TextBox 8">
            <a:extLst>
              <a:ext uri="{FF2B5EF4-FFF2-40B4-BE49-F238E27FC236}">
                <a16:creationId xmlns:a16="http://schemas.microsoft.com/office/drawing/2014/main" id="{A30A539B-168F-8D62-21F5-7059D207F7D4}"/>
              </a:ext>
            </a:extLst>
          </p:cNvPr>
          <p:cNvSpPr txBox="1"/>
          <p:nvPr/>
        </p:nvSpPr>
        <p:spPr>
          <a:xfrm>
            <a:off x="1313009" y="2638899"/>
            <a:ext cx="9565979" cy="461665"/>
          </a:xfrm>
          <a:prstGeom prst="rect">
            <a:avLst/>
          </a:prstGeom>
          <a:noFill/>
        </p:spPr>
        <p:txBody>
          <a:bodyPr wrap="square" rtlCol="0">
            <a:spAutoFit/>
          </a:bodyPr>
          <a:lstStyle/>
          <a:p>
            <a:pPr algn="ctr">
              <a:buClrTx/>
              <a:defRPr/>
            </a:pPr>
            <a:r>
              <a:rPr lang="vi-VN" sz="2400" b="1" dirty="0">
                <a:solidFill>
                  <a:srgbClr val="C00000"/>
                </a:solidFill>
                <a:latin typeface="+mn-lt"/>
                <a:ea typeface="+mn-ea"/>
                <a:cs typeface="Arial" panose="020B0604020202020204" pitchFamily="34" charset="0"/>
              </a:rPr>
              <a:t>Nhiệm vụ 1: Chuẩn bị</a:t>
            </a:r>
            <a:endParaRPr lang="en-US" sz="2400" b="1" dirty="0">
              <a:solidFill>
                <a:srgbClr val="C00000"/>
              </a:solidFill>
              <a:latin typeface="+mn-lt"/>
              <a:ea typeface="+mn-ea"/>
              <a:cs typeface="Arial" panose="020B0604020202020204" pitchFamily="34" charset="0"/>
            </a:endParaRPr>
          </a:p>
        </p:txBody>
      </p:sp>
    </p:spTree>
    <p:extLst>
      <p:ext uri="{BB962C8B-B14F-4D97-AF65-F5344CB8AC3E}">
        <p14:creationId xmlns:p14="http://schemas.microsoft.com/office/powerpoint/2010/main" val="3014783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7C8AF95-9C21-A9B1-39AC-BC2F4C04E10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26AFBE3-1B91-0AF4-B2DA-3336BC1E7CA2}"/>
              </a:ext>
            </a:extLst>
          </p:cNvPr>
          <p:cNvSpPr txBox="1"/>
          <p:nvPr/>
        </p:nvSpPr>
        <p:spPr>
          <a:xfrm>
            <a:off x="1313010" y="1661824"/>
            <a:ext cx="9565979" cy="461665"/>
          </a:xfrm>
          <a:prstGeom prst="rect">
            <a:avLst/>
          </a:prstGeom>
          <a:noFill/>
        </p:spPr>
        <p:txBody>
          <a:bodyPr wrap="square" rtlCol="0">
            <a:spAutoFit/>
          </a:bodyPr>
          <a:lstStyle/>
          <a:p>
            <a:pPr algn="ctr">
              <a:buClrTx/>
              <a:defRPr/>
            </a:pPr>
            <a:r>
              <a:rPr lang="vi-VN" sz="2400" b="1" dirty="0">
                <a:solidFill>
                  <a:srgbClr val="C00000"/>
                </a:solidFill>
                <a:latin typeface="+mn-lt"/>
                <a:ea typeface="+mn-ea"/>
                <a:cs typeface="Arial" panose="020B0604020202020204" pitchFamily="34" charset="0"/>
              </a:rPr>
              <a:t>Nhiệm vụ 2. Tham gia trò chơi</a:t>
            </a:r>
            <a:endParaRPr lang="en-US" sz="2400" dirty="0">
              <a:solidFill>
                <a:srgbClr val="C00000"/>
              </a:solidFill>
              <a:latin typeface="+mn-lt"/>
              <a:ea typeface="+mn-ea"/>
              <a:cs typeface="Arial" panose="020B0604020202020204" pitchFamily="34" charset="0"/>
            </a:endParaRPr>
          </a:p>
        </p:txBody>
      </p:sp>
      <p:sp>
        <p:nvSpPr>
          <p:cNvPr id="3" name="Rounded Rectangle 34">
            <a:extLst>
              <a:ext uri="{FF2B5EF4-FFF2-40B4-BE49-F238E27FC236}">
                <a16:creationId xmlns:a16="http://schemas.microsoft.com/office/drawing/2014/main" id="{4B1B322D-2CAF-2521-BCEE-02DFAE7DB0AF}"/>
              </a:ext>
            </a:extLst>
          </p:cNvPr>
          <p:cNvSpPr/>
          <p:nvPr/>
        </p:nvSpPr>
        <p:spPr>
          <a:xfrm>
            <a:off x="3725167" y="2261179"/>
            <a:ext cx="4741663" cy="714202"/>
          </a:xfrm>
          <a:prstGeom prst="roundRect">
            <a:avLst/>
          </a:prstGeom>
          <a:solidFill>
            <a:schemeClr val="accent2">
              <a:lumMod val="20000"/>
              <a:lumOff val="80000"/>
            </a:schemeClr>
          </a:solidFill>
          <a:ln w="28575" cap="flat" cmpd="sng" algn="ctr">
            <a:solidFill>
              <a:schemeClr val="accent2"/>
            </a:solidFill>
            <a:prstDash val="solid"/>
          </a:ln>
          <a:effectLst>
            <a:outerShdw blurRad="40000" dist="20000" dir="5400000" rotWithShape="0">
              <a:srgbClr val="000000">
                <a:alpha val="38000"/>
              </a:srgbClr>
            </a:outerShdw>
          </a:effectLst>
        </p:spPr>
        <p:txBody>
          <a:bodyPr rtlCol="0" anchor="ctr"/>
          <a:lstStyle/>
          <a:p>
            <a:pPr algn="ctr" defTabSz="1152053">
              <a:buClrTx/>
              <a:defRPr/>
            </a:pPr>
            <a:r>
              <a:rPr lang="en-US" sz="2400" b="1" dirty="0" err="1">
                <a:solidFill>
                  <a:schemeClr val="tx1"/>
                </a:solidFill>
                <a:latin typeface="+mn-lt"/>
                <a:ea typeface="+mn-ea"/>
                <a:cs typeface="Arial" panose="020B0604020202020204" pitchFamily="34" charset="0"/>
              </a:rPr>
              <a:t>Hướng</a:t>
            </a:r>
            <a:r>
              <a:rPr lang="en-US" sz="2400" b="1" dirty="0">
                <a:solidFill>
                  <a:schemeClr val="tx1"/>
                </a:solidFill>
                <a:latin typeface="+mn-lt"/>
                <a:ea typeface="+mn-ea"/>
                <a:cs typeface="Arial" panose="020B0604020202020204" pitchFamily="34" charset="0"/>
              </a:rPr>
              <a:t> </a:t>
            </a:r>
            <a:r>
              <a:rPr lang="en-US" sz="2400" b="1" dirty="0" err="1">
                <a:solidFill>
                  <a:schemeClr val="tx1"/>
                </a:solidFill>
                <a:latin typeface="+mn-lt"/>
                <a:ea typeface="+mn-ea"/>
                <a:cs typeface="Arial" panose="020B0604020202020204" pitchFamily="34" charset="0"/>
              </a:rPr>
              <a:t>dẫn</a:t>
            </a:r>
            <a:r>
              <a:rPr lang="en-US" sz="2400" b="1" dirty="0">
                <a:solidFill>
                  <a:schemeClr val="tx1"/>
                </a:solidFill>
                <a:latin typeface="+mn-lt"/>
                <a:ea typeface="+mn-ea"/>
                <a:cs typeface="Arial" panose="020B0604020202020204" pitchFamily="34" charset="0"/>
              </a:rPr>
              <a:t> </a:t>
            </a:r>
            <a:r>
              <a:rPr lang="en-US" sz="2400" b="1" dirty="0" err="1">
                <a:solidFill>
                  <a:schemeClr val="tx1"/>
                </a:solidFill>
                <a:latin typeface="+mn-lt"/>
                <a:ea typeface="+mn-ea"/>
                <a:cs typeface="Arial" panose="020B0604020202020204" pitchFamily="34" charset="0"/>
              </a:rPr>
              <a:t>cách</a:t>
            </a:r>
            <a:r>
              <a:rPr lang="en-US" sz="2400" b="1" dirty="0">
                <a:solidFill>
                  <a:schemeClr val="tx1"/>
                </a:solidFill>
                <a:latin typeface="+mn-lt"/>
                <a:ea typeface="+mn-ea"/>
                <a:cs typeface="Arial" panose="020B0604020202020204" pitchFamily="34" charset="0"/>
              </a:rPr>
              <a:t> </a:t>
            </a:r>
            <a:r>
              <a:rPr lang="en-US" sz="2400" b="1" dirty="0" err="1">
                <a:solidFill>
                  <a:schemeClr val="tx1"/>
                </a:solidFill>
                <a:latin typeface="+mn-lt"/>
                <a:ea typeface="+mn-ea"/>
                <a:cs typeface="Arial" panose="020B0604020202020204" pitchFamily="34" charset="0"/>
              </a:rPr>
              <a:t>chơi</a:t>
            </a:r>
            <a:endParaRPr lang="en-US" sz="2400" b="1" dirty="0">
              <a:solidFill>
                <a:schemeClr val="tx1"/>
              </a:solidFill>
              <a:latin typeface="+mn-lt"/>
              <a:ea typeface="+mn-ea"/>
              <a:cs typeface="Arial" panose="020B0604020202020204" pitchFamily="34" charset="0"/>
            </a:endParaRPr>
          </a:p>
        </p:txBody>
      </p:sp>
      <p:sp>
        <p:nvSpPr>
          <p:cNvPr id="4" name="Rounded Rectangle 103">
            <a:extLst>
              <a:ext uri="{FF2B5EF4-FFF2-40B4-BE49-F238E27FC236}">
                <a16:creationId xmlns:a16="http://schemas.microsoft.com/office/drawing/2014/main" id="{72AF1464-6541-615E-EB28-CF3D7CF51707}"/>
              </a:ext>
            </a:extLst>
          </p:cNvPr>
          <p:cNvSpPr/>
          <p:nvPr/>
        </p:nvSpPr>
        <p:spPr>
          <a:xfrm>
            <a:off x="649110" y="3240871"/>
            <a:ext cx="3397898" cy="3245476"/>
          </a:xfrm>
          <a:prstGeom prst="roundRect">
            <a:avLst>
              <a:gd name="adj" fmla="val 11255"/>
            </a:avLst>
          </a:prstGeom>
          <a:solidFill>
            <a:schemeClr val="bg1"/>
          </a:solidFill>
          <a:ln w="12700" cap="flat" cmpd="sng" algn="ctr">
            <a:solidFill>
              <a:srgbClr val="E9FCE3">
                <a:lumMod val="10000"/>
              </a:srgbClr>
            </a:solidFill>
            <a:prstDash val="solid"/>
          </a:ln>
          <a:effectLst/>
        </p:spPr>
        <p:txBody>
          <a:bodyPr rtlCol="0" anchor="ctr"/>
          <a:lstStyle/>
          <a:p>
            <a:pPr algn="ctr">
              <a:lnSpc>
                <a:spcPct val="150000"/>
              </a:lnSpc>
              <a:buClrTx/>
            </a:pPr>
            <a:r>
              <a:rPr lang="vi-VN" sz="2400" b="1" dirty="0">
                <a:solidFill>
                  <a:sysClr val="windowText" lastClr="000000"/>
                </a:solidFill>
                <a:latin typeface="+mn-lt"/>
                <a:ea typeface="+mn-ea"/>
                <a:cs typeface="Arial" panose="020B0604020202020204" pitchFamily="34" charset="0"/>
              </a:rPr>
              <a:t>LUẬT CHƠI</a:t>
            </a:r>
          </a:p>
        </p:txBody>
      </p:sp>
      <p:sp>
        <p:nvSpPr>
          <p:cNvPr id="5" name="Rounded Rectangle 106">
            <a:extLst>
              <a:ext uri="{FF2B5EF4-FFF2-40B4-BE49-F238E27FC236}">
                <a16:creationId xmlns:a16="http://schemas.microsoft.com/office/drawing/2014/main" id="{B2061673-9474-88A0-EA21-2728E90B24BF}"/>
              </a:ext>
            </a:extLst>
          </p:cNvPr>
          <p:cNvSpPr/>
          <p:nvPr/>
        </p:nvSpPr>
        <p:spPr>
          <a:xfrm>
            <a:off x="4842553" y="3240871"/>
            <a:ext cx="6700337" cy="1179612"/>
          </a:xfrm>
          <a:prstGeom prst="rect">
            <a:avLst/>
          </a:prstGeom>
          <a:solidFill>
            <a:srgbClr val="FFFFFF"/>
          </a:solidFill>
          <a:ln w="12700" cap="flat" cmpd="sng" algn="ctr">
            <a:solidFill>
              <a:srgbClr val="E9FCE3">
                <a:lumMod val="10000"/>
              </a:srgbClr>
            </a:solidFill>
            <a:prstDash val="solid"/>
          </a:ln>
          <a:effectLst/>
        </p:spPr>
        <p:txBody>
          <a:bodyPr rtlCol="0" anchor="ctr"/>
          <a:lstStyle/>
          <a:p>
            <a:pPr algn="just">
              <a:lnSpc>
                <a:spcPct val="150000"/>
              </a:lnSpc>
              <a:buClrTx/>
            </a:pPr>
            <a:r>
              <a:rPr lang="vi-VN" sz="2400" dirty="0">
                <a:latin typeface="+mn-lt"/>
                <a:ea typeface="+mn-ea"/>
                <a:cs typeface="Arial" panose="020B0604020202020204" pitchFamily="34" charset="0"/>
              </a:rPr>
              <a:t>Có 2 câu tục ngữ a, b. Trong 2 câu tục ngữ đó có 3 hình ảnh tương ứng với 3 từ khoá. </a:t>
            </a:r>
            <a:endParaRPr lang="en-US" sz="2400" dirty="0">
              <a:latin typeface="+mn-lt"/>
              <a:ea typeface="+mn-ea"/>
              <a:cs typeface="Arial" panose="020B0604020202020204" pitchFamily="34" charset="0"/>
            </a:endParaRPr>
          </a:p>
        </p:txBody>
      </p:sp>
      <p:cxnSp>
        <p:nvCxnSpPr>
          <p:cNvPr id="6" name="Straight Arrow Connector 5">
            <a:extLst>
              <a:ext uri="{FF2B5EF4-FFF2-40B4-BE49-F238E27FC236}">
                <a16:creationId xmlns:a16="http://schemas.microsoft.com/office/drawing/2014/main" id="{EBD02930-A5AE-9B5A-CCE0-E4D281A694D4}"/>
              </a:ext>
            </a:extLst>
          </p:cNvPr>
          <p:cNvCxnSpPr>
            <a:cxnSpLocks/>
            <a:stCxn id="4" idx="3"/>
            <a:endCxn id="5" idx="1"/>
          </p:cNvCxnSpPr>
          <p:nvPr/>
        </p:nvCxnSpPr>
        <p:spPr>
          <a:xfrm flipV="1">
            <a:off x="4047008" y="3830677"/>
            <a:ext cx="795545" cy="1032932"/>
          </a:xfrm>
          <a:prstGeom prst="straightConnector1">
            <a:avLst/>
          </a:prstGeom>
          <a:noFill/>
          <a:ln w="19050" cap="flat" cmpd="sng" algn="ctr">
            <a:solidFill>
              <a:srgbClr val="E9FCE3">
                <a:lumMod val="10000"/>
              </a:srgbClr>
            </a:solidFill>
            <a:prstDash val="solid"/>
            <a:tailEnd type="triangle"/>
          </a:ln>
          <a:effectLst/>
        </p:spPr>
      </p:cxnSp>
      <p:sp>
        <p:nvSpPr>
          <p:cNvPr id="7" name="Rounded Rectangle 108">
            <a:extLst>
              <a:ext uri="{FF2B5EF4-FFF2-40B4-BE49-F238E27FC236}">
                <a16:creationId xmlns:a16="http://schemas.microsoft.com/office/drawing/2014/main" id="{33818AD2-C877-E4DA-4497-A035927E1A38}"/>
              </a:ext>
            </a:extLst>
          </p:cNvPr>
          <p:cNvSpPr/>
          <p:nvPr/>
        </p:nvSpPr>
        <p:spPr>
          <a:xfrm>
            <a:off x="4842553" y="4789005"/>
            <a:ext cx="6700337" cy="1697342"/>
          </a:xfrm>
          <a:prstGeom prst="rect">
            <a:avLst/>
          </a:prstGeom>
          <a:solidFill>
            <a:srgbClr val="FFFFFF"/>
          </a:solidFill>
          <a:ln w="12700" cap="flat" cmpd="sng" algn="ctr">
            <a:solidFill>
              <a:srgbClr val="E9FCE3">
                <a:lumMod val="10000"/>
              </a:srgbClr>
            </a:solidFill>
            <a:prstDash val="solid"/>
          </a:ln>
          <a:effectLst/>
        </p:spPr>
        <p:txBody>
          <a:bodyPr rtlCol="0" anchor="ctr"/>
          <a:lstStyle/>
          <a:p>
            <a:pPr algn="just">
              <a:lnSpc>
                <a:spcPct val="150000"/>
              </a:lnSpc>
              <a:buClrTx/>
            </a:pPr>
            <a:r>
              <a:rPr lang="vi-VN" sz="2400" dirty="0">
                <a:latin typeface="+mn-lt"/>
                <a:ea typeface="+mn-ea"/>
                <a:cs typeface="Arial" panose="020B0604020202020204" pitchFamily="34" charset="0"/>
              </a:rPr>
              <a:t>Nhiệm vụ của các em là thay các hình ảnh đó bằng từ thích hợp để hoàn chỉnh 2 câu tục ngữ trên cả về nội dung và cấu tạo.</a:t>
            </a:r>
            <a:endParaRPr lang="en-US" sz="2400" dirty="0">
              <a:latin typeface="+mn-lt"/>
              <a:ea typeface="+mn-ea"/>
              <a:cs typeface="Arial" panose="020B0604020202020204" pitchFamily="34" charset="0"/>
            </a:endParaRPr>
          </a:p>
        </p:txBody>
      </p:sp>
      <p:cxnSp>
        <p:nvCxnSpPr>
          <p:cNvPr id="8" name="Straight Arrow Connector 7">
            <a:extLst>
              <a:ext uri="{FF2B5EF4-FFF2-40B4-BE49-F238E27FC236}">
                <a16:creationId xmlns:a16="http://schemas.microsoft.com/office/drawing/2014/main" id="{148CD1B6-7373-FBA1-FCC3-8B240C15470D}"/>
              </a:ext>
            </a:extLst>
          </p:cNvPr>
          <p:cNvCxnSpPr>
            <a:cxnSpLocks/>
            <a:stCxn id="4" idx="3"/>
            <a:endCxn id="7" idx="1"/>
          </p:cNvCxnSpPr>
          <p:nvPr/>
        </p:nvCxnSpPr>
        <p:spPr>
          <a:xfrm>
            <a:off x="4047008" y="4863609"/>
            <a:ext cx="795545" cy="774067"/>
          </a:xfrm>
          <a:prstGeom prst="straightConnector1">
            <a:avLst/>
          </a:prstGeom>
          <a:noFill/>
          <a:ln w="19050" cap="flat" cmpd="sng" algn="ctr">
            <a:solidFill>
              <a:srgbClr val="E9FCE3">
                <a:lumMod val="10000"/>
              </a:srgbClr>
            </a:solidFill>
            <a:prstDash val="solid"/>
            <a:tailEnd type="triangle"/>
          </a:ln>
          <a:effectLst/>
        </p:spPr>
      </p:cxnSp>
    </p:spTree>
    <p:extLst>
      <p:ext uri="{BB962C8B-B14F-4D97-AF65-F5344CB8AC3E}">
        <p14:creationId xmlns:p14="http://schemas.microsoft.com/office/powerpoint/2010/main" val="2266423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randombar(horizontal)">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left)">
                                      <p:cBhvr>
                                        <p:cTn id="26" dur="500"/>
                                        <p:tgtEl>
                                          <p:spTgt spid="6"/>
                                        </p:tgtEl>
                                      </p:cBhvr>
                                    </p:animEffect>
                                  </p:childTnLst>
                                </p:cTn>
                              </p:par>
                            </p:childTnLst>
                          </p:cTn>
                        </p:par>
                        <p:par>
                          <p:cTn id="27" fill="hold">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wipe(left)">
                                      <p:cBhvr>
                                        <p:cTn id="30" dur="500"/>
                                        <p:tgtEl>
                                          <p:spTgt spid="5"/>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left)">
                                      <p:cBhvr>
                                        <p:cTn id="35" dur="500"/>
                                        <p:tgtEl>
                                          <p:spTgt spid="8"/>
                                        </p:tgtEl>
                                      </p:cBhvr>
                                    </p:animEffect>
                                  </p:childTnLst>
                                </p:cTn>
                              </p:par>
                            </p:childTnLst>
                          </p:cTn>
                        </p:par>
                        <p:par>
                          <p:cTn id="36" fill="hold">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left)">
                                      <p:cBhvr>
                                        <p:cTn id="3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D742205-AD7F-04A9-67EA-305AADF69F27}"/>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591C23FC-EE12-1F0C-C219-592E75A2A20B}"/>
              </a:ext>
            </a:extLst>
          </p:cNvPr>
          <p:cNvGrpSpPr/>
          <p:nvPr/>
        </p:nvGrpSpPr>
        <p:grpSpPr>
          <a:xfrm>
            <a:off x="481110" y="2865090"/>
            <a:ext cx="11069180" cy="957324"/>
            <a:chOff x="187998" y="1543686"/>
            <a:chExt cx="8785925" cy="759856"/>
          </a:xfrm>
        </p:grpSpPr>
        <p:sp>
          <p:nvSpPr>
            <p:cNvPr id="5" name="Rectangle 4">
              <a:extLst>
                <a:ext uri="{FF2B5EF4-FFF2-40B4-BE49-F238E27FC236}">
                  <a16:creationId xmlns:a16="http://schemas.microsoft.com/office/drawing/2014/main" id="{96B7DCF1-5B3E-3577-98B4-1E0A00054DF6}"/>
                </a:ext>
              </a:extLst>
            </p:cNvPr>
            <p:cNvSpPr/>
            <p:nvPr/>
          </p:nvSpPr>
          <p:spPr>
            <a:xfrm>
              <a:off x="315468" y="1667670"/>
              <a:ext cx="8658455" cy="454993"/>
            </a:xfrm>
            <a:prstGeom prst="rect">
              <a:avLst/>
            </a:prstGeom>
          </p:spPr>
          <p:txBody>
            <a:bodyPr wrap="square">
              <a:spAutoFit/>
            </a:bodyPr>
            <a:lstStyle/>
            <a:p>
              <a:pPr algn="just">
                <a:lnSpc>
                  <a:spcPct val="150000"/>
                </a:lnSpc>
              </a:pPr>
              <a:r>
                <a:rPr lang="en-US" sz="2400" dirty="0">
                  <a:latin typeface="+mn-lt"/>
                </a:rPr>
                <a:t>        </a:t>
              </a:r>
              <a:r>
                <a:rPr lang="vi-VN" sz="2400" b="1" dirty="0">
                  <a:solidFill>
                    <a:srgbClr val="FF0000"/>
                  </a:solidFill>
                  <a:latin typeface="+mn-lt"/>
                </a:rPr>
                <a:t>Yêu cầu</a:t>
              </a:r>
              <a:r>
                <a:rPr lang="en-US" sz="2400" b="1" dirty="0">
                  <a:solidFill>
                    <a:srgbClr val="FF0000"/>
                  </a:solidFill>
                  <a:latin typeface="+mn-lt"/>
                </a:rPr>
                <a:t>:</a:t>
              </a:r>
              <a:r>
                <a:rPr lang="en-US" sz="2400" dirty="0">
                  <a:latin typeface="+mn-lt"/>
                </a:rPr>
                <a:t> </a:t>
              </a:r>
              <a:r>
                <a:rPr lang="vi-VN" sz="2400" dirty="0">
                  <a:latin typeface="+mn-lt"/>
                </a:rPr>
                <a:t>Thảo luận </a:t>
              </a:r>
              <a:r>
                <a:rPr lang="en-US" sz="2400" dirty="0" err="1">
                  <a:latin typeface="+mn-lt"/>
                </a:rPr>
                <a:t>theo</a:t>
              </a:r>
              <a:r>
                <a:rPr lang="en-US" sz="2400" dirty="0">
                  <a:latin typeface="+mn-lt"/>
                </a:rPr>
                <a:t> </a:t>
              </a:r>
              <a:r>
                <a:rPr lang="vi-VN" sz="2400" dirty="0">
                  <a:latin typeface="+mn-lt"/>
                </a:rPr>
                <a:t>nhóm </a:t>
              </a:r>
              <a:r>
                <a:rPr lang="en-US" sz="2400" dirty="0">
                  <a:latin typeface="+mn-lt"/>
                </a:rPr>
                <a:t>4</a:t>
              </a:r>
              <a:r>
                <a:rPr lang="vi-VN" sz="2400" dirty="0">
                  <a:latin typeface="+mn-lt"/>
                </a:rPr>
                <a:t> trong 2 phút, tìm từ thay cho hình.</a:t>
              </a:r>
            </a:p>
          </p:txBody>
        </p:sp>
        <p:pic>
          <p:nvPicPr>
            <p:cNvPr id="6" name="Picture 2" descr="Chỉ Ngón Tay Ngón Tay Đưa Ra Lựa Chọn Bàn Tay Chỉ Ra Hướng Đi Vector Biểu  Tượng Ngón Tay Trỏ Hình minh họa Sẵn có - Tải xuống Hình ảnh Ngay">
              <a:extLst>
                <a:ext uri="{FF2B5EF4-FFF2-40B4-BE49-F238E27FC236}">
                  <a16:creationId xmlns:a16="http://schemas.microsoft.com/office/drawing/2014/main" id="{4D7DCC4C-9F60-62BC-D536-9ED12D649845}"/>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5400000">
              <a:off x="187998" y="1543686"/>
              <a:ext cx="759856" cy="75985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 name="Group 6">
            <a:extLst>
              <a:ext uri="{FF2B5EF4-FFF2-40B4-BE49-F238E27FC236}">
                <a16:creationId xmlns:a16="http://schemas.microsoft.com/office/drawing/2014/main" id="{51617E97-B9BE-79A1-669A-B9D73F2CBED1}"/>
              </a:ext>
            </a:extLst>
          </p:cNvPr>
          <p:cNvGrpSpPr/>
          <p:nvPr/>
        </p:nvGrpSpPr>
        <p:grpSpPr>
          <a:xfrm>
            <a:off x="481110" y="5899264"/>
            <a:ext cx="11099170" cy="957325"/>
            <a:chOff x="187998" y="1543686"/>
            <a:chExt cx="8809728" cy="759856"/>
          </a:xfrm>
        </p:grpSpPr>
        <p:sp>
          <p:nvSpPr>
            <p:cNvPr id="8" name="Rectangle 7">
              <a:extLst>
                <a:ext uri="{FF2B5EF4-FFF2-40B4-BE49-F238E27FC236}">
                  <a16:creationId xmlns:a16="http://schemas.microsoft.com/office/drawing/2014/main" id="{DAC3EE5C-1B93-05BD-9849-E4637598BE00}"/>
                </a:ext>
              </a:extLst>
            </p:cNvPr>
            <p:cNvSpPr/>
            <p:nvPr/>
          </p:nvSpPr>
          <p:spPr>
            <a:xfrm>
              <a:off x="332558" y="1657365"/>
              <a:ext cx="8665168" cy="450717"/>
            </a:xfrm>
            <a:prstGeom prst="rect">
              <a:avLst/>
            </a:prstGeom>
          </p:spPr>
          <p:txBody>
            <a:bodyPr wrap="square">
              <a:spAutoFit/>
            </a:bodyPr>
            <a:lstStyle/>
            <a:p>
              <a:pPr algn="just">
                <a:lnSpc>
                  <a:spcPct val="150000"/>
                </a:lnSpc>
              </a:pPr>
              <a:r>
                <a:rPr lang="en-US" sz="2400" dirty="0">
                  <a:latin typeface="+mn-lt"/>
                </a:rPr>
                <a:t>        </a:t>
              </a:r>
              <a:r>
                <a:rPr lang="en-US" sz="2400" dirty="0" err="1">
                  <a:latin typeface="+mn-lt"/>
                </a:rPr>
                <a:t>Viết</a:t>
              </a:r>
              <a:r>
                <a:rPr lang="en-US" sz="2400" dirty="0">
                  <a:latin typeface="+mn-lt"/>
                </a:rPr>
                <a:t> </a:t>
              </a:r>
              <a:r>
                <a:rPr lang="en-US" sz="2400" dirty="0" err="1">
                  <a:latin typeface="+mn-lt"/>
                </a:rPr>
                <a:t>đáp</a:t>
              </a:r>
              <a:r>
                <a:rPr lang="en-US" sz="2400" dirty="0">
                  <a:latin typeface="+mn-lt"/>
                </a:rPr>
                <a:t> </a:t>
              </a:r>
              <a:r>
                <a:rPr lang="en-US" sz="2400" dirty="0" err="1">
                  <a:latin typeface="+mn-lt"/>
                </a:rPr>
                <a:t>án</a:t>
              </a:r>
              <a:r>
                <a:rPr lang="en-US" sz="2400" dirty="0">
                  <a:latin typeface="+mn-lt"/>
                </a:rPr>
                <a:t> </a:t>
              </a:r>
              <a:r>
                <a:rPr lang="en-US" sz="2400" dirty="0" err="1">
                  <a:latin typeface="+mn-lt"/>
                </a:rPr>
                <a:t>lên</a:t>
              </a:r>
              <a:r>
                <a:rPr lang="en-US" sz="2400" dirty="0">
                  <a:latin typeface="+mn-lt"/>
                </a:rPr>
                <a:t> </a:t>
              </a:r>
              <a:r>
                <a:rPr lang="en-US" sz="2400" dirty="0" err="1">
                  <a:latin typeface="+mn-lt"/>
                </a:rPr>
                <a:t>giấy</a:t>
              </a:r>
              <a:r>
                <a:rPr lang="en-US" sz="2400" dirty="0">
                  <a:latin typeface="+mn-lt"/>
                </a:rPr>
                <a:t> </a:t>
              </a:r>
              <a:r>
                <a:rPr lang="en-US" sz="2400" dirty="0" err="1">
                  <a:latin typeface="+mn-lt"/>
                </a:rPr>
                <a:t>rồi</a:t>
              </a:r>
              <a:r>
                <a:rPr lang="en-US" sz="2400" dirty="0">
                  <a:latin typeface="+mn-lt"/>
                </a:rPr>
                <a:t> </a:t>
              </a:r>
              <a:r>
                <a:rPr lang="en-US" sz="2400" dirty="0" err="1">
                  <a:latin typeface="+mn-lt"/>
                </a:rPr>
                <a:t>gắn</a:t>
              </a:r>
              <a:r>
                <a:rPr lang="en-US" sz="2400" dirty="0">
                  <a:latin typeface="+mn-lt"/>
                </a:rPr>
                <a:t> </a:t>
              </a:r>
              <a:r>
                <a:rPr lang="en-US" sz="2400" dirty="0" err="1">
                  <a:latin typeface="+mn-lt"/>
                </a:rPr>
                <a:t>vào</a:t>
              </a:r>
              <a:r>
                <a:rPr lang="en-US" sz="2400" dirty="0">
                  <a:latin typeface="+mn-lt"/>
                </a:rPr>
                <a:t> </a:t>
              </a:r>
              <a:r>
                <a:rPr lang="en-US" sz="2400" dirty="0" err="1">
                  <a:latin typeface="+mn-lt"/>
                </a:rPr>
                <a:t>mỗi</a:t>
              </a:r>
              <a:r>
                <a:rPr lang="en-US" sz="2400" dirty="0">
                  <a:latin typeface="+mn-lt"/>
                </a:rPr>
                <a:t> </a:t>
              </a:r>
              <a:r>
                <a:rPr lang="en-US" sz="2400" dirty="0" err="1">
                  <a:latin typeface="+mn-lt"/>
                </a:rPr>
                <a:t>bông</a:t>
              </a:r>
              <a:r>
                <a:rPr lang="en-US" sz="2400" dirty="0">
                  <a:latin typeface="+mn-lt"/>
                </a:rPr>
                <a:t> </a:t>
              </a:r>
              <a:r>
                <a:rPr lang="en-US" sz="2400" dirty="0" err="1">
                  <a:latin typeface="+mn-lt"/>
                </a:rPr>
                <a:t>hoa</a:t>
              </a:r>
              <a:r>
                <a:rPr lang="en-US" sz="2400" dirty="0">
                  <a:latin typeface="+mn-lt"/>
                </a:rPr>
                <a:t>.</a:t>
              </a:r>
              <a:endParaRPr lang="vi-VN" sz="2400" dirty="0">
                <a:latin typeface="+mn-lt"/>
              </a:endParaRPr>
            </a:p>
          </p:txBody>
        </p:sp>
        <p:pic>
          <p:nvPicPr>
            <p:cNvPr id="9" name="Picture 2" descr="Chỉ Ngón Tay Ngón Tay Đưa Ra Lựa Chọn Bàn Tay Chỉ Ra Hướng Đi Vector Biểu  Tượng Ngón Tay Trỏ Hình minh họa Sẵn có - Tải xuống Hình ảnh Ngay">
              <a:extLst>
                <a:ext uri="{FF2B5EF4-FFF2-40B4-BE49-F238E27FC236}">
                  <a16:creationId xmlns:a16="http://schemas.microsoft.com/office/drawing/2014/main" id="{ADE9E6AD-0653-5862-E41D-7F951E35BF83}"/>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5400000">
              <a:off x="187998" y="1543686"/>
              <a:ext cx="759856" cy="759856"/>
            </a:xfrm>
            <a:prstGeom prst="rect">
              <a:avLst/>
            </a:prstGeom>
            <a:noFill/>
            <a:extLst>
              <a:ext uri="{909E8E84-426E-40DD-AFC4-6F175D3DCCD1}">
                <a14:hiddenFill xmlns:a14="http://schemas.microsoft.com/office/drawing/2010/main">
                  <a:solidFill>
                    <a:srgbClr val="FFFFFF"/>
                  </a:solidFill>
                </a14:hiddenFill>
              </a:ext>
            </a:extLst>
          </p:spPr>
        </p:pic>
      </p:grpSp>
      <p:pic>
        <p:nvPicPr>
          <p:cNvPr id="10" name="Picture 9" descr="A screenshot of a computer&#10;&#10;Description automatically generated">
            <a:extLst>
              <a:ext uri="{FF2B5EF4-FFF2-40B4-BE49-F238E27FC236}">
                <a16:creationId xmlns:a16="http://schemas.microsoft.com/office/drawing/2014/main" id="{A5475720-DABB-15CB-FB9A-02778F162DEF}"/>
              </a:ext>
            </a:extLst>
          </p:cNvPr>
          <p:cNvPicPr>
            <a:picLocks noChangeAspect="1"/>
          </p:cNvPicPr>
          <p:nvPr/>
        </p:nvPicPr>
        <p:blipFill rotWithShape="1">
          <a:blip r:embed="rId4"/>
          <a:srcRect l="27344" t="54140" r="25103" b="17384"/>
          <a:stretch/>
        </p:blipFill>
        <p:spPr>
          <a:xfrm>
            <a:off x="3608432" y="3872936"/>
            <a:ext cx="4975135" cy="2026328"/>
          </a:xfrm>
          <a:prstGeom prst="rect">
            <a:avLst/>
          </a:prstGeom>
          <a:ln>
            <a:noFill/>
          </a:ln>
          <a:effectLst>
            <a:outerShdw blurRad="190500" algn="tl" rotWithShape="0">
              <a:srgbClr val="000000">
                <a:alpha val="70000"/>
              </a:srgbClr>
            </a:outerShdw>
          </a:effectLst>
        </p:spPr>
      </p:pic>
      <p:sp>
        <p:nvSpPr>
          <p:cNvPr id="15" name="TextBox 14">
            <a:extLst>
              <a:ext uri="{FF2B5EF4-FFF2-40B4-BE49-F238E27FC236}">
                <a16:creationId xmlns:a16="http://schemas.microsoft.com/office/drawing/2014/main" id="{B4945460-6155-A07C-F0DE-6DEEE7BDFB5A}"/>
              </a:ext>
            </a:extLst>
          </p:cNvPr>
          <p:cNvSpPr txBox="1"/>
          <p:nvPr/>
        </p:nvSpPr>
        <p:spPr>
          <a:xfrm>
            <a:off x="1313010" y="1661824"/>
            <a:ext cx="9565979" cy="461665"/>
          </a:xfrm>
          <a:prstGeom prst="rect">
            <a:avLst/>
          </a:prstGeom>
          <a:noFill/>
        </p:spPr>
        <p:txBody>
          <a:bodyPr wrap="square" rtlCol="0">
            <a:spAutoFit/>
          </a:bodyPr>
          <a:lstStyle/>
          <a:p>
            <a:pPr algn="ctr">
              <a:buClrTx/>
              <a:defRPr/>
            </a:pPr>
            <a:r>
              <a:rPr lang="vi-VN" sz="2400" b="1" dirty="0">
                <a:solidFill>
                  <a:srgbClr val="C00000"/>
                </a:solidFill>
                <a:latin typeface="+mn-lt"/>
                <a:ea typeface="+mn-ea"/>
                <a:cs typeface="Arial" panose="020B0604020202020204" pitchFamily="34" charset="0"/>
              </a:rPr>
              <a:t>Nhiệm vụ 2. Tham gia trò chơi</a:t>
            </a:r>
            <a:endParaRPr lang="en-US" sz="2400" dirty="0">
              <a:solidFill>
                <a:srgbClr val="C00000"/>
              </a:solidFill>
              <a:latin typeface="+mn-lt"/>
              <a:ea typeface="+mn-ea"/>
              <a:cs typeface="Arial" panose="020B0604020202020204" pitchFamily="34" charset="0"/>
            </a:endParaRPr>
          </a:p>
        </p:txBody>
      </p:sp>
      <p:sp>
        <p:nvSpPr>
          <p:cNvPr id="16" name="Rounded Rectangle 34">
            <a:extLst>
              <a:ext uri="{FF2B5EF4-FFF2-40B4-BE49-F238E27FC236}">
                <a16:creationId xmlns:a16="http://schemas.microsoft.com/office/drawing/2014/main" id="{DD2931E6-1453-748C-07D3-089F950D3F8B}"/>
              </a:ext>
            </a:extLst>
          </p:cNvPr>
          <p:cNvSpPr/>
          <p:nvPr/>
        </p:nvSpPr>
        <p:spPr>
          <a:xfrm>
            <a:off x="3725167" y="2261179"/>
            <a:ext cx="4741663" cy="714202"/>
          </a:xfrm>
          <a:prstGeom prst="roundRect">
            <a:avLst/>
          </a:prstGeom>
          <a:solidFill>
            <a:schemeClr val="accent2">
              <a:lumMod val="20000"/>
              <a:lumOff val="80000"/>
            </a:schemeClr>
          </a:solidFill>
          <a:ln w="28575" cap="flat" cmpd="sng" algn="ctr">
            <a:solidFill>
              <a:schemeClr val="accent2"/>
            </a:solidFill>
            <a:prstDash val="solid"/>
          </a:ln>
          <a:effectLst>
            <a:outerShdw blurRad="40000" dist="20000" dir="5400000" rotWithShape="0">
              <a:srgbClr val="000000">
                <a:alpha val="38000"/>
              </a:srgbClr>
            </a:outerShdw>
          </a:effectLst>
        </p:spPr>
        <p:txBody>
          <a:bodyPr rtlCol="0" anchor="ctr"/>
          <a:lstStyle/>
          <a:p>
            <a:pPr algn="ctr" defTabSz="1152053">
              <a:buClrTx/>
              <a:defRPr/>
            </a:pPr>
            <a:r>
              <a:rPr lang="en-US" sz="2400" b="1" dirty="0" err="1">
                <a:solidFill>
                  <a:schemeClr val="tx1"/>
                </a:solidFill>
                <a:latin typeface="+mn-lt"/>
                <a:ea typeface="+mn-ea"/>
                <a:cs typeface="Arial" panose="020B0604020202020204" pitchFamily="34" charset="0"/>
              </a:rPr>
              <a:t>Hướng</a:t>
            </a:r>
            <a:r>
              <a:rPr lang="en-US" sz="2400" b="1" dirty="0">
                <a:solidFill>
                  <a:schemeClr val="tx1"/>
                </a:solidFill>
                <a:latin typeface="+mn-lt"/>
                <a:ea typeface="+mn-ea"/>
                <a:cs typeface="Arial" panose="020B0604020202020204" pitchFamily="34" charset="0"/>
              </a:rPr>
              <a:t> </a:t>
            </a:r>
            <a:r>
              <a:rPr lang="en-US" sz="2400" b="1" dirty="0" err="1">
                <a:solidFill>
                  <a:schemeClr val="tx1"/>
                </a:solidFill>
                <a:latin typeface="+mn-lt"/>
                <a:ea typeface="+mn-ea"/>
                <a:cs typeface="Arial" panose="020B0604020202020204" pitchFamily="34" charset="0"/>
              </a:rPr>
              <a:t>dẫn</a:t>
            </a:r>
            <a:r>
              <a:rPr lang="en-US" sz="2400" b="1" dirty="0">
                <a:solidFill>
                  <a:schemeClr val="tx1"/>
                </a:solidFill>
                <a:latin typeface="+mn-lt"/>
                <a:ea typeface="+mn-ea"/>
                <a:cs typeface="Arial" panose="020B0604020202020204" pitchFamily="34" charset="0"/>
              </a:rPr>
              <a:t> </a:t>
            </a:r>
            <a:r>
              <a:rPr lang="en-US" sz="2400" b="1" dirty="0" err="1">
                <a:solidFill>
                  <a:schemeClr val="tx1"/>
                </a:solidFill>
                <a:latin typeface="+mn-lt"/>
                <a:ea typeface="+mn-ea"/>
                <a:cs typeface="Arial" panose="020B0604020202020204" pitchFamily="34" charset="0"/>
              </a:rPr>
              <a:t>cách</a:t>
            </a:r>
            <a:r>
              <a:rPr lang="en-US" sz="2400" b="1" dirty="0">
                <a:solidFill>
                  <a:schemeClr val="tx1"/>
                </a:solidFill>
                <a:latin typeface="+mn-lt"/>
                <a:ea typeface="+mn-ea"/>
                <a:cs typeface="Arial" panose="020B0604020202020204" pitchFamily="34" charset="0"/>
              </a:rPr>
              <a:t> </a:t>
            </a:r>
            <a:r>
              <a:rPr lang="en-US" sz="2400" b="1" dirty="0" err="1">
                <a:solidFill>
                  <a:schemeClr val="tx1"/>
                </a:solidFill>
                <a:latin typeface="+mn-lt"/>
                <a:ea typeface="+mn-ea"/>
                <a:cs typeface="Arial" panose="020B0604020202020204" pitchFamily="34" charset="0"/>
              </a:rPr>
              <a:t>chơi</a:t>
            </a:r>
            <a:endParaRPr lang="en-US" sz="2400" b="1" dirty="0">
              <a:solidFill>
                <a:schemeClr val="tx1"/>
              </a:solidFill>
              <a:latin typeface="+mn-lt"/>
              <a:ea typeface="+mn-ea"/>
              <a:cs typeface="Arial" panose="020B0604020202020204" pitchFamily="34" charset="0"/>
            </a:endParaRPr>
          </a:p>
        </p:txBody>
      </p:sp>
    </p:spTree>
    <p:extLst>
      <p:ext uri="{BB962C8B-B14F-4D97-AF65-F5344CB8AC3E}">
        <p14:creationId xmlns:p14="http://schemas.microsoft.com/office/powerpoint/2010/main" val="517323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16" presetClass="entr" presetSubtype="21"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barn(inVertical)">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F918450-FB39-C326-4817-22A1A5BD2DD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9550EF0-36E8-3DDA-CDD1-D3E9E4ED8636}"/>
              </a:ext>
            </a:extLst>
          </p:cNvPr>
          <p:cNvSpPr txBox="1"/>
          <p:nvPr/>
        </p:nvSpPr>
        <p:spPr>
          <a:xfrm>
            <a:off x="1313010" y="1539770"/>
            <a:ext cx="9565979" cy="430887"/>
          </a:xfrm>
          <a:prstGeom prst="rect">
            <a:avLst/>
          </a:prstGeom>
          <a:noFill/>
        </p:spPr>
        <p:txBody>
          <a:bodyPr wrap="square" rtlCol="0">
            <a:spAutoFit/>
          </a:bodyPr>
          <a:lstStyle/>
          <a:p>
            <a:pPr algn="ctr">
              <a:buClrTx/>
              <a:defRPr/>
            </a:pPr>
            <a:r>
              <a:rPr lang="vi-VN" sz="2200" b="1" dirty="0">
                <a:solidFill>
                  <a:srgbClr val="C00000"/>
                </a:solidFill>
                <a:latin typeface="+mn-lt"/>
                <a:ea typeface="+mn-ea"/>
                <a:cs typeface="Arial" panose="020B0604020202020204" pitchFamily="34" charset="0"/>
              </a:rPr>
              <a:t>Nhiệm vụ 3: Rút ra nhận xét </a:t>
            </a:r>
            <a:endParaRPr lang="en-US" sz="2200" dirty="0">
              <a:solidFill>
                <a:srgbClr val="C00000"/>
              </a:solidFill>
              <a:latin typeface="+mn-lt"/>
              <a:ea typeface="+mn-ea"/>
              <a:cs typeface="Arial" panose="020B0604020202020204" pitchFamily="34" charset="0"/>
            </a:endParaRPr>
          </a:p>
        </p:txBody>
      </p:sp>
      <p:sp>
        <p:nvSpPr>
          <p:cNvPr id="4" name="TextBox 3">
            <a:extLst>
              <a:ext uri="{FF2B5EF4-FFF2-40B4-BE49-F238E27FC236}">
                <a16:creationId xmlns:a16="http://schemas.microsoft.com/office/drawing/2014/main" id="{16A0AC2D-FB03-631D-DF3E-A297A05143B3}"/>
              </a:ext>
            </a:extLst>
          </p:cNvPr>
          <p:cNvSpPr txBox="1"/>
          <p:nvPr/>
        </p:nvSpPr>
        <p:spPr>
          <a:xfrm>
            <a:off x="1007315" y="2044926"/>
            <a:ext cx="10184764" cy="1146343"/>
          </a:xfrm>
          <a:prstGeom prst="roundRect">
            <a:avLst/>
          </a:prstGeom>
          <a:solidFill>
            <a:schemeClr val="accent4">
              <a:lumMod val="20000"/>
              <a:lumOff val="80000"/>
            </a:schemeClr>
          </a:solidFill>
          <a:ln w="19050" cap="flat" cmpd="sng" algn="ctr">
            <a:solidFill>
              <a:schemeClr val="accent4"/>
            </a:solidFill>
            <a:prstDash val="lgDash"/>
          </a:ln>
          <a:effectLst/>
        </p:spPr>
        <p:txBody>
          <a:bodyPr wrap="square">
            <a:spAutoFit/>
          </a:bodyPr>
          <a:lstStyle/>
          <a:p>
            <a:pPr algn="just" defTabSz="576026">
              <a:lnSpc>
                <a:spcPct val="150000"/>
              </a:lnSpc>
              <a:buClrTx/>
              <a:defRPr/>
            </a:pPr>
            <a:r>
              <a:rPr lang="en-US" sz="2200" dirty="0" err="1">
                <a:solidFill>
                  <a:prstClr val="black"/>
                </a:solidFill>
                <a:latin typeface="+mn-lt"/>
                <a:ea typeface="+mn-ea"/>
                <a:cs typeface="Arial" panose="020B0604020202020204" pitchFamily="34" charset="0"/>
              </a:rPr>
              <a:t>Các</a:t>
            </a:r>
            <a:r>
              <a:rPr lang="en-US" sz="2200" dirty="0">
                <a:solidFill>
                  <a:prstClr val="black"/>
                </a:solidFill>
                <a:latin typeface="+mn-lt"/>
                <a:ea typeface="+mn-ea"/>
                <a:cs typeface="Arial" panose="020B0604020202020204" pitchFamily="34" charset="0"/>
              </a:rPr>
              <a:t> </a:t>
            </a:r>
            <a:r>
              <a:rPr lang="en-US" sz="2200" dirty="0" err="1">
                <a:solidFill>
                  <a:prstClr val="black"/>
                </a:solidFill>
                <a:latin typeface="+mn-lt"/>
                <a:ea typeface="+mn-ea"/>
                <a:cs typeface="Arial" panose="020B0604020202020204" pitchFamily="34" charset="0"/>
              </a:rPr>
              <a:t>em</a:t>
            </a:r>
            <a:r>
              <a:rPr lang="en-US" sz="2200" dirty="0">
                <a:solidFill>
                  <a:prstClr val="black"/>
                </a:solidFill>
                <a:latin typeface="+mn-lt"/>
                <a:ea typeface="+mn-ea"/>
                <a:cs typeface="Arial" panose="020B0604020202020204" pitchFamily="34" charset="0"/>
              </a:rPr>
              <a:t> </a:t>
            </a:r>
            <a:r>
              <a:rPr lang="en-US" sz="2200" dirty="0" err="1">
                <a:solidFill>
                  <a:prstClr val="black"/>
                </a:solidFill>
                <a:latin typeface="+mn-lt"/>
                <a:ea typeface="+mn-ea"/>
                <a:cs typeface="Arial" panose="020B0604020202020204" pitchFamily="34" charset="0"/>
              </a:rPr>
              <a:t>quan</a:t>
            </a:r>
            <a:r>
              <a:rPr lang="en-US" sz="2200" dirty="0">
                <a:solidFill>
                  <a:prstClr val="black"/>
                </a:solidFill>
                <a:latin typeface="+mn-lt"/>
                <a:ea typeface="+mn-ea"/>
                <a:cs typeface="Arial" panose="020B0604020202020204" pitchFamily="34" charset="0"/>
              </a:rPr>
              <a:t> </a:t>
            </a:r>
            <a:r>
              <a:rPr lang="en-US" sz="2200" dirty="0" err="1">
                <a:solidFill>
                  <a:prstClr val="black"/>
                </a:solidFill>
                <a:latin typeface="+mn-lt"/>
                <a:ea typeface="+mn-ea"/>
                <a:cs typeface="Arial" panose="020B0604020202020204" pitchFamily="34" charset="0"/>
              </a:rPr>
              <a:t>sát</a:t>
            </a:r>
            <a:r>
              <a:rPr lang="en-US" sz="2200" dirty="0">
                <a:solidFill>
                  <a:prstClr val="black"/>
                </a:solidFill>
                <a:latin typeface="+mn-lt"/>
                <a:ea typeface="+mn-ea"/>
                <a:cs typeface="Arial" panose="020B0604020202020204" pitchFamily="34" charset="0"/>
              </a:rPr>
              <a:t> 4 </a:t>
            </a:r>
            <a:r>
              <a:rPr lang="en-US" sz="2200" dirty="0" err="1">
                <a:solidFill>
                  <a:prstClr val="black"/>
                </a:solidFill>
                <a:latin typeface="+mn-lt"/>
                <a:ea typeface="+mn-ea"/>
                <a:cs typeface="Arial" panose="020B0604020202020204" pitchFamily="34" charset="0"/>
              </a:rPr>
              <a:t>nội</a:t>
            </a:r>
            <a:r>
              <a:rPr lang="en-US" sz="2200" dirty="0">
                <a:solidFill>
                  <a:prstClr val="black"/>
                </a:solidFill>
                <a:latin typeface="+mn-lt"/>
                <a:ea typeface="+mn-ea"/>
                <a:cs typeface="Arial" panose="020B0604020202020204" pitchFamily="34" charset="0"/>
              </a:rPr>
              <a:t> dung </a:t>
            </a:r>
            <a:r>
              <a:rPr lang="en-US" sz="2200" dirty="0" err="1">
                <a:solidFill>
                  <a:prstClr val="black"/>
                </a:solidFill>
                <a:latin typeface="+mn-lt"/>
                <a:ea typeface="+mn-ea"/>
                <a:cs typeface="Arial" panose="020B0604020202020204" pitchFamily="34" charset="0"/>
              </a:rPr>
              <a:t>gợi</a:t>
            </a:r>
            <a:r>
              <a:rPr lang="en-US" sz="2200" dirty="0">
                <a:solidFill>
                  <a:prstClr val="black"/>
                </a:solidFill>
                <a:latin typeface="+mn-lt"/>
                <a:ea typeface="+mn-ea"/>
                <a:cs typeface="Arial" panose="020B0604020202020204" pitchFamily="34" charset="0"/>
              </a:rPr>
              <a:t> </a:t>
            </a:r>
            <a:r>
              <a:rPr lang="en-US" sz="2200" dirty="0" err="1">
                <a:solidFill>
                  <a:prstClr val="black"/>
                </a:solidFill>
                <a:latin typeface="+mn-lt"/>
                <a:ea typeface="+mn-ea"/>
                <a:cs typeface="Arial" panose="020B0604020202020204" pitchFamily="34" charset="0"/>
              </a:rPr>
              <a:t>ý</a:t>
            </a:r>
            <a:r>
              <a:rPr lang="en-US" sz="2200" dirty="0">
                <a:solidFill>
                  <a:prstClr val="black"/>
                </a:solidFill>
                <a:latin typeface="+mn-lt"/>
                <a:ea typeface="+mn-ea"/>
                <a:cs typeface="Arial" panose="020B0604020202020204" pitchFamily="34" charset="0"/>
              </a:rPr>
              <a:t> </a:t>
            </a:r>
            <a:r>
              <a:rPr lang="en-US" sz="2200" dirty="0" err="1">
                <a:solidFill>
                  <a:prstClr val="black"/>
                </a:solidFill>
                <a:latin typeface="+mn-lt"/>
                <a:ea typeface="+mn-ea"/>
                <a:cs typeface="Arial" panose="020B0604020202020204" pitchFamily="34" charset="0"/>
              </a:rPr>
              <a:t>sau</a:t>
            </a:r>
            <a:r>
              <a:rPr lang="en-US" sz="2200" dirty="0">
                <a:solidFill>
                  <a:prstClr val="black"/>
                </a:solidFill>
                <a:latin typeface="+mn-lt"/>
                <a:ea typeface="+mn-ea"/>
                <a:cs typeface="Arial" panose="020B0604020202020204" pitchFamily="34" charset="0"/>
              </a:rPr>
              <a:t> </a:t>
            </a:r>
            <a:r>
              <a:rPr lang="en-US" sz="2200" dirty="0" err="1">
                <a:solidFill>
                  <a:prstClr val="black"/>
                </a:solidFill>
                <a:latin typeface="+mn-lt"/>
                <a:ea typeface="+mn-ea"/>
                <a:cs typeface="Arial" panose="020B0604020202020204" pitchFamily="34" charset="0"/>
              </a:rPr>
              <a:t>đây</a:t>
            </a:r>
            <a:r>
              <a:rPr lang="en-US" sz="2200" dirty="0">
                <a:solidFill>
                  <a:prstClr val="black"/>
                </a:solidFill>
                <a:latin typeface="+mn-lt"/>
                <a:ea typeface="+mn-ea"/>
                <a:cs typeface="Arial" panose="020B0604020202020204" pitchFamily="34" charset="0"/>
              </a:rPr>
              <a:t> </a:t>
            </a:r>
            <a:r>
              <a:rPr lang="en-US" sz="2200" dirty="0" err="1">
                <a:solidFill>
                  <a:prstClr val="black"/>
                </a:solidFill>
                <a:latin typeface="+mn-lt"/>
                <a:ea typeface="+mn-ea"/>
                <a:cs typeface="Arial" panose="020B0604020202020204" pitchFamily="34" charset="0"/>
              </a:rPr>
              <a:t>để</a:t>
            </a:r>
            <a:r>
              <a:rPr lang="en-US" sz="2200" dirty="0">
                <a:solidFill>
                  <a:prstClr val="black"/>
                </a:solidFill>
                <a:latin typeface="+mn-lt"/>
                <a:ea typeface="+mn-ea"/>
                <a:cs typeface="Arial" panose="020B0604020202020204" pitchFamily="34" charset="0"/>
              </a:rPr>
              <a:t> </a:t>
            </a:r>
            <a:r>
              <a:rPr lang="en-US" sz="2200" dirty="0" err="1">
                <a:solidFill>
                  <a:prstClr val="black"/>
                </a:solidFill>
                <a:latin typeface="+mn-lt"/>
                <a:ea typeface="+mn-ea"/>
                <a:cs typeface="Arial" panose="020B0604020202020204" pitchFamily="34" charset="0"/>
              </a:rPr>
              <a:t>chọn</a:t>
            </a:r>
            <a:r>
              <a:rPr lang="en-US" sz="2200" dirty="0">
                <a:solidFill>
                  <a:prstClr val="black"/>
                </a:solidFill>
                <a:latin typeface="+mn-lt"/>
                <a:ea typeface="+mn-ea"/>
                <a:cs typeface="Arial" panose="020B0604020202020204" pitchFamily="34" charset="0"/>
              </a:rPr>
              <a:t> 2 </a:t>
            </a:r>
            <a:r>
              <a:rPr lang="en-US" sz="2200" dirty="0" err="1">
                <a:solidFill>
                  <a:prstClr val="black"/>
                </a:solidFill>
                <a:latin typeface="+mn-lt"/>
                <a:ea typeface="+mn-ea"/>
                <a:cs typeface="Arial" panose="020B0604020202020204" pitchFamily="34" charset="0"/>
              </a:rPr>
              <a:t>nội</a:t>
            </a:r>
            <a:r>
              <a:rPr lang="en-US" sz="2200" dirty="0">
                <a:solidFill>
                  <a:prstClr val="black"/>
                </a:solidFill>
                <a:latin typeface="+mn-lt"/>
                <a:ea typeface="+mn-ea"/>
                <a:cs typeface="Arial" panose="020B0604020202020204" pitchFamily="34" charset="0"/>
              </a:rPr>
              <a:t> dung </a:t>
            </a:r>
            <a:r>
              <a:rPr lang="en-US" sz="2200" dirty="0" err="1">
                <a:solidFill>
                  <a:prstClr val="black"/>
                </a:solidFill>
                <a:latin typeface="+mn-lt"/>
                <a:ea typeface="+mn-ea"/>
                <a:cs typeface="Arial" panose="020B0604020202020204" pitchFamily="34" charset="0"/>
              </a:rPr>
              <a:t>phù</a:t>
            </a:r>
            <a:r>
              <a:rPr lang="en-US" sz="2200" dirty="0">
                <a:solidFill>
                  <a:prstClr val="black"/>
                </a:solidFill>
                <a:latin typeface="+mn-lt"/>
                <a:ea typeface="+mn-ea"/>
                <a:cs typeface="Arial" panose="020B0604020202020204" pitchFamily="34" charset="0"/>
              </a:rPr>
              <a:t> </a:t>
            </a:r>
            <a:r>
              <a:rPr lang="en-US" sz="2200" dirty="0" err="1">
                <a:solidFill>
                  <a:prstClr val="black"/>
                </a:solidFill>
                <a:latin typeface="+mn-lt"/>
                <a:ea typeface="+mn-ea"/>
                <a:cs typeface="Arial" panose="020B0604020202020204" pitchFamily="34" charset="0"/>
              </a:rPr>
              <a:t>hợp</a:t>
            </a:r>
            <a:r>
              <a:rPr lang="en-US" sz="2200" dirty="0">
                <a:solidFill>
                  <a:prstClr val="black"/>
                </a:solidFill>
                <a:latin typeface="+mn-lt"/>
                <a:ea typeface="+mn-ea"/>
                <a:cs typeface="Arial" panose="020B0604020202020204" pitchFamily="34" charset="0"/>
              </a:rPr>
              <a:t> </a:t>
            </a:r>
            <a:r>
              <a:rPr lang="en-US" sz="2200" dirty="0" err="1">
                <a:solidFill>
                  <a:prstClr val="black"/>
                </a:solidFill>
                <a:latin typeface="+mn-lt"/>
                <a:ea typeface="+mn-ea"/>
                <a:cs typeface="Arial" panose="020B0604020202020204" pitchFamily="34" charset="0"/>
              </a:rPr>
              <a:t>với</a:t>
            </a:r>
            <a:r>
              <a:rPr lang="en-US" sz="2200" dirty="0">
                <a:solidFill>
                  <a:prstClr val="black"/>
                </a:solidFill>
                <a:latin typeface="+mn-lt"/>
                <a:ea typeface="+mn-ea"/>
                <a:cs typeface="Arial" panose="020B0604020202020204" pitchFamily="34" charset="0"/>
              </a:rPr>
              <a:t> 2 </a:t>
            </a:r>
            <a:r>
              <a:rPr lang="en-US" sz="2200" dirty="0" err="1">
                <a:solidFill>
                  <a:prstClr val="black"/>
                </a:solidFill>
                <a:latin typeface="+mn-lt"/>
                <a:ea typeface="+mn-ea"/>
                <a:cs typeface="Arial" panose="020B0604020202020204" pitchFamily="34" charset="0"/>
              </a:rPr>
              <a:t>câu</a:t>
            </a:r>
            <a:r>
              <a:rPr lang="en-US" sz="2200" dirty="0">
                <a:solidFill>
                  <a:prstClr val="black"/>
                </a:solidFill>
                <a:latin typeface="+mn-lt"/>
                <a:ea typeface="+mn-ea"/>
                <a:cs typeface="Arial" panose="020B0604020202020204" pitchFamily="34" charset="0"/>
              </a:rPr>
              <a:t> </a:t>
            </a:r>
            <a:r>
              <a:rPr lang="en-US" sz="2200" dirty="0" err="1">
                <a:solidFill>
                  <a:prstClr val="black"/>
                </a:solidFill>
                <a:latin typeface="+mn-lt"/>
                <a:ea typeface="+mn-ea"/>
                <a:cs typeface="Arial" panose="020B0604020202020204" pitchFamily="34" charset="0"/>
              </a:rPr>
              <a:t>tục</a:t>
            </a:r>
            <a:r>
              <a:rPr lang="en-US" sz="2200" dirty="0">
                <a:solidFill>
                  <a:prstClr val="black"/>
                </a:solidFill>
                <a:latin typeface="+mn-lt"/>
                <a:ea typeface="+mn-ea"/>
                <a:cs typeface="Arial" panose="020B0604020202020204" pitchFamily="34" charset="0"/>
              </a:rPr>
              <a:t> </a:t>
            </a:r>
            <a:r>
              <a:rPr lang="en-US" sz="2200" dirty="0" err="1">
                <a:solidFill>
                  <a:prstClr val="black"/>
                </a:solidFill>
                <a:latin typeface="+mn-lt"/>
                <a:ea typeface="+mn-ea"/>
                <a:cs typeface="Arial" panose="020B0604020202020204" pitchFamily="34" charset="0"/>
              </a:rPr>
              <a:t>ngữ</a:t>
            </a:r>
            <a:r>
              <a:rPr lang="en-US" sz="2200" dirty="0">
                <a:solidFill>
                  <a:prstClr val="black"/>
                </a:solidFill>
                <a:latin typeface="+mn-lt"/>
                <a:ea typeface="+mn-ea"/>
                <a:cs typeface="Arial" panose="020B0604020202020204" pitchFamily="34" charset="0"/>
              </a:rPr>
              <a:t>:</a:t>
            </a:r>
            <a:endParaRPr lang="vi-VN" sz="2200" i="1" dirty="0">
              <a:solidFill>
                <a:prstClr val="black"/>
              </a:solidFill>
              <a:latin typeface="+mn-lt"/>
              <a:ea typeface="+mn-ea"/>
              <a:cs typeface="Arial" panose="020B0604020202020204" pitchFamily="34" charset="0"/>
            </a:endParaRPr>
          </a:p>
        </p:txBody>
      </p:sp>
      <p:grpSp>
        <p:nvGrpSpPr>
          <p:cNvPr id="6" name="Group 5">
            <a:extLst>
              <a:ext uri="{FF2B5EF4-FFF2-40B4-BE49-F238E27FC236}">
                <a16:creationId xmlns:a16="http://schemas.microsoft.com/office/drawing/2014/main" id="{04CD24B6-6510-09D4-CD0C-70BCAA144ED2}"/>
              </a:ext>
            </a:extLst>
          </p:cNvPr>
          <p:cNvGrpSpPr/>
          <p:nvPr/>
        </p:nvGrpSpPr>
        <p:grpSpPr>
          <a:xfrm>
            <a:off x="1020195" y="3326358"/>
            <a:ext cx="10150400" cy="720240"/>
            <a:chOff x="486172" y="1470069"/>
            <a:chExt cx="8056663" cy="616816"/>
          </a:xfrm>
        </p:grpSpPr>
        <p:sp>
          <p:nvSpPr>
            <p:cNvPr id="7" name="Rectangle: Diagonal Corners Rounded 29">
              <a:extLst>
                <a:ext uri="{FF2B5EF4-FFF2-40B4-BE49-F238E27FC236}">
                  <a16:creationId xmlns:a16="http://schemas.microsoft.com/office/drawing/2014/main" id="{5E3031BC-E467-C6E9-3018-23560BD09B65}"/>
                </a:ext>
              </a:extLst>
            </p:cNvPr>
            <p:cNvSpPr/>
            <p:nvPr/>
          </p:nvSpPr>
          <p:spPr>
            <a:xfrm>
              <a:off x="773659" y="1470069"/>
              <a:ext cx="7769176" cy="615183"/>
            </a:xfrm>
            <a:prstGeom prst="round2DiagRect">
              <a:avLst/>
            </a:prstGeom>
            <a:solidFill>
              <a:srgbClr val="FFFFFF"/>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just">
                <a:defRPr/>
              </a:pPr>
              <a:r>
                <a:rPr lang="en-US" sz="2200" dirty="0">
                  <a:latin typeface="+mn-lt"/>
                  <a:ea typeface="+mn-ea"/>
                  <a:cs typeface="+mn-cs"/>
                </a:rPr>
                <a:t>     </a:t>
              </a:r>
              <a:r>
                <a:rPr lang="vi-VN" sz="2200" dirty="0">
                  <a:latin typeface="+mn-lt"/>
                  <a:ea typeface="+mn-ea"/>
                  <a:cs typeface="+mn-cs"/>
                </a:rPr>
                <a:t>Không nên cho vàng vào lửa vì làm như vậy sẽ khiến vàng bị chảy</a:t>
              </a:r>
              <a:r>
                <a:rPr lang="en-US" sz="2200" dirty="0">
                  <a:latin typeface="+mn-lt"/>
                  <a:ea typeface="+mn-ea"/>
                  <a:cs typeface="+mn-cs"/>
                </a:rPr>
                <a:t>.</a:t>
              </a:r>
            </a:p>
          </p:txBody>
        </p:sp>
        <p:sp>
          <p:nvSpPr>
            <p:cNvPr id="8" name="Diamond 7">
              <a:extLst>
                <a:ext uri="{FF2B5EF4-FFF2-40B4-BE49-F238E27FC236}">
                  <a16:creationId xmlns:a16="http://schemas.microsoft.com/office/drawing/2014/main" id="{0AE5266F-AE88-6D89-12CC-776FDE452C83}"/>
                </a:ext>
              </a:extLst>
            </p:cNvPr>
            <p:cNvSpPr>
              <a:spLocks noChangeAspect="1"/>
            </p:cNvSpPr>
            <p:nvPr/>
          </p:nvSpPr>
          <p:spPr>
            <a:xfrm>
              <a:off x="486172" y="1470275"/>
              <a:ext cx="571485" cy="616610"/>
            </a:xfrm>
            <a:prstGeom prst="diamond">
              <a:avLst/>
            </a:prstGeom>
            <a:solidFill>
              <a:schemeClr val="accent4">
                <a:lumMod val="60000"/>
                <a:lumOff val="40000"/>
              </a:schemeClr>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a:defRPr/>
              </a:pPr>
              <a:r>
                <a:rPr lang="en-US" sz="2200" dirty="0">
                  <a:latin typeface="+mn-lt"/>
                  <a:ea typeface="+mn-ea"/>
                  <a:cs typeface="+mn-cs"/>
                </a:rPr>
                <a:t>1</a:t>
              </a:r>
            </a:p>
          </p:txBody>
        </p:sp>
      </p:grpSp>
      <p:grpSp>
        <p:nvGrpSpPr>
          <p:cNvPr id="9" name="Group 8">
            <a:extLst>
              <a:ext uri="{FF2B5EF4-FFF2-40B4-BE49-F238E27FC236}">
                <a16:creationId xmlns:a16="http://schemas.microsoft.com/office/drawing/2014/main" id="{0B6EB379-0589-D553-C204-5F6B8FB3DA85}"/>
              </a:ext>
            </a:extLst>
          </p:cNvPr>
          <p:cNvGrpSpPr/>
          <p:nvPr/>
        </p:nvGrpSpPr>
        <p:grpSpPr>
          <a:xfrm>
            <a:off x="1020195" y="4199011"/>
            <a:ext cx="10137520" cy="732876"/>
            <a:chOff x="496394" y="1470070"/>
            <a:chExt cx="8046440" cy="627638"/>
          </a:xfrm>
        </p:grpSpPr>
        <p:sp>
          <p:nvSpPr>
            <p:cNvPr id="10" name="Rectangle: Diagonal Corners Rounded 29">
              <a:extLst>
                <a:ext uri="{FF2B5EF4-FFF2-40B4-BE49-F238E27FC236}">
                  <a16:creationId xmlns:a16="http://schemas.microsoft.com/office/drawing/2014/main" id="{B799E685-D194-C171-6285-25635631156D}"/>
                </a:ext>
              </a:extLst>
            </p:cNvPr>
            <p:cNvSpPr/>
            <p:nvPr/>
          </p:nvSpPr>
          <p:spPr>
            <a:xfrm>
              <a:off x="773658" y="1470070"/>
              <a:ext cx="7769176" cy="615183"/>
            </a:xfrm>
            <a:prstGeom prst="round2DiagRect">
              <a:avLst/>
            </a:prstGeom>
            <a:solidFill>
              <a:srgbClr val="FFFFFF"/>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just">
                <a:defRPr/>
              </a:pPr>
              <a:r>
                <a:rPr lang="en-US" sz="2200" dirty="0">
                  <a:latin typeface="+mn-lt"/>
                  <a:ea typeface="+mn-ea"/>
                  <a:cs typeface="+mn-cs"/>
                </a:rPr>
                <a:t>     </a:t>
              </a:r>
              <a:r>
                <a:rPr lang="vi-VN" sz="2200" dirty="0">
                  <a:latin typeface="+mn-lt"/>
                  <a:ea typeface="+mn-ea"/>
                  <a:cs typeface="+mn-cs"/>
                </a:rPr>
                <a:t>Chớ nản lòng khi gặp khó khăn vì khó khăn tôi luyện con người</a:t>
              </a:r>
              <a:r>
                <a:rPr lang="en-US" sz="2200" dirty="0">
                  <a:latin typeface="+mn-lt"/>
                  <a:ea typeface="+mn-ea"/>
                  <a:cs typeface="+mn-cs"/>
                </a:rPr>
                <a:t>.</a:t>
              </a:r>
            </a:p>
          </p:txBody>
        </p:sp>
        <p:sp>
          <p:nvSpPr>
            <p:cNvPr id="11" name="Diamond 10">
              <a:extLst>
                <a:ext uri="{FF2B5EF4-FFF2-40B4-BE49-F238E27FC236}">
                  <a16:creationId xmlns:a16="http://schemas.microsoft.com/office/drawing/2014/main" id="{BF1D0A47-5E9C-AEE5-C2CC-BED0954A8766}"/>
                </a:ext>
              </a:extLst>
            </p:cNvPr>
            <p:cNvSpPr>
              <a:spLocks noChangeAspect="1"/>
            </p:cNvSpPr>
            <p:nvPr/>
          </p:nvSpPr>
          <p:spPr>
            <a:xfrm>
              <a:off x="496394" y="1481098"/>
              <a:ext cx="571485" cy="616610"/>
            </a:xfrm>
            <a:prstGeom prst="diamond">
              <a:avLst/>
            </a:prstGeom>
            <a:solidFill>
              <a:schemeClr val="accent4">
                <a:lumMod val="60000"/>
                <a:lumOff val="40000"/>
              </a:schemeClr>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a:defRPr/>
              </a:pPr>
              <a:r>
                <a:rPr lang="en-US" sz="2200">
                  <a:latin typeface="+mn-lt"/>
                  <a:ea typeface="+mn-ea"/>
                  <a:cs typeface="+mn-cs"/>
                </a:rPr>
                <a:t>2</a:t>
              </a:r>
            </a:p>
          </p:txBody>
        </p:sp>
      </p:grpSp>
      <p:grpSp>
        <p:nvGrpSpPr>
          <p:cNvPr id="12" name="Group 11">
            <a:extLst>
              <a:ext uri="{FF2B5EF4-FFF2-40B4-BE49-F238E27FC236}">
                <a16:creationId xmlns:a16="http://schemas.microsoft.com/office/drawing/2014/main" id="{4777AA72-AA6D-2785-787A-6DC25AA20F12}"/>
              </a:ext>
            </a:extLst>
          </p:cNvPr>
          <p:cNvGrpSpPr/>
          <p:nvPr/>
        </p:nvGrpSpPr>
        <p:grpSpPr>
          <a:xfrm>
            <a:off x="1007315" y="5068597"/>
            <a:ext cx="10150400" cy="734544"/>
            <a:chOff x="486172" y="1470069"/>
            <a:chExt cx="8056662" cy="629067"/>
          </a:xfrm>
        </p:grpSpPr>
        <p:sp>
          <p:nvSpPr>
            <p:cNvPr id="13" name="Rectangle: Diagonal Corners Rounded 29">
              <a:extLst>
                <a:ext uri="{FF2B5EF4-FFF2-40B4-BE49-F238E27FC236}">
                  <a16:creationId xmlns:a16="http://schemas.microsoft.com/office/drawing/2014/main" id="{2D11A686-681D-73AE-AD96-451DD45FB6AE}"/>
                </a:ext>
              </a:extLst>
            </p:cNvPr>
            <p:cNvSpPr/>
            <p:nvPr/>
          </p:nvSpPr>
          <p:spPr>
            <a:xfrm>
              <a:off x="773659" y="1470069"/>
              <a:ext cx="7769175" cy="615183"/>
            </a:xfrm>
            <a:prstGeom prst="round2DiagRect">
              <a:avLst/>
            </a:prstGeom>
            <a:solidFill>
              <a:srgbClr val="FFFFFF"/>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just">
                <a:defRPr/>
              </a:pPr>
              <a:r>
                <a:rPr lang="en-US" sz="2200" dirty="0">
                  <a:latin typeface="+mn-lt"/>
                  <a:ea typeface="+mn-ea"/>
                  <a:cs typeface="+mn-cs"/>
                </a:rPr>
                <a:t>     </a:t>
              </a:r>
              <a:r>
                <a:rPr lang="vi-VN" sz="2200" dirty="0">
                  <a:latin typeface="+mn-lt"/>
                  <a:ea typeface="+mn-ea"/>
                  <a:cs typeface="+mn-cs"/>
                </a:rPr>
                <a:t>Đừng thấy khó khăn mà bỏ mục tiêu đã chọn</a:t>
              </a:r>
              <a:r>
                <a:rPr lang="en-US" sz="2200" dirty="0">
                  <a:latin typeface="+mn-lt"/>
                  <a:ea typeface="+mn-ea"/>
                  <a:cs typeface="+mn-cs"/>
                </a:rPr>
                <a:t>.</a:t>
              </a:r>
            </a:p>
          </p:txBody>
        </p:sp>
        <p:sp>
          <p:nvSpPr>
            <p:cNvPr id="14" name="Diamond 13">
              <a:extLst>
                <a:ext uri="{FF2B5EF4-FFF2-40B4-BE49-F238E27FC236}">
                  <a16:creationId xmlns:a16="http://schemas.microsoft.com/office/drawing/2014/main" id="{B3F942A5-7706-7CE6-A68D-203BC60DE011}"/>
                </a:ext>
              </a:extLst>
            </p:cNvPr>
            <p:cNvSpPr/>
            <p:nvPr/>
          </p:nvSpPr>
          <p:spPr>
            <a:xfrm>
              <a:off x="486172" y="1482525"/>
              <a:ext cx="571485" cy="616611"/>
            </a:xfrm>
            <a:prstGeom prst="diamond">
              <a:avLst/>
            </a:prstGeom>
            <a:solidFill>
              <a:schemeClr val="accent4">
                <a:lumMod val="60000"/>
                <a:lumOff val="40000"/>
              </a:schemeClr>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a:defRPr/>
              </a:pPr>
              <a:r>
                <a:rPr lang="en-US" sz="2200">
                  <a:latin typeface="+mn-lt"/>
                  <a:ea typeface="+mn-ea"/>
                  <a:cs typeface="+mn-cs"/>
                </a:rPr>
                <a:t>3</a:t>
              </a:r>
            </a:p>
          </p:txBody>
        </p:sp>
      </p:grpSp>
      <p:grpSp>
        <p:nvGrpSpPr>
          <p:cNvPr id="15" name="Group 14">
            <a:extLst>
              <a:ext uri="{FF2B5EF4-FFF2-40B4-BE49-F238E27FC236}">
                <a16:creationId xmlns:a16="http://schemas.microsoft.com/office/drawing/2014/main" id="{AFD18B6D-F767-94BE-3DA4-6656882330A3}"/>
              </a:ext>
            </a:extLst>
          </p:cNvPr>
          <p:cNvGrpSpPr/>
          <p:nvPr/>
        </p:nvGrpSpPr>
        <p:grpSpPr>
          <a:xfrm>
            <a:off x="1021404" y="5960685"/>
            <a:ext cx="10149191" cy="734544"/>
            <a:chOff x="487131" y="1456185"/>
            <a:chExt cx="8055703" cy="629067"/>
          </a:xfrm>
        </p:grpSpPr>
        <p:sp>
          <p:nvSpPr>
            <p:cNvPr id="16" name="Rectangle: Diagonal Corners Rounded 29">
              <a:extLst>
                <a:ext uri="{FF2B5EF4-FFF2-40B4-BE49-F238E27FC236}">
                  <a16:creationId xmlns:a16="http://schemas.microsoft.com/office/drawing/2014/main" id="{14329C76-67C7-4E25-94AE-F4F775E5872A}"/>
                </a:ext>
              </a:extLst>
            </p:cNvPr>
            <p:cNvSpPr/>
            <p:nvPr/>
          </p:nvSpPr>
          <p:spPr>
            <a:xfrm>
              <a:off x="773658" y="1470069"/>
              <a:ext cx="7769176" cy="615183"/>
            </a:xfrm>
            <a:prstGeom prst="round2DiagRect">
              <a:avLst/>
            </a:prstGeom>
            <a:solidFill>
              <a:srgbClr val="FFFFFF"/>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just">
                <a:defRPr/>
              </a:pPr>
              <a:r>
                <a:rPr lang="en-US" sz="2200" dirty="0">
                  <a:latin typeface="+mn-lt"/>
                  <a:ea typeface="+mn-ea"/>
                  <a:cs typeface="+mn-cs"/>
                </a:rPr>
                <a:t>     </a:t>
              </a:r>
              <a:r>
                <a:rPr lang="vi-VN" sz="2200" dirty="0">
                  <a:latin typeface="+mn-lt"/>
                  <a:ea typeface="+mn-ea"/>
                  <a:cs typeface="+mn-cs"/>
                </a:rPr>
                <a:t>Không nên chèo thuyền ở nơi có sóng lớn.</a:t>
              </a:r>
              <a:endParaRPr lang="en-US" sz="2200" dirty="0">
                <a:latin typeface="+mn-lt"/>
                <a:ea typeface="+mn-ea"/>
                <a:cs typeface="+mn-cs"/>
              </a:endParaRPr>
            </a:p>
          </p:txBody>
        </p:sp>
        <p:sp>
          <p:nvSpPr>
            <p:cNvPr id="17" name="Diamond 16">
              <a:extLst>
                <a:ext uri="{FF2B5EF4-FFF2-40B4-BE49-F238E27FC236}">
                  <a16:creationId xmlns:a16="http://schemas.microsoft.com/office/drawing/2014/main" id="{60673BCB-DA22-563E-1025-B2F3E35B4ADD}"/>
                </a:ext>
              </a:extLst>
            </p:cNvPr>
            <p:cNvSpPr>
              <a:spLocks noChangeAspect="1"/>
            </p:cNvSpPr>
            <p:nvPr/>
          </p:nvSpPr>
          <p:spPr>
            <a:xfrm>
              <a:off x="487131" y="1456185"/>
              <a:ext cx="571485" cy="616610"/>
            </a:xfrm>
            <a:prstGeom prst="diamond">
              <a:avLst/>
            </a:prstGeom>
            <a:solidFill>
              <a:schemeClr val="accent4">
                <a:lumMod val="60000"/>
                <a:lumOff val="40000"/>
              </a:schemeClr>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a:defRPr/>
              </a:pPr>
              <a:r>
                <a:rPr lang="en-US" sz="2200">
                  <a:latin typeface="+mn-lt"/>
                  <a:ea typeface="+mn-ea"/>
                  <a:cs typeface="+mn-cs"/>
                </a:rPr>
                <a:t>4</a:t>
              </a:r>
            </a:p>
          </p:txBody>
        </p:sp>
      </p:grpSp>
    </p:spTree>
    <p:extLst>
      <p:ext uri="{BB962C8B-B14F-4D97-AF65-F5344CB8AC3E}">
        <p14:creationId xmlns:p14="http://schemas.microsoft.com/office/powerpoint/2010/main" val="1574951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left)">
                                      <p:cBhvr>
                                        <p:cTn id="15" dur="500"/>
                                        <p:tgtEl>
                                          <p:spTgt spid="12"/>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left)">
                                      <p:cBhvr>
                                        <p:cTn id="1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BD3B791-A4D5-6858-E15E-F941A7636683}"/>
            </a:ext>
          </a:extLst>
        </p:cNvPr>
        <p:cNvGrpSpPr/>
        <p:nvPr/>
      </p:nvGrpSpPr>
      <p:grpSpPr>
        <a:xfrm>
          <a:off x="0" y="0"/>
          <a:ext cx="0" cy="0"/>
          <a:chOff x="0" y="0"/>
          <a:chExt cx="0" cy="0"/>
        </a:xfrm>
      </p:grpSpPr>
      <p:sp>
        <p:nvSpPr>
          <p:cNvPr id="21" name="Rounded Rectangle 12">
            <a:extLst>
              <a:ext uri="{FF2B5EF4-FFF2-40B4-BE49-F238E27FC236}">
                <a16:creationId xmlns:a16="http://schemas.microsoft.com/office/drawing/2014/main" id="{06E23C9C-478D-4AB3-C69F-073BC3C8AB47}"/>
              </a:ext>
            </a:extLst>
          </p:cNvPr>
          <p:cNvSpPr/>
          <p:nvPr/>
        </p:nvSpPr>
        <p:spPr>
          <a:xfrm>
            <a:off x="4528781" y="1640963"/>
            <a:ext cx="3134437" cy="715872"/>
          </a:xfrm>
          <a:prstGeom prst="roundRect">
            <a:avLst>
              <a:gd name="adj" fmla="val 18641"/>
            </a:avLst>
          </a:prstGeom>
          <a:solidFill>
            <a:schemeClr val="accent1">
              <a:lumMod val="20000"/>
              <a:lumOff val="80000"/>
            </a:schemeClr>
          </a:solidFill>
          <a:ln w="19050" cap="flat" cmpd="sng" algn="ctr">
            <a:solidFill>
              <a:schemeClr val="accent1"/>
            </a:solidFill>
            <a:prstDash val="solid"/>
          </a:ln>
          <a:effectLst/>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defTabSz="576026">
              <a:defRPr/>
            </a:pPr>
            <a:r>
              <a:rPr lang="en-US" sz="2400" b="1" kern="1200" dirty="0">
                <a:solidFill>
                  <a:sysClr val="windowText" lastClr="000000"/>
                </a:solidFill>
                <a:cs typeface="Arial" panose="020B0604020202020204" pitchFamily="34" charset="0"/>
              </a:rPr>
              <a:t>CÂU TRẢ LỜI</a:t>
            </a:r>
          </a:p>
        </p:txBody>
      </p:sp>
      <p:sp>
        <p:nvSpPr>
          <p:cNvPr id="22" name="Rounded Rectangle 207">
            <a:extLst>
              <a:ext uri="{FF2B5EF4-FFF2-40B4-BE49-F238E27FC236}">
                <a16:creationId xmlns:a16="http://schemas.microsoft.com/office/drawing/2014/main" id="{0EE5AF9A-31E0-8DD0-3AF8-C20018BA16EE}"/>
              </a:ext>
            </a:extLst>
          </p:cNvPr>
          <p:cNvSpPr/>
          <p:nvPr/>
        </p:nvSpPr>
        <p:spPr>
          <a:xfrm>
            <a:off x="5060374" y="2653049"/>
            <a:ext cx="5760154" cy="1808223"/>
          </a:xfrm>
          <a:prstGeom prst="roundRect">
            <a:avLst>
              <a:gd name="adj" fmla="val 10658"/>
            </a:avLst>
          </a:prstGeom>
          <a:solidFill>
            <a:srgbClr val="FFFFFF"/>
          </a:solidFill>
          <a:ln w="12700" cap="flat" cmpd="sng" algn="ctr">
            <a:solidFill>
              <a:srgbClr val="000000"/>
            </a:solidFill>
            <a:prstDash val="solid"/>
          </a:ln>
          <a:effectLst/>
        </p:spPr>
        <p:txBody>
          <a:bodyPr rtlCol="0" anchor="ctr"/>
          <a:lstStyle/>
          <a:p>
            <a:pPr algn="just">
              <a:lnSpc>
                <a:spcPct val="150000"/>
              </a:lnSpc>
              <a:buClrTx/>
            </a:pPr>
            <a:r>
              <a:rPr lang="vi-VN" sz="2400" dirty="0">
                <a:solidFill>
                  <a:schemeClr val="tx1"/>
                </a:solidFill>
                <a:latin typeface="+mn-lt"/>
                <a:ea typeface="+mn-ea"/>
                <a:cs typeface="Arial" panose="020B0604020202020204" pitchFamily="34" charset="0"/>
              </a:rPr>
              <a:t>a</a:t>
            </a:r>
            <a:r>
              <a:rPr lang="en-US" sz="2400" dirty="0">
                <a:solidFill>
                  <a:schemeClr val="tx1"/>
                </a:solidFill>
                <a:latin typeface="+mn-lt"/>
                <a:ea typeface="+mn-ea"/>
                <a:cs typeface="Arial" panose="020B0604020202020204" pitchFamily="34" charset="0"/>
              </a:rPr>
              <a:t>. </a:t>
            </a:r>
            <a:r>
              <a:rPr lang="vi-VN" sz="2400" dirty="0">
                <a:solidFill>
                  <a:schemeClr val="tx1"/>
                </a:solidFill>
                <a:latin typeface="+mn-lt"/>
                <a:ea typeface="+mn-ea"/>
                <a:cs typeface="Arial" panose="020B0604020202020204" pitchFamily="34" charset="0"/>
              </a:rPr>
              <a:t>Câu tục ngữ </a:t>
            </a:r>
            <a:r>
              <a:rPr lang="en-US" sz="2400" dirty="0">
                <a:solidFill>
                  <a:schemeClr val="tx1"/>
                </a:solidFill>
                <a:latin typeface="+mn-lt"/>
                <a:ea typeface="+mn-ea"/>
                <a:cs typeface="Arial" panose="020B0604020202020204" pitchFamily="34" charset="0"/>
              </a:rPr>
              <a:t>“</a:t>
            </a:r>
            <a:r>
              <a:rPr lang="vi-VN" sz="2400" dirty="0">
                <a:solidFill>
                  <a:schemeClr val="tx1"/>
                </a:solidFill>
                <a:latin typeface="+mn-lt"/>
                <a:ea typeface="+mn-ea"/>
                <a:cs typeface="Arial" panose="020B0604020202020204" pitchFamily="34" charset="0"/>
              </a:rPr>
              <a:t>Lửa thử vàng, gian nan thử sức</a:t>
            </a:r>
            <a:r>
              <a:rPr lang="en-US" sz="2400" dirty="0">
                <a:solidFill>
                  <a:schemeClr val="tx1"/>
                </a:solidFill>
                <a:latin typeface="+mn-lt"/>
                <a:ea typeface="+mn-ea"/>
                <a:cs typeface="Arial" panose="020B0604020202020204" pitchFamily="34" charset="0"/>
              </a:rPr>
              <a:t>”</a:t>
            </a:r>
            <a:r>
              <a:rPr lang="vi-VN" sz="2400" dirty="0">
                <a:solidFill>
                  <a:schemeClr val="tx1"/>
                </a:solidFill>
                <a:latin typeface="+mn-lt"/>
                <a:ea typeface="+mn-ea"/>
                <a:cs typeface="Arial" panose="020B0604020202020204" pitchFamily="34" charset="0"/>
              </a:rPr>
              <a:t> khuyên ta chớ nản lòng khi gặp khó khăn.</a:t>
            </a:r>
          </a:p>
        </p:txBody>
      </p:sp>
      <p:cxnSp>
        <p:nvCxnSpPr>
          <p:cNvPr id="23" name="Elbow Connector 209">
            <a:extLst>
              <a:ext uri="{FF2B5EF4-FFF2-40B4-BE49-F238E27FC236}">
                <a16:creationId xmlns:a16="http://schemas.microsoft.com/office/drawing/2014/main" id="{0674A056-4AF2-0D78-EBA5-7D7C0549465C}"/>
              </a:ext>
            </a:extLst>
          </p:cNvPr>
          <p:cNvCxnSpPr>
            <a:cxnSpLocks/>
            <a:endCxn id="22" idx="1"/>
          </p:cNvCxnSpPr>
          <p:nvPr/>
        </p:nvCxnSpPr>
        <p:spPr>
          <a:xfrm flipV="1">
            <a:off x="3854165" y="3557161"/>
            <a:ext cx="1206209" cy="904111"/>
          </a:xfrm>
          <a:prstGeom prst="bentConnector3">
            <a:avLst>
              <a:gd name="adj1" fmla="val 50000"/>
            </a:avLst>
          </a:prstGeom>
          <a:noFill/>
          <a:ln w="19050" cap="flat" cmpd="sng" algn="ctr">
            <a:solidFill>
              <a:srgbClr val="000000"/>
            </a:solidFill>
            <a:prstDash val="solid"/>
            <a:tailEnd type="triangle"/>
          </a:ln>
          <a:effectLst/>
        </p:spPr>
      </p:cxnSp>
      <p:cxnSp>
        <p:nvCxnSpPr>
          <p:cNvPr id="24" name="Elbow Connector 213">
            <a:extLst>
              <a:ext uri="{FF2B5EF4-FFF2-40B4-BE49-F238E27FC236}">
                <a16:creationId xmlns:a16="http://schemas.microsoft.com/office/drawing/2014/main" id="{7C48C735-A020-EB9A-054F-3BCBE72DD536}"/>
              </a:ext>
            </a:extLst>
          </p:cNvPr>
          <p:cNvCxnSpPr>
            <a:cxnSpLocks/>
            <a:endCxn id="25" idx="1"/>
          </p:cNvCxnSpPr>
          <p:nvPr/>
        </p:nvCxnSpPr>
        <p:spPr>
          <a:xfrm>
            <a:off x="3854165" y="4461271"/>
            <a:ext cx="1206209" cy="1166889"/>
          </a:xfrm>
          <a:prstGeom prst="bentConnector3">
            <a:avLst>
              <a:gd name="adj1" fmla="val 50000"/>
            </a:avLst>
          </a:prstGeom>
          <a:noFill/>
          <a:ln w="19050" cap="flat" cmpd="sng" algn="ctr">
            <a:solidFill>
              <a:srgbClr val="000000"/>
            </a:solidFill>
            <a:prstDash val="solid"/>
            <a:tailEnd type="triangle"/>
          </a:ln>
          <a:effectLst/>
        </p:spPr>
      </p:cxnSp>
      <p:sp>
        <p:nvSpPr>
          <p:cNvPr id="25" name="Rounded Rectangle 211">
            <a:extLst>
              <a:ext uri="{FF2B5EF4-FFF2-40B4-BE49-F238E27FC236}">
                <a16:creationId xmlns:a16="http://schemas.microsoft.com/office/drawing/2014/main" id="{49954F5D-D193-AA5D-DFB3-A3F2C7D0D52F}"/>
              </a:ext>
            </a:extLst>
          </p:cNvPr>
          <p:cNvSpPr/>
          <p:nvPr/>
        </p:nvSpPr>
        <p:spPr>
          <a:xfrm>
            <a:off x="5060374" y="4724048"/>
            <a:ext cx="5760154" cy="1808224"/>
          </a:xfrm>
          <a:prstGeom prst="roundRect">
            <a:avLst>
              <a:gd name="adj" fmla="val 10658"/>
            </a:avLst>
          </a:prstGeom>
          <a:solidFill>
            <a:srgbClr val="FFFFFF"/>
          </a:solidFill>
          <a:ln w="12700" cap="flat" cmpd="sng" algn="ctr">
            <a:solidFill>
              <a:srgbClr val="000000"/>
            </a:solidFill>
            <a:prstDash val="solid"/>
          </a:ln>
          <a:effectLst/>
        </p:spPr>
        <p:txBody>
          <a:bodyPr rtlCol="0" anchor="ctr"/>
          <a:lstStyle/>
          <a:p>
            <a:pPr algn="just">
              <a:lnSpc>
                <a:spcPct val="150000"/>
              </a:lnSpc>
              <a:buClrTx/>
              <a:defRPr/>
            </a:pPr>
            <a:r>
              <a:rPr lang="vi-VN" sz="2400" dirty="0">
                <a:solidFill>
                  <a:schemeClr val="tx1"/>
                </a:solidFill>
                <a:latin typeface="+mn-lt"/>
                <a:ea typeface="+mn-ea"/>
                <a:cs typeface="Arial" panose="020B0604020202020204" pitchFamily="34" charset="0"/>
              </a:rPr>
              <a:t>b</a:t>
            </a:r>
            <a:r>
              <a:rPr lang="en-US" sz="2400" dirty="0">
                <a:solidFill>
                  <a:schemeClr val="tx1"/>
                </a:solidFill>
                <a:latin typeface="+mn-lt"/>
                <a:ea typeface="+mn-ea"/>
                <a:cs typeface="Arial" panose="020B0604020202020204" pitchFamily="34" charset="0"/>
              </a:rPr>
              <a:t>. </a:t>
            </a:r>
            <a:r>
              <a:rPr lang="vi-VN" sz="2400" dirty="0">
                <a:solidFill>
                  <a:schemeClr val="tx1"/>
                </a:solidFill>
                <a:latin typeface="+mn-lt"/>
                <a:ea typeface="+mn-ea"/>
                <a:cs typeface="Arial" panose="020B0604020202020204" pitchFamily="34" charset="0"/>
              </a:rPr>
              <a:t>Câu tục ngữ </a:t>
            </a:r>
            <a:r>
              <a:rPr lang="en-US" sz="2400" dirty="0">
                <a:solidFill>
                  <a:schemeClr val="tx1"/>
                </a:solidFill>
                <a:latin typeface="+mn-lt"/>
                <a:ea typeface="+mn-ea"/>
                <a:cs typeface="Arial" panose="020B0604020202020204" pitchFamily="34" charset="0"/>
              </a:rPr>
              <a:t>“</a:t>
            </a:r>
            <a:r>
              <a:rPr lang="vi-VN" sz="2400" dirty="0">
                <a:solidFill>
                  <a:schemeClr val="tx1"/>
                </a:solidFill>
                <a:latin typeface="+mn-lt"/>
                <a:ea typeface="+mn-ea"/>
                <a:cs typeface="Arial" panose="020B0604020202020204" pitchFamily="34" charset="0"/>
              </a:rPr>
              <a:t>Chớ thấy sóng cả mà ngã tay chèo</a:t>
            </a:r>
            <a:r>
              <a:rPr lang="en-US" sz="2400" dirty="0">
                <a:solidFill>
                  <a:schemeClr val="tx1"/>
                </a:solidFill>
                <a:latin typeface="+mn-lt"/>
                <a:ea typeface="+mn-ea"/>
                <a:cs typeface="Arial" panose="020B0604020202020204" pitchFamily="34" charset="0"/>
              </a:rPr>
              <a:t>”</a:t>
            </a:r>
            <a:r>
              <a:rPr lang="vi-VN" sz="2400" dirty="0">
                <a:solidFill>
                  <a:schemeClr val="tx1"/>
                </a:solidFill>
                <a:latin typeface="+mn-lt"/>
                <a:ea typeface="+mn-ea"/>
                <a:cs typeface="Arial" panose="020B0604020202020204" pitchFamily="34" charset="0"/>
              </a:rPr>
              <a:t> khuyên ta quyết tâm theo đuổi mục tiêu đã chọn.</a:t>
            </a:r>
          </a:p>
        </p:txBody>
      </p:sp>
      <p:pic>
        <p:nvPicPr>
          <p:cNvPr id="29" name="Picture 28">
            <a:extLst>
              <a:ext uri="{FF2B5EF4-FFF2-40B4-BE49-F238E27FC236}">
                <a16:creationId xmlns:a16="http://schemas.microsoft.com/office/drawing/2014/main" id="{1F5DFEB3-010A-A05F-20D8-B97335E5E91A}"/>
              </a:ext>
            </a:extLst>
          </p:cNvPr>
          <p:cNvPicPr>
            <a:picLocks noChangeAspect="1"/>
          </p:cNvPicPr>
          <p:nvPr/>
        </p:nvPicPr>
        <p:blipFill>
          <a:blip r:embed="rId3"/>
          <a:stretch>
            <a:fillRect/>
          </a:stretch>
        </p:blipFill>
        <p:spPr>
          <a:xfrm>
            <a:off x="1405211" y="2653049"/>
            <a:ext cx="2448954" cy="4066612"/>
          </a:xfrm>
          <a:prstGeom prst="rect">
            <a:avLst/>
          </a:prstGeom>
        </p:spPr>
      </p:pic>
    </p:spTree>
    <p:extLst>
      <p:ext uri="{BB962C8B-B14F-4D97-AF65-F5344CB8AC3E}">
        <p14:creationId xmlns:p14="http://schemas.microsoft.com/office/powerpoint/2010/main" val="2316826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par>
                                <p:cTn id="8" presetID="22" presetClass="entr" presetSubtype="8" fill="hold"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wipe(left)">
                                      <p:cBhvr>
                                        <p:cTn id="10" dur="500"/>
                                        <p:tgtEl>
                                          <p:spTgt spid="23"/>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22"/>
                                        </p:tgtEl>
                                        <p:attrNameLst>
                                          <p:attrName>style.visibility</p:attrName>
                                        </p:attrNameLst>
                                      </p:cBhvr>
                                      <p:to>
                                        <p:strVal val="visible"/>
                                      </p:to>
                                    </p:set>
                                    <p:animEffect transition="in" filter="wipe(left)">
                                      <p:cBhvr>
                                        <p:cTn id="13" dur="500"/>
                                        <p:tgtEl>
                                          <p:spTgt spid="22"/>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wipe(left)">
                                      <p:cBhvr>
                                        <p:cTn id="18" dur="500"/>
                                        <p:tgtEl>
                                          <p:spTgt spid="24"/>
                                        </p:tgtEl>
                                      </p:cBhvr>
                                    </p:animEffect>
                                  </p:childTnLst>
                                </p:cTn>
                              </p:par>
                            </p:childTnLst>
                          </p:cTn>
                        </p:par>
                        <p:par>
                          <p:cTn id="19" fill="hold">
                            <p:stCondLst>
                              <p:cond delay="500"/>
                            </p:stCondLst>
                            <p:childTnLst>
                              <p:par>
                                <p:cTn id="20" presetID="22" presetClass="entr" presetSubtype="8" fill="hold" grpId="0" nodeType="after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wipe(left)">
                                      <p:cBhvr>
                                        <p:cTn id="2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CC235432-3923-A218-D229-6C73B339BF83}"/>
              </a:ext>
            </a:extLst>
          </p:cNvPr>
          <p:cNvPicPr>
            <a:picLocks noChangeAspect="1"/>
          </p:cNvPicPr>
          <p:nvPr/>
        </p:nvPicPr>
        <p:blipFill>
          <a:blip r:embed="rId4"/>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127355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1E25DF7-6C04-2110-00D1-6B8EA75B63BE}"/>
              </a:ext>
            </a:extLst>
          </p:cNvPr>
          <p:cNvGrpSpPr/>
          <p:nvPr/>
        </p:nvGrpSpPr>
        <p:grpSpPr>
          <a:xfrm>
            <a:off x="1464706" y="1685317"/>
            <a:ext cx="9262588" cy="1121846"/>
            <a:chOff x="460906" y="1179260"/>
            <a:chExt cx="7351981" cy="890441"/>
          </a:xfrm>
        </p:grpSpPr>
        <p:sp>
          <p:nvSpPr>
            <p:cNvPr id="3" name="TextBox 2">
              <a:extLst>
                <a:ext uri="{FF2B5EF4-FFF2-40B4-BE49-F238E27FC236}">
                  <a16:creationId xmlns:a16="http://schemas.microsoft.com/office/drawing/2014/main" id="{AF422201-F4F8-974F-EC88-B28CF930A28A}"/>
                </a:ext>
              </a:extLst>
            </p:cNvPr>
            <p:cNvSpPr txBox="1"/>
            <p:nvPr/>
          </p:nvSpPr>
          <p:spPr>
            <a:xfrm>
              <a:off x="1222606" y="1179260"/>
              <a:ext cx="6590281" cy="890441"/>
            </a:xfrm>
            <a:prstGeom prst="rect">
              <a:avLst/>
            </a:prstGeom>
            <a:noFill/>
          </p:spPr>
          <p:txBody>
            <a:bodyPr wrap="square">
              <a:spAutoFit/>
            </a:bodyPr>
            <a:lstStyle/>
            <a:p>
              <a:pPr algn="just">
                <a:lnSpc>
                  <a:spcPct val="150000"/>
                </a:lnSpc>
                <a:buClrTx/>
                <a:defRPr/>
              </a:pPr>
              <a:r>
                <a:rPr lang="en-US" sz="2400" dirty="0" err="1">
                  <a:solidFill>
                    <a:sysClr val="windowText" lastClr="000000"/>
                  </a:solidFill>
                  <a:latin typeface="+mn-lt"/>
                  <a:ea typeface="+mn-ea"/>
                  <a:cs typeface="Arial" panose="020B0604020202020204" pitchFamily="34" charset="0"/>
                </a:rPr>
                <a:t>Cả</a:t>
              </a:r>
              <a:r>
                <a:rPr lang="en-US" sz="2400" dirty="0">
                  <a:solidFill>
                    <a:sysClr val="windowText" lastClr="000000"/>
                  </a:solidFill>
                  <a:latin typeface="+mn-lt"/>
                  <a:ea typeface="+mn-ea"/>
                  <a:cs typeface="Arial" panose="020B0604020202020204" pitchFamily="34" charset="0"/>
                </a:rPr>
                <a:t> </a:t>
              </a:r>
              <a:r>
                <a:rPr lang="en-US" sz="2400" dirty="0" err="1">
                  <a:solidFill>
                    <a:sysClr val="windowText" lastClr="000000"/>
                  </a:solidFill>
                  <a:latin typeface="+mn-lt"/>
                  <a:ea typeface="+mn-ea"/>
                  <a:cs typeface="Arial" panose="020B0604020202020204" pitchFamily="34" charset="0"/>
                </a:rPr>
                <a:t>lớp</a:t>
              </a:r>
              <a:r>
                <a:rPr lang="en-US" sz="2400" dirty="0">
                  <a:solidFill>
                    <a:sysClr val="windowText" lastClr="000000"/>
                  </a:solidFill>
                  <a:latin typeface="+mn-lt"/>
                  <a:ea typeface="+mn-ea"/>
                  <a:cs typeface="Arial" panose="020B0604020202020204" pitchFamily="34" charset="0"/>
                </a:rPr>
                <a:t> </a:t>
              </a:r>
              <a:r>
                <a:rPr lang="en-US" sz="2400" dirty="0" err="1">
                  <a:solidFill>
                    <a:sysClr val="windowText" lastClr="000000"/>
                  </a:solidFill>
                  <a:latin typeface="+mn-lt"/>
                  <a:ea typeface="+mn-ea"/>
                  <a:cs typeface="Arial" panose="020B0604020202020204" pitchFamily="34" charset="0"/>
                </a:rPr>
                <a:t>cùng</a:t>
              </a:r>
              <a:r>
                <a:rPr lang="en-US" sz="2400" dirty="0">
                  <a:solidFill>
                    <a:sysClr val="windowText" lastClr="000000"/>
                  </a:solidFill>
                  <a:latin typeface="+mn-lt"/>
                  <a:ea typeface="+mn-ea"/>
                  <a:cs typeface="Arial" panose="020B0604020202020204" pitchFamily="34" charset="0"/>
                </a:rPr>
                <a:t> </a:t>
              </a:r>
              <a:r>
                <a:rPr lang="en-US" sz="2400" dirty="0" err="1">
                  <a:solidFill>
                    <a:sysClr val="windowText" lastClr="000000"/>
                  </a:solidFill>
                  <a:latin typeface="+mn-lt"/>
                  <a:ea typeface="+mn-ea"/>
                  <a:cs typeface="Arial" panose="020B0604020202020204" pitchFamily="34" charset="0"/>
                </a:rPr>
                <a:t>nhau</a:t>
              </a:r>
              <a:r>
                <a:rPr lang="en-US" sz="2400" dirty="0">
                  <a:solidFill>
                    <a:sysClr val="windowText" lastClr="000000"/>
                  </a:solidFill>
                  <a:latin typeface="+mn-lt"/>
                  <a:ea typeface="+mn-ea"/>
                  <a:cs typeface="Arial" panose="020B0604020202020204" pitchFamily="34" charset="0"/>
                </a:rPr>
                <a:t> </a:t>
              </a:r>
              <a:r>
                <a:rPr lang="en-US" sz="2400" dirty="0" err="1">
                  <a:solidFill>
                    <a:sysClr val="windowText" lastClr="000000"/>
                  </a:solidFill>
                  <a:latin typeface="+mn-lt"/>
                  <a:ea typeface="+mn-ea"/>
                  <a:cs typeface="Arial" panose="020B0604020202020204" pitchFamily="34" charset="0"/>
                </a:rPr>
                <a:t>quan</a:t>
              </a:r>
              <a:r>
                <a:rPr lang="en-US" sz="2400" dirty="0">
                  <a:solidFill>
                    <a:sysClr val="windowText" lastClr="000000"/>
                  </a:solidFill>
                  <a:latin typeface="+mn-lt"/>
                  <a:ea typeface="+mn-ea"/>
                  <a:cs typeface="Arial" panose="020B0604020202020204" pitchFamily="34" charset="0"/>
                </a:rPr>
                <a:t> </a:t>
              </a:r>
              <a:r>
                <a:rPr lang="en-US" sz="2400" dirty="0" err="1">
                  <a:solidFill>
                    <a:sysClr val="windowText" lastClr="000000"/>
                  </a:solidFill>
                  <a:latin typeface="+mn-lt"/>
                  <a:ea typeface="+mn-ea"/>
                  <a:cs typeface="Arial" panose="020B0604020202020204" pitchFamily="34" charset="0"/>
                </a:rPr>
                <a:t>sát</a:t>
              </a:r>
              <a:r>
                <a:rPr lang="en-US" sz="2400" dirty="0">
                  <a:solidFill>
                    <a:sysClr val="windowText" lastClr="000000"/>
                  </a:solidFill>
                  <a:latin typeface="+mn-lt"/>
                  <a:ea typeface="+mn-ea"/>
                  <a:cs typeface="Arial" panose="020B0604020202020204" pitchFamily="34" charset="0"/>
                </a:rPr>
                <a:t> </a:t>
              </a:r>
              <a:r>
                <a:rPr lang="en-US" sz="2400" dirty="0" err="1">
                  <a:solidFill>
                    <a:sysClr val="windowText" lastClr="000000"/>
                  </a:solidFill>
                  <a:latin typeface="+mn-lt"/>
                  <a:ea typeface="+mn-ea"/>
                  <a:cs typeface="Arial" panose="020B0604020202020204" pitchFamily="34" charset="0"/>
                </a:rPr>
                <a:t>tranh</a:t>
              </a:r>
              <a:r>
                <a:rPr lang="en-US" sz="2400" dirty="0">
                  <a:solidFill>
                    <a:sysClr val="windowText" lastClr="000000"/>
                  </a:solidFill>
                  <a:latin typeface="+mn-lt"/>
                  <a:ea typeface="+mn-ea"/>
                  <a:cs typeface="Arial" panose="020B0604020202020204" pitchFamily="34" charset="0"/>
                </a:rPr>
                <a:t> </a:t>
              </a:r>
              <a:r>
                <a:rPr lang="en-US" sz="2400" dirty="0" err="1">
                  <a:solidFill>
                    <a:sysClr val="windowText" lastClr="000000"/>
                  </a:solidFill>
                  <a:latin typeface="+mn-lt"/>
                  <a:ea typeface="+mn-ea"/>
                  <a:cs typeface="Arial" panose="020B0604020202020204" pitchFamily="34" charset="0"/>
                </a:rPr>
                <a:t>trong</a:t>
              </a:r>
              <a:r>
                <a:rPr lang="en-US" sz="2400" dirty="0">
                  <a:solidFill>
                    <a:sysClr val="windowText" lastClr="000000"/>
                  </a:solidFill>
                  <a:latin typeface="+mn-lt"/>
                  <a:ea typeface="+mn-ea"/>
                  <a:cs typeface="Arial" panose="020B0604020202020204" pitchFamily="34" charset="0"/>
                </a:rPr>
                <a:t> SGK (</a:t>
              </a:r>
              <a:r>
                <a:rPr lang="en-US" sz="2400" dirty="0" err="1">
                  <a:solidFill>
                    <a:sysClr val="windowText" lastClr="000000"/>
                  </a:solidFill>
                  <a:latin typeface="+mn-lt"/>
                  <a:ea typeface="+mn-ea"/>
                  <a:cs typeface="Arial" panose="020B0604020202020204" pitchFamily="34" charset="0"/>
                </a:rPr>
                <a:t>trang</a:t>
              </a:r>
              <a:r>
                <a:rPr lang="en-US" sz="2400" dirty="0">
                  <a:solidFill>
                    <a:sysClr val="windowText" lastClr="000000"/>
                  </a:solidFill>
                  <a:latin typeface="+mn-lt"/>
                  <a:ea typeface="+mn-ea"/>
                  <a:cs typeface="Arial" panose="020B0604020202020204" pitchFamily="34" charset="0"/>
                </a:rPr>
                <a:t> 52) </a:t>
              </a:r>
              <a:r>
                <a:rPr lang="en-US" sz="2400" dirty="0" err="1">
                  <a:solidFill>
                    <a:sysClr val="windowText" lastClr="000000"/>
                  </a:solidFill>
                  <a:latin typeface="+mn-lt"/>
                  <a:ea typeface="+mn-ea"/>
                  <a:cs typeface="Arial" panose="020B0604020202020204" pitchFamily="34" charset="0"/>
                </a:rPr>
                <a:t>và</a:t>
              </a:r>
              <a:r>
                <a:rPr lang="en-US" sz="2400" dirty="0">
                  <a:solidFill>
                    <a:sysClr val="windowText" lastClr="000000"/>
                  </a:solidFill>
                  <a:latin typeface="+mn-lt"/>
                  <a:ea typeface="+mn-ea"/>
                  <a:cs typeface="Arial" panose="020B0604020202020204" pitchFamily="34" charset="0"/>
                </a:rPr>
                <a:t> </a:t>
              </a:r>
              <a:r>
                <a:rPr lang="en-US" sz="2400" dirty="0" err="1">
                  <a:solidFill>
                    <a:sysClr val="windowText" lastClr="000000"/>
                  </a:solidFill>
                  <a:latin typeface="+mn-lt"/>
                  <a:ea typeface="+mn-ea"/>
                  <a:cs typeface="Arial" panose="020B0604020202020204" pitchFamily="34" charset="0"/>
                </a:rPr>
                <a:t>trả</a:t>
              </a:r>
              <a:r>
                <a:rPr lang="en-US" sz="2400" dirty="0">
                  <a:solidFill>
                    <a:sysClr val="windowText" lastClr="000000"/>
                  </a:solidFill>
                  <a:latin typeface="+mn-lt"/>
                  <a:ea typeface="+mn-ea"/>
                  <a:cs typeface="Arial" panose="020B0604020202020204" pitchFamily="34" charset="0"/>
                </a:rPr>
                <a:t> </a:t>
              </a:r>
              <a:r>
                <a:rPr lang="en-US" sz="2400" dirty="0" err="1">
                  <a:solidFill>
                    <a:sysClr val="windowText" lastClr="000000"/>
                  </a:solidFill>
                  <a:latin typeface="+mn-lt"/>
                  <a:ea typeface="+mn-ea"/>
                  <a:cs typeface="Arial" panose="020B0604020202020204" pitchFamily="34" charset="0"/>
                </a:rPr>
                <a:t>lời</a:t>
              </a:r>
              <a:r>
                <a:rPr lang="en-US" sz="2400" dirty="0">
                  <a:solidFill>
                    <a:sysClr val="windowText" lastClr="000000"/>
                  </a:solidFill>
                  <a:latin typeface="+mn-lt"/>
                  <a:ea typeface="+mn-ea"/>
                  <a:cs typeface="Arial" panose="020B0604020202020204" pitchFamily="34" charset="0"/>
                </a:rPr>
                <a:t> </a:t>
              </a:r>
              <a:r>
                <a:rPr lang="en-US" sz="2400" dirty="0" err="1">
                  <a:solidFill>
                    <a:sysClr val="windowText" lastClr="000000"/>
                  </a:solidFill>
                  <a:latin typeface="+mn-lt"/>
                  <a:ea typeface="+mn-ea"/>
                  <a:cs typeface="Arial" panose="020B0604020202020204" pitchFamily="34" charset="0"/>
                </a:rPr>
                <a:t>câu</a:t>
              </a:r>
              <a:r>
                <a:rPr lang="en-US" sz="2400" dirty="0">
                  <a:solidFill>
                    <a:sysClr val="windowText" lastClr="000000"/>
                  </a:solidFill>
                  <a:latin typeface="+mn-lt"/>
                  <a:ea typeface="+mn-ea"/>
                  <a:cs typeface="Arial" panose="020B0604020202020204" pitchFamily="34" charset="0"/>
                </a:rPr>
                <a:t> </a:t>
              </a:r>
              <a:r>
                <a:rPr lang="en-US" sz="2400" dirty="0" err="1">
                  <a:solidFill>
                    <a:sysClr val="windowText" lastClr="000000"/>
                  </a:solidFill>
                  <a:latin typeface="+mn-lt"/>
                  <a:ea typeface="+mn-ea"/>
                  <a:cs typeface="Arial" panose="020B0604020202020204" pitchFamily="34" charset="0"/>
                </a:rPr>
                <a:t>hỏi</a:t>
              </a:r>
              <a:r>
                <a:rPr lang="en-US" sz="2400" dirty="0">
                  <a:solidFill>
                    <a:sysClr val="windowText" lastClr="000000"/>
                  </a:solidFill>
                  <a:latin typeface="+mn-lt"/>
                  <a:ea typeface="+mn-ea"/>
                  <a:cs typeface="Arial" panose="020B0604020202020204" pitchFamily="34" charset="0"/>
                </a:rPr>
                <a:t>: </a:t>
              </a:r>
              <a:r>
                <a:rPr lang="en-US" sz="2400" b="1" dirty="0" err="1">
                  <a:solidFill>
                    <a:schemeClr val="tx1"/>
                  </a:solidFill>
                  <a:latin typeface="+mn-lt"/>
                  <a:ea typeface="+mn-ea"/>
                  <a:cs typeface="Arial" panose="020B0604020202020204" pitchFamily="34" charset="0"/>
                </a:rPr>
                <a:t>Bức</a:t>
              </a:r>
              <a:r>
                <a:rPr lang="en-US" sz="2400" b="1" dirty="0">
                  <a:solidFill>
                    <a:schemeClr val="tx1"/>
                  </a:solidFill>
                  <a:latin typeface="+mn-lt"/>
                  <a:ea typeface="+mn-ea"/>
                  <a:cs typeface="Arial" panose="020B0604020202020204" pitchFamily="34" charset="0"/>
                </a:rPr>
                <a:t> </a:t>
              </a:r>
              <a:r>
                <a:rPr lang="en-US" sz="2400" b="1" dirty="0" err="1">
                  <a:solidFill>
                    <a:schemeClr val="tx1"/>
                  </a:solidFill>
                  <a:latin typeface="+mn-lt"/>
                  <a:ea typeface="+mn-ea"/>
                  <a:cs typeface="Arial" panose="020B0604020202020204" pitchFamily="34" charset="0"/>
                </a:rPr>
                <a:t>tranh</a:t>
              </a:r>
              <a:r>
                <a:rPr lang="en-US" sz="2400" b="1" dirty="0">
                  <a:solidFill>
                    <a:schemeClr val="tx1"/>
                  </a:solidFill>
                  <a:latin typeface="+mn-lt"/>
                  <a:ea typeface="+mn-ea"/>
                  <a:cs typeface="Arial" panose="020B0604020202020204" pitchFamily="34" charset="0"/>
                </a:rPr>
                <a:t> </a:t>
              </a:r>
              <a:r>
                <a:rPr lang="en-US" sz="2400" b="1" dirty="0" err="1">
                  <a:solidFill>
                    <a:schemeClr val="tx1"/>
                  </a:solidFill>
                  <a:latin typeface="+mn-lt"/>
                  <a:ea typeface="+mn-ea"/>
                  <a:cs typeface="Arial" panose="020B0604020202020204" pitchFamily="34" charset="0"/>
                </a:rPr>
                <a:t>cho</a:t>
              </a:r>
              <a:r>
                <a:rPr lang="en-US" sz="2400" b="1" dirty="0">
                  <a:solidFill>
                    <a:schemeClr val="tx1"/>
                  </a:solidFill>
                  <a:latin typeface="+mn-lt"/>
                  <a:ea typeface="+mn-ea"/>
                  <a:cs typeface="Arial" panose="020B0604020202020204" pitchFamily="34" charset="0"/>
                </a:rPr>
                <a:t> ta </a:t>
              </a:r>
              <a:r>
                <a:rPr lang="en-US" sz="2400" b="1" dirty="0" err="1">
                  <a:solidFill>
                    <a:schemeClr val="tx1"/>
                  </a:solidFill>
                  <a:latin typeface="+mn-lt"/>
                  <a:ea typeface="+mn-ea"/>
                  <a:cs typeface="Arial" panose="020B0604020202020204" pitchFamily="34" charset="0"/>
                </a:rPr>
                <a:t>thấy</a:t>
              </a:r>
              <a:r>
                <a:rPr lang="en-US" sz="2400" b="1" dirty="0">
                  <a:solidFill>
                    <a:schemeClr val="tx1"/>
                  </a:solidFill>
                  <a:latin typeface="+mn-lt"/>
                  <a:ea typeface="+mn-ea"/>
                  <a:cs typeface="Arial" panose="020B0604020202020204" pitchFamily="34" charset="0"/>
                </a:rPr>
                <a:t> </a:t>
              </a:r>
              <a:r>
                <a:rPr lang="en-US" sz="2400" b="1" dirty="0" err="1">
                  <a:solidFill>
                    <a:schemeClr val="tx1"/>
                  </a:solidFill>
                  <a:latin typeface="+mn-lt"/>
                  <a:ea typeface="+mn-ea"/>
                  <a:cs typeface="Arial" panose="020B0604020202020204" pitchFamily="34" charset="0"/>
                </a:rPr>
                <a:t>loại</a:t>
              </a:r>
              <a:r>
                <a:rPr lang="en-US" sz="2400" b="1" dirty="0">
                  <a:solidFill>
                    <a:schemeClr val="tx1"/>
                  </a:solidFill>
                  <a:latin typeface="+mn-lt"/>
                  <a:ea typeface="+mn-ea"/>
                  <a:cs typeface="Arial" panose="020B0604020202020204" pitchFamily="34" charset="0"/>
                </a:rPr>
                <a:t> </a:t>
              </a:r>
              <a:r>
                <a:rPr lang="en-US" sz="2400" b="1" dirty="0" err="1">
                  <a:solidFill>
                    <a:schemeClr val="tx1"/>
                  </a:solidFill>
                  <a:latin typeface="+mn-lt"/>
                  <a:ea typeface="+mn-ea"/>
                  <a:cs typeface="Arial" panose="020B0604020202020204" pitchFamily="34" charset="0"/>
                </a:rPr>
                <a:t>quả</a:t>
              </a:r>
              <a:r>
                <a:rPr lang="en-US" sz="2400" b="1" dirty="0">
                  <a:solidFill>
                    <a:schemeClr val="tx1"/>
                  </a:solidFill>
                  <a:latin typeface="+mn-lt"/>
                  <a:ea typeface="+mn-ea"/>
                  <a:cs typeface="Arial" panose="020B0604020202020204" pitchFamily="34" charset="0"/>
                </a:rPr>
                <a:t> </a:t>
              </a:r>
              <a:r>
                <a:rPr lang="en-US" sz="2400" b="1" dirty="0" err="1">
                  <a:solidFill>
                    <a:schemeClr val="tx1"/>
                  </a:solidFill>
                  <a:latin typeface="+mn-lt"/>
                  <a:ea typeface="+mn-ea"/>
                  <a:cs typeface="Arial" panose="020B0604020202020204" pitchFamily="34" charset="0"/>
                </a:rPr>
                <a:t>gì</a:t>
              </a:r>
              <a:r>
                <a:rPr lang="en-US" sz="2400" b="1" dirty="0">
                  <a:solidFill>
                    <a:schemeClr val="tx1"/>
                  </a:solidFill>
                  <a:latin typeface="+mn-lt"/>
                  <a:ea typeface="+mn-ea"/>
                  <a:cs typeface="Arial" panose="020B0604020202020204" pitchFamily="34" charset="0"/>
                </a:rPr>
                <a:t>?</a:t>
              </a:r>
            </a:p>
          </p:txBody>
        </p:sp>
        <p:sp>
          <p:nvSpPr>
            <p:cNvPr id="4" name="Freeform 2">
              <a:extLst>
                <a:ext uri="{FF2B5EF4-FFF2-40B4-BE49-F238E27FC236}">
                  <a16:creationId xmlns:a16="http://schemas.microsoft.com/office/drawing/2014/main" id="{7A24CB0B-AB6A-0B03-75CB-6FD5B143F0FC}"/>
                </a:ext>
              </a:extLst>
            </p:cNvPr>
            <p:cNvSpPr/>
            <p:nvPr/>
          </p:nvSpPr>
          <p:spPr>
            <a:xfrm>
              <a:off x="460906" y="1337942"/>
              <a:ext cx="672094" cy="573077"/>
            </a:xfrm>
            <a:custGeom>
              <a:avLst/>
              <a:gdLst/>
              <a:ahLst/>
              <a:cxnLst/>
              <a:rect l="l" t="t" r="r" b="b"/>
              <a:pathLst>
                <a:path w="4812632" h="4114800">
                  <a:moveTo>
                    <a:pt x="0" y="0"/>
                  </a:moveTo>
                  <a:lnTo>
                    <a:pt x="4812632" y="0"/>
                  </a:lnTo>
                  <a:lnTo>
                    <a:pt x="4812632"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a:buClrTx/>
                <a:defRPr/>
              </a:pPr>
              <a:endParaRPr lang="en-US" sz="2400">
                <a:solidFill>
                  <a:sysClr val="windowText" lastClr="000000"/>
                </a:solidFill>
                <a:latin typeface="+mn-lt"/>
                <a:ea typeface="+mn-ea"/>
                <a:cs typeface="Arial" panose="020B0604020202020204" pitchFamily="34" charset="0"/>
              </a:endParaRPr>
            </a:p>
          </p:txBody>
        </p:sp>
      </p:grpSp>
      <p:pic>
        <p:nvPicPr>
          <p:cNvPr id="6" name="Picture 5" descr="A page of a book with text&#10;&#10;Description automatically generated">
            <a:extLst>
              <a:ext uri="{FF2B5EF4-FFF2-40B4-BE49-F238E27FC236}">
                <a16:creationId xmlns:a16="http://schemas.microsoft.com/office/drawing/2014/main" id="{7C9AFCD4-C4CE-D1CC-0040-58C4FB4F9A11}"/>
              </a:ext>
            </a:extLst>
          </p:cNvPr>
          <p:cNvPicPr>
            <a:picLocks noChangeAspect="1"/>
          </p:cNvPicPr>
          <p:nvPr/>
        </p:nvPicPr>
        <p:blipFill rotWithShape="1">
          <a:blip r:embed="rId5"/>
          <a:srcRect l="15850" t="7912" r="17135" b="68254"/>
          <a:stretch/>
        </p:blipFill>
        <p:spPr>
          <a:xfrm>
            <a:off x="1464706" y="3263726"/>
            <a:ext cx="4664968" cy="268383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Picture 6" descr="https://cdn-icons-png.flaticon.com/128/981/981221.png">
            <a:extLst>
              <a:ext uri="{FF2B5EF4-FFF2-40B4-BE49-F238E27FC236}">
                <a16:creationId xmlns:a16="http://schemas.microsoft.com/office/drawing/2014/main" id="{A83BBDBC-28CD-7052-4224-556FA38800E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5400000">
            <a:off x="6214018" y="4057223"/>
            <a:ext cx="1207791" cy="1042806"/>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Diagonal Corners Rounded 29">
            <a:extLst>
              <a:ext uri="{FF2B5EF4-FFF2-40B4-BE49-F238E27FC236}">
                <a16:creationId xmlns:a16="http://schemas.microsoft.com/office/drawing/2014/main" id="{8029FF08-5CD1-305E-A087-2415F886996D}"/>
              </a:ext>
            </a:extLst>
          </p:cNvPr>
          <p:cNvSpPr/>
          <p:nvPr/>
        </p:nvSpPr>
        <p:spPr>
          <a:xfrm>
            <a:off x="7506155" y="3454758"/>
            <a:ext cx="3221139" cy="2247737"/>
          </a:xfrm>
          <a:prstGeom prst="ellipse">
            <a:avLst/>
          </a:prstGeom>
          <a:solidFill>
            <a:schemeClr val="accent6">
              <a:lumMod val="20000"/>
              <a:lumOff val="80000"/>
            </a:schemeClr>
          </a:solidFill>
          <a:ln w="25400" cap="flat" cmpd="sng" algn="ctr">
            <a:solidFill>
              <a:schemeClr val="accent6"/>
            </a:solidFill>
            <a:prstDash val="solid"/>
          </a:ln>
          <a:effectLst>
            <a:outerShdw blurRad="50800" dist="38100" dir="8100000" algn="tr" rotWithShape="0">
              <a:prstClr val="black">
                <a:alpha val="40000"/>
              </a:prstClr>
            </a:outerShdw>
          </a:effectLst>
        </p:spPr>
        <p:txBody>
          <a:bodyPr rtlCol="0" anchor="ctr"/>
          <a:lstStyle/>
          <a:p>
            <a:pPr algn="ctr" defTabSz="2304105">
              <a:defRPr/>
            </a:pPr>
            <a:r>
              <a:rPr lang="en-US" sz="2400" b="1" dirty="0" err="1">
                <a:solidFill>
                  <a:sysClr val="windowText" lastClr="000000"/>
                </a:solidFill>
                <a:latin typeface="+mn-lt"/>
                <a:ea typeface="+mn-ea"/>
                <a:cs typeface="+mn-cs"/>
              </a:rPr>
              <a:t>Quả</a:t>
            </a:r>
            <a:r>
              <a:rPr lang="en-US" sz="2400" b="1" dirty="0">
                <a:solidFill>
                  <a:sysClr val="windowText" lastClr="000000"/>
                </a:solidFill>
                <a:latin typeface="+mn-lt"/>
                <a:ea typeface="+mn-ea"/>
                <a:cs typeface="+mn-cs"/>
              </a:rPr>
              <a:t> </a:t>
            </a:r>
            <a:r>
              <a:rPr lang="en-US" sz="2400" b="1" dirty="0" err="1">
                <a:solidFill>
                  <a:sysClr val="windowText" lastClr="000000"/>
                </a:solidFill>
                <a:latin typeface="+mn-lt"/>
                <a:ea typeface="+mn-ea"/>
                <a:cs typeface="+mn-cs"/>
              </a:rPr>
              <a:t>dưa</a:t>
            </a:r>
            <a:r>
              <a:rPr lang="en-US" sz="2400" b="1" dirty="0">
                <a:solidFill>
                  <a:sysClr val="windowText" lastClr="000000"/>
                </a:solidFill>
                <a:latin typeface="+mn-lt"/>
                <a:ea typeface="+mn-ea"/>
                <a:cs typeface="+mn-cs"/>
              </a:rPr>
              <a:t> </a:t>
            </a:r>
            <a:r>
              <a:rPr lang="en-US" sz="2400" b="1" dirty="0" err="1">
                <a:solidFill>
                  <a:sysClr val="windowText" lastClr="000000"/>
                </a:solidFill>
                <a:latin typeface="+mn-lt"/>
                <a:ea typeface="+mn-ea"/>
                <a:cs typeface="+mn-cs"/>
              </a:rPr>
              <a:t>hấu</a:t>
            </a:r>
            <a:endParaRPr lang="en-US" sz="2400" b="1" dirty="0">
              <a:solidFill>
                <a:sysClr val="windowText" lastClr="000000"/>
              </a:solidFill>
              <a:latin typeface="+mn-lt"/>
              <a:ea typeface="+mn-ea"/>
              <a:cs typeface="+mn-cs"/>
            </a:endParaRPr>
          </a:p>
        </p:txBody>
      </p:sp>
    </p:spTree>
    <p:extLst>
      <p:ext uri="{BB962C8B-B14F-4D97-AF65-F5344CB8AC3E}">
        <p14:creationId xmlns:p14="http://schemas.microsoft.com/office/powerpoint/2010/main" val="2328154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par>
                          <p:cTn id="13" fill="hold">
                            <p:stCondLst>
                              <p:cond delay="500"/>
                            </p:stCondLst>
                            <p:childTnLst>
                              <p:par>
                                <p:cTn id="14" presetID="14" presetClass="entr" presetSubtype="10"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randombar(horizontal)">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hlinkClick r:id="rId3"/>
            <a:extLst>
              <a:ext uri="{FF2B5EF4-FFF2-40B4-BE49-F238E27FC236}">
                <a16:creationId xmlns:a16="http://schemas.microsoft.com/office/drawing/2014/main" id="{8AF6F409-EE0B-77A3-E030-A0B9EFD05A5D}"/>
              </a:ext>
            </a:extLst>
          </p:cNvPr>
          <p:cNvPicPr>
            <a:picLocks noChangeAspect="1"/>
          </p:cNvPicPr>
          <p:nvPr/>
        </p:nvPicPr>
        <p:blipFill>
          <a:blip r:embed="rId4"/>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3566890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78" name="Picture 177">
            <a:extLst>
              <a:ext uri="{FF2B5EF4-FFF2-40B4-BE49-F238E27FC236}">
                <a16:creationId xmlns:a16="http://schemas.microsoft.com/office/drawing/2014/main" id="{42B636C7-F4F4-B1D5-69E4-D2D5B3981A32}"/>
              </a:ext>
            </a:extLst>
          </p:cNvPr>
          <p:cNvPicPr>
            <a:picLocks noChangeAspect="1"/>
          </p:cNvPicPr>
          <p:nvPr/>
        </p:nvPicPr>
        <p:blipFill>
          <a:blip r:embed="rId3"/>
          <a:stretch>
            <a:fillRect/>
          </a:stretch>
        </p:blipFill>
        <p:spPr>
          <a:xfrm>
            <a:off x="1946539" y="1666105"/>
            <a:ext cx="9242129" cy="4645975"/>
          </a:xfrm>
          <a:prstGeom prst="rect">
            <a:avLst/>
          </a:prstGeom>
        </p:spPr>
      </p:pic>
      <p:pic>
        <p:nvPicPr>
          <p:cNvPr id="179" name="Picture 178">
            <a:extLst>
              <a:ext uri="{FF2B5EF4-FFF2-40B4-BE49-F238E27FC236}">
                <a16:creationId xmlns:a16="http://schemas.microsoft.com/office/drawing/2014/main" id="{EB9A610E-70DA-1167-18D1-93409AE5F6F1}"/>
              </a:ext>
            </a:extLst>
          </p:cNvPr>
          <p:cNvPicPr>
            <a:picLocks noChangeAspect="1"/>
          </p:cNvPicPr>
          <p:nvPr/>
        </p:nvPicPr>
        <p:blipFill>
          <a:blip r:embed="rId4"/>
          <a:stretch>
            <a:fillRect/>
          </a:stretch>
        </p:blipFill>
        <p:spPr>
          <a:xfrm>
            <a:off x="5631246" y="5450906"/>
            <a:ext cx="1872713" cy="1085510"/>
          </a:xfrm>
          <a:prstGeom prst="rect">
            <a:avLst/>
          </a:prstGeom>
        </p:spPr>
      </p:pic>
      <p:pic>
        <p:nvPicPr>
          <p:cNvPr id="186" name="Picture 185">
            <a:extLst>
              <a:ext uri="{FF2B5EF4-FFF2-40B4-BE49-F238E27FC236}">
                <a16:creationId xmlns:a16="http://schemas.microsoft.com/office/drawing/2014/main" id="{42F342D9-EB80-4E70-2EA6-5CA895B547ED}"/>
              </a:ext>
            </a:extLst>
          </p:cNvPr>
          <p:cNvPicPr>
            <a:picLocks noChangeAspect="1"/>
          </p:cNvPicPr>
          <p:nvPr/>
        </p:nvPicPr>
        <p:blipFill>
          <a:blip r:embed="rId5"/>
          <a:stretch>
            <a:fillRect/>
          </a:stretch>
        </p:blipFill>
        <p:spPr>
          <a:xfrm>
            <a:off x="5378361" y="1295763"/>
            <a:ext cx="1782293" cy="1199787"/>
          </a:xfrm>
          <a:prstGeom prst="rect">
            <a:avLst/>
          </a:prstGeom>
        </p:spPr>
      </p:pic>
      <p:grpSp>
        <p:nvGrpSpPr>
          <p:cNvPr id="187" name="Google Shape;803;p38">
            <a:extLst>
              <a:ext uri="{FF2B5EF4-FFF2-40B4-BE49-F238E27FC236}">
                <a16:creationId xmlns:a16="http://schemas.microsoft.com/office/drawing/2014/main" id="{F77DF013-445F-FE5F-1F84-BBEA03057535}"/>
              </a:ext>
            </a:extLst>
          </p:cNvPr>
          <p:cNvGrpSpPr/>
          <p:nvPr/>
        </p:nvGrpSpPr>
        <p:grpSpPr>
          <a:xfrm rot="-2700000" flipH="1">
            <a:off x="711153" y="2377049"/>
            <a:ext cx="1500571" cy="1432270"/>
            <a:chOff x="7350555" y="1994738"/>
            <a:chExt cx="1016532" cy="970263"/>
          </a:xfrm>
        </p:grpSpPr>
        <p:sp>
          <p:nvSpPr>
            <p:cNvPr id="188" name="Google Shape;804;p38">
              <a:extLst>
                <a:ext uri="{FF2B5EF4-FFF2-40B4-BE49-F238E27FC236}">
                  <a16:creationId xmlns:a16="http://schemas.microsoft.com/office/drawing/2014/main" id="{E00F3395-4EA4-0EBB-A5E1-F3979776B786}"/>
                </a:ext>
              </a:extLst>
            </p:cNvPr>
            <p:cNvSpPr/>
            <p:nvPr/>
          </p:nvSpPr>
          <p:spPr>
            <a:xfrm>
              <a:off x="7350555" y="2299320"/>
              <a:ext cx="730176" cy="665297"/>
            </a:xfrm>
            <a:custGeom>
              <a:avLst/>
              <a:gdLst/>
              <a:ahLst/>
              <a:cxnLst/>
              <a:rect l="l" t="t" r="r" b="b"/>
              <a:pathLst>
                <a:path w="21980" h="20027" extrusionOk="0">
                  <a:moveTo>
                    <a:pt x="20991" y="0"/>
                  </a:moveTo>
                  <a:lnTo>
                    <a:pt x="21979" y="2155"/>
                  </a:lnTo>
                  <a:lnTo>
                    <a:pt x="0" y="20026"/>
                  </a:lnTo>
                  <a:close/>
                </a:path>
              </a:pathLst>
            </a:custGeom>
            <a:solidFill>
              <a:schemeClr val="accent4"/>
            </a:solidFill>
            <a:ln>
              <a:noFill/>
            </a:ln>
          </p:spPr>
          <p:txBody>
            <a:bodyPr spcFirstLastPara="1" wrap="square" lIns="115184" tIns="115184" rIns="115184" bIns="115184" anchor="ctr" anchorCtr="0">
              <a:noAutofit/>
            </a:bodyPr>
            <a:lstStyle/>
            <a:p>
              <a:endParaRPr sz="2267"/>
            </a:p>
          </p:txBody>
        </p:sp>
        <p:sp>
          <p:nvSpPr>
            <p:cNvPr id="189" name="Google Shape;805;p38">
              <a:extLst>
                <a:ext uri="{FF2B5EF4-FFF2-40B4-BE49-F238E27FC236}">
                  <a16:creationId xmlns:a16="http://schemas.microsoft.com/office/drawing/2014/main" id="{5B1BC084-8942-9DE0-E64E-C09FC910DA48}"/>
                </a:ext>
              </a:extLst>
            </p:cNvPr>
            <p:cNvSpPr/>
            <p:nvPr/>
          </p:nvSpPr>
          <p:spPr>
            <a:xfrm>
              <a:off x="7350953" y="2114969"/>
              <a:ext cx="581848" cy="849635"/>
            </a:xfrm>
            <a:custGeom>
              <a:avLst/>
              <a:gdLst/>
              <a:ahLst/>
              <a:cxnLst/>
              <a:rect l="l" t="t" r="r" b="b"/>
              <a:pathLst>
                <a:path w="17515" h="25576" extrusionOk="0">
                  <a:moveTo>
                    <a:pt x="16645" y="1"/>
                  </a:moveTo>
                  <a:lnTo>
                    <a:pt x="17514" y="1239"/>
                  </a:lnTo>
                  <a:lnTo>
                    <a:pt x="0" y="25575"/>
                  </a:lnTo>
                  <a:close/>
                </a:path>
              </a:pathLst>
            </a:custGeom>
            <a:solidFill>
              <a:schemeClr val="accent4"/>
            </a:solidFill>
            <a:ln>
              <a:noFill/>
            </a:ln>
          </p:spPr>
          <p:txBody>
            <a:bodyPr spcFirstLastPara="1" wrap="square" lIns="115184" tIns="115184" rIns="115184" bIns="115184" anchor="ctr" anchorCtr="0">
              <a:noAutofit/>
            </a:bodyPr>
            <a:lstStyle/>
            <a:p>
              <a:endParaRPr sz="2267"/>
            </a:p>
          </p:txBody>
        </p:sp>
        <p:sp>
          <p:nvSpPr>
            <p:cNvPr id="190" name="Google Shape;806;p38">
              <a:extLst>
                <a:ext uri="{FF2B5EF4-FFF2-40B4-BE49-F238E27FC236}">
                  <a16:creationId xmlns:a16="http://schemas.microsoft.com/office/drawing/2014/main" id="{277C6D64-8A67-14CA-7C1C-EAA6FA93F50B}"/>
                </a:ext>
              </a:extLst>
            </p:cNvPr>
            <p:cNvSpPr/>
            <p:nvPr/>
          </p:nvSpPr>
          <p:spPr>
            <a:xfrm>
              <a:off x="7350555" y="2093242"/>
              <a:ext cx="553346" cy="871759"/>
            </a:xfrm>
            <a:custGeom>
              <a:avLst/>
              <a:gdLst/>
              <a:ahLst/>
              <a:cxnLst/>
              <a:rect l="l" t="t" r="r" b="b"/>
              <a:pathLst>
                <a:path w="16657" h="26242" extrusionOk="0">
                  <a:moveTo>
                    <a:pt x="0" y="26241"/>
                  </a:moveTo>
                  <a:lnTo>
                    <a:pt x="6870" y="0"/>
                  </a:lnTo>
                  <a:lnTo>
                    <a:pt x="16657" y="655"/>
                  </a:lnTo>
                  <a:close/>
                </a:path>
              </a:pathLst>
            </a:custGeom>
            <a:solidFill>
              <a:schemeClr val="accent4"/>
            </a:solidFill>
            <a:ln>
              <a:noFill/>
            </a:ln>
          </p:spPr>
          <p:txBody>
            <a:bodyPr spcFirstLastPara="1" wrap="square" lIns="115184" tIns="115184" rIns="115184" bIns="115184" anchor="ctr" anchorCtr="0">
              <a:noAutofit/>
            </a:bodyPr>
            <a:lstStyle/>
            <a:p>
              <a:endParaRPr sz="2267"/>
            </a:p>
          </p:txBody>
        </p:sp>
        <p:sp>
          <p:nvSpPr>
            <p:cNvPr id="191" name="Google Shape;807;p38">
              <a:extLst>
                <a:ext uri="{FF2B5EF4-FFF2-40B4-BE49-F238E27FC236}">
                  <a16:creationId xmlns:a16="http://schemas.microsoft.com/office/drawing/2014/main" id="{53B82DB1-A97F-E131-BA81-EEDB4C8A691A}"/>
                </a:ext>
              </a:extLst>
            </p:cNvPr>
            <p:cNvSpPr/>
            <p:nvPr/>
          </p:nvSpPr>
          <p:spPr>
            <a:xfrm>
              <a:off x="7350555" y="1994738"/>
              <a:ext cx="1016532" cy="970257"/>
            </a:xfrm>
            <a:custGeom>
              <a:avLst/>
              <a:gdLst/>
              <a:ahLst/>
              <a:cxnLst/>
              <a:rect l="l" t="t" r="r" b="b"/>
              <a:pathLst>
                <a:path w="30600" h="29207" extrusionOk="0">
                  <a:moveTo>
                    <a:pt x="0" y="29206"/>
                  </a:moveTo>
                  <a:lnTo>
                    <a:pt x="18300" y="3775"/>
                  </a:lnTo>
                  <a:lnTo>
                    <a:pt x="30599" y="0"/>
                  </a:lnTo>
                  <a:close/>
                </a:path>
              </a:pathLst>
            </a:custGeom>
            <a:solidFill>
              <a:schemeClr val="accent4"/>
            </a:solidFill>
            <a:ln>
              <a:noFill/>
            </a:ln>
          </p:spPr>
          <p:txBody>
            <a:bodyPr spcFirstLastPara="1" wrap="square" lIns="115184" tIns="115184" rIns="115184" bIns="115184" anchor="ctr" anchorCtr="0">
              <a:noAutofit/>
            </a:bodyPr>
            <a:lstStyle/>
            <a:p>
              <a:endParaRPr sz="2267"/>
            </a:p>
          </p:txBody>
        </p:sp>
        <p:sp>
          <p:nvSpPr>
            <p:cNvPr id="192" name="Google Shape;808;p38">
              <a:extLst>
                <a:ext uri="{FF2B5EF4-FFF2-40B4-BE49-F238E27FC236}">
                  <a16:creationId xmlns:a16="http://schemas.microsoft.com/office/drawing/2014/main" id="{D9A53069-4283-E8EE-F746-A806A282EF5F}"/>
                </a:ext>
              </a:extLst>
            </p:cNvPr>
            <p:cNvSpPr/>
            <p:nvPr/>
          </p:nvSpPr>
          <p:spPr>
            <a:xfrm>
              <a:off x="7350555" y="2299320"/>
              <a:ext cx="730176" cy="665297"/>
            </a:xfrm>
            <a:custGeom>
              <a:avLst/>
              <a:gdLst/>
              <a:ahLst/>
              <a:cxnLst/>
              <a:rect l="l" t="t" r="r" b="b"/>
              <a:pathLst>
                <a:path w="21980" h="20027" extrusionOk="0">
                  <a:moveTo>
                    <a:pt x="20991" y="0"/>
                  </a:moveTo>
                  <a:lnTo>
                    <a:pt x="21979" y="2155"/>
                  </a:lnTo>
                  <a:lnTo>
                    <a:pt x="0" y="20026"/>
                  </a:lnTo>
                  <a:close/>
                </a:path>
              </a:pathLst>
            </a:custGeom>
            <a:solidFill>
              <a:srgbClr val="242424">
                <a:alpha val="20450"/>
              </a:srgbClr>
            </a:solidFill>
            <a:ln>
              <a:noFill/>
            </a:ln>
          </p:spPr>
          <p:txBody>
            <a:bodyPr spcFirstLastPara="1" wrap="square" lIns="115184" tIns="115184" rIns="115184" bIns="115184" anchor="ctr" anchorCtr="0">
              <a:noAutofit/>
            </a:bodyPr>
            <a:lstStyle/>
            <a:p>
              <a:endParaRPr sz="2267"/>
            </a:p>
          </p:txBody>
        </p:sp>
        <p:sp>
          <p:nvSpPr>
            <p:cNvPr id="193" name="Google Shape;809;p38">
              <a:extLst>
                <a:ext uri="{FF2B5EF4-FFF2-40B4-BE49-F238E27FC236}">
                  <a16:creationId xmlns:a16="http://schemas.microsoft.com/office/drawing/2014/main" id="{2F1BBE98-41E2-2130-648D-D172FF30CDE0}"/>
                </a:ext>
              </a:extLst>
            </p:cNvPr>
            <p:cNvSpPr/>
            <p:nvPr/>
          </p:nvSpPr>
          <p:spPr>
            <a:xfrm>
              <a:off x="7350953" y="2114969"/>
              <a:ext cx="581848" cy="849635"/>
            </a:xfrm>
            <a:custGeom>
              <a:avLst/>
              <a:gdLst/>
              <a:ahLst/>
              <a:cxnLst/>
              <a:rect l="l" t="t" r="r" b="b"/>
              <a:pathLst>
                <a:path w="17515" h="25576" extrusionOk="0">
                  <a:moveTo>
                    <a:pt x="16645" y="1"/>
                  </a:moveTo>
                  <a:lnTo>
                    <a:pt x="17514" y="1239"/>
                  </a:lnTo>
                  <a:lnTo>
                    <a:pt x="0" y="25575"/>
                  </a:lnTo>
                  <a:close/>
                </a:path>
              </a:pathLst>
            </a:custGeom>
            <a:solidFill>
              <a:srgbClr val="242424">
                <a:alpha val="20450"/>
              </a:srgbClr>
            </a:solidFill>
            <a:ln>
              <a:noFill/>
            </a:ln>
          </p:spPr>
          <p:txBody>
            <a:bodyPr spcFirstLastPara="1" wrap="square" lIns="115184" tIns="115184" rIns="115184" bIns="115184" anchor="ctr" anchorCtr="0">
              <a:noAutofit/>
            </a:bodyPr>
            <a:lstStyle/>
            <a:p>
              <a:endParaRPr sz="2267"/>
            </a:p>
          </p:txBody>
        </p:sp>
      </p:grpSp>
      <p:sp>
        <p:nvSpPr>
          <p:cNvPr id="194" name="TextBox 12">
            <a:extLst>
              <a:ext uri="{FF2B5EF4-FFF2-40B4-BE49-F238E27FC236}">
                <a16:creationId xmlns:a16="http://schemas.microsoft.com/office/drawing/2014/main" id="{307EC65A-2C7C-4672-504A-34BC0390D732}"/>
              </a:ext>
            </a:extLst>
          </p:cNvPr>
          <p:cNvSpPr txBox="1"/>
          <p:nvPr/>
        </p:nvSpPr>
        <p:spPr>
          <a:xfrm>
            <a:off x="2861576" y="2812997"/>
            <a:ext cx="5033570" cy="1726755"/>
          </a:xfrm>
          <a:prstGeom prst="rect">
            <a:avLst/>
          </a:prstGeom>
        </p:spPr>
        <p:txBody>
          <a:bodyPr wrap="square" lIns="0" tIns="0" rIns="0" bIns="0" rtlCol="0" anchor="t">
            <a:spAutoFit/>
          </a:bodyPr>
          <a:lstStyle/>
          <a:p>
            <a:pPr algn="ctr" defTabSz="457200">
              <a:lnSpc>
                <a:spcPct val="150000"/>
              </a:lnSpc>
              <a:spcBef>
                <a:spcPct val="0"/>
              </a:spcBef>
              <a:buClrTx/>
            </a:pPr>
            <a:r>
              <a:rPr lang="vi-VN" sz="4000" b="1" kern="1200" dirty="0">
                <a:solidFill>
                  <a:srgbClr val="C00000"/>
                </a:solidFill>
                <a:latin typeface="+mn-lt"/>
                <a:ea typeface="+mn-ea"/>
                <a:cs typeface="Arial" panose="020B0604020202020204" pitchFamily="34" charset="0"/>
              </a:rPr>
              <a:t>HOẠT ĐỘNG 1: </a:t>
            </a:r>
            <a:endParaRPr lang="en-US" sz="4000" b="1" kern="1200" dirty="0">
              <a:solidFill>
                <a:srgbClr val="C00000"/>
              </a:solidFill>
              <a:latin typeface="+mn-lt"/>
              <a:ea typeface="+mn-ea"/>
              <a:cs typeface="Arial" panose="020B0604020202020204" pitchFamily="34" charset="0"/>
            </a:endParaRPr>
          </a:p>
          <a:p>
            <a:pPr algn="ctr" defTabSz="457200">
              <a:lnSpc>
                <a:spcPct val="150000"/>
              </a:lnSpc>
              <a:spcBef>
                <a:spcPct val="0"/>
              </a:spcBef>
              <a:buClrTx/>
            </a:pPr>
            <a:r>
              <a:rPr lang="vi-VN" sz="4000" b="1" kern="1200" dirty="0">
                <a:solidFill>
                  <a:prstClr val="black"/>
                </a:solidFill>
                <a:latin typeface="+mn-lt"/>
                <a:ea typeface="+mn-ea"/>
                <a:cs typeface="Arial" panose="020B0604020202020204" pitchFamily="34" charset="0"/>
              </a:rPr>
              <a:t>ĐỌC </a:t>
            </a:r>
            <a:r>
              <a:rPr lang="en-US" sz="4000" b="1" kern="1200" dirty="0">
                <a:solidFill>
                  <a:prstClr val="black"/>
                </a:solidFill>
                <a:latin typeface="+mn-lt"/>
                <a:ea typeface="+mn-ea"/>
                <a:cs typeface="Arial" panose="020B0604020202020204" pitchFamily="34" charset="0"/>
              </a:rPr>
              <a:t>THÀNH TIẾNG</a:t>
            </a:r>
            <a:endParaRPr lang="vi-VN" sz="4000" b="1" kern="1200" dirty="0">
              <a:solidFill>
                <a:prstClr val="black"/>
              </a:solidFill>
              <a:latin typeface="+mn-lt"/>
              <a:ea typeface="+mn-ea"/>
              <a:cs typeface="Arial" panose="020B0604020202020204" pitchFamily="34" charset="0"/>
            </a:endParaRPr>
          </a:p>
        </p:txBody>
      </p:sp>
    </p:spTree>
    <p:extLst>
      <p:ext uri="{BB962C8B-B14F-4D97-AF65-F5344CB8AC3E}">
        <p14:creationId xmlns:p14="http://schemas.microsoft.com/office/powerpoint/2010/main" val="1813940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7104910-712B-512F-B3C0-472DBA9159D3}"/>
            </a:ext>
          </a:extLst>
        </p:cNvPr>
        <p:cNvGrpSpPr/>
        <p:nvPr/>
      </p:nvGrpSpPr>
      <p:grpSpPr>
        <a:xfrm>
          <a:off x="0" y="0"/>
          <a:ext cx="0" cy="0"/>
          <a:chOff x="0" y="0"/>
          <a:chExt cx="0" cy="0"/>
        </a:xfrm>
      </p:grpSpPr>
      <p:sp>
        <p:nvSpPr>
          <p:cNvPr id="2" name="Rounded Rectangle 3">
            <a:extLst>
              <a:ext uri="{FF2B5EF4-FFF2-40B4-BE49-F238E27FC236}">
                <a16:creationId xmlns:a16="http://schemas.microsoft.com/office/drawing/2014/main" id="{0D5D5666-4CE9-6C69-1AA9-A430DFBFD903}"/>
              </a:ext>
            </a:extLst>
          </p:cNvPr>
          <p:cNvSpPr/>
          <p:nvPr/>
        </p:nvSpPr>
        <p:spPr>
          <a:xfrm>
            <a:off x="5939630" y="2513596"/>
            <a:ext cx="5369288" cy="1443501"/>
          </a:xfrm>
          <a:prstGeom prst="roundRect">
            <a:avLst>
              <a:gd name="adj" fmla="val 5080"/>
            </a:avLst>
          </a:prstGeom>
          <a:solidFill>
            <a:schemeClr val="accent2">
              <a:lumMod val="20000"/>
              <a:lumOff val="80000"/>
            </a:schemeClr>
          </a:solidFill>
          <a:ln w="19050" cap="flat" cmpd="sng" algn="ctr">
            <a:noFill/>
            <a:prstDash val="solid"/>
          </a:ln>
          <a:effectLst/>
        </p:spPr>
        <p:txBody>
          <a:bodyPr rtlCol="0" anchor="ctr"/>
          <a:lstStyle/>
          <a:p>
            <a:pPr algn="just">
              <a:lnSpc>
                <a:spcPct val="150000"/>
              </a:lnSpc>
              <a:buClrTx/>
            </a:pPr>
            <a:r>
              <a:rPr lang="en-US" sz="2400" dirty="0" err="1">
                <a:solidFill>
                  <a:schemeClr val="tx1"/>
                </a:solidFill>
                <a:latin typeface="+mn-lt"/>
                <a:ea typeface="+mn-ea"/>
                <a:cs typeface="Arial" panose="020B0604020202020204" pitchFamily="34" charset="0"/>
              </a:rPr>
              <a:t>Cả</a:t>
            </a:r>
            <a:r>
              <a:rPr lang="en-US" sz="2400" dirty="0">
                <a:solidFill>
                  <a:schemeClr val="tx1"/>
                </a:solidFill>
                <a:latin typeface="+mn-lt"/>
                <a:ea typeface="+mn-ea"/>
                <a:cs typeface="Arial" panose="020B0604020202020204" pitchFamily="34" charset="0"/>
              </a:rPr>
              <a:t> </a:t>
            </a:r>
            <a:r>
              <a:rPr lang="en-US" sz="2400" dirty="0" err="1">
                <a:solidFill>
                  <a:schemeClr val="tx1"/>
                </a:solidFill>
                <a:latin typeface="+mn-lt"/>
                <a:ea typeface="+mn-ea"/>
                <a:cs typeface="Arial" panose="020B0604020202020204" pitchFamily="34" charset="0"/>
              </a:rPr>
              <a:t>bài</a:t>
            </a:r>
            <a:r>
              <a:rPr lang="en-US" sz="2400" dirty="0">
                <a:solidFill>
                  <a:schemeClr val="tx1"/>
                </a:solidFill>
                <a:latin typeface="+mn-lt"/>
                <a:ea typeface="+mn-ea"/>
                <a:cs typeface="Arial" panose="020B0604020202020204" pitchFamily="34" charset="0"/>
              </a:rPr>
              <a:t> </a:t>
            </a:r>
            <a:r>
              <a:rPr lang="en-US" sz="2400" dirty="0" err="1">
                <a:solidFill>
                  <a:schemeClr val="tx1"/>
                </a:solidFill>
                <a:latin typeface="+mn-lt"/>
                <a:ea typeface="+mn-ea"/>
                <a:cs typeface="Arial" panose="020B0604020202020204" pitchFamily="34" charset="0"/>
              </a:rPr>
              <a:t>đọc</a:t>
            </a:r>
            <a:r>
              <a:rPr lang="en-US" sz="2400" dirty="0">
                <a:solidFill>
                  <a:schemeClr val="tx1"/>
                </a:solidFill>
                <a:latin typeface="+mn-lt"/>
                <a:ea typeface="+mn-ea"/>
                <a:cs typeface="Arial" panose="020B0604020202020204" pitchFamily="34" charset="0"/>
              </a:rPr>
              <a:t> </a:t>
            </a:r>
            <a:r>
              <a:rPr lang="en-US" sz="2400" dirty="0" err="1">
                <a:solidFill>
                  <a:schemeClr val="tx1"/>
                </a:solidFill>
                <a:latin typeface="+mn-lt"/>
                <a:ea typeface="+mn-ea"/>
                <a:cs typeface="Arial" panose="020B0604020202020204" pitchFamily="34" charset="0"/>
              </a:rPr>
              <a:t>với</a:t>
            </a:r>
            <a:r>
              <a:rPr lang="en-US" sz="2400" dirty="0">
                <a:solidFill>
                  <a:schemeClr val="tx1"/>
                </a:solidFill>
                <a:latin typeface="+mn-lt"/>
                <a:ea typeface="+mn-ea"/>
                <a:cs typeface="Arial" panose="020B0604020202020204" pitchFamily="34" charset="0"/>
              </a:rPr>
              <a:t> </a:t>
            </a:r>
            <a:r>
              <a:rPr lang="en-US" sz="2400" dirty="0" err="1">
                <a:solidFill>
                  <a:schemeClr val="tx1"/>
                </a:solidFill>
                <a:latin typeface="+mn-lt"/>
                <a:ea typeface="+mn-ea"/>
                <a:cs typeface="Arial" panose="020B0604020202020204" pitchFamily="34" charset="0"/>
              </a:rPr>
              <a:t>giọng</a:t>
            </a:r>
            <a:r>
              <a:rPr lang="en-US" sz="2400" dirty="0">
                <a:solidFill>
                  <a:schemeClr val="tx1"/>
                </a:solidFill>
                <a:latin typeface="+mn-lt"/>
                <a:ea typeface="+mn-ea"/>
                <a:cs typeface="Arial" panose="020B0604020202020204" pitchFamily="34" charset="0"/>
              </a:rPr>
              <a:t> </a:t>
            </a:r>
            <a:r>
              <a:rPr lang="en-US" sz="2400" dirty="0" err="1">
                <a:solidFill>
                  <a:schemeClr val="tx1"/>
                </a:solidFill>
                <a:latin typeface="+mn-lt"/>
                <a:ea typeface="+mn-ea"/>
                <a:cs typeface="Arial" panose="020B0604020202020204" pitchFamily="34" charset="0"/>
              </a:rPr>
              <a:t>chậm</a:t>
            </a:r>
            <a:r>
              <a:rPr lang="en-US" sz="2400" dirty="0">
                <a:solidFill>
                  <a:schemeClr val="tx1"/>
                </a:solidFill>
                <a:latin typeface="+mn-lt"/>
                <a:ea typeface="+mn-ea"/>
                <a:cs typeface="Arial" panose="020B0604020202020204" pitchFamily="34" charset="0"/>
              </a:rPr>
              <a:t> </a:t>
            </a:r>
            <a:r>
              <a:rPr lang="en-US" sz="2400" dirty="0" err="1">
                <a:solidFill>
                  <a:schemeClr val="tx1"/>
                </a:solidFill>
                <a:latin typeface="+mn-lt"/>
                <a:ea typeface="+mn-ea"/>
                <a:cs typeface="Arial" panose="020B0604020202020204" pitchFamily="34" charset="0"/>
              </a:rPr>
              <a:t>rãi</a:t>
            </a:r>
            <a:r>
              <a:rPr lang="en-US" sz="2400" dirty="0">
                <a:solidFill>
                  <a:schemeClr val="tx1"/>
                </a:solidFill>
                <a:latin typeface="+mn-lt"/>
                <a:ea typeface="+mn-ea"/>
                <a:cs typeface="Arial" panose="020B0604020202020204" pitchFamily="34" charset="0"/>
              </a:rPr>
              <a:t> </a:t>
            </a:r>
            <a:r>
              <a:rPr lang="en-US" sz="2400" dirty="0" err="1">
                <a:solidFill>
                  <a:schemeClr val="tx1"/>
                </a:solidFill>
                <a:latin typeface="+mn-lt"/>
                <a:ea typeface="+mn-ea"/>
                <a:cs typeface="Arial" panose="020B0604020202020204" pitchFamily="34" charset="0"/>
              </a:rPr>
              <a:t>và</a:t>
            </a:r>
            <a:r>
              <a:rPr lang="en-US" sz="2400" dirty="0">
                <a:solidFill>
                  <a:schemeClr val="tx1"/>
                </a:solidFill>
                <a:latin typeface="+mn-lt"/>
                <a:ea typeface="+mn-ea"/>
                <a:cs typeface="Arial" panose="020B0604020202020204" pitchFamily="34" charset="0"/>
              </a:rPr>
              <a:t> </a:t>
            </a:r>
            <a:r>
              <a:rPr lang="en-US" sz="2400" dirty="0" err="1">
                <a:solidFill>
                  <a:schemeClr val="tx1"/>
                </a:solidFill>
                <a:latin typeface="+mn-lt"/>
                <a:ea typeface="+mn-ea"/>
                <a:cs typeface="Arial" panose="020B0604020202020204" pitchFamily="34" charset="0"/>
              </a:rPr>
              <a:t>tình</a:t>
            </a:r>
            <a:r>
              <a:rPr lang="en-US" sz="2400" dirty="0">
                <a:solidFill>
                  <a:schemeClr val="tx1"/>
                </a:solidFill>
                <a:latin typeface="+mn-lt"/>
                <a:ea typeface="+mn-ea"/>
                <a:cs typeface="Arial" panose="020B0604020202020204" pitchFamily="34" charset="0"/>
              </a:rPr>
              <a:t> </a:t>
            </a:r>
            <a:r>
              <a:rPr lang="en-US" sz="2400" dirty="0" err="1">
                <a:solidFill>
                  <a:schemeClr val="tx1"/>
                </a:solidFill>
                <a:latin typeface="+mn-lt"/>
                <a:ea typeface="+mn-ea"/>
                <a:cs typeface="Arial" panose="020B0604020202020204" pitchFamily="34" charset="0"/>
              </a:rPr>
              <a:t>cảm</a:t>
            </a:r>
            <a:r>
              <a:rPr lang="en-US" sz="2400" dirty="0">
                <a:solidFill>
                  <a:schemeClr val="tx1"/>
                </a:solidFill>
                <a:latin typeface="+mn-lt"/>
                <a:ea typeface="+mn-ea"/>
                <a:cs typeface="Arial" panose="020B0604020202020204" pitchFamily="34" charset="0"/>
              </a:rPr>
              <a:t>.</a:t>
            </a:r>
            <a:endParaRPr lang="vi-VN" sz="2400" dirty="0">
              <a:solidFill>
                <a:schemeClr val="tx1"/>
              </a:solidFill>
              <a:latin typeface="+mn-lt"/>
              <a:ea typeface="+mn-ea"/>
              <a:cs typeface="Arial" panose="020B0604020202020204" pitchFamily="34" charset="0"/>
            </a:endParaRPr>
          </a:p>
        </p:txBody>
      </p:sp>
      <p:sp>
        <p:nvSpPr>
          <p:cNvPr id="3" name="Rounded Rectangle 4">
            <a:extLst>
              <a:ext uri="{FF2B5EF4-FFF2-40B4-BE49-F238E27FC236}">
                <a16:creationId xmlns:a16="http://schemas.microsoft.com/office/drawing/2014/main" id="{9FB38B92-8414-259E-BDDC-F636E6A7E1E1}"/>
              </a:ext>
            </a:extLst>
          </p:cNvPr>
          <p:cNvSpPr/>
          <p:nvPr/>
        </p:nvSpPr>
        <p:spPr>
          <a:xfrm>
            <a:off x="5939630" y="4266064"/>
            <a:ext cx="5369288" cy="1983796"/>
          </a:xfrm>
          <a:prstGeom prst="roundRect">
            <a:avLst>
              <a:gd name="adj" fmla="val 5080"/>
            </a:avLst>
          </a:prstGeom>
          <a:solidFill>
            <a:schemeClr val="accent2">
              <a:lumMod val="20000"/>
              <a:lumOff val="80000"/>
            </a:schemeClr>
          </a:solidFill>
          <a:ln w="19050" cap="flat" cmpd="sng" algn="ctr">
            <a:noFill/>
            <a:prstDash val="solid"/>
          </a:ln>
          <a:effectLst/>
        </p:spPr>
        <p:txBody>
          <a:bodyPr rtlCol="0" anchor="ctr"/>
          <a:lstStyle/>
          <a:p>
            <a:pPr algn="just">
              <a:lnSpc>
                <a:spcPct val="150000"/>
              </a:lnSpc>
              <a:buClrTx/>
            </a:pPr>
            <a:r>
              <a:rPr lang="vi-VN" sz="2400" dirty="0">
                <a:solidFill>
                  <a:schemeClr val="tx1"/>
                </a:solidFill>
                <a:latin typeface="+mn-lt"/>
                <a:ea typeface="+mn-ea"/>
                <a:cs typeface="Arial" panose="020B0604020202020204" pitchFamily="34" charset="0"/>
              </a:rPr>
              <a:t>Nhấn giọng</a:t>
            </a:r>
            <a:r>
              <a:rPr lang="en-US" sz="2400" dirty="0">
                <a:solidFill>
                  <a:schemeClr val="tx1"/>
                </a:solidFill>
                <a:latin typeface="+mn-lt"/>
                <a:ea typeface="+mn-ea"/>
                <a:cs typeface="Arial" panose="020B0604020202020204" pitchFamily="34" charset="0"/>
              </a:rPr>
              <a:t> </a:t>
            </a:r>
            <a:r>
              <a:rPr lang="vi-VN" sz="2400" dirty="0">
                <a:solidFill>
                  <a:schemeClr val="tx1"/>
                </a:solidFill>
                <a:latin typeface="+mn-lt"/>
                <a:ea typeface="+mn-ea"/>
                <a:cs typeface="Arial" panose="020B0604020202020204" pitchFamily="34" charset="0"/>
              </a:rPr>
              <a:t>ở những từ ngữ thể hiện tâm trạng, cảm xúc của nhân vật trong câu chuyện,... </a:t>
            </a:r>
          </a:p>
        </p:txBody>
      </p:sp>
      <p:sp>
        <p:nvSpPr>
          <p:cNvPr id="4" name="Down Arrow 5">
            <a:extLst>
              <a:ext uri="{FF2B5EF4-FFF2-40B4-BE49-F238E27FC236}">
                <a16:creationId xmlns:a16="http://schemas.microsoft.com/office/drawing/2014/main" id="{ED781714-574F-99D8-BD95-E146B93BB1CF}"/>
              </a:ext>
            </a:extLst>
          </p:cNvPr>
          <p:cNvSpPr/>
          <p:nvPr/>
        </p:nvSpPr>
        <p:spPr>
          <a:xfrm rot="16200000">
            <a:off x="4725178" y="2881008"/>
            <a:ext cx="736496" cy="708678"/>
          </a:xfrm>
          <a:prstGeom prst="downArrow">
            <a:avLst/>
          </a:prstGeom>
          <a:solidFill>
            <a:schemeClr val="accent2"/>
          </a:solidFill>
          <a:ln w="25400" cap="flat" cmpd="sng" algn="ctr">
            <a:noFill/>
            <a:prstDash val="solid"/>
          </a:ln>
          <a:effectLst/>
        </p:spPr>
        <p:txBody>
          <a:bodyPr rtlCol="0" anchor="ctr"/>
          <a:lstStyle/>
          <a:p>
            <a:pPr algn="ctr" defTabSz="1152053">
              <a:buClrTx/>
              <a:defRPr/>
            </a:pPr>
            <a:endParaRPr lang="en-US" sz="2400">
              <a:solidFill>
                <a:schemeClr val="tx1"/>
              </a:solidFill>
              <a:latin typeface="+mn-lt"/>
              <a:ea typeface="+mn-ea"/>
            </a:endParaRPr>
          </a:p>
        </p:txBody>
      </p:sp>
      <p:sp>
        <p:nvSpPr>
          <p:cNvPr id="5" name="Down Arrow 6">
            <a:extLst>
              <a:ext uri="{FF2B5EF4-FFF2-40B4-BE49-F238E27FC236}">
                <a16:creationId xmlns:a16="http://schemas.microsoft.com/office/drawing/2014/main" id="{87CB8540-0751-9FC3-D414-1B7EBD6E925C}"/>
              </a:ext>
            </a:extLst>
          </p:cNvPr>
          <p:cNvSpPr/>
          <p:nvPr/>
        </p:nvSpPr>
        <p:spPr>
          <a:xfrm rot="16200000">
            <a:off x="4725178" y="4903623"/>
            <a:ext cx="736496" cy="708678"/>
          </a:xfrm>
          <a:prstGeom prst="downArrow">
            <a:avLst/>
          </a:prstGeom>
          <a:solidFill>
            <a:schemeClr val="accent2"/>
          </a:solidFill>
          <a:ln w="25400" cap="flat" cmpd="sng" algn="ctr">
            <a:noFill/>
            <a:prstDash val="solid"/>
          </a:ln>
          <a:effectLst/>
        </p:spPr>
        <p:txBody>
          <a:bodyPr rtlCol="0" anchor="ctr"/>
          <a:lstStyle/>
          <a:p>
            <a:pPr algn="ctr" defTabSz="1152053">
              <a:buClrTx/>
              <a:defRPr/>
            </a:pPr>
            <a:endParaRPr lang="en-US" sz="2400">
              <a:solidFill>
                <a:schemeClr val="tx1"/>
              </a:solidFill>
              <a:latin typeface="+mn-lt"/>
              <a:ea typeface="+mn-ea"/>
            </a:endParaRPr>
          </a:p>
        </p:txBody>
      </p:sp>
      <p:sp>
        <p:nvSpPr>
          <p:cNvPr id="9" name="Rectangle: Rounded Corners 32">
            <a:extLst>
              <a:ext uri="{FF2B5EF4-FFF2-40B4-BE49-F238E27FC236}">
                <a16:creationId xmlns:a16="http://schemas.microsoft.com/office/drawing/2014/main" id="{7318377A-0299-3E6E-C625-5863E544D88C}"/>
              </a:ext>
            </a:extLst>
          </p:cNvPr>
          <p:cNvSpPr/>
          <p:nvPr/>
        </p:nvSpPr>
        <p:spPr>
          <a:xfrm>
            <a:off x="1427269" y="1575252"/>
            <a:ext cx="9024722" cy="886828"/>
          </a:xfrm>
          <a:prstGeom prst="roundRect">
            <a:avLst>
              <a:gd name="adj" fmla="val 50000"/>
            </a:avLst>
          </a:prstGeom>
          <a:noFill/>
          <a:ln w="25400" cap="flat" cmpd="sng" algn="ctr">
            <a:noFill/>
            <a:prstDash val="solid"/>
          </a:ln>
          <a:effectLst/>
        </p:spPr>
        <p:txBody>
          <a:bodyPr rtlCol="0" anchor="ctr"/>
          <a:lstStyle/>
          <a:p>
            <a:pPr algn="ctr">
              <a:buClrTx/>
              <a:defRPr/>
            </a:pPr>
            <a:r>
              <a:rPr lang="en-US" sz="2400" b="1" dirty="0">
                <a:solidFill>
                  <a:schemeClr val="tx1"/>
                </a:solidFill>
                <a:latin typeface="+mn-lt"/>
                <a:ea typeface="+mn-ea"/>
              </a:rPr>
              <a:t>GIỌNG ĐỌC TRONG BÀI</a:t>
            </a:r>
            <a:endParaRPr lang="vi-VN" sz="2400" b="1" dirty="0">
              <a:solidFill>
                <a:schemeClr val="tx1"/>
              </a:solidFill>
              <a:latin typeface="+mn-lt"/>
              <a:ea typeface="+mn-ea"/>
            </a:endParaRPr>
          </a:p>
        </p:txBody>
      </p:sp>
      <p:pic>
        <p:nvPicPr>
          <p:cNvPr id="24" name="Picture 23">
            <a:extLst>
              <a:ext uri="{FF2B5EF4-FFF2-40B4-BE49-F238E27FC236}">
                <a16:creationId xmlns:a16="http://schemas.microsoft.com/office/drawing/2014/main" id="{76F40501-C181-2F0A-2DF3-8507D16C952A}"/>
              </a:ext>
            </a:extLst>
          </p:cNvPr>
          <p:cNvPicPr>
            <a:picLocks noChangeAspect="1"/>
          </p:cNvPicPr>
          <p:nvPr/>
        </p:nvPicPr>
        <p:blipFill>
          <a:blip r:embed="rId3"/>
          <a:stretch>
            <a:fillRect/>
          </a:stretch>
        </p:blipFill>
        <p:spPr>
          <a:xfrm>
            <a:off x="932522" y="2380114"/>
            <a:ext cx="3314700" cy="3771900"/>
          </a:xfrm>
          <a:prstGeom prst="rect">
            <a:avLst/>
          </a:prstGeom>
        </p:spPr>
      </p:pic>
      <p:pic>
        <p:nvPicPr>
          <p:cNvPr id="7" name="Picture 6">
            <a:hlinkClick r:id="rId4"/>
            <a:extLst>
              <a:ext uri="{FF2B5EF4-FFF2-40B4-BE49-F238E27FC236}">
                <a16:creationId xmlns:a16="http://schemas.microsoft.com/office/drawing/2014/main" id="{F93F66A8-F8A9-5508-A29F-3C098BA76F5F}"/>
              </a:ext>
            </a:extLst>
          </p:cNvPr>
          <p:cNvPicPr>
            <a:picLocks noChangeAspect="1"/>
          </p:cNvPicPr>
          <p:nvPr/>
        </p:nvPicPr>
        <p:blipFill>
          <a:blip r:embed="rId5"/>
          <a:stretch>
            <a:fillRect/>
          </a:stretch>
        </p:blipFill>
        <p:spPr>
          <a:xfrm>
            <a:off x="10370514" y="644352"/>
            <a:ext cx="1997703" cy="1443502"/>
          </a:xfrm>
          <a:prstGeom prst="rect">
            <a:avLst/>
          </a:prstGeom>
        </p:spPr>
      </p:pic>
    </p:spTree>
    <p:extLst>
      <p:ext uri="{BB962C8B-B14F-4D97-AF65-F5344CB8AC3E}">
        <p14:creationId xmlns:p14="http://schemas.microsoft.com/office/powerpoint/2010/main" val="571424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randombar(horizontal)">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left)">
                                      <p:cBhvr>
                                        <p:cTn id="16" dur="500"/>
                                        <p:tgtEl>
                                          <p:spTgt spid="5"/>
                                        </p:tgtEl>
                                      </p:cBhvr>
                                    </p:animEffect>
                                  </p:childTnLst>
                                </p:cTn>
                              </p:par>
                            </p:childTnLst>
                          </p:cTn>
                        </p:par>
                        <p:par>
                          <p:cTn id="17" fill="hold">
                            <p:stCondLst>
                              <p:cond delay="500"/>
                            </p:stCondLst>
                            <p:childTnLst>
                              <p:par>
                                <p:cTn id="18" presetID="14" presetClass="entr" presetSubtype="10" fill="hold" grpId="0"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randombar(horizontal)">
                                      <p:cBhvr>
                                        <p:cTn id="2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75A5A08-E132-F7E5-76DA-03F87C8D027F}"/>
            </a:ext>
          </a:extLst>
        </p:cNvPr>
        <p:cNvGrpSpPr/>
        <p:nvPr/>
      </p:nvGrpSpPr>
      <p:grpSpPr>
        <a:xfrm>
          <a:off x="0" y="0"/>
          <a:ext cx="0" cy="0"/>
          <a:chOff x="0" y="0"/>
          <a:chExt cx="0" cy="0"/>
        </a:xfrm>
      </p:grpSpPr>
      <p:sp>
        <p:nvSpPr>
          <p:cNvPr id="2" name="Rounded Rectangle 1">
            <a:extLst>
              <a:ext uri="{FF2B5EF4-FFF2-40B4-BE49-F238E27FC236}">
                <a16:creationId xmlns:a16="http://schemas.microsoft.com/office/drawing/2014/main" id="{ABC0ACF1-6303-ABF2-3831-B9D8D775BC14}"/>
              </a:ext>
            </a:extLst>
          </p:cNvPr>
          <p:cNvSpPr/>
          <p:nvPr/>
        </p:nvSpPr>
        <p:spPr>
          <a:xfrm>
            <a:off x="4714742" y="2600861"/>
            <a:ext cx="2807595" cy="1558343"/>
          </a:xfrm>
          <a:prstGeom prst="roundRect">
            <a:avLst/>
          </a:prstGeom>
          <a:solidFill>
            <a:schemeClr val="accent6">
              <a:lumMod val="20000"/>
              <a:lumOff val="80000"/>
            </a:schemeClr>
          </a:solidFill>
          <a:ln>
            <a:prstDash val="lgDash"/>
          </a:ln>
        </p:spPr>
        <p:style>
          <a:lnRef idx="2">
            <a:schemeClr val="accent6"/>
          </a:lnRef>
          <a:fillRef idx="1">
            <a:schemeClr val="lt1"/>
          </a:fillRef>
          <a:effectRef idx="0">
            <a:schemeClr val="accent6"/>
          </a:effectRef>
          <a:fontRef idx="minor">
            <a:schemeClr val="dk1"/>
          </a:fontRef>
        </p:style>
        <p:txBody>
          <a:bodyPr rtlCol="0" anchor="ctr"/>
          <a:lstStyle/>
          <a:p>
            <a:pPr algn="ctr">
              <a:lnSpc>
                <a:spcPct val="150000"/>
              </a:lnSpc>
            </a:pPr>
            <a:r>
              <a:rPr lang="vi-VN" sz="2400" i="1" kern="1200" dirty="0">
                <a:solidFill>
                  <a:schemeClr val="tx1"/>
                </a:solidFill>
                <a:latin typeface="+mn-lt"/>
                <a:ea typeface="+mn-ea"/>
                <a:cs typeface="Arial" panose="020B0604020202020204" pitchFamily="34" charset="0"/>
              </a:rPr>
              <a:t>nhún nhường</a:t>
            </a:r>
            <a:endParaRPr lang="en-US" sz="2400" i="1" kern="1200" dirty="0">
              <a:solidFill>
                <a:schemeClr val="tx1"/>
              </a:solidFill>
              <a:latin typeface="+mn-lt"/>
              <a:ea typeface="+mn-ea"/>
              <a:cs typeface="Arial" panose="020B0604020202020204" pitchFamily="34" charset="0"/>
            </a:endParaRPr>
          </a:p>
        </p:txBody>
      </p:sp>
      <p:sp>
        <p:nvSpPr>
          <p:cNvPr id="3" name="Rounded Rectangle 2">
            <a:extLst>
              <a:ext uri="{FF2B5EF4-FFF2-40B4-BE49-F238E27FC236}">
                <a16:creationId xmlns:a16="http://schemas.microsoft.com/office/drawing/2014/main" id="{4ECECA3E-1FF9-9346-2B11-9931584B59BF}"/>
              </a:ext>
            </a:extLst>
          </p:cNvPr>
          <p:cNvSpPr/>
          <p:nvPr/>
        </p:nvSpPr>
        <p:spPr>
          <a:xfrm>
            <a:off x="4714742" y="4605446"/>
            <a:ext cx="2807595" cy="1558343"/>
          </a:xfrm>
          <a:prstGeom prst="roundRect">
            <a:avLst/>
          </a:prstGeom>
          <a:solidFill>
            <a:schemeClr val="accent6">
              <a:lumMod val="20000"/>
              <a:lumOff val="80000"/>
            </a:schemeClr>
          </a:solidFill>
          <a:ln>
            <a:prstDash val="lgDash"/>
          </a:ln>
        </p:spPr>
        <p:style>
          <a:lnRef idx="2">
            <a:schemeClr val="accent6"/>
          </a:lnRef>
          <a:fillRef idx="1">
            <a:schemeClr val="lt1"/>
          </a:fillRef>
          <a:effectRef idx="0">
            <a:schemeClr val="accent6"/>
          </a:effectRef>
          <a:fontRef idx="minor">
            <a:schemeClr val="dk1"/>
          </a:fontRef>
        </p:style>
        <p:txBody>
          <a:bodyPr rtlCol="0" anchor="ctr"/>
          <a:lstStyle/>
          <a:p>
            <a:pPr algn="ctr">
              <a:lnSpc>
                <a:spcPct val="150000"/>
              </a:lnSpc>
            </a:pPr>
            <a:r>
              <a:rPr lang="en-US" sz="2400" i="1" kern="1200" dirty="0" err="1">
                <a:solidFill>
                  <a:schemeClr val="tx1"/>
                </a:solidFill>
                <a:latin typeface="+mn-lt"/>
                <a:ea typeface="+mn-ea"/>
                <a:cs typeface="Arial" panose="020B0604020202020204" pitchFamily="34" charset="0"/>
              </a:rPr>
              <a:t>hoang</a:t>
            </a:r>
            <a:r>
              <a:rPr lang="en-US" sz="2400" i="1" kern="1200" dirty="0">
                <a:solidFill>
                  <a:schemeClr val="tx1"/>
                </a:solidFill>
                <a:latin typeface="+mn-lt"/>
                <a:ea typeface="+mn-ea"/>
                <a:cs typeface="Arial" panose="020B0604020202020204" pitchFamily="34" charset="0"/>
              </a:rPr>
              <a:t> vu</a:t>
            </a:r>
          </a:p>
        </p:txBody>
      </p:sp>
      <p:sp>
        <p:nvSpPr>
          <p:cNvPr id="4" name="Rounded Rectangle 3">
            <a:extLst>
              <a:ext uri="{FF2B5EF4-FFF2-40B4-BE49-F238E27FC236}">
                <a16:creationId xmlns:a16="http://schemas.microsoft.com/office/drawing/2014/main" id="{7B26CE98-F34A-EF22-4F44-6D6ECE348CC9}"/>
              </a:ext>
            </a:extLst>
          </p:cNvPr>
          <p:cNvSpPr/>
          <p:nvPr/>
        </p:nvSpPr>
        <p:spPr>
          <a:xfrm>
            <a:off x="7929094" y="2600861"/>
            <a:ext cx="2807595" cy="1558343"/>
          </a:xfrm>
          <a:prstGeom prst="roundRect">
            <a:avLst/>
          </a:prstGeom>
          <a:solidFill>
            <a:schemeClr val="accent6">
              <a:lumMod val="20000"/>
              <a:lumOff val="80000"/>
            </a:schemeClr>
          </a:solidFill>
          <a:ln>
            <a:prstDash val="lgDash"/>
          </a:ln>
        </p:spPr>
        <p:style>
          <a:lnRef idx="2">
            <a:schemeClr val="accent6"/>
          </a:lnRef>
          <a:fillRef idx="1">
            <a:schemeClr val="lt1"/>
          </a:fillRef>
          <a:effectRef idx="0">
            <a:schemeClr val="accent6"/>
          </a:effectRef>
          <a:fontRef idx="minor">
            <a:schemeClr val="dk1"/>
          </a:fontRef>
        </p:style>
        <p:txBody>
          <a:bodyPr rtlCol="0" anchor="ctr"/>
          <a:lstStyle/>
          <a:p>
            <a:pPr algn="ctr">
              <a:lnSpc>
                <a:spcPct val="150000"/>
              </a:lnSpc>
            </a:pPr>
            <a:r>
              <a:rPr lang="vi-VN" sz="2400" i="1" kern="1200" dirty="0">
                <a:solidFill>
                  <a:schemeClr val="tx1"/>
                </a:solidFill>
                <a:latin typeface="+mn-lt"/>
                <a:ea typeface="+mn-ea"/>
                <a:cs typeface="Arial" panose="020B0604020202020204" pitchFamily="34" charset="0"/>
              </a:rPr>
              <a:t>chịu thương </a:t>
            </a:r>
          </a:p>
          <a:p>
            <a:pPr algn="ctr">
              <a:lnSpc>
                <a:spcPct val="150000"/>
              </a:lnSpc>
            </a:pPr>
            <a:r>
              <a:rPr lang="vi-VN" sz="2400" i="1" kern="1200" dirty="0">
                <a:solidFill>
                  <a:schemeClr val="tx1"/>
                </a:solidFill>
                <a:latin typeface="+mn-lt"/>
                <a:ea typeface="+mn-ea"/>
                <a:cs typeface="Arial" panose="020B0604020202020204" pitchFamily="34" charset="0"/>
              </a:rPr>
              <a:t>chị</a:t>
            </a:r>
            <a:r>
              <a:rPr lang="en-US" sz="2400" i="1" kern="1200" dirty="0">
                <a:solidFill>
                  <a:schemeClr val="tx1"/>
                </a:solidFill>
                <a:cs typeface="Arial" panose="020B0604020202020204" pitchFamily="34" charset="0"/>
              </a:rPr>
              <a:t>u</a:t>
            </a:r>
            <a:r>
              <a:rPr lang="vi-VN" sz="2400" i="1" kern="1200" dirty="0">
                <a:solidFill>
                  <a:schemeClr val="tx1"/>
                </a:solidFill>
                <a:latin typeface="+mn-lt"/>
                <a:ea typeface="+mn-ea"/>
                <a:cs typeface="Arial" panose="020B0604020202020204" pitchFamily="34" charset="0"/>
              </a:rPr>
              <a:t> khó</a:t>
            </a:r>
            <a:endParaRPr lang="en-US" sz="2400" i="1" kern="1200" dirty="0">
              <a:solidFill>
                <a:schemeClr val="tx1"/>
              </a:solidFill>
              <a:latin typeface="+mn-lt"/>
              <a:ea typeface="+mn-ea"/>
              <a:cs typeface="Arial" panose="020B0604020202020204" pitchFamily="34" charset="0"/>
            </a:endParaRPr>
          </a:p>
        </p:txBody>
      </p:sp>
      <p:sp>
        <p:nvSpPr>
          <p:cNvPr id="5" name="Rounded Rectangle 4">
            <a:extLst>
              <a:ext uri="{FF2B5EF4-FFF2-40B4-BE49-F238E27FC236}">
                <a16:creationId xmlns:a16="http://schemas.microsoft.com/office/drawing/2014/main" id="{698A80F6-DE55-8B94-C2B8-2FD8C5669FA7}"/>
              </a:ext>
            </a:extLst>
          </p:cNvPr>
          <p:cNvSpPr/>
          <p:nvPr/>
        </p:nvSpPr>
        <p:spPr>
          <a:xfrm>
            <a:off x="7929094" y="4640239"/>
            <a:ext cx="2807595" cy="1558343"/>
          </a:xfrm>
          <a:prstGeom prst="roundRect">
            <a:avLst/>
          </a:prstGeom>
          <a:solidFill>
            <a:schemeClr val="accent6">
              <a:lumMod val="20000"/>
              <a:lumOff val="80000"/>
            </a:schemeClr>
          </a:solidFill>
          <a:ln>
            <a:prstDash val="lgDash"/>
          </a:ln>
        </p:spPr>
        <p:style>
          <a:lnRef idx="2">
            <a:schemeClr val="accent6"/>
          </a:lnRef>
          <a:fillRef idx="1">
            <a:schemeClr val="lt1"/>
          </a:fillRef>
          <a:effectRef idx="0">
            <a:schemeClr val="accent6"/>
          </a:effectRef>
          <a:fontRef idx="minor">
            <a:schemeClr val="dk1"/>
          </a:fontRef>
        </p:style>
        <p:txBody>
          <a:bodyPr rtlCol="0" anchor="ctr"/>
          <a:lstStyle/>
          <a:p>
            <a:pPr algn="ctr" defTabSz="576026">
              <a:lnSpc>
                <a:spcPct val="150000"/>
              </a:lnSpc>
              <a:buClrTx/>
              <a:defRPr/>
            </a:pPr>
            <a:r>
              <a:rPr lang="en-US" sz="2400" i="1" kern="1200" dirty="0" err="1">
                <a:solidFill>
                  <a:schemeClr val="tx1"/>
                </a:solidFill>
                <a:latin typeface="+mn-lt"/>
                <a:ea typeface="+mn-ea"/>
                <a:cs typeface="Arial" panose="020B0604020202020204" pitchFamily="34" charset="0"/>
              </a:rPr>
              <a:t>trời</a:t>
            </a:r>
            <a:r>
              <a:rPr lang="en-US" sz="2400" i="1" kern="1200" dirty="0">
                <a:solidFill>
                  <a:schemeClr val="tx1"/>
                </a:solidFill>
                <a:latin typeface="+mn-lt"/>
                <a:ea typeface="+mn-ea"/>
                <a:cs typeface="Arial" panose="020B0604020202020204" pitchFamily="34" charset="0"/>
              </a:rPr>
              <a:t> </a:t>
            </a:r>
            <a:r>
              <a:rPr lang="en-US" sz="2400" i="1" kern="1200" dirty="0" err="1">
                <a:solidFill>
                  <a:schemeClr val="tx1"/>
                </a:solidFill>
                <a:latin typeface="+mn-lt"/>
                <a:ea typeface="+mn-ea"/>
                <a:cs typeface="Arial" panose="020B0604020202020204" pitchFamily="34" charset="0"/>
              </a:rPr>
              <a:t>luôn</a:t>
            </a:r>
            <a:r>
              <a:rPr lang="en-US" sz="2400" i="1" kern="1200" dirty="0">
                <a:solidFill>
                  <a:schemeClr val="tx1"/>
                </a:solidFill>
                <a:latin typeface="+mn-lt"/>
                <a:ea typeface="+mn-ea"/>
                <a:cs typeface="Arial" panose="020B0604020202020204" pitchFamily="34" charset="0"/>
              </a:rPr>
              <a:t> </a:t>
            </a:r>
          </a:p>
          <a:p>
            <a:pPr algn="ctr" defTabSz="576026">
              <a:lnSpc>
                <a:spcPct val="150000"/>
              </a:lnSpc>
              <a:buClrTx/>
              <a:defRPr/>
            </a:pPr>
            <a:r>
              <a:rPr lang="en-US" sz="2400" i="1" kern="1200" dirty="0" err="1">
                <a:solidFill>
                  <a:schemeClr val="tx1"/>
                </a:solidFill>
                <a:latin typeface="+mn-lt"/>
                <a:ea typeface="+mn-ea"/>
                <a:cs typeface="Arial" panose="020B0604020202020204" pitchFamily="34" charset="0"/>
              </a:rPr>
              <a:t>có</a:t>
            </a:r>
            <a:r>
              <a:rPr lang="en-US" sz="2400" i="1" kern="1200" dirty="0">
                <a:solidFill>
                  <a:schemeClr val="tx1"/>
                </a:solidFill>
                <a:latin typeface="+mn-lt"/>
                <a:ea typeface="+mn-ea"/>
                <a:cs typeface="Arial" panose="020B0604020202020204" pitchFamily="34" charset="0"/>
              </a:rPr>
              <a:t> </a:t>
            </a:r>
            <a:r>
              <a:rPr lang="en-US" sz="2400" i="1" kern="1200" dirty="0" err="1">
                <a:solidFill>
                  <a:schemeClr val="tx1"/>
                </a:solidFill>
                <a:latin typeface="+mn-lt"/>
                <a:ea typeface="+mn-ea"/>
                <a:cs typeface="Arial" panose="020B0604020202020204" pitchFamily="34" charset="0"/>
              </a:rPr>
              <a:t>mắt</a:t>
            </a:r>
            <a:endParaRPr lang="en-US" sz="2400" i="1" kern="1200" dirty="0">
              <a:solidFill>
                <a:schemeClr val="tx1"/>
              </a:solidFill>
              <a:latin typeface="+mn-lt"/>
              <a:ea typeface="+mn-ea"/>
              <a:cs typeface="Arial" panose="020B0604020202020204" pitchFamily="34" charset="0"/>
            </a:endParaRPr>
          </a:p>
        </p:txBody>
      </p:sp>
      <p:sp>
        <p:nvSpPr>
          <p:cNvPr id="7" name="TextBox 6">
            <a:extLst>
              <a:ext uri="{FF2B5EF4-FFF2-40B4-BE49-F238E27FC236}">
                <a16:creationId xmlns:a16="http://schemas.microsoft.com/office/drawing/2014/main" id="{FDE416F2-A83B-ECB5-2FC8-3EFAD8F367A5}"/>
              </a:ext>
            </a:extLst>
          </p:cNvPr>
          <p:cNvSpPr txBox="1"/>
          <p:nvPr/>
        </p:nvSpPr>
        <p:spPr>
          <a:xfrm>
            <a:off x="2139623" y="1756096"/>
            <a:ext cx="7957831" cy="461665"/>
          </a:xfrm>
          <a:prstGeom prst="rect">
            <a:avLst/>
          </a:prstGeom>
          <a:noFill/>
        </p:spPr>
        <p:txBody>
          <a:bodyPr wrap="square">
            <a:spAutoFit/>
          </a:bodyPr>
          <a:lstStyle/>
          <a:p>
            <a:pPr algn="ctr">
              <a:buClrTx/>
              <a:defRPr/>
            </a:pPr>
            <a:r>
              <a:rPr lang="en-US" sz="2400" b="1" dirty="0">
                <a:solidFill>
                  <a:schemeClr val="tx1"/>
                </a:solidFill>
                <a:latin typeface="+mn-lt"/>
                <a:ea typeface="+mn-ea"/>
                <a:cs typeface="Arial" panose="020B0604020202020204" pitchFamily="34" charset="0"/>
              </a:rPr>
              <a:t>LUYỆN ĐỌC MỘT SỐ TỪ KHÓ</a:t>
            </a:r>
          </a:p>
        </p:txBody>
      </p:sp>
      <p:pic>
        <p:nvPicPr>
          <p:cNvPr id="67" name="Picture 66">
            <a:extLst>
              <a:ext uri="{FF2B5EF4-FFF2-40B4-BE49-F238E27FC236}">
                <a16:creationId xmlns:a16="http://schemas.microsoft.com/office/drawing/2014/main" id="{105F548B-3DA5-056D-B464-F977C422A6BB}"/>
              </a:ext>
            </a:extLst>
          </p:cNvPr>
          <p:cNvPicPr>
            <a:picLocks noChangeAspect="1"/>
          </p:cNvPicPr>
          <p:nvPr/>
        </p:nvPicPr>
        <p:blipFill>
          <a:blip r:embed="rId3"/>
          <a:stretch>
            <a:fillRect/>
          </a:stretch>
        </p:blipFill>
        <p:spPr>
          <a:xfrm flipH="1">
            <a:off x="1455311" y="2266904"/>
            <a:ext cx="2628900" cy="3784600"/>
          </a:xfrm>
          <a:prstGeom prst="rect">
            <a:avLst/>
          </a:prstGeom>
        </p:spPr>
      </p:pic>
    </p:spTree>
    <p:extLst>
      <p:ext uri="{BB962C8B-B14F-4D97-AF65-F5344CB8AC3E}">
        <p14:creationId xmlns:p14="http://schemas.microsoft.com/office/powerpoint/2010/main" val="21454213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1+#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1+#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1+#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1D6AE38-891F-2405-F230-1544DE717A4F}"/>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62A36087-6F63-D028-DC4D-B46B5A64CEA4}"/>
              </a:ext>
            </a:extLst>
          </p:cNvPr>
          <p:cNvSpPr txBox="1"/>
          <p:nvPr/>
        </p:nvSpPr>
        <p:spPr>
          <a:xfrm>
            <a:off x="1196610" y="2526798"/>
            <a:ext cx="9798776" cy="3891835"/>
          </a:xfrm>
          <a:prstGeom prst="rect">
            <a:avLst/>
          </a:prstGeom>
          <a:noFill/>
        </p:spPr>
        <p:txBody>
          <a:bodyPr wrap="square">
            <a:spAutoFit/>
          </a:bodyPr>
          <a:lstStyle/>
          <a:p>
            <a:pPr indent="344488" algn="just" defTabSz="576026">
              <a:lnSpc>
                <a:spcPct val="150000"/>
              </a:lnSpc>
              <a:buClrTx/>
            </a:pPr>
            <a:r>
              <a:rPr lang="vi-VN" sz="2400" kern="1200" dirty="0">
                <a:latin typeface="+mn-lt"/>
                <a:ea typeface="Calibri" panose="020F0502020204030204" pitchFamily="34" charset="0"/>
                <a:cs typeface="Arial" panose="020B0604020202020204" pitchFamily="34" charset="0"/>
              </a:rPr>
              <a:t>Hai vợ chồng làm nhà cửa,</a:t>
            </a:r>
            <a:r>
              <a:rPr lang="vi-VN" sz="2400" kern="1200" dirty="0">
                <a:solidFill>
                  <a:srgbClr val="C00000"/>
                </a:solidFill>
                <a:latin typeface="+mn-lt"/>
                <a:ea typeface="Calibri" panose="020F0502020204030204" pitchFamily="34" charset="0"/>
                <a:cs typeface="Arial" panose="020B0604020202020204" pitchFamily="34" charset="0"/>
              </a:rPr>
              <a:t>/</a:t>
            </a:r>
            <a:r>
              <a:rPr lang="vi-VN" sz="2400" kern="1200" dirty="0">
                <a:latin typeface="+mn-lt"/>
                <a:ea typeface="Calibri" panose="020F0502020204030204" pitchFamily="34" charset="0"/>
                <a:cs typeface="Arial" panose="020B0604020202020204" pitchFamily="34" charset="0"/>
              </a:rPr>
              <a:t> tìm nguồn nước,</a:t>
            </a:r>
            <a:r>
              <a:rPr lang="vi-VN" sz="2400" kern="1200" dirty="0">
                <a:solidFill>
                  <a:srgbClr val="C00000"/>
                </a:solidFill>
                <a:latin typeface="+mn-lt"/>
                <a:ea typeface="Calibri" panose="020F0502020204030204" pitchFamily="34" charset="0"/>
                <a:cs typeface="Arial" panose="020B0604020202020204" pitchFamily="34" charset="0"/>
              </a:rPr>
              <a:t>/</a:t>
            </a:r>
            <a:r>
              <a:rPr lang="vi-VN" sz="2400" kern="1200" dirty="0">
                <a:latin typeface="+mn-lt"/>
                <a:ea typeface="Calibri" panose="020F0502020204030204" pitchFamily="34" charset="0"/>
                <a:cs typeface="Arial" panose="020B0604020202020204" pitchFamily="34" charset="0"/>
              </a:rPr>
              <a:t> đánh cá,</a:t>
            </a:r>
            <a:r>
              <a:rPr lang="vi-VN" sz="2400" kern="1200" dirty="0">
                <a:solidFill>
                  <a:srgbClr val="C00000"/>
                </a:solidFill>
                <a:latin typeface="+mn-lt"/>
                <a:ea typeface="Calibri" panose="020F0502020204030204" pitchFamily="34" charset="0"/>
                <a:cs typeface="Arial" panose="020B0604020202020204" pitchFamily="34" charset="0"/>
              </a:rPr>
              <a:t>/</a:t>
            </a:r>
            <a:r>
              <a:rPr lang="vi-VN" sz="2400" kern="1200" dirty="0">
                <a:latin typeface="+mn-lt"/>
                <a:ea typeface="Calibri" panose="020F0502020204030204" pitchFamily="34" charset="0"/>
                <a:cs typeface="Arial" panose="020B0604020202020204" pitchFamily="34" charset="0"/>
              </a:rPr>
              <a:t>… để sinh sống.</a:t>
            </a:r>
            <a:r>
              <a:rPr lang="vi-VN" sz="2400" kern="1200" dirty="0">
                <a:solidFill>
                  <a:srgbClr val="C00000"/>
                </a:solidFill>
                <a:latin typeface="+mn-lt"/>
                <a:ea typeface="Calibri" panose="020F0502020204030204" pitchFamily="34" charset="0"/>
                <a:cs typeface="Arial" panose="020B0604020202020204" pitchFamily="34" charset="0"/>
              </a:rPr>
              <a:t>//</a:t>
            </a:r>
            <a:r>
              <a:rPr lang="vi-VN" sz="2400" kern="1200" dirty="0">
                <a:latin typeface="+mn-lt"/>
                <a:ea typeface="Calibri" panose="020F0502020204030204" pitchFamily="34" charset="0"/>
                <a:cs typeface="Arial" panose="020B0604020202020204" pitchFamily="34" charset="0"/>
              </a:rPr>
              <a:t> Bỗng một hôm,</a:t>
            </a:r>
            <a:r>
              <a:rPr lang="vi-VN" sz="2400" kern="1200" dirty="0">
                <a:solidFill>
                  <a:srgbClr val="C00000"/>
                </a:solidFill>
                <a:latin typeface="+mn-lt"/>
                <a:ea typeface="Calibri" panose="020F0502020204030204" pitchFamily="34" charset="0"/>
                <a:cs typeface="Arial" panose="020B0604020202020204" pitchFamily="34" charset="0"/>
              </a:rPr>
              <a:t>/</a:t>
            </a:r>
            <a:r>
              <a:rPr lang="vi-VN" sz="2400" kern="1200" dirty="0">
                <a:latin typeface="+mn-lt"/>
                <a:ea typeface="Calibri" panose="020F0502020204030204" pitchFamily="34" charset="0"/>
                <a:cs typeface="Arial" panose="020B0604020202020204" pitchFamily="34" charset="0"/>
              </a:rPr>
              <a:t> có đàn chim từ đầu bay đến</a:t>
            </a:r>
            <a:r>
              <a:rPr lang="en-US" sz="2400" kern="1200" dirty="0">
                <a:latin typeface="+mn-lt"/>
                <a:ea typeface="Calibri" panose="020F0502020204030204" pitchFamily="34" charset="0"/>
                <a:cs typeface="Arial" panose="020B0604020202020204" pitchFamily="34" charset="0"/>
              </a:rPr>
              <a:t>,</a:t>
            </a:r>
            <a:r>
              <a:rPr lang="vi-VN" sz="2400" kern="1200" dirty="0">
                <a:solidFill>
                  <a:srgbClr val="C00000"/>
                </a:solidFill>
                <a:latin typeface="+mn-lt"/>
                <a:ea typeface="Calibri" panose="020F0502020204030204" pitchFamily="34" charset="0"/>
                <a:cs typeface="Arial" panose="020B0604020202020204" pitchFamily="34" charset="0"/>
              </a:rPr>
              <a:t>/</a:t>
            </a:r>
            <a:r>
              <a:rPr lang="vi-VN" sz="2400" kern="1200" dirty="0">
                <a:latin typeface="+mn-lt"/>
                <a:ea typeface="Calibri" panose="020F0502020204030204" pitchFamily="34" charset="0"/>
                <a:cs typeface="Arial" panose="020B0604020202020204" pitchFamily="34" charset="0"/>
              </a:rPr>
              <a:t> nhả xuống bãi cát mấy hạt cây.</a:t>
            </a:r>
            <a:r>
              <a:rPr lang="vi-VN" sz="2400" kern="1200" dirty="0">
                <a:solidFill>
                  <a:srgbClr val="C00000"/>
                </a:solidFill>
                <a:latin typeface="+mn-lt"/>
                <a:ea typeface="Calibri" panose="020F0502020204030204" pitchFamily="34" charset="0"/>
                <a:cs typeface="Arial" panose="020B0604020202020204" pitchFamily="34" charset="0"/>
              </a:rPr>
              <a:t>//</a:t>
            </a:r>
            <a:r>
              <a:rPr lang="vi-VN" sz="2400" kern="1200" dirty="0">
                <a:solidFill>
                  <a:srgbClr val="FF0000"/>
                </a:solidFill>
                <a:latin typeface="+mn-lt"/>
                <a:ea typeface="Calibri" panose="020F0502020204030204" pitchFamily="34" charset="0"/>
                <a:cs typeface="Arial" panose="020B0604020202020204" pitchFamily="34" charset="0"/>
              </a:rPr>
              <a:t> </a:t>
            </a:r>
            <a:r>
              <a:rPr lang="vi-VN" sz="2400" kern="1200" dirty="0">
                <a:latin typeface="+mn-lt"/>
                <a:ea typeface="Calibri" panose="020F0502020204030204" pitchFamily="34" charset="0"/>
                <a:cs typeface="Arial" panose="020B0604020202020204" pitchFamily="34" charset="0"/>
              </a:rPr>
              <a:t>Ít lâu sau,</a:t>
            </a:r>
            <a:r>
              <a:rPr lang="vi-VN" sz="2400" kern="1200" dirty="0">
                <a:solidFill>
                  <a:srgbClr val="C00000"/>
                </a:solidFill>
                <a:latin typeface="+mn-lt"/>
                <a:ea typeface="Calibri" panose="020F0502020204030204" pitchFamily="34" charset="0"/>
                <a:cs typeface="Arial" panose="020B0604020202020204" pitchFamily="34" charset="0"/>
              </a:rPr>
              <a:t>/</a:t>
            </a:r>
            <a:r>
              <a:rPr lang="vi-VN" sz="2400" kern="1200" dirty="0">
                <a:latin typeface="+mn-lt"/>
                <a:ea typeface="Calibri" panose="020F0502020204030204" pitchFamily="34" charset="0"/>
                <a:cs typeface="Arial" panose="020B0604020202020204" pitchFamily="34" charset="0"/>
              </a:rPr>
              <a:t> hạt nảy mầm</a:t>
            </a:r>
            <a:r>
              <a:rPr lang="vi-VN" sz="2400" kern="1200" dirty="0">
                <a:solidFill>
                  <a:schemeClr val="tx1"/>
                </a:solidFill>
                <a:latin typeface="+mn-lt"/>
                <a:ea typeface="Calibri" panose="020F0502020204030204" pitchFamily="34" charset="0"/>
                <a:cs typeface="Arial" panose="020B0604020202020204" pitchFamily="34" charset="0"/>
              </a:rPr>
              <a:t>,</a:t>
            </a:r>
            <a:r>
              <a:rPr lang="vi-VN" sz="2400" kern="1200" dirty="0">
                <a:solidFill>
                  <a:srgbClr val="C00000"/>
                </a:solidFill>
                <a:latin typeface="+mn-lt"/>
                <a:ea typeface="Calibri" panose="020F0502020204030204" pitchFamily="34" charset="0"/>
                <a:cs typeface="Arial" panose="020B0604020202020204" pitchFamily="34" charset="0"/>
              </a:rPr>
              <a:t>/</a:t>
            </a:r>
            <a:r>
              <a:rPr lang="vi-VN" sz="2400" kern="1200" dirty="0">
                <a:latin typeface="+mn-lt"/>
                <a:ea typeface="Calibri" panose="020F0502020204030204" pitchFamily="34" charset="0"/>
                <a:cs typeface="Arial" panose="020B0604020202020204" pitchFamily="34" charset="0"/>
              </a:rPr>
              <a:t> mọc ra một loại cây bò lan,</a:t>
            </a:r>
            <a:r>
              <a:rPr lang="vi-VN" sz="2400" kern="1200" dirty="0">
                <a:solidFill>
                  <a:srgbClr val="C00000"/>
                </a:solidFill>
                <a:latin typeface="+mn-lt"/>
                <a:ea typeface="Calibri" panose="020F0502020204030204" pitchFamily="34" charset="0"/>
                <a:cs typeface="Arial" panose="020B0604020202020204" pitchFamily="34" charset="0"/>
              </a:rPr>
              <a:t>/ </a:t>
            </a:r>
            <a:r>
              <a:rPr lang="vi-VN" sz="2400" kern="1200" dirty="0">
                <a:latin typeface="+mn-lt"/>
                <a:ea typeface="Calibri" panose="020F0502020204030204" pitchFamily="34" charset="0"/>
                <a:cs typeface="Arial" panose="020B0604020202020204" pitchFamily="34" charset="0"/>
              </a:rPr>
              <a:t>xanh um cả bãi cát.</a:t>
            </a:r>
            <a:r>
              <a:rPr lang="vi-VN" sz="2400" kern="1200" dirty="0">
                <a:solidFill>
                  <a:srgbClr val="C00000"/>
                </a:solidFill>
                <a:latin typeface="+mn-lt"/>
                <a:ea typeface="Calibri" panose="020F0502020204030204" pitchFamily="34" charset="0"/>
                <a:cs typeface="Arial" panose="020B0604020202020204" pitchFamily="34" charset="0"/>
              </a:rPr>
              <a:t>//</a:t>
            </a:r>
            <a:r>
              <a:rPr lang="vi-VN" sz="2400" kern="1200" dirty="0">
                <a:solidFill>
                  <a:srgbClr val="FF0000"/>
                </a:solidFill>
                <a:latin typeface="+mn-lt"/>
                <a:ea typeface="Calibri" panose="020F0502020204030204" pitchFamily="34" charset="0"/>
                <a:cs typeface="Arial" panose="020B0604020202020204" pitchFamily="34" charset="0"/>
              </a:rPr>
              <a:t> </a:t>
            </a:r>
            <a:r>
              <a:rPr lang="vi-VN" sz="2400" kern="1200" dirty="0">
                <a:latin typeface="+mn-lt"/>
                <a:ea typeface="Calibri" panose="020F0502020204030204" pitchFamily="34" charset="0"/>
                <a:cs typeface="Arial" panose="020B0604020202020204" pitchFamily="34" charset="0"/>
              </a:rPr>
              <a:t>Rồi cây ra quả.</a:t>
            </a:r>
            <a:r>
              <a:rPr lang="vi-VN" sz="2400" kern="1200" dirty="0">
                <a:solidFill>
                  <a:srgbClr val="C00000"/>
                </a:solidFill>
                <a:latin typeface="+mn-lt"/>
                <a:ea typeface="Calibri" panose="020F0502020204030204" pitchFamily="34" charset="0"/>
                <a:cs typeface="Arial" panose="020B0604020202020204" pitchFamily="34" charset="0"/>
              </a:rPr>
              <a:t>//</a:t>
            </a:r>
            <a:r>
              <a:rPr lang="vi-VN" sz="2400" kern="1200" dirty="0">
                <a:latin typeface="+mn-lt"/>
                <a:ea typeface="Calibri" panose="020F0502020204030204" pitchFamily="34" charset="0"/>
                <a:cs typeface="Arial" panose="020B0604020202020204" pitchFamily="34" charset="0"/>
              </a:rPr>
              <a:t> Hoá ra,</a:t>
            </a:r>
            <a:r>
              <a:rPr lang="vi-VN" sz="2400" kern="1200" dirty="0">
                <a:solidFill>
                  <a:srgbClr val="C00000"/>
                </a:solidFill>
                <a:latin typeface="+mn-lt"/>
                <a:ea typeface="Calibri" panose="020F0502020204030204" pitchFamily="34" charset="0"/>
                <a:cs typeface="Arial" panose="020B0604020202020204" pitchFamily="34" charset="0"/>
              </a:rPr>
              <a:t>/</a:t>
            </a:r>
            <a:r>
              <a:rPr lang="vi-VN" sz="2400" kern="1200" dirty="0">
                <a:latin typeface="+mn-lt"/>
                <a:ea typeface="Calibri" panose="020F0502020204030204" pitchFamily="34" charset="0"/>
                <a:cs typeface="Arial" panose="020B0604020202020204" pitchFamily="34" charset="0"/>
              </a:rPr>
              <a:t> đó là một loại dưa</a:t>
            </a:r>
            <a:r>
              <a:rPr lang="vi-VN" sz="2400" kern="1200" dirty="0">
                <a:solidFill>
                  <a:srgbClr val="C00000"/>
                </a:solidFill>
                <a:latin typeface="+mn-lt"/>
                <a:ea typeface="Calibri" panose="020F0502020204030204" pitchFamily="34" charset="0"/>
                <a:cs typeface="Arial" panose="020B0604020202020204" pitchFamily="34" charset="0"/>
              </a:rPr>
              <a:t>/</a:t>
            </a:r>
            <a:r>
              <a:rPr lang="vi-VN" sz="2400" kern="1200" dirty="0">
                <a:latin typeface="+mn-lt"/>
                <a:ea typeface="Calibri" panose="020F0502020204030204" pitchFamily="34" charset="0"/>
                <a:cs typeface="Arial" panose="020B0604020202020204" pitchFamily="34" charset="0"/>
              </a:rPr>
              <a:t> ruột đỏ tươi,</a:t>
            </a:r>
            <a:r>
              <a:rPr lang="vi-VN" sz="2400" kern="1200" dirty="0">
                <a:solidFill>
                  <a:srgbClr val="C00000"/>
                </a:solidFill>
                <a:latin typeface="+mn-lt"/>
                <a:ea typeface="Calibri" panose="020F0502020204030204" pitchFamily="34" charset="0"/>
                <a:cs typeface="Arial" panose="020B0604020202020204" pitchFamily="34" charset="0"/>
              </a:rPr>
              <a:t>/</a:t>
            </a:r>
            <a:r>
              <a:rPr lang="vi-VN" sz="2400" kern="1200" dirty="0">
                <a:latin typeface="+mn-lt"/>
                <a:ea typeface="Calibri" panose="020F0502020204030204" pitchFamily="34" charset="0"/>
                <a:cs typeface="Arial" panose="020B0604020202020204" pitchFamily="34" charset="0"/>
              </a:rPr>
              <a:t> hạt đen nhánh,</a:t>
            </a:r>
            <a:r>
              <a:rPr lang="vi-VN" sz="2400" kern="1200" dirty="0">
                <a:solidFill>
                  <a:srgbClr val="C00000"/>
                </a:solidFill>
                <a:latin typeface="+mn-lt"/>
                <a:ea typeface="Calibri" panose="020F0502020204030204" pitchFamily="34" charset="0"/>
                <a:cs typeface="Arial" panose="020B0604020202020204" pitchFamily="34" charset="0"/>
              </a:rPr>
              <a:t>/ </a:t>
            </a:r>
            <a:r>
              <a:rPr lang="vi-VN" sz="2400" kern="1200" dirty="0">
                <a:latin typeface="+mn-lt"/>
                <a:ea typeface="Calibri" panose="020F0502020204030204" pitchFamily="34" charset="0"/>
                <a:cs typeface="Arial" panose="020B0604020202020204" pitchFamily="34" charset="0"/>
              </a:rPr>
              <a:t>vị ngọt</a:t>
            </a:r>
            <a:r>
              <a:rPr lang="vi-VN" sz="2400" kern="1200" dirty="0">
                <a:solidFill>
                  <a:srgbClr val="C00000"/>
                </a:solidFill>
                <a:latin typeface="+mn-lt"/>
                <a:ea typeface="Calibri" panose="020F0502020204030204" pitchFamily="34" charset="0"/>
                <a:cs typeface="Arial" panose="020B0604020202020204" pitchFamily="34" charset="0"/>
              </a:rPr>
              <a:t>/</a:t>
            </a:r>
            <a:r>
              <a:rPr lang="vi-VN" sz="2400" kern="1200" dirty="0">
                <a:latin typeface="+mn-lt"/>
                <a:ea typeface="Calibri" panose="020F0502020204030204" pitchFamily="34" charset="0"/>
                <a:cs typeface="Arial" panose="020B0604020202020204" pitchFamily="34" charset="0"/>
              </a:rPr>
              <a:t> và thanh mát.</a:t>
            </a:r>
            <a:r>
              <a:rPr lang="vi-VN" sz="2400" kern="1200" dirty="0">
                <a:solidFill>
                  <a:srgbClr val="C00000"/>
                </a:solidFill>
                <a:latin typeface="+mn-lt"/>
                <a:ea typeface="Calibri" panose="020F0502020204030204" pitchFamily="34" charset="0"/>
                <a:cs typeface="Arial" panose="020B0604020202020204" pitchFamily="34" charset="0"/>
              </a:rPr>
              <a:t>//</a:t>
            </a:r>
            <a:r>
              <a:rPr lang="vi-VN" sz="2400" kern="1200" dirty="0">
                <a:solidFill>
                  <a:srgbClr val="FF0000"/>
                </a:solidFill>
                <a:latin typeface="+mn-lt"/>
                <a:ea typeface="Calibri" panose="020F0502020204030204" pitchFamily="34" charset="0"/>
                <a:cs typeface="Arial" panose="020B0604020202020204" pitchFamily="34" charset="0"/>
              </a:rPr>
              <a:t> </a:t>
            </a:r>
            <a:r>
              <a:rPr lang="vi-VN" sz="2400" kern="1200" dirty="0">
                <a:latin typeface="+mn-lt"/>
                <a:ea typeface="Calibri" panose="020F0502020204030204" pitchFamily="34" charset="0"/>
                <a:cs typeface="Arial" panose="020B0604020202020204" pitchFamily="34" charset="0"/>
              </a:rPr>
              <a:t>Từ hôm đó,</a:t>
            </a:r>
            <a:r>
              <a:rPr lang="vi-VN" sz="2400" kern="1200" dirty="0">
                <a:solidFill>
                  <a:srgbClr val="C00000"/>
                </a:solidFill>
                <a:latin typeface="+mn-lt"/>
                <a:ea typeface="Calibri" panose="020F0502020204030204" pitchFamily="34" charset="0"/>
                <a:cs typeface="Arial" panose="020B0604020202020204" pitchFamily="34" charset="0"/>
              </a:rPr>
              <a:t>/ </a:t>
            </a:r>
            <a:r>
              <a:rPr lang="vi-VN" sz="2400" kern="1200" dirty="0">
                <a:latin typeface="+mn-lt"/>
                <a:ea typeface="Calibri" panose="020F0502020204030204" pitchFamily="34" charset="0"/>
                <a:cs typeface="Arial" panose="020B0604020202020204" pitchFamily="34" charset="0"/>
              </a:rPr>
              <a:t>hai vợ chồng</a:t>
            </a:r>
            <a:r>
              <a:rPr lang="vi-VN" sz="2400" kern="1200" dirty="0">
                <a:solidFill>
                  <a:srgbClr val="C00000"/>
                </a:solidFill>
                <a:latin typeface="+mn-lt"/>
                <a:ea typeface="Calibri" panose="020F0502020204030204" pitchFamily="34" charset="0"/>
                <a:cs typeface="Arial" panose="020B0604020202020204" pitchFamily="34" charset="0"/>
              </a:rPr>
              <a:t>/</a:t>
            </a:r>
            <a:r>
              <a:rPr lang="vi-VN" sz="2400" kern="1200" dirty="0">
                <a:latin typeface="+mn-lt"/>
                <a:ea typeface="Calibri" panose="020F0502020204030204" pitchFamily="34" charset="0"/>
                <a:cs typeface="Arial" panose="020B0604020202020204" pitchFamily="34" charset="0"/>
              </a:rPr>
              <a:t> cố trồng thêm thật nhiều dưa làm thức ăn</a:t>
            </a:r>
            <a:r>
              <a:rPr lang="vi-VN" sz="2400" kern="1200" dirty="0">
                <a:solidFill>
                  <a:schemeClr val="tx1"/>
                </a:solidFill>
                <a:latin typeface="+mn-lt"/>
                <a:ea typeface="Calibri" panose="020F0502020204030204" pitchFamily="34" charset="0"/>
                <a:cs typeface="Arial" panose="020B0604020202020204" pitchFamily="34" charset="0"/>
              </a:rPr>
              <a:t>.</a:t>
            </a:r>
            <a:endParaRPr lang="vi-VN" sz="2400" i="1" kern="1200" dirty="0">
              <a:solidFill>
                <a:srgbClr val="C00000"/>
              </a:solidFill>
              <a:latin typeface="+mn-lt"/>
              <a:ea typeface="Calibri" panose="020F0502020204030204" pitchFamily="34" charset="0"/>
              <a:cs typeface="Arial" panose="020B0604020202020204" pitchFamily="34" charset="0"/>
            </a:endParaRPr>
          </a:p>
        </p:txBody>
      </p:sp>
      <p:sp>
        <p:nvSpPr>
          <p:cNvPr id="11" name="Rounded Rectangle 10">
            <a:extLst>
              <a:ext uri="{FF2B5EF4-FFF2-40B4-BE49-F238E27FC236}">
                <a16:creationId xmlns:a16="http://schemas.microsoft.com/office/drawing/2014/main" id="{A710BA54-756C-A196-6B8B-F2C0FDCDBB23}"/>
              </a:ext>
            </a:extLst>
          </p:cNvPr>
          <p:cNvSpPr/>
          <p:nvPr/>
        </p:nvSpPr>
        <p:spPr>
          <a:xfrm>
            <a:off x="4266125" y="1764406"/>
            <a:ext cx="3659747" cy="669701"/>
          </a:xfrm>
          <a:prstGeom prst="roundRect">
            <a:avLst/>
          </a:prstGeom>
          <a:solidFill>
            <a:schemeClr val="accent2">
              <a:lumMod val="20000"/>
              <a:lumOff val="8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kern="1200" dirty="0">
                <a:solidFill>
                  <a:schemeClr val="tx1"/>
                </a:solidFill>
                <a:latin typeface="+mn-lt"/>
                <a:ea typeface="Calibri" panose="020F0502020204030204" pitchFamily="34" charset="0"/>
                <a:cs typeface="Arial" panose="020B0604020202020204" pitchFamily="34" charset="0"/>
              </a:rPr>
              <a:t>LUYỆN ĐỌC CÂU DÀI</a:t>
            </a:r>
          </a:p>
        </p:txBody>
      </p:sp>
    </p:spTree>
    <p:extLst>
      <p:ext uri="{BB962C8B-B14F-4D97-AF65-F5344CB8AC3E}">
        <p14:creationId xmlns:p14="http://schemas.microsoft.com/office/powerpoint/2010/main" val="599720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wipe(left)">
                                      <p:cBhvr>
                                        <p:cTn id="7"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C079C7B-EA82-F71C-90BC-9F89871583D6}"/>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CC56A4E1-E3C1-A5F5-DFE6-20F419DE0C3D}"/>
              </a:ext>
            </a:extLst>
          </p:cNvPr>
          <p:cNvSpPr txBox="1"/>
          <p:nvPr/>
        </p:nvSpPr>
        <p:spPr>
          <a:xfrm>
            <a:off x="1382390" y="2664822"/>
            <a:ext cx="9608283" cy="2783839"/>
          </a:xfrm>
          <a:prstGeom prst="rect">
            <a:avLst/>
          </a:prstGeom>
          <a:noFill/>
        </p:spPr>
        <p:txBody>
          <a:bodyPr wrap="square">
            <a:spAutoFit/>
          </a:bodyPr>
          <a:lstStyle/>
          <a:p>
            <a:pPr indent="344488" algn="just" defTabSz="576026">
              <a:lnSpc>
                <a:spcPct val="150000"/>
              </a:lnSpc>
              <a:buClrTx/>
            </a:pPr>
            <a:r>
              <a:rPr lang="vi-VN" sz="2400" kern="1200" dirty="0">
                <a:latin typeface="+mn-lt"/>
                <a:ea typeface="Calibri" panose="020F0502020204030204" pitchFamily="34" charset="0"/>
                <a:cs typeface="Arial" panose="020B0604020202020204" pitchFamily="34" charset="0"/>
              </a:rPr>
              <a:t>Một hôm,</a:t>
            </a:r>
            <a:r>
              <a:rPr lang="vi-VN" sz="2400" kern="1200" dirty="0">
                <a:solidFill>
                  <a:srgbClr val="C00000"/>
                </a:solidFill>
                <a:latin typeface="+mn-lt"/>
                <a:ea typeface="Calibri" panose="020F0502020204030204" pitchFamily="34" charset="0"/>
                <a:cs typeface="Arial" panose="020B0604020202020204" pitchFamily="34" charset="0"/>
              </a:rPr>
              <a:t>/</a:t>
            </a:r>
            <a:r>
              <a:rPr lang="vi-VN" sz="2400" kern="1200" dirty="0">
                <a:latin typeface="+mn-lt"/>
                <a:ea typeface="Calibri" panose="020F0502020204030204" pitchFamily="34" charset="0"/>
                <a:cs typeface="Arial" panose="020B0604020202020204" pitchFamily="34" charset="0"/>
              </a:rPr>
              <a:t> có chiếc thuyền đánh cá đi lạc ra đảo.</a:t>
            </a:r>
            <a:r>
              <a:rPr lang="vi-VN" sz="2400" kern="1200" dirty="0">
                <a:solidFill>
                  <a:srgbClr val="C00000"/>
                </a:solidFill>
                <a:latin typeface="+mn-lt"/>
                <a:ea typeface="Calibri" panose="020F0502020204030204" pitchFamily="34" charset="0"/>
                <a:cs typeface="Arial" panose="020B0604020202020204" pitchFamily="34" charset="0"/>
              </a:rPr>
              <a:t>//</a:t>
            </a:r>
            <a:r>
              <a:rPr lang="vi-VN" sz="2400" kern="1200" dirty="0">
                <a:latin typeface="+mn-lt"/>
                <a:ea typeface="Calibri" panose="020F0502020204030204" pitchFamily="34" charset="0"/>
                <a:cs typeface="Arial" panose="020B0604020202020204" pitchFamily="34" charset="0"/>
              </a:rPr>
              <a:t> Mai An Tiêm</a:t>
            </a:r>
            <a:r>
              <a:rPr lang="vi-VN" sz="2400" kern="1200" dirty="0">
                <a:solidFill>
                  <a:srgbClr val="C00000"/>
                </a:solidFill>
                <a:latin typeface="+mn-lt"/>
                <a:ea typeface="Calibri" panose="020F0502020204030204" pitchFamily="34" charset="0"/>
                <a:cs typeface="Arial" panose="020B0604020202020204" pitchFamily="34" charset="0"/>
              </a:rPr>
              <a:t>/</a:t>
            </a:r>
            <a:r>
              <a:rPr lang="vi-VN" sz="2400" kern="1200" dirty="0">
                <a:latin typeface="+mn-lt"/>
                <a:ea typeface="Calibri" panose="020F0502020204030204" pitchFamily="34" charset="0"/>
                <a:cs typeface="Arial" panose="020B0604020202020204" pitchFamily="34" charset="0"/>
              </a:rPr>
              <a:t> giúp người trên thuyền</a:t>
            </a:r>
            <a:r>
              <a:rPr lang="vi-VN" sz="2400" kern="1200" dirty="0">
                <a:solidFill>
                  <a:srgbClr val="C00000"/>
                </a:solidFill>
                <a:latin typeface="+mn-lt"/>
                <a:ea typeface="Calibri" panose="020F0502020204030204" pitchFamily="34" charset="0"/>
                <a:cs typeface="Arial" panose="020B0604020202020204" pitchFamily="34" charset="0"/>
              </a:rPr>
              <a:t>/</a:t>
            </a:r>
            <a:r>
              <a:rPr lang="vi-VN" sz="2400" kern="1200" dirty="0">
                <a:latin typeface="+mn-lt"/>
                <a:ea typeface="Calibri" panose="020F0502020204030204" pitchFamily="34" charset="0"/>
                <a:cs typeface="Arial" panose="020B0604020202020204" pitchFamily="34" charset="0"/>
              </a:rPr>
              <a:t> sửa buồm lái</a:t>
            </a:r>
            <a:r>
              <a:rPr lang="vi-VN" sz="2400" kern="1200" dirty="0">
                <a:solidFill>
                  <a:srgbClr val="C00000"/>
                </a:solidFill>
                <a:latin typeface="+mn-lt"/>
                <a:ea typeface="Calibri" panose="020F0502020204030204" pitchFamily="34" charset="0"/>
                <a:cs typeface="Arial" panose="020B0604020202020204" pitchFamily="34" charset="0"/>
              </a:rPr>
              <a:t>/ </a:t>
            </a:r>
            <a:r>
              <a:rPr lang="vi-VN" sz="2400" kern="1200" dirty="0">
                <a:latin typeface="+mn-lt"/>
                <a:ea typeface="Calibri" panose="020F0502020204030204" pitchFamily="34" charset="0"/>
                <a:cs typeface="Arial" panose="020B0604020202020204" pitchFamily="34" charset="0"/>
              </a:rPr>
              <a:t>để trở về,</a:t>
            </a:r>
            <a:r>
              <a:rPr lang="vi-VN" sz="2400" kern="1200" dirty="0">
                <a:solidFill>
                  <a:srgbClr val="C00000"/>
                </a:solidFill>
                <a:latin typeface="+mn-lt"/>
                <a:ea typeface="Calibri" panose="020F0502020204030204" pitchFamily="34" charset="0"/>
                <a:cs typeface="Arial" panose="020B0604020202020204" pitchFamily="34" charset="0"/>
              </a:rPr>
              <a:t>/</a:t>
            </a:r>
            <a:r>
              <a:rPr lang="vi-VN" sz="2400" kern="1200" dirty="0">
                <a:latin typeface="+mn-lt"/>
                <a:ea typeface="Calibri" panose="020F0502020204030204" pitchFamily="34" charset="0"/>
                <a:cs typeface="Arial" panose="020B0604020202020204" pitchFamily="34" charset="0"/>
              </a:rPr>
              <a:t> không quên gửi tặng dưa để người ở đất liền nếm thử.</a:t>
            </a:r>
            <a:r>
              <a:rPr lang="vi-VN" sz="2400" kern="1200" dirty="0">
                <a:solidFill>
                  <a:srgbClr val="C00000"/>
                </a:solidFill>
                <a:latin typeface="+mn-lt"/>
                <a:ea typeface="Calibri" panose="020F0502020204030204" pitchFamily="34" charset="0"/>
                <a:cs typeface="Arial" panose="020B0604020202020204" pitchFamily="34" charset="0"/>
              </a:rPr>
              <a:t>//</a:t>
            </a:r>
            <a:r>
              <a:rPr lang="vi-VN" sz="2400" kern="1200" dirty="0">
                <a:latin typeface="+mn-lt"/>
                <a:ea typeface="Calibri" panose="020F0502020204030204" pitchFamily="34" charset="0"/>
                <a:cs typeface="Arial" panose="020B0604020202020204" pitchFamily="34" charset="0"/>
              </a:rPr>
              <a:t> Tiếng đồn về loại dưa ngon lan xa.</a:t>
            </a:r>
            <a:r>
              <a:rPr lang="vi-VN" sz="2400" kern="1200" dirty="0">
                <a:solidFill>
                  <a:srgbClr val="C00000"/>
                </a:solidFill>
                <a:latin typeface="+mn-lt"/>
                <a:ea typeface="Calibri" panose="020F0502020204030204" pitchFamily="34" charset="0"/>
                <a:cs typeface="Arial" panose="020B0604020202020204" pitchFamily="34" charset="0"/>
              </a:rPr>
              <a:t>//</a:t>
            </a:r>
            <a:r>
              <a:rPr lang="vi-VN" sz="2400" kern="1200" dirty="0">
                <a:latin typeface="+mn-lt"/>
                <a:ea typeface="Calibri" panose="020F0502020204030204" pitchFamily="34" charset="0"/>
                <a:cs typeface="Arial" panose="020B0604020202020204" pitchFamily="34" charset="0"/>
              </a:rPr>
              <a:t> Từ đó,</a:t>
            </a:r>
            <a:r>
              <a:rPr lang="vi-VN" sz="2400" kern="1200" dirty="0">
                <a:solidFill>
                  <a:srgbClr val="C00000"/>
                </a:solidFill>
                <a:latin typeface="+mn-lt"/>
                <a:ea typeface="Calibri" panose="020F0502020204030204" pitchFamily="34" charset="0"/>
                <a:cs typeface="Arial" panose="020B0604020202020204" pitchFamily="34" charset="0"/>
              </a:rPr>
              <a:t>/ </a:t>
            </a:r>
            <a:r>
              <a:rPr lang="vi-VN" sz="2400" kern="1200" dirty="0">
                <a:latin typeface="+mn-lt"/>
                <a:ea typeface="Calibri" panose="020F0502020204030204" pitchFamily="34" charset="0"/>
                <a:cs typeface="Arial" panose="020B0604020202020204" pitchFamily="34" charset="0"/>
              </a:rPr>
              <a:t>các tàu buôn tấp nập ghế đến đổi hàng lấy dưa.</a:t>
            </a:r>
            <a:r>
              <a:rPr lang="vi-VN" sz="2400" kern="1200" dirty="0">
                <a:solidFill>
                  <a:srgbClr val="C00000"/>
                </a:solidFill>
                <a:latin typeface="+mn-lt"/>
                <a:ea typeface="Calibri" panose="020F0502020204030204" pitchFamily="34" charset="0"/>
                <a:cs typeface="Arial" panose="020B0604020202020204" pitchFamily="34" charset="0"/>
              </a:rPr>
              <a:t>// </a:t>
            </a:r>
            <a:r>
              <a:rPr lang="vi-VN" sz="2400" kern="1200" dirty="0">
                <a:latin typeface="+mn-lt"/>
                <a:ea typeface="Calibri" panose="020F0502020204030204" pitchFamily="34" charset="0"/>
                <a:cs typeface="Arial" panose="020B0604020202020204" pitchFamily="34" charset="0"/>
              </a:rPr>
              <a:t>Gia đình An Tiêm lại sống đầy đủ như xưa.</a:t>
            </a:r>
            <a:endParaRPr lang="vi-VN" sz="2400" i="1" kern="1200" dirty="0">
              <a:solidFill>
                <a:srgbClr val="FF0000"/>
              </a:solidFill>
              <a:latin typeface="+mn-lt"/>
              <a:ea typeface="Calibri" panose="020F0502020204030204" pitchFamily="34" charset="0"/>
              <a:cs typeface="Arial" panose="020B0604020202020204" pitchFamily="34" charset="0"/>
            </a:endParaRPr>
          </a:p>
        </p:txBody>
      </p:sp>
      <p:sp>
        <p:nvSpPr>
          <p:cNvPr id="2" name="Rounded Rectangle 10">
            <a:extLst>
              <a:ext uri="{FF2B5EF4-FFF2-40B4-BE49-F238E27FC236}">
                <a16:creationId xmlns:a16="http://schemas.microsoft.com/office/drawing/2014/main" id="{E9179E30-1FCC-1820-77B0-1F93F21AC61F}"/>
              </a:ext>
            </a:extLst>
          </p:cNvPr>
          <p:cNvSpPr/>
          <p:nvPr/>
        </p:nvSpPr>
        <p:spPr>
          <a:xfrm>
            <a:off x="4266125" y="1764406"/>
            <a:ext cx="3659747" cy="669701"/>
          </a:xfrm>
          <a:prstGeom prst="roundRect">
            <a:avLst/>
          </a:prstGeom>
          <a:solidFill>
            <a:schemeClr val="accent2">
              <a:lumMod val="20000"/>
              <a:lumOff val="8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kern="1200" dirty="0">
                <a:solidFill>
                  <a:schemeClr val="tx1"/>
                </a:solidFill>
                <a:latin typeface="+mn-lt"/>
                <a:ea typeface="Calibri" panose="020F0502020204030204" pitchFamily="34" charset="0"/>
                <a:cs typeface="Arial" panose="020B0604020202020204" pitchFamily="34" charset="0"/>
              </a:rPr>
              <a:t>LUYỆN ĐỌC CÂU DÀI</a:t>
            </a:r>
          </a:p>
        </p:txBody>
      </p:sp>
    </p:spTree>
    <p:extLst>
      <p:ext uri="{BB962C8B-B14F-4D97-AF65-F5344CB8AC3E}">
        <p14:creationId xmlns:p14="http://schemas.microsoft.com/office/powerpoint/2010/main" val="1055038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wipe(left)">
                                      <p:cBhvr>
                                        <p:cTn id="7"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2628F00-ADE1-959F-879E-31D92546358B}"/>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F8F3B435-B76A-239B-C515-E616655F055C}"/>
              </a:ext>
            </a:extLst>
          </p:cNvPr>
          <p:cNvSpPr txBox="1"/>
          <p:nvPr/>
        </p:nvSpPr>
        <p:spPr>
          <a:xfrm>
            <a:off x="1337039" y="2699015"/>
            <a:ext cx="9735350" cy="3337837"/>
          </a:xfrm>
          <a:prstGeom prst="rect">
            <a:avLst/>
          </a:prstGeom>
          <a:noFill/>
        </p:spPr>
        <p:txBody>
          <a:bodyPr wrap="square">
            <a:spAutoFit/>
          </a:bodyPr>
          <a:lstStyle/>
          <a:p>
            <a:pPr indent="344488" algn="just" defTabSz="576026">
              <a:lnSpc>
                <a:spcPct val="150000"/>
              </a:lnSpc>
              <a:buClrTx/>
            </a:pPr>
            <a:r>
              <a:rPr lang="vi-VN" sz="2400" kern="1200" dirty="0">
                <a:latin typeface="+mn-lt"/>
                <a:ea typeface="Calibri" panose="020F0502020204030204" pitchFamily="34" charset="0"/>
                <a:cs typeface="Arial" panose="020B0604020202020204" pitchFamily="34" charset="0"/>
              </a:rPr>
              <a:t>Một lần,</a:t>
            </a:r>
            <a:r>
              <a:rPr lang="vi-VN" sz="2400" kern="1200" dirty="0">
                <a:solidFill>
                  <a:srgbClr val="C00000"/>
                </a:solidFill>
                <a:latin typeface="+mn-lt"/>
                <a:ea typeface="Calibri" panose="020F0502020204030204" pitchFamily="34" charset="0"/>
                <a:cs typeface="Arial" panose="020B0604020202020204" pitchFamily="34" charset="0"/>
              </a:rPr>
              <a:t>/</a:t>
            </a:r>
            <a:r>
              <a:rPr lang="vi-VN" sz="2400" kern="1200" dirty="0">
                <a:latin typeface="+mn-lt"/>
                <a:ea typeface="Calibri" panose="020F0502020204030204" pitchFamily="34" charset="0"/>
                <a:cs typeface="Arial" panose="020B0604020202020204" pitchFamily="34" charset="0"/>
              </a:rPr>
              <a:t> Vua Hùng sai người</a:t>
            </a:r>
            <a:r>
              <a:rPr lang="vi-VN" sz="2400" kern="1200" dirty="0">
                <a:solidFill>
                  <a:srgbClr val="C00000"/>
                </a:solidFill>
                <a:latin typeface="+mn-lt"/>
                <a:ea typeface="Calibri" panose="020F0502020204030204" pitchFamily="34" charset="0"/>
                <a:cs typeface="Arial" panose="020B0604020202020204" pitchFamily="34" charset="0"/>
              </a:rPr>
              <a:t>/</a:t>
            </a:r>
            <a:r>
              <a:rPr lang="vi-VN" sz="2400" kern="1200" dirty="0">
                <a:latin typeface="+mn-lt"/>
                <a:ea typeface="Calibri" panose="020F0502020204030204" pitchFamily="34" charset="0"/>
                <a:cs typeface="Arial" panose="020B0604020202020204" pitchFamily="34" charset="0"/>
              </a:rPr>
              <a:t> ra đảo dò xét xem An Tiêm sống thế nào.</a:t>
            </a:r>
            <a:r>
              <a:rPr lang="vi-VN" sz="2400" kern="1200" dirty="0">
                <a:solidFill>
                  <a:srgbClr val="C00000"/>
                </a:solidFill>
                <a:latin typeface="+mn-lt"/>
                <a:ea typeface="Calibri" panose="020F0502020204030204" pitchFamily="34" charset="0"/>
                <a:cs typeface="Arial" panose="020B0604020202020204" pitchFamily="34" charset="0"/>
              </a:rPr>
              <a:t>//</a:t>
            </a:r>
            <a:r>
              <a:rPr lang="vi-VN" sz="2400" kern="1200" dirty="0">
                <a:latin typeface="+mn-lt"/>
                <a:ea typeface="Calibri" panose="020F0502020204030204" pitchFamily="34" charset="0"/>
                <a:cs typeface="Arial" panose="020B0604020202020204" pitchFamily="34" charset="0"/>
              </a:rPr>
              <a:t> Nghe sứ thần kể lại,</a:t>
            </a:r>
            <a:r>
              <a:rPr lang="vi-VN" sz="2400" kern="1200" dirty="0">
                <a:solidFill>
                  <a:srgbClr val="C00000"/>
                </a:solidFill>
                <a:latin typeface="+mn-lt"/>
                <a:ea typeface="Calibri" panose="020F0502020204030204" pitchFamily="34" charset="0"/>
                <a:cs typeface="Arial" panose="020B0604020202020204" pitchFamily="34" charset="0"/>
              </a:rPr>
              <a:t>/</a:t>
            </a:r>
            <a:r>
              <a:rPr lang="vi-VN" sz="2400" kern="1200" dirty="0">
                <a:latin typeface="+mn-lt"/>
                <a:ea typeface="Calibri" panose="020F0502020204030204" pitchFamily="34" charset="0"/>
                <a:cs typeface="Arial" panose="020B0604020202020204" pitchFamily="34" charset="0"/>
              </a:rPr>
              <a:t> nhà vua khen thầm vợ chồng người con,</a:t>
            </a:r>
            <a:r>
              <a:rPr lang="vi-VN" sz="2400" kern="1200" dirty="0">
                <a:solidFill>
                  <a:srgbClr val="C00000"/>
                </a:solidFill>
                <a:latin typeface="+mn-lt"/>
                <a:ea typeface="Calibri" panose="020F0502020204030204" pitchFamily="34" charset="0"/>
                <a:cs typeface="Arial" panose="020B0604020202020204" pitchFamily="34" charset="0"/>
              </a:rPr>
              <a:t>/</a:t>
            </a:r>
            <a:r>
              <a:rPr lang="vi-VN" sz="2400" kern="1200" dirty="0">
                <a:latin typeface="+mn-lt"/>
                <a:ea typeface="Calibri" panose="020F0502020204030204" pitchFamily="34" charset="0"/>
                <a:cs typeface="Arial" panose="020B0604020202020204" pitchFamily="34" charset="0"/>
              </a:rPr>
              <a:t> bèn cho triệu họ về.</a:t>
            </a:r>
            <a:r>
              <a:rPr lang="vi-VN" sz="2400" kern="1200" dirty="0">
                <a:solidFill>
                  <a:srgbClr val="C00000"/>
                </a:solidFill>
                <a:latin typeface="+mn-lt"/>
                <a:ea typeface="Calibri" panose="020F0502020204030204" pitchFamily="34" charset="0"/>
                <a:cs typeface="Arial" panose="020B0604020202020204" pitchFamily="34" charset="0"/>
              </a:rPr>
              <a:t>//</a:t>
            </a:r>
            <a:r>
              <a:rPr lang="vi-VN" sz="2400" kern="1200" dirty="0">
                <a:latin typeface="+mn-lt"/>
                <a:ea typeface="Calibri" panose="020F0502020204030204" pitchFamily="34" charset="0"/>
                <a:cs typeface="Arial" panose="020B0604020202020204" pitchFamily="34" charset="0"/>
              </a:rPr>
              <a:t> </a:t>
            </a:r>
            <a:endParaRPr lang="en-US" sz="2400" kern="1200" dirty="0">
              <a:latin typeface="+mn-lt"/>
              <a:ea typeface="Calibri" panose="020F0502020204030204" pitchFamily="34" charset="0"/>
              <a:cs typeface="Arial" panose="020B0604020202020204" pitchFamily="34" charset="0"/>
            </a:endParaRPr>
          </a:p>
          <a:p>
            <a:pPr indent="344488" algn="just" defTabSz="576026">
              <a:lnSpc>
                <a:spcPct val="150000"/>
              </a:lnSpc>
              <a:buClrTx/>
            </a:pPr>
            <a:r>
              <a:rPr lang="vi-VN" sz="2400" kern="1200" dirty="0">
                <a:latin typeface="+mn-lt"/>
                <a:ea typeface="Calibri" panose="020F0502020204030204" pitchFamily="34" charset="0"/>
                <a:cs typeface="Arial" panose="020B0604020202020204" pitchFamily="34" charset="0"/>
              </a:rPr>
              <a:t>Hạt giống An Tiêm đem về</a:t>
            </a:r>
            <a:r>
              <a:rPr lang="vi-VN" sz="2400" kern="1200" dirty="0">
                <a:solidFill>
                  <a:srgbClr val="C00000"/>
                </a:solidFill>
                <a:latin typeface="+mn-lt"/>
                <a:ea typeface="Calibri" panose="020F0502020204030204" pitchFamily="34" charset="0"/>
                <a:cs typeface="Arial" panose="020B0604020202020204" pitchFamily="34" charset="0"/>
              </a:rPr>
              <a:t>/</a:t>
            </a:r>
            <a:r>
              <a:rPr lang="vi-VN" sz="2400" kern="1200" dirty="0">
                <a:latin typeface="+mn-lt"/>
                <a:ea typeface="Calibri" panose="020F0502020204030204" pitchFamily="34" charset="0"/>
                <a:cs typeface="Arial" panose="020B0604020202020204" pitchFamily="34" charset="0"/>
              </a:rPr>
              <a:t> được dân chúng trồng ở những vùng đất cát,</a:t>
            </a:r>
            <a:r>
              <a:rPr lang="vi-VN" sz="2400" kern="1200" dirty="0">
                <a:solidFill>
                  <a:srgbClr val="C00000"/>
                </a:solidFill>
                <a:latin typeface="+mn-lt"/>
                <a:ea typeface="Calibri" panose="020F0502020204030204" pitchFamily="34" charset="0"/>
                <a:cs typeface="Arial" panose="020B0604020202020204" pitchFamily="34" charset="0"/>
              </a:rPr>
              <a:t>/</a:t>
            </a:r>
            <a:r>
              <a:rPr lang="vi-VN" sz="2400" kern="1200" dirty="0">
                <a:latin typeface="+mn-lt"/>
                <a:ea typeface="Calibri" panose="020F0502020204030204" pitchFamily="34" charset="0"/>
                <a:cs typeface="Arial" panose="020B0604020202020204" pitchFamily="34" charset="0"/>
              </a:rPr>
              <a:t> trở thành một thứ cây danh tiếng.</a:t>
            </a:r>
            <a:r>
              <a:rPr lang="vi-VN" sz="2400" kern="1200" dirty="0">
                <a:solidFill>
                  <a:srgbClr val="C00000"/>
                </a:solidFill>
                <a:latin typeface="+mn-lt"/>
                <a:ea typeface="Calibri" panose="020F0502020204030204" pitchFamily="34" charset="0"/>
                <a:cs typeface="Arial" panose="020B0604020202020204" pitchFamily="34" charset="0"/>
              </a:rPr>
              <a:t>//</a:t>
            </a:r>
            <a:r>
              <a:rPr lang="vi-VN" sz="2400" kern="1200" dirty="0">
                <a:latin typeface="+mn-lt"/>
                <a:ea typeface="Calibri" panose="020F0502020204030204" pitchFamily="34" charset="0"/>
                <a:cs typeface="Arial" panose="020B0604020202020204" pitchFamily="34" charset="0"/>
              </a:rPr>
              <a:t> Đó là cây dưa hấu ngày nay.</a:t>
            </a:r>
            <a:endParaRPr lang="vi-VN" sz="2400" i="1" kern="1200" dirty="0">
              <a:solidFill>
                <a:srgbClr val="FF0000"/>
              </a:solidFill>
              <a:latin typeface="+mn-lt"/>
              <a:ea typeface="Calibri" panose="020F0502020204030204" pitchFamily="34" charset="0"/>
              <a:cs typeface="Arial" panose="020B0604020202020204" pitchFamily="34" charset="0"/>
            </a:endParaRPr>
          </a:p>
        </p:txBody>
      </p:sp>
      <p:sp>
        <p:nvSpPr>
          <p:cNvPr id="2" name="Rounded Rectangle 10">
            <a:extLst>
              <a:ext uri="{FF2B5EF4-FFF2-40B4-BE49-F238E27FC236}">
                <a16:creationId xmlns:a16="http://schemas.microsoft.com/office/drawing/2014/main" id="{A265632B-90A0-1419-406D-81B7079D5EBB}"/>
              </a:ext>
            </a:extLst>
          </p:cNvPr>
          <p:cNvSpPr/>
          <p:nvPr/>
        </p:nvSpPr>
        <p:spPr>
          <a:xfrm>
            <a:off x="4266125" y="1764406"/>
            <a:ext cx="3659747" cy="669701"/>
          </a:xfrm>
          <a:prstGeom prst="roundRect">
            <a:avLst/>
          </a:prstGeom>
          <a:solidFill>
            <a:schemeClr val="accent2">
              <a:lumMod val="20000"/>
              <a:lumOff val="8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kern="1200" dirty="0">
                <a:solidFill>
                  <a:schemeClr val="tx1"/>
                </a:solidFill>
                <a:latin typeface="+mn-lt"/>
                <a:ea typeface="Calibri" panose="020F0502020204030204" pitchFamily="34" charset="0"/>
                <a:cs typeface="Arial" panose="020B0604020202020204" pitchFamily="34" charset="0"/>
              </a:rPr>
              <a:t>LUYỆN ĐỌC CÂU DÀI</a:t>
            </a:r>
          </a:p>
        </p:txBody>
      </p:sp>
    </p:spTree>
    <p:extLst>
      <p:ext uri="{BB962C8B-B14F-4D97-AF65-F5344CB8AC3E}">
        <p14:creationId xmlns:p14="http://schemas.microsoft.com/office/powerpoint/2010/main" val="4185226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wipe(left)">
                                      <p:cBhvr>
                                        <p:cTn id="7" dur="500"/>
                                        <p:tgtEl>
                                          <p:spTgt spid="11">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1">
                                            <p:txEl>
                                              <p:pRg st="1" end="1"/>
                                            </p:txEl>
                                          </p:spTgt>
                                        </p:tgtEl>
                                        <p:attrNameLst>
                                          <p:attrName>style.visibility</p:attrName>
                                        </p:attrNameLst>
                                      </p:cBhvr>
                                      <p:to>
                                        <p:strVal val="visible"/>
                                      </p:to>
                                    </p:set>
                                    <p:animEffect transition="in" filter="wipe(left)">
                                      <p:cBhvr>
                                        <p:cTn id="11" dur="500"/>
                                        <p:tgtEl>
                                          <p:spTgt spid="1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02C1FEC-6FE6-C2EA-F557-2376D18FDDD6}"/>
            </a:ext>
          </a:extLst>
        </p:cNvPr>
        <p:cNvGrpSpPr/>
        <p:nvPr/>
      </p:nvGrpSpPr>
      <p:grpSpPr>
        <a:xfrm>
          <a:off x="0" y="0"/>
          <a:ext cx="0" cy="0"/>
          <a:chOff x="0" y="0"/>
          <a:chExt cx="0" cy="0"/>
        </a:xfrm>
      </p:grpSpPr>
      <p:sp>
        <p:nvSpPr>
          <p:cNvPr id="4" name="Rectangle: Rounded Corners 15">
            <a:extLst>
              <a:ext uri="{FF2B5EF4-FFF2-40B4-BE49-F238E27FC236}">
                <a16:creationId xmlns:a16="http://schemas.microsoft.com/office/drawing/2014/main" id="{9505B75B-4125-4605-E981-BE364649D967}"/>
              </a:ext>
            </a:extLst>
          </p:cNvPr>
          <p:cNvSpPr/>
          <p:nvPr/>
        </p:nvSpPr>
        <p:spPr>
          <a:xfrm>
            <a:off x="1178803" y="1515090"/>
            <a:ext cx="9834394" cy="965905"/>
          </a:xfrm>
          <a:prstGeom prst="roundRect">
            <a:avLst>
              <a:gd name="adj" fmla="val 50000"/>
            </a:avLst>
          </a:prstGeom>
          <a:noFill/>
          <a:ln w="25400" cap="flat" cmpd="sng" algn="ctr">
            <a:noFill/>
            <a:prstDash val="solid"/>
          </a:ln>
          <a:effectLst/>
        </p:spPr>
        <p:txBody>
          <a:bodyPr rtlCol="0" anchor="ctr"/>
          <a:lstStyle/>
          <a:p>
            <a:pPr algn="ctr">
              <a:buClrTx/>
              <a:defRPr/>
            </a:pPr>
            <a:r>
              <a:rPr lang="en-US" sz="2400" b="1" dirty="0">
                <a:solidFill>
                  <a:schemeClr val="tx1"/>
                </a:solidFill>
                <a:latin typeface="+mn-lt"/>
                <a:ea typeface="+mn-ea"/>
                <a:cs typeface="Arial" panose="020B0604020202020204" pitchFamily="34" charset="0"/>
              </a:rPr>
              <a:t> </a:t>
            </a:r>
            <a:r>
              <a:rPr lang="en-US" sz="2400" b="1" dirty="0" err="1">
                <a:solidFill>
                  <a:schemeClr val="tx1"/>
                </a:solidFill>
                <a:latin typeface="+mn-lt"/>
                <a:ea typeface="+mn-ea"/>
                <a:cs typeface="Arial" panose="020B0604020202020204" pitchFamily="34" charset="0"/>
              </a:rPr>
              <a:t>Luyện</a:t>
            </a:r>
            <a:r>
              <a:rPr lang="en-US" sz="2400" b="1" dirty="0">
                <a:solidFill>
                  <a:schemeClr val="tx1"/>
                </a:solidFill>
                <a:latin typeface="+mn-lt"/>
                <a:ea typeface="+mn-ea"/>
                <a:cs typeface="Arial" panose="020B0604020202020204" pitchFamily="34" charset="0"/>
              </a:rPr>
              <a:t> </a:t>
            </a:r>
            <a:r>
              <a:rPr lang="en-US" sz="2400" b="1" dirty="0" err="1">
                <a:solidFill>
                  <a:schemeClr val="tx1"/>
                </a:solidFill>
                <a:latin typeface="+mn-lt"/>
                <a:ea typeface="+mn-ea"/>
                <a:cs typeface="Arial" panose="020B0604020202020204" pitchFamily="34" charset="0"/>
              </a:rPr>
              <a:t>đọc</a:t>
            </a:r>
            <a:r>
              <a:rPr lang="en-US" sz="2400" b="1" dirty="0">
                <a:solidFill>
                  <a:schemeClr val="tx1"/>
                </a:solidFill>
                <a:latin typeface="+mn-lt"/>
                <a:ea typeface="+mn-ea"/>
                <a:cs typeface="Arial" panose="020B0604020202020204" pitchFamily="34" charset="0"/>
              </a:rPr>
              <a:t> </a:t>
            </a:r>
            <a:r>
              <a:rPr lang="en-US" sz="2400" b="1" dirty="0" err="1">
                <a:solidFill>
                  <a:schemeClr val="tx1"/>
                </a:solidFill>
                <a:latin typeface="+mn-lt"/>
                <a:ea typeface="+mn-ea"/>
                <a:cs typeface="Arial" panose="020B0604020202020204" pitchFamily="34" charset="0"/>
              </a:rPr>
              <a:t>một</a:t>
            </a:r>
            <a:r>
              <a:rPr lang="en-US" sz="2400" b="1" dirty="0">
                <a:solidFill>
                  <a:schemeClr val="tx1"/>
                </a:solidFill>
                <a:latin typeface="+mn-lt"/>
                <a:ea typeface="+mn-ea"/>
                <a:cs typeface="Arial" panose="020B0604020202020204" pitchFamily="34" charset="0"/>
              </a:rPr>
              <a:t> </a:t>
            </a:r>
            <a:r>
              <a:rPr lang="en-US" sz="2400" b="1" dirty="0" err="1">
                <a:solidFill>
                  <a:schemeClr val="tx1"/>
                </a:solidFill>
                <a:latin typeface="+mn-lt"/>
                <a:ea typeface="+mn-ea"/>
                <a:cs typeface="Arial" panose="020B0604020202020204" pitchFamily="34" charset="0"/>
              </a:rPr>
              <a:t>số</a:t>
            </a:r>
            <a:r>
              <a:rPr lang="en-US" sz="2400" b="1" dirty="0">
                <a:solidFill>
                  <a:schemeClr val="tx1"/>
                </a:solidFill>
                <a:latin typeface="+mn-lt"/>
                <a:ea typeface="+mn-ea"/>
                <a:cs typeface="Arial" panose="020B0604020202020204" pitchFamily="34" charset="0"/>
              </a:rPr>
              <a:t> </a:t>
            </a:r>
            <a:r>
              <a:rPr lang="en-US" sz="2400" b="1" dirty="0" err="1">
                <a:solidFill>
                  <a:schemeClr val="tx1"/>
                </a:solidFill>
                <a:latin typeface="+mn-lt"/>
                <a:ea typeface="+mn-ea"/>
                <a:cs typeface="Arial" panose="020B0604020202020204" pitchFamily="34" charset="0"/>
              </a:rPr>
              <a:t>câu</a:t>
            </a:r>
            <a:r>
              <a:rPr lang="en-US" sz="2400" b="1" dirty="0">
                <a:solidFill>
                  <a:schemeClr val="tx1"/>
                </a:solidFill>
                <a:latin typeface="+mn-lt"/>
                <a:ea typeface="+mn-ea"/>
                <a:cs typeface="Arial" panose="020B0604020202020204" pitchFamily="34" charset="0"/>
              </a:rPr>
              <a:t> </a:t>
            </a:r>
            <a:r>
              <a:rPr lang="en-US" sz="2400" b="1" dirty="0" err="1">
                <a:solidFill>
                  <a:schemeClr val="tx1"/>
                </a:solidFill>
                <a:latin typeface="+mn-lt"/>
                <a:ea typeface="+mn-ea"/>
                <a:cs typeface="Arial" panose="020B0604020202020204" pitchFamily="34" charset="0"/>
              </a:rPr>
              <a:t>thể</a:t>
            </a:r>
            <a:r>
              <a:rPr lang="en-US" sz="2400" b="1" dirty="0">
                <a:solidFill>
                  <a:schemeClr val="tx1"/>
                </a:solidFill>
                <a:latin typeface="+mn-lt"/>
                <a:ea typeface="+mn-ea"/>
                <a:cs typeface="Arial" panose="020B0604020202020204" pitchFamily="34" charset="0"/>
              </a:rPr>
              <a:t> </a:t>
            </a:r>
            <a:r>
              <a:rPr lang="en-US" sz="2400" b="1" dirty="0" err="1">
                <a:solidFill>
                  <a:schemeClr val="tx1"/>
                </a:solidFill>
                <a:latin typeface="+mn-lt"/>
                <a:ea typeface="+mn-ea"/>
                <a:cs typeface="Arial" panose="020B0604020202020204" pitchFamily="34" charset="0"/>
              </a:rPr>
              <a:t>hiện</a:t>
            </a:r>
            <a:r>
              <a:rPr lang="en-US" sz="2400" b="1" dirty="0">
                <a:solidFill>
                  <a:schemeClr val="tx1"/>
                </a:solidFill>
                <a:latin typeface="+mn-lt"/>
                <a:ea typeface="+mn-ea"/>
                <a:cs typeface="Arial" panose="020B0604020202020204" pitchFamily="34" charset="0"/>
              </a:rPr>
              <a:t> </a:t>
            </a:r>
            <a:r>
              <a:rPr lang="en-US" sz="2400" b="1" dirty="0" err="1">
                <a:solidFill>
                  <a:schemeClr val="tx1"/>
                </a:solidFill>
                <a:latin typeface="+mn-lt"/>
                <a:ea typeface="+mn-ea"/>
                <a:cs typeface="Arial" panose="020B0604020202020204" pitchFamily="34" charset="0"/>
              </a:rPr>
              <a:t>cảm</a:t>
            </a:r>
            <a:r>
              <a:rPr lang="en-US" sz="2400" b="1" dirty="0">
                <a:solidFill>
                  <a:schemeClr val="tx1"/>
                </a:solidFill>
                <a:latin typeface="+mn-lt"/>
                <a:ea typeface="+mn-ea"/>
                <a:cs typeface="Arial" panose="020B0604020202020204" pitchFamily="34" charset="0"/>
              </a:rPr>
              <a:t> </a:t>
            </a:r>
            <a:r>
              <a:rPr lang="en-US" sz="2400" b="1" dirty="0" err="1">
                <a:solidFill>
                  <a:schemeClr val="tx1"/>
                </a:solidFill>
                <a:latin typeface="+mn-lt"/>
                <a:ea typeface="+mn-ea"/>
                <a:cs typeface="Arial" panose="020B0604020202020204" pitchFamily="34" charset="0"/>
              </a:rPr>
              <a:t>xúc</a:t>
            </a:r>
            <a:r>
              <a:rPr lang="en-US" sz="2400" b="1" dirty="0">
                <a:solidFill>
                  <a:schemeClr val="tx1"/>
                </a:solidFill>
                <a:latin typeface="+mn-lt"/>
                <a:ea typeface="+mn-ea"/>
                <a:cs typeface="Arial" panose="020B0604020202020204" pitchFamily="34" charset="0"/>
              </a:rPr>
              <a:t> </a:t>
            </a:r>
            <a:r>
              <a:rPr lang="en-US" sz="2400" b="1" dirty="0" err="1">
                <a:solidFill>
                  <a:schemeClr val="tx1"/>
                </a:solidFill>
                <a:latin typeface="+mn-lt"/>
                <a:ea typeface="+mn-ea"/>
                <a:cs typeface="Arial" panose="020B0604020202020204" pitchFamily="34" charset="0"/>
              </a:rPr>
              <a:t>của</a:t>
            </a:r>
            <a:r>
              <a:rPr lang="en-US" sz="2400" b="1" dirty="0">
                <a:solidFill>
                  <a:schemeClr val="tx1"/>
                </a:solidFill>
                <a:latin typeface="+mn-lt"/>
                <a:ea typeface="+mn-ea"/>
                <a:cs typeface="Arial" panose="020B0604020202020204" pitchFamily="34" charset="0"/>
              </a:rPr>
              <a:t> </a:t>
            </a:r>
            <a:r>
              <a:rPr lang="en-US" sz="2400" b="1" dirty="0" err="1">
                <a:solidFill>
                  <a:schemeClr val="tx1"/>
                </a:solidFill>
                <a:latin typeface="+mn-lt"/>
                <a:ea typeface="+mn-ea"/>
                <a:cs typeface="Arial" panose="020B0604020202020204" pitchFamily="34" charset="0"/>
              </a:rPr>
              <a:t>nhân</a:t>
            </a:r>
            <a:r>
              <a:rPr lang="en-US" sz="2400" b="1" dirty="0">
                <a:solidFill>
                  <a:schemeClr val="tx1"/>
                </a:solidFill>
                <a:latin typeface="+mn-lt"/>
                <a:ea typeface="+mn-ea"/>
                <a:cs typeface="Arial" panose="020B0604020202020204" pitchFamily="34" charset="0"/>
              </a:rPr>
              <a:t> </a:t>
            </a:r>
            <a:r>
              <a:rPr lang="en-US" sz="2400" b="1" dirty="0" err="1">
                <a:solidFill>
                  <a:schemeClr val="tx1"/>
                </a:solidFill>
                <a:latin typeface="+mn-lt"/>
                <a:ea typeface="+mn-ea"/>
                <a:cs typeface="Arial" panose="020B0604020202020204" pitchFamily="34" charset="0"/>
              </a:rPr>
              <a:t>vật</a:t>
            </a:r>
            <a:endParaRPr lang="vi-VN" sz="2400" b="1" dirty="0">
              <a:solidFill>
                <a:schemeClr val="tx1"/>
              </a:solidFill>
              <a:latin typeface="+mn-lt"/>
              <a:ea typeface="+mn-ea"/>
              <a:cs typeface="Arial" panose="020B0604020202020204" pitchFamily="34" charset="0"/>
            </a:endParaRPr>
          </a:p>
        </p:txBody>
      </p:sp>
      <p:grpSp>
        <p:nvGrpSpPr>
          <p:cNvPr id="5" name="Group 4">
            <a:extLst>
              <a:ext uri="{FF2B5EF4-FFF2-40B4-BE49-F238E27FC236}">
                <a16:creationId xmlns:a16="http://schemas.microsoft.com/office/drawing/2014/main" id="{4288EDF5-2B3E-23A4-6F14-4FF7F06E58DC}"/>
              </a:ext>
            </a:extLst>
          </p:cNvPr>
          <p:cNvGrpSpPr/>
          <p:nvPr/>
        </p:nvGrpSpPr>
        <p:grpSpPr>
          <a:xfrm>
            <a:off x="1079514" y="2424772"/>
            <a:ext cx="10046219" cy="791448"/>
            <a:chOff x="1776934" y="4898775"/>
            <a:chExt cx="7958792" cy="628195"/>
          </a:xfrm>
        </p:grpSpPr>
        <p:pic>
          <p:nvPicPr>
            <p:cNvPr id="6" name="Picture 5" descr="https://cdn-icons-png.flaticon.com/128/981/981221.png">
              <a:extLst>
                <a:ext uri="{FF2B5EF4-FFF2-40B4-BE49-F238E27FC236}">
                  <a16:creationId xmlns:a16="http://schemas.microsoft.com/office/drawing/2014/main" id="{CC797A2E-5CAC-DA3C-328B-AEC165BBB3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1776336" y="4899373"/>
              <a:ext cx="628195" cy="6270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B0D8F130-08AD-9AB0-CAF9-1C4932644E4E}"/>
                </a:ext>
              </a:extLst>
            </p:cNvPr>
            <p:cNvSpPr txBox="1"/>
            <p:nvPr/>
          </p:nvSpPr>
          <p:spPr>
            <a:xfrm>
              <a:off x="2513383" y="4974504"/>
              <a:ext cx="7222343" cy="458656"/>
            </a:xfrm>
            <a:prstGeom prst="rect">
              <a:avLst/>
            </a:prstGeom>
            <a:solidFill>
              <a:schemeClr val="accent2">
                <a:lumMod val="20000"/>
                <a:lumOff val="80000"/>
              </a:schemeClr>
            </a:solidFill>
          </p:spPr>
          <p:txBody>
            <a:bodyPr wrap="square" rtlCol="0">
              <a:spAutoFit/>
            </a:bodyPr>
            <a:lstStyle/>
            <a:p>
              <a:pPr algn="just" defTabSz="1152053">
                <a:lnSpc>
                  <a:spcPct val="150000"/>
                </a:lnSpc>
                <a:buClrTx/>
                <a:defRPr/>
              </a:pPr>
              <a:r>
                <a:rPr lang="vi-VN" sz="2400" dirty="0">
                  <a:solidFill>
                    <a:schemeClr val="tx1"/>
                  </a:solidFill>
                  <a:latin typeface="+mn-lt"/>
                  <a:ea typeface="+mn-ea"/>
                  <a:cs typeface="Arial" panose="020B0604020202020204" pitchFamily="34" charset="0"/>
                </a:rPr>
                <a:t>Tất cả cũng là nhờ chịu thương chịu khó thôi. </a:t>
              </a:r>
            </a:p>
          </p:txBody>
        </p:sp>
      </p:grpSp>
      <p:grpSp>
        <p:nvGrpSpPr>
          <p:cNvPr id="8" name="Group 7">
            <a:extLst>
              <a:ext uri="{FF2B5EF4-FFF2-40B4-BE49-F238E27FC236}">
                <a16:creationId xmlns:a16="http://schemas.microsoft.com/office/drawing/2014/main" id="{9D9A3781-1256-14BA-9316-63D1D7DC7ADE}"/>
              </a:ext>
            </a:extLst>
          </p:cNvPr>
          <p:cNvGrpSpPr/>
          <p:nvPr/>
        </p:nvGrpSpPr>
        <p:grpSpPr>
          <a:xfrm>
            <a:off x="1066266" y="3357503"/>
            <a:ext cx="10059467" cy="1121846"/>
            <a:chOff x="1760997" y="4974504"/>
            <a:chExt cx="7984487" cy="890440"/>
          </a:xfrm>
        </p:grpSpPr>
        <p:pic>
          <p:nvPicPr>
            <p:cNvPr id="9" name="Picture 8" descr="https://cdn-icons-png.flaticon.com/128/981/981221.png">
              <a:extLst>
                <a:ext uri="{FF2B5EF4-FFF2-40B4-BE49-F238E27FC236}">
                  <a16:creationId xmlns:a16="http://schemas.microsoft.com/office/drawing/2014/main" id="{69AFC3A4-A230-45B3-4D01-2991054FFB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1760997" y="5139736"/>
              <a:ext cx="628195" cy="628196"/>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5B00C117-AF90-B55E-F3DD-F2551AE8AB73}"/>
                </a:ext>
              </a:extLst>
            </p:cNvPr>
            <p:cNvSpPr txBox="1"/>
            <p:nvPr/>
          </p:nvSpPr>
          <p:spPr>
            <a:xfrm>
              <a:off x="2509366" y="4974504"/>
              <a:ext cx="7236118" cy="890440"/>
            </a:xfrm>
            <a:prstGeom prst="rect">
              <a:avLst/>
            </a:prstGeom>
            <a:solidFill>
              <a:schemeClr val="accent2">
                <a:lumMod val="20000"/>
                <a:lumOff val="80000"/>
              </a:schemeClr>
            </a:solidFill>
          </p:spPr>
          <p:txBody>
            <a:bodyPr wrap="square" rtlCol="0">
              <a:spAutoFit/>
            </a:bodyPr>
            <a:lstStyle/>
            <a:p>
              <a:pPr algn="just" defTabSz="1152053">
                <a:lnSpc>
                  <a:spcPct val="150000"/>
                </a:lnSpc>
                <a:buClrTx/>
                <a:defRPr/>
              </a:pPr>
              <a:r>
                <a:rPr lang="vi-VN" sz="2400" dirty="0">
                  <a:solidFill>
                    <a:schemeClr val="tx1"/>
                  </a:solidFill>
                  <a:latin typeface="+mn-lt"/>
                  <a:ea typeface="+mn-ea"/>
                  <a:cs typeface="Arial" panose="020B0604020202020204" pitchFamily="34" charset="0"/>
                </a:rPr>
                <a:t>Cho nó ra một đảo hoang xem nhờ ai mà nó có cuộc sống như hôm nay. </a:t>
              </a:r>
            </a:p>
          </p:txBody>
        </p:sp>
      </p:grpSp>
      <p:grpSp>
        <p:nvGrpSpPr>
          <p:cNvPr id="11" name="Group 10">
            <a:extLst>
              <a:ext uri="{FF2B5EF4-FFF2-40B4-BE49-F238E27FC236}">
                <a16:creationId xmlns:a16="http://schemas.microsoft.com/office/drawing/2014/main" id="{70E5B895-76D7-0158-CB25-28FE9A436140}"/>
              </a:ext>
            </a:extLst>
          </p:cNvPr>
          <p:cNvGrpSpPr/>
          <p:nvPr/>
        </p:nvGrpSpPr>
        <p:grpSpPr>
          <a:xfrm>
            <a:off x="1066262" y="4656094"/>
            <a:ext cx="10052843" cy="791448"/>
            <a:chOff x="1776934" y="4898775"/>
            <a:chExt cx="7964039" cy="628195"/>
          </a:xfrm>
        </p:grpSpPr>
        <p:pic>
          <p:nvPicPr>
            <p:cNvPr id="12" name="Picture 11" descr="https://cdn-icons-png.flaticon.com/128/981/981221.png">
              <a:extLst>
                <a:ext uri="{FF2B5EF4-FFF2-40B4-BE49-F238E27FC236}">
                  <a16:creationId xmlns:a16="http://schemas.microsoft.com/office/drawing/2014/main" id="{C47C0234-D49A-C4C0-16C6-1BDBA173FE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1776336" y="4899373"/>
              <a:ext cx="628195" cy="627000"/>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6EAEA9A1-D4BB-AD78-B119-968579B36215}"/>
                </a:ext>
              </a:extLst>
            </p:cNvPr>
            <p:cNvSpPr txBox="1"/>
            <p:nvPr/>
          </p:nvSpPr>
          <p:spPr>
            <a:xfrm>
              <a:off x="2523882" y="4974504"/>
              <a:ext cx="7217091" cy="458656"/>
            </a:xfrm>
            <a:prstGeom prst="rect">
              <a:avLst/>
            </a:prstGeom>
            <a:solidFill>
              <a:schemeClr val="accent2">
                <a:lumMod val="20000"/>
                <a:lumOff val="80000"/>
              </a:schemeClr>
            </a:solidFill>
          </p:spPr>
          <p:txBody>
            <a:bodyPr wrap="square" rtlCol="0">
              <a:spAutoFit/>
            </a:bodyPr>
            <a:lstStyle/>
            <a:p>
              <a:pPr algn="just" defTabSz="1152053">
                <a:lnSpc>
                  <a:spcPct val="150000"/>
                </a:lnSpc>
                <a:buClrTx/>
                <a:defRPr/>
              </a:pPr>
              <a:r>
                <a:rPr lang="vi-VN" sz="2400" dirty="0">
                  <a:solidFill>
                    <a:schemeClr val="tx1"/>
                  </a:solidFill>
                  <a:latin typeface="+mn-lt"/>
                  <a:ea typeface="+mn-ea"/>
                  <a:cs typeface="Arial" panose="020B0604020202020204" pitchFamily="34" charset="0"/>
                </a:rPr>
                <a:t>Chúng ta chết ở đây mất thôi</a:t>
              </a:r>
              <a:r>
                <a:rPr lang="en-US" sz="2400" dirty="0">
                  <a:solidFill>
                    <a:schemeClr val="tx1"/>
                  </a:solidFill>
                  <a:latin typeface="+mn-lt"/>
                  <a:ea typeface="+mn-ea"/>
                  <a:cs typeface="Arial" panose="020B0604020202020204" pitchFamily="34" charset="0"/>
                </a:rPr>
                <a:t>.</a:t>
              </a:r>
              <a:endParaRPr lang="vi-VN" sz="2400" dirty="0">
                <a:solidFill>
                  <a:schemeClr val="tx1"/>
                </a:solidFill>
                <a:latin typeface="+mn-lt"/>
                <a:ea typeface="+mn-ea"/>
                <a:cs typeface="Arial" panose="020B0604020202020204" pitchFamily="34" charset="0"/>
              </a:endParaRPr>
            </a:p>
          </p:txBody>
        </p:sp>
      </p:grpSp>
      <p:grpSp>
        <p:nvGrpSpPr>
          <p:cNvPr id="14" name="Group 13">
            <a:extLst>
              <a:ext uri="{FF2B5EF4-FFF2-40B4-BE49-F238E27FC236}">
                <a16:creationId xmlns:a16="http://schemas.microsoft.com/office/drawing/2014/main" id="{E69D75D0-C322-D99C-EB07-68D90A2E7C5E}"/>
              </a:ext>
            </a:extLst>
          </p:cNvPr>
          <p:cNvGrpSpPr/>
          <p:nvPr/>
        </p:nvGrpSpPr>
        <p:grpSpPr>
          <a:xfrm>
            <a:off x="1037289" y="5509575"/>
            <a:ext cx="10081816" cy="791448"/>
            <a:chOff x="1776934" y="4898775"/>
            <a:chExt cx="7768229" cy="628195"/>
          </a:xfrm>
        </p:grpSpPr>
        <p:pic>
          <p:nvPicPr>
            <p:cNvPr id="15" name="Picture 14" descr="https://cdn-icons-png.flaticon.com/128/981/981221.png">
              <a:extLst>
                <a:ext uri="{FF2B5EF4-FFF2-40B4-BE49-F238E27FC236}">
                  <a16:creationId xmlns:a16="http://schemas.microsoft.com/office/drawing/2014/main" id="{5B922F5C-970A-E8AD-5FCC-40EBBD430C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1776336" y="4899373"/>
              <a:ext cx="628195" cy="627000"/>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BAAF57AE-87B9-9F71-F4D1-BB3F136D8FFE}"/>
                </a:ext>
              </a:extLst>
            </p:cNvPr>
            <p:cNvSpPr txBox="1"/>
            <p:nvPr/>
          </p:nvSpPr>
          <p:spPr>
            <a:xfrm>
              <a:off x="2525747" y="4974504"/>
              <a:ext cx="7019416" cy="458656"/>
            </a:xfrm>
            <a:prstGeom prst="rect">
              <a:avLst/>
            </a:prstGeom>
            <a:solidFill>
              <a:schemeClr val="accent2">
                <a:lumMod val="20000"/>
                <a:lumOff val="80000"/>
              </a:schemeClr>
            </a:solidFill>
          </p:spPr>
          <p:txBody>
            <a:bodyPr wrap="square" rtlCol="0">
              <a:spAutoFit/>
            </a:bodyPr>
            <a:lstStyle/>
            <a:p>
              <a:pPr algn="just" defTabSz="1152053">
                <a:lnSpc>
                  <a:spcPct val="150000"/>
                </a:lnSpc>
                <a:buClrTx/>
                <a:defRPr/>
              </a:pPr>
              <a:r>
                <a:rPr lang="vi-VN" sz="2400" dirty="0">
                  <a:solidFill>
                    <a:schemeClr val="tx1"/>
                  </a:solidFill>
                  <a:latin typeface="+mn-lt"/>
                  <a:ea typeface="+mn-ea"/>
                  <a:cs typeface="Arial" panose="020B0604020202020204" pitchFamily="34" charset="0"/>
                </a:rPr>
                <a:t>Trời luôn có mắt. Nàng đừng lo! </a:t>
              </a:r>
            </a:p>
          </p:txBody>
        </p:sp>
      </p:grpSp>
    </p:spTree>
    <p:extLst>
      <p:ext uri="{BB962C8B-B14F-4D97-AF65-F5344CB8AC3E}">
        <p14:creationId xmlns:p14="http://schemas.microsoft.com/office/powerpoint/2010/main" val="2605645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left)">
                                      <p:cBhvr>
                                        <p:cTn id="2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AA5203C7-C182-6177-5080-7536B0EB8DF9}"/>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501320E0-8B39-2192-931E-C20B0B4B9DCA}"/>
              </a:ext>
            </a:extLst>
          </p:cNvPr>
          <p:cNvGrpSpPr/>
          <p:nvPr/>
        </p:nvGrpSpPr>
        <p:grpSpPr>
          <a:xfrm>
            <a:off x="438507" y="1711159"/>
            <a:ext cx="11314986" cy="660180"/>
            <a:chOff x="1892113" y="406695"/>
            <a:chExt cx="8981028" cy="524004"/>
          </a:xfrm>
        </p:grpSpPr>
        <p:sp>
          <p:nvSpPr>
            <p:cNvPr id="3" name="Rectangle 2">
              <a:extLst>
                <a:ext uri="{FF2B5EF4-FFF2-40B4-BE49-F238E27FC236}">
                  <a16:creationId xmlns:a16="http://schemas.microsoft.com/office/drawing/2014/main" id="{FEC1F087-2206-3FC8-D13B-7025D979355E}"/>
                </a:ext>
              </a:extLst>
            </p:cNvPr>
            <p:cNvSpPr/>
            <p:nvPr/>
          </p:nvSpPr>
          <p:spPr>
            <a:xfrm>
              <a:off x="1892113" y="406695"/>
              <a:ext cx="8981028" cy="454992"/>
            </a:xfrm>
            <a:prstGeom prst="rect">
              <a:avLst/>
            </a:prstGeom>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defTabSz="1152053">
                <a:lnSpc>
                  <a:spcPct val="150000"/>
                </a:lnSpc>
                <a:defRPr/>
              </a:pPr>
              <a:r>
                <a:rPr lang="en-US" sz="2400" b="1" dirty="0">
                  <a:latin typeface="+mn-lt"/>
                </a:rPr>
                <a:t>       </a:t>
              </a:r>
              <a:r>
                <a:rPr lang="en-US" sz="2400" b="1" dirty="0" err="1">
                  <a:latin typeface="+mn-lt"/>
                </a:rPr>
                <a:t>Bài</a:t>
              </a:r>
              <a:r>
                <a:rPr lang="en-US" sz="2400" b="1" dirty="0">
                  <a:latin typeface="+mn-lt"/>
                </a:rPr>
                <a:t> </a:t>
              </a:r>
              <a:r>
                <a:rPr lang="en-US" sz="2400" b="1" dirty="0" err="1">
                  <a:latin typeface="+mn-lt"/>
                </a:rPr>
                <a:t>đọc</a:t>
              </a:r>
              <a:r>
                <a:rPr lang="en-US" sz="2400" b="1" dirty="0">
                  <a:latin typeface="+mn-lt"/>
                </a:rPr>
                <a:t> </a:t>
              </a:r>
              <a:r>
                <a:rPr lang="en-US" sz="2400" b="1" dirty="0" err="1">
                  <a:latin typeface="+mn-lt"/>
                </a:rPr>
                <a:t>có</a:t>
              </a:r>
              <a:r>
                <a:rPr lang="en-US" sz="2400" b="1" dirty="0">
                  <a:latin typeface="+mn-lt"/>
                </a:rPr>
                <a:t> </a:t>
              </a:r>
              <a:r>
                <a:rPr lang="en-US" sz="2400" b="1" dirty="0" err="1">
                  <a:latin typeface="+mn-lt"/>
                </a:rPr>
                <a:t>thể</a:t>
              </a:r>
              <a:r>
                <a:rPr lang="en-US" sz="2400" b="1" dirty="0">
                  <a:latin typeface="+mn-lt"/>
                </a:rPr>
                <a:t> chia </a:t>
              </a:r>
              <a:r>
                <a:rPr lang="en-US" sz="2400" b="1" dirty="0" err="1">
                  <a:latin typeface="+mn-lt"/>
                </a:rPr>
                <a:t>thành</a:t>
              </a:r>
              <a:r>
                <a:rPr lang="en-US" sz="2400" b="1" dirty="0">
                  <a:latin typeface="+mn-lt"/>
                </a:rPr>
                <a:t> 4 </a:t>
              </a:r>
              <a:r>
                <a:rPr lang="en-US" sz="2400" b="1" dirty="0" err="1">
                  <a:latin typeface="+mn-lt"/>
                </a:rPr>
                <a:t>đoạn</a:t>
              </a:r>
              <a:r>
                <a:rPr lang="en-US" sz="2400" b="1" dirty="0">
                  <a:latin typeface="+mn-lt"/>
                </a:rPr>
                <a:t> </a:t>
              </a:r>
              <a:r>
                <a:rPr lang="en-US" sz="2400" b="1" dirty="0" err="1">
                  <a:latin typeface="+mn-lt"/>
                </a:rPr>
                <a:t>như</a:t>
              </a:r>
              <a:r>
                <a:rPr lang="en-US" sz="2400" b="1" dirty="0">
                  <a:latin typeface="+mn-lt"/>
                </a:rPr>
                <a:t> </a:t>
              </a:r>
              <a:r>
                <a:rPr lang="en-US" sz="2400" b="1" dirty="0" err="1">
                  <a:latin typeface="+mn-lt"/>
                </a:rPr>
                <a:t>sau</a:t>
              </a:r>
              <a:r>
                <a:rPr lang="en-US" sz="2400" b="1" dirty="0">
                  <a:latin typeface="+mn-lt"/>
                </a:rPr>
                <a:t> </a:t>
              </a:r>
              <a:r>
                <a:rPr lang="en-US" sz="2400" b="1" dirty="0" err="1">
                  <a:latin typeface="+mn-lt"/>
                </a:rPr>
                <a:t>để</a:t>
              </a:r>
              <a:r>
                <a:rPr lang="en-US" sz="2400" b="1" dirty="0">
                  <a:latin typeface="+mn-lt"/>
                </a:rPr>
                <a:t> </a:t>
              </a:r>
              <a:r>
                <a:rPr lang="en-US" sz="2400" b="1" dirty="0" err="1">
                  <a:latin typeface="+mn-lt"/>
                </a:rPr>
                <a:t>luyện</a:t>
              </a:r>
              <a:r>
                <a:rPr lang="en-US" sz="2400" b="1" dirty="0">
                  <a:latin typeface="+mn-lt"/>
                </a:rPr>
                <a:t> </a:t>
              </a:r>
              <a:r>
                <a:rPr lang="en-US" sz="2400" b="1" dirty="0" err="1">
                  <a:latin typeface="+mn-lt"/>
                </a:rPr>
                <a:t>đọc</a:t>
              </a:r>
              <a:r>
                <a:rPr lang="en-US" sz="2400" b="1" dirty="0">
                  <a:latin typeface="+mn-lt"/>
                </a:rPr>
                <a:t> </a:t>
              </a:r>
              <a:r>
                <a:rPr lang="en-US" sz="2400" b="1" dirty="0" err="1">
                  <a:latin typeface="+mn-lt"/>
                </a:rPr>
                <a:t>và</a:t>
              </a:r>
              <a:r>
                <a:rPr lang="en-US" sz="2400" b="1" dirty="0">
                  <a:latin typeface="+mn-lt"/>
                </a:rPr>
                <a:t> </a:t>
              </a:r>
              <a:r>
                <a:rPr lang="en-US" sz="2400" b="1" dirty="0" err="1">
                  <a:latin typeface="+mn-lt"/>
                </a:rPr>
                <a:t>tìm</a:t>
              </a:r>
              <a:r>
                <a:rPr lang="en-US" sz="2400" b="1" dirty="0">
                  <a:latin typeface="+mn-lt"/>
                </a:rPr>
                <a:t> </a:t>
              </a:r>
              <a:r>
                <a:rPr lang="en-US" sz="2400" b="1" dirty="0" err="1">
                  <a:latin typeface="+mn-lt"/>
                </a:rPr>
                <a:t>ý</a:t>
              </a:r>
              <a:r>
                <a:rPr lang="en-US" sz="2400" b="1" dirty="0">
                  <a:latin typeface="+mn-lt"/>
                </a:rPr>
                <a:t>:</a:t>
              </a:r>
              <a:endParaRPr lang="en-US" sz="2400" dirty="0">
                <a:latin typeface="+mn-lt"/>
              </a:endParaRPr>
            </a:p>
          </p:txBody>
        </p:sp>
        <p:pic>
          <p:nvPicPr>
            <p:cNvPr id="4" name="Picture 3">
              <a:extLst>
                <a:ext uri="{FF2B5EF4-FFF2-40B4-BE49-F238E27FC236}">
                  <a16:creationId xmlns:a16="http://schemas.microsoft.com/office/drawing/2014/main" id="{D51C1753-E3EB-3E40-CCA6-BE724B9D8E8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91608" y="426359"/>
              <a:ext cx="442006" cy="504340"/>
            </a:xfrm>
            <a:prstGeom prst="rect">
              <a:avLst/>
            </a:prstGeom>
          </p:spPr>
        </p:pic>
      </p:grpSp>
      <p:sp>
        <p:nvSpPr>
          <p:cNvPr id="5" name="Rectangle 4">
            <a:extLst>
              <a:ext uri="{FF2B5EF4-FFF2-40B4-BE49-F238E27FC236}">
                <a16:creationId xmlns:a16="http://schemas.microsoft.com/office/drawing/2014/main" id="{ABC4BB3A-3913-7E61-820D-A120F3748974}"/>
              </a:ext>
            </a:extLst>
          </p:cNvPr>
          <p:cNvSpPr/>
          <p:nvPr/>
        </p:nvSpPr>
        <p:spPr>
          <a:xfrm>
            <a:off x="515484" y="2570176"/>
            <a:ext cx="2401403" cy="829711"/>
          </a:xfrm>
          <a:prstGeom prst="rect">
            <a:avLst/>
          </a:prstGeom>
          <a:solidFill>
            <a:schemeClr val="accent2">
              <a:lumMod val="20000"/>
              <a:lumOff val="80000"/>
            </a:schemeClr>
          </a:solidFill>
          <a:ln w="12700" cap="flat" cmpd="sng" algn="ctr">
            <a:solidFill>
              <a:schemeClr val="accent2"/>
            </a:solidFill>
            <a:prstDash val="solid"/>
          </a:ln>
          <a:effectLst/>
        </p:spPr>
        <p:txBody>
          <a:bodyPr rtlCol="0" anchor="ctr"/>
          <a:lstStyle/>
          <a:p>
            <a:pPr algn="ctr" defTabSz="1152053">
              <a:buClrTx/>
              <a:defRPr/>
            </a:pPr>
            <a:r>
              <a:rPr lang="en-US" sz="2400" b="1">
                <a:solidFill>
                  <a:sysClr val="windowText" lastClr="000000"/>
                </a:solidFill>
                <a:latin typeface="+mn-lt"/>
                <a:ea typeface="+mn-ea"/>
              </a:rPr>
              <a:t>Đoạn 1</a:t>
            </a:r>
          </a:p>
        </p:txBody>
      </p:sp>
      <p:sp>
        <p:nvSpPr>
          <p:cNvPr id="6" name="Rectangle 5">
            <a:extLst>
              <a:ext uri="{FF2B5EF4-FFF2-40B4-BE49-F238E27FC236}">
                <a16:creationId xmlns:a16="http://schemas.microsoft.com/office/drawing/2014/main" id="{326665FC-272D-9E00-81BF-F34069C5ED0C}"/>
              </a:ext>
            </a:extLst>
          </p:cNvPr>
          <p:cNvSpPr/>
          <p:nvPr/>
        </p:nvSpPr>
        <p:spPr>
          <a:xfrm>
            <a:off x="3105422" y="2566895"/>
            <a:ext cx="2645680" cy="829711"/>
          </a:xfrm>
          <a:prstGeom prst="rect">
            <a:avLst/>
          </a:prstGeom>
          <a:solidFill>
            <a:schemeClr val="accent2">
              <a:lumMod val="20000"/>
              <a:lumOff val="80000"/>
            </a:schemeClr>
          </a:solidFill>
          <a:ln w="12700" cap="flat" cmpd="sng" algn="ctr">
            <a:solidFill>
              <a:schemeClr val="accent2"/>
            </a:solidFill>
            <a:prstDash val="solid"/>
          </a:ln>
          <a:effectLst/>
        </p:spPr>
        <p:txBody>
          <a:bodyPr rtlCol="0" anchor="ctr"/>
          <a:lstStyle/>
          <a:p>
            <a:pPr algn="ctr" defTabSz="1152053">
              <a:buClrTx/>
              <a:defRPr/>
            </a:pPr>
            <a:r>
              <a:rPr lang="en-US" sz="2400" b="1" dirty="0" err="1">
                <a:solidFill>
                  <a:sysClr val="windowText" lastClr="000000"/>
                </a:solidFill>
                <a:latin typeface="+mn-lt"/>
                <a:ea typeface="+mn-ea"/>
              </a:rPr>
              <a:t>Đoạn</a:t>
            </a:r>
            <a:r>
              <a:rPr lang="en-US" sz="2400" b="1" dirty="0">
                <a:solidFill>
                  <a:sysClr val="windowText" lastClr="000000"/>
                </a:solidFill>
                <a:latin typeface="+mn-lt"/>
                <a:ea typeface="+mn-ea"/>
              </a:rPr>
              <a:t> 2</a:t>
            </a:r>
          </a:p>
        </p:txBody>
      </p:sp>
      <p:sp>
        <p:nvSpPr>
          <p:cNvPr id="7" name="Rectangle 6">
            <a:extLst>
              <a:ext uri="{FF2B5EF4-FFF2-40B4-BE49-F238E27FC236}">
                <a16:creationId xmlns:a16="http://schemas.microsoft.com/office/drawing/2014/main" id="{8281820A-AB5B-726A-B4C6-63D5EA8F511D}"/>
              </a:ext>
            </a:extLst>
          </p:cNvPr>
          <p:cNvSpPr/>
          <p:nvPr/>
        </p:nvSpPr>
        <p:spPr>
          <a:xfrm>
            <a:off x="5939632" y="2578896"/>
            <a:ext cx="3211274" cy="829711"/>
          </a:xfrm>
          <a:prstGeom prst="rect">
            <a:avLst/>
          </a:prstGeom>
          <a:solidFill>
            <a:schemeClr val="accent2">
              <a:lumMod val="20000"/>
              <a:lumOff val="80000"/>
            </a:schemeClr>
          </a:solidFill>
          <a:ln w="12700" cap="flat" cmpd="sng" algn="ctr">
            <a:solidFill>
              <a:schemeClr val="accent2"/>
            </a:solidFill>
            <a:prstDash val="solid"/>
          </a:ln>
          <a:effectLst/>
        </p:spPr>
        <p:txBody>
          <a:bodyPr rtlCol="0" anchor="ctr"/>
          <a:lstStyle/>
          <a:p>
            <a:pPr algn="ctr" defTabSz="1152053">
              <a:buClrTx/>
              <a:defRPr/>
            </a:pPr>
            <a:r>
              <a:rPr lang="en-US" sz="2400" b="1" dirty="0" err="1">
                <a:solidFill>
                  <a:sysClr val="windowText" lastClr="000000"/>
                </a:solidFill>
                <a:latin typeface="+mn-lt"/>
                <a:ea typeface="+mn-ea"/>
              </a:rPr>
              <a:t>Đoạn</a:t>
            </a:r>
            <a:r>
              <a:rPr lang="en-US" sz="2400" b="1" dirty="0">
                <a:solidFill>
                  <a:sysClr val="windowText" lastClr="000000"/>
                </a:solidFill>
                <a:latin typeface="+mn-lt"/>
                <a:ea typeface="+mn-ea"/>
              </a:rPr>
              <a:t> 3</a:t>
            </a:r>
          </a:p>
        </p:txBody>
      </p:sp>
      <p:sp>
        <p:nvSpPr>
          <p:cNvPr id="8" name="Rectangle 7">
            <a:extLst>
              <a:ext uri="{FF2B5EF4-FFF2-40B4-BE49-F238E27FC236}">
                <a16:creationId xmlns:a16="http://schemas.microsoft.com/office/drawing/2014/main" id="{7B3EB896-B658-753D-D0A9-EA56E7AA31B5}"/>
              </a:ext>
            </a:extLst>
          </p:cNvPr>
          <p:cNvSpPr/>
          <p:nvPr/>
        </p:nvSpPr>
        <p:spPr>
          <a:xfrm>
            <a:off x="9306560" y="2568660"/>
            <a:ext cx="2212870" cy="829711"/>
          </a:xfrm>
          <a:prstGeom prst="rect">
            <a:avLst/>
          </a:prstGeom>
          <a:solidFill>
            <a:schemeClr val="accent2">
              <a:lumMod val="20000"/>
              <a:lumOff val="80000"/>
            </a:schemeClr>
          </a:solidFill>
          <a:ln w="12700" cap="flat" cmpd="sng" algn="ctr">
            <a:solidFill>
              <a:schemeClr val="accent2"/>
            </a:solidFill>
            <a:prstDash val="solid"/>
          </a:ln>
          <a:effectLst/>
        </p:spPr>
        <p:txBody>
          <a:bodyPr rtlCol="0" anchor="ctr"/>
          <a:lstStyle/>
          <a:p>
            <a:pPr algn="ctr" defTabSz="1152053">
              <a:buClrTx/>
              <a:defRPr/>
            </a:pPr>
            <a:r>
              <a:rPr lang="en-US" sz="2400" b="1">
                <a:solidFill>
                  <a:sysClr val="windowText" lastClr="000000"/>
                </a:solidFill>
                <a:latin typeface="+mn-lt"/>
                <a:ea typeface="+mn-ea"/>
              </a:rPr>
              <a:t>Đoạn 4</a:t>
            </a:r>
          </a:p>
        </p:txBody>
      </p:sp>
      <p:sp>
        <p:nvSpPr>
          <p:cNvPr id="9" name="Down Arrow 5">
            <a:extLst>
              <a:ext uri="{FF2B5EF4-FFF2-40B4-BE49-F238E27FC236}">
                <a16:creationId xmlns:a16="http://schemas.microsoft.com/office/drawing/2014/main" id="{A65EF880-1D34-1616-DC59-A39E35EB8897}"/>
              </a:ext>
            </a:extLst>
          </p:cNvPr>
          <p:cNvSpPr/>
          <p:nvPr/>
        </p:nvSpPr>
        <p:spPr>
          <a:xfrm>
            <a:off x="1407092" y="3580949"/>
            <a:ext cx="618186" cy="557437"/>
          </a:xfrm>
          <a:prstGeom prst="downArrow">
            <a:avLst/>
          </a:prstGeom>
          <a:solidFill>
            <a:schemeClr val="accent2"/>
          </a:solidFill>
          <a:ln w="25400" cap="flat" cmpd="sng" algn="ctr">
            <a:solidFill>
              <a:schemeClr val="accent2"/>
            </a:solidFill>
            <a:prstDash val="solid"/>
          </a:ln>
          <a:effectLst/>
        </p:spPr>
        <p:txBody>
          <a:bodyPr rtlCol="0" anchor="ctr"/>
          <a:lstStyle/>
          <a:p>
            <a:pPr algn="ctr" defTabSz="1152053">
              <a:buClrTx/>
              <a:defRPr/>
            </a:pPr>
            <a:endParaRPr lang="en-US" sz="2400">
              <a:solidFill>
                <a:sysClr val="windowText" lastClr="000000"/>
              </a:solidFill>
              <a:latin typeface="+mn-lt"/>
              <a:ea typeface="+mn-ea"/>
            </a:endParaRPr>
          </a:p>
        </p:txBody>
      </p:sp>
      <p:sp>
        <p:nvSpPr>
          <p:cNvPr id="10" name="Rounded Rectangle 104">
            <a:extLst>
              <a:ext uri="{FF2B5EF4-FFF2-40B4-BE49-F238E27FC236}">
                <a16:creationId xmlns:a16="http://schemas.microsoft.com/office/drawing/2014/main" id="{8AB233A3-7714-D4E8-0408-348E9A5256B6}"/>
              </a:ext>
            </a:extLst>
          </p:cNvPr>
          <p:cNvSpPr/>
          <p:nvPr/>
        </p:nvSpPr>
        <p:spPr>
          <a:xfrm>
            <a:off x="426797" y="4275416"/>
            <a:ext cx="2554748" cy="2107288"/>
          </a:xfrm>
          <a:prstGeom prst="roundRect">
            <a:avLst>
              <a:gd name="adj" fmla="val 11053"/>
            </a:avLst>
          </a:prstGeom>
          <a:solidFill>
            <a:srgbClr val="FFFFFF"/>
          </a:solidFill>
          <a:ln w="12700" cap="flat" cmpd="sng" algn="ctr">
            <a:solidFill>
              <a:srgbClr val="E9FCE3">
                <a:lumMod val="10000"/>
              </a:srgbClr>
            </a:solidFill>
            <a:prstDash val="solid"/>
          </a:ln>
          <a:effectLst/>
        </p:spPr>
        <p:txBody>
          <a:bodyPr rtlCol="0" anchor="ctr"/>
          <a:lstStyle/>
          <a:p>
            <a:pPr algn="ctr">
              <a:lnSpc>
                <a:spcPct val="150000"/>
              </a:lnSpc>
              <a:buClrTx/>
            </a:pPr>
            <a:r>
              <a:rPr lang="en-US" sz="2400" dirty="0" err="1">
                <a:solidFill>
                  <a:schemeClr val="tx1"/>
                </a:solidFill>
                <a:latin typeface="+mn-lt"/>
                <a:ea typeface="+mn-ea"/>
                <a:cs typeface="Arial" panose="020B0604020202020204" pitchFamily="34" charset="0"/>
              </a:rPr>
              <a:t>Từ</a:t>
            </a:r>
            <a:r>
              <a:rPr lang="en-US" sz="2400" dirty="0">
                <a:solidFill>
                  <a:schemeClr val="tx1"/>
                </a:solidFill>
                <a:latin typeface="+mn-lt"/>
                <a:ea typeface="+mn-ea"/>
                <a:cs typeface="Arial" panose="020B0604020202020204" pitchFamily="34" charset="0"/>
              </a:rPr>
              <a:t> </a:t>
            </a:r>
            <a:r>
              <a:rPr lang="en-US" sz="2400" dirty="0" err="1">
                <a:solidFill>
                  <a:schemeClr val="tx1"/>
                </a:solidFill>
                <a:latin typeface="+mn-lt"/>
                <a:ea typeface="+mn-ea"/>
                <a:cs typeface="Arial" panose="020B0604020202020204" pitchFamily="34" charset="0"/>
              </a:rPr>
              <a:t>đầu</a:t>
            </a:r>
            <a:r>
              <a:rPr lang="en-US" sz="2400" dirty="0">
                <a:solidFill>
                  <a:schemeClr val="tx1"/>
                </a:solidFill>
                <a:latin typeface="+mn-lt"/>
                <a:ea typeface="+mn-ea"/>
                <a:cs typeface="Arial" panose="020B0604020202020204" pitchFamily="34" charset="0"/>
              </a:rPr>
              <a:t> </a:t>
            </a:r>
            <a:r>
              <a:rPr lang="en-US" sz="2400" dirty="0" err="1">
                <a:solidFill>
                  <a:schemeClr val="tx1"/>
                </a:solidFill>
                <a:latin typeface="+mn-lt"/>
                <a:ea typeface="+mn-ea"/>
                <a:cs typeface="Arial" panose="020B0604020202020204" pitchFamily="34" charset="0"/>
              </a:rPr>
              <a:t>đến</a:t>
            </a:r>
            <a:r>
              <a:rPr lang="en-US" sz="2400" dirty="0">
                <a:solidFill>
                  <a:schemeClr val="tx1"/>
                </a:solidFill>
                <a:latin typeface="+mn-lt"/>
                <a:ea typeface="+mn-ea"/>
                <a:cs typeface="Arial" panose="020B0604020202020204" pitchFamily="34" charset="0"/>
              </a:rPr>
              <a:t> </a:t>
            </a:r>
            <a:r>
              <a:rPr lang="vi-VN" sz="2400" dirty="0">
                <a:solidFill>
                  <a:schemeClr val="tx1"/>
                </a:solidFill>
                <a:latin typeface="+mn-lt"/>
                <a:ea typeface="+mn-ea"/>
                <a:cs typeface="Arial" panose="020B0604020202020204" pitchFamily="34" charset="0"/>
              </a:rPr>
              <a:t>“</a:t>
            </a:r>
            <a:r>
              <a:rPr lang="en-US" sz="2400" dirty="0" err="1">
                <a:solidFill>
                  <a:schemeClr val="tx1"/>
                </a:solidFill>
                <a:latin typeface="+mn-lt"/>
                <a:ea typeface="+mn-ea"/>
                <a:cs typeface="Arial" panose="020B0604020202020204" pitchFamily="34" charset="0"/>
              </a:rPr>
              <a:t>ra</a:t>
            </a:r>
            <a:r>
              <a:rPr lang="en-US" sz="2400" dirty="0">
                <a:solidFill>
                  <a:schemeClr val="tx1"/>
                </a:solidFill>
                <a:latin typeface="+mn-lt"/>
                <a:ea typeface="+mn-ea"/>
                <a:cs typeface="Arial" panose="020B0604020202020204" pitchFamily="34" charset="0"/>
              </a:rPr>
              <a:t> </a:t>
            </a:r>
            <a:r>
              <a:rPr lang="en-US" sz="2400" dirty="0" err="1">
                <a:solidFill>
                  <a:schemeClr val="tx1"/>
                </a:solidFill>
                <a:latin typeface="+mn-lt"/>
                <a:ea typeface="+mn-ea"/>
                <a:cs typeface="Arial" panose="020B0604020202020204" pitchFamily="34" charset="0"/>
              </a:rPr>
              <a:t>một</a:t>
            </a:r>
            <a:r>
              <a:rPr lang="en-US" sz="2400" dirty="0">
                <a:solidFill>
                  <a:schemeClr val="tx1"/>
                </a:solidFill>
                <a:latin typeface="+mn-lt"/>
                <a:ea typeface="+mn-ea"/>
                <a:cs typeface="Arial" panose="020B0604020202020204" pitchFamily="34" charset="0"/>
              </a:rPr>
              <a:t> </a:t>
            </a:r>
            <a:r>
              <a:rPr lang="en-US" sz="2400" dirty="0" err="1">
                <a:solidFill>
                  <a:schemeClr val="tx1"/>
                </a:solidFill>
                <a:latin typeface="+mn-lt"/>
                <a:ea typeface="+mn-ea"/>
                <a:cs typeface="Arial" panose="020B0604020202020204" pitchFamily="34" charset="0"/>
              </a:rPr>
              <a:t>đảo</a:t>
            </a:r>
            <a:r>
              <a:rPr lang="en-US" sz="2400" dirty="0">
                <a:solidFill>
                  <a:schemeClr val="tx1"/>
                </a:solidFill>
                <a:latin typeface="+mn-lt"/>
                <a:ea typeface="+mn-ea"/>
                <a:cs typeface="Arial" panose="020B0604020202020204" pitchFamily="34" charset="0"/>
              </a:rPr>
              <a:t> xa”.</a:t>
            </a:r>
          </a:p>
        </p:txBody>
      </p:sp>
      <p:sp>
        <p:nvSpPr>
          <p:cNvPr id="11" name="Down Arrow 5">
            <a:extLst>
              <a:ext uri="{FF2B5EF4-FFF2-40B4-BE49-F238E27FC236}">
                <a16:creationId xmlns:a16="http://schemas.microsoft.com/office/drawing/2014/main" id="{C4B37140-73FB-3D65-57F4-CC91DAC956EE}"/>
              </a:ext>
            </a:extLst>
          </p:cNvPr>
          <p:cNvSpPr/>
          <p:nvPr/>
        </p:nvSpPr>
        <p:spPr>
          <a:xfrm>
            <a:off x="4119169" y="3580948"/>
            <a:ext cx="618186" cy="557437"/>
          </a:xfrm>
          <a:prstGeom prst="downArrow">
            <a:avLst/>
          </a:prstGeom>
          <a:solidFill>
            <a:schemeClr val="accent2"/>
          </a:solidFill>
          <a:ln w="25400" cap="flat" cmpd="sng" algn="ctr">
            <a:solidFill>
              <a:schemeClr val="accent2"/>
            </a:solidFill>
            <a:prstDash val="solid"/>
          </a:ln>
          <a:effectLst/>
        </p:spPr>
        <p:txBody>
          <a:bodyPr rtlCol="0" anchor="ctr"/>
          <a:lstStyle/>
          <a:p>
            <a:pPr algn="ctr" defTabSz="1152053">
              <a:buClrTx/>
              <a:defRPr/>
            </a:pPr>
            <a:endParaRPr lang="en-US" sz="2400">
              <a:solidFill>
                <a:sysClr val="windowText" lastClr="000000"/>
              </a:solidFill>
              <a:latin typeface="+mn-lt"/>
              <a:ea typeface="+mn-ea"/>
            </a:endParaRPr>
          </a:p>
        </p:txBody>
      </p:sp>
      <p:sp>
        <p:nvSpPr>
          <p:cNvPr id="12" name="Rounded Rectangle 104">
            <a:extLst>
              <a:ext uri="{FF2B5EF4-FFF2-40B4-BE49-F238E27FC236}">
                <a16:creationId xmlns:a16="http://schemas.microsoft.com/office/drawing/2014/main" id="{D0C11B50-81EF-F83B-43B5-382BD51D368B}"/>
              </a:ext>
            </a:extLst>
          </p:cNvPr>
          <p:cNvSpPr/>
          <p:nvPr/>
        </p:nvSpPr>
        <p:spPr>
          <a:xfrm>
            <a:off x="3105422" y="4276381"/>
            <a:ext cx="2645680" cy="2107288"/>
          </a:xfrm>
          <a:prstGeom prst="roundRect">
            <a:avLst>
              <a:gd name="adj" fmla="val 11053"/>
            </a:avLst>
          </a:prstGeom>
          <a:solidFill>
            <a:srgbClr val="FFFFFF"/>
          </a:solidFill>
          <a:ln w="12700" cap="flat" cmpd="sng" algn="ctr">
            <a:solidFill>
              <a:srgbClr val="E9FCE3">
                <a:lumMod val="10000"/>
              </a:srgbClr>
            </a:solidFill>
            <a:prstDash val="solid"/>
          </a:ln>
          <a:effectLst/>
        </p:spPr>
        <p:txBody>
          <a:bodyPr rtlCol="0" anchor="ctr"/>
          <a:lstStyle/>
          <a:p>
            <a:pPr algn="ctr">
              <a:lnSpc>
                <a:spcPct val="150000"/>
              </a:lnSpc>
              <a:buClrTx/>
            </a:pPr>
            <a:r>
              <a:rPr lang="vi-VN" sz="2400">
                <a:solidFill>
                  <a:schemeClr val="tx1"/>
                </a:solidFill>
                <a:latin typeface="+mn-lt"/>
                <a:ea typeface="+mn-ea"/>
                <a:cs typeface="Arial" panose="020B0604020202020204" pitchFamily="34" charset="0"/>
              </a:rPr>
              <a:t>Tiếp theo đến “làm thức ăn”.</a:t>
            </a:r>
            <a:endParaRPr lang="en-US" sz="2400" dirty="0">
              <a:solidFill>
                <a:schemeClr val="tx1"/>
              </a:solidFill>
              <a:latin typeface="+mn-lt"/>
              <a:ea typeface="+mn-ea"/>
              <a:cs typeface="Arial" panose="020B0604020202020204" pitchFamily="34" charset="0"/>
            </a:endParaRPr>
          </a:p>
        </p:txBody>
      </p:sp>
      <p:sp>
        <p:nvSpPr>
          <p:cNvPr id="13" name="Down Arrow 5">
            <a:extLst>
              <a:ext uri="{FF2B5EF4-FFF2-40B4-BE49-F238E27FC236}">
                <a16:creationId xmlns:a16="http://schemas.microsoft.com/office/drawing/2014/main" id="{D2DB93B4-0067-0ACB-B808-E96CDAC595C7}"/>
              </a:ext>
            </a:extLst>
          </p:cNvPr>
          <p:cNvSpPr/>
          <p:nvPr/>
        </p:nvSpPr>
        <p:spPr>
          <a:xfrm>
            <a:off x="7236176" y="3580948"/>
            <a:ext cx="618186" cy="557437"/>
          </a:xfrm>
          <a:prstGeom prst="downArrow">
            <a:avLst/>
          </a:prstGeom>
          <a:solidFill>
            <a:schemeClr val="accent2"/>
          </a:solidFill>
          <a:ln w="25400" cap="flat" cmpd="sng" algn="ctr">
            <a:solidFill>
              <a:schemeClr val="accent2"/>
            </a:solidFill>
            <a:prstDash val="solid"/>
          </a:ln>
          <a:effectLst/>
        </p:spPr>
        <p:txBody>
          <a:bodyPr rtlCol="0" anchor="ctr"/>
          <a:lstStyle/>
          <a:p>
            <a:pPr algn="ctr" defTabSz="1152053">
              <a:buClrTx/>
              <a:defRPr/>
            </a:pPr>
            <a:endParaRPr lang="en-US" sz="2400">
              <a:solidFill>
                <a:sysClr val="windowText" lastClr="000000"/>
              </a:solidFill>
              <a:latin typeface="+mn-lt"/>
              <a:ea typeface="+mn-ea"/>
            </a:endParaRPr>
          </a:p>
        </p:txBody>
      </p:sp>
      <p:sp>
        <p:nvSpPr>
          <p:cNvPr id="14" name="Rounded Rectangle 104">
            <a:extLst>
              <a:ext uri="{FF2B5EF4-FFF2-40B4-BE49-F238E27FC236}">
                <a16:creationId xmlns:a16="http://schemas.microsoft.com/office/drawing/2014/main" id="{8DF56511-5082-C077-93BB-ED272B8F8084}"/>
              </a:ext>
            </a:extLst>
          </p:cNvPr>
          <p:cNvSpPr/>
          <p:nvPr/>
        </p:nvSpPr>
        <p:spPr>
          <a:xfrm>
            <a:off x="5939632" y="4276381"/>
            <a:ext cx="3211275" cy="2107288"/>
          </a:xfrm>
          <a:prstGeom prst="roundRect">
            <a:avLst>
              <a:gd name="adj" fmla="val 11053"/>
            </a:avLst>
          </a:prstGeom>
          <a:solidFill>
            <a:srgbClr val="FFFFFF"/>
          </a:solidFill>
          <a:ln w="12700" cap="flat" cmpd="sng" algn="ctr">
            <a:solidFill>
              <a:srgbClr val="E9FCE3">
                <a:lumMod val="10000"/>
              </a:srgbClr>
            </a:solidFill>
            <a:prstDash val="solid"/>
          </a:ln>
          <a:effectLst/>
        </p:spPr>
        <p:txBody>
          <a:bodyPr rtlCol="0" anchor="ctr"/>
          <a:lstStyle/>
          <a:p>
            <a:pPr algn="ctr">
              <a:lnSpc>
                <a:spcPct val="150000"/>
              </a:lnSpc>
              <a:buClrTx/>
            </a:pPr>
            <a:r>
              <a:rPr lang="vi-VN" sz="2400" dirty="0">
                <a:solidFill>
                  <a:schemeClr val="tx1"/>
                </a:solidFill>
                <a:latin typeface="+mn-lt"/>
                <a:ea typeface="+mn-ea"/>
                <a:cs typeface="Arial" panose="020B0604020202020204" pitchFamily="34" charset="0"/>
              </a:rPr>
              <a:t>Tiếp theo đến “đầy đủ như xưa”.</a:t>
            </a:r>
            <a:endParaRPr lang="en-US" sz="2400" dirty="0">
              <a:solidFill>
                <a:schemeClr val="tx1"/>
              </a:solidFill>
              <a:latin typeface="+mn-lt"/>
              <a:ea typeface="+mn-ea"/>
              <a:cs typeface="Arial" panose="020B0604020202020204" pitchFamily="34" charset="0"/>
            </a:endParaRPr>
          </a:p>
        </p:txBody>
      </p:sp>
      <p:sp>
        <p:nvSpPr>
          <p:cNvPr id="15" name="Down Arrow 5">
            <a:extLst>
              <a:ext uri="{FF2B5EF4-FFF2-40B4-BE49-F238E27FC236}">
                <a16:creationId xmlns:a16="http://schemas.microsoft.com/office/drawing/2014/main" id="{E725D982-A0AE-BC85-BFCE-CFD8BB198B6C}"/>
              </a:ext>
            </a:extLst>
          </p:cNvPr>
          <p:cNvSpPr/>
          <p:nvPr/>
        </p:nvSpPr>
        <p:spPr>
          <a:xfrm>
            <a:off x="10133845" y="3580948"/>
            <a:ext cx="618186" cy="557437"/>
          </a:xfrm>
          <a:prstGeom prst="downArrow">
            <a:avLst/>
          </a:prstGeom>
          <a:solidFill>
            <a:schemeClr val="accent2"/>
          </a:solidFill>
          <a:ln w="25400" cap="flat" cmpd="sng" algn="ctr">
            <a:solidFill>
              <a:schemeClr val="accent2"/>
            </a:solidFill>
            <a:prstDash val="solid"/>
          </a:ln>
          <a:effectLst/>
        </p:spPr>
        <p:txBody>
          <a:bodyPr rtlCol="0" anchor="ctr"/>
          <a:lstStyle/>
          <a:p>
            <a:pPr algn="ctr" defTabSz="1152053">
              <a:buClrTx/>
              <a:defRPr/>
            </a:pPr>
            <a:endParaRPr lang="en-US" sz="2400">
              <a:solidFill>
                <a:sysClr val="windowText" lastClr="000000"/>
              </a:solidFill>
              <a:latin typeface="+mn-lt"/>
              <a:ea typeface="+mn-ea"/>
            </a:endParaRPr>
          </a:p>
        </p:txBody>
      </p:sp>
      <p:sp>
        <p:nvSpPr>
          <p:cNvPr id="16" name="Rounded Rectangle 104">
            <a:extLst>
              <a:ext uri="{FF2B5EF4-FFF2-40B4-BE49-F238E27FC236}">
                <a16:creationId xmlns:a16="http://schemas.microsoft.com/office/drawing/2014/main" id="{E1864314-2CF8-A359-DC20-398788DBD8A6}"/>
              </a:ext>
            </a:extLst>
          </p:cNvPr>
          <p:cNvSpPr/>
          <p:nvPr/>
        </p:nvSpPr>
        <p:spPr>
          <a:xfrm>
            <a:off x="9339437" y="4270199"/>
            <a:ext cx="2212870" cy="2117723"/>
          </a:xfrm>
          <a:prstGeom prst="roundRect">
            <a:avLst>
              <a:gd name="adj" fmla="val 11053"/>
            </a:avLst>
          </a:prstGeom>
          <a:solidFill>
            <a:srgbClr val="FFFFFF"/>
          </a:solidFill>
          <a:ln w="12700" cap="flat" cmpd="sng" algn="ctr">
            <a:solidFill>
              <a:srgbClr val="E9FCE3">
                <a:lumMod val="10000"/>
              </a:srgbClr>
            </a:solidFill>
            <a:prstDash val="solid"/>
          </a:ln>
          <a:effectLst/>
        </p:spPr>
        <p:txBody>
          <a:bodyPr rtlCol="0" anchor="ctr"/>
          <a:lstStyle/>
          <a:p>
            <a:pPr algn="ctr">
              <a:buClrTx/>
            </a:pPr>
            <a:r>
              <a:rPr lang="en-US" sz="2400">
                <a:latin typeface="+mn-lt"/>
                <a:ea typeface="+mn-ea"/>
                <a:cs typeface="Arial" panose="020B0604020202020204" pitchFamily="34" charset="0"/>
              </a:rPr>
              <a:t>Phần còn lại</a:t>
            </a:r>
            <a:endParaRPr lang="en-US" sz="2400" dirty="0">
              <a:solidFill>
                <a:srgbClr val="FF0000"/>
              </a:solidFill>
              <a:latin typeface="+mn-lt"/>
              <a:ea typeface="+mn-ea"/>
              <a:cs typeface="Arial" panose="020B0604020202020204" pitchFamily="34" charset="0"/>
            </a:endParaRPr>
          </a:p>
        </p:txBody>
      </p:sp>
    </p:spTree>
    <p:extLst>
      <p:ext uri="{BB962C8B-B14F-4D97-AF65-F5344CB8AC3E}">
        <p14:creationId xmlns:p14="http://schemas.microsoft.com/office/powerpoint/2010/main" val="2104435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500"/>
                                        <p:tgtEl>
                                          <p:spTgt spid="5"/>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barn(inVertical)">
                                      <p:cBhvr>
                                        <p:cTn id="16" dur="500"/>
                                        <p:tgtEl>
                                          <p:spTgt spid="6"/>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barn(inVertical)">
                                      <p:cBhvr>
                                        <p:cTn id="19" dur="500"/>
                                        <p:tgtEl>
                                          <p:spTgt spid="7"/>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arn(inVertic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up)">
                                      <p:cBhvr>
                                        <p:cTn id="27" dur="500"/>
                                        <p:tgtEl>
                                          <p:spTgt spid="9"/>
                                        </p:tgtEl>
                                      </p:cBhvr>
                                    </p:animEffect>
                                  </p:childTnLst>
                                </p:cTn>
                              </p:par>
                            </p:childTnLst>
                          </p:cTn>
                        </p:par>
                        <p:par>
                          <p:cTn id="28" fill="hold">
                            <p:stCondLst>
                              <p:cond delay="500"/>
                            </p:stCondLst>
                            <p:childTnLst>
                              <p:par>
                                <p:cTn id="29" presetID="22" presetClass="entr" presetSubtype="8"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left)">
                                      <p:cBhvr>
                                        <p:cTn id="31" dur="500"/>
                                        <p:tgtEl>
                                          <p:spTgt spid="10"/>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1" fill="hold" grpId="0" nodeType="click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wipe(up)">
                                      <p:cBhvr>
                                        <p:cTn id="36" dur="500"/>
                                        <p:tgtEl>
                                          <p:spTgt spid="11"/>
                                        </p:tgtEl>
                                      </p:cBhvr>
                                    </p:animEffect>
                                  </p:childTnLst>
                                </p:cTn>
                              </p:par>
                            </p:childTnLst>
                          </p:cTn>
                        </p:par>
                        <p:par>
                          <p:cTn id="37" fill="hold">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wipe(left)">
                                      <p:cBhvr>
                                        <p:cTn id="40" dur="500"/>
                                        <p:tgtEl>
                                          <p:spTgt spid="12"/>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1" fill="hold" grpId="0" nodeType="click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wipe(up)">
                                      <p:cBhvr>
                                        <p:cTn id="45" dur="500"/>
                                        <p:tgtEl>
                                          <p:spTgt spid="13"/>
                                        </p:tgtEl>
                                      </p:cBhvr>
                                    </p:animEffect>
                                  </p:childTnLst>
                                </p:cTn>
                              </p:par>
                            </p:childTnLst>
                          </p:cTn>
                        </p:par>
                        <p:par>
                          <p:cTn id="46" fill="hold">
                            <p:stCondLst>
                              <p:cond delay="500"/>
                            </p:stCondLst>
                            <p:childTnLst>
                              <p:par>
                                <p:cTn id="47" presetID="22" presetClass="entr" presetSubtype="8"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wipe(left)">
                                      <p:cBhvr>
                                        <p:cTn id="49" dur="500"/>
                                        <p:tgtEl>
                                          <p:spTgt spid="14"/>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1" fill="hold" grpId="0" nodeType="click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wipe(up)">
                                      <p:cBhvr>
                                        <p:cTn id="54" dur="500"/>
                                        <p:tgtEl>
                                          <p:spTgt spid="15"/>
                                        </p:tgtEl>
                                      </p:cBhvr>
                                    </p:animEffect>
                                  </p:childTnLst>
                                </p:cTn>
                              </p:par>
                            </p:childTnLst>
                          </p:cTn>
                        </p:par>
                        <p:par>
                          <p:cTn id="55" fill="hold">
                            <p:stCondLst>
                              <p:cond delay="500"/>
                            </p:stCondLst>
                            <p:childTnLst>
                              <p:par>
                                <p:cTn id="56" presetID="22" presetClass="entr" presetSubtype="8" fill="hold" grpId="0" nodeType="afterEffect">
                                  <p:stCondLst>
                                    <p:cond delay="0"/>
                                  </p:stCondLst>
                                  <p:childTnLst>
                                    <p:set>
                                      <p:cBhvr>
                                        <p:cTn id="57" dur="1" fill="hold">
                                          <p:stCondLst>
                                            <p:cond delay="0"/>
                                          </p:stCondLst>
                                        </p:cTn>
                                        <p:tgtEl>
                                          <p:spTgt spid="16"/>
                                        </p:tgtEl>
                                        <p:attrNameLst>
                                          <p:attrName>style.visibility</p:attrName>
                                        </p:attrNameLst>
                                      </p:cBhvr>
                                      <p:to>
                                        <p:strVal val="visible"/>
                                      </p:to>
                                    </p:set>
                                    <p:animEffect transition="in" filter="wipe(left)">
                                      <p:cBhvr>
                                        <p:cTn id="5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B597F01-7B99-E6EA-AC5F-5AE5423BBEFF}"/>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F7196AEB-734C-414B-90EF-E4743CAA443B}"/>
              </a:ext>
            </a:extLst>
          </p:cNvPr>
          <p:cNvPicPr>
            <a:picLocks noChangeAspect="1"/>
          </p:cNvPicPr>
          <p:nvPr/>
        </p:nvPicPr>
        <p:blipFill>
          <a:blip r:embed="rId3"/>
          <a:stretch>
            <a:fillRect/>
          </a:stretch>
        </p:blipFill>
        <p:spPr>
          <a:xfrm>
            <a:off x="1946539" y="1666105"/>
            <a:ext cx="9242129" cy="4645975"/>
          </a:xfrm>
          <a:prstGeom prst="rect">
            <a:avLst/>
          </a:prstGeom>
        </p:spPr>
      </p:pic>
      <p:pic>
        <p:nvPicPr>
          <p:cNvPr id="3" name="Picture 2">
            <a:extLst>
              <a:ext uri="{FF2B5EF4-FFF2-40B4-BE49-F238E27FC236}">
                <a16:creationId xmlns:a16="http://schemas.microsoft.com/office/drawing/2014/main" id="{12FB066C-86EE-0503-522E-1B61BCB327EB}"/>
              </a:ext>
            </a:extLst>
          </p:cNvPr>
          <p:cNvPicPr>
            <a:picLocks noChangeAspect="1"/>
          </p:cNvPicPr>
          <p:nvPr/>
        </p:nvPicPr>
        <p:blipFill>
          <a:blip r:embed="rId4"/>
          <a:stretch>
            <a:fillRect/>
          </a:stretch>
        </p:blipFill>
        <p:spPr>
          <a:xfrm>
            <a:off x="5631246" y="5450906"/>
            <a:ext cx="1872713" cy="1085510"/>
          </a:xfrm>
          <a:prstGeom prst="rect">
            <a:avLst/>
          </a:prstGeom>
        </p:spPr>
      </p:pic>
      <p:pic>
        <p:nvPicPr>
          <p:cNvPr id="4" name="Picture 3">
            <a:extLst>
              <a:ext uri="{FF2B5EF4-FFF2-40B4-BE49-F238E27FC236}">
                <a16:creationId xmlns:a16="http://schemas.microsoft.com/office/drawing/2014/main" id="{EEBEE2BC-C25C-F42C-E0A6-181DDD31888C}"/>
              </a:ext>
            </a:extLst>
          </p:cNvPr>
          <p:cNvPicPr>
            <a:picLocks noChangeAspect="1"/>
          </p:cNvPicPr>
          <p:nvPr/>
        </p:nvPicPr>
        <p:blipFill>
          <a:blip r:embed="rId5"/>
          <a:stretch>
            <a:fillRect/>
          </a:stretch>
        </p:blipFill>
        <p:spPr>
          <a:xfrm>
            <a:off x="5378361" y="1295763"/>
            <a:ext cx="1782293" cy="1199787"/>
          </a:xfrm>
          <a:prstGeom prst="rect">
            <a:avLst/>
          </a:prstGeom>
        </p:spPr>
      </p:pic>
      <p:grpSp>
        <p:nvGrpSpPr>
          <p:cNvPr id="5" name="Google Shape;803;p38">
            <a:extLst>
              <a:ext uri="{FF2B5EF4-FFF2-40B4-BE49-F238E27FC236}">
                <a16:creationId xmlns:a16="http://schemas.microsoft.com/office/drawing/2014/main" id="{972BACF7-C43A-94F6-062B-08282F7BD32D}"/>
              </a:ext>
            </a:extLst>
          </p:cNvPr>
          <p:cNvGrpSpPr/>
          <p:nvPr/>
        </p:nvGrpSpPr>
        <p:grpSpPr>
          <a:xfrm rot="-2700000" flipH="1">
            <a:off x="711153" y="2377049"/>
            <a:ext cx="1500571" cy="1432270"/>
            <a:chOff x="7350555" y="1994738"/>
            <a:chExt cx="1016532" cy="970263"/>
          </a:xfrm>
        </p:grpSpPr>
        <p:sp>
          <p:nvSpPr>
            <p:cNvPr id="6" name="Google Shape;804;p38">
              <a:extLst>
                <a:ext uri="{FF2B5EF4-FFF2-40B4-BE49-F238E27FC236}">
                  <a16:creationId xmlns:a16="http://schemas.microsoft.com/office/drawing/2014/main" id="{C51B8D5F-508F-A1B9-DD3B-DC3ABF139167}"/>
                </a:ext>
              </a:extLst>
            </p:cNvPr>
            <p:cNvSpPr/>
            <p:nvPr/>
          </p:nvSpPr>
          <p:spPr>
            <a:xfrm>
              <a:off x="7350555" y="2299320"/>
              <a:ext cx="730176" cy="665297"/>
            </a:xfrm>
            <a:custGeom>
              <a:avLst/>
              <a:gdLst/>
              <a:ahLst/>
              <a:cxnLst/>
              <a:rect l="l" t="t" r="r" b="b"/>
              <a:pathLst>
                <a:path w="21980" h="20027" extrusionOk="0">
                  <a:moveTo>
                    <a:pt x="20991" y="0"/>
                  </a:moveTo>
                  <a:lnTo>
                    <a:pt x="21979" y="2155"/>
                  </a:lnTo>
                  <a:lnTo>
                    <a:pt x="0" y="20026"/>
                  </a:lnTo>
                  <a:close/>
                </a:path>
              </a:pathLst>
            </a:custGeom>
            <a:solidFill>
              <a:schemeClr val="accent4"/>
            </a:solidFill>
            <a:ln>
              <a:noFill/>
            </a:ln>
          </p:spPr>
          <p:txBody>
            <a:bodyPr spcFirstLastPara="1" wrap="square" lIns="115184" tIns="115184" rIns="115184" bIns="115184" anchor="ctr" anchorCtr="0">
              <a:noAutofit/>
            </a:bodyPr>
            <a:lstStyle/>
            <a:p>
              <a:endParaRPr sz="2267"/>
            </a:p>
          </p:txBody>
        </p:sp>
        <p:sp>
          <p:nvSpPr>
            <p:cNvPr id="7" name="Google Shape;805;p38">
              <a:extLst>
                <a:ext uri="{FF2B5EF4-FFF2-40B4-BE49-F238E27FC236}">
                  <a16:creationId xmlns:a16="http://schemas.microsoft.com/office/drawing/2014/main" id="{B950BE7D-B9D4-92BF-B95B-021D3C65F3CE}"/>
                </a:ext>
              </a:extLst>
            </p:cNvPr>
            <p:cNvSpPr/>
            <p:nvPr/>
          </p:nvSpPr>
          <p:spPr>
            <a:xfrm>
              <a:off x="7350953" y="2114969"/>
              <a:ext cx="581848" cy="849635"/>
            </a:xfrm>
            <a:custGeom>
              <a:avLst/>
              <a:gdLst/>
              <a:ahLst/>
              <a:cxnLst/>
              <a:rect l="l" t="t" r="r" b="b"/>
              <a:pathLst>
                <a:path w="17515" h="25576" extrusionOk="0">
                  <a:moveTo>
                    <a:pt x="16645" y="1"/>
                  </a:moveTo>
                  <a:lnTo>
                    <a:pt x="17514" y="1239"/>
                  </a:lnTo>
                  <a:lnTo>
                    <a:pt x="0" y="25575"/>
                  </a:lnTo>
                  <a:close/>
                </a:path>
              </a:pathLst>
            </a:custGeom>
            <a:solidFill>
              <a:schemeClr val="accent4"/>
            </a:solidFill>
            <a:ln>
              <a:noFill/>
            </a:ln>
          </p:spPr>
          <p:txBody>
            <a:bodyPr spcFirstLastPara="1" wrap="square" lIns="115184" tIns="115184" rIns="115184" bIns="115184" anchor="ctr" anchorCtr="0">
              <a:noAutofit/>
            </a:bodyPr>
            <a:lstStyle/>
            <a:p>
              <a:endParaRPr sz="2267"/>
            </a:p>
          </p:txBody>
        </p:sp>
        <p:sp>
          <p:nvSpPr>
            <p:cNvPr id="8" name="Google Shape;806;p38">
              <a:extLst>
                <a:ext uri="{FF2B5EF4-FFF2-40B4-BE49-F238E27FC236}">
                  <a16:creationId xmlns:a16="http://schemas.microsoft.com/office/drawing/2014/main" id="{2F3F5AB4-D690-A0FE-19FA-A222C0C77C02}"/>
                </a:ext>
              </a:extLst>
            </p:cNvPr>
            <p:cNvSpPr/>
            <p:nvPr/>
          </p:nvSpPr>
          <p:spPr>
            <a:xfrm>
              <a:off x="7350555" y="2093242"/>
              <a:ext cx="553346" cy="871759"/>
            </a:xfrm>
            <a:custGeom>
              <a:avLst/>
              <a:gdLst/>
              <a:ahLst/>
              <a:cxnLst/>
              <a:rect l="l" t="t" r="r" b="b"/>
              <a:pathLst>
                <a:path w="16657" h="26242" extrusionOk="0">
                  <a:moveTo>
                    <a:pt x="0" y="26241"/>
                  </a:moveTo>
                  <a:lnTo>
                    <a:pt x="6870" y="0"/>
                  </a:lnTo>
                  <a:lnTo>
                    <a:pt x="16657" y="655"/>
                  </a:lnTo>
                  <a:close/>
                </a:path>
              </a:pathLst>
            </a:custGeom>
            <a:solidFill>
              <a:schemeClr val="accent4"/>
            </a:solidFill>
            <a:ln>
              <a:noFill/>
            </a:ln>
          </p:spPr>
          <p:txBody>
            <a:bodyPr spcFirstLastPara="1" wrap="square" lIns="115184" tIns="115184" rIns="115184" bIns="115184" anchor="ctr" anchorCtr="0">
              <a:noAutofit/>
            </a:bodyPr>
            <a:lstStyle/>
            <a:p>
              <a:endParaRPr sz="2267"/>
            </a:p>
          </p:txBody>
        </p:sp>
        <p:sp>
          <p:nvSpPr>
            <p:cNvPr id="9" name="Google Shape;807;p38">
              <a:extLst>
                <a:ext uri="{FF2B5EF4-FFF2-40B4-BE49-F238E27FC236}">
                  <a16:creationId xmlns:a16="http://schemas.microsoft.com/office/drawing/2014/main" id="{D6DF7723-4C3C-7654-188E-453700A4B089}"/>
                </a:ext>
              </a:extLst>
            </p:cNvPr>
            <p:cNvSpPr/>
            <p:nvPr/>
          </p:nvSpPr>
          <p:spPr>
            <a:xfrm>
              <a:off x="7350555" y="1994738"/>
              <a:ext cx="1016532" cy="970257"/>
            </a:xfrm>
            <a:custGeom>
              <a:avLst/>
              <a:gdLst/>
              <a:ahLst/>
              <a:cxnLst/>
              <a:rect l="l" t="t" r="r" b="b"/>
              <a:pathLst>
                <a:path w="30600" h="29207" extrusionOk="0">
                  <a:moveTo>
                    <a:pt x="0" y="29206"/>
                  </a:moveTo>
                  <a:lnTo>
                    <a:pt x="18300" y="3775"/>
                  </a:lnTo>
                  <a:lnTo>
                    <a:pt x="30599" y="0"/>
                  </a:lnTo>
                  <a:close/>
                </a:path>
              </a:pathLst>
            </a:custGeom>
            <a:solidFill>
              <a:schemeClr val="accent4"/>
            </a:solidFill>
            <a:ln>
              <a:noFill/>
            </a:ln>
          </p:spPr>
          <p:txBody>
            <a:bodyPr spcFirstLastPara="1" wrap="square" lIns="115184" tIns="115184" rIns="115184" bIns="115184" anchor="ctr" anchorCtr="0">
              <a:noAutofit/>
            </a:bodyPr>
            <a:lstStyle/>
            <a:p>
              <a:endParaRPr sz="2267"/>
            </a:p>
          </p:txBody>
        </p:sp>
        <p:sp>
          <p:nvSpPr>
            <p:cNvPr id="10" name="Google Shape;808;p38">
              <a:extLst>
                <a:ext uri="{FF2B5EF4-FFF2-40B4-BE49-F238E27FC236}">
                  <a16:creationId xmlns:a16="http://schemas.microsoft.com/office/drawing/2014/main" id="{1E2A044A-B831-F7D4-3040-F76D0072FF9F}"/>
                </a:ext>
              </a:extLst>
            </p:cNvPr>
            <p:cNvSpPr/>
            <p:nvPr/>
          </p:nvSpPr>
          <p:spPr>
            <a:xfrm>
              <a:off x="7350555" y="2299320"/>
              <a:ext cx="730176" cy="665297"/>
            </a:xfrm>
            <a:custGeom>
              <a:avLst/>
              <a:gdLst/>
              <a:ahLst/>
              <a:cxnLst/>
              <a:rect l="l" t="t" r="r" b="b"/>
              <a:pathLst>
                <a:path w="21980" h="20027" extrusionOk="0">
                  <a:moveTo>
                    <a:pt x="20991" y="0"/>
                  </a:moveTo>
                  <a:lnTo>
                    <a:pt x="21979" y="2155"/>
                  </a:lnTo>
                  <a:lnTo>
                    <a:pt x="0" y="20026"/>
                  </a:lnTo>
                  <a:close/>
                </a:path>
              </a:pathLst>
            </a:custGeom>
            <a:solidFill>
              <a:srgbClr val="242424">
                <a:alpha val="20450"/>
              </a:srgbClr>
            </a:solidFill>
            <a:ln>
              <a:noFill/>
            </a:ln>
          </p:spPr>
          <p:txBody>
            <a:bodyPr spcFirstLastPara="1" wrap="square" lIns="115184" tIns="115184" rIns="115184" bIns="115184" anchor="ctr" anchorCtr="0">
              <a:noAutofit/>
            </a:bodyPr>
            <a:lstStyle/>
            <a:p>
              <a:endParaRPr sz="2267"/>
            </a:p>
          </p:txBody>
        </p:sp>
        <p:sp>
          <p:nvSpPr>
            <p:cNvPr id="11" name="Google Shape;809;p38">
              <a:extLst>
                <a:ext uri="{FF2B5EF4-FFF2-40B4-BE49-F238E27FC236}">
                  <a16:creationId xmlns:a16="http://schemas.microsoft.com/office/drawing/2014/main" id="{ED57C495-6457-CF2D-F413-22DEFD91385E}"/>
                </a:ext>
              </a:extLst>
            </p:cNvPr>
            <p:cNvSpPr/>
            <p:nvPr/>
          </p:nvSpPr>
          <p:spPr>
            <a:xfrm>
              <a:off x="7350953" y="2114969"/>
              <a:ext cx="581848" cy="849635"/>
            </a:xfrm>
            <a:custGeom>
              <a:avLst/>
              <a:gdLst/>
              <a:ahLst/>
              <a:cxnLst/>
              <a:rect l="l" t="t" r="r" b="b"/>
              <a:pathLst>
                <a:path w="17515" h="25576" extrusionOk="0">
                  <a:moveTo>
                    <a:pt x="16645" y="1"/>
                  </a:moveTo>
                  <a:lnTo>
                    <a:pt x="17514" y="1239"/>
                  </a:lnTo>
                  <a:lnTo>
                    <a:pt x="0" y="25575"/>
                  </a:lnTo>
                  <a:close/>
                </a:path>
              </a:pathLst>
            </a:custGeom>
            <a:solidFill>
              <a:srgbClr val="242424">
                <a:alpha val="20450"/>
              </a:srgbClr>
            </a:solidFill>
            <a:ln>
              <a:noFill/>
            </a:ln>
          </p:spPr>
          <p:txBody>
            <a:bodyPr spcFirstLastPara="1" wrap="square" lIns="115184" tIns="115184" rIns="115184" bIns="115184" anchor="ctr" anchorCtr="0">
              <a:noAutofit/>
            </a:bodyPr>
            <a:lstStyle/>
            <a:p>
              <a:endParaRPr sz="2267"/>
            </a:p>
          </p:txBody>
        </p:sp>
      </p:grpSp>
      <p:sp>
        <p:nvSpPr>
          <p:cNvPr id="12" name="TextBox 12">
            <a:extLst>
              <a:ext uri="{FF2B5EF4-FFF2-40B4-BE49-F238E27FC236}">
                <a16:creationId xmlns:a16="http://schemas.microsoft.com/office/drawing/2014/main" id="{DA8B4C71-8CE0-0C2B-904A-74BA9CCFEF8D}"/>
              </a:ext>
            </a:extLst>
          </p:cNvPr>
          <p:cNvSpPr txBox="1"/>
          <p:nvPr/>
        </p:nvSpPr>
        <p:spPr>
          <a:xfrm>
            <a:off x="2861576" y="2812997"/>
            <a:ext cx="5033570" cy="1899494"/>
          </a:xfrm>
          <a:prstGeom prst="rect">
            <a:avLst/>
          </a:prstGeom>
        </p:spPr>
        <p:txBody>
          <a:bodyPr wrap="square" lIns="0" tIns="0" rIns="0" bIns="0" rtlCol="0" anchor="t">
            <a:spAutoFit/>
          </a:bodyPr>
          <a:lstStyle/>
          <a:p>
            <a:pPr algn="ctr" defTabSz="576026">
              <a:lnSpc>
                <a:spcPct val="150000"/>
              </a:lnSpc>
              <a:spcBef>
                <a:spcPct val="0"/>
              </a:spcBef>
              <a:buClrTx/>
              <a:defRPr/>
            </a:pPr>
            <a:r>
              <a:rPr lang="vi-VN" sz="4400" b="1" kern="1200" dirty="0">
                <a:solidFill>
                  <a:srgbClr val="C00000"/>
                </a:solidFill>
                <a:latin typeface="+mn-lt"/>
                <a:ea typeface="+mn-ea"/>
                <a:cs typeface="Arial" panose="020B0604020202020204" pitchFamily="34" charset="0"/>
              </a:rPr>
              <a:t>HOẠT ĐỘNG </a:t>
            </a:r>
            <a:r>
              <a:rPr lang="en-US" sz="4400" b="1" kern="1200" dirty="0">
                <a:solidFill>
                  <a:srgbClr val="C00000"/>
                </a:solidFill>
                <a:latin typeface="+mn-lt"/>
                <a:ea typeface="+mn-ea"/>
                <a:cs typeface="Arial" panose="020B0604020202020204" pitchFamily="34" charset="0"/>
              </a:rPr>
              <a:t>2</a:t>
            </a:r>
            <a:r>
              <a:rPr lang="vi-VN" sz="4400" b="1" kern="1200" dirty="0">
                <a:solidFill>
                  <a:srgbClr val="C00000"/>
                </a:solidFill>
                <a:latin typeface="+mn-lt"/>
                <a:ea typeface="+mn-ea"/>
                <a:cs typeface="Arial" panose="020B0604020202020204" pitchFamily="34" charset="0"/>
              </a:rPr>
              <a:t>: </a:t>
            </a:r>
            <a:endParaRPr lang="en-US" sz="4400" b="1" kern="1200" dirty="0">
              <a:solidFill>
                <a:srgbClr val="C00000"/>
              </a:solidFill>
              <a:latin typeface="+mn-lt"/>
              <a:ea typeface="+mn-ea"/>
              <a:cs typeface="Arial" panose="020B0604020202020204" pitchFamily="34" charset="0"/>
            </a:endParaRPr>
          </a:p>
          <a:p>
            <a:pPr algn="ctr" defTabSz="576026">
              <a:lnSpc>
                <a:spcPct val="150000"/>
              </a:lnSpc>
              <a:spcBef>
                <a:spcPct val="0"/>
              </a:spcBef>
              <a:buClrTx/>
              <a:defRPr/>
            </a:pPr>
            <a:r>
              <a:rPr lang="vi-VN" sz="4400" b="1" kern="1200" dirty="0">
                <a:solidFill>
                  <a:prstClr val="black"/>
                </a:solidFill>
                <a:latin typeface="+mn-lt"/>
                <a:ea typeface="+mn-ea"/>
                <a:cs typeface="Arial" panose="020B0604020202020204" pitchFamily="34" charset="0"/>
              </a:rPr>
              <a:t>ĐỌC </a:t>
            </a:r>
            <a:r>
              <a:rPr lang="en-US" sz="4400" b="1" kern="1200" dirty="0">
                <a:solidFill>
                  <a:prstClr val="black"/>
                </a:solidFill>
                <a:latin typeface="+mn-lt"/>
                <a:ea typeface="+mn-ea"/>
                <a:cs typeface="Arial" panose="020B0604020202020204" pitchFamily="34" charset="0"/>
              </a:rPr>
              <a:t>HIỂU</a:t>
            </a:r>
            <a:endParaRPr lang="vi-VN" sz="4400" b="1" kern="1200" dirty="0">
              <a:solidFill>
                <a:prstClr val="black"/>
              </a:solidFill>
              <a:latin typeface="+mn-lt"/>
              <a:ea typeface="+mn-ea"/>
              <a:cs typeface="Arial" panose="020B0604020202020204" pitchFamily="34" charset="0"/>
            </a:endParaRPr>
          </a:p>
        </p:txBody>
      </p:sp>
    </p:spTree>
    <p:extLst>
      <p:ext uri="{BB962C8B-B14F-4D97-AF65-F5344CB8AC3E}">
        <p14:creationId xmlns:p14="http://schemas.microsoft.com/office/powerpoint/2010/main" val="2237526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4592FB3-DAE1-64CE-C2A5-AC4CA9EFBD5B}"/>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D331665F-B76D-3A78-CEDD-1D21073FDC6B}"/>
              </a:ext>
            </a:extLst>
          </p:cNvPr>
          <p:cNvSpPr txBox="1"/>
          <p:nvPr/>
        </p:nvSpPr>
        <p:spPr>
          <a:xfrm>
            <a:off x="3311925" y="1648934"/>
            <a:ext cx="5568150" cy="461665"/>
          </a:xfrm>
          <a:prstGeom prst="rect">
            <a:avLst/>
          </a:prstGeom>
          <a:noFill/>
          <a:ln>
            <a:noFill/>
          </a:ln>
        </p:spPr>
        <p:txBody>
          <a:bodyPr wrap="square" rtlCol="0">
            <a:spAutoFit/>
          </a:bodyPr>
          <a:lstStyle/>
          <a:p>
            <a:pPr algn="ctr" defTabSz="576026">
              <a:buClrTx/>
              <a:defRPr/>
            </a:pPr>
            <a:r>
              <a:rPr lang="en-US" sz="2400" b="1" kern="1200" dirty="0">
                <a:solidFill>
                  <a:sysClr val="windowText" lastClr="000000"/>
                </a:solidFill>
                <a:latin typeface="+mn-lt"/>
                <a:ea typeface="+mn-ea"/>
                <a:cs typeface="Arial" panose="020B0604020202020204" pitchFamily="34" charset="0"/>
              </a:rPr>
              <a:t>GIẢI NGHĨA TỪ KHÓ</a:t>
            </a:r>
          </a:p>
        </p:txBody>
      </p:sp>
      <p:sp>
        <p:nvSpPr>
          <p:cNvPr id="5" name="Rectangle: Rounded Corners 823">
            <a:extLst>
              <a:ext uri="{FF2B5EF4-FFF2-40B4-BE49-F238E27FC236}">
                <a16:creationId xmlns:a16="http://schemas.microsoft.com/office/drawing/2014/main" id="{3A3F7601-6D7E-C864-D02F-437D51EE0D99}"/>
              </a:ext>
            </a:extLst>
          </p:cNvPr>
          <p:cNvSpPr/>
          <p:nvPr/>
        </p:nvSpPr>
        <p:spPr>
          <a:xfrm>
            <a:off x="725896" y="2320820"/>
            <a:ext cx="4328704" cy="1748122"/>
          </a:xfrm>
          <a:prstGeom prst="roundRect">
            <a:avLst/>
          </a:prstGeom>
          <a:solidFill>
            <a:schemeClr val="accent4">
              <a:lumMod val="20000"/>
              <a:lumOff val="80000"/>
            </a:schemeClr>
          </a:solidFill>
          <a:ln w="25400" cap="flat" cmpd="sng" algn="ctr">
            <a:noFill/>
            <a:prstDash val="solid"/>
          </a:ln>
          <a:effectLst/>
        </p:spPr>
        <p:txBody>
          <a:bodyPr rtlCol="0" anchor="ctr"/>
          <a:lstStyle/>
          <a:p>
            <a:pPr algn="ctr" defTabSz="576026">
              <a:lnSpc>
                <a:spcPct val="150000"/>
              </a:lnSpc>
              <a:buClrTx/>
              <a:defRPr/>
            </a:pPr>
            <a:r>
              <a:rPr lang="vi-VN" sz="2400" i="1" kern="1200" dirty="0">
                <a:solidFill>
                  <a:srgbClr val="002060"/>
                </a:solidFill>
                <a:latin typeface="+mn-lt"/>
                <a:ea typeface="+mn-ea"/>
                <a:cs typeface="Arial" panose="020B0604020202020204" pitchFamily="34" charset="0"/>
              </a:rPr>
              <a:t>Nhún nhường: </a:t>
            </a:r>
            <a:r>
              <a:rPr lang="vi-VN" sz="2400" kern="1200" dirty="0">
                <a:solidFill>
                  <a:schemeClr val="tx1"/>
                </a:solidFill>
                <a:latin typeface="+mn-lt"/>
                <a:ea typeface="+mn-ea"/>
                <a:cs typeface="Arial" panose="020B0604020202020204" pitchFamily="34" charset="0"/>
              </a:rPr>
              <a:t>khiêm tốn trong quan hệ giao tiếp</a:t>
            </a:r>
            <a:r>
              <a:rPr lang="en-US" sz="2400" kern="1200" dirty="0">
                <a:solidFill>
                  <a:schemeClr val="tx1"/>
                </a:solidFill>
                <a:latin typeface="+mn-lt"/>
                <a:ea typeface="+mn-ea"/>
                <a:cs typeface="Arial" panose="020B0604020202020204" pitchFamily="34" charset="0"/>
              </a:rPr>
              <a:t>.</a:t>
            </a:r>
            <a:endParaRPr lang="vi-VN" sz="2400" kern="1200" dirty="0">
              <a:solidFill>
                <a:schemeClr val="tx1"/>
              </a:solidFill>
              <a:latin typeface="+mn-lt"/>
              <a:ea typeface="+mn-ea"/>
              <a:cs typeface="Arial" panose="020B0604020202020204" pitchFamily="34" charset="0"/>
            </a:endParaRPr>
          </a:p>
        </p:txBody>
      </p:sp>
      <p:sp>
        <p:nvSpPr>
          <p:cNvPr id="6" name="Rectangle: Rounded Corners 824">
            <a:extLst>
              <a:ext uri="{FF2B5EF4-FFF2-40B4-BE49-F238E27FC236}">
                <a16:creationId xmlns:a16="http://schemas.microsoft.com/office/drawing/2014/main" id="{C1DB9C86-2C35-8191-2284-8875C69513B3}"/>
              </a:ext>
            </a:extLst>
          </p:cNvPr>
          <p:cNvSpPr/>
          <p:nvPr/>
        </p:nvSpPr>
        <p:spPr>
          <a:xfrm>
            <a:off x="5688088" y="2320820"/>
            <a:ext cx="5954668" cy="1748121"/>
          </a:xfrm>
          <a:prstGeom prst="roundRect">
            <a:avLst/>
          </a:prstGeom>
          <a:solidFill>
            <a:schemeClr val="accent4">
              <a:lumMod val="20000"/>
              <a:lumOff val="80000"/>
            </a:schemeClr>
          </a:solidFill>
          <a:ln w="25400" cap="flat" cmpd="sng" algn="ctr">
            <a:noFill/>
            <a:prstDash val="solid"/>
          </a:ln>
          <a:effectLst/>
        </p:spPr>
        <p:txBody>
          <a:bodyPr rtlCol="0" anchor="ctr"/>
          <a:lstStyle/>
          <a:p>
            <a:pPr algn="ctr" defTabSz="576026">
              <a:lnSpc>
                <a:spcPct val="150000"/>
              </a:lnSpc>
              <a:buClrTx/>
              <a:defRPr/>
            </a:pPr>
            <a:r>
              <a:rPr lang="vi-VN" sz="2400" i="1" kern="1200" dirty="0">
                <a:solidFill>
                  <a:srgbClr val="002060"/>
                </a:solidFill>
                <a:latin typeface="+mn-lt"/>
                <a:ea typeface="+mn-ea"/>
                <a:cs typeface="Arial" panose="020B0604020202020204" pitchFamily="34" charset="0"/>
              </a:rPr>
              <a:t>Chịu thương chịu khó: </a:t>
            </a:r>
            <a:r>
              <a:rPr lang="vi-VN" sz="2400" kern="1200" dirty="0">
                <a:solidFill>
                  <a:schemeClr val="tx1"/>
                </a:solidFill>
                <a:latin typeface="+mn-lt"/>
                <a:ea typeface="+mn-ea"/>
                <a:cs typeface="Arial" panose="020B0604020202020204" pitchFamily="34" charset="0"/>
              </a:rPr>
              <a:t>chăm chỉ, cố gắng lao động, không ngại khó khăn, vất vả</a:t>
            </a:r>
            <a:r>
              <a:rPr lang="en-US" sz="2400" kern="1200" dirty="0">
                <a:solidFill>
                  <a:schemeClr val="tx1"/>
                </a:solidFill>
                <a:latin typeface="+mn-lt"/>
                <a:ea typeface="+mn-ea"/>
                <a:cs typeface="Arial" panose="020B0604020202020204" pitchFamily="34" charset="0"/>
              </a:rPr>
              <a:t>.</a:t>
            </a:r>
            <a:endParaRPr lang="vi-VN" sz="2400" kern="1200" dirty="0">
              <a:solidFill>
                <a:schemeClr val="tx1"/>
              </a:solidFill>
              <a:latin typeface="+mn-lt"/>
              <a:ea typeface="+mn-ea"/>
              <a:cs typeface="Arial" panose="020B0604020202020204" pitchFamily="34" charset="0"/>
            </a:endParaRPr>
          </a:p>
        </p:txBody>
      </p:sp>
      <p:sp>
        <p:nvSpPr>
          <p:cNvPr id="7" name="Rectangle: Rounded Corners 1">
            <a:extLst>
              <a:ext uri="{FF2B5EF4-FFF2-40B4-BE49-F238E27FC236}">
                <a16:creationId xmlns:a16="http://schemas.microsoft.com/office/drawing/2014/main" id="{2DE0143B-EC20-D8E0-A9EE-AE439F3212CF}"/>
              </a:ext>
            </a:extLst>
          </p:cNvPr>
          <p:cNvSpPr/>
          <p:nvPr/>
        </p:nvSpPr>
        <p:spPr>
          <a:xfrm>
            <a:off x="725896" y="4279162"/>
            <a:ext cx="4328704" cy="2377119"/>
          </a:xfrm>
          <a:prstGeom prst="roundRect">
            <a:avLst/>
          </a:prstGeom>
          <a:solidFill>
            <a:schemeClr val="accent4">
              <a:lumMod val="20000"/>
              <a:lumOff val="80000"/>
            </a:schemeClr>
          </a:solidFill>
          <a:ln w="25400" cap="flat" cmpd="sng" algn="ctr">
            <a:noFill/>
            <a:prstDash val="solid"/>
          </a:ln>
          <a:effectLst/>
        </p:spPr>
        <p:txBody>
          <a:bodyPr rtlCol="0" anchor="ctr"/>
          <a:lstStyle/>
          <a:p>
            <a:pPr algn="ctr" defTabSz="576026">
              <a:lnSpc>
                <a:spcPct val="150000"/>
              </a:lnSpc>
              <a:buClrTx/>
              <a:defRPr/>
            </a:pPr>
            <a:r>
              <a:rPr lang="vi-VN" sz="2400" i="1" kern="1200" dirty="0">
                <a:solidFill>
                  <a:srgbClr val="002060"/>
                </a:solidFill>
                <a:latin typeface="+mn-lt"/>
                <a:ea typeface="+mn-ea"/>
                <a:cs typeface="Arial" panose="020B0604020202020204" pitchFamily="34" charset="0"/>
              </a:rPr>
              <a:t>Hoang vu: </a:t>
            </a:r>
            <a:r>
              <a:rPr lang="vi-VN" sz="2400" kern="1200" dirty="0">
                <a:solidFill>
                  <a:schemeClr val="tx1"/>
                </a:solidFill>
                <a:latin typeface="+mn-lt"/>
                <a:ea typeface="+mn-ea"/>
                <a:cs typeface="Arial" panose="020B0604020202020204" pitchFamily="34" charset="0"/>
              </a:rPr>
              <a:t>(vùng đất) bỏ không, cây cỏ mọc tự nhiên, chưa hề có tác động của con người. </a:t>
            </a:r>
          </a:p>
        </p:txBody>
      </p:sp>
      <p:sp>
        <p:nvSpPr>
          <p:cNvPr id="8" name="Rectangle: Rounded Corners 2">
            <a:extLst>
              <a:ext uri="{FF2B5EF4-FFF2-40B4-BE49-F238E27FC236}">
                <a16:creationId xmlns:a16="http://schemas.microsoft.com/office/drawing/2014/main" id="{1D233C07-9DB4-DC1F-F6BE-1B00312573E1}"/>
              </a:ext>
            </a:extLst>
          </p:cNvPr>
          <p:cNvSpPr/>
          <p:nvPr/>
        </p:nvSpPr>
        <p:spPr>
          <a:xfrm>
            <a:off x="5688088" y="4279162"/>
            <a:ext cx="5954668" cy="2377119"/>
          </a:xfrm>
          <a:prstGeom prst="roundRect">
            <a:avLst/>
          </a:prstGeom>
          <a:solidFill>
            <a:schemeClr val="accent4">
              <a:lumMod val="20000"/>
              <a:lumOff val="80000"/>
            </a:schemeClr>
          </a:solidFill>
          <a:ln w="25400" cap="flat" cmpd="sng" algn="ctr">
            <a:noFill/>
            <a:prstDash val="solid"/>
          </a:ln>
          <a:effectLst/>
        </p:spPr>
        <p:txBody>
          <a:bodyPr rtlCol="0" anchor="ctr"/>
          <a:lstStyle/>
          <a:p>
            <a:pPr algn="ctr" defTabSz="576026">
              <a:lnSpc>
                <a:spcPct val="150000"/>
              </a:lnSpc>
              <a:buClrTx/>
              <a:defRPr/>
            </a:pPr>
            <a:r>
              <a:rPr lang="vi-VN" sz="2400" i="1" kern="1200" dirty="0">
                <a:solidFill>
                  <a:srgbClr val="002060"/>
                </a:solidFill>
                <a:latin typeface="+mn-lt"/>
                <a:ea typeface="+mn-ea"/>
                <a:cs typeface="Arial" panose="020B0604020202020204" pitchFamily="34" charset="0"/>
              </a:rPr>
              <a:t>Trời luôn có mắt: </a:t>
            </a:r>
            <a:r>
              <a:rPr lang="vi-VN" sz="2400" kern="1200" dirty="0">
                <a:solidFill>
                  <a:schemeClr val="tx1"/>
                </a:solidFill>
                <a:latin typeface="+mn-lt"/>
                <a:ea typeface="+mn-ea"/>
                <a:cs typeface="Arial" panose="020B0604020202020204" pitchFamily="34" charset="0"/>
              </a:rPr>
              <a:t>ý nói cuộc đời rất công bằng, người tốt nhất định không phải chịu thiệt thòi, kẻ xấu không thể mãi đắc ý.</a:t>
            </a:r>
          </a:p>
        </p:txBody>
      </p:sp>
    </p:spTree>
    <p:extLst>
      <p:ext uri="{BB962C8B-B14F-4D97-AF65-F5344CB8AC3E}">
        <p14:creationId xmlns:p14="http://schemas.microsoft.com/office/powerpoint/2010/main" val="12845019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arn(inVertical)">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78A27B9-A7C2-E363-FD3D-B0DBBD0D083A}"/>
            </a:ext>
          </a:extLst>
        </p:cNvPr>
        <p:cNvGrpSpPr/>
        <p:nvPr/>
      </p:nvGrpSpPr>
      <p:grpSpPr>
        <a:xfrm>
          <a:off x="0" y="0"/>
          <a:ext cx="0" cy="0"/>
          <a:chOff x="0" y="0"/>
          <a:chExt cx="0" cy="0"/>
        </a:xfrm>
      </p:grpSpPr>
      <p:sp>
        <p:nvSpPr>
          <p:cNvPr id="98" name="TextBox 97">
            <a:extLst>
              <a:ext uri="{FF2B5EF4-FFF2-40B4-BE49-F238E27FC236}">
                <a16:creationId xmlns:a16="http://schemas.microsoft.com/office/drawing/2014/main" id="{B3F97EBB-AEF0-A765-98E6-A86D4E96DB55}"/>
              </a:ext>
            </a:extLst>
          </p:cNvPr>
          <p:cNvSpPr txBox="1"/>
          <p:nvPr/>
        </p:nvSpPr>
        <p:spPr>
          <a:xfrm>
            <a:off x="5854240" y="2596647"/>
            <a:ext cx="4169540" cy="461665"/>
          </a:xfrm>
          <a:prstGeom prst="rect">
            <a:avLst/>
          </a:prstGeom>
          <a:noFill/>
        </p:spPr>
        <p:txBody>
          <a:bodyPr wrap="square" rtlCol="0">
            <a:spAutoFit/>
          </a:bodyPr>
          <a:lstStyle/>
          <a:p>
            <a:pPr algn="ctr">
              <a:buClrTx/>
              <a:defRPr/>
            </a:pPr>
            <a:r>
              <a:rPr lang="en-US" sz="2400" b="1" dirty="0">
                <a:solidFill>
                  <a:schemeClr val="tx1"/>
                </a:solidFill>
                <a:latin typeface="+mn-lt"/>
                <a:ea typeface="+mn-ea"/>
              </a:rPr>
              <a:t>HOẠT ĐỘNG NHÓM</a:t>
            </a:r>
            <a:endParaRPr lang="vi-VN" sz="2400" b="1" i="1" dirty="0">
              <a:solidFill>
                <a:schemeClr val="tx1"/>
              </a:solidFill>
              <a:latin typeface="+mn-lt"/>
              <a:ea typeface="+mn-ea"/>
            </a:endParaRPr>
          </a:p>
        </p:txBody>
      </p:sp>
      <p:sp>
        <p:nvSpPr>
          <p:cNvPr id="99" name="TextBox 98">
            <a:extLst>
              <a:ext uri="{FF2B5EF4-FFF2-40B4-BE49-F238E27FC236}">
                <a16:creationId xmlns:a16="http://schemas.microsoft.com/office/drawing/2014/main" id="{5B345AE7-C901-7668-D6F1-53BFA2A90A68}"/>
              </a:ext>
            </a:extLst>
          </p:cNvPr>
          <p:cNvSpPr txBox="1"/>
          <p:nvPr/>
        </p:nvSpPr>
        <p:spPr>
          <a:xfrm>
            <a:off x="5022403" y="3197337"/>
            <a:ext cx="5685815" cy="1675843"/>
          </a:xfrm>
          <a:prstGeom prst="rect">
            <a:avLst/>
          </a:prstGeom>
          <a:noFill/>
        </p:spPr>
        <p:txBody>
          <a:bodyPr wrap="square">
            <a:spAutoFit/>
          </a:bodyPr>
          <a:lstStyle/>
          <a:p>
            <a:pPr algn="just">
              <a:lnSpc>
                <a:spcPct val="150000"/>
              </a:lnSpc>
              <a:buClrTx/>
              <a:defRPr/>
            </a:pPr>
            <a:r>
              <a:rPr lang="vi-VN" sz="2400" dirty="0">
                <a:solidFill>
                  <a:sysClr val="windowText" lastClr="000000"/>
                </a:solidFill>
                <a:latin typeface="+mn-lt"/>
                <a:ea typeface="+mn-ea"/>
                <a:cs typeface="Arial" panose="020B0604020202020204" pitchFamily="34" charset="0"/>
              </a:rPr>
              <a:t>Các em đọc thầm lại bài đọc và thảo luận với bạn theo nhóm để trả lời từng câu hỏi cho sẵn dưới đây</a:t>
            </a:r>
            <a:r>
              <a:rPr lang="en-US" sz="2400" dirty="0">
                <a:solidFill>
                  <a:sysClr val="windowText" lastClr="000000"/>
                </a:solidFill>
                <a:latin typeface="+mn-lt"/>
                <a:ea typeface="+mn-ea"/>
                <a:cs typeface="Arial" panose="020B0604020202020204" pitchFamily="34" charset="0"/>
              </a:rPr>
              <a:t>:</a:t>
            </a:r>
            <a:endParaRPr lang="vi-VN" sz="2400" dirty="0">
              <a:solidFill>
                <a:sysClr val="windowText" lastClr="000000"/>
              </a:solidFill>
              <a:latin typeface="+mn-lt"/>
              <a:ea typeface="+mn-ea"/>
              <a:cs typeface="Arial" panose="020B0604020202020204" pitchFamily="34" charset="0"/>
            </a:endParaRPr>
          </a:p>
        </p:txBody>
      </p:sp>
      <p:pic>
        <p:nvPicPr>
          <p:cNvPr id="100" name="Picture 99">
            <a:extLst>
              <a:ext uri="{FF2B5EF4-FFF2-40B4-BE49-F238E27FC236}">
                <a16:creationId xmlns:a16="http://schemas.microsoft.com/office/drawing/2014/main" id="{1F07FC26-2404-A5E6-1A4D-E7205C26E0AA}"/>
              </a:ext>
            </a:extLst>
          </p:cNvPr>
          <p:cNvPicPr>
            <a:picLocks noChangeAspect="1"/>
          </p:cNvPicPr>
          <p:nvPr/>
        </p:nvPicPr>
        <p:blipFill>
          <a:blip r:embed="rId3"/>
          <a:stretch>
            <a:fillRect/>
          </a:stretch>
        </p:blipFill>
        <p:spPr>
          <a:xfrm>
            <a:off x="1483782" y="1799498"/>
            <a:ext cx="2769210" cy="4598412"/>
          </a:xfrm>
          <a:prstGeom prst="rect">
            <a:avLst/>
          </a:prstGeom>
        </p:spPr>
      </p:pic>
    </p:spTree>
    <p:extLst>
      <p:ext uri="{BB962C8B-B14F-4D97-AF65-F5344CB8AC3E}">
        <p14:creationId xmlns:p14="http://schemas.microsoft.com/office/powerpoint/2010/main" val="4148922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98"/>
                                        </p:tgtEl>
                                        <p:attrNameLst>
                                          <p:attrName>style.visibility</p:attrName>
                                        </p:attrNameLst>
                                      </p:cBhvr>
                                      <p:to>
                                        <p:strVal val="visible"/>
                                      </p:to>
                                    </p:set>
                                    <p:animEffect transition="in" filter="randombar(horizontal)">
                                      <p:cBhvr>
                                        <p:cTn id="7" dur="500"/>
                                        <p:tgtEl>
                                          <p:spTgt spid="9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9"/>
                                        </p:tgtEl>
                                        <p:attrNameLst>
                                          <p:attrName>style.visibility</p:attrName>
                                        </p:attrNameLst>
                                      </p:cBhvr>
                                      <p:to>
                                        <p:strVal val="visible"/>
                                      </p:to>
                                    </p:set>
                                    <p:animEffect transition="in" filter="barn(inVertical)">
                                      <p:cBhvr>
                                        <p:cTn id="12"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p:bldP spid="99"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D94336A-9A2E-C4FB-FE2E-5F361F6AFCEE}"/>
            </a:ext>
          </a:extLst>
        </p:cNvPr>
        <p:cNvGrpSpPr/>
        <p:nvPr/>
      </p:nvGrpSpPr>
      <p:grpSpPr>
        <a:xfrm>
          <a:off x="0" y="0"/>
          <a:ext cx="0" cy="0"/>
          <a:chOff x="0" y="0"/>
          <a:chExt cx="0" cy="0"/>
        </a:xfrm>
      </p:grpSpPr>
      <p:sp>
        <p:nvSpPr>
          <p:cNvPr id="2" name="Rectangle: Rounded Corners 3091">
            <a:extLst>
              <a:ext uri="{FF2B5EF4-FFF2-40B4-BE49-F238E27FC236}">
                <a16:creationId xmlns:a16="http://schemas.microsoft.com/office/drawing/2014/main" id="{379E5A9F-91BB-F505-62CB-DFE76DFEFDFF}"/>
              </a:ext>
            </a:extLst>
          </p:cNvPr>
          <p:cNvSpPr/>
          <p:nvPr/>
        </p:nvSpPr>
        <p:spPr>
          <a:xfrm>
            <a:off x="472339" y="1785864"/>
            <a:ext cx="11247322" cy="4795239"/>
          </a:xfrm>
          <a:prstGeom prst="roundRect">
            <a:avLst>
              <a:gd name="adj" fmla="val 2488"/>
            </a:avLst>
          </a:prstGeom>
          <a:solidFill>
            <a:srgbClr val="FFFFFF"/>
          </a:solidFill>
          <a:ln w="19050" cap="flat" cmpd="sng" algn="ctr">
            <a:solidFill>
              <a:schemeClr val="accent2"/>
            </a:solidFill>
            <a:prstDash val="solid"/>
          </a:ln>
          <a:effectLst/>
        </p:spPr>
        <p:txBody>
          <a:bodyPr rtlCol="0" anchor="ctr"/>
          <a:lstStyle/>
          <a:p>
            <a:pPr algn="ctr" defTabSz="1152053">
              <a:buClrTx/>
              <a:defRPr/>
            </a:pPr>
            <a:endParaRPr lang="en-US" sz="2400">
              <a:solidFill>
                <a:srgbClr val="EBE0DD"/>
              </a:solidFill>
              <a:latin typeface="+mn-lt"/>
              <a:ea typeface="+mn-ea"/>
            </a:endParaRPr>
          </a:p>
        </p:txBody>
      </p:sp>
      <p:sp>
        <p:nvSpPr>
          <p:cNvPr id="3" name="TextBox 2">
            <a:extLst>
              <a:ext uri="{FF2B5EF4-FFF2-40B4-BE49-F238E27FC236}">
                <a16:creationId xmlns:a16="http://schemas.microsoft.com/office/drawing/2014/main" id="{CA2E7A54-65BC-A194-CF71-72757F89A101}"/>
              </a:ext>
            </a:extLst>
          </p:cNvPr>
          <p:cNvSpPr txBox="1"/>
          <p:nvPr/>
        </p:nvSpPr>
        <p:spPr>
          <a:xfrm>
            <a:off x="805320" y="2506998"/>
            <a:ext cx="10693797" cy="3891835"/>
          </a:xfrm>
          <a:prstGeom prst="rect">
            <a:avLst/>
          </a:prstGeom>
          <a:noFill/>
          <a:ln w="19050">
            <a:noFill/>
          </a:ln>
        </p:spPr>
        <p:txBody>
          <a:bodyPr wrap="square" rtlCol="0">
            <a:spAutoFit/>
          </a:bodyPr>
          <a:lstStyle/>
          <a:p>
            <a:pPr lvl="0" algn="just">
              <a:lnSpc>
                <a:spcPct val="150000"/>
              </a:lnSpc>
              <a:buClrTx/>
              <a:defRPr/>
            </a:pPr>
            <a:r>
              <a:rPr lang="vi-VN" sz="2400" b="1" dirty="0">
                <a:solidFill>
                  <a:sysClr val="windowText" lastClr="000000"/>
                </a:solidFill>
                <a:latin typeface="+mn-lt"/>
              </a:rPr>
              <a:t>Câu 1. </a:t>
            </a:r>
            <a:r>
              <a:rPr lang="vi-VN" sz="2400" dirty="0">
                <a:solidFill>
                  <a:sysClr val="windowText" lastClr="000000"/>
                </a:solidFill>
                <a:latin typeface="+mn-lt"/>
              </a:rPr>
              <a:t>Vì sao Vua Hùng tin dùng và gả con gái nuôi cho Mai An Tiêm?</a:t>
            </a:r>
          </a:p>
          <a:p>
            <a:pPr lvl="0" algn="just">
              <a:lnSpc>
                <a:spcPct val="150000"/>
              </a:lnSpc>
              <a:buClrTx/>
              <a:defRPr/>
            </a:pPr>
            <a:r>
              <a:rPr lang="vi-VN" sz="2400" b="1" dirty="0">
                <a:solidFill>
                  <a:sysClr val="windowText" lastClr="000000"/>
                </a:solidFill>
                <a:latin typeface="+mn-lt"/>
              </a:rPr>
              <a:t>Câu 2. </a:t>
            </a:r>
            <a:r>
              <a:rPr lang="vi-VN" sz="2400" dirty="0">
                <a:solidFill>
                  <a:sysClr val="windowText" lastClr="000000"/>
                </a:solidFill>
                <a:latin typeface="+mn-lt"/>
              </a:rPr>
              <a:t>Vì sao gia đình Mai An Tiêm bị nhà vua đày ra đảo xa?</a:t>
            </a:r>
          </a:p>
          <a:p>
            <a:pPr lvl="0" algn="just">
              <a:lnSpc>
                <a:spcPct val="150000"/>
              </a:lnSpc>
              <a:buClrTx/>
              <a:defRPr/>
            </a:pPr>
            <a:r>
              <a:rPr lang="vi-VN" sz="2400" b="1" dirty="0">
                <a:solidFill>
                  <a:sysClr val="windowText" lastClr="000000"/>
                </a:solidFill>
                <a:latin typeface="+mn-lt"/>
              </a:rPr>
              <a:t>Câu 3. </a:t>
            </a:r>
            <a:r>
              <a:rPr lang="vi-VN" sz="2400" dirty="0">
                <a:solidFill>
                  <a:sysClr val="windowText" lastClr="000000"/>
                </a:solidFill>
                <a:latin typeface="+mn-lt"/>
              </a:rPr>
              <a:t>Theo em, phẩm chất nào đã giúp vợ chồng Mai An Tiêm vượt qua khó khăn?</a:t>
            </a:r>
          </a:p>
          <a:p>
            <a:pPr lvl="0" algn="just">
              <a:lnSpc>
                <a:spcPct val="150000"/>
              </a:lnSpc>
              <a:buClrTx/>
              <a:defRPr/>
            </a:pPr>
            <a:r>
              <a:rPr lang="vi-VN" sz="2400" b="1" dirty="0">
                <a:solidFill>
                  <a:sysClr val="windowText" lastClr="000000"/>
                </a:solidFill>
                <a:latin typeface="+mn-lt"/>
              </a:rPr>
              <a:t>Câu 4. </a:t>
            </a:r>
            <a:r>
              <a:rPr lang="vi-VN" sz="2400" dirty="0">
                <a:solidFill>
                  <a:sysClr val="windowText" lastClr="000000"/>
                </a:solidFill>
                <a:latin typeface="+mn-lt"/>
              </a:rPr>
              <a:t>Em thích câu nói nào của Mai An Tiêm? Vì sao?</a:t>
            </a:r>
          </a:p>
          <a:p>
            <a:pPr lvl="0" algn="just">
              <a:lnSpc>
                <a:spcPct val="150000"/>
              </a:lnSpc>
              <a:buClrTx/>
              <a:defRPr/>
            </a:pPr>
            <a:r>
              <a:rPr lang="vi-VN" sz="2400" b="1" dirty="0">
                <a:solidFill>
                  <a:sysClr val="windowText" lastClr="000000"/>
                </a:solidFill>
                <a:latin typeface="+mn-lt"/>
              </a:rPr>
              <a:t>Câu 5. </a:t>
            </a:r>
            <a:r>
              <a:rPr lang="vi-VN" sz="2400" dirty="0">
                <a:solidFill>
                  <a:sysClr val="windowText" lastClr="000000"/>
                </a:solidFill>
                <a:latin typeface="+mn-lt"/>
              </a:rPr>
              <a:t>Chi tiết nhà vua khen thầm và cho triệu gia đình Mai An Tiêm trở về nói lên điều gì?</a:t>
            </a:r>
          </a:p>
        </p:txBody>
      </p:sp>
      <p:sp>
        <p:nvSpPr>
          <p:cNvPr id="4" name="Rectangle: Diagonal Corners Rounded 3093">
            <a:extLst>
              <a:ext uri="{FF2B5EF4-FFF2-40B4-BE49-F238E27FC236}">
                <a16:creationId xmlns:a16="http://schemas.microsoft.com/office/drawing/2014/main" id="{675B3986-F5C7-4E46-BD8F-243A11C8E95B}"/>
              </a:ext>
            </a:extLst>
          </p:cNvPr>
          <p:cNvSpPr/>
          <p:nvPr/>
        </p:nvSpPr>
        <p:spPr>
          <a:xfrm>
            <a:off x="463196" y="1776909"/>
            <a:ext cx="4156563" cy="730089"/>
          </a:xfrm>
          <a:prstGeom prst="round2DiagRect">
            <a:avLst/>
          </a:prstGeom>
          <a:solidFill>
            <a:schemeClr val="accent2">
              <a:lumMod val="20000"/>
              <a:lumOff val="80000"/>
            </a:schemeClr>
          </a:solidFill>
          <a:ln w="19050" cap="flat" cmpd="sng" algn="ctr">
            <a:solidFill>
              <a:schemeClr val="accent2"/>
            </a:solidFill>
            <a:prstDash val="solid"/>
          </a:ln>
          <a:effectLst>
            <a:outerShdw blurRad="50800" dist="38100" dir="8100000" algn="tr" rotWithShape="0">
              <a:prstClr val="black">
                <a:alpha val="40000"/>
              </a:prstClr>
            </a:outerShdw>
          </a:effectLst>
        </p:spPr>
        <p:txBody>
          <a:bodyPr rtlCol="0" anchor="ctr"/>
          <a:lstStyle/>
          <a:p>
            <a:pPr algn="ctr" defTabSz="1152053">
              <a:buClrTx/>
              <a:defRPr/>
            </a:pPr>
            <a:r>
              <a:rPr lang="en-US" sz="2400" b="1">
                <a:solidFill>
                  <a:schemeClr val="tx1"/>
                </a:solidFill>
                <a:latin typeface="+mn-lt"/>
                <a:ea typeface="+mn-ea"/>
              </a:rPr>
              <a:t>CÂU HỎI ĐƯA RA</a:t>
            </a:r>
          </a:p>
        </p:txBody>
      </p:sp>
    </p:spTree>
    <p:extLst>
      <p:ext uri="{BB962C8B-B14F-4D97-AF65-F5344CB8AC3E}">
        <p14:creationId xmlns:p14="http://schemas.microsoft.com/office/powerpoint/2010/main" val="1811610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righ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righ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righ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righ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2"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right)">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2057E42-79A0-28BB-9ED3-FD427A030E63}"/>
            </a:ext>
          </a:extLst>
        </p:cNvPr>
        <p:cNvGrpSpPr/>
        <p:nvPr/>
      </p:nvGrpSpPr>
      <p:grpSpPr>
        <a:xfrm>
          <a:off x="0" y="0"/>
          <a:ext cx="0" cy="0"/>
          <a:chOff x="0" y="0"/>
          <a:chExt cx="0" cy="0"/>
        </a:xfrm>
      </p:grpSpPr>
      <p:grpSp>
        <p:nvGrpSpPr>
          <p:cNvPr id="19" name="Group 18">
            <a:extLst>
              <a:ext uri="{FF2B5EF4-FFF2-40B4-BE49-F238E27FC236}">
                <a16:creationId xmlns:a16="http://schemas.microsoft.com/office/drawing/2014/main" id="{E3080D62-AAF4-F850-BC99-E28214C03731}"/>
              </a:ext>
            </a:extLst>
          </p:cNvPr>
          <p:cNvGrpSpPr/>
          <p:nvPr/>
        </p:nvGrpSpPr>
        <p:grpSpPr>
          <a:xfrm>
            <a:off x="1246813" y="3701193"/>
            <a:ext cx="5084775" cy="2351159"/>
            <a:chOff x="676548" y="1277231"/>
            <a:chExt cx="4035931" cy="1866182"/>
          </a:xfrm>
        </p:grpSpPr>
        <p:grpSp>
          <p:nvGrpSpPr>
            <p:cNvPr id="20" name="Group 19">
              <a:extLst>
                <a:ext uri="{FF2B5EF4-FFF2-40B4-BE49-F238E27FC236}">
                  <a16:creationId xmlns:a16="http://schemas.microsoft.com/office/drawing/2014/main" id="{5E8B5B09-A1F9-393C-5623-DB1FF0B428B9}"/>
                </a:ext>
              </a:extLst>
            </p:cNvPr>
            <p:cNvGrpSpPr/>
            <p:nvPr/>
          </p:nvGrpSpPr>
          <p:grpSpPr>
            <a:xfrm>
              <a:off x="676548" y="1277231"/>
              <a:ext cx="4035931" cy="1866182"/>
              <a:chOff x="344977" y="1701783"/>
              <a:chExt cx="5096279" cy="741488"/>
            </a:xfrm>
          </p:grpSpPr>
          <p:sp>
            <p:nvSpPr>
              <p:cNvPr id="22" name="Rectangle: Diagonal Corners Rounded 38">
                <a:extLst>
                  <a:ext uri="{FF2B5EF4-FFF2-40B4-BE49-F238E27FC236}">
                    <a16:creationId xmlns:a16="http://schemas.microsoft.com/office/drawing/2014/main" id="{1EB0FFC9-8874-91F0-8D8B-3007155BF957}"/>
                  </a:ext>
                </a:extLst>
              </p:cNvPr>
              <p:cNvSpPr/>
              <p:nvPr/>
            </p:nvSpPr>
            <p:spPr>
              <a:xfrm>
                <a:off x="515259" y="1781446"/>
                <a:ext cx="4925997" cy="661825"/>
              </a:xfrm>
              <a:prstGeom prst="round2DiagRect">
                <a:avLst/>
              </a:prstGeom>
              <a:noFill/>
              <a:ln w="12700" cap="flat" cmpd="sng" algn="ctr">
                <a:solidFill>
                  <a:srgbClr val="DB5E43">
                    <a:lumMod val="50000"/>
                  </a:srgbClr>
                </a:solidFill>
                <a:prstDash val="dash"/>
              </a:ln>
              <a:effectLst/>
            </p:spPr>
            <p:txBody>
              <a:bodyPr rtlCol="0" anchor="ctr"/>
              <a:lstStyle/>
              <a:p>
                <a:pPr algn="ctr" defTabSz="1152053">
                  <a:buClrTx/>
                  <a:defRPr/>
                </a:pPr>
                <a:endParaRPr lang="en-US" sz="2400">
                  <a:solidFill>
                    <a:srgbClr val="EBE0DD"/>
                  </a:solidFill>
                  <a:latin typeface="+mn-lt"/>
                  <a:ea typeface="+mn-ea"/>
                  <a:cs typeface="Arial" panose="020B0604020202020204" pitchFamily="34" charset="0"/>
                </a:endParaRPr>
              </a:p>
            </p:txBody>
          </p:sp>
          <p:sp>
            <p:nvSpPr>
              <p:cNvPr id="23" name="Rectangle: Diagonal Corners Rounded 39">
                <a:extLst>
                  <a:ext uri="{FF2B5EF4-FFF2-40B4-BE49-F238E27FC236}">
                    <a16:creationId xmlns:a16="http://schemas.microsoft.com/office/drawing/2014/main" id="{6C93CF92-9172-A942-6071-37EE4B911CED}"/>
                  </a:ext>
                </a:extLst>
              </p:cNvPr>
              <p:cNvSpPr/>
              <p:nvPr/>
            </p:nvSpPr>
            <p:spPr>
              <a:xfrm>
                <a:off x="344977" y="1701783"/>
                <a:ext cx="4925997" cy="691765"/>
              </a:xfrm>
              <a:prstGeom prst="round2DiagRect">
                <a:avLst/>
              </a:prstGeom>
              <a:solidFill>
                <a:srgbClr val="4BACC6">
                  <a:lumMod val="20000"/>
                  <a:lumOff val="80000"/>
                </a:srgbClr>
              </a:solidFill>
              <a:ln w="25400" cap="flat" cmpd="sng" algn="ctr">
                <a:noFill/>
                <a:prstDash val="solid"/>
              </a:ln>
              <a:effectLst/>
            </p:spPr>
            <p:txBody>
              <a:bodyPr rtlCol="0" anchor="ctr"/>
              <a:lstStyle/>
              <a:p>
                <a:pPr algn="ctr" defTabSz="1152053">
                  <a:buClrTx/>
                  <a:defRPr/>
                </a:pPr>
                <a:endParaRPr lang="en-US" sz="2400">
                  <a:solidFill>
                    <a:srgbClr val="EBE0DD"/>
                  </a:solidFill>
                  <a:latin typeface="+mn-lt"/>
                  <a:ea typeface="+mn-ea"/>
                  <a:cs typeface="Arial" panose="020B0604020202020204" pitchFamily="34" charset="0"/>
                </a:endParaRPr>
              </a:p>
            </p:txBody>
          </p:sp>
        </p:grpSp>
        <p:sp>
          <p:nvSpPr>
            <p:cNvPr id="21" name="TextBox 20">
              <a:extLst>
                <a:ext uri="{FF2B5EF4-FFF2-40B4-BE49-F238E27FC236}">
                  <a16:creationId xmlns:a16="http://schemas.microsoft.com/office/drawing/2014/main" id="{0BE2013E-8BF7-C27C-871A-E9619D92C50E}"/>
                </a:ext>
              </a:extLst>
            </p:cNvPr>
            <p:cNvSpPr txBox="1"/>
            <p:nvPr/>
          </p:nvSpPr>
          <p:spPr>
            <a:xfrm>
              <a:off x="1019022" y="1702530"/>
              <a:ext cx="3216129" cy="890441"/>
            </a:xfrm>
            <a:prstGeom prst="rect">
              <a:avLst/>
            </a:prstGeom>
            <a:noFill/>
          </p:spPr>
          <p:txBody>
            <a:bodyPr wrap="square">
              <a:spAutoFit/>
            </a:bodyPr>
            <a:lstStyle/>
            <a:p>
              <a:pPr algn="ctr" defTabSz="1152053">
                <a:lnSpc>
                  <a:spcPct val="150000"/>
                </a:lnSpc>
                <a:buClrTx/>
                <a:defRPr/>
              </a:pPr>
              <a:r>
                <a:rPr lang="vi-VN" sz="2400" dirty="0">
                  <a:solidFill>
                    <a:sysClr val="windowText" lastClr="000000"/>
                  </a:solidFill>
                  <a:latin typeface="+mn-lt"/>
                  <a:ea typeface="+mn-ea"/>
                  <a:cs typeface="Arial" panose="020B0604020202020204" pitchFamily="34" charset="0"/>
                </a:rPr>
                <a:t>Vì Mai An Tiêm là một người rất tài giỏi.</a:t>
              </a:r>
            </a:p>
          </p:txBody>
        </p:sp>
      </p:grpSp>
      <p:grpSp>
        <p:nvGrpSpPr>
          <p:cNvPr id="25" name="Group 24">
            <a:extLst>
              <a:ext uri="{FF2B5EF4-FFF2-40B4-BE49-F238E27FC236}">
                <a16:creationId xmlns:a16="http://schemas.microsoft.com/office/drawing/2014/main" id="{4769C1F7-2E42-1CEE-6517-3CBD3CFA7438}"/>
              </a:ext>
            </a:extLst>
          </p:cNvPr>
          <p:cNvGrpSpPr/>
          <p:nvPr/>
        </p:nvGrpSpPr>
        <p:grpSpPr>
          <a:xfrm>
            <a:off x="926916" y="1742023"/>
            <a:ext cx="10049025" cy="1224250"/>
            <a:chOff x="237187" y="389000"/>
            <a:chExt cx="7976198" cy="971722"/>
          </a:xfrm>
        </p:grpSpPr>
        <p:sp>
          <p:nvSpPr>
            <p:cNvPr id="28" name="Rounded Rectangle 151">
              <a:extLst>
                <a:ext uri="{FF2B5EF4-FFF2-40B4-BE49-F238E27FC236}">
                  <a16:creationId xmlns:a16="http://schemas.microsoft.com/office/drawing/2014/main" id="{941CB807-840B-3EF8-6C26-FD2556524FA3}"/>
                </a:ext>
              </a:extLst>
            </p:cNvPr>
            <p:cNvSpPr/>
            <p:nvPr/>
          </p:nvSpPr>
          <p:spPr>
            <a:xfrm>
              <a:off x="491098" y="389000"/>
              <a:ext cx="7722287" cy="971722"/>
            </a:xfrm>
            <a:prstGeom prst="roundRect">
              <a:avLst/>
            </a:prstGeom>
            <a:solidFill>
              <a:schemeClr val="bg1"/>
            </a:solidFill>
            <a:ln w="12700" cap="flat" cmpd="sng" algn="ctr">
              <a:solidFill>
                <a:srgbClr val="000000"/>
              </a:solidFill>
              <a:prstDash val="solid"/>
            </a:ln>
            <a:effectLst/>
          </p:spPr>
          <p:txBody>
            <a:bodyPr rtlCol="0" anchor="ctr"/>
            <a:lstStyle/>
            <a:p>
              <a:pPr algn="ctr">
                <a:lnSpc>
                  <a:spcPct val="150000"/>
                </a:lnSpc>
                <a:buClrTx/>
                <a:defRPr/>
              </a:pPr>
              <a:r>
                <a:rPr lang="vi-VN" sz="2400" b="1" dirty="0">
                  <a:solidFill>
                    <a:prstClr val="black"/>
                  </a:solidFill>
                  <a:latin typeface="+mn-lt"/>
                  <a:ea typeface="+mn-ea"/>
                  <a:cs typeface="Arial" panose="020B0604020202020204" pitchFamily="34" charset="0"/>
                </a:rPr>
                <a:t>Câu 1: </a:t>
              </a:r>
              <a:r>
                <a:rPr lang="vi-VN" sz="2400" dirty="0">
                  <a:solidFill>
                    <a:prstClr val="black"/>
                  </a:solidFill>
                  <a:latin typeface="+mn-lt"/>
                  <a:ea typeface="+mn-ea"/>
                  <a:cs typeface="Arial" panose="020B0604020202020204" pitchFamily="34" charset="0"/>
                </a:rPr>
                <a:t>Vì sao Vua Hùng tin dùng và gả con gái nuôi </a:t>
              </a:r>
            </a:p>
            <a:p>
              <a:pPr algn="ctr">
                <a:lnSpc>
                  <a:spcPct val="150000"/>
                </a:lnSpc>
                <a:buClrTx/>
                <a:defRPr/>
              </a:pPr>
              <a:r>
                <a:rPr lang="vi-VN" sz="2400" dirty="0">
                  <a:solidFill>
                    <a:prstClr val="black"/>
                  </a:solidFill>
                  <a:latin typeface="+mn-lt"/>
                  <a:ea typeface="+mn-ea"/>
                  <a:cs typeface="Arial" panose="020B0604020202020204" pitchFamily="34" charset="0"/>
                </a:rPr>
                <a:t>cho Mai An Tiêm?</a:t>
              </a:r>
            </a:p>
          </p:txBody>
        </p:sp>
        <p:sp>
          <p:nvSpPr>
            <p:cNvPr id="27" name="Oval 26">
              <a:extLst>
                <a:ext uri="{FF2B5EF4-FFF2-40B4-BE49-F238E27FC236}">
                  <a16:creationId xmlns:a16="http://schemas.microsoft.com/office/drawing/2014/main" id="{796E5AD9-AD52-D92C-A2DA-E10E0AE33328}"/>
                </a:ext>
              </a:extLst>
            </p:cNvPr>
            <p:cNvSpPr/>
            <p:nvPr/>
          </p:nvSpPr>
          <p:spPr>
            <a:xfrm>
              <a:off x="237187" y="620619"/>
              <a:ext cx="511171" cy="508482"/>
            </a:xfrm>
            <a:prstGeom prst="ellipse">
              <a:avLst/>
            </a:prstGeom>
            <a:solidFill>
              <a:schemeClr val="accent4"/>
            </a:solidFill>
            <a:ln w="25400" cap="flat" cmpd="sng" algn="ctr">
              <a:noFill/>
              <a:prstDash val="solid"/>
            </a:ln>
            <a:effectLst/>
          </p:spPr>
          <p:txBody>
            <a:bodyPr rtlCol="0" anchor="ctr"/>
            <a:lstStyle/>
            <a:p>
              <a:pPr algn="ctr">
                <a:buClrTx/>
                <a:defRPr/>
              </a:pPr>
              <a:r>
                <a:rPr lang="en-US" sz="2400" b="1" dirty="0">
                  <a:solidFill>
                    <a:sysClr val="windowText" lastClr="000000"/>
                  </a:solidFill>
                  <a:latin typeface="+mn-lt"/>
                  <a:ea typeface="+mn-ea"/>
                  <a:cs typeface="Arial" panose="020B0604020202020204" pitchFamily="34" charset="0"/>
                </a:rPr>
                <a:t>?</a:t>
              </a:r>
            </a:p>
          </p:txBody>
        </p:sp>
      </p:grpSp>
      <p:pic>
        <p:nvPicPr>
          <p:cNvPr id="3" name="Picture 2">
            <a:extLst>
              <a:ext uri="{FF2B5EF4-FFF2-40B4-BE49-F238E27FC236}">
                <a16:creationId xmlns:a16="http://schemas.microsoft.com/office/drawing/2014/main" id="{9E42DE5D-84D3-F575-E0E2-87C5113AF888}"/>
              </a:ext>
            </a:extLst>
          </p:cNvPr>
          <p:cNvPicPr>
            <a:picLocks noChangeAspect="1"/>
          </p:cNvPicPr>
          <p:nvPr/>
        </p:nvPicPr>
        <p:blipFill>
          <a:blip r:embed="rId3"/>
          <a:stretch>
            <a:fillRect/>
          </a:stretch>
        </p:blipFill>
        <p:spPr>
          <a:xfrm>
            <a:off x="7215613" y="3136853"/>
            <a:ext cx="3869460" cy="349499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232928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randombar(horizontal)">
                                      <p:cBhvr>
                                        <p:cTn id="7" dur="500"/>
                                        <p:tgtEl>
                                          <p:spTgt spid="19"/>
                                        </p:tgtEl>
                                      </p:cBhvr>
                                    </p:animEffect>
                                  </p:childTnLst>
                                </p:cTn>
                              </p:par>
                              <p:par>
                                <p:cTn id="8" presetID="22" presetClass="entr" presetSubtype="4"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C941E5A-25C9-FC5A-11E6-8007BA0D7420}"/>
            </a:ext>
          </a:extLst>
        </p:cNvPr>
        <p:cNvGrpSpPr/>
        <p:nvPr/>
      </p:nvGrpSpPr>
      <p:grpSpPr>
        <a:xfrm>
          <a:off x="0" y="0"/>
          <a:ext cx="0" cy="0"/>
          <a:chOff x="0" y="0"/>
          <a:chExt cx="0" cy="0"/>
        </a:xfrm>
      </p:grpSpPr>
      <p:grpSp>
        <p:nvGrpSpPr>
          <p:cNvPr id="12" name="Group 11">
            <a:extLst>
              <a:ext uri="{FF2B5EF4-FFF2-40B4-BE49-F238E27FC236}">
                <a16:creationId xmlns:a16="http://schemas.microsoft.com/office/drawing/2014/main" id="{C4132E58-9610-EBD4-7EE6-90E34EAB5374}"/>
              </a:ext>
            </a:extLst>
          </p:cNvPr>
          <p:cNvGrpSpPr/>
          <p:nvPr/>
        </p:nvGrpSpPr>
        <p:grpSpPr>
          <a:xfrm>
            <a:off x="926916" y="1742023"/>
            <a:ext cx="10049025" cy="1224250"/>
            <a:chOff x="237187" y="389000"/>
            <a:chExt cx="7976198" cy="971722"/>
          </a:xfrm>
        </p:grpSpPr>
        <p:sp>
          <p:nvSpPr>
            <p:cNvPr id="13" name="Rounded Rectangle 151">
              <a:extLst>
                <a:ext uri="{FF2B5EF4-FFF2-40B4-BE49-F238E27FC236}">
                  <a16:creationId xmlns:a16="http://schemas.microsoft.com/office/drawing/2014/main" id="{4863ADC1-A890-2123-0913-EFF018357C5D}"/>
                </a:ext>
              </a:extLst>
            </p:cNvPr>
            <p:cNvSpPr/>
            <p:nvPr/>
          </p:nvSpPr>
          <p:spPr>
            <a:xfrm>
              <a:off x="491098" y="389000"/>
              <a:ext cx="7722287" cy="971722"/>
            </a:xfrm>
            <a:prstGeom prst="roundRect">
              <a:avLst/>
            </a:prstGeom>
            <a:solidFill>
              <a:schemeClr val="bg1"/>
            </a:solidFill>
            <a:ln w="12700" cap="flat" cmpd="sng" algn="ctr">
              <a:solidFill>
                <a:srgbClr val="000000"/>
              </a:solidFill>
              <a:prstDash val="solid"/>
            </a:ln>
            <a:effectLst/>
          </p:spPr>
          <p:txBody>
            <a:bodyPr rtlCol="0" anchor="ctr"/>
            <a:lstStyle/>
            <a:p>
              <a:pPr algn="ctr">
                <a:lnSpc>
                  <a:spcPct val="150000"/>
                </a:lnSpc>
                <a:buClrTx/>
                <a:defRPr/>
              </a:pPr>
              <a:r>
                <a:rPr lang="vi-VN" sz="2400" b="1" dirty="0">
                  <a:solidFill>
                    <a:prstClr val="black"/>
                  </a:solidFill>
                  <a:latin typeface="+mn-lt"/>
                  <a:ea typeface="+mn-ea"/>
                  <a:cs typeface="Arial" panose="020B0604020202020204" pitchFamily="34" charset="0"/>
                </a:rPr>
                <a:t>Câu </a:t>
              </a:r>
              <a:r>
                <a:rPr lang="en-US" sz="2400" b="1" dirty="0">
                  <a:solidFill>
                    <a:prstClr val="black"/>
                  </a:solidFill>
                  <a:latin typeface="+mn-lt"/>
                  <a:ea typeface="+mn-ea"/>
                  <a:cs typeface="Arial" panose="020B0604020202020204" pitchFamily="34" charset="0"/>
                </a:rPr>
                <a:t>2</a:t>
              </a:r>
              <a:r>
                <a:rPr lang="vi-VN" sz="2400" b="1" dirty="0">
                  <a:solidFill>
                    <a:prstClr val="black"/>
                  </a:solidFill>
                  <a:latin typeface="+mn-lt"/>
                  <a:ea typeface="+mn-ea"/>
                  <a:cs typeface="Arial" panose="020B0604020202020204" pitchFamily="34" charset="0"/>
                </a:rPr>
                <a:t>: </a:t>
              </a:r>
              <a:r>
                <a:rPr lang="vi-VN" sz="2400" dirty="0">
                  <a:solidFill>
                    <a:prstClr val="black"/>
                  </a:solidFill>
                  <a:latin typeface="+mn-lt"/>
                  <a:ea typeface="+mn-ea"/>
                  <a:cs typeface="Arial" panose="020B0604020202020204" pitchFamily="34" charset="0"/>
                </a:rPr>
                <a:t>Vì sao gia đình Mai An Tiêm bị nhà vua </a:t>
              </a:r>
            </a:p>
            <a:p>
              <a:pPr algn="ctr">
                <a:lnSpc>
                  <a:spcPct val="150000"/>
                </a:lnSpc>
                <a:buClrTx/>
                <a:defRPr/>
              </a:pPr>
              <a:r>
                <a:rPr lang="vi-VN" sz="2400" dirty="0">
                  <a:solidFill>
                    <a:prstClr val="black"/>
                  </a:solidFill>
                  <a:latin typeface="+mn-lt"/>
                  <a:ea typeface="+mn-ea"/>
                  <a:cs typeface="Arial" panose="020B0604020202020204" pitchFamily="34" charset="0"/>
                </a:rPr>
                <a:t>đày ra đảo xa?</a:t>
              </a:r>
            </a:p>
          </p:txBody>
        </p:sp>
        <p:sp>
          <p:nvSpPr>
            <p:cNvPr id="15" name="Oval 14">
              <a:extLst>
                <a:ext uri="{FF2B5EF4-FFF2-40B4-BE49-F238E27FC236}">
                  <a16:creationId xmlns:a16="http://schemas.microsoft.com/office/drawing/2014/main" id="{506B2262-8562-D351-F340-E866DC54810E}"/>
                </a:ext>
              </a:extLst>
            </p:cNvPr>
            <p:cNvSpPr/>
            <p:nvPr/>
          </p:nvSpPr>
          <p:spPr>
            <a:xfrm>
              <a:off x="237187" y="620619"/>
              <a:ext cx="511171" cy="508482"/>
            </a:xfrm>
            <a:prstGeom prst="ellipse">
              <a:avLst/>
            </a:prstGeom>
            <a:solidFill>
              <a:schemeClr val="accent4"/>
            </a:solidFill>
            <a:ln w="25400" cap="flat" cmpd="sng" algn="ctr">
              <a:noFill/>
              <a:prstDash val="solid"/>
            </a:ln>
            <a:effectLst/>
          </p:spPr>
          <p:txBody>
            <a:bodyPr rtlCol="0" anchor="ctr"/>
            <a:lstStyle/>
            <a:p>
              <a:pPr algn="ctr">
                <a:buClrTx/>
                <a:defRPr/>
              </a:pPr>
              <a:r>
                <a:rPr lang="en-US" sz="2400" b="1" dirty="0">
                  <a:solidFill>
                    <a:sysClr val="windowText" lastClr="000000"/>
                  </a:solidFill>
                  <a:latin typeface="+mn-lt"/>
                  <a:ea typeface="+mn-ea"/>
                  <a:cs typeface="Arial" panose="020B0604020202020204" pitchFamily="34" charset="0"/>
                </a:rPr>
                <a:t>?</a:t>
              </a:r>
            </a:p>
          </p:txBody>
        </p:sp>
      </p:grpSp>
      <p:sp>
        <p:nvSpPr>
          <p:cNvPr id="17" name="Rectangle: Rounded Corners 16">
            <a:extLst>
              <a:ext uri="{FF2B5EF4-FFF2-40B4-BE49-F238E27FC236}">
                <a16:creationId xmlns:a16="http://schemas.microsoft.com/office/drawing/2014/main" id="{65A492F5-EA66-DEBD-5AEA-2B1381AF130A}"/>
              </a:ext>
            </a:extLst>
          </p:cNvPr>
          <p:cNvSpPr/>
          <p:nvPr/>
        </p:nvSpPr>
        <p:spPr>
          <a:xfrm>
            <a:off x="5586559" y="3184907"/>
            <a:ext cx="5592572" cy="3313553"/>
          </a:xfrm>
          <a:prstGeom prst="roundRect">
            <a:avLst>
              <a:gd name="adj" fmla="val 4729"/>
            </a:avLst>
          </a:prstGeom>
          <a:solidFill>
            <a:schemeClr val="accent4">
              <a:lumMod val="20000"/>
              <a:lumOff val="80000"/>
            </a:schemeClr>
          </a:solidFill>
          <a:ln w="19050" cap="flat" cmpd="sng" algn="ctr">
            <a:solidFill>
              <a:schemeClr val="accent4"/>
            </a:solidFill>
            <a:prstDash val="solid"/>
          </a:ln>
          <a:effectLst>
            <a:outerShdw blurRad="50800" dist="38100" dir="8100000" algn="tr" rotWithShape="0">
              <a:prstClr val="black">
                <a:alpha val="40000"/>
              </a:prstClr>
            </a:outerShdw>
          </a:effectLst>
        </p:spPr>
        <p:txBody>
          <a:bodyPr rtlCol="0" anchor="ctr"/>
          <a:lstStyle/>
          <a:p>
            <a:pPr algn="just" defTabSz="1152053">
              <a:lnSpc>
                <a:spcPct val="150000"/>
              </a:lnSpc>
              <a:buClrTx/>
              <a:defRPr/>
            </a:pPr>
            <a:r>
              <a:rPr lang="vi-VN" sz="2400" dirty="0">
                <a:solidFill>
                  <a:sysClr val="windowText" lastClr="000000"/>
                </a:solidFill>
                <a:latin typeface="+mn-lt"/>
              </a:rPr>
              <a:t>Vì Mai An Tiêm nói rằng những điều mình có được là nhờ chịu thương chịu khó</a:t>
            </a:r>
            <a:r>
              <a:rPr lang="en-US" sz="2400" dirty="0">
                <a:solidFill>
                  <a:sysClr val="windowText" lastClr="000000"/>
                </a:solidFill>
                <a:latin typeface="+mn-lt"/>
              </a:rPr>
              <a:t> </a:t>
            </a:r>
            <a:r>
              <a:rPr lang="en-US" sz="2400" dirty="0" err="1">
                <a:solidFill>
                  <a:sysClr val="windowText" lastClr="000000"/>
                </a:solidFill>
                <a:latin typeface="+mn-lt"/>
              </a:rPr>
              <a:t>và</a:t>
            </a:r>
            <a:r>
              <a:rPr lang="vi-VN" sz="2400" dirty="0">
                <a:solidFill>
                  <a:sysClr val="windowText" lastClr="000000"/>
                </a:solidFill>
                <a:latin typeface="+mn-lt"/>
              </a:rPr>
              <a:t> có kẻ ghen ghét, tâu với Vua Hùng</a:t>
            </a:r>
            <a:r>
              <a:rPr lang="en-US" sz="2400" dirty="0">
                <a:solidFill>
                  <a:sysClr val="windowText" lastClr="000000"/>
                </a:solidFill>
                <a:latin typeface="+mn-lt"/>
              </a:rPr>
              <a:t> </a:t>
            </a:r>
            <a:r>
              <a:rPr lang="en-US" sz="2400" dirty="0" err="1">
                <a:solidFill>
                  <a:sysClr val="windowText" lastClr="000000"/>
                </a:solidFill>
                <a:latin typeface="+mn-lt"/>
              </a:rPr>
              <a:t>nên</a:t>
            </a:r>
            <a:r>
              <a:rPr lang="en-US" sz="2400" dirty="0">
                <a:solidFill>
                  <a:sysClr val="windowText" lastClr="000000"/>
                </a:solidFill>
                <a:latin typeface="+mn-lt"/>
              </a:rPr>
              <a:t> </a:t>
            </a:r>
            <a:r>
              <a:rPr lang="vi-VN" sz="2400" dirty="0">
                <a:solidFill>
                  <a:sysClr val="windowText" lastClr="000000"/>
                </a:solidFill>
                <a:latin typeface="+mn-lt"/>
              </a:rPr>
              <a:t>khiến Vua nghĩ rằng Mai An Tiêm vô ơn.</a:t>
            </a:r>
          </a:p>
        </p:txBody>
      </p:sp>
      <p:pic>
        <p:nvPicPr>
          <p:cNvPr id="7" name="Picture 6">
            <a:extLst>
              <a:ext uri="{FF2B5EF4-FFF2-40B4-BE49-F238E27FC236}">
                <a16:creationId xmlns:a16="http://schemas.microsoft.com/office/drawing/2014/main" id="{A512CE1A-0A0B-6C44-9195-9A4B13AA2C8C}"/>
              </a:ext>
            </a:extLst>
          </p:cNvPr>
          <p:cNvPicPr>
            <a:picLocks noChangeAspect="1"/>
          </p:cNvPicPr>
          <p:nvPr/>
        </p:nvPicPr>
        <p:blipFill>
          <a:blip r:embed="rId3"/>
          <a:stretch>
            <a:fillRect/>
          </a:stretch>
        </p:blipFill>
        <p:spPr>
          <a:xfrm>
            <a:off x="673224" y="3184906"/>
            <a:ext cx="4496965" cy="331355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410508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par>
                                <p:cTn id="8" presetID="14" presetClass="entr" presetSubtype="1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randombar(horizontal)">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3D26E30-E996-35DB-766E-E2B6CF2C7CD7}"/>
            </a:ext>
          </a:extLst>
        </p:cNvPr>
        <p:cNvGrpSpPr/>
        <p:nvPr/>
      </p:nvGrpSpPr>
      <p:grpSpPr>
        <a:xfrm>
          <a:off x="0" y="0"/>
          <a:ext cx="0" cy="0"/>
          <a:chOff x="0" y="0"/>
          <a:chExt cx="0" cy="0"/>
        </a:xfrm>
      </p:grpSpPr>
      <p:grpSp>
        <p:nvGrpSpPr>
          <p:cNvPr id="6" name="Google Shape;1311;p46">
            <a:extLst>
              <a:ext uri="{FF2B5EF4-FFF2-40B4-BE49-F238E27FC236}">
                <a16:creationId xmlns:a16="http://schemas.microsoft.com/office/drawing/2014/main" id="{2EA33A24-5DD6-A0B7-8973-14DCE6B1BCDE}"/>
              </a:ext>
            </a:extLst>
          </p:cNvPr>
          <p:cNvGrpSpPr/>
          <p:nvPr/>
        </p:nvGrpSpPr>
        <p:grpSpPr>
          <a:xfrm>
            <a:off x="1397339" y="2102925"/>
            <a:ext cx="8707953" cy="3575770"/>
            <a:chOff x="3348891" y="3277150"/>
            <a:chExt cx="6575016" cy="2976267"/>
          </a:xfrm>
        </p:grpSpPr>
        <p:sp>
          <p:nvSpPr>
            <p:cNvPr id="7" name="Google Shape;1312;p46">
              <a:extLst>
                <a:ext uri="{FF2B5EF4-FFF2-40B4-BE49-F238E27FC236}">
                  <a16:creationId xmlns:a16="http://schemas.microsoft.com/office/drawing/2014/main" id="{00286542-C7CD-2AC0-6C9D-CFC50F66302B}"/>
                </a:ext>
              </a:extLst>
            </p:cNvPr>
            <p:cNvSpPr/>
            <p:nvPr/>
          </p:nvSpPr>
          <p:spPr>
            <a:xfrm>
              <a:off x="3860263" y="3277150"/>
              <a:ext cx="6063644" cy="2976267"/>
            </a:xfrm>
            <a:custGeom>
              <a:avLst/>
              <a:gdLst/>
              <a:ahLst/>
              <a:cxnLst/>
              <a:rect l="l" t="t" r="r" b="b"/>
              <a:pathLst>
                <a:path w="32144" h="25095" extrusionOk="0">
                  <a:moveTo>
                    <a:pt x="0" y="0"/>
                  </a:moveTo>
                  <a:lnTo>
                    <a:pt x="0" y="25095"/>
                  </a:lnTo>
                  <a:lnTo>
                    <a:pt x="32143" y="25095"/>
                  </a:lnTo>
                  <a:lnTo>
                    <a:pt x="32143" y="0"/>
                  </a:lnTo>
                  <a:close/>
                </a:path>
              </a:pathLst>
            </a:custGeom>
            <a:solidFill>
              <a:schemeClr val="accent2">
                <a:lumMod val="60000"/>
                <a:lumOff val="40000"/>
              </a:schemeClr>
            </a:solidFill>
            <a:ln>
              <a:solidFill>
                <a:srgbClr val="FFBBBA"/>
              </a:solid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mn-lt"/>
                <a:cs typeface="Arial"/>
                <a:sym typeface="Arial"/>
              </a:endParaRPr>
            </a:p>
          </p:txBody>
        </p:sp>
        <p:sp>
          <p:nvSpPr>
            <p:cNvPr id="8" name="Google Shape;1313;p46">
              <a:extLst>
                <a:ext uri="{FF2B5EF4-FFF2-40B4-BE49-F238E27FC236}">
                  <a16:creationId xmlns:a16="http://schemas.microsoft.com/office/drawing/2014/main" id="{D2FB540A-3943-0252-A441-529F95487F79}"/>
                </a:ext>
              </a:extLst>
            </p:cNvPr>
            <p:cNvSpPr/>
            <p:nvPr/>
          </p:nvSpPr>
          <p:spPr>
            <a:xfrm>
              <a:off x="3986290" y="3416150"/>
              <a:ext cx="5811589" cy="2698387"/>
            </a:xfrm>
            <a:custGeom>
              <a:avLst/>
              <a:gdLst/>
              <a:ahLst/>
              <a:cxnLst/>
              <a:rect l="l" t="t" r="r" b="b"/>
              <a:pathLst>
                <a:path w="29279" h="22752" extrusionOk="0">
                  <a:moveTo>
                    <a:pt x="0" y="0"/>
                  </a:moveTo>
                  <a:lnTo>
                    <a:pt x="0" y="22751"/>
                  </a:lnTo>
                  <a:lnTo>
                    <a:pt x="29279" y="22751"/>
                  </a:lnTo>
                  <a:lnTo>
                    <a:pt x="29279" y="0"/>
                  </a:lnTo>
                  <a:close/>
                </a:path>
              </a:pathLst>
            </a:custGeom>
            <a:solidFill>
              <a:schemeClr val="bg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mn-lt"/>
                <a:cs typeface="Arial"/>
                <a:sym typeface="Arial"/>
              </a:endParaRPr>
            </a:p>
          </p:txBody>
        </p:sp>
        <p:grpSp>
          <p:nvGrpSpPr>
            <p:cNvPr id="9" name="Google Shape;1314;p46">
              <a:extLst>
                <a:ext uri="{FF2B5EF4-FFF2-40B4-BE49-F238E27FC236}">
                  <a16:creationId xmlns:a16="http://schemas.microsoft.com/office/drawing/2014/main" id="{BCB164C7-E203-6F56-A35C-24B9F483CC10}"/>
                </a:ext>
              </a:extLst>
            </p:cNvPr>
            <p:cNvGrpSpPr/>
            <p:nvPr/>
          </p:nvGrpSpPr>
          <p:grpSpPr>
            <a:xfrm>
              <a:off x="3348891" y="3765769"/>
              <a:ext cx="1082093" cy="2056598"/>
              <a:chOff x="9160154" y="3680132"/>
              <a:chExt cx="1082093" cy="2056598"/>
            </a:xfrm>
          </p:grpSpPr>
          <p:sp>
            <p:nvSpPr>
              <p:cNvPr id="10" name="Google Shape;1315;p46">
                <a:extLst>
                  <a:ext uri="{FF2B5EF4-FFF2-40B4-BE49-F238E27FC236}">
                    <a16:creationId xmlns:a16="http://schemas.microsoft.com/office/drawing/2014/main" id="{755701BA-F4CE-B2CB-A698-4878120D7EFE}"/>
                  </a:ext>
                </a:extLst>
              </p:cNvPr>
              <p:cNvSpPr/>
              <p:nvPr/>
            </p:nvSpPr>
            <p:spPr>
              <a:xfrm rot="-522886">
                <a:off x="9318717" y="3733097"/>
                <a:ext cx="757185" cy="761785"/>
              </a:xfrm>
              <a:custGeom>
                <a:avLst/>
                <a:gdLst/>
                <a:ahLst/>
                <a:cxnLst/>
                <a:rect l="l" t="t" r="r" b="b"/>
                <a:pathLst>
                  <a:path w="8560" h="8612" extrusionOk="0">
                    <a:moveTo>
                      <a:pt x="7422" y="0"/>
                    </a:moveTo>
                    <a:lnTo>
                      <a:pt x="1" y="1129"/>
                    </a:lnTo>
                    <a:lnTo>
                      <a:pt x="1138" y="8611"/>
                    </a:lnTo>
                    <a:lnTo>
                      <a:pt x="8559" y="7483"/>
                    </a:lnTo>
                    <a:lnTo>
                      <a:pt x="7422" y="0"/>
                    </a:ln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mn-lt"/>
                  <a:cs typeface="Arial"/>
                  <a:sym typeface="Arial"/>
                </a:endParaRPr>
              </a:p>
            </p:txBody>
          </p:sp>
          <p:sp>
            <p:nvSpPr>
              <p:cNvPr id="11" name="Google Shape;1316;p46">
                <a:extLst>
                  <a:ext uri="{FF2B5EF4-FFF2-40B4-BE49-F238E27FC236}">
                    <a16:creationId xmlns:a16="http://schemas.microsoft.com/office/drawing/2014/main" id="{684C0D80-9338-742C-DAE3-EF7EDF4DD70E}"/>
                  </a:ext>
                </a:extLst>
              </p:cNvPr>
              <p:cNvSpPr/>
              <p:nvPr/>
            </p:nvSpPr>
            <p:spPr>
              <a:xfrm rot="-522886">
                <a:off x="9215481" y="4356706"/>
                <a:ext cx="785580" cy="790180"/>
              </a:xfrm>
              <a:custGeom>
                <a:avLst/>
                <a:gdLst/>
                <a:ahLst/>
                <a:cxnLst/>
                <a:rect l="l" t="t" r="r" b="b"/>
                <a:pathLst>
                  <a:path w="8881" h="8933" extrusionOk="0">
                    <a:moveTo>
                      <a:pt x="1537" y="0"/>
                    </a:moveTo>
                    <a:lnTo>
                      <a:pt x="0" y="7405"/>
                    </a:lnTo>
                    <a:lnTo>
                      <a:pt x="7344" y="8932"/>
                    </a:lnTo>
                    <a:lnTo>
                      <a:pt x="8880" y="1519"/>
                    </a:lnTo>
                    <a:lnTo>
                      <a:pt x="1537"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mn-lt"/>
                  <a:cs typeface="Arial"/>
                  <a:sym typeface="Arial"/>
                </a:endParaRPr>
              </a:p>
            </p:txBody>
          </p:sp>
          <p:sp>
            <p:nvSpPr>
              <p:cNvPr id="12" name="Google Shape;1317;p46">
                <a:extLst>
                  <a:ext uri="{FF2B5EF4-FFF2-40B4-BE49-F238E27FC236}">
                    <a16:creationId xmlns:a16="http://schemas.microsoft.com/office/drawing/2014/main" id="{D486431C-8F7F-A3F8-8A84-83844EB42887}"/>
                  </a:ext>
                </a:extLst>
              </p:cNvPr>
              <p:cNvSpPr/>
              <p:nvPr/>
            </p:nvSpPr>
            <p:spPr>
              <a:xfrm rot="-1040679">
                <a:off x="9484559" y="4973987"/>
                <a:ext cx="671901" cy="678005"/>
              </a:xfrm>
              <a:custGeom>
                <a:avLst/>
                <a:gdLst/>
                <a:ahLst/>
                <a:cxnLst/>
                <a:rect l="l" t="t" r="r" b="b"/>
                <a:pathLst>
                  <a:path w="7596" h="7665" extrusionOk="0">
                    <a:moveTo>
                      <a:pt x="7500" y="0"/>
                    </a:moveTo>
                    <a:lnTo>
                      <a:pt x="0" y="96"/>
                    </a:lnTo>
                    <a:lnTo>
                      <a:pt x="96" y="7665"/>
                    </a:lnTo>
                    <a:lnTo>
                      <a:pt x="7595" y="7569"/>
                    </a:lnTo>
                    <a:lnTo>
                      <a:pt x="7500"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mn-lt"/>
                  <a:cs typeface="Arial"/>
                  <a:sym typeface="Arial"/>
                </a:endParaRPr>
              </a:p>
            </p:txBody>
          </p:sp>
          <p:sp>
            <p:nvSpPr>
              <p:cNvPr id="13" name="Google Shape;1318;p46">
                <a:extLst>
                  <a:ext uri="{FF2B5EF4-FFF2-40B4-BE49-F238E27FC236}">
                    <a16:creationId xmlns:a16="http://schemas.microsoft.com/office/drawing/2014/main" id="{10E48A32-A4E4-B932-FB91-4AA51B122A0F}"/>
                  </a:ext>
                </a:extLst>
              </p:cNvPr>
              <p:cNvSpPr/>
              <p:nvPr/>
            </p:nvSpPr>
            <p:spPr>
              <a:xfrm rot="-522886">
                <a:off x="9555623" y="3841769"/>
                <a:ext cx="90756" cy="78284"/>
              </a:xfrm>
              <a:custGeom>
                <a:avLst/>
                <a:gdLst/>
                <a:ahLst/>
                <a:cxnLst/>
                <a:rect l="l" t="t" r="r" b="b"/>
                <a:pathLst>
                  <a:path w="1026" h="885" extrusionOk="0">
                    <a:moveTo>
                      <a:pt x="582" y="0"/>
                    </a:moveTo>
                    <a:cubicBezTo>
                      <a:pt x="192" y="0"/>
                      <a:pt x="1" y="478"/>
                      <a:pt x="279" y="755"/>
                    </a:cubicBezTo>
                    <a:cubicBezTo>
                      <a:pt x="368" y="845"/>
                      <a:pt x="477" y="885"/>
                      <a:pt x="584" y="885"/>
                    </a:cubicBezTo>
                    <a:cubicBezTo>
                      <a:pt x="810" y="885"/>
                      <a:pt x="1025" y="708"/>
                      <a:pt x="1025" y="443"/>
                    </a:cubicBezTo>
                    <a:cubicBezTo>
                      <a:pt x="1025" y="200"/>
                      <a:pt x="825" y="0"/>
                      <a:pt x="582"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mn-lt"/>
                  <a:cs typeface="Arial"/>
                  <a:sym typeface="Arial"/>
                </a:endParaRPr>
              </a:p>
            </p:txBody>
          </p:sp>
          <p:sp>
            <p:nvSpPr>
              <p:cNvPr id="14" name="Google Shape;1319;p46">
                <a:extLst>
                  <a:ext uri="{FF2B5EF4-FFF2-40B4-BE49-F238E27FC236}">
                    <a16:creationId xmlns:a16="http://schemas.microsoft.com/office/drawing/2014/main" id="{7006E3DA-99B1-5B11-62A1-FD9269AF05C4}"/>
                  </a:ext>
                </a:extLst>
              </p:cNvPr>
              <p:cNvSpPr/>
              <p:nvPr/>
            </p:nvSpPr>
            <p:spPr>
              <a:xfrm rot="-522886">
                <a:off x="9317272" y="4450725"/>
                <a:ext cx="91464" cy="77576"/>
              </a:xfrm>
              <a:custGeom>
                <a:avLst/>
                <a:gdLst/>
                <a:ahLst/>
                <a:cxnLst/>
                <a:rect l="l" t="t" r="r" b="b"/>
                <a:pathLst>
                  <a:path w="1034" h="877" extrusionOk="0">
                    <a:moveTo>
                      <a:pt x="591" y="0"/>
                    </a:moveTo>
                    <a:cubicBezTo>
                      <a:pt x="200" y="0"/>
                      <a:pt x="0" y="469"/>
                      <a:pt x="278" y="747"/>
                    </a:cubicBezTo>
                    <a:cubicBezTo>
                      <a:pt x="368" y="836"/>
                      <a:pt x="478" y="876"/>
                      <a:pt x="586" y="876"/>
                    </a:cubicBezTo>
                    <a:cubicBezTo>
                      <a:pt x="814" y="876"/>
                      <a:pt x="1033" y="699"/>
                      <a:pt x="1033" y="434"/>
                    </a:cubicBezTo>
                    <a:cubicBezTo>
                      <a:pt x="1033" y="191"/>
                      <a:pt x="834" y="0"/>
                      <a:pt x="591"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mn-lt"/>
                  <a:cs typeface="Arial"/>
                  <a:sym typeface="Arial"/>
                </a:endParaRPr>
              </a:p>
            </p:txBody>
          </p:sp>
          <p:sp>
            <p:nvSpPr>
              <p:cNvPr id="15" name="Google Shape;1320;p46">
                <a:extLst>
                  <a:ext uri="{FF2B5EF4-FFF2-40B4-BE49-F238E27FC236}">
                    <a16:creationId xmlns:a16="http://schemas.microsoft.com/office/drawing/2014/main" id="{BFFD162A-6CE6-0861-19C9-3B1F41B988BC}"/>
                  </a:ext>
                </a:extLst>
              </p:cNvPr>
              <p:cNvSpPr/>
              <p:nvPr/>
            </p:nvSpPr>
            <p:spPr>
              <a:xfrm rot="-1040679">
                <a:off x="9711227" y="5024962"/>
                <a:ext cx="78371" cy="78459"/>
              </a:xfrm>
              <a:custGeom>
                <a:avLst/>
                <a:gdLst/>
                <a:ahLst/>
                <a:cxnLst/>
                <a:rect l="l" t="t" r="r" b="b"/>
                <a:pathLst>
                  <a:path w="886" h="887" extrusionOk="0">
                    <a:moveTo>
                      <a:pt x="443" y="1"/>
                    </a:moveTo>
                    <a:cubicBezTo>
                      <a:pt x="200" y="1"/>
                      <a:pt x="1" y="200"/>
                      <a:pt x="1" y="444"/>
                    </a:cubicBezTo>
                    <a:cubicBezTo>
                      <a:pt x="1" y="687"/>
                      <a:pt x="200" y="886"/>
                      <a:pt x="443" y="886"/>
                    </a:cubicBezTo>
                    <a:cubicBezTo>
                      <a:pt x="686" y="886"/>
                      <a:pt x="886" y="687"/>
                      <a:pt x="886" y="444"/>
                    </a:cubicBezTo>
                    <a:cubicBezTo>
                      <a:pt x="886" y="200"/>
                      <a:pt x="686" y="1"/>
                      <a:pt x="443" y="1"/>
                    </a:cubicBezTo>
                    <a:close/>
                  </a:path>
                </a:pathLst>
              </a:custGeom>
              <a:solidFill>
                <a:schemeClr val="accent6">
                  <a:lumMod val="75000"/>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mn-lt"/>
                  <a:cs typeface="Arial"/>
                  <a:sym typeface="Arial"/>
                </a:endParaRPr>
              </a:p>
            </p:txBody>
          </p:sp>
        </p:grpSp>
      </p:grpSp>
      <p:sp>
        <p:nvSpPr>
          <p:cNvPr id="5" name="TextBox 11">
            <a:extLst>
              <a:ext uri="{FF2B5EF4-FFF2-40B4-BE49-F238E27FC236}">
                <a16:creationId xmlns:a16="http://schemas.microsoft.com/office/drawing/2014/main" id="{ABECABBE-D1F0-D685-8067-992F071FDE51}"/>
              </a:ext>
            </a:extLst>
          </p:cNvPr>
          <p:cNvSpPr txBox="1"/>
          <p:nvPr/>
        </p:nvSpPr>
        <p:spPr>
          <a:xfrm>
            <a:off x="3552889" y="2836860"/>
            <a:ext cx="5074112" cy="1847493"/>
          </a:xfrm>
          <a:prstGeom prst="rect">
            <a:avLst/>
          </a:prstGeom>
        </p:spPr>
        <p:txBody>
          <a:bodyPr wrap="square" lIns="0" tIns="0" rIns="0" bIns="0" rtlCol="0" anchor="t">
            <a:spAutoFit/>
          </a:bodyPr>
          <a:lstStyle/>
          <a:p>
            <a:pPr algn="ctr" defTabSz="576026">
              <a:lnSpc>
                <a:spcPct val="150000"/>
              </a:lnSpc>
              <a:spcBef>
                <a:spcPct val="0"/>
              </a:spcBef>
              <a:buClrTx/>
            </a:pPr>
            <a:r>
              <a:rPr lang="en-US" sz="2800" b="1" kern="1200" dirty="0">
                <a:solidFill>
                  <a:schemeClr val="tx1"/>
                </a:solidFill>
                <a:latin typeface="+mn-lt"/>
                <a:ea typeface="+mn-ea"/>
                <a:cs typeface="Arial" panose="020B0604020202020204" pitchFamily="34" charset="0"/>
              </a:rPr>
              <a:t>RÚT RA </a:t>
            </a:r>
            <a:r>
              <a:rPr lang="en-US" sz="2800" b="1" kern="1200" dirty="0" err="1">
                <a:solidFill>
                  <a:schemeClr val="tx1"/>
                </a:solidFill>
                <a:latin typeface="+mn-lt"/>
                <a:ea typeface="+mn-ea"/>
                <a:cs typeface="Arial" panose="020B0604020202020204" pitchFamily="34" charset="0"/>
              </a:rPr>
              <a:t>Ý</a:t>
            </a:r>
            <a:r>
              <a:rPr lang="en-US" sz="2800" b="1" kern="1200" dirty="0">
                <a:solidFill>
                  <a:schemeClr val="tx1"/>
                </a:solidFill>
                <a:latin typeface="+mn-lt"/>
                <a:ea typeface="+mn-ea"/>
                <a:cs typeface="Arial" panose="020B0604020202020204" pitchFamily="34" charset="0"/>
              </a:rPr>
              <a:t> ĐOẠN 1</a:t>
            </a:r>
          </a:p>
          <a:p>
            <a:pPr algn="ctr" defTabSz="576026">
              <a:lnSpc>
                <a:spcPct val="150000"/>
              </a:lnSpc>
              <a:spcBef>
                <a:spcPct val="0"/>
              </a:spcBef>
              <a:buClrTx/>
            </a:pPr>
            <a:r>
              <a:rPr lang="vi-VN" sz="2800" kern="1200" dirty="0">
                <a:solidFill>
                  <a:schemeClr val="tx1"/>
                </a:solidFill>
                <a:latin typeface="+mn-lt"/>
                <a:ea typeface="+mn-ea"/>
                <a:cs typeface="Arial" panose="020B0604020202020204" pitchFamily="34" charset="0"/>
              </a:rPr>
              <a:t>Gia đình Mai An Tiêm bị vua Hùng đày ra đảo hoang.</a:t>
            </a:r>
          </a:p>
        </p:txBody>
      </p:sp>
      <p:pic>
        <p:nvPicPr>
          <p:cNvPr id="27" name="Picture 26">
            <a:extLst>
              <a:ext uri="{FF2B5EF4-FFF2-40B4-BE49-F238E27FC236}">
                <a16:creationId xmlns:a16="http://schemas.microsoft.com/office/drawing/2014/main" id="{AE550029-4B28-AC48-79B7-A64C4F81185F}"/>
              </a:ext>
            </a:extLst>
          </p:cNvPr>
          <p:cNvPicPr>
            <a:picLocks noChangeAspect="1"/>
          </p:cNvPicPr>
          <p:nvPr/>
        </p:nvPicPr>
        <p:blipFill>
          <a:blip r:embed="rId3"/>
          <a:stretch>
            <a:fillRect/>
          </a:stretch>
        </p:blipFill>
        <p:spPr>
          <a:xfrm>
            <a:off x="8891536" y="4726500"/>
            <a:ext cx="2260600" cy="1295400"/>
          </a:xfrm>
          <a:prstGeom prst="rect">
            <a:avLst/>
          </a:prstGeom>
        </p:spPr>
      </p:pic>
    </p:spTree>
    <p:extLst>
      <p:ext uri="{BB962C8B-B14F-4D97-AF65-F5344CB8AC3E}">
        <p14:creationId xmlns:p14="http://schemas.microsoft.com/office/powerpoint/2010/main" val="2204684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286E393C-346D-0035-8D79-A4F82F735D59}"/>
            </a:ext>
          </a:extLst>
        </p:cNvPr>
        <p:cNvGrpSpPr/>
        <p:nvPr/>
      </p:nvGrpSpPr>
      <p:grpSpPr>
        <a:xfrm>
          <a:off x="0" y="0"/>
          <a:ext cx="0" cy="0"/>
          <a:chOff x="0" y="0"/>
          <a:chExt cx="0" cy="0"/>
        </a:xfrm>
      </p:grpSpPr>
      <p:grpSp>
        <p:nvGrpSpPr>
          <p:cNvPr id="32" name="Group 31">
            <a:extLst>
              <a:ext uri="{FF2B5EF4-FFF2-40B4-BE49-F238E27FC236}">
                <a16:creationId xmlns:a16="http://schemas.microsoft.com/office/drawing/2014/main" id="{9973360F-D9D7-8A3A-788F-3CB88B537B2A}"/>
              </a:ext>
            </a:extLst>
          </p:cNvPr>
          <p:cNvGrpSpPr/>
          <p:nvPr/>
        </p:nvGrpSpPr>
        <p:grpSpPr>
          <a:xfrm>
            <a:off x="926916" y="1742023"/>
            <a:ext cx="10049025" cy="1224250"/>
            <a:chOff x="237187" y="389000"/>
            <a:chExt cx="7976198" cy="971722"/>
          </a:xfrm>
        </p:grpSpPr>
        <p:sp>
          <p:nvSpPr>
            <p:cNvPr id="33" name="Rounded Rectangle 151">
              <a:extLst>
                <a:ext uri="{FF2B5EF4-FFF2-40B4-BE49-F238E27FC236}">
                  <a16:creationId xmlns:a16="http://schemas.microsoft.com/office/drawing/2014/main" id="{8F4E2BE8-53CE-1D39-BA01-53C36447D41A}"/>
                </a:ext>
              </a:extLst>
            </p:cNvPr>
            <p:cNvSpPr/>
            <p:nvPr/>
          </p:nvSpPr>
          <p:spPr>
            <a:xfrm>
              <a:off x="491098" y="389000"/>
              <a:ext cx="7722287" cy="971722"/>
            </a:xfrm>
            <a:prstGeom prst="roundRect">
              <a:avLst/>
            </a:prstGeom>
            <a:solidFill>
              <a:schemeClr val="bg1"/>
            </a:solidFill>
            <a:ln w="12700" cap="flat" cmpd="sng" algn="ctr">
              <a:solidFill>
                <a:srgbClr val="000000"/>
              </a:solidFill>
              <a:prstDash val="solid"/>
            </a:ln>
            <a:effectLst/>
          </p:spPr>
          <p:txBody>
            <a:bodyPr rtlCol="0" anchor="ctr"/>
            <a:lstStyle/>
            <a:p>
              <a:pPr algn="ctr">
                <a:lnSpc>
                  <a:spcPct val="150000"/>
                </a:lnSpc>
                <a:buClrTx/>
                <a:defRPr/>
              </a:pPr>
              <a:r>
                <a:rPr lang="vi-VN" sz="2400" b="1" dirty="0">
                  <a:solidFill>
                    <a:prstClr val="black"/>
                  </a:solidFill>
                  <a:latin typeface="+mn-lt"/>
                  <a:ea typeface="+mn-ea"/>
                  <a:cs typeface="Arial" panose="020B0604020202020204" pitchFamily="34" charset="0"/>
                </a:rPr>
                <a:t>Câu </a:t>
              </a:r>
              <a:r>
                <a:rPr lang="en-US" sz="2400" b="1" dirty="0">
                  <a:solidFill>
                    <a:prstClr val="black"/>
                  </a:solidFill>
                  <a:latin typeface="+mn-lt"/>
                  <a:ea typeface="+mn-ea"/>
                  <a:cs typeface="Arial" panose="020B0604020202020204" pitchFamily="34" charset="0"/>
                </a:rPr>
                <a:t>3</a:t>
              </a:r>
              <a:r>
                <a:rPr lang="vi-VN" sz="2400" b="1" dirty="0">
                  <a:solidFill>
                    <a:prstClr val="black"/>
                  </a:solidFill>
                  <a:latin typeface="+mn-lt"/>
                  <a:ea typeface="+mn-ea"/>
                  <a:cs typeface="Arial" panose="020B0604020202020204" pitchFamily="34" charset="0"/>
                </a:rPr>
                <a:t>: </a:t>
              </a:r>
              <a:r>
                <a:rPr lang="vi-VN" sz="2400" dirty="0">
                  <a:solidFill>
                    <a:prstClr val="black"/>
                  </a:solidFill>
                  <a:latin typeface="+mn-lt"/>
                  <a:ea typeface="+mn-ea"/>
                  <a:cs typeface="Arial" panose="020B0604020202020204" pitchFamily="34" charset="0"/>
                </a:rPr>
                <a:t>Theo em, phẩm chất nào đã giúp vợ chồng </a:t>
              </a:r>
            </a:p>
            <a:p>
              <a:pPr algn="ctr">
                <a:lnSpc>
                  <a:spcPct val="150000"/>
                </a:lnSpc>
                <a:buClrTx/>
                <a:defRPr/>
              </a:pPr>
              <a:r>
                <a:rPr lang="vi-VN" sz="2400" dirty="0">
                  <a:solidFill>
                    <a:prstClr val="black"/>
                  </a:solidFill>
                  <a:latin typeface="+mn-lt"/>
                  <a:ea typeface="+mn-ea"/>
                  <a:cs typeface="Arial" panose="020B0604020202020204" pitchFamily="34" charset="0"/>
                </a:rPr>
                <a:t>Mai An Tiêm vượt qua khó khăn?</a:t>
              </a:r>
            </a:p>
          </p:txBody>
        </p:sp>
        <p:sp>
          <p:nvSpPr>
            <p:cNvPr id="34" name="Oval 33">
              <a:extLst>
                <a:ext uri="{FF2B5EF4-FFF2-40B4-BE49-F238E27FC236}">
                  <a16:creationId xmlns:a16="http://schemas.microsoft.com/office/drawing/2014/main" id="{60792C40-5A2D-9F2A-3352-E08B73CAF457}"/>
                </a:ext>
              </a:extLst>
            </p:cNvPr>
            <p:cNvSpPr/>
            <p:nvPr/>
          </p:nvSpPr>
          <p:spPr>
            <a:xfrm>
              <a:off x="237187" y="620619"/>
              <a:ext cx="511171" cy="508482"/>
            </a:xfrm>
            <a:prstGeom prst="ellipse">
              <a:avLst/>
            </a:prstGeom>
            <a:solidFill>
              <a:schemeClr val="accent4"/>
            </a:solidFill>
            <a:ln w="25400" cap="flat" cmpd="sng" algn="ctr">
              <a:noFill/>
              <a:prstDash val="solid"/>
            </a:ln>
            <a:effectLst/>
          </p:spPr>
          <p:txBody>
            <a:bodyPr rtlCol="0" anchor="ctr"/>
            <a:lstStyle/>
            <a:p>
              <a:pPr algn="ctr">
                <a:buClrTx/>
                <a:defRPr/>
              </a:pPr>
              <a:r>
                <a:rPr lang="en-US" sz="2400" b="1" dirty="0">
                  <a:solidFill>
                    <a:sysClr val="windowText" lastClr="000000"/>
                  </a:solidFill>
                  <a:latin typeface="+mn-lt"/>
                  <a:ea typeface="+mn-ea"/>
                  <a:cs typeface="Arial" panose="020B0604020202020204" pitchFamily="34" charset="0"/>
                </a:rPr>
                <a:t>?</a:t>
              </a:r>
            </a:p>
          </p:txBody>
        </p:sp>
      </p:grpSp>
      <p:grpSp>
        <p:nvGrpSpPr>
          <p:cNvPr id="35" name="Group 34">
            <a:extLst>
              <a:ext uri="{FF2B5EF4-FFF2-40B4-BE49-F238E27FC236}">
                <a16:creationId xmlns:a16="http://schemas.microsoft.com/office/drawing/2014/main" id="{1E785C0B-5BED-E990-A80C-589DD23B0E81}"/>
              </a:ext>
            </a:extLst>
          </p:cNvPr>
          <p:cNvGrpSpPr/>
          <p:nvPr/>
        </p:nvGrpSpPr>
        <p:grpSpPr>
          <a:xfrm>
            <a:off x="500960" y="3149041"/>
            <a:ext cx="11914274" cy="632016"/>
            <a:chOff x="579437" y="956096"/>
            <a:chExt cx="9456699" cy="501648"/>
          </a:xfrm>
        </p:grpSpPr>
        <p:sp>
          <p:nvSpPr>
            <p:cNvPr id="36" name="Arrow: Pentagon 2">
              <a:extLst>
                <a:ext uri="{FF2B5EF4-FFF2-40B4-BE49-F238E27FC236}">
                  <a16:creationId xmlns:a16="http://schemas.microsoft.com/office/drawing/2014/main" id="{75930C9B-C3DA-F9B7-C03C-E119E1007D29}"/>
                </a:ext>
              </a:extLst>
            </p:cNvPr>
            <p:cNvSpPr/>
            <p:nvPr/>
          </p:nvSpPr>
          <p:spPr>
            <a:xfrm>
              <a:off x="579437" y="956096"/>
              <a:ext cx="1371600" cy="483370"/>
            </a:xfrm>
            <a:prstGeom prst="homePlate">
              <a:avLst>
                <a:gd name="adj" fmla="val 32962"/>
              </a:avLst>
            </a:prstGeom>
            <a:solidFill>
              <a:schemeClr val="accent4">
                <a:lumMod val="60000"/>
                <a:lumOff val="40000"/>
              </a:schemeClr>
            </a:solidFill>
            <a:ln w="25400" cap="flat" cmpd="sng" algn="ctr">
              <a:noFill/>
              <a:prstDash val="solid"/>
            </a:ln>
            <a:effectLst/>
          </p:spPr>
          <p:txBody>
            <a:bodyPr rtlCol="0" anchor="ctr"/>
            <a:lstStyle/>
            <a:p>
              <a:pPr algn="ctr" defTabSz="1152053">
                <a:buClrTx/>
                <a:defRPr/>
              </a:pPr>
              <a:r>
                <a:rPr lang="en-US" sz="2400" b="1" dirty="0" err="1">
                  <a:solidFill>
                    <a:sysClr val="windowText" lastClr="000000"/>
                  </a:solidFill>
                  <a:latin typeface="+mn-lt"/>
                  <a:ea typeface="+mn-ea"/>
                  <a:cs typeface="Arial" panose="020B0604020202020204" pitchFamily="34" charset="0"/>
                </a:rPr>
                <a:t>Gợi</a:t>
              </a:r>
              <a:r>
                <a:rPr lang="en-US" sz="2400" b="1" dirty="0">
                  <a:solidFill>
                    <a:sysClr val="windowText" lastClr="000000"/>
                  </a:solidFill>
                  <a:latin typeface="+mn-lt"/>
                  <a:ea typeface="+mn-ea"/>
                  <a:cs typeface="Arial" panose="020B0604020202020204" pitchFamily="34" charset="0"/>
                </a:rPr>
                <a:t> </a:t>
              </a:r>
              <a:r>
                <a:rPr lang="en-US" sz="2400" b="1" dirty="0" err="1">
                  <a:solidFill>
                    <a:sysClr val="windowText" lastClr="000000"/>
                  </a:solidFill>
                  <a:latin typeface="+mn-lt"/>
                  <a:ea typeface="+mn-ea"/>
                  <a:cs typeface="Arial" panose="020B0604020202020204" pitchFamily="34" charset="0"/>
                </a:rPr>
                <a:t>ý</a:t>
              </a:r>
              <a:endParaRPr lang="en-US" sz="2400" b="1" dirty="0">
                <a:solidFill>
                  <a:sysClr val="windowText" lastClr="000000"/>
                </a:solidFill>
                <a:latin typeface="+mn-lt"/>
                <a:ea typeface="+mn-ea"/>
                <a:cs typeface="Arial" panose="020B0604020202020204" pitchFamily="34" charset="0"/>
              </a:endParaRPr>
            </a:p>
          </p:txBody>
        </p:sp>
        <p:cxnSp>
          <p:nvCxnSpPr>
            <p:cNvPr id="37" name="Straight Connector 36">
              <a:extLst>
                <a:ext uri="{FF2B5EF4-FFF2-40B4-BE49-F238E27FC236}">
                  <a16:creationId xmlns:a16="http://schemas.microsoft.com/office/drawing/2014/main" id="{3B9748A9-DB51-F6F7-7374-4D8D51A8B9CC}"/>
                </a:ext>
              </a:extLst>
            </p:cNvPr>
            <p:cNvCxnSpPr>
              <a:cxnSpLocks/>
            </p:cNvCxnSpPr>
            <p:nvPr/>
          </p:nvCxnSpPr>
          <p:spPr>
            <a:xfrm>
              <a:off x="579437" y="1439439"/>
              <a:ext cx="8858250" cy="18305"/>
            </a:xfrm>
            <a:prstGeom prst="line">
              <a:avLst/>
            </a:prstGeom>
            <a:noFill/>
            <a:ln w="38100" cap="flat" cmpd="sng" algn="ctr">
              <a:solidFill>
                <a:schemeClr val="accent4">
                  <a:lumMod val="60000"/>
                  <a:lumOff val="40000"/>
                </a:schemeClr>
              </a:solidFill>
              <a:prstDash val="solid"/>
            </a:ln>
            <a:effectLst/>
          </p:spPr>
        </p:cxnSp>
        <p:sp>
          <p:nvSpPr>
            <p:cNvPr id="38" name="Rectangle 37">
              <a:extLst>
                <a:ext uri="{FF2B5EF4-FFF2-40B4-BE49-F238E27FC236}">
                  <a16:creationId xmlns:a16="http://schemas.microsoft.com/office/drawing/2014/main" id="{DC8BC319-9262-6F19-8772-D25D20058C4E}"/>
                </a:ext>
              </a:extLst>
            </p:cNvPr>
            <p:cNvSpPr/>
            <p:nvPr/>
          </p:nvSpPr>
          <p:spPr>
            <a:xfrm>
              <a:off x="1951037" y="994819"/>
              <a:ext cx="8085099" cy="354221"/>
            </a:xfrm>
            <a:prstGeom prst="rect">
              <a:avLst/>
            </a:prstGeom>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defTabSz="1152053">
                <a:defRPr/>
              </a:pPr>
              <a:r>
                <a:rPr lang="vi-VN" sz="2300" dirty="0">
                  <a:solidFill>
                    <a:sysClr val="windowText" lastClr="000000"/>
                  </a:solidFill>
                  <a:latin typeface="+mn-lt"/>
                </a:rPr>
                <a:t>Phẩm chất đã giúp vợ chồng mai an tiêm vượt qua khó khăn</a:t>
              </a:r>
              <a:r>
                <a:rPr lang="en-US" sz="2300" dirty="0">
                  <a:solidFill>
                    <a:sysClr val="windowText" lastClr="000000"/>
                  </a:solidFill>
                  <a:latin typeface="+mn-lt"/>
                </a:rPr>
                <a:t> </a:t>
              </a:r>
              <a:r>
                <a:rPr lang="en-US" sz="2300" dirty="0" err="1">
                  <a:solidFill>
                    <a:sysClr val="windowText" lastClr="000000"/>
                  </a:solidFill>
                  <a:latin typeface="+mn-lt"/>
                </a:rPr>
                <a:t>như</a:t>
              </a:r>
              <a:r>
                <a:rPr lang="en-US" sz="2300" dirty="0">
                  <a:solidFill>
                    <a:sysClr val="windowText" lastClr="000000"/>
                  </a:solidFill>
                  <a:latin typeface="+mn-lt"/>
                </a:rPr>
                <a:t>:</a:t>
              </a:r>
            </a:p>
          </p:txBody>
        </p:sp>
      </p:grpSp>
      <p:sp>
        <p:nvSpPr>
          <p:cNvPr id="39" name="Rectangle: Diagonal Corners Rounded 29">
            <a:extLst>
              <a:ext uri="{FF2B5EF4-FFF2-40B4-BE49-F238E27FC236}">
                <a16:creationId xmlns:a16="http://schemas.microsoft.com/office/drawing/2014/main" id="{D6BC0175-6DDF-D9DA-48A8-C973B319A69D}"/>
              </a:ext>
            </a:extLst>
          </p:cNvPr>
          <p:cNvSpPr/>
          <p:nvPr/>
        </p:nvSpPr>
        <p:spPr>
          <a:xfrm>
            <a:off x="745661" y="3963820"/>
            <a:ext cx="5061553" cy="1183532"/>
          </a:xfrm>
          <a:prstGeom prst="round2DiagRect">
            <a:avLst/>
          </a:prstGeom>
          <a:solidFill>
            <a:srgbClr val="D9EBEA"/>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2304105">
              <a:defRPr/>
            </a:pPr>
            <a:r>
              <a:rPr lang="en-US" sz="2400">
                <a:latin typeface="+mn-lt"/>
                <a:ea typeface="+mn-ea"/>
                <a:cs typeface="+mn-cs"/>
              </a:rPr>
              <a:t>Chăm chỉ</a:t>
            </a:r>
          </a:p>
        </p:txBody>
      </p:sp>
      <p:sp>
        <p:nvSpPr>
          <p:cNvPr id="40" name="Rectangle: Diagonal Corners Rounded 29">
            <a:extLst>
              <a:ext uri="{FF2B5EF4-FFF2-40B4-BE49-F238E27FC236}">
                <a16:creationId xmlns:a16="http://schemas.microsoft.com/office/drawing/2014/main" id="{61238399-194A-4CAF-864B-AE5FDD3D8622}"/>
              </a:ext>
            </a:extLst>
          </p:cNvPr>
          <p:cNvSpPr/>
          <p:nvPr/>
        </p:nvSpPr>
        <p:spPr>
          <a:xfrm>
            <a:off x="6384788" y="3969951"/>
            <a:ext cx="5061551" cy="1183634"/>
          </a:xfrm>
          <a:prstGeom prst="round2DiagRect">
            <a:avLst/>
          </a:prstGeom>
          <a:solidFill>
            <a:srgbClr val="D9EBEA"/>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2304105">
              <a:defRPr/>
            </a:pPr>
            <a:r>
              <a:rPr lang="en-US" sz="2400">
                <a:latin typeface="+mn-lt"/>
                <a:ea typeface="+mn-ea"/>
                <a:cs typeface="+mn-cs"/>
              </a:rPr>
              <a:t>Quyết tâm</a:t>
            </a:r>
          </a:p>
        </p:txBody>
      </p:sp>
      <p:sp>
        <p:nvSpPr>
          <p:cNvPr id="41" name="Rectangle: Diagonal Corners Rounded 29">
            <a:extLst>
              <a:ext uri="{FF2B5EF4-FFF2-40B4-BE49-F238E27FC236}">
                <a16:creationId xmlns:a16="http://schemas.microsoft.com/office/drawing/2014/main" id="{0D4B1D35-1936-BFE9-FB67-7A0B0D32E53D}"/>
              </a:ext>
            </a:extLst>
          </p:cNvPr>
          <p:cNvSpPr/>
          <p:nvPr/>
        </p:nvSpPr>
        <p:spPr>
          <a:xfrm>
            <a:off x="745661" y="5334522"/>
            <a:ext cx="5061553" cy="1183532"/>
          </a:xfrm>
          <a:prstGeom prst="round2DiagRect">
            <a:avLst/>
          </a:prstGeom>
          <a:solidFill>
            <a:srgbClr val="D9EBEA"/>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2304105">
              <a:defRPr/>
            </a:pPr>
            <a:r>
              <a:rPr lang="en-US" sz="2400" dirty="0" err="1">
                <a:latin typeface="+mn-lt"/>
                <a:ea typeface="+mn-ea"/>
                <a:cs typeface="+mn-cs"/>
              </a:rPr>
              <a:t>Không</a:t>
            </a:r>
            <a:r>
              <a:rPr lang="en-US" sz="2400" dirty="0">
                <a:latin typeface="+mn-lt"/>
                <a:ea typeface="+mn-ea"/>
                <a:cs typeface="+mn-cs"/>
              </a:rPr>
              <a:t> </a:t>
            </a:r>
            <a:r>
              <a:rPr lang="en-US" sz="2400" dirty="0" err="1">
                <a:latin typeface="+mn-lt"/>
                <a:ea typeface="+mn-ea"/>
                <a:cs typeface="+mn-cs"/>
              </a:rPr>
              <a:t>chịu</a:t>
            </a:r>
            <a:r>
              <a:rPr lang="en-US" sz="2400" dirty="0">
                <a:latin typeface="+mn-lt"/>
                <a:ea typeface="+mn-ea"/>
                <a:cs typeface="+mn-cs"/>
              </a:rPr>
              <a:t> </a:t>
            </a:r>
            <a:r>
              <a:rPr lang="en-US" sz="2400" dirty="0" err="1">
                <a:latin typeface="+mn-lt"/>
                <a:ea typeface="+mn-ea"/>
                <a:cs typeface="+mn-cs"/>
              </a:rPr>
              <a:t>đầu</a:t>
            </a:r>
            <a:r>
              <a:rPr lang="en-US" sz="2400" dirty="0">
                <a:latin typeface="+mn-lt"/>
                <a:ea typeface="+mn-ea"/>
                <a:cs typeface="+mn-cs"/>
              </a:rPr>
              <a:t> </a:t>
            </a:r>
            <a:r>
              <a:rPr lang="en-US" sz="2400" dirty="0" err="1">
                <a:latin typeface="+mn-lt"/>
                <a:ea typeface="+mn-ea"/>
                <a:cs typeface="+mn-cs"/>
              </a:rPr>
              <a:t>hàng</a:t>
            </a:r>
            <a:r>
              <a:rPr lang="en-US" sz="2400" dirty="0">
                <a:latin typeface="+mn-lt"/>
                <a:ea typeface="+mn-ea"/>
                <a:cs typeface="+mn-cs"/>
              </a:rPr>
              <a:t> </a:t>
            </a:r>
            <a:r>
              <a:rPr lang="en-US" sz="2400" dirty="0" err="1">
                <a:latin typeface="+mn-lt"/>
                <a:ea typeface="+mn-ea"/>
                <a:cs typeface="+mn-cs"/>
              </a:rPr>
              <a:t>khó</a:t>
            </a:r>
            <a:r>
              <a:rPr lang="en-US" sz="2400" dirty="0">
                <a:latin typeface="+mn-lt"/>
                <a:ea typeface="+mn-ea"/>
                <a:cs typeface="+mn-cs"/>
              </a:rPr>
              <a:t> </a:t>
            </a:r>
            <a:r>
              <a:rPr lang="en-US" sz="2400" dirty="0" err="1">
                <a:latin typeface="+mn-lt"/>
                <a:ea typeface="+mn-ea"/>
                <a:cs typeface="+mn-cs"/>
              </a:rPr>
              <a:t>khăn</a:t>
            </a:r>
            <a:r>
              <a:rPr lang="en-US" sz="2400" dirty="0">
                <a:latin typeface="+mn-lt"/>
                <a:ea typeface="+mn-ea"/>
                <a:cs typeface="+mn-cs"/>
              </a:rPr>
              <a:t> </a:t>
            </a:r>
          </a:p>
        </p:txBody>
      </p:sp>
      <p:sp>
        <p:nvSpPr>
          <p:cNvPr id="42" name="Rectangle: Diagonal Corners Rounded 29">
            <a:extLst>
              <a:ext uri="{FF2B5EF4-FFF2-40B4-BE49-F238E27FC236}">
                <a16:creationId xmlns:a16="http://schemas.microsoft.com/office/drawing/2014/main" id="{908AAF9D-6DF2-C893-95C8-BA19FD24120C}"/>
              </a:ext>
            </a:extLst>
          </p:cNvPr>
          <p:cNvSpPr/>
          <p:nvPr/>
        </p:nvSpPr>
        <p:spPr>
          <a:xfrm>
            <a:off x="6384787" y="5360930"/>
            <a:ext cx="5061551" cy="1183532"/>
          </a:xfrm>
          <a:prstGeom prst="round2DiagRect">
            <a:avLst/>
          </a:prstGeom>
          <a:solidFill>
            <a:srgbClr val="D9EBEA"/>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2304105">
              <a:defRPr/>
            </a:pPr>
            <a:r>
              <a:rPr lang="en-US" sz="2400">
                <a:latin typeface="+mn-lt"/>
                <a:ea typeface="+mn-ea"/>
                <a:cs typeface="+mn-cs"/>
              </a:rPr>
              <a:t>Thông minh, sáng tạo </a:t>
            </a:r>
          </a:p>
        </p:txBody>
      </p:sp>
    </p:spTree>
    <p:extLst>
      <p:ext uri="{BB962C8B-B14F-4D97-AF65-F5344CB8AC3E}">
        <p14:creationId xmlns:p14="http://schemas.microsoft.com/office/powerpoint/2010/main" val="198145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left)">
                                      <p:cBhvr>
                                        <p:cTn id="7" dur="500"/>
                                        <p:tgtEl>
                                          <p:spTgt spid="3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9"/>
                                        </p:tgtEl>
                                        <p:attrNameLst>
                                          <p:attrName>style.visibility</p:attrName>
                                        </p:attrNameLst>
                                      </p:cBhvr>
                                      <p:to>
                                        <p:strVal val="visible"/>
                                      </p:to>
                                    </p:set>
                                    <p:anim calcmode="lin" valueType="num">
                                      <p:cBhvr additive="base">
                                        <p:cTn id="12" dur="500" fill="hold"/>
                                        <p:tgtEl>
                                          <p:spTgt spid="39"/>
                                        </p:tgtEl>
                                        <p:attrNameLst>
                                          <p:attrName>ppt_x</p:attrName>
                                        </p:attrNameLst>
                                      </p:cBhvr>
                                      <p:tavLst>
                                        <p:tav tm="0">
                                          <p:val>
                                            <p:strVal val="#ppt_x"/>
                                          </p:val>
                                        </p:tav>
                                        <p:tav tm="100000">
                                          <p:val>
                                            <p:strVal val="#ppt_x"/>
                                          </p:val>
                                        </p:tav>
                                      </p:tavLst>
                                    </p:anim>
                                    <p:anim calcmode="lin" valueType="num">
                                      <p:cBhvr additive="base">
                                        <p:cTn id="13"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40"/>
                                        </p:tgtEl>
                                        <p:attrNameLst>
                                          <p:attrName>style.visibility</p:attrName>
                                        </p:attrNameLst>
                                      </p:cBhvr>
                                      <p:to>
                                        <p:strVal val="visible"/>
                                      </p:to>
                                    </p:set>
                                    <p:anim calcmode="lin" valueType="num">
                                      <p:cBhvr additive="base">
                                        <p:cTn id="18" dur="500" fill="hold"/>
                                        <p:tgtEl>
                                          <p:spTgt spid="40"/>
                                        </p:tgtEl>
                                        <p:attrNameLst>
                                          <p:attrName>ppt_x</p:attrName>
                                        </p:attrNameLst>
                                      </p:cBhvr>
                                      <p:tavLst>
                                        <p:tav tm="0">
                                          <p:val>
                                            <p:strVal val="#ppt_x"/>
                                          </p:val>
                                        </p:tav>
                                        <p:tav tm="100000">
                                          <p:val>
                                            <p:strVal val="#ppt_x"/>
                                          </p:val>
                                        </p:tav>
                                      </p:tavLst>
                                    </p:anim>
                                    <p:anim calcmode="lin" valueType="num">
                                      <p:cBhvr additive="base">
                                        <p:cTn id="19"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41"/>
                                        </p:tgtEl>
                                        <p:attrNameLst>
                                          <p:attrName>style.visibility</p:attrName>
                                        </p:attrNameLst>
                                      </p:cBhvr>
                                      <p:to>
                                        <p:strVal val="visible"/>
                                      </p:to>
                                    </p:set>
                                    <p:anim calcmode="lin" valueType="num">
                                      <p:cBhvr additive="base">
                                        <p:cTn id="24" dur="500" fill="hold"/>
                                        <p:tgtEl>
                                          <p:spTgt spid="41"/>
                                        </p:tgtEl>
                                        <p:attrNameLst>
                                          <p:attrName>ppt_x</p:attrName>
                                        </p:attrNameLst>
                                      </p:cBhvr>
                                      <p:tavLst>
                                        <p:tav tm="0">
                                          <p:val>
                                            <p:strVal val="#ppt_x"/>
                                          </p:val>
                                        </p:tav>
                                        <p:tav tm="100000">
                                          <p:val>
                                            <p:strVal val="#ppt_x"/>
                                          </p:val>
                                        </p:tav>
                                      </p:tavLst>
                                    </p:anim>
                                    <p:anim calcmode="lin" valueType="num">
                                      <p:cBhvr additive="base">
                                        <p:cTn id="25"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42"/>
                                        </p:tgtEl>
                                        <p:attrNameLst>
                                          <p:attrName>style.visibility</p:attrName>
                                        </p:attrNameLst>
                                      </p:cBhvr>
                                      <p:to>
                                        <p:strVal val="visible"/>
                                      </p:to>
                                    </p:set>
                                    <p:anim calcmode="lin" valueType="num">
                                      <p:cBhvr additive="base">
                                        <p:cTn id="30" dur="500" fill="hold"/>
                                        <p:tgtEl>
                                          <p:spTgt spid="42"/>
                                        </p:tgtEl>
                                        <p:attrNameLst>
                                          <p:attrName>ppt_x</p:attrName>
                                        </p:attrNameLst>
                                      </p:cBhvr>
                                      <p:tavLst>
                                        <p:tav tm="0">
                                          <p:val>
                                            <p:strVal val="#ppt_x"/>
                                          </p:val>
                                        </p:tav>
                                        <p:tav tm="100000">
                                          <p:val>
                                            <p:strVal val="#ppt_x"/>
                                          </p:val>
                                        </p:tav>
                                      </p:tavLst>
                                    </p:anim>
                                    <p:anim calcmode="lin" valueType="num">
                                      <p:cBhvr additive="base">
                                        <p:cTn id="31" dur="500" fill="hold"/>
                                        <p:tgtEl>
                                          <p:spTgt spid="4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1" grpId="0" animBg="1"/>
      <p:bldP spid="4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CB8FB9A-E850-581C-E8B9-18F18B0A497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FB0255D-1F84-90EC-DCA5-EA1988AF1EC5}"/>
              </a:ext>
            </a:extLst>
          </p:cNvPr>
          <p:cNvSpPr txBox="1"/>
          <p:nvPr/>
        </p:nvSpPr>
        <p:spPr>
          <a:xfrm>
            <a:off x="296707" y="1902316"/>
            <a:ext cx="6634751" cy="461665"/>
          </a:xfrm>
          <a:prstGeom prst="rect">
            <a:avLst/>
          </a:prstGeom>
          <a:noFill/>
        </p:spPr>
        <p:txBody>
          <a:bodyPr wrap="square" rtlCol="0">
            <a:spAutoFit/>
          </a:bodyPr>
          <a:lstStyle/>
          <a:p>
            <a:pPr algn="ctr" defTabSz="1152053">
              <a:buClrTx/>
              <a:defRPr/>
            </a:pPr>
            <a:r>
              <a:rPr lang="en-US" sz="2400" b="1" dirty="0">
                <a:solidFill>
                  <a:schemeClr val="tx1"/>
                </a:solidFill>
                <a:latin typeface="+mn-lt"/>
                <a:ea typeface="+mn-ea"/>
              </a:rPr>
              <a:t>RÚT RA </a:t>
            </a:r>
            <a:r>
              <a:rPr lang="en-US" sz="2400" b="1" dirty="0" err="1">
                <a:solidFill>
                  <a:schemeClr val="tx1"/>
                </a:solidFill>
                <a:latin typeface="+mn-lt"/>
                <a:ea typeface="+mn-ea"/>
              </a:rPr>
              <a:t>Ý</a:t>
            </a:r>
            <a:r>
              <a:rPr lang="en-US" sz="2400" b="1" dirty="0">
                <a:solidFill>
                  <a:schemeClr val="tx1"/>
                </a:solidFill>
                <a:latin typeface="+mn-lt"/>
                <a:ea typeface="+mn-ea"/>
              </a:rPr>
              <a:t> ĐOẠN 3</a:t>
            </a:r>
            <a:endParaRPr lang="vi-VN" sz="2400" b="1" i="1" dirty="0">
              <a:solidFill>
                <a:schemeClr val="tx1"/>
              </a:solidFill>
              <a:latin typeface="+mn-lt"/>
              <a:ea typeface="+mn-ea"/>
            </a:endParaRPr>
          </a:p>
        </p:txBody>
      </p:sp>
      <p:grpSp>
        <p:nvGrpSpPr>
          <p:cNvPr id="3" name="Group 2">
            <a:extLst>
              <a:ext uri="{FF2B5EF4-FFF2-40B4-BE49-F238E27FC236}">
                <a16:creationId xmlns:a16="http://schemas.microsoft.com/office/drawing/2014/main" id="{228CC7DF-AD96-EB5D-7B4C-8877AE2C857B}"/>
              </a:ext>
            </a:extLst>
          </p:cNvPr>
          <p:cNvGrpSpPr/>
          <p:nvPr/>
        </p:nvGrpSpPr>
        <p:grpSpPr>
          <a:xfrm>
            <a:off x="1006350" y="2543327"/>
            <a:ext cx="5117836" cy="3457311"/>
            <a:chOff x="1186635" y="1560873"/>
            <a:chExt cx="3861023" cy="2744166"/>
          </a:xfrm>
        </p:grpSpPr>
        <p:sp>
          <p:nvSpPr>
            <p:cNvPr id="4" name="Rectangle: Diagonal Corners Rounded 11">
              <a:extLst>
                <a:ext uri="{FF2B5EF4-FFF2-40B4-BE49-F238E27FC236}">
                  <a16:creationId xmlns:a16="http://schemas.microsoft.com/office/drawing/2014/main" id="{892F156E-CC7A-511F-6183-4630B7A50E77}"/>
                </a:ext>
              </a:extLst>
            </p:cNvPr>
            <p:cNvSpPr/>
            <p:nvPr/>
          </p:nvSpPr>
          <p:spPr>
            <a:xfrm>
              <a:off x="1186635" y="1855775"/>
              <a:ext cx="3712327" cy="2123694"/>
            </a:xfrm>
            <a:prstGeom prst="round2DiagRect">
              <a:avLst/>
            </a:prstGeom>
            <a:noFill/>
            <a:ln w="25400" cap="flat" cmpd="sng" algn="ctr">
              <a:solidFill>
                <a:srgbClr val="4BACC6">
                  <a:lumMod val="50000"/>
                </a:srgbClr>
              </a:solidFill>
              <a:prstDash val="dash"/>
            </a:ln>
            <a:effectLst/>
          </p:spPr>
          <p:txBody>
            <a:bodyPr rtlCol="0" anchor="ctr"/>
            <a:lstStyle/>
            <a:p>
              <a:pPr algn="ctr" defTabSz="1152053">
                <a:buClrTx/>
                <a:defRPr/>
              </a:pPr>
              <a:endParaRPr lang="en-US" sz="2400">
                <a:solidFill>
                  <a:srgbClr val="E9E1D4"/>
                </a:solidFill>
                <a:latin typeface="+mn-lt"/>
                <a:ea typeface="+mn-ea"/>
              </a:endParaRPr>
            </a:p>
          </p:txBody>
        </p:sp>
        <p:sp>
          <p:nvSpPr>
            <p:cNvPr id="5" name="Rectangle: Diagonal Corners Rounded 6">
              <a:extLst>
                <a:ext uri="{FF2B5EF4-FFF2-40B4-BE49-F238E27FC236}">
                  <a16:creationId xmlns:a16="http://schemas.microsoft.com/office/drawing/2014/main" id="{38B70B4A-30F8-811F-DD2B-E1E5C49429E1}"/>
                </a:ext>
              </a:extLst>
            </p:cNvPr>
            <p:cNvSpPr/>
            <p:nvPr/>
          </p:nvSpPr>
          <p:spPr>
            <a:xfrm>
              <a:off x="1335330" y="1992967"/>
              <a:ext cx="3712328" cy="2312072"/>
            </a:xfrm>
            <a:prstGeom prst="round2DiagRect">
              <a:avLst/>
            </a:prstGeom>
            <a:solidFill>
              <a:srgbClr val="4BACC6">
                <a:lumMod val="20000"/>
                <a:lumOff val="80000"/>
              </a:srgbClr>
            </a:solidFill>
            <a:ln w="25400" cap="flat" cmpd="sng" algn="ctr">
              <a:noFill/>
              <a:prstDash val="solid"/>
            </a:ln>
            <a:effectLst/>
          </p:spPr>
          <p:txBody>
            <a:bodyPr rtlCol="0" anchor="ctr"/>
            <a:lstStyle/>
            <a:p>
              <a:pPr algn="ctr" defTabSz="1152053">
                <a:buClrTx/>
                <a:defRPr/>
              </a:pPr>
              <a:endParaRPr lang="en-US" sz="2400">
                <a:solidFill>
                  <a:srgbClr val="E9E1D4"/>
                </a:solidFill>
                <a:latin typeface="+mn-lt"/>
                <a:ea typeface="+mn-ea"/>
              </a:endParaRPr>
            </a:p>
          </p:txBody>
        </p:sp>
        <p:sp>
          <p:nvSpPr>
            <p:cNvPr id="6" name="TextBox 5">
              <a:extLst>
                <a:ext uri="{FF2B5EF4-FFF2-40B4-BE49-F238E27FC236}">
                  <a16:creationId xmlns:a16="http://schemas.microsoft.com/office/drawing/2014/main" id="{51EEF621-2451-0347-A632-BA80C8EF2C25}"/>
                </a:ext>
              </a:extLst>
            </p:cNvPr>
            <p:cNvSpPr txBox="1"/>
            <p:nvPr/>
          </p:nvSpPr>
          <p:spPr>
            <a:xfrm>
              <a:off x="1585172" y="2341808"/>
              <a:ext cx="3212643" cy="1330164"/>
            </a:xfrm>
            <a:prstGeom prst="rect">
              <a:avLst/>
            </a:prstGeom>
            <a:noFill/>
          </p:spPr>
          <p:txBody>
            <a:bodyPr wrap="square">
              <a:spAutoFit/>
            </a:bodyPr>
            <a:lstStyle/>
            <a:p>
              <a:pPr algn="ctr" defTabSz="1152053">
                <a:lnSpc>
                  <a:spcPct val="150000"/>
                </a:lnSpc>
                <a:buClrTx/>
                <a:defRPr/>
              </a:pPr>
              <a:r>
                <a:rPr lang="vi-VN" sz="2400" dirty="0">
                  <a:solidFill>
                    <a:sysClr val="windowText" lastClr="000000"/>
                  </a:solidFill>
                  <a:latin typeface="+mn-lt"/>
                  <a:ea typeface="+mn-ea"/>
                  <a:cs typeface="Arial" panose="020B0604020202020204" pitchFamily="34" charset="0"/>
                </a:rPr>
                <a:t>Cuộc sống gia đình Mai An Tiêm ở trên đảo và nhặt được hạt giống mới.</a:t>
              </a:r>
            </a:p>
          </p:txBody>
        </p:sp>
        <p:sp>
          <p:nvSpPr>
            <p:cNvPr id="7" name="Freeform 9">
              <a:extLst>
                <a:ext uri="{FF2B5EF4-FFF2-40B4-BE49-F238E27FC236}">
                  <a16:creationId xmlns:a16="http://schemas.microsoft.com/office/drawing/2014/main" id="{BC196C5C-1443-0FCD-4382-3BD8834EE9AC}"/>
                </a:ext>
              </a:extLst>
            </p:cNvPr>
            <p:cNvSpPr/>
            <p:nvPr/>
          </p:nvSpPr>
          <p:spPr>
            <a:xfrm>
              <a:off x="2812860" y="1560873"/>
              <a:ext cx="682229" cy="713441"/>
            </a:xfrm>
            <a:custGeom>
              <a:avLst/>
              <a:gdLst/>
              <a:ahLst/>
              <a:cxnLst/>
              <a:rect l="l" t="t" r="r" b="b"/>
              <a:pathLst>
                <a:path w="3934778" h="4114800">
                  <a:moveTo>
                    <a:pt x="0" y="0"/>
                  </a:moveTo>
                  <a:lnTo>
                    <a:pt x="3934777" y="0"/>
                  </a:lnTo>
                  <a:lnTo>
                    <a:pt x="3934777"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1152053">
                <a:buClrTx/>
                <a:defRPr/>
              </a:pPr>
              <a:endParaRPr lang="en-US" sz="2400">
                <a:solidFill>
                  <a:sysClr val="windowText" lastClr="000000"/>
                </a:solidFill>
                <a:latin typeface="+mn-lt"/>
                <a:ea typeface="+mn-ea"/>
              </a:endParaRPr>
            </a:p>
          </p:txBody>
        </p:sp>
      </p:grpSp>
      <p:pic>
        <p:nvPicPr>
          <p:cNvPr id="11" name="Picture 10">
            <a:extLst>
              <a:ext uri="{FF2B5EF4-FFF2-40B4-BE49-F238E27FC236}">
                <a16:creationId xmlns:a16="http://schemas.microsoft.com/office/drawing/2014/main" id="{0EB03060-BE4A-DD25-CA76-A229E0A0E8AD}"/>
              </a:ext>
            </a:extLst>
          </p:cNvPr>
          <p:cNvPicPr>
            <a:picLocks noChangeAspect="1"/>
          </p:cNvPicPr>
          <p:nvPr/>
        </p:nvPicPr>
        <p:blipFill>
          <a:blip r:embed="rId5"/>
          <a:stretch>
            <a:fillRect/>
          </a:stretch>
        </p:blipFill>
        <p:spPr>
          <a:xfrm>
            <a:off x="6693364" y="2245260"/>
            <a:ext cx="4787351" cy="357291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610941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C3259DD-0DF0-28DD-91DC-2DD4F7EA4D11}"/>
            </a:ext>
          </a:extLst>
        </p:cNvPr>
        <p:cNvGrpSpPr/>
        <p:nvPr/>
      </p:nvGrpSpPr>
      <p:grpSpPr>
        <a:xfrm>
          <a:off x="0" y="0"/>
          <a:ext cx="0" cy="0"/>
          <a:chOff x="0" y="0"/>
          <a:chExt cx="0" cy="0"/>
        </a:xfrm>
      </p:grpSpPr>
      <p:grpSp>
        <p:nvGrpSpPr>
          <p:cNvPr id="26" name="Group 25">
            <a:extLst>
              <a:ext uri="{FF2B5EF4-FFF2-40B4-BE49-F238E27FC236}">
                <a16:creationId xmlns:a16="http://schemas.microsoft.com/office/drawing/2014/main" id="{7F747AB7-53E4-A122-545A-E9D29AB37E7B}"/>
              </a:ext>
            </a:extLst>
          </p:cNvPr>
          <p:cNvGrpSpPr/>
          <p:nvPr/>
        </p:nvGrpSpPr>
        <p:grpSpPr>
          <a:xfrm>
            <a:off x="924807" y="1742023"/>
            <a:ext cx="10051134" cy="932436"/>
            <a:chOff x="235513" y="389000"/>
            <a:chExt cx="7977872" cy="740101"/>
          </a:xfrm>
        </p:grpSpPr>
        <p:sp>
          <p:nvSpPr>
            <p:cNvPr id="27" name="Rounded Rectangle 151">
              <a:extLst>
                <a:ext uri="{FF2B5EF4-FFF2-40B4-BE49-F238E27FC236}">
                  <a16:creationId xmlns:a16="http://schemas.microsoft.com/office/drawing/2014/main" id="{C584E193-1639-0F82-D107-658258BC754D}"/>
                </a:ext>
              </a:extLst>
            </p:cNvPr>
            <p:cNvSpPr/>
            <p:nvPr/>
          </p:nvSpPr>
          <p:spPr>
            <a:xfrm>
              <a:off x="491098" y="389000"/>
              <a:ext cx="7722287" cy="740101"/>
            </a:xfrm>
            <a:prstGeom prst="roundRect">
              <a:avLst/>
            </a:prstGeom>
            <a:solidFill>
              <a:schemeClr val="bg1"/>
            </a:solidFill>
            <a:ln w="12700" cap="flat" cmpd="sng" algn="ctr">
              <a:solidFill>
                <a:srgbClr val="000000"/>
              </a:solidFill>
              <a:prstDash val="solid"/>
            </a:ln>
            <a:effectLst/>
          </p:spPr>
          <p:txBody>
            <a:bodyPr rtlCol="0" anchor="ctr"/>
            <a:lstStyle/>
            <a:p>
              <a:pPr algn="ctr">
                <a:buClrTx/>
                <a:defRPr/>
              </a:pPr>
              <a:r>
                <a:rPr lang="vi-VN" sz="2400" b="1" dirty="0">
                  <a:solidFill>
                    <a:prstClr val="black"/>
                  </a:solidFill>
                  <a:latin typeface="+mn-lt"/>
                  <a:ea typeface="+mn-ea"/>
                  <a:cs typeface="Arial" panose="020B0604020202020204" pitchFamily="34" charset="0"/>
                </a:rPr>
                <a:t>Câu </a:t>
              </a:r>
              <a:r>
                <a:rPr lang="en-US" sz="2400" b="1" dirty="0">
                  <a:solidFill>
                    <a:prstClr val="black"/>
                  </a:solidFill>
                  <a:latin typeface="+mn-lt"/>
                  <a:ea typeface="+mn-ea"/>
                  <a:cs typeface="Arial" panose="020B0604020202020204" pitchFamily="34" charset="0"/>
                </a:rPr>
                <a:t>4</a:t>
              </a:r>
              <a:r>
                <a:rPr lang="vi-VN" sz="2400" b="1" dirty="0">
                  <a:solidFill>
                    <a:prstClr val="black"/>
                  </a:solidFill>
                  <a:latin typeface="+mn-lt"/>
                  <a:ea typeface="+mn-ea"/>
                  <a:cs typeface="Arial" panose="020B0604020202020204" pitchFamily="34" charset="0"/>
                </a:rPr>
                <a:t>: </a:t>
              </a:r>
              <a:r>
                <a:rPr lang="vi-VN" sz="2400" dirty="0">
                  <a:solidFill>
                    <a:prstClr val="black"/>
                  </a:solidFill>
                  <a:latin typeface="+mn-lt"/>
                  <a:ea typeface="+mn-ea"/>
                  <a:cs typeface="Arial" panose="020B0604020202020204" pitchFamily="34" charset="0"/>
                </a:rPr>
                <a:t>Em thích câu nói nào của Mai An Tiêm? Vì sao?</a:t>
              </a:r>
            </a:p>
          </p:txBody>
        </p:sp>
        <p:sp>
          <p:nvSpPr>
            <p:cNvPr id="28" name="Oval 27">
              <a:extLst>
                <a:ext uri="{FF2B5EF4-FFF2-40B4-BE49-F238E27FC236}">
                  <a16:creationId xmlns:a16="http://schemas.microsoft.com/office/drawing/2014/main" id="{4A61E4AF-DC4C-7D59-4409-C5D859BC0769}"/>
                </a:ext>
              </a:extLst>
            </p:cNvPr>
            <p:cNvSpPr/>
            <p:nvPr/>
          </p:nvSpPr>
          <p:spPr>
            <a:xfrm>
              <a:off x="235513" y="504809"/>
              <a:ext cx="511171" cy="508482"/>
            </a:xfrm>
            <a:prstGeom prst="ellipse">
              <a:avLst/>
            </a:prstGeom>
            <a:solidFill>
              <a:schemeClr val="accent4"/>
            </a:solidFill>
            <a:ln w="25400" cap="flat" cmpd="sng" algn="ctr">
              <a:noFill/>
              <a:prstDash val="solid"/>
            </a:ln>
            <a:effectLst/>
          </p:spPr>
          <p:txBody>
            <a:bodyPr rtlCol="0" anchor="ctr"/>
            <a:lstStyle/>
            <a:p>
              <a:pPr algn="ctr">
                <a:buClrTx/>
                <a:defRPr/>
              </a:pPr>
              <a:r>
                <a:rPr lang="en-US" sz="2400" b="1" dirty="0">
                  <a:solidFill>
                    <a:sysClr val="windowText" lastClr="000000"/>
                  </a:solidFill>
                  <a:latin typeface="+mn-lt"/>
                  <a:ea typeface="+mn-ea"/>
                  <a:cs typeface="Arial" panose="020B0604020202020204" pitchFamily="34" charset="0"/>
                </a:rPr>
                <a:t>?</a:t>
              </a:r>
            </a:p>
          </p:txBody>
        </p:sp>
      </p:grpSp>
      <p:sp>
        <p:nvSpPr>
          <p:cNvPr id="29" name="Rounded Rectangle 103">
            <a:extLst>
              <a:ext uri="{FF2B5EF4-FFF2-40B4-BE49-F238E27FC236}">
                <a16:creationId xmlns:a16="http://schemas.microsoft.com/office/drawing/2014/main" id="{77280D9D-A47F-869B-DDEA-1E54B31F29FE}"/>
              </a:ext>
            </a:extLst>
          </p:cNvPr>
          <p:cNvSpPr/>
          <p:nvPr/>
        </p:nvSpPr>
        <p:spPr>
          <a:xfrm>
            <a:off x="924807" y="2914039"/>
            <a:ext cx="3944739" cy="3576914"/>
          </a:xfrm>
          <a:prstGeom prst="roundRect">
            <a:avLst>
              <a:gd name="adj" fmla="val 11255"/>
            </a:avLst>
          </a:prstGeom>
          <a:solidFill>
            <a:schemeClr val="accent4">
              <a:lumMod val="60000"/>
              <a:lumOff val="40000"/>
            </a:schemeClr>
          </a:solidFill>
          <a:ln w="12700" cap="flat" cmpd="sng" algn="ctr">
            <a:solidFill>
              <a:srgbClr val="E9FCE3">
                <a:lumMod val="10000"/>
              </a:srgbClr>
            </a:solidFill>
            <a:prstDash val="solid"/>
          </a:ln>
          <a:effectLst/>
        </p:spPr>
        <p:txBody>
          <a:bodyPr rtlCol="0" anchor="ctr"/>
          <a:lstStyle/>
          <a:p>
            <a:pPr algn="ctr">
              <a:lnSpc>
                <a:spcPct val="150000"/>
              </a:lnSpc>
              <a:buClrTx/>
            </a:pPr>
            <a:r>
              <a:rPr lang="en-US" sz="2400" b="1" dirty="0">
                <a:solidFill>
                  <a:schemeClr val="tx1"/>
                </a:solidFill>
                <a:latin typeface="+mn-lt"/>
                <a:ea typeface="+mn-ea"/>
                <a:cs typeface="Arial" panose="020B0604020202020204" pitchFamily="34" charset="0"/>
              </a:rPr>
              <a:t>GỢI </a:t>
            </a:r>
            <a:r>
              <a:rPr lang="en-US" sz="2400" b="1" dirty="0" err="1">
                <a:solidFill>
                  <a:schemeClr val="tx1"/>
                </a:solidFill>
                <a:latin typeface="+mn-lt"/>
                <a:ea typeface="+mn-ea"/>
                <a:cs typeface="Arial" panose="020B0604020202020204" pitchFamily="34" charset="0"/>
              </a:rPr>
              <a:t>Ý</a:t>
            </a:r>
            <a:r>
              <a:rPr lang="en-US" sz="2400" b="1" dirty="0">
                <a:solidFill>
                  <a:schemeClr val="tx1"/>
                </a:solidFill>
                <a:latin typeface="+mn-lt"/>
                <a:ea typeface="+mn-ea"/>
                <a:cs typeface="Arial" panose="020B0604020202020204" pitchFamily="34" charset="0"/>
              </a:rPr>
              <a:t>:</a:t>
            </a:r>
          </a:p>
          <a:p>
            <a:pPr algn="ctr">
              <a:lnSpc>
                <a:spcPct val="150000"/>
              </a:lnSpc>
              <a:buClrTx/>
            </a:pPr>
            <a:r>
              <a:rPr lang="vi-VN" sz="2400" dirty="0">
                <a:solidFill>
                  <a:schemeClr val="tx1"/>
                </a:solidFill>
                <a:latin typeface="+mn-lt"/>
                <a:ea typeface="+mn-ea"/>
                <a:cs typeface="Arial" panose="020B0604020202020204" pitchFamily="34" charset="0"/>
              </a:rPr>
              <a:t>Em thích câu nói “Tất cả cũng là nhờ chịu thương chịu khó thôi.” </a:t>
            </a:r>
          </a:p>
        </p:txBody>
      </p:sp>
      <p:sp>
        <p:nvSpPr>
          <p:cNvPr id="30" name="Rounded Rectangle 104">
            <a:extLst>
              <a:ext uri="{FF2B5EF4-FFF2-40B4-BE49-F238E27FC236}">
                <a16:creationId xmlns:a16="http://schemas.microsoft.com/office/drawing/2014/main" id="{9E06C2DA-E567-F7A7-D4F5-32537981CE59}"/>
              </a:ext>
            </a:extLst>
          </p:cNvPr>
          <p:cNvSpPr/>
          <p:nvPr/>
        </p:nvSpPr>
        <p:spPr>
          <a:xfrm>
            <a:off x="5637567" y="2914039"/>
            <a:ext cx="5338374" cy="1829427"/>
          </a:xfrm>
          <a:prstGeom prst="rect">
            <a:avLst/>
          </a:prstGeom>
          <a:solidFill>
            <a:srgbClr val="FFFFFF"/>
          </a:solidFill>
          <a:ln w="12700" cap="flat" cmpd="sng" algn="ctr">
            <a:solidFill>
              <a:srgbClr val="E9FCE3">
                <a:lumMod val="10000"/>
              </a:srgbClr>
            </a:solidFill>
            <a:prstDash val="solid"/>
          </a:ln>
          <a:effectLst/>
        </p:spPr>
        <p:txBody>
          <a:bodyPr rtlCol="0" anchor="ctr"/>
          <a:lstStyle/>
          <a:p>
            <a:pPr algn="just">
              <a:lnSpc>
                <a:spcPct val="150000"/>
              </a:lnSpc>
              <a:buClrTx/>
            </a:pPr>
            <a:r>
              <a:rPr lang="en-US" sz="2400" dirty="0" err="1">
                <a:latin typeface="+mn-lt"/>
                <a:ea typeface="+mn-ea"/>
                <a:cs typeface="Arial" panose="020B0604020202020204" pitchFamily="34" charset="0"/>
              </a:rPr>
              <a:t>Vì</a:t>
            </a:r>
            <a:r>
              <a:rPr lang="en-US" sz="2400" dirty="0">
                <a:latin typeface="+mn-lt"/>
                <a:ea typeface="+mn-ea"/>
                <a:cs typeface="Arial" panose="020B0604020202020204" pitchFamily="34" charset="0"/>
              </a:rPr>
              <a:t> </a:t>
            </a:r>
            <a:r>
              <a:rPr lang="en-US" sz="2400" dirty="0" err="1">
                <a:latin typeface="+mn-lt"/>
                <a:ea typeface="+mn-ea"/>
                <a:cs typeface="Arial" panose="020B0604020202020204" pitchFamily="34" charset="0"/>
              </a:rPr>
              <a:t>câu</a:t>
            </a:r>
            <a:r>
              <a:rPr lang="en-US" sz="2400" dirty="0">
                <a:latin typeface="+mn-lt"/>
                <a:ea typeface="+mn-ea"/>
                <a:cs typeface="Arial" panose="020B0604020202020204" pitchFamily="34" charset="0"/>
              </a:rPr>
              <a:t> </a:t>
            </a:r>
            <a:r>
              <a:rPr lang="en-US" sz="2400" dirty="0" err="1">
                <a:latin typeface="+mn-lt"/>
                <a:ea typeface="+mn-ea"/>
                <a:cs typeface="Arial" panose="020B0604020202020204" pitchFamily="34" charset="0"/>
              </a:rPr>
              <a:t>nói</a:t>
            </a:r>
            <a:r>
              <a:rPr lang="en-US" sz="2400" dirty="0">
                <a:latin typeface="+mn-lt"/>
                <a:ea typeface="+mn-ea"/>
                <a:cs typeface="Arial" panose="020B0604020202020204" pitchFamily="34" charset="0"/>
              </a:rPr>
              <a:t> </a:t>
            </a:r>
            <a:r>
              <a:rPr lang="en-US" sz="2400" dirty="0" err="1">
                <a:latin typeface="+mn-lt"/>
                <a:ea typeface="+mn-ea"/>
                <a:cs typeface="Arial" panose="020B0604020202020204" pitchFamily="34" charset="0"/>
              </a:rPr>
              <a:t>đó</a:t>
            </a:r>
            <a:r>
              <a:rPr lang="en-US" sz="2400" dirty="0">
                <a:latin typeface="+mn-lt"/>
                <a:ea typeface="+mn-ea"/>
                <a:cs typeface="Arial" panose="020B0604020202020204" pitchFamily="34" charset="0"/>
              </a:rPr>
              <a:t> </a:t>
            </a:r>
            <a:r>
              <a:rPr lang="en-US" sz="2400" dirty="0" err="1">
                <a:latin typeface="+mn-lt"/>
                <a:ea typeface="+mn-ea"/>
                <a:cs typeface="Arial" panose="020B0604020202020204" pitchFamily="34" charset="0"/>
              </a:rPr>
              <a:t>cho</a:t>
            </a:r>
            <a:r>
              <a:rPr lang="en-US" sz="2400" dirty="0">
                <a:latin typeface="+mn-lt"/>
                <a:ea typeface="+mn-ea"/>
                <a:cs typeface="Arial" panose="020B0604020202020204" pitchFamily="34" charset="0"/>
              </a:rPr>
              <a:t> </a:t>
            </a:r>
            <a:r>
              <a:rPr lang="en-US" sz="2400" dirty="0" err="1">
                <a:latin typeface="+mn-lt"/>
                <a:ea typeface="+mn-ea"/>
                <a:cs typeface="Arial" panose="020B0604020202020204" pitchFamily="34" charset="0"/>
              </a:rPr>
              <a:t>thấy</a:t>
            </a:r>
            <a:r>
              <a:rPr lang="en-US" sz="2400" dirty="0">
                <a:latin typeface="+mn-lt"/>
                <a:ea typeface="+mn-ea"/>
                <a:cs typeface="Arial" panose="020B0604020202020204" pitchFamily="34" charset="0"/>
              </a:rPr>
              <a:t> Mai An </a:t>
            </a:r>
            <a:r>
              <a:rPr lang="en-US" sz="2400" dirty="0" err="1">
                <a:latin typeface="+mn-lt"/>
                <a:ea typeface="+mn-ea"/>
                <a:cs typeface="Arial" panose="020B0604020202020204" pitchFamily="34" charset="0"/>
              </a:rPr>
              <a:t>Tiêm</a:t>
            </a:r>
            <a:r>
              <a:rPr lang="en-US" sz="2400" dirty="0">
                <a:latin typeface="+mn-lt"/>
                <a:ea typeface="+mn-ea"/>
                <a:cs typeface="Arial" panose="020B0604020202020204" pitchFamily="34" charset="0"/>
              </a:rPr>
              <a:t> </a:t>
            </a:r>
            <a:r>
              <a:rPr lang="en-US" sz="2400" dirty="0" err="1">
                <a:latin typeface="+mn-lt"/>
                <a:ea typeface="+mn-ea"/>
                <a:cs typeface="Arial" panose="020B0604020202020204" pitchFamily="34" charset="0"/>
              </a:rPr>
              <a:t>rất</a:t>
            </a:r>
            <a:r>
              <a:rPr lang="en-US" sz="2400" dirty="0">
                <a:latin typeface="+mn-lt"/>
                <a:ea typeface="+mn-ea"/>
                <a:cs typeface="Arial" panose="020B0604020202020204" pitchFamily="34" charset="0"/>
              </a:rPr>
              <a:t> </a:t>
            </a:r>
            <a:r>
              <a:rPr lang="en-US" sz="2400" dirty="0" err="1">
                <a:latin typeface="+mn-lt"/>
                <a:ea typeface="+mn-ea"/>
                <a:cs typeface="Arial" panose="020B0604020202020204" pitchFamily="34" charset="0"/>
              </a:rPr>
              <a:t>chăm</a:t>
            </a:r>
            <a:r>
              <a:rPr lang="en-US" sz="2400" dirty="0">
                <a:latin typeface="+mn-lt"/>
                <a:ea typeface="+mn-ea"/>
                <a:cs typeface="Arial" panose="020B0604020202020204" pitchFamily="34" charset="0"/>
              </a:rPr>
              <a:t> </a:t>
            </a:r>
            <a:r>
              <a:rPr lang="en-US" sz="2400" dirty="0" err="1">
                <a:latin typeface="+mn-lt"/>
                <a:ea typeface="+mn-ea"/>
                <a:cs typeface="Arial" panose="020B0604020202020204" pitchFamily="34" charset="0"/>
              </a:rPr>
              <a:t>chỉ</a:t>
            </a:r>
            <a:r>
              <a:rPr lang="en-US" sz="2400" dirty="0">
                <a:latin typeface="+mn-lt"/>
                <a:ea typeface="+mn-ea"/>
                <a:cs typeface="Arial" panose="020B0604020202020204" pitchFamily="34" charset="0"/>
              </a:rPr>
              <a:t>/ </a:t>
            </a:r>
            <a:r>
              <a:rPr lang="en-US" sz="2400" dirty="0" err="1">
                <a:latin typeface="+mn-lt"/>
                <a:ea typeface="+mn-ea"/>
                <a:cs typeface="Arial" panose="020B0604020202020204" pitchFamily="34" charset="0"/>
              </a:rPr>
              <a:t>tự</a:t>
            </a:r>
            <a:r>
              <a:rPr lang="en-US" sz="2400" dirty="0">
                <a:latin typeface="+mn-lt"/>
                <a:ea typeface="+mn-ea"/>
                <a:cs typeface="Arial" panose="020B0604020202020204" pitchFamily="34" charset="0"/>
              </a:rPr>
              <a:t> tin </a:t>
            </a:r>
            <a:r>
              <a:rPr lang="en-US" sz="2400" dirty="0" err="1">
                <a:latin typeface="+mn-lt"/>
                <a:ea typeface="+mn-ea"/>
                <a:cs typeface="Arial" panose="020B0604020202020204" pitchFamily="34" charset="0"/>
              </a:rPr>
              <a:t>vào</a:t>
            </a:r>
            <a:r>
              <a:rPr lang="en-US" sz="2400" dirty="0">
                <a:latin typeface="+mn-lt"/>
                <a:ea typeface="+mn-ea"/>
                <a:cs typeface="Arial" panose="020B0604020202020204" pitchFamily="34" charset="0"/>
              </a:rPr>
              <a:t> </a:t>
            </a:r>
            <a:r>
              <a:rPr lang="en-US" sz="2400" dirty="0" err="1">
                <a:latin typeface="+mn-lt"/>
                <a:ea typeface="+mn-ea"/>
                <a:cs typeface="Arial" panose="020B0604020202020204" pitchFamily="34" charset="0"/>
              </a:rPr>
              <a:t>những</a:t>
            </a:r>
            <a:r>
              <a:rPr lang="en-US" sz="2400" dirty="0">
                <a:latin typeface="+mn-lt"/>
                <a:ea typeface="+mn-ea"/>
                <a:cs typeface="Arial" panose="020B0604020202020204" pitchFamily="34" charset="0"/>
              </a:rPr>
              <a:t> </a:t>
            </a:r>
            <a:r>
              <a:rPr lang="en-US" sz="2400" dirty="0" err="1">
                <a:latin typeface="+mn-lt"/>
                <a:ea typeface="+mn-ea"/>
                <a:cs typeface="Arial" panose="020B0604020202020204" pitchFamily="34" charset="0"/>
              </a:rPr>
              <a:t>nỗ</a:t>
            </a:r>
            <a:r>
              <a:rPr lang="en-US" sz="2400" dirty="0">
                <a:latin typeface="+mn-lt"/>
                <a:ea typeface="+mn-ea"/>
                <a:cs typeface="Arial" panose="020B0604020202020204" pitchFamily="34" charset="0"/>
              </a:rPr>
              <a:t> </a:t>
            </a:r>
            <a:r>
              <a:rPr lang="en-US" sz="2400" dirty="0" err="1">
                <a:latin typeface="+mn-lt"/>
                <a:ea typeface="+mn-ea"/>
                <a:cs typeface="Arial" panose="020B0604020202020204" pitchFamily="34" charset="0"/>
              </a:rPr>
              <a:t>lực</a:t>
            </a:r>
            <a:r>
              <a:rPr lang="en-US" sz="2400" dirty="0">
                <a:latin typeface="+mn-lt"/>
                <a:ea typeface="+mn-ea"/>
                <a:cs typeface="Arial" panose="020B0604020202020204" pitchFamily="34" charset="0"/>
              </a:rPr>
              <a:t> </a:t>
            </a:r>
            <a:r>
              <a:rPr lang="en-US" sz="2400" dirty="0" err="1">
                <a:latin typeface="+mn-lt"/>
                <a:ea typeface="+mn-ea"/>
                <a:cs typeface="Arial" panose="020B0604020202020204" pitchFamily="34" charset="0"/>
              </a:rPr>
              <a:t>của</a:t>
            </a:r>
            <a:r>
              <a:rPr lang="en-US" sz="2400" dirty="0">
                <a:latin typeface="+mn-lt"/>
                <a:ea typeface="+mn-ea"/>
                <a:cs typeface="Arial" panose="020B0604020202020204" pitchFamily="34" charset="0"/>
              </a:rPr>
              <a:t> </a:t>
            </a:r>
            <a:r>
              <a:rPr lang="en-US" sz="2400" dirty="0" err="1">
                <a:latin typeface="+mn-lt"/>
                <a:ea typeface="+mn-ea"/>
                <a:cs typeface="Arial" panose="020B0604020202020204" pitchFamily="34" charset="0"/>
              </a:rPr>
              <a:t>mình</a:t>
            </a:r>
            <a:r>
              <a:rPr lang="en-US" sz="2400" dirty="0">
                <a:latin typeface="+mn-lt"/>
                <a:ea typeface="+mn-ea"/>
                <a:cs typeface="Arial" panose="020B0604020202020204" pitchFamily="34" charset="0"/>
              </a:rPr>
              <a:t>. </a:t>
            </a:r>
          </a:p>
        </p:txBody>
      </p:sp>
      <p:cxnSp>
        <p:nvCxnSpPr>
          <p:cNvPr id="31" name="Straight Arrow Connector 30">
            <a:extLst>
              <a:ext uri="{FF2B5EF4-FFF2-40B4-BE49-F238E27FC236}">
                <a16:creationId xmlns:a16="http://schemas.microsoft.com/office/drawing/2014/main" id="{2AB1F778-BD0B-EE83-1DE0-A422ED5B401B}"/>
              </a:ext>
            </a:extLst>
          </p:cNvPr>
          <p:cNvCxnSpPr>
            <a:cxnSpLocks/>
            <a:stCxn id="29" idx="3"/>
          </p:cNvCxnSpPr>
          <p:nvPr/>
        </p:nvCxnSpPr>
        <p:spPr>
          <a:xfrm flipV="1">
            <a:off x="4869546" y="4040682"/>
            <a:ext cx="768021" cy="661814"/>
          </a:xfrm>
          <a:prstGeom prst="straightConnector1">
            <a:avLst/>
          </a:prstGeom>
          <a:noFill/>
          <a:ln w="19050" cap="flat" cmpd="sng" algn="ctr">
            <a:solidFill>
              <a:srgbClr val="E9FCE3">
                <a:lumMod val="10000"/>
              </a:srgbClr>
            </a:solidFill>
            <a:prstDash val="solid"/>
            <a:tailEnd type="triangle"/>
          </a:ln>
          <a:effectLst/>
        </p:spPr>
      </p:cxnSp>
      <p:sp>
        <p:nvSpPr>
          <p:cNvPr id="32" name="Rounded Rectangle 108">
            <a:extLst>
              <a:ext uri="{FF2B5EF4-FFF2-40B4-BE49-F238E27FC236}">
                <a16:creationId xmlns:a16="http://schemas.microsoft.com/office/drawing/2014/main" id="{34C9ED2A-7210-3308-B762-7AC0A2881831}"/>
              </a:ext>
            </a:extLst>
          </p:cNvPr>
          <p:cNvSpPr/>
          <p:nvPr/>
        </p:nvSpPr>
        <p:spPr>
          <a:xfrm>
            <a:off x="5637567" y="5124047"/>
            <a:ext cx="5338374" cy="1366905"/>
          </a:xfrm>
          <a:prstGeom prst="rect">
            <a:avLst/>
          </a:prstGeom>
          <a:solidFill>
            <a:srgbClr val="FFFFFF"/>
          </a:solidFill>
          <a:ln w="12700" cap="flat" cmpd="sng" algn="ctr">
            <a:solidFill>
              <a:srgbClr val="E9FCE3">
                <a:lumMod val="10000"/>
              </a:srgbClr>
            </a:solidFill>
            <a:prstDash val="solid"/>
          </a:ln>
          <a:effectLst/>
        </p:spPr>
        <p:txBody>
          <a:bodyPr rtlCol="0" anchor="ctr"/>
          <a:lstStyle/>
          <a:p>
            <a:pPr algn="just">
              <a:lnSpc>
                <a:spcPct val="150000"/>
              </a:lnSpc>
              <a:buClrTx/>
            </a:pPr>
            <a:r>
              <a:rPr lang="en-US" sz="2400" dirty="0" err="1">
                <a:latin typeface="+mn-lt"/>
                <a:ea typeface="+mn-ea"/>
                <a:cs typeface="Arial" panose="020B0604020202020204" pitchFamily="34" charset="0"/>
              </a:rPr>
              <a:t>Vì</a:t>
            </a:r>
            <a:r>
              <a:rPr lang="en-US" sz="2400" dirty="0">
                <a:latin typeface="+mn-lt"/>
                <a:ea typeface="+mn-ea"/>
                <a:cs typeface="Arial" panose="020B0604020202020204" pitchFamily="34" charset="0"/>
              </a:rPr>
              <a:t> </a:t>
            </a:r>
            <a:r>
              <a:rPr lang="en-US" sz="2400" dirty="0" err="1">
                <a:latin typeface="+mn-lt"/>
                <a:ea typeface="+mn-ea"/>
                <a:cs typeface="Arial" panose="020B0604020202020204" pitchFamily="34" charset="0"/>
              </a:rPr>
              <a:t>câu</a:t>
            </a:r>
            <a:r>
              <a:rPr lang="en-US" sz="2400" dirty="0">
                <a:latin typeface="+mn-lt"/>
                <a:ea typeface="+mn-ea"/>
                <a:cs typeface="Arial" panose="020B0604020202020204" pitchFamily="34" charset="0"/>
              </a:rPr>
              <a:t> </a:t>
            </a:r>
            <a:r>
              <a:rPr lang="en-US" sz="2400" dirty="0" err="1">
                <a:latin typeface="+mn-lt"/>
                <a:ea typeface="+mn-ea"/>
                <a:cs typeface="Arial" panose="020B0604020202020204" pitchFamily="34" charset="0"/>
              </a:rPr>
              <a:t>nói</a:t>
            </a:r>
            <a:r>
              <a:rPr lang="en-US" sz="2400" dirty="0">
                <a:latin typeface="+mn-lt"/>
                <a:ea typeface="+mn-ea"/>
                <a:cs typeface="Arial" panose="020B0604020202020204" pitchFamily="34" charset="0"/>
              </a:rPr>
              <a:t> </a:t>
            </a:r>
            <a:r>
              <a:rPr lang="en-US" sz="2400" dirty="0" err="1">
                <a:latin typeface="+mn-lt"/>
                <a:ea typeface="+mn-ea"/>
                <a:cs typeface="Arial" panose="020B0604020202020204" pitchFamily="34" charset="0"/>
              </a:rPr>
              <a:t>đó</a:t>
            </a:r>
            <a:r>
              <a:rPr lang="en-US" sz="2400" dirty="0">
                <a:latin typeface="+mn-lt"/>
                <a:ea typeface="+mn-ea"/>
                <a:cs typeface="Arial" panose="020B0604020202020204" pitchFamily="34" charset="0"/>
              </a:rPr>
              <a:t> </a:t>
            </a:r>
            <a:r>
              <a:rPr lang="en-US" sz="2400" dirty="0" err="1">
                <a:latin typeface="+mn-lt"/>
                <a:ea typeface="+mn-ea"/>
                <a:cs typeface="Arial" panose="020B0604020202020204" pitchFamily="34" charset="0"/>
              </a:rPr>
              <a:t>cho</a:t>
            </a:r>
            <a:r>
              <a:rPr lang="en-US" sz="2400" dirty="0">
                <a:latin typeface="+mn-lt"/>
                <a:ea typeface="+mn-ea"/>
                <a:cs typeface="Arial" panose="020B0604020202020204" pitchFamily="34" charset="0"/>
              </a:rPr>
              <a:t> </a:t>
            </a:r>
            <a:r>
              <a:rPr lang="en-US" sz="2400" dirty="0" err="1">
                <a:latin typeface="+mn-lt"/>
                <a:ea typeface="+mn-ea"/>
                <a:cs typeface="Arial" panose="020B0604020202020204" pitchFamily="34" charset="0"/>
              </a:rPr>
              <a:t>thấy</a:t>
            </a:r>
            <a:r>
              <a:rPr lang="en-US" sz="2400" dirty="0">
                <a:latin typeface="+mn-lt"/>
                <a:ea typeface="+mn-ea"/>
                <a:cs typeface="Arial" panose="020B0604020202020204" pitchFamily="34" charset="0"/>
              </a:rPr>
              <a:t> Mai An </a:t>
            </a:r>
            <a:r>
              <a:rPr lang="en-US" sz="2400" dirty="0" err="1">
                <a:latin typeface="+mn-lt"/>
                <a:ea typeface="+mn-ea"/>
                <a:cs typeface="Arial" panose="020B0604020202020204" pitchFamily="34" charset="0"/>
              </a:rPr>
              <a:t>Tiêm</a:t>
            </a:r>
            <a:r>
              <a:rPr lang="en-US" sz="2400" dirty="0">
                <a:latin typeface="+mn-lt"/>
                <a:ea typeface="+mn-ea"/>
                <a:cs typeface="Arial" panose="020B0604020202020204" pitchFamily="34" charset="0"/>
              </a:rPr>
              <a:t> </a:t>
            </a:r>
            <a:r>
              <a:rPr lang="en-US" sz="2400" dirty="0" err="1">
                <a:latin typeface="+mn-lt"/>
                <a:ea typeface="+mn-ea"/>
                <a:cs typeface="Arial" panose="020B0604020202020204" pitchFamily="34" charset="0"/>
              </a:rPr>
              <a:t>rất</a:t>
            </a:r>
            <a:r>
              <a:rPr lang="en-US" sz="2400" dirty="0">
                <a:latin typeface="+mn-lt"/>
                <a:ea typeface="+mn-ea"/>
                <a:cs typeface="Arial" panose="020B0604020202020204" pitchFamily="34" charset="0"/>
              </a:rPr>
              <a:t> </a:t>
            </a:r>
            <a:r>
              <a:rPr lang="en-US" sz="2400" dirty="0" err="1">
                <a:latin typeface="+mn-lt"/>
                <a:ea typeface="+mn-ea"/>
                <a:cs typeface="Arial" panose="020B0604020202020204" pitchFamily="34" charset="0"/>
              </a:rPr>
              <a:t>khiêm</a:t>
            </a:r>
            <a:r>
              <a:rPr lang="en-US" sz="2400" dirty="0">
                <a:latin typeface="+mn-lt"/>
                <a:ea typeface="+mn-ea"/>
                <a:cs typeface="Arial" panose="020B0604020202020204" pitchFamily="34" charset="0"/>
              </a:rPr>
              <a:t> </a:t>
            </a:r>
            <a:r>
              <a:rPr lang="en-US" sz="2400" dirty="0" err="1">
                <a:latin typeface="+mn-lt"/>
                <a:ea typeface="+mn-ea"/>
                <a:cs typeface="Arial" panose="020B0604020202020204" pitchFamily="34" charset="0"/>
              </a:rPr>
              <a:t>tốn</a:t>
            </a:r>
            <a:r>
              <a:rPr lang="en-US" sz="2400" dirty="0">
                <a:latin typeface="+mn-lt"/>
                <a:ea typeface="+mn-ea"/>
                <a:cs typeface="Arial" panose="020B0604020202020204" pitchFamily="34" charset="0"/>
              </a:rPr>
              <a:t>.</a:t>
            </a:r>
          </a:p>
        </p:txBody>
      </p:sp>
      <p:cxnSp>
        <p:nvCxnSpPr>
          <p:cNvPr id="33" name="Straight Arrow Connector 32">
            <a:extLst>
              <a:ext uri="{FF2B5EF4-FFF2-40B4-BE49-F238E27FC236}">
                <a16:creationId xmlns:a16="http://schemas.microsoft.com/office/drawing/2014/main" id="{17B473E5-2BAE-ABB8-76A8-762BFE6AE0FD}"/>
              </a:ext>
            </a:extLst>
          </p:cNvPr>
          <p:cNvCxnSpPr>
            <a:cxnSpLocks/>
            <a:stCxn id="29" idx="3"/>
          </p:cNvCxnSpPr>
          <p:nvPr/>
        </p:nvCxnSpPr>
        <p:spPr>
          <a:xfrm>
            <a:off x="4869546" y="4702496"/>
            <a:ext cx="768021" cy="1357904"/>
          </a:xfrm>
          <a:prstGeom prst="straightConnector1">
            <a:avLst/>
          </a:prstGeom>
          <a:noFill/>
          <a:ln w="19050" cap="flat" cmpd="sng" algn="ctr">
            <a:solidFill>
              <a:srgbClr val="E9FCE3">
                <a:lumMod val="10000"/>
              </a:srgbClr>
            </a:solidFill>
            <a:prstDash val="solid"/>
            <a:tailEnd type="triangle"/>
          </a:ln>
          <a:effectLst/>
        </p:spPr>
      </p:cxnSp>
    </p:spTree>
    <p:extLst>
      <p:ext uri="{BB962C8B-B14F-4D97-AF65-F5344CB8AC3E}">
        <p14:creationId xmlns:p14="http://schemas.microsoft.com/office/powerpoint/2010/main" val="375106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wipe(left)">
                                      <p:cBhvr>
                                        <p:cTn id="14" dur="500"/>
                                        <p:tgtEl>
                                          <p:spTgt spid="31"/>
                                        </p:tgtEl>
                                      </p:cBhvr>
                                    </p:animEffect>
                                  </p:childTnLst>
                                </p:cTn>
                              </p:par>
                            </p:childTnLst>
                          </p:cTn>
                        </p:par>
                        <p:par>
                          <p:cTn id="15" fill="hold">
                            <p:stCondLst>
                              <p:cond delay="500"/>
                            </p:stCondLst>
                            <p:childTnLst>
                              <p:par>
                                <p:cTn id="16" presetID="22" presetClass="entr" presetSubtype="8" fill="hold" grpId="0" nodeType="after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wipe(left)">
                                      <p:cBhvr>
                                        <p:cTn id="18" dur="500"/>
                                        <p:tgtEl>
                                          <p:spTgt spid="30"/>
                                        </p:tgtEl>
                                      </p:cBhvr>
                                    </p:animEffect>
                                  </p:childTnLst>
                                </p:cTn>
                              </p:par>
                              <p:par>
                                <p:cTn id="19" presetID="22" presetClass="entr" presetSubtype="8" fill="hold" nodeType="withEffect">
                                  <p:stCondLst>
                                    <p:cond delay="500"/>
                                  </p:stCondLst>
                                  <p:childTnLst>
                                    <p:set>
                                      <p:cBhvr>
                                        <p:cTn id="20" dur="1" fill="hold">
                                          <p:stCondLst>
                                            <p:cond delay="0"/>
                                          </p:stCondLst>
                                        </p:cTn>
                                        <p:tgtEl>
                                          <p:spTgt spid="33"/>
                                        </p:tgtEl>
                                        <p:attrNameLst>
                                          <p:attrName>style.visibility</p:attrName>
                                        </p:attrNameLst>
                                      </p:cBhvr>
                                      <p:to>
                                        <p:strVal val="visible"/>
                                      </p:to>
                                    </p:set>
                                    <p:animEffect transition="in" filter="wipe(left)">
                                      <p:cBhvr>
                                        <p:cTn id="21" dur="500"/>
                                        <p:tgtEl>
                                          <p:spTgt spid="33"/>
                                        </p:tgtEl>
                                      </p:cBhvr>
                                    </p:animEffect>
                                  </p:childTnLst>
                                </p:cTn>
                              </p:par>
                              <p:par>
                                <p:cTn id="22" presetID="22" presetClass="entr" presetSubtype="8" fill="hold" grpId="0" nodeType="withEffect">
                                  <p:stCondLst>
                                    <p:cond delay="1000"/>
                                  </p:stCondLst>
                                  <p:childTnLst>
                                    <p:set>
                                      <p:cBhvr>
                                        <p:cTn id="23" dur="1" fill="hold">
                                          <p:stCondLst>
                                            <p:cond delay="0"/>
                                          </p:stCondLst>
                                        </p:cTn>
                                        <p:tgtEl>
                                          <p:spTgt spid="32"/>
                                        </p:tgtEl>
                                        <p:attrNameLst>
                                          <p:attrName>style.visibility</p:attrName>
                                        </p:attrNameLst>
                                      </p:cBhvr>
                                      <p:to>
                                        <p:strVal val="visible"/>
                                      </p:to>
                                    </p:set>
                                    <p:animEffect transition="in" filter="wipe(left)">
                                      <p:cBhvr>
                                        <p:cTn id="24"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CD02523-DB59-FA10-B91C-B0636F8C7021}"/>
            </a:ext>
          </a:extLst>
        </p:cNvPr>
        <p:cNvGrpSpPr/>
        <p:nvPr/>
      </p:nvGrpSpPr>
      <p:grpSpPr>
        <a:xfrm>
          <a:off x="0" y="0"/>
          <a:ext cx="0" cy="0"/>
          <a:chOff x="0" y="0"/>
          <a:chExt cx="0" cy="0"/>
        </a:xfrm>
      </p:grpSpPr>
      <p:grpSp>
        <p:nvGrpSpPr>
          <p:cNvPr id="33" name="Group 32">
            <a:extLst>
              <a:ext uri="{FF2B5EF4-FFF2-40B4-BE49-F238E27FC236}">
                <a16:creationId xmlns:a16="http://schemas.microsoft.com/office/drawing/2014/main" id="{6B59A85E-ADBD-B5C1-9FFA-F0A2187D3619}"/>
              </a:ext>
            </a:extLst>
          </p:cNvPr>
          <p:cNvGrpSpPr/>
          <p:nvPr/>
        </p:nvGrpSpPr>
        <p:grpSpPr>
          <a:xfrm>
            <a:off x="924807" y="1742023"/>
            <a:ext cx="10051134" cy="932436"/>
            <a:chOff x="235513" y="389000"/>
            <a:chExt cx="7977872" cy="740101"/>
          </a:xfrm>
        </p:grpSpPr>
        <p:sp>
          <p:nvSpPr>
            <p:cNvPr id="34" name="Rounded Rectangle 151">
              <a:extLst>
                <a:ext uri="{FF2B5EF4-FFF2-40B4-BE49-F238E27FC236}">
                  <a16:creationId xmlns:a16="http://schemas.microsoft.com/office/drawing/2014/main" id="{5E4E134E-F284-C8D1-3E57-BCB76FFB19EB}"/>
                </a:ext>
              </a:extLst>
            </p:cNvPr>
            <p:cNvSpPr/>
            <p:nvPr/>
          </p:nvSpPr>
          <p:spPr>
            <a:xfrm>
              <a:off x="491098" y="389000"/>
              <a:ext cx="7722287" cy="740101"/>
            </a:xfrm>
            <a:prstGeom prst="roundRect">
              <a:avLst/>
            </a:prstGeom>
            <a:solidFill>
              <a:schemeClr val="bg1"/>
            </a:solidFill>
            <a:ln w="12700" cap="flat" cmpd="sng" algn="ctr">
              <a:solidFill>
                <a:srgbClr val="000000"/>
              </a:solidFill>
              <a:prstDash val="solid"/>
            </a:ln>
            <a:effectLst/>
          </p:spPr>
          <p:txBody>
            <a:bodyPr rtlCol="0" anchor="ctr"/>
            <a:lstStyle/>
            <a:p>
              <a:pPr algn="ctr">
                <a:buClrTx/>
                <a:defRPr/>
              </a:pPr>
              <a:r>
                <a:rPr lang="vi-VN" sz="2400" b="1" dirty="0">
                  <a:solidFill>
                    <a:prstClr val="black"/>
                  </a:solidFill>
                  <a:latin typeface="+mn-lt"/>
                  <a:ea typeface="+mn-ea"/>
                  <a:cs typeface="Arial" panose="020B0604020202020204" pitchFamily="34" charset="0"/>
                </a:rPr>
                <a:t>Câu </a:t>
              </a:r>
              <a:r>
                <a:rPr lang="en-US" sz="2400" b="1" dirty="0">
                  <a:solidFill>
                    <a:prstClr val="black"/>
                  </a:solidFill>
                  <a:latin typeface="+mn-lt"/>
                  <a:ea typeface="+mn-ea"/>
                  <a:cs typeface="Arial" panose="020B0604020202020204" pitchFamily="34" charset="0"/>
                </a:rPr>
                <a:t>4</a:t>
              </a:r>
              <a:r>
                <a:rPr lang="vi-VN" sz="2400" b="1" dirty="0">
                  <a:solidFill>
                    <a:prstClr val="black"/>
                  </a:solidFill>
                  <a:latin typeface="+mn-lt"/>
                  <a:ea typeface="+mn-ea"/>
                  <a:cs typeface="Arial" panose="020B0604020202020204" pitchFamily="34" charset="0"/>
                </a:rPr>
                <a:t>: </a:t>
              </a:r>
              <a:r>
                <a:rPr lang="vi-VN" sz="2400" dirty="0">
                  <a:solidFill>
                    <a:prstClr val="black"/>
                  </a:solidFill>
                  <a:latin typeface="+mn-lt"/>
                  <a:ea typeface="+mn-ea"/>
                  <a:cs typeface="Arial" panose="020B0604020202020204" pitchFamily="34" charset="0"/>
                </a:rPr>
                <a:t>Em thích câu nói nào của Mai An Tiêm? Vì sao?</a:t>
              </a:r>
            </a:p>
          </p:txBody>
        </p:sp>
        <p:sp>
          <p:nvSpPr>
            <p:cNvPr id="35" name="Oval 34">
              <a:extLst>
                <a:ext uri="{FF2B5EF4-FFF2-40B4-BE49-F238E27FC236}">
                  <a16:creationId xmlns:a16="http://schemas.microsoft.com/office/drawing/2014/main" id="{579E0512-1C5E-0B5E-972B-E536B63D74A5}"/>
                </a:ext>
              </a:extLst>
            </p:cNvPr>
            <p:cNvSpPr/>
            <p:nvPr/>
          </p:nvSpPr>
          <p:spPr>
            <a:xfrm>
              <a:off x="235513" y="504809"/>
              <a:ext cx="511171" cy="508482"/>
            </a:xfrm>
            <a:prstGeom prst="ellipse">
              <a:avLst/>
            </a:prstGeom>
            <a:solidFill>
              <a:schemeClr val="accent4"/>
            </a:solidFill>
            <a:ln w="25400" cap="flat" cmpd="sng" algn="ctr">
              <a:noFill/>
              <a:prstDash val="solid"/>
            </a:ln>
            <a:effectLst/>
          </p:spPr>
          <p:txBody>
            <a:bodyPr rtlCol="0" anchor="ctr"/>
            <a:lstStyle/>
            <a:p>
              <a:pPr algn="ctr">
                <a:buClrTx/>
                <a:defRPr/>
              </a:pPr>
              <a:r>
                <a:rPr lang="en-US" sz="2400" b="1" dirty="0">
                  <a:solidFill>
                    <a:sysClr val="windowText" lastClr="000000"/>
                  </a:solidFill>
                  <a:latin typeface="+mn-lt"/>
                  <a:ea typeface="+mn-ea"/>
                  <a:cs typeface="Arial" panose="020B0604020202020204" pitchFamily="34" charset="0"/>
                </a:rPr>
                <a:t>?</a:t>
              </a:r>
            </a:p>
          </p:txBody>
        </p:sp>
      </p:grpSp>
      <p:grpSp>
        <p:nvGrpSpPr>
          <p:cNvPr id="36" name="Group 35">
            <a:extLst>
              <a:ext uri="{FF2B5EF4-FFF2-40B4-BE49-F238E27FC236}">
                <a16:creationId xmlns:a16="http://schemas.microsoft.com/office/drawing/2014/main" id="{CA8A0A15-14C7-A9AA-1310-956F1C873858}"/>
              </a:ext>
            </a:extLst>
          </p:cNvPr>
          <p:cNvGrpSpPr/>
          <p:nvPr/>
        </p:nvGrpSpPr>
        <p:grpSpPr>
          <a:xfrm>
            <a:off x="355814" y="2888452"/>
            <a:ext cx="10346227" cy="608986"/>
            <a:chOff x="579436" y="956096"/>
            <a:chExt cx="8212096" cy="483370"/>
          </a:xfrm>
        </p:grpSpPr>
        <p:sp>
          <p:nvSpPr>
            <p:cNvPr id="37" name="Arrow: Pentagon 16">
              <a:extLst>
                <a:ext uri="{FF2B5EF4-FFF2-40B4-BE49-F238E27FC236}">
                  <a16:creationId xmlns:a16="http://schemas.microsoft.com/office/drawing/2014/main" id="{28524FBB-0E51-CC58-BCD4-DCD7E95269B0}"/>
                </a:ext>
              </a:extLst>
            </p:cNvPr>
            <p:cNvSpPr/>
            <p:nvPr/>
          </p:nvSpPr>
          <p:spPr>
            <a:xfrm>
              <a:off x="579436" y="956096"/>
              <a:ext cx="1536053" cy="483370"/>
            </a:xfrm>
            <a:prstGeom prst="homePlate">
              <a:avLst>
                <a:gd name="adj" fmla="val 32962"/>
              </a:avLst>
            </a:prstGeom>
            <a:solidFill>
              <a:schemeClr val="accent2"/>
            </a:solidFill>
            <a:ln w="25400" cap="flat" cmpd="sng" algn="ctr">
              <a:noFill/>
              <a:prstDash val="solid"/>
            </a:ln>
            <a:effectLst/>
          </p:spPr>
          <p:txBody>
            <a:bodyPr rtlCol="0" anchor="ctr"/>
            <a:lstStyle/>
            <a:p>
              <a:pPr algn="ctr" defTabSz="1152053">
                <a:buClrTx/>
                <a:defRPr/>
              </a:pPr>
              <a:r>
                <a:rPr lang="en-US" sz="2200" b="1" dirty="0" err="1">
                  <a:solidFill>
                    <a:schemeClr val="tx1"/>
                  </a:solidFill>
                  <a:latin typeface="+mn-lt"/>
                  <a:ea typeface="+mn-ea"/>
                  <a:cs typeface="Arial" panose="020B0604020202020204" pitchFamily="34" charset="0"/>
                </a:rPr>
                <a:t>Gợi</a:t>
              </a:r>
              <a:r>
                <a:rPr lang="en-US" sz="2200" b="1" dirty="0">
                  <a:solidFill>
                    <a:schemeClr val="tx1"/>
                  </a:solidFill>
                  <a:latin typeface="+mn-lt"/>
                  <a:ea typeface="+mn-ea"/>
                  <a:cs typeface="Arial" panose="020B0604020202020204" pitchFamily="34" charset="0"/>
                </a:rPr>
                <a:t> </a:t>
              </a:r>
              <a:r>
                <a:rPr lang="en-US" sz="2200" b="1" dirty="0" err="1">
                  <a:solidFill>
                    <a:schemeClr val="tx1"/>
                  </a:solidFill>
                  <a:latin typeface="+mn-lt"/>
                  <a:ea typeface="+mn-ea"/>
                  <a:cs typeface="Arial" panose="020B0604020202020204" pitchFamily="34" charset="0"/>
                </a:rPr>
                <a:t>ý</a:t>
              </a:r>
              <a:endParaRPr lang="en-US" sz="2200" b="1" dirty="0">
                <a:solidFill>
                  <a:schemeClr val="tx1"/>
                </a:solidFill>
                <a:latin typeface="+mn-lt"/>
                <a:ea typeface="+mn-ea"/>
                <a:cs typeface="Arial" panose="020B0604020202020204" pitchFamily="34" charset="0"/>
              </a:endParaRPr>
            </a:p>
          </p:txBody>
        </p:sp>
        <p:cxnSp>
          <p:nvCxnSpPr>
            <p:cNvPr id="38" name="Straight Connector 37">
              <a:extLst>
                <a:ext uri="{FF2B5EF4-FFF2-40B4-BE49-F238E27FC236}">
                  <a16:creationId xmlns:a16="http://schemas.microsoft.com/office/drawing/2014/main" id="{D2502252-2B4C-C54F-4554-89ECC95F6943}"/>
                </a:ext>
              </a:extLst>
            </p:cNvPr>
            <p:cNvCxnSpPr>
              <a:cxnSpLocks/>
            </p:cNvCxnSpPr>
            <p:nvPr/>
          </p:nvCxnSpPr>
          <p:spPr>
            <a:xfrm>
              <a:off x="579437" y="1439439"/>
              <a:ext cx="7610281" cy="27"/>
            </a:xfrm>
            <a:prstGeom prst="line">
              <a:avLst/>
            </a:prstGeom>
            <a:noFill/>
            <a:ln w="38100" cap="flat" cmpd="sng" algn="ctr">
              <a:solidFill>
                <a:schemeClr val="accent2"/>
              </a:solidFill>
              <a:prstDash val="solid"/>
            </a:ln>
            <a:effectLst/>
          </p:spPr>
        </p:cxnSp>
        <p:sp>
          <p:nvSpPr>
            <p:cNvPr id="39" name="Rectangle 38">
              <a:extLst>
                <a:ext uri="{FF2B5EF4-FFF2-40B4-BE49-F238E27FC236}">
                  <a16:creationId xmlns:a16="http://schemas.microsoft.com/office/drawing/2014/main" id="{9E1CCBC9-CE51-9A9A-84F7-F279666973BE}"/>
                </a:ext>
              </a:extLst>
            </p:cNvPr>
            <p:cNvSpPr/>
            <p:nvPr/>
          </p:nvSpPr>
          <p:spPr>
            <a:xfrm>
              <a:off x="2129475" y="1032047"/>
              <a:ext cx="6662057" cy="342008"/>
            </a:xfrm>
            <a:prstGeom prst="rect">
              <a:avLst/>
            </a:prstGeom>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defTabSz="1152053">
                <a:defRPr/>
              </a:pPr>
              <a:r>
                <a:rPr lang="vi-VN" sz="2200" dirty="0">
                  <a:solidFill>
                    <a:schemeClr val="tx1"/>
                  </a:solidFill>
                  <a:latin typeface="+mn-lt"/>
                </a:rPr>
                <a:t>Em thích hai câu “Trời luôn có mắt. Nàng đừng lo!”</a:t>
              </a:r>
              <a:endParaRPr lang="en-US" sz="2200" dirty="0">
                <a:solidFill>
                  <a:schemeClr val="tx1"/>
                </a:solidFill>
                <a:latin typeface="+mn-lt"/>
              </a:endParaRPr>
            </a:p>
          </p:txBody>
        </p:sp>
      </p:grpSp>
      <p:grpSp>
        <p:nvGrpSpPr>
          <p:cNvPr id="40" name="Group 39">
            <a:extLst>
              <a:ext uri="{FF2B5EF4-FFF2-40B4-BE49-F238E27FC236}">
                <a16:creationId xmlns:a16="http://schemas.microsoft.com/office/drawing/2014/main" id="{C9F91E7F-9062-038E-ED32-9E01AE5B4586}"/>
              </a:ext>
            </a:extLst>
          </p:cNvPr>
          <p:cNvGrpSpPr/>
          <p:nvPr/>
        </p:nvGrpSpPr>
        <p:grpSpPr>
          <a:xfrm>
            <a:off x="263959" y="3497438"/>
            <a:ext cx="11318926" cy="1205638"/>
            <a:chOff x="179853" y="1543686"/>
            <a:chExt cx="8960905" cy="956949"/>
          </a:xfrm>
        </p:grpSpPr>
        <p:sp>
          <p:nvSpPr>
            <p:cNvPr id="41" name="Rectangle 40">
              <a:extLst>
                <a:ext uri="{FF2B5EF4-FFF2-40B4-BE49-F238E27FC236}">
                  <a16:creationId xmlns:a16="http://schemas.microsoft.com/office/drawing/2014/main" id="{CC3A30ED-FF5F-E9A4-5DB4-9B5C6F4F067A}"/>
                </a:ext>
              </a:extLst>
            </p:cNvPr>
            <p:cNvSpPr/>
            <p:nvPr/>
          </p:nvSpPr>
          <p:spPr>
            <a:xfrm>
              <a:off x="865729" y="1678290"/>
              <a:ext cx="8275029" cy="822345"/>
            </a:xfrm>
            <a:prstGeom prst="rect">
              <a:avLst/>
            </a:prstGeom>
          </p:spPr>
          <p:txBody>
            <a:bodyPr wrap="square">
              <a:spAutoFit/>
            </a:bodyPr>
            <a:lstStyle/>
            <a:p>
              <a:pPr algn="just">
                <a:lnSpc>
                  <a:spcPct val="150000"/>
                </a:lnSpc>
                <a:buClrTx/>
                <a:defRPr/>
              </a:pPr>
              <a:r>
                <a:rPr lang="vi-VN" sz="2200" dirty="0">
                  <a:solidFill>
                    <a:sysClr val="windowText" lastClr="000000"/>
                  </a:solidFill>
                  <a:latin typeface="+mn-lt"/>
                  <a:ea typeface="+mn-ea"/>
                </a:rPr>
                <a:t>Vì hai câu nói đó cho thấy Mai An Tiêm rất tự tin/ rất quyết tâ</a:t>
              </a:r>
              <a:r>
                <a:rPr lang="en-US" sz="2200" dirty="0">
                  <a:solidFill>
                    <a:sysClr val="windowText" lastClr="000000"/>
                  </a:solidFill>
                  <a:latin typeface="+mn-lt"/>
                  <a:ea typeface="+mn-ea"/>
                </a:rPr>
                <a:t>m/</a:t>
              </a:r>
              <a:r>
                <a:rPr lang="vi-VN" sz="2200" dirty="0">
                  <a:solidFill>
                    <a:sysClr val="windowText" lastClr="000000"/>
                  </a:solidFill>
                  <a:latin typeface="+mn-lt"/>
                  <a:ea typeface="+mn-ea"/>
                </a:rPr>
                <a:t> rất dũng cảm/ rất mạnh mẽ. </a:t>
              </a:r>
              <a:endParaRPr lang="en-US" sz="2200" dirty="0">
                <a:solidFill>
                  <a:sysClr val="windowText" lastClr="000000"/>
                </a:solidFill>
                <a:latin typeface="+mn-lt"/>
                <a:ea typeface="+mn-ea"/>
              </a:endParaRPr>
            </a:p>
          </p:txBody>
        </p:sp>
        <p:pic>
          <p:nvPicPr>
            <p:cNvPr id="42" name="Picture 2" descr="Chỉ Ngón Tay Ngón Tay Đưa Ra Lựa Chọn Bàn Tay Chỉ Ra Hướng Đi Vector Biểu  Tượng Ngón Tay Trỏ Hình minh họa Sẵn có - Tải xuống Hình ảnh Ngay">
              <a:extLst>
                <a:ext uri="{FF2B5EF4-FFF2-40B4-BE49-F238E27FC236}">
                  <a16:creationId xmlns:a16="http://schemas.microsoft.com/office/drawing/2014/main" id="{19E30A4D-58EF-54B5-58AC-79105D59A1A5}"/>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5400000">
              <a:off x="179853" y="1543686"/>
              <a:ext cx="759856" cy="75985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3" name="Group 42">
            <a:extLst>
              <a:ext uri="{FF2B5EF4-FFF2-40B4-BE49-F238E27FC236}">
                <a16:creationId xmlns:a16="http://schemas.microsoft.com/office/drawing/2014/main" id="{FA239136-E7B4-6FCA-5C06-6C0CB993FF3D}"/>
              </a:ext>
            </a:extLst>
          </p:cNvPr>
          <p:cNvGrpSpPr/>
          <p:nvPr/>
        </p:nvGrpSpPr>
        <p:grpSpPr>
          <a:xfrm>
            <a:off x="253671" y="4599719"/>
            <a:ext cx="11329214" cy="1166476"/>
            <a:chOff x="179853" y="1543686"/>
            <a:chExt cx="8969050" cy="925865"/>
          </a:xfrm>
        </p:grpSpPr>
        <p:sp>
          <p:nvSpPr>
            <p:cNvPr id="44" name="Rectangle 43">
              <a:extLst>
                <a:ext uri="{FF2B5EF4-FFF2-40B4-BE49-F238E27FC236}">
                  <a16:creationId xmlns:a16="http://schemas.microsoft.com/office/drawing/2014/main" id="{E9F2894E-773D-0C80-7358-AA13EB42842B}"/>
                </a:ext>
              </a:extLst>
            </p:cNvPr>
            <p:cNvSpPr/>
            <p:nvPr/>
          </p:nvSpPr>
          <p:spPr>
            <a:xfrm>
              <a:off x="873874" y="1647206"/>
              <a:ext cx="8275029" cy="822345"/>
            </a:xfrm>
            <a:prstGeom prst="rect">
              <a:avLst/>
            </a:prstGeom>
          </p:spPr>
          <p:txBody>
            <a:bodyPr wrap="square">
              <a:spAutoFit/>
            </a:bodyPr>
            <a:lstStyle/>
            <a:p>
              <a:pPr algn="just">
                <a:lnSpc>
                  <a:spcPct val="150000"/>
                </a:lnSpc>
                <a:buClrTx/>
                <a:defRPr/>
              </a:pPr>
              <a:r>
                <a:rPr lang="vi-VN" sz="2200" dirty="0">
                  <a:solidFill>
                    <a:sysClr val="windowText" lastClr="000000"/>
                  </a:solidFill>
                  <a:latin typeface="+mn-lt"/>
                  <a:ea typeface="+mn-ea"/>
                </a:rPr>
                <a:t>Vì hai câu nói đó cho thấy Mai An Tiêm là người rất bình tĩnh/ không bao giờ lùi bước trước khó khăn.</a:t>
              </a:r>
              <a:endParaRPr lang="en-US" sz="2200" dirty="0">
                <a:solidFill>
                  <a:sysClr val="windowText" lastClr="000000"/>
                </a:solidFill>
                <a:latin typeface="+mn-lt"/>
                <a:ea typeface="+mn-ea"/>
              </a:endParaRPr>
            </a:p>
          </p:txBody>
        </p:sp>
        <p:pic>
          <p:nvPicPr>
            <p:cNvPr id="45" name="Picture 2" descr="Chỉ Ngón Tay Ngón Tay Đưa Ra Lựa Chọn Bàn Tay Chỉ Ra Hướng Đi Vector Biểu  Tượng Ngón Tay Trỏ Hình minh họa Sẵn có - Tải xuống Hình ảnh Ngay">
              <a:extLst>
                <a:ext uri="{FF2B5EF4-FFF2-40B4-BE49-F238E27FC236}">
                  <a16:creationId xmlns:a16="http://schemas.microsoft.com/office/drawing/2014/main" id="{55826E06-D78E-086B-B5D5-651CC21508E1}"/>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5400000">
              <a:off x="179853" y="1543686"/>
              <a:ext cx="759856" cy="75985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6" name="Group 45">
            <a:extLst>
              <a:ext uri="{FF2B5EF4-FFF2-40B4-BE49-F238E27FC236}">
                <a16:creationId xmlns:a16="http://schemas.microsoft.com/office/drawing/2014/main" id="{03654186-ED67-EBD0-E885-6643A343B783}"/>
              </a:ext>
            </a:extLst>
          </p:cNvPr>
          <p:cNvGrpSpPr/>
          <p:nvPr/>
        </p:nvGrpSpPr>
        <p:grpSpPr>
          <a:xfrm>
            <a:off x="253671" y="5712884"/>
            <a:ext cx="11684658" cy="957325"/>
            <a:chOff x="179853" y="1543686"/>
            <a:chExt cx="9250447" cy="759856"/>
          </a:xfrm>
        </p:grpSpPr>
        <p:sp>
          <p:nvSpPr>
            <p:cNvPr id="47" name="Rectangle 46">
              <a:extLst>
                <a:ext uri="{FF2B5EF4-FFF2-40B4-BE49-F238E27FC236}">
                  <a16:creationId xmlns:a16="http://schemas.microsoft.com/office/drawing/2014/main" id="{4032023A-1F0E-6209-8569-A6C64EF1185E}"/>
                </a:ext>
              </a:extLst>
            </p:cNvPr>
            <p:cNvSpPr/>
            <p:nvPr/>
          </p:nvSpPr>
          <p:spPr>
            <a:xfrm>
              <a:off x="394842" y="1673092"/>
              <a:ext cx="9035458" cy="419265"/>
            </a:xfrm>
            <a:prstGeom prst="rect">
              <a:avLst/>
            </a:prstGeom>
          </p:spPr>
          <p:txBody>
            <a:bodyPr wrap="square">
              <a:spAutoFit/>
            </a:bodyPr>
            <a:lstStyle/>
            <a:p>
              <a:pPr algn="just">
                <a:lnSpc>
                  <a:spcPct val="150000"/>
                </a:lnSpc>
                <a:buClrTx/>
                <a:defRPr/>
              </a:pPr>
              <a:r>
                <a:rPr lang="en-US" sz="2200" dirty="0">
                  <a:solidFill>
                    <a:sysClr val="windowText" lastClr="000000"/>
                  </a:solidFill>
                  <a:latin typeface="+mn-lt"/>
                  <a:ea typeface="+mn-ea"/>
                </a:rPr>
                <a:t>        </a:t>
              </a:r>
              <a:r>
                <a:rPr lang="vi-VN" sz="2200" dirty="0">
                  <a:solidFill>
                    <a:sysClr val="windowText" lastClr="000000"/>
                  </a:solidFill>
                  <a:latin typeface="+mn-lt"/>
                  <a:ea typeface="+mn-ea"/>
                </a:rPr>
                <a:t>Vì hai câu nói đó cho thấy</a:t>
              </a:r>
              <a:r>
                <a:rPr lang="en-US" sz="2200" dirty="0">
                  <a:solidFill>
                    <a:sysClr val="windowText" lastClr="000000"/>
                  </a:solidFill>
                  <a:latin typeface="+mn-lt"/>
                  <a:ea typeface="+mn-ea"/>
                </a:rPr>
                <a:t> </a:t>
              </a:r>
              <a:r>
                <a:rPr lang="en-US" sz="2200" dirty="0" err="1">
                  <a:solidFill>
                    <a:sysClr val="windowText" lastClr="000000"/>
                  </a:solidFill>
                  <a:latin typeface="+mn-lt"/>
                  <a:ea typeface="+mn-ea"/>
                </a:rPr>
                <a:t>rằng</a:t>
              </a:r>
              <a:r>
                <a:rPr lang="vi-VN" sz="2200" dirty="0">
                  <a:solidFill>
                    <a:sysClr val="windowText" lastClr="000000"/>
                  </a:solidFill>
                  <a:latin typeface="+mn-lt"/>
                  <a:ea typeface="+mn-ea"/>
                </a:rPr>
                <a:t> Mai An Tiêm rất tin</a:t>
              </a:r>
              <a:r>
                <a:rPr lang="en-US" sz="2200" dirty="0">
                  <a:solidFill>
                    <a:sysClr val="windowText" lastClr="000000"/>
                  </a:solidFill>
                  <a:latin typeface="+mn-lt"/>
                  <a:ea typeface="+mn-ea"/>
                </a:rPr>
                <a:t> </a:t>
              </a:r>
              <a:r>
                <a:rPr lang="en-US" sz="2200" dirty="0" err="1">
                  <a:solidFill>
                    <a:sysClr val="windowText" lastClr="000000"/>
                  </a:solidFill>
                  <a:latin typeface="+mn-lt"/>
                  <a:ea typeface="+mn-ea"/>
                </a:rPr>
                <a:t>tưởng</a:t>
              </a:r>
              <a:r>
                <a:rPr lang="vi-VN" sz="2200" dirty="0">
                  <a:solidFill>
                    <a:sysClr val="windowText" lastClr="000000"/>
                  </a:solidFill>
                  <a:latin typeface="+mn-lt"/>
                  <a:ea typeface="+mn-ea"/>
                </a:rPr>
                <a:t> vào </a:t>
              </a:r>
              <a:r>
                <a:rPr lang="en-US" sz="2200" dirty="0" err="1">
                  <a:solidFill>
                    <a:sysClr val="windowText" lastClr="000000"/>
                  </a:solidFill>
                  <a:latin typeface="+mn-lt"/>
                  <a:ea typeface="+mn-ea"/>
                </a:rPr>
                <a:t>lẽ</a:t>
              </a:r>
              <a:r>
                <a:rPr lang="vi-VN" sz="2200" dirty="0">
                  <a:solidFill>
                    <a:sysClr val="windowText" lastClr="000000"/>
                  </a:solidFill>
                  <a:latin typeface="+mn-lt"/>
                  <a:ea typeface="+mn-ea"/>
                </a:rPr>
                <a:t> công bằng</a:t>
              </a:r>
              <a:r>
                <a:rPr lang="en-US" sz="2200" dirty="0">
                  <a:solidFill>
                    <a:sysClr val="windowText" lastClr="000000"/>
                  </a:solidFill>
                  <a:latin typeface="+mn-lt"/>
                  <a:ea typeface="+mn-ea"/>
                </a:rPr>
                <a:t>,...</a:t>
              </a:r>
            </a:p>
          </p:txBody>
        </p:sp>
        <p:pic>
          <p:nvPicPr>
            <p:cNvPr id="48" name="Picture 2" descr="Chỉ Ngón Tay Ngón Tay Đưa Ra Lựa Chọn Bàn Tay Chỉ Ra Hướng Đi Vector Biểu  Tượng Ngón Tay Trỏ Hình minh họa Sẵn có - Tải xuống Hình ảnh Ngay">
              <a:extLst>
                <a:ext uri="{FF2B5EF4-FFF2-40B4-BE49-F238E27FC236}">
                  <a16:creationId xmlns:a16="http://schemas.microsoft.com/office/drawing/2014/main" id="{E8BF5363-2633-93A9-C2B9-E27BB43090E3}"/>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5400000">
              <a:off x="179853" y="1543686"/>
              <a:ext cx="759856" cy="759856"/>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315752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left)">
                                      <p:cBhvr>
                                        <p:cTn id="7" dur="500"/>
                                        <p:tgtEl>
                                          <p:spTgt spid="3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wipe(left)">
                                      <p:cBhvr>
                                        <p:cTn id="12" dur="500"/>
                                        <p:tgtEl>
                                          <p:spTgt spid="40"/>
                                        </p:tgtEl>
                                      </p:cBhvr>
                                    </p:animEffect>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43"/>
                                        </p:tgtEl>
                                        <p:attrNameLst>
                                          <p:attrName>style.visibility</p:attrName>
                                        </p:attrNameLst>
                                      </p:cBhvr>
                                      <p:to>
                                        <p:strVal val="visible"/>
                                      </p:to>
                                    </p:set>
                                    <p:animEffect transition="in" filter="wipe(left)">
                                      <p:cBhvr>
                                        <p:cTn id="16" dur="500"/>
                                        <p:tgtEl>
                                          <p:spTgt spid="43"/>
                                        </p:tgtEl>
                                      </p:cBhvr>
                                    </p:animEffect>
                                  </p:childTnLst>
                                </p:cTn>
                              </p:par>
                            </p:childTnLst>
                          </p:cTn>
                        </p:par>
                        <p:par>
                          <p:cTn id="17" fill="hold">
                            <p:stCondLst>
                              <p:cond delay="1000"/>
                            </p:stCondLst>
                            <p:childTnLst>
                              <p:par>
                                <p:cTn id="18" presetID="22" presetClass="entr" presetSubtype="8" fill="hold" nodeType="afterEffect">
                                  <p:stCondLst>
                                    <p:cond delay="0"/>
                                  </p:stCondLst>
                                  <p:childTnLst>
                                    <p:set>
                                      <p:cBhvr>
                                        <p:cTn id="19" dur="1" fill="hold">
                                          <p:stCondLst>
                                            <p:cond delay="0"/>
                                          </p:stCondLst>
                                        </p:cTn>
                                        <p:tgtEl>
                                          <p:spTgt spid="46"/>
                                        </p:tgtEl>
                                        <p:attrNameLst>
                                          <p:attrName>style.visibility</p:attrName>
                                        </p:attrNameLst>
                                      </p:cBhvr>
                                      <p:to>
                                        <p:strVal val="visible"/>
                                      </p:to>
                                    </p:set>
                                    <p:animEffect transition="in" filter="wipe(left)">
                                      <p:cBhvr>
                                        <p:cTn id="20"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AA7C7EA-5427-F816-053F-1C91E03B4F64}"/>
            </a:ext>
          </a:extLst>
        </p:cNvPr>
        <p:cNvGrpSpPr/>
        <p:nvPr/>
      </p:nvGrpSpPr>
      <p:grpSpPr>
        <a:xfrm>
          <a:off x="0" y="0"/>
          <a:ext cx="0" cy="0"/>
          <a:chOff x="0" y="0"/>
          <a:chExt cx="0" cy="0"/>
        </a:xfrm>
      </p:grpSpPr>
      <p:grpSp>
        <p:nvGrpSpPr>
          <p:cNvPr id="14" name="Group 13">
            <a:extLst>
              <a:ext uri="{FF2B5EF4-FFF2-40B4-BE49-F238E27FC236}">
                <a16:creationId xmlns:a16="http://schemas.microsoft.com/office/drawing/2014/main" id="{A648E449-D2A9-6A6B-D907-7CF8041F4DA0}"/>
              </a:ext>
            </a:extLst>
          </p:cNvPr>
          <p:cNvGrpSpPr/>
          <p:nvPr/>
        </p:nvGrpSpPr>
        <p:grpSpPr>
          <a:xfrm>
            <a:off x="926916" y="1742023"/>
            <a:ext cx="10049025" cy="1224250"/>
            <a:chOff x="237187" y="389000"/>
            <a:chExt cx="7976198" cy="971722"/>
          </a:xfrm>
        </p:grpSpPr>
        <p:sp>
          <p:nvSpPr>
            <p:cNvPr id="15" name="Rounded Rectangle 151">
              <a:extLst>
                <a:ext uri="{FF2B5EF4-FFF2-40B4-BE49-F238E27FC236}">
                  <a16:creationId xmlns:a16="http://schemas.microsoft.com/office/drawing/2014/main" id="{801EBD51-7A61-E8E6-C03C-DC98C0B784CF}"/>
                </a:ext>
              </a:extLst>
            </p:cNvPr>
            <p:cNvSpPr/>
            <p:nvPr/>
          </p:nvSpPr>
          <p:spPr>
            <a:xfrm>
              <a:off x="491098" y="389000"/>
              <a:ext cx="7722287" cy="971722"/>
            </a:xfrm>
            <a:prstGeom prst="roundRect">
              <a:avLst/>
            </a:prstGeom>
            <a:solidFill>
              <a:schemeClr val="bg1"/>
            </a:solidFill>
            <a:ln w="12700" cap="flat" cmpd="sng" algn="ctr">
              <a:solidFill>
                <a:srgbClr val="000000"/>
              </a:solidFill>
              <a:prstDash val="solid"/>
            </a:ln>
            <a:effectLst/>
          </p:spPr>
          <p:txBody>
            <a:bodyPr rtlCol="0" anchor="ctr"/>
            <a:lstStyle/>
            <a:p>
              <a:pPr algn="ctr">
                <a:lnSpc>
                  <a:spcPct val="150000"/>
                </a:lnSpc>
                <a:buClrTx/>
                <a:defRPr/>
              </a:pPr>
              <a:r>
                <a:rPr lang="vi-VN" sz="2400" b="1" dirty="0">
                  <a:solidFill>
                    <a:prstClr val="black"/>
                  </a:solidFill>
                  <a:latin typeface="+mn-lt"/>
                  <a:ea typeface="+mn-ea"/>
                  <a:cs typeface="Arial" panose="020B0604020202020204" pitchFamily="34" charset="0"/>
                </a:rPr>
                <a:t>Câu </a:t>
              </a:r>
              <a:r>
                <a:rPr lang="en-US" sz="2400" b="1" dirty="0">
                  <a:solidFill>
                    <a:prstClr val="black"/>
                  </a:solidFill>
                  <a:latin typeface="+mn-lt"/>
                  <a:ea typeface="+mn-ea"/>
                  <a:cs typeface="Arial" panose="020B0604020202020204" pitchFamily="34" charset="0"/>
                </a:rPr>
                <a:t>5</a:t>
              </a:r>
              <a:r>
                <a:rPr lang="vi-VN" sz="2400" b="1" dirty="0">
                  <a:solidFill>
                    <a:prstClr val="black"/>
                  </a:solidFill>
                  <a:latin typeface="+mn-lt"/>
                  <a:ea typeface="+mn-ea"/>
                  <a:cs typeface="Arial" panose="020B0604020202020204" pitchFamily="34" charset="0"/>
                </a:rPr>
                <a:t>: </a:t>
              </a:r>
              <a:r>
                <a:rPr lang="vi-VN" sz="2400" dirty="0">
                  <a:solidFill>
                    <a:prstClr val="black"/>
                  </a:solidFill>
                  <a:latin typeface="+mn-lt"/>
                  <a:ea typeface="+mn-ea"/>
                  <a:cs typeface="Arial" panose="020B0604020202020204" pitchFamily="34" charset="0"/>
                </a:rPr>
                <a:t>Chi tiết nhà vua khen thầm và cho triệu </a:t>
              </a:r>
            </a:p>
            <a:p>
              <a:pPr algn="ctr">
                <a:lnSpc>
                  <a:spcPct val="150000"/>
                </a:lnSpc>
                <a:buClrTx/>
                <a:defRPr/>
              </a:pPr>
              <a:r>
                <a:rPr lang="vi-VN" sz="2400" dirty="0">
                  <a:solidFill>
                    <a:prstClr val="black"/>
                  </a:solidFill>
                  <a:latin typeface="+mn-lt"/>
                  <a:ea typeface="+mn-ea"/>
                  <a:cs typeface="Arial" panose="020B0604020202020204" pitchFamily="34" charset="0"/>
                </a:rPr>
                <a:t>gia đình Mai An Tiêm trở về nói lên điều gì?</a:t>
              </a:r>
            </a:p>
          </p:txBody>
        </p:sp>
        <p:sp>
          <p:nvSpPr>
            <p:cNvPr id="16" name="Oval 15">
              <a:extLst>
                <a:ext uri="{FF2B5EF4-FFF2-40B4-BE49-F238E27FC236}">
                  <a16:creationId xmlns:a16="http://schemas.microsoft.com/office/drawing/2014/main" id="{DE0DCBD2-2862-02FB-188C-2B9F94CF5B52}"/>
                </a:ext>
              </a:extLst>
            </p:cNvPr>
            <p:cNvSpPr/>
            <p:nvPr/>
          </p:nvSpPr>
          <p:spPr>
            <a:xfrm>
              <a:off x="237187" y="620619"/>
              <a:ext cx="511171" cy="508482"/>
            </a:xfrm>
            <a:prstGeom prst="ellipse">
              <a:avLst/>
            </a:prstGeom>
            <a:solidFill>
              <a:schemeClr val="accent4"/>
            </a:solidFill>
            <a:ln w="25400" cap="flat" cmpd="sng" algn="ctr">
              <a:noFill/>
              <a:prstDash val="solid"/>
            </a:ln>
            <a:effectLst/>
          </p:spPr>
          <p:txBody>
            <a:bodyPr rtlCol="0" anchor="ctr"/>
            <a:lstStyle/>
            <a:p>
              <a:pPr algn="ctr">
                <a:buClrTx/>
                <a:defRPr/>
              </a:pPr>
              <a:r>
                <a:rPr lang="en-US" sz="2400" b="1" dirty="0">
                  <a:solidFill>
                    <a:sysClr val="windowText" lastClr="000000"/>
                  </a:solidFill>
                  <a:latin typeface="+mn-lt"/>
                  <a:ea typeface="+mn-ea"/>
                  <a:cs typeface="Arial" panose="020B0604020202020204" pitchFamily="34" charset="0"/>
                </a:rPr>
                <a:t>?</a:t>
              </a:r>
            </a:p>
          </p:txBody>
        </p:sp>
      </p:grpSp>
      <p:cxnSp>
        <p:nvCxnSpPr>
          <p:cNvPr id="17" name="Google Shape;1502;p81">
            <a:extLst>
              <a:ext uri="{FF2B5EF4-FFF2-40B4-BE49-F238E27FC236}">
                <a16:creationId xmlns:a16="http://schemas.microsoft.com/office/drawing/2014/main" id="{66CE1F47-CDC6-1AB3-2901-EFFEE8835BEE}"/>
              </a:ext>
            </a:extLst>
          </p:cNvPr>
          <p:cNvCxnSpPr>
            <a:cxnSpLocks/>
          </p:cNvCxnSpPr>
          <p:nvPr/>
        </p:nvCxnSpPr>
        <p:spPr>
          <a:xfrm flipV="1">
            <a:off x="2803554" y="3717165"/>
            <a:ext cx="987455" cy="1167308"/>
          </a:xfrm>
          <a:prstGeom prst="bentConnector3">
            <a:avLst>
              <a:gd name="adj1" fmla="val 50000"/>
            </a:avLst>
          </a:prstGeom>
          <a:noFill/>
          <a:ln w="19050" cap="flat" cmpd="sng">
            <a:solidFill>
              <a:srgbClr val="000000"/>
            </a:solidFill>
            <a:prstDash val="solid"/>
            <a:round/>
            <a:headEnd type="none" w="med" len="med"/>
            <a:tailEnd type="none" w="med" len="med"/>
          </a:ln>
        </p:spPr>
      </p:cxnSp>
      <p:cxnSp>
        <p:nvCxnSpPr>
          <p:cNvPr id="18" name="Google Shape;1503;p81">
            <a:extLst>
              <a:ext uri="{FF2B5EF4-FFF2-40B4-BE49-F238E27FC236}">
                <a16:creationId xmlns:a16="http://schemas.microsoft.com/office/drawing/2014/main" id="{6AF02813-46B9-E9D7-0FEC-363575BBBA35}"/>
              </a:ext>
            </a:extLst>
          </p:cNvPr>
          <p:cNvCxnSpPr>
            <a:cxnSpLocks/>
          </p:cNvCxnSpPr>
          <p:nvPr/>
        </p:nvCxnSpPr>
        <p:spPr>
          <a:xfrm>
            <a:off x="2803554" y="4882594"/>
            <a:ext cx="987455" cy="1166369"/>
          </a:xfrm>
          <a:prstGeom prst="bentConnector3">
            <a:avLst>
              <a:gd name="adj1" fmla="val 50000"/>
            </a:avLst>
          </a:prstGeom>
          <a:noFill/>
          <a:ln w="19050" cap="flat" cmpd="sng">
            <a:solidFill>
              <a:srgbClr val="000000"/>
            </a:solidFill>
            <a:prstDash val="solid"/>
            <a:round/>
            <a:headEnd type="none" w="med" len="med"/>
            <a:tailEnd type="none" w="med" len="med"/>
          </a:ln>
        </p:spPr>
      </p:cxnSp>
      <p:cxnSp>
        <p:nvCxnSpPr>
          <p:cNvPr id="19" name="Google Shape;1504;p81">
            <a:extLst>
              <a:ext uri="{FF2B5EF4-FFF2-40B4-BE49-F238E27FC236}">
                <a16:creationId xmlns:a16="http://schemas.microsoft.com/office/drawing/2014/main" id="{5A6ECAF6-B096-1FE2-DF8E-911C1A68F010}"/>
              </a:ext>
            </a:extLst>
          </p:cNvPr>
          <p:cNvCxnSpPr>
            <a:cxnSpLocks/>
            <a:endCxn id="21" idx="1"/>
          </p:cNvCxnSpPr>
          <p:nvPr/>
        </p:nvCxnSpPr>
        <p:spPr>
          <a:xfrm flipV="1">
            <a:off x="2803555" y="4883064"/>
            <a:ext cx="987455" cy="470"/>
          </a:xfrm>
          <a:prstGeom prst="straightConnector1">
            <a:avLst/>
          </a:prstGeom>
          <a:noFill/>
          <a:ln w="19050" cap="flat" cmpd="sng">
            <a:solidFill>
              <a:srgbClr val="000000"/>
            </a:solidFill>
            <a:prstDash val="solid"/>
            <a:round/>
            <a:headEnd type="none" w="med" len="med"/>
            <a:tailEnd type="none" w="med" len="med"/>
          </a:ln>
        </p:spPr>
      </p:cxnSp>
      <p:sp>
        <p:nvSpPr>
          <p:cNvPr id="20" name="Rectangle 19">
            <a:extLst>
              <a:ext uri="{FF2B5EF4-FFF2-40B4-BE49-F238E27FC236}">
                <a16:creationId xmlns:a16="http://schemas.microsoft.com/office/drawing/2014/main" id="{8F1B4303-2133-E99B-6F0A-75B3CB15ED9E}"/>
              </a:ext>
            </a:extLst>
          </p:cNvPr>
          <p:cNvSpPr/>
          <p:nvPr/>
        </p:nvSpPr>
        <p:spPr>
          <a:xfrm>
            <a:off x="3791009" y="3184278"/>
            <a:ext cx="7527832" cy="1225948"/>
          </a:xfrm>
          <a:prstGeom prst="rect">
            <a:avLst/>
          </a:prstGeom>
          <a:solidFill>
            <a:schemeClr val="accent1">
              <a:lumMod val="20000"/>
              <a:lumOff val="80000"/>
            </a:schemeClr>
          </a:solidFill>
          <a:ln w="19050" cap="flat" cmpd="sng" algn="ctr">
            <a:solidFill>
              <a:schemeClr val="tx1"/>
            </a:solidFill>
            <a:prstDash val="solid"/>
          </a:ln>
          <a:effectLst/>
        </p:spPr>
        <p:txBody>
          <a:bodyPr rtlCol="0" anchor="ctr"/>
          <a:lstStyle/>
          <a:p>
            <a:pPr algn="just" defTabSz="576026">
              <a:lnSpc>
                <a:spcPct val="150000"/>
              </a:lnSpc>
              <a:buClrTx/>
            </a:pPr>
            <a:r>
              <a:rPr lang="vi-VN" sz="2400" kern="1200" dirty="0">
                <a:latin typeface="+mn-lt"/>
                <a:ea typeface="+mn-ea"/>
                <a:cs typeface="Arial" panose="020B0604020202020204" pitchFamily="34" charset="0"/>
              </a:rPr>
              <a:t>Ý chí, nghị lực có thể giúp con người vượt qua mọi khó khăn. </a:t>
            </a:r>
          </a:p>
        </p:txBody>
      </p:sp>
      <p:sp>
        <p:nvSpPr>
          <p:cNvPr id="21" name="Rectangle 20">
            <a:extLst>
              <a:ext uri="{FF2B5EF4-FFF2-40B4-BE49-F238E27FC236}">
                <a16:creationId xmlns:a16="http://schemas.microsoft.com/office/drawing/2014/main" id="{1B2162B4-F7A5-37B8-9CA9-58EB34E54D0C}"/>
              </a:ext>
            </a:extLst>
          </p:cNvPr>
          <p:cNvSpPr/>
          <p:nvPr/>
        </p:nvSpPr>
        <p:spPr>
          <a:xfrm>
            <a:off x="3791010" y="4563407"/>
            <a:ext cx="7527831" cy="639314"/>
          </a:xfrm>
          <a:prstGeom prst="rect">
            <a:avLst/>
          </a:prstGeom>
          <a:solidFill>
            <a:schemeClr val="accent1">
              <a:lumMod val="20000"/>
              <a:lumOff val="80000"/>
            </a:schemeClr>
          </a:solidFill>
          <a:ln w="19050" cap="flat" cmpd="sng" algn="ctr">
            <a:solidFill>
              <a:schemeClr val="tx1"/>
            </a:solidFill>
            <a:prstDash val="solid"/>
          </a:ln>
          <a:effectLst/>
        </p:spPr>
        <p:txBody>
          <a:bodyPr rtlCol="0" anchor="ctr"/>
          <a:lstStyle/>
          <a:p>
            <a:pPr algn="just" defTabSz="576026">
              <a:buClrTx/>
            </a:pPr>
            <a:r>
              <a:rPr lang="vi-VN" sz="2400" kern="1200" dirty="0">
                <a:latin typeface="+mn-lt"/>
                <a:ea typeface="+mn-ea"/>
                <a:cs typeface="Arial" panose="020B0604020202020204" pitchFamily="34" charset="0"/>
              </a:rPr>
              <a:t>Ý chí, nghị lực có thể giúp con người thành công. </a:t>
            </a:r>
          </a:p>
        </p:txBody>
      </p:sp>
      <p:sp>
        <p:nvSpPr>
          <p:cNvPr id="22" name="Rectangle 21">
            <a:extLst>
              <a:ext uri="{FF2B5EF4-FFF2-40B4-BE49-F238E27FC236}">
                <a16:creationId xmlns:a16="http://schemas.microsoft.com/office/drawing/2014/main" id="{920E4AB8-07BF-187D-AC1C-F25E65165F2B}"/>
              </a:ext>
            </a:extLst>
          </p:cNvPr>
          <p:cNvSpPr/>
          <p:nvPr/>
        </p:nvSpPr>
        <p:spPr>
          <a:xfrm>
            <a:off x="3791009" y="5355902"/>
            <a:ext cx="7527832" cy="1225949"/>
          </a:xfrm>
          <a:prstGeom prst="rect">
            <a:avLst/>
          </a:prstGeom>
          <a:solidFill>
            <a:schemeClr val="accent1">
              <a:lumMod val="20000"/>
              <a:lumOff val="80000"/>
            </a:schemeClr>
          </a:solidFill>
          <a:ln w="19050" cap="flat" cmpd="sng" algn="ctr">
            <a:solidFill>
              <a:schemeClr val="tx1"/>
            </a:solidFill>
            <a:prstDash val="solid"/>
          </a:ln>
          <a:effectLst/>
        </p:spPr>
        <p:txBody>
          <a:bodyPr rtlCol="0" anchor="ctr"/>
          <a:lstStyle/>
          <a:p>
            <a:pPr algn="just" defTabSz="576026">
              <a:lnSpc>
                <a:spcPct val="150000"/>
              </a:lnSpc>
              <a:buClrTx/>
            </a:pPr>
            <a:r>
              <a:rPr lang="vi-VN" sz="2400" kern="1200" dirty="0">
                <a:latin typeface="+mn-lt"/>
                <a:ea typeface="+mn-ea"/>
                <a:cs typeface="Arial" panose="020B0604020202020204" pitchFamily="34" charset="0"/>
              </a:rPr>
              <a:t>Ý chí, nghị lực của một người có thể khiến người khác chuyển từ tức giận thành yêu thương. </a:t>
            </a:r>
          </a:p>
        </p:txBody>
      </p:sp>
      <p:pic>
        <p:nvPicPr>
          <p:cNvPr id="23" name="Picture 22">
            <a:extLst>
              <a:ext uri="{FF2B5EF4-FFF2-40B4-BE49-F238E27FC236}">
                <a16:creationId xmlns:a16="http://schemas.microsoft.com/office/drawing/2014/main" id="{DE6DDAD6-F0BE-7FA6-6D84-76ADC6F81F02}"/>
              </a:ext>
            </a:extLst>
          </p:cNvPr>
          <p:cNvPicPr>
            <a:picLocks noChangeAspect="1"/>
          </p:cNvPicPr>
          <p:nvPr/>
        </p:nvPicPr>
        <p:blipFill>
          <a:blip r:embed="rId3"/>
          <a:stretch>
            <a:fillRect/>
          </a:stretch>
        </p:blipFill>
        <p:spPr>
          <a:xfrm>
            <a:off x="767040" y="3715461"/>
            <a:ext cx="2293575" cy="2253415"/>
          </a:xfrm>
          <a:prstGeom prst="rect">
            <a:avLst/>
          </a:prstGeom>
        </p:spPr>
      </p:pic>
    </p:spTree>
    <p:extLst>
      <p:ext uri="{BB962C8B-B14F-4D97-AF65-F5344CB8AC3E}">
        <p14:creationId xmlns:p14="http://schemas.microsoft.com/office/powerpoint/2010/main" val="3519123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horizontal)">
                                      <p:cBhvr>
                                        <p:cTn id="7" dur="500"/>
                                        <p:tgtEl>
                                          <p:spTgt spid="14"/>
                                        </p:tgtEl>
                                      </p:cBhvr>
                                    </p:animEffect>
                                  </p:childTnLst>
                                </p:cTn>
                              </p:par>
                              <p:par>
                                <p:cTn id="8" presetID="14" presetClass="entr" presetSubtype="10" fill="hold"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randombar(horizontal)">
                                      <p:cBhvr>
                                        <p:cTn id="10" dur="500"/>
                                        <p:tgtEl>
                                          <p:spTgt spid="2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left)">
                                      <p:cBhvr>
                                        <p:cTn id="15" dur="500"/>
                                        <p:tgtEl>
                                          <p:spTgt spid="17"/>
                                        </p:tgtEl>
                                      </p:cBhvr>
                                    </p:animEffect>
                                  </p:childTnLst>
                                </p:cTn>
                              </p:par>
                            </p:childTnLst>
                          </p:cTn>
                        </p:par>
                        <p:par>
                          <p:cTn id="16" fill="hold">
                            <p:stCondLst>
                              <p:cond delay="500"/>
                            </p:stCondLst>
                            <p:childTnLst>
                              <p:par>
                                <p:cTn id="17" presetID="16" presetClass="entr" presetSubtype="21"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barn(inVertical)">
                                      <p:cBhvr>
                                        <p:cTn id="19" dur="500"/>
                                        <p:tgtEl>
                                          <p:spTgt spid="20"/>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wipe(left)">
                                      <p:cBhvr>
                                        <p:cTn id="24" dur="500"/>
                                        <p:tgtEl>
                                          <p:spTgt spid="19"/>
                                        </p:tgtEl>
                                      </p:cBhvr>
                                    </p:animEffect>
                                  </p:childTnLst>
                                </p:cTn>
                              </p:par>
                            </p:childTnLst>
                          </p:cTn>
                        </p:par>
                        <p:par>
                          <p:cTn id="25" fill="hold">
                            <p:stCondLst>
                              <p:cond delay="500"/>
                            </p:stCondLst>
                            <p:childTnLst>
                              <p:par>
                                <p:cTn id="26" presetID="16" presetClass="entr" presetSubtype="21" fill="hold" grpId="0" nodeType="after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barn(inVertical)">
                                      <p:cBhvr>
                                        <p:cTn id="28" dur="500"/>
                                        <p:tgtEl>
                                          <p:spTgt spid="21"/>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nodeType="click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wipe(up)">
                                      <p:cBhvr>
                                        <p:cTn id="33" dur="500"/>
                                        <p:tgtEl>
                                          <p:spTgt spid="18"/>
                                        </p:tgtEl>
                                      </p:cBhvr>
                                    </p:animEffect>
                                  </p:childTnLst>
                                </p:cTn>
                              </p:par>
                            </p:childTnLst>
                          </p:cTn>
                        </p:par>
                        <p:par>
                          <p:cTn id="34" fill="hold">
                            <p:stCondLst>
                              <p:cond delay="500"/>
                            </p:stCondLst>
                            <p:childTnLst>
                              <p:par>
                                <p:cTn id="35" presetID="16" presetClass="entr" presetSubtype="21" fill="hold" grpId="0" nodeType="after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barn(inVertical)">
                                      <p:cBhvr>
                                        <p:cTn id="3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527858C-75E8-822F-B844-D272C345CF74}"/>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9ABFB4F0-3787-6AC1-607F-11317F820495}"/>
              </a:ext>
            </a:extLst>
          </p:cNvPr>
          <p:cNvGrpSpPr/>
          <p:nvPr/>
        </p:nvGrpSpPr>
        <p:grpSpPr>
          <a:xfrm>
            <a:off x="6769731" y="2867117"/>
            <a:ext cx="4231507" cy="2688072"/>
            <a:chOff x="10120938" y="3238502"/>
            <a:chExt cx="6717335" cy="4267199"/>
          </a:xfrm>
        </p:grpSpPr>
        <p:grpSp>
          <p:nvGrpSpPr>
            <p:cNvPr id="3" name="Group 2">
              <a:extLst>
                <a:ext uri="{FF2B5EF4-FFF2-40B4-BE49-F238E27FC236}">
                  <a16:creationId xmlns:a16="http://schemas.microsoft.com/office/drawing/2014/main" id="{76C83366-C4FB-6073-C081-DF5F9B385F38}"/>
                </a:ext>
              </a:extLst>
            </p:cNvPr>
            <p:cNvGrpSpPr/>
            <p:nvPr/>
          </p:nvGrpSpPr>
          <p:grpSpPr>
            <a:xfrm rot="5400000">
              <a:off x="11346006" y="2013434"/>
              <a:ext cx="4267199" cy="6717335"/>
              <a:chOff x="211325" y="-6508"/>
              <a:chExt cx="2680984" cy="4220350"/>
            </a:xfrm>
          </p:grpSpPr>
          <p:sp>
            <p:nvSpPr>
              <p:cNvPr id="5" name="Freeform 12">
                <a:extLst>
                  <a:ext uri="{FF2B5EF4-FFF2-40B4-BE49-F238E27FC236}">
                    <a16:creationId xmlns:a16="http://schemas.microsoft.com/office/drawing/2014/main" id="{06FFCCA5-5D94-7E2A-5B6F-9BD197DA8CED}"/>
                  </a:ext>
                </a:extLst>
              </p:cNvPr>
              <p:cNvSpPr/>
              <p:nvPr/>
            </p:nvSpPr>
            <p:spPr>
              <a:xfrm>
                <a:off x="211325" y="-6508"/>
                <a:ext cx="2680984" cy="4220350"/>
              </a:xfrm>
              <a:custGeom>
                <a:avLst/>
                <a:gdLst/>
                <a:ahLst/>
                <a:cxnLst/>
                <a:rect l="l" t="t" r="r" b="b"/>
                <a:pathLst>
                  <a:path w="3257425" h="4220350">
                    <a:moveTo>
                      <a:pt x="63030" y="3626797"/>
                    </a:moveTo>
                    <a:cubicBezTo>
                      <a:pt x="63030" y="3626797"/>
                      <a:pt x="0" y="3380233"/>
                      <a:pt x="10218" y="1214762"/>
                    </a:cubicBezTo>
                    <a:cubicBezTo>
                      <a:pt x="18651" y="990971"/>
                      <a:pt x="65033" y="645332"/>
                      <a:pt x="65033" y="645332"/>
                    </a:cubicBezTo>
                    <a:cubicBezTo>
                      <a:pt x="82233" y="502466"/>
                      <a:pt x="56685" y="337866"/>
                      <a:pt x="181385" y="223925"/>
                    </a:cubicBezTo>
                    <a:cubicBezTo>
                      <a:pt x="346794" y="72788"/>
                      <a:pt x="621643" y="0"/>
                      <a:pt x="2364352" y="6965"/>
                    </a:cubicBezTo>
                    <a:lnTo>
                      <a:pt x="2364353" y="6965"/>
                    </a:lnTo>
                    <a:cubicBezTo>
                      <a:pt x="2581100" y="16819"/>
                      <a:pt x="2785415" y="36481"/>
                      <a:pt x="2919603" y="101690"/>
                    </a:cubicBezTo>
                    <a:cubicBezTo>
                      <a:pt x="3175649" y="226120"/>
                      <a:pt x="3257425" y="459160"/>
                      <a:pt x="3251937" y="704684"/>
                    </a:cubicBezTo>
                    <a:cubicBezTo>
                      <a:pt x="3251937" y="704684"/>
                      <a:pt x="3208649" y="1013073"/>
                      <a:pt x="3216082" y="1248607"/>
                    </a:cubicBezTo>
                    <a:cubicBezTo>
                      <a:pt x="3223206" y="3368598"/>
                      <a:pt x="3230362" y="3564201"/>
                      <a:pt x="3230362" y="3564201"/>
                    </a:cubicBezTo>
                    <a:cubicBezTo>
                      <a:pt x="3213681" y="3779933"/>
                      <a:pt x="3099037" y="3990545"/>
                      <a:pt x="2902167" y="4102169"/>
                    </a:cubicBezTo>
                    <a:cubicBezTo>
                      <a:pt x="2751816" y="4187418"/>
                      <a:pt x="2553785" y="4202516"/>
                      <a:pt x="2021784" y="4191774"/>
                    </a:cubicBezTo>
                    <a:lnTo>
                      <a:pt x="2021765" y="4191774"/>
                    </a:lnTo>
                    <a:cubicBezTo>
                      <a:pt x="645952" y="4186497"/>
                      <a:pt x="384604" y="4220350"/>
                      <a:pt x="254278" y="4111193"/>
                    </a:cubicBezTo>
                    <a:cubicBezTo>
                      <a:pt x="145767" y="4020307"/>
                      <a:pt x="81795" y="3826996"/>
                      <a:pt x="63030" y="3626797"/>
                    </a:cubicBezTo>
                    <a:close/>
                  </a:path>
                </a:pathLst>
              </a:custGeom>
              <a:solidFill>
                <a:srgbClr val="4BACC6">
                  <a:lumMod val="20000"/>
                  <a:lumOff val="80000"/>
                </a:srgbClr>
              </a:solidFill>
            </p:spPr>
            <p:txBody>
              <a:bodyPr/>
              <a:lstStyle/>
              <a:p>
                <a:pPr defTabSz="576026">
                  <a:buClrTx/>
                  <a:defRPr/>
                </a:pPr>
                <a:endParaRPr lang="en-US" sz="2400" kern="1200">
                  <a:solidFill>
                    <a:schemeClr val="tx1"/>
                  </a:solidFill>
                  <a:latin typeface="+mn-lt"/>
                  <a:ea typeface="+mn-ea"/>
                </a:endParaRPr>
              </a:p>
            </p:txBody>
          </p:sp>
        </p:grpSp>
        <p:sp>
          <p:nvSpPr>
            <p:cNvPr id="4" name="TextBox 3">
              <a:extLst>
                <a:ext uri="{FF2B5EF4-FFF2-40B4-BE49-F238E27FC236}">
                  <a16:creationId xmlns:a16="http://schemas.microsoft.com/office/drawing/2014/main" id="{CA3178B6-95AA-8109-5291-AA4DBE5F9E1E}"/>
                </a:ext>
              </a:extLst>
            </p:cNvPr>
            <p:cNvSpPr txBox="1"/>
            <p:nvPr/>
          </p:nvSpPr>
          <p:spPr>
            <a:xfrm>
              <a:off x="11048895" y="4453534"/>
              <a:ext cx="4861418" cy="1644690"/>
            </a:xfrm>
            <a:prstGeom prst="rect">
              <a:avLst/>
            </a:prstGeom>
          </p:spPr>
          <p:txBody>
            <a:bodyPr wrap="square" lIns="0" tIns="0" rIns="0" bIns="0" rtlCol="0" anchor="t">
              <a:spAutoFit/>
            </a:bodyPr>
            <a:lstStyle/>
            <a:p>
              <a:pPr algn="ctr" defTabSz="576026">
                <a:lnSpc>
                  <a:spcPct val="150000"/>
                </a:lnSpc>
                <a:spcBef>
                  <a:spcPct val="0"/>
                </a:spcBef>
                <a:buClrTx/>
                <a:defRPr/>
              </a:pPr>
              <a:r>
                <a:rPr lang="en-US" sz="2400" b="1" kern="1200" spc="53" dirty="0">
                  <a:solidFill>
                    <a:schemeClr val="tx1"/>
                  </a:solidFill>
                  <a:latin typeface="+mn-lt"/>
                  <a:ea typeface="+mn-ea"/>
                  <a:cs typeface="Arial" panose="020B0604020202020204" pitchFamily="34" charset="0"/>
                </a:rPr>
                <a:t>RÚT RA </a:t>
              </a:r>
              <a:r>
                <a:rPr lang="en-US" sz="2400" b="1" kern="1200" spc="53" dirty="0" err="1">
                  <a:solidFill>
                    <a:schemeClr val="tx1"/>
                  </a:solidFill>
                  <a:latin typeface="+mn-lt"/>
                  <a:ea typeface="+mn-ea"/>
                  <a:cs typeface="Arial" panose="020B0604020202020204" pitchFamily="34" charset="0"/>
                </a:rPr>
                <a:t>Ý</a:t>
              </a:r>
              <a:r>
                <a:rPr lang="en-US" sz="2400" b="1" kern="1200" spc="53" dirty="0">
                  <a:solidFill>
                    <a:schemeClr val="tx1"/>
                  </a:solidFill>
                  <a:latin typeface="+mn-lt"/>
                  <a:ea typeface="+mn-ea"/>
                  <a:cs typeface="Arial" panose="020B0604020202020204" pitchFamily="34" charset="0"/>
                </a:rPr>
                <a:t> ĐOẠN 3 VÀ ĐOẠN 4</a:t>
              </a:r>
            </a:p>
          </p:txBody>
        </p:sp>
      </p:grpSp>
      <p:pic>
        <p:nvPicPr>
          <p:cNvPr id="6" name="Picture 15">
            <a:extLst>
              <a:ext uri="{FF2B5EF4-FFF2-40B4-BE49-F238E27FC236}">
                <a16:creationId xmlns:a16="http://schemas.microsoft.com/office/drawing/2014/main" id="{5BC6093A-60E6-61E4-31AD-E3AB1754BCA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9560845" y="2239158"/>
            <a:ext cx="1255574" cy="1364754"/>
          </a:xfrm>
          <a:prstGeom prst="rect">
            <a:avLst/>
          </a:prstGeom>
        </p:spPr>
      </p:pic>
      <p:grpSp>
        <p:nvGrpSpPr>
          <p:cNvPr id="7" name="Group 6">
            <a:extLst>
              <a:ext uri="{FF2B5EF4-FFF2-40B4-BE49-F238E27FC236}">
                <a16:creationId xmlns:a16="http://schemas.microsoft.com/office/drawing/2014/main" id="{6B41644B-2968-8FD4-8280-66526505C21A}"/>
              </a:ext>
            </a:extLst>
          </p:cNvPr>
          <p:cNvGrpSpPr/>
          <p:nvPr/>
        </p:nvGrpSpPr>
        <p:grpSpPr>
          <a:xfrm>
            <a:off x="1117998" y="1516420"/>
            <a:ext cx="5190691" cy="2566845"/>
            <a:chOff x="691110" y="390136"/>
            <a:chExt cx="4120000" cy="2037378"/>
          </a:xfrm>
        </p:grpSpPr>
        <p:grpSp>
          <p:nvGrpSpPr>
            <p:cNvPr id="8" name="Group 7">
              <a:extLst>
                <a:ext uri="{FF2B5EF4-FFF2-40B4-BE49-F238E27FC236}">
                  <a16:creationId xmlns:a16="http://schemas.microsoft.com/office/drawing/2014/main" id="{B02D0DC8-9267-93BE-5767-4105616F18E5}"/>
                </a:ext>
              </a:extLst>
            </p:cNvPr>
            <p:cNvGrpSpPr/>
            <p:nvPr/>
          </p:nvGrpSpPr>
          <p:grpSpPr>
            <a:xfrm>
              <a:off x="691110" y="601781"/>
              <a:ext cx="3984366" cy="1825733"/>
              <a:chOff x="1028700" y="5338044"/>
              <a:chExt cx="8115300" cy="3920256"/>
            </a:xfrm>
          </p:grpSpPr>
          <p:grpSp>
            <p:nvGrpSpPr>
              <p:cNvPr id="11" name="Group 3">
                <a:extLst>
                  <a:ext uri="{FF2B5EF4-FFF2-40B4-BE49-F238E27FC236}">
                    <a16:creationId xmlns:a16="http://schemas.microsoft.com/office/drawing/2014/main" id="{E2446489-AFE4-D53F-21B2-1A04EC35BCA7}"/>
                  </a:ext>
                </a:extLst>
              </p:cNvPr>
              <p:cNvGrpSpPr/>
              <p:nvPr/>
            </p:nvGrpSpPr>
            <p:grpSpPr>
              <a:xfrm>
                <a:off x="1028700" y="5483087"/>
                <a:ext cx="7973720" cy="3775213"/>
                <a:chOff x="0" y="0"/>
                <a:chExt cx="10805670" cy="5116019"/>
              </a:xfrm>
            </p:grpSpPr>
            <p:sp>
              <p:nvSpPr>
                <p:cNvPr id="14" name="Freeform 4">
                  <a:extLst>
                    <a:ext uri="{FF2B5EF4-FFF2-40B4-BE49-F238E27FC236}">
                      <a16:creationId xmlns:a16="http://schemas.microsoft.com/office/drawing/2014/main" id="{C36E6A07-1234-6D0D-59D6-C2EB666A0411}"/>
                    </a:ext>
                  </a:extLst>
                </p:cNvPr>
                <p:cNvSpPr/>
                <p:nvPr/>
              </p:nvSpPr>
              <p:spPr>
                <a:xfrm>
                  <a:off x="-4213" y="0"/>
                  <a:ext cx="10809882" cy="5116019"/>
                </a:xfrm>
                <a:custGeom>
                  <a:avLst/>
                  <a:gdLst/>
                  <a:ahLst/>
                  <a:cxnLst/>
                  <a:rect l="l" t="t" r="r" b="b"/>
                  <a:pathLst>
                    <a:path w="10809882" h="5116019">
                      <a:moveTo>
                        <a:pt x="278431" y="16918"/>
                      </a:moveTo>
                      <a:cubicBezTo>
                        <a:pt x="278431" y="16918"/>
                        <a:pt x="604014" y="12258"/>
                        <a:pt x="1062558" y="12454"/>
                      </a:cubicBezTo>
                      <a:cubicBezTo>
                        <a:pt x="8804229" y="12671"/>
                        <a:pt x="10535814" y="0"/>
                        <a:pt x="10535814" y="0"/>
                      </a:cubicBezTo>
                      <a:cubicBezTo>
                        <a:pt x="10603278" y="0"/>
                        <a:pt x="10679215" y="0"/>
                        <a:pt x="10757988" y="85073"/>
                      </a:cubicBezTo>
                      <a:cubicBezTo>
                        <a:pt x="10800966" y="131488"/>
                        <a:pt x="10802035" y="240224"/>
                        <a:pt x="10802439" y="320281"/>
                      </a:cubicBezTo>
                      <a:cubicBezTo>
                        <a:pt x="10802439" y="320281"/>
                        <a:pt x="10800735" y="3610440"/>
                        <a:pt x="10800735" y="4353435"/>
                      </a:cubicBezTo>
                      <a:cubicBezTo>
                        <a:pt x="10800735" y="4567594"/>
                        <a:pt x="10809883" y="4866773"/>
                        <a:pt x="10809883" y="4866773"/>
                      </a:cubicBezTo>
                      <a:cubicBezTo>
                        <a:pt x="10809883" y="4995442"/>
                        <a:pt x="10805713" y="5116019"/>
                        <a:pt x="10552875" y="5107885"/>
                      </a:cubicBezTo>
                      <a:cubicBezTo>
                        <a:pt x="10552875" y="5107885"/>
                        <a:pt x="10176403" y="5087586"/>
                        <a:pt x="9081481" y="5095185"/>
                      </a:cubicBezTo>
                      <a:cubicBezTo>
                        <a:pt x="2545013" y="5103319"/>
                        <a:pt x="304023" y="5116019"/>
                        <a:pt x="304023" y="5116019"/>
                      </a:cubicBezTo>
                      <a:cubicBezTo>
                        <a:pt x="132548" y="5116019"/>
                        <a:pt x="4213" y="5014950"/>
                        <a:pt x="8532" y="4812403"/>
                      </a:cubicBezTo>
                      <a:cubicBezTo>
                        <a:pt x="8532" y="4812403"/>
                        <a:pt x="9630" y="4313862"/>
                        <a:pt x="4815" y="1388604"/>
                      </a:cubicBezTo>
                      <a:cubicBezTo>
                        <a:pt x="0" y="663668"/>
                        <a:pt x="25592" y="330596"/>
                        <a:pt x="25592" y="330596"/>
                      </a:cubicBezTo>
                      <a:cubicBezTo>
                        <a:pt x="27224" y="150571"/>
                        <a:pt x="143504" y="16918"/>
                        <a:pt x="278431" y="16918"/>
                      </a:cubicBezTo>
                      <a:close/>
                    </a:path>
                  </a:pathLst>
                </a:custGeom>
                <a:solidFill>
                  <a:sysClr val="window" lastClr="FFFFFF"/>
                </a:solidFill>
              </p:spPr>
              <p:txBody>
                <a:bodyPr/>
                <a:lstStyle/>
                <a:p>
                  <a:pPr defTabSz="576026">
                    <a:buClrTx/>
                    <a:defRPr/>
                  </a:pPr>
                  <a:endParaRPr lang="en-US" sz="2400" kern="1200">
                    <a:solidFill>
                      <a:prstClr val="black"/>
                    </a:solidFill>
                    <a:latin typeface="+mn-lt"/>
                    <a:ea typeface="+mn-ea"/>
                  </a:endParaRPr>
                </a:p>
              </p:txBody>
            </p:sp>
          </p:grpSp>
          <p:grpSp>
            <p:nvGrpSpPr>
              <p:cNvPr id="12" name="Group 7">
                <a:extLst>
                  <a:ext uri="{FF2B5EF4-FFF2-40B4-BE49-F238E27FC236}">
                    <a16:creationId xmlns:a16="http://schemas.microsoft.com/office/drawing/2014/main" id="{64B205CC-C6F9-3C20-FF33-8A1340238FF0}"/>
                  </a:ext>
                </a:extLst>
              </p:cNvPr>
              <p:cNvGrpSpPr/>
              <p:nvPr/>
            </p:nvGrpSpPr>
            <p:grpSpPr>
              <a:xfrm>
                <a:off x="1178371" y="5338044"/>
                <a:ext cx="7965629" cy="3758427"/>
                <a:chOff x="0" y="0"/>
                <a:chExt cx="10821129" cy="5105739"/>
              </a:xfrm>
            </p:grpSpPr>
            <p:sp>
              <p:nvSpPr>
                <p:cNvPr id="13" name="Freeform 8">
                  <a:extLst>
                    <a:ext uri="{FF2B5EF4-FFF2-40B4-BE49-F238E27FC236}">
                      <a16:creationId xmlns:a16="http://schemas.microsoft.com/office/drawing/2014/main" id="{9879FF90-0512-F1FE-4520-6EEC04B6B3F2}"/>
                    </a:ext>
                  </a:extLst>
                </p:cNvPr>
                <p:cNvSpPr/>
                <p:nvPr/>
              </p:nvSpPr>
              <p:spPr>
                <a:xfrm>
                  <a:off x="-4213" y="0"/>
                  <a:ext cx="10825342" cy="5105739"/>
                </a:xfrm>
                <a:custGeom>
                  <a:avLst/>
                  <a:gdLst/>
                  <a:ahLst/>
                  <a:cxnLst/>
                  <a:rect l="l" t="t" r="r" b="b"/>
                  <a:pathLst>
                    <a:path w="10825342" h="5105739">
                      <a:moveTo>
                        <a:pt x="278431" y="16918"/>
                      </a:moveTo>
                      <a:cubicBezTo>
                        <a:pt x="278431" y="16918"/>
                        <a:pt x="604014" y="12258"/>
                        <a:pt x="1062834" y="12454"/>
                      </a:cubicBezTo>
                      <a:cubicBezTo>
                        <a:pt x="8817733" y="12671"/>
                        <a:pt x="10551274" y="0"/>
                        <a:pt x="10551274" y="0"/>
                      </a:cubicBezTo>
                      <a:cubicBezTo>
                        <a:pt x="10618737" y="0"/>
                        <a:pt x="10694674" y="0"/>
                        <a:pt x="10773448" y="85073"/>
                      </a:cubicBezTo>
                      <a:cubicBezTo>
                        <a:pt x="10816426" y="131488"/>
                        <a:pt x="10817494" y="240224"/>
                        <a:pt x="10817899" y="320281"/>
                      </a:cubicBezTo>
                      <a:cubicBezTo>
                        <a:pt x="10817899" y="320281"/>
                        <a:pt x="10816195" y="3601935"/>
                        <a:pt x="10816195" y="4343154"/>
                      </a:cubicBezTo>
                      <a:cubicBezTo>
                        <a:pt x="10816195" y="4557313"/>
                        <a:pt x="10825342" y="4856492"/>
                        <a:pt x="10825342" y="4856492"/>
                      </a:cubicBezTo>
                      <a:cubicBezTo>
                        <a:pt x="10825342" y="4985161"/>
                        <a:pt x="10821173" y="5105739"/>
                        <a:pt x="10568335" y="5097604"/>
                      </a:cubicBezTo>
                      <a:cubicBezTo>
                        <a:pt x="10568335" y="5097604"/>
                        <a:pt x="10191862" y="5077306"/>
                        <a:pt x="9095459" y="5084904"/>
                      </a:cubicBezTo>
                      <a:cubicBezTo>
                        <a:pt x="2547822" y="5093039"/>
                        <a:pt x="304023" y="5105739"/>
                        <a:pt x="304023" y="5105739"/>
                      </a:cubicBezTo>
                      <a:cubicBezTo>
                        <a:pt x="132548" y="5105739"/>
                        <a:pt x="4213" y="5004670"/>
                        <a:pt x="8532" y="4802122"/>
                      </a:cubicBezTo>
                      <a:cubicBezTo>
                        <a:pt x="8532" y="4802122"/>
                        <a:pt x="9630" y="4303581"/>
                        <a:pt x="4815" y="1387155"/>
                      </a:cubicBezTo>
                      <a:cubicBezTo>
                        <a:pt x="0" y="663668"/>
                        <a:pt x="25592" y="330596"/>
                        <a:pt x="25592" y="330596"/>
                      </a:cubicBezTo>
                      <a:cubicBezTo>
                        <a:pt x="27224" y="150571"/>
                        <a:pt x="143504" y="16918"/>
                        <a:pt x="278431" y="16918"/>
                      </a:cubicBezTo>
                      <a:close/>
                    </a:path>
                  </a:pathLst>
                </a:custGeom>
                <a:solidFill>
                  <a:srgbClr val="FEE8E9"/>
                </a:solidFill>
              </p:spPr>
              <p:txBody>
                <a:bodyPr/>
                <a:lstStyle/>
                <a:p>
                  <a:pPr defTabSz="576026">
                    <a:buClrTx/>
                    <a:defRPr/>
                  </a:pPr>
                  <a:endParaRPr lang="en-US" sz="2400" kern="1200">
                    <a:solidFill>
                      <a:prstClr val="black"/>
                    </a:solidFill>
                    <a:latin typeface="+mn-lt"/>
                    <a:ea typeface="+mn-ea"/>
                  </a:endParaRPr>
                </a:p>
              </p:txBody>
            </p:sp>
          </p:grpSp>
        </p:grpSp>
        <p:sp>
          <p:nvSpPr>
            <p:cNvPr id="9" name="TextBox 8">
              <a:extLst>
                <a:ext uri="{FF2B5EF4-FFF2-40B4-BE49-F238E27FC236}">
                  <a16:creationId xmlns:a16="http://schemas.microsoft.com/office/drawing/2014/main" id="{4E865340-D77D-1A75-ABC9-4B41E6FD7D1E}"/>
                </a:ext>
              </a:extLst>
            </p:cNvPr>
            <p:cNvSpPr txBox="1"/>
            <p:nvPr/>
          </p:nvSpPr>
          <p:spPr>
            <a:xfrm>
              <a:off x="874611" y="749385"/>
              <a:ext cx="3662701" cy="1330164"/>
            </a:xfrm>
            <a:prstGeom prst="rect">
              <a:avLst/>
            </a:prstGeom>
            <a:noFill/>
          </p:spPr>
          <p:txBody>
            <a:bodyPr wrap="square">
              <a:spAutoFit/>
            </a:bodyPr>
            <a:lstStyle/>
            <a:p>
              <a:pPr algn="just" defTabSz="576026">
                <a:lnSpc>
                  <a:spcPct val="150000"/>
                </a:lnSpc>
                <a:buClrTx/>
                <a:defRPr/>
              </a:pPr>
              <a:r>
                <a:rPr lang="en-US" sz="2400" b="1" kern="1200" dirty="0" err="1">
                  <a:solidFill>
                    <a:prstClr val="black"/>
                  </a:solidFill>
                  <a:latin typeface="+mn-lt"/>
                  <a:ea typeface="Calibri" panose="020F0502020204030204" pitchFamily="34" charset="0"/>
                  <a:cs typeface="Arial" panose="020B0604020202020204" pitchFamily="34" charset="0"/>
                </a:rPr>
                <a:t>Rút</a:t>
              </a:r>
              <a:r>
                <a:rPr lang="en-US" sz="2400" b="1" kern="1200" dirty="0">
                  <a:solidFill>
                    <a:prstClr val="black"/>
                  </a:solidFill>
                  <a:latin typeface="+mn-lt"/>
                  <a:ea typeface="Calibri" panose="020F0502020204030204" pitchFamily="34" charset="0"/>
                  <a:cs typeface="Arial" panose="020B0604020202020204" pitchFamily="34" charset="0"/>
                </a:rPr>
                <a:t> </a:t>
              </a:r>
              <a:r>
                <a:rPr lang="en-US" sz="2400" b="1" kern="1200" dirty="0" err="1">
                  <a:solidFill>
                    <a:prstClr val="black"/>
                  </a:solidFill>
                  <a:latin typeface="+mn-lt"/>
                  <a:ea typeface="Calibri" panose="020F0502020204030204" pitchFamily="34" charset="0"/>
                  <a:cs typeface="Arial" panose="020B0604020202020204" pitchFamily="34" charset="0"/>
                </a:rPr>
                <a:t>ra</a:t>
              </a:r>
              <a:r>
                <a:rPr lang="en-US" sz="2400" b="1" kern="1200" dirty="0">
                  <a:solidFill>
                    <a:prstClr val="black"/>
                  </a:solidFill>
                  <a:latin typeface="+mn-lt"/>
                  <a:ea typeface="Calibri" panose="020F0502020204030204" pitchFamily="34" charset="0"/>
                  <a:cs typeface="Arial" panose="020B0604020202020204" pitchFamily="34" charset="0"/>
                </a:rPr>
                <a:t> </a:t>
              </a:r>
              <a:r>
                <a:rPr lang="en-US" sz="2400" b="1" kern="1200" dirty="0" err="1">
                  <a:solidFill>
                    <a:prstClr val="black"/>
                  </a:solidFill>
                  <a:latin typeface="+mn-lt"/>
                  <a:ea typeface="Calibri" panose="020F0502020204030204" pitchFamily="34" charset="0"/>
                  <a:cs typeface="Arial" panose="020B0604020202020204" pitchFamily="34" charset="0"/>
                </a:rPr>
                <a:t>ý</a:t>
              </a:r>
              <a:r>
                <a:rPr lang="en-US" sz="2400" b="1" kern="1200" dirty="0">
                  <a:solidFill>
                    <a:prstClr val="black"/>
                  </a:solidFill>
                  <a:latin typeface="+mn-lt"/>
                  <a:ea typeface="Calibri" panose="020F0502020204030204" pitchFamily="34" charset="0"/>
                  <a:cs typeface="Arial" panose="020B0604020202020204" pitchFamily="34" charset="0"/>
                </a:rPr>
                <a:t> </a:t>
              </a:r>
              <a:r>
                <a:rPr lang="en-US" sz="2400" b="1" kern="1200" dirty="0" err="1">
                  <a:solidFill>
                    <a:prstClr val="black"/>
                  </a:solidFill>
                  <a:latin typeface="+mn-lt"/>
                  <a:ea typeface="Calibri" panose="020F0502020204030204" pitchFamily="34" charset="0"/>
                  <a:cs typeface="Arial" panose="020B0604020202020204" pitchFamily="34" charset="0"/>
                </a:rPr>
                <a:t>đoạn</a:t>
              </a:r>
              <a:r>
                <a:rPr lang="vi-VN" sz="2400" b="1" kern="1200" dirty="0">
                  <a:solidFill>
                    <a:prstClr val="black"/>
                  </a:solidFill>
                  <a:latin typeface="+mn-lt"/>
                  <a:ea typeface="Calibri" panose="020F0502020204030204" pitchFamily="34" charset="0"/>
                  <a:cs typeface="Arial" panose="020B0604020202020204" pitchFamily="34" charset="0"/>
                </a:rPr>
                <a:t> </a:t>
              </a:r>
              <a:r>
                <a:rPr lang="en-US" sz="2400" b="1" kern="1200" dirty="0">
                  <a:solidFill>
                    <a:prstClr val="black"/>
                  </a:solidFill>
                  <a:latin typeface="+mn-lt"/>
                  <a:ea typeface="Calibri" panose="020F0502020204030204" pitchFamily="34" charset="0"/>
                  <a:cs typeface="Arial" panose="020B0604020202020204" pitchFamily="34" charset="0"/>
                </a:rPr>
                <a:t>3</a:t>
              </a:r>
              <a:r>
                <a:rPr lang="vi-VN" sz="2400" b="1" kern="1200" dirty="0">
                  <a:solidFill>
                    <a:prstClr val="black"/>
                  </a:solidFill>
                  <a:latin typeface="+mn-lt"/>
                  <a:ea typeface="Calibri" panose="020F0502020204030204" pitchFamily="34" charset="0"/>
                  <a:cs typeface="Arial" panose="020B0604020202020204" pitchFamily="34" charset="0"/>
                </a:rPr>
                <a:t>: </a:t>
              </a:r>
              <a:r>
                <a:rPr lang="vi-VN" sz="2400" kern="1200" dirty="0">
                  <a:solidFill>
                    <a:prstClr val="black"/>
                  </a:solidFill>
                  <a:latin typeface="+mn-lt"/>
                  <a:ea typeface="Calibri" panose="020F0502020204030204" pitchFamily="34" charset="0"/>
                  <a:cs typeface="Arial" panose="020B0604020202020204" pitchFamily="34" charset="0"/>
                </a:rPr>
                <a:t>Mai An Tiêm đã đổi dưa của mình để lấy hàng và cuộc sống đủ đầy.</a:t>
              </a:r>
              <a:endParaRPr lang="en-US" sz="2400" kern="1200" dirty="0">
                <a:solidFill>
                  <a:prstClr val="black"/>
                </a:solidFill>
                <a:latin typeface="+mn-lt"/>
                <a:ea typeface="+mn-ea"/>
                <a:cs typeface="Arial" panose="020B0604020202020204" pitchFamily="34" charset="0"/>
              </a:endParaRPr>
            </a:p>
          </p:txBody>
        </p:sp>
        <p:pic>
          <p:nvPicPr>
            <p:cNvPr id="10" name="Picture 9">
              <a:extLst>
                <a:ext uri="{FF2B5EF4-FFF2-40B4-BE49-F238E27FC236}">
                  <a16:creationId xmlns:a16="http://schemas.microsoft.com/office/drawing/2014/main" id="{82852337-2E72-2D25-3295-81D08BF46035}"/>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4487682" y="390136"/>
              <a:ext cx="323428" cy="434927"/>
            </a:xfrm>
            <a:prstGeom prst="rect">
              <a:avLst/>
            </a:prstGeom>
          </p:spPr>
        </p:pic>
      </p:grpSp>
      <p:grpSp>
        <p:nvGrpSpPr>
          <p:cNvPr id="16" name="Group 15">
            <a:extLst>
              <a:ext uri="{FF2B5EF4-FFF2-40B4-BE49-F238E27FC236}">
                <a16:creationId xmlns:a16="http://schemas.microsoft.com/office/drawing/2014/main" id="{5C68968B-72A6-7C92-4907-314CE96F327A}"/>
              </a:ext>
            </a:extLst>
          </p:cNvPr>
          <p:cNvGrpSpPr/>
          <p:nvPr/>
        </p:nvGrpSpPr>
        <p:grpSpPr>
          <a:xfrm>
            <a:off x="1116076" y="4057371"/>
            <a:ext cx="5192614" cy="2573145"/>
            <a:chOff x="693004" y="2456677"/>
            <a:chExt cx="4121526" cy="2042379"/>
          </a:xfrm>
        </p:grpSpPr>
        <p:grpSp>
          <p:nvGrpSpPr>
            <p:cNvPr id="17" name="Group 16">
              <a:extLst>
                <a:ext uri="{FF2B5EF4-FFF2-40B4-BE49-F238E27FC236}">
                  <a16:creationId xmlns:a16="http://schemas.microsoft.com/office/drawing/2014/main" id="{716A4232-651E-11E4-7B47-4E776116DE69}"/>
                </a:ext>
              </a:extLst>
            </p:cNvPr>
            <p:cNvGrpSpPr/>
            <p:nvPr/>
          </p:nvGrpSpPr>
          <p:grpSpPr>
            <a:xfrm>
              <a:off x="693004" y="2668322"/>
              <a:ext cx="3985892" cy="1830734"/>
              <a:chOff x="1025591" y="5338044"/>
              <a:chExt cx="8118409" cy="3660040"/>
            </a:xfrm>
          </p:grpSpPr>
          <p:grpSp>
            <p:nvGrpSpPr>
              <p:cNvPr id="20" name="Group 3">
                <a:extLst>
                  <a:ext uri="{FF2B5EF4-FFF2-40B4-BE49-F238E27FC236}">
                    <a16:creationId xmlns:a16="http://schemas.microsoft.com/office/drawing/2014/main" id="{1608C293-7CDF-9AF9-0C53-6DF7EB87FAE3}"/>
                  </a:ext>
                </a:extLst>
              </p:cNvPr>
              <p:cNvGrpSpPr/>
              <p:nvPr/>
            </p:nvGrpSpPr>
            <p:grpSpPr>
              <a:xfrm>
                <a:off x="1025591" y="5483087"/>
                <a:ext cx="7976829" cy="3514997"/>
                <a:chOff x="-4213" y="0"/>
                <a:chExt cx="10809883" cy="4763384"/>
              </a:xfrm>
            </p:grpSpPr>
            <p:sp>
              <p:nvSpPr>
                <p:cNvPr id="23" name="Freeform 4">
                  <a:extLst>
                    <a:ext uri="{FF2B5EF4-FFF2-40B4-BE49-F238E27FC236}">
                      <a16:creationId xmlns:a16="http://schemas.microsoft.com/office/drawing/2014/main" id="{D7297C8F-4B2F-EF12-68CD-E188F533D110}"/>
                    </a:ext>
                  </a:extLst>
                </p:cNvPr>
                <p:cNvSpPr/>
                <p:nvPr/>
              </p:nvSpPr>
              <p:spPr>
                <a:xfrm>
                  <a:off x="-4213" y="0"/>
                  <a:ext cx="10809883" cy="4763384"/>
                </a:xfrm>
                <a:custGeom>
                  <a:avLst/>
                  <a:gdLst/>
                  <a:ahLst/>
                  <a:cxnLst/>
                  <a:rect l="l" t="t" r="r" b="b"/>
                  <a:pathLst>
                    <a:path w="10809882" h="5116019">
                      <a:moveTo>
                        <a:pt x="278431" y="16918"/>
                      </a:moveTo>
                      <a:cubicBezTo>
                        <a:pt x="278431" y="16918"/>
                        <a:pt x="604014" y="12258"/>
                        <a:pt x="1062558" y="12454"/>
                      </a:cubicBezTo>
                      <a:cubicBezTo>
                        <a:pt x="8804229" y="12671"/>
                        <a:pt x="10535814" y="0"/>
                        <a:pt x="10535814" y="0"/>
                      </a:cubicBezTo>
                      <a:cubicBezTo>
                        <a:pt x="10603278" y="0"/>
                        <a:pt x="10679215" y="0"/>
                        <a:pt x="10757988" y="85073"/>
                      </a:cubicBezTo>
                      <a:cubicBezTo>
                        <a:pt x="10800966" y="131488"/>
                        <a:pt x="10802035" y="240224"/>
                        <a:pt x="10802439" y="320281"/>
                      </a:cubicBezTo>
                      <a:cubicBezTo>
                        <a:pt x="10802439" y="320281"/>
                        <a:pt x="10800735" y="3610440"/>
                        <a:pt x="10800735" y="4353435"/>
                      </a:cubicBezTo>
                      <a:cubicBezTo>
                        <a:pt x="10800735" y="4567594"/>
                        <a:pt x="10809883" y="4866773"/>
                        <a:pt x="10809883" y="4866773"/>
                      </a:cubicBezTo>
                      <a:cubicBezTo>
                        <a:pt x="10809883" y="4995442"/>
                        <a:pt x="10805713" y="5116019"/>
                        <a:pt x="10552875" y="5107885"/>
                      </a:cubicBezTo>
                      <a:cubicBezTo>
                        <a:pt x="10552875" y="5107885"/>
                        <a:pt x="10176403" y="5087586"/>
                        <a:pt x="9081481" y="5095185"/>
                      </a:cubicBezTo>
                      <a:cubicBezTo>
                        <a:pt x="2545013" y="5103319"/>
                        <a:pt x="304023" y="5116019"/>
                        <a:pt x="304023" y="5116019"/>
                      </a:cubicBezTo>
                      <a:cubicBezTo>
                        <a:pt x="132548" y="5116019"/>
                        <a:pt x="4213" y="5014950"/>
                        <a:pt x="8532" y="4812403"/>
                      </a:cubicBezTo>
                      <a:cubicBezTo>
                        <a:pt x="8532" y="4812403"/>
                        <a:pt x="9630" y="4313862"/>
                        <a:pt x="4815" y="1388604"/>
                      </a:cubicBezTo>
                      <a:cubicBezTo>
                        <a:pt x="0" y="663668"/>
                        <a:pt x="25592" y="330596"/>
                        <a:pt x="25592" y="330596"/>
                      </a:cubicBezTo>
                      <a:cubicBezTo>
                        <a:pt x="27224" y="150571"/>
                        <a:pt x="143504" y="16918"/>
                        <a:pt x="278431" y="16918"/>
                      </a:cubicBezTo>
                      <a:close/>
                    </a:path>
                  </a:pathLst>
                </a:custGeom>
                <a:solidFill>
                  <a:sysClr val="window" lastClr="FFFFFF"/>
                </a:solidFill>
              </p:spPr>
              <p:txBody>
                <a:bodyPr/>
                <a:lstStyle/>
                <a:p>
                  <a:pPr defTabSz="576026">
                    <a:buClrTx/>
                    <a:defRPr/>
                  </a:pPr>
                  <a:endParaRPr lang="en-US" sz="2400" kern="1200">
                    <a:solidFill>
                      <a:prstClr val="black"/>
                    </a:solidFill>
                    <a:latin typeface="+mn-lt"/>
                    <a:ea typeface="+mn-ea"/>
                  </a:endParaRPr>
                </a:p>
              </p:txBody>
            </p:sp>
          </p:grpSp>
          <p:grpSp>
            <p:nvGrpSpPr>
              <p:cNvPr id="21" name="Group 7">
                <a:extLst>
                  <a:ext uri="{FF2B5EF4-FFF2-40B4-BE49-F238E27FC236}">
                    <a16:creationId xmlns:a16="http://schemas.microsoft.com/office/drawing/2014/main" id="{7ABDAF44-E2D0-FB1E-78DF-1F5AE1EEEE9A}"/>
                  </a:ext>
                </a:extLst>
              </p:cNvPr>
              <p:cNvGrpSpPr/>
              <p:nvPr/>
            </p:nvGrpSpPr>
            <p:grpSpPr>
              <a:xfrm>
                <a:off x="1175270" y="5338044"/>
                <a:ext cx="7968730" cy="3514996"/>
                <a:chOff x="-4212" y="0"/>
                <a:chExt cx="10825341" cy="4775044"/>
              </a:xfrm>
            </p:grpSpPr>
            <p:sp>
              <p:nvSpPr>
                <p:cNvPr id="22" name="Freeform 8">
                  <a:extLst>
                    <a:ext uri="{FF2B5EF4-FFF2-40B4-BE49-F238E27FC236}">
                      <a16:creationId xmlns:a16="http://schemas.microsoft.com/office/drawing/2014/main" id="{0E0EE9C6-D3DA-6F2E-C4D9-DC374000C0C9}"/>
                    </a:ext>
                  </a:extLst>
                </p:cNvPr>
                <p:cNvSpPr/>
                <p:nvPr/>
              </p:nvSpPr>
              <p:spPr>
                <a:xfrm>
                  <a:off x="-4212" y="0"/>
                  <a:ext cx="10825341" cy="4775044"/>
                </a:xfrm>
                <a:custGeom>
                  <a:avLst/>
                  <a:gdLst/>
                  <a:ahLst/>
                  <a:cxnLst/>
                  <a:rect l="l" t="t" r="r" b="b"/>
                  <a:pathLst>
                    <a:path w="10825342" h="5105739">
                      <a:moveTo>
                        <a:pt x="278431" y="16918"/>
                      </a:moveTo>
                      <a:cubicBezTo>
                        <a:pt x="278431" y="16918"/>
                        <a:pt x="604014" y="12258"/>
                        <a:pt x="1062834" y="12454"/>
                      </a:cubicBezTo>
                      <a:cubicBezTo>
                        <a:pt x="8817733" y="12671"/>
                        <a:pt x="10551274" y="0"/>
                        <a:pt x="10551274" y="0"/>
                      </a:cubicBezTo>
                      <a:cubicBezTo>
                        <a:pt x="10618737" y="0"/>
                        <a:pt x="10694674" y="0"/>
                        <a:pt x="10773448" y="85073"/>
                      </a:cubicBezTo>
                      <a:cubicBezTo>
                        <a:pt x="10816426" y="131488"/>
                        <a:pt x="10817494" y="240224"/>
                        <a:pt x="10817899" y="320281"/>
                      </a:cubicBezTo>
                      <a:cubicBezTo>
                        <a:pt x="10817899" y="320281"/>
                        <a:pt x="10816195" y="3601935"/>
                        <a:pt x="10816195" y="4343154"/>
                      </a:cubicBezTo>
                      <a:cubicBezTo>
                        <a:pt x="10816195" y="4557313"/>
                        <a:pt x="10825342" y="4856492"/>
                        <a:pt x="10825342" y="4856492"/>
                      </a:cubicBezTo>
                      <a:cubicBezTo>
                        <a:pt x="10825342" y="4985161"/>
                        <a:pt x="10821173" y="5105739"/>
                        <a:pt x="10568335" y="5097604"/>
                      </a:cubicBezTo>
                      <a:cubicBezTo>
                        <a:pt x="10568335" y="5097604"/>
                        <a:pt x="10191862" y="5077306"/>
                        <a:pt x="9095459" y="5084904"/>
                      </a:cubicBezTo>
                      <a:cubicBezTo>
                        <a:pt x="2547822" y="5093039"/>
                        <a:pt x="304023" y="5105739"/>
                        <a:pt x="304023" y="5105739"/>
                      </a:cubicBezTo>
                      <a:cubicBezTo>
                        <a:pt x="132548" y="5105739"/>
                        <a:pt x="4213" y="5004670"/>
                        <a:pt x="8532" y="4802122"/>
                      </a:cubicBezTo>
                      <a:cubicBezTo>
                        <a:pt x="8532" y="4802122"/>
                        <a:pt x="9630" y="4303581"/>
                        <a:pt x="4815" y="1387155"/>
                      </a:cubicBezTo>
                      <a:cubicBezTo>
                        <a:pt x="0" y="663668"/>
                        <a:pt x="25592" y="330596"/>
                        <a:pt x="25592" y="330596"/>
                      </a:cubicBezTo>
                      <a:cubicBezTo>
                        <a:pt x="27224" y="150571"/>
                        <a:pt x="143504" y="16918"/>
                        <a:pt x="278431" y="16918"/>
                      </a:cubicBezTo>
                      <a:close/>
                    </a:path>
                  </a:pathLst>
                </a:custGeom>
                <a:solidFill>
                  <a:srgbClr val="A0E05E">
                    <a:lumMod val="20000"/>
                    <a:lumOff val="80000"/>
                  </a:srgbClr>
                </a:solidFill>
              </p:spPr>
              <p:txBody>
                <a:bodyPr/>
                <a:lstStyle/>
                <a:p>
                  <a:pPr defTabSz="576026">
                    <a:buClrTx/>
                    <a:defRPr/>
                  </a:pPr>
                  <a:endParaRPr lang="en-US" sz="2400" kern="1200">
                    <a:solidFill>
                      <a:prstClr val="black"/>
                    </a:solidFill>
                    <a:latin typeface="+mn-lt"/>
                    <a:ea typeface="+mn-ea"/>
                  </a:endParaRPr>
                </a:p>
              </p:txBody>
            </p:sp>
          </p:grpSp>
        </p:grpSp>
        <p:sp>
          <p:nvSpPr>
            <p:cNvPr id="18" name="TextBox 17">
              <a:extLst>
                <a:ext uri="{FF2B5EF4-FFF2-40B4-BE49-F238E27FC236}">
                  <a16:creationId xmlns:a16="http://schemas.microsoft.com/office/drawing/2014/main" id="{60C46A96-5336-9FFC-B474-4418017B30BE}"/>
                </a:ext>
              </a:extLst>
            </p:cNvPr>
            <p:cNvSpPr txBox="1"/>
            <p:nvPr/>
          </p:nvSpPr>
          <p:spPr>
            <a:xfrm>
              <a:off x="946683" y="2883958"/>
              <a:ext cx="3594049" cy="1330165"/>
            </a:xfrm>
            <a:prstGeom prst="rect">
              <a:avLst/>
            </a:prstGeom>
            <a:noFill/>
          </p:spPr>
          <p:txBody>
            <a:bodyPr wrap="square">
              <a:spAutoFit/>
            </a:bodyPr>
            <a:lstStyle/>
            <a:p>
              <a:pPr algn="just" defTabSz="576026">
                <a:lnSpc>
                  <a:spcPct val="150000"/>
                </a:lnSpc>
                <a:buClrTx/>
                <a:defRPr/>
              </a:pPr>
              <a:r>
                <a:rPr lang="en-US" sz="2400" b="1" kern="1200">
                  <a:solidFill>
                    <a:prstClr val="black"/>
                  </a:solidFill>
                  <a:latin typeface="+mn-lt"/>
                  <a:ea typeface="Calibri" panose="020F0502020204030204" pitchFamily="34" charset="0"/>
                  <a:cs typeface="Arial" panose="020B0604020202020204" pitchFamily="34" charset="0"/>
                </a:rPr>
                <a:t>Rút ra ý đoạn 4</a:t>
              </a:r>
              <a:r>
                <a:rPr lang="vi-VN" sz="2400" b="1" kern="1200">
                  <a:solidFill>
                    <a:prstClr val="black"/>
                  </a:solidFill>
                  <a:latin typeface="+mn-lt"/>
                  <a:ea typeface="Calibri" panose="020F0502020204030204" pitchFamily="34" charset="0"/>
                  <a:cs typeface="Arial" panose="020B0604020202020204" pitchFamily="34" charset="0"/>
                </a:rPr>
                <a:t>: </a:t>
              </a:r>
              <a:r>
                <a:rPr lang="vi-VN" sz="2400" kern="1200">
                  <a:solidFill>
                    <a:prstClr val="black"/>
                  </a:solidFill>
                  <a:latin typeface="+mn-lt"/>
                  <a:ea typeface="Calibri" panose="020F0502020204030204" pitchFamily="34" charset="0"/>
                  <a:cs typeface="Arial" panose="020B0604020202020204" pitchFamily="34" charset="0"/>
                </a:rPr>
                <a:t>Hạt giống của Mai An Tiêm đã đưa lưu truyền rộng rãi. </a:t>
              </a:r>
              <a:endParaRPr lang="en-US" sz="2400" kern="1200" dirty="0">
                <a:solidFill>
                  <a:prstClr val="black"/>
                </a:solidFill>
                <a:latin typeface="+mn-lt"/>
                <a:ea typeface="+mn-ea"/>
                <a:cs typeface="Arial" panose="020B0604020202020204" pitchFamily="34" charset="0"/>
              </a:endParaRPr>
            </a:p>
          </p:txBody>
        </p:sp>
        <p:pic>
          <p:nvPicPr>
            <p:cNvPr id="19" name="Picture 9">
              <a:extLst>
                <a:ext uri="{FF2B5EF4-FFF2-40B4-BE49-F238E27FC236}">
                  <a16:creationId xmlns:a16="http://schemas.microsoft.com/office/drawing/2014/main" id="{9A2D2C55-91F6-6FE6-7672-E92C8C9E6B78}"/>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4491102" y="2456677"/>
              <a:ext cx="323428" cy="434927"/>
            </a:xfrm>
            <a:prstGeom prst="rect">
              <a:avLst/>
            </a:prstGeom>
          </p:spPr>
        </p:pic>
      </p:grpSp>
    </p:spTree>
    <p:extLst>
      <p:ext uri="{BB962C8B-B14F-4D97-AF65-F5344CB8AC3E}">
        <p14:creationId xmlns:p14="http://schemas.microsoft.com/office/powerpoint/2010/main" val="3584492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barn(inVertical)">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02D903B-6620-7376-D978-1C21BCACD0D8}"/>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5579FB7-D451-5410-993C-77AC9F8B6188}"/>
              </a:ext>
            </a:extLst>
          </p:cNvPr>
          <p:cNvPicPr>
            <a:picLocks noChangeAspect="1"/>
          </p:cNvPicPr>
          <p:nvPr/>
        </p:nvPicPr>
        <p:blipFill>
          <a:blip r:embed="rId3"/>
          <a:stretch>
            <a:fillRect/>
          </a:stretch>
        </p:blipFill>
        <p:spPr>
          <a:xfrm>
            <a:off x="1946539" y="1666105"/>
            <a:ext cx="9242129" cy="4645975"/>
          </a:xfrm>
          <a:prstGeom prst="rect">
            <a:avLst/>
          </a:prstGeom>
        </p:spPr>
      </p:pic>
      <p:pic>
        <p:nvPicPr>
          <p:cNvPr id="4" name="Picture 3">
            <a:extLst>
              <a:ext uri="{FF2B5EF4-FFF2-40B4-BE49-F238E27FC236}">
                <a16:creationId xmlns:a16="http://schemas.microsoft.com/office/drawing/2014/main" id="{417DEC6F-0686-E305-5006-8D75678C3A62}"/>
              </a:ext>
            </a:extLst>
          </p:cNvPr>
          <p:cNvPicPr>
            <a:picLocks noChangeAspect="1"/>
          </p:cNvPicPr>
          <p:nvPr/>
        </p:nvPicPr>
        <p:blipFill>
          <a:blip r:embed="rId4"/>
          <a:stretch>
            <a:fillRect/>
          </a:stretch>
        </p:blipFill>
        <p:spPr>
          <a:xfrm>
            <a:off x="5631246" y="5450906"/>
            <a:ext cx="1872713" cy="1085510"/>
          </a:xfrm>
          <a:prstGeom prst="rect">
            <a:avLst/>
          </a:prstGeom>
        </p:spPr>
      </p:pic>
      <p:pic>
        <p:nvPicPr>
          <p:cNvPr id="5" name="Picture 4">
            <a:extLst>
              <a:ext uri="{FF2B5EF4-FFF2-40B4-BE49-F238E27FC236}">
                <a16:creationId xmlns:a16="http://schemas.microsoft.com/office/drawing/2014/main" id="{293984CC-B31D-F463-EED9-74CD1B608DFB}"/>
              </a:ext>
            </a:extLst>
          </p:cNvPr>
          <p:cNvPicPr>
            <a:picLocks noChangeAspect="1"/>
          </p:cNvPicPr>
          <p:nvPr/>
        </p:nvPicPr>
        <p:blipFill>
          <a:blip r:embed="rId5"/>
          <a:stretch>
            <a:fillRect/>
          </a:stretch>
        </p:blipFill>
        <p:spPr>
          <a:xfrm>
            <a:off x="5378361" y="1295763"/>
            <a:ext cx="1782293" cy="1199787"/>
          </a:xfrm>
          <a:prstGeom prst="rect">
            <a:avLst/>
          </a:prstGeom>
        </p:spPr>
      </p:pic>
      <p:grpSp>
        <p:nvGrpSpPr>
          <p:cNvPr id="6" name="Google Shape;803;p38">
            <a:extLst>
              <a:ext uri="{FF2B5EF4-FFF2-40B4-BE49-F238E27FC236}">
                <a16:creationId xmlns:a16="http://schemas.microsoft.com/office/drawing/2014/main" id="{63FFC04D-FF21-5027-E259-266BF7457134}"/>
              </a:ext>
            </a:extLst>
          </p:cNvPr>
          <p:cNvGrpSpPr/>
          <p:nvPr/>
        </p:nvGrpSpPr>
        <p:grpSpPr>
          <a:xfrm rot="-2700000" flipH="1">
            <a:off x="711153" y="2377049"/>
            <a:ext cx="1500571" cy="1432270"/>
            <a:chOff x="7350555" y="1994738"/>
            <a:chExt cx="1016532" cy="970263"/>
          </a:xfrm>
        </p:grpSpPr>
        <p:sp>
          <p:nvSpPr>
            <p:cNvPr id="7" name="Google Shape;804;p38">
              <a:extLst>
                <a:ext uri="{FF2B5EF4-FFF2-40B4-BE49-F238E27FC236}">
                  <a16:creationId xmlns:a16="http://schemas.microsoft.com/office/drawing/2014/main" id="{ECF1A5E2-D3FF-6558-3689-9280D32C12CB}"/>
                </a:ext>
              </a:extLst>
            </p:cNvPr>
            <p:cNvSpPr/>
            <p:nvPr/>
          </p:nvSpPr>
          <p:spPr>
            <a:xfrm>
              <a:off x="7350555" y="2299320"/>
              <a:ext cx="730176" cy="665297"/>
            </a:xfrm>
            <a:custGeom>
              <a:avLst/>
              <a:gdLst/>
              <a:ahLst/>
              <a:cxnLst/>
              <a:rect l="l" t="t" r="r" b="b"/>
              <a:pathLst>
                <a:path w="21980" h="20027" extrusionOk="0">
                  <a:moveTo>
                    <a:pt x="20991" y="0"/>
                  </a:moveTo>
                  <a:lnTo>
                    <a:pt x="21979" y="2155"/>
                  </a:lnTo>
                  <a:lnTo>
                    <a:pt x="0" y="20026"/>
                  </a:lnTo>
                  <a:close/>
                </a:path>
              </a:pathLst>
            </a:custGeom>
            <a:solidFill>
              <a:schemeClr val="accent4"/>
            </a:solidFill>
            <a:ln>
              <a:noFill/>
            </a:ln>
          </p:spPr>
          <p:txBody>
            <a:bodyPr spcFirstLastPara="1" wrap="square" lIns="115184" tIns="115184" rIns="115184" bIns="115184" anchor="ctr" anchorCtr="0">
              <a:noAutofit/>
            </a:bodyPr>
            <a:lstStyle/>
            <a:p>
              <a:endParaRPr sz="2267"/>
            </a:p>
          </p:txBody>
        </p:sp>
        <p:sp>
          <p:nvSpPr>
            <p:cNvPr id="8" name="Google Shape;805;p38">
              <a:extLst>
                <a:ext uri="{FF2B5EF4-FFF2-40B4-BE49-F238E27FC236}">
                  <a16:creationId xmlns:a16="http://schemas.microsoft.com/office/drawing/2014/main" id="{1E69537D-CA32-8400-F7BD-6C835BB0665B}"/>
                </a:ext>
              </a:extLst>
            </p:cNvPr>
            <p:cNvSpPr/>
            <p:nvPr/>
          </p:nvSpPr>
          <p:spPr>
            <a:xfrm>
              <a:off x="7350953" y="2114969"/>
              <a:ext cx="581848" cy="849635"/>
            </a:xfrm>
            <a:custGeom>
              <a:avLst/>
              <a:gdLst/>
              <a:ahLst/>
              <a:cxnLst/>
              <a:rect l="l" t="t" r="r" b="b"/>
              <a:pathLst>
                <a:path w="17515" h="25576" extrusionOk="0">
                  <a:moveTo>
                    <a:pt x="16645" y="1"/>
                  </a:moveTo>
                  <a:lnTo>
                    <a:pt x="17514" y="1239"/>
                  </a:lnTo>
                  <a:lnTo>
                    <a:pt x="0" y="25575"/>
                  </a:lnTo>
                  <a:close/>
                </a:path>
              </a:pathLst>
            </a:custGeom>
            <a:solidFill>
              <a:schemeClr val="accent4"/>
            </a:solidFill>
            <a:ln>
              <a:noFill/>
            </a:ln>
          </p:spPr>
          <p:txBody>
            <a:bodyPr spcFirstLastPara="1" wrap="square" lIns="115184" tIns="115184" rIns="115184" bIns="115184" anchor="ctr" anchorCtr="0">
              <a:noAutofit/>
            </a:bodyPr>
            <a:lstStyle/>
            <a:p>
              <a:endParaRPr sz="2267"/>
            </a:p>
          </p:txBody>
        </p:sp>
        <p:sp>
          <p:nvSpPr>
            <p:cNvPr id="9" name="Google Shape;806;p38">
              <a:extLst>
                <a:ext uri="{FF2B5EF4-FFF2-40B4-BE49-F238E27FC236}">
                  <a16:creationId xmlns:a16="http://schemas.microsoft.com/office/drawing/2014/main" id="{CF2EBDF8-3AB6-9536-46B7-3AAF32A33C60}"/>
                </a:ext>
              </a:extLst>
            </p:cNvPr>
            <p:cNvSpPr/>
            <p:nvPr/>
          </p:nvSpPr>
          <p:spPr>
            <a:xfrm>
              <a:off x="7350555" y="2093242"/>
              <a:ext cx="553346" cy="871759"/>
            </a:xfrm>
            <a:custGeom>
              <a:avLst/>
              <a:gdLst/>
              <a:ahLst/>
              <a:cxnLst/>
              <a:rect l="l" t="t" r="r" b="b"/>
              <a:pathLst>
                <a:path w="16657" h="26242" extrusionOk="0">
                  <a:moveTo>
                    <a:pt x="0" y="26241"/>
                  </a:moveTo>
                  <a:lnTo>
                    <a:pt x="6870" y="0"/>
                  </a:lnTo>
                  <a:lnTo>
                    <a:pt x="16657" y="655"/>
                  </a:lnTo>
                  <a:close/>
                </a:path>
              </a:pathLst>
            </a:custGeom>
            <a:solidFill>
              <a:schemeClr val="accent4"/>
            </a:solidFill>
            <a:ln>
              <a:noFill/>
            </a:ln>
          </p:spPr>
          <p:txBody>
            <a:bodyPr spcFirstLastPara="1" wrap="square" lIns="115184" tIns="115184" rIns="115184" bIns="115184" anchor="ctr" anchorCtr="0">
              <a:noAutofit/>
            </a:bodyPr>
            <a:lstStyle/>
            <a:p>
              <a:endParaRPr sz="2267"/>
            </a:p>
          </p:txBody>
        </p:sp>
        <p:sp>
          <p:nvSpPr>
            <p:cNvPr id="10" name="Google Shape;807;p38">
              <a:extLst>
                <a:ext uri="{FF2B5EF4-FFF2-40B4-BE49-F238E27FC236}">
                  <a16:creationId xmlns:a16="http://schemas.microsoft.com/office/drawing/2014/main" id="{1E8AAD80-4B64-022B-81DB-DAD93E81F61E}"/>
                </a:ext>
              </a:extLst>
            </p:cNvPr>
            <p:cNvSpPr/>
            <p:nvPr/>
          </p:nvSpPr>
          <p:spPr>
            <a:xfrm>
              <a:off x="7350555" y="1994738"/>
              <a:ext cx="1016532" cy="970257"/>
            </a:xfrm>
            <a:custGeom>
              <a:avLst/>
              <a:gdLst/>
              <a:ahLst/>
              <a:cxnLst/>
              <a:rect l="l" t="t" r="r" b="b"/>
              <a:pathLst>
                <a:path w="30600" h="29207" extrusionOk="0">
                  <a:moveTo>
                    <a:pt x="0" y="29206"/>
                  </a:moveTo>
                  <a:lnTo>
                    <a:pt x="18300" y="3775"/>
                  </a:lnTo>
                  <a:lnTo>
                    <a:pt x="30599" y="0"/>
                  </a:lnTo>
                  <a:close/>
                </a:path>
              </a:pathLst>
            </a:custGeom>
            <a:solidFill>
              <a:schemeClr val="accent4"/>
            </a:solidFill>
            <a:ln>
              <a:noFill/>
            </a:ln>
          </p:spPr>
          <p:txBody>
            <a:bodyPr spcFirstLastPara="1" wrap="square" lIns="115184" tIns="115184" rIns="115184" bIns="115184" anchor="ctr" anchorCtr="0">
              <a:noAutofit/>
            </a:bodyPr>
            <a:lstStyle/>
            <a:p>
              <a:endParaRPr sz="2267"/>
            </a:p>
          </p:txBody>
        </p:sp>
        <p:sp>
          <p:nvSpPr>
            <p:cNvPr id="11" name="Google Shape;808;p38">
              <a:extLst>
                <a:ext uri="{FF2B5EF4-FFF2-40B4-BE49-F238E27FC236}">
                  <a16:creationId xmlns:a16="http://schemas.microsoft.com/office/drawing/2014/main" id="{B8215EF5-0C34-D345-FB30-5DED0258549B}"/>
                </a:ext>
              </a:extLst>
            </p:cNvPr>
            <p:cNvSpPr/>
            <p:nvPr/>
          </p:nvSpPr>
          <p:spPr>
            <a:xfrm>
              <a:off x="7350555" y="2299320"/>
              <a:ext cx="730176" cy="665297"/>
            </a:xfrm>
            <a:custGeom>
              <a:avLst/>
              <a:gdLst/>
              <a:ahLst/>
              <a:cxnLst/>
              <a:rect l="l" t="t" r="r" b="b"/>
              <a:pathLst>
                <a:path w="21980" h="20027" extrusionOk="0">
                  <a:moveTo>
                    <a:pt x="20991" y="0"/>
                  </a:moveTo>
                  <a:lnTo>
                    <a:pt x="21979" y="2155"/>
                  </a:lnTo>
                  <a:lnTo>
                    <a:pt x="0" y="20026"/>
                  </a:lnTo>
                  <a:close/>
                </a:path>
              </a:pathLst>
            </a:custGeom>
            <a:solidFill>
              <a:srgbClr val="242424">
                <a:alpha val="20450"/>
              </a:srgbClr>
            </a:solidFill>
            <a:ln>
              <a:noFill/>
            </a:ln>
          </p:spPr>
          <p:txBody>
            <a:bodyPr spcFirstLastPara="1" wrap="square" lIns="115184" tIns="115184" rIns="115184" bIns="115184" anchor="ctr" anchorCtr="0">
              <a:noAutofit/>
            </a:bodyPr>
            <a:lstStyle/>
            <a:p>
              <a:endParaRPr sz="2267"/>
            </a:p>
          </p:txBody>
        </p:sp>
        <p:sp>
          <p:nvSpPr>
            <p:cNvPr id="12" name="Google Shape;809;p38">
              <a:extLst>
                <a:ext uri="{FF2B5EF4-FFF2-40B4-BE49-F238E27FC236}">
                  <a16:creationId xmlns:a16="http://schemas.microsoft.com/office/drawing/2014/main" id="{E9B40FE0-A9C0-3356-D625-D368570D67C2}"/>
                </a:ext>
              </a:extLst>
            </p:cNvPr>
            <p:cNvSpPr/>
            <p:nvPr/>
          </p:nvSpPr>
          <p:spPr>
            <a:xfrm>
              <a:off x="7350953" y="2114969"/>
              <a:ext cx="581848" cy="849635"/>
            </a:xfrm>
            <a:custGeom>
              <a:avLst/>
              <a:gdLst/>
              <a:ahLst/>
              <a:cxnLst/>
              <a:rect l="l" t="t" r="r" b="b"/>
              <a:pathLst>
                <a:path w="17515" h="25576" extrusionOk="0">
                  <a:moveTo>
                    <a:pt x="16645" y="1"/>
                  </a:moveTo>
                  <a:lnTo>
                    <a:pt x="17514" y="1239"/>
                  </a:lnTo>
                  <a:lnTo>
                    <a:pt x="0" y="25575"/>
                  </a:lnTo>
                  <a:close/>
                </a:path>
              </a:pathLst>
            </a:custGeom>
            <a:solidFill>
              <a:srgbClr val="242424">
                <a:alpha val="20450"/>
              </a:srgbClr>
            </a:solidFill>
            <a:ln>
              <a:noFill/>
            </a:ln>
          </p:spPr>
          <p:txBody>
            <a:bodyPr spcFirstLastPara="1" wrap="square" lIns="115184" tIns="115184" rIns="115184" bIns="115184" anchor="ctr" anchorCtr="0">
              <a:noAutofit/>
            </a:bodyPr>
            <a:lstStyle/>
            <a:p>
              <a:endParaRPr sz="2267"/>
            </a:p>
          </p:txBody>
        </p:sp>
      </p:grpSp>
      <p:sp>
        <p:nvSpPr>
          <p:cNvPr id="13" name="TextBox 12">
            <a:extLst>
              <a:ext uri="{FF2B5EF4-FFF2-40B4-BE49-F238E27FC236}">
                <a16:creationId xmlns:a16="http://schemas.microsoft.com/office/drawing/2014/main" id="{C9EA2FC4-9453-43F9-333E-CC9F12F1BB90}"/>
              </a:ext>
            </a:extLst>
          </p:cNvPr>
          <p:cNvSpPr txBox="1"/>
          <p:nvPr/>
        </p:nvSpPr>
        <p:spPr>
          <a:xfrm>
            <a:off x="2861576" y="2812997"/>
            <a:ext cx="5033570" cy="1813125"/>
          </a:xfrm>
          <a:prstGeom prst="rect">
            <a:avLst/>
          </a:prstGeom>
        </p:spPr>
        <p:txBody>
          <a:bodyPr wrap="square" lIns="0" tIns="0" rIns="0" bIns="0" rtlCol="0" anchor="t">
            <a:spAutoFit/>
          </a:bodyPr>
          <a:lstStyle/>
          <a:p>
            <a:pPr algn="ctr" defTabSz="576026">
              <a:lnSpc>
                <a:spcPct val="150000"/>
              </a:lnSpc>
              <a:spcBef>
                <a:spcPct val="0"/>
              </a:spcBef>
              <a:buClrTx/>
              <a:defRPr/>
            </a:pPr>
            <a:r>
              <a:rPr lang="vi-VN" sz="4200" b="1" kern="1200" dirty="0">
                <a:solidFill>
                  <a:srgbClr val="C00000"/>
                </a:solidFill>
                <a:latin typeface="+mn-lt"/>
                <a:ea typeface="+mn-ea"/>
                <a:cs typeface="Arial" panose="020B0604020202020204" pitchFamily="34" charset="0"/>
              </a:rPr>
              <a:t>HOẠT ĐỘNG </a:t>
            </a:r>
            <a:r>
              <a:rPr lang="en-US" sz="4200" b="1" kern="1200" dirty="0">
                <a:solidFill>
                  <a:srgbClr val="C00000"/>
                </a:solidFill>
                <a:latin typeface="+mn-lt"/>
                <a:ea typeface="+mn-ea"/>
                <a:cs typeface="Arial" panose="020B0604020202020204" pitchFamily="34" charset="0"/>
              </a:rPr>
              <a:t>3</a:t>
            </a:r>
            <a:r>
              <a:rPr lang="vi-VN" sz="4200" b="1" kern="1200" dirty="0">
                <a:solidFill>
                  <a:srgbClr val="C00000"/>
                </a:solidFill>
                <a:latin typeface="+mn-lt"/>
                <a:ea typeface="+mn-ea"/>
                <a:cs typeface="Arial" panose="020B0604020202020204" pitchFamily="34" charset="0"/>
              </a:rPr>
              <a:t>: </a:t>
            </a:r>
            <a:endParaRPr lang="en-US" sz="4200" b="1" kern="1200" dirty="0">
              <a:solidFill>
                <a:srgbClr val="C00000"/>
              </a:solidFill>
              <a:latin typeface="+mn-lt"/>
              <a:ea typeface="+mn-ea"/>
              <a:cs typeface="Arial" panose="020B0604020202020204" pitchFamily="34" charset="0"/>
            </a:endParaRPr>
          </a:p>
          <a:p>
            <a:pPr algn="ctr" defTabSz="576026">
              <a:lnSpc>
                <a:spcPct val="150000"/>
              </a:lnSpc>
              <a:spcBef>
                <a:spcPct val="0"/>
              </a:spcBef>
              <a:buClrTx/>
              <a:defRPr/>
            </a:pPr>
            <a:r>
              <a:rPr lang="vi-VN" sz="4200" b="1" kern="1200" dirty="0">
                <a:solidFill>
                  <a:prstClr val="black"/>
                </a:solidFill>
                <a:latin typeface="+mn-lt"/>
                <a:ea typeface="+mn-ea"/>
                <a:cs typeface="Arial" panose="020B0604020202020204" pitchFamily="34" charset="0"/>
              </a:rPr>
              <a:t>ĐỌC </a:t>
            </a:r>
            <a:r>
              <a:rPr lang="en-US" sz="4200" b="1" kern="1200" dirty="0">
                <a:solidFill>
                  <a:prstClr val="black"/>
                </a:solidFill>
                <a:latin typeface="+mn-lt"/>
                <a:ea typeface="+mn-ea"/>
                <a:cs typeface="Arial" panose="020B0604020202020204" pitchFamily="34" charset="0"/>
              </a:rPr>
              <a:t>NÂNG CAO</a:t>
            </a:r>
            <a:endParaRPr lang="vi-VN" sz="4200" b="1" kern="1200" dirty="0">
              <a:solidFill>
                <a:prstClr val="black"/>
              </a:solidFill>
              <a:latin typeface="+mn-lt"/>
              <a:ea typeface="+mn-ea"/>
              <a:cs typeface="Arial" panose="020B0604020202020204" pitchFamily="34" charset="0"/>
            </a:endParaRPr>
          </a:p>
        </p:txBody>
      </p:sp>
    </p:spTree>
    <p:extLst>
      <p:ext uri="{BB962C8B-B14F-4D97-AF65-F5344CB8AC3E}">
        <p14:creationId xmlns:p14="http://schemas.microsoft.com/office/powerpoint/2010/main" val="2530806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7E4AC72-328A-0AEB-9A09-3196B47BC0BC}"/>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92C53BA8-792A-1006-7752-03470C0A6342}"/>
              </a:ext>
            </a:extLst>
          </p:cNvPr>
          <p:cNvGrpSpPr/>
          <p:nvPr/>
        </p:nvGrpSpPr>
        <p:grpSpPr>
          <a:xfrm>
            <a:off x="590991" y="2237449"/>
            <a:ext cx="10697280" cy="1252258"/>
            <a:chOff x="162604" y="2568283"/>
            <a:chExt cx="16981473" cy="1987905"/>
          </a:xfrm>
        </p:grpSpPr>
        <p:sp>
          <p:nvSpPr>
            <p:cNvPr id="3" name="TextBox 2">
              <a:extLst>
                <a:ext uri="{FF2B5EF4-FFF2-40B4-BE49-F238E27FC236}">
                  <a16:creationId xmlns:a16="http://schemas.microsoft.com/office/drawing/2014/main" id="{2A419235-3BEE-5516-473E-2558B3FAB9EF}"/>
                </a:ext>
              </a:extLst>
            </p:cNvPr>
            <p:cNvSpPr txBox="1"/>
            <p:nvPr/>
          </p:nvSpPr>
          <p:spPr>
            <a:xfrm>
              <a:off x="1482897" y="2568283"/>
              <a:ext cx="15661180" cy="1987905"/>
            </a:xfrm>
            <a:prstGeom prst="roundRect">
              <a:avLst/>
            </a:prstGeom>
            <a:solidFill>
              <a:srgbClr val="D9EBEA"/>
            </a:solidFill>
            <a:ln w="38100" cap="flat" cmpd="sng" algn="ctr">
              <a:noFill/>
              <a:prstDash val="dash"/>
            </a:ln>
            <a:effectLst/>
          </p:spPr>
          <p:txBody>
            <a:bodyPr wrap="square">
              <a:spAutoFit/>
            </a:bodyPr>
            <a:lstStyle/>
            <a:p>
              <a:pPr algn="just" defTabSz="576026">
                <a:lnSpc>
                  <a:spcPct val="150000"/>
                </a:lnSpc>
                <a:buClrTx/>
                <a:defRPr/>
              </a:pPr>
              <a:r>
                <a:rPr lang="en-US" sz="2400" dirty="0" err="1">
                  <a:solidFill>
                    <a:prstClr val="black"/>
                  </a:solidFill>
                  <a:latin typeface="+mn-lt"/>
                  <a:ea typeface="+mn-ea"/>
                  <a:cs typeface="Arial" panose="020B0604020202020204" pitchFamily="34" charset="0"/>
                </a:rPr>
                <a:t>Các</a:t>
              </a:r>
              <a:r>
                <a:rPr lang="en-US" sz="2400" dirty="0">
                  <a:solidFill>
                    <a:prstClr val="black"/>
                  </a:solidFill>
                  <a:latin typeface="+mn-lt"/>
                  <a:ea typeface="+mn-ea"/>
                  <a:cs typeface="Arial" panose="020B0604020202020204" pitchFamily="34" charset="0"/>
                </a:rPr>
                <a:t> </a:t>
              </a:r>
              <a:r>
                <a:rPr lang="en-US" sz="2400" dirty="0" err="1">
                  <a:solidFill>
                    <a:prstClr val="black"/>
                  </a:solidFill>
                  <a:latin typeface="+mn-lt"/>
                  <a:ea typeface="+mn-ea"/>
                  <a:cs typeface="Arial" panose="020B0604020202020204" pitchFamily="34" charset="0"/>
                </a:rPr>
                <a:t>em</a:t>
              </a:r>
              <a:r>
                <a:rPr lang="en-US" sz="2400" dirty="0">
                  <a:solidFill>
                    <a:prstClr val="black"/>
                  </a:solidFill>
                  <a:latin typeface="+mn-lt"/>
                  <a:ea typeface="+mn-ea"/>
                  <a:cs typeface="Arial" panose="020B0604020202020204" pitchFamily="34" charset="0"/>
                </a:rPr>
                <a:t> </a:t>
              </a:r>
              <a:r>
                <a:rPr lang="en-US" sz="2400" dirty="0" err="1">
                  <a:solidFill>
                    <a:prstClr val="black"/>
                  </a:solidFill>
                  <a:latin typeface="+mn-lt"/>
                  <a:ea typeface="+mn-ea"/>
                  <a:cs typeface="Arial" panose="020B0604020202020204" pitchFamily="34" charset="0"/>
                </a:rPr>
                <a:t>hãy</a:t>
              </a:r>
              <a:r>
                <a:rPr lang="en-US" sz="2400" dirty="0">
                  <a:solidFill>
                    <a:prstClr val="black"/>
                  </a:solidFill>
                  <a:latin typeface="+mn-lt"/>
                  <a:ea typeface="+mn-ea"/>
                  <a:cs typeface="Arial" panose="020B0604020202020204" pitchFamily="34" charset="0"/>
                </a:rPr>
                <a:t> </a:t>
              </a:r>
              <a:r>
                <a:rPr lang="en-US" sz="2400" dirty="0" err="1">
                  <a:solidFill>
                    <a:prstClr val="black"/>
                  </a:solidFill>
                  <a:latin typeface="+mn-lt"/>
                  <a:ea typeface="+mn-ea"/>
                  <a:cs typeface="Arial" panose="020B0604020202020204" pitchFamily="34" charset="0"/>
                </a:rPr>
                <a:t>tiến</a:t>
              </a:r>
              <a:r>
                <a:rPr lang="en-US" sz="2400" dirty="0">
                  <a:solidFill>
                    <a:prstClr val="black"/>
                  </a:solidFill>
                  <a:latin typeface="+mn-lt"/>
                  <a:ea typeface="+mn-ea"/>
                  <a:cs typeface="Arial" panose="020B0604020202020204" pitchFamily="34" charset="0"/>
                </a:rPr>
                <a:t> </a:t>
              </a:r>
              <a:r>
                <a:rPr lang="en-US" sz="2400" dirty="0" err="1">
                  <a:solidFill>
                    <a:prstClr val="black"/>
                  </a:solidFill>
                  <a:latin typeface="+mn-lt"/>
                  <a:ea typeface="+mn-ea"/>
                  <a:cs typeface="Arial" panose="020B0604020202020204" pitchFamily="34" charset="0"/>
                </a:rPr>
                <a:t>hành</a:t>
              </a:r>
              <a:r>
                <a:rPr lang="en-US" sz="2400" dirty="0">
                  <a:solidFill>
                    <a:prstClr val="black"/>
                  </a:solidFill>
                  <a:latin typeface="+mn-lt"/>
                  <a:ea typeface="+mn-ea"/>
                  <a:cs typeface="Arial" panose="020B0604020202020204" pitchFamily="34" charset="0"/>
                </a:rPr>
                <a:t> </a:t>
              </a:r>
              <a:r>
                <a:rPr lang="en-US" sz="2400" dirty="0" err="1">
                  <a:solidFill>
                    <a:prstClr val="black"/>
                  </a:solidFill>
                  <a:latin typeface="+mn-lt"/>
                  <a:ea typeface="+mn-ea"/>
                  <a:cs typeface="Arial" panose="020B0604020202020204" pitchFamily="34" charset="0"/>
                </a:rPr>
                <a:t>đọc</a:t>
              </a:r>
              <a:r>
                <a:rPr lang="en-US" sz="2400" dirty="0">
                  <a:solidFill>
                    <a:prstClr val="black"/>
                  </a:solidFill>
                  <a:latin typeface="+mn-lt"/>
                  <a:ea typeface="+mn-ea"/>
                  <a:cs typeface="Arial" panose="020B0604020202020204" pitchFamily="34" charset="0"/>
                </a:rPr>
                <a:t> </a:t>
              </a:r>
              <a:r>
                <a:rPr lang="en-US" sz="2400" dirty="0" err="1">
                  <a:solidFill>
                    <a:prstClr val="black"/>
                  </a:solidFill>
                  <a:latin typeface="+mn-lt"/>
                  <a:ea typeface="+mn-ea"/>
                  <a:cs typeface="Arial" panose="020B0604020202020204" pitchFamily="34" charset="0"/>
                </a:rPr>
                <a:t>nối</a:t>
              </a:r>
              <a:r>
                <a:rPr lang="en-US" sz="2400" dirty="0">
                  <a:solidFill>
                    <a:prstClr val="black"/>
                  </a:solidFill>
                  <a:latin typeface="+mn-lt"/>
                  <a:ea typeface="+mn-ea"/>
                  <a:cs typeface="Arial" panose="020B0604020202020204" pitchFamily="34" charset="0"/>
                </a:rPr>
                <a:t> </a:t>
              </a:r>
              <a:r>
                <a:rPr lang="en-US" sz="2400" dirty="0" err="1">
                  <a:solidFill>
                    <a:prstClr val="black"/>
                  </a:solidFill>
                  <a:latin typeface="+mn-lt"/>
                  <a:ea typeface="+mn-ea"/>
                  <a:cs typeface="Arial" panose="020B0604020202020204" pitchFamily="34" charset="0"/>
                </a:rPr>
                <a:t>tiếp</a:t>
              </a:r>
              <a:r>
                <a:rPr lang="en-US" sz="2400" dirty="0">
                  <a:solidFill>
                    <a:prstClr val="black"/>
                  </a:solidFill>
                  <a:latin typeface="+mn-lt"/>
                  <a:ea typeface="+mn-ea"/>
                  <a:cs typeface="Arial" panose="020B0604020202020204" pitchFamily="34" charset="0"/>
                </a:rPr>
                <a:t> </a:t>
              </a:r>
              <a:r>
                <a:rPr lang="en-US" sz="2400" dirty="0" err="1">
                  <a:solidFill>
                    <a:prstClr val="black"/>
                  </a:solidFill>
                  <a:latin typeface="+mn-lt"/>
                  <a:ea typeface="+mn-ea"/>
                  <a:cs typeface="Arial" panose="020B0604020202020204" pitchFamily="34" charset="0"/>
                </a:rPr>
                <a:t>đoạn</a:t>
              </a:r>
              <a:r>
                <a:rPr lang="en-US" sz="2400" dirty="0">
                  <a:solidFill>
                    <a:prstClr val="black"/>
                  </a:solidFill>
                  <a:latin typeface="+mn-lt"/>
                  <a:ea typeface="+mn-ea"/>
                  <a:cs typeface="Arial" panose="020B0604020202020204" pitchFamily="34" charset="0"/>
                </a:rPr>
                <a:t> 2,3 </a:t>
              </a:r>
              <a:r>
                <a:rPr lang="en-US" sz="2400" dirty="0" err="1">
                  <a:solidFill>
                    <a:prstClr val="black"/>
                  </a:solidFill>
                  <a:latin typeface="+mn-lt"/>
                  <a:ea typeface="+mn-ea"/>
                  <a:cs typeface="Arial" panose="020B0604020202020204" pitchFamily="34" charset="0"/>
                </a:rPr>
                <a:t>và</a:t>
              </a:r>
              <a:r>
                <a:rPr lang="en-US" sz="2400" dirty="0">
                  <a:solidFill>
                    <a:prstClr val="black"/>
                  </a:solidFill>
                  <a:latin typeface="+mn-lt"/>
                  <a:ea typeface="+mn-ea"/>
                  <a:cs typeface="Arial" panose="020B0604020202020204" pitchFamily="34" charset="0"/>
                </a:rPr>
                <a:t> </a:t>
              </a:r>
              <a:r>
                <a:rPr lang="en-US" sz="2400" dirty="0" err="1">
                  <a:solidFill>
                    <a:prstClr val="black"/>
                  </a:solidFill>
                  <a:latin typeface="+mn-lt"/>
                  <a:ea typeface="+mn-ea"/>
                  <a:cs typeface="Arial" panose="020B0604020202020204" pitchFamily="34" charset="0"/>
                </a:rPr>
                <a:t>xác</a:t>
              </a:r>
              <a:r>
                <a:rPr lang="en-US" sz="2400" dirty="0">
                  <a:solidFill>
                    <a:prstClr val="black"/>
                  </a:solidFill>
                  <a:latin typeface="+mn-lt"/>
                  <a:ea typeface="+mn-ea"/>
                  <a:cs typeface="Arial" panose="020B0604020202020204" pitchFamily="34" charset="0"/>
                </a:rPr>
                <a:t> </a:t>
              </a:r>
              <a:r>
                <a:rPr lang="en-US" sz="2400" dirty="0" err="1">
                  <a:solidFill>
                    <a:prstClr val="black"/>
                  </a:solidFill>
                  <a:latin typeface="+mn-lt"/>
                  <a:ea typeface="+mn-ea"/>
                  <a:cs typeface="Arial" panose="020B0604020202020204" pitchFamily="34" charset="0"/>
                </a:rPr>
                <a:t>định</a:t>
              </a:r>
              <a:r>
                <a:rPr lang="en-US" sz="2400" dirty="0">
                  <a:solidFill>
                    <a:prstClr val="black"/>
                  </a:solidFill>
                  <a:latin typeface="+mn-lt"/>
                  <a:ea typeface="+mn-ea"/>
                  <a:cs typeface="Arial" panose="020B0604020202020204" pitchFamily="34" charset="0"/>
                </a:rPr>
                <a:t> </a:t>
              </a:r>
              <a:r>
                <a:rPr lang="en-US" sz="2400" dirty="0" err="1">
                  <a:solidFill>
                    <a:prstClr val="black"/>
                  </a:solidFill>
                  <a:latin typeface="+mn-lt"/>
                  <a:ea typeface="+mn-ea"/>
                  <a:cs typeface="Arial" panose="020B0604020202020204" pitchFamily="34" charset="0"/>
                </a:rPr>
                <a:t>giọng</a:t>
              </a:r>
              <a:r>
                <a:rPr lang="en-US" sz="2400" dirty="0">
                  <a:solidFill>
                    <a:prstClr val="black"/>
                  </a:solidFill>
                  <a:latin typeface="+mn-lt"/>
                  <a:ea typeface="+mn-ea"/>
                  <a:cs typeface="Arial" panose="020B0604020202020204" pitchFamily="34" charset="0"/>
                </a:rPr>
                <a:t> </a:t>
              </a:r>
              <a:r>
                <a:rPr lang="en-US" sz="2400" dirty="0" err="1">
                  <a:solidFill>
                    <a:prstClr val="black"/>
                  </a:solidFill>
                  <a:latin typeface="+mn-lt"/>
                  <a:ea typeface="+mn-ea"/>
                  <a:cs typeface="Arial" panose="020B0604020202020204" pitchFamily="34" charset="0"/>
                </a:rPr>
                <a:t>đọc</a:t>
              </a:r>
              <a:r>
                <a:rPr lang="en-US" sz="2400" dirty="0">
                  <a:solidFill>
                    <a:prstClr val="black"/>
                  </a:solidFill>
                  <a:latin typeface="+mn-lt"/>
                  <a:ea typeface="+mn-ea"/>
                  <a:cs typeface="Arial" panose="020B0604020202020204" pitchFamily="34" charset="0"/>
                </a:rPr>
                <a:t> </a:t>
              </a:r>
              <a:r>
                <a:rPr lang="en-US" sz="2400" dirty="0" err="1">
                  <a:solidFill>
                    <a:prstClr val="black"/>
                  </a:solidFill>
                  <a:latin typeface="+mn-lt"/>
                  <a:ea typeface="+mn-ea"/>
                  <a:cs typeface="Arial" panose="020B0604020202020204" pitchFamily="34" charset="0"/>
                </a:rPr>
                <a:t>của</a:t>
              </a:r>
              <a:r>
                <a:rPr lang="en-US" sz="2400" dirty="0">
                  <a:solidFill>
                    <a:prstClr val="black"/>
                  </a:solidFill>
                  <a:latin typeface="+mn-lt"/>
                  <a:ea typeface="+mn-ea"/>
                  <a:cs typeface="Arial" panose="020B0604020202020204" pitchFamily="34" charset="0"/>
                </a:rPr>
                <a:t> </a:t>
              </a:r>
              <a:r>
                <a:rPr lang="en-US" sz="2400" dirty="0" err="1">
                  <a:solidFill>
                    <a:prstClr val="black"/>
                  </a:solidFill>
                  <a:latin typeface="+mn-lt"/>
                  <a:ea typeface="+mn-ea"/>
                  <a:cs typeface="Arial" panose="020B0604020202020204" pitchFamily="34" charset="0"/>
                </a:rPr>
                <a:t>hai</a:t>
              </a:r>
              <a:r>
                <a:rPr lang="en-US" sz="2400" dirty="0">
                  <a:solidFill>
                    <a:prstClr val="black"/>
                  </a:solidFill>
                  <a:latin typeface="+mn-lt"/>
                  <a:ea typeface="+mn-ea"/>
                  <a:cs typeface="Arial" panose="020B0604020202020204" pitchFamily="34" charset="0"/>
                </a:rPr>
                <a:t> </a:t>
              </a:r>
              <a:r>
                <a:rPr lang="en-US" sz="2400" dirty="0" err="1">
                  <a:solidFill>
                    <a:prstClr val="black"/>
                  </a:solidFill>
                  <a:latin typeface="+mn-lt"/>
                  <a:ea typeface="+mn-ea"/>
                  <a:cs typeface="Arial" panose="020B0604020202020204" pitchFamily="34" charset="0"/>
                </a:rPr>
                <a:t>đoạn</a:t>
              </a:r>
              <a:r>
                <a:rPr lang="en-US" sz="2400" dirty="0">
                  <a:solidFill>
                    <a:prstClr val="black"/>
                  </a:solidFill>
                  <a:latin typeface="+mn-lt"/>
                  <a:ea typeface="+mn-ea"/>
                  <a:cs typeface="Arial" panose="020B0604020202020204" pitchFamily="34" charset="0"/>
                </a:rPr>
                <a:t> </a:t>
              </a:r>
              <a:r>
                <a:rPr lang="en-US" sz="2400" dirty="0" err="1">
                  <a:solidFill>
                    <a:prstClr val="black"/>
                  </a:solidFill>
                  <a:latin typeface="+mn-lt"/>
                  <a:ea typeface="+mn-ea"/>
                  <a:cs typeface="Arial" panose="020B0604020202020204" pitchFamily="34" charset="0"/>
                </a:rPr>
                <a:t>này</a:t>
              </a:r>
              <a:r>
                <a:rPr lang="en-US" sz="2400" dirty="0">
                  <a:solidFill>
                    <a:prstClr val="black"/>
                  </a:solidFill>
                  <a:latin typeface="+mn-lt"/>
                  <a:ea typeface="+mn-ea"/>
                  <a:cs typeface="Arial" panose="020B0604020202020204" pitchFamily="34" charset="0"/>
                </a:rPr>
                <a:t>:</a:t>
              </a:r>
              <a:endParaRPr lang="vi-VN" sz="2400" i="1" dirty="0">
                <a:solidFill>
                  <a:prstClr val="black"/>
                </a:solidFill>
                <a:latin typeface="+mn-lt"/>
                <a:ea typeface="+mn-ea"/>
                <a:cs typeface="Arial" panose="020B0604020202020204" pitchFamily="34" charset="0"/>
              </a:endParaRPr>
            </a:p>
          </p:txBody>
        </p:sp>
        <p:pic>
          <p:nvPicPr>
            <p:cNvPr id="4" name="Picture 9">
              <a:extLst>
                <a:ext uri="{FF2B5EF4-FFF2-40B4-BE49-F238E27FC236}">
                  <a16:creationId xmlns:a16="http://schemas.microsoft.com/office/drawing/2014/main" id="{CD7C2EB7-8A48-68D5-5844-0E9BDA4EDBA0}"/>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62604" y="2915503"/>
              <a:ext cx="1118219" cy="1256423"/>
            </a:xfrm>
            <a:prstGeom prst="rect">
              <a:avLst/>
            </a:prstGeom>
          </p:spPr>
        </p:pic>
      </p:grpSp>
      <p:sp>
        <p:nvSpPr>
          <p:cNvPr id="5" name="Rounded Rectangle 104">
            <a:extLst>
              <a:ext uri="{FF2B5EF4-FFF2-40B4-BE49-F238E27FC236}">
                <a16:creationId xmlns:a16="http://schemas.microsoft.com/office/drawing/2014/main" id="{7F24988E-CC3A-305E-60F5-1562D36312FF}"/>
              </a:ext>
            </a:extLst>
          </p:cNvPr>
          <p:cNvSpPr/>
          <p:nvPr/>
        </p:nvSpPr>
        <p:spPr>
          <a:xfrm>
            <a:off x="908216" y="4274667"/>
            <a:ext cx="4648096" cy="2033199"/>
          </a:xfrm>
          <a:prstGeom prst="rect">
            <a:avLst/>
          </a:prstGeom>
          <a:solidFill>
            <a:srgbClr val="FFFFFF"/>
          </a:solidFill>
          <a:ln w="12700" cap="flat" cmpd="sng" algn="ctr">
            <a:solidFill>
              <a:srgbClr val="E66548">
                <a:lumMod val="25000"/>
              </a:srgbClr>
            </a:solidFill>
            <a:prstDash val="dash"/>
          </a:ln>
          <a:effectLst/>
        </p:spPr>
        <p:txBody>
          <a:bodyPr rtlCol="0" anchor="ctr"/>
          <a:lstStyle/>
          <a:p>
            <a:pPr algn="just">
              <a:lnSpc>
                <a:spcPct val="150000"/>
              </a:lnSpc>
              <a:buClrTx/>
              <a:defRPr/>
            </a:pPr>
            <a:r>
              <a:rPr lang="en-US" sz="2400" dirty="0" err="1">
                <a:solidFill>
                  <a:prstClr val="black"/>
                </a:solidFill>
                <a:latin typeface="+mn-lt"/>
                <a:ea typeface="+mn-ea"/>
                <a:cs typeface="Arial" panose="020B0604020202020204" pitchFamily="34" charset="0"/>
              </a:rPr>
              <a:t>Đọc</a:t>
            </a:r>
            <a:r>
              <a:rPr lang="en-US" sz="2400" dirty="0">
                <a:solidFill>
                  <a:prstClr val="black"/>
                </a:solidFill>
                <a:latin typeface="+mn-lt"/>
                <a:ea typeface="+mn-ea"/>
                <a:cs typeface="Arial" panose="020B0604020202020204" pitchFamily="34" charset="0"/>
              </a:rPr>
              <a:t> </a:t>
            </a:r>
            <a:r>
              <a:rPr lang="en-US" sz="2400" dirty="0" err="1">
                <a:solidFill>
                  <a:prstClr val="black"/>
                </a:solidFill>
                <a:latin typeface="+mn-lt"/>
                <a:ea typeface="+mn-ea"/>
                <a:cs typeface="Arial" panose="020B0604020202020204" pitchFamily="34" charset="0"/>
              </a:rPr>
              <a:t>diễn</a:t>
            </a:r>
            <a:r>
              <a:rPr lang="en-US" sz="2400" dirty="0">
                <a:solidFill>
                  <a:prstClr val="black"/>
                </a:solidFill>
                <a:latin typeface="+mn-lt"/>
                <a:ea typeface="+mn-ea"/>
                <a:cs typeface="Arial" panose="020B0604020202020204" pitchFamily="34" charset="0"/>
              </a:rPr>
              <a:t> </a:t>
            </a:r>
            <a:r>
              <a:rPr lang="en-US" sz="2400" dirty="0" err="1">
                <a:solidFill>
                  <a:prstClr val="black"/>
                </a:solidFill>
                <a:latin typeface="+mn-lt"/>
                <a:ea typeface="+mn-ea"/>
                <a:cs typeface="Arial" panose="020B0604020202020204" pitchFamily="34" charset="0"/>
              </a:rPr>
              <a:t>cảm</a:t>
            </a:r>
            <a:r>
              <a:rPr lang="en-US" sz="2400" dirty="0">
                <a:solidFill>
                  <a:prstClr val="black"/>
                </a:solidFill>
                <a:latin typeface="+mn-lt"/>
                <a:ea typeface="+mn-ea"/>
                <a:cs typeface="Arial" panose="020B0604020202020204" pitchFamily="34" charset="0"/>
              </a:rPr>
              <a:t> </a:t>
            </a:r>
            <a:r>
              <a:rPr lang="en-US" sz="2400" dirty="0" err="1">
                <a:solidFill>
                  <a:prstClr val="black"/>
                </a:solidFill>
                <a:latin typeface="+mn-lt"/>
                <a:ea typeface="+mn-ea"/>
                <a:cs typeface="Arial" panose="020B0604020202020204" pitchFamily="34" charset="0"/>
              </a:rPr>
              <a:t>một</a:t>
            </a:r>
            <a:r>
              <a:rPr lang="en-US" sz="2400" dirty="0">
                <a:solidFill>
                  <a:prstClr val="black"/>
                </a:solidFill>
                <a:latin typeface="+mn-lt"/>
                <a:ea typeface="+mn-ea"/>
                <a:cs typeface="Arial" panose="020B0604020202020204" pitchFamily="34" charset="0"/>
              </a:rPr>
              <a:t> </a:t>
            </a:r>
            <a:r>
              <a:rPr lang="en-US" sz="2400" dirty="0" err="1">
                <a:solidFill>
                  <a:prstClr val="black"/>
                </a:solidFill>
                <a:latin typeface="+mn-lt"/>
                <a:ea typeface="+mn-ea"/>
                <a:cs typeface="Arial" panose="020B0604020202020204" pitchFamily="34" charset="0"/>
              </a:rPr>
              <a:t>số</a:t>
            </a:r>
            <a:r>
              <a:rPr lang="en-US" sz="2400" dirty="0">
                <a:solidFill>
                  <a:prstClr val="black"/>
                </a:solidFill>
                <a:latin typeface="+mn-lt"/>
                <a:ea typeface="+mn-ea"/>
                <a:cs typeface="Arial" panose="020B0604020202020204" pitchFamily="34" charset="0"/>
              </a:rPr>
              <a:t> </a:t>
            </a:r>
            <a:r>
              <a:rPr lang="en-US" sz="2400" dirty="0" err="1">
                <a:solidFill>
                  <a:prstClr val="black"/>
                </a:solidFill>
                <a:latin typeface="+mn-lt"/>
                <a:ea typeface="+mn-ea"/>
                <a:cs typeface="Arial" panose="020B0604020202020204" pitchFamily="34" charset="0"/>
              </a:rPr>
              <a:t>câu</a:t>
            </a:r>
            <a:r>
              <a:rPr lang="en-US" sz="2400" dirty="0">
                <a:solidFill>
                  <a:prstClr val="black"/>
                </a:solidFill>
                <a:latin typeface="+mn-lt"/>
                <a:ea typeface="+mn-ea"/>
                <a:cs typeface="Arial" panose="020B0604020202020204" pitchFamily="34" charset="0"/>
              </a:rPr>
              <a:t> </a:t>
            </a:r>
            <a:r>
              <a:rPr lang="en-US" sz="2400" dirty="0" err="1">
                <a:solidFill>
                  <a:prstClr val="black"/>
                </a:solidFill>
                <a:latin typeface="+mn-lt"/>
                <a:ea typeface="+mn-ea"/>
                <a:cs typeface="Arial" panose="020B0604020202020204" pitchFamily="34" charset="0"/>
              </a:rPr>
              <a:t>thể</a:t>
            </a:r>
            <a:r>
              <a:rPr lang="en-US" sz="2400" dirty="0">
                <a:solidFill>
                  <a:prstClr val="black"/>
                </a:solidFill>
                <a:latin typeface="+mn-lt"/>
                <a:ea typeface="+mn-ea"/>
                <a:cs typeface="Arial" panose="020B0604020202020204" pitchFamily="34" charset="0"/>
              </a:rPr>
              <a:t> </a:t>
            </a:r>
            <a:r>
              <a:rPr lang="en-US" sz="2400" dirty="0" err="1">
                <a:solidFill>
                  <a:prstClr val="black"/>
                </a:solidFill>
                <a:latin typeface="+mn-lt"/>
                <a:ea typeface="+mn-ea"/>
                <a:cs typeface="Arial" panose="020B0604020202020204" pitchFamily="34" charset="0"/>
              </a:rPr>
              <a:t>hiện</a:t>
            </a:r>
            <a:r>
              <a:rPr lang="en-US" sz="2400" dirty="0">
                <a:solidFill>
                  <a:prstClr val="black"/>
                </a:solidFill>
                <a:latin typeface="+mn-lt"/>
                <a:ea typeface="+mn-ea"/>
                <a:cs typeface="Arial" panose="020B0604020202020204" pitchFamily="34" charset="0"/>
              </a:rPr>
              <a:t> </a:t>
            </a:r>
            <a:r>
              <a:rPr lang="en-US" sz="2400" dirty="0" err="1">
                <a:solidFill>
                  <a:prstClr val="black"/>
                </a:solidFill>
                <a:latin typeface="+mn-lt"/>
                <a:ea typeface="+mn-ea"/>
                <a:cs typeface="Arial" panose="020B0604020202020204" pitchFamily="34" charset="0"/>
              </a:rPr>
              <a:t>lời</a:t>
            </a:r>
            <a:r>
              <a:rPr lang="en-US" sz="2400" dirty="0">
                <a:solidFill>
                  <a:prstClr val="black"/>
                </a:solidFill>
                <a:latin typeface="+mn-lt"/>
                <a:ea typeface="+mn-ea"/>
                <a:cs typeface="Arial" panose="020B0604020202020204" pitchFamily="34" charset="0"/>
              </a:rPr>
              <a:t> </a:t>
            </a:r>
            <a:r>
              <a:rPr lang="en-US" sz="2400" dirty="0" err="1">
                <a:solidFill>
                  <a:prstClr val="black"/>
                </a:solidFill>
                <a:latin typeface="+mn-lt"/>
                <a:ea typeface="+mn-ea"/>
                <a:cs typeface="Arial" panose="020B0604020202020204" pitchFamily="34" charset="0"/>
              </a:rPr>
              <a:t>nói</a:t>
            </a:r>
            <a:r>
              <a:rPr lang="en-US" sz="2400" dirty="0">
                <a:solidFill>
                  <a:prstClr val="black"/>
                </a:solidFill>
                <a:latin typeface="+mn-lt"/>
                <a:ea typeface="+mn-ea"/>
                <a:cs typeface="Arial" panose="020B0604020202020204" pitchFamily="34" charset="0"/>
              </a:rPr>
              <a:t> </a:t>
            </a:r>
            <a:r>
              <a:rPr lang="en-US" sz="2400" dirty="0" err="1">
                <a:solidFill>
                  <a:prstClr val="black"/>
                </a:solidFill>
                <a:latin typeface="+mn-lt"/>
                <a:ea typeface="+mn-ea"/>
                <a:cs typeface="Arial" panose="020B0604020202020204" pitchFamily="34" charset="0"/>
              </a:rPr>
              <a:t>của</a:t>
            </a:r>
            <a:r>
              <a:rPr lang="en-US" sz="2400" dirty="0">
                <a:solidFill>
                  <a:prstClr val="black"/>
                </a:solidFill>
                <a:latin typeface="+mn-lt"/>
                <a:ea typeface="+mn-ea"/>
                <a:cs typeface="Arial" panose="020B0604020202020204" pitchFamily="34" charset="0"/>
              </a:rPr>
              <a:t> </a:t>
            </a:r>
            <a:r>
              <a:rPr lang="en-US" sz="2400" dirty="0" err="1">
                <a:solidFill>
                  <a:prstClr val="black"/>
                </a:solidFill>
                <a:latin typeface="+mn-lt"/>
                <a:ea typeface="+mn-ea"/>
                <a:cs typeface="Arial" panose="020B0604020202020204" pitchFamily="34" charset="0"/>
              </a:rPr>
              <a:t>các</a:t>
            </a:r>
            <a:r>
              <a:rPr lang="en-US" sz="2400" dirty="0">
                <a:solidFill>
                  <a:prstClr val="black"/>
                </a:solidFill>
                <a:latin typeface="+mn-lt"/>
                <a:ea typeface="+mn-ea"/>
                <a:cs typeface="Arial" panose="020B0604020202020204" pitchFamily="34" charset="0"/>
              </a:rPr>
              <a:t> </a:t>
            </a:r>
            <a:r>
              <a:rPr lang="en-US" sz="2400" dirty="0" err="1">
                <a:solidFill>
                  <a:prstClr val="black"/>
                </a:solidFill>
                <a:latin typeface="+mn-lt"/>
                <a:ea typeface="+mn-ea"/>
                <a:cs typeface="Arial" panose="020B0604020202020204" pitchFamily="34" charset="0"/>
              </a:rPr>
              <a:t>nhân</a:t>
            </a:r>
            <a:r>
              <a:rPr lang="en-US" sz="2400" dirty="0">
                <a:solidFill>
                  <a:prstClr val="black"/>
                </a:solidFill>
                <a:latin typeface="+mn-lt"/>
                <a:ea typeface="+mn-ea"/>
                <a:cs typeface="Arial" panose="020B0604020202020204" pitchFamily="34" charset="0"/>
              </a:rPr>
              <a:t> </a:t>
            </a:r>
            <a:r>
              <a:rPr lang="en-US" sz="2400" dirty="0" err="1">
                <a:solidFill>
                  <a:prstClr val="black"/>
                </a:solidFill>
                <a:latin typeface="+mn-lt"/>
                <a:ea typeface="+mn-ea"/>
                <a:cs typeface="Arial" panose="020B0604020202020204" pitchFamily="34" charset="0"/>
              </a:rPr>
              <a:t>vật</a:t>
            </a:r>
            <a:r>
              <a:rPr lang="en-US" sz="2400" dirty="0">
                <a:solidFill>
                  <a:prstClr val="black"/>
                </a:solidFill>
                <a:latin typeface="+mn-lt"/>
                <a:ea typeface="+mn-ea"/>
                <a:cs typeface="Arial" panose="020B0604020202020204" pitchFamily="34" charset="0"/>
              </a:rPr>
              <a:t>.</a:t>
            </a:r>
          </a:p>
        </p:txBody>
      </p:sp>
      <p:sp>
        <p:nvSpPr>
          <p:cNvPr id="6" name="Rounded Rectangle 104">
            <a:extLst>
              <a:ext uri="{FF2B5EF4-FFF2-40B4-BE49-F238E27FC236}">
                <a16:creationId xmlns:a16="http://schemas.microsoft.com/office/drawing/2014/main" id="{F882DF1E-B5EE-A08A-984D-5666F595B8F5}"/>
              </a:ext>
            </a:extLst>
          </p:cNvPr>
          <p:cNvSpPr/>
          <p:nvPr/>
        </p:nvSpPr>
        <p:spPr>
          <a:xfrm>
            <a:off x="6557962" y="4274667"/>
            <a:ext cx="4648096" cy="2367433"/>
          </a:xfrm>
          <a:prstGeom prst="rect">
            <a:avLst/>
          </a:prstGeom>
          <a:solidFill>
            <a:srgbClr val="FFFFFF"/>
          </a:solidFill>
          <a:ln w="12700" cap="flat" cmpd="sng" algn="ctr">
            <a:solidFill>
              <a:srgbClr val="E66548">
                <a:lumMod val="25000"/>
              </a:srgbClr>
            </a:solidFill>
            <a:prstDash val="dash"/>
          </a:ln>
          <a:effectLst/>
        </p:spPr>
        <p:txBody>
          <a:bodyPr rtlCol="0" anchor="ctr"/>
          <a:lstStyle/>
          <a:p>
            <a:pPr algn="just">
              <a:lnSpc>
                <a:spcPct val="150000"/>
              </a:lnSpc>
              <a:buClrTx/>
              <a:defRPr/>
            </a:pPr>
            <a:r>
              <a:rPr lang="en-US" sz="2400" dirty="0" err="1">
                <a:solidFill>
                  <a:prstClr val="black"/>
                </a:solidFill>
                <a:latin typeface="+mn-lt"/>
                <a:ea typeface="+mn-ea"/>
                <a:cs typeface="Arial" panose="020B0604020202020204" pitchFamily="34" charset="0"/>
              </a:rPr>
              <a:t>Giọng</a:t>
            </a:r>
            <a:r>
              <a:rPr lang="en-US" sz="2400" dirty="0">
                <a:solidFill>
                  <a:prstClr val="black"/>
                </a:solidFill>
                <a:latin typeface="+mn-lt"/>
                <a:ea typeface="+mn-ea"/>
                <a:cs typeface="Arial" panose="020B0604020202020204" pitchFamily="34" charset="0"/>
              </a:rPr>
              <a:t> </a:t>
            </a:r>
            <a:r>
              <a:rPr lang="en-US" sz="2400" dirty="0" err="1">
                <a:solidFill>
                  <a:prstClr val="black"/>
                </a:solidFill>
                <a:latin typeface="+mn-lt"/>
                <a:ea typeface="+mn-ea"/>
                <a:cs typeface="Arial" panose="020B0604020202020204" pitchFamily="34" charset="0"/>
              </a:rPr>
              <a:t>đọc</a:t>
            </a:r>
            <a:r>
              <a:rPr lang="en-US" sz="2400" dirty="0">
                <a:solidFill>
                  <a:prstClr val="black"/>
                </a:solidFill>
                <a:latin typeface="+mn-lt"/>
                <a:ea typeface="+mn-ea"/>
                <a:cs typeface="Arial" panose="020B0604020202020204" pitchFamily="34" charset="0"/>
              </a:rPr>
              <a:t> </a:t>
            </a:r>
            <a:r>
              <a:rPr lang="en-US" sz="2400" dirty="0" err="1">
                <a:solidFill>
                  <a:prstClr val="black"/>
                </a:solidFill>
                <a:latin typeface="+mn-lt"/>
                <a:ea typeface="+mn-ea"/>
                <a:cs typeface="Arial" panose="020B0604020202020204" pitchFamily="34" charset="0"/>
              </a:rPr>
              <a:t>phù</a:t>
            </a:r>
            <a:r>
              <a:rPr lang="en-US" sz="2400" dirty="0">
                <a:solidFill>
                  <a:prstClr val="black"/>
                </a:solidFill>
                <a:latin typeface="+mn-lt"/>
                <a:ea typeface="+mn-ea"/>
                <a:cs typeface="Arial" panose="020B0604020202020204" pitchFamily="34" charset="0"/>
              </a:rPr>
              <a:t> </a:t>
            </a:r>
            <a:r>
              <a:rPr lang="en-US" sz="2400" dirty="0" err="1">
                <a:solidFill>
                  <a:prstClr val="black"/>
                </a:solidFill>
                <a:latin typeface="+mn-lt"/>
                <a:ea typeface="+mn-ea"/>
                <a:cs typeface="Arial" panose="020B0604020202020204" pitchFamily="34" charset="0"/>
              </a:rPr>
              <a:t>hợp</a:t>
            </a:r>
            <a:r>
              <a:rPr lang="en-US" sz="2400" dirty="0">
                <a:solidFill>
                  <a:prstClr val="black"/>
                </a:solidFill>
                <a:latin typeface="+mn-lt"/>
                <a:ea typeface="+mn-ea"/>
                <a:cs typeface="Arial" panose="020B0604020202020204" pitchFamily="34" charset="0"/>
              </a:rPr>
              <a:t> </a:t>
            </a:r>
            <a:r>
              <a:rPr lang="en-US" sz="2400" dirty="0" err="1">
                <a:solidFill>
                  <a:prstClr val="black"/>
                </a:solidFill>
                <a:latin typeface="+mn-lt"/>
                <a:ea typeface="+mn-ea"/>
                <a:cs typeface="Arial" panose="020B0604020202020204" pitchFamily="34" charset="0"/>
              </a:rPr>
              <a:t>với</a:t>
            </a:r>
            <a:r>
              <a:rPr lang="en-US" sz="2400" dirty="0">
                <a:solidFill>
                  <a:prstClr val="black"/>
                </a:solidFill>
                <a:latin typeface="+mn-lt"/>
                <a:ea typeface="+mn-ea"/>
                <a:cs typeface="Arial" panose="020B0604020202020204" pitchFamily="34" charset="0"/>
              </a:rPr>
              <a:t> </a:t>
            </a:r>
            <a:r>
              <a:rPr lang="en-US" sz="2400" dirty="0" err="1">
                <a:solidFill>
                  <a:prstClr val="black"/>
                </a:solidFill>
                <a:latin typeface="+mn-lt"/>
                <a:ea typeface="+mn-ea"/>
                <a:cs typeface="Arial" panose="020B0604020202020204" pitchFamily="34" charset="0"/>
              </a:rPr>
              <a:t>nhân</a:t>
            </a:r>
            <a:r>
              <a:rPr lang="en-US" sz="2400" dirty="0">
                <a:solidFill>
                  <a:prstClr val="black"/>
                </a:solidFill>
                <a:latin typeface="+mn-lt"/>
                <a:ea typeface="+mn-ea"/>
                <a:cs typeface="Arial" panose="020B0604020202020204" pitchFamily="34" charset="0"/>
              </a:rPr>
              <a:t> </a:t>
            </a:r>
            <a:r>
              <a:rPr lang="en-US" sz="2400" dirty="0" err="1">
                <a:solidFill>
                  <a:prstClr val="black"/>
                </a:solidFill>
                <a:latin typeface="+mn-lt"/>
                <a:ea typeface="+mn-ea"/>
                <a:cs typeface="Arial" panose="020B0604020202020204" pitchFamily="34" charset="0"/>
              </a:rPr>
              <a:t>vật</a:t>
            </a:r>
            <a:r>
              <a:rPr lang="en-US" sz="2400" dirty="0">
                <a:solidFill>
                  <a:prstClr val="black"/>
                </a:solidFill>
                <a:latin typeface="+mn-lt"/>
                <a:ea typeface="+mn-ea"/>
                <a:cs typeface="Arial" panose="020B0604020202020204" pitchFamily="34" charset="0"/>
              </a:rPr>
              <a:t>, </a:t>
            </a:r>
            <a:r>
              <a:rPr lang="en-US" sz="2400" dirty="0" err="1">
                <a:solidFill>
                  <a:prstClr val="black"/>
                </a:solidFill>
                <a:latin typeface="+mn-lt"/>
                <a:ea typeface="+mn-ea"/>
                <a:cs typeface="Arial" panose="020B0604020202020204" pitchFamily="34" charset="0"/>
              </a:rPr>
              <a:t>ngắt</a:t>
            </a:r>
            <a:r>
              <a:rPr lang="en-US" sz="2400" dirty="0">
                <a:solidFill>
                  <a:prstClr val="black"/>
                </a:solidFill>
                <a:latin typeface="+mn-lt"/>
                <a:ea typeface="+mn-ea"/>
                <a:cs typeface="Arial" panose="020B0604020202020204" pitchFamily="34" charset="0"/>
              </a:rPr>
              <a:t> </a:t>
            </a:r>
            <a:r>
              <a:rPr lang="en-US" sz="2400" dirty="0" err="1">
                <a:solidFill>
                  <a:prstClr val="black"/>
                </a:solidFill>
                <a:latin typeface="+mn-lt"/>
                <a:ea typeface="+mn-ea"/>
                <a:cs typeface="Arial" panose="020B0604020202020204" pitchFamily="34" charset="0"/>
              </a:rPr>
              <a:t>nghỉ</a:t>
            </a:r>
            <a:r>
              <a:rPr lang="en-US" sz="2400" dirty="0">
                <a:solidFill>
                  <a:prstClr val="black"/>
                </a:solidFill>
                <a:latin typeface="+mn-lt"/>
                <a:ea typeface="+mn-ea"/>
                <a:cs typeface="Arial" panose="020B0604020202020204" pitchFamily="34" charset="0"/>
              </a:rPr>
              <a:t> </a:t>
            </a:r>
            <a:r>
              <a:rPr lang="en-US" sz="2400" dirty="0" err="1">
                <a:solidFill>
                  <a:prstClr val="black"/>
                </a:solidFill>
                <a:latin typeface="+mn-lt"/>
                <a:ea typeface="+mn-ea"/>
                <a:cs typeface="Arial" panose="020B0604020202020204" pitchFamily="34" charset="0"/>
              </a:rPr>
              <a:t>đúng</a:t>
            </a:r>
            <a:r>
              <a:rPr lang="en-US" sz="2400" dirty="0">
                <a:solidFill>
                  <a:prstClr val="black"/>
                </a:solidFill>
                <a:latin typeface="+mn-lt"/>
                <a:ea typeface="+mn-ea"/>
                <a:cs typeface="Arial" panose="020B0604020202020204" pitchFamily="34" charset="0"/>
              </a:rPr>
              <a:t> </a:t>
            </a:r>
            <a:r>
              <a:rPr lang="en-US" sz="2400" dirty="0" err="1">
                <a:solidFill>
                  <a:prstClr val="black"/>
                </a:solidFill>
                <a:latin typeface="+mn-lt"/>
                <a:ea typeface="+mn-ea"/>
                <a:cs typeface="Arial" panose="020B0604020202020204" pitchFamily="34" charset="0"/>
              </a:rPr>
              <a:t>chỗ</a:t>
            </a:r>
            <a:r>
              <a:rPr lang="en-US" sz="2400" dirty="0">
                <a:solidFill>
                  <a:prstClr val="black"/>
                </a:solidFill>
                <a:latin typeface="+mn-lt"/>
                <a:ea typeface="+mn-ea"/>
                <a:cs typeface="Arial" panose="020B0604020202020204" pitchFamily="34" charset="0"/>
              </a:rPr>
              <a:t> </a:t>
            </a:r>
            <a:r>
              <a:rPr lang="en-US" sz="2400" dirty="0" err="1">
                <a:solidFill>
                  <a:prstClr val="black"/>
                </a:solidFill>
                <a:latin typeface="+mn-lt"/>
                <a:ea typeface="+mn-ea"/>
                <a:cs typeface="Arial" panose="020B0604020202020204" pitchFamily="34" charset="0"/>
              </a:rPr>
              <a:t>và</a:t>
            </a:r>
            <a:r>
              <a:rPr lang="en-US" sz="2400" dirty="0">
                <a:solidFill>
                  <a:prstClr val="black"/>
                </a:solidFill>
                <a:latin typeface="+mn-lt"/>
                <a:ea typeface="+mn-ea"/>
                <a:cs typeface="Arial" panose="020B0604020202020204" pitchFamily="34" charset="0"/>
              </a:rPr>
              <a:t> </a:t>
            </a:r>
            <a:r>
              <a:rPr lang="en-US" sz="2400" dirty="0" err="1">
                <a:solidFill>
                  <a:prstClr val="black"/>
                </a:solidFill>
                <a:latin typeface="+mn-lt"/>
                <a:ea typeface="+mn-ea"/>
                <a:cs typeface="Arial" panose="020B0604020202020204" pitchFamily="34" charset="0"/>
              </a:rPr>
              <a:t>biết</a:t>
            </a:r>
            <a:r>
              <a:rPr lang="en-US" sz="2400" dirty="0">
                <a:solidFill>
                  <a:prstClr val="black"/>
                </a:solidFill>
                <a:latin typeface="+mn-lt"/>
                <a:ea typeface="+mn-ea"/>
                <a:cs typeface="Arial" panose="020B0604020202020204" pitchFamily="34" charset="0"/>
              </a:rPr>
              <a:t> </a:t>
            </a:r>
            <a:r>
              <a:rPr lang="en-US" sz="2400" dirty="0" err="1">
                <a:solidFill>
                  <a:prstClr val="black"/>
                </a:solidFill>
                <a:latin typeface="+mn-lt"/>
                <a:ea typeface="+mn-ea"/>
                <a:cs typeface="Arial" panose="020B0604020202020204" pitchFamily="34" charset="0"/>
              </a:rPr>
              <a:t>nhấn</a:t>
            </a:r>
            <a:r>
              <a:rPr lang="en-US" sz="2400" dirty="0">
                <a:solidFill>
                  <a:prstClr val="black"/>
                </a:solidFill>
                <a:latin typeface="+mn-lt"/>
                <a:ea typeface="+mn-ea"/>
                <a:cs typeface="Arial" panose="020B0604020202020204" pitchFamily="34" charset="0"/>
              </a:rPr>
              <a:t> </a:t>
            </a:r>
            <a:r>
              <a:rPr lang="en-US" sz="2400" dirty="0" err="1">
                <a:solidFill>
                  <a:prstClr val="black"/>
                </a:solidFill>
                <a:latin typeface="+mn-lt"/>
                <a:ea typeface="+mn-ea"/>
                <a:cs typeface="Arial" panose="020B0604020202020204" pitchFamily="34" charset="0"/>
              </a:rPr>
              <a:t>mạnh</a:t>
            </a:r>
            <a:r>
              <a:rPr lang="en-US" sz="2400" dirty="0">
                <a:solidFill>
                  <a:prstClr val="black"/>
                </a:solidFill>
                <a:latin typeface="+mn-lt"/>
                <a:ea typeface="+mn-ea"/>
                <a:cs typeface="Arial" panose="020B0604020202020204" pitchFamily="34" charset="0"/>
              </a:rPr>
              <a:t> </a:t>
            </a:r>
            <a:r>
              <a:rPr lang="en-US" sz="2400" dirty="0" err="1">
                <a:solidFill>
                  <a:prstClr val="black"/>
                </a:solidFill>
                <a:latin typeface="+mn-lt"/>
                <a:ea typeface="+mn-ea"/>
                <a:cs typeface="Arial" panose="020B0604020202020204" pitchFamily="34" charset="0"/>
              </a:rPr>
              <a:t>vào</a:t>
            </a:r>
            <a:r>
              <a:rPr lang="en-US" sz="2400" dirty="0">
                <a:solidFill>
                  <a:prstClr val="black"/>
                </a:solidFill>
                <a:latin typeface="+mn-lt"/>
                <a:ea typeface="+mn-ea"/>
                <a:cs typeface="Arial" panose="020B0604020202020204" pitchFamily="34" charset="0"/>
              </a:rPr>
              <a:t> </a:t>
            </a:r>
            <a:r>
              <a:rPr lang="en-US" sz="2400" dirty="0" err="1">
                <a:solidFill>
                  <a:prstClr val="black"/>
                </a:solidFill>
                <a:latin typeface="+mn-lt"/>
                <a:ea typeface="+mn-ea"/>
                <a:cs typeface="Arial" panose="020B0604020202020204" pitchFamily="34" charset="0"/>
              </a:rPr>
              <a:t>những</a:t>
            </a:r>
            <a:r>
              <a:rPr lang="en-US" sz="2400" dirty="0">
                <a:solidFill>
                  <a:prstClr val="black"/>
                </a:solidFill>
                <a:latin typeface="+mn-lt"/>
                <a:ea typeface="+mn-ea"/>
                <a:cs typeface="Arial" panose="020B0604020202020204" pitchFamily="34" charset="0"/>
              </a:rPr>
              <a:t> </a:t>
            </a:r>
            <a:r>
              <a:rPr lang="en-US" sz="2400" dirty="0" err="1">
                <a:solidFill>
                  <a:prstClr val="black"/>
                </a:solidFill>
                <a:latin typeface="+mn-lt"/>
                <a:ea typeface="+mn-ea"/>
                <a:cs typeface="Arial" panose="020B0604020202020204" pitchFamily="34" charset="0"/>
              </a:rPr>
              <a:t>từ</a:t>
            </a:r>
            <a:r>
              <a:rPr lang="en-US" sz="2400" dirty="0">
                <a:solidFill>
                  <a:prstClr val="black"/>
                </a:solidFill>
                <a:latin typeface="+mn-lt"/>
                <a:ea typeface="+mn-ea"/>
                <a:cs typeface="Arial" panose="020B0604020202020204" pitchFamily="34" charset="0"/>
              </a:rPr>
              <a:t> </a:t>
            </a:r>
            <a:r>
              <a:rPr lang="en-US" sz="2400" dirty="0" err="1">
                <a:solidFill>
                  <a:prstClr val="black"/>
                </a:solidFill>
                <a:latin typeface="+mn-lt"/>
                <a:ea typeface="+mn-ea"/>
                <a:cs typeface="Arial" panose="020B0604020202020204" pitchFamily="34" charset="0"/>
              </a:rPr>
              <a:t>ngữ</a:t>
            </a:r>
            <a:r>
              <a:rPr lang="en-US" sz="2400" dirty="0">
                <a:solidFill>
                  <a:prstClr val="black"/>
                </a:solidFill>
                <a:latin typeface="+mn-lt"/>
                <a:ea typeface="+mn-ea"/>
                <a:cs typeface="Arial" panose="020B0604020202020204" pitchFamily="34" charset="0"/>
              </a:rPr>
              <a:t> </a:t>
            </a:r>
            <a:r>
              <a:rPr lang="en-US" sz="2400" dirty="0" err="1">
                <a:solidFill>
                  <a:prstClr val="black"/>
                </a:solidFill>
                <a:latin typeface="+mn-lt"/>
                <a:ea typeface="+mn-ea"/>
                <a:cs typeface="Arial" panose="020B0604020202020204" pitchFamily="34" charset="0"/>
              </a:rPr>
              <a:t>quan</a:t>
            </a:r>
            <a:r>
              <a:rPr lang="en-US" sz="2400" dirty="0">
                <a:solidFill>
                  <a:prstClr val="black"/>
                </a:solidFill>
                <a:latin typeface="+mn-lt"/>
                <a:ea typeface="+mn-ea"/>
                <a:cs typeface="Arial" panose="020B0604020202020204" pitchFamily="34" charset="0"/>
              </a:rPr>
              <a:t> </a:t>
            </a:r>
            <a:r>
              <a:rPr lang="en-US" sz="2400" dirty="0" err="1">
                <a:solidFill>
                  <a:prstClr val="black"/>
                </a:solidFill>
                <a:latin typeface="+mn-lt"/>
                <a:ea typeface="+mn-ea"/>
                <a:cs typeface="Arial" panose="020B0604020202020204" pitchFamily="34" charset="0"/>
              </a:rPr>
              <a:t>trọng</a:t>
            </a:r>
            <a:r>
              <a:rPr lang="en-US" sz="2400" dirty="0">
                <a:solidFill>
                  <a:prstClr val="black"/>
                </a:solidFill>
                <a:latin typeface="+mn-lt"/>
                <a:ea typeface="+mn-ea"/>
                <a:cs typeface="Arial" panose="020B0604020202020204" pitchFamily="34" charset="0"/>
              </a:rPr>
              <a:t>. </a:t>
            </a:r>
          </a:p>
        </p:txBody>
      </p:sp>
      <p:sp>
        <p:nvSpPr>
          <p:cNvPr id="7" name="Down Arrow 5">
            <a:extLst>
              <a:ext uri="{FF2B5EF4-FFF2-40B4-BE49-F238E27FC236}">
                <a16:creationId xmlns:a16="http://schemas.microsoft.com/office/drawing/2014/main" id="{4B0ABC42-B74C-CD5C-13DC-BD512CD02727}"/>
              </a:ext>
            </a:extLst>
          </p:cNvPr>
          <p:cNvSpPr/>
          <p:nvPr/>
        </p:nvSpPr>
        <p:spPr>
          <a:xfrm>
            <a:off x="2903568" y="3634198"/>
            <a:ext cx="657392" cy="534078"/>
          </a:xfrm>
          <a:prstGeom prst="downArrow">
            <a:avLst/>
          </a:prstGeom>
          <a:solidFill>
            <a:srgbClr val="75B7A1"/>
          </a:solidFill>
          <a:ln w="25400" cap="flat" cmpd="sng" algn="ctr">
            <a:noFill/>
            <a:prstDash val="solid"/>
          </a:ln>
          <a:effectLst/>
        </p:spPr>
        <p:txBody>
          <a:bodyPr rtlCol="0" anchor="ctr"/>
          <a:lstStyle/>
          <a:p>
            <a:pPr algn="ctr" defTabSz="1152053">
              <a:buClrTx/>
              <a:defRPr/>
            </a:pPr>
            <a:endParaRPr lang="en-US" sz="2400">
              <a:solidFill>
                <a:srgbClr val="191919"/>
              </a:solidFill>
              <a:latin typeface="+mn-lt"/>
              <a:ea typeface="+mn-ea"/>
            </a:endParaRPr>
          </a:p>
        </p:txBody>
      </p:sp>
      <p:sp>
        <p:nvSpPr>
          <p:cNvPr id="8" name="Down Arrow 5">
            <a:extLst>
              <a:ext uri="{FF2B5EF4-FFF2-40B4-BE49-F238E27FC236}">
                <a16:creationId xmlns:a16="http://schemas.microsoft.com/office/drawing/2014/main" id="{B10A598D-1DDD-63DD-968A-A941D0135F0B}"/>
              </a:ext>
            </a:extLst>
          </p:cNvPr>
          <p:cNvSpPr/>
          <p:nvPr/>
        </p:nvSpPr>
        <p:spPr>
          <a:xfrm>
            <a:off x="8553314" y="3634198"/>
            <a:ext cx="657392" cy="534078"/>
          </a:xfrm>
          <a:prstGeom prst="downArrow">
            <a:avLst/>
          </a:prstGeom>
          <a:solidFill>
            <a:srgbClr val="75B7A1"/>
          </a:solidFill>
          <a:ln w="25400" cap="flat" cmpd="sng" algn="ctr">
            <a:noFill/>
            <a:prstDash val="solid"/>
          </a:ln>
          <a:effectLst/>
        </p:spPr>
        <p:txBody>
          <a:bodyPr rtlCol="0" anchor="ctr"/>
          <a:lstStyle/>
          <a:p>
            <a:pPr algn="ctr" defTabSz="1152053">
              <a:buClrTx/>
              <a:defRPr/>
            </a:pPr>
            <a:endParaRPr lang="en-US" sz="2400">
              <a:solidFill>
                <a:srgbClr val="191919"/>
              </a:solidFill>
              <a:latin typeface="+mn-lt"/>
              <a:ea typeface="+mn-ea"/>
            </a:endParaRPr>
          </a:p>
        </p:txBody>
      </p:sp>
      <p:sp>
        <p:nvSpPr>
          <p:cNvPr id="9" name="Rounded Rectangle 34">
            <a:extLst>
              <a:ext uri="{FF2B5EF4-FFF2-40B4-BE49-F238E27FC236}">
                <a16:creationId xmlns:a16="http://schemas.microsoft.com/office/drawing/2014/main" id="{7459FE88-2D7D-4C1A-616D-0CFFE1E22288}"/>
              </a:ext>
            </a:extLst>
          </p:cNvPr>
          <p:cNvSpPr/>
          <p:nvPr/>
        </p:nvSpPr>
        <p:spPr>
          <a:xfrm>
            <a:off x="3498613" y="1379451"/>
            <a:ext cx="5194773" cy="962425"/>
          </a:xfrm>
          <a:prstGeom prst="roundRect">
            <a:avLst/>
          </a:prstGeom>
          <a:noFill/>
          <a:ln w="38100" cap="flat" cmpd="sng" algn="ctr">
            <a:noFill/>
            <a:prstDash val="solid"/>
          </a:ln>
          <a:effectLst/>
        </p:spPr>
        <p:txBody>
          <a:bodyPr rtlCol="0" anchor="ctr"/>
          <a:lstStyle/>
          <a:p>
            <a:pPr algn="ctr">
              <a:buClrTx/>
              <a:defRPr/>
            </a:pPr>
            <a:r>
              <a:rPr lang="en-US" sz="2400" b="1" dirty="0">
                <a:solidFill>
                  <a:sysClr val="windowText" lastClr="000000"/>
                </a:solidFill>
                <a:latin typeface="+mn-lt"/>
                <a:ea typeface="+mn-ea"/>
                <a:cs typeface="Arial" panose="020B0604020202020204" pitchFamily="34" charset="0"/>
              </a:rPr>
              <a:t>HOẠT ĐỘNG CẢ LỚP </a:t>
            </a:r>
          </a:p>
        </p:txBody>
      </p:sp>
      <p:pic>
        <p:nvPicPr>
          <p:cNvPr id="12" name="Picture 11">
            <a:hlinkClick r:id="rId5"/>
            <a:extLst>
              <a:ext uri="{FF2B5EF4-FFF2-40B4-BE49-F238E27FC236}">
                <a16:creationId xmlns:a16="http://schemas.microsoft.com/office/drawing/2014/main" id="{046C66FE-41F0-2E89-360E-6CA5CE2A1E7D}"/>
              </a:ext>
            </a:extLst>
          </p:cNvPr>
          <p:cNvPicPr>
            <a:picLocks noChangeAspect="1"/>
          </p:cNvPicPr>
          <p:nvPr/>
        </p:nvPicPr>
        <p:blipFill>
          <a:blip r:embed="rId6"/>
          <a:stretch>
            <a:fillRect/>
          </a:stretch>
        </p:blipFill>
        <p:spPr>
          <a:xfrm>
            <a:off x="10370514" y="644352"/>
            <a:ext cx="1997703" cy="1443502"/>
          </a:xfrm>
          <a:prstGeom prst="rect">
            <a:avLst/>
          </a:prstGeom>
        </p:spPr>
      </p:pic>
    </p:spTree>
    <p:extLst>
      <p:ext uri="{BB962C8B-B14F-4D97-AF65-F5344CB8AC3E}">
        <p14:creationId xmlns:p14="http://schemas.microsoft.com/office/powerpoint/2010/main" val="2276454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up)">
                                      <p:cBhvr>
                                        <p:cTn id="19" dur="500"/>
                                        <p:tgtEl>
                                          <p:spTgt spid="7"/>
                                        </p:tgtEl>
                                      </p:cBhvr>
                                    </p:animEffect>
                                  </p:childTnLst>
                                </p:cTn>
                              </p:par>
                            </p:childTnLst>
                          </p:cTn>
                        </p:par>
                        <p:par>
                          <p:cTn id="20" fill="hold">
                            <p:stCondLst>
                              <p:cond delay="500"/>
                            </p:stCondLst>
                            <p:childTnLst>
                              <p:par>
                                <p:cTn id="21" presetID="16" presetClass="entr" presetSubtype="21"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barn(inVertical)">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up)">
                                      <p:cBhvr>
                                        <p:cTn id="28" dur="500"/>
                                        <p:tgtEl>
                                          <p:spTgt spid="8"/>
                                        </p:tgtEl>
                                      </p:cBhvr>
                                    </p:animEffect>
                                  </p:childTnLst>
                                </p:cTn>
                              </p:par>
                            </p:childTnLst>
                          </p:cTn>
                        </p:par>
                        <p:par>
                          <p:cTn id="29" fill="hold">
                            <p:stCondLst>
                              <p:cond delay="500"/>
                            </p:stCondLst>
                            <p:childTnLst>
                              <p:par>
                                <p:cTn id="30" presetID="16" presetClass="entr" presetSubtype="21"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barn(inVertical)">
                                      <p:cBhvr>
                                        <p:cTn id="3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A0663B1-5BF7-6A33-0ACD-0081B0467028}"/>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3D12A7D2-2936-2094-8ABF-EA77D637C152}"/>
              </a:ext>
            </a:extLst>
          </p:cNvPr>
          <p:cNvSpPr txBox="1"/>
          <p:nvPr/>
        </p:nvSpPr>
        <p:spPr>
          <a:xfrm>
            <a:off x="1079133" y="1902164"/>
            <a:ext cx="10033734" cy="3891835"/>
          </a:xfrm>
          <a:prstGeom prst="rect">
            <a:avLst/>
          </a:prstGeom>
          <a:noFill/>
          <a:ln>
            <a:noFill/>
          </a:ln>
        </p:spPr>
        <p:txBody>
          <a:bodyPr wrap="square">
            <a:spAutoFit/>
          </a:bodyPr>
          <a:lstStyle/>
          <a:p>
            <a:pPr indent="344488" algn="just" defTabSz="1152053">
              <a:lnSpc>
                <a:spcPct val="150000"/>
              </a:lnSpc>
              <a:buClrTx/>
              <a:defRPr/>
            </a:pPr>
            <a:r>
              <a:rPr lang="vi-VN" sz="2400" dirty="0">
                <a:solidFill>
                  <a:sysClr val="windowText" lastClr="000000"/>
                </a:solidFill>
                <a:latin typeface="+mn-lt"/>
                <a:ea typeface="+mn-ea"/>
              </a:rPr>
              <a:t>Hôm đặt chân lên bãi cát hoang vu,</a:t>
            </a:r>
            <a:r>
              <a:rPr lang="vi-VN" sz="2400" dirty="0">
                <a:solidFill>
                  <a:srgbClr val="C00000"/>
                </a:solidFill>
                <a:latin typeface="+mn-lt"/>
                <a:ea typeface="+mn-ea"/>
              </a:rPr>
              <a:t>/</a:t>
            </a:r>
            <a:r>
              <a:rPr lang="vi-VN" sz="2400" dirty="0">
                <a:solidFill>
                  <a:sysClr val="windowText" lastClr="000000"/>
                </a:solidFill>
                <a:latin typeface="+mn-lt"/>
                <a:ea typeface="+mn-ea"/>
              </a:rPr>
              <a:t> vợ chàng lo lắng bảo:</a:t>
            </a:r>
            <a:r>
              <a:rPr lang="vi-VN" sz="2400" dirty="0">
                <a:solidFill>
                  <a:srgbClr val="C00000"/>
                </a:solidFill>
                <a:latin typeface="+mn-lt"/>
                <a:ea typeface="+mn-ea"/>
              </a:rPr>
              <a:t>//</a:t>
            </a:r>
            <a:r>
              <a:rPr lang="vi-VN" sz="2400" dirty="0">
                <a:solidFill>
                  <a:sysClr val="windowText" lastClr="000000"/>
                </a:solidFill>
                <a:latin typeface="+mn-lt"/>
                <a:ea typeface="+mn-ea"/>
              </a:rPr>
              <a:t> </a:t>
            </a:r>
          </a:p>
          <a:p>
            <a:pPr indent="344488" algn="just" defTabSz="1152053">
              <a:lnSpc>
                <a:spcPct val="150000"/>
              </a:lnSpc>
              <a:buClrTx/>
              <a:defRPr/>
            </a:pPr>
            <a:r>
              <a:rPr lang="vi-VN" sz="2400" dirty="0">
                <a:solidFill>
                  <a:sysClr val="windowText" lastClr="000000"/>
                </a:solidFill>
                <a:latin typeface="+mn-lt"/>
                <a:ea typeface="+mn-ea"/>
              </a:rPr>
              <a:t>- Chúng ta chết ở đây mất thôi.</a:t>
            </a:r>
            <a:r>
              <a:rPr lang="vi-VN" sz="2400" dirty="0">
                <a:solidFill>
                  <a:srgbClr val="C00000"/>
                </a:solidFill>
                <a:latin typeface="+mn-lt"/>
                <a:ea typeface="+mn-ea"/>
              </a:rPr>
              <a:t>//</a:t>
            </a:r>
            <a:r>
              <a:rPr lang="vi-VN" sz="2400" dirty="0">
                <a:solidFill>
                  <a:srgbClr val="FF0000"/>
                </a:solidFill>
                <a:latin typeface="+mn-lt"/>
                <a:ea typeface="+mn-ea"/>
              </a:rPr>
              <a:t> </a:t>
            </a:r>
          </a:p>
          <a:p>
            <a:pPr indent="344488" algn="just" defTabSz="1152053">
              <a:lnSpc>
                <a:spcPct val="150000"/>
              </a:lnSpc>
              <a:buClrTx/>
              <a:defRPr/>
            </a:pPr>
            <a:r>
              <a:rPr lang="vi-VN" sz="2400" dirty="0">
                <a:solidFill>
                  <a:sysClr val="windowText" lastClr="000000"/>
                </a:solidFill>
                <a:latin typeface="+mn-lt"/>
                <a:ea typeface="+mn-ea"/>
              </a:rPr>
              <a:t>- Trời luôn có mắt.</a:t>
            </a:r>
            <a:r>
              <a:rPr lang="vi-VN" sz="2400" dirty="0">
                <a:solidFill>
                  <a:srgbClr val="C00000"/>
                </a:solidFill>
                <a:latin typeface="+mn-lt"/>
                <a:ea typeface="+mn-ea"/>
              </a:rPr>
              <a:t>//</a:t>
            </a:r>
            <a:r>
              <a:rPr lang="vi-VN" sz="2400" dirty="0">
                <a:solidFill>
                  <a:sysClr val="windowText" lastClr="000000"/>
                </a:solidFill>
                <a:latin typeface="+mn-lt"/>
                <a:ea typeface="+mn-ea"/>
              </a:rPr>
              <a:t> Nàng đừng lo!</a:t>
            </a:r>
            <a:r>
              <a:rPr lang="vi-VN" sz="2400" dirty="0">
                <a:solidFill>
                  <a:srgbClr val="C00000"/>
                </a:solidFill>
                <a:latin typeface="+mn-lt"/>
                <a:ea typeface="+mn-ea"/>
              </a:rPr>
              <a:t>//</a:t>
            </a:r>
            <a:r>
              <a:rPr lang="en-US" sz="2400" dirty="0">
                <a:solidFill>
                  <a:srgbClr val="FF0000"/>
                </a:solidFill>
                <a:latin typeface="+mn-lt"/>
                <a:ea typeface="+mn-ea"/>
              </a:rPr>
              <a:t> </a:t>
            </a:r>
            <a:r>
              <a:rPr lang="vi-VN" sz="2400" dirty="0">
                <a:solidFill>
                  <a:sysClr val="windowText" lastClr="000000"/>
                </a:solidFill>
                <a:latin typeface="+mn-lt"/>
                <a:ea typeface="+mn-ea"/>
              </a:rPr>
              <a:t>An Tiêm an ủi vợ. </a:t>
            </a:r>
          </a:p>
          <a:p>
            <a:pPr indent="344488" algn="just" defTabSz="1152053">
              <a:lnSpc>
                <a:spcPct val="150000"/>
              </a:lnSpc>
              <a:buClrTx/>
              <a:defRPr/>
            </a:pPr>
            <a:r>
              <a:rPr lang="en-US" sz="2400" dirty="0">
                <a:solidFill>
                  <a:sysClr val="windowText" lastClr="000000"/>
                </a:solidFill>
                <a:latin typeface="+mn-lt"/>
                <a:ea typeface="+mn-ea"/>
              </a:rPr>
              <a:t>[…] </a:t>
            </a:r>
            <a:r>
              <a:rPr lang="vi-VN" sz="2400" dirty="0">
                <a:solidFill>
                  <a:sysClr val="windowText" lastClr="000000"/>
                </a:solidFill>
                <a:latin typeface="+mn-lt"/>
                <a:ea typeface="+mn-ea"/>
              </a:rPr>
              <a:t>Ít lâu sau,</a:t>
            </a:r>
            <a:r>
              <a:rPr lang="vi-VN" sz="2400" dirty="0">
                <a:solidFill>
                  <a:srgbClr val="C00000"/>
                </a:solidFill>
                <a:latin typeface="+mn-lt"/>
                <a:ea typeface="+mn-ea"/>
              </a:rPr>
              <a:t>/</a:t>
            </a:r>
            <a:r>
              <a:rPr lang="vi-VN" sz="2400" dirty="0">
                <a:solidFill>
                  <a:sysClr val="windowText" lastClr="000000"/>
                </a:solidFill>
                <a:latin typeface="+mn-lt"/>
                <a:ea typeface="+mn-ea"/>
              </a:rPr>
              <a:t> hạt nảy mầm,</a:t>
            </a:r>
            <a:r>
              <a:rPr lang="vi-VN" sz="2400" dirty="0">
                <a:solidFill>
                  <a:srgbClr val="C00000"/>
                </a:solidFill>
                <a:latin typeface="+mn-lt"/>
                <a:ea typeface="+mn-ea"/>
              </a:rPr>
              <a:t>/</a:t>
            </a:r>
            <a:r>
              <a:rPr lang="vi-VN" sz="2400" dirty="0">
                <a:solidFill>
                  <a:sysClr val="windowText" lastClr="000000"/>
                </a:solidFill>
                <a:latin typeface="+mn-lt"/>
                <a:ea typeface="+mn-ea"/>
              </a:rPr>
              <a:t> mọc ra một loại cây bò lan,</a:t>
            </a:r>
            <a:r>
              <a:rPr lang="vi-VN" sz="2400" dirty="0">
                <a:solidFill>
                  <a:srgbClr val="C00000"/>
                </a:solidFill>
                <a:latin typeface="+mn-lt"/>
                <a:ea typeface="+mn-ea"/>
              </a:rPr>
              <a:t>/</a:t>
            </a:r>
            <a:r>
              <a:rPr lang="vi-VN" sz="2400" dirty="0">
                <a:solidFill>
                  <a:sysClr val="windowText" lastClr="000000"/>
                </a:solidFill>
                <a:latin typeface="+mn-lt"/>
                <a:ea typeface="+mn-ea"/>
              </a:rPr>
              <a:t> xanh um cả bãi cát.</a:t>
            </a:r>
            <a:r>
              <a:rPr lang="vi-VN" sz="2400" dirty="0">
                <a:solidFill>
                  <a:srgbClr val="C00000"/>
                </a:solidFill>
                <a:latin typeface="+mn-lt"/>
                <a:ea typeface="+mn-ea"/>
              </a:rPr>
              <a:t>//</a:t>
            </a:r>
            <a:r>
              <a:rPr lang="vi-VN" sz="2400" dirty="0">
                <a:solidFill>
                  <a:sysClr val="windowText" lastClr="000000"/>
                </a:solidFill>
                <a:latin typeface="+mn-lt"/>
                <a:ea typeface="+mn-ea"/>
              </a:rPr>
              <a:t> Rồi cây ra quả.</a:t>
            </a:r>
            <a:r>
              <a:rPr lang="vi-VN" sz="2400" dirty="0">
                <a:solidFill>
                  <a:srgbClr val="C00000"/>
                </a:solidFill>
                <a:latin typeface="+mn-lt"/>
                <a:ea typeface="+mn-ea"/>
              </a:rPr>
              <a:t>//</a:t>
            </a:r>
            <a:r>
              <a:rPr lang="vi-VN" sz="2400" dirty="0">
                <a:solidFill>
                  <a:sysClr val="windowText" lastClr="000000"/>
                </a:solidFill>
                <a:latin typeface="+mn-lt"/>
                <a:ea typeface="+mn-ea"/>
              </a:rPr>
              <a:t> Hoá ra,</a:t>
            </a:r>
            <a:r>
              <a:rPr lang="vi-VN" sz="2400" dirty="0">
                <a:solidFill>
                  <a:srgbClr val="C00000"/>
                </a:solidFill>
                <a:latin typeface="+mn-lt"/>
                <a:ea typeface="+mn-ea"/>
              </a:rPr>
              <a:t>/</a:t>
            </a:r>
            <a:r>
              <a:rPr lang="vi-VN" sz="2400" dirty="0">
                <a:solidFill>
                  <a:sysClr val="windowText" lastClr="000000"/>
                </a:solidFill>
                <a:latin typeface="+mn-lt"/>
                <a:ea typeface="+mn-ea"/>
              </a:rPr>
              <a:t> đó là một loại dưa ruột đỏ tươi,</a:t>
            </a:r>
            <a:r>
              <a:rPr lang="vi-VN" sz="2400" dirty="0">
                <a:solidFill>
                  <a:srgbClr val="C00000"/>
                </a:solidFill>
                <a:latin typeface="+mn-lt"/>
                <a:ea typeface="+mn-ea"/>
              </a:rPr>
              <a:t>/</a:t>
            </a:r>
            <a:r>
              <a:rPr lang="vi-VN" sz="2400" dirty="0">
                <a:solidFill>
                  <a:sysClr val="windowText" lastClr="000000"/>
                </a:solidFill>
                <a:latin typeface="+mn-lt"/>
                <a:ea typeface="+mn-ea"/>
              </a:rPr>
              <a:t> hạt đen nhánh,</a:t>
            </a:r>
            <a:r>
              <a:rPr lang="vi-VN" sz="2400" dirty="0">
                <a:solidFill>
                  <a:srgbClr val="C00000"/>
                </a:solidFill>
                <a:latin typeface="+mn-lt"/>
                <a:ea typeface="+mn-ea"/>
              </a:rPr>
              <a:t>/</a:t>
            </a:r>
            <a:r>
              <a:rPr lang="vi-VN" sz="2400" dirty="0">
                <a:solidFill>
                  <a:sysClr val="windowText" lastClr="000000"/>
                </a:solidFill>
                <a:latin typeface="+mn-lt"/>
                <a:ea typeface="+mn-ea"/>
              </a:rPr>
              <a:t> vị ngọt và thanh mát.</a:t>
            </a:r>
            <a:r>
              <a:rPr lang="vi-VN" sz="2400" dirty="0">
                <a:solidFill>
                  <a:srgbClr val="C00000"/>
                </a:solidFill>
                <a:latin typeface="+mn-lt"/>
                <a:ea typeface="+mn-ea"/>
              </a:rPr>
              <a:t>//</a:t>
            </a:r>
            <a:r>
              <a:rPr lang="vi-VN" sz="2400" dirty="0">
                <a:solidFill>
                  <a:sysClr val="windowText" lastClr="000000"/>
                </a:solidFill>
                <a:latin typeface="+mn-lt"/>
                <a:ea typeface="+mn-ea"/>
              </a:rPr>
              <a:t> Từ hôm đó,</a:t>
            </a:r>
            <a:r>
              <a:rPr lang="vi-VN" sz="2400" dirty="0">
                <a:solidFill>
                  <a:srgbClr val="C00000"/>
                </a:solidFill>
                <a:latin typeface="+mn-lt"/>
                <a:ea typeface="+mn-ea"/>
              </a:rPr>
              <a:t>/ </a:t>
            </a:r>
            <a:r>
              <a:rPr lang="vi-VN" sz="2400" dirty="0">
                <a:solidFill>
                  <a:sysClr val="windowText" lastClr="000000"/>
                </a:solidFill>
                <a:latin typeface="+mn-lt"/>
                <a:ea typeface="+mn-ea"/>
              </a:rPr>
              <a:t>hai vợ chồng cố trồng thêm thật nhiều dưa làm thức ăn.</a:t>
            </a:r>
          </a:p>
        </p:txBody>
      </p:sp>
    </p:spTree>
    <p:extLst>
      <p:ext uri="{BB962C8B-B14F-4D97-AF65-F5344CB8AC3E}">
        <p14:creationId xmlns:p14="http://schemas.microsoft.com/office/powerpoint/2010/main" val="207418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57E732AA-7932-7479-6FB6-86F5363673F7}"/>
              </a:ext>
            </a:extLst>
          </p:cNvPr>
          <p:cNvPicPr>
            <a:picLocks noChangeAspect="1"/>
          </p:cNvPicPr>
          <p:nvPr/>
        </p:nvPicPr>
        <p:blipFill>
          <a:blip r:embed="rId4"/>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204379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DF12288-CB0E-18C2-7EB4-5EAD4C181600}"/>
            </a:ext>
          </a:extLst>
        </p:cNvPr>
        <p:cNvGrpSpPr/>
        <p:nvPr/>
      </p:nvGrpSpPr>
      <p:grpSpPr>
        <a:xfrm>
          <a:off x="0" y="0"/>
          <a:ext cx="0" cy="0"/>
          <a:chOff x="0" y="0"/>
          <a:chExt cx="0" cy="0"/>
        </a:xfrm>
      </p:grpSpPr>
      <p:cxnSp>
        <p:nvCxnSpPr>
          <p:cNvPr id="10" name="Google Shape;923;p37">
            <a:extLst>
              <a:ext uri="{FF2B5EF4-FFF2-40B4-BE49-F238E27FC236}">
                <a16:creationId xmlns:a16="http://schemas.microsoft.com/office/drawing/2014/main" id="{63DE55B9-E7C1-E423-4F8D-18E9688F1833}"/>
              </a:ext>
            </a:extLst>
          </p:cNvPr>
          <p:cNvCxnSpPr>
            <a:cxnSpLocks/>
          </p:cNvCxnSpPr>
          <p:nvPr/>
        </p:nvCxnSpPr>
        <p:spPr>
          <a:xfrm>
            <a:off x="1758257" y="1552849"/>
            <a:ext cx="8910875" cy="0"/>
          </a:xfrm>
          <a:prstGeom prst="straightConnector1">
            <a:avLst/>
          </a:prstGeom>
          <a:noFill/>
          <a:ln w="19050" cap="flat" cmpd="sng">
            <a:solidFill>
              <a:srgbClr val="002060"/>
            </a:solidFill>
            <a:prstDash val="solid"/>
            <a:round/>
            <a:headEnd type="none" w="med" len="med"/>
            <a:tailEnd type="none" w="med" len="med"/>
          </a:ln>
        </p:spPr>
      </p:cxnSp>
      <p:sp>
        <p:nvSpPr>
          <p:cNvPr id="11" name="TextBox 10">
            <a:extLst>
              <a:ext uri="{FF2B5EF4-FFF2-40B4-BE49-F238E27FC236}">
                <a16:creationId xmlns:a16="http://schemas.microsoft.com/office/drawing/2014/main" id="{4A1B8B1E-3582-4947-31F9-350967FAAB26}"/>
              </a:ext>
            </a:extLst>
          </p:cNvPr>
          <p:cNvSpPr txBox="1"/>
          <p:nvPr/>
        </p:nvSpPr>
        <p:spPr>
          <a:xfrm>
            <a:off x="734753" y="798635"/>
            <a:ext cx="11160301" cy="596317"/>
          </a:xfrm>
          <a:prstGeom prst="rect">
            <a:avLst/>
          </a:prstGeom>
          <a:noFill/>
        </p:spPr>
        <p:txBody>
          <a:bodyPr wrap="square" rtlCol="0">
            <a:spAutoFit/>
          </a:bodyPr>
          <a:lstStyle/>
          <a:p>
            <a:pPr algn="ctr" defTabSz="1151961">
              <a:defRPr/>
            </a:pPr>
            <a:r>
              <a:rPr lang="vi-VN" sz="3275" b="1" kern="0" dirty="0">
                <a:solidFill>
                  <a:srgbClr val="002060"/>
                </a:solidFill>
                <a:latin typeface="+mn-lt"/>
                <a:cs typeface="Arial"/>
                <a:sym typeface="Arial"/>
              </a:rPr>
              <a:t>Trò chơi </a:t>
            </a:r>
            <a:r>
              <a:rPr lang="en-US" sz="3275" b="1" kern="0" dirty="0">
                <a:solidFill>
                  <a:srgbClr val="002060"/>
                </a:solidFill>
                <a:latin typeface="+mn-lt"/>
                <a:cs typeface="Arial"/>
                <a:sym typeface="Arial"/>
              </a:rPr>
              <a:t>“Ai </a:t>
            </a:r>
            <a:r>
              <a:rPr lang="en-US" sz="3275" b="1" kern="0" dirty="0" err="1">
                <a:solidFill>
                  <a:srgbClr val="002060"/>
                </a:solidFill>
                <a:latin typeface="+mn-lt"/>
                <a:cs typeface="Arial"/>
                <a:sym typeface="Arial"/>
              </a:rPr>
              <a:t>nhanh</a:t>
            </a:r>
            <a:r>
              <a:rPr lang="en-US" sz="3275" b="1" kern="0" dirty="0">
                <a:solidFill>
                  <a:srgbClr val="002060"/>
                </a:solidFill>
                <a:latin typeface="+mn-lt"/>
                <a:cs typeface="Arial"/>
                <a:sym typeface="Arial"/>
              </a:rPr>
              <a:t> </a:t>
            </a:r>
            <a:r>
              <a:rPr lang="en-US" sz="3275" b="1" kern="0" dirty="0" err="1">
                <a:solidFill>
                  <a:srgbClr val="002060"/>
                </a:solidFill>
                <a:latin typeface="+mn-lt"/>
                <a:cs typeface="Arial"/>
                <a:sym typeface="Arial"/>
              </a:rPr>
              <a:t>tay</a:t>
            </a:r>
            <a:r>
              <a:rPr lang="en-US" sz="3275" b="1" kern="0" dirty="0">
                <a:solidFill>
                  <a:srgbClr val="002060"/>
                </a:solidFill>
                <a:latin typeface="+mn-lt"/>
                <a:cs typeface="Arial"/>
                <a:sym typeface="Arial"/>
              </a:rPr>
              <a:t> </a:t>
            </a:r>
            <a:r>
              <a:rPr lang="en-US" sz="3275" b="1" kern="0" dirty="0" err="1">
                <a:solidFill>
                  <a:srgbClr val="002060"/>
                </a:solidFill>
                <a:latin typeface="+mn-lt"/>
                <a:cs typeface="Arial"/>
                <a:sym typeface="Arial"/>
              </a:rPr>
              <a:t>hơn</a:t>
            </a:r>
            <a:r>
              <a:rPr lang="en-US" sz="3275" b="1" kern="0" dirty="0">
                <a:solidFill>
                  <a:srgbClr val="002060"/>
                </a:solidFill>
                <a:latin typeface="+mn-lt"/>
                <a:cs typeface="Arial"/>
                <a:sym typeface="Arial"/>
              </a:rPr>
              <a:t>?”</a:t>
            </a:r>
            <a:r>
              <a:rPr lang="vi-VN" sz="3275" b="1" kern="0" dirty="0">
                <a:solidFill>
                  <a:srgbClr val="002060"/>
                </a:solidFill>
                <a:latin typeface="+mn-lt"/>
                <a:cs typeface="Arial"/>
                <a:sym typeface="Arial"/>
              </a:rPr>
              <a:t> </a:t>
            </a:r>
            <a:endParaRPr lang="en-US" sz="3275" b="1" i="1" kern="0" dirty="0">
              <a:solidFill>
                <a:srgbClr val="002060"/>
              </a:solidFill>
              <a:latin typeface="+mn-lt"/>
              <a:cs typeface="Arial"/>
              <a:sym typeface="Arial"/>
            </a:endParaRPr>
          </a:p>
        </p:txBody>
      </p:sp>
      <p:grpSp>
        <p:nvGrpSpPr>
          <p:cNvPr id="12" name="Group 11">
            <a:extLst>
              <a:ext uri="{FF2B5EF4-FFF2-40B4-BE49-F238E27FC236}">
                <a16:creationId xmlns:a16="http://schemas.microsoft.com/office/drawing/2014/main" id="{C5FE0959-0A51-883D-3E4B-C08632E20B81}"/>
              </a:ext>
            </a:extLst>
          </p:cNvPr>
          <p:cNvGrpSpPr/>
          <p:nvPr/>
        </p:nvGrpSpPr>
        <p:grpSpPr>
          <a:xfrm>
            <a:off x="755374" y="1548123"/>
            <a:ext cx="7139182" cy="4095740"/>
            <a:chOff x="658640" y="2409311"/>
            <a:chExt cx="10124211" cy="6501811"/>
          </a:xfrm>
        </p:grpSpPr>
        <p:grpSp>
          <p:nvGrpSpPr>
            <p:cNvPr id="13" name="Group 12">
              <a:extLst>
                <a:ext uri="{FF2B5EF4-FFF2-40B4-BE49-F238E27FC236}">
                  <a16:creationId xmlns:a16="http://schemas.microsoft.com/office/drawing/2014/main" id="{E54E697E-A159-1E4A-BE24-DDD8C338A08C}"/>
                </a:ext>
              </a:extLst>
            </p:cNvPr>
            <p:cNvGrpSpPr/>
            <p:nvPr/>
          </p:nvGrpSpPr>
          <p:grpSpPr>
            <a:xfrm>
              <a:off x="1201202" y="2972034"/>
              <a:ext cx="9581649" cy="5939088"/>
              <a:chOff x="1201202" y="2972034"/>
              <a:chExt cx="9581649" cy="5939088"/>
            </a:xfrm>
          </p:grpSpPr>
          <p:sp>
            <p:nvSpPr>
              <p:cNvPr id="15" name="Freeform 3">
                <a:extLst>
                  <a:ext uri="{FF2B5EF4-FFF2-40B4-BE49-F238E27FC236}">
                    <a16:creationId xmlns:a16="http://schemas.microsoft.com/office/drawing/2014/main" id="{7BFA157C-6A44-2C83-9B66-8556137A3C90}"/>
                  </a:ext>
                </a:extLst>
              </p:cNvPr>
              <p:cNvSpPr/>
              <p:nvPr/>
            </p:nvSpPr>
            <p:spPr>
              <a:xfrm>
                <a:off x="1201202" y="2972034"/>
                <a:ext cx="9581649" cy="5214300"/>
              </a:xfrm>
              <a:prstGeom prst="wedgeRectCallout">
                <a:avLst>
                  <a:gd name="adj1" fmla="val 62711"/>
                  <a:gd name="adj2" fmla="val 38895"/>
                </a:avLst>
              </a:prstGeom>
              <a:solidFill>
                <a:sysClr val="window" lastClr="FFFFFF"/>
              </a:solidFill>
              <a:ln>
                <a:solidFill>
                  <a:srgbClr val="002060"/>
                </a:solidFill>
              </a:ln>
            </p:spPr>
            <p:txBody>
              <a:bodyPr/>
              <a:lstStyle/>
              <a:p>
                <a:pPr>
                  <a:defRPr/>
                </a:pPr>
                <a:endParaRPr lang="en-US" sz="729" dirty="0">
                  <a:solidFill>
                    <a:prstClr val="black"/>
                  </a:solidFill>
                  <a:latin typeface="+mn-lt"/>
                  <a:cs typeface="Arial" panose="020B0604020202020204" pitchFamily="34" charset="0"/>
                  <a:sym typeface="Arial"/>
                </a:endParaRPr>
              </a:p>
            </p:txBody>
          </p:sp>
          <p:sp>
            <p:nvSpPr>
              <p:cNvPr id="16" name="TextBox 15">
                <a:extLst>
                  <a:ext uri="{FF2B5EF4-FFF2-40B4-BE49-F238E27FC236}">
                    <a16:creationId xmlns:a16="http://schemas.microsoft.com/office/drawing/2014/main" id="{9B147CCD-905D-E4A1-576F-F3A9AD74EA9A}"/>
                  </a:ext>
                </a:extLst>
              </p:cNvPr>
              <p:cNvSpPr txBox="1"/>
              <p:nvPr/>
            </p:nvSpPr>
            <p:spPr>
              <a:xfrm>
                <a:off x="1784681" y="3235528"/>
                <a:ext cx="8414687" cy="5675594"/>
              </a:xfrm>
              <a:prstGeom prst="rect">
                <a:avLst/>
              </a:prstGeom>
              <a:noFill/>
            </p:spPr>
            <p:txBody>
              <a:bodyPr wrap="square">
                <a:spAutoFit/>
              </a:bodyPr>
              <a:lstStyle/>
              <a:p>
                <a:pPr algn="just" defTabSz="1151961">
                  <a:lnSpc>
                    <a:spcPct val="150000"/>
                  </a:lnSpc>
                  <a:defRPr/>
                </a:pPr>
                <a:r>
                  <a:rPr lang="vi-VN" sz="2200" kern="0" dirty="0">
                    <a:solidFill>
                      <a:sysClr val="windowText" lastClr="000000"/>
                    </a:solidFill>
                    <a:latin typeface="+mn-lt"/>
                    <a:cs typeface="Arial"/>
                    <a:sym typeface="Arial"/>
                  </a:rPr>
                  <a:t>GV chiếu từng câu hỏi trắc nghiệm lên màn hình</a:t>
                </a:r>
                <a:r>
                  <a:rPr lang="en-US" sz="2200" dirty="0">
                    <a:solidFill>
                      <a:sysClr val="windowText" lastClr="000000"/>
                    </a:solidFill>
                    <a:latin typeface="+mn-lt"/>
                  </a:rPr>
                  <a:t> </a:t>
                </a:r>
                <a:r>
                  <a:rPr lang="en-US" sz="2200" dirty="0" err="1">
                    <a:solidFill>
                      <a:sysClr val="windowText" lastClr="000000"/>
                    </a:solidFill>
                    <a:latin typeface="+mn-lt"/>
                  </a:rPr>
                  <a:t>và</a:t>
                </a:r>
                <a:r>
                  <a:rPr lang="en-US" sz="2200" dirty="0">
                    <a:solidFill>
                      <a:sysClr val="windowText" lastClr="000000"/>
                    </a:solidFill>
                    <a:latin typeface="+mn-lt"/>
                  </a:rPr>
                  <a:t> </a:t>
                </a:r>
                <a:r>
                  <a:rPr lang="en-US" sz="2200" dirty="0" err="1">
                    <a:solidFill>
                      <a:sysClr val="windowText" lastClr="000000"/>
                    </a:solidFill>
                    <a:latin typeface="+mn-lt"/>
                  </a:rPr>
                  <a:t>đọc</a:t>
                </a:r>
                <a:r>
                  <a:rPr lang="en-US" sz="2200" dirty="0">
                    <a:solidFill>
                      <a:sysClr val="windowText" lastClr="000000"/>
                    </a:solidFill>
                    <a:latin typeface="+mn-lt"/>
                  </a:rPr>
                  <a:t> </a:t>
                </a:r>
                <a:r>
                  <a:rPr lang="en-US" sz="2200" dirty="0" err="1">
                    <a:solidFill>
                      <a:sysClr val="windowText" lastClr="000000"/>
                    </a:solidFill>
                    <a:latin typeface="+mn-lt"/>
                  </a:rPr>
                  <a:t>câu</a:t>
                </a:r>
                <a:r>
                  <a:rPr lang="en-US" sz="2200" dirty="0">
                    <a:solidFill>
                      <a:sysClr val="windowText" lastClr="000000"/>
                    </a:solidFill>
                    <a:latin typeface="+mn-lt"/>
                  </a:rPr>
                  <a:t> </a:t>
                </a:r>
                <a:r>
                  <a:rPr lang="en-US" sz="2200" dirty="0" err="1">
                    <a:solidFill>
                      <a:sysClr val="windowText" lastClr="000000"/>
                    </a:solidFill>
                    <a:latin typeface="+mn-lt"/>
                  </a:rPr>
                  <a:t>hỏi</a:t>
                </a:r>
                <a:r>
                  <a:rPr lang="en-US" sz="2200" dirty="0">
                    <a:solidFill>
                      <a:sysClr val="windowText" lastClr="000000"/>
                    </a:solidFill>
                    <a:latin typeface="+mn-lt"/>
                  </a:rPr>
                  <a:t> + 4 </a:t>
                </a:r>
                <a:r>
                  <a:rPr lang="en-US" sz="2200" dirty="0" err="1">
                    <a:solidFill>
                      <a:sysClr val="windowText" lastClr="000000"/>
                    </a:solidFill>
                    <a:latin typeface="+mn-lt"/>
                  </a:rPr>
                  <a:t>đáp</a:t>
                </a:r>
                <a:r>
                  <a:rPr lang="en-US" sz="2200" dirty="0">
                    <a:solidFill>
                      <a:sysClr val="windowText" lastClr="000000"/>
                    </a:solidFill>
                    <a:latin typeface="+mn-lt"/>
                  </a:rPr>
                  <a:t> </a:t>
                </a:r>
                <a:r>
                  <a:rPr lang="en-US" sz="2200" dirty="0" err="1">
                    <a:solidFill>
                      <a:sysClr val="windowText" lastClr="000000"/>
                    </a:solidFill>
                    <a:latin typeface="+mn-lt"/>
                  </a:rPr>
                  <a:t>án</a:t>
                </a:r>
                <a:r>
                  <a:rPr lang="en-US" sz="2200" dirty="0">
                    <a:solidFill>
                      <a:sysClr val="windowText" lastClr="000000"/>
                    </a:solidFill>
                    <a:latin typeface="+mn-lt"/>
                  </a:rPr>
                  <a:t>. Sau </a:t>
                </a:r>
                <a:r>
                  <a:rPr lang="en-US" sz="2200" dirty="0" err="1">
                    <a:solidFill>
                      <a:sysClr val="windowText" lastClr="000000"/>
                    </a:solidFill>
                    <a:latin typeface="+mn-lt"/>
                  </a:rPr>
                  <a:t>khi</a:t>
                </a:r>
                <a:r>
                  <a:rPr lang="en-US" sz="2200" dirty="0">
                    <a:solidFill>
                      <a:sysClr val="windowText" lastClr="000000"/>
                    </a:solidFill>
                    <a:latin typeface="+mn-lt"/>
                  </a:rPr>
                  <a:t> GV </a:t>
                </a:r>
                <a:r>
                  <a:rPr lang="en-US" sz="2200" dirty="0" err="1">
                    <a:solidFill>
                      <a:sysClr val="windowText" lastClr="000000"/>
                    </a:solidFill>
                    <a:latin typeface="+mn-lt"/>
                  </a:rPr>
                  <a:t>đọc</a:t>
                </a:r>
                <a:r>
                  <a:rPr lang="en-US" sz="2200" dirty="0">
                    <a:solidFill>
                      <a:sysClr val="windowText" lastClr="000000"/>
                    </a:solidFill>
                    <a:latin typeface="+mn-lt"/>
                  </a:rPr>
                  <a:t> </a:t>
                </a:r>
                <a:r>
                  <a:rPr lang="en-US" sz="2200" dirty="0" err="1">
                    <a:solidFill>
                      <a:sysClr val="windowText" lastClr="000000"/>
                    </a:solidFill>
                    <a:latin typeface="+mn-lt"/>
                  </a:rPr>
                  <a:t>xong</a:t>
                </a:r>
                <a:r>
                  <a:rPr lang="en-US" sz="2200" dirty="0">
                    <a:solidFill>
                      <a:sysClr val="windowText" lastClr="000000"/>
                    </a:solidFill>
                    <a:latin typeface="+mn-lt"/>
                  </a:rPr>
                  <a:t>,</a:t>
                </a:r>
                <a:r>
                  <a:rPr lang="vi-VN" sz="2200" kern="0" dirty="0">
                    <a:solidFill>
                      <a:sysClr val="windowText" lastClr="000000"/>
                    </a:solidFill>
                    <a:latin typeface="+mn-lt"/>
                    <a:cs typeface="Arial"/>
                    <a:sym typeface="Arial"/>
                  </a:rPr>
                  <a:t> HS giơ tay</a:t>
                </a:r>
                <a:r>
                  <a:rPr lang="en-US" sz="2200" kern="0" dirty="0">
                    <a:solidFill>
                      <a:sysClr val="windowText" lastClr="000000"/>
                    </a:solidFill>
                    <a:latin typeface="+mn-lt"/>
                    <a:cs typeface="Arial"/>
                    <a:sym typeface="Arial"/>
                  </a:rPr>
                  <a:t> </a:t>
                </a:r>
                <a:r>
                  <a:rPr lang="en-US" sz="2200" dirty="0" err="1">
                    <a:solidFill>
                      <a:sysClr val="windowText" lastClr="000000"/>
                    </a:solidFill>
                    <a:latin typeface="+mn-lt"/>
                  </a:rPr>
                  <a:t>để</a:t>
                </a:r>
                <a:r>
                  <a:rPr lang="en-US" sz="2200" dirty="0">
                    <a:solidFill>
                      <a:sysClr val="windowText" lastClr="000000"/>
                    </a:solidFill>
                    <a:latin typeface="+mn-lt"/>
                  </a:rPr>
                  <a:t> </a:t>
                </a:r>
                <a:r>
                  <a:rPr lang="en-US" sz="2200" dirty="0" err="1">
                    <a:solidFill>
                      <a:sysClr val="windowText" lastClr="000000"/>
                    </a:solidFill>
                    <a:latin typeface="+mn-lt"/>
                  </a:rPr>
                  <a:t>giành</a:t>
                </a:r>
                <a:r>
                  <a:rPr lang="en-US" sz="2200" dirty="0">
                    <a:solidFill>
                      <a:sysClr val="windowText" lastClr="000000"/>
                    </a:solidFill>
                    <a:latin typeface="+mn-lt"/>
                  </a:rPr>
                  <a:t> </a:t>
                </a:r>
                <a:r>
                  <a:rPr lang="en-US" sz="2200" dirty="0" err="1">
                    <a:solidFill>
                      <a:sysClr val="windowText" lastClr="000000"/>
                    </a:solidFill>
                    <a:latin typeface="+mn-lt"/>
                  </a:rPr>
                  <a:t>quyền</a:t>
                </a:r>
                <a:r>
                  <a:rPr lang="en-US" sz="2200" dirty="0">
                    <a:solidFill>
                      <a:sysClr val="windowText" lastClr="000000"/>
                    </a:solidFill>
                    <a:latin typeface="+mn-lt"/>
                  </a:rPr>
                  <a:t> </a:t>
                </a:r>
                <a:r>
                  <a:rPr lang="en-US" sz="2200" dirty="0" err="1">
                    <a:solidFill>
                      <a:sysClr val="windowText" lastClr="000000"/>
                    </a:solidFill>
                    <a:latin typeface="+mn-lt"/>
                  </a:rPr>
                  <a:t>trả</a:t>
                </a:r>
                <a:r>
                  <a:rPr lang="en-US" sz="2200" dirty="0">
                    <a:solidFill>
                      <a:sysClr val="windowText" lastClr="000000"/>
                    </a:solidFill>
                    <a:latin typeface="+mn-lt"/>
                  </a:rPr>
                  <a:t> </a:t>
                </a:r>
                <a:r>
                  <a:rPr lang="en-US" sz="2200" dirty="0" err="1">
                    <a:solidFill>
                      <a:sysClr val="windowText" lastClr="000000"/>
                    </a:solidFill>
                    <a:latin typeface="+mn-lt"/>
                  </a:rPr>
                  <a:t>lời</a:t>
                </a:r>
                <a:r>
                  <a:rPr lang="vi-VN" sz="2200" kern="0" dirty="0">
                    <a:solidFill>
                      <a:sysClr val="windowText" lastClr="000000"/>
                    </a:solidFill>
                    <a:latin typeface="+mn-lt"/>
                    <a:cs typeface="Arial"/>
                    <a:sym typeface="Arial"/>
                  </a:rPr>
                  <a:t>. HS </a:t>
                </a:r>
                <a:r>
                  <a:rPr lang="en-US" sz="2200" kern="0" dirty="0" err="1">
                    <a:solidFill>
                      <a:sysClr val="windowText" lastClr="000000"/>
                    </a:solidFill>
                    <a:latin typeface="+mn-lt"/>
                    <a:cs typeface="Arial"/>
                    <a:sym typeface="Arial"/>
                  </a:rPr>
                  <a:t>nào</a:t>
                </a:r>
                <a:r>
                  <a:rPr lang="en-US" sz="2200" kern="0" dirty="0">
                    <a:solidFill>
                      <a:sysClr val="windowText" lastClr="000000"/>
                    </a:solidFill>
                    <a:latin typeface="+mn-lt"/>
                    <a:cs typeface="Arial"/>
                    <a:sym typeface="Arial"/>
                  </a:rPr>
                  <a:t> </a:t>
                </a:r>
                <a:r>
                  <a:rPr lang="en-US" sz="2200" kern="0" dirty="0" err="1">
                    <a:solidFill>
                      <a:sysClr val="windowText" lastClr="000000"/>
                    </a:solidFill>
                    <a:latin typeface="+mn-lt"/>
                    <a:cs typeface="Arial"/>
                    <a:sym typeface="Arial"/>
                  </a:rPr>
                  <a:t>giơ</a:t>
                </a:r>
                <a:r>
                  <a:rPr lang="en-US" sz="2200" kern="0" dirty="0">
                    <a:solidFill>
                      <a:sysClr val="windowText" lastClr="000000"/>
                    </a:solidFill>
                    <a:latin typeface="+mn-lt"/>
                    <a:cs typeface="Arial"/>
                    <a:sym typeface="Arial"/>
                  </a:rPr>
                  <a:t> </a:t>
                </a:r>
                <a:r>
                  <a:rPr lang="en-US" sz="2200" kern="0" dirty="0" err="1">
                    <a:solidFill>
                      <a:sysClr val="windowText" lastClr="000000"/>
                    </a:solidFill>
                    <a:latin typeface="+mn-lt"/>
                    <a:cs typeface="Arial"/>
                    <a:sym typeface="Arial"/>
                  </a:rPr>
                  <a:t>tay</a:t>
                </a:r>
                <a:r>
                  <a:rPr lang="en-US" sz="2200" kern="0" dirty="0">
                    <a:solidFill>
                      <a:sysClr val="windowText" lastClr="000000"/>
                    </a:solidFill>
                    <a:latin typeface="+mn-lt"/>
                    <a:cs typeface="Arial"/>
                    <a:sym typeface="Arial"/>
                  </a:rPr>
                  <a:t> </a:t>
                </a:r>
                <a:r>
                  <a:rPr lang="en-US" sz="2200" kern="0" dirty="0" err="1">
                    <a:solidFill>
                      <a:sysClr val="windowText" lastClr="000000"/>
                    </a:solidFill>
                    <a:latin typeface="+mn-lt"/>
                    <a:cs typeface="Arial"/>
                    <a:sym typeface="Arial"/>
                  </a:rPr>
                  <a:t>nhanh</a:t>
                </a:r>
                <a:r>
                  <a:rPr lang="en-US" sz="2200" kern="0" dirty="0">
                    <a:solidFill>
                      <a:sysClr val="windowText" lastClr="000000"/>
                    </a:solidFill>
                    <a:latin typeface="+mn-lt"/>
                    <a:cs typeface="Arial"/>
                    <a:sym typeface="Arial"/>
                  </a:rPr>
                  <a:t> </a:t>
                </a:r>
                <a:r>
                  <a:rPr lang="en-US" sz="2200" kern="0" dirty="0" err="1">
                    <a:solidFill>
                      <a:sysClr val="windowText" lastClr="000000"/>
                    </a:solidFill>
                    <a:latin typeface="+mn-lt"/>
                    <a:cs typeface="Arial"/>
                    <a:sym typeface="Arial"/>
                  </a:rPr>
                  <a:t>nhất</a:t>
                </a:r>
                <a:r>
                  <a:rPr lang="en-US" sz="2200" kern="0" dirty="0">
                    <a:solidFill>
                      <a:sysClr val="windowText" lastClr="000000"/>
                    </a:solidFill>
                    <a:latin typeface="+mn-lt"/>
                    <a:cs typeface="Arial"/>
                    <a:sym typeface="Arial"/>
                  </a:rPr>
                  <a:t> </a:t>
                </a:r>
                <a:r>
                  <a:rPr lang="en-US" sz="2200" kern="0" dirty="0" err="1">
                    <a:solidFill>
                      <a:sysClr val="windowText" lastClr="000000"/>
                    </a:solidFill>
                    <a:latin typeface="+mn-lt"/>
                    <a:cs typeface="Arial"/>
                    <a:sym typeface="Arial"/>
                  </a:rPr>
                  <a:t>giành</a:t>
                </a:r>
                <a:r>
                  <a:rPr lang="en-US" sz="2200" kern="0" dirty="0">
                    <a:solidFill>
                      <a:sysClr val="windowText" lastClr="000000"/>
                    </a:solidFill>
                    <a:latin typeface="+mn-lt"/>
                    <a:cs typeface="Arial"/>
                    <a:sym typeface="Arial"/>
                  </a:rPr>
                  <a:t> </a:t>
                </a:r>
                <a:r>
                  <a:rPr lang="en-US" sz="2200" kern="0" dirty="0" err="1">
                    <a:solidFill>
                      <a:sysClr val="windowText" lastClr="000000"/>
                    </a:solidFill>
                    <a:latin typeface="+mn-lt"/>
                    <a:cs typeface="Arial"/>
                    <a:sym typeface="Arial"/>
                  </a:rPr>
                  <a:t>được</a:t>
                </a:r>
                <a:r>
                  <a:rPr lang="en-US" sz="2200" kern="0" dirty="0">
                    <a:solidFill>
                      <a:sysClr val="windowText" lastClr="000000"/>
                    </a:solidFill>
                    <a:latin typeface="+mn-lt"/>
                    <a:cs typeface="Arial"/>
                    <a:sym typeface="Arial"/>
                  </a:rPr>
                  <a:t> </a:t>
                </a:r>
                <a:r>
                  <a:rPr lang="en-US" sz="2200" kern="0" dirty="0" err="1">
                    <a:solidFill>
                      <a:sysClr val="windowText" lastClr="000000"/>
                    </a:solidFill>
                    <a:latin typeface="+mn-lt"/>
                    <a:cs typeface="Arial"/>
                    <a:sym typeface="Arial"/>
                  </a:rPr>
                  <a:t>quyền</a:t>
                </a:r>
                <a:r>
                  <a:rPr lang="en-US" sz="2200" kern="0" dirty="0">
                    <a:solidFill>
                      <a:sysClr val="windowText" lastClr="000000"/>
                    </a:solidFill>
                    <a:latin typeface="+mn-lt"/>
                    <a:cs typeface="Arial"/>
                    <a:sym typeface="Arial"/>
                  </a:rPr>
                  <a:t> </a:t>
                </a:r>
                <a:r>
                  <a:rPr lang="en-US" sz="2200" kern="0" dirty="0" err="1">
                    <a:solidFill>
                      <a:sysClr val="windowText" lastClr="000000"/>
                    </a:solidFill>
                    <a:latin typeface="+mn-lt"/>
                    <a:cs typeface="Arial"/>
                    <a:sym typeface="Arial"/>
                  </a:rPr>
                  <a:t>trả</a:t>
                </a:r>
                <a:r>
                  <a:rPr lang="en-US" sz="2200" kern="0" dirty="0">
                    <a:solidFill>
                      <a:sysClr val="windowText" lastClr="000000"/>
                    </a:solidFill>
                    <a:latin typeface="+mn-lt"/>
                    <a:cs typeface="Arial"/>
                    <a:sym typeface="Arial"/>
                  </a:rPr>
                  <a:t> </a:t>
                </a:r>
                <a:r>
                  <a:rPr lang="en-US" sz="2200" kern="0" dirty="0" err="1">
                    <a:solidFill>
                      <a:sysClr val="windowText" lastClr="000000"/>
                    </a:solidFill>
                    <a:latin typeface="+mn-lt"/>
                    <a:cs typeface="Arial"/>
                    <a:sym typeface="Arial"/>
                  </a:rPr>
                  <a:t>lời</a:t>
                </a:r>
                <a:r>
                  <a:rPr lang="en-US" sz="2200" kern="0" dirty="0">
                    <a:solidFill>
                      <a:sysClr val="windowText" lastClr="000000"/>
                    </a:solidFill>
                    <a:latin typeface="+mn-lt"/>
                    <a:cs typeface="Arial"/>
                    <a:sym typeface="Arial"/>
                  </a:rPr>
                  <a:t>, </a:t>
                </a:r>
                <a:r>
                  <a:rPr lang="en-US" sz="2200" kern="0" dirty="0" err="1">
                    <a:solidFill>
                      <a:sysClr val="windowText" lastClr="000000"/>
                    </a:solidFill>
                    <a:latin typeface="+mn-lt"/>
                    <a:cs typeface="Arial"/>
                    <a:sym typeface="Arial"/>
                  </a:rPr>
                  <a:t>trả</a:t>
                </a:r>
                <a:r>
                  <a:rPr lang="en-US" sz="2200" kern="0" dirty="0">
                    <a:solidFill>
                      <a:sysClr val="windowText" lastClr="000000"/>
                    </a:solidFill>
                    <a:latin typeface="+mn-lt"/>
                    <a:cs typeface="Arial"/>
                    <a:sym typeface="Arial"/>
                  </a:rPr>
                  <a:t> </a:t>
                </a:r>
                <a:r>
                  <a:rPr lang="en-US" sz="2200" kern="0" dirty="0" err="1">
                    <a:solidFill>
                      <a:sysClr val="windowText" lastClr="000000"/>
                    </a:solidFill>
                    <a:latin typeface="+mn-lt"/>
                    <a:cs typeface="Arial"/>
                    <a:sym typeface="Arial"/>
                  </a:rPr>
                  <a:t>lời</a:t>
                </a:r>
                <a:r>
                  <a:rPr lang="en-US" sz="2200" kern="0" dirty="0">
                    <a:solidFill>
                      <a:sysClr val="windowText" lastClr="000000"/>
                    </a:solidFill>
                    <a:latin typeface="+mn-lt"/>
                    <a:cs typeface="Arial"/>
                    <a:sym typeface="Arial"/>
                  </a:rPr>
                  <a:t> </a:t>
                </a:r>
                <a:r>
                  <a:rPr lang="en-US" sz="2200" kern="0" dirty="0" err="1">
                    <a:solidFill>
                      <a:sysClr val="windowText" lastClr="000000"/>
                    </a:solidFill>
                    <a:latin typeface="+mn-lt"/>
                    <a:cs typeface="Arial"/>
                    <a:sym typeface="Arial"/>
                  </a:rPr>
                  <a:t>đúng</a:t>
                </a:r>
                <a:r>
                  <a:rPr lang="en-US" sz="2200" kern="0" dirty="0">
                    <a:solidFill>
                      <a:sysClr val="windowText" lastClr="000000"/>
                    </a:solidFill>
                    <a:latin typeface="+mn-lt"/>
                    <a:cs typeface="Arial"/>
                    <a:sym typeface="Arial"/>
                  </a:rPr>
                  <a:t> </a:t>
                </a:r>
                <a:r>
                  <a:rPr lang="vi-VN" sz="2200" kern="0" dirty="0">
                    <a:solidFill>
                      <a:sysClr val="windowText" lastClr="000000"/>
                    </a:solidFill>
                    <a:latin typeface="+mn-lt"/>
                    <a:cs typeface="Arial"/>
                    <a:sym typeface="Arial"/>
                  </a:rPr>
                  <a:t>sẽ </a:t>
                </a:r>
                <a:r>
                  <a:rPr lang="en-US" sz="2200" kern="0" dirty="0">
                    <a:solidFill>
                      <a:sysClr val="windowText" lastClr="000000"/>
                    </a:solidFill>
                    <a:latin typeface="+mn-lt"/>
                    <a:cs typeface="Arial"/>
                    <a:sym typeface="Arial"/>
                  </a:rPr>
                  <a:t> </a:t>
                </a:r>
                <a:r>
                  <a:rPr lang="en-US" sz="2200" kern="0" dirty="0" err="1">
                    <a:solidFill>
                      <a:sysClr val="windowText" lastClr="000000"/>
                    </a:solidFill>
                    <a:latin typeface="+mn-lt"/>
                    <a:cs typeface="Arial"/>
                    <a:sym typeface="Arial"/>
                  </a:rPr>
                  <a:t>nhận</a:t>
                </a:r>
                <a:r>
                  <a:rPr lang="en-US" sz="2200" kern="0" dirty="0">
                    <a:solidFill>
                      <a:sysClr val="windowText" lastClr="000000"/>
                    </a:solidFill>
                    <a:latin typeface="+mn-lt"/>
                    <a:cs typeface="Arial"/>
                    <a:sym typeface="Arial"/>
                  </a:rPr>
                  <a:t> </a:t>
                </a:r>
                <a:r>
                  <a:rPr lang="vi-VN" sz="2200" kern="0" dirty="0">
                    <a:solidFill>
                      <a:sysClr val="windowText" lastClr="000000"/>
                    </a:solidFill>
                    <a:latin typeface="+mn-lt"/>
                    <a:cs typeface="Arial"/>
                    <a:sym typeface="Arial"/>
                  </a:rPr>
                  <a:t>được</a:t>
                </a:r>
                <a:r>
                  <a:rPr lang="en-US" sz="2200" kern="0" dirty="0">
                    <a:solidFill>
                      <a:sysClr val="windowText" lastClr="000000"/>
                    </a:solidFill>
                    <a:latin typeface="+mn-lt"/>
                    <a:cs typeface="Arial"/>
                    <a:sym typeface="Arial"/>
                  </a:rPr>
                  <a:t> </a:t>
                </a:r>
                <a:r>
                  <a:rPr lang="vi-VN" sz="2200" kern="0" dirty="0">
                    <a:solidFill>
                      <a:sysClr val="windowText" lastClr="000000"/>
                    </a:solidFill>
                    <a:latin typeface="+mn-lt"/>
                    <a:cs typeface="Arial"/>
                    <a:sym typeface="Arial"/>
                  </a:rPr>
                  <a:t>phần thưởn</a:t>
                </a:r>
                <a:r>
                  <a:rPr lang="en-US" sz="2200" kern="0" dirty="0">
                    <a:solidFill>
                      <a:sysClr val="windowText" lastClr="000000"/>
                    </a:solidFill>
                    <a:latin typeface="+mn-lt"/>
                    <a:cs typeface="Arial"/>
                    <a:sym typeface="Arial"/>
                  </a:rPr>
                  <a:t>g </a:t>
                </a:r>
                <a:r>
                  <a:rPr lang="en-US" sz="2200" kern="0" dirty="0" err="1">
                    <a:solidFill>
                      <a:sysClr val="windowText" lastClr="000000"/>
                    </a:solidFill>
                    <a:latin typeface="+mn-lt"/>
                    <a:cs typeface="Arial"/>
                    <a:sym typeface="Arial"/>
                  </a:rPr>
                  <a:t>từ</a:t>
                </a:r>
                <a:r>
                  <a:rPr lang="en-US" sz="2200" kern="0" dirty="0">
                    <a:solidFill>
                      <a:sysClr val="windowText" lastClr="000000"/>
                    </a:solidFill>
                    <a:latin typeface="+mn-lt"/>
                    <a:cs typeface="Arial"/>
                    <a:sym typeface="Arial"/>
                  </a:rPr>
                  <a:t> GV.</a:t>
                </a:r>
              </a:p>
            </p:txBody>
          </p:sp>
        </p:grpSp>
        <p:pic>
          <p:nvPicPr>
            <p:cNvPr id="14" name="Picture 13">
              <a:extLst>
                <a:ext uri="{FF2B5EF4-FFF2-40B4-BE49-F238E27FC236}">
                  <a16:creationId xmlns:a16="http://schemas.microsoft.com/office/drawing/2014/main" id="{7FB5FDC2-397C-C2D2-83DA-4F37AE198BF7}"/>
                </a:ext>
              </a:extLst>
            </p:cNvPr>
            <p:cNvPicPr>
              <a:picLocks noChangeAspect="1"/>
            </p:cNvPicPr>
            <p:nvPr/>
          </p:nvPicPr>
          <p:blipFill rotWithShape="1">
            <a:blip r:embed="rId3">
              <a:extLst>
                <a:ext uri="{28A0092B-C50C-407E-A947-70E740481C1C}">
                  <a14:useLocalDpi xmlns:a14="http://schemas.microsoft.com/office/drawing/2010/main" val="0"/>
                </a:ext>
              </a:extLst>
            </a:blip>
            <a:srcRect t="5850" r="65971" b="41170"/>
            <a:stretch/>
          </p:blipFill>
          <p:spPr>
            <a:xfrm rot="20608254">
              <a:off x="658640" y="2409311"/>
              <a:ext cx="1085113" cy="1388942"/>
            </a:xfrm>
            <a:prstGeom prst="rect">
              <a:avLst/>
            </a:prstGeom>
          </p:spPr>
        </p:pic>
      </p:grpSp>
      <p:pic>
        <p:nvPicPr>
          <p:cNvPr id="17" name="Picture 10">
            <a:extLst>
              <a:ext uri="{FF2B5EF4-FFF2-40B4-BE49-F238E27FC236}">
                <a16:creationId xmlns:a16="http://schemas.microsoft.com/office/drawing/2014/main" id="{50846A07-026F-7067-F62D-CB3D934DF4C9}"/>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8611026" y="3669597"/>
            <a:ext cx="2967091" cy="3035387"/>
          </a:xfrm>
          <a:prstGeom prst="rect">
            <a:avLst/>
          </a:prstGeom>
        </p:spPr>
      </p:pic>
    </p:spTree>
    <p:extLst>
      <p:ext uri="{BB962C8B-B14F-4D97-AF65-F5344CB8AC3E}">
        <p14:creationId xmlns:p14="http://schemas.microsoft.com/office/powerpoint/2010/main" val="2468219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343D384C-87EB-3228-21F0-0712B3CD4F1A}"/>
            </a:ext>
          </a:extLst>
        </p:cNvPr>
        <p:cNvGrpSpPr/>
        <p:nvPr/>
      </p:nvGrpSpPr>
      <p:grpSpPr>
        <a:xfrm>
          <a:off x="0" y="0"/>
          <a:ext cx="0" cy="0"/>
          <a:chOff x="0" y="0"/>
          <a:chExt cx="0" cy="0"/>
        </a:xfrm>
      </p:grpSpPr>
      <p:sp>
        <p:nvSpPr>
          <p:cNvPr id="2" name="Câu hỏi">
            <a:extLst>
              <a:ext uri="{FF2B5EF4-FFF2-40B4-BE49-F238E27FC236}">
                <a16:creationId xmlns:a16="http://schemas.microsoft.com/office/drawing/2014/main" id="{F1C4D7DE-33AB-65A2-AF5E-7F01190AA1F1}"/>
              </a:ext>
            </a:extLst>
          </p:cNvPr>
          <p:cNvSpPr/>
          <p:nvPr/>
        </p:nvSpPr>
        <p:spPr>
          <a:xfrm>
            <a:off x="623852" y="913990"/>
            <a:ext cx="10944296" cy="1616838"/>
          </a:xfrm>
          <a:prstGeom prst="roundRect">
            <a:avLst/>
          </a:prstGeom>
          <a:solidFill>
            <a:srgbClr val="FFFFFF"/>
          </a:solidFill>
          <a:ln w="19050" cap="flat" cmpd="sng" algn="ctr">
            <a:solidFill>
              <a:srgbClr val="000000"/>
            </a:solidFill>
            <a:prstDash val="solid"/>
          </a:ln>
          <a:effectLst/>
        </p:spPr>
        <p:txBody>
          <a:bodyPr rtlCol="0" anchor="ctr"/>
          <a:lstStyle/>
          <a:p>
            <a:pPr algn="ctr" defTabSz="864039">
              <a:lnSpc>
                <a:spcPct val="150000"/>
              </a:lnSpc>
              <a:buClrTx/>
              <a:defRPr/>
            </a:pPr>
            <a:r>
              <a:rPr lang="vi-VN" sz="2200" b="1" kern="1200" noProof="1">
                <a:solidFill>
                  <a:schemeClr val="tx1"/>
                </a:solidFill>
                <a:latin typeface="+mn-lt"/>
                <a:ea typeface="+mn-ea"/>
                <a:cs typeface="Arial" panose="020B0604020202020204" pitchFamily="34" charset="0"/>
              </a:rPr>
              <a:t>Câu </a:t>
            </a:r>
            <a:r>
              <a:rPr lang="en-US" sz="2200" b="1" kern="1200" noProof="1">
                <a:solidFill>
                  <a:schemeClr val="tx1"/>
                </a:solidFill>
                <a:latin typeface="+mn-lt"/>
                <a:ea typeface="+mn-ea"/>
                <a:cs typeface="Arial" panose="020B0604020202020204" pitchFamily="34" charset="0"/>
              </a:rPr>
              <a:t>1</a:t>
            </a:r>
            <a:r>
              <a:rPr lang="vi-VN" sz="2200" b="1" kern="1200" noProof="1">
                <a:solidFill>
                  <a:schemeClr val="tx1"/>
                </a:solidFill>
                <a:latin typeface="+mn-lt"/>
                <a:ea typeface="+mn-ea"/>
                <a:cs typeface="Arial" panose="020B0604020202020204" pitchFamily="34" charset="0"/>
              </a:rPr>
              <a:t>:</a:t>
            </a:r>
            <a:r>
              <a:rPr lang="en-US" sz="2200" b="1" kern="1200" noProof="1">
                <a:solidFill>
                  <a:schemeClr val="tx1"/>
                </a:solidFill>
                <a:latin typeface="+mn-lt"/>
                <a:ea typeface="+mn-ea"/>
                <a:cs typeface="Arial" panose="020B0604020202020204" pitchFamily="34" charset="0"/>
              </a:rPr>
              <a:t> </a:t>
            </a:r>
            <a:r>
              <a:rPr lang="vi-VN" sz="2200" kern="1200" noProof="1">
                <a:solidFill>
                  <a:schemeClr val="tx1"/>
                </a:solidFill>
                <a:latin typeface="+mn-lt"/>
                <a:ea typeface="+mn-ea"/>
                <a:cs typeface="Arial" panose="020B0604020202020204" pitchFamily="34" charset="0"/>
              </a:rPr>
              <a:t>Theo em, vì sao nhà vua lại tức giận khi biết rằng Mai An Tiêm nói</a:t>
            </a:r>
            <a:r>
              <a:rPr lang="en-US" sz="2200" kern="1200" noProof="1">
                <a:solidFill>
                  <a:schemeClr val="tx1"/>
                </a:solidFill>
                <a:latin typeface="+mn-lt"/>
                <a:ea typeface="+mn-ea"/>
                <a:cs typeface="Arial" panose="020B0604020202020204" pitchFamily="34" charset="0"/>
              </a:rPr>
              <a:t>:</a:t>
            </a:r>
            <a:r>
              <a:rPr lang="vi-VN" sz="2200" kern="1200" noProof="1">
                <a:solidFill>
                  <a:schemeClr val="tx1"/>
                </a:solidFill>
                <a:latin typeface="+mn-lt"/>
                <a:ea typeface="+mn-ea"/>
                <a:cs typeface="Arial" panose="020B0604020202020204" pitchFamily="34" charset="0"/>
              </a:rPr>
              <a:t> </a:t>
            </a:r>
            <a:endParaRPr lang="en-US" sz="2200" kern="1200" noProof="1">
              <a:solidFill>
                <a:schemeClr val="tx1"/>
              </a:solidFill>
              <a:latin typeface="+mn-lt"/>
              <a:ea typeface="+mn-ea"/>
              <a:cs typeface="Arial" panose="020B0604020202020204" pitchFamily="34" charset="0"/>
            </a:endParaRPr>
          </a:p>
          <a:p>
            <a:pPr algn="ctr" defTabSz="864039">
              <a:lnSpc>
                <a:spcPct val="150000"/>
              </a:lnSpc>
              <a:buClrTx/>
              <a:defRPr/>
            </a:pPr>
            <a:r>
              <a:rPr lang="en-US" sz="2200" kern="1200" noProof="1">
                <a:solidFill>
                  <a:schemeClr val="tx1"/>
                </a:solidFill>
                <a:latin typeface="+mn-lt"/>
                <a:ea typeface="+mn-ea"/>
                <a:cs typeface="Arial" panose="020B0604020202020204" pitchFamily="34" charset="0"/>
              </a:rPr>
              <a:t>“</a:t>
            </a:r>
            <a:r>
              <a:rPr lang="vi-VN" sz="2200" kern="1200" noProof="1">
                <a:solidFill>
                  <a:schemeClr val="tx1"/>
                </a:solidFill>
                <a:latin typeface="+mn-lt"/>
                <a:ea typeface="+mn-ea"/>
                <a:cs typeface="Arial" panose="020B0604020202020204" pitchFamily="34" charset="0"/>
              </a:rPr>
              <a:t>Tất cả cũng là nhờ chịu thương chịu khó thôi</a:t>
            </a:r>
            <a:r>
              <a:rPr lang="en-US" sz="2200" kern="1200" noProof="1">
                <a:solidFill>
                  <a:schemeClr val="tx1"/>
                </a:solidFill>
                <a:latin typeface="+mn-lt"/>
                <a:ea typeface="+mn-ea"/>
                <a:cs typeface="Arial" panose="020B0604020202020204" pitchFamily="34" charset="0"/>
              </a:rPr>
              <a:t>”</a:t>
            </a:r>
            <a:r>
              <a:rPr lang="vi-VN" sz="2200" kern="1200" noProof="1">
                <a:solidFill>
                  <a:schemeClr val="tx1"/>
                </a:solidFill>
                <a:latin typeface="+mn-lt"/>
                <a:ea typeface="+mn-ea"/>
                <a:cs typeface="Arial" panose="020B0604020202020204" pitchFamily="34" charset="0"/>
              </a:rPr>
              <a:t>?</a:t>
            </a:r>
          </a:p>
        </p:txBody>
      </p:sp>
      <p:sp>
        <p:nvSpPr>
          <p:cNvPr id="3" name="Đáp án đúng">
            <a:extLst>
              <a:ext uri="{FF2B5EF4-FFF2-40B4-BE49-F238E27FC236}">
                <a16:creationId xmlns:a16="http://schemas.microsoft.com/office/drawing/2014/main" id="{555E0BEB-1035-D6CB-65C6-5AB12186CCCE}"/>
              </a:ext>
            </a:extLst>
          </p:cNvPr>
          <p:cNvSpPr/>
          <p:nvPr/>
        </p:nvSpPr>
        <p:spPr>
          <a:xfrm>
            <a:off x="638555" y="2930068"/>
            <a:ext cx="5292812" cy="1616838"/>
          </a:xfrm>
          <a:prstGeom prst="roundRect">
            <a:avLst/>
          </a:prstGeom>
          <a:solidFill>
            <a:srgbClr val="FFFFFF"/>
          </a:solidFill>
          <a:ln w="19050" cap="flat" cmpd="sng" algn="ctr">
            <a:solidFill>
              <a:srgbClr val="000000"/>
            </a:solidFill>
            <a:prstDash val="solid"/>
          </a:ln>
          <a:effectLst/>
        </p:spPr>
        <p:txBody>
          <a:bodyPr rtlCol="0" anchor="ctr"/>
          <a:lstStyle/>
          <a:p>
            <a:pPr algn="ctr" defTabSz="864039">
              <a:lnSpc>
                <a:spcPct val="150000"/>
              </a:lnSpc>
              <a:buClrTx/>
              <a:defRPr/>
            </a:pPr>
            <a:r>
              <a:rPr lang="vi-VN" sz="2200" kern="1200" noProof="1">
                <a:solidFill>
                  <a:schemeClr val="tx1"/>
                </a:solidFill>
                <a:latin typeface="+mn-lt"/>
                <a:ea typeface="+mn-ea"/>
                <a:cs typeface="Arial" panose="020B0604020202020204" pitchFamily="34" charset="0"/>
              </a:rPr>
              <a:t>A. Vì nhà vua cho rằng Mai An Tiêm đã thiếu tôn trọng mình</a:t>
            </a:r>
            <a:r>
              <a:rPr lang="en-US" sz="2200" kern="1200" noProof="1">
                <a:solidFill>
                  <a:schemeClr val="tx1"/>
                </a:solidFill>
                <a:latin typeface="+mn-lt"/>
                <a:ea typeface="+mn-ea"/>
                <a:cs typeface="Arial" panose="020B0604020202020204" pitchFamily="34" charset="0"/>
              </a:rPr>
              <a:t>.</a:t>
            </a:r>
            <a:endParaRPr lang="vi-VN" sz="2200" kern="1200" noProof="1">
              <a:solidFill>
                <a:schemeClr val="tx1"/>
              </a:solidFill>
              <a:latin typeface="+mn-lt"/>
              <a:ea typeface="+mn-ea"/>
              <a:cs typeface="Arial" panose="020B0604020202020204" pitchFamily="34" charset="0"/>
            </a:endParaRPr>
          </a:p>
        </p:txBody>
      </p:sp>
      <p:sp>
        <p:nvSpPr>
          <p:cNvPr id="4" name="Đáp án sai 1">
            <a:extLst>
              <a:ext uri="{FF2B5EF4-FFF2-40B4-BE49-F238E27FC236}">
                <a16:creationId xmlns:a16="http://schemas.microsoft.com/office/drawing/2014/main" id="{33775076-32C5-F500-43F1-2D6CF2D7A0DC}"/>
              </a:ext>
            </a:extLst>
          </p:cNvPr>
          <p:cNvSpPr/>
          <p:nvPr/>
        </p:nvSpPr>
        <p:spPr>
          <a:xfrm>
            <a:off x="628269" y="4775289"/>
            <a:ext cx="5292812" cy="1616838"/>
          </a:xfrm>
          <a:prstGeom prst="roundRect">
            <a:avLst/>
          </a:prstGeom>
          <a:solidFill>
            <a:srgbClr val="FFFFFF"/>
          </a:solidFill>
          <a:ln w="19050" cap="flat" cmpd="sng" algn="ctr">
            <a:solidFill>
              <a:srgbClr val="000000"/>
            </a:solidFill>
            <a:prstDash val="solid"/>
          </a:ln>
          <a:effectLst/>
        </p:spPr>
        <p:txBody>
          <a:bodyPr rtlCol="0" anchor="ctr"/>
          <a:lstStyle/>
          <a:p>
            <a:pPr algn="ctr" defTabSz="864039">
              <a:lnSpc>
                <a:spcPct val="150000"/>
              </a:lnSpc>
              <a:buClrTx/>
              <a:defRPr/>
            </a:pPr>
            <a:r>
              <a:rPr lang="vi-VN" sz="2200" kern="1200" noProof="1">
                <a:solidFill>
                  <a:schemeClr val="tx1"/>
                </a:solidFill>
                <a:latin typeface="+mn-lt"/>
                <a:ea typeface="+mn-ea"/>
                <a:cs typeface="Arial" panose="020B0604020202020204" pitchFamily="34" charset="0"/>
              </a:rPr>
              <a:t>C. Vì nhà vua cho rằng mọi thứ Mai An Tiêm có là do mình ban cho chứ không phải do năng lực của anh</a:t>
            </a:r>
            <a:r>
              <a:rPr lang="en-US" sz="2200" kern="1200" noProof="1">
                <a:solidFill>
                  <a:schemeClr val="tx1"/>
                </a:solidFill>
                <a:latin typeface="+mn-lt"/>
                <a:ea typeface="+mn-ea"/>
                <a:cs typeface="Arial" panose="020B0604020202020204" pitchFamily="34" charset="0"/>
              </a:rPr>
              <a:t>.</a:t>
            </a:r>
            <a:endParaRPr lang="vi-VN" sz="2200" kern="1200" noProof="1">
              <a:solidFill>
                <a:schemeClr val="tx1"/>
              </a:solidFill>
              <a:latin typeface="+mn-lt"/>
              <a:ea typeface="+mn-ea"/>
              <a:cs typeface="Arial" panose="020B0604020202020204" pitchFamily="34" charset="0"/>
            </a:endParaRPr>
          </a:p>
        </p:txBody>
      </p:sp>
      <p:sp>
        <p:nvSpPr>
          <p:cNvPr id="5" name="Đáp án sai 2">
            <a:extLst>
              <a:ext uri="{FF2B5EF4-FFF2-40B4-BE49-F238E27FC236}">
                <a16:creationId xmlns:a16="http://schemas.microsoft.com/office/drawing/2014/main" id="{D0262A3D-5E23-4E85-DF3E-4312AA5BDD2B}"/>
              </a:ext>
            </a:extLst>
          </p:cNvPr>
          <p:cNvSpPr/>
          <p:nvPr/>
        </p:nvSpPr>
        <p:spPr>
          <a:xfrm>
            <a:off x="6260634" y="2930068"/>
            <a:ext cx="5292812" cy="1616838"/>
          </a:xfrm>
          <a:prstGeom prst="roundRect">
            <a:avLst/>
          </a:prstGeom>
          <a:solidFill>
            <a:srgbClr val="FFFFFF"/>
          </a:solidFill>
          <a:ln w="19050" cap="flat" cmpd="sng" algn="ctr">
            <a:solidFill>
              <a:srgbClr val="000000"/>
            </a:solidFill>
            <a:prstDash val="solid"/>
          </a:ln>
          <a:effectLst/>
        </p:spPr>
        <p:txBody>
          <a:bodyPr rtlCol="0" anchor="ctr"/>
          <a:lstStyle/>
          <a:p>
            <a:pPr algn="ctr" defTabSz="864039">
              <a:lnSpc>
                <a:spcPct val="150000"/>
              </a:lnSpc>
              <a:buClrTx/>
              <a:defRPr/>
            </a:pPr>
            <a:r>
              <a:rPr lang="vi-VN" sz="2200" kern="1200" noProof="1">
                <a:solidFill>
                  <a:schemeClr val="tx1"/>
                </a:solidFill>
                <a:latin typeface="+mn-lt"/>
                <a:ea typeface="+mn-ea"/>
                <a:cs typeface="Arial" panose="020B0604020202020204" pitchFamily="34" charset="0"/>
              </a:rPr>
              <a:t>B. Vì nhà vua ganh ghét với sự tài giỏi và cuộc sống gia đình hạnh phúc của Mai An Tiêm</a:t>
            </a:r>
            <a:r>
              <a:rPr lang="en-US" sz="2200" kern="1200" noProof="1">
                <a:solidFill>
                  <a:schemeClr val="tx1"/>
                </a:solidFill>
                <a:latin typeface="+mn-lt"/>
                <a:ea typeface="+mn-ea"/>
                <a:cs typeface="Arial" panose="020B0604020202020204" pitchFamily="34" charset="0"/>
              </a:rPr>
              <a:t>.</a:t>
            </a:r>
            <a:endParaRPr lang="vi-VN" sz="2200" kern="1200" noProof="1">
              <a:solidFill>
                <a:schemeClr val="tx1"/>
              </a:solidFill>
              <a:latin typeface="+mn-lt"/>
              <a:ea typeface="+mn-ea"/>
              <a:cs typeface="Arial" panose="020B0604020202020204" pitchFamily="34" charset="0"/>
            </a:endParaRPr>
          </a:p>
        </p:txBody>
      </p:sp>
      <p:sp>
        <p:nvSpPr>
          <p:cNvPr id="6" name="Đáp án sai 3">
            <a:extLst>
              <a:ext uri="{FF2B5EF4-FFF2-40B4-BE49-F238E27FC236}">
                <a16:creationId xmlns:a16="http://schemas.microsoft.com/office/drawing/2014/main" id="{87C640C9-D2EC-ACEF-6B58-8466DE0201E9}"/>
              </a:ext>
            </a:extLst>
          </p:cNvPr>
          <p:cNvSpPr/>
          <p:nvPr/>
        </p:nvSpPr>
        <p:spPr>
          <a:xfrm>
            <a:off x="6260634" y="4775289"/>
            <a:ext cx="5292812" cy="1616838"/>
          </a:xfrm>
          <a:prstGeom prst="roundRect">
            <a:avLst/>
          </a:prstGeom>
          <a:solidFill>
            <a:srgbClr val="FFFFFF"/>
          </a:solidFill>
          <a:ln w="19050" cap="flat" cmpd="sng" algn="ctr">
            <a:solidFill>
              <a:srgbClr val="000000"/>
            </a:solidFill>
            <a:prstDash val="solid"/>
          </a:ln>
          <a:effectLst/>
        </p:spPr>
        <p:txBody>
          <a:bodyPr rtlCol="0" anchor="ctr"/>
          <a:lstStyle/>
          <a:p>
            <a:pPr algn="ctr" defTabSz="864039">
              <a:lnSpc>
                <a:spcPct val="150000"/>
              </a:lnSpc>
              <a:buClrTx/>
              <a:defRPr/>
            </a:pPr>
            <a:r>
              <a:rPr lang="vi-VN" sz="2200" kern="1200" noProof="1">
                <a:solidFill>
                  <a:schemeClr val="tx1"/>
                </a:solidFill>
                <a:latin typeface="+mn-lt"/>
                <a:ea typeface="+mn-ea"/>
                <a:cs typeface="Arial" panose="020B0604020202020204" pitchFamily="34" charset="0"/>
              </a:rPr>
              <a:t>D. Vì nhà vua vốn đã ghét Mai An Tiêm, nhân cơ hội này để xử phạt</a:t>
            </a:r>
            <a:r>
              <a:rPr lang="en-US" sz="2200" kern="1200" noProof="1">
                <a:solidFill>
                  <a:schemeClr val="tx1"/>
                </a:solidFill>
                <a:latin typeface="+mn-lt"/>
                <a:ea typeface="+mn-ea"/>
                <a:cs typeface="Arial" panose="020B0604020202020204" pitchFamily="34" charset="0"/>
              </a:rPr>
              <a:t>.</a:t>
            </a:r>
            <a:endParaRPr lang="vi-VN" sz="2200" kern="1200" noProof="1">
              <a:solidFill>
                <a:schemeClr val="tx1"/>
              </a:solidFill>
              <a:latin typeface="+mn-lt"/>
              <a:ea typeface="+mn-ea"/>
              <a:cs typeface="Arial" panose="020B0604020202020204" pitchFamily="34" charset="0"/>
            </a:endParaRPr>
          </a:p>
        </p:txBody>
      </p:sp>
      <p:sp>
        <p:nvSpPr>
          <p:cNvPr id="7" name="Đáp án đúng">
            <a:extLst>
              <a:ext uri="{FF2B5EF4-FFF2-40B4-BE49-F238E27FC236}">
                <a16:creationId xmlns:a16="http://schemas.microsoft.com/office/drawing/2014/main" id="{2FE8DA97-25DD-05E4-F4E2-C037103698E7}"/>
              </a:ext>
            </a:extLst>
          </p:cNvPr>
          <p:cNvSpPr/>
          <p:nvPr/>
        </p:nvSpPr>
        <p:spPr>
          <a:xfrm>
            <a:off x="638554" y="4775289"/>
            <a:ext cx="5282526" cy="1616838"/>
          </a:xfrm>
          <a:prstGeom prst="roundRect">
            <a:avLst/>
          </a:prstGeom>
          <a:solidFill>
            <a:schemeClr val="accent6"/>
          </a:solidFill>
          <a:ln w="19050" cap="flat" cmpd="sng" algn="ctr">
            <a:solidFill>
              <a:srgbClr val="000000"/>
            </a:solidFill>
            <a:prstDash val="solid"/>
          </a:ln>
          <a:effectLst/>
        </p:spPr>
        <p:txBody>
          <a:bodyPr rtlCol="0" anchor="ctr"/>
          <a:lstStyle/>
          <a:p>
            <a:pPr algn="ctr" defTabSz="864039">
              <a:lnSpc>
                <a:spcPct val="150000"/>
              </a:lnSpc>
              <a:buClrTx/>
              <a:defRPr/>
            </a:pPr>
            <a:r>
              <a:rPr lang="vi-VN" sz="2200" kern="1200" noProof="1">
                <a:solidFill>
                  <a:schemeClr val="tx1"/>
                </a:solidFill>
                <a:latin typeface="+mn-lt"/>
                <a:ea typeface="+mn-ea"/>
                <a:cs typeface="Arial" panose="020B0604020202020204" pitchFamily="34" charset="0"/>
              </a:rPr>
              <a:t>C. Vì nhà vua cho rằng mọi thứ Mai An Tiêm có là do mình ban cho chứ không phải do năng lực của anh.</a:t>
            </a:r>
          </a:p>
        </p:txBody>
      </p:sp>
    </p:spTree>
    <p:extLst>
      <p:ext uri="{BB962C8B-B14F-4D97-AF65-F5344CB8AC3E}">
        <p14:creationId xmlns:p14="http://schemas.microsoft.com/office/powerpoint/2010/main" val="2137095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6" presetClass="entr" presetSubtype="37"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outVertical)">
                                      <p:cBhvr>
                                        <p:cTn id="13" dur="500"/>
                                        <p:tgtEl>
                                          <p:spTgt spid="3"/>
                                        </p:tgtEl>
                                      </p:cBhvr>
                                    </p:animEffect>
                                  </p:childTnLst>
                                </p:cTn>
                              </p:par>
                              <p:par>
                                <p:cTn id="14" presetID="16" presetClass="entr" presetSubtype="37"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barn(outVertical)">
                                      <p:cBhvr>
                                        <p:cTn id="16" dur="500"/>
                                        <p:tgtEl>
                                          <p:spTgt spid="4"/>
                                        </p:tgtEl>
                                      </p:cBhvr>
                                    </p:animEffect>
                                  </p:childTnLst>
                                </p:cTn>
                              </p:par>
                              <p:par>
                                <p:cTn id="17" presetID="16" presetClass="entr" presetSubtype="37"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arn(outVertical)">
                                      <p:cBhvr>
                                        <p:cTn id="19" dur="500"/>
                                        <p:tgtEl>
                                          <p:spTgt spid="5"/>
                                        </p:tgtEl>
                                      </p:cBhvr>
                                    </p:animEffect>
                                  </p:childTnLst>
                                </p:cTn>
                              </p:par>
                              <p:par>
                                <p:cTn id="20" presetID="16" presetClass="entr" presetSubtype="37"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arn(outVertical)">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A48A2CF-D47F-6E02-16CB-155A8740AA45}"/>
            </a:ext>
          </a:extLst>
        </p:cNvPr>
        <p:cNvGrpSpPr/>
        <p:nvPr/>
      </p:nvGrpSpPr>
      <p:grpSpPr>
        <a:xfrm>
          <a:off x="0" y="0"/>
          <a:ext cx="0" cy="0"/>
          <a:chOff x="0" y="0"/>
          <a:chExt cx="0" cy="0"/>
        </a:xfrm>
      </p:grpSpPr>
      <p:sp>
        <p:nvSpPr>
          <p:cNvPr id="2" name="Câu hỏi">
            <a:extLst>
              <a:ext uri="{FF2B5EF4-FFF2-40B4-BE49-F238E27FC236}">
                <a16:creationId xmlns:a16="http://schemas.microsoft.com/office/drawing/2014/main" id="{ECCB1698-36E2-E3B1-BA8D-9F55A2467D57}"/>
              </a:ext>
            </a:extLst>
          </p:cNvPr>
          <p:cNvSpPr/>
          <p:nvPr/>
        </p:nvSpPr>
        <p:spPr>
          <a:xfrm>
            <a:off x="288253" y="993411"/>
            <a:ext cx="11615494" cy="1591079"/>
          </a:xfrm>
          <a:prstGeom prst="roundRect">
            <a:avLst/>
          </a:prstGeom>
          <a:solidFill>
            <a:srgbClr val="FFFFFF"/>
          </a:solidFill>
          <a:ln w="19050" cap="flat" cmpd="sng" algn="ctr">
            <a:solidFill>
              <a:srgbClr val="000000"/>
            </a:solidFill>
            <a:prstDash val="solid"/>
          </a:ln>
          <a:effectLst/>
        </p:spPr>
        <p:txBody>
          <a:bodyPr rtlCol="0" anchor="ctr"/>
          <a:lstStyle/>
          <a:p>
            <a:pPr algn="ctr" defTabSz="864039">
              <a:buClrTx/>
              <a:defRPr/>
            </a:pPr>
            <a:r>
              <a:rPr lang="vi-VN" sz="2400" b="1" kern="1200" noProof="1">
                <a:solidFill>
                  <a:schemeClr val="tx1"/>
                </a:solidFill>
                <a:latin typeface="+mn-lt"/>
                <a:ea typeface="+mn-ea"/>
                <a:cs typeface="Arial" panose="020B0604020202020204" pitchFamily="34" charset="0"/>
              </a:rPr>
              <a:t>Câu </a:t>
            </a:r>
            <a:r>
              <a:rPr lang="en-US" sz="2400" b="1" kern="1200" noProof="1">
                <a:solidFill>
                  <a:schemeClr val="tx1"/>
                </a:solidFill>
                <a:latin typeface="+mn-lt"/>
                <a:ea typeface="+mn-ea"/>
                <a:cs typeface="Arial" panose="020B0604020202020204" pitchFamily="34" charset="0"/>
              </a:rPr>
              <a:t>2</a:t>
            </a:r>
            <a:r>
              <a:rPr lang="vi-VN" sz="2400" b="1" kern="1200" noProof="1">
                <a:solidFill>
                  <a:schemeClr val="tx1"/>
                </a:solidFill>
                <a:latin typeface="+mn-lt"/>
                <a:ea typeface="+mn-ea"/>
                <a:cs typeface="Arial" panose="020B0604020202020204" pitchFamily="34" charset="0"/>
              </a:rPr>
              <a:t>:</a:t>
            </a:r>
            <a:r>
              <a:rPr lang="en-US" sz="2400" b="1" kern="1200" noProof="1">
                <a:solidFill>
                  <a:schemeClr val="tx1"/>
                </a:solidFill>
                <a:latin typeface="+mn-lt"/>
                <a:ea typeface="+mn-ea"/>
                <a:cs typeface="Arial" panose="020B0604020202020204" pitchFamily="34" charset="0"/>
              </a:rPr>
              <a:t> </a:t>
            </a:r>
            <a:r>
              <a:rPr lang="vi-VN" sz="2400" kern="1200" noProof="1">
                <a:solidFill>
                  <a:schemeClr val="tx1"/>
                </a:solidFill>
                <a:latin typeface="+mn-lt"/>
                <a:ea typeface="+mn-ea"/>
                <a:cs typeface="Arial" panose="020B0604020202020204" pitchFamily="34" charset="0"/>
              </a:rPr>
              <a:t>Vì sao mọi người thường khen Mai An Tiêm may mắn?</a:t>
            </a:r>
          </a:p>
        </p:txBody>
      </p:sp>
      <p:sp>
        <p:nvSpPr>
          <p:cNvPr id="3" name="Đáp án đúng">
            <a:extLst>
              <a:ext uri="{FF2B5EF4-FFF2-40B4-BE49-F238E27FC236}">
                <a16:creationId xmlns:a16="http://schemas.microsoft.com/office/drawing/2014/main" id="{87F4E20C-2674-46BF-284D-25310483FC4B}"/>
              </a:ext>
            </a:extLst>
          </p:cNvPr>
          <p:cNvSpPr/>
          <p:nvPr/>
        </p:nvSpPr>
        <p:spPr>
          <a:xfrm>
            <a:off x="277968" y="3014833"/>
            <a:ext cx="5703838" cy="1591079"/>
          </a:xfrm>
          <a:prstGeom prst="roundRect">
            <a:avLst/>
          </a:prstGeom>
          <a:solidFill>
            <a:srgbClr val="FFFFFF"/>
          </a:solidFill>
          <a:ln w="19050" cap="flat" cmpd="sng" algn="ctr">
            <a:solidFill>
              <a:srgbClr val="000000"/>
            </a:solidFill>
            <a:prstDash val="solid"/>
          </a:ln>
          <a:effectLst/>
        </p:spPr>
        <p:txBody>
          <a:bodyPr rtlCol="0" anchor="ctr"/>
          <a:lstStyle/>
          <a:p>
            <a:pPr algn="ctr" defTabSz="864039">
              <a:lnSpc>
                <a:spcPct val="150000"/>
              </a:lnSpc>
              <a:buClrTx/>
              <a:defRPr/>
            </a:pPr>
            <a:r>
              <a:rPr lang="vi-VN" sz="2400" kern="1200" noProof="1">
                <a:solidFill>
                  <a:schemeClr val="tx1"/>
                </a:solidFill>
                <a:latin typeface="+mn-lt"/>
                <a:ea typeface="+mn-ea"/>
                <a:cs typeface="Arial" panose="020B0604020202020204" pitchFamily="34" charset="0"/>
              </a:rPr>
              <a:t>A. Vì Mai An Tiêm được cưới người con gái xinh đẹp, hiền thục nhất</a:t>
            </a:r>
            <a:r>
              <a:rPr lang="en-US" sz="2400" kern="1200" noProof="1">
                <a:solidFill>
                  <a:schemeClr val="tx1"/>
                </a:solidFill>
                <a:latin typeface="+mn-lt"/>
                <a:ea typeface="+mn-ea"/>
                <a:cs typeface="Arial" panose="020B0604020202020204" pitchFamily="34" charset="0"/>
              </a:rPr>
              <a:t>.</a:t>
            </a:r>
            <a:endParaRPr lang="vi-VN" sz="2400" kern="1200" noProof="1">
              <a:solidFill>
                <a:schemeClr val="tx1"/>
              </a:solidFill>
              <a:latin typeface="+mn-lt"/>
              <a:ea typeface="+mn-ea"/>
              <a:cs typeface="Arial" panose="020B0604020202020204" pitchFamily="34" charset="0"/>
            </a:endParaRPr>
          </a:p>
        </p:txBody>
      </p:sp>
      <p:sp>
        <p:nvSpPr>
          <p:cNvPr id="4" name="Đáp án sai 1">
            <a:extLst>
              <a:ext uri="{FF2B5EF4-FFF2-40B4-BE49-F238E27FC236}">
                <a16:creationId xmlns:a16="http://schemas.microsoft.com/office/drawing/2014/main" id="{F220150B-22F7-04F5-1395-F6D79001F902}"/>
              </a:ext>
            </a:extLst>
          </p:cNvPr>
          <p:cNvSpPr/>
          <p:nvPr/>
        </p:nvSpPr>
        <p:spPr>
          <a:xfrm>
            <a:off x="277969" y="4835479"/>
            <a:ext cx="5703838" cy="1591079"/>
          </a:xfrm>
          <a:prstGeom prst="roundRect">
            <a:avLst/>
          </a:prstGeom>
          <a:solidFill>
            <a:srgbClr val="FFFFFF"/>
          </a:solidFill>
          <a:ln w="19050" cap="flat" cmpd="sng" algn="ctr">
            <a:solidFill>
              <a:srgbClr val="000000"/>
            </a:solidFill>
            <a:prstDash val="solid"/>
          </a:ln>
          <a:effectLst/>
        </p:spPr>
        <p:txBody>
          <a:bodyPr rtlCol="0" anchor="ctr"/>
          <a:lstStyle/>
          <a:p>
            <a:pPr algn="ctr" defTabSz="864039">
              <a:lnSpc>
                <a:spcPct val="150000"/>
              </a:lnSpc>
              <a:buClrTx/>
              <a:defRPr/>
            </a:pPr>
            <a:r>
              <a:rPr lang="vi-VN" sz="2400" kern="1200" noProof="1">
                <a:solidFill>
                  <a:schemeClr val="tx1"/>
                </a:solidFill>
                <a:latin typeface="+mn-lt"/>
                <a:ea typeface="+mn-ea"/>
                <a:cs typeface="Arial" panose="020B0604020202020204" pitchFamily="34" charset="0"/>
              </a:rPr>
              <a:t>C. Vì Mai An Tiêm được làm con rể Vua Hùng</a:t>
            </a:r>
            <a:r>
              <a:rPr lang="en-US" sz="2400" kern="1200" noProof="1">
                <a:solidFill>
                  <a:schemeClr val="tx1"/>
                </a:solidFill>
                <a:latin typeface="+mn-lt"/>
                <a:ea typeface="+mn-ea"/>
                <a:cs typeface="Arial" panose="020B0604020202020204" pitchFamily="34" charset="0"/>
              </a:rPr>
              <a:t>.</a:t>
            </a:r>
            <a:endParaRPr lang="vi-VN" sz="2400" kern="1200" noProof="1">
              <a:solidFill>
                <a:schemeClr val="tx1"/>
              </a:solidFill>
              <a:latin typeface="+mn-lt"/>
              <a:ea typeface="+mn-ea"/>
              <a:cs typeface="Arial" panose="020B0604020202020204" pitchFamily="34" charset="0"/>
            </a:endParaRPr>
          </a:p>
        </p:txBody>
      </p:sp>
      <p:sp>
        <p:nvSpPr>
          <p:cNvPr id="5" name="Đáp án sai 2">
            <a:extLst>
              <a:ext uri="{FF2B5EF4-FFF2-40B4-BE49-F238E27FC236}">
                <a16:creationId xmlns:a16="http://schemas.microsoft.com/office/drawing/2014/main" id="{D265C616-88FE-F934-1C7B-C8E7258367E3}"/>
              </a:ext>
            </a:extLst>
          </p:cNvPr>
          <p:cNvSpPr/>
          <p:nvPr/>
        </p:nvSpPr>
        <p:spPr>
          <a:xfrm>
            <a:off x="6199908" y="3014833"/>
            <a:ext cx="5703839" cy="1591079"/>
          </a:xfrm>
          <a:prstGeom prst="roundRect">
            <a:avLst/>
          </a:prstGeom>
          <a:solidFill>
            <a:srgbClr val="FFFFFF"/>
          </a:solidFill>
          <a:ln w="19050" cap="flat" cmpd="sng" algn="ctr">
            <a:solidFill>
              <a:srgbClr val="000000"/>
            </a:solidFill>
            <a:prstDash val="solid"/>
          </a:ln>
          <a:effectLst/>
        </p:spPr>
        <p:txBody>
          <a:bodyPr rtlCol="0" anchor="ctr"/>
          <a:lstStyle/>
          <a:p>
            <a:pPr algn="ctr" defTabSz="864039">
              <a:lnSpc>
                <a:spcPct val="150000"/>
              </a:lnSpc>
              <a:buClrTx/>
              <a:defRPr/>
            </a:pPr>
            <a:r>
              <a:rPr lang="vi-VN" sz="2400" kern="1200" noProof="1">
                <a:solidFill>
                  <a:schemeClr val="tx1"/>
                </a:solidFill>
                <a:latin typeface="+mn-lt"/>
                <a:ea typeface="+mn-ea"/>
                <a:cs typeface="Arial" panose="020B0604020202020204" pitchFamily="34" charset="0"/>
              </a:rPr>
              <a:t>B. Vì Mai An Tiêm được Vua Hùng ban cho nhiều vàng bạc châu báu</a:t>
            </a:r>
            <a:r>
              <a:rPr lang="en-US" sz="2400" kern="1200" noProof="1">
                <a:solidFill>
                  <a:schemeClr val="tx1"/>
                </a:solidFill>
                <a:latin typeface="+mn-lt"/>
                <a:ea typeface="+mn-ea"/>
                <a:cs typeface="Arial" panose="020B0604020202020204" pitchFamily="34" charset="0"/>
              </a:rPr>
              <a:t>.</a:t>
            </a:r>
            <a:endParaRPr lang="vi-VN" sz="2400" kern="1200" noProof="1">
              <a:solidFill>
                <a:schemeClr val="tx1"/>
              </a:solidFill>
              <a:latin typeface="+mn-lt"/>
              <a:ea typeface="+mn-ea"/>
              <a:cs typeface="Arial" panose="020B0604020202020204" pitchFamily="34" charset="0"/>
            </a:endParaRPr>
          </a:p>
        </p:txBody>
      </p:sp>
      <p:sp>
        <p:nvSpPr>
          <p:cNvPr id="6" name="Đáp án sai 3">
            <a:extLst>
              <a:ext uri="{FF2B5EF4-FFF2-40B4-BE49-F238E27FC236}">
                <a16:creationId xmlns:a16="http://schemas.microsoft.com/office/drawing/2014/main" id="{5B004512-BF0D-2768-5F34-DBFDECF0C09A}"/>
              </a:ext>
            </a:extLst>
          </p:cNvPr>
          <p:cNvSpPr/>
          <p:nvPr/>
        </p:nvSpPr>
        <p:spPr>
          <a:xfrm>
            <a:off x="6199908" y="4835479"/>
            <a:ext cx="5703839" cy="1591079"/>
          </a:xfrm>
          <a:prstGeom prst="roundRect">
            <a:avLst/>
          </a:prstGeom>
          <a:solidFill>
            <a:srgbClr val="FFFFFF"/>
          </a:solidFill>
          <a:ln w="19050" cap="flat" cmpd="sng" algn="ctr">
            <a:solidFill>
              <a:srgbClr val="000000"/>
            </a:solidFill>
            <a:prstDash val="solid"/>
          </a:ln>
          <a:effectLst/>
        </p:spPr>
        <p:txBody>
          <a:bodyPr rtlCol="0" anchor="ctr"/>
          <a:lstStyle/>
          <a:p>
            <a:pPr algn="ctr" defTabSz="864039">
              <a:lnSpc>
                <a:spcPct val="150000"/>
              </a:lnSpc>
              <a:buClrTx/>
              <a:defRPr/>
            </a:pPr>
            <a:r>
              <a:rPr lang="vi-VN" sz="2400" kern="1200" noProof="1">
                <a:solidFill>
                  <a:schemeClr val="tx1"/>
                </a:solidFill>
                <a:latin typeface="+mn-lt"/>
                <a:ea typeface="+mn-ea"/>
                <a:cs typeface="Arial" panose="020B0604020202020204" pitchFamily="34" charset="0"/>
              </a:rPr>
              <a:t>D. Vì Mai An Tiêm được làm quan trong triều</a:t>
            </a:r>
            <a:r>
              <a:rPr lang="en-US" sz="2400" kern="1200" noProof="1">
                <a:solidFill>
                  <a:schemeClr val="tx1"/>
                </a:solidFill>
                <a:latin typeface="+mn-lt"/>
                <a:ea typeface="+mn-ea"/>
                <a:cs typeface="Arial" panose="020B0604020202020204" pitchFamily="34" charset="0"/>
              </a:rPr>
              <a:t>.</a:t>
            </a:r>
            <a:endParaRPr lang="vi-VN" sz="2400" kern="1200" noProof="1">
              <a:solidFill>
                <a:schemeClr val="tx1"/>
              </a:solidFill>
              <a:latin typeface="+mn-lt"/>
              <a:ea typeface="+mn-ea"/>
              <a:cs typeface="Arial" panose="020B0604020202020204" pitchFamily="34" charset="0"/>
            </a:endParaRPr>
          </a:p>
        </p:txBody>
      </p:sp>
      <p:sp>
        <p:nvSpPr>
          <p:cNvPr id="7" name="Đáp án đúng">
            <a:extLst>
              <a:ext uri="{FF2B5EF4-FFF2-40B4-BE49-F238E27FC236}">
                <a16:creationId xmlns:a16="http://schemas.microsoft.com/office/drawing/2014/main" id="{E779364B-7B3D-5585-B75E-8DB6FCBEF60B}"/>
              </a:ext>
            </a:extLst>
          </p:cNvPr>
          <p:cNvSpPr/>
          <p:nvPr/>
        </p:nvSpPr>
        <p:spPr>
          <a:xfrm>
            <a:off x="288253" y="4835479"/>
            <a:ext cx="5692753" cy="1591079"/>
          </a:xfrm>
          <a:prstGeom prst="roundRect">
            <a:avLst/>
          </a:prstGeom>
          <a:solidFill>
            <a:schemeClr val="accent6"/>
          </a:solidFill>
          <a:ln w="19050" cap="flat" cmpd="sng" algn="ctr">
            <a:solidFill>
              <a:srgbClr val="000000"/>
            </a:solidFill>
            <a:prstDash val="solid"/>
          </a:ln>
          <a:effectLst/>
        </p:spPr>
        <p:txBody>
          <a:bodyPr rtlCol="0" anchor="ctr"/>
          <a:lstStyle/>
          <a:p>
            <a:pPr algn="ctr" defTabSz="864039">
              <a:lnSpc>
                <a:spcPct val="150000"/>
              </a:lnSpc>
              <a:buClrTx/>
              <a:defRPr/>
            </a:pPr>
            <a:r>
              <a:rPr lang="vi-VN" sz="2400" kern="1200" noProof="1">
                <a:solidFill>
                  <a:schemeClr val="tx1"/>
                </a:solidFill>
                <a:latin typeface="+mn-lt"/>
                <a:ea typeface="+mn-ea"/>
                <a:cs typeface="Arial" panose="020B0604020202020204" pitchFamily="34" charset="0"/>
              </a:rPr>
              <a:t>C. Vì Mai An Tiêm được làm con rể Vua Hùng.</a:t>
            </a:r>
          </a:p>
        </p:txBody>
      </p:sp>
    </p:spTree>
    <p:extLst>
      <p:ext uri="{BB962C8B-B14F-4D97-AF65-F5344CB8AC3E}">
        <p14:creationId xmlns:p14="http://schemas.microsoft.com/office/powerpoint/2010/main" val="128935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6" presetClass="entr" presetSubtype="37"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outVertical)">
                                      <p:cBhvr>
                                        <p:cTn id="13" dur="500"/>
                                        <p:tgtEl>
                                          <p:spTgt spid="3"/>
                                        </p:tgtEl>
                                      </p:cBhvr>
                                    </p:animEffect>
                                  </p:childTnLst>
                                </p:cTn>
                              </p:par>
                              <p:par>
                                <p:cTn id="14" presetID="16" presetClass="entr" presetSubtype="37"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barn(outVertical)">
                                      <p:cBhvr>
                                        <p:cTn id="16" dur="500"/>
                                        <p:tgtEl>
                                          <p:spTgt spid="4"/>
                                        </p:tgtEl>
                                      </p:cBhvr>
                                    </p:animEffect>
                                  </p:childTnLst>
                                </p:cTn>
                              </p:par>
                              <p:par>
                                <p:cTn id="17" presetID="16" presetClass="entr" presetSubtype="37"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arn(outVertical)">
                                      <p:cBhvr>
                                        <p:cTn id="19" dur="500"/>
                                        <p:tgtEl>
                                          <p:spTgt spid="5"/>
                                        </p:tgtEl>
                                      </p:cBhvr>
                                    </p:animEffect>
                                  </p:childTnLst>
                                </p:cTn>
                              </p:par>
                              <p:par>
                                <p:cTn id="20" presetID="16" presetClass="entr" presetSubtype="37"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arn(outVertical)">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8353D65-9E3C-3693-51CD-FC04A6F87CD4}"/>
            </a:ext>
          </a:extLst>
        </p:cNvPr>
        <p:cNvGrpSpPr/>
        <p:nvPr/>
      </p:nvGrpSpPr>
      <p:grpSpPr>
        <a:xfrm>
          <a:off x="0" y="0"/>
          <a:ext cx="0" cy="0"/>
          <a:chOff x="0" y="0"/>
          <a:chExt cx="0" cy="0"/>
        </a:xfrm>
      </p:grpSpPr>
      <p:sp>
        <p:nvSpPr>
          <p:cNvPr id="9" name="Câu hỏi">
            <a:extLst>
              <a:ext uri="{FF2B5EF4-FFF2-40B4-BE49-F238E27FC236}">
                <a16:creationId xmlns:a16="http://schemas.microsoft.com/office/drawing/2014/main" id="{DF89CC0D-A558-4FC3-73B9-E2C183CCFC84}"/>
              </a:ext>
            </a:extLst>
          </p:cNvPr>
          <p:cNvSpPr/>
          <p:nvPr/>
        </p:nvSpPr>
        <p:spPr>
          <a:xfrm>
            <a:off x="618709" y="897503"/>
            <a:ext cx="10954582" cy="998115"/>
          </a:xfrm>
          <a:prstGeom prst="roundRect">
            <a:avLst/>
          </a:prstGeom>
          <a:solidFill>
            <a:srgbClr val="FFFFFF"/>
          </a:solidFill>
          <a:ln w="19050" cap="flat" cmpd="sng" algn="ctr">
            <a:solidFill>
              <a:srgbClr val="000000"/>
            </a:solidFill>
            <a:prstDash val="solid"/>
          </a:ln>
          <a:effectLst/>
        </p:spPr>
        <p:txBody>
          <a:bodyPr rtlCol="0" anchor="ctr"/>
          <a:lstStyle/>
          <a:p>
            <a:pPr algn="ctr" defTabSz="864039">
              <a:buClrTx/>
              <a:defRPr/>
            </a:pPr>
            <a:r>
              <a:rPr lang="vi-VN" sz="2200" b="1" kern="1200" noProof="1">
                <a:solidFill>
                  <a:schemeClr val="tx1"/>
                </a:solidFill>
                <a:latin typeface="+mn-lt"/>
                <a:ea typeface="+mn-ea"/>
                <a:cs typeface="Arial" panose="020B0604020202020204" pitchFamily="34" charset="0"/>
              </a:rPr>
              <a:t>Câu </a:t>
            </a:r>
            <a:r>
              <a:rPr lang="en-US" sz="2200" b="1" kern="1200" noProof="1">
                <a:solidFill>
                  <a:schemeClr val="tx1"/>
                </a:solidFill>
                <a:latin typeface="+mn-lt"/>
                <a:ea typeface="+mn-ea"/>
                <a:cs typeface="Arial" panose="020B0604020202020204" pitchFamily="34" charset="0"/>
              </a:rPr>
              <a:t>3</a:t>
            </a:r>
            <a:r>
              <a:rPr lang="vi-VN" sz="2200" b="1" kern="1200" noProof="1">
                <a:solidFill>
                  <a:schemeClr val="tx1"/>
                </a:solidFill>
                <a:latin typeface="+mn-lt"/>
                <a:ea typeface="+mn-ea"/>
                <a:cs typeface="Arial" panose="020B0604020202020204" pitchFamily="34" charset="0"/>
              </a:rPr>
              <a:t>:</a:t>
            </a:r>
            <a:r>
              <a:rPr lang="en-US" sz="2200" b="1" kern="1200" noProof="1">
                <a:solidFill>
                  <a:schemeClr val="tx1"/>
                </a:solidFill>
                <a:latin typeface="+mn-lt"/>
                <a:ea typeface="+mn-ea"/>
                <a:cs typeface="Arial" panose="020B0604020202020204" pitchFamily="34" charset="0"/>
              </a:rPr>
              <a:t> </a:t>
            </a:r>
            <a:r>
              <a:rPr lang="vi-VN" sz="2200" kern="1200" noProof="1">
                <a:solidFill>
                  <a:schemeClr val="tx1"/>
                </a:solidFill>
                <a:latin typeface="+mn-lt"/>
                <a:ea typeface="+mn-ea"/>
                <a:cs typeface="Arial" panose="020B0604020202020204" pitchFamily="34" charset="0"/>
              </a:rPr>
              <a:t>Nêu nhận xét của em về nhân vật Mai An Tiêm trong câu chuyện.</a:t>
            </a:r>
          </a:p>
        </p:txBody>
      </p:sp>
      <p:sp>
        <p:nvSpPr>
          <p:cNvPr id="10" name="Đáp án đúng">
            <a:extLst>
              <a:ext uri="{FF2B5EF4-FFF2-40B4-BE49-F238E27FC236}">
                <a16:creationId xmlns:a16="http://schemas.microsoft.com/office/drawing/2014/main" id="{3129BE72-D0D9-431A-6C94-50D7E78D38CB}"/>
              </a:ext>
            </a:extLst>
          </p:cNvPr>
          <p:cNvSpPr/>
          <p:nvPr/>
        </p:nvSpPr>
        <p:spPr>
          <a:xfrm>
            <a:off x="618709" y="2189431"/>
            <a:ext cx="5292812" cy="2110652"/>
          </a:xfrm>
          <a:prstGeom prst="roundRect">
            <a:avLst/>
          </a:prstGeom>
          <a:solidFill>
            <a:srgbClr val="FFFFFF"/>
          </a:solidFill>
          <a:ln w="19050" cap="flat" cmpd="sng" algn="ctr">
            <a:solidFill>
              <a:srgbClr val="000000"/>
            </a:solidFill>
            <a:prstDash val="solid"/>
          </a:ln>
          <a:effectLst/>
        </p:spPr>
        <p:txBody>
          <a:bodyPr rtlCol="0" anchor="ctr"/>
          <a:lstStyle/>
          <a:p>
            <a:pPr algn="ctr" defTabSz="864039">
              <a:lnSpc>
                <a:spcPct val="150000"/>
              </a:lnSpc>
              <a:buClrTx/>
              <a:defRPr/>
            </a:pPr>
            <a:r>
              <a:rPr lang="vi-VN" sz="2200" kern="1200" noProof="1">
                <a:solidFill>
                  <a:schemeClr val="tx1"/>
                </a:solidFill>
                <a:latin typeface="+mn-lt"/>
                <a:ea typeface="+mn-ea"/>
                <a:cs typeface="Arial" panose="020B0604020202020204" pitchFamily="34" charset="0"/>
              </a:rPr>
              <a:t>A. Mai An Tiêm là một người tốt bụng, tuy không quen biết nhưng vẫn sẵn sàng giúp người đánh cá đi lạc sửa lại chiếc buồm lái</a:t>
            </a:r>
            <a:r>
              <a:rPr lang="en-US" sz="2200" kern="1200" noProof="1">
                <a:solidFill>
                  <a:schemeClr val="tx1"/>
                </a:solidFill>
                <a:latin typeface="+mn-lt"/>
                <a:ea typeface="+mn-ea"/>
                <a:cs typeface="Arial" panose="020B0604020202020204" pitchFamily="34" charset="0"/>
              </a:rPr>
              <a:t>.</a:t>
            </a:r>
            <a:endParaRPr lang="vi-VN" sz="2200" kern="1200" noProof="1">
              <a:solidFill>
                <a:schemeClr val="tx1"/>
              </a:solidFill>
              <a:latin typeface="+mn-lt"/>
              <a:ea typeface="+mn-ea"/>
              <a:cs typeface="Arial" panose="020B0604020202020204" pitchFamily="34" charset="0"/>
            </a:endParaRPr>
          </a:p>
        </p:txBody>
      </p:sp>
      <p:sp>
        <p:nvSpPr>
          <p:cNvPr id="11" name="Đáp án sai 1">
            <a:extLst>
              <a:ext uri="{FF2B5EF4-FFF2-40B4-BE49-F238E27FC236}">
                <a16:creationId xmlns:a16="http://schemas.microsoft.com/office/drawing/2014/main" id="{39271B18-1E75-35EB-F140-AFFC080EE93D}"/>
              </a:ext>
            </a:extLst>
          </p:cNvPr>
          <p:cNvSpPr/>
          <p:nvPr/>
        </p:nvSpPr>
        <p:spPr>
          <a:xfrm>
            <a:off x="618709" y="4489079"/>
            <a:ext cx="5292812" cy="1978919"/>
          </a:xfrm>
          <a:prstGeom prst="roundRect">
            <a:avLst/>
          </a:prstGeom>
          <a:solidFill>
            <a:srgbClr val="FFFFFF"/>
          </a:solidFill>
          <a:ln w="19050" cap="flat" cmpd="sng" algn="ctr">
            <a:solidFill>
              <a:srgbClr val="000000"/>
            </a:solidFill>
            <a:prstDash val="solid"/>
          </a:ln>
          <a:effectLst/>
        </p:spPr>
        <p:txBody>
          <a:bodyPr rtlCol="0" anchor="ctr"/>
          <a:lstStyle/>
          <a:p>
            <a:pPr algn="ctr" defTabSz="864039">
              <a:lnSpc>
                <a:spcPct val="150000"/>
              </a:lnSpc>
              <a:buClrTx/>
              <a:defRPr/>
            </a:pPr>
            <a:r>
              <a:rPr lang="vi-VN" sz="2200" kern="1200" noProof="1">
                <a:solidFill>
                  <a:schemeClr val="tx1"/>
                </a:solidFill>
                <a:latin typeface="+mn-lt"/>
                <a:ea typeface="+mn-ea"/>
                <a:cs typeface="Arial" panose="020B0604020202020204" pitchFamily="34" charset="0"/>
              </a:rPr>
              <a:t>C. Mai An Tiêm là một người chồng rất yêu thương vợ của mình, luôn cố gắng chăm sóc tốt cho vợ</a:t>
            </a:r>
            <a:r>
              <a:rPr lang="en-US" sz="2200" kern="1200" noProof="1">
                <a:solidFill>
                  <a:schemeClr val="tx1"/>
                </a:solidFill>
                <a:latin typeface="+mn-lt"/>
                <a:ea typeface="+mn-ea"/>
                <a:cs typeface="Arial" panose="020B0604020202020204" pitchFamily="34" charset="0"/>
              </a:rPr>
              <a:t>.</a:t>
            </a:r>
            <a:endParaRPr lang="vi-VN" sz="2200" kern="1200" noProof="1">
              <a:solidFill>
                <a:schemeClr val="tx1"/>
              </a:solidFill>
              <a:latin typeface="+mn-lt"/>
              <a:ea typeface="+mn-ea"/>
              <a:cs typeface="Arial" panose="020B0604020202020204" pitchFamily="34" charset="0"/>
            </a:endParaRPr>
          </a:p>
        </p:txBody>
      </p:sp>
      <p:sp>
        <p:nvSpPr>
          <p:cNvPr id="12" name="Đáp án sai 2">
            <a:extLst>
              <a:ext uri="{FF2B5EF4-FFF2-40B4-BE49-F238E27FC236}">
                <a16:creationId xmlns:a16="http://schemas.microsoft.com/office/drawing/2014/main" id="{765BA0B2-76D4-9214-1C15-C04F23B762F5}"/>
              </a:ext>
            </a:extLst>
          </p:cNvPr>
          <p:cNvSpPr/>
          <p:nvPr/>
        </p:nvSpPr>
        <p:spPr>
          <a:xfrm>
            <a:off x="6270194" y="2189431"/>
            <a:ext cx="5303118" cy="2110652"/>
          </a:xfrm>
          <a:prstGeom prst="roundRect">
            <a:avLst/>
          </a:prstGeom>
          <a:solidFill>
            <a:srgbClr val="FFFFFF"/>
          </a:solidFill>
          <a:ln w="19050" cap="flat" cmpd="sng" algn="ctr">
            <a:solidFill>
              <a:srgbClr val="000000"/>
            </a:solidFill>
            <a:prstDash val="solid"/>
          </a:ln>
          <a:effectLst/>
        </p:spPr>
        <p:txBody>
          <a:bodyPr rtlCol="0" anchor="ctr"/>
          <a:lstStyle/>
          <a:p>
            <a:pPr algn="ctr" defTabSz="864039">
              <a:lnSpc>
                <a:spcPct val="150000"/>
              </a:lnSpc>
              <a:buClrTx/>
              <a:defRPr/>
            </a:pPr>
            <a:r>
              <a:rPr lang="vi-VN" sz="2200" kern="1200" noProof="1">
                <a:solidFill>
                  <a:schemeClr val="tx1"/>
                </a:solidFill>
                <a:latin typeface="+mn-lt"/>
                <a:ea typeface="+mn-ea"/>
                <a:cs typeface="Arial" panose="020B0604020202020204" pitchFamily="34" charset="0"/>
              </a:rPr>
              <a:t>B. Mai An Tiêm là một người rất tài giỏi, có ý chí kiên cường, luôn kiên trì nỗ lực để vượt qua mọi khó khăn</a:t>
            </a:r>
            <a:r>
              <a:rPr lang="en-US" sz="2200" kern="1200" noProof="1">
                <a:solidFill>
                  <a:schemeClr val="tx1"/>
                </a:solidFill>
                <a:latin typeface="+mn-lt"/>
                <a:ea typeface="+mn-ea"/>
                <a:cs typeface="Arial" panose="020B0604020202020204" pitchFamily="34" charset="0"/>
              </a:rPr>
              <a:t>.</a:t>
            </a:r>
            <a:endParaRPr lang="vi-VN" sz="2200" kern="1200" noProof="1">
              <a:solidFill>
                <a:schemeClr val="tx1"/>
              </a:solidFill>
              <a:latin typeface="+mn-lt"/>
              <a:ea typeface="+mn-ea"/>
              <a:cs typeface="Arial" panose="020B0604020202020204" pitchFamily="34" charset="0"/>
            </a:endParaRPr>
          </a:p>
        </p:txBody>
      </p:sp>
      <p:sp>
        <p:nvSpPr>
          <p:cNvPr id="13" name="Đáp án sai 3">
            <a:extLst>
              <a:ext uri="{FF2B5EF4-FFF2-40B4-BE49-F238E27FC236}">
                <a16:creationId xmlns:a16="http://schemas.microsoft.com/office/drawing/2014/main" id="{19CEEA04-FF33-B42A-ABB0-5969215D9BEE}"/>
              </a:ext>
            </a:extLst>
          </p:cNvPr>
          <p:cNvSpPr/>
          <p:nvPr/>
        </p:nvSpPr>
        <p:spPr>
          <a:xfrm>
            <a:off x="6270193" y="4489077"/>
            <a:ext cx="5303118" cy="1978919"/>
          </a:xfrm>
          <a:prstGeom prst="roundRect">
            <a:avLst/>
          </a:prstGeom>
          <a:solidFill>
            <a:srgbClr val="FFFFFF"/>
          </a:solidFill>
          <a:ln w="19050" cap="flat" cmpd="sng" algn="ctr">
            <a:solidFill>
              <a:srgbClr val="000000"/>
            </a:solidFill>
            <a:prstDash val="solid"/>
          </a:ln>
          <a:effectLst/>
        </p:spPr>
        <p:txBody>
          <a:bodyPr rtlCol="0" anchor="ctr"/>
          <a:lstStyle/>
          <a:p>
            <a:pPr algn="ctr" defTabSz="864039">
              <a:lnSpc>
                <a:spcPct val="150000"/>
              </a:lnSpc>
              <a:buClrTx/>
              <a:defRPr/>
            </a:pPr>
            <a:r>
              <a:rPr lang="vi-VN" sz="2200" kern="1200" noProof="1">
                <a:solidFill>
                  <a:schemeClr val="tx1"/>
                </a:solidFill>
                <a:latin typeface="+mn-lt"/>
                <a:ea typeface="+mn-ea"/>
                <a:cs typeface="Arial" panose="020B0604020202020204" pitchFamily="34" charset="0"/>
              </a:rPr>
              <a:t>D. Mai An Tiêm là một người kiêu căng, tự mãn, không biết ơn Vua Hùng đã đối xử tốt với mình</a:t>
            </a:r>
            <a:r>
              <a:rPr lang="en-US" sz="2200" kern="1200" noProof="1">
                <a:solidFill>
                  <a:schemeClr val="tx1"/>
                </a:solidFill>
                <a:latin typeface="+mn-lt"/>
                <a:ea typeface="+mn-ea"/>
                <a:cs typeface="Arial" panose="020B0604020202020204" pitchFamily="34" charset="0"/>
              </a:rPr>
              <a:t>.</a:t>
            </a:r>
            <a:endParaRPr lang="vi-VN" sz="2200" kern="1200" noProof="1">
              <a:solidFill>
                <a:schemeClr val="tx1"/>
              </a:solidFill>
              <a:latin typeface="+mn-lt"/>
              <a:ea typeface="+mn-ea"/>
              <a:cs typeface="Arial" panose="020B0604020202020204" pitchFamily="34" charset="0"/>
            </a:endParaRPr>
          </a:p>
        </p:txBody>
      </p:sp>
      <p:sp>
        <p:nvSpPr>
          <p:cNvPr id="14" name="Đáp án đúng">
            <a:extLst>
              <a:ext uri="{FF2B5EF4-FFF2-40B4-BE49-F238E27FC236}">
                <a16:creationId xmlns:a16="http://schemas.microsoft.com/office/drawing/2014/main" id="{D0C1A9EF-06C7-D656-087D-D6571D9DBC4D}"/>
              </a:ext>
            </a:extLst>
          </p:cNvPr>
          <p:cNvSpPr/>
          <p:nvPr/>
        </p:nvSpPr>
        <p:spPr>
          <a:xfrm>
            <a:off x="6280479" y="2187371"/>
            <a:ext cx="5292812" cy="2110651"/>
          </a:xfrm>
          <a:prstGeom prst="roundRect">
            <a:avLst/>
          </a:prstGeom>
          <a:solidFill>
            <a:schemeClr val="accent6"/>
          </a:solidFill>
          <a:ln w="19050" cap="flat" cmpd="sng" algn="ctr">
            <a:solidFill>
              <a:srgbClr val="000000"/>
            </a:solidFill>
            <a:prstDash val="solid"/>
          </a:ln>
          <a:effectLst/>
        </p:spPr>
        <p:txBody>
          <a:bodyPr rtlCol="0" anchor="ctr"/>
          <a:lstStyle/>
          <a:p>
            <a:pPr algn="ctr" defTabSz="864039">
              <a:lnSpc>
                <a:spcPct val="150000"/>
              </a:lnSpc>
              <a:buClrTx/>
              <a:defRPr/>
            </a:pPr>
            <a:r>
              <a:rPr lang="vi-VN" sz="2200" kern="1200" noProof="1">
                <a:solidFill>
                  <a:schemeClr val="tx1"/>
                </a:solidFill>
                <a:latin typeface="+mn-lt"/>
                <a:ea typeface="+mn-ea"/>
                <a:cs typeface="Arial" panose="020B0604020202020204" pitchFamily="34" charset="0"/>
              </a:rPr>
              <a:t>B. Mai An Tiêm là một người rất tài giỏi, có ý chí kiên cường, luôn kiên trì nỗ lực để vượt qua mọi khó khăn.</a:t>
            </a:r>
          </a:p>
        </p:txBody>
      </p:sp>
    </p:spTree>
    <p:extLst>
      <p:ext uri="{BB962C8B-B14F-4D97-AF65-F5344CB8AC3E}">
        <p14:creationId xmlns:p14="http://schemas.microsoft.com/office/powerpoint/2010/main" val="2309615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16" presetClass="entr" presetSubtype="37"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barn(outVertical)">
                                      <p:cBhvr>
                                        <p:cTn id="13" dur="500"/>
                                        <p:tgtEl>
                                          <p:spTgt spid="10"/>
                                        </p:tgtEl>
                                      </p:cBhvr>
                                    </p:animEffect>
                                  </p:childTnLst>
                                </p:cTn>
                              </p:par>
                              <p:par>
                                <p:cTn id="14" presetID="16" presetClass="entr" presetSubtype="37"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barn(outVertical)">
                                      <p:cBhvr>
                                        <p:cTn id="16" dur="500"/>
                                        <p:tgtEl>
                                          <p:spTgt spid="11"/>
                                        </p:tgtEl>
                                      </p:cBhvr>
                                    </p:animEffect>
                                  </p:childTnLst>
                                </p:cTn>
                              </p:par>
                              <p:par>
                                <p:cTn id="17" presetID="16" presetClass="entr" presetSubtype="37"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barn(outVertical)">
                                      <p:cBhvr>
                                        <p:cTn id="19" dur="500"/>
                                        <p:tgtEl>
                                          <p:spTgt spid="12"/>
                                        </p:tgtEl>
                                      </p:cBhvr>
                                    </p:animEffect>
                                  </p:childTnLst>
                                </p:cTn>
                              </p:par>
                              <p:par>
                                <p:cTn id="20" presetID="16" presetClass="entr" presetSubtype="37"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barn(outVertical)">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left)">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E20DCF6-5B74-66FE-B20D-CF54B5333BD5}"/>
            </a:ext>
          </a:extLst>
        </p:cNvPr>
        <p:cNvGrpSpPr/>
        <p:nvPr/>
      </p:nvGrpSpPr>
      <p:grpSpPr>
        <a:xfrm>
          <a:off x="0" y="0"/>
          <a:ext cx="0" cy="0"/>
          <a:chOff x="0" y="0"/>
          <a:chExt cx="0" cy="0"/>
        </a:xfrm>
      </p:grpSpPr>
      <p:sp>
        <p:nvSpPr>
          <p:cNvPr id="2" name="Câu hỏi">
            <a:extLst>
              <a:ext uri="{FF2B5EF4-FFF2-40B4-BE49-F238E27FC236}">
                <a16:creationId xmlns:a16="http://schemas.microsoft.com/office/drawing/2014/main" id="{25CE1698-586B-AEB5-891F-E7F1D8F5DF35}"/>
              </a:ext>
            </a:extLst>
          </p:cNvPr>
          <p:cNvSpPr/>
          <p:nvPr/>
        </p:nvSpPr>
        <p:spPr>
          <a:xfrm>
            <a:off x="766255" y="942571"/>
            <a:ext cx="10636387" cy="1387986"/>
          </a:xfrm>
          <a:prstGeom prst="roundRect">
            <a:avLst/>
          </a:prstGeom>
          <a:solidFill>
            <a:srgbClr val="FFFFFF"/>
          </a:solidFill>
          <a:ln w="19050" cap="flat" cmpd="sng" algn="ctr">
            <a:solidFill>
              <a:srgbClr val="000000"/>
            </a:solidFill>
            <a:prstDash val="solid"/>
          </a:ln>
          <a:effectLst/>
        </p:spPr>
        <p:txBody>
          <a:bodyPr rtlCol="0" anchor="ctr"/>
          <a:lstStyle/>
          <a:p>
            <a:pPr algn="ctr" defTabSz="864039">
              <a:lnSpc>
                <a:spcPct val="150000"/>
              </a:lnSpc>
              <a:buClrTx/>
              <a:defRPr/>
            </a:pPr>
            <a:r>
              <a:rPr lang="vi-VN" sz="2300" b="1" kern="1200" noProof="1">
                <a:solidFill>
                  <a:schemeClr val="tx1"/>
                </a:solidFill>
                <a:latin typeface="+mn-lt"/>
                <a:ea typeface="+mn-ea"/>
                <a:cs typeface="Arial" panose="020B0604020202020204" pitchFamily="34" charset="0"/>
              </a:rPr>
              <a:t>Câu </a:t>
            </a:r>
            <a:r>
              <a:rPr lang="en-US" sz="2300" b="1" kern="1200" noProof="1">
                <a:solidFill>
                  <a:schemeClr val="tx1"/>
                </a:solidFill>
                <a:latin typeface="+mn-lt"/>
                <a:ea typeface="+mn-ea"/>
                <a:cs typeface="Arial" panose="020B0604020202020204" pitchFamily="34" charset="0"/>
              </a:rPr>
              <a:t>4</a:t>
            </a:r>
            <a:r>
              <a:rPr lang="vi-VN" sz="2300" b="1" kern="1200" noProof="1">
                <a:solidFill>
                  <a:schemeClr val="tx1"/>
                </a:solidFill>
                <a:latin typeface="+mn-lt"/>
                <a:ea typeface="+mn-ea"/>
                <a:cs typeface="Arial" panose="020B0604020202020204" pitchFamily="34" charset="0"/>
              </a:rPr>
              <a:t>:</a:t>
            </a:r>
            <a:r>
              <a:rPr lang="en-US" sz="2300" b="1" kern="1200" noProof="1">
                <a:solidFill>
                  <a:schemeClr val="tx1"/>
                </a:solidFill>
                <a:latin typeface="+mn-lt"/>
                <a:ea typeface="+mn-ea"/>
                <a:cs typeface="Arial" panose="020B0604020202020204" pitchFamily="34" charset="0"/>
              </a:rPr>
              <a:t> </a:t>
            </a:r>
            <a:r>
              <a:rPr lang="vi-VN" sz="2300" kern="1200" noProof="1">
                <a:solidFill>
                  <a:schemeClr val="tx1"/>
                </a:solidFill>
                <a:latin typeface="+mn-lt"/>
                <a:ea typeface="+mn-ea"/>
                <a:cs typeface="Arial" panose="020B0604020202020204" pitchFamily="34" charset="0"/>
              </a:rPr>
              <a:t>Chi tiết </a:t>
            </a:r>
            <a:r>
              <a:rPr lang="en-US" sz="2300" kern="1200" noProof="1">
                <a:solidFill>
                  <a:schemeClr val="tx1"/>
                </a:solidFill>
                <a:latin typeface="+mn-lt"/>
                <a:ea typeface="+mn-ea"/>
                <a:cs typeface="Arial" panose="020B0604020202020204" pitchFamily="34" charset="0"/>
              </a:rPr>
              <a:t>“</a:t>
            </a:r>
            <a:r>
              <a:rPr lang="vi-VN" sz="2300" kern="1200" noProof="1">
                <a:solidFill>
                  <a:schemeClr val="tx1"/>
                </a:solidFill>
                <a:latin typeface="+mn-lt"/>
                <a:ea typeface="+mn-ea"/>
                <a:cs typeface="Arial" panose="020B0604020202020204" pitchFamily="34" charset="0"/>
              </a:rPr>
              <a:t>Hai vợ chồng làm nhà cửa, tìm nguồn nước, đánh cá,…</a:t>
            </a:r>
            <a:r>
              <a:rPr lang="en-US" sz="2300" kern="1200" noProof="1">
                <a:solidFill>
                  <a:schemeClr val="tx1"/>
                </a:solidFill>
                <a:latin typeface="+mn-lt"/>
                <a:ea typeface="+mn-ea"/>
                <a:cs typeface="Arial" panose="020B0604020202020204" pitchFamily="34" charset="0"/>
              </a:rPr>
              <a:t>”</a:t>
            </a:r>
            <a:r>
              <a:rPr lang="vi-VN" sz="2300" kern="1200" noProof="1">
                <a:solidFill>
                  <a:schemeClr val="tx1"/>
                </a:solidFill>
                <a:latin typeface="+mn-lt"/>
                <a:ea typeface="+mn-ea"/>
                <a:cs typeface="Arial" panose="020B0604020202020204" pitchFamily="34" charset="0"/>
              </a:rPr>
              <a:t> thể hiện điều gì về vợ chồng Mai An Tiêm?</a:t>
            </a:r>
          </a:p>
        </p:txBody>
      </p:sp>
      <p:sp>
        <p:nvSpPr>
          <p:cNvPr id="3" name="Đáp án đúng">
            <a:extLst>
              <a:ext uri="{FF2B5EF4-FFF2-40B4-BE49-F238E27FC236}">
                <a16:creationId xmlns:a16="http://schemas.microsoft.com/office/drawing/2014/main" id="{B4EAA358-B741-CE87-C4D9-E3CC0AF688A9}"/>
              </a:ext>
            </a:extLst>
          </p:cNvPr>
          <p:cNvSpPr/>
          <p:nvPr/>
        </p:nvSpPr>
        <p:spPr>
          <a:xfrm>
            <a:off x="766258" y="2696298"/>
            <a:ext cx="5050609" cy="1836464"/>
          </a:xfrm>
          <a:prstGeom prst="roundRect">
            <a:avLst/>
          </a:prstGeom>
          <a:solidFill>
            <a:srgbClr val="FFFFFF"/>
          </a:solidFill>
          <a:ln w="19050" cap="flat" cmpd="sng" algn="ctr">
            <a:solidFill>
              <a:srgbClr val="000000"/>
            </a:solidFill>
            <a:prstDash val="solid"/>
          </a:ln>
          <a:effectLst/>
        </p:spPr>
        <p:txBody>
          <a:bodyPr rtlCol="0" anchor="ctr"/>
          <a:lstStyle/>
          <a:p>
            <a:pPr algn="ctr" defTabSz="864039">
              <a:lnSpc>
                <a:spcPct val="150000"/>
              </a:lnSpc>
              <a:buClrTx/>
              <a:defRPr/>
            </a:pPr>
            <a:r>
              <a:rPr lang="vi-VN" sz="2300" kern="1200" noProof="1">
                <a:solidFill>
                  <a:schemeClr val="tx1"/>
                </a:solidFill>
                <a:latin typeface="+mn-lt"/>
                <a:ea typeface="+mn-ea"/>
                <a:cs typeface="Arial" panose="020B0604020202020204" pitchFamily="34" charset="0"/>
              </a:rPr>
              <a:t>A. Hai vợ chồng Mai An Tiêm rất tài giỏi, chịu khó và luôn yêu thương, đồng hành cùng nhau</a:t>
            </a:r>
            <a:r>
              <a:rPr lang="en-US" sz="2300" kern="1200" noProof="1">
                <a:solidFill>
                  <a:schemeClr val="tx1"/>
                </a:solidFill>
                <a:latin typeface="+mn-lt"/>
                <a:ea typeface="+mn-ea"/>
                <a:cs typeface="Arial" panose="020B0604020202020204" pitchFamily="34" charset="0"/>
              </a:rPr>
              <a:t>.</a:t>
            </a:r>
            <a:endParaRPr lang="vi-VN" sz="2300" kern="1200" noProof="1">
              <a:solidFill>
                <a:schemeClr val="tx1"/>
              </a:solidFill>
              <a:latin typeface="+mn-lt"/>
              <a:ea typeface="+mn-ea"/>
              <a:cs typeface="Arial" panose="020B0604020202020204" pitchFamily="34" charset="0"/>
            </a:endParaRPr>
          </a:p>
        </p:txBody>
      </p:sp>
      <p:sp>
        <p:nvSpPr>
          <p:cNvPr id="4" name="Đáp án sai 1">
            <a:extLst>
              <a:ext uri="{FF2B5EF4-FFF2-40B4-BE49-F238E27FC236}">
                <a16:creationId xmlns:a16="http://schemas.microsoft.com/office/drawing/2014/main" id="{5223F4DF-3A36-1CF7-65D3-4E51AD650436}"/>
              </a:ext>
            </a:extLst>
          </p:cNvPr>
          <p:cNvSpPr/>
          <p:nvPr/>
        </p:nvSpPr>
        <p:spPr>
          <a:xfrm>
            <a:off x="766257" y="4715268"/>
            <a:ext cx="5050609" cy="1836464"/>
          </a:xfrm>
          <a:prstGeom prst="roundRect">
            <a:avLst/>
          </a:prstGeom>
          <a:solidFill>
            <a:srgbClr val="FFFFFF"/>
          </a:solidFill>
          <a:ln w="19050" cap="flat" cmpd="sng" algn="ctr">
            <a:solidFill>
              <a:srgbClr val="000000"/>
            </a:solidFill>
            <a:prstDash val="solid"/>
          </a:ln>
          <a:effectLst/>
        </p:spPr>
        <p:txBody>
          <a:bodyPr rtlCol="0" anchor="ctr"/>
          <a:lstStyle/>
          <a:p>
            <a:pPr algn="ctr" defTabSz="864039">
              <a:lnSpc>
                <a:spcPct val="150000"/>
              </a:lnSpc>
              <a:buClrTx/>
              <a:defRPr/>
            </a:pPr>
            <a:r>
              <a:rPr lang="vi-VN" sz="2300" kern="1200" noProof="1">
                <a:solidFill>
                  <a:schemeClr val="tx1"/>
                </a:solidFill>
                <a:latin typeface="+mn-lt"/>
                <a:ea typeface="+mn-ea"/>
                <a:cs typeface="Arial" panose="020B0604020202020204" pitchFamily="34" charset="0"/>
              </a:rPr>
              <a:t>C. Hai vợ chồng Mai An Tiêm rất yêu thương nhau</a:t>
            </a:r>
            <a:r>
              <a:rPr lang="en-US" sz="2300" kern="1200" noProof="1">
                <a:solidFill>
                  <a:schemeClr val="tx1"/>
                </a:solidFill>
                <a:latin typeface="+mn-lt"/>
                <a:ea typeface="+mn-ea"/>
                <a:cs typeface="Arial" panose="020B0604020202020204" pitchFamily="34" charset="0"/>
              </a:rPr>
              <a:t>.</a:t>
            </a:r>
            <a:endParaRPr lang="vi-VN" sz="2300" kern="1200" noProof="1">
              <a:solidFill>
                <a:schemeClr val="tx1"/>
              </a:solidFill>
              <a:latin typeface="+mn-lt"/>
              <a:ea typeface="+mn-ea"/>
              <a:cs typeface="Arial" panose="020B0604020202020204" pitchFamily="34" charset="0"/>
            </a:endParaRPr>
          </a:p>
        </p:txBody>
      </p:sp>
      <p:sp>
        <p:nvSpPr>
          <p:cNvPr id="5" name="Đáp án sai 2">
            <a:extLst>
              <a:ext uri="{FF2B5EF4-FFF2-40B4-BE49-F238E27FC236}">
                <a16:creationId xmlns:a16="http://schemas.microsoft.com/office/drawing/2014/main" id="{95A23005-E2C0-4087-CA02-CE5D5A751D00}"/>
              </a:ext>
            </a:extLst>
          </p:cNvPr>
          <p:cNvSpPr/>
          <p:nvPr/>
        </p:nvSpPr>
        <p:spPr>
          <a:xfrm>
            <a:off x="6352032" y="2683751"/>
            <a:ext cx="5050611" cy="1836464"/>
          </a:xfrm>
          <a:prstGeom prst="roundRect">
            <a:avLst/>
          </a:prstGeom>
          <a:solidFill>
            <a:srgbClr val="FFFFFF"/>
          </a:solidFill>
          <a:ln w="19050" cap="flat" cmpd="sng" algn="ctr">
            <a:solidFill>
              <a:srgbClr val="000000"/>
            </a:solidFill>
            <a:prstDash val="solid"/>
          </a:ln>
          <a:effectLst/>
        </p:spPr>
        <p:txBody>
          <a:bodyPr rtlCol="0" anchor="ctr"/>
          <a:lstStyle/>
          <a:p>
            <a:pPr algn="ctr" defTabSz="864039">
              <a:lnSpc>
                <a:spcPct val="150000"/>
              </a:lnSpc>
              <a:buClrTx/>
              <a:defRPr/>
            </a:pPr>
            <a:r>
              <a:rPr lang="vi-VN" sz="2300" kern="1200" noProof="1">
                <a:solidFill>
                  <a:schemeClr val="tx1"/>
                </a:solidFill>
                <a:latin typeface="+mn-lt"/>
                <a:ea typeface="+mn-ea"/>
                <a:cs typeface="Arial" panose="020B0604020202020204" pitchFamily="34" charset="0"/>
              </a:rPr>
              <a:t>B. Hai vợ chồng Mai An Tiêm rất hối hận vì hành động chọc giận nhà vua của mình</a:t>
            </a:r>
            <a:r>
              <a:rPr lang="en-US" sz="2300" kern="1200" noProof="1">
                <a:solidFill>
                  <a:schemeClr val="tx1"/>
                </a:solidFill>
                <a:latin typeface="+mn-lt"/>
                <a:ea typeface="+mn-ea"/>
                <a:cs typeface="Arial" panose="020B0604020202020204" pitchFamily="34" charset="0"/>
              </a:rPr>
              <a:t>.</a:t>
            </a:r>
            <a:endParaRPr lang="vi-VN" sz="2300" kern="1200" noProof="1">
              <a:solidFill>
                <a:schemeClr val="tx1"/>
              </a:solidFill>
              <a:latin typeface="+mn-lt"/>
              <a:ea typeface="+mn-ea"/>
              <a:cs typeface="Arial" panose="020B0604020202020204" pitchFamily="34" charset="0"/>
            </a:endParaRPr>
          </a:p>
        </p:txBody>
      </p:sp>
      <p:sp>
        <p:nvSpPr>
          <p:cNvPr id="6" name="Đáp án sai 3">
            <a:extLst>
              <a:ext uri="{FF2B5EF4-FFF2-40B4-BE49-F238E27FC236}">
                <a16:creationId xmlns:a16="http://schemas.microsoft.com/office/drawing/2014/main" id="{0131973B-68CC-F951-B92B-587F09D009C2}"/>
              </a:ext>
            </a:extLst>
          </p:cNvPr>
          <p:cNvSpPr/>
          <p:nvPr/>
        </p:nvSpPr>
        <p:spPr>
          <a:xfrm>
            <a:off x="6352033" y="4715268"/>
            <a:ext cx="5050609" cy="1836464"/>
          </a:xfrm>
          <a:prstGeom prst="roundRect">
            <a:avLst/>
          </a:prstGeom>
          <a:solidFill>
            <a:srgbClr val="FFFFFF"/>
          </a:solidFill>
          <a:ln w="19050" cap="flat" cmpd="sng" algn="ctr">
            <a:solidFill>
              <a:srgbClr val="000000"/>
            </a:solidFill>
            <a:prstDash val="solid"/>
          </a:ln>
          <a:effectLst/>
        </p:spPr>
        <p:txBody>
          <a:bodyPr rtlCol="0" anchor="ctr"/>
          <a:lstStyle/>
          <a:p>
            <a:pPr algn="ctr" defTabSz="864039">
              <a:lnSpc>
                <a:spcPct val="150000"/>
              </a:lnSpc>
              <a:buClrTx/>
              <a:defRPr/>
            </a:pPr>
            <a:r>
              <a:rPr lang="vi-VN" sz="2300" kern="1200" noProof="1">
                <a:solidFill>
                  <a:schemeClr val="tx1"/>
                </a:solidFill>
                <a:latin typeface="+mn-lt"/>
                <a:ea typeface="+mn-ea"/>
                <a:cs typeface="Arial" panose="020B0604020202020204" pitchFamily="34" charset="0"/>
              </a:rPr>
              <a:t>D. Hai vợ chồng Mai An Tiêm rất quan tâm đến chỗ ở và thức ăn</a:t>
            </a:r>
            <a:r>
              <a:rPr lang="en-US" sz="2300" kern="1200" noProof="1">
                <a:solidFill>
                  <a:schemeClr val="tx1"/>
                </a:solidFill>
                <a:latin typeface="+mn-lt"/>
                <a:ea typeface="+mn-ea"/>
                <a:cs typeface="Arial" panose="020B0604020202020204" pitchFamily="34" charset="0"/>
              </a:rPr>
              <a:t>.</a:t>
            </a:r>
            <a:endParaRPr lang="vi-VN" sz="2300" kern="1200" noProof="1">
              <a:solidFill>
                <a:schemeClr val="tx1"/>
              </a:solidFill>
              <a:latin typeface="+mn-lt"/>
              <a:ea typeface="+mn-ea"/>
              <a:cs typeface="Arial" panose="020B0604020202020204" pitchFamily="34" charset="0"/>
            </a:endParaRPr>
          </a:p>
        </p:txBody>
      </p:sp>
      <p:sp>
        <p:nvSpPr>
          <p:cNvPr id="7" name="Đáp án đúng">
            <a:extLst>
              <a:ext uri="{FF2B5EF4-FFF2-40B4-BE49-F238E27FC236}">
                <a16:creationId xmlns:a16="http://schemas.microsoft.com/office/drawing/2014/main" id="{F77EF79C-5DBA-DC0B-9620-07A378C38A4D}"/>
              </a:ext>
            </a:extLst>
          </p:cNvPr>
          <p:cNvSpPr/>
          <p:nvPr/>
        </p:nvSpPr>
        <p:spPr>
          <a:xfrm>
            <a:off x="766255" y="2696298"/>
            <a:ext cx="5050611" cy="1836464"/>
          </a:xfrm>
          <a:prstGeom prst="roundRect">
            <a:avLst/>
          </a:prstGeom>
          <a:solidFill>
            <a:schemeClr val="accent6"/>
          </a:solidFill>
          <a:ln w="19050" cap="flat" cmpd="sng" algn="ctr">
            <a:solidFill>
              <a:srgbClr val="000000"/>
            </a:solidFill>
            <a:prstDash val="solid"/>
          </a:ln>
          <a:effectLst/>
        </p:spPr>
        <p:txBody>
          <a:bodyPr rtlCol="0" anchor="ctr"/>
          <a:lstStyle/>
          <a:p>
            <a:pPr algn="ctr" defTabSz="864039">
              <a:lnSpc>
                <a:spcPct val="150000"/>
              </a:lnSpc>
              <a:buClrTx/>
              <a:defRPr/>
            </a:pPr>
            <a:r>
              <a:rPr lang="vi-VN" sz="2300" kern="1200" noProof="1">
                <a:solidFill>
                  <a:schemeClr val="tx1"/>
                </a:solidFill>
                <a:latin typeface="+mn-lt"/>
                <a:ea typeface="+mn-ea"/>
                <a:cs typeface="Arial" panose="020B0604020202020204" pitchFamily="34" charset="0"/>
              </a:rPr>
              <a:t>A. Hai vợ chồng Mai An Tiêm rất tài giỏi, chịu khó và luôn yêu thương, đồng hành cùng nhau.</a:t>
            </a:r>
          </a:p>
        </p:txBody>
      </p:sp>
    </p:spTree>
    <p:extLst>
      <p:ext uri="{BB962C8B-B14F-4D97-AF65-F5344CB8AC3E}">
        <p14:creationId xmlns:p14="http://schemas.microsoft.com/office/powerpoint/2010/main" val="2634824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6" presetClass="entr" presetSubtype="37"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outVertical)">
                                      <p:cBhvr>
                                        <p:cTn id="13" dur="500"/>
                                        <p:tgtEl>
                                          <p:spTgt spid="3"/>
                                        </p:tgtEl>
                                      </p:cBhvr>
                                    </p:animEffect>
                                  </p:childTnLst>
                                </p:cTn>
                              </p:par>
                              <p:par>
                                <p:cTn id="14" presetID="16" presetClass="entr" presetSubtype="37"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barn(outVertical)">
                                      <p:cBhvr>
                                        <p:cTn id="16" dur="500"/>
                                        <p:tgtEl>
                                          <p:spTgt spid="4"/>
                                        </p:tgtEl>
                                      </p:cBhvr>
                                    </p:animEffect>
                                  </p:childTnLst>
                                </p:cTn>
                              </p:par>
                              <p:par>
                                <p:cTn id="17" presetID="16" presetClass="entr" presetSubtype="37"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arn(outVertical)">
                                      <p:cBhvr>
                                        <p:cTn id="19" dur="500"/>
                                        <p:tgtEl>
                                          <p:spTgt spid="5"/>
                                        </p:tgtEl>
                                      </p:cBhvr>
                                    </p:animEffect>
                                  </p:childTnLst>
                                </p:cTn>
                              </p:par>
                              <p:par>
                                <p:cTn id="20" presetID="16" presetClass="entr" presetSubtype="37"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arn(outVertical)">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41B407F-0E58-0993-DE84-8EEC0D1F7998}"/>
            </a:ext>
          </a:extLst>
        </p:cNvPr>
        <p:cNvGrpSpPr/>
        <p:nvPr/>
      </p:nvGrpSpPr>
      <p:grpSpPr>
        <a:xfrm>
          <a:off x="0" y="0"/>
          <a:ext cx="0" cy="0"/>
          <a:chOff x="0" y="0"/>
          <a:chExt cx="0" cy="0"/>
        </a:xfrm>
      </p:grpSpPr>
      <p:sp>
        <p:nvSpPr>
          <p:cNvPr id="9" name="Câu hỏi">
            <a:extLst>
              <a:ext uri="{FF2B5EF4-FFF2-40B4-BE49-F238E27FC236}">
                <a16:creationId xmlns:a16="http://schemas.microsoft.com/office/drawing/2014/main" id="{5B7A416C-040C-383A-BAD0-9EEDB948A19C}"/>
              </a:ext>
            </a:extLst>
          </p:cNvPr>
          <p:cNvSpPr/>
          <p:nvPr/>
        </p:nvSpPr>
        <p:spPr>
          <a:xfrm>
            <a:off x="777806" y="932700"/>
            <a:ext cx="10636387" cy="1594242"/>
          </a:xfrm>
          <a:prstGeom prst="roundRect">
            <a:avLst/>
          </a:prstGeom>
          <a:solidFill>
            <a:srgbClr val="FFFFFF"/>
          </a:solidFill>
          <a:ln w="19050" cap="flat" cmpd="sng" algn="ctr">
            <a:solidFill>
              <a:srgbClr val="000000"/>
            </a:solidFill>
            <a:prstDash val="solid"/>
          </a:ln>
          <a:effectLst/>
        </p:spPr>
        <p:txBody>
          <a:bodyPr rtlCol="0" anchor="ctr"/>
          <a:lstStyle/>
          <a:p>
            <a:pPr algn="ctr" defTabSz="864039">
              <a:lnSpc>
                <a:spcPct val="150000"/>
              </a:lnSpc>
              <a:buClrTx/>
              <a:defRPr/>
            </a:pPr>
            <a:r>
              <a:rPr lang="vi-VN" sz="2200" b="1" kern="1200" noProof="1">
                <a:solidFill>
                  <a:schemeClr val="tx1"/>
                </a:solidFill>
                <a:latin typeface="+mj-lt"/>
                <a:ea typeface="+mn-ea"/>
                <a:cs typeface="Arial" panose="020B0604020202020204" pitchFamily="34" charset="0"/>
              </a:rPr>
              <a:t>Câu </a:t>
            </a:r>
            <a:r>
              <a:rPr lang="en-US" sz="2200" b="1" kern="1200" noProof="1">
                <a:solidFill>
                  <a:schemeClr val="tx1"/>
                </a:solidFill>
                <a:latin typeface="+mj-lt"/>
                <a:ea typeface="+mn-ea"/>
                <a:cs typeface="Arial" panose="020B0604020202020204" pitchFamily="34" charset="0"/>
              </a:rPr>
              <a:t>5</a:t>
            </a:r>
            <a:r>
              <a:rPr lang="vi-VN" sz="2200" b="1" kern="1200" noProof="1">
                <a:solidFill>
                  <a:schemeClr val="tx1"/>
                </a:solidFill>
                <a:latin typeface="+mj-lt"/>
                <a:ea typeface="+mn-ea"/>
                <a:cs typeface="Arial" panose="020B0604020202020204" pitchFamily="34" charset="0"/>
              </a:rPr>
              <a:t>:</a:t>
            </a:r>
            <a:r>
              <a:rPr lang="en-US" sz="2200" b="1" kern="1200" noProof="1">
                <a:solidFill>
                  <a:schemeClr val="tx1"/>
                </a:solidFill>
                <a:latin typeface="+mj-lt"/>
                <a:ea typeface="+mn-ea"/>
                <a:cs typeface="Arial" panose="020B0604020202020204" pitchFamily="34" charset="0"/>
              </a:rPr>
              <a:t> </a:t>
            </a:r>
            <a:r>
              <a:rPr lang="vi-VN" sz="2200" kern="1200" noProof="1">
                <a:solidFill>
                  <a:schemeClr val="tx1"/>
                </a:solidFill>
                <a:latin typeface="+mj-lt"/>
                <a:ea typeface="+mn-ea"/>
                <a:cs typeface="Arial" panose="020B0604020202020204" pitchFamily="34" charset="0"/>
              </a:rPr>
              <a:t>Vì sao khi biết gia đình Mai An Tiêm sống sung túc trên đảo hoang, Vua Hùng lại cho người đón vợ chồng Mai An Tiêm trở về?</a:t>
            </a:r>
          </a:p>
        </p:txBody>
      </p:sp>
      <p:sp>
        <p:nvSpPr>
          <p:cNvPr id="10" name="Đáp án đúng">
            <a:extLst>
              <a:ext uri="{FF2B5EF4-FFF2-40B4-BE49-F238E27FC236}">
                <a16:creationId xmlns:a16="http://schemas.microsoft.com/office/drawing/2014/main" id="{20296727-87C1-CAA3-89FB-D9F7062E0C40}"/>
              </a:ext>
            </a:extLst>
          </p:cNvPr>
          <p:cNvSpPr/>
          <p:nvPr/>
        </p:nvSpPr>
        <p:spPr>
          <a:xfrm>
            <a:off x="777810" y="2929633"/>
            <a:ext cx="5067184" cy="1600188"/>
          </a:xfrm>
          <a:prstGeom prst="roundRect">
            <a:avLst/>
          </a:prstGeom>
          <a:solidFill>
            <a:srgbClr val="FFFFFF"/>
          </a:solidFill>
          <a:ln w="19050" cap="flat" cmpd="sng" algn="ctr">
            <a:solidFill>
              <a:srgbClr val="000000"/>
            </a:solidFill>
            <a:prstDash val="solid"/>
          </a:ln>
          <a:effectLst/>
        </p:spPr>
        <p:txBody>
          <a:bodyPr rtlCol="0" anchor="ctr"/>
          <a:lstStyle/>
          <a:p>
            <a:pPr algn="ctr" defTabSz="864039">
              <a:lnSpc>
                <a:spcPct val="150000"/>
              </a:lnSpc>
              <a:buClrTx/>
              <a:defRPr/>
            </a:pPr>
            <a:r>
              <a:rPr lang="vi-VN" sz="2200" kern="1200" noProof="1">
                <a:solidFill>
                  <a:schemeClr val="tx1"/>
                </a:solidFill>
                <a:latin typeface="+mj-lt"/>
                <a:ea typeface="+mn-ea"/>
                <a:cs typeface="Arial" panose="020B0604020202020204" pitchFamily="34" charset="0"/>
              </a:rPr>
              <a:t>A. Vì Vua Hùng rất nhớ con gái nuôi nên đành gọi hai vợ chồng Mai An Tiêm trở về</a:t>
            </a:r>
            <a:r>
              <a:rPr lang="en-US" sz="2200" kern="1200" noProof="1">
                <a:solidFill>
                  <a:schemeClr val="tx1"/>
                </a:solidFill>
                <a:latin typeface="+mj-lt"/>
                <a:ea typeface="+mn-ea"/>
                <a:cs typeface="Arial" panose="020B0604020202020204" pitchFamily="34" charset="0"/>
              </a:rPr>
              <a:t>.</a:t>
            </a:r>
            <a:endParaRPr lang="vi-VN" sz="2200" kern="1200" noProof="1">
              <a:solidFill>
                <a:schemeClr val="tx1"/>
              </a:solidFill>
              <a:latin typeface="+mj-lt"/>
              <a:ea typeface="+mn-ea"/>
              <a:cs typeface="Arial" panose="020B0604020202020204" pitchFamily="34" charset="0"/>
            </a:endParaRPr>
          </a:p>
        </p:txBody>
      </p:sp>
      <p:sp>
        <p:nvSpPr>
          <p:cNvPr id="11" name="Đáp án sai 1">
            <a:extLst>
              <a:ext uri="{FF2B5EF4-FFF2-40B4-BE49-F238E27FC236}">
                <a16:creationId xmlns:a16="http://schemas.microsoft.com/office/drawing/2014/main" id="{2ED34E21-35EC-80C0-9C3B-1A52D58E1A2D}"/>
              </a:ext>
            </a:extLst>
          </p:cNvPr>
          <p:cNvSpPr/>
          <p:nvPr/>
        </p:nvSpPr>
        <p:spPr>
          <a:xfrm>
            <a:off x="777808" y="4704763"/>
            <a:ext cx="5067184" cy="1600188"/>
          </a:xfrm>
          <a:prstGeom prst="roundRect">
            <a:avLst/>
          </a:prstGeom>
          <a:solidFill>
            <a:srgbClr val="FFFFFF"/>
          </a:solidFill>
          <a:ln w="19050" cap="flat" cmpd="sng" algn="ctr">
            <a:solidFill>
              <a:srgbClr val="000000"/>
            </a:solidFill>
            <a:prstDash val="solid"/>
          </a:ln>
          <a:effectLst/>
        </p:spPr>
        <p:txBody>
          <a:bodyPr rtlCol="0" anchor="ctr"/>
          <a:lstStyle/>
          <a:p>
            <a:pPr algn="ctr" defTabSz="864039">
              <a:lnSpc>
                <a:spcPct val="150000"/>
              </a:lnSpc>
              <a:buClrTx/>
              <a:defRPr/>
            </a:pPr>
            <a:r>
              <a:rPr lang="vi-VN" sz="2200" kern="1200" noProof="1">
                <a:solidFill>
                  <a:schemeClr val="tx1"/>
                </a:solidFill>
                <a:latin typeface="+mj-lt"/>
                <a:ea typeface="+mn-ea"/>
                <a:cs typeface="Arial" panose="020B0604020202020204" pitchFamily="34" charset="0"/>
              </a:rPr>
              <a:t>C. Vì Vua Hùng muốn có số c</a:t>
            </a:r>
            <a:r>
              <a:rPr lang="en-US" sz="2200" kern="1200" noProof="1">
                <a:solidFill>
                  <a:schemeClr val="tx1"/>
                </a:solidFill>
                <a:latin typeface="+mj-lt"/>
                <a:ea typeface="+mn-ea"/>
                <a:cs typeface="Arial" panose="020B0604020202020204" pitchFamily="34" charset="0"/>
              </a:rPr>
              <a:t>ủ</a:t>
            </a:r>
            <a:r>
              <a:rPr lang="vi-VN" sz="2200" kern="1200" noProof="1">
                <a:solidFill>
                  <a:schemeClr val="tx1"/>
                </a:solidFill>
                <a:latin typeface="+mj-lt"/>
                <a:ea typeface="+mn-ea"/>
                <a:cs typeface="Arial" panose="020B0604020202020204" pitchFamily="34" charset="0"/>
              </a:rPr>
              <a:t>a cải của vợ chồng Mai An Tiêm</a:t>
            </a:r>
            <a:r>
              <a:rPr lang="en-US" sz="2200" kern="1200" noProof="1">
                <a:solidFill>
                  <a:schemeClr val="tx1"/>
                </a:solidFill>
                <a:latin typeface="+mj-lt"/>
                <a:ea typeface="+mn-ea"/>
                <a:cs typeface="Arial" panose="020B0604020202020204" pitchFamily="34" charset="0"/>
              </a:rPr>
              <a:t>.</a:t>
            </a:r>
            <a:endParaRPr lang="vi-VN" sz="2200" kern="1200" noProof="1">
              <a:solidFill>
                <a:schemeClr val="tx1"/>
              </a:solidFill>
              <a:latin typeface="+mj-lt"/>
              <a:ea typeface="+mn-ea"/>
              <a:cs typeface="Arial" panose="020B0604020202020204" pitchFamily="34" charset="0"/>
            </a:endParaRPr>
          </a:p>
        </p:txBody>
      </p:sp>
      <p:sp>
        <p:nvSpPr>
          <p:cNvPr id="12" name="Đáp án sai 2">
            <a:extLst>
              <a:ext uri="{FF2B5EF4-FFF2-40B4-BE49-F238E27FC236}">
                <a16:creationId xmlns:a16="http://schemas.microsoft.com/office/drawing/2014/main" id="{A44D8B7E-45D7-DAF8-6B10-70E199C90F4D}"/>
              </a:ext>
            </a:extLst>
          </p:cNvPr>
          <p:cNvSpPr/>
          <p:nvPr/>
        </p:nvSpPr>
        <p:spPr>
          <a:xfrm>
            <a:off x="6347009" y="2917086"/>
            <a:ext cx="5067184" cy="1600188"/>
          </a:xfrm>
          <a:prstGeom prst="roundRect">
            <a:avLst/>
          </a:prstGeom>
          <a:solidFill>
            <a:srgbClr val="FFFFFF"/>
          </a:solidFill>
          <a:ln w="19050" cap="flat" cmpd="sng" algn="ctr">
            <a:solidFill>
              <a:srgbClr val="000000"/>
            </a:solidFill>
            <a:prstDash val="solid"/>
          </a:ln>
          <a:effectLst/>
        </p:spPr>
        <p:txBody>
          <a:bodyPr rtlCol="0" anchor="ctr"/>
          <a:lstStyle/>
          <a:p>
            <a:pPr algn="ctr" defTabSz="864039">
              <a:lnSpc>
                <a:spcPct val="150000"/>
              </a:lnSpc>
              <a:buClrTx/>
              <a:defRPr/>
            </a:pPr>
            <a:r>
              <a:rPr lang="vi-VN" sz="2200" kern="1200" noProof="1">
                <a:solidFill>
                  <a:schemeClr val="tx1"/>
                </a:solidFill>
                <a:latin typeface="+mj-lt"/>
                <a:ea typeface="+mn-ea"/>
                <a:cs typeface="Arial" panose="020B0604020202020204" pitchFamily="34" charset="0"/>
              </a:rPr>
              <a:t>B. Vì Vua Hùng muốn chiếm lấy hòn đảo hoang trồng nhiều dưa hấu kia</a:t>
            </a:r>
            <a:r>
              <a:rPr lang="en-US" sz="2200" kern="1200" noProof="1">
                <a:solidFill>
                  <a:schemeClr val="tx1"/>
                </a:solidFill>
                <a:latin typeface="+mj-lt"/>
                <a:ea typeface="+mn-ea"/>
                <a:cs typeface="Arial" panose="020B0604020202020204" pitchFamily="34" charset="0"/>
              </a:rPr>
              <a:t>.</a:t>
            </a:r>
            <a:endParaRPr lang="vi-VN" sz="2200" kern="1200" noProof="1">
              <a:solidFill>
                <a:schemeClr val="tx1"/>
              </a:solidFill>
              <a:latin typeface="+mj-lt"/>
              <a:ea typeface="+mn-ea"/>
              <a:cs typeface="Arial" panose="020B0604020202020204" pitchFamily="34" charset="0"/>
            </a:endParaRPr>
          </a:p>
        </p:txBody>
      </p:sp>
      <p:sp>
        <p:nvSpPr>
          <p:cNvPr id="13" name="Đáp án sai 3">
            <a:extLst>
              <a:ext uri="{FF2B5EF4-FFF2-40B4-BE49-F238E27FC236}">
                <a16:creationId xmlns:a16="http://schemas.microsoft.com/office/drawing/2014/main" id="{944416D1-B6EC-E216-C358-94F557FE7C12}"/>
              </a:ext>
            </a:extLst>
          </p:cNvPr>
          <p:cNvSpPr/>
          <p:nvPr/>
        </p:nvSpPr>
        <p:spPr>
          <a:xfrm>
            <a:off x="6347009" y="4704763"/>
            <a:ext cx="5067184" cy="1600188"/>
          </a:xfrm>
          <a:prstGeom prst="roundRect">
            <a:avLst/>
          </a:prstGeom>
          <a:solidFill>
            <a:srgbClr val="FFFFFF"/>
          </a:solidFill>
          <a:ln w="19050" cap="flat" cmpd="sng" algn="ctr">
            <a:solidFill>
              <a:srgbClr val="000000"/>
            </a:solidFill>
            <a:prstDash val="solid"/>
          </a:ln>
          <a:effectLst/>
        </p:spPr>
        <p:txBody>
          <a:bodyPr rtlCol="0" anchor="ctr"/>
          <a:lstStyle/>
          <a:p>
            <a:pPr algn="ctr" defTabSz="864039">
              <a:lnSpc>
                <a:spcPct val="150000"/>
              </a:lnSpc>
              <a:buClrTx/>
              <a:defRPr/>
            </a:pPr>
            <a:r>
              <a:rPr lang="vi-VN" sz="2200" kern="1200" noProof="1">
                <a:solidFill>
                  <a:schemeClr val="tx1"/>
                </a:solidFill>
                <a:latin typeface="+mj-lt"/>
                <a:ea typeface="+mn-ea"/>
                <a:cs typeface="Arial" panose="020B0604020202020204" pitchFamily="34" charset="0"/>
              </a:rPr>
              <a:t>D. Vì Vua Hùng đã thật sự công nhận tài năng của Mai An Tiêm</a:t>
            </a:r>
            <a:r>
              <a:rPr lang="en-US" sz="2200" kern="1200" noProof="1">
                <a:solidFill>
                  <a:schemeClr val="tx1"/>
                </a:solidFill>
                <a:latin typeface="+mj-lt"/>
                <a:ea typeface="+mn-ea"/>
                <a:cs typeface="Arial" panose="020B0604020202020204" pitchFamily="34" charset="0"/>
              </a:rPr>
              <a:t>.</a:t>
            </a:r>
            <a:endParaRPr lang="vi-VN" sz="2200" kern="1200" noProof="1">
              <a:solidFill>
                <a:schemeClr val="tx1"/>
              </a:solidFill>
              <a:latin typeface="+mj-lt"/>
              <a:ea typeface="+mn-ea"/>
              <a:cs typeface="Arial" panose="020B0604020202020204" pitchFamily="34" charset="0"/>
            </a:endParaRPr>
          </a:p>
        </p:txBody>
      </p:sp>
      <p:sp>
        <p:nvSpPr>
          <p:cNvPr id="14" name="Đáp án đúng">
            <a:extLst>
              <a:ext uri="{FF2B5EF4-FFF2-40B4-BE49-F238E27FC236}">
                <a16:creationId xmlns:a16="http://schemas.microsoft.com/office/drawing/2014/main" id="{A658DED5-33E5-8A85-9CF4-CBB9B576075F}"/>
              </a:ext>
            </a:extLst>
          </p:cNvPr>
          <p:cNvSpPr/>
          <p:nvPr/>
        </p:nvSpPr>
        <p:spPr>
          <a:xfrm>
            <a:off x="6347009" y="4704763"/>
            <a:ext cx="5083277" cy="1600188"/>
          </a:xfrm>
          <a:prstGeom prst="roundRect">
            <a:avLst/>
          </a:prstGeom>
          <a:solidFill>
            <a:schemeClr val="accent6"/>
          </a:solidFill>
          <a:ln w="19050" cap="flat" cmpd="sng" algn="ctr">
            <a:solidFill>
              <a:srgbClr val="000000"/>
            </a:solidFill>
            <a:prstDash val="solid"/>
          </a:ln>
          <a:effectLst/>
        </p:spPr>
        <p:txBody>
          <a:bodyPr rtlCol="0" anchor="ctr"/>
          <a:lstStyle/>
          <a:p>
            <a:pPr algn="ctr" defTabSz="864039">
              <a:lnSpc>
                <a:spcPct val="150000"/>
              </a:lnSpc>
              <a:buClrTx/>
              <a:defRPr/>
            </a:pPr>
            <a:r>
              <a:rPr lang="vi-VN" sz="2200" kern="1200" noProof="1">
                <a:solidFill>
                  <a:schemeClr val="tx1"/>
                </a:solidFill>
                <a:latin typeface="+mj-lt"/>
                <a:ea typeface="+mn-ea"/>
                <a:cs typeface="Arial" panose="020B0604020202020204" pitchFamily="34" charset="0"/>
              </a:rPr>
              <a:t>D. Vì Vua Hùng đã thật sự công nhận tài năng của Mai An Tiêm.</a:t>
            </a:r>
          </a:p>
        </p:txBody>
      </p:sp>
    </p:spTree>
    <p:extLst>
      <p:ext uri="{BB962C8B-B14F-4D97-AF65-F5344CB8AC3E}">
        <p14:creationId xmlns:p14="http://schemas.microsoft.com/office/powerpoint/2010/main" val="960565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16" presetClass="entr" presetSubtype="37"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barn(outVertical)">
                                      <p:cBhvr>
                                        <p:cTn id="13" dur="500"/>
                                        <p:tgtEl>
                                          <p:spTgt spid="10"/>
                                        </p:tgtEl>
                                      </p:cBhvr>
                                    </p:animEffect>
                                  </p:childTnLst>
                                </p:cTn>
                              </p:par>
                              <p:par>
                                <p:cTn id="14" presetID="16" presetClass="entr" presetSubtype="37"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barn(outVertical)">
                                      <p:cBhvr>
                                        <p:cTn id="16" dur="500"/>
                                        <p:tgtEl>
                                          <p:spTgt spid="11"/>
                                        </p:tgtEl>
                                      </p:cBhvr>
                                    </p:animEffect>
                                  </p:childTnLst>
                                </p:cTn>
                              </p:par>
                              <p:par>
                                <p:cTn id="17" presetID="16" presetClass="entr" presetSubtype="37"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barn(outVertical)">
                                      <p:cBhvr>
                                        <p:cTn id="19" dur="500"/>
                                        <p:tgtEl>
                                          <p:spTgt spid="12"/>
                                        </p:tgtEl>
                                      </p:cBhvr>
                                    </p:animEffect>
                                  </p:childTnLst>
                                </p:cTn>
                              </p:par>
                              <p:par>
                                <p:cTn id="20" presetID="16" presetClass="entr" presetSubtype="37"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barn(outVertical)">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left)">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1223A9FD-7A76-9F28-70F0-1E8304322C5B}"/>
              </a:ext>
            </a:extLst>
          </p:cNvPr>
          <p:cNvPicPr>
            <a:picLocks noChangeAspect="1"/>
          </p:cNvPicPr>
          <p:nvPr/>
        </p:nvPicPr>
        <p:blipFill>
          <a:blip r:embed="rId4"/>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4287898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5032E84-D911-79A4-5B40-613B787B7E2E}"/>
            </a:ext>
          </a:extLst>
        </p:cNvPr>
        <p:cNvGrpSpPr/>
        <p:nvPr/>
      </p:nvGrpSpPr>
      <p:grpSpPr>
        <a:xfrm>
          <a:off x="0" y="0"/>
          <a:ext cx="0" cy="0"/>
          <a:chOff x="0" y="0"/>
          <a:chExt cx="0" cy="0"/>
        </a:xfrm>
      </p:grpSpPr>
      <p:grpSp>
        <p:nvGrpSpPr>
          <p:cNvPr id="16" name="Group 15">
            <a:extLst>
              <a:ext uri="{FF2B5EF4-FFF2-40B4-BE49-F238E27FC236}">
                <a16:creationId xmlns:a16="http://schemas.microsoft.com/office/drawing/2014/main" id="{96CAC79E-E724-1AF7-FFB8-4E8A3F7D01B6}"/>
              </a:ext>
            </a:extLst>
          </p:cNvPr>
          <p:cNvGrpSpPr/>
          <p:nvPr/>
        </p:nvGrpSpPr>
        <p:grpSpPr>
          <a:xfrm>
            <a:off x="1277101" y="2072893"/>
            <a:ext cx="4397439" cy="4248243"/>
            <a:chOff x="1147904" y="2072893"/>
            <a:chExt cx="4397439" cy="4248243"/>
          </a:xfrm>
        </p:grpSpPr>
        <p:sp>
          <p:nvSpPr>
            <p:cNvPr id="17" name="Rounded Rectangle 16">
              <a:extLst>
                <a:ext uri="{FF2B5EF4-FFF2-40B4-BE49-F238E27FC236}">
                  <a16:creationId xmlns:a16="http://schemas.microsoft.com/office/drawing/2014/main" id="{812FBA2C-1C03-30A7-5466-A961FCA78B15}"/>
                </a:ext>
              </a:extLst>
            </p:cNvPr>
            <p:cNvSpPr/>
            <p:nvPr/>
          </p:nvSpPr>
          <p:spPr>
            <a:xfrm>
              <a:off x="1585343" y="2072893"/>
              <a:ext cx="3960000" cy="4009854"/>
            </a:xfrm>
            <a:prstGeom prst="roundRect">
              <a:avLst>
                <a:gd name="adj" fmla="val 3399"/>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VN" sz="2400"/>
            </a:p>
          </p:txBody>
        </p:sp>
        <p:sp>
          <p:nvSpPr>
            <p:cNvPr id="18" name="TextBox 5">
              <a:extLst>
                <a:ext uri="{FF2B5EF4-FFF2-40B4-BE49-F238E27FC236}">
                  <a16:creationId xmlns:a16="http://schemas.microsoft.com/office/drawing/2014/main" id="{FCB2A5F3-4CC8-AF47-ECC9-99597D5DAE98}"/>
                </a:ext>
              </a:extLst>
            </p:cNvPr>
            <p:cNvSpPr txBox="1"/>
            <p:nvPr/>
          </p:nvSpPr>
          <p:spPr>
            <a:xfrm>
              <a:off x="1585343" y="2072893"/>
              <a:ext cx="3283874" cy="4248243"/>
            </a:xfrm>
            <a:prstGeom prst="rect">
              <a:avLst/>
            </a:prstGeom>
          </p:spPr>
          <p:txBody>
            <a:bodyPr lIns="50800" tIns="50800" rIns="50800" bIns="50800" rtlCol="0" anchor="ctr"/>
            <a:lstStyle/>
            <a:p>
              <a:pPr algn="ctr">
                <a:lnSpc>
                  <a:spcPts val="3210"/>
                </a:lnSpc>
              </a:pPr>
              <a:endParaRPr sz="2400">
                <a:latin typeface="+mn-lt"/>
              </a:endParaRPr>
            </a:p>
          </p:txBody>
        </p:sp>
        <p:sp>
          <p:nvSpPr>
            <p:cNvPr id="19" name="TextBox 8">
              <a:extLst>
                <a:ext uri="{FF2B5EF4-FFF2-40B4-BE49-F238E27FC236}">
                  <a16:creationId xmlns:a16="http://schemas.microsoft.com/office/drawing/2014/main" id="{C75A575A-45F9-0734-EE5C-236076930101}"/>
                </a:ext>
              </a:extLst>
            </p:cNvPr>
            <p:cNvSpPr txBox="1"/>
            <p:nvPr/>
          </p:nvSpPr>
          <p:spPr>
            <a:xfrm>
              <a:off x="1147904" y="2491438"/>
              <a:ext cx="663951" cy="740560"/>
            </a:xfrm>
            <a:prstGeom prst="rect">
              <a:avLst/>
            </a:prstGeom>
          </p:spPr>
          <p:txBody>
            <a:bodyPr lIns="50800" tIns="50800" rIns="50800" bIns="50800" rtlCol="0" anchor="ctr"/>
            <a:lstStyle/>
            <a:p>
              <a:pPr marL="0" lvl="1" indent="0" algn="ctr">
                <a:lnSpc>
                  <a:spcPts val="5141"/>
                </a:lnSpc>
                <a:spcBef>
                  <a:spcPct val="0"/>
                </a:spcBef>
              </a:pPr>
              <a:endParaRPr sz="2400">
                <a:latin typeface="+mn-lt"/>
              </a:endParaRPr>
            </a:p>
          </p:txBody>
        </p:sp>
        <p:sp>
          <p:nvSpPr>
            <p:cNvPr id="20" name="Freeform 9">
              <a:extLst>
                <a:ext uri="{FF2B5EF4-FFF2-40B4-BE49-F238E27FC236}">
                  <a16:creationId xmlns:a16="http://schemas.microsoft.com/office/drawing/2014/main" id="{4C037F21-445E-616E-F154-683BDA92F3D3}"/>
                </a:ext>
              </a:extLst>
            </p:cNvPr>
            <p:cNvSpPr/>
            <p:nvPr/>
          </p:nvSpPr>
          <p:spPr>
            <a:xfrm>
              <a:off x="3034162" y="2396123"/>
              <a:ext cx="1064049" cy="1143021"/>
            </a:xfrm>
            <a:custGeom>
              <a:avLst/>
              <a:gdLst/>
              <a:ahLst/>
              <a:cxnLst/>
              <a:rect l="l" t="t" r="r" b="b"/>
              <a:pathLst>
                <a:path w="1468090" h="1577050">
                  <a:moveTo>
                    <a:pt x="0" y="0"/>
                  </a:moveTo>
                  <a:lnTo>
                    <a:pt x="1468091" y="0"/>
                  </a:lnTo>
                  <a:lnTo>
                    <a:pt x="1468091" y="1577051"/>
                  </a:lnTo>
                  <a:lnTo>
                    <a:pt x="0" y="157705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21" name="TextBox 27">
              <a:extLst>
                <a:ext uri="{FF2B5EF4-FFF2-40B4-BE49-F238E27FC236}">
                  <a16:creationId xmlns:a16="http://schemas.microsoft.com/office/drawing/2014/main" id="{857E685C-5F41-E065-5FE9-5B39DCCD4154}"/>
                </a:ext>
              </a:extLst>
            </p:cNvPr>
            <p:cNvSpPr txBox="1"/>
            <p:nvPr/>
          </p:nvSpPr>
          <p:spPr>
            <a:xfrm>
              <a:off x="1743902" y="4077819"/>
              <a:ext cx="3642882" cy="1583510"/>
            </a:xfrm>
            <a:prstGeom prst="rect">
              <a:avLst/>
            </a:prstGeom>
          </p:spPr>
          <p:txBody>
            <a:bodyPr wrap="square" lIns="0" tIns="0" rIns="0" bIns="0" rtlCol="0" anchor="t">
              <a:spAutoFit/>
            </a:bodyPr>
            <a:lstStyle/>
            <a:p>
              <a:pPr algn="ctr" defTabSz="576026">
                <a:lnSpc>
                  <a:spcPct val="150000"/>
                </a:lnSpc>
                <a:buClrTx/>
                <a:defRPr/>
              </a:pPr>
              <a:r>
                <a:rPr lang="en-US" sz="2400" kern="1200" dirty="0" err="1">
                  <a:solidFill>
                    <a:srgbClr val="1F497D">
                      <a:lumMod val="50000"/>
                    </a:srgbClr>
                  </a:solidFill>
                  <a:latin typeface="+mn-lt"/>
                  <a:ea typeface="Calibri" panose="020F0502020204030204" pitchFamily="34" charset="0"/>
                  <a:cs typeface="Arial" panose="020B0604020202020204" pitchFamily="34" charset="0"/>
                </a:rPr>
                <a:t>Nhắc</a:t>
              </a:r>
              <a:r>
                <a:rPr lang="en-US" sz="2400" kern="1200" dirty="0">
                  <a:solidFill>
                    <a:srgbClr val="1F497D">
                      <a:lumMod val="50000"/>
                    </a:srgbClr>
                  </a:solidFill>
                  <a:latin typeface="+mn-lt"/>
                  <a:ea typeface="Calibri" panose="020F0502020204030204" pitchFamily="34" charset="0"/>
                  <a:cs typeface="Arial" panose="020B0604020202020204" pitchFamily="34" charset="0"/>
                </a:rPr>
                <a:t> </a:t>
              </a:r>
              <a:r>
                <a:rPr lang="en-US" sz="2400" kern="1200" dirty="0" err="1">
                  <a:solidFill>
                    <a:srgbClr val="1F497D">
                      <a:lumMod val="50000"/>
                    </a:srgbClr>
                  </a:solidFill>
                  <a:latin typeface="+mn-lt"/>
                  <a:ea typeface="Calibri" panose="020F0502020204030204" pitchFamily="34" charset="0"/>
                  <a:cs typeface="Arial" panose="020B0604020202020204" pitchFamily="34" charset="0"/>
                </a:rPr>
                <a:t>lại</a:t>
              </a:r>
              <a:r>
                <a:rPr lang="en-US" sz="2400" kern="1200" dirty="0">
                  <a:solidFill>
                    <a:srgbClr val="1F497D">
                      <a:lumMod val="50000"/>
                    </a:srgbClr>
                  </a:solidFill>
                  <a:latin typeface="+mn-lt"/>
                  <a:ea typeface="Calibri" panose="020F0502020204030204" pitchFamily="34" charset="0"/>
                  <a:cs typeface="Arial" panose="020B0604020202020204" pitchFamily="34" charset="0"/>
                </a:rPr>
                <a:t> ý </a:t>
              </a:r>
              <a:r>
                <a:rPr lang="en-US" sz="2400" kern="1200" dirty="0" err="1">
                  <a:solidFill>
                    <a:srgbClr val="1F497D">
                      <a:lumMod val="50000"/>
                    </a:srgbClr>
                  </a:solidFill>
                  <a:latin typeface="+mn-lt"/>
                  <a:ea typeface="Calibri" panose="020F0502020204030204" pitchFamily="34" charset="0"/>
                  <a:cs typeface="Arial" panose="020B0604020202020204" pitchFamily="34" charset="0"/>
                </a:rPr>
                <a:t>nghĩa</a:t>
              </a:r>
              <a:r>
                <a:rPr lang="en-US" sz="2400" kern="1200" dirty="0">
                  <a:solidFill>
                    <a:srgbClr val="1F497D">
                      <a:lumMod val="50000"/>
                    </a:srgbClr>
                  </a:solidFill>
                  <a:latin typeface="+mn-lt"/>
                  <a:ea typeface="Calibri" panose="020F0502020204030204" pitchFamily="34" charset="0"/>
                  <a:cs typeface="Arial" panose="020B0604020202020204" pitchFamily="34" charset="0"/>
                </a:rPr>
                <a:t> </a:t>
              </a:r>
              <a:r>
                <a:rPr lang="en-US" sz="2400" kern="1200" dirty="0" err="1">
                  <a:solidFill>
                    <a:srgbClr val="1F497D">
                      <a:lumMod val="50000"/>
                    </a:srgbClr>
                  </a:solidFill>
                  <a:latin typeface="+mn-lt"/>
                  <a:ea typeface="Calibri" panose="020F0502020204030204" pitchFamily="34" charset="0"/>
                  <a:cs typeface="Arial" panose="020B0604020202020204" pitchFamily="34" charset="0"/>
                </a:rPr>
                <a:t>của</a:t>
              </a:r>
              <a:r>
                <a:rPr lang="en-US" sz="2400" kern="1200" dirty="0">
                  <a:solidFill>
                    <a:srgbClr val="1F497D">
                      <a:lumMod val="50000"/>
                    </a:srgbClr>
                  </a:solidFill>
                  <a:latin typeface="+mn-lt"/>
                  <a:ea typeface="Calibri" panose="020F0502020204030204" pitchFamily="34" charset="0"/>
                  <a:cs typeface="Arial" panose="020B0604020202020204" pitchFamily="34" charset="0"/>
                </a:rPr>
                <a:t> </a:t>
              </a:r>
              <a:r>
                <a:rPr lang="en-US" sz="2400" kern="1200" dirty="0" err="1">
                  <a:solidFill>
                    <a:srgbClr val="1F497D">
                      <a:lumMod val="50000"/>
                    </a:srgbClr>
                  </a:solidFill>
                  <a:latin typeface="+mn-lt"/>
                  <a:ea typeface="Calibri" panose="020F0502020204030204" pitchFamily="34" charset="0"/>
                  <a:cs typeface="Arial" panose="020B0604020202020204" pitchFamily="34" charset="0"/>
                </a:rPr>
                <a:t>bài</a:t>
              </a:r>
              <a:r>
                <a:rPr lang="en-US" sz="2400" kern="1200" dirty="0">
                  <a:solidFill>
                    <a:srgbClr val="1F497D">
                      <a:lumMod val="50000"/>
                    </a:srgbClr>
                  </a:solidFill>
                  <a:latin typeface="+mn-lt"/>
                  <a:ea typeface="Calibri" panose="020F0502020204030204" pitchFamily="34" charset="0"/>
                  <a:cs typeface="Arial" panose="020B0604020202020204" pitchFamily="34" charset="0"/>
                </a:rPr>
                <a:t> </a:t>
              </a:r>
              <a:r>
                <a:rPr lang="en-US" sz="2400" kern="1200" dirty="0" err="1">
                  <a:solidFill>
                    <a:srgbClr val="1F497D">
                      <a:lumMod val="50000"/>
                    </a:srgbClr>
                  </a:solidFill>
                  <a:latin typeface="+mn-lt"/>
                  <a:ea typeface="Calibri" panose="020F0502020204030204" pitchFamily="34" charset="0"/>
                  <a:cs typeface="Arial" panose="020B0604020202020204" pitchFamily="34" charset="0"/>
                </a:rPr>
                <a:t>đọc</a:t>
              </a:r>
              <a:r>
                <a:rPr lang="en-US" sz="2400" kern="1200" dirty="0">
                  <a:solidFill>
                    <a:srgbClr val="1F497D">
                      <a:lumMod val="50000"/>
                    </a:srgbClr>
                  </a:solidFill>
                  <a:latin typeface="+mn-lt"/>
                  <a:ea typeface="Calibri" panose="020F0502020204030204" pitchFamily="34" charset="0"/>
                  <a:cs typeface="Arial" panose="020B0604020202020204" pitchFamily="34" charset="0"/>
                </a:rPr>
                <a:t> </a:t>
              </a:r>
              <a:r>
                <a:rPr lang="en-US" sz="2400" i="1" kern="1200" dirty="0" err="1">
                  <a:solidFill>
                    <a:srgbClr val="1F497D">
                      <a:lumMod val="50000"/>
                    </a:srgbClr>
                  </a:solidFill>
                  <a:latin typeface="+mn-lt"/>
                  <a:ea typeface="Calibri" panose="020F0502020204030204" pitchFamily="34" charset="0"/>
                  <a:cs typeface="Arial" panose="020B0604020202020204" pitchFamily="34" charset="0"/>
                </a:rPr>
                <a:t>Sự</a:t>
              </a:r>
              <a:r>
                <a:rPr lang="en-US" sz="2400" i="1" kern="1200" dirty="0">
                  <a:solidFill>
                    <a:srgbClr val="1F497D">
                      <a:lumMod val="50000"/>
                    </a:srgbClr>
                  </a:solidFill>
                  <a:latin typeface="+mn-lt"/>
                  <a:ea typeface="Calibri" panose="020F0502020204030204" pitchFamily="34" charset="0"/>
                  <a:cs typeface="Arial" panose="020B0604020202020204" pitchFamily="34" charset="0"/>
                </a:rPr>
                <a:t> </a:t>
              </a:r>
              <a:r>
                <a:rPr lang="en-US" sz="2400" i="1" kern="1200" dirty="0" err="1">
                  <a:solidFill>
                    <a:srgbClr val="1F497D">
                      <a:lumMod val="50000"/>
                    </a:srgbClr>
                  </a:solidFill>
                  <a:latin typeface="+mn-lt"/>
                  <a:ea typeface="Calibri" panose="020F0502020204030204" pitchFamily="34" charset="0"/>
                  <a:cs typeface="Arial" panose="020B0604020202020204" pitchFamily="34" charset="0"/>
                </a:rPr>
                <a:t>tích</a:t>
              </a:r>
              <a:r>
                <a:rPr lang="en-US" sz="2400" i="1" kern="1200" dirty="0">
                  <a:solidFill>
                    <a:srgbClr val="1F497D">
                      <a:lumMod val="50000"/>
                    </a:srgbClr>
                  </a:solidFill>
                  <a:latin typeface="+mn-lt"/>
                  <a:ea typeface="Calibri" panose="020F0502020204030204" pitchFamily="34" charset="0"/>
                  <a:cs typeface="Arial" panose="020B0604020202020204" pitchFamily="34" charset="0"/>
                </a:rPr>
                <a:t> </a:t>
              </a:r>
              <a:r>
                <a:rPr lang="en-US" sz="2400" i="1" kern="1200" dirty="0" err="1">
                  <a:solidFill>
                    <a:srgbClr val="1F497D">
                      <a:lumMod val="50000"/>
                    </a:srgbClr>
                  </a:solidFill>
                  <a:latin typeface="+mn-lt"/>
                  <a:ea typeface="Calibri" panose="020F0502020204030204" pitchFamily="34" charset="0"/>
                  <a:cs typeface="Arial" panose="020B0604020202020204" pitchFamily="34" charset="0"/>
                </a:rPr>
                <a:t>dưa</a:t>
              </a:r>
              <a:r>
                <a:rPr lang="en-US" sz="2400" i="1" kern="1200" dirty="0">
                  <a:solidFill>
                    <a:srgbClr val="1F497D">
                      <a:lumMod val="50000"/>
                    </a:srgbClr>
                  </a:solidFill>
                  <a:latin typeface="+mn-lt"/>
                  <a:ea typeface="Calibri" panose="020F0502020204030204" pitchFamily="34" charset="0"/>
                  <a:cs typeface="Arial" panose="020B0604020202020204" pitchFamily="34" charset="0"/>
                </a:rPr>
                <a:t> </a:t>
              </a:r>
              <a:r>
                <a:rPr lang="en-US" sz="2400" i="1" kern="1200" dirty="0" err="1">
                  <a:solidFill>
                    <a:srgbClr val="1F497D">
                      <a:lumMod val="50000"/>
                    </a:srgbClr>
                  </a:solidFill>
                  <a:latin typeface="+mn-lt"/>
                  <a:ea typeface="Calibri" panose="020F0502020204030204" pitchFamily="34" charset="0"/>
                  <a:cs typeface="Arial" panose="020B0604020202020204" pitchFamily="34" charset="0"/>
                </a:rPr>
                <a:t>hấu</a:t>
              </a:r>
              <a:r>
                <a:rPr lang="en-US" sz="2400" kern="1200" dirty="0">
                  <a:solidFill>
                    <a:srgbClr val="1F497D">
                      <a:lumMod val="50000"/>
                    </a:srgbClr>
                  </a:solidFill>
                  <a:latin typeface="+mn-lt"/>
                  <a:ea typeface="Calibri" panose="020F0502020204030204" pitchFamily="34" charset="0"/>
                  <a:cs typeface="Arial" panose="020B0604020202020204" pitchFamily="34" charset="0"/>
                </a:rPr>
                <a:t>, </a:t>
              </a:r>
              <a:r>
                <a:rPr lang="en-US" sz="2400" kern="1200" dirty="0" err="1">
                  <a:solidFill>
                    <a:srgbClr val="1F497D">
                      <a:lumMod val="50000"/>
                    </a:srgbClr>
                  </a:solidFill>
                  <a:latin typeface="+mn-lt"/>
                  <a:ea typeface="Calibri" panose="020F0502020204030204" pitchFamily="34" charset="0"/>
                  <a:cs typeface="Arial" panose="020B0604020202020204" pitchFamily="34" charset="0"/>
                </a:rPr>
                <a:t>liên</a:t>
              </a:r>
              <a:r>
                <a:rPr lang="en-US" sz="2400" kern="1200" dirty="0">
                  <a:solidFill>
                    <a:srgbClr val="1F497D">
                      <a:lumMod val="50000"/>
                    </a:srgbClr>
                  </a:solidFill>
                  <a:latin typeface="+mn-lt"/>
                  <a:ea typeface="Calibri" panose="020F0502020204030204" pitchFamily="34" charset="0"/>
                  <a:cs typeface="Arial" panose="020B0604020202020204" pitchFamily="34" charset="0"/>
                </a:rPr>
                <a:t> </a:t>
              </a:r>
              <a:r>
                <a:rPr lang="en-US" sz="2400" kern="1200" dirty="0" err="1">
                  <a:solidFill>
                    <a:srgbClr val="1F497D">
                      <a:lumMod val="50000"/>
                    </a:srgbClr>
                  </a:solidFill>
                  <a:latin typeface="+mn-lt"/>
                  <a:ea typeface="Calibri" panose="020F0502020204030204" pitchFamily="34" charset="0"/>
                  <a:cs typeface="Arial" panose="020B0604020202020204" pitchFamily="34" charset="0"/>
                </a:rPr>
                <a:t>hệ</a:t>
              </a:r>
              <a:r>
                <a:rPr lang="en-US" sz="2400" kern="1200" dirty="0">
                  <a:solidFill>
                    <a:srgbClr val="1F497D">
                      <a:lumMod val="50000"/>
                    </a:srgbClr>
                  </a:solidFill>
                  <a:latin typeface="+mn-lt"/>
                  <a:ea typeface="Calibri" panose="020F0502020204030204" pitchFamily="34" charset="0"/>
                  <a:cs typeface="Arial" panose="020B0604020202020204" pitchFamily="34" charset="0"/>
                </a:rPr>
                <a:t> </a:t>
              </a:r>
              <a:r>
                <a:rPr lang="en-US" sz="2400" kern="1200" dirty="0" err="1">
                  <a:solidFill>
                    <a:srgbClr val="1F497D">
                      <a:lumMod val="50000"/>
                    </a:srgbClr>
                  </a:solidFill>
                  <a:latin typeface="+mn-lt"/>
                  <a:ea typeface="Calibri" panose="020F0502020204030204" pitchFamily="34" charset="0"/>
                  <a:cs typeface="Arial" panose="020B0604020202020204" pitchFamily="34" charset="0"/>
                </a:rPr>
                <a:t>thực</a:t>
              </a:r>
              <a:r>
                <a:rPr lang="en-US" sz="2400" kern="1200" dirty="0">
                  <a:solidFill>
                    <a:srgbClr val="1F497D">
                      <a:lumMod val="50000"/>
                    </a:srgbClr>
                  </a:solidFill>
                  <a:latin typeface="+mn-lt"/>
                  <a:ea typeface="Calibri" panose="020F0502020204030204" pitchFamily="34" charset="0"/>
                  <a:cs typeface="Arial" panose="020B0604020202020204" pitchFamily="34" charset="0"/>
                </a:rPr>
                <a:t> </a:t>
              </a:r>
              <a:r>
                <a:rPr lang="en-US" sz="2400" kern="1200" dirty="0" err="1">
                  <a:solidFill>
                    <a:srgbClr val="1F497D">
                      <a:lumMod val="50000"/>
                    </a:srgbClr>
                  </a:solidFill>
                  <a:latin typeface="+mn-lt"/>
                  <a:ea typeface="Calibri" panose="020F0502020204030204" pitchFamily="34" charset="0"/>
                  <a:cs typeface="Arial" panose="020B0604020202020204" pitchFamily="34" charset="0"/>
                </a:rPr>
                <a:t>tế</a:t>
              </a:r>
              <a:r>
                <a:rPr lang="en-US" sz="2400" kern="1200" dirty="0">
                  <a:solidFill>
                    <a:srgbClr val="1F497D">
                      <a:lumMod val="50000"/>
                    </a:srgbClr>
                  </a:solidFill>
                  <a:latin typeface="+mn-lt"/>
                  <a:ea typeface="Calibri" panose="020F0502020204030204" pitchFamily="34" charset="0"/>
                  <a:cs typeface="Arial" panose="020B0604020202020204" pitchFamily="34" charset="0"/>
                </a:rPr>
                <a:t>.</a:t>
              </a:r>
            </a:p>
          </p:txBody>
        </p:sp>
      </p:grpSp>
      <p:grpSp>
        <p:nvGrpSpPr>
          <p:cNvPr id="22" name="Group 21">
            <a:extLst>
              <a:ext uri="{FF2B5EF4-FFF2-40B4-BE49-F238E27FC236}">
                <a16:creationId xmlns:a16="http://schemas.microsoft.com/office/drawing/2014/main" id="{AD482C61-7F12-BF7A-77C9-EEA91D7384AA}"/>
              </a:ext>
            </a:extLst>
          </p:cNvPr>
          <p:cNvGrpSpPr/>
          <p:nvPr/>
        </p:nvGrpSpPr>
        <p:grpSpPr>
          <a:xfrm>
            <a:off x="6084355" y="1953698"/>
            <a:ext cx="4393105" cy="4248243"/>
            <a:chOff x="6307588" y="1947794"/>
            <a:chExt cx="4393105" cy="4248243"/>
          </a:xfrm>
        </p:grpSpPr>
        <p:sp>
          <p:nvSpPr>
            <p:cNvPr id="23" name="Rounded Rectangle 22">
              <a:extLst>
                <a:ext uri="{FF2B5EF4-FFF2-40B4-BE49-F238E27FC236}">
                  <a16:creationId xmlns:a16="http://schemas.microsoft.com/office/drawing/2014/main" id="{C3AAA892-69B2-06D3-3242-24E412ABB2A4}"/>
                </a:ext>
              </a:extLst>
            </p:cNvPr>
            <p:cNvSpPr/>
            <p:nvPr/>
          </p:nvSpPr>
          <p:spPr>
            <a:xfrm>
              <a:off x="6740693" y="2072893"/>
              <a:ext cx="3960000" cy="4009854"/>
            </a:xfrm>
            <a:prstGeom prst="roundRect">
              <a:avLst>
                <a:gd name="adj" fmla="val 3399"/>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VN" sz="2400"/>
            </a:p>
          </p:txBody>
        </p:sp>
        <p:sp>
          <p:nvSpPr>
            <p:cNvPr id="24" name="TextBox 12">
              <a:extLst>
                <a:ext uri="{FF2B5EF4-FFF2-40B4-BE49-F238E27FC236}">
                  <a16:creationId xmlns:a16="http://schemas.microsoft.com/office/drawing/2014/main" id="{79EF24CD-D730-3F12-13AE-E8FED9B4DE4F}"/>
                </a:ext>
              </a:extLst>
            </p:cNvPr>
            <p:cNvSpPr txBox="1"/>
            <p:nvPr/>
          </p:nvSpPr>
          <p:spPr>
            <a:xfrm>
              <a:off x="6721691" y="1947794"/>
              <a:ext cx="3283874" cy="4248243"/>
            </a:xfrm>
            <a:prstGeom prst="rect">
              <a:avLst/>
            </a:prstGeom>
          </p:spPr>
          <p:txBody>
            <a:bodyPr lIns="50800" tIns="50800" rIns="50800" bIns="50800" rtlCol="0" anchor="ctr"/>
            <a:lstStyle/>
            <a:p>
              <a:pPr algn="ctr">
                <a:lnSpc>
                  <a:spcPts val="3210"/>
                </a:lnSpc>
              </a:pPr>
              <a:endParaRPr sz="2400">
                <a:latin typeface="+mn-lt"/>
              </a:endParaRPr>
            </a:p>
          </p:txBody>
        </p:sp>
        <p:sp>
          <p:nvSpPr>
            <p:cNvPr id="25" name="TextBox 15">
              <a:extLst>
                <a:ext uri="{FF2B5EF4-FFF2-40B4-BE49-F238E27FC236}">
                  <a16:creationId xmlns:a16="http://schemas.microsoft.com/office/drawing/2014/main" id="{D350A145-AF43-B575-5659-455DE2FFDA0F}"/>
                </a:ext>
              </a:extLst>
            </p:cNvPr>
            <p:cNvSpPr txBox="1"/>
            <p:nvPr/>
          </p:nvSpPr>
          <p:spPr>
            <a:xfrm>
              <a:off x="6307588" y="2366338"/>
              <a:ext cx="866210" cy="966158"/>
            </a:xfrm>
            <a:prstGeom prst="rect">
              <a:avLst/>
            </a:prstGeom>
          </p:spPr>
          <p:txBody>
            <a:bodyPr lIns="50800" tIns="50800" rIns="50800" bIns="50800" rtlCol="0" anchor="ctr"/>
            <a:lstStyle/>
            <a:p>
              <a:pPr marL="0" lvl="1" indent="0" algn="ctr">
                <a:lnSpc>
                  <a:spcPts val="5141"/>
                </a:lnSpc>
                <a:spcBef>
                  <a:spcPct val="0"/>
                </a:spcBef>
              </a:pPr>
              <a:endParaRPr sz="2400">
                <a:latin typeface="+mn-lt"/>
              </a:endParaRPr>
            </a:p>
          </p:txBody>
        </p:sp>
        <p:sp>
          <p:nvSpPr>
            <p:cNvPr id="26" name="Freeform 22">
              <a:extLst>
                <a:ext uri="{FF2B5EF4-FFF2-40B4-BE49-F238E27FC236}">
                  <a16:creationId xmlns:a16="http://schemas.microsoft.com/office/drawing/2014/main" id="{9E26B1FE-3581-4385-7C19-17497855B23B}"/>
                </a:ext>
              </a:extLst>
            </p:cNvPr>
            <p:cNvSpPr/>
            <p:nvPr/>
          </p:nvSpPr>
          <p:spPr>
            <a:xfrm>
              <a:off x="8312693" y="2390219"/>
              <a:ext cx="933120" cy="1143021"/>
            </a:xfrm>
            <a:custGeom>
              <a:avLst/>
              <a:gdLst/>
              <a:ahLst/>
              <a:cxnLst/>
              <a:rect l="l" t="t" r="r" b="b"/>
              <a:pathLst>
                <a:path w="1287446" h="1577050">
                  <a:moveTo>
                    <a:pt x="0" y="0"/>
                  </a:moveTo>
                  <a:lnTo>
                    <a:pt x="1287446" y="0"/>
                  </a:lnTo>
                  <a:lnTo>
                    <a:pt x="1287446" y="1577051"/>
                  </a:lnTo>
                  <a:lnTo>
                    <a:pt x="0" y="157705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27" name="TextBox 29">
              <a:extLst>
                <a:ext uri="{FF2B5EF4-FFF2-40B4-BE49-F238E27FC236}">
                  <a16:creationId xmlns:a16="http://schemas.microsoft.com/office/drawing/2014/main" id="{1E4E5203-40CE-8833-CE61-3E67C042F877}"/>
                </a:ext>
              </a:extLst>
            </p:cNvPr>
            <p:cNvSpPr txBox="1"/>
            <p:nvPr/>
          </p:nvSpPr>
          <p:spPr>
            <a:xfrm>
              <a:off x="6857677" y="4020399"/>
              <a:ext cx="3709161" cy="1588897"/>
            </a:xfrm>
            <a:prstGeom prst="rect">
              <a:avLst/>
            </a:prstGeom>
          </p:spPr>
          <p:txBody>
            <a:bodyPr wrap="square" lIns="0" tIns="0" rIns="0" bIns="0" rtlCol="0" anchor="t">
              <a:spAutoFit/>
            </a:bodyPr>
            <a:lstStyle/>
            <a:p>
              <a:pPr algn="ctr" defTabSz="576026">
                <a:lnSpc>
                  <a:spcPct val="150000"/>
                </a:lnSpc>
                <a:buClrTx/>
                <a:defRPr/>
              </a:pPr>
              <a:r>
                <a:rPr lang="en-US" sz="2400" kern="1200" dirty="0" err="1">
                  <a:solidFill>
                    <a:srgbClr val="1F497D">
                      <a:lumMod val="50000"/>
                    </a:srgbClr>
                  </a:solidFill>
                  <a:latin typeface="+mn-lt"/>
                  <a:ea typeface="Calibri" panose="020F0502020204030204" pitchFamily="34" charset="0"/>
                  <a:cs typeface="Arial" panose="020B0604020202020204" pitchFamily="34" charset="0"/>
                </a:rPr>
                <a:t>Lắng</a:t>
              </a:r>
              <a:r>
                <a:rPr lang="en-US" sz="2400" kern="1200" dirty="0">
                  <a:solidFill>
                    <a:srgbClr val="1F497D">
                      <a:lumMod val="50000"/>
                    </a:srgbClr>
                  </a:solidFill>
                  <a:latin typeface="+mn-lt"/>
                  <a:ea typeface="Calibri" panose="020F0502020204030204" pitchFamily="34" charset="0"/>
                  <a:cs typeface="Arial" panose="020B0604020202020204" pitchFamily="34" charset="0"/>
                </a:rPr>
                <a:t> </a:t>
              </a:r>
              <a:r>
                <a:rPr lang="en-US" sz="2400" kern="1200" dirty="0" err="1">
                  <a:solidFill>
                    <a:srgbClr val="1F497D">
                      <a:lumMod val="50000"/>
                    </a:srgbClr>
                  </a:solidFill>
                  <a:latin typeface="+mn-lt"/>
                  <a:ea typeface="Calibri" panose="020F0502020204030204" pitchFamily="34" charset="0"/>
                  <a:cs typeface="Arial" panose="020B0604020202020204" pitchFamily="34" charset="0"/>
                </a:rPr>
                <a:t>nghe</a:t>
              </a:r>
              <a:r>
                <a:rPr lang="en-US" sz="2400" kern="1200" dirty="0">
                  <a:solidFill>
                    <a:srgbClr val="1F497D">
                      <a:lumMod val="50000"/>
                    </a:srgbClr>
                  </a:solidFill>
                  <a:latin typeface="+mn-lt"/>
                  <a:ea typeface="Calibri" panose="020F0502020204030204" pitchFamily="34" charset="0"/>
                  <a:cs typeface="Arial" panose="020B0604020202020204" pitchFamily="34" charset="0"/>
                </a:rPr>
                <a:t> </a:t>
              </a:r>
              <a:r>
                <a:rPr lang="vi-VN" sz="2400" kern="1200" dirty="0">
                  <a:solidFill>
                    <a:srgbClr val="1F497D">
                      <a:lumMod val="50000"/>
                    </a:srgbClr>
                  </a:solidFill>
                  <a:latin typeface="+mn-lt"/>
                  <a:ea typeface="Calibri" panose="020F0502020204030204" pitchFamily="34" charset="0"/>
                  <a:cs typeface="Arial" panose="020B0604020202020204" pitchFamily="34" charset="0"/>
                </a:rPr>
                <a:t>nhận xét tiết học, khen ngợi, biểu dương những HS học tốt.</a:t>
              </a:r>
              <a:endParaRPr lang="en-US" sz="2400" b="1" kern="1200" dirty="0">
                <a:solidFill>
                  <a:srgbClr val="1F497D">
                    <a:lumMod val="50000"/>
                  </a:srgbClr>
                </a:solidFill>
                <a:latin typeface="+mn-lt"/>
                <a:ea typeface="Calibri" panose="020F0502020204030204" pitchFamily="34" charset="0"/>
                <a:cs typeface="Arial" panose="020B0604020202020204" pitchFamily="34" charset="0"/>
              </a:endParaRPr>
            </a:p>
          </p:txBody>
        </p:sp>
      </p:grpSp>
    </p:spTree>
    <p:extLst>
      <p:ext uri="{BB962C8B-B14F-4D97-AF65-F5344CB8AC3E}">
        <p14:creationId xmlns:p14="http://schemas.microsoft.com/office/powerpoint/2010/main" val="146390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500" fill="hold"/>
                                        <p:tgtEl>
                                          <p:spTgt spid="22"/>
                                        </p:tgtEl>
                                        <p:attrNameLst>
                                          <p:attrName>ppt_x</p:attrName>
                                        </p:attrNameLst>
                                      </p:cBhvr>
                                      <p:tavLst>
                                        <p:tav tm="0">
                                          <p:val>
                                            <p:strVal val="#ppt_x"/>
                                          </p:val>
                                        </p:tav>
                                        <p:tav tm="100000">
                                          <p:val>
                                            <p:strVal val="#ppt_x"/>
                                          </p:val>
                                        </p:tav>
                                      </p:tavLst>
                                    </p:anim>
                                    <p:anim calcmode="lin" valueType="num">
                                      <p:cBhvr additive="base">
                                        <p:cTn id="1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A8C7010-F26E-BE6B-09B7-9E882460A9F6}"/>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3AA1B7A6-65E1-5663-27CA-97D0B95901FD}"/>
              </a:ext>
            </a:extLst>
          </p:cNvPr>
          <p:cNvPicPr>
            <a:picLocks noChangeAspect="1"/>
          </p:cNvPicPr>
          <p:nvPr/>
        </p:nvPicPr>
        <p:blipFill>
          <a:blip r:embed="rId3"/>
          <a:stretch>
            <a:fillRect/>
          </a:stretch>
        </p:blipFill>
        <p:spPr>
          <a:xfrm>
            <a:off x="1946539" y="1666105"/>
            <a:ext cx="9242129" cy="4645975"/>
          </a:xfrm>
          <a:prstGeom prst="rect">
            <a:avLst/>
          </a:prstGeom>
        </p:spPr>
      </p:pic>
      <p:pic>
        <p:nvPicPr>
          <p:cNvPr id="3" name="Picture 2">
            <a:extLst>
              <a:ext uri="{FF2B5EF4-FFF2-40B4-BE49-F238E27FC236}">
                <a16:creationId xmlns:a16="http://schemas.microsoft.com/office/drawing/2014/main" id="{9B38A26F-18F7-8059-4CC7-C54DDFE3B8BA}"/>
              </a:ext>
            </a:extLst>
          </p:cNvPr>
          <p:cNvPicPr>
            <a:picLocks noChangeAspect="1"/>
          </p:cNvPicPr>
          <p:nvPr/>
        </p:nvPicPr>
        <p:blipFill>
          <a:blip r:embed="rId4"/>
          <a:stretch>
            <a:fillRect/>
          </a:stretch>
        </p:blipFill>
        <p:spPr>
          <a:xfrm>
            <a:off x="5631246" y="5450906"/>
            <a:ext cx="1872713" cy="1085510"/>
          </a:xfrm>
          <a:prstGeom prst="rect">
            <a:avLst/>
          </a:prstGeom>
        </p:spPr>
      </p:pic>
      <p:pic>
        <p:nvPicPr>
          <p:cNvPr id="4" name="Picture 3">
            <a:extLst>
              <a:ext uri="{FF2B5EF4-FFF2-40B4-BE49-F238E27FC236}">
                <a16:creationId xmlns:a16="http://schemas.microsoft.com/office/drawing/2014/main" id="{EEEF8F40-1554-97AB-5E3B-A7B5D4FCDAB0}"/>
              </a:ext>
            </a:extLst>
          </p:cNvPr>
          <p:cNvPicPr>
            <a:picLocks noChangeAspect="1"/>
          </p:cNvPicPr>
          <p:nvPr/>
        </p:nvPicPr>
        <p:blipFill>
          <a:blip r:embed="rId5"/>
          <a:stretch>
            <a:fillRect/>
          </a:stretch>
        </p:blipFill>
        <p:spPr>
          <a:xfrm>
            <a:off x="5378361" y="1295763"/>
            <a:ext cx="1782293" cy="1199787"/>
          </a:xfrm>
          <a:prstGeom prst="rect">
            <a:avLst/>
          </a:prstGeom>
        </p:spPr>
      </p:pic>
      <p:grpSp>
        <p:nvGrpSpPr>
          <p:cNvPr id="5" name="Google Shape;803;p38">
            <a:extLst>
              <a:ext uri="{FF2B5EF4-FFF2-40B4-BE49-F238E27FC236}">
                <a16:creationId xmlns:a16="http://schemas.microsoft.com/office/drawing/2014/main" id="{177F32B4-FB61-EF36-E395-F11CCB936485}"/>
              </a:ext>
            </a:extLst>
          </p:cNvPr>
          <p:cNvGrpSpPr/>
          <p:nvPr/>
        </p:nvGrpSpPr>
        <p:grpSpPr>
          <a:xfrm rot="-2700000" flipH="1">
            <a:off x="711153" y="2377049"/>
            <a:ext cx="1500571" cy="1432270"/>
            <a:chOff x="7350555" y="1994738"/>
            <a:chExt cx="1016532" cy="970263"/>
          </a:xfrm>
        </p:grpSpPr>
        <p:sp>
          <p:nvSpPr>
            <p:cNvPr id="6" name="Google Shape;804;p38">
              <a:extLst>
                <a:ext uri="{FF2B5EF4-FFF2-40B4-BE49-F238E27FC236}">
                  <a16:creationId xmlns:a16="http://schemas.microsoft.com/office/drawing/2014/main" id="{9832AB83-EEC8-99A0-F2BC-8F38BB678594}"/>
                </a:ext>
              </a:extLst>
            </p:cNvPr>
            <p:cNvSpPr/>
            <p:nvPr/>
          </p:nvSpPr>
          <p:spPr>
            <a:xfrm>
              <a:off x="7350555" y="2299320"/>
              <a:ext cx="730176" cy="665297"/>
            </a:xfrm>
            <a:custGeom>
              <a:avLst/>
              <a:gdLst/>
              <a:ahLst/>
              <a:cxnLst/>
              <a:rect l="l" t="t" r="r" b="b"/>
              <a:pathLst>
                <a:path w="21980" h="20027" extrusionOk="0">
                  <a:moveTo>
                    <a:pt x="20991" y="0"/>
                  </a:moveTo>
                  <a:lnTo>
                    <a:pt x="21979" y="2155"/>
                  </a:lnTo>
                  <a:lnTo>
                    <a:pt x="0" y="20026"/>
                  </a:lnTo>
                  <a:close/>
                </a:path>
              </a:pathLst>
            </a:custGeom>
            <a:solidFill>
              <a:schemeClr val="accent4"/>
            </a:solidFill>
            <a:ln>
              <a:noFill/>
            </a:ln>
          </p:spPr>
          <p:txBody>
            <a:bodyPr spcFirstLastPara="1" wrap="square" lIns="115184" tIns="115184" rIns="115184" bIns="115184" anchor="ctr" anchorCtr="0">
              <a:noAutofit/>
            </a:bodyPr>
            <a:lstStyle/>
            <a:p>
              <a:endParaRPr sz="2267"/>
            </a:p>
          </p:txBody>
        </p:sp>
        <p:sp>
          <p:nvSpPr>
            <p:cNvPr id="7" name="Google Shape;805;p38">
              <a:extLst>
                <a:ext uri="{FF2B5EF4-FFF2-40B4-BE49-F238E27FC236}">
                  <a16:creationId xmlns:a16="http://schemas.microsoft.com/office/drawing/2014/main" id="{D441C64A-F262-0BAF-9C95-86B1BFAD02E8}"/>
                </a:ext>
              </a:extLst>
            </p:cNvPr>
            <p:cNvSpPr/>
            <p:nvPr/>
          </p:nvSpPr>
          <p:spPr>
            <a:xfrm>
              <a:off x="7350953" y="2114969"/>
              <a:ext cx="581848" cy="849635"/>
            </a:xfrm>
            <a:custGeom>
              <a:avLst/>
              <a:gdLst/>
              <a:ahLst/>
              <a:cxnLst/>
              <a:rect l="l" t="t" r="r" b="b"/>
              <a:pathLst>
                <a:path w="17515" h="25576" extrusionOk="0">
                  <a:moveTo>
                    <a:pt x="16645" y="1"/>
                  </a:moveTo>
                  <a:lnTo>
                    <a:pt x="17514" y="1239"/>
                  </a:lnTo>
                  <a:lnTo>
                    <a:pt x="0" y="25575"/>
                  </a:lnTo>
                  <a:close/>
                </a:path>
              </a:pathLst>
            </a:custGeom>
            <a:solidFill>
              <a:schemeClr val="accent4"/>
            </a:solidFill>
            <a:ln>
              <a:noFill/>
            </a:ln>
          </p:spPr>
          <p:txBody>
            <a:bodyPr spcFirstLastPara="1" wrap="square" lIns="115184" tIns="115184" rIns="115184" bIns="115184" anchor="ctr" anchorCtr="0">
              <a:noAutofit/>
            </a:bodyPr>
            <a:lstStyle/>
            <a:p>
              <a:endParaRPr sz="2267"/>
            </a:p>
          </p:txBody>
        </p:sp>
        <p:sp>
          <p:nvSpPr>
            <p:cNvPr id="8" name="Google Shape;806;p38">
              <a:extLst>
                <a:ext uri="{FF2B5EF4-FFF2-40B4-BE49-F238E27FC236}">
                  <a16:creationId xmlns:a16="http://schemas.microsoft.com/office/drawing/2014/main" id="{B2078D35-FC46-9EF9-8704-DFCEE4A9963F}"/>
                </a:ext>
              </a:extLst>
            </p:cNvPr>
            <p:cNvSpPr/>
            <p:nvPr/>
          </p:nvSpPr>
          <p:spPr>
            <a:xfrm>
              <a:off x="7350555" y="2093242"/>
              <a:ext cx="553346" cy="871759"/>
            </a:xfrm>
            <a:custGeom>
              <a:avLst/>
              <a:gdLst/>
              <a:ahLst/>
              <a:cxnLst/>
              <a:rect l="l" t="t" r="r" b="b"/>
              <a:pathLst>
                <a:path w="16657" h="26242" extrusionOk="0">
                  <a:moveTo>
                    <a:pt x="0" y="26241"/>
                  </a:moveTo>
                  <a:lnTo>
                    <a:pt x="6870" y="0"/>
                  </a:lnTo>
                  <a:lnTo>
                    <a:pt x="16657" y="655"/>
                  </a:lnTo>
                  <a:close/>
                </a:path>
              </a:pathLst>
            </a:custGeom>
            <a:solidFill>
              <a:schemeClr val="accent4"/>
            </a:solidFill>
            <a:ln>
              <a:noFill/>
            </a:ln>
          </p:spPr>
          <p:txBody>
            <a:bodyPr spcFirstLastPara="1" wrap="square" lIns="115184" tIns="115184" rIns="115184" bIns="115184" anchor="ctr" anchorCtr="0">
              <a:noAutofit/>
            </a:bodyPr>
            <a:lstStyle/>
            <a:p>
              <a:endParaRPr sz="2267"/>
            </a:p>
          </p:txBody>
        </p:sp>
        <p:sp>
          <p:nvSpPr>
            <p:cNvPr id="9" name="Google Shape;807;p38">
              <a:extLst>
                <a:ext uri="{FF2B5EF4-FFF2-40B4-BE49-F238E27FC236}">
                  <a16:creationId xmlns:a16="http://schemas.microsoft.com/office/drawing/2014/main" id="{15893154-B4C1-B11B-15E7-C530D6C2B780}"/>
                </a:ext>
              </a:extLst>
            </p:cNvPr>
            <p:cNvSpPr/>
            <p:nvPr/>
          </p:nvSpPr>
          <p:spPr>
            <a:xfrm>
              <a:off x="7350555" y="1994738"/>
              <a:ext cx="1016532" cy="970257"/>
            </a:xfrm>
            <a:custGeom>
              <a:avLst/>
              <a:gdLst/>
              <a:ahLst/>
              <a:cxnLst/>
              <a:rect l="l" t="t" r="r" b="b"/>
              <a:pathLst>
                <a:path w="30600" h="29207" extrusionOk="0">
                  <a:moveTo>
                    <a:pt x="0" y="29206"/>
                  </a:moveTo>
                  <a:lnTo>
                    <a:pt x="18300" y="3775"/>
                  </a:lnTo>
                  <a:lnTo>
                    <a:pt x="30599" y="0"/>
                  </a:lnTo>
                  <a:close/>
                </a:path>
              </a:pathLst>
            </a:custGeom>
            <a:solidFill>
              <a:schemeClr val="accent4"/>
            </a:solidFill>
            <a:ln>
              <a:noFill/>
            </a:ln>
          </p:spPr>
          <p:txBody>
            <a:bodyPr spcFirstLastPara="1" wrap="square" lIns="115184" tIns="115184" rIns="115184" bIns="115184" anchor="ctr" anchorCtr="0">
              <a:noAutofit/>
            </a:bodyPr>
            <a:lstStyle/>
            <a:p>
              <a:endParaRPr sz="2267"/>
            </a:p>
          </p:txBody>
        </p:sp>
        <p:sp>
          <p:nvSpPr>
            <p:cNvPr id="10" name="Google Shape;808;p38">
              <a:extLst>
                <a:ext uri="{FF2B5EF4-FFF2-40B4-BE49-F238E27FC236}">
                  <a16:creationId xmlns:a16="http://schemas.microsoft.com/office/drawing/2014/main" id="{25F6AD35-8326-39BF-24C1-7650FB62D1AC}"/>
                </a:ext>
              </a:extLst>
            </p:cNvPr>
            <p:cNvSpPr/>
            <p:nvPr/>
          </p:nvSpPr>
          <p:spPr>
            <a:xfrm>
              <a:off x="7350555" y="2299320"/>
              <a:ext cx="730176" cy="665297"/>
            </a:xfrm>
            <a:custGeom>
              <a:avLst/>
              <a:gdLst/>
              <a:ahLst/>
              <a:cxnLst/>
              <a:rect l="l" t="t" r="r" b="b"/>
              <a:pathLst>
                <a:path w="21980" h="20027" extrusionOk="0">
                  <a:moveTo>
                    <a:pt x="20991" y="0"/>
                  </a:moveTo>
                  <a:lnTo>
                    <a:pt x="21979" y="2155"/>
                  </a:lnTo>
                  <a:lnTo>
                    <a:pt x="0" y="20026"/>
                  </a:lnTo>
                  <a:close/>
                </a:path>
              </a:pathLst>
            </a:custGeom>
            <a:solidFill>
              <a:srgbClr val="242424">
                <a:alpha val="20450"/>
              </a:srgbClr>
            </a:solidFill>
            <a:ln>
              <a:noFill/>
            </a:ln>
          </p:spPr>
          <p:txBody>
            <a:bodyPr spcFirstLastPara="1" wrap="square" lIns="115184" tIns="115184" rIns="115184" bIns="115184" anchor="ctr" anchorCtr="0">
              <a:noAutofit/>
            </a:bodyPr>
            <a:lstStyle/>
            <a:p>
              <a:endParaRPr sz="2267"/>
            </a:p>
          </p:txBody>
        </p:sp>
        <p:sp>
          <p:nvSpPr>
            <p:cNvPr id="11" name="Google Shape;809;p38">
              <a:extLst>
                <a:ext uri="{FF2B5EF4-FFF2-40B4-BE49-F238E27FC236}">
                  <a16:creationId xmlns:a16="http://schemas.microsoft.com/office/drawing/2014/main" id="{D9B5CBA9-86F1-A8F9-DE38-33CF5FFC4049}"/>
                </a:ext>
              </a:extLst>
            </p:cNvPr>
            <p:cNvSpPr/>
            <p:nvPr/>
          </p:nvSpPr>
          <p:spPr>
            <a:xfrm>
              <a:off x="7350953" y="2114969"/>
              <a:ext cx="581848" cy="849635"/>
            </a:xfrm>
            <a:custGeom>
              <a:avLst/>
              <a:gdLst/>
              <a:ahLst/>
              <a:cxnLst/>
              <a:rect l="l" t="t" r="r" b="b"/>
              <a:pathLst>
                <a:path w="17515" h="25576" extrusionOk="0">
                  <a:moveTo>
                    <a:pt x="16645" y="1"/>
                  </a:moveTo>
                  <a:lnTo>
                    <a:pt x="17514" y="1239"/>
                  </a:lnTo>
                  <a:lnTo>
                    <a:pt x="0" y="25575"/>
                  </a:lnTo>
                  <a:close/>
                </a:path>
              </a:pathLst>
            </a:custGeom>
            <a:solidFill>
              <a:srgbClr val="242424">
                <a:alpha val="20450"/>
              </a:srgbClr>
            </a:solidFill>
            <a:ln>
              <a:noFill/>
            </a:ln>
          </p:spPr>
          <p:txBody>
            <a:bodyPr spcFirstLastPara="1" wrap="square" lIns="115184" tIns="115184" rIns="115184" bIns="115184" anchor="ctr" anchorCtr="0">
              <a:noAutofit/>
            </a:bodyPr>
            <a:lstStyle/>
            <a:p>
              <a:endParaRPr sz="2267"/>
            </a:p>
          </p:txBody>
        </p:sp>
      </p:grpSp>
      <p:sp>
        <p:nvSpPr>
          <p:cNvPr id="12" name="TextBox 12">
            <a:extLst>
              <a:ext uri="{FF2B5EF4-FFF2-40B4-BE49-F238E27FC236}">
                <a16:creationId xmlns:a16="http://schemas.microsoft.com/office/drawing/2014/main" id="{0DE5C553-7475-C1A5-6124-85115EE88B2B}"/>
              </a:ext>
            </a:extLst>
          </p:cNvPr>
          <p:cNvSpPr txBox="1"/>
          <p:nvPr/>
        </p:nvSpPr>
        <p:spPr>
          <a:xfrm>
            <a:off x="2565560" y="2812997"/>
            <a:ext cx="5625601" cy="1726755"/>
          </a:xfrm>
          <a:prstGeom prst="rect">
            <a:avLst/>
          </a:prstGeom>
        </p:spPr>
        <p:txBody>
          <a:bodyPr wrap="square" lIns="0" tIns="0" rIns="0" bIns="0" rtlCol="0" anchor="t">
            <a:spAutoFit/>
          </a:bodyPr>
          <a:lstStyle/>
          <a:p>
            <a:pPr algn="ctr" defTabSz="2304105">
              <a:lnSpc>
                <a:spcPct val="150000"/>
              </a:lnSpc>
              <a:defRPr/>
            </a:pPr>
            <a:r>
              <a:rPr lang="en-US" sz="4000" b="1" dirty="0">
                <a:solidFill>
                  <a:schemeClr val="tx1"/>
                </a:solidFill>
                <a:latin typeface="+mn-lt"/>
              </a:rPr>
              <a:t>TỰ ĐỌC SÁCH BÁO</a:t>
            </a:r>
          </a:p>
          <a:p>
            <a:pPr algn="ctr" defTabSz="2304105">
              <a:lnSpc>
                <a:spcPct val="150000"/>
              </a:lnSpc>
              <a:defRPr/>
            </a:pPr>
            <a:r>
              <a:rPr lang="en-US" sz="4000" dirty="0">
                <a:solidFill>
                  <a:schemeClr val="tx1"/>
                </a:solidFill>
                <a:latin typeface="+mn-lt"/>
              </a:rPr>
              <a:t>(HS </a:t>
            </a:r>
            <a:r>
              <a:rPr lang="en-US" sz="4000" dirty="0" err="1">
                <a:solidFill>
                  <a:schemeClr val="tx1"/>
                </a:solidFill>
                <a:latin typeface="+mn-lt"/>
              </a:rPr>
              <a:t>thực</a:t>
            </a:r>
            <a:r>
              <a:rPr lang="en-US" sz="4000" dirty="0">
                <a:solidFill>
                  <a:schemeClr val="tx1"/>
                </a:solidFill>
                <a:latin typeface="+mn-lt"/>
              </a:rPr>
              <a:t> </a:t>
            </a:r>
            <a:r>
              <a:rPr lang="en-US" sz="4000" dirty="0" err="1">
                <a:solidFill>
                  <a:schemeClr val="tx1"/>
                </a:solidFill>
                <a:latin typeface="+mn-lt"/>
              </a:rPr>
              <a:t>hiện</a:t>
            </a:r>
            <a:r>
              <a:rPr lang="en-US" sz="4000" dirty="0">
                <a:solidFill>
                  <a:schemeClr val="tx1"/>
                </a:solidFill>
                <a:latin typeface="+mn-lt"/>
              </a:rPr>
              <a:t> </a:t>
            </a:r>
            <a:r>
              <a:rPr lang="en-US" sz="4000" dirty="0" err="1">
                <a:solidFill>
                  <a:schemeClr val="tx1"/>
                </a:solidFill>
                <a:latin typeface="+mn-lt"/>
              </a:rPr>
              <a:t>ở</a:t>
            </a:r>
            <a:r>
              <a:rPr lang="en-US" sz="4000" dirty="0">
                <a:solidFill>
                  <a:schemeClr val="tx1"/>
                </a:solidFill>
                <a:latin typeface="+mn-lt"/>
              </a:rPr>
              <a:t> </a:t>
            </a:r>
            <a:r>
              <a:rPr lang="en-US" sz="4000" dirty="0" err="1">
                <a:solidFill>
                  <a:schemeClr val="tx1"/>
                </a:solidFill>
                <a:latin typeface="+mn-lt"/>
              </a:rPr>
              <a:t>nhà</a:t>
            </a:r>
            <a:r>
              <a:rPr lang="en-US" sz="4000" dirty="0">
                <a:solidFill>
                  <a:schemeClr val="tx1"/>
                </a:solidFill>
                <a:latin typeface="+mn-lt"/>
              </a:rPr>
              <a:t>)</a:t>
            </a:r>
          </a:p>
        </p:txBody>
      </p:sp>
    </p:spTree>
    <p:extLst>
      <p:ext uri="{BB962C8B-B14F-4D97-AF65-F5344CB8AC3E}">
        <p14:creationId xmlns:p14="http://schemas.microsoft.com/office/powerpoint/2010/main" val="483664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32571E8-E7B1-D1D2-B578-52C063AD7F72}"/>
            </a:ext>
          </a:extLst>
        </p:cNvPr>
        <p:cNvGrpSpPr/>
        <p:nvPr/>
      </p:nvGrpSpPr>
      <p:grpSpPr>
        <a:xfrm>
          <a:off x="0" y="0"/>
          <a:ext cx="0" cy="0"/>
          <a:chOff x="0" y="0"/>
          <a:chExt cx="0" cy="0"/>
        </a:xfrm>
      </p:grpSpPr>
      <p:sp>
        <p:nvSpPr>
          <p:cNvPr id="22" name="Rounded Rectangle 12">
            <a:extLst>
              <a:ext uri="{FF2B5EF4-FFF2-40B4-BE49-F238E27FC236}">
                <a16:creationId xmlns:a16="http://schemas.microsoft.com/office/drawing/2014/main" id="{55CA104B-62CD-A0C2-F06A-1F5BCA1891E8}"/>
              </a:ext>
            </a:extLst>
          </p:cNvPr>
          <p:cNvSpPr/>
          <p:nvPr/>
        </p:nvSpPr>
        <p:spPr>
          <a:xfrm>
            <a:off x="1500994" y="1393403"/>
            <a:ext cx="9360252" cy="1240064"/>
          </a:xfrm>
          <a:prstGeom prst="roundRect">
            <a:avLst>
              <a:gd name="adj" fmla="val 18641"/>
            </a:avLst>
          </a:prstGeom>
          <a:noFill/>
          <a:ln w="19050" cap="flat" cmpd="sng" algn="ctr">
            <a:noFill/>
            <a:prstDash val="solid"/>
          </a:ln>
          <a:effectLst/>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defTabSz="576026">
              <a:defRPr/>
            </a:pPr>
            <a:r>
              <a:rPr lang="vi-VN" sz="2400" b="1" kern="1200" dirty="0">
                <a:solidFill>
                  <a:schemeClr val="tx1"/>
                </a:solidFill>
                <a:cs typeface="Arial" panose="020B0604020202020204" pitchFamily="34" charset="0"/>
              </a:rPr>
              <a:t>Tự đọc sách báo ở nhà theo những yêu cầu dưới đây:</a:t>
            </a:r>
            <a:endParaRPr lang="en-US" sz="2400" b="1" kern="1200" dirty="0">
              <a:solidFill>
                <a:schemeClr val="tx1"/>
              </a:solidFill>
              <a:cs typeface="Arial" panose="020B0604020202020204" pitchFamily="34" charset="0"/>
            </a:endParaRPr>
          </a:p>
        </p:txBody>
      </p:sp>
      <p:grpSp>
        <p:nvGrpSpPr>
          <p:cNvPr id="23" name="Group 22">
            <a:extLst>
              <a:ext uri="{FF2B5EF4-FFF2-40B4-BE49-F238E27FC236}">
                <a16:creationId xmlns:a16="http://schemas.microsoft.com/office/drawing/2014/main" id="{4CFCE9A2-C28E-1384-551D-4165CD6F29BD}"/>
              </a:ext>
            </a:extLst>
          </p:cNvPr>
          <p:cNvGrpSpPr/>
          <p:nvPr/>
        </p:nvGrpSpPr>
        <p:grpSpPr>
          <a:xfrm>
            <a:off x="489659" y="2496813"/>
            <a:ext cx="10818937" cy="1838533"/>
            <a:chOff x="53947" y="152963"/>
            <a:chExt cx="8587299" cy="1459296"/>
          </a:xfrm>
        </p:grpSpPr>
        <p:grpSp>
          <p:nvGrpSpPr>
            <p:cNvPr id="24" name="Group 23">
              <a:extLst>
                <a:ext uri="{FF2B5EF4-FFF2-40B4-BE49-F238E27FC236}">
                  <a16:creationId xmlns:a16="http://schemas.microsoft.com/office/drawing/2014/main" id="{DA665F0E-7570-D224-7567-853246EC275B}"/>
                </a:ext>
              </a:extLst>
            </p:cNvPr>
            <p:cNvGrpSpPr/>
            <p:nvPr/>
          </p:nvGrpSpPr>
          <p:grpSpPr>
            <a:xfrm>
              <a:off x="366473" y="152963"/>
              <a:ext cx="8274773" cy="1459296"/>
              <a:chOff x="422350" y="1771561"/>
              <a:chExt cx="8274773" cy="1459296"/>
            </a:xfrm>
          </p:grpSpPr>
          <p:sp>
            <p:nvSpPr>
              <p:cNvPr id="26" name="Rounded Rectangle 151">
                <a:extLst>
                  <a:ext uri="{FF2B5EF4-FFF2-40B4-BE49-F238E27FC236}">
                    <a16:creationId xmlns:a16="http://schemas.microsoft.com/office/drawing/2014/main" id="{83732BFD-A984-9387-E35C-553DA982A4C3}"/>
                  </a:ext>
                </a:extLst>
              </p:cNvPr>
              <p:cNvSpPr/>
              <p:nvPr/>
            </p:nvSpPr>
            <p:spPr>
              <a:xfrm>
                <a:off x="422350" y="1771561"/>
                <a:ext cx="8274773" cy="1459296"/>
              </a:xfrm>
              <a:prstGeom prst="roundRect">
                <a:avLst/>
              </a:prstGeom>
              <a:solidFill>
                <a:srgbClr val="D9EBEA"/>
              </a:solidFill>
              <a:ln w="12700" cap="flat" cmpd="sng" algn="ctr">
                <a:solidFill>
                  <a:srgbClr val="88C133">
                    <a:lumMod val="50000"/>
                  </a:srgbClr>
                </a:solidFill>
                <a:prstDash val="solid"/>
              </a:ln>
              <a:effectLst/>
            </p:spPr>
            <p:txBody>
              <a:bodyPr rtlCol="0" anchor="ctr"/>
              <a:lstStyle/>
              <a:p>
                <a:pPr algn="ctr">
                  <a:buClrTx/>
                  <a:defRPr/>
                </a:pPr>
                <a:endParaRPr lang="en-US" sz="2400">
                  <a:solidFill>
                    <a:schemeClr val="tx1"/>
                  </a:solidFill>
                  <a:latin typeface="+mn-lt"/>
                  <a:ea typeface="+mn-ea"/>
                </a:endParaRPr>
              </a:p>
            </p:txBody>
          </p:sp>
          <p:sp>
            <p:nvSpPr>
              <p:cNvPr id="27" name="TextBox 26">
                <a:extLst>
                  <a:ext uri="{FF2B5EF4-FFF2-40B4-BE49-F238E27FC236}">
                    <a16:creationId xmlns:a16="http://schemas.microsoft.com/office/drawing/2014/main" id="{B76FD0A8-0ED4-5352-FA82-B2E90BF1575A}"/>
                  </a:ext>
                </a:extLst>
              </p:cNvPr>
              <p:cNvSpPr txBox="1"/>
              <p:nvPr/>
            </p:nvSpPr>
            <p:spPr>
              <a:xfrm>
                <a:off x="871727" y="1848401"/>
                <a:ext cx="7511144" cy="1330164"/>
              </a:xfrm>
              <a:prstGeom prst="rect">
                <a:avLst/>
              </a:prstGeom>
              <a:noFill/>
            </p:spPr>
            <p:txBody>
              <a:bodyPr wrap="square" rtlCol="0">
                <a:spAutoFit/>
              </a:bodyPr>
              <a:lstStyle/>
              <a:p>
                <a:pPr algn="just">
                  <a:lnSpc>
                    <a:spcPct val="150000"/>
                  </a:lnSpc>
                  <a:buClrTx/>
                  <a:defRPr/>
                </a:pPr>
                <a:r>
                  <a:rPr lang="vi-VN" sz="2400" dirty="0">
                    <a:solidFill>
                      <a:schemeClr val="tx1"/>
                    </a:solidFill>
                    <a:latin typeface="+mn-lt"/>
                    <a:ea typeface="+mn-ea"/>
                  </a:rPr>
                  <a:t>2 câu chuyện (hoặc 1 bài thơ, 1 câu chuyện) về ý chí nghị lực (tinh thần và hành động quyết tâm vượt qua khó khăn để đạt mục tiêu tốt đẹp đã đề ra) .</a:t>
                </a:r>
                <a:endParaRPr lang="en-US" sz="2400" dirty="0">
                  <a:solidFill>
                    <a:schemeClr val="tx1"/>
                  </a:solidFill>
                  <a:latin typeface="+mn-lt"/>
                  <a:ea typeface="+mn-ea"/>
                </a:endParaRPr>
              </a:p>
            </p:txBody>
          </p:sp>
        </p:grpSp>
        <p:sp>
          <p:nvSpPr>
            <p:cNvPr id="25" name="Oval 24">
              <a:extLst>
                <a:ext uri="{FF2B5EF4-FFF2-40B4-BE49-F238E27FC236}">
                  <a16:creationId xmlns:a16="http://schemas.microsoft.com/office/drawing/2014/main" id="{919B26F2-A40E-EF6B-241D-8C5EAF2CE2E3}"/>
                </a:ext>
              </a:extLst>
            </p:cNvPr>
            <p:cNvSpPr>
              <a:spLocks noChangeAspect="1"/>
            </p:cNvSpPr>
            <p:nvPr/>
          </p:nvSpPr>
          <p:spPr>
            <a:xfrm>
              <a:off x="53947" y="665280"/>
              <a:ext cx="485762" cy="485762"/>
            </a:xfrm>
            <a:prstGeom prst="ellipse">
              <a:avLst/>
            </a:prstGeom>
            <a:solidFill>
              <a:srgbClr val="75B7A1"/>
            </a:solidFill>
            <a:ln w="25400" cap="flat" cmpd="sng" algn="ctr">
              <a:noFill/>
              <a:prstDash val="solid"/>
            </a:ln>
            <a:effectLst/>
          </p:spPr>
          <p:txBody>
            <a:bodyPr rtlCol="0" anchor="ctr"/>
            <a:lstStyle/>
            <a:p>
              <a:pPr algn="ctr">
                <a:buClrTx/>
                <a:defRPr/>
              </a:pPr>
              <a:r>
                <a:rPr lang="en-US" sz="2400" b="1" dirty="0">
                  <a:solidFill>
                    <a:schemeClr val="tx1"/>
                  </a:solidFill>
                  <a:latin typeface="+mn-lt"/>
                  <a:ea typeface="+mn-ea"/>
                </a:rPr>
                <a:t>?</a:t>
              </a:r>
            </a:p>
          </p:txBody>
        </p:sp>
      </p:grpSp>
      <p:grpSp>
        <p:nvGrpSpPr>
          <p:cNvPr id="28" name="Group 27">
            <a:extLst>
              <a:ext uri="{FF2B5EF4-FFF2-40B4-BE49-F238E27FC236}">
                <a16:creationId xmlns:a16="http://schemas.microsoft.com/office/drawing/2014/main" id="{89014E7E-4166-7743-DBBC-928B0F06803E}"/>
              </a:ext>
            </a:extLst>
          </p:cNvPr>
          <p:cNvGrpSpPr/>
          <p:nvPr/>
        </p:nvGrpSpPr>
        <p:grpSpPr>
          <a:xfrm>
            <a:off x="489659" y="4655978"/>
            <a:ext cx="10810866" cy="1272923"/>
            <a:chOff x="64607" y="340884"/>
            <a:chExt cx="8580893" cy="1010355"/>
          </a:xfrm>
        </p:grpSpPr>
        <p:grpSp>
          <p:nvGrpSpPr>
            <p:cNvPr id="29" name="Group 28">
              <a:extLst>
                <a:ext uri="{FF2B5EF4-FFF2-40B4-BE49-F238E27FC236}">
                  <a16:creationId xmlns:a16="http://schemas.microsoft.com/office/drawing/2014/main" id="{AEFBC4E2-B9F0-012A-B9C0-1B5DA2EADBE6}"/>
                </a:ext>
              </a:extLst>
            </p:cNvPr>
            <p:cNvGrpSpPr/>
            <p:nvPr/>
          </p:nvGrpSpPr>
          <p:grpSpPr>
            <a:xfrm>
              <a:off x="351531" y="340884"/>
              <a:ext cx="8293969" cy="1010355"/>
              <a:chOff x="407408" y="1959482"/>
              <a:chExt cx="8293969" cy="1010355"/>
            </a:xfrm>
          </p:grpSpPr>
          <p:sp>
            <p:nvSpPr>
              <p:cNvPr id="31" name="Rounded Rectangle 151">
                <a:extLst>
                  <a:ext uri="{FF2B5EF4-FFF2-40B4-BE49-F238E27FC236}">
                    <a16:creationId xmlns:a16="http://schemas.microsoft.com/office/drawing/2014/main" id="{8FBFBB6C-90A0-B192-E221-2962AB82B73B}"/>
                  </a:ext>
                </a:extLst>
              </p:cNvPr>
              <p:cNvSpPr/>
              <p:nvPr/>
            </p:nvSpPr>
            <p:spPr>
              <a:xfrm>
                <a:off x="407408" y="1959482"/>
                <a:ext cx="8293969" cy="1010355"/>
              </a:xfrm>
              <a:prstGeom prst="roundRect">
                <a:avLst/>
              </a:prstGeom>
              <a:solidFill>
                <a:srgbClr val="D9EBEA"/>
              </a:solidFill>
              <a:ln w="12700" cap="flat" cmpd="sng" algn="ctr">
                <a:solidFill>
                  <a:srgbClr val="88C133">
                    <a:lumMod val="50000"/>
                  </a:srgbClr>
                </a:solidFill>
                <a:prstDash val="solid"/>
              </a:ln>
              <a:effectLst/>
            </p:spPr>
            <p:txBody>
              <a:bodyPr rtlCol="0" anchor="ctr"/>
              <a:lstStyle/>
              <a:p>
                <a:pPr algn="ctr">
                  <a:buClrTx/>
                  <a:defRPr/>
                </a:pPr>
                <a:endParaRPr lang="en-US" sz="2400">
                  <a:solidFill>
                    <a:schemeClr val="tx1"/>
                  </a:solidFill>
                  <a:latin typeface="+mn-lt"/>
                  <a:ea typeface="+mn-ea"/>
                </a:endParaRPr>
              </a:p>
            </p:txBody>
          </p:sp>
          <p:sp>
            <p:nvSpPr>
              <p:cNvPr id="32" name="TextBox 31">
                <a:extLst>
                  <a:ext uri="{FF2B5EF4-FFF2-40B4-BE49-F238E27FC236}">
                    <a16:creationId xmlns:a16="http://schemas.microsoft.com/office/drawing/2014/main" id="{AB6DB8A4-92E0-DB72-0630-5510D8998A04}"/>
                  </a:ext>
                </a:extLst>
              </p:cNvPr>
              <p:cNvSpPr txBox="1"/>
              <p:nvPr/>
            </p:nvSpPr>
            <p:spPr>
              <a:xfrm>
                <a:off x="899194" y="2264604"/>
                <a:ext cx="6343651" cy="366437"/>
              </a:xfrm>
              <a:prstGeom prst="rect">
                <a:avLst/>
              </a:prstGeom>
              <a:noFill/>
            </p:spPr>
            <p:txBody>
              <a:bodyPr wrap="square" rtlCol="0">
                <a:spAutoFit/>
              </a:bodyPr>
              <a:lstStyle/>
              <a:p>
                <a:pPr algn="just">
                  <a:buClrTx/>
                  <a:defRPr/>
                </a:pPr>
                <a:r>
                  <a:rPr lang="vi-VN" sz="2400" dirty="0">
                    <a:solidFill>
                      <a:schemeClr val="tx1"/>
                    </a:solidFill>
                    <a:latin typeface="+mn-lt"/>
                    <a:ea typeface="+mn-ea"/>
                  </a:rPr>
                  <a:t>1 bài văn tả người. </a:t>
                </a:r>
                <a:endParaRPr lang="en-US" sz="2400" dirty="0">
                  <a:solidFill>
                    <a:schemeClr val="tx1"/>
                  </a:solidFill>
                  <a:latin typeface="+mn-lt"/>
                  <a:ea typeface="+mn-ea"/>
                </a:endParaRPr>
              </a:p>
            </p:txBody>
          </p:sp>
        </p:grpSp>
        <p:sp>
          <p:nvSpPr>
            <p:cNvPr id="30" name="Oval 29">
              <a:extLst>
                <a:ext uri="{FF2B5EF4-FFF2-40B4-BE49-F238E27FC236}">
                  <a16:creationId xmlns:a16="http://schemas.microsoft.com/office/drawing/2014/main" id="{C59ACE8B-29C1-1A14-15AA-C7E1849C2A30}"/>
                </a:ext>
              </a:extLst>
            </p:cNvPr>
            <p:cNvSpPr>
              <a:spLocks noChangeAspect="1"/>
            </p:cNvSpPr>
            <p:nvPr/>
          </p:nvSpPr>
          <p:spPr>
            <a:xfrm>
              <a:off x="64607" y="591820"/>
              <a:ext cx="485762" cy="485762"/>
            </a:xfrm>
            <a:prstGeom prst="ellipse">
              <a:avLst/>
            </a:prstGeom>
            <a:solidFill>
              <a:srgbClr val="75B7A1"/>
            </a:solidFill>
            <a:ln w="25400" cap="flat" cmpd="sng" algn="ctr">
              <a:noFill/>
              <a:prstDash val="solid"/>
            </a:ln>
            <a:effectLst/>
          </p:spPr>
          <p:txBody>
            <a:bodyPr rtlCol="0" anchor="ctr"/>
            <a:lstStyle/>
            <a:p>
              <a:pPr algn="ctr">
                <a:buClrTx/>
                <a:defRPr/>
              </a:pPr>
              <a:r>
                <a:rPr lang="en-US" sz="2400" b="1">
                  <a:solidFill>
                    <a:schemeClr val="tx1"/>
                  </a:solidFill>
                  <a:latin typeface="+mn-lt"/>
                  <a:ea typeface="+mn-ea"/>
                </a:rPr>
                <a:t>?</a:t>
              </a:r>
            </a:p>
          </p:txBody>
        </p:sp>
      </p:grpSp>
    </p:spTree>
    <p:extLst>
      <p:ext uri="{BB962C8B-B14F-4D97-AF65-F5344CB8AC3E}">
        <p14:creationId xmlns:p14="http://schemas.microsoft.com/office/powerpoint/2010/main" val="1525802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randombar(horizontal)">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randombar(horizontal)">
                                      <p:cBhvr>
                                        <p:cTn id="12"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DC3DABD-C08E-A16F-4650-BC248C3BD752}"/>
            </a:ext>
          </a:extLst>
        </p:cNvPr>
        <p:cNvGrpSpPr/>
        <p:nvPr/>
      </p:nvGrpSpPr>
      <p:grpSpPr>
        <a:xfrm>
          <a:off x="0" y="0"/>
          <a:ext cx="0" cy="0"/>
          <a:chOff x="0" y="0"/>
          <a:chExt cx="0" cy="0"/>
        </a:xfrm>
      </p:grpSpPr>
      <p:grpSp>
        <p:nvGrpSpPr>
          <p:cNvPr id="13" name="Group 12">
            <a:extLst>
              <a:ext uri="{FF2B5EF4-FFF2-40B4-BE49-F238E27FC236}">
                <a16:creationId xmlns:a16="http://schemas.microsoft.com/office/drawing/2014/main" id="{A24807B4-F54F-CEC2-C009-98D513764F34}"/>
              </a:ext>
            </a:extLst>
          </p:cNvPr>
          <p:cNvGrpSpPr/>
          <p:nvPr/>
        </p:nvGrpSpPr>
        <p:grpSpPr>
          <a:xfrm>
            <a:off x="561656" y="2623410"/>
            <a:ext cx="5414060" cy="3609966"/>
            <a:chOff x="472567" y="1520530"/>
            <a:chExt cx="4297294" cy="3236487"/>
          </a:xfrm>
        </p:grpSpPr>
        <p:grpSp>
          <p:nvGrpSpPr>
            <p:cNvPr id="14" name="Group 13">
              <a:extLst>
                <a:ext uri="{FF2B5EF4-FFF2-40B4-BE49-F238E27FC236}">
                  <a16:creationId xmlns:a16="http://schemas.microsoft.com/office/drawing/2014/main" id="{58C96541-BB73-586C-F462-309E622CC3B4}"/>
                </a:ext>
              </a:extLst>
            </p:cNvPr>
            <p:cNvGrpSpPr/>
            <p:nvPr/>
          </p:nvGrpSpPr>
          <p:grpSpPr>
            <a:xfrm>
              <a:off x="472567" y="1520530"/>
              <a:ext cx="4297294" cy="3236487"/>
              <a:chOff x="343773" y="2303993"/>
              <a:chExt cx="2119087" cy="2586531"/>
            </a:xfrm>
          </p:grpSpPr>
          <p:sp>
            <p:nvSpPr>
              <p:cNvPr id="16" name="Rectangle: Diagonal Corners Rounded 4">
                <a:extLst>
                  <a:ext uri="{FF2B5EF4-FFF2-40B4-BE49-F238E27FC236}">
                    <a16:creationId xmlns:a16="http://schemas.microsoft.com/office/drawing/2014/main" id="{968EC7EA-0918-9521-4664-3FD98B7BCB5E}"/>
                  </a:ext>
                </a:extLst>
              </p:cNvPr>
              <p:cNvSpPr/>
              <p:nvPr/>
            </p:nvSpPr>
            <p:spPr>
              <a:xfrm>
                <a:off x="416346" y="2442407"/>
                <a:ext cx="2046514" cy="2448117"/>
              </a:xfrm>
              <a:prstGeom prst="round2DiagRect">
                <a:avLst/>
              </a:prstGeom>
              <a:noFill/>
              <a:ln w="19050" cap="flat" cmpd="sng" algn="ctr">
                <a:solidFill>
                  <a:srgbClr val="DC7C61">
                    <a:lumMod val="75000"/>
                  </a:srgbClr>
                </a:solidFill>
                <a:prstDash val="dash"/>
              </a:ln>
              <a:effectLst/>
            </p:spPr>
            <p:txBody>
              <a:bodyPr rtlCol="0" anchor="ctr"/>
              <a:lstStyle/>
              <a:p>
                <a:pPr algn="just" defTabSz="1152053">
                  <a:buClrTx/>
                  <a:defRPr/>
                </a:pPr>
                <a:endParaRPr lang="en-US" sz="2300">
                  <a:solidFill>
                    <a:schemeClr val="tx1"/>
                  </a:solidFill>
                  <a:latin typeface="+mj-lt"/>
                  <a:ea typeface="+mn-ea"/>
                </a:endParaRPr>
              </a:p>
            </p:txBody>
          </p:sp>
          <p:sp>
            <p:nvSpPr>
              <p:cNvPr id="17" name="Rectangle: Diagonal Corners Rounded 5">
                <a:extLst>
                  <a:ext uri="{FF2B5EF4-FFF2-40B4-BE49-F238E27FC236}">
                    <a16:creationId xmlns:a16="http://schemas.microsoft.com/office/drawing/2014/main" id="{0195C7A3-958B-C38E-106A-9F22AF7CC5AC}"/>
                  </a:ext>
                </a:extLst>
              </p:cNvPr>
              <p:cNvSpPr/>
              <p:nvPr/>
            </p:nvSpPr>
            <p:spPr>
              <a:xfrm>
                <a:off x="343773" y="2303993"/>
                <a:ext cx="2046514" cy="2448117"/>
              </a:xfrm>
              <a:prstGeom prst="round2DiagRect">
                <a:avLst/>
              </a:prstGeom>
              <a:solidFill>
                <a:schemeClr val="accent2">
                  <a:lumMod val="20000"/>
                  <a:lumOff val="80000"/>
                </a:schemeClr>
              </a:solidFill>
              <a:ln w="25400" cap="flat" cmpd="sng" algn="ctr">
                <a:noFill/>
                <a:prstDash val="solid"/>
              </a:ln>
              <a:effectLst/>
            </p:spPr>
            <p:txBody>
              <a:bodyPr rtlCol="0" anchor="ctr"/>
              <a:lstStyle/>
              <a:p>
                <a:pPr algn="just" defTabSz="1152053">
                  <a:buClrTx/>
                  <a:defRPr/>
                </a:pPr>
                <a:endParaRPr lang="en-US" sz="2300">
                  <a:solidFill>
                    <a:schemeClr val="tx1"/>
                  </a:solidFill>
                  <a:latin typeface="+mj-lt"/>
                  <a:ea typeface="+mn-ea"/>
                </a:endParaRPr>
              </a:p>
            </p:txBody>
          </p:sp>
        </p:grpSp>
        <p:sp>
          <p:nvSpPr>
            <p:cNvPr id="15" name="TextBox 14">
              <a:extLst>
                <a:ext uri="{FF2B5EF4-FFF2-40B4-BE49-F238E27FC236}">
                  <a16:creationId xmlns:a16="http://schemas.microsoft.com/office/drawing/2014/main" id="{F3ED6527-52B8-CD04-9F61-71256D381C95}"/>
                </a:ext>
              </a:extLst>
            </p:cNvPr>
            <p:cNvSpPr txBox="1"/>
            <p:nvPr/>
          </p:nvSpPr>
          <p:spPr>
            <a:xfrm>
              <a:off x="747588" y="1772418"/>
              <a:ext cx="3600079" cy="2120599"/>
            </a:xfrm>
            <a:prstGeom prst="rect">
              <a:avLst/>
            </a:prstGeom>
            <a:solidFill>
              <a:schemeClr val="accent2">
                <a:lumMod val="20000"/>
                <a:lumOff val="80000"/>
              </a:schemeClr>
            </a:solidFill>
          </p:spPr>
          <p:txBody>
            <a:bodyPr wrap="square">
              <a:spAutoFit/>
            </a:bodyPr>
            <a:lstStyle/>
            <a:p>
              <a:pPr algn="just" defTabSz="1152053">
                <a:lnSpc>
                  <a:spcPct val="150000"/>
                </a:lnSpc>
                <a:buClrTx/>
                <a:defRPr/>
              </a:pPr>
              <a:r>
                <a:rPr lang="vi-VN" sz="2300" dirty="0">
                  <a:solidFill>
                    <a:schemeClr val="tx1"/>
                  </a:solidFill>
                  <a:latin typeface="+mj-lt"/>
                  <a:ea typeface="+mn-ea"/>
                </a:rPr>
                <a:t>Tên bài đọc, tên tác giả bài đọc và tình cảm, cảm xúc của em về bài đọc (hoặc sự việc, nhân vật, hình ảnh, câu văn, câu thơ trong bài đọc).</a:t>
              </a:r>
              <a:endParaRPr lang="en-US" sz="2300" dirty="0">
                <a:solidFill>
                  <a:schemeClr val="tx1"/>
                </a:solidFill>
                <a:latin typeface="+mj-lt"/>
                <a:ea typeface="+mn-ea"/>
              </a:endParaRPr>
            </a:p>
          </p:txBody>
        </p:sp>
      </p:grpSp>
      <p:grpSp>
        <p:nvGrpSpPr>
          <p:cNvPr id="18" name="Group 17">
            <a:extLst>
              <a:ext uri="{FF2B5EF4-FFF2-40B4-BE49-F238E27FC236}">
                <a16:creationId xmlns:a16="http://schemas.microsoft.com/office/drawing/2014/main" id="{7CD138A8-F421-92A4-A305-78364D3CD7C3}"/>
              </a:ext>
            </a:extLst>
          </p:cNvPr>
          <p:cNvGrpSpPr/>
          <p:nvPr/>
        </p:nvGrpSpPr>
        <p:grpSpPr>
          <a:xfrm>
            <a:off x="6709650" y="2526816"/>
            <a:ext cx="4915103" cy="3609968"/>
            <a:chOff x="4939394" y="1520528"/>
            <a:chExt cx="3901258" cy="3236490"/>
          </a:xfrm>
        </p:grpSpPr>
        <p:grpSp>
          <p:nvGrpSpPr>
            <p:cNvPr id="19" name="Group 18">
              <a:extLst>
                <a:ext uri="{FF2B5EF4-FFF2-40B4-BE49-F238E27FC236}">
                  <a16:creationId xmlns:a16="http://schemas.microsoft.com/office/drawing/2014/main" id="{2AD8BAA2-865F-7994-F6CE-53282F18EBE5}"/>
                </a:ext>
              </a:extLst>
            </p:cNvPr>
            <p:cNvGrpSpPr/>
            <p:nvPr/>
          </p:nvGrpSpPr>
          <p:grpSpPr>
            <a:xfrm>
              <a:off x="4939394" y="1520528"/>
              <a:ext cx="3901258" cy="3236490"/>
              <a:chOff x="343773" y="2303991"/>
              <a:chExt cx="2119087" cy="2586533"/>
            </a:xfrm>
          </p:grpSpPr>
          <p:sp>
            <p:nvSpPr>
              <p:cNvPr id="21" name="Rectangle: Diagonal Corners Rounded 9">
                <a:extLst>
                  <a:ext uri="{FF2B5EF4-FFF2-40B4-BE49-F238E27FC236}">
                    <a16:creationId xmlns:a16="http://schemas.microsoft.com/office/drawing/2014/main" id="{5F30CF0D-B52C-095A-0B88-438107930553}"/>
                  </a:ext>
                </a:extLst>
              </p:cNvPr>
              <p:cNvSpPr/>
              <p:nvPr/>
            </p:nvSpPr>
            <p:spPr>
              <a:xfrm>
                <a:off x="416346" y="2442407"/>
                <a:ext cx="2046514" cy="2448117"/>
              </a:xfrm>
              <a:prstGeom prst="round2DiagRect">
                <a:avLst/>
              </a:prstGeom>
              <a:noFill/>
              <a:ln w="19050" cap="flat" cmpd="sng" algn="ctr">
                <a:solidFill>
                  <a:srgbClr val="DC7C61">
                    <a:lumMod val="75000"/>
                  </a:srgbClr>
                </a:solidFill>
                <a:prstDash val="dash"/>
              </a:ln>
              <a:effectLst/>
            </p:spPr>
            <p:txBody>
              <a:bodyPr rtlCol="0" anchor="ctr"/>
              <a:lstStyle/>
              <a:p>
                <a:pPr algn="just" defTabSz="1152053">
                  <a:buClrTx/>
                  <a:defRPr/>
                </a:pPr>
                <a:endParaRPr lang="en-US" sz="2300">
                  <a:solidFill>
                    <a:schemeClr val="tx1"/>
                  </a:solidFill>
                  <a:latin typeface="+mj-lt"/>
                  <a:ea typeface="+mn-ea"/>
                </a:endParaRPr>
              </a:p>
            </p:txBody>
          </p:sp>
          <p:sp>
            <p:nvSpPr>
              <p:cNvPr id="22" name="Rectangle: Diagonal Corners Rounded 10">
                <a:extLst>
                  <a:ext uri="{FF2B5EF4-FFF2-40B4-BE49-F238E27FC236}">
                    <a16:creationId xmlns:a16="http://schemas.microsoft.com/office/drawing/2014/main" id="{90CB1B64-7044-F473-4A64-C2576ACC34B2}"/>
                  </a:ext>
                </a:extLst>
              </p:cNvPr>
              <p:cNvSpPr/>
              <p:nvPr/>
            </p:nvSpPr>
            <p:spPr>
              <a:xfrm>
                <a:off x="343773" y="2303991"/>
                <a:ext cx="2046514" cy="2448118"/>
              </a:xfrm>
              <a:prstGeom prst="round2DiagRect">
                <a:avLst/>
              </a:prstGeom>
              <a:solidFill>
                <a:schemeClr val="accent2">
                  <a:lumMod val="20000"/>
                  <a:lumOff val="80000"/>
                </a:schemeClr>
              </a:solidFill>
              <a:ln w="25400" cap="flat" cmpd="sng" algn="ctr">
                <a:noFill/>
                <a:prstDash val="solid"/>
              </a:ln>
              <a:effectLst/>
            </p:spPr>
            <p:txBody>
              <a:bodyPr rtlCol="0" anchor="ctr"/>
              <a:lstStyle/>
              <a:p>
                <a:pPr algn="just" defTabSz="1152053">
                  <a:buClrTx/>
                  <a:defRPr/>
                </a:pPr>
                <a:endParaRPr lang="en-US" sz="2300">
                  <a:solidFill>
                    <a:schemeClr val="tx1"/>
                  </a:solidFill>
                  <a:latin typeface="+mj-lt"/>
                  <a:ea typeface="+mn-ea"/>
                </a:endParaRPr>
              </a:p>
            </p:txBody>
          </p:sp>
        </p:grpSp>
        <p:sp>
          <p:nvSpPr>
            <p:cNvPr id="20" name="TextBox 19">
              <a:extLst>
                <a:ext uri="{FF2B5EF4-FFF2-40B4-BE49-F238E27FC236}">
                  <a16:creationId xmlns:a16="http://schemas.microsoft.com/office/drawing/2014/main" id="{E18BF514-F3DA-F6A2-D048-DB4B57AC1ACB}"/>
                </a:ext>
              </a:extLst>
            </p:cNvPr>
            <p:cNvSpPr txBox="1"/>
            <p:nvPr/>
          </p:nvSpPr>
          <p:spPr>
            <a:xfrm>
              <a:off x="5292416" y="2198524"/>
              <a:ext cx="3061606" cy="1277795"/>
            </a:xfrm>
            <a:prstGeom prst="rect">
              <a:avLst/>
            </a:prstGeom>
            <a:noFill/>
          </p:spPr>
          <p:txBody>
            <a:bodyPr wrap="square">
              <a:spAutoFit/>
            </a:bodyPr>
            <a:lstStyle/>
            <a:p>
              <a:pPr algn="just" defTabSz="1152053">
                <a:lnSpc>
                  <a:spcPct val="150000"/>
                </a:lnSpc>
                <a:buClrTx/>
                <a:defRPr/>
              </a:pPr>
              <a:r>
                <a:rPr lang="vi-VN" sz="2300" dirty="0">
                  <a:solidFill>
                    <a:schemeClr val="tx1"/>
                  </a:solidFill>
                  <a:latin typeface="+mj-lt"/>
                  <a:ea typeface="+mn-ea"/>
                </a:rPr>
                <a:t>Chuẩn bị nội dung để giới thiệu bài em đã đọc cho các bạn trong lớp.</a:t>
              </a:r>
              <a:endParaRPr lang="en-US" sz="2300" dirty="0">
                <a:solidFill>
                  <a:schemeClr val="tx1"/>
                </a:solidFill>
                <a:latin typeface="+mj-lt"/>
                <a:ea typeface="+mn-ea"/>
              </a:endParaRPr>
            </a:p>
          </p:txBody>
        </p:sp>
      </p:grpSp>
      <p:sp>
        <p:nvSpPr>
          <p:cNvPr id="26" name="Rounded Rectangle 12">
            <a:extLst>
              <a:ext uri="{FF2B5EF4-FFF2-40B4-BE49-F238E27FC236}">
                <a16:creationId xmlns:a16="http://schemas.microsoft.com/office/drawing/2014/main" id="{AAE1516D-FAF7-24F7-0BD0-0437E7EEBFD1}"/>
              </a:ext>
            </a:extLst>
          </p:cNvPr>
          <p:cNvSpPr/>
          <p:nvPr/>
        </p:nvSpPr>
        <p:spPr>
          <a:xfrm>
            <a:off x="1295590" y="1528524"/>
            <a:ext cx="9360252" cy="1099084"/>
          </a:xfrm>
          <a:prstGeom prst="roundRect">
            <a:avLst>
              <a:gd name="adj" fmla="val 18641"/>
            </a:avLst>
          </a:prstGeom>
          <a:noFill/>
          <a:ln w="19050" cap="flat" cmpd="sng" algn="ctr">
            <a:noFill/>
            <a:prstDash val="solid"/>
          </a:ln>
          <a:effectLst/>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defTabSz="576026">
              <a:defRPr/>
            </a:pPr>
            <a:r>
              <a:rPr lang="vi-VN" sz="2300" b="1" kern="1200" dirty="0">
                <a:solidFill>
                  <a:schemeClr val="tx1"/>
                </a:solidFill>
                <a:latin typeface="+mj-lt"/>
                <a:cs typeface="Arial" panose="020B0604020202020204" pitchFamily="34" charset="0"/>
              </a:rPr>
              <a:t> Hướng dẫn thực hiện </a:t>
            </a:r>
            <a:r>
              <a:rPr lang="en-US" sz="2300" b="1" kern="1200" dirty="0" err="1">
                <a:solidFill>
                  <a:schemeClr val="tx1"/>
                </a:solidFill>
                <a:latin typeface="+mj-lt"/>
                <a:cs typeface="Arial" panose="020B0604020202020204" pitchFamily="34" charset="0"/>
              </a:rPr>
              <a:t>viết</a:t>
            </a:r>
            <a:r>
              <a:rPr lang="vi-VN" sz="2300" b="1" kern="1200" dirty="0">
                <a:solidFill>
                  <a:schemeClr val="tx1"/>
                </a:solidFill>
                <a:latin typeface="+mj-lt"/>
                <a:cs typeface="Arial" panose="020B0604020202020204" pitchFamily="34" charset="0"/>
              </a:rPr>
              <a:t> vào </a:t>
            </a:r>
            <a:r>
              <a:rPr lang="en-US" sz="2300" b="1" kern="1200" dirty="0">
                <a:solidFill>
                  <a:schemeClr val="tx1"/>
                </a:solidFill>
                <a:latin typeface="+mj-lt"/>
                <a:cs typeface="Arial" panose="020B0604020202020204" pitchFamily="34" charset="0"/>
              </a:rPr>
              <a:t>P</a:t>
            </a:r>
            <a:r>
              <a:rPr lang="vi-VN" sz="2300" b="1" kern="1200" dirty="0">
                <a:solidFill>
                  <a:schemeClr val="tx1"/>
                </a:solidFill>
                <a:latin typeface="+mj-lt"/>
                <a:cs typeface="Arial" panose="020B0604020202020204" pitchFamily="34" charset="0"/>
              </a:rPr>
              <a:t>hiếu đọc sách:</a:t>
            </a:r>
            <a:endParaRPr lang="en-US" sz="2300" b="1" kern="1200" dirty="0">
              <a:solidFill>
                <a:schemeClr val="tx1"/>
              </a:solidFill>
              <a:latin typeface="+mj-lt"/>
              <a:cs typeface="Arial" panose="020B0604020202020204" pitchFamily="34" charset="0"/>
            </a:endParaRPr>
          </a:p>
        </p:txBody>
      </p:sp>
    </p:spTree>
    <p:extLst>
      <p:ext uri="{BB962C8B-B14F-4D97-AF65-F5344CB8AC3E}">
        <p14:creationId xmlns:p14="http://schemas.microsoft.com/office/powerpoint/2010/main" val="3566983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fill="hold"/>
                                        <p:tgtEl>
                                          <p:spTgt spid="18"/>
                                        </p:tgtEl>
                                        <p:attrNameLst>
                                          <p:attrName>ppt_x</p:attrName>
                                        </p:attrNameLst>
                                      </p:cBhvr>
                                      <p:tavLst>
                                        <p:tav tm="0">
                                          <p:val>
                                            <p:strVal val="#ppt_x"/>
                                          </p:val>
                                        </p:tav>
                                        <p:tav tm="100000">
                                          <p:val>
                                            <p:strVal val="#ppt_x"/>
                                          </p:val>
                                        </p:tav>
                                      </p:tavLst>
                                    </p:anim>
                                    <p:anim calcmode="lin" valueType="num">
                                      <p:cBhvr additive="base">
                                        <p:cTn id="14"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64"/>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368"/>
        <p:cNvGrpSpPr/>
        <p:nvPr/>
      </p:nvGrpSpPr>
      <p:grpSpPr>
        <a:xfrm>
          <a:off x="0" y="0"/>
          <a:ext cx="0" cy="0"/>
          <a:chOff x="0" y="0"/>
          <a:chExt cx="0" cy="0"/>
        </a:xfrm>
      </p:grpSpPr>
      <p:sp>
        <p:nvSpPr>
          <p:cNvPr id="2" name="Rectangle: Rounded Corners 5">
            <a:extLst>
              <a:ext uri="{FF2B5EF4-FFF2-40B4-BE49-F238E27FC236}">
                <a16:creationId xmlns:a16="http://schemas.microsoft.com/office/drawing/2014/main" id="{5679EF5E-0BF9-B58B-97DA-BCD03405A495}"/>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0323CC10-6F62-3275-6452-C01B94DD6DB0}"/>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4" name="Rectangle: Rounded Corners 10">
            <a:extLst>
              <a:ext uri="{FF2B5EF4-FFF2-40B4-BE49-F238E27FC236}">
                <a16:creationId xmlns:a16="http://schemas.microsoft.com/office/drawing/2014/main" id="{C2672E8E-D686-AC40-7CE1-3F5AE9E76727}"/>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hlinkClick r:id="rId4"/>
            <a:extLst>
              <a:ext uri="{FF2B5EF4-FFF2-40B4-BE49-F238E27FC236}">
                <a16:creationId xmlns:a16="http://schemas.microsoft.com/office/drawing/2014/main" id="{A6EFE63C-5144-A551-AF11-811E4F76CB3B}"/>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6" name="TextBox 5">
            <a:extLst>
              <a:ext uri="{FF2B5EF4-FFF2-40B4-BE49-F238E27FC236}">
                <a16:creationId xmlns:a16="http://schemas.microsoft.com/office/drawing/2014/main" id="{BD1661CB-0C9C-A039-5244-5C3B8D257B5B}"/>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7" name="Picture 2" descr="Ngón Trỏ, ngón tay, Máy tính Biểu tượng Tay - tay png tải về - Miễn phí  trong suốt Tay png Tải về.">
            <a:extLst>
              <a:ext uri="{FF2B5EF4-FFF2-40B4-BE49-F238E27FC236}">
                <a16:creationId xmlns:a16="http://schemas.microsoft.com/office/drawing/2014/main" id="{11E9543E-39AA-839E-6DB6-6AF4D6E68A3F}"/>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D9316514-A938-3685-9475-1E0ABD71A6A4}"/>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5"/>
                                        </p:tgtEl>
                                        <p:attrNameLst>
                                          <p:attrName>style.color</p:attrName>
                                        </p:attrNameLst>
                                      </p:cBhvr>
                                      <p:by>
                                        <p:hsl h="7200000" s="0" l="0"/>
                                      </p:by>
                                    </p:animClr>
                                    <p:animClr clrSpc="hsl" dir="cw">
                                      <p:cBhvr>
                                        <p:cTn id="7" dur="1000" fill="hold"/>
                                        <p:tgtEl>
                                          <p:spTgt spid="5"/>
                                        </p:tgtEl>
                                        <p:attrNameLst>
                                          <p:attrName>fillcolor</p:attrName>
                                        </p:attrNameLst>
                                      </p:cBhvr>
                                      <p:by>
                                        <p:hsl h="7200000" s="0" l="0"/>
                                      </p:by>
                                    </p:animClr>
                                    <p:animClr clrSpc="hsl" dir="cw">
                                      <p:cBhvr>
                                        <p:cTn id="8" dur="1000" fill="hold"/>
                                        <p:tgtEl>
                                          <p:spTgt spid="5"/>
                                        </p:tgtEl>
                                        <p:attrNameLst>
                                          <p:attrName>stroke.color</p:attrName>
                                        </p:attrNameLst>
                                      </p:cBhvr>
                                      <p:by>
                                        <p:hsl h="7200000" s="0" l="0"/>
                                      </p:by>
                                    </p:animClr>
                                    <p:set>
                                      <p:cBhvr>
                                        <p:cTn id="9" dur="1000" fill="hold"/>
                                        <p:tgtEl>
                                          <p:spTgt spid="5"/>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4"/>
                                        </p:tgtEl>
                                        <p:attrNameLst>
                                          <p:attrName>fillcolor</p:attrName>
                                        </p:attrNameLst>
                                      </p:cBhvr>
                                      <p:to>
                                        <a:srgbClr val="C5E0B3"/>
                                      </p:to>
                                    </p:animClr>
                                    <p:set>
                                      <p:cBhvr>
                                        <p:cTn id="12" dur="1000" fill="hold"/>
                                        <p:tgtEl>
                                          <p:spTgt spid="4"/>
                                        </p:tgtEl>
                                        <p:attrNameLst>
                                          <p:attrName>fill.type</p:attrName>
                                        </p:attrNameLst>
                                      </p:cBhvr>
                                      <p:to>
                                        <p:strVal val="solid"/>
                                      </p:to>
                                    </p:set>
                                    <p:set>
                                      <p:cBhvr>
                                        <p:cTn id="13" dur="1000" fill="hold"/>
                                        <p:tgtEl>
                                          <p:spTgt spid="4"/>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2"/>
                                        </p:tgtEl>
                                        <p:attrNameLst>
                                          <p:attrName>style.color</p:attrName>
                                        </p:attrNameLst>
                                      </p:cBhvr>
                                      <p:by>
                                        <p:hsl h="7200000" s="0" l="0"/>
                                      </p:by>
                                    </p:animClr>
                                    <p:animClr clrSpc="hsl" dir="cw">
                                      <p:cBhvr>
                                        <p:cTn id="16" dur="1000" fill="hold"/>
                                        <p:tgtEl>
                                          <p:spTgt spid="2"/>
                                        </p:tgtEl>
                                        <p:attrNameLst>
                                          <p:attrName>fillcolor</p:attrName>
                                        </p:attrNameLst>
                                      </p:cBhvr>
                                      <p:by>
                                        <p:hsl h="7200000" s="0" l="0"/>
                                      </p:by>
                                    </p:animClr>
                                    <p:animClr clrSpc="hsl" dir="cw">
                                      <p:cBhvr>
                                        <p:cTn id="17" dur="1000" fill="hold"/>
                                        <p:tgtEl>
                                          <p:spTgt spid="2"/>
                                        </p:tgtEl>
                                        <p:attrNameLst>
                                          <p:attrName>stroke.color</p:attrName>
                                        </p:attrNameLst>
                                      </p:cBhvr>
                                      <p:by>
                                        <p:hsl h="7200000" s="0" l="0"/>
                                      </p:by>
                                    </p:animClr>
                                    <p:set>
                                      <p:cBhvr>
                                        <p:cTn id="18" dur="1000" fill="hold"/>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Lst>
  </p:timing>
</p:sld>
</file>

<file path=ppt/theme/theme1.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2 Tùy chỉnh">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413</TotalTime>
  <Words>2694</Words>
  <Application>Microsoft Office PowerPoint</Application>
  <PresentationFormat>Widescreen</PresentationFormat>
  <Paragraphs>189</Paragraphs>
  <Slides>49</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49</vt:i4>
      </vt:variant>
    </vt:vector>
  </HeadingPairs>
  <TitlesOfParts>
    <vt:vector size="53" baseType="lpstr">
      <vt:lpstr>UTM Avo</vt:lpstr>
      <vt:lpstr>Calibri</vt:lpstr>
      <vt:lpstr>Arial</vt:lpstr>
      <vt:lpstr>2_Office Theme</vt:lpstr>
      <vt:lpstr>Tuần 7 Bài đọc 1: Sự tích dưa hấu</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OnePercent</dc:creator>
  <cp:lastModifiedBy>Monkey</cp:lastModifiedBy>
  <cp:revision>162</cp:revision>
  <dcterms:created xsi:type="dcterms:W3CDTF">2023-10-19T01:39:18Z</dcterms:created>
  <dcterms:modified xsi:type="dcterms:W3CDTF">2024-11-15T02:27:52Z</dcterms:modified>
</cp:coreProperties>
</file>