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9"/>
  </p:notesMasterIdLst>
  <p:sldIdLst>
    <p:sldId id="256" r:id="rId2"/>
    <p:sldId id="281" r:id="rId3"/>
    <p:sldId id="353" r:id="rId4"/>
    <p:sldId id="278" r:id="rId5"/>
    <p:sldId id="385" r:id="rId6"/>
    <p:sldId id="356" r:id="rId7"/>
    <p:sldId id="357" r:id="rId8"/>
    <p:sldId id="383" r:id="rId9"/>
    <p:sldId id="360" r:id="rId10"/>
    <p:sldId id="361" r:id="rId11"/>
    <p:sldId id="358" r:id="rId12"/>
    <p:sldId id="386" r:id="rId13"/>
    <p:sldId id="364" r:id="rId14"/>
    <p:sldId id="365" r:id="rId15"/>
    <p:sldId id="363" r:id="rId16"/>
    <p:sldId id="384" r:id="rId17"/>
    <p:sldId id="367" r:id="rId18"/>
    <p:sldId id="368" r:id="rId19"/>
    <p:sldId id="370" r:id="rId20"/>
    <p:sldId id="371" r:id="rId21"/>
    <p:sldId id="372" r:id="rId22"/>
    <p:sldId id="373" r:id="rId23"/>
    <p:sldId id="369" r:id="rId24"/>
    <p:sldId id="374" r:id="rId25"/>
    <p:sldId id="375" r:id="rId26"/>
    <p:sldId id="344" r:id="rId27"/>
    <p:sldId id="354" r:id="rId28"/>
    <p:sldId id="387" r:id="rId29"/>
    <p:sldId id="388" r:id="rId30"/>
    <p:sldId id="389" r:id="rId31"/>
    <p:sldId id="390" r:id="rId32"/>
    <p:sldId id="391" r:id="rId33"/>
    <p:sldId id="392" r:id="rId34"/>
    <p:sldId id="348" r:id="rId35"/>
    <p:sldId id="352" r:id="rId36"/>
    <p:sldId id="275" r:id="rId37"/>
    <p:sldId id="276" r:id="rId38"/>
  </p:sldIdLst>
  <p:sldSz cx="12192000" cy="6858000"/>
  <p:notesSz cx="6858000" cy="9144000"/>
  <p:embeddedFontLst>
    <p:embeddedFont>
      <p:font typeface="UTM Avo" panose="02040603050506020204" pitchFamily="18"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E2F0D9"/>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40"/>
    <p:restoredTop sz="94581"/>
  </p:normalViewPr>
  <p:slideViewPr>
    <p:cSldViewPr snapToGrid="0">
      <p:cViewPr varScale="1">
        <p:scale>
          <a:sx n="105" d="100"/>
          <a:sy n="105" d="100"/>
        </p:scale>
        <p:origin x="8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a:t>
            </a:r>
            <a:r>
              <a:rPr lang="vi-VN" baseline="0" dirty="0"/>
              <a:t> bấm vào hình các loại quả để mở câu hỏi.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baseline="0" dirty="0"/>
              <a:t>GV bấm mũi tên để kết thúc trò chơi.</a:t>
            </a:r>
            <a:endParaRPr lang="vi-VN" dirty="0"/>
          </a:p>
        </p:txBody>
      </p:sp>
    </p:spTree>
    <p:extLst>
      <p:ext uri="{BB962C8B-B14F-4D97-AF65-F5344CB8AC3E}">
        <p14:creationId xmlns:p14="http://schemas.microsoft.com/office/powerpoint/2010/main" val="591954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41AB4-0A9B-25A0-5452-5412A9C2B1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F0A26-15BE-A694-FE22-2648A191AE3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F1D4D34-4E8B-B79A-AEAD-63CF3C0F7E6B}"/>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1772699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94A42-AA49-630B-36E9-5CE9EB31C7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3AEA4-7DA6-F7AB-2071-BCA95F742AE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9F09C7D-9A17-F18F-D06C-D46199985A3D}"/>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102479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23F7D-A9BB-D16B-4A50-F26112E535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506CE-9FDA-7524-4418-D42D1CB778A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D527370-B521-D3B4-C858-2C7EBAF73947}"/>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4289588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5C7FA-8F4C-1FC0-D9A0-046D446C8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81C8CE-2723-9F0A-412C-DFAA98F7463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2DBDE1B-F0E1-E52D-6BE6-342EFC03C1D6}"/>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241597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17040-51EA-7017-CCC5-F12DEF421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B63AB-1A39-356C-FD2C-A2831B44391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20E7DD7-CA35-5498-B81F-0EFA2D26E9D1}"/>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vi-VN" dirty="0"/>
              <a:t>GV click 1 lần vào màn hình để xuất hiện đáp án đúng</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1489272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44/"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44/"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10.pn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10.pn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10.pn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hoc10.vn/doc-sach/tieng-viet-5-tap-1/1/678/44/" TargetMode="Externa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39.jpeg"/><Relationship Id="rId3" Type="http://schemas.openxmlformats.org/officeDocument/2006/relationships/slideLayout" Target="../slideLayouts/slideLayout2.xml"/><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38.png"/><Relationship Id="rId2" Type="http://schemas.openxmlformats.org/officeDocument/2006/relationships/audio" Target="../media/media1.mp3"/><Relationship Id="rId16" Type="http://schemas.openxmlformats.org/officeDocument/2006/relationships/image" Target="../media/image10.png"/><Relationship Id="rId1" Type="http://schemas.microsoft.com/office/2007/relationships/media" Target="../media/media1.mp3"/><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37.png"/><Relationship Id="rId15" Type="http://schemas.openxmlformats.org/officeDocument/2006/relationships/image" Target="../media/image20.svg"/><Relationship Id="rId10" Type="http://schemas.openxmlformats.org/officeDocument/2006/relationships/image" Target="../media/image15.png"/><Relationship Id="rId4" Type="http://schemas.openxmlformats.org/officeDocument/2006/relationships/image" Target="../media/image36.jpeg"/><Relationship Id="rId9" Type="http://schemas.openxmlformats.org/officeDocument/2006/relationships/image" Target="../media/image14.svg"/><Relationship Id="rId14" Type="http://schemas.openxmlformats.org/officeDocument/2006/relationships/image" Target="../media/image19.png"/></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slide" Target="slide31.xml"/><Relationship Id="rId3" Type="http://schemas.openxmlformats.org/officeDocument/2006/relationships/image" Target="../media/image36.jpeg"/><Relationship Id="rId7" Type="http://schemas.openxmlformats.org/officeDocument/2006/relationships/slide" Target="slide33.xml"/><Relationship Id="rId12" Type="http://schemas.openxmlformats.org/officeDocument/2006/relationships/image" Target="../media/image43.png"/><Relationship Id="rId17" Type="http://schemas.openxmlformats.org/officeDocument/2006/relationships/image" Target="../media/image39.jpeg"/><Relationship Id="rId2" Type="http://schemas.openxmlformats.org/officeDocument/2006/relationships/notesSlide" Target="../notesSlides/notesSlide2.xml"/><Relationship Id="rId16" Type="http://schemas.openxmlformats.org/officeDocument/2006/relationships/image" Target="../media/image45.png"/><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slide" Target="slide30.xml"/><Relationship Id="rId5" Type="http://schemas.openxmlformats.org/officeDocument/2006/relationships/image" Target="../media/image40.png"/><Relationship Id="rId15" Type="http://schemas.openxmlformats.org/officeDocument/2006/relationships/slide" Target="slide34.xml"/><Relationship Id="rId10" Type="http://schemas.openxmlformats.org/officeDocument/2006/relationships/image" Target="../media/image42.png"/><Relationship Id="rId4" Type="http://schemas.openxmlformats.org/officeDocument/2006/relationships/slide" Target="slide32.xml"/><Relationship Id="rId9" Type="http://schemas.openxmlformats.org/officeDocument/2006/relationships/slide" Target="slide29.xml"/><Relationship Id="rId1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46.png"/><Relationship Id="rId4" Type="http://schemas.openxmlformats.org/officeDocument/2006/relationships/slide" Target="slide28.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46.png"/><Relationship Id="rId4" Type="http://schemas.openxmlformats.org/officeDocument/2006/relationships/slide" Target="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46.png"/><Relationship Id="rId4" Type="http://schemas.openxmlformats.org/officeDocument/2006/relationships/slide" Target="slide28.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46.png"/><Relationship Id="rId4" Type="http://schemas.openxmlformats.org/officeDocument/2006/relationships/slide" Target="slide28.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46.png"/><Relationship Id="rId4" Type="http://schemas.openxmlformats.org/officeDocument/2006/relationships/slide" Target="slide28.xml"/></Relationships>
</file>

<file path=ppt/slides/_rels/slide34.xml.rels><?xml version="1.0" encoding="UTF-8" standalone="yes"?>
<Relationships xmlns="http://schemas.openxmlformats.org/package/2006/relationships"><Relationship Id="rId3" Type="http://schemas.openxmlformats.org/officeDocument/2006/relationships/hyperlink" Target="https://www.hoc10.vn/doc-sach/tieng-viet-5-tap-1/1/678/44/" TargetMode="External"/><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3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4.jpg"/><Relationship Id="rId7"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292626"/>
            <a:ext cx="9144000"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400" b="1" dirty="0" err="1">
                <a:solidFill>
                  <a:srgbClr val="002060"/>
                </a:solidFill>
                <a:latin typeface="UTM Avo" panose="02040603050506020204" pitchFamily="18"/>
                <a:ea typeface="Arial"/>
                <a:cs typeface="Arial"/>
                <a:sym typeface="Arial"/>
              </a:rPr>
              <a:t>Tuần</a:t>
            </a:r>
            <a:r>
              <a:rPr lang="en-US" sz="4400" b="1" dirty="0">
                <a:solidFill>
                  <a:srgbClr val="002060"/>
                </a:solidFill>
                <a:latin typeface="UTM Avo" panose="02040603050506020204" pitchFamily="18"/>
                <a:ea typeface="Arial"/>
                <a:cs typeface="Arial"/>
                <a:sym typeface="Arial"/>
              </a:rPr>
              <a:t> 6</a:t>
            </a:r>
            <a:br>
              <a:rPr lang="en-US" sz="4400" b="1" dirty="0">
                <a:solidFill>
                  <a:srgbClr val="002060"/>
                </a:solidFill>
                <a:latin typeface="UTM Avo" panose="02040603050506020204" pitchFamily="18"/>
                <a:ea typeface="Arial"/>
                <a:cs typeface="Arial"/>
                <a:sym typeface="Arial"/>
              </a:rPr>
            </a:br>
            <a:r>
              <a:rPr lang="en-US" sz="4400" b="1" dirty="0" err="1">
                <a:solidFill>
                  <a:srgbClr val="FF0000"/>
                </a:solidFill>
                <a:latin typeface="UTM Avo" panose="02040603050506020204" pitchFamily="18"/>
                <a:ea typeface="Arial"/>
                <a:cs typeface="Arial"/>
                <a:sym typeface="Arial"/>
              </a:rPr>
              <a:t>Bài</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đọc</a:t>
            </a:r>
            <a:r>
              <a:rPr lang="en-US" sz="4400" b="1" dirty="0">
                <a:solidFill>
                  <a:srgbClr val="FF0000"/>
                </a:solidFill>
                <a:latin typeface="UTM Avo" panose="02040603050506020204" pitchFamily="18"/>
                <a:ea typeface="Arial"/>
                <a:cs typeface="Arial"/>
                <a:sym typeface="Arial"/>
              </a:rPr>
              <a:t> 3: </a:t>
            </a:r>
            <a:r>
              <a:rPr lang="en-US" sz="4400" b="1" dirty="0" err="1">
                <a:solidFill>
                  <a:srgbClr val="FF0000"/>
                </a:solidFill>
                <a:latin typeface="UTM Avo" panose="02040603050506020204" pitchFamily="18"/>
                <a:ea typeface="Arial"/>
                <a:cs typeface="Arial"/>
                <a:sym typeface="Arial"/>
              </a:rPr>
              <a:t>Hạt</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nảy</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mầm</a:t>
            </a:r>
            <a:endParaRPr sz="44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Cartoon of kids in lab coats&#10;&#10;Description automatically generated">
            <a:extLst>
              <a:ext uri="{FF2B5EF4-FFF2-40B4-BE49-F238E27FC236}">
                <a16:creationId xmlns:a16="http://schemas.microsoft.com/office/drawing/2014/main" id="{3D0F1053-6431-101A-A01E-896931F29620}"/>
              </a:ext>
            </a:extLst>
          </p:cNvPr>
          <p:cNvPicPr>
            <a:picLocks noChangeAspect="1"/>
          </p:cNvPicPr>
          <p:nvPr/>
        </p:nvPicPr>
        <p:blipFill>
          <a:blip r:embed="rId3"/>
          <a:stretch>
            <a:fillRect/>
          </a:stretch>
        </p:blipFill>
        <p:spPr>
          <a:xfrm>
            <a:off x="4379591" y="3183161"/>
            <a:ext cx="3432818" cy="25504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2" descr="Sticker template with cartoon character of a student doing chemical experiment">
            <a:extLst>
              <a:ext uri="{FF2B5EF4-FFF2-40B4-BE49-F238E27FC236}">
                <a16:creationId xmlns:a16="http://schemas.microsoft.com/office/drawing/2014/main" id="{23A00B61-13F8-0986-7104-3B871E37A28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31" r="4405"/>
          <a:stretch/>
        </p:blipFill>
        <p:spPr bwMode="auto">
          <a:xfrm>
            <a:off x="339208" y="3183161"/>
            <a:ext cx="3611286" cy="24471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Tranh Góc Mầm Non - GÓC KHÁM PHÁ KHOA HỌC 004">
            <a:extLst>
              <a:ext uri="{FF2B5EF4-FFF2-40B4-BE49-F238E27FC236}">
                <a16:creationId xmlns:a16="http://schemas.microsoft.com/office/drawing/2014/main" id="{66288CAE-3E8A-2BF8-9010-B595AF9F016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4128" b="12539"/>
          <a:stretch/>
        </p:blipFill>
        <p:spPr bwMode="auto">
          <a:xfrm>
            <a:off x="8241506" y="3183161"/>
            <a:ext cx="3611286" cy="26482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DAB7C2C4-8E12-A28C-5465-E2CC53F47444}"/>
              </a:ext>
            </a:extLst>
          </p:cNvPr>
          <p:cNvSpPr txBox="1"/>
          <p:nvPr/>
        </p:nvSpPr>
        <p:spPr>
          <a:xfrm>
            <a:off x="2308115" y="1704190"/>
            <a:ext cx="7575770" cy="1128386"/>
          </a:xfrm>
          <a:prstGeom prst="rect">
            <a:avLst/>
          </a:prstGeom>
          <a:noFill/>
        </p:spPr>
        <p:txBody>
          <a:bodyPr wrap="square">
            <a:spAutoFit/>
          </a:bodyPr>
          <a:lstStyle/>
          <a:p>
            <a:pPr algn="ctr">
              <a:lnSpc>
                <a:spcPct val="150000"/>
              </a:lnSpc>
              <a:buClrTx/>
              <a:defRPr/>
            </a:pPr>
            <a:r>
              <a:rPr lang="en-US" sz="2400" b="1" dirty="0" err="1">
                <a:solidFill>
                  <a:schemeClr val="tx1"/>
                </a:solidFill>
                <a:latin typeface="+mj-lt"/>
                <a:ea typeface="+mn-ea"/>
                <a:cs typeface="Arial" panose="020B0604020202020204" pitchFamily="34" charset="0"/>
              </a:rPr>
              <a:t>Hãy</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kể</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một</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số</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hoạt</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động</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mà</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em</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có</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thể</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làm</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để</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khám</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phá</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tìm</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tòi</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trong</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học</a:t>
            </a:r>
            <a:r>
              <a:rPr lang="en-US" sz="2400" b="1" dirty="0">
                <a:solidFill>
                  <a:schemeClr val="tx1"/>
                </a:solidFill>
                <a:latin typeface="+mj-lt"/>
                <a:ea typeface="+mn-ea"/>
                <a:cs typeface="Arial" panose="020B0604020202020204" pitchFamily="34" charset="0"/>
              </a:rPr>
              <a:t> </a:t>
            </a:r>
            <a:r>
              <a:rPr lang="en-US" sz="2400" b="1" dirty="0" err="1">
                <a:solidFill>
                  <a:schemeClr val="tx1"/>
                </a:solidFill>
                <a:latin typeface="+mj-lt"/>
                <a:ea typeface="+mn-ea"/>
                <a:cs typeface="Arial" panose="020B0604020202020204" pitchFamily="34" charset="0"/>
              </a:rPr>
              <a:t>tập</a:t>
            </a:r>
            <a:endParaRPr lang="en-US" sz="2400" b="1" dirty="0">
              <a:solidFill>
                <a:schemeClr val="tx1"/>
              </a:solidFill>
              <a:latin typeface="+mj-lt"/>
              <a:ea typeface="+mn-ea"/>
              <a:cs typeface="Arial" panose="020B0604020202020204" pitchFamily="34" charset="0"/>
            </a:endParaRPr>
          </a:p>
        </p:txBody>
      </p:sp>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6DF769DE-48A7-FC4D-0408-9612DF881C5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44430D5-0164-7C6B-7024-AFF51F30F8F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82F8CFE-FB17-DE77-F38F-7F79415C26F7}"/>
              </a:ext>
            </a:extLst>
          </p:cNvPr>
          <p:cNvSpPr txBox="1"/>
          <p:nvPr/>
        </p:nvSpPr>
        <p:spPr>
          <a:xfrm>
            <a:off x="4908756" y="2094899"/>
            <a:ext cx="5693230" cy="1948675"/>
          </a:xfrm>
          <a:prstGeom prst="rect">
            <a:avLst/>
          </a:prstGeom>
          <a:noFill/>
        </p:spPr>
        <p:txBody>
          <a:bodyPr wrap="square" rtlCol="0">
            <a:spAutoFit/>
          </a:bodyPr>
          <a:lstStyle/>
          <a:p>
            <a:pPr algn="ctr" defTabSz="1152053">
              <a:lnSpc>
                <a:spcPct val="150000"/>
              </a:lnSpc>
              <a:buClrTx/>
              <a:defRPr/>
            </a:pPr>
            <a:r>
              <a:rPr lang="en-US" sz="4300" b="1" dirty="0">
                <a:solidFill>
                  <a:srgbClr val="C00000"/>
                </a:solidFill>
                <a:latin typeface="+mj-lt"/>
              </a:rPr>
              <a:t>HOẠT ĐỘNG 1</a:t>
            </a:r>
          </a:p>
          <a:p>
            <a:pPr algn="ctr" defTabSz="1152053">
              <a:lnSpc>
                <a:spcPct val="150000"/>
              </a:lnSpc>
              <a:buClrTx/>
              <a:defRPr/>
            </a:pPr>
            <a:r>
              <a:rPr lang="en-US" sz="4300" b="1" dirty="0">
                <a:solidFill>
                  <a:schemeClr val="tx1"/>
                </a:solidFill>
                <a:latin typeface="+mj-lt"/>
              </a:rPr>
              <a:t>ĐỌC THÀNH TIẾNG</a:t>
            </a:r>
          </a:p>
        </p:txBody>
      </p:sp>
      <p:grpSp>
        <p:nvGrpSpPr>
          <p:cNvPr id="5" name="Group 4">
            <a:extLst>
              <a:ext uri="{FF2B5EF4-FFF2-40B4-BE49-F238E27FC236}">
                <a16:creationId xmlns:a16="http://schemas.microsoft.com/office/drawing/2014/main" id="{4ED57391-DE1D-CBA1-D1A4-472120FA69F6}"/>
              </a:ext>
            </a:extLst>
          </p:cNvPr>
          <p:cNvGrpSpPr/>
          <p:nvPr/>
        </p:nvGrpSpPr>
        <p:grpSpPr>
          <a:xfrm>
            <a:off x="1299219" y="1859821"/>
            <a:ext cx="9287215" cy="4998179"/>
            <a:chOff x="970160" y="920856"/>
            <a:chExt cx="16054649" cy="8640267"/>
          </a:xfrm>
        </p:grpSpPr>
        <p:grpSp>
          <p:nvGrpSpPr>
            <p:cNvPr id="6" name="Group 14">
              <a:extLst>
                <a:ext uri="{FF2B5EF4-FFF2-40B4-BE49-F238E27FC236}">
                  <a16:creationId xmlns:a16="http://schemas.microsoft.com/office/drawing/2014/main" id="{71969B05-371F-A84F-A516-3F01EAF89B41}"/>
                </a:ext>
              </a:extLst>
            </p:cNvPr>
            <p:cNvGrpSpPr/>
            <p:nvPr/>
          </p:nvGrpSpPr>
          <p:grpSpPr>
            <a:xfrm>
              <a:off x="6579991" y="8615551"/>
              <a:ext cx="10444818" cy="945572"/>
              <a:chOff x="0" y="0"/>
              <a:chExt cx="2750899" cy="249039"/>
            </a:xfrm>
          </p:grpSpPr>
          <p:sp>
            <p:nvSpPr>
              <p:cNvPr id="14" name="Freeform 15">
                <a:extLst>
                  <a:ext uri="{FF2B5EF4-FFF2-40B4-BE49-F238E27FC236}">
                    <a16:creationId xmlns:a16="http://schemas.microsoft.com/office/drawing/2014/main" id="{8F4B2C1F-E813-2B00-6015-FA2CB21AE265}"/>
                  </a:ext>
                </a:extLst>
              </p:cNvPr>
              <p:cNvSpPr/>
              <p:nvPr/>
            </p:nvSpPr>
            <p:spPr>
              <a:xfrm>
                <a:off x="0" y="0"/>
                <a:ext cx="2750899" cy="249039"/>
              </a:xfrm>
              <a:custGeom>
                <a:avLst/>
                <a:gdLst/>
                <a:ahLst/>
                <a:cxnLst/>
                <a:rect l="l" t="t" r="r" b="b"/>
                <a:pathLst>
                  <a:path w="2750899" h="249039">
                    <a:moveTo>
                      <a:pt x="20754" y="0"/>
                    </a:moveTo>
                    <a:lnTo>
                      <a:pt x="2730145" y="0"/>
                    </a:lnTo>
                    <a:cubicBezTo>
                      <a:pt x="2741607" y="0"/>
                      <a:pt x="2750899" y="9292"/>
                      <a:pt x="2750899" y="20754"/>
                    </a:cubicBezTo>
                    <a:lnTo>
                      <a:pt x="2750899" y="228285"/>
                    </a:lnTo>
                    <a:cubicBezTo>
                      <a:pt x="2750899" y="239747"/>
                      <a:pt x="2741607" y="249039"/>
                      <a:pt x="2730145" y="249039"/>
                    </a:cubicBezTo>
                    <a:lnTo>
                      <a:pt x="20754" y="249039"/>
                    </a:lnTo>
                    <a:cubicBezTo>
                      <a:pt x="15250" y="249039"/>
                      <a:pt x="9971" y="246853"/>
                      <a:pt x="6079" y="242961"/>
                    </a:cubicBezTo>
                    <a:cubicBezTo>
                      <a:pt x="2187" y="239068"/>
                      <a:pt x="0" y="233790"/>
                      <a:pt x="0" y="228285"/>
                    </a:cubicBezTo>
                    <a:lnTo>
                      <a:pt x="0" y="20754"/>
                    </a:lnTo>
                    <a:cubicBezTo>
                      <a:pt x="0" y="9292"/>
                      <a:pt x="9292" y="0"/>
                      <a:pt x="20754" y="0"/>
                    </a:cubicBezTo>
                    <a:close/>
                  </a:path>
                </a:pathLst>
              </a:custGeom>
              <a:solidFill>
                <a:srgbClr val="4F3C0B"/>
              </a:solidFill>
            </p:spPr>
          </p:sp>
          <p:sp>
            <p:nvSpPr>
              <p:cNvPr id="15" name="TextBox 16">
                <a:extLst>
                  <a:ext uri="{FF2B5EF4-FFF2-40B4-BE49-F238E27FC236}">
                    <a16:creationId xmlns:a16="http://schemas.microsoft.com/office/drawing/2014/main" id="{BE285804-2488-5367-5BA7-9EAD18E30835}"/>
                  </a:ext>
                </a:extLst>
              </p:cNvPr>
              <p:cNvSpPr txBox="1"/>
              <p:nvPr/>
            </p:nvSpPr>
            <p:spPr>
              <a:xfrm>
                <a:off x="0" y="-38100"/>
                <a:ext cx="2750899" cy="287139"/>
              </a:xfrm>
              <a:prstGeom prst="rect">
                <a:avLst/>
              </a:prstGeom>
            </p:spPr>
            <p:txBody>
              <a:bodyPr lIns="50800" tIns="50800" rIns="50800" bIns="50800" rtlCol="0" anchor="ctr"/>
              <a:lstStyle/>
              <a:p>
                <a:pPr algn="ctr">
                  <a:lnSpc>
                    <a:spcPts val="2659"/>
                  </a:lnSpc>
                </a:pPr>
                <a:endParaRPr/>
              </a:p>
            </p:txBody>
          </p:sp>
        </p:grpSp>
        <p:sp>
          <p:nvSpPr>
            <p:cNvPr id="7" name="Freeform 17">
              <a:extLst>
                <a:ext uri="{FF2B5EF4-FFF2-40B4-BE49-F238E27FC236}">
                  <a16:creationId xmlns:a16="http://schemas.microsoft.com/office/drawing/2014/main" id="{52A22346-E1A2-DAFD-786B-81CE73DC1BC3}"/>
                </a:ext>
              </a:extLst>
            </p:cNvPr>
            <p:cNvSpPr/>
            <p:nvPr/>
          </p:nvSpPr>
          <p:spPr>
            <a:xfrm flipH="1">
              <a:off x="970160" y="920856"/>
              <a:ext cx="6815010" cy="8640267"/>
            </a:xfrm>
            <a:custGeom>
              <a:avLst/>
              <a:gdLst/>
              <a:ahLst/>
              <a:cxnLst/>
              <a:rect l="l" t="t" r="r" b="b"/>
              <a:pathLst>
                <a:path w="6815010" h="8640267">
                  <a:moveTo>
                    <a:pt x="6815011" y="0"/>
                  </a:moveTo>
                  <a:lnTo>
                    <a:pt x="0" y="0"/>
                  </a:lnTo>
                  <a:lnTo>
                    <a:pt x="0" y="8640267"/>
                  </a:lnTo>
                  <a:lnTo>
                    <a:pt x="6815011" y="8640267"/>
                  </a:lnTo>
                  <a:lnTo>
                    <a:pt x="6815011" y="0"/>
                  </a:lnTo>
                  <a:close/>
                </a:path>
              </a:pathLst>
            </a:custGeom>
            <a:blipFill>
              <a:blip r:embed="rId3"/>
              <a:stretch>
                <a:fillRect/>
              </a:stretch>
            </a:blipFill>
          </p:spPr>
        </p:sp>
        <p:sp>
          <p:nvSpPr>
            <p:cNvPr id="8" name="Freeform 18">
              <a:extLst>
                <a:ext uri="{FF2B5EF4-FFF2-40B4-BE49-F238E27FC236}">
                  <a16:creationId xmlns:a16="http://schemas.microsoft.com/office/drawing/2014/main" id="{B5FB6545-5B7B-6CBE-C8AE-2D3F34C99C81}"/>
                </a:ext>
              </a:extLst>
            </p:cNvPr>
            <p:cNvSpPr/>
            <p:nvPr/>
          </p:nvSpPr>
          <p:spPr>
            <a:xfrm>
              <a:off x="7116158" y="8396569"/>
              <a:ext cx="887161" cy="969575"/>
            </a:xfrm>
            <a:custGeom>
              <a:avLst/>
              <a:gdLst/>
              <a:ahLst/>
              <a:cxnLst/>
              <a:rect l="l" t="t" r="r" b="b"/>
              <a:pathLst>
                <a:path w="887161" h="969575">
                  <a:moveTo>
                    <a:pt x="0" y="0"/>
                  </a:moveTo>
                  <a:lnTo>
                    <a:pt x="887161" y="0"/>
                  </a:lnTo>
                  <a:lnTo>
                    <a:pt x="887161" y="969575"/>
                  </a:lnTo>
                  <a:lnTo>
                    <a:pt x="0" y="9695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19">
              <a:extLst>
                <a:ext uri="{FF2B5EF4-FFF2-40B4-BE49-F238E27FC236}">
                  <a16:creationId xmlns:a16="http://schemas.microsoft.com/office/drawing/2014/main" id="{5BCC2A48-6C4A-9BD9-8A1C-7D827D3B32F5}"/>
                </a:ext>
              </a:extLst>
            </p:cNvPr>
            <p:cNvSpPr/>
            <p:nvPr/>
          </p:nvSpPr>
          <p:spPr>
            <a:xfrm>
              <a:off x="9602783" y="6388401"/>
              <a:ext cx="1507482" cy="2977743"/>
            </a:xfrm>
            <a:custGeom>
              <a:avLst/>
              <a:gdLst/>
              <a:ahLst/>
              <a:cxnLst/>
              <a:rect l="l" t="t" r="r" b="b"/>
              <a:pathLst>
                <a:path w="1507482" h="2977743">
                  <a:moveTo>
                    <a:pt x="0" y="0"/>
                  </a:moveTo>
                  <a:lnTo>
                    <a:pt x="1507482" y="0"/>
                  </a:lnTo>
                  <a:lnTo>
                    <a:pt x="1507482" y="2977743"/>
                  </a:lnTo>
                  <a:lnTo>
                    <a:pt x="0" y="29777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20">
              <a:extLst>
                <a:ext uri="{FF2B5EF4-FFF2-40B4-BE49-F238E27FC236}">
                  <a16:creationId xmlns:a16="http://schemas.microsoft.com/office/drawing/2014/main" id="{3932508E-9B98-D09E-01D4-4D8AB60949D7}"/>
                </a:ext>
              </a:extLst>
            </p:cNvPr>
            <p:cNvSpPr/>
            <p:nvPr/>
          </p:nvSpPr>
          <p:spPr>
            <a:xfrm>
              <a:off x="8239741" y="7642825"/>
              <a:ext cx="1126620" cy="1723319"/>
            </a:xfrm>
            <a:custGeom>
              <a:avLst/>
              <a:gdLst/>
              <a:ahLst/>
              <a:cxnLst/>
              <a:rect l="l" t="t" r="r" b="b"/>
              <a:pathLst>
                <a:path w="1126620" h="1723319">
                  <a:moveTo>
                    <a:pt x="0" y="0"/>
                  </a:moveTo>
                  <a:lnTo>
                    <a:pt x="1126620" y="0"/>
                  </a:lnTo>
                  <a:lnTo>
                    <a:pt x="1126620" y="1723319"/>
                  </a:lnTo>
                  <a:lnTo>
                    <a:pt x="0" y="172331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21">
              <a:extLst>
                <a:ext uri="{FF2B5EF4-FFF2-40B4-BE49-F238E27FC236}">
                  <a16:creationId xmlns:a16="http://schemas.microsoft.com/office/drawing/2014/main" id="{FAFDEF47-162B-0254-C156-A33F6D5B01F5}"/>
                </a:ext>
              </a:extLst>
            </p:cNvPr>
            <p:cNvSpPr/>
            <p:nvPr/>
          </p:nvSpPr>
          <p:spPr>
            <a:xfrm>
              <a:off x="13151333" y="5783740"/>
              <a:ext cx="1652384" cy="3582404"/>
            </a:xfrm>
            <a:custGeom>
              <a:avLst/>
              <a:gdLst/>
              <a:ahLst/>
              <a:cxnLst/>
              <a:rect l="l" t="t" r="r" b="b"/>
              <a:pathLst>
                <a:path w="1652384" h="3582404">
                  <a:moveTo>
                    <a:pt x="0" y="0"/>
                  </a:moveTo>
                  <a:lnTo>
                    <a:pt x="1652384" y="0"/>
                  </a:lnTo>
                  <a:lnTo>
                    <a:pt x="1652384" y="3582404"/>
                  </a:lnTo>
                  <a:lnTo>
                    <a:pt x="0" y="35824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22">
              <a:extLst>
                <a:ext uri="{FF2B5EF4-FFF2-40B4-BE49-F238E27FC236}">
                  <a16:creationId xmlns:a16="http://schemas.microsoft.com/office/drawing/2014/main" id="{67515914-8034-D4D5-7C3E-8559F5C983A4}"/>
                </a:ext>
              </a:extLst>
            </p:cNvPr>
            <p:cNvSpPr/>
            <p:nvPr/>
          </p:nvSpPr>
          <p:spPr>
            <a:xfrm>
              <a:off x="11346687" y="5575874"/>
              <a:ext cx="1568224" cy="3790270"/>
            </a:xfrm>
            <a:custGeom>
              <a:avLst/>
              <a:gdLst/>
              <a:ahLst/>
              <a:cxnLst/>
              <a:rect l="l" t="t" r="r" b="b"/>
              <a:pathLst>
                <a:path w="1568224" h="3790270">
                  <a:moveTo>
                    <a:pt x="0" y="0"/>
                  </a:moveTo>
                  <a:lnTo>
                    <a:pt x="1568224" y="0"/>
                  </a:lnTo>
                  <a:lnTo>
                    <a:pt x="1568224" y="3790270"/>
                  </a:lnTo>
                  <a:lnTo>
                    <a:pt x="0" y="379027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23">
              <a:extLst>
                <a:ext uri="{FF2B5EF4-FFF2-40B4-BE49-F238E27FC236}">
                  <a16:creationId xmlns:a16="http://schemas.microsoft.com/office/drawing/2014/main" id="{A514F917-A573-156F-23DA-A69BC0114BF2}"/>
                </a:ext>
              </a:extLst>
            </p:cNvPr>
            <p:cNvSpPr/>
            <p:nvPr/>
          </p:nvSpPr>
          <p:spPr>
            <a:xfrm>
              <a:off x="15040138" y="5783740"/>
              <a:ext cx="1652384" cy="3582404"/>
            </a:xfrm>
            <a:custGeom>
              <a:avLst/>
              <a:gdLst/>
              <a:ahLst/>
              <a:cxnLst/>
              <a:rect l="l" t="t" r="r" b="b"/>
              <a:pathLst>
                <a:path w="1652384" h="3582404">
                  <a:moveTo>
                    <a:pt x="0" y="0"/>
                  </a:moveTo>
                  <a:lnTo>
                    <a:pt x="1652384" y="0"/>
                  </a:lnTo>
                  <a:lnTo>
                    <a:pt x="1652384" y="3582404"/>
                  </a:lnTo>
                  <a:lnTo>
                    <a:pt x="0" y="35824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Tree>
    <p:extLst>
      <p:ext uri="{BB962C8B-B14F-4D97-AF65-F5344CB8AC3E}">
        <p14:creationId xmlns:p14="http://schemas.microsoft.com/office/powerpoint/2010/main" val="3688410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03241A-EC03-61F9-3BE0-B14B78A91EDC}"/>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623E34FA-E022-84E8-E1F9-CFF4A570AD61}"/>
              </a:ext>
            </a:extLst>
          </p:cNvPr>
          <p:cNvGrpSpPr/>
          <p:nvPr/>
        </p:nvGrpSpPr>
        <p:grpSpPr>
          <a:xfrm>
            <a:off x="673291" y="2926283"/>
            <a:ext cx="5112422" cy="2241280"/>
            <a:chOff x="546976" y="1908158"/>
            <a:chExt cx="4094693" cy="1354951"/>
          </a:xfrm>
          <a:solidFill>
            <a:schemeClr val="accent6">
              <a:lumMod val="20000"/>
              <a:lumOff val="80000"/>
            </a:schemeClr>
          </a:solidFill>
        </p:grpSpPr>
        <p:sp>
          <p:nvSpPr>
            <p:cNvPr id="17" name="Rounded Rectangle 46">
              <a:extLst>
                <a:ext uri="{FF2B5EF4-FFF2-40B4-BE49-F238E27FC236}">
                  <a16:creationId xmlns:a16="http://schemas.microsoft.com/office/drawing/2014/main" id="{50B8E640-D083-97DD-2090-BE8E05E6801C}"/>
                </a:ext>
              </a:extLst>
            </p:cNvPr>
            <p:cNvSpPr/>
            <p:nvPr/>
          </p:nvSpPr>
          <p:spPr>
            <a:xfrm>
              <a:off x="546976" y="1908158"/>
              <a:ext cx="4094693" cy="1354951"/>
            </a:xfrm>
            <a:prstGeom prst="roundRect">
              <a:avLst/>
            </a:prstGeom>
            <a:solidFill>
              <a:srgbClr val="D9EBEA"/>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mj-lt"/>
              </a:endParaRPr>
            </a:p>
          </p:txBody>
        </p:sp>
        <p:sp>
          <p:nvSpPr>
            <p:cNvPr id="19" name="TextBox 18">
              <a:extLst>
                <a:ext uri="{FF2B5EF4-FFF2-40B4-BE49-F238E27FC236}">
                  <a16:creationId xmlns:a16="http://schemas.microsoft.com/office/drawing/2014/main" id="{EF17E1A6-DC6E-AEB6-B242-711B788A5F64}"/>
                </a:ext>
              </a:extLst>
            </p:cNvPr>
            <p:cNvSpPr txBox="1"/>
            <p:nvPr/>
          </p:nvSpPr>
          <p:spPr>
            <a:xfrm>
              <a:off x="1017516" y="2214458"/>
              <a:ext cx="3153613" cy="890441"/>
            </a:xfrm>
            <a:prstGeom prst="rect">
              <a:avLst/>
            </a:prstGeom>
            <a:solidFill>
              <a:srgbClr val="D9EBEA"/>
            </a:solidFill>
            <a:ln>
              <a:noFill/>
            </a:ln>
          </p:spPr>
          <p:txBody>
            <a:bodyPr wrap="square" rtlCol="0">
              <a:spAutoFit/>
            </a:bodyPr>
            <a:lstStyle/>
            <a:p>
              <a:pPr algn="ctr">
                <a:lnSpc>
                  <a:spcPct val="150000"/>
                </a:lnSpc>
              </a:pPr>
              <a:r>
                <a:rPr lang="en-US" sz="2400" dirty="0" err="1">
                  <a:solidFill>
                    <a:schemeClr val="tx1"/>
                  </a:solidFill>
                  <a:latin typeface="+mj-lt"/>
                </a:rPr>
                <a:t>Cả</a:t>
              </a:r>
              <a:r>
                <a:rPr lang="en-US" sz="2400" dirty="0">
                  <a:solidFill>
                    <a:schemeClr val="tx1"/>
                  </a:solidFill>
                  <a:latin typeface="+mj-lt"/>
                </a:rPr>
                <a:t> </a:t>
              </a:r>
              <a:r>
                <a:rPr lang="en-US" sz="2400" dirty="0" err="1">
                  <a:solidFill>
                    <a:schemeClr val="tx1"/>
                  </a:solidFill>
                  <a:latin typeface="+mj-lt"/>
                </a:rPr>
                <a:t>bài</a:t>
              </a:r>
              <a:r>
                <a:rPr lang="en-US" sz="2400" dirty="0">
                  <a:solidFill>
                    <a:schemeClr val="tx1"/>
                  </a:solidFill>
                  <a:latin typeface="+mj-lt"/>
                </a:rPr>
                <a:t> </a:t>
              </a:r>
              <a:r>
                <a:rPr lang="en-US" sz="2400" dirty="0" err="1">
                  <a:solidFill>
                    <a:schemeClr val="tx1"/>
                  </a:solidFill>
                  <a:latin typeface="+mj-lt"/>
                </a:rPr>
                <a:t>đọc</a:t>
              </a:r>
              <a:r>
                <a:rPr lang="en-US" sz="2400" dirty="0">
                  <a:solidFill>
                    <a:schemeClr val="tx1"/>
                  </a:solidFill>
                  <a:latin typeface="+mj-lt"/>
                </a:rPr>
                <a:t> </a:t>
              </a:r>
              <a:r>
                <a:rPr lang="en-US" sz="2400" dirty="0" err="1">
                  <a:solidFill>
                    <a:schemeClr val="tx1"/>
                  </a:solidFill>
                  <a:latin typeface="+mj-lt"/>
                </a:rPr>
                <a:t>với</a:t>
              </a:r>
              <a:r>
                <a:rPr lang="en-US" sz="2400" dirty="0">
                  <a:solidFill>
                    <a:schemeClr val="tx1"/>
                  </a:solidFill>
                  <a:latin typeface="+mj-lt"/>
                </a:rPr>
                <a:t> </a:t>
              </a:r>
              <a:r>
                <a:rPr lang="en-US" sz="2400" dirty="0" err="1">
                  <a:solidFill>
                    <a:schemeClr val="tx1"/>
                  </a:solidFill>
                  <a:latin typeface="+mj-lt"/>
                </a:rPr>
                <a:t>giọng</a:t>
              </a:r>
              <a:r>
                <a:rPr lang="en-US" sz="2400" dirty="0">
                  <a:solidFill>
                    <a:schemeClr val="tx1"/>
                  </a:solidFill>
                  <a:latin typeface="+mj-lt"/>
                </a:rPr>
                <a:t> </a:t>
              </a:r>
              <a:r>
                <a:rPr lang="en-US" sz="2400" dirty="0" err="1">
                  <a:solidFill>
                    <a:schemeClr val="tx1"/>
                  </a:solidFill>
                  <a:latin typeface="+mj-lt"/>
                </a:rPr>
                <a:t>chậm</a:t>
              </a:r>
              <a:r>
                <a:rPr lang="en-US" sz="2400" dirty="0">
                  <a:solidFill>
                    <a:schemeClr val="tx1"/>
                  </a:solidFill>
                  <a:latin typeface="+mj-lt"/>
                </a:rPr>
                <a:t> </a:t>
              </a:r>
              <a:r>
                <a:rPr lang="en-US" sz="2400" dirty="0" err="1">
                  <a:solidFill>
                    <a:schemeClr val="tx1"/>
                  </a:solidFill>
                  <a:latin typeface="+mj-lt"/>
                </a:rPr>
                <a:t>rãi</a:t>
              </a:r>
              <a:r>
                <a:rPr lang="en-US" sz="2400" dirty="0">
                  <a:solidFill>
                    <a:schemeClr val="tx1"/>
                  </a:solidFill>
                  <a:latin typeface="+mj-lt"/>
                </a:rPr>
                <a:t>, </a:t>
              </a:r>
              <a:r>
                <a:rPr lang="en-US" sz="2400" dirty="0" err="1">
                  <a:solidFill>
                    <a:schemeClr val="tx1"/>
                  </a:solidFill>
                  <a:latin typeface="+mj-lt"/>
                </a:rPr>
                <a:t>tình</a:t>
              </a:r>
              <a:r>
                <a:rPr lang="en-US" sz="2400" dirty="0">
                  <a:solidFill>
                    <a:schemeClr val="tx1"/>
                  </a:solidFill>
                  <a:latin typeface="+mj-lt"/>
                </a:rPr>
                <a:t> </a:t>
              </a:r>
              <a:r>
                <a:rPr lang="en-US" sz="2400" dirty="0" err="1">
                  <a:solidFill>
                    <a:schemeClr val="tx1"/>
                  </a:solidFill>
                  <a:latin typeface="+mj-lt"/>
                </a:rPr>
                <a:t>cảm</a:t>
              </a:r>
              <a:r>
                <a:rPr lang="en-US" sz="2400" dirty="0">
                  <a:solidFill>
                    <a:schemeClr val="tx1"/>
                  </a:solidFill>
                  <a:latin typeface="+mj-lt"/>
                </a:rPr>
                <a:t>.</a:t>
              </a:r>
            </a:p>
          </p:txBody>
        </p:sp>
      </p:grpSp>
      <p:grpSp>
        <p:nvGrpSpPr>
          <p:cNvPr id="20" name="Group 19">
            <a:extLst>
              <a:ext uri="{FF2B5EF4-FFF2-40B4-BE49-F238E27FC236}">
                <a16:creationId xmlns:a16="http://schemas.microsoft.com/office/drawing/2014/main" id="{B91253FC-AAAD-266B-BFFB-D4F1C089AD14}"/>
              </a:ext>
            </a:extLst>
          </p:cNvPr>
          <p:cNvGrpSpPr/>
          <p:nvPr/>
        </p:nvGrpSpPr>
        <p:grpSpPr>
          <a:xfrm>
            <a:off x="6406289" y="2926282"/>
            <a:ext cx="5112422" cy="2241281"/>
            <a:chOff x="546976" y="1977160"/>
            <a:chExt cx="4094693" cy="1778968"/>
          </a:xfrm>
          <a:solidFill>
            <a:schemeClr val="accent6">
              <a:lumMod val="20000"/>
              <a:lumOff val="80000"/>
            </a:schemeClr>
          </a:solidFill>
        </p:grpSpPr>
        <p:sp>
          <p:nvSpPr>
            <p:cNvPr id="21" name="Rounded Rectangle 46">
              <a:extLst>
                <a:ext uri="{FF2B5EF4-FFF2-40B4-BE49-F238E27FC236}">
                  <a16:creationId xmlns:a16="http://schemas.microsoft.com/office/drawing/2014/main" id="{1353F56E-9BB5-F73B-5528-97EB0CDA8DA1}"/>
                </a:ext>
              </a:extLst>
            </p:cNvPr>
            <p:cNvSpPr/>
            <p:nvPr/>
          </p:nvSpPr>
          <p:spPr>
            <a:xfrm>
              <a:off x="546976" y="1977160"/>
              <a:ext cx="4094693" cy="1778968"/>
            </a:xfrm>
            <a:prstGeom prst="roundRect">
              <a:avLst/>
            </a:prstGeom>
            <a:solidFill>
              <a:srgbClr val="D9EBEA"/>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mj-lt"/>
              </a:endParaRPr>
            </a:p>
          </p:txBody>
        </p:sp>
        <p:sp>
          <p:nvSpPr>
            <p:cNvPr id="23" name="TextBox 22">
              <a:extLst>
                <a:ext uri="{FF2B5EF4-FFF2-40B4-BE49-F238E27FC236}">
                  <a16:creationId xmlns:a16="http://schemas.microsoft.com/office/drawing/2014/main" id="{28071248-8888-C903-1817-16811436116E}"/>
                </a:ext>
              </a:extLst>
            </p:cNvPr>
            <p:cNvSpPr txBox="1"/>
            <p:nvPr/>
          </p:nvSpPr>
          <p:spPr>
            <a:xfrm>
              <a:off x="794216" y="2156481"/>
              <a:ext cx="3600210" cy="1330164"/>
            </a:xfrm>
            <a:prstGeom prst="rect">
              <a:avLst/>
            </a:prstGeom>
            <a:solidFill>
              <a:srgbClr val="D9EBEA"/>
            </a:solidFill>
          </p:spPr>
          <p:txBody>
            <a:bodyPr wrap="square" rtlCol="0">
              <a:spAutoFit/>
            </a:bodyPr>
            <a:lstStyle/>
            <a:p>
              <a:pPr algn="ctr">
                <a:lnSpc>
                  <a:spcPct val="150000"/>
                </a:lnSpc>
              </a:pPr>
              <a:r>
                <a:rPr lang="vi-VN" sz="2400" dirty="0">
                  <a:solidFill>
                    <a:schemeClr val="tx1"/>
                  </a:solidFill>
                  <a:latin typeface="+mj-lt"/>
                </a:rPr>
                <a:t>Nhấn giọng ở những từ ngữ thể hiện tâm trạng, cảm xúc của nhân vật trong câu,... </a:t>
              </a:r>
              <a:endParaRPr lang="en-US" sz="2400" dirty="0">
                <a:solidFill>
                  <a:schemeClr val="tx1"/>
                </a:solidFill>
                <a:latin typeface="+mj-lt"/>
              </a:endParaRPr>
            </a:p>
          </p:txBody>
        </p:sp>
      </p:grpSp>
      <p:sp>
        <p:nvSpPr>
          <p:cNvPr id="25" name="TextBox 24">
            <a:extLst>
              <a:ext uri="{FF2B5EF4-FFF2-40B4-BE49-F238E27FC236}">
                <a16:creationId xmlns:a16="http://schemas.microsoft.com/office/drawing/2014/main" id="{B84DC26C-5D0D-D965-3207-96A4E6FBE187}"/>
              </a:ext>
            </a:extLst>
          </p:cNvPr>
          <p:cNvSpPr txBox="1"/>
          <p:nvPr/>
        </p:nvSpPr>
        <p:spPr>
          <a:xfrm>
            <a:off x="3047172" y="1980453"/>
            <a:ext cx="6097656" cy="461665"/>
          </a:xfrm>
          <a:prstGeom prst="rect">
            <a:avLst/>
          </a:prstGeom>
          <a:noFill/>
        </p:spPr>
        <p:txBody>
          <a:bodyPr wrap="square">
            <a:spAutoFit/>
          </a:bodyPr>
          <a:lstStyle/>
          <a:p>
            <a:pPr algn="ctr" defTabSz="576026">
              <a:defRPr/>
            </a:pPr>
            <a:r>
              <a:rPr lang="en-US" sz="2400" b="1" kern="1200" dirty="0">
                <a:solidFill>
                  <a:schemeClr val="tx1"/>
                </a:solidFill>
                <a:latin typeface="+mj-lt"/>
                <a:cs typeface="Arial" panose="020B0604020202020204" pitchFamily="34" charset="0"/>
              </a:rPr>
              <a:t>GIỌNG ĐỌC TRONG BÀI</a:t>
            </a:r>
          </a:p>
        </p:txBody>
      </p:sp>
    </p:spTree>
    <p:extLst>
      <p:ext uri="{BB962C8B-B14F-4D97-AF65-F5344CB8AC3E}">
        <p14:creationId xmlns:p14="http://schemas.microsoft.com/office/powerpoint/2010/main" val="12373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E62A51-AAD9-D4A6-0A73-031FD3FF6B98}"/>
            </a:ext>
          </a:extLst>
        </p:cNvPr>
        <p:cNvGrpSpPr/>
        <p:nvPr/>
      </p:nvGrpSpPr>
      <p:grpSpPr>
        <a:xfrm>
          <a:off x="0" y="0"/>
          <a:ext cx="0" cy="0"/>
          <a:chOff x="0" y="0"/>
          <a:chExt cx="0" cy="0"/>
        </a:xfrm>
      </p:grpSpPr>
      <p:sp>
        <p:nvSpPr>
          <p:cNvPr id="30" name="TextBox 29">
            <a:extLst>
              <a:ext uri="{FF2B5EF4-FFF2-40B4-BE49-F238E27FC236}">
                <a16:creationId xmlns:a16="http://schemas.microsoft.com/office/drawing/2014/main" id="{1A8AE27E-E38C-DC2F-B005-B0A10A230572}"/>
              </a:ext>
            </a:extLst>
          </p:cNvPr>
          <p:cNvSpPr txBox="1"/>
          <p:nvPr/>
        </p:nvSpPr>
        <p:spPr>
          <a:xfrm>
            <a:off x="2117084" y="1638213"/>
            <a:ext cx="7957831" cy="461665"/>
          </a:xfrm>
          <a:prstGeom prst="rect">
            <a:avLst/>
          </a:prstGeom>
          <a:noFill/>
        </p:spPr>
        <p:txBody>
          <a:bodyPr wrap="square">
            <a:spAutoFit/>
          </a:bodyPr>
          <a:lstStyle/>
          <a:p>
            <a:pPr algn="ctr" defTabSz="1152053">
              <a:buClrTx/>
              <a:defRPr/>
            </a:pPr>
            <a:r>
              <a:rPr lang="en-US" sz="2400" b="1" dirty="0">
                <a:solidFill>
                  <a:schemeClr val="tx1"/>
                </a:solidFill>
                <a:latin typeface="+mj-lt"/>
                <a:ea typeface="+mn-ea"/>
                <a:cs typeface="Arial" panose="020B0604020202020204" pitchFamily="34" charset="0"/>
              </a:rPr>
              <a:t>LUYỆN ĐỌC MỘT SỐ TỪ KHÓ</a:t>
            </a:r>
          </a:p>
        </p:txBody>
      </p:sp>
      <p:sp>
        <p:nvSpPr>
          <p:cNvPr id="37" name="Cloud 36">
            <a:extLst>
              <a:ext uri="{FF2B5EF4-FFF2-40B4-BE49-F238E27FC236}">
                <a16:creationId xmlns:a16="http://schemas.microsoft.com/office/drawing/2014/main" id="{E1A66F6E-7A3B-14F5-6BB5-630462F0C8D1}"/>
              </a:ext>
            </a:extLst>
          </p:cNvPr>
          <p:cNvSpPr/>
          <p:nvPr/>
        </p:nvSpPr>
        <p:spPr>
          <a:xfrm>
            <a:off x="2241470" y="2381112"/>
            <a:ext cx="3232514" cy="1934695"/>
          </a:xfrm>
          <a:prstGeom prst="cloud">
            <a:avLst/>
          </a:prstGeom>
          <a:solidFill>
            <a:schemeClr val="bg1"/>
          </a:solidFill>
          <a:ln w="38100" cap="flat" cmpd="sng" algn="ctr">
            <a:solidFill>
              <a:schemeClr val="accent2"/>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vòng đời</a:t>
            </a:r>
            <a:endParaRPr lang="en-US" sz="2400" i="1" kern="1200" dirty="0">
              <a:solidFill>
                <a:prstClr val="black"/>
              </a:solidFill>
              <a:latin typeface="+mj-lt"/>
              <a:ea typeface="+mn-ea"/>
              <a:cs typeface="Arial" panose="020B0604020202020204" pitchFamily="34" charset="0"/>
            </a:endParaRPr>
          </a:p>
        </p:txBody>
      </p:sp>
      <p:sp>
        <p:nvSpPr>
          <p:cNvPr id="38" name="Cloud 37">
            <a:extLst>
              <a:ext uri="{FF2B5EF4-FFF2-40B4-BE49-F238E27FC236}">
                <a16:creationId xmlns:a16="http://schemas.microsoft.com/office/drawing/2014/main" id="{FBB1F90F-0287-A220-DD60-E27EF8D9CB3C}"/>
              </a:ext>
            </a:extLst>
          </p:cNvPr>
          <p:cNvSpPr/>
          <p:nvPr/>
        </p:nvSpPr>
        <p:spPr>
          <a:xfrm>
            <a:off x="6718018" y="2381111"/>
            <a:ext cx="3039331" cy="1934695"/>
          </a:xfrm>
          <a:prstGeom prst="cloud">
            <a:avLst/>
          </a:prstGeom>
          <a:solidFill>
            <a:schemeClr val="bg1"/>
          </a:solidFill>
          <a:ln w="38100" cap="flat" cmpd="sng" algn="ctr">
            <a:solidFill>
              <a:schemeClr val="accent2"/>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vi-VN" sz="2400" i="1" kern="1200">
                <a:solidFill>
                  <a:prstClr val="black"/>
                </a:solidFill>
                <a:latin typeface="+mj-lt"/>
                <a:ea typeface="+mn-ea"/>
                <a:cs typeface="Arial" panose="020B0604020202020204" pitchFamily="34" charset="0"/>
              </a:rPr>
              <a:t>rắn cấc</a:t>
            </a:r>
            <a:endParaRPr lang="en-US" sz="2400" i="1" kern="1200" dirty="0">
              <a:solidFill>
                <a:prstClr val="black"/>
              </a:solidFill>
              <a:latin typeface="+mj-lt"/>
              <a:ea typeface="+mn-ea"/>
              <a:cs typeface="Arial" panose="020B0604020202020204" pitchFamily="34" charset="0"/>
            </a:endParaRPr>
          </a:p>
        </p:txBody>
      </p:sp>
      <p:sp>
        <p:nvSpPr>
          <p:cNvPr id="39" name="Cloud 38">
            <a:extLst>
              <a:ext uri="{FF2B5EF4-FFF2-40B4-BE49-F238E27FC236}">
                <a16:creationId xmlns:a16="http://schemas.microsoft.com/office/drawing/2014/main" id="{AD42A373-04F5-3F44-2A20-5BC20B80C0C1}"/>
              </a:ext>
            </a:extLst>
          </p:cNvPr>
          <p:cNvSpPr/>
          <p:nvPr/>
        </p:nvSpPr>
        <p:spPr>
          <a:xfrm>
            <a:off x="929532" y="4468249"/>
            <a:ext cx="3096084" cy="2028507"/>
          </a:xfrm>
          <a:prstGeom prst="cloud">
            <a:avLst/>
          </a:prstGeom>
          <a:solidFill>
            <a:schemeClr val="bg1"/>
          </a:solidFill>
          <a:ln w="38100" cap="flat" cmpd="sng" algn="ctr">
            <a:solidFill>
              <a:schemeClr val="accent2"/>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nứt nanh</a:t>
            </a:r>
            <a:endParaRPr lang="en-US" sz="2400" i="1" kern="1200" dirty="0">
              <a:solidFill>
                <a:prstClr val="black"/>
              </a:solidFill>
              <a:latin typeface="+mj-lt"/>
              <a:ea typeface="+mn-ea"/>
              <a:cs typeface="Arial" panose="020B0604020202020204" pitchFamily="34" charset="0"/>
            </a:endParaRPr>
          </a:p>
        </p:txBody>
      </p:sp>
      <p:sp>
        <p:nvSpPr>
          <p:cNvPr id="40" name="Cloud 39">
            <a:extLst>
              <a:ext uri="{FF2B5EF4-FFF2-40B4-BE49-F238E27FC236}">
                <a16:creationId xmlns:a16="http://schemas.microsoft.com/office/drawing/2014/main" id="{A4B4A3CD-BF33-0914-83DC-9865DE8F3BAD}"/>
              </a:ext>
            </a:extLst>
          </p:cNvPr>
          <p:cNvSpPr/>
          <p:nvPr/>
        </p:nvSpPr>
        <p:spPr>
          <a:xfrm>
            <a:off x="4479742" y="4468249"/>
            <a:ext cx="3232513" cy="2028507"/>
          </a:xfrm>
          <a:prstGeom prst="cloud">
            <a:avLst/>
          </a:prstGeom>
          <a:solidFill>
            <a:schemeClr val="bg1"/>
          </a:solidFill>
          <a:ln w="38100" cap="flat" cmpd="sng" algn="ctr">
            <a:solidFill>
              <a:schemeClr val="accent2"/>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thực thụ</a:t>
            </a:r>
            <a:endParaRPr lang="en-US" sz="2400" i="1" kern="1200" dirty="0">
              <a:solidFill>
                <a:prstClr val="black"/>
              </a:solidFill>
              <a:latin typeface="+mj-lt"/>
              <a:ea typeface="+mn-ea"/>
              <a:cs typeface="Arial" panose="020B0604020202020204" pitchFamily="34" charset="0"/>
            </a:endParaRPr>
          </a:p>
        </p:txBody>
      </p:sp>
      <p:sp>
        <p:nvSpPr>
          <p:cNvPr id="41" name="Cloud 40">
            <a:extLst>
              <a:ext uri="{FF2B5EF4-FFF2-40B4-BE49-F238E27FC236}">
                <a16:creationId xmlns:a16="http://schemas.microsoft.com/office/drawing/2014/main" id="{22C981E0-BAE0-5B21-9BF0-603E84195914}"/>
              </a:ext>
            </a:extLst>
          </p:cNvPr>
          <p:cNvSpPr/>
          <p:nvPr/>
        </p:nvSpPr>
        <p:spPr>
          <a:xfrm>
            <a:off x="8166381" y="4345407"/>
            <a:ext cx="3039331" cy="2028507"/>
          </a:xfrm>
          <a:prstGeom prst="cloud">
            <a:avLst/>
          </a:prstGeom>
          <a:solidFill>
            <a:schemeClr val="bg1"/>
          </a:solidFill>
          <a:ln w="38100" cap="flat" cmpd="sng" algn="ctr">
            <a:solidFill>
              <a:schemeClr val="accent2"/>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vi-VN" sz="2400" i="1" kern="1200">
                <a:solidFill>
                  <a:prstClr val="black"/>
                </a:solidFill>
                <a:latin typeface="+mj-lt"/>
                <a:ea typeface="+mn-ea"/>
                <a:cs typeface="Arial" panose="020B0604020202020204" pitchFamily="34" charset="0"/>
              </a:rPr>
              <a:t>hí hửng</a:t>
            </a:r>
            <a:endParaRPr lang="en-US" sz="2400" i="1" kern="1200" dirty="0">
              <a:solidFill>
                <a:prstClr val="black"/>
              </a:solidFill>
              <a:latin typeface="+mj-lt"/>
              <a:ea typeface="+mn-ea"/>
              <a:cs typeface="Arial" panose="020B0604020202020204" pitchFamily="34" charset="0"/>
            </a:endParaRPr>
          </a:p>
        </p:txBody>
      </p:sp>
    </p:spTree>
    <p:extLst>
      <p:ext uri="{BB962C8B-B14F-4D97-AF65-F5344CB8AC3E}">
        <p14:creationId xmlns:p14="http://schemas.microsoft.com/office/powerpoint/2010/main" val="318227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1+#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7B49BCB-C905-1AA9-15F5-32A73D1B8BB8}"/>
            </a:ext>
          </a:extLst>
        </p:cNvPr>
        <p:cNvGrpSpPr/>
        <p:nvPr/>
      </p:nvGrpSpPr>
      <p:grpSpPr>
        <a:xfrm>
          <a:off x="0" y="0"/>
          <a:ext cx="0" cy="0"/>
          <a:chOff x="0" y="0"/>
          <a:chExt cx="0" cy="0"/>
        </a:xfrm>
      </p:grpSpPr>
      <p:sp>
        <p:nvSpPr>
          <p:cNvPr id="30" name="TextBox 29">
            <a:extLst>
              <a:ext uri="{FF2B5EF4-FFF2-40B4-BE49-F238E27FC236}">
                <a16:creationId xmlns:a16="http://schemas.microsoft.com/office/drawing/2014/main" id="{0C3A31A3-DA1B-3F4D-1A2E-E7F0F8E9E7DE}"/>
              </a:ext>
            </a:extLst>
          </p:cNvPr>
          <p:cNvSpPr txBox="1"/>
          <p:nvPr/>
        </p:nvSpPr>
        <p:spPr>
          <a:xfrm>
            <a:off x="2117084" y="1638213"/>
            <a:ext cx="7957831" cy="461665"/>
          </a:xfrm>
          <a:prstGeom prst="rect">
            <a:avLst/>
          </a:prstGeom>
          <a:noFill/>
        </p:spPr>
        <p:txBody>
          <a:bodyPr wrap="square">
            <a:spAutoFit/>
          </a:bodyPr>
          <a:lstStyle/>
          <a:p>
            <a:pPr algn="ctr" defTabSz="1152053">
              <a:buClrTx/>
              <a:defRPr/>
            </a:pPr>
            <a:r>
              <a:rPr lang="en-US" sz="2400" b="1" dirty="0">
                <a:solidFill>
                  <a:schemeClr val="tx1"/>
                </a:solidFill>
                <a:latin typeface="+mn-lt"/>
                <a:ea typeface="+mn-ea"/>
                <a:cs typeface="Arial" panose="020B0604020202020204" pitchFamily="34" charset="0"/>
              </a:rPr>
              <a:t>LUYỆN ĐỌC MỘT SỐ TỪ KHÓ</a:t>
            </a:r>
          </a:p>
        </p:txBody>
      </p:sp>
      <p:sp>
        <p:nvSpPr>
          <p:cNvPr id="37" name="Cloud 36">
            <a:extLst>
              <a:ext uri="{FF2B5EF4-FFF2-40B4-BE49-F238E27FC236}">
                <a16:creationId xmlns:a16="http://schemas.microsoft.com/office/drawing/2014/main" id="{97334410-2C56-B699-01F1-A5B573F9C0D8}"/>
              </a:ext>
            </a:extLst>
          </p:cNvPr>
          <p:cNvSpPr/>
          <p:nvPr/>
        </p:nvSpPr>
        <p:spPr>
          <a:xfrm>
            <a:off x="2241470" y="2381112"/>
            <a:ext cx="3232514" cy="1934695"/>
          </a:xfrm>
          <a:prstGeom prst="cloud">
            <a:avLst/>
          </a:prstGeom>
          <a:solidFill>
            <a:schemeClr val="bg1"/>
          </a:solidFill>
          <a:ln w="38100" cap="flat" cmpd="sng" algn="ctr">
            <a:solidFill>
              <a:schemeClr val="accent2"/>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dirty="0" err="1">
                <a:solidFill>
                  <a:prstClr val="black"/>
                </a:solidFill>
                <a:latin typeface="+mn-lt"/>
                <a:cs typeface="Arial" panose="020B0604020202020204" pitchFamily="34" charset="0"/>
              </a:rPr>
              <a:t>dẫu</a:t>
            </a:r>
            <a:endParaRPr lang="en-US" sz="2400" i="1" kern="1200" dirty="0">
              <a:solidFill>
                <a:prstClr val="black"/>
              </a:solidFill>
              <a:latin typeface="+mn-lt"/>
              <a:cs typeface="Arial" panose="020B0604020202020204" pitchFamily="34" charset="0"/>
            </a:endParaRPr>
          </a:p>
        </p:txBody>
      </p:sp>
      <p:sp>
        <p:nvSpPr>
          <p:cNvPr id="38" name="Cloud 37">
            <a:extLst>
              <a:ext uri="{FF2B5EF4-FFF2-40B4-BE49-F238E27FC236}">
                <a16:creationId xmlns:a16="http://schemas.microsoft.com/office/drawing/2014/main" id="{A8E9100D-64F8-2FE1-BA64-9915FFA86AD7}"/>
              </a:ext>
            </a:extLst>
          </p:cNvPr>
          <p:cNvSpPr/>
          <p:nvPr/>
        </p:nvSpPr>
        <p:spPr>
          <a:xfrm>
            <a:off x="6718018" y="2381111"/>
            <a:ext cx="3039331" cy="1934695"/>
          </a:xfrm>
          <a:prstGeom prst="cloud">
            <a:avLst/>
          </a:prstGeom>
          <a:solidFill>
            <a:schemeClr val="bg1"/>
          </a:solidFill>
          <a:ln w="38100" cap="flat" cmpd="sng" algn="ctr">
            <a:solidFill>
              <a:schemeClr val="accent2"/>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vi-VN" sz="2400" i="1" kern="1200" dirty="0">
                <a:solidFill>
                  <a:prstClr val="black"/>
                </a:solidFill>
                <a:latin typeface="+mn-lt"/>
                <a:cs typeface="Arial" panose="020B0604020202020204" pitchFamily="34" charset="0"/>
              </a:rPr>
              <a:t>chập chờn</a:t>
            </a:r>
            <a:endParaRPr lang="en-US" sz="2400" i="1" kern="1200" dirty="0">
              <a:solidFill>
                <a:prstClr val="black"/>
              </a:solidFill>
              <a:latin typeface="+mn-lt"/>
              <a:cs typeface="Arial" panose="020B0604020202020204" pitchFamily="34" charset="0"/>
            </a:endParaRPr>
          </a:p>
        </p:txBody>
      </p:sp>
      <p:sp>
        <p:nvSpPr>
          <p:cNvPr id="39" name="Cloud 38">
            <a:extLst>
              <a:ext uri="{FF2B5EF4-FFF2-40B4-BE49-F238E27FC236}">
                <a16:creationId xmlns:a16="http://schemas.microsoft.com/office/drawing/2014/main" id="{E96D1A24-2B0C-3454-BBDA-CE8291C660DD}"/>
              </a:ext>
            </a:extLst>
          </p:cNvPr>
          <p:cNvSpPr/>
          <p:nvPr/>
        </p:nvSpPr>
        <p:spPr>
          <a:xfrm>
            <a:off x="929532" y="4468249"/>
            <a:ext cx="3096084" cy="2028507"/>
          </a:xfrm>
          <a:prstGeom prst="cloud">
            <a:avLst/>
          </a:prstGeom>
          <a:solidFill>
            <a:schemeClr val="bg1"/>
          </a:solidFill>
          <a:ln w="38100" cap="flat" cmpd="sng" algn="ctr">
            <a:solidFill>
              <a:schemeClr val="accent2"/>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dirty="0" err="1">
                <a:solidFill>
                  <a:prstClr val="black"/>
                </a:solidFill>
                <a:latin typeface="+mn-lt"/>
                <a:cs typeface="Arial" panose="020B0604020202020204" pitchFamily="34" charset="0"/>
              </a:rPr>
              <a:t>len</a:t>
            </a:r>
            <a:endParaRPr lang="en-US" sz="2400" i="1" kern="1200" dirty="0">
              <a:solidFill>
                <a:prstClr val="black"/>
              </a:solidFill>
              <a:latin typeface="+mn-lt"/>
              <a:cs typeface="Arial" panose="020B0604020202020204" pitchFamily="34" charset="0"/>
            </a:endParaRPr>
          </a:p>
        </p:txBody>
      </p:sp>
      <p:sp>
        <p:nvSpPr>
          <p:cNvPr id="40" name="Cloud 39">
            <a:extLst>
              <a:ext uri="{FF2B5EF4-FFF2-40B4-BE49-F238E27FC236}">
                <a16:creationId xmlns:a16="http://schemas.microsoft.com/office/drawing/2014/main" id="{92828890-EF26-89A6-BA04-CFABC9B4A7B9}"/>
              </a:ext>
            </a:extLst>
          </p:cNvPr>
          <p:cNvSpPr/>
          <p:nvPr/>
        </p:nvSpPr>
        <p:spPr>
          <a:xfrm>
            <a:off x="4479742" y="4468249"/>
            <a:ext cx="3232513" cy="2028507"/>
          </a:xfrm>
          <a:prstGeom prst="cloud">
            <a:avLst/>
          </a:prstGeom>
          <a:solidFill>
            <a:schemeClr val="bg1"/>
          </a:solidFill>
          <a:ln w="38100" cap="flat" cmpd="sng" algn="ctr">
            <a:solidFill>
              <a:schemeClr val="accent2"/>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dirty="0" err="1">
                <a:solidFill>
                  <a:prstClr val="black"/>
                </a:solidFill>
                <a:latin typeface="+mn-lt"/>
                <a:cs typeface="Arial" panose="020B0604020202020204" pitchFamily="34" charset="0"/>
              </a:rPr>
              <a:t>trái</a:t>
            </a:r>
            <a:r>
              <a:rPr lang="en-US" sz="2400" i="1" kern="1200" dirty="0">
                <a:solidFill>
                  <a:prstClr val="black"/>
                </a:solidFill>
                <a:latin typeface="+mn-lt"/>
                <a:cs typeface="Arial" panose="020B0604020202020204" pitchFamily="34" charset="0"/>
              </a:rPr>
              <a:t> </a:t>
            </a:r>
            <a:r>
              <a:rPr lang="en-US" sz="2400" i="1" kern="1200" dirty="0" err="1">
                <a:solidFill>
                  <a:prstClr val="black"/>
                </a:solidFill>
                <a:latin typeface="+mn-lt"/>
                <a:cs typeface="Arial" panose="020B0604020202020204" pitchFamily="34" charset="0"/>
              </a:rPr>
              <a:t>hồng</a:t>
            </a:r>
            <a:endParaRPr lang="en-US" sz="2400" i="1" kern="1200" dirty="0">
              <a:solidFill>
                <a:prstClr val="black"/>
              </a:solidFill>
              <a:latin typeface="+mn-lt"/>
              <a:cs typeface="Arial" panose="020B0604020202020204" pitchFamily="34" charset="0"/>
            </a:endParaRPr>
          </a:p>
        </p:txBody>
      </p:sp>
      <p:sp>
        <p:nvSpPr>
          <p:cNvPr id="41" name="Cloud 40">
            <a:extLst>
              <a:ext uri="{FF2B5EF4-FFF2-40B4-BE49-F238E27FC236}">
                <a16:creationId xmlns:a16="http://schemas.microsoft.com/office/drawing/2014/main" id="{44E953C6-D3B7-B5B8-2BAA-74EC203C7324}"/>
              </a:ext>
            </a:extLst>
          </p:cNvPr>
          <p:cNvSpPr/>
          <p:nvPr/>
        </p:nvSpPr>
        <p:spPr>
          <a:xfrm>
            <a:off x="8166381" y="4345407"/>
            <a:ext cx="3039331" cy="2028507"/>
          </a:xfrm>
          <a:prstGeom prst="cloud">
            <a:avLst/>
          </a:prstGeom>
          <a:solidFill>
            <a:schemeClr val="bg1"/>
          </a:solidFill>
          <a:ln w="38100" cap="flat" cmpd="sng" algn="ctr">
            <a:solidFill>
              <a:schemeClr val="accent2"/>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vi-VN" sz="2400" i="1" kern="1200" dirty="0">
                <a:solidFill>
                  <a:prstClr val="black"/>
                </a:solidFill>
                <a:latin typeface="+mn-lt"/>
                <a:cs typeface="Arial" panose="020B0604020202020204" pitchFamily="34" charset="0"/>
              </a:rPr>
              <a:t>vành nôi</a:t>
            </a:r>
            <a:endParaRPr lang="en-US" sz="2400" i="1" kern="1200" dirty="0">
              <a:solidFill>
                <a:prstClr val="black"/>
              </a:solidFill>
              <a:latin typeface="+mn-lt"/>
              <a:cs typeface="Arial" panose="020B0604020202020204" pitchFamily="34" charset="0"/>
            </a:endParaRPr>
          </a:p>
        </p:txBody>
      </p:sp>
    </p:spTree>
    <p:extLst>
      <p:ext uri="{BB962C8B-B14F-4D97-AF65-F5344CB8AC3E}">
        <p14:creationId xmlns:p14="http://schemas.microsoft.com/office/powerpoint/2010/main" val="80884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1+#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0-#ppt_w/2"/>
                                          </p:val>
                                        </p:tav>
                                        <p:tav tm="100000">
                                          <p:val>
                                            <p:strVal val="#ppt_x"/>
                                          </p:val>
                                        </p:tav>
                                      </p:tavLst>
                                    </p:anim>
                                    <p:anim calcmode="lin" valueType="num">
                                      <p:cBhvr additive="base">
                                        <p:cTn id="16" dur="500" fill="hold"/>
                                        <p:tgtEl>
                                          <p:spTgt spid="39"/>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150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10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500" fill="hold"/>
                                        <p:tgtEl>
                                          <p:spTgt spid="41"/>
                                        </p:tgtEl>
                                        <p:attrNameLst>
                                          <p:attrName>ppt_x</p:attrName>
                                        </p:attrNameLst>
                                      </p:cBhvr>
                                      <p:tavLst>
                                        <p:tav tm="0">
                                          <p:val>
                                            <p:strVal val="#ppt_x"/>
                                          </p:val>
                                        </p:tav>
                                        <p:tav tm="100000">
                                          <p:val>
                                            <p:strVal val="#ppt_x"/>
                                          </p:val>
                                        </p:tav>
                                      </p:tavLst>
                                    </p:anim>
                                    <p:anim calcmode="lin" valueType="num">
                                      <p:cBhvr additive="base">
                                        <p:cTn id="2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7A69A87-4C90-8E4F-ED33-B6BA49C63D12}"/>
            </a:ext>
          </a:extLst>
        </p:cNvPr>
        <p:cNvGrpSpPr/>
        <p:nvPr/>
      </p:nvGrpSpPr>
      <p:grpSpPr>
        <a:xfrm>
          <a:off x="0" y="0"/>
          <a:ext cx="0" cy="0"/>
          <a:chOff x="0" y="0"/>
          <a:chExt cx="0" cy="0"/>
        </a:xfrm>
      </p:grpSpPr>
      <p:sp>
        <p:nvSpPr>
          <p:cNvPr id="3" name="Freeform 5">
            <a:extLst>
              <a:ext uri="{FF2B5EF4-FFF2-40B4-BE49-F238E27FC236}">
                <a16:creationId xmlns:a16="http://schemas.microsoft.com/office/drawing/2014/main" id="{C776624D-1B0A-4B4C-0AC2-36BC6DE89AE0}"/>
              </a:ext>
            </a:extLst>
          </p:cNvPr>
          <p:cNvSpPr/>
          <p:nvPr/>
        </p:nvSpPr>
        <p:spPr>
          <a:xfrm>
            <a:off x="993422" y="2156633"/>
            <a:ext cx="10032271" cy="4293863"/>
          </a:xfrm>
          <a:custGeom>
            <a:avLst/>
            <a:gdLst/>
            <a:ahLst/>
            <a:cxnLst/>
            <a:rect l="l" t="t" r="r" b="b"/>
            <a:pathLst>
              <a:path w="14875164" h="5894776">
                <a:moveTo>
                  <a:pt x="0" y="0"/>
                </a:moveTo>
                <a:lnTo>
                  <a:pt x="14875164" y="0"/>
                </a:lnTo>
                <a:lnTo>
                  <a:pt x="14875164" y="5894776"/>
                </a:lnTo>
                <a:lnTo>
                  <a:pt x="0" y="5894776"/>
                </a:lnTo>
                <a:lnTo>
                  <a:pt x="0" y="0"/>
                </a:lnTo>
                <a:close/>
              </a:path>
            </a:pathLst>
          </a:custGeom>
          <a:noFill/>
        </p:spPr>
        <p:txBody>
          <a:bodyPr/>
          <a:lstStyle/>
          <a:p>
            <a:pPr defTabSz="576026">
              <a:buClrTx/>
              <a:defRPr/>
            </a:pPr>
            <a:endParaRPr lang="en-US" sz="2400" kern="1200">
              <a:solidFill>
                <a:prstClr val="black"/>
              </a:solidFill>
              <a:latin typeface="+mj-lt"/>
              <a:ea typeface="+mn-ea"/>
              <a:cs typeface="Arial" panose="020B0604020202020204" pitchFamily="34" charset="0"/>
            </a:endParaRPr>
          </a:p>
        </p:txBody>
      </p:sp>
      <p:sp>
        <p:nvSpPr>
          <p:cNvPr id="6" name="TextBox 5">
            <a:extLst>
              <a:ext uri="{FF2B5EF4-FFF2-40B4-BE49-F238E27FC236}">
                <a16:creationId xmlns:a16="http://schemas.microsoft.com/office/drawing/2014/main" id="{23A787E8-30E0-0BF6-D099-4A82179A48FC}"/>
              </a:ext>
            </a:extLst>
          </p:cNvPr>
          <p:cNvSpPr txBox="1"/>
          <p:nvPr/>
        </p:nvSpPr>
        <p:spPr>
          <a:xfrm>
            <a:off x="3028637" y="1794128"/>
            <a:ext cx="5961840" cy="461665"/>
          </a:xfrm>
          <a:prstGeom prst="rect">
            <a:avLst/>
          </a:prstGeom>
          <a:noFill/>
        </p:spPr>
        <p:txBody>
          <a:bodyPr wrap="square" rtlCol="0">
            <a:spAutoFit/>
          </a:bodyPr>
          <a:lstStyle/>
          <a:p>
            <a:pPr algn="ctr" defTabSz="576026">
              <a:buClrTx/>
              <a:defRPr/>
            </a:pPr>
            <a:r>
              <a:rPr lang="en-US" sz="2400" b="1" kern="1200" dirty="0">
                <a:solidFill>
                  <a:schemeClr val="tx1"/>
                </a:solidFill>
                <a:latin typeface="+mj-lt"/>
                <a:ea typeface="+mn-ea"/>
                <a:cs typeface="Arial" panose="020B0604020202020204" pitchFamily="34" charset="0"/>
              </a:rPr>
              <a:t>LUYỆN ĐỌC CÁC CÂU DÀI</a:t>
            </a:r>
          </a:p>
        </p:txBody>
      </p:sp>
      <p:sp>
        <p:nvSpPr>
          <p:cNvPr id="7" name="TextBox 6">
            <a:extLst>
              <a:ext uri="{FF2B5EF4-FFF2-40B4-BE49-F238E27FC236}">
                <a16:creationId xmlns:a16="http://schemas.microsoft.com/office/drawing/2014/main" id="{3C59768E-731B-98B1-8612-654D4ADCE9F3}"/>
              </a:ext>
            </a:extLst>
          </p:cNvPr>
          <p:cNvSpPr txBox="1"/>
          <p:nvPr/>
        </p:nvSpPr>
        <p:spPr>
          <a:xfrm>
            <a:off x="1393819" y="2294430"/>
            <a:ext cx="9231476" cy="3891835"/>
          </a:xfrm>
          <a:prstGeom prst="rect">
            <a:avLst/>
          </a:prstGeom>
          <a:noFill/>
        </p:spPr>
        <p:txBody>
          <a:bodyPr wrap="square">
            <a:spAutoFit/>
          </a:bodyPr>
          <a:lstStyle/>
          <a:p>
            <a:pPr indent="228600" algn="just" defTabSz="576026">
              <a:lnSpc>
                <a:spcPct val="150000"/>
              </a:lnSpc>
              <a:buClrTx/>
            </a:pPr>
            <a:r>
              <a:rPr lang="en-US" sz="2400" kern="1200" dirty="0">
                <a:latin typeface="+mj-lt"/>
                <a:ea typeface="Calibri" panose="020F0502020204030204" pitchFamily="34" charset="0"/>
                <a:cs typeface="Arial" panose="020B0604020202020204" pitchFamily="34" charset="0"/>
              </a:rPr>
              <a:t>- </a:t>
            </a:r>
            <a:r>
              <a:rPr lang="vi-VN" sz="2400" kern="1200" dirty="0">
                <a:latin typeface="+mj-lt"/>
                <a:ea typeface="Calibri" panose="020F0502020204030204" pitchFamily="34" charset="0"/>
                <a:cs typeface="Arial" panose="020B0604020202020204" pitchFamily="34" charset="0"/>
              </a:rPr>
              <a:t>Mỗi cái hạt</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là một cơ thể sống thực thụ,</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nó chỉ đang ngủ thôi.</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Để đánh thức</a:t>
            </a:r>
            <a:r>
              <a:rPr lang="vi-VN" sz="2400" kern="1200" dirty="0">
                <a:solidFill>
                  <a:srgbClr val="C00000"/>
                </a:solidFill>
                <a:latin typeface="+mj-lt"/>
                <a:ea typeface="Calibri" panose="020F0502020204030204" pitchFamily="34" charset="0"/>
                <a:cs typeface="Arial" panose="020B0604020202020204" pitchFamily="34" charset="0"/>
              </a:rPr>
              <a:t>/ </a:t>
            </a:r>
            <a:r>
              <a:rPr lang="vi-VN" sz="2400" kern="1200" dirty="0">
                <a:latin typeface="+mj-lt"/>
                <a:ea typeface="Calibri" panose="020F0502020204030204" pitchFamily="34" charset="0"/>
                <a:cs typeface="Arial" panose="020B0604020202020204" pitchFamily="34" charset="0"/>
              </a:rPr>
              <a:t>và kích thích các hạt có vỏ cứng nảy mầm,</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người ta</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thường ngâm chúng vào nước nóng.</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Thay vì ngâm,</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hạt gấc này được đồ trong chỗ xôi.</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Với loại hạt ngủ lâu như hạt xoan,</a:t>
            </a:r>
            <a:r>
              <a:rPr lang="vi-VN" sz="2400" kern="1200" dirty="0">
                <a:solidFill>
                  <a:srgbClr val="C00000"/>
                </a:solidFill>
                <a:latin typeface="+mj-lt"/>
                <a:ea typeface="Calibri" panose="020F0502020204030204" pitchFamily="34" charset="0"/>
                <a:cs typeface="Arial" panose="020B0604020202020204" pitchFamily="34" charset="0"/>
              </a:rPr>
              <a:t>/ </a:t>
            </a:r>
            <a:r>
              <a:rPr lang="vi-VN" sz="2400" kern="1200" dirty="0">
                <a:latin typeface="+mj-lt"/>
                <a:ea typeface="Calibri" panose="020F0502020204030204" pitchFamily="34" charset="0"/>
                <a:cs typeface="Arial" panose="020B0604020202020204" pitchFamily="34" charset="0"/>
              </a:rPr>
              <a:t>người ta</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còn đốt vài phút trước</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khi gieo cho chóng nảy mầm</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Bây giờ,</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các em theo cô,</a:t>
            </a:r>
            <a:r>
              <a:rPr lang="vi-VN" sz="2400" kern="1200" dirty="0">
                <a:solidFill>
                  <a:srgbClr val="C00000"/>
                </a:solidFill>
                <a:latin typeface="+mj-lt"/>
                <a:ea typeface="Calibri" panose="020F0502020204030204" pitchFamily="34" charset="0"/>
                <a:cs typeface="Arial" panose="020B0604020202020204" pitchFamily="34" charset="0"/>
              </a:rPr>
              <a:t>/</a:t>
            </a:r>
            <a:r>
              <a:rPr lang="vi-VN" sz="2400" kern="1200" dirty="0">
                <a:latin typeface="+mj-lt"/>
                <a:ea typeface="Calibri" panose="020F0502020204030204" pitchFamily="34" charset="0"/>
                <a:cs typeface="Arial" panose="020B0604020202020204" pitchFamily="34" charset="0"/>
              </a:rPr>
              <a:t> mang những cây này ra vườn trồng</a:t>
            </a:r>
            <a:r>
              <a:rPr lang="vi-VN" sz="2400" kern="1200" dirty="0">
                <a:solidFill>
                  <a:schemeClr val="tx1"/>
                </a:solidFill>
                <a:latin typeface="+mj-lt"/>
                <a:ea typeface="Calibri" panose="020F0502020204030204" pitchFamily="34" charset="0"/>
                <a:cs typeface="Arial" panose="020B0604020202020204" pitchFamily="34" charset="0"/>
              </a:rPr>
              <a:t>.</a:t>
            </a:r>
            <a:r>
              <a:rPr lang="vi-VN" sz="2400" kern="1200" dirty="0">
                <a:solidFill>
                  <a:srgbClr val="C00000"/>
                </a:solidFill>
                <a:latin typeface="+mj-lt"/>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3316568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7483AE6-ACFD-6012-0789-89385B7A0072}"/>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E4E71F0D-9DB2-8AB0-6324-042B29DD2426}"/>
              </a:ext>
            </a:extLst>
          </p:cNvPr>
          <p:cNvGrpSpPr/>
          <p:nvPr/>
        </p:nvGrpSpPr>
        <p:grpSpPr>
          <a:xfrm>
            <a:off x="623422" y="2135565"/>
            <a:ext cx="10885521" cy="980147"/>
            <a:chOff x="1608807" y="4733541"/>
            <a:chExt cx="8640149" cy="777970"/>
          </a:xfrm>
          <a:noFill/>
        </p:grpSpPr>
        <p:pic>
          <p:nvPicPr>
            <p:cNvPr id="16" name="Picture 15" descr="https://cdn-icons-png.flaticon.com/128/981/981221.png">
              <a:extLst>
                <a:ext uri="{FF2B5EF4-FFF2-40B4-BE49-F238E27FC236}">
                  <a16:creationId xmlns:a16="http://schemas.microsoft.com/office/drawing/2014/main" id="{1F073A28-9BD0-9510-E693-D5D8A81A90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608807" y="4883316"/>
              <a:ext cx="628195" cy="628196"/>
            </a:xfrm>
            <a:prstGeom prst="rect">
              <a:avLst/>
            </a:prstGeom>
            <a:grpFill/>
          </p:spPr>
        </p:pic>
        <p:sp>
          <p:nvSpPr>
            <p:cNvPr id="17" name="TextBox 16">
              <a:extLst>
                <a:ext uri="{FF2B5EF4-FFF2-40B4-BE49-F238E27FC236}">
                  <a16:creationId xmlns:a16="http://schemas.microsoft.com/office/drawing/2014/main" id="{285FB255-F09A-8251-340A-0774777883E9}"/>
                </a:ext>
              </a:extLst>
            </p:cNvPr>
            <p:cNvSpPr txBox="1"/>
            <p:nvPr/>
          </p:nvSpPr>
          <p:spPr>
            <a:xfrm>
              <a:off x="2381317" y="4733541"/>
              <a:ext cx="7867639" cy="757862"/>
            </a:xfrm>
            <a:prstGeom prst="rect">
              <a:avLst/>
            </a:prstGeom>
            <a:grpFill/>
          </p:spPr>
          <p:txBody>
            <a:bodyPr wrap="square" rtlCol="0">
              <a:spAutoFit/>
            </a:bodyPr>
            <a:lstStyle/>
            <a:p>
              <a:pPr algn="just" defTabSz="1152053">
                <a:lnSpc>
                  <a:spcPct val="150000"/>
                </a:lnSpc>
                <a:buClrTx/>
                <a:defRPr/>
              </a:pPr>
              <a:r>
                <a:rPr lang="vi-VN" sz="2000" b="1" dirty="0">
                  <a:solidFill>
                    <a:schemeClr val="tx1"/>
                  </a:solidFill>
                  <a:latin typeface="+mj-lt"/>
                </a:rPr>
                <a:t>Giọng điệu nghi vấn, nghi ngờ: </a:t>
              </a:r>
              <a:r>
                <a:rPr lang="vi-VN" sz="2000" dirty="0">
                  <a:solidFill>
                    <a:srgbClr val="0D0F1C"/>
                  </a:solidFill>
                  <a:latin typeface="+mj-lt"/>
                </a:rPr>
                <a:t>Nó chậm nảy mầm hơn hạt đậu đen hả ông?; Ươm cây gì đây, em?</a:t>
              </a:r>
              <a:endParaRPr lang="vi-VN" sz="2000" b="1" dirty="0">
                <a:solidFill>
                  <a:srgbClr val="FF0000"/>
                </a:solidFill>
                <a:latin typeface="+mj-lt"/>
              </a:endParaRPr>
            </a:p>
          </p:txBody>
        </p:sp>
      </p:grpSp>
      <p:grpSp>
        <p:nvGrpSpPr>
          <p:cNvPr id="18" name="Group 17">
            <a:extLst>
              <a:ext uri="{FF2B5EF4-FFF2-40B4-BE49-F238E27FC236}">
                <a16:creationId xmlns:a16="http://schemas.microsoft.com/office/drawing/2014/main" id="{E18D39C8-B513-ADF2-D0AF-9DA16CD6F6C0}"/>
              </a:ext>
            </a:extLst>
          </p:cNvPr>
          <p:cNvGrpSpPr/>
          <p:nvPr/>
        </p:nvGrpSpPr>
        <p:grpSpPr>
          <a:xfrm>
            <a:off x="653239" y="3077044"/>
            <a:ext cx="10885522" cy="791448"/>
            <a:chOff x="1622121" y="4647710"/>
            <a:chExt cx="8640150" cy="628195"/>
          </a:xfrm>
          <a:noFill/>
        </p:grpSpPr>
        <p:pic>
          <p:nvPicPr>
            <p:cNvPr id="19" name="Picture 18" descr="https://cdn-icons-png.flaticon.com/128/981/981221.png">
              <a:extLst>
                <a:ext uri="{FF2B5EF4-FFF2-40B4-BE49-F238E27FC236}">
                  <a16:creationId xmlns:a16="http://schemas.microsoft.com/office/drawing/2014/main" id="{30D626B0-34BB-4AF7-8C63-6704223E58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622121" y="4647710"/>
              <a:ext cx="628195" cy="628196"/>
            </a:xfrm>
            <a:prstGeom prst="rect">
              <a:avLst/>
            </a:prstGeom>
            <a:grpFill/>
          </p:spPr>
        </p:pic>
        <p:sp>
          <p:nvSpPr>
            <p:cNvPr id="20" name="TextBox 19">
              <a:extLst>
                <a:ext uri="{FF2B5EF4-FFF2-40B4-BE49-F238E27FC236}">
                  <a16:creationId xmlns:a16="http://schemas.microsoft.com/office/drawing/2014/main" id="{81E235D8-15FA-2326-12A4-75B768821753}"/>
                </a:ext>
              </a:extLst>
            </p:cNvPr>
            <p:cNvSpPr txBox="1"/>
            <p:nvPr/>
          </p:nvSpPr>
          <p:spPr>
            <a:xfrm>
              <a:off x="2394633" y="4733541"/>
              <a:ext cx="7867638" cy="391426"/>
            </a:xfrm>
            <a:prstGeom prst="rect">
              <a:avLst/>
            </a:prstGeom>
            <a:grpFill/>
          </p:spPr>
          <p:txBody>
            <a:bodyPr wrap="square" rtlCol="0">
              <a:spAutoFit/>
            </a:bodyPr>
            <a:lstStyle/>
            <a:p>
              <a:pPr algn="just" defTabSz="1152053">
                <a:lnSpc>
                  <a:spcPct val="150000"/>
                </a:lnSpc>
                <a:buClrTx/>
                <a:defRPr/>
              </a:pPr>
              <a:r>
                <a:rPr lang="vi-VN" sz="2000" b="1" dirty="0">
                  <a:solidFill>
                    <a:schemeClr val="tx1"/>
                  </a:solidFill>
                  <a:latin typeface="+mj-lt"/>
                </a:rPr>
                <a:t>Giọng điệu tranh luận: </a:t>
              </a:r>
              <a:r>
                <a:rPr lang="vi-VN" sz="2000" dirty="0">
                  <a:solidFill>
                    <a:schemeClr val="tx1"/>
                  </a:solidFill>
                  <a:latin typeface="+mj-lt"/>
                </a:rPr>
                <a:t>Nó chỉ chưa nảy mầm thôi</a:t>
              </a:r>
              <a:r>
                <a:rPr lang="en-US" sz="2000" dirty="0">
                  <a:solidFill>
                    <a:schemeClr val="tx1"/>
                  </a:solidFill>
                  <a:latin typeface="+mj-lt"/>
                </a:rPr>
                <a:t>.</a:t>
              </a:r>
              <a:endParaRPr lang="vi-VN" sz="2000" b="1" dirty="0">
                <a:solidFill>
                  <a:schemeClr val="tx1"/>
                </a:solidFill>
                <a:latin typeface="+mj-lt"/>
              </a:endParaRPr>
            </a:p>
          </p:txBody>
        </p:sp>
      </p:grpSp>
      <p:grpSp>
        <p:nvGrpSpPr>
          <p:cNvPr id="21" name="Group 20">
            <a:extLst>
              <a:ext uri="{FF2B5EF4-FFF2-40B4-BE49-F238E27FC236}">
                <a16:creationId xmlns:a16="http://schemas.microsoft.com/office/drawing/2014/main" id="{2A8815B2-FD58-92C4-D953-7233C064EE8D}"/>
              </a:ext>
            </a:extLst>
          </p:cNvPr>
          <p:cNvGrpSpPr/>
          <p:nvPr/>
        </p:nvGrpSpPr>
        <p:grpSpPr>
          <a:xfrm>
            <a:off x="623423" y="3845724"/>
            <a:ext cx="10892002" cy="2801473"/>
            <a:chOff x="1753122" y="4733541"/>
            <a:chExt cx="8645293" cy="2223609"/>
          </a:xfrm>
          <a:noFill/>
        </p:grpSpPr>
        <p:pic>
          <p:nvPicPr>
            <p:cNvPr id="22" name="Picture 21" descr="https://cdn-icons-png.flaticon.com/128/981/981221.png">
              <a:extLst>
                <a:ext uri="{FF2B5EF4-FFF2-40B4-BE49-F238E27FC236}">
                  <a16:creationId xmlns:a16="http://schemas.microsoft.com/office/drawing/2014/main" id="{7A93B7F2-5DD8-C132-79C6-B7528E9A63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53122" y="5686456"/>
              <a:ext cx="628195" cy="628196"/>
            </a:xfrm>
            <a:prstGeom prst="rect">
              <a:avLst/>
            </a:prstGeom>
            <a:grpFill/>
          </p:spPr>
        </p:pic>
        <p:sp>
          <p:nvSpPr>
            <p:cNvPr id="23" name="TextBox 22">
              <a:extLst>
                <a:ext uri="{FF2B5EF4-FFF2-40B4-BE49-F238E27FC236}">
                  <a16:creationId xmlns:a16="http://schemas.microsoft.com/office/drawing/2014/main" id="{E08850DD-631F-7BB4-B41D-74D7094FDE4B}"/>
                </a:ext>
              </a:extLst>
            </p:cNvPr>
            <p:cNvSpPr txBox="1"/>
            <p:nvPr/>
          </p:nvSpPr>
          <p:spPr>
            <a:xfrm>
              <a:off x="2530777" y="4733541"/>
              <a:ext cx="7867638" cy="2223609"/>
            </a:xfrm>
            <a:prstGeom prst="rect">
              <a:avLst/>
            </a:prstGeom>
            <a:grpFill/>
          </p:spPr>
          <p:txBody>
            <a:bodyPr wrap="square" rtlCol="0">
              <a:spAutoFit/>
            </a:bodyPr>
            <a:lstStyle/>
            <a:p>
              <a:pPr algn="just" defTabSz="1152053">
                <a:lnSpc>
                  <a:spcPct val="150000"/>
                </a:lnSpc>
                <a:buClrTx/>
                <a:defRPr/>
              </a:pPr>
              <a:r>
                <a:rPr lang="vi-VN" sz="2000" b="1" dirty="0">
                  <a:solidFill>
                    <a:schemeClr val="tx1"/>
                  </a:solidFill>
                  <a:latin typeface="+mj-lt"/>
                </a:rPr>
                <a:t>Giọng điệu nhẹ nhàng, ôn tồn: </a:t>
              </a:r>
              <a:r>
                <a:rPr lang="vi-VN" sz="2000" dirty="0">
                  <a:solidFill>
                    <a:schemeClr val="tx1"/>
                  </a:solidFill>
                  <a:latin typeface="+mj-lt"/>
                </a:rPr>
                <a:t>Mỗi cái hạt là một cơ thể sống thực thụ, nó chỉ đang ngủ thôi. Để đánh thức và kích thích các hạt có vỏ cứng nảy mầm, người ta thường ngâm chúng vào nước nóng. Thay vì ngâm, hạt gấc này được đồ trong chỗ xôi. Với loại hạt ngủ lâu như hạt xoan, người ta còn đốt vài phút trước khi gieo cho chóng nảy mầm... Bây giờ, các em theo cô, mang những cây này ra vườn trồng. </a:t>
              </a:r>
              <a:endParaRPr lang="vi-VN" sz="2000" b="1" dirty="0">
                <a:solidFill>
                  <a:schemeClr val="tx1"/>
                </a:solidFill>
                <a:latin typeface="+mj-lt"/>
              </a:endParaRPr>
            </a:p>
          </p:txBody>
        </p:sp>
      </p:grpSp>
      <p:sp>
        <p:nvSpPr>
          <p:cNvPr id="24" name="TextBox 23">
            <a:extLst>
              <a:ext uri="{FF2B5EF4-FFF2-40B4-BE49-F238E27FC236}">
                <a16:creationId xmlns:a16="http://schemas.microsoft.com/office/drawing/2014/main" id="{3EFEA205-A70E-5BB2-AC0E-0CA0BFD6180E}"/>
              </a:ext>
            </a:extLst>
          </p:cNvPr>
          <p:cNvSpPr txBox="1"/>
          <p:nvPr/>
        </p:nvSpPr>
        <p:spPr>
          <a:xfrm>
            <a:off x="2363856" y="1709697"/>
            <a:ext cx="7464287" cy="400110"/>
          </a:xfrm>
          <a:prstGeom prst="rect">
            <a:avLst/>
          </a:prstGeom>
          <a:noFill/>
        </p:spPr>
        <p:txBody>
          <a:bodyPr wrap="square" rtlCol="0">
            <a:spAutoFit/>
          </a:bodyPr>
          <a:lstStyle/>
          <a:p>
            <a:pPr algn="ctr"/>
            <a:r>
              <a:rPr lang="en-US" sz="2000" b="1" dirty="0" err="1">
                <a:solidFill>
                  <a:schemeClr val="bg1">
                    <a:lumMod val="10000"/>
                  </a:schemeClr>
                </a:solidFill>
                <a:latin typeface="+mj-lt"/>
              </a:rPr>
              <a:t>Luyện</a:t>
            </a:r>
            <a:r>
              <a:rPr lang="en-US" sz="2000" b="1" dirty="0">
                <a:solidFill>
                  <a:schemeClr val="bg1">
                    <a:lumMod val="10000"/>
                  </a:schemeClr>
                </a:solidFill>
                <a:latin typeface="+mj-lt"/>
              </a:rPr>
              <a:t> </a:t>
            </a:r>
            <a:r>
              <a:rPr lang="en-US" sz="2000" b="1" dirty="0" err="1">
                <a:solidFill>
                  <a:schemeClr val="bg1">
                    <a:lumMod val="10000"/>
                  </a:schemeClr>
                </a:solidFill>
                <a:latin typeface="+mj-lt"/>
              </a:rPr>
              <a:t>đọc</a:t>
            </a:r>
            <a:r>
              <a:rPr lang="en-US" sz="2000" b="1" dirty="0">
                <a:solidFill>
                  <a:schemeClr val="bg1">
                    <a:lumMod val="10000"/>
                  </a:schemeClr>
                </a:solidFill>
                <a:latin typeface="+mj-lt"/>
              </a:rPr>
              <a:t> </a:t>
            </a:r>
            <a:r>
              <a:rPr lang="en-US" sz="2000" b="1" dirty="0" err="1">
                <a:solidFill>
                  <a:schemeClr val="bg1">
                    <a:lumMod val="10000"/>
                  </a:schemeClr>
                </a:solidFill>
                <a:latin typeface="+mj-lt"/>
              </a:rPr>
              <a:t>một</a:t>
            </a:r>
            <a:r>
              <a:rPr lang="en-US" sz="2000" b="1" dirty="0">
                <a:solidFill>
                  <a:schemeClr val="bg1">
                    <a:lumMod val="10000"/>
                  </a:schemeClr>
                </a:solidFill>
                <a:latin typeface="+mj-lt"/>
              </a:rPr>
              <a:t> </a:t>
            </a:r>
            <a:r>
              <a:rPr lang="en-US" sz="2000" b="1" dirty="0" err="1">
                <a:solidFill>
                  <a:schemeClr val="bg1">
                    <a:lumMod val="10000"/>
                  </a:schemeClr>
                </a:solidFill>
                <a:latin typeface="+mj-lt"/>
              </a:rPr>
              <a:t>số</a:t>
            </a:r>
            <a:r>
              <a:rPr lang="en-US" sz="2000" b="1" dirty="0">
                <a:solidFill>
                  <a:schemeClr val="bg1">
                    <a:lumMod val="10000"/>
                  </a:schemeClr>
                </a:solidFill>
                <a:latin typeface="+mj-lt"/>
              </a:rPr>
              <a:t> </a:t>
            </a:r>
            <a:r>
              <a:rPr lang="en-US" sz="2000" b="1" dirty="0" err="1">
                <a:solidFill>
                  <a:schemeClr val="bg1">
                    <a:lumMod val="10000"/>
                  </a:schemeClr>
                </a:solidFill>
                <a:latin typeface="+mj-lt"/>
              </a:rPr>
              <a:t>câu</a:t>
            </a:r>
            <a:r>
              <a:rPr lang="en-US" sz="2000" b="1" dirty="0">
                <a:solidFill>
                  <a:schemeClr val="bg1">
                    <a:lumMod val="10000"/>
                  </a:schemeClr>
                </a:solidFill>
                <a:latin typeface="+mj-lt"/>
              </a:rPr>
              <a:t> </a:t>
            </a:r>
            <a:r>
              <a:rPr lang="en-US" sz="2000" b="1" dirty="0" err="1">
                <a:solidFill>
                  <a:schemeClr val="bg1">
                    <a:lumMod val="10000"/>
                  </a:schemeClr>
                </a:solidFill>
                <a:latin typeface="+mj-lt"/>
              </a:rPr>
              <a:t>thể</a:t>
            </a:r>
            <a:r>
              <a:rPr lang="en-US" sz="2000" b="1" dirty="0">
                <a:solidFill>
                  <a:schemeClr val="bg1">
                    <a:lumMod val="10000"/>
                  </a:schemeClr>
                </a:solidFill>
                <a:latin typeface="+mj-lt"/>
              </a:rPr>
              <a:t> </a:t>
            </a:r>
            <a:r>
              <a:rPr lang="en-US" sz="2000" b="1" dirty="0" err="1">
                <a:solidFill>
                  <a:schemeClr val="bg1">
                    <a:lumMod val="10000"/>
                  </a:schemeClr>
                </a:solidFill>
                <a:latin typeface="+mj-lt"/>
              </a:rPr>
              <a:t>hiện</a:t>
            </a:r>
            <a:r>
              <a:rPr lang="en-US" sz="2000" b="1" dirty="0">
                <a:solidFill>
                  <a:schemeClr val="bg1">
                    <a:lumMod val="10000"/>
                  </a:schemeClr>
                </a:solidFill>
                <a:latin typeface="+mj-lt"/>
              </a:rPr>
              <a:t> </a:t>
            </a:r>
            <a:r>
              <a:rPr lang="en-US" sz="2000" b="1" dirty="0" err="1">
                <a:solidFill>
                  <a:schemeClr val="bg1">
                    <a:lumMod val="10000"/>
                  </a:schemeClr>
                </a:solidFill>
                <a:latin typeface="+mj-lt"/>
              </a:rPr>
              <a:t>cảm</a:t>
            </a:r>
            <a:r>
              <a:rPr lang="en-US" sz="2000" b="1" dirty="0">
                <a:solidFill>
                  <a:schemeClr val="bg1">
                    <a:lumMod val="10000"/>
                  </a:schemeClr>
                </a:solidFill>
                <a:latin typeface="+mj-lt"/>
              </a:rPr>
              <a:t> </a:t>
            </a:r>
            <a:r>
              <a:rPr lang="en-US" sz="2000" b="1" dirty="0" err="1">
                <a:solidFill>
                  <a:schemeClr val="bg1">
                    <a:lumMod val="10000"/>
                  </a:schemeClr>
                </a:solidFill>
                <a:latin typeface="+mj-lt"/>
              </a:rPr>
              <a:t>xúc</a:t>
            </a:r>
            <a:r>
              <a:rPr lang="en-US" sz="2000" b="1" dirty="0">
                <a:solidFill>
                  <a:schemeClr val="bg1">
                    <a:lumMod val="10000"/>
                  </a:schemeClr>
                </a:solidFill>
                <a:latin typeface="+mj-lt"/>
              </a:rPr>
              <a:t> </a:t>
            </a:r>
            <a:r>
              <a:rPr lang="en-US" sz="2000" b="1" dirty="0" err="1">
                <a:solidFill>
                  <a:schemeClr val="bg1">
                    <a:lumMod val="10000"/>
                  </a:schemeClr>
                </a:solidFill>
                <a:latin typeface="+mj-lt"/>
              </a:rPr>
              <a:t>của</a:t>
            </a:r>
            <a:r>
              <a:rPr lang="en-US" sz="2000" b="1" dirty="0">
                <a:solidFill>
                  <a:schemeClr val="bg1">
                    <a:lumMod val="10000"/>
                  </a:schemeClr>
                </a:solidFill>
                <a:latin typeface="+mj-lt"/>
              </a:rPr>
              <a:t> </a:t>
            </a:r>
            <a:r>
              <a:rPr lang="en-US" sz="2000" b="1" dirty="0" err="1">
                <a:solidFill>
                  <a:schemeClr val="bg1">
                    <a:lumMod val="10000"/>
                  </a:schemeClr>
                </a:solidFill>
                <a:latin typeface="+mj-lt"/>
              </a:rPr>
              <a:t>nhân</a:t>
            </a:r>
            <a:r>
              <a:rPr lang="en-US" sz="2000" b="1" dirty="0">
                <a:solidFill>
                  <a:schemeClr val="bg1">
                    <a:lumMod val="10000"/>
                  </a:schemeClr>
                </a:solidFill>
                <a:latin typeface="+mj-lt"/>
              </a:rPr>
              <a:t> </a:t>
            </a:r>
            <a:r>
              <a:rPr lang="en-US" sz="2000" b="1" dirty="0" err="1">
                <a:solidFill>
                  <a:schemeClr val="bg1">
                    <a:lumMod val="10000"/>
                  </a:schemeClr>
                </a:solidFill>
                <a:latin typeface="+mj-lt"/>
              </a:rPr>
              <a:t>vật</a:t>
            </a:r>
            <a:r>
              <a:rPr lang="en-US" sz="2000" b="1" dirty="0">
                <a:solidFill>
                  <a:schemeClr val="bg1">
                    <a:lumMod val="10000"/>
                  </a:schemeClr>
                </a:solidFill>
                <a:latin typeface="+mj-lt"/>
              </a:rPr>
              <a:t>: </a:t>
            </a:r>
            <a:endParaRPr lang="vi-VN" sz="2000" b="1" i="1" dirty="0">
              <a:solidFill>
                <a:schemeClr val="bg1">
                  <a:lumMod val="10000"/>
                </a:schemeClr>
              </a:solidFill>
              <a:latin typeface="+mj-lt"/>
            </a:endParaRPr>
          </a:p>
        </p:txBody>
      </p:sp>
    </p:spTree>
    <p:extLst>
      <p:ext uri="{BB962C8B-B14F-4D97-AF65-F5344CB8AC3E}">
        <p14:creationId xmlns:p14="http://schemas.microsoft.com/office/powerpoint/2010/main" val="3482056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531A0A2-734E-0DE6-3A0F-6AE3A9A3212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39F7D9A-8CB2-7291-D545-5EFBEE83D667}"/>
              </a:ext>
            </a:extLst>
          </p:cNvPr>
          <p:cNvGrpSpPr/>
          <p:nvPr/>
        </p:nvGrpSpPr>
        <p:grpSpPr>
          <a:xfrm>
            <a:off x="4379964" y="2476880"/>
            <a:ext cx="3511931" cy="4020390"/>
            <a:chOff x="3244382" y="1632857"/>
            <a:chExt cx="2787520" cy="3191098"/>
          </a:xfrm>
        </p:grpSpPr>
        <p:sp>
          <p:nvSpPr>
            <p:cNvPr id="3" name="Google Shape;1248;p59">
              <a:extLst>
                <a:ext uri="{FF2B5EF4-FFF2-40B4-BE49-F238E27FC236}">
                  <a16:creationId xmlns:a16="http://schemas.microsoft.com/office/drawing/2014/main" id="{8A362DE1-2ACE-D3E5-EFC0-5A4DD2926481}"/>
                </a:ext>
              </a:extLst>
            </p:cNvPr>
            <p:cNvSpPr/>
            <p:nvPr/>
          </p:nvSpPr>
          <p:spPr>
            <a:xfrm>
              <a:off x="3244382" y="1632857"/>
              <a:ext cx="2787520" cy="3191098"/>
            </a:xfrm>
            <a:prstGeom prst="roundRect">
              <a:avLst>
                <a:gd name="adj" fmla="val 16667"/>
              </a:avLst>
            </a:prstGeom>
            <a:solidFill>
              <a:srgbClr val="D9EBEA"/>
            </a:solidFill>
            <a:ln>
              <a:noFill/>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j-lt"/>
              </a:endParaRPr>
            </a:p>
          </p:txBody>
        </p:sp>
        <p:sp>
          <p:nvSpPr>
            <p:cNvPr id="4" name="TextBox 3">
              <a:extLst>
                <a:ext uri="{FF2B5EF4-FFF2-40B4-BE49-F238E27FC236}">
                  <a16:creationId xmlns:a16="http://schemas.microsoft.com/office/drawing/2014/main" id="{6D329408-2AF7-7577-D99C-6AB62002209E}"/>
                </a:ext>
              </a:extLst>
            </p:cNvPr>
            <p:cNvSpPr txBox="1"/>
            <p:nvPr/>
          </p:nvSpPr>
          <p:spPr>
            <a:xfrm>
              <a:off x="3341427" y="1930899"/>
              <a:ext cx="2593430" cy="1330164"/>
            </a:xfrm>
            <a:prstGeom prst="rect">
              <a:avLst/>
            </a:prstGeom>
            <a:noFill/>
          </p:spPr>
          <p:txBody>
            <a:bodyPr wrap="square" rtlCol="0">
              <a:spAutoFit/>
            </a:bodyPr>
            <a:lstStyle/>
            <a:p>
              <a:pPr algn="ctr" defTabSz="1152053">
                <a:lnSpc>
                  <a:spcPct val="150000"/>
                </a:lnSpc>
                <a:buClrTx/>
                <a:defRPr/>
              </a:pPr>
              <a:r>
                <a:rPr lang="en-US" sz="2400" b="1" dirty="0" err="1">
                  <a:solidFill>
                    <a:schemeClr val="tx1"/>
                  </a:solidFill>
                  <a:latin typeface="+mj-lt"/>
                </a:rPr>
                <a:t>Đoạn</a:t>
              </a:r>
              <a:r>
                <a:rPr lang="vi-VN" sz="2400" b="1" dirty="0">
                  <a:solidFill>
                    <a:schemeClr val="tx1"/>
                  </a:solidFill>
                  <a:latin typeface="+mj-lt"/>
                </a:rPr>
                <a:t> 2: </a:t>
              </a:r>
              <a:r>
                <a:rPr lang="vi-VN" sz="2400" dirty="0">
                  <a:solidFill>
                    <a:schemeClr val="tx1"/>
                  </a:solidFill>
                  <a:latin typeface="+mj-lt"/>
                </a:rPr>
                <a:t>Từ “Thụy mang giỏ cây đến lớp” đến “Loan cãi</a:t>
              </a:r>
              <a:r>
                <a:rPr lang="en-US" sz="2400" dirty="0">
                  <a:solidFill>
                    <a:schemeClr val="tx1"/>
                  </a:solidFill>
                  <a:latin typeface="+mj-lt"/>
                </a:rPr>
                <a:t>.</a:t>
              </a:r>
              <a:r>
                <a:rPr lang="vi-VN" sz="2400" dirty="0">
                  <a:solidFill>
                    <a:schemeClr val="tx1"/>
                  </a:solidFill>
                  <a:latin typeface="+mj-lt"/>
                </a:rPr>
                <a:t>”</a:t>
              </a:r>
              <a:endParaRPr lang="en-US" sz="2400" i="1" dirty="0">
                <a:solidFill>
                  <a:schemeClr val="tx1"/>
                </a:solidFill>
                <a:latin typeface="+mj-lt"/>
              </a:endParaRPr>
            </a:p>
          </p:txBody>
        </p:sp>
        <p:grpSp>
          <p:nvGrpSpPr>
            <p:cNvPr id="5" name="Group 4">
              <a:extLst>
                <a:ext uri="{FF2B5EF4-FFF2-40B4-BE49-F238E27FC236}">
                  <a16:creationId xmlns:a16="http://schemas.microsoft.com/office/drawing/2014/main" id="{D994AE40-0522-7F22-9A00-128C7CD9093D}"/>
                </a:ext>
              </a:extLst>
            </p:cNvPr>
            <p:cNvGrpSpPr/>
            <p:nvPr/>
          </p:nvGrpSpPr>
          <p:grpSpPr>
            <a:xfrm>
              <a:off x="3659850" y="3573294"/>
              <a:ext cx="1824300" cy="977494"/>
              <a:chOff x="3688543" y="3337023"/>
              <a:chExt cx="1824300" cy="977494"/>
            </a:xfrm>
          </p:grpSpPr>
          <p:sp>
            <p:nvSpPr>
              <p:cNvPr id="6" name="Google Shape;1266;p59">
                <a:extLst>
                  <a:ext uri="{FF2B5EF4-FFF2-40B4-BE49-F238E27FC236}">
                    <a16:creationId xmlns:a16="http://schemas.microsoft.com/office/drawing/2014/main" id="{160F11D9-E3A0-6893-98B7-AE05E2972B1E}"/>
                  </a:ext>
                </a:extLst>
              </p:cNvPr>
              <p:cNvSpPr/>
              <p:nvPr/>
            </p:nvSpPr>
            <p:spPr>
              <a:xfrm>
                <a:off x="3688543" y="3337023"/>
                <a:ext cx="1824300" cy="977494"/>
              </a:xfrm>
              <a:prstGeom prst="roundRect">
                <a:avLst>
                  <a:gd name="adj" fmla="val 16667"/>
                </a:avLst>
              </a:prstGeom>
              <a:solidFill>
                <a:srgbClr val="FFFFFF"/>
              </a:solidFill>
              <a:ln>
                <a:noFill/>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j-lt"/>
                </a:endParaRPr>
              </a:p>
            </p:txBody>
          </p:sp>
          <p:pic>
            <p:nvPicPr>
              <p:cNvPr id="7" name="Picture 16">
                <a:extLst>
                  <a:ext uri="{FF2B5EF4-FFF2-40B4-BE49-F238E27FC236}">
                    <a16:creationId xmlns:a16="http://schemas.microsoft.com/office/drawing/2014/main" id="{CB97A958-1E01-A44E-9382-7452F96AE1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057338" y="3424707"/>
                <a:ext cx="1029324" cy="763572"/>
              </a:xfrm>
              <a:prstGeom prst="rect">
                <a:avLst/>
              </a:prstGeom>
            </p:spPr>
          </p:pic>
        </p:grpSp>
      </p:grpSp>
      <p:grpSp>
        <p:nvGrpSpPr>
          <p:cNvPr id="8" name="Group 7">
            <a:extLst>
              <a:ext uri="{FF2B5EF4-FFF2-40B4-BE49-F238E27FC236}">
                <a16:creationId xmlns:a16="http://schemas.microsoft.com/office/drawing/2014/main" id="{498CE3F9-8821-1C8E-709A-C3A9E8D1471B}"/>
              </a:ext>
            </a:extLst>
          </p:cNvPr>
          <p:cNvGrpSpPr/>
          <p:nvPr/>
        </p:nvGrpSpPr>
        <p:grpSpPr>
          <a:xfrm>
            <a:off x="621598" y="2476880"/>
            <a:ext cx="3470077" cy="4020390"/>
            <a:chOff x="261259" y="1632857"/>
            <a:chExt cx="2754299" cy="3191098"/>
          </a:xfrm>
        </p:grpSpPr>
        <p:sp>
          <p:nvSpPr>
            <p:cNvPr id="9" name="Google Shape;1247;p59">
              <a:extLst>
                <a:ext uri="{FF2B5EF4-FFF2-40B4-BE49-F238E27FC236}">
                  <a16:creationId xmlns:a16="http://schemas.microsoft.com/office/drawing/2014/main" id="{08D2EBFD-EA06-DD09-0AB4-DF06011E16C6}"/>
                </a:ext>
              </a:extLst>
            </p:cNvPr>
            <p:cNvSpPr/>
            <p:nvPr/>
          </p:nvSpPr>
          <p:spPr>
            <a:xfrm>
              <a:off x="261259" y="1632857"/>
              <a:ext cx="2754299" cy="3191098"/>
            </a:xfrm>
            <a:prstGeom prst="roundRect">
              <a:avLst>
                <a:gd name="adj" fmla="val 16667"/>
              </a:avLst>
            </a:prstGeom>
            <a:solidFill>
              <a:srgbClr val="D9EBEA"/>
            </a:solidFill>
            <a:ln>
              <a:noFill/>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j-lt"/>
              </a:endParaRPr>
            </a:p>
          </p:txBody>
        </p:sp>
        <p:sp>
          <p:nvSpPr>
            <p:cNvPr id="10" name="TextBox 9">
              <a:extLst>
                <a:ext uri="{FF2B5EF4-FFF2-40B4-BE49-F238E27FC236}">
                  <a16:creationId xmlns:a16="http://schemas.microsoft.com/office/drawing/2014/main" id="{0E64B373-5AFF-E937-0AA4-F8EA64045973}"/>
                </a:ext>
              </a:extLst>
            </p:cNvPr>
            <p:cNvSpPr txBox="1"/>
            <p:nvPr/>
          </p:nvSpPr>
          <p:spPr>
            <a:xfrm>
              <a:off x="392620" y="1930900"/>
              <a:ext cx="2491575" cy="1330164"/>
            </a:xfrm>
            <a:prstGeom prst="rect">
              <a:avLst/>
            </a:prstGeom>
            <a:noFill/>
          </p:spPr>
          <p:txBody>
            <a:bodyPr wrap="square" rtlCol="0">
              <a:spAutoFit/>
            </a:bodyPr>
            <a:lstStyle/>
            <a:p>
              <a:pPr algn="ctr" defTabSz="1152053">
                <a:lnSpc>
                  <a:spcPct val="150000"/>
                </a:lnSpc>
                <a:buClrTx/>
                <a:defRPr/>
              </a:pPr>
              <a:r>
                <a:rPr lang="en-US" sz="2400" b="1" dirty="0" err="1">
                  <a:solidFill>
                    <a:sysClr val="windowText" lastClr="000000"/>
                  </a:solidFill>
                  <a:latin typeface="+mj-lt"/>
                </a:rPr>
                <a:t>Đoạn</a:t>
              </a:r>
              <a:r>
                <a:rPr lang="en-US" sz="2400" b="1" dirty="0">
                  <a:solidFill>
                    <a:sysClr val="windowText" lastClr="000000"/>
                  </a:solidFill>
                  <a:latin typeface="+mj-lt"/>
                </a:rPr>
                <a:t> </a:t>
              </a:r>
              <a:r>
                <a:rPr lang="vi-VN" sz="2400" b="1" dirty="0">
                  <a:solidFill>
                    <a:sysClr val="windowText" lastClr="000000"/>
                  </a:solidFill>
                  <a:latin typeface="+mj-lt"/>
                </a:rPr>
                <a:t> 1: </a:t>
              </a:r>
              <a:r>
                <a:rPr lang="vi-VN" sz="2400" dirty="0">
                  <a:solidFill>
                    <a:sysClr val="windowText" lastClr="000000"/>
                  </a:solidFill>
                  <a:latin typeface="+mj-lt"/>
                </a:rPr>
                <a:t>Từ đầu đến </a:t>
              </a:r>
              <a:r>
                <a:rPr lang="vi-VN" sz="2400" dirty="0">
                  <a:solidFill>
                    <a:schemeClr val="tx1"/>
                  </a:solidFill>
                  <a:latin typeface="+mj-lt"/>
                </a:rPr>
                <a:t>“cẩn thận xếp những lọ</a:t>
              </a:r>
              <a:r>
                <a:rPr lang="en-US" sz="2400" dirty="0">
                  <a:solidFill>
                    <a:schemeClr val="tx1"/>
                  </a:solidFill>
                  <a:latin typeface="+mj-lt"/>
                </a:rPr>
                <a:t>.</a:t>
              </a:r>
              <a:r>
                <a:rPr lang="vi-VN" sz="2400" dirty="0">
                  <a:solidFill>
                    <a:schemeClr val="tx1"/>
                  </a:solidFill>
                  <a:latin typeface="+mj-lt"/>
                </a:rPr>
                <a:t>”</a:t>
              </a:r>
              <a:endParaRPr lang="en-US" sz="2400" i="1" dirty="0">
                <a:solidFill>
                  <a:schemeClr val="tx1"/>
                </a:solidFill>
                <a:latin typeface="+mj-lt"/>
              </a:endParaRPr>
            </a:p>
          </p:txBody>
        </p:sp>
        <p:grpSp>
          <p:nvGrpSpPr>
            <p:cNvPr id="11" name="Group 10">
              <a:extLst>
                <a:ext uri="{FF2B5EF4-FFF2-40B4-BE49-F238E27FC236}">
                  <a16:creationId xmlns:a16="http://schemas.microsoft.com/office/drawing/2014/main" id="{ADA27BC9-EB23-0EDF-6748-3CE4CCE30D4C}"/>
                </a:ext>
              </a:extLst>
            </p:cNvPr>
            <p:cNvGrpSpPr/>
            <p:nvPr/>
          </p:nvGrpSpPr>
          <p:grpSpPr>
            <a:xfrm>
              <a:off x="701029" y="3573294"/>
              <a:ext cx="1824300" cy="977494"/>
              <a:chOff x="726258" y="3337023"/>
              <a:chExt cx="1824300" cy="977494"/>
            </a:xfrm>
          </p:grpSpPr>
          <p:sp>
            <p:nvSpPr>
              <p:cNvPr id="12" name="Google Shape;1251;p59">
                <a:extLst>
                  <a:ext uri="{FF2B5EF4-FFF2-40B4-BE49-F238E27FC236}">
                    <a16:creationId xmlns:a16="http://schemas.microsoft.com/office/drawing/2014/main" id="{8537233B-82D3-6D75-B9FF-940F732B1FE4}"/>
                  </a:ext>
                </a:extLst>
              </p:cNvPr>
              <p:cNvSpPr/>
              <p:nvPr/>
            </p:nvSpPr>
            <p:spPr>
              <a:xfrm>
                <a:off x="726258" y="3337023"/>
                <a:ext cx="1824300" cy="977494"/>
              </a:xfrm>
              <a:prstGeom prst="roundRect">
                <a:avLst>
                  <a:gd name="adj" fmla="val 16667"/>
                </a:avLst>
              </a:prstGeom>
              <a:solidFill>
                <a:srgbClr val="FFFFFF"/>
              </a:solidFill>
              <a:ln>
                <a:noFill/>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j-lt"/>
                </a:endParaRPr>
              </a:p>
            </p:txBody>
          </p:sp>
          <p:pic>
            <p:nvPicPr>
              <p:cNvPr id="13" name="Picture 13">
                <a:extLst>
                  <a:ext uri="{FF2B5EF4-FFF2-40B4-BE49-F238E27FC236}">
                    <a16:creationId xmlns:a16="http://schemas.microsoft.com/office/drawing/2014/main" id="{EC5DF7B8-683A-3D31-D914-7529E933A9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45836" y="3466415"/>
                <a:ext cx="734722" cy="721864"/>
              </a:xfrm>
              <a:prstGeom prst="rect">
                <a:avLst/>
              </a:prstGeom>
            </p:spPr>
          </p:pic>
        </p:grpSp>
      </p:grpSp>
      <p:grpSp>
        <p:nvGrpSpPr>
          <p:cNvPr id="14" name="Group 13">
            <a:extLst>
              <a:ext uri="{FF2B5EF4-FFF2-40B4-BE49-F238E27FC236}">
                <a16:creationId xmlns:a16="http://schemas.microsoft.com/office/drawing/2014/main" id="{C1F64944-1152-2433-A757-7238ADB6E093}"/>
              </a:ext>
            </a:extLst>
          </p:cNvPr>
          <p:cNvGrpSpPr/>
          <p:nvPr/>
        </p:nvGrpSpPr>
        <p:grpSpPr>
          <a:xfrm>
            <a:off x="8201859" y="2476881"/>
            <a:ext cx="3364032" cy="4020388"/>
            <a:chOff x="6277929" y="1632857"/>
            <a:chExt cx="2670128" cy="3191097"/>
          </a:xfrm>
        </p:grpSpPr>
        <p:sp>
          <p:nvSpPr>
            <p:cNvPr id="15" name="Google Shape;1249;p59">
              <a:extLst>
                <a:ext uri="{FF2B5EF4-FFF2-40B4-BE49-F238E27FC236}">
                  <a16:creationId xmlns:a16="http://schemas.microsoft.com/office/drawing/2014/main" id="{4FE8253E-0CE9-68A7-8B74-D45CC4827682}"/>
                </a:ext>
              </a:extLst>
            </p:cNvPr>
            <p:cNvSpPr/>
            <p:nvPr/>
          </p:nvSpPr>
          <p:spPr>
            <a:xfrm>
              <a:off x="6277929" y="1632857"/>
              <a:ext cx="2670128" cy="3191097"/>
            </a:xfrm>
            <a:prstGeom prst="roundRect">
              <a:avLst>
                <a:gd name="adj" fmla="val 16667"/>
              </a:avLst>
            </a:prstGeom>
            <a:solidFill>
              <a:srgbClr val="D9EBEA"/>
            </a:solidFill>
            <a:ln>
              <a:noFill/>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j-lt"/>
              </a:endParaRPr>
            </a:p>
          </p:txBody>
        </p:sp>
        <p:sp>
          <p:nvSpPr>
            <p:cNvPr id="16" name="TextBox 15">
              <a:extLst>
                <a:ext uri="{FF2B5EF4-FFF2-40B4-BE49-F238E27FC236}">
                  <a16:creationId xmlns:a16="http://schemas.microsoft.com/office/drawing/2014/main" id="{FC010B9B-739F-2667-762E-53B50687AC8C}"/>
                </a:ext>
              </a:extLst>
            </p:cNvPr>
            <p:cNvSpPr txBox="1"/>
            <p:nvPr/>
          </p:nvSpPr>
          <p:spPr>
            <a:xfrm>
              <a:off x="6510516" y="2123746"/>
              <a:ext cx="2204947" cy="890441"/>
            </a:xfrm>
            <a:prstGeom prst="rect">
              <a:avLst/>
            </a:prstGeom>
            <a:noFill/>
          </p:spPr>
          <p:txBody>
            <a:bodyPr wrap="square" rtlCol="0">
              <a:spAutoFit/>
            </a:bodyPr>
            <a:lstStyle/>
            <a:p>
              <a:pPr algn="ctr" defTabSz="1152053">
                <a:lnSpc>
                  <a:spcPct val="150000"/>
                </a:lnSpc>
                <a:buClrTx/>
                <a:defRPr/>
              </a:pPr>
              <a:r>
                <a:rPr lang="en-US" sz="2400" b="1">
                  <a:solidFill>
                    <a:sysClr val="windowText" lastClr="000000"/>
                  </a:solidFill>
                  <a:latin typeface="+mj-lt"/>
                </a:rPr>
                <a:t>Đoạn</a:t>
              </a:r>
              <a:r>
                <a:rPr lang="vi-VN" sz="2400" b="1">
                  <a:solidFill>
                    <a:sysClr val="windowText" lastClr="000000"/>
                  </a:solidFill>
                  <a:latin typeface="+mj-lt"/>
                </a:rPr>
                <a:t> 3: </a:t>
              </a:r>
              <a:endParaRPr lang="en-US" sz="2400" b="1">
                <a:solidFill>
                  <a:sysClr val="windowText" lastClr="000000"/>
                </a:solidFill>
                <a:latin typeface="+mj-lt"/>
              </a:endParaRPr>
            </a:p>
            <a:p>
              <a:pPr algn="ctr" defTabSz="1152053">
                <a:lnSpc>
                  <a:spcPct val="150000"/>
                </a:lnSpc>
                <a:buClrTx/>
                <a:defRPr/>
              </a:pPr>
              <a:r>
                <a:rPr lang="en-US" sz="2400">
                  <a:solidFill>
                    <a:sysClr val="windowText" lastClr="000000"/>
                  </a:solidFill>
                  <a:latin typeface="+mj-lt"/>
                </a:rPr>
                <a:t>Đoạn </a:t>
              </a:r>
              <a:r>
                <a:rPr lang="vi-VN" sz="2400">
                  <a:solidFill>
                    <a:sysClr val="windowText" lastClr="000000"/>
                  </a:solidFill>
                  <a:latin typeface="+mj-lt"/>
                </a:rPr>
                <a:t>còn lại.</a:t>
              </a:r>
            </a:p>
          </p:txBody>
        </p:sp>
        <p:grpSp>
          <p:nvGrpSpPr>
            <p:cNvPr id="17" name="Group 16">
              <a:extLst>
                <a:ext uri="{FF2B5EF4-FFF2-40B4-BE49-F238E27FC236}">
                  <a16:creationId xmlns:a16="http://schemas.microsoft.com/office/drawing/2014/main" id="{52931A63-CBA1-ECB6-6BE9-331FFFF00EF5}"/>
                </a:ext>
              </a:extLst>
            </p:cNvPr>
            <p:cNvGrpSpPr/>
            <p:nvPr/>
          </p:nvGrpSpPr>
          <p:grpSpPr>
            <a:xfrm>
              <a:off x="6700841" y="3573294"/>
              <a:ext cx="1824300" cy="977494"/>
              <a:chOff x="6700843" y="3337023"/>
              <a:chExt cx="1824300" cy="977494"/>
            </a:xfrm>
          </p:grpSpPr>
          <p:sp>
            <p:nvSpPr>
              <p:cNvPr id="18" name="Google Shape;1267;p59">
                <a:extLst>
                  <a:ext uri="{FF2B5EF4-FFF2-40B4-BE49-F238E27FC236}">
                    <a16:creationId xmlns:a16="http://schemas.microsoft.com/office/drawing/2014/main" id="{E934D70D-70E7-DAF6-896E-BA0181842E16}"/>
                  </a:ext>
                </a:extLst>
              </p:cNvPr>
              <p:cNvSpPr/>
              <p:nvPr/>
            </p:nvSpPr>
            <p:spPr>
              <a:xfrm>
                <a:off x="6700843" y="3337023"/>
                <a:ext cx="1824300" cy="977494"/>
              </a:xfrm>
              <a:prstGeom prst="roundRect">
                <a:avLst>
                  <a:gd name="adj" fmla="val 16667"/>
                </a:avLst>
              </a:prstGeom>
              <a:solidFill>
                <a:srgbClr val="FFFFFF"/>
              </a:solidFill>
              <a:ln>
                <a:noFill/>
              </a:ln>
            </p:spPr>
            <p:txBody>
              <a:bodyPr spcFirstLastPara="1" wrap="square" lIns="115184" tIns="115184" rIns="115184" bIns="115184" anchor="ctr" anchorCtr="0">
                <a:noAutofit/>
              </a:bodyPr>
              <a:lstStyle/>
              <a:p>
                <a:pPr defTabSz="1152053">
                  <a:buClrTx/>
                  <a:defRPr/>
                </a:pPr>
                <a:endParaRPr sz="2400">
                  <a:solidFill>
                    <a:sysClr val="windowText" lastClr="000000"/>
                  </a:solidFill>
                  <a:latin typeface="+mj-lt"/>
                </a:endParaRPr>
              </a:p>
            </p:txBody>
          </p:sp>
          <p:pic>
            <p:nvPicPr>
              <p:cNvPr id="19" name="Picture 6">
                <a:extLst>
                  <a:ext uri="{FF2B5EF4-FFF2-40B4-BE49-F238E27FC236}">
                    <a16:creationId xmlns:a16="http://schemas.microsoft.com/office/drawing/2014/main" id="{72A6EE72-3571-CDC7-4441-AF1B38D362D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8043194">
                <a:off x="7270399" y="3458554"/>
                <a:ext cx="685186" cy="707289"/>
              </a:xfrm>
              <a:prstGeom prst="rect">
                <a:avLst/>
              </a:prstGeom>
            </p:spPr>
          </p:pic>
        </p:grpSp>
      </p:grpSp>
      <p:sp>
        <p:nvSpPr>
          <p:cNvPr id="25" name="TextBox 24">
            <a:extLst>
              <a:ext uri="{FF2B5EF4-FFF2-40B4-BE49-F238E27FC236}">
                <a16:creationId xmlns:a16="http://schemas.microsoft.com/office/drawing/2014/main" id="{741E9CD8-FABE-F630-8990-5A01E8CD7098}"/>
              </a:ext>
            </a:extLst>
          </p:cNvPr>
          <p:cNvSpPr txBox="1"/>
          <p:nvPr/>
        </p:nvSpPr>
        <p:spPr>
          <a:xfrm>
            <a:off x="834478" y="1772474"/>
            <a:ext cx="10523044" cy="461665"/>
          </a:xfrm>
          <a:prstGeom prst="rect">
            <a:avLst/>
          </a:prstGeom>
          <a:noFill/>
        </p:spPr>
        <p:txBody>
          <a:bodyPr wrap="square">
            <a:spAutoFit/>
          </a:bodyPr>
          <a:lstStyle/>
          <a:p>
            <a:pPr algn="ctr" defTabSz="576026">
              <a:defRPr/>
            </a:pPr>
            <a:r>
              <a:rPr lang="vi-VN" sz="2400" b="1" kern="1200" dirty="0">
                <a:solidFill>
                  <a:schemeClr val="tx1"/>
                </a:solidFill>
                <a:latin typeface="+mj-lt"/>
                <a:cs typeface="Arial" panose="020B0604020202020204" pitchFamily="34" charset="0"/>
              </a:rPr>
              <a:t> Bài </a:t>
            </a:r>
            <a:r>
              <a:rPr lang="en-US" sz="2400" b="1" kern="1200" dirty="0" err="1">
                <a:solidFill>
                  <a:schemeClr val="tx1"/>
                </a:solidFill>
                <a:latin typeface="+mj-lt"/>
                <a:cs typeface="Arial" panose="020B0604020202020204" pitchFamily="34" charset="0"/>
              </a:rPr>
              <a:t>thơ</a:t>
            </a:r>
            <a:r>
              <a:rPr lang="en-US" sz="2400" b="1" kern="1200" dirty="0">
                <a:solidFill>
                  <a:schemeClr val="tx1"/>
                </a:solidFill>
                <a:latin typeface="+mj-lt"/>
                <a:cs typeface="Arial" panose="020B0604020202020204" pitchFamily="34" charset="0"/>
              </a:rPr>
              <a:t> </a:t>
            </a:r>
            <a:r>
              <a:rPr lang="vi-VN" sz="2400" b="1" kern="1200" dirty="0">
                <a:solidFill>
                  <a:schemeClr val="tx1"/>
                </a:solidFill>
                <a:latin typeface="+mj-lt"/>
                <a:cs typeface="Arial" panose="020B0604020202020204" pitchFamily="34" charset="0"/>
              </a:rPr>
              <a:t>có thể chia thành</a:t>
            </a:r>
            <a:r>
              <a:rPr lang="en-US" sz="2400" b="1" kern="1200" dirty="0">
                <a:solidFill>
                  <a:schemeClr val="tx1"/>
                </a:solidFill>
                <a:latin typeface="+mj-lt"/>
                <a:cs typeface="Arial" panose="020B0604020202020204" pitchFamily="34" charset="0"/>
              </a:rPr>
              <a:t> 3 </a:t>
            </a:r>
            <a:r>
              <a:rPr lang="en-US" sz="2400" b="1" kern="1200" dirty="0" err="1">
                <a:solidFill>
                  <a:schemeClr val="tx1"/>
                </a:solidFill>
                <a:latin typeface="+mj-lt"/>
                <a:cs typeface="Arial" panose="020B0604020202020204" pitchFamily="34" charset="0"/>
              </a:rPr>
              <a:t>đoạn</a:t>
            </a:r>
            <a:r>
              <a:rPr lang="en-US" sz="2400" b="1" kern="1200" dirty="0">
                <a:solidFill>
                  <a:schemeClr val="tx1"/>
                </a:solidFill>
                <a:latin typeface="+mj-lt"/>
                <a:cs typeface="Arial" panose="020B0604020202020204" pitchFamily="34" charset="0"/>
              </a:rPr>
              <a:t> </a:t>
            </a:r>
            <a:r>
              <a:rPr lang="vi-VN" sz="2400" b="1" kern="1200" dirty="0">
                <a:solidFill>
                  <a:schemeClr val="tx1"/>
                </a:solidFill>
                <a:latin typeface="+mj-lt"/>
                <a:cs typeface="Arial" panose="020B0604020202020204" pitchFamily="34" charset="0"/>
              </a:rPr>
              <a:t>như sau để luyện đọc và tìm ý:</a:t>
            </a:r>
            <a:endParaRPr lang="en-US" sz="2400" b="1" kern="120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1153611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85817E-9F85-D107-76E3-2E2D0109EA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0A7583D-7007-2C34-90F4-BC5CF0878D70}"/>
              </a:ext>
            </a:extLst>
          </p:cNvPr>
          <p:cNvSpPr txBox="1"/>
          <p:nvPr/>
        </p:nvSpPr>
        <p:spPr>
          <a:xfrm>
            <a:off x="4908756" y="1899224"/>
            <a:ext cx="5693230" cy="2164503"/>
          </a:xfrm>
          <a:prstGeom prst="rect">
            <a:avLst/>
          </a:prstGeom>
          <a:noFill/>
        </p:spPr>
        <p:txBody>
          <a:bodyPr wrap="square" rtlCol="0">
            <a:spAutoFit/>
          </a:bodyPr>
          <a:lstStyle/>
          <a:p>
            <a:pPr algn="ctr" defTabSz="1152053">
              <a:lnSpc>
                <a:spcPct val="150000"/>
              </a:lnSpc>
              <a:buClrTx/>
              <a:defRPr/>
            </a:pPr>
            <a:r>
              <a:rPr lang="en-US" sz="4800" b="1" dirty="0">
                <a:solidFill>
                  <a:srgbClr val="C00000"/>
                </a:solidFill>
                <a:latin typeface="+mj-lt"/>
              </a:rPr>
              <a:t>HOẠT ĐỘNG 2</a:t>
            </a:r>
          </a:p>
          <a:p>
            <a:pPr algn="ctr" defTabSz="1152053">
              <a:lnSpc>
                <a:spcPct val="150000"/>
              </a:lnSpc>
              <a:buClrTx/>
              <a:defRPr/>
            </a:pPr>
            <a:r>
              <a:rPr lang="en-US" sz="4800" b="1" dirty="0">
                <a:solidFill>
                  <a:schemeClr val="tx1"/>
                </a:solidFill>
                <a:latin typeface="+mj-lt"/>
              </a:rPr>
              <a:t>ĐỌC HIỂU</a:t>
            </a:r>
          </a:p>
        </p:txBody>
      </p:sp>
      <p:grpSp>
        <p:nvGrpSpPr>
          <p:cNvPr id="4" name="Group 3">
            <a:extLst>
              <a:ext uri="{FF2B5EF4-FFF2-40B4-BE49-F238E27FC236}">
                <a16:creationId xmlns:a16="http://schemas.microsoft.com/office/drawing/2014/main" id="{E7770A9C-6A02-0435-8D0C-F398A1D9500C}"/>
              </a:ext>
            </a:extLst>
          </p:cNvPr>
          <p:cNvGrpSpPr/>
          <p:nvPr/>
        </p:nvGrpSpPr>
        <p:grpSpPr>
          <a:xfrm>
            <a:off x="1299219" y="1859821"/>
            <a:ext cx="9287215" cy="4998179"/>
            <a:chOff x="970160" y="920856"/>
            <a:chExt cx="16054649" cy="8640267"/>
          </a:xfrm>
        </p:grpSpPr>
        <p:grpSp>
          <p:nvGrpSpPr>
            <p:cNvPr id="6" name="Group 14">
              <a:extLst>
                <a:ext uri="{FF2B5EF4-FFF2-40B4-BE49-F238E27FC236}">
                  <a16:creationId xmlns:a16="http://schemas.microsoft.com/office/drawing/2014/main" id="{ABB34C01-3873-181B-B108-13EBC76A3676}"/>
                </a:ext>
              </a:extLst>
            </p:cNvPr>
            <p:cNvGrpSpPr/>
            <p:nvPr/>
          </p:nvGrpSpPr>
          <p:grpSpPr>
            <a:xfrm>
              <a:off x="6579991" y="8615551"/>
              <a:ext cx="10444818" cy="945572"/>
              <a:chOff x="0" y="0"/>
              <a:chExt cx="2750899" cy="249039"/>
            </a:xfrm>
          </p:grpSpPr>
          <p:sp>
            <p:nvSpPr>
              <p:cNvPr id="14" name="Freeform 15">
                <a:extLst>
                  <a:ext uri="{FF2B5EF4-FFF2-40B4-BE49-F238E27FC236}">
                    <a16:creationId xmlns:a16="http://schemas.microsoft.com/office/drawing/2014/main" id="{907C83A5-4F2E-558D-B06C-45B3C0ABBE4C}"/>
                  </a:ext>
                </a:extLst>
              </p:cNvPr>
              <p:cNvSpPr/>
              <p:nvPr/>
            </p:nvSpPr>
            <p:spPr>
              <a:xfrm>
                <a:off x="0" y="0"/>
                <a:ext cx="2750899" cy="249039"/>
              </a:xfrm>
              <a:custGeom>
                <a:avLst/>
                <a:gdLst/>
                <a:ahLst/>
                <a:cxnLst/>
                <a:rect l="l" t="t" r="r" b="b"/>
                <a:pathLst>
                  <a:path w="2750899" h="249039">
                    <a:moveTo>
                      <a:pt x="20754" y="0"/>
                    </a:moveTo>
                    <a:lnTo>
                      <a:pt x="2730145" y="0"/>
                    </a:lnTo>
                    <a:cubicBezTo>
                      <a:pt x="2741607" y="0"/>
                      <a:pt x="2750899" y="9292"/>
                      <a:pt x="2750899" y="20754"/>
                    </a:cubicBezTo>
                    <a:lnTo>
                      <a:pt x="2750899" y="228285"/>
                    </a:lnTo>
                    <a:cubicBezTo>
                      <a:pt x="2750899" y="239747"/>
                      <a:pt x="2741607" y="249039"/>
                      <a:pt x="2730145" y="249039"/>
                    </a:cubicBezTo>
                    <a:lnTo>
                      <a:pt x="20754" y="249039"/>
                    </a:lnTo>
                    <a:cubicBezTo>
                      <a:pt x="15250" y="249039"/>
                      <a:pt x="9971" y="246853"/>
                      <a:pt x="6079" y="242961"/>
                    </a:cubicBezTo>
                    <a:cubicBezTo>
                      <a:pt x="2187" y="239068"/>
                      <a:pt x="0" y="233790"/>
                      <a:pt x="0" y="228285"/>
                    </a:cubicBezTo>
                    <a:lnTo>
                      <a:pt x="0" y="20754"/>
                    </a:lnTo>
                    <a:cubicBezTo>
                      <a:pt x="0" y="9292"/>
                      <a:pt x="9292" y="0"/>
                      <a:pt x="20754" y="0"/>
                    </a:cubicBezTo>
                    <a:close/>
                  </a:path>
                </a:pathLst>
              </a:custGeom>
              <a:solidFill>
                <a:srgbClr val="4F3C0B"/>
              </a:solidFill>
            </p:spPr>
          </p:sp>
          <p:sp>
            <p:nvSpPr>
              <p:cNvPr id="15" name="TextBox 16">
                <a:extLst>
                  <a:ext uri="{FF2B5EF4-FFF2-40B4-BE49-F238E27FC236}">
                    <a16:creationId xmlns:a16="http://schemas.microsoft.com/office/drawing/2014/main" id="{8413F3AE-7069-CC3B-E357-A6642FF2EEFA}"/>
                  </a:ext>
                </a:extLst>
              </p:cNvPr>
              <p:cNvSpPr txBox="1"/>
              <p:nvPr/>
            </p:nvSpPr>
            <p:spPr>
              <a:xfrm>
                <a:off x="0" y="-38100"/>
                <a:ext cx="2750899" cy="287139"/>
              </a:xfrm>
              <a:prstGeom prst="rect">
                <a:avLst/>
              </a:prstGeom>
            </p:spPr>
            <p:txBody>
              <a:bodyPr lIns="50800" tIns="50800" rIns="50800" bIns="50800" rtlCol="0" anchor="ctr"/>
              <a:lstStyle/>
              <a:p>
                <a:pPr algn="ctr">
                  <a:lnSpc>
                    <a:spcPts val="2659"/>
                  </a:lnSpc>
                </a:pPr>
                <a:endParaRPr/>
              </a:p>
            </p:txBody>
          </p:sp>
        </p:grpSp>
        <p:sp>
          <p:nvSpPr>
            <p:cNvPr id="7" name="Freeform 17">
              <a:extLst>
                <a:ext uri="{FF2B5EF4-FFF2-40B4-BE49-F238E27FC236}">
                  <a16:creationId xmlns:a16="http://schemas.microsoft.com/office/drawing/2014/main" id="{C80D6954-7FB8-A771-2A14-B9B796F73337}"/>
                </a:ext>
              </a:extLst>
            </p:cNvPr>
            <p:cNvSpPr/>
            <p:nvPr/>
          </p:nvSpPr>
          <p:spPr>
            <a:xfrm flipH="1">
              <a:off x="970160" y="920856"/>
              <a:ext cx="6815010" cy="8640267"/>
            </a:xfrm>
            <a:custGeom>
              <a:avLst/>
              <a:gdLst/>
              <a:ahLst/>
              <a:cxnLst/>
              <a:rect l="l" t="t" r="r" b="b"/>
              <a:pathLst>
                <a:path w="6815010" h="8640267">
                  <a:moveTo>
                    <a:pt x="6815011" y="0"/>
                  </a:moveTo>
                  <a:lnTo>
                    <a:pt x="0" y="0"/>
                  </a:lnTo>
                  <a:lnTo>
                    <a:pt x="0" y="8640267"/>
                  </a:lnTo>
                  <a:lnTo>
                    <a:pt x="6815011" y="8640267"/>
                  </a:lnTo>
                  <a:lnTo>
                    <a:pt x="6815011" y="0"/>
                  </a:lnTo>
                  <a:close/>
                </a:path>
              </a:pathLst>
            </a:custGeom>
            <a:blipFill>
              <a:blip r:embed="rId3"/>
              <a:stretch>
                <a:fillRect/>
              </a:stretch>
            </a:blipFill>
          </p:spPr>
        </p:sp>
        <p:sp>
          <p:nvSpPr>
            <p:cNvPr id="8" name="Freeform 18">
              <a:extLst>
                <a:ext uri="{FF2B5EF4-FFF2-40B4-BE49-F238E27FC236}">
                  <a16:creationId xmlns:a16="http://schemas.microsoft.com/office/drawing/2014/main" id="{5ED1EC61-6D64-F6D6-F2F3-D4BF4645F355}"/>
                </a:ext>
              </a:extLst>
            </p:cNvPr>
            <p:cNvSpPr/>
            <p:nvPr/>
          </p:nvSpPr>
          <p:spPr>
            <a:xfrm>
              <a:off x="7116158" y="8396569"/>
              <a:ext cx="887161" cy="969575"/>
            </a:xfrm>
            <a:custGeom>
              <a:avLst/>
              <a:gdLst/>
              <a:ahLst/>
              <a:cxnLst/>
              <a:rect l="l" t="t" r="r" b="b"/>
              <a:pathLst>
                <a:path w="887161" h="969575">
                  <a:moveTo>
                    <a:pt x="0" y="0"/>
                  </a:moveTo>
                  <a:lnTo>
                    <a:pt x="887161" y="0"/>
                  </a:lnTo>
                  <a:lnTo>
                    <a:pt x="887161" y="969575"/>
                  </a:lnTo>
                  <a:lnTo>
                    <a:pt x="0" y="9695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19">
              <a:extLst>
                <a:ext uri="{FF2B5EF4-FFF2-40B4-BE49-F238E27FC236}">
                  <a16:creationId xmlns:a16="http://schemas.microsoft.com/office/drawing/2014/main" id="{400F74A7-21E9-AFE5-5641-AF2AA7EAA583}"/>
                </a:ext>
              </a:extLst>
            </p:cNvPr>
            <p:cNvSpPr/>
            <p:nvPr/>
          </p:nvSpPr>
          <p:spPr>
            <a:xfrm>
              <a:off x="9602783" y="6388401"/>
              <a:ext cx="1507482" cy="2977743"/>
            </a:xfrm>
            <a:custGeom>
              <a:avLst/>
              <a:gdLst/>
              <a:ahLst/>
              <a:cxnLst/>
              <a:rect l="l" t="t" r="r" b="b"/>
              <a:pathLst>
                <a:path w="1507482" h="2977743">
                  <a:moveTo>
                    <a:pt x="0" y="0"/>
                  </a:moveTo>
                  <a:lnTo>
                    <a:pt x="1507482" y="0"/>
                  </a:lnTo>
                  <a:lnTo>
                    <a:pt x="1507482" y="2977743"/>
                  </a:lnTo>
                  <a:lnTo>
                    <a:pt x="0" y="29777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0" name="Freeform 20">
              <a:extLst>
                <a:ext uri="{FF2B5EF4-FFF2-40B4-BE49-F238E27FC236}">
                  <a16:creationId xmlns:a16="http://schemas.microsoft.com/office/drawing/2014/main" id="{597890C5-71F5-655F-5B91-EE98A9264BDD}"/>
                </a:ext>
              </a:extLst>
            </p:cNvPr>
            <p:cNvSpPr/>
            <p:nvPr/>
          </p:nvSpPr>
          <p:spPr>
            <a:xfrm>
              <a:off x="8239741" y="7642825"/>
              <a:ext cx="1126620" cy="1723319"/>
            </a:xfrm>
            <a:custGeom>
              <a:avLst/>
              <a:gdLst/>
              <a:ahLst/>
              <a:cxnLst/>
              <a:rect l="l" t="t" r="r" b="b"/>
              <a:pathLst>
                <a:path w="1126620" h="1723319">
                  <a:moveTo>
                    <a:pt x="0" y="0"/>
                  </a:moveTo>
                  <a:lnTo>
                    <a:pt x="1126620" y="0"/>
                  </a:lnTo>
                  <a:lnTo>
                    <a:pt x="1126620" y="1723319"/>
                  </a:lnTo>
                  <a:lnTo>
                    <a:pt x="0" y="172331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21">
              <a:extLst>
                <a:ext uri="{FF2B5EF4-FFF2-40B4-BE49-F238E27FC236}">
                  <a16:creationId xmlns:a16="http://schemas.microsoft.com/office/drawing/2014/main" id="{145B0ED4-5719-A5C1-4973-EC0833AAE265}"/>
                </a:ext>
              </a:extLst>
            </p:cNvPr>
            <p:cNvSpPr/>
            <p:nvPr/>
          </p:nvSpPr>
          <p:spPr>
            <a:xfrm>
              <a:off x="13151333" y="5783740"/>
              <a:ext cx="1652384" cy="3582404"/>
            </a:xfrm>
            <a:custGeom>
              <a:avLst/>
              <a:gdLst/>
              <a:ahLst/>
              <a:cxnLst/>
              <a:rect l="l" t="t" r="r" b="b"/>
              <a:pathLst>
                <a:path w="1652384" h="3582404">
                  <a:moveTo>
                    <a:pt x="0" y="0"/>
                  </a:moveTo>
                  <a:lnTo>
                    <a:pt x="1652384" y="0"/>
                  </a:lnTo>
                  <a:lnTo>
                    <a:pt x="1652384" y="3582404"/>
                  </a:lnTo>
                  <a:lnTo>
                    <a:pt x="0" y="35824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22">
              <a:extLst>
                <a:ext uri="{FF2B5EF4-FFF2-40B4-BE49-F238E27FC236}">
                  <a16:creationId xmlns:a16="http://schemas.microsoft.com/office/drawing/2014/main" id="{39987598-6A8D-2AA6-3EB1-82F1FB6E3066}"/>
                </a:ext>
              </a:extLst>
            </p:cNvPr>
            <p:cNvSpPr/>
            <p:nvPr/>
          </p:nvSpPr>
          <p:spPr>
            <a:xfrm>
              <a:off x="11346687" y="5575874"/>
              <a:ext cx="1568224" cy="3790270"/>
            </a:xfrm>
            <a:custGeom>
              <a:avLst/>
              <a:gdLst/>
              <a:ahLst/>
              <a:cxnLst/>
              <a:rect l="l" t="t" r="r" b="b"/>
              <a:pathLst>
                <a:path w="1568224" h="3790270">
                  <a:moveTo>
                    <a:pt x="0" y="0"/>
                  </a:moveTo>
                  <a:lnTo>
                    <a:pt x="1568224" y="0"/>
                  </a:lnTo>
                  <a:lnTo>
                    <a:pt x="1568224" y="3790270"/>
                  </a:lnTo>
                  <a:lnTo>
                    <a:pt x="0" y="379027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23">
              <a:extLst>
                <a:ext uri="{FF2B5EF4-FFF2-40B4-BE49-F238E27FC236}">
                  <a16:creationId xmlns:a16="http://schemas.microsoft.com/office/drawing/2014/main" id="{65B2C5B9-BB12-B655-2571-EABA2FAD5F7D}"/>
                </a:ext>
              </a:extLst>
            </p:cNvPr>
            <p:cNvSpPr/>
            <p:nvPr/>
          </p:nvSpPr>
          <p:spPr>
            <a:xfrm>
              <a:off x="15040138" y="5783740"/>
              <a:ext cx="1652384" cy="3582404"/>
            </a:xfrm>
            <a:custGeom>
              <a:avLst/>
              <a:gdLst/>
              <a:ahLst/>
              <a:cxnLst/>
              <a:rect l="l" t="t" r="r" b="b"/>
              <a:pathLst>
                <a:path w="1652384" h="3582404">
                  <a:moveTo>
                    <a:pt x="0" y="0"/>
                  </a:moveTo>
                  <a:lnTo>
                    <a:pt x="1652384" y="0"/>
                  </a:lnTo>
                  <a:lnTo>
                    <a:pt x="1652384" y="3582404"/>
                  </a:lnTo>
                  <a:lnTo>
                    <a:pt x="0" y="35824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Tree>
    <p:extLst>
      <p:ext uri="{BB962C8B-B14F-4D97-AF65-F5344CB8AC3E}">
        <p14:creationId xmlns:p14="http://schemas.microsoft.com/office/powerpoint/2010/main" val="208546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9FE4D6F-99DB-3240-C4CB-D11176E3400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8CF2F34-8FD7-129F-980E-2194B824E5C2}"/>
              </a:ext>
            </a:extLst>
          </p:cNvPr>
          <p:cNvSpPr txBox="1"/>
          <p:nvPr/>
        </p:nvSpPr>
        <p:spPr>
          <a:xfrm>
            <a:off x="3505763" y="1645901"/>
            <a:ext cx="5180474" cy="333473"/>
          </a:xfrm>
          <a:prstGeom prst="rect">
            <a:avLst/>
          </a:prstGeom>
          <a:noFill/>
          <a:ln>
            <a:noFill/>
          </a:ln>
        </p:spPr>
        <p:txBody>
          <a:bodyPr wrap="square" rtlCol="0">
            <a:spAutoFit/>
          </a:bodyPr>
          <a:lstStyle/>
          <a:p>
            <a:pPr algn="ctr" defTabSz="576026">
              <a:buClrTx/>
              <a:defRPr/>
            </a:pPr>
            <a:r>
              <a:rPr lang="en-US" sz="2400" b="1" kern="1200" dirty="0">
                <a:solidFill>
                  <a:schemeClr val="tx1"/>
                </a:solidFill>
                <a:latin typeface="+mj-lt"/>
                <a:ea typeface="+mn-ea"/>
                <a:cs typeface="Arial" panose="020B0604020202020204" pitchFamily="34" charset="0"/>
              </a:rPr>
              <a:t>GIẢI NGHĨA TỪ KHÓ</a:t>
            </a:r>
          </a:p>
        </p:txBody>
      </p:sp>
      <p:sp>
        <p:nvSpPr>
          <p:cNvPr id="5" name="Rectangle 4">
            <a:extLst>
              <a:ext uri="{FF2B5EF4-FFF2-40B4-BE49-F238E27FC236}">
                <a16:creationId xmlns:a16="http://schemas.microsoft.com/office/drawing/2014/main" id="{844A4B09-55E9-8FEE-47B0-8906B63EB995}"/>
              </a:ext>
            </a:extLst>
          </p:cNvPr>
          <p:cNvSpPr/>
          <p:nvPr/>
        </p:nvSpPr>
        <p:spPr>
          <a:xfrm>
            <a:off x="782021" y="2286986"/>
            <a:ext cx="3199460" cy="732990"/>
          </a:xfrm>
          <a:prstGeom prst="rect">
            <a:avLst/>
          </a:prstGeom>
          <a:solidFill>
            <a:schemeClr val="accent2">
              <a:lumMod val="40000"/>
              <a:lumOff val="60000"/>
            </a:schemeClr>
          </a:solidFill>
          <a:ln w="12700" cap="flat" cmpd="sng" algn="ctr">
            <a:noFill/>
            <a:prstDash val="solid"/>
          </a:ln>
          <a:effectLst/>
        </p:spPr>
        <p:txBody>
          <a:bodyPr rtlCol="0" anchor="ctr"/>
          <a:lstStyle/>
          <a:p>
            <a:pPr algn="ctr" defTabSz="1152053">
              <a:buClrTx/>
              <a:defRPr/>
            </a:pPr>
            <a:r>
              <a:rPr lang="en-US" sz="2400" i="1">
                <a:solidFill>
                  <a:schemeClr val="tx1"/>
                </a:solidFill>
                <a:latin typeface="+mj-lt"/>
                <a:ea typeface="+mn-ea"/>
              </a:rPr>
              <a:t>Vòng đời</a:t>
            </a:r>
          </a:p>
        </p:txBody>
      </p:sp>
      <p:sp>
        <p:nvSpPr>
          <p:cNvPr id="6" name="Rectangle 5">
            <a:extLst>
              <a:ext uri="{FF2B5EF4-FFF2-40B4-BE49-F238E27FC236}">
                <a16:creationId xmlns:a16="http://schemas.microsoft.com/office/drawing/2014/main" id="{1BA75684-4A66-733A-1432-72F078DD80FF}"/>
              </a:ext>
            </a:extLst>
          </p:cNvPr>
          <p:cNvSpPr/>
          <p:nvPr/>
        </p:nvSpPr>
        <p:spPr>
          <a:xfrm>
            <a:off x="4494346" y="2286986"/>
            <a:ext cx="3203308" cy="732990"/>
          </a:xfrm>
          <a:prstGeom prst="rect">
            <a:avLst/>
          </a:prstGeom>
          <a:solidFill>
            <a:schemeClr val="accent2">
              <a:lumMod val="40000"/>
              <a:lumOff val="60000"/>
            </a:schemeClr>
          </a:solidFill>
          <a:ln w="12700" cap="flat" cmpd="sng" algn="ctr">
            <a:noFill/>
            <a:prstDash val="solid"/>
          </a:ln>
          <a:effectLst/>
        </p:spPr>
        <p:txBody>
          <a:bodyPr rtlCol="0" anchor="ctr"/>
          <a:lstStyle/>
          <a:p>
            <a:pPr algn="ctr" defTabSz="1152053">
              <a:buClrTx/>
              <a:defRPr/>
            </a:pPr>
            <a:r>
              <a:rPr lang="en-US" sz="2400" i="1" dirty="0" err="1">
                <a:solidFill>
                  <a:schemeClr val="tx1"/>
                </a:solidFill>
                <a:latin typeface="+mj-lt"/>
                <a:ea typeface="+mn-ea"/>
              </a:rPr>
              <a:t>Rắn</a:t>
            </a:r>
            <a:r>
              <a:rPr lang="en-US" sz="2400" i="1" dirty="0">
                <a:solidFill>
                  <a:schemeClr val="tx1"/>
                </a:solidFill>
                <a:latin typeface="+mj-lt"/>
                <a:ea typeface="+mn-ea"/>
              </a:rPr>
              <a:t> </a:t>
            </a:r>
            <a:r>
              <a:rPr lang="en-US" sz="2400" i="1" dirty="0" err="1">
                <a:solidFill>
                  <a:schemeClr val="tx1"/>
                </a:solidFill>
                <a:latin typeface="+mj-lt"/>
                <a:ea typeface="+mn-ea"/>
              </a:rPr>
              <a:t>cấc</a:t>
            </a:r>
            <a:endParaRPr lang="en-US" sz="2400" i="1" dirty="0">
              <a:solidFill>
                <a:schemeClr val="tx1"/>
              </a:solidFill>
              <a:latin typeface="+mj-lt"/>
              <a:ea typeface="+mn-ea"/>
            </a:endParaRPr>
          </a:p>
        </p:txBody>
      </p:sp>
      <p:sp>
        <p:nvSpPr>
          <p:cNvPr id="7" name="Down Arrow 5">
            <a:extLst>
              <a:ext uri="{FF2B5EF4-FFF2-40B4-BE49-F238E27FC236}">
                <a16:creationId xmlns:a16="http://schemas.microsoft.com/office/drawing/2014/main" id="{F89AAA29-6F0E-BC67-DA90-439B97475BAA}"/>
              </a:ext>
            </a:extLst>
          </p:cNvPr>
          <p:cNvSpPr/>
          <p:nvPr/>
        </p:nvSpPr>
        <p:spPr>
          <a:xfrm>
            <a:off x="1845122" y="3283853"/>
            <a:ext cx="1073255" cy="732990"/>
          </a:xfrm>
          <a:prstGeom prst="downArrow">
            <a:avLst/>
          </a:prstGeom>
          <a:solidFill>
            <a:schemeClr val="accent2"/>
          </a:solidFill>
          <a:ln w="25400" cap="flat" cmpd="sng" algn="ctr">
            <a:solidFill>
              <a:schemeClr val="accent2"/>
            </a:solidFill>
            <a:prstDash val="solid"/>
          </a:ln>
          <a:effectLst/>
        </p:spPr>
        <p:txBody>
          <a:bodyPr rtlCol="0" anchor="ctr"/>
          <a:lstStyle/>
          <a:p>
            <a:pPr algn="ctr" defTabSz="1152053">
              <a:buClrTx/>
              <a:defRPr/>
            </a:pPr>
            <a:endParaRPr lang="en-US" sz="2400">
              <a:solidFill>
                <a:prstClr val="white"/>
              </a:solidFill>
              <a:latin typeface="+mj-lt"/>
              <a:ea typeface="+mn-ea"/>
            </a:endParaRPr>
          </a:p>
        </p:txBody>
      </p:sp>
      <p:sp>
        <p:nvSpPr>
          <p:cNvPr id="8" name="Rounded Rectangle 104">
            <a:extLst>
              <a:ext uri="{FF2B5EF4-FFF2-40B4-BE49-F238E27FC236}">
                <a16:creationId xmlns:a16="http://schemas.microsoft.com/office/drawing/2014/main" id="{CF2CB49F-ED97-6D56-94BB-8FFEED94A98E}"/>
              </a:ext>
            </a:extLst>
          </p:cNvPr>
          <p:cNvSpPr/>
          <p:nvPr/>
        </p:nvSpPr>
        <p:spPr>
          <a:xfrm>
            <a:off x="782022" y="4280721"/>
            <a:ext cx="3203308" cy="2202166"/>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r>
              <a:rPr lang="en-US" sz="2400">
                <a:latin typeface="+mj-lt"/>
                <a:ea typeface="+mn-ea"/>
                <a:cs typeface="Arial" panose="020B0604020202020204" pitchFamily="34" charset="0"/>
              </a:rPr>
              <a:t>thời gian sống của thực vật, động vật.</a:t>
            </a:r>
            <a:endParaRPr lang="en-US" sz="2400" dirty="0">
              <a:solidFill>
                <a:srgbClr val="FF0000"/>
              </a:solidFill>
              <a:latin typeface="+mj-lt"/>
              <a:ea typeface="+mn-ea"/>
              <a:cs typeface="Arial" panose="020B0604020202020204" pitchFamily="34" charset="0"/>
            </a:endParaRPr>
          </a:p>
        </p:txBody>
      </p:sp>
      <p:sp>
        <p:nvSpPr>
          <p:cNvPr id="9" name="Down Arrow 5">
            <a:extLst>
              <a:ext uri="{FF2B5EF4-FFF2-40B4-BE49-F238E27FC236}">
                <a16:creationId xmlns:a16="http://schemas.microsoft.com/office/drawing/2014/main" id="{69A83D07-2300-0267-1694-4E2F70604C49}"/>
              </a:ext>
            </a:extLst>
          </p:cNvPr>
          <p:cNvSpPr/>
          <p:nvPr/>
        </p:nvSpPr>
        <p:spPr>
          <a:xfrm>
            <a:off x="5560333" y="3285650"/>
            <a:ext cx="1073255" cy="732990"/>
          </a:xfrm>
          <a:prstGeom prst="downArrow">
            <a:avLst/>
          </a:prstGeom>
          <a:solidFill>
            <a:schemeClr val="accent2"/>
          </a:solidFill>
          <a:ln w="25400" cap="flat" cmpd="sng" algn="ctr">
            <a:solidFill>
              <a:schemeClr val="accent2"/>
            </a:solidFill>
            <a:prstDash val="solid"/>
          </a:ln>
          <a:effectLst/>
        </p:spPr>
        <p:txBody>
          <a:bodyPr rtlCol="0" anchor="ctr"/>
          <a:lstStyle/>
          <a:p>
            <a:pPr algn="ctr" defTabSz="1152053">
              <a:buClrTx/>
              <a:defRPr/>
            </a:pPr>
            <a:endParaRPr lang="en-US" sz="2400">
              <a:solidFill>
                <a:prstClr val="white"/>
              </a:solidFill>
              <a:latin typeface="+mj-lt"/>
              <a:ea typeface="+mn-ea"/>
            </a:endParaRPr>
          </a:p>
        </p:txBody>
      </p:sp>
      <p:sp>
        <p:nvSpPr>
          <p:cNvPr id="10" name="Rounded Rectangle 104">
            <a:extLst>
              <a:ext uri="{FF2B5EF4-FFF2-40B4-BE49-F238E27FC236}">
                <a16:creationId xmlns:a16="http://schemas.microsoft.com/office/drawing/2014/main" id="{A8CD46A9-9DB1-5630-2558-F330402FCC58}"/>
              </a:ext>
            </a:extLst>
          </p:cNvPr>
          <p:cNvSpPr/>
          <p:nvPr/>
        </p:nvSpPr>
        <p:spPr>
          <a:xfrm>
            <a:off x="4494347" y="4280720"/>
            <a:ext cx="3203308" cy="2202166"/>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r>
              <a:rPr lang="vi-VN" sz="2400">
                <a:latin typeface="+mj-lt"/>
                <a:ea typeface="+mn-ea"/>
                <a:cs typeface="Arial" panose="020B0604020202020204" pitchFamily="34" charset="0"/>
              </a:rPr>
              <a:t>rắn đến mức khô cứng lại</a:t>
            </a:r>
            <a:r>
              <a:rPr lang="en-US" sz="2400">
                <a:latin typeface="+mj-lt"/>
                <a:ea typeface="+mn-ea"/>
                <a:cs typeface="Arial" panose="020B0604020202020204" pitchFamily="34" charset="0"/>
              </a:rPr>
              <a:t>.</a:t>
            </a:r>
            <a:endParaRPr lang="en-US" sz="2400" dirty="0">
              <a:solidFill>
                <a:srgbClr val="FF0000"/>
              </a:solidFill>
              <a:latin typeface="+mj-lt"/>
              <a:ea typeface="+mn-ea"/>
              <a:cs typeface="Arial" panose="020B0604020202020204" pitchFamily="34" charset="0"/>
            </a:endParaRPr>
          </a:p>
        </p:txBody>
      </p:sp>
      <p:sp>
        <p:nvSpPr>
          <p:cNvPr id="11" name="Rectangle 10">
            <a:extLst>
              <a:ext uri="{FF2B5EF4-FFF2-40B4-BE49-F238E27FC236}">
                <a16:creationId xmlns:a16="http://schemas.microsoft.com/office/drawing/2014/main" id="{96D49101-8D71-63DA-BC4F-7A63382C6CB1}"/>
              </a:ext>
            </a:extLst>
          </p:cNvPr>
          <p:cNvSpPr/>
          <p:nvPr/>
        </p:nvSpPr>
        <p:spPr>
          <a:xfrm>
            <a:off x="8210519" y="2284437"/>
            <a:ext cx="3203307" cy="732990"/>
          </a:xfrm>
          <a:prstGeom prst="rect">
            <a:avLst/>
          </a:prstGeom>
          <a:solidFill>
            <a:schemeClr val="accent2">
              <a:lumMod val="40000"/>
              <a:lumOff val="60000"/>
            </a:schemeClr>
          </a:solidFill>
          <a:ln w="12700" cap="flat" cmpd="sng" algn="ctr">
            <a:noFill/>
            <a:prstDash val="solid"/>
          </a:ln>
          <a:effectLst/>
        </p:spPr>
        <p:txBody>
          <a:bodyPr rtlCol="0" anchor="ctr"/>
          <a:lstStyle/>
          <a:p>
            <a:pPr algn="ctr" defTabSz="1152053">
              <a:buClrTx/>
              <a:defRPr/>
            </a:pPr>
            <a:r>
              <a:rPr lang="en-US" sz="2400" i="1">
                <a:solidFill>
                  <a:schemeClr val="tx1"/>
                </a:solidFill>
                <a:latin typeface="+mj-lt"/>
                <a:ea typeface="+mn-ea"/>
              </a:rPr>
              <a:t>nứt nanh</a:t>
            </a:r>
          </a:p>
        </p:txBody>
      </p:sp>
      <p:sp>
        <p:nvSpPr>
          <p:cNvPr id="12" name="Down Arrow 5">
            <a:extLst>
              <a:ext uri="{FF2B5EF4-FFF2-40B4-BE49-F238E27FC236}">
                <a16:creationId xmlns:a16="http://schemas.microsoft.com/office/drawing/2014/main" id="{DFCD53D4-B811-4757-F72C-95094C706022}"/>
              </a:ext>
            </a:extLst>
          </p:cNvPr>
          <p:cNvSpPr/>
          <p:nvPr/>
        </p:nvSpPr>
        <p:spPr>
          <a:xfrm>
            <a:off x="9278474" y="3283853"/>
            <a:ext cx="1073255" cy="732990"/>
          </a:xfrm>
          <a:prstGeom prst="downArrow">
            <a:avLst/>
          </a:prstGeom>
          <a:solidFill>
            <a:schemeClr val="accent2"/>
          </a:solidFill>
          <a:ln w="25400" cap="flat" cmpd="sng" algn="ctr">
            <a:solidFill>
              <a:schemeClr val="accent2"/>
            </a:solidFill>
            <a:prstDash val="solid"/>
          </a:ln>
          <a:effectLst/>
        </p:spPr>
        <p:txBody>
          <a:bodyPr rtlCol="0" anchor="ctr"/>
          <a:lstStyle/>
          <a:p>
            <a:pPr algn="ctr" defTabSz="1152053">
              <a:buClrTx/>
              <a:defRPr/>
            </a:pPr>
            <a:endParaRPr lang="en-US" sz="2400">
              <a:solidFill>
                <a:prstClr val="white"/>
              </a:solidFill>
              <a:latin typeface="+mj-lt"/>
              <a:ea typeface="+mn-ea"/>
            </a:endParaRPr>
          </a:p>
        </p:txBody>
      </p:sp>
      <p:sp>
        <p:nvSpPr>
          <p:cNvPr id="13" name="Rounded Rectangle 104">
            <a:extLst>
              <a:ext uri="{FF2B5EF4-FFF2-40B4-BE49-F238E27FC236}">
                <a16:creationId xmlns:a16="http://schemas.microsoft.com/office/drawing/2014/main" id="{1CC596B7-8788-DCAD-2FD9-4CF7B6EF15F7}"/>
              </a:ext>
            </a:extLst>
          </p:cNvPr>
          <p:cNvSpPr/>
          <p:nvPr/>
        </p:nvSpPr>
        <p:spPr>
          <a:xfrm>
            <a:off x="8210519" y="4280720"/>
            <a:ext cx="3203307" cy="2202166"/>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r>
              <a:rPr lang="vi-VN" sz="2400">
                <a:latin typeface="+mj-lt"/>
                <a:ea typeface="+mn-ea"/>
                <a:cs typeface="Arial" panose="020B0604020202020204" pitchFamily="34" charset="0"/>
              </a:rPr>
              <a:t>(hạt) có mầm mới nảy, bắt đầu lộ ra khỏi vỏ. </a:t>
            </a:r>
            <a:endParaRPr lang="en-US" sz="2400" dirty="0">
              <a:solidFill>
                <a:srgbClr val="FF0000"/>
              </a:solidFill>
              <a:latin typeface="+mj-lt"/>
              <a:ea typeface="+mn-ea"/>
              <a:cs typeface="Arial" panose="020B0604020202020204" pitchFamily="34" charset="0"/>
            </a:endParaRPr>
          </a:p>
        </p:txBody>
      </p:sp>
    </p:spTree>
    <p:extLst>
      <p:ext uri="{BB962C8B-B14F-4D97-AF65-F5344CB8AC3E}">
        <p14:creationId xmlns:p14="http://schemas.microsoft.com/office/powerpoint/2010/main" val="138894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4F4CDAC-C974-41CC-C0AD-8C1D1C83AD19}"/>
            </a:ext>
          </a:extLst>
        </p:cNvPr>
        <p:cNvGrpSpPr/>
        <p:nvPr/>
      </p:nvGrpSpPr>
      <p:grpSpPr>
        <a:xfrm>
          <a:off x="0" y="0"/>
          <a:ext cx="0" cy="0"/>
          <a:chOff x="0" y="0"/>
          <a:chExt cx="0" cy="0"/>
        </a:xfrm>
      </p:grpSpPr>
      <p:sp>
        <p:nvSpPr>
          <p:cNvPr id="26" name="TextBox 25">
            <a:extLst>
              <a:ext uri="{FF2B5EF4-FFF2-40B4-BE49-F238E27FC236}">
                <a16:creationId xmlns:a16="http://schemas.microsoft.com/office/drawing/2014/main" id="{5FD28B5E-EE84-1B41-62F3-8536E746AE67}"/>
              </a:ext>
            </a:extLst>
          </p:cNvPr>
          <p:cNvSpPr txBox="1"/>
          <p:nvPr/>
        </p:nvSpPr>
        <p:spPr>
          <a:xfrm>
            <a:off x="2778622" y="1655863"/>
            <a:ext cx="6634751" cy="400110"/>
          </a:xfrm>
          <a:prstGeom prst="rect">
            <a:avLst/>
          </a:prstGeom>
          <a:noFill/>
        </p:spPr>
        <p:txBody>
          <a:bodyPr wrap="square" rtlCol="0">
            <a:spAutoFit/>
          </a:bodyPr>
          <a:lstStyle/>
          <a:p>
            <a:pPr algn="ctr" defTabSz="1152053">
              <a:buClrTx/>
              <a:defRPr/>
            </a:pPr>
            <a:r>
              <a:rPr lang="en-US" sz="2000" b="1" dirty="0">
                <a:solidFill>
                  <a:schemeClr val="tx1"/>
                </a:solidFill>
                <a:latin typeface="+mj-lt"/>
              </a:rPr>
              <a:t>HOẠT ĐỘNG NHÓM</a:t>
            </a:r>
            <a:endParaRPr lang="vi-VN" sz="2000" b="1" i="1" dirty="0">
              <a:solidFill>
                <a:schemeClr val="tx1"/>
              </a:solidFill>
              <a:latin typeface="+mj-lt"/>
            </a:endParaRPr>
          </a:p>
        </p:txBody>
      </p:sp>
      <p:sp>
        <p:nvSpPr>
          <p:cNvPr id="38" name="Rectangle: Rounded Corners 37">
            <a:extLst>
              <a:ext uri="{FF2B5EF4-FFF2-40B4-BE49-F238E27FC236}">
                <a16:creationId xmlns:a16="http://schemas.microsoft.com/office/drawing/2014/main" id="{17D0A83D-72A6-29B6-ED1B-CD1ECDE5DDD4}"/>
              </a:ext>
            </a:extLst>
          </p:cNvPr>
          <p:cNvSpPr/>
          <p:nvPr/>
        </p:nvSpPr>
        <p:spPr>
          <a:xfrm>
            <a:off x="731832" y="3149093"/>
            <a:ext cx="10728335" cy="3410380"/>
          </a:xfrm>
          <a:prstGeom prst="roundRect">
            <a:avLst/>
          </a:prstGeom>
          <a:solidFill>
            <a:srgbClr val="D9EB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b="1" dirty="0">
                <a:solidFill>
                  <a:sysClr val="windowText" lastClr="000000"/>
                </a:solidFill>
                <a:latin typeface="+mj-lt"/>
              </a:rPr>
              <a:t>Câu </a:t>
            </a:r>
            <a:r>
              <a:rPr lang="en-US" sz="2000" b="1" dirty="0">
                <a:solidFill>
                  <a:sysClr val="windowText" lastClr="000000"/>
                </a:solidFill>
                <a:latin typeface="+mj-lt"/>
              </a:rPr>
              <a:t>1</a:t>
            </a:r>
            <a:r>
              <a:rPr lang="vi-VN" sz="2000" b="1" dirty="0">
                <a:solidFill>
                  <a:sysClr val="windowText" lastClr="000000"/>
                </a:solidFill>
                <a:latin typeface="+mj-lt"/>
              </a:rPr>
              <a:t>: </a:t>
            </a:r>
            <a:r>
              <a:rPr lang="vi-VN" sz="2000" dirty="0">
                <a:solidFill>
                  <a:sysClr val="windowText" lastClr="000000"/>
                </a:solidFill>
                <a:latin typeface="+mj-lt"/>
              </a:rPr>
              <a:t>Thuỵ và các bạn ươm mầm để làm gì?</a:t>
            </a:r>
            <a:endParaRPr lang="en-US" sz="2000" dirty="0">
              <a:solidFill>
                <a:sysClr val="windowText" lastClr="000000"/>
              </a:solidFill>
              <a:latin typeface="+mj-lt"/>
            </a:endParaRPr>
          </a:p>
          <a:p>
            <a:pPr algn="just">
              <a:lnSpc>
                <a:spcPct val="150000"/>
              </a:lnSpc>
            </a:pPr>
            <a:r>
              <a:rPr lang="vi-VN" sz="2000" b="1" dirty="0">
                <a:solidFill>
                  <a:schemeClr val="tx1"/>
                </a:solidFill>
                <a:latin typeface="+mj-lt"/>
              </a:rPr>
              <a:t>Câu </a:t>
            </a:r>
            <a:r>
              <a:rPr lang="en-US" sz="2000" b="1" dirty="0">
                <a:solidFill>
                  <a:schemeClr val="tx1"/>
                </a:solidFill>
                <a:latin typeface="+mj-lt"/>
              </a:rPr>
              <a:t>2</a:t>
            </a:r>
            <a:r>
              <a:rPr lang="vi-VN" sz="2000" b="1" dirty="0">
                <a:solidFill>
                  <a:schemeClr val="tx1"/>
                </a:solidFill>
                <a:latin typeface="+mj-lt"/>
              </a:rPr>
              <a:t>: </a:t>
            </a:r>
            <a:r>
              <a:rPr lang="vi-VN" sz="2000" dirty="0">
                <a:solidFill>
                  <a:schemeClr val="tx1"/>
                </a:solidFill>
                <a:latin typeface="+mj-lt"/>
              </a:rPr>
              <a:t>Chi tiết nào cho thấy Thuỵ quan sát rất kĩ quá trình nảy mầm của hạt đậu đen và hạt muồng hoàng yến?</a:t>
            </a:r>
            <a:endParaRPr lang="en-US" sz="2000" dirty="0">
              <a:solidFill>
                <a:schemeClr val="tx1"/>
              </a:solidFill>
              <a:latin typeface="+mj-lt"/>
            </a:endParaRPr>
          </a:p>
          <a:p>
            <a:pPr algn="just">
              <a:lnSpc>
                <a:spcPct val="150000"/>
              </a:lnSpc>
            </a:pPr>
            <a:r>
              <a:rPr lang="vi-VN" sz="2000" b="1" dirty="0">
                <a:solidFill>
                  <a:sysClr val="windowText" lastClr="000000"/>
                </a:solidFill>
                <a:latin typeface="+mj-lt"/>
              </a:rPr>
              <a:t>Câu </a:t>
            </a:r>
            <a:r>
              <a:rPr lang="en-US" sz="2000" b="1" dirty="0">
                <a:solidFill>
                  <a:sysClr val="windowText" lastClr="000000"/>
                </a:solidFill>
                <a:latin typeface="+mj-lt"/>
              </a:rPr>
              <a:t>3</a:t>
            </a:r>
            <a:r>
              <a:rPr lang="vi-VN" sz="2000" b="1" dirty="0">
                <a:solidFill>
                  <a:sysClr val="windowText" lastClr="000000"/>
                </a:solidFill>
                <a:latin typeface="+mj-lt"/>
              </a:rPr>
              <a:t>: </a:t>
            </a:r>
            <a:r>
              <a:rPr lang="vi-VN" sz="2000" dirty="0">
                <a:solidFill>
                  <a:sysClr val="windowText" lastClr="000000"/>
                </a:solidFill>
                <a:latin typeface="+mj-lt"/>
              </a:rPr>
              <a:t>Em hãy giúp Loan giải thích cho các bạn về sự nảy mầm của hạt gấc. </a:t>
            </a:r>
            <a:endParaRPr lang="en-US" sz="2000" dirty="0">
              <a:solidFill>
                <a:sysClr val="windowText" lastClr="000000"/>
              </a:solidFill>
              <a:latin typeface="+mj-lt"/>
            </a:endParaRPr>
          </a:p>
          <a:p>
            <a:pPr algn="just">
              <a:lnSpc>
                <a:spcPct val="150000"/>
              </a:lnSpc>
            </a:pPr>
            <a:r>
              <a:rPr lang="vi-VN" sz="2000" b="1" dirty="0">
                <a:solidFill>
                  <a:sysClr val="windowText" lastClr="000000"/>
                </a:solidFill>
                <a:latin typeface="+mj-lt"/>
              </a:rPr>
              <a:t>Câu </a:t>
            </a:r>
            <a:r>
              <a:rPr lang="en-US" sz="2000" b="1" dirty="0">
                <a:solidFill>
                  <a:sysClr val="windowText" lastClr="000000"/>
                </a:solidFill>
                <a:latin typeface="+mj-lt"/>
              </a:rPr>
              <a:t>4</a:t>
            </a:r>
            <a:r>
              <a:rPr lang="vi-VN" sz="2000" b="1" dirty="0">
                <a:solidFill>
                  <a:sysClr val="windowText" lastClr="000000"/>
                </a:solidFill>
                <a:latin typeface="+mj-lt"/>
              </a:rPr>
              <a:t>: </a:t>
            </a:r>
            <a:r>
              <a:rPr lang="vi-VN" sz="2000" dirty="0">
                <a:solidFill>
                  <a:sysClr val="windowText" lastClr="000000"/>
                </a:solidFill>
                <a:latin typeface="+mj-lt"/>
              </a:rPr>
              <a:t>Theo em, Thuỵ, Loan và các bạn đã học được những gì từ tiết thực hành? </a:t>
            </a:r>
            <a:endParaRPr lang="en-US" sz="2000" dirty="0">
              <a:solidFill>
                <a:sysClr val="windowText" lastClr="000000"/>
              </a:solidFill>
              <a:latin typeface="+mj-lt"/>
            </a:endParaRPr>
          </a:p>
          <a:p>
            <a:pPr algn="just">
              <a:lnSpc>
                <a:spcPct val="150000"/>
              </a:lnSpc>
            </a:pPr>
            <a:r>
              <a:rPr lang="vi-VN" sz="2000" b="1" dirty="0">
                <a:solidFill>
                  <a:sysClr val="windowText" lastClr="000000"/>
                </a:solidFill>
                <a:latin typeface="+mj-lt"/>
              </a:rPr>
              <a:t>Câu </a:t>
            </a:r>
            <a:r>
              <a:rPr lang="en-US" sz="2000" b="1" dirty="0">
                <a:solidFill>
                  <a:sysClr val="windowText" lastClr="000000"/>
                </a:solidFill>
                <a:latin typeface="+mj-lt"/>
              </a:rPr>
              <a:t>5</a:t>
            </a:r>
            <a:r>
              <a:rPr lang="vi-VN" sz="2000" b="1" dirty="0">
                <a:solidFill>
                  <a:sysClr val="windowText" lastClr="000000"/>
                </a:solidFill>
                <a:latin typeface="+mj-lt"/>
              </a:rPr>
              <a:t>: </a:t>
            </a:r>
            <a:r>
              <a:rPr lang="vi-VN" sz="2000" dirty="0">
                <a:solidFill>
                  <a:sysClr val="windowText" lastClr="000000"/>
                </a:solidFill>
                <a:latin typeface="+mj-lt"/>
              </a:rPr>
              <a:t>Câu chuyện gợi cho em suy nghĩ về vai trò của thực hành trong học tập?</a:t>
            </a:r>
          </a:p>
        </p:txBody>
      </p:sp>
      <p:sp>
        <p:nvSpPr>
          <p:cNvPr id="37" name="TextBox 36">
            <a:extLst>
              <a:ext uri="{FF2B5EF4-FFF2-40B4-BE49-F238E27FC236}">
                <a16:creationId xmlns:a16="http://schemas.microsoft.com/office/drawing/2014/main" id="{DDA5163A-5481-39D6-988E-480DC5D909A5}"/>
              </a:ext>
            </a:extLst>
          </p:cNvPr>
          <p:cNvSpPr txBox="1"/>
          <p:nvPr/>
        </p:nvSpPr>
        <p:spPr>
          <a:xfrm>
            <a:off x="2515465" y="2055973"/>
            <a:ext cx="7161066" cy="950260"/>
          </a:xfrm>
          <a:prstGeom prst="rect">
            <a:avLst/>
          </a:prstGeom>
          <a:noFill/>
        </p:spPr>
        <p:txBody>
          <a:bodyPr wrap="square">
            <a:spAutoFit/>
          </a:bodyPr>
          <a:lstStyle/>
          <a:p>
            <a:pPr algn="ctr" defTabSz="576026">
              <a:lnSpc>
                <a:spcPct val="150000"/>
              </a:lnSpc>
              <a:buClrTx/>
              <a:defRPr/>
            </a:pPr>
            <a:r>
              <a:rPr lang="en-US" sz="2000" kern="1200" dirty="0" err="1">
                <a:solidFill>
                  <a:sysClr val="windowText" lastClr="000000"/>
                </a:solidFill>
                <a:latin typeface="+mj-lt"/>
                <a:ea typeface="+mn-ea"/>
                <a:cs typeface="Arial" panose="020B0604020202020204" pitchFamily="34" charset="0"/>
              </a:rPr>
              <a:t>Các</a:t>
            </a:r>
            <a:r>
              <a:rPr lang="en-US" sz="2000" kern="1200" dirty="0">
                <a:solidFill>
                  <a:sysClr val="windowText" lastClr="000000"/>
                </a:solidFill>
                <a:latin typeface="+mj-lt"/>
                <a:ea typeface="+mn-ea"/>
                <a:cs typeface="Arial" panose="020B0604020202020204" pitchFamily="34" charset="0"/>
              </a:rPr>
              <a:t> </a:t>
            </a:r>
            <a:r>
              <a:rPr lang="en-US" sz="2000" kern="1200" dirty="0" err="1">
                <a:solidFill>
                  <a:sysClr val="windowText" lastClr="000000"/>
                </a:solidFill>
                <a:latin typeface="+mj-lt"/>
                <a:ea typeface="+mn-ea"/>
                <a:cs typeface="Arial" panose="020B0604020202020204" pitchFamily="34" charset="0"/>
              </a:rPr>
              <a:t>em</a:t>
            </a:r>
            <a:r>
              <a:rPr lang="en-US" sz="2000" kern="1200" dirty="0">
                <a:solidFill>
                  <a:sysClr val="windowText" lastClr="000000"/>
                </a:solidFill>
                <a:latin typeface="+mj-lt"/>
                <a:ea typeface="+mn-ea"/>
                <a:cs typeface="Arial" panose="020B0604020202020204" pitchFamily="34" charset="0"/>
              </a:rPr>
              <a:t> </a:t>
            </a:r>
            <a:r>
              <a:rPr lang="en-US" sz="2000" kern="1200" dirty="0" err="1">
                <a:solidFill>
                  <a:sysClr val="windowText" lastClr="000000"/>
                </a:solidFill>
                <a:latin typeface="+mj-lt"/>
                <a:ea typeface="+mn-ea"/>
                <a:cs typeface="Arial" panose="020B0604020202020204" pitchFamily="34" charset="0"/>
              </a:rPr>
              <a:t>hãy</a:t>
            </a:r>
            <a:r>
              <a:rPr lang="en-US" sz="2000" kern="1200" dirty="0">
                <a:solidFill>
                  <a:sysClr val="windowText" lastClr="000000"/>
                </a:solidFill>
                <a:latin typeface="+mj-lt"/>
                <a:ea typeface="+mn-ea"/>
                <a:cs typeface="Arial" panose="020B0604020202020204" pitchFamily="34" charset="0"/>
              </a:rPr>
              <a:t> </a:t>
            </a:r>
            <a:r>
              <a:rPr lang="vi-VN" sz="2000" kern="1200" dirty="0">
                <a:solidFill>
                  <a:sysClr val="windowText" lastClr="000000"/>
                </a:solidFill>
                <a:latin typeface="+mj-lt"/>
                <a:ea typeface="+mn-ea"/>
                <a:cs typeface="Arial" panose="020B0604020202020204" pitchFamily="34" charset="0"/>
              </a:rPr>
              <a:t>đọc thầm lại bài đọc và thảo luận</a:t>
            </a:r>
            <a:r>
              <a:rPr lang="en-US" sz="2000" kern="1200" dirty="0">
                <a:solidFill>
                  <a:sysClr val="windowText" lastClr="000000"/>
                </a:solidFill>
                <a:latin typeface="+mj-lt"/>
                <a:ea typeface="+mn-ea"/>
                <a:cs typeface="Arial" panose="020B0604020202020204" pitchFamily="34" charset="0"/>
              </a:rPr>
              <a:t> </a:t>
            </a:r>
            <a:r>
              <a:rPr lang="en-US" sz="2000" kern="1200" dirty="0" err="1">
                <a:solidFill>
                  <a:sysClr val="windowText" lastClr="000000"/>
                </a:solidFill>
                <a:latin typeface="+mj-lt"/>
                <a:ea typeface="+mn-ea"/>
                <a:cs typeface="Arial" panose="020B0604020202020204" pitchFamily="34" charset="0"/>
              </a:rPr>
              <a:t>với</a:t>
            </a:r>
            <a:r>
              <a:rPr lang="en-US" sz="2000" kern="1200" dirty="0">
                <a:solidFill>
                  <a:sysClr val="windowText" lastClr="000000"/>
                </a:solidFill>
                <a:latin typeface="+mj-lt"/>
                <a:ea typeface="+mn-ea"/>
                <a:cs typeface="Arial" panose="020B0604020202020204" pitchFamily="34" charset="0"/>
              </a:rPr>
              <a:t> </a:t>
            </a:r>
            <a:r>
              <a:rPr lang="en-US" sz="2000" kern="1200" dirty="0" err="1">
                <a:solidFill>
                  <a:sysClr val="windowText" lastClr="000000"/>
                </a:solidFill>
                <a:latin typeface="+mj-lt"/>
                <a:ea typeface="+mn-ea"/>
                <a:cs typeface="Arial" panose="020B0604020202020204" pitchFamily="34" charset="0"/>
              </a:rPr>
              <a:t>bạn</a:t>
            </a:r>
            <a:r>
              <a:rPr lang="vi-VN" sz="2000" kern="1200" dirty="0">
                <a:solidFill>
                  <a:sysClr val="windowText" lastClr="000000"/>
                </a:solidFill>
                <a:latin typeface="+mj-lt"/>
                <a:ea typeface="+mn-ea"/>
                <a:cs typeface="Arial" panose="020B0604020202020204" pitchFamily="34" charset="0"/>
              </a:rPr>
              <a:t> </a:t>
            </a:r>
            <a:r>
              <a:rPr lang="en-US" sz="2000" kern="1200" dirty="0" err="1">
                <a:solidFill>
                  <a:sysClr val="windowText" lastClr="000000"/>
                </a:solidFill>
                <a:latin typeface="+mj-lt"/>
                <a:ea typeface="+mn-ea"/>
                <a:cs typeface="Arial" panose="020B0604020202020204" pitchFamily="34" charset="0"/>
              </a:rPr>
              <a:t>trong</a:t>
            </a:r>
            <a:r>
              <a:rPr lang="en-US" sz="2000" kern="1200" dirty="0">
                <a:solidFill>
                  <a:sysClr val="windowText" lastClr="000000"/>
                </a:solidFill>
                <a:latin typeface="+mj-lt"/>
                <a:ea typeface="+mn-ea"/>
                <a:cs typeface="Arial" panose="020B0604020202020204" pitchFamily="34" charset="0"/>
              </a:rPr>
              <a:t> </a:t>
            </a:r>
            <a:r>
              <a:rPr lang="en-US" sz="2000" kern="1200" dirty="0" err="1">
                <a:solidFill>
                  <a:sysClr val="windowText" lastClr="000000"/>
                </a:solidFill>
                <a:latin typeface="+mj-lt"/>
                <a:ea typeface="+mn-ea"/>
                <a:cs typeface="Arial" panose="020B0604020202020204" pitchFamily="34" charset="0"/>
              </a:rPr>
              <a:t>nhóm</a:t>
            </a:r>
            <a:r>
              <a:rPr lang="en-US" sz="2000" kern="1200" dirty="0">
                <a:solidFill>
                  <a:sysClr val="windowText" lastClr="000000"/>
                </a:solidFill>
                <a:latin typeface="+mj-lt"/>
                <a:ea typeface="+mn-ea"/>
                <a:cs typeface="Arial" panose="020B0604020202020204" pitchFamily="34" charset="0"/>
              </a:rPr>
              <a:t> </a:t>
            </a:r>
            <a:r>
              <a:rPr lang="vi-VN" sz="2000" kern="1200" dirty="0">
                <a:solidFill>
                  <a:sysClr val="windowText" lastClr="000000"/>
                </a:solidFill>
                <a:latin typeface="+mj-lt"/>
                <a:ea typeface="+mn-ea"/>
                <a:cs typeface="Arial" panose="020B0604020202020204" pitchFamily="34" charset="0"/>
              </a:rPr>
              <a:t>để trả lời </a:t>
            </a:r>
            <a:r>
              <a:rPr lang="en-US" sz="2000" kern="1200" dirty="0" err="1">
                <a:solidFill>
                  <a:sysClr val="windowText" lastClr="000000"/>
                </a:solidFill>
                <a:latin typeface="+mj-lt"/>
                <a:ea typeface="+mn-ea"/>
                <a:cs typeface="Arial" panose="020B0604020202020204" pitchFamily="34" charset="0"/>
              </a:rPr>
              <a:t>từng</a:t>
            </a:r>
            <a:r>
              <a:rPr lang="en-US" sz="2000" kern="1200" dirty="0">
                <a:solidFill>
                  <a:sysClr val="windowText" lastClr="000000"/>
                </a:solidFill>
                <a:latin typeface="+mj-lt"/>
                <a:ea typeface="+mn-ea"/>
                <a:cs typeface="Arial" panose="020B0604020202020204" pitchFamily="34" charset="0"/>
              </a:rPr>
              <a:t> </a:t>
            </a:r>
            <a:r>
              <a:rPr lang="vi-VN" sz="2000" kern="1200" dirty="0">
                <a:solidFill>
                  <a:sysClr val="windowText" lastClr="000000"/>
                </a:solidFill>
                <a:latin typeface="+mj-lt"/>
                <a:ea typeface="+mn-ea"/>
                <a:cs typeface="Arial" panose="020B0604020202020204" pitchFamily="34" charset="0"/>
              </a:rPr>
              <a:t>câu hỏi</a:t>
            </a:r>
            <a:r>
              <a:rPr lang="en-US" sz="2000" kern="1200" dirty="0">
                <a:solidFill>
                  <a:sysClr val="windowText" lastClr="000000"/>
                </a:solidFill>
                <a:latin typeface="+mj-lt"/>
                <a:ea typeface="+mn-ea"/>
                <a:cs typeface="Arial" panose="020B0604020202020204" pitchFamily="34" charset="0"/>
              </a:rPr>
              <a:t> </a:t>
            </a:r>
            <a:r>
              <a:rPr lang="en-US" sz="2000" kern="1200" dirty="0" err="1">
                <a:solidFill>
                  <a:sysClr val="windowText" lastClr="000000"/>
                </a:solidFill>
                <a:latin typeface="+mj-lt"/>
                <a:ea typeface="+mn-ea"/>
                <a:cs typeface="Arial" panose="020B0604020202020204" pitchFamily="34" charset="0"/>
              </a:rPr>
              <a:t>sau</a:t>
            </a:r>
            <a:r>
              <a:rPr lang="en-US" sz="2000" kern="1200" dirty="0">
                <a:solidFill>
                  <a:sysClr val="windowText" lastClr="000000"/>
                </a:solidFill>
                <a:latin typeface="+mj-lt"/>
                <a:ea typeface="+mn-ea"/>
                <a:cs typeface="Arial" panose="020B0604020202020204" pitchFamily="34" charset="0"/>
              </a:rPr>
              <a:t>:</a:t>
            </a:r>
            <a:endParaRPr lang="vi-VN" sz="2000" kern="1200" dirty="0">
              <a:solidFill>
                <a:sysClr val="windowText" lastClr="000000"/>
              </a:solidFill>
              <a:latin typeface="+mj-lt"/>
              <a:ea typeface="+mn-ea"/>
              <a:cs typeface="Arial" panose="020B0604020202020204" pitchFamily="34" charset="0"/>
            </a:endParaRPr>
          </a:p>
        </p:txBody>
      </p:sp>
    </p:spTree>
    <p:extLst>
      <p:ext uri="{BB962C8B-B14F-4D97-AF65-F5344CB8AC3E}">
        <p14:creationId xmlns:p14="http://schemas.microsoft.com/office/powerpoint/2010/main" val="143804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par>
                                <p:cTn id="9" presetID="16" presetClass="entr" presetSubtype="21" fill="hold" nodeType="withEffect">
                                  <p:stCondLst>
                                    <p:cond delay="500"/>
                                  </p:stCondLst>
                                  <p:childTnLst>
                                    <p:set>
                                      <p:cBhvr>
                                        <p:cTn id="10" dur="1" fill="hold">
                                          <p:stCondLst>
                                            <p:cond delay="0"/>
                                          </p:stCondLst>
                                        </p:cTn>
                                        <p:tgtEl>
                                          <p:spTgt spid="38">
                                            <p:txEl>
                                              <p:pRg st="0" end="0"/>
                                            </p:txEl>
                                          </p:spTgt>
                                        </p:tgtEl>
                                        <p:attrNameLst>
                                          <p:attrName>style.visibility</p:attrName>
                                        </p:attrNameLst>
                                      </p:cBhvr>
                                      <p:to>
                                        <p:strVal val="visible"/>
                                      </p:to>
                                    </p:set>
                                    <p:animEffect transition="in" filter="barn(inVertical)">
                                      <p:cBhvr>
                                        <p:cTn id="11" dur="500"/>
                                        <p:tgtEl>
                                          <p:spTgt spid="38">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8">
                                            <p:txEl>
                                              <p:pRg st="1" end="1"/>
                                            </p:txEl>
                                          </p:spTgt>
                                        </p:tgtEl>
                                        <p:attrNameLst>
                                          <p:attrName>style.visibility</p:attrName>
                                        </p:attrNameLst>
                                      </p:cBhvr>
                                      <p:to>
                                        <p:strVal val="visible"/>
                                      </p:to>
                                    </p:set>
                                    <p:animEffect transition="in" filter="barn(inVertical)">
                                      <p:cBhvr>
                                        <p:cTn id="16" dur="500"/>
                                        <p:tgtEl>
                                          <p:spTgt spid="3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8">
                                            <p:txEl>
                                              <p:pRg st="2" end="2"/>
                                            </p:txEl>
                                          </p:spTgt>
                                        </p:tgtEl>
                                        <p:attrNameLst>
                                          <p:attrName>style.visibility</p:attrName>
                                        </p:attrNameLst>
                                      </p:cBhvr>
                                      <p:to>
                                        <p:strVal val="visible"/>
                                      </p:to>
                                    </p:set>
                                    <p:animEffect transition="in" filter="barn(inVertical)">
                                      <p:cBhvr>
                                        <p:cTn id="21" dur="500"/>
                                        <p:tgtEl>
                                          <p:spTgt spid="38">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8">
                                            <p:txEl>
                                              <p:pRg st="3" end="3"/>
                                            </p:txEl>
                                          </p:spTgt>
                                        </p:tgtEl>
                                        <p:attrNameLst>
                                          <p:attrName>style.visibility</p:attrName>
                                        </p:attrNameLst>
                                      </p:cBhvr>
                                      <p:to>
                                        <p:strVal val="visible"/>
                                      </p:to>
                                    </p:set>
                                    <p:animEffect transition="in" filter="barn(inVertical)">
                                      <p:cBhvr>
                                        <p:cTn id="26" dur="500"/>
                                        <p:tgtEl>
                                          <p:spTgt spid="38">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8">
                                            <p:txEl>
                                              <p:pRg st="4" end="4"/>
                                            </p:txEl>
                                          </p:spTgt>
                                        </p:tgtEl>
                                        <p:attrNameLst>
                                          <p:attrName>style.visibility</p:attrName>
                                        </p:attrNameLst>
                                      </p:cBhvr>
                                      <p:to>
                                        <p:strVal val="visible"/>
                                      </p:to>
                                    </p:set>
                                    <p:animEffect transition="in" filter="barn(inVertical)">
                                      <p:cBhvr>
                                        <p:cTn id="31" dur="500"/>
                                        <p:tgtEl>
                                          <p:spTgt spid="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7BEE23-9CC7-8B76-9997-8DCBFFA54D57}"/>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BAA4F307-EC52-A02B-55DD-7A0A8BECD057}"/>
              </a:ext>
            </a:extLst>
          </p:cNvPr>
          <p:cNvSpPr/>
          <p:nvPr/>
        </p:nvSpPr>
        <p:spPr>
          <a:xfrm>
            <a:off x="5456400" y="3137465"/>
            <a:ext cx="5178707" cy="2831211"/>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rPr>
              <a:t>Thuỵ và các bạn ươm mầm để quan sát, tìm hiểu về quá trình nảy mầm của hạt cây.</a:t>
            </a:r>
          </a:p>
        </p:txBody>
      </p:sp>
      <p:sp>
        <p:nvSpPr>
          <p:cNvPr id="20" name="TextBox 19">
            <a:extLst>
              <a:ext uri="{FF2B5EF4-FFF2-40B4-BE49-F238E27FC236}">
                <a16:creationId xmlns:a16="http://schemas.microsoft.com/office/drawing/2014/main" id="{096AC7F2-623D-D117-D09C-A92341BF8BF0}"/>
              </a:ext>
            </a:extLst>
          </p:cNvPr>
          <p:cNvSpPr txBox="1"/>
          <p:nvPr/>
        </p:nvSpPr>
        <p:spPr>
          <a:xfrm>
            <a:off x="2303331" y="1948781"/>
            <a:ext cx="7585337" cy="461665"/>
          </a:xfrm>
          <a:prstGeom prst="rect">
            <a:avLst/>
          </a:prstGeom>
          <a:noFill/>
        </p:spPr>
        <p:txBody>
          <a:bodyPr wrap="square" rtlCol="0">
            <a:spAutoFit/>
          </a:bodyPr>
          <a:lstStyle/>
          <a:p>
            <a:pPr algn="ctr" defTabSz="1152053">
              <a:buClrTx/>
              <a:defRPr/>
            </a:pPr>
            <a:r>
              <a:rPr lang="en-US" sz="2400" dirty="0">
                <a:solidFill>
                  <a:sysClr val="windowText" lastClr="000000"/>
                </a:solidFill>
                <a:latin typeface="+mj-lt"/>
              </a:rPr>
              <a:t> </a:t>
            </a:r>
            <a:r>
              <a:rPr lang="vi-VN" sz="2400" b="1" dirty="0">
                <a:solidFill>
                  <a:sysClr val="windowText" lastClr="000000"/>
                </a:solidFill>
                <a:latin typeface="+mj-lt"/>
              </a:rPr>
              <a:t>Câu </a:t>
            </a:r>
            <a:r>
              <a:rPr lang="en-US" sz="2400" b="1" dirty="0">
                <a:solidFill>
                  <a:sysClr val="windowText" lastClr="000000"/>
                </a:solidFill>
                <a:latin typeface="+mj-lt"/>
              </a:rPr>
              <a:t>1</a:t>
            </a:r>
            <a:r>
              <a:rPr lang="vi-VN" sz="2400" b="1" dirty="0">
                <a:solidFill>
                  <a:sysClr val="windowText" lastClr="000000"/>
                </a:solidFill>
                <a:latin typeface="+mj-lt"/>
              </a:rPr>
              <a:t>: </a:t>
            </a:r>
            <a:r>
              <a:rPr lang="vi-VN" sz="2400" dirty="0">
                <a:solidFill>
                  <a:sysClr val="windowText" lastClr="000000"/>
                </a:solidFill>
                <a:latin typeface="+mj-lt"/>
              </a:rPr>
              <a:t>Thuỵ và các bạn ươm mầm để làm gì?</a:t>
            </a:r>
          </a:p>
        </p:txBody>
      </p:sp>
      <p:sp>
        <p:nvSpPr>
          <p:cNvPr id="2" name="Freeform 30">
            <a:extLst>
              <a:ext uri="{FF2B5EF4-FFF2-40B4-BE49-F238E27FC236}">
                <a16:creationId xmlns:a16="http://schemas.microsoft.com/office/drawing/2014/main" id="{405C176D-B4B2-62F1-725B-D91B9FCD1104}"/>
              </a:ext>
            </a:extLst>
          </p:cNvPr>
          <p:cNvSpPr/>
          <p:nvPr/>
        </p:nvSpPr>
        <p:spPr>
          <a:xfrm flipH="1">
            <a:off x="1556893" y="2715738"/>
            <a:ext cx="3385703" cy="3463634"/>
          </a:xfrm>
          <a:custGeom>
            <a:avLst/>
            <a:gdLst/>
            <a:ahLst/>
            <a:cxnLst/>
            <a:rect l="l" t="t" r="r" b="b"/>
            <a:pathLst>
              <a:path w="1721400" h="1761023">
                <a:moveTo>
                  <a:pt x="0" y="0"/>
                </a:moveTo>
                <a:lnTo>
                  <a:pt x="1721400" y="0"/>
                </a:lnTo>
                <a:lnTo>
                  <a:pt x="1721400" y="1761023"/>
                </a:lnTo>
                <a:lnTo>
                  <a:pt x="0" y="1761023"/>
                </a:lnTo>
                <a:lnTo>
                  <a:pt x="0" y="0"/>
                </a:lnTo>
                <a:close/>
              </a:path>
            </a:pathLst>
          </a:custGeom>
          <a:blipFill>
            <a:blip r:embed="rId3"/>
            <a:stretch>
              <a:fillRect/>
            </a:stretch>
          </a:blipFill>
        </p:spPr>
      </p:sp>
    </p:spTree>
    <p:extLst>
      <p:ext uri="{BB962C8B-B14F-4D97-AF65-F5344CB8AC3E}">
        <p14:creationId xmlns:p14="http://schemas.microsoft.com/office/powerpoint/2010/main" val="2617328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1F1049-49BB-0CC5-25A6-94DA508FA4AA}"/>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0FAB3D12-452A-7325-70DF-386F166EB4AC}"/>
              </a:ext>
            </a:extLst>
          </p:cNvPr>
          <p:cNvSpPr/>
          <p:nvPr/>
        </p:nvSpPr>
        <p:spPr>
          <a:xfrm>
            <a:off x="696461" y="1657490"/>
            <a:ext cx="10799077" cy="993221"/>
          </a:xfrm>
          <a:prstGeom prst="rect">
            <a:avLst/>
          </a:prstGeom>
        </p:spPr>
        <p:txBody>
          <a:bodyPr wrap="square">
            <a:spAutoFit/>
          </a:bodyPr>
          <a:lstStyle/>
          <a:p>
            <a:pPr algn="ctr" defTabSz="1152053">
              <a:lnSpc>
                <a:spcPct val="150000"/>
              </a:lnSpc>
              <a:buClrTx/>
              <a:defRPr/>
            </a:pPr>
            <a:r>
              <a:rPr lang="vi-VN" sz="2100" b="1" dirty="0">
                <a:solidFill>
                  <a:schemeClr val="tx1"/>
                </a:solidFill>
                <a:latin typeface="+mj-lt"/>
              </a:rPr>
              <a:t>Câu </a:t>
            </a:r>
            <a:r>
              <a:rPr lang="en-US" sz="2100" b="1" dirty="0">
                <a:solidFill>
                  <a:schemeClr val="tx1"/>
                </a:solidFill>
                <a:latin typeface="+mj-lt"/>
              </a:rPr>
              <a:t>2</a:t>
            </a:r>
            <a:r>
              <a:rPr lang="vi-VN" sz="2100" b="1" dirty="0">
                <a:solidFill>
                  <a:schemeClr val="tx1"/>
                </a:solidFill>
                <a:latin typeface="+mj-lt"/>
              </a:rPr>
              <a:t>: </a:t>
            </a:r>
            <a:r>
              <a:rPr lang="vi-VN" sz="2100" dirty="0">
                <a:solidFill>
                  <a:schemeClr val="tx1"/>
                </a:solidFill>
                <a:latin typeface="+mj-lt"/>
              </a:rPr>
              <a:t>Chi tiết nào cho thấy Thuỵ quan sát rất kĩ quá trình nảy mầm </a:t>
            </a:r>
          </a:p>
          <a:p>
            <a:pPr algn="ctr" defTabSz="1152053">
              <a:lnSpc>
                <a:spcPct val="150000"/>
              </a:lnSpc>
              <a:buClrTx/>
              <a:defRPr/>
            </a:pPr>
            <a:r>
              <a:rPr lang="vi-VN" sz="2100" dirty="0">
                <a:solidFill>
                  <a:schemeClr val="tx1"/>
                </a:solidFill>
                <a:latin typeface="+mj-lt"/>
              </a:rPr>
              <a:t>của hạt đậu đen và hạt muồng hoàng yến? </a:t>
            </a:r>
          </a:p>
        </p:txBody>
      </p:sp>
      <p:pic>
        <p:nvPicPr>
          <p:cNvPr id="22" name="Picture 21" descr="A person and a baby at a table with drinks&#10;&#10;Description automatically generated">
            <a:extLst>
              <a:ext uri="{FF2B5EF4-FFF2-40B4-BE49-F238E27FC236}">
                <a16:creationId xmlns:a16="http://schemas.microsoft.com/office/drawing/2014/main" id="{E2F06A6F-3905-B8DF-433B-D79D700E06AA}"/>
              </a:ext>
            </a:extLst>
          </p:cNvPr>
          <p:cNvPicPr>
            <a:picLocks noChangeAspect="1"/>
          </p:cNvPicPr>
          <p:nvPr/>
        </p:nvPicPr>
        <p:blipFill rotWithShape="1">
          <a:blip r:embed="rId3"/>
          <a:srcRect l="19656" t="8413" r="22457" b="68095"/>
          <a:stretch/>
        </p:blipFill>
        <p:spPr>
          <a:xfrm>
            <a:off x="510863" y="3201580"/>
            <a:ext cx="4344673" cy="28956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Rounded Corners 22">
            <a:extLst>
              <a:ext uri="{FF2B5EF4-FFF2-40B4-BE49-F238E27FC236}">
                <a16:creationId xmlns:a16="http://schemas.microsoft.com/office/drawing/2014/main" id="{79C0C187-8CBB-9DA2-7910-3332BC8E8880}"/>
              </a:ext>
            </a:extLst>
          </p:cNvPr>
          <p:cNvSpPr/>
          <p:nvPr/>
        </p:nvSpPr>
        <p:spPr>
          <a:xfrm>
            <a:off x="5183797" y="2922245"/>
            <a:ext cx="6497340" cy="1740019"/>
          </a:xfrm>
          <a:prstGeom prst="roundRect">
            <a:avLst/>
          </a:prstGeom>
          <a:solidFill>
            <a:srgbClr val="D9EBEA"/>
          </a:solidFill>
          <a:ln>
            <a:solidFill>
              <a:srgbClr val="75B7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buClrTx/>
            </a:pPr>
            <a:r>
              <a:rPr lang="vi-VN" sz="2100" dirty="0">
                <a:solidFill>
                  <a:schemeClr val="tx1"/>
                </a:solidFill>
                <a:cs typeface="Arial" panose="020B0604020202020204" pitchFamily="34" charset="0"/>
              </a:rPr>
              <a:t>Thuỵ thấy hạt muồng hoàng yến trương nở, vỏ mềm dần, nảy mầm, cắm rễ xuống nền đất ẩm mềm, vươn dậy trong chiếc lọ thuỷ tinh</a:t>
            </a:r>
            <a:r>
              <a:rPr lang="en-US" sz="2100" dirty="0">
                <a:solidFill>
                  <a:schemeClr val="tx1"/>
                </a:solidFill>
                <a:cs typeface="Arial" panose="020B0604020202020204" pitchFamily="34" charset="0"/>
              </a:rPr>
              <a:t>.</a:t>
            </a:r>
          </a:p>
        </p:txBody>
      </p:sp>
      <p:sp>
        <p:nvSpPr>
          <p:cNvPr id="5" name="Rectangle: Rounded Corners 22">
            <a:extLst>
              <a:ext uri="{FF2B5EF4-FFF2-40B4-BE49-F238E27FC236}">
                <a16:creationId xmlns:a16="http://schemas.microsoft.com/office/drawing/2014/main" id="{CBF72EA3-1BA4-381D-3C04-8BC5D73513D9}"/>
              </a:ext>
            </a:extLst>
          </p:cNvPr>
          <p:cNvSpPr/>
          <p:nvPr/>
        </p:nvSpPr>
        <p:spPr>
          <a:xfrm>
            <a:off x="5183797" y="4869403"/>
            <a:ext cx="6497340" cy="1503493"/>
          </a:xfrm>
          <a:prstGeom prst="roundRect">
            <a:avLst/>
          </a:prstGeom>
          <a:solidFill>
            <a:srgbClr val="D9EBEA"/>
          </a:solidFill>
          <a:ln>
            <a:solidFill>
              <a:srgbClr val="75B7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buClrTx/>
            </a:pPr>
            <a:r>
              <a:rPr lang="vi-VN" sz="2100" dirty="0">
                <a:solidFill>
                  <a:schemeClr val="tx1"/>
                </a:solidFill>
                <a:cs typeface="Arial" panose="020B0604020202020204" pitchFamily="34" charset="0"/>
              </a:rPr>
              <a:t>Thuỵ phát hiện ra hạt muồng hoàng yến chậm nảy mầm hơn hạt đậu đen.</a:t>
            </a:r>
            <a:endParaRPr lang="en-US" sz="2100" dirty="0">
              <a:solidFill>
                <a:schemeClr val="tx1"/>
              </a:solidFill>
              <a:cs typeface="Arial" panose="020B0604020202020204" pitchFamily="34" charset="0"/>
            </a:endParaRPr>
          </a:p>
        </p:txBody>
      </p:sp>
    </p:spTree>
    <p:extLst>
      <p:ext uri="{BB962C8B-B14F-4D97-AF65-F5344CB8AC3E}">
        <p14:creationId xmlns:p14="http://schemas.microsoft.com/office/powerpoint/2010/main" val="212528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060953-D632-9AC4-A844-C40B6AE55F43}"/>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20ACD34-094F-875E-E1FB-3E43D119086E}"/>
              </a:ext>
            </a:extLst>
          </p:cNvPr>
          <p:cNvSpPr/>
          <p:nvPr/>
        </p:nvSpPr>
        <p:spPr>
          <a:xfrm>
            <a:off x="1154805" y="2552117"/>
            <a:ext cx="6807858" cy="2733260"/>
          </a:xfrm>
          <a:prstGeom prst="roundRect">
            <a:avLst/>
          </a:prstGeom>
          <a:solidFill>
            <a:schemeClr val="accent4">
              <a:lumMod val="40000"/>
              <a:lumOff val="60000"/>
            </a:schemeClr>
          </a:solidFill>
          <a:ln>
            <a:solidFill>
              <a:schemeClr val="accent4"/>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6026">
              <a:lnSpc>
                <a:spcPct val="150000"/>
              </a:lnSpc>
              <a:spcBef>
                <a:spcPct val="0"/>
              </a:spcBef>
              <a:buClrTx/>
            </a:pPr>
            <a:r>
              <a:rPr lang="en-US" sz="2400" b="1" kern="1200" dirty="0">
                <a:solidFill>
                  <a:schemeClr val="tx1"/>
                </a:solidFill>
                <a:latin typeface="+mj-lt"/>
                <a:ea typeface="+mn-ea"/>
                <a:cs typeface="Arial" panose="020B0604020202020204" pitchFamily="34" charset="0"/>
              </a:rPr>
              <a:t>RÚT RA </a:t>
            </a:r>
            <a:r>
              <a:rPr lang="en-US" sz="2400" b="1" kern="1200" dirty="0" err="1">
                <a:solidFill>
                  <a:schemeClr val="tx1"/>
                </a:solidFill>
                <a:latin typeface="+mj-lt"/>
                <a:ea typeface="+mn-ea"/>
                <a:cs typeface="Arial" panose="020B0604020202020204" pitchFamily="34" charset="0"/>
              </a:rPr>
              <a:t>Ý</a:t>
            </a:r>
            <a:r>
              <a:rPr lang="en-US" sz="2400" b="1" kern="1200" dirty="0">
                <a:solidFill>
                  <a:schemeClr val="tx1"/>
                </a:solidFill>
                <a:latin typeface="+mj-lt"/>
                <a:ea typeface="+mn-ea"/>
                <a:cs typeface="Arial" panose="020B0604020202020204" pitchFamily="34" charset="0"/>
              </a:rPr>
              <a:t> ĐOẠN 1: </a:t>
            </a:r>
          </a:p>
          <a:p>
            <a:pPr algn="ctr" defTabSz="576026">
              <a:lnSpc>
                <a:spcPct val="150000"/>
              </a:lnSpc>
              <a:spcBef>
                <a:spcPct val="0"/>
              </a:spcBef>
              <a:buClrTx/>
            </a:pPr>
            <a:r>
              <a:rPr lang="vi-VN" sz="2400" kern="1200" dirty="0">
                <a:solidFill>
                  <a:schemeClr val="tx1"/>
                </a:solidFill>
                <a:latin typeface="+mj-lt"/>
                <a:ea typeface="+mn-ea"/>
                <a:cs typeface="Arial" panose="020B0604020202020204" pitchFamily="34" charset="0"/>
              </a:rPr>
              <a:t>Quá trình ươm mầm của Thụy và các bạn.</a:t>
            </a:r>
            <a:endParaRPr lang="en-US" sz="2400" kern="1200" dirty="0">
              <a:solidFill>
                <a:schemeClr val="tx1"/>
              </a:solidFill>
              <a:latin typeface="+mj-lt"/>
              <a:ea typeface="+mn-ea"/>
              <a:cs typeface="Arial" panose="020B0604020202020204" pitchFamily="34" charset="0"/>
            </a:endParaRPr>
          </a:p>
        </p:txBody>
      </p:sp>
      <p:sp>
        <p:nvSpPr>
          <p:cNvPr id="2" name="Freeform 36">
            <a:extLst>
              <a:ext uri="{FF2B5EF4-FFF2-40B4-BE49-F238E27FC236}">
                <a16:creationId xmlns:a16="http://schemas.microsoft.com/office/drawing/2014/main" id="{A381CBF0-A941-A1CF-19CF-1DD635E681E9}"/>
              </a:ext>
            </a:extLst>
          </p:cNvPr>
          <p:cNvSpPr/>
          <p:nvPr/>
        </p:nvSpPr>
        <p:spPr>
          <a:xfrm>
            <a:off x="8392699" y="1557591"/>
            <a:ext cx="2644496" cy="4722311"/>
          </a:xfrm>
          <a:custGeom>
            <a:avLst/>
            <a:gdLst/>
            <a:ahLst/>
            <a:cxnLst/>
            <a:rect l="l" t="t" r="r" b="b"/>
            <a:pathLst>
              <a:path w="986173" h="1761023">
                <a:moveTo>
                  <a:pt x="0" y="0"/>
                </a:moveTo>
                <a:lnTo>
                  <a:pt x="986173" y="0"/>
                </a:lnTo>
                <a:lnTo>
                  <a:pt x="986173" y="1761023"/>
                </a:lnTo>
                <a:lnTo>
                  <a:pt x="0" y="1761023"/>
                </a:lnTo>
                <a:lnTo>
                  <a:pt x="0" y="0"/>
                </a:lnTo>
                <a:close/>
              </a:path>
            </a:pathLst>
          </a:custGeom>
          <a:blipFill>
            <a:blip r:embed="rId3"/>
            <a:stretch>
              <a:fillRect/>
            </a:stretch>
          </a:blipFill>
        </p:spPr>
      </p:sp>
    </p:spTree>
    <p:extLst>
      <p:ext uri="{BB962C8B-B14F-4D97-AF65-F5344CB8AC3E}">
        <p14:creationId xmlns:p14="http://schemas.microsoft.com/office/powerpoint/2010/main" val="115552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7D811C-1420-E366-A011-498B18F28FCB}"/>
            </a:ext>
          </a:extLst>
        </p:cNvPr>
        <p:cNvGrpSpPr/>
        <p:nvPr/>
      </p:nvGrpSpPr>
      <p:grpSpPr>
        <a:xfrm>
          <a:off x="0" y="0"/>
          <a:ext cx="0" cy="0"/>
          <a:chOff x="0" y="0"/>
          <a:chExt cx="0" cy="0"/>
        </a:xfrm>
      </p:grpSpPr>
      <p:sp>
        <p:nvSpPr>
          <p:cNvPr id="33" name="Rectangle: Rounded Corners 32">
            <a:extLst>
              <a:ext uri="{FF2B5EF4-FFF2-40B4-BE49-F238E27FC236}">
                <a16:creationId xmlns:a16="http://schemas.microsoft.com/office/drawing/2014/main" id="{DD889456-F0EB-7E42-D847-05CE99DA676A}"/>
              </a:ext>
            </a:extLst>
          </p:cNvPr>
          <p:cNvSpPr/>
          <p:nvPr/>
        </p:nvSpPr>
        <p:spPr>
          <a:xfrm>
            <a:off x="4491191" y="2560248"/>
            <a:ext cx="7126356" cy="3714951"/>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16" indent="-360016" algn="just" defTabSz="576026">
              <a:lnSpc>
                <a:spcPct val="150000"/>
              </a:lnSpc>
              <a:buClrTx/>
              <a:buFont typeface="Courier New" panose="02070309020205020404" pitchFamily="49" charset="0"/>
              <a:buChar char="o"/>
            </a:pPr>
            <a:r>
              <a:rPr lang="vi-VN" sz="2000" kern="1200" dirty="0">
                <a:solidFill>
                  <a:schemeClr val="tx1"/>
                </a:solidFill>
                <a:latin typeface="+mj-lt"/>
                <a:ea typeface="Calibri" panose="020F0502020204030204" pitchFamily="34" charset="0"/>
                <a:cs typeface="Arial" panose="020B0604020202020204" pitchFamily="34" charset="0"/>
              </a:rPr>
              <a:t>Hạt gấc sau khi đồ xôi vẫn nảy mầm được bình thường vì vỏ nó rất cứng và dày, việc đồ xôi không làm cho hạt gấc chín mà chỉ làm cho vỏ hạt mềm hơn, khiến hạt chóng nảy mầm hơn. </a:t>
            </a:r>
            <a:endParaRPr lang="en-US" sz="2000" kern="1200" dirty="0">
              <a:solidFill>
                <a:schemeClr val="tx1"/>
              </a:solidFill>
              <a:latin typeface="+mj-lt"/>
              <a:ea typeface="Calibri" panose="020F0502020204030204" pitchFamily="34" charset="0"/>
              <a:cs typeface="Arial" panose="020B0604020202020204" pitchFamily="34" charset="0"/>
            </a:endParaRPr>
          </a:p>
          <a:p>
            <a:pPr marL="360016" indent="-360016" algn="just" defTabSz="576026">
              <a:lnSpc>
                <a:spcPct val="150000"/>
              </a:lnSpc>
              <a:buClrTx/>
              <a:buFont typeface="Courier New" panose="02070309020205020404" pitchFamily="49" charset="0"/>
              <a:buChar char="o"/>
            </a:pPr>
            <a:r>
              <a:rPr lang="vi-VN" sz="2000" kern="1200" dirty="0">
                <a:solidFill>
                  <a:schemeClr val="tx1"/>
                </a:solidFill>
                <a:latin typeface="+mj-lt"/>
                <a:ea typeface="Calibri" panose="020F0502020204030204" pitchFamily="34" charset="0"/>
                <a:cs typeface="Arial" panose="020B0604020202020204" pitchFamily="34" charset="0"/>
              </a:rPr>
              <a:t>Tớ đoán là nếu mình đốt hạt gấc vài phút rồi đem trồng thì hạt cũng chóng nảy mầm như hạt xoan, vì vỏ hạt gấc cũng dày và cứng như vỏ hạt xoan.</a:t>
            </a:r>
          </a:p>
        </p:txBody>
      </p:sp>
      <p:sp>
        <p:nvSpPr>
          <p:cNvPr id="29" name="TextBox 28">
            <a:extLst>
              <a:ext uri="{FF2B5EF4-FFF2-40B4-BE49-F238E27FC236}">
                <a16:creationId xmlns:a16="http://schemas.microsoft.com/office/drawing/2014/main" id="{76C05F18-4A66-D873-9E72-070F103C27FF}"/>
              </a:ext>
            </a:extLst>
          </p:cNvPr>
          <p:cNvSpPr txBox="1"/>
          <p:nvPr/>
        </p:nvSpPr>
        <p:spPr>
          <a:xfrm>
            <a:off x="723672" y="1789953"/>
            <a:ext cx="10744655" cy="493148"/>
          </a:xfrm>
          <a:prstGeom prst="rect">
            <a:avLst/>
          </a:prstGeom>
          <a:noFill/>
        </p:spPr>
        <p:txBody>
          <a:bodyPr wrap="square" rtlCol="0">
            <a:spAutoFit/>
          </a:bodyPr>
          <a:lstStyle/>
          <a:p>
            <a:pPr algn="ctr" defTabSz="1152053">
              <a:lnSpc>
                <a:spcPct val="150000"/>
              </a:lnSpc>
              <a:buClrTx/>
              <a:defRPr/>
            </a:pPr>
            <a:r>
              <a:rPr lang="vi-VN" sz="2000" b="1" dirty="0">
                <a:solidFill>
                  <a:sysClr val="windowText" lastClr="000000"/>
                </a:solidFill>
                <a:latin typeface="+mj-lt"/>
                <a:ea typeface="+mn-ea"/>
              </a:rPr>
              <a:t>Câu </a:t>
            </a:r>
            <a:r>
              <a:rPr lang="en-US" sz="2000" b="1" dirty="0">
                <a:solidFill>
                  <a:sysClr val="windowText" lastClr="000000"/>
                </a:solidFill>
                <a:latin typeface="+mj-lt"/>
                <a:ea typeface="+mn-ea"/>
              </a:rPr>
              <a:t>3</a:t>
            </a:r>
            <a:r>
              <a:rPr lang="vi-VN" sz="2000" b="1" dirty="0">
                <a:solidFill>
                  <a:sysClr val="windowText" lastClr="000000"/>
                </a:solidFill>
                <a:latin typeface="+mj-lt"/>
                <a:ea typeface="+mn-ea"/>
              </a:rPr>
              <a:t>: </a:t>
            </a:r>
            <a:r>
              <a:rPr lang="vi-VN" sz="2000" dirty="0">
                <a:solidFill>
                  <a:sysClr val="windowText" lastClr="000000"/>
                </a:solidFill>
                <a:latin typeface="+mj-lt"/>
                <a:ea typeface="+mn-ea"/>
              </a:rPr>
              <a:t>Em hãy giúp Loan giải thích cho các bạn về sự nảy mầm của hạt gấc. </a:t>
            </a:r>
          </a:p>
        </p:txBody>
      </p:sp>
      <p:pic>
        <p:nvPicPr>
          <p:cNvPr id="32" name="Picture 4" descr="Hạt gấc: Những công dụng và bài thuốc hay không nên bỏ qua">
            <a:extLst>
              <a:ext uri="{FF2B5EF4-FFF2-40B4-BE49-F238E27FC236}">
                <a16:creationId xmlns:a16="http://schemas.microsoft.com/office/drawing/2014/main" id="{CFCE94A9-D4DD-A8B0-3675-DC7367D3D3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454"/>
          <a:stretch/>
        </p:blipFill>
        <p:spPr bwMode="auto">
          <a:xfrm>
            <a:off x="574453" y="3027390"/>
            <a:ext cx="3430877" cy="27534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6586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E4C1C2-3EC0-E7C1-76AF-604B217ED648}"/>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0426BC3E-0CF5-4368-7E51-159CB2AB23B3}"/>
              </a:ext>
            </a:extLst>
          </p:cNvPr>
          <p:cNvSpPr/>
          <p:nvPr/>
        </p:nvSpPr>
        <p:spPr>
          <a:xfrm>
            <a:off x="4862104" y="2580394"/>
            <a:ext cx="6108226" cy="2792896"/>
          </a:xfrm>
          <a:prstGeom prst="roundRect">
            <a:avLst/>
          </a:prstGeom>
          <a:solidFill>
            <a:schemeClr val="accent4">
              <a:lumMod val="40000"/>
              <a:lumOff val="6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6026">
              <a:lnSpc>
                <a:spcPct val="150000"/>
              </a:lnSpc>
              <a:buClrTx/>
            </a:pPr>
            <a:r>
              <a:rPr lang="en-US" sz="2400" b="1" kern="1200" dirty="0">
                <a:solidFill>
                  <a:schemeClr val="tx1"/>
                </a:solidFill>
                <a:latin typeface="+mj-lt"/>
                <a:ea typeface="+mn-ea"/>
                <a:cs typeface="Arial" panose="020B0604020202020204" pitchFamily="34" charset="0"/>
              </a:rPr>
              <a:t>RÚT RA </a:t>
            </a:r>
            <a:r>
              <a:rPr lang="en-US" sz="2400" b="1" kern="1200" dirty="0" err="1">
                <a:solidFill>
                  <a:schemeClr val="tx1"/>
                </a:solidFill>
                <a:latin typeface="+mj-lt"/>
                <a:ea typeface="+mn-ea"/>
                <a:cs typeface="Arial" panose="020B0604020202020204" pitchFamily="34" charset="0"/>
              </a:rPr>
              <a:t>Ý</a:t>
            </a:r>
            <a:r>
              <a:rPr lang="en-US" sz="2400" b="1" kern="1200" dirty="0">
                <a:solidFill>
                  <a:schemeClr val="tx1"/>
                </a:solidFill>
                <a:latin typeface="+mj-lt"/>
                <a:ea typeface="+mn-ea"/>
                <a:cs typeface="Arial" panose="020B0604020202020204" pitchFamily="34" charset="0"/>
              </a:rPr>
              <a:t> ĐOẠN 2</a:t>
            </a:r>
          </a:p>
          <a:p>
            <a:pPr algn="ctr" defTabSz="576026">
              <a:lnSpc>
                <a:spcPct val="150000"/>
              </a:lnSpc>
              <a:buClrTx/>
            </a:pPr>
            <a:r>
              <a:rPr lang="en-US" sz="2400" kern="1200" dirty="0">
                <a:solidFill>
                  <a:schemeClr val="tx1"/>
                </a:solidFill>
                <a:latin typeface="+mj-lt"/>
                <a:ea typeface="+mn-ea"/>
                <a:cs typeface="Arial" panose="020B0604020202020204" pitchFamily="34" charset="0"/>
              </a:rPr>
              <a:t>Loan </a:t>
            </a:r>
            <a:r>
              <a:rPr lang="en-US" sz="2400" kern="1200" dirty="0" err="1">
                <a:solidFill>
                  <a:schemeClr val="tx1"/>
                </a:solidFill>
                <a:latin typeface="+mj-lt"/>
                <a:ea typeface="+mn-ea"/>
                <a:cs typeface="Arial" panose="020B0604020202020204" pitchFamily="34" charset="0"/>
              </a:rPr>
              <a:t>giải</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thích</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cặn</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kẽ</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cho</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các</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bạn</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về</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sự</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nảy</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mầm</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của</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hạt</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gấc</a:t>
            </a:r>
            <a:r>
              <a:rPr lang="en-US" sz="2400" kern="1200" dirty="0">
                <a:solidFill>
                  <a:schemeClr val="tx1"/>
                </a:solidFill>
                <a:latin typeface="+mj-lt"/>
                <a:ea typeface="+mn-ea"/>
                <a:cs typeface="Arial" panose="020B0604020202020204" pitchFamily="34" charset="0"/>
              </a:rPr>
              <a:t>.</a:t>
            </a:r>
            <a:endParaRPr lang="en-US" sz="2400" b="1" i="1" kern="1200" dirty="0">
              <a:solidFill>
                <a:schemeClr val="tx1"/>
              </a:solidFill>
              <a:latin typeface="+mj-lt"/>
              <a:ea typeface="+mn-ea"/>
              <a:cs typeface="Arial" panose="020B0604020202020204" pitchFamily="34" charset="0"/>
            </a:endParaRPr>
          </a:p>
        </p:txBody>
      </p:sp>
      <p:sp>
        <p:nvSpPr>
          <p:cNvPr id="2" name="Freeform 32">
            <a:extLst>
              <a:ext uri="{FF2B5EF4-FFF2-40B4-BE49-F238E27FC236}">
                <a16:creationId xmlns:a16="http://schemas.microsoft.com/office/drawing/2014/main" id="{4F7DCB21-861E-F383-29B2-6C61A9E5C684}"/>
              </a:ext>
            </a:extLst>
          </p:cNvPr>
          <p:cNvSpPr/>
          <p:nvPr/>
        </p:nvSpPr>
        <p:spPr>
          <a:xfrm>
            <a:off x="1221670" y="2036099"/>
            <a:ext cx="2725665" cy="4283953"/>
          </a:xfrm>
          <a:custGeom>
            <a:avLst/>
            <a:gdLst/>
            <a:ahLst/>
            <a:cxnLst/>
            <a:rect l="l" t="t" r="r" b="b"/>
            <a:pathLst>
              <a:path w="1120451" h="1761023">
                <a:moveTo>
                  <a:pt x="0" y="0"/>
                </a:moveTo>
                <a:lnTo>
                  <a:pt x="1120451" y="0"/>
                </a:lnTo>
                <a:lnTo>
                  <a:pt x="1120451" y="1761023"/>
                </a:lnTo>
                <a:lnTo>
                  <a:pt x="0" y="1761023"/>
                </a:lnTo>
                <a:lnTo>
                  <a:pt x="0" y="0"/>
                </a:lnTo>
                <a:close/>
              </a:path>
            </a:pathLst>
          </a:custGeom>
          <a:blipFill>
            <a:blip r:embed="rId3"/>
            <a:stretch>
              <a:fillRect/>
            </a:stretch>
          </a:blipFill>
        </p:spPr>
      </p:sp>
    </p:spTree>
    <p:extLst>
      <p:ext uri="{BB962C8B-B14F-4D97-AF65-F5344CB8AC3E}">
        <p14:creationId xmlns:p14="http://schemas.microsoft.com/office/powerpoint/2010/main" val="3283146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FE73B4-4875-E39D-4A66-FBC6AA1482BA}"/>
            </a:ext>
          </a:extLst>
        </p:cNvPr>
        <p:cNvGrpSpPr/>
        <p:nvPr/>
      </p:nvGrpSpPr>
      <p:grpSpPr>
        <a:xfrm>
          <a:off x="0" y="0"/>
          <a:ext cx="0" cy="0"/>
          <a:chOff x="0" y="0"/>
          <a:chExt cx="0" cy="0"/>
        </a:xfrm>
      </p:grpSpPr>
      <p:sp>
        <p:nvSpPr>
          <p:cNvPr id="29" name="TextBox 28">
            <a:extLst>
              <a:ext uri="{FF2B5EF4-FFF2-40B4-BE49-F238E27FC236}">
                <a16:creationId xmlns:a16="http://schemas.microsoft.com/office/drawing/2014/main" id="{0D3F3554-2709-97F9-FDC9-CAF249996204}"/>
              </a:ext>
            </a:extLst>
          </p:cNvPr>
          <p:cNvSpPr txBox="1"/>
          <p:nvPr/>
        </p:nvSpPr>
        <p:spPr>
          <a:xfrm>
            <a:off x="412898" y="1714940"/>
            <a:ext cx="11366203" cy="533223"/>
          </a:xfrm>
          <a:prstGeom prst="rect">
            <a:avLst/>
          </a:prstGeom>
          <a:noFill/>
        </p:spPr>
        <p:txBody>
          <a:bodyPr wrap="square" rtlCol="0">
            <a:spAutoFit/>
          </a:bodyPr>
          <a:lstStyle/>
          <a:p>
            <a:pPr algn="just" defTabSz="1152053">
              <a:lnSpc>
                <a:spcPct val="150000"/>
              </a:lnSpc>
              <a:buClrTx/>
              <a:defRPr/>
            </a:pPr>
            <a:r>
              <a:rPr lang="vi-VN" sz="2200" b="1" dirty="0">
                <a:solidFill>
                  <a:sysClr val="windowText" lastClr="000000"/>
                </a:solidFill>
                <a:latin typeface="+mn-lt"/>
                <a:ea typeface="+mn-ea"/>
              </a:rPr>
              <a:t>Câu </a:t>
            </a:r>
            <a:r>
              <a:rPr lang="en-US" sz="2200" b="1" dirty="0">
                <a:solidFill>
                  <a:sysClr val="windowText" lastClr="000000"/>
                </a:solidFill>
                <a:latin typeface="+mn-lt"/>
                <a:ea typeface="+mn-ea"/>
              </a:rPr>
              <a:t>4</a:t>
            </a:r>
            <a:r>
              <a:rPr lang="vi-VN" sz="2200" b="1" dirty="0">
                <a:solidFill>
                  <a:sysClr val="windowText" lastClr="000000"/>
                </a:solidFill>
                <a:latin typeface="+mn-lt"/>
                <a:ea typeface="+mn-ea"/>
              </a:rPr>
              <a:t>: </a:t>
            </a:r>
            <a:r>
              <a:rPr lang="vi-VN" sz="2200" dirty="0">
                <a:solidFill>
                  <a:sysClr val="windowText" lastClr="000000"/>
                </a:solidFill>
                <a:latin typeface="+mn-lt"/>
                <a:ea typeface="+mn-ea"/>
              </a:rPr>
              <a:t>Theo em, Thuỵ, Loan và các bạn đã học được những gì từ tiết thực hành? </a:t>
            </a:r>
          </a:p>
        </p:txBody>
      </p:sp>
      <p:grpSp>
        <p:nvGrpSpPr>
          <p:cNvPr id="30" name="Group 29">
            <a:extLst>
              <a:ext uri="{FF2B5EF4-FFF2-40B4-BE49-F238E27FC236}">
                <a16:creationId xmlns:a16="http://schemas.microsoft.com/office/drawing/2014/main" id="{42061D40-9E32-DF65-2907-70A1A5E80CC6}"/>
              </a:ext>
            </a:extLst>
          </p:cNvPr>
          <p:cNvGrpSpPr/>
          <p:nvPr/>
        </p:nvGrpSpPr>
        <p:grpSpPr>
          <a:xfrm>
            <a:off x="4681455" y="2546455"/>
            <a:ext cx="6082673" cy="2559611"/>
            <a:chOff x="4129677" y="2561706"/>
            <a:chExt cx="5079476" cy="2031637"/>
          </a:xfrm>
        </p:grpSpPr>
        <p:sp>
          <p:nvSpPr>
            <p:cNvPr id="31" name="TextBox 30">
              <a:extLst>
                <a:ext uri="{FF2B5EF4-FFF2-40B4-BE49-F238E27FC236}">
                  <a16:creationId xmlns:a16="http://schemas.microsoft.com/office/drawing/2014/main" id="{36238E60-75C1-BB50-82EB-BCA3DD8BEA12}"/>
                </a:ext>
              </a:extLst>
            </p:cNvPr>
            <p:cNvSpPr txBox="1"/>
            <p:nvPr/>
          </p:nvSpPr>
          <p:spPr>
            <a:xfrm>
              <a:off x="4129677" y="2561706"/>
              <a:ext cx="5079476" cy="2031637"/>
            </a:xfrm>
            <a:prstGeom prst="rect">
              <a:avLst/>
            </a:prstGeom>
            <a:solidFill>
              <a:srgbClr val="D9EBEA"/>
            </a:solidFill>
          </p:spPr>
          <p:txBody>
            <a:bodyPr wrap="square" rtlCol="0">
              <a:spAutoFit/>
            </a:bodyPr>
            <a:lstStyle/>
            <a:p>
              <a:pPr lvl="1" algn="just" defTabSz="1152053">
                <a:lnSpc>
                  <a:spcPct val="150000"/>
                </a:lnSpc>
                <a:buClrTx/>
                <a:defRPr/>
              </a:pPr>
              <a:r>
                <a:rPr lang="en-US" sz="2200" b="1" dirty="0">
                  <a:solidFill>
                    <a:srgbClr val="FF0000"/>
                  </a:solidFill>
                  <a:latin typeface="+mn-lt"/>
                </a:rPr>
                <a:t>   </a:t>
              </a:r>
              <a:r>
                <a:rPr lang="vi-VN" sz="2200" dirty="0">
                  <a:solidFill>
                    <a:sysClr val="windowText" lastClr="000000"/>
                  </a:solidFill>
                  <a:latin typeface="+mn-lt"/>
                </a:rPr>
                <a:t>Các bạn biết thêm một điều thú vị: Mỗi cái hạt là một cơ thể sống thực thụ, có khi mình phải đánh thức hạt có vỏ cứng bằng cách ngâm chúng vào nước nóng hoặ</a:t>
              </a:r>
              <a:r>
                <a:rPr lang="en-US" sz="2200" dirty="0">
                  <a:solidFill>
                    <a:sysClr val="windowText" lastClr="000000"/>
                  </a:solidFill>
                  <a:latin typeface="+mn-lt"/>
                </a:rPr>
                <a:t>c</a:t>
              </a:r>
              <a:r>
                <a:rPr lang="vi-VN" sz="2200" dirty="0">
                  <a:solidFill>
                    <a:sysClr val="windowText" lastClr="000000"/>
                  </a:solidFill>
                  <a:latin typeface="+mn-lt"/>
                </a:rPr>
                <a:t> đốt chúng vài phút. </a:t>
              </a:r>
              <a:endParaRPr lang="en-US" sz="2200" dirty="0">
                <a:solidFill>
                  <a:sysClr val="windowText" lastClr="000000"/>
                </a:solidFill>
                <a:latin typeface="+mn-lt"/>
              </a:endParaRPr>
            </a:p>
          </p:txBody>
        </p:sp>
        <p:pic>
          <p:nvPicPr>
            <p:cNvPr id="32" name="Picture 31">
              <a:extLst>
                <a:ext uri="{FF2B5EF4-FFF2-40B4-BE49-F238E27FC236}">
                  <a16:creationId xmlns:a16="http://schemas.microsoft.com/office/drawing/2014/main" id="{5249A71E-A7CB-6524-3E3D-AC20033C1A2E}"/>
                </a:ext>
              </a:extLst>
            </p:cNvPr>
            <p:cNvPicPr>
              <a:picLocks noChangeAspect="1"/>
            </p:cNvPicPr>
            <p:nvPr/>
          </p:nvPicPr>
          <p:blipFill rotWithShape="1">
            <a:blip r:embed="rId3"/>
            <a:srcRect l="39174" t="14288" r="34407" b="31909"/>
            <a:stretch/>
          </p:blipFill>
          <p:spPr>
            <a:xfrm>
              <a:off x="4212773" y="2561706"/>
              <a:ext cx="177187" cy="515487"/>
            </a:xfrm>
            <a:prstGeom prst="rect">
              <a:avLst/>
            </a:prstGeom>
          </p:spPr>
        </p:pic>
      </p:grpSp>
      <p:grpSp>
        <p:nvGrpSpPr>
          <p:cNvPr id="33" name="Group 32">
            <a:extLst>
              <a:ext uri="{FF2B5EF4-FFF2-40B4-BE49-F238E27FC236}">
                <a16:creationId xmlns:a16="http://schemas.microsoft.com/office/drawing/2014/main" id="{00CD0A61-DFEB-28CE-EC8F-1D5B543B7B57}"/>
              </a:ext>
            </a:extLst>
          </p:cNvPr>
          <p:cNvGrpSpPr/>
          <p:nvPr/>
        </p:nvGrpSpPr>
        <p:grpSpPr>
          <a:xfrm>
            <a:off x="4681454" y="5404358"/>
            <a:ext cx="6082673" cy="1036118"/>
            <a:chOff x="4129677" y="2561706"/>
            <a:chExt cx="5481732" cy="822396"/>
          </a:xfrm>
        </p:grpSpPr>
        <p:sp>
          <p:nvSpPr>
            <p:cNvPr id="34" name="TextBox 33">
              <a:extLst>
                <a:ext uri="{FF2B5EF4-FFF2-40B4-BE49-F238E27FC236}">
                  <a16:creationId xmlns:a16="http://schemas.microsoft.com/office/drawing/2014/main" id="{054815D0-9CD4-1CB0-89C6-7441EB24EDA5}"/>
                </a:ext>
              </a:extLst>
            </p:cNvPr>
            <p:cNvSpPr txBox="1"/>
            <p:nvPr/>
          </p:nvSpPr>
          <p:spPr>
            <a:xfrm>
              <a:off x="4129677" y="2561706"/>
              <a:ext cx="5481732" cy="822396"/>
            </a:xfrm>
            <a:prstGeom prst="rect">
              <a:avLst/>
            </a:prstGeom>
            <a:solidFill>
              <a:srgbClr val="D9EBEA"/>
            </a:solidFill>
          </p:spPr>
          <p:txBody>
            <a:bodyPr wrap="square" rtlCol="0">
              <a:spAutoFit/>
            </a:bodyPr>
            <a:lstStyle/>
            <a:p>
              <a:pPr lvl="1" algn="just" defTabSz="1152053">
                <a:lnSpc>
                  <a:spcPct val="150000"/>
                </a:lnSpc>
                <a:buClrTx/>
                <a:defRPr/>
              </a:pPr>
              <a:r>
                <a:rPr lang="en-US" sz="2200" b="1" dirty="0">
                  <a:solidFill>
                    <a:srgbClr val="FF0000"/>
                  </a:solidFill>
                  <a:latin typeface="+mn-lt"/>
                </a:rPr>
                <a:t>   </a:t>
              </a:r>
              <a:r>
                <a:rPr lang="vi-VN" sz="2200" dirty="0">
                  <a:solidFill>
                    <a:sysClr val="windowText" lastClr="000000"/>
                  </a:solidFill>
                  <a:latin typeface="+mn-lt"/>
                </a:rPr>
                <a:t>Các bạn hiểu thêm: Muốn hiểu sâu sắc bài học, phải tham gia thực hành. </a:t>
              </a:r>
              <a:endParaRPr lang="en-US" sz="2200" dirty="0">
                <a:solidFill>
                  <a:sysClr val="windowText" lastClr="000000"/>
                </a:solidFill>
                <a:latin typeface="+mn-lt"/>
              </a:endParaRPr>
            </a:p>
          </p:txBody>
        </p:sp>
        <p:pic>
          <p:nvPicPr>
            <p:cNvPr id="35" name="Picture 34">
              <a:extLst>
                <a:ext uri="{FF2B5EF4-FFF2-40B4-BE49-F238E27FC236}">
                  <a16:creationId xmlns:a16="http://schemas.microsoft.com/office/drawing/2014/main" id="{0A9B3025-B3BB-DEB4-EA59-338DE2BD5145}"/>
                </a:ext>
              </a:extLst>
            </p:cNvPr>
            <p:cNvPicPr>
              <a:picLocks noChangeAspect="1"/>
            </p:cNvPicPr>
            <p:nvPr/>
          </p:nvPicPr>
          <p:blipFill rotWithShape="1">
            <a:blip r:embed="rId3"/>
            <a:srcRect l="39174" t="14288" r="34407" b="31909"/>
            <a:stretch/>
          </p:blipFill>
          <p:spPr>
            <a:xfrm>
              <a:off x="4212773" y="2561706"/>
              <a:ext cx="177187" cy="515487"/>
            </a:xfrm>
            <a:prstGeom prst="rect">
              <a:avLst/>
            </a:prstGeom>
          </p:spPr>
        </p:pic>
      </p:grpSp>
      <p:sp>
        <p:nvSpPr>
          <p:cNvPr id="2" name="Freeform 31">
            <a:extLst>
              <a:ext uri="{FF2B5EF4-FFF2-40B4-BE49-F238E27FC236}">
                <a16:creationId xmlns:a16="http://schemas.microsoft.com/office/drawing/2014/main" id="{E50B4171-BC0A-88FF-4955-75483B40DB10}"/>
              </a:ext>
            </a:extLst>
          </p:cNvPr>
          <p:cNvSpPr/>
          <p:nvPr/>
        </p:nvSpPr>
        <p:spPr>
          <a:xfrm flipH="1">
            <a:off x="1427873" y="2546455"/>
            <a:ext cx="2301120" cy="3867426"/>
          </a:xfrm>
          <a:custGeom>
            <a:avLst/>
            <a:gdLst/>
            <a:ahLst/>
            <a:cxnLst/>
            <a:rect l="l" t="t" r="r" b="b"/>
            <a:pathLst>
              <a:path w="1047809" h="1761023">
                <a:moveTo>
                  <a:pt x="0" y="0"/>
                </a:moveTo>
                <a:lnTo>
                  <a:pt x="1047808" y="0"/>
                </a:lnTo>
                <a:lnTo>
                  <a:pt x="1047808" y="1761023"/>
                </a:lnTo>
                <a:lnTo>
                  <a:pt x="0" y="1761023"/>
                </a:lnTo>
                <a:lnTo>
                  <a:pt x="0" y="0"/>
                </a:lnTo>
                <a:close/>
              </a:path>
            </a:pathLst>
          </a:custGeom>
          <a:blipFill>
            <a:blip r:embed="rId4"/>
            <a:stretch>
              <a:fillRect/>
            </a:stretch>
          </a:blipFill>
        </p:spPr>
      </p:sp>
    </p:spTree>
    <p:extLst>
      <p:ext uri="{BB962C8B-B14F-4D97-AF65-F5344CB8AC3E}">
        <p14:creationId xmlns:p14="http://schemas.microsoft.com/office/powerpoint/2010/main" val="1030800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arn(inVertical)">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EF8892-640A-461E-6A6F-C311B1299A73}"/>
            </a:ext>
          </a:extLst>
        </p:cNvPr>
        <p:cNvGrpSpPr/>
        <p:nvPr/>
      </p:nvGrpSpPr>
      <p:grpSpPr>
        <a:xfrm>
          <a:off x="0" y="0"/>
          <a:ext cx="0" cy="0"/>
          <a:chOff x="0" y="0"/>
          <a:chExt cx="0" cy="0"/>
        </a:xfrm>
      </p:grpSpPr>
      <p:grpSp>
        <p:nvGrpSpPr>
          <p:cNvPr id="30" name="Group 29">
            <a:extLst>
              <a:ext uri="{FF2B5EF4-FFF2-40B4-BE49-F238E27FC236}">
                <a16:creationId xmlns:a16="http://schemas.microsoft.com/office/drawing/2014/main" id="{8DAD5F54-D17F-6672-C106-BE8117BEF55A}"/>
              </a:ext>
            </a:extLst>
          </p:cNvPr>
          <p:cNvGrpSpPr/>
          <p:nvPr/>
        </p:nvGrpSpPr>
        <p:grpSpPr>
          <a:xfrm>
            <a:off x="1481983" y="2521832"/>
            <a:ext cx="6045634" cy="1121846"/>
            <a:chOff x="4129678" y="2561706"/>
            <a:chExt cx="5448352" cy="890441"/>
          </a:xfrm>
        </p:grpSpPr>
        <p:sp>
          <p:nvSpPr>
            <p:cNvPr id="31" name="TextBox 30">
              <a:extLst>
                <a:ext uri="{FF2B5EF4-FFF2-40B4-BE49-F238E27FC236}">
                  <a16:creationId xmlns:a16="http://schemas.microsoft.com/office/drawing/2014/main" id="{D2A95CBD-1657-ED13-8088-6CE349BCF9CB}"/>
                </a:ext>
              </a:extLst>
            </p:cNvPr>
            <p:cNvSpPr txBox="1"/>
            <p:nvPr/>
          </p:nvSpPr>
          <p:spPr>
            <a:xfrm>
              <a:off x="4129678" y="2561706"/>
              <a:ext cx="5448352" cy="890441"/>
            </a:xfrm>
            <a:prstGeom prst="rect">
              <a:avLst/>
            </a:prstGeom>
            <a:solidFill>
              <a:srgbClr val="D9EBEA"/>
            </a:solidFill>
          </p:spPr>
          <p:txBody>
            <a:bodyPr wrap="square" rtlCol="0">
              <a:spAutoFit/>
            </a:bodyPr>
            <a:lstStyle/>
            <a:p>
              <a:pPr lvl="1" algn="just" defTabSz="1152053">
                <a:lnSpc>
                  <a:spcPct val="150000"/>
                </a:lnSpc>
                <a:buClrTx/>
                <a:defRPr/>
              </a:pPr>
              <a:r>
                <a:rPr lang="en-US" sz="2300" b="1" dirty="0">
                  <a:solidFill>
                    <a:srgbClr val="FF0000"/>
                  </a:solidFill>
                  <a:latin typeface="+mj-lt"/>
                </a:rPr>
                <a:t>   </a:t>
              </a:r>
              <a:r>
                <a:rPr lang="vi-VN" sz="2300" dirty="0">
                  <a:solidFill>
                    <a:sysClr val="windowText" lastClr="000000"/>
                  </a:solidFill>
                  <a:latin typeface="+mj-lt"/>
                </a:rPr>
                <a:t>Cuộc sống có nhiều điều thú vị, nếu không học thì chúng ta không biết. </a:t>
              </a:r>
              <a:endParaRPr lang="en-US" sz="2300" dirty="0">
                <a:solidFill>
                  <a:sysClr val="windowText" lastClr="000000"/>
                </a:solidFill>
                <a:latin typeface="+mj-lt"/>
              </a:endParaRPr>
            </a:p>
          </p:txBody>
        </p:sp>
        <p:pic>
          <p:nvPicPr>
            <p:cNvPr id="32" name="Picture 31">
              <a:extLst>
                <a:ext uri="{FF2B5EF4-FFF2-40B4-BE49-F238E27FC236}">
                  <a16:creationId xmlns:a16="http://schemas.microsoft.com/office/drawing/2014/main" id="{C4F691DA-C558-E14F-91CD-20810B811EB0}"/>
                </a:ext>
              </a:extLst>
            </p:cNvPr>
            <p:cNvPicPr>
              <a:picLocks noChangeAspect="1"/>
            </p:cNvPicPr>
            <p:nvPr/>
          </p:nvPicPr>
          <p:blipFill rotWithShape="1">
            <a:blip r:embed="rId3"/>
            <a:srcRect l="39174" t="14288" r="34407" b="31909"/>
            <a:stretch/>
          </p:blipFill>
          <p:spPr>
            <a:xfrm>
              <a:off x="4212773" y="2561706"/>
              <a:ext cx="177187" cy="515487"/>
            </a:xfrm>
            <a:prstGeom prst="rect">
              <a:avLst/>
            </a:prstGeom>
          </p:spPr>
        </p:pic>
      </p:grpSp>
      <p:grpSp>
        <p:nvGrpSpPr>
          <p:cNvPr id="34" name="Group 33">
            <a:extLst>
              <a:ext uri="{FF2B5EF4-FFF2-40B4-BE49-F238E27FC236}">
                <a16:creationId xmlns:a16="http://schemas.microsoft.com/office/drawing/2014/main" id="{D613373D-2C1E-E44D-9675-AA3E073FBB02}"/>
              </a:ext>
            </a:extLst>
          </p:cNvPr>
          <p:cNvGrpSpPr/>
          <p:nvPr/>
        </p:nvGrpSpPr>
        <p:grpSpPr>
          <a:xfrm>
            <a:off x="1444943" y="3837861"/>
            <a:ext cx="6082673" cy="1121845"/>
            <a:chOff x="4129677" y="2561706"/>
            <a:chExt cx="5481732" cy="890441"/>
          </a:xfrm>
        </p:grpSpPr>
        <p:sp>
          <p:nvSpPr>
            <p:cNvPr id="35" name="TextBox 34">
              <a:extLst>
                <a:ext uri="{FF2B5EF4-FFF2-40B4-BE49-F238E27FC236}">
                  <a16:creationId xmlns:a16="http://schemas.microsoft.com/office/drawing/2014/main" id="{0E7D3805-A4E8-85EE-330B-76EE75F47E8E}"/>
                </a:ext>
              </a:extLst>
            </p:cNvPr>
            <p:cNvSpPr txBox="1"/>
            <p:nvPr/>
          </p:nvSpPr>
          <p:spPr>
            <a:xfrm>
              <a:off x="4129677" y="2561706"/>
              <a:ext cx="5481732" cy="890441"/>
            </a:xfrm>
            <a:prstGeom prst="rect">
              <a:avLst/>
            </a:prstGeom>
            <a:solidFill>
              <a:srgbClr val="D9EBEA"/>
            </a:solidFill>
          </p:spPr>
          <p:txBody>
            <a:bodyPr wrap="square" rtlCol="0">
              <a:spAutoFit/>
            </a:bodyPr>
            <a:lstStyle/>
            <a:p>
              <a:pPr lvl="1" algn="just" defTabSz="1152053">
                <a:lnSpc>
                  <a:spcPct val="150000"/>
                </a:lnSpc>
                <a:buClrTx/>
                <a:defRPr/>
              </a:pPr>
              <a:r>
                <a:rPr lang="en-US" sz="2300" b="1" dirty="0">
                  <a:solidFill>
                    <a:srgbClr val="FF0000"/>
                  </a:solidFill>
                  <a:latin typeface="+mj-lt"/>
                </a:rPr>
                <a:t>   </a:t>
              </a:r>
              <a:r>
                <a:rPr lang="vi-VN" sz="2300" dirty="0">
                  <a:solidFill>
                    <a:sysClr val="windowText" lastClr="000000"/>
                  </a:solidFill>
                  <a:latin typeface="+mj-lt"/>
                </a:rPr>
                <a:t>Hoạt động trải nghiệm trong học tập rất thú vị và bổ ích. </a:t>
              </a:r>
              <a:endParaRPr lang="en-US" sz="2300" dirty="0">
                <a:solidFill>
                  <a:sysClr val="windowText" lastClr="000000"/>
                </a:solidFill>
                <a:latin typeface="+mj-lt"/>
              </a:endParaRPr>
            </a:p>
          </p:txBody>
        </p:sp>
        <p:pic>
          <p:nvPicPr>
            <p:cNvPr id="36" name="Picture 35">
              <a:extLst>
                <a:ext uri="{FF2B5EF4-FFF2-40B4-BE49-F238E27FC236}">
                  <a16:creationId xmlns:a16="http://schemas.microsoft.com/office/drawing/2014/main" id="{6EE545F5-5EE1-B337-B833-1DEF1F07A888}"/>
                </a:ext>
              </a:extLst>
            </p:cNvPr>
            <p:cNvPicPr>
              <a:picLocks noChangeAspect="1"/>
            </p:cNvPicPr>
            <p:nvPr/>
          </p:nvPicPr>
          <p:blipFill rotWithShape="1">
            <a:blip r:embed="rId3"/>
            <a:srcRect l="39174" t="14288" r="34407" b="31909"/>
            <a:stretch/>
          </p:blipFill>
          <p:spPr>
            <a:xfrm>
              <a:off x="4212773" y="2561706"/>
              <a:ext cx="177187" cy="515487"/>
            </a:xfrm>
            <a:prstGeom prst="rect">
              <a:avLst/>
            </a:prstGeom>
          </p:spPr>
        </p:pic>
      </p:grpSp>
      <p:grpSp>
        <p:nvGrpSpPr>
          <p:cNvPr id="37" name="Group 36">
            <a:extLst>
              <a:ext uri="{FF2B5EF4-FFF2-40B4-BE49-F238E27FC236}">
                <a16:creationId xmlns:a16="http://schemas.microsoft.com/office/drawing/2014/main" id="{CFCE3DBA-4FB1-6DCB-06C2-BA4800CC408C}"/>
              </a:ext>
            </a:extLst>
          </p:cNvPr>
          <p:cNvGrpSpPr/>
          <p:nvPr/>
        </p:nvGrpSpPr>
        <p:grpSpPr>
          <a:xfrm>
            <a:off x="1444943" y="5153889"/>
            <a:ext cx="6082673" cy="1121845"/>
            <a:chOff x="4129677" y="2561706"/>
            <a:chExt cx="5481732" cy="890441"/>
          </a:xfrm>
        </p:grpSpPr>
        <p:sp>
          <p:nvSpPr>
            <p:cNvPr id="38" name="TextBox 37">
              <a:extLst>
                <a:ext uri="{FF2B5EF4-FFF2-40B4-BE49-F238E27FC236}">
                  <a16:creationId xmlns:a16="http://schemas.microsoft.com/office/drawing/2014/main" id="{724E4E94-495B-330B-FB24-1FEEAAB54545}"/>
                </a:ext>
              </a:extLst>
            </p:cNvPr>
            <p:cNvSpPr txBox="1"/>
            <p:nvPr/>
          </p:nvSpPr>
          <p:spPr>
            <a:xfrm>
              <a:off x="4129677" y="2561706"/>
              <a:ext cx="5481732" cy="890441"/>
            </a:xfrm>
            <a:prstGeom prst="rect">
              <a:avLst/>
            </a:prstGeom>
            <a:solidFill>
              <a:srgbClr val="D9EBEA"/>
            </a:solidFill>
          </p:spPr>
          <p:txBody>
            <a:bodyPr wrap="square" rtlCol="0">
              <a:spAutoFit/>
            </a:bodyPr>
            <a:lstStyle/>
            <a:p>
              <a:pPr lvl="1" algn="just" defTabSz="1152053">
                <a:lnSpc>
                  <a:spcPct val="150000"/>
                </a:lnSpc>
                <a:buClrTx/>
                <a:defRPr/>
              </a:pPr>
              <a:r>
                <a:rPr lang="en-US" sz="2300" b="1" dirty="0">
                  <a:solidFill>
                    <a:srgbClr val="FF0000"/>
                  </a:solidFill>
                  <a:latin typeface="+mj-lt"/>
                </a:rPr>
                <a:t>   </a:t>
              </a:r>
              <a:r>
                <a:rPr lang="vi-VN" sz="2300" dirty="0">
                  <a:solidFill>
                    <a:sysClr val="windowText" lastClr="000000"/>
                  </a:solidFill>
                  <a:latin typeface="+mj-lt"/>
                </a:rPr>
                <a:t>Các bạn học được một số kĩ thuật ươm mầm</a:t>
              </a:r>
              <a:r>
                <a:rPr lang="en-US" sz="2300" dirty="0">
                  <a:solidFill>
                    <a:sysClr val="windowText" lastClr="000000"/>
                  </a:solidFill>
                  <a:latin typeface="+mj-lt"/>
                </a:rPr>
                <a:t>,</a:t>
              </a:r>
              <a:r>
                <a:rPr lang="vi-VN" sz="2300" dirty="0">
                  <a:solidFill>
                    <a:sysClr val="windowText" lastClr="000000"/>
                  </a:solidFill>
                  <a:latin typeface="+mj-lt"/>
                </a:rPr>
                <a:t>...</a:t>
              </a:r>
              <a:endParaRPr lang="en-US" sz="2300" dirty="0">
                <a:solidFill>
                  <a:sysClr val="windowText" lastClr="000000"/>
                </a:solidFill>
                <a:latin typeface="+mj-lt"/>
              </a:endParaRPr>
            </a:p>
          </p:txBody>
        </p:sp>
        <p:pic>
          <p:nvPicPr>
            <p:cNvPr id="39" name="Picture 38">
              <a:extLst>
                <a:ext uri="{FF2B5EF4-FFF2-40B4-BE49-F238E27FC236}">
                  <a16:creationId xmlns:a16="http://schemas.microsoft.com/office/drawing/2014/main" id="{743F800A-1B48-5AA0-836A-4B95AF095FF4}"/>
                </a:ext>
              </a:extLst>
            </p:cNvPr>
            <p:cNvPicPr>
              <a:picLocks noChangeAspect="1"/>
            </p:cNvPicPr>
            <p:nvPr/>
          </p:nvPicPr>
          <p:blipFill rotWithShape="1">
            <a:blip r:embed="rId3"/>
            <a:srcRect l="39174" t="14288" r="34407" b="31909"/>
            <a:stretch/>
          </p:blipFill>
          <p:spPr>
            <a:xfrm>
              <a:off x="4212773" y="2561706"/>
              <a:ext cx="177187" cy="515487"/>
            </a:xfrm>
            <a:prstGeom prst="rect">
              <a:avLst/>
            </a:prstGeom>
          </p:spPr>
        </p:pic>
      </p:grpSp>
      <p:sp>
        <p:nvSpPr>
          <p:cNvPr id="2" name="Freeform 31">
            <a:extLst>
              <a:ext uri="{FF2B5EF4-FFF2-40B4-BE49-F238E27FC236}">
                <a16:creationId xmlns:a16="http://schemas.microsoft.com/office/drawing/2014/main" id="{6822CBEB-505E-797B-8E95-1B8D1C201E62}"/>
              </a:ext>
            </a:extLst>
          </p:cNvPr>
          <p:cNvSpPr/>
          <p:nvPr/>
        </p:nvSpPr>
        <p:spPr>
          <a:xfrm>
            <a:off x="8316693" y="2508698"/>
            <a:ext cx="2301120" cy="3867426"/>
          </a:xfrm>
          <a:custGeom>
            <a:avLst/>
            <a:gdLst/>
            <a:ahLst/>
            <a:cxnLst/>
            <a:rect l="l" t="t" r="r" b="b"/>
            <a:pathLst>
              <a:path w="1047809" h="1761023">
                <a:moveTo>
                  <a:pt x="0" y="0"/>
                </a:moveTo>
                <a:lnTo>
                  <a:pt x="1047808" y="0"/>
                </a:lnTo>
                <a:lnTo>
                  <a:pt x="1047808" y="1761023"/>
                </a:lnTo>
                <a:lnTo>
                  <a:pt x="0" y="1761023"/>
                </a:lnTo>
                <a:lnTo>
                  <a:pt x="0" y="0"/>
                </a:lnTo>
                <a:close/>
              </a:path>
            </a:pathLst>
          </a:custGeom>
          <a:blipFill>
            <a:blip r:embed="rId4"/>
            <a:stretch>
              <a:fillRect/>
            </a:stretch>
          </a:blipFill>
        </p:spPr>
      </p:sp>
      <p:sp>
        <p:nvSpPr>
          <p:cNvPr id="3" name="TextBox 2">
            <a:extLst>
              <a:ext uri="{FF2B5EF4-FFF2-40B4-BE49-F238E27FC236}">
                <a16:creationId xmlns:a16="http://schemas.microsoft.com/office/drawing/2014/main" id="{8FDD8540-9523-971D-50C2-50B03E7EF5E5}"/>
              </a:ext>
            </a:extLst>
          </p:cNvPr>
          <p:cNvSpPr txBox="1"/>
          <p:nvPr/>
        </p:nvSpPr>
        <p:spPr>
          <a:xfrm>
            <a:off x="412898" y="1714940"/>
            <a:ext cx="11366203" cy="533223"/>
          </a:xfrm>
          <a:prstGeom prst="rect">
            <a:avLst/>
          </a:prstGeom>
          <a:noFill/>
        </p:spPr>
        <p:txBody>
          <a:bodyPr wrap="square" rtlCol="0">
            <a:spAutoFit/>
          </a:bodyPr>
          <a:lstStyle/>
          <a:p>
            <a:pPr algn="just" defTabSz="1152053">
              <a:lnSpc>
                <a:spcPct val="150000"/>
              </a:lnSpc>
              <a:buClrTx/>
              <a:defRPr/>
            </a:pPr>
            <a:r>
              <a:rPr lang="vi-VN" sz="2200" b="1" dirty="0">
                <a:solidFill>
                  <a:sysClr val="windowText" lastClr="000000"/>
                </a:solidFill>
                <a:latin typeface="+mn-lt"/>
                <a:ea typeface="+mn-ea"/>
              </a:rPr>
              <a:t>Câu </a:t>
            </a:r>
            <a:r>
              <a:rPr lang="en-US" sz="2200" b="1" dirty="0">
                <a:solidFill>
                  <a:sysClr val="windowText" lastClr="000000"/>
                </a:solidFill>
                <a:latin typeface="+mn-lt"/>
                <a:ea typeface="+mn-ea"/>
              </a:rPr>
              <a:t>4</a:t>
            </a:r>
            <a:r>
              <a:rPr lang="vi-VN" sz="2200" b="1" dirty="0">
                <a:solidFill>
                  <a:sysClr val="windowText" lastClr="000000"/>
                </a:solidFill>
                <a:latin typeface="+mn-lt"/>
                <a:ea typeface="+mn-ea"/>
              </a:rPr>
              <a:t>: </a:t>
            </a:r>
            <a:r>
              <a:rPr lang="vi-VN" sz="2200" dirty="0">
                <a:solidFill>
                  <a:sysClr val="windowText" lastClr="000000"/>
                </a:solidFill>
                <a:latin typeface="+mn-lt"/>
                <a:ea typeface="+mn-ea"/>
              </a:rPr>
              <a:t>Theo em, Thuỵ, Loan và các bạn đã học được những gì từ tiết thực hành? </a:t>
            </a:r>
          </a:p>
        </p:txBody>
      </p:sp>
    </p:spTree>
    <p:extLst>
      <p:ext uri="{BB962C8B-B14F-4D97-AF65-F5344CB8AC3E}">
        <p14:creationId xmlns:p14="http://schemas.microsoft.com/office/powerpoint/2010/main" val="303932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arn(inVertical)">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barn(inVertical)">
                                      <p:cBhvr>
                                        <p:cTn id="1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F3489E-E4A3-1D51-7DC4-49B90C783FEB}"/>
            </a:ext>
          </a:extLst>
        </p:cNvPr>
        <p:cNvGrpSpPr/>
        <p:nvPr/>
      </p:nvGrpSpPr>
      <p:grpSpPr>
        <a:xfrm>
          <a:off x="0" y="0"/>
          <a:ext cx="0" cy="0"/>
          <a:chOff x="0" y="0"/>
          <a:chExt cx="0" cy="0"/>
        </a:xfrm>
      </p:grpSpPr>
      <p:sp>
        <p:nvSpPr>
          <p:cNvPr id="5" name="Rectangle: Rounded Corners 7">
            <a:extLst>
              <a:ext uri="{FF2B5EF4-FFF2-40B4-BE49-F238E27FC236}">
                <a16:creationId xmlns:a16="http://schemas.microsoft.com/office/drawing/2014/main" id="{6A96661F-6AFA-52F0-4051-16D80390FAEC}"/>
              </a:ext>
            </a:extLst>
          </p:cNvPr>
          <p:cNvSpPr/>
          <p:nvPr/>
        </p:nvSpPr>
        <p:spPr>
          <a:xfrm>
            <a:off x="5033462" y="2725720"/>
            <a:ext cx="5801602" cy="2792896"/>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76026">
              <a:lnSpc>
                <a:spcPct val="150000"/>
              </a:lnSpc>
              <a:buClrTx/>
            </a:pPr>
            <a:r>
              <a:rPr lang="en-US" sz="2400" b="1" kern="1200" dirty="0">
                <a:solidFill>
                  <a:schemeClr val="tx1"/>
                </a:solidFill>
                <a:latin typeface="+mj-lt"/>
                <a:ea typeface="+mn-ea"/>
                <a:cs typeface="Arial" panose="020B0604020202020204" pitchFamily="34" charset="0"/>
              </a:rPr>
              <a:t>RÚT RA </a:t>
            </a:r>
            <a:r>
              <a:rPr lang="en-US" sz="2400" b="1" kern="1200" dirty="0" err="1">
                <a:solidFill>
                  <a:schemeClr val="tx1"/>
                </a:solidFill>
                <a:latin typeface="+mj-lt"/>
                <a:ea typeface="+mn-ea"/>
                <a:cs typeface="Arial" panose="020B0604020202020204" pitchFamily="34" charset="0"/>
              </a:rPr>
              <a:t>Ý</a:t>
            </a:r>
            <a:r>
              <a:rPr lang="en-US" sz="2400" b="1" kern="1200" dirty="0">
                <a:solidFill>
                  <a:schemeClr val="tx1"/>
                </a:solidFill>
                <a:latin typeface="+mj-lt"/>
                <a:ea typeface="+mn-ea"/>
                <a:cs typeface="Arial" panose="020B0604020202020204" pitchFamily="34" charset="0"/>
              </a:rPr>
              <a:t> ĐOẠN 3</a:t>
            </a:r>
          </a:p>
          <a:p>
            <a:pPr algn="ctr" defTabSz="1152053">
              <a:lnSpc>
                <a:spcPct val="150000"/>
              </a:lnSpc>
              <a:buClrTx/>
              <a:defRPr/>
            </a:pPr>
            <a:r>
              <a:rPr lang="vi-VN" sz="2400" dirty="0">
                <a:solidFill>
                  <a:schemeClr val="tx1"/>
                </a:solidFill>
                <a:latin typeface="+mj-lt"/>
                <a:ea typeface="+mn-ea"/>
                <a:cs typeface="Arial" panose="020B0604020202020204" pitchFamily="34" charset="0"/>
              </a:rPr>
              <a:t>Bài học mà các bạn đã nhận được sau khi cô giáo giảng dạy. </a:t>
            </a:r>
          </a:p>
        </p:txBody>
      </p:sp>
      <p:sp>
        <p:nvSpPr>
          <p:cNvPr id="7" name="Freeform 32">
            <a:extLst>
              <a:ext uri="{FF2B5EF4-FFF2-40B4-BE49-F238E27FC236}">
                <a16:creationId xmlns:a16="http://schemas.microsoft.com/office/drawing/2014/main" id="{A276003D-FA73-9C76-37A8-DFDA0E1F347A}"/>
              </a:ext>
            </a:extLst>
          </p:cNvPr>
          <p:cNvSpPr/>
          <p:nvPr/>
        </p:nvSpPr>
        <p:spPr>
          <a:xfrm>
            <a:off x="1356936" y="1882172"/>
            <a:ext cx="2850396" cy="4479992"/>
          </a:xfrm>
          <a:custGeom>
            <a:avLst/>
            <a:gdLst/>
            <a:ahLst/>
            <a:cxnLst/>
            <a:rect l="l" t="t" r="r" b="b"/>
            <a:pathLst>
              <a:path w="1120451" h="1761023">
                <a:moveTo>
                  <a:pt x="0" y="0"/>
                </a:moveTo>
                <a:lnTo>
                  <a:pt x="1120451" y="0"/>
                </a:lnTo>
                <a:lnTo>
                  <a:pt x="1120451" y="1761023"/>
                </a:lnTo>
                <a:lnTo>
                  <a:pt x="0" y="1761023"/>
                </a:lnTo>
                <a:lnTo>
                  <a:pt x="0" y="0"/>
                </a:lnTo>
                <a:close/>
              </a:path>
            </a:pathLst>
          </a:custGeom>
          <a:blipFill>
            <a:blip r:embed="rId3"/>
            <a:stretch>
              <a:fillRect/>
            </a:stretch>
          </a:blipFill>
        </p:spPr>
      </p:sp>
    </p:spTree>
    <p:extLst>
      <p:ext uri="{BB962C8B-B14F-4D97-AF65-F5344CB8AC3E}">
        <p14:creationId xmlns:p14="http://schemas.microsoft.com/office/powerpoint/2010/main" val="2621745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8978A2A-CDFF-4D3F-45E6-57F3ECF9FF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095D46A-1CA3-F938-BD5B-CEC54219DC3D}"/>
              </a:ext>
            </a:extLst>
          </p:cNvPr>
          <p:cNvSpPr txBox="1"/>
          <p:nvPr/>
        </p:nvSpPr>
        <p:spPr>
          <a:xfrm>
            <a:off x="288235" y="1742631"/>
            <a:ext cx="12095921" cy="553228"/>
          </a:xfrm>
          <a:prstGeom prst="rect">
            <a:avLst/>
          </a:prstGeom>
          <a:noFill/>
        </p:spPr>
        <p:txBody>
          <a:bodyPr wrap="square" rtlCol="0">
            <a:spAutoFit/>
          </a:bodyPr>
          <a:lstStyle/>
          <a:p>
            <a:pPr algn="just" defTabSz="1152053">
              <a:lnSpc>
                <a:spcPct val="150000"/>
              </a:lnSpc>
              <a:buClrTx/>
              <a:defRPr/>
            </a:pPr>
            <a:r>
              <a:rPr lang="vi-VN" sz="2300" b="1">
                <a:solidFill>
                  <a:sysClr val="windowText" lastClr="000000"/>
                </a:solidFill>
                <a:latin typeface="+mj-lt"/>
                <a:ea typeface="+mn-ea"/>
              </a:rPr>
              <a:t>Câu </a:t>
            </a:r>
            <a:r>
              <a:rPr lang="en-US" sz="2300" b="1">
                <a:solidFill>
                  <a:sysClr val="windowText" lastClr="000000"/>
                </a:solidFill>
                <a:latin typeface="+mj-lt"/>
                <a:ea typeface="+mn-ea"/>
              </a:rPr>
              <a:t>5</a:t>
            </a:r>
            <a:r>
              <a:rPr lang="vi-VN" sz="2300" b="1">
                <a:solidFill>
                  <a:sysClr val="windowText" lastClr="000000"/>
                </a:solidFill>
                <a:latin typeface="+mj-lt"/>
                <a:ea typeface="+mn-ea"/>
              </a:rPr>
              <a:t>: </a:t>
            </a:r>
            <a:r>
              <a:rPr lang="vi-VN" sz="2300">
                <a:solidFill>
                  <a:sysClr val="windowText" lastClr="000000"/>
                </a:solidFill>
                <a:latin typeface="+mj-lt"/>
                <a:ea typeface="+mn-ea"/>
              </a:rPr>
              <a:t>Câu chuyện gợi cho em suy nghĩ về vai trò của thực hành trong học tập?</a:t>
            </a:r>
          </a:p>
        </p:txBody>
      </p:sp>
      <p:grpSp>
        <p:nvGrpSpPr>
          <p:cNvPr id="6" name="Group 5">
            <a:extLst>
              <a:ext uri="{FF2B5EF4-FFF2-40B4-BE49-F238E27FC236}">
                <a16:creationId xmlns:a16="http://schemas.microsoft.com/office/drawing/2014/main" id="{22E182F2-9A35-A9E7-E745-6C497C6689ED}"/>
              </a:ext>
            </a:extLst>
          </p:cNvPr>
          <p:cNvGrpSpPr/>
          <p:nvPr/>
        </p:nvGrpSpPr>
        <p:grpSpPr>
          <a:xfrm>
            <a:off x="751049" y="2742096"/>
            <a:ext cx="10556068" cy="885618"/>
            <a:chOff x="458896" y="1470069"/>
            <a:chExt cx="8378653" cy="615183"/>
          </a:xfrm>
        </p:grpSpPr>
        <p:sp>
          <p:nvSpPr>
            <p:cNvPr id="7" name="Rectangle: Diagonal Corners Rounded 29">
              <a:extLst>
                <a:ext uri="{FF2B5EF4-FFF2-40B4-BE49-F238E27FC236}">
                  <a16:creationId xmlns:a16="http://schemas.microsoft.com/office/drawing/2014/main" id="{9D1DD420-961D-E762-BC51-AEB0389572DB}"/>
                </a:ext>
              </a:extLst>
            </p:cNvPr>
            <p:cNvSpPr/>
            <p:nvPr/>
          </p:nvSpPr>
          <p:spPr>
            <a:xfrm>
              <a:off x="773659" y="1470069"/>
              <a:ext cx="8063890" cy="615183"/>
            </a:xfrm>
            <a:prstGeom prst="round2DiagRect">
              <a:avLst/>
            </a:prstGeom>
            <a:solidFill>
              <a:schemeClr val="accent4">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300">
                  <a:latin typeface="+mj-lt"/>
                  <a:ea typeface="+mn-ea"/>
                  <a:cs typeface="+mn-cs"/>
                </a:rPr>
                <a:t>     Có rất nhiều điều thú vị, chúng ta chỉ biết qua thực hành. </a:t>
              </a:r>
            </a:p>
          </p:txBody>
        </p:sp>
        <p:sp>
          <p:nvSpPr>
            <p:cNvPr id="8" name="Diamond 7">
              <a:extLst>
                <a:ext uri="{FF2B5EF4-FFF2-40B4-BE49-F238E27FC236}">
                  <a16:creationId xmlns:a16="http://schemas.microsoft.com/office/drawing/2014/main" id="{31B9CBF3-739B-6363-FB56-AD8C73EA7D09}"/>
                </a:ext>
              </a:extLst>
            </p:cNvPr>
            <p:cNvSpPr>
              <a:spLocks noChangeAspect="1"/>
            </p:cNvSpPr>
            <p:nvPr/>
          </p:nvSpPr>
          <p:spPr>
            <a:xfrm>
              <a:off x="458896" y="1504100"/>
              <a:ext cx="628633" cy="550152"/>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300">
                  <a:latin typeface="+mj-lt"/>
                  <a:ea typeface="+mn-ea"/>
                  <a:cs typeface="+mn-cs"/>
                </a:rPr>
                <a:t>1</a:t>
              </a:r>
            </a:p>
          </p:txBody>
        </p:sp>
      </p:grpSp>
      <p:grpSp>
        <p:nvGrpSpPr>
          <p:cNvPr id="9" name="Group 8">
            <a:extLst>
              <a:ext uri="{FF2B5EF4-FFF2-40B4-BE49-F238E27FC236}">
                <a16:creationId xmlns:a16="http://schemas.microsoft.com/office/drawing/2014/main" id="{50BCF56B-19F4-7255-630E-73794CD4A187}"/>
              </a:ext>
            </a:extLst>
          </p:cNvPr>
          <p:cNvGrpSpPr/>
          <p:nvPr/>
        </p:nvGrpSpPr>
        <p:grpSpPr>
          <a:xfrm>
            <a:off x="751049" y="4064944"/>
            <a:ext cx="10556068" cy="885618"/>
            <a:chOff x="448010" y="1470069"/>
            <a:chExt cx="8378653" cy="615183"/>
          </a:xfrm>
        </p:grpSpPr>
        <p:sp>
          <p:nvSpPr>
            <p:cNvPr id="10" name="Rectangle: Diagonal Corners Rounded 29">
              <a:extLst>
                <a:ext uri="{FF2B5EF4-FFF2-40B4-BE49-F238E27FC236}">
                  <a16:creationId xmlns:a16="http://schemas.microsoft.com/office/drawing/2014/main" id="{F876E531-DD0D-22C0-B430-219E04D058BF}"/>
                </a:ext>
              </a:extLst>
            </p:cNvPr>
            <p:cNvSpPr/>
            <p:nvPr/>
          </p:nvSpPr>
          <p:spPr>
            <a:xfrm>
              <a:off x="773659" y="1470069"/>
              <a:ext cx="8053004" cy="615183"/>
            </a:xfrm>
            <a:prstGeom prst="round2DiagRect">
              <a:avLst/>
            </a:prstGeom>
            <a:solidFill>
              <a:schemeClr val="accent4">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300">
                  <a:latin typeface="+mj-lt"/>
                  <a:ea typeface="+mn-ea"/>
                  <a:cs typeface="+mn-cs"/>
                </a:rPr>
                <a:t>     </a:t>
              </a:r>
              <a:r>
                <a:rPr lang="vi-VN" sz="2300">
                  <a:latin typeface="+mj-lt"/>
                  <a:ea typeface="+mn-ea"/>
                  <a:cs typeface="+mn-cs"/>
                </a:rPr>
                <a:t>Thực hành giúp ta hiểu nội dung bài học sâu sắc hơn. </a:t>
              </a:r>
              <a:endParaRPr lang="en-US" sz="2300">
                <a:latin typeface="+mj-lt"/>
                <a:ea typeface="+mn-ea"/>
                <a:cs typeface="+mn-cs"/>
              </a:endParaRPr>
            </a:p>
          </p:txBody>
        </p:sp>
        <p:sp>
          <p:nvSpPr>
            <p:cNvPr id="11" name="Diamond 10">
              <a:extLst>
                <a:ext uri="{FF2B5EF4-FFF2-40B4-BE49-F238E27FC236}">
                  <a16:creationId xmlns:a16="http://schemas.microsoft.com/office/drawing/2014/main" id="{891D11B3-9018-4ED8-9BB2-D3C705BDE2BE}"/>
                </a:ext>
              </a:extLst>
            </p:cNvPr>
            <p:cNvSpPr>
              <a:spLocks noChangeAspect="1"/>
            </p:cNvSpPr>
            <p:nvPr/>
          </p:nvSpPr>
          <p:spPr>
            <a:xfrm>
              <a:off x="448010" y="1512520"/>
              <a:ext cx="628633" cy="550152"/>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300">
                  <a:latin typeface="+mj-lt"/>
                  <a:ea typeface="+mn-ea"/>
                  <a:cs typeface="+mn-cs"/>
                </a:rPr>
                <a:t>2</a:t>
              </a:r>
            </a:p>
          </p:txBody>
        </p:sp>
      </p:grpSp>
      <p:grpSp>
        <p:nvGrpSpPr>
          <p:cNvPr id="12" name="Group 11">
            <a:extLst>
              <a:ext uri="{FF2B5EF4-FFF2-40B4-BE49-F238E27FC236}">
                <a16:creationId xmlns:a16="http://schemas.microsoft.com/office/drawing/2014/main" id="{15E5FB2F-D2DF-4D01-9547-78FF0818B3FF}"/>
              </a:ext>
            </a:extLst>
          </p:cNvPr>
          <p:cNvGrpSpPr/>
          <p:nvPr/>
        </p:nvGrpSpPr>
        <p:grpSpPr>
          <a:xfrm>
            <a:off x="751048" y="5387792"/>
            <a:ext cx="10556069" cy="885618"/>
            <a:chOff x="448009" y="1470069"/>
            <a:chExt cx="8378654" cy="615183"/>
          </a:xfrm>
        </p:grpSpPr>
        <p:sp>
          <p:nvSpPr>
            <p:cNvPr id="13" name="Rectangle: Diagonal Corners Rounded 29">
              <a:extLst>
                <a:ext uri="{FF2B5EF4-FFF2-40B4-BE49-F238E27FC236}">
                  <a16:creationId xmlns:a16="http://schemas.microsoft.com/office/drawing/2014/main" id="{A1EEC9E4-09C5-712C-DBCA-A8BFC16C1792}"/>
                </a:ext>
              </a:extLst>
            </p:cNvPr>
            <p:cNvSpPr/>
            <p:nvPr/>
          </p:nvSpPr>
          <p:spPr>
            <a:xfrm>
              <a:off x="773659" y="1470069"/>
              <a:ext cx="8053004" cy="615183"/>
            </a:xfrm>
            <a:prstGeom prst="round2DiagRect">
              <a:avLst/>
            </a:prstGeom>
            <a:solidFill>
              <a:schemeClr val="accent4">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a:defRPr/>
              </a:pPr>
              <a:r>
                <a:rPr lang="en-US" sz="2300" dirty="0">
                  <a:latin typeface="+mj-lt"/>
                  <a:ea typeface="+mn-ea"/>
                  <a:cs typeface="+mn-cs"/>
                </a:rPr>
                <a:t>     </a:t>
              </a:r>
              <a:r>
                <a:rPr lang="vi-VN" sz="2300" dirty="0">
                  <a:latin typeface="+mj-lt"/>
                  <a:ea typeface="+mn-ea"/>
                  <a:cs typeface="+mn-cs"/>
                </a:rPr>
                <a:t>Học đi đôi với hành thì mới có kết quả tốt nhất. </a:t>
              </a:r>
              <a:endParaRPr lang="en-US" sz="2300" dirty="0">
                <a:latin typeface="+mj-lt"/>
                <a:ea typeface="+mn-ea"/>
                <a:cs typeface="+mn-cs"/>
              </a:endParaRPr>
            </a:p>
          </p:txBody>
        </p:sp>
        <p:sp>
          <p:nvSpPr>
            <p:cNvPr id="14" name="Diamond 13">
              <a:extLst>
                <a:ext uri="{FF2B5EF4-FFF2-40B4-BE49-F238E27FC236}">
                  <a16:creationId xmlns:a16="http://schemas.microsoft.com/office/drawing/2014/main" id="{85AD0D53-FC28-5521-6DF1-8768723D4CCB}"/>
                </a:ext>
              </a:extLst>
            </p:cNvPr>
            <p:cNvSpPr>
              <a:spLocks noChangeAspect="1"/>
            </p:cNvSpPr>
            <p:nvPr/>
          </p:nvSpPr>
          <p:spPr>
            <a:xfrm>
              <a:off x="448009" y="1512520"/>
              <a:ext cx="628716" cy="550152"/>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300">
                  <a:latin typeface="+mj-lt"/>
                  <a:ea typeface="+mn-ea"/>
                  <a:cs typeface="+mn-cs"/>
                </a:rPr>
                <a:t>3</a:t>
              </a:r>
            </a:p>
          </p:txBody>
        </p:sp>
      </p:grpSp>
    </p:spTree>
    <p:extLst>
      <p:ext uri="{BB962C8B-B14F-4D97-AF65-F5344CB8AC3E}">
        <p14:creationId xmlns:p14="http://schemas.microsoft.com/office/powerpoint/2010/main" val="3531695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5683DA-5B16-F8C1-430F-9D16BEEBC63C}"/>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B9FD9B59-1556-687D-9187-640039B6A914}"/>
              </a:ext>
            </a:extLst>
          </p:cNvPr>
          <p:cNvSpPr txBox="1"/>
          <p:nvPr/>
        </p:nvSpPr>
        <p:spPr>
          <a:xfrm>
            <a:off x="4908756" y="2094899"/>
            <a:ext cx="5693230" cy="1948675"/>
          </a:xfrm>
          <a:prstGeom prst="rect">
            <a:avLst/>
          </a:prstGeom>
          <a:noFill/>
        </p:spPr>
        <p:txBody>
          <a:bodyPr wrap="square" rtlCol="0">
            <a:spAutoFit/>
          </a:bodyPr>
          <a:lstStyle/>
          <a:p>
            <a:pPr algn="ctr" defTabSz="1152053">
              <a:lnSpc>
                <a:spcPct val="150000"/>
              </a:lnSpc>
              <a:buClrTx/>
              <a:defRPr/>
            </a:pPr>
            <a:r>
              <a:rPr lang="en-US" sz="4300" b="1" dirty="0">
                <a:solidFill>
                  <a:srgbClr val="C00000"/>
                </a:solidFill>
                <a:latin typeface="+mj-lt"/>
              </a:rPr>
              <a:t>HOẠT ĐỘNG 3</a:t>
            </a:r>
          </a:p>
          <a:p>
            <a:pPr algn="ctr" defTabSz="1152053">
              <a:lnSpc>
                <a:spcPct val="150000"/>
              </a:lnSpc>
              <a:buClrTx/>
              <a:defRPr/>
            </a:pPr>
            <a:r>
              <a:rPr lang="en-US" sz="4300" b="1" dirty="0">
                <a:solidFill>
                  <a:sysClr val="windowText" lastClr="000000"/>
                </a:solidFill>
                <a:latin typeface="+mj-lt"/>
              </a:rPr>
              <a:t>ĐỌC NÂNG CAO</a:t>
            </a:r>
          </a:p>
        </p:txBody>
      </p:sp>
      <p:grpSp>
        <p:nvGrpSpPr>
          <p:cNvPr id="13" name="Group 12">
            <a:extLst>
              <a:ext uri="{FF2B5EF4-FFF2-40B4-BE49-F238E27FC236}">
                <a16:creationId xmlns:a16="http://schemas.microsoft.com/office/drawing/2014/main" id="{6B8AD918-8322-1490-E9B0-125ACFB6442F}"/>
              </a:ext>
            </a:extLst>
          </p:cNvPr>
          <p:cNvGrpSpPr/>
          <p:nvPr/>
        </p:nvGrpSpPr>
        <p:grpSpPr>
          <a:xfrm>
            <a:off x="1299219" y="1859821"/>
            <a:ext cx="9287215" cy="4998179"/>
            <a:chOff x="970160" y="920856"/>
            <a:chExt cx="16054649" cy="8640267"/>
          </a:xfrm>
        </p:grpSpPr>
        <p:grpSp>
          <p:nvGrpSpPr>
            <p:cNvPr id="3" name="Group 14">
              <a:extLst>
                <a:ext uri="{FF2B5EF4-FFF2-40B4-BE49-F238E27FC236}">
                  <a16:creationId xmlns:a16="http://schemas.microsoft.com/office/drawing/2014/main" id="{0DAADE03-FBE9-DD13-1D7A-EF29B78041E0}"/>
                </a:ext>
              </a:extLst>
            </p:cNvPr>
            <p:cNvGrpSpPr/>
            <p:nvPr/>
          </p:nvGrpSpPr>
          <p:grpSpPr>
            <a:xfrm>
              <a:off x="6579991" y="8615551"/>
              <a:ext cx="10444818" cy="945572"/>
              <a:chOff x="0" y="0"/>
              <a:chExt cx="2750899" cy="249039"/>
            </a:xfrm>
          </p:grpSpPr>
          <p:sp>
            <p:nvSpPr>
              <p:cNvPr id="4" name="Freeform 15">
                <a:extLst>
                  <a:ext uri="{FF2B5EF4-FFF2-40B4-BE49-F238E27FC236}">
                    <a16:creationId xmlns:a16="http://schemas.microsoft.com/office/drawing/2014/main" id="{A871A7C5-143A-3438-5860-7FD8EAA765D9}"/>
                  </a:ext>
                </a:extLst>
              </p:cNvPr>
              <p:cNvSpPr/>
              <p:nvPr/>
            </p:nvSpPr>
            <p:spPr>
              <a:xfrm>
                <a:off x="0" y="0"/>
                <a:ext cx="2750899" cy="249039"/>
              </a:xfrm>
              <a:custGeom>
                <a:avLst/>
                <a:gdLst/>
                <a:ahLst/>
                <a:cxnLst/>
                <a:rect l="l" t="t" r="r" b="b"/>
                <a:pathLst>
                  <a:path w="2750899" h="249039">
                    <a:moveTo>
                      <a:pt x="20754" y="0"/>
                    </a:moveTo>
                    <a:lnTo>
                      <a:pt x="2730145" y="0"/>
                    </a:lnTo>
                    <a:cubicBezTo>
                      <a:pt x="2741607" y="0"/>
                      <a:pt x="2750899" y="9292"/>
                      <a:pt x="2750899" y="20754"/>
                    </a:cubicBezTo>
                    <a:lnTo>
                      <a:pt x="2750899" y="228285"/>
                    </a:lnTo>
                    <a:cubicBezTo>
                      <a:pt x="2750899" y="239747"/>
                      <a:pt x="2741607" y="249039"/>
                      <a:pt x="2730145" y="249039"/>
                    </a:cubicBezTo>
                    <a:lnTo>
                      <a:pt x="20754" y="249039"/>
                    </a:lnTo>
                    <a:cubicBezTo>
                      <a:pt x="15250" y="249039"/>
                      <a:pt x="9971" y="246853"/>
                      <a:pt x="6079" y="242961"/>
                    </a:cubicBezTo>
                    <a:cubicBezTo>
                      <a:pt x="2187" y="239068"/>
                      <a:pt x="0" y="233790"/>
                      <a:pt x="0" y="228285"/>
                    </a:cubicBezTo>
                    <a:lnTo>
                      <a:pt x="0" y="20754"/>
                    </a:lnTo>
                    <a:cubicBezTo>
                      <a:pt x="0" y="9292"/>
                      <a:pt x="9292" y="0"/>
                      <a:pt x="20754" y="0"/>
                    </a:cubicBezTo>
                    <a:close/>
                  </a:path>
                </a:pathLst>
              </a:custGeom>
              <a:solidFill>
                <a:srgbClr val="4F3C0B"/>
              </a:solidFill>
            </p:spPr>
          </p:sp>
          <p:sp>
            <p:nvSpPr>
              <p:cNvPr id="5" name="TextBox 16">
                <a:extLst>
                  <a:ext uri="{FF2B5EF4-FFF2-40B4-BE49-F238E27FC236}">
                    <a16:creationId xmlns:a16="http://schemas.microsoft.com/office/drawing/2014/main" id="{7DBE8386-4E72-E6FF-2616-059B75504966}"/>
                  </a:ext>
                </a:extLst>
              </p:cNvPr>
              <p:cNvSpPr txBox="1"/>
              <p:nvPr/>
            </p:nvSpPr>
            <p:spPr>
              <a:xfrm>
                <a:off x="0" y="-38100"/>
                <a:ext cx="2750899" cy="287139"/>
              </a:xfrm>
              <a:prstGeom prst="rect">
                <a:avLst/>
              </a:prstGeom>
            </p:spPr>
            <p:txBody>
              <a:bodyPr lIns="50800" tIns="50800" rIns="50800" bIns="50800" rtlCol="0" anchor="ctr"/>
              <a:lstStyle/>
              <a:p>
                <a:pPr algn="ctr">
                  <a:lnSpc>
                    <a:spcPts val="2659"/>
                  </a:lnSpc>
                </a:pPr>
                <a:endParaRPr/>
              </a:p>
            </p:txBody>
          </p:sp>
        </p:grpSp>
        <p:sp>
          <p:nvSpPr>
            <p:cNvPr id="6" name="Freeform 17">
              <a:extLst>
                <a:ext uri="{FF2B5EF4-FFF2-40B4-BE49-F238E27FC236}">
                  <a16:creationId xmlns:a16="http://schemas.microsoft.com/office/drawing/2014/main" id="{1819994E-E855-9685-969B-108F9DEED887}"/>
                </a:ext>
              </a:extLst>
            </p:cNvPr>
            <p:cNvSpPr/>
            <p:nvPr/>
          </p:nvSpPr>
          <p:spPr>
            <a:xfrm flipH="1">
              <a:off x="970160" y="920856"/>
              <a:ext cx="6815010" cy="8640267"/>
            </a:xfrm>
            <a:custGeom>
              <a:avLst/>
              <a:gdLst/>
              <a:ahLst/>
              <a:cxnLst/>
              <a:rect l="l" t="t" r="r" b="b"/>
              <a:pathLst>
                <a:path w="6815010" h="8640267">
                  <a:moveTo>
                    <a:pt x="6815011" y="0"/>
                  </a:moveTo>
                  <a:lnTo>
                    <a:pt x="0" y="0"/>
                  </a:lnTo>
                  <a:lnTo>
                    <a:pt x="0" y="8640267"/>
                  </a:lnTo>
                  <a:lnTo>
                    <a:pt x="6815011" y="8640267"/>
                  </a:lnTo>
                  <a:lnTo>
                    <a:pt x="6815011" y="0"/>
                  </a:lnTo>
                  <a:close/>
                </a:path>
              </a:pathLst>
            </a:custGeom>
            <a:blipFill>
              <a:blip r:embed="rId3"/>
              <a:stretch>
                <a:fillRect/>
              </a:stretch>
            </a:blipFill>
          </p:spPr>
        </p:sp>
        <p:sp>
          <p:nvSpPr>
            <p:cNvPr id="7" name="Freeform 18">
              <a:extLst>
                <a:ext uri="{FF2B5EF4-FFF2-40B4-BE49-F238E27FC236}">
                  <a16:creationId xmlns:a16="http://schemas.microsoft.com/office/drawing/2014/main" id="{6264F75B-C2E8-0BFA-3A7F-BBE136185FED}"/>
                </a:ext>
              </a:extLst>
            </p:cNvPr>
            <p:cNvSpPr/>
            <p:nvPr/>
          </p:nvSpPr>
          <p:spPr>
            <a:xfrm>
              <a:off x="7116158" y="8396569"/>
              <a:ext cx="887161" cy="969575"/>
            </a:xfrm>
            <a:custGeom>
              <a:avLst/>
              <a:gdLst/>
              <a:ahLst/>
              <a:cxnLst/>
              <a:rect l="l" t="t" r="r" b="b"/>
              <a:pathLst>
                <a:path w="887161" h="969575">
                  <a:moveTo>
                    <a:pt x="0" y="0"/>
                  </a:moveTo>
                  <a:lnTo>
                    <a:pt x="887161" y="0"/>
                  </a:lnTo>
                  <a:lnTo>
                    <a:pt x="887161" y="969575"/>
                  </a:lnTo>
                  <a:lnTo>
                    <a:pt x="0" y="9695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19">
              <a:extLst>
                <a:ext uri="{FF2B5EF4-FFF2-40B4-BE49-F238E27FC236}">
                  <a16:creationId xmlns:a16="http://schemas.microsoft.com/office/drawing/2014/main" id="{D7BA3F8F-35EB-352E-763D-6AFC269F92C9}"/>
                </a:ext>
              </a:extLst>
            </p:cNvPr>
            <p:cNvSpPr/>
            <p:nvPr/>
          </p:nvSpPr>
          <p:spPr>
            <a:xfrm>
              <a:off x="9602783" y="6388401"/>
              <a:ext cx="1507482" cy="2977743"/>
            </a:xfrm>
            <a:custGeom>
              <a:avLst/>
              <a:gdLst/>
              <a:ahLst/>
              <a:cxnLst/>
              <a:rect l="l" t="t" r="r" b="b"/>
              <a:pathLst>
                <a:path w="1507482" h="2977743">
                  <a:moveTo>
                    <a:pt x="0" y="0"/>
                  </a:moveTo>
                  <a:lnTo>
                    <a:pt x="1507482" y="0"/>
                  </a:lnTo>
                  <a:lnTo>
                    <a:pt x="1507482" y="2977743"/>
                  </a:lnTo>
                  <a:lnTo>
                    <a:pt x="0" y="29777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20">
              <a:extLst>
                <a:ext uri="{FF2B5EF4-FFF2-40B4-BE49-F238E27FC236}">
                  <a16:creationId xmlns:a16="http://schemas.microsoft.com/office/drawing/2014/main" id="{DEF99218-D2EA-54B5-80D3-8926126E88C1}"/>
                </a:ext>
              </a:extLst>
            </p:cNvPr>
            <p:cNvSpPr/>
            <p:nvPr/>
          </p:nvSpPr>
          <p:spPr>
            <a:xfrm>
              <a:off x="8239741" y="7642825"/>
              <a:ext cx="1126620" cy="1723319"/>
            </a:xfrm>
            <a:custGeom>
              <a:avLst/>
              <a:gdLst/>
              <a:ahLst/>
              <a:cxnLst/>
              <a:rect l="l" t="t" r="r" b="b"/>
              <a:pathLst>
                <a:path w="1126620" h="1723319">
                  <a:moveTo>
                    <a:pt x="0" y="0"/>
                  </a:moveTo>
                  <a:lnTo>
                    <a:pt x="1126620" y="0"/>
                  </a:lnTo>
                  <a:lnTo>
                    <a:pt x="1126620" y="1723319"/>
                  </a:lnTo>
                  <a:lnTo>
                    <a:pt x="0" y="172331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21">
              <a:extLst>
                <a:ext uri="{FF2B5EF4-FFF2-40B4-BE49-F238E27FC236}">
                  <a16:creationId xmlns:a16="http://schemas.microsoft.com/office/drawing/2014/main" id="{EB4AFAC8-471D-42D7-DBAD-AEFFBAB0A215}"/>
                </a:ext>
              </a:extLst>
            </p:cNvPr>
            <p:cNvSpPr/>
            <p:nvPr/>
          </p:nvSpPr>
          <p:spPr>
            <a:xfrm>
              <a:off x="13151333" y="5783740"/>
              <a:ext cx="1652384" cy="3582404"/>
            </a:xfrm>
            <a:custGeom>
              <a:avLst/>
              <a:gdLst/>
              <a:ahLst/>
              <a:cxnLst/>
              <a:rect l="l" t="t" r="r" b="b"/>
              <a:pathLst>
                <a:path w="1652384" h="3582404">
                  <a:moveTo>
                    <a:pt x="0" y="0"/>
                  </a:moveTo>
                  <a:lnTo>
                    <a:pt x="1652384" y="0"/>
                  </a:lnTo>
                  <a:lnTo>
                    <a:pt x="1652384" y="3582404"/>
                  </a:lnTo>
                  <a:lnTo>
                    <a:pt x="0" y="35824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22">
              <a:extLst>
                <a:ext uri="{FF2B5EF4-FFF2-40B4-BE49-F238E27FC236}">
                  <a16:creationId xmlns:a16="http://schemas.microsoft.com/office/drawing/2014/main" id="{FB6603A7-F79F-47D1-2AAA-6807D6A3F106}"/>
                </a:ext>
              </a:extLst>
            </p:cNvPr>
            <p:cNvSpPr/>
            <p:nvPr/>
          </p:nvSpPr>
          <p:spPr>
            <a:xfrm>
              <a:off x="11346687" y="5575874"/>
              <a:ext cx="1568224" cy="3790270"/>
            </a:xfrm>
            <a:custGeom>
              <a:avLst/>
              <a:gdLst/>
              <a:ahLst/>
              <a:cxnLst/>
              <a:rect l="l" t="t" r="r" b="b"/>
              <a:pathLst>
                <a:path w="1568224" h="3790270">
                  <a:moveTo>
                    <a:pt x="0" y="0"/>
                  </a:moveTo>
                  <a:lnTo>
                    <a:pt x="1568224" y="0"/>
                  </a:lnTo>
                  <a:lnTo>
                    <a:pt x="1568224" y="3790270"/>
                  </a:lnTo>
                  <a:lnTo>
                    <a:pt x="0" y="379027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23">
              <a:extLst>
                <a:ext uri="{FF2B5EF4-FFF2-40B4-BE49-F238E27FC236}">
                  <a16:creationId xmlns:a16="http://schemas.microsoft.com/office/drawing/2014/main" id="{73F71BA3-E8A6-2E2B-1062-0BA1BE9643F8}"/>
                </a:ext>
              </a:extLst>
            </p:cNvPr>
            <p:cNvSpPr/>
            <p:nvPr/>
          </p:nvSpPr>
          <p:spPr>
            <a:xfrm>
              <a:off x="15040138" y="5783740"/>
              <a:ext cx="1652384" cy="3582404"/>
            </a:xfrm>
            <a:custGeom>
              <a:avLst/>
              <a:gdLst/>
              <a:ahLst/>
              <a:cxnLst/>
              <a:rect l="l" t="t" r="r" b="b"/>
              <a:pathLst>
                <a:path w="1652384" h="3582404">
                  <a:moveTo>
                    <a:pt x="0" y="0"/>
                  </a:moveTo>
                  <a:lnTo>
                    <a:pt x="1652384" y="0"/>
                  </a:lnTo>
                  <a:lnTo>
                    <a:pt x="1652384" y="3582404"/>
                  </a:lnTo>
                  <a:lnTo>
                    <a:pt x="0" y="35824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Tree>
    <p:extLst>
      <p:ext uri="{BB962C8B-B14F-4D97-AF65-F5344CB8AC3E}">
        <p14:creationId xmlns:p14="http://schemas.microsoft.com/office/powerpoint/2010/main" val="125515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1F7D2E-74C1-0049-43F9-4853267AF81F}"/>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D36112B-5B8B-1BA5-0370-95AFB33C45F1}"/>
              </a:ext>
            </a:extLst>
          </p:cNvPr>
          <p:cNvGrpSpPr/>
          <p:nvPr/>
        </p:nvGrpSpPr>
        <p:grpSpPr>
          <a:xfrm>
            <a:off x="1659228" y="2896994"/>
            <a:ext cx="8873543" cy="2935169"/>
            <a:chOff x="984539" y="2345911"/>
            <a:chExt cx="7043185" cy="2329727"/>
          </a:xfrm>
        </p:grpSpPr>
        <p:sp>
          <p:nvSpPr>
            <p:cNvPr id="7" name="Rectangle: Rounded Corners 5">
              <a:extLst>
                <a:ext uri="{FF2B5EF4-FFF2-40B4-BE49-F238E27FC236}">
                  <a16:creationId xmlns:a16="http://schemas.microsoft.com/office/drawing/2014/main" id="{C97E27BD-3ED5-991F-A635-095EE90F84B5}"/>
                </a:ext>
              </a:extLst>
            </p:cNvPr>
            <p:cNvSpPr/>
            <p:nvPr/>
          </p:nvSpPr>
          <p:spPr>
            <a:xfrm>
              <a:off x="984539" y="2345911"/>
              <a:ext cx="7043185" cy="2329727"/>
            </a:xfrm>
            <a:prstGeom prst="roundRect">
              <a:avLst>
                <a:gd name="adj" fmla="val 5285"/>
              </a:avLst>
            </a:prstGeom>
            <a:solidFill>
              <a:schemeClr val="accent2">
                <a:lumMod val="20000"/>
                <a:lumOff val="80000"/>
              </a:schemeClr>
            </a:solidFill>
            <a:ln w="19050" cap="flat" cmpd="sng" algn="ctr">
              <a:noFill/>
              <a:prstDash val="sysDash"/>
            </a:ln>
            <a:effectLst/>
          </p:spPr>
          <p:txBody>
            <a:bodyPr rtlCol="0" anchor="ctr"/>
            <a:lstStyle/>
            <a:p>
              <a:pPr algn="ctr" defTabSz="1152053">
                <a:buClrTx/>
                <a:defRPr/>
              </a:pPr>
              <a:endParaRPr lang="en-US" sz="2200">
                <a:solidFill>
                  <a:srgbClr val="EBE0DD"/>
                </a:solidFill>
                <a:latin typeface="+mj-lt"/>
                <a:ea typeface="+mn-ea"/>
              </a:endParaRPr>
            </a:p>
          </p:txBody>
        </p:sp>
        <p:sp>
          <p:nvSpPr>
            <p:cNvPr id="8" name="TextBox 7">
              <a:extLst>
                <a:ext uri="{FF2B5EF4-FFF2-40B4-BE49-F238E27FC236}">
                  <a16:creationId xmlns:a16="http://schemas.microsoft.com/office/drawing/2014/main" id="{517A5AB6-573E-FCA3-FFDF-117151C6F0C0}"/>
                </a:ext>
              </a:extLst>
            </p:cNvPr>
            <p:cNvSpPr txBox="1"/>
            <p:nvPr/>
          </p:nvSpPr>
          <p:spPr>
            <a:xfrm>
              <a:off x="1206074" y="2456764"/>
              <a:ext cx="6596707" cy="2031636"/>
            </a:xfrm>
            <a:prstGeom prst="rect">
              <a:avLst/>
            </a:prstGeom>
            <a:noFill/>
          </p:spPr>
          <p:txBody>
            <a:bodyPr wrap="square">
              <a:spAutoFit/>
            </a:bodyPr>
            <a:lstStyle/>
            <a:p>
              <a:pPr lvl="0" indent="347663" algn="just">
                <a:lnSpc>
                  <a:spcPct val="150000"/>
                </a:lnSpc>
                <a:buClrTx/>
                <a:defRPr/>
              </a:pPr>
              <a:r>
                <a:rPr lang="vi-VN" sz="2200" dirty="0">
                  <a:solidFill>
                    <a:sysClr val="windowText" lastClr="000000"/>
                  </a:solidFill>
                  <a:latin typeface="+mj-lt"/>
                  <a:ea typeface="+mn-ea"/>
                </a:rPr>
                <a:t>Một hạt muồng hoàng yến bé nhỏ</a:t>
              </a:r>
              <a:r>
                <a:rPr lang="vi-VN" sz="2200" dirty="0">
                  <a:solidFill>
                    <a:srgbClr val="C00000"/>
                  </a:solidFill>
                  <a:latin typeface="+mj-lt"/>
                  <a:ea typeface="+mn-ea"/>
                </a:rPr>
                <a:t>/</a:t>
              </a:r>
              <a:r>
                <a:rPr lang="vi-VN" sz="2200" dirty="0">
                  <a:solidFill>
                    <a:sysClr val="windowText" lastClr="000000"/>
                  </a:solidFill>
                  <a:latin typeface="+mj-lt"/>
                  <a:ea typeface="+mn-ea"/>
                </a:rPr>
                <a:t> đã ngủ quên từ lâu lắm trong vỏ cứng.</a:t>
              </a:r>
              <a:r>
                <a:rPr lang="vi-VN" sz="2200" dirty="0">
                  <a:solidFill>
                    <a:srgbClr val="C00000"/>
                  </a:solidFill>
                  <a:latin typeface="+mj-lt"/>
                  <a:ea typeface="+mn-ea"/>
                </a:rPr>
                <a:t>//</a:t>
              </a:r>
              <a:r>
                <a:rPr lang="vi-VN" sz="2200" dirty="0">
                  <a:solidFill>
                    <a:sysClr val="windowText" lastClr="000000"/>
                  </a:solidFill>
                  <a:latin typeface="+mj-lt"/>
                  <a:ea typeface="+mn-ea"/>
                </a:rPr>
                <a:t> Rồi một ngày,</a:t>
              </a:r>
              <a:r>
                <a:rPr lang="vi-VN" sz="2200" dirty="0">
                  <a:solidFill>
                    <a:srgbClr val="C00000"/>
                  </a:solidFill>
                  <a:latin typeface="+mj-lt"/>
                  <a:ea typeface="+mn-ea"/>
                </a:rPr>
                <a:t>/</a:t>
              </a:r>
              <a:r>
                <a:rPr lang="vi-VN" sz="2200" dirty="0">
                  <a:solidFill>
                    <a:sysClr val="windowText" lastClr="000000"/>
                  </a:solidFill>
                  <a:latin typeface="+mj-lt"/>
                  <a:ea typeface="+mn-ea"/>
                </a:rPr>
                <a:t> nó trương nở,</a:t>
              </a:r>
              <a:r>
                <a:rPr lang="vi-VN" sz="2200" dirty="0">
                  <a:solidFill>
                    <a:srgbClr val="C00000"/>
                  </a:solidFill>
                  <a:latin typeface="+mj-lt"/>
                  <a:ea typeface="+mn-ea"/>
                </a:rPr>
                <a:t>/</a:t>
              </a:r>
              <a:r>
                <a:rPr lang="vi-VN" sz="2200" dirty="0">
                  <a:solidFill>
                    <a:sysClr val="windowText" lastClr="000000"/>
                  </a:solidFill>
                  <a:latin typeface="+mj-lt"/>
                  <a:ea typeface="+mn-ea"/>
                </a:rPr>
                <a:t> vỏ mềm dần.</a:t>
              </a:r>
              <a:r>
                <a:rPr lang="vi-VN" sz="2200" dirty="0">
                  <a:solidFill>
                    <a:srgbClr val="C00000"/>
                  </a:solidFill>
                  <a:latin typeface="+mj-lt"/>
                  <a:ea typeface="+mn-ea"/>
                </a:rPr>
                <a:t>//</a:t>
              </a:r>
              <a:r>
                <a:rPr lang="vi-VN" sz="2200" dirty="0">
                  <a:solidFill>
                    <a:sysClr val="windowText" lastClr="000000"/>
                  </a:solidFill>
                  <a:latin typeface="+mj-lt"/>
                  <a:ea typeface="+mn-ea"/>
                </a:rPr>
                <a:t> Bum!</a:t>
              </a:r>
              <a:r>
                <a:rPr lang="vi-VN" sz="2200" dirty="0">
                  <a:solidFill>
                    <a:srgbClr val="C00000"/>
                  </a:solidFill>
                  <a:latin typeface="+mj-lt"/>
                  <a:ea typeface="+mn-ea"/>
                </a:rPr>
                <a:t>// </a:t>
              </a:r>
              <a:r>
                <a:rPr lang="vi-VN" sz="2200" dirty="0">
                  <a:solidFill>
                    <a:sysClr val="windowText" lastClr="000000"/>
                  </a:solidFill>
                  <a:latin typeface="+mj-lt"/>
                  <a:ea typeface="+mn-ea"/>
                </a:rPr>
                <a:t>Hạt đã nảy mầm.</a:t>
              </a:r>
              <a:r>
                <a:rPr lang="vi-VN" sz="2200" dirty="0">
                  <a:solidFill>
                    <a:srgbClr val="C00000"/>
                  </a:solidFill>
                  <a:latin typeface="+mj-lt"/>
                  <a:ea typeface="+mn-ea"/>
                </a:rPr>
                <a:t>//</a:t>
              </a:r>
              <a:r>
                <a:rPr lang="vi-VN" sz="2200" dirty="0">
                  <a:solidFill>
                    <a:sysClr val="windowText" lastClr="000000"/>
                  </a:solidFill>
                  <a:latin typeface="+mj-lt"/>
                  <a:ea typeface="+mn-ea"/>
                </a:rPr>
                <a:t> Nó cắm rễ xuống nền đất ẩm mềm,</a:t>
              </a:r>
              <a:r>
                <a:rPr lang="vi-VN" sz="2200" dirty="0">
                  <a:solidFill>
                    <a:srgbClr val="C00000"/>
                  </a:solidFill>
                  <a:latin typeface="+mj-lt"/>
                  <a:ea typeface="+mn-ea"/>
                </a:rPr>
                <a:t>/ </a:t>
              </a:r>
              <a:r>
                <a:rPr lang="vi-VN" sz="2200" dirty="0">
                  <a:solidFill>
                    <a:sysClr val="windowText" lastClr="000000"/>
                  </a:solidFill>
                  <a:latin typeface="+mj-lt"/>
                  <a:ea typeface="+mn-ea"/>
                </a:rPr>
                <a:t>vươn dậy trong chiếc lọ thuỷ tinh.</a:t>
              </a:r>
              <a:r>
                <a:rPr lang="vi-VN" sz="2200" dirty="0">
                  <a:solidFill>
                    <a:srgbClr val="C00000"/>
                  </a:solidFill>
                  <a:latin typeface="+mj-lt"/>
                  <a:ea typeface="+mn-ea"/>
                </a:rPr>
                <a:t>//</a:t>
              </a:r>
              <a:r>
                <a:rPr lang="vi-VN" sz="2200" dirty="0">
                  <a:solidFill>
                    <a:sysClr val="windowText" lastClr="000000"/>
                  </a:solidFill>
                  <a:latin typeface="+mj-lt"/>
                  <a:ea typeface="+mn-ea"/>
                </a:rPr>
                <a:t> Quanh nó là ba lọ mầm đậu đen đã cao,</a:t>
              </a:r>
              <a:r>
                <a:rPr lang="vi-VN" sz="2200" dirty="0">
                  <a:solidFill>
                    <a:srgbClr val="C00000"/>
                  </a:solidFill>
                  <a:latin typeface="+mj-lt"/>
                  <a:ea typeface="+mn-ea"/>
                </a:rPr>
                <a:t>/</a:t>
              </a:r>
              <a:r>
                <a:rPr lang="vi-VN" sz="2200" dirty="0">
                  <a:solidFill>
                    <a:sysClr val="windowText" lastClr="000000"/>
                  </a:solidFill>
                  <a:latin typeface="+mj-lt"/>
                  <a:ea typeface="+mn-ea"/>
                </a:rPr>
                <a:t> lá xanh nõn.</a:t>
              </a:r>
              <a:endParaRPr lang="vi-VN" sz="2200" dirty="0">
                <a:solidFill>
                  <a:srgbClr val="FF0000"/>
                </a:solidFill>
                <a:latin typeface="+mj-lt"/>
                <a:ea typeface="+mn-ea"/>
              </a:endParaRPr>
            </a:p>
          </p:txBody>
        </p:sp>
      </p:grpSp>
      <p:sp>
        <p:nvSpPr>
          <p:cNvPr id="10" name="TextBox 9">
            <a:extLst>
              <a:ext uri="{FF2B5EF4-FFF2-40B4-BE49-F238E27FC236}">
                <a16:creationId xmlns:a16="http://schemas.microsoft.com/office/drawing/2014/main" id="{36D6290E-44AB-0889-7BFC-5BC0278F08C8}"/>
              </a:ext>
            </a:extLst>
          </p:cNvPr>
          <p:cNvSpPr txBox="1"/>
          <p:nvPr/>
        </p:nvSpPr>
        <p:spPr>
          <a:xfrm>
            <a:off x="3047171" y="1671554"/>
            <a:ext cx="6097656" cy="430887"/>
          </a:xfrm>
          <a:prstGeom prst="rect">
            <a:avLst/>
          </a:prstGeom>
          <a:noFill/>
        </p:spPr>
        <p:txBody>
          <a:bodyPr wrap="square">
            <a:spAutoFit/>
          </a:bodyPr>
          <a:lstStyle/>
          <a:p>
            <a:pPr algn="ctr">
              <a:buClrTx/>
              <a:defRPr/>
            </a:pPr>
            <a:r>
              <a:rPr lang="en-US" sz="2200" b="1">
                <a:solidFill>
                  <a:schemeClr val="tx1"/>
                </a:solidFill>
                <a:latin typeface="+mj-lt"/>
                <a:ea typeface="+mn-ea"/>
                <a:cs typeface="Arial" panose="020B0604020202020204" pitchFamily="34" charset="0"/>
              </a:rPr>
              <a:t>HOẠT ĐỘNG CẢ LỚP</a:t>
            </a:r>
            <a:endParaRPr lang="en-US" sz="2200" b="1" dirty="0">
              <a:solidFill>
                <a:schemeClr val="tx1"/>
              </a:solidFill>
              <a:latin typeface="+mj-lt"/>
              <a:ea typeface="+mn-ea"/>
              <a:cs typeface="Arial" panose="020B0604020202020204" pitchFamily="34" charset="0"/>
            </a:endParaRPr>
          </a:p>
        </p:txBody>
      </p:sp>
      <p:sp>
        <p:nvSpPr>
          <p:cNvPr id="12" name="TextBox 11">
            <a:extLst>
              <a:ext uri="{FF2B5EF4-FFF2-40B4-BE49-F238E27FC236}">
                <a16:creationId xmlns:a16="http://schemas.microsoft.com/office/drawing/2014/main" id="{A6CE7D15-2AB3-A2C0-83CA-3C4C8A5E46F0}"/>
              </a:ext>
            </a:extLst>
          </p:cNvPr>
          <p:cNvSpPr txBox="1"/>
          <p:nvPr/>
        </p:nvSpPr>
        <p:spPr>
          <a:xfrm>
            <a:off x="403905" y="2087963"/>
            <a:ext cx="11705681" cy="534249"/>
          </a:xfrm>
          <a:prstGeom prst="rect">
            <a:avLst/>
          </a:prstGeom>
          <a:noFill/>
        </p:spPr>
        <p:txBody>
          <a:bodyPr wrap="square">
            <a:spAutoFit/>
          </a:bodyPr>
          <a:lstStyle/>
          <a:p>
            <a:pPr algn="ctr">
              <a:lnSpc>
                <a:spcPct val="150000"/>
              </a:lnSpc>
              <a:buClrTx/>
              <a:defRPr/>
            </a:pPr>
            <a:r>
              <a:rPr lang="en-US" sz="2200" b="1" dirty="0" err="1">
                <a:solidFill>
                  <a:schemeClr val="tx1"/>
                </a:solidFill>
                <a:latin typeface="+mj-lt"/>
                <a:ea typeface="+mn-ea"/>
                <a:cs typeface="Arial" panose="020B0604020202020204" pitchFamily="34" charset="0"/>
              </a:rPr>
              <a:t>Cả</a:t>
            </a:r>
            <a:r>
              <a:rPr lang="en-US" sz="2200" b="1" dirty="0">
                <a:solidFill>
                  <a:schemeClr val="tx1"/>
                </a:solidFill>
                <a:latin typeface="+mj-lt"/>
                <a:ea typeface="+mn-ea"/>
                <a:cs typeface="Arial" panose="020B0604020202020204" pitchFamily="34" charset="0"/>
              </a:rPr>
              <a:t> </a:t>
            </a:r>
            <a:r>
              <a:rPr lang="en-US" sz="2200" b="1" dirty="0" err="1">
                <a:solidFill>
                  <a:schemeClr val="tx1"/>
                </a:solidFill>
                <a:latin typeface="+mj-lt"/>
                <a:ea typeface="+mn-ea"/>
                <a:cs typeface="Arial" panose="020B0604020202020204" pitchFamily="34" charset="0"/>
              </a:rPr>
              <a:t>lớp</a:t>
            </a:r>
            <a:r>
              <a:rPr lang="en-US" sz="2200" b="1" dirty="0">
                <a:solidFill>
                  <a:schemeClr val="tx1"/>
                </a:solidFill>
                <a:latin typeface="+mj-lt"/>
                <a:ea typeface="+mn-ea"/>
                <a:cs typeface="Arial" panose="020B0604020202020204" pitchFamily="34" charset="0"/>
              </a:rPr>
              <a:t> </a:t>
            </a:r>
            <a:r>
              <a:rPr lang="en-US" sz="2200" b="1" dirty="0" err="1">
                <a:solidFill>
                  <a:schemeClr val="tx1"/>
                </a:solidFill>
                <a:latin typeface="+mj-lt"/>
                <a:ea typeface="+mn-ea"/>
                <a:cs typeface="Arial" panose="020B0604020202020204" pitchFamily="34" charset="0"/>
              </a:rPr>
              <a:t>hãy</a:t>
            </a:r>
            <a:r>
              <a:rPr lang="en-US" sz="2200" b="1" dirty="0">
                <a:solidFill>
                  <a:schemeClr val="tx1"/>
                </a:solidFill>
                <a:latin typeface="+mj-lt"/>
                <a:ea typeface="+mn-ea"/>
                <a:cs typeface="Arial" panose="020B0604020202020204" pitchFamily="34" charset="0"/>
              </a:rPr>
              <a:t> </a:t>
            </a:r>
            <a:r>
              <a:rPr lang="en-US" sz="2200" b="1" dirty="0" err="1">
                <a:solidFill>
                  <a:schemeClr val="tx1"/>
                </a:solidFill>
                <a:latin typeface="+mj-lt"/>
                <a:ea typeface="+mn-ea"/>
                <a:cs typeface="Arial" panose="020B0604020202020204" pitchFamily="34" charset="0"/>
              </a:rPr>
              <a:t>tiến</a:t>
            </a:r>
            <a:r>
              <a:rPr lang="en-US" sz="2200" b="1" dirty="0">
                <a:solidFill>
                  <a:schemeClr val="tx1"/>
                </a:solidFill>
                <a:latin typeface="+mj-lt"/>
                <a:ea typeface="+mn-ea"/>
                <a:cs typeface="Arial" panose="020B0604020202020204" pitchFamily="34" charset="0"/>
              </a:rPr>
              <a:t> </a:t>
            </a:r>
            <a:r>
              <a:rPr lang="en-US" sz="2200" b="1" dirty="0" err="1">
                <a:solidFill>
                  <a:schemeClr val="tx1"/>
                </a:solidFill>
                <a:latin typeface="+mj-lt"/>
                <a:ea typeface="+mn-ea"/>
                <a:cs typeface="Arial" panose="020B0604020202020204" pitchFamily="34" charset="0"/>
              </a:rPr>
              <a:t>hành</a:t>
            </a:r>
            <a:r>
              <a:rPr lang="en-US" sz="2200" b="1" dirty="0">
                <a:solidFill>
                  <a:schemeClr val="tx1"/>
                </a:solidFill>
                <a:latin typeface="+mj-lt"/>
                <a:ea typeface="+mn-ea"/>
                <a:cs typeface="Arial" panose="020B0604020202020204" pitchFamily="34" charset="0"/>
              </a:rPr>
              <a:t> </a:t>
            </a:r>
            <a:r>
              <a:rPr lang="vi-VN" sz="2200" b="1" dirty="0">
                <a:solidFill>
                  <a:schemeClr val="tx1"/>
                </a:solidFill>
                <a:latin typeface="+mj-lt"/>
                <a:ea typeface="+mn-ea"/>
                <a:cs typeface="Arial" panose="020B0604020202020204" pitchFamily="34" charset="0"/>
              </a:rPr>
              <a:t>luyện đọc đoạn 1 và xác định giọng đọc đoạn này: </a:t>
            </a:r>
            <a:endParaRPr lang="en-US" sz="2200" b="1" dirty="0">
              <a:solidFill>
                <a:schemeClr val="tx1"/>
              </a:solidFill>
              <a:latin typeface="+mj-lt"/>
              <a:ea typeface="+mn-ea"/>
              <a:cs typeface="Arial" panose="020B0604020202020204" pitchFamily="34" charset="0"/>
            </a:endParaRPr>
          </a:p>
        </p:txBody>
      </p:sp>
    </p:spTree>
    <p:extLst>
      <p:ext uri="{BB962C8B-B14F-4D97-AF65-F5344CB8AC3E}">
        <p14:creationId xmlns:p14="http://schemas.microsoft.com/office/powerpoint/2010/main" val="1354481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0CBED92-638F-5077-DA60-C90CE9F0A6CF}"/>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7000" r="-27000"/>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sp>
        <p:nvSpPr>
          <p:cNvPr id="304" name="TextBox 303">
            <a:extLst>
              <a:ext uri="{FF2B5EF4-FFF2-40B4-BE49-F238E27FC236}">
                <a16:creationId xmlns:a16="http://schemas.microsoft.com/office/drawing/2014/main" id="{8EABC8A9-2291-B139-D268-1FC5148D92A7}"/>
              </a:ext>
            </a:extLst>
          </p:cNvPr>
          <p:cNvSpPr txBox="1"/>
          <p:nvPr/>
        </p:nvSpPr>
        <p:spPr>
          <a:xfrm>
            <a:off x="3189006" y="276707"/>
            <a:ext cx="5813987" cy="2078133"/>
          </a:xfrm>
          <a:prstGeom prst="rect">
            <a:avLst/>
          </a:prstGeom>
          <a:noFill/>
        </p:spPr>
        <p:txBody>
          <a:bodyPr wrap="square" rtlCol="0">
            <a:spAutoFit/>
          </a:bodyPr>
          <a:lstStyle/>
          <a:p>
            <a:pPr algn="ctr" defTabSz="1152053">
              <a:lnSpc>
                <a:spcPct val="150000"/>
              </a:lnSpc>
              <a:defRPr/>
            </a:pPr>
            <a:r>
              <a:rPr lang="en-US" sz="4600" b="1" dirty="0">
                <a:latin typeface="+mj-lt"/>
              </a:rPr>
              <a:t>TRÒ CHƠI</a:t>
            </a:r>
          </a:p>
          <a:p>
            <a:pPr algn="ctr" defTabSz="1152053">
              <a:lnSpc>
                <a:spcPct val="150000"/>
              </a:lnSpc>
              <a:defRPr/>
            </a:pPr>
            <a:r>
              <a:rPr lang="en-US" sz="4600" b="1" dirty="0">
                <a:solidFill>
                  <a:srgbClr val="C00000"/>
                </a:solidFill>
                <a:latin typeface="+mj-lt"/>
              </a:rPr>
              <a:t>NÔNG TRẠI VUI VẺ</a:t>
            </a:r>
          </a:p>
        </p:txBody>
      </p:sp>
      <p:pic>
        <p:nvPicPr>
          <p:cNvPr id="306" name="upbeat-ukulele-fun-pop-kids-logo-160610">
            <a:hlinkClick r:id="" action="ppaction://media"/>
            <a:extLst>
              <a:ext uri="{FF2B5EF4-FFF2-40B4-BE49-F238E27FC236}">
                <a16:creationId xmlns:a16="http://schemas.microsoft.com/office/drawing/2014/main" id="{E3B5AB2F-BDE6-7904-AAD9-BD3BFBCFAD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29094" y="833599"/>
            <a:ext cx="768021" cy="768021"/>
          </a:xfrm>
          <a:prstGeom prst="rect">
            <a:avLst/>
          </a:prstGeom>
        </p:spPr>
      </p:pic>
      <p:grpSp>
        <p:nvGrpSpPr>
          <p:cNvPr id="29" name="Group 28">
            <a:extLst>
              <a:ext uri="{FF2B5EF4-FFF2-40B4-BE49-F238E27FC236}">
                <a16:creationId xmlns:a16="http://schemas.microsoft.com/office/drawing/2014/main" id="{50A9E3FC-842A-23CB-385B-825764EAE939}"/>
              </a:ext>
            </a:extLst>
          </p:cNvPr>
          <p:cNvGrpSpPr/>
          <p:nvPr/>
        </p:nvGrpSpPr>
        <p:grpSpPr>
          <a:xfrm>
            <a:off x="1741600" y="2542828"/>
            <a:ext cx="8708800" cy="4315172"/>
            <a:chOff x="514086" y="920856"/>
            <a:chExt cx="17437629" cy="8640267"/>
          </a:xfrm>
        </p:grpSpPr>
        <p:grpSp>
          <p:nvGrpSpPr>
            <p:cNvPr id="18" name="Group 9">
              <a:extLst>
                <a:ext uri="{FF2B5EF4-FFF2-40B4-BE49-F238E27FC236}">
                  <a16:creationId xmlns:a16="http://schemas.microsoft.com/office/drawing/2014/main" id="{0D989CEB-C8D5-7430-DB93-A2C9440EC766}"/>
                </a:ext>
              </a:extLst>
            </p:cNvPr>
            <p:cNvGrpSpPr/>
            <p:nvPr/>
          </p:nvGrpSpPr>
          <p:grpSpPr>
            <a:xfrm>
              <a:off x="3921591" y="8615551"/>
              <a:ext cx="10444818" cy="945572"/>
              <a:chOff x="0" y="0"/>
              <a:chExt cx="2750899" cy="249039"/>
            </a:xfrm>
          </p:grpSpPr>
          <p:sp>
            <p:nvSpPr>
              <p:cNvPr id="19" name="Freeform 10">
                <a:extLst>
                  <a:ext uri="{FF2B5EF4-FFF2-40B4-BE49-F238E27FC236}">
                    <a16:creationId xmlns:a16="http://schemas.microsoft.com/office/drawing/2014/main" id="{E377A6BE-98A5-E5B0-5C6D-CAEB2C6238AA}"/>
                  </a:ext>
                </a:extLst>
              </p:cNvPr>
              <p:cNvSpPr/>
              <p:nvPr/>
            </p:nvSpPr>
            <p:spPr>
              <a:xfrm>
                <a:off x="0" y="0"/>
                <a:ext cx="2750899" cy="249039"/>
              </a:xfrm>
              <a:custGeom>
                <a:avLst/>
                <a:gdLst/>
                <a:ahLst/>
                <a:cxnLst/>
                <a:rect l="l" t="t" r="r" b="b"/>
                <a:pathLst>
                  <a:path w="2750899" h="249039">
                    <a:moveTo>
                      <a:pt x="20754" y="0"/>
                    </a:moveTo>
                    <a:lnTo>
                      <a:pt x="2730145" y="0"/>
                    </a:lnTo>
                    <a:cubicBezTo>
                      <a:pt x="2741607" y="0"/>
                      <a:pt x="2750899" y="9292"/>
                      <a:pt x="2750899" y="20754"/>
                    </a:cubicBezTo>
                    <a:lnTo>
                      <a:pt x="2750899" y="228285"/>
                    </a:lnTo>
                    <a:cubicBezTo>
                      <a:pt x="2750899" y="239747"/>
                      <a:pt x="2741607" y="249039"/>
                      <a:pt x="2730145" y="249039"/>
                    </a:cubicBezTo>
                    <a:lnTo>
                      <a:pt x="20754" y="249039"/>
                    </a:lnTo>
                    <a:cubicBezTo>
                      <a:pt x="15250" y="249039"/>
                      <a:pt x="9971" y="246853"/>
                      <a:pt x="6079" y="242961"/>
                    </a:cubicBezTo>
                    <a:cubicBezTo>
                      <a:pt x="2187" y="239068"/>
                      <a:pt x="0" y="233790"/>
                      <a:pt x="0" y="228285"/>
                    </a:cubicBezTo>
                    <a:lnTo>
                      <a:pt x="0" y="20754"/>
                    </a:lnTo>
                    <a:cubicBezTo>
                      <a:pt x="0" y="9292"/>
                      <a:pt x="9292" y="0"/>
                      <a:pt x="20754" y="0"/>
                    </a:cubicBezTo>
                    <a:close/>
                  </a:path>
                </a:pathLst>
              </a:custGeom>
              <a:solidFill>
                <a:srgbClr val="4F3C0B"/>
              </a:solidFill>
            </p:spPr>
          </p:sp>
          <p:sp>
            <p:nvSpPr>
              <p:cNvPr id="20" name="TextBox 11">
                <a:extLst>
                  <a:ext uri="{FF2B5EF4-FFF2-40B4-BE49-F238E27FC236}">
                    <a16:creationId xmlns:a16="http://schemas.microsoft.com/office/drawing/2014/main" id="{E9BBD736-5E20-628D-AE4D-43FA67689E20}"/>
                  </a:ext>
                </a:extLst>
              </p:cNvPr>
              <p:cNvSpPr txBox="1"/>
              <p:nvPr/>
            </p:nvSpPr>
            <p:spPr>
              <a:xfrm>
                <a:off x="0" y="-38100"/>
                <a:ext cx="2750899" cy="287139"/>
              </a:xfrm>
              <a:prstGeom prst="rect">
                <a:avLst/>
              </a:prstGeom>
            </p:spPr>
            <p:txBody>
              <a:bodyPr lIns="50800" tIns="50800" rIns="50800" bIns="50800" rtlCol="0" anchor="ctr"/>
              <a:lstStyle/>
              <a:p>
                <a:pPr algn="ctr">
                  <a:lnSpc>
                    <a:spcPts val="2659"/>
                  </a:lnSpc>
                </a:pPr>
                <a:endParaRPr/>
              </a:p>
            </p:txBody>
          </p:sp>
        </p:grpSp>
        <p:sp>
          <p:nvSpPr>
            <p:cNvPr id="21" name="Freeform 22">
              <a:extLst>
                <a:ext uri="{FF2B5EF4-FFF2-40B4-BE49-F238E27FC236}">
                  <a16:creationId xmlns:a16="http://schemas.microsoft.com/office/drawing/2014/main" id="{6FDC0041-8800-B772-A2E7-4717869C9DF8}"/>
                </a:ext>
              </a:extLst>
            </p:cNvPr>
            <p:cNvSpPr/>
            <p:nvPr/>
          </p:nvSpPr>
          <p:spPr>
            <a:xfrm>
              <a:off x="4457758" y="8396569"/>
              <a:ext cx="887161" cy="969575"/>
            </a:xfrm>
            <a:custGeom>
              <a:avLst/>
              <a:gdLst/>
              <a:ahLst/>
              <a:cxnLst/>
              <a:rect l="l" t="t" r="r" b="b"/>
              <a:pathLst>
                <a:path w="887161" h="969575">
                  <a:moveTo>
                    <a:pt x="0" y="0"/>
                  </a:moveTo>
                  <a:lnTo>
                    <a:pt x="887161" y="0"/>
                  </a:lnTo>
                  <a:lnTo>
                    <a:pt x="887161" y="969575"/>
                  </a:lnTo>
                  <a:lnTo>
                    <a:pt x="0" y="9695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Freeform 23">
              <a:extLst>
                <a:ext uri="{FF2B5EF4-FFF2-40B4-BE49-F238E27FC236}">
                  <a16:creationId xmlns:a16="http://schemas.microsoft.com/office/drawing/2014/main" id="{F26242A2-DAC8-A2B7-163C-9855BFD87D12}"/>
                </a:ext>
              </a:extLst>
            </p:cNvPr>
            <p:cNvSpPr/>
            <p:nvPr/>
          </p:nvSpPr>
          <p:spPr>
            <a:xfrm>
              <a:off x="6944383" y="6388401"/>
              <a:ext cx="1507482" cy="2977743"/>
            </a:xfrm>
            <a:custGeom>
              <a:avLst/>
              <a:gdLst/>
              <a:ahLst/>
              <a:cxnLst/>
              <a:rect l="l" t="t" r="r" b="b"/>
              <a:pathLst>
                <a:path w="1507482" h="2977743">
                  <a:moveTo>
                    <a:pt x="0" y="0"/>
                  </a:moveTo>
                  <a:lnTo>
                    <a:pt x="1507482" y="0"/>
                  </a:lnTo>
                  <a:lnTo>
                    <a:pt x="1507482" y="2977743"/>
                  </a:lnTo>
                  <a:lnTo>
                    <a:pt x="0" y="29777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Freeform 24">
              <a:extLst>
                <a:ext uri="{FF2B5EF4-FFF2-40B4-BE49-F238E27FC236}">
                  <a16:creationId xmlns:a16="http://schemas.microsoft.com/office/drawing/2014/main" id="{A9374C2A-ACD9-C247-B8D2-820E203E9B0A}"/>
                </a:ext>
              </a:extLst>
            </p:cNvPr>
            <p:cNvSpPr/>
            <p:nvPr/>
          </p:nvSpPr>
          <p:spPr>
            <a:xfrm>
              <a:off x="5581341" y="7642825"/>
              <a:ext cx="1126620" cy="1723319"/>
            </a:xfrm>
            <a:custGeom>
              <a:avLst/>
              <a:gdLst/>
              <a:ahLst/>
              <a:cxnLst/>
              <a:rect l="l" t="t" r="r" b="b"/>
              <a:pathLst>
                <a:path w="1126620" h="1723319">
                  <a:moveTo>
                    <a:pt x="0" y="0"/>
                  </a:moveTo>
                  <a:lnTo>
                    <a:pt x="1126620" y="0"/>
                  </a:lnTo>
                  <a:lnTo>
                    <a:pt x="1126620" y="1723319"/>
                  </a:lnTo>
                  <a:lnTo>
                    <a:pt x="0" y="172331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4" name="Freeform 25">
              <a:extLst>
                <a:ext uri="{FF2B5EF4-FFF2-40B4-BE49-F238E27FC236}">
                  <a16:creationId xmlns:a16="http://schemas.microsoft.com/office/drawing/2014/main" id="{79623AFB-BB2E-2ECA-CEF1-BEFF053EDF71}"/>
                </a:ext>
              </a:extLst>
            </p:cNvPr>
            <p:cNvSpPr/>
            <p:nvPr/>
          </p:nvSpPr>
          <p:spPr>
            <a:xfrm>
              <a:off x="10492933" y="5783740"/>
              <a:ext cx="1652384" cy="3582404"/>
            </a:xfrm>
            <a:custGeom>
              <a:avLst/>
              <a:gdLst/>
              <a:ahLst/>
              <a:cxnLst/>
              <a:rect l="l" t="t" r="r" b="b"/>
              <a:pathLst>
                <a:path w="1652384" h="3582404">
                  <a:moveTo>
                    <a:pt x="0" y="0"/>
                  </a:moveTo>
                  <a:lnTo>
                    <a:pt x="1652384" y="0"/>
                  </a:lnTo>
                  <a:lnTo>
                    <a:pt x="1652384" y="3582404"/>
                  </a:lnTo>
                  <a:lnTo>
                    <a:pt x="0" y="358240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5" name="Freeform 26">
              <a:extLst>
                <a:ext uri="{FF2B5EF4-FFF2-40B4-BE49-F238E27FC236}">
                  <a16:creationId xmlns:a16="http://schemas.microsoft.com/office/drawing/2014/main" id="{E428AA77-5EF4-5A10-5784-D417DAD25FF5}"/>
                </a:ext>
              </a:extLst>
            </p:cNvPr>
            <p:cNvSpPr/>
            <p:nvPr/>
          </p:nvSpPr>
          <p:spPr>
            <a:xfrm>
              <a:off x="8688287" y="5575874"/>
              <a:ext cx="1568224" cy="3790270"/>
            </a:xfrm>
            <a:custGeom>
              <a:avLst/>
              <a:gdLst/>
              <a:ahLst/>
              <a:cxnLst/>
              <a:rect l="l" t="t" r="r" b="b"/>
              <a:pathLst>
                <a:path w="1568224" h="3790270">
                  <a:moveTo>
                    <a:pt x="0" y="0"/>
                  </a:moveTo>
                  <a:lnTo>
                    <a:pt x="1568224" y="0"/>
                  </a:lnTo>
                  <a:lnTo>
                    <a:pt x="1568224" y="3790270"/>
                  </a:lnTo>
                  <a:lnTo>
                    <a:pt x="0" y="379027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6" name="Freeform 27">
              <a:extLst>
                <a:ext uri="{FF2B5EF4-FFF2-40B4-BE49-F238E27FC236}">
                  <a16:creationId xmlns:a16="http://schemas.microsoft.com/office/drawing/2014/main" id="{1F09BD1B-A414-0FA8-8BA0-D9FCF197D5EA}"/>
                </a:ext>
              </a:extLst>
            </p:cNvPr>
            <p:cNvSpPr/>
            <p:nvPr/>
          </p:nvSpPr>
          <p:spPr>
            <a:xfrm>
              <a:off x="12381738" y="5783740"/>
              <a:ext cx="1652384" cy="3582404"/>
            </a:xfrm>
            <a:custGeom>
              <a:avLst/>
              <a:gdLst/>
              <a:ahLst/>
              <a:cxnLst/>
              <a:rect l="l" t="t" r="r" b="b"/>
              <a:pathLst>
                <a:path w="1652384" h="3582404">
                  <a:moveTo>
                    <a:pt x="0" y="0"/>
                  </a:moveTo>
                  <a:lnTo>
                    <a:pt x="1652384" y="0"/>
                  </a:lnTo>
                  <a:lnTo>
                    <a:pt x="1652384" y="3582404"/>
                  </a:lnTo>
                  <a:lnTo>
                    <a:pt x="0" y="358240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7" name="Freeform 28">
              <a:extLst>
                <a:ext uri="{FF2B5EF4-FFF2-40B4-BE49-F238E27FC236}">
                  <a16:creationId xmlns:a16="http://schemas.microsoft.com/office/drawing/2014/main" id="{C2087269-6A0E-E225-D3F3-675B012D239F}"/>
                </a:ext>
              </a:extLst>
            </p:cNvPr>
            <p:cNvSpPr/>
            <p:nvPr/>
          </p:nvSpPr>
          <p:spPr>
            <a:xfrm flipH="1">
              <a:off x="514086" y="920856"/>
              <a:ext cx="6815010" cy="8640267"/>
            </a:xfrm>
            <a:custGeom>
              <a:avLst/>
              <a:gdLst/>
              <a:ahLst/>
              <a:cxnLst/>
              <a:rect l="l" t="t" r="r" b="b"/>
              <a:pathLst>
                <a:path w="6815010" h="8640267">
                  <a:moveTo>
                    <a:pt x="6815010" y="0"/>
                  </a:moveTo>
                  <a:lnTo>
                    <a:pt x="0" y="0"/>
                  </a:lnTo>
                  <a:lnTo>
                    <a:pt x="0" y="8640267"/>
                  </a:lnTo>
                  <a:lnTo>
                    <a:pt x="6815010" y="8640267"/>
                  </a:lnTo>
                  <a:lnTo>
                    <a:pt x="6815010" y="0"/>
                  </a:lnTo>
                  <a:close/>
                </a:path>
              </a:pathLst>
            </a:custGeom>
            <a:blipFill>
              <a:blip r:embed="rId16"/>
              <a:stretch>
                <a:fillRect/>
              </a:stretch>
            </a:blipFill>
          </p:spPr>
        </p:sp>
        <p:sp>
          <p:nvSpPr>
            <p:cNvPr id="28" name="Freeform 29">
              <a:extLst>
                <a:ext uri="{FF2B5EF4-FFF2-40B4-BE49-F238E27FC236}">
                  <a16:creationId xmlns:a16="http://schemas.microsoft.com/office/drawing/2014/main" id="{C153CD27-626F-2A8C-DA6E-4A352872AFCE}"/>
                </a:ext>
              </a:extLst>
            </p:cNvPr>
            <p:cNvSpPr/>
            <p:nvPr/>
          </p:nvSpPr>
          <p:spPr>
            <a:xfrm flipH="1">
              <a:off x="11125904" y="920856"/>
              <a:ext cx="6825811" cy="8640267"/>
            </a:xfrm>
            <a:custGeom>
              <a:avLst/>
              <a:gdLst/>
              <a:ahLst/>
              <a:cxnLst/>
              <a:rect l="l" t="t" r="r" b="b"/>
              <a:pathLst>
                <a:path w="6825811" h="8640267">
                  <a:moveTo>
                    <a:pt x="6825810" y="0"/>
                  </a:moveTo>
                  <a:lnTo>
                    <a:pt x="0" y="0"/>
                  </a:lnTo>
                  <a:lnTo>
                    <a:pt x="0" y="8640267"/>
                  </a:lnTo>
                  <a:lnTo>
                    <a:pt x="6825810" y="8640267"/>
                  </a:lnTo>
                  <a:lnTo>
                    <a:pt x="6825810" y="0"/>
                  </a:lnTo>
                  <a:close/>
                </a:path>
              </a:pathLst>
            </a:custGeom>
            <a:blipFill>
              <a:blip r:embed="rId17"/>
              <a:stretch>
                <a:fillRect/>
              </a:stretch>
            </a:blipFill>
          </p:spPr>
        </p:sp>
      </p:grpSp>
      <p:pic>
        <p:nvPicPr>
          <p:cNvPr id="30" name="Picture 29" descr="Logo, company name&#10;&#10;Description automatically generated">
            <a:extLst>
              <a:ext uri="{FF2B5EF4-FFF2-40B4-BE49-F238E27FC236}">
                <a16:creationId xmlns:a16="http://schemas.microsoft.com/office/drawing/2014/main" id="{56F67D0F-BB7F-4D80-90FB-F080450ECD57}"/>
              </a:ext>
            </a:extLst>
          </p:cNvPr>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94" fill="hold"/>
                                        <p:tgtEl>
                                          <p:spTgt spid="30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0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7000" r="-27000"/>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pic>
        <p:nvPicPr>
          <p:cNvPr id="4" name="Picture 3">
            <a:hlinkClick r:id="rId4" action="ppaction://hlinksldjump"/>
            <a:extLst>
              <a:ext uri="{FF2B5EF4-FFF2-40B4-BE49-F238E27FC236}">
                <a16:creationId xmlns:a16="http://schemas.microsoft.com/office/drawing/2014/main" id="{819870A3-B094-D661-2F2F-821833B3D4B2}"/>
              </a:ext>
            </a:extLst>
          </p:cNvPr>
          <p:cNvPicPr>
            <a:picLocks noChangeAspect="1"/>
          </p:cNvPicPr>
          <p:nvPr/>
        </p:nvPicPr>
        <p:blipFill rotWithShape="1">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2221" b="89859" l="61417" r="90000"/>
                    </a14:imgEffect>
                  </a14:imgLayer>
                </a14:imgProps>
              </a:ext>
              <a:ext uri="{28A0092B-C50C-407E-A947-70E740481C1C}">
                <a14:useLocalDpi xmlns:a14="http://schemas.microsoft.com/office/drawing/2010/main" val="0"/>
              </a:ext>
            </a:extLst>
          </a:blip>
          <a:srcRect l="60590" t="3780" r="10976" b="50788"/>
          <a:stretch/>
        </p:blipFill>
        <p:spPr>
          <a:xfrm rot="21066918">
            <a:off x="2745054" y="4510525"/>
            <a:ext cx="2395069" cy="2154224"/>
          </a:xfrm>
          <a:prstGeom prst="rect">
            <a:avLst/>
          </a:prstGeom>
        </p:spPr>
      </p:pic>
      <p:pic>
        <p:nvPicPr>
          <p:cNvPr id="5" name="Picture 4">
            <a:hlinkClick r:id="rId7" action="ppaction://hlinksldjump"/>
            <a:extLst>
              <a:ext uri="{FF2B5EF4-FFF2-40B4-BE49-F238E27FC236}">
                <a16:creationId xmlns:a16="http://schemas.microsoft.com/office/drawing/2014/main" id="{231AF566-4759-5F6C-2FF3-E04637913A3E}"/>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49001" b="95707" l="60042" r="90000"/>
                    </a14:imgEffect>
                  </a14:imgLayer>
                </a14:imgProps>
              </a:ext>
              <a:ext uri="{28A0092B-C50C-407E-A947-70E740481C1C}">
                <a14:useLocalDpi xmlns:a14="http://schemas.microsoft.com/office/drawing/2010/main" val="0"/>
              </a:ext>
            </a:extLst>
          </a:blip>
          <a:srcRect l="57811" t="42047" r="9457" b="11656"/>
          <a:stretch/>
        </p:blipFill>
        <p:spPr>
          <a:xfrm>
            <a:off x="6465700" y="4338494"/>
            <a:ext cx="2900799" cy="2309553"/>
          </a:xfrm>
          <a:prstGeom prst="rect">
            <a:avLst/>
          </a:prstGeom>
        </p:spPr>
      </p:pic>
      <p:pic>
        <p:nvPicPr>
          <p:cNvPr id="6" name="Picture 5">
            <a:hlinkClick r:id="rId9" action="ppaction://hlinksldjump"/>
            <a:extLst>
              <a:ext uri="{FF2B5EF4-FFF2-40B4-BE49-F238E27FC236}">
                <a16:creationId xmlns:a16="http://schemas.microsoft.com/office/drawing/2014/main" id="{151B05E9-BB7D-F579-37F9-2E436A834499}"/>
              </a:ext>
            </a:extLst>
          </p:cNvPr>
          <p:cNvPicPr>
            <a:picLocks noChangeAspect="1"/>
          </p:cNvPicPr>
          <p:nvPr/>
        </p:nvPicPr>
        <p:blipFill rotWithShape="1">
          <a:blip r:embed="rId10">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53220" b="95115" l="3208" r="29083"/>
                    </a14:imgEffect>
                  </a14:imgLayer>
                </a14:imgProps>
              </a:ext>
              <a:ext uri="{28A0092B-C50C-407E-A947-70E740481C1C}">
                <a14:useLocalDpi xmlns:a14="http://schemas.microsoft.com/office/drawing/2010/main" val="0"/>
              </a:ext>
            </a:extLst>
          </a:blip>
          <a:srcRect t="51435" r="67642"/>
          <a:stretch/>
        </p:blipFill>
        <p:spPr>
          <a:xfrm>
            <a:off x="764038" y="2519506"/>
            <a:ext cx="2673064" cy="2258326"/>
          </a:xfrm>
          <a:prstGeom prst="rect">
            <a:avLst/>
          </a:prstGeom>
        </p:spPr>
      </p:pic>
      <p:pic>
        <p:nvPicPr>
          <p:cNvPr id="7" name="Picture 6">
            <a:hlinkClick r:id="rId11" action="ppaction://hlinksldjump"/>
            <a:extLst>
              <a:ext uri="{FF2B5EF4-FFF2-40B4-BE49-F238E27FC236}">
                <a16:creationId xmlns:a16="http://schemas.microsoft.com/office/drawing/2014/main" id="{CBF2318F-C4EF-9E5C-9FF7-97D08CF56108}"/>
              </a:ext>
            </a:extLst>
          </p:cNvPr>
          <p:cNvPicPr>
            <a:picLocks noChangeAspect="1"/>
          </p:cNvPicPr>
          <p:nvPr/>
        </p:nvPicPr>
        <p:blipFill rotWithShape="1">
          <a:blip r:embed="rId12">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370" b="52702" l="1750" r="31542"/>
                    </a14:imgEffect>
                  </a14:imgLayer>
                </a14:imgProps>
              </a:ext>
              <a:ext uri="{28A0092B-C50C-407E-A947-70E740481C1C}">
                <a14:useLocalDpi xmlns:a14="http://schemas.microsoft.com/office/drawing/2010/main" val="0"/>
              </a:ext>
            </a:extLst>
          </a:blip>
          <a:srcRect l="1311" r="67416" b="45347"/>
          <a:stretch/>
        </p:blipFill>
        <p:spPr>
          <a:xfrm>
            <a:off x="4818807" y="2519506"/>
            <a:ext cx="2554383" cy="2512889"/>
          </a:xfrm>
          <a:prstGeom prst="rect">
            <a:avLst/>
          </a:prstGeom>
        </p:spPr>
      </p:pic>
      <p:pic>
        <p:nvPicPr>
          <p:cNvPr id="8" name="Picture 7">
            <a:hlinkClick r:id="rId13" action="ppaction://hlinksldjump"/>
            <a:extLst>
              <a:ext uri="{FF2B5EF4-FFF2-40B4-BE49-F238E27FC236}">
                <a16:creationId xmlns:a16="http://schemas.microsoft.com/office/drawing/2014/main" id="{3EF09A82-D52F-483F-CCD3-5648358F3AF6}"/>
              </a:ext>
            </a:extLst>
          </p:cNvPr>
          <p:cNvPicPr>
            <a:picLocks noChangeAspect="1"/>
          </p:cNvPicPr>
          <p:nvPr/>
        </p:nvPicPr>
        <p:blipFill rotWithShape="1">
          <a:blip r:embed="rId14">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41821" b="95707" l="31792" r="60208"/>
                    </a14:imgEffect>
                  </a14:imgLayer>
                </a14:imgProps>
              </a:ext>
              <a:ext uri="{28A0092B-C50C-407E-A947-70E740481C1C}">
                <a14:useLocalDpi xmlns:a14="http://schemas.microsoft.com/office/drawing/2010/main" val="0"/>
              </a:ext>
            </a:extLst>
          </a:blip>
          <a:srcRect l="29874" t="46862" r="37394" b="6841"/>
          <a:stretch/>
        </p:blipFill>
        <p:spPr>
          <a:xfrm>
            <a:off x="8546779" y="2439763"/>
            <a:ext cx="2591628" cy="2063398"/>
          </a:xfrm>
          <a:prstGeom prst="rect">
            <a:avLst/>
          </a:prstGeom>
        </p:spPr>
      </p:pic>
      <p:pic>
        <p:nvPicPr>
          <p:cNvPr id="9" name="Picture 2" descr="https://cdn-icons-png.flaticon.com/128/15101/15101149.png">
            <a:hlinkClick r:id="rId15" action="ppaction://hlinksldjump"/>
            <a:extLst>
              <a:ext uri="{FF2B5EF4-FFF2-40B4-BE49-F238E27FC236}">
                <a16:creationId xmlns:a16="http://schemas.microsoft.com/office/drawing/2014/main" id="{5C82B1B9-CE67-7854-F9F6-674CCB6639D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794863" y="5684120"/>
            <a:ext cx="1287774" cy="128777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FBE9357-BE55-B789-439B-61E705B36B16}"/>
              </a:ext>
            </a:extLst>
          </p:cNvPr>
          <p:cNvSpPr txBox="1"/>
          <p:nvPr/>
        </p:nvSpPr>
        <p:spPr>
          <a:xfrm>
            <a:off x="3189006" y="276707"/>
            <a:ext cx="5813987" cy="2078133"/>
          </a:xfrm>
          <a:prstGeom prst="rect">
            <a:avLst/>
          </a:prstGeom>
          <a:noFill/>
        </p:spPr>
        <p:txBody>
          <a:bodyPr wrap="square" rtlCol="0">
            <a:spAutoFit/>
          </a:bodyPr>
          <a:lstStyle/>
          <a:p>
            <a:pPr algn="ctr" defTabSz="1152053">
              <a:lnSpc>
                <a:spcPct val="150000"/>
              </a:lnSpc>
              <a:defRPr/>
            </a:pPr>
            <a:r>
              <a:rPr lang="en-US" sz="4600" b="1" dirty="0">
                <a:latin typeface="+mj-lt"/>
              </a:rPr>
              <a:t>TRÒ CHƠI</a:t>
            </a:r>
          </a:p>
          <a:p>
            <a:pPr algn="ctr" defTabSz="1152053">
              <a:lnSpc>
                <a:spcPct val="150000"/>
              </a:lnSpc>
              <a:defRPr/>
            </a:pPr>
            <a:r>
              <a:rPr lang="en-US" sz="4600" b="1" dirty="0">
                <a:solidFill>
                  <a:srgbClr val="C00000"/>
                </a:solidFill>
                <a:latin typeface="+mj-lt"/>
              </a:rPr>
              <a:t>NÔNG TRẠI VUI VẺ</a:t>
            </a:r>
          </a:p>
        </p:txBody>
      </p:sp>
      <p:pic>
        <p:nvPicPr>
          <p:cNvPr id="11" name="Picture 10" descr="Logo, company name&#10;&#10;Description automatically generated">
            <a:extLst>
              <a:ext uri="{FF2B5EF4-FFF2-40B4-BE49-F238E27FC236}">
                <a16:creationId xmlns:a16="http://schemas.microsoft.com/office/drawing/2014/main" id="{F5F33ED6-8EFD-CD3F-049D-DE80830B6C07}"/>
              </a:ext>
            </a:extLst>
          </p:cNvPr>
          <p:cNvPicPr>
            <a:picLocks noChangeAspect="1"/>
          </p:cNvPicPr>
          <p:nvPr/>
        </p:nvPicPr>
        <p:blipFill>
          <a:blip r:embed="rId17"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spTree>
    <p:extLst>
      <p:ext uri="{BB962C8B-B14F-4D97-AF65-F5344CB8AC3E}">
        <p14:creationId xmlns:p14="http://schemas.microsoft.com/office/powerpoint/2010/main" val="3391279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6"/>
                                        </p:tgtEl>
                                        <p:attrNameLst>
                                          <p:attrName>r</p:attrName>
                                        </p:attrNameLst>
                                      </p:cBhvr>
                                    </p:animRot>
                                    <p:animRot by="-240000">
                                      <p:cBhvr>
                                        <p:cTn id="13" dur="200" fill="hold">
                                          <p:stCondLst>
                                            <p:cond delay="200"/>
                                          </p:stCondLst>
                                        </p:cTn>
                                        <p:tgtEl>
                                          <p:spTgt spid="6"/>
                                        </p:tgtEl>
                                        <p:attrNameLst>
                                          <p:attrName>r</p:attrName>
                                        </p:attrNameLst>
                                      </p:cBhvr>
                                    </p:animRot>
                                    <p:animRot by="240000">
                                      <p:cBhvr>
                                        <p:cTn id="14" dur="200" fill="hold">
                                          <p:stCondLst>
                                            <p:cond delay="400"/>
                                          </p:stCondLst>
                                        </p:cTn>
                                        <p:tgtEl>
                                          <p:spTgt spid="6"/>
                                        </p:tgtEl>
                                        <p:attrNameLst>
                                          <p:attrName>r</p:attrName>
                                        </p:attrNameLst>
                                      </p:cBhvr>
                                    </p:animRot>
                                    <p:animRot by="-240000">
                                      <p:cBhvr>
                                        <p:cTn id="15" dur="200" fill="hold">
                                          <p:stCondLst>
                                            <p:cond delay="600"/>
                                          </p:stCondLst>
                                        </p:cTn>
                                        <p:tgtEl>
                                          <p:spTgt spid="6"/>
                                        </p:tgtEl>
                                        <p:attrNameLst>
                                          <p:attrName>r</p:attrName>
                                        </p:attrNameLst>
                                      </p:cBhvr>
                                    </p:animRot>
                                    <p:animRot by="120000">
                                      <p:cBhvr>
                                        <p:cTn id="16" dur="200" fill="hold">
                                          <p:stCondLst>
                                            <p:cond delay="800"/>
                                          </p:stCondLst>
                                        </p:cTn>
                                        <p:tgtEl>
                                          <p:spTgt spid="6"/>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4"/>
                                        </p:tgtEl>
                                        <p:attrNameLst>
                                          <p:attrName>r</p:attrName>
                                        </p:attrNameLst>
                                      </p:cBhvr>
                                    </p:animRot>
                                    <p:animRot by="-240000">
                                      <p:cBhvr>
                                        <p:cTn id="19" dur="200" fill="hold">
                                          <p:stCondLst>
                                            <p:cond delay="200"/>
                                          </p:stCondLst>
                                        </p:cTn>
                                        <p:tgtEl>
                                          <p:spTgt spid="4"/>
                                        </p:tgtEl>
                                        <p:attrNameLst>
                                          <p:attrName>r</p:attrName>
                                        </p:attrNameLst>
                                      </p:cBhvr>
                                    </p:animRot>
                                    <p:animRot by="240000">
                                      <p:cBhvr>
                                        <p:cTn id="20" dur="200" fill="hold">
                                          <p:stCondLst>
                                            <p:cond delay="400"/>
                                          </p:stCondLst>
                                        </p:cTn>
                                        <p:tgtEl>
                                          <p:spTgt spid="4"/>
                                        </p:tgtEl>
                                        <p:attrNameLst>
                                          <p:attrName>r</p:attrName>
                                        </p:attrNameLst>
                                      </p:cBhvr>
                                    </p:animRot>
                                    <p:animRot by="-240000">
                                      <p:cBhvr>
                                        <p:cTn id="21" dur="200" fill="hold">
                                          <p:stCondLst>
                                            <p:cond delay="600"/>
                                          </p:stCondLst>
                                        </p:cTn>
                                        <p:tgtEl>
                                          <p:spTgt spid="4"/>
                                        </p:tgtEl>
                                        <p:attrNameLst>
                                          <p:attrName>r</p:attrName>
                                        </p:attrNameLst>
                                      </p:cBhvr>
                                    </p:animRot>
                                    <p:animRot by="120000">
                                      <p:cBhvr>
                                        <p:cTn id="22" dur="200" fill="hold">
                                          <p:stCondLst>
                                            <p:cond delay="800"/>
                                          </p:stCondLst>
                                        </p:cTn>
                                        <p:tgtEl>
                                          <p:spTgt spid="4"/>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5"/>
                                        </p:tgtEl>
                                        <p:attrNameLst>
                                          <p:attrName>r</p:attrName>
                                        </p:attrNameLst>
                                      </p:cBhvr>
                                    </p:animRot>
                                    <p:animRot by="-240000">
                                      <p:cBhvr>
                                        <p:cTn id="25" dur="200" fill="hold">
                                          <p:stCondLst>
                                            <p:cond delay="200"/>
                                          </p:stCondLst>
                                        </p:cTn>
                                        <p:tgtEl>
                                          <p:spTgt spid="5"/>
                                        </p:tgtEl>
                                        <p:attrNameLst>
                                          <p:attrName>r</p:attrName>
                                        </p:attrNameLst>
                                      </p:cBhvr>
                                    </p:animRot>
                                    <p:animRot by="240000">
                                      <p:cBhvr>
                                        <p:cTn id="26" dur="200" fill="hold">
                                          <p:stCondLst>
                                            <p:cond delay="400"/>
                                          </p:stCondLst>
                                        </p:cTn>
                                        <p:tgtEl>
                                          <p:spTgt spid="5"/>
                                        </p:tgtEl>
                                        <p:attrNameLst>
                                          <p:attrName>r</p:attrName>
                                        </p:attrNameLst>
                                      </p:cBhvr>
                                    </p:animRot>
                                    <p:animRot by="-240000">
                                      <p:cBhvr>
                                        <p:cTn id="27" dur="200" fill="hold">
                                          <p:stCondLst>
                                            <p:cond delay="600"/>
                                          </p:stCondLst>
                                        </p:cTn>
                                        <p:tgtEl>
                                          <p:spTgt spid="5"/>
                                        </p:tgtEl>
                                        <p:attrNameLst>
                                          <p:attrName>r</p:attrName>
                                        </p:attrNameLst>
                                      </p:cBhvr>
                                    </p:animRot>
                                    <p:animRot by="120000">
                                      <p:cBhvr>
                                        <p:cTn id="28" dur="200" fill="hold">
                                          <p:stCondLst>
                                            <p:cond delay="800"/>
                                          </p:stCondLst>
                                        </p:cTn>
                                        <p:tgtEl>
                                          <p:spTgt spid="5"/>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00" fill="hold">
                                          <p:stCondLst>
                                            <p:cond delay="0"/>
                                          </p:stCondLst>
                                        </p:cTn>
                                        <p:tgtEl>
                                          <p:spTgt spid="8"/>
                                        </p:tgtEl>
                                        <p:attrNameLst>
                                          <p:attrName>r</p:attrName>
                                        </p:attrNameLst>
                                      </p:cBhvr>
                                    </p:animRot>
                                    <p:animRot by="-240000">
                                      <p:cBhvr>
                                        <p:cTn id="31" dur="200" fill="hold">
                                          <p:stCondLst>
                                            <p:cond delay="200"/>
                                          </p:stCondLst>
                                        </p:cTn>
                                        <p:tgtEl>
                                          <p:spTgt spid="8"/>
                                        </p:tgtEl>
                                        <p:attrNameLst>
                                          <p:attrName>r</p:attrName>
                                        </p:attrNameLst>
                                      </p:cBhvr>
                                    </p:animRot>
                                    <p:animRot by="240000">
                                      <p:cBhvr>
                                        <p:cTn id="32" dur="200" fill="hold">
                                          <p:stCondLst>
                                            <p:cond delay="400"/>
                                          </p:stCondLst>
                                        </p:cTn>
                                        <p:tgtEl>
                                          <p:spTgt spid="8"/>
                                        </p:tgtEl>
                                        <p:attrNameLst>
                                          <p:attrName>r</p:attrName>
                                        </p:attrNameLst>
                                      </p:cBhvr>
                                    </p:animRot>
                                    <p:animRot by="-240000">
                                      <p:cBhvr>
                                        <p:cTn id="33" dur="200" fill="hold">
                                          <p:stCondLst>
                                            <p:cond delay="600"/>
                                          </p:stCondLst>
                                        </p:cTn>
                                        <p:tgtEl>
                                          <p:spTgt spid="8"/>
                                        </p:tgtEl>
                                        <p:attrNameLst>
                                          <p:attrName>r</p:attrName>
                                        </p:attrNameLst>
                                      </p:cBhvr>
                                    </p:animRot>
                                    <p:animRot by="120000">
                                      <p:cBhvr>
                                        <p:cTn id="34"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7"/>
                    </p:tgtEl>
                  </p:cond>
                </p:stCondLst>
                <p:endSync evt="end" delay="0">
                  <p:rtn val="all"/>
                </p:endSync>
                <p:childTnLst>
                  <p:par>
                    <p:cTn id="36" fill="hold">
                      <p:stCondLst>
                        <p:cond delay="0"/>
                      </p:stCondLst>
                      <p:childTnLst>
                        <p:par>
                          <p:cTn id="37" fill="hold">
                            <p:stCondLst>
                              <p:cond delay="0"/>
                            </p:stCondLst>
                            <p:childTnLst>
                              <p:par>
                                <p:cTn id="38" presetID="23" presetClass="exit" presetSubtype="32" fill="hold" nodeType="clickEffect">
                                  <p:stCondLst>
                                    <p:cond delay="0"/>
                                  </p:stCondLst>
                                  <p:childTnLst>
                                    <p:anim calcmode="lin" valueType="num">
                                      <p:cBhvr>
                                        <p:cTn id="39" dur="500"/>
                                        <p:tgtEl>
                                          <p:spTgt spid="7"/>
                                        </p:tgtEl>
                                        <p:attrNameLst>
                                          <p:attrName>ppt_w</p:attrName>
                                        </p:attrNameLst>
                                      </p:cBhvr>
                                      <p:tavLst>
                                        <p:tav tm="0">
                                          <p:val>
                                            <p:strVal val="ppt_w"/>
                                          </p:val>
                                        </p:tav>
                                        <p:tav tm="100000">
                                          <p:val>
                                            <p:fltVal val="0"/>
                                          </p:val>
                                        </p:tav>
                                      </p:tavLst>
                                    </p:anim>
                                    <p:anim calcmode="lin" valueType="num">
                                      <p:cBhvr>
                                        <p:cTn id="40" dur="500"/>
                                        <p:tgtEl>
                                          <p:spTgt spid="7"/>
                                        </p:tgtEl>
                                        <p:attrNameLst>
                                          <p:attrName>ppt_h</p:attrName>
                                        </p:attrNameLst>
                                      </p:cBhvr>
                                      <p:tavLst>
                                        <p:tav tm="0">
                                          <p:val>
                                            <p:strVal val="ppt_h"/>
                                          </p:val>
                                        </p:tav>
                                        <p:tav tm="100000">
                                          <p:val>
                                            <p:fltVal val="0"/>
                                          </p:val>
                                        </p:tav>
                                      </p:tavLst>
                                    </p:anim>
                                    <p:set>
                                      <p:cBhvr>
                                        <p:cTn id="41"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2" restart="whenNotActive" fill="hold" evtFilter="cancelBubble" nodeType="interactiveSeq">
                <p:stCondLst>
                  <p:cond evt="onClick" delay="0">
                    <p:tgtEl>
                      <p:spTgt spid="6"/>
                    </p:tgtEl>
                  </p:cond>
                </p:stCondLst>
                <p:endSync evt="end" delay="0">
                  <p:rtn val="all"/>
                </p:endSync>
                <p:childTnLst>
                  <p:par>
                    <p:cTn id="43" fill="hold">
                      <p:stCondLst>
                        <p:cond delay="0"/>
                      </p:stCondLst>
                      <p:childTnLst>
                        <p:par>
                          <p:cTn id="44" fill="hold">
                            <p:stCondLst>
                              <p:cond delay="0"/>
                            </p:stCondLst>
                            <p:childTnLst>
                              <p:par>
                                <p:cTn id="45" presetID="23" presetClass="exit" presetSubtype="32" fill="hold" nodeType="clickEffect">
                                  <p:stCondLst>
                                    <p:cond delay="0"/>
                                  </p:stCondLst>
                                  <p:childTnLst>
                                    <p:anim calcmode="lin" valueType="num">
                                      <p:cBhvr>
                                        <p:cTn id="46" dur="500"/>
                                        <p:tgtEl>
                                          <p:spTgt spid="6"/>
                                        </p:tgtEl>
                                        <p:attrNameLst>
                                          <p:attrName>ppt_w</p:attrName>
                                        </p:attrNameLst>
                                      </p:cBhvr>
                                      <p:tavLst>
                                        <p:tav tm="0">
                                          <p:val>
                                            <p:strVal val="ppt_w"/>
                                          </p:val>
                                        </p:tav>
                                        <p:tav tm="100000">
                                          <p:val>
                                            <p:fltVal val="0"/>
                                          </p:val>
                                        </p:tav>
                                      </p:tavLst>
                                    </p:anim>
                                    <p:anim calcmode="lin" valueType="num">
                                      <p:cBhvr>
                                        <p:cTn id="47" dur="500"/>
                                        <p:tgtEl>
                                          <p:spTgt spid="6"/>
                                        </p:tgtEl>
                                        <p:attrNameLst>
                                          <p:attrName>ppt_h</p:attrName>
                                        </p:attrNameLst>
                                      </p:cBhvr>
                                      <p:tavLst>
                                        <p:tav tm="0">
                                          <p:val>
                                            <p:strVal val="ppt_h"/>
                                          </p:val>
                                        </p:tav>
                                        <p:tav tm="100000">
                                          <p:val>
                                            <p:fltVal val="0"/>
                                          </p:val>
                                        </p:tav>
                                      </p:tavLst>
                                    </p:anim>
                                    <p:set>
                                      <p:cBhvr>
                                        <p:cTn id="48"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49" restart="whenNotActive" fill="hold" evtFilter="cancelBubble" nodeType="interactiveSeq">
                <p:stCondLst>
                  <p:cond evt="onClick" delay="0">
                    <p:tgtEl>
                      <p:spTgt spid="4"/>
                    </p:tgtEl>
                  </p:cond>
                </p:stCondLst>
                <p:endSync evt="end" delay="0">
                  <p:rtn val="all"/>
                </p:endSync>
                <p:childTnLst>
                  <p:par>
                    <p:cTn id="50" fill="hold">
                      <p:stCondLst>
                        <p:cond delay="0"/>
                      </p:stCondLst>
                      <p:childTnLst>
                        <p:par>
                          <p:cTn id="51" fill="hold">
                            <p:stCondLst>
                              <p:cond delay="0"/>
                            </p:stCondLst>
                            <p:childTnLst>
                              <p:par>
                                <p:cTn id="52" presetID="23" presetClass="exit" presetSubtype="32" fill="hold" nodeType="clickEffect">
                                  <p:stCondLst>
                                    <p:cond delay="0"/>
                                  </p:stCondLst>
                                  <p:childTnLst>
                                    <p:anim calcmode="lin" valueType="num">
                                      <p:cBhvr>
                                        <p:cTn id="53" dur="500"/>
                                        <p:tgtEl>
                                          <p:spTgt spid="4"/>
                                        </p:tgtEl>
                                        <p:attrNameLst>
                                          <p:attrName>ppt_w</p:attrName>
                                        </p:attrNameLst>
                                      </p:cBhvr>
                                      <p:tavLst>
                                        <p:tav tm="0">
                                          <p:val>
                                            <p:strVal val="ppt_w"/>
                                          </p:val>
                                        </p:tav>
                                        <p:tav tm="100000">
                                          <p:val>
                                            <p:fltVal val="0"/>
                                          </p:val>
                                        </p:tav>
                                      </p:tavLst>
                                    </p:anim>
                                    <p:anim calcmode="lin" valueType="num">
                                      <p:cBhvr>
                                        <p:cTn id="54" dur="500"/>
                                        <p:tgtEl>
                                          <p:spTgt spid="4"/>
                                        </p:tgtEl>
                                        <p:attrNameLst>
                                          <p:attrName>ppt_h</p:attrName>
                                        </p:attrNameLst>
                                      </p:cBhvr>
                                      <p:tavLst>
                                        <p:tav tm="0">
                                          <p:val>
                                            <p:strVal val="ppt_h"/>
                                          </p:val>
                                        </p:tav>
                                        <p:tav tm="100000">
                                          <p:val>
                                            <p:fltVal val="0"/>
                                          </p:val>
                                        </p:tav>
                                      </p:tavLst>
                                    </p:anim>
                                    <p:set>
                                      <p:cBhvr>
                                        <p:cTn id="55"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56" restart="whenNotActive" fill="hold" evtFilter="cancelBubble" nodeType="interactiveSeq">
                <p:stCondLst>
                  <p:cond evt="onClick" delay="0">
                    <p:tgtEl>
                      <p:spTgt spid="5"/>
                    </p:tgtEl>
                  </p:cond>
                </p:stCondLst>
                <p:endSync evt="end" delay="0">
                  <p:rtn val="all"/>
                </p:endSync>
                <p:childTnLst>
                  <p:par>
                    <p:cTn id="57" fill="hold">
                      <p:stCondLst>
                        <p:cond delay="0"/>
                      </p:stCondLst>
                      <p:childTnLst>
                        <p:par>
                          <p:cTn id="58" fill="hold">
                            <p:stCondLst>
                              <p:cond delay="0"/>
                            </p:stCondLst>
                            <p:childTnLst>
                              <p:par>
                                <p:cTn id="59" presetID="23" presetClass="exit" presetSubtype="32" fill="hold" nodeType="clickEffect">
                                  <p:stCondLst>
                                    <p:cond delay="0"/>
                                  </p:stCondLst>
                                  <p:childTnLst>
                                    <p:anim calcmode="lin" valueType="num">
                                      <p:cBhvr>
                                        <p:cTn id="60" dur="500"/>
                                        <p:tgtEl>
                                          <p:spTgt spid="5"/>
                                        </p:tgtEl>
                                        <p:attrNameLst>
                                          <p:attrName>ppt_w</p:attrName>
                                        </p:attrNameLst>
                                      </p:cBhvr>
                                      <p:tavLst>
                                        <p:tav tm="0">
                                          <p:val>
                                            <p:strVal val="ppt_w"/>
                                          </p:val>
                                        </p:tav>
                                        <p:tav tm="100000">
                                          <p:val>
                                            <p:fltVal val="0"/>
                                          </p:val>
                                        </p:tav>
                                      </p:tavLst>
                                    </p:anim>
                                    <p:anim calcmode="lin" valueType="num">
                                      <p:cBhvr>
                                        <p:cTn id="61" dur="500"/>
                                        <p:tgtEl>
                                          <p:spTgt spid="5"/>
                                        </p:tgtEl>
                                        <p:attrNameLst>
                                          <p:attrName>ppt_h</p:attrName>
                                        </p:attrNameLst>
                                      </p:cBhvr>
                                      <p:tavLst>
                                        <p:tav tm="0">
                                          <p:val>
                                            <p:strVal val="ppt_h"/>
                                          </p:val>
                                        </p:tav>
                                        <p:tav tm="100000">
                                          <p:val>
                                            <p:fltVal val="0"/>
                                          </p:val>
                                        </p:tav>
                                      </p:tavLst>
                                    </p:anim>
                                    <p:set>
                                      <p:cBhvr>
                                        <p:cTn id="62"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63" restart="whenNotActive" fill="hold" evtFilter="cancelBubble" nodeType="interactiveSeq">
                <p:stCondLst>
                  <p:cond evt="onClick" delay="0">
                    <p:tgtEl>
                      <p:spTgt spid="8"/>
                    </p:tgtEl>
                  </p:cond>
                </p:stCondLst>
                <p:endSync evt="end" delay="0">
                  <p:rtn val="all"/>
                </p:endSync>
                <p:childTnLst>
                  <p:par>
                    <p:cTn id="64" fill="hold">
                      <p:stCondLst>
                        <p:cond delay="0"/>
                      </p:stCondLst>
                      <p:childTnLst>
                        <p:par>
                          <p:cTn id="65" fill="hold">
                            <p:stCondLst>
                              <p:cond delay="0"/>
                            </p:stCondLst>
                            <p:childTnLst>
                              <p:par>
                                <p:cTn id="66" presetID="23" presetClass="exit" presetSubtype="32" fill="hold" nodeType="clickEffect">
                                  <p:stCondLst>
                                    <p:cond delay="0"/>
                                  </p:stCondLst>
                                  <p:childTnLst>
                                    <p:anim calcmode="lin" valueType="num">
                                      <p:cBhvr>
                                        <p:cTn id="67" dur="500"/>
                                        <p:tgtEl>
                                          <p:spTgt spid="8"/>
                                        </p:tgtEl>
                                        <p:attrNameLst>
                                          <p:attrName>ppt_w</p:attrName>
                                        </p:attrNameLst>
                                      </p:cBhvr>
                                      <p:tavLst>
                                        <p:tav tm="0">
                                          <p:val>
                                            <p:strVal val="ppt_w"/>
                                          </p:val>
                                        </p:tav>
                                        <p:tav tm="100000">
                                          <p:val>
                                            <p:fltVal val="0"/>
                                          </p:val>
                                        </p:tav>
                                      </p:tavLst>
                                    </p:anim>
                                    <p:anim calcmode="lin" valueType="num">
                                      <p:cBhvr>
                                        <p:cTn id="68" dur="500"/>
                                        <p:tgtEl>
                                          <p:spTgt spid="8"/>
                                        </p:tgtEl>
                                        <p:attrNameLst>
                                          <p:attrName>ppt_h</p:attrName>
                                        </p:attrNameLst>
                                      </p:cBhvr>
                                      <p:tavLst>
                                        <p:tav tm="0">
                                          <p:val>
                                            <p:strVal val="ppt_h"/>
                                          </p:val>
                                        </p:tav>
                                        <p:tav tm="100000">
                                          <p:val>
                                            <p:fltVal val="0"/>
                                          </p:val>
                                        </p:tav>
                                      </p:tavLst>
                                    </p:anim>
                                    <p:set>
                                      <p:cBhvr>
                                        <p:cTn id="69"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7000" r="-27000"/>
          </a:stretch>
        </a:blipFill>
        <a:effectLst/>
      </p:bgPr>
    </p:bg>
    <p:spTree>
      <p:nvGrpSpPr>
        <p:cNvPr id="1" name="">
          <a:extLst>
            <a:ext uri="{FF2B5EF4-FFF2-40B4-BE49-F238E27FC236}">
              <a16:creationId xmlns:a16="http://schemas.microsoft.com/office/drawing/2014/main" id="{7B8ACEAC-4EB8-A103-A7A7-1D66791883D6}"/>
            </a:ext>
          </a:extLst>
        </p:cNvPr>
        <p:cNvGrpSpPr/>
        <p:nvPr/>
      </p:nvGrpSpPr>
      <p:grpSpPr>
        <a:xfrm>
          <a:off x="0" y="0"/>
          <a:ext cx="0" cy="0"/>
          <a:chOff x="0" y="0"/>
          <a:chExt cx="0" cy="0"/>
        </a:xfrm>
      </p:grpSpPr>
      <p:sp>
        <p:nvSpPr>
          <p:cNvPr id="11" name="Câu hỏi">
            <a:extLst>
              <a:ext uri="{FF2B5EF4-FFF2-40B4-BE49-F238E27FC236}">
                <a16:creationId xmlns:a16="http://schemas.microsoft.com/office/drawing/2014/main" id="{FF461DB3-1A60-F7C1-E5D8-271D76ADB90A}"/>
              </a:ext>
            </a:extLst>
          </p:cNvPr>
          <p:cNvSpPr/>
          <p:nvPr/>
        </p:nvSpPr>
        <p:spPr>
          <a:xfrm>
            <a:off x="655853" y="1008152"/>
            <a:ext cx="10880294" cy="132292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vi-VN" sz="2400" b="1" kern="1200" noProof="1">
                <a:solidFill>
                  <a:prstClr val="black"/>
                </a:solidFill>
                <a:latin typeface="+mj-lt"/>
                <a:cs typeface="Arial" panose="020B0604020202020204" pitchFamily="34" charset="0"/>
              </a:rPr>
              <a:t>Câu 1:</a:t>
            </a:r>
            <a:r>
              <a:rPr lang="en-US" sz="2400" b="1" kern="1200" noProof="1">
                <a:solidFill>
                  <a:prstClr val="black"/>
                </a:solidFill>
                <a:latin typeface="+mj-lt"/>
                <a:cs typeface="Arial" panose="020B0604020202020204" pitchFamily="34" charset="0"/>
              </a:rPr>
              <a:t> </a:t>
            </a:r>
            <a:r>
              <a:rPr lang="vi-VN" sz="2400" kern="1200" noProof="1">
                <a:solidFill>
                  <a:prstClr val="black"/>
                </a:solidFill>
                <a:latin typeface="+mj-lt"/>
                <a:cs typeface="Arial" panose="020B0604020202020204" pitchFamily="34" charset="0"/>
              </a:rPr>
              <a:t>Hạt mầm trong bài đọc là hạt mầm của loài cây nào?</a:t>
            </a:r>
          </a:p>
        </p:txBody>
      </p:sp>
      <p:sp>
        <p:nvSpPr>
          <p:cNvPr id="12" name="Đáp án đúng">
            <a:extLst>
              <a:ext uri="{FF2B5EF4-FFF2-40B4-BE49-F238E27FC236}">
                <a16:creationId xmlns:a16="http://schemas.microsoft.com/office/drawing/2014/main" id="{529E5991-4D9B-A7B1-2044-3310B3118DF7}"/>
              </a:ext>
            </a:extLst>
          </p:cNvPr>
          <p:cNvSpPr/>
          <p:nvPr/>
        </p:nvSpPr>
        <p:spPr>
          <a:xfrm>
            <a:off x="655854" y="2843672"/>
            <a:ext cx="5271161" cy="132292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vi-VN" sz="2400" kern="1200" noProof="1">
                <a:solidFill>
                  <a:schemeClr val="tx1"/>
                </a:solidFill>
                <a:latin typeface="+mj-lt"/>
                <a:cs typeface="Arial" panose="020B0604020202020204" pitchFamily="34" charset="0"/>
              </a:rPr>
              <a:t>A. Hạt cây phượng vĩ</a:t>
            </a:r>
          </a:p>
        </p:txBody>
      </p:sp>
      <p:sp>
        <p:nvSpPr>
          <p:cNvPr id="13" name="Đáp án sai 1">
            <a:extLst>
              <a:ext uri="{FF2B5EF4-FFF2-40B4-BE49-F238E27FC236}">
                <a16:creationId xmlns:a16="http://schemas.microsoft.com/office/drawing/2014/main" id="{753B2355-54CB-1CDA-2DEC-7C4AE70C3B14}"/>
              </a:ext>
            </a:extLst>
          </p:cNvPr>
          <p:cNvSpPr/>
          <p:nvPr/>
        </p:nvSpPr>
        <p:spPr>
          <a:xfrm>
            <a:off x="655853" y="4382139"/>
            <a:ext cx="5271161" cy="13229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es-ES" sz="2400" kern="1200" noProof="1">
                <a:solidFill>
                  <a:schemeClr val="tx1"/>
                </a:solidFill>
                <a:latin typeface="+mj-lt"/>
                <a:cs typeface="Arial" panose="020B0604020202020204" pitchFamily="34" charset="0"/>
              </a:rPr>
              <a:t>B. Hạt cây bàng</a:t>
            </a:r>
            <a:endParaRPr lang="vi-VN" sz="2400" kern="1200" noProof="1">
              <a:solidFill>
                <a:schemeClr val="tx1"/>
              </a:solidFill>
              <a:latin typeface="+mj-lt"/>
              <a:cs typeface="Arial" panose="020B0604020202020204" pitchFamily="34" charset="0"/>
            </a:endParaRPr>
          </a:p>
        </p:txBody>
      </p:sp>
      <p:sp>
        <p:nvSpPr>
          <p:cNvPr id="14" name="Đáp án sai 2">
            <a:extLst>
              <a:ext uri="{FF2B5EF4-FFF2-40B4-BE49-F238E27FC236}">
                <a16:creationId xmlns:a16="http://schemas.microsoft.com/office/drawing/2014/main" id="{4F989990-86F2-95E5-B546-ABE3CB575CA2}"/>
              </a:ext>
            </a:extLst>
          </p:cNvPr>
          <p:cNvSpPr/>
          <p:nvPr/>
        </p:nvSpPr>
        <p:spPr>
          <a:xfrm>
            <a:off x="6264985" y="2843672"/>
            <a:ext cx="5271161" cy="13229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vi-VN" sz="2400" kern="1200" noProof="1">
                <a:solidFill>
                  <a:schemeClr val="tx1"/>
                </a:solidFill>
                <a:latin typeface="+mj-lt"/>
                <a:cs typeface="Arial" panose="020B0604020202020204" pitchFamily="34" charset="0"/>
              </a:rPr>
              <a:t>C. Hạt cây bằng lăng</a:t>
            </a:r>
          </a:p>
        </p:txBody>
      </p:sp>
      <p:sp>
        <p:nvSpPr>
          <p:cNvPr id="15" name="Đáp án sai 3">
            <a:extLst>
              <a:ext uri="{FF2B5EF4-FFF2-40B4-BE49-F238E27FC236}">
                <a16:creationId xmlns:a16="http://schemas.microsoft.com/office/drawing/2014/main" id="{E8F71451-FD29-E487-FB12-B881477BE798}"/>
              </a:ext>
            </a:extLst>
          </p:cNvPr>
          <p:cNvSpPr/>
          <p:nvPr/>
        </p:nvSpPr>
        <p:spPr>
          <a:xfrm>
            <a:off x="6264986" y="4382139"/>
            <a:ext cx="5271161" cy="13229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vi-VN" sz="2400" kern="1200" noProof="1">
                <a:solidFill>
                  <a:schemeClr val="tx1"/>
                </a:solidFill>
                <a:latin typeface="+mj-lt"/>
                <a:cs typeface="Arial" panose="020B0604020202020204" pitchFamily="34" charset="0"/>
              </a:rPr>
              <a:t>D. Hạt cây mu</a:t>
            </a:r>
            <a:r>
              <a:rPr lang="en-US" sz="2400" kern="1200" noProof="1">
                <a:solidFill>
                  <a:schemeClr val="tx1"/>
                </a:solidFill>
                <a:latin typeface="+mj-lt"/>
                <a:cs typeface="Arial" panose="020B0604020202020204" pitchFamily="34" charset="0"/>
              </a:rPr>
              <a:t>ồ</a:t>
            </a:r>
            <a:r>
              <a:rPr lang="vi-VN" sz="2400" kern="1200" noProof="1">
                <a:solidFill>
                  <a:schemeClr val="tx1"/>
                </a:solidFill>
                <a:latin typeface="+mj-lt"/>
                <a:cs typeface="Arial" panose="020B0604020202020204" pitchFamily="34" charset="0"/>
              </a:rPr>
              <a:t>ng hoàng yến</a:t>
            </a:r>
          </a:p>
        </p:txBody>
      </p:sp>
      <p:sp>
        <p:nvSpPr>
          <p:cNvPr id="16" name="Đáp án đúng">
            <a:extLst>
              <a:ext uri="{FF2B5EF4-FFF2-40B4-BE49-F238E27FC236}">
                <a16:creationId xmlns:a16="http://schemas.microsoft.com/office/drawing/2014/main" id="{6A7F2002-659F-E147-4E64-5EFC1459A8D5}"/>
              </a:ext>
            </a:extLst>
          </p:cNvPr>
          <p:cNvSpPr/>
          <p:nvPr/>
        </p:nvSpPr>
        <p:spPr>
          <a:xfrm>
            <a:off x="6264985" y="4382139"/>
            <a:ext cx="5271161" cy="1322924"/>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en-US" sz="2400" kern="1200" noProof="1">
                <a:solidFill>
                  <a:schemeClr val="tx1"/>
                </a:solidFill>
                <a:latin typeface="+mj-lt"/>
                <a:cs typeface="Arial" panose="020B0604020202020204" pitchFamily="34" charset="0"/>
              </a:rPr>
              <a:t>D. Hạt cây muồng hoàng yến</a:t>
            </a:r>
            <a:endParaRPr lang="vi-VN" sz="2400" kern="1200" noProof="1">
              <a:solidFill>
                <a:schemeClr val="tx1"/>
              </a:solidFill>
              <a:latin typeface="+mj-lt"/>
              <a:cs typeface="Arial" panose="020B0604020202020204" pitchFamily="34" charset="0"/>
            </a:endParaRPr>
          </a:p>
        </p:txBody>
      </p:sp>
      <p:pic>
        <p:nvPicPr>
          <p:cNvPr id="19" name="Picture 2" descr="https://cdn-icons-png.flaticon.com/128/391/391138.png">
            <a:hlinkClick r:id="rId4" action="ppaction://hlinksldjump"/>
            <a:extLst>
              <a:ext uri="{FF2B5EF4-FFF2-40B4-BE49-F238E27FC236}">
                <a16:creationId xmlns:a16="http://schemas.microsoft.com/office/drawing/2014/main" id="{704229B1-7399-F0C2-61E4-AAC26456F2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1353958" y="6003468"/>
            <a:ext cx="758105" cy="75810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Logo, company name&#10;&#10;Description automatically generated">
            <a:extLst>
              <a:ext uri="{FF2B5EF4-FFF2-40B4-BE49-F238E27FC236}">
                <a16:creationId xmlns:a16="http://schemas.microsoft.com/office/drawing/2014/main" id="{D24815A9-C760-F7FF-42A8-BCD21E57709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spTree>
    <p:extLst>
      <p:ext uri="{BB962C8B-B14F-4D97-AF65-F5344CB8AC3E}">
        <p14:creationId xmlns:p14="http://schemas.microsoft.com/office/powerpoint/2010/main" val="3261673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inVertical)">
                                      <p:cBhvr>
                                        <p:cTn id="14" dur="500"/>
                                        <p:tgtEl>
                                          <p:spTgt spid="13"/>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7000" r="-27000"/>
          </a:stretch>
        </a:blipFill>
        <a:effectLst/>
      </p:bgPr>
    </p:bg>
    <p:spTree>
      <p:nvGrpSpPr>
        <p:cNvPr id="1" name="">
          <a:extLst>
            <a:ext uri="{FF2B5EF4-FFF2-40B4-BE49-F238E27FC236}">
              <a16:creationId xmlns:a16="http://schemas.microsoft.com/office/drawing/2014/main" id="{947E561F-C656-7D53-FED7-C981E64B8000}"/>
            </a:ext>
          </a:extLst>
        </p:cNvPr>
        <p:cNvGrpSpPr/>
        <p:nvPr/>
      </p:nvGrpSpPr>
      <p:grpSpPr>
        <a:xfrm>
          <a:off x="0" y="0"/>
          <a:ext cx="0" cy="0"/>
          <a:chOff x="0" y="0"/>
          <a:chExt cx="0" cy="0"/>
        </a:xfrm>
      </p:grpSpPr>
      <p:sp>
        <p:nvSpPr>
          <p:cNvPr id="6" name="Câu hỏi">
            <a:extLst>
              <a:ext uri="{FF2B5EF4-FFF2-40B4-BE49-F238E27FC236}">
                <a16:creationId xmlns:a16="http://schemas.microsoft.com/office/drawing/2014/main" id="{BDA771A7-B977-5175-9FBF-056718610B0F}"/>
              </a:ext>
            </a:extLst>
          </p:cNvPr>
          <p:cNvSpPr/>
          <p:nvPr/>
        </p:nvSpPr>
        <p:spPr>
          <a:xfrm>
            <a:off x="408668" y="895085"/>
            <a:ext cx="11374665" cy="148982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200" b="1" kern="1200" noProof="1">
                <a:solidFill>
                  <a:prstClr val="black"/>
                </a:solidFill>
                <a:latin typeface="+mj-lt"/>
                <a:cs typeface="Arial" panose="020B0604020202020204" pitchFamily="34" charset="0"/>
              </a:rPr>
              <a:t>Câu </a:t>
            </a:r>
            <a:r>
              <a:rPr lang="en-US" sz="2200" b="1" kern="1200" noProof="1">
                <a:solidFill>
                  <a:prstClr val="black"/>
                </a:solidFill>
                <a:latin typeface="+mj-lt"/>
                <a:cs typeface="Arial" panose="020B0604020202020204" pitchFamily="34" charset="0"/>
              </a:rPr>
              <a:t>2</a:t>
            </a:r>
            <a:r>
              <a:rPr lang="vi-VN" sz="2200" b="1" kern="1200" noProof="1">
                <a:solidFill>
                  <a:prstClr val="black"/>
                </a:solidFill>
                <a:latin typeface="+mj-lt"/>
                <a:cs typeface="Arial" panose="020B0604020202020204" pitchFamily="34" charset="0"/>
              </a:rPr>
              <a:t>:</a:t>
            </a:r>
            <a:r>
              <a:rPr lang="en-US" sz="2200" b="1" kern="1200" noProof="1">
                <a:solidFill>
                  <a:prstClr val="black"/>
                </a:solidFill>
                <a:latin typeface="+mj-lt"/>
                <a:cs typeface="Arial" panose="020B0604020202020204" pitchFamily="34" charset="0"/>
              </a:rPr>
              <a:t> </a:t>
            </a:r>
            <a:r>
              <a:rPr lang="vi-VN" sz="2200" kern="1200" noProof="1">
                <a:solidFill>
                  <a:prstClr val="black"/>
                </a:solidFill>
                <a:latin typeface="+mj-lt"/>
                <a:cs typeface="Arial" panose="020B0604020202020204" pitchFamily="34" charset="0"/>
              </a:rPr>
              <a:t>Theo ông của Thụy, những loài câ</a:t>
            </a:r>
            <a:r>
              <a:rPr lang="en-US" sz="2200" kern="1200" noProof="1">
                <a:solidFill>
                  <a:prstClr val="black"/>
                </a:solidFill>
                <a:latin typeface="+mj-lt"/>
                <a:cs typeface="Arial" panose="020B0604020202020204" pitchFamily="34" charset="0"/>
              </a:rPr>
              <a:t>y</a:t>
            </a:r>
            <a:r>
              <a:rPr lang="vi-VN" sz="2200" kern="1200" noProof="1">
                <a:solidFill>
                  <a:prstClr val="black"/>
                </a:solidFill>
                <a:latin typeface="+mj-lt"/>
                <a:cs typeface="Arial" panose="020B0604020202020204" pitchFamily="34" charset="0"/>
              </a:rPr>
              <a:t> ngủ muộn thường có đặc điểm gì?</a:t>
            </a:r>
          </a:p>
        </p:txBody>
      </p:sp>
      <p:sp>
        <p:nvSpPr>
          <p:cNvPr id="7" name="Đáp án đúng">
            <a:extLst>
              <a:ext uri="{FF2B5EF4-FFF2-40B4-BE49-F238E27FC236}">
                <a16:creationId xmlns:a16="http://schemas.microsoft.com/office/drawing/2014/main" id="{61142A93-FD1F-4593-8F38-60A59643EE10}"/>
              </a:ext>
            </a:extLst>
          </p:cNvPr>
          <p:cNvSpPr/>
          <p:nvPr/>
        </p:nvSpPr>
        <p:spPr>
          <a:xfrm>
            <a:off x="395786" y="2777669"/>
            <a:ext cx="5610061" cy="148982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200" kern="1200" noProof="1">
                <a:solidFill>
                  <a:prstClr val="black"/>
                </a:solidFill>
                <a:latin typeface="+mj-lt"/>
                <a:cs typeface="Arial" panose="020B0604020202020204" pitchFamily="34" charset="0"/>
              </a:rPr>
              <a:t>A. Khỏe mạnh, có vòng đời dài và cao lớn hơn các loài cây mọc nhanh</a:t>
            </a:r>
            <a:r>
              <a:rPr lang="en-US" sz="2200" kern="1200" noProof="1">
                <a:solidFill>
                  <a:prstClr val="black"/>
                </a:solidFill>
                <a:latin typeface="+mj-lt"/>
                <a:cs typeface="Arial" panose="020B0604020202020204" pitchFamily="34" charset="0"/>
              </a:rPr>
              <a:t>.</a:t>
            </a:r>
            <a:endParaRPr lang="vi-VN" sz="2200" kern="1200" noProof="1">
              <a:solidFill>
                <a:prstClr val="black"/>
              </a:solidFill>
              <a:latin typeface="+mj-lt"/>
              <a:cs typeface="Arial" panose="020B0604020202020204" pitchFamily="34" charset="0"/>
            </a:endParaRPr>
          </a:p>
        </p:txBody>
      </p:sp>
      <p:sp>
        <p:nvSpPr>
          <p:cNvPr id="8" name="Đáp án sai 1">
            <a:extLst>
              <a:ext uri="{FF2B5EF4-FFF2-40B4-BE49-F238E27FC236}">
                <a16:creationId xmlns:a16="http://schemas.microsoft.com/office/drawing/2014/main" id="{B89B4E39-29AD-9651-DEE4-C23EEEB254C6}"/>
              </a:ext>
            </a:extLst>
          </p:cNvPr>
          <p:cNvSpPr/>
          <p:nvPr/>
        </p:nvSpPr>
        <p:spPr>
          <a:xfrm>
            <a:off x="408667" y="4473090"/>
            <a:ext cx="5610060" cy="148982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200" kern="1200" noProof="1">
                <a:solidFill>
                  <a:prstClr val="black"/>
                </a:solidFill>
                <a:latin typeface="+mj-lt"/>
                <a:cs typeface="Arial" panose="020B0604020202020204" pitchFamily="34" charset="0"/>
              </a:rPr>
              <a:t>B. Có vòng đời dài nhưng thấp bé hơn các loài cây mọc nhanh</a:t>
            </a:r>
            <a:r>
              <a:rPr lang="en-US" sz="2200" kern="1200" noProof="1">
                <a:solidFill>
                  <a:prstClr val="black"/>
                </a:solidFill>
                <a:latin typeface="+mj-lt"/>
                <a:cs typeface="Arial" panose="020B0604020202020204" pitchFamily="34" charset="0"/>
              </a:rPr>
              <a:t>.</a:t>
            </a:r>
            <a:endParaRPr lang="vi-VN" sz="2200" kern="1200" noProof="1">
              <a:solidFill>
                <a:prstClr val="black"/>
              </a:solidFill>
              <a:latin typeface="+mj-lt"/>
              <a:cs typeface="Arial" panose="020B0604020202020204" pitchFamily="34" charset="0"/>
            </a:endParaRPr>
          </a:p>
        </p:txBody>
      </p:sp>
      <p:sp>
        <p:nvSpPr>
          <p:cNvPr id="9" name="Đáp án sai 2">
            <a:extLst>
              <a:ext uri="{FF2B5EF4-FFF2-40B4-BE49-F238E27FC236}">
                <a16:creationId xmlns:a16="http://schemas.microsoft.com/office/drawing/2014/main" id="{0AB69A23-1736-85F2-E74C-8A2BA924D505}"/>
              </a:ext>
            </a:extLst>
          </p:cNvPr>
          <p:cNvSpPr/>
          <p:nvPr/>
        </p:nvSpPr>
        <p:spPr>
          <a:xfrm>
            <a:off x="6173273" y="2777669"/>
            <a:ext cx="5610060" cy="148982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200" kern="1200" noProof="1">
                <a:solidFill>
                  <a:prstClr val="black"/>
                </a:solidFill>
                <a:latin typeface="+mj-lt"/>
                <a:cs typeface="Arial" panose="020B0604020202020204" pitchFamily="34" charset="0"/>
              </a:rPr>
              <a:t>C. Sớm ra quả hơn các loài </a:t>
            </a:r>
            <a:endParaRPr lang="en-US" sz="2200" kern="1200" noProof="1">
              <a:solidFill>
                <a:prstClr val="black"/>
              </a:solidFill>
              <a:latin typeface="+mj-lt"/>
              <a:cs typeface="Arial" panose="020B0604020202020204" pitchFamily="34" charset="0"/>
            </a:endParaRPr>
          </a:p>
          <a:p>
            <a:pPr algn="ctr" defTabSz="864039">
              <a:lnSpc>
                <a:spcPct val="150000"/>
              </a:lnSpc>
              <a:buClrTx/>
              <a:defRPr/>
            </a:pPr>
            <a:r>
              <a:rPr lang="vi-VN" sz="2200" kern="1200" noProof="1">
                <a:solidFill>
                  <a:prstClr val="black"/>
                </a:solidFill>
                <a:latin typeface="+mj-lt"/>
                <a:cs typeface="Arial" panose="020B0604020202020204" pitchFamily="34" charset="0"/>
              </a:rPr>
              <a:t>cây mọc nhanh</a:t>
            </a:r>
            <a:r>
              <a:rPr lang="en-US" sz="2200" kern="1200" noProof="1">
                <a:solidFill>
                  <a:prstClr val="black"/>
                </a:solidFill>
                <a:latin typeface="+mj-lt"/>
                <a:cs typeface="Arial" panose="020B0604020202020204" pitchFamily="34" charset="0"/>
              </a:rPr>
              <a:t>.</a:t>
            </a:r>
            <a:endParaRPr lang="vi-VN" sz="2200" kern="1200" noProof="1">
              <a:solidFill>
                <a:prstClr val="black"/>
              </a:solidFill>
              <a:latin typeface="+mj-lt"/>
              <a:cs typeface="Arial" panose="020B0604020202020204" pitchFamily="34" charset="0"/>
            </a:endParaRPr>
          </a:p>
        </p:txBody>
      </p:sp>
      <p:sp>
        <p:nvSpPr>
          <p:cNvPr id="10" name="Đáp án sai 3">
            <a:extLst>
              <a:ext uri="{FF2B5EF4-FFF2-40B4-BE49-F238E27FC236}">
                <a16:creationId xmlns:a16="http://schemas.microsoft.com/office/drawing/2014/main" id="{D3FCDE51-0231-DB75-45FE-A6C340D22FC9}"/>
              </a:ext>
            </a:extLst>
          </p:cNvPr>
          <p:cNvSpPr/>
          <p:nvPr/>
        </p:nvSpPr>
        <p:spPr>
          <a:xfrm>
            <a:off x="6173274" y="4473089"/>
            <a:ext cx="5610059" cy="148982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200" kern="1200" noProof="1">
                <a:solidFill>
                  <a:prstClr val="black"/>
                </a:solidFill>
                <a:latin typeface="+mj-lt"/>
                <a:cs typeface="Arial" panose="020B0604020202020204" pitchFamily="34" charset="0"/>
              </a:rPr>
              <a:t>D. Nảy mầm nhanh hơn các </a:t>
            </a:r>
            <a:endParaRPr lang="en-US" sz="2200" kern="1200" noProof="1">
              <a:solidFill>
                <a:prstClr val="black"/>
              </a:solidFill>
              <a:latin typeface="+mj-lt"/>
              <a:cs typeface="Arial" panose="020B0604020202020204" pitchFamily="34" charset="0"/>
            </a:endParaRPr>
          </a:p>
          <a:p>
            <a:pPr algn="ctr" defTabSz="864039">
              <a:lnSpc>
                <a:spcPct val="150000"/>
              </a:lnSpc>
              <a:buClrTx/>
              <a:defRPr/>
            </a:pPr>
            <a:r>
              <a:rPr lang="vi-VN" sz="2200" kern="1200" noProof="1">
                <a:solidFill>
                  <a:prstClr val="black"/>
                </a:solidFill>
                <a:latin typeface="+mj-lt"/>
                <a:cs typeface="Arial" panose="020B0604020202020204" pitchFamily="34" charset="0"/>
              </a:rPr>
              <a:t>loài cây khác</a:t>
            </a:r>
            <a:r>
              <a:rPr lang="en-US" sz="2200" kern="1200" noProof="1">
                <a:solidFill>
                  <a:prstClr val="black"/>
                </a:solidFill>
                <a:latin typeface="+mj-lt"/>
                <a:cs typeface="Arial" panose="020B0604020202020204" pitchFamily="34" charset="0"/>
              </a:rPr>
              <a:t>.</a:t>
            </a:r>
            <a:endParaRPr lang="vi-VN" sz="2200" kern="1200" noProof="1">
              <a:solidFill>
                <a:prstClr val="black"/>
              </a:solidFill>
              <a:latin typeface="+mj-lt"/>
              <a:cs typeface="Arial" panose="020B0604020202020204" pitchFamily="34" charset="0"/>
            </a:endParaRPr>
          </a:p>
        </p:txBody>
      </p:sp>
      <p:sp>
        <p:nvSpPr>
          <p:cNvPr id="18" name="Đáp án đúng">
            <a:extLst>
              <a:ext uri="{FF2B5EF4-FFF2-40B4-BE49-F238E27FC236}">
                <a16:creationId xmlns:a16="http://schemas.microsoft.com/office/drawing/2014/main" id="{219CC301-EF71-679C-0BD2-AEF4AA055594}"/>
              </a:ext>
            </a:extLst>
          </p:cNvPr>
          <p:cNvSpPr/>
          <p:nvPr/>
        </p:nvSpPr>
        <p:spPr>
          <a:xfrm>
            <a:off x="395787" y="2784562"/>
            <a:ext cx="5610060" cy="1489825"/>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200" kern="1200" noProof="1">
                <a:solidFill>
                  <a:schemeClr val="tx1"/>
                </a:solidFill>
                <a:latin typeface="+mj-lt"/>
                <a:cs typeface="Arial" panose="020B0604020202020204" pitchFamily="34" charset="0"/>
              </a:rPr>
              <a:t>A. Khỏe mạnh, có vòng đời dài và cao lớn hơn các loài cây mọc nhanh.</a:t>
            </a:r>
          </a:p>
        </p:txBody>
      </p:sp>
      <p:pic>
        <p:nvPicPr>
          <p:cNvPr id="21" name="Picture 2" descr="https://cdn-icons-png.flaticon.com/128/391/391138.png">
            <a:hlinkClick r:id="rId4" action="ppaction://hlinksldjump"/>
            <a:extLst>
              <a:ext uri="{FF2B5EF4-FFF2-40B4-BE49-F238E27FC236}">
                <a16:creationId xmlns:a16="http://schemas.microsoft.com/office/drawing/2014/main" id="{7F71C77C-BD16-CD0A-0B6B-424D296E8F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1353958" y="6003468"/>
            <a:ext cx="758105" cy="75810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descr="Logo, company name&#10;&#10;Description automatically generated">
            <a:extLst>
              <a:ext uri="{FF2B5EF4-FFF2-40B4-BE49-F238E27FC236}">
                <a16:creationId xmlns:a16="http://schemas.microsoft.com/office/drawing/2014/main" id="{15878A36-44C0-2966-B787-F6007A4ABEA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spTree>
    <p:extLst>
      <p:ext uri="{BB962C8B-B14F-4D97-AF65-F5344CB8AC3E}">
        <p14:creationId xmlns:p14="http://schemas.microsoft.com/office/powerpoint/2010/main" val="2099776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7000" r="-27000"/>
          </a:stretch>
        </a:blipFill>
        <a:effectLst/>
      </p:bgPr>
    </p:bg>
    <p:spTree>
      <p:nvGrpSpPr>
        <p:cNvPr id="1" name="">
          <a:extLst>
            <a:ext uri="{FF2B5EF4-FFF2-40B4-BE49-F238E27FC236}">
              <a16:creationId xmlns:a16="http://schemas.microsoft.com/office/drawing/2014/main" id="{C2F32A1F-A9B2-0C4A-DAAD-71F57E93552D}"/>
            </a:ext>
          </a:extLst>
        </p:cNvPr>
        <p:cNvGrpSpPr/>
        <p:nvPr/>
      </p:nvGrpSpPr>
      <p:grpSpPr>
        <a:xfrm>
          <a:off x="0" y="0"/>
          <a:ext cx="0" cy="0"/>
          <a:chOff x="0" y="0"/>
          <a:chExt cx="0" cy="0"/>
        </a:xfrm>
      </p:grpSpPr>
      <p:sp>
        <p:nvSpPr>
          <p:cNvPr id="4" name="Câu hỏi">
            <a:extLst>
              <a:ext uri="{FF2B5EF4-FFF2-40B4-BE49-F238E27FC236}">
                <a16:creationId xmlns:a16="http://schemas.microsoft.com/office/drawing/2014/main" id="{23D099C9-4B85-F967-1FE0-C2E50E752DAA}"/>
              </a:ext>
            </a:extLst>
          </p:cNvPr>
          <p:cNvSpPr/>
          <p:nvPr/>
        </p:nvSpPr>
        <p:spPr>
          <a:xfrm>
            <a:off x="870715" y="965918"/>
            <a:ext cx="10450570" cy="1369788"/>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vi-VN" sz="2400" b="1" kern="1200" noProof="1">
                <a:solidFill>
                  <a:schemeClr val="tx1"/>
                </a:solidFill>
                <a:latin typeface="+mj-lt"/>
                <a:cs typeface="Arial" panose="020B0604020202020204" pitchFamily="34" charset="0"/>
              </a:rPr>
              <a:t>Câu </a:t>
            </a:r>
            <a:r>
              <a:rPr lang="en-US" sz="2400" b="1" kern="1200" noProof="1">
                <a:solidFill>
                  <a:schemeClr val="tx1"/>
                </a:solidFill>
                <a:latin typeface="+mj-lt"/>
                <a:cs typeface="Arial" panose="020B0604020202020204" pitchFamily="34" charset="0"/>
              </a:rPr>
              <a:t>3</a:t>
            </a:r>
            <a:r>
              <a:rPr lang="vi-VN" sz="2400" b="1" kern="1200" noProof="1">
                <a:solidFill>
                  <a:schemeClr val="tx1"/>
                </a:solidFill>
                <a:latin typeface="+mj-lt"/>
                <a:cs typeface="Arial" panose="020B0604020202020204" pitchFamily="34" charset="0"/>
              </a:rPr>
              <a:t>:</a:t>
            </a:r>
            <a:r>
              <a:rPr lang="en-US" sz="2400" b="1" kern="1200" noProof="1">
                <a:solidFill>
                  <a:schemeClr val="tx1"/>
                </a:solidFill>
                <a:latin typeface="+mj-lt"/>
                <a:cs typeface="Arial" panose="020B0604020202020204" pitchFamily="34" charset="0"/>
              </a:rPr>
              <a:t> </a:t>
            </a:r>
            <a:r>
              <a:rPr lang="vi-VN" sz="2400" kern="1200" noProof="1">
                <a:solidFill>
                  <a:schemeClr val="tx1"/>
                </a:solidFill>
                <a:latin typeface="+mj-lt"/>
                <a:cs typeface="Arial" panose="020B0604020202020204" pitchFamily="34" charset="0"/>
              </a:rPr>
              <a:t> Hạt gấc mà Loan mang đến lớp có đặc điểm gì?</a:t>
            </a:r>
          </a:p>
        </p:txBody>
      </p:sp>
      <p:sp>
        <p:nvSpPr>
          <p:cNvPr id="5" name="Đáp án đúng">
            <a:extLst>
              <a:ext uri="{FF2B5EF4-FFF2-40B4-BE49-F238E27FC236}">
                <a16:creationId xmlns:a16="http://schemas.microsoft.com/office/drawing/2014/main" id="{E859310B-7F58-0EE8-7048-1A7C75D2D622}"/>
              </a:ext>
            </a:extLst>
          </p:cNvPr>
          <p:cNvSpPr/>
          <p:nvPr/>
        </p:nvSpPr>
        <p:spPr>
          <a:xfrm>
            <a:off x="870717" y="2923373"/>
            <a:ext cx="5056299"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en-US" sz="2400" kern="1200" noProof="1">
                <a:solidFill>
                  <a:schemeClr val="tx1"/>
                </a:solidFill>
                <a:latin typeface="+mj-lt"/>
                <a:cs typeface="Arial" panose="020B0604020202020204" pitchFamily="34" charset="0"/>
              </a:rPr>
              <a:t>A. Đã nảy mầm</a:t>
            </a:r>
            <a:endParaRPr lang="vi-VN" sz="2400" kern="1200" noProof="1">
              <a:solidFill>
                <a:schemeClr val="tx1"/>
              </a:solidFill>
              <a:latin typeface="+mj-lt"/>
              <a:cs typeface="Arial" panose="020B0604020202020204" pitchFamily="34" charset="0"/>
            </a:endParaRPr>
          </a:p>
        </p:txBody>
      </p:sp>
      <p:sp>
        <p:nvSpPr>
          <p:cNvPr id="6" name="Đáp án sai 1">
            <a:extLst>
              <a:ext uri="{FF2B5EF4-FFF2-40B4-BE49-F238E27FC236}">
                <a16:creationId xmlns:a16="http://schemas.microsoft.com/office/drawing/2014/main" id="{6B384186-5DCA-FDF1-EDBF-7F1F477F69D0}"/>
              </a:ext>
            </a:extLst>
          </p:cNvPr>
          <p:cNvSpPr/>
          <p:nvPr/>
        </p:nvSpPr>
        <p:spPr>
          <a:xfrm>
            <a:off x="870715" y="4598334"/>
            <a:ext cx="5056299"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vi-VN" sz="2400" kern="1200" noProof="1">
                <a:solidFill>
                  <a:schemeClr val="tx1"/>
                </a:solidFill>
                <a:latin typeface="+mj-lt"/>
                <a:cs typeface="Arial" panose="020B0604020202020204" pitchFamily="34" charset="0"/>
              </a:rPr>
              <a:t>B. Đã được đồ trong chõ xôi</a:t>
            </a:r>
          </a:p>
        </p:txBody>
      </p:sp>
      <p:sp>
        <p:nvSpPr>
          <p:cNvPr id="7" name="Đáp án sai 2">
            <a:extLst>
              <a:ext uri="{FF2B5EF4-FFF2-40B4-BE49-F238E27FC236}">
                <a16:creationId xmlns:a16="http://schemas.microsoft.com/office/drawing/2014/main" id="{2A44E224-649B-E93C-0ECF-0B4D16535DA6}"/>
              </a:ext>
            </a:extLst>
          </p:cNvPr>
          <p:cNvSpPr/>
          <p:nvPr/>
        </p:nvSpPr>
        <p:spPr>
          <a:xfrm>
            <a:off x="6264986" y="2923373"/>
            <a:ext cx="5056297"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en-US" sz="2400" kern="1200" noProof="1">
                <a:solidFill>
                  <a:schemeClr val="tx1"/>
                </a:solidFill>
                <a:latin typeface="+mj-lt"/>
                <a:cs typeface="Arial" panose="020B0604020202020204" pitchFamily="34" charset="0"/>
              </a:rPr>
              <a:t>C</a:t>
            </a:r>
            <a:r>
              <a:rPr lang="vi-VN" sz="2400" kern="1200" noProof="1">
                <a:solidFill>
                  <a:schemeClr val="tx1"/>
                </a:solidFill>
                <a:latin typeface="+mj-lt"/>
                <a:cs typeface="Arial" panose="020B0604020202020204" pitchFamily="34" charset="0"/>
              </a:rPr>
              <a:t>. Đã được đồ trong chõ xôi</a:t>
            </a:r>
          </a:p>
        </p:txBody>
      </p:sp>
      <p:sp>
        <p:nvSpPr>
          <p:cNvPr id="8" name="Đáp án sai 3">
            <a:extLst>
              <a:ext uri="{FF2B5EF4-FFF2-40B4-BE49-F238E27FC236}">
                <a16:creationId xmlns:a16="http://schemas.microsoft.com/office/drawing/2014/main" id="{CA043F19-248D-427E-AF7B-902511F1DA03}"/>
              </a:ext>
            </a:extLst>
          </p:cNvPr>
          <p:cNvSpPr/>
          <p:nvPr/>
        </p:nvSpPr>
        <p:spPr>
          <a:xfrm>
            <a:off x="6264986" y="4598334"/>
            <a:ext cx="5056297" cy="136978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400" kern="1200" noProof="1">
                <a:solidFill>
                  <a:schemeClr val="tx1"/>
                </a:solidFill>
                <a:latin typeface="+mj-lt"/>
                <a:cs typeface="Arial" panose="020B0604020202020204" pitchFamily="34" charset="0"/>
              </a:rPr>
              <a:t>D. Đã được đốt vài phút </a:t>
            </a:r>
          </a:p>
          <a:p>
            <a:pPr algn="ctr" defTabSz="864039">
              <a:lnSpc>
                <a:spcPct val="150000"/>
              </a:lnSpc>
              <a:buClrTx/>
              <a:defRPr/>
            </a:pPr>
            <a:r>
              <a:rPr lang="vi-VN" sz="2400" kern="1200" noProof="1">
                <a:solidFill>
                  <a:schemeClr val="tx1"/>
                </a:solidFill>
                <a:latin typeface="+mj-lt"/>
                <a:cs typeface="Arial" panose="020B0604020202020204" pitchFamily="34" charset="0"/>
              </a:rPr>
              <a:t>trước khi gieo</a:t>
            </a:r>
          </a:p>
        </p:txBody>
      </p:sp>
      <p:sp>
        <p:nvSpPr>
          <p:cNvPr id="9" name="Đáp án đúng">
            <a:extLst>
              <a:ext uri="{FF2B5EF4-FFF2-40B4-BE49-F238E27FC236}">
                <a16:creationId xmlns:a16="http://schemas.microsoft.com/office/drawing/2014/main" id="{9FEB5FF8-40AE-E944-DBC0-04A541C7E92F}"/>
              </a:ext>
            </a:extLst>
          </p:cNvPr>
          <p:cNvSpPr/>
          <p:nvPr/>
        </p:nvSpPr>
        <p:spPr>
          <a:xfrm>
            <a:off x="870715" y="4598334"/>
            <a:ext cx="5056299" cy="1369789"/>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vi-VN" sz="2400" kern="1200" noProof="1">
                <a:solidFill>
                  <a:schemeClr val="tx1"/>
                </a:solidFill>
                <a:latin typeface="+mj-lt"/>
                <a:cs typeface="Arial" panose="020B0604020202020204" pitchFamily="34" charset="0"/>
              </a:rPr>
              <a:t>B. Đã được đồ trong chõ xôi</a:t>
            </a:r>
          </a:p>
        </p:txBody>
      </p:sp>
      <p:pic>
        <p:nvPicPr>
          <p:cNvPr id="10" name="Picture 2" descr="https://cdn-icons-png.flaticon.com/128/391/391138.png">
            <a:hlinkClick r:id="rId4" action="ppaction://hlinksldjump"/>
            <a:extLst>
              <a:ext uri="{FF2B5EF4-FFF2-40B4-BE49-F238E27FC236}">
                <a16:creationId xmlns:a16="http://schemas.microsoft.com/office/drawing/2014/main" id="{B4DD25FA-1E66-B1B3-E1AD-DA00FBC32A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1454603" y="6104113"/>
            <a:ext cx="657460" cy="6574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Logo, company name&#10;&#10;Description automatically generated">
            <a:extLst>
              <a:ext uri="{FF2B5EF4-FFF2-40B4-BE49-F238E27FC236}">
                <a16:creationId xmlns:a16="http://schemas.microsoft.com/office/drawing/2014/main" id="{C93EF1A1-CB59-68D3-67DE-53C71F529F7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spTree>
    <p:extLst>
      <p:ext uri="{BB962C8B-B14F-4D97-AF65-F5344CB8AC3E}">
        <p14:creationId xmlns:p14="http://schemas.microsoft.com/office/powerpoint/2010/main" val="217574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7000" r="-27000"/>
          </a:stretch>
        </a:blipFill>
        <a:effectLst/>
      </p:bgPr>
    </p:bg>
    <p:spTree>
      <p:nvGrpSpPr>
        <p:cNvPr id="1" name="">
          <a:extLst>
            <a:ext uri="{FF2B5EF4-FFF2-40B4-BE49-F238E27FC236}">
              <a16:creationId xmlns:a16="http://schemas.microsoft.com/office/drawing/2014/main" id="{B33F25B3-4EEF-A59F-28A9-52050E715F6E}"/>
            </a:ext>
          </a:extLst>
        </p:cNvPr>
        <p:cNvGrpSpPr/>
        <p:nvPr/>
      </p:nvGrpSpPr>
      <p:grpSpPr>
        <a:xfrm>
          <a:off x="0" y="0"/>
          <a:ext cx="0" cy="0"/>
          <a:chOff x="0" y="0"/>
          <a:chExt cx="0" cy="0"/>
        </a:xfrm>
      </p:grpSpPr>
      <p:sp>
        <p:nvSpPr>
          <p:cNvPr id="4" name="Câu hỏi">
            <a:extLst>
              <a:ext uri="{FF2B5EF4-FFF2-40B4-BE49-F238E27FC236}">
                <a16:creationId xmlns:a16="http://schemas.microsoft.com/office/drawing/2014/main" id="{1D997408-E13C-D603-0F8F-209122E49869}"/>
              </a:ext>
            </a:extLst>
          </p:cNvPr>
          <p:cNvSpPr/>
          <p:nvPr/>
        </p:nvSpPr>
        <p:spPr>
          <a:xfrm>
            <a:off x="838043" y="901518"/>
            <a:ext cx="10481471" cy="144310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400" b="1" kern="1200" noProof="1">
                <a:solidFill>
                  <a:prstClr val="black"/>
                </a:solidFill>
                <a:latin typeface="+mj-lt"/>
                <a:cs typeface="Arial" panose="020B0604020202020204" pitchFamily="34" charset="0"/>
              </a:rPr>
              <a:t>Câu </a:t>
            </a:r>
            <a:r>
              <a:rPr lang="en-US" sz="2400" b="1" kern="1200" noProof="1">
                <a:solidFill>
                  <a:prstClr val="black"/>
                </a:solidFill>
                <a:latin typeface="+mj-lt"/>
                <a:cs typeface="Arial" panose="020B0604020202020204" pitchFamily="34" charset="0"/>
              </a:rPr>
              <a:t>4</a:t>
            </a:r>
            <a:r>
              <a:rPr lang="vi-VN" sz="2400" b="1" kern="1200" noProof="1">
                <a:solidFill>
                  <a:prstClr val="black"/>
                </a:solidFill>
                <a:latin typeface="+mj-lt"/>
                <a:cs typeface="Arial" panose="020B0604020202020204" pitchFamily="34" charset="0"/>
              </a:rPr>
              <a:t>:</a:t>
            </a:r>
            <a:r>
              <a:rPr lang="en-US" sz="2400" b="1" kern="1200" noProof="1">
                <a:solidFill>
                  <a:prstClr val="black"/>
                </a:solidFill>
                <a:latin typeface="+mj-lt"/>
                <a:cs typeface="Arial" panose="020B0604020202020204" pitchFamily="34" charset="0"/>
              </a:rPr>
              <a:t> </a:t>
            </a:r>
            <a:r>
              <a:rPr lang="vi-VN" sz="2400" kern="1200" noProof="1">
                <a:solidFill>
                  <a:prstClr val="black"/>
                </a:solidFill>
                <a:latin typeface="+mj-lt"/>
                <a:cs typeface="Arial" panose="020B0604020202020204" pitchFamily="34" charset="0"/>
              </a:rPr>
              <a:t>Vì sao mỗi loại hạt lại cần có một cách xử lí khác nhau </a:t>
            </a:r>
          </a:p>
          <a:p>
            <a:pPr algn="ctr" defTabSz="864039">
              <a:lnSpc>
                <a:spcPct val="150000"/>
              </a:lnSpc>
              <a:buClrTx/>
              <a:defRPr/>
            </a:pPr>
            <a:r>
              <a:rPr lang="vi-VN" sz="2400" kern="1200" noProof="1">
                <a:solidFill>
                  <a:prstClr val="black"/>
                </a:solidFill>
                <a:latin typeface="+mj-lt"/>
                <a:cs typeface="Arial" panose="020B0604020202020204" pitchFamily="34" charset="0"/>
              </a:rPr>
              <a:t>trước khi gieo?</a:t>
            </a:r>
          </a:p>
        </p:txBody>
      </p:sp>
      <p:sp>
        <p:nvSpPr>
          <p:cNvPr id="5" name="Đáp án đúng">
            <a:extLst>
              <a:ext uri="{FF2B5EF4-FFF2-40B4-BE49-F238E27FC236}">
                <a16:creationId xmlns:a16="http://schemas.microsoft.com/office/drawing/2014/main" id="{9388D763-0E5A-C842-3064-7257FF2F22F8}"/>
              </a:ext>
            </a:extLst>
          </p:cNvPr>
          <p:cNvSpPr/>
          <p:nvPr/>
        </p:nvSpPr>
        <p:spPr>
          <a:xfrm>
            <a:off x="838042" y="2885989"/>
            <a:ext cx="5071750" cy="144310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400" kern="1200" noProof="1">
                <a:solidFill>
                  <a:prstClr val="black"/>
                </a:solidFill>
                <a:latin typeface="+mj-lt"/>
                <a:cs typeface="Arial" panose="020B0604020202020204" pitchFamily="34" charset="0"/>
              </a:rPr>
              <a:t>A. Vì mỗi loại hạt cần một lượng nước khác nhau</a:t>
            </a:r>
            <a:r>
              <a:rPr lang="en-US" sz="2400" kern="1200" noProof="1">
                <a:solidFill>
                  <a:prstClr val="black"/>
                </a:solidFill>
                <a:latin typeface="+mj-lt"/>
                <a:cs typeface="Arial" panose="020B0604020202020204" pitchFamily="34" charset="0"/>
              </a:rPr>
              <a:t>.</a:t>
            </a:r>
            <a:endParaRPr lang="vi-VN" sz="2400" kern="1200" noProof="1">
              <a:solidFill>
                <a:prstClr val="black"/>
              </a:solidFill>
              <a:latin typeface="+mj-lt"/>
              <a:cs typeface="Arial" panose="020B0604020202020204" pitchFamily="34" charset="0"/>
            </a:endParaRPr>
          </a:p>
        </p:txBody>
      </p:sp>
      <p:sp>
        <p:nvSpPr>
          <p:cNvPr id="6" name="Đáp án sai 1">
            <a:extLst>
              <a:ext uri="{FF2B5EF4-FFF2-40B4-BE49-F238E27FC236}">
                <a16:creationId xmlns:a16="http://schemas.microsoft.com/office/drawing/2014/main" id="{5EF14B99-5186-2965-59F8-7D965BFA4282}"/>
              </a:ext>
            </a:extLst>
          </p:cNvPr>
          <p:cNvSpPr/>
          <p:nvPr/>
        </p:nvSpPr>
        <p:spPr>
          <a:xfrm>
            <a:off x="838042" y="4587171"/>
            <a:ext cx="5071750" cy="144310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400" kern="1200" noProof="1">
                <a:solidFill>
                  <a:prstClr val="black"/>
                </a:solidFill>
                <a:latin typeface="+mj-lt"/>
                <a:cs typeface="Arial" panose="020B0604020202020204" pitchFamily="34" charset="0"/>
              </a:rPr>
              <a:t>B. Vì mỗi loại hạt được gieo trồng ở một nơi khác nhau</a:t>
            </a:r>
            <a:r>
              <a:rPr lang="en-US" sz="2400" kern="1200" noProof="1">
                <a:solidFill>
                  <a:prstClr val="black"/>
                </a:solidFill>
                <a:latin typeface="+mj-lt"/>
                <a:cs typeface="Arial" panose="020B0604020202020204" pitchFamily="34" charset="0"/>
              </a:rPr>
              <a:t>.</a:t>
            </a:r>
            <a:endParaRPr lang="vi-VN" sz="2400" kern="1200" noProof="1">
              <a:solidFill>
                <a:prstClr val="black"/>
              </a:solidFill>
              <a:latin typeface="+mj-lt"/>
              <a:cs typeface="Arial" panose="020B0604020202020204" pitchFamily="34" charset="0"/>
            </a:endParaRPr>
          </a:p>
        </p:txBody>
      </p:sp>
      <p:sp>
        <p:nvSpPr>
          <p:cNvPr id="7" name="Đáp án sai 2">
            <a:extLst>
              <a:ext uri="{FF2B5EF4-FFF2-40B4-BE49-F238E27FC236}">
                <a16:creationId xmlns:a16="http://schemas.microsoft.com/office/drawing/2014/main" id="{C6B32A3C-067B-BC76-1335-FA5025578946}"/>
              </a:ext>
            </a:extLst>
          </p:cNvPr>
          <p:cNvSpPr/>
          <p:nvPr/>
        </p:nvSpPr>
        <p:spPr>
          <a:xfrm>
            <a:off x="6247764" y="2892529"/>
            <a:ext cx="5071750" cy="144310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400" kern="1200" noProof="1">
                <a:solidFill>
                  <a:prstClr val="black"/>
                </a:solidFill>
                <a:latin typeface="+mj-lt"/>
                <a:cs typeface="Arial" panose="020B0604020202020204" pitchFamily="34" charset="0"/>
              </a:rPr>
              <a:t>C. Vì mỗi loại hạt có lớp vỏ dày và cứng khác nhau</a:t>
            </a:r>
            <a:r>
              <a:rPr lang="en-US" sz="2400" kern="1200" noProof="1">
                <a:solidFill>
                  <a:prstClr val="black"/>
                </a:solidFill>
                <a:latin typeface="+mj-lt"/>
                <a:cs typeface="Arial" panose="020B0604020202020204" pitchFamily="34" charset="0"/>
              </a:rPr>
              <a:t>.</a:t>
            </a:r>
            <a:endParaRPr lang="vi-VN" sz="2400" kern="1200" noProof="1">
              <a:solidFill>
                <a:prstClr val="black"/>
              </a:solidFill>
              <a:latin typeface="+mj-lt"/>
              <a:cs typeface="Arial" panose="020B0604020202020204" pitchFamily="34" charset="0"/>
            </a:endParaRPr>
          </a:p>
        </p:txBody>
      </p:sp>
      <p:sp>
        <p:nvSpPr>
          <p:cNvPr id="8" name="Đáp án sai 3">
            <a:extLst>
              <a:ext uri="{FF2B5EF4-FFF2-40B4-BE49-F238E27FC236}">
                <a16:creationId xmlns:a16="http://schemas.microsoft.com/office/drawing/2014/main" id="{B9C45E2D-9EA8-5C7C-9EE3-397B93809C3E}"/>
              </a:ext>
            </a:extLst>
          </p:cNvPr>
          <p:cNvSpPr/>
          <p:nvPr/>
        </p:nvSpPr>
        <p:spPr>
          <a:xfrm>
            <a:off x="6247764" y="4587170"/>
            <a:ext cx="5071750" cy="144310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400" kern="1200" noProof="1">
                <a:solidFill>
                  <a:prstClr val="black"/>
                </a:solidFill>
                <a:latin typeface="+mj-lt"/>
                <a:cs typeface="Arial" panose="020B0604020202020204" pitchFamily="34" charset="0"/>
              </a:rPr>
              <a:t>D. Vì mỗi loại hạt cần một thời gian ươm mầm khác nhau</a:t>
            </a:r>
            <a:r>
              <a:rPr lang="en-US" sz="2400" kern="1200" noProof="1">
                <a:solidFill>
                  <a:prstClr val="black"/>
                </a:solidFill>
                <a:latin typeface="+mj-lt"/>
                <a:cs typeface="Arial" panose="020B0604020202020204" pitchFamily="34" charset="0"/>
              </a:rPr>
              <a:t>.</a:t>
            </a:r>
            <a:endParaRPr lang="vi-VN" sz="2400" kern="1200" noProof="1">
              <a:solidFill>
                <a:prstClr val="black"/>
              </a:solidFill>
              <a:latin typeface="+mj-lt"/>
              <a:cs typeface="Arial" panose="020B0604020202020204" pitchFamily="34" charset="0"/>
            </a:endParaRPr>
          </a:p>
        </p:txBody>
      </p:sp>
      <p:sp>
        <p:nvSpPr>
          <p:cNvPr id="9" name="Đáp án đúng">
            <a:extLst>
              <a:ext uri="{FF2B5EF4-FFF2-40B4-BE49-F238E27FC236}">
                <a16:creationId xmlns:a16="http://schemas.microsoft.com/office/drawing/2014/main" id="{FEDA9432-F1C3-84BA-BD46-CC574C419EDE}"/>
              </a:ext>
            </a:extLst>
          </p:cNvPr>
          <p:cNvSpPr/>
          <p:nvPr/>
        </p:nvSpPr>
        <p:spPr>
          <a:xfrm>
            <a:off x="6247764" y="2885988"/>
            <a:ext cx="5071750" cy="1443107"/>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en-US" sz="2400" kern="1200" noProof="1">
                <a:solidFill>
                  <a:schemeClr val="tx1"/>
                </a:solidFill>
                <a:latin typeface="+mj-lt"/>
                <a:cs typeface="Arial" panose="020B0604020202020204" pitchFamily="34" charset="0"/>
              </a:rPr>
              <a:t>C. Vì mỗi loại hạt có lớp vỏ dày và cứng khác nhau.</a:t>
            </a:r>
          </a:p>
        </p:txBody>
      </p:sp>
      <p:pic>
        <p:nvPicPr>
          <p:cNvPr id="11" name="Picture 2" descr="https://cdn-icons-png.flaticon.com/128/391/391138.png">
            <a:hlinkClick r:id="rId4" action="ppaction://hlinksldjump"/>
            <a:extLst>
              <a:ext uri="{FF2B5EF4-FFF2-40B4-BE49-F238E27FC236}">
                <a16:creationId xmlns:a16="http://schemas.microsoft.com/office/drawing/2014/main" id="{FEDEF72A-3181-AE7D-1200-963407BC0D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1353958" y="6003468"/>
            <a:ext cx="758105" cy="7581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 company name&#10;&#10;Description automatically generated">
            <a:extLst>
              <a:ext uri="{FF2B5EF4-FFF2-40B4-BE49-F238E27FC236}">
                <a16:creationId xmlns:a16="http://schemas.microsoft.com/office/drawing/2014/main" id="{774B43CF-3C45-0AE1-5796-230F73B07069}"/>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spTree>
    <p:extLst>
      <p:ext uri="{BB962C8B-B14F-4D97-AF65-F5344CB8AC3E}">
        <p14:creationId xmlns:p14="http://schemas.microsoft.com/office/powerpoint/2010/main" val="1598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7000" r="-27000"/>
          </a:stretch>
        </a:blipFill>
        <a:effectLst/>
      </p:bgPr>
    </p:bg>
    <p:spTree>
      <p:nvGrpSpPr>
        <p:cNvPr id="1" name="">
          <a:extLst>
            <a:ext uri="{FF2B5EF4-FFF2-40B4-BE49-F238E27FC236}">
              <a16:creationId xmlns:a16="http://schemas.microsoft.com/office/drawing/2014/main" id="{142CD5B8-9E23-6DAF-6029-F97FB244CAD1}"/>
            </a:ext>
          </a:extLst>
        </p:cNvPr>
        <p:cNvGrpSpPr/>
        <p:nvPr/>
      </p:nvGrpSpPr>
      <p:grpSpPr>
        <a:xfrm>
          <a:off x="0" y="0"/>
          <a:ext cx="0" cy="0"/>
          <a:chOff x="0" y="0"/>
          <a:chExt cx="0" cy="0"/>
        </a:xfrm>
      </p:grpSpPr>
      <p:sp>
        <p:nvSpPr>
          <p:cNvPr id="10" name="Câu hỏi">
            <a:extLst>
              <a:ext uri="{FF2B5EF4-FFF2-40B4-BE49-F238E27FC236}">
                <a16:creationId xmlns:a16="http://schemas.microsoft.com/office/drawing/2014/main" id="{63764DAD-624B-6A1C-FC2C-1D4EAEE8B70F}"/>
              </a:ext>
            </a:extLst>
          </p:cNvPr>
          <p:cNvSpPr/>
          <p:nvPr/>
        </p:nvSpPr>
        <p:spPr>
          <a:xfrm>
            <a:off x="714229" y="824245"/>
            <a:ext cx="10785346" cy="111404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buClrTx/>
              <a:defRPr/>
            </a:pPr>
            <a:r>
              <a:rPr lang="vi-VN" sz="2000" b="1" kern="1200" noProof="1">
                <a:solidFill>
                  <a:prstClr val="black"/>
                </a:solidFill>
                <a:latin typeface="+mj-lt"/>
                <a:cs typeface="Arial" panose="020B0604020202020204" pitchFamily="34" charset="0"/>
              </a:rPr>
              <a:t>Câu </a:t>
            </a:r>
            <a:r>
              <a:rPr lang="en-US" sz="2000" b="1" kern="1200" noProof="1">
                <a:solidFill>
                  <a:prstClr val="black"/>
                </a:solidFill>
                <a:latin typeface="+mj-lt"/>
                <a:cs typeface="Arial" panose="020B0604020202020204" pitchFamily="34" charset="0"/>
              </a:rPr>
              <a:t>5</a:t>
            </a:r>
            <a:r>
              <a:rPr lang="vi-VN" sz="2000" b="1" kern="1200" noProof="1">
                <a:solidFill>
                  <a:prstClr val="black"/>
                </a:solidFill>
                <a:latin typeface="+mj-lt"/>
                <a:cs typeface="Arial" panose="020B0604020202020204" pitchFamily="34" charset="0"/>
              </a:rPr>
              <a:t>:</a:t>
            </a:r>
            <a:r>
              <a:rPr lang="en-US" sz="2000" b="1" kern="1200" noProof="1">
                <a:solidFill>
                  <a:prstClr val="black"/>
                </a:solidFill>
                <a:latin typeface="+mj-lt"/>
                <a:cs typeface="Arial" panose="020B0604020202020204" pitchFamily="34" charset="0"/>
              </a:rPr>
              <a:t> </a:t>
            </a:r>
            <a:r>
              <a:rPr lang="vi-VN" sz="2000" kern="1200" noProof="1">
                <a:solidFill>
                  <a:prstClr val="black"/>
                </a:solidFill>
                <a:latin typeface="+mj-lt"/>
                <a:cs typeface="Arial" panose="020B0604020202020204" pitchFamily="34" charset="0"/>
              </a:rPr>
              <a:t>Vì sao cần phải ngâm hạt mu</a:t>
            </a:r>
            <a:r>
              <a:rPr lang="en-US" sz="2000" kern="1200" noProof="1">
                <a:solidFill>
                  <a:prstClr val="black"/>
                </a:solidFill>
                <a:latin typeface="+mj-lt"/>
                <a:cs typeface="Arial" panose="020B0604020202020204" pitchFamily="34" charset="0"/>
              </a:rPr>
              <a:t>ồ</a:t>
            </a:r>
            <a:r>
              <a:rPr lang="vi-VN" sz="2000" kern="1200" noProof="1">
                <a:solidFill>
                  <a:prstClr val="black"/>
                </a:solidFill>
                <a:latin typeface="+mj-lt"/>
                <a:cs typeface="Arial" panose="020B0604020202020204" pitchFamily="34" charset="0"/>
              </a:rPr>
              <a:t>ng hoàng yến trước khi gieo?</a:t>
            </a:r>
          </a:p>
        </p:txBody>
      </p:sp>
      <p:sp>
        <p:nvSpPr>
          <p:cNvPr id="11" name="Đáp án đúng">
            <a:extLst>
              <a:ext uri="{FF2B5EF4-FFF2-40B4-BE49-F238E27FC236}">
                <a16:creationId xmlns:a16="http://schemas.microsoft.com/office/drawing/2014/main" id="{AEC49774-AE53-53CE-3BAF-B0608BF49E53}"/>
              </a:ext>
            </a:extLst>
          </p:cNvPr>
          <p:cNvSpPr/>
          <p:nvPr/>
        </p:nvSpPr>
        <p:spPr>
          <a:xfrm>
            <a:off x="714229" y="2406885"/>
            <a:ext cx="5092784" cy="17025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000" kern="1200" noProof="1">
                <a:solidFill>
                  <a:prstClr val="black"/>
                </a:solidFill>
                <a:latin typeface="+mj-lt"/>
                <a:cs typeface="Arial" panose="020B0604020202020204" pitchFamily="34" charset="0"/>
              </a:rPr>
              <a:t>A. Vì đây là nghi thức truyền thống của người nông dân, nhằm cầu mong hạt giống nhanh nảy mầm</a:t>
            </a:r>
            <a:r>
              <a:rPr lang="en-US" sz="2000" kern="1200" noProof="1">
                <a:solidFill>
                  <a:prstClr val="black"/>
                </a:solidFill>
                <a:latin typeface="+mj-lt"/>
                <a:cs typeface="Arial" panose="020B0604020202020204" pitchFamily="34" charset="0"/>
              </a:rPr>
              <a:t>.</a:t>
            </a:r>
            <a:endParaRPr lang="vi-VN" sz="2000" kern="1200" noProof="1">
              <a:solidFill>
                <a:prstClr val="black"/>
              </a:solidFill>
              <a:latin typeface="+mj-lt"/>
              <a:cs typeface="Arial" panose="020B0604020202020204" pitchFamily="34" charset="0"/>
            </a:endParaRPr>
          </a:p>
        </p:txBody>
      </p:sp>
      <p:sp>
        <p:nvSpPr>
          <p:cNvPr id="12" name="Đáp án sai 1">
            <a:extLst>
              <a:ext uri="{FF2B5EF4-FFF2-40B4-BE49-F238E27FC236}">
                <a16:creationId xmlns:a16="http://schemas.microsoft.com/office/drawing/2014/main" id="{8635203D-39E5-C6D8-7766-BFA2F322214F}"/>
              </a:ext>
            </a:extLst>
          </p:cNvPr>
          <p:cNvSpPr/>
          <p:nvPr/>
        </p:nvSpPr>
        <p:spPr>
          <a:xfrm>
            <a:off x="714229" y="4317766"/>
            <a:ext cx="5092784" cy="17025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000" kern="1200" noProof="1">
                <a:solidFill>
                  <a:prstClr val="black"/>
                </a:solidFill>
                <a:latin typeface="+mj-lt"/>
                <a:cs typeface="Arial" panose="020B0604020202020204" pitchFamily="34" charset="0"/>
              </a:rPr>
              <a:t>B. Vì hạt mu</a:t>
            </a:r>
            <a:r>
              <a:rPr lang="en-US" sz="2000" kern="1200" noProof="1">
                <a:solidFill>
                  <a:prstClr val="black"/>
                </a:solidFill>
                <a:latin typeface="+mj-lt"/>
                <a:cs typeface="Arial" panose="020B0604020202020204" pitchFamily="34" charset="0"/>
              </a:rPr>
              <a:t>ồ</a:t>
            </a:r>
            <a:r>
              <a:rPr lang="vi-VN" sz="2000" kern="1200" noProof="1">
                <a:solidFill>
                  <a:prstClr val="black"/>
                </a:solidFill>
                <a:latin typeface="+mj-lt"/>
                <a:cs typeface="Arial" panose="020B0604020202020204" pitchFamily="34" charset="0"/>
              </a:rPr>
              <a:t>ng hoàng yến có lớp vỏ cứng, nên nước ấm sẽ giúp vỏ mềm ra và mầm non dễ chui ra ngoài hơn</a:t>
            </a:r>
            <a:r>
              <a:rPr lang="en-US" sz="2000" kern="1200" noProof="1">
                <a:solidFill>
                  <a:prstClr val="black"/>
                </a:solidFill>
                <a:latin typeface="+mj-lt"/>
                <a:cs typeface="Arial" panose="020B0604020202020204" pitchFamily="34" charset="0"/>
              </a:rPr>
              <a:t>.</a:t>
            </a:r>
            <a:endParaRPr lang="vi-VN" sz="2000" kern="1200" noProof="1">
              <a:solidFill>
                <a:prstClr val="black"/>
              </a:solidFill>
              <a:latin typeface="+mj-lt"/>
              <a:cs typeface="Arial" panose="020B0604020202020204" pitchFamily="34" charset="0"/>
            </a:endParaRPr>
          </a:p>
        </p:txBody>
      </p:sp>
      <p:sp>
        <p:nvSpPr>
          <p:cNvPr id="13" name="Đáp án sai 2">
            <a:extLst>
              <a:ext uri="{FF2B5EF4-FFF2-40B4-BE49-F238E27FC236}">
                <a16:creationId xmlns:a16="http://schemas.microsoft.com/office/drawing/2014/main" id="{78C4FC95-9913-E0E2-4B85-AA23EB359B71}"/>
              </a:ext>
            </a:extLst>
          </p:cNvPr>
          <p:cNvSpPr/>
          <p:nvPr/>
        </p:nvSpPr>
        <p:spPr>
          <a:xfrm>
            <a:off x="6406791" y="2328397"/>
            <a:ext cx="5092784" cy="17025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000" kern="1200" noProof="1">
                <a:solidFill>
                  <a:prstClr val="black"/>
                </a:solidFill>
                <a:latin typeface="+mj-lt"/>
                <a:cs typeface="Arial" panose="020B0604020202020204" pitchFamily="34" charset="0"/>
              </a:rPr>
              <a:t>C. Vì hạt mu</a:t>
            </a:r>
            <a:r>
              <a:rPr lang="en-US" sz="2000" kern="1200" noProof="1">
                <a:solidFill>
                  <a:prstClr val="black"/>
                </a:solidFill>
                <a:latin typeface="+mj-lt"/>
                <a:cs typeface="Arial" panose="020B0604020202020204" pitchFamily="34" charset="0"/>
              </a:rPr>
              <a:t>ồ</a:t>
            </a:r>
            <a:r>
              <a:rPr lang="vi-VN" sz="2000" kern="1200" noProof="1">
                <a:solidFill>
                  <a:prstClr val="black"/>
                </a:solidFill>
                <a:latin typeface="+mj-lt"/>
                <a:cs typeface="Arial" panose="020B0604020202020204" pitchFamily="34" charset="0"/>
              </a:rPr>
              <a:t>ng hoàng yến đã ngủ quên, nên cần ngâm vào nước ấm để đánh thức hạt</a:t>
            </a:r>
            <a:r>
              <a:rPr lang="en-US" sz="2000" kern="1200" noProof="1">
                <a:solidFill>
                  <a:prstClr val="black"/>
                </a:solidFill>
                <a:latin typeface="+mj-lt"/>
                <a:cs typeface="Arial" panose="020B0604020202020204" pitchFamily="34" charset="0"/>
              </a:rPr>
              <a:t>.</a:t>
            </a:r>
            <a:endParaRPr lang="vi-VN" sz="2000" kern="1200" noProof="1">
              <a:solidFill>
                <a:prstClr val="black"/>
              </a:solidFill>
              <a:latin typeface="+mj-lt"/>
              <a:cs typeface="Arial" panose="020B0604020202020204" pitchFamily="34" charset="0"/>
            </a:endParaRPr>
          </a:p>
        </p:txBody>
      </p:sp>
      <p:sp>
        <p:nvSpPr>
          <p:cNvPr id="14" name="Đáp án sai 3">
            <a:extLst>
              <a:ext uri="{FF2B5EF4-FFF2-40B4-BE49-F238E27FC236}">
                <a16:creationId xmlns:a16="http://schemas.microsoft.com/office/drawing/2014/main" id="{D50A88EF-C26D-657D-454E-8C4457EAC6F5}"/>
              </a:ext>
            </a:extLst>
          </p:cNvPr>
          <p:cNvSpPr/>
          <p:nvPr/>
        </p:nvSpPr>
        <p:spPr>
          <a:xfrm>
            <a:off x="6373713" y="4317766"/>
            <a:ext cx="5125862" cy="17025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000" kern="1200" noProof="1">
                <a:solidFill>
                  <a:prstClr val="black"/>
                </a:solidFill>
                <a:latin typeface="+mj-lt"/>
                <a:cs typeface="Arial" panose="020B0604020202020204" pitchFamily="34" charset="0"/>
              </a:rPr>
              <a:t>D. Vì nước ấm sẽ giúp tiêu diệt các loại sâu bệnh</a:t>
            </a:r>
            <a:r>
              <a:rPr lang="en-US" sz="2000" kern="1200" noProof="1">
                <a:solidFill>
                  <a:prstClr val="black"/>
                </a:solidFill>
                <a:latin typeface="+mj-lt"/>
                <a:cs typeface="Arial" panose="020B0604020202020204" pitchFamily="34" charset="0"/>
              </a:rPr>
              <a:t> và</a:t>
            </a:r>
            <a:r>
              <a:rPr lang="vi-VN" sz="2000" kern="1200" noProof="1">
                <a:solidFill>
                  <a:prstClr val="black"/>
                </a:solidFill>
                <a:latin typeface="+mj-lt"/>
                <a:cs typeface="Arial" panose="020B0604020202020204" pitchFamily="34" charset="0"/>
              </a:rPr>
              <a:t> giúp hạt giống </a:t>
            </a:r>
            <a:endParaRPr lang="en-US" sz="2000" kern="1200" noProof="1">
              <a:solidFill>
                <a:prstClr val="black"/>
              </a:solidFill>
              <a:latin typeface="+mj-lt"/>
              <a:cs typeface="Arial" panose="020B0604020202020204" pitchFamily="34" charset="0"/>
            </a:endParaRPr>
          </a:p>
          <a:p>
            <a:pPr algn="ctr" defTabSz="864039">
              <a:lnSpc>
                <a:spcPct val="150000"/>
              </a:lnSpc>
              <a:buClrTx/>
              <a:defRPr/>
            </a:pPr>
            <a:r>
              <a:rPr lang="vi-VN" sz="2000" kern="1200" noProof="1">
                <a:solidFill>
                  <a:prstClr val="black"/>
                </a:solidFill>
                <a:latin typeface="+mj-lt"/>
                <a:cs typeface="Arial" panose="020B0604020202020204" pitchFamily="34" charset="0"/>
              </a:rPr>
              <a:t>khỏe mạnh</a:t>
            </a:r>
            <a:r>
              <a:rPr lang="en-US" sz="2000" kern="1200" noProof="1">
                <a:solidFill>
                  <a:prstClr val="black"/>
                </a:solidFill>
                <a:latin typeface="+mj-lt"/>
                <a:cs typeface="Arial" panose="020B0604020202020204" pitchFamily="34" charset="0"/>
              </a:rPr>
              <a:t>.</a:t>
            </a:r>
            <a:endParaRPr lang="vi-VN" sz="2000" kern="1200" noProof="1">
              <a:solidFill>
                <a:prstClr val="black"/>
              </a:solidFill>
              <a:latin typeface="+mj-lt"/>
              <a:cs typeface="Arial" panose="020B0604020202020204" pitchFamily="34" charset="0"/>
            </a:endParaRPr>
          </a:p>
        </p:txBody>
      </p:sp>
      <p:sp>
        <p:nvSpPr>
          <p:cNvPr id="15" name="Đáp án đúng">
            <a:extLst>
              <a:ext uri="{FF2B5EF4-FFF2-40B4-BE49-F238E27FC236}">
                <a16:creationId xmlns:a16="http://schemas.microsoft.com/office/drawing/2014/main" id="{09902965-622D-6458-F19C-9951109642E1}"/>
              </a:ext>
            </a:extLst>
          </p:cNvPr>
          <p:cNvSpPr/>
          <p:nvPr/>
        </p:nvSpPr>
        <p:spPr>
          <a:xfrm>
            <a:off x="716360" y="4317766"/>
            <a:ext cx="5092784" cy="1702524"/>
          </a:xfrm>
          <a:prstGeom prst="roundRect">
            <a:avLst/>
          </a:prstGeom>
          <a:solidFill>
            <a:schemeClr val="accent4">
              <a:lumMod val="40000"/>
              <a:lumOff val="60000"/>
            </a:schemeClr>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4039">
              <a:lnSpc>
                <a:spcPct val="150000"/>
              </a:lnSpc>
              <a:buClrTx/>
              <a:defRPr/>
            </a:pPr>
            <a:r>
              <a:rPr lang="vi-VN" sz="2000" kern="1200" noProof="1">
                <a:solidFill>
                  <a:schemeClr val="tx1"/>
                </a:solidFill>
                <a:latin typeface="+mj-lt"/>
                <a:cs typeface="Arial" panose="020B0604020202020204" pitchFamily="34" charset="0"/>
              </a:rPr>
              <a:t>B. Vì hạt mu</a:t>
            </a:r>
            <a:r>
              <a:rPr lang="en-US" sz="2000" kern="1200" noProof="1">
                <a:solidFill>
                  <a:schemeClr val="tx1"/>
                </a:solidFill>
                <a:latin typeface="+mj-lt"/>
                <a:cs typeface="Arial" panose="020B0604020202020204" pitchFamily="34" charset="0"/>
              </a:rPr>
              <a:t>ồ</a:t>
            </a:r>
            <a:r>
              <a:rPr lang="vi-VN" sz="2000" kern="1200" noProof="1">
                <a:solidFill>
                  <a:schemeClr val="tx1"/>
                </a:solidFill>
                <a:latin typeface="+mj-lt"/>
                <a:cs typeface="Arial" panose="020B0604020202020204" pitchFamily="34" charset="0"/>
              </a:rPr>
              <a:t>ng hoàng yến có lớp vỏ cứng, nên nước ấm sẽ giúp vỏ mềm ra và mầm non dễ chui ra ngoài hơn.</a:t>
            </a:r>
          </a:p>
        </p:txBody>
      </p:sp>
      <p:pic>
        <p:nvPicPr>
          <p:cNvPr id="17" name="Picture 2" descr="https://cdn-icons-png.flaticon.com/128/391/391138.png">
            <a:hlinkClick r:id="rId4" action="ppaction://hlinksldjump"/>
            <a:extLst>
              <a:ext uri="{FF2B5EF4-FFF2-40B4-BE49-F238E27FC236}">
                <a16:creationId xmlns:a16="http://schemas.microsoft.com/office/drawing/2014/main" id="{DB870B75-2FA4-694C-4709-E1233A21B0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1353958" y="6003468"/>
            <a:ext cx="758105" cy="75810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Logo, company name&#10;&#10;Description automatically generated">
            <a:extLst>
              <a:ext uri="{FF2B5EF4-FFF2-40B4-BE49-F238E27FC236}">
                <a16:creationId xmlns:a16="http://schemas.microsoft.com/office/drawing/2014/main" id="{0475C395-7CEC-224A-4387-2911157D89F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12533"/>
            <a:ext cx="761897" cy="850243"/>
          </a:xfrm>
          <a:prstGeom prst="rect">
            <a:avLst/>
          </a:prstGeom>
        </p:spPr>
      </p:pic>
    </p:spTree>
    <p:extLst>
      <p:ext uri="{BB962C8B-B14F-4D97-AF65-F5344CB8AC3E}">
        <p14:creationId xmlns:p14="http://schemas.microsoft.com/office/powerpoint/2010/main" val="280006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barn(inVertical)">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2468325-17CE-227E-A452-455BC6748AB8}"/>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0B321EC-97CE-4C32-CE01-BC45F409C8AA}"/>
              </a:ext>
            </a:extLst>
          </p:cNvPr>
          <p:cNvGrpSpPr/>
          <p:nvPr/>
        </p:nvGrpSpPr>
        <p:grpSpPr>
          <a:xfrm>
            <a:off x="980333" y="2039968"/>
            <a:ext cx="4768625" cy="3240371"/>
            <a:chOff x="826947" y="1949815"/>
            <a:chExt cx="4768625" cy="3240371"/>
          </a:xfrm>
        </p:grpSpPr>
        <p:grpSp>
          <p:nvGrpSpPr>
            <p:cNvPr id="3" name="Group 2">
              <a:extLst>
                <a:ext uri="{FF2B5EF4-FFF2-40B4-BE49-F238E27FC236}">
                  <a16:creationId xmlns:a16="http://schemas.microsoft.com/office/drawing/2014/main" id="{CF76CD03-6595-35D6-FFC4-7F91542AFADB}"/>
                </a:ext>
              </a:extLst>
            </p:cNvPr>
            <p:cNvGrpSpPr/>
            <p:nvPr/>
          </p:nvGrpSpPr>
          <p:grpSpPr>
            <a:xfrm>
              <a:off x="826947" y="2390775"/>
              <a:ext cx="4768625" cy="2799411"/>
              <a:chOff x="1051750" y="1519237"/>
              <a:chExt cx="9544289" cy="2415998"/>
            </a:xfrm>
          </p:grpSpPr>
          <p:grpSp>
            <p:nvGrpSpPr>
              <p:cNvPr id="7" name="Group 3">
                <a:extLst>
                  <a:ext uri="{FF2B5EF4-FFF2-40B4-BE49-F238E27FC236}">
                    <a16:creationId xmlns:a16="http://schemas.microsoft.com/office/drawing/2014/main" id="{B5D8B80C-8FE1-DA90-7377-9E593429EC9C}"/>
                  </a:ext>
                </a:extLst>
              </p:cNvPr>
              <p:cNvGrpSpPr/>
              <p:nvPr/>
            </p:nvGrpSpPr>
            <p:grpSpPr>
              <a:xfrm>
                <a:off x="1051750" y="1519237"/>
                <a:ext cx="9544289" cy="2415998"/>
                <a:chOff x="0" y="-47625"/>
                <a:chExt cx="2353866" cy="1908007"/>
              </a:xfrm>
            </p:grpSpPr>
            <p:sp>
              <p:nvSpPr>
                <p:cNvPr id="9" name="Freeform 4">
                  <a:extLst>
                    <a:ext uri="{FF2B5EF4-FFF2-40B4-BE49-F238E27FC236}">
                      <a16:creationId xmlns:a16="http://schemas.microsoft.com/office/drawing/2014/main" id="{BA733E90-3816-794E-EE0A-0A00210F2289}"/>
                    </a:ext>
                  </a:extLst>
                </p:cNvPr>
                <p:cNvSpPr/>
                <p:nvPr/>
              </p:nvSpPr>
              <p:spPr>
                <a:xfrm>
                  <a:off x="35110" y="-247"/>
                  <a:ext cx="2318756" cy="1860629"/>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bg1"/>
                </a:solidFill>
                <a:ln>
                  <a:solidFill>
                    <a:schemeClr val="accent6">
                      <a:lumMod val="50000"/>
                    </a:schemeClr>
                  </a:solidFill>
                  <a:prstDash val="solid"/>
                </a:ln>
              </p:spPr>
              <p:txBody>
                <a:bodyPr/>
                <a:lstStyle/>
                <a:p>
                  <a:endParaRPr lang="en-US" sz="2400">
                    <a:solidFill>
                      <a:schemeClr val="tx1"/>
                    </a:solidFill>
                    <a:latin typeface="+mj-lt"/>
                    <a:cs typeface="Arial" panose="020B0604020202020204" pitchFamily="34" charset="0"/>
                  </a:endParaRPr>
                </a:p>
              </p:txBody>
            </p:sp>
            <p:sp>
              <p:nvSpPr>
                <p:cNvPr id="10" name="TextBox 5">
                  <a:extLst>
                    <a:ext uri="{FF2B5EF4-FFF2-40B4-BE49-F238E27FC236}">
                      <a16:creationId xmlns:a16="http://schemas.microsoft.com/office/drawing/2014/main" id="{CAEAD271-63D1-0CE2-A47A-B3FC00287ADC}"/>
                    </a:ext>
                  </a:extLst>
                </p:cNvPr>
                <p:cNvSpPr txBox="1"/>
                <p:nvPr/>
              </p:nvSpPr>
              <p:spPr>
                <a:xfrm>
                  <a:off x="0" y="-47625"/>
                  <a:ext cx="812800" cy="860425"/>
                </a:xfrm>
                <a:prstGeom prst="rect">
                  <a:avLst/>
                </a:prstGeom>
              </p:spPr>
              <p:txBody>
                <a:bodyPr lIns="32001" tIns="32001" rIns="32001" bIns="32001" rtlCol="0" anchor="ctr"/>
                <a:lstStyle/>
                <a:p>
                  <a:pPr algn="ctr">
                    <a:lnSpc>
                      <a:spcPts val="1675"/>
                    </a:lnSpc>
                  </a:pPr>
                  <a:endParaRPr sz="2400">
                    <a:solidFill>
                      <a:schemeClr val="tx1"/>
                    </a:solidFill>
                    <a:latin typeface="+mj-lt"/>
                    <a:cs typeface="Arial" panose="020B0604020202020204" pitchFamily="34" charset="0"/>
                  </a:endParaRPr>
                </a:p>
              </p:txBody>
            </p:sp>
          </p:grpSp>
          <p:sp>
            <p:nvSpPr>
              <p:cNvPr id="8" name="TextBox 7">
                <a:extLst>
                  <a:ext uri="{FF2B5EF4-FFF2-40B4-BE49-F238E27FC236}">
                    <a16:creationId xmlns:a16="http://schemas.microsoft.com/office/drawing/2014/main" id="{0CF07140-6F3D-947F-6B84-D709C2F29E93}"/>
                  </a:ext>
                </a:extLst>
              </p:cNvPr>
              <p:cNvSpPr txBox="1"/>
              <p:nvPr/>
            </p:nvSpPr>
            <p:spPr>
              <a:xfrm>
                <a:off x="1741571" y="2317505"/>
                <a:ext cx="8307006" cy="973840"/>
              </a:xfrm>
              <a:prstGeom prst="rect">
                <a:avLst/>
              </a:prstGeom>
              <a:noFill/>
            </p:spPr>
            <p:txBody>
              <a:bodyPr wrap="square">
                <a:spAutoFit/>
              </a:bodyPr>
              <a:lstStyle/>
              <a:p>
                <a:pPr algn="ctr" defTabSz="576026">
                  <a:lnSpc>
                    <a:spcPct val="150000"/>
                  </a:lnSpc>
                  <a:buClrTx/>
                </a:pPr>
                <a:r>
                  <a:rPr lang="en-US" sz="2400" kern="1200" dirty="0" err="1">
                    <a:solidFill>
                      <a:schemeClr val="tx1"/>
                    </a:solidFill>
                    <a:latin typeface="+mj-lt"/>
                    <a:ea typeface="Calibri" panose="020F0502020204030204" pitchFamily="34" charset="0"/>
                    <a:cs typeface="Arial" panose="020B0604020202020204" pitchFamily="34" charset="0"/>
                  </a:rPr>
                  <a:t>Rút</a:t>
                </a:r>
                <a:r>
                  <a:rPr lang="en-US" sz="2400" kern="1200" dirty="0">
                    <a:solidFill>
                      <a:schemeClr val="tx1"/>
                    </a:solidFill>
                    <a:latin typeface="+mj-lt"/>
                    <a:ea typeface="Calibri" panose="020F0502020204030204" pitchFamily="34" charset="0"/>
                    <a:cs typeface="Arial" panose="020B0604020202020204" pitchFamily="34" charset="0"/>
                  </a:rPr>
                  <a:t> </a:t>
                </a:r>
                <a:r>
                  <a:rPr lang="en-US" sz="2400" kern="1200" dirty="0" err="1">
                    <a:solidFill>
                      <a:schemeClr val="tx1"/>
                    </a:solidFill>
                    <a:latin typeface="+mj-lt"/>
                    <a:ea typeface="Calibri" panose="020F0502020204030204" pitchFamily="34" charset="0"/>
                    <a:cs typeface="Arial" panose="020B0604020202020204" pitchFamily="34" charset="0"/>
                  </a:rPr>
                  <a:t>ra</a:t>
                </a:r>
                <a:r>
                  <a:rPr lang="en-US" sz="2400" kern="1200" dirty="0">
                    <a:solidFill>
                      <a:schemeClr val="tx1"/>
                    </a:solidFill>
                    <a:latin typeface="+mj-lt"/>
                    <a:ea typeface="Calibri" panose="020F0502020204030204" pitchFamily="34" charset="0"/>
                    <a:cs typeface="Arial" panose="020B0604020202020204" pitchFamily="34" charset="0"/>
                  </a:rPr>
                  <a:t> </a:t>
                </a:r>
                <a:r>
                  <a:rPr lang="en-US" sz="2400" kern="1200" dirty="0" err="1">
                    <a:solidFill>
                      <a:schemeClr val="tx1"/>
                    </a:solidFill>
                    <a:latin typeface="+mj-lt"/>
                    <a:ea typeface="Calibri" panose="020F0502020204030204" pitchFamily="34" charset="0"/>
                    <a:cs typeface="Arial" panose="020B0604020202020204" pitchFamily="34" charset="0"/>
                  </a:rPr>
                  <a:t>ý</a:t>
                </a:r>
                <a:r>
                  <a:rPr lang="en-US" sz="2400" kern="1200" dirty="0">
                    <a:solidFill>
                      <a:schemeClr val="tx1"/>
                    </a:solidFill>
                    <a:latin typeface="+mj-lt"/>
                    <a:ea typeface="Calibri" panose="020F0502020204030204" pitchFamily="34" charset="0"/>
                    <a:cs typeface="Arial" panose="020B0604020202020204" pitchFamily="34" charset="0"/>
                  </a:rPr>
                  <a:t> </a:t>
                </a:r>
                <a:r>
                  <a:rPr lang="en-US" sz="2400" kern="1200" dirty="0" err="1">
                    <a:solidFill>
                      <a:schemeClr val="tx1"/>
                    </a:solidFill>
                    <a:latin typeface="+mj-lt"/>
                    <a:ea typeface="Calibri" panose="020F0502020204030204" pitchFamily="34" charset="0"/>
                    <a:cs typeface="Arial" panose="020B0604020202020204" pitchFamily="34" charset="0"/>
                  </a:rPr>
                  <a:t>nghĩa</a:t>
                </a:r>
                <a:r>
                  <a:rPr lang="en-US" sz="2400" kern="1200" dirty="0">
                    <a:solidFill>
                      <a:schemeClr val="tx1"/>
                    </a:solidFill>
                    <a:latin typeface="+mj-lt"/>
                    <a:ea typeface="Calibri" panose="020F0502020204030204" pitchFamily="34" charset="0"/>
                    <a:cs typeface="Arial" panose="020B0604020202020204" pitchFamily="34" charset="0"/>
                  </a:rPr>
                  <a:t> </a:t>
                </a:r>
                <a:r>
                  <a:rPr lang="en-US" sz="2400" kern="1200" dirty="0" err="1">
                    <a:solidFill>
                      <a:schemeClr val="tx1"/>
                    </a:solidFill>
                    <a:latin typeface="+mj-lt"/>
                    <a:ea typeface="Calibri" panose="020F0502020204030204" pitchFamily="34" charset="0"/>
                    <a:cs typeface="Arial" panose="020B0604020202020204" pitchFamily="34" charset="0"/>
                  </a:rPr>
                  <a:t>của</a:t>
                </a:r>
                <a:r>
                  <a:rPr lang="en-US" sz="2400" kern="1200" dirty="0">
                    <a:solidFill>
                      <a:schemeClr val="tx1"/>
                    </a:solidFill>
                    <a:latin typeface="+mj-lt"/>
                    <a:ea typeface="Calibri" panose="020F0502020204030204" pitchFamily="34" charset="0"/>
                    <a:cs typeface="Arial" panose="020B0604020202020204" pitchFamily="34" charset="0"/>
                  </a:rPr>
                  <a:t> </a:t>
                </a:r>
                <a:r>
                  <a:rPr lang="en-US" sz="2400" kern="1200" dirty="0" err="1">
                    <a:solidFill>
                      <a:schemeClr val="tx1"/>
                    </a:solidFill>
                    <a:latin typeface="+mj-lt"/>
                    <a:ea typeface="Calibri" panose="020F0502020204030204" pitchFamily="34" charset="0"/>
                    <a:cs typeface="Arial" panose="020B0604020202020204" pitchFamily="34" charset="0"/>
                  </a:rPr>
                  <a:t>bài</a:t>
                </a:r>
                <a:r>
                  <a:rPr lang="en-US" sz="2400" kern="1200" dirty="0">
                    <a:solidFill>
                      <a:schemeClr val="tx1"/>
                    </a:solidFill>
                    <a:latin typeface="+mj-lt"/>
                    <a:ea typeface="Calibri" panose="020F0502020204030204" pitchFamily="34" charset="0"/>
                    <a:cs typeface="Arial" panose="020B0604020202020204" pitchFamily="34" charset="0"/>
                  </a:rPr>
                  <a:t> </a:t>
                </a:r>
                <a:r>
                  <a:rPr lang="en-US" sz="2400" kern="1200" dirty="0" err="1">
                    <a:solidFill>
                      <a:schemeClr val="tx1"/>
                    </a:solidFill>
                    <a:latin typeface="+mj-lt"/>
                    <a:ea typeface="Calibri" panose="020F0502020204030204" pitchFamily="34" charset="0"/>
                    <a:cs typeface="Arial" panose="020B0604020202020204" pitchFamily="34" charset="0"/>
                  </a:rPr>
                  <a:t>đọc</a:t>
                </a:r>
                <a:r>
                  <a:rPr lang="en-US" sz="2400" kern="1200" dirty="0">
                    <a:solidFill>
                      <a:schemeClr val="tx1"/>
                    </a:solidFill>
                    <a:latin typeface="+mj-lt"/>
                    <a:ea typeface="Calibri" panose="020F0502020204030204" pitchFamily="34" charset="0"/>
                    <a:cs typeface="Arial" panose="020B0604020202020204" pitchFamily="34" charset="0"/>
                  </a:rPr>
                  <a:t> </a:t>
                </a:r>
              </a:p>
              <a:p>
                <a:pPr algn="ctr" defTabSz="576026">
                  <a:lnSpc>
                    <a:spcPct val="150000"/>
                  </a:lnSpc>
                  <a:buClrTx/>
                </a:pPr>
                <a:r>
                  <a:rPr lang="en-US" sz="2400" i="1" kern="1200" dirty="0" err="1">
                    <a:solidFill>
                      <a:schemeClr val="tx1"/>
                    </a:solidFill>
                    <a:latin typeface="+mj-lt"/>
                    <a:ea typeface="Calibri" panose="020F0502020204030204" pitchFamily="34" charset="0"/>
                    <a:cs typeface="Arial" panose="020B0604020202020204" pitchFamily="34" charset="0"/>
                  </a:rPr>
                  <a:t>Hạt</a:t>
                </a:r>
                <a:r>
                  <a:rPr lang="en-US" sz="2400" i="1" kern="1200" dirty="0">
                    <a:solidFill>
                      <a:schemeClr val="tx1"/>
                    </a:solidFill>
                    <a:latin typeface="+mj-lt"/>
                    <a:ea typeface="Calibri" panose="020F0502020204030204" pitchFamily="34" charset="0"/>
                    <a:cs typeface="Arial" panose="020B0604020202020204" pitchFamily="34" charset="0"/>
                  </a:rPr>
                  <a:t> </a:t>
                </a:r>
                <a:r>
                  <a:rPr lang="en-US" sz="2400" i="1" kern="1200" dirty="0" err="1">
                    <a:solidFill>
                      <a:schemeClr val="tx1"/>
                    </a:solidFill>
                    <a:latin typeface="+mj-lt"/>
                    <a:ea typeface="Calibri" panose="020F0502020204030204" pitchFamily="34" charset="0"/>
                    <a:cs typeface="Arial" panose="020B0604020202020204" pitchFamily="34" charset="0"/>
                  </a:rPr>
                  <a:t>nảy</a:t>
                </a:r>
                <a:r>
                  <a:rPr lang="en-US" sz="2400" i="1" kern="1200" dirty="0">
                    <a:solidFill>
                      <a:schemeClr val="tx1"/>
                    </a:solidFill>
                    <a:latin typeface="+mj-lt"/>
                    <a:ea typeface="Calibri" panose="020F0502020204030204" pitchFamily="34" charset="0"/>
                    <a:cs typeface="Arial" panose="020B0604020202020204" pitchFamily="34" charset="0"/>
                  </a:rPr>
                  <a:t> </a:t>
                </a:r>
                <a:r>
                  <a:rPr lang="en-US" sz="2400" i="1" kern="1200" dirty="0" err="1">
                    <a:solidFill>
                      <a:schemeClr val="tx1"/>
                    </a:solidFill>
                    <a:latin typeface="+mj-lt"/>
                    <a:ea typeface="Calibri" panose="020F0502020204030204" pitchFamily="34" charset="0"/>
                    <a:cs typeface="Arial" panose="020B0604020202020204" pitchFamily="34" charset="0"/>
                  </a:rPr>
                  <a:t>mầm</a:t>
                </a:r>
                <a:r>
                  <a:rPr lang="en-US" sz="2400" kern="1200" dirty="0">
                    <a:solidFill>
                      <a:schemeClr val="tx1"/>
                    </a:solidFill>
                    <a:latin typeface="+mj-lt"/>
                    <a:ea typeface="Calibri" panose="020F0502020204030204" pitchFamily="34" charset="0"/>
                    <a:cs typeface="Arial" panose="020B0604020202020204" pitchFamily="34" charset="0"/>
                  </a:rPr>
                  <a:t>.</a:t>
                </a:r>
              </a:p>
            </p:txBody>
          </p:sp>
        </p:grpSp>
        <p:grpSp>
          <p:nvGrpSpPr>
            <p:cNvPr id="4" name="Group 3">
              <a:extLst>
                <a:ext uri="{FF2B5EF4-FFF2-40B4-BE49-F238E27FC236}">
                  <a16:creationId xmlns:a16="http://schemas.microsoft.com/office/drawing/2014/main" id="{F63C5406-F23F-629A-D3CA-6C98D0673E83}"/>
                </a:ext>
              </a:extLst>
            </p:cNvPr>
            <p:cNvGrpSpPr/>
            <p:nvPr/>
          </p:nvGrpSpPr>
          <p:grpSpPr>
            <a:xfrm>
              <a:off x="2688823" y="1949815"/>
              <a:ext cx="1116000" cy="1116000"/>
              <a:chOff x="5769735" y="837127"/>
              <a:chExt cx="1116000" cy="1116000"/>
            </a:xfrm>
          </p:grpSpPr>
          <p:sp>
            <p:nvSpPr>
              <p:cNvPr id="5" name="Oval 4">
                <a:extLst>
                  <a:ext uri="{FF2B5EF4-FFF2-40B4-BE49-F238E27FC236}">
                    <a16:creationId xmlns:a16="http://schemas.microsoft.com/office/drawing/2014/main" id="{1BB1F025-2987-7625-3881-E9D6737E319B}"/>
                  </a:ext>
                </a:extLst>
              </p:cNvPr>
              <p:cNvSpPr>
                <a:spLocks noChangeAspect="1"/>
              </p:cNvSpPr>
              <p:nvPr/>
            </p:nvSpPr>
            <p:spPr>
              <a:xfrm>
                <a:off x="5769735" y="837127"/>
                <a:ext cx="1116000" cy="1116000"/>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400">
                  <a:solidFill>
                    <a:schemeClr val="tx1"/>
                  </a:solidFill>
                </a:endParaRPr>
              </a:p>
            </p:txBody>
          </p:sp>
          <p:sp>
            <p:nvSpPr>
              <p:cNvPr id="6" name="Freeform 9">
                <a:extLst>
                  <a:ext uri="{FF2B5EF4-FFF2-40B4-BE49-F238E27FC236}">
                    <a16:creationId xmlns:a16="http://schemas.microsoft.com/office/drawing/2014/main" id="{8E584252-5D37-ED5B-742C-066B584DABA7}"/>
                  </a:ext>
                </a:extLst>
              </p:cNvPr>
              <p:cNvSpPr/>
              <p:nvPr/>
            </p:nvSpPr>
            <p:spPr>
              <a:xfrm>
                <a:off x="5975956" y="1017240"/>
                <a:ext cx="703557" cy="755774"/>
              </a:xfrm>
              <a:custGeom>
                <a:avLst/>
                <a:gdLst/>
                <a:ahLst/>
                <a:cxnLst/>
                <a:rect l="l" t="t" r="r" b="b"/>
                <a:pathLst>
                  <a:path w="1468090" h="1577050">
                    <a:moveTo>
                      <a:pt x="0" y="0"/>
                    </a:moveTo>
                    <a:lnTo>
                      <a:pt x="1468091" y="0"/>
                    </a:lnTo>
                    <a:lnTo>
                      <a:pt x="1468091" y="1577051"/>
                    </a:lnTo>
                    <a:lnTo>
                      <a:pt x="0" y="1577051"/>
                    </a:lnTo>
                    <a:lnTo>
                      <a:pt x="0" y="0"/>
                    </a:lnTo>
                    <a:close/>
                  </a:path>
                </a:pathLst>
              </a:custGeom>
              <a:blipFill>
                <a:blip r:embed="rId3">
                  <a:extLst>
                    <a:ext uri="{96DAC541-7B7A-43D3-8B79-37D633B846F1}">
                      <asvg:svgBlip xmlns:asvg="http://schemas.microsoft.com/office/drawing/2016/SVG/main" r:embed="rId4"/>
                    </a:ext>
                  </a:extLst>
                </a:blip>
                <a:stretch>
                  <a:fillRect/>
                </a:stretch>
              </a:blipFill>
              <a:ln w="9525">
                <a:noFill/>
              </a:ln>
            </p:spPr>
          </p:sp>
        </p:grpSp>
      </p:grpSp>
      <p:grpSp>
        <p:nvGrpSpPr>
          <p:cNvPr id="11" name="Group 10">
            <a:extLst>
              <a:ext uri="{FF2B5EF4-FFF2-40B4-BE49-F238E27FC236}">
                <a16:creationId xmlns:a16="http://schemas.microsoft.com/office/drawing/2014/main" id="{0430E92E-07AF-C891-7FC9-5E9264D4316C}"/>
              </a:ext>
            </a:extLst>
          </p:cNvPr>
          <p:cNvGrpSpPr/>
          <p:nvPr/>
        </p:nvGrpSpPr>
        <p:grpSpPr>
          <a:xfrm>
            <a:off x="6443042" y="1992865"/>
            <a:ext cx="4768625" cy="3287474"/>
            <a:chOff x="6477999" y="1902712"/>
            <a:chExt cx="4768625" cy="3287474"/>
          </a:xfrm>
        </p:grpSpPr>
        <p:grpSp>
          <p:nvGrpSpPr>
            <p:cNvPr id="12" name="Group 11">
              <a:extLst>
                <a:ext uri="{FF2B5EF4-FFF2-40B4-BE49-F238E27FC236}">
                  <a16:creationId xmlns:a16="http://schemas.microsoft.com/office/drawing/2014/main" id="{392FEE0A-A716-827F-0F1D-2D5D92EEF0C5}"/>
                </a:ext>
              </a:extLst>
            </p:cNvPr>
            <p:cNvGrpSpPr/>
            <p:nvPr/>
          </p:nvGrpSpPr>
          <p:grpSpPr>
            <a:xfrm>
              <a:off x="6477999" y="2390775"/>
              <a:ext cx="4768625" cy="2799411"/>
              <a:chOff x="1051750" y="1519237"/>
              <a:chExt cx="9544289" cy="2428567"/>
            </a:xfrm>
          </p:grpSpPr>
          <p:grpSp>
            <p:nvGrpSpPr>
              <p:cNvPr id="17" name="Group 3">
                <a:extLst>
                  <a:ext uri="{FF2B5EF4-FFF2-40B4-BE49-F238E27FC236}">
                    <a16:creationId xmlns:a16="http://schemas.microsoft.com/office/drawing/2014/main" id="{1A9CF909-B464-3DEE-66DC-9B551C06CA9D}"/>
                  </a:ext>
                </a:extLst>
              </p:cNvPr>
              <p:cNvGrpSpPr/>
              <p:nvPr/>
            </p:nvGrpSpPr>
            <p:grpSpPr>
              <a:xfrm>
                <a:off x="1051750" y="1519237"/>
                <a:ext cx="9544289" cy="2428567"/>
                <a:chOff x="0" y="-47625"/>
                <a:chExt cx="2353866" cy="1917933"/>
              </a:xfrm>
            </p:grpSpPr>
            <p:sp>
              <p:nvSpPr>
                <p:cNvPr id="19" name="Freeform 4">
                  <a:extLst>
                    <a:ext uri="{FF2B5EF4-FFF2-40B4-BE49-F238E27FC236}">
                      <a16:creationId xmlns:a16="http://schemas.microsoft.com/office/drawing/2014/main" id="{74695B24-E9F6-A814-68F9-E44C744468FC}"/>
                    </a:ext>
                  </a:extLst>
                </p:cNvPr>
                <p:cNvSpPr/>
                <p:nvPr/>
              </p:nvSpPr>
              <p:spPr>
                <a:xfrm>
                  <a:off x="35111" y="0"/>
                  <a:ext cx="2318755" cy="1870308"/>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bg1"/>
                </a:solidFill>
                <a:ln>
                  <a:solidFill>
                    <a:schemeClr val="tx1"/>
                  </a:solidFill>
                  <a:prstDash val="solid"/>
                </a:ln>
              </p:spPr>
              <p:txBody>
                <a:bodyPr/>
                <a:lstStyle/>
                <a:p>
                  <a:endParaRPr lang="en-US" sz="2400">
                    <a:solidFill>
                      <a:schemeClr val="tx1"/>
                    </a:solidFill>
                    <a:latin typeface="+mj-lt"/>
                    <a:cs typeface="Arial" panose="020B0604020202020204" pitchFamily="34" charset="0"/>
                  </a:endParaRPr>
                </a:p>
              </p:txBody>
            </p:sp>
            <p:sp>
              <p:nvSpPr>
                <p:cNvPr id="20" name="TextBox 5">
                  <a:extLst>
                    <a:ext uri="{FF2B5EF4-FFF2-40B4-BE49-F238E27FC236}">
                      <a16:creationId xmlns:a16="http://schemas.microsoft.com/office/drawing/2014/main" id="{2A5C46B1-1D39-9688-6344-673C4025BCBD}"/>
                    </a:ext>
                  </a:extLst>
                </p:cNvPr>
                <p:cNvSpPr txBox="1"/>
                <p:nvPr/>
              </p:nvSpPr>
              <p:spPr>
                <a:xfrm>
                  <a:off x="0" y="-47625"/>
                  <a:ext cx="812800" cy="860425"/>
                </a:xfrm>
                <a:prstGeom prst="rect">
                  <a:avLst/>
                </a:prstGeom>
              </p:spPr>
              <p:txBody>
                <a:bodyPr lIns="32001" tIns="32001" rIns="32001" bIns="32001" rtlCol="0" anchor="ctr"/>
                <a:lstStyle/>
                <a:p>
                  <a:pPr algn="ctr">
                    <a:lnSpc>
                      <a:spcPts val="1675"/>
                    </a:lnSpc>
                  </a:pPr>
                  <a:endParaRPr sz="2400" dirty="0">
                    <a:solidFill>
                      <a:schemeClr val="tx1"/>
                    </a:solidFill>
                    <a:latin typeface="+mj-lt"/>
                    <a:cs typeface="Arial" panose="020B0604020202020204" pitchFamily="34" charset="0"/>
                  </a:endParaRPr>
                </a:p>
              </p:txBody>
            </p:sp>
          </p:grpSp>
          <p:sp>
            <p:nvSpPr>
              <p:cNvPr id="18" name="TextBox 17">
                <a:extLst>
                  <a:ext uri="{FF2B5EF4-FFF2-40B4-BE49-F238E27FC236}">
                    <a16:creationId xmlns:a16="http://schemas.microsoft.com/office/drawing/2014/main" id="{14517697-AC8B-B24A-27A0-A301F0CBD425}"/>
                  </a:ext>
                </a:extLst>
              </p:cNvPr>
              <p:cNvSpPr txBox="1"/>
              <p:nvPr/>
            </p:nvSpPr>
            <p:spPr>
              <a:xfrm>
                <a:off x="1194117" y="2450153"/>
                <a:ext cx="9084154" cy="492624"/>
              </a:xfrm>
              <a:prstGeom prst="rect">
                <a:avLst/>
              </a:prstGeom>
              <a:noFill/>
            </p:spPr>
            <p:txBody>
              <a:bodyPr wrap="square">
                <a:spAutoFit/>
              </a:bodyPr>
              <a:lstStyle/>
              <a:p>
                <a:pPr algn="ctr">
                  <a:lnSpc>
                    <a:spcPct val="150000"/>
                  </a:lnSpc>
                </a:pPr>
                <a:endParaRPr lang="en-US" sz="2400" dirty="0">
                  <a:solidFill>
                    <a:schemeClr val="tx1"/>
                  </a:solidFill>
                  <a:latin typeface="+mj-lt"/>
                  <a:ea typeface="Calibri" panose="020F0502020204030204" pitchFamily="34" charset="0"/>
                  <a:cs typeface="Arial" panose="020B0604020202020204" pitchFamily="34" charset="0"/>
                </a:endParaRPr>
              </a:p>
            </p:txBody>
          </p:sp>
        </p:grpSp>
        <p:sp>
          <p:nvSpPr>
            <p:cNvPr id="13" name="TextBox 12">
              <a:extLst>
                <a:ext uri="{FF2B5EF4-FFF2-40B4-BE49-F238E27FC236}">
                  <a16:creationId xmlns:a16="http://schemas.microsoft.com/office/drawing/2014/main" id="{3B7FD026-7CE2-D498-4761-009E57AF9828}"/>
                </a:ext>
              </a:extLst>
            </p:cNvPr>
            <p:cNvSpPr txBox="1"/>
            <p:nvPr/>
          </p:nvSpPr>
          <p:spPr>
            <a:xfrm>
              <a:off x="6725184" y="3309185"/>
              <a:ext cx="4345384" cy="1128386"/>
            </a:xfrm>
            <a:prstGeom prst="rect">
              <a:avLst/>
            </a:prstGeom>
            <a:noFill/>
          </p:spPr>
          <p:txBody>
            <a:bodyPr wrap="square">
              <a:spAutoFit/>
            </a:bodyPr>
            <a:lstStyle/>
            <a:p>
              <a:pPr algn="ctr" defTabSz="576026">
                <a:lnSpc>
                  <a:spcPct val="150000"/>
                </a:lnSpc>
                <a:buClrTx/>
              </a:pPr>
              <a:r>
                <a:rPr lang="vi-VN" sz="2400" kern="1200" dirty="0">
                  <a:solidFill>
                    <a:schemeClr val="tx1"/>
                  </a:solidFill>
                  <a:latin typeface="+mj-lt"/>
                  <a:ea typeface="Calibri" panose="020F0502020204030204" pitchFamily="34" charset="0"/>
                  <a:cs typeface="Arial" panose="020B0604020202020204" pitchFamily="34" charset="0"/>
                </a:rPr>
                <a:t>Chuẩn bị cho bài </a:t>
              </a:r>
              <a:r>
                <a:rPr lang="en-US" sz="2400" i="1" kern="1200" dirty="0">
                  <a:solidFill>
                    <a:schemeClr val="tx1"/>
                  </a:solidFill>
                  <a:latin typeface="+mj-lt"/>
                  <a:ea typeface="Calibri" panose="020F0502020204030204" pitchFamily="34" charset="0"/>
                  <a:cs typeface="Arial" panose="020B0604020202020204" pitchFamily="34" charset="0"/>
                </a:rPr>
                <a:t>Trao </a:t>
              </a:r>
              <a:r>
                <a:rPr lang="en-US" sz="2400" i="1" kern="1200" dirty="0" err="1">
                  <a:solidFill>
                    <a:schemeClr val="tx1"/>
                  </a:solidFill>
                  <a:latin typeface="+mj-lt"/>
                  <a:ea typeface="Calibri" panose="020F0502020204030204" pitchFamily="34" charset="0"/>
                  <a:cs typeface="Arial" panose="020B0604020202020204" pitchFamily="34" charset="0"/>
                </a:rPr>
                <a:t>đổi</a:t>
              </a:r>
              <a:r>
                <a:rPr lang="en-US" sz="2400" i="1" kern="1200" dirty="0">
                  <a:solidFill>
                    <a:schemeClr val="tx1"/>
                  </a:solidFill>
                  <a:latin typeface="+mj-lt"/>
                  <a:ea typeface="Calibri" panose="020F0502020204030204" pitchFamily="34" charset="0"/>
                  <a:cs typeface="Arial" panose="020B0604020202020204" pitchFamily="34" charset="0"/>
                </a:rPr>
                <a:t>:</a:t>
              </a:r>
              <a:r>
                <a:rPr lang="vi-VN" sz="2400" i="1" kern="1200" dirty="0">
                  <a:solidFill>
                    <a:schemeClr val="tx1"/>
                  </a:solidFill>
                  <a:latin typeface="+mj-lt"/>
                  <a:ea typeface="Calibri" panose="020F0502020204030204" pitchFamily="34" charset="0"/>
                  <a:cs typeface="Arial" panose="020B0604020202020204" pitchFamily="34" charset="0"/>
                </a:rPr>
                <a:t> </a:t>
              </a:r>
              <a:endParaRPr lang="en-US" sz="2400" i="1" kern="1200" dirty="0">
                <a:solidFill>
                  <a:schemeClr val="tx1"/>
                </a:solidFill>
                <a:latin typeface="+mj-lt"/>
                <a:ea typeface="Calibri" panose="020F0502020204030204" pitchFamily="34" charset="0"/>
                <a:cs typeface="Arial" panose="020B0604020202020204" pitchFamily="34" charset="0"/>
              </a:endParaRPr>
            </a:p>
            <a:p>
              <a:pPr algn="ctr" defTabSz="576026">
                <a:lnSpc>
                  <a:spcPct val="150000"/>
                </a:lnSpc>
                <a:buClrTx/>
              </a:pPr>
              <a:r>
                <a:rPr lang="vi-VN" sz="2400" i="1" kern="1200" dirty="0">
                  <a:solidFill>
                    <a:schemeClr val="tx1"/>
                  </a:solidFill>
                  <a:latin typeface="+mj-lt"/>
                  <a:ea typeface="Calibri" panose="020F0502020204030204" pitchFamily="34" charset="0"/>
                  <a:cs typeface="Arial" panose="020B0604020202020204" pitchFamily="34" charset="0"/>
                </a:rPr>
                <a:t>Em đọc sách báo</a:t>
              </a:r>
              <a:r>
                <a:rPr lang="vi-VN" sz="2400" kern="1200" dirty="0">
                  <a:solidFill>
                    <a:schemeClr val="tx1"/>
                  </a:solidFill>
                  <a:latin typeface="+mj-lt"/>
                  <a:ea typeface="Calibri" panose="020F0502020204030204" pitchFamily="34" charset="0"/>
                  <a:cs typeface="Arial" panose="020B0604020202020204" pitchFamily="34" charset="0"/>
                </a:rPr>
                <a:t>.</a:t>
              </a:r>
              <a:endParaRPr lang="en-US" sz="2400" kern="1200" dirty="0">
                <a:solidFill>
                  <a:schemeClr val="tx1"/>
                </a:solidFill>
                <a:latin typeface="+mj-lt"/>
                <a:ea typeface="Calibri" panose="020F050202020403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629911EF-6442-3F1C-36E1-EB99CB9D4BAA}"/>
                </a:ext>
              </a:extLst>
            </p:cNvPr>
            <p:cNvGrpSpPr/>
            <p:nvPr/>
          </p:nvGrpSpPr>
          <p:grpSpPr>
            <a:xfrm>
              <a:off x="8339876" y="1902712"/>
              <a:ext cx="1116000" cy="1116000"/>
              <a:chOff x="7987940" y="833815"/>
              <a:chExt cx="1116000" cy="1116000"/>
            </a:xfrm>
          </p:grpSpPr>
          <p:sp>
            <p:nvSpPr>
              <p:cNvPr id="15" name="Oval 14">
                <a:extLst>
                  <a:ext uri="{FF2B5EF4-FFF2-40B4-BE49-F238E27FC236}">
                    <a16:creationId xmlns:a16="http://schemas.microsoft.com/office/drawing/2014/main" id="{D7CA8EF7-EF7A-F327-8C18-753737490DFB}"/>
                  </a:ext>
                </a:extLst>
              </p:cNvPr>
              <p:cNvSpPr>
                <a:spLocks noChangeAspect="1"/>
              </p:cNvSpPr>
              <p:nvPr/>
            </p:nvSpPr>
            <p:spPr>
              <a:xfrm>
                <a:off x="7987940" y="833815"/>
                <a:ext cx="1116000" cy="1116000"/>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400">
                  <a:solidFill>
                    <a:schemeClr val="tx1"/>
                  </a:solidFill>
                </a:endParaRPr>
              </a:p>
            </p:txBody>
          </p:sp>
          <p:sp>
            <p:nvSpPr>
              <p:cNvPr id="16" name="Freeform 23">
                <a:extLst>
                  <a:ext uri="{FF2B5EF4-FFF2-40B4-BE49-F238E27FC236}">
                    <a16:creationId xmlns:a16="http://schemas.microsoft.com/office/drawing/2014/main" id="{5195600A-6E31-7EA0-0976-6B3BCA66449C}"/>
                  </a:ext>
                </a:extLst>
              </p:cNvPr>
              <p:cNvSpPr/>
              <p:nvPr/>
            </p:nvSpPr>
            <p:spPr>
              <a:xfrm>
                <a:off x="8182780" y="977421"/>
                <a:ext cx="726320" cy="828788"/>
              </a:xfrm>
              <a:custGeom>
                <a:avLst/>
                <a:gdLst/>
                <a:ahLst/>
                <a:cxnLst/>
                <a:rect l="l" t="t" r="r" b="b"/>
                <a:pathLst>
                  <a:path w="1214958" h="1386363">
                    <a:moveTo>
                      <a:pt x="0" y="0"/>
                    </a:moveTo>
                    <a:lnTo>
                      <a:pt x="1214958" y="0"/>
                    </a:lnTo>
                    <a:lnTo>
                      <a:pt x="1214958" y="1386362"/>
                    </a:lnTo>
                    <a:lnTo>
                      <a:pt x="0" y="1386362"/>
                    </a:lnTo>
                    <a:lnTo>
                      <a:pt x="0" y="0"/>
                    </a:lnTo>
                    <a:close/>
                  </a:path>
                </a:pathLst>
              </a:custGeom>
              <a:blipFill>
                <a:blip r:embed="rId5">
                  <a:extLst>
                    <a:ext uri="{96DAC541-7B7A-43D3-8B79-37D633B846F1}">
                      <asvg:svgBlip xmlns:asvg="http://schemas.microsoft.com/office/drawing/2016/SVG/main" r:embed="rId6"/>
                    </a:ext>
                  </a:extLst>
                </a:blip>
                <a:stretch>
                  <a:fillRect/>
                </a:stretch>
              </a:blipFill>
              <a:ln w="9525">
                <a:noFill/>
              </a:ln>
            </p:spPr>
          </p:sp>
        </p:grpSp>
      </p:gr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5679EF5E-0BF9-B58B-97DA-BCD03405A49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323CC10-6F62-3275-6452-C01B94DD6DB0}"/>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10">
            <a:extLst>
              <a:ext uri="{FF2B5EF4-FFF2-40B4-BE49-F238E27FC236}">
                <a16:creationId xmlns:a16="http://schemas.microsoft.com/office/drawing/2014/main" id="{C2672E8E-D686-AC40-7CE1-3F5AE9E76727}"/>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hlinkClick r:id="rId4"/>
            <a:extLst>
              <a:ext uri="{FF2B5EF4-FFF2-40B4-BE49-F238E27FC236}">
                <a16:creationId xmlns:a16="http://schemas.microsoft.com/office/drawing/2014/main" id="{A6EFE63C-5144-A551-AF11-811E4F76CB3B}"/>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6" name="TextBox 5">
            <a:extLst>
              <a:ext uri="{FF2B5EF4-FFF2-40B4-BE49-F238E27FC236}">
                <a16:creationId xmlns:a16="http://schemas.microsoft.com/office/drawing/2014/main" id="{BD1661CB-0C9C-A039-5244-5C3B8D257B5B}"/>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11E9543E-39AA-839E-6DB6-6AF4D6E68A3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9316514-A938-3685-9475-1E0ABD71A6A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422</TotalTime>
  <Words>1842</Words>
  <Application>Microsoft Office PowerPoint</Application>
  <PresentationFormat>Widescreen</PresentationFormat>
  <Paragraphs>142</Paragraphs>
  <Slides>37</Slides>
  <Notes>9</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UTM Avo</vt:lpstr>
      <vt:lpstr>Courier New</vt:lpstr>
      <vt:lpstr>Arial</vt:lpstr>
      <vt:lpstr>Calibri</vt:lpstr>
      <vt:lpstr>2_Office Theme</vt:lpstr>
      <vt:lpstr>Tuần 6 Bài đọc 3: Hạt nảy mầm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121</cp:revision>
  <dcterms:created xsi:type="dcterms:W3CDTF">2023-10-19T01:39:18Z</dcterms:created>
  <dcterms:modified xsi:type="dcterms:W3CDTF">2024-11-15T02:47:05Z</dcterms:modified>
</cp:coreProperties>
</file>