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Lst>
  <p:notesMasterIdLst>
    <p:notesMasterId r:id="rId32"/>
  </p:notesMasterIdLst>
  <p:sldIdLst>
    <p:sldId id="256" r:id="rId3"/>
    <p:sldId id="281" r:id="rId4"/>
    <p:sldId id="283" r:id="rId5"/>
    <p:sldId id="319" r:id="rId6"/>
    <p:sldId id="284" r:id="rId7"/>
    <p:sldId id="286" r:id="rId8"/>
    <p:sldId id="301" r:id="rId9"/>
    <p:sldId id="290" r:id="rId10"/>
    <p:sldId id="292" r:id="rId11"/>
    <p:sldId id="302" r:id="rId12"/>
    <p:sldId id="303" r:id="rId13"/>
    <p:sldId id="304" r:id="rId14"/>
    <p:sldId id="305" r:id="rId15"/>
    <p:sldId id="306" r:id="rId16"/>
    <p:sldId id="307" r:id="rId17"/>
    <p:sldId id="308" r:id="rId18"/>
    <p:sldId id="311" r:id="rId19"/>
    <p:sldId id="309" r:id="rId20"/>
    <p:sldId id="310" r:id="rId21"/>
    <p:sldId id="312" r:id="rId22"/>
    <p:sldId id="313" r:id="rId23"/>
    <p:sldId id="320" r:id="rId24"/>
    <p:sldId id="314" r:id="rId25"/>
    <p:sldId id="315" r:id="rId26"/>
    <p:sldId id="316" r:id="rId27"/>
    <p:sldId id="296" r:id="rId28"/>
    <p:sldId id="298" r:id="rId29"/>
    <p:sldId id="272" r:id="rId30"/>
    <p:sldId id="271" r:id="rId31"/>
  </p:sldIdLst>
  <p:sldSz cx="12192000" cy="6858000"/>
  <p:notesSz cx="6858000" cy="9144000"/>
  <p:embeddedFontLst>
    <p:embeddedFont>
      <p:font typeface="UTM Avo" panose="02040603050506020204" pitchFamily="18" charset="0"/>
      <p:regular r:id="rId33"/>
      <p:bold r:id="rId34"/>
      <p:italic r:id="rId35"/>
      <p:boldItalic r:id="rId3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E3D7"/>
    <a:srgbClr val="5037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91" autoAdjust="0"/>
    <p:restoredTop sz="94622"/>
  </p:normalViewPr>
  <p:slideViewPr>
    <p:cSldViewPr snapToGrid="0">
      <p:cViewPr varScale="1">
        <p:scale>
          <a:sx n="105" d="100"/>
          <a:sy n="105"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356A3-67B2-42AA-9F11-58AE2DE5D582}" type="datetimeFigureOut">
              <a:rPr lang="en-US" smtClean="0"/>
              <a:t>15-Nov-24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CB877-1241-4A94-A515-C2E55CF66A59}" type="slidenum">
              <a:rPr lang="en-US" smtClean="0"/>
              <a:t>‹#›</a:t>
            </a:fld>
            <a:endParaRPr lang="en-US"/>
          </a:p>
        </p:txBody>
      </p:sp>
    </p:spTree>
    <p:extLst>
      <p:ext uri="{BB962C8B-B14F-4D97-AF65-F5344CB8AC3E}">
        <p14:creationId xmlns:p14="http://schemas.microsoft.com/office/powerpoint/2010/main" val="2178210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1" dirty="0"/>
              <a:t>Hướng dẫn: GV </a:t>
            </a:r>
            <a:r>
              <a:rPr lang="en-US" b="1" dirty="0"/>
              <a:t>click </a:t>
            </a:r>
            <a:r>
              <a:rPr lang="en-US" b="1" dirty="0" err="1"/>
              <a:t>vào</a:t>
            </a:r>
            <a:r>
              <a:rPr lang="en-US" b="1" dirty="0"/>
              <a:t> </a:t>
            </a:r>
            <a:r>
              <a:rPr lang="en-US" b="1" dirty="0" err="1"/>
              <a:t>màn</a:t>
            </a:r>
            <a:r>
              <a:rPr lang="en-US" b="1" dirty="0"/>
              <a:t> </a:t>
            </a:r>
            <a:r>
              <a:rPr lang="en-US" b="1" dirty="0" err="1"/>
              <a:t>hình</a:t>
            </a:r>
            <a:r>
              <a:rPr lang="en-US" b="1" dirty="0"/>
              <a:t> </a:t>
            </a:r>
            <a:r>
              <a:rPr lang="en-US" b="1" dirty="0" err="1"/>
              <a:t>để</a:t>
            </a:r>
            <a:r>
              <a:rPr lang="en-US" b="1" dirty="0"/>
              <a:t> </a:t>
            </a:r>
            <a:r>
              <a:rPr lang="en-US" b="1" dirty="0" err="1"/>
              <a:t>hiện</a:t>
            </a:r>
            <a:r>
              <a:rPr lang="en-US" b="1" dirty="0"/>
              <a:t> </a:t>
            </a:r>
            <a:r>
              <a:rPr lang="en-US" b="1" dirty="0" err="1"/>
              <a:t>câu</a:t>
            </a:r>
            <a:r>
              <a:rPr lang="en-US" b="1" dirty="0"/>
              <a:t> </a:t>
            </a:r>
            <a:r>
              <a:rPr lang="en-US" b="1" dirty="0" err="1"/>
              <a:t>hỏi</a:t>
            </a:r>
            <a:r>
              <a:rPr lang="en-US" b="1" dirty="0"/>
              <a:t>, </a:t>
            </a:r>
            <a:r>
              <a:rPr lang="en-US" b="1" dirty="0" err="1"/>
              <a:t>sau</a:t>
            </a:r>
            <a:r>
              <a:rPr lang="en-US" b="1" dirty="0"/>
              <a:t> </a:t>
            </a:r>
            <a:r>
              <a:rPr lang="en-US" b="1" dirty="0" err="1"/>
              <a:t>đó</a:t>
            </a:r>
            <a:r>
              <a:rPr lang="en-US" b="1" dirty="0"/>
              <a:t> </a:t>
            </a:r>
            <a:r>
              <a:rPr lang="vi-VN" b="1" dirty="0"/>
              <a:t>click vào số tương ứng với cột/hàng để xuất hiện đáp án của cột/hàng đó</a:t>
            </a:r>
          </a:p>
          <a:p>
            <a:r>
              <a:rPr lang="vi-VN" b="1" dirty="0"/>
              <a:t>Across</a:t>
            </a:r>
            <a:r>
              <a:rPr lang="en-US" b="1" dirty="0">
                <a:latin typeface="UTM Avo" panose="02040603050506020204" pitchFamily="18" charset="0"/>
              </a:rPr>
              <a:t> (</a:t>
            </a:r>
            <a:r>
              <a:rPr lang="en-US" b="1" dirty="0" err="1">
                <a:latin typeface="UTM Avo" panose="02040603050506020204" pitchFamily="18" charset="0"/>
              </a:rPr>
              <a:t>Hàng</a:t>
            </a:r>
            <a:r>
              <a:rPr lang="en-US" b="1" dirty="0">
                <a:latin typeface="UTM Avo" panose="02040603050506020204" pitchFamily="18" charset="0"/>
              </a:rPr>
              <a:t> </a:t>
            </a:r>
            <a:r>
              <a:rPr lang="en-US" b="1" dirty="0" err="1">
                <a:latin typeface="UTM Avo" panose="02040603050506020204" pitchFamily="18" charset="0"/>
              </a:rPr>
              <a:t>ngang</a:t>
            </a:r>
            <a:r>
              <a:rPr lang="en-US" b="1" dirty="0">
                <a:latin typeface="UTM Avo" panose="02040603050506020204" pitchFamily="18" charset="0"/>
              </a:rPr>
              <a:t>)</a:t>
            </a:r>
          </a:p>
          <a:p>
            <a:r>
              <a:rPr lang="vi-VN" b="1" dirty="0"/>
              <a:t>2.</a:t>
            </a:r>
            <a:r>
              <a:rPr lang="vi-VN" dirty="0"/>
              <a:t>Đây là một loại tác phẩm văn học, sử dụng phương thức kể chuyện, bao gồm các yếu tố chính như: cốt truyện, bối cảnh, nhân vật,...</a:t>
            </a:r>
            <a:endParaRPr lang="en-US" dirty="0">
              <a:latin typeface="UTM Avo" panose="02040603050506020204" pitchFamily="18" charset="0"/>
            </a:endParaRPr>
          </a:p>
          <a:p>
            <a:r>
              <a:rPr lang="vi-VN" b="1" dirty="0"/>
              <a:t>6.</a:t>
            </a:r>
            <a:r>
              <a:rPr lang="vi-VN" dirty="0"/>
              <a:t>Tên nói lên nội dung chính của một tác phẩm.</a:t>
            </a:r>
            <a:endParaRPr lang="en-US" dirty="0">
              <a:latin typeface="UTM Avo" panose="02040603050506020204" pitchFamily="18" charset="0"/>
            </a:endParaRPr>
          </a:p>
          <a:p>
            <a:r>
              <a:rPr lang="vi-VN" b="1" dirty="0"/>
              <a:t>7.</a:t>
            </a:r>
            <a:r>
              <a:rPr lang="vi-VN" dirty="0"/>
              <a:t>"Thể hiện một quan niệm, góc nhìn, một ý kiến của người viết/người nói về vấn đề thuộc lĩnh vực văn học nhằm thuyết phục người đọc/người nghe" là mục đích của loại văn bản nào?   </a:t>
            </a:r>
            <a:endParaRPr lang="en-US" dirty="0">
              <a:latin typeface="UTM Avo" panose="02040603050506020204" pitchFamily="18" charset="0"/>
            </a:endParaRPr>
          </a:p>
          <a:p>
            <a:r>
              <a:rPr lang="vi-VN" b="1" dirty="0"/>
              <a:t>Down</a:t>
            </a:r>
            <a:r>
              <a:rPr lang="en-US" b="1" dirty="0">
                <a:latin typeface="UTM Avo" panose="02040603050506020204" pitchFamily="18" charset="0"/>
              </a:rPr>
              <a:t> (</a:t>
            </a:r>
            <a:r>
              <a:rPr lang="en-US" b="1" dirty="0" err="1">
                <a:latin typeface="UTM Avo" panose="02040603050506020204" pitchFamily="18" charset="0"/>
              </a:rPr>
              <a:t>Hàng</a:t>
            </a:r>
            <a:r>
              <a:rPr lang="en-US" b="1" dirty="0">
                <a:latin typeface="UTM Avo" panose="02040603050506020204" pitchFamily="18" charset="0"/>
              </a:rPr>
              <a:t> </a:t>
            </a:r>
            <a:r>
              <a:rPr lang="en-US" b="1" dirty="0" err="1">
                <a:latin typeface="UTM Avo" panose="02040603050506020204" pitchFamily="18" charset="0"/>
              </a:rPr>
              <a:t>dọc</a:t>
            </a:r>
            <a:r>
              <a:rPr lang="en-US" b="1" dirty="0">
                <a:latin typeface="UTM Avo" panose="02040603050506020204" pitchFamily="18" charset="0"/>
              </a:rPr>
              <a:t>)</a:t>
            </a:r>
          </a:p>
          <a:p>
            <a:r>
              <a:rPr lang="vi-VN" b="1" dirty="0"/>
              <a:t>1.</a:t>
            </a:r>
            <a:r>
              <a:rPr lang="vi-VN" dirty="0"/>
              <a:t>Thuật ngữ chỉ yếu tố quan trọng của truyện kể, gồm các sự kiện chính được sắp xếp theo một trật tự nhất định.</a:t>
            </a:r>
            <a:endParaRPr lang="en-US" dirty="0">
              <a:latin typeface="UTM Avo" panose="02040603050506020204" pitchFamily="18" charset="0"/>
            </a:endParaRPr>
          </a:p>
          <a:p>
            <a:r>
              <a:rPr lang="vi-VN" b="1" dirty="0"/>
              <a:t>3.</a:t>
            </a:r>
            <a:r>
              <a:rPr lang="vi-VN" dirty="0"/>
              <a:t>Những lời diễn giải có lí mà người viết/người nói đưa ra làm căn cứ khẳng định ý kiến của mình được gọi là gì?</a:t>
            </a:r>
            <a:endParaRPr lang="en-US" dirty="0">
              <a:latin typeface="UTM Avo" panose="02040603050506020204" pitchFamily="18" charset="0"/>
            </a:endParaRPr>
          </a:p>
          <a:p>
            <a:r>
              <a:rPr lang="vi-VN" b="1" dirty="0"/>
              <a:t>4.</a:t>
            </a:r>
            <a:r>
              <a:rPr lang="vi-VN" dirty="0"/>
              <a:t>Người sáng tạo ra các tác phẩm viết như sách, kịch, thơ, bài hát,... gọi là gì?</a:t>
            </a:r>
            <a:endParaRPr lang="en-US" dirty="0">
              <a:latin typeface="UTM Avo" panose="02040603050506020204" pitchFamily="18" charset="0"/>
            </a:endParaRPr>
          </a:p>
          <a:p>
            <a:r>
              <a:rPr lang="vi-VN" b="1" dirty="0"/>
              <a:t>5.</a:t>
            </a:r>
            <a:r>
              <a:rPr lang="vi-VN" dirty="0"/>
              <a:t>Người, con vật, đồ vật,… được miêu tả, thể hiện trong tác phẩm văn học được gọi là gì?</a:t>
            </a:r>
            <a:endParaRPr lang="en-VN" dirty="0">
              <a:latin typeface="UTM Avo" panose="02040603050506020204" pitchFamily="18" charset="0"/>
            </a:endParaRPr>
          </a:p>
          <a:p>
            <a:endParaRPr lang="en-VN" dirty="0"/>
          </a:p>
        </p:txBody>
      </p:sp>
      <p:sp>
        <p:nvSpPr>
          <p:cNvPr id="4" name="Slide Number Placeholder 3"/>
          <p:cNvSpPr>
            <a:spLocks noGrp="1"/>
          </p:cNvSpPr>
          <p:nvPr>
            <p:ph type="sldNum" sz="quarter" idx="5"/>
          </p:nvPr>
        </p:nvSpPr>
        <p:spPr/>
        <p:txBody>
          <a:bodyPr/>
          <a:lstStyle/>
          <a:p>
            <a:fld id="{503CB877-1241-4A94-A515-C2E55CF66A59}" type="slidenum">
              <a:rPr lang="en-US" smtClean="0"/>
              <a:t>4</a:t>
            </a:fld>
            <a:endParaRPr lang="en-US"/>
          </a:p>
        </p:txBody>
      </p:sp>
    </p:spTree>
    <p:extLst>
      <p:ext uri="{BB962C8B-B14F-4D97-AF65-F5344CB8AC3E}">
        <p14:creationId xmlns:p14="http://schemas.microsoft.com/office/powerpoint/2010/main" val="3053298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Thảo</a:t>
            </a:r>
            <a:r>
              <a:rPr lang="en-US" dirty="0"/>
              <a:t> </a:t>
            </a:r>
            <a:r>
              <a:rPr lang="en-US" dirty="0" err="1"/>
              <a:t>luận</a:t>
            </a:r>
            <a:r>
              <a:rPr lang="en-US" baseline="0" dirty="0"/>
              <a:t> </a:t>
            </a:r>
            <a:r>
              <a:rPr lang="en-US" baseline="0" dirty="0" err="1"/>
              <a:t>nhóm</a:t>
            </a:r>
            <a:r>
              <a:rPr lang="en-US" baseline="0" dirty="0"/>
              <a:t> </a:t>
            </a:r>
            <a:r>
              <a:rPr lang="en-US" baseline="0" dirty="0" err="1"/>
              <a:t>bàn</a:t>
            </a:r>
            <a:endParaRPr lang="en-US" baseline="0" dirty="0"/>
          </a:p>
          <a:p>
            <a:r>
              <a:rPr lang="en-US" baseline="0" dirty="0" err="1"/>
              <a:t>Dãy</a:t>
            </a:r>
            <a:r>
              <a:rPr lang="en-US" baseline="0" dirty="0"/>
              <a:t> </a:t>
            </a:r>
            <a:r>
              <a:rPr lang="en-US" baseline="0" dirty="0" err="1"/>
              <a:t>ngoài</a:t>
            </a:r>
            <a:r>
              <a:rPr lang="en-US" baseline="0" dirty="0"/>
              <a:t>: </a:t>
            </a:r>
            <a:r>
              <a:rPr lang="en-US" baseline="0" dirty="0" err="1"/>
              <a:t>hoàn</a:t>
            </a:r>
            <a:r>
              <a:rPr lang="en-US" baseline="0" dirty="0"/>
              <a:t> </a:t>
            </a:r>
            <a:r>
              <a:rPr lang="en-US" baseline="0" dirty="0" err="1"/>
              <a:t>thiện</a:t>
            </a:r>
            <a:r>
              <a:rPr lang="en-US" baseline="0" dirty="0"/>
              <a:t> </a:t>
            </a:r>
            <a:r>
              <a:rPr lang="en-US" baseline="0" dirty="0" err="1"/>
              <a:t>tìm</a:t>
            </a:r>
            <a:r>
              <a:rPr lang="en-US" baseline="0" dirty="0"/>
              <a:t> </a:t>
            </a:r>
            <a:r>
              <a:rPr lang="en-US" baseline="0" dirty="0" err="1"/>
              <a:t>ý</a:t>
            </a:r>
            <a:r>
              <a:rPr lang="en-US" baseline="0" dirty="0"/>
              <a:t> </a:t>
            </a:r>
            <a:r>
              <a:rPr lang="en-US" baseline="0" dirty="0" err="1"/>
              <a:t>cho</a:t>
            </a:r>
            <a:r>
              <a:rPr lang="en-US" baseline="0" dirty="0"/>
              <a:t> </a:t>
            </a:r>
            <a:r>
              <a:rPr lang="en-US" baseline="0" dirty="0" err="1"/>
              <a:t>văn</a:t>
            </a:r>
            <a:r>
              <a:rPr lang="en-US" baseline="0" dirty="0"/>
              <a:t> </a:t>
            </a:r>
            <a:r>
              <a:rPr lang="en-US" baseline="0" dirty="0" err="1"/>
              <a:t>bản</a:t>
            </a:r>
            <a:r>
              <a:rPr lang="en-US" baseline="0" dirty="0"/>
              <a:t> “</a:t>
            </a:r>
            <a:r>
              <a:rPr lang="en-US" baseline="0" dirty="0" err="1"/>
              <a:t>Làng</a:t>
            </a:r>
            <a:r>
              <a:rPr lang="en-US" baseline="0" dirty="0"/>
              <a:t>”</a:t>
            </a:r>
          </a:p>
          <a:p>
            <a:r>
              <a:rPr lang="en-US" baseline="0" dirty="0" err="1"/>
              <a:t>Dãy</a:t>
            </a:r>
            <a:r>
              <a:rPr lang="en-US" baseline="0" dirty="0"/>
              <a:t> </a:t>
            </a:r>
            <a:r>
              <a:rPr lang="en-US" baseline="0" dirty="0" err="1"/>
              <a:t>trong</a:t>
            </a:r>
            <a:r>
              <a:rPr lang="en-US" baseline="0" dirty="0"/>
              <a:t>: </a:t>
            </a:r>
            <a:r>
              <a:rPr lang="en-US" baseline="0" dirty="0" err="1"/>
              <a:t>hoàn</a:t>
            </a:r>
            <a:r>
              <a:rPr lang="en-US" baseline="0" dirty="0"/>
              <a:t> </a:t>
            </a:r>
            <a:r>
              <a:rPr lang="en-US" baseline="0" dirty="0" err="1"/>
              <a:t>thiện</a:t>
            </a:r>
            <a:r>
              <a:rPr lang="en-US" baseline="0" dirty="0"/>
              <a:t> </a:t>
            </a:r>
            <a:r>
              <a:rPr lang="en-US" baseline="0" dirty="0" err="1"/>
              <a:t>tìm</a:t>
            </a:r>
            <a:r>
              <a:rPr lang="en-US" baseline="0" dirty="0"/>
              <a:t> </a:t>
            </a:r>
            <a:r>
              <a:rPr lang="en-US" baseline="0" dirty="0" err="1"/>
              <a:t>ý</a:t>
            </a:r>
            <a:r>
              <a:rPr lang="en-US" baseline="0" dirty="0"/>
              <a:t> </a:t>
            </a:r>
            <a:r>
              <a:rPr lang="en-US" baseline="0" dirty="0" err="1"/>
              <a:t>cho</a:t>
            </a:r>
            <a:r>
              <a:rPr lang="en-US" baseline="0" dirty="0"/>
              <a:t> </a:t>
            </a:r>
            <a:r>
              <a:rPr lang="en-US" baseline="0" dirty="0" err="1"/>
              <a:t>văn</a:t>
            </a:r>
            <a:r>
              <a:rPr lang="en-US" baseline="0" dirty="0"/>
              <a:t> </a:t>
            </a:r>
            <a:r>
              <a:rPr lang="en-US" baseline="0" dirty="0" err="1"/>
              <a:t>bản</a:t>
            </a:r>
            <a:r>
              <a:rPr lang="en-US" baseline="0" dirty="0"/>
              <a:t> “</a:t>
            </a:r>
            <a:r>
              <a:rPr lang="en-US" baseline="0" dirty="0" err="1"/>
              <a:t>Ông</a:t>
            </a:r>
            <a:r>
              <a:rPr lang="en-US" baseline="0" dirty="0"/>
              <a:t> </a:t>
            </a:r>
            <a:r>
              <a:rPr lang="en-US" baseline="0" dirty="0" err="1"/>
              <a:t>lão</a:t>
            </a:r>
            <a:r>
              <a:rPr lang="en-US" baseline="0" dirty="0"/>
              <a:t> </a:t>
            </a:r>
            <a:r>
              <a:rPr lang="en-US" baseline="0" dirty="0" err="1"/>
              <a:t>bên</a:t>
            </a:r>
            <a:r>
              <a:rPr lang="en-US" baseline="0" dirty="0"/>
              <a:t> </a:t>
            </a:r>
            <a:r>
              <a:rPr lang="en-US" baseline="0" dirty="0" err="1"/>
              <a:t>chiếc</a:t>
            </a:r>
            <a:r>
              <a:rPr lang="en-US" baseline="0" dirty="0"/>
              <a:t> </a:t>
            </a:r>
            <a:r>
              <a:rPr lang="en-US" baseline="0" dirty="0" err="1"/>
              <a:t>cầu</a:t>
            </a:r>
            <a:r>
              <a:rPr lang="en-US" baseline="0" dirty="0"/>
              <a:t>”</a:t>
            </a:r>
            <a:endParaRPr lang="en-US" dirty="0"/>
          </a:p>
        </p:txBody>
      </p:sp>
      <p:sp>
        <p:nvSpPr>
          <p:cNvPr id="4" name="Slide Number Placeholder 3"/>
          <p:cNvSpPr>
            <a:spLocks noGrp="1"/>
          </p:cNvSpPr>
          <p:nvPr>
            <p:ph type="sldNum" sz="quarter" idx="5"/>
          </p:nvPr>
        </p:nvSpPr>
        <p:spPr/>
        <p:txBody>
          <a:bodyPr/>
          <a:lstStyle/>
          <a:p>
            <a:fld id="{503CB877-1241-4A94-A515-C2E55CF66A59}" type="slidenum">
              <a:rPr lang="en-US" smtClean="0"/>
              <a:t>12</a:t>
            </a:fld>
            <a:endParaRPr lang="en-US"/>
          </a:p>
        </p:txBody>
      </p:sp>
    </p:spTree>
    <p:extLst>
      <p:ext uri="{BB962C8B-B14F-4D97-AF65-F5344CB8AC3E}">
        <p14:creationId xmlns:p14="http://schemas.microsoft.com/office/powerpoint/2010/main" val="1625798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vi-VN" sz="1200" kern="1200" dirty="0">
                <a:solidFill>
                  <a:srgbClr val="000000"/>
                </a:solidFill>
                <a:latin typeface="+mn-lt"/>
                <a:ea typeface="+mn-ea"/>
                <a:cs typeface="+mn-cs"/>
              </a:rPr>
              <a:t>cần xác định các chi tiết nhà văn sử dụng để thể hiện nhân vật </a:t>
            </a:r>
            <a:r>
              <a:rPr lang="en-US" sz="1200" kern="1200" dirty="0">
                <a:solidFill>
                  <a:srgbClr val="000000"/>
                </a:solidFill>
                <a:latin typeface="+mn-lt"/>
                <a:ea typeface="+mn-ea"/>
                <a:cs typeface="+mn-cs"/>
              </a:rPr>
              <a:t>(</a:t>
            </a:r>
            <a:r>
              <a:rPr lang="vi-VN" sz="1200" kern="1200" dirty="0">
                <a:solidFill>
                  <a:srgbClr val="000000"/>
                </a:solidFill>
                <a:latin typeface="+mn-lt"/>
                <a:ea typeface="+mn-ea"/>
                <a:cs typeface="+mn-cs"/>
              </a:rPr>
              <a:t>ngoại hình, hành động, suy nghĩ, lời nói, mối quan hệ với các nhân vật khác</a:t>
            </a:r>
            <a:r>
              <a:rPr lang="en-US" sz="1200" kern="1200" dirty="0">
                <a:solidFill>
                  <a:srgbClr val="000000"/>
                </a:solidFill>
                <a:latin typeface="+mn-lt"/>
                <a:ea typeface="+mn-ea"/>
                <a:cs typeface="+mn-cs"/>
              </a:rPr>
              <a:t>)</a:t>
            </a:r>
            <a:r>
              <a:rPr lang="vi-VN" sz="1200" kern="1200" dirty="0">
                <a:solidFill>
                  <a:srgbClr val="000000"/>
                </a:solidFill>
                <a:latin typeface="+mn-lt"/>
                <a:ea typeface="+mn-ea"/>
                <a:cs typeface="+mn-cs"/>
              </a:rPr>
              <a:t>,… từ đó, khái quát về đặc điểm của nhân vật (ví dụ đặc điểm về số phận, tính cách,…), về nghệ thuật xây dựng nhân vật của tác giả, về tác dụng thể hiện chủ đề của nhân vật được phân tích,… </a:t>
            </a:r>
            <a:endParaRPr lang="en-US" sz="1200" kern="1200" dirty="0">
              <a:solidFill>
                <a:srgbClr val="000000"/>
              </a:solidFill>
              <a:latin typeface="+mn-lt"/>
              <a:ea typeface="+mn-ea"/>
              <a:cs typeface="+mn-cs"/>
            </a:endParaRPr>
          </a:p>
        </p:txBody>
      </p:sp>
      <p:sp>
        <p:nvSpPr>
          <p:cNvPr id="4" name="Slide Number Placeholder 3"/>
          <p:cNvSpPr>
            <a:spLocks noGrp="1"/>
          </p:cNvSpPr>
          <p:nvPr>
            <p:ph type="sldNum" sz="quarter" idx="5"/>
          </p:nvPr>
        </p:nvSpPr>
        <p:spPr/>
        <p:txBody>
          <a:bodyPr/>
          <a:lstStyle/>
          <a:p>
            <a:fld id="{503CB877-1241-4A94-A515-C2E55CF66A59}" type="slidenum">
              <a:rPr lang="en-US" smtClean="0"/>
              <a:t>21</a:t>
            </a:fld>
            <a:endParaRPr lang="en-US"/>
          </a:p>
        </p:txBody>
      </p:sp>
    </p:spTree>
    <p:extLst>
      <p:ext uri="{BB962C8B-B14F-4D97-AF65-F5344CB8AC3E}">
        <p14:creationId xmlns:p14="http://schemas.microsoft.com/office/powerpoint/2010/main" val="2426671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36C2D-910F-F395-E5BF-A5B3FF7F6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A1A416-8AF4-C302-DC89-6263A5CA1A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BBD89E-6CCD-DA8F-25FA-F43667439573}"/>
              </a:ext>
            </a:extLst>
          </p:cNvPr>
          <p:cNvSpPr>
            <a:spLocks noGrp="1"/>
          </p:cNvSpPr>
          <p:nvPr>
            <p:ph type="body" idx="1"/>
          </p:nvPr>
        </p:nvSpPr>
        <p:spPr/>
        <p:txBody>
          <a:bodyPr/>
          <a:lstStyle/>
          <a:p>
            <a:r>
              <a:rPr lang="vi-VN" sz="1200" b="0" i="0" kern="1200" dirty="0">
                <a:solidFill>
                  <a:schemeClr val="tx1"/>
                </a:solidFill>
                <a:effectLst/>
                <a:latin typeface="+mn-lt"/>
                <a:ea typeface="+mn-ea"/>
                <a:cs typeface="+mn-cs"/>
              </a:rPr>
              <a:t>Ví dụ dưới đây là đoạn văn phân tích nhân vật lão Hạc trong truyện ngắn </a:t>
            </a:r>
            <a:r>
              <a:rPr lang="vi-VN" sz="1200" b="0" i="1" kern="1200" dirty="0">
                <a:solidFill>
                  <a:schemeClr val="tx1"/>
                </a:solidFill>
                <a:effectLst/>
                <a:latin typeface="+mn-lt"/>
                <a:ea typeface="+mn-ea"/>
                <a:cs typeface="+mn-cs"/>
              </a:rPr>
              <a:t>Lão Hạc</a:t>
            </a:r>
            <a:r>
              <a:rPr lang="vi-VN" sz="1200" b="0" i="0" kern="1200" dirty="0">
                <a:solidFill>
                  <a:schemeClr val="tx1"/>
                </a:solidFill>
                <a:effectLst/>
                <a:latin typeface="+mn-lt"/>
                <a:ea typeface="+mn-ea"/>
                <a:cs typeface="+mn-cs"/>
              </a:rPr>
              <a:t> của Nam Cao.</a:t>
            </a:r>
          </a:p>
        </p:txBody>
      </p:sp>
      <p:sp>
        <p:nvSpPr>
          <p:cNvPr id="4" name="Slide Number Placeholder 3">
            <a:extLst>
              <a:ext uri="{FF2B5EF4-FFF2-40B4-BE49-F238E27FC236}">
                <a16:creationId xmlns:a16="http://schemas.microsoft.com/office/drawing/2014/main" id="{85098367-BDDA-41F9-F85F-946D386F00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3CB877-1241-4A94-A515-C2E55CF66A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9312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sz="1200" b="0" i="0" kern="1200" dirty="0">
                <a:solidFill>
                  <a:schemeClr val="tx1"/>
                </a:solidFill>
                <a:effectLst/>
                <a:latin typeface="+mn-lt"/>
                <a:ea typeface="+mn-ea"/>
                <a:cs typeface="+mn-cs"/>
              </a:rPr>
              <a:t>Ví dụ dưới đây là đoạn văn phân tích nhân vật lão Hạc trong truyện ngắn </a:t>
            </a:r>
            <a:r>
              <a:rPr lang="vi-VN" sz="1200" b="0" i="1" kern="1200" dirty="0">
                <a:solidFill>
                  <a:schemeClr val="tx1"/>
                </a:solidFill>
                <a:effectLst/>
                <a:latin typeface="+mn-lt"/>
                <a:ea typeface="+mn-ea"/>
                <a:cs typeface="+mn-cs"/>
              </a:rPr>
              <a:t>Lão Hạc</a:t>
            </a:r>
            <a:r>
              <a:rPr lang="vi-VN" sz="1200" b="0" i="0" kern="1200" dirty="0">
                <a:solidFill>
                  <a:schemeClr val="tx1"/>
                </a:solidFill>
                <a:effectLst/>
                <a:latin typeface="+mn-lt"/>
                <a:ea typeface="+mn-ea"/>
                <a:cs typeface="+mn-cs"/>
              </a:rPr>
              <a:t> của Nam Cao.</a:t>
            </a:r>
          </a:p>
        </p:txBody>
      </p:sp>
      <p:sp>
        <p:nvSpPr>
          <p:cNvPr id="4" name="Slide Number Placeholder 3"/>
          <p:cNvSpPr>
            <a:spLocks noGrp="1"/>
          </p:cNvSpPr>
          <p:nvPr>
            <p:ph type="sldNum" sz="quarter" idx="5"/>
          </p:nvPr>
        </p:nvSpPr>
        <p:spPr/>
        <p:txBody>
          <a:bodyPr/>
          <a:lstStyle/>
          <a:p>
            <a:fld id="{503CB877-1241-4A94-A515-C2E55CF66A59}" type="slidenum">
              <a:rPr lang="en-US" smtClean="0"/>
              <a:t>23</a:t>
            </a:fld>
            <a:endParaRPr lang="en-US"/>
          </a:p>
        </p:txBody>
      </p:sp>
    </p:spTree>
    <p:extLst>
      <p:ext uri="{BB962C8B-B14F-4D97-AF65-F5344CB8AC3E}">
        <p14:creationId xmlns:p14="http://schemas.microsoft.com/office/powerpoint/2010/main" val="2252038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15-Nov-24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15-Nov-24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15-Nov-24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15-Nov-24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15-Nov-24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062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092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030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6630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808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150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099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862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67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625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9715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15-Nov-24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8921878"/>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ngu-van-9-tap-1/1/697/103/"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ngu-van-9-tap-1/1/697/103/" TargetMode="External"/><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hoc10.vn/doc-sach/ngu-van-9-tap-1/1/697/103/" TargetMode="External"/><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www.hoc10.vn/doc-sach/ngu-van-9-tap-1/1/697/103/" TargetMode="External"/><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8.jpg"/><Relationship Id="rId4" Type="http://schemas.openxmlformats.org/officeDocument/2006/relationships/hyperlink" Target="https://www.youtube.com/@hoc1biet10"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BEDF486-704B-0B6B-8232-EC70946342AB}"/>
              </a:ext>
            </a:extLst>
          </p:cNvPr>
          <p:cNvSpPr txBox="1"/>
          <p:nvPr/>
        </p:nvSpPr>
        <p:spPr>
          <a:xfrm>
            <a:off x="2480732" y="1955231"/>
            <a:ext cx="7230536" cy="2947538"/>
          </a:xfrm>
          <a:prstGeom prst="rect">
            <a:avLst/>
          </a:prstGeom>
          <a:noFill/>
        </p:spPr>
        <p:txBody>
          <a:bodyPr wrap="square">
            <a:spAutoFit/>
          </a:bodyPr>
          <a:lstStyle/>
          <a:p>
            <a:pPr algn="ctr">
              <a:lnSpc>
                <a:spcPct val="134000"/>
              </a:lnSpc>
            </a:pPr>
            <a:r>
              <a:rPr lang="en-US" sz="4800" b="1" dirty="0" err="1">
                <a:solidFill>
                  <a:srgbClr val="002060"/>
                </a:solidFill>
                <a:latin typeface="UTM Avo" panose="02040603050506020204" pitchFamily="18" charset="0"/>
                <a:sym typeface="Arial"/>
              </a:rPr>
              <a:t>Bài</a:t>
            </a:r>
            <a:r>
              <a:rPr lang="vi-VN" sz="4800" b="1" i="0" u="none" strike="noStrike" cap="none" dirty="0">
                <a:solidFill>
                  <a:srgbClr val="002060"/>
                </a:solidFill>
                <a:latin typeface="UTM Avo" panose="02040603050506020204" pitchFamily="18" charset="0"/>
                <a:sym typeface="Arial"/>
              </a:rPr>
              <a:t> </a:t>
            </a:r>
            <a:r>
              <a:rPr lang="en-US" sz="4800" b="1" i="0" u="none" strike="noStrike" cap="none" dirty="0">
                <a:solidFill>
                  <a:srgbClr val="002060"/>
                </a:solidFill>
                <a:latin typeface="UTM Avo" panose="02040603050506020204" pitchFamily="18" charset="0"/>
                <a:sym typeface="Arial"/>
              </a:rPr>
              <a:t>4</a:t>
            </a:r>
          </a:p>
          <a:p>
            <a:pPr algn="ctr">
              <a:lnSpc>
                <a:spcPct val="134000"/>
              </a:lnSpc>
              <a:spcBef>
                <a:spcPts val="0"/>
              </a:spcBef>
            </a:pPr>
            <a:r>
              <a:rPr lang="en-US" sz="4800" b="1" i="0" u="none" strike="noStrike" cap="none" dirty="0" err="1">
                <a:solidFill>
                  <a:srgbClr val="002060"/>
                </a:solidFill>
                <a:latin typeface="UTM Avo" panose="02040603050506020204" pitchFamily="18" charset="0"/>
                <a:sym typeface="Arial"/>
              </a:rPr>
              <a:t>Viết</a:t>
            </a:r>
            <a:r>
              <a:rPr lang="en-US" sz="4800" b="1" i="0" u="none" strike="noStrike" cap="none" dirty="0">
                <a:solidFill>
                  <a:srgbClr val="00206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Phân</a:t>
            </a:r>
            <a:r>
              <a:rPr lang="en-US" sz="4800" b="1" i="0" u="none" strike="noStrike" cap="none" dirty="0">
                <a:solidFill>
                  <a:srgbClr val="FF000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tích</a:t>
            </a:r>
            <a:r>
              <a:rPr lang="en-US" sz="4800" b="1" i="0" u="none" strike="noStrike" cap="none" dirty="0">
                <a:solidFill>
                  <a:srgbClr val="FF000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một</a:t>
            </a:r>
            <a:r>
              <a:rPr lang="en-US" sz="4800" b="1" i="0" u="none" strike="noStrike" cap="none" dirty="0">
                <a:solidFill>
                  <a:srgbClr val="FF000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tác</a:t>
            </a:r>
            <a:r>
              <a:rPr lang="en-US" sz="4800" b="1" i="0" u="none" strike="noStrike" cap="none" dirty="0">
                <a:solidFill>
                  <a:srgbClr val="FF000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phẩm</a:t>
            </a:r>
            <a:r>
              <a:rPr lang="en-US" sz="4800" b="1" i="0" u="none" strike="noStrike" cap="none" dirty="0">
                <a:solidFill>
                  <a:srgbClr val="FF0000"/>
                </a:solidFill>
                <a:latin typeface="UTM Avo" panose="02040603050506020204" pitchFamily="18" charset="0"/>
                <a:sym typeface="Arial"/>
              </a:rPr>
              <a:t> </a:t>
            </a:r>
            <a:r>
              <a:rPr lang="en-US" sz="4800" b="1" i="0" u="none" strike="noStrike" cap="none" dirty="0" err="1">
                <a:solidFill>
                  <a:srgbClr val="FF0000"/>
                </a:solidFill>
                <a:latin typeface="UTM Avo" panose="02040603050506020204" pitchFamily="18" charset="0"/>
                <a:sym typeface="Arial"/>
              </a:rPr>
              <a:t>truyện</a:t>
            </a:r>
            <a:endParaRPr lang="vi-VN" sz="4800" b="1" i="0" u="none" strike="noStrike" cap="none" dirty="0">
              <a:solidFill>
                <a:srgbClr val="002060"/>
              </a:solidFill>
              <a:latin typeface="UTM Avo" panose="02040603050506020204" pitchFamily="18" charset="0"/>
              <a:sym typeface="Arial"/>
            </a:endParaRPr>
          </a:p>
        </p:txBody>
      </p:sp>
      <p:sp>
        <p:nvSpPr>
          <p:cNvPr id="3" name="TextBox 2">
            <a:extLst>
              <a:ext uri="{FF2B5EF4-FFF2-40B4-BE49-F238E27FC236}">
                <a16:creationId xmlns:a16="http://schemas.microsoft.com/office/drawing/2014/main" id="{F9EFC027-9F07-7ECD-4952-BCE22A899CBF}"/>
              </a:ext>
            </a:extLst>
          </p:cNvPr>
          <p:cNvSpPr txBox="1"/>
          <p:nvPr/>
        </p:nvSpPr>
        <p:spPr>
          <a:xfrm>
            <a:off x="9681882" y="245638"/>
            <a:ext cx="2259105" cy="945002"/>
          </a:xfrm>
          <a:prstGeom prst="rect">
            <a:avLst/>
          </a:prstGeom>
          <a:noFill/>
        </p:spPr>
        <p:txBody>
          <a:bodyPr wrap="square">
            <a:spAutoFit/>
          </a:bodyPr>
          <a:lstStyle/>
          <a:p>
            <a:pPr algn="r">
              <a:lnSpc>
                <a:spcPts val="3360"/>
              </a:lnSpc>
            </a:pPr>
            <a:r>
              <a:rPr lang="en-US" sz="2800" i="0" u="none" strike="noStrike" cap="none" dirty="0">
                <a:solidFill>
                  <a:schemeClr val="bg1"/>
                </a:solidFill>
                <a:latin typeface="UTM Avo" panose="02040603050506020204" pitchFamily="18" charset="0"/>
                <a:sym typeface="Arial"/>
              </a:rPr>
              <a:t>NGỮ VĂN 9</a:t>
            </a:r>
          </a:p>
          <a:p>
            <a:pPr algn="r">
              <a:lnSpc>
                <a:spcPts val="3360"/>
              </a:lnSpc>
            </a:pPr>
            <a:r>
              <a:rPr lang="en-US" sz="2400" dirty="0" err="1">
                <a:solidFill>
                  <a:schemeClr val="bg1"/>
                </a:solidFill>
                <a:latin typeface="UTM Avo" panose="02040603050506020204" pitchFamily="18" charset="0"/>
                <a:sym typeface="Arial"/>
              </a:rPr>
              <a:t>Tập</a:t>
            </a:r>
            <a:r>
              <a:rPr lang="en-US" sz="2400" dirty="0">
                <a:solidFill>
                  <a:schemeClr val="bg1"/>
                </a:solidFill>
                <a:latin typeface="UTM Avo" panose="02040603050506020204" pitchFamily="18" charset="0"/>
                <a:sym typeface="Arial"/>
              </a:rPr>
              <a:t> 1</a:t>
            </a:r>
            <a:endParaRPr lang="en-VN" sz="2400" dirty="0">
              <a:solidFill>
                <a:schemeClr val="bg1"/>
              </a:solidFill>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4E95F69-9765-9335-D787-E769A8FA5A87}"/>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62E64A2-ABB0-26B9-39F1-97D825247144}"/>
              </a:ext>
            </a:extLst>
          </p:cNvPr>
          <p:cNvSpPr txBox="1"/>
          <p:nvPr/>
        </p:nvSpPr>
        <p:spPr>
          <a:xfrm>
            <a:off x="673966" y="199288"/>
            <a:ext cx="10844067" cy="6329924"/>
          </a:xfrm>
          <a:prstGeom prst="rect">
            <a:avLst/>
          </a:prstGeom>
        </p:spPr>
        <p:txBody>
          <a:bodyPr lIns="32001" tIns="32001" rIns="32001" bIns="32001" rtlCol="0" anchor="ctr"/>
          <a:lstStyle/>
          <a:p>
            <a:pPr algn="ctr">
              <a:lnSpc>
                <a:spcPts val="2181"/>
              </a:lnSpc>
            </a:pPr>
            <a:endParaRPr sz="729"/>
          </a:p>
        </p:txBody>
      </p:sp>
      <p:sp>
        <p:nvSpPr>
          <p:cNvPr id="5" name="Freeform 4">
            <a:extLst>
              <a:ext uri="{FF2B5EF4-FFF2-40B4-BE49-F238E27FC236}">
                <a16:creationId xmlns:a16="http://schemas.microsoft.com/office/drawing/2014/main" id="{5013F22A-F9D5-72E6-796E-9786B3A92691}"/>
              </a:ext>
            </a:extLst>
          </p:cNvPr>
          <p:cNvSpPr/>
          <p:nvPr/>
        </p:nvSpPr>
        <p:spPr>
          <a:xfrm>
            <a:off x="835169" y="1645675"/>
            <a:ext cx="4466079" cy="4466079"/>
          </a:xfrm>
          <a:custGeom>
            <a:avLst/>
            <a:gdLst/>
            <a:ahLst/>
            <a:cxnLst/>
            <a:rect l="l" t="t" r="r" b="b"/>
            <a:pathLst>
              <a:path w="7089709" h="7089709">
                <a:moveTo>
                  <a:pt x="0" y="0"/>
                </a:moveTo>
                <a:lnTo>
                  <a:pt x="7089708" y="0"/>
                </a:lnTo>
                <a:lnTo>
                  <a:pt x="7089708" y="7089709"/>
                </a:lnTo>
                <a:lnTo>
                  <a:pt x="0" y="708970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729"/>
          </a:p>
        </p:txBody>
      </p:sp>
      <p:pic>
        <p:nvPicPr>
          <p:cNvPr id="6" name="Picture 5">
            <a:extLst>
              <a:ext uri="{FF2B5EF4-FFF2-40B4-BE49-F238E27FC236}">
                <a16:creationId xmlns:a16="http://schemas.microsoft.com/office/drawing/2014/main" id="{8D8561D8-16AA-F154-2536-8C06EA033E99}"/>
              </a:ext>
            </a:extLst>
          </p:cNvPr>
          <p:cNvPicPr>
            <a:picLocks noChangeAspect="1"/>
          </p:cNvPicPr>
          <p:nvPr/>
        </p:nvPicPr>
        <p:blipFill>
          <a:blip r:embed="rId4"/>
          <a:stretch>
            <a:fillRect/>
          </a:stretch>
        </p:blipFill>
        <p:spPr>
          <a:xfrm>
            <a:off x="5648587" y="757298"/>
            <a:ext cx="5411175" cy="5495665"/>
          </a:xfrm>
          <a:prstGeom prst="rect">
            <a:avLst/>
          </a:prstGeom>
        </p:spPr>
      </p:pic>
      <p:pic>
        <p:nvPicPr>
          <p:cNvPr id="2" name="Picture 1" descr="Logo, company name&#10;&#10;Description automatically generated">
            <a:extLst>
              <a:ext uri="{FF2B5EF4-FFF2-40B4-BE49-F238E27FC236}">
                <a16:creationId xmlns:a16="http://schemas.microsoft.com/office/drawing/2014/main" id="{BB0F1DB6-C30D-DEAE-9C69-3BE037B3E2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35169" cy="932010"/>
          </a:xfrm>
          <a:prstGeom prst="rect">
            <a:avLst/>
          </a:prstGeom>
        </p:spPr>
      </p:pic>
    </p:spTree>
    <p:extLst>
      <p:ext uri="{BB962C8B-B14F-4D97-AF65-F5344CB8AC3E}">
        <p14:creationId xmlns:p14="http://schemas.microsoft.com/office/powerpoint/2010/main" val="154155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FA2E6A-C552-A6EC-3091-104D5D0764AF}"/>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09446670-0E0D-34B5-5DB0-A400F03AF706}"/>
              </a:ext>
            </a:extLst>
          </p:cNvPr>
          <p:cNvPicPr>
            <a:picLocks noChangeAspect="1"/>
          </p:cNvPicPr>
          <p:nvPr/>
        </p:nvPicPr>
        <p:blipFill>
          <a:blip r:embed="rId3"/>
          <a:srcRect b="5176"/>
          <a:stretch/>
        </p:blipFill>
        <p:spPr>
          <a:xfrm>
            <a:off x="953937" y="177461"/>
            <a:ext cx="7207770" cy="6503078"/>
          </a:xfrm>
          <a:prstGeom prst="rect">
            <a:avLst/>
          </a:prstGeom>
        </p:spPr>
      </p:pic>
      <p:grpSp>
        <p:nvGrpSpPr>
          <p:cNvPr id="67" name="Group 66">
            <a:extLst>
              <a:ext uri="{FF2B5EF4-FFF2-40B4-BE49-F238E27FC236}">
                <a16:creationId xmlns:a16="http://schemas.microsoft.com/office/drawing/2014/main" id="{BD69CDCB-0EDE-3ECB-5C76-C9441D44FA15}"/>
              </a:ext>
            </a:extLst>
          </p:cNvPr>
          <p:cNvGrpSpPr/>
          <p:nvPr/>
        </p:nvGrpSpPr>
        <p:grpSpPr>
          <a:xfrm>
            <a:off x="1255822" y="572866"/>
            <a:ext cx="551438" cy="3931855"/>
            <a:chOff x="2799875" y="397565"/>
            <a:chExt cx="551438" cy="3931855"/>
          </a:xfrm>
        </p:grpSpPr>
        <p:sp>
          <p:nvSpPr>
            <p:cNvPr id="72" name="TextBox 71">
              <a:extLst>
                <a:ext uri="{FF2B5EF4-FFF2-40B4-BE49-F238E27FC236}">
                  <a16:creationId xmlns:a16="http://schemas.microsoft.com/office/drawing/2014/main" id="{749E8799-77FD-B771-0451-063B8C53438C}"/>
                </a:ext>
              </a:extLst>
            </p:cNvPr>
            <p:cNvSpPr txBox="1"/>
            <p:nvPr/>
          </p:nvSpPr>
          <p:spPr>
            <a:xfrm>
              <a:off x="2835965" y="397565"/>
              <a:ext cx="477079" cy="461665"/>
            </a:xfrm>
            <a:prstGeom prst="rect">
              <a:avLst/>
            </a:prstGeom>
            <a:noFill/>
          </p:spPr>
          <p:txBody>
            <a:bodyPr wrap="square" rtlCol="0">
              <a:spAutoFit/>
            </a:bodyPr>
            <a:lstStyle/>
            <a:p>
              <a:pPr algn="ctr"/>
              <a:r>
                <a:rPr lang="en-VN" sz="2400" dirty="0">
                  <a:latin typeface="UTM Avo" panose="02040603050506020204" pitchFamily="18"/>
                </a:rPr>
                <a:t>C</a:t>
              </a:r>
            </a:p>
          </p:txBody>
        </p:sp>
        <p:sp>
          <p:nvSpPr>
            <p:cNvPr id="81" name="TextBox 80">
              <a:extLst>
                <a:ext uri="{FF2B5EF4-FFF2-40B4-BE49-F238E27FC236}">
                  <a16:creationId xmlns:a16="http://schemas.microsoft.com/office/drawing/2014/main" id="{60211524-4B4D-E9CD-3152-AC16CA5BA26E}"/>
                </a:ext>
              </a:extLst>
            </p:cNvPr>
            <p:cNvSpPr txBox="1"/>
            <p:nvPr/>
          </p:nvSpPr>
          <p:spPr>
            <a:xfrm>
              <a:off x="2802834" y="830563"/>
              <a:ext cx="543339" cy="461665"/>
            </a:xfrm>
            <a:prstGeom prst="rect">
              <a:avLst/>
            </a:prstGeom>
            <a:noFill/>
          </p:spPr>
          <p:txBody>
            <a:bodyPr wrap="square">
              <a:spAutoFit/>
            </a:bodyPr>
            <a:lstStyle/>
            <a:p>
              <a:pPr algn="ctr"/>
              <a:r>
                <a:rPr lang="en-VN" sz="2400" dirty="0">
                  <a:latin typeface="UTM Avo" panose="02040603050506020204" pitchFamily="18"/>
                </a:rPr>
                <a:t>O</a:t>
              </a:r>
            </a:p>
          </p:txBody>
        </p:sp>
        <p:sp>
          <p:nvSpPr>
            <p:cNvPr id="82" name="TextBox 81">
              <a:extLst>
                <a:ext uri="{FF2B5EF4-FFF2-40B4-BE49-F238E27FC236}">
                  <a16:creationId xmlns:a16="http://schemas.microsoft.com/office/drawing/2014/main" id="{F504F1F5-8BAF-7BB6-E237-49DBA666C22E}"/>
                </a:ext>
              </a:extLst>
            </p:cNvPr>
            <p:cNvSpPr txBox="1"/>
            <p:nvPr/>
          </p:nvSpPr>
          <p:spPr>
            <a:xfrm>
              <a:off x="2802832" y="1703045"/>
              <a:ext cx="543339" cy="461665"/>
            </a:xfrm>
            <a:prstGeom prst="rect">
              <a:avLst/>
            </a:prstGeom>
            <a:noFill/>
          </p:spPr>
          <p:txBody>
            <a:bodyPr wrap="square">
              <a:spAutoFit/>
            </a:bodyPr>
            <a:lstStyle/>
            <a:p>
              <a:pPr algn="ctr"/>
              <a:r>
                <a:rPr lang="en-VN" sz="2400" dirty="0">
                  <a:latin typeface="UTM Avo" panose="02040603050506020204" pitchFamily="18"/>
                </a:rPr>
                <a:t>T</a:t>
              </a:r>
            </a:p>
          </p:txBody>
        </p:sp>
        <p:sp>
          <p:nvSpPr>
            <p:cNvPr id="83" name="TextBox 82">
              <a:extLst>
                <a:ext uri="{FF2B5EF4-FFF2-40B4-BE49-F238E27FC236}">
                  <a16:creationId xmlns:a16="http://schemas.microsoft.com/office/drawing/2014/main" id="{A3124668-C98B-E539-9724-A747FD0E4C84}"/>
                </a:ext>
              </a:extLst>
            </p:cNvPr>
            <p:cNvSpPr txBox="1"/>
            <p:nvPr/>
          </p:nvSpPr>
          <p:spPr>
            <a:xfrm>
              <a:off x="2802833" y="1278976"/>
              <a:ext cx="543339" cy="461665"/>
            </a:xfrm>
            <a:prstGeom prst="rect">
              <a:avLst/>
            </a:prstGeom>
            <a:noFill/>
          </p:spPr>
          <p:txBody>
            <a:bodyPr wrap="square">
              <a:spAutoFit/>
            </a:bodyPr>
            <a:lstStyle/>
            <a:p>
              <a:pPr algn="ctr"/>
              <a:r>
                <a:rPr lang="en-VN" sz="2400" dirty="0">
                  <a:latin typeface="UTM Avo" panose="02040603050506020204" pitchFamily="18"/>
                </a:rPr>
                <a:t>T</a:t>
              </a:r>
            </a:p>
          </p:txBody>
        </p:sp>
        <p:sp>
          <p:nvSpPr>
            <p:cNvPr id="84" name="TextBox 83">
              <a:extLst>
                <a:ext uri="{FF2B5EF4-FFF2-40B4-BE49-F238E27FC236}">
                  <a16:creationId xmlns:a16="http://schemas.microsoft.com/office/drawing/2014/main" id="{4EAE8F66-EC18-ABD2-18EA-8A271DF54D70}"/>
                </a:ext>
              </a:extLst>
            </p:cNvPr>
            <p:cNvSpPr txBox="1"/>
            <p:nvPr/>
          </p:nvSpPr>
          <p:spPr>
            <a:xfrm>
              <a:off x="2799875" y="2132588"/>
              <a:ext cx="543339" cy="461665"/>
            </a:xfrm>
            <a:prstGeom prst="rect">
              <a:avLst/>
            </a:prstGeom>
            <a:noFill/>
          </p:spPr>
          <p:txBody>
            <a:bodyPr wrap="square">
              <a:spAutoFit/>
            </a:bodyPr>
            <a:lstStyle/>
            <a:p>
              <a:pPr algn="ctr"/>
              <a:r>
                <a:rPr lang="en-VN" sz="2400" dirty="0">
                  <a:latin typeface="UTM Avo" panose="02040603050506020204" pitchFamily="18"/>
                </a:rPr>
                <a:t>R</a:t>
              </a:r>
            </a:p>
          </p:txBody>
        </p:sp>
        <p:sp>
          <p:nvSpPr>
            <p:cNvPr id="85" name="TextBox 84">
              <a:extLst>
                <a:ext uri="{FF2B5EF4-FFF2-40B4-BE49-F238E27FC236}">
                  <a16:creationId xmlns:a16="http://schemas.microsoft.com/office/drawing/2014/main" id="{3E4F7415-745D-8256-0AF4-0934133474C5}"/>
                </a:ext>
              </a:extLst>
            </p:cNvPr>
            <p:cNvSpPr txBox="1"/>
            <p:nvPr/>
          </p:nvSpPr>
          <p:spPr>
            <a:xfrm>
              <a:off x="2805018" y="2573365"/>
              <a:ext cx="543339" cy="461665"/>
            </a:xfrm>
            <a:prstGeom prst="rect">
              <a:avLst/>
            </a:prstGeom>
            <a:noFill/>
          </p:spPr>
          <p:txBody>
            <a:bodyPr wrap="square">
              <a:spAutoFit/>
            </a:bodyPr>
            <a:lstStyle/>
            <a:p>
              <a:pPr algn="ctr"/>
              <a:r>
                <a:rPr lang="en-VN" sz="2400" dirty="0">
                  <a:latin typeface="UTM Avo" panose="02040603050506020204" pitchFamily="18"/>
                </a:rPr>
                <a:t>U</a:t>
              </a:r>
            </a:p>
          </p:txBody>
        </p:sp>
        <p:sp>
          <p:nvSpPr>
            <p:cNvPr id="86" name="TextBox 85">
              <a:extLst>
                <a:ext uri="{FF2B5EF4-FFF2-40B4-BE49-F238E27FC236}">
                  <a16:creationId xmlns:a16="http://schemas.microsoft.com/office/drawing/2014/main" id="{59640E6C-F87B-420D-3A94-3873D1C6DFC0}"/>
                </a:ext>
              </a:extLst>
            </p:cNvPr>
            <p:cNvSpPr txBox="1"/>
            <p:nvPr/>
          </p:nvSpPr>
          <p:spPr>
            <a:xfrm>
              <a:off x="2807974" y="2995273"/>
              <a:ext cx="543339" cy="461665"/>
            </a:xfrm>
            <a:prstGeom prst="rect">
              <a:avLst/>
            </a:prstGeom>
            <a:noFill/>
          </p:spPr>
          <p:txBody>
            <a:bodyPr wrap="square">
              <a:spAutoFit/>
            </a:bodyPr>
            <a:lstStyle/>
            <a:p>
              <a:pPr algn="ctr"/>
              <a:r>
                <a:rPr lang="en-VN" sz="2400" dirty="0">
                  <a:latin typeface="UTM Avo" panose="02040603050506020204" pitchFamily="18"/>
                </a:rPr>
                <a:t>Y</a:t>
              </a:r>
            </a:p>
          </p:txBody>
        </p:sp>
        <p:sp>
          <p:nvSpPr>
            <p:cNvPr id="87" name="TextBox 86">
              <a:extLst>
                <a:ext uri="{FF2B5EF4-FFF2-40B4-BE49-F238E27FC236}">
                  <a16:creationId xmlns:a16="http://schemas.microsoft.com/office/drawing/2014/main" id="{0040E4B3-7B01-FF17-23D2-EFB5B9DDD5B7}"/>
                </a:ext>
              </a:extLst>
            </p:cNvPr>
            <p:cNvSpPr txBox="1"/>
            <p:nvPr/>
          </p:nvSpPr>
          <p:spPr>
            <a:xfrm>
              <a:off x="2802831" y="3438068"/>
              <a:ext cx="543339" cy="461665"/>
            </a:xfrm>
            <a:prstGeom prst="rect">
              <a:avLst/>
            </a:prstGeom>
            <a:noFill/>
          </p:spPr>
          <p:txBody>
            <a:bodyPr wrap="square">
              <a:spAutoFit/>
            </a:bodyPr>
            <a:lstStyle/>
            <a:p>
              <a:pPr algn="ctr"/>
              <a:r>
                <a:rPr lang="en-VN" sz="2400" dirty="0">
                  <a:latin typeface="UTM Avo" panose="02040603050506020204" pitchFamily="18"/>
                </a:rPr>
                <a:t>E</a:t>
              </a:r>
            </a:p>
          </p:txBody>
        </p:sp>
        <p:sp>
          <p:nvSpPr>
            <p:cNvPr id="88" name="TextBox 87">
              <a:extLst>
                <a:ext uri="{FF2B5EF4-FFF2-40B4-BE49-F238E27FC236}">
                  <a16:creationId xmlns:a16="http://schemas.microsoft.com/office/drawing/2014/main" id="{9D546ADA-A9B6-86D5-CC89-DA4E24FBCD2E}"/>
                </a:ext>
              </a:extLst>
            </p:cNvPr>
            <p:cNvSpPr txBox="1"/>
            <p:nvPr/>
          </p:nvSpPr>
          <p:spPr>
            <a:xfrm>
              <a:off x="2805018" y="3867755"/>
              <a:ext cx="543339" cy="461665"/>
            </a:xfrm>
            <a:prstGeom prst="rect">
              <a:avLst/>
            </a:prstGeom>
            <a:noFill/>
          </p:spPr>
          <p:txBody>
            <a:bodyPr wrap="square">
              <a:spAutoFit/>
            </a:bodyPr>
            <a:lstStyle/>
            <a:p>
              <a:pPr algn="ctr"/>
              <a:r>
                <a:rPr lang="en-VN" sz="2400" dirty="0">
                  <a:latin typeface="UTM Avo" panose="02040603050506020204" pitchFamily="18"/>
                </a:rPr>
                <a:t>N</a:t>
              </a:r>
            </a:p>
          </p:txBody>
        </p:sp>
      </p:grpSp>
      <p:grpSp>
        <p:nvGrpSpPr>
          <p:cNvPr id="89" name="Group 88">
            <a:extLst>
              <a:ext uri="{FF2B5EF4-FFF2-40B4-BE49-F238E27FC236}">
                <a16:creationId xmlns:a16="http://schemas.microsoft.com/office/drawing/2014/main" id="{F155FF8F-49CF-5A42-99FA-DC01E712A66F}"/>
              </a:ext>
            </a:extLst>
          </p:cNvPr>
          <p:cNvGrpSpPr/>
          <p:nvPr/>
        </p:nvGrpSpPr>
        <p:grpSpPr>
          <a:xfrm>
            <a:off x="3385707" y="2750826"/>
            <a:ext cx="608886" cy="1756055"/>
            <a:chOff x="4923885" y="2573365"/>
            <a:chExt cx="608886" cy="1756055"/>
          </a:xfrm>
        </p:grpSpPr>
        <p:sp>
          <p:nvSpPr>
            <p:cNvPr id="90" name="TextBox 89">
              <a:extLst>
                <a:ext uri="{FF2B5EF4-FFF2-40B4-BE49-F238E27FC236}">
                  <a16:creationId xmlns:a16="http://schemas.microsoft.com/office/drawing/2014/main" id="{54C5B687-6EDF-D725-BDEE-3E754F1040E7}"/>
                </a:ext>
              </a:extLst>
            </p:cNvPr>
            <p:cNvSpPr txBox="1"/>
            <p:nvPr/>
          </p:nvSpPr>
          <p:spPr>
            <a:xfrm>
              <a:off x="4923885" y="2573365"/>
              <a:ext cx="608886" cy="461665"/>
            </a:xfrm>
            <a:prstGeom prst="rect">
              <a:avLst/>
            </a:prstGeom>
            <a:noFill/>
          </p:spPr>
          <p:txBody>
            <a:bodyPr wrap="square">
              <a:spAutoFit/>
            </a:bodyPr>
            <a:lstStyle/>
            <a:p>
              <a:pPr algn="ctr"/>
              <a:r>
                <a:rPr lang="en-VN" sz="2400" dirty="0">
                  <a:latin typeface="UTM Avo" panose="02040603050506020204" pitchFamily="18"/>
                </a:rPr>
                <a:t>L</a:t>
              </a:r>
            </a:p>
          </p:txBody>
        </p:sp>
        <p:sp>
          <p:nvSpPr>
            <p:cNvPr id="91" name="TextBox 90">
              <a:extLst>
                <a:ext uri="{FF2B5EF4-FFF2-40B4-BE49-F238E27FC236}">
                  <a16:creationId xmlns:a16="http://schemas.microsoft.com/office/drawing/2014/main" id="{03BA506C-2A31-1DA5-E18E-A9AC32290FC6}"/>
                </a:ext>
              </a:extLst>
            </p:cNvPr>
            <p:cNvSpPr txBox="1"/>
            <p:nvPr/>
          </p:nvSpPr>
          <p:spPr>
            <a:xfrm>
              <a:off x="4923885" y="3429000"/>
              <a:ext cx="608886" cy="461665"/>
            </a:xfrm>
            <a:prstGeom prst="rect">
              <a:avLst/>
            </a:prstGeom>
            <a:noFill/>
          </p:spPr>
          <p:txBody>
            <a:bodyPr wrap="square">
              <a:spAutoFit/>
            </a:bodyPr>
            <a:lstStyle/>
            <a:p>
              <a:pPr algn="ctr"/>
              <a:r>
                <a:rPr lang="en-VN" sz="2400" dirty="0">
                  <a:latin typeface="UTM Avo" panose="02040603050506020204" pitchFamily="18"/>
                </a:rPr>
                <a:t>L</a:t>
              </a:r>
            </a:p>
          </p:txBody>
        </p:sp>
        <p:sp>
          <p:nvSpPr>
            <p:cNvPr id="92" name="TextBox 91">
              <a:extLst>
                <a:ext uri="{FF2B5EF4-FFF2-40B4-BE49-F238E27FC236}">
                  <a16:creationId xmlns:a16="http://schemas.microsoft.com/office/drawing/2014/main" id="{6FC389A3-A4AD-D561-F3C7-74203FA1749B}"/>
                </a:ext>
              </a:extLst>
            </p:cNvPr>
            <p:cNvSpPr txBox="1"/>
            <p:nvPr/>
          </p:nvSpPr>
          <p:spPr>
            <a:xfrm>
              <a:off x="4923885" y="3867755"/>
              <a:ext cx="608886" cy="461665"/>
            </a:xfrm>
            <a:prstGeom prst="rect">
              <a:avLst/>
            </a:prstGeom>
            <a:noFill/>
          </p:spPr>
          <p:txBody>
            <a:bodyPr wrap="square">
              <a:spAutoFit/>
            </a:bodyPr>
            <a:lstStyle/>
            <a:p>
              <a:pPr algn="ctr"/>
              <a:r>
                <a:rPr lang="en-VN" sz="2400" dirty="0">
                  <a:latin typeface="UTM Avo" panose="02040603050506020204" pitchFamily="18"/>
                </a:rPr>
                <a:t>E</a:t>
              </a:r>
            </a:p>
          </p:txBody>
        </p:sp>
        <p:sp>
          <p:nvSpPr>
            <p:cNvPr id="93" name="TextBox 92">
              <a:extLst>
                <a:ext uri="{FF2B5EF4-FFF2-40B4-BE49-F238E27FC236}">
                  <a16:creationId xmlns:a16="http://schemas.microsoft.com/office/drawing/2014/main" id="{92D7E20D-BD78-85E0-E1B7-D6DCFEE66C5A}"/>
                </a:ext>
              </a:extLst>
            </p:cNvPr>
            <p:cNvSpPr txBox="1"/>
            <p:nvPr/>
          </p:nvSpPr>
          <p:spPr>
            <a:xfrm>
              <a:off x="4923885" y="3006000"/>
              <a:ext cx="608886" cy="461665"/>
            </a:xfrm>
            <a:prstGeom prst="rect">
              <a:avLst/>
            </a:prstGeom>
            <a:noFill/>
          </p:spPr>
          <p:txBody>
            <a:bodyPr wrap="square">
              <a:spAutoFit/>
            </a:bodyPr>
            <a:lstStyle/>
            <a:p>
              <a:pPr algn="ctr"/>
              <a:r>
                <a:rPr lang="en-VN" sz="2400" dirty="0">
                  <a:latin typeface="UTM Avo" panose="02040603050506020204" pitchFamily="18"/>
                </a:rPr>
                <a:t>I</a:t>
              </a:r>
            </a:p>
          </p:txBody>
        </p:sp>
      </p:grpSp>
      <p:grpSp>
        <p:nvGrpSpPr>
          <p:cNvPr id="94" name="Group 93">
            <a:extLst>
              <a:ext uri="{FF2B5EF4-FFF2-40B4-BE49-F238E27FC236}">
                <a16:creationId xmlns:a16="http://schemas.microsoft.com/office/drawing/2014/main" id="{878C8E9E-715D-4D7E-98D1-0455C4EF7099}"/>
              </a:ext>
            </a:extLst>
          </p:cNvPr>
          <p:cNvGrpSpPr/>
          <p:nvPr/>
        </p:nvGrpSpPr>
        <p:grpSpPr>
          <a:xfrm>
            <a:off x="1297551" y="1880463"/>
            <a:ext cx="2664268" cy="469769"/>
            <a:chOff x="2835729" y="1703002"/>
            <a:chExt cx="2664268" cy="469769"/>
          </a:xfrm>
        </p:grpSpPr>
        <p:sp>
          <p:nvSpPr>
            <p:cNvPr id="95" name="TextBox 94">
              <a:extLst>
                <a:ext uri="{FF2B5EF4-FFF2-40B4-BE49-F238E27FC236}">
                  <a16:creationId xmlns:a16="http://schemas.microsoft.com/office/drawing/2014/main" id="{19CC51F7-0F26-8602-AD7A-5EF6566D3588}"/>
                </a:ext>
              </a:extLst>
            </p:cNvPr>
            <p:cNvSpPr txBox="1"/>
            <p:nvPr/>
          </p:nvSpPr>
          <p:spPr>
            <a:xfrm>
              <a:off x="3238272" y="1704480"/>
              <a:ext cx="543339" cy="461665"/>
            </a:xfrm>
            <a:prstGeom prst="rect">
              <a:avLst/>
            </a:prstGeom>
            <a:noFill/>
          </p:spPr>
          <p:txBody>
            <a:bodyPr wrap="square">
              <a:spAutoFit/>
            </a:bodyPr>
            <a:lstStyle/>
            <a:p>
              <a:pPr algn="ctr"/>
              <a:r>
                <a:rPr lang="en-VN" sz="2400" dirty="0">
                  <a:latin typeface="UTM Avo" panose="02040603050506020204" pitchFamily="18"/>
                </a:rPr>
                <a:t>R</a:t>
              </a:r>
            </a:p>
          </p:txBody>
        </p:sp>
        <p:sp>
          <p:nvSpPr>
            <p:cNvPr id="96" name="TextBox 95">
              <a:extLst>
                <a:ext uri="{FF2B5EF4-FFF2-40B4-BE49-F238E27FC236}">
                  <a16:creationId xmlns:a16="http://schemas.microsoft.com/office/drawing/2014/main" id="{D2DE03A3-5809-D6CF-3E27-AD94F502102A}"/>
                </a:ext>
              </a:extLst>
            </p:cNvPr>
            <p:cNvSpPr txBox="1"/>
            <p:nvPr/>
          </p:nvSpPr>
          <p:spPr>
            <a:xfrm>
              <a:off x="3750911" y="1711106"/>
              <a:ext cx="390939" cy="461665"/>
            </a:xfrm>
            <a:prstGeom prst="rect">
              <a:avLst/>
            </a:prstGeom>
            <a:noFill/>
          </p:spPr>
          <p:txBody>
            <a:bodyPr wrap="square">
              <a:spAutoFit/>
            </a:bodyPr>
            <a:lstStyle/>
            <a:p>
              <a:pPr algn="ctr"/>
              <a:r>
                <a:rPr lang="en-VN" sz="2400" dirty="0">
                  <a:latin typeface="UTM Avo" panose="02040603050506020204" pitchFamily="18"/>
                </a:rPr>
                <a:t>U</a:t>
              </a:r>
            </a:p>
          </p:txBody>
        </p:sp>
        <p:sp>
          <p:nvSpPr>
            <p:cNvPr id="97" name="TextBox 96">
              <a:extLst>
                <a:ext uri="{FF2B5EF4-FFF2-40B4-BE49-F238E27FC236}">
                  <a16:creationId xmlns:a16="http://schemas.microsoft.com/office/drawing/2014/main" id="{B71EB8B5-55A0-21ED-CCE7-22870CD6546B}"/>
                </a:ext>
              </a:extLst>
            </p:cNvPr>
            <p:cNvSpPr txBox="1"/>
            <p:nvPr/>
          </p:nvSpPr>
          <p:spPr>
            <a:xfrm>
              <a:off x="4111150" y="1703002"/>
              <a:ext cx="543339" cy="461665"/>
            </a:xfrm>
            <a:prstGeom prst="rect">
              <a:avLst/>
            </a:prstGeom>
            <a:noFill/>
          </p:spPr>
          <p:txBody>
            <a:bodyPr wrap="square">
              <a:spAutoFit/>
            </a:bodyPr>
            <a:lstStyle/>
            <a:p>
              <a:pPr algn="ctr"/>
              <a:r>
                <a:rPr lang="en-VN" sz="2400" dirty="0">
                  <a:latin typeface="UTM Avo" panose="02040603050506020204" pitchFamily="18"/>
                </a:rPr>
                <a:t>Y</a:t>
              </a:r>
            </a:p>
          </p:txBody>
        </p:sp>
        <p:sp>
          <p:nvSpPr>
            <p:cNvPr id="98" name="TextBox 97">
              <a:extLst>
                <a:ext uri="{FF2B5EF4-FFF2-40B4-BE49-F238E27FC236}">
                  <a16:creationId xmlns:a16="http://schemas.microsoft.com/office/drawing/2014/main" id="{3FC74EF9-F656-2849-DE20-6017169378AC}"/>
                </a:ext>
              </a:extLst>
            </p:cNvPr>
            <p:cNvSpPr txBox="1"/>
            <p:nvPr/>
          </p:nvSpPr>
          <p:spPr>
            <a:xfrm>
              <a:off x="4521967" y="1708580"/>
              <a:ext cx="543339" cy="461665"/>
            </a:xfrm>
            <a:prstGeom prst="rect">
              <a:avLst/>
            </a:prstGeom>
            <a:noFill/>
          </p:spPr>
          <p:txBody>
            <a:bodyPr wrap="square">
              <a:spAutoFit/>
            </a:bodyPr>
            <a:lstStyle/>
            <a:p>
              <a:pPr algn="ctr"/>
              <a:r>
                <a:rPr lang="en-VN" sz="2400" dirty="0">
                  <a:latin typeface="UTM Avo" panose="02040603050506020204" pitchFamily="18"/>
                </a:rPr>
                <a:t>E</a:t>
              </a:r>
            </a:p>
          </p:txBody>
        </p:sp>
        <p:sp>
          <p:nvSpPr>
            <p:cNvPr id="99" name="TextBox 98">
              <a:extLst>
                <a:ext uri="{FF2B5EF4-FFF2-40B4-BE49-F238E27FC236}">
                  <a16:creationId xmlns:a16="http://schemas.microsoft.com/office/drawing/2014/main" id="{D46D183C-B56A-933C-6DCD-DB32F3A2B16B}"/>
                </a:ext>
              </a:extLst>
            </p:cNvPr>
            <p:cNvSpPr txBox="1"/>
            <p:nvPr/>
          </p:nvSpPr>
          <p:spPr>
            <a:xfrm>
              <a:off x="4956658" y="1710824"/>
              <a:ext cx="543339" cy="461665"/>
            </a:xfrm>
            <a:prstGeom prst="rect">
              <a:avLst/>
            </a:prstGeom>
            <a:noFill/>
          </p:spPr>
          <p:txBody>
            <a:bodyPr wrap="square">
              <a:spAutoFit/>
            </a:bodyPr>
            <a:lstStyle/>
            <a:p>
              <a:pPr algn="ctr"/>
              <a:r>
                <a:rPr lang="en-VN" sz="2400" dirty="0">
                  <a:latin typeface="UTM Avo" panose="02040603050506020204" pitchFamily="18"/>
                </a:rPr>
                <a:t>N</a:t>
              </a:r>
            </a:p>
          </p:txBody>
        </p:sp>
        <p:sp>
          <p:nvSpPr>
            <p:cNvPr id="100" name="TextBox 99">
              <a:extLst>
                <a:ext uri="{FF2B5EF4-FFF2-40B4-BE49-F238E27FC236}">
                  <a16:creationId xmlns:a16="http://schemas.microsoft.com/office/drawing/2014/main" id="{AFF876E6-BA39-C731-1207-DE6C4254F60A}"/>
                </a:ext>
              </a:extLst>
            </p:cNvPr>
            <p:cNvSpPr txBox="1"/>
            <p:nvPr/>
          </p:nvSpPr>
          <p:spPr>
            <a:xfrm>
              <a:off x="2835729" y="1706359"/>
              <a:ext cx="463359" cy="461665"/>
            </a:xfrm>
            <a:prstGeom prst="rect">
              <a:avLst/>
            </a:prstGeom>
            <a:noFill/>
          </p:spPr>
          <p:txBody>
            <a:bodyPr wrap="square">
              <a:spAutoFit/>
            </a:bodyPr>
            <a:lstStyle/>
            <a:p>
              <a:pPr algn="ctr"/>
              <a:r>
                <a:rPr lang="en-VN" sz="2400" dirty="0">
                  <a:latin typeface="UTM Avo" panose="02040603050506020204" pitchFamily="18"/>
                </a:rPr>
                <a:t>T</a:t>
              </a:r>
            </a:p>
          </p:txBody>
        </p:sp>
      </p:grpSp>
      <p:grpSp>
        <p:nvGrpSpPr>
          <p:cNvPr id="101" name="Group 100">
            <a:extLst>
              <a:ext uri="{FF2B5EF4-FFF2-40B4-BE49-F238E27FC236}">
                <a16:creationId xmlns:a16="http://schemas.microsoft.com/office/drawing/2014/main" id="{70DA6B8D-844F-7289-658E-7E600D8E9FB2}"/>
              </a:ext>
            </a:extLst>
          </p:cNvPr>
          <p:cNvGrpSpPr/>
          <p:nvPr/>
        </p:nvGrpSpPr>
        <p:grpSpPr>
          <a:xfrm>
            <a:off x="1298142" y="4043056"/>
            <a:ext cx="2623686" cy="479664"/>
            <a:chOff x="2836320" y="3865595"/>
            <a:chExt cx="2623686" cy="479664"/>
          </a:xfrm>
        </p:grpSpPr>
        <p:sp>
          <p:nvSpPr>
            <p:cNvPr id="102" name="TextBox 101">
              <a:extLst>
                <a:ext uri="{FF2B5EF4-FFF2-40B4-BE49-F238E27FC236}">
                  <a16:creationId xmlns:a16="http://schemas.microsoft.com/office/drawing/2014/main" id="{D79DAABC-44AA-D792-7C90-8D216C5ADE83}"/>
                </a:ext>
              </a:extLst>
            </p:cNvPr>
            <p:cNvSpPr txBox="1"/>
            <p:nvPr/>
          </p:nvSpPr>
          <p:spPr>
            <a:xfrm>
              <a:off x="4567294" y="3873247"/>
              <a:ext cx="463359" cy="461665"/>
            </a:xfrm>
            <a:prstGeom prst="rect">
              <a:avLst/>
            </a:prstGeom>
            <a:noFill/>
          </p:spPr>
          <p:txBody>
            <a:bodyPr wrap="square">
              <a:spAutoFit/>
            </a:bodyPr>
            <a:lstStyle/>
            <a:p>
              <a:pPr algn="ctr"/>
              <a:r>
                <a:rPr lang="en-VN" sz="2400" dirty="0">
                  <a:latin typeface="UTM Avo" panose="02040603050506020204" pitchFamily="18"/>
                </a:rPr>
                <a:t>D</a:t>
              </a:r>
            </a:p>
          </p:txBody>
        </p:sp>
        <p:sp>
          <p:nvSpPr>
            <p:cNvPr id="103" name="TextBox 102">
              <a:extLst>
                <a:ext uri="{FF2B5EF4-FFF2-40B4-BE49-F238E27FC236}">
                  <a16:creationId xmlns:a16="http://schemas.microsoft.com/office/drawing/2014/main" id="{CBE169EC-0441-9058-7C26-E382CFBE2F53}"/>
                </a:ext>
              </a:extLst>
            </p:cNvPr>
            <p:cNvSpPr txBox="1"/>
            <p:nvPr/>
          </p:nvSpPr>
          <p:spPr>
            <a:xfrm>
              <a:off x="3714700" y="3878847"/>
              <a:ext cx="463359" cy="461665"/>
            </a:xfrm>
            <a:prstGeom prst="rect">
              <a:avLst/>
            </a:prstGeom>
            <a:noFill/>
          </p:spPr>
          <p:txBody>
            <a:bodyPr wrap="square">
              <a:spAutoFit/>
            </a:bodyPr>
            <a:lstStyle/>
            <a:p>
              <a:pPr algn="ctr"/>
              <a:r>
                <a:rPr lang="en-VN" sz="2400" dirty="0">
                  <a:latin typeface="UTM Avo" panose="02040603050506020204" pitchFamily="18"/>
                </a:rPr>
                <a:t>A</a:t>
              </a:r>
            </a:p>
          </p:txBody>
        </p:sp>
        <p:sp>
          <p:nvSpPr>
            <p:cNvPr id="104" name="TextBox 103">
              <a:extLst>
                <a:ext uri="{FF2B5EF4-FFF2-40B4-BE49-F238E27FC236}">
                  <a16:creationId xmlns:a16="http://schemas.microsoft.com/office/drawing/2014/main" id="{FDBC9FF9-6531-5790-A11C-69CAA657EE4C}"/>
                </a:ext>
              </a:extLst>
            </p:cNvPr>
            <p:cNvSpPr txBox="1"/>
            <p:nvPr/>
          </p:nvSpPr>
          <p:spPr>
            <a:xfrm>
              <a:off x="3255741" y="3867474"/>
              <a:ext cx="463359" cy="461665"/>
            </a:xfrm>
            <a:prstGeom prst="rect">
              <a:avLst/>
            </a:prstGeom>
            <a:noFill/>
          </p:spPr>
          <p:txBody>
            <a:bodyPr wrap="square">
              <a:spAutoFit/>
            </a:bodyPr>
            <a:lstStyle/>
            <a:p>
              <a:pPr algn="ctr"/>
              <a:r>
                <a:rPr lang="en-VN" sz="2400" dirty="0">
                  <a:latin typeface="UTM Avo" panose="02040603050506020204" pitchFamily="18"/>
                </a:rPr>
                <a:t>H</a:t>
              </a:r>
            </a:p>
          </p:txBody>
        </p:sp>
        <p:sp>
          <p:nvSpPr>
            <p:cNvPr id="105" name="TextBox 104">
              <a:extLst>
                <a:ext uri="{FF2B5EF4-FFF2-40B4-BE49-F238E27FC236}">
                  <a16:creationId xmlns:a16="http://schemas.microsoft.com/office/drawing/2014/main" id="{BEC2A85C-3328-7EDA-3567-3AB2CF165597}"/>
                </a:ext>
              </a:extLst>
            </p:cNvPr>
            <p:cNvSpPr txBox="1"/>
            <p:nvPr/>
          </p:nvSpPr>
          <p:spPr>
            <a:xfrm>
              <a:off x="4996647" y="3873246"/>
              <a:ext cx="463359" cy="461665"/>
            </a:xfrm>
            <a:prstGeom prst="rect">
              <a:avLst/>
            </a:prstGeom>
            <a:noFill/>
          </p:spPr>
          <p:txBody>
            <a:bodyPr wrap="square">
              <a:spAutoFit/>
            </a:bodyPr>
            <a:lstStyle/>
            <a:p>
              <a:pPr algn="ctr"/>
              <a:r>
                <a:rPr lang="en-VN" sz="2400" dirty="0">
                  <a:latin typeface="UTM Avo" panose="02040603050506020204" pitchFamily="18"/>
                </a:rPr>
                <a:t>E</a:t>
              </a:r>
            </a:p>
          </p:txBody>
        </p:sp>
        <p:sp>
          <p:nvSpPr>
            <p:cNvPr id="106" name="TextBox 105">
              <a:extLst>
                <a:ext uri="{FF2B5EF4-FFF2-40B4-BE49-F238E27FC236}">
                  <a16:creationId xmlns:a16="http://schemas.microsoft.com/office/drawing/2014/main" id="{56DEABA3-5FC2-29B3-7B6B-E7B44925B1A4}"/>
                </a:ext>
              </a:extLst>
            </p:cNvPr>
            <p:cNvSpPr txBox="1"/>
            <p:nvPr/>
          </p:nvSpPr>
          <p:spPr>
            <a:xfrm>
              <a:off x="2836320" y="3865595"/>
              <a:ext cx="463359" cy="461665"/>
            </a:xfrm>
            <a:prstGeom prst="rect">
              <a:avLst/>
            </a:prstGeom>
            <a:noFill/>
          </p:spPr>
          <p:txBody>
            <a:bodyPr wrap="square">
              <a:spAutoFit/>
            </a:bodyPr>
            <a:lstStyle/>
            <a:p>
              <a:pPr algn="ctr"/>
              <a:r>
                <a:rPr lang="en-VN" sz="2400" dirty="0">
                  <a:latin typeface="UTM Avo" panose="02040603050506020204" pitchFamily="18"/>
                </a:rPr>
                <a:t>N</a:t>
              </a:r>
            </a:p>
          </p:txBody>
        </p:sp>
        <p:sp>
          <p:nvSpPr>
            <p:cNvPr id="107" name="TextBox 106">
              <a:extLst>
                <a:ext uri="{FF2B5EF4-FFF2-40B4-BE49-F238E27FC236}">
                  <a16:creationId xmlns:a16="http://schemas.microsoft.com/office/drawing/2014/main" id="{4EB6E750-790D-3709-BC20-6E0AE9DD288E}"/>
                </a:ext>
              </a:extLst>
            </p:cNvPr>
            <p:cNvSpPr txBox="1"/>
            <p:nvPr/>
          </p:nvSpPr>
          <p:spPr>
            <a:xfrm>
              <a:off x="4120695" y="3883594"/>
              <a:ext cx="463359" cy="461665"/>
            </a:xfrm>
            <a:prstGeom prst="rect">
              <a:avLst/>
            </a:prstGeom>
            <a:noFill/>
          </p:spPr>
          <p:txBody>
            <a:bodyPr wrap="square">
              <a:spAutoFit/>
            </a:bodyPr>
            <a:lstStyle/>
            <a:p>
              <a:pPr algn="ctr"/>
              <a:r>
                <a:rPr lang="en-VN" sz="2400" dirty="0">
                  <a:latin typeface="UTM Avo" panose="02040603050506020204" pitchFamily="18"/>
                </a:rPr>
                <a:t>N</a:t>
              </a:r>
            </a:p>
          </p:txBody>
        </p:sp>
      </p:grpSp>
      <p:grpSp>
        <p:nvGrpSpPr>
          <p:cNvPr id="108" name="Group 107">
            <a:extLst>
              <a:ext uri="{FF2B5EF4-FFF2-40B4-BE49-F238E27FC236}">
                <a16:creationId xmlns:a16="http://schemas.microsoft.com/office/drawing/2014/main" id="{991E45FD-4679-6CD6-6BDF-B3F1E8218D5E}"/>
              </a:ext>
            </a:extLst>
          </p:cNvPr>
          <p:cNvGrpSpPr/>
          <p:nvPr/>
        </p:nvGrpSpPr>
        <p:grpSpPr>
          <a:xfrm>
            <a:off x="1749374" y="4919294"/>
            <a:ext cx="5972387" cy="478496"/>
            <a:chOff x="3287552" y="4741833"/>
            <a:chExt cx="5972387" cy="478496"/>
          </a:xfrm>
        </p:grpSpPr>
        <p:sp>
          <p:nvSpPr>
            <p:cNvPr id="109" name="TextBox 108">
              <a:extLst>
                <a:ext uri="{FF2B5EF4-FFF2-40B4-BE49-F238E27FC236}">
                  <a16:creationId xmlns:a16="http://schemas.microsoft.com/office/drawing/2014/main" id="{98752FF7-2595-6627-998D-0AB48DC216B7}"/>
                </a:ext>
              </a:extLst>
            </p:cNvPr>
            <p:cNvSpPr txBox="1"/>
            <p:nvPr/>
          </p:nvSpPr>
          <p:spPr>
            <a:xfrm>
              <a:off x="4572414" y="4752991"/>
              <a:ext cx="463359" cy="461665"/>
            </a:xfrm>
            <a:prstGeom prst="rect">
              <a:avLst/>
            </a:prstGeom>
            <a:noFill/>
          </p:spPr>
          <p:txBody>
            <a:bodyPr wrap="square">
              <a:spAutoFit/>
            </a:bodyPr>
            <a:lstStyle/>
            <a:p>
              <a:pPr algn="ctr"/>
              <a:r>
                <a:rPr lang="en-VN" sz="2400" dirty="0">
                  <a:latin typeface="UTM Avo" panose="02040603050506020204" pitchFamily="18"/>
                </a:rPr>
                <a:t>I</a:t>
              </a:r>
            </a:p>
          </p:txBody>
        </p:sp>
        <p:sp>
          <p:nvSpPr>
            <p:cNvPr id="110" name="TextBox 109">
              <a:extLst>
                <a:ext uri="{FF2B5EF4-FFF2-40B4-BE49-F238E27FC236}">
                  <a16:creationId xmlns:a16="http://schemas.microsoft.com/office/drawing/2014/main" id="{4DB86565-C3E1-1231-3C53-17A5DA7346D2}"/>
                </a:ext>
              </a:extLst>
            </p:cNvPr>
            <p:cNvSpPr txBox="1"/>
            <p:nvPr/>
          </p:nvSpPr>
          <p:spPr>
            <a:xfrm>
              <a:off x="4144159" y="4758664"/>
              <a:ext cx="463359" cy="461665"/>
            </a:xfrm>
            <a:prstGeom prst="rect">
              <a:avLst/>
            </a:prstGeom>
            <a:noFill/>
          </p:spPr>
          <p:txBody>
            <a:bodyPr wrap="square">
              <a:spAutoFit/>
            </a:bodyPr>
            <a:lstStyle/>
            <a:p>
              <a:pPr algn="ctr"/>
              <a:r>
                <a:rPr lang="en-VN" sz="2400" dirty="0">
                  <a:latin typeface="UTM Avo" panose="02040603050506020204" pitchFamily="18"/>
                </a:rPr>
                <a:t>H</a:t>
              </a:r>
            </a:p>
          </p:txBody>
        </p:sp>
        <p:sp>
          <p:nvSpPr>
            <p:cNvPr id="111" name="TextBox 110">
              <a:extLst>
                <a:ext uri="{FF2B5EF4-FFF2-40B4-BE49-F238E27FC236}">
                  <a16:creationId xmlns:a16="http://schemas.microsoft.com/office/drawing/2014/main" id="{6282AC3D-C69F-ACAE-6458-18BFF66231E7}"/>
                </a:ext>
              </a:extLst>
            </p:cNvPr>
            <p:cNvSpPr txBox="1"/>
            <p:nvPr/>
          </p:nvSpPr>
          <p:spPr>
            <a:xfrm>
              <a:off x="3714699" y="4741835"/>
              <a:ext cx="463359" cy="461665"/>
            </a:xfrm>
            <a:prstGeom prst="rect">
              <a:avLst/>
            </a:prstGeom>
            <a:noFill/>
          </p:spPr>
          <p:txBody>
            <a:bodyPr wrap="square">
              <a:spAutoFit/>
            </a:bodyPr>
            <a:lstStyle/>
            <a:p>
              <a:pPr algn="ctr"/>
              <a:r>
                <a:rPr lang="en-VN" sz="2400" dirty="0">
                  <a:latin typeface="UTM Avo" panose="02040603050506020204" pitchFamily="18"/>
                </a:rPr>
                <a:t>G</a:t>
              </a:r>
            </a:p>
          </p:txBody>
        </p:sp>
        <p:sp>
          <p:nvSpPr>
            <p:cNvPr id="112" name="TextBox 111">
              <a:extLst>
                <a:ext uri="{FF2B5EF4-FFF2-40B4-BE49-F238E27FC236}">
                  <a16:creationId xmlns:a16="http://schemas.microsoft.com/office/drawing/2014/main" id="{666DFC88-3634-859B-9240-0937F984FFB0}"/>
                </a:ext>
              </a:extLst>
            </p:cNvPr>
            <p:cNvSpPr txBox="1"/>
            <p:nvPr/>
          </p:nvSpPr>
          <p:spPr>
            <a:xfrm>
              <a:off x="3287552" y="4753208"/>
              <a:ext cx="463359" cy="461665"/>
            </a:xfrm>
            <a:prstGeom prst="rect">
              <a:avLst/>
            </a:prstGeom>
            <a:noFill/>
          </p:spPr>
          <p:txBody>
            <a:bodyPr wrap="square">
              <a:spAutoFit/>
            </a:bodyPr>
            <a:lstStyle/>
            <a:p>
              <a:pPr algn="ctr"/>
              <a:r>
                <a:rPr lang="en-VN" sz="2400" dirty="0">
                  <a:latin typeface="UTM Avo" panose="02040603050506020204" pitchFamily="18"/>
                </a:rPr>
                <a:t>N</a:t>
              </a:r>
            </a:p>
          </p:txBody>
        </p:sp>
        <p:sp>
          <p:nvSpPr>
            <p:cNvPr id="113" name="TextBox 112">
              <a:extLst>
                <a:ext uri="{FF2B5EF4-FFF2-40B4-BE49-F238E27FC236}">
                  <a16:creationId xmlns:a16="http://schemas.microsoft.com/office/drawing/2014/main" id="{65CABB16-2B75-0E18-2CCD-03EB3E2684FB}"/>
                </a:ext>
              </a:extLst>
            </p:cNvPr>
            <p:cNvSpPr txBox="1"/>
            <p:nvPr/>
          </p:nvSpPr>
          <p:spPr>
            <a:xfrm>
              <a:off x="6260882" y="4745491"/>
              <a:ext cx="463359" cy="461665"/>
            </a:xfrm>
            <a:prstGeom prst="rect">
              <a:avLst/>
            </a:prstGeom>
            <a:noFill/>
          </p:spPr>
          <p:txBody>
            <a:bodyPr wrap="square">
              <a:spAutoFit/>
            </a:bodyPr>
            <a:lstStyle/>
            <a:p>
              <a:pPr algn="ctr"/>
              <a:r>
                <a:rPr lang="en-VN" sz="2400" dirty="0">
                  <a:latin typeface="UTM Avo" panose="02040603050506020204" pitchFamily="18"/>
                </a:rPr>
                <a:t>N</a:t>
              </a:r>
            </a:p>
          </p:txBody>
        </p:sp>
        <p:sp>
          <p:nvSpPr>
            <p:cNvPr id="114" name="TextBox 113">
              <a:extLst>
                <a:ext uri="{FF2B5EF4-FFF2-40B4-BE49-F238E27FC236}">
                  <a16:creationId xmlns:a16="http://schemas.microsoft.com/office/drawing/2014/main" id="{AFC4F349-C8AB-30D4-B497-5035F6115DEB}"/>
                </a:ext>
              </a:extLst>
            </p:cNvPr>
            <p:cNvSpPr txBox="1"/>
            <p:nvPr/>
          </p:nvSpPr>
          <p:spPr>
            <a:xfrm>
              <a:off x="5837267" y="4741834"/>
              <a:ext cx="463359" cy="461665"/>
            </a:xfrm>
            <a:prstGeom prst="rect">
              <a:avLst/>
            </a:prstGeom>
            <a:noFill/>
          </p:spPr>
          <p:txBody>
            <a:bodyPr wrap="square">
              <a:spAutoFit/>
            </a:bodyPr>
            <a:lstStyle/>
            <a:p>
              <a:pPr algn="ctr"/>
              <a:r>
                <a:rPr lang="en-VN" sz="2400" dirty="0">
                  <a:latin typeface="UTM Avo" panose="02040603050506020204" pitchFamily="18"/>
                </a:rPr>
                <a:t>A</a:t>
              </a:r>
            </a:p>
          </p:txBody>
        </p:sp>
        <p:sp>
          <p:nvSpPr>
            <p:cNvPr id="115" name="TextBox 114">
              <a:extLst>
                <a:ext uri="{FF2B5EF4-FFF2-40B4-BE49-F238E27FC236}">
                  <a16:creationId xmlns:a16="http://schemas.microsoft.com/office/drawing/2014/main" id="{6D22BE28-F713-4911-6F8D-8C8F93275019}"/>
                </a:ext>
              </a:extLst>
            </p:cNvPr>
            <p:cNvSpPr txBox="1"/>
            <p:nvPr/>
          </p:nvSpPr>
          <p:spPr>
            <a:xfrm>
              <a:off x="5428017" y="4748591"/>
              <a:ext cx="463359" cy="461665"/>
            </a:xfrm>
            <a:prstGeom prst="rect">
              <a:avLst/>
            </a:prstGeom>
            <a:noFill/>
          </p:spPr>
          <p:txBody>
            <a:bodyPr wrap="square">
              <a:spAutoFit/>
            </a:bodyPr>
            <a:lstStyle/>
            <a:p>
              <a:pPr algn="ctr"/>
              <a:r>
                <a:rPr lang="en-VN" sz="2400" dirty="0">
                  <a:latin typeface="UTM Avo" panose="02040603050506020204" pitchFamily="18"/>
                </a:rPr>
                <a:t>U</a:t>
              </a:r>
            </a:p>
          </p:txBody>
        </p:sp>
        <p:sp>
          <p:nvSpPr>
            <p:cNvPr id="116" name="TextBox 115">
              <a:extLst>
                <a:ext uri="{FF2B5EF4-FFF2-40B4-BE49-F238E27FC236}">
                  <a16:creationId xmlns:a16="http://schemas.microsoft.com/office/drawing/2014/main" id="{DBF38AC1-B4C6-0DAA-0F24-5363C546D5F7}"/>
                </a:ext>
              </a:extLst>
            </p:cNvPr>
            <p:cNvSpPr txBox="1"/>
            <p:nvPr/>
          </p:nvSpPr>
          <p:spPr>
            <a:xfrm>
              <a:off x="4977910" y="4752991"/>
              <a:ext cx="463359" cy="461665"/>
            </a:xfrm>
            <a:prstGeom prst="rect">
              <a:avLst/>
            </a:prstGeom>
            <a:noFill/>
          </p:spPr>
          <p:txBody>
            <a:bodyPr wrap="square">
              <a:spAutoFit/>
            </a:bodyPr>
            <a:lstStyle/>
            <a:p>
              <a:pPr algn="ctr"/>
              <a:r>
                <a:rPr lang="en-VN" sz="2400" dirty="0">
                  <a:latin typeface="UTM Avo" panose="02040603050506020204" pitchFamily="18"/>
                </a:rPr>
                <a:t>L</a:t>
              </a:r>
            </a:p>
          </p:txBody>
        </p:sp>
        <p:sp>
          <p:nvSpPr>
            <p:cNvPr id="117" name="TextBox 116">
              <a:extLst>
                <a:ext uri="{FF2B5EF4-FFF2-40B4-BE49-F238E27FC236}">
                  <a16:creationId xmlns:a16="http://schemas.microsoft.com/office/drawing/2014/main" id="{ACF636BA-255C-53DA-DD47-BF9DA7962D19}"/>
                </a:ext>
              </a:extLst>
            </p:cNvPr>
            <p:cNvSpPr txBox="1"/>
            <p:nvPr/>
          </p:nvSpPr>
          <p:spPr>
            <a:xfrm>
              <a:off x="8796580" y="4741833"/>
              <a:ext cx="463359" cy="461665"/>
            </a:xfrm>
            <a:prstGeom prst="rect">
              <a:avLst/>
            </a:prstGeom>
            <a:noFill/>
          </p:spPr>
          <p:txBody>
            <a:bodyPr wrap="square">
              <a:spAutoFit/>
            </a:bodyPr>
            <a:lstStyle/>
            <a:p>
              <a:pPr algn="ctr"/>
              <a:r>
                <a:rPr lang="en-VN" sz="2400" dirty="0">
                  <a:latin typeface="UTM Avo" panose="02040603050506020204" pitchFamily="18"/>
                </a:rPr>
                <a:t>C</a:t>
              </a:r>
            </a:p>
          </p:txBody>
        </p:sp>
        <p:sp>
          <p:nvSpPr>
            <p:cNvPr id="118" name="TextBox 117">
              <a:extLst>
                <a:ext uri="{FF2B5EF4-FFF2-40B4-BE49-F238E27FC236}">
                  <a16:creationId xmlns:a16="http://schemas.microsoft.com/office/drawing/2014/main" id="{0132E0FD-474B-EA04-CF9C-1A50EFCDAC83}"/>
                </a:ext>
              </a:extLst>
            </p:cNvPr>
            <p:cNvSpPr txBox="1"/>
            <p:nvPr/>
          </p:nvSpPr>
          <p:spPr>
            <a:xfrm>
              <a:off x="8386217" y="4745412"/>
              <a:ext cx="463359" cy="461665"/>
            </a:xfrm>
            <a:prstGeom prst="rect">
              <a:avLst/>
            </a:prstGeom>
            <a:noFill/>
          </p:spPr>
          <p:txBody>
            <a:bodyPr wrap="square">
              <a:spAutoFit/>
            </a:bodyPr>
            <a:lstStyle/>
            <a:p>
              <a:pPr algn="ctr"/>
              <a:r>
                <a:rPr lang="en-VN" sz="2400" dirty="0">
                  <a:latin typeface="UTM Avo" panose="02040603050506020204" pitchFamily="18"/>
                </a:rPr>
                <a:t>O</a:t>
              </a:r>
            </a:p>
          </p:txBody>
        </p:sp>
        <p:sp>
          <p:nvSpPr>
            <p:cNvPr id="119" name="TextBox 118">
              <a:extLst>
                <a:ext uri="{FF2B5EF4-FFF2-40B4-BE49-F238E27FC236}">
                  <a16:creationId xmlns:a16="http://schemas.microsoft.com/office/drawing/2014/main" id="{C4E7720D-FE7B-86CD-1BF5-7111C28B7E1D}"/>
                </a:ext>
              </a:extLst>
            </p:cNvPr>
            <p:cNvSpPr txBox="1"/>
            <p:nvPr/>
          </p:nvSpPr>
          <p:spPr>
            <a:xfrm>
              <a:off x="7967469" y="4758664"/>
              <a:ext cx="463359" cy="461665"/>
            </a:xfrm>
            <a:prstGeom prst="rect">
              <a:avLst/>
            </a:prstGeom>
            <a:noFill/>
          </p:spPr>
          <p:txBody>
            <a:bodyPr wrap="square">
              <a:spAutoFit/>
            </a:bodyPr>
            <a:lstStyle/>
            <a:p>
              <a:pPr algn="ctr"/>
              <a:r>
                <a:rPr lang="en-VN" sz="2400" dirty="0">
                  <a:latin typeface="UTM Avo" panose="02040603050506020204" pitchFamily="18"/>
                </a:rPr>
                <a:t>H</a:t>
              </a:r>
            </a:p>
          </p:txBody>
        </p:sp>
        <p:sp>
          <p:nvSpPr>
            <p:cNvPr id="120" name="TextBox 119">
              <a:extLst>
                <a:ext uri="{FF2B5EF4-FFF2-40B4-BE49-F238E27FC236}">
                  <a16:creationId xmlns:a16="http://schemas.microsoft.com/office/drawing/2014/main" id="{9B7AB9C4-9358-2ABF-8D91-7F33562D17FA}"/>
                </a:ext>
              </a:extLst>
            </p:cNvPr>
            <p:cNvSpPr txBox="1"/>
            <p:nvPr/>
          </p:nvSpPr>
          <p:spPr>
            <a:xfrm>
              <a:off x="6684497" y="4758664"/>
              <a:ext cx="463359" cy="461665"/>
            </a:xfrm>
            <a:prstGeom prst="rect">
              <a:avLst/>
            </a:prstGeom>
            <a:noFill/>
          </p:spPr>
          <p:txBody>
            <a:bodyPr wrap="square">
              <a:spAutoFit/>
            </a:bodyPr>
            <a:lstStyle/>
            <a:p>
              <a:pPr algn="ctr"/>
              <a:r>
                <a:rPr lang="en-VN" sz="2400" dirty="0">
                  <a:latin typeface="UTM Avo" panose="02040603050506020204" pitchFamily="18"/>
                </a:rPr>
                <a:t>V</a:t>
              </a:r>
            </a:p>
          </p:txBody>
        </p:sp>
        <p:sp>
          <p:nvSpPr>
            <p:cNvPr id="121" name="TextBox 120">
              <a:extLst>
                <a:ext uri="{FF2B5EF4-FFF2-40B4-BE49-F238E27FC236}">
                  <a16:creationId xmlns:a16="http://schemas.microsoft.com/office/drawing/2014/main" id="{0FE00EDC-280A-F6BE-C5BB-F411E3CE4481}"/>
                </a:ext>
              </a:extLst>
            </p:cNvPr>
            <p:cNvSpPr txBox="1"/>
            <p:nvPr/>
          </p:nvSpPr>
          <p:spPr>
            <a:xfrm>
              <a:off x="7113281" y="4741834"/>
              <a:ext cx="463359" cy="461665"/>
            </a:xfrm>
            <a:prstGeom prst="rect">
              <a:avLst/>
            </a:prstGeom>
            <a:noFill/>
          </p:spPr>
          <p:txBody>
            <a:bodyPr wrap="square">
              <a:spAutoFit/>
            </a:bodyPr>
            <a:lstStyle/>
            <a:p>
              <a:pPr algn="ctr"/>
              <a:r>
                <a:rPr lang="en-VN" sz="2400" dirty="0">
                  <a:latin typeface="UTM Avo" panose="02040603050506020204" pitchFamily="18"/>
                </a:rPr>
                <a:t>A</a:t>
              </a:r>
            </a:p>
          </p:txBody>
        </p:sp>
        <p:sp>
          <p:nvSpPr>
            <p:cNvPr id="122" name="TextBox 121">
              <a:extLst>
                <a:ext uri="{FF2B5EF4-FFF2-40B4-BE49-F238E27FC236}">
                  <a16:creationId xmlns:a16="http://schemas.microsoft.com/office/drawing/2014/main" id="{E04318F3-172E-AA72-2C54-097CD3B76852}"/>
                </a:ext>
              </a:extLst>
            </p:cNvPr>
            <p:cNvSpPr txBox="1"/>
            <p:nvPr/>
          </p:nvSpPr>
          <p:spPr>
            <a:xfrm>
              <a:off x="7548721" y="4758664"/>
              <a:ext cx="463359" cy="461665"/>
            </a:xfrm>
            <a:prstGeom prst="rect">
              <a:avLst/>
            </a:prstGeom>
            <a:noFill/>
          </p:spPr>
          <p:txBody>
            <a:bodyPr wrap="square">
              <a:spAutoFit/>
            </a:bodyPr>
            <a:lstStyle/>
            <a:p>
              <a:pPr algn="ctr"/>
              <a:r>
                <a:rPr lang="en-VN" sz="2400" dirty="0">
                  <a:latin typeface="UTM Avo" panose="02040603050506020204" pitchFamily="18"/>
                </a:rPr>
                <a:t>N</a:t>
              </a:r>
            </a:p>
          </p:txBody>
        </p:sp>
      </p:grpSp>
      <p:grpSp>
        <p:nvGrpSpPr>
          <p:cNvPr id="123" name="Group 122">
            <a:extLst>
              <a:ext uri="{FF2B5EF4-FFF2-40B4-BE49-F238E27FC236}">
                <a16:creationId xmlns:a16="http://schemas.microsoft.com/office/drawing/2014/main" id="{5846ACE9-6C20-2759-4D04-3E48005779A6}"/>
              </a:ext>
            </a:extLst>
          </p:cNvPr>
          <p:cNvGrpSpPr/>
          <p:nvPr/>
        </p:nvGrpSpPr>
        <p:grpSpPr>
          <a:xfrm>
            <a:off x="4712219" y="3627377"/>
            <a:ext cx="480647" cy="3053162"/>
            <a:chOff x="6250397" y="3449916"/>
            <a:chExt cx="480647" cy="3053162"/>
          </a:xfrm>
        </p:grpSpPr>
        <p:sp>
          <p:nvSpPr>
            <p:cNvPr id="124" name="TextBox 123">
              <a:extLst>
                <a:ext uri="{FF2B5EF4-FFF2-40B4-BE49-F238E27FC236}">
                  <a16:creationId xmlns:a16="http://schemas.microsoft.com/office/drawing/2014/main" id="{83429544-1D62-49E1-E699-850BD02AED8C}"/>
                </a:ext>
              </a:extLst>
            </p:cNvPr>
            <p:cNvSpPr txBox="1"/>
            <p:nvPr/>
          </p:nvSpPr>
          <p:spPr>
            <a:xfrm>
              <a:off x="6267685" y="6041413"/>
              <a:ext cx="463359" cy="461665"/>
            </a:xfrm>
            <a:prstGeom prst="rect">
              <a:avLst/>
            </a:prstGeom>
            <a:noFill/>
          </p:spPr>
          <p:txBody>
            <a:bodyPr wrap="square">
              <a:spAutoFit/>
            </a:bodyPr>
            <a:lstStyle/>
            <a:p>
              <a:pPr algn="ctr"/>
              <a:r>
                <a:rPr lang="en-VN" sz="2400" dirty="0">
                  <a:latin typeface="UTM Avo" panose="02040603050506020204" pitchFamily="18"/>
                </a:rPr>
                <a:t>T</a:t>
              </a:r>
            </a:p>
          </p:txBody>
        </p:sp>
        <p:sp>
          <p:nvSpPr>
            <p:cNvPr id="125" name="TextBox 124">
              <a:extLst>
                <a:ext uri="{FF2B5EF4-FFF2-40B4-BE49-F238E27FC236}">
                  <a16:creationId xmlns:a16="http://schemas.microsoft.com/office/drawing/2014/main" id="{8A4B1B7A-BE91-B785-F76B-70411FBB990A}"/>
                </a:ext>
              </a:extLst>
            </p:cNvPr>
            <p:cNvSpPr txBox="1"/>
            <p:nvPr/>
          </p:nvSpPr>
          <p:spPr>
            <a:xfrm>
              <a:off x="6250397" y="4330538"/>
              <a:ext cx="463359" cy="461665"/>
            </a:xfrm>
            <a:prstGeom prst="rect">
              <a:avLst/>
            </a:prstGeom>
            <a:noFill/>
          </p:spPr>
          <p:txBody>
            <a:bodyPr wrap="square">
              <a:spAutoFit/>
            </a:bodyPr>
            <a:lstStyle/>
            <a:p>
              <a:pPr algn="ctr"/>
              <a:r>
                <a:rPr lang="en-VN" sz="2400" dirty="0">
                  <a:latin typeface="UTM Avo" panose="02040603050506020204" pitchFamily="18"/>
                </a:rPr>
                <a:t>A</a:t>
              </a:r>
            </a:p>
          </p:txBody>
        </p:sp>
        <p:sp>
          <p:nvSpPr>
            <p:cNvPr id="126" name="TextBox 125">
              <a:extLst>
                <a:ext uri="{FF2B5EF4-FFF2-40B4-BE49-F238E27FC236}">
                  <a16:creationId xmlns:a16="http://schemas.microsoft.com/office/drawing/2014/main" id="{5AB504EE-953F-7F54-E031-179E69CD9D08}"/>
                </a:ext>
              </a:extLst>
            </p:cNvPr>
            <p:cNvSpPr txBox="1"/>
            <p:nvPr/>
          </p:nvSpPr>
          <p:spPr>
            <a:xfrm>
              <a:off x="6262419" y="5203498"/>
              <a:ext cx="463359" cy="461665"/>
            </a:xfrm>
            <a:prstGeom prst="rect">
              <a:avLst/>
            </a:prstGeom>
            <a:noFill/>
          </p:spPr>
          <p:txBody>
            <a:bodyPr wrap="square">
              <a:spAutoFit/>
            </a:bodyPr>
            <a:lstStyle/>
            <a:p>
              <a:pPr algn="ctr"/>
              <a:r>
                <a:rPr lang="en-VN" sz="2400" dirty="0">
                  <a:latin typeface="UTM Avo" panose="02040603050506020204" pitchFamily="18"/>
                </a:rPr>
                <a:t>V</a:t>
              </a:r>
            </a:p>
          </p:txBody>
        </p:sp>
        <p:sp>
          <p:nvSpPr>
            <p:cNvPr id="127" name="TextBox 126">
              <a:extLst>
                <a:ext uri="{FF2B5EF4-FFF2-40B4-BE49-F238E27FC236}">
                  <a16:creationId xmlns:a16="http://schemas.microsoft.com/office/drawing/2014/main" id="{7C697DC0-F1D5-1AC9-198F-2BECB08F3511}"/>
                </a:ext>
              </a:extLst>
            </p:cNvPr>
            <p:cNvSpPr txBox="1"/>
            <p:nvPr/>
          </p:nvSpPr>
          <p:spPr>
            <a:xfrm>
              <a:off x="6258032" y="3874409"/>
              <a:ext cx="463359" cy="461665"/>
            </a:xfrm>
            <a:prstGeom prst="rect">
              <a:avLst/>
            </a:prstGeom>
            <a:noFill/>
          </p:spPr>
          <p:txBody>
            <a:bodyPr wrap="square">
              <a:spAutoFit/>
            </a:bodyPr>
            <a:lstStyle/>
            <a:p>
              <a:pPr algn="ctr"/>
              <a:r>
                <a:rPr lang="en-VN" sz="2400" dirty="0">
                  <a:latin typeface="UTM Avo" panose="02040603050506020204" pitchFamily="18"/>
                </a:rPr>
                <a:t>H</a:t>
              </a:r>
            </a:p>
          </p:txBody>
        </p:sp>
        <p:sp>
          <p:nvSpPr>
            <p:cNvPr id="128" name="TextBox 127">
              <a:extLst>
                <a:ext uri="{FF2B5EF4-FFF2-40B4-BE49-F238E27FC236}">
                  <a16:creationId xmlns:a16="http://schemas.microsoft.com/office/drawing/2014/main" id="{EE24275F-AF21-9C6E-5F7F-FE29715CE76B}"/>
                </a:ext>
              </a:extLst>
            </p:cNvPr>
            <p:cNvSpPr txBox="1"/>
            <p:nvPr/>
          </p:nvSpPr>
          <p:spPr>
            <a:xfrm>
              <a:off x="6255653" y="5577499"/>
              <a:ext cx="463359" cy="461665"/>
            </a:xfrm>
            <a:prstGeom prst="rect">
              <a:avLst/>
            </a:prstGeom>
            <a:noFill/>
          </p:spPr>
          <p:txBody>
            <a:bodyPr wrap="square">
              <a:spAutoFit/>
            </a:bodyPr>
            <a:lstStyle/>
            <a:p>
              <a:pPr algn="ctr"/>
              <a:r>
                <a:rPr lang="en-VN" sz="2400" dirty="0">
                  <a:latin typeface="UTM Avo" panose="02040603050506020204" pitchFamily="18"/>
                </a:rPr>
                <a:t>A</a:t>
              </a:r>
            </a:p>
          </p:txBody>
        </p:sp>
        <p:sp>
          <p:nvSpPr>
            <p:cNvPr id="129" name="TextBox 128">
              <a:extLst>
                <a:ext uri="{FF2B5EF4-FFF2-40B4-BE49-F238E27FC236}">
                  <a16:creationId xmlns:a16="http://schemas.microsoft.com/office/drawing/2014/main" id="{8E2514B6-5EEB-5EB9-3463-F976915B69F8}"/>
                </a:ext>
              </a:extLst>
            </p:cNvPr>
            <p:cNvSpPr txBox="1"/>
            <p:nvPr/>
          </p:nvSpPr>
          <p:spPr>
            <a:xfrm>
              <a:off x="6252446" y="3449916"/>
              <a:ext cx="463359" cy="461665"/>
            </a:xfrm>
            <a:prstGeom prst="rect">
              <a:avLst/>
            </a:prstGeom>
            <a:noFill/>
          </p:spPr>
          <p:txBody>
            <a:bodyPr wrap="square">
              <a:spAutoFit/>
            </a:bodyPr>
            <a:lstStyle/>
            <a:p>
              <a:pPr algn="ctr"/>
              <a:r>
                <a:rPr lang="en-VN" sz="2400" dirty="0">
                  <a:latin typeface="UTM Avo" panose="02040603050506020204" pitchFamily="18"/>
                </a:rPr>
                <a:t>N</a:t>
              </a:r>
            </a:p>
          </p:txBody>
        </p:sp>
        <p:sp>
          <p:nvSpPr>
            <p:cNvPr id="130" name="TextBox 129">
              <a:extLst>
                <a:ext uri="{FF2B5EF4-FFF2-40B4-BE49-F238E27FC236}">
                  <a16:creationId xmlns:a16="http://schemas.microsoft.com/office/drawing/2014/main" id="{4045D19E-2CB6-B68C-5503-FCBE60E86A78}"/>
                </a:ext>
              </a:extLst>
            </p:cNvPr>
            <p:cNvSpPr txBox="1"/>
            <p:nvPr/>
          </p:nvSpPr>
          <p:spPr>
            <a:xfrm>
              <a:off x="6255517" y="4748371"/>
              <a:ext cx="463359" cy="461665"/>
            </a:xfrm>
            <a:prstGeom prst="rect">
              <a:avLst/>
            </a:prstGeom>
            <a:noFill/>
          </p:spPr>
          <p:txBody>
            <a:bodyPr wrap="square">
              <a:spAutoFit/>
            </a:bodyPr>
            <a:lstStyle/>
            <a:p>
              <a:pPr algn="ctr"/>
              <a:r>
                <a:rPr lang="en-VN" sz="2400" dirty="0">
                  <a:latin typeface="UTM Avo" panose="02040603050506020204" pitchFamily="18"/>
                </a:rPr>
                <a:t>N</a:t>
              </a:r>
            </a:p>
          </p:txBody>
        </p:sp>
      </p:grpSp>
      <p:grpSp>
        <p:nvGrpSpPr>
          <p:cNvPr id="131" name="Group 130">
            <a:extLst>
              <a:ext uri="{FF2B5EF4-FFF2-40B4-BE49-F238E27FC236}">
                <a16:creationId xmlns:a16="http://schemas.microsoft.com/office/drawing/2014/main" id="{40D2C31E-FD94-7623-1260-2C3BB75FB1ED}"/>
              </a:ext>
            </a:extLst>
          </p:cNvPr>
          <p:cNvGrpSpPr/>
          <p:nvPr/>
        </p:nvGrpSpPr>
        <p:grpSpPr>
          <a:xfrm>
            <a:off x="2154478" y="3627399"/>
            <a:ext cx="490644" cy="2602478"/>
            <a:chOff x="3692656" y="3449938"/>
            <a:chExt cx="490644" cy="2602478"/>
          </a:xfrm>
        </p:grpSpPr>
        <p:sp>
          <p:nvSpPr>
            <p:cNvPr id="132" name="TextBox 131">
              <a:extLst>
                <a:ext uri="{FF2B5EF4-FFF2-40B4-BE49-F238E27FC236}">
                  <a16:creationId xmlns:a16="http://schemas.microsoft.com/office/drawing/2014/main" id="{356DB8B5-2F79-1DDE-8789-FA7D05255FCE}"/>
                </a:ext>
              </a:extLst>
            </p:cNvPr>
            <p:cNvSpPr txBox="1"/>
            <p:nvPr/>
          </p:nvSpPr>
          <p:spPr>
            <a:xfrm>
              <a:off x="3714699" y="3449938"/>
              <a:ext cx="463359" cy="461665"/>
            </a:xfrm>
            <a:prstGeom prst="rect">
              <a:avLst/>
            </a:prstGeom>
            <a:noFill/>
          </p:spPr>
          <p:txBody>
            <a:bodyPr wrap="square">
              <a:spAutoFit/>
            </a:bodyPr>
            <a:lstStyle/>
            <a:p>
              <a:pPr algn="ctr"/>
              <a:r>
                <a:rPr lang="en-VN" sz="2400" dirty="0">
                  <a:latin typeface="UTM Avo" panose="02040603050506020204" pitchFamily="18"/>
                </a:rPr>
                <a:t>T</a:t>
              </a:r>
            </a:p>
          </p:txBody>
        </p:sp>
        <p:sp>
          <p:nvSpPr>
            <p:cNvPr id="133" name="TextBox 132">
              <a:extLst>
                <a:ext uri="{FF2B5EF4-FFF2-40B4-BE49-F238E27FC236}">
                  <a16:creationId xmlns:a16="http://schemas.microsoft.com/office/drawing/2014/main" id="{646827BC-F70C-52CE-DC0E-8B520419D4E0}"/>
                </a:ext>
              </a:extLst>
            </p:cNvPr>
            <p:cNvSpPr txBox="1"/>
            <p:nvPr/>
          </p:nvSpPr>
          <p:spPr>
            <a:xfrm>
              <a:off x="3692656" y="5590751"/>
              <a:ext cx="463359" cy="461665"/>
            </a:xfrm>
            <a:prstGeom prst="rect">
              <a:avLst/>
            </a:prstGeom>
            <a:noFill/>
          </p:spPr>
          <p:txBody>
            <a:bodyPr wrap="square">
              <a:spAutoFit/>
            </a:bodyPr>
            <a:lstStyle/>
            <a:p>
              <a:pPr algn="ctr"/>
              <a:r>
                <a:rPr lang="en-VN" sz="2400" dirty="0">
                  <a:latin typeface="UTM Avo" panose="02040603050506020204" pitchFamily="18"/>
                </a:rPr>
                <a:t>A</a:t>
              </a:r>
            </a:p>
          </p:txBody>
        </p:sp>
        <p:sp>
          <p:nvSpPr>
            <p:cNvPr id="134" name="TextBox 133">
              <a:extLst>
                <a:ext uri="{FF2B5EF4-FFF2-40B4-BE49-F238E27FC236}">
                  <a16:creationId xmlns:a16="http://schemas.microsoft.com/office/drawing/2014/main" id="{3429BBA1-CACA-746C-B91C-5B99FD3AA6AA}"/>
                </a:ext>
              </a:extLst>
            </p:cNvPr>
            <p:cNvSpPr txBox="1"/>
            <p:nvPr/>
          </p:nvSpPr>
          <p:spPr>
            <a:xfrm>
              <a:off x="3719941" y="4300861"/>
              <a:ext cx="463359" cy="461665"/>
            </a:xfrm>
            <a:prstGeom prst="rect">
              <a:avLst/>
            </a:prstGeom>
            <a:noFill/>
          </p:spPr>
          <p:txBody>
            <a:bodyPr wrap="square">
              <a:spAutoFit/>
            </a:bodyPr>
            <a:lstStyle/>
            <a:p>
              <a:pPr algn="ctr"/>
              <a:r>
                <a:rPr lang="en-VN" sz="2400" dirty="0">
                  <a:latin typeface="UTM Avo" panose="02040603050506020204" pitchFamily="18"/>
                </a:rPr>
                <a:t>C</a:t>
              </a:r>
            </a:p>
          </p:txBody>
        </p:sp>
        <p:sp>
          <p:nvSpPr>
            <p:cNvPr id="135" name="TextBox 134">
              <a:extLst>
                <a:ext uri="{FF2B5EF4-FFF2-40B4-BE49-F238E27FC236}">
                  <a16:creationId xmlns:a16="http://schemas.microsoft.com/office/drawing/2014/main" id="{0EB478A6-6A0A-524A-23D1-7835CB226539}"/>
                </a:ext>
              </a:extLst>
            </p:cNvPr>
            <p:cNvSpPr txBox="1"/>
            <p:nvPr/>
          </p:nvSpPr>
          <p:spPr>
            <a:xfrm>
              <a:off x="3714699" y="4745854"/>
              <a:ext cx="463359" cy="461665"/>
            </a:xfrm>
            <a:prstGeom prst="rect">
              <a:avLst/>
            </a:prstGeom>
            <a:noFill/>
          </p:spPr>
          <p:txBody>
            <a:bodyPr wrap="square">
              <a:spAutoFit/>
            </a:bodyPr>
            <a:lstStyle/>
            <a:p>
              <a:pPr algn="ctr"/>
              <a:r>
                <a:rPr lang="en-VN" sz="2400" dirty="0">
                  <a:latin typeface="UTM Avo" panose="02040603050506020204" pitchFamily="18"/>
                </a:rPr>
                <a:t>G</a:t>
              </a:r>
            </a:p>
          </p:txBody>
        </p:sp>
        <p:sp>
          <p:nvSpPr>
            <p:cNvPr id="136" name="TextBox 135">
              <a:extLst>
                <a:ext uri="{FF2B5EF4-FFF2-40B4-BE49-F238E27FC236}">
                  <a16:creationId xmlns:a16="http://schemas.microsoft.com/office/drawing/2014/main" id="{5A264A52-8504-BF89-E91F-2FB07A349BD3}"/>
                </a:ext>
              </a:extLst>
            </p:cNvPr>
            <p:cNvSpPr txBox="1"/>
            <p:nvPr/>
          </p:nvSpPr>
          <p:spPr>
            <a:xfrm>
              <a:off x="3709630" y="5186984"/>
              <a:ext cx="463359" cy="461665"/>
            </a:xfrm>
            <a:prstGeom prst="rect">
              <a:avLst/>
            </a:prstGeom>
            <a:noFill/>
          </p:spPr>
          <p:txBody>
            <a:bodyPr wrap="square">
              <a:spAutoFit/>
            </a:bodyPr>
            <a:lstStyle/>
            <a:p>
              <a:pPr algn="ctr"/>
              <a:r>
                <a:rPr lang="en-VN" sz="2400" dirty="0">
                  <a:latin typeface="UTM Avo" panose="02040603050506020204" pitchFamily="18"/>
                </a:rPr>
                <a:t>I</a:t>
              </a:r>
            </a:p>
          </p:txBody>
        </p:sp>
        <p:sp>
          <p:nvSpPr>
            <p:cNvPr id="137" name="TextBox 136">
              <a:extLst>
                <a:ext uri="{FF2B5EF4-FFF2-40B4-BE49-F238E27FC236}">
                  <a16:creationId xmlns:a16="http://schemas.microsoft.com/office/drawing/2014/main" id="{803A100D-6B7B-09F9-0831-5A35FC72DAD4}"/>
                </a:ext>
              </a:extLst>
            </p:cNvPr>
            <p:cNvSpPr txBox="1"/>
            <p:nvPr/>
          </p:nvSpPr>
          <p:spPr>
            <a:xfrm>
              <a:off x="3709630" y="3877120"/>
              <a:ext cx="463359" cy="461665"/>
            </a:xfrm>
            <a:prstGeom prst="rect">
              <a:avLst/>
            </a:prstGeom>
            <a:noFill/>
          </p:spPr>
          <p:txBody>
            <a:bodyPr wrap="square">
              <a:spAutoFit/>
            </a:bodyPr>
            <a:lstStyle/>
            <a:p>
              <a:pPr algn="ctr"/>
              <a:r>
                <a:rPr lang="en-VN" sz="2400" dirty="0">
                  <a:latin typeface="UTM Avo" panose="02040603050506020204" pitchFamily="18"/>
                </a:rPr>
                <a:t>A</a:t>
              </a:r>
            </a:p>
          </p:txBody>
        </p:sp>
      </p:grpSp>
      <p:sp>
        <p:nvSpPr>
          <p:cNvPr id="138" name="1">
            <a:extLst>
              <a:ext uri="{FF2B5EF4-FFF2-40B4-BE49-F238E27FC236}">
                <a16:creationId xmlns:a16="http://schemas.microsoft.com/office/drawing/2014/main" id="{5A051A7E-A2F6-0B22-4FB8-06B89337D445}"/>
              </a:ext>
            </a:extLst>
          </p:cNvPr>
          <p:cNvSpPr txBox="1"/>
          <p:nvPr/>
        </p:nvSpPr>
        <p:spPr>
          <a:xfrm>
            <a:off x="1041134" y="206845"/>
            <a:ext cx="988912" cy="369332"/>
          </a:xfrm>
          <a:prstGeom prst="rect">
            <a:avLst/>
          </a:prstGeom>
          <a:noFill/>
        </p:spPr>
        <p:txBody>
          <a:bodyPr wrap="square">
            <a:spAutoFit/>
          </a:bodyPr>
          <a:lstStyle/>
          <a:p>
            <a:pPr algn="ctr"/>
            <a:r>
              <a:rPr lang="en-VN" sz="1800" b="1" dirty="0">
                <a:latin typeface="UTM Avo" panose="02040603050506020204" pitchFamily="18"/>
              </a:rPr>
              <a:t>1</a:t>
            </a:r>
          </a:p>
        </p:txBody>
      </p:sp>
      <p:sp>
        <p:nvSpPr>
          <p:cNvPr id="139" name="2">
            <a:extLst>
              <a:ext uri="{FF2B5EF4-FFF2-40B4-BE49-F238E27FC236}">
                <a16:creationId xmlns:a16="http://schemas.microsoft.com/office/drawing/2014/main" id="{E4C3F5A9-121B-2B38-FCAF-388CC32165A8}"/>
              </a:ext>
            </a:extLst>
          </p:cNvPr>
          <p:cNvSpPr txBox="1"/>
          <p:nvPr/>
        </p:nvSpPr>
        <p:spPr>
          <a:xfrm>
            <a:off x="632570" y="1940284"/>
            <a:ext cx="838847" cy="369332"/>
          </a:xfrm>
          <a:prstGeom prst="rect">
            <a:avLst/>
          </a:prstGeom>
          <a:noFill/>
        </p:spPr>
        <p:txBody>
          <a:bodyPr wrap="square">
            <a:spAutoFit/>
          </a:bodyPr>
          <a:lstStyle/>
          <a:p>
            <a:pPr algn="ctr"/>
            <a:r>
              <a:rPr lang="en-VN" sz="1800" b="1" dirty="0">
                <a:latin typeface="UTM Avo" panose="02040603050506020204" pitchFamily="18"/>
              </a:rPr>
              <a:t>2</a:t>
            </a:r>
          </a:p>
        </p:txBody>
      </p:sp>
      <p:sp>
        <p:nvSpPr>
          <p:cNvPr id="140" name="3">
            <a:extLst>
              <a:ext uri="{FF2B5EF4-FFF2-40B4-BE49-F238E27FC236}">
                <a16:creationId xmlns:a16="http://schemas.microsoft.com/office/drawing/2014/main" id="{1C0788C3-F87E-9C25-2182-41764ABD2A1D}"/>
              </a:ext>
            </a:extLst>
          </p:cNvPr>
          <p:cNvSpPr txBox="1"/>
          <p:nvPr/>
        </p:nvSpPr>
        <p:spPr>
          <a:xfrm>
            <a:off x="3250596" y="2410908"/>
            <a:ext cx="838847" cy="369332"/>
          </a:xfrm>
          <a:prstGeom prst="rect">
            <a:avLst/>
          </a:prstGeom>
          <a:noFill/>
        </p:spPr>
        <p:txBody>
          <a:bodyPr wrap="square">
            <a:spAutoFit/>
          </a:bodyPr>
          <a:lstStyle/>
          <a:p>
            <a:pPr algn="ctr"/>
            <a:r>
              <a:rPr lang="en-VN" sz="1800" b="1" dirty="0">
                <a:latin typeface="UTM Avo" panose="02040603050506020204" pitchFamily="18"/>
              </a:rPr>
              <a:t>3</a:t>
            </a:r>
          </a:p>
        </p:txBody>
      </p:sp>
      <p:sp>
        <p:nvSpPr>
          <p:cNvPr id="141" name="4">
            <a:extLst>
              <a:ext uri="{FF2B5EF4-FFF2-40B4-BE49-F238E27FC236}">
                <a16:creationId xmlns:a16="http://schemas.microsoft.com/office/drawing/2014/main" id="{9F826F89-A9DB-87C9-19AD-3FBC5758E3A7}"/>
              </a:ext>
            </a:extLst>
          </p:cNvPr>
          <p:cNvSpPr txBox="1"/>
          <p:nvPr/>
        </p:nvSpPr>
        <p:spPr>
          <a:xfrm>
            <a:off x="1966733" y="3268971"/>
            <a:ext cx="838847" cy="369332"/>
          </a:xfrm>
          <a:prstGeom prst="rect">
            <a:avLst/>
          </a:prstGeom>
          <a:noFill/>
        </p:spPr>
        <p:txBody>
          <a:bodyPr wrap="square">
            <a:spAutoFit/>
          </a:bodyPr>
          <a:lstStyle/>
          <a:p>
            <a:pPr algn="ctr"/>
            <a:r>
              <a:rPr lang="en-VN" sz="1800" b="1" dirty="0">
                <a:latin typeface="UTM Avo" panose="02040603050506020204" pitchFamily="18"/>
              </a:rPr>
              <a:t>4</a:t>
            </a:r>
          </a:p>
        </p:txBody>
      </p:sp>
      <p:sp>
        <p:nvSpPr>
          <p:cNvPr id="142" name="5">
            <a:extLst>
              <a:ext uri="{FF2B5EF4-FFF2-40B4-BE49-F238E27FC236}">
                <a16:creationId xmlns:a16="http://schemas.microsoft.com/office/drawing/2014/main" id="{3AEDC9AC-FCEB-36A5-2D90-1AB2C7D1DF30}"/>
              </a:ext>
            </a:extLst>
          </p:cNvPr>
          <p:cNvSpPr txBox="1"/>
          <p:nvPr/>
        </p:nvSpPr>
        <p:spPr>
          <a:xfrm>
            <a:off x="4532109" y="3237063"/>
            <a:ext cx="838847" cy="369332"/>
          </a:xfrm>
          <a:prstGeom prst="rect">
            <a:avLst/>
          </a:prstGeom>
          <a:noFill/>
        </p:spPr>
        <p:txBody>
          <a:bodyPr wrap="square">
            <a:spAutoFit/>
          </a:bodyPr>
          <a:lstStyle/>
          <a:p>
            <a:pPr algn="ctr"/>
            <a:r>
              <a:rPr lang="en-VN" sz="1800" b="1" dirty="0">
                <a:latin typeface="UTM Avo" panose="02040603050506020204" pitchFamily="18"/>
              </a:rPr>
              <a:t>5</a:t>
            </a:r>
          </a:p>
        </p:txBody>
      </p:sp>
      <p:sp>
        <p:nvSpPr>
          <p:cNvPr id="143" name="6">
            <a:extLst>
              <a:ext uri="{FF2B5EF4-FFF2-40B4-BE49-F238E27FC236}">
                <a16:creationId xmlns:a16="http://schemas.microsoft.com/office/drawing/2014/main" id="{FF959C01-3E86-4365-B3D7-F51D38FD07C3}"/>
              </a:ext>
            </a:extLst>
          </p:cNvPr>
          <p:cNvSpPr txBox="1"/>
          <p:nvPr/>
        </p:nvSpPr>
        <p:spPr>
          <a:xfrm>
            <a:off x="678342" y="4127950"/>
            <a:ext cx="838847" cy="369332"/>
          </a:xfrm>
          <a:prstGeom prst="rect">
            <a:avLst/>
          </a:prstGeom>
          <a:noFill/>
        </p:spPr>
        <p:txBody>
          <a:bodyPr wrap="square">
            <a:spAutoFit/>
          </a:bodyPr>
          <a:lstStyle/>
          <a:p>
            <a:pPr algn="ctr"/>
            <a:r>
              <a:rPr lang="en-VN" sz="1800" b="1" dirty="0">
                <a:latin typeface="UTM Avo" panose="02040603050506020204" pitchFamily="18"/>
              </a:rPr>
              <a:t>6</a:t>
            </a:r>
          </a:p>
        </p:txBody>
      </p:sp>
      <p:sp>
        <p:nvSpPr>
          <p:cNvPr id="144" name="7">
            <a:extLst>
              <a:ext uri="{FF2B5EF4-FFF2-40B4-BE49-F238E27FC236}">
                <a16:creationId xmlns:a16="http://schemas.microsoft.com/office/drawing/2014/main" id="{1927203F-9BB6-D500-7E17-9DF8F1A9ABE5}"/>
              </a:ext>
            </a:extLst>
          </p:cNvPr>
          <p:cNvSpPr txBox="1"/>
          <p:nvPr/>
        </p:nvSpPr>
        <p:spPr>
          <a:xfrm>
            <a:off x="1151589" y="4982291"/>
            <a:ext cx="838847" cy="369332"/>
          </a:xfrm>
          <a:prstGeom prst="rect">
            <a:avLst/>
          </a:prstGeom>
          <a:noFill/>
        </p:spPr>
        <p:txBody>
          <a:bodyPr wrap="square">
            <a:spAutoFit/>
          </a:bodyPr>
          <a:lstStyle/>
          <a:p>
            <a:pPr algn="ctr"/>
            <a:r>
              <a:rPr lang="en-VN" sz="1800" b="1" dirty="0">
                <a:latin typeface="UTM Avo" panose="02040603050506020204" pitchFamily="18"/>
              </a:rPr>
              <a:t>7</a:t>
            </a:r>
          </a:p>
        </p:txBody>
      </p:sp>
      <p:sp>
        <p:nvSpPr>
          <p:cNvPr id="145" name="Rounded Rectangle 2">
            <a:extLst>
              <a:ext uri="{FF2B5EF4-FFF2-40B4-BE49-F238E27FC236}">
                <a16:creationId xmlns:a16="http://schemas.microsoft.com/office/drawing/2014/main" id="{3E133E70-5169-EA1A-7455-64A2C7EF9556}"/>
              </a:ext>
            </a:extLst>
          </p:cNvPr>
          <p:cNvSpPr/>
          <p:nvPr/>
        </p:nvSpPr>
        <p:spPr>
          <a:xfrm>
            <a:off x="5183799" y="813920"/>
            <a:ext cx="6808468" cy="1539208"/>
          </a:xfrm>
          <a:prstGeom prst="roundRect">
            <a:avLst/>
          </a:prstGeom>
          <a:solidFill>
            <a:srgbClr val="C7D49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buClr>
                <a:srgbClr val="000000"/>
              </a:buClr>
              <a:defRPr/>
            </a:pPr>
            <a:r>
              <a:rPr kumimoji="0" lang="en-US" sz="2000" b="1" i="0" u="none" strike="noStrike" kern="0" cap="none" spc="0" normalizeH="0" baseline="0" noProof="0" dirty="0" err="1">
                <a:ln>
                  <a:noFill/>
                </a:ln>
                <a:solidFill>
                  <a:schemeClr val="tx1"/>
                </a:solidFill>
                <a:effectLst/>
                <a:uLnTx/>
                <a:uFillTx/>
                <a:latin typeface="UTM Avo" panose="02040603050506020204" pitchFamily="18" charset="0"/>
                <a:sym typeface="Arial"/>
              </a:rPr>
              <a:t>Câu</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sym typeface="Arial"/>
              </a:rPr>
              <a:t> 1. </a:t>
            </a:r>
            <a:r>
              <a:rPr lang="en-US" sz="2000" noProof="0" dirty="0" err="1">
                <a:solidFill>
                  <a:schemeClr val="tx1"/>
                </a:solidFill>
                <a:latin typeface="UTM Avo" panose="02040603050506020204" pitchFamily="18" charset="0"/>
                <a:sym typeface="Arial"/>
              </a:rPr>
              <a:t>Đây</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là</a:t>
            </a:r>
            <a:r>
              <a:rPr lang="en-US" sz="2000" noProof="0" dirty="0">
                <a:solidFill>
                  <a:schemeClr val="tx1"/>
                </a:solidFill>
                <a:latin typeface="UTM Avo" panose="02040603050506020204" pitchFamily="18" charset="0"/>
                <a:sym typeface="Arial"/>
              </a:rPr>
              <a:t> </a:t>
            </a:r>
            <a:r>
              <a:rPr lang="en-US" sz="2000" b="1" noProof="0" dirty="0" err="1">
                <a:solidFill>
                  <a:schemeClr val="tx1"/>
                </a:solidFill>
                <a:latin typeface="UTM Avo" panose="02040603050506020204" pitchFamily="18" charset="0"/>
                <a:sym typeface="Arial"/>
              </a:rPr>
              <a:t>thuật</a:t>
            </a:r>
            <a:r>
              <a:rPr lang="en-US" sz="2000" b="1" noProof="0" dirty="0">
                <a:solidFill>
                  <a:schemeClr val="tx1"/>
                </a:solidFill>
                <a:latin typeface="UTM Avo" panose="02040603050506020204" pitchFamily="18" charset="0"/>
                <a:sym typeface="Arial"/>
              </a:rPr>
              <a:t> </a:t>
            </a:r>
            <a:r>
              <a:rPr lang="en-US" sz="2000" b="1" noProof="0" dirty="0" err="1">
                <a:solidFill>
                  <a:schemeClr val="tx1"/>
                </a:solidFill>
                <a:latin typeface="UTM Avo" panose="02040603050506020204" pitchFamily="18" charset="0"/>
                <a:sym typeface="Arial"/>
              </a:rPr>
              <a:t>ngữ</a:t>
            </a:r>
            <a:r>
              <a:rPr lang="en-US" sz="2000" b="1"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chỉ</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yếu</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tố</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quan</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trọng</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của</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truyện</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kể</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gồm</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các</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sự</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kiện</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chính</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được</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sắp</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xếp</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theo</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một</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trật</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tự</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nhất</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định</a:t>
            </a:r>
            <a:r>
              <a:rPr lang="en-US" sz="2000" dirty="0">
                <a:solidFill>
                  <a:schemeClr val="tx1"/>
                </a:solidFill>
                <a:latin typeface="UTM Avo" panose="02040603050506020204" pitchFamily="18" charset="0"/>
                <a:sym typeface="Arial"/>
              </a:rPr>
              <a:t>.</a:t>
            </a:r>
            <a:r>
              <a:rPr lang="en-US" sz="2000" noProof="0" dirty="0">
                <a:solidFill>
                  <a:schemeClr val="tx1"/>
                </a:solidFill>
                <a:latin typeface="UTM Avo" panose="02040603050506020204" pitchFamily="18" charset="0"/>
                <a:sym typeface="Arial"/>
              </a:rPr>
              <a:t> </a:t>
            </a:r>
            <a:endParaRPr lang="en-US" sz="2000" dirty="0">
              <a:solidFill>
                <a:schemeClr val="tx1"/>
              </a:solidFill>
            </a:endParaRPr>
          </a:p>
        </p:txBody>
      </p:sp>
      <p:sp>
        <p:nvSpPr>
          <p:cNvPr id="146" name="Rounded Rectangle 2">
            <a:extLst>
              <a:ext uri="{FF2B5EF4-FFF2-40B4-BE49-F238E27FC236}">
                <a16:creationId xmlns:a16="http://schemas.microsoft.com/office/drawing/2014/main" id="{8454D453-702E-710D-4A87-706E1C6A632D}"/>
              </a:ext>
            </a:extLst>
          </p:cNvPr>
          <p:cNvSpPr/>
          <p:nvPr/>
        </p:nvSpPr>
        <p:spPr>
          <a:xfrm>
            <a:off x="5183799" y="810341"/>
            <a:ext cx="6808468" cy="1539208"/>
          </a:xfrm>
          <a:prstGeom prst="roundRect">
            <a:avLst/>
          </a:prstGeom>
          <a:solidFill>
            <a:srgbClr val="C7D49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buClr>
                <a:srgbClr val="000000"/>
              </a:buClr>
              <a:defRPr/>
            </a:pPr>
            <a:r>
              <a:rPr kumimoji="0" lang="en-US" sz="2000" b="1" i="0" u="none" strike="noStrike" kern="0" cap="none" spc="0" normalizeH="0" baseline="0" noProof="0" dirty="0" err="1">
                <a:ln>
                  <a:noFill/>
                </a:ln>
                <a:solidFill>
                  <a:schemeClr val="tx1"/>
                </a:solidFill>
                <a:effectLst/>
                <a:uLnTx/>
                <a:uFillTx/>
                <a:latin typeface="UTM Avo" panose="02040603050506020204" pitchFamily="18" charset="0"/>
                <a:sym typeface="Arial"/>
              </a:rPr>
              <a:t>Câu</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sym typeface="Arial"/>
              </a:rPr>
              <a:t> 2. </a:t>
            </a:r>
            <a:r>
              <a:rPr lang="en-US" sz="2000" noProof="0" dirty="0" err="1">
                <a:solidFill>
                  <a:schemeClr val="tx1"/>
                </a:solidFill>
                <a:latin typeface="UTM Avo" panose="02040603050506020204" pitchFamily="18" charset="0"/>
                <a:sym typeface="Arial"/>
              </a:rPr>
              <a:t>Đây</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là</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một</a:t>
            </a:r>
            <a:r>
              <a:rPr lang="en-US" sz="2000" dirty="0">
                <a:solidFill>
                  <a:schemeClr val="tx1"/>
                </a:solidFill>
                <a:latin typeface="UTM Avo" panose="02040603050506020204" pitchFamily="18" charset="0"/>
                <a:sym typeface="Arial"/>
              </a:rPr>
              <a:t> </a:t>
            </a:r>
            <a:r>
              <a:rPr lang="en-US" sz="2000" b="1" dirty="0" err="1">
                <a:solidFill>
                  <a:schemeClr val="tx1"/>
                </a:solidFill>
                <a:latin typeface="UTM Avo" panose="02040603050506020204" pitchFamily="18" charset="0"/>
                <a:sym typeface="Arial"/>
              </a:rPr>
              <a:t>loại</a:t>
            </a:r>
            <a:r>
              <a:rPr lang="en-US" sz="2000" b="1" dirty="0">
                <a:solidFill>
                  <a:schemeClr val="tx1"/>
                </a:solidFill>
                <a:latin typeface="UTM Avo" panose="02040603050506020204" pitchFamily="18" charset="0"/>
                <a:sym typeface="Arial"/>
              </a:rPr>
              <a:t> </a:t>
            </a:r>
            <a:r>
              <a:rPr lang="en-US" sz="2000" b="1" dirty="0" err="1">
                <a:solidFill>
                  <a:schemeClr val="tx1"/>
                </a:solidFill>
                <a:latin typeface="UTM Avo" panose="02040603050506020204" pitchFamily="18" charset="0"/>
                <a:sym typeface="Arial"/>
              </a:rPr>
              <a:t>tác</a:t>
            </a:r>
            <a:r>
              <a:rPr lang="en-US" sz="2000" b="1" dirty="0">
                <a:solidFill>
                  <a:schemeClr val="tx1"/>
                </a:solidFill>
                <a:latin typeface="UTM Avo" panose="02040603050506020204" pitchFamily="18" charset="0"/>
                <a:sym typeface="Arial"/>
              </a:rPr>
              <a:t> </a:t>
            </a:r>
            <a:r>
              <a:rPr lang="en-US" sz="2000" b="1" dirty="0" err="1">
                <a:solidFill>
                  <a:schemeClr val="tx1"/>
                </a:solidFill>
                <a:latin typeface="UTM Avo" panose="02040603050506020204" pitchFamily="18" charset="0"/>
                <a:sym typeface="Arial"/>
              </a:rPr>
              <a:t>phẩm</a:t>
            </a:r>
            <a:r>
              <a:rPr lang="en-US" sz="2000" b="1" dirty="0">
                <a:solidFill>
                  <a:schemeClr val="tx1"/>
                </a:solidFill>
                <a:latin typeface="UTM Avo" panose="02040603050506020204" pitchFamily="18" charset="0"/>
                <a:sym typeface="Arial"/>
              </a:rPr>
              <a:t> </a:t>
            </a:r>
            <a:r>
              <a:rPr lang="en-US" sz="2000" b="1" dirty="0" err="1">
                <a:solidFill>
                  <a:schemeClr val="tx1"/>
                </a:solidFill>
                <a:latin typeface="UTM Avo" panose="02040603050506020204" pitchFamily="18" charset="0"/>
                <a:sym typeface="Arial"/>
              </a:rPr>
              <a:t>văn</a:t>
            </a:r>
            <a:r>
              <a:rPr lang="en-US" sz="2000" b="1" dirty="0">
                <a:solidFill>
                  <a:schemeClr val="tx1"/>
                </a:solidFill>
                <a:latin typeface="UTM Avo" panose="02040603050506020204" pitchFamily="18" charset="0"/>
                <a:sym typeface="Arial"/>
              </a:rPr>
              <a:t> </a:t>
            </a:r>
            <a:r>
              <a:rPr lang="en-US" sz="2000" b="1" dirty="0" err="1">
                <a:solidFill>
                  <a:schemeClr val="tx1"/>
                </a:solidFill>
                <a:latin typeface="UTM Avo" panose="02040603050506020204" pitchFamily="18" charset="0"/>
                <a:sym typeface="Arial"/>
              </a:rPr>
              <a:t>học</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sử</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dụng</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phương</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thức</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kể</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chuyện</a:t>
            </a:r>
            <a:r>
              <a:rPr lang="en-US" sz="2000" dirty="0">
                <a:solidFill>
                  <a:schemeClr val="tx1"/>
                </a:solidFill>
                <a:latin typeface="UTM Avo" panose="02040603050506020204" pitchFamily="18" charset="0"/>
                <a:sym typeface="Arial"/>
              </a:rPr>
              <a:t>, bao </a:t>
            </a:r>
            <a:r>
              <a:rPr lang="en-US" sz="2000" dirty="0" err="1">
                <a:solidFill>
                  <a:schemeClr val="tx1"/>
                </a:solidFill>
                <a:latin typeface="UTM Avo" panose="02040603050506020204" pitchFamily="18" charset="0"/>
                <a:sym typeface="Arial"/>
              </a:rPr>
              <a:t>gồm</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các</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yếu</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tố</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chính</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như</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cốt</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truyện</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bối</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cảnh</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nhân</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vật</a:t>
            </a:r>
            <a:r>
              <a:rPr lang="en-US" sz="2000" dirty="0">
                <a:solidFill>
                  <a:schemeClr val="tx1"/>
                </a:solidFill>
                <a:latin typeface="UTM Avo" panose="02040603050506020204" pitchFamily="18" charset="0"/>
                <a:sym typeface="Arial"/>
              </a:rPr>
              <a:t>…</a:t>
            </a:r>
            <a:r>
              <a:rPr lang="en-US" sz="2000" noProof="0" dirty="0">
                <a:solidFill>
                  <a:schemeClr val="tx1"/>
                </a:solidFill>
                <a:latin typeface="UTM Avo" panose="02040603050506020204" pitchFamily="18" charset="0"/>
                <a:sym typeface="Arial"/>
              </a:rPr>
              <a:t> </a:t>
            </a:r>
            <a:endParaRPr lang="en-US" sz="2000" dirty="0">
              <a:solidFill>
                <a:schemeClr val="tx1"/>
              </a:solidFill>
            </a:endParaRPr>
          </a:p>
        </p:txBody>
      </p:sp>
      <p:sp>
        <p:nvSpPr>
          <p:cNvPr id="147" name="Rounded Rectangle 2">
            <a:extLst>
              <a:ext uri="{FF2B5EF4-FFF2-40B4-BE49-F238E27FC236}">
                <a16:creationId xmlns:a16="http://schemas.microsoft.com/office/drawing/2014/main" id="{AF92578C-AE3F-A4E2-742B-33BBDC665FC6}"/>
              </a:ext>
            </a:extLst>
          </p:cNvPr>
          <p:cNvSpPr/>
          <p:nvPr/>
        </p:nvSpPr>
        <p:spPr>
          <a:xfrm>
            <a:off x="5183799" y="812302"/>
            <a:ext cx="6808468" cy="1539208"/>
          </a:xfrm>
          <a:prstGeom prst="roundRect">
            <a:avLst/>
          </a:prstGeom>
          <a:solidFill>
            <a:srgbClr val="C7D49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buClr>
                <a:srgbClr val="000000"/>
              </a:buClr>
              <a:defRPr/>
            </a:pPr>
            <a:r>
              <a:rPr kumimoji="0" lang="en-US" sz="2000" b="1" i="0" u="none" strike="noStrike" kern="0" cap="none" spc="0" normalizeH="0" baseline="0" noProof="0" dirty="0" err="1">
                <a:ln>
                  <a:noFill/>
                </a:ln>
                <a:solidFill>
                  <a:schemeClr val="tx1"/>
                </a:solidFill>
                <a:effectLst/>
                <a:uLnTx/>
                <a:uFillTx/>
                <a:latin typeface="UTM Avo" panose="02040603050506020204" pitchFamily="18" charset="0"/>
                <a:sym typeface="Arial"/>
              </a:rPr>
              <a:t>Câu</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lang="en-US" sz="2000" b="1" kern="0" dirty="0">
                <a:solidFill>
                  <a:schemeClr val="tx1"/>
                </a:solidFill>
                <a:latin typeface="UTM Avo" panose="02040603050506020204" pitchFamily="18" charset="0"/>
                <a:sym typeface="Arial"/>
              </a:rPr>
              <a:t>3</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Những</a:t>
            </a:r>
            <a:r>
              <a:rPr lang="en-US" sz="2000" noProof="0" dirty="0">
                <a:solidFill>
                  <a:schemeClr val="tx1"/>
                </a:solidFill>
                <a:latin typeface="UTM Avo" panose="02040603050506020204" pitchFamily="18" charset="0"/>
                <a:sym typeface="Arial"/>
              </a:rPr>
              <a:t> </a:t>
            </a:r>
            <a:r>
              <a:rPr lang="en-US" sz="2000" b="1" noProof="0" dirty="0" err="1">
                <a:solidFill>
                  <a:schemeClr val="tx1"/>
                </a:solidFill>
                <a:latin typeface="UTM Avo" panose="02040603050506020204" pitchFamily="18" charset="0"/>
                <a:sym typeface="Arial"/>
              </a:rPr>
              <a:t>lời</a:t>
            </a:r>
            <a:r>
              <a:rPr lang="en-US" sz="2000" b="1" noProof="0" dirty="0">
                <a:solidFill>
                  <a:schemeClr val="tx1"/>
                </a:solidFill>
                <a:latin typeface="UTM Avo" panose="02040603050506020204" pitchFamily="18" charset="0"/>
                <a:sym typeface="Arial"/>
              </a:rPr>
              <a:t> </a:t>
            </a:r>
            <a:r>
              <a:rPr lang="en-US" sz="2000" b="1" noProof="0" dirty="0" err="1">
                <a:solidFill>
                  <a:schemeClr val="tx1"/>
                </a:solidFill>
                <a:latin typeface="UTM Avo" panose="02040603050506020204" pitchFamily="18" charset="0"/>
                <a:sym typeface="Arial"/>
              </a:rPr>
              <a:t>diễn</a:t>
            </a:r>
            <a:r>
              <a:rPr lang="en-US" sz="2000" b="1" noProof="0" dirty="0">
                <a:solidFill>
                  <a:schemeClr val="tx1"/>
                </a:solidFill>
                <a:latin typeface="UTM Avo" panose="02040603050506020204" pitchFamily="18" charset="0"/>
                <a:sym typeface="Arial"/>
              </a:rPr>
              <a:t> </a:t>
            </a:r>
            <a:r>
              <a:rPr lang="en-US" sz="2000" b="1" noProof="0" dirty="0" err="1">
                <a:solidFill>
                  <a:schemeClr val="tx1"/>
                </a:solidFill>
                <a:latin typeface="UTM Avo" panose="02040603050506020204" pitchFamily="18" charset="0"/>
                <a:sym typeface="Arial"/>
              </a:rPr>
              <a:t>giải</a:t>
            </a:r>
            <a:r>
              <a:rPr lang="en-US" sz="2000" b="1"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có</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lí</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mà</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người</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viết</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người</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nói</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đưa</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ra</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làm</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căn</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cứ</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khẳng</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định</a:t>
            </a:r>
            <a:r>
              <a:rPr lang="en-US" sz="2000" dirty="0">
                <a:solidFill>
                  <a:schemeClr val="tx1"/>
                </a:solidFill>
                <a:latin typeface="UTM Avo" panose="02040603050506020204" pitchFamily="18" charset="0"/>
                <a:sym typeface="Arial"/>
              </a:rPr>
              <a:t> ý </a:t>
            </a:r>
            <a:r>
              <a:rPr lang="en-US" sz="2000" dirty="0" err="1">
                <a:solidFill>
                  <a:schemeClr val="tx1"/>
                </a:solidFill>
                <a:latin typeface="UTM Avo" panose="02040603050506020204" pitchFamily="18" charset="0"/>
                <a:sym typeface="Arial"/>
              </a:rPr>
              <a:t>kiến</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của</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mình</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được</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gọi</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là</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gì</a:t>
            </a:r>
            <a:r>
              <a:rPr lang="en-US" sz="2000" dirty="0">
                <a:solidFill>
                  <a:schemeClr val="tx1"/>
                </a:solidFill>
                <a:latin typeface="UTM Avo" panose="02040603050506020204" pitchFamily="18" charset="0"/>
                <a:sym typeface="Arial"/>
              </a:rPr>
              <a:t>?</a:t>
            </a:r>
            <a:endParaRPr lang="en-US" sz="2000" dirty="0">
              <a:solidFill>
                <a:schemeClr val="tx1"/>
              </a:solidFill>
            </a:endParaRPr>
          </a:p>
        </p:txBody>
      </p:sp>
      <p:sp>
        <p:nvSpPr>
          <p:cNvPr id="148" name="Rounded Rectangle 2">
            <a:extLst>
              <a:ext uri="{FF2B5EF4-FFF2-40B4-BE49-F238E27FC236}">
                <a16:creationId xmlns:a16="http://schemas.microsoft.com/office/drawing/2014/main" id="{AFFEC7C4-154F-E9FD-5E06-788590824763}"/>
              </a:ext>
            </a:extLst>
          </p:cNvPr>
          <p:cNvSpPr/>
          <p:nvPr/>
        </p:nvSpPr>
        <p:spPr>
          <a:xfrm>
            <a:off x="5183799" y="816928"/>
            <a:ext cx="6808468" cy="1539208"/>
          </a:xfrm>
          <a:prstGeom prst="roundRect">
            <a:avLst/>
          </a:prstGeom>
          <a:solidFill>
            <a:srgbClr val="C7D49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buClr>
                <a:srgbClr val="000000"/>
              </a:buClr>
              <a:defRPr/>
            </a:pPr>
            <a:r>
              <a:rPr kumimoji="0" lang="en-US" sz="2000" b="1" i="0" u="none" strike="noStrike" kern="0" cap="none" spc="0" normalizeH="0" baseline="0" noProof="0" dirty="0" err="1">
                <a:ln>
                  <a:noFill/>
                </a:ln>
                <a:solidFill>
                  <a:schemeClr val="tx1"/>
                </a:solidFill>
                <a:effectLst/>
                <a:uLnTx/>
                <a:uFillTx/>
                <a:latin typeface="UTM Avo" panose="02040603050506020204" pitchFamily="18" charset="0"/>
                <a:sym typeface="Arial"/>
              </a:rPr>
              <a:t>Câu</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lang="en-US" sz="2000" b="1" kern="0" noProof="0" dirty="0">
                <a:solidFill>
                  <a:schemeClr val="tx1"/>
                </a:solidFill>
                <a:latin typeface="UTM Avo" panose="02040603050506020204" pitchFamily="18" charset="0"/>
                <a:sym typeface="Arial"/>
              </a:rPr>
              <a:t>4</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Người</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sáng</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tạo</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ra</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cá</a:t>
            </a:r>
            <a:r>
              <a:rPr lang="en-US" sz="2000" dirty="0">
                <a:solidFill>
                  <a:schemeClr val="tx1"/>
                </a:solidFill>
                <a:latin typeface="UTM Avo" panose="02040603050506020204" pitchFamily="18" charset="0"/>
                <a:sym typeface="Arial"/>
              </a:rPr>
              <a:t>c </a:t>
            </a:r>
            <a:r>
              <a:rPr lang="en-US" sz="2000" dirty="0" err="1">
                <a:solidFill>
                  <a:schemeClr val="tx1"/>
                </a:solidFill>
                <a:latin typeface="UTM Avo" panose="02040603050506020204" pitchFamily="18" charset="0"/>
                <a:sym typeface="Arial"/>
              </a:rPr>
              <a:t>tác</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phẩm</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viết</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như</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sách</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kịch</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thơ</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bài</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hát</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gọi</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là</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gì</a:t>
            </a:r>
            <a:r>
              <a:rPr lang="en-US" sz="2000" dirty="0">
                <a:solidFill>
                  <a:schemeClr val="tx1"/>
                </a:solidFill>
                <a:latin typeface="UTM Avo" panose="02040603050506020204" pitchFamily="18" charset="0"/>
                <a:sym typeface="Arial"/>
              </a:rPr>
              <a:t>?</a:t>
            </a:r>
            <a:endParaRPr lang="en-US" sz="2000" dirty="0">
              <a:solidFill>
                <a:schemeClr val="tx1"/>
              </a:solidFill>
            </a:endParaRPr>
          </a:p>
        </p:txBody>
      </p:sp>
      <p:sp>
        <p:nvSpPr>
          <p:cNvPr id="149" name="Rounded Rectangle 2">
            <a:extLst>
              <a:ext uri="{FF2B5EF4-FFF2-40B4-BE49-F238E27FC236}">
                <a16:creationId xmlns:a16="http://schemas.microsoft.com/office/drawing/2014/main" id="{D0D89043-EDF4-BFAD-1C92-C8CFF51F4DA2}"/>
              </a:ext>
            </a:extLst>
          </p:cNvPr>
          <p:cNvSpPr/>
          <p:nvPr/>
        </p:nvSpPr>
        <p:spPr>
          <a:xfrm>
            <a:off x="5183799" y="813905"/>
            <a:ext cx="6808468" cy="1539208"/>
          </a:xfrm>
          <a:prstGeom prst="roundRect">
            <a:avLst/>
          </a:prstGeom>
          <a:solidFill>
            <a:srgbClr val="C7D49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buClr>
                <a:srgbClr val="000000"/>
              </a:buClr>
              <a:defRPr/>
            </a:pPr>
            <a:r>
              <a:rPr kumimoji="0" lang="en-US" sz="2000" b="1" i="0" u="none" strike="noStrike" kern="0" cap="none" spc="0" normalizeH="0" baseline="0" noProof="0" dirty="0" err="1">
                <a:ln>
                  <a:noFill/>
                </a:ln>
                <a:solidFill>
                  <a:schemeClr val="tx1"/>
                </a:solidFill>
                <a:effectLst/>
                <a:uLnTx/>
                <a:uFillTx/>
                <a:latin typeface="UTM Avo" panose="02040603050506020204" pitchFamily="18" charset="0"/>
                <a:sym typeface="Arial"/>
              </a:rPr>
              <a:t>Câu</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lang="en-US" sz="2000" b="1" kern="0" dirty="0">
                <a:solidFill>
                  <a:schemeClr val="tx1"/>
                </a:solidFill>
                <a:latin typeface="UTM Avo" panose="02040603050506020204" pitchFamily="18" charset="0"/>
                <a:sym typeface="Arial"/>
              </a:rPr>
              <a:t>5</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Người</a:t>
            </a:r>
            <a:r>
              <a:rPr lang="en-US" sz="2000" noProof="0" dirty="0">
                <a:solidFill>
                  <a:schemeClr val="tx1"/>
                </a:solidFill>
                <a:latin typeface="UTM Avo" panose="02040603050506020204" pitchFamily="18" charset="0"/>
                <a:sym typeface="Arial"/>
              </a:rPr>
              <a:t>, con </a:t>
            </a:r>
            <a:r>
              <a:rPr lang="en-US" sz="2000" noProof="0" dirty="0" err="1">
                <a:solidFill>
                  <a:schemeClr val="tx1"/>
                </a:solidFill>
                <a:latin typeface="UTM Avo" panose="02040603050506020204" pitchFamily="18" charset="0"/>
                <a:sym typeface="Arial"/>
              </a:rPr>
              <a:t>vật</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đồ</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vật</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được</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miêu</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tả</a:t>
            </a:r>
            <a:r>
              <a:rPr lang="en-US" sz="2000" dirty="0">
                <a:solidFill>
                  <a:schemeClr val="tx1"/>
                </a:solidFill>
                <a:latin typeface="UTM Avo" panose="02040603050506020204" pitchFamily="18" charset="0"/>
                <a:sym typeface="Arial"/>
              </a:rPr>
              <a:t>, </a:t>
            </a:r>
          </a:p>
          <a:p>
            <a:pPr algn="ctr">
              <a:lnSpc>
                <a:spcPct val="150000"/>
              </a:lnSpc>
              <a:buClr>
                <a:srgbClr val="000000"/>
              </a:buClr>
              <a:defRPr/>
            </a:pPr>
            <a:r>
              <a:rPr lang="en-US" sz="2000" dirty="0" err="1">
                <a:solidFill>
                  <a:schemeClr val="tx1"/>
                </a:solidFill>
                <a:latin typeface="UTM Avo" panose="02040603050506020204" pitchFamily="18" charset="0"/>
                <a:sym typeface="Arial"/>
              </a:rPr>
              <a:t>thể</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hiện</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trong</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tác</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phẩm</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văn</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học</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được</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gọi</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là</a:t>
            </a:r>
            <a:r>
              <a:rPr lang="en-US" sz="2000" dirty="0">
                <a:solidFill>
                  <a:schemeClr val="tx1"/>
                </a:solidFill>
                <a:latin typeface="UTM Avo" panose="02040603050506020204" pitchFamily="18" charset="0"/>
                <a:sym typeface="Arial"/>
              </a:rPr>
              <a:t> </a:t>
            </a:r>
            <a:r>
              <a:rPr lang="en-US" sz="2000" dirty="0" err="1">
                <a:solidFill>
                  <a:schemeClr val="tx1"/>
                </a:solidFill>
                <a:latin typeface="UTM Avo" panose="02040603050506020204" pitchFamily="18" charset="0"/>
                <a:sym typeface="Arial"/>
              </a:rPr>
              <a:t>gì</a:t>
            </a:r>
            <a:r>
              <a:rPr lang="en-US" sz="2000" dirty="0">
                <a:solidFill>
                  <a:schemeClr val="tx1"/>
                </a:solidFill>
                <a:latin typeface="UTM Avo" panose="02040603050506020204" pitchFamily="18" charset="0"/>
                <a:sym typeface="Arial"/>
              </a:rPr>
              <a:t>?</a:t>
            </a:r>
            <a:endParaRPr lang="en-US" sz="2000" dirty="0">
              <a:solidFill>
                <a:schemeClr val="tx1"/>
              </a:solidFill>
            </a:endParaRPr>
          </a:p>
        </p:txBody>
      </p:sp>
      <p:sp>
        <p:nvSpPr>
          <p:cNvPr id="150" name="Rounded Rectangle 2">
            <a:extLst>
              <a:ext uri="{FF2B5EF4-FFF2-40B4-BE49-F238E27FC236}">
                <a16:creationId xmlns:a16="http://schemas.microsoft.com/office/drawing/2014/main" id="{2DA066BF-2018-24D5-83E0-EB370690EC4C}"/>
              </a:ext>
            </a:extLst>
          </p:cNvPr>
          <p:cNvSpPr/>
          <p:nvPr/>
        </p:nvSpPr>
        <p:spPr>
          <a:xfrm>
            <a:off x="5183797" y="803612"/>
            <a:ext cx="6808468" cy="1539208"/>
          </a:xfrm>
          <a:prstGeom prst="roundRect">
            <a:avLst/>
          </a:prstGeom>
          <a:solidFill>
            <a:srgbClr val="C7D49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buClr>
                <a:srgbClr val="000000"/>
              </a:buClr>
              <a:defRPr/>
            </a:pPr>
            <a:r>
              <a:rPr kumimoji="0" lang="en-US" sz="2000" b="1" i="0" u="none" strike="noStrike" kern="0" cap="none" spc="0" normalizeH="0" baseline="0" noProof="0" dirty="0" err="1">
                <a:ln>
                  <a:noFill/>
                </a:ln>
                <a:solidFill>
                  <a:schemeClr val="tx1"/>
                </a:solidFill>
                <a:effectLst/>
                <a:uLnTx/>
                <a:uFillTx/>
                <a:latin typeface="UTM Avo" panose="02040603050506020204" pitchFamily="18" charset="0"/>
                <a:sym typeface="Arial"/>
              </a:rPr>
              <a:t>Câu</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lang="en-US" sz="2000" b="1" kern="0" noProof="0" dirty="0">
                <a:solidFill>
                  <a:schemeClr val="tx1"/>
                </a:solidFill>
                <a:latin typeface="UTM Avo" panose="02040603050506020204" pitchFamily="18" charset="0"/>
                <a:sym typeface="Arial"/>
              </a:rPr>
              <a:t>6</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Đây</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là</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tên</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nói</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lên</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nội</a:t>
            </a:r>
            <a:r>
              <a:rPr lang="en-US" sz="2000" noProof="0" dirty="0">
                <a:solidFill>
                  <a:schemeClr val="tx1"/>
                </a:solidFill>
                <a:latin typeface="UTM Avo" panose="02040603050506020204" pitchFamily="18" charset="0"/>
                <a:sym typeface="Arial"/>
              </a:rPr>
              <a:t> dung </a:t>
            </a:r>
            <a:r>
              <a:rPr lang="en-US" sz="2000" noProof="0" dirty="0" err="1">
                <a:solidFill>
                  <a:schemeClr val="tx1"/>
                </a:solidFill>
                <a:latin typeface="UTM Avo" panose="02040603050506020204" pitchFamily="18" charset="0"/>
                <a:sym typeface="Arial"/>
              </a:rPr>
              <a:t>chính</a:t>
            </a:r>
            <a:r>
              <a:rPr lang="en-US" sz="2000" noProof="0" dirty="0">
                <a:solidFill>
                  <a:schemeClr val="tx1"/>
                </a:solidFill>
                <a:latin typeface="UTM Avo" panose="02040603050506020204" pitchFamily="18" charset="0"/>
                <a:sym typeface="Arial"/>
              </a:rPr>
              <a:t> </a:t>
            </a:r>
            <a:r>
              <a:rPr lang="en-US" sz="2000" noProof="0" dirty="0" err="1">
                <a:solidFill>
                  <a:schemeClr val="tx1"/>
                </a:solidFill>
                <a:latin typeface="UTM Avo" panose="02040603050506020204" pitchFamily="18" charset="0"/>
                <a:sym typeface="Arial"/>
              </a:rPr>
              <a:t>của</a:t>
            </a:r>
            <a:r>
              <a:rPr lang="en-US" sz="2000" noProof="0" dirty="0">
                <a:solidFill>
                  <a:schemeClr val="tx1"/>
                </a:solidFill>
                <a:latin typeface="UTM Avo" panose="02040603050506020204" pitchFamily="18" charset="0"/>
                <a:sym typeface="Arial"/>
              </a:rPr>
              <a:t> </a:t>
            </a:r>
          </a:p>
          <a:p>
            <a:pPr algn="ctr">
              <a:lnSpc>
                <a:spcPct val="150000"/>
              </a:lnSpc>
              <a:buClr>
                <a:srgbClr val="000000"/>
              </a:buClr>
              <a:defRPr/>
            </a:pPr>
            <a:r>
              <a:rPr lang="en-US" sz="2000" noProof="0" dirty="0" err="1">
                <a:solidFill>
                  <a:schemeClr val="tx1"/>
                </a:solidFill>
                <a:latin typeface="UTM Avo" panose="02040603050506020204" pitchFamily="18" charset="0"/>
                <a:sym typeface="Arial"/>
              </a:rPr>
              <a:t>tá</a:t>
            </a:r>
            <a:r>
              <a:rPr lang="en-US" sz="2000" dirty="0">
                <a:solidFill>
                  <a:schemeClr val="tx1"/>
                </a:solidFill>
                <a:latin typeface="UTM Avo" panose="02040603050506020204" pitchFamily="18" charset="0"/>
                <a:sym typeface="Arial"/>
              </a:rPr>
              <a:t>c </a:t>
            </a:r>
            <a:r>
              <a:rPr lang="en-US" sz="2000" dirty="0" err="1">
                <a:solidFill>
                  <a:schemeClr val="tx1"/>
                </a:solidFill>
                <a:latin typeface="UTM Avo" panose="02040603050506020204" pitchFamily="18" charset="0"/>
                <a:sym typeface="Arial"/>
              </a:rPr>
              <a:t>phẩm</a:t>
            </a:r>
            <a:r>
              <a:rPr lang="en-US" sz="2000" dirty="0">
                <a:solidFill>
                  <a:schemeClr val="tx1"/>
                </a:solidFill>
                <a:latin typeface="UTM Avo" panose="02040603050506020204" pitchFamily="18" charset="0"/>
                <a:sym typeface="Arial"/>
              </a:rPr>
              <a:t>.</a:t>
            </a:r>
            <a:endParaRPr lang="en-US" sz="2000" dirty="0">
              <a:solidFill>
                <a:schemeClr val="tx1"/>
              </a:solidFill>
            </a:endParaRPr>
          </a:p>
        </p:txBody>
      </p:sp>
      <p:sp>
        <p:nvSpPr>
          <p:cNvPr id="151" name="Rounded Rectangle 2">
            <a:extLst>
              <a:ext uri="{FF2B5EF4-FFF2-40B4-BE49-F238E27FC236}">
                <a16:creationId xmlns:a16="http://schemas.microsoft.com/office/drawing/2014/main" id="{10467D86-61FC-AD3D-5D21-B62AF1C17B5C}"/>
              </a:ext>
            </a:extLst>
          </p:cNvPr>
          <p:cNvSpPr/>
          <p:nvPr/>
        </p:nvSpPr>
        <p:spPr>
          <a:xfrm>
            <a:off x="5183795" y="810742"/>
            <a:ext cx="6808468" cy="1539208"/>
          </a:xfrm>
          <a:prstGeom prst="roundRect">
            <a:avLst/>
          </a:prstGeom>
          <a:solidFill>
            <a:srgbClr val="C7D49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buClr>
                <a:srgbClr val="000000"/>
              </a:buClr>
              <a:defRPr/>
            </a:pPr>
            <a:r>
              <a:rPr kumimoji="0" lang="en-US" b="1" i="0" u="none" strike="noStrike" kern="0" cap="none" spc="0" normalizeH="0" baseline="0" noProof="0" dirty="0" err="1">
                <a:ln>
                  <a:noFill/>
                </a:ln>
                <a:solidFill>
                  <a:schemeClr val="tx1"/>
                </a:solidFill>
                <a:effectLst/>
                <a:uLnTx/>
                <a:uFillTx/>
                <a:latin typeface="UTM Avo" panose="02040603050506020204" pitchFamily="18" charset="0"/>
                <a:sym typeface="Arial"/>
              </a:rPr>
              <a:t>Câu</a:t>
            </a:r>
            <a:r>
              <a:rPr kumimoji="0" lang="en-US"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lang="en-US" b="1" kern="0" dirty="0">
                <a:solidFill>
                  <a:schemeClr val="tx1"/>
                </a:solidFill>
                <a:latin typeface="UTM Avo" panose="02040603050506020204" pitchFamily="18" charset="0"/>
                <a:sym typeface="Arial"/>
              </a:rPr>
              <a:t>7</a:t>
            </a:r>
            <a:r>
              <a:rPr kumimoji="0" lang="en-US" b="1" i="0" u="none" strike="noStrike" kern="0" cap="none" spc="0" normalizeH="0" baseline="0" noProof="0" dirty="0">
                <a:ln>
                  <a:noFill/>
                </a:ln>
                <a:solidFill>
                  <a:schemeClr val="tx1"/>
                </a:solidFill>
                <a:effectLst/>
                <a:uLnTx/>
                <a:uFillTx/>
                <a:latin typeface="UTM Avo" panose="02040603050506020204" pitchFamily="18" charset="0"/>
                <a:sym typeface="Arial"/>
              </a:rPr>
              <a:t>.</a:t>
            </a:r>
            <a:r>
              <a:rPr lang="en-US" b="1" kern="0" dirty="0">
                <a:solidFill>
                  <a:schemeClr val="tx1"/>
                </a:solidFill>
                <a:latin typeface="UTM Avo" panose="02040603050506020204" pitchFamily="18" charset="0"/>
                <a:sym typeface="Arial"/>
              </a:rPr>
              <a:t> </a:t>
            </a:r>
            <a:r>
              <a:rPr lang="en-US" kern="0" dirty="0">
                <a:solidFill>
                  <a:schemeClr val="tx1"/>
                </a:solidFill>
                <a:latin typeface="UTM Avo" panose="02040603050506020204" pitchFamily="18" charset="0"/>
                <a:sym typeface="Arial"/>
              </a:rPr>
              <a:t>“</a:t>
            </a:r>
            <a:r>
              <a:rPr lang="en-US" kern="0" dirty="0" err="1">
                <a:solidFill>
                  <a:schemeClr val="tx1"/>
                </a:solidFill>
                <a:latin typeface="UTM Avo" panose="02040603050506020204" pitchFamily="18" charset="0"/>
                <a:sym typeface="Arial"/>
              </a:rPr>
              <a:t>Thể</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hiện</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một</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quan</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niệm</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góc</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nhìn</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một</a:t>
            </a:r>
            <a:r>
              <a:rPr lang="en-US" kern="0" dirty="0">
                <a:solidFill>
                  <a:schemeClr val="tx1"/>
                </a:solidFill>
                <a:latin typeface="UTM Avo" panose="02040603050506020204" pitchFamily="18" charset="0"/>
                <a:sym typeface="Arial"/>
              </a:rPr>
              <a:t> ý </a:t>
            </a:r>
            <a:r>
              <a:rPr lang="en-US" kern="0" dirty="0" err="1">
                <a:solidFill>
                  <a:schemeClr val="tx1"/>
                </a:solidFill>
                <a:latin typeface="UTM Avo" panose="02040603050506020204" pitchFamily="18" charset="0"/>
                <a:sym typeface="Arial"/>
              </a:rPr>
              <a:t>kiến</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của</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người</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viết</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người</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nói</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về</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vấn</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đề</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thuộc</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lĩnh</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vực</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văn</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học</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nhằm</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thuyết</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phục</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người</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đọc</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người</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nghe</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là</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mục</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đích</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của</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văn</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bản</a:t>
            </a:r>
            <a:r>
              <a:rPr lang="en-US" kern="0" dirty="0">
                <a:solidFill>
                  <a:schemeClr val="tx1"/>
                </a:solidFill>
                <a:latin typeface="UTM Avo" panose="02040603050506020204" pitchFamily="18" charset="0"/>
                <a:sym typeface="Arial"/>
              </a:rPr>
              <a:t> </a:t>
            </a:r>
            <a:r>
              <a:rPr lang="en-US" kern="0" dirty="0" err="1">
                <a:solidFill>
                  <a:schemeClr val="tx1"/>
                </a:solidFill>
                <a:latin typeface="UTM Avo" panose="02040603050506020204" pitchFamily="18" charset="0"/>
                <a:sym typeface="Arial"/>
              </a:rPr>
              <a:t>nào</a:t>
            </a:r>
            <a:r>
              <a:rPr lang="en-US" dirty="0">
                <a:solidFill>
                  <a:schemeClr val="tx1"/>
                </a:solidFill>
                <a:latin typeface="UTM Avo" panose="02040603050506020204" pitchFamily="18" charset="0"/>
                <a:sym typeface="Arial"/>
              </a:rPr>
              <a:t>?</a:t>
            </a:r>
            <a:endParaRPr lang="en-US" dirty="0">
              <a:solidFill>
                <a:schemeClr val="tx1"/>
              </a:solidFill>
            </a:endParaRPr>
          </a:p>
        </p:txBody>
      </p:sp>
      <p:pic>
        <p:nvPicPr>
          <p:cNvPr id="152" name="Picture 151" descr="Logo, company name&#10;&#10;Description automatically generated">
            <a:extLst>
              <a:ext uri="{FF2B5EF4-FFF2-40B4-BE49-F238E27FC236}">
                <a16:creationId xmlns:a16="http://schemas.microsoft.com/office/drawing/2014/main" id="{FE81F59A-B360-E0C1-CDBC-21E079D559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835169" cy="932010"/>
          </a:xfrm>
          <a:prstGeom prst="rect">
            <a:avLst/>
          </a:prstGeom>
        </p:spPr>
      </p:pic>
    </p:spTree>
    <p:extLst>
      <p:ext uri="{BB962C8B-B14F-4D97-AF65-F5344CB8AC3E}">
        <p14:creationId xmlns:p14="http://schemas.microsoft.com/office/powerpoint/2010/main" val="10328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500"/>
                                        <p:tgtEl>
                                          <p:spTgt spid="14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1" nodeType="clickEffect">
                                  <p:stCondLst>
                                    <p:cond delay="0"/>
                                  </p:stCondLst>
                                  <p:childTnLst>
                                    <p:animEffect transition="out" filter="randombar(horizontal)">
                                      <p:cBhvr>
                                        <p:cTn id="11" dur="500"/>
                                        <p:tgtEl>
                                          <p:spTgt spid="145"/>
                                        </p:tgtEl>
                                      </p:cBhvr>
                                    </p:animEffect>
                                    <p:set>
                                      <p:cBhvr>
                                        <p:cTn id="12" dur="1" fill="hold">
                                          <p:stCondLst>
                                            <p:cond delay="499"/>
                                          </p:stCondLst>
                                        </p:cTn>
                                        <p:tgtEl>
                                          <p:spTgt spid="145"/>
                                        </p:tgtEl>
                                        <p:attrNameLst>
                                          <p:attrName>style.visibility</p:attrName>
                                        </p:attrNameLst>
                                      </p:cBhvr>
                                      <p:to>
                                        <p:strVal val="hidden"/>
                                      </p:to>
                                    </p:set>
                                  </p:childTnLst>
                                </p:cTn>
                              </p:par>
                              <p:par>
                                <p:cTn id="13" presetID="10" presetClass="entr" presetSubtype="0" fill="hold" grpId="0" nodeType="withEffect">
                                  <p:stCondLst>
                                    <p:cond delay="0"/>
                                  </p:stCondLst>
                                  <p:childTnLst>
                                    <p:set>
                                      <p:cBhvr>
                                        <p:cTn id="14" dur="1" fill="hold">
                                          <p:stCondLst>
                                            <p:cond delay="0"/>
                                          </p:stCondLst>
                                        </p:cTn>
                                        <p:tgtEl>
                                          <p:spTgt spid="146"/>
                                        </p:tgtEl>
                                        <p:attrNameLst>
                                          <p:attrName>style.visibility</p:attrName>
                                        </p:attrNameLst>
                                      </p:cBhvr>
                                      <p:to>
                                        <p:strVal val="visible"/>
                                      </p:to>
                                    </p:set>
                                    <p:animEffect transition="in" filter="fade">
                                      <p:cBhvr>
                                        <p:cTn id="15" dur="500"/>
                                        <p:tgtEl>
                                          <p:spTgt spid="14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xit" presetSubtype="10" fill="hold" grpId="1" nodeType="clickEffect">
                                  <p:stCondLst>
                                    <p:cond delay="0"/>
                                  </p:stCondLst>
                                  <p:childTnLst>
                                    <p:animEffect transition="out" filter="randombar(horizontal)">
                                      <p:cBhvr>
                                        <p:cTn id="19" dur="500"/>
                                        <p:tgtEl>
                                          <p:spTgt spid="146"/>
                                        </p:tgtEl>
                                      </p:cBhvr>
                                    </p:animEffect>
                                    <p:set>
                                      <p:cBhvr>
                                        <p:cTn id="20" dur="1" fill="hold">
                                          <p:stCondLst>
                                            <p:cond delay="499"/>
                                          </p:stCondLst>
                                        </p:cTn>
                                        <p:tgtEl>
                                          <p:spTgt spid="146"/>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47"/>
                                        </p:tgtEl>
                                        <p:attrNameLst>
                                          <p:attrName>style.visibility</p:attrName>
                                        </p:attrNameLst>
                                      </p:cBhvr>
                                      <p:to>
                                        <p:strVal val="visible"/>
                                      </p:to>
                                    </p:set>
                                    <p:animEffect transition="in" filter="fade">
                                      <p:cBhvr>
                                        <p:cTn id="23" dur="500"/>
                                        <p:tgtEl>
                                          <p:spTgt spid="147"/>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xit" presetSubtype="10" fill="hold" grpId="1" nodeType="clickEffect">
                                  <p:stCondLst>
                                    <p:cond delay="0"/>
                                  </p:stCondLst>
                                  <p:childTnLst>
                                    <p:animEffect transition="out" filter="randombar(horizontal)">
                                      <p:cBhvr>
                                        <p:cTn id="27" dur="500"/>
                                        <p:tgtEl>
                                          <p:spTgt spid="147"/>
                                        </p:tgtEl>
                                      </p:cBhvr>
                                    </p:animEffect>
                                    <p:set>
                                      <p:cBhvr>
                                        <p:cTn id="28" dur="1" fill="hold">
                                          <p:stCondLst>
                                            <p:cond delay="499"/>
                                          </p:stCondLst>
                                        </p:cTn>
                                        <p:tgtEl>
                                          <p:spTgt spid="147"/>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148"/>
                                        </p:tgtEl>
                                        <p:attrNameLst>
                                          <p:attrName>style.visibility</p:attrName>
                                        </p:attrNameLst>
                                      </p:cBhvr>
                                      <p:to>
                                        <p:strVal val="visible"/>
                                      </p:to>
                                    </p:set>
                                    <p:animEffect transition="in" filter="fade">
                                      <p:cBhvr>
                                        <p:cTn id="31" dur="500"/>
                                        <p:tgtEl>
                                          <p:spTgt spid="148"/>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xit" presetSubtype="10" fill="hold" grpId="1" nodeType="clickEffect">
                                  <p:stCondLst>
                                    <p:cond delay="0"/>
                                  </p:stCondLst>
                                  <p:childTnLst>
                                    <p:animEffect transition="out" filter="randombar(horizontal)">
                                      <p:cBhvr>
                                        <p:cTn id="35" dur="500"/>
                                        <p:tgtEl>
                                          <p:spTgt spid="148"/>
                                        </p:tgtEl>
                                      </p:cBhvr>
                                    </p:animEffect>
                                    <p:set>
                                      <p:cBhvr>
                                        <p:cTn id="36" dur="1" fill="hold">
                                          <p:stCondLst>
                                            <p:cond delay="499"/>
                                          </p:stCondLst>
                                        </p:cTn>
                                        <p:tgtEl>
                                          <p:spTgt spid="148"/>
                                        </p:tgtEl>
                                        <p:attrNameLst>
                                          <p:attrName>style.visibility</p:attrName>
                                        </p:attrNameLst>
                                      </p:cBhvr>
                                      <p:to>
                                        <p:strVal val="hidden"/>
                                      </p:to>
                                    </p:set>
                                  </p:childTnLst>
                                </p:cTn>
                              </p:par>
                              <p:par>
                                <p:cTn id="37" presetID="10" presetClass="entr" presetSubtype="0" fill="hold" grpId="0" nodeType="withEffect">
                                  <p:stCondLst>
                                    <p:cond delay="0"/>
                                  </p:stCondLst>
                                  <p:childTnLst>
                                    <p:set>
                                      <p:cBhvr>
                                        <p:cTn id="38" dur="1" fill="hold">
                                          <p:stCondLst>
                                            <p:cond delay="0"/>
                                          </p:stCondLst>
                                        </p:cTn>
                                        <p:tgtEl>
                                          <p:spTgt spid="149"/>
                                        </p:tgtEl>
                                        <p:attrNameLst>
                                          <p:attrName>style.visibility</p:attrName>
                                        </p:attrNameLst>
                                      </p:cBhvr>
                                      <p:to>
                                        <p:strVal val="visible"/>
                                      </p:to>
                                    </p:set>
                                    <p:animEffect transition="in" filter="fade">
                                      <p:cBhvr>
                                        <p:cTn id="39" dur="500"/>
                                        <p:tgtEl>
                                          <p:spTgt spid="149"/>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xit" presetSubtype="10" fill="hold" grpId="1" nodeType="clickEffect">
                                  <p:stCondLst>
                                    <p:cond delay="0"/>
                                  </p:stCondLst>
                                  <p:childTnLst>
                                    <p:animEffect transition="out" filter="randombar(horizontal)">
                                      <p:cBhvr>
                                        <p:cTn id="43" dur="500"/>
                                        <p:tgtEl>
                                          <p:spTgt spid="149"/>
                                        </p:tgtEl>
                                      </p:cBhvr>
                                    </p:animEffect>
                                    <p:set>
                                      <p:cBhvr>
                                        <p:cTn id="44" dur="1" fill="hold">
                                          <p:stCondLst>
                                            <p:cond delay="499"/>
                                          </p:stCondLst>
                                        </p:cTn>
                                        <p:tgtEl>
                                          <p:spTgt spid="149"/>
                                        </p:tgtEl>
                                        <p:attrNameLst>
                                          <p:attrName>style.visibility</p:attrName>
                                        </p:attrNameLst>
                                      </p:cBhvr>
                                      <p:to>
                                        <p:strVal val="hidden"/>
                                      </p:to>
                                    </p:set>
                                  </p:childTnLst>
                                </p:cTn>
                              </p:par>
                              <p:par>
                                <p:cTn id="45" presetID="10" presetClass="entr" presetSubtype="0" fill="hold" grpId="0" nodeType="withEffect">
                                  <p:stCondLst>
                                    <p:cond delay="0"/>
                                  </p:stCondLst>
                                  <p:childTnLst>
                                    <p:set>
                                      <p:cBhvr>
                                        <p:cTn id="46" dur="1" fill="hold">
                                          <p:stCondLst>
                                            <p:cond delay="0"/>
                                          </p:stCondLst>
                                        </p:cTn>
                                        <p:tgtEl>
                                          <p:spTgt spid="150"/>
                                        </p:tgtEl>
                                        <p:attrNameLst>
                                          <p:attrName>style.visibility</p:attrName>
                                        </p:attrNameLst>
                                      </p:cBhvr>
                                      <p:to>
                                        <p:strVal val="visible"/>
                                      </p:to>
                                    </p:set>
                                    <p:animEffect transition="in" filter="fade">
                                      <p:cBhvr>
                                        <p:cTn id="47" dur="500"/>
                                        <p:tgtEl>
                                          <p:spTgt spid="150"/>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xit" presetSubtype="10" fill="hold" grpId="1" nodeType="clickEffect">
                                  <p:stCondLst>
                                    <p:cond delay="0"/>
                                  </p:stCondLst>
                                  <p:childTnLst>
                                    <p:animEffect transition="out" filter="randombar(horizontal)">
                                      <p:cBhvr>
                                        <p:cTn id="51" dur="500"/>
                                        <p:tgtEl>
                                          <p:spTgt spid="150"/>
                                        </p:tgtEl>
                                      </p:cBhvr>
                                    </p:animEffect>
                                    <p:set>
                                      <p:cBhvr>
                                        <p:cTn id="52" dur="1" fill="hold">
                                          <p:stCondLst>
                                            <p:cond delay="499"/>
                                          </p:stCondLst>
                                        </p:cTn>
                                        <p:tgtEl>
                                          <p:spTgt spid="150"/>
                                        </p:tgtEl>
                                        <p:attrNameLst>
                                          <p:attrName>style.visibility</p:attrName>
                                        </p:attrNameLst>
                                      </p:cBhvr>
                                      <p:to>
                                        <p:strVal val="hidden"/>
                                      </p:to>
                                    </p:se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151"/>
                                        </p:tgtEl>
                                        <p:attrNameLst>
                                          <p:attrName>style.visibility</p:attrName>
                                        </p:attrNameLst>
                                      </p:cBhvr>
                                      <p:to>
                                        <p:strVal val="visible"/>
                                      </p:to>
                                    </p:set>
                                    <p:animEffect transition="in" filter="fade">
                                      <p:cBhvr>
                                        <p:cTn id="56" dur="500"/>
                                        <p:tgtEl>
                                          <p:spTgt spid="151"/>
                                        </p:tgtEl>
                                      </p:cBhvr>
                                    </p:animEffect>
                                  </p:childTnLst>
                                </p:cTn>
                              </p:par>
                            </p:childTnLst>
                          </p:cTn>
                        </p:par>
                      </p:childTnLst>
                    </p:cTn>
                  </p:par>
                  <p:par>
                    <p:cTn id="57" fill="hold">
                      <p:stCondLst>
                        <p:cond delay="indefinite"/>
                      </p:stCondLst>
                      <p:childTnLst>
                        <p:par>
                          <p:cTn id="58" fill="hold">
                            <p:stCondLst>
                              <p:cond delay="0"/>
                            </p:stCondLst>
                            <p:childTnLst>
                              <p:par>
                                <p:cTn id="59" presetID="14" presetClass="exit" presetSubtype="10" fill="hold" grpId="1" nodeType="clickEffect">
                                  <p:stCondLst>
                                    <p:cond delay="0"/>
                                  </p:stCondLst>
                                  <p:childTnLst>
                                    <p:animEffect transition="out" filter="randombar(horizontal)">
                                      <p:cBhvr>
                                        <p:cTn id="60" dur="500"/>
                                        <p:tgtEl>
                                          <p:spTgt spid="151"/>
                                        </p:tgtEl>
                                      </p:cBhvr>
                                    </p:animEffect>
                                    <p:set>
                                      <p:cBhvr>
                                        <p:cTn id="61" dur="1" fill="hold">
                                          <p:stCondLst>
                                            <p:cond delay="499"/>
                                          </p:stCondLst>
                                        </p:cTn>
                                        <p:tgtEl>
                                          <p:spTgt spid="1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2" restart="whenNotActive" fill="hold" evtFilter="cancelBubble" nodeType="interactiveSeq">
                <p:stCondLst>
                  <p:cond evt="onClick" delay="0">
                    <p:tgtEl>
                      <p:spTgt spid="138"/>
                    </p:tgtEl>
                  </p:cond>
                </p:stCondLst>
                <p:endSync evt="end" delay="0">
                  <p:rtn val="all"/>
                </p:endSync>
                <p:childTnLst>
                  <p:par>
                    <p:cTn id="63" fill="hold">
                      <p:stCondLst>
                        <p:cond delay="0"/>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500"/>
                                        <p:tgtEl>
                                          <p:spTgt spid="67"/>
                                        </p:tgtEl>
                                      </p:cBhvr>
                                    </p:animEffect>
                                  </p:childTnLst>
                                </p:cTn>
                              </p:par>
                            </p:childTnLst>
                          </p:cTn>
                        </p:par>
                      </p:childTnLst>
                    </p:cTn>
                  </p:par>
                </p:childTnLst>
              </p:cTn>
              <p:nextCondLst>
                <p:cond evt="onClick" delay="0">
                  <p:tgtEl>
                    <p:spTgt spid="138"/>
                  </p:tgtEl>
                </p:cond>
              </p:nextCondLst>
            </p:seq>
            <p:seq concurrent="1" nextAc="seek">
              <p:cTn id="68" restart="whenNotActive" fill="hold" evtFilter="cancelBubble" nodeType="interactiveSeq">
                <p:stCondLst>
                  <p:cond evt="onClick" delay="0">
                    <p:tgtEl>
                      <p:spTgt spid="139"/>
                    </p:tgtEl>
                  </p:cond>
                </p:stCondLst>
                <p:endSync evt="end" delay="0">
                  <p:rtn val="all"/>
                </p:endSync>
                <p:childTnLst>
                  <p:par>
                    <p:cTn id="69" fill="hold">
                      <p:stCondLst>
                        <p:cond delay="0"/>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500"/>
                                        <p:tgtEl>
                                          <p:spTgt spid="94"/>
                                        </p:tgtEl>
                                      </p:cBhvr>
                                    </p:animEffect>
                                  </p:childTnLst>
                                </p:cTn>
                              </p:par>
                            </p:childTnLst>
                          </p:cTn>
                        </p:par>
                      </p:childTnLst>
                    </p:cTn>
                  </p:par>
                </p:childTnLst>
              </p:cTn>
              <p:nextCondLst>
                <p:cond evt="onClick" delay="0">
                  <p:tgtEl>
                    <p:spTgt spid="139"/>
                  </p:tgtEl>
                </p:cond>
              </p:nextCondLst>
            </p:seq>
            <p:seq concurrent="1" nextAc="seek">
              <p:cTn id="74" restart="whenNotActive" fill="hold" evtFilter="cancelBubble" nodeType="interactiveSeq">
                <p:stCondLst>
                  <p:cond evt="onClick" delay="0">
                    <p:tgtEl>
                      <p:spTgt spid="140"/>
                    </p:tgtEl>
                  </p:cond>
                </p:stCondLst>
                <p:endSync evt="end" delay="0">
                  <p:rtn val="all"/>
                </p:endSync>
                <p:childTnLst>
                  <p:par>
                    <p:cTn id="75" fill="hold">
                      <p:stCondLst>
                        <p:cond delay="0"/>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89"/>
                                        </p:tgtEl>
                                        <p:attrNameLst>
                                          <p:attrName>style.visibility</p:attrName>
                                        </p:attrNameLst>
                                      </p:cBhvr>
                                      <p:to>
                                        <p:strVal val="visible"/>
                                      </p:to>
                                    </p:set>
                                    <p:animEffect transition="in" filter="fade">
                                      <p:cBhvr>
                                        <p:cTn id="79" dur="500"/>
                                        <p:tgtEl>
                                          <p:spTgt spid="89"/>
                                        </p:tgtEl>
                                      </p:cBhvr>
                                    </p:animEffect>
                                  </p:childTnLst>
                                </p:cTn>
                              </p:par>
                            </p:childTnLst>
                          </p:cTn>
                        </p:par>
                      </p:childTnLst>
                    </p:cTn>
                  </p:par>
                </p:childTnLst>
              </p:cTn>
              <p:nextCondLst>
                <p:cond evt="onClick" delay="0">
                  <p:tgtEl>
                    <p:spTgt spid="140"/>
                  </p:tgtEl>
                </p:cond>
              </p:nextCondLst>
            </p:seq>
            <p:seq concurrent="1" nextAc="seek">
              <p:cTn id="80" restart="whenNotActive" fill="hold" evtFilter="cancelBubble" nodeType="interactiveSeq">
                <p:stCondLst>
                  <p:cond evt="onClick" delay="0">
                    <p:tgtEl>
                      <p:spTgt spid="141"/>
                    </p:tgtEl>
                  </p:cond>
                </p:stCondLst>
                <p:endSync evt="end" delay="0">
                  <p:rtn val="all"/>
                </p:endSync>
                <p:childTnLst>
                  <p:par>
                    <p:cTn id="81" fill="hold">
                      <p:stCondLst>
                        <p:cond delay="0"/>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131"/>
                                        </p:tgtEl>
                                        <p:attrNameLst>
                                          <p:attrName>style.visibility</p:attrName>
                                        </p:attrNameLst>
                                      </p:cBhvr>
                                      <p:to>
                                        <p:strVal val="visible"/>
                                      </p:to>
                                    </p:set>
                                    <p:animEffect transition="in" filter="fade">
                                      <p:cBhvr>
                                        <p:cTn id="85" dur="500"/>
                                        <p:tgtEl>
                                          <p:spTgt spid="131"/>
                                        </p:tgtEl>
                                      </p:cBhvr>
                                    </p:animEffect>
                                  </p:childTnLst>
                                </p:cTn>
                              </p:par>
                            </p:childTnLst>
                          </p:cTn>
                        </p:par>
                      </p:childTnLst>
                    </p:cTn>
                  </p:par>
                </p:childTnLst>
              </p:cTn>
              <p:nextCondLst>
                <p:cond evt="onClick" delay="0">
                  <p:tgtEl>
                    <p:spTgt spid="141"/>
                  </p:tgtEl>
                </p:cond>
              </p:nextCondLst>
            </p:seq>
            <p:seq concurrent="1" nextAc="seek">
              <p:cTn id="86" restart="whenNotActive" fill="hold" evtFilter="cancelBubble" nodeType="interactiveSeq">
                <p:stCondLst>
                  <p:cond evt="onClick" delay="0">
                    <p:tgtEl>
                      <p:spTgt spid="142"/>
                    </p:tgtEl>
                  </p:cond>
                </p:stCondLst>
                <p:endSync evt="end" delay="0">
                  <p:rtn val="all"/>
                </p:endSync>
                <p:childTnLst>
                  <p:par>
                    <p:cTn id="87" fill="hold">
                      <p:stCondLst>
                        <p:cond delay="0"/>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123"/>
                                        </p:tgtEl>
                                        <p:attrNameLst>
                                          <p:attrName>style.visibility</p:attrName>
                                        </p:attrNameLst>
                                      </p:cBhvr>
                                      <p:to>
                                        <p:strVal val="visible"/>
                                      </p:to>
                                    </p:set>
                                    <p:animEffect transition="in" filter="fade">
                                      <p:cBhvr>
                                        <p:cTn id="91" dur="500"/>
                                        <p:tgtEl>
                                          <p:spTgt spid="123"/>
                                        </p:tgtEl>
                                      </p:cBhvr>
                                    </p:animEffect>
                                  </p:childTnLst>
                                </p:cTn>
                              </p:par>
                            </p:childTnLst>
                          </p:cTn>
                        </p:par>
                      </p:childTnLst>
                    </p:cTn>
                  </p:par>
                </p:childTnLst>
              </p:cTn>
              <p:nextCondLst>
                <p:cond evt="onClick" delay="0">
                  <p:tgtEl>
                    <p:spTgt spid="142"/>
                  </p:tgtEl>
                </p:cond>
              </p:nextCondLst>
            </p:seq>
            <p:seq concurrent="1" nextAc="seek">
              <p:cTn id="92" restart="whenNotActive" fill="hold" evtFilter="cancelBubble" nodeType="interactiveSeq">
                <p:stCondLst>
                  <p:cond evt="onClick" delay="0">
                    <p:tgtEl>
                      <p:spTgt spid="143"/>
                    </p:tgtEl>
                  </p:cond>
                </p:stCondLst>
                <p:endSync evt="end" delay="0">
                  <p:rtn val="all"/>
                </p:endSync>
                <p:childTnLst>
                  <p:par>
                    <p:cTn id="93" fill="hold">
                      <p:stCondLst>
                        <p:cond delay="0"/>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101"/>
                                        </p:tgtEl>
                                        <p:attrNameLst>
                                          <p:attrName>style.visibility</p:attrName>
                                        </p:attrNameLst>
                                      </p:cBhvr>
                                      <p:to>
                                        <p:strVal val="visible"/>
                                      </p:to>
                                    </p:set>
                                    <p:animEffect transition="in" filter="fade">
                                      <p:cBhvr>
                                        <p:cTn id="97" dur="500"/>
                                        <p:tgtEl>
                                          <p:spTgt spid="101"/>
                                        </p:tgtEl>
                                      </p:cBhvr>
                                    </p:animEffect>
                                  </p:childTnLst>
                                </p:cTn>
                              </p:par>
                            </p:childTnLst>
                          </p:cTn>
                        </p:par>
                      </p:childTnLst>
                    </p:cTn>
                  </p:par>
                </p:childTnLst>
              </p:cTn>
              <p:nextCondLst>
                <p:cond evt="onClick" delay="0">
                  <p:tgtEl>
                    <p:spTgt spid="143"/>
                  </p:tgtEl>
                </p:cond>
              </p:nextCondLst>
            </p:seq>
            <p:seq concurrent="1" nextAc="seek">
              <p:cTn id="98" restart="whenNotActive" fill="hold" evtFilter="cancelBubble" nodeType="interactiveSeq">
                <p:stCondLst>
                  <p:cond evt="onClick" delay="0">
                    <p:tgtEl>
                      <p:spTgt spid="144"/>
                    </p:tgtEl>
                  </p:cond>
                </p:stCondLst>
                <p:endSync evt="end" delay="0">
                  <p:rtn val="all"/>
                </p:endSync>
                <p:childTnLst>
                  <p:par>
                    <p:cTn id="99" fill="hold">
                      <p:stCondLst>
                        <p:cond delay="0"/>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08"/>
                                        </p:tgtEl>
                                        <p:attrNameLst>
                                          <p:attrName>style.visibility</p:attrName>
                                        </p:attrNameLst>
                                      </p:cBhvr>
                                      <p:to>
                                        <p:strVal val="visible"/>
                                      </p:to>
                                    </p:set>
                                    <p:animEffect transition="in" filter="fade">
                                      <p:cBhvr>
                                        <p:cTn id="103" dur="500"/>
                                        <p:tgtEl>
                                          <p:spTgt spid="108"/>
                                        </p:tgtEl>
                                      </p:cBhvr>
                                    </p:animEffect>
                                  </p:childTnLst>
                                </p:cTn>
                              </p:par>
                            </p:childTnLst>
                          </p:cTn>
                        </p:par>
                      </p:childTnLst>
                    </p:cTn>
                  </p:par>
                </p:childTnLst>
              </p:cTn>
              <p:nextCondLst>
                <p:cond evt="onClick" delay="0">
                  <p:tgtEl>
                    <p:spTgt spid="144"/>
                  </p:tgtEl>
                </p:cond>
              </p:nextCondLst>
            </p:seq>
          </p:childTnLst>
        </p:cTn>
      </p:par>
    </p:tnLst>
    <p:bldLst>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E87F4B6-736E-DD6A-9052-F9A8ABFDE529}"/>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38D1C4-D661-701D-B79C-A706297CA651}"/>
              </a:ext>
            </a:extLst>
          </p:cNvPr>
          <p:cNvSpPr/>
          <p:nvPr/>
        </p:nvSpPr>
        <p:spPr>
          <a:xfrm>
            <a:off x="5753600" y="2293424"/>
            <a:ext cx="5765955" cy="2783839"/>
          </a:xfrm>
          <a:prstGeom prst="rect">
            <a:avLst/>
          </a:prstGeom>
        </p:spPr>
        <p:txBody>
          <a:bodyPr wrap="square">
            <a:spAutoFit/>
          </a:bodyPr>
          <a:lstStyle/>
          <a:p>
            <a:pPr algn="just" defTabSz="575981">
              <a:lnSpc>
                <a:spcPct val="150000"/>
              </a:lnSpc>
              <a:defRPr/>
            </a:pPr>
            <a:r>
              <a:rPr lang="en-US" sz="2400" dirty="0">
                <a:solidFill>
                  <a:prstClr val="black"/>
                </a:solidFill>
                <a:latin typeface="UTM Avo" panose="02040603050506020204" pitchFamily="18"/>
                <a:cs typeface="Times New Roman" panose="02020603050405020304" pitchFamily="18" charset="0"/>
              </a:rPr>
              <a:t>- GV </a:t>
            </a:r>
            <a:r>
              <a:rPr lang="en-US" sz="2400" dirty="0" err="1">
                <a:solidFill>
                  <a:prstClr val="black"/>
                </a:solidFill>
                <a:latin typeface="UTM Avo" panose="02040603050506020204" pitchFamily="18"/>
                <a:cs typeface="Times New Roman" panose="02020603050405020304" pitchFamily="18" charset="0"/>
              </a:rPr>
              <a:t>cho</a:t>
            </a:r>
            <a:r>
              <a:rPr lang="en-US" sz="2400" dirty="0">
                <a:solidFill>
                  <a:prstClr val="black"/>
                </a:solidFill>
                <a:latin typeface="UTM Avo" panose="02040603050506020204" pitchFamily="18"/>
                <a:cs typeface="Times New Roman" panose="02020603050405020304" pitchFamily="18" charset="0"/>
              </a:rPr>
              <a:t> HS 2 </a:t>
            </a:r>
            <a:r>
              <a:rPr lang="en-US" sz="2400" dirty="0" err="1">
                <a:solidFill>
                  <a:prstClr val="black"/>
                </a:solidFill>
                <a:latin typeface="UTM Avo" panose="02040603050506020204" pitchFamily="18"/>
                <a:cs typeface="Times New Roman" panose="02020603050405020304" pitchFamily="18" charset="0"/>
              </a:rPr>
              <a:t>phút</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đọc</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lại</a:t>
            </a:r>
            <a:r>
              <a:rPr lang="en-US" sz="2400" dirty="0">
                <a:solidFill>
                  <a:prstClr val="black"/>
                </a:solidFill>
                <a:latin typeface="UTM Avo" panose="02040603050506020204" pitchFamily="18"/>
                <a:cs typeface="Times New Roman" panose="02020603050405020304" pitchFamily="18" charset="0"/>
              </a:rPr>
              <a:t> </a:t>
            </a:r>
            <a:r>
              <a:rPr lang="vi-VN" sz="2400" b="1" dirty="0">
                <a:solidFill>
                  <a:prstClr val="black"/>
                </a:solidFill>
                <a:latin typeface="UTM Avo" panose="02040603050506020204" pitchFamily="18"/>
                <a:cs typeface="Times New Roman" panose="02020603050405020304" pitchFamily="18" charset="0"/>
              </a:rPr>
              <a:t>Yêu cầu khi </a:t>
            </a:r>
            <a:r>
              <a:rPr lang="en-US" sz="2400" b="1" dirty="0" err="1">
                <a:solidFill>
                  <a:prstClr val="black"/>
                </a:solidFill>
                <a:latin typeface="UTM Avo" panose="02040603050506020204" pitchFamily="18"/>
                <a:cs typeface="Times New Roman" panose="02020603050405020304" pitchFamily="18" charset="0"/>
              </a:rPr>
              <a:t>phân</a:t>
            </a: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tích</a:t>
            </a: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một</a:t>
            </a: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tác</a:t>
            </a: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phẩm</a:t>
            </a:r>
            <a:r>
              <a:rPr lang="en-US" sz="2400" b="1" dirty="0">
                <a:solidFill>
                  <a:prstClr val="black"/>
                </a:solidFill>
                <a:latin typeface="UTM Avo" panose="02040603050506020204" pitchFamily="18"/>
                <a:cs typeface="Times New Roman" panose="02020603050405020304" pitchFamily="18" charset="0"/>
              </a:rPr>
              <a:t> </a:t>
            </a:r>
            <a:r>
              <a:rPr lang="en-US" sz="2400" b="1" dirty="0" err="1">
                <a:solidFill>
                  <a:prstClr val="black"/>
                </a:solidFill>
                <a:latin typeface="UTM Avo" panose="02040603050506020204" pitchFamily="18"/>
                <a:cs typeface="Times New Roman" panose="02020603050405020304" pitchFamily="18" charset="0"/>
              </a:rPr>
              <a:t>truyện</a:t>
            </a:r>
            <a:r>
              <a:rPr lang="en-US" sz="2400" dirty="0">
                <a:solidFill>
                  <a:prstClr val="black"/>
                </a:solidFill>
                <a:latin typeface="UTM Avo" panose="02040603050506020204" pitchFamily="18"/>
                <a:cs typeface="Times New Roman" panose="02020603050405020304" pitchFamily="18" charset="0"/>
              </a:rPr>
              <a:t>.</a:t>
            </a:r>
            <a:endParaRPr lang="en-US" sz="2400" b="1" dirty="0">
              <a:solidFill>
                <a:prstClr val="black"/>
              </a:solidFill>
              <a:latin typeface="UTM Avo" panose="02040603050506020204" pitchFamily="18"/>
              <a:cs typeface="Times New Roman" panose="02020603050405020304" pitchFamily="18" charset="0"/>
            </a:endParaRPr>
          </a:p>
          <a:p>
            <a:pPr algn="just" defTabSz="575981">
              <a:lnSpc>
                <a:spcPct val="150000"/>
              </a:lnSpc>
              <a:defRPr/>
            </a:pPr>
            <a:r>
              <a:rPr lang="en-US" sz="2400" dirty="0">
                <a:solidFill>
                  <a:prstClr val="black"/>
                </a:solidFill>
                <a:latin typeface="UTM Avo" panose="02040603050506020204" pitchFamily="18"/>
                <a:cs typeface="Times New Roman" panose="02020603050405020304" pitchFamily="18" charset="0"/>
              </a:rPr>
              <a:t>- GV </a:t>
            </a:r>
            <a:r>
              <a:rPr lang="en-US" sz="2400" dirty="0" err="1">
                <a:solidFill>
                  <a:prstClr val="black"/>
                </a:solidFill>
                <a:latin typeface="UTM Avo" panose="02040603050506020204" pitchFamily="18"/>
                <a:cs typeface="Times New Roman" panose="02020603050405020304" pitchFamily="18" charset="0"/>
              </a:rPr>
              <a:t>chỉ</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định</a:t>
            </a:r>
            <a:r>
              <a:rPr lang="en-US" sz="2400" dirty="0">
                <a:solidFill>
                  <a:prstClr val="black"/>
                </a:solidFill>
                <a:latin typeface="UTM Avo" panose="02040603050506020204" pitchFamily="18"/>
                <a:cs typeface="Times New Roman" panose="02020603050405020304" pitchFamily="18" charset="0"/>
              </a:rPr>
              <a:t> HS </a:t>
            </a:r>
            <a:r>
              <a:rPr lang="en-US" sz="2400" dirty="0" err="1">
                <a:solidFill>
                  <a:prstClr val="black"/>
                </a:solidFill>
                <a:latin typeface="UTM Avo" panose="02040603050506020204" pitchFamily="18"/>
                <a:cs typeface="Times New Roman" panose="02020603050405020304" pitchFamily="18" charset="0"/>
              </a:rPr>
              <a:t>đọc</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lại</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các</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yêu</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cầu</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đó</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theo</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thứ</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tự</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đảo</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lộn</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ví</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dụ</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đọc</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trước</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yêu</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cầu</a:t>
            </a:r>
            <a:r>
              <a:rPr lang="en-US" sz="2400" dirty="0">
                <a:solidFill>
                  <a:prstClr val="black"/>
                </a:solidFill>
                <a:latin typeface="UTM Avo" panose="02040603050506020204" pitchFamily="18"/>
                <a:cs typeface="Times New Roman" panose="02020603050405020304" pitchFamily="18" charset="0"/>
              </a:rPr>
              <a:t> </a:t>
            </a:r>
            <a:r>
              <a:rPr lang="en-US" sz="2400" dirty="0" err="1">
                <a:solidFill>
                  <a:prstClr val="black"/>
                </a:solidFill>
                <a:latin typeface="UTM Avo" panose="02040603050506020204" pitchFamily="18"/>
                <a:cs typeface="Times New Roman" panose="02020603050405020304" pitchFamily="18" charset="0"/>
              </a:rPr>
              <a:t>số</a:t>
            </a:r>
            <a:r>
              <a:rPr lang="en-US" sz="2400" dirty="0">
                <a:solidFill>
                  <a:prstClr val="black"/>
                </a:solidFill>
                <a:latin typeface="UTM Avo" panose="02040603050506020204" pitchFamily="18"/>
                <a:cs typeface="Times New Roman" panose="02020603050405020304" pitchFamily="18" charset="0"/>
              </a:rPr>
              <a:t> 3).</a:t>
            </a:r>
            <a:endParaRPr lang="vi-VN" sz="2400" dirty="0">
              <a:solidFill>
                <a:prstClr val="black"/>
              </a:solidFill>
              <a:latin typeface="UTM Avo" panose="02040603050506020204" pitchFamily="18"/>
              <a:cs typeface="Times New Roman" panose="02020603050405020304" pitchFamily="18" charset="0"/>
            </a:endParaRPr>
          </a:p>
        </p:txBody>
      </p:sp>
      <p:sp>
        <p:nvSpPr>
          <p:cNvPr id="3" name="Rectangle 2">
            <a:extLst>
              <a:ext uri="{FF2B5EF4-FFF2-40B4-BE49-F238E27FC236}">
                <a16:creationId xmlns:a16="http://schemas.microsoft.com/office/drawing/2014/main" id="{88C4AD8A-5D91-44EC-5B45-1361A921E956}"/>
              </a:ext>
            </a:extLst>
          </p:cNvPr>
          <p:cNvSpPr/>
          <p:nvPr/>
        </p:nvSpPr>
        <p:spPr>
          <a:xfrm>
            <a:off x="-802057" y="2178093"/>
            <a:ext cx="7776210" cy="654731"/>
          </a:xfrm>
          <a:prstGeom prst="rect">
            <a:avLst/>
          </a:prstGeom>
        </p:spPr>
        <p:txBody>
          <a:bodyPr wrap="square">
            <a:spAutoFit/>
          </a:bodyPr>
          <a:lstStyle/>
          <a:p>
            <a:pPr algn="ctr" defTabSz="575981">
              <a:lnSpc>
                <a:spcPct val="150000"/>
              </a:lnSpc>
              <a:defRPr/>
            </a:pPr>
            <a:r>
              <a:rPr lang="en-US" sz="2800" b="1" dirty="0">
                <a:solidFill>
                  <a:srgbClr val="FF0000"/>
                </a:solidFill>
                <a:latin typeface="UTM Avo" panose="02040603050506020204" pitchFamily="18"/>
                <a:cs typeface="Times New Roman" panose="02020603050405020304" pitchFamily="18" charset="0"/>
              </a:rPr>
              <a:t>CÙNG NHAU GHI NHỚ</a:t>
            </a:r>
            <a:endParaRPr lang="vi-VN" sz="2800" b="1" dirty="0">
              <a:solidFill>
                <a:srgbClr val="FF0000"/>
              </a:solidFill>
              <a:latin typeface="UTM Avo" panose="02040603050506020204" pitchFamily="18"/>
              <a:cs typeface="Times New Roman" panose="02020603050405020304" pitchFamily="18" charset="0"/>
            </a:endParaRPr>
          </a:p>
        </p:txBody>
      </p:sp>
      <p:sp>
        <p:nvSpPr>
          <p:cNvPr id="4" name="Freeform 2">
            <a:extLst>
              <a:ext uri="{FF2B5EF4-FFF2-40B4-BE49-F238E27FC236}">
                <a16:creationId xmlns:a16="http://schemas.microsoft.com/office/drawing/2014/main" id="{DE9EC204-6605-B220-4F32-53619D9EEF61}"/>
              </a:ext>
            </a:extLst>
          </p:cNvPr>
          <p:cNvSpPr/>
          <p:nvPr/>
        </p:nvSpPr>
        <p:spPr>
          <a:xfrm>
            <a:off x="746795" y="3011041"/>
            <a:ext cx="4673346" cy="2278256"/>
          </a:xfrm>
          <a:custGeom>
            <a:avLst/>
            <a:gdLst/>
            <a:ahLst/>
            <a:cxnLst/>
            <a:rect l="l" t="t" r="r" b="b"/>
            <a:pathLst>
              <a:path w="8226345" h="4010343">
                <a:moveTo>
                  <a:pt x="0" y="0"/>
                </a:moveTo>
                <a:lnTo>
                  <a:pt x="8226345" y="0"/>
                </a:lnTo>
                <a:lnTo>
                  <a:pt x="8226345" y="4010343"/>
                </a:lnTo>
                <a:lnTo>
                  <a:pt x="0" y="4010343"/>
                </a:lnTo>
                <a:lnTo>
                  <a:pt x="0" y="0"/>
                </a:lnTo>
                <a:close/>
              </a:path>
            </a:pathLst>
          </a:custGeom>
          <a:blipFill>
            <a:blip r:embed="rId3"/>
            <a:stretch>
              <a:fillRect/>
            </a:stretch>
          </a:blipFill>
        </p:spPr>
        <p:txBody>
          <a:bodyPr/>
          <a:lstStyle/>
          <a:p>
            <a:pPr>
              <a:lnSpc>
                <a:spcPct val="150000"/>
              </a:lnSpc>
            </a:pPr>
            <a:endParaRPr lang="en-US" sz="2400">
              <a:latin typeface="UTM Avo" panose="02040603050506020204" pitchFamily="18"/>
            </a:endParaRPr>
          </a:p>
        </p:txBody>
      </p:sp>
    </p:spTree>
    <p:extLst>
      <p:ext uri="{BB962C8B-B14F-4D97-AF65-F5344CB8AC3E}">
        <p14:creationId xmlns:p14="http://schemas.microsoft.com/office/powerpoint/2010/main" val="407944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CCD954-FC45-BE9C-60C0-FAB1D57F3FC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C2350AB-57F6-6B35-68EA-8C785DC94D13}"/>
              </a:ext>
            </a:extLst>
          </p:cNvPr>
          <p:cNvSpPr/>
          <p:nvPr/>
        </p:nvSpPr>
        <p:spPr>
          <a:xfrm>
            <a:off x="830793" y="1994732"/>
            <a:ext cx="10530413" cy="4083041"/>
          </a:xfrm>
          <a:prstGeom prst="rect">
            <a:avLst/>
          </a:prstGeom>
        </p:spPr>
        <p:txBody>
          <a:bodyPr wrap="square">
            <a:spAutoFit/>
          </a:bodyPr>
          <a:lstStyle/>
          <a:p>
            <a:pPr algn="just">
              <a:lnSpc>
                <a:spcPct val="150000"/>
              </a:lnSpc>
            </a:pPr>
            <a:r>
              <a:rPr lang="vi-VN" sz="2200" dirty="0">
                <a:solidFill>
                  <a:srgbClr val="000000"/>
                </a:solidFill>
                <a:latin typeface="UTM Avo" panose="02040603050506020204" pitchFamily="18"/>
                <a:cs typeface="Times New Roman" panose="02020603050405020304" pitchFamily="18" charset="0"/>
              </a:rPr>
              <a:t>- Đọc kĩ văn bản truyện, xác định chủ đề của truyện.</a:t>
            </a:r>
          </a:p>
          <a:p>
            <a:pPr algn="just">
              <a:lnSpc>
                <a:spcPct val="150000"/>
              </a:lnSpc>
            </a:pPr>
            <a:r>
              <a:rPr lang="vi-VN" sz="2200" dirty="0">
                <a:solidFill>
                  <a:srgbClr val="000000"/>
                </a:solidFill>
                <a:latin typeface="UTM Avo" panose="02040603050506020204" pitchFamily="18"/>
                <a:cs typeface="Times New Roman" panose="02020603050405020304" pitchFamily="18" charset="0"/>
              </a:rPr>
              <a:t>- Xác định các đặc sắc nghệ thuật của truyện</a:t>
            </a:r>
            <a:r>
              <a:rPr lang="en-US" sz="2200" dirty="0">
                <a:solidFill>
                  <a:srgbClr val="000000"/>
                </a:solidFill>
                <a:latin typeface="UTM Avo" panose="02040603050506020204" pitchFamily="18"/>
                <a:cs typeface="Times New Roman" panose="02020603050405020304" pitchFamily="18" charset="0"/>
              </a:rPr>
              <a:t>, </a:t>
            </a:r>
            <a:r>
              <a:rPr lang="vi-VN" sz="2200" dirty="0">
                <a:solidFill>
                  <a:srgbClr val="000000"/>
                </a:solidFill>
                <a:latin typeface="UTM Avo" panose="02040603050506020204" pitchFamily="18"/>
                <a:cs typeface="Times New Roman" panose="02020603050405020304" pitchFamily="18" charset="0"/>
              </a:rPr>
              <a:t>làm rõ tác dụng của những yếu tố này trong việc thể hiện chủ đề, ý nghĩa của tác phẩm.</a:t>
            </a:r>
          </a:p>
          <a:p>
            <a:pPr algn="just">
              <a:lnSpc>
                <a:spcPct val="150000"/>
              </a:lnSpc>
            </a:pPr>
            <a:r>
              <a:rPr lang="vi-VN" sz="2200" dirty="0">
                <a:solidFill>
                  <a:srgbClr val="000000"/>
                </a:solidFill>
                <a:latin typeface="UTM Avo" panose="02040603050506020204" pitchFamily="18"/>
                <a:cs typeface="Times New Roman" panose="02020603050405020304" pitchFamily="18" charset="0"/>
              </a:rPr>
              <a:t>- Xác định các luận điểm trong bài viết; lựa chọn các bằng chứng từ tác phẩm truyện cho mỗi luận điểm.</a:t>
            </a:r>
          </a:p>
          <a:p>
            <a:pPr algn="just">
              <a:lnSpc>
                <a:spcPct val="150000"/>
              </a:lnSpc>
            </a:pPr>
            <a:r>
              <a:rPr lang="vi-VN" sz="2200" dirty="0">
                <a:solidFill>
                  <a:srgbClr val="000000"/>
                </a:solidFill>
                <a:latin typeface="UTM Avo" panose="02040603050506020204" pitchFamily="18"/>
                <a:cs typeface="Times New Roman" panose="02020603050405020304" pitchFamily="18" charset="0"/>
              </a:rPr>
              <a:t>- Li</a:t>
            </a:r>
            <a:r>
              <a:rPr lang="en-US" sz="2200" dirty="0">
                <a:solidFill>
                  <a:srgbClr val="000000"/>
                </a:solidFill>
                <a:latin typeface="UTM Avo" panose="02040603050506020204" pitchFamily="18"/>
                <a:cs typeface="Times New Roman" panose="02020603050405020304" pitchFamily="18" charset="0"/>
              </a:rPr>
              <a:t>ê</a:t>
            </a:r>
            <a:r>
              <a:rPr lang="vi-VN" sz="2200" dirty="0">
                <a:solidFill>
                  <a:srgbClr val="000000"/>
                </a:solidFill>
                <a:latin typeface="UTM Avo" panose="02040603050506020204" pitchFamily="18"/>
                <a:cs typeface="Times New Roman" panose="02020603050405020304" pitchFamily="18" charset="0"/>
              </a:rPr>
              <a:t>n hệ, so sánh với những tác giả, tác phẩm khác có cùng đề tài, chủ đề; li</a:t>
            </a:r>
            <a:r>
              <a:rPr lang="en-US" sz="2200" dirty="0">
                <a:solidFill>
                  <a:srgbClr val="000000"/>
                </a:solidFill>
                <a:latin typeface="UTM Avo" panose="02040603050506020204" pitchFamily="18"/>
                <a:cs typeface="Times New Roman" panose="02020603050405020304" pitchFamily="18" charset="0"/>
              </a:rPr>
              <a:t>ê</a:t>
            </a:r>
            <a:r>
              <a:rPr lang="vi-VN" sz="2200" dirty="0">
                <a:solidFill>
                  <a:srgbClr val="000000"/>
                </a:solidFill>
                <a:latin typeface="UTM Avo" panose="02040603050506020204" pitchFamily="18"/>
                <a:cs typeface="Times New Roman" panose="02020603050405020304" pitchFamily="18" charset="0"/>
              </a:rPr>
              <a:t>n hệ với bối cảnh đọc hiện tại, với bản thân </a:t>
            </a:r>
            <a:r>
              <a:rPr lang="en-US" sz="2200" dirty="0">
                <a:solidFill>
                  <a:srgbClr val="000000"/>
                </a:solidFill>
                <a:latin typeface="UTM Avo" panose="02040603050506020204" pitchFamily="18"/>
                <a:cs typeface="Times New Roman" panose="02020603050405020304" pitchFamily="18" charset="0"/>
                <a:sym typeface="Wingdings" panose="05000000000000000000" pitchFamily="2" charset="2"/>
              </a:rPr>
              <a:t></a:t>
            </a:r>
            <a:r>
              <a:rPr lang="vi-VN" sz="2200" dirty="0">
                <a:solidFill>
                  <a:srgbClr val="000000"/>
                </a:solidFill>
                <a:latin typeface="UTM Avo" panose="02040603050506020204" pitchFamily="18"/>
                <a:cs typeface="Times New Roman" panose="02020603050405020304" pitchFamily="18" charset="0"/>
              </a:rPr>
              <a:t> suy nghĩ, nhận xét về tác động, ý nghĩa của tác phẩm với người đọc và với chính bản thân em.</a:t>
            </a:r>
          </a:p>
        </p:txBody>
      </p:sp>
      <p:sp>
        <p:nvSpPr>
          <p:cNvPr id="4" name="TextBox 3">
            <a:extLst>
              <a:ext uri="{FF2B5EF4-FFF2-40B4-BE49-F238E27FC236}">
                <a16:creationId xmlns:a16="http://schemas.microsoft.com/office/drawing/2014/main" id="{083B88A2-D48E-FD16-0255-14CCED92FA6A}"/>
              </a:ext>
            </a:extLst>
          </p:cNvPr>
          <p:cNvSpPr txBox="1"/>
          <p:nvPr/>
        </p:nvSpPr>
        <p:spPr>
          <a:xfrm>
            <a:off x="5266778" y="951561"/>
            <a:ext cx="6094428" cy="1043171"/>
          </a:xfrm>
          <a:prstGeom prst="rect">
            <a:avLst/>
          </a:prstGeom>
          <a:noFill/>
        </p:spPr>
        <p:txBody>
          <a:bodyPr wrap="square">
            <a:spAutoFit/>
          </a:bodyPr>
          <a:lstStyle/>
          <a:p>
            <a:pPr algn="ctr">
              <a:lnSpc>
                <a:spcPct val="114000"/>
              </a:lnSpc>
            </a:pPr>
            <a:r>
              <a:rPr lang="vi-VN" sz="2800" b="1" dirty="0">
                <a:solidFill>
                  <a:prstClr val="black"/>
                </a:solidFill>
                <a:latin typeface="UTM Avo" panose="02040603050506020204" pitchFamily="18"/>
                <a:cs typeface="Times New Roman" panose="02020603050405020304" pitchFamily="18" charset="0"/>
              </a:rPr>
              <a:t>Yêu cầu khi </a:t>
            </a:r>
            <a:r>
              <a:rPr lang="en-US" sz="2800" b="1" dirty="0" err="1">
                <a:solidFill>
                  <a:prstClr val="black"/>
                </a:solidFill>
                <a:latin typeface="UTM Avo" panose="02040603050506020204" pitchFamily="18"/>
                <a:cs typeface="Times New Roman" panose="02020603050405020304" pitchFamily="18" charset="0"/>
              </a:rPr>
              <a:t>phân</a:t>
            </a:r>
            <a:r>
              <a:rPr lang="en-US" sz="2800" b="1" dirty="0">
                <a:solidFill>
                  <a:prstClr val="black"/>
                </a:solidFill>
                <a:latin typeface="UTM Avo" panose="02040603050506020204" pitchFamily="18"/>
                <a:cs typeface="Times New Roman" panose="02020603050405020304" pitchFamily="18" charset="0"/>
              </a:rPr>
              <a:t> </a:t>
            </a:r>
            <a:r>
              <a:rPr lang="en-US" sz="2800" b="1" dirty="0" err="1">
                <a:solidFill>
                  <a:prstClr val="black"/>
                </a:solidFill>
                <a:latin typeface="UTM Avo" panose="02040603050506020204" pitchFamily="18"/>
                <a:cs typeface="Times New Roman" panose="02020603050405020304" pitchFamily="18" charset="0"/>
              </a:rPr>
              <a:t>tích</a:t>
            </a:r>
            <a:r>
              <a:rPr lang="en-US" sz="2800" b="1" dirty="0">
                <a:solidFill>
                  <a:prstClr val="black"/>
                </a:solidFill>
                <a:latin typeface="UTM Avo" panose="02040603050506020204" pitchFamily="18"/>
                <a:cs typeface="Times New Roman" panose="02020603050405020304" pitchFamily="18" charset="0"/>
              </a:rPr>
              <a:t> </a:t>
            </a:r>
            <a:r>
              <a:rPr lang="en-US" sz="2800" b="1" dirty="0" err="1">
                <a:solidFill>
                  <a:prstClr val="black"/>
                </a:solidFill>
                <a:latin typeface="UTM Avo" panose="02040603050506020204" pitchFamily="18"/>
                <a:cs typeface="Times New Roman" panose="02020603050405020304" pitchFamily="18" charset="0"/>
              </a:rPr>
              <a:t>một</a:t>
            </a:r>
            <a:r>
              <a:rPr lang="en-US" sz="2800" b="1" dirty="0">
                <a:solidFill>
                  <a:prstClr val="black"/>
                </a:solidFill>
                <a:latin typeface="UTM Avo" panose="02040603050506020204" pitchFamily="18"/>
                <a:cs typeface="Times New Roman" panose="02020603050405020304" pitchFamily="18" charset="0"/>
              </a:rPr>
              <a:t> </a:t>
            </a:r>
          </a:p>
          <a:p>
            <a:pPr algn="ctr">
              <a:lnSpc>
                <a:spcPct val="114000"/>
              </a:lnSpc>
            </a:pPr>
            <a:r>
              <a:rPr lang="en-US" sz="2800" b="1" dirty="0" err="1">
                <a:solidFill>
                  <a:prstClr val="black"/>
                </a:solidFill>
                <a:latin typeface="UTM Avo" panose="02040603050506020204" pitchFamily="18"/>
                <a:cs typeface="Times New Roman" panose="02020603050405020304" pitchFamily="18" charset="0"/>
              </a:rPr>
              <a:t>tác</a:t>
            </a:r>
            <a:r>
              <a:rPr lang="en-US" sz="2800" b="1" dirty="0">
                <a:solidFill>
                  <a:prstClr val="black"/>
                </a:solidFill>
                <a:latin typeface="UTM Avo" panose="02040603050506020204" pitchFamily="18"/>
                <a:cs typeface="Times New Roman" panose="02020603050405020304" pitchFamily="18" charset="0"/>
              </a:rPr>
              <a:t> </a:t>
            </a:r>
            <a:r>
              <a:rPr lang="en-US" sz="2800" b="1" dirty="0" err="1">
                <a:solidFill>
                  <a:prstClr val="black"/>
                </a:solidFill>
                <a:latin typeface="UTM Avo" panose="02040603050506020204" pitchFamily="18"/>
                <a:cs typeface="Times New Roman" panose="02020603050405020304" pitchFamily="18" charset="0"/>
              </a:rPr>
              <a:t>phẩm</a:t>
            </a:r>
            <a:r>
              <a:rPr lang="en-US" sz="2800" b="1" dirty="0">
                <a:solidFill>
                  <a:prstClr val="black"/>
                </a:solidFill>
                <a:latin typeface="UTM Avo" panose="02040603050506020204" pitchFamily="18"/>
                <a:cs typeface="Times New Roman" panose="02020603050405020304" pitchFamily="18" charset="0"/>
              </a:rPr>
              <a:t> </a:t>
            </a:r>
            <a:r>
              <a:rPr lang="en-US" sz="2800" b="1" dirty="0" err="1">
                <a:solidFill>
                  <a:prstClr val="black"/>
                </a:solidFill>
                <a:latin typeface="UTM Avo" panose="02040603050506020204" pitchFamily="18"/>
                <a:cs typeface="Times New Roman" panose="02020603050405020304" pitchFamily="18" charset="0"/>
              </a:rPr>
              <a:t>truyện</a:t>
            </a:r>
            <a:endParaRPr lang="en-US" sz="2800" dirty="0"/>
          </a:p>
        </p:txBody>
      </p:sp>
    </p:spTree>
    <p:extLst>
      <p:ext uri="{BB962C8B-B14F-4D97-AF65-F5344CB8AC3E}">
        <p14:creationId xmlns:p14="http://schemas.microsoft.com/office/powerpoint/2010/main" val="3426853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B9449EF-9175-1F54-3864-42AEE0364E24}"/>
              </a:ext>
            </a:extLst>
          </p:cNvPr>
          <p:cNvPicPr>
            <a:picLocks noChangeAspect="1"/>
          </p:cNvPicPr>
          <p:nvPr/>
        </p:nvPicPr>
        <p:blipFill>
          <a:blip r:embed="rId4"/>
          <a:stretch>
            <a:fillRect/>
          </a:stretch>
        </p:blipFill>
        <p:spPr>
          <a:xfrm>
            <a:off x="4619855" y="3172214"/>
            <a:ext cx="2952289" cy="1633356"/>
          </a:xfrm>
          <a:prstGeom prst="rect">
            <a:avLst/>
          </a:prstGeom>
        </p:spPr>
      </p:pic>
    </p:spTree>
    <p:extLst>
      <p:ext uri="{BB962C8B-B14F-4D97-AF65-F5344CB8AC3E}">
        <p14:creationId xmlns:p14="http://schemas.microsoft.com/office/powerpoint/2010/main" val="1997027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850036-65B5-E4EB-769A-9E1B99DC0F84}"/>
              </a:ext>
            </a:extLst>
          </p:cNvPr>
          <p:cNvSpPr/>
          <p:nvPr/>
        </p:nvSpPr>
        <p:spPr>
          <a:xfrm>
            <a:off x="685403" y="1811337"/>
            <a:ext cx="11437241" cy="1683923"/>
          </a:xfrm>
          <a:prstGeom prst="rect">
            <a:avLst/>
          </a:prstGeom>
        </p:spPr>
        <p:txBody>
          <a:bodyPr wrap="square">
            <a:spAutoFit/>
          </a:bodyPr>
          <a:lstStyle/>
          <a:p>
            <a:pPr algn="just">
              <a:lnSpc>
                <a:spcPct val="150000"/>
              </a:lnSpc>
            </a:pPr>
            <a:r>
              <a:rPr lang="en-US" sz="2400" b="1" dirty="0" err="1">
                <a:solidFill>
                  <a:schemeClr val="tx1">
                    <a:lumMod val="95000"/>
                    <a:lumOff val="5000"/>
                  </a:schemeClr>
                </a:solidFill>
                <a:latin typeface="UTM Avo" panose="02040603050506020204" pitchFamily="18"/>
                <a:cs typeface="Times New Roman" panose="02020603050405020304" pitchFamily="18" charset="0"/>
              </a:rPr>
              <a:t>Đề</a:t>
            </a:r>
            <a:r>
              <a:rPr lang="en-US" sz="2400" b="1" dirty="0">
                <a:solidFill>
                  <a:schemeClr val="tx1">
                    <a:lumMod val="95000"/>
                    <a:lumOff val="5000"/>
                  </a:schemeClr>
                </a:solidFill>
                <a:latin typeface="UTM Avo" panose="02040603050506020204" pitchFamily="18"/>
                <a:cs typeface="Times New Roman" panose="02020603050405020304" pitchFamily="18" charset="0"/>
              </a:rPr>
              <a:t> </a:t>
            </a:r>
            <a:r>
              <a:rPr lang="en-US" sz="2400" b="1" dirty="0" err="1">
                <a:solidFill>
                  <a:schemeClr val="tx1">
                    <a:lumMod val="95000"/>
                    <a:lumOff val="5000"/>
                  </a:schemeClr>
                </a:solidFill>
                <a:latin typeface="UTM Avo" panose="02040603050506020204" pitchFamily="18"/>
                <a:cs typeface="Times New Roman" panose="02020603050405020304" pitchFamily="18" charset="0"/>
              </a:rPr>
              <a:t>bài</a:t>
            </a:r>
            <a:r>
              <a:rPr lang="en-US" sz="2400" b="1" dirty="0">
                <a:solidFill>
                  <a:schemeClr val="tx1">
                    <a:lumMod val="95000"/>
                    <a:lumOff val="5000"/>
                  </a:schemeClr>
                </a:solidFill>
                <a:latin typeface="UTM Avo" panose="02040603050506020204" pitchFamily="18"/>
                <a:cs typeface="Times New Roman" panose="02020603050405020304" pitchFamily="18" charset="0"/>
              </a:rPr>
              <a:t>:</a:t>
            </a:r>
          </a:p>
          <a:p>
            <a:pPr algn="just">
              <a:lnSpc>
                <a:spcPct val="150000"/>
              </a:lnSpc>
            </a:pPr>
            <a:r>
              <a:rPr lang="en-US" sz="2400" dirty="0">
                <a:solidFill>
                  <a:schemeClr val="tx1">
                    <a:lumMod val="95000"/>
                    <a:lumOff val="5000"/>
                  </a:schemeClr>
                </a:solidFill>
                <a:latin typeface="UTM Avo" panose="02040603050506020204" pitchFamily="18"/>
                <a:cs typeface="Times New Roman" panose="02020603050405020304" pitchFamily="18" charset="0"/>
              </a:rPr>
              <a:t>1. </a:t>
            </a:r>
            <a:r>
              <a:rPr lang="vi-VN" sz="2400" dirty="0">
                <a:solidFill>
                  <a:schemeClr val="tx1">
                    <a:lumMod val="95000"/>
                    <a:lumOff val="5000"/>
                  </a:schemeClr>
                </a:solidFill>
                <a:latin typeface="UTM Avo" panose="02040603050506020204" pitchFamily="18"/>
                <a:cs typeface="Times New Roman" panose="02020603050405020304" pitchFamily="18" charset="0"/>
              </a:rPr>
              <a:t>Phân tích truyện ngắn </a:t>
            </a:r>
            <a:r>
              <a:rPr lang="vi-VN" sz="2400" i="1" dirty="0">
                <a:solidFill>
                  <a:schemeClr val="tx1">
                    <a:lumMod val="95000"/>
                    <a:lumOff val="5000"/>
                  </a:schemeClr>
                </a:solidFill>
                <a:latin typeface="UTM Avo" panose="02040603050506020204" pitchFamily="18"/>
                <a:cs typeface="Times New Roman" panose="02020603050405020304" pitchFamily="18" charset="0"/>
              </a:rPr>
              <a:t>Làng </a:t>
            </a:r>
            <a:r>
              <a:rPr lang="vi-VN" sz="2400" dirty="0">
                <a:solidFill>
                  <a:schemeClr val="tx1">
                    <a:lumMod val="95000"/>
                    <a:lumOff val="5000"/>
                  </a:schemeClr>
                </a:solidFill>
                <a:latin typeface="UTM Avo" panose="02040603050506020204" pitchFamily="18"/>
                <a:cs typeface="Times New Roman" panose="02020603050405020304" pitchFamily="18" charset="0"/>
              </a:rPr>
              <a:t>của Kim Lân.</a:t>
            </a:r>
          </a:p>
          <a:p>
            <a:pPr algn="just">
              <a:lnSpc>
                <a:spcPct val="150000"/>
              </a:lnSpc>
            </a:pPr>
            <a:r>
              <a:rPr lang="en-US" sz="2400" dirty="0">
                <a:solidFill>
                  <a:schemeClr val="tx1">
                    <a:lumMod val="95000"/>
                    <a:lumOff val="5000"/>
                  </a:schemeClr>
                </a:solidFill>
                <a:latin typeface="UTM Avo" panose="02040603050506020204" pitchFamily="18"/>
                <a:cs typeface="Times New Roman" panose="02020603050405020304" pitchFamily="18" charset="0"/>
              </a:rPr>
              <a:t>2.</a:t>
            </a:r>
            <a:r>
              <a:rPr lang="vi-VN" sz="2400" dirty="0">
                <a:solidFill>
                  <a:schemeClr val="tx1">
                    <a:lumMod val="95000"/>
                    <a:lumOff val="5000"/>
                  </a:schemeClr>
                </a:solidFill>
                <a:latin typeface="UTM Avo" panose="02040603050506020204" pitchFamily="18"/>
                <a:cs typeface="Times New Roman" panose="02020603050405020304" pitchFamily="18" charset="0"/>
              </a:rPr>
              <a:t> Phân tích truyện ngắn </a:t>
            </a:r>
            <a:r>
              <a:rPr lang="vi-VN" sz="2400" i="1" dirty="0">
                <a:solidFill>
                  <a:schemeClr val="tx1">
                    <a:lumMod val="95000"/>
                    <a:lumOff val="5000"/>
                  </a:schemeClr>
                </a:solidFill>
                <a:latin typeface="UTM Avo" panose="02040603050506020204" pitchFamily="18"/>
                <a:cs typeface="Times New Roman" panose="02020603050405020304" pitchFamily="18" charset="0"/>
              </a:rPr>
              <a:t>Ông lão bên chiếc cầu </a:t>
            </a:r>
            <a:r>
              <a:rPr lang="vi-VN" sz="2400" dirty="0">
                <a:solidFill>
                  <a:schemeClr val="tx1">
                    <a:lumMod val="95000"/>
                    <a:lumOff val="5000"/>
                  </a:schemeClr>
                </a:solidFill>
                <a:latin typeface="UTM Avo" panose="02040603050506020204" pitchFamily="18"/>
                <a:cs typeface="Times New Roman" panose="02020603050405020304" pitchFamily="18" charset="0"/>
              </a:rPr>
              <a:t>của Ơ-nít Hê-minh-uê</a:t>
            </a:r>
            <a:r>
              <a:rPr lang="en-US" sz="2400" dirty="0">
                <a:solidFill>
                  <a:schemeClr val="tx1">
                    <a:lumMod val="95000"/>
                    <a:lumOff val="5000"/>
                  </a:schemeClr>
                </a:solidFill>
                <a:latin typeface="UTM Avo" panose="02040603050506020204" pitchFamily="18"/>
                <a:cs typeface="Times New Roman" panose="02020603050405020304" pitchFamily="18" charset="0"/>
              </a:rPr>
              <a:t>.</a:t>
            </a:r>
            <a:endParaRPr lang="vi-VN" sz="2400" dirty="0">
              <a:solidFill>
                <a:schemeClr val="tx1">
                  <a:lumMod val="95000"/>
                  <a:lumOff val="5000"/>
                </a:schemeClr>
              </a:solidFill>
              <a:latin typeface="UTM Avo" panose="02040603050506020204" pitchFamily="18"/>
              <a:cs typeface="Times New Roman" panose="02020603050405020304" pitchFamily="18" charset="0"/>
            </a:endParaRPr>
          </a:p>
        </p:txBody>
      </p:sp>
      <p:pic>
        <p:nvPicPr>
          <p:cNvPr id="3" name="Picture 2">
            <a:extLst>
              <a:ext uri="{FF2B5EF4-FFF2-40B4-BE49-F238E27FC236}">
                <a16:creationId xmlns:a16="http://schemas.microsoft.com/office/drawing/2014/main" id="{AABCC9F7-9337-3C3E-F108-04997E6059AF}"/>
              </a:ext>
            </a:extLst>
          </p:cNvPr>
          <p:cNvPicPr>
            <a:picLocks noChangeAspect="1"/>
          </p:cNvPicPr>
          <p:nvPr/>
        </p:nvPicPr>
        <p:blipFill>
          <a:blip r:embed="rId3"/>
          <a:srcRect r="3033" b="2"/>
          <a:stretch/>
        </p:blipFill>
        <p:spPr>
          <a:xfrm>
            <a:off x="1523353" y="3693226"/>
            <a:ext cx="4188951" cy="2883530"/>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4" name="Picture 3">
            <a:extLst>
              <a:ext uri="{FF2B5EF4-FFF2-40B4-BE49-F238E27FC236}">
                <a16:creationId xmlns:a16="http://schemas.microsoft.com/office/drawing/2014/main" id="{FA3C1D52-8E14-BD45-F5FF-20B167330C11}"/>
              </a:ext>
            </a:extLst>
          </p:cNvPr>
          <p:cNvPicPr>
            <a:picLocks noChangeAspect="1"/>
          </p:cNvPicPr>
          <p:nvPr/>
        </p:nvPicPr>
        <p:blipFill>
          <a:blip r:embed="rId4"/>
          <a:srcRect l="11310" r="11310"/>
          <a:stretch/>
        </p:blipFill>
        <p:spPr>
          <a:xfrm>
            <a:off x="6427335" y="3699142"/>
            <a:ext cx="4241312" cy="2877614"/>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Tree>
    <p:extLst>
      <p:ext uri="{BB962C8B-B14F-4D97-AF65-F5344CB8AC3E}">
        <p14:creationId xmlns:p14="http://schemas.microsoft.com/office/powerpoint/2010/main" val="261936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4" presetClass="entr" presetSubtype="1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4" presetClass="entr" presetSubtype="10" fill="hold" nodeType="withEffect">
                                  <p:stCondLst>
                                    <p:cond delay="50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26460D-15E8-F7C2-6F21-FFB50F93346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1D70622-3251-357A-D756-6DF4ABB4C63F}"/>
              </a:ext>
            </a:extLst>
          </p:cNvPr>
          <p:cNvSpPr txBox="1"/>
          <p:nvPr/>
        </p:nvSpPr>
        <p:spPr>
          <a:xfrm>
            <a:off x="840788" y="2087345"/>
            <a:ext cx="7716608" cy="533159"/>
          </a:xfrm>
          <a:prstGeom prst="rect">
            <a:avLst/>
          </a:prstGeom>
          <a:noFill/>
        </p:spPr>
        <p:txBody>
          <a:bodyPr wrap="square" rtlCol="0">
            <a:spAutoFit/>
          </a:bodyPr>
          <a:lstStyle/>
          <a:p>
            <a:pPr algn="just">
              <a:lnSpc>
                <a:spcPct val="150000"/>
              </a:lnSpc>
            </a:pPr>
            <a:r>
              <a:rPr lang="en-US" sz="2200" b="1" dirty="0">
                <a:solidFill>
                  <a:srgbClr val="222222"/>
                </a:solidFill>
                <a:latin typeface="UTM Avo" panose="02040603050506020204" pitchFamily="18"/>
              </a:rPr>
              <a:t>1. </a:t>
            </a:r>
            <a:r>
              <a:rPr lang="en-US" sz="2200" b="1" dirty="0" err="1">
                <a:solidFill>
                  <a:srgbClr val="222222"/>
                </a:solidFill>
                <a:latin typeface="UTM Avo" panose="02040603050506020204" pitchFamily="18"/>
              </a:rPr>
              <a:t>Thực</a:t>
            </a:r>
            <a:r>
              <a:rPr lang="en-US" sz="2200" b="1" dirty="0">
                <a:solidFill>
                  <a:srgbClr val="222222"/>
                </a:solidFill>
                <a:latin typeface="UTM Avo" panose="02040603050506020204" pitchFamily="18"/>
              </a:rPr>
              <a:t> </a:t>
            </a:r>
            <a:r>
              <a:rPr lang="en-US" sz="2200" b="1" dirty="0" err="1">
                <a:solidFill>
                  <a:srgbClr val="222222"/>
                </a:solidFill>
                <a:latin typeface="UTM Avo" panose="02040603050506020204" pitchFamily="18"/>
              </a:rPr>
              <a:t>hành</a:t>
            </a:r>
            <a:r>
              <a:rPr lang="en-US" sz="2200" b="1" dirty="0">
                <a:solidFill>
                  <a:srgbClr val="222222"/>
                </a:solidFill>
                <a:latin typeface="UTM Avo" panose="02040603050506020204" pitchFamily="18"/>
              </a:rPr>
              <a:t> </a:t>
            </a:r>
            <a:r>
              <a:rPr lang="en-US" sz="2200" b="1" dirty="0" err="1">
                <a:solidFill>
                  <a:srgbClr val="222222"/>
                </a:solidFill>
                <a:latin typeface="UTM Avo" panose="02040603050506020204" pitchFamily="18"/>
              </a:rPr>
              <a:t>viết</a:t>
            </a:r>
            <a:r>
              <a:rPr lang="en-US" sz="2200" b="1" dirty="0">
                <a:solidFill>
                  <a:srgbClr val="222222"/>
                </a:solidFill>
                <a:latin typeface="UTM Avo" panose="02040603050506020204" pitchFamily="18"/>
              </a:rPr>
              <a:t> </a:t>
            </a:r>
            <a:r>
              <a:rPr lang="en-US" sz="2200" b="1" dirty="0" err="1">
                <a:solidFill>
                  <a:srgbClr val="222222"/>
                </a:solidFill>
                <a:latin typeface="UTM Avo" panose="02040603050506020204" pitchFamily="18"/>
              </a:rPr>
              <a:t>theo</a:t>
            </a:r>
            <a:r>
              <a:rPr lang="en-US" sz="2200" b="1" dirty="0">
                <a:solidFill>
                  <a:srgbClr val="222222"/>
                </a:solidFill>
                <a:latin typeface="UTM Avo" panose="02040603050506020204" pitchFamily="18"/>
              </a:rPr>
              <a:t> </a:t>
            </a:r>
            <a:r>
              <a:rPr lang="en-US" sz="2200" b="1" dirty="0" err="1">
                <a:solidFill>
                  <a:srgbClr val="222222"/>
                </a:solidFill>
                <a:latin typeface="UTM Avo" panose="02040603050506020204" pitchFamily="18"/>
              </a:rPr>
              <a:t>các</a:t>
            </a:r>
            <a:r>
              <a:rPr lang="en-US" sz="2200" b="1" dirty="0">
                <a:solidFill>
                  <a:srgbClr val="222222"/>
                </a:solidFill>
                <a:latin typeface="UTM Avo" panose="02040603050506020204" pitchFamily="18"/>
              </a:rPr>
              <a:t> </a:t>
            </a:r>
            <a:r>
              <a:rPr lang="en-US" sz="2200" b="1" dirty="0" err="1">
                <a:solidFill>
                  <a:srgbClr val="222222"/>
                </a:solidFill>
                <a:latin typeface="UTM Avo" panose="02040603050506020204" pitchFamily="18"/>
              </a:rPr>
              <a:t>bước</a:t>
            </a:r>
            <a:endParaRPr lang="vi-VN" sz="2200" dirty="0">
              <a:solidFill>
                <a:srgbClr val="222222"/>
              </a:solidFill>
              <a:latin typeface="UTM Avo" panose="02040603050506020204" pitchFamily="18"/>
            </a:endParaRPr>
          </a:p>
        </p:txBody>
      </p:sp>
      <p:sp>
        <p:nvSpPr>
          <p:cNvPr id="3" name="Rectangle 2">
            <a:extLst>
              <a:ext uri="{FF2B5EF4-FFF2-40B4-BE49-F238E27FC236}">
                <a16:creationId xmlns:a16="http://schemas.microsoft.com/office/drawing/2014/main" id="{6E356824-41EB-C723-EED3-3B437AB556FC}"/>
              </a:ext>
            </a:extLst>
          </p:cNvPr>
          <p:cNvSpPr/>
          <p:nvPr/>
        </p:nvSpPr>
        <p:spPr>
          <a:xfrm>
            <a:off x="840788" y="2586972"/>
            <a:ext cx="10176275" cy="533159"/>
          </a:xfrm>
          <a:prstGeom prst="rect">
            <a:avLst/>
          </a:prstGeom>
        </p:spPr>
        <p:txBody>
          <a:bodyPr wrap="square">
            <a:spAutoFit/>
          </a:bodyPr>
          <a:lstStyle/>
          <a:p>
            <a:pPr>
              <a:lnSpc>
                <a:spcPct val="150000"/>
              </a:lnSpc>
            </a:pPr>
            <a:r>
              <a:rPr lang="vi-VN" sz="2200" b="1" dirty="0">
                <a:latin typeface="UTM Avo" panose="02040603050506020204" pitchFamily="18"/>
                <a:cs typeface="Times New Roman" panose="02020603050405020304" pitchFamily="18" charset="0"/>
              </a:rPr>
              <a:t>a</a:t>
            </a:r>
            <a:r>
              <a:rPr lang="en-US" sz="2200" b="1" dirty="0">
                <a:latin typeface="UTM Avo" panose="02040603050506020204" pitchFamily="18"/>
                <a:cs typeface="Times New Roman" panose="02020603050405020304" pitchFamily="18" charset="0"/>
              </a:rPr>
              <a:t>.</a:t>
            </a:r>
            <a:r>
              <a:rPr lang="vi-VN" sz="2200" b="1" dirty="0">
                <a:latin typeface="UTM Avo" panose="02040603050506020204" pitchFamily="18"/>
                <a:cs typeface="Times New Roman" panose="02020603050405020304" pitchFamily="18" charset="0"/>
              </a:rPr>
              <a:t> Chuẩn bị</a:t>
            </a:r>
            <a:endParaRPr lang="vi-VN" sz="2200" dirty="0">
              <a:latin typeface="UTM Avo" panose="02040603050506020204" pitchFamily="18"/>
              <a:cs typeface="Times New Roman" panose="02020603050405020304" pitchFamily="18" charset="0"/>
            </a:endParaRPr>
          </a:p>
        </p:txBody>
      </p:sp>
      <p:sp>
        <p:nvSpPr>
          <p:cNvPr id="4" name="Rectangle 3">
            <a:extLst>
              <a:ext uri="{FF2B5EF4-FFF2-40B4-BE49-F238E27FC236}">
                <a16:creationId xmlns:a16="http://schemas.microsoft.com/office/drawing/2014/main" id="{83787877-04AE-0171-C084-950BF56479F5}"/>
              </a:ext>
            </a:extLst>
          </p:cNvPr>
          <p:cNvSpPr/>
          <p:nvPr/>
        </p:nvSpPr>
        <p:spPr>
          <a:xfrm>
            <a:off x="840787" y="3145696"/>
            <a:ext cx="10510425" cy="1551387"/>
          </a:xfrm>
          <a:prstGeom prst="rect">
            <a:avLst/>
          </a:prstGeom>
        </p:spPr>
        <p:txBody>
          <a:bodyPr wrap="square">
            <a:spAutoFit/>
          </a:bodyPr>
          <a:lstStyle/>
          <a:p>
            <a:pPr algn="just">
              <a:lnSpc>
                <a:spcPct val="150000"/>
              </a:lnSpc>
            </a:pPr>
            <a:r>
              <a:rPr lang="vi-VN" sz="2200" dirty="0">
                <a:solidFill>
                  <a:srgbClr val="000000"/>
                </a:solidFill>
                <a:latin typeface="UTM Avo" panose="02040603050506020204" pitchFamily="18"/>
              </a:rPr>
              <a:t>- Xác định yêu cầu của đề bài (về nội dung, kiểu loại văn bản) và người đọc bài viết.</a:t>
            </a:r>
          </a:p>
          <a:p>
            <a:pPr algn="just">
              <a:lnSpc>
                <a:spcPct val="150000"/>
              </a:lnSpc>
            </a:pPr>
            <a:r>
              <a:rPr lang="vi-VN" sz="2200" dirty="0">
                <a:solidFill>
                  <a:srgbClr val="000000"/>
                </a:solidFill>
                <a:latin typeface="UTM Avo" panose="02040603050506020204" pitchFamily="18"/>
              </a:rPr>
              <a:t>- Xem lại nội dung đọc hiểu truyện ngắn </a:t>
            </a:r>
            <a:r>
              <a:rPr lang="vi-VN" sz="2200" i="1" dirty="0">
                <a:solidFill>
                  <a:srgbClr val="000000"/>
                </a:solidFill>
                <a:latin typeface="UTM Avo" panose="02040603050506020204" pitchFamily="18"/>
              </a:rPr>
              <a:t>Làng</a:t>
            </a:r>
            <a:r>
              <a:rPr lang="vi-VN" sz="2200" dirty="0">
                <a:solidFill>
                  <a:srgbClr val="000000"/>
                </a:solidFill>
                <a:latin typeface="UTM Avo" panose="02040603050506020204" pitchFamily="18"/>
              </a:rPr>
              <a:t> </a:t>
            </a:r>
            <a:r>
              <a:rPr lang="en-US" sz="2200" dirty="0" err="1">
                <a:solidFill>
                  <a:srgbClr val="000000"/>
                </a:solidFill>
                <a:latin typeface="UTM Avo" panose="02040603050506020204" pitchFamily="18"/>
              </a:rPr>
              <a:t>và</a:t>
            </a:r>
            <a:r>
              <a:rPr lang="en-US" sz="2200" dirty="0">
                <a:solidFill>
                  <a:srgbClr val="000000"/>
                </a:solidFill>
                <a:latin typeface="UTM Avo" panose="02040603050506020204" pitchFamily="18"/>
              </a:rPr>
              <a:t> </a:t>
            </a:r>
            <a:r>
              <a:rPr lang="en-US" sz="2200" i="1" dirty="0" err="1">
                <a:solidFill>
                  <a:srgbClr val="000000"/>
                </a:solidFill>
                <a:latin typeface="UTM Avo" panose="02040603050506020204" pitchFamily="18"/>
              </a:rPr>
              <a:t>Ông</a:t>
            </a:r>
            <a:r>
              <a:rPr lang="en-US" sz="2200" i="1" dirty="0">
                <a:solidFill>
                  <a:srgbClr val="000000"/>
                </a:solidFill>
                <a:latin typeface="UTM Avo" panose="02040603050506020204" pitchFamily="18"/>
              </a:rPr>
              <a:t> </a:t>
            </a:r>
            <a:r>
              <a:rPr lang="en-US" sz="2200" i="1" dirty="0" err="1">
                <a:solidFill>
                  <a:srgbClr val="000000"/>
                </a:solidFill>
                <a:latin typeface="UTM Avo" panose="02040603050506020204" pitchFamily="18"/>
              </a:rPr>
              <a:t>lão</a:t>
            </a:r>
            <a:r>
              <a:rPr lang="en-US" sz="2200" i="1" dirty="0">
                <a:solidFill>
                  <a:srgbClr val="000000"/>
                </a:solidFill>
                <a:latin typeface="UTM Avo" panose="02040603050506020204" pitchFamily="18"/>
              </a:rPr>
              <a:t> </a:t>
            </a:r>
            <a:r>
              <a:rPr lang="en-US" sz="2200" i="1" dirty="0" err="1">
                <a:solidFill>
                  <a:srgbClr val="000000"/>
                </a:solidFill>
                <a:latin typeface="UTM Avo" panose="02040603050506020204" pitchFamily="18"/>
              </a:rPr>
              <a:t>bên</a:t>
            </a:r>
            <a:r>
              <a:rPr lang="en-US" sz="2200" i="1" dirty="0">
                <a:solidFill>
                  <a:srgbClr val="000000"/>
                </a:solidFill>
                <a:latin typeface="UTM Avo" panose="02040603050506020204" pitchFamily="18"/>
              </a:rPr>
              <a:t> </a:t>
            </a:r>
            <a:r>
              <a:rPr lang="en-US" sz="2200" i="1" dirty="0" err="1">
                <a:solidFill>
                  <a:srgbClr val="000000"/>
                </a:solidFill>
                <a:latin typeface="UTM Avo" panose="02040603050506020204" pitchFamily="18"/>
              </a:rPr>
              <a:t>chiếc</a:t>
            </a:r>
            <a:r>
              <a:rPr lang="en-US" sz="2200" i="1" dirty="0">
                <a:solidFill>
                  <a:srgbClr val="000000"/>
                </a:solidFill>
                <a:latin typeface="UTM Avo" panose="02040603050506020204" pitchFamily="18"/>
              </a:rPr>
              <a:t> </a:t>
            </a:r>
            <a:r>
              <a:rPr lang="en-US" sz="2200" i="1" dirty="0" err="1">
                <a:solidFill>
                  <a:srgbClr val="000000"/>
                </a:solidFill>
                <a:latin typeface="UTM Avo" panose="02040603050506020204" pitchFamily="18"/>
              </a:rPr>
              <a:t>cầu</a:t>
            </a:r>
            <a:r>
              <a:rPr lang="vi-VN" sz="2200" dirty="0">
                <a:solidFill>
                  <a:srgbClr val="000000"/>
                </a:solidFill>
                <a:latin typeface="UTM Avo" panose="02040603050506020204" pitchFamily="18"/>
              </a:rPr>
              <a:t>.</a:t>
            </a:r>
          </a:p>
        </p:txBody>
      </p:sp>
    </p:spTree>
    <p:extLst>
      <p:ext uri="{BB962C8B-B14F-4D97-AF65-F5344CB8AC3E}">
        <p14:creationId xmlns:p14="http://schemas.microsoft.com/office/powerpoint/2010/main" val="4018718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C99B6A-B99D-4352-A442-5288A937E31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6483E19-3926-0887-B3D2-DD3445FC6571}"/>
              </a:ext>
            </a:extLst>
          </p:cNvPr>
          <p:cNvSpPr/>
          <p:nvPr/>
        </p:nvSpPr>
        <p:spPr>
          <a:xfrm>
            <a:off x="591027" y="1786205"/>
            <a:ext cx="4944134" cy="493084"/>
          </a:xfrm>
          <a:prstGeom prst="rect">
            <a:avLst/>
          </a:prstGeom>
        </p:spPr>
        <p:txBody>
          <a:bodyPr wrap="square">
            <a:spAutoFit/>
          </a:bodyPr>
          <a:lstStyle/>
          <a:p>
            <a:pPr algn="just">
              <a:lnSpc>
                <a:spcPct val="150000"/>
              </a:lnSpc>
            </a:pPr>
            <a:r>
              <a:rPr lang="en-US" sz="2000" b="1" dirty="0">
                <a:latin typeface="UTM Avo" panose="02040603050506020204" pitchFamily="18"/>
                <a:cs typeface="Times New Roman" panose="02020603050405020304" pitchFamily="18" charset="0"/>
              </a:rPr>
              <a:t>b. </a:t>
            </a:r>
            <a:r>
              <a:rPr lang="en-US" sz="2000" b="1" dirty="0" err="1">
                <a:latin typeface="UTM Avo" panose="02040603050506020204" pitchFamily="18"/>
                <a:cs typeface="Times New Roman" panose="02020603050405020304" pitchFamily="18" charset="0"/>
              </a:rPr>
              <a:t>Tìm</a:t>
            </a:r>
            <a:r>
              <a:rPr lang="en-US" sz="2000" b="1" dirty="0">
                <a:latin typeface="UTM Avo" panose="02040603050506020204" pitchFamily="18"/>
                <a:cs typeface="Times New Roman" panose="02020603050405020304" pitchFamily="18" charset="0"/>
              </a:rPr>
              <a:t> ý </a:t>
            </a:r>
            <a:r>
              <a:rPr lang="en-US" sz="2000" b="1" dirty="0" err="1">
                <a:latin typeface="UTM Avo" panose="02040603050506020204" pitchFamily="18"/>
                <a:cs typeface="Times New Roman" panose="02020603050405020304" pitchFamily="18" charset="0"/>
              </a:rPr>
              <a:t>và</a:t>
            </a: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lập</a:t>
            </a: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dàn</a:t>
            </a:r>
            <a:r>
              <a:rPr lang="en-US" sz="2000" b="1" dirty="0">
                <a:latin typeface="UTM Avo" panose="02040603050506020204" pitchFamily="18"/>
                <a:cs typeface="Times New Roman" panose="02020603050405020304" pitchFamily="18" charset="0"/>
              </a:rPr>
              <a:t> ý</a:t>
            </a:r>
            <a:endParaRPr lang="vi-VN" sz="2000" dirty="0">
              <a:latin typeface="UTM Avo" panose="02040603050506020204" pitchFamily="18"/>
              <a:cs typeface="Times New Roman" panose="02020603050405020304" pitchFamily="18" charset="0"/>
            </a:endParaRPr>
          </a:p>
        </p:txBody>
      </p:sp>
      <p:sp>
        <p:nvSpPr>
          <p:cNvPr id="3" name="Rounded Rectangle 2">
            <a:extLst>
              <a:ext uri="{FF2B5EF4-FFF2-40B4-BE49-F238E27FC236}">
                <a16:creationId xmlns:a16="http://schemas.microsoft.com/office/drawing/2014/main" id="{E748D37F-AC4F-3D7F-A5EE-F1BD2723E812}"/>
              </a:ext>
            </a:extLst>
          </p:cNvPr>
          <p:cNvSpPr/>
          <p:nvPr/>
        </p:nvSpPr>
        <p:spPr>
          <a:xfrm>
            <a:off x="663029" y="3753541"/>
            <a:ext cx="2400065" cy="1200032"/>
          </a:xfrm>
          <a:prstGeom prst="round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err="1">
                <a:solidFill>
                  <a:schemeClr val="tx1"/>
                </a:solidFill>
                <a:latin typeface="UTM Avo" panose="02040603050506020204" pitchFamily="18"/>
                <a:cs typeface="Times New Roman" panose="02020603050405020304" pitchFamily="18" charset="0"/>
              </a:rPr>
              <a:t>Phân</a:t>
            </a:r>
            <a:r>
              <a:rPr lang="en-US" sz="2000" b="1" dirty="0">
                <a:solidFill>
                  <a:schemeClr val="tx1"/>
                </a:solidFill>
                <a:latin typeface="UTM Avo" panose="02040603050506020204" pitchFamily="18"/>
                <a:cs typeface="Times New Roman" panose="02020603050405020304" pitchFamily="18" charset="0"/>
              </a:rPr>
              <a:t> </a:t>
            </a:r>
            <a:r>
              <a:rPr lang="en-US" sz="2000" b="1" dirty="0" err="1">
                <a:solidFill>
                  <a:schemeClr val="tx1"/>
                </a:solidFill>
                <a:latin typeface="UTM Avo" panose="02040603050506020204" pitchFamily="18"/>
                <a:cs typeface="Times New Roman" panose="02020603050405020304" pitchFamily="18" charset="0"/>
              </a:rPr>
              <a:t>tích</a:t>
            </a:r>
            <a:endParaRPr lang="en-US" sz="2000" b="1" i="1" dirty="0">
              <a:solidFill>
                <a:schemeClr val="tx1"/>
              </a:solidFill>
              <a:latin typeface="UTM Avo" panose="02040603050506020204" pitchFamily="18"/>
              <a:cs typeface="Times New Roman" panose="02020603050405020304" pitchFamily="18" charset="0"/>
            </a:endParaRPr>
          </a:p>
        </p:txBody>
      </p:sp>
      <p:sp>
        <p:nvSpPr>
          <p:cNvPr id="4" name="Rounded Rectangle 3">
            <a:extLst>
              <a:ext uri="{FF2B5EF4-FFF2-40B4-BE49-F238E27FC236}">
                <a16:creationId xmlns:a16="http://schemas.microsoft.com/office/drawing/2014/main" id="{3D4E77F0-8FFD-E696-230C-E4087663B0D9}"/>
              </a:ext>
            </a:extLst>
          </p:cNvPr>
          <p:cNvSpPr/>
          <p:nvPr/>
        </p:nvSpPr>
        <p:spPr>
          <a:xfrm>
            <a:off x="3879116" y="2511973"/>
            <a:ext cx="3408092" cy="930735"/>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latin typeface="UTM Avo" panose="02040603050506020204" pitchFamily="18"/>
                <a:cs typeface="Times New Roman" panose="02020603050405020304" pitchFamily="18" charset="0"/>
              </a:rPr>
              <a:t>Chủ</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đề</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của</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truyện</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là</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gì</a:t>
            </a:r>
            <a:r>
              <a:rPr lang="en-US" sz="2000" dirty="0">
                <a:solidFill>
                  <a:schemeClr val="tx1"/>
                </a:solidFill>
                <a:latin typeface="UTM Avo" panose="02040603050506020204" pitchFamily="18"/>
                <a:cs typeface="Times New Roman" panose="02020603050405020304" pitchFamily="18" charset="0"/>
              </a:rPr>
              <a:t>?</a:t>
            </a:r>
          </a:p>
        </p:txBody>
      </p:sp>
      <p:sp>
        <p:nvSpPr>
          <p:cNvPr id="5" name="Rounded Rectangle 4">
            <a:extLst>
              <a:ext uri="{FF2B5EF4-FFF2-40B4-BE49-F238E27FC236}">
                <a16:creationId xmlns:a16="http://schemas.microsoft.com/office/drawing/2014/main" id="{54EA97BA-08DB-5492-A0FC-062B4BBE8540}"/>
              </a:ext>
            </a:extLst>
          </p:cNvPr>
          <p:cNvSpPr/>
          <p:nvPr/>
        </p:nvSpPr>
        <p:spPr>
          <a:xfrm>
            <a:off x="3892830" y="3843944"/>
            <a:ext cx="3408092" cy="1015797"/>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latin typeface="UTM Avo" panose="02040603050506020204" pitchFamily="18"/>
                <a:cs typeface="Times New Roman" panose="02020603050405020304" pitchFamily="18" charset="0"/>
              </a:rPr>
              <a:t>Truyện</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có</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những</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đặc</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sắc</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nghệ</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thuật</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nào</a:t>
            </a:r>
            <a:r>
              <a:rPr lang="en-US" sz="2000" dirty="0">
                <a:solidFill>
                  <a:schemeClr val="tx1"/>
                </a:solidFill>
                <a:latin typeface="UTM Avo" panose="02040603050506020204" pitchFamily="18"/>
                <a:cs typeface="Times New Roman" panose="02020603050405020304" pitchFamily="18" charset="0"/>
              </a:rPr>
              <a:t>?</a:t>
            </a:r>
          </a:p>
        </p:txBody>
      </p:sp>
      <p:sp>
        <p:nvSpPr>
          <p:cNvPr id="6" name="Rounded Rectangle 5">
            <a:extLst>
              <a:ext uri="{FF2B5EF4-FFF2-40B4-BE49-F238E27FC236}">
                <a16:creationId xmlns:a16="http://schemas.microsoft.com/office/drawing/2014/main" id="{B8B256BF-3EA3-8FE6-62F5-B74014919658}"/>
              </a:ext>
            </a:extLst>
          </p:cNvPr>
          <p:cNvSpPr/>
          <p:nvPr/>
        </p:nvSpPr>
        <p:spPr>
          <a:xfrm>
            <a:off x="3892830" y="5274228"/>
            <a:ext cx="3408092" cy="1015797"/>
          </a:xfrm>
          <a:prstGeom prst="round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latin typeface="UTM Avo" panose="02040603050506020204" pitchFamily="18"/>
                <a:cs typeface="Times New Roman" panose="02020603050405020304" pitchFamily="18" charset="0"/>
              </a:rPr>
              <a:t>Truyện</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gợi</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cho</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em</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suy</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nghĩ</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cảm</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xúc</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gì</a:t>
            </a:r>
            <a:r>
              <a:rPr lang="en-US" sz="2000" dirty="0">
                <a:solidFill>
                  <a:schemeClr val="tx1"/>
                </a:solidFill>
                <a:latin typeface="UTM Avo" panose="02040603050506020204" pitchFamily="18"/>
                <a:cs typeface="Times New Roman" panose="02020603050405020304" pitchFamily="18" charset="0"/>
              </a:rPr>
              <a:t>?</a:t>
            </a:r>
          </a:p>
        </p:txBody>
      </p:sp>
      <p:sp>
        <p:nvSpPr>
          <p:cNvPr id="7" name="Rounded Rectangle 6">
            <a:extLst>
              <a:ext uri="{FF2B5EF4-FFF2-40B4-BE49-F238E27FC236}">
                <a16:creationId xmlns:a16="http://schemas.microsoft.com/office/drawing/2014/main" id="{17E8B193-E0EB-3589-50D0-2963D340AE62}"/>
              </a:ext>
            </a:extLst>
          </p:cNvPr>
          <p:cNvSpPr/>
          <p:nvPr/>
        </p:nvSpPr>
        <p:spPr>
          <a:xfrm>
            <a:off x="8130658" y="1922138"/>
            <a:ext cx="3408092" cy="92055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a:solidFill>
                  <a:schemeClr val="tx1"/>
                </a:solidFill>
                <a:latin typeface="UTM Avo" panose="02040603050506020204" pitchFamily="18"/>
                <a:cs typeface="Times New Roman" panose="02020603050405020304" pitchFamily="18" charset="0"/>
              </a:rPr>
              <a:t>Nhan </a:t>
            </a:r>
            <a:r>
              <a:rPr lang="en-US" sz="2000" dirty="0" err="1">
                <a:solidFill>
                  <a:schemeClr val="tx1"/>
                </a:solidFill>
                <a:latin typeface="UTM Avo" panose="02040603050506020204" pitchFamily="18"/>
                <a:cs typeface="Times New Roman" panose="02020603050405020304" pitchFamily="18" charset="0"/>
              </a:rPr>
              <a:t>đề</a:t>
            </a:r>
            <a:endParaRPr lang="en-US" sz="2000" dirty="0">
              <a:solidFill>
                <a:schemeClr val="tx1"/>
              </a:solidFill>
              <a:latin typeface="UTM Avo" panose="02040603050506020204" pitchFamily="18"/>
              <a:cs typeface="Times New Roman" panose="02020603050405020304" pitchFamily="18" charset="0"/>
            </a:endParaRPr>
          </a:p>
        </p:txBody>
      </p:sp>
      <p:sp>
        <p:nvSpPr>
          <p:cNvPr id="8" name="Rounded Rectangle 7">
            <a:extLst>
              <a:ext uri="{FF2B5EF4-FFF2-40B4-BE49-F238E27FC236}">
                <a16:creationId xmlns:a16="http://schemas.microsoft.com/office/drawing/2014/main" id="{20591066-ABB8-D428-7C83-7CEEA65AA43E}"/>
              </a:ext>
            </a:extLst>
          </p:cNvPr>
          <p:cNvSpPr/>
          <p:nvPr/>
        </p:nvSpPr>
        <p:spPr>
          <a:xfrm>
            <a:off x="8130658" y="3058241"/>
            <a:ext cx="3408092" cy="578134"/>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latin typeface="UTM Avo" panose="02040603050506020204" pitchFamily="18"/>
                <a:cs typeface="Times New Roman" panose="02020603050405020304" pitchFamily="18" charset="0"/>
              </a:rPr>
              <a:t>Tình</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huống</a:t>
            </a:r>
            <a:endParaRPr lang="en-US" sz="2000" dirty="0">
              <a:solidFill>
                <a:schemeClr val="tx1"/>
              </a:solidFill>
              <a:latin typeface="UTM Avo" panose="02040603050506020204" pitchFamily="18"/>
              <a:cs typeface="Times New Roman" panose="02020603050405020304" pitchFamily="18" charset="0"/>
            </a:endParaRPr>
          </a:p>
        </p:txBody>
      </p:sp>
      <p:sp>
        <p:nvSpPr>
          <p:cNvPr id="9" name="Rounded Rectangle 8">
            <a:extLst>
              <a:ext uri="{FF2B5EF4-FFF2-40B4-BE49-F238E27FC236}">
                <a16:creationId xmlns:a16="http://schemas.microsoft.com/office/drawing/2014/main" id="{0AC42DD4-1E37-7EC9-94E5-3D0679263AE8}"/>
              </a:ext>
            </a:extLst>
          </p:cNvPr>
          <p:cNvSpPr/>
          <p:nvPr/>
        </p:nvSpPr>
        <p:spPr>
          <a:xfrm>
            <a:off x="8130196" y="3832563"/>
            <a:ext cx="3408092" cy="916538"/>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latin typeface="UTM Avo" panose="02040603050506020204" pitchFamily="18"/>
                <a:cs typeface="Times New Roman" panose="02020603050405020304" pitchFamily="18" charset="0"/>
              </a:rPr>
              <a:t>Nhân</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vật</a:t>
            </a:r>
            <a:endParaRPr lang="en-US" sz="2000" dirty="0">
              <a:solidFill>
                <a:schemeClr val="tx1"/>
              </a:solidFill>
              <a:latin typeface="UTM Avo" panose="02040603050506020204" pitchFamily="18"/>
              <a:cs typeface="Times New Roman" panose="02020603050405020304" pitchFamily="18" charset="0"/>
            </a:endParaRPr>
          </a:p>
        </p:txBody>
      </p:sp>
      <p:sp>
        <p:nvSpPr>
          <p:cNvPr id="10" name="Rounded Rectangle 9">
            <a:extLst>
              <a:ext uri="{FF2B5EF4-FFF2-40B4-BE49-F238E27FC236}">
                <a16:creationId xmlns:a16="http://schemas.microsoft.com/office/drawing/2014/main" id="{E998FA47-12C2-00B5-EF34-BE8A8A14D76F}"/>
              </a:ext>
            </a:extLst>
          </p:cNvPr>
          <p:cNvSpPr/>
          <p:nvPr/>
        </p:nvSpPr>
        <p:spPr>
          <a:xfrm>
            <a:off x="8158088" y="4948455"/>
            <a:ext cx="3408092" cy="57304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err="1">
                <a:solidFill>
                  <a:schemeClr val="tx1"/>
                </a:solidFill>
                <a:latin typeface="UTM Avo" panose="02040603050506020204" pitchFamily="18"/>
                <a:cs typeface="Times New Roman" panose="02020603050405020304" pitchFamily="18" charset="0"/>
              </a:rPr>
              <a:t>Ngôn</a:t>
            </a:r>
            <a:r>
              <a:rPr lang="en-US" sz="2000" dirty="0">
                <a:solidFill>
                  <a:schemeClr val="tx1"/>
                </a:solidFill>
                <a:latin typeface="UTM Avo" panose="02040603050506020204" pitchFamily="18"/>
                <a:cs typeface="Times New Roman" panose="02020603050405020304" pitchFamily="18" charset="0"/>
              </a:rPr>
              <a:t> </a:t>
            </a:r>
            <a:r>
              <a:rPr lang="en-US" sz="2000" dirty="0" err="1">
                <a:solidFill>
                  <a:schemeClr val="tx1"/>
                </a:solidFill>
                <a:latin typeface="UTM Avo" panose="02040603050506020204" pitchFamily="18"/>
                <a:cs typeface="Times New Roman" panose="02020603050405020304" pitchFamily="18" charset="0"/>
              </a:rPr>
              <a:t>ngữ</a:t>
            </a:r>
            <a:endParaRPr lang="en-US" sz="2000" dirty="0">
              <a:solidFill>
                <a:schemeClr val="tx1"/>
              </a:solidFill>
              <a:latin typeface="UTM Avo" panose="02040603050506020204" pitchFamily="18"/>
              <a:cs typeface="Times New Roman" panose="02020603050405020304" pitchFamily="18" charset="0"/>
            </a:endParaRPr>
          </a:p>
        </p:txBody>
      </p:sp>
      <p:sp>
        <p:nvSpPr>
          <p:cNvPr id="11" name="Rounded Rectangle 10">
            <a:extLst>
              <a:ext uri="{FF2B5EF4-FFF2-40B4-BE49-F238E27FC236}">
                <a16:creationId xmlns:a16="http://schemas.microsoft.com/office/drawing/2014/main" id="{226E8895-84B2-0334-35C3-428EDADE8299}"/>
              </a:ext>
            </a:extLst>
          </p:cNvPr>
          <p:cNvSpPr/>
          <p:nvPr/>
        </p:nvSpPr>
        <p:spPr>
          <a:xfrm>
            <a:off x="8158088" y="5741543"/>
            <a:ext cx="3408092" cy="573041"/>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a:solidFill>
                  <a:schemeClr val="tx1"/>
                </a:solidFill>
                <a:latin typeface="UTM Avo" panose="02040603050506020204" pitchFamily="18"/>
                <a:cs typeface="Times New Roman" panose="02020603050405020304" pitchFamily="18" charset="0"/>
              </a:rPr>
              <a:t>….</a:t>
            </a:r>
          </a:p>
        </p:txBody>
      </p:sp>
      <p:cxnSp>
        <p:nvCxnSpPr>
          <p:cNvPr id="12" name="Elbow Connector 11">
            <a:extLst>
              <a:ext uri="{FF2B5EF4-FFF2-40B4-BE49-F238E27FC236}">
                <a16:creationId xmlns:a16="http://schemas.microsoft.com/office/drawing/2014/main" id="{F72070BB-FBE5-9919-841E-B26E57FA9C2C}"/>
              </a:ext>
            </a:extLst>
          </p:cNvPr>
          <p:cNvCxnSpPr>
            <a:cxnSpLocks/>
            <a:stCxn id="3" idx="3"/>
            <a:endCxn id="4" idx="1"/>
          </p:cNvCxnSpPr>
          <p:nvPr/>
        </p:nvCxnSpPr>
        <p:spPr>
          <a:xfrm flipV="1">
            <a:off x="3063094" y="2977341"/>
            <a:ext cx="816022" cy="1376216"/>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Elbow Connector 12">
            <a:extLst>
              <a:ext uri="{FF2B5EF4-FFF2-40B4-BE49-F238E27FC236}">
                <a16:creationId xmlns:a16="http://schemas.microsoft.com/office/drawing/2014/main" id="{9323EE1A-C79C-05ED-6C80-E7B7DED2A4B8}"/>
              </a:ext>
            </a:extLst>
          </p:cNvPr>
          <p:cNvCxnSpPr>
            <a:cxnSpLocks/>
            <a:stCxn id="3" idx="3"/>
            <a:endCxn id="5" idx="1"/>
          </p:cNvCxnSpPr>
          <p:nvPr/>
        </p:nvCxnSpPr>
        <p:spPr>
          <a:xfrm flipV="1">
            <a:off x="3063094" y="4351843"/>
            <a:ext cx="829736" cy="1714"/>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Elbow Connector 13">
            <a:extLst>
              <a:ext uri="{FF2B5EF4-FFF2-40B4-BE49-F238E27FC236}">
                <a16:creationId xmlns:a16="http://schemas.microsoft.com/office/drawing/2014/main" id="{93531F7B-E7D2-B46C-AB69-968BA30E8968}"/>
              </a:ext>
            </a:extLst>
          </p:cNvPr>
          <p:cNvCxnSpPr>
            <a:cxnSpLocks/>
            <a:stCxn id="3" idx="3"/>
            <a:endCxn id="6" idx="1"/>
          </p:cNvCxnSpPr>
          <p:nvPr/>
        </p:nvCxnSpPr>
        <p:spPr>
          <a:xfrm>
            <a:off x="3063094" y="4353557"/>
            <a:ext cx="829736" cy="1428570"/>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Elbow Connector 14">
            <a:extLst>
              <a:ext uri="{FF2B5EF4-FFF2-40B4-BE49-F238E27FC236}">
                <a16:creationId xmlns:a16="http://schemas.microsoft.com/office/drawing/2014/main" id="{3AFC3204-887D-78B7-2586-A736A9C87F7E}"/>
              </a:ext>
            </a:extLst>
          </p:cNvPr>
          <p:cNvCxnSpPr>
            <a:cxnSpLocks/>
            <a:stCxn id="5" idx="3"/>
            <a:endCxn id="7" idx="1"/>
          </p:cNvCxnSpPr>
          <p:nvPr/>
        </p:nvCxnSpPr>
        <p:spPr>
          <a:xfrm flipV="1">
            <a:off x="7300922" y="2382415"/>
            <a:ext cx="829736" cy="1969428"/>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5FB874FD-85AA-F1A8-C717-858F1F98F619}"/>
              </a:ext>
            </a:extLst>
          </p:cNvPr>
          <p:cNvCxnSpPr>
            <a:cxnSpLocks/>
            <a:stCxn id="5" idx="3"/>
            <a:endCxn id="8" idx="1"/>
          </p:cNvCxnSpPr>
          <p:nvPr/>
        </p:nvCxnSpPr>
        <p:spPr>
          <a:xfrm flipV="1">
            <a:off x="7300922" y="3347308"/>
            <a:ext cx="829736" cy="1004535"/>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Elbow Connector 16">
            <a:extLst>
              <a:ext uri="{FF2B5EF4-FFF2-40B4-BE49-F238E27FC236}">
                <a16:creationId xmlns:a16="http://schemas.microsoft.com/office/drawing/2014/main" id="{821D8835-ECD2-A5BA-9941-3B5CD9D196A5}"/>
              </a:ext>
            </a:extLst>
          </p:cNvPr>
          <p:cNvCxnSpPr>
            <a:cxnSpLocks/>
            <a:stCxn id="5" idx="3"/>
          </p:cNvCxnSpPr>
          <p:nvPr/>
        </p:nvCxnSpPr>
        <p:spPr>
          <a:xfrm>
            <a:off x="7300922" y="4351843"/>
            <a:ext cx="816022" cy="1714"/>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5709CDCF-44E4-76D2-5174-06E032BDD8ED}"/>
              </a:ext>
            </a:extLst>
          </p:cNvPr>
          <p:cNvCxnSpPr>
            <a:cxnSpLocks/>
          </p:cNvCxnSpPr>
          <p:nvPr/>
        </p:nvCxnSpPr>
        <p:spPr>
          <a:xfrm>
            <a:off x="7287670" y="4351843"/>
            <a:ext cx="857166" cy="883133"/>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7F1D5CAE-F929-47B1-4F61-B5C5F706CC98}"/>
              </a:ext>
            </a:extLst>
          </p:cNvPr>
          <p:cNvCxnSpPr>
            <a:cxnSpLocks/>
          </p:cNvCxnSpPr>
          <p:nvPr/>
        </p:nvCxnSpPr>
        <p:spPr>
          <a:xfrm>
            <a:off x="7287670" y="4351843"/>
            <a:ext cx="857166" cy="1676221"/>
          </a:xfrm>
          <a:prstGeom prst="bentConnector3">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50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par>
                                <p:cTn id="37" presetID="22" presetClass="entr" presetSubtype="8" fill="hold" grpId="0" nodeType="withEffect">
                                  <p:stCondLst>
                                    <p:cond delay="50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par>
                                <p:cTn id="45" presetID="22" presetClass="entr" presetSubtype="8" fill="hold" grpId="0" nodeType="withEffect">
                                  <p:stCondLst>
                                    <p:cond delay="50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par>
                                <p:cTn id="61" presetID="22" presetClass="entr" presetSubtype="8" fill="hold" grpId="0" nodeType="withEffect">
                                  <p:stCondLst>
                                    <p:cond delay="50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par>
                                <p:cTn id="69" presetID="22" presetClass="entr" presetSubtype="8" fill="hold" grpId="0"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wipe(left)">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B5DAE43-E8B6-D096-EFE6-7C5F7ADD7F0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D5FA1D-9011-C9CE-51EC-91FCD5BF3E31}"/>
              </a:ext>
            </a:extLst>
          </p:cNvPr>
          <p:cNvSpPr/>
          <p:nvPr/>
        </p:nvSpPr>
        <p:spPr>
          <a:xfrm>
            <a:off x="1679880" y="1589224"/>
            <a:ext cx="8832239" cy="461665"/>
          </a:xfrm>
          <a:prstGeom prst="rect">
            <a:avLst/>
          </a:prstGeom>
        </p:spPr>
        <p:txBody>
          <a:bodyPr wrap="square">
            <a:spAutoFit/>
          </a:bodyPr>
          <a:lstStyle/>
          <a:p>
            <a:pPr algn="ctr" defTabSz="575981">
              <a:defRPr/>
            </a:pPr>
            <a:r>
              <a:rPr lang="en-US" sz="2400" b="1" dirty="0" err="1">
                <a:latin typeface="UTM Avo" panose="02040603050506020204" pitchFamily="18"/>
                <a:ea typeface="#9Slide04 Vollkorn Bold" panose="00000800000000000000" pitchFamily="2" charset="0"/>
                <a:cs typeface="Times New Roman" panose="02020603050405020304" pitchFamily="18" charset="0"/>
              </a:rPr>
              <a:t>Tìm</a:t>
            </a:r>
            <a:r>
              <a:rPr lang="en-US" sz="2400" b="1" dirty="0">
                <a:latin typeface="UTM Avo" panose="02040603050506020204" pitchFamily="18"/>
                <a:ea typeface="#9Slide04 Vollkorn Bold" panose="00000800000000000000" pitchFamily="2" charset="0"/>
                <a:cs typeface="Times New Roman" panose="02020603050405020304" pitchFamily="18" charset="0"/>
              </a:rPr>
              <a:t> ý </a:t>
            </a:r>
            <a:r>
              <a:rPr lang="en-US" sz="2400" b="1" dirty="0" err="1">
                <a:latin typeface="UTM Avo" panose="02040603050506020204" pitchFamily="18"/>
                <a:ea typeface="#9Slide04 Vollkorn Bold" panose="00000800000000000000" pitchFamily="2" charset="0"/>
                <a:cs typeface="Times New Roman" panose="02020603050405020304" pitchFamily="18" charset="0"/>
              </a:rPr>
              <a:t>hoả</a:t>
            </a:r>
            <a:r>
              <a:rPr lang="en-US" sz="2400" b="1" dirty="0">
                <a:latin typeface="UTM Avo" panose="02040603050506020204" pitchFamily="18"/>
                <a:ea typeface="#9Slide04 Vollkorn Bold" panose="00000800000000000000" pitchFamily="2" charset="0"/>
                <a:cs typeface="Times New Roman" panose="02020603050405020304" pitchFamily="18" charset="0"/>
              </a:rPr>
              <a:t> </a:t>
            </a:r>
            <a:r>
              <a:rPr lang="en-US" sz="2400" b="1" dirty="0" err="1">
                <a:latin typeface="UTM Avo" panose="02040603050506020204" pitchFamily="18"/>
                <a:ea typeface="#9Slide04 Vollkorn Bold" panose="00000800000000000000" pitchFamily="2" charset="0"/>
                <a:cs typeface="Times New Roman" panose="02020603050405020304" pitchFamily="18" charset="0"/>
              </a:rPr>
              <a:t>tốc</a:t>
            </a:r>
            <a:endParaRPr lang="vi-VN" sz="2400" b="1" dirty="0">
              <a:latin typeface="UTM Avo" panose="02040603050506020204" pitchFamily="18"/>
              <a:ea typeface="#9Slide04 Vollkorn Bold" panose="00000800000000000000" pitchFamily="2"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8B3B246A-E435-24E1-8133-46E916A1A4D8}"/>
              </a:ext>
            </a:extLst>
          </p:cNvPr>
          <p:cNvGraphicFramePr>
            <a:graphicFrameLocks noGrp="1"/>
          </p:cNvGraphicFramePr>
          <p:nvPr>
            <p:extLst>
              <p:ext uri="{D42A27DB-BD31-4B8C-83A1-F6EECF244321}">
                <p14:modId xmlns:p14="http://schemas.microsoft.com/office/powerpoint/2010/main" val="2880814560"/>
              </p:ext>
            </p:extLst>
          </p:nvPr>
        </p:nvGraphicFramePr>
        <p:xfrm>
          <a:off x="575851" y="2238590"/>
          <a:ext cx="11040298" cy="4355403"/>
        </p:xfrm>
        <a:graphic>
          <a:graphicData uri="http://schemas.openxmlformats.org/drawingml/2006/table">
            <a:tbl>
              <a:tblPr firstRow="1" bandRow="1">
                <a:tableStyleId>{5940675A-B579-460E-94D1-54222C63F5DA}</a:tableStyleId>
              </a:tblPr>
              <a:tblGrid>
                <a:gridCol w="4934397">
                  <a:extLst>
                    <a:ext uri="{9D8B030D-6E8A-4147-A177-3AD203B41FA5}">
                      <a16:colId xmlns:a16="http://schemas.microsoft.com/office/drawing/2014/main" val="3094307254"/>
                    </a:ext>
                  </a:extLst>
                </a:gridCol>
                <a:gridCol w="2080591">
                  <a:extLst>
                    <a:ext uri="{9D8B030D-6E8A-4147-A177-3AD203B41FA5}">
                      <a16:colId xmlns:a16="http://schemas.microsoft.com/office/drawing/2014/main" val="3652045003"/>
                    </a:ext>
                  </a:extLst>
                </a:gridCol>
                <a:gridCol w="4025310">
                  <a:extLst>
                    <a:ext uri="{9D8B030D-6E8A-4147-A177-3AD203B41FA5}">
                      <a16:colId xmlns:a16="http://schemas.microsoft.com/office/drawing/2014/main" val="874934209"/>
                    </a:ext>
                  </a:extLst>
                </a:gridCol>
              </a:tblGrid>
              <a:tr h="744513">
                <a:tc>
                  <a:txBody>
                    <a:bodyPr/>
                    <a:lstStyle/>
                    <a:p>
                      <a:pPr algn="ctr">
                        <a:lnSpc>
                          <a:spcPct val="150000"/>
                        </a:lnSpc>
                      </a:pPr>
                      <a:r>
                        <a:rPr lang="en-US" sz="1800" b="1" dirty="0" err="1">
                          <a:solidFill>
                            <a:schemeClr val="tx1"/>
                          </a:solidFill>
                          <a:latin typeface="UTM Avo" panose="02040603050506020204" pitchFamily="18"/>
                          <a:cs typeface="Times New Roman" panose="02020603050405020304" pitchFamily="18" charset="0"/>
                        </a:rPr>
                        <a:t>Câu</a:t>
                      </a:r>
                      <a:r>
                        <a:rPr lang="en-US" sz="1800" b="1" baseline="0" dirty="0">
                          <a:solidFill>
                            <a:schemeClr val="tx1"/>
                          </a:solidFill>
                          <a:latin typeface="UTM Avo" panose="02040603050506020204" pitchFamily="18"/>
                          <a:cs typeface="Times New Roman" panose="02020603050405020304" pitchFamily="18" charset="0"/>
                        </a:rPr>
                        <a:t> </a:t>
                      </a:r>
                      <a:r>
                        <a:rPr lang="en-US" sz="1800" b="1" baseline="0" dirty="0" err="1">
                          <a:solidFill>
                            <a:schemeClr val="tx1"/>
                          </a:solidFill>
                          <a:latin typeface="UTM Avo" panose="02040603050506020204" pitchFamily="18"/>
                          <a:cs typeface="Times New Roman" panose="02020603050405020304" pitchFamily="18" charset="0"/>
                        </a:rPr>
                        <a:t>hỏi</a:t>
                      </a:r>
                      <a:r>
                        <a:rPr lang="en-US" sz="1800" b="1" baseline="0" dirty="0">
                          <a:solidFill>
                            <a:schemeClr val="tx1"/>
                          </a:solidFill>
                          <a:latin typeface="UTM Avo" panose="02040603050506020204" pitchFamily="18"/>
                          <a:cs typeface="Times New Roman" panose="02020603050405020304" pitchFamily="18" charset="0"/>
                        </a:rPr>
                        <a:t> </a:t>
                      </a:r>
                      <a:r>
                        <a:rPr lang="en-US" sz="1800" b="1" baseline="0" dirty="0" err="1">
                          <a:solidFill>
                            <a:schemeClr val="tx1"/>
                          </a:solidFill>
                          <a:latin typeface="UTM Avo" panose="02040603050506020204" pitchFamily="18"/>
                          <a:cs typeface="Times New Roman" panose="02020603050405020304" pitchFamily="18" charset="0"/>
                        </a:rPr>
                        <a:t>tìm</a:t>
                      </a:r>
                      <a:r>
                        <a:rPr lang="en-US" sz="1800" b="1" baseline="0" dirty="0">
                          <a:solidFill>
                            <a:schemeClr val="tx1"/>
                          </a:solidFill>
                          <a:latin typeface="UTM Avo" panose="02040603050506020204" pitchFamily="18"/>
                          <a:cs typeface="Times New Roman" panose="02020603050405020304" pitchFamily="18" charset="0"/>
                        </a:rPr>
                        <a:t> ý</a:t>
                      </a:r>
                      <a:endParaRPr lang="en-US" sz="1800" b="1" dirty="0">
                        <a:solidFill>
                          <a:schemeClr val="tx1"/>
                        </a:solidFill>
                        <a:latin typeface="UTM Avo" panose="02040603050506020204" pitchFamily="18"/>
                        <a:cs typeface="Times New Roman" panose="02020603050405020304" pitchFamily="18" charset="0"/>
                      </a:endParaRPr>
                    </a:p>
                  </a:txBody>
                  <a:tcPr marL="57602" marR="57602" marT="28801" marB="28801" anchor="ctr">
                    <a:solidFill>
                      <a:schemeClr val="accent1">
                        <a:lumMod val="40000"/>
                        <a:lumOff val="60000"/>
                      </a:schemeClr>
                    </a:solidFill>
                  </a:tcPr>
                </a:tc>
                <a:tc>
                  <a:txBody>
                    <a:bodyPr/>
                    <a:lstStyle/>
                    <a:p>
                      <a:pPr algn="ctr">
                        <a:lnSpc>
                          <a:spcPct val="150000"/>
                        </a:lnSpc>
                      </a:pPr>
                      <a:r>
                        <a:rPr lang="en-US" sz="1800" b="1" dirty="0">
                          <a:solidFill>
                            <a:schemeClr val="tx1"/>
                          </a:solidFill>
                          <a:latin typeface="UTM Avo" panose="02040603050506020204" pitchFamily="18"/>
                          <a:cs typeface="Times New Roman" panose="02020603050405020304" pitchFamily="18" charset="0"/>
                        </a:rPr>
                        <a:t>Văn</a:t>
                      </a:r>
                      <a:r>
                        <a:rPr lang="en-US" sz="1800" b="1" baseline="0" dirty="0">
                          <a:solidFill>
                            <a:schemeClr val="tx1"/>
                          </a:solidFill>
                          <a:latin typeface="UTM Avo" panose="02040603050506020204" pitchFamily="18"/>
                          <a:cs typeface="Times New Roman" panose="02020603050405020304" pitchFamily="18" charset="0"/>
                        </a:rPr>
                        <a:t> </a:t>
                      </a:r>
                      <a:r>
                        <a:rPr lang="en-US" sz="1800" b="1" baseline="0" dirty="0" err="1">
                          <a:solidFill>
                            <a:schemeClr val="tx1"/>
                          </a:solidFill>
                          <a:latin typeface="UTM Avo" panose="02040603050506020204" pitchFamily="18"/>
                          <a:cs typeface="Times New Roman" panose="02020603050405020304" pitchFamily="18" charset="0"/>
                        </a:rPr>
                        <a:t>bản</a:t>
                      </a:r>
                      <a:r>
                        <a:rPr lang="en-US" sz="1800" b="1" baseline="0" dirty="0">
                          <a:solidFill>
                            <a:schemeClr val="tx1"/>
                          </a:solidFill>
                          <a:latin typeface="UTM Avo" panose="02040603050506020204" pitchFamily="18"/>
                          <a:cs typeface="Times New Roman" panose="02020603050405020304" pitchFamily="18" charset="0"/>
                        </a:rPr>
                        <a:t> </a:t>
                      </a:r>
                      <a:r>
                        <a:rPr lang="en-US" sz="1800" b="1" i="1" baseline="0" dirty="0" err="1">
                          <a:solidFill>
                            <a:schemeClr val="tx1"/>
                          </a:solidFill>
                          <a:latin typeface="UTM Avo" panose="02040603050506020204" pitchFamily="18"/>
                          <a:cs typeface="Times New Roman" panose="02020603050405020304" pitchFamily="18" charset="0"/>
                        </a:rPr>
                        <a:t>Làng</a:t>
                      </a:r>
                      <a:endParaRPr lang="en-US" sz="1800" b="1" i="1" dirty="0">
                        <a:solidFill>
                          <a:schemeClr val="tx1"/>
                        </a:solidFill>
                        <a:latin typeface="UTM Avo" panose="02040603050506020204" pitchFamily="18"/>
                        <a:cs typeface="Times New Roman" panose="02020603050405020304" pitchFamily="18" charset="0"/>
                      </a:endParaRPr>
                    </a:p>
                  </a:txBody>
                  <a:tcPr marL="57602" marR="57602" marT="28801" marB="28801" anchor="ctr">
                    <a:solidFill>
                      <a:schemeClr val="accent1">
                        <a:lumMod val="40000"/>
                        <a:lumOff val="60000"/>
                      </a:schemeClr>
                    </a:solidFill>
                  </a:tcPr>
                </a:tc>
                <a:tc>
                  <a:txBody>
                    <a:bodyPr/>
                    <a:lstStyle/>
                    <a:p>
                      <a:pPr algn="ctr">
                        <a:lnSpc>
                          <a:spcPct val="150000"/>
                        </a:lnSpc>
                      </a:pPr>
                      <a:r>
                        <a:rPr lang="en-US" sz="1800" b="1" dirty="0">
                          <a:solidFill>
                            <a:schemeClr val="tx1"/>
                          </a:solidFill>
                          <a:latin typeface="UTM Avo" panose="02040603050506020204" pitchFamily="18"/>
                          <a:cs typeface="Times New Roman" panose="02020603050405020304" pitchFamily="18" charset="0"/>
                        </a:rPr>
                        <a:t>Văn</a:t>
                      </a:r>
                      <a:r>
                        <a:rPr lang="en-US" sz="1800" b="1" baseline="0" dirty="0">
                          <a:solidFill>
                            <a:schemeClr val="tx1"/>
                          </a:solidFill>
                          <a:latin typeface="UTM Avo" panose="02040603050506020204" pitchFamily="18"/>
                          <a:cs typeface="Times New Roman" panose="02020603050405020304" pitchFamily="18" charset="0"/>
                        </a:rPr>
                        <a:t> </a:t>
                      </a:r>
                      <a:r>
                        <a:rPr lang="en-US" sz="1800" b="1" baseline="0" dirty="0" err="1">
                          <a:solidFill>
                            <a:schemeClr val="tx1"/>
                          </a:solidFill>
                          <a:latin typeface="UTM Avo" panose="02040603050506020204" pitchFamily="18"/>
                          <a:cs typeface="Times New Roman" panose="02020603050405020304" pitchFamily="18" charset="0"/>
                        </a:rPr>
                        <a:t>bản</a:t>
                      </a:r>
                      <a:r>
                        <a:rPr lang="en-US" sz="1800" b="1" baseline="0" dirty="0">
                          <a:solidFill>
                            <a:schemeClr val="tx1"/>
                          </a:solidFill>
                          <a:latin typeface="UTM Avo" panose="02040603050506020204" pitchFamily="18"/>
                          <a:cs typeface="Times New Roman" panose="02020603050405020304" pitchFamily="18" charset="0"/>
                        </a:rPr>
                        <a:t> </a:t>
                      </a:r>
                      <a:r>
                        <a:rPr lang="en-US" sz="1800" b="1" i="1" baseline="0" dirty="0" err="1">
                          <a:solidFill>
                            <a:schemeClr val="tx1"/>
                          </a:solidFill>
                          <a:latin typeface="UTM Avo" panose="02040603050506020204" pitchFamily="18"/>
                          <a:cs typeface="Times New Roman" panose="02020603050405020304" pitchFamily="18" charset="0"/>
                        </a:rPr>
                        <a:t>Ông</a:t>
                      </a:r>
                      <a:r>
                        <a:rPr lang="en-US" sz="1800" b="1" i="1" baseline="0" dirty="0">
                          <a:solidFill>
                            <a:schemeClr val="tx1"/>
                          </a:solidFill>
                          <a:latin typeface="UTM Avo" panose="02040603050506020204" pitchFamily="18"/>
                          <a:cs typeface="Times New Roman" panose="02020603050405020304" pitchFamily="18" charset="0"/>
                        </a:rPr>
                        <a:t> </a:t>
                      </a:r>
                      <a:r>
                        <a:rPr lang="en-US" sz="1800" b="1" i="1" baseline="0" dirty="0" err="1">
                          <a:solidFill>
                            <a:schemeClr val="tx1"/>
                          </a:solidFill>
                          <a:latin typeface="UTM Avo" panose="02040603050506020204" pitchFamily="18"/>
                          <a:cs typeface="Times New Roman" panose="02020603050405020304" pitchFamily="18" charset="0"/>
                        </a:rPr>
                        <a:t>lão</a:t>
                      </a:r>
                      <a:r>
                        <a:rPr lang="en-US" sz="1800" b="1" i="1" baseline="0" dirty="0">
                          <a:solidFill>
                            <a:schemeClr val="tx1"/>
                          </a:solidFill>
                          <a:latin typeface="UTM Avo" panose="02040603050506020204" pitchFamily="18"/>
                          <a:cs typeface="Times New Roman" panose="02020603050405020304" pitchFamily="18" charset="0"/>
                        </a:rPr>
                        <a:t> </a:t>
                      </a:r>
                      <a:r>
                        <a:rPr lang="en-US" sz="1800" b="1" i="1" baseline="0" dirty="0" err="1">
                          <a:solidFill>
                            <a:schemeClr val="tx1"/>
                          </a:solidFill>
                          <a:latin typeface="UTM Avo" panose="02040603050506020204" pitchFamily="18"/>
                          <a:cs typeface="Times New Roman" panose="02020603050405020304" pitchFamily="18" charset="0"/>
                        </a:rPr>
                        <a:t>bên</a:t>
                      </a:r>
                      <a:r>
                        <a:rPr lang="en-US" sz="1800" b="1" i="1" baseline="0" dirty="0">
                          <a:solidFill>
                            <a:schemeClr val="tx1"/>
                          </a:solidFill>
                          <a:latin typeface="UTM Avo" panose="02040603050506020204" pitchFamily="18"/>
                          <a:cs typeface="Times New Roman" panose="02020603050405020304" pitchFamily="18" charset="0"/>
                        </a:rPr>
                        <a:t> </a:t>
                      </a:r>
                      <a:r>
                        <a:rPr lang="en-US" sz="1800" b="1" i="1" baseline="0" dirty="0" err="1">
                          <a:solidFill>
                            <a:schemeClr val="tx1"/>
                          </a:solidFill>
                          <a:latin typeface="UTM Avo" panose="02040603050506020204" pitchFamily="18"/>
                          <a:cs typeface="Times New Roman" panose="02020603050405020304" pitchFamily="18" charset="0"/>
                        </a:rPr>
                        <a:t>chiếc</a:t>
                      </a:r>
                      <a:r>
                        <a:rPr lang="en-US" sz="1800" b="1" i="1" baseline="0" dirty="0">
                          <a:solidFill>
                            <a:schemeClr val="tx1"/>
                          </a:solidFill>
                          <a:latin typeface="UTM Avo" panose="02040603050506020204" pitchFamily="18"/>
                          <a:cs typeface="Times New Roman" panose="02020603050405020304" pitchFamily="18" charset="0"/>
                        </a:rPr>
                        <a:t> </a:t>
                      </a:r>
                      <a:r>
                        <a:rPr lang="en-US" sz="1800" b="1" i="1" baseline="0" dirty="0" err="1">
                          <a:solidFill>
                            <a:schemeClr val="tx1"/>
                          </a:solidFill>
                          <a:latin typeface="UTM Avo" panose="02040603050506020204" pitchFamily="18"/>
                          <a:cs typeface="Times New Roman" panose="02020603050405020304" pitchFamily="18" charset="0"/>
                        </a:rPr>
                        <a:t>cầu</a:t>
                      </a:r>
                      <a:endParaRPr lang="en-US" sz="1800" b="1" i="1" dirty="0">
                        <a:solidFill>
                          <a:schemeClr val="tx1"/>
                        </a:solidFill>
                        <a:latin typeface="UTM Avo" panose="02040603050506020204" pitchFamily="18"/>
                        <a:cs typeface="Times New Roman" panose="02020603050405020304" pitchFamily="18" charset="0"/>
                      </a:endParaRPr>
                    </a:p>
                  </a:txBody>
                  <a:tcPr marL="57602" marR="57602" marT="28801" marB="28801" anchor="ctr">
                    <a:solidFill>
                      <a:schemeClr val="accent1">
                        <a:lumMod val="40000"/>
                        <a:lumOff val="60000"/>
                      </a:schemeClr>
                    </a:solidFill>
                  </a:tcPr>
                </a:tc>
                <a:extLst>
                  <a:ext uri="{0D108BD9-81ED-4DB2-BD59-A6C34878D82A}">
                    <a16:rowId xmlns:a16="http://schemas.microsoft.com/office/drawing/2014/main" val="3692429863"/>
                  </a:ext>
                </a:extLst>
              </a:tr>
              <a:tr h="744513">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1800" b="0" dirty="0">
                          <a:solidFill>
                            <a:schemeClr val="tx1"/>
                          </a:solidFill>
                          <a:latin typeface="UTM Avo" panose="02040603050506020204" pitchFamily="18"/>
                          <a:cs typeface="Times New Roman" panose="02020603050405020304" pitchFamily="18" charset="0"/>
                        </a:rPr>
                        <a:t>Chủ đề của truyện là gì?</a:t>
                      </a:r>
                    </a:p>
                  </a:txBody>
                  <a:tcPr marL="57602" marR="57602" marT="28801" marB="28801" anchor="ctr"/>
                </a:tc>
                <a:tc>
                  <a:txBody>
                    <a:bodyPr/>
                    <a:lstStyle/>
                    <a:p>
                      <a:pPr algn="just">
                        <a:lnSpc>
                          <a:spcPct val="150000"/>
                        </a:lnSpc>
                      </a:pPr>
                      <a:endParaRPr lang="en-US" sz="1800" b="0" dirty="0">
                        <a:solidFill>
                          <a:schemeClr val="tx1"/>
                        </a:solidFill>
                        <a:latin typeface="UTM Avo" panose="02040603050506020204" pitchFamily="18"/>
                        <a:cs typeface="Times New Roman" panose="02020603050405020304" pitchFamily="18" charset="0"/>
                      </a:endParaRPr>
                    </a:p>
                  </a:txBody>
                  <a:tcPr marL="57602" marR="57602" marT="28801" marB="28801" anchor="ct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800" b="0" dirty="0">
                        <a:solidFill>
                          <a:schemeClr val="tx1"/>
                        </a:solidFill>
                        <a:latin typeface="UTM Avo" panose="02040603050506020204" pitchFamily="18"/>
                        <a:cs typeface="Times New Roman" panose="02020603050405020304" pitchFamily="18" charset="0"/>
                      </a:endParaRPr>
                    </a:p>
                  </a:txBody>
                  <a:tcPr marL="57602" marR="57602" marT="28801" marB="28801" anchor="ctr"/>
                </a:tc>
                <a:extLst>
                  <a:ext uri="{0D108BD9-81ED-4DB2-BD59-A6C34878D82A}">
                    <a16:rowId xmlns:a16="http://schemas.microsoft.com/office/drawing/2014/main" val="4124897518"/>
                  </a:ext>
                </a:extLst>
              </a:tr>
              <a:tr h="2121864">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1800" b="0" dirty="0">
                          <a:solidFill>
                            <a:schemeClr val="tx1"/>
                          </a:solidFill>
                          <a:latin typeface="UTM Avo" panose="02040603050506020204" pitchFamily="18"/>
                          <a:cs typeface="Times New Roman" panose="02020603050405020304" pitchFamily="18" charset="0"/>
                        </a:rPr>
                        <a:t>Truyện có những đặc sắc nghệ thuật nào? Em sử dụng từ ngữ nào để thể hiện nhận xét, đánh giá của mình về mỗi đặc sắc nghệ thuật đó?</a:t>
                      </a:r>
                    </a:p>
                  </a:txBody>
                  <a:tcPr marL="57602" marR="57602" marT="28801" marB="28801" anchor="ctr"/>
                </a:tc>
                <a:tc>
                  <a:txBody>
                    <a:bodyPr/>
                    <a:lstStyle/>
                    <a:p>
                      <a:pPr algn="just" defTabSz="1371600">
                        <a:lnSpc>
                          <a:spcPct val="150000"/>
                        </a:lnSpc>
                      </a:pPr>
                      <a:endParaRPr lang="en-US" sz="1800" b="0" dirty="0">
                        <a:solidFill>
                          <a:schemeClr val="tx1"/>
                        </a:solidFill>
                        <a:latin typeface="UTM Avo" panose="02040603050506020204" pitchFamily="18"/>
                        <a:cs typeface="Times New Roman" panose="02020603050405020304" pitchFamily="18" charset="0"/>
                      </a:endParaRPr>
                    </a:p>
                  </a:txBody>
                  <a:tcPr marL="57602" marR="57602" marT="28801" marB="28801" anchor="ctr"/>
                </a:tc>
                <a:tc>
                  <a:txBody>
                    <a:bodyPr/>
                    <a:lstStyle/>
                    <a:p>
                      <a:pPr algn="just" defTabSz="1371600">
                        <a:lnSpc>
                          <a:spcPct val="150000"/>
                        </a:lnSpc>
                      </a:pPr>
                      <a:endParaRPr lang="en-US" sz="1800" b="0" dirty="0">
                        <a:solidFill>
                          <a:schemeClr val="tx1"/>
                        </a:solidFill>
                        <a:latin typeface="UTM Avo" panose="02040603050506020204" pitchFamily="18"/>
                        <a:cs typeface="Times New Roman" panose="02020603050405020304" pitchFamily="18" charset="0"/>
                      </a:endParaRPr>
                    </a:p>
                  </a:txBody>
                  <a:tcPr marL="57602" marR="57602" marT="28801" marB="28801" anchor="ctr"/>
                </a:tc>
                <a:extLst>
                  <a:ext uri="{0D108BD9-81ED-4DB2-BD59-A6C34878D82A}">
                    <a16:rowId xmlns:a16="http://schemas.microsoft.com/office/drawing/2014/main" val="3822167609"/>
                  </a:ext>
                </a:extLst>
              </a:tr>
              <a:tr h="744513">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1800" b="0" dirty="0">
                          <a:solidFill>
                            <a:schemeClr val="tx1"/>
                          </a:solidFill>
                          <a:latin typeface="UTM Avo" panose="02040603050506020204" pitchFamily="18"/>
                          <a:cs typeface="Times New Roman" panose="02020603050405020304" pitchFamily="18" charset="0"/>
                        </a:rPr>
                        <a:t>Truyện gợi cho em cảm xúc, suy nghĩ gì?</a:t>
                      </a:r>
                    </a:p>
                  </a:txBody>
                  <a:tcPr marL="57602" marR="57602" marT="28801" marB="28801" anchor="ctr"/>
                </a:tc>
                <a:tc>
                  <a:txBody>
                    <a:bodyPr/>
                    <a:lstStyle/>
                    <a:p>
                      <a:pPr algn="just">
                        <a:lnSpc>
                          <a:spcPct val="150000"/>
                        </a:lnSpc>
                      </a:pPr>
                      <a:endParaRPr lang="en-US" sz="1800" b="0" dirty="0">
                        <a:solidFill>
                          <a:schemeClr val="tx1"/>
                        </a:solidFill>
                        <a:latin typeface="UTM Avo" panose="02040603050506020204" pitchFamily="18"/>
                        <a:cs typeface="Times New Roman" panose="02020603050405020304" pitchFamily="18" charset="0"/>
                      </a:endParaRPr>
                    </a:p>
                  </a:txBody>
                  <a:tcPr marL="57602" marR="57602" marT="28801" marB="28801" anchor="ct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800" b="0" dirty="0">
                        <a:solidFill>
                          <a:schemeClr val="tx1"/>
                        </a:solidFill>
                        <a:latin typeface="UTM Avo" panose="02040603050506020204" pitchFamily="18"/>
                        <a:cs typeface="Times New Roman" panose="02020603050405020304" pitchFamily="18" charset="0"/>
                      </a:endParaRPr>
                    </a:p>
                  </a:txBody>
                  <a:tcPr marL="57602" marR="57602" marT="28801" marB="28801" anchor="ctr"/>
                </a:tc>
                <a:extLst>
                  <a:ext uri="{0D108BD9-81ED-4DB2-BD59-A6C34878D82A}">
                    <a16:rowId xmlns:a16="http://schemas.microsoft.com/office/drawing/2014/main" val="3273901945"/>
                  </a:ext>
                </a:extLst>
              </a:tr>
            </a:tbl>
          </a:graphicData>
        </a:graphic>
      </p:graphicFrame>
    </p:spTree>
    <p:extLst>
      <p:ext uri="{BB962C8B-B14F-4D97-AF65-F5344CB8AC3E}">
        <p14:creationId xmlns:p14="http://schemas.microsoft.com/office/powerpoint/2010/main" val="261357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3927B7-8DB1-EAEF-A6E5-A820DD958C7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23B590B-C3D6-A287-7D61-11F4D6FA1E7B}"/>
              </a:ext>
            </a:extLst>
          </p:cNvPr>
          <p:cNvGraphicFramePr>
            <a:graphicFrameLocks noGrp="1"/>
          </p:cNvGraphicFramePr>
          <p:nvPr>
            <p:extLst>
              <p:ext uri="{D42A27DB-BD31-4B8C-83A1-F6EECF244321}">
                <p14:modId xmlns:p14="http://schemas.microsoft.com/office/powerpoint/2010/main" val="3319540739"/>
              </p:ext>
            </p:extLst>
          </p:nvPr>
        </p:nvGraphicFramePr>
        <p:xfrm>
          <a:off x="575851" y="1846022"/>
          <a:ext cx="11040298" cy="4872830"/>
        </p:xfrm>
        <a:graphic>
          <a:graphicData uri="http://schemas.openxmlformats.org/drawingml/2006/table">
            <a:tbl>
              <a:tblPr firstRow="1" bandRow="1">
                <a:tableStyleId>{5940675A-B579-460E-94D1-54222C63F5DA}</a:tableStyleId>
              </a:tblPr>
              <a:tblGrid>
                <a:gridCol w="3455160">
                  <a:extLst>
                    <a:ext uri="{9D8B030D-6E8A-4147-A177-3AD203B41FA5}">
                      <a16:colId xmlns:a16="http://schemas.microsoft.com/office/drawing/2014/main" val="3094307254"/>
                    </a:ext>
                  </a:extLst>
                </a:gridCol>
                <a:gridCol w="4505740">
                  <a:extLst>
                    <a:ext uri="{9D8B030D-6E8A-4147-A177-3AD203B41FA5}">
                      <a16:colId xmlns:a16="http://schemas.microsoft.com/office/drawing/2014/main" val="3652045003"/>
                    </a:ext>
                  </a:extLst>
                </a:gridCol>
                <a:gridCol w="3079398">
                  <a:extLst>
                    <a:ext uri="{9D8B030D-6E8A-4147-A177-3AD203B41FA5}">
                      <a16:colId xmlns:a16="http://schemas.microsoft.com/office/drawing/2014/main" val="874934209"/>
                    </a:ext>
                  </a:extLst>
                </a:gridCol>
              </a:tblGrid>
              <a:tr h="632836">
                <a:tc>
                  <a:txBody>
                    <a:bodyPr/>
                    <a:lstStyle/>
                    <a:p>
                      <a:pPr algn="ctr"/>
                      <a:r>
                        <a:rPr lang="en-US" sz="1800" b="1" dirty="0" err="1">
                          <a:latin typeface="UTM Avo" panose="02040603050506020204" pitchFamily="18"/>
                          <a:cs typeface="Times New Roman" panose="02020603050405020304" pitchFamily="18" charset="0"/>
                        </a:rPr>
                        <a:t>Câu</a:t>
                      </a:r>
                      <a:r>
                        <a:rPr lang="en-US" sz="1800" b="1" baseline="0" dirty="0">
                          <a:latin typeface="UTM Avo" panose="02040603050506020204" pitchFamily="18"/>
                          <a:cs typeface="Times New Roman" panose="02020603050405020304" pitchFamily="18" charset="0"/>
                        </a:rPr>
                        <a:t> </a:t>
                      </a:r>
                      <a:r>
                        <a:rPr lang="en-US" sz="1800" b="1" baseline="0" dirty="0" err="1">
                          <a:latin typeface="UTM Avo" panose="02040603050506020204" pitchFamily="18"/>
                          <a:cs typeface="Times New Roman" panose="02020603050405020304" pitchFamily="18" charset="0"/>
                        </a:rPr>
                        <a:t>hỏi</a:t>
                      </a:r>
                      <a:r>
                        <a:rPr lang="en-US" sz="1800" b="1" baseline="0" dirty="0">
                          <a:latin typeface="UTM Avo" panose="02040603050506020204" pitchFamily="18"/>
                          <a:cs typeface="Times New Roman" panose="02020603050405020304" pitchFamily="18" charset="0"/>
                        </a:rPr>
                        <a:t> </a:t>
                      </a:r>
                      <a:r>
                        <a:rPr lang="en-US" sz="1800" b="1" baseline="0" dirty="0" err="1">
                          <a:latin typeface="UTM Avo" panose="02040603050506020204" pitchFamily="18"/>
                          <a:cs typeface="Times New Roman" panose="02020603050405020304" pitchFamily="18" charset="0"/>
                        </a:rPr>
                        <a:t>tìm</a:t>
                      </a:r>
                      <a:r>
                        <a:rPr lang="en-US" sz="1800" b="1" baseline="0" dirty="0">
                          <a:latin typeface="UTM Avo" panose="02040603050506020204" pitchFamily="18"/>
                          <a:cs typeface="Times New Roman" panose="02020603050405020304" pitchFamily="18" charset="0"/>
                        </a:rPr>
                        <a:t> ý</a:t>
                      </a:r>
                      <a:endParaRPr lang="en-US" sz="1800" b="1" dirty="0">
                        <a:latin typeface="UTM Avo" panose="02040603050506020204" pitchFamily="18"/>
                        <a:cs typeface="Times New Roman" panose="02020603050405020304" pitchFamily="18" charset="0"/>
                      </a:endParaRPr>
                    </a:p>
                  </a:txBody>
                  <a:tcPr marL="57602" marR="57602" marT="28801" marB="28801" anchor="ctr">
                    <a:solidFill>
                      <a:schemeClr val="accent1">
                        <a:lumMod val="40000"/>
                        <a:lumOff val="60000"/>
                      </a:schemeClr>
                    </a:solidFill>
                  </a:tcPr>
                </a:tc>
                <a:tc>
                  <a:txBody>
                    <a:bodyPr/>
                    <a:lstStyle/>
                    <a:p>
                      <a:pPr algn="ctr"/>
                      <a:r>
                        <a:rPr lang="en-US" sz="1800" b="1" dirty="0">
                          <a:latin typeface="UTM Avo" panose="02040603050506020204" pitchFamily="18"/>
                          <a:cs typeface="Times New Roman" panose="02020603050405020304" pitchFamily="18" charset="0"/>
                        </a:rPr>
                        <a:t>Văn</a:t>
                      </a:r>
                      <a:r>
                        <a:rPr lang="en-US" sz="1800" b="1" baseline="0" dirty="0">
                          <a:latin typeface="UTM Avo" panose="02040603050506020204" pitchFamily="18"/>
                          <a:cs typeface="Times New Roman" panose="02020603050405020304" pitchFamily="18" charset="0"/>
                        </a:rPr>
                        <a:t> </a:t>
                      </a:r>
                      <a:r>
                        <a:rPr lang="en-US" sz="1800" b="1" baseline="0" dirty="0" err="1">
                          <a:latin typeface="UTM Avo" panose="02040603050506020204" pitchFamily="18"/>
                          <a:cs typeface="Times New Roman" panose="02020603050405020304" pitchFamily="18" charset="0"/>
                        </a:rPr>
                        <a:t>bản</a:t>
                      </a:r>
                      <a:r>
                        <a:rPr lang="en-US" sz="1800" b="1" baseline="0" dirty="0">
                          <a:latin typeface="UTM Avo" panose="02040603050506020204" pitchFamily="18"/>
                          <a:cs typeface="Times New Roman" panose="02020603050405020304" pitchFamily="18" charset="0"/>
                        </a:rPr>
                        <a:t> </a:t>
                      </a:r>
                      <a:r>
                        <a:rPr lang="en-US" sz="1800" b="1" i="1" baseline="0" dirty="0" err="1">
                          <a:latin typeface="UTM Avo" panose="02040603050506020204" pitchFamily="18"/>
                          <a:cs typeface="Times New Roman" panose="02020603050405020304" pitchFamily="18" charset="0"/>
                        </a:rPr>
                        <a:t>Làng</a:t>
                      </a:r>
                      <a:endParaRPr lang="en-US" sz="1800" b="1" i="1" dirty="0">
                        <a:latin typeface="UTM Avo" panose="02040603050506020204" pitchFamily="18"/>
                        <a:cs typeface="Times New Roman" panose="02020603050405020304" pitchFamily="18" charset="0"/>
                      </a:endParaRPr>
                    </a:p>
                  </a:txBody>
                  <a:tcPr marL="57602" marR="57602" marT="28801" marB="28801" anchor="ctr">
                    <a:solidFill>
                      <a:schemeClr val="accent1">
                        <a:lumMod val="40000"/>
                        <a:lumOff val="60000"/>
                      </a:schemeClr>
                    </a:solidFill>
                  </a:tcPr>
                </a:tc>
                <a:tc>
                  <a:txBody>
                    <a:bodyPr/>
                    <a:lstStyle/>
                    <a:p>
                      <a:pPr algn="ctr"/>
                      <a:r>
                        <a:rPr lang="en-US" sz="1800" b="1" dirty="0">
                          <a:latin typeface="UTM Avo" panose="02040603050506020204" pitchFamily="18"/>
                          <a:cs typeface="Times New Roman" panose="02020603050405020304" pitchFamily="18" charset="0"/>
                        </a:rPr>
                        <a:t>Văn</a:t>
                      </a:r>
                      <a:r>
                        <a:rPr lang="en-US" sz="1800" b="1" baseline="0" dirty="0">
                          <a:latin typeface="UTM Avo" panose="02040603050506020204" pitchFamily="18"/>
                          <a:cs typeface="Times New Roman" panose="02020603050405020304" pitchFamily="18" charset="0"/>
                        </a:rPr>
                        <a:t> </a:t>
                      </a:r>
                      <a:r>
                        <a:rPr lang="en-US" sz="1800" b="1" baseline="0" dirty="0" err="1">
                          <a:latin typeface="UTM Avo" panose="02040603050506020204" pitchFamily="18"/>
                          <a:cs typeface="Times New Roman" panose="02020603050405020304" pitchFamily="18" charset="0"/>
                        </a:rPr>
                        <a:t>bản</a:t>
                      </a:r>
                      <a:r>
                        <a:rPr lang="en-US" sz="1800" b="1" baseline="0" dirty="0">
                          <a:latin typeface="UTM Avo" panose="02040603050506020204" pitchFamily="18"/>
                          <a:cs typeface="Times New Roman" panose="02020603050405020304" pitchFamily="18" charset="0"/>
                        </a:rPr>
                        <a:t> </a:t>
                      </a:r>
                      <a:r>
                        <a:rPr lang="en-US" sz="1800" b="1" i="1" baseline="0" dirty="0" err="1">
                          <a:latin typeface="UTM Avo" panose="02040603050506020204" pitchFamily="18"/>
                          <a:cs typeface="Times New Roman" panose="02020603050405020304" pitchFamily="18" charset="0"/>
                        </a:rPr>
                        <a:t>Ông</a:t>
                      </a:r>
                      <a:r>
                        <a:rPr lang="en-US" sz="1800" b="1" i="1" baseline="0" dirty="0">
                          <a:latin typeface="UTM Avo" panose="02040603050506020204" pitchFamily="18"/>
                          <a:cs typeface="Times New Roman" panose="02020603050405020304" pitchFamily="18" charset="0"/>
                        </a:rPr>
                        <a:t> </a:t>
                      </a:r>
                      <a:r>
                        <a:rPr lang="en-US" sz="1800" b="1" i="1" baseline="0" dirty="0" err="1">
                          <a:latin typeface="UTM Avo" panose="02040603050506020204" pitchFamily="18"/>
                          <a:cs typeface="Times New Roman" panose="02020603050405020304" pitchFamily="18" charset="0"/>
                        </a:rPr>
                        <a:t>lão</a:t>
                      </a:r>
                      <a:r>
                        <a:rPr lang="en-US" sz="1800" b="1" i="1" baseline="0" dirty="0">
                          <a:latin typeface="UTM Avo" panose="02040603050506020204" pitchFamily="18"/>
                          <a:cs typeface="Times New Roman" panose="02020603050405020304" pitchFamily="18" charset="0"/>
                        </a:rPr>
                        <a:t> </a:t>
                      </a:r>
                      <a:r>
                        <a:rPr lang="en-US" sz="1800" b="1" i="1" baseline="0" dirty="0" err="1">
                          <a:latin typeface="UTM Avo" panose="02040603050506020204" pitchFamily="18"/>
                          <a:cs typeface="Times New Roman" panose="02020603050405020304" pitchFamily="18" charset="0"/>
                        </a:rPr>
                        <a:t>bên</a:t>
                      </a:r>
                      <a:r>
                        <a:rPr lang="en-US" sz="1800" b="1" i="1" baseline="0" dirty="0">
                          <a:latin typeface="UTM Avo" panose="02040603050506020204" pitchFamily="18"/>
                          <a:cs typeface="Times New Roman" panose="02020603050405020304" pitchFamily="18" charset="0"/>
                        </a:rPr>
                        <a:t> </a:t>
                      </a:r>
                      <a:r>
                        <a:rPr lang="en-US" sz="1800" b="1" i="1" baseline="0" dirty="0" err="1">
                          <a:latin typeface="UTM Avo" panose="02040603050506020204" pitchFamily="18"/>
                          <a:cs typeface="Times New Roman" panose="02020603050405020304" pitchFamily="18" charset="0"/>
                        </a:rPr>
                        <a:t>chiếc</a:t>
                      </a:r>
                      <a:r>
                        <a:rPr lang="en-US" sz="1800" b="1" i="1" baseline="0" dirty="0">
                          <a:latin typeface="UTM Avo" panose="02040603050506020204" pitchFamily="18"/>
                          <a:cs typeface="Times New Roman" panose="02020603050405020304" pitchFamily="18" charset="0"/>
                        </a:rPr>
                        <a:t> </a:t>
                      </a:r>
                      <a:r>
                        <a:rPr lang="en-US" sz="1800" b="1" i="1" baseline="0" dirty="0" err="1">
                          <a:latin typeface="UTM Avo" panose="02040603050506020204" pitchFamily="18"/>
                          <a:cs typeface="Times New Roman" panose="02020603050405020304" pitchFamily="18" charset="0"/>
                        </a:rPr>
                        <a:t>cầu</a:t>
                      </a:r>
                      <a:endParaRPr lang="en-US" sz="1800" b="1" i="1" dirty="0">
                        <a:latin typeface="UTM Avo" panose="02040603050506020204" pitchFamily="18"/>
                        <a:cs typeface="Times New Roman" panose="02020603050405020304" pitchFamily="18" charset="0"/>
                      </a:endParaRPr>
                    </a:p>
                  </a:txBody>
                  <a:tcPr marL="57602" marR="57602" marT="28801" marB="28801" anchor="ctr">
                    <a:solidFill>
                      <a:schemeClr val="accent1">
                        <a:lumMod val="40000"/>
                        <a:lumOff val="60000"/>
                      </a:schemeClr>
                    </a:solidFill>
                  </a:tcPr>
                </a:tc>
                <a:extLst>
                  <a:ext uri="{0D108BD9-81ED-4DB2-BD59-A6C34878D82A}">
                    <a16:rowId xmlns:a16="http://schemas.microsoft.com/office/drawing/2014/main" val="3692429863"/>
                  </a:ext>
                </a:extLst>
              </a:tr>
              <a:tr h="632836">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vi-VN" sz="1800" b="0" dirty="0">
                          <a:latin typeface="UTM Avo" panose="02040603050506020204" pitchFamily="18"/>
                          <a:cs typeface="Times New Roman" panose="02020603050405020304" pitchFamily="18" charset="0"/>
                        </a:rPr>
                        <a:t>Chủ đề của truyện là gì?</a:t>
                      </a:r>
                      <a:endParaRPr lang="vi-VN" sz="1800" b="0" dirty="0">
                        <a:solidFill>
                          <a:schemeClr val="tx1">
                            <a:lumMod val="95000"/>
                            <a:lumOff val="5000"/>
                          </a:schemeClr>
                        </a:solidFill>
                        <a:latin typeface="UTM Avo" panose="02040603050506020204" pitchFamily="18"/>
                        <a:cs typeface="Times New Roman" panose="02020603050405020304" pitchFamily="18" charset="0"/>
                      </a:endParaRPr>
                    </a:p>
                  </a:txBody>
                  <a:tcPr marL="57602" marR="57602" marT="28801" marB="28801" anchor="ctr"/>
                </a:tc>
                <a:tc>
                  <a:txBody>
                    <a:bodyPr/>
                    <a:lstStyle/>
                    <a:p>
                      <a:pPr algn="just"/>
                      <a:endParaRPr lang="en-US" sz="1800" dirty="0">
                        <a:latin typeface="UTM Avo" panose="02040603050506020204" pitchFamily="18"/>
                        <a:cs typeface="Times New Roman" panose="02020603050405020304" pitchFamily="18" charset="0"/>
                      </a:endParaRPr>
                    </a:p>
                  </a:txBody>
                  <a:tcPr marL="57602" marR="57602" marT="28801" marB="28801"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vi-VN" sz="1800" dirty="0">
                        <a:solidFill>
                          <a:schemeClr val="tx1">
                            <a:lumMod val="95000"/>
                            <a:lumOff val="5000"/>
                          </a:schemeClr>
                        </a:solidFill>
                        <a:latin typeface="UTM Avo" panose="02040603050506020204" pitchFamily="18"/>
                        <a:cs typeface="Times New Roman" panose="02020603050405020304" pitchFamily="18" charset="0"/>
                      </a:endParaRPr>
                    </a:p>
                  </a:txBody>
                  <a:tcPr marL="57602" marR="57602" marT="28801" marB="28801" anchor="ctr"/>
                </a:tc>
                <a:extLst>
                  <a:ext uri="{0D108BD9-81ED-4DB2-BD59-A6C34878D82A}">
                    <a16:rowId xmlns:a16="http://schemas.microsoft.com/office/drawing/2014/main" val="4124897518"/>
                  </a:ext>
                </a:extLst>
              </a:tr>
              <a:tr h="180357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vi-VN" sz="1800" b="0" dirty="0">
                          <a:latin typeface="UTM Avo" panose="02040603050506020204" pitchFamily="18"/>
                          <a:cs typeface="Times New Roman" panose="02020603050405020304" pitchFamily="18" charset="0"/>
                        </a:rPr>
                        <a:t>Truyện có những đặc sắc nghệ thuật nào? Em sử dụng từ ngữ nào để thể hiện nhận xét, đánh giá của mình về mỗi đặc sắc nghệ thuật đó?</a:t>
                      </a:r>
                      <a:endParaRPr lang="vi-VN" sz="1800" b="0" dirty="0">
                        <a:solidFill>
                          <a:schemeClr val="tx1">
                            <a:lumMod val="95000"/>
                            <a:lumOff val="5000"/>
                          </a:schemeClr>
                        </a:solidFill>
                        <a:latin typeface="UTM Avo" panose="02040603050506020204" pitchFamily="18"/>
                        <a:cs typeface="Times New Roman" panose="02020603050405020304" pitchFamily="18" charset="0"/>
                      </a:endParaRPr>
                    </a:p>
                  </a:txBody>
                  <a:tcPr marL="57602" marR="57602" marT="28801" marB="28801" anchor="ctr"/>
                </a:tc>
                <a:tc>
                  <a:txBody>
                    <a:bodyPr/>
                    <a:lstStyle/>
                    <a:p>
                      <a:pPr algn="just" defTabSz="1371600"/>
                      <a:endParaRPr lang="en-US" sz="1800" dirty="0">
                        <a:solidFill>
                          <a:schemeClr val="tx1">
                            <a:lumMod val="95000"/>
                            <a:lumOff val="5000"/>
                          </a:schemeClr>
                        </a:solidFill>
                        <a:latin typeface="UTM Avo" panose="02040603050506020204" pitchFamily="18"/>
                        <a:cs typeface="Times New Roman" panose="02020603050405020304" pitchFamily="18" charset="0"/>
                      </a:endParaRPr>
                    </a:p>
                  </a:txBody>
                  <a:tcPr marL="57602" marR="57602" marT="28801" marB="28801" anchor="ctr"/>
                </a:tc>
                <a:tc>
                  <a:txBody>
                    <a:bodyPr/>
                    <a:lstStyle/>
                    <a:p>
                      <a:pPr algn="just" defTabSz="1371600"/>
                      <a:endParaRPr lang="en-US" sz="1800" dirty="0">
                        <a:latin typeface="UTM Avo" panose="02040603050506020204" pitchFamily="18"/>
                        <a:cs typeface="Times New Roman" panose="02020603050405020304" pitchFamily="18" charset="0"/>
                      </a:endParaRPr>
                    </a:p>
                  </a:txBody>
                  <a:tcPr marL="57602" marR="57602" marT="28801" marB="28801" anchor="ctr"/>
                </a:tc>
                <a:extLst>
                  <a:ext uri="{0D108BD9-81ED-4DB2-BD59-A6C34878D82A}">
                    <a16:rowId xmlns:a16="http://schemas.microsoft.com/office/drawing/2014/main" val="3822167609"/>
                  </a:ext>
                </a:extLst>
              </a:tr>
              <a:tr h="180357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vi-VN" sz="1800" b="0" dirty="0">
                          <a:latin typeface="UTM Avo" panose="02040603050506020204" pitchFamily="18"/>
                          <a:cs typeface="Times New Roman" panose="02020603050405020304" pitchFamily="18" charset="0"/>
                        </a:rPr>
                        <a:t>Truyện gợi cho em cảm xúc, suy nghĩ gì?</a:t>
                      </a:r>
                      <a:endParaRPr lang="vi-VN" sz="1800" b="0" dirty="0">
                        <a:solidFill>
                          <a:schemeClr val="tx1">
                            <a:lumMod val="95000"/>
                            <a:lumOff val="5000"/>
                          </a:schemeClr>
                        </a:solidFill>
                        <a:latin typeface="UTM Avo" panose="02040603050506020204" pitchFamily="18"/>
                        <a:cs typeface="Times New Roman" panose="02020603050405020304" pitchFamily="18" charset="0"/>
                      </a:endParaRPr>
                    </a:p>
                  </a:txBody>
                  <a:tcPr marL="57602" marR="57602" marT="28801" marB="28801" anchor="ctr"/>
                </a:tc>
                <a:tc>
                  <a:txBody>
                    <a:bodyPr/>
                    <a:lstStyle/>
                    <a:p>
                      <a:pPr algn="just"/>
                      <a:endParaRPr lang="en-US" sz="1800" dirty="0">
                        <a:latin typeface="UTM Avo" panose="02040603050506020204" pitchFamily="18"/>
                        <a:cs typeface="Times New Roman" panose="02020603050405020304" pitchFamily="18" charset="0"/>
                      </a:endParaRPr>
                    </a:p>
                  </a:txBody>
                  <a:tcPr marL="57602" marR="57602" marT="28801" marB="28801"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vi-VN" sz="1800" dirty="0">
                        <a:solidFill>
                          <a:schemeClr val="tx1">
                            <a:lumMod val="95000"/>
                            <a:lumOff val="5000"/>
                          </a:schemeClr>
                        </a:solidFill>
                        <a:latin typeface="UTM Avo" panose="02040603050506020204" pitchFamily="18"/>
                        <a:cs typeface="Times New Roman" panose="02020603050405020304" pitchFamily="18" charset="0"/>
                      </a:endParaRPr>
                    </a:p>
                  </a:txBody>
                  <a:tcPr marL="57602" marR="57602" marT="28801" marB="28801" anchor="ctr"/>
                </a:tc>
                <a:extLst>
                  <a:ext uri="{0D108BD9-81ED-4DB2-BD59-A6C34878D82A}">
                    <a16:rowId xmlns:a16="http://schemas.microsoft.com/office/drawing/2014/main" val="3273901945"/>
                  </a:ext>
                </a:extLst>
              </a:tr>
            </a:tbl>
          </a:graphicData>
        </a:graphic>
      </p:graphicFrame>
      <p:sp>
        <p:nvSpPr>
          <p:cNvPr id="4" name="TextBox 3">
            <a:extLst>
              <a:ext uri="{FF2B5EF4-FFF2-40B4-BE49-F238E27FC236}">
                <a16:creationId xmlns:a16="http://schemas.microsoft.com/office/drawing/2014/main" id="{FA196632-0BCD-B0E1-3CBA-6F6417CD603A}"/>
              </a:ext>
            </a:extLst>
          </p:cNvPr>
          <p:cNvSpPr txBox="1"/>
          <p:nvPr/>
        </p:nvSpPr>
        <p:spPr>
          <a:xfrm>
            <a:off x="4008749" y="2624521"/>
            <a:ext cx="4645057" cy="369332"/>
          </a:xfrm>
          <a:prstGeom prst="rect">
            <a:avLst/>
          </a:prstGeom>
          <a:noFill/>
        </p:spPr>
        <p:txBody>
          <a:bodyPr wrap="square">
            <a:spAutoFit/>
          </a:bodyPr>
          <a:lstStyle/>
          <a:p>
            <a:pPr algn="just"/>
            <a:r>
              <a:rPr lang="vi-VN" sz="1800" kern="1200" dirty="0">
                <a:latin typeface="UTM Avo" panose="02040603050506020204" pitchFamily="18"/>
                <a:cs typeface="Times New Roman" panose="02020603050405020304" pitchFamily="18" charset="0"/>
              </a:rPr>
              <a:t>Lòng yêu nước, tinh thần kháng chiến.</a:t>
            </a:r>
            <a:endParaRPr lang="en-US" sz="1800" dirty="0">
              <a:latin typeface="UTM Avo" panose="02040603050506020204" pitchFamily="18"/>
              <a:cs typeface="Times New Roman" panose="02020603050405020304" pitchFamily="18" charset="0"/>
            </a:endParaRPr>
          </a:p>
        </p:txBody>
      </p:sp>
      <p:sp>
        <p:nvSpPr>
          <p:cNvPr id="6" name="TextBox 5">
            <a:extLst>
              <a:ext uri="{FF2B5EF4-FFF2-40B4-BE49-F238E27FC236}">
                <a16:creationId xmlns:a16="http://schemas.microsoft.com/office/drawing/2014/main" id="{27944082-CA83-92FC-3875-E25EBE1092D1}"/>
              </a:ext>
            </a:extLst>
          </p:cNvPr>
          <p:cNvSpPr txBox="1"/>
          <p:nvPr/>
        </p:nvSpPr>
        <p:spPr>
          <a:xfrm>
            <a:off x="4008749" y="3120880"/>
            <a:ext cx="4541362" cy="1754326"/>
          </a:xfrm>
          <a:prstGeom prst="rect">
            <a:avLst/>
          </a:prstGeom>
          <a:noFill/>
        </p:spPr>
        <p:txBody>
          <a:bodyPr wrap="square">
            <a:spAutoFit/>
          </a:bodyPr>
          <a:lstStyle/>
          <a:p>
            <a:pPr algn="just" defTabSz="1371600"/>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Sử</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dụng</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ngôn</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ngữ</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mang</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tính</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khẩu</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ngữ</a:t>
            </a:r>
            <a:r>
              <a:rPr lang="en-US" sz="1800" dirty="0">
                <a:latin typeface="UTM Avo" panose="02040603050506020204" pitchFamily="18"/>
                <a:cs typeface="Times New Roman" panose="02020603050405020304" pitchFamily="18" charset="0"/>
              </a:rPr>
              <a:t>.</a:t>
            </a:r>
          </a:p>
          <a:p>
            <a:pPr algn="just" defTabSz="1371600"/>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Sử</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dụng</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linh</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hoạt</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ngôn</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ngữ</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đối</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thoại</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độc</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thoại</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nội</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tâm</a:t>
            </a:r>
            <a:r>
              <a:rPr lang="en-US" sz="1800" dirty="0">
                <a:latin typeface="UTM Avo" panose="02040603050506020204" pitchFamily="18"/>
                <a:cs typeface="Times New Roman" panose="02020603050405020304" pitchFamily="18" charset="0"/>
              </a:rPr>
              <a:t>.</a:t>
            </a:r>
          </a:p>
          <a:p>
            <a:pPr algn="just" defTabSz="1371600"/>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Tạo</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dựng</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tình</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huống</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thắt</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nút</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và</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cởi</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nút</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câu</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chuyện</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rất</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tự</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nhiên</a:t>
            </a:r>
            <a:r>
              <a:rPr lang="en-US" sz="1800" dirty="0">
                <a:latin typeface="UTM Avo" panose="02040603050506020204" pitchFamily="18"/>
                <a:cs typeface="Times New Roman" panose="02020603050405020304" pitchFamily="18" charset="0"/>
              </a:rPr>
              <a:t>.</a:t>
            </a:r>
            <a:endParaRPr lang="en-US" sz="1800" dirty="0">
              <a:solidFill>
                <a:schemeClr val="tx1">
                  <a:lumMod val="95000"/>
                  <a:lumOff val="5000"/>
                </a:schemeClr>
              </a:solidFill>
              <a:latin typeface="UTM Avo" panose="02040603050506020204" pitchFamily="18"/>
              <a:cs typeface="Times New Roman" panose="02020603050405020304" pitchFamily="18" charset="0"/>
            </a:endParaRPr>
          </a:p>
        </p:txBody>
      </p:sp>
      <p:sp>
        <p:nvSpPr>
          <p:cNvPr id="8" name="TextBox 7">
            <a:extLst>
              <a:ext uri="{FF2B5EF4-FFF2-40B4-BE49-F238E27FC236}">
                <a16:creationId xmlns:a16="http://schemas.microsoft.com/office/drawing/2014/main" id="{2896F6B9-C87F-AC7B-5576-0F0E3DD17266}"/>
              </a:ext>
            </a:extLst>
          </p:cNvPr>
          <p:cNvSpPr txBox="1"/>
          <p:nvPr/>
        </p:nvSpPr>
        <p:spPr>
          <a:xfrm>
            <a:off x="4008749" y="5058365"/>
            <a:ext cx="4541362" cy="1477328"/>
          </a:xfrm>
          <a:prstGeom prst="rect">
            <a:avLst/>
          </a:prstGeom>
          <a:noFill/>
        </p:spPr>
        <p:txBody>
          <a:bodyPr wrap="square">
            <a:spAutoFit/>
          </a:bodyPr>
          <a:lstStyle/>
          <a:p>
            <a:pPr algn="just"/>
            <a:r>
              <a:rPr lang="vi-VN" sz="1800" spc="-50" dirty="0">
                <a:latin typeface="UTM Avo" panose="02040603050506020204" pitchFamily="18"/>
                <a:cs typeface="Times New Roman" panose="02020603050405020304" pitchFamily="18" charset="0"/>
              </a:rPr>
              <a:t>Vẻ đẹp tâm hồn của ông Hai làng Chợ Dầu tiêu biểu cho những người nông dân Việt Nam tuy trình độ văn hoá thấp nhưng đã có ý thức giác ngộ cao, tha thiết yêu quê hương, Tổ quốc</a:t>
            </a:r>
            <a:r>
              <a:rPr lang="en-US" sz="1800" spc="-50" dirty="0">
                <a:latin typeface="UTM Avo" panose="02040603050506020204" pitchFamily="18"/>
                <a:cs typeface="Times New Roman" panose="02020603050405020304" pitchFamily="18" charset="0"/>
              </a:rPr>
              <a:t>.</a:t>
            </a:r>
          </a:p>
        </p:txBody>
      </p:sp>
      <p:sp>
        <p:nvSpPr>
          <p:cNvPr id="10" name="TextBox 9">
            <a:extLst>
              <a:ext uri="{FF2B5EF4-FFF2-40B4-BE49-F238E27FC236}">
                <a16:creationId xmlns:a16="http://schemas.microsoft.com/office/drawing/2014/main" id="{92BE0736-3B88-4256-101F-81A1A132CE46}"/>
              </a:ext>
            </a:extLst>
          </p:cNvPr>
          <p:cNvSpPr txBox="1"/>
          <p:nvPr/>
        </p:nvSpPr>
        <p:spPr>
          <a:xfrm>
            <a:off x="8512329" y="2486021"/>
            <a:ext cx="3103820" cy="646331"/>
          </a:xfrm>
          <a:prstGeom prst="rect">
            <a:avLst/>
          </a:prstGeom>
          <a:noFill/>
        </p:spPr>
        <p:txBody>
          <a:bodyPr wrap="square">
            <a:spAutoFit/>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vi-VN" sz="1800" dirty="0">
                <a:latin typeface="UTM Avo" panose="02040603050506020204" pitchFamily="18"/>
                <a:cs typeface="Times New Roman" panose="02020603050405020304" pitchFamily="18" charset="0"/>
              </a:rPr>
              <a:t>Số phận con người và loài vật trong chiến tranh</a:t>
            </a:r>
            <a:r>
              <a:rPr lang="en-US" sz="1800" dirty="0">
                <a:latin typeface="UTM Avo" panose="02040603050506020204" pitchFamily="18"/>
                <a:cs typeface="Times New Roman" panose="02020603050405020304" pitchFamily="18" charset="0"/>
              </a:rPr>
              <a:t>.</a:t>
            </a:r>
            <a:endParaRPr lang="vi-VN" sz="1800" dirty="0">
              <a:solidFill>
                <a:schemeClr val="tx1">
                  <a:lumMod val="95000"/>
                  <a:lumOff val="5000"/>
                </a:schemeClr>
              </a:solidFill>
              <a:latin typeface="UTM Avo" panose="02040603050506020204" pitchFamily="18"/>
              <a:cs typeface="Times New Roman" panose="02020603050405020304" pitchFamily="18" charset="0"/>
            </a:endParaRPr>
          </a:p>
        </p:txBody>
      </p:sp>
      <p:sp>
        <p:nvSpPr>
          <p:cNvPr id="12" name="TextBox 11">
            <a:extLst>
              <a:ext uri="{FF2B5EF4-FFF2-40B4-BE49-F238E27FC236}">
                <a16:creationId xmlns:a16="http://schemas.microsoft.com/office/drawing/2014/main" id="{C06777DD-8625-AA62-1759-F08A6D484E50}"/>
              </a:ext>
            </a:extLst>
          </p:cNvPr>
          <p:cNvSpPr txBox="1"/>
          <p:nvPr/>
        </p:nvSpPr>
        <p:spPr>
          <a:xfrm>
            <a:off x="8512329" y="3132531"/>
            <a:ext cx="3103820" cy="1754326"/>
          </a:xfrm>
          <a:prstGeom prst="rect">
            <a:avLst/>
          </a:prstGeom>
          <a:noFill/>
        </p:spPr>
        <p:txBody>
          <a:bodyPr wrap="square">
            <a:spAutoFit/>
          </a:bodyPr>
          <a:lstStyle/>
          <a:p>
            <a:pPr algn="just" defTabSz="1371600"/>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Sử</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dụng</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ngôn</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ngữ</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đối</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thoại</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độc</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thoại</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linh</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hoạt</a:t>
            </a:r>
            <a:r>
              <a:rPr lang="en-US" sz="1800" dirty="0">
                <a:latin typeface="UTM Avo" panose="02040603050506020204" pitchFamily="18"/>
                <a:cs typeface="Times New Roman" panose="02020603050405020304" pitchFamily="18" charset="0"/>
              </a:rPr>
              <a:t>.</a:t>
            </a:r>
          </a:p>
          <a:p>
            <a:pPr algn="just" defTabSz="1371600"/>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Sử</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dụng</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nhiều</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hình</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ảnh</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biểu</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tượng</a:t>
            </a:r>
            <a:r>
              <a:rPr lang="en-US" sz="1800" dirty="0">
                <a:latin typeface="UTM Avo" panose="02040603050506020204" pitchFamily="18"/>
                <a:cs typeface="Times New Roman" panose="02020603050405020304" pitchFamily="18" charset="0"/>
              </a:rPr>
              <a:t>.</a:t>
            </a:r>
          </a:p>
          <a:p>
            <a:pPr algn="just" defTabSz="1371600"/>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Lối</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kể</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chuyện</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hấp</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dẫn</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lôi</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cuốn</a:t>
            </a:r>
            <a:r>
              <a:rPr lang="en-US" sz="1800" dirty="0">
                <a:latin typeface="UTM Avo" panose="02040603050506020204" pitchFamily="18"/>
                <a:cs typeface="Times New Roman" panose="02020603050405020304" pitchFamily="18" charset="0"/>
              </a:rPr>
              <a:t>.</a:t>
            </a:r>
          </a:p>
        </p:txBody>
      </p:sp>
      <p:sp>
        <p:nvSpPr>
          <p:cNvPr id="14" name="TextBox 13">
            <a:extLst>
              <a:ext uri="{FF2B5EF4-FFF2-40B4-BE49-F238E27FC236}">
                <a16:creationId xmlns:a16="http://schemas.microsoft.com/office/drawing/2014/main" id="{C610ECFA-3AD2-9114-9585-53A2EF7E91BD}"/>
              </a:ext>
            </a:extLst>
          </p:cNvPr>
          <p:cNvSpPr txBox="1"/>
          <p:nvPr/>
        </p:nvSpPr>
        <p:spPr>
          <a:xfrm>
            <a:off x="8512329" y="4937860"/>
            <a:ext cx="3103820" cy="1754326"/>
          </a:xfrm>
          <a:prstGeom prst="rect">
            <a:avLst/>
          </a:prstGeom>
          <a:noFill/>
        </p:spPr>
        <p:txBody>
          <a:bodyPr wrap="square">
            <a:spAutoFit/>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vi-VN" sz="1800" dirty="0">
                <a:latin typeface="UTM Avo" panose="02040603050506020204" pitchFamily="18"/>
                <a:cs typeface="Times New Roman" panose="02020603050405020304" pitchFamily="18" charset="0"/>
              </a:rPr>
              <a:t>Chiến tranh chỉ đem đến mất mát, đau thương. Con người dù trong hoàn cảnh nào cũng luôn giữ cho mình sự lương thiện và tình yêu thương</a:t>
            </a:r>
            <a:r>
              <a:rPr lang="en-US" sz="1800" dirty="0">
                <a:latin typeface="UTM Avo" panose="02040603050506020204" pitchFamily="18"/>
                <a:cs typeface="Times New Roman" panose="02020603050405020304" pitchFamily="18" charset="0"/>
              </a:rPr>
              <a:t>.</a:t>
            </a:r>
            <a:endParaRPr lang="vi-VN" sz="1800" dirty="0">
              <a:solidFill>
                <a:schemeClr val="tx1">
                  <a:lumMod val="95000"/>
                  <a:lumOff val="5000"/>
                </a:schemeClr>
              </a:solidFill>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80634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37" dur="500"/>
                                        <p:tgtEl>
                                          <p:spTgt spid="12">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42" dur="500"/>
                                        <p:tgtEl>
                                          <p:spTgt spid="12">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2">
                                            <p:txEl>
                                              <p:pRg st="2" end="2"/>
                                            </p:txEl>
                                          </p:spTgt>
                                        </p:tgtEl>
                                        <p:attrNameLst>
                                          <p:attrName>style.visibility</p:attrName>
                                        </p:attrNameLst>
                                      </p:cBhvr>
                                      <p:to>
                                        <p:strVal val="visible"/>
                                      </p:to>
                                    </p:set>
                                    <p:animEffect transition="in" filter="randombar(horizontal)">
                                      <p:cBhvr>
                                        <p:cTn id="47" dur="500"/>
                                        <p:tgtEl>
                                          <p:spTgt spid="12">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randombar(horizontal)">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0"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A128E2-6411-0210-4E16-D02ADCE4886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6F62E9C-BA84-463E-ACEB-C3945394A26D}"/>
              </a:ext>
            </a:extLst>
          </p:cNvPr>
          <p:cNvSpPr/>
          <p:nvPr/>
        </p:nvSpPr>
        <p:spPr>
          <a:xfrm>
            <a:off x="3506199" y="764746"/>
            <a:ext cx="5179600" cy="954749"/>
          </a:xfrm>
          <a:prstGeom prst="rect">
            <a:avLst/>
          </a:prstGeom>
        </p:spPr>
        <p:txBody>
          <a:bodyPr wrap="square">
            <a:spAutoFit/>
          </a:bodyPr>
          <a:lstStyle/>
          <a:p>
            <a:pPr algn="ctr">
              <a:lnSpc>
                <a:spcPct val="150000"/>
              </a:lnSpc>
            </a:pPr>
            <a:r>
              <a:rPr lang="vi-VN" sz="2000" b="1" dirty="0">
                <a:solidFill>
                  <a:srgbClr val="000000"/>
                </a:solidFill>
                <a:latin typeface="UTM Avo" panose="02040603050506020204" pitchFamily="18"/>
              </a:rPr>
              <a:t>Lập dàn ý bằng cách sắp xếp các ý đã tìm được theo bố cục ba phần:</a:t>
            </a:r>
            <a:endParaRPr lang="vi-VN" sz="2000" dirty="0">
              <a:solidFill>
                <a:srgbClr val="000000"/>
              </a:solidFill>
              <a:latin typeface="UTM Avo" panose="02040603050506020204" pitchFamily="18"/>
            </a:endParaRPr>
          </a:p>
        </p:txBody>
      </p:sp>
      <p:graphicFrame>
        <p:nvGraphicFramePr>
          <p:cNvPr id="3" name="Table 2">
            <a:extLst>
              <a:ext uri="{FF2B5EF4-FFF2-40B4-BE49-F238E27FC236}">
                <a16:creationId xmlns:a16="http://schemas.microsoft.com/office/drawing/2014/main" id="{C1A87513-E97A-2EF0-2CE5-5982D9CDE649}"/>
              </a:ext>
            </a:extLst>
          </p:cNvPr>
          <p:cNvGraphicFramePr>
            <a:graphicFrameLocks noGrp="1"/>
          </p:cNvGraphicFramePr>
          <p:nvPr>
            <p:extLst>
              <p:ext uri="{D42A27DB-BD31-4B8C-83A1-F6EECF244321}">
                <p14:modId xmlns:p14="http://schemas.microsoft.com/office/powerpoint/2010/main" val="679420526"/>
              </p:ext>
            </p:extLst>
          </p:nvPr>
        </p:nvGraphicFramePr>
        <p:xfrm>
          <a:off x="623852" y="1869418"/>
          <a:ext cx="10944295" cy="4861686"/>
        </p:xfrm>
        <a:graphic>
          <a:graphicData uri="http://schemas.openxmlformats.org/drawingml/2006/table">
            <a:tbl>
              <a:tblPr>
                <a:tableStyleId>{5940675A-B579-460E-94D1-54222C63F5DA}</a:tableStyleId>
              </a:tblPr>
              <a:tblGrid>
                <a:gridCol w="1123744">
                  <a:extLst>
                    <a:ext uri="{9D8B030D-6E8A-4147-A177-3AD203B41FA5}">
                      <a16:colId xmlns:a16="http://schemas.microsoft.com/office/drawing/2014/main" val="1168354791"/>
                    </a:ext>
                  </a:extLst>
                </a:gridCol>
                <a:gridCol w="9820551">
                  <a:extLst>
                    <a:ext uri="{9D8B030D-6E8A-4147-A177-3AD203B41FA5}">
                      <a16:colId xmlns:a16="http://schemas.microsoft.com/office/drawing/2014/main" val="1784139008"/>
                    </a:ext>
                  </a:extLst>
                </a:gridCol>
              </a:tblGrid>
              <a:tr h="486077">
                <a:tc>
                  <a:txBody>
                    <a:bodyPr/>
                    <a:lstStyle/>
                    <a:p>
                      <a:pPr algn="ctr">
                        <a:lnSpc>
                          <a:spcPct val="150000"/>
                        </a:lnSpc>
                      </a:pPr>
                      <a:r>
                        <a:rPr lang="en-US" sz="1800" b="1" dirty="0" err="1">
                          <a:effectLst/>
                          <a:latin typeface="UTM Avo" panose="02040603050506020204" pitchFamily="18"/>
                          <a:cs typeface="Times New Roman" panose="02020603050405020304" pitchFamily="18" charset="0"/>
                        </a:rPr>
                        <a:t>Mở</a:t>
                      </a:r>
                      <a:r>
                        <a:rPr lang="en-US" sz="1800" b="1" dirty="0">
                          <a:effectLst/>
                          <a:latin typeface="UTM Avo" panose="02040603050506020204" pitchFamily="18"/>
                          <a:cs typeface="Times New Roman" panose="02020603050405020304" pitchFamily="18" charset="0"/>
                        </a:rPr>
                        <a:t> </a:t>
                      </a:r>
                      <a:r>
                        <a:rPr lang="en-US" sz="1800" b="1" dirty="0" err="1">
                          <a:effectLst/>
                          <a:latin typeface="UTM Avo" panose="02040603050506020204" pitchFamily="18"/>
                          <a:cs typeface="Times New Roman" panose="02020603050405020304" pitchFamily="18" charset="0"/>
                        </a:rPr>
                        <a:t>bài</a:t>
                      </a:r>
                      <a:endParaRPr lang="en-US" sz="1800" b="1" dirty="0">
                        <a:solidFill>
                          <a:srgbClr val="000000"/>
                        </a:solidFill>
                        <a:effectLst/>
                        <a:latin typeface="UTM Avo" panose="02040603050506020204" pitchFamily="18"/>
                        <a:cs typeface="Times New Roman" panose="02020603050405020304" pitchFamily="18" charset="0"/>
                      </a:endParaRPr>
                    </a:p>
                  </a:txBody>
                  <a:tcPr marL="52798" marR="52798" marT="26399" marB="26399" anchor="ctr">
                    <a:solidFill>
                      <a:schemeClr val="accent1">
                        <a:lumMod val="40000"/>
                        <a:lumOff val="60000"/>
                      </a:schemeClr>
                    </a:solidFill>
                  </a:tcPr>
                </a:tc>
                <a:tc>
                  <a:txBody>
                    <a:bodyPr/>
                    <a:lstStyle/>
                    <a:p>
                      <a:pPr algn="just">
                        <a:lnSpc>
                          <a:spcPct val="150000"/>
                        </a:lnSpc>
                      </a:pPr>
                      <a:endParaRPr lang="en-US" sz="1800" dirty="0">
                        <a:solidFill>
                          <a:srgbClr val="000000"/>
                        </a:solidFill>
                        <a:effectLst/>
                        <a:latin typeface="UTM Avo" panose="02040603050506020204" pitchFamily="18"/>
                        <a:cs typeface="Times New Roman" panose="02020603050405020304" pitchFamily="18" charset="0"/>
                      </a:endParaRPr>
                    </a:p>
                  </a:txBody>
                  <a:tcPr marL="52798" marR="52798" marT="26399" marB="26399"/>
                </a:tc>
                <a:extLst>
                  <a:ext uri="{0D108BD9-81ED-4DB2-BD59-A6C34878D82A}">
                    <a16:rowId xmlns:a16="http://schemas.microsoft.com/office/drawing/2014/main" val="2486834034"/>
                  </a:ext>
                </a:extLst>
              </a:tr>
              <a:tr h="3462209">
                <a:tc>
                  <a:txBody>
                    <a:bodyPr/>
                    <a:lstStyle/>
                    <a:p>
                      <a:pPr algn="ctr">
                        <a:lnSpc>
                          <a:spcPct val="150000"/>
                        </a:lnSpc>
                      </a:pPr>
                      <a:r>
                        <a:rPr lang="en-US" sz="1800" b="1" dirty="0" err="1">
                          <a:effectLst/>
                          <a:latin typeface="UTM Avo" panose="02040603050506020204" pitchFamily="18"/>
                          <a:cs typeface="Times New Roman" panose="02020603050405020304" pitchFamily="18" charset="0"/>
                        </a:rPr>
                        <a:t>Thân</a:t>
                      </a:r>
                      <a:r>
                        <a:rPr lang="en-US" sz="1800" b="1" dirty="0">
                          <a:effectLst/>
                          <a:latin typeface="UTM Avo" panose="02040603050506020204" pitchFamily="18"/>
                          <a:cs typeface="Times New Roman" panose="02020603050405020304" pitchFamily="18" charset="0"/>
                        </a:rPr>
                        <a:t> </a:t>
                      </a:r>
                      <a:r>
                        <a:rPr lang="en-US" sz="1800" b="1" dirty="0" err="1">
                          <a:effectLst/>
                          <a:latin typeface="UTM Avo" panose="02040603050506020204" pitchFamily="18"/>
                          <a:cs typeface="Times New Roman" panose="02020603050405020304" pitchFamily="18" charset="0"/>
                        </a:rPr>
                        <a:t>bài</a:t>
                      </a:r>
                      <a:endParaRPr lang="en-US" sz="1800" b="1" dirty="0">
                        <a:solidFill>
                          <a:srgbClr val="000000"/>
                        </a:solidFill>
                        <a:effectLst/>
                        <a:latin typeface="UTM Avo" panose="02040603050506020204" pitchFamily="18"/>
                        <a:cs typeface="Times New Roman" panose="02020603050405020304" pitchFamily="18" charset="0"/>
                      </a:endParaRPr>
                    </a:p>
                  </a:txBody>
                  <a:tcPr marL="52798" marR="52798" marT="26399" marB="26399" anchor="ctr">
                    <a:solidFill>
                      <a:schemeClr val="accent1">
                        <a:lumMod val="40000"/>
                        <a:lumOff val="60000"/>
                      </a:schemeClr>
                    </a:solidFill>
                  </a:tcPr>
                </a:tc>
                <a:tc>
                  <a:txBody>
                    <a:bodyPr/>
                    <a:lstStyle/>
                    <a:p>
                      <a:pPr algn="just">
                        <a:lnSpc>
                          <a:spcPct val="150000"/>
                        </a:lnSpc>
                      </a:pPr>
                      <a:endParaRPr lang="en-US" sz="1800" dirty="0">
                        <a:solidFill>
                          <a:srgbClr val="000000"/>
                        </a:solidFill>
                        <a:effectLst/>
                        <a:latin typeface="UTM Avo" panose="02040603050506020204" pitchFamily="18"/>
                        <a:cs typeface="Times New Roman" panose="02020603050405020304" pitchFamily="18" charset="0"/>
                      </a:endParaRPr>
                    </a:p>
                  </a:txBody>
                  <a:tcPr marL="52798" marR="52798" marT="26399" marB="26399"/>
                </a:tc>
                <a:extLst>
                  <a:ext uri="{0D108BD9-81ED-4DB2-BD59-A6C34878D82A}">
                    <a16:rowId xmlns:a16="http://schemas.microsoft.com/office/drawing/2014/main" val="687620712"/>
                  </a:ext>
                </a:extLst>
              </a:tr>
              <a:tr h="913400">
                <a:tc>
                  <a:txBody>
                    <a:bodyPr/>
                    <a:lstStyle/>
                    <a:p>
                      <a:pPr algn="ctr">
                        <a:lnSpc>
                          <a:spcPct val="150000"/>
                        </a:lnSpc>
                      </a:pPr>
                      <a:r>
                        <a:rPr lang="en-US" sz="1800" b="1" dirty="0" err="1">
                          <a:effectLst/>
                          <a:latin typeface="UTM Avo" panose="02040603050506020204" pitchFamily="18"/>
                          <a:cs typeface="Times New Roman" panose="02020603050405020304" pitchFamily="18" charset="0"/>
                        </a:rPr>
                        <a:t>Kết</a:t>
                      </a:r>
                      <a:r>
                        <a:rPr lang="en-US" sz="1800" b="1" dirty="0">
                          <a:effectLst/>
                          <a:latin typeface="UTM Avo" panose="02040603050506020204" pitchFamily="18"/>
                          <a:cs typeface="Times New Roman" panose="02020603050405020304" pitchFamily="18" charset="0"/>
                        </a:rPr>
                        <a:t> </a:t>
                      </a:r>
                      <a:r>
                        <a:rPr lang="en-US" sz="1800" b="1" dirty="0" err="1">
                          <a:effectLst/>
                          <a:latin typeface="UTM Avo" panose="02040603050506020204" pitchFamily="18"/>
                          <a:cs typeface="Times New Roman" panose="02020603050405020304" pitchFamily="18" charset="0"/>
                        </a:rPr>
                        <a:t>bài</a:t>
                      </a:r>
                      <a:endParaRPr lang="en-US" sz="1800" b="1" dirty="0">
                        <a:solidFill>
                          <a:srgbClr val="000000"/>
                        </a:solidFill>
                        <a:effectLst/>
                        <a:latin typeface="UTM Avo" panose="02040603050506020204" pitchFamily="18"/>
                        <a:cs typeface="Times New Roman" panose="02020603050405020304" pitchFamily="18" charset="0"/>
                      </a:endParaRPr>
                    </a:p>
                  </a:txBody>
                  <a:tcPr marL="52798" marR="52798" marT="26399" marB="26399" anchor="ctr">
                    <a:solidFill>
                      <a:schemeClr val="accent1">
                        <a:lumMod val="40000"/>
                        <a:lumOff val="60000"/>
                      </a:schemeClr>
                    </a:solidFill>
                  </a:tcPr>
                </a:tc>
                <a:tc>
                  <a:txBody>
                    <a:bodyPr/>
                    <a:lstStyle/>
                    <a:p>
                      <a:pPr algn="just">
                        <a:lnSpc>
                          <a:spcPct val="150000"/>
                        </a:lnSpc>
                      </a:pPr>
                      <a:endParaRPr lang="vi-VN" sz="1800" dirty="0">
                        <a:solidFill>
                          <a:srgbClr val="000000"/>
                        </a:solidFill>
                        <a:effectLst/>
                        <a:latin typeface="UTM Avo" panose="02040603050506020204" pitchFamily="18"/>
                        <a:cs typeface="Times New Roman" panose="02020603050405020304" pitchFamily="18" charset="0"/>
                      </a:endParaRPr>
                    </a:p>
                  </a:txBody>
                  <a:tcPr marL="52798" marR="52798" marT="26399" marB="26399"/>
                </a:tc>
                <a:extLst>
                  <a:ext uri="{0D108BD9-81ED-4DB2-BD59-A6C34878D82A}">
                    <a16:rowId xmlns:a16="http://schemas.microsoft.com/office/drawing/2014/main" val="2735022739"/>
                  </a:ext>
                </a:extLst>
              </a:tr>
            </a:tbl>
          </a:graphicData>
        </a:graphic>
      </p:graphicFrame>
      <p:sp>
        <p:nvSpPr>
          <p:cNvPr id="5" name="TextBox 4">
            <a:extLst>
              <a:ext uri="{FF2B5EF4-FFF2-40B4-BE49-F238E27FC236}">
                <a16:creationId xmlns:a16="http://schemas.microsoft.com/office/drawing/2014/main" id="{BD1B5ED2-D744-667D-D5FD-D6AF40592F4F}"/>
              </a:ext>
            </a:extLst>
          </p:cNvPr>
          <p:cNvSpPr txBox="1"/>
          <p:nvPr/>
        </p:nvSpPr>
        <p:spPr>
          <a:xfrm>
            <a:off x="1718034" y="1850564"/>
            <a:ext cx="7501379" cy="449034"/>
          </a:xfrm>
          <a:prstGeom prst="rect">
            <a:avLst/>
          </a:prstGeom>
          <a:noFill/>
        </p:spPr>
        <p:txBody>
          <a:bodyPr wrap="square">
            <a:spAutoFit/>
          </a:bodyPr>
          <a:lstStyle/>
          <a:p>
            <a:pPr algn="just">
              <a:lnSpc>
                <a:spcPct val="150000"/>
              </a:lnSpc>
            </a:pPr>
            <a:r>
              <a:rPr lang="en-US" sz="1800" dirty="0" err="1">
                <a:effectLst/>
                <a:latin typeface="UTM Avo" panose="02040603050506020204" pitchFamily="18"/>
                <a:cs typeface="Times New Roman" panose="02020603050405020304" pitchFamily="18" charset="0"/>
              </a:rPr>
              <a:t>Giới</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thiệu</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nhan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đề</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tác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giả</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thể</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loại</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và</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nhận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xét</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chung</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về</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truyện</a:t>
            </a:r>
            <a:r>
              <a:rPr lang="en-US" sz="1800" dirty="0">
                <a:effectLst/>
                <a:latin typeface="UTM Avo" panose="02040603050506020204" pitchFamily="18"/>
                <a:cs typeface="Times New Roman" panose="02020603050405020304" pitchFamily="18" charset="0"/>
              </a:rPr>
              <a:t>.</a:t>
            </a:r>
            <a:endParaRPr lang="en-US" sz="1800" dirty="0">
              <a:solidFill>
                <a:srgbClr val="000000"/>
              </a:solidFill>
              <a:effectLst/>
              <a:latin typeface="UTM Avo" panose="02040603050506020204" pitchFamily="18"/>
              <a:cs typeface="Times New Roman" panose="02020603050405020304" pitchFamily="18" charset="0"/>
            </a:endParaRPr>
          </a:p>
        </p:txBody>
      </p:sp>
      <p:sp>
        <p:nvSpPr>
          <p:cNvPr id="7" name="TextBox 6">
            <a:extLst>
              <a:ext uri="{FF2B5EF4-FFF2-40B4-BE49-F238E27FC236}">
                <a16:creationId xmlns:a16="http://schemas.microsoft.com/office/drawing/2014/main" id="{EE47EE37-0790-82FA-6473-2F87A0D04E24}"/>
              </a:ext>
            </a:extLst>
          </p:cNvPr>
          <p:cNvSpPr txBox="1"/>
          <p:nvPr/>
        </p:nvSpPr>
        <p:spPr>
          <a:xfrm>
            <a:off x="1718033" y="2383532"/>
            <a:ext cx="9850113" cy="3357522"/>
          </a:xfrm>
          <a:prstGeom prst="rect">
            <a:avLst/>
          </a:prstGeom>
          <a:noFill/>
        </p:spPr>
        <p:txBody>
          <a:bodyPr wrap="square">
            <a:spAutoFit/>
          </a:bodyPr>
          <a:lstStyle/>
          <a:p>
            <a:pPr algn="just">
              <a:lnSpc>
                <a:spcPct val="150000"/>
              </a:lnSpc>
            </a:pP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Phân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tích</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nội</a:t>
            </a:r>
            <a:r>
              <a:rPr lang="en-US" sz="1800" dirty="0">
                <a:effectLst/>
                <a:latin typeface="UTM Avo" panose="02040603050506020204" pitchFamily="18"/>
                <a:cs typeface="Times New Roman" panose="02020603050405020304" pitchFamily="18" charset="0"/>
              </a:rPr>
              <a:t> dung </a:t>
            </a:r>
            <a:r>
              <a:rPr lang="en-US" sz="1800" dirty="0" err="1">
                <a:effectLst/>
                <a:latin typeface="UTM Avo" panose="02040603050506020204" pitchFamily="18"/>
                <a:cs typeface="Times New Roman" panose="02020603050405020304" pitchFamily="18" charset="0"/>
              </a:rPr>
              <a:t>chủ</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đề</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truyện</a:t>
            </a:r>
            <a:r>
              <a:rPr lang="en-US" sz="1800" dirty="0">
                <a:effectLst/>
                <a:latin typeface="UTM Avo" panose="02040603050506020204" pitchFamily="18"/>
                <a:cs typeface="Times New Roman" panose="02020603050405020304" pitchFamily="18" charset="0"/>
              </a:rPr>
              <a:t>:</a:t>
            </a:r>
          </a:p>
          <a:p>
            <a:pPr algn="just">
              <a:lnSpc>
                <a:spcPct val="150000"/>
              </a:lnSpc>
            </a:pP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Nêu</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và</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nhận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xét</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về</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chủ</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đề</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của</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truyện</a:t>
            </a:r>
            <a:r>
              <a:rPr lang="en-US" sz="1800" dirty="0">
                <a:effectLst/>
                <a:latin typeface="UTM Avo" panose="02040603050506020204" pitchFamily="18"/>
                <a:cs typeface="Times New Roman" panose="02020603050405020304" pitchFamily="18" charset="0"/>
              </a:rPr>
              <a:t>.</a:t>
            </a:r>
          </a:p>
          <a:p>
            <a:pPr algn="just">
              <a:lnSpc>
                <a:spcPct val="150000"/>
              </a:lnSpc>
            </a:pP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Phân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tích</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đánh</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giá</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các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đặc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sắc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nghệ</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thuật</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để</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làm</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rõ</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chủ</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đề</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của</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truyện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và</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hiệu</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quả</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thẩm</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mĩ</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của</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đặc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sắc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đó</a:t>
            </a:r>
            <a:r>
              <a:rPr lang="en-US" sz="1800" dirty="0">
                <a:effectLst/>
                <a:latin typeface="UTM Avo" panose="02040603050506020204" pitchFamily="18"/>
                <a:cs typeface="Times New Roman" panose="02020603050405020304" pitchFamily="18" charset="0"/>
              </a:rPr>
              <a:t>.</a:t>
            </a:r>
          </a:p>
          <a:p>
            <a:pPr algn="just">
              <a:lnSpc>
                <a:spcPct val="150000"/>
              </a:lnSpc>
            </a:pP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Đặc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sắc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về</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nhan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đề</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và</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tình</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huống</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truyện</a:t>
            </a:r>
            <a:r>
              <a:rPr lang="en-US" dirty="0">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nhan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đề</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giản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dị</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giàu</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sức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khái</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quát</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tình</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huống</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truyện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độc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đáo</a:t>
            </a:r>
            <a:r>
              <a:rPr lang="en-US" sz="1800" dirty="0">
                <a:effectLst/>
                <a:latin typeface="UTM Avo" panose="02040603050506020204" pitchFamily="18"/>
                <a:cs typeface="Times New Roman" panose="02020603050405020304" pitchFamily="18" charset="0"/>
              </a:rPr>
              <a:t>).</a:t>
            </a:r>
          </a:p>
          <a:p>
            <a:pPr algn="just">
              <a:lnSpc>
                <a:spcPct val="150000"/>
              </a:lnSpc>
            </a:pP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Đặc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sắc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về</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nhân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vật</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và</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nghệ</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thuật</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xây</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dựng</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nhân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vật</a:t>
            </a:r>
            <a:r>
              <a:rPr lang="en-US" sz="1800" dirty="0">
                <a:effectLst/>
                <a:latin typeface="UTM Avo" panose="02040603050506020204" pitchFamily="18"/>
                <a:cs typeface="Times New Roman" panose="02020603050405020304" pitchFamily="18" charset="0"/>
              </a:rPr>
              <a:t>.</a:t>
            </a:r>
          </a:p>
          <a:p>
            <a:pPr algn="just">
              <a:lnSpc>
                <a:spcPct val="150000"/>
              </a:lnSpc>
            </a:pP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Một</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số</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đặc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sắc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nghệ</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thuật</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khác</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trong</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truyện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ngôi</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kể</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điểm</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nhìn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ngôn</a:t>
            </a:r>
            <a:r>
              <a:rPr lang="en-US" sz="1800" dirty="0">
                <a:effectLst/>
                <a:latin typeface="UTM Avo" panose="02040603050506020204" pitchFamily="18"/>
                <a:cs typeface="Times New Roman" panose="02020603050405020304" pitchFamily="18" charset="0"/>
              </a:rPr>
              <a:t> </a:t>
            </a:r>
            <a:r>
              <a:rPr lang="en-US" sz="1800" dirty="0" err="1">
                <a:effectLst/>
                <a:latin typeface="UTM Avo" panose="02040603050506020204" pitchFamily="18"/>
                <a:cs typeface="Times New Roman" panose="02020603050405020304" pitchFamily="18" charset="0"/>
              </a:rPr>
              <a:t>ngữ</a:t>
            </a:r>
            <a:r>
              <a:rPr lang="en-US" sz="1800" dirty="0">
                <a:effectLst/>
                <a:latin typeface="UTM Avo" panose="02040603050506020204" pitchFamily="18"/>
                <a:cs typeface="Times New Roman" panose="02020603050405020304" pitchFamily="18" charset="0"/>
              </a:rPr>
              <a:t>,…</a:t>
            </a:r>
            <a:endParaRPr lang="en-US" sz="1800" dirty="0">
              <a:solidFill>
                <a:srgbClr val="000000"/>
              </a:solidFill>
              <a:effectLst/>
              <a:latin typeface="UTM Avo" panose="02040603050506020204" pitchFamily="18"/>
              <a:cs typeface="Times New Roman" panose="02020603050405020304" pitchFamily="18" charset="0"/>
            </a:endParaRPr>
          </a:p>
        </p:txBody>
      </p:sp>
      <p:sp>
        <p:nvSpPr>
          <p:cNvPr id="9" name="TextBox 8">
            <a:extLst>
              <a:ext uri="{FF2B5EF4-FFF2-40B4-BE49-F238E27FC236}">
                <a16:creationId xmlns:a16="http://schemas.microsoft.com/office/drawing/2014/main" id="{EC004303-6D4B-4542-F230-7E5A86263016}"/>
              </a:ext>
            </a:extLst>
          </p:cNvPr>
          <p:cNvSpPr txBox="1"/>
          <p:nvPr/>
        </p:nvSpPr>
        <p:spPr>
          <a:xfrm>
            <a:off x="1718032" y="5815561"/>
            <a:ext cx="9850113" cy="864532"/>
          </a:xfrm>
          <a:prstGeom prst="rect">
            <a:avLst/>
          </a:prstGeom>
          <a:noFill/>
        </p:spPr>
        <p:txBody>
          <a:bodyPr wrap="square">
            <a:spAutoFit/>
          </a:bodyPr>
          <a:lstStyle/>
          <a:p>
            <a:pPr algn="just">
              <a:lnSpc>
                <a:spcPct val="150000"/>
              </a:lnSpc>
            </a:pPr>
            <a:r>
              <a:rPr lang="vi-VN" sz="1800" dirty="0">
                <a:effectLst/>
                <a:latin typeface="UTM Avo" panose="02040603050506020204" pitchFamily="18"/>
                <a:cs typeface="Times New Roman" panose="02020603050405020304" pitchFamily="18" charset="0"/>
              </a:rPr>
              <a:t>Nhận xét khái quát giá trị nội dung và nghệ thuật của truyện. Nêu tác động của truyện đ</a:t>
            </a:r>
            <a:r>
              <a:rPr lang="en-US" dirty="0">
                <a:latin typeface="UTM Avo" panose="02040603050506020204" pitchFamily="18"/>
                <a:cs typeface="Times New Roman" panose="02020603050405020304" pitchFamily="18" charset="0"/>
              </a:rPr>
              <a:t>ố</a:t>
            </a:r>
            <a:r>
              <a:rPr lang="vi-VN" sz="1800" dirty="0">
                <a:effectLst/>
                <a:latin typeface="UTM Avo" panose="02040603050506020204" pitchFamily="18"/>
                <a:cs typeface="Times New Roman" panose="02020603050405020304" pitchFamily="18" charset="0"/>
              </a:rPr>
              <a:t>i với cá nhân người viết bài</a:t>
            </a:r>
            <a:r>
              <a:rPr lang="en-US" sz="1800" dirty="0">
                <a:effectLst/>
                <a:latin typeface="UTM Avo" panose="02040603050506020204" pitchFamily="18"/>
                <a:cs typeface="Times New Roman" panose="02020603050405020304" pitchFamily="18" charset="0"/>
              </a:rPr>
              <a:t>.</a:t>
            </a:r>
            <a:endParaRPr lang="vi-VN" sz="1800" dirty="0">
              <a:solidFill>
                <a:srgbClr val="000000"/>
              </a:solidFill>
              <a:effectLst/>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454422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17" dur="500"/>
                                        <p:tgtEl>
                                          <p:spTgt spid="7">
                                            <p:txEl>
                                              <p:pRg st="0" end="0"/>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randombar(horizontal)">
                                      <p:cBhvr>
                                        <p:cTn id="20" dur="500"/>
                                        <p:tgtEl>
                                          <p:spTgt spid="7">
                                            <p:txEl>
                                              <p:pRg st="1" end="1"/>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randombar(horizontal)">
                                      <p:cBhvr>
                                        <p:cTn id="23" dur="5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randombar(horizontal)">
                                      <p:cBhvr>
                                        <p:cTn id="28" dur="500"/>
                                        <p:tgtEl>
                                          <p:spTgt spid="7">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animEffect transition="in" filter="randombar(horizontal)">
                                      <p:cBhvr>
                                        <p:cTn id="33" dur="500"/>
                                        <p:tgtEl>
                                          <p:spTgt spid="7">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7">
                                            <p:txEl>
                                              <p:pRg st="5" end="5"/>
                                            </p:txEl>
                                          </p:spTgt>
                                        </p:tgtEl>
                                        <p:attrNameLst>
                                          <p:attrName>style.visibility</p:attrName>
                                        </p:attrNameLst>
                                      </p:cBhvr>
                                      <p:to>
                                        <p:strVal val="visible"/>
                                      </p:to>
                                    </p:set>
                                    <p:animEffect transition="in" filter="randombar(horizontal)">
                                      <p:cBhvr>
                                        <p:cTn id="38" dur="500"/>
                                        <p:tgtEl>
                                          <p:spTgt spid="7">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randombar(horizontal)">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3978D8-57AC-4F83-A943-4D3929ED703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F53704C-193E-7DE7-CCAB-E6D078B918A0}"/>
              </a:ext>
            </a:extLst>
          </p:cNvPr>
          <p:cNvSpPr/>
          <p:nvPr/>
        </p:nvSpPr>
        <p:spPr>
          <a:xfrm>
            <a:off x="412700" y="1765479"/>
            <a:ext cx="10176275" cy="533159"/>
          </a:xfrm>
          <a:prstGeom prst="rect">
            <a:avLst/>
          </a:prstGeom>
        </p:spPr>
        <p:txBody>
          <a:bodyPr wrap="square">
            <a:spAutoFit/>
          </a:bodyPr>
          <a:lstStyle/>
          <a:p>
            <a:pPr lvl="0" algn="just">
              <a:lnSpc>
                <a:spcPct val="150000"/>
              </a:lnSpc>
              <a:defRPr/>
            </a:pPr>
            <a:r>
              <a:rPr lang="vi-VN" sz="2200" b="1" dirty="0">
                <a:solidFill>
                  <a:srgbClr val="000000"/>
                </a:solidFill>
                <a:latin typeface="UTM Avo" panose="02040603050506020204" pitchFamily="18"/>
                <a:cs typeface="Times New Roman" panose="02020603050405020304" pitchFamily="18" charset="0"/>
              </a:rPr>
              <a:t>c. Viết</a:t>
            </a:r>
            <a:endParaRPr lang="vi-VN" sz="2200" dirty="0">
              <a:latin typeface="UTM Avo" panose="02040603050506020204" pitchFamily="18"/>
              <a:cs typeface="Times New Roman" panose="02020603050405020304" pitchFamily="18" charset="0"/>
            </a:endParaRPr>
          </a:p>
        </p:txBody>
      </p:sp>
      <p:sp>
        <p:nvSpPr>
          <p:cNvPr id="3" name="Rectangle 2">
            <a:extLst>
              <a:ext uri="{FF2B5EF4-FFF2-40B4-BE49-F238E27FC236}">
                <a16:creationId xmlns:a16="http://schemas.microsoft.com/office/drawing/2014/main" id="{CA175A00-C573-4E97-8759-B67CB618E627}"/>
              </a:ext>
            </a:extLst>
          </p:cNvPr>
          <p:cNvSpPr/>
          <p:nvPr/>
        </p:nvSpPr>
        <p:spPr>
          <a:xfrm>
            <a:off x="412700" y="2298638"/>
            <a:ext cx="7558920" cy="4181914"/>
          </a:xfrm>
          <a:prstGeom prst="rect">
            <a:avLst/>
          </a:prstGeom>
        </p:spPr>
        <p:txBody>
          <a:bodyPr wrap="square">
            <a:spAutoFit/>
          </a:bodyPr>
          <a:lstStyle/>
          <a:p>
            <a:pPr algn="just" defTabSz="575981">
              <a:lnSpc>
                <a:spcPct val="150000"/>
              </a:lnSpc>
              <a:defRPr/>
            </a:pPr>
            <a:r>
              <a:rPr lang="vi-VN" sz="2000" dirty="0">
                <a:solidFill>
                  <a:prstClr val="black"/>
                </a:solidFill>
                <a:latin typeface="UTM Avo" panose="02040603050506020204" pitchFamily="18"/>
                <a:cs typeface="Times New Roman" panose="02020603050405020304" pitchFamily="18" charset="0"/>
              </a:rPr>
              <a:t>- Triển khai bài viết trên cơ sở dàn ý đã lập. Tuy vậy, nội dung bài viết có thể có thay đổi so với dàn ý nếu cần thiết.</a:t>
            </a:r>
          </a:p>
          <a:p>
            <a:pPr algn="just" defTabSz="575981">
              <a:lnSpc>
                <a:spcPct val="150000"/>
              </a:lnSpc>
              <a:defRPr/>
            </a:pPr>
            <a:r>
              <a:rPr lang="vi-VN" sz="2000" dirty="0">
                <a:solidFill>
                  <a:prstClr val="black"/>
                </a:solidFill>
                <a:latin typeface="UTM Avo" panose="02040603050506020204" pitchFamily="18"/>
                <a:cs typeface="Times New Roman" panose="02020603050405020304" pitchFamily="18" charset="0"/>
              </a:rPr>
              <a:t>- Chú ý đảm bảo yêu cầu của kiểu bài nghị luận phân tích tác phẩm văn học, bám sát đặc trưng thể loại truyện:</a:t>
            </a:r>
          </a:p>
          <a:p>
            <a:pPr algn="just" defTabSz="575981">
              <a:lnSpc>
                <a:spcPct val="150000"/>
              </a:lnSpc>
              <a:defRPr/>
            </a:pPr>
            <a:r>
              <a:rPr lang="vi-VN" sz="2000" dirty="0">
                <a:solidFill>
                  <a:prstClr val="black"/>
                </a:solidFill>
                <a:latin typeface="UTM Avo" panose="02040603050506020204" pitchFamily="18"/>
                <a:cs typeface="Times New Roman" panose="02020603050405020304" pitchFamily="18" charset="0"/>
              </a:rPr>
              <a:t>+ Tổ chức hệ thống luận điểm hợp lí, mỗi luận điểm cần được phân tích, chứng minh bằng các lí lẽ và bằng chứng thuyết phục, tránh kể lại văn bản.</a:t>
            </a:r>
          </a:p>
          <a:p>
            <a:pPr algn="just" defTabSz="575981">
              <a:lnSpc>
                <a:spcPct val="150000"/>
              </a:lnSpc>
              <a:defRPr/>
            </a:pPr>
            <a:r>
              <a:rPr lang="vi-VN" sz="2000" dirty="0">
                <a:solidFill>
                  <a:prstClr val="black"/>
                </a:solidFill>
                <a:latin typeface="UTM Avo" panose="02040603050506020204" pitchFamily="18"/>
                <a:cs typeface="Times New Roman" panose="02020603050405020304" pitchFamily="18" charset="0"/>
              </a:rPr>
              <a:t>+ Tập trung vào những nét nổi bật của tác phẩm, tạo điểm nhấn cho bài viết.</a:t>
            </a:r>
          </a:p>
        </p:txBody>
      </p:sp>
      <p:sp>
        <p:nvSpPr>
          <p:cNvPr id="4" name="Freeform 2">
            <a:extLst>
              <a:ext uri="{FF2B5EF4-FFF2-40B4-BE49-F238E27FC236}">
                <a16:creationId xmlns:a16="http://schemas.microsoft.com/office/drawing/2014/main" id="{511A284F-FC86-F66F-A9A2-C5DF9F546DEB}"/>
              </a:ext>
            </a:extLst>
          </p:cNvPr>
          <p:cNvSpPr/>
          <p:nvPr/>
        </p:nvSpPr>
        <p:spPr>
          <a:xfrm>
            <a:off x="8461363" y="2925556"/>
            <a:ext cx="3317937" cy="2928079"/>
          </a:xfrm>
          <a:custGeom>
            <a:avLst/>
            <a:gdLst/>
            <a:ahLst/>
            <a:cxnLst/>
            <a:rect l="l" t="t" r="r" b="b"/>
            <a:pathLst>
              <a:path w="4662663" h="4114800">
                <a:moveTo>
                  <a:pt x="0" y="0"/>
                </a:moveTo>
                <a:lnTo>
                  <a:pt x="4662663" y="0"/>
                </a:lnTo>
                <a:lnTo>
                  <a:pt x="466266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lnSpc>
                <a:spcPct val="150000"/>
              </a:lnSpc>
            </a:pPr>
            <a:endParaRPr lang="en-US" sz="2200">
              <a:latin typeface="UTM Avo" panose="02040603050506020204" pitchFamily="18"/>
            </a:endParaRPr>
          </a:p>
        </p:txBody>
      </p:sp>
    </p:spTree>
    <p:extLst>
      <p:ext uri="{BB962C8B-B14F-4D97-AF65-F5344CB8AC3E}">
        <p14:creationId xmlns:p14="http://schemas.microsoft.com/office/powerpoint/2010/main" val="2779548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nodeType="withEffect">
                                  <p:stCondLst>
                                    <p:cond delay="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nodeType="withEffect">
                                  <p:stCondLst>
                                    <p:cond delay="100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8F1B5B-922F-0FA8-5C0D-7A8580A103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D6BAF1A-8415-0181-0343-6D86E62B191F}"/>
              </a:ext>
            </a:extLst>
          </p:cNvPr>
          <p:cNvSpPr txBox="1"/>
          <p:nvPr/>
        </p:nvSpPr>
        <p:spPr>
          <a:xfrm>
            <a:off x="1482902" y="1116831"/>
            <a:ext cx="9226194" cy="574388"/>
          </a:xfrm>
          <a:prstGeom prst="rect">
            <a:avLst/>
          </a:prstGeom>
          <a:noFill/>
        </p:spPr>
        <p:txBody>
          <a:bodyPr wrap="square" rtlCol="0">
            <a:spAutoFit/>
          </a:bodyPr>
          <a:lstStyle/>
          <a:p>
            <a:pPr algn="ctr">
              <a:lnSpc>
                <a:spcPct val="150000"/>
              </a:lnSpc>
            </a:pPr>
            <a:r>
              <a:rPr lang="en-US" sz="2400" b="1" dirty="0">
                <a:latin typeface="UTM Avo" panose="02040603050506020204" pitchFamily="18"/>
                <a:cs typeface="Times New Roman" panose="02020603050405020304" pitchFamily="18" charset="0"/>
              </a:rPr>
              <a:t>d. </a:t>
            </a:r>
            <a:r>
              <a:rPr lang="en-US" sz="2400" b="1" dirty="0" err="1">
                <a:latin typeface="UTM Avo" panose="02040603050506020204" pitchFamily="18"/>
                <a:cs typeface="Times New Roman" panose="02020603050405020304" pitchFamily="18" charset="0"/>
              </a:rPr>
              <a:t>Kiểm</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tra</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và</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chỉnh</a:t>
            </a:r>
            <a:r>
              <a:rPr lang="en-US" sz="2400" b="1" dirty="0">
                <a:latin typeface="UTM Avo" panose="02040603050506020204" pitchFamily="18"/>
                <a:cs typeface="Times New Roman" panose="02020603050405020304" pitchFamily="18" charset="0"/>
              </a:rPr>
              <a:t> </a:t>
            </a:r>
            <a:r>
              <a:rPr lang="en-US" sz="2400" b="1" dirty="0" err="1">
                <a:latin typeface="UTM Avo" panose="02040603050506020204" pitchFamily="18"/>
                <a:cs typeface="Times New Roman" panose="02020603050405020304" pitchFamily="18" charset="0"/>
              </a:rPr>
              <a:t>sửa</a:t>
            </a:r>
            <a:endParaRPr lang="en-US" sz="2400" b="1" dirty="0">
              <a:latin typeface="UTM Avo" panose="02040603050506020204" pitchFamily="18"/>
              <a:cs typeface="Times New Roman" panose="02020603050405020304" pitchFamily="18" charset="0"/>
            </a:endParaRPr>
          </a:p>
        </p:txBody>
      </p:sp>
      <p:sp>
        <p:nvSpPr>
          <p:cNvPr id="3" name="TextBox 2">
            <a:extLst>
              <a:ext uri="{FF2B5EF4-FFF2-40B4-BE49-F238E27FC236}">
                <a16:creationId xmlns:a16="http://schemas.microsoft.com/office/drawing/2014/main" id="{B71F2D16-A747-0953-FA99-8E4B7BFCDAD7}"/>
              </a:ext>
            </a:extLst>
          </p:cNvPr>
          <p:cNvSpPr txBox="1"/>
          <p:nvPr/>
        </p:nvSpPr>
        <p:spPr>
          <a:xfrm>
            <a:off x="611486" y="1925201"/>
            <a:ext cx="3360091" cy="4445832"/>
          </a:xfrm>
          <a:prstGeom prst="rect">
            <a:avLst/>
          </a:prstGeom>
          <a:noFill/>
        </p:spPr>
        <p:txBody>
          <a:bodyPr wrap="square" rtlCol="0">
            <a:spAutoFit/>
          </a:bodyPr>
          <a:lstStyle/>
          <a:p>
            <a:pPr algn="just" defTabSz="575981">
              <a:lnSpc>
                <a:spcPct val="150000"/>
              </a:lnSpc>
              <a:defRPr/>
            </a:pPr>
            <a:r>
              <a:rPr lang="vi-VN" sz="2400" dirty="0">
                <a:solidFill>
                  <a:prstClr val="black"/>
                </a:solidFill>
                <a:latin typeface="UTM Avo" panose="02040603050506020204" pitchFamily="18"/>
              </a:rPr>
              <a:t>- Ghi lại những điều cần lưu ý về cách viết kiểu bài văn nghị luận phân tích một tác phẩm văn học: chủ đề và những nét đặc sắc về hình thức nghệ thuật.</a:t>
            </a:r>
          </a:p>
        </p:txBody>
      </p:sp>
      <p:pic>
        <p:nvPicPr>
          <p:cNvPr id="4" name="Picture 3">
            <a:extLst>
              <a:ext uri="{FF2B5EF4-FFF2-40B4-BE49-F238E27FC236}">
                <a16:creationId xmlns:a16="http://schemas.microsoft.com/office/drawing/2014/main" id="{0BD91D99-DBA3-B30E-90AF-D1ADACDDA6E1}"/>
              </a:ext>
            </a:extLst>
          </p:cNvPr>
          <p:cNvPicPr>
            <a:picLocks noChangeAspect="1"/>
          </p:cNvPicPr>
          <p:nvPr/>
        </p:nvPicPr>
        <p:blipFill>
          <a:blip r:embed="rId3"/>
          <a:stretch>
            <a:fillRect/>
          </a:stretch>
        </p:blipFill>
        <p:spPr>
          <a:xfrm>
            <a:off x="4422932" y="1925201"/>
            <a:ext cx="3346135" cy="4774549"/>
          </a:xfrm>
          <a:prstGeom prst="rect">
            <a:avLst/>
          </a:prstGeom>
        </p:spPr>
      </p:pic>
      <p:pic>
        <p:nvPicPr>
          <p:cNvPr id="5" name="Picture 4">
            <a:extLst>
              <a:ext uri="{FF2B5EF4-FFF2-40B4-BE49-F238E27FC236}">
                <a16:creationId xmlns:a16="http://schemas.microsoft.com/office/drawing/2014/main" id="{C7264AA9-C521-00D4-49C7-7B565E5D3CC8}"/>
              </a:ext>
            </a:extLst>
          </p:cNvPr>
          <p:cNvPicPr>
            <a:picLocks noChangeAspect="1"/>
          </p:cNvPicPr>
          <p:nvPr/>
        </p:nvPicPr>
        <p:blipFill>
          <a:blip r:embed="rId4"/>
          <a:stretch>
            <a:fillRect/>
          </a:stretch>
        </p:blipFill>
        <p:spPr>
          <a:xfrm>
            <a:off x="8220422" y="1925201"/>
            <a:ext cx="3360092" cy="4774548"/>
          </a:xfrm>
          <a:prstGeom prst="rect">
            <a:avLst/>
          </a:prstGeom>
        </p:spPr>
      </p:pic>
    </p:spTree>
    <p:extLst>
      <p:ext uri="{BB962C8B-B14F-4D97-AF65-F5344CB8AC3E}">
        <p14:creationId xmlns:p14="http://schemas.microsoft.com/office/powerpoint/2010/main" val="272583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6E8EDA-F06A-4C55-E1E8-35A388E965E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0EF239A-3CA1-049B-C3D4-89EDE0876D2B}"/>
              </a:ext>
            </a:extLst>
          </p:cNvPr>
          <p:cNvSpPr/>
          <p:nvPr/>
        </p:nvSpPr>
        <p:spPr>
          <a:xfrm>
            <a:off x="647853" y="1728219"/>
            <a:ext cx="10896294" cy="5019451"/>
          </a:xfrm>
          <a:prstGeom prst="rect">
            <a:avLst/>
          </a:prstGeom>
          <a:noFill/>
        </p:spPr>
        <p:txBody>
          <a:bodyPr wrap="square">
            <a:spAutoFit/>
          </a:bodyPr>
          <a:lstStyle/>
          <a:p>
            <a:pPr indent="339725" algn="just">
              <a:lnSpc>
                <a:spcPct val="150000"/>
              </a:lnSpc>
            </a:pPr>
            <a:r>
              <a:rPr lang="vi-VN" dirty="0">
                <a:solidFill>
                  <a:srgbClr val="000000"/>
                </a:solidFill>
                <a:latin typeface="UTM Avo" panose="02040603050506020204" pitchFamily="18"/>
                <a:cs typeface="Times New Roman" panose="02020603050405020304" pitchFamily="18" charset="0"/>
              </a:rPr>
              <a:t>Ơ-nít Hê-minh-</a:t>
            </a:r>
            <a:r>
              <a:rPr lang="en-US" dirty="0" err="1">
                <a:solidFill>
                  <a:srgbClr val="000000"/>
                </a:solidFill>
                <a:latin typeface="UTM Avo" panose="02040603050506020204" pitchFamily="18"/>
                <a:cs typeface="Times New Roman" panose="02020603050405020304" pitchFamily="18" charset="0"/>
              </a:rPr>
              <a:t>uê</a:t>
            </a:r>
            <a:r>
              <a:rPr lang="vi-VN" dirty="0">
                <a:solidFill>
                  <a:srgbClr val="000000"/>
                </a:solidFill>
                <a:latin typeface="UTM Avo" panose="02040603050506020204" pitchFamily="18"/>
                <a:cs typeface="Times New Roman" panose="02020603050405020304" pitchFamily="18" charset="0"/>
              </a:rPr>
              <a:t> (1899 – 1961) sinh tại bang l-li-noi nước Mĩ, trong một gia đình trí thức. Sau khi tốt nghiệp trung học, ông tham gia chiến tranh thế giới thứ nhất ở chiến trường l-ta-li-a với tư cách phóng viên mặt trận. Sau đó, ông sang Pháp vừa làm báo vừa bắt đầu sáng tác. Hê-minh-</a:t>
            </a:r>
            <a:r>
              <a:rPr lang="en-US" dirty="0" err="1">
                <a:solidFill>
                  <a:srgbClr val="000000"/>
                </a:solidFill>
                <a:latin typeface="UTM Avo" panose="02040603050506020204" pitchFamily="18"/>
                <a:cs typeface="Times New Roman" panose="02020603050405020304" pitchFamily="18" charset="0"/>
              </a:rPr>
              <a:t>uê</a:t>
            </a:r>
            <a:r>
              <a:rPr lang="vi-VN" dirty="0">
                <a:solidFill>
                  <a:srgbClr val="000000"/>
                </a:solidFill>
                <a:latin typeface="UTM Avo" panose="02040603050506020204" pitchFamily="18"/>
                <a:cs typeface="Times New Roman" panose="02020603050405020304" pitchFamily="18" charset="0"/>
              </a:rPr>
              <a:t> là người khởi xướng loại truyện</a:t>
            </a:r>
            <a:r>
              <a:rPr lang="en-US" dirty="0">
                <a:solidFill>
                  <a:srgbClr val="000000"/>
                </a:solidFill>
                <a:latin typeface="UTM Avo" panose="02040603050506020204" pitchFamily="18"/>
                <a:cs typeface="Times New Roman" panose="02020603050405020304" pitchFamily="18" charset="0"/>
              </a:rPr>
              <a:t> </a:t>
            </a:r>
            <a:r>
              <a:rPr lang="vi-VN" dirty="0">
                <a:solidFill>
                  <a:srgbClr val="000000"/>
                </a:solidFill>
                <a:latin typeface="UTM Avo" panose="02040603050506020204" pitchFamily="18"/>
                <a:cs typeface="Times New Roman" panose="02020603050405020304" pitchFamily="18" charset="0"/>
              </a:rPr>
              <a:t>thật</a:t>
            </a:r>
            <a:r>
              <a:rPr lang="en-US" dirty="0">
                <a:solidFill>
                  <a:srgbClr val="000000"/>
                </a:solidFill>
                <a:latin typeface="UTM Avo" panose="02040603050506020204" pitchFamily="18"/>
                <a:cs typeface="Times New Roman" panose="02020603050405020304" pitchFamily="18" charset="0"/>
              </a:rPr>
              <a:t> </a:t>
            </a:r>
            <a:r>
              <a:rPr lang="vi-VN" dirty="0">
                <a:solidFill>
                  <a:srgbClr val="000000"/>
                </a:solidFill>
                <a:latin typeface="UTM Avo" panose="02040603050506020204" pitchFamily="18"/>
                <a:cs typeface="Times New Roman" panose="02020603050405020304" pitchFamily="18" charset="0"/>
              </a:rPr>
              <a:t>ngắn hiện đại và chịu nhiều ảnh hưởng của Sherwood Anderson (1867-1941), một văn sĩ Mỹ nổi tiếng đầu thế kỷ 20. Truyện ngắn của Hê-minh-</a:t>
            </a:r>
            <a:r>
              <a:rPr lang="en-US" dirty="0" err="1">
                <a:solidFill>
                  <a:srgbClr val="000000"/>
                </a:solidFill>
                <a:latin typeface="UTM Avo" panose="02040603050506020204" pitchFamily="18"/>
                <a:cs typeface="Times New Roman" panose="02020603050405020304" pitchFamily="18" charset="0"/>
              </a:rPr>
              <a:t>uê</a:t>
            </a:r>
            <a:r>
              <a:rPr lang="vi-VN" dirty="0">
                <a:solidFill>
                  <a:srgbClr val="000000"/>
                </a:solidFill>
                <a:latin typeface="UTM Avo" panose="02040603050506020204" pitchFamily="18"/>
                <a:cs typeface="Times New Roman" panose="02020603050405020304" pitchFamily="18" charset="0"/>
              </a:rPr>
              <a:t> không có cốt truyện rõ rệt và ông không dùng tình cảm để gây xúc động mạnh. Tuy nhiên với văn phong giản dị nhưng điêu luyện, từ ngữ chọn lọc và óc nhận xét tinh tế, ông thường chia tình tiết câu chuyện thành từng đoạn từng hồi rõ rệt. Truyện </a:t>
            </a:r>
            <a:r>
              <a:rPr lang="vi-VN" i="1" dirty="0">
                <a:solidFill>
                  <a:srgbClr val="000000"/>
                </a:solidFill>
                <a:latin typeface="UTM Avo" panose="02040603050506020204" pitchFamily="18"/>
                <a:cs typeface="Times New Roman" panose="02020603050405020304" pitchFamily="18" charset="0"/>
              </a:rPr>
              <a:t>Ông lão bên chiếc cầu</a:t>
            </a:r>
            <a:r>
              <a:rPr lang="vi-VN" dirty="0">
                <a:solidFill>
                  <a:srgbClr val="000000"/>
                </a:solidFill>
                <a:latin typeface="UTM Avo" panose="02040603050506020204" pitchFamily="18"/>
                <a:cs typeface="Times New Roman" panose="02020603050405020304" pitchFamily="18" charset="0"/>
              </a:rPr>
              <a:t> được dịch từ nguyên tác </a:t>
            </a:r>
            <a:r>
              <a:rPr lang="vi-VN" i="1" dirty="0">
                <a:solidFill>
                  <a:srgbClr val="000000"/>
                </a:solidFill>
                <a:latin typeface="UTM Avo" panose="02040603050506020204" pitchFamily="18"/>
                <a:cs typeface="Times New Roman" panose="02020603050405020304" pitchFamily="18" charset="0"/>
              </a:rPr>
              <a:t>Old Man at the Bridge</a:t>
            </a:r>
            <a:r>
              <a:rPr lang="vi-VN" dirty="0">
                <a:solidFill>
                  <a:srgbClr val="000000"/>
                </a:solidFill>
                <a:latin typeface="UTM Avo" panose="02040603050506020204" pitchFamily="18"/>
                <a:cs typeface="Times New Roman" panose="02020603050405020304" pitchFamily="18" charset="0"/>
              </a:rPr>
              <a:t>, trong đó người thuật chuyện chứng kiến số phận hẩm hiu của ông lão già nua, vì thời cuộc đã trở thành nạn nhân không may của thảm cảnh chiến tranh trong cuộc nội chiến ở Tây Ban Nha (1936-1939). Ở đây, Hê-minh-</a:t>
            </a:r>
            <a:r>
              <a:rPr lang="en-US" dirty="0" err="1">
                <a:solidFill>
                  <a:srgbClr val="000000"/>
                </a:solidFill>
                <a:latin typeface="UTM Avo" panose="02040603050506020204" pitchFamily="18"/>
                <a:cs typeface="Times New Roman" panose="02020603050405020304" pitchFamily="18" charset="0"/>
              </a:rPr>
              <a:t>uê</a:t>
            </a:r>
            <a:r>
              <a:rPr lang="vi-VN" dirty="0">
                <a:solidFill>
                  <a:srgbClr val="000000"/>
                </a:solidFill>
                <a:latin typeface="UTM Avo" panose="02040603050506020204" pitchFamily="18"/>
                <a:cs typeface="Times New Roman" panose="02020603050405020304" pitchFamily="18" charset="0"/>
              </a:rPr>
              <a:t> chỉ ghi nhận sự tàn bạo phi lý của chiến tranh mà không hề biểu lộ xúc động nào.</a:t>
            </a:r>
          </a:p>
        </p:txBody>
      </p:sp>
      <p:sp>
        <p:nvSpPr>
          <p:cNvPr id="3" name="TextBox 2">
            <a:extLst>
              <a:ext uri="{FF2B5EF4-FFF2-40B4-BE49-F238E27FC236}">
                <a16:creationId xmlns:a16="http://schemas.microsoft.com/office/drawing/2014/main" id="{6F3A5D61-AC30-0731-D2B6-AE6D3AB75E02}"/>
              </a:ext>
            </a:extLst>
          </p:cNvPr>
          <p:cNvSpPr txBox="1"/>
          <p:nvPr/>
        </p:nvSpPr>
        <p:spPr>
          <a:xfrm>
            <a:off x="4515278" y="1266554"/>
            <a:ext cx="3161443" cy="461665"/>
          </a:xfrm>
          <a:prstGeom prst="rect">
            <a:avLst/>
          </a:prstGeom>
          <a:noFill/>
        </p:spPr>
        <p:txBody>
          <a:bodyPr wrap="none" rtlCol="0">
            <a:spAutoFit/>
          </a:bodyPr>
          <a:lstStyle/>
          <a:p>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viết</a:t>
            </a:r>
            <a:r>
              <a:rPr lang="en-US" sz="2400" b="1" dirty="0">
                <a:latin typeface="UTM Avo" panose="02040603050506020204" pitchFamily="18" charset="0"/>
              </a:rPr>
              <a:t> </a:t>
            </a:r>
            <a:r>
              <a:rPr lang="en-US" sz="2400" b="1" dirty="0" err="1">
                <a:latin typeface="UTM Avo" panose="02040603050506020204" pitchFamily="18" charset="0"/>
              </a:rPr>
              <a:t>tham</a:t>
            </a:r>
            <a:r>
              <a:rPr lang="en-US" sz="2400" b="1" dirty="0">
                <a:latin typeface="UTM Avo" panose="02040603050506020204" pitchFamily="18" charset="0"/>
              </a:rPr>
              <a:t> </a:t>
            </a:r>
            <a:r>
              <a:rPr lang="en-US" sz="2400" b="1" dirty="0" err="1">
                <a:latin typeface="UTM Avo" panose="02040603050506020204" pitchFamily="18" charset="0"/>
              </a:rPr>
              <a:t>khảo</a:t>
            </a:r>
            <a:endParaRPr lang="en-US" sz="2400" b="1" dirty="0">
              <a:latin typeface="UTM Avo" panose="02040603050506020204" pitchFamily="18" charset="0"/>
            </a:endParaRPr>
          </a:p>
        </p:txBody>
      </p:sp>
    </p:spTree>
    <p:extLst>
      <p:ext uri="{BB962C8B-B14F-4D97-AF65-F5344CB8AC3E}">
        <p14:creationId xmlns:p14="http://schemas.microsoft.com/office/powerpoint/2010/main" val="136213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7C6DFE-D345-2268-B964-6135A92503A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9216B88-451B-AC24-17E0-ABDAD3BF630E}"/>
              </a:ext>
            </a:extLst>
          </p:cNvPr>
          <p:cNvSpPr/>
          <p:nvPr/>
        </p:nvSpPr>
        <p:spPr>
          <a:xfrm>
            <a:off x="534182" y="1794112"/>
            <a:ext cx="11133562" cy="4745723"/>
          </a:xfrm>
          <a:prstGeom prst="rect">
            <a:avLst/>
          </a:prstGeom>
          <a:noFill/>
        </p:spPr>
        <p:txBody>
          <a:bodyPr wrap="square">
            <a:spAutoFit/>
          </a:bodyPr>
          <a:lstStyle/>
          <a:p>
            <a:pPr lvl="0" indent="339725" algn="just">
              <a:lnSpc>
                <a:spcPct val="150000"/>
              </a:lnSpc>
              <a:defRPr/>
            </a:pPr>
            <a:r>
              <a:rPr lang="vi-VN" sz="1700" dirty="0">
                <a:solidFill>
                  <a:srgbClr val="000000"/>
                </a:solidFill>
                <a:latin typeface="UTM Avo" panose="02040603050506020204" pitchFamily="18"/>
                <a:cs typeface="Times New Roman" panose="02020603050405020304" pitchFamily="18" charset="0"/>
              </a:rPr>
              <a:t>Bối cảnh của truyện là Chiếc cầu bắc qua sông, những chiếc xe nối đuôi nhau đi qua, binh lính đẩy hộ xe hàng, những người dân quê lầm lũi bước trong đám bụi, chỉ một mình ông lão già nua vẫn ngồi yên, bất động vì quá mệt mỏi và không thể tiến thêm bước nào nữa. Một bối cảnh chiến tranh hiện rõ qu</a:t>
            </a:r>
            <a:r>
              <a:rPr lang="en-US" sz="1700" dirty="0">
                <a:solidFill>
                  <a:srgbClr val="000000"/>
                </a:solidFill>
                <a:latin typeface="UTM Avo" panose="02040603050506020204" pitchFamily="18"/>
                <a:cs typeface="Times New Roman" panose="02020603050405020304" pitchFamily="18" charset="0"/>
              </a:rPr>
              <a:t>a</a:t>
            </a:r>
            <a:r>
              <a:rPr lang="vi-VN" sz="1700" dirty="0">
                <a:solidFill>
                  <a:srgbClr val="000000"/>
                </a:solidFill>
                <a:latin typeface="UTM Avo" panose="02040603050506020204" pitchFamily="18"/>
                <a:cs typeface="Times New Roman" panose="02020603050405020304" pitchFamily="18" charset="0"/>
              </a:rPr>
              <a:t> từng câu văn mặc dù nhà văn không hề nhắc đến từ </a:t>
            </a:r>
            <a:r>
              <a:rPr lang="vi-VN" sz="1700" i="1" dirty="0">
                <a:solidFill>
                  <a:srgbClr val="000000"/>
                </a:solidFill>
                <a:latin typeface="UTM Avo" panose="02040603050506020204" pitchFamily="18"/>
                <a:cs typeface="Times New Roman" panose="02020603050405020304" pitchFamily="18" charset="0"/>
              </a:rPr>
              <a:t>chiến tranh</a:t>
            </a:r>
            <a:r>
              <a:rPr lang="vi-VN" sz="1700" dirty="0">
                <a:solidFill>
                  <a:srgbClr val="000000"/>
                </a:solidFill>
                <a:latin typeface="UTM Avo" panose="02040603050506020204" pitchFamily="18"/>
                <a:cs typeface="Times New Roman" panose="02020603050405020304" pitchFamily="18" charset="0"/>
              </a:rPr>
              <a:t> nào.</a:t>
            </a:r>
          </a:p>
          <a:p>
            <a:pPr lvl="0" indent="339725" algn="just">
              <a:lnSpc>
                <a:spcPct val="150000"/>
              </a:lnSpc>
              <a:defRPr/>
            </a:pPr>
            <a:r>
              <a:rPr lang="vi-VN" sz="1700" dirty="0">
                <a:solidFill>
                  <a:srgbClr val="000000"/>
                </a:solidFill>
                <a:latin typeface="UTM Avo" panose="02040603050506020204" pitchFamily="18"/>
                <a:cs typeface="Times New Roman" panose="02020603050405020304" pitchFamily="18" charset="0"/>
              </a:rPr>
              <a:t>Qua câu chuyện với nhân vật </a:t>
            </a:r>
            <a:r>
              <a:rPr lang="en-US" sz="1700" dirty="0">
                <a:solidFill>
                  <a:srgbClr val="000000"/>
                </a:solidFill>
                <a:latin typeface="UTM Avo" panose="02040603050506020204" pitchFamily="18"/>
                <a:cs typeface="Times New Roman" panose="02020603050405020304" pitchFamily="18" charset="0"/>
              </a:rPr>
              <a:t>“</a:t>
            </a:r>
            <a:r>
              <a:rPr lang="vi-VN" sz="1700" dirty="0">
                <a:solidFill>
                  <a:srgbClr val="000000"/>
                </a:solidFill>
                <a:latin typeface="UTM Avo" panose="02040603050506020204" pitchFamily="18"/>
                <a:cs typeface="Times New Roman" panose="02020603050405020304" pitchFamily="18" charset="0"/>
              </a:rPr>
              <a:t>tôi</a:t>
            </a:r>
            <a:r>
              <a:rPr lang="en-US" sz="1700" dirty="0">
                <a:solidFill>
                  <a:srgbClr val="000000"/>
                </a:solidFill>
                <a:latin typeface="UTM Avo" panose="02040603050506020204" pitchFamily="18"/>
                <a:cs typeface="Times New Roman" panose="02020603050405020304" pitchFamily="18" charset="0"/>
              </a:rPr>
              <a:t>”</a:t>
            </a:r>
            <a:r>
              <a:rPr lang="vi-VN" sz="1700" dirty="0">
                <a:solidFill>
                  <a:srgbClr val="000000"/>
                </a:solidFill>
                <a:latin typeface="UTM Avo" panose="02040603050506020204" pitchFamily="18"/>
                <a:cs typeface="Times New Roman" panose="02020603050405020304" pitchFamily="18" charset="0"/>
              </a:rPr>
              <a:t>, hoàn cảnh ông lão đã được giới thiệu thật đầy đủ. Ông lão đến từ San Carlos, ông nuôi gia súc và là người cuối cùng rời khỏi thị trấn vì chăm sóc những con vật. Ông lão lo những con vật khác là hai con dê, bốn cặp chim bồ câu sẽ không thể tự kiếm ăn và không biết điều gì sẽ xảy ra với chúng. Và trong cuộc trò chuyện của nhân vật </a:t>
            </a:r>
            <a:r>
              <a:rPr lang="en-US" sz="1700" dirty="0">
                <a:solidFill>
                  <a:srgbClr val="000000"/>
                </a:solidFill>
                <a:latin typeface="UTM Avo" panose="02040603050506020204" pitchFamily="18"/>
                <a:cs typeface="Times New Roman" panose="02020603050405020304" pitchFamily="18" charset="0"/>
              </a:rPr>
              <a:t>“</a:t>
            </a:r>
            <a:r>
              <a:rPr lang="vi-VN" sz="1700" dirty="0">
                <a:solidFill>
                  <a:srgbClr val="000000"/>
                </a:solidFill>
                <a:latin typeface="UTM Avo" panose="02040603050506020204" pitchFamily="18"/>
                <a:cs typeface="Times New Roman" panose="02020603050405020304" pitchFamily="18" charset="0"/>
              </a:rPr>
              <a:t>tôi</a:t>
            </a:r>
            <a:r>
              <a:rPr lang="en-US" sz="1700" dirty="0">
                <a:solidFill>
                  <a:srgbClr val="000000"/>
                </a:solidFill>
                <a:latin typeface="UTM Avo" panose="02040603050506020204" pitchFamily="18"/>
                <a:cs typeface="Times New Roman" panose="02020603050405020304" pitchFamily="18" charset="0"/>
              </a:rPr>
              <a:t>”</a:t>
            </a:r>
            <a:r>
              <a:rPr lang="vi-VN" sz="1700" dirty="0">
                <a:solidFill>
                  <a:srgbClr val="000000"/>
                </a:solidFill>
                <a:latin typeface="UTM Avo" panose="02040603050506020204" pitchFamily="18"/>
                <a:cs typeface="Times New Roman" panose="02020603050405020304" pitchFamily="18" charset="0"/>
              </a:rPr>
              <a:t> với ông lão, chúng ta cũng có thể dự đoán được cái chết có thể đến với ông lão </a:t>
            </a:r>
            <a:r>
              <a:rPr lang="en-US" sz="1700" dirty="0" err="1">
                <a:solidFill>
                  <a:srgbClr val="000000"/>
                </a:solidFill>
                <a:latin typeface="UTM Avo" panose="02040603050506020204" pitchFamily="18"/>
                <a:cs typeface="Times New Roman" panose="02020603050405020304" pitchFamily="18" charset="0"/>
              </a:rPr>
              <a:t>vì</a:t>
            </a:r>
            <a:r>
              <a:rPr lang="en-US" sz="1700" dirty="0">
                <a:solidFill>
                  <a:srgbClr val="000000"/>
                </a:solidFill>
                <a:latin typeface="UTM Avo" panose="02040603050506020204" pitchFamily="18"/>
                <a:cs typeface="Times New Roman" panose="02020603050405020304" pitchFamily="18" charset="0"/>
              </a:rPr>
              <a:t> </a:t>
            </a:r>
            <a:r>
              <a:rPr lang="vi-VN" sz="1700" dirty="0">
                <a:solidFill>
                  <a:srgbClr val="000000"/>
                </a:solidFill>
                <a:latin typeface="UTM Avo" panose="02040603050506020204" pitchFamily="18"/>
                <a:cs typeface="Times New Roman" panose="02020603050405020304" pitchFamily="18" charset="0"/>
              </a:rPr>
              <a:t>đang xảy ra chiến tranh nhưng ông nhất quyết không chịu đi vì lo cho vật nuôi của mình. Không có một sự đánh giá nào từ nhân vật “tôi” về ông lão những qua những chi tiết câu chuyện</a:t>
            </a:r>
            <a:r>
              <a:rPr lang="en-US" sz="1700" dirty="0">
                <a:solidFill>
                  <a:srgbClr val="000000"/>
                </a:solidFill>
                <a:latin typeface="UTM Avo" panose="02040603050506020204" pitchFamily="18"/>
                <a:cs typeface="Times New Roman" panose="02020603050405020304" pitchFamily="18" charset="0"/>
              </a:rPr>
              <a:t>,</a:t>
            </a:r>
            <a:r>
              <a:rPr lang="vi-VN" sz="1700" dirty="0">
                <a:solidFill>
                  <a:srgbClr val="000000"/>
                </a:solidFill>
                <a:latin typeface="UTM Avo" panose="02040603050506020204" pitchFamily="18"/>
                <a:cs typeface="Times New Roman" panose="02020603050405020304" pitchFamily="18" charset="0"/>
              </a:rPr>
              <a:t> chúng ta thấy ông lão là một người có chân dung bụi bặm, xám bẩn nhưng ánh lên sau đó là tấm lòng lương thiện sâu sắc dành cho các con vật nuôi của mình.</a:t>
            </a:r>
          </a:p>
        </p:txBody>
      </p:sp>
    </p:spTree>
    <p:extLst>
      <p:ext uri="{BB962C8B-B14F-4D97-AF65-F5344CB8AC3E}">
        <p14:creationId xmlns:p14="http://schemas.microsoft.com/office/powerpoint/2010/main" val="3010083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AFBA2E0-4DD8-6DF4-BDA3-A01331F5B38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06AC1E1-EEE1-7EBF-0E2F-AF49D7D92A99}"/>
              </a:ext>
            </a:extLst>
          </p:cNvPr>
          <p:cNvSpPr/>
          <p:nvPr/>
        </p:nvSpPr>
        <p:spPr>
          <a:xfrm>
            <a:off x="332292" y="1847682"/>
            <a:ext cx="11536620" cy="4604017"/>
          </a:xfrm>
          <a:prstGeom prst="rect">
            <a:avLst/>
          </a:prstGeom>
          <a:noFill/>
        </p:spPr>
        <p:txBody>
          <a:bodyPr wrap="square">
            <a:spAutoFit/>
          </a:bodyPr>
          <a:lstStyle/>
          <a:p>
            <a:pPr lvl="0" indent="339725" algn="just">
              <a:lnSpc>
                <a:spcPct val="150000"/>
              </a:lnSpc>
              <a:defRPr/>
            </a:pPr>
            <a:r>
              <a:rPr lang="vi-VN" dirty="0">
                <a:latin typeface="UTM Avo" panose="02040603050506020204" pitchFamily="18"/>
                <a:cs typeface="Times New Roman" panose="02020603050405020304" pitchFamily="18" charset="0"/>
              </a:rPr>
              <a:t>Cuối câu chuyện, tác giả nói về ngày "Chủ nhật Phục sinh" và "niềm may mắn" hoàn toàn đối lập với cảnh ngộ của ông lão. Ngày lễ Phục sinh đánh dấu sự sống trở lại của Chúa, và “niềm may mắn” khi giống mèo có thể tự xoay sở. Thế nhưng còn ông lão, có thể ông sẽ phải đối mặt với cái chết khi quân đội phát xít đang đến gần.</a:t>
            </a:r>
          </a:p>
          <a:p>
            <a:pPr lvl="0" indent="339725" algn="just">
              <a:lnSpc>
                <a:spcPct val="150000"/>
              </a:lnSpc>
              <a:defRPr/>
            </a:pPr>
            <a:r>
              <a:rPr lang="vi-VN" dirty="0">
                <a:latin typeface="UTM Avo" panose="02040603050506020204" pitchFamily="18"/>
                <a:cs typeface="Times New Roman" panose="02020603050405020304" pitchFamily="18" charset="0"/>
              </a:rPr>
              <a:t>Trong câu chuyện, chúng ta thấy được tài năng của Hê-minh-uê qua việc sử dụng các đặc sắc nghệ thuật trong câu chuyện. Tác giả không hề nói gì về chiến tranh, nhưng chúng ta cảm nhận được h</a:t>
            </a:r>
            <a:r>
              <a:rPr lang="en-US" dirty="0">
                <a:latin typeface="UTM Avo" panose="02040603050506020204" pitchFamily="18"/>
                <a:cs typeface="Times New Roman" panose="02020603050405020304" pitchFamily="18" charset="0"/>
              </a:rPr>
              <a:t>ơ</a:t>
            </a:r>
            <a:r>
              <a:rPr lang="vi-VN" dirty="0">
                <a:latin typeface="UTM Avo" panose="02040603050506020204" pitchFamily="18"/>
                <a:cs typeface="Times New Roman" panose="02020603050405020304" pitchFamily="18" charset="0"/>
              </a:rPr>
              <a:t>i thở của nó qua hình ảnh biểu tượng: cây cầu - ranh giới của hai phe chiến tranh. Tác giả không hề có sự đánh giá nào về nhân vật của mình nhưng qua ngôn ngữ đối thoại giữa nhân vật </a:t>
            </a:r>
            <a:r>
              <a:rPr lang="en-US" dirty="0">
                <a:latin typeface="UTM Avo" panose="02040603050506020204" pitchFamily="18"/>
                <a:cs typeface="Times New Roman" panose="02020603050405020304" pitchFamily="18" charset="0"/>
              </a:rPr>
              <a:t>“</a:t>
            </a:r>
            <a:r>
              <a:rPr lang="vi-VN" dirty="0">
                <a:latin typeface="UTM Avo" panose="02040603050506020204" pitchFamily="18"/>
                <a:cs typeface="Times New Roman" panose="02020603050405020304" pitchFamily="18" charset="0"/>
              </a:rPr>
              <a:t>tôi</a:t>
            </a:r>
            <a:r>
              <a:rPr lang="en-US" dirty="0">
                <a:latin typeface="UTM Avo" panose="02040603050506020204" pitchFamily="18"/>
                <a:cs typeface="Times New Roman" panose="02020603050405020304" pitchFamily="18" charset="0"/>
              </a:rPr>
              <a:t>”</a:t>
            </a:r>
            <a:r>
              <a:rPr lang="vi-VN" dirty="0">
                <a:latin typeface="UTM Avo" panose="02040603050506020204" pitchFamily="18"/>
                <a:cs typeface="Times New Roman" panose="02020603050405020304" pitchFamily="18" charset="0"/>
              </a:rPr>
              <a:t> và ông lão cho thấy đặc điểm, tâm trạng và phẩm chất của nhân vật. Đặc biệt, việc không đặt tên cho ông lão có ý nghĩa khái quát lớn. Đó không chỉ là một ông lão ngồi bên cầu mà nhân vật </a:t>
            </a:r>
            <a:r>
              <a:rPr lang="en-US" dirty="0">
                <a:latin typeface="UTM Avo" panose="02040603050506020204" pitchFamily="18"/>
                <a:cs typeface="Times New Roman" panose="02020603050405020304" pitchFamily="18" charset="0"/>
              </a:rPr>
              <a:t>“</a:t>
            </a:r>
            <a:r>
              <a:rPr lang="vi-VN" dirty="0">
                <a:latin typeface="UTM Avo" panose="02040603050506020204" pitchFamily="18"/>
                <a:cs typeface="Times New Roman" panose="02020603050405020304" pitchFamily="18" charset="0"/>
              </a:rPr>
              <a:t>tôi</a:t>
            </a:r>
            <a:r>
              <a:rPr lang="en-US" dirty="0">
                <a:latin typeface="UTM Avo" panose="02040603050506020204" pitchFamily="18"/>
                <a:cs typeface="Times New Roman" panose="02020603050405020304" pitchFamily="18" charset="0"/>
              </a:rPr>
              <a:t>”</a:t>
            </a:r>
            <a:r>
              <a:rPr lang="vi-VN" dirty="0">
                <a:latin typeface="UTM Avo" panose="02040603050506020204" pitchFamily="18"/>
                <a:cs typeface="Times New Roman" panose="02020603050405020304" pitchFamily="18" charset="0"/>
              </a:rPr>
              <a:t> gặp được mà ông là đại diện cho rất nhiều số phận con người bị ảnh hưởng bởi chiến tranh.</a:t>
            </a:r>
          </a:p>
        </p:txBody>
      </p:sp>
    </p:spTree>
    <p:extLst>
      <p:ext uri="{BB962C8B-B14F-4D97-AF65-F5344CB8AC3E}">
        <p14:creationId xmlns:p14="http://schemas.microsoft.com/office/powerpoint/2010/main" val="425343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D5EFB4-D5E5-48CC-FEAD-7EC4A492359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98C2919-D122-B12B-8656-E8DB286EE9AB}"/>
              </a:ext>
            </a:extLst>
          </p:cNvPr>
          <p:cNvSpPr/>
          <p:nvPr/>
        </p:nvSpPr>
        <p:spPr>
          <a:xfrm>
            <a:off x="594997" y="1836008"/>
            <a:ext cx="5023925" cy="4603953"/>
          </a:xfrm>
          <a:prstGeom prst="rect">
            <a:avLst/>
          </a:prstGeom>
          <a:noFill/>
        </p:spPr>
        <p:txBody>
          <a:bodyPr wrap="square">
            <a:spAutoFit/>
          </a:bodyPr>
          <a:lstStyle/>
          <a:p>
            <a:pPr indent="339725" algn="just" defTabSz="575981">
              <a:lnSpc>
                <a:spcPct val="150000"/>
              </a:lnSpc>
              <a:defRPr/>
            </a:pPr>
            <a:r>
              <a:rPr lang="vi-VN" dirty="0">
                <a:solidFill>
                  <a:srgbClr val="000000"/>
                </a:solidFill>
                <a:latin typeface="UTM Avo" panose="02040603050506020204" pitchFamily="18"/>
                <a:cs typeface="Times New Roman" panose="02020603050405020304" pitchFamily="18" charset="0"/>
              </a:rPr>
              <a:t>Tác phẩm </a:t>
            </a:r>
            <a:r>
              <a:rPr lang="vi-VN" i="1" dirty="0">
                <a:solidFill>
                  <a:srgbClr val="000000"/>
                </a:solidFill>
                <a:latin typeface="UTM Avo" panose="02040603050506020204" pitchFamily="18"/>
                <a:cs typeface="Times New Roman" panose="02020603050405020304" pitchFamily="18" charset="0"/>
              </a:rPr>
              <a:t>Ông </a:t>
            </a:r>
            <a:r>
              <a:rPr lang="en-US" i="1" dirty="0" err="1">
                <a:solidFill>
                  <a:srgbClr val="000000"/>
                </a:solidFill>
                <a:latin typeface="UTM Avo" panose="02040603050506020204" pitchFamily="18"/>
                <a:cs typeface="Times New Roman" panose="02020603050405020304" pitchFamily="18" charset="0"/>
              </a:rPr>
              <a:t>lão</a:t>
            </a:r>
            <a:r>
              <a:rPr lang="vi-VN" i="1" dirty="0">
                <a:solidFill>
                  <a:srgbClr val="000000"/>
                </a:solidFill>
                <a:latin typeface="UTM Avo" panose="02040603050506020204" pitchFamily="18"/>
                <a:cs typeface="Times New Roman" panose="02020603050405020304" pitchFamily="18" charset="0"/>
              </a:rPr>
              <a:t> bên c</a:t>
            </a:r>
            <a:r>
              <a:rPr lang="en-US" i="1" dirty="0" err="1">
                <a:solidFill>
                  <a:srgbClr val="000000"/>
                </a:solidFill>
                <a:latin typeface="UTM Avo" panose="02040603050506020204" pitchFamily="18"/>
                <a:cs typeface="Times New Roman" panose="02020603050405020304" pitchFamily="18" charset="0"/>
              </a:rPr>
              <a:t>hiếc</a:t>
            </a:r>
            <a:r>
              <a:rPr lang="vi-VN" i="1" dirty="0">
                <a:solidFill>
                  <a:srgbClr val="000000"/>
                </a:solidFill>
                <a:latin typeface="UTM Avo" panose="02040603050506020204" pitchFamily="18"/>
                <a:cs typeface="Times New Roman" panose="02020603050405020304" pitchFamily="18" charset="0"/>
              </a:rPr>
              <a:t> cầu </a:t>
            </a:r>
            <a:r>
              <a:rPr lang="vi-VN" dirty="0">
                <a:solidFill>
                  <a:srgbClr val="000000"/>
                </a:solidFill>
                <a:latin typeface="UTM Avo" panose="02040603050506020204" pitchFamily="18"/>
                <a:cs typeface="Times New Roman" panose="02020603050405020304" pitchFamily="18" charset="0"/>
              </a:rPr>
              <a:t>cũng thể hiện tình cảm yêu mến, khâm phục của nhà văn đối với những con người lao động nghèo khổ. Tác giả muốn chuyển đến người đọc một thông điệp quan trọng: Chiến tranh chỉ đem đến mất mát, đau thương. Con người dù trong hoàn cảnh nào cũng luôn giữ cho mình sự lương thiện và tình yêu thương. Câu chuyện còn nhắc nhở con người phải biết trân trọng, giữ gìn nền hòa bình trên toàn thế giới</a:t>
            </a:r>
          </a:p>
        </p:txBody>
      </p:sp>
      <p:pic>
        <p:nvPicPr>
          <p:cNvPr id="4" name="Picture 3">
            <a:extLst>
              <a:ext uri="{FF2B5EF4-FFF2-40B4-BE49-F238E27FC236}">
                <a16:creationId xmlns:a16="http://schemas.microsoft.com/office/drawing/2014/main" id="{EC7A93B7-F25D-440A-BFD9-EA88083C8246}"/>
              </a:ext>
            </a:extLst>
          </p:cNvPr>
          <p:cNvPicPr>
            <a:picLocks noChangeAspect="1"/>
          </p:cNvPicPr>
          <p:nvPr/>
        </p:nvPicPr>
        <p:blipFill>
          <a:blip r:embed="rId3"/>
          <a:srcRect l="25341" r="22000" b="1"/>
          <a:stretch/>
        </p:blipFill>
        <p:spPr>
          <a:xfrm>
            <a:off x="5927412" y="612337"/>
            <a:ext cx="6264588" cy="624566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38961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07336E3-B3C7-0CF0-DB82-40B29127A75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6B3C70A-B6D2-1B5C-CF75-AD2D58EBC976}"/>
              </a:ext>
            </a:extLst>
          </p:cNvPr>
          <p:cNvSpPr/>
          <p:nvPr/>
        </p:nvSpPr>
        <p:spPr>
          <a:xfrm>
            <a:off x="402631" y="1777987"/>
            <a:ext cx="11386739" cy="473078"/>
          </a:xfrm>
          <a:prstGeom prst="rect">
            <a:avLst/>
          </a:prstGeom>
        </p:spPr>
        <p:txBody>
          <a:bodyPr wrap="square">
            <a:spAutoFit/>
          </a:bodyPr>
          <a:lstStyle/>
          <a:p>
            <a:pPr>
              <a:lnSpc>
                <a:spcPct val="150000"/>
              </a:lnSpc>
            </a:pPr>
            <a:r>
              <a:rPr lang="vi-VN" sz="1900" b="1" dirty="0">
                <a:solidFill>
                  <a:srgbClr val="000000"/>
                </a:solidFill>
                <a:latin typeface="UTM Avo" panose="02040603050506020204" pitchFamily="18"/>
                <a:cs typeface="Times New Roman" panose="02020603050405020304" pitchFamily="18" charset="0"/>
              </a:rPr>
              <a:t>2</a:t>
            </a:r>
            <a:r>
              <a:rPr lang="en-US" sz="1900" b="1" dirty="0">
                <a:solidFill>
                  <a:srgbClr val="000000"/>
                </a:solidFill>
                <a:latin typeface="UTM Avo" panose="02040603050506020204" pitchFamily="18"/>
                <a:cs typeface="Times New Roman" panose="02020603050405020304" pitchFamily="18" charset="0"/>
              </a:rPr>
              <a:t>.</a:t>
            </a:r>
            <a:r>
              <a:rPr lang="vi-VN" sz="1900" b="1" dirty="0">
                <a:solidFill>
                  <a:srgbClr val="000000"/>
                </a:solidFill>
                <a:latin typeface="UTM Avo" panose="02040603050506020204" pitchFamily="18"/>
                <a:cs typeface="Times New Roman" panose="02020603050405020304" pitchFamily="18" charset="0"/>
              </a:rPr>
              <a:t> Rèn luyện kĩ năng viết: </a:t>
            </a:r>
            <a:r>
              <a:rPr lang="en-US" sz="1900" b="1" dirty="0" err="1">
                <a:solidFill>
                  <a:srgbClr val="000000"/>
                </a:solidFill>
                <a:latin typeface="UTM Avo" panose="02040603050506020204" pitchFamily="18"/>
                <a:cs typeface="Times New Roman" panose="02020603050405020304" pitchFamily="18" charset="0"/>
              </a:rPr>
              <a:t>Phân</a:t>
            </a: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tích</a:t>
            </a: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nhân</a:t>
            </a: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vật</a:t>
            </a: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trong</a:t>
            </a: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tác</a:t>
            </a: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phẩm</a:t>
            </a: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truyện</a:t>
            </a:r>
            <a:endParaRPr lang="vi-VN" sz="1900" dirty="0">
              <a:solidFill>
                <a:srgbClr val="000000"/>
              </a:solidFill>
              <a:latin typeface="UTM Avo" panose="02040603050506020204" pitchFamily="18"/>
              <a:cs typeface="Times New Roman" panose="02020603050405020304" pitchFamily="18" charset="0"/>
            </a:endParaRPr>
          </a:p>
        </p:txBody>
      </p:sp>
      <p:sp>
        <p:nvSpPr>
          <p:cNvPr id="3" name="Rectangle 2">
            <a:extLst>
              <a:ext uri="{FF2B5EF4-FFF2-40B4-BE49-F238E27FC236}">
                <a16:creationId xmlns:a16="http://schemas.microsoft.com/office/drawing/2014/main" id="{8D12B086-6E13-466B-562D-B27F1C6F8F9A}"/>
              </a:ext>
            </a:extLst>
          </p:cNvPr>
          <p:cNvSpPr/>
          <p:nvPr/>
        </p:nvSpPr>
        <p:spPr>
          <a:xfrm>
            <a:off x="402630" y="2133049"/>
            <a:ext cx="11386739" cy="3538854"/>
          </a:xfrm>
          <a:prstGeom prst="rect">
            <a:avLst/>
          </a:prstGeom>
        </p:spPr>
        <p:txBody>
          <a:bodyPr wrap="square">
            <a:spAutoFit/>
          </a:bodyPr>
          <a:lstStyle/>
          <a:p>
            <a:pPr algn="just">
              <a:lnSpc>
                <a:spcPct val="150000"/>
              </a:lnSpc>
            </a:pPr>
            <a:r>
              <a:rPr lang="vi-VN" sz="1900" b="1" dirty="0">
                <a:solidFill>
                  <a:srgbClr val="000000"/>
                </a:solidFill>
                <a:latin typeface="UTM Avo" panose="02040603050506020204" pitchFamily="18"/>
                <a:cs typeface="Times New Roman" panose="02020603050405020304" pitchFamily="18" charset="0"/>
              </a:rPr>
              <a:t>a) Cách thức</a:t>
            </a:r>
            <a:endParaRPr lang="vi-VN" sz="1900" dirty="0">
              <a:solidFill>
                <a:srgbClr val="000000"/>
              </a:solidFill>
              <a:latin typeface="UTM Avo" panose="02040603050506020204" pitchFamily="18"/>
              <a:cs typeface="Times New Roman" panose="02020603050405020304" pitchFamily="18" charset="0"/>
            </a:endParaRPr>
          </a:p>
          <a:p>
            <a:pPr algn="just">
              <a:lnSpc>
                <a:spcPct val="150000"/>
              </a:lnSpc>
            </a:pP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Vai</a:t>
            </a: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trò</a:t>
            </a:r>
            <a:r>
              <a:rPr lang="en-US" sz="1900" b="1" dirty="0">
                <a:solidFill>
                  <a:srgbClr val="000000"/>
                </a:solidFill>
                <a:latin typeface="UTM Avo" panose="02040603050506020204" pitchFamily="18"/>
                <a:cs typeface="Times New Roman" panose="02020603050405020304" pitchFamily="18" charset="0"/>
              </a:rPr>
              <a:t>: </a:t>
            </a:r>
            <a:r>
              <a:rPr lang="vi-VN" sz="1900" dirty="0">
                <a:solidFill>
                  <a:srgbClr val="000000"/>
                </a:solidFill>
                <a:latin typeface="UTM Avo" panose="02040603050506020204" pitchFamily="18"/>
                <a:cs typeface="Times New Roman" panose="02020603050405020304" pitchFamily="18" charset="0"/>
              </a:rPr>
              <a:t>Nhân vật là yếu tố quan trọng giúp nhà văn thể hiện chủ đề của tác phẩm truyện. </a:t>
            </a:r>
            <a:endParaRPr lang="en-US" sz="1900" dirty="0">
              <a:solidFill>
                <a:srgbClr val="000000"/>
              </a:solidFill>
              <a:latin typeface="UTM Avo" panose="02040603050506020204" pitchFamily="18"/>
              <a:cs typeface="Times New Roman" panose="02020603050405020304" pitchFamily="18" charset="0"/>
            </a:endParaRPr>
          </a:p>
          <a:p>
            <a:pPr algn="just">
              <a:lnSpc>
                <a:spcPct val="150000"/>
              </a:lnSpc>
            </a:pP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Cách</a:t>
            </a: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phân</a:t>
            </a: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tích</a:t>
            </a:r>
            <a:r>
              <a:rPr lang="en-US" sz="1900" b="1" dirty="0">
                <a:solidFill>
                  <a:srgbClr val="000000"/>
                </a:solidFill>
                <a:latin typeface="UTM Avo" panose="02040603050506020204" pitchFamily="18"/>
                <a:cs typeface="Times New Roman" panose="02020603050405020304" pitchFamily="18" charset="0"/>
              </a:rPr>
              <a:t>: </a:t>
            </a:r>
          </a:p>
          <a:p>
            <a:pPr algn="just">
              <a:lnSpc>
                <a:spcPct val="150000"/>
              </a:lnSpc>
            </a:pPr>
            <a:r>
              <a:rPr lang="en-US" sz="1900" dirty="0">
                <a:solidFill>
                  <a:srgbClr val="000000"/>
                </a:solidFill>
                <a:latin typeface="UTM Avo" panose="02040603050506020204" pitchFamily="18"/>
                <a:cs typeface="Times New Roman" panose="02020603050405020304" pitchFamily="18" charset="0"/>
              </a:rPr>
              <a:t>+ X</a:t>
            </a:r>
            <a:r>
              <a:rPr lang="vi-VN" sz="1900" dirty="0">
                <a:solidFill>
                  <a:srgbClr val="000000"/>
                </a:solidFill>
                <a:latin typeface="UTM Avo" panose="02040603050506020204" pitchFamily="18"/>
                <a:cs typeface="Times New Roman" panose="02020603050405020304" pitchFamily="18" charset="0"/>
              </a:rPr>
              <a:t>ác định các chi tiết nhà văn sử dụng để thể hiện nhân vật</a:t>
            </a:r>
            <a:r>
              <a:rPr lang="en-US" sz="1900" dirty="0">
                <a:solidFill>
                  <a:srgbClr val="000000"/>
                </a:solidFill>
                <a:latin typeface="UTM Avo" panose="02040603050506020204" pitchFamily="18"/>
                <a:cs typeface="Times New Roman" panose="02020603050405020304" pitchFamily="18" charset="0"/>
              </a:rPr>
              <a:t>, </a:t>
            </a:r>
            <a:r>
              <a:rPr lang="vi-VN" sz="1900" dirty="0">
                <a:solidFill>
                  <a:srgbClr val="000000"/>
                </a:solidFill>
                <a:latin typeface="UTM Avo" panose="02040603050506020204" pitchFamily="18"/>
                <a:cs typeface="Times New Roman" panose="02020603050405020304" pitchFamily="18" charset="0"/>
              </a:rPr>
              <a:t>từ đó khái quát về đặc điểm của nhân vật</a:t>
            </a:r>
            <a:r>
              <a:rPr lang="en-US" sz="1900" dirty="0">
                <a:solidFill>
                  <a:srgbClr val="000000"/>
                </a:solidFill>
                <a:latin typeface="UTM Avo" panose="02040603050506020204" pitchFamily="18"/>
                <a:cs typeface="Times New Roman" panose="02020603050405020304" pitchFamily="18" charset="0"/>
              </a:rPr>
              <a:t>, </a:t>
            </a:r>
            <a:r>
              <a:rPr lang="vi-VN" sz="1900" dirty="0">
                <a:solidFill>
                  <a:srgbClr val="000000"/>
                </a:solidFill>
                <a:latin typeface="UTM Avo" panose="02040603050506020204" pitchFamily="18"/>
                <a:cs typeface="Times New Roman" panose="02020603050405020304" pitchFamily="18" charset="0"/>
              </a:rPr>
              <a:t>về nghệ thuật xây dựng nhân vật, về tác dụng thể hiện chủ đề của nhân vật được phân tích,… </a:t>
            </a:r>
            <a:endParaRPr lang="en-US" sz="1900" dirty="0">
              <a:solidFill>
                <a:srgbClr val="000000"/>
              </a:solidFill>
              <a:latin typeface="UTM Avo" panose="02040603050506020204" pitchFamily="18"/>
              <a:cs typeface="Times New Roman" panose="02020603050405020304" pitchFamily="18" charset="0"/>
            </a:endParaRPr>
          </a:p>
          <a:p>
            <a:pPr algn="just">
              <a:lnSpc>
                <a:spcPct val="150000"/>
              </a:lnSpc>
            </a:pPr>
            <a:r>
              <a:rPr lang="en-US" sz="1900" dirty="0">
                <a:solidFill>
                  <a:srgbClr val="000000"/>
                </a:solidFill>
                <a:latin typeface="UTM Avo" panose="02040603050506020204" pitchFamily="18"/>
                <a:cs typeface="Times New Roman" panose="02020603050405020304" pitchFamily="18" charset="0"/>
              </a:rPr>
              <a:t>+ </a:t>
            </a:r>
            <a:r>
              <a:rPr lang="vi-VN" sz="1900" dirty="0">
                <a:solidFill>
                  <a:srgbClr val="000000"/>
                </a:solidFill>
                <a:latin typeface="UTM Avo" panose="02040603050506020204" pitchFamily="18"/>
                <a:cs typeface="Times New Roman" panose="02020603050405020304" pitchFamily="18" charset="0"/>
              </a:rPr>
              <a:t>Có thể lựa chọn để liên hệ, so sánh với nhân vật trong các tác phẩm văn học khác để nhận ra điểm gặp gỡ và khác biệt. </a:t>
            </a:r>
          </a:p>
        </p:txBody>
      </p:sp>
      <p:sp>
        <p:nvSpPr>
          <p:cNvPr id="5" name="Rectangle 4">
            <a:extLst>
              <a:ext uri="{FF2B5EF4-FFF2-40B4-BE49-F238E27FC236}">
                <a16:creationId xmlns:a16="http://schemas.microsoft.com/office/drawing/2014/main" id="{A6A1CCA7-0980-7786-3698-C3472629FCF1}"/>
              </a:ext>
            </a:extLst>
          </p:cNvPr>
          <p:cNvSpPr/>
          <p:nvPr/>
        </p:nvSpPr>
        <p:spPr>
          <a:xfrm>
            <a:off x="402631" y="5671903"/>
            <a:ext cx="11386738" cy="907364"/>
          </a:xfrm>
          <a:prstGeom prst="rect">
            <a:avLst/>
          </a:prstGeom>
        </p:spPr>
        <p:txBody>
          <a:bodyPr wrap="square">
            <a:spAutoFit/>
          </a:bodyPr>
          <a:lstStyle/>
          <a:p>
            <a:pPr algn="just">
              <a:lnSpc>
                <a:spcPct val="150000"/>
              </a:lnSpc>
            </a:pPr>
            <a:r>
              <a:rPr lang="en-US" sz="1900" b="1" dirty="0">
                <a:solidFill>
                  <a:srgbClr val="000000"/>
                </a:solidFill>
                <a:latin typeface="UTM Avo" panose="02040603050506020204" pitchFamily="18"/>
                <a:cs typeface="Times New Roman" panose="02020603050405020304" pitchFamily="18" charset="0"/>
              </a:rPr>
              <a:t>- </a:t>
            </a:r>
            <a:r>
              <a:rPr lang="en-US" sz="1900" b="1" dirty="0" err="1">
                <a:solidFill>
                  <a:srgbClr val="000000"/>
                </a:solidFill>
                <a:latin typeface="UTM Avo" panose="02040603050506020204" pitchFamily="18"/>
                <a:cs typeface="Times New Roman" panose="02020603050405020304" pitchFamily="18" charset="0"/>
              </a:rPr>
              <a:t>Lưu</a:t>
            </a:r>
            <a:r>
              <a:rPr lang="en-US" sz="1900" b="1" dirty="0">
                <a:solidFill>
                  <a:srgbClr val="000000"/>
                </a:solidFill>
                <a:latin typeface="UTM Avo" panose="02040603050506020204" pitchFamily="18"/>
                <a:cs typeface="Times New Roman" panose="02020603050405020304" pitchFamily="18" charset="0"/>
              </a:rPr>
              <a:t> ý: </a:t>
            </a:r>
            <a:r>
              <a:rPr lang="vi-VN" sz="1900" dirty="0">
                <a:solidFill>
                  <a:srgbClr val="000000"/>
                </a:solidFill>
                <a:latin typeface="UTM Avo" panose="02040603050506020204" pitchFamily="18"/>
                <a:cs typeface="Times New Roman" panose="02020603050405020304" pitchFamily="18" charset="0"/>
              </a:rPr>
              <a:t>Cần kết hợp linh hoạt giữa lí lẽ và bằng chứng, giữa phân tích và đánh giá, nhận xét, giữa nội dung khách quan về nhân vật và cảm nhận chủ quan của người viết về nhân vật đó.</a:t>
            </a:r>
          </a:p>
        </p:txBody>
      </p:sp>
    </p:spTree>
    <p:extLst>
      <p:ext uri="{BB962C8B-B14F-4D97-AF65-F5344CB8AC3E}">
        <p14:creationId xmlns:p14="http://schemas.microsoft.com/office/powerpoint/2010/main" val="1122453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50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10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Effect transition="in" filter="fade">
                                      <p:cBhvr>
                                        <p:cTn id="28"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B2FD1D6-7B3E-CAA4-28BD-06E6D531E102}"/>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F6CA903-0E03-0E16-928E-1941153FBF06}"/>
              </a:ext>
            </a:extLst>
          </p:cNvPr>
          <p:cNvGraphicFramePr>
            <a:graphicFrameLocks noGrp="1"/>
          </p:cNvGraphicFramePr>
          <p:nvPr>
            <p:extLst>
              <p:ext uri="{D42A27DB-BD31-4B8C-83A1-F6EECF244321}">
                <p14:modId xmlns:p14="http://schemas.microsoft.com/office/powerpoint/2010/main" val="2142134053"/>
              </p:ext>
            </p:extLst>
          </p:nvPr>
        </p:nvGraphicFramePr>
        <p:xfrm>
          <a:off x="466808" y="1740973"/>
          <a:ext cx="11429536" cy="4870139"/>
        </p:xfrm>
        <a:graphic>
          <a:graphicData uri="http://schemas.openxmlformats.org/drawingml/2006/table">
            <a:tbl>
              <a:tblPr>
                <a:tableStyleId>{5940675A-B579-460E-94D1-54222C63F5DA}</a:tableStyleId>
              </a:tblPr>
              <a:tblGrid>
                <a:gridCol w="8394192">
                  <a:extLst>
                    <a:ext uri="{9D8B030D-6E8A-4147-A177-3AD203B41FA5}">
                      <a16:colId xmlns:a16="http://schemas.microsoft.com/office/drawing/2014/main" val="288801100"/>
                    </a:ext>
                  </a:extLst>
                </a:gridCol>
                <a:gridCol w="3035344">
                  <a:extLst>
                    <a:ext uri="{9D8B030D-6E8A-4147-A177-3AD203B41FA5}">
                      <a16:colId xmlns:a16="http://schemas.microsoft.com/office/drawing/2014/main" val="3746782343"/>
                    </a:ext>
                  </a:extLst>
                </a:gridCol>
              </a:tblGrid>
              <a:tr h="410083">
                <a:tc>
                  <a:txBody>
                    <a:bodyPr/>
                    <a:lstStyle/>
                    <a:p>
                      <a:pPr algn="ctr">
                        <a:lnSpc>
                          <a:spcPct val="150000"/>
                        </a:lnSpc>
                      </a:pPr>
                      <a:r>
                        <a:rPr lang="en-US" sz="1700" b="1" dirty="0" err="1">
                          <a:effectLst/>
                          <a:latin typeface="UTM Avo" panose="02040603050506020204" pitchFamily="18"/>
                          <a:cs typeface="Times New Roman" panose="02020603050405020304" pitchFamily="18" charset="0"/>
                        </a:rPr>
                        <a:t>Đoạn</a:t>
                      </a:r>
                      <a:r>
                        <a:rPr lang="en-US" sz="1700" b="1" dirty="0">
                          <a:effectLst/>
                          <a:latin typeface="UTM Avo" panose="02040603050506020204" pitchFamily="18"/>
                          <a:cs typeface="Times New Roman" panose="02020603050405020304" pitchFamily="18" charset="0"/>
                        </a:rPr>
                        <a:t> </a:t>
                      </a:r>
                      <a:r>
                        <a:rPr lang="en-US" sz="1700" b="1" dirty="0" err="1">
                          <a:effectLst/>
                          <a:latin typeface="UTM Avo" panose="02040603050506020204" pitchFamily="18"/>
                          <a:cs typeface="Times New Roman" panose="02020603050405020304" pitchFamily="18" charset="0"/>
                        </a:rPr>
                        <a:t>văn</a:t>
                      </a:r>
                      <a:endParaRPr lang="en-US" sz="1700" b="1" dirty="0">
                        <a:solidFill>
                          <a:srgbClr val="000000"/>
                        </a:solidFill>
                        <a:effectLst/>
                        <a:latin typeface="UTM Avo" panose="02040603050506020204" pitchFamily="18"/>
                        <a:cs typeface="Times New Roman" panose="02020603050405020304" pitchFamily="18" charset="0"/>
                      </a:endParaRPr>
                    </a:p>
                  </a:txBody>
                  <a:tcPr marL="16199" marR="16199" marT="8100" marB="8100" anchor="ctr">
                    <a:solidFill>
                      <a:schemeClr val="accent1">
                        <a:lumMod val="40000"/>
                        <a:lumOff val="60000"/>
                      </a:schemeClr>
                    </a:solidFill>
                  </a:tcPr>
                </a:tc>
                <a:tc>
                  <a:txBody>
                    <a:bodyPr/>
                    <a:lstStyle/>
                    <a:p>
                      <a:pPr algn="ctr">
                        <a:lnSpc>
                          <a:spcPct val="150000"/>
                        </a:lnSpc>
                      </a:pPr>
                      <a:r>
                        <a:rPr lang="en-US" sz="1700" b="1" dirty="0" err="1">
                          <a:effectLst/>
                          <a:latin typeface="UTM Avo" panose="02040603050506020204" pitchFamily="18"/>
                          <a:cs typeface="Times New Roman" panose="02020603050405020304" pitchFamily="18" charset="0"/>
                        </a:rPr>
                        <a:t>Chức</a:t>
                      </a:r>
                      <a:r>
                        <a:rPr lang="en-US" sz="1700" b="1" dirty="0">
                          <a:effectLst/>
                          <a:latin typeface="UTM Avo" panose="02040603050506020204" pitchFamily="18"/>
                          <a:cs typeface="Times New Roman" panose="02020603050405020304" pitchFamily="18" charset="0"/>
                        </a:rPr>
                        <a:t> </a:t>
                      </a:r>
                      <a:r>
                        <a:rPr lang="en-US" sz="1700" b="1" dirty="0" err="1">
                          <a:effectLst/>
                          <a:latin typeface="UTM Avo" panose="02040603050506020204" pitchFamily="18"/>
                          <a:cs typeface="Times New Roman" panose="02020603050405020304" pitchFamily="18" charset="0"/>
                        </a:rPr>
                        <a:t>năng</a:t>
                      </a:r>
                      <a:r>
                        <a:rPr lang="en-US" sz="1700" b="1" dirty="0">
                          <a:effectLst/>
                          <a:latin typeface="UTM Avo" panose="02040603050506020204" pitchFamily="18"/>
                          <a:cs typeface="Times New Roman" panose="02020603050405020304" pitchFamily="18" charset="0"/>
                        </a:rPr>
                        <a:t> </a:t>
                      </a:r>
                      <a:r>
                        <a:rPr lang="en-US" sz="1700" b="1" dirty="0" err="1">
                          <a:effectLst/>
                          <a:latin typeface="UTM Avo" panose="02040603050506020204" pitchFamily="18"/>
                          <a:cs typeface="Times New Roman" panose="02020603050405020304" pitchFamily="18" charset="0"/>
                        </a:rPr>
                        <a:t>của</a:t>
                      </a:r>
                      <a:r>
                        <a:rPr lang="en-US" sz="1700" b="1" dirty="0">
                          <a:effectLst/>
                          <a:latin typeface="UTM Avo" panose="02040603050506020204" pitchFamily="18"/>
                          <a:cs typeface="Times New Roman" panose="02020603050405020304" pitchFamily="18" charset="0"/>
                        </a:rPr>
                        <a:t> </a:t>
                      </a:r>
                      <a:r>
                        <a:rPr lang="en-US" sz="1700" b="1" dirty="0" err="1">
                          <a:effectLst/>
                          <a:latin typeface="UTM Avo" panose="02040603050506020204" pitchFamily="18"/>
                          <a:cs typeface="Times New Roman" panose="02020603050405020304" pitchFamily="18" charset="0"/>
                        </a:rPr>
                        <a:t>câu</a:t>
                      </a:r>
                      <a:r>
                        <a:rPr lang="en-US" sz="1700" b="1" dirty="0">
                          <a:effectLst/>
                          <a:latin typeface="UTM Avo" panose="02040603050506020204" pitchFamily="18"/>
                          <a:cs typeface="Times New Roman" panose="02020603050405020304" pitchFamily="18" charset="0"/>
                        </a:rPr>
                        <a:t> </a:t>
                      </a:r>
                      <a:r>
                        <a:rPr lang="en-US" sz="1700" b="1" dirty="0" err="1">
                          <a:effectLst/>
                          <a:latin typeface="UTM Avo" panose="02040603050506020204" pitchFamily="18"/>
                          <a:cs typeface="Times New Roman" panose="02020603050405020304" pitchFamily="18" charset="0"/>
                        </a:rPr>
                        <a:t>văn</a:t>
                      </a:r>
                      <a:endParaRPr lang="en-US" sz="1700" b="1" dirty="0">
                        <a:solidFill>
                          <a:srgbClr val="000000"/>
                        </a:solidFill>
                        <a:effectLst/>
                        <a:latin typeface="UTM Avo" panose="02040603050506020204" pitchFamily="18"/>
                        <a:cs typeface="Times New Roman" panose="02020603050405020304" pitchFamily="18" charset="0"/>
                      </a:endParaRPr>
                    </a:p>
                  </a:txBody>
                  <a:tcPr marL="16199" marR="16199" marT="8100" marB="8100" anchor="ctr">
                    <a:solidFill>
                      <a:schemeClr val="accent1">
                        <a:lumMod val="40000"/>
                        <a:lumOff val="60000"/>
                      </a:schemeClr>
                    </a:solidFill>
                  </a:tcPr>
                </a:tc>
                <a:extLst>
                  <a:ext uri="{0D108BD9-81ED-4DB2-BD59-A6C34878D82A}">
                    <a16:rowId xmlns:a16="http://schemas.microsoft.com/office/drawing/2014/main" val="623740485"/>
                  </a:ext>
                </a:extLst>
              </a:tr>
              <a:tr h="4460056">
                <a:tc>
                  <a:txBody>
                    <a:bodyPr/>
                    <a:lstStyle/>
                    <a:p>
                      <a:pPr algn="just">
                        <a:lnSpc>
                          <a:spcPct val="150000"/>
                        </a:lnSpc>
                      </a:pPr>
                      <a:r>
                        <a:rPr lang="vi-VN" sz="1700" dirty="0">
                          <a:effectLst/>
                          <a:latin typeface="UTM Avo" panose="02040603050506020204" pitchFamily="18"/>
                          <a:cs typeface="Times New Roman" panose="02020603050405020304" pitchFamily="18" charset="0"/>
                        </a:rPr>
                        <a:t>(1) Lão hiện ra tự nhiên quá đỗi, cứ như thấy thế nào tả thế ấy, chắng gia công sắp đặt, bài binh bố trận gì. (2) Mà chắp nối từ toàn những chuyện không đâu vào đâu: nào là đắn đo về bán hay không bán con chó vàng và mảnh vườn, chuyện ốm đau tiêu lạm vào số tiền góp nhặt, chắt bóp, dành dụm được, nào là chuyện thằng con đi xa có đến hàng năm chẳng thấy giấy má gì,… được kể nhân lúc hút thuốc lào vặt của hai ông hàng xóm, thế thôi. (3) Ấy thế nh</a:t>
                      </a:r>
                      <a:r>
                        <a:rPr lang="en-US" sz="1700" dirty="0">
                          <a:effectLst/>
                          <a:latin typeface="UTM Avo" panose="02040603050506020204" pitchFamily="18"/>
                          <a:cs typeface="Times New Roman" panose="02020603050405020304" pitchFamily="18" charset="0"/>
                        </a:rPr>
                        <a:t>ư</a:t>
                      </a:r>
                      <a:r>
                        <a:rPr lang="vi-VN" sz="1700" dirty="0">
                          <a:effectLst/>
                          <a:latin typeface="UTM Avo" panose="02040603050506020204" pitchFamily="18"/>
                          <a:cs typeface="Times New Roman" panose="02020603050405020304" pitchFamily="18" charset="0"/>
                        </a:rPr>
                        <a:t>ng, lão hiện lên là nhờ một chùm tương quan được giấu kím trong cái mạch đầy vẩn vơ, tuỳ tiện ấy, tựa như một “hệ vi mạch” bí mật và hoàn hảo. (4) M</a:t>
                      </a:r>
                      <a:r>
                        <a:rPr lang="en-US" sz="1700">
                          <a:effectLst/>
                          <a:latin typeface="UTM Avo" panose="02040603050506020204" pitchFamily="18"/>
                          <a:cs typeface="Times New Roman" panose="02020603050405020304" pitchFamily="18" charset="0"/>
                        </a:rPr>
                        <a:t>ỗ</a:t>
                      </a:r>
                      <a:r>
                        <a:rPr lang="vi-VN" sz="1700">
                          <a:effectLst/>
                          <a:latin typeface="UTM Avo" panose="02040603050506020204" pitchFamily="18"/>
                          <a:cs typeface="Times New Roman" panose="02020603050405020304" pitchFamily="18" charset="0"/>
                        </a:rPr>
                        <a:t>i </a:t>
                      </a:r>
                      <a:r>
                        <a:rPr lang="vi-VN" sz="1700" dirty="0">
                          <a:effectLst/>
                          <a:latin typeface="UTM Avo" panose="02040603050506020204" pitchFamily="18"/>
                          <a:cs typeface="Times New Roman" panose="02020603050405020304" pitchFamily="18" charset="0"/>
                        </a:rPr>
                        <a:t>tương quan là mỗi luồng sáng, chúng hội tụ về từ khắp phía giúp nhà văn làm rạng ngời lên chân dung lão Hạc. […]</a:t>
                      </a:r>
                    </a:p>
                  </a:txBody>
                  <a:tcPr marT="91440" marB="91440" anchor="ctr">
                    <a:solidFill>
                      <a:schemeClr val="bg1"/>
                    </a:solidFill>
                  </a:tcPr>
                </a:tc>
                <a:tc>
                  <a:txBody>
                    <a:bodyPr/>
                    <a:lstStyle/>
                    <a:p>
                      <a:pPr algn="just">
                        <a:lnSpc>
                          <a:spcPct val="150000"/>
                        </a:lnSpc>
                      </a:pPr>
                      <a:endParaRPr lang="vi-VN" sz="1700" dirty="0">
                        <a:solidFill>
                          <a:srgbClr val="000000"/>
                        </a:solidFill>
                        <a:effectLst/>
                        <a:latin typeface="UTM Avo" panose="02040603050506020204" pitchFamily="18"/>
                        <a:cs typeface="Times New Roman" panose="02020603050405020304" pitchFamily="18" charset="0"/>
                      </a:endParaRPr>
                    </a:p>
                  </a:txBody>
                  <a:tcPr marL="16199" marR="16199" marT="8100" marB="8100" anchor="ctr">
                    <a:solidFill>
                      <a:schemeClr val="bg1"/>
                    </a:solidFill>
                  </a:tcPr>
                </a:tc>
                <a:extLst>
                  <a:ext uri="{0D108BD9-81ED-4DB2-BD59-A6C34878D82A}">
                    <a16:rowId xmlns:a16="http://schemas.microsoft.com/office/drawing/2014/main" val="877894630"/>
                  </a:ext>
                </a:extLst>
              </a:tr>
            </a:tbl>
          </a:graphicData>
        </a:graphic>
      </p:graphicFrame>
      <p:sp>
        <p:nvSpPr>
          <p:cNvPr id="4" name="TextBox 3">
            <a:extLst>
              <a:ext uri="{FF2B5EF4-FFF2-40B4-BE49-F238E27FC236}">
                <a16:creationId xmlns:a16="http://schemas.microsoft.com/office/drawing/2014/main" id="{B53B68C9-3627-B311-7DFE-EF02083A4B20}"/>
              </a:ext>
            </a:extLst>
          </p:cNvPr>
          <p:cNvSpPr txBox="1"/>
          <p:nvPr/>
        </p:nvSpPr>
        <p:spPr>
          <a:xfrm>
            <a:off x="8868259" y="2176285"/>
            <a:ext cx="3018941" cy="4353308"/>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1700" b="0" i="0" u="none" strike="noStrike" kern="1200" cap="none" spc="0" normalizeH="0" baseline="0" noProof="0" dirty="0">
                <a:ln>
                  <a:noFill/>
                </a:ln>
                <a:solidFill>
                  <a:prstClr val="black"/>
                </a:solidFill>
                <a:effectLst/>
                <a:uLnTx/>
                <a:uFillTx/>
                <a:latin typeface="UTM Avo" panose="02040603050506020204" pitchFamily="18"/>
                <a:ea typeface="+mn-ea"/>
                <a:cs typeface="Times New Roman" panose="02020603050405020304" pitchFamily="18" charset="0"/>
              </a:rPr>
              <a:t>(1) Nêu nhận xét ban đầu về nhân vật.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1700" b="0" i="0" u="none" strike="noStrike" kern="1200" cap="none" spc="0" normalizeH="0" baseline="0" noProof="0" dirty="0">
                <a:ln>
                  <a:noFill/>
                </a:ln>
                <a:solidFill>
                  <a:prstClr val="black"/>
                </a:solidFill>
                <a:effectLst/>
                <a:uLnTx/>
                <a:uFillTx/>
                <a:latin typeface="UTM Avo" panose="02040603050506020204" pitchFamily="18"/>
                <a:ea typeface="+mn-ea"/>
                <a:cs typeface="Times New Roman" panose="02020603050405020304" pitchFamily="18" charset="0"/>
              </a:rPr>
              <a:t>(2) Nêu bằng chứng từ các chi tiết trong tác phẩm.</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1700" b="0" i="0" u="none" strike="noStrike" kern="1200" cap="none" spc="0" normalizeH="0" baseline="0" noProof="0" dirty="0">
                <a:ln>
                  <a:noFill/>
                </a:ln>
                <a:solidFill>
                  <a:prstClr val="black"/>
                </a:solidFill>
                <a:effectLst/>
                <a:uLnTx/>
                <a:uFillTx/>
                <a:latin typeface="UTM Avo" panose="02040603050506020204" pitchFamily="18"/>
                <a:ea typeface="+mn-ea"/>
                <a:cs typeface="Times New Roman" panose="02020603050405020304" pitchFamily="18" charset="0"/>
              </a:rPr>
              <a:t>(3), (4): Nêu nhận xét, phát hiện mới về nhân vật: Lão Hạc hiện lên nhờ chùm tương quan được giấu kín như một “hệ vi mạch” bí mật và hoàn hảo.</a:t>
            </a:r>
          </a:p>
        </p:txBody>
      </p:sp>
    </p:spTree>
    <p:extLst>
      <p:ext uri="{BB962C8B-B14F-4D97-AF65-F5344CB8AC3E}">
        <p14:creationId xmlns:p14="http://schemas.microsoft.com/office/powerpoint/2010/main" val="1589280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3823C34-AD14-C0D4-0F84-695464BDBB29}"/>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21BDC9E-BB74-80D6-2607-FF2D343BEE3E}"/>
              </a:ext>
            </a:extLst>
          </p:cNvPr>
          <p:cNvGraphicFramePr>
            <a:graphicFrameLocks noGrp="1"/>
          </p:cNvGraphicFramePr>
          <p:nvPr>
            <p:extLst>
              <p:ext uri="{D42A27DB-BD31-4B8C-83A1-F6EECF244321}">
                <p14:modId xmlns:p14="http://schemas.microsoft.com/office/powerpoint/2010/main" val="1128174540"/>
              </p:ext>
            </p:extLst>
          </p:nvPr>
        </p:nvGraphicFramePr>
        <p:xfrm>
          <a:off x="503849" y="1767644"/>
          <a:ext cx="11184302" cy="5014920"/>
        </p:xfrm>
        <a:graphic>
          <a:graphicData uri="http://schemas.openxmlformats.org/drawingml/2006/table">
            <a:tbl>
              <a:tblPr>
                <a:tableStyleId>{5940675A-B579-460E-94D1-54222C63F5DA}</a:tableStyleId>
              </a:tblPr>
              <a:tblGrid>
                <a:gridCol w="8544231">
                  <a:extLst>
                    <a:ext uri="{9D8B030D-6E8A-4147-A177-3AD203B41FA5}">
                      <a16:colId xmlns:a16="http://schemas.microsoft.com/office/drawing/2014/main" val="288801100"/>
                    </a:ext>
                  </a:extLst>
                </a:gridCol>
                <a:gridCol w="2640071">
                  <a:extLst>
                    <a:ext uri="{9D8B030D-6E8A-4147-A177-3AD203B41FA5}">
                      <a16:colId xmlns:a16="http://schemas.microsoft.com/office/drawing/2014/main" val="3746782343"/>
                    </a:ext>
                  </a:extLst>
                </a:gridCol>
              </a:tblGrid>
              <a:tr h="410083">
                <a:tc>
                  <a:txBody>
                    <a:bodyPr/>
                    <a:lstStyle/>
                    <a:p>
                      <a:pPr algn="ctr">
                        <a:lnSpc>
                          <a:spcPct val="114000"/>
                        </a:lnSpc>
                      </a:pPr>
                      <a:r>
                        <a:rPr lang="en-US" sz="1650" b="1" dirty="0" err="1">
                          <a:effectLst/>
                          <a:latin typeface="UTM Avo" panose="02040603050506020204" pitchFamily="18"/>
                          <a:cs typeface="Times New Roman" panose="02020603050405020304" pitchFamily="18" charset="0"/>
                        </a:rPr>
                        <a:t>Đoạn</a:t>
                      </a:r>
                      <a:r>
                        <a:rPr lang="en-US" sz="1650" b="1" dirty="0">
                          <a:effectLst/>
                          <a:latin typeface="UTM Avo" panose="02040603050506020204" pitchFamily="18"/>
                          <a:cs typeface="Times New Roman" panose="02020603050405020304" pitchFamily="18" charset="0"/>
                        </a:rPr>
                        <a:t> </a:t>
                      </a:r>
                      <a:r>
                        <a:rPr lang="en-US" sz="1650" b="1" dirty="0" err="1">
                          <a:effectLst/>
                          <a:latin typeface="UTM Avo" panose="02040603050506020204" pitchFamily="18"/>
                          <a:cs typeface="Times New Roman" panose="02020603050405020304" pitchFamily="18" charset="0"/>
                        </a:rPr>
                        <a:t>văn</a:t>
                      </a:r>
                      <a:endParaRPr lang="en-US" sz="1650" b="1" dirty="0">
                        <a:solidFill>
                          <a:srgbClr val="000000"/>
                        </a:solidFill>
                        <a:effectLst/>
                        <a:latin typeface="UTM Avo" panose="02040603050506020204" pitchFamily="18"/>
                        <a:cs typeface="Times New Roman" panose="02020603050405020304" pitchFamily="18" charset="0"/>
                      </a:endParaRPr>
                    </a:p>
                  </a:txBody>
                  <a:tcPr marL="16199" marR="16199" marT="8100" marB="8100" anchor="ctr">
                    <a:solidFill>
                      <a:schemeClr val="accent1">
                        <a:lumMod val="40000"/>
                        <a:lumOff val="60000"/>
                      </a:schemeClr>
                    </a:solidFill>
                  </a:tcPr>
                </a:tc>
                <a:tc>
                  <a:txBody>
                    <a:bodyPr/>
                    <a:lstStyle/>
                    <a:p>
                      <a:pPr algn="ctr">
                        <a:lnSpc>
                          <a:spcPct val="114000"/>
                        </a:lnSpc>
                      </a:pPr>
                      <a:r>
                        <a:rPr lang="en-US" sz="1650" b="1" dirty="0" err="1">
                          <a:effectLst/>
                          <a:latin typeface="UTM Avo" panose="02040603050506020204" pitchFamily="18"/>
                          <a:cs typeface="Times New Roman" panose="02020603050405020304" pitchFamily="18" charset="0"/>
                        </a:rPr>
                        <a:t>Chức</a:t>
                      </a:r>
                      <a:r>
                        <a:rPr lang="en-US" sz="1650" b="1" dirty="0">
                          <a:effectLst/>
                          <a:latin typeface="UTM Avo" panose="02040603050506020204" pitchFamily="18"/>
                          <a:cs typeface="Times New Roman" panose="02020603050405020304" pitchFamily="18" charset="0"/>
                        </a:rPr>
                        <a:t> </a:t>
                      </a:r>
                      <a:r>
                        <a:rPr lang="en-US" sz="1650" b="1" dirty="0" err="1">
                          <a:effectLst/>
                          <a:latin typeface="UTM Avo" panose="02040603050506020204" pitchFamily="18"/>
                          <a:cs typeface="Times New Roman" panose="02020603050405020304" pitchFamily="18" charset="0"/>
                        </a:rPr>
                        <a:t>năng</a:t>
                      </a:r>
                      <a:r>
                        <a:rPr lang="en-US" sz="1650" b="1" dirty="0">
                          <a:effectLst/>
                          <a:latin typeface="UTM Avo" panose="02040603050506020204" pitchFamily="18"/>
                          <a:cs typeface="Times New Roman" panose="02020603050405020304" pitchFamily="18" charset="0"/>
                        </a:rPr>
                        <a:t> </a:t>
                      </a:r>
                      <a:r>
                        <a:rPr lang="en-US" sz="1650" b="1" dirty="0" err="1">
                          <a:effectLst/>
                          <a:latin typeface="UTM Avo" panose="02040603050506020204" pitchFamily="18"/>
                          <a:cs typeface="Times New Roman" panose="02020603050405020304" pitchFamily="18" charset="0"/>
                        </a:rPr>
                        <a:t>của</a:t>
                      </a:r>
                      <a:r>
                        <a:rPr lang="en-US" sz="1650" b="1" dirty="0">
                          <a:effectLst/>
                          <a:latin typeface="UTM Avo" panose="02040603050506020204" pitchFamily="18"/>
                          <a:cs typeface="Times New Roman" panose="02020603050405020304" pitchFamily="18" charset="0"/>
                        </a:rPr>
                        <a:t> </a:t>
                      </a:r>
                      <a:r>
                        <a:rPr lang="en-US" sz="1650" b="1" dirty="0" err="1">
                          <a:effectLst/>
                          <a:latin typeface="UTM Avo" panose="02040603050506020204" pitchFamily="18"/>
                          <a:cs typeface="Times New Roman" panose="02020603050405020304" pitchFamily="18" charset="0"/>
                        </a:rPr>
                        <a:t>câu</a:t>
                      </a:r>
                      <a:r>
                        <a:rPr lang="en-US" sz="1650" b="1" dirty="0">
                          <a:effectLst/>
                          <a:latin typeface="UTM Avo" panose="02040603050506020204" pitchFamily="18"/>
                          <a:cs typeface="Times New Roman" panose="02020603050405020304" pitchFamily="18" charset="0"/>
                        </a:rPr>
                        <a:t> </a:t>
                      </a:r>
                      <a:r>
                        <a:rPr lang="en-US" sz="1650" b="1" dirty="0" err="1">
                          <a:effectLst/>
                          <a:latin typeface="UTM Avo" panose="02040603050506020204" pitchFamily="18"/>
                          <a:cs typeface="Times New Roman" panose="02020603050405020304" pitchFamily="18" charset="0"/>
                        </a:rPr>
                        <a:t>văn</a:t>
                      </a:r>
                      <a:endParaRPr lang="en-US" sz="1650" b="1" dirty="0">
                        <a:solidFill>
                          <a:srgbClr val="000000"/>
                        </a:solidFill>
                        <a:effectLst/>
                        <a:latin typeface="UTM Avo" panose="02040603050506020204" pitchFamily="18"/>
                        <a:cs typeface="Times New Roman" panose="02020603050405020304" pitchFamily="18" charset="0"/>
                      </a:endParaRPr>
                    </a:p>
                  </a:txBody>
                  <a:tcPr marL="16199" marR="16199" marT="8100" marB="8100" anchor="ctr">
                    <a:solidFill>
                      <a:schemeClr val="accent1">
                        <a:lumMod val="40000"/>
                        <a:lumOff val="60000"/>
                      </a:schemeClr>
                    </a:solidFill>
                  </a:tcPr>
                </a:tc>
                <a:extLst>
                  <a:ext uri="{0D108BD9-81ED-4DB2-BD59-A6C34878D82A}">
                    <a16:rowId xmlns:a16="http://schemas.microsoft.com/office/drawing/2014/main" val="623740485"/>
                  </a:ext>
                </a:extLst>
              </a:tr>
              <a:tr h="4420200">
                <a:tc>
                  <a:txBody>
                    <a:bodyPr/>
                    <a:lstStyle/>
                    <a:p>
                      <a:pPr algn="just">
                        <a:lnSpc>
                          <a:spcPct val="114000"/>
                        </a:lnSpc>
                      </a:pPr>
                      <a:r>
                        <a:rPr lang="vi-VN" sz="1650" dirty="0">
                          <a:effectLst/>
                          <a:latin typeface="UTM Avo" panose="02040603050506020204" pitchFamily="18"/>
                          <a:cs typeface="Times New Roman" panose="02020603050405020304" pitchFamily="18" charset="0"/>
                        </a:rPr>
                        <a:t>(5) Từ tấm lòng của lão Hạc dành cho đ</a:t>
                      </a:r>
                      <a:r>
                        <a:rPr lang="en-US" sz="1650" dirty="0">
                          <a:effectLst/>
                          <a:latin typeface="UTM Avo" panose="02040603050506020204" pitchFamily="18"/>
                          <a:cs typeface="Times New Roman" panose="02020603050405020304" pitchFamily="18" charset="0"/>
                        </a:rPr>
                        <a:t>ứ</a:t>
                      </a:r>
                      <a:r>
                        <a:rPr lang="vi-VN" sz="1650" dirty="0">
                          <a:effectLst/>
                          <a:latin typeface="UTM Avo" panose="02040603050506020204" pitchFamily="18"/>
                          <a:cs typeface="Times New Roman" panose="02020603050405020304" pitchFamily="18" charset="0"/>
                        </a:rPr>
                        <a:t>a con trai duy nhất, Nam Cao đã nhìn thấy ở người cha xác xơ còm cõi này một tình phụ tử nguyên sơ và vĩnh cửu. (6) Không phải lão không biết quý sinh mệnh của mình. (7) Tuy nhiên, có một thứ lão còn quý hơn: Ấy là đạo làm người, làm cha! (8) Đối với lão, sống dường như có một ý nghĩa: sống cho con! (9) Hoàn cảnh cùng cực đẩy lão đến trước một lựa chọn nghiệt ngã: muốn sống thì phải lỗi đạo làm cha (phải xâm phạm mảnh vườn – tài sản duy nhất đáng giá mà lão đêm ngày gìn giữ để bù trì tạo lập cho giọt máu duy nhất mình để lại chơ vơ trên cõi đời này), còn muốn trọn đạo làm cha thì phải chết. (10) Và lão đã quyên sinh. (11) Cái chết của lão khiến ta đau đớn nhận ra tình phụ tử mộc mạc ấy mới thăm thẳm và thiêng liêng làm sao! (12) Nó xui ta nhớ đến cha con Chử Cù Vân và Chử Đồng Tử. (13) Người cha hấp hối cứ một mực dành cho con cái khố độc nhất, còn mình thì chết có vùi không trong đất lạnh cũng xong! (14) Thì ra cái dòng máu ấy vẫn chảy âm thầm và bền bỉ trong trái tim mỗi người cha Việt Nam suốt mấy nghìn năm nay, nó là vẻ đẹp bất diệt của dân tộc này.</a:t>
                      </a:r>
                    </a:p>
                  </a:txBody>
                  <a:tcPr marT="91440" marB="91440" anchor="ctr">
                    <a:solidFill>
                      <a:schemeClr val="bg1"/>
                    </a:solidFill>
                  </a:tcPr>
                </a:tc>
                <a:tc>
                  <a:txBody>
                    <a:bodyPr/>
                    <a:lstStyle/>
                    <a:p>
                      <a:pPr algn="just">
                        <a:lnSpc>
                          <a:spcPct val="114000"/>
                        </a:lnSpc>
                      </a:pPr>
                      <a:endParaRPr lang="vi-VN" sz="1650" dirty="0">
                        <a:solidFill>
                          <a:srgbClr val="000000"/>
                        </a:solidFill>
                        <a:effectLst/>
                        <a:latin typeface="UTM Avo" panose="02040603050506020204" pitchFamily="18"/>
                        <a:cs typeface="Times New Roman" panose="02020603050405020304" pitchFamily="18" charset="0"/>
                      </a:endParaRPr>
                    </a:p>
                  </a:txBody>
                  <a:tcPr marL="16199" marR="16199" marT="8100" marB="8100" anchor="ctr">
                    <a:solidFill>
                      <a:schemeClr val="bg1"/>
                    </a:solidFill>
                  </a:tcPr>
                </a:tc>
                <a:extLst>
                  <a:ext uri="{0D108BD9-81ED-4DB2-BD59-A6C34878D82A}">
                    <a16:rowId xmlns:a16="http://schemas.microsoft.com/office/drawing/2014/main" val="877894630"/>
                  </a:ext>
                </a:extLst>
              </a:tr>
            </a:tbl>
          </a:graphicData>
        </a:graphic>
      </p:graphicFrame>
      <p:sp>
        <p:nvSpPr>
          <p:cNvPr id="4" name="TextBox 3">
            <a:extLst>
              <a:ext uri="{FF2B5EF4-FFF2-40B4-BE49-F238E27FC236}">
                <a16:creationId xmlns:a16="http://schemas.microsoft.com/office/drawing/2014/main" id="{988F9E05-1D96-84A3-C106-D433DEA59056}"/>
              </a:ext>
            </a:extLst>
          </p:cNvPr>
          <p:cNvSpPr txBox="1"/>
          <p:nvPr/>
        </p:nvSpPr>
        <p:spPr>
          <a:xfrm>
            <a:off x="9017540" y="2653152"/>
            <a:ext cx="2670611" cy="3823996"/>
          </a:xfrm>
          <a:prstGeom prst="rect">
            <a:avLst/>
          </a:prstGeom>
          <a:noFill/>
        </p:spPr>
        <p:txBody>
          <a:bodyPr wrap="square">
            <a:spAutoFit/>
          </a:bodyPr>
          <a:lstStyle/>
          <a:p>
            <a:pPr algn="just">
              <a:lnSpc>
                <a:spcPct val="114000"/>
              </a:lnSpc>
            </a:pPr>
            <a:r>
              <a:rPr lang="vi-VN" sz="1650" dirty="0">
                <a:effectLst/>
                <a:latin typeface="UTM Avo" panose="02040603050506020204" pitchFamily="18"/>
                <a:cs typeface="Times New Roman" panose="02020603050405020304" pitchFamily="18" charset="0"/>
              </a:rPr>
              <a:t>(5), (6), (7), (8), (9), (10), (11): Phân tích, bình luận về tình phụ tử sâu sắc của nhân vật Lão Hạc từ mối tương quan với người con trai duy nhất.</a:t>
            </a:r>
          </a:p>
          <a:p>
            <a:pPr algn="just">
              <a:lnSpc>
                <a:spcPct val="114000"/>
              </a:lnSpc>
            </a:pPr>
            <a:r>
              <a:rPr lang="vi-VN" sz="1650" dirty="0">
                <a:effectLst/>
                <a:latin typeface="UTM Avo" panose="02040603050506020204" pitchFamily="18"/>
                <a:cs typeface="Times New Roman" panose="02020603050405020304" pitchFamily="18" charset="0"/>
              </a:rPr>
              <a:t>(12), (13): Liên hệ với tác phẩm văn học khác.</a:t>
            </a:r>
          </a:p>
          <a:p>
            <a:pPr algn="just">
              <a:lnSpc>
                <a:spcPct val="114000"/>
              </a:lnSpc>
            </a:pPr>
            <a:r>
              <a:rPr lang="vi-VN" sz="1650" dirty="0">
                <a:effectLst/>
                <a:latin typeface="UTM Avo" panose="02040603050506020204" pitchFamily="18"/>
                <a:cs typeface="Times New Roman" panose="02020603050405020304" pitchFamily="18" charset="0"/>
              </a:rPr>
              <a:t>(14)</a:t>
            </a:r>
            <a:r>
              <a:rPr lang="en-US" sz="1650" dirty="0">
                <a:effectLst/>
                <a:latin typeface="UTM Avo" panose="02040603050506020204" pitchFamily="18"/>
                <a:cs typeface="Times New Roman" panose="02020603050405020304" pitchFamily="18" charset="0"/>
              </a:rPr>
              <a:t>:</a:t>
            </a:r>
            <a:r>
              <a:rPr lang="en-US" sz="1650" dirty="0">
                <a:latin typeface="UTM Avo" panose="02040603050506020204" pitchFamily="18"/>
                <a:cs typeface="Times New Roman" panose="02020603050405020304" pitchFamily="18" charset="0"/>
              </a:rPr>
              <a:t> </a:t>
            </a:r>
            <a:r>
              <a:rPr lang="vi-VN" sz="1650" dirty="0">
                <a:effectLst/>
                <a:latin typeface="UTM Avo" panose="02040603050506020204" pitchFamily="18"/>
                <a:cs typeface="Times New Roman" panose="02020603050405020304" pitchFamily="18" charset="0"/>
              </a:rPr>
              <a:t>Đánh giá, khái quát hoá về tình phụ tử của nhân vật.</a:t>
            </a:r>
            <a:endParaRPr lang="vi-VN" sz="1650" dirty="0">
              <a:solidFill>
                <a:srgbClr val="000000"/>
              </a:solidFill>
              <a:effectLst/>
              <a:latin typeface="UTM Avo" panose="02040603050506020204" pitchFamily="18"/>
              <a:cs typeface="Times New Roman" panose="02020603050405020304" pitchFamily="18" charset="0"/>
            </a:endParaRPr>
          </a:p>
        </p:txBody>
      </p:sp>
    </p:spTree>
    <p:extLst>
      <p:ext uri="{BB962C8B-B14F-4D97-AF65-F5344CB8AC3E}">
        <p14:creationId xmlns:p14="http://schemas.microsoft.com/office/powerpoint/2010/main" val="1141616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BEC34B-1653-32D9-72A1-A4BFA3CFED5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D8D926F-359E-2AAD-2B9E-E15A36E9DFB1}"/>
              </a:ext>
            </a:extLst>
          </p:cNvPr>
          <p:cNvSpPr/>
          <p:nvPr/>
        </p:nvSpPr>
        <p:spPr>
          <a:xfrm>
            <a:off x="873561" y="2344563"/>
            <a:ext cx="2295746" cy="461665"/>
          </a:xfrm>
          <a:prstGeom prst="rect">
            <a:avLst/>
          </a:prstGeom>
        </p:spPr>
        <p:txBody>
          <a:bodyPr wrap="square">
            <a:spAutoFit/>
          </a:bodyPr>
          <a:lstStyle/>
          <a:p>
            <a:pPr defTabSz="575981">
              <a:defRPr/>
            </a:pPr>
            <a:r>
              <a:rPr lang="en-US" sz="2400" b="1" dirty="0">
                <a:solidFill>
                  <a:srgbClr val="000000"/>
                </a:solidFill>
                <a:latin typeface="UTM Avo" panose="02040603050506020204" pitchFamily="18"/>
              </a:rPr>
              <a:t>b. </a:t>
            </a:r>
            <a:r>
              <a:rPr lang="en-US" sz="2400" b="1" dirty="0" err="1">
                <a:solidFill>
                  <a:srgbClr val="000000"/>
                </a:solidFill>
                <a:latin typeface="UTM Avo" panose="02040603050506020204" pitchFamily="18"/>
              </a:rPr>
              <a:t>Bài</a:t>
            </a:r>
            <a:r>
              <a:rPr lang="en-US" sz="2400" b="1" dirty="0">
                <a:solidFill>
                  <a:srgbClr val="000000"/>
                </a:solidFill>
                <a:latin typeface="UTM Avo" panose="02040603050506020204" pitchFamily="18"/>
              </a:rPr>
              <a:t> </a:t>
            </a:r>
            <a:r>
              <a:rPr lang="en-US" sz="2400" b="1" dirty="0" err="1">
                <a:solidFill>
                  <a:srgbClr val="000000"/>
                </a:solidFill>
                <a:latin typeface="UTM Avo" panose="02040603050506020204" pitchFamily="18"/>
              </a:rPr>
              <a:t>tập</a:t>
            </a:r>
            <a:endParaRPr lang="vi-VN" sz="2400" dirty="0">
              <a:solidFill>
                <a:srgbClr val="000000"/>
              </a:solidFill>
              <a:latin typeface="UTM Avo" panose="02040603050506020204" pitchFamily="18"/>
            </a:endParaRPr>
          </a:p>
        </p:txBody>
      </p:sp>
      <p:sp>
        <p:nvSpPr>
          <p:cNvPr id="3" name="Rectangle 2">
            <a:extLst>
              <a:ext uri="{FF2B5EF4-FFF2-40B4-BE49-F238E27FC236}">
                <a16:creationId xmlns:a16="http://schemas.microsoft.com/office/drawing/2014/main" id="{6A0B5957-E0CB-10E8-AB43-E76AE9502A13}"/>
              </a:ext>
            </a:extLst>
          </p:cNvPr>
          <p:cNvSpPr/>
          <p:nvPr/>
        </p:nvSpPr>
        <p:spPr>
          <a:xfrm>
            <a:off x="873561" y="2863859"/>
            <a:ext cx="5670553" cy="2237920"/>
          </a:xfrm>
          <a:prstGeom prst="rect">
            <a:avLst/>
          </a:prstGeom>
        </p:spPr>
        <p:txBody>
          <a:bodyPr wrap="square">
            <a:spAutoFit/>
          </a:bodyPr>
          <a:lstStyle/>
          <a:p>
            <a:pPr algn="just">
              <a:lnSpc>
                <a:spcPct val="150000"/>
              </a:lnSpc>
            </a:pPr>
            <a:r>
              <a:rPr lang="vi-VN" sz="2400" dirty="0">
                <a:latin typeface="UTM Avo" panose="02040603050506020204" pitchFamily="18"/>
                <a:cs typeface="Times New Roman" panose="02020603050405020304" pitchFamily="18" charset="0"/>
              </a:rPr>
              <a:t>Viết một đoạn văn (khoảng 10 – 12 dòng) phân tích tâm trạng của ông Hai khi trò chuyện với bé Húc trong truyện ngắn </a:t>
            </a:r>
            <a:r>
              <a:rPr lang="vi-VN" sz="2400" i="1" dirty="0">
                <a:latin typeface="UTM Avo" panose="02040603050506020204" pitchFamily="18"/>
                <a:cs typeface="Times New Roman" panose="02020603050405020304" pitchFamily="18" charset="0"/>
              </a:rPr>
              <a:t>Làng</a:t>
            </a:r>
            <a:r>
              <a:rPr lang="vi-VN" sz="2400" dirty="0">
                <a:latin typeface="UTM Avo" panose="02040603050506020204" pitchFamily="18"/>
                <a:cs typeface="Times New Roman" panose="02020603050405020304" pitchFamily="18" charset="0"/>
              </a:rPr>
              <a:t> của Kim Lân.</a:t>
            </a:r>
          </a:p>
        </p:txBody>
      </p:sp>
      <p:pic>
        <p:nvPicPr>
          <p:cNvPr id="4" name="Picture 3">
            <a:extLst>
              <a:ext uri="{FF2B5EF4-FFF2-40B4-BE49-F238E27FC236}">
                <a16:creationId xmlns:a16="http://schemas.microsoft.com/office/drawing/2014/main" id="{2432F012-A813-6D5E-5625-FED4754799FC}"/>
              </a:ext>
            </a:extLst>
          </p:cNvPr>
          <p:cNvPicPr>
            <a:picLocks noChangeAspect="1"/>
          </p:cNvPicPr>
          <p:nvPr/>
        </p:nvPicPr>
        <p:blipFill>
          <a:blip r:embed="rId3"/>
          <a:stretch>
            <a:fillRect/>
          </a:stretch>
        </p:blipFill>
        <p:spPr>
          <a:xfrm>
            <a:off x="7256692" y="603822"/>
            <a:ext cx="4375154" cy="6254177"/>
          </a:xfrm>
          <a:prstGeom prst="rect">
            <a:avLst/>
          </a:prstGeom>
        </p:spPr>
      </p:pic>
    </p:spTree>
    <p:extLst>
      <p:ext uri="{BB962C8B-B14F-4D97-AF65-F5344CB8AC3E}">
        <p14:creationId xmlns:p14="http://schemas.microsoft.com/office/powerpoint/2010/main" val="125649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4122D9-6161-78C3-7A0C-EB9665F8CFE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649E53-FA9A-9D27-E76C-5B038B081DD9}"/>
              </a:ext>
            </a:extLst>
          </p:cNvPr>
          <p:cNvSpPr/>
          <p:nvPr/>
        </p:nvSpPr>
        <p:spPr>
          <a:xfrm>
            <a:off x="989115" y="1884009"/>
            <a:ext cx="10213769" cy="4708981"/>
          </a:xfrm>
          <a:prstGeom prst="rect">
            <a:avLst/>
          </a:prstGeom>
        </p:spPr>
        <p:txBody>
          <a:bodyPr wrap="square">
            <a:spAutoFit/>
          </a:bodyPr>
          <a:lstStyle/>
          <a:p>
            <a:pPr indent="339725" algn="just"/>
            <a:r>
              <a:rPr lang="vi-VN" sz="2000" dirty="0">
                <a:latin typeface="UTM Avo" panose="02040603050506020204" pitchFamily="18"/>
                <a:cs typeface="Times New Roman" panose="02020603050405020304" pitchFamily="18" charset="0"/>
              </a:rPr>
              <a:t>Khi nghe tin làng theo giặc, hai tình cảm: một bên là làng, một bên là nước dẫn đến một cuộc xung đột nội tâm ở ông Hai. Ông đã dứt khoát chọn theo cách của ông: “Làng thì yêu thật, nhưng làng theo Tây mất rồi thì phải thù”, tình yêu nước đã rộng lớn hơn, bao trùm lên tình cảm với làng quê. Nhưng dù đã xác định như thế, ông vẫn không thể dứt bỏ tình cảm với làng, vì thế mà ông càng đau xót, tủi hổ. Khi tâm trạng bị dồn nén, ông trút nỗi lòng vào những lời thủ thỉ, tâm sự với đứa con nhỏ, rất ngây thơ. Qua đó, ông muốn tự nhủ với mình, tự giãi bày với lòng mình. Ông muốn đứa con ghi nhớ câu “Nhà ta ở làng Chợ Dầu” và muốn nó biết tấm lòng thuỷ chung với kháng chiến, với cách mạng mà biểu tượng là Cụ Hồ “Anh em đồng chí biết cho bố con ông. Cụ Hồ trên đầu trên cổ xét soi cho bố con ông. </a:t>
            </a:r>
            <a:r>
              <a:rPr lang="en-US" sz="2000" dirty="0">
                <a:latin typeface="UTM Avo" panose="02040603050506020204" pitchFamily="18"/>
                <a:cs typeface="Times New Roman" panose="02020603050405020304" pitchFamily="18" charset="0"/>
              </a:rPr>
              <a:t>C</a:t>
            </a:r>
            <a:r>
              <a:rPr lang="vi-VN" sz="2000" dirty="0">
                <a:latin typeface="UTM Avo" panose="02040603050506020204" pitchFamily="18"/>
                <a:cs typeface="Times New Roman" panose="02020603050405020304" pitchFamily="18" charset="0"/>
              </a:rPr>
              <a:t>ái lòng bố con ông là như thế đấy, có bao giờ dám đơn sai. Chết thì chết có bao giờ dám đơn sai.”. Đó chính là tình cảm sâu nặng, thiêng liêng mà chân thành, bền vững của ông Hai – một người nông dân với quê hương, đất nước, với Cách mạng và Bác Hồ và các tình cảm đó không chỉ còn là niềm tự hào mà còn là niềm tự tôn, là danh dự của ông Hai.</a:t>
            </a:r>
          </a:p>
        </p:txBody>
      </p:sp>
      <p:sp>
        <p:nvSpPr>
          <p:cNvPr id="3" name="TextBox 2">
            <a:extLst>
              <a:ext uri="{FF2B5EF4-FFF2-40B4-BE49-F238E27FC236}">
                <a16:creationId xmlns:a16="http://schemas.microsoft.com/office/drawing/2014/main" id="{BC9F3393-69E8-E16B-460C-B80FFC55F688}"/>
              </a:ext>
            </a:extLst>
          </p:cNvPr>
          <p:cNvSpPr txBox="1"/>
          <p:nvPr/>
        </p:nvSpPr>
        <p:spPr>
          <a:xfrm>
            <a:off x="4332535" y="1313688"/>
            <a:ext cx="3526928" cy="461665"/>
          </a:xfrm>
          <a:prstGeom prst="rect">
            <a:avLst/>
          </a:prstGeom>
          <a:noFill/>
        </p:spPr>
        <p:txBody>
          <a:bodyPr wrap="none" rtlCol="0">
            <a:spAutoFit/>
          </a:bodyPr>
          <a:lstStyle/>
          <a:p>
            <a:r>
              <a:rPr lang="en-US" sz="2400" b="1" dirty="0" err="1">
                <a:latin typeface="UTM Avo" panose="02040603050506020204" pitchFamily="18" charset="0"/>
              </a:rPr>
              <a:t>Đoạn</a:t>
            </a:r>
            <a:r>
              <a:rPr lang="en-US" sz="2400" b="1" dirty="0">
                <a:latin typeface="UTM Avo" panose="02040603050506020204" pitchFamily="18" charset="0"/>
              </a:rPr>
              <a:t> </a:t>
            </a:r>
            <a:r>
              <a:rPr lang="en-US" sz="2400" b="1" dirty="0" err="1">
                <a:latin typeface="UTM Avo" panose="02040603050506020204" pitchFamily="18" charset="0"/>
              </a:rPr>
              <a:t>văn</a:t>
            </a:r>
            <a:r>
              <a:rPr lang="en-US" sz="2400" b="1" dirty="0">
                <a:latin typeface="UTM Avo" panose="02040603050506020204" pitchFamily="18" charset="0"/>
              </a:rPr>
              <a:t> </a:t>
            </a:r>
            <a:r>
              <a:rPr lang="en-US" sz="2400" b="1" dirty="0" err="1">
                <a:latin typeface="UTM Avo" panose="02040603050506020204" pitchFamily="18" charset="0"/>
              </a:rPr>
              <a:t>tham</a:t>
            </a:r>
            <a:r>
              <a:rPr lang="en-US" sz="2400" b="1" dirty="0">
                <a:latin typeface="UTM Avo" panose="02040603050506020204" pitchFamily="18" charset="0"/>
              </a:rPr>
              <a:t> </a:t>
            </a:r>
            <a:r>
              <a:rPr lang="en-US" sz="2400" b="1" dirty="0" err="1">
                <a:latin typeface="UTM Avo" panose="02040603050506020204" pitchFamily="18" charset="0"/>
              </a:rPr>
              <a:t>khảo</a:t>
            </a:r>
            <a:endParaRPr lang="en-US" sz="2400" b="1" dirty="0">
              <a:latin typeface="UTM Avo" panose="02040603050506020204" pitchFamily="18" charset="0"/>
            </a:endParaRPr>
          </a:p>
        </p:txBody>
      </p:sp>
    </p:spTree>
    <p:extLst>
      <p:ext uri="{BB962C8B-B14F-4D97-AF65-F5344CB8AC3E}">
        <p14:creationId xmlns:p14="http://schemas.microsoft.com/office/powerpoint/2010/main" val="408811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34D07E1-CD3C-BBE2-DBFF-A2E970D989B4}"/>
              </a:ext>
            </a:extLst>
          </p:cNvPr>
          <p:cNvPicPr>
            <a:picLocks noChangeAspect="1"/>
          </p:cNvPicPr>
          <p:nvPr/>
        </p:nvPicPr>
        <p:blipFill>
          <a:blip r:embed="rId4"/>
          <a:stretch>
            <a:fillRect/>
          </a:stretch>
        </p:blipFill>
        <p:spPr>
          <a:xfrm>
            <a:off x="4619855" y="3079449"/>
            <a:ext cx="2952289" cy="1633356"/>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18E5612-953B-ACF3-A615-E084A945FC5F}"/>
              </a:ext>
            </a:extLst>
          </p:cNvPr>
          <p:cNvGrpSpPr/>
          <p:nvPr/>
        </p:nvGrpSpPr>
        <p:grpSpPr>
          <a:xfrm>
            <a:off x="1844170" y="2012962"/>
            <a:ext cx="3804511" cy="3977021"/>
            <a:chOff x="1638307" y="2065680"/>
            <a:chExt cx="4026332" cy="4208900"/>
          </a:xfrm>
        </p:grpSpPr>
        <p:grpSp>
          <p:nvGrpSpPr>
            <p:cNvPr id="3" name="Group 2">
              <a:extLst>
                <a:ext uri="{FF2B5EF4-FFF2-40B4-BE49-F238E27FC236}">
                  <a16:creationId xmlns:a16="http://schemas.microsoft.com/office/drawing/2014/main" id="{60745C59-195F-B760-75A1-423ACBC7452A}"/>
                </a:ext>
              </a:extLst>
            </p:cNvPr>
            <p:cNvGrpSpPr/>
            <p:nvPr/>
          </p:nvGrpSpPr>
          <p:grpSpPr>
            <a:xfrm>
              <a:off x="1638307" y="2065680"/>
              <a:ext cx="4026332" cy="4208900"/>
              <a:chOff x="842178" y="3662190"/>
              <a:chExt cx="5500980" cy="5750414"/>
            </a:xfrm>
          </p:grpSpPr>
          <p:grpSp>
            <p:nvGrpSpPr>
              <p:cNvPr id="5" name="Group 3">
                <a:extLst>
                  <a:ext uri="{FF2B5EF4-FFF2-40B4-BE49-F238E27FC236}">
                    <a16:creationId xmlns:a16="http://schemas.microsoft.com/office/drawing/2014/main" id="{CBD62E1F-35AB-1DAC-ADE6-9D4DEBF2729F}"/>
                  </a:ext>
                </a:extLst>
              </p:cNvPr>
              <p:cNvGrpSpPr/>
              <p:nvPr/>
            </p:nvGrpSpPr>
            <p:grpSpPr>
              <a:xfrm>
                <a:off x="842178" y="4250927"/>
                <a:ext cx="5500980" cy="5161677"/>
                <a:chOff x="-73418" y="-38100"/>
                <a:chExt cx="1688047" cy="1583927"/>
              </a:xfrm>
            </p:grpSpPr>
            <p:sp>
              <p:nvSpPr>
                <p:cNvPr id="10" name="Freeform 4">
                  <a:extLst>
                    <a:ext uri="{FF2B5EF4-FFF2-40B4-BE49-F238E27FC236}">
                      <a16:creationId xmlns:a16="http://schemas.microsoft.com/office/drawing/2014/main" id="{F81D64B8-AF44-0A38-D219-4DAECCEC672E}"/>
                    </a:ext>
                  </a:extLst>
                </p:cNvPr>
                <p:cNvSpPr/>
                <p:nvPr/>
              </p:nvSpPr>
              <p:spPr>
                <a:xfrm>
                  <a:off x="-73418" y="-26509"/>
                  <a:ext cx="1688047" cy="1572336"/>
                </a:xfrm>
                <a:custGeom>
                  <a:avLst/>
                  <a:gdLst/>
                  <a:ahLst/>
                  <a:cxnLst/>
                  <a:rect l="l" t="t" r="r" b="b"/>
                  <a:pathLst>
                    <a:path w="1541211" h="1286114">
                      <a:moveTo>
                        <a:pt x="78614" y="0"/>
                      </a:moveTo>
                      <a:lnTo>
                        <a:pt x="1462596" y="0"/>
                      </a:lnTo>
                      <a:cubicBezTo>
                        <a:pt x="1506014" y="0"/>
                        <a:pt x="1541211" y="35197"/>
                        <a:pt x="1541211" y="78614"/>
                      </a:cubicBezTo>
                      <a:lnTo>
                        <a:pt x="1541211" y="1207500"/>
                      </a:lnTo>
                      <a:cubicBezTo>
                        <a:pt x="1541211" y="1250917"/>
                        <a:pt x="1506014" y="1286114"/>
                        <a:pt x="1462596" y="1286114"/>
                      </a:cubicBezTo>
                      <a:lnTo>
                        <a:pt x="78614" y="1286114"/>
                      </a:lnTo>
                      <a:cubicBezTo>
                        <a:pt x="35197" y="1286114"/>
                        <a:pt x="0" y="1250917"/>
                        <a:pt x="0" y="1207500"/>
                      </a:cubicBezTo>
                      <a:lnTo>
                        <a:pt x="0" y="78614"/>
                      </a:lnTo>
                      <a:cubicBezTo>
                        <a:pt x="0" y="35197"/>
                        <a:pt x="35197" y="0"/>
                        <a:pt x="78614" y="0"/>
                      </a:cubicBezTo>
                      <a:close/>
                    </a:path>
                  </a:pathLst>
                </a:custGeom>
                <a:solidFill>
                  <a:srgbClr val="FFFFFF"/>
                </a:solidFill>
                <a:ln w="28575" cap="rnd">
                  <a:solidFill>
                    <a:srgbClr val="000000"/>
                  </a:solidFill>
                  <a:prstDash val="solid"/>
                  <a:round/>
                </a:ln>
              </p:spPr>
            </p:sp>
            <p:sp>
              <p:nvSpPr>
                <p:cNvPr id="11" name="TextBox 5">
                  <a:extLst>
                    <a:ext uri="{FF2B5EF4-FFF2-40B4-BE49-F238E27FC236}">
                      <a16:creationId xmlns:a16="http://schemas.microsoft.com/office/drawing/2014/main" id="{88BA2E1F-8154-011F-7148-859B80F868C4}"/>
                    </a:ext>
                  </a:extLst>
                </p:cNvPr>
                <p:cNvSpPr txBox="1"/>
                <p:nvPr/>
              </p:nvSpPr>
              <p:spPr>
                <a:xfrm>
                  <a:off x="0" y="-38100"/>
                  <a:ext cx="1541211" cy="1324214"/>
                </a:xfrm>
                <a:prstGeom prst="rect">
                  <a:avLst/>
                </a:prstGeom>
              </p:spPr>
              <p:txBody>
                <a:bodyPr lIns="48001" tIns="48001" rIns="48001" bIns="48001" rtlCol="0" anchor="ctr"/>
                <a:lstStyle/>
                <a:p>
                  <a:pPr algn="ctr">
                    <a:lnSpc>
                      <a:spcPts val="2513"/>
                    </a:lnSpc>
                    <a:spcBef>
                      <a:spcPct val="0"/>
                    </a:spcBef>
                  </a:pPr>
                  <a:endParaRPr sz="2520">
                    <a:latin typeface="UTM Avo" panose="02040603050506020204" pitchFamily="18"/>
                    <a:cs typeface="Times New Roman" panose="02020603050405020304" pitchFamily="18" charset="0"/>
                  </a:endParaRPr>
                </a:p>
              </p:txBody>
            </p:sp>
          </p:grpSp>
          <p:grpSp>
            <p:nvGrpSpPr>
              <p:cNvPr id="6" name="Group 12">
                <a:extLst>
                  <a:ext uri="{FF2B5EF4-FFF2-40B4-BE49-F238E27FC236}">
                    <a16:creationId xmlns:a16="http://schemas.microsoft.com/office/drawing/2014/main" id="{EE9D1533-D4DE-EB84-238A-0F1F3E31B76D}"/>
                  </a:ext>
                </a:extLst>
              </p:cNvPr>
              <p:cNvGrpSpPr/>
              <p:nvPr/>
            </p:nvGrpSpPr>
            <p:grpSpPr>
              <a:xfrm>
                <a:off x="2754146" y="3662190"/>
                <a:ext cx="1677046" cy="1790082"/>
                <a:chOff x="76200" y="31688"/>
                <a:chExt cx="660400" cy="704912"/>
              </a:xfrm>
            </p:grpSpPr>
            <p:sp>
              <p:nvSpPr>
                <p:cNvPr id="8" name="Freeform 13">
                  <a:extLst>
                    <a:ext uri="{FF2B5EF4-FFF2-40B4-BE49-F238E27FC236}">
                      <a16:creationId xmlns:a16="http://schemas.microsoft.com/office/drawing/2014/main" id="{60BE33E9-5675-6875-4A18-76CC18CAD89C}"/>
                    </a:ext>
                  </a:extLst>
                </p:cNvPr>
                <p:cNvSpPr/>
                <p:nvPr/>
              </p:nvSpPr>
              <p:spPr>
                <a:xfrm>
                  <a:off x="175029" y="31688"/>
                  <a:ext cx="542317" cy="5423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F78"/>
                </a:solidFill>
                <a:ln w="28575" cap="sq">
                  <a:solidFill>
                    <a:srgbClr val="000000"/>
                  </a:solidFill>
                  <a:prstDash val="solid"/>
                  <a:miter/>
                </a:ln>
              </p:spPr>
            </p:sp>
            <p:sp>
              <p:nvSpPr>
                <p:cNvPr id="9" name="TextBox 14">
                  <a:extLst>
                    <a:ext uri="{FF2B5EF4-FFF2-40B4-BE49-F238E27FC236}">
                      <a16:creationId xmlns:a16="http://schemas.microsoft.com/office/drawing/2014/main" id="{0C07F201-B5EE-D772-4144-3114006D6219}"/>
                    </a:ext>
                  </a:extLst>
                </p:cNvPr>
                <p:cNvSpPr txBox="1"/>
                <p:nvPr/>
              </p:nvSpPr>
              <p:spPr>
                <a:xfrm>
                  <a:off x="76200" y="38100"/>
                  <a:ext cx="660400" cy="698500"/>
                </a:xfrm>
                <a:prstGeom prst="rect">
                  <a:avLst/>
                </a:prstGeom>
                <a:ln>
                  <a:noFill/>
                </a:ln>
              </p:spPr>
              <p:txBody>
                <a:bodyPr lIns="48001" tIns="48001" rIns="48001" bIns="48001" rtlCol="0" anchor="ctr"/>
                <a:lstStyle/>
                <a:p>
                  <a:pPr algn="ctr">
                    <a:lnSpc>
                      <a:spcPts val="2513"/>
                    </a:lnSpc>
                  </a:pPr>
                  <a:endParaRPr sz="2520">
                    <a:latin typeface="UTM Avo" panose="02040603050506020204" pitchFamily="18"/>
                    <a:cs typeface="Times New Roman" panose="02020603050405020304" pitchFamily="18" charset="0"/>
                  </a:endParaRPr>
                </a:p>
              </p:txBody>
            </p:sp>
          </p:grpSp>
          <p:sp>
            <p:nvSpPr>
              <p:cNvPr id="7" name="Freeform 21">
                <a:extLst>
                  <a:ext uri="{FF2B5EF4-FFF2-40B4-BE49-F238E27FC236}">
                    <a16:creationId xmlns:a16="http://schemas.microsoft.com/office/drawing/2014/main" id="{8AF0CC71-D26D-0FE1-066B-47F6C52C92EE}"/>
                  </a:ext>
                </a:extLst>
              </p:cNvPr>
              <p:cNvSpPr/>
              <p:nvPr/>
            </p:nvSpPr>
            <p:spPr>
              <a:xfrm>
                <a:off x="3235599" y="3863010"/>
                <a:ext cx="916215" cy="1032354"/>
              </a:xfrm>
              <a:custGeom>
                <a:avLst/>
                <a:gdLst/>
                <a:ahLst/>
                <a:cxnLst/>
                <a:rect l="l" t="t" r="r" b="b"/>
                <a:pathLst>
                  <a:path w="1355788" h="1527648">
                    <a:moveTo>
                      <a:pt x="0" y="0"/>
                    </a:moveTo>
                    <a:lnTo>
                      <a:pt x="1355788" y="0"/>
                    </a:lnTo>
                    <a:lnTo>
                      <a:pt x="1355788" y="1527649"/>
                    </a:lnTo>
                    <a:lnTo>
                      <a:pt x="0" y="15276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4" name="TextBox 3">
              <a:extLst>
                <a:ext uri="{FF2B5EF4-FFF2-40B4-BE49-F238E27FC236}">
                  <a16:creationId xmlns:a16="http://schemas.microsoft.com/office/drawing/2014/main" id="{FA7D376C-AC63-D56D-F608-FE8C9144D688}"/>
                </a:ext>
              </a:extLst>
            </p:cNvPr>
            <p:cNvSpPr txBox="1"/>
            <p:nvPr/>
          </p:nvSpPr>
          <p:spPr>
            <a:xfrm>
              <a:off x="1900362" y="3550232"/>
              <a:ext cx="3502220" cy="1870795"/>
            </a:xfrm>
            <a:prstGeom prst="rect">
              <a:avLst/>
            </a:prstGeom>
            <a:noFill/>
          </p:spPr>
          <p:txBody>
            <a:bodyPr wrap="square">
              <a:spAutoFit/>
            </a:bodyPr>
            <a:lstStyle/>
            <a:p>
              <a:pPr algn="ctr">
                <a:lnSpc>
                  <a:spcPct val="150000"/>
                </a:lnSpc>
              </a:pPr>
              <a:r>
                <a:rPr lang="en-US" sz="2520" dirty="0">
                  <a:solidFill>
                    <a:srgbClr val="000000"/>
                  </a:solidFill>
                  <a:latin typeface="UTM Avo" panose="02040603050506020204" pitchFamily="18"/>
                  <a:ea typeface="Calibri" panose="020F0502020204030204" pitchFamily="34" charset="0"/>
                  <a:cs typeface="Times New Roman" panose="02020603050405020304" pitchFamily="18" charset="0"/>
                </a:rPr>
                <a:t>Hoàn </a:t>
              </a:r>
              <a:r>
                <a:rPr lang="en-US" sz="2520" dirty="0" err="1">
                  <a:solidFill>
                    <a:srgbClr val="000000"/>
                  </a:solidFill>
                  <a:latin typeface="UTM Avo" panose="02040603050506020204" pitchFamily="18"/>
                  <a:ea typeface="Calibri" panose="020F0502020204030204" pitchFamily="34" charset="0"/>
                  <a:cs typeface="Times New Roman" panose="02020603050405020304" pitchFamily="18" charset="0"/>
                </a:rPr>
                <a:t>thành</a:t>
              </a:r>
              <a:r>
                <a:rPr lang="en-US" sz="252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520" dirty="0" err="1">
                  <a:solidFill>
                    <a:srgbClr val="000000"/>
                  </a:solidFill>
                  <a:latin typeface="UTM Avo" panose="02040603050506020204" pitchFamily="18"/>
                  <a:ea typeface="Calibri" panose="020F0502020204030204" pitchFamily="34" charset="0"/>
                  <a:cs typeface="Times New Roman" panose="02020603050405020304" pitchFamily="18" charset="0"/>
                </a:rPr>
                <a:t>bài</a:t>
              </a:r>
              <a:r>
                <a:rPr lang="en-US" sz="252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520" dirty="0" err="1">
                  <a:solidFill>
                    <a:srgbClr val="000000"/>
                  </a:solidFill>
                  <a:latin typeface="UTM Avo" panose="02040603050506020204" pitchFamily="18"/>
                  <a:ea typeface="Calibri" panose="020F0502020204030204" pitchFamily="34" charset="0"/>
                  <a:cs typeface="Times New Roman" panose="02020603050405020304" pitchFamily="18" charset="0"/>
                </a:rPr>
                <a:t>văn</a:t>
              </a:r>
              <a:r>
                <a:rPr lang="en-US" sz="252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520" dirty="0" err="1">
                  <a:solidFill>
                    <a:srgbClr val="000000"/>
                  </a:solidFill>
                  <a:latin typeface="UTM Avo" panose="02040603050506020204" pitchFamily="18"/>
                  <a:ea typeface="Calibri" panose="020F0502020204030204" pitchFamily="34" charset="0"/>
                  <a:cs typeface="Times New Roman" panose="02020603050405020304" pitchFamily="18" charset="0"/>
                </a:rPr>
                <a:t>phân</a:t>
              </a:r>
              <a:r>
                <a:rPr lang="en-US" sz="252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520" dirty="0" err="1">
                  <a:solidFill>
                    <a:srgbClr val="000000"/>
                  </a:solidFill>
                  <a:latin typeface="UTM Avo" panose="02040603050506020204" pitchFamily="18"/>
                  <a:ea typeface="Calibri" panose="020F0502020204030204" pitchFamily="34" charset="0"/>
                  <a:cs typeface="Times New Roman" panose="02020603050405020304" pitchFamily="18" charset="0"/>
                </a:rPr>
                <a:t>tích</a:t>
              </a:r>
              <a:r>
                <a:rPr lang="en-US" sz="252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520" dirty="0" err="1">
                  <a:solidFill>
                    <a:srgbClr val="000000"/>
                  </a:solidFill>
                  <a:latin typeface="UTM Avo" panose="02040603050506020204" pitchFamily="18"/>
                  <a:ea typeface="Calibri" panose="020F0502020204030204" pitchFamily="34" charset="0"/>
                  <a:cs typeface="Times New Roman" panose="02020603050405020304" pitchFamily="18" charset="0"/>
                </a:rPr>
                <a:t>một</a:t>
              </a:r>
              <a:r>
                <a:rPr lang="en-US" sz="252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520" dirty="0" err="1">
                  <a:solidFill>
                    <a:srgbClr val="000000"/>
                  </a:solidFill>
                  <a:latin typeface="UTM Avo" panose="02040603050506020204" pitchFamily="18"/>
                  <a:ea typeface="Calibri" panose="020F0502020204030204" pitchFamily="34" charset="0"/>
                  <a:cs typeface="Times New Roman" panose="02020603050405020304" pitchFamily="18" charset="0"/>
                </a:rPr>
                <a:t>tác</a:t>
              </a:r>
              <a:r>
                <a:rPr lang="en-US" sz="252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520" dirty="0" err="1">
                  <a:solidFill>
                    <a:srgbClr val="000000"/>
                  </a:solidFill>
                  <a:latin typeface="UTM Avo" panose="02040603050506020204" pitchFamily="18"/>
                  <a:ea typeface="Calibri" panose="020F0502020204030204" pitchFamily="34" charset="0"/>
                  <a:cs typeface="Times New Roman" panose="02020603050405020304" pitchFamily="18" charset="0"/>
                </a:rPr>
                <a:t>phẩm</a:t>
              </a:r>
              <a:r>
                <a:rPr lang="en-US" sz="2520" dirty="0">
                  <a:solidFill>
                    <a:srgbClr val="000000"/>
                  </a:solidFill>
                  <a:latin typeface="UTM Avo" panose="02040603050506020204" pitchFamily="18"/>
                  <a:ea typeface="Calibri" panose="020F0502020204030204" pitchFamily="34" charset="0"/>
                  <a:cs typeface="Times New Roman" panose="02020603050405020304" pitchFamily="18" charset="0"/>
                </a:rPr>
                <a:t> </a:t>
              </a:r>
              <a:r>
                <a:rPr lang="en-US" sz="2520" dirty="0" err="1">
                  <a:solidFill>
                    <a:srgbClr val="000000"/>
                  </a:solidFill>
                  <a:latin typeface="UTM Avo" panose="02040603050506020204" pitchFamily="18"/>
                  <a:ea typeface="Calibri" panose="020F0502020204030204" pitchFamily="34" charset="0"/>
                  <a:cs typeface="Times New Roman" panose="02020603050405020304" pitchFamily="18" charset="0"/>
                </a:rPr>
                <a:t>truyện</a:t>
              </a:r>
              <a:r>
                <a:rPr lang="en-US" sz="2520" dirty="0">
                  <a:solidFill>
                    <a:srgbClr val="000000"/>
                  </a:solidFill>
                  <a:latin typeface="UTM Avo" panose="02040603050506020204" pitchFamily="18"/>
                  <a:ea typeface="Calibri" panose="020F0502020204030204" pitchFamily="34" charset="0"/>
                  <a:cs typeface="Times New Roman" panose="02020603050405020304" pitchFamily="18" charset="0"/>
                </a:rPr>
                <a:t>.</a:t>
              </a:r>
              <a:endParaRPr lang="en-US" sz="2520" dirty="0">
                <a:latin typeface="UTM Avo" panose="02040603050506020204" pitchFamily="18"/>
                <a:ea typeface="Calibri" panose="020F0502020204030204" pitchFamily="34" charset="0"/>
                <a:cs typeface="Times New Roman" panose="02020603050405020304" pitchFamily="18" charset="0"/>
              </a:endParaRPr>
            </a:p>
          </p:txBody>
        </p:sp>
      </p:grpSp>
      <p:grpSp>
        <p:nvGrpSpPr>
          <p:cNvPr id="12" name="Group 11">
            <a:extLst>
              <a:ext uri="{FF2B5EF4-FFF2-40B4-BE49-F238E27FC236}">
                <a16:creationId xmlns:a16="http://schemas.microsoft.com/office/drawing/2014/main" id="{2173241F-510D-1457-FFE2-8E38B8B1EBE6}"/>
              </a:ext>
            </a:extLst>
          </p:cNvPr>
          <p:cNvGrpSpPr/>
          <p:nvPr/>
        </p:nvGrpSpPr>
        <p:grpSpPr>
          <a:xfrm>
            <a:off x="6543321" y="1970027"/>
            <a:ext cx="3804511" cy="4019955"/>
            <a:chOff x="6527359" y="2129024"/>
            <a:chExt cx="4026332" cy="4254337"/>
          </a:xfrm>
        </p:grpSpPr>
        <p:grpSp>
          <p:nvGrpSpPr>
            <p:cNvPr id="13" name="Group 12">
              <a:extLst>
                <a:ext uri="{FF2B5EF4-FFF2-40B4-BE49-F238E27FC236}">
                  <a16:creationId xmlns:a16="http://schemas.microsoft.com/office/drawing/2014/main" id="{BD52E3B9-C041-8CF0-2ED1-B227400C7A52}"/>
                </a:ext>
              </a:extLst>
            </p:cNvPr>
            <p:cNvGrpSpPr/>
            <p:nvPr/>
          </p:nvGrpSpPr>
          <p:grpSpPr>
            <a:xfrm>
              <a:off x="6527359" y="2129024"/>
              <a:ext cx="4026332" cy="4254337"/>
              <a:chOff x="6455317" y="3448569"/>
              <a:chExt cx="6409831" cy="6772808"/>
            </a:xfrm>
          </p:grpSpPr>
          <p:grpSp>
            <p:nvGrpSpPr>
              <p:cNvPr id="15" name="Group 9">
                <a:extLst>
                  <a:ext uri="{FF2B5EF4-FFF2-40B4-BE49-F238E27FC236}">
                    <a16:creationId xmlns:a16="http://schemas.microsoft.com/office/drawing/2014/main" id="{704550EA-A619-AC09-336D-AD853E823228}"/>
                  </a:ext>
                </a:extLst>
              </p:cNvPr>
              <p:cNvGrpSpPr/>
              <p:nvPr/>
            </p:nvGrpSpPr>
            <p:grpSpPr>
              <a:xfrm>
                <a:off x="6455317" y="4250924"/>
                <a:ext cx="6409831" cy="5970453"/>
                <a:chOff x="-157875" y="-38101"/>
                <a:chExt cx="1966940" cy="1832110"/>
              </a:xfrm>
            </p:grpSpPr>
            <p:sp>
              <p:nvSpPr>
                <p:cNvPr id="18" name="Freeform 10">
                  <a:extLst>
                    <a:ext uri="{FF2B5EF4-FFF2-40B4-BE49-F238E27FC236}">
                      <a16:creationId xmlns:a16="http://schemas.microsoft.com/office/drawing/2014/main" id="{92BC6037-B616-B9CB-B3D6-2AC475C2DD37}"/>
                    </a:ext>
                  </a:extLst>
                </p:cNvPr>
                <p:cNvSpPr/>
                <p:nvPr/>
              </p:nvSpPr>
              <p:spPr>
                <a:xfrm>
                  <a:off x="-157875" y="-38101"/>
                  <a:ext cx="1966940" cy="1832110"/>
                </a:xfrm>
                <a:custGeom>
                  <a:avLst/>
                  <a:gdLst/>
                  <a:ahLst/>
                  <a:cxnLst/>
                  <a:rect l="l" t="t" r="r" b="b"/>
                  <a:pathLst>
                    <a:path w="1541211" h="1286114">
                      <a:moveTo>
                        <a:pt x="78614" y="0"/>
                      </a:moveTo>
                      <a:lnTo>
                        <a:pt x="1462596" y="0"/>
                      </a:lnTo>
                      <a:cubicBezTo>
                        <a:pt x="1506014" y="0"/>
                        <a:pt x="1541211" y="35197"/>
                        <a:pt x="1541211" y="78614"/>
                      </a:cubicBezTo>
                      <a:lnTo>
                        <a:pt x="1541211" y="1207500"/>
                      </a:lnTo>
                      <a:cubicBezTo>
                        <a:pt x="1541211" y="1250917"/>
                        <a:pt x="1506014" y="1286114"/>
                        <a:pt x="1462596" y="1286114"/>
                      </a:cubicBezTo>
                      <a:lnTo>
                        <a:pt x="78614" y="1286114"/>
                      </a:lnTo>
                      <a:cubicBezTo>
                        <a:pt x="35197" y="1286114"/>
                        <a:pt x="0" y="1250917"/>
                        <a:pt x="0" y="1207500"/>
                      </a:cubicBezTo>
                      <a:lnTo>
                        <a:pt x="0" y="78614"/>
                      </a:lnTo>
                      <a:cubicBezTo>
                        <a:pt x="0" y="35197"/>
                        <a:pt x="35197" y="0"/>
                        <a:pt x="78614" y="0"/>
                      </a:cubicBezTo>
                      <a:close/>
                    </a:path>
                  </a:pathLst>
                </a:custGeom>
                <a:solidFill>
                  <a:srgbClr val="FFFFFF"/>
                </a:solidFill>
                <a:ln w="28575" cap="rnd">
                  <a:solidFill>
                    <a:srgbClr val="000000"/>
                  </a:solidFill>
                  <a:prstDash val="solid"/>
                  <a:round/>
                </a:ln>
              </p:spPr>
            </p:sp>
            <p:sp>
              <p:nvSpPr>
                <p:cNvPr id="19" name="TextBox 11">
                  <a:extLst>
                    <a:ext uri="{FF2B5EF4-FFF2-40B4-BE49-F238E27FC236}">
                      <a16:creationId xmlns:a16="http://schemas.microsoft.com/office/drawing/2014/main" id="{684C8A7C-2268-B184-3028-479DE84BBCCF}"/>
                    </a:ext>
                  </a:extLst>
                </p:cNvPr>
                <p:cNvSpPr txBox="1"/>
                <p:nvPr/>
              </p:nvSpPr>
              <p:spPr>
                <a:xfrm>
                  <a:off x="0" y="-38100"/>
                  <a:ext cx="1541211" cy="1324214"/>
                </a:xfrm>
                <a:prstGeom prst="rect">
                  <a:avLst/>
                </a:prstGeom>
              </p:spPr>
              <p:txBody>
                <a:bodyPr lIns="48001" tIns="48001" rIns="48001" bIns="48001" rtlCol="0" anchor="ctr"/>
                <a:lstStyle/>
                <a:p>
                  <a:pPr algn="ctr">
                    <a:lnSpc>
                      <a:spcPts val="2513"/>
                    </a:lnSpc>
                    <a:spcBef>
                      <a:spcPct val="0"/>
                    </a:spcBef>
                  </a:pPr>
                  <a:endParaRPr sz="2520">
                    <a:latin typeface="UTM Avo" panose="02040603050506020204" pitchFamily="18"/>
                    <a:cs typeface="Times New Roman" panose="02020603050405020304" pitchFamily="18" charset="0"/>
                  </a:endParaRPr>
                </a:p>
              </p:txBody>
            </p:sp>
          </p:grpSp>
          <p:sp>
            <p:nvSpPr>
              <p:cNvPr id="16" name="Freeform 19">
                <a:extLst>
                  <a:ext uri="{FF2B5EF4-FFF2-40B4-BE49-F238E27FC236}">
                    <a16:creationId xmlns:a16="http://schemas.microsoft.com/office/drawing/2014/main" id="{04166633-FA56-C871-418D-1D77096F1C02}"/>
                  </a:ext>
                </a:extLst>
              </p:cNvPr>
              <p:cNvSpPr/>
              <p:nvPr/>
            </p:nvSpPr>
            <p:spPr>
              <a:xfrm>
                <a:off x="8857880" y="3448569"/>
                <a:ext cx="1604712" cy="1604713"/>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B64"/>
              </a:solidFill>
              <a:ln w="28575" cap="sq">
                <a:solidFill>
                  <a:srgbClr val="000000"/>
                </a:solidFill>
                <a:prstDash val="solid"/>
                <a:miter/>
              </a:ln>
            </p:spPr>
            <p:txBody>
              <a:bodyPr/>
              <a:lstStyle/>
              <a:p>
                <a:endParaRPr lang="en-VN" sz="2520" dirty="0">
                  <a:latin typeface="UTM Avo" panose="02040603050506020204" pitchFamily="18"/>
                  <a:cs typeface="Times New Roman" panose="02020603050405020304" pitchFamily="18" charset="0"/>
                </a:endParaRPr>
              </a:p>
            </p:txBody>
          </p:sp>
          <p:sp>
            <p:nvSpPr>
              <p:cNvPr id="17" name="Freeform 23">
                <a:extLst>
                  <a:ext uri="{FF2B5EF4-FFF2-40B4-BE49-F238E27FC236}">
                    <a16:creationId xmlns:a16="http://schemas.microsoft.com/office/drawing/2014/main" id="{5926E372-0978-4BD8-889D-D680EF405701}"/>
                  </a:ext>
                </a:extLst>
              </p:cNvPr>
              <p:cNvSpPr/>
              <p:nvPr/>
            </p:nvSpPr>
            <p:spPr>
              <a:xfrm>
                <a:off x="9148119" y="3645767"/>
                <a:ext cx="1024231" cy="1210317"/>
              </a:xfrm>
              <a:custGeom>
                <a:avLst/>
                <a:gdLst/>
                <a:ahLst/>
                <a:cxnLst/>
                <a:rect l="l" t="t" r="r" b="b"/>
                <a:pathLst>
                  <a:path w="1243444" h="1469357">
                    <a:moveTo>
                      <a:pt x="0" y="0"/>
                    </a:moveTo>
                    <a:lnTo>
                      <a:pt x="1243444" y="0"/>
                    </a:lnTo>
                    <a:lnTo>
                      <a:pt x="1243444" y="1469358"/>
                    </a:lnTo>
                    <a:lnTo>
                      <a:pt x="0" y="146935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14" name="TextBox 13">
              <a:extLst>
                <a:ext uri="{FF2B5EF4-FFF2-40B4-BE49-F238E27FC236}">
                  <a16:creationId xmlns:a16="http://schemas.microsoft.com/office/drawing/2014/main" id="{114B6472-C7BD-8F16-1CFE-5A91127DC882}"/>
                </a:ext>
              </a:extLst>
            </p:cNvPr>
            <p:cNvSpPr txBox="1"/>
            <p:nvPr/>
          </p:nvSpPr>
          <p:spPr>
            <a:xfrm>
              <a:off x="6818892" y="3124538"/>
              <a:ext cx="3412279" cy="3088651"/>
            </a:xfrm>
            <a:prstGeom prst="rect">
              <a:avLst/>
            </a:prstGeom>
            <a:noFill/>
          </p:spPr>
          <p:txBody>
            <a:bodyPr wrap="square">
              <a:spAutoFit/>
            </a:bodyPr>
            <a:lstStyle/>
            <a:p>
              <a:pPr algn="ctr">
                <a:lnSpc>
                  <a:spcPct val="150000"/>
                </a:lnSpc>
              </a:pPr>
              <a:r>
                <a:rPr lang="en-US" sz="2520" dirty="0" err="1">
                  <a:latin typeface="UTM Avo" panose="02040603050506020204" pitchFamily="18"/>
                  <a:ea typeface="Calibri" panose="020F0502020204030204" pitchFamily="34" charset="0"/>
                  <a:cs typeface="Times New Roman" panose="02020603050405020304" pitchFamily="18" charset="0"/>
                </a:rPr>
                <a:t>Chuẩn</a:t>
              </a:r>
              <a:r>
                <a:rPr lang="en-US" sz="2520" dirty="0">
                  <a:latin typeface="UTM Avo" panose="02040603050506020204" pitchFamily="18"/>
                  <a:ea typeface="Calibri" panose="020F0502020204030204" pitchFamily="34" charset="0"/>
                  <a:cs typeface="Times New Roman" panose="02020603050405020304" pitchFamily="18" charset="0"/>
                </a:rPr>
                <a:t> </a:t>
              </a:r>
              <a:r>
                <a:rPr lang="en-US" sz="2520" dirty="0" err="1">
                  <a:latin typeface="UTM Avo" panose="02040603050506020204" pitchFamily="18"/>
                  <a:ea typeface="Calibri" panose="020F0502020204030204" pitchFamily="34" charset="0"/>
                  <a:cs typeface="Times New Roman" panose="02020603050405020304" pitchFamily="18" charset="0"/>
                </a:rPr>
                <a:t>bị</a:t>
              </a:r>
              <a:r>
                <a:rPr lang="en-US" sz="2520" dirty="0">
                  <a:latin typeface="UTM Avo" panose="02040603050506020204" pitchFamily="18"/>
                  <a:ea typeface="Calibri" panose="020F0502020204030204" pitchFamily="34" charset="0"/>
                  <a:cs typeface="Times New Roman" panose="02020603050405020304" pitchFamily="18" charset="0"/>
                </a:rPr>
                <a:t> </a:t>
              </a:r>
              <a:r>
                <a:rPr lang="en-US" sz="2520" dirty="0" err="1">
                  <a:latin typeface="UTM Avo" panose="02040603050506020204" pitchFamily="18"/>
                  <a:ea typeface="Calibri" panose="020F0502020204030204" pitchFamily="34" charset="0"/>
                  <a:cs typeface="Times New Roman" panose="02020603050405020304" pitchFamily="18" charset="0"/>
                </a:rPr>
                <a:t>bài</a:t>
              </a:r>
              <a:r>
                <a:rPr lang="en-US" sz="2520" dirty="0">
                  <a:latin typeface="UTM Avo" panose="02040603050506020204" pitchFamily="18"/>
                  <a:ea typeface="Calibri" panose="020F0502020204030204" pitchFamily="34" charset="0"/>
                  <a:cs typeface="Times New Roman" panose="02020603050405020304" pitchFamily="18" charset="0"/>
                </a:rPr>
                <a:t> </a:t>
              </a:r>
              <a:endParaRPr lang="en-US" sz="2520" i="1" dirty="0">
                <a:latin typeface="UTM Avo" panose="02040603050506020204" pitchFamily="18"/>
                <a:ea typeface="Calibri" panose="020F0502020204030204" pitchFamily="34" charset="0"/>
                <a:cs typeface="Times New Roman" panose="02020603050405020304" pitchFamily="18" charset="0"/>
              </a:endParaRPr>
            </a:p>
            <a:p>
              <a:pPr algn="ctr">
                <a:lnSpc>
                  <a:spcPct val="150000"/>
                </a:lnSpc>
              </a:pPr>
              <a:r>
                <a:rPr lang="en-US" sz="2520" i="1" dirty="0" err="1">
                  <a:latin typeface="UTM Avo" panose="02040603050506020204" pitchFamily="18"/>
                  <a:ea typeface="Calibri" panose="020F0502020204030204" pitchFamily="34" charset="0"/>
                  <a:cs typeface="Times New Roman" panose="02020603050405020304" pitchFamily="18" charset="0"/>
                </a:rPr>
                <a:t>Nói</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và</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nghe</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Thảo</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luận</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về</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một</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vấn</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đề</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đáng</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quan</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tâm</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trong</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đời</a:t>
              </a:r>
              <a:r>
                <a:rPr lang="en-US" sz="2520" i="1" dirty="0">
                  <a:latin typeface="UTM Avo" panose="02040603050506020204" pitchFamily="18"/>
                  <a:ea typeface="Calibri" panose="020F0502020204030204" pitchFamily="34" charset="0"/>
                  <a:cs typeface="Times New Roman" panose="02020603050405020304" pitchFamily="18" charset="0"/>
                </a:rPr>
                <a:t> </a:t>
              </a:r>
              <a:r>
                <a:rPr lang="en-US" sz="2520" i="1" dirty="0" err="1">
                  <a:latin typeface="UTM Avo" panose="02040603050506020204" pitchFamily="18"/>
                  <a:ea typeface="Calibri" panose="020F0502020204030204" pitchFamily="34" charset="0"/>
                  <a:cs typeface="Times New Roman" panose="02020603050405020304" pitchFamily="18" charset="0"/>
                </a:rPr>
                <a:t>sống</a:t>
              </a:r>
              <a:endParaRPr lang="en-US" sz="2520" i="1" dirty="0">
                <a:latin typeface="UTM Avo" panose="02040603050506020204" pitchFamily="18"/>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045060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pic>
        <p:nvPicPr>
          <p:cNvPr id="2" name="Picture 1" descr="A screenshot of a qr code&#10;&#10;Description automatically generated">
            <a:hlinkClick r:id="rId4"/>
            <a:extLst>
              <a:ext uri="{FF2B5EF4-FFF2-40B4-BE49-F238E27FC236}">
                <a16:creationId xmlns:a16="http://schemas.microsoft.com/office/drawing/2014/main" id="{3D1EA446-72E0-6E68-47C8-290E5D1AB1E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TotalTime>
  <Words>3740</Words>
  <Application>Microsoft Office PowerPoint</Application>
  <PresentationFormat>Widescreen</PresentationFormat>
  <Paragraphs>194</Paragraphs>
  <Slides>29</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UTM Avo</vt:lpstr>
      <vt:lpstr>Calibri Light</vt:lpstr>
      <vt:lpstr>Calibri</vt:lpstr>
      <vt:lpstr>Arial</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62</cp:revision>
  <dcterms:created xsi:type="dcterms:W3CDTF">2023-10-19T01:39:18Z</dcterms:created>
  <dcterms:modified xsi:type="dcterms:W3CDTF">2024-11-15T03:07:16Z</dcterms:modified>
</cp:coreProperties>
</file>