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  <p:sldMasterId id="2147483660" r:id="rId2"/>
    <p:sldMasterId id="2147483672" r:id="rId3"/>
    <p:sldMasterId id="2147483684" r:id="rId4"/>
    <p:sldMasterId id="2147483696" r:id="rId5"/>
  </p:sldMasterIdLst>
  <p:notesMasterIdLst>
    <p:notesMasterId r:id="rId41"/>
  </p:notesMasterIdLst>
  <p:sldIdLst>
    <p:sldId id="256" r:id="rId6"/>
    <p:sldId id="257" r:id="rId7"/>
    <p:sldId id="268" r:id="rId8"/>
    <p:sldId id="269" r:id="rId9"/>
    <p:sldId id="259" r:id="rId10"/>
    <p:sldId id="314" r:id="rId11"/>
    <p:sldId id="273" r:id="rId12"/>
    <p:sldId id="315" r:id="rId13"/>
    <p:sldId id="296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316" r:id="rId22"/>
    <p:sldId id="295" r:id="rId23"/>
    <p:sldId id="297" r:id="rId24"/>
    <p:sldId id="318" r:id="rId25"/>
    <p:sldId id="319" r:id="rId26"/>
    <p:sldId id="299" r:id="rId27"/>
    <p:sldId id="300" r:id="rId28"/>
    <p:sldId id="301" r:id="rId29"/>
    <p:sldId id="302" r:id="rId30"/>
    <p:sldId id="338" r:id="rId31"/>
    <p:sldId id="282" r:id="rId32"/>
    <p:sldId id="303" r:id="rId33"/>
    <p:sldId id="304" r:id="rId34"/>
    <p:sldId id="261" r:id="rId35"/>
    <p:sldId id="305" r:id="rId36"/>
    <p:sldId id="306" r:id="rId37"/>
    <p:sldId id="286" r:id="rId38"/>
    <p:sldId id="312" r:id="rId39"/>
    <p:sldId id="313" r:id="rId40"/>
  </p:sldIdLst>
  <p:sldSz cx="12192000" cy="6858000"/>
  <p:notesSz cx="6858000" cy="9144000"/>
  <p:embeddedFontLst>
    <p:embeddedFont>
      <p:font typeface="UTM Avo" panose="02040603050506020204" pitchFamily="18" charset="0"/>
      <p:regular r:id="rId42"/>
      <p:bold r:id="rId43"/>
      <p:italic r:id="rId44"/>
      <p:boldItalic r:id="rId45"/>
    </p:embeddedFont>
  </p:embeddedFontLst>
  <p:custDataLst>
    <p:tags r:id="rId46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7E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46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79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font" Target="fonts/font1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font" Target="fonts/font4.fntdata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font" Target="fonts/font3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font" Target="fonts/font2.fntdata"/><Relationship Id="rId48" Type="http://schemas.openxmlformats.org/officeDocument/2006/relationships/viewProps" Target="viewProps.xml"/><Relationship Id="rId8" Type="http://schemas.openxmlformats.org/officeDocument/2006/relationships/slide" Target="slides/slide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tags" Target="tags/tag1.xml"/><Relationship Id="rId20" Type="http://schemas.openxmlformats.org/officeDocument/2006/relationships/slide" Target="slides/slide15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https://www.youtube.com/@hoc1biet10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4C9BC2-C9DC-46E9-89FE-D9A19A127D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07494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>
          <a:extLst>
            <a:ext uri="{FF2B5EF4-FFF2-40B4-BE49-F238E27FC236}">
              <a16:creationId xmlns:a16="http://schemas.microsoft.com/office/drawing/2014/main" id="{AC589BD1-7B02-404A-570E-2A2DF82D20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>
            <a:extLst>
              <a:ext uri="{FF2B5EF4-FFF2-40B4-BE49-F238E27FC236}">
                <a16:creationId xmlns:a16="http://schemas.microsoft.com/office/drawing/2014/main" id="{F5BFC1D9-6D1A-868F-BE5B-06AE9D32CA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>
            <a:extLst>
              <a:ext uri="{FF2B5EF4-FFF2-40B4-BE49-F238E27FC236}">
                <a16:creationId xmlns:a16="http://schemas.microsoft.com/office/drawing/2014/main" id="{23188737-B2B2-46D3-1262-281F12AE9AA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54861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4F0F8-FDAF-CD05-8CB8-53A133918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963212-7B3F-F9B3-50CB-BE41745E5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57CE4-2362-65FB-7BB5-FBA0B4633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20/11/2024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18BEC-E65D-C58A-282E-164FA25C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889B9-942F-7FCA-6E43-F81B2F34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4597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C1BF3-57F1-21BC-8AB4-7096EB80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65EA6-00FE-189D-A6A2-DA005E7E1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D43E4-9470-95FB-C57F-3E01C7991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20/11/2024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078FC-61A4-1480-3449-42671351C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757D9-7F5D-D1CA-7761-5A13A8574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4322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06C6E-6C2E-51AA-AFE8-D976DC2B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D4075-66F1-B93B-9336-E0D7C1AD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C0DF4-EE4A-A5F6-0D78-763EE254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20/11/2024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C687E-9A0F-68CA-2674-DE41E22EB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D94E5-9EE3-42CE-E708-70A24BF6D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4926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7E39D-AD05-D9E3-ACF1-085EE967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8273A-2420-B3E1-9E42-9A13B1468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8ECE24-FA8F-587A-9B58-E7F69E435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F670D-C151-81BE-7D91-F7D80E8B7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20/11/2024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79E4E-04CC-E9AB-A6E4-0EABA139D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05289-E8C5-03C4-A127-CC4DEAE4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607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4146-313F-CFA0-1806-EFC97A9C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18E4-3711-2E71-FCCE-6D31F2AE8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34387-4406-F381-80E8-CDB3D6B58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FC03B1-FCB1-E07C-BF5D-088987459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A40BCE-98BF-7430-9762-EBE08EE960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369BCF-0B28-70D1-B470-2E89C3D71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20/11/2024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B2AD1A-6BBE-8E53-8A92-42F4FE5A7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333F1F-4B57-7470-669C-4C72BE1EC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393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E35D-1334-7507-9CFB-20750AA8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D0DCEE-09A7-2A09-29E4-ED3898406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20/11/2024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9A3EB9-979E-201D-5EBA-ABE8A3174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DDC01-FF54-F1BF-D6F5-BE0F3C84E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4081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C3F72-A9C3-9620-4F36-D219295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20/11/2024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AA531F-274F-EDB9-C976-2C6B954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9475-EE37-2FC5-8F24-8385DE167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390216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7A974-C381-1251-EA3D-2805A64B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C28F7-7ACF-FAC9-C324-8EF2D0694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CAF5B-2BD0-0230-A83B-AF490C6F4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84FB7-C497-90EC-AB03-C88E2F3E8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20/11/2024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2BB8F-9F97-310E-E200-713B453C3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13373-2D55-AED3-D773-DF93B5CFE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9603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98DAE-D94C-AF5F-2FF5-71866D14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1DD39B-196C-54B0-3FB9-768E177AA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2A17E-3282-F500-A08B-0497AF3D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A3C32-F4FC-E9F9-7502-FF0711CE6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20/11/2024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DF649-38F5-9807-D64E-F1BE5CA4C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5B632-EDCE-D463-4E51-68C25C85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0446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0EA2E-FCE0-11AD-7AAD-9603806A3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DBA6E-30C9-FF67-4197-A4E8BE4DE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D9540-580F-C6CD-A393-75F4A19EF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20/11/2024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D53C5-A5B7-50BD-5B1F-5DB0BF5A6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BE3B2-A15F-F793-1F8D-5F29336C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4959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000913-5D8E-FFE7-D299-593BCA09A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734522-6381-8281-A20A-123CF2652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4AFF1-C43B-2809-2E8F-4CED7DD37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20/11/2024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D5490-1AB9-E7A1-A5B3-84790423B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C150A-4599-4DED-BFF5-71428221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43661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4193084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6200297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970585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9410889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0274561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612255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0859811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757783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1432639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0994866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1476447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762968"/>
      </p:ext>
    </p:extLst>
  </p:cSld>
  <p:clrMapOvr>
    <a:masterClrMapping/>
  </p:clrMapOvr>
  <p:transition spd="med">
    <p:push dir="u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354922"/>
      </p:ext>
    </p:extLst>
  </p:cSld>
  <p:clrMapOvr>
    <a:masterClrMapping/>
  </p:clrMapOvr>
  <p:transition spd="med">
    <p:push dir="u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00032"/>
      </p:ext>
    </p:extLst>
  </p:cSld>
  <p:clrMapOvr>
    <a:masterClrMapping/>
  </p:clrMapOvr>
  <p:transition spd="med">
    <p:push dir="u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783426"/>
      </p:ext>
    </p:extLst>
  </p:cSld>
  <p:clrMapOvr>
    <a:masterClrMapping/>
  </p:clrMapOvr>
  <p:transition spd="med">
    <p:push dir="u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931452"/>
      </p:ext>
    </p:extLst>
  </p:cSld>
  <p:clrMapOvr>
    <a:masterClrMapping/>
  </p:clrMapOvr>
  <p:transition spd="med">
    <p:push dir="u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125004"/>
      </p:ext>
    </p:extLst>
  </p:cSld>
  <p:clrMapOvr>
    <a:masterClrMapping/>
  </p:clrMapOvr>
  <p:transition spd="med">
    <p:push dir="u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20/11/2024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183455"/>
      </p:ext>
    </p:extLst>
  </p:cSld>
  <p:clrMapOvr>
    <a:masterClrMapping/>
  </p:clrMapOvr>
  <p:transition spd="med">
    <p:push dir="u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404346"/>
      </p:ext>
    </p:extLst>
  </p:cSld>
  <p:clrMapOvr>
    <a:masterClrMapping/>
  </p:clrMapOvr>
  <p:transition spd="med">
    <p:push dir="u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660270"/>
      </p:ext>
    </p:extLst>
  </p:cSld>
  <p:clrMapOvr>
    <a:masterClrMapping/>
  </p:clrMapOvr>
  <p:transition spd="med">
    <p:push dir="u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966197"/>
      </p:ext>
    </p:extLst>
  </p:cSld>
  <p:clrMapOvr>
    <a:masterClrMapping/>
  </p:clrMapOvr>
  <p:transition spd="med">
    <p:push dir="u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795958"/>
      </p:ext>
    </p:extLst>
  </p:cSld>
  <p:clrMapOvr>
    <a:masterClrMapping/>
  </p:clrMapOvr>
  <p:transition spd="med">
    <p:push dir="u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711066"/>
      </p:ext>
    </p:extLst>
  </p:cSld>
  <p:clrMapOvr>
    <a:masterClrMapping/>
  </p:clrMapOvr>
  <p:transition spd="med">
    <p:push dir="u"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756076"/>
      </p:ext>
    </p:extLst>
  </p:cSld>
  <p:clrMapOvr>
    <a:masterClrMapping/>
  </p:clrMapOvr>
  <p:transition spd="med">
    <p:push dir="u"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531535"/>
      </p:ext>
    </p:extLst>
  </p:cSld>
  <p:clrMapOvr>
    <a:masterClrMapping/>
  </p:clrMapOvr>
  <p:transition spd="med">
    <p:push dir="u"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048141"/>
      </p:ext>
    </p:extLst>
  </p:cSld>
  <p:clrMapOvr>
    <a:masterClrMapping/>
  </p:clrMapOvr>
  <p:transition spd="med">
    <p:push dir="u"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235771"/>
      </p:ext>
    </p:extLst>
  </p:cSld>
  <p:clrMapOvr>
    <a:masterClrMapping/>
  </p:clrMapOvr>
  <p:transition spd="med">
    <p:push dir="u"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705414"/>
      </p:ext>
    </p:extLst>
  </p:cSld>
  <p:clrMapOvr>
    <a:masterClrMapping/>
  </p:clrMapOvr>
  <p:transition spd="med">
    <p:push dir="u"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20/11/2024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1922"/>
      </p:ext>
    </p:extLst>
  </p:cSld>
  <p:clrMapOvr>
    <a:masterClrMapping/>
  </p:clrMapOvr>
  <p:transition spd="med">
    <p:push dir="u"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642784"/>
      </p:ext>
    </p:extLst>
  </p:cSld>
  <p:clrMapOvr>
    <a:masterClrMapping/>
  </p:clrMapOvr>
  <p:transition spd="med">
    <p:push dir="u"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298434"/>
      </p:ext>
    </p:extLst>
  </p:cSld>
  <p:clrMapOvr>
    <a:masterClrMapping/>
  </p:clrMapOvr>
  <p:transition spd="med">
    <p:push dir="u"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72103"/>
      </p:ext>
    </p:extLst>
  </p:cSld>
  <p:clrMapOvr>
    <a:masterClrMapping/>
  </p:clrMapOvr>
  <p:transition spd="med">
    <p:push dir="u"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060289"/>
      </p:ext>
    </p:extLst>
  </p:cSld>
  <p:clrMapOvr>
    <a:masterClrMapping/>
  </p:clrMapOvr>
  <p:transition spd="med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9Slide.vn - 2019">
            <a:extLst>
              <a:ext uri="{FF2B5EF4-FFF2-40B4-BE49-F238E27FC236}">
                <a16:creationId xmlns:a16="http://schemas.microsoft.com/office/drawing/2014/main" id="{F51C3B0E-C407-F752-6CC0-77DB3090448F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2D0527-997C-14A9-BFF0-408166306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36630-6411-2164-2EB2-3C4D34ACE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ED3C4-270B-A2E3-2F77-010112A65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DCC34-66BF-4147-AE1C-B6130A559FC2}" type="datetimeFigureOut">
              <a:rPr lang="en-US" smtClean="0"/>
              <a:t>20/11/2024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61155-52BE-40F5-7DF2-FD0D3F360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2322-FC2B-705E-9D15-85325C19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custDataLst>
      <p:tags r:id="rId13"/>
    </p:custDataLst>
    <p:extLst>
      <p:ext uri="{BB962C8B-B14F-4D97-AF65-F5344CB8AC3E}">
        <p14:creationId xmlns:p14="http://schemas.microsoft.com/office/powerpoint/2010/main" val="2105323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7494566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20/11/2024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488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med">
    <p:push dir="u"/>
  </p:transition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20/11/2024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678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med">
    <p:push dir="u"/>
  </p:transition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image" Target="../media/image3.png"/><Relationship Id="rId5" Type="http://schemas.openxmlformats.org/officeDocument/2006/relationships/hyperlink" Target="https://www.hoc10.vn/doc-sach/cong-nghe-5/1/685/30/" TargetMode="Externa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image" Target="../media/image3.png"/><Relationship Id="rId5" Type="http://schemas.openxmlformats.org/officeDocument/2006/relationships/hyperlink" Target="https://www.hoc10.vn/doc-sach/cong-nghe-5/1/685/30/" TargetMode="Externa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0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microsoft.com/office/2007/relationships/hdphoto" Target="../media/hdphoto3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0.xml"/><Relationship Id="rId6" Type="http://schemas.microsoft.com/office/2007/relationships/hdphoto" Target="../media/hdphoto5.wdp"/><Relationship Id="rId5" Type="http://schemas.openxmlformats.org/officeDocument/2006/relationships/image" Target="../media/image21.png"/><Relationship Id="rId4" Type="http://schemas.microsoft.com/office/2007/relationships/hdphoto" Target="../media/hdphoto4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23.png"/><Relationship Id="rId4" Type="http://schemas.microsoft.com/office/2007/relationships/hdphoto" Target="../media/hdphoto6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27.jpe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0.xml"/><Relationship Id="rId6" Type="http://schemas.microsoft.com/office/2007/relationships/hdphoto" Target="../media/hdphoto7.wdp"/><Relationship Id="rId5" Type="http://schemas.openxmlformats.org/officeDocument/2006/relationships/image" Target="../media/image32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0.xml"/><Relationship Id="rId4" Type="http://schemas.microsoft.com/office/2007/relationships/hdphoto" Target="../media/hdphoto8.wd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svg"/><Relationship Id="rId3" Type="http://schemas.openxmlformats.org/officeDocument/2006/relationships/image" Target="../media/image34.png"/><Relationship Id="rId7" Type="http://schemas.openxmlformats.org/officeDocument/2006/relationships/image" Target="../media/image3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0.xml"/><Relationship Id="rId6" Type="http://schemas.microsoft.com/office/2007/relationships/hdphoto" Target="../media/hdphoto10.wdp"/><Relationship Id="rId5" Type="http://schemas.openxmlformats.org/officeDocument/2006/relationships/image" Target="../media/image35.png"/><Relationship Id="rId4" Type="http://schemas.microsoft.com/office/2007/relationships/hdphoto" Target="../media/hdphoto9.wdp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0.xml"/><Relationship Id="rId6" Type="http://schemas.microsoft.com/office/2007/relationships/hdphoto" Target="../media/hdphoto12.wdp"/><Relationship Id="rId11" Type="http://schemas.openxmlformats.org/officeDocument/2006/relationships/image" Target="../media/image42.svg"/><Relationship Id="rId5" Type="http://schemas.openxmlformats.org/officeDocument/2006/relationships/image" Target="../media/image35.png"/><Relationship Id="rId10" Type="http://schemas.openxmlformats.org/officeDocument/2006/relationships/image" Target="../media/image41.png"/><Relationship Id="rId4" Type="http://schemas.microsoft.com/office/2007/relationships/hdphoto" Target="../media/hdphoto11.wdp"/><Relationship Id="rId9" Type="http://schemas.openxmlformats.org/officeDocument/2006/relationships/image" Target="../media/image40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0.xml"/><Relationship Id="rId4" Type="http://schemas.microsoft.com/office/2007/relationships/hdphoto" Target="../media/hdphoto13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0.xml"/><Relationship Id="rId4" Type="http://schemas.microsoft.com/office/2007/relationships/hdphoto" Target="../media/hdphoto14.wdp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jpeg"/><Relationship Id="rId7" Type="http://schemas.openxmlformats.org/officeDocument/2006/relationships/image" Target="../media/image4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46.jpe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52.svg"/><Relationship Id="rId5" Type="http://schemas.openxmlformats.org/officeDocument/2006/relationships/image" Target="../media/image51.png"/><Relationship Id="rId4" Type="http://schemas.openxmlformats.org/officeDocument/2006/relationships/image" Target="../media/image50.sv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0.xml"/><Relationship Id="rId4" Type="http://schemas.microsoft.com/office/2007/relationships/hdphoto" Target="../media/hdphoto15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57.svg"/><Relationship Id="rId5" Type="http://schemas.openxmlformats.org/officeDocument/2006/relationships/image" Target="../media/image56.png"/><Relationship Id="rId4" Type="http://schemas.microsoft.com/office/2007/relationships/hdphoto" Target="../media/hdphoto16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microsoft.com/office/2007/relationships/hdphoto" Target="../media/hdphoto17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0.xml"/><Relationship Id="rId7" Type="http://schemas.openxmlformats.org/officeDocument/2006/relationships/image" Target="../media/image5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8.png"/><Relationship Id="rId5" Type="http://schemas.openxmlformats.org/officeDocument/2006/relationships/hyperlink" Target="https://youtu.be/RmUhdqDLdg4" TargetMode="External"/><Relationship Id="rId4" Type="http://schemas.openxmlformats.org/officeDocument/2006/relationships/image" Target="../media/image1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0.xml"/><Relationship Id="rId7" Type="http://schemas.openxmlformats.org/officeDocument/2006/relationships/image" Target="../media/image59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60.png"/><Relationship Id="rId5" Type="http://schemas.openxmlformats.org/officeDocument/2006/relationships/hyperlink" Target="https://youtu.be/JU4IMHTWTfg" TargetMode="External"/><Relationship Id="rId4" Type="http://schemas.openxmlformats.org/officeDocument/2006/relationships/image" Target="../media/image1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0.xml"/><Relationship Id="rId5" Type="http://schemas.microsoft.com/office/2007/relationships/hdphoto" Target="../media/hdphoto18.wdp"/><Relationship Id="rId4" Type="http://schemas.openxmlformats.org/officeDocument/2006/relationships/image" Target="../media/image6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63.svg"/><Relationship Id="rId5" Type="http://schemas.openxmlformats.org/officeDocument/2006/relationships/image" Target="../media/image62.png"/><Relationship Id="rId4" Type="http://schemas.openxmlformats.org/officeDocument/2006/relationships/image" Target="../media/image17.sv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4.png"/><Relationship Id="rId7" Type="http://schemas.openxmlformats.org/officeDocument/2006/relationships/image" Target="../media/image68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Relationship Id="rId9" Type="http://schemas.openxmlformats.org/officeDocument/2006/relationships/image" Target="../media/image70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6" Type="http://schemas.openxmlformats.org/officeDocument/2006/relationships/image" Target="../media/image3.png"/><Relationship Id="rId5" Type="http://schemas.openxmlformats.org/officeDocument/2006/relationships/hyperlink" Target="https://www.hoc10.vn/doc-sach/cong-nghe-5/1/685/30/" TargetMode="External"/><Relationship Id="rId4" Type="http://schemas.openxmlformats.org/officeDocument/2006/relationships/image" Target="../media/image7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76.svg"/><Relationship Id="rId5" Type="http://schemas.openxmlformats.org/officeDocument/2006/relationships/image" Target="../media/image75.png"/><Relationship Id="rId4" Type="http://schemas.openxmlformats.org/officeDocument/2006/relationships/image" Target="../media/image74.sv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40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5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hoc1biet10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9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8853714" y="195308"/>
            <a:ext cx="32221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Công nghệ 5</a:t>
            </a:r>
          </a:p>
        </p:txBody>
      </p:sp>
      <p:sp>
        <p:nvSpPr>
          <p:cNvPr id="3" name="Google Shape;54;p1">
            <a:extLst>
              <a:ext uri="{FF2B5EF4-FFF2-40B4-BE49-F238E27FC236}">
                <a16:creationId xmlns:a16="http://schemas.microsoft.com/office/drawing/2014/main" id="{64A93626-D413-2664-E640-2B552ADC0F6B}"/>
              </a:ext>
            </a:extLst>
          </p:cNvPr>
          <p:cNvSpPr txBox="1">
            <a:spLocks/>
          </p:cNvSpPr>
          <p:nvPr/>
        </p:nvSpPr>
        <p:spPr>
          <a:xfrm>
            <a:off x="0" y="1101676"/>
            <a:ext cx="12192000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</a:rPr>
              <a:t>Chủ đề 1</a:t>
            </a:r>
          </a:p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</a:rPr>
              <a:t>Công nghệ và đời sống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4" name="Google Shape;54;p1">
            <a:extLst>
              <a:ext uri="{FF2B5EF4-FFF2-40B4-BE49-F238E27FC236}">
                <a16:creationId xmlns:a16="http://schemas.microsoft.com/office/drawing/2014/main" id="{FBCDFB38-C178-1AFE-9704-85927849F990}"/>
              </a:ext>
            </a:extLst>
          </p:cNvPr>
          <p:cNvSpPr txBox="1">
            <a:spLocks/>
          </p:cNvSpPr>
          <p:nvPr/>
        </p:nvSpPr>
        <p:spPr>
          <a:xfrm>
            <a:off x="1625600" y="3915228"/>
            <a:ext cx="8940800" cy="1358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defTabSz="914377">
              <a:lnSpc>
                <a:spcPct val="150000"/>
              </a:lnSpc>
              <a:defRPr/>
            </a:pP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6.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Sử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dụng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điện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thoại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(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Tiết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1)</a:t>
            </a:r>
          </a:p>
        </p:txBody>
      </p:sp>
    </p:spTree>
    <p:custDataLst>
      <p:tags r:id="rId1"/>
    </p:custData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5"/>
            <a:extLst>
              <a:ext uri="{FF2B5EF4-FFF2-40B4-BE49-F238E27FC236}">
                <a16:creationId xmlns:a16="http://schemas.microsoft.com/office/drawing/2014/main" id="{48DB58FB-2C1E-04B4-2B50-99D1492B8F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1083" y="3015453"/>
            <a:ext cx="3189835" cy="176477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B431153-A8F2-1CE4-0060-808CB430AE84}"/>
              </a:ext>
            </a:extLst>
          </p:cNvPr>
          <p:cNvSpPr txBox="1"/>
          <p:nvPr/>
        </p:nvSpPr>
        <p:spPr>
          <a:xfrm>
            <a:off x="5523725" y="565885"/>
            <a:ext cx="5483638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609630">
              <a:lnSpc>
                <a:spcPct val="150000"/>
              </a:lnSpc>
              <a:buClrTx/>
            </a:pPr>
            <a:r>
              <a:rPr lang="en-VN" sz="2400" b="1" i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Theo dõi hình ảnh SGK trang 29 và trả lời các câu hỏi sau: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F2CB5600-55DC-F831-4D83-017C903093AB}"/>
              </a:ext>
            </a:extLst>
          </p:cNvPr>
          <p:cNvSpPr/>
          <p:nvPr/>
        </p:nvSpPr>
        <p:spPr>
          <a:xfrm>
            <a:off x="2311400" y="1807179"/>
            <a:ext cx="7569200" cy="709918"/>
          </a:xfrm>
          <a:prstGeom prst="roundRect">
            <a:avLst/>
          </a:prstGeom>
          <a:solidFill>
            <a:srgbClr val="FFECDD"/>
          </a:solidFill>
          <a:ln>
            <a:prstDash val="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09630">
              <a:spcAft>
                <a:spcPts val="667"/>
              </a:spcAft>
              <a:buClrTx/>
            </a:pPr>
            <a:r>
              <a:rPr lang="vi-VN" sz="2400" kern="1200" dirty="0">
                <a:solidFill>
                  <a:srgbClr val="000000"/>
                </a:solidFill>
                <a:cs typeface="+mn-ea"/>
                <a:sym typeface="+mn-lt"/>
              </a:rPr>
              <a:t>Kể tên các loại điện thoại trong hình dưới đây.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8A1B2B2-675E-C0EF-53B1-D3369B32558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213" t="16116" r="40803" b="48191"/>
          <a:stretch/>
        </p:blipFill>
        <p:spPr>
          <a:xfrm>
            <a:off x="188497" y="2783146"/>
            <a:ext cx="3767683" cy="25506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7D88CA4-B44D-2EB4-5F00-31CDD28A210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565" t="54763" r="59865" b="1519"/>
          <a:stretch/>
        </p:blipFill>
        <p:spPr>
          <a:xfrm>
            <a:off x="5548800" y="2744718"/>
            <a:ext cx="1211887" cy="25506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94EBFC8-FE26-359A-FDD7-5830BD3184B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830" t="43432" r="23288" b="1140"/>
          <a:stretch/>
        </p:blipFill>
        <p:spPr>
          <a:xfrm>
            <a:off x="9166445" y="2744718"/>
            <a:ext cx="1190775" cy="25890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5239D695-5D76-05B9-BA08-97EF6E3E9574}"/>
              </a:ext>
            </a:extLst>
          </p:cNvPr>
          <p:cNvSpPr/>
          <p:nvPr/>
        </p:nvSpPr>
        <p:spPr>
          <a:xfrm>
            <a:off x="604862" y="5599809"/>
            <a:ext cx="2604478" cy="86360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09630">
              <a:buClrTx/>
            </a:pPr>
            <a:r>
              <a:rPr lang="en-VN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Điện thoại bàn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707C545-3D8A-7C9C-E3BA-FE4B31260BBE}"/>
              </a:ext>
            </a:extLst>
          </p:cNvPr>
          <p:cNvSpPr/>
          <p:nvPr/>
        </p:nvSpPr>
        <p:spPr>
          <a:xfrm>
            <a:off x="4298180" y="5600823"/>
            <a:ext cx="3357785" cy="106680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 defTabSz="609630">
              <a:lnSpc>
                <a:spcPct val="150000"/>
              </a:lnSpc>
              <a:buClrTx/>
            </a:pPr>
            <a:r>
              <a:rPr lang="en-VN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Điện thoại di động phím bấm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F4BE873-7DA8-57E5-57BE-B2B596AFBBE8}"/>
              </a:ext>
            </a:extLst>
          </p:cNvPr>
          <p:cNvSpPr/>
          <p:nvPr/>
        </p:nvSpPr>
        <p:spPr>
          <a:xfrm>
            <a:off x="8176916" y="5600823"/>
            <a:ext cx="3407368" cy="106680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 defTabSz="609630">
              <a:lnSpc>
                <a:spcPct val="150000"/>
              </a:lnSpc>
              <a:buClrTx/>
            </a:pPr>
            <a:r>
              <a:rPr lang="en-VN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Điện thoại di động màn hình cảm ứng</a:t>
            </a:r>
          </a:p>
        </p:txBody>
      </p:sp>
      <p:pic>
        <p:nvPicPr>
          <p:cNvPr id="4" name="Picture 41">
            <a:extLst>
              <a:ext uri="{FF2B5EF4-FFF2-40B4-BE49-F238E27FC236}">
                <a16:creationId xmlns:a16="http://schemas.microsoft.com/office/drawing/2014/main" id="{CBEFD2C1-6F56-8D23-E703-2B2478B146C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0497980" y="971250"/>
            <a:ext cx="1321435" cy="939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99188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18" grpId="0" animBg="1"/>
      <p:bldP spid="19" grpId="0" animBg="1"/>
      <p:bldP spid="2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586316" y="3287730"/>
            <a:ext cx="5441951" cy="3181652"/>
            <a:chOff x="391794" y="5541195"/>
            <a:chExt cx="8162926" cy="4772478"/>
          </a:xfrm>
        </p:grpSpPr>
        <p:sp>
          <p:nvSpPr>
            <p:cNvPr id="7" name="Rounded Rectangular Callout 6"/>
            <p:cNvSpPr/>
            <p:nvPr/>
          </p:nvSpPr>
          <p:spPr>
            <a:xfrm>
              <a:off x="1391920" y="5541195"/>
              <a:ext cx="7162800" cy="2497905"/>
            </a:xfrm>
            <a:prstGeom prst="wedgeRoundRectCallout">
              <a:avLst>
                <a:gd name="adj1" fmla="val -35584"/>
                <a:gd name="adj2" fmla="val 77850"/>
                <a:gd name="adj3" fmla="val 16667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>
                  <a:lumMod val="40000"/>
                  <a:lumOff val="60000"/>
                </a:schemeClr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 defTabSz="609630">
                <a:lnSpc>
                  <a:spcPct val="150000"/>
                </a:lnSpc>
                <a:spcAft>
                  <a:spcPts val="667"/>
                </a:spcAft>
                <a:buClrTx/>
              </a:pPr>
              <a:r>
                <a:rPr lang="vi-VN" sz="2400" kern="1200" dirty="0">
                  <a:solidFill>
                    <a:srgbClr val="000000"/>
                  </a:solidFill>
                  <a:cs typeface="+mn-ea"/>
                  <a:sym typeface="+mn-lt"/>
                </a:rPr>
                <a:t>Trong đời sống, điện thoại có tác dụng gì?</a:t>
              </a:r>
              <a:endParaRPr lang="en-VN" sz="2400" kern="1200" dirty="0">
                <a:solidFill>
                  <a:prstClr val="white"/>
                </a:solidFill>
                <a:latin typeface="UTM Avo"/>
                <a:cs typeface="+mn-ea"/>
                <a:sym typeface="+mn-lt"/>
              </a:endParaRPr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1794" y="8011160"/>
              <a:ext cx="2000251" cy="2302513"/>
            </a:xfrm>
            <a:prstGeom prst="rect">
              <a:avLst/>
            </a:prstGeom>
          </p:spPr>
        </p:pic>
      </p:grp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232BC570-E4A8-6D42-49AA-AA448748068D}"/>
              </a:ext>
            </a:extLst>
          </p:cNvPr>
          <p:cNvSpPr/>
          <p:nvPr/>
        </p:nvSpPr>
        <p:spPr>
          <a:xfrm>
            <a:off x="4075007" y="1972862"/>
            <a:ext cx="6209453" cy="944598"/>
          </a:xfrm>
          <a:prstGeom prst="roundRect">
            <a:avLst/>
          </a:prstGeom>
          <a:solidFill>
            <a:srgbClr val="FFECDD"/>
          </a:solidFill>
          <a:ln>
            <a:prstDash val="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09630">
              <a:spcAft>
                <a:spcPts val="667"/>
              </a:spcAft>
              <a:buClrTx/>
            </a:pPr>
            <a:r>
              <a:rPr lang="vi-VN" sz="2400" kern="1200" dirty="0">
                <a:solidFill>
                  <a:srgbClr val="000000"/>
                </a:solidFill>
                <a:cs typeface="+mn-ea"/>
                <a:sym typeface="+mn-lt"/>
              </a:rPr>
              <a:t>Em đã được sử dụng điện thoại nào?</a:t>
            </a:r>
            <a:r>
              <a:rPr lang="en-VN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endParaRPr lang="vi-VN" sz="2400" kern="1200" dirty="0">
              <a:solidFill>
                <a:srgbClr val="000000"/>
              </a:solidFill>
              <a:cs typeface="+mn-ea"/>
              <a:sym typeface="+mn-lt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C5A6994-00C5-1C4B-C12C-766995F87962}"/>
              </a:ext>
            </a:extLst>
          </p:cNvPr>
          <p:cNvGrpSpPr/>
          <p:nvPr/>
        </p:nvGrpSpPr>
        <p:grpSpPr>
          <a:xfrm>
            <a:off x="6096000" y="3287728"/>
            <a:ext cx="5441951" cy="3181654"/>
            <a:chOff x="391794" y="5541192"/>
            <a:chExt cx="8162926" cy="4772481"/>
          </a:xfrm>
        </p:grpSpPr>
        <p:sp>
          <p:nvSpPr>
            <p:cNvPr id="12" name="Rounded Rectangular Callout 11">
              <a:extLst>
                <a:ext uri="{FF2B5EF4-FFF2-40B4-BE49-F238E27FC236}">
                  <a16:creationId xmlns:a16="http://schemas.microsoft.com/office/drawing/2014/main" id="{9F7B1EA1-EC4C-084B-1400-71550F801FF7}"/>
                </a:ext>
              </a:extLst>
            </p:cNvPr>
            <p:cNvSpPr/>
            <p:nvPr/>
          </p:nvSpPr>
          <p:spPr>
            <a:xfrm>
              <a:off x="1391920" y="5541192"/>
              <a:ext cx="7162800" cy="2497907"/>
            </a:xfrm>
            <a:prstGeom prst="wedgeRoundRectCallout">
              <a:avLst>
                <a:gd name="adj1" fmla="val -35584"/>
                <a:gd name="adj2" fmla="val 77850"/>
                <a:gd name="adj3" fmla="val 16667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>
                  <a:lumMod val="40000"/>
                  <a:lumOff val="60000"/>
                </a:schemeClr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 defTabSz="609630">
                <a:lnSpc>
                  <a:spcPct val="150000"/>
                </a:lnSpc>
                <a:spcAft>
                  <a:spcPts val="667"/>
                </a:spcAft>
                <a:buClrTx/>
              </a:pPr>
              <a:r>
                <a:rPr lang="vi-VN" sz="2400" kern="1200" dirty="0">
                  <a:solidFill>
                    <a:srgbClr val="000000"/>
                  </a:solidFill>
                  <a:cs typeface="+mn-ea"/>
                  <a:sym typeface="+mn-lt"/>
                </a:rPr>
                <a:t>Điện thoại có những bộ phận cơ bản nào?</a:t>
              </a:r>
              <a:endParaRPr lang="en-VN" sz="2400" kern="1200" dirty="0">
                <a:solidFill>
                  <a:prstClr val="white"/>
                </a:solidFill>
                <a:latin typeface="UTM Avo"/>
                <a:cs typeface="+mn-ea"/>
                <a:sym typeface="+mn-lt"/>
              </a:endParaRP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11ACCBC7-7B56-2C6C-5CB0-DFEDF972CC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1794" y="8011160"/>
              <a:ext cx="2000251" cy="2302513"/>
            </a:xfrm>
            <a:prstGeom prst="rect">
              <a:avLst/>
            </a:prstGeom>
          </p:spPr>
        </p:pic>
      </p:grpSp>
      <p:pic>
        <p:nvPicPr>
          <p:cNvPr id="1026" name="Picture 2" descr="Hình ảnh Trẻ Em Chơi Với điện Thoại Di động PNG , đứa Trẻ, Đứa Trẻ, Chơi  điện Thoại Di động PNG trong suốt và Vector để tải xuống miễn phí">
            <a:extLst>
              <a:ext uri="{FF2B5EF4-FFF2-40B4-BE49-F238E27FC236}">
                <a16:creationId xmlns:a16="http://schemas.microsoft.com/office/drawing/2014/main" id="{09065EE6-5AB8-0414-C242-252175D711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9807" y="1191813"/>
            <a:ext cx="2506698" cy="2506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reeform 2">
            <a:extLst>
              <a:ext uri="{FF2B5EF4-FFF2-40B4-BE49-F238E27FC236}">
                <a16:creationId xmlns:a16="http://schemas.microsoft.com/office/drawing/2014/main" id="{08FE4812-010D-CECD-B876-44C7A1470DCC}"/>
              </a:ext>
            </a:extLst>
          </p:cNvPr>
          <p:cNvSpPr/>
          <p:nvPr/>
        </p:nvSpPr>
        <p:spPr>
          <a:xfrm>
            <a:off x="10717659" y="974036"/>
            <a:ext cx="1207789" cy="1278460"/>
          </a:xfrm>
          <a:custGeom>
            <a:avLst/>
            <a:gdLst/>
            <a:ahLst/>
            <a:cxnLst/>
            <a:rect l="l" t="t" r="r" b="b"/>
            <a:pathLst>
              <a:path w="861115" h="962629">
                <a:moveTo>
                  <a:pt x="0" y="0"/>
                </a:moveTo>
                <a:lnTo>
                  <a:pt x="861115" y="0"/>
                </a:lnTo>
                <a:lnTo>
                  <a:pt x="861115" y="962629"/>
                </a:lnTo>
                <a:lnTo>
                  <a:pt x="0" y="96262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2400" kern="120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787138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5"/>
            <a:extLst>
              <a:ext uri="{FF2B5EF4-FFF2-40B4-BE49-F238E27FC236}">
                <a16:creationId xmlns:a16="http://schemas.microsoft.com/office/drawing/2014/main" id="{BBEF365B-0256-9EC2-0056-66A407258C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1083" y="3015453"/>
            <a:ext cx="3189835" cy="176477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1"/>
          <p:cNvSpPr txBox="1"/>
          <p:nvPr/>
        </p:nvSpPr>
        <p:spPr>
          <a:xfrm>
            <a:off x="7312346" y="1871894"/>
            <a:ext cx="1350421" cy="1115690"/>
          </a:xfrm>
          <a:prstGeom prst="rect">
            <a:avLst/>
          </a:prstGeom>
          <a:solidFill>
            <a:srgbClr val="EC9346"/>
          </a:solidFill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8709"/>
              </a:lnSpc>
              <a:spcBef>
                <a:spcPct val="0"/>
              </a:spcBef>
              <a:buClrTx/>
            </a:pPr>
            <a:r>
              <a:rPr lang="vi-VN" sz="7667" b="1" kern="1200" spc="193">
                <a:solidFill>
                  <a:srgbClr val="231F20"/>
                </a:solidFill>
                <a:latin typeface="+mj-lt"/>
                <a:cs typeface="+mn-ea"/>
                <a:sym typeface="+mn-lt"/>
              </a:rPr>
              <a:t>01</a:t>
            </a:r>
            <a:endParaRPr lang="en-US" sz="7667" b="1" kern="1200" spc="193" dirty="0">
              <a:solidFill>
                <a:srgbClr val="231F20"/>
              </a:solidFill>
              <a:latin typeface="+mj-lt"/>
              <a:cs typeface="+mn-ea"/>
              <a:sym typeface="+mn-lt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5381946" y="2991859"/>
            <a:ext cx="5562539" cy="22124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09630">
              <a:lnSpc>
                <a:spcPct val="150000"/>
              </a:lnSpc>
              <a:buClrTx/>
            </a:pPr>
            <a:r>
              <a:rPr lang="en-US" sz="3200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HOẠT ĐỘNG 1:</a:t>
            </a:r>
          </a:p>
          <a:p>
            <a:pPr algn="ctr" defTabSz="609630">
              <a:lnSpc>
                <a:spcPct val="150000"/>
              </a:lnSpc>
              <a:buClrTx/>
            </a:pPr>
            <a:r>
              <a:rPr lang="en-US" sz="3200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Tìm</a:t>
            </a:r>
            <a:r>
              <a:rPr lang="en-US" sz="3200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3200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hiểu</a:t>
            </a:r>
            <a:r>
              <a:rPr lang="en-US" sz="3200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3200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tác</a:t>
            </a:r>
            <a:r>
              <a:rPr lang="en-US" sz="3200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3200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dụng</a:t>
            </a:r>
            <a:r>
              <a:rPr lang="en-US" sz="3200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3200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của</a:t>
            </a:r>
            <a:r>
              <a:rPr lang="en-US" sz="3200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3200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điện</a:t>
            </a:r>
            <a:r>
              <a:rPr lang="en-US" sz="3200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3200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thoại</a:t>
            </a:r>
            <a:endParaRPr lang="en-US" sz="3200" b="1" kern="12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768" y="1637301"/>
            <a:ext cx="3936033" cy="5142653"/>
          </a:xfrm>
          <a:prstGeom prst="rect">
            <a:avLst/>
          </a:prstGeom>
        </p:spPr>
      </p:pic>
    </p:spTree>
  </p:cSld>
  <p:clrMapOvr>
    <a:masterClrMapping/>
  </p:clrMapOvr>
  <p:transition spd="med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9B132E0D-1076-749E-22E5-E6EF1AA393C9}"/>
              </a:ext>
            </a:extLst>
          </p:cNvPr>
          <p:cNvSpPr txBox="1"/>
          <p:nvPr/>
        </p:nvSpPr>
        <p:spPr>
          <a:xfrm>
            <a:off x="813371" y="1725944"/>
            <a:ext cx="3215756" cy="11299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609630">
              <a:lnSpc>
                <a:spcPct val="150000"/>
              </a:lnSpc>
              <a:buClrTx/>
            </a:pPr>
            <a:r>
              <a:rPr lang="vi-VN" sz="2400" kern="1200" dirty="0">
                <a:latin typeface="+mj-lt"/>
                <a:cs typeface="+mn-ea"/>
                <a:sym typeface="+mn-lt"/>
              </a:rPr>
              <a:t>Quan sát 4 hình trong </a:t>
            </a:r>
            <a:r>
              <a:rPr lang="nl-NL" sz="2400" kern="1200" dirty="0">
                <a:latin typeface="+mj-lt"/>
                <a:cs typeface="+mn-ea"/>
                <a:sym typeface="+mn-lt"/>
              </a:rPr>
              <a:t>SGK </a:t>
            </a:r>
            <a:r>
              <a:rPr lang="nl-NL" sz="2400" kern="1200" dirty="0" err="1">
                <a:latin typeface="+mj-lt"/>
                <a:cs typeface="+mn-ea"/>
                <a:sym typeface="+mn-lt"/>
              </a:rPr>
              <a:t>trang</a:t>
            </a:r>
            <a:r>
              <a:rPr lang="nl-NL" sz="2400" kern="1200" dirty="0">
                <a:latin typeface="+mj-lt"/>
                <a:cs typeface="+mn-ea"/>
                <a:sym typeface="+mn-lt"/>
              </a:rPr>
              <a:t> </a:t>
            </a:r>
            <a:r>
              <a:rPr lang="vi-VN" sz="2400" kern="1200" dirty="0">
                <a:latin typeface="+mj-lt"/>
                <a:cs typeface="+mn-ea"/>
                <a:sym typeface="+mn-lt"/>
              </a:rPr>
              <a:t>30: </a:t>
            </a:r>
            <a:endParaRPr lang="en-VN" sz="2400" kern="1200" dirty="0">
              <a:solidFill>
                <a:prstClr val="black"/>
              </a:solidFill>
              <a:latin typeface="+mj-lt"/>
              <a:cs typeface="+mn-ea"/>
              <a:sym typeface="+mn-lt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DCCCD05C-AB4E-2E15-2A9A-CA459AAA68A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554" t="24744" r="24510" b="1356"/>
          <a:stretch/>
        </p:blipFill>
        <p:spPr>
          <a:xfrm>
            <a:off x="5732980" y="3111002"/>
            <a:ext cx="5505236" cy="3637270"/>
          </a:xfrm>
          <a:prstGeom prst="rect">
            <a:avLst/>
          </a:prstGeom>
        </p:spPr>
      </p:pic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4991B964-5B4C-0F9F-1D2E-0BFF8524A800}"/>
              </a:ext>
            </a:extLst>
          </p:cNvPr>
          <p:cNvSpPr/>
          <p:nvPr/>
        </p:nvSpPr>
        <p:spPr>
          <a:xfrm>
            <a:off x="4321514" y="1452545"/>
            <a:ext cx="7647879" cy="140338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609630">
              <a:lnSpc>
                <a:spcPct val="150000"/>
              </a:lnSpc>
              <a:spcAft>
                <a:spcPts val="667"/>
              </a:spcAft>
              <a:buClrTx/>
            </a:pPr>
            <a:r>
              <a:rPr lang="vi-VN" sz="2400" i="1" kern="1200" dirty="0">
                <a:solidFill>
                  <a:srgbClr val="000000"/>
                </a:solidFill>
                <a:latin typeface="+mj-lt"/>
                <a:cs typeface="+mn-ea"/>
                <a:sym typeface="+mn-lt"/>
              </a:rPr>
              <a:t>Nêu tác dụng của điện thoại dựa vào các thông tin gợi ý trong các tình huống có ở mỗi hình. </a:t>
            </a:r>
            <a:endParaRPr lang="en-VN" sz="2400" i="1" kern="1200" dirty="0">
              <a:solidFill>
                <a:prstClr val="white"/>
              </a:solidFill>
              <a:latin typeface="+mj-lt"/>
              <a:cs typeface="+mn-ea"/>
              <a:sym typeface="+mn-lt"/>
            </a:endParaRPr>
          </a:p>
        </p:txBody>
      </p:sp>
      <p:pic>
        <p:nvPicPr>
          <p:cNvPr id="25" name="Picture 22">
            <a:extLst>
              <a:ext uri="{FF2B5EF4-FFF2-40B4-BE49-F238E27FC236}">
                <a16:creationId xmlns:a16="http://schemas.microsoft.com/office/drawing/2014/main" id="{0848354B-0CCA-240E-74D8-654B43319F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481173" y="3460173"/>
            <a:ext cx="4192599" cy="3029153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DF83BD68-4F94-B0D3-9611-C69719EFF5F7}"/>
              </a:ext>
            </a:extLst>
          </p:cNvPr>
          <p:cNvSpPr/>
          <p:nvPr/>
        </p:nvSpPr>
        <p:spPr>
          <a:xfrm>
            <a:off x="345247" y="5949371"/>
            <a:ext cx="4480839" cy="609600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09630">
              <a:buClrTx/>
            </a:pPr>
            <a:r>
              <a:rPr lang="en-VN" sz="2400" b="1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Làm việc nhóm đôi</a:t>
            </a:r>
          </a:p>
        </p:txBody>
      </p:sp>
      <p:pic>
        <p:nvPicPr>
          <p:cNvPr id="2" name="Picture 31">
            <a:extLst>
              <a:ext uri="{FF2B5EF4-FFF2-40B4-BE49-F238E27FC236}">
                <a16:creationId xmlns:a16="http://schemas.microsoft.com/office/drawing/2014/main" id="{9BA9D05C-17A2-6ADE-5761-E76D1480F5C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4967" y="1639318"/>
            <a:ext cx="798404" cy="1216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43878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4" grpId="0" animBg="1"/>
      <p:bldP spid="2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8982150-EE42-4810-D929-CF3F5ABD4CA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545" t="12621" r="25188" b="10341"/>
          <a:stretch/>
        </p:blipFill>
        <p:spPr>
          <a:xfrm>
            <a:off x="1294579" y="1723936"/>
            <a:ext cx="3358545" cy="22152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82E7381-2575-09D5-A467-FB0FFF8A619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273" t="11476" r="27922" b="9836"/>
          <a:stretch/>
        </p:blipFill>
        <p:spPr>
          <a:xfrm>
            <a:off x="1294580" y="4332229"/>
            <a:ext cx="3358545" cy="23363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E7DFA1D5-FEF1-469E-41DA-EF5CCDEBB9E3}"/>
              </a:ext>
            </a:extLst>
          </p:cNvPr>
          <p:cNvSpPr/>
          <p:nvPr/>
        </p:nvSpPr>
        <p:spPr>
          <a:xfrm>
            <a:off x="5485259" y="2203356"/>
            <a:ext cx="5994400" cy="1330325"/>
          </a:xfrm>
          <a:prstGeom prst="roundRect">
            <a:avLst/>
          </a:prstGeom>
          <a:solidFill>
            <a:srgbClr val="FFECDD"/>
          </a:solidFill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srgbClr val="000000"/>
                </a:solidFill>
                <a:cs typeface="+mn-ea"/>
                <a:sym typeface="+mn-lt"/>
              </a:rPr>
              <a:t>Điện thoại giúp mọi người liên lạc khi không ở gần. </a:t>
            </a:r>
            <a:endParaRPr lang="en-VN" sz="2400" kern="12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3285A6E7-D53B-38A8-C0BE-FB3CC93939E3}"/>
              </a:ext>
            </a:extLst>
          </p:cNvPr>
          <p:cNvSpPr/>
          <p:nvPr/>
        </p:nvSpPr>
        <p:spPr>
          <a:xfrm>
            <a:off x="5485259" y="4848834"/>
            <a:ext cx="5994400" cy="1330325"/>
          </a:xfrm>
          <a:prstGeom prst="roundRect">
            <a:avLst/>
          </a:prstGeom>
          <a:solidFill>
            <a:srgbClr val="FFECDD"/>
          </a:solidFill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 defTabSz="609630">
              <a:lnSpc>
                <a:spcPct val="150000"/>
              </a:lnSpc>
              <a:spcAft>
                <a:spcPts val="667"/>
              </a:spcAft>
              <a:buClrTx/>
            </a:pPr>
            <a:r>
              <a:rPr lang="vi-VN" sz="2400" kern="1200" dirty="0">
                <a:solidFill>
                  <a:srgbClr val="000000"/>
                </a:solidFill>
                <a:cs typeface="+mn-ea"/>
                <a:sym typeface="+mn-lt"/>
              </a:rPr>
              <a:t>Điện thoại giúp gửi tin nhắn trao đổi thông tin. </a:t>
            </a:r>
            <a:endParaRPr lang="en-VN" sz="2400" kern="12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89063453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E7DFA1D5-FEF1-469E-41DA-EF5CCDEBB9E3}"/>
              </a:ext>
            </a:extLst>
          </p:cNvPr>
          <p:cNvSpPr/>
          <p:nvPr/>
        </p:nvSpPr>
        <p:spPr>
          <a:xfrm>
            <a:off x="5283201" y="2351889"/>
            <a:ext cx="5994400" cy="895350"/>
          </a:xfrm>
          <a:prstGeom prst="roundRect">
            <a:avLst/>
          </a:prstGeom>
          <a:solidFill>
            <a:srgbClr val="FFECDD"/>
          </a:solidFill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09630">
              <a:spcAft>
                <a:spcPts val="667"/>
              </a:spcAft>
              <a:buClrTx/>
            </a:pPr>
            <a:r>
              <a:rPr lang="vi-VN" sz="2400" kern="1200" dirty="0">
                <a:solidFill>
                  <a:srgbClr val="000000"/>
                </a:solidFill>
                <a:cs typeface="+mn-ea"/>
                <a:sym typeface="+mn-lt"/>
              </a:rPr>
              <a:t>Điện thoại phát bài hát giúp giải trí. </a:t>
            </a:r>
            <a:endParaRPr lang="en-VN" sz="2400" kern="12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3285A6E7-D53B-38A8-C0BE-FB3CC93939E3}"/>
              </a:ext>
            </a:extLst>
          </p:cNvPr>
          <p:cNvSpPr/>
          <p:nvPr/>
        </p:nvSpPr>
        <p:spPr>
          <a:xfrm>
            <a:off x="5283201" y="4735822"/>
            <a:ext cx="5994400" cy="1310465"/>
          </a:xfrm>
          <a:prstGeom prst="roundRect">
            <a:avLst/>
          </a:prstGeom>
          <a:solidFill>
            <a:srgbClr val="FFECDD"/>
          </a:solidFill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 defTabSz="609630">
              <a:lnSpc>
                <a:spcPct val="150000"/>
              </a:lnSpc>
              <a:spcAft>
                <a:spcPts val="667"/>
              </a:spcAft>
              <a:buClrTx/>
            </a:pPr>
            <a:r>
              <a:rPr lang="vi-VN" sz="2400" kern="1200" dirty="0">
                <a:solidFill>
                  <a:srgbClr val="000000"/>
                </a:solidFill>
                <a:cs typeface="+mn-ea"/>
                <a:sym typeface="+mn-lt"/>
              </a:rPr>
              <a:t>Điện thoại có thể dùng làm chuông báo thức. </a:t>
            </a:r>
            <a:endParaRPr lang="en-VN" sz="2400" kern="12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E4B6F78-9E09-FC64-781B-D9936B40EF3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406" t="12500" r="27382" b="12500"/>
          <a:stretch/>
        </p:blipFill>
        <p:spPr>
          <a:xfrm>
            <a:off x="1069844" y="1684961"/>
            <a:ext cx="3467656" cy="22292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B9EB735-D128-4F7D-7158-39174EFE49C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64" t="11805" r="27724" b="10922"/>
          <a:stretch/>
        </p:blipFill>
        <p:spPr>
          <a:xfrm>
            <a:off x="1069844" y="4212053"/>
            <a:ext cx="3467656" cy="23580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94546347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3920" y="5476156"/>
            <a:ext cx="1038254" cy="139708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10801">
            <a:off x="180572" y="1902051"/>
            <a:ext cx="1129855" cy="974341"/>
          </a:xfrm>
          <a:prstGeom prst="rect">
            <a:avLst/>
          </a:prstGeom>
        </p:spPr>
      </p:pic>
      <p:sp>
        <p:nvSpPr>
          <p:cNvPr id="2" name="Rounded Rectangular Callout 1">
            <a:extLst>
              <a:ext uri="{FF2B5EF4-FFF2-40B4-BE49-F238E27FC236}">
                <a16:creationId xmlns:a16="http://schemas.microsoft.com/office/drawing/2014/main" id="{1E73A9C7-BE9F-39B4-2DB1-AA59F6992BF4}"/>
              </a:ext>
            </a:extLst>
          </p:cNvPr>
          <p:cNvSpPr/>
          <p:nvPr/>
        </p:nvSpPr>
        <p:spPr>
          <a:xfrm>
            <a:off x="5902725" y="1030831"/>
            <a:ext cx="5334000" cy="1577644"/>
          </a:xfrm>
          <a:prstGeom prst="wedgeRoundRectCallout">
            <a:avLst>
              <a:gd name="adj1" fmla="val -71209"/>
              <a:gd name="adj2" fmla="val -9533"/>
              <a:gd name="adj3" fmla="val 16667"/>
            </a:avLst>
          </a:prstGeom>
          <a:solidFill>
            <a:srgbClr val="FFECD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609630">
              <a:lnSpc>
                <a:spcPct val="150000"/>
              </a:lnSpc>
              <a:spcAft>
                <a:spcPts val="667"/>
              </a:spcAft>
              <a:buClrTx/>
            </a:pPr>
            <a:r>
              <a:rPr lang="vi-VN" sz="2400" i="1" kern="1200" dirty="0">
                <a:solidFill>
                  <a:srgbClr val="000000"/>
                </a:solidFill>
                <a:cs typeface="+mn-ea"/>
                <a:sym typeface="+mn-lt"/>
              </a:rPr>
              <a:t>Hãy kể thêm một số tác dụng khác của điện thoại mà em biết. </a:t>
            </a:r>
            <a:endParaRPr lang="en-VN" sz="2400" kern="1200" dirty="0">
              <a:solidFill>
                <a:prstClr val="white"/>
              </a:solidFill>
              <a:latin typeface="UTM Avo"/>
              <a:cs typeface="+mn-ea"/>
              <a:sym typeface="+mn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C1E87DE-22CE-E56B-9309-2DA5724A06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7100" y="3110978"/>
            <a:ext cx="4694154" cy="26567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 descr="Cách xem lịch trên iPhone theo năm lịch Phật giáo, Nhật Bản và Gregory">
            <a:extLst>
              <a:ext uri="{FF2B5EF4-FFF2-40B4-BE49-F238E27FC236}">
                <a16:creationId xmlns:a16="http://schemas.microsoft.com/office/drawing/2014/main" id="{23DE0E80-EDF2-ECE7-37E9-2098541FF19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2836" y="3110978"/>
            <a:ext cx="5148014" cy="26567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40423FD-B607-7166-F5E2-9BADCEA86963}"/>
              </a:ext>
            </a:extLst>
          </p:cNvPr>
          <p:cNvSpPr/>
          <p:nvPr/>
        </p:nvSpPr>
        <p:spPr>
          <a:xfrm>
            <a:off x="917100" y="5956575"/>
            <a:ext cx="4694154" cy="69854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</a:pPr>
            <a:r>
              <a:rPr lang="en-VN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Chụp ảnh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164C7072-843B-D052-6287-F79C701FF49F}"/>
              </a:ext>
            </a:extLst>
          </p:cNvPr>
          <p:cNvSpPr/>
          <p:nvPr/>
        </p:nvSpPr>
        <p:spPr>
          <a:xfrm>
            <a:off x="6349766" y="5920966"/>
            <a:ext cx="4694154" cy="69854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</a:pPr>
            <a:r>
              <a:rPr lang="en-VN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Xem ngày, giờ</a:t>
            </a:r>
          </a:p>
        </p:txBody>
      </p:sp>
      <p:sp>
        <p:nvSpPr>
          <p:cNvPr id="19" name="Freeform 7">
            <a:extLst>
              <a:ext uri="{FF2B5EF4-FFF2-40B4-BE49-F238E27FC236}">
                <a16:creationId xmlns:a16="http://schemas.microsoft.com/office/drawing/2014/main" id="{8C5629FB-4AA8-6565-CB4B-203637F163A1}"/>
              </a:ext>
            </a:extLst>
          </p:cNvPr>
          <p:cNvSpPr/>
          <p:nvPr/>
        </p:nvSpPr>
        <p:spPr>
          <a:xfrm>
            <a:off x="2167847" y="1551398"/>
            <a:ext cx="2431654" cy="1242012"/>
          </a:xfrm>
          <a:custGeom>
            <a:avLst/>
            <a:gdLst/>
            <a:ahLst/>
            <a:cxnLst/>
            <a:rect l="l" t="t" r="r" b="b"/>
            <a:pathLst>
              <a:path w="3005580" h="1848432">
                <a:moveTo>
                  <a:pt x="0" y="0"/>
                </a:moveTo>
                <a:lnTo>
                  <a:pt x="3005581" y="0"/>
                </a:lnTo>
                <a:lnTo>
                  <a:pt x="3005581" y="1848432"/>
                </a:lnTo>
                <a:lnTo>
                  <a:pt x="0" y="184843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2400" kern="120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09628902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3195D42A-FC6A-8AE7-2988-24487D38FA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2646" y="1921296"/>
            <a:ext cx="3200675" cy="18903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2B1BCE7-0258-1E5C-B804-C63B28D137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28908" y="1913333"/>
            <a:ext cx="2996866" cy="18835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" name="Picture 20" descr="Smartphone đang 'giết' thói quen đọc tin">
            <a:extLst>
              <a:ext uri="{FF2B5EF4-FFF2-40B4-BE49-F238E27FC236}">
                <a16:creationId xmlns:a16="http://schemas.microsoft.com/office/drawing/2014/main" id="{A65947BA-F958-DB2D-98D5-1BFE35F0CF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527" y="1993881"/>
            <a:ext cx="2644775" cy="17224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783D0758-AF19-455B-5F60-D035C3840A7E}"/>
              </a:ext>
            </a:extLst>
          </p:cNvPr>
          <p:cNvSpPr/>
          <p:nvPr/>
        </p:nvSpPr>
        <p:spPr>
          <a:xfrm>
            <a:off x="4281831" y="4087964"/>
            <a:ext cx="3434061" cy="172249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</a:pPr>
            <a:r>
              <a:rPr lang="en-VN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Thực hiện cuộc gọi video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0845EA69-925C-4A1C-6EC1-5D3A3012AF88}"/>
              </a:ext>
            </a:extLst>
          </p:cNvPr>
          <p:cNvSpPr/>
          <p:nvPr/>
        </p:nvSpPr>
        <p:spPr>
          <a:xfrm>
            <a:off x="8351290" y="4087965"/>
            <a:ext cx="3552103" cy="172249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</a:pPr>
            <a:r>
              <a:rPr lang="en-VN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Liên hệ thư </a:t>
            </a:r>
            <a:r>
              <a:rPr lang="en-VN" sz="2400" kern="120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điện tử</a:t>
            </a:r>
            <a:br>
              <a:rPr lang="en-US" sz="2400" kern="1200">
                <a:solidFill>
                  <a:prstClr val="black"/>
                </a:solidFill>
                <a:latin typeface="UTM Avo"/>
                <a:cs typeface="+mn-ea"/>
                <a:sym typeface="+mn-lt"/>
              </a:rPr>
            </a:br>
            <a:r>
              <a:rPr lang="en-VN" sz="2400" kern="120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E-mail</a:t>
            </a:r>
            <a:endParaRPr lang="en-VN" sz="2400" kern="12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83220079-F32D-8F5C-08BC-8047E9C88D0A}"/>
              </a:ext>
            </a:extLst>
          </p:cNvPr>
          <p:cNvSpPr/>
          <p:nvPr/>
        </p:nvSpPr>
        <p:spPr>
          <a:xfrm>
            <a:off x="288607" y="4087964"/>
            <a:ext cx="3346617" cy="172249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</a:pPr>
            <a:r>
              <a:rPr lang="en-VN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Đọc tin tức hoặc tìm kiếm thông tin</a:t>
            </a:r>
          </a:p>
        </p:txBody>
      </p:sp>
    </p:spTree>
    <p:extLst>
      <p:ext uri="{BB962C8B-B14F-4D97-AF65-F5344CB8AC3E}">
        <p14:creationId xmlns:p14="http://schemas.microsoft.com/office/powerpoint/2010/main" val="698267870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3920" y="5476156"/>
            <a:ext cx="1038254" cy="139708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406279">
            <a:off x="9308287" y="714320"/>
            <a:ext cx="1129855" cy="974341"/>
          </a:xfrm>
          <a:prstGeom prst="rect">
            <a:avLst/>
          </a:prstGeom>
        </p:spPr>
      </p:pic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FDCB5DF3-7518-787B-938B-5AECCBEB963C}"/>
              </a:ext>
            </a:extLst>
          </p:cNvPr>
          <p:cNvSpPr/>
          <p:nvPr/>
        </p:nvSpPr>
        <p:spPr>
          <a:xfrm>
            <a:off x="4394200" y="1221567"/>
            <a:ext cx="3403600" cy="65160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</a:pPr>
            <a:r>
              <a:rPr lang="en-VN" sz="2400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Nhận xét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E7D27F83-471D-CB8E-F3C9-EB03594F6D2E}"/>
              </a:ext>
            </a:extLst>
          </p:cNvPr>
          <p:cNvSpPr/>
          <p:nvPr/>
        </p:nvSpPr>
        <p:spPr>
          <a:xfrm>
            <a:off x="909320" y="2004091"/>
            <a:ext cx="10373360" cy="331528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609630">
              <a:lnSpc>
                <a:spcPct val="200000"/>
              </a:lnSpc>
              <a:spcAft>
                <a:spcPts val="667"/>
              </a:spcAft>
              <a:buClrTx/>
            </a:pPr>
            <a:r>
              <a:rPr lang="vi-VN" sz="2400" kern="1200" dirty="0">
                <a:solidFill>
                  <a:srgbClr val="000000"/>
                </a:solidFill>
                <a:cs typeface="+mn-ea"/>
                <a:sym typeface="+mn-lt"/>
              </a:rPr>
              <a:t>Điện thoại có nhiều tác dụng khác nhau tuy nhiên tác dụng chính của điện thoại là giúp liên lạc, trao đổi thông tin, </a:t>
            </a:r>
            <a:r>
              <a:rPr lang="vi-VN" sz="2400" kern="1200">
                <a:solidFill>
                  <a:srgbClr val="000000"/>
                </a:solidFill>
                <a:cs typeface="+mn-ea"/>
                <a:sym typeface="+mn-lt"/>
              </a:rPr>
              <a:t>giải trí</a:t>
            </a:r>
            <a:r>
              <a:rPr lang="en-US" sz="2400" kern="1200">
                <a:solidFill>
                  <a:srgbClr val="000000"/>
                </a:solidFill>
                <a:cs typeface="+mn-ea"/>
                <a:sym typeface="+mn-lt"/>
              </a:rPr>
              <a:t>,</a:t>
            </a:r>
            <a:r>
              <a:rPr lang="vi-VN" sz="2400" kern="1200">
                <a:solidFill>
                  <a:srgbClr val="000000"/>
                </a:solidFill>
                <a:cs typeface="+mn-ea"/>
                <a:sym typeface="+mn-lt"/>
              </a:rPr>
              <a:t>..</a:t>
            </a:r>
            <a:r>
              <a:rPr lang="en-US" sz="2400" kern="1200">
                <a:solidFill>
                  <a:srgbClr val="000000"/>
                </a:solidFill>
                <a:cs typeface="+mn-ea"/>
                <a:sym typeface="+mn-lt"/>
              </a:rPr>
              <a:t>.. </a:t>
            </a:r>
            <a:r>
              <a:rPr lang="vi-VN" sz="2400" kern="1200">
                <a:solidFill>
                  <a:srgbClr val="000000"/>
                </a:solidFill>
                <a:cs typeface="+mn-ea"/>
                <a:sym typeface="+mn-lt"/>
              </a:rPr>
              <a:t>Để </a:t>
            </a:r>
            <a:r>
              <a:rPr lang="vi-VN" sz="2400" kern="1200" dirty="0">
                <a:solidFill>
                  <a:srgbClr val="000000"/>
                </a:solidFill>
                <a:cs typeface="+mn-ea"/>
                <a:sym typeface="+mn-lt"/>
              </a:rPr>
              <a:t>tận dụng được tác dụng của điện thoại cần hiểu được cấu tạo của điện thoại. </a:t>
            </a:r>
          </a:p>
          <a:p>
            <a:pPr algn="just" defTabSz="609630">
              <a:lnSpc>
                <a:spcPct val="200000"/>
              </a:lnSpc>
              <a:spcAft>
                <a:spcPts val="667"/>
              </a:spcAft>
              <a:buClrTx/>
            </a:pPr>
            <a:endParaRPr lang="en-VN" sz="2400" kern="1200" dirty="0">
              <a:solidFill>
                <a:prstClr val="white"/>
              </a:solidFill>
              <a:latin typeface="UTM Avo"/>
              <a:cs typeface="+mn-ea"/>
              <a:sym typeface="+mn-lt"/>
            </a:endParaRPr>
          </a:p>
        </p:txBody>
      </p:sp>
      <p:pic>
        <p:nvPicPr>
          <p:cNvPr id="2052" name="Picture 4" descr="Thực Trạng Trẻ Em Sử Dụng Điện Thoại Hiện Nay - BrainTalent">
            <a:extLst>
              <a:ext uri="{FF2B5EF4-FFF2-40B4-BE49-F238E27FC236}">
                <a16:creationId xmlns:a16="http://schemas.microsoft.com/office/drawing/2014/main" id="{294B95ED-1743-7A0C-FA38-7787E69D79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625" b="99500" l="10000" r="90000">
                        <a14:foregroundMark x1="45583" y1="85375" x2="45583" y2="85375"/>
                        <a14:foregroundMark x1="45250" y1="79000" x2="41667" y2="83500"/>
                        <a14:foregroundMark x1="29000" y1="86500" x2="32750" y2="83875"/>
                        <a14:foregroundMark x1="32167" y1="91000" x2="44250" y2="99500"/>
                        <a14:foregroundMark x1="44250" y1="99500" x2="50167" y2="94125"/>
                        <a14:foregroundMark x1="35000" y1="12375" x2="35000" y2="12375"/>
                        <a14:foregroundMark x1="58333" y1="8875" x2="58333" y2="8875"/>
                        <a14:foregroundMark x1="71500" y1="20500" x2="71500" y2="20500"/>
                        <a14:foregroundMark x1="71000" y1="21375" x2="71000" y2="21375"/>
                        <a14:foregroundMark x1="70667" y1="20000" x2="70667" y2="20000"/>
                        <a14:foregroundMark x1="35750" y1="11875" x2="35500" y2="11000"/>
                        <a14:foregroundMark x1="33917" y1="11750" x2="37000" y2="10750"/>
                        <a14:foregroundMark x1="37000" y1="10750" x2="36250" y2="15500"/>
                        <a14:foregroundMark x1="36250" y1="15500" x2="36583" y2="12125"/>
                        <a14:foregroundMark x1="56000" y1="9125" x2="56000" y2="9125"/>
                        <a14:foregroundMark x1="55833" y1="8875" x2="59250" y2="7625"/>
                        <a14:foregroundMark x1="59250" y1="7625" x2="58000" y2="12375"/>
                        <a14:foregroundMark x1="58000" y1="12375" x2="57750" y2="10000"/>
                        <a14:foregroundMark x1="77500" y1="31625" x2="77500" y2="316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7906" y="3906436"/>
            <a:ext cx="4709160" cy="3139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1386031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1"/>
          <p:cNvSpPr txBox="1"/>
          <p:nvPr/>
        </p:nvSpPr>
        <p:spPr>
          <a:xfrm>
            <a:off x="7569200" y="1666410"/>
            <a:ext cx="1350421" cy="1115690"/>
          </a:xfrm>
          <a:prstGeom prst="rect">
            <a:avLst/>
          </a:prstGeom>
          <a:solidFill>
            <a:srgbClr val="97DE74"/>
          </a:solidFill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8709"/>
              </a:lnSpc>
              <a:spcBef>
                <a:spcPct val="0"/>
              </a:spcBef>
              <a:buClrTx/>
            </a:pPr>
            <a:r>
              <a:rPr lang="vi-VN" sz="7667" b="1" kern="1200" spc="193">
                <a:solidFill>
                  <a:srgbClr val="231F20"/>
                </a:solidFill>
                <a:latin typeface="+mj-lt"/>
                <a:cs typeface="+mn-ea"/>
                <a:sym typeface="+mn-lt"/>
              </a:rPr>
              <a:t>02</a:t>
            </a:r>
            <a:endParaRPr lang="en-US" sz="7667" b="1" kern="1200" spc="193">
              <a:solidFill>
                <a:srgbClr val="231F20"/>
              </a:solidFill>
              <a:latin typeface="+mj-lt"/>
              <a:cs typeface="+mn-ea"/>
              <a:sym typeface="+mn-lt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5763176" y="2966662"/>
            <a:ext cx="5147979" cy="22124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09630">
              <a:lnSpc>
                <a:spcPct val="150000"/>
              </a:lnSpc>
              <a:buClrTx/>
            </a:pPr>
            <a:r>
              <a:rPr lang="vi-VN" sz="3200" b="1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HOẠT ĐỘNG 2:</a:t>
            </a:r>
          </a:p>
          <a:p>
            <a:pPr algn="ctr" defTabSz="609630">
              <a:lnSpc>
                <a:spcPct val="150000"/>
              </a:lnSpc>
              <a:buClrTx/>
            </a:pPr>
            <a:r>
              <a:rPr lang="vi-VN" sz="3200" b="1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Tìm hiểu các bộ phận cơ bản của điện thoại</a:t>
            </a:r>
            <a:endParaRPr lang="en-US" sz="3200" b="1" kern="1200" dirty="0">
              <a:solidFill>
                <a:prstClr val="black"/>
              </a:solidFill>
              <a:latin typeface="+mj-lt"/>
              <a:cs typeface="+mn-ea"/>
              <a:sym typeface="+mn-lt"/>
            </a:endParaRPr>
          </a:p>
        </p:txBody>
      </p:sp>
      <p:pic>
        <p:nvPicPr>
          <p:cNvPr id="3074" name="Picture 2" descr="Telephone Cartoon Hình ảnh PNG | Vector Và Các Tập Tin PSD | Tải Về Miễn  Phí Trên Pngtree">
            <a:extLst>
              <a:ext uri="{FF2B5EF4-FFF2-40B4-BE49-F238E27FC236}">
                <a16:creationId xmlns:a16="http://schemas.microsoft.com/office/drawing/2014/main" id="{53E2FC46-748F-A7E8-1E63-F026819BCB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29722" y1="53333" x2="40000" y2="65556"/>
                        <a14:foregroundMark x1="40000" y1="65556" x2="52222" y2="68056"/>
                        <a14:foregroundMark x1="52222" y1="68056" x2="59722" y2="52778"/>
                        <a14:foregroundMark x1="41667" y1="43889" x2="39167" y2="53889"/>
                        <a14:foregroundMark x1="39167" y1="53889" x2="52222" y2="53889"/>
                        <a14:foregroundMark x1="52222" y1="53889" x2="57500" y2="51667"/>
                        <a14:foregroundMark x1="30278" y1="51111" x2="38333" y2="61111"/>
                        <a14:foregroundMark x1="38333" y1="61111" x2="41389" y2="62222"/>
                        <a14:foregroundMark x1="41389" y1="55278" x2="41389" y2="55278"/>
                        <a14:foregroundMark x1="52222" y1="57500" x2="41667" y2="61667"/>
                        <a14:foregroundMark x1="41667" y1="61667" x2="41667" y2="61667"/>
                        <a14:foregroundMark x1="51667" y1="53889" x2="42500" y2="60556"/>
                        <a14:foregroundMark x1="42500" y1="60556" x2="41667" y2="60556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408" y="1554441"/>
            <a:ext cx="4932937" cy="4932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8172189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4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69378B2C-A724-534D-25B4-91E7EE2C26A6}"/>
              </a:ext>
            </a:extLst>
          </p:cNvPr>
          <p:cNvSpPr/>
          <p:nvPr/>
        </p:nvSpPr>
        <p:spPr>
          <a:xfrm>
            <a:off x="583324" y="1575193"/>
            <a:ext cx="11277600" cy="1261299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 defTabSz="609630">
              <a:lnSpc>
                <a:spcPct val="150000"/>
              </a:lnSpc>
              <a:spcAft>
                <a:spcPts val="667"/>
              </a:spcAft>
              <a:buClrTx/>
            </a:pPr>
            <a:r>
              <a:rPr lang="vi-VN" sz="2400" b="1" kern="1200" dirty="0">
                <a:solidFill>
                  <a:srgbClr val="000000"/>
                </a:solidFill>
                <a:cs typeface="+mn-ea"/>
                <a:sym typeface="+mn-lt"/>
              </a:rPr>
              <a:t>Nhiệm vụ 1: Tìm hiểu các bộ phận cơ bản của điện thoại cố định và điện thoại di động có phím bấm </a:t>
            </a:r>
            <a:endParaRPr lang="en-VN" sz="2400" kern="12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4A76700-1138-4739-0AB5-7618E9BF1AA8}"/>
              </a:ext>
            </a:extLst>
          </p:cNvPr>
          <p:cNvSpPr txBox="1"/>
          <p:nvPr/>
        </p:nvSpPr>
        <p:spPr>
          <a:xfrm>
            <a:off x="1833159" y="3167876"/>
            <a:ext cx="9144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630">
              <a:spcAft>
                <a:spcPts val="667"/>
              </a:spcAft>
              <a:buClrTx/>
            </a:pPr>
            <a:r>
              <a:rPr lang="vi-VN" sz="2400" i="1" kern="1200" dirty="0">
                <a:latin typeface="+mj-lt"/>
                <a:cs typeface="+mn-ea"/>
                <a:sym typeface="+mn-lt"/>
              </a:rPr>
              <a:t>Quan sát mô tả các bộ phận điện thoại trong SGk trang 30. </a:t>
            </a:r>
            <a:endParaRPr lang="en-VN" sz="2400" i="1" kern="1200" dirty="0">
              <a:solidFill>
                <a:prstClr val="black"/>
              </a:solidFill>
              <a:latin typeface="+mj-lt"/>
              <a:cs typeface="+mn-ea"/>
              <a:sym typeface="+mn-lt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FE64A54-1BE3-3FA8-DD42-A36383086A0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684" t="22579" r="29884" b="27297"/>
          <a:stretch/>
        </p:blipFill>
        <p:spPr>
          <a:xfrm>
            <a:off x="1997328" y="3780890"/>
            <a:ext cx="3072104" cy="27624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4320D1D-4F7E-9BD7-86EB-F003ACCFCB7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996" t="24474" r="25965" b="32153"/>
          <a:stretch/>
        </p:blipFill>
        <p:spPr>
          <a:xfrm>
            <a:off x="6749179" y="3832741"/>
            <a:ext cx="3680473" cy="26622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Picture 27">
            <a:extLst>
              <a:ext uri="{FF2B5EF4-FFF2-40B4-BE49-F238E27FC236}">
                <a16:creationId xmlns:a16="http://schemas.microsoft.com/office/drawing/2014/main" id="{1DE62150-AF03-DED7-8B39-2D28D685076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943700" y="2836492"/>
            <a:ext cx="889459" cy="1016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701731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0220493E-C16A-90D1-3FEB-1B846EB91B9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0503" t="74080" r="37681" b="4039"/>
          <a:stretch/>
        </p:blipFill>
        <p:spPr>
          <a:xfrm>
            <a:off x="1219581" y="2359187"/>
            <a:ext cx="3169334" cy="21915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0662C6C-DE39-9925-C7F8-8725B9C2174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996" t="67583" r="25965" b="3327"/>
          <a:stretch/>
        </p:blipFill>
        <p:spPr>
          <a:xfrm>
            <a:off x="5774076" y="2344364"/>
            <a:ext cx="4547938" cy="22063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4AC137C-5A43-E39B-48A4-12C9F8174CC6}"/>
              </a:ext>
            </a:extLst>
          </p:cNvPr>
          <p:cNvSpPr txBox="1"/>
          <p:nvPr/>
        </p:nvSpPr>
        <p:spPr>
          <a:xfrm>
            <a:off x="1329825" y="1670835"/>
            <a:ext cx="95323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630">
              <a:spcAft>
                <a:spcPts val="667"/>
              </a:spcAft>
              <a:buClrTx/>
            </a:pPr>
            <a:r>
              <a:rPr lang="vi-VN" sz="2400" b="1" kern="1200" dirty="0">
                <a:latin typeface="+mj-lt"/>
                <a:cs typeface="+mn-ea"/>
                <a:sym typeface="+mn-lt"/>
              </a:rPr>
              <a:t>Đọc thông tin thẻ tên các bộ phận cơ bản của điện thoại </a:t>
            </a:r>
            <a:endParaRPr lang="en-VN" sz="2400" b="1" kern="1200" dirty="0">
              <a:solidFill>
                <a:prstClr val="black"/>
              </a:solidFill>
              <a:latin typeface="+mj-lt"/>
              <a:cs typeface="+mn-ea"/>
              <a:sym typeface="+mn-lt"/>
            </a:endParaRP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4E8A48A1-7D5A-0733-3257-C70B7B14E98C}"/>
              </a:ext>
            </a:extLst>
          </p:cNvPr>
          <p:cNvSpPr/>
          <p:nvPr/>
        </p:nvSpPr>
        <p:spPr>
          <a:xfrm>
            <a:off x="2604810" y="5004121"/>
            <a:ext cx="8728625" cy="162058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609630">
              <a:lnSpc>
                <a:spcPct val="150000"/>
              </a:lnSpc>
              <a:spcAft>
                <a:spcPts val="667"/>
              </a:spcAft>
              <a:buClrTx/>
            </a:pPr>
            <a:r>
              <a:rPr lang="vi-VN" sz="2400" i="1" kern="1200" dirty="0">
                <a:solidFill>
                  <a:srgbClr val="000000"/>
                </a:solidFill>
                <a:latin typeface="+mj-lt"/>
                <a:cs typeface="+mn-ea"/>
                <a:sym typeface="+mn-lt"/>
              </a:rPr>
              <a:t>Hoàn thành nhiệm vụ ghép tên các bộ phận cơ bản của điện thoại tương ứng với các chú thích trên hình. </a:t>
            </a:r>
            <a:endParaRPr lang="en-VN" sz="2400" kern="1200" dirty="0">
              <a:solidFill>
                <a:prstClr val="white"/>
              </a:solidFill>
              <a:latin typeface="+mj-lt"/>
              <a:cs typeface="+mn-ea"/>
              <a:sym typeface="+mn-lt"/>
            </a:endParaRPr>
          </a:p>
        </p:txBody>
      </p:sp>
      <p:sp>
        <p:nvSpPr>
          <p:cNvPr id="25" name="Freeform 18">
            <a:extLst>
              <a:ext uri="{FF2B5EF4-FFF2-40B4-BE49-F238E27FC236}">
                <a16:creationId xmlns:a16="http://schemas.microsoft.com/office/drawing/2014/main" id="{E350E771-74F8-D337-0240-9F727BA3A8F0}"/>
              </a:ext>
            </a:extLst>
          </p:cNvPr>
          <p:cNvSpPr/>
          <p:nvPr/>
        </p:nvSpPr>
        <p:spPr>
          <a:xfrm>
            <a:off x="394290" y="4834025"/>
            <a:ext cx="2189265" cy="1858951"/>
          </a:xfrm>
          <a:custGeom>
            <a:avLst/>
            <a:gdLst/>
            <a:ahLst/>
            <a:cxnLst/>
            <a:rect l="l" t="t" r="r" b="b"/>
            <a:pathLst>
              <a:path w="1837962" h="1572989">
                <a:moveTo>
                  <a:pt x="0" y="0"/>
                </a:moveTo>
                <a:lnTo>
                  <a:pt x="1837962" y="0"/>
                </a:lnTo>
                <a:lnTo>
                  <a:pt x="1837962" y="1572989"/>
                </a:lnTo>
                <a:lnTo>
                  <a:pt x="0" y="157298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2400" kern="1200">
              <a:solidFill>
                <a:prstClr val="black"/>
              </a:solidFill>
              <a:latin typeface="+mj-lt"/>
              <a:cs typeface="+mn-ea"/>
              <a:sym typeface="+mn-lt"/>
            </a:endParaRPr>
          </a:p>
        </p:txBody>
      </p:sp>
      <p:sp>
        <p:nvSpPr>
          <p:cNvPr id="26" name="Freeform 10">
            <a:extLst>
              <a:ext uri="{FF2B5EF4-FFF2-40B4-BE49-F238E27FC236}">
                <a16:creationId xmlns:a16="http://schemas.microsoft.com/office/drawing/2014/main" id="{9FF48198-98D8-9165-300A-F614CDECE1FF}"/>
              </a:ext>
            </a:extLst>
          </p:cNvPr>
          <p:cNvSpPr/>
          <p:nvPr/>
        </p:nvSpPr>
        <p:spPr>
          <a:xfrm>
            <a:off x="10669681" y="6004752"/>
            <a:ext cx="912109" cy="936323"/>
          </a:xfrm>
          <a:custGeom>
            <a:avLst/>
            <a:gdLst/>
            <a:ahLst/>
            <a:cxnLst/>
            <a:rect l="l" t="t" r="r" b="b"/>
            <a:pathLst>
              <a:path w="1105340" h="1121655">
                <a:moveTo>
                  <a:pt x="0" y="0"/>
                </a:moveTo>
                <a:lnTo>
                  <a:pt x="1105340" y="0"/>
                </a:lnTo>
                <a:lnTo>
                  <a:pt x="1105340" y="1121654"/>
                </a:lnTo>
                <a:lnTo>
                  <a:pt x="0" y="112165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2400" kern="1200">
              <a:solidFill>
                <a:prstClr val="black"/>
              </a:solidFill>
              <a:latin typeface="+mj-lt"/>
              <a:cs typeface="+mn-ea"/>
              <a:sym typeface="+mn-lt"/>
            </a:endParaRPr>
          </a:p>
        </p:txBody>
      </p:sp>
      <p:pic>
        <p:nvPicPr>
          <p:cNvPr id="28" name="Picture 13">
            <a:extLst>
              <a:ext uri="{FF2B5EF4-FFF2-40B4-BE49-F238E27FC236}">
                <a16:creationId xmlns:a16="http://schemas.microsoft.com/office/drawing/2014/main" id="{29EEB8A1-752B-8AE8-48A1-1773E0A55A9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10775221" y="4321538"/>
            <a:ext cx="682392" cy="1072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991006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65E3C33-94ED-9667-79EB-E9242B1858E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684" t="22579" r="29884" b="27297"/>
          <a:stretch/>
        </p:blipFill>
        <p:spPr>
          <a:xfrm>
            <a:off x="4138630" y="2287602"/>
            <a:ext cx="3914739" cy="35201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rminator 8">
            <a:extLst>
              <a:ext uri="{FF2B5EF4-FFF2-40B4-BE49-F238E27FC236}">
                <a16:creationId xmlns:a16="http://schemas.microsoft.com/office/drawing/2014/main" id="{EEED786E-FD18-51EC-6D5A-88E05AA1E0A5}"/>
              </a:ext>
            </a:extLst>
          </p:cNvPr>
          <p:cNvSpPr/>
          <p:nvPr/>
        </p:nvSpPr>
        <p:spPr>
          <a:xfrm>
            <a:off x="1202494" y="1972229"/>
            <a:ext cx="2588670" cy="812800"/>
          </a:xfrm>
          <a:prstGeom prst="flowChartTerminator">
            <a:avLst/>
          </a:prstGeom>
          <a:solidFill>
            <a:srgbClr val="C9EB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</a:pPr>
            <a:r>
              <a:rPr lang="en-VN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B. Loa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3978579-5ED0-0D5A-39DA-A57CD479DA29}"/>
              </a:ext>
            </a:extLst>
          </p:cNvPr>
          <p:cNvSpPr/>
          <p:nvPr/>
        </p:nvSpPr>
        <p:spPr>
          <a:xfrm>
            <a:off x="1164804" y="1972229"/>
            <a:ext cx="812800" cy="812800"/>
          </a:xfrm>
          <a:prstGeom prst="ellipse">
            <a:avLst/>
          </a:prstGeom>
          <a:solidFill>
            <a:srgbClr val="3996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</a:pPr>
            <a:r>
              <a:rPr lang="en-VN" sz="2400" b="1" kern="1200" dirty="0">
                <a:solidFill>
                  <a:prstClr val="white"/>
                </a:solidFill>
                <a:latin typeface="UTM Avo"/>
                <a:cs typeface="+mn-ea"/>
                <a:sym typeface="+mn-lt"/>
              </a:rPr>
              <a:t>1</a:t>
            </a:r>
          </a:p>
        </p:txBody>
      </p:sp>
      <p:sp>
        <p:nvSpPr>
          <p:cNvPr id="11" name="Terminator 10">
            <a:extLst>
              <a:ext uri="{FF2B5EF4-FFF2-40B4-BE49-F238E27FC236}">
                <a16:creationId xmlns:a16="http://schemas.microsoft.com/office/drawing/2014/main" id="{A68D7EF4-397D-CBA2-5638-177EC9C14FD0}"/>
              </a:ext>
            </a:extLst>
          </p:cNvPr>
          <p:cNvSpPr/>
          <p:nvPr/>
        </p:nvSpPr>
        <p:spPr>
          <a:xfrm>
            <a:off x="8607631" y="4885533"/>
            <a:ext cx="3213527" cy="812800"/>
          </a:xfrm>
          <a:prstGeom prst="flowChartTerminator">
            <a:avLst/>
          </a:prstGeom>
          <a:solidFill>
            <a:srgbClr val="C9EB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</a:pPr>
            <a:r>
              <a:rPr lang="en-VN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   C. Phím bấm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251E38C-88E8-4F9E-1594-4ADFB37A10C8}"/>
              </a:ext>
            </a:extLst>
          </p:cNvPr>
          <p:cNvSpPr/>
          <p:nvPr/>
        </p:nvSpPr>
        <p:spPr>
          <a:xfrm>
            <a:off x="8569941" y="4885533"/>
            <a:ext cx="812800" cy="812800"/>
          </a:xfrm>
          <a:prstGeom prst="ellipse">
            <a:avLst/>
          </a:prstGeom>
          <a:solidFill>
            <a:srgbClr val="3996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</a:pPr>
            <a:r>
              <a:rPr lang="en-VN" sz="2400" b="1" kern="1200" dirty="0">
                <a:solidFill>
                  <a:prstClr val="white"/>
                </a:solidFill>
                <a:latin typeface="UTM Avo"/>
                <a:cs typeface="+mn-ea"/>
                <a:sym typeface="+mn-lt"/>
              </a:rPr>
              <a:t>2</a:t>
            </a:r>
          </a:p>
        </p:txBody>
      </p:sp>
      <p:sp>
        <p:nvSpPr>
          <p:cNvPr id="13" name="Terminator 12">
            <a:extLst>
              <a:ext uri="{FF2B5EF4-FFF2-40B4-BE49-F238E27FC236}">
                <a16:creationId xmlns:a16="http://schemas.microsoft.com/office/drawing/2014/main" id="{6D16DD97-39A6-7D19-7233-9F920DF45769}"/>
              </a:ext>
            </a:extLst>
          </p:cNvPr>
          <p:cNvSpPr/>
          <p:nvPr/>
        </p:nvSpPr>
        <p:spPr>
          <a:xfrm>
            <a:off x="1270000" y="5291933"/>
            <a:ext cx="2588670" cy="812800"/>
          </a:xfrm>
          <a:prstGeom prst="flowChartTerminator">
            <a:avLst/>
          </a:prstGeom>
          <a:solidFill>
            <a:srgbClr val="C9EB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</a:pPr>
            <a:r>
              <a:rPr lang="en-VN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  A. Micro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0FED01D-AC9F-50CA-C7F8-8E3ADCEE2189}"/>
              </a:ext>
            </a:extLst>
          </p:cNvPr>
          <p:cNvSpPr/>
          <p:nvPr/>
        </p:nvSpPr>
        <p:spPr>
          <a:xfrm>
            <a:off x="1232310" y="5291933"/>
            <a:ext cx="812800" cy="812800"/>
          </a:xfrm>
          <a:prstGeom prst="ellipse">
            <a:avLst/>
          </a:prstGeom>
          <a:solidFill>
            <a:srgbClr val="3996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</a:pPr>
            <a:r>
              <a:rPr lang="en-VN" sz="2400" b="1" kern="1200" dirty="0">
                <a:solidFill>
                  <a:prstClr val="white"/>
                </a:solidFill>
                <a:latin typeface="UTM Avo"/>
                <a:cs typeface="+mn-ea"/>
                <a:sym typeface="+mn-lt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086521416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D5EA599-9130-5EC1-5167-EDEBD567609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996" t="24474" r="25965" b="32153"/>
          <a:stretch/>
        </p:blipFill>
        <p:spPr>
          <a:xfrm>
            <a:off x="4213599" y="2771348"/>
            <a:ext cx="3520291" cy="25463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rminator 2">
            <a:extLst>
              <a:ext uri="{FF2B5EF4-FFF2-40B4-BE49-F238E27FC236}">
                <a16:creationId xmlns:a16="http://schemas.microsoft.com/office/drawing/2014/main" id="{31437B34-6C36-8F8A-ADD3-4A17BCEB5C0F}"/>
              </a:ext>
            </a:extLst>
          </p:cNvPr>
          <p:cNvSpPr/>
          <p:nvPr/>
        </p:nvSpPr>
        <p:spPr>
          <a:xfrm>
            <a:off x="4213599" y="1540294"/>
            <a:ext cx="3200400" cy="812800"/>
          </a:xfrm>
          <a:prstGeom prst="flowChartTerminator">
            <a:avLst/>
          </a:prstGeom>
          <a:solidFill>
            <a:srgbClr val="EDD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</a:pPr>
            <a:r>
              <a:rPr lang="en-VN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I. Loa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DC1031D7-0A89-D129-90E5-DC0C5833BE44}"/>
              </a:ext>
            </a:extLst>
          </p:cNvPr>
          <p:cNvSpPr/>
          <p:nvPr/>
        </p:nvSpPr>
        <p:spPr>
          <a:xfrm>
            <a:off x="4175909" y="1540294"/>
            <a:ext cx="812800" cy="812800"/>
          </a:xfrm>
          <a:prstGeom prst="ellipse">
            <a:avLst/>
          </a:prstGeom>
          <a:solidFill>
            <a:srgbClr val="EE6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</a:pPr>
            <a:r>
              <a:rPr lang="en-VN" sz="2400" b="1" kern="1200" dirty="0">
                <a:solidFill>
                  <a:prstClr val="white"/>
                </a:solidFill>
                <a:latin typeface="UTM Avo"/>
                <a:cs typeface="+mn-ea"/>
                <a:sym typeface="+mn-lt"/>
              </a:rPr>
              <a:t>1</a:t>
            </a:r>
          </a:p>
        </p:txBody>
      </p:sp>
      <p:sp>
        <p:nvSpPr>
          <p:cNvPr id="11" name="Terminator 10">
            <a:extLst>
              <a:ext uri="{FF2B5EF4-FFF2-40B4-BE49-F238E27FC236}">
                <a16:creationId xmlns:a16="http://schemas.microsoft.com/office/drawing/2014/main" id="{401DB665-32D9-0458-0A54-73BA03ABA88A}"/>
              </a:ext>
            </a:extLst>
          </p:cNvPr>
          <p:cNvSpPr/>
          <p:nvPr/>
        </p:nvSpPr>
        <p:spPr>
          <a:xfrm>
            <a:off x="7654432" y="1765991"/>
            <a:ext cx="4212220" cy="812800"/>
          </a:xfrm>
          <a:prstGeom prst="flowChartTerminator">
            <a:avLst/>
          </a:prstGeom>
          <a:solidFill>
            <a:srgbClr val="EDD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</a:pPr>
            <a:r>
              <a:rPr lang="en-VN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   D. Màn hình hiển thị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68E551B-9BB5-3500-A02B-725026475968}"/>
              </a:ext>
            </a:extLst>
          </p:cNvPr>
          <p:cNvSpPr/>
          <p:nvPr/>
        </p:nvSpPr>
        <p:spPr>
          <a:xfrm>
            <a:off x="7616742" y="1765991"/>
            <a:ext cx="812800" cy="812800"/>
          </a:xfrm>
          <a:prstGeom prst="ellipse">
            <a:avLst/>
          </a:prstGeom>
          <a:solidFill>
            <a:srgbClr val="EE6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</a:pPr>
            <a:r>
              <a:rPr lang="en-VN" sz="2400" b="1" kern="1200" dirty="0">
                <a:solidFill>
                  <a:prstClr val="white"/>
                </a:solidFill>
                <a:latin typeface="UTM Avo"/>
                <a:cs typeface="+mn-ea"/>
                <a:sym typeface="+mn-lt"/>
              </a:rPr>
              <a:t>2</a:t>
            </a:r>
          </a:p>
        </p:txBody>
      </p:sp>
      <p:sp>
        <p:nvSpPr>
          <p:cNvPr id="13" name="Terminator 12">
            <a:extLst>
              <a:ext uri="{FF2B5EF4-FFF2-40B4-BE49-F238E27FC236}">
                <a16:creationId xmlns:a16="http://schemas.microsoft.com/office/drawing/2014/main" id="{575E67AE-F534-A22B-EA2D-5E7411219C61}"/>
              </a:ext>
            </a:extLst>
          </p:cNvPr>
          <p:cNvSpPr/>
          <p:nvPr/>
        </p:nvSpPr>
        <p:spPr>
          <a:xfrm>
            <a:off x="7874000" y="3231727"/>
            <a:ext cx="4114800" cy="1414271"/>
          </a:xfrm>
          <a:prstGeom prst="flowChartTerminator">
            <a:avLst/>
          </a:prstGeom>
          <a:solidFill>
            <a:srgbClr val="EDD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609630">
              <a:lnSpc>
                <a:spcPct val="150000"/>
              </a:lnSpc>
              <a:buClrTx/>
            </a:pPr>
            <a:r>
              <a:rPr lang="en-VN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	A. Phím kết thúc hoặc phím nguồn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3BD9D8D-2A81-237E-F053-EE7679F2BB44}"/>
              </a:ext>
            </a:extLst>
          </p:cNvPr>
          <p:cNvSpPr/>
          <p:nvPr/>
        </p:nvSpPr>
        <p:spPr>
          <a:xfrm>
            <a:off x="7836310" y="3231727"/>
            <a:ext cx="812800" cy="812800"/>
          </a:xfrm>
          <a:prstGeom prst="ellipse">
            <a:avLst/>
          </a:prstGeom>
          <a:solidFill>
            <a:srgbClr val="EE6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</a:pPr>
            <a:r>
              <a:rPr lang="en-VN" sz="2400" b="1" kern="1200" dirty="0">
                <a:solidFill>
                  <a:prstClr val="white"/>
                </a:solidFill>
                <a:latin typeface="UTM Avo"/>
                <a:cs typeface="+mn-ea"/>
                <a:sym typeface="+mn-lt"/>
              </a:rPr>
              <a:t>3</a:t>
            </a:r>
          </a:p>
        </p:txBody>
      </p:sp>
      <p:sp>
        <p:nvSpPr>
          <p:cNvPr id="15" name="Terminator 14">
            <a:extLst>
              <a:ext uri="{FF2B5EF4-FFF2-40B4-BE49-F238E27FC236}">
                <a16:creationId xmlns:a16="http://schemas.microsoft.com/office/drawing/2014/main" id="{56B844A3-BD1A-1412-56BD-875C6CC7FD73}"/>
              </a:ext>
            </a:extLst>
          </p:cNvPr>
          <p:cNvSpPr/>
          <p:nvPr/>
        </p:nvSpPr>
        <p:spPr>
          <a:xfrm>
            <a:off x="6810072" y="5564242"/>
            <a:ext cx="4724400" cy="812800"/>
          </a:xfrm>
          <a:prstGeom prst="flowChartTerminator">
            <a:avLst/>
          </a:prstGeom>
          <a:solidFill>
            <a:srgbClr val="EDD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</a:pPr>
            <a:r>
              <a:rPr lang="en-VN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    B. Cổng cắm tai nghe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C66D14AB-B84B-2FE0-7064-0CD35E35C6DA}"/>
              </a:ext>
            </a:extLst>
          </p:cNvPr>
          <p:cNvSpPr/>
          <p:nvPr/>
        </p:nvSpPr>
        <p:spPr>
          <a:xfrm>
            <a:off x="6772382" y="5564242"/>
            <a:ext cx="812800" cy="812800"/>
          </a:xfrm>
          <a:prstGeom prst="ellipse">
            <a:avLst/>
          </a:prstGeom>
          <a:solidFill>
            <a:srgbClr val="EE6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</a:pPr>
            <a:r>
              <a:rPr lang="en-VN" sz="2400" b="1" kern="1200" dirty="0">
                <a:solidFill>
                  <a:prstClr val="white"/>
                </a:solidFill>
                <a:latin typeface="UTM Avo"/>
                <a:cs typeface="+mn-ea"/>
                <a:sym typeface="+mn-lt"/>
              </a:rPr>
              <a:t>4</a:t>
            </a:r>
          </a:p>
        </p:txBody>
      </p:sp>
      <p:sp>
        <p:nvSpPr>
          <p:cNvPr id="17" name="Terminator 16">
            <a:extLst>
              <a:ext uri="{FF2B5EF4-FFF2-40B4-BE49-F238E27FC236}">
                <a16:creationId xmlns:a16="http://schemas.microsoft.com/office/drawing/2014/main" id="{F1417858-77D6-5F8D-822E-39F371CAEF54}"/>
              </a:ext>
            </a:extLst>
          </p:cNvPr>
          <p:cNvSpPr/>
          <p:nvPr/>
        </p:nvSpPr>
        <p:spPr>
          <a:xfrm>
            <a:off x="1075301" y="5456673"/>
            <a:ext cx="3200400" cy="812800"/>
          </a:xfrm>
          <a:prstGeom prst="flowChartTerminator">
            <a:avLst/>
          </a:prstGeom>
          <a:solidFill>
            <a:srgbClr val="EDD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</a:pPr>
            <a:r>
              <a:rPr lang="en-VN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     H. Cổng sạc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30FE053E-8EE5-72FD-34A7-02F1476A0E8F}"/>
              </a:ext>
            </a:extLst>
          </p:cNvPr>
          <p:cNvSpPr/>
          <p:nvPr/>
        </p:nvSpPr>
        <p:spPr>
          <a:xfrm>
            <a:off x="1037611" y="5456673"/>
            <a:ext cx="812800" cy="812800"/>
          </a:xfrm>
          <a:prstGeom prst="ellipse">
            <a:avLst/>
          </a:prstGeom>
          <a:solidFill>
            <a:srgbClr val="EE6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</a:pPr>
            <a:r>
              <a:rPr lang="en-VN" sz="2400" b="1" kern="1200" dirty="0">
                <a:solidFill>
                  <a:prstClr val="white"/>
                </a:solidFill>
                <a:latin typeface="UTM Avo"/>
                <a:cs typeface="+mn-ea"/>
                <a:sym typeface="+mn-lt"/>
              </a:rPr>
              <a:t>5</a:t>
            </a:r>
          </a:p>
        </p:txBody>
      </p:sp>
      <p:sp>
        <p:nvSpPr>
          <p:cNvPr id="19" name="Terminator 18">
            <a:extLst>
              <a:ext uri="{FF2B5EF4-FFF2-40B4-BE49-F238E27FC236}">
                <a16:creationId xmlns:a16="http://schemas.microsoft.com/office/drawing/2014/main" id="{806B30D5-77EE-C04C-E49A-43DDEAB09395}"/>
              </a:ext>
            </a:extLst>
          </p:cNvPr>
          <p:cNvSpPr/>
          <p:nvPr/>
        </p:nvSpPr>
        <p:spPr>
          <a:xfrm>
            <a:off x="612877" y="4366636"/>
            <a:ext cx="3200400" cy="812800"/>
          </a:xfrm>
          <a:prstGeom prst="flowChartTerminator">
            <a:avLst/>
          </a:prstGeom>
          <a:solidFill>
            <a:srgbClr val="EDD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</a:pPr>
            <a:r>
              <a:rPr lang="en-VN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E. Micro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EC7843E9-1E13-E3C5-0705-6A887BA5A78F}"/>
              </a:ext>
            </a:extLst>
          </p:cNvPr>
          <p:cNvSpPr/>
          <p:nvPr/>
        </p:nvSpPr>
        <p:spPr>
          <a:xfrm>
            <a:off x="575187" y="4366636"/>
            <a:ext cx="812800" cy="812800"/>
          </a:xfrm>
          <a:prstGeom prst="ellipse">
            <a:avLst/>
          </a:prstGeom>
          <a:solidFill>
            <a:srgbClr val="EE6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</a:pPr>
            <a:r>
              <a:rPr lang="en-VN" sz="2400" b="1" kern="1200" dirty="0">
                <a:solidFill>
                  <a:prstClr val="white"/>
                </a:solidFill>
                <a:latin typeface="UTM Avo"/>
                <a:cs typeface="+mn-ea"/>
                <a:sym typeface="+mn-lt"/>
              </a:rPr>
              <a:t>6</a:t>
            </a:r>
          </a:p>
        </p:txBody>
      </p:sp>
      <p:sp>
        <p:nvSpPr>
          <p:cNvPr id="21" name="Terminator 20">
            <a:extLst>
              <a:ext uri="{FF2B5EF4-FFF2-40B4-BE49-F238E27FC236}">
                <a16:creationId xmlns:a16="http://schemas.microsoft.com/office/drawing/2014/main" id="{4736DA18-EF09-B5E3-7066-362EC3092E24}"/>
              </a:ext>
            </a:extLst>
          </p:cNvPr>
          <p:cNvSpPr/>
          <p:nvPr/>
        </p:nvSpPr>
        <p:spPr>
          <a:xfrm>
            <a:off x="612877" y="3231727"/>
            <a:ext cx="3200401" cy="812800"/>
          </a:xfrm>
          <a:prstGeom prst="flowChartTerminator">
            <a:avLst/>
          </a:prstGeom>
          <a:solidFill>
            <a:srgbClr val="EDD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</a:pPr>
            <a:r>
              <a:rPr lang="en-VN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   C. Phím bấm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F1837F6F-B7D1-8412-DA99-FBD0EB8ED9E6}"/>
              </a:ext>
            </a:extLst>
          </p:cNvPr>
          <p:cNvSpPr/>
          <p:nvPr/>
        </p:nvSpPr>
        <p:spPr>
          <a:xfrm>
            <a:off x="575187" y="3231727"/>
            <a:ext cx="812800" cy="812800"/>
          </a:xfrm>
          <a:prstGeom prst="ellipse">
            <a:avLst/>
          </a:prstGeom>
          <a:solidFill>
            <a:srgbClr val="EE6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</a:pPr>
            <a:r>
              <a:rPr lang="en-VN" sz="2400" b="1" kern="1200" dirty="0">
                <a:solidFill>
                  <a:prstClr val="white"/>
                </a:solidFill>
                <a:latin typeface="UTM Avo"/>
                <a:cs typeface="+mn-ea"/>
                <a:sym typeface="+mn-lt"/>
              </a:rPr>
              <a:t>7</a:t>
            </a:r>
          </a:p>
        </p:txBody>
      </p:sp>
      <p:sp>
        <p:nvSpPr>
          <p:cNvPr id="23" name="Terminator 22">
            <a:extLst>
              <a:ext uri="{FF2B5EF4-FFF2-40B4-BE49-F238E27FC236}">
                <a16:creationId xmlns:a16="http://schemas.microsoft.com/office/drawing/2014/main" id="{EADBA7FA-FD33-2EC6-C0EA-6132E90B1752}"/>
              </a:ext>
            </a:extLst>
          </p:cNvPr>
          <p:cNvSpPr/>
          <p:nvPr/>
        </p:nvSpPr>
        <p:spPr>
          <a:xfrm>
            <a:off x="735076" y="2141690"/>
            <a:ext cx="3200400" cy="812800"/>
          </a:xfrm>
          <a:prstGeom prst="flowChartTerminator">
            <a:avLst/>
          </a:prstGeom>
          <a:solidFill>
            <a:srgbClr val="EDD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</a:pPr>
            <a:r>
              <a:rPr lang="en-VN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    G. Phím gọi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A06DF3E4-4C3D-CD4A-BF32-1F9A257048A8}"/>
              </a:ext>
            </a:extLst>
          </p:cNvPr>
          <p:cNvSpPr/>
          <p:nvPr/>
        </p:nvSpPr>
        <p:spPr>
          <a:xfrm>
            <a:off x="697386" y="2141690"/>
            <a:ext cx="812800" cy="812800"/>
          </a:xfrm>
          <a:prstGeom prst="ellipse">
            <a:avLst/>
          </a:prstGeom>
          <a:solidFill>
            <a:srgbClr val="EE6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</a:pPr>
            <a:r>
              <a:rPr lang="en-VN" sz="2400" b="1" kern="1200" dirty="0">
                <a:solidFill>
                  <a:prstClr val="white"/>
                </a:solidFill>
                <a:latin typeface="UTM Avo"/>
                <a:cs typeface="+mn-ea"/>
                <a:sym typeface="+mn-lt"/>
              </a:rPr>
              <a:t>8</a:t>
            </a:r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C5BB7058-BB3B-0F84-1204-62F96C8FEDCC}"/>
              </a:ext>
            </a:extLst>
          </p:cNvPr>
          <p:cNvSpPr txBox="1"/>
          <p:nvPr/>
        </p:nvSpPr>
        <p:spPr>
          <a:xfrm>
            <a:off x="1464281" y="1526569"/>
            <a:ext cx="9855200" cy="461665"/>
          </a:xfrm>
          <a:prstGeom prst="rect">
            <a:avLst/>
          </a:prstGeom>
          <a:solidFill>
            <a:srgbClr val="FFF8F2"/>
          </a:solidFill>
          <a:ln>
            <a:noFill/>
          </a:ln>
        </p:spPr>
        <p:txBody>
          <a:bodyPr wrap="square">
            <a:spAutoFit/>
          </a:bodyPr>
          <a:lstStyle/>
          <a:p>
            <a:pPr algn="ctr" defTabSz="609630">
              <a:spcAft>
                <a:spcPts val="667"/>
              </a:spcAft>
              <a:buClrTx/>
            </a:pPr>
            <a:r>
              <a:rPr lang="vi-VN" sz="2400" b="1" kern="1200" dirty="0">
                <a:latin typeface="+mj-lt"/>
                <a:cs typeface="+mn-ea"/>
                <a:sym typeface="+mn-lt"/>
              </a:rPr>
              <a:t>Một số loại điện thoại cố định và di động có phím bấm</a:t>
            </a:r>
            <a:endParaRPr lang="en-VN" sz="2400" b="1" kern="1200" dirty="0">
              <a:solidFill>
                <a:prstClr val="black"/>
              </a:solidFill>
              <a:latin typeface="+mj-lt"/>
              <a:cs typeface="+mn-ea"/>
              <a:sym typeface="+mn-lt"/>
            </a:endParaRPr>
          </a:p>
        </p:txBody>
      </p:sp>
      <p:pic>
        <p:nvPicPr>
          <p:cNvPr id="9" name="Picture 8" descr="Hướng dẫn cấu hình và sử dụng điện thoại IP - Trợ giúp Tadu">
            <a:extLst>
              <a:ext uri="{FF2B5EF4-FFF2-40B4-BE49-F238E27FC236}">
                <a16:creationId xmlns:a16="http://schemas.microsoft.com/office/drawing/2014/main" id="{5C7326DD-BCA0-BA2E-D53F-3D22DD8F56C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" t="8629" r="-81" b="13706"/>
          <a:stretch/>
        </p:blipFill>
        <p:spPr bwMode="auto">
          <a:xfrm>
            <a:off x="1387011" y="2177787"/>
            <a:ext cx="2683200" cy="14589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9" descr="Cách đổi tiếng chuông điện thoại bàn, chuông điện thoại GrandStream">
            <a:extLst>
              <a:ext uri="{FF2B5EF4-FFF2-40B4-BE49-F238E27FC236}">
                <a16:creationId xmlns:a16="http://schemas.microsoft.com/office/drawing/2014/main" id="{524869A8-7964-9FCA-782B-232F05AE687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3883" y="2278219"/>
            <a:ext cx="2666713" cy="13480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78DC43C-3FAD-2427-2A31-382320D6A8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39412" y="2277399"/>
            <a:ext cx="2565413" cy="13480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Picture 11" descr="Cách sử dụng điện thoại phổ thông dành cho người mới dùng">
            <a:extLst>
              <a:ext uri="{FF2B5EF4-FFF2-40B4-BE49-F238E27FC236}">
                <a16:creationId xmlns:a16="http://schemas.microsoft.com/office/drawing/2014/main" id="{2A95EBC6-0CBA-7927-0E51-E3A2D7BA15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4281" y="4564559"/>
            <a:ext cx="2151079" cy="16143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18CC3BB-4353-9A95-D898-D697C1C6D68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63346" y="4373176"/>
            <a:ext cx="1333357" cy="20264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9EB2D25-A47D-3DBE-23DC-6091D13F7DC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85969" y="4541212"/>
            <a:ext cx="1944260" cy="15289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FF5427A0-DFD8-C43C-0D06-FFE1869CA128}"/>
              </a:ext>
            </a:extLst>
          </p:cNvPr>
          <p:cNvSpPr/>
          <p:nvPr/>
        </p:nvSpPr>
        <p:spPr>
          <a:xfrm>
            <a:off x="3271026" y="3783053"/>
            <a:ext cx="5114943" cy="54470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</a:pPr>
            <a:r>
              <a:rPr lang="en-VN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Một số loại điện thoại cố định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8537ECB-2141-6265-67CD-E5C83AD26464}"/>
              </a:ext>
            </a:extLst>
          </p:cNvPr>
          <p:cNvSpPr/>
          <p:nvPr/>
        </p:nvSpPr>
        <p:spPr>
          <a:xfrm>
            <a:off x="3271026" y="6254225"/>
            <a:ext cx="5114943" cy="54470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</a:pPr>
            <a:r>
              <a:rPr lang="en-VN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Một số loại di động có phím bấm</a:t>
            </a:r>
          </a:p>
        </p:txBody>
      </p:sp>
    </p:spTree>
    <p:extLst>
      <p:ext uri="{BB962C8B-B14F-4D97-AF65-F5344CB8AC3E}">
        <p14:creationId xmlns:p14="http://schemas.microsoft.com/office/powerpoint/2010/main" val="3467688156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5" grpId="0" animBg="1"/>
      <p:bldP spid="1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15D41345-707C-C10E-0F6C-117FEC69A849}"/>
              </a:ext>
            </a:extLst>
          </p:cNvPr>
          <p:cNvSpPr/>
          <p:nvPr/>
        </p:nvSpPr>
        <p:spPr>
          <a:xfrm>
            <a:off x="356429" y="1958385"/>
            <a:ext cx="7290685" cy="177740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609630">
              <a:lnSpc>
                <a:spcPct val="150000"/>
              </a:lnSpc>
              <a:buClrTx/>
            </a:pPr>
            <a:r>
              <a:rPr lang="vi-VN" sz="2400" i="1" kern="1200" dirty="0">
                <a:solidFill>
                  <a:srgbClr val="000000"/>
                </a:solidFill>
                <a:latin typeface="+mj-lt"/>
                <a:cs typeface="+mn-ea"/>
                <a:sym typeface="+mn-lt"/>
              </a:rPr>
              <a:t>Em có nhận xét gì về ngoại hình, kích thước, kiểu dáng của một số loại điện thoại cố định và di động có phím bấm vừa quan sát?</a:t>
            </a:r>
            <a:r>
              <a:rPr lang="en-VN" sz="2400" kern="1200" dirty="0">
                <a:solidFill>
                  <a:prstClr val="white"/>
                </a:solidFill>
                <a:latin typeface="+mj-lt"/>
                <a:cs typeface="+mn-ea"/>
                <a:sym typeface="+mn-lt"/>
              </a:rPr>
              <a:t> 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AC293E82-CD10-BEDA-E25A-FC4B84867D34}"/>
              </a:ext>
            </a:extLst>
          </p:cNvPr>
          <p:cNvSpPr/>
          <p:nvPr/>
        </p:nvSpPr>
        <p:spPr>
          <a:xfrm>
            <a:off x="7816638" y="1684962"/>
            <a:ext cx="3895901" cy="204455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609630">
              <a:lnSpc>
                <a:spcPct val="150000"/>
              </a:lnSpc>
              <a:spcAft>
                <a:spcPts val="667"/>
              </a:spcAft>
              <a:buClrTx/>
            </a:pPr>
            <a:r>
              <a:rPr lang="vi-VN" sz="2400" i="1" kern="1200" dirty="0">
                <a:solidFill>
                  <a:srgbClr val="000000"/>
                </a:solidFill>
                <a:latin typeface="+mj-lt"/>
                <a:cs typeface="+mn-ea"/>
                <a:sym typeface="+mn-lt"/>
              </a:rPr>
              <a:t>Chức năng của các loại điện thoại trên có gì đặc biệt?</a:t>
            </a:r>
            <a:endParaRPr lang="en-VN" sz="2400" kern="1200" dirty="0">
              <a:solidFill>
                <a:prstClr val="white"/>
              </a:solidFill>
              <a:latin typeface="+mj-lt"/>
              <a:cs typeface="+mn-ea"/>
              <a:sym typeface="+mn-lt"/>
            </a:endParaRPr>
          </a:p>
        </p:txBody>
      </p:sp>
      <p:sp>
        <p:nvSpPr>
          <p:cNvPr id="19" name="Rounded Rectangular Callout 18">
            <a:extLst>
              <a:ext uri="{FF2B5EF4-FFF2-40B4-BE49-F238E27FC236}">
                <a16:creationId xmlns:a16="http://schemas.microsoft.com/office/drawing/2014/main" id="{06BDA5D3-C305-CD51-B3C6-EEFB88F3D8DB}"/>
              </a:ext>
            </a:extLst>
          </p:cNvPr>
          <p:cNvSpPr/>
          <p:nvPr/>
        </p:nvSpPr>
        <p:spPr>
          <a:xfrm>
            <a:off x="4434211" y="4207091"/>
            <a:ext cx="6502400" cy="1777402"/>
          </a:xfrm>
          <a:prstGeom prst="wedgeRoundRectCallout">
            <a:avLst>
              <a:gd name="adj1" fmla="val -66801"/>
              <a:gd name="adj2" fmla="val -14919"/>
              <a:gd name="adj3" fmla="val 16667"/>
            </a:avLst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</a:pPr>
            <a:endParaRPr lang="en-VN" sz="2400" kern="1200">
              <a:solidFill>
                <a:prstClr val="white"/>
              </a:solidFill>
              <a:latin typeface="+mj-lt"/>
              <a:cs typeface="+mn-ea"/>
              <a:sym typeface="+mn-lt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16F1D20-E298-0ED3-E56B-162CAD95F815}"/>
              </a:ext>
            </a:extLst>
          </p:cNvPr>
          <p:cNvSpPr txBox="1"/>
          <p:nvPr/>
        </p:nvSpPr>
        <p:spPr>
          <a:xfrm>
            <a:off x="4535811" y="4207091"/>
            <a:ext cx="6299200" cy="1675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609630">
              <a:lnSpc>
                <a:spcPct val="150000"/>
              </a:lnSpc>
              <a:buClrTx/>
            </a:pPr>
            <a:r>
              <a:rPr lang="vi-VN" sz="2400" kern="1200" dirty="0">
                <a:latin typeface="+mj-lt"/>
                <a:cs typeface="+mn-ea"/>
                <a:sym typeface="+mn-lt"/>
              </a:rPr>
              <a:t>Các loại điện thoại cố định, di động có bấm phím có nhiều kiểu dáng, màu sắc khác nhau, rất đa dạng và phong phú. </a:t>
            </a:r>
            <a:endParaRPr lang="en-VN" sz="2400" kern="1200" dirty="0">
              <a:solidFill>
                <a:prstClr val="black"/>
              </a:solidFill>
              <a:latin typeface="+mj-lt"/>
              <a:cs typeface="+mn-ea"/>
              <a:sym typeface="+mn-lt"/>
            </a:endParaRPr>
          </a:p>
        </p:txBody>
      </p:sp>
      <p:sp>
        <p:nvSpPr>
          <p:cNvPr id="25" name="Freeform 3">
            <a:extLst>
              <a:ext uri="{FF2B5EF4-FFF2-40B4-BE49-F238E27FC236}">
                <a16:creationId xmlns:a16="http://schemas.microsoft.com/office/drawing/2014/main" id="{B3E3F7FA-EB76-30CB-ADD5-67B89DAF9046}"/>
              </a:ext>
            </a:extLst>
          </p:cNvPr>
          <p:cNvSpPr/>
          <p:nvPr/>
        </p:nvSpPr>
        <p:spPr>
          <a:xfrm>
            <a:off x="762001" y="4086663"/>
            <a:ext cx="3134983" cy="2819565"/>
          </a:xfrm>
          <a:custGeom>
            <a:avLst/>
            <a:gdLst/>
            <a:ahLst/>
            <a:cxnLst/>
            <a:rect l="l" t="t" r="r" b="b"/>
            <a:pathLst>
              <a:path w="1897527" h="1683624">
                <a:moveTo>
                  <a:pt x="0" y="0"/>
                </a:moveTo>
                <a:lnTo>
                  <a:pt x="1897527" y="0"/>
                </a:lnTo>
                <a:lnTo>
                  <a:pt x="1897527" y="1683624"/>
                </a:lnTo>
                <a:lnTo>
                  <a:pt x="0" y="168362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2400" kern="1200">
              <a:solidFill>
                <a:prstClr val="black"/>
              </a:solidFill>
              <a:latin typeface="+mj-lt"/>
              <a:cs typeface="+mn-ea"/>
              <a:sym typeface="+mn-lt"/>
            </a:endParaRPr>
          </a:p>
        </p:txBody>
      </p:sp>
      <p:pic>
        <p:nvPicPr>
          <p:cNvPr id="27" name="Picture 40">
            <a:extLst>
              <a:ext uri="{FF2B5EF4-FFF2-40B4-BE49-F238E27FC236}">
                <a16:creationId xmlns:a16="http://schemas.microsoft.com/office/drawing/2014/main" id="{B7B13518-2B30-62F9-479B-E2969D58A5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7477591" y="1018380"/>
            <a:ext cx="1343900" cy="914470"/>
          </a:xfrm>
          <a:prstGeom prst="rect">
            <a:avLst/>
          </a:prstGeom>
        </p:spPr>
      </p:pic>
      <p:sp>
        <p:nvSpPr>
          <p:cNvPr id="2" name="Freeform 8">
            <a:extLst>
              <a:ext uri="{FF2B5EF4-FFF2-40B4-BE49-F238E27FC236}">
                <a16:creationId xmlns:a16="http://schemas.microsoft.com/office/drawing/2014/main" id="{762ECA28-D3C9-A52C-B69E-97C6DEFE9AA0}"/>
              </a:ext>
            </a:extLst>
          </p:cNvPr>
          <p:cNvSpPr/>
          <p:nvPr/>
        </p:nvSpPr>
        <p:spPr>
          <a:xfrm>
            <a:off x="10488169" y="5496445"/>
            <a:ext cx="795284" cy="780373"/>
          </a:xfrm>
          <a:custGeom>
            <a:avLst/>
            <a:gdLst/>
            <a:ahLst/>
            <a:cxnLst/>
            <a:rect l="l" t="t" r="r" b="b"/>
            <a:pathLst>
              <a:path w="1192926" h="1170559">
                <a:moveTo>
                  <a:pt x="0" y="0"/>
                </a:moveTo>
                <a:lnTo>
                  <a:pt x="1192926" y="0"/>
                </a:lnTo>
                <a:lnTo>
                  <a:pt x="1192926" y="1170559"/>
                </a:lnTo>
                <a:lnTo>
                  <a:pt x="0" y="117055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2400" kern="1200">
              <a:solidFill>
                <a:prstClr val="black"/>
              </a:solidFill>
              <a:latin typeface="+mj-lt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92439330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382C417D-0FB8-E6C8-0FB3-EE0CDBCE8D54}"/>
              </a:ext>
            </a:extLst>
          </p:cNvPr>
          <p:cNvSpPr/>
          <p:nvPr/>
        </p:nvSpPr>
        <p:spPr>
          <a:xfrm>
            <a:off x="537086" y="2514558"/>
            <a:ext cx="11117826" cy="411134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</a:pPr>
            <a:endParaRPr lang="en-VN" sz="2400" kern="1200">
              <a:solidFill>
                <a:prstClr val="white"/>
              </a:solidFill>
              <a:latin typeface="+mj-lt"/>
              <a:cs typeface="+mn-ea"/>
              <a:sym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F18D48A-81A6-D3E8-433D-1FC5B7E9E483}"/>
              </a:ext>
            </a:extLst>
          </p:cNvPr>
          <p:cNvSpPr txBox="1"/>
          <p:nvPr/>
        </p:nvSpPr>
        <p:spPr>
          <a:xfrm>
            <a:off x="587621" y="2766658"/>
            <a:ext cx="11117826" cy="36071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609630">
              <a:lnSpc>
                <a:spcPct val="150000"/>
              </a:lnSpc>
              <a:spcAft>
                <a:spcPts val="667"/>
              </a:spcAft>
              <a:buClrTx/>
            </a:pPr>
            <a:r>
              <a:rPr lang="vi-VN" sz="2400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Với điện thoại cố định:</a:t>
            </a:r>
            <a:endParaRPr lang="en-VN" sz="2400" kern="1200" dirty="0">
              <a:solidFill>
                <a:prstClr val="black"/>
              </a:solidFill>
              <a:latin typeface="+mj-lt"/>
              <a:cs typeface="+mn-ea"/>
              <a:sym typeface="+mn-lt"/>
            </a:endParaRPr>
          </a:p>
          <a:p>
            <a:pPr marL="381019" indent="-381019" algn="just" defTabSz="609630">
              <a:lnSpc>
                <a:spcPct val="150000"/>
              </a:lnSpc>
              <a:spcAft>
                <a:spcPts val="667"/>
              </a:spcAft>
              <a:buClrTx/>
              <a:buFont typeface="Arial" panose="020B0604020202020204" pitchFamily="34" charset="0"/>
              <a:buChar char="•"/>
            </a:pPr>
            <a:r>
              <a:rPr lang="vi-VN" sz="2400" kern="1200" dirty="0">
                <a:latin typeface="+mj-lt"/>
                <a:cs typeface="+mn-ea"/>
                <a:sym typeface="+mn-lt"/>
              </a:rPr>
              <a:t>Thực hiện cuộc gọi bằng cách nhấc bộ phận thân nối phần nghe và nói rồi bấm các phím số điện thoại cần gọi để bắt đầu cuộc gọi. </a:t>
            </a:r>
            <a:endParaRPr lang="en-VN" sz="2400" kern="1200" dirty="0">
              <a:solidFill>
                <a:prstClr val="black"/>
              </a:solidFill>
              <a:latin typeface="+mj-lt"/>
              <a:cs typeface="+mn-ea"/>
              <a:sym typeface="+mn-lt"/>
            </a:endParaRPr>
          </a:p>
          <a:p>
            <a:pPr marL="381019" indent="-381019" algn="just" defTabSz="609630">
              <a:lnSpc>
                <a:spcPct val="150000"/>
              </a:lnSpc>
              <a:spcAft>
                <a:spcPts val="667"/>
              </a:spcAft>
              <a:buClrTx/>
              <a:buFont typeface="Arial" panose="020B0604020202020204" pitchFamily="34" charset="0"/>
              <a:buChar char="•"/>
            </a:pPr>
            <a:r>
              <a:rPr lang="vi-VN" sz="2400" kern="1200" dirty="0">
                <a:latin typeface="+mj-lt"/>
                <a:cs typeface="+mn-ea"/>
                <a:sym typeface="+mn-lt"/>
              </a:rPr>
              <a:t>Nhận cuộc gọi bằng cách nhấc bộ phận thân nối phần nghe và nói. </a:t>
            </a:r>
            <a:endParaRPr lang="en-VN" sz="2400" kern="1200" dirty="0">
              <a:solidFill>
                <a:prstClr val="black"/>
              </a:solidFill>
              <a:latin typeface="+mj-lt"/>
              <a:cs typeface="+mn-ea"/>
              <a:sym typeface="+mn-lt"/>
            </a:endParaRPr>
          </a:p>
          <a:p>
            <a:pPr marL="381019" indent="-381019" algn="just" defTabSz="609630">
              <a:lnSpc>
                <a:spcPct val="150000"/>
              </a:lnSpc>
              <a:spcAft>
                <a:spcPts val="667"/>
              </a:spcAft>
              <a:buClrTx/>
              <a:buFont typeface="Arial" panose="020B0604020202020204" pitchFamily="34" charset="0"/>
              <a:buChar char="•"/>
            </a:pPr>
            <a:r>
              <a:rPr lang="vi-VN" sz="2400" kern="1200" dirty="0">
                <a:latin typeface="+mj-lt"/>
                <a:cs typeface="+mn-ea"/>
                <a:sym typeface="+mn-lt"/>
              </a:rPr>
              <a:t>Kết thúc cuộc gọi bằng cách đặt bộ phận thân nối phần nghe và nói về vị trí ban đầu. </a:t>
            </a:r>
            <a:endParaRPr lang="en-VN" sz="2400" kern="1200" dirty="0">
              <a:solidFill>
                <a:prstClr val="black"/>
              </a:solidFill>
              <a:latin typeface="+mj-lt"/>
              <a:cs typeface="+mn-ea"/>
              <a:sym typeface="+mn-lt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759093F-FB58-937A-E6A5-9BA6491BF413}"/>
              </a:ext>
            </a:extLst>
          </p:cNvPr>
          <p:cNvGrpSpPr/>
          <p:nvPr/>
        </p:nvGrpSpPr>
        <p:grpSpPr>
          <a:xfrm>
            <a:off x="0" y="1650919"/>
            <a:ext cx="4165600" cy="725917"/>
            <a:chOff x="0" y="832149"/>
            <a:chExt cx="6553201" cy="1187151"/>
          </a:xfrm>
        </p:grpSpPr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FC36FF96-D379-3025-6E10-4FAAEB324829}"/>
                </a:ext>
              </a:extLst>
            </p:cNvPr>
            <p:cNvSpPr/>
            <p:nvPr/>
          </p:nvSpPr>
          <p:spPr>
            <a:xfrm>
              <a:off x="0" y="832149"/>
              <a:ext cx="6553201" cy="1187151"/>
            </a:xfrm>
            <a:custGeom>
              <a:avLst/>
              <a:gdLst/>
              <a:ahLst/>
              <a:cxnLst/>
              <a:rect l="l" t="t" r="r" b="b"/>
              <a:pathLst>
                <a:path w="1533819" h="266501">
                  <a:moveTo>
                    <a:pt x="1313444" y="0"/>
                  </a:moveTo>
                  <a:lnTo>
                    <a:pt x="37343" y="0"/>
                  </a:lnTo>
                  <a:cubicBezTo>
                    <a:pt x="27439" y="0"/>
                    <a:pt x="17941" y="3934"/>
                    <a:pt x="10938" y="10938"/>
                  </a:cubicBezTo>
                  <a:cubicBezTo>
                    <a:pt x="3934" y="17941"/>
                    <a:pt x="0" y="27439"/>
                    <a:pt x="0" y="37343"/>
                  </a:cubicBezTo>
                  <a:lnTo>
                    <a:pt x="0" y="229157"/>
                  </a:lnTo>
                  <a:cubicBezTo>
                    <a:pt x="0" y="239062"/>
                    <a:pt x="3934" y="248560"/>
                    <a:pt x="10938" y="255563"/>
                  </a:cubicBezTo>
                  <a:cubicBezTo>
                    <a:pt x="17941" y="262566"/>
                    <a:pt x="27439" y="266501"/>
                    <a:pt x="37343" y="266501"/>
                  </a:cubicBezTo>
                  <a:lnTo>
                    <a:pt x="1313444" y="266501"/>
                  </a:lnTo>
                  <a:cubicBezTo>
                    <a:pt x="1337807" y="266501"/>
                    <a:pt x="1361641" y="259383"/>
                    <a:pt x="1382015" y="246023"/>
                  </a:cubicBezTo>
                  <a:lnTo>
                    <a:pt x="1522759" y="153728"/>
                  </a:lnTo>
                  <a:cubicBezTo>
                    <a:pt x="1529661" y="149202"/>
                    <a:pt x="1533819" y="141504"/>
                    <a:pt x="1533819" y="133250"/>
                  </a:cubicBezTo>
                  <a:cubicBezTo>
                    <a:pt x="1533819" y="124997"/>
                    <a:pt x="1529661" y="117298"/>
                    <a:pt x="1522759" y="112772"/>
                  </a:cubicBezTo>
                  <a:lnTo>
                    <a:pt x="1382015" y="20478"/>
                  </a:lnTo>
                  <a:cubicBezTo>
                    <a:pt x="1361641" y="7118"/>
                    <a:pt x="1337807" y="0"/>
                    <a:pt x="1313444" y="0"/>
                  </a:cubicBezTo>
                  <a:close/>
                </a:path>
              </a:pathLst>
            </a:custGeom>
            <a:solidFill>
              <a:srgbClr val="FFEAE9"/>
            </a:solidFill>
            <a:ln w="38100" cap="rnd">
              <a:solidFill>
                <a:srgbClr val="C00000"/>
              </a:solidFill>
              <a:prstDash val="solid"/>
              <a:round/>
            </a:ln>
          </p:spPr>
          <p:txBody>
            <a:bodyPr/>
            <a:lstStyle/>
            <a:p>
              <a:pPr defTabSz="609630">
                <a:buClrTx/>
              </a:pPr>
              <a:endParaRPr lang="en-US" sz="2400" kern="1200">
                <a:solidFill>
                  <a:prstClr val="black"/>
                </a:solidFill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17" name="TextBox 17">
              <a:extLst>
                <a:ext uri="{FF2B5EF4-FFF2-40B4-BE49-F238E27FC236}">
                  <a16:creationId xmlns:a16="http://schemas.microsoft.com/office/drawing/2014/main" id="{A44E01BA-B065-81DC-C960-60109026A252}"/>
                </a:ext>
              </a:extLst>
            </p:cNvPr>
            <p:cNvSpPr txBox="1"/>
            <p:nvPr/>
          </p:nvSpPr>
          <p:spPr>
            <a:xfrm>
              <a:off x="239750" y="1069651"/>
              <a:ext cx="5638802" cy="60399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 defTabSz="609630">
                <a:buClrTx/>
              </a:pPr>
              <a:r>
                <a:rPr lang="en-VN" sz="2400" b="1" kern="1200" dirty="0">
                  <a:solidFill>
                    <a:prstClr val="black"/>
                  </a:solidFill>
                  <a:latin typeface="+mj-lt"/>
                  <a:cs typeface="+mn-ea"/>
                  <a:sym typeface="+mn-lt"/>
                </a:rPr>
                <a:t>Làm việc nhóm đôi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1916A081-4172-54CB-E080-F0316C787805}"/>
              </a:ext>
            </a:extLst>
          </p:cNvPr>
          <p:cNvSpPr txBox="1"/>
          <p:nvPr/>
        </p:nvSpPr>
        <p:spPr>
          <a:xfrm>
            <a:off x="4495799" y="700993"/>
            <a:ext cx="7159113" cy="1675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609630">
              <a:lnSpc>
                <a:spcPct val="150000"/>
              </a:lnSpc>
              <a:buClrTx/>
            </a:pPr>
            <a:r>
              <a:rPr lang="vi-VN" sz="2400" b="1" kern="1200" dirty="0">
                <a:latin typeface="+mj-lt"/>
                <a:cs typeface="+mn-ea"/>
                <a:sym typeface="+mn-lt"/>
              </a:rPr>
              <a:t>Cần bấm các phím nào trên điện thoại để thực hiện chức năng gọi điện, nhận cuộc gọi và kết thúc cuộc gọi? </a:t>
            </a:r>
            <a:endParaRPr lang="en-VN" sz="2400" b="1" kern="1200" dirty="0">
              <a:solidFill>
                <a:prstClr val="black"/>
              </a:solidFill>
              <a:latin typeface="+mj-lt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79322855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382C417D-0FB8-E6C8-0FB3-EE0CDBCE8D54}"/>
              </a:ext>
            </a:extLst>
          </p:cNvPr>
          <p:cNvSpPr/>
          <p:nvPr/>
        </p:nvSpPr>
        <p:spPr>
          <a:xfrm>
            <a:off x="537087" y="3078555"/>
            <a:ext cx="11117826" cy="332687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</a:pPr>
            <a:endParaRPr lang="en-VN" sz="2400" kern="1200">
              <a:solidFill>
                <a:prstClr val="white"/>
              </a:solidFill>
              <a:latin typeface="+mj-lt"/>
              <a:cs typeface="+mn-ea"/>
              <a:sym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2A1DED5-3409-0B95-17EC-848FC61A167D}"/>
              </a:ext>
            </a:extLst>
          </p:cNvPr>
          <p:cNvSpPr txBox="1"/>
          <p:nvPr/>
        </p:nvSpPr>
        <p:spPr>
          <a:xfrm>
            <a:off x="801425" y="3152556"/>
            <a:ext cx="10689713" cy="30531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609630">
              <a:lnSpc>
                <a:spcPct val="150000"/>
              </a:lnSpc>
              <a:spcAft>
                <a:spcPts val="667"/>
              </a:spcAft>
              <a:buClrTx/>
            </a:pPr>
            <a:r>
              <a:rPr lang="vi-VN" sz="2400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Với điện thoại di động phím bấm:</a:t>
            </a:r>
            <a:endParaRPr lang="en-VN" sz="2400" kern="1200" dirty="0">
              <a:solidFill>
                <a:prstClr val="black"/>
              </a:solidFill>
              <a:latin typeface="+mj-lt"/>
              <a:cs typeface="+mn-ea"/>
              <a:sym typeface="+mn-lt"/>
            </a:endParaRPr>
          </a:p>
          <a:p>
            <a:pPr marL="381019" indent="-381019" algn="just" defTabSz="609630">
              <a:lnSpc>
                <a:spcPct val="150000"/>
              </a:lnSpc>
              <a:spcAft>
                <a:spcPts val="667"/>
              </a:spcAft>
              <a:buClrTx/>
              <a:buFont typeface="Arial" panose="020B0604020202020204" pitchFamily="34" charset="0"/>
              <a:buChar char="•"/>
            </a:pPr>
            <a:r>
              <a:rPr lang="vi-VN" sz="2400" kern="1200" dirty="0">
                <a:latin typeface="+mj-lt"/>
                <a:cs typeface="+mn-ea"/>
                <a:sym typeface="+mn-lt"/>
              </a:rPr>
              <a:t>Thực hiện cuộc gọi bằng cách bấm số cần gọi bằng Phím bấm số. Sau đó bấm phím gọi. </a:t>
            </a:r>
            <a:endParaRPr lang="en-VN" sz="2400" kern="1200" dirty="0">
              <a:solidFill>
                <a:prstClr val="black"/>
              </a:solidFill>
              <a:latin typeface="+mj-lt"/>
              <a:cs typeface="+mn-ea"/>
              <a:sym typeface="+mn-lt"/>
            </a:endParaRPr>
          </a:p>
          <a:p>
            <a:pPr marL="381019" indent="-381019" algn="just" defTabSz="609630">
              <a:lnSpc>
                <a:spcPct val="150000"/>
              </a:lnSpc>
              <a:spcAft>
                <a:spcPts val="667"/>
              </a:spcAft>
              <a:buClrTx/>
              <a:buFont typeface="Arial" panose="020B0604020202020204" pitchFamily="34" charset="0"/>
              <a:buChar char="•"/>
            </a:pPr>
            <a:r>
              <a:rPr lang="vi-VN" sz="2400" kern="1200" dirty="0">
                <a:latin typeface="+mj-lt"/>
                <a:cs typeface="+mn-ea"/>
                <a:sym typeface="+mn-lt"/>
              </a:rPr>
              <a:t>Nhận cuộc gọi bằng cách bấm Phím gọi. </a:t>
            </a:r>
            <a:endParaRPr lang="en-VN" sz="2400" kern="1200" dirty="0">
              <a:solidFill>
                <a:prstClr val="black"/>
              </a:solidFill>
              <a:latin typeface="+mj-lt"/>
              <a:cs typeface="+mn-ea"/>
              <a:sym typeface="+mn-lt"/>
            </a:endParaRPr>
          </a:p>
          <a:p>
            <a:pPr marL="381019" indent="-381019" algn="just" defTabSz="609630">
              <a:lnSpc>
                <a:spcPct val="150000"/>
              </a:lnSpc>
              <a:spcAft>
                <a:spcPts val="667"/>
              </a:spcAft>
              <a:buClrTx/>
              <a:buFont typeface="Arial" panose="020B0604020202020204" pitchFamily="34" charset="0"/>
              <a:buChar char="•"/>
            </a:pPr>
            <a:r>
              <a:rPr lang="vi-VN" sz="2400" kern="1200" dirty="0">
                <a:latin typeface="+mj-lt"/>
                <a:cs typeface="+mn-ea"/>
                <a:sym typeface="+mn-lt"/>
              </a:rPr>
              <a:t>Kết thúc cuộc gọi bằng cách bấm Phím kết thúc. </a:t>
            </a:r>
            <a:endParaRPr lang="en-VN" sz="2400" kern="1200" dirty="0">
              <a:solidFill>
                <a:prstClr val="black"/>
              </a:solidFill>
              <a:latin typeface="+mj-lt"/>
              <a:cs typeface="+mn-ea"/>
              <a:sym typeface="+mn-lt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36B6FA5-8270-B203-F3B1-18D525ADD948}"/>
              </a:ext>
            </a:extLst>
          </p:cNvPr>
          <p:cNvGrpSpPr/>
          <p:nvPr/>
        </p:nvGrpSpPr>
        <p:grpSpPr>
          <a:xfrm>
            <a:off x="0" y="1929836"/>
            <a:ext cx="4165600" cy="725917"/>
            <a:chOff x="0" y="832149"/>
            <a:chExt cx="6553201" cy="1187151"/>
          </a:xfrm>
        </p:grpSpPr>
        <p:sp>
          <p:nvSpPr>
            <p:cNvPr id="4" name="Freeform 15">
              <a:extLst>
                <a:ext uri="{FF2B5EF4-FFF2-40B4-BE49-F238E27FC236}">
                  <a16:creationId xmlns:a16="http://schemas.microsoft.com/office/drawing/2014/main" id="{89488179-6D94-C678-FF8D-515559484632}"/>
                </a:ext>
              </a:extLst>
            </p:cNvPr>
            <p:cNvSpPr/>
            <p:nvPr/>
          </p:nvSpPr>
          <p:spPr>
            <a:xfrm>
              <a:off x="0" y="832149"/>
              <a:ext cx="6553201" cy="1187151"/>
            </a:xfrm>
            <a:custGeom>
              <a:avLst/>
              <a:gdLst/>
              <a:ahLst/>
              <a:cxnLst/>
              <a:rect l="l" t="t" r="r" b="b"/>
              <a:pathLst>
                <a:path w="1533819" h="266501">
                  <a:moveTo>
                    <a:pt x="1313444" y="0"/>
                  </a:moveTo>
                  <a:lnTo>
                    <a:pt x="37343" y="0"/>
                  </a:lnTo>
                  <a:cubicBezTo>
                    <a:pt x="27439" y="0"/>
                    <a:pt x="17941" y="3934"/>
                    <a:pt x="10938" y="10938"/>
                  </a:cubicBezTo>
                  <a:cubicBezTo>
                    <a:pt x="3934" y="17941"/>
                    <a:pt x="0" y="27439"/>
                    <a:pt x="0" y="37343"/>
                  </a:cubicBezTo>
                  <a:lnTo>
                    <a:pt x="0" y="229157"/>
                  </a:lnTo>
                  <a:cubicBezTo>
                    <a:pt x="0" y="239062"/>
                    <a:pt x="3934" y="248560"/>
                    <a:pt x="10938" y="255563"/>
                  </a:cubicBezTo>
                  <a:cubicBezTo>
                    <a:pt x="17941" y="262566"/>
                    <a:pt x="27439" y="266501"/>
                    <a:pt x="37343" y="266501"/>
                  </a:cubicBezTo>
                  <a:lnTo>
                    <a:pt x="1313444" y="266501"/>
                  </a:lnTo>
                  <a:cubicBezTo>
                    <a:pt x="1337807" y="266501"/>
                    <a:pt x="1361641" y="259383"/>
                    <a:pt x="1382015" y="246023"/>
                  </a:cubicBezTo>
                  <a:lnTo>
                    <a:pt x="1522759" y="153728"/>
                  </a:lnTo>
                  <a:cubicBezTo>
                    <a:pt x="1529661" y="149202"/>
                    <a:pt x="1533819" y="141504"/>
                    <a:pt x="1533819" y="133250"/>
                  </a:cubicBezTo>
                  <a:cubicBezTo>
                    <a:pt x="1533819" y="124997"/>
                    <a:pt x="1529661" y="117298"/>
                    <a:pt x="1522759" y="112772"/>
                  </a:cubicBezTo>
                  <a:lnTo>
                    <a:pt x="1382015" y="20478"/>
                  </a:lnTo>
                  <a:cubicBezTo>
                    <a:pt x="1361641" y="7118"/>
                    <a:pt x="1337807" y="0"/>
                    <a:pt x="1313444" y="0"/>
                  </a:cubicBezTo>
                  <a:close/>
                </a:path>
              </a:pathLst>
            </a:custGeom>
            <a:solidFill>
              <a:srgbClr val="FFEAE9"/>
            </a:solidFill>
            <a:ln w="38100" cap="rnd">
              <a:solidFill>
                <a:srgbClr val="C00000"/>
              </a:solidFill>
              <a:prstDash val="solid"/>
              <a:round/>
            </a:ln>
          </p:spPr>
          <p:txBody>
            <a:bodyPr/>
            <a:lstStyle/>
            <a:p>
              <a:pPr defTabSz="609630">
                <a:buClrTx/>
              </a:pPr>
              <a:endParaRPr lang="en-US" sz="2400" kern="1200">
                <a:solidFill>
                  <a:prstClr val="black"/>
                </a:solidFill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5" name="TextBox 17">
              <a:extLst>
                <a:ext uri="{FF2B5EF4-FFF2-40B4-BE49-F238E27FC236}">
                  <a16:creationId xmlns:a16="http://schemas.microsoft.com/office/drawing/2014/main" id="{416CC776-22F0-EB16-7EAD-53FDD6B4DFF0}"/>
                </a:ext>
              </a:extLst>
            </p:cNvPr>
            <p:cNvSpPr txBox="1"/>
            <p:nvPr/>
          </p:nvSpPr>
          <p:spPr>
            <a:xfrm>
              <a:off x="239750" y="1069651"/>
              <a:ext cx="5638802" cy="60399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 defTabSz="609630">
                <a:buClrTx/>
              </a:pPr>
              <a:r>
                <a:rPr lang="en-VN" sz="2400" b="1" kern="1200" dirty="0">
                  <a:solidFill>
                    <a:prstClr val="black"/>
                  </a:solidFill>
                  <a:latin typeface="+mj-lt"/>
                  <a:cs typeface="+mn-ea"/>
                  <a:sym typeface="+mn-lt"/>
                </a:rPr>
                <a:t>Làm việc nhóm đôi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9B827050-9037-AF3A-9FD2-674EC0F92E21}"/>
              </a:ext>
            </a:extLst>
          </p:cNvPr>
          <p:cNvSpPr txBox="1"/>
          <p:nvPr/>
        </p:nvSpPr>
        <p:spPr>
          <a:xfrm>
            <a:off x="4495800" y="1091914"/>
            <a:ext cx="7159113" cy="1675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609630">
              <a:lnSpc>
                <a:spcPct val="150000"/>
              </a:lnSpc>
              <a:buClrTx/>
            </a:pPr>
            <a:r>
              <a:rPr lang="vi-VN" sz="2400" b="1" kern="1200" dirty="0">
                <a:latin typeface="+mj-lt"/>
                <a:cs typeface="+mn-ea"/>
                <a:sym typeface="+mn-lt"/>
              </a:rPr>
              <a:t>Cần bấm các phím nào trên điện thoại để thực hiện chức năng gọi điện, nhận cuộc gọi và kết thúc cuộc gọi? </a:t>
            </a:r>
            <a:endParaRPr lang="en-VN" sz="2400" b="1" kern="1200" dirty="0">
              <a:solidFill>
                <a:prstClr val="black"/>
              </a:solidFill>
              <a:latin typeface="+mj-lt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97453893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3A84C26-F988-5055-DD80-11516FCEB57D}"/>
              </a:ext>
            </a:extLst>
          </p:cNvPr>
          <p:cNvSpPr txBox="1"/>
          <p:nvPr/>
        </p:nvSpPr>
        <p:spPr>
          <a:xfrm>
            <a:off x="766725" y="1514024"/>
            <a:ext cx="10414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630">
              <a:spcAft>
                <a:spcPts val="667"/>
              </a:spcAft>
              <a:buClrTx/>
            </a:pPr>
            <a:r>
              <a:rPr lang="vi-VN" sz="2400" b="1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Một số biểu tượng phím bấm của điện thoại di động phím bấm:</a:t>
            </a:r>
            <a:endParaRPr lang="en-VN" sz="2400" b="1" kern="1200" dirty="0">
              <a:solidFill>
                <a:prstClr val="black"/>
              </a:solidFill>
              <a:latin typeface="+mj-lt"/>
              <a:cs typeface="+mn-ea"/>
              <a:sym typeface="+mn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68AEE48-67D1-EB96-E948-CA0B5E8499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57930" y="2105343"/>
            <a:ext cx="4048122" cy="39059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E7C1253-62FD-8136-C9F3-1D351E4DEAD8}"/>
              </a:ext>
            </a:extLst>
          </p:cNvPr>
          <p:cNvSpPr txBox="1"/>
          <p:nvPr/>
        </p:nvSpPr>
        <p:spPr>
          <a:xfrm>
            <a:off x="643388" y="5595625"/>
            <a:ext cx="5349877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609630">
              <a:lnSpc>
                <a:spcPct val="150000"/>
              </a:lnSpc>
              <a:spcAft>
                <a:spcPts val="667"/>
              </a:spcAft>
              <a:buClrTx/>
            </a:pPr>
            <a:r>
              <a:rPr lang="vi-VN" sz="2400" kern="1200" dirty="0">
                <a:latin typeface="+mj-lt"/>
                <a:cs typeface="+mn-ea"/>
                <a:sym typeface="+mn-lt"/>
              </a:rPr>
              <a:t>Bộ phận thân: màn hình hiển thị, phím </a:t>
            </a:r>
            <a:r>
              <a:rPr lang="vi-VN" sz="2400" kern="1200">
                <a:latin typeface="+mj-lt"/>
                <a:cs typeface="+mn-ea"/>
                <a:sym typeface="+mn-lt"/>
              </a:rPr>
              <a:t>bấm số</a:t>
            </a:r>
            <a:r>
              <a:rPr lang="en-US" sz="2400" kern="1200">
                <a:latin typeface="+mj-lt"/>
                <a:cs typeface="+mn-ea"/>
                <a:sym typeface="+mn-lt"/>
              </a:rPr>
              <a:t>,</a:t>
            </a:r>
            <a:r>
              <a:rPr lang="vi-VN" sz="2400" kern="1200">
                <a:latin typeface="+mj-lt"/>
                <a:cs typeface="+mn-ea"/>
                <a:sym typeface="+mn-lt"/>
              </a:rPr>
              <a:t>...</a:t>
            </a:r>
            <a:endParaRPr lang="en-VN" sz="2400" kern="1200" dirty="0">
              <a:solidFill>
                <a:prstClr val="black"/>
              </a:solidFill>
              <a:latin typeface="+mj-lt"/>
              <a:cs typeface="+mn-ea"/>
              <a:sym typeface="+mn-lt"/>
            </a:endParaRPr>
          </a:p>
        </p:txBody>
      </p:sp>
      <p:grpSp>
        <p:nvGrpSpPr>
          <p:cNvPr id="11" name="Google Shape;1043;p55">
            <a:extLst>
              <a:ext uri="{FF2B5EF4-FFF2-40B4-BE49-F238E27FC236}">
                <a16:creationId xmlns:a16="http://schemas.microsoft.com/office/drawing/2014/main" id="{CF62CE7B-8C84-1400-E25C-8454FB35BC99}"/>
              </a:ext>
            </a:extLst>
          </p:cNvPr>
          <p:cNvGrpSpPr/>
          <p:nvPr/>
        </p:nvGrpSpPr>
        <p:grpSpPr>
          <a:xfrm rot="612738" flipH="1">
            <a:off x="4290496" y="1924849"/>
            <a:ext cx="1605673" cy="3556609"/>
            <a:chOff x="2973100" y="1420150"/>
            <a:chExt cx="1125325" cy="2925675"/>
          </a:xfrm>
        </p:grpSpPr>
        <p:sp>
          <p:nvSpPr>
            <p:cNvPr id="12" name="Google Shape;1044;p55">
              <a:extLst>
                <a:ext uri="{FF2B5EF4-FFF2-40B4-BE49-F238E27FC236}">
                  <a16:creationId xmlns:a16="http://schemas.microsoft.com/office/drawing/2014/main" id="{D4AC599D-4738-121A-3FC8-A527F2147CC9}"/>
                </a:ext>
              </a:extLst>
            </p:cNvPr>
            <p:cNvSpPr/>
            <p:nvPr/>
          </p:nvSpPr>
          <p:spPr>
            <a:xfrm>
              <a:off x="3244450" y="1420150"/>
              <a:ext cx="101300" cy="351725"/>
            </a:xfrm>
            <a:custGeom>
              <a:avLst/>
              <a:gdLst/>
              <a:ahLst/>
              <a:cxnLst/>
              <a:rect l="l" t="t" r="r" b="b"/>
              <a:pathLst>
                <a:path w="4052" h="14069" extrusionOk="0">
                  <a:moveTo>
                    <a:pt x="2026" y="0"/>
                  </a:moveTo>
                  <a:cubicBezTo>
                    <a:pt x="906" y="0"/>
                    <a:pt x="1" y="905"/>
                    <a:pt x="1" y="2025"/>
                  </a:cubicBezTo>
                  <a:lnTo>
                    <a:pt x="1" y="14068"/>
                  </a:lnTo>
                  <a:lnTo>
                    <a:pt x="4051" y="14068"/>
                  </a:lnTo>
                  <a:lnTo>
                    <a:pt x="4051" y="2025"/>
                  </a:lnTo>
                  <a:cubicBezTo>
                    <a:pt x="4051" y="905"/>
                    <a:pt x="3147" y="0"/>
                    <a:pt x="20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defTabSz="609630">
                <a:buClrTx/>
              </a:pPr>
              <a:endParaRPr sz="2400" kern="1200">
                <a:solidFill>
                  <a:prstClr val="black"/>
                </a:solidFill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13" name="Google Shape;1045;p55">
              <a:extLst>
                <a:ext uri="{FF2B5EF4-FFF2-40B4-BE49-F238E27FC236}">
                  <a16:creationId xmlns:a16="http://schemas.microsoft.com/office/drawing/2014/main" id="{2CE3911F-393C-CBF7-3F53-2FBCF585F24C}"/>
                </a:ext>
              </a:extLst>
            </p:cNvPr>
            <p:cNvSpPr/>
            <p:nvPr/>
          </p:nvSpPr>
          <p:spPr>
            <a:xfrm>
              <a:off x="2973100" y="1770500"/>
              <a:ext cx="1125325" cy="2575325"/>
            </a:xfrm>
            <a:custGeom>
              <a:avLst/>
              <a:gdLst/>
              <a:ahLst/>
              <a:cxnLst/>
              <a:rect l="l" t="t" r="r" b="b"/>
              <a:pathLst>
                <a:path w="45013" h="103013" extrusionOk="0">
                  <a:moveTo>
                    <a:pt x="11976" y="0"/>
                  </a:moveTo>
                  <a:cubicBezTo>
                    <a:pt x="5360" y="0"/>
                    <a:pt x="0" y="5360"/>
                    <a:pt x="0" y="11975"/>
                  </a:cubicBezTo>
                  <a:lnTo>
                    <a:pt x="0" y="93764"/>
                  </a:lnTo>
                  <a:cubicBezTo>
                    <a:pt x="0" y="98868"/>
                    <a:pt x="4145" y="103013"/>
                    <a:pt x="9248" y="103013"/>
                  </a:cubicBezTo>
                  <a:lnTo>
                    <a:pt x="35751" y="103013"/>
                  </a:lnTo>
                  <a:cubicBezTo>
                    <a:pt x="40854" y="103013"/>
                    <a:pt x="45013" y="98868"/>
                    <a:pt x="45013" y="93764"/>
                  </a:cubicBezTo>
                  <a:lnTo>
                    <a:pt x="45013" y="11975"/>
                  </a:lnTo>
                  <a:cubicBezTo>
                    <a:pt x="45013" y="5360"/>
                    <a:pt x="39639" y="0"/>
                    <a:pt x="330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defTabSz="609630">
                <a:buClrTx/>
              </a:pPr>
              <a:endParaRPr sz="2400" kern="1200">
                <a:solidFill>
                  <a:prstClr val="black"/>
                </a:solidFill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14" name="Google Shape;1046;p55">
              <a:extLst>
                <a:ext uri="{FF2B5EF4-FFF2-40B4-BE49-F238E27FC236}">
                  <a16:creationId xmlns:a16="http://schemas.microsoft.com/office/drawing/2014/main" id="{62DB0D81-B69A-9CEF-651A-BA7B2CBCAE55}"/>
                </a:ext>
              </a:extLst>
            </p:cNvPr>
            <p:cNvSpPr/>
            <p:nvPr/>
          </p:nvSpPr>
          <p:spPr>
            <a:xfrm>
              <a:off x="3091225" y="2229700"/>
              <a:ext cx="888725" cy="753375"/>
            </a:xfrm>
            <a:custGeom>
              <a:avLst/>
              <a:gdLst/>
              <a:ahLst/>
              <a:cxnLst/>
              <a:rect l="l" t="t" r="r" b="b"/>
              <a:pathLst>
                <a:path w="35549" h="30135" extrusionOk="0">
                  <a:moveTo>
                    <a:pt x="17768" y="0"/>
                  </a:moveTo>
                  <a:cubicBezTo>
                    <a:pt x="13110" y="0"/>
                    <a:pt x="8452" y="412"/>
                    <a:pt x="3848" y="1236"/>
                  </a:cubicBezTo>
                  <a:lnTo>
                    <a:pt x="1985" y="1573"/>
                  </a:lnTo>
                  <a:cubicBezTo>
                    <a:pt x="797" y="2019"/>
                    <a:pt x="14" y="3139"/>
                    <a:pt x="0" y="4408"/>
                  </a:cubicBezTo>
                  <a:lnTo>
                    <a:pt x="0" y="25726"/>
                  </a:lnTo>
                  <a:cubicBezTo>
                    <a:pt x="14" y="26995"/>
                    <a:pt x="811" y="28116"/>
                    <a:pt x="1999" y="28562"/>
                  </a:cubicBezTo>
                  <a:lnTo>
                    <a:pt x="3862" y="28899"/>
                  </a:lnTo>
                  <a:cubicBezTo>
                    <a:pt x="8466" y="29723"/>
                    <a:pt x="13124" y="30134"/>
                    <a:pt x="17780" y="30134"/>
                  </a:cubicBezTo>
                  <a:cubicBezTo>
                    <a:pt x="22436" y="30134"/>
                    <a:pt x="27090" y="29723"/>
                    <a:pt x="31687" y="28899"/>
                  </a:cubicBezTo>
                  <a:lnTo>
                    <a:pt x="33564" y="28562"/>
                  </a:lnTo>
                  <a:cubicBezTo>
                    <a:pt x="34739" y="28116"/>
                    <a:pt x="35535" y="26995"/>
                    <a:pt x="35549" y="25726"/>
                  </a:cubicBezTo>
                  <a:lnTo>
                    <a:pt x="35549" y="4408"/>
                  </a:lnTo>
                  <a:cubicBezTo>
                    <a:pt x="35522" y="3139"/>
                    <a:pt x="34739" y="2019"/>
                    <a:pt x="33551" y="1573"/>
                  </a:cubicBezTo>
                  <a:lnTo>
                    <a:pt x="31687" y="1236"/>
                  </a:lnTo>
                  <a:cubicBezTo>
                    <a:pt x="27084" y="412"/>
                    <a:pt x="22426" y="0"/>
                    <a:pt x="1776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defTabSz="609630">
                <a:buClrTx/>
              </a:pPr>
              <a:endParaRPr sz="2400" kern="1200">
                <a:solidFill>
                  <a:prstClr val="black"/>
                </a:solidFill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15" name="Google Shape;1047;p55">
              <a:extLst>
                <a:ext uri="{FF2B5EF4-FFF2-40B4-BE49-F238E27FC236}">
                  <a16:creationId xmlns:a16="http://schemas.microsoft.com/office/drawing/2014/main" id="{5E22B4A6-7DE0-B4FA-7DB6-84D6688F43DF}"/>
                </a:ext>
              </a:extLst>
            </p:cNvPr>
            <p:cNvSpPr/>
            <p:nvPr/>
          </p:nvSpPr>
          <p:spPr>
            <a:xfrm>
              <a:off x="3166825" y="2357450"/>
              <a:ext cx="737525" cy="525200"/>
            </a:xfrm>
            <a:custGeom>
              <a:avLst/>
              <a:gdLst/>
              <a:ahLst/>
              <a:cxnLst/>
              <a:rect l="l" t="t" r="r" b="b"/>
              <a:pathLst>
                <a:path w="29501" h="21008" extrusionOk="0">
                  <a:moveTo>
                    <a:pt x="2471" y="0"/>
                  </a:moveTo>
                  <a:cubicBezTo>
                    <a:pt x="1108" y="0"/>
                    <a:pt x="1" y="1094"/>
                    <a:pt x="1" y="2471"/>
                  </a:cubicBezTo>
                  <a:lnTo>
                    <a:pt x="1" y="18537"/>
                  </a:lnTo>
                  <a:cubicBezTo>
                    <a:pt x="1" y="19901"/>
                    <a:pt x="1108" y="21008"/>
                    <a:pt x="2471" y="21008"/>
                  </a:cubicBezTo>
                  <a:lnTo>
                    <a:pt x="27030" y="21008"/>
                  </a:lnTo>
                  <a:cubicBezTo>
                    <a:pt x="28393" y="21008"/>
                    <a:pt x="29501" y="19901"/>
                    <a:pt x="29501" y="18537"/>
                  </a:cubicBezTo>
                  <a:lnTo>
                    <a:pt x="29501" y="2471"/>
                  </a:lnTo>
                  <a:cubicBezTo>
                    <a:pt x="29501" y="1094"/>
                    <a:pt x="28393" y="0"/>
                    <a:pt x="27030" y="0"/>
                  </a:cubicBezTo>
                  <a:close/>
                </a:path>
              </a:pathLst>
            </a:custGeom>
            <a:solidFill>
              <a:srgbClr val="FEF7E1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defTabSz="609630">
                <a:buClrTx/>
              </a:pPr>
              <a:endParaRPr sz="2400" kern="1200">
                <a:solidFill>
                  <a:prstClr val="black"/>
                </a:solidFill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16" name="Google Shape;1048;p55">
              <a:extLst>
                <a:ext uri="{FF2B5EF4-FFF2-40B4-BE49-F238E27FC236}">
                  <a16:creationId xmlns:a16="http://schemas.microsoft.com/office/drawing/2014/main" id="{56A92F35-2122-E03B-CBC2-3FE21D176F1F}"/>
                </a:ext>
              </a:extLst>
            </p:cNvPr>
            <p:cNvSpPr/>
            <p:nvPr/>
          </p:nvSpPr>
          <p:spPr>
            <a:xfrm>
              <a:off x="3167850" y="2829300"/>
              <a:ext cx="735500" cy="53350"/>
            </a:xfrm>
            <a:custGeom>
              <a:avLst/>
              <a:gdLst/>
              <a:ahLst/>
              <a:cxnLst/>
              <a:rect l="l" t="t" r="r" b="b"/>
              <a:pathLst>
                <a:path w="29420" h="2134" extrusionOk="0">
                  <a:moveTo>
                    <a:pt x="0" y="1"/>
                  </a:moveTo>
                  <a:cubicBezTo>
                    <a:pt x="162" y="1216"/>
                    <a:pt x="1202" y="2134"/>
                    <a:pt x="2430" y="2134"/>
                  </a:cubicBezTo>
                  <a:lnTo>
                    <a:pt x="26989" y="2134"/>
                  </a:lnTo>
                  <a:cubicBezTo>
                    <a:pt x="28217" y="2134"/>
                    <a:pt x="29257" y="1216"/>
                    <a:pt x="294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defTabSz="609630">
                <a:buClrTx/>
              </a:pPr>
              <a:endParaRPr sz="2400" kern="1200">
                <a:solidFill>
                  <a:prstClr val="black"/>
                </a:solidFill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17" name="Google Shape;1049;p55">
              <a:extLst>
                <a:ext uri="{FF2B5EF4-FFF2-40B4-BE49-F238E27FC236}">
                  <a16:creationId xmlns:a16="http://schemas.microsoft.com/office/drawing/2014/main" id="{DBA9271D-52FB-DFD0-BFE5-8BCBC20B9461}"/>
                </a:ext>
              </a:extLst>
            </p:cNvPr>
            <p:cNvSpPr/>
            <p:nvPr/>
          </p:nvSpPr>
          <p:spPr>
            <a:xfrm>
              <a:off x="3121950" y="3490850"/>
              <a:ext cx="210300" cy="123550"/>
            </a:xfrm>
            <a:custGeom>
              <a:avLst/>
              <a:gdLst/>
              <a:ahLst/>
              <a:cxnLst/>
              <a:rect l="l" t="t" r="r" b="b"/>
              <a:pathLst>
                <a:path w="8412" h="4942" extrusionOk="0">
                  <a:moveTo>
                    <a:pt x="1404" y="1"/>
                  </a:moveTo>
                  <a:cubicBezTo>
                    <a:pt x="635" y="1"/>
                    <a:pt x="0" y="622"/>
                    <a:pt x="0" y="1405"/>
                  </a:cubicBezTo>
                  <a:lnTo>
                    <a:pt x="0" y="3538"/>
                  </a:lnTo>
                  <a:cubicBezTo>
                    <a:pt x="0" y="4321"/>
                    <a:pt x="635" y="4942"/>
                    <a:pt x="1404" y="4942"/>
                  </a:cubicBezTo>
                  <a:lnTo>
                    <a:pt x="6994" y="4942"/>
                  </a:lnTo>
                  <a:cubicBezTo>
                    <a:pt x="7777" y="4942"/>
                    <a:pt x="8411" y="4321"/>
                    <a:pt x="8411" y="3538"/>
                  </a:cubicBezTo>
                  <a:lnTo>
                    <a:pt x="8411" y="1405"/>
                  </a:lnTo>
                  <a:cubicBezTo>
                    <a:pt x="8411" y="622"/>
                    <a:pt x="7777" y="1"/>
                    <a:pt x="699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defTabSz="609630">
                <a:buClrTx/>
              </a:pPr>
              <a:endParaRPr sz="2400" kern="1200">
                <a:solidFill>
                  <a:prstClr val="black"/>
                </a:solidFill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18" name="Google Shape;1050;p55">
              <a:extLst>
                <a:ext uri="{FF2B5EF4-FFF2-40B4-BE49-F238E27FC236}">
                  <a16:creationId xmlns:a16="http://schemas.microsoft.com/office/drawing/2014/main" id="{634E02FA-6ED7-7B1E-7ABD-C853D61C6A91}"/>
                </a:ext>
              </a:extLst>
            </p:cNvPr>
            <p:cNvSpPr/>
            <p:nvPr/>
          </p:nvSpPr>
          <p:spPr>
            <a:xfrm>
              <a:off x="3430450" y="3490850"/>
              <a:ext cx="210300" cy="123550"/>
            </a:xfrm>
            <a:custGeom>
              <a:avLst/>
              <a:gdLst/>
              <a:ahLst/>
              <a:cxnLst/>
              <a:rect l="l" t="t" r="r" b="b"/>
              <a:pathLst>
                <a:path w="8412" h="4942" extrusionOk="0">
                  <a:moveTo>
                    <a:pt x="1404" y="1"/>
                  </a:moveTo>
                  <a:cubicBezTo>
                    <a:pt x="635" y="1"/>
                    <a:pt x="0" y="622"/>
                    <a:pt x="0" y="1405"/>
                  </a:cubicBezTo>
                  <a:lnTo>
                    <a:pt x="0" y="3538"/>
                  </a:lnTo>
                  <a:cubicBezTo>
                    <a:pt x="0" y="4321"/>
                    <a:pt x="635" y="4942"/>
                    <a:pt x="1404" y="4942"/>
                  </a:cubicBezTo>
                  <a:lnTo>
                    <a:pt x="7007" y="4942"/>
                  </a:lnTo>
                  <a:cubicBezTo>
                    <a:pt x="7777" y="4942"/>
                    <a:pt x="8411" y="4321"/>
                    <a:pt x="8411" y="3538"/>
                  </a:cubicBezTo>
                  <a:lnTo>
                    <a:pt x="8411" y="1405"/>
                  </a:lnTo>
                  <a:cubicBezTo>
                    <a:pt x="8411" y="622"/>
                    <a:pt x="7777" y="1"/>
                    <a:pt x="700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defTabSz="609630">
                <a:buClrTx/>
              </a:pPr>
              <a:endParaRPr sz="2400" kern="1200">
                <a:solidFill>
                  <a:prstClr val="black"/>
                </a:solidFill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19" name="Google Shape;1051;p55">
              <a:extLst>
                <a:ext uri="{FF2B5EF4-FFF2-40B4-BE49-F238E27FC236}">
                  <a16:creationId xmlns:a16="http://schemas.microsoft.com/office/drawing/2014/main" id="{30AA50CC-8544-2520-E6EF-9833353A5B52}"/>
                </a:ext>
              </a:extLst>
            </p:cNvPr>
            <p:cNvSpPr/>
            <p:nvPr/>
          </p:nvSpPr>
          <p:spPr>
            <a:xfrm>
              <a:off x="3738950" y="3490850"/>
              <a:ext cx="210300" cy="123550"/>
            </a:xfrm>
            <a:custGeom>
              <a:avLst/>
              <a:gdLst/>
              <a:ahLst/>
              <a:cxnLst/>
              <a:rect l="l" t="t" r="r" b="b"/>
              <a:pathLst>
                <a:path w="8412" h="4942" extrusionOk="0">
                  <a:moveTo>
                    <a:pt x="1418" y="1"/>
                  </a:moveTo>
                  <a:cubicBezTo>
                    <a:pt x="635" y="1"/>
                    <a:pt x="0" y="622"/>
                    <a:pt x="0" y="1405"/>
                  </a:cubicBezTo>
                  <a:lnTo>
                    <a:pt x="0" y="3538"/>
                  </a:lnTo>
                  <a:cubicBezTo>
                    <a:pt x="0" y="4321"/>
                    <a:pt x="635" y="4942"/>
                    <a:pt x="1418" y="4942"/>
                  </a:cubicBezTo>
                  <a:lnTo>
                    <a:pt x="7007" y="4942"/>
                  </a:lnTo>
                  <a:cubicBezTo>
                    <a:pt x="7777" y="4942"/>
                    <a:pt x="8411" y="4321"/>
                    <a:pt x="8411" y="3538"/>
                  </a:cubicBezTo>
                  <a:lnTo>
                    <a:pt x="8411" y="1405"/>
                  </a:lnTo>
                  <a:cubicBezTo>
                    <a:pt x="8411" y="622"/>
                    <a:pt x="7777" y="1"/>
                    <a:pt x="700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defTabSz="609630">
                <a:buClrTx/>
              </a:pPr>
              <a:endParaRPr sz="2400" kern="1200">
                <a:solidFill>
                  <a:prstClr val="black"/>
                </a:solidFill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20" name="Google Shape;1052;p55">
              <a:extLst>
                <a:ext uri="{FF2B5EF4-FFF2-40B4-BE49-F238E27FC236}">
                  <a16:creationId xmlns:a16="http://schemas.microsoft.com/office/drawing/2014/main" id="{805FC1F4-43E2-1944-7AF3-0E6A5317D2CD}"/>
                </a:ext>
              </a:extLst>
            </p:cNvPr>
            <p:cNvSpPr/>
            <p:nvPr/>
          </p:nvSpPr>
          <p:spPr>
            <a:xfrm>
              <a:off x="3121950" y="3674125"/>
              <a:ext cx="210300" cy="123550"/>
            </a:xfrm>
            <a:custGeom>
              <a:avLst/>
              <a:gdLst/>
              <a:ahLst/>
              <a:cxnLst/>
              <a:rect l="l" t="t" r="r" b="b"/>
              <a:pathLst>
                <a:path w="8412" h="4942" extrusionOk="0">
                  <a:moveTo>
                    <a:pt x="1404" y="1"/>
                  </a:moveTo>
                  <a:cubicBezTo>
                    <a:pt x="635" y="1"/>
                    <a:pt x="0" y="622"/>
                    <a:pt x="0" y="1405"/>
                  </a:cubicBezTo>
                  <a:lnTo>
                    <a:pt x="0" y="3538"/>
                  </a:lnTo>
                  <a:cubicBezTo>
                    <a:pt x="0" y="4321"/>
                    <a:pt x="635" y="4942"/>
                    <a:pt x="1404" y="4942"/>
                  </a:cubicBezTo>
                  <a:lnTo>
                    <a:pt x="6994" y="4942"/>
                  </a:lnTo>
                  <a:cubicBezTo>
                    <a:pt x="7777" y="4942"/>
                    <a:pt x="8411" y="4321"/>
                    <a:pt x="8411" y="3538"/>
                  </a:cubicBezTo>
                  <a:lnTo>
                    <a:pt x="8411" y="1405"/>
                  </a:lnTo>
                  <a:cubicBezTo>
                    <a:pt x="8411" y="622"/>
                    <a:pt x="7777" y="1"/>
                    <a:pt x="699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defTabSz="609630">
                <a:buClrTx/>
              </a:pPr>
              <a:endParaRPr sz="2400" kern="1200">
                <a:solidFill>
                  <a:prstClr val="black"/>
                </a:solidFill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21" name="Google Shape;1053;p55">
              <a:extLst>
                <a:ext uri="{FF2B5EF4-FFF2-40B4-BE49-F238E27FC236}">
                  <a16:creationId xmlns:a16="http://schemas.microsoft.com/office/drawing/2014/main" id="{D4AB5822-7E40-EC59-6D37-DCB739F16C98}"/>
                </a:ext>
              </a:extLst>
            </p:cNvPr>
            <p:cNvSpPr/>
            <p:nvPr/>
          </p:nvSpPr>
          <p:spPr>
            <a:xfrm>
              <a:off x="3430450" y="3674125"/>
              <a:ext cx="210300" cy="123550"/>
            </a:xfrm>
            <a:custGeom>
              <a:avLst/>
              <a:gdLst/>
              <a:ahLst/>
              <a:cxnLst/>
              <a:rect l="l" t="t" r="r" b="b"/>
              <a:pathLst>
                <a:path w="8412" h="4942" extrusionOk="0">
                  <a:moveTo>
                    <a:pt x="1404" y="1"/>
                  </a:moveTo>
                  <a:cubicBezTo>
                    <a:pt x="635" y="1"/>
                    <a:pt x="0" y="622"/>
                    <a:pt x="0" y="1405"/>
                  </a:cubicBezTo>
                  <a:lnTo>
                    <a:pt x="0" y="3538"/>
                  </a:lnTo>
                  <a:cubicBezTo>
                    <a:pt x="0" y="4321"/>
                    <a:pt x="635" y="4942"/>
                    <a:pt x="1404" y="4942"/>
                  </a:cubicBezTo>
                  <a:lnTo>
                    <a:pt x="7007" y="4942"/>
                  </a:lnTo>
                  <a:cubicBezTo>
                    <a:pt x="7777" y="4942"/>
                    <a:pt x="8411" y="4321"/>
                    <a:pt x="8411" y="3538"/>
                  </a:cubicBezTo>
                  <a:lnTo>
                    <a:pt x="8411" y="1405"/>
                  </a:lnTo>
                  <a:cubicBezTo>
                    <a:pt x="8411" y="622"/>
                    <a:pt x="7777" y="1"/>
                    <a:pt x="700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defTabSz="609630">
                <a:buClrTx/>
              </a:pPr>
              <a:endParaRPr sz="2400" kern="1200">
                <a:solidFill>
                  <a:prstClr val="black"/>
                </a:solidFill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22" name="Google Shape;1054;p55">
              <a:extLst>
                <a:ext uri="{FF2B5EF4-FFF2-40B4-BE49-F238E27FC236}">
                  <a16:creationId xmlns:a16="http://schemas.microsoft.com/office/drawing/2014/main" id="{6682C457-4BA9-45AD-107A-B2050E61E69F}"/>
                </a:ext>
              </a:extLst>
            </p:cNvPr>
            <p:cNvSpPr/>
            <p:nvPr/>
          </p:nvSpPr>
          <p:spPr>
            <a:xfrm>
              <a:off x="3738950" y="3674125"/>
              <a:ext cx="210300" cy="123550"/>
            </a:xfrm>
            <a:custGeom>
              <a:avLst/>
              <a:gdLst/>
              <a:ahLst/>
              <a:cxnLst/>
              <a:rect l="l" t="t" r="r" b="b"/>
              <a:pathLst>
                <a:path w="8412" h="4942" extrusionOk="0">
                  <a:moveTo>
                    <a:pt x="1418" y="1"/>
                  </a:moveTo>
                  <a:cubicBezTo>
                    <a:pt x="635" y="1"/>
                    <a:pt x="0" y="622"/>
                    <a:pt x="0" y="1405"/>
                  </a:cubicBezTo>
                  <a:lnTo>
                    <a:pt x="0" y="3538"/>
                  </a:lnTo>
                  <a:cubicBezTo>
                    <a:pt x="0" y="4321"/>
                    <a:pt x="635" y="4942"/>
                    <a:pt x="1418" y="4942"/>
                  </a:cubicBezTo>
                  <a:lnTo>
                    <a:pt x="7007" y="4942"/>
                  </a:lnTo>
                  <a:cubicBezTo>
                    <a:pt x="7777" y="4942"/>
                    <a:pt x="8411" y="4321"/>
                    <a:pt x="8411" y="3538"/>
                  </a:cubicBezTo>
                  <a:lnTo>
                    <a:pt x="8411" y="1405"/>
                  </a:lnTo>
                  <a:cubicBezTo>
                    <a:pt x="8411" y="622"/>
                    <a:pt x="7777" y="1"/>
                    <a:pt x="700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defTabSz="609630">
                <a:buClrTx/>
              </a:pPr>
              <a:endParaRPr sz="2400" kern="1200">
                <a:solidFill>
                  <a:prstClr val="black"/>
                </a:solidFill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23" name="Google Shape;1055;p55">
              <a:extLst>
                <a:ext uri="{FF2B5EF4-FFF2-40B4-BE49-F238E27FC236}">
                  <a16:creationId xmlns:a16="http://schemas.microsoft.com/office/drawing/2014/main" id="{5D2E8419-F3ED-39B0-BC1D-47531B4446A6}"/>
                </a:ext>
              </a:extLst>
            </p:cNvPr>
            <p:cNvSpPr/>
            <p:nvPr/>
          </p:nvSpPr>
          <p:spPr>
            <a:xfrm>
              <a:off x="3121950" y="3857400"/>
              <a:ext cx="210300" cy="123550"/>
            </a:xfrm>
            <a:custGeom>
              <a:avLst/>
              <a:gdLst/>
              <a:ahLst/>
              <a:cxnLst/>
              <a:rect l="l" t="t" r="r" b="b"/>
              <a:pathLst>
                <a:path w="8412" h="4942" extrusionOk="0">
                  <a:moveTo>
                    <a:pt x="1404" y="1"/>
                  </a:moveTo>
                  <a:cubicBezTo>
                    <a:pt x="635" y="1"/>
                    <a:pt x="0" y="622"/>
                    <a:pt x="0" y="1405"/>
                  </a:cubicBezTo>
                  <a:lnTo>
                    <a:pt x="0" y="3538"/>
                  </a:lnTo>
                  <a:cubicBezTo>
                    <a:pt x="0" y="4321"/>
                    <a:pt x="635" y="4942"/>
                    <a:pt x="1404" y="4942"/>
                  </a:cubicBezTo>
                  <a:lnTo>
                    <a:pt x="6994" y="4942"/>
                  </a:lnTo>
                  <a:cubicBezTo>
                    <a:pt x="7777" y="4942"/>
                    <a:pt x="8411" y="4321"/>
                    <a:pt x="8411" y="3538"/>
                  </a:cubicBezTo>
                  <a:lnTo>
                    <a:pt x="8411" y="1405"/>
                  </a:lnTo>
                  <a:cubicBezTo>
                    <a:pt x="8411" y="622"/>
                    <a:pt x="7777" y="1"/>
                    <a:pt x="699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defTabSz="609630">
                <a:buClrTx/>
              </a:pPr>
              <a:endParaRPr sz="2400" kern="1200">
                <a:solidFill>
                  <a:prstClr val="black"/>
                </a:solidFill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24" name="Google Shape;1056;p55">
              <a:extLst>
                <a:ext uri="{FF2B5EF4-FFF2-40B4-BE49-F238E27FC236}">
                  <a16:creationId xmlns:a16="http://schemas.microsoft.com/office/drawing/2014/main" id="{0D8020A3-DF78-8653-AE92-E90B4EF7878B}"/>
                </a:ext>
              </a:extLst>
            </p:cNvPr>
            <p:cNvSpPr/>
            <p:nvPr/>
          </p:nvSpPr>
          <p:spPr>
            <a:xfrm>
              <a:off x="3430450" y="3857400"/>
              <a:ext cx="210300" cy="123550"/>
            </a:xfrm>
            <a:custGeom>
              <a:avLst/>
              <a:gdLst/>
              <a:ahLst/>
              <a:cxnLst/>
              <a:rect l="l" t="t" r="r" b="b"/>
              <a:pathLst>
                <a:path w="8412" h="4942" extrusionOk="0">
                  <a:moveTo>
                    <a:pt x="1404" y="1"/>
                  </a:moveTo>
                  <a:cubicBezTo>
                    <a:pt x="635" y="1"/>
                    <a:pt x="0" y="622"/>
                    <a:pt x="0" y="1405"/>
                  </a:cubicBezTo>
                  <a:lnTo>
                    <a:pt x="0" y="3538"/>
                  </a:lnTo>
                  <a:cubicBezTo>
                    <a:pt x="0" y="4321"/>
                    <a:pt x="635" y="4942"/>
                    <a:pt x="1404" y="4942"/>
                  </a:cubicBezTo>
                  <a:lnTo>
                    <a:pt x="7007" y="4942"/>
                  </a:lnTo>
                  <a:cubicBezTo>
                    <a:pt x="7777" y="4942"/>
                    <a:pt x="8411" y="4321"/>
                    <a:pt x="8411" y="3538"/>
                  </a:cubicBezTo>
                  <a:lnTo>
                    <a:pt x="8411" y="1405"/>
                  </a:lnTo>
                  <a:cubicBezTo>
                    <a:pt x="8411" y="622"/>
                    <a:pt x="7777" y="1"/>
                    <a:pt x="700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defTabSz="609630">
                <a:buClrTx/>
              </a:pPr>
              <a:endParaRPr sz="2400" kern="1200">
                <a:solidFill>
                  <a:prstClr val="black"/>
                </a:solidFill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25" name="Google Shape;1057;p55">
              <a:extLst>
                <a:ext uri="{FF2B5EF4-FFF2-40B4-BE49-F238E27FC236}">
                  <a16:creationId xmlns:a16="http://schemas.microsoft.com/office/drawing/2014/main" id="{4DCF2366-D93F-4D5C-53FD-7EB892D1C134}"/>
                </a:ext>
              </a:extLst>
            </p:cNvPr>
            <p:cNvSpPr/>
            <p:nvPr/>
          </p:nvSpPr>
          <p:spPr>
            <a:xfrm>
              <a:off x="3738950" y="3857400"/>
              <a:ext cx="210300" cy="123550"/>
            </a:xfrm>
            <a:custGeom>
              <a:avLst/>
              <a:gdLst/>
              <a:ahLst/>
              <a:cxnLst/>
              <a:rect l="l" t="t" r="r" b="b"/>
              <a:pathLst>
                <a:path w="8412" h="4942" extrusionOk="0">
                  <a:moveTo>
                    <a:pt x="1418" y="1"/>
                  </a:moveTo>
                  <a:cubicBezTo>
                    <a:pt x="635" y="1"/>
                    <a:pt x="0" y="622"/>
                    <a:pt x="0" y="1405"/>
                  </a:cubicBezTo>
                  <a:lnTo>
                    <a:pt x="0" y="3538"/>
                  </a:lnTo>
                  <a:cubicBezTo>
                    <a:pt x="0" y="4321"/>
                    <a:pt x="635" y="4942"/>
                    <a:pt x="1418" y="4942"/>
                  </a:cubicBezTo>
                  <a:lnTo>
                    <a:pt x="7007" y="4942"/>
                  </a:lnTo>
                  <a:cubicBezTo>
                    <a:pt x="7777" y="4942"/>
                    <a:pt x="8411" y="4321"/>
                    <a:pt x="8411" y="3538"/>
                  </a:cubicBezTo>
                  <a:lnTo>
                    <a:pt x="8411" y="1405"/>
                  </a:lnTo>
                  <a:cubicBezTo>
                    <a:pt x="8411" y="622"/>
                    <a:pt x="7777" y="1"/>
                    <a:pt x="700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defTabSz="609630">
                <a:buClrTx/>
              </a:pPr>
              <a:endParaRPr sz="2400" kern="1200">
                <a:solidFill>
                  <a:prstClr val="black"/>
                </a:solidFill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26" name="Google Shape;1058;p55">
              <a:extLst>
                <a:ext uri="{FF2B5EF4-FFF2-40B4-BE49-F238E27FC236}">
                  <a16:creationId xmlns:a16="http://schemas.microsoft.com/office/drawing/2014/main" id="{820C5F18-1E1D-8AAF-C12A-D03DDEE39EEC}"/>
                </a:ext>
              </a:extLst>
            </p:cNvPr>
            <p:cNvSpPr/>
            <p:nvPr/>
          </p:nvSpPr>
          <p:spPr>
            <a:xfrm>
              <a:off x="3121950" y="4040675"/>
              <a:ext cx="210300" cy="123575"/>
            </a:xfrm>
            <a:custGeom>
              <a:avLst/>
              <a:gdLst/>
              <a:ahLst/>
              <a:cxnLst/>
              <a:rect l="l" t="t" r="r" b="b"/>
              <a:pathLst>
                <a:path w="8412" h="4943" extrusionOk="0">
                  <a:moveTo>
                    <a:pt x="1404" y="1"/>
                  </a:moveTo>
                  <a:cubicBezTo>
                    <a:pt x="635" y="1"/>
                    <a:pt x="0" y="622"/>
                    <a:pt x="0" y="1405"/>
                  </a:cubicBezTo>
                  <a:lnTo>
                    <a:pt x="0" y="3538"/>
                  </a:lnTo>
                  <a:cubicBezTo>
                    <a:pt x="0" y="4321"/>
                    <a:pt x="635" y="4942"/>
                    <a:pt x="1404" y="4942"/>
                  </a:cubicBezTo>
                  <a:lnTo>
                    <a:pt x="6994" y="4942"/>
                  </a:lnTo>
                  <a:cubicBezTo>
                    <a:pt x="7777" y="4942"/>
                    <a:pt x="8411" y="4321"/>
                    <a:pt x="8411" y="3538"/>
                  </a:cubicBezTo>
                  <a:lnTo>
                    <a:pt x="8411" y="1405"/>
                  </a:lnTo>
                  <a:cubicBezTo>
                    <a:pt x="8411" y="622"/>
                    <a:pt x="7777" y="1"/>
                    <a:pt x="699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defTabSz="609630">
                <a:buClrTx/>
              </a:pPr>
              <a:endParaRPr sz="2400" kern="1200">
                <a:solidFill>
                  <a:prstClr val="black"/>
                </a:solidFill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27" name="Google Shape;1059;p55">
              <a:extLst>
                <a:ext uri="{FF2B5EF4-FFF2-40B4-BE49-F238E27FC236}">
                  <a16:creationId xmlns:a16="http://schemas.microsoft.com/office/drawing/2014/main" id="{B65CAD5B-183A-9173-63DA-D2B72ABD8022}"/>
                </a:ext>
              </a:extLst>
            </p:cNvPr>
            <p:cNvSpPr/>
            <p:nvPr/>
          </p:nvSpPr>
          <p:spPr>
            <a:xfrm>
              <a:off x="3430450" y="4040675"/>
              <a:ext cx="210300" cy="123575"/>
            </a:xfrm>
            <a:custGeom>
              <a:avLst/>
              <a:gdLst/>
              <a:ahLst/>
              <a:cxnLst/>
              <a:rect l="l" t="t" r="r" b="b"/>
              <a:pathLst>
                <a:path w="8412" h="4943" extrusionOk="0">
                  <a:moveTo>
                    <a:pt x="1404" y="1"/>
                  </a:moveTo>
                  <a:cubicBezTo>
                    <a:pt x="635" y="1"/>
                    <a:pt x="0" y="622"/>
                    <a:pt x="0" y="1405"/>
                  </a:cubicBezTo>
                  <a:lnTo>
                    <a:pt x="0" y="3538"/>
                  </a:lnTo>
                  <a:cubicBezTo>
                    <a:pt x="0" y="4321"/>
                    <a:pt x="635" y="4942"/>
                    <a:pt x="1404" y="4942"/>
                  </a:cubicBezTo>
                  <a:lnTo>
                    <a:pt x="7007" y="4942"/>
                  </a:lnTo>
                  <a:cubicBezTo>
                    <a:pt x="7777" y="4942"/>
                    <a:pt x="8411" y="4321"/>
                    <a:pt x="8411" y="3538"/>
                  </a:cubicBezTo>
                  <a:lnTo>
                    <a:pt x="8411" y="1405"/>
                  </a:lnTo>
                  <a:cubicBezTo>
                    <a:pt x="8411" y="622"/>
                    <a:pt x="7777" y="1"/>
                    <a:pt x="700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defTabSz="609630">
                <a:buClrTx/>
              </a:pPr>
              <a:endParaRPr sz="2400" kern="1200">
                <a:solidFill>
                  <a:prstClr val="black"/>
                </a:solidFill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28" name="Google Shape;1060;p55">
              <a:extLst>
                <a:ext uri="{FF2B5EF4-FFF2-40B4-BE49-F238E27FC236}">
                  <a16:creationId xmlns:a16="http://schemas.microsoft.com/office/drawing/2014/main" id="{A7D5AF3B-F130-64F9-2D53-2304CFD26DFA}"/>
                </a:ext>
              </a:extLst>
            </p:cNvPr>
            <p:cNvSpPr/>
            <p:nvPr/>
          </p:nvSpPr>
          <p:spPr>
            <a:xfrm>
              <a:off x="3738950" y="4040675"/>
              <a:ext cx="210300" cy="123575"/>
            </a:xfrm>
            <a:custGeom>
              <a:avLst/>
              <a:gdLst/>
              <a:ahLst/>
              <a:cxnLst/>
              <a:rect l="l" t="t" r="r" b="b"/>
              <a:pathLst>
                <a:path w="8412" h="4943" extrusionOk="0">
                  <a:moveTo>
                    <a:pt x="1418" y="1"/>
                  </a:moveTo>
                  <a:cubicBezTo>
                    <a:pt x="635" y="1"/>
                    <a:pt x="0" y="622"/>
                    <a:pt x="0" y="1405"/>
                  </a:cubicBezTo>
                  <a:lnTo>
                    <a:pt x="0" y="3538"/>
                  </a:lnTo>
                  <a:cubicBezTo>
                    <a:pt x="0" y="4321"/>
                    <a:pt x="635" y="4942"/>
                    <a:pt x="1418" y="4942"/>
                  </a:cubicBezTo>
                  <a:lnTo>
                    <a:pt x="7007" y="4942"/>
                  </a:lnTo>
                  <a:cubicBezTo>
                    <a:pt x="7777" y="4942"/>
                    <a:pt x="8411" y="4321"/>
                    <a:pt x="8411" y="3538"/>
                  </a:cubicBezTo>
                  <a:lnTo>
                    <a:pt x="8411" y="1405"/>
                  </a:lnTo>
                  <a:cubicBezTo>
                    <a:pt x="8411" y="622"/>
                    <a:pt x="7777" y="1"/>
                    <a:pt x="700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defTabSz="609630">
                <a:buClrTx/>
              </a:pPr>
              <a:endParaRPr sz="2400" kern="1200">
                <a:solidFill>
                  <a:prstClr val="black"/>
                </a:solidFill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29" name="Google Shape;1061;p55">
              <a:extLst>
                <a:ext uri="{FF2B5EF4-FFF2-40B4-BE49-F238E27FC236}">
                  <a16:creationId xmlns:a16="http://schemas.microsoft.com/office/drawing/2014/main" id="{52A94082-B19A-A22F-E6B8-F31A1A937A25}"/>
                </a:ext>
              </a:extLst>
            </p:cNvPr>
            <p:cNvSpPr/>
            <p:nvPr/>
          </p:nvSpPr>
          <p:spPr>
            <a:xfrm>
              <a:off x="3766950" y="3085150"/>
              <a:ext cx="154275" cy="295700"/>
            </a:xfrm>
            <a:custGeom>
              <a:avLst/>
              <a:gdLst/>
              <a:ahLst/>
              <a:cxnLst/>
              <a:rect l="l" t="t" r="r" b="b"/>
              <a:pathLst>
                <a:path w="6171" h="11828" extrusionOk="0">
                  <a:moveTo>
                    <a:pt x="3092" y="0"/>
                  </a:moveTo>
                  <a:cubicBezTo>
                    <a:pt x="1391" y="0"/>
                    <a:pt x="14" y="1378"/>
                    <a:pt x="14" y="3079"/>
                  </a:cubicBezTo>
                  <a:lnTo>
                    <a:pt x="14" y="8749"/>
                  </a:lnTo>
                  <a:cubicBezTo>
                    <a:pt x="1" y="10450"/>
                    <a:pt x="1391" y="11827"/>
                    <a:pt x="3092" y="11827"/>
                  </a:cubicBezTo>
                  <a:cubicBezTo>
                    <a:pt x="4793" y="11827"/>
                    <a:pt x="6171" y="10450"/>
                    <a:pt x="6171" y="8749"/>
                  </a:cubicBezTo>
                  <a:lnTo>
                    <a:pt x="6171" y="3079"/>
                  </a:lnTo>
                  <a:cubicBezTo>
                    <a:pt x="6171" y="1378"/>
                    <a:pt x="4793" y="0"/>
                    <a:pt x="309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defTabSz="609630">
                <a:buClrTx/>
              </a:pPr>
              <a:endParaRPr sz="2400" kern="1200">
                <a:solidFill>
                  <a:prstClr val="black"/>
                </a:solidFill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30" name="Google Shape;1062;p55">
              <a:extLst>
                <a:ext uri="{FF2B5EF4-FFF2-40B4-BE49-F238E27FC236}">
                  <a16:creationId xmlns:a16="http://schemas.microsoft.com/office/drawing/2014/main" id="{63D9C599-E670-9F30-FBA6-6846C889DAC8}"/>
                </a:ext>
              </a:extLst>
            </p:cNvPr>
            <p:cNvSpPr/>
            <p:nvPr/>
          </p:nvSpPr>
          <p:spPr>
            <a:xfrm>
              <a:off x="3797400" y="3150200"/>
              <a:ext cx="87025" cy="45675"/>
            </a:xfrm>
            <a:custGeom>
              <a:avLst/>
              <a:gdLst/>
              <a:ahLst/>
              <a:cxnLst/>
              <a:rect l="l" t="t" r="r" b="b"/>
              <a:pathLst>
                <a:path w="3481" h="1827" extrusionOk="0">
                  <a:moveTo>
                    <a:pt x="1787" y="1"/>
                  </a:moveTo>
                  <a:cubicBezTo>
                    <a:pt x="1716" y="1"/>
                    <a:pt x="1645" y="24"/>
                    <a:pt x="1591" y="72"/>
                  </a:cubicBezTo>
                  <a:lnTo>
                    <a:pt x="214" y="1300"/>
                  </a:lnTo>
                  <a:cubicBezTo>
                    <a:pt x="1" y="1513"/>
                    <a:pt x="191" y="1819"/>
                    <a:pt x="427" y="1819"/>
                  </a:cubicBezTo>
                  <a:cubicBezTo>
                    <a:pt x="490" y="1819"/>
                    <a:pt x="556" y="1797"/>
                    <a:pt x="619" y="1746"/>
                  </a:cubicBezTo>
                  <a:lnTo>
                    <a:pt x="1780" y="693"/>
                  </a:lnTo>
                  <a:lnTo>
                    <a:pt x="2954" y="1746"/>
                  </a:lnTo>
                  <a:cubicBezTo>
                    <a:pt x="3008" y="1800"/>
                    <a:pt x="3076" y="1827"/>
                    <a:pt x="3157" y="1827"/>
                  </a:cubicBezTo>
                  <a:cubicBezTo>
                    <a:pt x="3238" y="1827"/>
                    <a:pt x="3319" y="1786"/>
                    <a:pt x="3373" y="1719"/>
                  </a:cubicBezTo>
                  <a:cubicBezTo>
                    <a:pt x="3481" y="1597"/>
                    <a:pt x="3467" y="1422"/>
                    <a:pt x="3346" y="1300"/>
                  </a:cubicBezTo>
                  <a:lnTo>
                    <a:pt x="1982" y="72"/>
                  </a:lnTo>
                  <a:cubicBezTo>
                    <a:pt x="1928" y="24"/>
                    <a:pt x="1857" y="1"/>
                    <a:pt x="178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defTabSz="609630">
                <a:buClrTx/>
              </a:pPr>
              <a:endParaRPr sz="2400" kern="1200">
                <a:solidFill>
                  <a:prstClr val="black"/>
                </a:solidFill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31" name="Google Shape;1063;p55">
              <a:extLst>
                <a:ext uri="{FF2B5EF4-FFF2-40B4-BE49-F238E27FC236}">
                  <a16:creationId xmlns:a16="http://schemas.microsoft.com/office/drawing/2014/main" id="{32EEFF6D-BB66-9E16-1534-5B89276FCAA4}"/>
                </a:ext>
              </a:extLst>
            </p:cNvPr>
            <p:cNvSpPr/>
            <p:nvPr/>
          </p:nvSpPr>
          <p:spPr>
            <a:xfrm>
              <a:off x="3801800" y="3270200"/>
              <a:ext cx="87025" cy="45500"/>
            </a:xfrm>
            <a:custGeom>
              <a:avLst/>
              <a:gdLst/>
              <a:ahLst/>
              <a:cxnLst/>
              <a:rect l="l" t="t" r="r" b="b"/>
              <a:pathLst>
                <a:path w="3481" h="1820" extrusionOk="0">
                  <a:moveTo>
                    <a:pt x="3151" y="0"/>
                  </a:moveTo>
                  <a:cubicBezTo>
                    <a:pt x="3081" y="0"/>
                    <a:pt x="3011" y="27"/>
                    <a:pt x="2954" y="78"/>
                  </a:cubicBezTo>
                  <a:lnTo>
                    <a:pt x="1779" y="1131"/>
                  </a:lnTo>
                  <a:lnTo>
                    <a:pt x="605" y="78"/>
                  </a:lnTo>
                  <a:cubicBezTo>
                    <a:pt x="545" y="27"/>
                    <a:pt x="481" y="5"/>
                    <a:pt x="419" y="5"/>
                  </a:cubicBezTo>
                  <a:cubicBezTo>
                    <a:pt x="190" y="5"/>
                    <a:pt x="0" y="308"/>
                    <a:pt x="213" y="510"/>
                  </a:cubicBezTo>
                  <a:lnTo>
                    <a:pt x="1577" y="1752"/>
                  </a:lnTo>
                  <a:cubicBezTo>
                    <a:pt x="1631" y="1793"/>
                    <a:pt x="1712" y="1820"/>
                    <a:pt x="1779" y="1820"/>
                  </a:cubicBezTo>
                  <a:cubicBezTo>
                    <a:pt x="1847" y="1820"/>
                    <a:pt x="1928" y="1793"/>
                    <a:pt x="1982" y="1752"/>
                  </a:cubicBezTo>
                  <a:lnTo>
                    <a:pt x="3345" y="510"/>
                  </a:lnTo>
                  <a:cubicBezTo>
                    <a:pt x="3467" y="402"/>
                    <a:pt x="3481" y="213"/>
                    <a:pt x="3372" y="105"/>
                  </a:cubicBezTo>
                  <a:cubicBezTo>
                    <a:pt x="3308" y="34"/>
                    <a:pt x="3229" y="0"/>
                    <a:pt x="31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defTabSz="609630">
                <a:buClrTx/>
              </a:pPr>
              <a:endParaRPr sz="2400" kern="1200">
                <a:solidFill>
                  <a:prstClr val="black"/>
                </a:solidFill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32" name="Google Shape;1064;p55">
              <a:extLst>
                <a:ext uri="{FF2B5EF4-FFF2-40B4-BE49-F238E27FC236}">
                  <a16:creationId xmlns:a16="http://schemas.microsoft.com/office/drawing/2014/main" id="{F87B5585-5580-66F2-4EBF-AE7BB956EBAF}"/>
                </a:ext>
              </a:extLst>
            </p:cNvPr>
            <p:cNvSpPr/>
            <p:nvPr/>
          </p:nvSpPr>
          <p:spPr>
            <a:xfrm>
              <a:off x="3314325" y="3132750"/>
              <a:ext cx="152925" cy="86750"/>
            </a:xfrm>
            <a:custGeom>
              <a:avLst/>
              <a:gdLst/>
              <a:ahLst/>
              <a:cxnLst/>
              <a:rect l="l" t="t" r="r" b="b"/>
              <a:pathLst>
                <a:path w="6117" h="3470" extrusionOk="0">
                  <a:moveTo>
                    <a:pt x="1729" y="0"/>
                  </a:moveTo>
                  <a:cubicBezTo>
                    <a:pt x="784" y="0"/>
                    <a:pt x="1" y="770"/>
                    <a:pt x="1" y="1728"/>
                  </a:cubicBezTo>
                  <a:cubicBezTo>
                    <a:pt x="1" y="2687"/>
                    <a:pt x="784" y="3456"/>
                    <a:pt x="1729" y="3470"/>
                  </a:cubicBezTo>
                  <a:lnTo>
                    <a:pt x="4389" y="3470"/>
                  </a:lnTo>
                  <a:cubicBezTo>
                    <a:pt x="5334" y="3470"/>
                    <a:pt x="6117" y="2687"/>
                    <a:pt x="6117" y="1728"/>
                  </a:cubicBezTo>
                  <a:cubicBezTo>
                    <a:pt x="6117" y="770"/>
                    <a:pt x="5347" y="0"/>
                    <a:pt x="438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defTabSz="609630">
                <a:buClrTx/>
              </a:pPr>
              <a:endParaRPr sz="2400" kern="1200">
                <a:solidFill>
                  <a:prstClr val="black"/>
                </a:solidFill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33" name="Google Shape;1065;p55">
              <a:extLst>
                <a:ext uri="{FF2B5EF4-FFF2-40B4-BE49-F238E27FC236}">
                  <a16:creationId xmlns:a16="http://schemas.microsoft.com/office/drawing/2014/main" id="{0D00CEAD-8867-BB82-0FF9-C07264F05DAA}"/>
                </a:ext>
              </a:extLst>
            </p:cNvPr>
            <p:cNvSpPr/>
            <p:nvPr/>
          </p:nvSpPr>
          <p:spPr>
            <a:xfrm>
              <a:off x="3535750" y="3132750"/>
              <a:ext cx="152575" cy="86750"/>
            </a:xfrm>
            <a:custGeom>
              <a:avLst/>
              <a:gdLst/>
              <a:ahLst/>
              <a:cxnLst/>
              <a:rect l="l" t="t" r="r" b="b"/>
              <a:pathLst>
                <a:path w="6103" h="3470" extrusionOk="0">
                  <a:moveTo>
                    <a:pt x="1729" y="0"/>
                  </a:moveTo>
                  <a:cubicBezTo>
                    <a:pt x="770" y="0"/>
                    <a:pt x="0" y="770"/>
                    <a:pt x="0" y="1728"/>
                  </a:cubicBezTo>
                  <a:cubicBezTo>
                    <a:pt x="0" y="2687"/>
                    <a:pt x="770" y="3456"/>
                    <a:pt x="1729" y="3470"/>
                  </a:cubicBezTo>
                  <a:lnTo>
                    <a:pt x="4375" y="3470"/>
                  </a:lnTo>
                  <a:cubicBezTo>
                    <a:pt x="5333" y="3456"/>
                    <a:pt x="6103" y="2687"/>
                    <a:pt x="6103" y="1728"/>
                  </a:cubicBezTo>
                  <a:cubicBezTo>
                    <a:pt x="6103" y="770"/>
                    <a:pt x="5333" y="0"/>
                    <a:pt x="43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defTabSz="609630">
                <a:buClrTx/>
              </a:pPr>
              <a:endParaRPr sz="2400" kern="1200">
                <a:solidFill>
                  <a:prstClr val="black"/>
                </a:solidFill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34" name="Google Shape;1066;p55">
              <a:extLst>
                <a:ext uri="{FF2B5EF4-FFF2-40B4-BE49-F238E27FC236}">
                  <a16:creationId xmlns:a16="http://schemas.microsoft.com/office/drawing/2014/main" id="{86C588A1-34B8-C516-9C3C-7CDE7006A33E}"/>
                </a:ext>
              </a:extLst>
            </p:cNvPr>
            <p:cNvSpPr/>
            <p:nvPr/>
          </p:nvSpPr>
          <p:spPr>
            <a:xfrm>
              <a:off x="3537100" y="3268750"/>
              <a:ext cx="130975" cy="112175"/>
            </a:xfrm>
            <a:custGeom>
              <a:avLst/>
              <a:gdLst/>
              <a:ahLst/>
              <a:cxnLst/>
              <a:rect l="l" t="t" r="r" b="b"/>
              <a:pathLst>
                <a:path w="5239" h="4487" extrusionOk="0">
                  <a:moveTo>
                    <a:pt x="2998" y="1"/>
                  </a:moveTo>
                  <a:cubicBezTo>
                    <a:pt x="999" y="1"/>
                    <a:pt x="0" y="2418"/>
                    <a:pt x="1418" y="3822"/>
                  </a:cubicBezTo>
                  <a:cubicBezTo>
                    <a:pt x="1873" y="4281"/>
                    <a:pt x="2435" y="4487"/>
                    <a:pt x="2986" y="4487"/>
                  </a:cubicBezTo>
                  <a:cubicBezTo>
                    <a:pt x="4135" y="4487"/>
                    <a:pt x="5239" y="3593"/>
                    <a:pt x="5239" y="2242"/>
                  </a:cubicBezTo>
                  <a:cubicBezTo>
                    <a:pt x="5239" y="1000"/>
                    <a:pt x="4240" y="1"/>
                    <a:pt x="299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defTabSz="609630">
                <a:buClrTx/>
              </a:pPr>
              <a:endParaRPr sz="2400" kern="1200">
                <a:solidFill>
                  <a:prstClr val="black"/>
                </a:solidFill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35" name="Google Shape;1067;p55">
              <a:extLst>
                <a:ext uri="{FF2B5EF4-FFF2-40B4-BE49-F238E27FC236}">
                  <a16:creationId xmlns:a16="http://schemas.microsoft.com/office/drawing/2014/main" id="{803EFC2A-16B7-BA0B-275D-0A121D09D8D6}"/>
                </a:ext>
              </a:extLst>
            </p:cNvPr>
            <p:cNvSpPr/>
            <p:nvPr/>
          </p:nvSpPr>
          <p:spPr>
            <a:xfrm>
              <a:off x="3321075" y="3268750"/>
              <a:ext cx="131000" cy="112175"/>
            </a:xfrm>
            <a:custGeom>
              <a:avLst/>
              <a:gdLst/>
              <a:ahLst/>
              <a:cxnLst/>
              <a:rect l="l" t="t" r="r" b="b"/>
              <a:pathLst>
                <a:path w="5240" h="4487" extrusionOk="0">
                  <a:moveTo>
                    <a:pt x="2998" y="1"/>
                  </a:moveTo>
                  <a:cubicBezTo>
                    <a:pt x="1000" y="1"/>
                    <a:pt x="1" y="2418"/>
                    <a:pt x="1405" y="3822"/>
                  </a:cubicBezTo>
                  <a:cubicBezTo>
                    <a:pt x="1864" y="4281"/>
                    <a:pt x="2429" y="4487"/>
                    <a:pt x="2982" y="4487"/>
                  </a:cubicBezTo>
                  <a:cubicBezTo>
                    <a:pt x="4135" y="4487"/>
                    <a:pt x="5239" y="3593"/>
                    <a:pt x="5239" y="2242"/>
                  </a:cubicBezTo>
                  <a:cubicBezTo>
                    <a:pt x="5239" y="1000"/>
                    <a:pt x="4227" y="1"/>
                    <a:pt x="299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defTabSz="609630">
                <a:buClrTx/>
              </a:pPr>
              <a:endParaRPr sz="2400" kern="1200">
                <a:solidFill>
                  <a:prstClr val="black"/>
                </a:solidFill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36" name="Google Shape;1068;p55">
              <a:extLst>
                <a:ext uri="{FF2B5EF4-FFF2-40B4-BE49-F238E27FC236}">
                  <a16:creationId xmlns:a16="http://schemas.microsoft.com/office/drawing/2014/main" id="{260FBCEA-25FC-E816-17C6-88C643EBB4CB}"/>
                </a:ext>
              </a:extLst>
            </p:cNvPr>
            <p:cNvSpPr/>
            <p:nvPr/>
          </p:nvSpPr>
          <p:spPr>
            <a:xfrm>
              <a:off x="3104725" y="3268750"/>
              <a:ext cx="130975" cy="112275"/>
            </a:xfrm>
            <a:custGeom>
              <a:avLst/>
              <a:gdLst/>
              <a:ahLst/>
              <a:cxnLst/>
              <a:rect l="l" t="t" r="r" b="b"/>
              <a:pathLst>
                <a:path w="5239" h="4491" extrusionOk="0">
                  <a:moveTo>
                    <a:pt x="2998" y="1"/>
                  </a:moveTo>
                  <a:cubicBezTo>
                    <a:pt x="1000" y="1"/>
                    <a:pt x="1" y="2418"/>
                    <a:pt x="1418" y="3835"/>
                  </a:cubicBezTo>
                  <a:cubicBezTo>
                    <a:pt x="1875" y="4288"/>
                    <a:pt x="2435" y="4491"/>
                    <a:pt x="2984" y="4491"/>
                  </a:cubicBezTo>
                  <a:cubicBezTo>
                    <a:pt x="4136" y="4491"/>
                    <a:pt x="5239" y="3596"/>
                    <a:pt x="5239" y="2242"/>
                  </a:cubicBezTo>
                  <a:cubicBezTo>
                    <a:pt x="5239" y="1000"/>
                    <a:pt x="4240" y="1"/>
                    <a:pt x="299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defTabSz="609630">
                <a:buClrTx/>
              </a:pPr>
              <a:endParaRPr sz="2400" kern="1200">
                <a:solidFill>
                  <a:prstClr val="black"/>
                </a:solidFill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37" name="Google Shape;1069;p55">
              <a:extLst>
                <a:ext uri="{FF2B5EF4-FFF2-40B4-BE49-F238E27FC236}">
                  <a16:creationId xmlns:a16="http://schemas.microsoft.com/office/drawing/2014/main" id="{B8631EF3-B07F-1E07-7DDA-7371636BF2D5}"/>
                </a:ext>
              </a:extLst>
            </p:cNvPr>
            <p:cNvSpPr/>
            <p:nvPr/>
          </p:nvSpPr>
          <p:spPr>
            <a:xfrm>
              <a:off x="3104725" y="3120250"/>
              <a:ext cx="130975" cy="112175"/>
            </a:xfrm>
            <a:custGeom>
              <a:avLst/>
              <a:gdLst/>
              <a:ahLst/>
              <a:cxnLst/>
              <a:rect l="l" t="t" r="r" b="b"/>
              <a:pathLst>
                <a:path w="5239" h="4487" extrusionOk="0">
                  <a:moveTo>
                    <a:pt x="2998" y="1"/>
                  </a:moveTo>
                  <a:cubicBezTo>
                    <a:pt x="1000" y="1"/>
                    <a:pt x="1" y="2417"/>
                    <a:pt x="1418" y="3821"/>
                  </a:cubicBezTo>
                  <a:cubicBezTo>
                    <a:pt x="1878" y="4281"/>
                    <a:pt x="2441" y="4486"/>
                    <a:pt x="2992" y="4486"/>
                  </a:cubicBezTo>
                  <a:cubicBezTo>
                    <a:pt x="4141" y="4486"/>
                    <a:pt x="5239" y="3592"/>
                    <a:pt x="5239" y="2242"/>
                  </a:cubicBezTo>
                  <a:cubicBezTo>
                    <a:pt x="5239" y="1000"/>
                    <a:pt x="4240" y="1"/>
                    <a:pt x="299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defTabSz="609630">
                <a:buClrTx/>
              </a:pPr>
              <a:endParaRPr sz="2400" kern="1200">
                <a:solidFill>
                  <a:prstClr val="black"/>
                </a:solidFill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38" name="Google Shape;1070;p55">
              <a:extLst>
                <a:ext uri="{FF2B5EF4-FFF2-40B4-BE49-F238E27FC236}">
                  <a16:creationId xmlns:a16="http://schemas.microsoft.com/office/drawing/2014/main" id="{DF120A31-4FA0-C520-DDF1-E05A03B6AF29}"/>
                </a:ext>
              </a:extLst>
            </p:cNvPr>
            <p:cNvSpPr/>
            <p:nvPr/>
          </p:nvSpPr>
          <p:spPr>
            <a:xfrm>
              <a:off x="3133750" y="3141850"/>
              <a:ext cx="80025" cy="68550"/>
            </a:xfrm>
            <a:custGeom>
              <a:avLst/>
              <a:gdLst/>
              <a:ahLst/>
              <a:cxnLst/>
              <a:rect l="l" t="t" r="r" b="b"/>
              <a:pathLst>
                <a:path w="3201" h="2742" extrusionOk="0">
                  <a:moveTo>
                    <a:pt x="1837" y="298"/>
                  </a:moveTo>
                  <a:cubicBezTo>
                    <a:pt x="2431" y="298"/>
                    <a:pt x="2917" y="784"/>
                    <a:pt x="2917" y="1378"/>
                  </a:cubicBezTo>
                  <a:cubicBezTo>
                    <a:pt x="2917" y="2025"/>
                    <a:pt x="2387" y="2451"/>
                    <a:pt x="1835" y="2451"/>
                  </a:cubicBezTo>
                  <a:cubicBezTo>
                    <a:pt x="1570" y="2451"/>
                    <a:pt x="1300" y="2353"/>
                    <a:pt x="1081" y="2134"/>
                  </a:cubicBezTo>
                  <a:cubicBezTo>
                    <a:pt x="406" y="1459"/>
                    <a:pt x="878" y="298"/>
                    <a:pt x="1837" y="298"/>
                  </a:cubicBezTo>
                  <a:close/>
                  <a:moveTo>
                    <a:pt x="1825" y="0"/>
                  </a:moveTo>
                  <a:cubicBezTo>
                    <a:pt x="1488" y="0"/>
                    <a:pt x="1145" y="126"/>
                    <a:pt x="865" y="406"/>
                  </a:cubicBezTo>
                  <a:cubicBezTo>
                    <a:pt x="1" y="1270"/>
                    <a:pt x="622" y="2741"/>
                    <a:pt x="1837" y="2741"/>
                  </a:cubicBezTo>
                  <a:cubicBezTo>
                    <a:pt x="2593" y="2741"/>
                    <a:pt x="3200" y="2134"/>
                    <a:pt x="3200" y="1378"/>
                  </a:cubicBezTo>
                  <a:cubicBezTo>
                    <a:pt x="3200" y="547"/>
                    <a:pt x="2528" y="0"/>
                    <a:pt x="182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defTabSz="609630">
                <a:buClrTx/>
              </a:pPr>
              <a:endParaRPr sz="2400" kern="1200">
                <a:solidFill>
                  <a:prstClr val="black"/>
                </a:solidFill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39" name="Google Shape;1071;p55">
              <a:extLst>
                <a:ext uri="{FF2B5EF4-FFF2-40B4-BE49-F238E27FC236}">
                  <a16:creationId xmlns:a16="http://schemas.microsoft.com/office/drawing/2014/main" id="{A7D71096-ACD2-C86D-B45F-6EB35C7666E2}"/>
                </a:ext>
              </a:extLst>
            </p:cNvPr>
            <p:cNvSpPr/>
            <p:nvPr/>
          </p:nvSpPr>
          <p:spPr>
            <a:xfrm>
              <a:off x="3428750" y="1893525"/>
              <a:ext cx="170150" cy="94850"/>
            </a:xfrm>
            <a:custGeom>
              <a:avLst/>
              <a:gdLst/>
              <a:ahLst/>
              <a:cxnLst/>
              <a:rect l="l" t="t" r="r" b="b"/>
              <a:pathLst>
                <a:path w="6806" h="3794" extrusionOk="0">
                  <a:moveTo>
                    <a:pt x="6084" y="1"/>
                  </a:moveTo>
                  <a:cubicBezTo>
                    <a:pt x="5995" y="1"/>
                    <a:pt x="5905" y="20"/>
                    <a:pt x="5820" y="61"/>
                  </a:cubicBezTo>
                  <a:lnTo>
                    <a:pt x="446" y="2599"/>
                  </a:lnTo>
                  <a:cubicBezTo>
                    <a:pt x="136" y="2748"/>
                    <a:pt x="1" y="3112"/>
                    <a:pt x="149" y="3436"/>
                  </a:cubicBezTo>
                  <a:cubicBezTo>
                    <a:pt x="247" y="3661"/>
                    <a:pt x="479" y="3794"/>
                    <a:pt x="717" y="3794"/>
                  </a:cubicBezTo>
                  <a:cubicBezTo>
                    <a:pt x="808" y="3794"/>
                    <a:pt x="900" y="3774"/>
                    <a:pt x="986" y="3733"/>
                  </a:cubicBezTo>
                  <a:lnTo>
                    <a:pt x="6360" y="1209"/>
                  </a:lnTo>
                  <a:cubicBezTo>
                    <a:pt x="6670" y="1047"/>
                    <a:pt x="6805" y="682"/>
                    <a:pt x="6657" y="371"/>
                  </a:cubicBezTo>
                  <a:cubicBezTo>
                    <a:pt x="6549" y="136"/>
                    <a:pt x="6320" y="1"/>
                    <a:pt x="608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defTabSz="609630">
                <a:buClrTx/>
              </a:pPr>
              <a:endParaRPr sz="2400" kern="1200">
                <a:solidFill>
                  <a:prstClr val="black"/>
                </a:solidFill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40" name="Google Shape;1072;p55">
              <a:extLst>
                <a:ext uri="{FF2B5EF4-FFF2-40B4-BE49-F238E27FC236}">
                  <a16:creationId xmlns:a16="http://schemas.microsoft.com/office/drawing/2014/main" id="{01A69510-1DA4-39AF-B059-0A56AE0FDEBB}"/>
                </a:ext>
              </a:extLst>
            </p:cNvPr>
            <p:cNvSpPr/>
            <p:nvPr/>
          </p:nvSpPr>
          <p:spPr>
            <a:xfrm>
              <a:off x="3428425" y="1968800"/>
              <a:ext cx="170475" cy="94850"/>
            </a:xfrm>
            <a:custGeom>
              <a:avLst/>
              <a:gdLst/>
              <a:ahLst/>
              <a:cxnLst/>
              <a:rect l="l" t="t" r="r" b="b"/>
              <a:pathLst>
                <a:path w="6819" h="3794" extrusionOk="0">
                  <a:moveTo>
                    <a:pt x="6097" y="1"/>
                  </a:moveTo>
                  <a:cubicBezTo>
                    <a:pt x="6008" y="1"/>
                    <a:pt x="5918" y="20"/>
                    <a:pt x="5833" y="61"/>
                  </a:cubicBezTo>
                  <a:lnTo>
                    <a:pt x="459" y="2599"/>
                  </a:lnTo>
                  <a:cubicBezTo>
                    <a:pt x="135" y="2747"/>
                    <a:pt x="0" y="3112"/>
                    <a:pt x="162" y="3436"/>
                  </a:cubicBezTo>
                  <a:cubicBezTo>
                    <a:pt x="260" y="3661"/>
                    <a:pt x="492" y="3793"/>
                    <a:pt x="730" y="3793"/>
                  </a:cubicBezTo>
                  <a:cubicBezTo>
                    <a:pt x="821" y="3793"/>
                    <a:pt x="913" y="3774"/>
                    <a:pt x="999" y="3733"/>
                  </a:cubicBezTo>
                  <a:lnTo>
                    <a:pt x="6373" y="1195"/>
                  </a:lnTo>
                  <a:cubicBezTo>
                    <a:pt x="6683" y="1046"/>
                    <a:pt x="6818" y="682"/>
                    <a:pt x="6670" y="371"/>
                  </a:cubicBezTo>
                  <a:cubicBezTo>
                    <a:pt x="6562" y="136"/>
                    <a:pt x="6333" y="1"/>
                    <a:pt x="609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defTabSz="609630">
                <a:buClrTx/>
              </a:pPr>
              <a:endParaRPr sz="2400" kern="1200">
                <a:solidFill>
                  <a:prstClr val="black"/>
                </a:solidFill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41" name="Google Shape;1073;p55">
              <a:extLst>
                <a:ext uri="{FF2B5EF4-FFF2-40B4-BE49-F238E27FC236}">
                  <a16:creationId xmlns:a16="http://schemas.microsoft.com/office/drawing/2014/main" id="{4C15E2B9-BF36-4167-23DF-5B163D7DA062}"/>
                </a:ext>
              </a:extLst>
            </p:cNvPr>
            <p:cNvSpPr/>
            <p:nvPr/>
          </p:nvSpPr>
          <p:spPr>
            <a:xfrm>
              <a:off x="3428425" y="2044050"/>
              <a:ext cx="170475" cy="94850"/>
            </a:xfrm>
            <a:custGeom>
              <a:avLst/>
              <a:gdLst/>
              <a:ahLst/>
              <a:cxnLst/>
              <a:rect l="l" t="t" r="r" b="b"/>
              <a:pathLst>
                <a:path w="6819" h="3794" extrusionOk="0">
                  <a:moveTo>
                    <a:pt x="6099" y="1"/>
                  </a:moveTo>
                  <a:cubicBezTo>
                    <a:pt x="6009" y="1"/>
                    <a:pt x="5918" y="20"/>
                    <a:pt x="5833" y="61"/>
                  </a:cubicBezTo>
                  <a:lnTo>
                    <a:pt x="459" y="2600"/>
                  </a:lnTo>
                  <a:cubicBezTo>
                    <a:pt x="135" y="2735"/>
                    <a:pt x="0" y="3113"/>
                    <a:pt x="162" y="3423"/>
                  </a:cubicBezTo>
                  <a:cubicBezTo>
                    <a:pt x="260" y="3658"/>
                    <a:pt x="493" y="3794"/>
                    <a:pt x="732" y="3794"/>
                  </a:cubicBezTo>
                  <a:cubicBezTo>
                    <a:pt x="823" y="3794"/>
                    <a:pt x="914" y="3774"/>
                    <a:pt x="999" y="3734"/>
                  </a:cubicBezTo>
                  <a:lnTo>
                    <a:pt x="6373" y="1195"/>
                  </a:lnTo>
                  <a:cubicBezTo>
                    <a:pt x="6683" y="1047"/>
                    <a:pt x="6818" y="682"/>
                    <a:pt x="6670" y="358"/>
                  </a:cubicBezTo>
                  <a:cubicBezTo>
                    <a:pt x="6562" y="134"/>
                    <a:pt x="6335" y="1"/>
                    <a:pt x="609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defTabSz="609630">
                <a:buClrTx/>
              </a:pPr>
              <a:endParaRPr sz="2400" kern="1200">
                <a:solidFill>
                  <a:prstClr val="black"/>
                </a:solidFill>
                <a:latin typeface="+mj-lt"/>
                <a:cs typeface="+mn-ea"/>
                <a:sym typeface="+mn-lt"/>
              </a:endParaRPr>
            </a:p>
          </p:txBody>
        </p: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01F34DE0-C630-5F54-5191-96F3C2FC52AF}"/>
              </a:ext>
            </a:extLst>
          </p:cNvPr>
          <p:cNvSpPr txBox="1"/>
          <p:nvPr/>
        </p:nvSpPr>
        <p:spPr>
          <a:xfrm>
            <a:off x="659001" y="3549366"/>
            <a:ext cx="30753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609630">
              <a:spcAft>
                <a:spcPts val="667"/>
              </a:spcAft>
              <a:buClrTx/>
            </a:pPr>
            <a:r>
              <a:rPr lang="vi-VN" sz="2400" kern="1200" dirty="0">
                <a:latin typeface="+mj-lt"/>
                <a:cs typeface="+mn-ea"/>
                <a:sym typeface="+mn-lt"/>
              </a:rPr>
              <a:t>Bộ phận nghe: loa</a:t>
            </a:r>
            <a:endParaRPr lang="en-VN" sz="2400" kern="1200" dirty="0">
              <a:solidFill>
                <a:prstClr val="black"/>
              </a:solidFill>
              <a:latin typeface="+mj-lt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95445461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  <p:bldP spid="4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CEDFAAB5-19A8-8A82-FF1B-C0ABA8FAB15F}"/>
              </a:ext>
            </a:extLst>
          </p:cNvPr>
          <p:cNvSpPr/>
          <p:nvPr/>
        </p:nvSpPr>
        <p:spPr>
          <a:xfrm>
            <a:off x="541282" y="1555531"/>
            <a:ext cx="11277600" cy="92231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 defTabSz="609630">
              <a:lnSpc>
                <a:spcPct val="150000"/>
              </a:lnSpc>
              <a:spcAft>
                <a:spcPts val="667"/>
              </a:spcAft>
              <a:buClrTx/>
            </a:pPr>
            <a:r>
              <a:rPr lang="vi-VN" sz="2400" b="1" kern="1200" dirty="0">
                <a:solidFill>
                  <a:srgbClr val="000000"/>
                </a:solidFill>
                <a:latin typeface="+mj-lt"/>
                <a:cs typeface="+mn-ea"/>
                <a:sym typeface="+mn-lt"/>
              </a:rPr>
              <a:t>Nhiệm vụ 2: Khám phá các bộ phận cơ bản của điện thoại di động màn hình cảm ứng </a:t>
            </a:r>
            <a:endParaRPr lang="en-VN" sz="2400" kern="1200" dirty="0">
              <a:solidFill>
                <a:prstClr val="black"/>
              </a:solidFill>
              <a:latin typeface="+mj-lt"/>
              <a:cs typeface="+mn-ea"/>
              <a:sym typeface="+mn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2F5179-B099-1157-062C-C0CC98A07106}"/>
              </a:ext>
            </a:extLst>
          </p:cNvPr>
          <p:cNvSpPr txBox="1"/>
          <p:nvPr/>
        </p:nvSpPr>
        <p:spPr>
          <a:xfrm>
            <a:off x="457200" y="2964849"/>
            <a:ext cx="5283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609630">
              <a:spcAft>
                <a:spcPts val="667"/>
              </a:spcAft>
              <a:buClrTx/>
            </a:pPr>
            <a:r>
              <a:rPr lang="vi-VN" sz="2400" kern="1200" dirty="0">
                <a:latin typeface="+mj-lt"/>
                <a:cs typeface="+mn-ea"/>
                <a:sym typeface="+mn-lt"/>
              </a:rPr>
              <a:t>Quan sát hình trong SGK trang 31</a:t>
            </a:r>
            <a:endParaRPr lang="en-VN" sz="2400" kern="1200" dirty="0">
              <a:solidFill>
                <a:prstClr val="black"/>
              </a:solidFill>
              <a:latin typeface="+mj-lt"/>
              <a:cs typeface="+mn-ea"/>
              <a:sym typeface="+mn-lt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3666943-5286-64EE-ABEE-CC99A9211A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804" t="25598" r="8824" b="2917"/>
          <a:stretch/>
        </p:blipFill>
        <p:spPr>
          <a:xfrm>
            <a:off x="5375119" y="3845029"/>
            <a:ext cx="6357007" cy="27955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4" name="Alternate Process 3">
            <a:extLst>
              <a:ext uri="{FF2B5EF4-FFF2-40B4-BE49-F238E27FC236}">
                <a16:creationId xmlns:a16="http://schemas.microsoft.com/office/drawing/2014/main" id="{04BFF9A8-318E-6EF7-88A6-F74583993B08}"/>
              </a:ext>
            </a:extLst>
          </p:cNvPr>
          <p:cNvSpPr/>
          <p:nvPr/>
        </p:nvSpPr>
        <p:spPr>
          <a:xfrm>
            <a:off x="6093326" y="2536765"/>
            <a:ext cx="5638800" cy="1190420"/>
          </a:xfrm>
          <a:prstGeom prst="flowChartAlternateProcess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609630">
              <a:lnSpc>
                <a:spcPct val="150000"/>
              </a:lnSpc>
              <a:spcAft>
                <a:spcPts val="667"/>
              </a:spcAft>
              <a:buClrTx/>
            </a:pPr>
            <a:r>
              <a:rPr lang="vi-VN" sz="2400" i="1" kern="1200" dirty="0">
                <a:solidFill>
                  <a:srgbClr val="000000"/>
                </a:solidFill>
                <a:latin typeface="+mj-lt"/>
                <a:cs typeface="+mn-ea"/>
                <a:sym typeface="+mn-lt"/>
              </a:rPr>
              <a:t>Đọc thông tin thẻ tên các bộ phận cơ bản của điện thoại </a:t>
            </a:r>
            <a:endParaRPr lang="en-VN" sz="2400" i="1" kern="1200" dirty="0">
              <a:solidFill>
                <a:prstClr val="white"/>
              </a:solidFill>
              <a:latin typeface="+mj-lt"/>
              <a:cs typeface="+mn-ea"/>
              <a:sym typeface="+mn-lt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21FE44DA-5313-CB17-7062-1BCDFA99B73B}"/>
              </a:ext>
            </a:extLst>
          </p:cNvPr>
          <p:cNvSpPr/>
          <p:nvPr/>
        </p:nvSpPr>
        <p:spPr>
          <a:xfrm rot="10800000" flipV="1">
            <a:off x="708376" y="3717492"/>
            <a:ext cx="2390425" cy="2099637"/>
          </a:xfrm>
          <a:custGeom>
            <a:avLst/>
            <a:gdLst/>
            <a:ahLst/>
            <a:cxnLst/>
            <a:rect l="l" t="t" r="r" b="b"/>
            <a:pathLst>
              <a:path w="1878482" h="1574510">
                <a:moveTo>
                  <a:pt x="0" y="0"/>
                </a:moveTo>
                <a:lnTo>
                  <a:pt x="1878482" y="0"/>
                </a:lnTo>
                <a:lnTo>
                  <a:pt x="1878482" y="1574510"/>
                </a:lnTo>
                <a:lnTo>
                  <a:pt x="0" y="157451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2400" kern="1200">
              <a:solidFill>
                <a:prstClr val="black"/>
              </a:solidFill>
              <a:latin typeface="+mj-lt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92283617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BA950BA-4771-1A7A-66E1-33927365A69B}"/>
              </a:ext>
            </a:extLst>
          </p:cNvPr>
          <p:cNvSpPr txBox="1"/>
          <p:nvPr/>
        </p:nvSpPr>
        <p:spPr>
          <a:xfrm>
            <a:off x="4214972" y="1334767"/>
            <a:ext cx="7467600" cy="1675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609630">
              <a:lnSpc>
                <a:spcPct val="150000"/>
              </a:lnSpc>
              <a:spcAft>
                <a:spcPts val="667"/>
              </a:spcAft>
              <a:buClrTx/>
            </a:pPr>
            <a:r>
              <a:rPr lang="vi-VN" sz="2400" b="1" kern="1200" dirty="0">
                <a:latin typeface="+mj-lt"/>
                <a:cs typeface="+mn-ea"/>
                <a:sym typeface="+mn-lt"/>
              </a:rPr>
              <a:t>Hoàn thành nhiệm vụ ghép tên các bộ phận cơ bản của điện thoại tương ứng với các chú thích trên hình. </a:t>
            </a:r>
            <a:endParaRPr lang="en-VN" sz="2400" b="1" kern="1200" dirty="0">
              <a:solidFill>
                <a:prstClr val="black"/>
              </a:solidFill>
              <a:latin typeface="+mj-lt"/>
              <a:cs typeface="+mn-ea"/>
              <a:sym typeface="+mn-l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E20EB54-5339-AA6E-26D6-B7D536E1B5C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804" t="25598" r="40637" b="2917"/>
          <a:stretch/>
        </p:blipFill>
        <p:spPr>
          <a:xfrm>
            <a:off x="4050172" y="3569708"/>
            <a:ext cx="4155019" cy="30001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" name="Picture 22">
            <a:extLst>
              <a:ext uri="{FF2B5EF4-FFF2-40B4-BE49-F238E27FC236}">
                <a16:creationId xmlns:a16="http://schemas.microsoft.com/office/drawing/2014/main" id="{C33FE0E2-AD1B-C609-2E49-60C2D23654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991247" y="1448079"/>
            <a:ext cx="2215583" cy="160075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B3357DB-6162-9BD6-B95D-1C06371E0160}"/>
              </a:ext>
            </a:extLst>
          </p:cNvPr>
          <p:cNvSpPr/>
          <p:nvPr/>
        </p:nvSpPr>
        <p:spPr>
          <a:xfrm>
            <a:off x="510957" y="2430018"/>
            <a:ext cx="3216563" cy="609600"/>
          </a:xfrm>
          <a:prstGeom prst="rect">
            <a:avLst/>
          </a:prstGeom>
          <a:solidFill>
            <a:srgbClr val="FFF8F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</a:pPr>
            <a:r>
              <a:rPr lang="en-VN" sz="2400" b="1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Làm việc nhóm đôi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570CD600-FDE7-6ECE-F804-C1FB67279636}"/>
              </a:ext>
            </a:extLst>
          </p:cNvPr>
          <p:cNvSpPr/>
          <p:nvPr/>
        </p:nvSpPr>
        <p:spPr>
          <a:xfrm>
            <a:off x="914400" y="3214108"/>
            <a:ext cx="2336800" cy="711200"/>
          </a:xfrm>
          <a:prstGeom prst="roundRect">
            <a:avLst/>
          </a:prstGeom>
          <a:solidFill>
            <a:srgbClr val="FFEAE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spcAft>
                <a:spcPts val="667"/>
              </a:spcAft>
              <a:buClrTx/>
            </a:pPr>
            <a:r>
              <a:rPr lang="vi-VN" sz="2400" kern="1200" dirty="0">
                <a:solidFill>
                  <a:srgbClr val="000000"/>
                </a:solidFill>
                <a:latin typeface="+mj-lt"/>
                <a:cs typeface="+mn-ea"/>
                <a:sym typeface="+mn-lt"/>
              </a:rPr>
              <a:t>1 – B. Loa.</a:t>
            </a:r>
            <a:endParaRPr lang="en-VN" sz="2400" kern="1200" dirty="0">
              <a:solidFill>
                <a:prstClr val="white"/>
              </a:solidFill>
              <a:latin typeface="+mj-lt"/>
              <a:cs typeface="+mn-ea"/>
              <a:sym typeface="+mn-lt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E3CB7F4B-D08A-7B5D-24B6-0D00A3DA6FC7}"/>
              </a:ext>
            </a:extLst>
          </p:cNvPr>
          <p:cNvSpPr/>
          <p:nvPr/>
        </p:nvSpPr>
        <p:spPr>
          <a:xfrm>
            <a:off x="310711" y="4103379"/>
            <a:ext cx="2850571" cy="1133100"/>
          </a:xfrm>
          <a:prstGeom prst="roundRect">
            <a:avLst/>
          </a:prstGeom>
          <a:solidFill>
            <a:srgbClr val="FFEAE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609630">
              <a:lnSpc>
                <a:spcPct val="150000"/>
              </a:lnSpc>
              <a:spcAft>
                <a:spcPts val="667"/>
              </a:spcAft>
              <a:buClrTx/>
            </a:pPr>
            <a:r>
              <a:rPr lang="vi-VN" sz="2400" kern="1200" dirty="0">
                <a:solidFill>
                  <a:srgbClr val="000000"/>
                </a:solidFill>
                <a:latin typeface="+mj-lt"/>
                <a:cs typeface="+mn-ea"/>
                <a:sym typeface="+mn-lt"/>
              </a:rPr>
              <a:t>2 – A. Màn hình cảm ứng.</a:t>
            </a:r>
            <a:endParaRPr lang="en-VN" sz="2400" kern="1200" dirty="0">
              <a:solidFill>
                <a:prstClr val="white"/>
              </a:solidFill>
              <a:latin typeface="+mj-lt"/>
              <a:cs typeface="+mn-ea"/>
              <a:sym typeface="+mn-lt"/>
            </a:endParaRP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0687BB2F-A099-F4B0-2CFD-EE1438FB0814}"/>
              </a:ext>
            </a:extLst>
          </p:cNvPr>
          <p:cNvSpPr/>
          <p:nvPr/>
        </p:nvSpPr>
        <p:spPr>
          <a:xfrm>
            <a:off x="787401" y="5401749"/>
            <a:ext cx="2590799" cy="1301019"/>
          </a:xfrm>
          <a:prstGeom prst="roundRect">
            <a:avLst/>
          </a:prstGeom>
          <a:solidFill>
            <a:srgbClr val="FFEAE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609630">
              <a:lnSpc>
                <a:spcPct val="150000"/>
              </a:lnSpc>
              <a:spcAft>
                <a:spcPts val="667"/>
              </a:spcAft>
              <a:buClrTx/>
            </a:pPr>
            <a:r>
              <a:rPr lang="vi-VN" sz="2400" kern="1200" dirty="0">
                <a:solidFill>
                  <a:srgbClr val="000000"/>
                </a:solidFill>
                <a:latin typeface="+mj-lt"/>
                <a:cs typeface="+mn-ea"/>
                <a:sym typeface="+mn-lt"/>
              </a:rPr>
              <a:t>3 – H. Cổng cắm tai nghe.</a:t>
            </a:r>
            <a:endParaRPr lang="en-VN" sz="2400" kern="1200" dirty="0">
              <a:solidFill>
                <a:prstClr val="white"/>
              </a:solidFill>
              <a:latin typeface="+mj-lt"/>
              <a:cs typeface="+mn-ea"/>
              <a:sym typeface="+mn-lt"/>
            </a:endParaRP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CA27E842-403B-C5C4-31DC-46CE4C3A651F}"/>
              </a:ext>
            </a:extLst>
          </p:cNvPr>
          <p:cNvSpPr/>
          <p:nvPr/>
        </p:nvSpPr>
        <p:spPr>
          <a:xfrm>
            <a:off x="8609955" y="2717800"/>
            <a:ext cx="2998493" cy="711200"/>
          </a:xfrm>
          <a:prstGeom prst="roundRect">
            <a:avLst/>
          </a:prstGeom>
          <a:solidFill>
            <a:srgbClr val="FFEAE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spcAft>
                <a:spcPts val="667"/>
              </a:spcAft>
              <a:buClrTx/>
            </a:pPr>
            <a:r>
              <a:rPr lang="vi-VN" sz="2400" kern="1200" dirty="0">
                <a:solidFill>
                  <a:srgbClr val="000000"/>
                </a:solidFill>
                <a:latin typeface="+mj-lt"/>
                <a:cs typeface="+mn-ea"/>
                <a:sym typeface="+mn-lt"/>
              </a:rPr>
              <a:t>4 – C. Cổng sạc.</a:t>
            </a:r>
            <a:endParaRPr lang="en-VN" sz="2400" kern="1200" dirty="0">
              <a:solidFill>
                <a:prstClr val="white"/>
              </a:solidFill>
              <a:latin typeface="+mj-lt"/>
              <a:cs typeface="+mn-ea"/>
              <a:sym typeface="+mn-lt"/>
            </a:endParaRP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BEAB1434-A0F4-F85E-B8ED-38E825975C07}"/>
              </a:ext>
            </a:extLst>
          </p:cNvPr>
          <p:cNvSpPr/>
          <p:nvPr/>
        </p:nvSpPr>
        <p:spPr>
          <a:xfrm>
            <a:off x="8940802" y="3747778"/>
            <a:ext cx="2336800" cy="711199"/>
          </a:xfrm>
          <a:prstGeom prst="roundRect">
            <a:avLst/>
          </a:prstGeom>
          <a:solidFill>
            <a:srgbClr val="FFEAE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spcAft>
                <a:spcPts val="667"/>
              </a:spcAft>
              <a:buClrTx/>
            </a:pPr>
            <a:r>
              <a:rPr lang="vi-VN" sz="2400" kern="1200" dirty="0">
                <a:solidFill>
                  <a:srgbClr val="000000"/>
                </a:solidFill>
                <a:latin typeface="+mj-lt"/>
                <a:cs typeface="+mn-ea"/>
                <a:sym typeface="+mn-lt"/>
              </a:rPr>
              <a:t>5 – D. Micro.</a:t>
            </a:r>
            <a:endParaRPr lang="en-VN" sz="2400" kern="1200" dirty="0">
              <a:solidFill>
                <a:prstClr val="white"/>
              </a:solidFill>
              <a:latin typeface="+mj-lt"/>
              <a:cs typeface="+mn-ea"/>
              <a:sym typeface="+mn-lt"/>
            </a:endParaRP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EBD07E48-2EAC-7680-C9A0-2361DBB5167F}"/>
              </a:ext>
            </a:extLst>
          </p:cNvPr>
          <p:cNvSpPr/>
          <p:nvPr/>
        </p:nvSpPr>
        <p:spPr>
          <a:xfrm>
            <a:off x="8414329" y="4903335"/>
            <a:ext cx="2863273" cy="711200"/>
          </a:xfrm>
          <a:prstGeom prst="roundRect">
            <a:avLst/>
          </a:prstGeom>
          <a:solidFill>
            <a:srgbClr val="FFEAE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spcAft>
                <a:spcPts val="667"/>
              </a:spcAft>
              <a:buClrTx/>
            </a:pPr>
            <a:r>
              <a:rPr lang="vi-VN" sz="2400" kern="1200" dirty="0">
                <a:solidFill>
                  <a:srgbClr val="000000"/>
                </a:solidFill>
                <a:latin typeface="+mj-lt"/>
                <a:cs typeface="+mn-ea"/>
                <a:sym typeface="+mn-lt"/>
              </a:rPr>
              <a:t>6 – E. Nút nguồn.</a:t>
            </a:r>
            <a:endParaRPr lang="en-VN" sz="2400" kern="1200" dirty="0">
              <a:solidFill>
                <a:prstClr val="white"/>
              </a:solidFill>
              <a:latin typeface="+mj-lt"/>
              <a:cs typeface="+mn-ea"/>
              <a:sym typeface="+mn-lt"/>
            </a:endParaRP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A065CA45-5B71-C6E5-5821-77B2367BB921}"/>
              </a:ext>
            </a:extLst>
          </p:cNvPr>
          <p:cNvSpPr/>
          <p:nvPr/>
        </p:nvSpPr>
        <p:spPr>
          <a:xfrm>
            <a:off x="8877163" y="5933312"/>
            <a:ext cx="2863273" cy="711200"/>
          </a:xfrm>
          <a:prstGeom prst="roundRect">
            <a:avLst/>
          </a:prstGeom>
          <a:solidFill>
            <a:srgbClr val="FFEAE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spcAft>
                <a:spcPts val="667"/>
              </a:spcAft>
              <a:buClrTx/>
            </a:pPr>
            <a:r>
              <a:rPr lang="vi-VN" sz="2400" kern="1200" dirty="0">
                <a:solidFill>
                  <a:srgbClr val="000000"/>
                </a:solidFill>
                <a:latin typeface="+mj-lt"/>
                <a:cs typeface="+mn-ea"/>
                <a:sym typeface="+mn-lt"/>
              </a:rPr>
              <a:t>7 – G. Camera.</a:t>
            </a:r>
            <a:endParaRPr lang="en-VN" sz="2400" kern="1200" dirty="0">
              <a:solidFill>
                <a:prstClr val="white"/>
              </a:solidFill>
              <a:latin typeface="+mj-lt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77705729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D35EF64-B080-9BA8-7F78-94F53B5472A2}"/>
              </a:ext>
            </a:extLst>
          </p:cNvPr>
          <p:cNvSpPr txBox="1"/>
          <p:nvPr/>
        </p:nvSpPr>
        <p:spPr>
          <a:xfrm>
            <a:off x="2743200" y="4800600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09630">
              <a:buClrTx/>
            </a:pPr>
            <a:r>
              <a:rPr lang="vi-VN" sz="1200" kern="1200" dirty="0">
                <a:solidFill>
                  <a:srgbClr val="0563C1"/>
                </a:solidFill>
                <a:cs typeface="+mn-ea"/>
                <a:sym typeface="+mn-lt"/>
                <a:hlinkClick r:id="rId5"/>
              </a:rPr>
              <a:t>https://youtu.be/RmUhdqDLdg4</a:t>
            </a:r>
            <a:r>
              <a:rPr lang="en-VN" sz="12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</a:p>
        </p:txBody>
      </p:sp>
      <p:pic>
        <p:nvPicPr>
          <p:cNvPr id="2" name="Khám phá quy trình lắp ráp Galaxy A52- Bên trong có gì HOT I Samsung">
            <a:hlinkClick r:id="" action="ppaction://media"/>
            <a:extLst>
              <a:ext uri="{FF2B5EF4-FFF2-40B4-BE49-F238E27FC236}">
                <a16:creationId xmlns:a16="http://schemas.microsoft.com/office/drawing/2014/main" id="{2158DD8D-2640-FA09-F6AE-8570D2DD4EA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C25F0ED-56D9-5B36-D51D-BD7A39A92F0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9540" y="137160"/>
            <a:ext cx="596767" cy="596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433741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CF2CA47-E695-4795-7321-9235D01C8DD9}"/>
              </a:ext>
            </a:extLst>
          </p:cNvPr>
          <p:cNvSpPr txBox="1"/>
          <p:nvPr/>
        </p:nvSpPr>
        <p:spPr>
          <a:xfrm>
            <a:off x="3048000" y="3276330"/>
            <a:ext cx="6096000" cy="3341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609630">
              <a:lnSpc>
                <a:spcPct val="150000"/>
              </a:lnSpc>
              <a:spcAft>
                <a:spcPts val="667"/>
              </a:spcAft>
              <a:buClrTx/>
            </a:pPr>
            <a:r>
              <a:rPr lang="vi-VN" sz="1200" kern="1200" dirty="0">
                <a:solidFill>
                  <a:srgbClr val="0563C1"/>
                </a:solidFill>
                <a:cs typeface="+mn-ea"/>
                <a:sym typeface="+mn-lt"/>
                <a:hlinkClick r:id="rId5"/>
              </a:rPr>
              <a:t>https://youtu.be/JU4IMHTWTfg</a:t>
            </a:r>
            <a:r>
              <a:rPr lang="vi-VN" sz="1200" kern="1200" dirty="0">
                <a:cs typeface="+mn-ea"/>
                <a:sym typeface="+mn-lt"/>
              </a:rPr>
              <a:t> </a:t>
            </a:r>
            <a:endParaRPr lang="en-VN" sz="1200" kern="12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pic>
        <p:nvPicPr>
          <p:cNvPr id="2" name="Màn hình Cảm ứng hoạt động thế nào- Giải thích siêu đơn giản">
            <a:hlinkClick r:id="" action="ppaction://media"/>
            <a:extLst>
              <a:ext uri="{FF2B5EF4-FFF2-40B4-BE49-F238E27FC236}">
                <a16:creationId xmlns:a16="http://schemas.microsoft.com/office/drawing/2014/main" id="{AB74F03A-B807-8604-159D-DDADC61225E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29CD59F-4FC8-876A-1E3C-DE3A0158E9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900" y="137427"/>
            <a:ext cx="596767" cy="596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174002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761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18">
            <a:extLst>
              <a:ext uri="{FF2B5EF4-FFF2-40B4-BE49-F238E27FC236}">
                <a16:creationId xmlns:a16="http://schemas.microsoft.com/office/drawing/2014/main" id="{C32DC914-8AAD-0577-23B5-20BE24653DA5}"/>
              </a:ext>
            </a:extLst>
          </p:cNvPr>
          <p:cNvSpPr/>
          <p:nvPr/>
        </p:nvSpPr>
        <p:spPr>
          <a:xfrm>
            <a:off x="2451140" y="3429000"/>
            <a:ext cx="3302000" cy="2946400"/>
          </a:xfrm>
          <a:custGeom>
            <a:avLst/>
            <a:gdLst/>
            <a:ahLst/>
            <a:cxnLst/>
            <a:rect l="l" t="t" r="r" b="b"/>
            <a:pathLst>
              <a:path w="1837962" h="1572989">
                <a:moveTo>
                  <a:pt x="0" y="0"/>
                </a:moveTo>
                <a:lnTo>
                  <a:pt x="1837962" y="0"/>
                </a:lnTo>
                <a:lnTo>
                  <a:pt x="1837962" y="1572989"/>
                </a:lnTo>
                <a:lnTo>
                  <a:pt x="0" y="15729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2400" kern="1200">
              <a:solidFill>
                <a:prstClr val="black"/>
              </a:solidFill>
              <a:latin typeface="+mj-lt"/>
              <a:cs typeface="+mn-ea"/>
              <a:sym typeface="+mn-lt"/>
            </a:endParaRPr>
          </a:p>
        </p:txBody>
      </p:sp>
      <p:sp>
        <p:nvSpPr>
          <p:cNvPr id="7" name="Rounded Rectangular Callout 6">
            <a:extLst>
              <a:ext uri="{FF2B5EF4-FFF2-40B4-BE49-F238E27FC236}">
                <a16:creationId xmlns:a16="http://schemas.microsoft.com/office/drawing/2014/main" id="{8DB37452-44B2-C1F9-ED81-1D11026891A9}"/>
              </a:ext>
            </a:extLst>
          </p:cNvPr>
          <p:cNvSpPr/>
          <p:nvPr/>
        </p:nvSpPr>
        <p:spPr>
          <a:xfrm>
            <a:off x="359103" y="1888836"/>
            <a:ext cx="4470400" cy="863600"/>
          </a:xfrm>
          <a:prstGeom prst="wedgeRoundRectCallout">
            <a:avLst>
              <a:gd name="adj1" fmla="val 16944"/>
              <a:gd name="adj2" fmla="val 136901"/>
              <a:gd name="adj3" fmla="val 16667"/>
            </a:avLst>
          </a:prstGeom>
          <a:solidFill>
            <a:srgbClr val="FFEAE9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</a:pPr>
            <a:r>
              <a:rPr lang="en-VN" sz="2400" i="1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Màn hình cảm ứng là gì ?</a:t>
            </a:r>
          </a:p>
        </p:txBody>
      </p:sp>
      <p:sp>
        <p:nvSpPr>
          <p:cNvPr id="19" name="Rounded Rectangular Callout 18">
            <a:extLst>
              <a:ext uri="{FF2B5EF4-FFF2-40B4-BE49-F238E27FC236}">
                <a16:creationId xmlns:a16="http://schemas.microsoft.com/office/drawing/2014/main" id="{A6A6248C-8FE9-4D98-821E-5B211888AB9D}"/>
              </a:ext>
            </a:extLst>
          </p:cNvPr>
          <p:cNvSpPr/>
          <p:nvPr/>
        </p:nvSpPr>
        <p:spPr>
          <a:xfrm>
            <a:off x="6150303" y="1406236"/>
            <a:ext cx="5283200" cy="2692400"/>
          </a:xfrm>
          <a:prstGeom prst="wedgeRoundRectCallout">
            <a:avLst>
              <a:gd name="adj1" fmla="val -65828"/>
              <a:gd name="adj2" fmla="val 36973"/>
              <a:gd name="adj3" fmla="val 16667"/>
            </a:avLst>
          </a:prstGeom>
          <a:solidFill>
            <a:srgbClr val="FFF8F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609630">
              <a:lnSpc>
                <a:spcPct val="150000"/>
              </a:lnSpc>
              <a:spcAft>
                <a:spcPts val="667"/>
              </a:spcAft>
              <a:buClrTx/>
            </a:pPr>
            <a:r>
              <a:rPr lang="vi-VN" sz="2400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Màn hình cảm ứng là thiết bị dùng để điều khiển điện thoại bằng cách chạm tay hoặc bằng bút được chế tạo riêng. </a:t>
            </a:r>
            <a:endParaRPr lang="en-VN" sz="2400" kern="1200" dirty="0">
              <a:solidFill>
                <a:prstClr val="black"/>
              </a:solidFill>
              <a:latin typeface="+mj-lt"/>
              <a:cs typeface="+mn-ea"/>
              <a:sym typeface="+mn-lt"/>
            </a:endParaRPr>
          </a:p>
        </p:txBody>
      </p:sp>
      <p:pic>
        <p:nvPicPr>
          <p:cNvPr id="2052" name="Picture 4" descr="Premium Vector | Vector illustration of person holding smart phone hand  holding smart phone">
            <a:extLst>
              <a:ext uri="{FF2B5EF4-FFF2-40B4-BE49-F238E27FC236}">
                <a16:creationId xmlns:a16="http://schemas.microsoft.com/office/drawing/2014/main" id="{E862E9FB-2E9A-2645-4A64-9D5CF0EAAB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34345" y1="38658" x2="34345" y2="38658"/>
                        <a14:foregroundMark x1="24601" y1="22524" x2="36102" y2="50479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9090" y="3003701"/>
            <a:ext cx="5300133" cy="5300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2602646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3ABA41C-F13A-7B7B-6763-FCD1742132EF}"/>
              </a:ext>
            </a:extLst>
          </p:cNvPr>
          <p:cNvSpPr txBox="1"/>
          <p:nvPr/>
        </p:nvSpPr>
        <p:spPr>
          <a:xfrm>
            <a:off x="1485082" y="3146817"/>
            <a:ext cx="10058400" cy="35173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1019" indent="-381019" algn="just" defTabSz="609630">
              <a:lnSpc>
                <a:spcPct val="150000"/>
              </a:lnSpc>
              <a:spcAft>
                <a:spcPts val="667"/>
              </a:spcAft>
              <a:buClrTx/>
              <a:buFont typeface="Arial" panose="020B0604020202020204" pitchFamily="34" charset="0"/>
              <a:buChar char="•"/>
            </a:pPr>
            <a:r>
              <a:rPr lang="vi-VN" sz="2400" kern="1200" dirty="0">
                <a:latin typeface="+mj-lt"/>
                <a:cs typeface="+mn-ea"/>
                <a:sym typeface="+mn-lt"/>
              </a:rPr>
              <a:t>Thực hiện cuộc gọi bằng cách bấm số cần gọi sau đó bấm biểu tượng gọi trên màn hình cảm ứng. </a:t>
            </a:r>
            <a:endParaRPr lang="en-VN" sz="2400" kern="1200" dirty="0">
              <a:solidFill>
                <a:prstClr val="black"/>
              </a:solidFill>
              <a:latin typeface="+mj-lt"/>
              <a:cs typeface="+mn-ea"/>
              <a:sym typeface="+mn-lt"/>
            </a:endParaRPr>
          </a:p>
          <a:p>
            <a:pPr marL="381019" indent="-381019" algn="just" defTabSz="609630">
              <a:lnSpc>
                <a:spcPct val="150000"/>
              </a:lnSpc>
              <a:spcAft>
                <a:spcPts val="667"/>
              </a:spcAft>
              <a:buClrTx/>
              <a:buFont typeface="Arial" panose="020B0604020202020204" pitchFamily="34" charset="0"/>
              <a:buChar char="•"/>
            </a:pPr>
            <a:r>
              <a:rPr lang="vi-VN" sz="2400" kern="1200" dirty="0">
                <a:latin typeface="+mj-lt"/>
                <a:cs typeface="+mn-ea"/>
                <a:sym typeface="+mn-lt"/>
              </a:rPr>
              <a:t>Nhận cuộc gọi bằng cách bấm biểu tượng nhận cuộc gọi trên màn hình cảm ứng. </a:t>
            </a:r>
            <a:endParaRPr lang="en-VN" sz="2400" kern="1200" dirty="0">
              <a:solidFill>
                <a:prstClr val="black"/>
              </a:solidFill>
              <a:latin typeface="+mj-lt"/>
              <a:cs typeface="+mn-ea"/>
              <a:sym typeface="+mn-lt"/>
            </a:endParaRPr>
          </a:p>
          <a:p>
            <a:pPr marL="381019" indent="-381019" algn="just" defTabSz="609630">
              <a:lnSpc>
                <a:spcPct val="150000"/>
              </a:lnSpc>
              <a:spcAft>
                <a:spcPts val="667"/>
              </a:spcAft>
              <a:buClrTx/>
              <a:buFont typeface="Arial" panose="020B0604020202020204" pitchFamily="34" charset="0"/>
              <a:buChar char="•"/>
            </a:pPr>
            <a:r>
              <a:rPr lang="vi-VN" sz="2400" kern="1200" dirty="0">
                <a:latin typeface="+mj-lt"/>
                <a:cs typeface="+mn-ea"/>
                <a:sym typeface="+mn-lt"/>
              </a:rPr>
              <a:t>Kết thúc cuộc gọi bằng cách bấm biểu tượng kết thúc cuộc gọi trên màn hình cảm ứng. </a:t>
            </a:r>
            <a:endParaRPr lang="en-VN" sz="2400" kern="1200" dirty="0">
              <a:solidFill>
                <a:prstClr val="black"/>
              </a:solidFill>
              <a:latin typeface="+mj-lt"/>
              <a:cs typeface="+mn-ea"/>
              <a:sym typeface="+mn-lt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F76E9FA-87ED-2CAC-B747-841DE5DD91BF}"/>
              </a:ext>
            </a:extLst>
          </p:cNvPr>
          <p:cNvSpPr/>
          <p:nvPr/>
        </p:nvSpPr>
        <p:spPr>
          <a:xfrm>
            <a:off x="570682" y="3288231"/>
            <a:ext cx="711200" cy="711200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</a:pPr>
            <a:r>
              <a:rPr lang="en-VN" sz="2400" b="1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1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F84E1457-7981-F5EB-7F84-38FB8E6A6F8E}"/>
              </a:ext>
            </a:extLst>
          </p:cNvPr>
          <p:cNvSpPr/>
          <p:nvPr/>
        </p:nvSpPr>
        <p:spPr>
          <a:xfrm>
            <a:off x="570682" y="4360524"/>
            <a:ext cx="711200" cy="711200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</a:pPr>
            <a:r>
              <a:rPr lang="en-VN" sz="2400" b="1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2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329BBE8-7AAA-7458-304D-6AB03AB6290B}"/>
              </a:ext>
            </a:extLst>
          </p:cNvPr>
          <p:cNvSpPr/>
          <p:nvPr/>
        </p:nvSpPr>
        <p:spPr>
          <a:xfrm>
            <a:off x="570682" y="5726631"/>
            <a:ext cx="711200" cy="711200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</a:pPr>
            <a:r>
              <a:rPr lang="en-VN" sz="2400" b="1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3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F1A3D122-BD18-AE2E-0B5D-2F2FE2A0FB93}"/>
              </a:ext>
            </a:extLst>
          </p:cNvPr>
          <p:cNvSpPr/>
          <p:nvPr/>
        </p:nvSpPr>
        <p:spPr>
          <a:xfrm>
            <a:off x="2916719" y="1664412"/>
            <a:ext cx="9021852" cy="121773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609630">
              <a:lnSpc>
                <a:spcPct val="150000"/>
              </a:lnSpc>
              <a:spcAft>
                <a:spcPts val="667"/>
              </a:spcAft>
              <a:buClrTx/>
            </a:pPr>
            <a:r>
              <a:rPr lang="vi-VN" sz="2400" i="1" kern="1200" dirty="0">
                <a:solidFill>
                  <a:srgbClr val="000000"/>
                </a:solidFill>
                <a:latin typeface="+mj-lt"/>
                <a:cs typeface="+mn-ea"/>
                <a:sym typeface="+mn-lt"/>
              </a:rPr>
              <a:t>Cần bấm các phím nào trên điện thoại để thực hiện chức năng gọi điện, nhận cuộc gọi và kết thúc cuộc gọi?</a:t>
            </a:r>
            <a:r>
              <a:rPr lang="vi-VN" sz="2400" kern="1200" dirty="0">
                <a:solidFill>
                  <a:srgbClr val="000000"/>
                </a:solidFill>
                <a:latin typeface="+mj-lt"/>
                <a:cs typeface="+mn-ea"/>
                <a:sym typeface="+mn-lt"/>
              </a:rPr>
              <a:t> </a:t>
            </a:r>
            <a:endParaRPr lang="en-VN" sz="2400" kern="1200" dirty="0">
              <a:solidFill>
                <a:prstClr val="white"/>
              </a:solidFill>
              <a:latin typeface="+mj-lt"/>
              <a:cs typeface="+mn-ea"/>
              <a:sym typeface="+mn-lt"/>
            </a:endParaRPr>
          </a:p>
        </p:txBody>
      </p:sp>
      <p:pic>
        <p:nvPicPr>
          <p:cNvPr id="11" name="Picture 22">
            <a:extLst>
              <a:ext uri="{FF2B5EF4-FFF2-40B4-BE49-F238E27FC236}">
                <a16:creationId xmlns:a16="http://schemas.microsoft.com/office/drawing/2014/main" id="{48A5944F-80EB-FEB4-8B3E-7EC68F482D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739740" y="1499256"/>
            <a:ext cx="2022867" cy="1461521"/>
          </a:xfrm>
          <a:prstGeom prst="rect">
            <a:avLst/>
          </a:prstGeom>
        </p:spPr>
      </p:pic>
      <p:pic>
        <p:nvPicPr>
          <p:cNvPr id="12" name="Picture 35">
            <a:extLst>
              <a:ext uri="{FF2B5EF4-FFF2-40B4-BE49-F238E27FC236}">
                <a16:creationId xmlns:a16="http://schemas.microsoft.com/office/drawing/2014/main" id="{0B542180-E656-99D7-B849-A8D8ECE402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9868192" y="670714"/>
            <a:ext cx="1684527" cy="88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64257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C860491-830D-9B2D-3885-20C3A6521B50}"/>
              </a:ext>
            </a:extLst>
          </p:cNvPr>
          <p:cNvSpPr txBox="1"/>
          <p:nvPr/>
        </p:nvSpPr>
        <p:spPr>
          <a:xfrm>
            <a:off x="1238496" y="1515954"/>
            <a:ext cx="97150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630">
              <a:buClrTx/>
            </a:pPr>
            <a:r>
              <a:rPr lang="vi-VN" sz="2400" b="1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Một số biểu tượng phím bấm của điện thoại cảm ứng</a:t>
            </a:r>
            <a:r>
              <a:rPr lang="en-VN" sz="2400" b="1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577F3E-B496-DEF9-3B9E-3DF9A105C5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527" y="2098106"/>
            <a:ext cx="2575523" cy="26339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A62480B-841B-805F-AF5C-F1C2D737CF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347" y="2098106"/>
            <a:ext cx="3076947" cy="26339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3856524-C576-419F-F9B7-B02F012B3B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72425" y="2098106"/>
            <a:ext cx="1933018" cy="26339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Picture 7">
            <a:extLst>
              <a:ext uri="{FF2B5EF4-FFF2-40B4-BE49-F238E27FC236}">
                <a16:creationId xmlns:a16="http://schemas.microsoft.com/office/drawing/2014/main" id="{D73ED9EF-5A72-DC34-CA81-DBCBA2AB65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0466003" y="4339032"/>
            <a:ext cx="1333881" cy="888698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D45D5D6-F26C-2A06-0BB0-81365E13F7C1}"/>
              </a:ext>
            </a:extLst>
          </p:cNvPr>
          <p:cNvSpPr/>
          <p:nvPr/>
        </p:nvSpPr>
        <p:spPr>
          <a:xfrm>
            <a:off x="562527" y="4932046"/>
            <a:ext cx="8397635" cy="181264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609630">
              <a:lnSpc>
                <a:spcPct val="150000"/>
              </a:lnSpc>
              <a:spcAft>
                <a:spcPts val="667"/>
              </a:spcAft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Điện thoại di động hiện đại có thể kết nối internet giúp dễ dàng thực hiện cuộc gọi có hình ảnh, xem phim, nghe nhạc, tìm kiếm </a:t>
            </a:r>
            <a:r>
              <a:rPr lang="vi-VN" sz="2400" kern="1200">
                <a:solidFill>
                  <a:prstClr val="black"/>
                </a:solidFill>
                <a:cs typeface="+mn-ea"/>
                <a:sym typeface="+mn-lt"/>
              </a:rPr>
              <a:t>thông tin</a:t>
            </a:r>
            <a:r>
              <a:rPr lang="en-US" sz="2400" kern="1200">
                <a:solidFill>
                  <a:prstClr val="black"/>
                </a:solidFill>
                <a:cs typeface="+mn-ea"/>
                <a:sym typeface="+mn-lt"/>
              </a:rPr>
              <a:t>, </a:t>
            </a:r>
            <a:r>
              <a:rPr lang="vi-VN" sz="2400" kern="1200">
                <a:solidFill>
                  <a:prstClr val="black"/>
                </a:solidFill>
                <a:cs typeface="+mn-ea"/>
                <a:sym typeface="+mn-lt"/>
              </a:rPr>
              <a:t>...</a:t>
            </a:r>
            <a:endParaRPr lang="en-VN" sz="2400" kern="12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16" name="Freeform 4">
            <a:extLst>
              <a:ext uri="{FF2B5EF4-FFF2-40B4-BE49-F238E27FC236}">
                <a16:creationId xmlns:a16="http://schemas.microsoft.com/office/drawing/2014/main" id="{D74548BA-60AD-99C3-7738-37CAC6BB3C50}"/>
              </a:ext>
            </a:extLst>
          </p:cNvPr>
          <p:cNvSpPr/>
          <p:nvPr/>
        </p:nvSpPr>
        <p:spPr>
          <a:xfrm>
            <a:off x="9107581" y="4932046"/>
            <a:ext cx="1625600" cy="1812644"/>
          </a:xfrm>
          <a:custGeom>
            <a:avLst/>
            <a:gdLst/>
            <a:ahLst/>
            <a:cxnLst/>
            <a:rect l="l" t="t" r="r" b="b"/>
            <a:pathLst>
              <a:path w="1611823" h="2005662">
                <a:moveTo>
                  <a:pt x="0" y="0"/>
                </a:moveTo>
                <a:lnTo>
                  <a:pt x="1611823" y="0"/>
                </a:lnTo>
                <a:lnTo>
                  <a:pt x="1611823" y="2005662"/>
                </a:lnTo>
                <a:lnTo>
                  <a:pt x="0" y="200566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VN" sz="1200" kern="12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55549205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5" grpId="0" animBg="1"/>
      <p:bldP spid="1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5"/>
            <a:extLst>
              <a:ext uri="{FF2B5EF4-FFF2-40B4-BE49-F238E27FC236}">
                <a16:creationId xmlns:a16="http://schemas.microsoft.com/office/drawing/2014/main" id="{8C9B5765-4D94-5C80-708F-985643EC35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1083" y="3015453"/>
            <a:ext cx="3189835" cy="176477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B63CB34-E278-81D9-1EB7-30D9AF626E19}"/>
              </a:ext>
            </a:extLst>
          </p:cNvPr>
          <p:cNvSpPr txBox="1"/>
          <p:nvPr/>
        </p:nvSpPr>
        <p:spPr>
          <a:xfrm>
            <a:off x="-165100" y="1831368"/>
            <a:ext cx="20828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630">
              <a:buClrTx/>
              <a:defRPr/>
            </a:pPr>
            <a:r>
              <a:rPr lang="nl-NL" sz="2400" b="1" kern="1200" dirty="0" err="1">
                <a:latin typeface="+mj-lt"/>
                <a:cs typeface="+mn-ea"/>
                <a:sym typeface="+mn-lt"/>
              </a:rPr>
              <a:t>Trò</a:t>
            </a:r>
            <a:r>
              <a:rPr lang="nl-NL" sz="2400" b="1" kern="1200" dirty="0">
                <a:latin typeface="+mj-lt"/>
                <a:cs typeface="+mn-ea"/>
                <a:sym typeface="+mn-lt"/>
              </a:rPr>
              <a:t> </a:t>
            </a:r>
            <a:r>
              <a:rPr lang="nl-NL" sz="2400" b="1" kern="1200" dirty="0" err="1">
                <a:latin typeface="+mj-lt"/>
                <a:cs typeface="+mn-ea"/>
                <a:sym typeface="+mn-lt"/>
              </a:rPr>
              <a:t>chơi</a:t>
            </a:r>
            <a:r>
              <a:rPr lang="en-VN" sz="2400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 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D3DEDEDD-D575-D494-5974-3611702E404A}"/>
              </a:ext>
            </a:extLst>
          </p:cNvPr>
          <p:cNvSpPr/>
          <p:nvPr/>
        </p:nvSpPr>
        <p:spPr>
          <a:xfrm>
            <a:off x="2374900" y="1723854"/>
            <a:ext cx="7442200" cy="76102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spcAft>
                <a:spcPts val="667"/>
              </a:spcAft>
              <a:buClrTx/>
              <a:defRPr/>
            </a:pPr>
            <a:r>
              <a:rPr lang="vi-VN" sz="2400" b="1" kern="1200" dirty="0">
                <a:solidFill>
                  <a:schemeClr val="tx2"/>
                </a:solidFill>
                <a:latin typeface="+mj-lt"/>
                <a:cs typeface="+mn-ea"/>
                <a:sym typeface="+mn-lt"/>
              </a:rPr>
              <a:t>Nghe mô tả đoán tên bộ phận điện thoại</a:t>
            </a:r>
            <a:endParaRPr lang="en-VN" sz="2400" b="1" kern="1200" dirty="0">
              <a:solidFill>
                <a:schemeClr val="tx2"/>
              </a:solidFill>
              <a:latin typeface="+mj-lt"/>
              <a:cs typeface="+mn-ea"/>
              <a:sym typeface="+mn-lt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0A65923-655C-D0F2-0B80-082B4BDDF8FC}"/>
              </a:ext>
            </a:extLst>
          </p:cNvPr>
          <p:cNvSpPr/>
          <p:nvPr/>
        </p:nvSpPr>
        <p:spPr>
          <a:xfrm>
            <a:off x="596900" y="2921321"/>
            <a:ext cx="10718800" cy="3548713"/>
          </a:xfrm>
          <a:prstGeom prst="rect">
            <a:avLst/>
          </a:prstGeom>
          <a:solidFill>
            <a:srgbClr val="F3F5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  <a:defRPr/>
            </a:pPr>
            <a:endParaRPr lang="en-VN" sz="1200" kern="1200">
              <a:solidFill>
                <a:prstClr val="white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FC6D4E7-536D-DE66-635E-0F98C308240B}"/>
              </a:ext>
            </a:extLst>
          </p:cNvPr>
          <p:cNvSpPr txBox="1"/>
          <p:nvPr/>
        </p:nvSpPr>
        <p:spPr>
          <a:xfrm>
            <a:off x="876300" y="2921321"/>
            <a:ext cx="10439400" cy="30531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630">
              <a:lnSpc>
                <a:spcPct val="150000"/>
              </a:lnSpc>
              <a:spcAft>
                <a:spcPts val="667"/>
              </a:spcAft>
              <a:buClrTx/>
              <a:defRPr/>
            </a:pPr>
            <a:r>
              <a:rPr lang="vi-VN" sz="2400" b="1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Luật chơi</a:t>
            </a:r>
          </a:p>
          <a:p>
            <a:pPr marL="381019" indent="-381019" algn="just" defTabSz="609630">
              <a:lnSpc>
                <a:spcPct val="150000"/>
              </a:lnSpc>
              <a:spcAft>
                <a:spcPts val="667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vi-VN" sz="2400" kern="1200" dirty="0">
                <a:latin typeface="+mj-lt"/>
                <a:cs typeface="+mn-ea"/>
                <a:sym typeface="+mn-lt"/>
              </a:rPr>
              <a:t>Lớp thống nhất chọn 1 HS là quản trò và một số HS làm trọng tài. </a:t>
            </a:r>
            <a:endParaRPr lang="en-VN" sz="2400" kern="1200" dirty="0">
              <a:solidFill>
                <a:prstClr val="black"/>
              </a:solidFill>
              <a:latin typeface="+mj-lt"/>
              <a:cs typeface="+mn-ea"/>
              <a:sym typeface="+mn-lt"/>
            </a:endParaRPr>
          </a:p>
          <a:p>
            <a:pPr marL="381019" indent="-381019" algn="just" defTabSz="609630">
              <a:lnSpc>
                <a:spcPct val="150000"/>
              </a:lnSpc>
              <a:spcAft>
                <a:spcPts val="667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vi-VN" sz="2400" kern="1200" dirty="0">
                <a:latin typeface="+mj-lt"/>
                <a:cs typeface="+mn-ea"/>
                <a:sym typeface="+mn-lt"/>
              </a:rPr>
              <a:t>Người quản trò mời 1 HS mô tả bộ phận của điện thoại và yêu cầu các bạn HS còn lại đoán xem đó là bộ phận nào.</a:t>
            </a:r>
            <a:endParaRPr lang="en-VN" sz="2400" kern="1200" dirty="0">
              <a:solidFill>
                <a:prstClr val="black"/>
              </a:solidFill>
              <a:latin typeface="+mj-lt"/>
              <a:cs typeface="+mn-ea"/>
              <a:sym typeface="+mn-lt"/>
            </a:endParaRPr>
          </a:p>
          <a:p>
            <a:pPr marL="381019" indent="-381019" algn="just" defTabSz="609630">
              <a:lnSpc>
                <a:spcPct val="150000"/>
              </a:lnSpc>
              <a:buClrTx/>
              <a:buFont typeface="Arial" panose="020B0604020202020204" pitchFamily="34" charset="0"/>
              <a:buChar char="•"/>
              <a:defRPr/>
            </a:pPr>
            <a:r>
              <a:rPr lang="vi-VN" sz="2400" kern="1200" dirty="0">
                <a:latin typeface="+mj-lt"/>
                <a:cs typeface="+mn-ea"/>
                <a:sym typeface="+mn-lt"/>
              </a:rPr>
              <a:t>Ai trả lời nhanh và đúng sẽ </a:t>
            </a:r>
            <a:r>
              <a:rPr lang="en-US" sz="2400" kern="1200" dirty="0" err="1">
                <a:latin typeface="+mj-lt"/>
                <a:cs typeface="+mn-ea"/>
                <a:sym typeface="+mn-lt"/>
              </a:rPr>
              <a:t>giành</a:t>
            </a:r>
            <a:r>
              <a:rPr lang="en-US" sz="2400" kern="1200" dirty="0">
                <a:latin typeface="+mj-lt"/>
                <a:cs typeface="+mn-ea"/>
                <a:sym typeface="+mn-lt"/>
              </a:rPr>
              <a:t> </a:t>
            </a:r>
            <a:r>
              <a:rPr lang="en-US" sz="2400" kern="1200" dirty="0" err="1">
                <a:latin typeface="+mj-lt"/>
                <a:cs typeface="+mn-ea"/>
                <a:sym typeface="+mn-lt"/>
              </a:rPr>
              <a:t>chiến</a:t>
            </a:r>
            <a:r>
              <a:rPr lang="en-US" sz="2400" kern="1200" dirty="0">
                <a:latin typeface="+mj-lt"/>
                <a:cs typeface="+mn-ea"/>
                <a:sym typeface="+mn-lt"/>
              </a:rPr>
              <a:t> </a:t>
            </a:r>
            <a:r>
              <a:rPr lang="en-US" sz="2400" kern="1200" dirty="0" err="1">
                <a:latin typeface="+mj-lt"/>
                <a:cs typeface="+mn-ea"/>
                <a:sym typeface="+mn-lt"/>
              </a:rPr>
              <a:t>thắng</a:t>
            </a:r>
            <a:r>
              <a:rPr lang="en-US" sz="2400" kern="1200" dirty="0">
                <a:latin typeface="+mj-lt"/>
                <a:cs typeface="+mn-ea"/>
                <a:sym typeface="+mn-lt"/>
              </a:rPr>
              <a:t>.</a:t>
            </a:r>
            <a:endParaRPr lang="en-VN" sz="2400" kern="1200" dirty="0">
              <a:solidFill>
                <a:prstClr val="black"/>
              </a:solidFill>
              <a:latin typeface="+mj-lt"/>
              <a:cs typeface="+mn-ea"/>
              <a:sym typeface="+mn-lt"/>
            </a:endParaRPr>
          </a:p>
        </p:txBody>
      </p:sp>
      <p:pic>
        <p:nvPicPr>
          <p:cNvPr id="2" name="Picture 10">
            <a:extLst>
              <a:ext uri="{FF2B5EF4-FFF2-40B4-BE49-F238E27FC236}">
                <a16:creationId xmlns:a16="http://schemas.microsoft.com/office/drawing/2014/main" id="{25EABC4D-9146-6199-4ECB-9538A925BE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8907694" y="5246670"/>
            <a:ext cx="2966493" cy="1501787"/>
          </a:xfrm>
          <a:prstGeom prst="rect">
            <a:avLst/>
          </a:prstGeom>
        </p:spPr>
      </p:pic>
      <p:pic>
        <p:nvPicPr>
          <p:cNvPr id="3" name="Picture 13">
            <a:extLst>
              <a:ext uri="{FF2B5EF4-FFF2-40B4-BE49-F238E27FC236}">
                <a16:creationId xmlns:a16="http://schemas.microsoft.com/office/drawing/2014/main" id="{66BE24CA-B80E-E60C-3E82-03C164B64FE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0554758" y="2138161"/>
            <a:ext cx="1129875" cy="1129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166521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 animBg="1"/>
      <p:bldP spid="11" grpId="0" animBg="1"/>
      <p:bldP spid="1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98BF6E60-1254-6584-B344-5A82EE639E24}"/>
              </a:ext>
            </a:extLst>
          </p:cNvPr>
          <p:cNvSpPr/>
          <p:nvPr/>
        </p:nvSpPr>
        <p:spPr>
          <a:xfrm>
            <a:off x="280280" y="1980496"/>
            <a:ext cx="4114800" cy="1491634"/>
          </a:xfrm>
          <a:prstGeom prst="roundRect">
            <a:avLst/>
          </a:prstGeom>
          <a:solidFill>
            <a:srgbClr val="FFF8F2"/>
          </a:solidFill>
          <a:ln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609630">
              <a:lnSpc>
                <a:spcPct val="150000"/>
              </a:lnSpc>
              <a:buClrTx/>
              <a:defRPr/>
            </a:pPr>
            <a:r>
              <a:rPr lang="vi-VN" sz="2400" kern="1200" dirty="0">
                <a:solidFill>
                  <a:srgbClr val="000000"/>
                </a:solidFill>
                <a:latin typeface="+mj-lt"/>
                <a:cs typeface="+mn-ea"/>
                <a:sym typeface="+mn-lt"/>
              </a:rPr>
              <a:t>Bộ phận dùng để phát ra âm thanh của điện thoại.</a:t>
            </a:r>
            <a:endParaRPr lang="en-VN" sz="2400" kern="1200" dirty="0">
              <a:solidFill>
                <a:prstClr val="white"/>
              </a:solidFill>
              <a:latin typeface="+mj-lt"/>
              <a:cs typeface="+mn-ea"/>
              <a:sym typeface="+mn-lt"/>
            </a:endParaRP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4F8B4853-5E55-ECB6-3621-B4FB7F702533}"/>
              </a:ext>
            </a:extLst>
          </p:cNvPr>
          <p:cNvSpPr/>
          <p:nvPr/>
        </p:nvSpPr>
        <p:spPr>
          <a:xfrm>
            <a:off x="7621229" y="1831168"/>
            <a:ext cx="4114800" cy="1790290"/>
          </a:xfrm>
          <a:prstGeom prst="roundRect">
            <a:avLst/>
          </a:prstGeom>
          <a:solidFill>
            <a:srgbClr val="FBFFE1"/>
          </a:solidFill>
          <a:ln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609630">
              <a:lnSpc>
                <a:spcPct val="150000"/>
              </a:lnSpc>
              <a:buClrTx/>
              <a:defRPr/>
            </a:pPr>
            <a:r>
              <a:rPr lang="vi-VN" sz="2400" kern="1200" dirty="0">
                <a:solidFill>
                  <a:srgbClr val="000000"/>
                </a:solidFill>
                <a:latin typeface="+mj-lt"/>
                <a:cs typeface="+mn-ea"/>
                <a:sym typeface="+mn-lt"/>
              </a:rPr>
              <a:t>Bộ phận thu âm thanh người nói của điện thoại. </a:t>
            </a:r>
            <a:endParaRPr lang="en-VN" sz="2400" kern="1200" dirty="0">
              <a:solidFill>
                <a:prstClr val="white"/>
              </a:solidFill>
              <a:latin typeface="+mj-lt"/>
              <a:cs typeface="+mn-ea"/>
              <a:sym typeface="+mn-lt"/>
            </a:endParaRP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350B97AF-05C3-7B7E-8CFF-781170BDE4F5}"/>
              </a:ext>
            </a:extLst>
          </p:cNvPr>
          <p:cNvSpPr/>
          <p:nvPr/>
        </p:nvSpPr>
        <p:spPr>
          <a:xfrm>
            <a:off x="577363" y="5594463"/>
            <a:ext cx="4114800" cy="11684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  <a:defRPr/>
            </a:pPr>
            <a:r>
              <a:rPr lang="vi-VN" sz="2400" kern="1200" dirty="0">
                <a:solidFill>
                  <a:srgbClr val="000000"/>
                </a:solidFill>
                <a:latin typeface="+mj-lt"/>
                <a:cs typeface="+mn-ea"/>
                <a:sym typeface="+mn-lt"/>
              </a:rPr>
              <a:t>Bộ phận giúp chụp ảnh. </a:t>
            </a:r>
            <a:endParaRPr lang="en-VN" sz="2400" kern="1200" dirty="0">
              <a:solidFill>
                <a:prstClr val="white"/>
              </a:solidFill>
              <a:latin typeface="+mj-lt"/>
              <a:cs typeface="+mn-ea"/>
              <a:sym typeface="+mn-lt"/>
            </a:endParaRP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2C6022EA-6A47-A52F-2A90-48C015FAC7F8}"/>
              </a:ext>
            </a:extLst>
          </p:cNvPr>
          <p:cNvSpPr/>
          <p:nvPr/>
        </p:nvSpPr>
        <p:spPr>
          <a:xfrm>
            <a:off x="7082220" y="4972573"/>
            <a:ext cx="4775200" cy="179029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609630">
              <a:lnSpc>
                <a:spcPct val="150000"/>
              </a:lnSpc>
              <a:buClrTx/>
              <a:defRPr/>
            </a:pPr>
            <a:r>
              <a:rPr lang="vi-VN" sz="2400" kern="1200" dirty="0">
                <a:solidFill>
                  <a:srgbClr val="000000"/>
                </a:solidFill>
                <a:latin typeface="+mj-lt"/>
                <a:cs typeface="+mn-ea"/>
                <a:sym typeface="+mn-lt"/>
              </a:rPr>
              <a:t>Bộ phận kết nối với sạc nguồn khi điện thoại hết pin.</a:t>
            </a:r>
            <a:r>
              <a:rPr lang="en-VN" sz="2400" kern="1200" dirty="0">
                <a:solidFill>
                  <a:prstClr val="white"/>
                </a:solidFill>
                <a:latin typeface="+mj-lt"/>
                <a:cs typeface="+mn-ea"/>
                <a:sym typeface="+mn-lt"/>
              </a:rPr>
              <a:t> </a:t>
            </a:r>
          </a:p>
        </p:txBody>
      </p:sp>
      <p:pic>
        <p:nvPicPr>
          <p:cNvPr id="21" name="Picture 4">
            <a:extLst>
              <a:ext uri="{FF2B5EF4-FFF2-40B4-BE49-F238E27FC236}">
                <a16:creationId xmlns:a16="http://schemas.microsoft.com/office/drawing/2014/main" id="{6BEF8D0E-CE81-C344-6558-E9A8164A2C9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097996" y="2841431"/>
            <a:ext cx="3401843" cy="3921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956852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3"/>
          <p:cNvGrpSpPr/>
          <p:nvPr/>
        </p:nvGrpSpPr>
        <p:grpSpPr>
          <a:xfrm>
            <a:off x="50394" y="861242"/>
            <a:ext cx="6299200" cy="1117600"/>
            <a:chOff x="0" y="-213533"/>
            <a:chExt cx="8596360" cy="1940735"/>
          </a:xfrm>
        </p:grpSpPr>
        <p:grpSp>
          <p:nvGrpSpPr>
            <p:cNvPr id="14" name="Group 14"/>
            <p:cNvGrpSpPr/>
            <p:nvPr/>
          </p:nvGrpSpPr>
          <p:grpSpPr>
            <a:xfrm>
              <a:off x="0" y="-213533"/>
              <a:ext cx="8596360" cy="1940735"/>
              <a:chOff x="0" y="-38100"/>
              <a:chExt cx="1533819" cy="346279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1533819" cy="308179"/>
              </a:xfrm>
              <a:custGeom>
                <a:avLst/>
                <a:gdLst/>
                <a:ahLst/>
                <a:cxnLst/>
                <a:rect l="l" t="t" r="r" b="b"/>
                <a:pathLst>
                  <a:path w="1533819" h="266501">
                    <a:moveTo>
                      <a:pt x="1313444" y="0"/>
                    </a:moveTo>
                    <a:lnTo>
                      <a:pt x="37343" y="0"/>
                    </a:lnTo>
                    <a:cubicBezTo>
                      <a:pt x="27439" y="0"/>
                      <a:pt x="17941" y="3934"/>
                      <a:pt x="10938" y="10938"/>
                    </a:cubicBezTo>
                    <a:cubicBezTo>
                      <a:pt x="3934" y="17941"/>
                      <a:pt x="0" y="27439"/>
                      <a:pt x="0" y="37343"/>
                    </a:cubicBezTo>
                    <a:lnTo>
                      <a:pt x="0" y="229157"/>
                    </a:lnTo>
                    <a:cubicBezTo>
                      <a:pt x="0" y="239062"/>
                      <a:pt x="3934" y="248560"/>
                      <a:pt x="10938" y="255563"/>
                    </a:cubicBezTo>
                    <a:cubicBezTo>
                      <a:pt x="17941" y="262566"/>
                      <a:pt x="27439" y="266501"/>
                      <a:pt x="37343" y="266501"/>
                    </a:cubicBezTo>
                    <a:lnTo>
                      <a:pt x="1313444" y="266501"/>
                    </a:lnTo>
                    <a:cubicBezTo>
                      <a:pt x="1337807" y="266501"/>
                      <a:pt x="1361641" y="259383"/>
                      <a:pt x="1382015" y="246023"/>
                    </a:cubicBezTo>
                    <a:lnTo>
                      <a:pt x="1522759" y="153728"/>
                    </a:lnTo>
                    <a:cubicBezTo>
                      <a:pt x="1529661" y="149202"/>
                      <a:pt x="1533819" y="141504"/>
                      <a:pt x="1533819" y="133250"/>
                    </a:cubicBezTo>
                    <a:cubicBezTo>
                      <a:pt x="1533819" y="124997"/>
                      <a:pt x="1529661" y="117298"/>
                      <a:pt x="1522759" y="112772"/>
                    </a:cubicBezTo>
                    <a:lnTo>
                      <a:pt x="1382015" y="20478"/>
                    </a:lnTo>
                    <a:cubicBezTo>
                      <a:pt x="1361641" y="7118"/>
                      <a:pt x="1337807" y="0"/>
                      <a:pt x="1313444" y="0"/>
                    </a:cubicBezTo>
                    <a:close/>
                  </a:path>
                </a:pathLst>
              </a:custGeom>
              <a:solidFill>
                <a:srgbClr val="82DDD1"/>
              </a:solidFill>
              <a:ln w="38100" cap="rnd">
                <a:solidFill>
                  <a:srgbClr val="222222"/>
                </a:solidFill>
                <a:prstDash val="solid"/>
                <a:round/>
              </a:ln>
            </p:spPr>
            <p:txBody>
              <a:bodyPr/>
              <a:lstStyle/>
              <a:p>
                <a:pPr defTabSz="609630">
                  <a:buClrTx/>
                  <a:defRPr/>
                </a:pPr>
                <a:endParaRPr lang="en-US" sz="1200" kern="120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0" y="-38100"/>
                <a:ext cx="1439687" cy="304601"/>
              </a:xfrm>
              <a:prstGeom prst="rect">
                <a:avLst/>
              </a:prstGeom>
            </p:spPr>
            <p:txBody>
              <a:bodyPr lIns="29749" tIns="29749" rIns="29749" bIns="29749" rtlCol="0" anchor="ctr"/>
              <a:lstStyle/>
              <a:p>
                <a:pPr algn="ctr" defTabSz="609630">
                  <a:lnSpc>
                    <a:spcPts val="1773"/>
                  </a:lnSpc>
                  <a:buClrTx/>
                  <a:defRPr/>
                </a:pPr>
                <a:endParaRPr sz="4000" kern="120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17" name="TextBox 17"/>
            <p:cNvSpPr txBox="1"/>
            <p:nvPr/>
          </p:nvSpPr>
          <p:spPr>
            <a:xfrm>
              <a:off x="451898" y="329140"/>
              <a:ext cx="7616895" cy="106892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defTabSz="609630">
                <a:buClrTx/>
                <a:defRPr/>
              </a:pPr>
              <a:r>
                <a:rPr lang="en-US" sz="4000" b="1" kern="1200" dirty="0">
                  <a:solidFill>
                    <a:srgbClr val="231F20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HƯỚNG DẪN VỀ NHÀ</a:t>
              </a:r>
            </a:p>
          </p:txBody>
        </p:sp>
      </p:grpSp>
      <p:cxnSp>
        <p:nvCxnSpPr>
          <p:cNvPr id="3" name="Straight Connector 2"/>
          <p:cNvCxnSpPr/>
          <p:nvPr/>
        </p:nvCxnSpPr>
        <p:spPr>
          <a:xfrm>
            <a:off x="0" y="2714296"/>
            <a:ext cx="12192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3149194" y="2304942"/>
            <a:ext cx="736241" cy="736241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  <a:defRPr/>
            </a:pPr>
            <a:r>
              <a:rPr lang="vi-VN" sz="2400" b="1" kern="120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sz="2400" b="1" kern="1200">
              <a:solidFill>
                <a:prstClr val="white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746848" y="3164232"/>
            <a:ext cx="3540935" cy="3242897"/>
            <a:chOff x="1426955" y="4273574"/>
            <a:chExt cx="5311402" cy="4864345"/>
          </a:xfrm>
        </p:grpSpPr>
        <p:sp>
          <p:nvSpPr>
            <p:cNvPr id="4" name="Rounded Rectangle 3"/>
            <p:cNvSpPr/>
            <p:nvPr/>
          </p:nvSpPr>
          <p:spPr>
            <a:xfrm>
              <a:off x="1426955" y="5067300"/>
              <a:ext cx="5311402" cy="4070619"/>
            </a:xfrm>
            <a:prstGeom prst="roundRect">
              <a:avLst>
                <a:gd name="adj" fmla="val 13051"/>
              </a:avLst>
            </a:prstGeom>
            <a:solidFill>
              <a:srgbClr val="EC93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>
                <a:lnSpc>
                  <a:spcPct val="150000"/>
                </a:lnSpc>
                <a:buClrTx/>
                <a:defRPr/>
              </a:pPr>
              <a:r>
                <a:rPr lang="vi-VN" sz="2400" kern="1200" dirty="0">
                  <a:solidFill>
                    <a:prstClr val="black"/>
                  </a:solidFill>
                  <a:latin typeface="+mj-lt"/>
                  <a:ea typeface="+mn-ea"/>
                  <a:cs typeface="Arial" panose="020B0604020202020204" pitchFamily="34" charset="0"/>
                </a:rPr>
                <a:t>Ôn tập </a:t>
              </a:r>
              <a:r>
                <a:rPr lang="vi-VN" sz="2400" kern="1200">
                  <a:solidFill>
                    <a:prstClr val="black"/>
                  </a:solidFill>
                  <a:latin typeface="+mj-lt"/>
                  <a:ea typeface="+mn-ea"/>
                  <a:cs typeface="Arial" panose="020B0604020202020204" pitchFamily="34" charset="0"/>
                </a:rPr>
                <a:t>kiến thức</a:t>
              </a:r>
              <a:endParaRPr lang="en-US" sz="2400" kern="1200">
                <a:solidFill>
                  <a:prstClr val="black"/>
                </a:solidFill>
                <a:latin typeface="+mj-lt"/>
                <a:ea typeface="+mn-ea"/>
                <a:cs typeface="Arial" panose="020B0604020202020204" pitchFamily="34" charset="0"/>
              </a:endParaRPr>
            </a:p>
            <a:p>
              <a:pPr algn="ctr" defTabSz="609630">
                <a:lnSpc>
                  <a:spcPct val="150000"/>
                </a:lnSpc>
                <a:buClrTx/>
                <a:defRPr/>
              </a:pPr>
              <a:r>
                <a:rPr lang="vi-VN" sz="2400" kern="1200">
                  <a:solidFill>
                    <a:prstClr val="black"/>
                  </a:solidFill>
                  <a:latin typeface="+mj-lt"/>
                  <a:ea typeface="+mn-ea"/>
                  <a:cs typeface="Arial" panose="020B0604020202020204" pitchFamily="34" charset="0"/>
                </a:rPr>
                <a:t>đã </a:t>
              </a:r>
              <a:r>
                <a:rPr lang="vi-VN" sz="2400" kern="1200" dirty="0">
                  <a:solidFill>
                    <a:prstClr val="black"/>
                  </a:solidFill>
                  <a:latin typeface="+mj-lt"/>
                  <a:ea typeface="+mn-ea"/>
                  <a:cs typeface="Arial" panose="020B0604020202020204" pitchFamily="34" charset="0"/>
                </a:rPr>
                <a:t>học</a:t>
              </a:r>
              <a:endParaRPr lang="en-US" sz="2400" kern="1200" dirty="0">
                <a:solidFill>
                  <a:prstClr val="black"/>
                </a:solidFill>
                <a:latin typeface="+mj-lt"/>
                <a:ea typeface="+mn-ea"/>
                <a:cs typeface="Arial" panose="020B0604020202020204" pitchFamily="34" charset="0"/>
              </a:endParaRPr>
            </a:p>
            <a:p>
              <a:pPr algn="ctr" defTabSz="609630">
                <a:lnSpc>
                  <a:spcPct val="150000"/>
                </a:lnSpc>
                <a:buClrTx/>
                <a:defRPr/>
              </a:pPr>
              <a:endParaRPr lang="en-US" sz="2400" kern="1200" dirty="0">
                <a:solidFill>
                  <a:prstClr val="white"/>
                </a:solidFill>
                <a:latin typeface="+mj-lt"/>
              </a:endParaRPr>
            </a:p>
          </p:txBody>
        </p:sp>
        <p:sp>
          <p:nvSpPr>
            <p:cNvPr id="5" name="Isosceles Triangle 4"/>
            <p:cNvSpPr/>
            <p:nvPr/>
          </p:nvSpPr>
          <p:spPr>
            <a:xfrm>
              <a:off x="3606674" y="4273574"/>
              <a:ext cx="951962" cy="820657"/>
            </a:xfrm>
            <a:prstGeom prst="triangle">
              <a:avLst/>
            </a:prstGeom>
            <a:solidFill>
              <a:srgbClr val="EC93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>
                <a:buClrTx/>
                <a:defRPr/>
              </a:pPr>
              <a:endParaRPr lang="en-US" sz="2400" kern="1200">
                <a:solidFill>
                  <a:prstClr val="white"/>
                </a:solidFill>
                <a:latin typeface="UTM Avo" panose="02040603050506020204" pitchFamily="18" charset="0"/>
              </a:endParaRPr>
            </a:p>
          </p:txBody>
        </p:sp>
      </p:grpSp>
      <p:sp>
        <p:nvSpPr>
          <p:cNvPr id="26" name="Oval 25"/>
          <p:cNvSpPr/>
          <p:nvPr/>
        </p:nvSpPr>
        <p:spPr>
          <a:xfrm>
            <a:off x="8307464" y="2304942"/>
            <a:ext cx="736241" cy="736241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  <a:defRPr/>
            </a:pPr>
            <a:r>
              <a:rPr lang="vi-VN" sz="2400" b="1" kern="120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sz="2400" b="1" kern="1200">
              <a:solidFill>
                <a:prstClr val="white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6905117" y="3164232"/>
            <a:ext cx="3562151" cy="3242897"/>
            <a:chOff x="1622798" y="4470155"/>
            <a:chExt cx="5343226" cy="4864345"/>
          </a:xfrm>
        </p:grpSpPr>
        <p:grpSp>
          <p:nvGrpSpPr>
            <p:cNvPr id="28" name="Group 27"/>
            <p:cNvGrpSpPr/>
            <p:nvPr/>
          </p:nvGrpSpPr>
          <p:grpSpPr>
            <a:xfrm>
              <a:off x="1622798" y="4470155"/>
              <a:ext cx="5311402" cy="4864345"/>
              <a:chOff x="1426955" y="4273574"/>
              <a:chExt cx="5311402" cy="4864345"/>
            </a:xfrm>
          </p:grpSpPr>
          <p:sp>
            <p:nvSpPr>
              <p:cNvPr id="30" name="Rounded Rectangle 29"/>
              <p:cNvSpPr/>
              <p:nvPr/>
            </p:nvSpPr>
            <p:spPr>
              <a:xfrm>
                <a:off x="1426955" y="5067300"/>
                <a:ext cx="5311402" cy="4070619"/>
              </a:xfrm>
              <a:prstGeom prst="roundRect">
                <a:avLst>
                  <a:gd name="adj" fmla="val 13051"/>
                </a:avLst>
              </a:prstGeom>
              <a:solidFill>
                <a:srgbClr val="97DE7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09630">
                  <a:lnSpc>
                    <a:spcPct val="150000"/>
                  </a:lnSpc>
                  <a:buClrTx/>
                  <a:defRPr/>
                </a:pPr>
                <a:r>
                  <a:rPr lang="vi-VN" sz="2400" kern="1200" dirty="0">
                    <a:solidFill>
                      <a:prstClr val="black"/>
                    </a:solidFill>
                    <a:latin typeface="+mj-lt"/>
                    <a:cs typeface="Arial" panose="020B0604020202020204" pitchFamily="34" charset="0"/>
                  </a:rPr>
                  <a:t>Đọc và tìm hiểu </a:t>
                </a:r>
                <a:r>
                  <a:rPr lang="en-US" sz="2400" b="1" kern="1200" dirty="0" err="1">
                    <a:solidFill>
                      <a:prstClr val="black"/>
                    </a:solidFill>
                    <a:latin typeface="+mj-lt"/>
                    <a:cs typeface="Arial" panose="020B0604020202020204" pitchFamily="34" charset="0"/>
                  </a:rPr>
                  <a:t>phần</a:t>
                </a:r>
                <a:r>
                  <a:rPr lang="en-US" sz="2400" b="1" kern="1200" dirty="0">
                    <a:solidFill>
                      <a:prstClr val="black"/>
                    </a:solidFill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2400" b="1" kern="1200" dirty="0" err="1">
                    <a:solidFill>
                      <a:prstClr val="black"/>
                    </a:solidFill>
                    <a:latin typeface="+mj-lt"/>
                    <a:cs typeface="Arial" panose="020B0604020202020204" pitchFamily="34" charset="0"/>
                  </a:rPr>
                  <a:t>tiếp</a:t>
                </a:r>
                <a:r>
                  <a:rPr lang="en-US" sz="2400" b="1" kern="1200" dirty="0">
                    <a:solidFill>
                      <a:prstClr val="black"/>
                    </a:solidFill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2400" b="1" kern="1200" dirty="0" err="1">
                    <a:solidFill>
                      <a:prstClr val="black"/>
                    </a:solidFill>
                    <a:latin typeface="+mj-lt"/>
                    <a:cs typeface="Arial" panose="020B0604020202020204" pitchFamily="34" charset="0"/>
                  </a:rPr>
                  <a:t>theo</a:t>
                </a:r>
                <a:r>
                  <a:rPr lang="en-US" sz="2400" b="1" kern="1200" dirty="0">
                    <a:solidFill>
                      <a:prstClr val="black"/>
                    </a:solidFill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2400" b="1" kern="1200" dirty="0" err="1">
                    <a:solidFill>
                      <a:prstClr val="black"/>
                    </a:solidFill>
                    <a:latin typeface="+mj-lt"/>
                    <a:cs typeface="Arial" panose="020B0604020202020204" pitchFamily="34" charset="0"/>
                  </a:rPr>
                  <a:t>của</a:t>
                </a:r>
                <a:r>
                  <a:rPr lang="en-US" sz="2400" b="1" kern="1200" dirty="0">
                    <a:solidFill>
                      <a:prstClr val="black"/>
                    </a:solidFill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2400" b="1" kern="1200" dirty="0" err="1">
                    <a:solidFill>
                      <a:prstClr val="black"/>
                    </a:solidFill>
                    <a:latin typeface="+mj-lt"/>
                    <a:cs typeface="Arial" panose="020B0604020202020204" pitchFamily="34" charset="0"/>
                  </a:rPr>
                  <a:t>bài</a:t>
                </a:r>
                <a:r>
                  <a:rPr lang="en-US" sz="2400" b="1" kern="1200" dirty="0">
                    <a:solidFill>
                      <a:prstClr val="black"/>
                    </a:solidFill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2400" b="1" kern="1200" dirty="0" err="1">
                    <a:solidFill>
                      <a:prstClr val="black"/>
                    </a:solidFill>
                    <a:latin typeface="+mj-lt"/>
                    <a:cs typeface="Arial" panose="020B0604020202020204" pitchFamily="34" charset="0"/>
                  </a:rPr>
                  <a:t>học</a:t>
                </a:r>
                <a:endParaRPr lang="en-US" sz="2400" kern="1200" dirty="0">
                  <a:solidFill>
                    <a:prstClr val="black"/>
                  </a:solidFill>
                  <a:latin typeface="+mj-lt"/>
                  <a:cs typeface="Arial" panose="020B0604020202020204" pitchFamily="34" charset="0"/>
                </a:endParaRPr>
              </a:p>
              <a:p>
                <a:pPr algn="ctr" defTabSz="609630">
                  <a:lnSpc>
                    <a:spcPct val="150000"/>
                  </a:lnSpc>
                  <a:buClrTx/>
                  <a:defRPr/>
                </a:pPr>
                <a:endParaRPr lang="en-US" sz="2400" kern="1200" dirty="0">
                  <a:solidFill>
                    <a:prstClr val="white"/>
                  </a:solidFill>
                  <a:latin typeface="+mj-lt"/>
                </a:endParaRPr>
              </a:p>
            </p:txBody>
          </p:sp>
          <p:sp>
            <p:nvSpPr>
              <p:cNvPr id="31" name="Isosceles Triangle 30"/>
              <p:cNvSpPr/>
              <p:nvPr/>
            </p:nvSpPr>
            <p:spPr>
              <a:xfrm>
                <a:off x="3606674" y="4273574"/>
                <a:ext cx="951962" cy="820657"/>
              </a:xfrm>
              <a:prstGeom prst="triangle">
                <a:avLst/>
              </a:prstGeom>
              <a:solidFill>
                <a:srgbClr val="97DE7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09630">
                  <a:buClrTx/>
                  <a:defRPr/>
                </a:pPr>
                <a:endParaRPr lang="en-US" sz="2400" kern="1200">
                  <a:solidFill>
                    <a:prstClr val="white"/>
                  </a:solidFill>
                  <a:latin typeface="UTM Avo" panose="02040603050506020204" pitchFamily="18" charset="0"/>
                </a:endParaRPr>
              </a:p>
            </p:txBody>
          </p:sp>
        </p:grpSp>
        <p:sp>
          <p:nvSpPr>
            <p:cNvPr id="29" name="Rectangle 28"/>
            <p:cNvSpPr/>
            <p:nvPr/>
          </p:nvSpPr>
          <p:spPr>
            <a:xfrm>
              <a:off x="1634301" y="6311588"/>
              <a:ext cx="5331723" cy="8517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609630">
                <a:lnSpc>
                  <a:spcPct val="150000"/>
                </a:lnSpc>
                <a:buClrTx/>
                <a:defRPr/>
              </a:pPr>
              <a:endPara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84267746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shot of a qr code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343DE31A-F937-679E-1D1C-2449DBA2CDC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61344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9">
          <a:extLst>
            <a:ext uri="{FF2B5EF4-FFF2-40B4-BE49-F238E27FC236}">
              <a16:creationId xmlns:a16="http://schemas.microsoft.com/office/drawing/2014/main" id="{00CCC50A-AB54-1791-A198-B978C96E8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644714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BkUTYClu"/>
  <p:tag name="ARTICULATE_SLIDE_COUNT" val="21"/>
  <p:tag name="ARTICULATE_SLIDE_THUMBNAIL_REFRESH" val="1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_Công nghệ 6.potx" id="{9FEEEFF5-8124-493B-B0C3-F6F2642525B0}" vid="{205F2644-E347-4C32-B2D6-8EA4ABB308E5}"/>
    </a:ext>
  </a:extLst>
</a:theme>
</file>

<file path=ppt/theme/theme2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4097779F-E8BC-486A-B819-0292E604E70F}" vid="{4DC8568B-4BA0-4F21-A01E-F1C82C7A139D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67dfe503-cf99-4c62-9cd2-0b415669d6e4">
      <a:majorFont>
        <a:latin typeface="UTM Avo"/>
        <a:ea typeface="UTM Avo"/>
        <a:cs typeface=""/>
      </a:majorFont>
      <a:minorFont>
        <a:latin typeface="UTM Avo"/>
        <a:ea typeface="UTM Avo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9Slide.vn</Template>
  <TotalTime>1159</TotalTime>
  <Words>1184</Words>
  <Application>Microsoft Office PowerPoint</Application>
  <PresentationFormat>Widescreen</PresentationFormat>
  <Paragraphs>123</Paragraphs>
  <Slides>35</Slides>
  <Notes>6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35</vt:i4>
      </vt:variant>
    </vt:vector>
  </HeadingPairs>
  <TitlesOfParts>
    <vt:vector size="44" baseType="lpstr">
      <vt:lpstr>Arial</vt:lpstr>
      <vt:lpstr>Calibri</vt:lpstr>
      <vt:lpstr>Aptos</vt:lpstr>
      <vt:lpstr>UTM Avo</vt:lpstr>
      <vt:lpstr>Office Theme</vt:lpstr>
      <vt:lpstr>Theme1</vt:lpstr>
      <vt:lpstr>1_Office Theme</vt:lpstr>
      <vt:lpstr>2_Office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9Slide.vn</Manager>
  <Company>9Slide.vn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Chủ đề: Quý trọng thời gian</dc:title>
  <dc:subject>9Slide.vn</dc:subject>
  <dc:creator>admin</dc:creator>
  <dc:description>9Slide.vn</dc:description>
  <cp:lastModifiedBy>Thuynt</cp:lastModifiedBy>
  <cp:revision>60</cp:revision>
  <dcterms:modified xsi:type="dcterms:W3CDTF">2024-11-20T03:13:59Z</dcterms:modified>
  <cp:category>9Slide.vn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61827CDC-00CA-47E7-AC7F-0E4B5A38CF56</vt:lpwstr>
  </property>
  <property fmtid="{D5CDD505-2E9C-101B-9397-08002B2CF9AE}" pid="3" name="ArticulatePath">
    <vt:lpwstr>Template_Công nghệ 3.potm</vt:lpwstr>
  </property>
</Properties>
</file>