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 id="2147483672" r:id="rId3"/>
    <p:sldMasterId id="2147483684" r:id="rId4"/>
  </p:sldMasterIdLst>
  <p:notesMasterIdLst>
    <p:notesMasterId r:id="rId53"/>
  </p:notesMasterIdLst>
  <p:sldIdLst>
    <p:sldId id="256" r:id="rId5"/>
    <p:sldId id="257" r:id="rId6"/>
    <p:sldId id="307" r:id="rId7"/>
    <p:sldId id="259" r:id="rId8"/>
    <p:sldId id="317" r:id="rId9"/>
    <p:sldId id="341" r:id="rId10"/>
    <p:sldId id="324" r:id="rId11"/>
    <p:sldId id="308" r:id="rId12"/>
    <p:sldId id="339" r:id="rId13"/>
    <p:sldId id="325" r:id="rId14"/>
    <p:sldId id="309" r:id="rId15"/>
    <p:sldId id="310" r:id="rId16"/>
    <p:sldId id="348" r:id="rId17"/>
    <p:sldId id="311" r:id="rId18"/>
    <p:sldId id="323" r:id="rId19"/>
    <p:sldId id="318" r:id="rId20"/>
    <p:sldId id="350" r:id="rId21"/>
    <p:sldId id="342" r:id="rId22"/>
    <p:sldId id="343" r:id="rId23"/>
    <p:sldId id="344" r:id="rId24"/>
    <p:sldId id="320" r:id="rId25"/>
    <p:sldId id="345" r:id="rId26"/>
    <p:sldId id="349" r:id="rId27"/>
    <p:sldId id="346" r:id="rId28"/>
    <p:sldId id="347" r:id="rId29"/>
    <p:sldId id="321" r:id="rId30"/>
    <p:sldId id="336" r:id="rId31"/>
    <p:sldId id="352" r:id="rId32"/>
    <p:sldId id="351" r:id="rId33"/>
    <p:sldId id="353" r:id="rId34"/>
    <p:sldId id="354" r:id="rId35"/>
    <p:sldId id="355" r:id="rId36"/>
    <p:sldId id="356" r:id="rId37"/>
    <p:sldId id="285" r:id="rId38"/>
    <p:sldId id="335" r:id="rId39"/>
    <p:sldId id="357" r:id="rId40"/>
    <p:sldId id="362" r:id="rId41"/>
    <p:sldId id="261" r:id="rId42"/>
    <p:sldId id="284" r:id="rId43"/>
    <p:sldId id="358" r:id="rId44"/>
    <p:sldId id="359" r:id="rId45"/>
    <p:sldId id="360" r:id="rId46"/>
    <p:sldId id="361" r:id="rId47"/>
    <p:sldId id="271" r:id="rId48"/>
    <p:sldId id="333" r:id="rId49"/>
    <p:sldId id="286" r:id="rId50"/>
    <p:sldId id="312" r:id="rId51"/>
    <p:sldId id="313" r:id="rId52"/>
  </p:sldIdLst>
  <p:sldSz cx="12192000" cy="6858000"/>
  <p:notesSz cx="6858000" cy="9144000"/>
  <p:embeddedFontLst>
    <p:embeddedFont>
      <p:font typeface="Cambria Math" panose="02040503050406030204" pitchFamily="18" charset="0"/>
      <p:regular r:id="rId54"/>
    </p:embeddedFont>
    <p:embeddedFont>
      <p:font typeface="UTM Avo" panose="02040603050506020204" pitchFamily="18" charset="0"/>
      <p:regular r:id="rId55"/>
      <p:bold r:id="rId56"/>
      <p:italic r:id="rId57"/>
      <p:boldItalic r:id="rId58"/>
    </p:embeddedFont>
  </p:embeddedFontLst>
  <p:custDataLst>
    <p:tags r:id="rId5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7E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46" autoAdjust="0"/>
    <p:restoredTop sz="94660"/>
  </p:normalViewPr>
  <p:slideViewPr>
    <p:cSldViewPr snapToGrid="0">
      <p:cViewPr varScale="1">
        <p:scale>
          <a:sx n="103" d="100"/>
          <a:sy n="103"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2.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3.fntdata"/><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4.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406749-592E-4551-BF9D-0EB616505A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566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406749-592E-4551-BF9D-0EB616505A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3936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406749-592E-4551-BF9D-0EB616505A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5607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783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727459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22432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2492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960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52239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15408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539021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24960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61044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684959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20/11/2024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67436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1930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20029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97058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94108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027456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612255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5981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57783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143263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099486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147644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134761"/>
      </p:ext>
    </p:extLst>
  </p:cSld>
  <p:clrMapOvr>
    <a:masterClrMapping/>
  </p:clrMapOvr>
  <p:transition spd="med">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5593197"/>
      </p:ext>
    </p:extLst>
  </p:cSld>
  <p:clrMapOvr>
    <a:masterClrMapping/>
  </p:clrMapOvr>
  <p:transition spd="med">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7885111"/>
      </p:ext>
    </p:extLst>
  </p:cSld>
  <p:clrMapOvr>
    <a:masterClrMapping/>
  </p:clrMapOvr>
  <p:transition spd="med">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05052020"/>
      </p:ext>
    </p:extLst>
  </p:cSld>
  <p:clrMapOvr>
    <a:masterClrMapping/>
  </p:clrMapOvr>
  <p:transition spd="med">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8651070"/>
      </p:ext>
    </p:extLst>
  </p:cSld>
  <p:clrMapOvr>
    <a:masterClrMapping/>
  </p:clrMapOvr>
  <p:transition spd="med">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8320587"/>
      </p:ext>
    </p:extLst>
  </p:cSld>
  <p:clrMapOvr>
    <a:masterClrMapping/>
  </p:clrMapOvr>
  <p:transition spd="med">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10435445"/>
      </p:ext>
    </p:extLst>
  </p:cSld>
  <p:clrMapOvr>
    <a:masterClrMapping/>
  </p:clrMapOvr>
  <p:transition spd="med">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672197"/>
      </p:ext>
    </p:extLst>
  </p:cSld>
  <p:clrMapOvr>
    <a:masterClrMapping/>
  </p:clrMapOvr>
  <p:transition spd="med">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9076751"/>
      </p:ext>
    </p:extLst>
  </p:cSld>
  <p:clrMapOvr>
    <a:masterClrMapping/>
  </p:clrMapOvr>
  <p:transition spd="med">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74991366"/>
      </p:ext>
    </p:extLst>
  </p:cSld>
  <p:clrMapOvr>
    <a:masterClrMapping/>
  </p:clrMapOvr>
  <p:transition spd="med">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20/11/2024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34150833"/>
      </p:ext>
    </p:extLst>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F51C3B0E-C407-F752-6CC0-77DB3090448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20/11/2024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105323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74945668"/>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20/11/2024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993735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push dir="u"/>
  </p:transition>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hyperlink" Target="https://www.hoc10.vn/doc-sach/cong-nghe-5/1/685/33/"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0.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hyperlink" Target="https://www.hoc10.vn/doc-sach/cong-nghe-5/1/685/33/"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0.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6.svg"/><Relationship Id="rId3" Type="http://schemas.openxmlformats.org/officeDocument/2006/relationships/image" Target="../media/image8.png"/><Relationship Id="rId7" Type="http://schemas.microsoft.com/office/2007/relationships/hdphoto" Target="../media/hdphoto3.wdp"/><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openxmlformats.org/officeDocument/2006/relationships/image" Target="../media/image11.png"/><Relationship Id="rId11" Type="http://schemas.openxmlformats.org/officeDocument/2006/relationships/image" Target="../media/image14.jpeg"/><Relationship Id="rId5" Type="http://schemas.microsoft.com/office/2007/relationships/hdphoto" Target="../media/hdphoto2.wdp"/><Relationship Id="rId10" Type="http://schemas.microsoft.com/office/2007/relationships/hdphoto" Target="../media/hdphoto4.wdp"/><Relationship Id="rId4" Type="http://schemas.openxmlformats.org/officeDocument/2006/relationships/image" Target="../media/image10.png"/><Relationship Id="rId9" Type="http://schemas.openxmlformats.org/officeDocument/2006/relationships/image" Target="../media/image13.png"/><Relationship Id="rId1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13" Type="http://schemas.microsoft.com/office/2007/relationships/hdphoto" Target="../media/hdphoto7.wdp"/><Relationship Id="rId3" Type="http://schemas.openxmlformats.org/officeDocument/2006/relationships/image" Target="../media/image18.png"/><Relationship Id="rId7" Type="http://schemas.openxmlformats.org/officeDocument/2006/relationships/image" Target="../media/image14.jpeg"/><Relationship Id="rId12"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16.svg"/><Relationship Id="rId11" Type="http://schemas.openxmlformats.org/officeDocument/2006/relationships/image" Target="../media/image17.jpeg"/><Relationship Id="rId5" Type="http://schemas.openxmlformats.org/officeDocument/2006/relationships/image" Target="../media/image15.png"/><Relationship Id="rId10" Type="http://schemas.openxmlformats.org/officeDocument/2006/relationships/image" Target="../media/image12.jpeg"/><Relationship Id="rId4" Type="http://schemas.microsoft.com/office/2007/relationships/hdphoto" Target="../media/hdphoto5.wdp"/><Relationship Id="rId9" Type="http://schemas.microsoft.com/office/2007/relationships/hdphoto" Target="../media/hdphoto6.wdp"/></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2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5" Type="http://schemas.openxmlformats.org/officeDocument/2006/relationships/hyperlink" Target="https://youtu.be/mRApZVPSsps" TargetMode="Externa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7.png"/><Relationship Id="rId12" Type="http://schemas.microsoft.com/office/2007/relationships/hdphoto" Target="../media/hdphoto12.wdp"/><Relationship Id="rId2" Type="http://schemas.openxmlformats.org/officeDocument/2006/relationships/image" Target="../media/image8.png"/><Relationship Id="rId1" Type="http://schemas.openxmlformats.org/officeDocument/2006/relationships/slideLayout" Target="../slideLayouts/slideLayout40.xml"/><Relationship Id="rId6" Type="http://schemas.microsoft.com/office/2007/relationships/hdphoto" Target="../media/hdphoto9.wdp"/><Relationship Id="rId11" Type="http://schemas.openxmlformats.org/officeDocument/2006/relationships/image" Target="../media/image29.png"/><Relationship Id="rId5" Type="http://schemas.openxmlformats.org/officeDocument/2006/relationships/image" Target="../media/image26.png"/><Relationship Id="rId10" Type="http://schemas.microsoft.com/office/2007/relationships/hdphoto" Target="../media/hdphoto11.wdp"/><Relationship Id="rId4" Type="http://schemas.microsoft.com/office/2007/relationships/hdphoto" Target="../media/hdphoto8.wdp"/><Relationship Id="rId9" Type="http://schemas.openxmlformats.org/officeDocument/2006/relationships/image" Target="../media/image28.png"/><Relationship Id="rId14" Type="http://schemas.microsoft.com/office/2007/relationships/hdphoto" Target="../media/hdphoto13.wdp"/></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37.sv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45.svg"/><Relationship Id="rId5" Type="http://schemas.openxmlformats.org/officeDocument/2006/relationships/image" Target="../media/image44.png"/><Relationship Id="rId4" Type="http://schemas.microsoft.com/office/2007/relationships/hdphoto" Target="../media/hdphoto14.wdp"/><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1.svg"/><Relationship Id="rId2" Type="http://schemas.openxmlformats.org/officeDocument/2006/relationships/notesSlide" Target="../notesSlides/notesSlide5.xml"/><Relationship Id="rId1" Type="http://schemas.openxmlformats.org/officeDocument/2006/relationships/slideLayout" Target="../slideLayouts/slideLayout40.xml"/><Relationship Id="rId6" Type="http://schemas.openxmlformats.org/officeDocument/2006/relationships/image" Target="../media/image50.png"/><Relationship Id="rId5" Type="http://schemas.microsoft.com/office/2007/relationships/hdphoto" Target="../media/hdphoto15.wdp"/><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3.svg"/><Relationship Id="rId2" Type="http://schemas.openxmlformats.org/officeDocument/2006/relationships/notesSlide" Target="../notesSlides/notesSlide6.xml"/><Relationship Id="rId1" Type="http://schemas.openxmlformats.org/officeDocument/2006/relationships/slideLayout" Target="../slideLayouts/slideLayout40.xml"/><Relationship Id="rId6" Type="http://schemas.openxmlformats.org/officeDocument/2006/relationships/image" Target="../media/image52.png"/><Relationship Id="rId5" Type="http://schemas.microsoft.com/office/2007/relationships/hdphoto" Target="../media/hdphoto16.wdp"/><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2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6.png"/><Relationship Id="rId5" Type="http://schemas.openxmlformats.org/officeDocument/2006/relationships/hyperlink" Target="https://youtu.be/J5MGQVtfdDY" TargetMode="Externa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8.png"/><Relationship Id="rId1" Type="http://schemas.openxmlformats.org/officeDocument/2006/relationships/slideLayout" Target="../slideLayouts/slideLayout40.xml"/><Relationship Id="rId6" Type="http://schemas.microsoft.com/office/2007/relationships/hdphoto" Target="../media/hdphoto17.wdp"/><Relationship Id="rId5" Type="http://schemas.openxmlformats.org/officeDocument/2006/relationships/image" Target="../media/image59.pn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8.png"/><Relationship Id="rId1" Type="http://schemas.openxmlformats.org/officeDocument/2006/relationships/slideLayout" Target="../slideLayouts/slideLayout40.xml"/><Relationship Id="rId6" Type="http://schemas.microsoft.com/office/2007/relationships/hdphoto" Target="../media/hdphoto19.wdp"/><Relationship Id="rId5" Type="http://schemas.openxmlformats.org/officeDocument/2006/relationships/image" Target="../media/image63.png"/><Relationship Id="rId4" Type="http://schemas.microsoft.com/office/2007/relationships/hdphoto" Target="../media/hdphoto18.wdp"/></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sv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51.sv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71.png"/><Relationship Id="rId4" Type="http://schemas.microsoft.com/office/2007/relationships/hdphoto" Target="../media/hdphoto20.wdp"/></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77.svg"/><Relationship Id="rId5" Type="http://schemas.openxmlformats.org/officeDocument/2006/relationships/image" Target="../media/image76.png"/><Relationship Id="rId10" Type="http://schemas.openxmlformats.org/officeDocument/2006/relationships/image" Target="../media/image81.svg"/><Relationship Id="rId4" Type="http://schemas.openxmlformats.org/officeDocument/2006/relationships/image" Target="../media/image75.svg"/><Relationship Id="rId9"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84.jpeg"/><Relationship Id="rId4" Type="http://schemas.openxmlformats.org/officeDocument/2006/relationships/image" Target="../media/image83.svg"/></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png"/><Relationship Id="rId1" Type="http://schemas.openxmlformats.org/officeDocument/2006/relationships/slideLayout" Target="../slideLayouts/slideLayout40.xml"/><Relationship Id="rId5" Type="http://schemas.microsoft.com/office/2007/relationships/hdphoto" Target="../media/hdphoto21.wdp"/><Relationship Id="rId4" Type="http://schemas.openxmlformats.org/officeDocument/2006/relationships/image" Target="../media/image86.png"/></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88.svg"/></Relationships>
</file>

<file path=ppt/slides/_rels/slide3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91.png"/><Relationship Id="rId4" Type="http://schemas.openxmlformats.org/officeDocument/2006/relationships/image" Target="../media/image90.svg"/></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hyperlink" Target="https://www.hoc10.vn/doc-sach/cong-nghe-5/1/685/33/" TargetMode="External"/><Relationship Id="rId4" Type="http://schemas.openxmlformats.org/officeDocument/2006/relationships/image" Target="../media/image92.png"/></Relationships>
</file>

<file path=ppt/slides/_rels/slide3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3.png"/><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3.png"/><Relationship Id="rId1" Type="http://schemas.openxmlformats.org/officeDocument/2006/relationships/slideLayout" Target="../slideLayouts/slideLayout40.xml"/><Relationship Id="rId4" Type="http://schemas.microsoft.com/office/2007/relationships/hdphoto" Target="../media/hdphoto22.wdp"/></Relationships>
</file>

<file path=ppt/slides/_rels/slide4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3.png"/><Relationship Id="rId1" Type="http://schemas.openxmlformats.org/officeDocument/2006/relationships/slideLayout" Target="../slideLayouts/slideLayout40.xml"/><Relationship Id="rId4" Type="http://schemas.microsoft.com/office/2007/relationships/hdphoto" Target="../media/hdphoto23.wdp"/></Relationships>
</file>

<file path=ppt/slides/_rels/slide4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hyperlink" Target="https://www.hoc10.vn/doc-sach/cong-nghe-5/1/685/33/" TargetMode="External"/><Relationship Id="rId4" Type="http://schemas.openxmlformats.org/officeDocument/2006/relationships/image" Target="../media/image98.png"/></Relationships>
</file>

<file path=ppt/slides/_rels/slide4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40.xml"/><Relationship Id="rId5" Type="http://schemas.microsoft.com/office/2007/relationships/hdphoto" Target="../media/hdphoto24.wdp"/><Relationship Id="rId4" Type="http://schemas.openxmlformats.org/officeDocument/2006/relationships/image" Target="../media/image101.png"/></Relationships>
</file>

<file path=ppt/slides/_rels/slide46.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03.jpg"/></Relationships>
</file>

<file path=ppt/slides/_rels/slide4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8853714" y="195308"/>
            <a:ext cx="3222171" cy="646331"/>
          </a:xfrm>
          <a:prstGeom prst="rect">
            <a:avLst/>
          </a:prstGeom>
          <a:noFill/>
        </p:spPr>
        <p:txBody>
          <a:bodyPr wrap="square" rtlCol="0">
            <a:spAutoFit/>
          </a:bodyPr>
          <a:lstStyle/>
          <a:p>
            <a:pPr algn="ctr"/>
            <a:r>
              <a:rPr lang="en-US" sz="3600">
                <a:solidFill>
                  <a:schemeClr val="bg1"/>
                </a:solidFill>
                <a:effectLst>
                  <a:outerShdw blurRad="38100" dist="38100" dir="2700000" algn="tl">
                    <a:srgbClr val="000000">
                      <a:alpha val="43137"/>
                    </a:srgbClr>
                  </a:outerShdw>
                </a:effectLst>
                <a:latin typeface="UTM Avo" panose="02040603050506020204" pitchFamily="18" charset="0"/>
              </a:rPr>
              <a:t>Công nghệ 5</a:t>
            </a:r>
          </a:p>
        </p:txBody>
      </p:sp>
      <p:sp>
        <p:nvSpPr>
          <p:cNvPr id="3" name="Google Shape;54;p1">
            <a:extLst>
              <a:ext uri="{FF2B5EF4-FFF2-40B4-BE49-F238E27FC236}">
                <a16:creationId xmlns:a16="http://schemas.microsoft.com/office/drawing/2014/main" id="{64A93626-D413-2664-E640-2B552ADC0F6B}"/>
              </a:ext>
            </a:extLst>
          </p:cNvPr>
          <p:cNvSpPr txBox="1">
            <a:spLocks/>
          </p:cNvSpPr>
          <p:nvPr/>
        </p:nvSpPr>
        <p:spPr>
          <a:xfrm>
            <a:off x="0" y="966242"/>
            <a:ext cx="12192000" cy="246715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1</a:t>
            </a:r>
          </a:p>
          <a:p>
            <a:pPr algn="ctr">
              <a:lnSpc>
                <a:spcPct val="150000"/>
              </a:lnSpc>
              <a:buSzPts val="990"/>
              <a:buFont typeface="Arial"/>
              <a:buNone/>
            </a:pPr>
            <a:r>
              <a:rPr lang="en-US" sz="5200" b="1" dirty="0" err="1">
                <a:solidFill>
                  <a:srgbClr val="002060"/>
                </a:solidFill>
                <a:latin typeface="UTM Avo" panose="02040603050506020204" pitchFamily="18" charset="0"/>
              </a:rPr>
              <a:t>Công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nghệ</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và</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4" name="Google Shape;54;p1">
            <a:extLst>
              <a:ext uri="{FF2B5EF4-FFF2-40B4-BE49-F238E27FC236}">
                <a16:creationId xmlns:a16="http://schemas.microsoft.com/office/drawing/2014/main" id="{FBCDFB38-C178-1AFE-9704-85927849F990}"/>
              </a:ext>
            </a:extLst>
          </p:cNvPr>
          <p:cNvSpPr txBox="1">
            <a:spLocks/>
          </p:cNvSpPr>
          <p:nvPr/>
        </p:nvSpPr>
        <p:spPr>
          <a:xfrm>
            <a:off x="1508760" y="3828867"/>
            <a:ext cx="9174480" cy="135896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en-US" sz="4800" b="1">
                <a:solidFill>
                  <a:srgbClr val="FF0000"/>
                </a:solidFill>
                <a:latin typeface="UTM Avo" panose="02040603050506020204" pitchFamily="18" charset="0"/>
                <a:cs typeface="Arial" panose="020B0604020202020204" pitchFamily="34" charset="0"/>
              </a:rPr>
              <a:t>Bài 6. Sử dụng điện thoại (Tiết 2)</a:t>
            </a:r>
            <a:endParaRPr lang="en-US" sz="4800" b="1" dirty="0">
              <a:solidFill>
                <a:srgbClr val="FF0000"/>
              </a:solidFill>
              <a:latin typeface="UTM Avo" panose="02040603050506020204" pitchFamily="18" charset="0"/>
              <a:cs typeface="Arial" panose="020B0604020202020204" pitchFamily="34" charset="0"/>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6B9935-EB3E-AF3A-575F-78609FA23C28}"/>
              </a:ext>
            </a:extLst>
          </p:cNvPr>
          <p:cNvSpPr txBox="1"/>
          <p:nvPr/>
        </p:nvSpPr>
        <p:spPr>
          <a:xfrm>
            <a:off x="424664" y="1661250"/>
            <a:ext cx="10378196" cy="461665"/>
          </a:xfrm>
          <a:prstGeom prst="rect">
            <a:avLst/>
          </a:prstGeom>
          <a:noFill/>
        </p:spPr>
        <p:txBody>
          <a:bodyPr wrap="square">
            <a:spAutoFit/>
          </a:bodyPr>
          <a:lstStyle/>
          <a:p>
            <a:pPr algn="ctr" defTabSz="609630">
              <a:buClrTx/>
              <a:defRPr/>
            </a:pPr>
            <a:r>
              <a:rPr lang="vi-VN" sz="2400" b="1" kern="1200" dirty="0">
                <a:latin typeface="+mj-lt"/>
                <a:cs typeface="+mn-ea"/>
                <a:sym typeface="+mn-lt"/>
              </a:rPr>
              <a:t>Quan sát và đọc thông tin các biểu tượng trong </a:t>
            </a:r>
            <a:r>
              <a:rPr lang="nl-NL" sz="2400" b="1" kern="1200" dirty="0">
                <a:latin typeface="+mj-lt"/>
                <a:cs typeface="+mn-ea"/>
                <a:sym typeface="+mn-lt"/>
              </a:rPr>
              <a:t>SGK </a:t>
            </a:r>
            <a:r>
              <a:rPr lang="nl-NL" sz="2400" b="1" kern="1200" dirty="0" err="1">
                <a:latin typeface="+mj-lt"/>
                <a:cs typeface="+mn-ea"/>
                <a:sym typeface="+mn-lt"/>
              </a:rPr>
              <a:t>trang</a:t>
            </a:r>
            <a:r>
              <a:rPr lang="nl-NL" sz="2400" b="1" kern="1200" dirty="0">
                <a:latin typeface="+mj-lt"/>
                <a:cs typeface="+mn-ea"/>
                <a:sym typeface="+mn-lt"/>
              </a:rPr>
              <a:t> </a:t>
            </a:r>
            <a:r>
              <a:rPr lang="vi-VN" sz="2400" b="1" kern="1200" dirty="0">
                <a:latin typeface="+mj-lt"/>
                <a:cs typeface="+mn-ea"/>
                <a:sym typeface="+mn-lt"/>
              </a:rPr>
              <a:t>32</a:t>
            </a:r>
            <a:r>
              <a:rPr lang="en-VN" sz="2400" b="1" kern="1200" dirty="0">
                <a:solidFill>
                  <a:prstClr val="black"/>
                </a:solidFill>
                <a:latin typeface="+mj-lt"/>
                <a:cs typeface="+mn-ea"/>
                <a:sym typeface="+mn-lt"/>
              </a:rPr>
              <a:t> </a:t>
            </a:r>
          </a:p>
        </p:txBody>
      </p:sp>
      <p:sp>
        <p:nvSpPr>
          <p:cNvPr id="11" name="Freeform 16">
            <a:extLst>
              <a:ext uri="{FF2B5EF4-FFF2-40B4-BE49-F238E27FC236}">
                <a16:creationId xmlns:a16="http://schemas.microsoft.com/office/drawing/2014/main" id="{860721A3-294F-43D6-68F2-AA3DC757E7F2}"/>
              </a:ext>
            </a:extLst>
          </p:cNvPr>
          <p:cNvSpPr/>
          <p:nvPr/>
        </p:nvSpPr>
        <p:spPr>
          <a:xfrm>
            <a:off x="1411555" y="4200890"/>
            <a:ext cx="4318000" cy="2246418"/>
          </a:xfrm>
          <a:custGeom>
            <a:avLst/>
            <a:gdLst/>
            <a:ahLst/>
            <a:cxnLst/>
            <a:rect l="l" t="t" r="r" b="b"/>
            <a:pathLst>
              <a:path w="2609439" h="1379741">
                <a:moveTo>
                  <a:pt x="0" y="0"/>
                </a:moveTo>
                <a:lnTo>
                  <a:pt x="2609439" y="0"/>
                </a:lnTo>
                <a:lnTo>
                  <a:pt x="2609439" y="1379741"/>
                </a:lnTo>
                <a:lnTo>
                  <a:pt x="0" y="1379741"/>
                </a:lnTo>
                <a:lnTo>
                  <a:pt x="0" y="0"/>
                </a:lnTo>
                <a:close/>
              </a:path>
            </a:pathLst>
          </a:custGeom>
          <a:blipFill>
            <a:blip r:embed="rId3"/>
            <a:stretch>
              <a:fillRect/>
            </a:stretch>
          </a:blipFill>
        </p:spPr>
        <p:txBody>
          <a:bodyPr/>
          <a:lstStyle/>
          <a:p>
            <a:pPr defTabSz="609630">
              <a:buClrTx/>
              <a:defRPr/>
            </a:pPr>
            <a:endParaRPr lang="en-US" sz="2400" kern="1200" dirty="0">
              <a:solidFill>
                <a:prstClr val="black"/>
              </a:solidFill>
              <a:latin typeface="+mj-lt"/>
              <a:cs typeface="+mn-ea"/>
              <a:sym typeface="+mn-lt"/>
            </a:endParaRPr>
          </a:p>
        </p:txBody>
      </p:sp>
      <p:sp>
        <p:nvSpPr>
          <p:cNvPr id="14" name="TextBox 13">
            <a:extLst>
              <a:ext uri="{FF2B5EF4-FFF2-40B4-BE49-F238E27FC236}">
                <a16:creationId xmlns:a16="http://schemas.microsoft.com/office/drawing/2014/main" id="{24409D01-18E6-CE19-642F-113003C756FA}"/>
              </a:ext>
            </a:extLst>
          </p:cNvPr>
          <p:cNvSpPr txBox="1"/>
          <p:nvPr/>
        </p:nvSpPr>
        <p:spPr>
          <a:xfrm>
            <a:off x="646966" y="2122915"/>
            <a:ext cx="10555589" cy="1121846"/>
          </a:xfrm>
          <a:prstGeom prst="rect">
            <a:avLst/>
          </a:prstGeom>
          <a:noFill/>
        </p:spPr>
        <p:txBody>
          <a:bodyPr wrap="square">
            <a:spAutoFit/>
          </a:bodyPr>
          <a:lstStyle/>
          <a:p>
            <a:pPr algn="just" defTabSz="609630">
              <a:lnSpc>
                <a:spcPct val="150000"/>
              </a:lnSpc>
              <a:spcAft>
                <a:spcPts val="667"/>
              </a:spcAft>
              <a:buClrTx/>
              <a:defRPr/>
            </a:pPr>
            <a:r>
              <a:rPr lang="nl-NL" sz="2400" i="1" kern="1200" dirty="0">
                <a:latin typeface="+mj-lt"/>
                <a:cs typeface="+mn-ea"/>
                <a:sym typeface="+mn-lt"/>
              </a:rPr>
              <a:t> </a:t>
            </a:r>
            <a:r>
              <a:rPr lang="nl-NL" sz="2400" i="1" kern="1200" dirty="0" err="1">
                <a:latin typeface="+mj-lt"/>
                <a:cs typeface="+mn-ea"/>
                <a:sym typeface="+mn-lt"/>
              </a:rPr>
              <a:t>Nêu</a:t>
            </a:r>
            <a:r>
              <a:rPr lang="nl-NL" sz="2400" i="1" kern="1200" dirty="0">
                <a:latin typeface="+mj-lt"/>
                <a:cs typeface="+mn-ea"/>
                <a:sym typeface="+mn-lt"/>
              </a:rPr>
              <a:t> </a:t>
            </a:r>
            <a:r>
              <a:rPr lang="vi-VN" sz="2400" i="1" kern="1200" dirty="0">
                <a:latin typeface="+mj-lt"/>
                <a:cs typeface="+mn-ea"/>
                <a:sym typeface="+mn-lt"/>
              </a:rPr>
              <a:t>ý nghĩa các biểu tượng hiển thị trên màn hình điện thoại có trong hình cho phù hợp. </a:t>
            </a:r>
            <a:endParaRPr lang="en-VN" sz="2400" kern="1200" dirty="0">
              <a:solidFill>
                <a:prstClr val="black"/>
              </a:solidFill>
              <a:latin typeface="+mj-lt"/>
              <a:cs typeface="+mn-ea"/>
              <a:sym typeface="+mn-lt"/>
            </a:endParaRPr>
          </a:p>
        </p:txBody>
      </p:sp>
      <p:pic>
        <p:nvPicPr>
          <p:cNvPr id="16" name="Picture 15">
            <a:extLst>
              <a:ext uri="{FF2B5EF4-FFF2-40B4-BE49-F238E27FC236}">
                <a16:creationId xmlns:a16="http://schemas.microsoft.com/office/drawing/2014/main" id="{AC45784D-4A51-FC44-C449-67ABC3219841}"/>
              </a:ext>
            </a:extLst>
          </p:cNvPr>
          <p:cNvPicPr>
            <a:picLocks noChangeAspect="1"/>
          </p:cNvPicPr>
          <p:nvPr/>
        </p:nvPicPr>
        <p:blipFill rotWithShape="1">
          <a:blip r:embed="rId4">
            <a:extLst>
              <a:ext uri="{28A0092B-C50C-407E-A947-70E740481C1C}">
                <a14:useLocalDpi xmlns:a14="http://schemas.microsoft.com/office/drawing/2010/main" val="0"/>
              </a:ext>
            </a:extLst>
          </a:blip>
          <a:srcRect l="8107" t="25283" r="8559" b="719"/>
          <a:stretch/>
        </p:blipFill>
        <p:spPr>
          <a:xfrm>
            <a:off x="5928190" y="3137297"/>
            <a:ext cx="5297348" cy="3556830"/>
          </a:xfrm>
          <a:prstGeom prst="rect">
            <a:avLst/>
          </a:prstGeom>
        </p:spPr>
      </p:pic>
    </p:spTree>
    <p:extLst>
      <p:ext uri="{BB962C8B-B14F-4D97-AF65-F5344CB8AC3E}">
        <p14:creationId xmlns:p14="http://schemas.microsoft.com/office/powerpoint/2010/main" val="259002781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par>
                                <p:cTn id="14" presetID="9"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dissolv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BBEF365B-0256-9EC2-0056-66A407258CBC}"/>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3" name="Rectangle 42"/>
          <p:cNvSpPr/>
          <p:nvPr/>
        </p:nvSpPr>
        <p:spPr>
          <a:xfrm>
            <a:off x="3927147" y="3063574"/>
            <a:ext cx="7929340" cy="1819088"/>
          </a:xfrm>
          <a:prstGeom prst="rect">
            <a:avLst/>
          </a:prstGeom>
        </p:spPr>
        <p:txBody>
          <a:bodyPr wrap="square">
            <a:spAutoFit/>
          </a:bodyPr>
          <a:lstStyle/>
          <a:p>
            <a:pPr algn="ctr" defTabSz="609630">
              <a:lnSpc>
                <a:spcPct val="150000"/>
              </a:lnSpc>
              <a:buClrTx/>
              <a:defRPr/>
            </a:pPr>
            <a:r>
              <a:rPr lang="en-US" sz="4000" b="1" kern="1200" dirty="0">
                <a:solidFill>
                  <a:prstClr val="black"/>
                </a:solidFill>
                <a:latin typeface="UTM Avo"/>
                <a:cs typeface="+mn-ea"/>
                <a:sym typeface="+mn-lt"/>
              </a:rPr>
              <a:t>3. </a:t>
            </a:r>
            <a:r>
              <a:rPr lang="en-US" sz="4000" b="1" kern="1200" dirty="0" err="1">
                <a:solidFill>
                  <a:prstClr val="black"/>
                </a:solidFill>
                <a:latin typeface="UTM Avo"/>
                <a:cs typeface="+mn-ea"/>
                <a:sym typeface="+mn-lt"/>
              </a:rPr>
              <a:t>Khám</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phá</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các</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biểu</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tượng</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cơ</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bản</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trên</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điện</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thoại</a:t>
            </a:r>
            <a:endParaRPr lang="en-US" sz="4000" b="1" kern="1200" dirty="0">
              <a:solidFill>
                <a:prstClr val="black"/>
              </a:solidFill>
              <a:latin typeface="UTM Avo"/>
              <a:cs typeface="+mn-ea"/>
              <a:sym typeface="+mn-lt"/>
            </a:endParaRPr>
          </a:p>
        </p:txBody>
      </p:sp>
      <p:sp>
        <p:nvSpPr>
          <p:cNvPr id="5" name="AutoShape 4" descr="Biểu Tượng Điện Thoại Thông Minh Theo Phong Cách Truyện Tranh Điện Thoại  Điện Thoại Vector Minh Họa Hình Ảnh Minh Họa Hiệu Ứng Giật Gân Khái Niệm  Kinh Doanh Điện Thoại">
            <a:extLst>
              <a:ext uri="{FF2B5EF4-FFF2-40B4-BE49-F238E27FC236}">
                <a16:creationId xmlns:a16="http://schemas.microsoft.com/office/drawing/2014/main" id="{6BEF30DF-61D4-3A2C-F917-B511BA64F208}"/>
              </a:ext>
            </a:extLst>
          </p:cNvPr>
          <p:cNvSpPr>
            <a:spLocks noChangeAspect="1" noChangeArrowheads="1"/>
          </p:cNvSpPr>
          <p:nvPr/>
        </p:nvSpPr>
        <p:spPr bwMode="auto">
          <a:xfrm>
            <a:off x="5994400" y="3327400"/>
            <a:ext cx="203200" cy="20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0960" tIns="30480" rIns="60960" bIns="30480" numCol="1" anchor="t" anchorCtr="0" compatLnSpc="1">
            <a:prstTxWarp prst="textNoShape">
              <a:avLst/>
            </a:prstTxWarp>
          </a:bodyPr>
          <a:lstStyle/>
          <a:p>
            <a:pPr defTabSz="609630">
              <a:buClrTx/>
              <a:defRPr/>
            </a:pPr>
            <a:endParaRPr lang="en-VN" sz="1200" kern="1200">
              <a:solidFill>
                <a:prstClr val="black"/>
              </a:solidFill>
              <a:latin typeface="UTM Avo"/>
              <a:cs typeface="+mn-ea"/>
              <a:sym typeface="+mn-lt"/>
            </a:endParaRPr>
          </a:p>
        </p:txBody>
      </p:sp>
      <p:pic>
        <p:nvPicPr>
          <p:cNvPr id="4106" name="Picture 10" descr="Template Information Mobile phone, cartoon material business holding a mobile  phone, gadget, business Vector png | PNGEgg">
            <a:extLst>
              <a:ext uri="{FF2B5EF4-FFF2-40B4-BE49-F238E27FC236}">
                <a16:creationId xmlns:a16="http://schemas.microsoft.com/office/drawing/2014/main" id="{678A78B1-97C0-6A1F-6DC7-73E64F941C5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89" b="97447" l="10000" r="90000">
                        <a14:foregroundMark x1="41444" y1="20311" x2="51000" y2="60932"/>
                        <a14:foregroundMark x1="60667" y1="22642" x2="53667" y2="63041"/>
                        <a14:foregroundMark x1="53667" y1="63041" x2="53667" y2="63263"/>
                        <a14:foregroundMark x1="40556" y1="23307" x2="40333" y2="40511"/>
                        <a14:foregroundMark x1="40333" y1="40511" x2="45889" y2="63596"/>
                        <a14:foregroundMark x1="40000" y1="22642" x2="59222" y2="20977"/>
                        <a14:foregroundMark x1="46889" y1="14428" x2="57889" y2="14206"/>
                        <a14:foregroundMark x1="37444" y1="29856" x2="63667" y2="27303"/>
                        <a14:foregroundMark x1="57333" y1="20755" x2="63222" y2="21421"/>
                        <a14:foregroundMark x1="63222" y1="21421" x2="66667" y2="26748"/>
                        <a14:foregroundMark x1="66667" y1="26748" x2="66556" y2="55827"/>
                        <a14:foregroundMark x1="70222" y1="24972" x2="70222" y2="24972"/>
                        <a14:foregroundMark x1="71444" y1="21199" x2="71889" y2="24195"/>
                        <a14:foregroundMark x1="56222" y1="20089" x2="63444" y2="19534"/>
                        <a14:foregroundMark x1="35556" y1="39401" x2="40222" y2="60044"/>
                        <a14:foregroundMark x1="49444" y1="71254" x2="51778" y2="75028"/>
                        <a14:foregroundMark x1="71889" y1="47836" x2="72333" y2="53052"/>
                        <a14:foregroundMark x1="72333" y1="53052" x2="72333" y2="53052"/>
                        <a14:foregroundMark x1="70667" y1="36848" x2="71000" y2="39956"/>
                        <a14:foregroundMark x1="68667" y1="61154" x2="70667" y2="65372"/>
                        <a14:foregroundMark x1="66000" y1="57270" x2="66000" y2="59822"/>
                        <a14:foregroundMark x1="30222" y1="32408" x2="28778" y2="70588"/>
                        <a14:foregroundMark x1="25111" y1="92120" x2="47778" y2="80133"/>
                        <a14:foregroundMark x1="54778" y1="65705" x2="63889" y2="65927"/>
                        <a14:foregroundMark x1="16667" y1="97225" x2="31333" y2="97447"/>
                        <a14:foregroundMark x1="31333" y1="97447" x2="33444" y2="97225"/>
                        <a14:foregroundMark x1="50333" y1="32630" x2="53667" y2="50943"/>
                        <a14:foregroundMark x1="60889" y1="47836" x2="61778" y2="53718"/>
                        <a14:foregroundMark x1="38444" y1="21199" x2="60889" y2="20311"/>
                        <a14:foregroundMark x1="60889" y1="20311" x2="65667" y2="20644"/>
                        <a14:foregroundMark x1="65667" y1="20644" x2="67222" y2="20311"/>
                        <a14:foregroundMark x1="45889" y1="30078" x2="53000" y2="29856"/>
                        <a14:foregroundMark x1="53000" y1="29856" x2="58556" y2="29856"/>
                        <a14:foregroundMark x1="36333" y1="25638" x2="36556" y2="40844"/>
                        <a14:foregroundMark x1="37000" y1="57936" x2="36889" y2="63596"/>
                        <a14:foregroundMark x1="36889" y1="63596" x2="41444" y2="66260"/>
                        <a14:foregroundMark x1="41444" y1="66260" x2="54444" y2="64706"/>
                        <a14:foregroundMark x1="54444" y1="64706" x2="57111" y2="64706"/>
                      </a14:backgroundRemoval>
                    </a14:imgEffect>
                  </a14:imgLayer>
                </a14:imgProps>
              </a:ext>
              <a:ext uri="{28A0092B-C50C-407E-A947-70E740481C1C}">
                <a14:useLocalDpi xmlns:a14="http://schemas.microsoft.com/office/drawing/2010/main" val="0"/>
              </a:ext>
            </a:extLst>
          </a:blip>
          <a:srcRect/>
          <a:stretch>
            <a:fillRect/>
          </a:stretch>
        </p:blipFill>
        <p:spPr bwMode="auto">
          <a:xfrm>
            <a:off x="-374576" y="1360318"/>
            <a:ext cx="5491743" cy="5497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2640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FD5D8C07-D986-7A70-BFDC-7BA4B62E59AC}"/>
              </a:ext>
            </a:extLst>
          </p:cNvPr>
          <p:cNvGraphicFramePr>
            <a:graphicFrameLocks noGrp="1"/>
          </p:cNvGraphicFramePr>
          <p:nvPr>
            <p:extLst>
              <p:ext uri="{D42A27DB-BD31-4B8C-83A1-F6EECF244321}">
                <p14:modId xmlns:p14="http://schemas.microsoft.com/office/powerpoint/2010/main" val="2257063360"/>
              </p:ext>
            </p:extLst>
          </p:nvPr>
        </p:nvGraphicFramePr>
        <p:xfrm>
          <a:off x="559923" y="1651298"/>
          <a:ext cx="5537200" cy="5059952"/>
        </p:xfrm>
        <a:graphic>
          <a:graphicData uri="http://schemas.openxmlformats.org/drawingml/2006/table">
            <a:tbl>
              <a:tblPr firstRow="1" bandRow="1">
                <a:tableStyleId>{5C22544A-7EE6-4342-B048-85BDC9FD1C3A}</a:tableStyleId>
              </a:tblPr>
              <a:tblGrid>
                <a:gridCol w="5537200">
                  <a:extLst>
                    <a:ext uri="{9D8B030D-6E8A-4147-A177-3AD203B41FA5}">
                      <a16:colId xmlns:a16="http://schemas.microsoft.com/office/drawing/2014/main" val="3999088403"/>
                    </a:ext>
                  </a:extLst>
                </a:gridCol>
              </a:tblGrid>
              <a:tr h="565195">
                <a:tc>
                  <a:txBody>
                    <a:bodyPr/>
                    <a:lstStyle/>
                    <a:p>
                      <a:pPr algn="just">
                        <a:lnSpc>
                          <a:spcPct val="100000"/>
                        </a:lnSpc>
                      </a:pPr>
                      <a:r>
                        <a:rPr lang="en-VN" sz="2400" b="0" dirty="0">
                          <a:solidFill>
                            <a:schemeClr val="tx1"/>
                          </a:solidFill>
                          <a:latin typeface="+mn-lt"/>
                          <a:ea typeface="+mn-ea"/>
                          <a:cs typeface="+mn-ea"/>
                          <a:sym typeface="+mn-lt"/>
                        </a:rPr>
                        <a:t>A. Khoá màn hình</a:t>
                      </a:r>
                    </a:p>
                  </a:txBody>
                  <a:tcPr marL="60960" marR="60960" marT="30480" marB="30480" anchor="ctr">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EDDFEF"/>
                    </a:solidFill>
                  </a:tcPr>
                </a:tc>
                <a:extLst>
                  <a:ext uri="{0D108BD9-81ED-4DB2-BD59-A6C34878D82A}">
                    <a16:rowId xmlns:a16="http://schemas.microsoft.com/office/drawing/2014/main" val="4240907430"/>
                  </a:ext>
                </a:extLst>
              </a:tr>
              <a:tr h="565195">
                <a:tc>
                  <a:txBody>
                    <a:bodyPr/>
                    <a:lstStyle/>
                    <a:p>
                      <a:pPr algn="just">
                        <a:lnSpc>
                          <a:spcPct val="100000"/>
                        </a:lnSpc>
                      </a:pPr>
                      <a:r>
                        <a:rPr lang="en-VN" sz="2400" b="0" dirty="0">
                          <a:solidFill>
                            <a:schemeClr val="tx1"/>
                          </a:solidFill>
                          <a:latin typeface="+mn-lt"/>
                          <a:ea typeface="+mn-ea"/>
                          <a:cs typeface="+mn-ea"/>
                          <a:sym typeface="+mn-lt"/>
                        </a:rPr>
                        <a:t>B. Đồng hồ báo thức</a:t>
                      </a:r>
                    </a:p>
                  </a:txBody>
                  <a:tcPr marL="60960" marR="60960" marT="30480" marB="30480" anchor="ctr">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DBF5F7"/>
                    </a:solidFill>
                  </a:tcPr>
                </a:tc>
                <a:extLst>
                  <a:ext uri="{0D108BD9-81ED-4DB2-BD59-A6C34878D82A}">
                    <a16:rowId xmlns:a16="http://schemas.microsoft.com/office/drawing/2014/main" val="1781808491"/>
                  </a:ext>
                </a:extLst>
              </a:tr>
              <a:tr h="744659">
                <a:tc>
                  <a:txBody>
                    <a:bodyPr/>
                    <a:lstStyle/>
                    <a:p>
                      <a:pPr algn="just">
                        <a:lnSpc>
                          <a:spcPct val="100000"/>
                        </a:lnSpc>
                      </a:pPr>
                      <a:r>
                        <a:rPr lang="en-VN" sz="2400" b="0" dirty="0">
                          <a:solidFill>
                            <a:schemeClr val="tx1"/>
                          </a:solidFill>
                          <a:latin typeface="+mn-lt"/>
                          <a:ea typeface="+mn-ea"/>
                          <a:cs typeface="+mn-ea"/>
                          <a:sym typeface="+mn-lt"/>
                        </a:rPr>
                        <a:t>C. Kết thúc hoặc từ chối cuộc gọi.</a:t>
                      </a:r>
                    </a:p>
                  </a:txBody>
                  <a:tcPr marL="60960" marR="60960" marT="30480" marB="30480" anchor="ctr">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EDDFEF"/>
                    </a:solidFill>
                  </a:tcPr>
                </a:tc>
                <a:extLst>
                  <a:ext uri="{0D108BD9-81ED-4DB2-BD59-A6C34878D82A}">
                    <a16:rowId xmlns:a16="http://schemas.microsoft.com/office/drawing/2014/main" val="4038854743"/>
                  </a:ext>
                </a:extLst>
              </a:tr>
              <a:tr h="744659">
                <a:tc>
                  <a:txBody>
                    <a:bodyPr/>
                    <a:lstStyle/>
                    <a:p>
                      <a:pPr algn="just">
                        <a:lnSpc>
                          <a:spcPct val="100000"/>
                        </a:lnSpc>
                      </a:pPr>
                      <a:r>
                        <a:rPr lang="en-VN" sz="2400" b="0" dirty="0">
                          <a:solidFill>
                            <a:schemeClr val="tx1"/>
                          </a:solidFill>
                          <a:latin typeface="+mn-lt"/>
                          <a:ea typeface="+mn-ea"/>
                          <a:cs typeface="+mn-ea"/>
                          <a:sym typeface="+mn-lt"/>
                        </a:rPr>
                        <a:t>D. Thực hiện hoặc nhận cuộc gọi</a:t>
                      </a:r>
                    </a:p>
                  </a:txBody>
                  <a:tcPr marL="60960" marR="60960" marT="30480" marB="30480" anchor="ctr">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DBF5F7"/>
                    </a:solidFill>
                  </a:tcPr>
                </a:tc>
                <a:extLst>
                  <a:ext uri="{0D108BD9-81ED-4DB2-BD59-A6C34878D82A}">
                    <a16:rowId xmlns:a16="http://schemas.microsoft.com/office/drawing/2014/main" val="1958213261"/>
                  </a:ext>
                </a:extLst>
              </a:tr>
              <a:tr h="565195">
                <a:tc>
                  <a:txBody>
                    <a:bodyPr/>
                    <a:lstStyle/>
                    <a:p>
                      <a:pPr algn="just">
                        <a:lnSpc>
                          <a:spcPct val="100000"/>
                        </a:lnSpc>
                      </a:pPr>
                      <a:r>
                        <a:rPr lang="en-VN" sz="2400" b="0" dirty="0">
                          <a:solidFill>
                            <a:schemeClr val="tx1"/>
                          </a:solidFill>
                          <a:latin typeface="+mn-lt"/>
                          <a:ea typeface="+mn-ea"/>
                          <a:cs typeface="+mn-ea"/>
                          <a:sym typeface="+mn-lt"/>
                        </a:rPr>
                        <a:t>E. Có tin nhắn mới</a:t>
                      </a:r>
                    </a:p>
                  </a:txBody>
                  <a:tcPr marL="60960" marR="60960" marT="30480" marB="30480" anchor="ctr">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EDDFEF"/>
                    </a:solidFill>
                  </a:tcPr>
                </a:tc>
                <a:extLst>
                  <a:ext uri="{0D108BD9-81ED-4DB2-BD59-A6C34878D82A}">
                    <a16:rowId xmlns:a16="http://schemas.microsoft.com/office/drawing/2014/main" val="1817290548"/>
                  </a:ext>
                </a:extLst>
              </a:tr>
              <a:tr h="744659">
                <a:tc>
                  <a:txBody>
                    <a:bodyPr/>
                    <a:lstStyle/>
                    <a:p>
                      <a:pPr algn="just">
                        <a:lnSpc>
                          <a:spcPct val="100000"/>
                        </a:lnSpc>
                      </a:pPr>
                      <a:r>
                        <a:rPr lang="en-VN" sz="2400" b="0" dirty="0">
                          <a:solidFill>
                            <a:schemeClr val="tx1"/>
                          </a:solidFill>
                          <a:latin typeface="+mn-lt"/>
                          <a:ea typeface="+mn-ea"/>
                          <a:cs typeface="+mn-ea"/>
                          <a:sym typeface="+mn-lt"/>
                        </a:rPr>
                        <a:t>G. Tắt âm thanh của điện thoại</a:t>
                      </a:r>
                    </a:p>
                  </a:txBody>
                  <a:tcPr marL="60960" marR="60960" marT="30480" marB="30480" anchor="ctr">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DBF5F7"/>
                    </a:solidFill>
                  </a:tcPr>
                </a:tc>
                <a:extLst>
                  <a:ext uri="{0D108BD9-81ED-4DB2-BD59-A6C34878D82A}">
                    <a16:rowId xmlns:a16="http://schemas.microsoft.com/office/drawing/2014/main" val="2385527201"/>
                  </a:ext>
                </a:extLst>
              </a:tr>
              <a:tr h="565195">
                <a:tc>
                  <a:txBody>
                    <a:bodyPr/>
                    <a:lstStyle/>
                    <a:p>
                      <a:pPr algn="just">
                        <a:lnSpc>
                          <a:spcPct val="100000"/>
                        </a:lnSpc>
                      </a:pPr>
                      <a:r>
                        <a:rPr lang="en-VN" sz="2400" b="0" dirty="0">
                          <a:solidFill>
                            <a:schemeClr val="tx1"/>
                          </a:solidFill>
                          <a:latin typeface="+mn-lt"/>
                          <a:ea typeface="+mn-ea"/>
                          <a:cs typeface="+mn-ea"/>
                          <a:sym typeface="+mn-lt"/>
                        </a:rPr>
                        <a:t>H. Đang sạc pin</a:t>
                      </a:r>
                    </a:p>
                  </a:txBody>
                  <a:tcPr marL="60960" marR="60960" marT="30480" marB="30480" anchor="ctr">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EDDFEF"/>
                    </a:solidFill>
                  </a:tcPr>
                </a:tc>
                <a:extLst>
                  <a:ext uri="{0D108BD9-81ED-4DB2-BD59-A6C34878D82A}">
                    <a16:rowId xmlns:a16="http://schemas.microsoft.com/office/drawing/2014/main" val="1538412226"/>
                  </a:ext>
                </a:extLst>
              </a:tr>
              <a:tr h="565195">
                <a:tc>
                  <a:txBody>
                    <a:bodyPr/>
                    <a:lstStyle/>
                    <a:p>
                      <a:pPr algn="just">
                        <a:lnSpc>
                          <a:spcPct val="100000"/>
                        </a:lnSpc>
                      </a:pPr>
                      <a:r>
                        <a:rPr lang="en-VN" sz="2400" b="0" dirty="0">
                          <a:solidFill>
                            <a:schemeClr val="tx1"/>
                          </a:solidFill>
                          <a:latin typeface="+mn-lt"/>
                          <a:ea typeface="+mn-ea"/>
                          <a:cs typeface="+mn-ea"/>
                          <a:sym typeface="+mn-lt"/>
                        </a:rPr>
                        <a:t>I. Pin yếu</a:t>
                      </a: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F5F7"/>
                    </a:solidFill>
                  </a:tcPr>
                </a:tc>
                <a:extLst>
                  <a:ext uri="{0D108BD9-81ED-4DB2-BD59-A6C34878D82A}">
                    <a16:rowId xmlns:a16="http://schemas.microsoft.com/office/drawing/2014/main" val="213922206"/>
                  </a:ext>
                </a:extLst>
              </a:tr>
            </a:tbl>
          </a:graphicData>
        </a:graphic>
      </p:graphicFrame>
      <p:graphicFrame>
        <p:nvGraphicFramePr>
          <p:cNvPr id="3" name="Table 3">
            <a:extLst>
              <a:ext uri="{FF2B5EF4-FFF2-40B4-BE49-F238E27FC236}">
                <a16:creationId xmlns:a16="http://schemas.microsoft.com/office/drawing/2014/main" id="{40C0DDC5-E70B-16F4-542E-558F5C513CDE}"/>
              </a:ext>
            </a:extLst>
          </p:cNvPr>
          <p:cNvGraphicFramePr>
            <a:graphicFrameLocks noGrp="1"/>
          </p:cNvGraphicFramePr>
          <p:nvPr>
            <p:extLst>
              <p:ext uri="{D42A27DB-BD31-4B8C-83A1-F6EECF244321}">
                <p14:modId xmlns:p14="http://schemas.microsoft.com/office/powerpoint/2010/main" val="1584033411"/>
              </p:ext>
            </p:extLst>
          </p:nvPr>
        </p:nvGraphicFramePr>
        <p:xfrm>
          <a:off x="6381531" y="867394"/>
          <a:ext cx="5537200" cy="5826759"/>
        </p:xfrm>
        <a:graphic>
          <a:graphicData uri="http://schemas.openxmlformats.org/drawingml/2006/table">
            <a:tbl>
              <a:tblPr firstRow="1" bandRow="1">
                <a:tableStyleId>{5C22544A-7EE6-4342-B048-85BDC9FD1C3A}</a:tableStyleId>
              </a:tblPr>
              <a:tblGrid>
                <a:gridCol w="5537200">
                  <a:extLst>
                    <a:ext uri="{9D8B030D-6E8A-4147-A177-3AD203B41FA5}">
                      <a16:colId xmlns:a16="http://schemas.microsoft.com/office/drawing/2014/main" val="3999088403"/>
                    </a:ext>
                  </a:extLst>
                </a:gridCol>
              </a:tblGrid>
              <a:tr h="5826759">
                <a:tc>
                  <a:txBody>
                    <a:bodyPr/>
                    <a:lstStyle/>
                    <a:p>
                      <a:pPr algn="just">
                        <a:lnSpc>
                          <a:spcPct val="100000"/>
                        </a:lnSpc>
                      </a:pPr>
                      <a:endParaRPr lang="en-VN" sz="2800" b="0" dirty="0">
                        <a:solidFill>
                          <a:schemeClr val="tx1"/>
                        </a:solidFill>
                        <a:latin typeface="+mn-lt"/>
                        <a:ea typeface="+mn-ea"/>
                        <a:cs typeface="+mn-ea"/>
                        <a:sym typeface="+mn-lt"/>
                      </a:endParaRP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40907430"/>
                  </a:ext>
                </a:extLst>
              </a:tr>
            </a:tbl>
          </a:graphicData>
        </a:graphic>
      </p:graphicFrame>
      <p:sp>
        <p:nvSpPr>
          <p:cNvPr id="4" name="Oval 3">
            <a:extLst>
              <a:ext uri="{FF2B5EF4-FFF2-40B4-BE49-F238E27FC236}">
                <a16:creationId xmlns:a16="http://schemas.microsoft.com/office/drawing/2014/main" id="{45A90239-9B55-A4DB-84C8-2999B50169B6}"/>
              </a:ext>
            </a:extLst>
          </p:cNvPr>
          <p:cNvSpPr/>
          <p:nvPr/>
        </p:nvSpPr>
        <p:spPr>
          <a:xfrm>
            <a:off x="8948697" y="1006208"/>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2</a:t>
            </a:r>
          </a:p>
        </p:txBody>
      </p:sp>
      <p:sp>
        <p:nvSpPr>
          <p:cNvPr id="5" name="Oval 4">
            <a:extLst>
              <a:ext uri="{FF2B5EF4-FFF2-40B4-BE49-F238E27FC236}">
                <a16:creationId xmlns:a16="http://schemas.microsoft.com/office/drawing/2014/main" id="{72C75A72-EE49-0B82-2C84-0BDA7BA92FC8}"/>
              </a:ext>
            </a:extLst>
          </p:cNvPr>
          <p:cNvSpPr/>
          <p:nvPr/>
        </p:nvSpPr>
        <p:spPr>
          <a:xfrm>
            <a:off x="8183785" y="4865284"/>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7</a:t>
            </a:r>
          </a:p>
        </p:txBody>
      </p:sp>
      <p:sp>
        <p:nvSpPr>
          <p:cNvPr id="6" name="Oval 5">
            <a:extLst>
              <a:ext uri="{FF2B5EF4-FFF2-40B4-BE49-F238E27FC236}">
                <a16:creationId xmlns:a16="http://schemas.microsoft.com/office/drawing/2014/main" id="{A6EF18E5-AF00-A293-D0CD-D31F4DA7AF94}"/>
              </a:ext>
            </a:extLst>
          </p:cNvPr>
          <p:cNvSpPr/>
          <p:nvPr/>
        </p:nvSpPr>
        <p:spPr>
          <a:xfrm>
            <a:off x="10628258" y="2943376"/>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6</a:t>
            </a:r>
          </a:p>
        </p:txBody>
      </p:sp>
      <p:sp>
        <p:nvSpPr>
          <p:cNvPr id="7" name="Oval 6">
            <a:extLst>
              <a:ext uri="{FF2B5EF4-FFF2-40B4-BE49-F238E27FC236}">
                <a16:creationId xmlns:a16="http://schemas.microsoft.com/office/drawing/2014/main" id="{3878DD45-B851-7529-D969-45316BB2AA3E}"/>
              </a:ext>
            </a:extLst>
          </p:cNvPr>
          <p:cNvSpPr/>
          <p:nvPr/>
        </p:nvSpPr>
        <p:spPr>
          <a:xfrm>
            <a:off x="8948697" y="2943376"/>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5</a:t>
            </a:r>
          </a:p>
        </p:txBody>
      </p:sp>
      <p:sp>
        <p:nvSpPr>
          <p:cNvPr id="8" name="Oval 7">
            <a:extLst>
              <a:ext uri="{FF2B5EF4-FFF2-40B4-BE49-F238E27FC236}">
                <a16:creationId xmlns:a16="http://schemas.microsoft.com/office/drawing/2014/main" id="{03C4C7A3-E7FB-72CB-D5B7-C1597DC7D423}"/>
              </a:ext>
            </a:extLst>
          </p:cNvPr>
          <p:cNvSpPr/>
          <p:nvPr/>
        </p:nvSpPr>
        <p:spPr>
          <a:xfrm>
            <a:off x="7269136" y="2943376"/>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4</a:t>
            </a:r>
          </a:p>
        </p:txBody>
      </p:sp>
      <p:sp>
        <p:nvSpPr>
          <p:cNvPr id="9" name="Oval 8">
            <a:extLst>
              <a:ext uri="{FF2B5EF4-FFF2-40B4-BE49-F238E27FC236}">
                <a16:creationId xmlns:a16="http://schemas.microsoft.com/office/drawing/2014/main" id="{8E8AB04E-085A-EA2F-BF9D-800E54444D6E}"/>
              </a:ext>
            </a:extLst>
          </p:cNvPr>
          <p:cNvSpPr/>
          <p:nvPr/>
        </p:nvSpPr>
        <p:spPr>
          <a:xfrm>
            <a:off x="10628258" y="1006208"/>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3</a:t>
            </a:r>
          </a:p>
        </p:txBody>
      </p:sp>
      <p:sp>
        <p:nvSpPr>
          <p:cNvPr id="10" name="Oval 9">
            <a:extLst>
              <a:ext uri="{FF2B5EF4-FFF2-40B4-BE49-F238E27FC236}">
                <a16:creationId xmlns:a16="http://schemas.microsoft.com/office/drawing/2014/main" id="{57E90035-9913-FB67-FA40-77DA2E687639}"/>
              </a:ext>
            </a:extLst>
          </p:cNvPr>
          <p:cNvSpPr/>
          <p:nvPr/>
        </p:nvSpPr>
        <p:spPr>
          <a:xfrm>
            <a:off x="9888014" y="4865284"/>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8</a:t>
            </a:r>
          </a:p>
        </p:txBody>
      </p:sp>
      <p:sp>
        <p:nvSpPr>
          <p:cNvPr id="11" name="Oval 10">
            <a:extLst>
              <a:ext uri="{FF2B5EF4-FFF2-40B4-BE49-F238E27FC236}">
                <a16:creationId xmlns:a16="http://schemas.microsoft.com/office/drawing/2014/main" id="{28502D4F-0997-A6B5-E3FE-0C28012D8768}"/>
              </a:ext>
            </a:extLst>
          </p:cNvPr>
          <p:cNvSpPr/>
          <p:nvPr/>
        </p:nvSpPr>
        <p:spPr>
          <a:xfrm>
            <a:off x="7269136" y="1006208"/>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1</a:t>
            </a:r>
          </a:p>
        </p:txBody>
      </p:sp>
      <p:pic>
        <p:nvPicPr>
          <p:cNvPr id="12" name="Picture 2" descr="Low Battery PNG, Vector, PSD, and Clipart With Transparent Background for  Free Download | Pngtree">
            <a:extLst>
              <a:ext uri="{FF2B5EF4-FFF2-40B4-BE49-F238E27FC236}">
                <a16:creationId xmlns:a16="http://schemas.microsoft.com/office/drawing/2014/main" id="{8A4652A0-373E-3F23-0330-AE1C756020C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t="21899" b="23563"/>
          <a:stretch/>
        </p:blipFill>
        <p:spPr bwMode="auto">
          <a:xfrm>
            <a:off x="7183874" y="1837660"/>
            <a:ext cx="825967" cy="4504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锁安全解锁平坦的Icons作为自由图片免费下载_PNG素材_编号vo9ix4ypg_图精灵">
            <a:extLst>
              <a:ext uri="{FF2B5EF4-FFF2-40B4-BE49-F238E27FC236}">
                <a16:creationId xmlns:a16="http://schemas.microsoft.com/office/drawing/2014/main" id="{EA6B0CE9-8697-3267-5C2C-8A092565E97F}"/>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172" b="96484" l="9961" r="89844">
                        <a14:foregroundMark x1="24609" y1="70898" x2="30859" y2="59375"/>
                        <a14:foregroundMark x1="30859" y1="59375" x2="32031" y2="41406"/>
                        <a14:foregroundMark x1="32031" y1="41406" x2="30078" y2="25195"/>
                        <a14:foregroundMark x1="30078" y1="25195" x2="32617" y2="16602"/>
                        <a14:foregroundMark x1="32617" y1="16602" x2="40820" y2="11719"/>
                        <a14:foregroundMark x1="40820" y1="11719" x2="53125" y2="8594"/>
                        <a14:foregroundMark x1="53125" y1="8594" x2="63867" y2="12891"/>
                        <a14:foregroundMark x1="63867" y1="12891" x2="71289" y2="23242"/>
                        <a14:foregroundMark x1="71289" y1="23242" x2="69531" y2="79102"/>
                        <a14:foregroundMark x1="69531" y1="79102" x2="63281" y2="85742"/>
                        <a14:foregroundMark x1="63281" y1="85742" x2="36133" y2="82031"/>
                        <a14:foregroundMark x1="24219" y1="31250" x2="24609" y2="47852"/>
                        <a14:foregroundMark x1="30469" y1="32422" x2="30859" y2="33398"/>
                        <a14:foregroundMark x1="37500" y1="4688" x2="50391" y2="977"/>
                        <a14:foregroundMark x1="50391" y1="977" x2="58594" y2="1172"/>
                        <a14:foregroundMark x1="58594" y1="1172" x2="60156" y2="1563"/>
                        <a14:foregroundMark x1="60547" y1="4688" x2="79688" y2="32227"/>
                        <a14:foregroundMark x1="79688" y1="32227" x2="77539" y2="70508"/>
                        <a14:foregroundMark x1="24219" y1="94922" x2="64648" y2="96484"/>
                      </a14:backgroundRemoval>
                    </a14:imgEffect>
                  </a14:imgLayer>
                </a14:imgProps>
              </a:ext>
              <a:ext uri="{28A0092B-C50C-407E-A947-70E740481C1C}">
                <a14:useLocalDpi xmlns:a14="http://schemas.microsoft.com/office/drawing/2010/main" val="0"/>
              </a:ext>
            </a:extLst>
          </a:blip>
          <a:srcRect/>
          <a:stretch>
            <a:fillRect/>
          </a:stretch>
        </p:blipFill>
        <p:spPr bwMode="auto">
          <a:xfrm>
            <a:off x="9020321" y="1790111"/>
            <a:ext cx="512195" cy="5121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mute icon for your website design, logo, app, UI. 21363198 Vector Art at  Vecteezy">
            <a:extLst>
              <a:ext uri="{FF2B5EF4-FFF2-40B4-BE49-F238E27FC236}">
                <a16:creationId xmlns:a16="http://schemas.microsoft.com/office/drawing/2014/main" id="{DA88673D-9328-930B-ED5F-618D55FF797D}"/>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4445" t="13522" r="12963" b="13825"/>
          <a:stretch/>
        </p:blipFill>
        <p:spPr bwMode="auto">
          <a:xfrm>
            <a:off x="10683728" y="1710079"/>
            <a:ext cx="655443" cy="6559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FD9B7C3C-0BF1-05E8-3E4D-ADED50064E32}"/>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val="0"/>
              </a:ext>
            </a:extLst>
          </a:blip>
          <a:srcRect l="76265" t="50797" r="16670" b="40608"/>
          <a:stretch/>
        </p:blipFill>
        <p:spPr>
          <a:xfrm>
            <a:off x="7212809" y="3665778"/>
            <a:ext cx="861541" cy="792617"/>
          </a:xfrm>
          <a:prstGeom prst="rect">
            <a:avLst/>
          </a:prstGeom>
        </p:spPr>
      </p:pic>
      <p:pic>
        <p:nvPicPr>
          <p:cNvPr id="16" name="Picture 15">
            <a:extLst>
              <a:ext uri="{FF2B5EF4-FFF2-40B4-BE49-F238E27FC236}">
                <a16:creationId xmlns:a16="http://schemas.microsoft.com/office/drawing/2014/main" id="{B404FA0C-D972-4C12-0C33-52BCE4786BB9}"/>
              </a:ext>
            </a:extLst>
          </p:cNvPr>
          <p:cNvPicPr>
            <a:picLocks noChangeAspect="1"/>
          </p:cNvPicPr>
          <p:nvPr/>
        </p:nvPicPr>
        <p:blipFill rotWithShape="1">
          <a:blip r:embed="rId11">
            <a:extLst>
              <a:ext uri="{28A0092B-C50C-407E-A947-70E740481C1C}">
                <a14:useLocalDpi xmlns:a14="http://schemas.microsoft.com/office/drawing/2010/main" val="0"/>
              </a:ext>
            </a:extLst>
          </a:blip>
          <a:srcRect l="16494" t="22020" r="21589" b="68304"/>
          <a:stretch/>
        </p:blipFill>
        <p:spPr>
          <a:xfrm>
            <a:off x="8853183" y="3701590"/>
            <a:ext cx="846471" cy="830902"/>
          </a:xfrm>
          <a:prstGeom prst="rect">
            <a:avLst/>
          </a:prstGeom>
        </p:spPr>
      </p:pic>
      <p:pic>
        <p:nvPicPr>
          <p:cNvPr id="17" name="Picture 16">
            <a:extLst>
              <a:ext uri="{FF2B5EF4-FFF2-40B4-BE49-F238E27FC236}">
                <a16:creationId xmlns:a16="http://schemas.microsoft.com/office/drawing/2014/main" id="{BEC4FD0D-7E9C-838A-056C-B8A6ACF99771}"/>
              </a:ext>
            </a:extLst>
          </p:cNvPr>
          <p:cNvPicPr>
            <a:picLocks noChangeAspect="1"/>
          </p:cNvPicPr>
          <p:nvPr/>
        </p:nvPicPr>
        <p:blipFill rotWithShape="1">
          <a:blip r:embed="rId11">
            <a:extLst>
              <a:ext uri="{28A0092B-C50C-407E-A947-70E740481C1C}">
                <a14:useLocalDpi xmlns:a14="http://schemas.microsoft.com/office/drawing/2010/main" val="0"/>
              </a:ext>
            </a:extLst>
          </a:blip>
          <a:srcRect l="15208" t="90098" r="22625"/>
          <a:stretch/>
        </p:blipFill>
        <p:spPr>
          <a:xfrm>
            <a:off x="10550953" y="3662442"/>
            <a:ext cx="810053" cy="795953"/>
          </a:xfrm>
          <a:prstGeom prst="rect">
            <a:avLst/>
          </a:prstGeom>
        </p:spPr>
      </p:pic>
      <p:pic>
        <p:nvPicPr>
          <p:cNvPr id="18" name="Graphic 17" descr="Alarm clock">
            <a:extLst>
              <a:ext uri="{FF2B5EF4-FFF2-40B4-BE49-F238E27FC236}">
                <a16:creationId xmlns:a16="http://schemas.microsoft.com/office/drawing/2014/main" id="{D3FF4B46-586B-36CE-61D1-E6BD187CD8E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074316" y="5557642"/>
            <a:ext cx="874381" cy="874381"/>
          </a:xfrm>
          <a:prstGeom prst="rect">
            <a:avLst/>
          </a:prstGeom>
        </p:spPr>
      </p:pic>
      <p:pic>
        <p:nvPicPr>
          <p:cNvPr id="19" name="Picture 8" descr="Battery charging icon black sign on white Vector Image">
            <a:extLst>
              <a:ext uri="{FF2B5EF4-FFF2-40B4-BE49-F238E27FC236}">
                <a16:creationId xmlns:a16="http://schemas.microsoft.com/office/drawing/2014/main" id="{DD28F897-7F0E-F229-9AC5-EB3CDB509FFF}"/>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17541" t="17387" r="17561" b="41652"/>
          <a:stretch/>
        </p:blipFill>
        <p:spPr bwMode="auto">
          <a:xfrm>
            <a:off x="9888015" y="5790993"/>
            <a:ext cx="742585" cy="506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10836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dissolve">
                                      <p:cBhvr>
                                        <p:cTn id="14" dur="500"/>
                                        <p:tgtEl>
                                          <p:spTgt spid="4"/>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par>
                                <p:cTn id="36" presetID="9"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ssolve">
                                      <p:cBhvr>
                                        <p:cTn id="38" dur="500"/>
                                        <p:tgtEl>
                                          <p:spTgt spid="12"/>
                                        </p:tgtEl>
                                      </p:cBhvr>
                                    </p:animEffect>
                                  </p:childTnLst>
                                </p:cTn>
                              </p:par>
                              <p:par>
                                <p:cTn id="39" presetID="9"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dissolve">
                                      <p:cBhvr>
                                        <p:cTn id="41" dur="500"/>
                                        <p:tgtEl>
                                          <p:spTgt spid="13"/>
                                        </p:tgtEl>
                                      </p:cBhvr>
                                    </p:animEffect>
                                  </p:childTnLst>
                                </p:cTn>
                              </p:par>
                              <p:par>
                                <p:cTn id="42" presetID="9"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dissolve">
                                      <p:cBhvr>
                                        <p:cTn id="44" dur="500"/>
                                        <p:tgtEl>
                                          <p:spTgt spid="14"/>
                                        </p:tgtEl>
                                      </p:cBhvr>
                                    </p:animEffect>
                                  </p:childTnLst>
                                </p:cTn>
                              </p:par>
                              <p:par>
                                <p:cTn id="45" presetID="9"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dissolve">
                                      <p:cBhvr>
                                        <p:cTn id="47" dur="500"/>
                                        <p:tgtEl>
                                          <p:spTgt spid="15"/>
                                        </p:tgtEl>
                                      </p:cBhvr>
                                    </p:animEffect>
                                  </p:childTnLst>
                                </p:cTn>
                              </p:par>
                              <p:par>
                                <p:cTn id="48" presetID="9"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dissolve">
                                      <p:cBhvr>
                                        <p:cTn id="50" dur="500"/>
                                        <p:tgtEl>
                                          <p:spTgt spid="16"/>
                                        </p:tgtEl>
                                      </p:cBhvr>
                                    </p:animEffect>
                                  </p:childTnLst>
                                </p:cTn>
                              </p:par>
                              <p:par>
                                <p:cTn id="51" presetID="9"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dissolve">
                                      <p:cBhvr>
                                        <p:cTn id="53" dur="500"/>
                                        <p:tgtEl>
                                          <p:spTgt spid="17"/>
                                        </p:tgtEl>
                                      </p:cBhvr>
                                    </p:animEffect>
                                  </p:childTnLst>
                                </p:cTn>
                              </p:par>
                              <p:par>
                                <p:cTn id="54" presetID="9" presetClass="entr" presetSubtype="0"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dissolve">
                                      <p:cBhvr>
                                        <p:cTn id="56" dur="500"/>
                                        <p:tgtEl>
                                          <p:spTgt spid="18"/>
                                        </p:tgtEl>
                                      </p:cBhvr>
                                    </p:animEffect>
                                  </p:childTnLst>
                                </p:cTn>
                              </p:par>
                              <p:par>
                                <p:cTn id="57" presetID="9" presetClass="entr" presetSubtype="0"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dissolve">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DE7D99A0-41A1-FBF6-CF7D-D8E81259C22A}"/>
              </a:ext>
            </a:extLst>
          </p:cNvPr>
          <p:cNvGraphicFramePr>
            <a:graphicFrameLocks noGrp="1"/>
          </p:cNvGraphicFramePr>
          <p:nvPr>
            <p:extLst>
              <p:ext uri="{D42A27DB-BD31-4B8C-83A1-F6EECF244321}">
                <p14:modId xmlns:p14="http://schemas.microsoft.com/office/powerpoint/2010/main" val="697061091"/>
              </p:ext>
            </p:extLst>
          </p:nvPr>
        </p:nvGraphicFramePr>
        <p:xfrm>
          <a:off x="635000" y="1614859"/>
          <a:ext cx="10922000" cy="5218494"/>
        </p:xfrm>
        <a:graphic>
          <a:graphicData uri="http://schemas.openxmlformats.org/drawingml/2006/table">
            <a:tbl>
              <a:tblPr firstRow="1" bandRow="1">
                <a:tableStyleId>{5C22544A-7EE6-4342-B048-85BDC9FD1C3A}</a:tableStyleId>
              </a:tblPr>
              <a:tblGrid>
                <a:gridCol w="5461000">
                  <a:extLst>
                    <a:ext uri="{9D8B030D-6E8A-4147-A177-3AD203B41FA5}">
                      <a16:colId xmlns:a16="http://schemas.microsoft.com/office/drawing/2014/main" val="3999088403"/>
                    </a:ext>
                  </a:extLst>
                </a:gridCol>
                <a:gridCol w="5461000">
                  <a:extLst>
                    <a:ext uri="{9D8B030D-6E8A-4147-A177-3AD203B41FA5}">
                      <a16:colId xmlns:a16="http://schemas.microsoft.com/office/drawing/2014/main" val="3726832332"/>
                    </a:ext>
                  </a:extLst>
                </a:gridCol>
              </a:tblGrid>
              <a:tr h="990029">
                <a:tc>
                  <a:txBody>
                    <a:bodyPr/>
                    <a:lstStyle/>
                    <a:p>
                      <a:pPr marL="742950" indent="-742950" algn="l">
                        <a:buAutoNum type="alphaUcPeriod"/>
                      </a:pPr>
                      <a:r>
                        <a:rPr lang="en-VN" sz="2400" b="0" dirty="0">
                          <a:solidFill>
                            <a:schemeClr val="tx1"/>
                          </a:solidFill>
                          <a:latin typeface="+mn-lt"/>
                          <a:ea typeface="+mn-ea"/>
                          <a:cs typeface="+mn-ea"/>
                          <a:sym typeface="+mn-lt"/>
                        </a:rPr>
                        <a:t>Khoá màn hình</a:t>
                      </a:r>
                    </a:p>
                    <a:p>
                      <a:pPr marL="742950" indent="-742950" algn="l">
                        <a:buAutoNum type="alphaUcPeriod"/>
                      </a:pPr>
                      <a:endParaRPr lang="en-VN" sz="2400" b="0" dirty="0">
                        <a:solidFill>
                          <a:schemeClr val="tx1"/>
                        </a:solidFill>
                        <a:latin typeface="+mn-lt"/>
                        <a:ea typeface="+mn-ea"/>
                        <a:cs typeface="+mn-ea"/>
                        <a:sym typeface="+mn-lt"/>
                      </a:endParaRPr>
                    </a:p>
                  </a:txBody>
                  <a:tcPr marL="60960" marR="60960" marT="30480" marB="3048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EDDFEF"/>
                    </a:solidFill>
                  </a:tcPr>
                </a:tc>
                <a:tc>
                  <a:txBody>
                    <a:bodyPr/>
                    <a:lstStyle/>
                    <a:p>
                      <a:pPr algn="l"/>
                      <a:r>
                        <a:rPr lang="en-VN" sz="2400" b="0" dirty="0">
                          <a:solidFill>
                            <a:schemeClr val="tx1"/>
                          </a:solidFill>
                          <a:latin typeface="+mn-lt"/>
                          <a:ea typeface="+mn-ea"/>
                          <a:cs typeface="+mn-ea"/>
                          <a:sym typeface="+mn-lt"/>
                        </a:rPr>
                        <a:t>E. Có tin nhắn mới</a:t>
                      </a:r>
                    </a:p>
                    <a:p>
                      <a:pPr algn="l"/>
                      <a:endParaRPr lang="en-VN" sz="2400" b="0" dirty="0">
                        <a:solidFill>
                          <a:schemeClr val="tx1"/>
                        </a:solidFill>
                        <a:latin typeface="+mn-lt"/>
                        <a:ea typeface="+mn-ea"/>
                        <a:cs typeface="+mn-ea"/>
                        <a:sym typeface="+mn-lt"/>
                      </a:endParaRPr>
                    </a:p>
                  </a:txBody>
                  <a:tcPr marL="60960" marR="60960" marT="30480" marB="3048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EDDFEF"/>
                    </a:solidFill>
                  </a:tcPr>
                </a:tc>
                <a:extLst>
                  <a:ext uri="{0D108BD9-81ED-4DB2-BD59-A6C34878D82A}">
                    <a16:rowId xmlns:a16="http://schemas.microsoft.com/office/drawing/2014/main" val="4240907430"/>
                  </a:ext>
                </a:extLst>
              </a:tr>
              <a:tr h="1319840">
                <a:tc>
                  <a:txBody>
                    <a:bodyPr/>
                    <a:lstStyle/>
                    <a:p>
                      <a:pPr algn="l"/>
                      <a:r>
                        <a:rPr lang="en-VN" sz="2400" b="0" dirty="0">
                          <a:solidFill>
                            <a:schemeClr val="tx1"/>
                          </a:solidFill>
                          <a:latin typeface="+mn-lt"/>
                          <a:ea typeface="+mn-ea"/>
                          <a:cs typeface="+mn-ea"/>
                          <a:sym typeface="+mn-lt"/>
                        </a:rPr>
                        <a:t>B. Đồng hồ báo thức</a:t>
                      </a:r>
                    </a:p>
                    <a:p>
                      <a:pPr algn="l"/>
                      <a:endParaRPr lang="en-VN" sz="2400" b="0" dirty="0">
                        <a:solidFill>
                          <a:schemeClr val="tx1"/>
                        </a:solidFill>
                        <a:latin typeface="+mn-lt"/>
                        <a:ea typeface="+mn-ea"/>
                        <a:cs typeface="+mn-ea"/>
                        <a:sym typeface="+mn-lt"/>
                      </a:endParaRPr>
                    </a:p>
                  </a:txBody>
                  <a:tcPr marL="60960" marR="60960" marT="30480" marB="3048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DBF5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sz="2400" b="0" dirty="0">
                          <a:solidFill>
                            <a:schemeClr val="tx1"/>
                          </a:solidFill>
                          <a:latin typeface="+mn-lt"/>
                          <a:ea typeface="+mn-ea"/>
                          <a:cs typeface="+mn-ea"/>
                          <a:sym typeface="+mn-lt"/>
                        </a:rPr>
                        <a:t>G. Tắt âm thanh của điện thoại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VN" sz="2400" b="0" dirty="0">
                        <a:solidFill>
                          <a:schemeClr val="tx1"/>
                        </a:solidFill>
                        <a:latin typeface="+mn-lt"/>
                        <a:ea typeface="+mn-ea"/>
                        <a:cs typeface="+mn-ea"/>
                        <a:sym typeface="+mn-lt"/>
                      </a:endParaRPr>
                    </a:p>
                  </a:txBody>
                  <a:tcPr marL="60960" marR="60960" marT="30480" marB="3048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DBF5F7"/>
                    </a:solidFill>
                  </a:tcPr>
                </a:tc>
                <a:extLst>
                  <a:ext uri="{0D108BD9-81ED-4DB2-BD59-A6C34878D82A}">
                    <a16:rowId xmlns:a16="http://schemas.microsoft.com/office/drawing/2014/main" val="1781808491"/>
                  </a:ext>
                </a:extLst>
              </a:tr>
              <a:tr h="1490791">
                <a:tc>
                  <a:txBody>
                    <a:bodyPr/>
                    <a:lstStyle/>
                    <a:p>
                      <a:pPr algn="l"/>
                      <a:r>
                        <a:rPr lang="en-VN" sz="2400" b="0" dirty="0">
                          <a:solidFill>
                            <a:schemeClr val="tx1"/>
                          </a:solidFill>
                          <a:latin typeface="+mn-lt"/>
                          <a:ea typeface="+mn-ea"/>
                          <a:cs typeface="+mn-ea"/>
                          <a:sym typeface="+mn-lt"/>
                        </a:rPr>
                        <a:t>C. Kết thúc hoặc từ chối cuộc gọi</a:t>
                      </a:r>
                    </a:p>
                    <a:p>
                      <a:pPr algn="l"/>
                      <a:endParaRPr lang="en-VN" sz="2400" b="0" dirty="0">
                        <a:solidFill>
                          <a:schemeClr val="tx1"/>
                        </a:solidFill>
                        <a:latin typeface="+mn-lt"/>
                        <a:ea typeface="+mn-ea"/>
                        <a:cs typeface="+mn-ea"/>
                        <a:sym typeface="+mn-lt"/>
                      </a:endParaRPr>
                    </a:p>
                  </a:txBody>
                  <a:tcPr marL="60960" marR="60960" marT="30480" marB="3048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EDDF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sz="2400" b="0" dirty="0">
                          <a:solidFill>
                            <a:schemeClr val="tx1"/>
                          </a:solidFill>
                          <a:latin typeface="+mn-lt"/>
                          <a:ea typeface="+mn-ea"/>
                          <a:cs typeface="+mn-ea"/>
                          <a:sym typeface="+mn-lt"/>
                        </a:rPr>
                        <a:t>H. Đang sạc pin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VN" sz="2400" b="0" dirty="0">
                        <a:solidFill>
                          <a:schemeClr val="tx1"/>
                        </a:solidFill>
                        <a:latin typeface="+mn-lt"/>
                        <a:ea typeface="+mn-ea"/>
                        <a:cs typeface="+mn-ea"/>
                        <a:sym typeface="+mn-lt"/>
                      </a:endParaRPr>
                    </a:p>
                  </a:txBody>
                  <a:tcPr marL="60960" marR="60960" marT="30480" marB="3048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EDDFEF"/>
                    </a:solidFill>
                  </a:tcPr>
                </a:tc>
                <a:extLst>
                  <a:ext uri="{0D108BD9-81ED-4DB2-BD59-A6C34878D82A}">
                    <a16:rowId xmlns:a16="http://schemas.microsoft.com/office/drawing/2014/main" val="4038854743"/>
                  </a:ext>
                </a:extLst>
              </a:tr>
              <a:tr h="1417834">
                <a:tc>
                  <a:txBody>
                    <a:bodyPr/>
                    <a:lstStyle/>
                    <a:p>
                      <a:pPr algn="l"/>
                      <a:r>
                        <a:rPr lang="en-VN" sz="2400" b="0" dirty="0">
                          <a:solidFill>
                            <a:schemeClr val="tx1"/>
                          </a:solidFill>
                          <a:latin typeface="+mn-lt"/>
                          <a:ea typeface="+mn-ea"/>
                          <a:cs typeface="+mn-ea"/>
                          <a:sym typeface="+mn-lt"/>
                        </a:rPr>
                        <a:t>D. Thực hiện hoặc nhận cuộc gọi</a:t>
                      </a:r>
                    </a:p>
                    <a:p>
                      <a:pPr algn="l"/>
                      <a:endParaRPr lang="en-VN" sz="2400" b="0" dirty="0">
                        <a:solidFill>
                          <a:schemeClr val="tx1"/>
                        </a:solidFill>
                        <a:latin typeface="+mn-lt"/>
                        <a:ea typeface="+mn-ea"/>
                        <a:cs typeface="+mn-ea"/>
                        <a:sym typeface="+mn-lt"/>
                      </a:endParaRPr>
                    </a:p>
                  </a:txBody>
                  <a:tcPr marL="60960" marR="60960" marT="30480" marB="3048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DBF5F7"/>
                    </a:solidFill>
                  </a:tcPr>
                </a:tc>
                <a:tc>
                  <a:txBody>
                    <a:bodyPr/>
                    <a:lstStyle/>
                    <a:p>
                      <a:pPr marL="857250" marR="0" lvl="0" indent="-857250" algn="l" defTabSz="914400" rtl="0" eaLnBrk="1" fontAlgn="auto" latinLnBrk="0" hangingPunct="1">
                        <a:lnSpc>
                          <a:spcPct val="100000"/>
                        </a:lnSpc>
                        <a:spcBef>
                          <a:spcPts val="0"/>
                        </a:spcBef>
                        <a:spcAft>
                          <a:spcPts val="0"/>
                        </a:spcAft>
                        <a:buClrTx/>
                        <a:buSzTx/>
                        <a:buFontTx/>
                        <a:buAutoNum type="romanUcPeriod"/>
                        <a:tabLst/>
                        <a:defRPr/>
                      </a:pPr>
                      <a:r>
                        <a:rPr lang="en-VN" sz="2400" b="0" dirty="0">
                          <a:solidFill>
                            <a:schemeClr val="tx1"/>
                          </a:solidFill>
                          <a:latin typeface="+mn-lt"/>
                          <a:ea typeface="+mn-ea"/>
                          <a:cs typeface="+mn-ea"/>
                          <a:sym typeface="+mn-lt"/>
                        </a:rPr>
                        <a:t>Pin yếu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VN" sz="2400" b="0" dirty="0">
                        <a:solidFill>
                          <a:schemeClr val="tx1"/>
                        </a:solidFill>
                        <a:latin typeface="+mn-lt"/>
                        <a:ea typeface="+mn-ea"/>
                        <a:cs typeface="+mn-ea"/>
                        <a:sym typeface="+mn-lt"/>
                      </a:endParaRPr>
                    </a:p>
                  </a:txBody>
                  <a:tcPr marL="60960" marR="60960" marT="30480" marB="3048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solidFill>
                      <a:srgbClr val="DBF5F7"/>
                    </a:solidFill>
                  </a:tcPr>
                </a:tc>
                <a:extLst>
                  <a:ext uri="{0D108BD9-81ED-4DB2-BD59-A6C34878D82A}">
                    <a16:rowId xmlns:a16="http://schemas.microsoft.com/office/drawing/2014/main" val="1958213261"/>
                  </a:ext>
                </a:extLst>
              </a:tr>
            </a:tbl>
          </a:graphicData>
        </a:graphic>
      </p:graphicFrame>
      <p:sp>
        <p:nvSpPr>
          <p:cNvPr id="10" name="Oval 9">
            <a:extLst>
              <a:ext uri="{FF2B5EF4-FFF2-40B4-BE49-F238E27FC236}">
                <a16:creationId xmlns:a16="http://schemas.microsoft.com/office/drawing/2014/main" id="{CB13660E-E14F-138C-CDBC-5EAB44FDA4C5}"/>
              </a:ext>
            </a:extLst>
          </p:cNvPr>
          <p:cNvSpPr/>
          <p:nvPr/>
        </p:nvSpPr>
        <p:spPr>
          <a:xfrm>
            <a:off x="4250678" y="1845856"/>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2</a:t>
            </a:r>
          </a:p>
        </p:txBody>
      </p:sp>
      <p:pic>
        <p:nvPicPr>
          <p:cNvPr id="11" name="Picture 4" descr="锁安全解锁平坦的Icons作为自由图片免费下载_PNG素材_编号vo9ix4ypg_图精灵">
            <a:extLst>
              <a:ext uri="{FF2B5EF4-FFF2-40B4-BE49-F238E27FC236}">
                <a16:creationId xmlns:a16="http://schemas.microsoft.com/office/drawing/2014/main" id="{B30FC03C-294F-EE17-10E9-3AD7EF998CF7}"/>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172" b="96484" l="9961" r="89844">
                        <a14:foregroundMark x1="24609" y1="70898" x2="30859" y2="59375"/>
                        <a14:foregroundMark x1="30859" y1="59375" x2="32031" y2="41406"/>
                        <a14:foregroundMark x1="32031" y1="41406" x2="30078" y2="25195"/>
                        <a14:foregroundMark x1="30078" y1="25195" x2="32617" y2="16602"/>
                        <a14:foregroundMark x1="32617" y1="16602" x2="40820" y2="11719"/>
                        <a14:foregroundMark x1="40820" y1="11719" x2="53125" y2="8594"/>
                        <a14:foregroundMark x1="53125" y1="8594" x2="63867" y2="12891"/>
                        <a14:foregroundMark x1="63867" y1="12891" x2="71289" y2="23242"/>
                        <a14:foregroundMark x1="71289" y1="23242" x2="69531" y2="79102"/>
                        <a14:foregroundMark x1="69531" y1="79102" x2="63281" y2="85742"/>
                        <a14:foregroundMark x1="63281" y1="85742" x2="36133" y2="82031"/>
                        <a14:foregroundMark x1="24219" y1="31250" x2="24609" y2="47852"/>
                        <a14:foregroundMark x1="30469" y1="32422" x2="30859" y2="33398"/>
                        <a14:foregroundMark x1="37500" y1="4688" x2="50391" y2="977"/>
                        <a14:foregroundMark x1="50391" y1="977" x2="58594" y2="1172"/>
                        <a14:foregroundMark x1="58594" y1="1172" x2="60156" y2="1563"/>
                        <a14:foregroundMark x1="60547" y1="4688" x2="79688" y2="32227"/>
                        <a14:foregroundMark x1="79688" y1="32227" x2="77539" y2="70508"/>
                        <a14:foregroundMark x1="24219" y1="94922" x2="64648" y2="96484"/>
                      </a14:backgroundRemoval>
                    </a14:imgEffect>
                  </a14:imgLayer>
                </a14:imgProps>
              </a:ext>
              <a:ext uri="{28A0092B-C50C-407E-A947-70E740481C1C}">
                <a14:useLocalDpi xmlns:a14="http://schemas.microsoft.com/office/drawing/2010/main" val="0"/>
              </a:ext>
            </a:extLst>
          </a:blip>
          <a:srcRect/>
          <a:stretch>
            <a:fillRect/>
          </a:stretch>
        </p:blipFill>
        <p:spPr bwMode="auto">
          <a:xfrm>
            <a:off x="5156528" y="1842740"/>
            <a:ext cx="655443" cy="655443"/>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a:extLst>
              <a:ext uri="{FF2B5EF4-FFF2-40B4-BE49-F238E27FC236}">
                <a16:creationId xmlns:a16="http://schemas.microsoft.com/office/drawing/2014/main" id="{3437E1EA-0014-5997-5602-46CB184BA3F3}"/>
              </a:ext>
            </a:extLst>
          </p:cNvPr>
          <p:cNvSpPr/>
          <p:nvPr/>
        </p:nvSpPr>
        <p:spPr>
          <a:xfrm>
            <a:off x="4290156" y="2758420"/>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7</a:t>
            </a:r>
          </a:p>
        </p:txBody>
      </p:sp>
      <p:pic>
        <p:nvPicPr>
          <p:cNvPr id="13" name="Graphic 12" descr="Alarm clock">
            <a:extLst>
              <a:ext uri="{FF2B5EF4-FFF2-40B4-BE49-F238E27FC236}">
                <a16:creationId xmlns:a16="http://schemas.microsoft.com/office/drawing/2014/main" id="{04A1C14A-974B-9B14-8B0E-1105DD1F5F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37590" y="2694931"/>
            <a:ext cx="874381" cy="874381"/>
          </a:xfrm>
          <a:prstGeom prst="rect">
            <a:avLst/>
          </a:prstGeom>
        </p:spPr>
      </p:pic>
      <p:sp>
        <p:nvSpPr>
          <p:cNvPr id="14" name="Oval 13">
            <a:extLst>
              <a:ext uri="{FF2B5EF4-FFF2-40B4-BE49-F238E27FC236}">
                <a16:creationId xmlns:a16="http://schemas.microsoft.com/office/drawing/2014/main" id="{E37DF5AE-38C9-49C8-00A3-983B65D873D6}"/>
              </a:ext>
            </a:extLst>
          </p:cNvPr>
          <p:cNvSpPr/>
          <p:nvPr/>
        </p:nvSpPr>
        <p:spPr>
          <a:xfrm>
            <a:off x="4166095" y="4645336"/>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6</a:t>
            </a:r>
          </a:p>
        </p:txBody>
      </p:sp>
      <p:pic>
        <p:nvPicPr>
          <p:cNvPr id="15" name="Picture 14">
            <a:extLst>
              <a:ext uri="{FF2B5EF4-FFF2-40B4-BE49-F238E27FC236}">
                <a16:creationId xmlns:a16="http://schemas.microsoft.com/office/drawing/2014/main" id="{B775B3D6-6CEB-7B11-8E22-04AA8D3FF905}"/>
              </a:ext>
            </a:extLst>
          </p:cNvPr>
          <p:cNvPicPr>
            <a:picLocks noChangeAspect="1"/>
          </p:cNvPicPr>
          <p:nvPr/>
        </p:nvPicPr>
        <p:blipFill rotWithShape="1">
          <a:blip r:embed="rId7">
            <a:extLst>
              <a:ext uri="{28A0092B-C50C-407E-A947-70E740481C1C}">
                <a14:useLocalDpi xmlns:a14="http://schemas.microsoft.com/office/drawing/2010/main" val="0"/>
              </a:ext>
            </a:extLst>
          </a:blip>
          <a:srcRect l="15208" t="90098" r="22625"/>
          <a:stretch/>
        </p:blipFill>
        <p:spPr>
          <a:xfrm>
            <a:off x="5001918" y="4609202"/>
            <a:ext cx="810053" cy="795953"/>
          </a:xfrm>
          <a:prstGeom prst="rect">
            <a:avLst/>
          </a:prstGeom>
        </p:spPr>
      </p:pic>
      <p:sp>
        <p:nvSpPr>
          <p:cNvPr id="17" name="Oval 16">
            <a:extLst>
              <a:ext uri="{FF2B5EF4-FFF2-40B4-BE49-F238E27FC236}">
                <a16:creationId xmlns:a16="http://schemas.microsoft.com/office/drawing/2014/main" id="{B768CA77-54B2-BEA6-DB68-F3A82DA3AC73}"/>
              </a:ext>
            </a:extLst>
          </p:cNvPr>
          <p:cNvSpPr/>
          <p:nvPr/>
        </p:nvSpPr>
        <p:spPr>
          <a:xfrm>
            <a:off x="4086167" y="5934394"/>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5</a:t>
            </a:r>
          </a:p>
        </p:txBody>
      </p:sp>
      <p:pic>
        <p:nvPicPr>
          <p:cNvPr id="20" name="Picture 19">
            <a:extLst>
              <a:ext uri="{FF2B5EF4-FFF2-40B4-BE49-F238E27FC236}">
                <a16:creationId xmlns:a16="http://schemas.microsoft.com/office/drawing/2014/main" id="{E5DD878D-E9EE-FA4E-716A-7A1A4287A1B8}"/>
              </a:ext>
            </a:extLst>
          </p:cNvPr>
          <p:cNvPicPr>
            <a:picLocks noChangeAspect="1"/>
          </p:cNvPicPr>
          <p:nvPr/>
        </p:nvPicPr>
        <p:blipFill rotWithShape="1">
          <a:blip r:embed="rId7">
            <a:extLst>
              <a:ext uri="{28A0092B-C50C-407E-A947-70E740481C1C}">
                <a14:useLocalDpi xmlns:a14="http://schemas.microsoft.com/office/drawing/2010/main" val="0"/>
              </a:ext>
            </a:extLst>
          </a:blip>
          <a:srcRect l="16494" t="22020" r="21589" b="68304"/>
          <a:stretch/>
        </p:blipFill>
        <p:spPr>
          <a:xfrm>
            <a:off x="5001918" y="5904967"/>
            <a:ext cx="846471" cy="830902"/>
          </a:xfrm>
          <a:prstGeom prst="rect">
            <a:avLst/>
          </a:prstGeom>
        </p:spPr>
      </p:pic>
      <p:sp>
        <p:nvSpPr>
          <p:cNvPr id="28" name="Oval 27">
            <a:extLst>
              <a:ext uri="{FF2B5EF4-FFF2-40B4-BE49-F238E27FC236}">
                <a16:creationId xmlns:a16="http://schemas.microsoft.com/office/drawing/2014/main" id="{9FA103BF-F583-FB30-7088-6C3A01595158}"/>
              </a:ext>
            </a:extLst>
          </p:cNvPr>
          <p:cNvSpPr/>
          <p:nvPr/>
        </p:nvSpPr>
        <p:spPr>
          <a:xfrm>
            <a:off x="9407050" y="1842740"/>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4</a:t>
            </a:r>
          </a:p>
        </p:txBody>
      </p:sp>
      <p:pic>
        <p:nvPicPr>
          <p:cNvPr id="29" name="Picture 28">
            <a:extLst>
              <a:ext uri="{FF2B5EF4-FFF2-40B4-BE49-F238E27FC236}">
                <a16:creationId xmlns:a16="http://schemas.microsoft.com/office/drawing/2014/main" id="{715CCCDA-1089-52B8-3595-5802E5B1D795}"/>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76265" t="50797" r="16670" b="40608"/>
          <a:stretch/>
        </p:blipFill>
        <p:spPr>
          <a:xfrm>
            <a:off x="10312901" y="1671826"/>
            <a:ext cx="861541" cy="792617"/>
          </a:xfrm>
          <a:prstGeom prst="rect">
            <a:avLst/>
          </a:prstGeom>
        </p:spPr>
      </p:pic>
      <p:sp>
        <p:nvSpPr>
          <p:cNvPr id="30" name="Oval 29">
            <a:extLst>
              <a:ext uri="{FF2B5EF4-FFF2-40B4-BE49-F238E27FC236}">
                <a16:creationId xmlns:a16="http://schemas.microsoft.com/office/drawing/2014/main" id="{57F99CA7-164E-57E7-FB56-FF0C8DF0434C}"/>
              </a:ext>
            </a:extLst>
          </p:cNvPr>
          <p:cNvSpPr/>
          <p:nvPr/>
        </p:nvSpPr>
        <p:spPr>
          <a:xfrm>
            <a:off x="9467127" y="3092643"/>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3</a:t>
            </a:r>
          </a:p>
        </p:txBody>
      </p:sp>
      <p:pic>
        <p:nvPicPr>
          <p:cNvPr id="31" name="Picture 6" descr="mute icon for your website design, logo, app, UI. 21363198 Vector Art at  Vecteezy">
            <a:extLst>
              <a:ext uri="{FF2B5EF4-FFF2-40B4-BE49-F238E27FC236}">
                <a16:creationId xmlns:a16="http://schemas.microsoft.com/office/drawing/2014/main" id="{23DE65C6-FCD9-C96F-CFDA-A9D4CDADA756}"/>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4445" t="13522" r="12963" b="13825"/>
          <a:stretch/>
        </p:blipFill>
        <p:spPr bwMode="auto">
          <a:xfrm>
            <a:off x="10299503" y="3110662"/>
            <a:ext cx="655443" cy="655987"/>
          </a:xfrm>
          <a:prstGeom prst="rect">
            <a:avLst/>
          </a:prstGeom>
          <a:noFill/>
          <a:extLst>
            <a:ext uri="{909E8E84-426E-40DD-AFC4-6F175D3DCCD1}">
              <a14:hiddenFill xmlns:a14="http://schemas.microsoft.com/office/drawing/2010/main">
                <a:solidFill>
                  <a:srgbClr val="FFFFFF"/>
                </a:solidFill>
              </a14:hiddenFill>
            </a:ext>
          </a:extLst>
        </p:spPr>
      </p:pic>
      <p:sp>
        <p:nvSpPr>
          <p:cNvPr id="32" name="Oval 31">
            <a:extLst>
              <a:ext uri="{FF2B5EF4-FFF2-40B4-BE49-F238E27FC236}">
                <a16:creationId xmlns:a16="http://schemas.microsoft.com/office/drawing/2014/main" id="{E942652F-E948-E762-E4C2-2E96A9C15D76}"/>
              </a:ext>
            </a:extLst>
          </p:cNvPr>
          <p:cNvSpPr/>
          <p:nvPr/>
        </p:nvSpPr>
        <p:spPr>
          <a:xfrm>
            <a:off x="9517106" y="4362089"/>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8</a:t>
            </a:r>
          </a:p>
        </p:txBody>
      </p:sp>
      <p:pic>
        <p:nvPicPr>
          <p:cNvPr id="33" name="Picture 8" descr="Battery charging icon black sign on white Vector Image">
            <a:extLst>
              <a:ext uri="{FF2B5EF4-FFF2-40B4-BE49-F238E27FC236}">
                <a16:creationId xmlns:a16="http://schemas.microsoft.com/office/drawing/2014/main" id="{4ADD3A29-F88B-C785-7DDA-B7C19B5B6C0F}"/>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7541" t="17387" r="17561" b="41652"/>
          <a:stretch/>
        </p:blipFill>
        <p:spPr bwMode="auto">
          <a:xfrm>
            <a:off x="10299503" y="4412868"/>
            <a:ext cx="742585" cy="506183"/>
          </a:xfrm>
          <a:prstGeom prst="rect">
            <a:avLst/>
          </a:prstGeom>
          <a:noFill/>
          <a:extLst>
            <a:ext uri="{909E8E84-426E-40DD-AFC4-6F175D3DCCD1}">
              <a14:hiddenFill xmlns:a14="http://schemas.microsoft.com/office/drawing/2010/main">
                <a:solidFill>
                  <a:srgbClr val="FFFFFF"/>
                </a:solidFill>
              </a14:hiddenFill>
            </a:ext>
          </a:extLst>
        </p:spPr>
      </p:pic>
      <p:sp>
        <p:nvSpPr>
          <p:cNvPr id="34" name="Oval 33">
            <a:extLst>
              <a:ext uri="{FF2B5EF4-FFF2-40B4-BE49-F238E27FC236}">
                <a16:creationId xmlns:a16="http://schemas.microsoft.com/office/drawing/2014/main" id="{E533820C-9B39-D479-C863-5043731EC48C}"/>
              </a:ext>
            </a:extLst>
          </p:cNvPr>
          <p:cNvSpPr/>
          <p:nvPr/>
        </p:nvSpPr>
        <p:spPr>
          <a:xfrm>
            <a:off x="9467127" y="5904967"/>
            <a:ext cx="655443" cy="645090"/>
          </a:xfrm>
          <a:prstGeom prst="ellipse">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kern="1200" dirty="0">
                <a:solidFill>
                  <a:srgbClr val="3996C7"/>
                </a:solidFill>
                <a:latin typeface="UTM Avo"/>
                <a:cs typeface="+mn-ea"/>
                <a:sym typeface="+mn-lt"/>
              </a:rPr>
              <a:t>1</a:t>
            </a:r>
          </a:p>
        </p:txBody>
      </p:sp>
      <p:pic>
        <p:nvPicPr>
          <p:cNvPr id="35" name="Picture 2" descr="Low Battery PNG, Vector, PSD, and Clipart With Transparent Background for  Free Download | Pngtree">
            <a:extLst>
              <a:ext uri="{FF2B5EF4-FFF2-40B4-BE49-F238E27FC236}">
                <a16:creationId xmlns:a16="http://schemas.microsoft.com/office/drawing/2014/main" id="{46723E1A-031B-FB92-4298-E188391E4328}"/>
              </a:ext>
            </a:extLst>
          </p:cNvPr>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t="21899" b="23563"/>
          <a:stretch/>
        </p:blipFill>
        <p:spPr bwMode="auto">
          <a:xfrm>
            <a:off x="10231943" y="6018469"/>
            <a:ext cx="825967" cy="450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12880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horizontal)">
                                      <p:cBhvr>
                                        <p:cTn id="20" dur="500"/>
                                        <p:tgtEl>
                                          <p:spTgt spid="12"/>
                                        </p:tgtEl>
                                      </p:cBhvr>
                                    </p:animEffect>
                                  </p:childTnLst>
                                </p:cTn>
                              </p:par>
                              <p:par>
                                <p:cTn id="21" presetID="3" presetClass="entr" presetSubtype="1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par>
                                <p:cTn id="29" presetID="3" presetClass="entr" presetSubtype="1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linds(horizontal)">
                                      <p:cBhvr>
                                        <p:cTn id="36" dur="500"/>
                                        <p:tgtEl>
                                          <p:spTgt spid="17"/>
                                        </p:tgtEl>
                                      </p:cBhvr>
                                    </p:animEffect>
                                  </p:childTnLst>
                                </p:cTn>
                              </p:par>
                              <p:par>
                                <p:cTn id="37" presetID="3" presetClass="entr" presetSubtype="1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linds(horizontal)">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linds(horizontal)">
                                      <p:cBhvr>
                                        <p:cTn id="44" dur="500"/>
                                        <p:tgtEl>
                                          <p:spTgt spid="28"/>
                                        </p:tgtEl>
                                      </p:cBhvr>
                                    </p:animEffect>
                                  </p:childTnLst>
                                </p:cTn>
                              </p:par>
                              <p:par>
                                <p:cTn id="45" presetID="3" presetClass="entr" presetSubtype="1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linds(horizontal)">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blinds(horizontal)">
                                      <p:cBhvr>
                                        <p:cTn id="52" dur="500"/>
                                        <p:tgtEl>
                                          <p:spTgt spid="30"/>
                                        </p:tgtEl>
                                      </p:cBhvr>
                                    </p:animEffect>
                                  </p:childTnLst>
                                </p:cTn>
                              </p:par>
                              <p:par>
                                <p:cTn id="53" presetID="3" presetClass="entr" presetSubtype="1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blinds(horizontal)">
                                      <p:cBhvr>
                                        <p:cTn id="55" dur="500"/>
                                        <p:tgtEl>
                                          <p:spTgt spid="31"/>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blinds(horizontal)">
                                      <p:cBhvr>
                                        <p:cTn id="60" dur="500"/>
                                        <p:tgtEl>
                                          <p:spTgt spid="32"/>
                                        </p:tgtEl>
                                      </p:cBhvr>
                                    </p:animEffect>
                                  </p:childTnLst>
                                </p:cTn>
                              </p:par>
                              <p:par>
                                <p:cTn id="61" presetID="3" presetClass="entr" presetSubtype="10"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blinds(horizontal)">
                                      <p:cBhvr>
                                        <p:cTn id="63" dur="500"/>
                                        <p:tgtEl>
                                          <p:spTgt spid="33"/>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blinds(horizontal)">
                                      <p:cBhvr>
                                        <p:cTn id="68" dur="500"/>
                                        <p:tgtEl>
                                          <p:spTgt spid="34"/>
                                        </p:tgtEl>
                                      </p:cBhvr>
                                    </p:animEffect>
                                  </p:childTnLst>
                                </p:cTn>
                              </p:par>
                              <p:par>
                                <p:cTn id="69" presetID="3" presetClass="entr" presetSubtype="1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blinds(horizontal)">
                                      <p:cBhvr>
                                        <p:cTn id="7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7" grpId="0" animBg="1"/>
      <p:bldP spid="28" grpId="0" animBg="1"/>
      <p:bldP spid="30" grpId="0" animBg="1"/>
      <p:bldP spid="32"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iPhone 8 chạy iOS 11 có giao diện thế nào?">
            <a:extLst>
              <a:ext uri="{FF2B5EF4-FFF2-40B4-BE49-F238E27FC236}">
                <a16:creationId xmlns:a16="http://schemas.microsoft.com/office/drawing/2014/main" id="{AB265F87-C573-8442-812A-4241C0FC96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45431" y="3821987"/>
            <a:ext cx="1610239" cy="2725320"/>
          </a:xfrm>
          <a:prstGeom prst="rect">
            <a:avLst/>
          </a:prstGeom>
          <a:noFill/>
          <a:ln>
            <a:noFill/>
          </a:ln>
        </p:spPr>
      </p:pic>
      <p:pic>
        <p:nvPicPr>
          <p:cNvPr id="7" name="Picture 6">
            <a:extLst>
              <a:ext uri="{FF2B5EF4-FFF2-40B4-BE49-F238E27FC236}">
                <a16:creationId xmlns:a16="http://schemas.microsoft.com/office/drawing/2014/main" id="{7858994C-F4B8-B5F7-092A-8F5A6A4B5A84}"/>
              </a:ext>
            </a:extLst>
          </p:cNvPr>
          <p:cNvPicPr>
            <a:picLocks noChangeAspect="1"/>
          </p:cNvPicPr>
          <p:nvPr/>
        </p:nvPicPr>
        <p:blipFill>
          <a:blip r:embed="rId4"/>
          <a:stretch>
            <a:fillRect/>
          </a:stretch>
        </p:blipFill>
        <p:spPr>
          <a:xfrm>
            <a:off x="9070149" y="3823993"/>
            <a:ext cx="1610240" cy="2723314"/>
          </a:xfrm>
          <a:prstGeom prst="rect">
            <a:avLst/>
          </a:prstGeom>
        </p:spPr>
      </p:pic>
      <p:sp>
        <p:nvSpPr>
          <p:cNvPr id="8" name="Rounded Rectangle 7">
            <a:extLst>
              <a:ext uri="{FF2B5EF4-FFF2-40B4-BE49-F238E27FC236}">
                <a16:creationId xmlns:a16="http://schemas.microsoft.com/office/drawing/2014/main" id="{047A09BF-E37D-BB26-52D9-D460F332A57C}"/>
              </a:ext>
            </a:extLst>
          </p:cNvPr>
          <p:cNvSpPr/>
          <p:nvPr/>
        </p:nvSpPr>
        <p:spPr>
          <a:xfrm>
            <a:off x="889000" y="1571284"/>
            <a:ext cx="10414000" cy="1990409"/>
          </a:xfrm>
          <a:prstGeom prst="roundRect">
            <a:avLst/>
          </a:prstGeom>
          <a:solidFill>
            <a:schemeClr val="accent6">
              <a:lumMod val="20000"/>
              <a:lumOff val="80000"/>
            </a:schemeClr>
          </a:solidFill>
          <a:ln w="28575">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spcAft>
                <a:spcPts val="667"/>
              </a:spcAft>
              <a:buClrTx/>
              <a:defRPr/>
            </a:pPr>
            <a:r>
              <a:rPr lang="vi-VN" sz="2400" b="1" kern="1200" dirty="0">
                <a:solidFill>
                  <a:prstClr val="black"/>
                </a:solidFill>
                <a:cs typeface="+mn-ea"/>
                <a:sym typeface="+mn-lt"/>
              </a:rPr>
              <a:t>Làm việc nhóm ( 4-6 HS)</a:t>
            </a:r>
          </a:p>
          <a:p>
            <a:pPr algn="just" defTabSz="609630">
              <a:lnSpc>
                <a:spcPct val="150000"/>
              </a:lnSpc>
              <a:spcAft>
                <a:spcPts val="667"/>
              </a:spcAft>
              <a:buClrTx/>
              <a:defRPr/>
            </a:pPr>
            <a:r>
              <a:rPr lang="vi-VN" sz="2400" kern="1200" dirty="0">
                <a:solidFill>
                  <a:srgbClr val="000000"/>
                </a:solidFill>
                <a:cs typeface="+mn-ea"/>
                <a:sym typeface="+mn-lt"/>
              </a:rPr>
              <a:t>Lựa chọn một trong các mẫu điện thoại dưới đây và nêu ý nghĩa của các biểu tượng hiển thị điện thoại. </a:t>
            </a:r>
            <a:endParaRPr lang="en-VN" sz="2400" kern="1200" dirty="0">
              <a:solidFill>
                <a:prstClr val="white"/>
              </a:solidFill>
              <a:latin typeface="UTM Avo"/>
              <a:cs typeface="+mn-ea"/>
              <a:sym typeface="+mn-lt"/>
            </a:endParaRPr>
          </a:p>
        </p:txBody>
      </p:sp>
      <p:pic>
        <p:nvPicPr>
          <p:cNvPr id="9" name="Picture 17">
            <a:extLst>
              <a:ext uri="{FF2B5EF4-FFF2-40B4-BE49-F238E27FC236}">
                <a16:creationId xmlns:a16="http://schemas.microsoft.com/office/drawing/2014/main" id="{7220A852-3FB5-C64C-FF47-4E5596C48C2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89000" y="4291511"/>
            <a:ext cx="4500341" cy="2255796"/>
          </a:xfrm>
          <a:prstGeom prst="rect">
            <a:avLst/>
          </a:prstGeom>
        </p:spPr>
      </p:pic>
    </p:spTree>
    <p:extLst>
      <p:ext uri="{BB962C8B-B14F-4D97-AF65-F5344CB8AC3E}">
        <p14:creationId xmlns:p14="http://schemas.microsoft.com/office/powerpoint/2010/main" val="350033629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par>
                          <p:cTn id="11" fill="hold">
                            <p:stCondLst>
                              <p:cond delay="500"/>
                            </p:stCondLst>
                            <p:childTnLst>
                              <p:par>
                                <p:cTn id="12" presetID="9"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dissolve">
                                      <p:cBhvr>
                                        <p:cTn id="14" dur="500"/>
                                        <p:tgtEl>
                                          <p:spTgt spid="6"/>
                                        </p:tgtEl>
                                      </p:cBhvr>
                                    </p:animEffect>
                                  </p:childTnLst>
                                </p:cTn>
                              </p:par>
                              <p:par>
                                <p:cTn id="15" presetID="9"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DA1E637-5168-E4E5-F5F8-8A48520B43AB}"/>
              </a:ext>
            </a:extLst>
          </p:cNvPr>
          <p:cNvSpPr txBox="1"/>
          <p:nvPr/>
        </p:nvSpPr>
        <p:spPr>
          <a:xfrm>
            <a:off x="3048000" y="3305890"/>
            <a:ext cx="6096000" cy="276999"/>
          </a:xfrm>
          <a:prstGeom prst="rect">
            <a:avLst/>
          </a:prstGeom>
          <a:noFill/>
        </p:spPr>
        <p:txBody>
          <a:bodyPr wrap="square">
            <a:spAutoFit/>
          </a:bodyPr>
          <a:lstStyle/>
          <a:p>
            <a:pPr defTabSz="609630">
              <a:buClrTx/>
              <a:defRPr/>
            </a:pPr>
            <a:r>
              <a:rPr lang="vi-VN" sz="1200" kern="1200" dirty="0">
                <a:solidFill>
                  <a:srgbClr val="0563C1"/>
                </a:solidFill>
                <a:cs typeface="+mn-ea"/>
                <a:sym typeface="+mn-lt"/>
                <a:hlinkClick r:id="rId5"/>
              </a:rPr>
              <a:t>https://youtu.be/mRApZVPSsps</a:t>
            </a:r>
            <a:r>
              <a:rPr lang="en-VN" sz="1200" kern="1200" dirty="0">
                <a:solidFill>
                  <a:prstClr val="black"/>
                </a:solidFill>
                <a:latin typeface="UTM Avo"/>
                <a:cs typeface="+mn-ea"/>
                <a:sym typeface="+mn-lt"/>
              </a:rPr>
              <a:t> </a:t>
            </a:r>
          </a:p>
        </p:txBody>
      </p:sp>
      <p:pic>
        <p:nvPicPr>
          <p:cNvPr id="2" name="Samsung Galaxy S22 Series - Thách Thức Mọi Quy Chuẩn">
            <a:hlinkClick r:id="" action="ppaction://media"/>
            <a:extLst>
              <a:ext uri="{FF2B5EF4-FFF2-40B4-BE49-F238E27FC236}">
                <a16:creationId xmlns:a16="http://schemas.microsoft.com/office/drawing/2014/main" id="{04125823-4302-D16F-55BE-290C6014D3D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525" y="5292"/>
            <a:ext cx="12182592" cy="6852708"/>
          </a:xfrm>
          <a:prstGeom prst="rect">
            <a:avLst/>
          </a:prstGeom>
        </p:spPr>
      </p:pic>
      <p:pic>
        <p:nvPicPr>
          <p:cNvPr id="5" name="Picture 4" descr="A logo of a book and a computer&#10;&#10;Description automatically generated">
            <a:extLst>
              <a:ext uri="{FF2B5EF4-FFF2-40B4-BE49-F238E27FC236}">
                <a16:creationId xmlns:a16="http://schemas.microsoft.com/office/drawing/2014/main" id="{6C20F5B5-441A-FB55-B07E-A2E110A428D1}"/>
              </a:ext>
            </a:extLst>
          </p:cNvPr>
          <p:cNvPicPr>
            <a:picLocks noChangeAspect="1"/>
          </p:cNvPicPr>
          <p:nvPr/>
        </p:nvPicPr>
        <p:blipFill>
          <a:blip r:embed="rId7"/>
          <a:stretch>
            <a:fillRect/>
          </a:stretch>
        </p:blipFill>
        <p:spPr>
          <a:xfrm>
            <a:off x="106002" y="121298"/>
            <a:ext cx="640448" cy="640448"/>
          </a:xfrm>
          <a:prstGeom prst="rect">
            <a:avLst/>
          </a:prstGeom>
        </p:spPr>
      </p:pic>
    </p:spTree>
    <p:extLst>
      <p:ext uri="{BB962C8B-B14F-4D97-AF65-F5344CB8AC3E}">
        <p14:creationId xmlns:p14="http://schemas.microsoft.com/office/powerpoint/2010/main" val="71008995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41EC0C2D-7D75-292E-C2A6-19EC9FD5F37A}"/>
              </a:ext>
            </a:extLst>
          </p:cNvPr>
          <p:cNvGraphicFramePr>
            <a:graphicFrameLocks noGrp="1"/>
          </p:cNvGraphicFramePr>
          <p:nvPr>
            <p:extLst>
              <p:ext uri="{D42A27DB-BD31-4B8C-83A1-F6EECF244321}">
                <p14:modId xmlns:p14="http://schemas.microsoft.com/office/powerpoint/2010/main" val="1228242279"/>
              </p:ext>
            </p:extLst>
          </p:nvPr>
        </p:nvGraphicFramePr>
        <p:xfrm>
          <a:off x="1498600" y="1900719"/>
          <a:ext cx="9194799" cy="4561632"/>
        </p:xfrm>
        <a:graphic>
          <a:graphicData uri="http://schemas.openxmlformats.org/drawingml/2006/table">
            <a:tbl>
              <a:tblPr firstRow="1" bandRow="1">
                <a:tableStyleId>{5C22544A-7EE6-4342-B048-85BDC9FD1C3A}</a:tableStyleId>
              </a:tblPr>
              <a:tblGrid>
                <a:gridCol w="3064933">
                  <a:extLst>
                    <a:ext uri="{9D8B030D-6E8A-4147-A177-3AD203B41FA5}">
                      <a16:colId xmlns:a16="http://schemas.microsoft.com/office/drawing/2014/main" val="1956512668"/>
                    </a:ext>
                  </a:extLst>
                </a:gridCol>
                <a:gridCol w="3064933">
                  <a:extLst>
                    <a:ext uri="{9D8B030D-6E8A-4147-A177-3AD203B41FA5}">
                      <a16:colId xmlns:a16="http://schemas.microsoft.com/office/drawing/2014/main" val="3567553995"/>
                    </a:ext>
                  </a:extLst>
                </a:gridCol>
                <a:gridCol w="3064933">
                  <a:extLst>
                    <a:ext uri="{9D8B030D-6E8A-4147-A177-3AD203B41FA5}">
                      <a16:colId xmlns:a16="http://schemas.microsoft.com/office/drawing/2014/main" val="3372659796"/>
                    </a:ext>
                  </a:extLst>
                </a:gridCol>
              </a:tblGrid>
              <a:tr h="1140408">
                <a:tc>
                  <a:txBody>
                    <a:bodyPr/>
                    <a:lstStyle/>
                    <a:p>
                      <a:pPr algn="ctr"/>
                      <a:r>
                        <a:rPr lang="en-VN" sz="2400" b="1" dirty="0">
                          <a:solidFill>
                            <a:schemeClr val="tx1"/>
                          </a:solidFill>
                          <a:latin typeface="+mn-lt"/>
                          <a:ea typeface="+mn-ea"/>
                          <a:cs typeface="+mn-ea"/>
                          <a:sym typeface="+mn-lt"/>
                        </a:rPr>
                        <a:t>Biểu tượng</a:t>
                      </a: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tc>
                  <a:txBody>
                    <a:bodyPr/>
                    <a:lstStyle/>
                    <a:p>
                      <a:pPr algn="ctr"/>
                      <a:r>
                        <a:rPr lang="en-VN" sz="2400" b="1" dirty="0">
                          <a:solidFill>
                            <a:schemeClr val="tx1"/>
                          </a:solidFill>
                          <a:latin typeface="+mn-lt"/>
                          <a:ea typeface="+mn-ea"/>
                          <a:cs typeface="+mn-ea"/>
                          <a:sym typeface="+mn-lt"/>
                        </a:rPr>
                        <a:t>Iphone</a:t>
                      </a: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tc>
                  <a:txBody>
                    <a:bodyPr/>
                    <a:lstStyle/>
                    <a:p>
                      <a:pPr algn="ctr"/>
                      <a:r>
                        <a:rPr lang="en-VN" sz="2400" b="1" dirty="0">
                          <a:solidFill>
                            <a:schemeClr val="tx1"/>
                          </a:solidFill>
                          <a:latin typeface="+mn-lt"/>
                          <a:ea typeface="+mn-ea"/>
                          <a:cs typeface="+mn-ea"/>
                          <a:sym typeface="+mn-lt"/>
                        </a:rPr>
                        <a:t>Samsung</a:t>
                      </a: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extLst>
                  <a:ext uri="{0D108BD9-81ED-4DB2-BD59-A6C34878D82A}">
                    <a16:rowId xmlns:a16="http://schemas.microsoft.com/office/drawing/2014/main" val="773577975"/>
                  </a:ext>
                </a:extLst>
              </a:tr>
              <a:tr h="1140408">
                <a:tc>
                  <a:txBody>
                    <a:bodyPr/>
                    <a:lstStyle/>
                    <a:p>
                      <a:pPr algn="ctr"/>
                      <a:r>
                        <a:rPr lang="en-VN" sz="2400" b="0" dirty="0">
                          <a:solidFill>
                            <a:schemeClr val="tx1"/>
                          </a:solidFill>
                          <a:latin typeface="+mn-lt"/>
                          <a:ea typeface="+mn-ea"/>
                          <a:cs typeface="+mn-ea"/>
                          <a:sym typeface="+mn-lt"/>
                        </a:rPr>
                        <a:t>Gọi</a:t>
                      </a: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tc>
                  <a:txBody>
                    <a:bodyPr/>
                    <a:lstStyle/>
                    <a:p>
                      <a:pPr algn="ctr"/>
                      <a:endParaRPr lang="en-VN" sz="2400" b="0" dirty="0">
                        <a:solidFill>
                          <a:schemeClr val="tx1"/>
                        </a:solidFill>
                        <a:latin typeface="+mn-lt"/>
                        <a:ea typeface="+mn-ea"/>
                        <a:cs typeface="+mn-ea"/>
                        <a:sym typeface="+mn-lt"/>
                      </a:endParaRP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tc>
                  <a:txBody>
                    <a:bodyPr/>
                    <a:lstStyle/>
                    <a:p>
                      <a:pPr algn="ctr"/>
                      <a:endParaRPr lang="en-VN" sz="2400" b="0" dirty="0">
                        <a:solidFill>
                          <a:schemeClr val="tx1"/>
                        </a:solidFill>
                        <a:latin typeface="+mn-lt"/>
                        <a:ea typeface="+mn-ea"/>
                        <a:cs typeface="+mn-ea"/>
                        <a:sym typeface="+mn-lt"/>
                      </a:endParaRP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extLst>
                  <a:ext uri="{0D108BD9-81ED-4DB2-BD59-A6C34878D82A}">
                    <a16:rowId xmlns:a16="http://schemas.microsoft.com/office/drawing/2014/main" val="3298763635"/>
                  </a:ext>
                </a:extLst>
              </a:tr>
              <a:tr h="1140408">
                <a:tc>
                  <a:txBody>
                    <a:bodyPr/>
                    <a:lstStyle/>
                    <a:p>
                      <a:pPr algn="ctr"/>
                      <a:r>
                        <a:rPr lang="en-VN" sz="2400" b="0" dirty="0">
                          <a:solidFill>
                            <a:schemeClr val="tx1"/>
                          </a:solidFill>
                          <a:latin typeface="+mn-lt"/>
                          <a:ea typeface="+mn-ea"/>
                          <a:cs typeface="+mn-ea"/>
                          <a:sym typeface="+mn-lt"/>
                        </a:rPr>
                        <a:t>Cài đặt</a:t>
                      </a: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tc>
                  <a:txBody>
                    <a:bodyPr/>
                    <a:lstStyle/>
                    <a:p>
                      <a:pPr algn="ctr"/>
                      <a:endParaRPr lang="en-VN" sz="2400" b="0" dirty="0">
                        <a:solidFill>
                          <a:schemeClr val="tx1"/>
                        </a:solidFill>
                        <a:latin typeface="+mn-lt"/>
                        <a:ea typeface="+mn-ea"/>
                        <a:cs typeface="+mn-ea"/>
                        <a:sym typeface="+mn-lt"/>
                      </a:endParaRP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tc>
                  <a:txBody>
                    <a:bodyPr/>
                    <a:lstStyle/>
                    <a:p>
                      <a:pPr algn="ctr"/>
                      <a:endParaRPr lang="en-VN" sz="2400" b="0" dirty="0">
                        <a:solidFill>
                          <a:schemeClr val="tx1"/>
                        </a:solidFill>
                        <a:latin typeface="+mn-lt"/>
                        <a:ea typeface="+mn-ea"/>
                        <a:cs typeface="+mn-ea"/>
                        <a:sym typeface="+mn-lt"/>
                      </a:endParaRP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extLst>
                  <a:ext uri="{0D108BD9-81ED-4DB2-BD59-A6C34878D82A}">
                    <a16:rowId xmlns:a16="http://schemas.microsoft.com/office/drawing/2014/main" val="3634453633"/>
                  </a:ext>
                </a:extLst>
              </a:tr>
              <a:tr h="1140408">
                <a:tc>
                  <a:txBody>
                    <a:bodyPr/>
                    <a:lstStyle/>
                    <a:p>
                      <a:pPr algn="ctr"/>
                      <a:r>
                        <a:rPr lang="en-VN" sz="2400" b="0" dirty="0">
                          <a:solidFill>
                            <a:schemeClr val="tx1"/>
                          </a:solidFill>
                          <a:latin typeface="+mn-lt"/>
                          <a:ea typeface="+mn-ea"/>
                          <a:cs typeface="+mn-ea"/>
                          <a:sym typeface="+mn-lt"/>
                        </a:rPr>
                        <a:t>Ảnh</a:t>
                      </a: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tc>
                  <a:txBody>
                    <a:bodyPr/>
                    <a:lstStyle/>
                    <a:p>
                      <a:pPr algn="ctr"/>
                      <a:endParaRPr lang="en-VN" sz="2400" b="0" dirty="0">
                        <a:solidFill>
                          <a:schemeClr val="tx1"/>
                        </a:solidFill>
                        <a:latin typeface="+mn-lt"/>
                        <a:ea typeface="+mn-ea"/>
                        <a:cs typeface="+mn-ea"/>
                        <a:sym typeface="+mn-lt"/>
                      </a:endParaRP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tc>
                  <a:txBody>
                    <a:bodyPr/>
                    <a:lstStyle/>
                    <a:p>
                      <a:pPr algn="ctr"/>
                      <a:endParaRPr lang="en-VN" sz="2400" b="0" dirty="0">
                        <a:solidFill>
                          <a:schemeClr val="tx1"/>
                        </a:solidFill>
                        <a:latin typeface="+mn-lt"/>
                        <a:ea typeface="+mn-ea"/>
                        <a:cs typeface="+mn-ea"/>
                        <a:sym typeface="+mn-lt"/>
                      </a:endParaRPr>
                    </a:p>
                  </a:txBody>
                  <a:tcPr marL="60960" marR="60960" marT="30480" marB="3048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rgbClr val="FFF8F2"/>
                    </a:solidFill>
                  </a:tcPr>
                </a:tc>
                <a:extLst>
                  <a:ext uri="{0D108BD9-81ED-4DB2-BD59-A6C34878D82A}">
                    <a16:rowId xmlns:a16="http://schemas.microsoft.com/office/drawing/2014/main" val="292029751"/>
                  </a:ext>
                </a:extLst>
              </a:tr>
            </a:tbl>
          </a:graphicData>
        </a:graphic>
      </p:graphicFrame>
      <p:pic>
        <p:nvPicPr>
          <p:cNvPr id="7" name="Picture 6">
            <a:extLst>
              <a:ext uri="{FF2B5EF4-FFF2-40B4-BE49-F238E27FC236}">
                <a16:creationId xmlns:a16="http://schemas.microsoft.com/office/drawing/2014/main" id="{DD1C6E4E-06BB-31FF-A5DA-CA2E6CA8289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5662975" y="3147393"/>
            <a:ext cx="682979" cy="885405"/>
          </a:xfrm>
          <a:prstGeom prst="rect">
            <a:avLst/>
          </a:prstGeom>
        </p:spPr>
      </p:pic>
      <p:pic>
        <p:nvPicPr>
          <p:cNvPr id="8" name="Picture 7">
            <a:extLst>
              <a:ext uri="{FF2B5EF4-FFF2-40B4-BE49-F238E27FC236}">
                <a16:creationId xmlns:a16="http://schemas.microsoft.com/office/drawing/2014/main" id="{6B37E322-B1CD-59A6-BB7C-B2BAE9971C4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tretch>
            <a:fillRect/>
          </a:stretch>
        </p:blipFill>
        <p:spPr>
          <a:xfrm>
            <a:off x="8836900" y="3249696"/>
            <a:ext cx="633687" cy="680797"/>
          </a:xfrm>
          <a:prstGeom prst="rect">
            <a:avLst/>
          </a:prstGeom>
        </p:spPr>
      </p:pic>
      <p:pic>
        <p:nvPicPr>
          <p:cNvPr id="10" name="Picture 9">
            <a:extLst>
              <a:ext uri="{FF2B5EF4-FFF2-40B4-BE49-F238E27FC236}">
                <a16:creationId xmlns:a16="http://schemas.microsoft.com/office/drawing/2014/main" id="{648520E5-9A2C-8507-9F7E-680433EDE5C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contrast="20000"/>
                    </a14:imgEffect>
                  </a14:imgLayer>
                </a14:imgProps>
              </a:ext>
            </a:extLst>
          </a:blip>
          <a:stretch>
            <a:fillRect/>
          </a:stretch>
        </p:blipFill>
        <p:spPr>
          <a:xfrm>
            <a:off x="8803404" y="4369090"/>
            <a:ext cx="700678" cy="765616"/>
          </a:xfrm>
          <a:prstGeom prst="rect">
            <a:avLst/>
          </a:prstGeom>
        </p:spPr>
      </p:pic>
      <p:pic>
        <p:nvPicPr>
          <p:cNvPr id="11" name="Picture 10">
            <a:extLst>
              <a:ext uri="{FF2B5EF4-FFF2-40B4-BE49-F238E27FC236}">
                <a16:creationId xmlns:a16="http://schemas.microsoft.com/office/drawing/2014/main" id="{EB08B478-F4DE-4046-CE7A-B5908824CBC6}"/>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5643796" y="5519534"/>
            <a:ext cx="657068" cy="765616"/>
          </a:xfrm>
          <a:prstGeom prst="rect">
            <a:avLst/>
          </a:prstGeom>
        </p:spPr>
      </p:pic>
      <p:pic>
        <p:nvPicPr>
          <p:cNvPr id="12" name="Picture 11">
            <a:extLst>
              <a:ext uri="{FF2B5EF4-FFF2-40B4-BE49-F238E27FC236}">
                <a16:creationId xmlns:a16="http://schemas.microsoft.com/office/drawing/2014/main" id="{A698DCD4-59E6-8C9D-2F47-86F95E80862D}"/>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Effect>
                      <a14:brightnessContrast contrast="20000"/>
                    </a14:imgEffect>
                  </a14:imgLayer>
                </a14:imgProps>
              </a:ext>
            </a:extLst>
          </a:blip>
          <a:stretch>
            <a:fillRect/>
          </a:stretch>
        </p:blipFill>
        <p:spPr>
          <a:xfrm>
            <a:off x="8879966" y="5539628"/>
            <a:ext cx="547554" cy="745522"/>
          </a:xfrm>
          <a:prstGeom prst="rect">
            <a:avLst/>
          </a:prstGeom>
        </p:spPr>
      </p:pic>
      <p:pic>
        <p:nvPicPr>
          <p:cNvPr id="2" name="Picture 1">
            <a:extLst>
              <a:ext uri="{FF2B5EF4-FFF2-40B4-BE49-F238E27FC236}">
                <a16:creationId xmlns:a16="http://schemas.microsoft.com/office/drawing/2014/main" id="{C4E79213-68B7-311D-1BCA-B09224741F75}"/>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Layer>
                </a14:imgProps>
              </a:ext>
            </a:extLst>
          </a:blip>
          <a:stretch>
            <a:fillRect/>
          </a:stretch>
        </p:blipFill>
        <p:spPr>
          <a:xfrm>
            <a:off x="5616146" y="4369090"/>
            <a:ext cx="700678" cy="765616"/>
          </a:xfrm>
          <a:prstGeom prst="rect">
            <a:avLst/>
          </a:prstGeom>
        </p:spPr>
      </p:pic>
    </p:spTree>
    <p:extLst>
      <p:ext uri="{BB962C8B-B14F-4D97-AF65-F5344CB8AC3E}">
        <p14:creationId xmlns:p14="http://schemas.microsoft.com/office/powerpoint/2010/main" val="317953245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childTnLst>
                          </p:cTn>
                        </p:par>
                        <p:par>
                          <p:cTn id="17" fill="hold">
                            <p:stCondLst>
                              <p:cond delay="1000"/>
                            </p:stCondLst>
                            <p:childTnLst>
                              <p:par>
                                <p:cTn id="18" presetID="9"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dissolv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par>
                          <p:cTn id="26" fill="hold">
                            <p:stCondLst>
                              <p:cond delay="500"/>
                            </p:stCondLst>
                            <p:childTnLst>
                              <p:par>
                                <p:cTn id="27" presetID="9"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dissolve">
                                      <p:cBhvr>
                                        <p:cTn id="29" dur="500"/>
                                        <p:tgtEl>
                                          <p:spTgt spid="10"/>
                                        </p:tgtEl>
                                      </p:cBhvr>
                                    </p:animEffect>
                                  </p:childTnLst>
                                </p:cTn>
                              </p:par>
                            </p:childTnLst>
                          </p:cTn>
                        </p:par>
                        <p:par>
                          <p:cTn id="30" fill="hold">
                            <p:stCondLst>
                              <p:cond delay="1000"/>
                            </p:stCondLst>
                            <p:childTnLst>
                              <p:par>
                                <p:cTn id="31" presetID="9"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dissolv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4C4636-F90F-ED79-B700-6F68AB5716C7}"/>
              </a:ext>
            </a:extLst>
          </p:cNvPr>
          <p:cNvPicPr>
            <a:picLocks noChangeAspect="1"/>
          </p:cNvPicPr>
          <p:nvPr/>
        </p:nvPicPr>
        <p:blipFill>
          <a:blip r:embed="rId3"/>
          <a:stretch>
            <a:fillRect/>
          </a:stretch>
        </p:blipFill>
        <p:spPr>
          <a:xfrm>
            <a:off x="7984732" y="1612102"/>
            <a:ext cx="1129855" cy="974341"/>
          </a:xfrm>
          <a:prstGeom prst="rect">
            <a:avLst/>
          </a:prstGeom>
        </p:spPr>
      </p:pic>
      <p:sp>
        <p:nvSpPr>
          <p:cNvPr id="5" name="Rounded Rectangle 4">
            <a:extLst>
              <a:ext uri="{FF2B5EF4-FFF2-40B4-BE49-F238E27FC236}">
                <a16:creationId xmlns:a16="http://schemas.microsoft.com/office/drawing/2014/main" id="{32D34283-1DF3-720B-CE2B-41F76FE70A10}"/>
              </a:ext>
            </a:extLst>
          </p:cNvPr>
          <p:cNvSpPr/>
          <p:nvPr/>
        </p:nvSpPr>
        <p:spPr>
          <a:xfrm>
            <a:off x="4301732" y="1704439"/>
            <a:ext cx="3403600" cy="874878"/>
          </a:xfrm>
          <a:prstGeom prst="roundRect">
            <a:avLst/>
          </a:prstGeom>
          <a:solidFill>
            <a:schemeClr val="accent6">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defRPr/>
            </a:pPr>
            <a:r>
              <a:rPr lang="en-VN" sz="2400" b="1" kern="1200" dirty="0">
                <a:solidFill>
                  <a:prstClr val="black"/>
                </a:solidFill>
                <a:latin typeface="+mj-lt"/>
                <a:cs typeface="+mn-ea"/>
                <a:sym typeface="+mn-lt"/>
              </a:rPr>
              <a:t>Kết luận</a:t>
            </a:r>
          </a:p>
        </p:txBody>
      </p:sp>
      <p:sp>
        <p:nvSpPr>
          <p:cNvPr id="6" name="Rounded Rectangle 5">
            <a:extLst>
              <a:ext uri="{FF2B5EF4-FFF2-40B4-BE49-F238E27FC236}">
                <a16:creationId xmlns:a16="http://schemas.microsoft.com/office/drawing/2014/main" id="{23394E9C-83DC-6438-7A92-9F1420037A48}"/>
              </a:ext>
            </a:extLst>
          </p:cNvPr>
          <p:cNvSpPr/>
          <p:nvPr/>
        </p:nvSpPr>
        <p:spPr>
          <a:xfrm>
            <a:off x="1056640" y="2712430"/>
            <a:ext cx="10078720" cy="1790947"/>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200000"/>
              </a:lnSpc>
              <a:spcAft>
                <a:spcPts val="667"/>
              </a:spcAft>
              <a:buClrTx/>
              <a:defRPr/>
            </a:pPr>
            <a:r>
              <a:rPr lang="vi-VN" sz="2400" kern="1200" dirty="0">
                <a:solidFill>
                  <a:srgbClr val="000000"/>
                </a:solidFill>
                <a:latin typeface="+mj-lt"/>
                <a:cs typeface="+mn-ea"/>
                <a:sym typeface="+mn-lt"/>
              </a:rPr>
              <a:t>Cấu tạo bên ngoài và biểu tượng thể hiện trạng thái hoạt động của các loại điện thoại là khác nhau.</a:t>
            </a:r>
            <a:endParaRPr lang="en-VN" sz="2400" kern="1200" dirty="0">
              <a:solidFill>
                <a:prstClr val="white"/>
              </a:solidFill>
              <a:latin typeface="+mj-lt"/>
              <a:cs typeface="+mn-ea"/>
              <a:sym typeface="+mn-lt"/>
            </a:endParaRPr>
          </a:p>
        </p:txBody>
      </p:sp>
      <p:sp>
        <p:nvSpPr>
          <p:cNvPr id="2" name="Freeform 13">
            <a:extLst>
              <a:ext uri="{FF2B5EF4-FFF2-40B4-BE49-F238E27FC236}">
                <a16:creationId xmlns:a16="http://schemas.microsoft.com/office/drawing/2014/main" id="{2D72B2C7-9818-A9A8-4F3F-9674512A85EE}"/>
              </a:ext>
            </a:extLst>
          </p:cNvPr>
          <p:cNvSpPr/>
          <p:nvPr/>
        </p:nvSpPr>
        <p:spPr>
          <a:xfrm>
            <a:off x="8869027" y="4145569"/>
            <a:ext cx="2625965" cy="2712431"/>
          </a:xfrm>
          <a:custGeom>
            <a:avLst/>
            <a:gdLst/>
            <a:ahLst/>
            <a:cxnLst/>
            <a:rect l="l" t="t" r="r" b="b"/>
            <a:pathLst>
              <a:path w="2426970" h="2667000">
                <a:moveTo>
                  <a:pt x="0" y="0"/>
                </a:moveTo>
                <a:lnTo>
                  <a:pt x="2426970" y="0"/>
                </a:lnTo>
                <a:lnTo>
                  <a:pt x="2426970" y="2667000"/>
                </a:lnTo>
                <a:lnTo>
                  <a:pt x="0" y="2667000"/>
                </a:lnTo>
                <a:lnTo>
                  <a:pt x="0" y="0"/>
                </a:lnTo>
                <a:close/>
              </a:path>
            </a:pathLst>
          </a:custGeom>
          <a:blipFill>
            <a:blip r:embed="rId4"/>
            <a:stretch>
              <a:fillRect/>
            </a:stretch>
          </a:blipFill>
        </p:spPr>
        <p:txBody>
          <a:bodyPr/>
          <a:lstStyle/>
          <a:p>
            <a:pPr defTabSz="609630">
              <a:buClrTx/>
              <a:defRPr/>
            </a:pPr>
            <a:endParaRPr lang="en-US" sz="1200" kern="1200">
              <a:solidFill>
                <a:prstClr val="black"/>
              </a:solidFill>
              <a:latin typeface="UTM Avo"/>
              <a:cs typeface="+mn-ea"/>
              <a:sym typeface="+mn-lt"/>
            </a:endParaRPr>
          </a:p>
        </p:txBody>
      </p:sp>
      <p:sp>
        <p:nvSpPr>
          <p:cNvPr id="3" name="Freeform 17">
            <a:extLst>
              <a:ext uri="{FF2B5EF4-FFF2-40B4-BE49-F238E27FC236}">
                <a16:creationId xmlns:a16="http://schemas.microsoft.com/office/drawing/2014/main" id="{1DB7A167-23E7-CE01-962E-9F6886E126BE}"/>
              </a:ext>
            </a:extLst>
          </p:cNvPr>
          <p:cNvSpPr/>
          <p:nvPr/>
        </p:nvSpPr>
        <p:spPr>
          <a:xfrm>
            <a:off x="2752332" y="1405278"/>
            <a:ext cx="1129855" cy="1174039"/>
          </a:xfrm>
          <a:custGeom>
            <a:avLst/>
            <a:gdLst/>
            <a:ahLst/>
            <a:cxnLst/>
            <a:rect l="l" t="t" r="r" b="b"/>
            <a:pathLst>
              <a:path w="1010481" h="1104900">
                <a:moveTo>
                  <a:pt x="0" y="0"/>
                </a:moveTo>
                <a:lnTo>
                  <a:pt x="1010481" y="0"/>
                </a:lnTo>
                <a:lnTo>
                  <a:pt x="1010481" y="1104900"/>
                </a:lnTo>
                <a:lnTo>
                  <a:pt x="0" y="11049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en-US" sz="1200" kern="1200">
              <a:solidFill>
                <a:prstClr val="black"/>
              </a:solidFill>
              <a:latin typeface="UTM Avo"/>
              <a:cs typeface="+mn-ea"/>
              <a:sym typeface="+mn-lt"/>
            </a:endParaRPr>
          </a:p>
        </p:txBody>
      </p:sp>
    </p:spTree>
    <p:extLst>
      <p:ext uri="{BB962C8B-B14F-4D97-AF65-F5344CB8AC3E}">
        <p14:creationId xmlns:p14="http://schemas.microsoft.com/office/powerpoint/2010/main" val="349590922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ssolv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95D160-D2F9-E5F3-58F8-2825AA98299D}"/>
              </a:ext>
            </a:extLst>
          </p:cNvPr>
          <p:cNvSpPr txBox="1"/>
          <p:nvPr/>
        </p:nvSpPr>
        <p:spPr>
          <a:xfrm>
            <a:off x="1168400" y="3198167"/>
            <a:ext cx="10312400" cy="461665"/>
          </a:xfrm>
          <a:prstGeom prst="rect">
            <a:avLst/>
          </a:prstGeom>
          <a:noFill/>
        </p:spPr>
        <p:txBody>
          <a:bodyPr wrap="square">
            <a:spAutoFit/>
          </a:bodyPr>
          <a:lstStyle/>
          <a:p>
            <a:pPr algn="ctr" defTabSz="609630">
              <a:spcAft>
                <a:spcPts val="667"/>
              </a:spcAft>
              <a:buClrTx/>
            </a:pPr>
            <a:r>
              <a:rPr lang="nl-NL" sz="2400" i="1" kern="1200" dirty="0">
                <a:latin typeface="+mj-lt"/>
                <a:cs typeface="+mn-ea"/>
                <a:sym typeface="+mn-lt"/>
              </a:rPr>
              <a:t>Em </a:t>
            </a:r>
            <a:r>
              <a:rPr lang="nl-NL" sz="2400" i="1" kern="1200" dirty="0" err="1">
                <a:latin typeface="+mj-lt"/>
                <a:cs typeface="+mn-ea"/>
                <a:sym typeface="+mn-lt"/>
              </a:rPr>
              <a:t>hãy</a:t>
            </a:r>
            <a:r>
              <a:rPr lang="nl-NL" sz="2400" i="1" kern="1200" dirty="0">
                <a:latin typeface="+mj-lt"/>
                <a:cs typeface="+mn-ea"/>
                <a:sym typeface="+mn-lt"/>
              </a:rPr>
              <a:t> </a:t>
            </a:r>
            <a:r>
              <a:rPr lang="vi-VN" sz="2400" i="1" kern="1200" dirty="0">
                <a:latin typeface="+mj-lt"/>
                <a:cs typeface="+mn-ea"/>
                <a:sym typeface="+mn-lt"/>
              </a:rPr>
              <a:t>làm gì khi thấy các biểu tượng này trên điện thoại di động? </a:t>
            </a:r>
            <a:endParaRPr lang="en-VN" sz="2400" kern="1200" dirty="0">
              <a:solidFill>
                <a:prstClr val="black"/>
              </a:solidFill>
              <a:latin typeface="+mj-lt"/>
              <a:cs typeface="+mn-ea"/>
              <a:sym typeface="+mn-lt"/>
            </a:endParaRPr>
          </a:p>
        </p:txBody>
      </p:sp>
      <p:pic>
        <p:nvPicPr>
          <p:cNvPr id="14" name="Picture 13">
            <a:extLst>
              <a:ext uri="{FF2B5EF4-FFF2-40B4-BE49-F238E27FC236}">
                <a16:creationId xmlns:a16="http://schemas.microsoft.com/office/drawing/2014/main" id="{E652D2BD-BA62-1884-9200-22173E28F488}"/>
              </a:ext>
            </a:extLst>
          </p:cNvPr>
          <p:cNvPicPr>
            <a:picLocks noChangeAspect="1"/>
          </p:cNvPicPr>
          <p:nvPr/>
        </p:nvPicPr>
        <p:blipFill rotWithShape="1">
          <a:blip r:embed="rId3">
            <a:extLst>
              <a:ext uri="{28A0092B-C50C-407E-A947-70E740481C1C}">
                <a14:useLocalDpi xmlns:a14="http://schemas.microsoft.com/office/drawing/2010/main" val="0"/>
              </a:ext>
            </a:extLst>
          </a:blip>
          <a:srcRect l="10686" t="20511" r="54181"/>
          <a:stretch/>
        </p:blipFill>
        <p:spPr>
          <a:xfrm>
            <a:off x="2759738" y="4017196"/>
            <a:ext cx="2854256" cy="2681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66A15614-0177-87F2-5A7B-AFF3D9AAA5B7}"/>
              </a:ext>
            </a:extLst>
          </p:cNvPr>
          <p:cNvPicPr>
            <a:picLocks noChangeAspect="1"/>
          </p:cNvPicPr>
          <p:nvPr/>
        </p:nvPicPr>
        <p:blipFill rotWithShape="1">
          <a:blip r:embed="rId3">
            <a:extLst>
              <a:ext uri="{28A0092B-C50C-407E-A947-70E740481C1C}">
                <a14:useLocalDpi xmlns:a14="http://schemas.microsoft.com/office/drawing/2010/main" val="0"/>
              </a:ext>
            </a:extLst>
          </a:blip>
          <a:srcRect l="52944" t="24283" r="16382"/>
          <a:stretch/>
        </p:blipFill>
        <p:spPr>
          <a:xfrm>
            <a:off x="7077345" y="4029694"/>
            <a:ext cx="2603922" cy="26688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Up Ribbon 16">
            <a:extLst>
              <a:ext uri="{FF2B5EF4-FFF2-40B4-BE49-F238E27FC236}">
                <a16:creationId xmlns:a16="http://schemas.microsoft.com/office/drawing/2014/main" id="{0BFFBA6E-ED1A-1377-AB5B-584DC2793B64}"/>
              </a:ext>
            </a:extLst>
          </p:cNvPr>
          <p:cNvSpPr/>
          <p:nvPr/>
        </p:nvSpPr>
        <p:spPr>
          <a:xfrm>
            <a:off x="813942" y="1809222"/>
            <a:ext cx="10769600" cy="985603"/>
          </a:xfrm>
          <a:prstGeom prst="ribbon2">
            <a:avLst/>
          </a:prstGeom>
          <a:solidFill>
            <a:srgbClr val="E1FDF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nl-NL" sz="2400" b="1" kern="1200" dirty="0" err="1">
                <a:solidFill>
                  <a:srgbClr val="000000"/>
                </a:solidFill>
                <a:latin typeface="+mj-lt"/>
                <a:cs typeface="+mn-ea"/>
                <a:sym typeface="+mn-lt"/>
              </a:rPr>
              <a:t>Chơi</a:t>
            </a:r>
            <a:r>
              <a:rPr lang="nl-NL" sz="2400" b="1" kern="1200" dirty="0">
                <a:solidFill>
                  <a:srgbClr val="000000"/>
                </a:solidFill>
                <a:latin typeface="+mj-lt"/>
                <a:cs typeface="+mn-ea"/>
                <a:sym typeface="+mn-lt"/>
              </a:rPr>
              <a:t> </a:t>
            </a:r>
            <a:r>
              <a:rPr lang="nl-NL" sz="2400" b="1" kern="1200" dirty="0" err="1">
                <a:solidFill>
                  <a:srgbClr val="000000"/>
                </a:solidFill>
                <a:latin typeface="+mj-lt"/>
                <a:cs typeface="+mn-ea"/>
                <a:sym typeface="+mn-lt"/>
              </a:rPr>
              <a:t>trò</a:t>
            </a:r>
            <a:r>
              <a:rPr lang="vi-VN" sz="2400" b="1" i="1" kern="1200" dirty="0">
                <a:solidFill>
                  <a:srgbClr val="000000"/>
                </a:solidFill>
                <a:latin typeface="+mj-lt"/>
                <a:cs typeface="+mn-ea"/>
                <a:sym typeface="+mn-lt"/>
              </a:rPr>
              <a:t> “Nhanh và đúng”</a:t>
            </a:r>
            <a:endParaRPr lang="en-VN" sz="2400" b="1" kern="1200" dirty="0">
              <a:solidFill>
                <a:prstClr val="white"/>
              </a:solidFill>
              <a:latin typeface="+mj-lt"/>
              <a:cs typeface="+mn-ea"/>
              <a:sym typeface="+mn-lt"/>
            </a:endParaRPr>
          </a:p>
        </p:txBody>
      </p:sp>
      <p:pic>
        <p:nvPicPr>
          <p:cNvPr id="2" name="Picture 35">
            <a:extLst>
              <a:ext uri="{FF2B5EF4-FFF2-40B4-BE49-F238E27FC236}">
                <a16:creationId xmlns:a16="http://schemas.microsoft.com/office/drawing/2014/main" id="{8BBBAABF-1E33-5041-CF1A-EE6B8751AD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94223" y="2350722"/>
            <a:ext cx="1684527" cy="888205"/>
          </a:xfrm>
          <a:prstGeom prst="rect">
            <a:avLst/>
          </a:prstGeom>
        </p:spPr>
      </p:pic>
    </p:spTree>
    <p:extLst>
      <p:ext uri="{BB962C8B-B14F-4D97-AF65-F5344CB8AC3E}">
        <p14:creationId xmlns:p14="http://schemas.microsoft.com/office/powerpoint/2010/main" val="6358584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par>
                                <p:cTn id="20" presetID="9"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652D2BD-BA62-1884-9200-22173E28F488}"/>
              </a:ext>
            </a:extLst>
          </p:cNvPr>
          <p:cNvPicPr>
            <a:picLocks noChangeAspect="1"/>
          </p:cNvPicPr>
          <p:nvPr/>
        </p:nvPicPr>
        <p:blipFill rotWithShape="1">
          <a:blip r:embed="rId3">
            <a:extLst>
              <a:ext uri="{28A0092B-C50C-407E-A947-70E740481C1C}">
                <a14:useLocalDpi xmlns:a14="http://schemas.microsoft.com/office/drawing/2010/main" val="0"/>
              </a:ext>
            </a:extLst>
          </a:blip>
          <a:srcRect l="10686" t="20511" r="54181"/>
          <a:stretch/>
        </p:blipFill>
        <p:spPr>
          <a:xfrm>
            <a:off x="1260788" y="1910993"/>
            <a:ext cx="2296476" cy="21573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66A15614-0177-87F2-5A7B-AFF3D9AAA5B7}"/>
              </a:ext>
            </a:extLst>
          </p:cNvPr>
          <p:cNvPicPr>
            <a:picLocks noChangeAspect="1"/>
          </p:cNvPicPr>
          <p:nvPr/>
        </p:nvPicPr>
        <p:blipFill rotWithShape="1">
          <a:blip r:embed="rId3">
            <a:extLst>
              <a:ext uri="{28A0092B-C50C-407E-A947-70E740481C1C}">
                <a14:useLocalDpi xmlns:a14="http://schemas.microsoft.com/office/drawing/2010/main" val="0"/>
              </a:ext>
            </a:extLst>
          </a:blip>
          <a:srcRect l="52944" t="24283" r="16382"/>
          <a:stretch/>
        </p:blipFill>
        <p:spPr>
          <a:xfrm>
            <a:off x="1357572" y="4591000"/>
            <a:ext cx="2065857" cy="21173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Up Ribbon 16">
            <a:extLst>
              <a:ext uri="{FF2B5EF4-FFF2-40B4-BE49-F238E27FC236}">
                <a16:creationId xmlns:a16="http://schemas.microsoft.com/office/drawing/2014/main" id="{0BFFBA6E-ED1A-1377-AB5B-584DC2793B64}"/>
              </a:ext>
            </a:extLst>
          </p:cNvPr>
          <p:cNvSpPr/>
          <p:nvPr/>
        </p:nvSpPr>
        <p:spPr>
          <a:xfrm>
            <a:off x="1352770" y="862520"/>
            <a:ext cx="10769600" cy="985603"/>
          </a:xfrm>
          <a:prstGeom prst="ribbon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nl-NL" sz="2400" b="1" kern="1200" dirty="0" err="1">
                <a:solidFill>
                  <a:srgbClr val="000000"/>
                </a:solidFill>
                <a:latin typeface="+mj-lt"/>
                <a:cs typeface="+mn-ea"/>
                <a:sym typeface="+mn-lt"/>
              </a:rPr>
              <a:t>Chơi</a:t>
            </a:r>
            <a:r>
              <a:rPr lang="nl-NL" sz="2400" b="1" kern="1200" dirty="0">
                <a:solidFill>
                  <a:srgbClr val="000000"/>
                </a:solidFill>
                <a:latin typeface="+mj-lt"/>
                <a:cs typeface="+mn-ea"/>
                <a:sym typeface="+mn-lt"/>
              </a:rPr>
              <a:t> </a:t>
            </a:r>
            <a:r>
              <a:rPr lang="nl-NL" sz="2400" b="1" kern="1200" dirty="0" err="1">
                <a:solidFill>
                  <a:srgbClr val="000000"/>
                </a:solidFill>
                <a:latin typeface="+mj-lt"/>
                <a:cs typeface="+mn-ea"/>
                <a:sym typeface="+mn-lt"/>
              </a:rPr>
              <a:t>trò</a:t>
            </a:r>
            <a:r>
              <a:rPr lang="vi-VN" sz="2400" b="1" i="1" kern="1200" dirty="0">
                <a:solidFill>
                  <a:srgbClr val="000000"/>
                </a:solidFill>
                <a:latin typeface="+mj-lt"/>
                <a:cs typeface="+mn-ea"/>
                <a:sym typeface="+mn-lt"/>
              </a:rPr>
              <a:t> “Nhanh và đúng”</a:t>
            </a:r>
            <a:endParaRPr lang="en-VN" sz="2400" b="1" kern="1200" dirty="0">
              <a:solidFill>
                <a:prstClr val="white"/>
              </a:solidFill>
              <a:latin typeface="+mj-lt"/>
              <a:cs typeface="+mn-ea"/>
              <a:sym typeface="+mn-lt"/>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B46F1B9-BA69-B39E-C38F-218E8BFAF446}"/>
                  </a:ext>
                </a:extLst>
              </p:cNvPr>
              <p:cNvSpPr txBox="1"/>
              <p:nvPr/>
            </p:nvSpPr>
            <p:spPr>
              <a:xfrm>
                <a:off x="3933409" y="2440265"/>
                <a:ext cx="5608322" cy="1218410"/>
              </a:xfrm>
              <a:prstGeom prst="rect">
                <a:avLst/>
              </a:prstGeom>
              <a:noFill/>
            </p:spPr>
            <p:txBody>
              <a:bodyPr wrap="square">
                <a:spAutoFit/>
              </a:bodyPr>
              <a:lstStyle/>
              <a:p>
                <a:pPr algn="just" defTabSz="609630">
                  <a:lnSpc>
                    <a:spcPct val="150000"/>
                  </a:lnSpc>
                  <a:spcAft>
                    <a:spcPts val="667"/>
                  </a:spcAft>
                  <a:buClrTx/>
                </a:pPr>
                <a:r>
                  <a:rPr lang="vi-VN" sz="2400" kern="1200" dirty="0">
                    <a:solidFill>
                      <a:prstClr val="black"/>
                    </a:solidFill>
                    <a:latin typeface="+mj-lt"/>
                    <a:cs typeface="+mn-ea"/>
                    <a:sym typeface="+mn-lt"/>
                  </a:rPr>
                  <a:t>Tình huống 1: có biểu tượng pin yếu   </a:t>
                </a:r>
              </a:p>
              <a:p>
                <a:pPr algn="just" defTabSz="609630">
                  <a:lnSpc>
                    <a:spcPct val="150000"/>
                  </a:lnSpc>
                  <a:spcAft>
                    <a:spcPts val="667"/>
                  </a:spcAft>
                  <a:buClrTx/>
                </a:pPr>
                <a14:m>
                  <m:oMath xmlns:m="http://schemas.openxmlformats.org/officeDocument/2006/math">
                    <m:r>
                      <a:rPr lang="vi-VN" sz="2400" i="1" kern="1200">
                        <a:solidFill>
                          <a:prstClr val="black"/>
                        </a:solidFill>
                        <a:latin typeface="Cambria Math" panose="02040503050406030204" pitchFamily="18" charset="0"/>
                        <a:cs typeface="+mn-ea"/>
                        <a:sym typeface="+mn-lt"/>
                      </a:rPr>
                      <m:t>→</m:t>
                    </m:r>
                  </m:oMath>
                </a14:m>
                <a:r>
                  <a:rPr lang="vi-VN" sz="2400" kern="1200" dirty="0">
                    <a:solidFill>
                      <a:prstClr val="black"/>
                    </a:solidFill>
                    <a:latin typeface="+mj-lt"/>
                    <a:cs typeface="+mn-ea"/>
                    <a:sym typeface="+mn-lt"/>
                  </a:rPr>
                  <a:t> Cần cắm sạc pin cho điện thoại. </a:t>
                </a:r>
                <a:endParaRPr lang="en-VN" sz="2400" kern="1200" dirty="0">
                  <a:solidFill>
                    <a:prstClr val="black"/>
                  </a:solidFill>
                  <a:latin typeface="+mj-lt"/>
                  <a:cs typeface="+mn-ea"/>
                  <a:sym typeface="+mn-lt"/>
                </a:endParaRPr>
              </a:p>
            </p:txBody>
          </p:sp>
        </mc:Choice>
        <mc:Fallback xmlns="">
          <p:sp>
            <p:nvSpPr>
              <p:cNvPr id="19" name="TextBox 18">
                <a:extLst>
                  <a:ext uri="{FF2B5EF4-FFF2-40B4-BE49-F238E27FC236}">
                    <a16:creationId xmlns:a16="http://schemas.microsoft.com/office/drawing/2014/main" id="{CB46F1B9-BA69-B39E-C38F-218E8BFAF446}"/>
                  </a:ext>
                </a:extLst>
              </p:cNvPr>
              <p:cNvSpPr txBox="1">
                <a:spLocks noRot="1" noChangeAspect="1" noMove="1" noResize="1" noEditPoints="1" noAdjustHandles="1" noChangeArrowheads="1" noChangeShapeType="1" noTextEdit="1"/>
              </p:cNvSpPr>
              <p:nvPr/>
            </p:nvSpPr>
            <p:spPr>
              <a:xfrm>
                <a:off x="3933409" y="2440265"/>
                <a:ext cx="5608322" cy="1218410"/>
              </a:xfrm>
              <a:prstGeom prst="rect">
                <a:avLst/>
              </a:prstGeom>
              <a:blipFill>
                <a:blip r:embed="rId4"/>
                <a:stretch>
                  <a:fillRect l="-1630"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E69F3C9-2A53-6DFD-02DA-54A0895EE222}"/>
                  </a:ext>
                </a:extLst>
              </p:cNvPr>
              <p:cNvSpPr txBox="1"/>
              <p:nvPr/>
            </p:nvSpPr>
            <p:spPr>
              <a:xfrm>
                <a:off x="3933409" y="4250817"/>
                <a:ext cx="7428411" cy="2229841"/>
              </a:xfrm>
              <a:prstGeom prst="rect">
                <a:avLst/>
              </a:prstGeom>
              <a:noFill/>
            </p:spPr>
            <p:txBody>
              <a:bodyPr wrap="square">
                <a:spAutoFit/>
              </a:bodyPr>
              <a:lstStyle/>
              <a:p>
                <a:pPr algn="just" defTabSz="609630">
                  <a:lnSpc>
                    <a:spcPct val="150000"/>
                  </a:lnSpc>
                  <a:buClrTx/>
                </a:pPr>
                <a:r>
                  <a:rPr lang="vi-VN" sz="2400" kern="1200" dirty="0">
                    <a:solidFill>
                      <a:prstClr val="black"/>
                    </a:solidFill>
                    <a:latin typeface="+mj-lt"/>
                    <a:cs typeface="+mn-ea"/>
                    <a:sym typeface="+mn-lt"/>
                  </a:rPr>
                  <a:t>Tình huống 2: thấy có 1 cuộc gọi đến điện thoại </a:t>
                </a:r>
              </a:p>
              <a:p>
                <a:pPr algn="just" defTabSz="609630">
                  <a:lnSpc>
                    <a:spcPct val="150000"/>
                  </a:lnSpc>
                  <a:buClrTx/>
                </a:pPr>
                <a14:m>
                  <m:oMath xmlns:m="http://schemas.openxmlformats.org/officeDocument/2006/math">
                    <m:r>
                      <a:rPr lang="vi-VN" sz="2400" i="1" kern="1200">
                        <a:solidFill>
                          <a:prstClr val="black"/>
                        </a:solidFill>
                        <a:latin typeface="Cambria Math" panose="02040503050406030204" pitchFamily="18" charset="0"/>
                        <a:cs typeface="+mn-ea"/>
                        <a:sym typeface="+mn-lt"/>
                      </a:rPr>
                      <m:t>→</m:t>
                    </m:r>
                  </m:oMath>
                </a14:m>
                <a:r>
                  <a:rPr lang="vi-VN" sz="2400" kern="1200" dirty="0">
                    <a:solidFill>
                      <a:prstClr val="black"/>
                    </a:solidFill>
                    <a:latin typeface="+mj-lt"/>
                    <a:cs typeface="+mn-ea"/>
                    <a:sym typeface="+mn-lt"/>
                  </a:rPr>
                  <a:t> Nếu nhận cuộc gọi thì bám vào biểu tượng nhận cuộc gọi, nếu muốn từ chối thì ấn vào biểu tượng từ chối cuộc gọi. </a:t>
                </a:r>
                <a:endParaRPr lang="en-VN" sz="2400" kern="1200" dirty="0">
                  <a:solidFill>
                    <a:prstClr val="black"/>
                  </a:solidFill>
                  <a:latin typeface="+mj-lt"/>
                  <a:cs typeface="+mn-ea"/>
                  <a:sym typeface="+mn-lt"/>
                </a:endParaRPr>
              </a:p>
            </p:txBody>
          </p:sp>
        </mc:Choice>
        <mc:Fallback xmlns="">
          <p:sp>
            <p:nvSpPr>
              <p:cNvPr id="21" name="TextBox 20">
                <a:extLst>
                  <a:ext uri="{FF2B5EF4-FFF2-40B4-BE49-F238E27FC236}">
                    <a16:creationId xmlns:a16="http://schemas.microsoft.com/office/drawing/2014/main" id="{CE69F3C9-2A53-6DFD-02DA-54A0895EE222}"/>
                  </a:ext>
                </a:extLst>
              </p:cNvPr>
              <p:cNvSpPr txBox="1">
                <a:spLocks noRot="1" noChangeAspect="1" noMove="1" noResize="1" noEditPoints="1" noAdjustHandles="1" noChangeArrowheads="1" noChangeShapeType="1" noTextEdit="1"/>
              </p:cNvSpPr>
              <p:nvPr/>
            </p:nvSpPr>
            <p:spPr>
              <a:xfrm>
                <a:off x="3933409" y="4250817"/>
                <a:ext cx="7428411" cy="2229841"/>
              </a:xfrm>
              <a:prstGeom prst="rect">
                <a:avLst/>
              </a:prstGeom>
              <a:blipFill>
                <a:blip r:embed="rId5"/>
                <a:stretch>
                  <a:fillRect l="-1231" r="-1313" b="-5464"/>
                </a:stretch>
              </a:blipFill>
            </p:spPr>
            <p:txBody>
              <a:bodyPr/>
              <a:lstStyle/>
              <a:p>
                <a:r>
                  <a:rPr lang="en-US">
                    <a:noFill/>
                  </a:rPr>
                  <a:t> </a:t>
                </a:r>
              </a:p>
            </p:txBody>
          </p:sp>
        </mc:Fallback>
      </mc:AlternateContent>
    </p:spTree>
    <p:extLst>
      <p:ext uri="{BB962C8B-B14F-4D97-AF65-F5344CB8AC3E}">
        <p14:creationId xmlns:p14="http://schemas.microsoft.com/office/powerpoint/2010/main" val="285204508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0-#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32">
            <a:extLst>
              <a:ext uri="{FF2B5EF4-FFF2-40B4-BE49-F238E27FC236}">
                <a16:creationId xmlns:a16="http://schemas.microsoft.com/office/drawing/2014/main" id="{4DE95FB2-844B-F851-F17B-F67316D3CE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57063" y="1167544"/>
            <a:ext cx="3477875" cy="2986624"/>
          </a:xfrm>
          <a:prstGeom prst="rect">
            <a:avLst/>
          </a:prstGeom>
        </p:spPr>
      </p:pic>
      <p:sp>
        <p:nvSpPr>
          <p:cNvPr id="7" name="TextBox 6">
            <a:extLst>
              <a:ext uri="{FF2B5EF4-FFF2-40B4-BE49-F238E27FC236}">
                <a16:creationId xmlns:a16="http://schemas.microsoft.com/office/drawing/2014/main" id="{E494CF58-94C9-DCD5-217C-D5AF858F6549}"/>
              </a:ext>
            </a:extLst>
          </p:cNvPr>
          <p:cNvSpPr txBox="1"/>
          <p:nvPr/>
        </p:nvSpPr>
        <p:spPr>
          <a:xfrm flipH="1">
            <a:off x="4927600" y="695620"/>
            <a:ext cx="2336800" cy="461665"/>
          </a:xfrm>
          <a:prstGeom prst="rect">
            <a:avLst/>
          </a:prstGeom>
          <a:noFill/>
        </p:spPr>
        <p:txBody>
          <a:bodyPr wrap="square" rtlCol="0">
            <a:spAutoFit/>
          </a:bodyPr>
          <a:lstStyle/>
          <a:p>
            <a:pPr algn="ctr" defTabSz="609630">
              <a:buClrTx/>
            </a:pPr>
            <a:r>
              <a:rPr lang="en-VN" sz="2400" b="1" kern="1200" dirty="0">
                <a:solidFill>
                  <a:prstClr val="black"/>
                </a:solidFill>
                <a:latin typeface="+mj-lt"/>
                <a:cs typeface="+mn-ea"/>
                <a:sym typeface="+mn-lt"/>
              </a:rPr>
              <a:t>Câu hỏi khác</a:t>
            </a:r>
          </a:p>
        </p:txBody>
      </p:sp>
      <p:sp>
        <p:nvSpPr>
          <p:cNvPr id="8" name="Rounded Rectangular Callout 7">
            <a:extLst>
              <a:ext uri="{FF2B5EF4-FFF2-40B4-BE49-F238E27FC236}">
                <a16:creationId xmlns:a16="http://schemas.microsoft.com/office/drawing/2014/main" id="{C397859B-979D-AF53-B70C-3693AB8E9609}"/>
              </a:ext>
            </a:extLst>
          </p:cNvPr>
          <p:cNvSpPr/>
          <p:nvPr/>
        </p:nvSpPr>
        <p:spPr>
          <a:xfrm>
            <a:off x="7975600" y="798945"/>
            <a:ext cx="3759200" cy="2202574"/>
          </a:xfrm>
          <a:prstGeom prst="wedgeRoundRectCallout">
            <a:avLst>
              <a:gd name="adj1" fmla="val -67628"/>
              <a:gd name="adj2" fmla="val -10250"/>
              <a:gd name="adj3" fmla="val 16667"/>
            </a:avLst>
          </a:prstGeom>
          <a:solidFill>
            <a:srgbClr val="E1FD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buClrTx/>
            </a:pPr>
            <a:r>
              <a:rPr lang="vi-VN" sz="2400" i="1" kern="1200" dirty="0">
                <a:solidFill>
                  <a:srgbClr val="000000"/>
                </a:solidFill>
                <a:latin typeface="+mj-lt"/>
                <a:cs typeface="+mn-ea"/>
                <a:sym typeface="+mn-lt"/>
              </a:rPr>
              <a:t>Em sẽ làm gì khi có biểu tượng khóa màn hình điện thoại?</a:t>
            </a:r>
            <a:endParaRPr lang="en-VN" sz="2400" kern="1200" dirty="0">
              <a:solidFill>
                <a:prstClr val="white"/>
              </a:solidFill>
              <a:latin typeface="+mj-lt"/>
              <a:cs typeface="+mn-ea"/>
              <a:sym typeface="+mn-lt"/>
            </a:endParaRPr>
          </a:p>
        </p:txBody>
      </p:sp>
      <p:sp>
        <p:nvSpPr>
          <p:cNvPr id="9" name="Rounded Rectangular Callout 8">
            <a:extLst>
              <a:ext uri="{FF2B5EF4-FFF2-40B4-BE49-F238E27FC236}">
                <a16:creationId xmlns:a16="http://schemas.microsoft.com/office/drawing/2014/main" id="{E2E0579C-2A42-60B2-8EEE-C9F5BF92C56C}"/>
              </a:ext>
            </a:extLst>
          </p:cNvPr>
          <p:cNvSpPr/>
          <p:nvPr/>
        </p:nvSpPr>
        <p:spPr>
          <a:xfrm>
            <a:off x="527532" y="1655532"/>
            <a:ext cx="3759200" cy="1995924"/>
          </a:xfrm>
          <a:prstGeom prst="wedgeRoundRectCallout">
            <a:avLst>
              <a:gd name="adj1" fmla="val 67198"/>
              <a:gd name="adj2" fmla="val -8536"/>
              <a:gd name="adj3" fmla="val 16667"/>
            </a:avLst>
          </a:prstGeom>
          <a:solidFill>
            <a:srgbClr val="E1FD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i="1" kern="1200" dirty="0">
                <a:solidFill>
                  <a:srgbClr val="000000"/>
                </a:solidFill>
                <a:latin typeface="+mj-lt"/>
                <a:cs typeface="+mn-ea"/>
                <a:sym typeface="+mn-lt"/>
              </a:rPr>
              <a:t>Em sẽ làm gì khi nhìn thấy biểu tượng có tin nhắn mới?</a:t>
            </a:r>
            <a:endParaRPr lang="en-VN" sz="2400" kern="1200" dirty="0">
              <a:solidFill>
                <a:prstClr val="white"/>
              </a:solidFill>
              <a:latin typeface="+mj-lt"/>
              <a:cs typeface="+mn-ea"/>
              <a:sym typeface="+mn-lt"/>
            </a:endParaRPr>
          </a:p>
        </p:txBody>
      </p:sp>
      <p:sp>
        <p:nvSpPr>
          <p:cNvPr id="10" name="Rectangle 9">
            <a:extLst>
              <a:ext uri="{FF2B5EF4-FFF2-40B4-BE49-F238E27FC236}">
                <a16:creationId xmlns:a16="http://schemas.microsoft.com/office/drawing/2014/main" id="{4F7B3B39-D5FF-C506-82F4-2FA632AE838C}"/>
              </a:ext>
            </a:extLst>
          </p:cNvPr>
          <p:cNvSpPr/>
          <p:nvPr/>
        </p:nvSpPr>
        <p:spPr>
          <a:xfrm>
            <a:off x="808446" y="4399262"/>
            <a:ext cx="4571577" cy="2316756"/>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latin typeface="+mj-lt"/>
                <a:cs typeface="+mn-ea"/>
                <a:sym typeface="+mn-lt"/>
              </a:rPr>
              <a:t>Khi thấy có tin nhắn mới, ta nhấn vào đọc tin nhắn hoặc kéo ngang để tắt thông báo. </a:t>
            </a:r>
            <a:endParaRPr lang="en-VN" sz="2400" kern="1200" dirty="0">
              <a:solidFill>
                <a:prstClr val="black"/>
              </a:solidFill>
              <a:latin typeface="+mj-lt"/>
              <a:cs typeface="+mn-ea"/>
              <a:sym typeface="+mn-lt"/>
            </a:endParaRPr>
          </a:p>
        </p:txBody>
      </p:sp>
      <p:sp>
        <p:nvSpPr>
          <p:cNvPr id="11" name="Rectangle 10">
            <a:extLst>
              <a:ext uri="{FF2B5EF4-FFF2-40B4-BE49-F238E27FC236}">
                <a16:creationId xmlns:a16="http://schemas.microsoft.com/office/drawing/2014/main" id="{8F8E3566-5D71-C40D-80E3-9E93280F71C3}"/>
              </a:ext>
            </a:extLst>
          </p:cNvPr>
          <p:cNvSpPr/>
          <p:nvPr/>
        </p:nvSpPr>
        <p:spPr>
          <a:xfrm>
            <a:off x="7301110" y="4402891"/>
            <a:ext cx="4082444" cy="2316756"/>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buClrTx/>
            </a:pPr>
            <a:r>
              <a:rPr lang="vi-VN" sz="2400" kern="1200" dirty="0">
                <a:solidFill>
                  <a:prstClr val="black"/>
                </a:solidFill>
                <a:latin typeface="+mj-lt"/>
                <a:cs typeface="+mn-ea"/>
                <a:sym typeface="+mn-lt"/>
              </a:rPr>
              <a:t>Khi thấy khóa màn hình, ta cần nhập mật khẩu nếu muốn mở điện thoại. </a:t>
            </a:r>
            <a:endParaRPr lang="en-VN" sz="2400" kern="1200" dirty="0">
              <a:solidFill>
                <a:prstClr val="black"/>
              </a:solidFill>
              <a:latin typeface="+mj-lt"/>
              <a:cs typeface="+mn-ea"/>
              <a:sym typeface="+mn-lt"/>
            </a:endParaRPr>
          </a:p>
        </p:txBody>
      </p:sp>
      <p:sp>
        <p:nvSpPr>
          <p:cNvPr id="12" name="Down Arrow 11">
            <a:extLst>
              <a:ext uri="{FF2B5EF4-FFF2-40B4-BE49-F238E27FC236}">
                <a16:creationId xmlns:a16="http://schemas.microsoft.com/office/drawing/2014/main" id="{1D29CA7E-C6B0-BA4A-53AA-7F4A480CE4F7}"/>
              </a:ext>
            </a:extLst>
          </p:cNvPr>
          <p:cNvSpPr/>
          <p:nvPr/>
        </p:nvSpPr>
        <p:spPr>
          <a:xfrm>
            <a:off x="2336800" y="3651455"/>
            <a:ext cx="304800" cy="79588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2400" kern="1200">
              <a:solidFill>
                <a:prstClr val="white"/>
              </a:solidFill>
              <a:latin typeface="+mj-lt"/>
              <a:cs typeface="+mn-ea"/>
              <a:sym typeface="+mn-lt"/>
            </a:endParaRPr>
          </a:p>
        </p:txBody>
      </p:sp>
      <p:sp>
        <p:nvSpPr>
          <p:cNvPr id="13" name="Down Arrow 12">
            <a:extLst>
              <a:ext uri="{FF2B5EF4-FFF2-40B4-BE49-F238E27FC236}">
                <a16:creationId xmlns:a16="http://schemas.microsoft.com/office/drawing/2014/main" id="{3FB0306B-BF20-BF21-DED0-20EDB6ADAB20}"/>
              </a:ext>
            </a:extLst>
          </p:cNvPr>
          <p:cNvSpPr/>
          <p:nvPr/>
        </p:nvSpPr>
        <p:spPr>
          <a:xfrm>
            <a:off x="9398000" y="3199493"/>
            <a:ext cx="304800" cy="100542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2400" kern="1200">
              <a:solidFill>
                <a:prstClr val="white"/>
              </a:solidFill>
              <a:latin typeface="+mj-lt"/>
              <a:cs typeface="+mn-ea"/>
              <a:sym typeface="+mn-lt"/>
            </a:endParaRPr>
          </a:p>
        </p:txBody>
      </p:sp>
    </p:spTree>
    <p:extLst>
      <p:ext uri="{BB962C8B-B14F-4D97-AF65-F5344CB8AC3E}">
        <p14:creationId xmlns:p14="http://schemas.microsoft.com/office/powerpoint/2010/main" val="352175154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par>
                          <p:cTn id="16" fill="hold">
                            <p:stCondLst>
                              <p:cond delay="500"/>
                            </p:stCondLst>
                            <p:childTnLst>
                              <p:par>
                                <p:cTn id="17" presetID="9"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down)">
                                      <p:cBhvr>
                                        <p:cTn id="25" dur="500"/>
                                        <p:tgtEl>
                                          <p:spTgt spid="12"/>
                                        </p:tgtEl>
                                      </p:cBhvr>
                                    </p:animEffect>
                                  </p:childTnLst>
                                </p:cTn>
                              </p:par>
                            </p:childTnLst>
                          </p:cTn>
                        </p:par>
                        <p:par>
                          <p:cTn id="26" fill="hold">
                            <p:stCondLst>
                              <p:cond delay="500"/>
                            </p:stCondLst>
                            <p:childTnLst>
                              <p:par>
                                <p:cTn id="27" presetID="1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down)">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1"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down)">
                                      <p:cBhvr>
                                        <p:cTn id="36" dur="500"/>
                                        <p:tgtEl>
                                          <p:spTgt spid="13"/>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ppt_y</p:attrName>
                                        </p:attrNameLst>
                                      </p:cBhvr>
                                      <p:tavLst>
                                        <p:tav tm="0">
                                          <p:val>
                                            <p:strVal val="#ppt_y-#ppt_h*1.125000"/>
                                          </p:val>
                                        </p:tav>
                                        <p:tav tm="100000">
                                          <p:val>
                                            <p:strVal val="#ppt_y"/>
                                          </p:val>
                                        </p:tav>
                                      </p:tavLst>
                                    </p:anim>
                                    <p:animEffect transition="in" filter="wipe(down)">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3" name="Rectangle 42"/>
          <p:cNvSpPr/>
          <p:nvPr/>
        </p:nvSpPr>
        <p:spPr>
          <a:xfrm>
            <a:off x="4561219" y="2907372"/>
            <a:ext cx="6756400" cy="1819088"/>
          </a:xfrm>
          <a:prstGeom prst="rect">
            <a:avLst/>
          </a:prstGeom>
        </p:spPr>
        <p:txBody>
          <a:bodyPr wrap="square">
            <a:spAutoFit/>
          </a:bodyPr>
          <a:lstStyle/>
          <a:p>
            <a:pPr algn="ctr" defTabSz="609630">
              <a:lnSpc>
                <a:spcPct val="150000"/>
              </a:lnSpc>
              <a:buClrTx/>
            </a:pPr>
            <a:r>
              <a:rPr lang="en-US" sz="4000" b="1" kern="1200" dirty="0">
                <a:solidFill>
                  <a:prstClr val="black"/>
                </a:solidFill>
                <a:latin typeface="UTM Avo"/>
                <a:cs typeface="+mn-ea"/>
                <a:sym typeface="+mn-lt"/>
              </a:rPr>
              <a:t>4. </a:t>
            </a:r>
            <a:r>
              <a:rPr lang="en-US" sz="4000" b="1" kern="1200" dirty="0" err="1">
                <a:solidFill>
                  <a:prstClr val="black"/>
                </a:solidFill>
                <a:latin typeface="UTM Avo"/>
                <a:cs typeface="+mn-ea"/>
                <a:sym typeface="+mn-lt"/>
              </a:rPr>
              <a:t>Tìm</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hiểu</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về</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các</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số</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điện</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thoại</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cần</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ghi</a:t>
            </a:r>
            <a:r>
              <a:rPr lang="en-US" sz="4000" b="1" kern="1200" dirty="0">
                <a:solidFill>
                  <a:prstClr val="black"/>
                </a:solidFill>
                <a:latin typeface="UTM Avo"/>
                <a:cs typeface="+mn-ea"/>
                <a:sym typeface="+mn-lt"/>
              </a:rPr>
              <a:t> </a:t>
            </a:r>
            <a:r>
              <a:rPr lang="en-US" sz="4000" b="1" kern="1200" dirty="0" err="1">
                <a:solidFill>
                  <a:prstClr val="black"/>
                </a:solidFill>
                <a:latin typeface="UTM Avo"/>
                <a:cs typeface="+mn-ea"/>
                <a:sym typeface="+mn-lt"/>
              </a:rPr>
              <a:t>nhớ</a:t>
            </a:r>
            <a:endParaRPr lang="en-US" sz="4000" b="1" kern="1200" dirty="0">
              <a:solidFill>
                <a:prstClr val="black"/>
              </a:solidFill>
              <a:latin typeface="UTM Avo"/>
              <a:cs typeface="+mn-ea"/>
              <a:sym typeface="+mn-lt"/>
            </a:endParaRPr>
          </a:p>
        </p:txBody>
      </p:sp>
      <p:sp>
        <p:nvSpPr>
          <p:cNvPr id="5" name="Freeform 3">
            <a:extLst>
              <a:ext uri="{FF2B5EF4-FFF2-40B4-BE49-F238E27FC236}">
                <a16:creationId xmlns:a16="http://schemas.microsoft.com/office/drawing/2014/main" id="{098B0AE0-454A-6408-1445-384EC27CAF38}"/>
              </a:ext>
            </a:extLst>
          </p:cNvPr>
          <p:cNvSpPr/>
          <p:nvPr/>
        </p:nvSpPr>
        <p:spPr>
          <a:xfrm>
            <a:off x="558800" y="2570983"/>
            <a:ext cx="3693783" cy="3154416"/>
          </a:xfrm>
          <a:custGeom>
            <a:avLst/>
            <a:gdLst/>
            <a:ahLst/>
            <a:cxnLst/>
            <a:rect l="l" t="t" r="r" b="b"/>
            <a:pathLst>
              <a:path w="1897527" h="1683624">
                <a:moveTo>
                  <a:pt x="0" y="0"/>
                </a:moveTo>
                <a:lnTo>
                  <a:pt x="1897527" y="0"/>
                </a:lnTo>
                <a:lnTo>
                  <a:pt x="1897527" y="1683624"/>
                </a:lnTo>
                <a:lnTo>
                  <a:pt x="0" y="16836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Tree>
    <p:extLst>
      <p:ext uri="{BB962C8B-B14F-4D97-AF65-F5344CB8AC3E}">
        <p14:creationId xmlns:p14="http://schemas.microsoft.com/office/powerpoint/2010/main" val="180939429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1C95EB0-DE5A-AD50-F947-6D436B32C9F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7424783" y="2388653"/>
            <a:ext cx="4610502" cy="2870200"/>
          </a:xfrm>
          <a:prstGeom prst="rect">
            <a:avLst/>
          </a:prstGeom>
        </p:spPr>
      </p:pic>
      <p:sp>
        <p:nvSpPr>
          <p:cNvPr id="11" name="TextBox 10">
            <a:extLst>
              <a:ext uri="{FF2B5EF4-FFF2-40B4-BE49-F238E27FC236}">
                <a16:creationId xmlns:a16="http://schemas.microsoft.com/office/drawing/2014/main" id="{C1D9FCB9-04EE-8E3F-41AF-A45851DC8720}"/>
              </a:ext>
            </a:extLst>
          </p:cNvPr>
          <p:cNvSpPr txBox="1"/>
          <p:nvPr/>
        </p:nvSpPr>
        <p:spPr>
          <a:xfrm>
            <a:off x="1854200" y="5582466"/>
            <a:ext cx="9753600" cy="1121846"/>
          </a:xfrm>
          <a:prstGeom prst="rect">
            <a:avLst/>
          </a:prstGeom>
          <a:noFill/>
        </p:spPr>
        <p:txBody>
          <a:bodyPr wrap="square">
            <a:spAutoFit/>
          </a:bodyPr>
          <a:lstStyle/>
          <a:p>
            <a:pPr algn="just" defTabSz="609630">
              <a:lnSpc>
                <a:spcPct val="150000"/>
              </a:lnSpc>
              <a:spcAft>
                <a:spcPts val="667"/>
              </a:spcAft>
              <a:buClrTx/>
            </a:pPr>
            <a:r>
              <a:rPr lang="vi-VN" sz="2400" kern="1200" dirty="0">
                <a:solidFill>
                  <a:prstClr val="black"/>
                </a:solidFill>
                <a:latin typeface="+mj-lt"/>
                <a:cs typeface="+mn-ea"/>
                <a:sym typeface="+mn-lt"/>
              </a:rPr>
              <a:t>Cần nhớ số điện thoại của người thân để trong trường hợp chẳng may bị lạc có thể nhờ người lớn gọi điện đến người thân. </a:t>
            </a:r>
            <a:endParaRPr lang="en-VN" sz="2400" kern="1200" dirty="0">
              <a:solidFill>
                <a:prstClr val="black"/>
              </a:solidFill>
              <a:latin typeface="+mj-lt"/>
              <a:cs typeface="+mn-ea"/>
              <a:sym typeface="+mn-lt"/>
            </a:endParaRPr>
          </a:p>
        </p:txBody>
      </p:sp>
      <p:sp>
        <p:nvSpPr>
          <p:cNvPr id="12" name="Rounded Rectangle 11">
            <a:extLst>
              <a:ext uri="{FF2B5EF4-FFF2-40B4-BE49-F238E27FC236}">
                <a16:creationId xmlns:a16="http://schemas.microsoft.com/office/drawing/2014/main" id="{934215E6-3FAB-AC28-3236-F99149693F6E}"/>
              </a:ext>
            </a:extLst>
          </p:cNvPr>
          <p:cNvSpPr/>
          <p:nvPr/>
        </p:nvSpPr>
        <p:spPr>
          <a:xfrm>
            <a:off x="-317500" y="1399742"/>
            <a:ext cx="12827000" cy="8750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b="1" kern="1200" dirty="0">
                <a:solidFill>
                  <a:srgbClr val="000000"/>
                </a:solidFill>
                <a:latin typeface="+mj-lt"/>
                <a:cs typeface="+mn-ea"/>
                <a:sym typeface="+mn-lt"/>
              </a:rPr>
              <a:t>Nhiệm vụ 1: Ghi nhớ các số điện thoại của người thân. </a:t>
            </a:r>
            <a:endParaRPr lang="en-VN" sz="2400" kern="1200" dirty="0">
              <a:solidFill>
                <a:prstClr val="white"/>
              </a:solidFill>
              <a:latin typeface="+mj-lt"/>
              <a:cs typeface="+mn-ea"/>
              <a:sym typeface="+mn-lt"/>
            </a:endParaRPr>
          </a:p>
        </p:txBody>
      </p:sp>
      <p:sp>
        <p:nvSpPr>
          <p:cNvPr id="13" name="Rounded Rectangle 12">
            <a:extLst>
              <a:ext uri="{FF2B5EF4-FFF2-40B4-BE49-F238E27FC236}">
                <a16:creationId xmlns:a16="http://schemas.microsoft.com/office/drawing/2014/main" id="{0DF18A65-0815-6F03-A34C-1105F6D1740C}"/>
              </a:ext>
            </a:extLst>
          </p:cNvPr>
          <p:cNvSpPr/>
          <p:nvPr/>
        </p:nvSpPr>
        <p:spPr>
          <a:xfrm>
            <a:off x="388983" y="2204503"/>
            <a:ext cx="7035800" cy="3238500"/>
          </a:xfrm>
          <a:prstGeom prst="roundRect">
            <a:avLst/>
          </a:prstGeom>
          <a:solidFill>
            <a:schemeClr val="accent6">
              <a:lumMod val="20000"/>
              <a:lumOff val="80000"/>
            </a:schemeClr>
          </a:solidFill>
          <a:ln>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spcAft>
                <a:spcPts val="667"/>
              </a:spcAft>
              <a:buClrTx/>
            </a:pPr>
            <a:r>
              <a:rPr lang="vi-VN" sz="2400" b="1" kern="1200" dirty="0">
                <a:solidFill>
                  <a:prstClr val="black"/>
                </a:solidFill>
                <a:latin typeface="+mj-lt"/>
                <a:cs typeface="+mn-ea"/>
                <a:sym typeface="+mn-lt"/>
              </a:rPr>
              <a:t>Làm việc nhóm đôi</a:t>
            </a:r>
          </a:p>
          <a:p>
            <a:pPr algn="just" defTabSz="609630">
              <a:lnSpc>
                <a:spcPct val="150000"/>
              </a:lnSpc>
              <a:spcAft>
                <a:spcPts val="667"/>
              </a:spcAft>
              <a:buClrTx/>
            </a:pPr>
            <a:r>
              <a:rPr lang="vi-VN" sz="2400" kern="1200" dirty="0">
                <a:solidFill>
                  <a:srgbClr val="000000"/>
                </a:solidFill>
                <a:latin typeface="+mj-lt"/>
                <a:cs typeface="+mn-ea"/>
                <a:sym typeface="+mn-lt"/>
              </a:rPr>
              <a:t>Quan sát hình SGK tr.33 để trả lời câu hỏi: </a:t>
            </a:r>
            <a:r>
              <a:rPr lang="vi-VN" sz="2400" i="1" kern="1200" dirty="0">
                <a:solidFill>
                  <a:srgbClr val="000000"/>
                </a:solidFill>
                <a:latin typeface="+mj-lt"/>
                <a:cs typeface="+mn-ea"/>
                <a:sym typeface="+mn-lt"/>
              </a:rPr>
              <a:t>Vì sao chúng ta nên nhớ số điện thoại của người thân trong gia đình?</a:t>
            </a:r>
          </a:p>
          <a:p>
            <a:pPr algn="just" defTabSz="609630">
              <a:lnSpc>
                <a:spcPct val="150000"/>
              </a:lnSpc>
              <a:spcAft>
                <a:spcPts val="667"/>
              </a:spcAft>
              <a:buClrTx/>
            </a:pPr>
            <a:endParaRPr lang="en-VN" sz="2400" i="1" kern="1200" dirty="0">
              <a:solidFill>
                <a:prstClr val="white"/>
              </a:solidFill>
              <a:latin typeface="+mj-lt"/>
              <a:cs typeface="+mn-ea"/>
              <a:sym typeface="+mn-lt"/>
            </a:endParaRPr>
          </a:p>
        </p:txBody>
      </p:sp>
      <p:pic>
        <p:nvPicPr>
          <p:cNvPr id="15" name="Picture 21">
            <a:extLst>
              <a:ext uri="{FF2B5EF4-FFF2-40B4-BE49-F238E27FC236}">
                <a16:creationId xmlns:a16="http://schemas.microsoft.com/office/drawing/2014/main" id="{BE19F03F-CEA8-6D16-BF28-8A56B7780E3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4306659">
            <a:off x="657864" y="5261895"/>
            <a:ext cx="1049277" cy="759845"/>
          </a:xfrm>
          <a:prstGeom prst="rect">
            <a:avLst/>
          </a:prstGeom>
        </p:spPr>
      </p:pic>
      <p:pic>
        <p:nvPicPr>
          <p:cNvPr id="16" name="Picture 36">
            <a:extLst>
              <a:ext uri="{FF2B5EF4-FFF2-40B4-BE49-F238E27FC236}">
                <a16:creationId xmlns:a16="http://schemas.microsoft.com/office/drawing/2014/main" id="{B9C36AFF-E71B-C60E-D8D8-2B9536344E8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793461" y="4168303"/>
            <a:ext cx="937539" cy="1171924"/>
          </a:xfrm>
          <a:prstGeom prst="rect">
            <a:avLst/>
          </a:prstGeom>
        </p:spPr>
      </p:pic>
      <p:pic>
        <p:nvPicPr>
          <p:cNvPr id="17" name="Picture 16">
            <a:extLst>
              <a:ext uri="{FF2B5EF4-FFF2-40B4-BE49-F238E27FC236}">
                <a16:creationId xmlns:a16="http://schemas.microsoft.com/office/drawing/2014/main" id="{8529DCCC-ABF6-438B-071F-23F623C25A4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2231" y="5902234"/>
            <a:ext cx="896847" cy="896847"/>
          </a:xfrm>
          <a:prstGeom prst="rect">
            <a:avLst/>
          </a:prstGeom>
        </p:spPr>
      </p:pic>
    </p:spTree>
    <p:extLst>
      <p:ext uri="{BB962C8B-B14F-4D97-AF65-F5344CB8AC3E}">
        <p14:creationId xmlns:p14="http://schemas.microsoft.com/office/powerpoint/2010/main" val="91809470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par>
                                <p:cTn id="26" presetID="12" presetClass="entr" presetSubtype="8"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ppt_x</p:attrName>
                                        </p:attrNameLst>
                                      </p:cBhvr>
                                      <p:tavLst>
                                        <p:tav tm="0">
                                          <p:val>
                                            <p:strVal val="#ppt_x-#ppt_w*1.125000"/>
                                          </p:val>
                                        </p:tav>
                                        <p:tav tm="100000">
                                          <p:val>
                                            <p:strVal val="#ppt_x"/>
                                          </p:val>
                                        </p:tav>
                                      </p:tavLst>
                                    </p:anim>
                                    <p:animEffect transition="in" filter="wipe(right)">
                                      <p:cBhvr>
                                        <p:cTn id="29" dur="500"/>
                                        <p:tgtEl>
                                          <p:spTgt spid="15"/>
                                        </p:tgtEl>
                                      </p:cBhvr>
                                    </p:animEffect>
                                  </p:childTnLst>
                                </p:cTn>
                              </p:par>
                              <p:par>
                                <p:cTn id="30" presetID="12" presetClass="entr" presetSubtype="8"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right)">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0934E2CE-5C3E-09BB-30D5-B10679E8CB23}"/>
              </a:ext>
            </a:extLst>
          </p:cNvPr>
          <p:cNvSpPr/>
          <p:nvPr/>
        </p:nvSpPr>
        <p:spPr>
          <a:xfrm>
            <a:off x="314325" y="1411120"/>
            <a:ext cx="11563350" cy="76289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b="1" kern="1200" dirty="0">
                <a:solidFill>
                  <a:srgbClr val="000000"/>
                </a:solidFill>
                <a:cs typeface="+mn-ea"/>
                <a:sym typeface="+mn-lt"/>
              </a:rPr>
              <a:t>Nhiệm vụ 2: Tìm hiểu ý nghĩa của các số điện thoại khẩn cấp </a:t>
            </a:r>
            <a:endParaRPr lang="en-VN" sz="2400" kern="1200" dirty="0">
              <a:solidFill>
                <a:prstClr val="white"/>
              </a:solidFill>
              <a:latin typeface="UTM Avo"/>
              <a:cs typeface="+mn-ea"/>
              <a:sym typeface="+mn-lt"/>
            </a:endParaRPr>
          </a:p>
        </p:txBody>
      </p:sp>
      <p:sp>
        <p:nvSpPr>
          <p:cNvPr id="10" name="Rounded Rectangle 9">
            <a:extLst>
              <a:ext uri="{FF2B5EF4-FFF2-40B4-BE49-F238E27FC236}">
                <a16:creationId xmlns:a16="http://schemas.microsoft.com/office/drawing/2014/main" id="{D4DE8A33-1505-C512-854D-4C8EA34957A6}"/>
              </a:ext>
            </a:extLst>
          </p:cNvPr>
          <p:cNvSpPr/>
          <p:nvPr/>
        </p:nvSpPr>
        <p:spPr>
          <a:xfrm>
            <a:off x="495300" y="2184400"/>
            <a:ext cx="4540985" cy="4023587"/>
          </a:xfrm>
          <a:prstGeom prst="roundRect">
            <a:avLst/>
          </a:prstGeom>
          <a:solidFill>
            <a:schemeClr val="accent6">
              <a:lumMod val="20000"/>
              <a:lumOff val="80000"/>
            </a:schemeClr>
          </a:solidFill>
          <a:ln>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spcAft>
                <a:spcPts val="667"/>
              </a:spcAft>
              <a:buClrTx/>
            </a:pPr>
            <a:r>
              <a:rPr lang="vi-VN" sz="2400" b="1" kern="1200" dirty="0">
                <a:solidFill>
                  <a:prstClr val="black"/>
                </a:solidFill>
                <a:cs typeface="+mn-ea"/>
                <a:sym typeface="+mn-lt"/>
              </a:rPr>
              <a:t>Làm việc nhóm đôi</a:t>
            </a:r>
          </a:p>
          <a:p>
            <a:pPr algn="just" defTabSz="609630">
              <a:lnSpc>
                <a:spcPct val="150000"/>
              </a:lnSpc>
              <a:spcAft>
                <a:spcPts val="667"/>
              </a:spcAft>
              <a:buClrTx/>
            </a:pPr>
            <a:r>
              <a:rPr lang="vi-VN" sz="2400" kern="1200" dirty="0">
                <a:solidFill>
                  <a:srgbClr val="000000"/>
                </a:solidFill>
                <a:cs typeface="+mn-ea"/>
                <a:sym typeface="+mn-lt"/>
              </a:rPr>
              <a:t>Quan sát 5 hình SGK tr.33: Nêu ý nghĩa của các số điện thoại khẩn cấp.</a:t>
            </a:r>
          </a:p>
          <a:p>
            <a:pPr algn="just" defTabSz="609630">
              <a:lnSpc>
                <a:spcPct val="150000"/>
              </a:lnSpc>
              <a:spcAft>
                <a:spcPts val="667"/>
              </a:spcAft>
              <a:buClrTx/>
            </a:pPr>
            <a:endParaRPr lang="vi-VN" sz="2400" i="1" kern="1200" dirty="0">
              <a:solidFill>
                <a:srgbClr val="000000"/>
              </a:solidFill>
              <a:cs typeface="+mn-ea"/>
              <a:sym typeface="+mn-lt"/>
            </a:endParaRPr>
          </a:p>
          <a:p>
            <a:pPr algn="just" defTabSz="609630">
              <a:lnSpc>
                <a:spcPct val="150000"/>
              </a:lnSpc>
              <a:spcAft>
                <a:spcPts val="667"/>
              </a:spcAft>
              <a:buClrTx/>
            </a:pPr>
            <a:endParaRPr lang="vi-VN" sz="2400" i="1" kern="1200" dirty="0">
              <a:solidFill>
                <a:srgbClr val="000000"/>
              </a:solidFill>
              <a:cs typeface="+mn-ea"/>
              <a:sym typeface="+mn-lt"/>
            </a:endParaRPr>
          </a:p>
        </p:txBody>
      </p:sp>
      <p:pic>
        <p:nvPicPr>
          <p:cNvPr id="17" name="Picture 16">
            <a:extLst>
              <a:ext uri="{FF2B5EF4-FFF2-40B4-BE49-F238E27FC236}">
                <a16:creationId xmlns:a16="http://schemas.microsoft.com/office/drawing/2014/main" id="{F823F910-2CB9-5A35-A11C-E185E53EC12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9086" t="15916" r="9625" b="-16"/>
          <a:stretch/>
        </p:blipFill>
        <p:spPr>
          <a:xfrm>
            <a:off x="5334000" y="2196511"/>
            <a:ext cx="6362700" cy="42613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0">
            <a:extLst>
              <a:ext uri="{FF2B5EF4-FFF2-40B4-BE49-F238E27FC236}">
                <a16:creationId xmlns:a16="http://schemas.microsoft.com/office/drawing/2014/main" id="{D7362932-F8A4-5230-9A4E-ADC3589A67D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09700" y="4673600"/>
            <a:ext cx="2713541" cy="2184400"/>
          </a:xfrm>
          <a:prstGeom prst="rect">
            <a:avLst/>
          </a:prstGeom>
        </p:spPr>
      </p:pic>
    </p:spTree>
    <p:extLst>
      <p:ext uri="{BB962C8B-B14F-4D97-AF65-F5344CB8AC3E}">
        <p14:creationId xmlns:p14="http://schemas.microsoft.com/office/powerpoint/2010/main" val="250378397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par>
                                <p:cTn id="13" presetID="9"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31ED021-BA86-61B8-E7AA-5E24809816F4}"/>
              </a:ext>
            </a:extLst>
          </p:cNvPr>
          <p:cNvSpPr/>
          <p:nvPr/>
        </p:nvSpPr>
        <p:spPr>
          <a:xfrm>
            <a:off x="446501" y="1614667"/>
            <a:ext cx="5787021" cy="762893"/>
          </a:xfrm>
          <a:prstGeom prst="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kern="1200" dirty="0">
                <a:solidFill>
                  <a:prstClr val="black"/>
                </a:solidFill>
                <a:latin typeface="UTM Avo"/>
                <a:cs typeface="+mn-ea"/>
                <a:sym typeface="+mn-lt"/>
              </a:rPr>
              <a:t>111: Tổng đài quốc gia bảo vệ trẻ em</a:t>
            </a:r>
          </a:p>
        </p:txBody>
      </p:sp>
      <p:sp>
        <p:nvSpPr>
          <p:cNvPr id="12" name="Rectangle 11">
            <a:extLst>
              <a:ext uri="{FF2B5EF4-FFF2-40B4-BE49-F238E27FC236}">
                <a16:creationId xmlns:a16="http://schemas.microsoft.com/office/drawing/2014/main" id="{BFAE5185-AC68-98CB-EB08-ED5520886A86}"/>
              </a:ext>
            </a:extLst>
          </p:cNvPr>
          <p:cNvSpPr/>
          <p:nvPr/>
        </p:nvSpPr>
        <p:spPr>
          <a:xfrm>
            <a:off x="7527435" y="1614667"/>
            <a:ext cx="3903616" cy="762893"/>
          </a:xfrm>
          <a:prstGeom prst="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kern="1200" dirty="0">
                <a:solidFill>
                  <a:prstClr val="black"/>
                </a:solidFill>
                <a:latin typeface="UTM Avo"/>
                <a:cs typeface="+mn-ea"/>
                <a:sym typeface="+mn-lt"/>
              </a:rPr>
              <a:t>112: Tìm kiếm, cứu nạn </a:t>
            </a:r>
          </a:p>
        </p:txBody>
      </p:sp>
      <p:sp>
        <p:nvSpPr>
          <p:cNvPr id="13" name="Rectangle 12">
            <a:extLst>
              <a:ext uri="{FF2B5EF4-FFF2-40B4-BE49-F238E27FC236}">
                <a16:creationId xmlns:a16="http://schemas.microsoft.com/office/drawing/2014/main" id="{F4BD1588-66E2-399A-F129-08498A5ED061}"/>
              </a:ext>
            </a:extLst>
          </p:cNvPr>
          <p:cNvSpPr/>
          <p:nvPr/>
        </p:nvSpPr>
        <p:spPr>
          <a:xfrm>
            <a:off x="558799" y="5824935"/>
            <a:ext cx="3551646" cy="762893"/>
          </a:xfrm>
          <a:prstGeom prst="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kern="1200" dirty="0">
                <a:solidFill>
                  <a:prstClr val="black"/>
                </a:solidFill>
                <a:latin typeface="UTM Avo"/>
                <a:cs typeface="+mn-ea"/>
                <a:sym typeface="+mn-lt"/>
              </a:rPr>
              <a:t>113: Công an</a:t>
            </a:r>
          </a:p>
        </p:txBody>
      </p:sp>
      <p:sp>
        <p:nvSpPr>
          <p:cNvPr id="14" name="Rectangle 13">
            <a:extLst>
              <a:ext uri="{FF2B5EF4-FFF2-40B4-BE49-F238E27FC236}">
                <a16:creationId xmlns:a16="http://schemas.microsoft.com/office/drawing/2014/main" id="{2E3B3B94-D425-11BC-EA4E-89EC1A19771A}"/>
              </a:ext>
            </a:extLst>
          </p:cNvPr>
          <p:cNvSpPr/>
          <p:nvPr/>
        </p:nvSpPr>
        <p:spPr>
          <a:xfrm>
            <a:off x="8081556" y="5824935"/>
            <a:ext cx="3551646" cy="762893"/>
          </a:xfrm>
          <a:prstGeom prst="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kern="1200" dirty="0">
                <a:solidFill>
                  <a:prstClr val="black"/>
                </a:solidFill>
                <a:latin typeface="UTM Avo"/>
                <a:cs typeface="+mn-ea"/>
                <a:sym typeface="+mn-lt"/>
              </a:rPr>
              <a:t>115: Cấp cứu y tế</a:t>
            </a:r>
          </a:p>
        </p:txBody>
      </p:sp>
      <p:sp>
        <p:nvSpPr>
          <p:cNvPr id="15" name="Rectangle 14">
            <a:extLst>
              <a:ext uri="{FF2B5EF4-FFF2-40B4-BE49-F238E27FC236}">
                <a16:creationId xmlns:a16="http://schemas.microsoft.com/office/drawing/2014/main" id="{65DAA76F-3D80-A891-1FC5-502658240D71}"/>
              </a:ext>
            </a:extLst>
          </p:cNvPr>
          <p:cNvSpPr/>
          <p:nvPr/>
        </p:nvSpPr>
        <p:spPr>
          <a:xfrm>
            <a:off x="4826000" y="5824935"/>
            <a:ext cx="2815045" cy="762893"/>
          </a:xfrm>
          <a:prstGeom prst="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kern="1200" dirty="0">
                <a:solidFill>
                  <a:prstClr val="black"/>
                </a:solidFill>
                <a:latin typeface="UTM Avo"/>
                <a:cs typeface="+mn-ea"/>
                <a:sym typeface="+mn-lt"/>
              </a:rPr>
              <a:t>114: Cứu hoả</a:t>
            </a:r>
          </a:p>
        </p:txBody>
      </p:sp>
      <p:pic>
        <p:nvPicPr>
          <p:cNvPr id="17" name="Picture 16">
            <a:extLst>
              <a:ext uri="{FF2B5EF4-FFF2-40B4-BE49-F238E27FC236}">
                <a16:creationId xmlns:a16="http://schemas.microsoft.com/office/drawing/2014/main" id="{F823F910-2CB9-5A35-A11C-E185E53EC123}"/>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9086" t="15916" r="9625" b="-16"/>
          <a:stretch/>
        </p:blipFill>
        <p:spPr>
          <a:xfrm>
            <a:off x="3900408" y="2654622"/>
            <a:ext cx="4391183" cy="29409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Freeform 9">
            <a:extLst>
              <a:ext uri="{FF2B5EF4-FFF2-40B4-BE49-F238E27FC236}">
                <a16:creationId xmlns:a16="http://schemas.microsoft.com/office/drawing/2014/main" id="{9126EF45-9880-85DB-8C22-D2330780123C}"/>
              </a:ext>
            </a:extLst>
          </p:cNvPr>
          <p:cNvSpPr/>
          <p:nvPr/>
        </p:nvSpPr>
        <p:spPr>
          <a:xfrm>
            <a:off x="9857378" y="2997200"/>
            <a:ext cx="1573673" cy="762893"/>
          </a:xfrm>
          <a:custGeom>
            <a:avLst/>
            <a:gdLst/>
            <a:ahLst/>
            <a:cxnLst/>
            <a:rect l="l" t="t" r="r" b="b"/>
            <a:pathLst>
              <a:path w="1310332" h="781435">
                <a:moveTo>
                  <a:pt x="0" y="0"/>
                </a:moveTo>
                <a:lnTo>
                  <a:pt x="1310332" y="0"/>
                </a:lnTo>
                <a:lnTo>
                  <a:pt x="1310332" y="781435"/>
                </a:lnTo>
                <a:lnTo>
                  <a:pt x="0" y="781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pPr>
            <a:endParaRPr lang="en-US" sz="2400" kern="1200">
              <a:solidFill>
                <a:prstClr val="black"/>
              </a:solidFill>
              <a:latin typeface="UTM Avo"/>
              <a:cs typeface="+mn-ea"/>
              <a:sym typeface="+mn-lt"/>
            </a:endParaRPr>
          </a:p>
        </p:txBody>
      </p:sp>
      <p:sp>
        <p:nvSpPr>
          <p:cNvPr id="3" name="Freeform 9">
            <a:extLst>
              <a:ext uri="{FF2B5EF4-FFF2-40B4-BE49-F238E27FC236}">
                <a16:creationId xmlns:a16="http://schemas.microsoft.com/office/drawing/2014/main" id="{2A919F2B-B4BC-408B-1A82-E571460ADFD8}"/>
              </a:ext>
            </a:extLst>
          </p:cNvPr>
          <p:cNvSpPr/>
          <p:nvPr/>
        </p:nvSpPr>
        <p:spPr>
          <a:xfrm>
            <a:off x="760950" y="2997200"/>
            <a:ext cx="1573673" cy="762893"/>
          </a:xfrm>
          <a:custGeom>
            <a:avLst/>
            <a:gdLst/>
            <a:ahLst/>
            <a:cxnLst/>
            <a:rect l="l" t="t" r="r" b="b"/>
            <a:pathLst>
              <a:path w="1310332" h="781435">
                <a:moveTo>
                  <a:pt x="0" y="0"/>
                </a:moveTo>
                <a:lnTo>
                  <a:pt x="1310332" y="0"/>
                </a:lnTo>
                <a:lnTo>
                  <a:pt x="1310332" y="781435"/>
                </a:lnTo>
                <a:lnTo>
                  <a:pt x="0" y="781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pPr>
            <a:endParaRPr lang="en-US" sz="2400" kern="1200">
              <a:solidFill>
                <a:prstClr val="black"/>
              </a:solidFill>
              <a:latin typeface="UTM Avo"/>
              <a:cs typeface="+mn-ea"/>
              <a:sym typeface="+mn-lt"/>
            </a:endParaRPr>
          </a:p>
        </p:txBody>
      </p:sp>
    </p:spTree>
    <p:extLst>
      <p:ext uri="{BB962C8B-B14F-4D97-AF65-F5344CB8AC3E}">
        <p14:creationId xmlns:p14="http://schemas.microsoft.com/office/powerpoint/2010/main" val="29329055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46B6E-E3E7-6151-33A1-23B1D757CD63}"/>
              </a:ext>
            </a:extLst>
          </p:cNvPr>
          <p:cNvSpPr/>
          <p:nvPr/>
        </p:nvSpPr>
        <p:spPr>
          <a:xfrm>
            <a:off x="4267200" y="1567605"/>
            <a:ext cx="3200400" cy="855423"/>
          </a:xfrm>
          <a:prstGeom prst="rect">
            <a:avLst/>
          </a:prstGeom>
          <a:solidFill>
            <a:schemeClr val="accent6">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prstClr val="black"/>
                </a:solidFill>
                <a:latin typeface="+mj-lt"/>
                <a:cs typeface="+mn-ea"/>
                <a:sym typeface="+mn-lt"/>
              </a:rPr>
              <a:t>LƯU Ý</a:t>
            </a:r>
          </a:p>
        </p:txBody>
      </p:sp>
      <p:sp>
        <p:nvSpPr>
          <p:cNvPr id="5" name="Rounded Rectangle 4">
            <a:extLst>
              <a:ext uri="{FF2B5EF4-FFF2-40B4-BE49-F238E27FC236}">
                <a16:creationId xmlns:a16="http://schemas.microsoft.com/office/drawing/2014/main" id="{44953850-0B49-6E39-75A8-5A447AB30D58}"/>
              </a:ext>
            </a:extLst>
          </p:cNvPr>
          <p:cNvSpPr/>
          <p:nvPr/>
        </p:nvSpPr>
        <p:spPr>
          <a:xfrm>
            <a:off x="863600" y="2508156"/>
            <a:ext cx="10058400" cy="3022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200000"/>
              </a:lnSpc>
              <a:buClrTx/>
            </a:pPr>
            <a:r>
              <a:rPr lang="vi-VN" sz="2400" kern="1200" dirty="0">
                <a:solidFill>
                  <a:srgbClr val="000000"/>
                </a:solidFill>
                <a:latin typeface="+mj-lt"/>
                <a:cs typeface="+mn-ea"/>
                <a:sym typeface="+mn-lt"/>
              </a:rPr>
              <a:t>Chỉ gọi điện đến số điện thoại khẩn cấp khi gặp tình huống khẩn cấp như cần tư vấn hoặc tố giác hành vi xâm hại trẻ em, có đám cháy, có người cần hỗ trợ về y tế, có người gặp nạn,...</a:t>
            </a:r>
            <a:endParaRPr lang="en-VN" sz="2400" kern="1200" dirty="0">
              <a:solidFill>
                <a:prstClr val="white"/>
              </a:solidFill>
              <a:latin typeface="+mj-lt"/>
              <a:cs typeface="+mn-ea"/>
              <a:sym typeface="+mn-lt"/>
            </a:endParaRPr>
          </a:p>
        </p:txBody>
      </p:sp>
      <p:pic>
        <p:nvPicPr>
          <p:cNvPr id="6" name="Picture 24">
            <a:extLst>
              <a:ext uri="{FF2B5EF4-FFF2-40B4-BE49-F238E27FC236}">
                <a16:creationId xmlns:a16="http://schemas.microsoft.com/office/drawing/2014/main" id="{240E16CC-F32F-A21A-E276-D0982F724F42}"/>
              </a:ext>
            </a:extLst>
          </p:cNvPr>
          <p:cNvPicPr>
            <a:picLocks noChangeAspect="1"/>
          </p:cNvPicPr>
          <p:nvPr/>
        </p:nvPicPr>
        <p:blipFill>
          <a:blip r:embed="rId3"/>
          <a:srcRect/>
          <a:stretch>
            <a:fillRect/>
          </a:stretch>
        </p:blipFill>
        <p:spPr>
          <a:xfrm>
            <a:off x="6887419" y="739875"/>
            <a:ext cx="1211163" cy="1057595"/>
          </a:xfrm>
          <a:prstGeom prst="rect">
            <a:avLst/>
          </a:prstGeom>
        </p:spPr>
      </p:pic>
      <p:sp>
        <p:nvSpPr>
          <p:cNvPr id="2" name="Freeform 3">
            <a:extLst>
              <a:ext uri="{FF2B5EF4-FFF2-40B4-BE49-F238E27FC236}">
                <a16:creationId xmlns:a16="http://schemas.microsoft.com/office/drawing/2014/main" id="{50C2DBF1-BA7A-F31A-5B1D-6464315DDBC0}"/>
              </a:ext>
            </a:extLst>
          </p:cNvPr>
          <p:cNvSpPr/>
          <p:nvPr/>
        </p:nvSpPr>
        <p:spPr>
          <a:xfrm>
            <a:off x="10395044" y="4349844"/>
            <a:ext cx="1460312" cy="2431956"/>
          </a:xfrm>
          <a:custGeom>
            <a:avLst/>
            <a:gdLst/>
            <a:ahLst/>
            <a:cxnLst/>
            <a:rect l="l" t="t" r="r" b="b"/>
            <a:pathLst>
              <a:path w="1343271" h="2504934">
                <a:moveTo>
                  <a:pt x="0" y="0"/>
                </a:moveTo>
                <a:lnTo>
                  <a:pt x="1343271" y="0"/>
                </a:lnTo>
                <a:lnTo>
                  <a:pt x="1343271" y="2504934"/>
                </a:lnTo>
                <a:lnTo>
                  <a:pt x="0" y="2504934"/>
                </a:lnTo>
                <a:lnTo>
                  <a:pt x="0" y="0"/>
                </a:lnTo>
                <a:close/>
              </a:path>
            </a:pathLst>
          </a:custGeom>
          <a:blipFill>
            <a:blip r:embed="rId4"/>
            <a:stretch>
              <a:fillRect/>
            </a:stretch>
          </a:blipFill>
        </p:spPr>
        <p:txBody>
          <a:bodyPr/>
          <a:lstStyle/>
          <a:p>
            <a:pPr defTabSz="609630">
              <a:buClrTx/>
            </a:pPr>
            <a:endParaRPr lang="en-US" sz="1200" kern="1200">
              <a:solidFill>
                <a:prstClr val="black"/>
              </a:solidFill>
              <a:latin typeface="UTM Avo"/>
              <a:cs typeface="+mn-ea"/>
              <a:sym typeface="+mn-lt"/>
            </a:endParaRPr>
          </a:p>
        </p:txBody>
      </p:sp>
    </p:spTree>
    <p:extLst>
      <p:ext uri="{BB962C8B-B14F-4D97-AF65-F5344CB8AC3E}">
        <p14:creationId xmlns:p14="http://schemas.microsoft.com/office/powerpoint/2010/main" val="159610758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ssolve">
                                      <p:cBhvr>
                                        <p:cTn id="14" dur="500"/>
                                        <p:tgtEl>
                                          <p:spTgt spid="5"/>
                                        </p:tgtEl>
                                      </p:cBhvr>
                                    </p:animEffect>
                                  </p:childTnLst>
                                </p:cTn>
                              </p:par>
                              <p:par>
                                <p:cTn id="15" presetID="9"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4A6E83-8DB0-5568-D764-E3860BDF15DA}"/>
              </a:ext>
            </a:extLst>
          </p:cNvPr>
          <p:cNvSpPr txBox="1"/>
          <p:nvPr/>
        </p:nvSpPr>
        <p:spPr>
          <a:xfrm>
            <a:off x="3048000" y="3095085"/>
            <a:ext cx="6096000" cy="700961"/>
          </a:xfrm>
          <a:prstGeom prst="rect">
            <a:avLst/>
          </a:prstGeom>
          <a:noFill/>
        </p:spPr>
        <p:txBody>
          <a:bodyPr wrap="square">
            <a:spAutoFit/>
          </a:bodyPr>
          <a:lstStyle/>
          <a:p>
            <a:pPr algn="just" defTabSz="609630">
              <a:lnSpc>
                <a:spcPct val="150000"/>
              </a:lnSpc>
              <a:spcAft>
                <a:spcPts val="667"/>
              </a:spcAft>
              <a:buClrTx/>
            </a:pPr>
            <a:r>
              <a:rPr lang="vi-VN" sz="1200" kern="1200" dirty="0">
                <a:cs typeface="+mn-ea"/>
                <a:sym typeface="+mn-lt"/>
              </a:rPr>
              <a:t>Tổng đài quốc gia bảo vệ trẻ em 111.</a:t>
            </a:r>
            <a:endParaRPr lang="en-VN" sz="1200" kern="1200" dirty="0">
              <a:solidFill>
                <a:prstClr val="black"/>
              </a:solidFill>
              <a:latin typeface="UTM Avo"/>
              <a:cs typeface="+mn-ea"/>
              <a:sym typeface="+mn-lt"/>
            </a:endParaRPr>
          </a:p>
          <a:p>
            <a:pPr algn="just" defTabSz="609630">
              <a:lnSpc>
                <a:spcPct val="150000"/>
              </a:lnSpc>
              <a:spcAft>
                <a:spcPts val="667"/>
              </a:spcAft>
              <a:buClrTx/>
            </a:pPr>
            <a:r>
              <a:rPr lang="vi-VN" sz="1200" kern="1200" dirty="0">
                <a:solidFill>
                  <a:srgbClr val="0563C1"/>
                </a:solidFill>
                <a:cs typeface="+mn-ea"/>
                <a:sym typeface="+mn-lt"/>
                <a:hlinkClick r:id="rId5"/>
              </a:rPr>
              <a:t>https://youtu.be/J5MGQVtfdDY</a:t>
            </a:r>
            <a:r>
              <a:rPr lang="vi-VN" sz="1200" kern="1200" dirty="0">
                <a:cs typeface="+mn-ea"/>
                <a:sym typeface="+mn-lt"/>
              </a:rPr>
              <a:t> </a:t>
            </a:r>
            <a:endParaRPr lang="en-VN" sz="1200" kern="1200" dirty="0">
              <a:solidFill>
                <a:prstClr val="black"/>
              </a:solidFill>
              <a:latin typeface="UTM Avo"/>
              <a:cs typeface="+mn-ea"/>
              <a:sym typeface="+mn-lt"/>
            </a:endParaRPr>
          </a:p>
        </p:txBody>
      </p:sp>
      <p:pic>
        <p:nvPicPr>
          <p:cNvPr id="2" name="Gọi đến số 111 - Tổng đài điện thoại quốc gia bảo vệ trẻ em">
            <a:hlinkClick r:id="" action="ppaction://media"/>
            <a:extLst>
              <a:ext uri="{FF2B5EF4-FFF2-40B4-BE49-F238E27FC236}">
                <a16:creationId xmlns:a16="http://schemas.microsoft.com/office/drawing/2014/main" id="{8BED2BF1-F641-45AA-5803-FE11DCCD339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525" y="3175"/>
            <a:ext cx="12186355" cy="6854825"/>
          </a:xfrm>
          <a:prstGeom prst="rect">
            <a:avLst/>
          </a:prstGeom>
        </p:spPr>
      </p:pic>
      <p:pic>
        <p:nvPicPr>
          <p:cNvPr id="4" name="Picture 3" descr="A logo of a book and a computer&#10;&#10;Description automatically generated">
            <a:extLst>
              <a:ext uri="{FF2B5EF4-FFF2-40B4-BE49-F238E27FC236}">
                <a16:creationId xmlns:a16="http://schemas.microsoft.com/office/drawing/2014/main" id="{0F853A8B-558B-E6F0-CAFD-AFA4E7B16A9B}"/>
              </a:ext>
            </a:extLst>
          </p:cNvPr>
          <p:cNvPicPr>
            <a:picLocks noChangeAspect="1"/>
          </p:cNvPicPr>
          <p:nvPr/>
        </p:nvPicPr>
        <p:blipFill>
          <a:blip r:embed="rId7"/>
          <a:stretch>
            <a:fillRect/>
          </a:stretch>
        </p:blipFill>
        <p:spPr>
          <a:xfrm>
            <a:off x="106002" y="121298"/>
            <a:ext cx="640448" cy="640448"/>
          </a:xfrm>
          <a:prstGeom prst="rect">
            <a:avLst/>
          </a:prstGeom>
        </p:spPr>
      </p:pic>
    </p:spTree>
    <p:extLst>
      <p:ext uri="{BB962C8B-B14F-4D97-AF65-F5344CB8AC3E}">
        <p14:creationId xmlns:p14="http://schemas.microsoft.com/office/powerpoint/2010/main" val="353610948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5E3D281-8151-F60F-B6C8-6E7FDC990EC7}"/>
              </a:ext>
            </a:extLst>
          </p:cNvPr>
          <p:cNvSpPr txBox="1"/>
          <p:nvPr/>
        </p:nvSpPr>
        <p:spPr>
          <a:xfrm>
            <a:off x="5557950" y="3834180"/>
            <a:ext cx="6186500" cy="2327753"/>
          </a:xfrm>
          <a:prstGeom prst="rect">
            <a:avLst/>
          </a:prstGeom>
          <a:noFill/>
        </p:spPr>
        <p:txBody>
          <a:bodyPr wrap="square">
            <a:spAutoFit/>
          </a:bodyPr>
          <a:lstStyle/>
          <a:p>
            <a:pPr marL="381019" indent="-381019" algn="just" defTabSz="609630">
              <a:lnSpc>
                <a:spcPct val="150000"/>
              </a:lnSpc>
              <a:spcAft>
                <a:spcPts val="667"/>
              </a:spcAft>
              <a:buClrTx/>
              <a:buFont typeface="Arial" panose="020B0604020202020204" pitchFamily="34" charset="0"/>
              <a:buChar char="•"/>
            </a:pPr>
            <a:r>
              <a:rPr lang="vi-VN" sz="2400" kern="1200" dirty="0">
                <a:latin typeface="+mj-lt"/>
                <a:cs typeface="+mn-ea"/>
                <a:sym typeface="+mn-lt"/>
              </a:rPr>
              <a:t>Mỗi thành viên trong nhóm mô tả tình huống khẩn cấp (đánh số 1, 2, 3, 4).</a:t>
            </a:r>
            <a:endParaRPr lang="en-VN" sz="2400" kern="1200" dirty="0">
              <a:solidFill>
                <a:prstClr val="black"/>
              </a:solidFill>
              <a:latin typeface="+mj-lt"/>
              <a:cs typeface="+mn-ea"/>
              <a:sym typeface="+mn-lt"/>
            </a:endParaRPr>
          </a:p>
          <a:p>
            <a:pPr marL="381019" indent="-381019" algn="just" defTabSz="609630">
              <a:lnSpc>
                <a:spcPct val="150000"/>
              </a:lnSpc>
              <a:spcAft>
                <a:spcPts val="667"/>
              </a:spcAft>
              <a:buClrTx/>
              <a:buFont typeface="Arial" panose="020B0604020202020204" pitchFamily="34" charset="0"/>
              <a:buChar char="•"/>
            </a:pPr>
            <a:r>
              <a:rPr lang="vi-VN" sz="2400" kern="1200" dirty="0">
                <a:latin typeface="+mj-lt"/>
                <a:cs typeface="+mn-ea"/>
                <a:sym typeface="+mn-lt"/>
              </a:rPr>
              <a:t>Thành viên còn lại lựa chọn số điện thoại khẩn cấp cần gọi. </a:t>
            </a:r>
            <a:endParaRPr lang="en-VN" sz="2400" kern="1200" dirty="0">
              <a:solidFill>
                <a:prstClr val="black"/>
              </a:solidFill>
              <a:latin typeface="+mj-lt"/>
              <a:cs typeface="+mn-ea"/>
              <a:sym typeface="+mn-lt"/>
            </a:endParaRPr>
          </a:p>
        </p:txBody>
      </p:sp>
      <p:sp>
        <p:nvSpPr>
          <p:cNvPr id="9" name="Alternate Process 8">
            <a:extLst>
              <a:ext uri="{FF2B5EF4-FFF2-40B4-BE49-F238E27FC236}">
                <a16:creationId xmlns:a16="http://schemas.microsoft.com/office/drawing/2014/main" id="{AE5342AB-134C-7AE4-6B25-6D4CA7B1775C}"/>
              </a:ext>
            </a:extLst>
          </p:cNvPr>
          <p:cNvSpPr/>
          <p:nvPr/>
        </p:nvSpPr>
        <p:spPr>
          <a:xfrm>
            <a:off x="4451562" y="776903"/>
            <a:ext cx="5549477" cy="732518"/>
          </a:xfrm>
          <a:prstGeom prst="flowChartAlternateProcess">
            <a:avLst/>
          </a:prstGeom>
          <a:solidFill>
            <a:srgbClr val="FFE8E8"/>
          </a:solid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en-US" sz="2400" kern="1200" dirty="0" err="1">
                <a:solidFill>
                  <a:srgbClr val="000000"/>
                </a:solidFill>
                <a:latin typeface="+mj-lt"/>
                <a:cs typeface="+mn-ea"/>
                <a:sym typeface="+mn-lt"/>
              </a:rPr>
              <a:t>Trò</a:t>
            </a:r>
            <a:r>
              <a:rPr lang="en-US" sz="2400" kern="1200" dirty="0">
                <a:solidFill>
                  <a:srgbClr val="000000"/>
                </a:solidFill>
                <a:latin typeface="+mj-lt"/>
                <a:cs typeface="+mn-ea"/>
                <a:sym typeface="+mn-lt"/>
              </a:rPr>
              <a:t> </a:t>
            </a:r>
            <a:r>
              <a:rPr lang="en-US" sz="2400" kern="1200" dirty="0" err="1">
                <a:solidFill>
                  <a:srgbClr val="000000"/>
                </a:solidFill>
                <a:latin typeface="+mj-lt"/>
                <a:cs typeface="+mn-ea"/>
                <a:sym typeface="+mn-lt"/>
              </a:rPr>
              <a:t>chơi</a:t>
            </a:r>
            <a:r>
              <a:rPr lang="en-US" sz="2400" kern="1200" dirty="0">
                <a:solidFill>
                  <a:srgbClr val="000000"/>
                </a:solidFill>
                <a:latin typeface="+mj-lt"/>
                <a:cs typeface="+mn-ea"/>
                <a:sym typeface="+mn-lt"/>
              </a:rPr>
              <a:t> </a:t>
            </a:r>
            <a:r>
              <a:rPr lang="vi-VN" sz="2400" b="1" i="1" kern="1200" dirty="0">
                <a:solidFill>
                  <a:srgbClr val="000000"/>
                </a:solidFill>
                <a:latin typeface="+mj-lt"/>
                <a:cs typeface="+mn-ea"/>
                <a:sym typeface="+mn-lt"/>
              </a:rPr>
              <a:t>“Nhanh và đúng</a:t>
            </a:r>
            <a:r>
              <a:rPr lang="nl-NL" sz="2400" b="1" i="1" kern="1200" dirty="0">
                <a:solidFill>
                  <a:srgbClr val="000000"/>
                </a:solidFill>
                <a:latin typeface="+mj-lt"/>
                <a:cs typeface="+mn-ea"/>
                <a:sym typeface="+mn-lt"/>
              </a:rPr>
              <a:t>”</a:t>
            </a:r>
            <a:endParaRPr lang="en-VN" sz="2400" b="1" kern="1200" dirty="0">
              <a:solidFill>
                <a:prstClr val="white"/>
              </a:solidFill>
              <a:latin typeface="+mj-lt"/>
              <a:cs typeface="+mn-ea"/>
              <a:sym typeface="+mn-lt"/>
            </a:endParaRPr>
          </a:p>
        </p:txBody>
      </p:sp>
      <p:pic>
        <p:nvPicPr>
          <p:cNvPr id="10" name="Picture 22">
            <a:extLst>
              <a:ext uri="{FF2B5EF4-FFF2-40B4-BE49-F238E27FC236}">
                <a16:creationId xmlns:a16="http://schemas.microsoft.com/office/drawing/2014/main" id="{091E9C78-7F4A-D0AF-163E-2D549C7E3D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36700" y="1832947"/>
            <a:ext cx="2082800" cy="1504823"/>
          </a:xfrm>
          <a:prstGeom prst="rect">
            <a:avLst/>
          </a:prstGeom>
        </p:spPr>
      </p:pic>
      <p:sp>
        <p:nvSpPr>
          <p:cNvPr id="11" name="Rounded Rectangle 10">
            <a:extLst>
              <a:ext uri="{FF2B5EF4-FFF2-40B4-BE49-F238E27FC236}">
                <a16:creationId xmlns:a16="http://schemas.microsoft.com/office/drawing/2014/main" id="{8F09EBF6-B819-F19B-361C-C7FC14DC4CDE}"/>
              </a:ext>
            </a:extLst>
          </p:cNvPr>
          <p:cNvSpPr/>
          <p:nvPr/>
        </p:nvSpPr>
        <p:spPr>
          <a:xfrm>
            <a:off x="4343400" y="1969897"/>
            <a:ext cx="6959600" cy="1359320"/>
          </a:xfrm>
          <a:prstGeom prst="roundRect">
            <a:avLst/>
          </a:prstGeom>
          <a:solidFill>
            <a:schemeClr val="accent6">
              <a:lumMod val="20000"/>
              <a:lumOff val="80000"/>
            </a:schemeClr>
          </a:solidFill>
          <a:ln>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nl-NL" sz="2400" i="1" kern="1200" dirty="0">
                <a:solidFill>
                  <a:srgbClr val="000000"/>
                </a:solidFill>
                <a:latin typeface="+mj-lt"/>
                <a:cs typeface="+mn-ea"/>
                <a:sym typeface="+mn-lt"/>
              </a:rPr>
              <a:t>Em </a:t>
            </a:r>
            <a:r>
              <a:rPr lang="vi-VN" sz="2400" i="1" kern="1200" dirty="0">
                <a:solidFill>
                  <a:srgbClr val="000000"/>
                </a:solidFill>
                <a:latin typeface="+mj-lt"/>
                <a:cs typeface="+mn-ea"/>
                <a:sym typeface="+mn-lt"/>
              </a:rPr>
              <a:t>sẽ gọi điện đến số điện thoại khẩn cấp nào khi gặp các tình huống sau đây? </a:t>
            </a:r>
            <a:endParaRPr lang="en-VN" sz="2400" kern="1200" dirty="0">
              <a:solidFill>
                <a:prstClr val="white"/>
              </a:solidFill>
              <a:latin typeface="+mj-lt"/>
              <a:cs typeface="+mn-ea"/>
              <a:sym typeface="+mn-lt"/>
            </a:endParaRPr>
          </a:p>
        </p:txBody>
      </p:sp>
      <p:pic>
        <p:nvPicPr>
          <p:cNvPr id="13" name="Picture 12">
            <a:extLst>
              <a:ext uri="{FF2B5EF4-FFF2-40B4-BE49-F238E27FC236}">
                <a16:creationId xmlns:a16="http://schemas.microsoft.com/office/drawing/2014/main" id="{B5E9A8EB-8BA7-0775-CFEE-1823F2DD6563}"/>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22549" t="26126" r="21569" b="321"/>
          <a:stretch/>
        </p:blipFill>
        <p:spPr>
          <a:xfrm>
            <a:off x="396750" y="3517651"/>
            <a:ext cx="5091100" cy="3166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084784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D188B0-B769-BDC6-95FD-882601F36DFB}"/>
              </a:ext>
            </a:extLst>
          </p:cNvPr>
          <p:cNvPicPr>
            <a:picLocks noChangeAspect="1"/>
          </p:cNvPicPr>
          <p:nvPr/>
        </p:nvPicPr>
        <p:blipFill rotWithShape="1">
          <a:blip r:embed="rId3">
            <a:extLst>
              <a:ext uri="{28A0092B-C50C-407E-A947-70E740481C1C}">
                <a14:useLocalDpi xmlns:a14="http://schemas.microsoft.com/office/drawing/2010/main" val="0"/>
              </a:ext>
            </a:extLst>
          </a:blip>
          <a:srcRect l="26225" t="5410" r="27695" b="6070"/>
          <a:stretch/>
        </p:blipFill>
        <p:spPr>
          <a:xfrm>
            <a:off x="765284" y="1683720"/>
            <a:ext cx="3540190" cy="22596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7" name="Picture 6">
            <a:extLst>
              <a:ext uri="{FF2B5EF4-FFF2-40B4-BE49-F238E27FC236}">
                <a16:creationId xmlns:a16="http://schemas.microsoft.com/office/drawing/2014/main" id="{B310B87D-C06E-B164-EE68-224F3A45E7A6}"/>
              </a:ext>
            </a:extLst>
          </p:cNvPr>
          <p:cNvPicPr>
            <a:picLocks noChangeAspect="1"/>
          </p:cNvPicPr>
          <p:nvPr/>
        </p:nvPicPr>
        <p:blipFill rotWithShape="1">
          <a:blip r:embed="rId4">
            <a:extLst>
              <a:ext uri="{28A0092B-C50C-407E-A947-70E740481C1C}">
                <a14:useLocalDpi xmlns:a14="http://schemas.microsoft.com/office/drawing/2010/main" val="0"/>
              </a:ext>
            </a:extLst>
          </a:blip>
          <a:srcRect l="25490" t="5901" r="25490" b="5579"/>
          <a:stretch/>
        </p:blipFill>
        <p:spPr>
          <a:xfrm>
            <a:off x="749300" y="4354571"/>
            <a:ext cx="3556174" cy="21337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14" name="Rectangle 13">
            <a:extLst>
              <a:ext uri="{FF2B5EF4-FFF2-40B4-BE49-F238E27FC236}">
                <a16:creationId xmlns:a16="http://schemas.microsoft.com/office/drawing/2014/main" id="{C6E4B67E-9A05-8146-65D4-0C76F2EBE5AE}"/>
              </a:ext>
            </a:extLst>
          </p:cNvPr>
          <p:cNvSpPr/>
          <p:nvPr/>
        </p:nvSpPr>
        <p:spPr>
          <a:xfrm>
            <a:off x="4889500" y="1841840"/>
            <a:ext cx="6845300" cy="1943453"/>
          </a:xfrm>
          <a:prstGeom prst="rect">
            <a:avLst/>
          </a:prstGeom>
          <a:solidFill>
            <a:srgbClr val="FFF8F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cs typeface="+mn-ea"/>
                <a:sym typeface="+mn-lt"/>
              </a:rPr>
              <a:t>Tình huống 1: </a:t>
            </a:r>
            <a:r>
              <a:rPr lang="vi-VN" sz="2400" kern="1200" dirty="0">
                <a:solidFill>
                  <a:srgbClr val="000000"/>
                </a:solidFill>
                <a:cs typeface="+mn-ea"/>
                <a:sym typeface="+mn-lt"/>
              </a:rPr>
              <a:t>Nhìn thấy bạo hành trẻ em gọi điện đến số </a:t>
            </a:r>
            <a:r>
              <a:rPr lang="vi-VN" sz="2400" kern="1200" dirty="0">
                <a:solidFill>
                  <a:prstClr val="black"/>
                </a:solidFill>
                <a:cs typeface="+mn-ea"/>
                <a:sym typeface="+mn-lt"/>
              </a:rPr>
              <a:t>111</a:t>
            </a:r>
            <a:r>
              <a:rPr lang="vi-VN" sz="2400" kern="1200" dirty="0">
                <a:solidFill>
                  <a:srgbClr val="000000"/>
                </a:solidFill>
                <a:cs typeface="+mn-ea"/>
                <a:sym typeface="+mn-lt"/>
              </a:rPr>
              <a:t> Tổng đài quốc gia bảo vệ trẻ em để được tư vấn và hỗ trợ. </a:t>
            </a:r>
            <a:endParaRPr lang="en-VN" sz="2400" kern="1200" dirty="0">
              <a:solidFill>
                <a:prstClr val="white"/>
              </a:solidFill>
              <a:latin typeface="UTM Avo"/>
              <a:cs typeface="+mn-ea"/>
              <a:sym typeface="+mn-lt"/>
            </a:endParaRPr>
          </a:p>
        </p:txBody>
      </p:sp>
      <p:sp>
        <p:nvSpPr>
          <p:cNvPr id="15" name="Rectangle 14">
            <a:extLst>
              <a:ext uri="{FF2B5EF4-FFF2-40B4-BE49-F238E27FC236}">
                <a16:creationId xmlns:a16="http://schemas.microsoft.com/office/drawing/2014/main" id="{4E82DA59-5C41-5EAC-AAC0-6EA41FD1989A}"/>
              </a:ext>
            </a:extLst>
          </p:cNvPr>
          <p:cNvSpPr/>
          <p:nvPr/>
        </p:nvSpPr>
        <p:spPr>
          <a:xfrm>
            <a:off x="4889500" y="4544825"/>
            <a:ext cx="6845300" cy="1943452"/>
          </a:xfrm>
          <a:prstGeom prst="rect">
            <a:avLst/>
          </a:prstGeom>
          <a:solidFill>
            <a:srgbClr val="FFF8F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cs typeface="+mn-ea"/>
                <a:sym typeface="+mn-lt"/>
              </a:rPr>
              <a:t>Tình huống 2: </a:t>
            </a:r>
            <a:r>
              <a:rPr lang="vi-VN" sz="2400" kern="1200" dirty="0">
                <a:solidFill>
                  <a:srgbClr val="000000"/>
                </a:solidFill>
                <a:cs typeface="+mn-ea"/>
                <a:sym typeface="+mn-lt"/>
              </a:rPr>
              <a:t>Nhìn thấy tai nạn giao thông có thể gọi số </a:t>
            </a:r>
            <a:r>
              <a:rPr lang="vi-VN" sz="2400" kern="1200" dirty="0">
                <a:solidFill>
                  <a:prstClr val="black"/>
                </a:solidFill>
                <a:cs typeface="+mn-ea"/>
                <a:sym typeface="+mn-lt"/>
              </a:rPr>
              <a:t>113</a:t>
            </a:r>
            <a:r>
              <a:rPr lang="vi-VN" sz="2400" kern="1200" dirty="0">
                <a:solidFill>
                  <a:srgbClr val="000000"/>
                </a:solidFill>
                <a:cs typeface="+mn-ea"/>
                <a:sym typeface="+mn-lt"/>
              </a:rPr>
              <a:t> để gọi công an hoặc số </a:t>
            </a:r>
            <a:r>
              <a:rPr lang="vi-VN" sz="2400" kern="1200" dirty="0">
                <a:solidFill>
                  <a:prstClr val="black"/>
                </a:solidFill>
                <a:cs typeface="+mn-ea"/>
                <a:sym typeface="+mn-lt"/>
              </a:rPr>
              <a:t>115</a:t>
            </a:r>
            <a:r>
              <a:rPr lang="vi-VN" sz="2400" kern="1200" dirty="0">
                <a:solidFill>
                  <a:srgbClr val="000000"/>
                </a:solidFill>
                <a:cs typeface="+mn-ea"/>
                <a:sym typeface="+mn-lt"/>
              </a:rPr>
              <a:t> để gọi cấp y tế nếu có người gặp nạn. </a:t>
            </a:r>
            <a:endParaRPr lang="en-VN" sz="2400" kern="1200" dirty="0">
              <a:solidFill>
                <a:prstClr val="white"/>
              </a:solidFill>
              <a:latin typeface="UTM Avo"/>
              <a:cs typeface="+mn-ea"/>
              <a:sym typeface="+mn-lt"/>
            </a:endParaRPr>
          </a:p>
        </p:txBody>
      </p:sp>
    </p:spTree>
    <p:extLst>
      <p:ext uri="{BB962C8B-B14F-4D97-AF65-F5344CB8AC3E}">
        <p14:creationId xmlns:p14="http://schemas.microsoft.com/office/powerpoint/2010/main" val="121368214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781170-E29F-7222-366F-3D3FE00CED6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7451" t="2990" r="27451"/>
          <a:stretch/>
        </p:blipFill>
        <p:spPr>
          <a:xfrm>
            <a:off x="962476" y="1729919"/>
            <a:ext cx="3356219" cy="23987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11" name="Picture 10">
            <a:extLst>
              <a:ext uri="{FF2B5EF4-FFF2-40B4-BE49-F238E27FC236}">
                <a16:creationId xmlns:a16="http://schemas.microsoft.com/office/drawing/2014/main" id="{B36201AE-B5C1-C1F4-05F5-DA5CF1D00837}"/>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24510" r="25490" b="2990"/>
          <a:stretch/>
        </p:blipFill>
        <p:spPr>
          <a:xfrm>
            <a:off x="907243" y="4317646"/>
            <a:ext cx="3466686" cy="22348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2" name="Rectangle 1">
            <a:extLst>
              <a:ext uri="{FF2B5EF4-FFF2-40B4-BE49-F238E27FC236}">
                <a16:creationId xmlns:a16="http://schemas.microsoft.com/office/drawing/2014/main" id="{F71F1A66-4DBB-E39A-C2C1-481E16C7BF4C}"/>
              </a:ext>
            </a:extLst>
          </p:cNvPr>
          <p:cNvSpPr/>
          <p:nvPr/>
        </p:nvSpPr>
        <p:spPr>
          <a:xfrm>
            <a:off x="4953000" y="1893503"/>
            <a:ext cx="6553200" cy="2235200"/>
          </a:xfrm>
          <a:prstGeom prst="rect">
            <a:avLst/>
          </a:prstGeom>
          <a:solidFill>
            <a:srgbClr val="FFF8F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cs typeface="+mn-ea"/>
                <a:sym typeface="+mn-lt"/>
              </a:rPr>
              <a:t>Tình huống 3: </a:t>
            </a:r>
            <a:r>
              <a:rPr lang="vi-VN" sz="2400" kern="1200" dirty="0">
                <a:solidFill>
                  <a:srgbClr val="000000"/>
                </a:solidFill>
                <a:cs typeface="+mn-ea"/>
                <a:sym typeface="+mn-lt"/>
              </a:rPr>
              <a:t>Nhìn thấy đám cháy có thể gọi điện đến số </a:t>
            </a:r>
            <a:r>
              <a:rPr lang="vi-VN" sz="2400" kern="1200" dirty="0">
                <a:solidFill>
                  <a:prstClr val="black"/>
                </a:solidFill>
                <a:cs typeface="+mn-ea"/>
                <a:sym typeface="+mn-lt"/>
              </a:rPr>
              <a:t>114</a:t>
            </a:r>
            <a:r>
              <a:rPr lang="vi-VN" sz="2400" kern="1200" dirty="0">
                <a:solidFill>
                  <a:srgbClr val="000000"/>
                </a:solidFill>
                <a:cs typeface="+mn-ea"/>
                <a:sym typeface="+mn-lt"/>
              </a:rPr>
              <a:t> để gọi cứu hoả. </a:t>
            </a:r>
            <a:endParaRPr lang="en-VN" sz="2400" kern="1200" dirty="0">
              <a:solidFill>
                <a:prstClr val="white"/>
              </a:solidFill>
              <a:latin typeface="UTM Avo"/>
              <a:cs typeface="+mn-ea"/>
              <a:sym typeface="+mn-lt"/>
            </a:endParaRPr>
          </a:p>
        </p:txBody>
      </p:sp>
      <p:sp>
        <p:nvSpPr>
          <p:cNvPr id="4" name="Rectangle 3">
            <a:extLst>
              <a:ext uri="{FF2B5EF4-FFF2-40B4-BE49-F238E27FC236}">
                <a16:creationId xmlns:a16="http://schemas.microsoft.com/office/drawing/2014/main" id="{5B2BCC5D-F637-A59E-99A9-F47FAC2D8298}"/>
              </a:ext>
            </a:extLst>
          </p:cNvPr>
          <p:cNvSpPr/>
          <p:nvPr/>
        </p:nvSpPr>
        <p:spPr>
          <a:xfrm>
            <a:off x="4953000" y="4317646"/>
            <a:ext cx="6553200" cy="2235200"/>
          </a:xfrm>
          <a:prstGeom prst="rect">
            <a:avLst/>
          </a:prstGeom>
          <a:solidFill>
            <a:srgbClr val="FFF8F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cs typeface="+mn-ea"/>
                <a:sym typeface="+mn-lt"/>
              </a:rPr>
              <a:t>Tình huống 4: </a:t>
            </a:r>
            <a:r>
              <a:rPr lang="vi-VN" sz="2400" kern="1200" dirty="0">
                <a:solidFill>
                  <a:srgbClr val="000000"/>
                </a:solidFill>
                <a:cs typeface="+mn-ea"/>
                <a:sym typeface="+mn-lt"/>
              </a:rPr>
              <a:t>Nhìn thấy người bị bệnh nguy kịch gọi điện đến số </a:t>
            </a:r>
            <a:r>
              <a:rPr lang="vi-VN" sz="2400" kern="1200" dirty="0">
                <a:solidFill>
                  <a:prstClr val="black"/>
                </a:solidFill>
                <a:cs typeface="+mn-ea"/>
                <a:sym typeface="+mn-lt"/>
              </a:rPr>
              <a:t>115</a:t>
            </a:r>
            <a:r>
              <a:rPr lang="vi-VN" sz="2400" kern="1200" dirty="0">
                <a:solidFill>
                  <a:srgbClr val="000000"/>
                </a:solidFill>
                <a:cs typeface="+mn-ea"/>
                <a:sym typeface="+mn-lt"/>
              </a:rPr>
              <a:t> để gọi cấp cứu y tế.</a:t>
            </a:r>
            <a:endParaRPr lang="en-VN" sz="2400" kern="1200" dirty="0">
              <a:solidFill>
                <a:prstClr val="white"/>
              </a:solidFill>
              <a:latin typeface="UTM Avo"/>
              <a:cs typeface="+mn-ea"/>
              <a:sym typeface="+mn-lt"/>
            </a:endParaRPr>
          </a:p>
        </p:txBody>
      </p:sp>
    </p:spTree>
    <p:extLst>
      <p:ext uri="{BB962C8B-B14F-4D97-AF65-F5344CB8AC3E}">
        <p14:creationId xmlns:p14="http://schemas.microsoft.com/office/powerpoint/2010/main" val="306564180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10F1AE3-DB27-2FEC-257D-C4812C098975}"/>
              </a:ext>
            </a:extLst>
          </p:cNvPr>
          <p:cNvSpPr/>
          <p:nvPr/>
        </p:nvSpPr>
        <p:spPr>
          <a:xfrm>
            <a:off x="4051300" y="1976214"/>
            <a:ext cx="6553200" cy="1662791"/>
          </a:xfrm>
          <a:prstGeom prst="rect">
            <a:avLst/>
          </a:prstGeom>
          <a:solidFill>
            <a:srgbClr val="E5FA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srgbClr val="000000"/>
                </a:solidFill>
                <a:cs typeface="+mn-ea"/>
                <a:sym typeface="+mn-lt"/>
              </a:rPr>
              <a:t>Ghi nhớ các số điện thoại khẩn cấp như 111, 112, 113, 114 và 115.</a:t>
            </a:r>
            <a:endParaRPr lang="en-VN" sz="2400" kern="1200" dirty="0">
              <a:solidFill>
                <a:prstClr val="white"/>
              </a:solidFill>
              <a:latin typeface="UTM Avo"/>
              <a:cs typeface="+mn-ea"/>
              <a:sym typeface="+mn-lt"/>
            </a:endParaRPr>
          </a:p>
        </p:txBody>
      </p:sp>
      <p:sp>
        <p:nvSpPr>
          <p:cNvPr id="9" name="Rounded Rectangular Callout 8">
            <a:extLst>
              <a:ext uri="{FF2B5EF4-FFF2-40B4-BE49-F238E27FC236}">
                <a16:creationId xmlns:a16="http://schemas.microsoft.com/office/drawing/2014/main" id="{CAA0F36E-235B-BF49-145D-B7E3757AA53A}"/>
              </a:ext>
            </a:extLst>
          </p:cNvPr>
          <p:cNvSpPr/>
          <p:nvPr/>
        </p:nvSpPr>
        <p:spPr>
          <a:xfrm>
            <a:off x="4899891" y="4059222"/>
            <a:ext cx="5537200" cy="2454683"/>
          </a:xfrm>
          <a:prstGeom prst="wedgeRoundRectCallout">
            <a:avLst>
              <a:gd name="adj1" fmla="val -73245"/>
              <a:gd name="adj2" fmla="val -17437"/>
              <a:gd name="adj3" fmla="val 16667"/>
            </a:avLst>
          </a:prstGeom>
          <a:solidFill>
            <a:srgbClr val="FBFF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buClrTx/>
            </a:pPr>
            <a:r>
              <a:rPr lang="nl-NL" sz="2400" kern="1200" dirty="0" err="1">
                <a:solidFill>
                  <a:srgbClr val="000000"/>
                </a:solidFill>
                <a:latin typeface="UTM Avo"/>
                <a:cs typeface="+mn-ea"/>
                <a:sym typeface="+mn-lt"/>
              </a:rPr>
              <a:t>Hãy</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ghi</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lại</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các</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số</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điện</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thoại</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của</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người</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thân</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và</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số</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điện</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thoại</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khẩn</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cấp</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mà</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em</a:t>
            </a:r>
            <a:r>
              <a:rPr lang="nl-NL" sz="2400" kern="1200" dirty="0">
                <a:solidFill>
                  <a:srgbClr val="000000"/>
                </a:solidFill>
                <a:latin typeface="UTM Avo"/>
                <a:cs typeface="+mn-ea"/>
                <a:sym typeface="+mn-lt"/>
              </a:rPr>
              <a:t> </a:t>
            </a:r>
            <a:r>
              <a:rPr lang="nl-NL" sz="2400" kern="1200" dirty="0" err="1">
                <a:solidFill>
                  <a:srgbClr val="000000"/>
                </a:solidFill>
                <a:latin typeface="UTM Avo"/>
                <a:cs typeface="+mn-ea"/>
                <a:sym typeface="+mn-lt"/>
              </a:rPr>
              <a:t>nhớ</a:t>
            </a:r>
            <a:r>
              <a:rPr lang="nl-NL" sz="2400" kern="1200" dirty="0">
                <a:solidFill>
                  <a:srgbClr val="000000"/>
                </a:solidFill>
                <a:latin typeface="UTM Avo"/>
                <a:cs typeface="+mn-ea"/>
                <a:sym typeface="+mn-lt"/>
              </a:rPr>
              <a:t>.</a:t>
            </a:r>
            <a:endParaRPr lang="en-VN" sz="2400" kern="1200" dirty="0">
              <a:solidFill>
                <a:prstClr val="white"/>
              </a:solidFill>
              <a:latin typeface="UTM Avo"/>
              <a:cs typeface="+mn-ea"/>
              <a:sym typeface="+mn-lt"/>
            </a:endParaRPr>
          </a:p>
        </p:txBody>
      </p:sp>
      <p:pic>
        <p:nvPicPr>
          <p:cNvPr id="2" name="Picture 2" descr="https://cdn-icons-png.flaticon.com/128/3300/3300097.png">
            <a:extLst>
              <a:ext uri="{FF2B5EF4-FFF2-40B4-BE49-F238E27FC236}">
                <a16:creationId xmlns:a16="http://schemas.microsoft.com/office/drawing/2014/main" id="{0B5A00B6-236D-4D4E-5EBB-32A5D7BCC1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4048" y="1976214"/>
            <a:ext cx="1938967" cy="1938970"/>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4">
            <a:extLst>
              <a:ext uri="{FF2B5EF4-FFF2-40B4-BE49-F238E27FC236}">
                <a16:creationId xmlns:a16="http://schemas.microsoft.com/office/drawing/2014/main" id="{D16244C6-8C78-EA86-5419-DBD24ED22090}"/>
              </a:ext>
            </a:extLst>
          </p:cNvPr>
          <p:cNvSpPr/>
          <p:nvPr/>
        </p:nvSpPr>
        <p:spPr>
          <a:xfrm flipH="1">
            <a:off x="1551950" y="4059222"/>
            <a:ext cx="2391065" cy="2852954"/>
          </a:xfrm>
          <a:custGeom>
            <a:avLst/>
            <a:gdLst/>
            <a:ahLst/>
            <a:cxnLst/>
            <a:rect l="l" t="t" r="r" b="b"/>
            <a:pathLst>
              <a:path w="1611823" h="2005662">
                <a:moveTo>
                  <a:pt x="0" y="0"/>
                </a:moveTo>
                <a:lnTo>
                  <a:pt x="1611823" y="0"/>
                </a:lnTo>
                <a:lnTo>
                  <a:pt x="1611823" y="2005662"/>
                </a:lnTo>
                <a:lnTo>
                  <a:pt x="0" y="20056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pPr>
            <a:endParaRPr lang="en-VN" sz="2400" kern="1200" dirty="0">
              <a:solidFill>
                <a:prstClr val="black"/>
              </a:solidFill>
              <a:latin typeface="UTM Avo"/>
              <a:cs typeface="+mn-ea"/>
              <a:sym typeface="+mn-lt"/>
            </a:endParaRPr>
          </a:p>
        </p:txBody>
      </p:sp>
      <p:pic>
        <p:nvPicPr>
          <p:cNvPr id="4" name="Picture 11">
            <a:extLst>
              <a:ext uri="{FF2B5EF4-FFF2-40B4-BE49-F238E27FC236}">
                <a16:creationId xmlns:a16="http://schemas.microsoft.com/office/drawing/2014/main" id="{87575A3E-F002-9E5B-8008-68F97624C01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840859" y="1262255"/>
            <a:ext cx="786732" cy="713959"/>
          </a:xfrm>
          <a:prstGeom prst="rect">
            <a:avLst/>
          </a:prstGeom>
        </p:spPr>
      </p:pic>
    </p:spTree>
    <p:extLst>
      <p:ext uri="{BB962C8B-B14F-4D97-AF65-F5344CB8AC3E}">
        <p14:creationId xmlns:p14="http://schemas.microsoft.com/office/powerpoint/2010/main" val="354753935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Alternate Process 2">
            <a:extLst>
              <a:ext uri="{FF2B5EF4-FFF2-40B4-BE49-F238E27FC236}">
                <a16:creationId xmlns:a16="http://schemas.microsoft.com/office/drawing/2014/main" id="{8A9EB96B-5949-D3EC-95AD-7D2187321439}"/>
              </a:ext>
            </a:extLst>
          </p:cNvPr>
          <p:cNvSpPr/>
          <p:nvPr/>
        </p:nvSpPr>
        <p:spPr>
          <a:xfrm>
            <a:off x="215900" y="1955799"/>
            <a:ext cx="11785600" cy="4593953"/>
          </a:xfrm>
          <a:prstGeom prst="flowChartAlternateProcess">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2000" kern="1200">
              <a:solidFill>
                <a:prstClr val="white"/>
              </a:solidFill>
              <a:latin typeface="+mj-lt"/>
              <a:cs typeface="+mn-ea"/>
              <a:sym typeface="+mn-lt"/>
            </a:endParaRPr>
          </a:p>
        </p:txBody>
      </p:sp>
      <p:sp>
        <p:nvSpPr>
          <p:cNvPr id="4" name="TextBox 3">
            <a:extLst>
              <a:ext uri="{FF2B5EF4-FFF2-40B4-BE49-F238E27FC236}">
                <a16:creationId xmlns:a16="http://schemas.microsoft.com/office/drawing/2014/main" id="{3055B972-FD1A-7B6F-3943-669BD881CB5D}"/>
              </a:ext>
            </a:extLst>
          </p:cNvPr>
          <p:cNvSpPr txBox="1"/>
          <p:nvPr/>
        </p:nvSpPr>
        <p:spPr>
          <a:xfrm>
            <a:off x="717680" y="2072017"/>
            <a:ext cx="11029561" cy="4361515"/>
          </a:xfrm>
          <a:prstGeom prst="rect">
            <a:avLst/>
          </a:prstGeom>
          <a:noFill/>
        </p:spPr>
        <p:txBody>
          <a:bodyPr wrap="square">
            <a:spAutoFit/>
          </a:bodyPr>
          <a:lstStyle/>
          <a:p>
            <a:pPr marL="304815" indent="-304815" algn="just" defTabSz="609630">
              <a:lnSpc>
                <a:spcPct val="150000"/>
              </a:lnSpc>
              <a:spcAft>
                <a:spcPts val="667"/>
              </a:spcAft>
              <a:buClrTx/>
              <a:buFont typeface="Arial" panose="020B0604020202020204" pitchFamily="34" charset="0"/>
              <a:buChar char="•"/>
            </a:pPr>
            <a:r>
              <a:rPr lang="vi-VN" sz="2000" kern="1200" dirty="0">
                <a:latin typeface="+mj-lt"/>
                <a:cs typeface="+mn-ea"/>
                <a:sym typeface="+mn-lt"/>
              </a:rPr>
              <a:t>Lớp chia đều thành nhiều đội chơi khác nhau và 1 em làm quản trò. Mỗi đội cử ra một bạn làm trọng tài. </a:t>
            </a:r>
            <a:endParaRPr lang="en-VN" sz="2000" kern="1200" dirty="0">
              <a:solidFill>
                <a:prstClr val="black"/>
              </a:solidFill>
              <a:latin typeface="+mj-lt"/>
              <a:cs typeface="+mn-ea"/>
              <a:sym typeface="+mn-lt"/>
            </a:endParaRPr>
          </a:p>
          <a:p>
            <a:pPr marL="304815" indent="-304815" algn="just" defTabSz="609630">
              <a:lnSpc>
                <a:spcPct val="150000"/>
              </a:lnSpc>
              <a:spcAft>
                <a:spcPts val="667"/>
              </a:spcAft>
              <a:buClrTx/>
              <a:buFont typeface="Arial" panose="020B0604020202020204" pitchFamily="34" charset="0"/>
              <a:buChar char="•"/>
            </a:pPr>
            <a:r>
              <a:rPr lang="vi-VN" sz="2000" kern="1200" dirty="0">
                <a:latin typeface="+mj-lt"/>
                <a:cs typeface="+mn-ea"/>
                <a:sym typeface="+mn-lt"/>
              </a:rPr>
              <a:t>Mỗi đội cử 3 – 8 thành viên. Lần lượt mỗi thành viên lên bảng ghi tên một số điện thoại người thân hoặc khẩn cấp và không được trùng lặp với các số điện thoại các bạn khác đã viết. Xong nhiệm vụ quay trở lại vị trí xuất phát để bạn tiếp theo chơi cho đến hết thời gian.</a:t>
            </a:r>
            <a:endParaRPr lang="en-VN" sz="2000" kern="1200" dirty="0">
              <a:solidFill>
                <a:prstClr val="black"/>
              </a:solidFill>
              <a:latin typeface="+mj-lt"/>
              <a:cs typeface="+mn-ea"/>
              <a:sym typeface="+mn-lt"/>
            </a:endParaRPr>
          </a:p>
          <a:p>
            <a:pPr marL="304815" indent="-304815" algn="just" defTabSz="609630">
              <a:lnSpc>
                <a:spcPct val="150000"/>
              </a:lnSpc>
              <a:spcAft>
                <a:spcPts val="667"/>
              </a:spcAft>
              <a:buClrTx/>
              <a:buFont typeface="Arial" panose="020B0604020202020204" pitchFamily="34" charset="0"/>
              <a:buChar char="•"/>
            </a:pPr>
            <a:r>
              <a:rPr lang="vi-VN" sz="2000" kern="1200" dirty="0">
                <a:latin typeface="+mj-lt"/>
                <a:cs typeface="+mn-ea"/>
                <a:sym typeface="+mn-lt"/>
              </a:rPr>
              <a:t>Kết quả được đưa ra, trọng tài kiểm tra kết quả các đội chơi. Đội nào thực hiện nhiệm vụ ghi được nhiều, đúng số điện thoại người thân và số điện thoại khẩn cấp sẽ thắng cuộc. </a:t>
            </a:r>
            <a:endParaRPr lang="en-VN" sz="2000" kern="1200" dirty="0">
              <a:solidFill>
                <a:prstClr val="black"/>
              </a:solidFill>
              <a:latin typeface="+mj-lt"/>
              <a:cs typeface="+mn-ea"/>
              <a:sym typeface="+mn-lt"/>
            </a:endParaRPr>
          </a:p>
        </p:txBody>
      </p:sp>
      <p:sp>
        <p:nvSpPr>
          <p:cNvPr id="5" name="Rectangle 4">
            <a:extLst>
              <a:ext uri="{FF2B5EF4-FFF2-40B4-BE49-F238E27FC236}">
                <a16:creationId xmlns:a16="http://schemas.microsoft.com/office/drawing/2014/main" id="{05077A75-448A-D261-B6B9-2EEBD0B70745}"/>
              </a:ext>
            </a:extLst>
          </p:cNvPr>
          <p:cNvSpPr/>
          <p:nvPr/>
        </p:nvSpPr>
        <p:spPr>
          <a:xfrm>
            <a:off x="4749800" y="1397000"/>
            <a:ext cx="2286000" cy="711200"/>
          </a:xfrm>
          <a:prstGeom prst="rect">
            <a:avLst/>
          </a:prstGeom>
          <a:solidFill>
            <a:srgbClr val="FBFFE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000" b="1" kern="1200" dirty="0">
                <a:solidFill>
                  <a:prstClr val="black"/>
                </a:solidFill>
                <a:latin typeface="+mj-lt"/>
                <a:cs typeface="+mn-ea"/>
                <a:sym typeface="+mn-lt"/>
              </a:rPr>
              <a:t>Trò chơi</a:t>
            </a:r>
          </a:p>
        </p:txBody>
      </p:sp>
    </p:spTree>
    <p:extLst>
      <p:ext uri="{BB962C8B-B14F-4D97-AF65-F5344CB8AC3E}">
        <p14:creationId xmlns:p14="http://schemas.microsoft.com/office/powerpoint/2010/main" val="405192712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A7D8A0-35A4-F832-B663-9521908C9916}"/>
              </a:ext>
            </a:extLst>
          </p:cNvPr>
          <p:cNvPicPr>
            <a:picLocks noChangeAspect="1"/>
          </p:cNvPicPr>
          <p:nvPr/>
        </p:nvPicPr>
        <p:blipFill rotWithShape="1">
          <a:blip r:embed="rId3">
            <a:extLst>
              <a:ext uri="{28A0092B-C50C-407E-A947-70E740481C1C}">
                <a14:useLocalDpi xmlns:a14="http://schemas.microsoft.com/office/drawing/2010/main" val="0"/>
              </a:ext>
            </a:extLst>
          </a:blip>
          <a:srcRect l="12159" t="22153" r="11371" b="2098"/>
          <a:stretch/>
        </p:blipFill>
        <p:spPr>
          <a:xfrm>
            <a:off x="6012190" y="4089082"/>
            <a:ext cx="3626904" cy="24644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9" name="Alternate Process 8">
            <a:extLst>
              <a:ext uri="{FF2B5EF4-FFF2-40B4-BE49-F238E27FC236}">
                <a16:creationId xmlns:a16="http://schemas.microsoft.com/office/drawing/2014/main" id="{171D0B23-A996-58D2-2B7D-1F38E1BC53F6}"/>
              </a:ext>
            </a:extLst>
          </p:cNvPr>
          <p:cNvSpPr/>
          <p:nvPr/>
        </p:nvSpPr>
        <p:spPr>
          <a:xfrm>
            <a:off x="871028" y="2171700"/>
            <a:ext cx="10449944" cy="1743363"/>
          </a:xfrm>
          <a:prstGeom prst="flowChartAlternateProcess">
            <a:avLst/>
          </a:prstGeom>
          <a:solidFill>
            <a:schemeClr val="accent6">
              <a:lumMod val="20000"/>
              <a:lumOff val="80000"/>
            </a:schemeClr>
          </a:solidFill>
          <a:ln>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srgbClr val="000000"/>
                </a:solidFill>
                <a:latin typeface="+mj-lt"/>
                <a:cs typeface="+mn-ea"/>
                <a:sym typeface="+mn-lt"/>
              </a:rPr>
              <a:t>Quan sát 4 hình ảnh mô tả tình huống sử dụng điện thoại trong SGK/</a:t>
            </a:r>
            <a:r>
              <a:rPr lang="vi-VN" sz="2400" kern="1200">
                <a:solidFill>
                  <a:srgbClr val="000000"/>
                </a:solidFill>
                <a:latin typeface="+mj-lt"/>
                <a:cs typeface="+mn-ea"/>
                <a:sym typeface="+mn-lt"/>
              </a:rPr>
              <a:t>tr34;</a:t>
            </a:r>
            <a:r>
              <a:rPr lang="en-US" sz="2400" kern="1200">
                <a:solidFill>
                  <a:srgbClr val="000000"/>
                </a:solidFill>
                <a:latin typeface="+mj-lt"/>
                <a:cs typeface="+mn-ea"/>
                <a:sym typeface="+mn-lt"/>
              </a:rPr>
              <a:t> </a:t>
            </a:r>
            <a:r>
              <a:rPr lang="vi-VN" sz="2400" kern="1200">
                <a:solidFill>
                  <a:srgbClr val="000000"/>
                </a:solidFill>
                <a:latin typeface="+mj-lt"/>
                <a:cs typeface="+mn-ea"/>
                <a:sym typeface="+mn-lt"/>
              </a:rPr>
              <a:t>35</a:t>
            </a:r>
            <a:r>
              <a:rPr lang="vi-VN" sz="2400" kern="1200" dirty="0">
                <a:solidFill>
                  <a:srgbClr val="000000"/>
                </a:solidFill>
                <a:latin typeface="+mj-lt"/>
                <a:cs typeface="+mn-ea"/>
                <a:sym typeface="+mn-lt"/>
              </a:rPr>
              <a:t>: </a:t>
            </a:r>
            <a:r>
              <a:rPr lang="vi-VN" sz="2400" i="1" kern="1200" dirty="0">
                <a:solidFill>
                  <a:srgbClr val="000000"/>
                </a:solidFill>
                <a:latin typeface="+mj-lt"/>
                <a:cs typeface="+mn-ea"/>
                <a:sym typeface="+mn-lt"/>
              </a:rPr>
              <a:t>Chia sẻ về những tình huống chưa hợp lí khi sử dụng điện thoại được thể hiện trong các hình.</a:t>
            </a:r>
            <a:endParaRPr lang="en-VN" sz="2400" kern="1200" dirty="0">
              <a:solidFill>
                <a:prstClr val="white"/>
              </a:solidFill>
              <a:latin typeface="+mj-lt"/>
              <a:cs typeface="+mn-ea"/>
              <a:sym typeface="+mn-lt"/>
            </a:endParaRPr>
          </a:p>
        </p:txBody>
      </p:sp>
      <p:pic>
        <p:nvPicPr>
          <p:cNvPr id="10" name="Picture 10">
            <a:extLst>
              <a:ext uri="{FF2B5EF4-FFF2-40B4-BE49-F238E27FC236}">
                <a16:creationId xmlns:a16="http://schemas.microsoft.com/office/drawing/2014/main" id="{CB8DBB65-3124-BF6D-86C7-7ED7EEB847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551864" y="4508275"/>
            <a:ext cx="2506002" cy="2017332"/>
          </a:xfrm>
          <a:prstGeom prst="rect">
            <a:avLst/>
          </a:prstGeom>
        </p:spPr>
      </p:pic>
      <p:sp>
        <p:nvSpPr>
          <p:cNvPr id="11" name="Rectangle 10">
            <a:extLst>
              <a:ext uri="{FF2B5EF4-FFF2-40B4-BE49-F238E27FC236}">
                <a16:creationId xmlns:a16="http://schemas.microsoft.com/office/drawing/2014/main" id="{F8D22C4E-3A4D-80C1-EEFD-35690AE50AC5}"/>
              </a:ext>
            </a:extLst>
          </p:cNvPr>
          <p:cNvSpPr/>
          <p:nvPr/>
        </p:nvSpPr>
        <p:spPr>
          <a:xfrm>
            <a:off x="1963365" y="5814407"/>
            <a:ext cx="3683000" cy="711200"/>
          </a:xfrm>
          <a:prstGeom prst="rect">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prstClr val="black"/>
                </a:solidFill>
                <a:latin typeface="+mj-lt"/>
                <a:cs typeface="+mn-ea"/>
                <a:sym typeface="+mn-lt"/>
              </a:rPr>
              <a:t>Thảo luận nhóm đôi</a:t>
            </a:r>
          </a:p>
        </p:txBody>
      </p:sp>
      <p:sp>
        <p:nvSpPr>
          <p:cNvPr id="43" name="Rectangle 42"/>
          <p:cNvSpPr/>
          <p:nvPr/>
        </p:nvSpPr>
        <p:spPr>
          <a:xfrm>
            <a:off x="190605" y="1446803"/>
            <a:ext cx="8394389" cy="574388"/>
          </a:xfrm>
          <a:prstGeom prst="rect">
            <a:avLst/>
          </a:prstGeom>
        </p:spPr>
        <p:txBody>
          <a:bodyPr wrap="square">
            <a:spAutoFit/>
          </a:bodyPr>
          <a:lstStyle/>
          <a:p>
            <a:pPr algn="ctr" defTabSz="609630">
              <a:lnSpc>
                <a:spcPct val="150000"/>
              </a:lnSpc>
              <a:buClrTx/>
            </a:pPr>
            <a:r>
              <a:rPr lang="en-US" sz="2400" b="1" kern="1200" dirty="0">
                <a:solidFill>
                  <a:prstClr val="black"/>
                </a:solidFill>
                <a:latin typeface="+mj-lt"/>
                <a:cs typeface="+mn-ea"/>
                <a:sym typeface="+mn-lt"/>
              </a:rPr>
              <a:t>5. </a:t>
            </a:r>
            <a:r>
              <a:rPr lang="en-US" sz="2400" b="1" kern="1200" dirty="0" err="1">
                <a:solidFill>
                  <a:prstClr val="black"/>
                </a:solidFill>
                <a:latin typeface="+mj-lt"/>
                <a:cs typeface="+mn-ea"/>
                <a:sym typeface="+mn-lt"/>
              </a:rPr>
              <a:t>Tìm</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hiểu</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về</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cách</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sử</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dụng</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điện</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thoại</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hợp</a:t>
            </a:r>
            <a:r>
              <a:rPr lang="en-US" sz="2400" b="1" kern="1200" dirty="0">
                <a:solidFill>
                  <a:prstClr val="black"/>
                </a:solidFill>
                <a:latin typeface="+mj-lt"/>
                <a:cs typeface="+mn-ea"/>
                <a:sym typeface="+mn-lt"/>
              </a:rPr>
              <a:t> </a:t>
            </a:r>
            <a:r>
              <a:rPr lang="en-US" sz="2400" b="1" kern="1200" dirty="0" err="1">
                <a:solidFill>
                  <a:prstClr val="black"/>
                </a:solidFill>
                <a:latin typeface="+mj-lt"/>
                <a:cs typeface="+mn-ea"/>
                <a:sym typeface="+mn-lt"/>
              </a:rPr>
              <a:t>lí</a:t>
            </a:r>
            <a:endParaRPr lang="en-US" sz="2400" b="1" kern="1200" dirty="0">
              <a:solidFill>
                <a:prstClr val="black"/>
              </a:solidFill>
              <a:latin typeface="+mj-lt"/>
              <a:cs typeface="+mn-ea"/>
              <a:sym typeface="+mn-lt"/>
            </a:endParaRPr>
          </a:p>
        </p:txBody>
      </p:sp>
    </p:spTree>
    <p:extLst>
      <p:ext uri="{BB962C8B-B14F-4D97-AF65-F5344CB8AC3E}">
        <p14:creationId xmlns:p14="http://schemas.microsoft.com/office/powerpoint/2010/main" val="247796648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par>
                                <p:cTn id="15" presetID="9"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09B60D-EBC4-DAD3-0E4E-052914F37AFF}"/>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30392" t="4491" r="30392" b="5914"/>
          <a:stretch/>
        </p:blipFill>
        <p:spPr>
          <a:xfrm>
            <a:off x="907759" y="1687175"/>
            <a:ext cx="3176021" cy="2302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2ECD7773-318D-7CC9-FA11-B2A3DC808820}"/>
              </a:ext>
            </a:extLst>
          </p:cNvPr>
          <p:cNvPicPr>
            <a:picLocks noChangeAspect="1"/>
          </p:cNvPicPr>
          <p:nvPr/>
        </p:nvPicPr>
        <p:blipFill rotWithShape="1">
          <a:blip r:embed="rId5">
            <a:extLst>
              <a:ext uri="{28A0092B-C50C-407E-A947-70E740481C1C}">
                <a14:useLocalDpi xmlns:a14="http://schemas.microsoft.com/office/drawing/2010/main" val="0"/>
              </a:ext>
            </a:extLst>
          </a:blip>
          <a:srcRect l="27451" t="6179" r="27451" b="4226"/>
          <a:stretch/>
        </p:blipFill>
        <p:spPr>
          <a:xfrm>
            <a:off x="736600" y="4351131"/>
            <a:ext cx="3518340" cy="22180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ounded Rectangle 12">
            <a:extLst>
              <a:ext uri="{FF2B5EF4-FFF2-40B4-BE49-F238E27FC236}">
                <a16:creationId xmlns:a16="http://schemas.microsoft.com/office/drawing/2014/main" id="{E2D255C1-D81E-E565-9E17-C3B00ADF5B03}"/>
              </a:ext>
            </a:extLst>
          </p:cNvPr>
          <p:cNvSpPr/>
          <p:nvPr/>
        </p:nvSpPr>
        <p:spPr>
          <a:xfrm>
            <a:off x="4551216" y="1841244"/>
            <a:ext cx="7228537" cy="1994478"/>
          </a:xfrm>
          <a:prstGeom prst="round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buClrTx/>
            </a:pPr>
            <a:r>
              <a:rPr lang="vi-VN" sz="2400" kern="1200" dirty="0">
                <a:solidFill>
                  <a:prstClr val="black"/>
                </a:solidFill>
                <a:cs typeface="+mn-ea"/>
                <a:sym typeface="+mn-lt"/>
              </a:rPr>
              <a:t>Hình 1: Tình huống vừa sử dụng điện thoại vừa sạc không an toàn vì có thể gây cháy nổ và giảm tuổi thọ pin điện thoại. </a:t>
            </a:r>
            <a:endParaRPr lang="en-VN" sz="2400" kern="1200" dirty="0">
              <a:solidFill>
                <a:prstClr val="black"/>
              </a:solidFill>
              <a:latin typeface="UTM Avo"/>
              <a:cs typeface="+mn-ea"/>
              <a:sym typeface="+mn-lt"/>
            </a:endParaRPr>
          </a:p>
        </p:txBody>
      </p:sp>
      <p:sp>
        <p:nvSpPr>
          <p:cNvPr id="14" name="Rounded Rectangle 13">
            <a:extLst>
              <a:ext uri="{FF2B5EF4-FFF2-40B4-BE49-F238E27FC236}">
                <a16:creationId xmlns:a16="http://schemas.microsoft.com/office/drawing/2014/main" id="{5D9E5404-423C-3907-89EC-27665673FE96}"/>
              </a:ext>
            </a:extLst>
          </p:cNvPr>
          <p:cNvSpPr/>
          <p:nvPr/>
        </p:nvSpPr>
        <p:spPr>
          <a:xfrm>
            <a:off x="4551216" y="4351131"/>
            <a:ext cx="7228537" cy="2332543"/>
          </a:xfrm>
          <a:prstGeom prst="round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cs typeface="+mn-ea"/>
                <a:sym typeface="+mn-lt"/>
              </a:rPr>
              <a:t>Hình 2: Tình huống sử dụng điện thoại quá nhiều là không hợp lí, tiết kiệm và hiệu quả (quan sát và so sánh thời gian ở hai đồng hồ) gây cận thị, giảm khả năng giao tiếp. </a:t>
            </a:r>
            <a:endParaRPr lang="en-VN" sz="2400" kern="1200" dirty="0">
              <a:solidFill>
                <a:prstClr val="black"/>
              </a:solidFill>
              <a:latin typeface="UTM Avo"/>
              <a:cs typeface="+mn-ea"/>
              <a:sym typeface="+mn-lt"/>
            </a:endParaRPr>
          </a:p>
        </p:txBody>
      </p:sp>
    </p:spTree>
    <p:extLst>
      <p:ext uri="{BB962C8B-B14F-4D97-AF65-F5344CB8AC3E}">
        <p14:creationId xmlns:p14="http://schemas.microsoft.com/office/powerpoint/2010/main" val="319578996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linds(horizontal)">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CA7B42-BE9D-CA04-2D7B-46014F4A3115}"/>
              </a:ext>
            </a:extLst>
          </p:cNvPr>
          <p:cNvPicPr>
            <a:picLocks noChangeAspect="1"/>
          </p:cNvPicPr>
          <p:nvPr/>
        </p:nvPicPr>
        <p:blipFill rotWithShape="1">
          <a:blip r:embed="rId3">
            <a:extLst>
              <a:ext uri="{28A0092B-C50C-407E-A947-70E740481C1C}">
                <a14:useLocalDpi xmlns:a14="http://schemas.microsoft.com/office/drawing/2010/main" val="0"/>
              </a:ext>
            </a:extLst>
          </a:blip>
          <a:srcRect l="30467" r="30317"/>
          <a:stretch/>
        </p:blipFill>
        <p:spPr>
          <a:xfrm>
            <a:off x="958054" y="1842190"/>
            <a:ext cx="2826752" cy="22874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F66AFB88-40DF-5B42-91CE-892A90AB4EF6}"/>
              </a:ext>
            </a:extLst>
          </p:cNvPr>
          <p:cNvPicPr>
            <a:picLocks noChangeAspect="1"/>
          </p:cNvPicPr>
          <p:nvPr/>
        </p:nvPicPr>
        <p:blipFill rotWithShape="1">
          <a:blip r:embed="rId4">
            <a:extLst>
              <a:ext uri="{28A0092B-C50C-407E-A947-70E740481C1C}">
                <a14:useLocalDpi xmlns:a14="http://schemas.microsoft.com/office/drawing/2010/main" val="0"/>
              </a:ext>
            </a:extLst>
          </a:blip>
          <a:srcRect l="27451" r="27451"/>
          <a:stretch/>
        </p:blipFill>
        <p:spPr>
          <a:xfrm>
            <a:off x="912303" y="4512464"/>
            <a:ext cx="2918254" cy="20534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ounded Rectangle 1">
            <a:extLst>
              <a:ext uri="{FF2B5EF4-FFF2-40B4-BE49-F238E27FC236}">
                <a16:creationId xmlns:a16="http://schemas.microsoft.com/office/drawing/2014/main" id="{D63300CF-2C2E-B180-E335-DE94D89810C8}"/>
              </a:ext>
            </a:extLst>
          </p:cNvPr>
          <p:cNvSpPr/>
          <p:nvPr/>
        </p:nvSpPr>
        <p:spPr>
          <a:xfrm>
            <a:off x="4021056" y="1436493"/>
            <a:ext cx="7670799" cy="3098800"/>
          </a:xfrm>
          <a:prstGeom prst="round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cs typeface="+mn-ea"/>
                <a:sym typeface="+mn-lt"/>
              </a:rPr>
              <a:t>Hình 3: Tình huống nói to khi sử dụng điện thoại là không hợp lí, không phù hợp với quy tắc giao tiếp vì gây ồn làm ảnh hưởng đến người xung quanh, đặc biệt khu vực cần yên tĩnh như bệnh viện, thư viện,... </a:t>
            </a:r>
            <a:endParaRPr lang="en-VN" sz="2400" kern="1200" dirty="0">
              <a:solidFill>
                <a:prstClr val="black"/>
              </a:solidFill>
              <a:latin typeface="UTM Avo"/>
              <a:cs typeface="+mn-ea"/>
              <a:sym typeface="+mn-lt"/>
            </a:endParaRPr>
          </a:p>
        </p:txBody>
      </p:sp>
      <p:sp>
        <p:nvSpPr>
          <p:cNvPr id="3" name="Rounded Rectangle 2">
            <a:extLst>
              <a:ext uri="{FF2B5EF4-FFF2-40B4-BE49-F238E27FC236}">
                <a16:creationId xmlns:a16="http://schemas.microsoft.com/office/drawing/2014/main" id="{5E5A4AE3-9A0A-B423-02C8-1DA90C015C48}"/>
              </a:ext>
            </a:extLst>
          </p:cNvPr>
          <p:cNvSpPr/>
          <p:nvPr/>
        </p:nvSpPr>
        <p:spPr>
          <a:xfrm>
            <a:off x="4021056" y="4749801"/>
            <a:ext cx="7670799" cy="1816098"/>
          </a:xfrm>
          <a:prstGeom prst="roundRect">
            <a:avLst/>
          </a:prstGeom>
          <a:solidFill>
            <a:srgbClr val="FFEAE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cs typeface="+mn-ea"/>
                <a:sym typeface="+mn-lt"/>
              </a:rPr>
              <a:t>Hình 4: Tình huống sử dụng điện thoại nhiều trong bóng tối là không an toàn, hợp lí vì ảnh hưởng đến mắt.</a:t>
            </a:r>
            <a:endParaRPr lang="en-VN" sz="2400" kern="1200" dirty="0">
              <a:solidFill>
                <a:prstClr val="black"/>
              </a:solidFill>
              <a:latin typeface="UTM Avo"/>
              <a:cs typeface="+mn-ea"/>
              <a:sym typeface="+mn-lt"/>
            </a:endParaRPr>
          </a:p>
        </p:txBody>
      </p:sp>
    </p:spTree>
    <p:extLst>
      <p:ext uri="{BB962C8B-B14F-4D97-AF65-F5344CB8AC3E}">
        <p14:creationId xmlns:p14="http://schemas.microsoft.com/office/powerpoint/2010/main" val="141912877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Callout 1">
            <a:extLst>
              <a:ext uri="{FF2B5EF4-FFF2-40B4-BE49-F238E27FC236}">
                <a16:creationId xmlns:a16="http://schemas.microsoft.com/office/drawing/2014/main" id="{75AEBED7-7277-AF2E-E117-C8BE1E34CDE8}"/>
              </a:ext>
            </a:extLst>
          </p:cNvPr>
          <p:cNvSpPr/>
          <p:nvPr/>
        </p:nvSpPr>
        <p:spPr>
          <a:xfrm>
            <a:off x="5191199" y="860509"/>
            <a:ext cx="5791200" cy="2438400"/>
          </a:xfrm>
          <a:prstGeom prst="wedgeEllipseCallout">
            <a:avLst>
              <a:gd name="adj1" fmla="val -58728"/>
              <a:gd name="adj2" fmla="val 21071"/>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1200" kern="1200">
              <a:solidFill>
                <a:prstClr val="white"/>
              </a:solidFill>
              <a:latin typeface="UTM Avo"/>
              <a:cs typeface="+mn-ea"/>
              <a:sym typeface="+mn-lt"/>
            </a:endParaRPr>
          </a:p>
        </p:txBody>
      </p:sp>
      <p:sp>
        <p:nvSpPr>
          <p:cNvPr id="4" name="TextBox 3">
            <a:extLst>
              <a:ext uri="{FF2B5EF4-FFF2-40B4-BE49-F238E27FC236}">
                <a16:creationId xmlns:a16="http://schemas.microsoft.com/office/drawing/2014/main" id="{6018A0EA-D999-B277-C078-A2BDF7BCA661}"/>
              </a:ext>
            </a:extLst>
          </p:cNvPr>
          <p:cNvSpPr txBox="1"/>
          <p:nvPr/>
        </p:nvSpPr>
        <p:spPr>
          <a:xfrm>
            <a:off x="5572199" y="1428426"/>
            <a:ext cx="5029200" cy="1121846"/>
          </a:xfrm>
          <a:prstGeom prst="rect">
            <a:avLst/>
          </a:prstGeom>
          <a:noFill/>
        </p:spPr>
        <p:txBody>
          <a:bodyPr wrap="square">
            <a:spAutoFit/>
          </a:bodyPr>
          <a:lstStyle/>
          <a:p>
            <a:pPr algn="just" defTabSz="609630">
              <a:lnSpc>
                <a:spcPct val="150000"/>
              </a:lnSpc>
              <a:spcAft>
                <a:spcPts val="667"/>
              </a:spcAft>
              <a:buClrTx/>
            </a:pPr>
            <a:r>
              <a:rPr lang="vi-VN" sz="2400" i="1" kern="1200" dirty="0">
                <a:latin typeface="+mj-lt"/>
                <a:cs typeface="+mn-ea"/>
                <a:sym typeface="+mn-lt"/>
              </a:rPr>
              <a:t>Không nên sử dụng điện thoại trong một số tình huống nào?</a:t>
            </a:r>
            <a:endParaRPr lang="en-VN" sz="2400" kern="1200" dirty="0">
              <a:solidFill>
                <a:prstClr val="black"/>
              </a:solidFill>
              <a:latin typeface="+mj-lt"/>
              <a:cs typeface="+mn-ea"/>
              <a:sym typeface="+mn-lt"/>
            </a:endParaRPr>
          </a:p>
        </p:txBody>
      </p:sp>
      <p:sp>
        <p:nvSpPr>
          <p:cNvPr id="5" name="Rounded Rectangle 4">
            <a:extLst>
              <a:ext uri="{FF2B5EF4-FFF2-40B4-BE49-F238E27FC236}">
                <a16:creationId xmlns:a16="http://schemas.microsoft.com/office/drawing/2014/main" id="{77373DC2-180A-DB87-1AF1-29E3BE243C63}"/>
              </a:ext>
            </a:extLst>
          </p:cNvPr>
          <p:cNvSpPr/>
          <p:nvPr/>
        </p:nvSpPr>
        <p:spPr>
          <a:xfrm>
            <a:off x="529046" y="4018736"/>
            <a:ext cx="6093097" cy="2671927"/>
          </a:xfrm>
          <a:prstGeom prst="roundRect">
            <a:avLst/>
          </a:prstGeom>
          <a:solidFill>
            <a:srgbClr val="FFF8F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srgbClr val="000000"/>
                </a:solidFill>
                <a:latin typeface="+mj-lt"/>
                <a:cs typeface="+mn-ea"/>
                <a:sym typeface="+mn-lt"/>
              </a:rPr>
              <a:t>Không nên sử dụng điện thoại khi đang điều khiển xe, đang đi bộ trên đường vì làm giảm khả năng quan sát và dễ gây tai nạn giao thông. </a:t>
            </a:r>
            <a:endParaRPr lang="en-VN" sz="2400" kern="1200" dirty="0">
              <a:solidFill>
                <a:prstClr val="white"/>
              </a:solidFill>
              <a:latin typeface="+mj-lt"/>
              <a:cs typeface="+mn-ea"/>
              <a:sym typeface="+mn-lt"/>
            </a:endParaRPr>
          </a:p>
        </p:txBody>
      </p:sp>
      <p:sp>
        <p:nvSpPr>
          <p:cNvPr id="6" name="Rounded Rectangle 5">
            <a:extLst>
              <a:ext uri="{FF2B5EF4-FFF2-40B4-BE49-F238E27FC236}">
                <a16:creationId xmlns:a16="http://schemas.microsoft.com/office/drawing/2014/main" id="{1DB992AD-6989-528A-4717-241E52600655}"/>
              </a:ext>
            </a:extLst>
          </p:cNvPr>
          <p:cNvSpPr/>
          <p:nvPr/>
        </p:nvSpPr>
        <p:spPr>
          <a:xfrm>
            <a:off x="7201263" y="4018736"/>
            <a:ext cx="4521200" cy="2671927"/>
          </a:xfrm>
          <a:prstGeom prst="roundRect">
            <a:avLst/>
          </a:prstGeom>
          <a:solidFill>
            <a:srgbClr val="FFF8F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srgbClr val="000000"/>
                </a:solidFill>
                <a:latin typeface="+mj-lt"/>
                <a:cs typeface="+mn-ea"/>
                <a:sym typeface="+mn-lt"/>
              </a:rPr>
              <a:t>Không sử dụng điện thoại ở trạm xăng vì có thể gây cháy nổ,...</a:t>
            </a:r>
            <a:endParaRPr lang="en-VN" sz="2400" kern="1200" dirty="0">
              <a:solidFill>
                <a:prstClr val="white"/>
              </a:solidFill>
              <a:latin typeface="+mj-lt"/>
              <a:cs typeface="+mn-ea"/>
              <a:sym typeface="+mn-lt"/>
            </a:endParaRPr>
          </a:p>
        </p:txBody>
      </p:sp>
      <p:pic>
        <p:nvPicPr>
          <p:cNvPr id="3" name="Picture 35">
            <a:extLst>
              <a:ext uri="{FF2B5EF4-FFF2-40B4-BE49-F238E27FC236}">
                <a16:creationId xmlns:a16="http://schemas.microsoft.com/office/drawing/2014/main" id="{40BBB4E5-6429-D98A-D07E-792A393DB0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575594" y="1604953"/>
            <a:ext cx="964529" cy="1561990"/>
          </a:xfrm>
          <a:prstGeom prst="rect">
            <a:avLst/>
          </a:prstGeom>
        </p:spPr>
      </p:pic>
      <p:pic>
        <p:nvPicPr>
          <p:cNvPr id="7" name="Picture 8">
            <a:extLst>
              <a:ext uri="{FF2B5EF4-FFF2-40B4-BE49-F238E27FC236}">
                <a16:creationId xmlns:a16="http://schemas.microsoft.com/office/drawing/2014/main" id="{4F797E02-983E-151A-CF6C-3793FC4C64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09601" y="1604953"/>
            <a:ext cx="1671786" cy="945319"/>
          </a:xfrm>
          <a:prstGeom prst="rect">
            <a:avLst/>
          </a:prstGeom>
        </p:spPr>
      </p:pic>
      <p:pic>
        <p:nvPicPr>
          <p:cNvPr id="8" name="Picture 40">
            <a:extLst>
              <a:ext uri="{FF2B5EF4-FFF2-40B4-BE49-F238E27FC236}">
                <a16:creationId xmlns:a16="http://schemas.microsoft.com/office/drawing/2014/main" id="{1312F0E2-DDF2-6EF5-A098-F9BDAEA907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739187" y="860509"/>
            <a:ext cx="1248423" cy="914470"/>
          </a:xfrm>
          <a:prstGeom prst="rect">
            <a:avLst/>
          </a:prstGeom>
        </p:spPr>
      </p:pic>
      <p:pic>
        <p:nvPicPr>
          <p:cNvPr id="9" name="Picture 39">
            <a:extLst>
              <a:ext uri="{FF2B5EF4-FFF2-40B4-BE49-F238E27FC236}">
                <a16:creationId xmlns:a16="http://schemas.microsoft.com/office/drawing/2014/main" id="{F0EC152C-F728-8518-75CA-2D4AECC065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171716" y="3410257"/>
            <a:ext cx="756957" cy="623543"/>
          </a:xfrm>
          <a:prstGeom prst="rect">
            <a:avLst/>
          </a:prstGeom>
        </p:spPr>
      </p:pic>
      <p:pic>
        <p:nvPicPr>
          <p:cNvPr id="10" name="Picture 39">
            <a:extLst>
              <a:ext uri="{FF2B5EF4-FFF2-40B4-BE49-F238E27FC236}">
                <a16:creationId xmlns:a16="http://schemas.microsoft.com/office/drawing/2014/main" id="{5AFD2D94-7A11-C8D8-D590-17986309615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057984" y="3410256"/>
            <a:ext cx="756957" cy="623543"/>
          </a:xfrm>
          <a:prstGeom prst="rect">
            <a:avLst/>
          </a:prstGeom>
        </p:spPr>
      </p:pic>
    </p:spTree>
    <p:extLst>
      <p:ext uri="{BB962C8B-B14F-4D97-AF65-F5344CB8AC3E}">
        <p14:creationId xmlns:p14="http://schemas.microsoft.com/office/powerpoint/2010/main" val="70960345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par>
                                <p:cTn id="19" presetID="3" presetClass="entr" presetSubtype="1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linds(horizont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par>
                                <p:cTn id="27" presetID="3" presetClass="entr" presetSubtype="1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62BE82-8023-1EA4-60FC-94D5CA6E2830}"/>
              </a:ext>
            </a:extLst>
          </p:cNvPr>
          <p:cNvSpPr txBox="1"/>
          <p:nvPr/>
        </p:nvSpPr>
        <p:spPr>
          <a:xfrm>
            <a:off x="1092200" y="1436058"/>
            <a:ext cx="9829800" cy="1128386"/>
          </a:xfrm>
          <a:prstGeom prst="rect">
            <a:avLst/>
          </a:prstGeom>
          <a:noFill/>
        </p:spPr>
        <p:txBody>
          <a:bodyPr wrap="square">
            <a:spAutoFit/>
          </a:bodyPr>
          <a:lstStyle/>
          <a:p>
            <a:pPr algn="just" defTabSz="609630">
              <a:lnSpc>
                <a:spcPct val="150000"/>
              </a:lnSpc>
              <a:buClrTx/>
            </a:pPr>
            <a:r>
              <a:rPr lang="vi-VN" sz="2400" b="1" kern="1200" dirty="0">
                <a:solidFill>
                  <a:schemeClr val="tx1"/>
                </a:solidFill>
                <a:latin typeface="+mj-lt"/>
                <a:cs typeface="+mn-ea"/>
                <a:sym typeface="+mn-lt"/>
              </a:rPr>
              <a:t>Tình huống giả định về cách sử dụng điện thoại an toàn, tiết kiệm, hiệu quả và phù hợp với quy tắc giao tiếp</a:t>
            </a:r>
            <a:r>
              <a:rPr lang="en-VN" sz="2400" b="1" kern="1200" dirty="0">
                <a:solidFill>
                  <a:schemeClr val="tx1"/>
                </a:solidFill>
                <a:latin typeface="+mj-lt"/>
                <a:cs typeface="+mn-ea"/>
                <a:sym typeface="+mn-lt"/>
              </a:rPr>
              <a:t> </a:t>
            </a:r>
          </a:p>
        </p:txBody>
      </p:sp>
      <p:sp>
        <p:nvSpPr>
          <p:cNvPr id="12" name="Rounded Rectangle 11">
            <a:extLst>
              <a:ext uri="{FF2B5EF4-FFF2-40B4-BE49-F238E27FC236}">
                <a16:creationId xmlns:a16="http://schemas.microsoft.com/office/drawing/2014/main" id="{54803234-43EB-8AE8-A1EB-6EB55F28A7EB}"/>
              </a:ext>
            </a:extLst>
          </p:cNvPr>
          <p:cNvSpPr/>
          <p:nvPr/>
        </p:nvSpPr>
        <p:spPr>
          <a:xfrm>
            <a:off x="558800" y="2768600"/>
            <a:ext cx="5540103" cy="3140890"/>
          </a:xfrm>
          <a:prstGeom prst="roundRect">
            <a:avLst/>
          </a:prstGeom>
          <a:solidFill>
            <a:srgbClr val="FFFFCC"/>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spcAft>
                <a:spcPts val="667"/>
              </a:spcAft>
              <a:buClrTx/>
            </a:pPr>
            <a:r>
              <a:rPr lang="vi-VN" sz="2400" b="1" kern="1200" dirty="0">
                <a:solidFill>
                  <a:prstClr val="black"/>
                </a:solidFill>
                <a:latin typeface="+mj-lt"/>
                <a:cs typeface="+mn-ea"/>
                <a:sym typeface="+mn-lt"/>
              </a:rPr>
              <a:t>Làm việc nhóm đôi </a:t>
            </a:r>
          </a:p>
          <a:p>
            <a:pPr algn="just" defTabSz="609630">
              <a:lnSpc>
                <a:spcPct val="150000"/>
              </a:lnSpc>
              <a:spcAft>
                <a:spcPts val="667"/>
              </a:spcAft>
              <a:buClrTx/>
            </a:pPr>
            <a:r>
              <a:rPr lang="vi-VN" sz="2400" kern="1200" dirty="0">
                <a:solidFill>
                  <a:srgbClr val="000000"/>
                </a:solidFill>
                <a:latin typeface="+mj-lt"/>
                <a:cs typeface="+mn-ea"/>
                <a:sym typeface="+mn-lt"/>
              </a:rPr>
              <a:t>Thảo luận cách sử dụng hợp lí điện thoại trong 2 tình huống.</a:t>
            </a:r>
          </a:p>
          <a:p>
            <a:pPr algn="just" defTabSz="609630">
              <a:lnSpc>
                <a:spcPct val="150000"/>
              </a:lnSpc>
              <a:spcAft>
                <a:spcPts val="667"/>
              </a:spcAft>
              <a:buClrTx/>
            </a:pPr>
            <a:endParaRPr lang="en-VN" sz="2400" kern="1200" dirty="0">
              <a:solidFill>
                <a:prstClr val="white"/>
              </a:solidFill>
              <a:latin typeface="+mj-lt"/>
              <a:cs typeface="+mn-ea"/>
              <a:sym typeface="+mn-lt"/>
            </a:endParaRPr>
          </a:p>
          <a:p>
            <a:pPr algn="just" defTabSz="609630">
              <a:lnSpc>
                <a:spcPct val="150000"/>
              </a:lnSpc>
              <a:spcAft>
                <a:spcPts val="667"/>
              </a:spcAft>
              <a:buClrTx/>
            </a:pPr>
            <a:endParaRPr lang="en-VN" sz="2400" kern="1200" dirty="0">
              <a:solidFill>
                <a:prstClr val="white"/>
              </a:solidFill>
              <a:latin typeface="+mj-lt"/>
              <a:cs typeface="+mn-ea"/>
              <a:sym typeface="+mn-lt"/>
            </a:endParaRPr>
          </a:p>
        </p:txBody>
      </p:sp>
      <p:pic>
        <p:nvPicPr>
          <p:cNvPr id="14" name="Picture 9">
            <a:extLst>
              <a:ext uri="{FF2B5EF4-FFF2-40B4-BE49-F238E27FC236}">
                <a16:creationId xmlns:a16="http://schemas.microsoft.com/office/drawing/2014/main" id="{68BA065F-C84D-CE18-1D98-F7CAACCF87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202116" y="4516483"/>
            <a:ext cx="2224441" cy="2341517"/>
          </a:xfrm>
          <a:prstGeom prst="rect">
            <a:avLst/>
          </a:prstGeom>
        </p:spPr>
      </p:pic>
      <p:pic>
        <p:nvPicPr>
          <p:cNvPr id="5122" name="Picture 2" descr="Hình ảnh Xin Hãy Giữ Im Lặng Trong Thư Viện Tất Cả Học Sinh PNG , Thư Viện  Clipart, Im Lặng, Thư Viện PNG và Vector với nền trong suốt để tải">
            <a:extLst>
              <a:ext uri="{FF2B5EF4-FFF2-40B4-BE49-F238E27FC236}">
                <a16:creationId xmlns:a16="http://schemas.microsoft.com/office/drawing/2014/main" id="{E9785A9F-9F69-50A9-23C6-7D15F9C4E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3234" y="2889599"/>
            <a:ext cx="3019891" cy="3019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36217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par>
                                <p:cTn id="13" presetID="9"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dissolve">
                                      <p:cBhvr>
                                        <p:cTn id="19"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lternate Process 1">
            <a:extLst>
              <a:ext uri="{FF2B5EF4-FFF2-40B4-BE49-F238E27FC236}">
                <a16:creationId xmlns:a16="http://schemas.microsoft.com/office/drawing/2014/main" id="{F5516396-D287-EA49-8728-EF5E40C081DD}"/>
              </a:ext>
            </a:extLst>
          </p:cNvPr>
          <p:cNvSpPr/>
          <p:nvPr/>
        </p:nvSpPr>
        <p:spPr>
          <a:xfrm>
            <a:off x="762000" y="4556760"/>
            <a:ext cx="10668000" cy="2156097"/>
          </a:xfrm>
          <a:prstGeom prst="flowChartAlternateProcess">
            <a:avLst/>
          </a:prstGeom>
          <a:solidFill>
            <a:schemeClr val="accent6">
              <a:lumMod val="20000"/>
              <a:lumOff val="80000"/>
            </a:schemeClr>
          </a:solidFill>
          <a:ln>
            <a:solidFill>
              <a:schemeClr val="accent6">
                <a:lumMod val="75000"/>
              </a:schemeClr>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defTabSz="609630">
              <a:buClrTx/>
            </a:pPr>
            <a:endParaRPr lang="en-VN" sz="2400" kern="1200">
              <a:solidFill>
                <a:prstClr val="black"/>
              </a:solidFill>
              <a:latin typeface="+mj-lt"/>
              <a:cs typeface="+mn-ea"/>
              <a:sym typeface="+mn-lt"/>
            </a:endParaRPr>
          </a:p>
        </p:txBody>
      </p:sp>
      <p:sp>
        <p:nvSpPr>
          <p:cNvPr id="3" name="Rectangle 2">
            <a:extLst>
              <a:ext uri="{FF2B5EF4-FFF2-40B4-BE49-F238E27FC236}">
                <a16:creationId xmlns:a16="http://schemas.microsoft.com/office/drawing/2014/main" id="{23B9A18B-3165-7C35-479E-63E5C983BC72}"/>
              </a:ext>
            </a:extLst>
          </p:cNvPr>
          <p:cNvSpPr/>
          <p:nvPr/>
        </p:nvSpPr>
        <p:spPr>
          <a:xfrm>
            <a:off x="762000" y="4329146"/>
            <a:ext cx="2387600" cy="478246"/>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prstClr val="black"/>
                </a:solidFill>
                <a:latin typeface="+mj-lt"/>
                <a:cs typeface="+mn-ea"/>
                <a:sym typeface="+mn-lt"/>
              </a:rPr>
              <a:t>Tình huống 2</a:t>
            </a:r>
          </a:p>
        </p:txBody>
      </p:sp>
      <p:sp>
        <p:nvSpPr>
          <p:cNvPr id="6" name="TextBox 5">
            <a:extLst>
              <a:ext uri="{FF2B5EF4-FFF2-40B4-BE49-F238E27FC236}">
                <a16:creationId xmlns:a16="http://schemas.microsoft.com/office/drawing/2014/main" id="{6E7A79D1-C840-0DE2-92E7-50D4C51CC297}"/>
              </a:ext>
            </a:extLst>
          </p:cNvPr>
          <p:cNvSpPr txBox="1"/>
          <p:nvPr/>
        </p:nvSpPr>
        <p:spPr>
          <a:xfrm>
            <a:off x="1168400" y="4807392"/>
            <a:ext cx="9855200" cy="1675843"/>
          </a:xfrm>
          <a:prstGeom prst="rect">
            <a:avLst/>
          </a:prstGeom>
          <a:noFill/>
        </p:spPr>
        <p:txBody>
          <a:bodyPr wrap="square">
            <a:spAutoFit/>
          </a:bodyPr>
          <a:lstStyle/>
          <a:p>
            <a:pPr algn="just" defTabSz="609630">
              <a:lnSpc>
                <a:spcPct val="150000"/>
              </a:lnSpc>
              <a:spcAft>
                <a:spcPts val="667"/>
              </a:spcAft>
              <a:buClrTx/>
            </a:pPr>
            <a:r>
              <a:rPr lang="vi-VN" sz="2400" kern="1200" dirty="0">
                <a:latin typeface="+mj-lt"/>
                <a:cs typeface="+mn-ea"/>
                <a:sym typeface="+mn-lt"/>
              </a:rPr>
              <a:t>Em có tiết học môn Toán vào ngày hôm sau mà 22 giờ đêm rồi em vẫn chưa làm được, em muốn gọi điện thoại hỏi bạn bài tập khó nhưng giờ đã là 22 giờ đêm rồi. Vậy em nên làm gì?</a:t>
            </a:r>
            <a:endParaRPr lang="en-VN" sz="2400" kern="1200" dirty="0">
              <a:solidFill>
                <a:prstClr val="black"/>
              </a:solidFill>
              <a:latin typeface="+mj-lt"/>
              <a:cs typeface="+mn-ea"/>
              <a:sym typeface="+mn-lt"/>
            </a:endParaRPr>
          </a:p>
        </p:txBody>
      </p:sp>
      <p:sp>
        <p:nvSpPr>
          <p:cNvPr id="7" name="Alternate Process 6">
            <a:extLst>
              <a:ext uri="{FF2B5EF4-FFF2-40B4-BE49-F238E27FC236}">
                <a16:creationId xmlns:a16="http://schemas.microsoft.com/office/drawing/2014/main" id="{5CBA7457-F5E8-09E3-FF6D-97E3DD98CB04}"/>
              </a:ext>
            </a:extLst>
          </p:cNvPr>
          <p:cNvSpPr/>
          <p:nvPr/>
        </p:nvSpPr>
        <p:spPr>
          <a:xfrm>
            <a:off x="762000" y="1650999"/>
            <a:ext cx="10668000" cy="2505205"/>
          </a:xfrm>
          <a:prstGeom prst="flowChartAlternateProcess">
            <a:avLst/>
          </a:prstGeom>
          <a:solidFill>
            <a:schemeClr val="accent6">
              <a:lumMod val="20000"/>
              <a:lumOff val="80000"/>
            </a:schemeClr>
          </a:solidFill>
          <a:ln>
            <a:solidFill>
              <a:schemeClr val="accent6">
                <a:lumMod val="75000"/>
              </a:schemeClr>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defTabSz="609630">
              <a:buClrTx/>
            </a:pPr>
            <a:endParaRPr lang="en-VN" sz="2400" kern="1200">
              <a:solidFill>
                <a:prstClr val="black"/>
              </a:solidFill>
              <a:latin typeface="+mj-lt"/>
              <a:cs typeface="+mn-ea"/>
              <a:sym typeface="+mn-lt"/>
            </a:endParaRPr>
          </a:p>
        </p:txBody>
      </p:sp>
      <p:sp>
        <p:nvSpPr>
          <p:cNvPr id="8" name="Rectangle 7">
            <a:extLst>
              <a:ext uri="{FF2B5EF4-FFF2-40B4-BE49-F238E27FC236}">
                <a16:creationId xmlns:a16="http://schemas.microsoft.com/office/drawing/2014/main" id="{74300E60-5ED6-A53C-7CFA-E4B79ABFB83C}"/>
              </a:ext>
            </a:extLst>
          </p:cNvPr>
          <p:cNvSpPr/>
          <p:nvPr/>
        </p:nvSpPr>
        <p:spPr>
          <a:xfrm>
            <a:off x="8636000" y="1363619"/>
            <a:ext cx="2387600" cy="438757"/>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prstClr val="black"/>
                </a:solidFill>
                <a:latin typeface="+mj-lt"/>
                <a:cs typeface="+mn-ea"/>
                <a:sym typeface="+mn-lt"/>
              </a:rPr>
              <a:t>Tình huống 1</a:t>
            </a:r>
          </a:p>
        </p:txBody>
      </p:sp>
      <p:sp>
        <p:nvSpPr>
          <p:cNvPr id="9" name="TextBox 8">
            <a:extLst>
              <a:ext uri="{FF2B5EF4-FFF2-40B4-BE49-F238E27FC236}">
                <a16:creationId xmlns:a16="http://schemas.microsoft.com/office/drawing/2014/main" id="{86BB06EF-4A13-BD16-4BDE-777801826338}"/>
              </a:ext>
            </a:extLst>
          </p:cNvPr>
          <p:cNvSpPr txBox="1"/>
          <p:nvPr/>
        </p:nvSpPr>
        <p:spPr>
          <a:xfrm>
            <a:off x="902062" y="1764176"/>
            <a:ext cx="10387875" cy="2229841"/>
          </a:xfrm>
          <a:prstGeom prst="rect">
            <a:avLst/>
          </a:prstGeom>
          <a:noFill/>
        </p:spPr>
        <p:txBody>
          <a:bodyPr wrap="square">
            <a:spAutoFit/>
          </a:bodyPr>
          <a:lstStyle/>
          <a:p>
            <a:pPr algn="just" defTabSz="609630">
              <a:lnSpc>
                <a:spcPct val="150000"/>
              </a:lnSpc>
              <a:spcAft>
                <a:spcPts val="667"/>
              </a:spcAft>
              <a:buClrTx/>
            </a:pPr>
            <a:r>
              <a:rPr lang="vi-VN" sz="2400" kern="1200" dirty="0">
                <a:latin typeface="+mj-lt"/>
                <a:cs typeface="+mn-ea"/>
                <a:sym typeface="+mn-lt"/>
              </a:rPr>
              <a:t>An đi vào thư viện của trường học. Trong khi mọi người đang chăm chú đọc sách, An sử dụng điện thoại di động để xem phim hoạt hình. An mở loa rất to làm ảnh hưởng đến mọi người xung quanh. Nếu em đang có mặt ở thư viện đó, em sẽ làm gì?</a:t>
            </a:r>
            <a:endParaRPr lang="en-VN" sz="2400" kern="1200" dirty="0">
              <a:solidFill>
                <a:prstClr val="black"/>
              </a:solidFill>
              <a:latin typeface="+mj-lt"/>
              <a:cs typeface="+mn-ea"/>
              <a:sym typeface="+mn-lt"/>
            </a:endParaRPr>
          </a:p>
        </p:txBody>
      </p:sp>
    </p:spTree>
    <p:extLst>
      <p:ext uri="{BB962C8B-B14F-4D97-AF65-F5344CB8AC3E}">
        <p14:creationId xmlns:p14="http://schemas.microsoft.com/office/powerpoint/2010/main" val="100848876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dissolve">
                                      <p:cBhvr>
                                        <p:cTn id="18" dur="500"/>
                                        <p:tgtEl>
                                          <p:spTgt spid="2"/>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dissolve">
                                      <p:cBhvr>
                                        <p:cTn id="21" dur="500"/>
                                        <p:tgtEl>
                                          <p:spTgt spid="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7" grpId="0" animBg="1"/>
      <p:bldP spid="8" grpId="0" animBg="1"/>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3570BA-6BE5-C6DB-A81E-E0D55721D1B5}"/>
              </a:ext>
            </a:extLst>
          </p:cNvPr>
          <p:cNvSpPr txBox="1"/>
          <p:nvPr/>
        </p:nvSpPr>
        <p:spPr>
          <a:xfrm>
            <a:off x="4504964" y="985593"/>
            <a:ext cx="5083443" cy="461665"/>
          </a:xfrm>
          <a:prstGeom prst="rect">
            <a:avLst/>
          </a:prstGeom>
          <a:noFill/>
        </p:spPr>
        <p:txBody>
          <a:bodyPr wrap="none" rtlCol="0">
            <a:spAutoFit/>
          </a:bodyPr>
          <a:lstStyle/>
          <a:p>
            <a:pPr defTabSz="609630">
              <a:buClrTx/>
            </a:pPr>
            <a:r>
              <a:rPr lang="en-VN" sz="2400" b="1" kern="1200" dirty="0">
                <a:solidFill>
                  <a:prstClr val="black"/>
                </a:solidFill>
                <a:latin typeface="+mj-lt"/>
                <a:cs typeface="+mn-ea"/>
                <a:sym typeface="+mn-lt"/>
              </a:rPr>
              <a:t>Cách sử dụng điện thoại hợp lí</a:t>
            </a:r>
          </a:p>
        </p:txBody>
      </p:sp>
      <p:sp>
        <p:nvSpPr>
          <p:cNvPr id="3" name="Alternate Process 2">
            <a:extLst>
              <a:ext uri="{FF2B5EF4-FFF2-40B4-BE49-F238E27FC236}">
                <a16:creationId xmlns:a16="http://schemas.microsoft.com/office/drawing/2014/main" id="{AA421DBF-0069-DFE7-32DC-892CCDCC4279}"/>
              </a:ext>
            </a:extLst>
          </p:cNvPr>
          <p:cNvSpPr/>
          <p:nvPr/>
        </p:nvSpPr>
        <p:spPr>
          <a:xfrm>
            <a:off x="798649" y="1964494"/>
            <a:ext cx="5892800" cy="1958763"/>
          </a:xfrm>
          <a:prstGeom prst="flowChartAlternateProcess">
            <a:avLst/>
          </a:prstGeom>
          <a:solidFill>
            <a:srgbClr val="FFF8F2"/>
          </a:solidFill>
          <a:ln>
            <a:solidFill>
              <a:srgbClr val="FF0000"/>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defTabSz="609630">
              <a:buClrTx/>
            </a:pPr>
            <a:endParaRPr lang="en-VN" sz="2400" kern="1200">
              <a:solidFill>
                <a:prstClr val="black"/>
              </a:solidFill>
              <a:latin typeface="+mj-lt"/>
              <a:cs typeface="+mn-ea"/>
              <a:sym typeface="+mn-lt"/>
            </a:endParaRPr>
          </a:p>
        </p:txBody>
      </p:sp>
      <p:sp>
        <p:nvSpPr>
          <p:cNvPr id="4" name="Rectangle 3">
            <a:extLst>
              <a:ext uri="{FF2B5EF4-FFF2-40B4-BE49-F238E27FC236}">
                <a16:creationId xmlns:a16="http://schemas.microsoft.com/office/drawing/2014/main" id="{3C8D2D88-74CE-FC72-F1A1-FE6476D9676F}"/>
              </a:ext>
            </a:extLst>
          </p:cNvPr>
          <p:cNvSpPr/>
          <p:nvPr/>
        </p:nvSpPr>
        <p:spPr>
          <a:xfrm>
            <a:off x="798649" y="1696222"/>
            <a:ext cx="2387600" cy="694560"/>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prstClr val="black"/>
                </a:solidFill>
                <a:latin typeface="+mj-lt"/>
                <a:cs typeface="+mn-ea"/>
                <a:sym typeface="+mn-lt"/>
              </a:rPr>
              <a:t>Tình huống 1</a:t>
            </a:r>
          </a:p>
        </p:txBody>
      </p:sp>
      <p:sp>
        <p:nvSpPr>
          <p:cNvPr id="7" name="TextBox 6">
            <a:extLst>
              <a:ext uri="{FF2B5EF4-FFF2-40B4-BE49-F238E27FC236}">
                <a16:creationId xmlns:a16="http://schemas.microsoft.com/office/drawing/2014/main" id="{54691D14-09B1-4089-AFF9-C97055C376B3}"/>
              </a:ext>
            </a:extLst>
          </p:cNvPr>
          <p:cNvSpPr txBox="1"/>
          <p:nvPr/>
        </p:nvSpPr>
        <p:spPr>
          <a:xfrm>
            <a:off x="963749" y="2459718"/>
            <a:ext cx="5562600" cy="1121846"/>
          </a:xfrm>
          <a:prstGeom prst="rect">
            <a:avLst/>
          </a:prstGeom>
          <a:noFill/>
        </p:spPr>
        <p:txBody>
          <a:bodyPr wrap="square">
            <a:spAutoFit/>
          </a:bodyPr>
          <a:lstStyle/>
          <a:p>
            <a:pPr algn="just" defTabSz="609630">
              <a:lnSpc>
                <a:spcPct val="150000"/>
              </a:lnSpc>
              <a:spcAft>
                <a:spcPts val="667"/>
              </a:spcAft>
              <a:buClrTx/>
            </a:pPr>
            <a:r>
              <a:rPr lang="vi-VN" sz="2400" kern="1200" dirty="0">
                <a:solidFill>
                  <a:prstClr val="black"/>
                </a:solidFill>
                <a:latin typeface="+mj-lt"/>
                <a:cs typeface="+mn-ea"/>
                <a:sym typeface="+mn-lt"/>
              </a:rPr>
              <a:t>Em sẽ góp ý với bạn nên tắt thiết bị di động để mọi người đọc sách. </a:t>
            </a:r>
            <a:endParaRPr lang="en-VN" sz="2400" kern="1200" dirty="0">
              <a:solidFill>
                <a:prstClr val="black"/>
              </a:solidFill>
              <a:latin typeface="+mj-lt"/>
              <a:cs typeface="+mn-ea"/>
              <a:sym typeface="+mn-lt"/>
            </a:endParaRPr>
          </a:p>
        </p:txBody>
      </p:sp>
      <p:sp>
        <p:nvSpPr>
          <p:cNvPr id="8" name="Alternate Process 7">
            <a:extLst>
              <a:ext uri="{FF2B5EF4-FFF2-40B4-BE49-F238E27FC236}">
                <a16:creationId xmlns:a16="http://schemas.microsoft.com/office/drawing/2014/main" id="{FF69D7AB-C690-5FFB-F24D-2B07C2F81AF7}"/>
              </a:ext>
            </a:extLst>
          </p:cNvPr>
          <p:cNvSpPr/>
          <p:nvPr/>
        </p:nvSpPr>
        <p:spPr>
          <a:xfrm>
            <a:off x="798649" y="4313422"/>
            <a:ext cx="6389189" cy="2391401"/>
          </a:xfrm>
          <a:prstGeom prst="flowChartAlternateProcess">
            <a:avLst/>
          </a:prstGeom>
          <a:solidFill>
            <a:srgbClr val="FFF8F2"/>
          </a:solidFill>
          <a:ln>
            <a:solidFill>
              <a:srgbClr val="FF0000"/>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defTabSz="609630">
              <a:buClrTx/>
            </a:pPr>
            <a:endParaRPr lang="en-VN" sz="2400" kern="1200">
              <a:solidFill>
                <a:prstClr val="black"/>
              </a:solidFill>
              <a:latin typeface="+mj-lt"/>
              <a:cs typeface="+mn-ea"/>
              <a:sym typeface="+mn-lt"/>
            </a:endParaRPr>
          </a:p>
        </p:txBody>
      </p:sp>
      <p:sp>
        <p:nvSpPr>
          <p:cNvPr id="9" name="Rectangle 8">
            <a:extLst>
              <a:ext uri="{FF2B5EF4-FFF2-40B4-BE49-F238E27FC236}">
                <a16:creationId xmlns:a16="http://schemas.microsoft.com/office/drawing/2014/main" id="{95BEC280-C402-7D15-EDEC-189EC456D244}"/>
              </a:ext>
            </a:extLst>
          </p:cNvPr>
          <p:cNvSpPr/>
          <p:nvPr/>
        </p:nvSpPr>
        <p:spPr>
          <a:xfrm>
            <a:off x="798649" y="4110161"/>
            <a:ext cx="2387600" cy="629548"/>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prstClr val="black"/>
                </a:solidFill>
                <a:latin typeface="+mj-lt"/>
                <a:cs typeface="+mn-ea"/>
                <a:sym typeface="+mn-lt"/>
              </a:rPr>
              <a:t>Tình huống 2</a:t>
            </a:r>
          </a:p>
        </p:txBody>
      </p:sp>
      <p:sp>
        <p:nvSpPr>
          <p:cNvPr id="12" name="TextBox 11">
            <a:extLst>
              <a:ext uri="{FF2B5EF4-FFF2-40B4-BE49-F238E27FC236}">
                <a16:creationId xmlns:a16="http://schemas.microsoft.com/office/drawing/2014/main" id="{CD7F5CAE-813D-D8D7-A50A-72233C6EB76C}"/>
              </a:ext>
            </a:extLst>
          </p:cNvPr>
          <p:cNvSpPr txBox="1"/>
          <p:nvPr/>
        </p:nvSpPr>
        <p:spPr>
          <a:xfrm>
            <a:off x="950686" y="4760708"/>
            <a:ext cx="6096000" cy="1675843"/>
          </a:xfrm>
          <a:prstGeom prst="rect">
            <a:avLst/>
          </a:prstGeom>
          <a:noFill/>
        </p:spPr>
        <p:txBody>
          <a:bodyPr wrap="square">
            <a:spAutoFit/>
          </a:bodyPr>
          <a:lstStyle/>
          <a:p>
            <a:pPr algn="just" defTabSz="609630">
              <a:lnSpc>
                <a:spcPct val="150000"/>
              </a:lnSpc>
              <a:spcAft>
                <a:spcPts val="667"/>
              </a:spcAft>
              <a:buClrTx/>
            </a:pPr>
            <a:r>
              <a:rPr lang="vi-VN" sz="2400" kern="1200" dirty="0">
                <a:solidFill>
                  <a:prstClr val="black"/>
                </a:solidFill>
                <a:latin typeface="+mj-lt"/>
                <a:cs typeface="+mn-ea"/>
                <a:sym typeface="+mn-lt"/>
              </a:rPr>
              <a:t>Em có thể nhắn tin cho bạn xem bạn có thể nghe điện thoại hay không hoặc có thể dậy sớm gọi hỏi bài bạn. </a:t>
            </a:r>
            <a:endParaRPr lang="en-VN" sz="2400" kern="1200" dirty="0">
              <a:solidFill>
                <a:prstClr val="black"/>
              </a:solidFill>
              <a:latin typeface="+mj-lt"/>
              <a:cs typeface="+mn-ea"/>
              <a:sym typeface="+mn-lt"/>
            </a:endParaRPr>
          </a:p>
        </p:txBody>
      </p:sp>
      <p:pic>
        <p:nvPicPr>
          <p:cNvPr id="6146" name="Picture 2" descr="Giải pháp thư viện số - thư viện điện tử trong trường học - BieLIB">
            <a:extLst>
              <a:ext uri="{FF2B5EF4-FFF2-40B4-BE49-F238E27FC236}">
                <a16:creationId xmlns:a16="http://schemas.microsoft.com/office/drawing/2014/main" id="{846A2337-E3C4-6776-18BF-17A45D92E8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7756" y="1694870"/>
            <a:ext cx="3485595" cy="249801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ình ảnh Cuộc Gọi điện Thoại Giữa Hai Người Bạn PNG , Bạn Bè Gọi, Sử Dụng  điện Thoại, Điện Thoại Di động PNG và Vector với nền trong suốt để tải">
            <a:extLst>
              <a:ext uri="{FF2B5EF4-FFF2-40B4-BE49-F238E27FC236}">
                <a16:creationId xmlns:a16="http://schemas.microsoft.com/office/drawing/2014/main" id="{CBB660F8-AAEE-E7C1-AF99-BAA6788768C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3750" r="93917">
                        <a14:foregroundMark x1="82000" y1="35583" x2="82000" y2="35583"/>
                        <a14:foregroundMark x1="74917" y1="24417" x2="86250" y2="35917"/>
                        <a14:foregroundMark x1="86250" y1="35917" x2="89583" y2="42167"/>
                        <a14:foregroundMark x1="76917" y1="31250" x2="78417" y2="47000"/>
                        <a14:foregroundMark x1="74667" y1="34250" x2="82000" y2="35583"/>
                        <a14:foregroundMark x1="85833" y1="53333" x2="87083" y2="53833"/>
                        <a14:foregroundMark x1="93417" y1="46750" x2="93917" y2="48250"/>
                        <a14:foregroundMark x1="17000" y1="47500" x2="23083" y2="68833"/>
                        <a14:foregroundMark x1="31750" y1="42917" x2="30917" y2="46500"/>
                        <a14:foregroundMark x1="9083" y1="40667" x2="7167" y2="44917"/>
                        <a14:foregroundMark x1="7167" y1="44917" x2="11167" y2="49250"/>
                        <a14:foregroundMark x1="8583" y1="42917" x2="17250" y2="48500"/>
                        <a14:foregroundMark x1="32250" y1="43917" x2="28917" y2="47500"/>
                        <a14:foregroundMark x1="5833" y1="70083" x2="5833" y2="70083"/>
                        <a14:foregroundMark x1="32750" y1="44667" x2="28417" y2="49000"/>
                        <a14:foregroundMark x1="8333" y1="44417" x2="15167" y2="51583"/>
                        <a14:foregroundMark x1="75417" y1="21583" x2="75917" y2="32000"/>
                        <a14:foregroundMark x1="67750" y1="48000" x2="77167" y2="56667"/>
                        <a14:foregroundMark x1="41083" y1="74167" x2="41083" y2="74167"/>
                        <a14:foregroundMark x1="54083" y1="71583" x2="54083" y2="71583"/>
                        <a14:foregroundMark x1="52250" y1="68333" x2="52250" y2="68333"/>
                        <a14:foregroundMark x1="3750" y1="44083" x2="3750" y2="44083"/>
                        <a14:foregroundMark x1="79083" y1="42917" x2="79083" y2="42917"/>
                        <a14:foregroundMark x1="91333" y1="35000" x2="91333" y2="35000"/>
                        <a14:foregroundMark x1="81333" y1="40500" x2="81333" y2="40500"/>
                        <a14:foregroundMark x1="36000" y1="78000" x2="36000" y2="78000"/>
                        <a14:foregroundMark x1="36333" y1="77583" x2="36333" y2="77583"/>
                        <a14:foregroundMark x1="37667" y1="77250" x2="39167" y2="76833"/>
                        <a14:foregroundMark x1="39333" y1="76500" x2="40333" y2="76333"/>
                        <a14:foregroundMark x1="41583" y1="74000" x2="41583" y2="74000"/>
                        <a14:foregroundMark x1="42583" y1="69167" x2="41083" y2="68583"/>
                        <a14:foregroundMark x1="41417" y1="68583" x2="40500" y2="68917"/>
                        <a14:foregroundMark x1="42000" y1="75333" x2="49833" y2="76250"/>
                        <a14:foregroundMark x1="49833" y1="76250" x2="50833" y2="75000"/>
                        <a14:foregroundMark x1="51250" y1="75000" x2="56167" y2="69167"/>
                        <a14:foregroundMark x1="56167" y1="69167" x2="73083" y2="67833"/>
                        <a14:foregroundMark x1="73083" y1="67833" x2="82917" y2="59500"/>
                        <a14:foregroundMark x1="62917" y1="64250" x2="62917" y2="64250"/>
                      </a14:backgroundRemoval>
                    </a14:imgEffect>
                  </a14:imgLayer>
                </a14:imgProps>
              </a:ext>
              <a:ext uri="{28A0092B-C50C-407E-A947-70E740481C1C}">
                <a14:useLocalDpi xmlns:a14="http://schemas.microsoft.com/office/drawing/2010/main" val="0"/>
              </a:ext>
            </a:extLst>
          </a:blip>
          <a:srcRect/>
          <a:stretch>
            <a:fillRect/>
          </a:stretch>
        </p:blipFill>
        <p:spPr bwMode="auto">
          <a:xfrm>
            <a:off x="7730341" y="3581564"/>
            <a:ext cx="3997602" cy="3997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74873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par>
                                <p:cTn id="19" presetID="3" presetClass="entr" presetSubtype="10" fill="hold" nodeType="withEffect">
                                  <p:stCondLst>
                                    <p:cond delay="0"/>
                                  </p:stCondLst>
                                  <p:childTnLst>
                                    <p:set>
                                      <p:cBhvr>
                                        <p:cTn id="20" dur="1" fill="hold">
                                          <p:stCondLst>
                                            <p:cond delay="0"/>
                                          </p:stCondLst>
                                        </p:cTn>
                                        <p:tgtEl>
                                          <p:spTgt spid="6146"/>
                                        </p:tgtEl>
                                        <p:attrNameLst>
                                          <p:attrName>style.visibility</p:attrName>
                                        </p:attrNameLst>
                                      </p:cBhvr>
                                      <p:to>
                                        <p:strVal val="visible"/>
                                      </p:to>
                                    </p:set>
                                    <p:animEffect transition="in" filter="blinds(horizontal)">
                                      <p:cBhvr>
                                        <p:cTn id="21" dur="500"/>
                                        <p:tgtEl>
                                          <p:spTgt spid="6146"/>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linds(horizontal)">
                                      <p:cBhvr>
                                        <p:cTn id="26" dur="500"/>
                                        <p:tgtEl>
                                          <p:spTgt spid="8"/>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linds(horizontal)">
                                      <p:cBhvr>
                                        <p:cTn id="29" dur="500"/>
                                        <p:tgtEl>
                                          <p:spTgt spid="9"/>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par>
                                <p:cTn id="33" presetID="3" presetClass="entr" presetSubtype="10" fill="hold" nodeType="withEffect">
                                  <p:stCondLst>
                                    <p:cond delay="0"/>
                                  </p:stCondLst>
                                  <p:childTnLst>
                                    <p:set>
                                      <p:cBhvr>
                                        <p:cTn id="34" dur="1" fill="hold">
                                          <p:stCondLst>
                                            <p:cond delay="0"/>
                                          </p:stCondLst>
                                        </p:cTn>
                                        <p:tgtEl>
                                          <p:spTgt spid="6148"/>
                                        </p:tgtEl>
                                        <p:attrNameLst>
                                          <p:attrName>style.visibility</p:attrName>
                                        </p:attrNameLst>
                                      </p:cBhvr>
                                      <p:to>
                                        <p:strVal val="visible"/>
                                      </p:to>
                                    </p:set>
                                    <p:animEffect transition="in" filter="blinds(horizontal)">
                                      <p:cBhvr>
                                        <p:cTn id="35"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 grpId="0"/>
      <p:bldP spid="8" grpId="0" animBg="1"/>
      <p:bldP spid="9" grpId="0" animBg="1"/>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518B856A-6B30-9E2B-2FE3-9D786073AB40}"/>
              </a:ext>
            </a:extLst>
          </p:cNvPr>
          <p:cNvSpPr/>
          <p:nvPr/>
        </p:nvSpPr>
        <p:spPr>
          <a:xfrm flipV="1">
            <a:off x="965200" y="2565400"/>
            <a:ext cx="10261600" cy="4013200"/>
          </a:xfrm>
          <a:prstGeom prst="round2SameRect">
            <a:avLst/>
          </a:prstGeom>
          <a:solidFill>
            <a:schemeClr val="bg1"/>
          </a:solidFill>
          <a:ln>
            <a:solidFill>
              <a:srgbClr val="EE6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VN" sz="2400" kern="1200">
              <a:solidFill>
                <a:prstClr val="white"/>
              </a:solidFill>
              <a:latin typeface="UTM Avo"/>
              <a:cs typeface="+mn-ea"/>
              <a:sym typeface="+mn-lt"/>
            </a:endParaRPr>
          </a:p>
        </p:txBody>
      </p:sp>
      <p:sp>
        <p:nvSpPr>
          <p:cNvPr id="4" name="Rounded Rectangle 3">
            <a:extLst>
              <a:ext uri="{FF2B5EF4-FFF2-40B4-BE49-F238E27FC236}">
                <a16:creationId xmlns:a16="http://schemas.microsoft.com/office/drawing/2014/main" id="{B185BF8E-4083-B015-840B-AC1FDDCE8320}"/>
              </a:ext>
            </a:extLst>
          </p:cNvPr>
          <p:cNvSpPr/>
          <p:nvPr/>
        </p:nvSpPr>
        <p:spPr>
          <a:xfrm>
            <a:off x="955040" y="1794501"/>
            <a:ext cx="4216400" cy="9144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schemeClr val="tx1"/>
                </a:solidFill>
                <a:latin typeface="UTM Avo"/>
                <a:cs typeface="+mn-ea"/>
                <a:sym typeface="+mn-lt"/>
              </a:rPr>
              <a:t>Em có biết?</a:t>
            </a:r>
          </a:p>
        </p:txBody>
      </p:sp>
      <p:sp>
        <p:nvSpPr>
          <p:cNvPr id="5" name="TextBox 4">
            <a:extLst>
              <a:ext uri="{FF2B5EF4-FFF2-40B4-BE49-F238E27FC236}">
                <a16:creationId xmlns:a16="http://schemas.microsoft.com/office/drawing/2014/main" id="{32BD6E09-DAC5-171F-0B63-BB2EF63673DF}"/>
              </a:ext>
            </a:extLst>
          </p:cNvPr>
          <p:cNvSpPr txBox="1"/>
          <p:nvPr/>
        </p:nvSpPr>
        <p:spPr>
          <a:xfrm>
            <a:off x="1219200" y="3180080"/>
            <a:ext cx="9753600" cy="2783839"/>
          </a:xfrm>
          <a:prstGeom prst="rect">
            <a:avLst/>
          </a:prstGeom>
          <a:noFill/>
        </p:spPr>
        <p:txBody>
          <a:bodyPr wrap="square" rtlCol="0">
            <a:spAutoFit/>
          </a:bodyPr>
          <a:lstStyle/>
          <a:p>
            <a:pPr algn="just" defTabSz="609630">
              <a:lnSpc>
                <a:spcPct val="150000"/>
              </a:lnSpc>
              <a:buClrTx/>
            </a:pPr>
            <a:r>
              <a:rPr lang="en-VN" sz="2400" kern="1200" dirty="0">
                <a:solidFill>
                  <a:prstClr val="black"/>
                </a:solidFill>
                <a:latin typeface="UTM Avo"/>
                <a:cs typeface="+mn-ea"/>
                <a:sym typeface="+mn-lt"/>
              </a:rPr>
              <a:t>Để tránh gặp phải những rắc rối khi sử dụng điện thoại có kết nối Internet, em cần:</a:t>
            </a:r>
          </a:p>
          <a:p>
            <a:pPr algn="just" defTabSz="609630">
              <a:lnSpc>
                <a:spcPct val="150000"/>
              </a:lnSpc>
              <a:buClrTx/>
            </a:pPr>
            <a:r>
              <a:rPr lang="en-VN" sz="2400" kern="1200" dirty="0">
                <a:solidFill>
                  <a:prstClr val="black"/>
                </a:solidFill>
                <a:latin typeface="UTM Avo"/>
                <a:cs typeface="+mn-ea"/>
                <a:sym typeface="+mn-lt"/>
              </a:rPr>
              <a:t>1. Không chia sẻ thông tin cá nhân và gia đình lên Internet.</a:t>
            </a:r>
          </a:p>
          <a:p>
            <a:pPr algn="just" defTabSz="609630">
              <a:lnSpc>
                <a:spcPct val="150000"/>
              </a:lnSpc>
              <a:buClrTx/>
            </a:pPr>
            <a:r>
              <a:rPr lang="en-VN" sz="2400" kern="1200" dirty="0">
                <a:solidFill>
                  <a:prstClr val="black"/>
                </a:solidFill>
                <a:latin typeface="UTM Avo"/>
                <a:cs typeface="+mn-ea"/>
                <a:sym typeface="+mn-lt"/>
              </a:rPr>
              <a:t>2. Không làm quen và trò chuyện với người lạ.</a:t>
            </a:r>
          </a:p>
          <a:p>
            <a:pPr algn="just" defTabSz="609630">
              <a:lnSpc>
                <a:spcPct val="150000"/>
              </a:lnSpc>
              <a:buClrTx/>
            </a:pPr>
            <a:r>
              <a:rPr lang="en-VN" sz="2400" kern="1200" dirty="0">
                <a:solidFill>
                  <a:prstClr val="black"/>
                </a:solidFill>
                <a:latin typeface="UTM Avo"/>
                <a:cs typeface="+mn-ea"/>
                <a:sym typeface="+mn-lt"/>
              </a:rPr>
              <a:t>3. Không truy cập vào các nội dung không phù hợp với lứa tuổi.</a:t>
            </a:r>
          </a:p>
        </p:txBody>
      </p:sp>
      <p:pic>
        <p:nvPicPr>
          <p:cNvPr id="2" name="Picture 2">
            <a:extLst>
              <a:ext uri="{FF2B5EF4-FFF2-40B4-BE49-F238E27FC236}">
                <a16:creationId xmlns:a16="http://schemas.microsoft.com/office/drawing/2014/main" id="{F7BCC1E0-1B19-D3FB-CE91-81092B896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503851" y="1177801"/>
            <a:ext cx="1164190" cy="1724727"/>
          </a:xfrm>
          <a:prstGeom prst="rect">
            <a:avLst/>
          </a:prstGeom>
        </p:spPr>
      </p:pic>
    </p:spTree>
    <p:extLst>
      <p:ext uri="{BB962C8B-B14F-4D97-AF65-F5344CB8AC3E}">
        <p14:creationId xmlns:p14="http://schemas.microsoft.com/office/powerpoint/2010/main" val="290076705"/>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dissolve">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dissolve">
                                      <p:cBhvr>
                                        <p:cTn id="19" dur="500"/>
                                        <p:tgtEl>
                                          <p:spTgt spid="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Effect transition="in" filter="dissolve">
                                      <p:cBhvr>
                                        <p:cTn id="24" dur="500"/>
                                        <p:tgtEl>
                                          <p:spTgt spid="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Effect transition="in" filter="dissolve">
                                      <p:cBhvr>
                                        <p:cTn id="29"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AD0D0D0-A7E1-AC45-EAA8-3E2D98649B75}"/>
              </a:ext>
            </a:extLst>
          </p:cNvPr>
          <p:cNvSpPr txBox="1"/>
          <p:nvPr/>
        </p:nvSpPr>
        <p:spPr>
          <a:xfrm>
            <a:off x="1329690" y="3164342"/>
            <a:ext cx="10405110" cy="3517373"/>
          </a:xfrm>
          <a:prstGeom prst="rect">
            <a:avLst/>
          </a:prstGeom>
          <a:noFill/>
        </p:spPr>
        <p:txBody>
          <a:bodyPr wrap="square">
            <a:spAutoFit/>
          </a:bodyPr>
          <a:lstStyle/>
          <a:p>
            <a:pPr marL="381019" indent="-381019" algn="just" defTabSz="609630">
              <a:lnSpc>
                <a:spcPct val="150000"/>
              </a:lnSpc>
              <a:spcAft>
                <a:spcPts val="667"/>
              </a:spcAft>
              <a:buClrTx/>
              <a:buFont typeface="Arial" panose="020B0604020202020204" pitchFamily="34" charset="0"/>
              <a:buChar char="•"/>
            </a:pPr>
            <a:r>
              <a:rPr lang="vi-VN" sz="2400" kern="1200" dirty="0">
                <a:latin typeface="+mj-lt"/>
                <a:cs typeface="+mn-ea"/>
                <a:sym typeface="+mn-lt"/>
              </a:rPr>
              <a:t>Lớp chia thành các nhóm, sử dụng phương pháp đóng vai (một người gọi điện và một người trả lời điện thoại) . </a:t>
            </a:r>
            <a:endParaRPr lang="en-VN" sz="2400" kern="1200" dirty="0">
              <a:solidFill>
                <a:prstClr val="black"/>
              </a:solidFill>
              <a:latin typeface="+mj-lt"/>
              <a:cs typeface="+mn-ea"/>
              <a:sym typeface="+mn-lt"/>
            </a:endParaRPr>
          </a:p>
          <a:p>
            <a:pPr marL="381019" indent="-381019" algn="just" defTabSz="609630">
              <a:lnSpc>
                <a:spcPct val="150000"/>
              </a:lnSpc>
              <a:spcAft>
                <a:spcPts val="667"/>
              </a:spcAft>
              <a:buClrTx/>
              <a:buFont typeface="Arial" panose="020B0604020202020204" pitchFamily="34" charset="0"/>
              <a:buChar char="•"/>
            </a:pPr>
            <a:r>
              <a:rPr lang="vi-VN" sz="2400" kern="1200" dirty="0">
                <a:latin typeface="+mj-lt"/>
                <a:cs typeface="+mn-ea"/>
                <a:sym typeface="+mn-lt"/>
              </a:rPr>
              <a:t>Mỗi nhóm sẽ được bốc một thẻ màu (thẻ màu có một mặt đánh số 1 hoặc 2), mỗi thẻ màu tượng trưng cho 1 tình huống được chiếu trong bài giảng.</a:t>
            </a:r>
            <a:endParaRPr lang="en-VN" sz="2400" kern="1200" dirty="0">
              <a:solidFill>
                <a:prstClr val="black"/>
              </a:solidFill>
              <a:latin typeface="+mj-lt"/>
              <a:cs typeface="+mn-ea"/>
              <a:sym typeface="+mn-lt"/>
            </a:endParaRPr>
          </a:p>
          <a:p>
            <a:pPr marL="381019" indent="-381019" algn="just" defTabSz="609630">
              <a:lnSpc>
                <a:spcPct val="150000"/>
              </a:lnSpc>
              <a:spcAft>
                <a:spcPts val="667"/>
              </a:spcAft>
              <a:buClrTx/>
              <a:buFont typeface="Arial" panose="020B0604020202020204" pitchFamily="34" charset="0"/>
              <a:buChar char="•"/>
            </a:pPr>
            <a:r>
              <a:rPr lang="vi-VN" sz="2400" kern="1200" dirty="0">
                <a:latin typeface="+mj-lt"/>
                <a:cs typeface="+mn-ea"/>
                <a:sym typeface="+mn-lt"/>
              </a:rPr>
              <a:t>Các tình huống được chiếu tương ứng với thẻ màu của các đội.</a:t>
            </a:r>
            <a:endParaRPr lang="en-VN" sz="2400" kern="1200" dirty="0">
              <a:solidFill>
                <a:prstClr val="black"/>
              </a:solidFill>
              <a:latin typeface="+mj-lt"/>
              <a:cs typeface="+mn-ea"/>
              <a:sym typeface="+mn-lt"/>
            </a:endParaRPr>
          </a:p>
        </p:txBody>
      </p:sp>
      <p:sp>
        <p:nvSpPr>
          <p:cNvPr id="20" name="TextBox 19">
            <a:extLst>
              <a:ext uri="{FF2B5EF4-FFF2-40B4-BE49-F238E27FC236}">
                <a16:creationId xmlns:a16="http://schemas.microsoft.com/office/drawing/2014/main" id="{399B8167-581E-D65F-07C1-DB14B9D75752}"/>
              </a:ext>
            </a:extLst>
          </p:cNvPr>
          <p:cNvSpPr txBox="1"/>
          <p:nvPr/>
        </p:nvSpPr>
        <p:spPr>
          <a:xfrm>
            <a:off x="431800" y="1422682"/>
            <a:ext cx="11303000" cy="554319"/>
          </a:xfrm>
          <a:prstGeom prst="rect">
            <a:avLst/>
          </a:prstGeom>
          <a:noFill/>
        </p:spPr>
        <p:txBody>
          <a:bodyPr wrap="square">
            <a:spAutoFit/>
          </a:bodyPr>
          <a:lstStyle/>
          <a:p>
            <a:pPr algn="just" defTabSz="609630">
              <a:lnSpc>
                <a:spcPct val="150000"/>
              </a:lnSpc>
              <a:buClrTx/>
            </a:pPr>
            <a:r>
              <a:rPr lang="vi-VN" sz="2300" b="1" kern="1200" dirty="0">
                <a:solidFill>
                  <a:schemeClr val="tx1"/>
                </a:solidFill>
                <a:latin typeface="+mj-lt"/>
                <a:cs typeface="+mn-ea"/>
                <a:sym typeface="+mn-lt"/>
              </a:rPr>
              <a:t>Cuộc gọi điện an toàn, tiết kiệm, hiệu quả và phù hợp quy tắc giao tiếp</a:t>
            </a:r>
            <a:r>
              <a:rPr lang="en-VN" sz="2300" b="1" kern="1200" dirty="0">
                <a:solidFill>
                  <a:schemeClr val="tx1"/>
                </a:solidFill>
                <a:latin typeface="+mj-lt"/>
                <a:cs typeface="+mn-ea"/>
                <a:sym typeface="+mn-lt"/>
              </a:rPr>
              <a:t> </a:t>
            </a:r>
          </a:p>
        </p:txBody>
      </p:sp>
      <p:sp>
        <p:nvSpPr>
          <p:cNvPr id="21" name="Rounded Rectangle 20">
            <a:extLst>
              <a:ext uri="{FF2B5EF4-FFF2-40B4-BE49-F238E27FC236}">
                <a16:creationId xmlns:a16="http://schemas.microsoft.com/office/drawing/2014/main" id="{58CC00D9-98CB-F514-BE3A-480C0087CE33}"/>
              </a:ext>
            </a:extLst>
          </p:cNvPr>
          <p:cNvSpPr/>
          <p:nvPr/>
        </p:nvSpPr>
        <p:spPr>
          <a:xfrm>
            <a:off x="431800" y="2213178"/>
            <a:ext cx="5186680" cy="842185"/>
          </a:xfrm>
          <a:prstGeom prst="roundRect">
            <a:avLst/>
          </a:prstGeom>
          <a:solidFill>
            <a:srgbClr val="FBFFE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prstClr val="black"/>
                </a:solidFill>
                <a:latin typeface="+mj-lt"/>
                <a:cs typeface="+mn-ea"/>
                <a:sym typeface="+mn-lt"/>
              </a:rPr>
              <a:t>Hoạt động nhóm : Đóng vai</a:t>
            </a:r>
          </a:p>
        </p:txBody>
      </p:sp>
      <p:pic>
        <p:nvPicPr>
          <p:cNvPr id="22" name="Picture 5">
            <a:extLst>
              <a:ext uri="{FF2B5EF4-FFF2-40B4-BE49-F238E27FC236}">
                <a16:creationId xmlns:a16="http://schemas.microsoft.com/office/drawing/2014/main" id="{0E45BC7A-2600-ECB5-5E35-444D56B873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548121" y="1990476"/>
            <a:ext cx="4737101" cy="1202039"/>
          </a:xfrm>
          <a:prstGeom prst="rect">
            <a:avLst/>
          </a:prstGeom>
        </p:spPr>
      </p:pic>
      <p:pic>
        <p:nvPicPr>
          <p:cNvPr id="2" name="Picture 13">
            <a:extLst>
              <a:ext uri="{FF2B5EF4-FFF2-40B4-BE49-F238E27FC236}">
                <a16:creationId xmlns:a16="http://schemas.microsoft.com/office/drawing/2014/main" id="{9D304A6C-0A07-6323-C265-35777CE3FE22}"/>
              </a:ext>
            </a:extLst>
          </p:cNvPr>
          <p:cNvPicPr>
            <a:picLocks noChangeAspect="1"/>
          </p:cNvPicPr>
          <p:nvPr/>
        </p:nvPicPr>
        <p:blipFill>
          <a:blip r:embed="rId5"/>
          <a:srcRect/>
          <a:stretch>
            <a:fillRect/>
          </a:stretch>
        </p:blipFill>
        <p:spPr>
          <a:xfrm rot="19998122">
            <a:off x="52383" y="3754075"/>
            <a:ext cx="1402183" cy="2431531"/>
          </a:xfrm>
          <a:prstGeom prst="rect">
            <a:avLst/>
          </a:prstGeom>
        </p:spPr>
      </p:pic>
    </p:spTree>
    <p:extLst>
      <p:ext uri="{BB962C8B-B14F-4D97-AF65-F5344CB8AC3E}">
        <p14:creationId xmlns:p14="http://schemas.microsoft.com/office/powerpoint/2010/main" val="113561033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heckerboard(across)">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par>
                                <p:cTn id="13" presetID="9"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17">
                                            <p:txEl>
                                              <p:pRg st="0" end="0"/>
                                            </p:txEl>
                                          </p:spTgt>
                                        </p:tgtEl>
                                        <p:attrNameLst>
                                          <p:attrName>style.visibility</p:attrName>
                                        </p:attrNameLst>
                                      </p:cBhvr>
                                      <p:to>
                                        <p:strVal val="visible"/>
                                      </p:to>
                                    </p:set>
                                    <p:animEffect transition="in" filter="dissolve">
                                      <p:cBhvr>
                                        <p:cTn id="24" dur="500"/>
                                        <p:tgtEl>
                                          <p:spTgt spid="1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7">
                                            <p:txEl>
                                              <p:pRg st="1" end="1"/>
                                            </p:txEl>
                                          </p:spTgt>
                                        </p:tgtEl>
                                        <p:attrNameLst>
                                          <p:attrName>style.visibility</p:attrName>
                                        </p:attrNameLst>
                                      </p:cBhvr>
                                      <p:to>
                                        <p:strVal val="visible"/>
                                      </p:to>
                                    </p:set>
                                    <p:animEffect transition="in" filter="dissolve">
                                      <p:cBhvr>
                                        <p:cTn id="29" dur="500"/>
                                        <p:tgtEl>
                                          <p:spTgt spid="17">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7">
                                            <p:txEl>
                                              <p:pRg st="2" end="2"/>
                                            </p:txEl>
                                          </p:spTgt>
                                        </p:tgtEl>
                                        <p:attrNameLst>
                                          <p:attrName>style.visibility</p:attrName>
                                        </p:attrNameLst>
                                      </p:cBhvr>
                                      <p:to>
                                        <p:strVal val="visible"/>
                                      </p:to>
                                    </p:set>
                                    <p:animEffect transition="in" filter="dissolve">
                                      <p:cBhvr>
                                        <p:cTn id="34"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A43F93-599C-19A2-10D5-634BEF8F2674}"/>
              </a:ext>
            </a:extLst>
          </p:cNvPr>
          <p:cNvSpPr/>
          <p:nvPr/>
        </p:nvSpPr>
        <p:spPr>
          <a:xfrm>
            <a:off x="436880" y="1638300"/>
            <a:ext cx="2489200" cy="711200"/>
          </a:xfrm>
          <a:prstGeom prst="rect">
            <a:avLst/>
          </a:prstGeom>
          <a:solidFill>
            <a:srgbClr val="FBFFE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r>
              <a:rPr lang="en-VN" sz="2400" b="1" kern="1200" dirty="0">
                <a:solidFill>
                  <a:prstClr val="black"/>
                </a:solidFill>
                <a:latin typeface="+mj-lt"/>
                <a:cs typeface="+mn-ea"/>
                <a:sym typeface="+mn-lt"/>
              </a:rPr>
              <a:t>Lưu ý</a:t>
            </a:r>
          </a:p>
        </p:txBody>
      </p:sp>
      <p:sp>
        <p:nvSpPr>
          <p:cNvPr id="6" name="TextBox 5">
            <a:extLst>
              <a:ext uri="{FF2B5EF4-FFF2-40B4-BE49-F238E27FC236}">
                <a16:creationId xmlns:a16="http://schemas.microsoft.com/office/drawing/2014/main" id="{89919F7E-894E-004A-F262-EEB4EFCB6BD5}"/>
              </a:ext>
            </a:extLst>
          </p:cNvPr>
          <p:cNvSpPr txBox="1"/>
          <p:nvPr/>
        </p:nvSpPr>
        <p:spPr>
          <a:xfrm>
            <a:off x="436880" y="2447415"/>
            <a:ext cx="11318240" cy="4071371"/>
          </a:xfrm>
          <a:prstGeom prst="rect">
            <a:avLst/>
          </a:prstGeom>
          <a:noFill/>
        </p:spPr>
        <p:txBody>
          <a:bodyPr wrap="square">
            <a:spAutoFit/>
          </a:bodyPr>
          <a:lstStyle/>
          <a:p>
            <a:pPr algn="just" defTabSz="609630">
              <a:lnSpc>
                <a:spcPct val="150000"/>
              </a:lnSpc>
              <a:spcAft>
                <a:spcPts val="667"/>
              </a:spcAft>
              <a:buClrTx/>
            </a:pPr>
            <a:r>
              <a:rPr lang="vi-VN" sz="2400" kern="1200" dirty="0">
                <a:latin typeface="+mj-lt"/>
                <a:cs typeface="+mn-ea"/>
                <a:sym typeface="+mn-lt"/>
              </a:rPr>
              <a:t>Hai nhóm bốc được cùng màu sẽ đóng vai trong tình huống tương ứng màu đó, nhóm có số 1 sẽ đóng vai người gọi điện thoại, nhóm có số 2 đóng vai người trì lời điện thoại. </a:t>
            </a:r>
            <a:endParaRPr lang="en-VN" sz="2400" kern="1200" dirty="0">
              <a:solidFill>
                <a:prstClr val="black"/>
              </a:solidFill>
              <a:latin typeface="+mj-lt"/>
              <a:cs typeface="+mn-ea"/>
              <a:sym typeface="+mn-lt"/>
            </a:endParaRPr>
          </a:p>
          <a:p>
            <a:pPr marL="381019" indent="-381019" algn="just" defTabSz="609630">
              <a:lnSpc>
                <a:spcPct val="150000"/>
              </a:lnSpc>
              <a:spcAft>
                <a:spcPts val="667"/>
              </a:spcAft>
              <a:buClrTx/>
              <a:buFont typeface="Arial" panose="020B0604020202020204" pitchFamily="34" charset="0"/>
              <a:buChar char="•"/>
            </a:pPr>
            <a:r>
              <a:rPr lang="vi-VN" sz="2400" kern="1200" dirty="0">
                <a:latin typeface="+mj-lt"/>
                <a:cs typeface="+mn-ea"/>
                <a:sym typeface="+mn-lt"/>
              </a:rPr>
              <a:t>Mỗi nhóm có 2 phút để thảo luận và chuẩn bị. Mỗi nhóm sẽ cử 1 bạn đại diện để đóng vai diễn đạt lại ý tưởng của cả nhóm.</a:t>
            </a:r>
            <a:endParaRPr lang="en-VN" sz="2400" kern="1200" dirty="0">
              <a:solidFill>
                <a:prstClr val="black"/>
              </a:solidFill>
              <a:latin typeface="+mj-lt"/>
              <a:cs typeface="+mn-ea"/>
              <a:sym typeface="+mn-lt"/>
            </a:endParaRPr>
          </a:p>
          <a:p>
            <a:pPr marL="381019" indent="-381019" algn="just" defTabSz="609630">
              <a:lnSpc>
                <a:spcPct val="150000"/>
              </a:lnSpc>
              <a:spcAft>
                <a:spcPts val="667"/>
              </a:spcAft>
              <a:buClrTx/>
              <a:buFont typeface="Arial" panose="020B0604020202020204" pitchFamily="34" charset="0"/>
              <a:buChar char="•"/>
            </a:pPr>
            <a:r>
              <a:rPr lang="vi-VN" sz="2400" kern="1200" dirty="0">
                <a:latin typeface="+mj-lt"/>
                <a:cs typeface="+mn-ea"/>
                <a:sym typeface="+mn-lt"/>
              </a:rPr>
              <a:t>Trước khi đóng vai, đội 1 nêu rõ tình huống này sẽ gọi cho ai, số điện thoại như thế nào. </a:t>
            </a:r>
            <a:endParaRPr lang="en-VN" sz="2400" kern="1200" dirty="0">
              <a:solidFill>
                <a:prstClr val="black"/>
              </a:solidFill>
              <a:latin typeface="+mj-lt"/>
              <a:cs typeface="+mn-ea"/>
              <a:sym typeface="+mn-lt"/>
            </a:endParaRPr>
          </a:p>
        </p:txBody>
      </p:sp>
    </p:spTree>
    <p:extLst>
      <p:ext uri="{BB962C8B-B14F-4D97-AF65-F5344CB8AC3E}">
        <p14:creationId xmlns:p14="http://schemas.microsoft.com/office/powerpoint/2010/main" val="19392241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linds(horizontal)">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9A55F82-7BB0-AAC8-7F74-96D382501B40}"/>
              </a:ext>
            </a:extLst>
          </p:cNvPr>
          <p:cNvGraphicFramePr>
            <a:graphicFrameLocks noGrp="1"/>
          </p:cNvGraphicFramePr>
          <p:nvPr>
            <p:extLst>
              <p:ext uri="{D42A27DB-BD31-4B8C-83A1-F6EECF244321}">
                <p14:modId xmlns:p14="http://schemas.microsoft.com/office/powerpoint/2010/main" val="3229967449"/>
              </p:ext>
            </p:extLst>
          </p:nvPr>
        </p:nvGraphicFramePr>
        <p:xfrm>
          <a:off x="354563" y="2216874"/>
          <a:ext cx="11621538" cy="2952290"/>
        </p:xfrm>
        <a:graphic>
          <a:graphicData uri="http://schemas.openxmlformats.org/drawingml/2006/table">
            <a:tbl>
              <a:tblPr firstRow="1" firstCol="1" bandRow="1">
                <a:tableStyleId>{5C22544A-7EE6-4342-B048-85BDC9FD1C3A}</a:tableStyleId>
              </a:tblPr>
              <a:tblGrid>
                <a:gridCol w="3872302">
                  <a:extLst>
                    <a:ext uri="{9D8B030D-6E8A-4147-A177-3AD203B41FA5}">
                      <a16:colId xmlns:a16="http://schemas.microsoft.com/office/drawing/2014/main" val="230726931"/>
                    </a:ext>
                  </a:extLst>
                </a:gridCol>
                <a:gridCol w="3874618">
                  <a:extLst>
                    <a:ext uri="{9D8B030D-6E8A-4147-A177-3AD203B41FA5}">
                      <a16:colId xmlns:a16="http://schemas.microsoft.com/office/drawing/2014/main" val="1435012135"/>
                    </a:ext>
                  </a:extLst>
                </a:gridCol>
                <a:gridCol w="3874618">
                  <a:extLst>
                    <a:ext uri="{9D8B030D-6E8A-4147-A177-3AD203B41FA5}">
                      <a16:colId xmlns:a16="http://schemas.microsoft.com/office/drawing/2014/main" val="694514901"/>
                    </a:ext>
                  </a:extLst>
                </a:gridCol>
              </a:tblGrid>
              <a:tr h="381873">
                <a:tc>
                  <a:txBody>
                    <a:bodyPr/>
                    <a:lstStyle/>
                    <a:p>
                      <a:pPr algn="ctr">
                        <a:lnSpc>
                          <a:spcPct val="100000"/>
                        </a:lnSpc>
                        <a:spcAft>
                          <a:spcPts val="1000"/>
                        </a:spcAft>
                      </a:pPr>
                      <a:r>
                        <a:rPr lang="vi-VN" sz="2200" b="1" dirty="0">
                          <a:solidFill>
                            <a:schemeClr val="tx1"/>
                          </a:solidFill>
                          <a:effectLst/>
                          <a:latin typeface="+mn-lt"/>
                          <a:ea typeface="+mn-ea"/>
                          <a:cs typeface="+mn-ea"/>
                          <a:sym typeface="+mn-lt"/>
                        </a:rPr>
                        <a:t>Tình huống 1</a:t>
                      </a:r>
                      <a:endParaRPr lang="en-VN" sz="2200" b="1" dirty="0">
                        <a:solidFill>
                          <a:schemeClr val="tx1"/>
                        </a:solidFill>
                        <a:effectLst/>
                        <a:latin typeface="+mn-lt"/>
                        <a:ea typeface="+mn-ea"/>
                        <a:cs typeface="+mn-ea"/>
                        <a:sym typeface="+mn-lt"/>
                      </a:endParaRP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accent3">
                        <a:lumMod val="40000"/>
                        <a:lumOff val="60000"/>
                      </a:schemeClr>
                    </a:solidFill>
                  </a:tcPr>
                </a:tc>
                <a:tc>
                  <a:txBody>
                    <a:bodyPr/>
                    <a:lstStyle/>
                    <a:p>
                      <a:pPr algn="ctr">
                        <a:lnSpc>
                          <a:spcPct val="100000"/>
                        </a:lnSpc>
                        <a:spcAft>
                          <a:spcPts val="1000"/>
                        </a:spcAft>
                      </a:pPr>
                      <a:r>
                        <a:rPr lang="vi-VN" sz="2200" b="1" dirty="0">
                          <a:solidFill>
                            <a:schemeClr val="tx1"/>
                          </a:solidFill>
                          <a:effectLst/>
                          <a:latin typeface="+mn-lt"/>
                          <a:ea typeface="+mn-ea"/>
                          <a:cs typeface="+mn-ea"/>
                          <a:sym typeface="+mn-lt"/>
                        </a:rPr>
                        <a:t>Tình huống 2</a:t>
                      </a:r>
                      <a:endParaRPr lang="en-VN" sz="2200" b="1" dirty="0">
                        <a:solidFill>
                          <a:schemeClr val="tx1"/>
                        </a:solidFill>
                        <a:effectLst/>
                        <a:latin typeface="+mn-lt"/>
                        <a:ea typeface="+mn-ea"/>
                        <a:cs typeface="+mn-ea"/>
                        <a:sym typeface="+mn-lt"/>
                      </a:endParaRP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1000"/>
                        </a:spcAft>
                      </a:pPr>
                      <a:r>
                        <a:rPr lang="vi-VN" sz="2200" b="1" dirty="0">
                          <a:solidFill>
                            <a:schemeClr val="tx1"/>
                          </a:solidFill>
                          <a:effectLst/>
                          <a:latin typeface="+mn-lt"/>
                          <a:ea typeface="+mn-ea"/>
                          <a:cs typeface="+mn-ea"/>
                          <a:sym typeface="+mn-lt"/>
                        </a:rPr>
                        <a:t>Tình huống 3</a:t>
                      </a:r>
                      <a:endParaRPr lang="en-VN" sz="2200" b="1" dirty="0">
                        <a:solidFill>
                          <a:schemeClr val="tx1"/>
                        </a:solidFill>
                        <a:effectLst/>
                        <a:latin typeface="+mn-lt"/>
                        <a:ea typeface="+mn-ea"/>
                        <a:cs typeface="+mn-ea"/>
                        <a:sym typeface="+mn-lt"/>
                      </a:endParaRP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979453487"/>
                  </a:ext>
                </a:extLst>
              </a:tr>
              <a:tr h="2361134">
                <a:tc>
                  <a:txBody>
                    <a:bodyPr/>
                    <a:lstStyle/>
                    <a:p>
                      <a:pPr marL="0" indent="0" algn="just">
                        <a:lnSpc>
                          <a:spcPct val="150000"/>
                        </a:lnSpc>
                        <a:spcAft>
                          <a:spcPts val="1000"/>
                        </a:spcAft>
                        <a:buNone/>
                      </a:pPr>
                      <a:r>
                        <a:rPr lang="vi-VN" sz="2200" b="0" dirty="0">
                          <a:solidFill>
                            <a:schemeClr val="tx1"/>
                          </a:solidFill>
                          <a:effectLst/>
                          <a:latin typeface="+mn-lt"/>
                          <a:ea typeface="+mn-ea"/>
                          <a:cs typeface="+mn-ea"/>
                          <a:sym typeface="+mn-lt"/>
                        </a:rPr>
                        <a:t>1. Đóng vai là người thực hiện cuộc gọi </a:t>
                      </a:r>
                      <a:r>
                        <a:rPr lang="vi-VN" sz="2200" b="0">
                          <a:solidFill>
                            <a:schemeClr val="tx1"/>
                          </a:solidFill>
                          <a:effectLst/>
                          <a:latin typeface="+mn-lt"/>
                          <a:ea typeface="+mn-ea"/>
                          <a:cs typeface="+mn-ea"/>
                          <a:sym typeface="+mn-lt"/>
                        </a:rPr>
                        <a:t>đi với</a:t>
                      </a:r>
                      <a:br>
                        <a:rPr lang="en-US" sz="2200" b="0">
                          <a:solidFill>
                            <a:schemeClr val="tx1"/>
                          </a:solidFill>
                          <a:effectLst/>
                          <a:latin typeface="+mn-lt"/>
                          <a:ea typeface="+mn-ea"/>
                          <a:cs typeface="+mn-ea"/>
                          <a:sym typeface="+mn-lt"/>
                        </a:rPr>
                      </a:br>
                      <a:r>
                        <a:rPr lang="vi-VN" sz="2200" b="0">
                          <a:solidFill>
                            <a:schemeClr val="tx1"/>
                          </a:solidFill>
                          <a:effectLst/>
                          <a:latin typeface="+mn-lt"/>
                          <a:ea typeface="+mn-ea"/>
                          <a:cs typeface="+mn-ea"/>
                          <a:sym typeface="+mn-lt"/>
                        </a:rPr>
                        <a:t>bạn </a:t>
                      </a:r>
                      <a:r>
                        <a:rPr lang="vi-VN" sz="2200" b="0" dirty="0">
                          <a:solidFill>
                            <a:schemeClr val="tx1"/>
                          </a:solidFill>
                          <a:effectLst/>
                          <a:latin typeface="+mn-lt"/>
                          <a:ea typeface="+mn-ea"/>
                          <a:cs typeface="+mn-ea"/>
                          <a:sym typeface="+mn-lt"/>
                        </a:rPr>
                        <a:t>thân.</a:t>
                      </a:r>
                      <a:endParaRPr lang="en-VN" sz="2200" b="0" dirty="0">
                        <a:solidFill>
                          <a:schemeClr val="tx1"/>
                        </a:solidFill>
                        <a:effectLst/>
                        <a:latin typeface="+mn-lt"/>
                        <a:ea typeface="+mn-ea"/>
                        <a:cs typeface="+mn-ea"/>
                        <a:sym typeface="+mn-lt"/>
                      </a:endParaRPr>
                    </a:p>
                    <a:p>
                      <a:pPr algn="just">
                        <a:lnSpc>
                          <a:spcPct val="150000"/>
                        </a:lnSpc>
                        <a:spcAft>
                          <a:spcPts val="1000"/>
                        </a:spcAft>
                      </a:pPr>
                      <a:r>
                        <a:rPr lang="vi-VN" sz="2200" b="0" dirty="0">
                          <a:solidFill>
                            <a:schemeClr val="tx1"/>
                          </a:solidFill>
                          <a:effectLst/>
                          <a:latin typeface="+mn-lt"/>
                          <a:ea typeface="+mn-ea"/>
                          <a:cs typeface="+mn-ea"/>
                          <a:sym typeface="+mn-lt"/>
                        </a:rPr>
                        <a:t>2. Đóng vai là người nhận cuộc gọi từ bạn thân.</a:t>
                      </a: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marL="0" indent="0" algn="just">
                        <a:lnSpc>
                          <a:spcPct val="150000"/>
                        </a:lnSpc>
                        <a:spcAft>
                          <a:spcPts val="1000"/>
                        </a:spcAft>
                        <a:buNone/>
                      </a:pPr>
                      <a:r>
                        <a:rPr lang="vi-VN" sz="2200" b="0" dirty="0">
                          <a:solidFill>
                            <a:schemeClr val="tx1"/>
                          </a:solidFill>
                          <a:effectLst/>
                          <a:latin typeface="+mn-lt"/>
                          <a:ea typeface="+mn-ea"/>
                          <a:cs typeface="+mn-ea"/>
                          <a:sym typeface="+mn-lt"/>
                        </a:rPr>
                        <a:t>1. Đóng vai thực hiện cuộc gọi hỏi thăm </a:t>
                      </a:r>
                      <a:r>
                        <a:rPr lang="vi-VN" sz="2200" b="0">
                          <a:solidFill>
                            <a:schemeClr val="tx1"/>
                          </a:solidFill>
                          <a:effectLst/>
                          <a:latin typeface="+mn-lt"/>
                          <a:ea typeface="+mn-ea"/>
                          <a:cs typeface="+mn-ea"/>
                          <a:sym typeface="+mn-lt"/>
                        </a:rPr>
                        <a:t>sức khoẻ</a:t>
                      </a:r>
                      <a:br>
                        <a:rPr lang="en-US" sz="2200" b="0">
                          <a:solidFill>
                            <a:schemeClr val="tx1"/>
                          </a:solidFill>
                          <a:effectLst/>
                          <a:latin typeface="+mn-lt"/>
                          <a:ea typeface="+mn-ea"/>
                          <a:cs typeface="+mn-ea"/>
                          <a:sym typeface="+mn-lt"/>
                        </a:rPr>
                      </a:br>
                      <a:r>
                        <a:rPr lang="vi-VN" sz="2200" b="0">
                          <a:solidFill>
                            <a:schemeClr val="tx1"/>
                          </a:solidFill>
                          <a:effectLst/>
                          <a:latin typeface="+mn-lt"/>
                          <a:ea typeface="+mn-ea"/>
                          <a:cs typeface="+mn-ea"/>
                          <a:sym typeface="+mn-lt"/>
                        </a:rPr>
                        <a:t>ông </a:t>
                      </a:r>
                      <a:r>
                        <a:rPr lang="vi-VN" sz="2200" b="0" dirty="0">
                          <a:solidFill>
                            <a:schemeClr val="tx1"/>
                          </a:solidFill>
                          <a:effectLst/>
                          <a:latin typeface="+mn-lt"/>
                          <a:ea typeface="+mn-ea"/>
                          <a:cs typeface="+mn-ea"/>
                          <a:sym typeface="+mn-lt"/>
                        </a:rPr>
                        <a:t>bà.</a:t>
                      </a:r>
                      <a:endParaRPr lang="en-VN" sz="2200" b="0" dirty="0">
                        <a:solidFill>
                          <a:schemeClr val="tx1"/>
                        </a:solidFill>
                        <a:effectLst/>
                        <a:latin typeface="+mn-lt"/>
                        <a:ea typeface="+mn-ea"/>
                        <a:cs typeface="+mn-ea"/>
                        <a:sym typeface="+mn-lt"/>
                      </a:endParaRPr>
                    </a:p>
                    <a:p>
                      <a:pPr algn="just">
                        <a:lnSpc>
                          <a:spcPct val="150000"/>
                        </a:lnSpc>
                        <a:spcAft>
                          <a:spcPts val="1000"/>
                        </a:spcAft>
                      </a:pPr>
                      <a:r>
                        <a:rPr lang="vi-VN" sz="2200" b="0" dirty="0">
                          <a:solidFill>
                            <a:schemeClr val="tx1"/>
                          </a:solidFill>
                          <a:effectLst/>
                          <a:latin typeface="+mn-lt"/>
                          <a:ea typeface="+mn-ea"/>
                          <a:cs typeface="+mn-ea"/>
                          <a:sym typeface="+mn-lt"/>
                        </a:rPr>
                        <a:t>2. Đóng vai là ông bà nhận điện thoại.</a:t>
                      </a: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marL="0" indent="0" algn="just">
                        <a:lnSpc>
                          <a:spcPct val="150000"/>
                        </a:lnSpc>
                        <a:spcAft>
                          <a:spcPts val="1000"/>
                        </a:spcAft>
                        <a:buNone/>
                      </a:pPr>
                      <a:r>
                        <a:rPr lang="vi-VN" sz="2200" b="0" dirty="0">
                          <a:solidFill>
                            <a:schemeClr val="tx1"/>
                          </a:solidFill>
                          <a:effectLst/>
                          <a:latin typeface="+mn-lt"/>
                          <a:ea typeface="+mn-ea"/>
                          <a:cs typeface="+mn-ea"/>
                          <a:sym typeface="+mn-lt"/>
                        </a:rPr>
                        <a:t>1. Đóng vai là ông bà thực hiện cuộc gọi đi.</a:t>
                      </a:r>
                      <a:endParaRPr lang="en-VN" sz="2200" b="0" dirty="0">
                        <a:solidFill>
                          <a:schemeClr val="tx1"/>
                        </a:solidFill>
                        <a:effectLst/>
                        <a:latin typeface="+mn-lt"/>
                        <a:ea typeface="+mn-ea"/>
                        <a:cs typeface="+mn-ea"/>
                        <a:sym typeface="+mn-lt"/>
                      </a:endParaRPr>
                    </a:p>
                    <a:p>
                      <a:pPr algn="just">
                        <a:lnSpc>
                          <a:spcPct val="150000"/>
                        </a:lnSpc>
                        <a:spcAft>
                          <a:spcPts val="1000"/>
                        </a:spcAft>
                      </a:pPr>
                      <a:r>
                        <a:rPr lang="vi-VN" sz="2200" b="0" dirty="0">
                          <a:solidFill>
                            <a:schemeClr val="tx1"/>
                          </a:solidFill>
                          <a:effectLst/>
                          <a:latin typeface="+mn-lt"/>
                          <a:ea typeface="+mn-ea"/>
                          <a:cs typeface="+mn-ea"/>
                          <a:sym typeface="+mn-lt"/>
                        </a:rPr>
                        <a:t>2. Đóng vai người nhận cuộc gọi từ người thân là ông bà.</a:t>
                      </a: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08021435"/>
                  </a:ext>
                </a:extLst>
              </a:tr>
            </a:tbl>
          </a:graphicData>
        </a:graphic>
      </p:graphicFrame>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3B710AF-D356-7C2B-183B-79A8D04CCD5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562DEC0-3DA3-27C5-92C0-83676AC74F60}"/>
              </a:ext>
            </a:extLst>
          </p:cNvPr>
          <p:cNvGraphicFramePr>
            <a:graphicFrameLocks noGrp="1"/>
          </p:cNvGraphicFramePr>
          <p:nvPr>
            <p:extLst>
              <p:ext uri="{D42A27DB-BD31-4B8C-83A1-F6EECF244321}">
                <p14:modId xmlns:p14="http://schemas.microsoft.com/office/powerpoint/2010/main" val="3828798494"/>
              </p:ext>
            </p:extLst>
          </p:nvPr>
        </p:nvGraphicFramePr>
        <p:xfrm>
          <a:off x="419877" y="2039804"/>
          <a:ext cx="11621539" cy="3174349"/>
        </p:xfrm>
        <a:graphic>
          <a:graphicData uri="http://schemas.openxmlformats.org/drawingml/2006/table">
            <a:tbl>
              <a:tblPr firstRow="1" firstCol="1" bandRow="1">
                <a:tableStyleId>{5C22544A-7EE6-4342-B048-85BDC9FD1C3A}</a:tableStyleId>
              </a:tblPr>
              <a:tblGrid>
                <a:gridCol w="3872303">
                  <a:extLst>
                    <a:ext uri="{9D8B030D-6E8A-4147-A177-3AD203B41FA5}">
                      <a16:colId xmlns:a16="http://schemas.microsoft.com/office/drawing/2014/main" val="230726931"/>
                    </a:ext>
                  </a:extLst>
                </a:gridCol>
                <a:gridCol w="3874618">
                  <a:extLst>
                    <a:ext uri="{9D8B030D-6E8A-4147-A177-3AD203B41FA5}">
                      <a16:colId xmlns:a16="http://schemas.microsoft.com/office/drawing/2014/main" val="1435012135"/>
                    </a:ext>
                  </a:extLst>
                </a:gridCol>
                <a:gridCol w="3874618">
                  <a:extLst>
                    <a:ext uri="{9D8B030D-6E8A-4147-A177-3AD203B41FA5}">
                      <a16:colId xmlns:a16="http://schemas.microsoft.com/office/drawing/2014/main" val="694514901"/>
                    </a:ext>
                  </a:extLst>
                </a:gridCol>
              </a:tblGrid>
              <a:tr h="381873">
                <a:tc>
                  <a:txBody>
                    <a:bodyPr/>
                    <a:lstStyle/>
                    <a:p>
                      <a:pPr algn="ctr">
                        <a:lnSpc>
                          <a:spcPct val="100000"/>
                        </a:lnSpc>
                        <a:spcAft>
                          <a:spcPts val="1000"/>
                        </a:spcAft>
                      </a:pPr>
                      <a:r>
                        <a:rPr lang="vi-VN" sz="2400" b="1" dirty="0">
                          <a:solidFill>
                            <a:schemeClr val="tx1"/>
                          </a:solidFill>
                          <a:effectLst/>
                          <a:latin typeface="+mn-lt"/>
                          <a:ea typeface="+mn-ea"/>
                          <a:cs typeface="+mn-ea"/>
                          <a:sym typeface="+mn-lt"/>
                        </a:rPr>
                        <a:t>Tình huống 4</a:t>
                      </a:r>
                      <a:endParaRPr lang="en-VN" sz="2400" b="1" dirty="0">
                        <a:solidFill>
                          <a:schemeClr val="tx1"/>
                        </a:solidFill>
                        <a:effectLst/>
                        <a:latin typeface="+mn-lt"/>
                        <a:ea typeface="+mn-ea"/>
                        <a:cs typeface="+mn-ea"/>
                        <a:sym typeface="+mn-lt"/>
                      </a:endParaRP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spcAft>
                          <a:spcPts val="1000"/>
                        </a:spcAft>
                      </a:pPr>
                      <a:r>
                        <a:rPr lang="vi-VN" sz="2400" b="1" dirty="0">
                          <a:solidFill>
                            <a:schemeClr val="tx1"/>
                          </a:solidFill>
                          <a:effectLst/>
                          <a:latin typeface="+mn-lt"/>
                          <a:ea typeface="+mn-ea"/>
                          <a:cs typeface="+mn-ea"/>
                          <a:sym typeface="+mn-lt"/>
                        </a:rPr>
                        <a:t>Tình huống 5</a:t>
                      </a:r>
                      <a:endParaRPr lang="en-VN" sz="2400" b="1" dirty="0">
                        <a:solidFill>
                          <a:schemeClr val="tx1"/>
                        </a:solidFill>
                        <a:effectLst/>
                        <a:latin typeface="+mn-lt"/>
                        <a:ea typeface="+mn-ea"/>
                        <a:cs typeface="+mn-ea"/>
                        <a:sym typeface="+mn-lt"/>
                      </a:endParaRP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accent3">
                        <a:lumMod val="40000"/>
                        <a:lumOff val="60000"/>
                      </a:schemeClr>
                    </a:solidFill>
                  </a:tcPr>
                </a:tc>
                <a:tc>
                  <a:txBody>
                    <a:bodyPr/>
                    <a:lstStyle/>
                    <a:p>
                      <a:pPr algn="ctr">
                        <a:lnSpc>
                          <a:spcPct val="100000"/>
                        </a:lnSpc>
                        <a:spcAft>
                          <a:spcPts val="1000"/>
                        </a:spcAft>
                      </a:pPr>
                      <a:r>
                        <a:rPr lang="vi-VN" sz="2400" b="1" dirty="0">
                          <a:solidFill>
                            <a:schemeClr val="tx1"/>
                          </a:solidFill>
                          <a:effectLst/>
                          <a:latin typeface="+mn-lt"/>
                          <a:ea typeface="+mn-ea"/>
                          <a:cs typeface="+mn-ea"/>
                          <a:sym typeface="+mn-lt"/>
                        </a:rPr>
                        <a:t>Tình huống 6</a:t>
                      </a:r>
                      <a:endParaRPr lang="en-VN" sz="2400" b="1" dirty="0">
                        <a:solidFill>
                          <a:schemeClr val="tx1"/>
                        </a:solidFill>
                        <a:effectLst/>
                        <a:latin typeface="+mn-lt"/>
                        <a:ea typeface="+mn-ea"/>
                        <a:cs typeface="+mn-ea"/>
                        <a:sym typeface="+mn-lt"/>
                      </a:endParaRP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40491233"/>
                  </a:ext>
                </a:extLst>
              </a:tr>
              <a:tr h="2565113">
                <a:tc>
                  <a:txBody>
                    <a:bodyPr/>
                    <a:lstStyle/>
                    <a:p>
                      <a:pPr algn="just">
                        <a:lnSpc>
                          <a:spcPct val="150000"/>
                        </a:lnSpc>
                        <a:spcAft>
                          <a:spcPts val="1000"/>
                        </a:spcAft>
                      </a:pPr>
                      <a:r>
                        <a:rPr lang="vi-VN" sz="2400" b="0" dirty="0">
                          <a:solidFill>
                            <a:schemeClr val="tx1"/>
                          </a:solidFill>
                          <a:effectLst/>
                          <a:latin typeface="+mn-lt"/>
                          <a:ea typeface="+mn-ea"/>
                          <a:cs typeface="+mn-ea"/>
                          <a:sym typeface="+mn-lt"/>
                        </a:rPr>
                        <a:t>1. Đóng vai thực hiện cuộc gọi đi với người lạ để hỏi thông tin.</a:t>
                      </a:r>
                      <a:endParaRPr lang="en-VN" sz="2400" b="0" dirty="0">
                        <a:solidFill>
                          <a:schemeClr val="tx1"/>
                        </a:solidFill>
                        <a:effectLst/>
                        <a:latin typeface="+mn-lt"/>
                        <a:ea typeface="+mn-ea"/>
                        <a:cs typeface="+mn-ea"/>
                        <a:sym typeface="+mn-lt"/>
                      </a:endParaRPr>
                    </a:p>
                    <a:p>
                      <a:pPr algn="just">
                        <a:lnSpc>
                          <a:spcPct val="150000"/>
                        </a:lnSpc>
                        <a:spcAft>
                          <a:spcPts val="1000"/>
                        </a:spcAft>
                      </a:pPr>
                      <a:r>
                        <a:rPr lang="vi-VN" sz="2400" b="0" dirty="0">
                          <a:solidFill>
                            <a:schemeClr val="tx1"/>
                          </a:solidFill>
                          <a:effectLst/>
                          <a:latin typeface="+mn-lt"/>
                          <a:ea typeface="+mn-ea"/>
                          <a:cs typeface="+mn-ea"/>
                          <a:sym typeface="+mn-lt"/>
                        </a:rPr>
                        <a:t>2. Đóng vai là người nhận cuộc gọi từ người lạ.</a:t>
                      </a: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just">
                        <a:lnSpc>
                          <a:spcPct val="150000"/>
                        </a:lnSpc>
                        <a:spcAft>
                          <a:spcPts val="1000"/>
                        </a:spcAft>
                      </a:pPr>
                      <a:r>
                        <a:rPr lang="vi-VN" sz="2400" b="0" dirty="0">
                          <a:solidFill>
                            <a:schemeClr val="tx1"/>
                          </a:solidFill>
                          <a:effectLst/>
                          <a:latin typeface="+mn-lt"/>
                          <a:ea typeface="+mn-ea"/>
                          <a:cs typeface="+mn-ea"/>
                          <a:sym typeface="+mn-lt"/>
                        </a:rPr>
                        <a:t>1. Đóng vai là người thực hiện cuộc gọi </a:t>
                      </a:r>
                      <a:r>
                        <a:rPr lang="vi-VN" sz="2400" b="0">
                          <a:solidFill>
                            <a:schemeClr val="tx1"/>
                          </a:solidFill>
                          <a:effectLst/>
                          <a:latin typeface="+mn-lt"/>
                          <a:ea typeface="+mn-ea"/>
                          <a:cs typeface="+mn-ea"/>
                          <a:sym typeface="+mn-lt"/>
                        </a:rPr>
                        <a:t>đi đến</a:t>
                      </a:r>
                      <a:br>
                        <a:rPr lang="en-US" sz="2400" b="0">
                          <a:solidFill>
                            <a:schemeClr val="tx1"/>
                          </a:solidFill>
                          <a:effectLst/>
                          <a:latin typeface="+mn-lt"/>
                          <a:ea typeface="+mn-ea"/>
                          <a:cs typeface="+mn-ea"/>
                          <a:sym typeface="+mn-lt"/>
                        </a:rPr>
                      </a:br>
                      <a:r>
                        <a:rPr lang="vi-VN" sz="2400" b="0">
                          <a:solidFill>
                            <a:schemeClr val="tx1"/>
                          </a:solidFill>
                          <a:effectLst/>
                          <a:latin typeface="+mn-lt"/>
                          <a:ea typeface="+mn-ea"/>
                          <a:cs typeface="+mn-ea"/>
                          <a:sym typeface="+mn-lt"/>
                        </a:rPr>
                        <a:t>số </a:t>
                      </a:r>
                      <a:r>
                        <a:rPr lang="vi-VN" sz="2400" b="0" dirty="0">
                          <a:solidFill>
                            <a:schemeClr val="tx1"/>
                          </a:solidFill>
                          <a:effectLst/>
                          <a:latin typeface="+mn-lt"/>
                          <a:ea typeface="+mn-ea"/>
                          <a:cs typeface="+mn-ea"/>
                          <a:sym typeface="+mn-lt"/>
                        </a:rPr>
                        <a:t>113</a:t>
                      </a:r>
                    </a:p>
                    <a:p>
                      <a:pPr algn="just">
                        <a:lnSpc>
                          <a:spcPct val="150000"/>
                        </a:lnSpc>
                        <a:spcAft>
                          <a:spcPts val="1000"/>
                        </a:spcAft>
                      </a:pPr>
                      <a:r>
                        <a:rPr lang="vi-VN" sz="2400" b="0" dirty="0">
                          <a:solidFill>
                            <a:schemeClr val="tx1"/>
                          </a:solidFill>
                          <a:effectLst/>
                          <a:latin typeface="+mn-lt"/>
                          <a:ea typeface="+mn-ea"/>
                          <a:cs typeface="+mn-ea"/>
                          <a:sym typeface="+mn-lt"/>
                        </a:rPr>
                        <a:t>2. Đóng vai là người nhận cuộc gọi.</a:t>
                      </a: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bg1"/>
                    </a:solidFill>
                  </a:tcPr>
                </a:tc>
                <a:tc>
                  <a:txBody>
                    <a:bodyPr/>
                    <a:lstStyle/>
                    <a:p>
                      <a:pPr algn="just">
                        <a:lnSpc>
                          <a:spcPct val="150000"/>
                        </a:lnSpc>
                        <a:spcAft>
                          <a:spcPts val="1000"/>
                        </a:spcAft>
                      </a:pPr>
                      <a:r>
                        <a:rPr lang="vi-VN" sz="2400" b="0" dirty="0">
                          <a:solidFill>
                            <a:schemeClr val="tx1"/>
                          </a:solidFill>
                          <a:effectLst/>
                          <a:latin typeface="+mn-lt"/>
                          <a:ea typeface="+mn-ea"/>
                          <a:cs typeface="+mn-ea"/>
                          <a:sym typeface="+mn-lt"/>
                        </a:rPr>
                        <a:t>1. Đóng vai là người thực hiện cuộc gọi </a:t>
                      </a:r>
                      <a:r>
                        <a:rPr lang="vi-VN" sz="2400" b="0">
                          <a:solidFill>
                            <a:schemeClr val="tx1"/>
                          </a:solidFill>
                          <a:effectLst/>
                          <a:latin typeface="+mn-lt"/>
                          <a:ea typeface="+mn-ea"/>
                          <a:cs typeface="+mn-ea"/>
                          <a:sym typeface="+mn-lt"/>
                        </a:rPr>
                        <a:t>đi đến</a:t>
                      </a:r>
                      <a:br>
                        <a:rPr lang="en-US" sz="2400" b="0">
                          <a:solidFill>
                            <a:schemeClr val="tx1"/>
                          </a:solidFill>
                          <a:effectLst/>
                          <a:latin typeface="+mn-lt"/>
                          <a:ea typeface="+mn-ea"/>
                          <a:cs typeface="+mn-ea"/>
                          <a:sym typeface="+mn-lt"/>
                        </a:rPr>
                      </a:br>
                      <a:r>
                        <a:rPr lang="vi-VN" sz="2400" b="0">
                          <a:solidFill>
                            <a:schemeClr val="tx1"/>
                          </a:solidFill>
                          <a:effectLst/>
                          <a:latin typeface="+mn-lt"/>
                          <a:ea typeface="+mn-ea"/>
                          <a:cs typeface="+mn-ea"/>
                          <a:sym typeface="+mn-lt"/>
                        </a:rPr>
                        <a:t>số </a:t>
                      </a:r>
                      <a:r>
                        <a:rPr lang="vi-VN" sz="2400" b="0" dirty="0">
                          <a:solidFill>
                            <a:schemeClr val="tx1"/>
                          </a:solidFill>
                          <a:effectLst/>
                          <a:latin typeface="+mn-lt"/>
                          <a:ea typeface="+mn-ea"/>
                          <a:cs typeface="+mn-ea"/>
                          <a:sym typeface="+mn-lt"/>
                        </a:rPr>
                        <a:t>111.</a:t>
                      </a:r>
                    </a:p>
                    <a:p>
                      <a:pPr algn="just">
                        <a:lnSpc>
                          <a:spcPct val="150000"/>
                        </a:lnSpc>
                        <a:spcAft>
                          <a:spcPts val="1000"/>
                        </a:spcAft>
                      </a:pPr>
                      <a:r>
                        <a:rPr lang="vi-VN" sz="2400" b="0" dirty="0">
                          <a:solidFill>
                            <a:schemeClr val="tx1"/>
                          </a:solidFill>
                          <a:effectLst/>
                          <a:latin typeface="+mn-lt"/>
                          <a:ea typeface="+mn-ea"/>
                          <a:cs typeface="+mn-ea"/>
                          <a:sym typeface="+mn-lt"/>
                        </a:rPr>
                        <a:t>2. Đóng vai là người nhận cuộc gọi.</a:t>
                      </a:r>
                    </a:p>
                  </a:txBody>
                  <a:tcPr marL="26457" marR="26457" marT="0" marB="0" anchor="ctr">
                    <a:lnL w="9525" cap="flat" cmpd="sng" algn="ctr">
                      <a:solidFill>
                        <a:schemeClr val="tx1">
                          <a:lumMod val="95000"/>
                          <a:lumOff val="5000"/>
                        </a:schemeClr>
                      </a:solidFill>
                      <a:prstDash val="solid"/>
                      <a:round/>
                      <a:headEnd type="none" w="med" len="med"/>
                      <a:tailEnd type="none" w="med" len="med"/>
                    </a:lnL>
                    <a:lnR w="9525" cap="flat" cmpd="sng" algn="ctr">
                      <a:solidFill>
                        <a:schemeClr val="tx1">
                          <a:lumMod val="95000"/>
                          <a:lumOff val="5000"/>
                        </a:schemeClr>
                      </a:solidFill>
                      <a:prstDash val="solid"/>
                      <a:round/>
                      <a:headEnd type="none" w="med" len="med"/>
                      <a:tailEnd type="none" w="med" len="med"/>
                    </a:lnR>
                    <a:lnT w="9525" cap="flat" cmpd="sng" algn="ctr">
                      <a:solidFill>
                        <a:schemeClr val="tx1">
                          <a:lumMod val="95000"/>
                          <a:lumOff val="5000"/>
                        </a:schemeClr>
                      </a:solidFill>
                      <a:prstDash val="solid"/>
                      <a:round/>
                      <a:headEnd type="none" w="med" len="med"/>
                      <a:tailEnd type="none" w="med" len="med"/>
                    </a:lnT>
                    <a:lnB w="9525" cap="flat" cmpd="sng" algn="ctr">
                      <a:solidFill>
                        <a:schemeClr val="tx1">
                          <a:lumMod val="95000"/>
                          <a:lumOff val="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41711631"/>
                  </a:ext>
                </a:extLst>
              </a:tr>
            </a:tbl>
          </a:graphicData>
        </a:graphic>
      </p:graphicFrame>
    </p:spTree>
    <p:extLst>
      <p:ext uri="{BB962C8B-B14F-4D97-AF65-F5344CB8AC3E}">
        <p14:creationId xmlns:p14="http://schemas.microsoft.com/office/powerpoint/2010/main" val="270678192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5"/>
            <a:extLst>
              <a:ext uri="{FF2B5EF4-FFF2-40B4-BE49-F238E27FC236}">
                <a16:creationId xmlns:a16="http://schemas.microsoft.com/office/drawing/2014/main" id="{8C9B5765-4D94-5C80-708F-985643EC3596}"/>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5230122A-5895-2FF4-CCDE-5B41189A1A0C}"/>
              </a:ext>
            </a:extLst>
          </p:cNvPr>
          <p:cNvSpPr/>
          <p:nvPr/>
        </p:nvSpPr>
        <p:spPr>
          <a:xfrm>
            <a:off x="518651" y="1841499"/>
            <a:ext cx="8625349" cy="1179711"/>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b="1" kern="1200" dirty="0">
                <a:solidFill>
                  <a:srgbClr val="F79646">
                    <a:lumMod val="75000"/>
                  </a:srgbClr>
                </a:solidFill>
                <a:latin typeface="+mj-lt"/>
                <a:cs typeface="+mn-ea"/>
                <a:sym typeface="+mn-lt"/>
              </a:rPr>
              <a:t>Câu 1. </a:t>
            </a:r>
            <a:r>
              <a:rPr lang="vi-VN" sz="2400" kern="1200" dirty="0">
                <a:solidFill>
                  <a:prstClr val="black"/>
                </a:solidFill>
                <a:latin typeface="+mj-lt"/>
                <a:cs typeface="+mn-ea"/>
                <a:sym typeface="+mn-lt"/>
              </a:rPr>
              <a:t>Đây là chiếc điện thoại nào? </a:t>
            </a:r>
            <a:endParaRPr lang="en-VN" sz="2400" kern="1200" dirty="0">
              <a:solidFill>
                <a:prstClr val="black"/>
              </a:solidFill>
              <a:latin typeface="+mj-lt"/>
              <a:cs typeface="+mn-ea"/>
              <a:sym typeface="+mn-lt"/>
            </a:endParaRPr>
          </a:p>
        </p:txBody>
      </p:sp>
      <p:sp>
        <p:nvSpPr>
          <p:cNvPr id="14" name="Rounded Rectangle 13">
            <a:extLst>
              <a:ext uri="{FF2B5EF4-FFF2-40B4-BE49-F238E27FC236}">
                <a16:creationId xmlns:a16="http://schemas.microsoft.com/office/drawing/2014/main" id="{97F6F7C4-A6BA-E663-6315-1E02EB2C5596}"/>
              </a:ext>
            </a:extLst>
          </p:cNvPr>
          <p:cNvSpPr/>
          <p:nvPr/>
        </p:nvSpPr>
        <p:spPr>
          <a:xfrm>
            <a:off x="550623" y="3376245"/>
            <a:ext cx="3233977" cy="129030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en-US" sz="2400" kern="1200" dirty="0">
                <a:solidFill>
                  <a:prstClr val="black"/>
                </a:solidFill>
                <a:latin typeface="+mj-lt"/>
                <a:cs typeface="+mn-ea"/>
                <a:sym typeface="+mn-lt"/>
              </a:rPr>
              <a:t>A. </a:t>
            </a:r>
            <a:r>
              <a:rPr lang="vi-VN" sz="2400" kern="1200" dirty="0">
                <a:solidFill>
                  <a:prstClr val="black"/>
                </a:solidFill>
                <a:latin typeface="+mj-lt"/>
                <a:cs typeface="+mn-ea"/>
                <a:sym typeface="+mn-lt"/>
              </a:rPr>
              <a:t>Điện thoại màn hình cảm ứng. </a:t>
            </a:r>
            <a:endParaRPr lang="en-VN" sz="2400" kern="1200" dirty="0">
              <a:solidFill>
                <a:prstClr val="black"/>
              </a:solidFill>
              <a:latin typeface="+mj-lt"/>
              <a:cs typeface="+mn-ea"/>
              <a:sym typeface="+mn-lt"/>
            </a:endParaRPr>
          </a:p>
        </p:txBody>
      </p:sp>
      <p:sp>
        <p:nvSpPr>
          <p:cNvPr id="23" name="Rounded Rectangle 22">
            <a:extLst>
              <a:ext uri="{FF2B5EF4-FFF2-40B4-BE49-F238E27FC236}">
                <a16:creationId xmlns:a16="http://schemas.microsoft.com/office/drawing/2014/main" id="{E33A476F-7D24-9967-C2C9-2A79D534CFFF}"/>
              </a:ext>
            </a:extLst>
          </p:cNvPr>
          <p:cNvSpPr/>
          <p:nvPr/>
        </p:nvSpPr>
        <p:spPr>
          <a:xfrm>
            <a:off x="5232399" y="3376245"/>
            <a:ext cx="3911600" cy="129030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latin typeface="+mj-lt"/>
                <a:cs typeface="+mn-ea"/>
                <a:sym typeface="+mn-lt"/>
              </a:rPr>
              <a:t>B. Điện thoại cố định. </a:t>
            </a:r>
            <a:endParaRPr lang="en-VN" sz="2400" kern="1200" dirty="0">
              <a:solidFill>
                <a:prstClr val="black"/>
              </a:solidFill>
              <a:latin typeface="+mj-lt"/>
              <a:cs typeface="+mn-ea"/>
              <a:sym typeface="+mn-lt"/>
            </a:endParaRPr>
          </a:p>
        </p:txBody>
      </p:sp>
      <p:sp>
        <p:nvSpPr>
          <p:cNvPr id="24" name="Rounded Rectangle 23">
            <a:extLst>
              <a:ext uri="{FF2B5EF4-FFF2-40B4-BE49-F238E27FC236}">
                <a16:creationId xmlns:a16="http://schemas.microsoft.com/office/drawing/2014/main" id="{DD949628-37F3-B03D-A7B4-4A257DC84CC5}"/>
              </a:ext>
            </a:extLst>
          </p:cNvPr>
          <p:cNvSpPr/>
          <p:nvPr/>
        </p:nvSpPr>
        <p:spPr>
          <a:xfrm>
            <a:off x="550623" y="4921629"/>
            <a:ext cx="3224741" cy="129030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latin typeface="+mj-lt"/>
                <a:cs typeface="+mn-ea"/>
                <a:sym typeface="+mn-lt"/>
              </a:rPr>
              <a:t>C. Điện </a:t>
            </a:r>
            <a:r>
              <a:rPr lang="vi-VN" sz="2400" kern="1200">
                <a:solidFill>
                  <a:prstClr val="black"/>
                </a:solidFill>
                <a:latin typeface="+mj-lt"/>
                <a:cs typeface="+mn-ea"/>
                <a:sym typeface="+mn-lt"/>
              </a:rPr>
              <a:t>thoại có</a:t>
            </a:r>
            <a:br>
              <a:rPr lang="en-US" sz="2400" kern="1200">
                <a:solidFill>
                  <a:prstClr val="black"/>
                </a:solidFill>
                <a:latin typeface="+mj-lt"/>
                <a:cs typeface="+mn-ea"/>
                <a:sym typeface="+mn-lt"/>
              </a:rPr>
            </a:br>
            <a:r>
              <a:rPr lang="vi-VN" sz="2400" kern="1200">
                <a:solidFill>
                  <a:prstClr val="black"/>
                </a:solidFill>
                <a:latin typeface="+mj-lt"/>
                <a:cs typeface="+mn-ea"/>
                <a:sym typeface="+mn-lt"/>
              </a:rPr>
              <a:t>bấm </a:t>
            </a:r>
            <a:r>
              <a:rPr lang="vi-VN" sz="2400" kern="1200" dirty="0">
                <a:solidFill>
                  <a:prstClr val="black"/>
                </a:solidFill>
                <a:latin typeface="+mj-lt"/>
                <a:cs typeface="+mn-ea"/>
                <a:sym typeface="+mn-lt"/>
              </a:rPr>
              <a:t>phím.  </a:t>
            </a:r>
            <a:endParaRPr lang="en-VN" sz="2400" kern="1200" dirty="0">
              <a:solidFill>
                <a:prstClr val="black"/>
              </a:solidFill>
              <a:latin typeface="+mj-lt"/>
              <a:cs typeface="+mn-ea"/>
              <a:sym typeface="+mn-lt"/>
            </a:endParaRPr>
          </a:p>
        </p:txBody>
      </p:sp>
      <p:sp>
        <p:nvSpPr>
          <p:cNvPr id="25" name="Rounded Rectangle 24">
            <a:extLst>
              <a:ext uri="{FF2B5EF4-FFF2-40B4-BE49-F238E27FC236}">
                <a16:creationId xmlns:a16="http://schemas.microsoft.com/office/drawing/2014/main" id="{F9A3DDC6-A2CE-4B9D-6EE9-B8C1242B7F3B}"/>
              </a:ext>
            </a:extLst>
          </p:cNvPr>
          <p:cNvSpPr/>
          <p:nvPr/>
        </p:nvSpPr>
        <p:spPr>
          <a:xfrm>
            <a:off x="5232400" y="4921629"/>
            <a:ext cx="3911599" cy="129030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latin typeface="+mj-lt"/>
                <a:cs typeface="+mn-ea"/>
                <a:sym typeface="+mn-lt"/>
              </a:rPr>
              <a:t>D. Điện thoại cố định không dây. </a:t>
            </a:r>
            <a:endParaRPr lang="en-VN" sz="2400" kern="1200" dirty="0">
              <a:solidFill>
                <a:prstClr val="black"/>
              </a:solidFill>
              <a:latin typeface="+mj-lt"/>
              <a:cs typeface="+mn-ea"/>
              <a:sym typeface="+mn-lt"/>
            </a:endParaRPr>
          </a:p>
        </p:txBody>
      </p:sp>
      <p:sp>
        <p:nvSpPr>
          <p:cNvPr id="27" name="Rounded Rectangle 26">
            <a:extLst>
              <a:ext uri="{FF2B5EF4-FFF2-40B4-BE49-F238E27FC236}">
                <a16:creationId xmlns:a16="http://schemas.microsoft.com/office/drawing/2014/main" id="{3F9C9315-EA29-637D-C238-53AAED71AAC7}"/>
              </a:ext>
            </a:extLst>
          </p:cNvPr>
          <p:cNvSpPr/>
          <p:nvPr/>
        </p:nvSpPr>
        <p:spPr>
          <a:xfrm>
            <a:off x="559859" y="3376245"/>
            <a:ext cx="3224741" cy="129030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en-US" sz="2400" b="1" kern="1200" dirty="0">
                <a:solidFill>
                  <a:prstClr val="black"/>
                </a:solidFill>
                <a:latin typeface="+mj-lt"/>
                <a:cs typeface="+mn-ea"/>
                <a:sym typeface="+mn-lt"/>
              </a:rPr>
              <a:t>A. </a:t>
            </a:r>
            <a:r>
              <a:rPr lang="vi-VN" sz="2400" b="1" kern="1200" dirty="0">
                <a:solidFill>
                  <a:prstClr val="black"/>
                </a:solidFill>
                <a:latin typeface="+mj-lt"/>
                <a:cs typeface="+mn-ea"/>
                <a:sym typeface="+mn-lt"/>
              </a:rPr>
              <a:t>Điện thoại màn hình cảm ứng. </a:t>
            </a:r>
            <a:endParaRPr lang="en-VN" sz="2400" b="1" kern="1200" dirty="0">
              <a:solidFill>
                <a:prstClr val="black"/>
              </a:solidFill>
              <a:latin typeface="+mj-lt"/>
              <a:cs typeface="+mn-ea"/>
              <a:sym typeface="+mn-lt"/>
            </a:endParaRPr>
          </a:p>
        </p:txBody>
      </p:sp>
      <p:pic>
        <p:nvPicPr>
          <p:cNvPr id="1026" name="Picture 2" descr="iPhone 15 Pro Max 256GB giá tốt, giảm đến 4 triệu, có góp 0%">
            <a:extLst>
              <a:ext uri="{FF2B5EF4-FFF2-40B4-BE49-F238E27FC236}">
                <a16:creationId xmlns:a16="http://schemas.microsoft.com/office/drawing/2014/main" id="{5E0C08A6-1854-9764-75DA-26C85826E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5009" y="2758692"/>
            <a:ext cx="2896991" cy="2896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87076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500"/>
                                        <p:tgtEl>
                                          <p:spTgt spid="23"/>
                                        </p:tgtEl>
                                      </p:cBhvr>
                                    </p:animEffect>
                                  </p:childTnLst>
                                </p:cTn>
                              </p:par>
                            </p:childTnLst>
                          </p:cTn>
                        </p:par>
                        <p:par>
                          <p:cTn id="17" fill="hold">
                            <p:stCondLst>
                              <p:cond delay="1000"/>
                            </p:stCondLst>
                            <p:childTnLst>
                              <p:par>
                                <p:cTn id="18" presetID="9"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dissolve">
                                      <p:cBhvr>
                                        <p:cTn id="20" dur="500"/>
                                        <p:tgtEl>
                                          <p:spTgt spid="24"/>
                                        </p:tgtEl>
                                      </p:cBhvr>
                                    </p:animEffect>
                                  </p:childTnLst>
                                </p:cTn>
                              </p:par>
                            </p:childTnLst>
                          </p:cTn>
                        </p:par>
                        <p:par>
                          <p:cTn id="21" fill="hold">
                            <p:stCondLst>
                              <p:cond delay="1500"/>
                            </p:stCondLst>
                            <p:childTnLst>
                              <p:par>
                                <p:cTn id="22" presetID="9"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dissolve">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blinds(horizontal)">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3" grpId="0" animBg="1"/>
      <p:bldP spid="24" grpId="0" animBg="1"/>
      <p:bldP spid="25" grpId="0" animBg="1"/>
      <p:bldP spid="2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80D7B5A3-F151-619C-F880-E281E36AC9C2}"/>
              </a:ext>
            </a:extLst>
          </p:cNvPr>
          <p:cNvSpPr/>
          <p:nvPr/>
        </p:nvSpPr>
        <p:spPr>
          <a:xfrm>
            <a:off x="548342" y="1790700"/>
            <a:ext cx="8870573" cy="1473200"/>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b="1" kern="1200" dirty="0">
                <a:solidFill>
                  <a:srgbClr val="F79646">
                    <a:lumMod val="75000"/>
                  </a:srgbClr>
                </a:solidFill>
                <a:cs typeface="+mn-ea"/>
                <a:sym typeface="+mn-lt"/>
              </a:rPr>
              <a:t>Câu 2. </a:t>
            </a:r>
            <a:r>
              <a:rPr lang="vi-VN" sz="2400" kern="1200" dirty="0">
                <a:solidFill>
                  <a:prstClr val="black"/>
                </a:solidFill>
                <a:cs typeface="+mn-ea"/>
                <a:sym typeface="+mn-lt"/>
              </a:rPr>
              <a:t>Hình ảnh sau đây thể hiện tính năng gì của điện thoại có kết nối </a:t>
            </a:r>
            <a:r>
              <a:rPr lang="vi-VN" sz="2400" kern="1200">
                <a:solidFill>
                  <a:prstClr val="black"/>
                </a:solidFill>
                <a:cs typeface="+mn-ea"/>
                <a:sym typeface="+mn-lt"/>
              </a:rPr>
              <a:t>với internet</a:t>
            </a:r>
            <a:r>
              <a:rPr lang="vi-VN" sz="2400" kern="1200" dirty="0">
                <a:solidFill>
                  <a:prstClr val="black"/>
                </a:solidFill>
                <a:cs typeface="+mn-ea"/>
                <a:sym typeface="+mn-lt"/>
              </a:rPr>
              <a:t>? </a:t>
            </a:r>
            <a:endParaRPr lang="en-VN" sz="2400" kern="1200" dirty="0">
              <a:solidFill>
                <a:prstClr val="black"/>
              </a:solidFill>
              <a:latin typeface="UTM Avo"/>
              <a:cs typeface="+mn-ea"/>
              <a:sym typeface="+mn-lt"/>
            </a:endParaRPr>
          </a:p>
        </p:txBody>
      </p:sp>
      <p:sp>
        <p:nvSpPr>
          <p:cNvPr id="3" name="Rounded Rectangle 2">
            <a:extLst>
              <a:ext uri="{FF2B5EF4-FFF2-40B4-BE49-F238E27FC236}">
                <a16:creationId xmlns:a16="http://schemas.microsoft.com/office/drawing/2014/main" id="{96613B6E-E9A2-1C58-2B34-3B438AB5FCD0}"/>
              </a:ext>
            </a:extLst>
          </p:cNvPr>
          <p:cNvSpPr/>
          <p:nvPr/>
        </p:nvSpPr>
        <p:spPr>
          <a:xfrm>
            <a:off x="535642" y="3744081"/>
            <a:ext cx="4165601" cy="1005720"/>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en-US" sz="2400" kern="1200" dirty="0">
                <a:solidFill>
                  <a:prstClr val="black"/>
                </a:solidFill>
                <a:latin typeface="UTM Avo"/>
                <a:cs typeface="+mn-ea"/>
                <a:sym typeface="+mn-lt"/>
              </a:rPr>
              <a:t>A. </a:t>
            </a:r>
            <a:r>
              <a:rPr lang="vi-VN" sz="2400" kern="1200" dirty="0">
                <a:solidFill>
                  <a:prstClr val="black"/>
                </a:solidFill>
                <a:cs typeface="+mn-ea"/>
                <a:sym typeface="+mn-lt"/>
              </a:rPr>
              <a:t>Nhắn tin</a:t>
            </a:r>
            <a:endParaRPr lang="en-VN" sz="2400" kern="1200" dirty="0">
              <a:solidFill>
                <a:prstClr val="black"/>
              </a:solidFill>
              <a:latin typeface="UTM Avo"/>
              <a:cs typeface="+mn-ea"/>
              <a:sym typeface="+mn-lt"/>
            </a:endParaRPr>
          </a:p>
        </p:txBody>
      </p:sp>
      <p:sp>
        <p:nvSpPr>
          <p:cNvPr id="4" name="Rounded Rectangle 3">
            <a:extLst>
              <a:ext uri="{FF2B5EF4-FFF2-40B4-BE49-F238E27FC236}">
                <a16:creationId xmlns:a16="http://schemas.microsoft.com/office/drawing/2014/main" id="{EBFA8B0C-5463-006D-BC1F-48F3282F795B}"/>
              </a:ext>
            </a:extLst>
          </p:cNvPr>
          <p:cNvSpPr/>
          <p:nvPr/>
        </p:nvSpPr>
        <p:spPr>
          <a:xfrm>
            <a:off x="5240615" y="3744081"/>
            <a:ext cx="4165601" cy="1005720"/>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B. Xem video trực tuyến</a:t>
            </a:r>
            <a:endParaRPr lang="en-VN" sz="2400" kern="1200" dirty="0">
              <a:solidFill>
                <a:prstClr val="black"/>
              </a:solidFill>
              <a:latin typeface="UTM Avo"/>
              <a:cs typeface="+mn-ea"/>
              <a:sym typeface="+mn-lt"/>
            </a:endParaRPr>
          </a:p>
        </p:txBody>
      </p:sp>
      <p:sp>
        <p:nvSpPr>
          <p:cNvPr id="5" name="Rounded Rectangle 4">
            <a:extLst>
              <a:ext uri="{FF2B5EF4-FFF2-40B4-BE49-F238E27FC236}">
                <a16:creationId xmlns:a16="http://schemas.microsoft.com/office/drawing/2014/main" id="{0C2C2FAD-C8AD-66F7-7D84-35A6E2831B2C}"/>
              </a:ext>
            </a:extLst>
          </p:cNvPr>
          <p:cNvSpPr/>
          <p:nvPr/>
        </p:nvSpPr>
        <p:spPr>
          <a:xfrm>
            <a:off x="548342" y="5153781"/>
            <a:ext cx="4165601" cy="1005720"/>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C. Phát nhạc</a:t>
            </a:r>
            <a:endParaRPr lang="en-VN" sz="2400" kern="1200" dirty="0">
              <a:solidFill>
                <a:prstClr val="black"/>
              </a:solidFill>
              <a:latin typeface="UTM Avo"/>
              <a:cs typeface="+mn-ea"/>
              <a:sym typeface="+mn-lt"/>
            </a:endParaRPr>
          </a:p>
        </p:txBody>
      </p:sp>
      <p:sp>
        <p:nvSpPr>
          <p:cNvPr id="6" name="Rounded Rectangle 5">
            <a:extLst>
              <a:ext uri="{FF2B5EF4-FFF2-40B4-BE49-F238E27FC236}">
                <a16:creationId xmlns:a16="http://schemas.microsoft.com/office/drawing/2014/main" id="{89EA8913-F899-7238-8D8D-AEB6AD539390}"/>
              </a:ext>
            </a:extLst>
          </p:cNvPr>
          <p:cNvSpPr/>
          <p:nvPr/>
        </p:nvSpPr>
        <p:spPr>
          <a:xfrm>
            <a:off x="5253315" y="5151323"/>
            <a:ext cx="4165600" cy="1005720"/>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D. Gọi video</a:t>
            </a:r>
            <a:endParaRPr lang="en-VN" sz="2400" kern="1200" dirty="0">
              <a:solidFill>
                <a:prstClr val="black"/>
              </a:solidFill>
              <a:latin typeface="UTM Avo"/>
              <a:cs typeface="+mn-ea"/>
              <a:sym typeface="+mn-lt"/>
            </a:endParaRPr>
          </a:p>
        </p:txBody>
      </p:sp>
      <p:pic>
        <p:nvPicPr>
          <p:cNvPr id="7" name="Picture 6">
            <a:extLst>
              <a:ext uri="{FF2B5EF4-FFF2-40B4-BE49-F238E27FC236}">
                <a16:creationId xmlns:a16="http://schemas.microsoft.com/office/drawing/2014/main" id="{383DA6F6-47A4-5E98-EE6D-C627FE9ABA20}"/>
              </a:ext>
            </a:extLst>
          </p:cNvPr>
          <p:cNvPicPr>
            <a:picLocks noChangeAspect="1"/>
          </p:cNvPicPr>
          <p:nvPr/>
        </p:nvPicPr>
        <p:blipFill rotWithShape="1">
          <a:blip r:embed="rId3"/>
          <a:srcRect t="4403"/>
          <a:stretch/>
        </p:blipFill>
        <p:spPr bwMode="auto">
          <a:xfrm>
            <a:off x="9702800" y="3429000"/>
            <a:ext cx="2255723" cy="2554089"/>
          </a:xfrm>
          <a:prstGeom prst="rect">
            <a:avLst/>
          </a:prstGeom>
          <a:ln>
            <a:noFill/>
          </a:ln>
          <a:extLst>
            <a:ext uri="{53640926-AAD7-44D8-BBD7-CCE9431645EC}">
              <a14:shadowObscured xmlns:a14="http://schemas.microsoft.com/office/drawing/2010/main"/>
            </a:ext>
          </a:extLst>
        </p:spPr>
      </p:pic>
      <p:sp>
        <p:nvSpPr>
          <p:cNvPr id="8" name="Rounded Rectangle 7">
            <a:extLst>
              <a:ext uri="{FF2B5EF4-FFF2-40B4-BE49-F238E27FC236}">
                <a16:creationId xmlns:a16="http://schemas.microsoft.com/office/drawing/2014/main" id="{7BE0AD49-069A-1012-30EC-81183308961E}"/>
              </a:ext>
            </a:extLst>
          </p:cNvPr>
          <p:cNvSpPr/>
          <p:nvPr/>
        </p:nvSpPr>
        <p:spPr>
          <a:xfrm>
            <a:off x="5253315" y="5151323"/>
            <a:ext cx="4165600" cy="1005720"/>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b="1" kern="1200" dirty="0">
                <a:solidFill>
                  <a:prstClr val="black"/>
                </a:solidFill>
                <a:cs typeface="+mn-ea"/>
                <a:sym typeface="+mn-lt"/>
              </a:rPr>
              <a:t>D. Gọi video</a:t>
            </a:r>
            <a:endParaRPr lang="en-VN" sz="2400" b="1" kern="1200" dirty="0">
              <a:solidFill>
                <a:prstClr val="black"/>
              </a:solidFill>
              <a:latin typeface="UTM Avo"/>
              <a:cs typeface="+mn-ea"/>
              <a:sym typeface="+mn-lt"/>
            </a:endParaRPr>
          </a:p>
        </p:txBody>
      </p:sp>
    </p:spTree>
    <p:extLst>
      <p:ext uri="{BB962C8B-B14F-4D97-AF65-F5344CB8AC3E}">
        <p14:creationId xmlns:p14="http://schemas.microsoft.com/office/powerpoint/2010/main" val="107237589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p:stCondLst>
                              <p:cond delay="500"/>
                            </p:stCondLst>
                            <p:childTnLst>
                              <p:par>
                                <p:cTn id="17" presetID="9"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par>
                          <p:cTn id="20" fill="hold">
                            <p:stCondLst>
                              <p:cond delay="1000"/>
                            </p:stCondLst>
                            <p:childTnLst>
                              <p:par>
                                <p:cTn id="21" presetID="9"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par>
                          <p:cTn id="24" fill="hold">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61BC4C5-18A5-435B-4D13-8E39B17712F5}"/>
              </a:ext>
            </a:extLst>
          </p:cNvPr>
          <p:cNvSpPr/>
          <p:nvPr/>
        </p:nvSpPr>
        <p:spPr>
          <a:xfrm>
            <a:off x="407298" y="1886748"/>
            <a:ext cx="9185438" cy="133349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b="1" kern="1200" dirty="0">
                <a:solidFill>
                  <a:srgbClr val="F79646">
                    <a:lumMod val="75000"/>
                  </a:srgbClr>
                </a:solidFill>
                <a:latin typeface="+mj-lt"/>
                <a:cs typeface="+mn-ea"/>
                <a:sym typeface="+mn-lt"/>
              </a:rPr>
              <a:t>Câu 3. </a:t>
            </a:r>
            <a:r>
              <a:rPr lang="vi-VN" sz="2400" kern="1200" dirty="0">
                <a:solidFill>
                  <a:prstClr val="black"/>
                </a:solidFill>
                <a:latin typeface="+mj-lt"/>
                <a:cs typeface="+mn-ea"/>
                <a:sym typeface="+mn-lt"/>
              </a:rPr>
              <a:t>Bộ phận được đánh dấu sau đây của điện thoại cảm ứng được gọi là gì? </a:t>
            </a:r>
            <a:endParaRPr lang="en-VN" sz="2400" kern="1200" dirty="0">
              <a:solidFill>
                <a:prstClr val="black"/>
              </a:solidFill>
              <a:latin typeface="+mj-lt"/>
              <a:cs typeface="+mn-ea"/>
              <a:sym typeface="+mn-lt"/>
            </a:endParaRPr>
          </a:p>
        </p:txBody>
      </p:sp>
      <p:sp>
        <p:nvSpPr>
          <p:cNvPr id="3" name="Rounded Rectangle 2">
            <a:extLst>
              <a:ext uri="{FF2B5EF4-FFF2-40B4-BE49-F238E27FC236}">
                <a16:creationId xmlns:a16="http://schemas.microsoft.com/office/drawing/2014/main" id="{5C12F680-C924-DDA2-0948-567E9D3EEAB3}"/>
              </a:ext>
            </a:extLst>
          </p:cNvPr>
          <p:cNvSpPr/>
          <p:nvPr/>
        </p:nvSpPr>
        <p:spPr>
          <a:xfrm>
            <a:off x="548342" y="3674352"/>
            <a:ext cx="4165601" cy="91034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en-US" sz="2400" kern="1200" dirty="0">
                <a:solidFill>
                  <a:prstClr val="black"/>
                </a:solidFill>
                <a:latin typeface="+mj-lt"/>
                <a:cs typeface="+mn-ea"/>
                <a:sym typeface="+mn-lt"/>
              </a:rPr>
              <a:t>A. </a:t>
            </a:r>
            <a:r>
              <a:rPr lang="vi-VN" sz="2400" kern="1200" dirty="0">
                <a:solidFill>
                  <a:prstClr val="black"/>
                </a:solidFill>
                <a:latin typeface="+mj-lt"/>
                <a:cs typeface="+mn-ea"/>
                <a:sym typeface="+mn-lt"/>
              </a:rPr>
              <a:t>Nút ngắn</a:t>
            </a:r>
            <a:endParaRPr lang="en-VN" sz="2400" kern="1200" dirty="0">
              <a:solidFill>
                <a:prstClr val="black"/>
              </a:solidFill>
              <a:latin typeface="+mj-lt"/>
              <a:cs typeface="+mn-ea"/>
              <a:sym typeface="+mn-lt"/>
            </a:endParaRPr>
          </a:p>
        </p:txBody>
      </p:sp>
      <p:sp>
        <p:nvSpPr>
          <p:cNvPr id="4" name="Rounded Rectangle 3">
            <a:extLst>
              <a:ext uri="{FF2B5EF4-FFF2-40B4-BE49-F238E27FC236}">
                <a16:creationId xmlns:a16="http://schemas.microsoft.com/office/drawing/2014/main" id="{57AA6310-2117-C103-5186-AF9299465AFD}"/>
              </a:ext>
            </a:extLst>
          </p:cNvPr>
          <p:cNvSpPr/>
          <p:nvPr/>
        </p:nvSpPr>
        <p:spPr>
          <a:xfrm>
            <a:off x="5253315" y="3674352"/>
            <a:ext cx="4165601" cy="91034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latin typeface="+mj-lt"/>
                <a:cs typeface="+mn-ea"/>
                <a:sym typeface="+mn-lt"/>
              </a:rPr>
              <a:t>B. Micro</a:t>
            </a:r>
            <a:endParaRPr lang="en-VN" sz="2400" kern="1200" dirty="0">
              <a:solidFill>
                <a:prstClr val="black"/>
              </a:solidFill>
              <a:latin typeface="+mj-lt"/>
              <a:cs typeface="+mn-ea"/>
              <a:sym typeface="+mn-lt"/>
            </a:endParaRPr>
          </a:p>
        </p:txBody>
      </p:sp>
      <p:sp>
        <p:nvSpPr>
          <p:cNvPr id="5" name="Rounded Rectangle 4">
            <a:extLst>
              <a:ext uri="{FF2B5EF4-FFF2-40B4-BE49-F238E27FC236}">
                <a16:creationId xmlns:a16="http://schemas.microsoft.com/office/drawing/2014/main" id="{BDBF5BB7-D214-4F75-F686-660A2BCA39E0}"/>
              </a:ext>
            </a:extLst>
          </p:cNvPr>
          <p:cNvSpPr/>
          <p:nvPr/>
        </p:nvSpPr>
        <p:spPr>
          <a:xfrm>
            <a:off x="548342" y="4995152"/>
            <a:ext cx="4165601" cy="91034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latin typeface="+mj-lt"/>
                <a:cs typeface="+mn-ea"/>
                <a:sym typeface="+mn-lt"/>
              </a:rPr>
              <a:t>C. Camera</a:t>
            </a:r>
            <a:endParaRPr lang="en-VN" sz="2400" kern="1200" dirty="0">
              <a:solidFill>
                <a:prstClr val="black"/>
              </a:solidFill>
              <a:latin typeface="+mj-lt"/>
              <a:cs typeface="+mn-ea"/>
              <a:sym typeface="+mn-lt"/>
            </a:endParaRPr>
          </a:p>
        </p:txBody>
      </p:sp>
      <p:sp>
        <p:nvSpPr>
          <p:cNvPr id="6" name="Rounded Rectangle 5">
            <a:extLst>
              <a:ext uri="{FF2B5EF4-FFF2-40B4-BE49-F238E27FC236}">
                <a16:creationId xmlns:a16="http://schemas.microsoft.com/office/drawing/2014/main" id="{EEE1B0A9-562B-4BF9-B219-4C93854C1FDF}"/>
              </a:ext>
            </a:extLst>
          </p:cNvPr>
          <p:cNvSpPr/>
          <p:nvPr/>
        </p:nvSpPr>
        <p:spPr>
          <a:xfrm>
            <a:off x="5253315" y="4992694"/>
            <a:ext cx="4165600" cy="91034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latin typeface="+mj-lt"/>
                <a:cs typeface="+mn-ea"/>
                <a:sym typeface="+mn-lt"/>
              </a:rPr>
              <a:t>D. Loa</a:t>
            </a:r>
            <a:endParaRPr lang="en-VN" sz="2400" kern="1200" dirty="0">
              <a:solidFill>
                <a:prstClr val="black"/>
              </a:solidFill>
              <a:latin typeface="+mj-lt"/>
              <a:cs typeface="+mn-ea"/>
              <a:sym typeface="+mn-lt"/>
            </a:endParaRPr>
          </a:p>
        </p:txBody>
      </p:sp>
      <p:pic>
        <p:nvPicPr>
          <p:cNvPr id="7" name="Picture 6">
            <a:extLst>
              <a:ext uri="{FF2B5EF4-FFF2-40B4-BE49-F238E27FC236}">
                <a16:creationId xmlns:a16="http://schemas.microsoft.com/office/drawing/2014/main" id="{202AA702-892A-A714-182D-4DE14163877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9766556" y="1009074"/>
            <a:ext cx="2024667" cy="3892308"/>
          </a:xfrm>
          <a:prstGeom prst="rect">
            <a:avLst/>
          </a:prstGeom>
        </p:spPr>
      </p:pic>
      <p:sp>
        <p:nvSpPr>
          <p:cNvPr id="8" name="Rounded Rectangle 7">
            <a:extLst>
              <a:ext uri="{FF2B5EF4-FFF2-40B4-BE49-F238E27FC236}">
                <a16:creationId xmlns:a16="http://schemas.microsoft.com/office/drawing/2014/main" id="{F0B31212-8B96-E2AE-9B77-19D242CAC1E6}"/>
              </a:ext>
            </a:extLst>
          </p:cNvPr>
          <p:cNvSpPr/>
          <p:nvPr/>
        </p:nvSpPr>
        <p:spPr>
          <a:xfrm>
            <a:off x="548341" y="4992693"/>
            <a:ext cx="4165601" cy="91034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b="1" kern="1200" dirty="0">
                <a:solidFill>
                  <a:prstClr val="black"/>
                </a:solidFill>
                <a:latin typeface="+mj-lt"/>
                <a:cs typeface="+mn-ea"/>
                <a:sym typeface="+mn-lt"/>
              </a:rPr>
              <a:t>C. Camera</a:t>
            </a:r>
            <a:endParaRPr lang="en-VN" sz="2400" b="1" kern="1200" dirty="0">
              <a:solidFill>
                <a:prstClr val="black"/>
              </a:solidFill>
              <a:latin typeface="+mj-lt"/>
              <a:cs typeface="+mn-ea"/>
              <a:sym typeface="+mn-lt"/>
            </a:endParaRPr>
          </a:p>
        </p:txBody>
      </p:sp>
    </p:spTree>
    <p:extLst>
      <p:ext uri="{BB962C8B-B14F-4D97-AF65-F5344CB8AC3E}">
        <p14:creationId xmlns:p14="http://schemas.microsoft.com/office/powerpoint/2010/main" val="339944848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p:stCondLst>
                              <p:cond delay="500"/>
                            </p:stCondLst>
                            <p:childTnLst>
                              <p:par>
                                <p:cTn id="17" presetID="9"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par>
                          <p:cTn id="20" fill="hold">
                            <p:stCondLst>
                              <p:cond delay="1000"/>
                            </p:stCondLst>
                            <p:childTnLst>
                              <p:par>
                                <p:cTn id="21" presetID="9"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par>
                          <p:cTn id="24" fill="hold">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B64C76B-402B-4533-E8DF-E1BCF73EF980}"/>
              </a:ext>
            </a:extLst>
          </p:cNvPr>
          <p:cNvSpPr/>
          <p:nvPr/>
        </p:nvSpPr>
        <p:spPr>
          <a:xfrm>
            <a:off x="708388" y="1879600"/>
            <a:ext cx="10775223" cy="2150805"/>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b="1" kern="1200" dirty="0">
                <a:solidFill>
                  <a:srgbClr val="F79646">
                    <a:lumMod val="75000"/>
                  </a:srgbClr>
                </a:solidFill>
                <a:cs typeface="+mn-ea"/>
                <a:sym typeface="+mn-lt"/>
              </a:rPr>
              <a:t>Câu 4. </a:t>
            </a:r>
            <a:r>
              <a:rPr lang="vi-VN" sz="2400" kern="1200" dirty="0">
                <a:solidFill>
                  <a:prstClr val="black"/>
                </a:solidFill>
                <a:cs typeface="+mn-ea"/>
                <a:sym typeface="+mn-lt"/>
              </a:rPr>
              <a:t>Bộ phận được đánh dấu sau đây của điện thoại cảm ứng được gọi là gì? </a:t>
            </a:r>
          </a:p>
          <a:p>
            <a:pPr algn="just" defTabSz="609630">
              <a:lnSpc>
                <a:spcPct val="150000"/>
              </a:lnSpc>
              <a:spcAft>
                <a:spcPts val="667"/>
              </a:spcAft>
              <a:buClrTx/>
            </a:pPr>
            <a:endParaRPr lang="en-VN" sz="2400" kern="1200" dirty="0">
              <a:solidFill>
                <a:prstClr val="black"/>
              </a:solidFill>
              <a:latin typeface="UTM Avo"/>
              <a:cs typeface="+mn-ea"/>
              <a:sym typeface="+mn-lt"/>
            </a:endParaRPr>
          </a:p>
        </p:txBody>
      </p:sp>
      <p:sp>
        <p:nvSpPr>
          <p:cNvPr id="3" name="Rounded Rectangle 2">
            <a:extLst>
              <a:ext uri="{FF2B5EF4-FFF2-40B4-BE49-F238E27FC236}">
                <a16:creationId xmlns:a16="http://schemas.microsoft.com/office/drawing/2014/main" id="{355A5904-0CCD-925C-FC94-39FFF68253A4}"/>
              </a:ext>
            </a:extLst>
          </p:cNvPr>
          <p:cNvSpPr/>
          <p:nvPr/>
        </p:nvSpPr>
        <p:spPr>
          <a:xfrm>
            <a:off x="1512699" y="4559300"/>
            <a:ext cx="4165601" cy="76281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en-US" sz="2400" kern="1200" dirty="0">
                <a:solidFill>
                  <a:prstClr val="black"/>
                </a:solidFill>
                <a:latin typeface="UTM Avo"/>
                <a:cs typeface="+mn-ea"/>
                <a:sym typeface="+mn-lt"/>
              </a:rPr>
              <a:t>A. </a:t>
            </a:r>
            <a:r>
              <a:rPr lang="vi-VN" sz="2400" kern="1200" dirty="0">
                <a:solidFill>
                  <a:prstClr val="black"/>
                </a:solidFill>
                <a:cs typeface="+mn-ea"/>
                <a:sym typeface="+mn-lt"/>
              </a:rPr>
              <a:t>Pin yếu</a:t>
            </a:r>
            <a:endParaRPr lang="en-VN" sz="2400" kern="1200" dirty="0">
              <a:solidFill>
                <a:prstClr val="black"/>
              </a:solidFill>
              <a:latin typeface="UTM Avo"/>
              <a:cs typeface="+mn-ea"/>
              <a:sym typeface="+mn-lt"/>
            </a:endParaRPr>
          </a:p>
        </p:txBody>
      </p:sp>
      <p:sp>
        <p:nvSpPr>
          <p:cNvPr id="4" name="Rounded Rectangle 3">
            <a:extLst>
              <a:ext uri="{FF2B5EF4-FFF2-40B4-BE49-F238E27FC236}">
                <a16:creationId xmlns:a16="http://schemas.microsoft.com/office/drawing/2014/main" id="{CA8831C2-3075-6800-844D-7A8BE725DC86}"/>
              </a:ext>
            </a:extLst>
          </p:cNvPr>
          <p:cNvSpPr/>
          <p:nvPr/>
        </p:nvSpPr>
        <p:spPr>
          <a:xfrm>
            <a:off x="6488299" y="4586542"/>
            <a:ext cx="4165601" cy="76281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B. Chuyển đổi dữ liệu</a:t>
            </a:r>
            <a:endParaRPr lang="en-VN" sz="2400" kern="1200" dirty="0">
              <a:solidFill>
                <a:prstClr val="black"/>
              </a:solidFill>
              <a:latin typeface="UTM Avo"/>
              <a:cs typeface="+mn-ea"/>
              <a:sym typeface="+mn-lt"/>
            </a:endParaRPr>
          </a:p>
        </p:txBody>
      </p:sp>
      <p:sp>
        <p:nvSpPr>
          <p:cNvPr id="5" name="Rounded Rectangle 4">
            <a:extLst>
              <a:ext uri="{FF2B5EF4-FFF2-40B4-BE49-F238E27FC236}">
                <a16:creationId xmlns:a16="http://schemas.microsoft.com/office/drawing/2014/main" id="{8424D31B-CD35-CC4C-53BD-4CDA5B07AA03}"/>
              </a:ext>
            </a:extLst>
          </p:cNvPr>
          <p:cNvSpPr/>
          <p:nvPr/>
        </p:nvSpPr>
        <p:spPr>
          <a:xfrm>
            <a:off x="1525399" y="5740398"/>
            <a:ext cx="4165601" cy="76281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C. Đang sạc pin</a:t>
            </a:r>
            <a:endParaRPr lang="en-VN" sz="2400" kern="1200" dirty="0">
              <a:solidFill>
                <a:prstClr val="black"/>
              </a:solidFill>
              <a:latin typeface="UTM Avo"/>
              <a:cs typeface="+mn-ea"/>
              <a:sym typeface="+mn-lt"/>
            </a:endParaRPr>
          </a:p>
        </p:txBody>
      </p:sp>
      <p:sp>
        <p:nvSpPr>
          <p:cNvPr id="6" name="Rounded Rectangle 5">
            <a:extLst>
              <a:ext uri="{FF2B5EF4-FFF2-40B4-BE49-F238E27FC236}">
                <a16:creationId xmlns:a16="http://schemas.microsoft.com/office/drawing/2014/main" id="{AEEAAF8B-9C56-1A32-0F1F-B1F972458941}"/>
              </a:ext>
            </a:extLst>
          </p:cNvPr>
          <p:cNvSpPr/>
          <p:nvPr/>
        </p:nvSpPr>
        <p:spPr>
          <a:xfrm>
            <a:off x="6500999" y="5740398"/>
            <a:ext cx="4165600" cy="76281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D. Thay thế pin</a:t>
            </a:r>
            <a:endParaRPr lang="en-VN" sz="2400" kern="1200" dirty="0">
              <a:solidFill>
                <a:prstClr val="black"/>
              </a:solidFill>
              <a:latin typeface="UTM Avo"/>
              <a:cs typeface="+mn-ea"/>
              <a:sym typeface="+mn-lt"/>
            </a:endParaRPr>
          </a:p>
        </p:txBody>
      </p:sp>
      <p:pic>
        <p:nvPicPr>
          <p:cNvPr id="7" name="Picture 6">
            <a:extLst>
              <a:ext uri="{FF2B5EF4-FFF2-40B4-BE49-F238E27FC236}">
                <a16:creationId xmlns:a16="http://schemas.microsoft.com/office/drawing/2014/main" id="{F0397358-45E1-22D4-A62A-B7307F25DF7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b="7163"/>
          <a:stretch/>
        </p:blipFill>
        <p:spPr>
          <a:xfrm>
            <a:off x="5205323" y="2601038"/>
            <a:ext cx="1781352" cy="1056562"/>
          </a:xfrm>
          <a:prstGeom prst="rect">
            <a:avLst/>
          </a:prstGeom>
        </p:spPr>
      </p:pic>
      <p:sp>
        <p:nvSpPr>
          <p:cNvPr id="9" name="Rounded Rectangle 8">
            <a:extLst>
              <a:ext uri="{FF2B5EF4-FFF2-40B4-BE49-F238E27FC236}">
                <a16:creationId xmlns:a16="http://schemas.microsoft.com/office/drawing/2014/main" id="{0682F794-B888-524C-DBC0-0121B8BAD184}"/>
              </a:ext>
            </a:extLst>
          </p:cNvPr>
          <p:cNvSpPr/>
          <p:nvPr/>
        </p:nvSpPr>
        <p:spPr>
          <a:xfrm>
            <a:off x="1539254" y="5740398"/>
            <a:ext cx="4165601" cy="762819"/>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b="1" kern="1200" dirty="0">
                <a:solidFill>
                  <a:prstClr val="black"/>
                </a:solidFill>
                <a:cs typeface="+mn-ea"/>
                <a:sym typeface="+mn-lt"/>
              </a:rPr>
              <a:t>C. Đang sạc pin</a:t>
            </a:r>
            <a:endParaRPr lang="en-VN" sz="2400" b="1" kern="1200" dirty="0">
              <a:solidFill>
                <a:prstClr val="black"/>
              </a:solidFill>
              <a:latin typeface="UTM Avo"/>
              <a:cs typeface="+mn-ea"/>
              <a:sym typeface="+mn-lt"/>
            </a:endParaRPr>
          </a:p>
        </p:txBody>
      </p:sp>
    </p:spTree>
    <p:extLst>
      <p:ext uri="{BB962C8B-B14F-4D97-AF65-F5344CB8AC3E}">
        <p14:creationId xmlns:p14="http://schemas.microsoft.com/office/powerpoint/2010/main" val="267302512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p:stCondLst>
                              <p:cond delay="500"/>
                            </p:stCondLst>
                            <p:childTnLst>
                              <p:par>
                                <p:cTn id="17" presetID="9"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par>
                          <p:cTn id="20" fill="hold">
                            <p:stCondLst>
                              <p:cond delay="1000"/>
                            </p:stCondLst>
                            <p:childTnLst>
                              <p:par>
                                <p:cTn id="21" presetID="9"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par>
                          <p:cTn id="24" fill="hold">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877883C8-9DC6-8DB9-0E83-174151F139E8}"/>
              </a:ext>
            </a:extLst>
          </p:cNvPr>
          <p:cNvSpPr/>
          <p:nvPr/>
        </p:nvSpPr>
        <p:spPr>
          <a:xfrm>
            <a:off x="1089388" y="2171699"/>
            <a:ext cx="10216423" cy="1168400"/>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b="1" kern="1200" dirty="0">
                <a:solidFill>
                  <a:srgbClr val="F79646">
                    <a:lumMod val="75000"/>
                  </a:srgbClr>
                </a:solidFill>
                <a:cs typeface="+mn-ea"/>
                <a:sym typeface="+mn-lt"/>
              </a:rPr>
              <a:t>Câu 5. </a:t>
            </a:r>
            <a:r>
              <a:rPr lang="vi-VN" sz="2400" kern="1200" dirty="0">
                <a:solidFill>
                  <a:prstClr val="black"/>
                </a:solidFill>
                <a:cs typeface="+mn-ea"/>
                <a:sym typeface="+mn-lt"/>
              </a:rPr>
              <a:t>Số điện thoại nào </a:t>
            </a:r>
            <a:r>
              <a:rPr lang="vi-VN" sz="2400" b="1" kern="1200" dirty="0">
                <a:solidFill>
                  <a:prstClr val="black"/>
                </a:solidFill>
                <a:cs typeface="+mn-ea"/>
                <a:sym typeface="+mn-lt"/>
              </a:rPr>
              <a:t>không</a:t>
            </a:r>
            <a:r>
              <a:rPr lang="vi-VN" sz="2400" kern="1200" dirty="0">
                <a:solidFill>
                  <a:prstClr val="black"/>
                </a:solidFill>
                <a:cs typeface="+mn-ea"/>
                <a:sym typeface="+mn-lt"/>
              </a:rPr>
              <a:t> phải là số điện thoại khẩn cấp?</a:t>
            </a:r>
          </a:p>
        </p:txBody>
      </p:sp>
      <p:sp>
        <p:nvSpPr>
          <p:cNvPr id="3" name="Rounded Rectangle 2">
            <a:extLst>
              <a:ext uri="{FF2B5EF4-FFF2-40B4-BE49-F238E27FC236}">
                <a16:creationId xmlns:a16="http://schemas.microsoft.com/office/drawing/2014/main" id="{B0C74339-1C1A-27E8-A890-1932476835E5}"/>
              </a:ext>
            </a:extLst>
          </p:cNvPr>
          <p:cNvSpPr/>
          <p:nvPr/>
        </p:nvSpPr>
        <p:spPr>
          <a:xfrm>
            <a:off x="1371599" y="3833259"/>
            <a:ext cx="4165601" cy="962016"/>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en-US" sz="2400" kern="1200" dirty="0">
                <a:solidFill>
                  <a:prstClr val="black"/>
                </a:solidFill>
                <a:latin typeface="UTM Avo"/>
                <a:cs typeface="+mn-ea"/>
                <a:sym typeface="+mn-lt"/>
              </a:rPr>
              <a:t>A. </a:t>
            </a:r>
            <a:r>
              <a:rPr lang="vi-VN" sz="2400" kern="1200" dirty="0">
                <a:solidFill>
                  <a:prstClr val="black"/>
                </a:solidFill>
                <a:cs typeface="+mn-ea"/>
                <a:sym typeface="+mn-lt"/>
              </a:rPr>
              <a:t>115</a:t>
            </a:r>
            <a:endParaRPr lang="en-VN" sz="2400" kern="1200" dirty="0">
              <a:solidFill>
                <a:prstClr val="black"/>
              </a:solidFill>
              <a:latin typeface="UTM Avo"/>
              <a:cs typeface="+mn-ea"/>
              <a:sym typeface="+mn-lt"/>
            </a:endParaRPr>
          </a:p>
        </p:txBody>
      </p:sp>
      <p:sp>
        <p:nvSpPr>
          <p:cNvPr id="4" name="Rounded Rectangle 3">
            <a:extLst>
              <a:ext uri="{FF2B5EF4-FFF2-40B4-BE49-F238E27FC236}">
                <a16:creationId xmlns:a16="http://schemas.microsoft.com/office/drawing/2014/main" id="{57B38C8C-41D9-F046-0E77-5AAE208516A0}"/>
              </a:ext>
            </a:extLst>
          </p:cNvPr>
          <p:cNvSpPr/>
          <p:nvPr/>
        </p:nvSpPr>
        <p:spPr>
          <a:xfrm>
            <a:off x="6654799" y="3833259"/>
            <a:ext cx="4165601" cy="962016"/>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B. 116</a:t>
            </a:r>
            <a:endParaRPr lang="en-VN" sz="2400" kern="1200" dirty="0">
              <a:solidFill>
                <a:prstClr val="black"/>
              </a:solidFill>
              <a:latin typeface="UTM Avo"/>
              <a:cs typeface="+mn-ea"/>
              <a:sym typeface="+mn-lt"/>
            </a:endParaRPr>
          </a:p>
        </p:txBody>
      </p:sp>
      <p:sp>
        <p:nvSpPr>
          <p:cNvPr id="5" name="Rounded Rectangle 4">
            <a:extLst>
              <a:ext uri="{FF2B5EF4-FFF2-40B4-BE49-F238E27FC236}">
                <a16:creationId xmlns:a16="http://schemas.microsoft.com/office/drawing/2014/main" id="{3EA89C31-DA66-3733-E76D-F25BE8F7302F}"/>
              </a:ext>
            </a:extLst>
          </p:cNvPr>
          <p:cNvSpPr/>
          <p:nvPr/>
        </p:nvSpPr>
        <p:spPr>
          <a:xfrm>
            <a:off x="1371599" y="5288435"/>
            <a:ext cx="4165601" cy="962016"/>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C. 113</a:t>
            </a:r>
            <a:endParaRPr lang="en-VN" sz="2400" kern="1200" dirty="0">
              <a:solidFill>
                <a:prstClr val="black"/>
              </a:solidFill>
              <a:latin typeface="UTM Avo"/>
              <a:cs typeface="+mn-ea"/>
              <a:sym typeface="+mn-lt"/>
            </a:endParaRPr>
          </a:p>
        </p:txBody>
      </p:sp>
      <p:sp>
        <p:nvSpPr>
          <p:cNvPr id="6" name="Rounded Rectangle 5">
            <a:extLst>
              <a:ext uri="{FF2B5EF4-FFF2-40B4-BE49-F238E27FC236}">
                <a16:creationId xmlns:a16="http://schemas.microsoft.com/office/drawing/2014/main" id="{3BEA4FAD-0681-FCE0-FF32-EF76A74C584E}"/>
              </a:ext>
            </a:extLst>
          </p:cNvPr>
          <p:cNvSpPr/>
          <p:nvPr/>
        </p:nvSpPr>
        <p:spPr>
          <a:xfrm>
            <a:off x="6654799" y="5288435"/>
            <a:ext cx="4165600" cy="962016"/>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kern="1200" dirty="0">
                <a:solidFill>
                  <a:prstClr val="black"/>
                </a:solidFill>
                <a:cs typeface="+mn-ea"/>
                <a:sym typeface="+mn-lt"/>
              </a:rPr>
              <a:t>D. 114</a:t>
            </a:r>
            <a:endParaRPr lang="en-VN" sz="2400" kern="1200" dirty="0">
              <a:solidFill>
                <a:prstClr val="black"/>
              </a:solidFill>
              <a:latin typeface="UTM Avo"/>
              <a:cs typeface="+mn-ea"/>
              <a:sym typeface="+mn-lt"/>
            </a:endParaRPr>
          </a:p>
        </p:txBody>
      </p:sp>
      <p:sp>
        <p:nvSpPr>
          <p:cNvPr id="7" name="Rounded Rectangle 6">
            <a:extLst>
              <a:ext uri="{FF2B5EF4-FFF2-40B4-BE49-F238E27FC236}">
                <a16:creationId xmlns:a16="http://schemas.microsoft.com/office/drawing/2014/main" id="{3090A77E-E337-C42E-0310-53618ACBAD61}"/>
              </a:ext>
            </a:extLst>
          </p:cNvPr>
          <p:cNvSpPr/>
          <p:nvPr/>
        </p:nvSpPr>
        <p:spPr>
          <a:xfrm>
            <a:off x="6654799" y="3833259"/>
            <a:ext cx="4165601" cy="962016"/>
          </a:xfrm>
          <a:prstGeom prst="roundRect">
            <a:avLst/>
          </a:prstGeom>
          <a:solidFill>
            <a:srgbClr val="FFF8F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spcAft>
                <a:spcPts val="667"/>
              </a:spcAft>
              <a:buClrTx/>
            </a:pPr>
            <a:r>
              <a:rPr lang="vi-VN" sz="2400" b="1" kern="1200" dirty="0">
                <a:solidFill>
                  <a:prstClr val="black"/>
                </a:solidFill>
                <a:cs typeface="+mn-ea"/>
                <a:sym typeface="+mn-lt"/>
              </a:rPr>
              <a:t>B. 116</a:t>
            </a:r>
            <a:endParaRPr lang="en-VN" sz="2400" b="1" kern="1200" dirty="0">
              <a:solidFill>
                <a:prstClr val="black"/>
              </a:solidFill>
              <a:latin typeface="UTM Avo"/>
              <a:cs typeface="+mn-ea"/>
              <a:sym typeface="+mn-lt"/>
            </a:endParaRPr>
          </a:p>
        </p:txBody>
      </p:sp>
    </p:spTree>
    <p:extLst>
      <p:ext uri="{BB962C8B-B14F-4D97-AF65-F5344CB8AC3E}">
        <p14:creationId xmlns:p14="http://schemas.microsoft.com/office/powerpoint/2010/main" val="106263972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1000"/>
                            </p:stCondLst>
                            <p:childTnLst>
                              <p:par>
                                <p:cTn id="18" presetID="9"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childTnLst>
                          </p:cTn>
                        </p:par>
                        <p:par>
                          <p:cTn id="21" fill="hold">
                            <p:stCondLst>
                              <p:cond delay="1500"/>
                            </p:stCondLst>
                            <p:childTnLst>
                              <p:par>
                                <p:cTn id="22" presetID="9"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linds(horizont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997BAEAA-CA90-507D-C354-463FDBDE1D82}"/>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3023912138"/>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FC412866-C1C3-C6CA-E832-FDA0D645DE32}"/>
              </a:ext>
            </a:extLst>
          </p:cNvPr>
          <p:cNvSpPr/>
          <p:nvPr/>
        </p:nvSpPr>
        <p:spPr>
          <a:xfrm>
            <a:off x="609598" y="1828800"/>
            <a:ext cx="5092701" cy="3657600"/>
          </a:xfrm>
          <a:prstGeom prst="roundRect">
            <a:avLst/>
          </a:prstGeom>
          <a:solidFill>
            <a:srgbClr val="FBFFE1"/>
          </a:solidFill>
          <a:ln>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buClrTx/>
            </a:pPr>
            <a:r>
              <a:rPr lang="vi-VN" sz="2400" kern="1200" dirty="0">
                <a:solidFill>
                  <a:prstClr val="black"/>
                </a:solidFill>
                <a:cs typeface="+mn-ea"/>
                <a:sym typeface="+mn-lt"/>
              </a:rPr>
              <a:t>Hãy cùng người thân trong gia đình thực hiện cuộc gọi an toàn, tiết kiệm, hiệu quả và phù hợp quy tắc giao tiếp. </a:t>
            </a:r>
          </a:p>
          <a:p>
            <a:pPr algn="just" defTabSz="609630">
              <a:lnSpc>
                <a:spcPct val="150000"/>
              </a:lnSpc>
              <a:buClrTx/>
            </a:pPr>
            <a:endParaRPr lang="en-VN" sz="2400" kern="1200" dirty="0">
              <a:solidFill>
                <a:prstClr val="black"/>
              </a:solidFill>
              <a:latin typeface="UTM Avo"/>
              <a:cs typeface="+mn-ea"/>
              <a:sym typeface="+mn-lt"/>
            </a:endParaRPr>
          </a:p>
        </p:txBody>
      </p:sp>
      <p:sp>
        <p:nvSpPr>
          <p:cNvPr id="9" name="Rounded Rectangle 8">
            <a:extLst>
              <a:ext uri="{FF2B5EF4-FFF2-40B4-BE49-F238E27FC236}">
                <a16:creationId xmlns:a16="http://schemas.microsoft.com/office/drawing/2014/main" id="{3781825C-E526-AD5E-3AFC-5E03CFFF4C51}"/>
              </a:ext>
            </a:extLst>
          </p:cNvPr>
          <p:cNvSpPr/>
          <p:nvPr/>
        </p:nvSpPr>
        <p:spPr>
          <a:xfrm>
            <a:off x="6604003" y="1828800"/>
            <a:ext cx="4978400" cy="3657600"/>
          </a:xfrm>
          <a:prstGeom prst="roundRect">
            <a:avLst/>
          </a:prstGeom>
          <a:solidFill>
            <a:srgbClr val="FBFFE1"/>
          </a:solidFill>
          <a:ln>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50000"/>
              </a:lnSpc>
              <a:spcAft>
                <a:spcPts val="667"/>
              </a:spcAft>
              <a:buClrTx/>
            </a:pPr>
            <a:r>
              <a:rPr lang="vi-VN" sz="2400" kern="1200" dirty="0">
                <a:solidFill>
                  <a:prstClr val="black"/>
                </a:solidFill>
                <a:cs typeface="+mn-ea"/>
                <a:sym typeface="+mn-lt"/>
              </a:rPr>
              <a:t>Vào buổi học sau, các em sẽ chia sẻ với cả lớp về những nhiệm vụ đã thực hiện được trong gia đình. </a:t>
            </a:r>
          </a:p>
          <a:p>
            <a:pPr algn="just" defTabSz="609630">
              <a:lnSpc>
                <a:spcPct val="150000"/>
              </a:lnSpc>
              <a:spcAft>
                <a:spcPts val="667"/>
              </a:spcAft>
              <a:buClrTx/>
            </a:pPr>
            <a:endParaRPr lang="en-VN" sz="2400" kern="1200" dirty="0">
              <a:solidFill>
                <a:prstClr val="black"/>
              </a:solidFill>
              <a:latin typeface="UTM Avo"/>
              <a:cs typeface="+mn-ea"/>
              <a:sym typeface="+mn-lt"/>
            </a:endParaRPr>
          </a:p>
        </p:txBody>
      </p:sp>
      <p:sp>
        <p:nvSpPr>
          <p:cNvPr id="2" name="Freeform 3">
            <a:extLst>
              <a:ext uri="{FF2B5EF4-FFF2-40B4-BE49-F238E27FC236}">
                <a16:creationId xmlns:a16="http://schemas.microsoft.com/office/drawing/2014/main" id="{D53E2685-F9BD-2629-09B2-8498473A3D72}"/>
              </a:ext>
            </a:extLst>
          </p:cNvPr>
          <p:cNvSpPr/>
          <p:nvPr/>
        </p:nvSpPr>
        <p:spPr>
          <a:xfrm>
            <a:off x="9906000" y="4323511"/>
            <a:ext cx="1879600" cy="2590800"/>
          </a:xfrm>
          <a:custGeom>
            <a:avLst/>
            <a:gdLst/>
            <a:ahLst/>
            <a:cxnLst/>
            <a:rect l="l" t="t" r="r" b="b"/>
            <a:pathLst>
              <a:path w="1483900" h="2057400">
                <a:moveTo>
                  <a:pt x="0" y="0"/>
                </a:moveTo>
                <a:lnTo>
                  <a:pt x="1483899" y="0"/>
                </a:lnTo>
                <a:lnTo>
                  <a:pt x="1483899" y="2057400"/>
                </a:lnTo>
                <a:lnTo>
                  <a:pt x="0" y="2057400"/>
                </a:lnTo>
                <a:lnTo>
                  <a:pt x="0" y="0"/>
                </a:lnTo>
                <a:close/>
              </a:path>
            </a:pathLst>
          </a:custGeom>
          <a:blipFill>
            <a:blip r:embed="rId3"/>
            <a:stretch>
              <a:fillRect/>
            </a:stretch>
          </a:blipFill>
        </p:spPr>
        <p:txBody>
          <a:bodyPr/>
          <a:lstStyle/>
          <a:p>
            <a:pPr defTabSz="609630">
              <a:buClrTx/>
            </a:pPr>
            <a:endParaRPr lang="en-US" sz="1200" kern="1200">
              <a:solidFill>
                <a:prstClr val="black"/>
              </a:solidFill>
              <a:latin typeface="UTM Avo"/>
              <a:cs typeface="+mn-ea"/>
              <a:sym typeface="+mn-lt"/>
            </a:endParaRPr>
          </a:p>
        </p:txBody>
      </p:sp>
      <p:pic>
        <p:nvPicPr>
          <p:cNvPr id="1026" name="Picture 2" descr="Hình ảnh Gia đình Trẻ Em Bản Vẽ Hoạt Hình Của Một Gia đình Sáu Người Vectơ  PNG , Thiết Kế Nhãn Dán Với Phim Hoạt Hình Gia đình Vui Vẻ Bị">
            <a:extLst>
              <a:ext uri="{FF2B5EF4-FFF2-40B4-BE49-F238E27FC236}">
                <a16:creationId xmlns:a16="http://schemas.microsoft.com/office/drawing/2014/main" id="{BC072EB1-DFBD-648D-6290-A08F21AE8EE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8594" b="94063" l="10000" r="90000">
                        <a14:foregroundMark x1="52188" y1="8594" x2="52188" y2="8594"/>
                        <a14:foregroundMark x1="54219" y1="47500" x2="54219" y2="47500"/>
                        <a14:foregroundMark x1="55000" y1="43906" x2="55313" y2="57188"/>
                        <a14:foregroundMark x1="49688" y1="84375" x2="47656" y2="89844"/>
                        <a14:foregroundMark x1="47656" y1="89844" x2="46250" y2="90938"/>
                        <a14:foregroundMark x1="55313" y1="90000" x2="57500" y2="94063"/>
                        <a14:foregroundMark x1="64531" y1="91250" x2="64531" y2="91250"/>
                        <a14:foregroundMark x1="69375" y1="91250" x2="71094" y2="91250"/>
                        <a14:foregroundMark x1="70625" y1="91250" x2="74688" y2="91719"/>
                        <a14:foregroundMark x1="33594" y1="87656" x2="33594" y2="87656"/>
                        <a14:foregroundMark x1="26563" y1="85313" x2="30938" y2="83594"/>
                        <a14:foregroundMark x1="32969" y1="85781" x2="35781" y2="87188"/>
                        <a14:foregroundMark x1="39219" y1="90000" x2="35625" y2="91719"/>
                      </a14:backgroundRemoval>
                    </a14:imgEffect>
                  </a14:imgLayer>
                </a14:imgProps>
              </a:ext>
              <a:ext uri="{28A0092B-C50C-407E-A947-70E740481C1C}">
                <a14:useLocalDpi xmlns:a14="http://schemas.microsoft.com/office/drawing/2010/main" val="0"/>
              </a:ext>
            </a:extLst>
          </a:blip>
          <a:srcRect/>
          <a:stretch>
            <a:fillRect/>
          </a:stretch>
        </p:blipFill>
        <p:spPr bwMode="auto">
          <a:xfrm>
            <a:off x="1907116" y="4427228"/>
            <a:ext cx="2383367" cy="2383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36630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linds(horizontal)">
                                      <p:cBhvr>
                                        <p:cTn id="10" dur="500"/>
                                        <p:tgtEl>
                                          <p:spTgt spid="1026"/>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linds(horizontal)">
                                      <p:cBhvr>
                                        <p:cTn id="14" dur="500"/>
                                        <p:tgtEl>
                                          <p:spTgt spid="9"/>
                                        </p:tgtEl>
                                      </p:cBhvr>
                                    </p:animEffect>
                                  </p:childTnLst>
                                </p:cTn>
                              </p:par>
                              <p:par>
                                <p:cTn id="15" presetID="3" presetClass="entr" presetSubtype="1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3"/>
          <p:cNvGrpSpPr/>
          <p:nvPr/>
        </p:nvGrpSpPr>
        <p:grpSpPr>
          <a:xfrm>
            <a:off x="-406" y="847771"/>
            <a:ext cx="6299200" cy="1117600"/>
            <a:chOff x="0" y="-213533"/>
            <a:chExt cx="8596360" cy="1940735"/>
          </a:xfrm>
        </p:grpSpPr>
        <p:grpSp>
          <p:nvGrpSpPr>
            <p:cNvPr id="14" name="Group 14"/>
            <p:cNvGrpSpPr/>
            <p:nvPr/>
          </p:nvGrpSpPr>
          <p:grpSpPr>
            <a:xfrm>
              <a:off x="0" y="-213533"/>
              <a:ext cx="8596360" cy="1940735"/>
              <a:chOff x="0" y="-38100"/>
              <a:chExt cx="1533819" cy="346279"/>
            </a:xfrm>
          </p:grpSpPr>
          <p:sp>
            <p:nvSpPr>
              <p:cNvPr id="15" name="Freeform 15"/>
              <p:cNvSpPr/>
              <p:nvPr/>
            </p:nvSpPr>
            <p:spPr>
              <a:xfrm>
                <a:off x="0" y="0"/>
                <a:ext cx="1533819" cy="308179"/>
              </a:xfrm>
              <a:custGeom>
                <a:avLst/>
                <a:gdLst/>
                <a:ahLst/>
                <a:cxnLst/>
                <a:rect l="l" t="t" r="r" b="b"/>
                <a:pathLst>
                  <a:path w="1533819" h="266501">
                    <a:moveTo>
                      <a:pt x="1313444" y="0"/>
                    </a:moveTo>
                    <a:lnTo>
                      <a:pt x="37343" y="0"/>
                    </a:lnTo>
                    <a:cubicBezTo>
                      <a:pt x="27439" y="0"/>
                      <a:pt x="17941" y="3934"/>
                      <a:pt x="10938" y="10938"/>
                    </a:cubicBezTo>
                    <a:cubicBezTo>
                      <a:pt x="3934" y="17941"/>
                      <a:pt x="0" y="27439"/>
                      <a:pt x="0" y="37343"/>
                    </a:cubicBezTo>
                    <a:lnTo>
                      <a:pt x="0" y="229157"/>
                    </a:lnTo>
                    <a:cubicBezTo>
                      <a:pt x="0" y="239062"/>
                      <a:pt x="3934" y="248560"/>
                      <a:pt x="10938" y="255563"/>
                    </a:cubicBezTo>
                    <a:cubicBezTo>
                      <a:pt x="17941" y="262566"/>
                      <a:pt x="27439" y="266501"/>
                      <a:pt x="37343" y="266501"/>
                    </a:cubicBezTo>
                    <a:lnTo>
                      <a:pt x="1313444" y="266501"/>
                    </a:lnTo>
                    <a:cubicBezTo>
                      <a:pt x="1337807" y="266501"/>
                      <a:pt x="1361641" y="259383"/>
                      <a:pt x="1382015" y="246023"/>
                    </a:cubicBezTo>
                    <a:lnTo>
                      <a:pt x="1522759" y="153728"/>
                    </a:lnTo>
                    <a:cubicBezTo>
                      <a:pt x="1529661" y="149202"/>
                      <a:pt x="1533819" y="141504"/>
                      <a:pt x="1533819" y="133250"/>
                    </a:cubicBezTo>
                    <a:cubicBezTo>
                      <a:pt x="1533819" y="124997"/>
                      <a:pt x="1529661" y="117298"/>
                      <a:pt x="1522759" y="112772"/>
                    </a:cubicBezTo>
                    <a:lnTo>
                      <a:pt x="1382015" y="20478"/>
                    </a:lnTo>
                    <a:cubicBezTo>
                      <a:pt x="1361641" y="7118"/>
                      <a:pt x="1337807" y="0"/>
                      <a:pt x="1313444" y="0"/>
                    </a:cubicBezTo>
                    <a:close/>
                  </a:path>
                </a:pathLst>
              </a:custGeom>
              <a:solidFill>
                <a:srgbClr val="82DDD1"/>
              </a:solidFill>
              <a:ln w="38100" cap="rnd">
                <a:solidFill>
                  <a:srgbClr val="222222"/>
                </a:solidFill>
                <a:prstDash val="solid"/>
                <a:round/>
              </a:ln>
            </p:spPr>
            <p:txBody>
              <a:bodyPr/>
              <a:lstStyle/>
              <a:p>
                <a:pPr defTabSz="609630">
                  <a:buClrTx/>
                </a:pPr>
                <a:endParaRPr lang="en-US" sz="1200" kern="1200" dirty="0">
                  <a:solidFill>
                    <a:prstClr val="black"/>
                  </a:solidFill>
                  <a:latin typeface="UTM Avo"/>
                  <a:cs typeface="+mn-ea"/>
                  <a:sym typeface="+mn-lt"/>
                </a:endParaRPr>
              </a:p>
            </p:txBody>
          </p:sp>
          <p:sp>
            <p:nvSpPr>
              <p:cNvPr id="16" name="TextBox 16"/>
              <p:cNvSpPr txBox="1"/>
              <p:nvPr/>
            </p:nvSpPr>
            <p:spPr>
              <a:xfrm>
                <a:off x="0" y="-38100"/>
                <a:ext cx="1439687" cy="304601"/>
              </a:xfrm>
              <a:prstGeom prst="rect">
                <a:avLst/>
              </a:prstGeom>
            </p:spPr>
            <p:txBody>
              <a:bodyPr lIns="29749" tIns="29749" rIns="29749" bIns="29749" rtlCol="0" anchor="ctr"/>
              <a:lstStyle/>
              <a:p>
                <a:pPr algn="ctr" defTabSz="609630">
                  <a:lnSpc>
                    <a:spcPts val="1773"/>
                  </a:lnSpc>
                  <a:buClrTx/>
                </a:pPr>
                <a:endParaRPr sz="4000" kern="1200">
                  <a:solidFill>
                    <a:prstClr val="black"/>
                  </a:solidFill>
                  <a:latin typeface="UTM Avo"/>
                  <a:cs typeface="+mn-ea"/>
                  <a:sym typeface="+mn-lt"/>
                </a:endParaRPr>
              </a:p>
            </p:txBody>
          </p:sp>
        </p:grpSp>
        <p:sp>
          <p:nvSpPr>
            <p:cNvPr id="17" name="TextBox 17"/>
            <p:cNvSpPr txBox="1"/>
            <p:nvPr/>
          </p:nvSpPr>
          <p:spPr>
            <a:xfrm>
              <a:off x="451898" y="329140"/>
              <a:ext cx="7616895" cy="1068920"/>
            </a:xfrm>
            <a:prstGeom prst="rect">
              <a:avLst/>
            </a:prstGeom>
          </p:spPr>
          <p:txBody>
            <a:bodyPr wrap="square" lIns="0" tIns="0" rIns="0" bIns="0" rtlCol="0" anchor="t">
              <a:spAutoFit/>
            </a:bodyPr>
            <a:lstStyle/>
            <a:p>
              <a:pPr defTabSz="609630">
                <a:buClrTx/>
              </a:pPr>
              <a:r>
                <a:rPr lang="en-US" sz="4000" b="1" kern="1200" dirty="0">
                  <a:solidFill>
                    <a:srgbClr val="231F20"/>
                  </a:solidFill>
                  <a:latin typeface="UTM Avo"/>
                  <a:cs typeface="+mn-ea"/>
                  <a:sym typeface="+mn-lt"/>
                </a:rPr>
                <a:t>HƯỚNG DẪN VỀ NHÀ</a:t>
              </a:r>
            </a:p>
          </p:txBody>
        </p:sp>
      </p:grpSp>
      <p:cxnSp>
        <p:nvCxnSpPr>
          <p:cNvPr id="3" name="Straight Connector 2"/>
          <p:cNvCxnSpPr/>
          <p:nvPr/>
        </p:nvCxnSpPr>
        <p:spPr>
          <a:xfrm>
            <a:off x="0" y="2806700"/>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3149194" y="2397346"/>
            <a:ext cx="736241" cy="736241"/>
          </a:xfrm>
          <a:prstGeom prst="ellipse">
            <a:avLst/>
          </a:prstGeom>
          <a:solidFill>
            <a:schemeClr val="accent6">
              <a:lumMod val="75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609630">
              <a:buClrTx/>
            </a:pPr>
            <a:r>
              <a:rPr lang="vi-VN" sz="2400" b="1" kern="1200">
                <a:solidFill>
                  <a:prstClr val="white"/>
                </a:solidFill>
                <a:latin typeface="+mj-lt"/>
                <a:cs typeface="+mn-ea"/>
                <a:sym typeface="+mn-lt"/>
              </a:rPr>
              <a:t>1</a:t>
            </a:r>
            <a:endParaRPr lang="en-US" sz="2400" b="1" kern="1200">
              <a:solidFill>
                <a:prstClr val="white"/>
              </a:solidFill>
              <a:latin typeface="+mj-lt"/>
              <a:cs typeface="+mn-ea"/>
              <a:sym typeface="+mn-lt"/>
            </a:endParaRPr>
          </a:p>
        </p:txBody>
      </p:sp>
      <p:grpSp>
        <p:nvGrpSpPr>
          <p:cNvPr id="11" name="Group 10"/>
          <p:cNvGrpSpPr/>
          <p:nvPr/>
        </p:nvGrpSpPr>
        <p:grpSpPr>
          <a:xfrm>
            <a:off x="1746848" y="3256636"/>
            <a:ext cx="3540935" cy="3242897"/>
            <a:chOff x="1622798" y="4470155"/>
            <a:chExt cx="5311402" cy="4864345"/>
          </a:xfrm>
        </p:grpSpPr>
        <p:grpSp>
          <p:nvGrpSpPr>
            <p:cNvPr id="6" name="Group 5"/>
            <p:cNvGrpSpPr/>
            <p:nvPr/>
          </p:nvGrpSpPr>
          <p:grpSpPr>
            <a:xfrm>
              <a:off x="1622798" y="4470155"/>
              <a:ext cx="5311402" cy="4864345"/>
              <a:chOff x="1426955" y="4273574"/>
              <a:chExt cx="5311402" cy="4864345"/>
            </a:xfrm>
          </p:grpSpPr>
          <p:sp>
            <p:nvSpPr>
              <p:cNvPr id="4" name="Rounded Rectangle 3"/>
              <p:cNvSpPr/>
              <p:nvPr/>
            </p:nvSpPr>
            <p:spPr>
              <a:xfrm>
                <a:off x="1426955" y="5067300"/>
                <a:ext cx="5311402" cy="4070619"/>
              </a:xfrm>
              <a:prstGeom prst="roundRect">
                <a:avLst>
                  <a:gd name="adj" fmla="val 13051"/>
                </a:avLst>
              </a:prstGeom>
              <a:solidFill>
                <a:srgbClr val="EC9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US" sz="2400" kern="1200">
                  <a:solidFill>
                    <a:prstClr val="white"/>
                  </a:solidFill>
                  <a:latin typeface="+mj-lt"/>
                  <a:cs typeface="+mn-ea"/>
                  <a:sym typeface="+mn-lt"/>
                </a:endParaRPr>
              </a:p>
            </p:txBody>
          </p:sp>
          <p:sp>
            <p:nvSpPr>
              <p:cNvPr id="5" name="Isosceles Triangle 4"/>
              <p:cNvSpPr/>
              <p:nvPr/>
            </p:nvSpPr>
            <p:spPr>
              <a:xfrm>
                <a:off x="3606674" y="4273574"/>
                <a:ext cx="951962" cy="820657"/>
              </a:xfrm>
              <a:prstGeom prst="triangle">
                <a:avLst/>
              </a:prstGeom>
              <a:solidFill>
                <a:srgbClr val="EC9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US" sz="2400" kern="1200">
                  <a:solidFill>
                    <a:prstClr val="white"/>
                  </a:solidFill>
                  <a:latin typeface="+mj-lt"/>
                  <a:cs typeface="+mn-ea"/>
                  <a:sym typeface="+mn-lt"/>
                </a:endParaRPr>
              </a:p>
            </p:txBody>
          </p:sp>
        </p:grpSp>
        <p:sp>
          <p:nvSpPr>
            <p:cNvPr id="8" name="Rectangle 7"/>
            <p:cNvSpPr/>
            <p:nvPr/>
          </p:nvSpPr>
          <p:spPr>
            <a:xfrm>
              <a:off x="1886147" y="6138399"/>
              <a:ext cx="4784703" cy="1682769"/>
            </a:xfrm>
            <a:prstGeom prst="rect">
              <a:avLst/>
            </a:prstGeom>
          </p:spPr>
          <p:txBody>
            <a:bodyPr wrap="square">
              <a:spAutoFit/>
            </a:bodyPr>
            <a:lstStyle/>
            <a:p>
              <a:pPr algn="ctr" defTabSz="609630">
                <a:lnSpc>
                  <a:spcPct val="150000"/>
                </a:lnSpc>
                <a:buClrTx/>
              </a:pPr>
              <a:r>
                <a:rPr lang="vi-VN" sz="2400" kern="1200" dirty="0">
                  <a:solidFill>
                    <a:prstClr val="black"/>
                  </a:solidFill>
                  <a:latin typeface="+mj-lt"/>
                  <a:cs typeface="+mn-ea"/>
                  <a:sym typeface="+mn-lt"/>
                </a:rPr>
                <a:t>Ôn tập </a:t>
              </a:r>
              <a:r>
                <a:rPr lang="vi-VN" sz="2400" kern="1200">
                  <a:solidFill>
                    <a:prstClr val="black"/>
                  </a:solidFill>
                  <a:latin typeface="+mj-lt"/>
                  <a:cs typeface="+mn-ea"/>
                  <a:sym typeface="+mn-lt"/>
                </a:rPr>
                <a:t>kiến thức</a:t>
              </a:r>
              <a:endParaRPr lang="en-US" sz="2400" kern="1200">
                <a:solidFill>
                  <a:prstClr val="black"/>
                </a:solidFill>
                <a:latin typeface="+mj-lt"/>
                <a:cs typeface="+mn-ea"/>
                <a:sym typeface="+mn-lt"/>
              </a:endParaRPr>
            </a:p>
            <a:p>
              <a:pPr algn="ctr" defTabSz="609630">
                <a:lnSpc>
                  <a:spcPct val="150000"/>
                </a:lnSpc>
                <a:buClrTx/>
              </a:pPr>
              <a:r>
                <a:rPr lang="vi-VN" sz="2400" kern="1200">
                  <a:solidFill>
                    <a:prstClr val="black"/>
                  </a:solidFill>
                  <a:latin typeface="+mj-lt"/>
                  <a:cs typeface="+mn-ea"/>
                  <a:sym typeface="+mn-lt"/>
                </a:rPr>
                <a:t>đã </a:t>
              </a:r>
              <a:r>
                <a:rPr lang="vi-VN" sz="2400" kern="1200" dirty="0">
                  <a:solidFill>
                    <a:prstClr val="black"/>
                  </a:solidFill>
                  <a:latin typeface="+mj-lt"/>
                  <a:cs typeface="+mn-ea"/>
                  <a:sym typeface="+mn-lt"/>
                </a:rPr>
                <a:t>học.</a:t>
              </a:r>
              <a:endParaRPr lang="en-US" sz="2400" kern="1200" dirty="0">
                <a:solidFill>
                  <a:prstClr val="black"/>
                </a:solidFill>
                <a:latin typeface="+mj-lt"/>
                <a:cs typeface="+mn-ea"/>
                <a:sym typeface="+mn-lt"/>
              </a:endParaRPr>
            </a:p>
          </p:txBody>
        </p:sp>
      </p:grpSp>
      <p:sp>
        <p:nvSpPr>
          <p:cNvPr id="26" name="Oval 25"/>
          <p:cNvSpPr/>
          <p:nvPr/>
        </p:nvSpPr>
        <p:spPr>
          <a:xfrm>
            <a:off x="8307464" y="2397346"/>
            <a:ext cx="736241" cy="736241"/>
          </a:xfrm>
          <a:prstGeom prst="ellipse">
            <a:avLst/>
          </a:prstGeom>
          <a:solidFill>
            <a:schemeClr val="accent3">
              <a:lumMod val="75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609630">
              <a:buClrTx/>
            </a:pPr>
            <a:r>
              <a:rPr lang="vi-VN" sz="2400" b="1" kern="1200">
                <a:solidFill>
                  <a:prstClr val="white"/>
                </a:solidFill>
                <a:latin typeface="+mj-lt"/>
                <a:cs typeface="+mn-ea"/>
                <a:sym typeface="+mn-lt"/>
              </a:rPr>
              <a:t>2</a:t>
            </a:r>
            <a:endParaRPr lang="en-US" sz="2400" b="1" kern="1200">
              <a:solidFill>
                <a:prstClr val="white"/>
              </a:solidFill>
              <a:latin typeface="+mj-lt"/>
              <a:cs typeface="+mn-ea"/>
              <a:sym typeface="+mn-lt"/>
            </a:endParaRPr>
          </a:p>
        </p:txBody>
      </p:sp>
      <p:grpSp>
        <p:nvGrpSpPr>
          <p:cNvPr id="27" name="Group 26"/>
          <p:cNvGrpSpPr/>
          <p:nvPr/>
        </p:nvGrpSpPr>
        <p:grpSpPr>
          <a:xfrm>
            <a:off x="6905117" y="3256636"/>
            <a:ext cx="3562151" cy="3242897"/>
            <a:chOff x="1622798" y="4470155"/>
            <a:chExt cx="5343226" cy="4864345"/>
          </a:xfrm>
        </p:grpSpPr>
        <p:grpSp>
          <p:nvGrpSpPr>
            <p:cNvPr id="28" name="Group 27"/>
            <p:cNvGrpSpPr/>
            <p:nvPr/>
          </p:nvGrpSpPr>
          <p:grpSpPr>
            <a:xfrm>
              <a:off x="1622798" y="4470155"/>
              <a:ext cx="5311402" cy="4864345"/>
              <a:chOff x="1426955" y="4273574"/>
              <a:chExt cx="5311402" cy="4864345"/>
            </a:xfrm>
          </p:grpSpPr>
          <p:sp>
            <p:nvSpPr>
              <p:cNvPr id="30" name="Rounded Rectangle 29"/>
              <p:cNvSpPr/>
              <p:nvPr/>
            </p:nvSpPr>
            <p:spPr>
              <a:xfrm>
                <a:off x="1426955" y="5067300"/>
                <a:ext cx="5311402" cy="4070619"/>
              </a:xfrm>
              <a:prstGeom prst="roundRect">
                <a:avLst>
                  <a:gd name="adj" fmla="val 13051"/>
                </a:avLst>
              </a:prstGeom>
              <a:solidFill>
                <a:srgbClr val="97D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US" sz="2400" kern="1200">
                  <a:solidFill>
                    <a:prstClr val="white"/>
                  </a:solidFill>
                  <a:latin typeface="+mj-lt"/>
                  <a:cs typeface="+mn-ea"/>
                  <a:sym typeface="+mn-lt"/>
                </a:endParaRPr>
              </a:p>
            </p:txBody>
          </p:sp>
          <p:sp>
            <p:nvSpPr>
              <p:cNvPr id="31" name="Isosceles Triangle 30"/>
              <p:cNvSpPr/>
              <p:nvPr/>
            </p:nvSpPr>
            <p:spPr>
              <a:xfrm>
                <a:off x="3606674" y="4273574"/>
                <a:ext cx="951962" cy="820657"/>
              </a:xfrm>
              <a:prstGeom prst="triangle">
                <a:avLst/>
              </a:prstGeom>
              <a:solidFill>
                <a:srgbClr val="97D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US" sz="2400" kern="1200">
                  <a:solidFill>
                    <a:prstClr val="white"/>
                  </a:solidFill>
                  <a:latin typeface="+mj-lt"/>
                  <a:cs typeface="+mn-ea"/>
                  <a:sym typeface="+mn-lt"/>
                </a:endParaRPr>
              </a:p>
            </p:txBody>
          </p:sp>
        </p:grpSp>
        <p:sp>
          <p:nvSpPr>
            <p:cNvPr id="29" name="Rectangle 28"/>
            <p:cNvSpPr/>
            <p:nvPr/>
          </p:nvSpPr>
          <p:spPr>
            <a:xfrm>
              <a:off x="1634301" y="6311588"/>
              <a:ext cx="5331723" cy="1690848"/>
            </a:xfrm>
            <a:prstGeom prst="rect">
              <a:avLst/>
            </a:prstGeom>
          </p:spPr>
          <p:txBody>
            <a:bodyPr wrap="square">
              <a:spAutoFit/>
            </a:bodyPr>
            <a:lstStyle/>
            <a:p>
              <a:pPr algn="ctr" defTabSz="609630">
                <a:lnSpc>
                  <a:spcPct val="150000"/>
                </a:lnSpc>
                <a:buClrTx/>
              </a:pPr>
              <a:r>
                <a:rPr lang="vi-VN" sz="2400" kern="1200" dirty="0">
                  <a:solidFill>
                    <a:prstClr val="black"/>
                  </a:solidFill>
                  <a:latin typeface="+mj-lt"/>
                  <a:cs typeface="+mn-ea"/>
                  <a:sym typeface="+mn-lt"/>
                </a:rPr>
                <a:t>Đọc và tìm hiểu </a:t>
              </a:r>
              <a:r>
                <a:rPr lang="vi-VN" sz="2400" b="1" i="1" kern="1200" dirty="0">
                  <a:solidFill>
                    <a:prstClr val="black"/>
                  </a:solidFill>
                  <a:latin typeface="+mj-lt"/>
                  <a:cs typeface="+mn-ea"/>
                  <a:sym typeface="+mn-lt"/>
                </a:rPr>
                <a:t>Bài 7: Sử dụng tủ lạnh</a:t>
              </a:r>
              <a:r>
                <a:rPr lang="vi-VN" sz="2400" kern="1200" dirty="0">
                  <a:solidFill>
                    <a:prstClr val="black"/>
                  </a:solidFill>
                  <a:latin typeface="+mj-lt"/>
                  <a:cs typeface="+mn-ea"/>
                  <a:sym typeface="+mn-lt"/>
                </a:rPr>
                <a:t>.</a:t>
              </a:r>
              <a:endParaRPr lang="en-US" sz="2400" kern="1200" dirty="0">
                <a:solidFill>
                  <a:prstClr val="black"/>
                </a:solidFill>
                <a:latin typeface="+mj-lt"/>
                <a:cs typeface="+mn-ea"/>
                <a:sym typeface="+mn-lt"/>
              </a:endParaRPr>
            </a:p>
          </p:txBody>
        </p:sp>
      </p:grpSp>
    </p:spTree>
    <p:extLst>
      <p:ext uri="{BB962C8B-B14F-4D97-AF65-F5344CB8AC3E}">
        <p14:creationId xmlns:p14="http://schemas.microsoft.com/office/powerpoint/2010/main" val="88426774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17" presetClass="entr" presetSubtype="1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strVal val="#ppt_h"/>
                                          </p:val>
                                        </p:tav>
                                        <p:tav tm="100000">
                                          <p:val>
                                            <p:strVal val="#ppt_h"/>
                                          </p:val>
                                        </p:tav>
                                      </p:tavLst>
                                    </p:anim>
                                  </p:childTnLst>
                                </p:cTn>
                              </p:par>
                              <p:par>
                                <p:cTn id="18" presetID="17" presetClass="entr" presetSubtype="1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BkUTYClu"/>
  <p:tag name="ARTICULATE_SLIDE_COUNT" val="21"/>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3a52f52-8a8e-41d2-ab2b-32cfeff7edc3">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1201</TotalTime>
  <Words>2199</Words>
  <Application>Microsoft Office PowerPoint</Application>
  <PresentationFormat>Widescreen</PresentationFormat>
  <Paragraphs>190</Paragraphs>
  <Slides>48</Slides>
  <Notes>10</Notes>
  <HiddenSlides>0</HiddenSlides>
  <MMClips>2</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48</vt:i4>
      </vt:variant>
    </vt:vector>
  </HeadingPairs>
  <TitlesOfParts>
    <vt:vector size="57" baseType="lpstr">
      <vt:lpstr>UTM Avo</vt:lpstr>
      <vt:lpstr>Arial</vt:lpstr>
      <vt:lpstr>Calibri</vt:lpstr>
      <vt:lpstr>Aptos</vt:lpstr>
      <vt:lpstr>Cambria Math</vt:lpstr>
      <vt:lpstr>Office Theme</vt:lpstr>
      <vt:lpstr>Theme1</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admin</dc:creator>
  <dc:description>9Slide.vn</dc:description>
  <cp:lastModifiedBy>Thuynt</cp:lastModifiedBy>
  <cp:revision>60</cp:revision>
  <dcterms:modified xsi:type="dcterms:W3CDTF">2024-11-20T03:19:46Z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