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 id="2147483696" r:id="rId4"/>
  </p:sldMasterIdLst>
  <p:notesMasterIdLst>
    <p:notesMasterId r:id="rId53"/>
  </p:notesMasterIdLst>
  <p:sldIdLst>
    <p:sldId id="256" r:id="rId5"/>
    <p:sldId id="257" r:id="rId6"/>
    <p:sldId id="258" r:id="rId7"/>
    <p:sldId id="259" r:id="rId8"/>
    <p:sldId id="260" r:id="rId9"/>
    <p:sldId id="308" r:id="rId10"/>
    <p:sldId id="307" r:id="rId11"/>
    <p:sldId id="306" r:id="rId12"/>
    <p:sldId id="305" r:id="rId13"/>
    <p:sldId id="304" r:id="rId14"/>
    <p:sldId id="303" r:id="rId15"/>
    <p:sldId id="302" r:id="rId16"/>
    <p:sldId id="301" r:id="rId17"/>
    <p:sldId id="300" r:id="rId18"/>
    <p:sldId id="299" r:id="rId19"/>
    <p:sldId id="298" r:id="rId20"/>
    <p:sldId id="297" r:id="rId21"/>
    <p:sldId id="296" r:id="rId22"/>
    <p:sldId id="295" r:id="rId23"/>
    <p:sldId id="322" r:id="rId24"/>
    <p:sldId id="325" r:id="rId25"/>
    <p:sldId id="324" r:id="rId26"/>
    <p:sldId id="323" r:id="rId27"/>
    <p:sldId id="326" r:id="rId28"/>
    <p:sldId id="327" r:id="rId29"/>
    <p:sldId id="329" r:id="rId30"/>
    <p:sldId id="343" r:id="rId31"/>
    <p:sldId id="342" r:id="rId32"/>
    <p:sldId id="261" r:id="rId33"/>
    <p:sldId id="374" r:id="rId34"/>
    <p:sldId id="375" r:id="rId35"/>
    <p:sldId id="377" r:id="rId36"/>
    <p:sldId id="378" r:id="rId37"/>
    <p:sldId id="330" r:id="rId38"/>
    <p:sldId id="379" r:id="rId39"/>
    <p:sldId id="376" r:id="rId40"/>
    <p:sldId id="380" r:id="rId41"/>
    <p:sldId id="381" r:id="rId42"/>
    <p:sldId id="382" r:id="rId43"/>
    <p:sldId id="383" r:id="rId44"/>
    <p:sldId id="266" r:id="rId45"/>
    <p:sldId id="313" r:id="rId46"/>
    <p:sldId id="373" r:id="rId47"/>
    <p:sldId id="328" r:id="rId48"/>
    <p:sldId id="262" r:id="rId49"/>
    <p:sldId id="264" r:id="rId50"/>
    <p:sldId id="309" r:id="rId51"/>
    <p:sldId id="267" r:id="rId52"/>
  </p:sldIdLst>
  <p:sldSz cx="12192000" cy="6858000"/>
  <p:notesSz cx="6858000" cy="9144000"/>
  <p:embeddedFontLst>
    <p:embeddedFont>
      <p:font typeface="Cambria Math" panose="02040503050406030204" pitchFamily="18" charset="0"/>
      <p:regular r:id="rId54"/>
    </p:embeddedFont>
    <p:embeddedFont>
      <p:font typeface="UTM Avo" panose="02040603050506020204" pitchFamily="18" charset="0"/>
      <p:regular r:id="rId55"/>
      <p:bold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232" autoAdjust="0"/>
    <p:restoredTop sz="94643"/>
  </p:normalViewPr>
  <p:slideViewPr>
    <p:cSldViewPr snapToGrid="0" showGuides="1">
      <p:cViewPr varScale="1">
        <p:scale>
          <a:sx n="56" d="100"/>
          <a:sy n="56" d="100"/>
        </p:scale>
        <p:origin x="84" y="1182"/>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2.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3.fntdata"/><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D8A2F6-CC47-4545-9ED9-D90CDAE9208D}" type="datetimeFigureOut">
              <a:rPr lang="en-VN" smtClean="0"/>
              <a:t>11/26/2024</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9E4EB9-1082-3647-87C6-7DC92BC0021A}" type="slidenum">
              <a:rPr lang="en-VN" smtClean="0"/>
              <a:t>‹#›</a:t>
            </a:fld>
            <a:endParaRPr lang="en-VN"/>
          </a:p>
        </p:txBody>
      </p:sp>
    </p:spTree>
    <p:extLst>
      <p:ext uri="{BB962C8B-B14F-4D97-AF65-F5344CB8AC3E}">
        <p14:creationId xmlns:p14="http://schemas.microsoft.com/office/powerpoint/2010/main" val="1383830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259E4EB9-1082-3647-87C6-7DC92BC0021A}" type="slidenum">
              <a:rPr lang="en-VN" smtClean="0"/>
              <a:t>3</a:t>
            </a:fld>
            <a:endParaRPr lang="en-VN"/>
          </a:p>
        </p:txBody>
      </p:sp>
    </p:spTree>
    <p:extLst>
      <p:ext uri="{BB962C8B-B14F-4D97-AF65-F5344CB8AC3E}">
        <p14:creationId xmlns:p14="http://schemas.microsoft.com/office/powerpoint/2010/main" val="3507237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518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798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05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131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849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6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927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9309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5649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1178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47829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55481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1454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43302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53968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21591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506523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9941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052561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56929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828276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285873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9917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09914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24846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43918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50396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369530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20300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23160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781293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95442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91793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73577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0398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57445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083764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893001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63318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77769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44535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5547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6878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11/26/2024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0089423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13652920"/>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11/26/2024</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4355447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khoa-hoc-tu-nhien-9/1/702/103"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khoa-hoc-tu-nhien-9/1/702/103"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54.jp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sv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29.xml.rels><?xml version="1.0" encoding="UTF-8" standalone="yes"?>
<Relationships xmlns="http://schemas.openxmlformats.org/package/2006/relationships"><Relationship Id="rId3" Type="http://schemas.openxmlformats.org/officeDocument/2006/relationships/hyperlink" Target="https://www.hoc10.vn/doc-sach/khoa-hoc-tu-nhien-9/1/702/105" TargetMode="External"/><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35.xml"/><Relationship Id="rId5" Type="http://schemas.openxmlformats.org/officeDocument/2006/relationships/image" Target="../media/image68.jpeg"/><Relationship Id="rId4" Type="http://schemas.openxmlformats.org/officeDocument/2006/relationships/slide" Target="slide31.xml"/></Relationships>
</file>

<file path=ppt/slides/_rels/slide31.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5.png"/><Relationship Id="rId3" Type="http://schemas.openxmlformats.org/officeDocument/2006/relationships/audio" Target="../media/audio1.wav"/><Relationship Id="rId7" Type="http://schemas.openxmlformats.org/officeDocument/2006/relationships/image" Target="../media/image70.png"/><Relationship Id="rId12" Type="http://schemas.openxmlformats.org/officeDocument/2006/relationships/image" Target="../media/image67.pn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6.png"/><Relationship Id="rId15" Type="http://schemas.openxmlformats.org/officeDocument/2006/relationships/image" Target="../media/image68.jpeg"/><Relationship Id="rId10" Type="http://schemas.openxmlformats.org/officeDocument/2006/relationships/image" Target="../media/image73.png"/><Relationship Id="rId4" Type="http://schemas.openxmlformats.org/officeDocument/2006/relationships/audio" Target="../media/audio2.wav"/><Relationship Id="rId9" Type="http://schemas.openxmlformats.org/officeDocument/2006/relationships/image" Target="../media/image72.png"/><Relationship Id="rId14" Type="http://schemas.openxmlformats.org/officeDocument/2006/relationships/image" Target="../media/image76.png"/></Relationships>
</file>

<file path=ppt/slides/_rels/slide32.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audio" Target="../media/audio1.wav"/><Relationship Id="rId7" Type="http://schemas.openxmlformats.org/officeDocument/2006/relationships/image" Target="../media/image67.png"/><Relationship Id="rId12" Type="http://schemas.openxmlformats.org/officeDocument/2006/relationships/image" Target="../media/image76.pn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6.png"/><Relationship Id="rId15" Type="http://schemas.openxmlformats.org/officeDocument/2006/relationships/image" Target="../media/image68.jpeg"/><Relationship Id="rId10" Type="http://schemas.openxmlformats.org/officeDocument/2006/relationships/image" Target="../media/image73.png"/><Relationship Id="rId4" Type="http://schemas.openxmlformats.org/officeDocument/2006/relationships/audio" Target="../media/audio2.wav"/><Relationship Id="rId9" Type="http://schemas.openxmlformats.org/officeDocument/2006/relationships/image" Target="../media/image71.png"/><Relationship Id="rId14" Type="http://schemas.openxmlformats.org/officeDocument/2006/relationships/image" Target="../media/image72.png"/></Relationships>
</file>

<file path=ppt/slides/_rels/slide33.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2.png"/><Relationship Id="rId3" Type="http://schemas.openxmlformats.org/officeDocument/2006/relationships/audio" Target="../media/audio1.wav"/><Relationship Id="rId7" Type="http://schemas.openxmlformats.org/officeDocument/2006/relationships/image" Target="../media/image67.png"/><Relationship Id="rId12" Type="http://schemas.openxmlformats.org/officeDocument/2006/relationships/image" Target="../media/image75.png"/><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image" Target="../media/image69.png"/><Relationship Id="rId11" Type="http://schemas.openxmlformats.org/officeDocument/2006/relationships/image" Target="../media/image76.png"/><Relationship Id="rId5" Type="http://schemas.openxmlformats.org/officeDocument/2006/relationships/image" Target="../media/image66.png"/><Relationship Id="rId15" Type="http://schemas.openxmlformats.org/officeDocument/2006/relationships/image" Target="../media/image68.jpeg"/><Relationship Id="rId10" Type="http://schemas.openxmlformats.org/officeDocument/2006/relationships/image" Target="../media/image74.png"/><Relationship Id="rId4" Type="http://schemas.openxmlformats.org/officeDocument/2006/relationships/audio" Target="../media/audio2.wav"/><Relationship Id="rId9" Type="http://schemas.openxmlformats.org/officeDocument/2006/relationships/image" Target="../media/image71.png"/><Relationship Id="rId14" Type="http://schemas.openxmlformats.org/officeDocument/2006/relationships/image" Target="../media/image73.png"/></Relationships>
</file>

<file path=ppt/slides/_rels/slide34.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5.png"/><Relationship Id="rId3" Type="http://schemas.openxmlformats.org/officeDocument/2006/relationships/audio" Target="../media/audio1.wav"/><Relationship Id="rId7" Type="http://schemas.openxmlformats.org/officeDocument/2006/relationships/image" Target="../media/image70.png"/><Relationship Id="rId12" Type="http://schemas.openxmlformats.org/officeDocument/2006/relationships/image" Target="../media/image67.pn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6.png"/><Relationship Id="rId15" Type="http://schemas.openxmlformats.org/officeDocument/2006/relationships/image" Target="../media/image68.jpeg"/><Relationship Id="rId10" Type="http://schemas.openxmlformats.org/officeDocument/2006/relationships/image" Target="../media/image73.png"/><Relationship Id="rId4" Type="http://schemas.openxmlformats.org/officeDocument/2006/relationships/audio" Target="../media/audio2.wav"/><Relationship Id="rId9" Type="http://schemas.openxmlformats.org/officeDocument/2006/relationships/image" Target="../media/image72.png"/><Relationship Id="rId14" Type="http://schemas.openxmlformats.org/officeDocument/2006/relationships/image" Target="../media/image76.png"/></Relationships>
</file>

<file path=ppt/slides/_rels/slide35.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audio" Target="../media/audio1.wav"/><Relationship Id="rId7" Type="http://schemas.openxmlformats.org/officeDocument/2006/relationships/image" Target="../media/image67.png"/><Relationship Id="rId12" Type="http://schemas.openxmlformats.org/officeDocument/2006/relationships/image" Target="../media/image76.pn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6.png"/><Relationship Id="rId15" Type="http://schemas.openxmlformats.org/officeDocument/2006/relationships/image" Target="../media/image68.jpeg"/><Relationship Id="rId10" Type="http://schemas.openxmlformats.org/officeDocument/2006/relationships/image" Target="../media/image73.png"/><Relationship Id="rId4" Type="http://schemas.openxmlformats.org/officeDocument/2006/relationships/audio" Target="../media/audio2.wav"/><Relationship Id="rId9" Type="http://schemas.openxmlformats.org/officeDocument/2006/relationships/image" Target="../media/image71.png"/><Relationship Id="rId14" Type="http://schemas.openxmlformats.org/officeDocument/2006/relationships/image" Target="../media/image72.png"/></Relationships>
</file>

<file path=ppt/slides/_rels/slide36.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2.png"/><Relationship Id="rId3" Type="http://schemas.openxmlformats.org/officeDocument/2006/relationships/audio" Target="../media/audio2.wav"/><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notesSlide" Target="../notesSlides/notesSlide7.xml"/><Relationship Id="rId1" Type="http://schemas.openxmlformats.org/officeDocument/2006/relationships/slideLayout" Target="../slideLayouts/slideLayout34.xml"/><Relationship Id="rId6" Type="http://schemas.openxmlformats.org/officeDocument/2006/relationships/image" Target="../media/image69.png"/><Relationship Id="rId11" Type="http://schemas.openxmlformats.org/officeDocument/2006/relationships/image" Target="../media/image76.png"/><Relationship Id="rId5" Type="http://schemas.openxmlformats.org/officeDocument/2006/relationships/image" Target="../media/image66.png"/><Relationship Id="rId15" Type="http://schemas.openxmlformats.org/officeDocument/2006/relationships/image" Target="../media/image68.jpeg"/><Relationship Id="rId10" Type="http://schemas.openxmlformats.org/officeDocument/2006/relationships/image" Target="../media/image73.png"/><Relationship Id="rId4" Type="http://schemas.openxmlformats.org/officeDocument/2006/relationships/audio" Target="../media/audio1.wav"/><Relationship Id="rId9" Type="http://schemas.openxmlformats.org/officeDocument/2006/relationships/image" Target="../media/image67.png"/><Relationship Id="rId14" Type="http://schemas.openxmlformats.org/officeDocument/2006/relationships/image" Target="../media/image74.png"/></Relationships>
</file>

<file path=ppt/slides/_rels/slide37.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73.png"/><Relationship Id="rId18" Type="http://schemas.openxmlformats.org/officeDocument/2006/relationships/image" Target="../media/image68.jpeg"/><Relationship Id="rId3" Type="http://schemas.openxmlformats.org/officeDocument/2006/relationships/audio" Target="../media/audio2.wav"/><Relationship Id="rId7" Type="http://schemas.openxmlformats.org/officeDocument/2006/relationships/image" Target="../media/image78.png"/><Relationship Id="rId12" Type="http://schemas.openxmlformats.org/officeDocument/2006/relationships/image" Target="../media/image67.png"/><Relationship Id="rId17" Type="http://schemas.openxmlformats.org/officeDocument/2006/relationships/image" Target="../media/image74.png"/><Relationship Id="rId2" Type="http://schemas.openxmlformats.org/officeDocument/2006/relationships/notesSlide" Target="../notesSlides/notesSlide8.xml"/><Relationship Id="rId16" Type="http://schemas.openxmlformats.org/officeDocument/2006/relationships/image" Target="../media/image72.png"/><Relationship Id="rId1" Type="http://schemas.openxmlformats.org/officeDocument/2006/relationships/slideLayout" Target="../slideLayouts/slideLayout34.xml"/><Relationship Id="rId6" Type="http://schemas.openxmlformats.org/officeDocument/2006/relationships/image" Target="../media/image77.png"/><Relationship Id="rId11" Type="http://schemas.openxmlformats.org/officeDocument/2006/relationships/image" Target="../media/image71.png"/><Relationship Id="rId5" Type="http://schemas.openxmlformats.org/officeDocument/2006/relationships/image" Target="../media/image66.pn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audio" Target="../media/audio1.wav"/><Relationship Id="rId9" Type="http://schemas.openxmlformats.org/officeDocument/2006/relationships/image" Target="../media/image69.png"/><Relationship Id="rId14" Type="http://schemas.openxmlformats.org/officeDocument/2006/relationships/image" Target="../media/image76.png"/></Relationships>
</file>

<file path=ppt/slides/_rels/slide38.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73.png"/><Relationship Id="rId18" Type="http://schemas.openxmlformats.org/officeDocument/2006/relationships/image" Target="../media/image68.jpeg"/><Relationship Id="rId3" Type="http://schemas.openxmlformats.org/officeDocument/2006/relationships/audio" Target="../media/audio1.wav"/><Relationship Id="rId7" Type="http://schemas.openxmlformats.org/officeDocument/2006/relationships/image" Target="../media/image81.png"/><Relationship Id="rId12" Type="http://schemas.openxmlformats.org/officeDocument/2006/relationships/image" Target="../media/image71.png"/><Relationship Id="rId17" Type="http://schemas.openxmlformats.org/officeDocument/2006/relationships/image" Target="../media/image72.png"/><Relationship Id="rId2" Type="http://schemas.openxmlformats.org/officeDocument/2006/relationships/notesSlide" Target="../notesSlides/notesSlide9.xml"/><Relationship Id="rId16" Type="http://schemas.openxmlformats.org/officeDocument/2006/relationships/image" Target="../media/image75.png"/><Relationship Id="rId1" Type="http://schemas.openxmlformats.org/officeDocument/2006/relationships/slideLayout" Target="../slideLayouts/slideLayout34.xml"/><Relationship Id="rId6" Type="http://schemas.openxmlformats.org/officeDocument/2006/relationships/image" Target="../media/image80.png"/><Relationship Id="rId11" Type="http://schemas.openxmlformats.org/officeDocument/2006/relationships/image" Target="../media/image70.png"/><Relationship Id="rId5" Type="http://schemas.openxmlformats.org/officeDocument/2006/relationships/image" Target="../media/image66.png"/><Relationship Id="rId15" Type="http://schemas.openxmlformats.org/officeDocument/2006/relationships/image" Target="../media/image76.png"/><Relationship Id="rId10" Type="http://schemas.openxmlformats.org/officeDocument/2006/relationships/image" Target="../media/image67.png"/><Relationship Id="rId4" Type="http://schemas.openxmlformats.org/officeDocument/2006/relationships/audio" Target="../media/audio2.wav"/><Relationship Id="rId9" Type="http://schemas.openxmlformats.org/officeDocument/2006/relationships/image" Target="../media/image69.png"/><Relationship Id="rId14" Type="http://schemas.openxmlformats.org/officeDocument/2006/relationships/image" Target="../media/image74.png"/></Relationships>
</file>

<file path=ppt/slides/_rels/slide39.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74.png"/><Relationship Id="rId18" Type="http://schemas.openxmlformats.org/officeDocument/2006/relationships/image" Target="../media/image68.jpeg"/><Relationship Id="rId3" Type="http://schemas.openxmlformats.org/officeDocument/2006/relationships/audio" Target="../media/audio1.wav"/><Relationship Id="rId7" Type="http://schemas.openxmlformats.org/officeDocument/2006/relationships/image" Target="../media/image83.png"/><Relationship Id="rId12" Type="http://schemas.openxmlformats.org/officeDocument/2006/relationships/image" Target="../media/image71.png"/><Relationship Id="rId17" Type="http://schemas.openxmlformats.org/officeDocument/2006/relationships/image" Target="../media/image73.png"/><Relationship Id="rId2" Type="http://schemas.openxmlformats.org/officeDocument/2006/relationships/notesSlide" Target="../notesSlides/notesSlide10.xml"/><Relationship Id="rId16" Type="http://schemas.openxmlformats.org/officeDocument/2006/relationships/image" Target="../media/image72.png"/><Relationship Id="rId1" Type="http://schemas.openxmlformats.org/officeDocument/2006/relationships/slideLayout" Target="../slideLayouts/slideLayout34.xml"/><Relationship Id="rId6" Type="http://schemas.openxmlformats.org/officeDocument/2006/relationships/image" Target="../media/image80.png"/><Relationship Id="rId11" Type="http://schemas.openxmlformats.org/officeDocument/2006/relationships/image" Target="../media/image70.png"/><Relationship Id="rId5" Type="http://schemas.openxmlformats.org/officeDocument/2006/relationships/image" Target="../media/image66.png"/><Relationship Id="rId15" Type="http://schemas.openxmlformats.org/officeDocument/2006/relationships/image" Target="../media/image75.png"/><Relationship Id="rId10" Type="http://schemas.openxmlformats.org/officeDocument/2006/relationships/image" Target="../media/image67.png"/><Relationship Id="rId4" Type="http://schemas.openxmlformats.org/officeDocument/2006/relationships/audio" Target="../media/audio2.wav"/><Relationship Id="rId9" Type="http://schemas.openxmlformats.org/officeDocument/2006/relationships/image" Target="../media/image69.png"/><Relationship Id="rId14" Type="http://schemas.openxmlformats.org/officeDocument/2006/relationships/image" Target="../media/image76.png"/></Relationships>
</file>

<file path=ppt/slides/_rels/slide40.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5.png"/><Relationship Id="rId3" Type="http://schemas.openxmlformats.org/officeDocument/2006/relationships/audio" Target="../media/audio1.wav"/><Relationship Id="rId7" Type="http://schemas.openxmlformats.org/officeDocument/2006/relationships/image" Target="../media/image70.png"/><Relationship Id="rId12"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34.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6.png"/><Relationship Id="rId15" Type="http://schemas.openxmlformats.org/officeDocument/2006/relationships/image" Target="../media/image68.jpeg"/><Relationship Id="rId10" Type="http://schemas.openxmlformats.org/officeDocument/2006/relationships/image" Target="../media/image73.png"/><Relationship Id="rId4" Type="http://schemas.openxmlformats.org/officeDocument/2006/relationships/audio" Target="../media/audio2.wav"/><Relationship Id="rId9" Type="http://schemas.openxmlformats.org/officeDocument/2006/relationships/image" Target="../media/image72.png"/><Relationship Id="rId14" Type="http://schemas.openxmlformats.org/officeDocument/2006/relationships/image" Target="../media/image76.pn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35.xml"/><Relationship Id="rId4" Type="http://schemas.openxmlformats.org/officeDocument/2006/relationships/image" Target="../media/image68.jpeg"/></Relationships>
</file>

<file path=ppt/slides/_rels/slide4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hoc10.vn/doc-sach/khoa-hoc-tu-nhien-9/1/702/105" TargetMode="External"/><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90.jpg"/></Relationships>
</file>

<file path=ppt/slides/_rels/slide4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F8227-3890-5E36-84E7-B99C09ED76C6}"/>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9</a:t>
            </a:r>
          </a:p>
        </p:txBody>
      </p:sp>
      <p:sp>
        <p:nvSpPr>
          <p:cNvPr id="3" name="Title 1">
            <a:extLst>
              <a:ext uri="{FF2B5EF4-FFF2-40B4-BE49-F238E27FC236}">
                <a16:creationId xmlns:a16="http://schemas.microsoft.com/office/drawing/2014/main" id="{56A8D408-AFBF-EF8F-8BE1-D0038CB5C243}"/>
              </a:ext>
            </a:extLst>
          </p:cNvPr>
          <p:cNvSpPr txBox="1">
            <a:spLocks/>
          </p:cNvSpPr>
          <p:nvPr/>
        </p:nvSpPr>
        <p:spPr>
          <a:xfrm>
            <a:off x="173230" y="2269762"/>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30000"/>
              </a:lnSpc>
              <a:spcBef>
                <a:spcPts val="600"/>
              </a:spcBef>
            </a:pPr>
            <a:r>
              <a:rPr lang="vi-VN" sz="5200" b="1" dirty="0">
                <a:solidFill>
                  <a:srgbClr val="002060"/>
                </a:solidFill>
                <a:latin typeface="UTM Avo" panose="02040603050506020204" pitchFamily="18" charset="0"/>
              </a:rPr>
              <a:t>Chủ đề </a:t>
            </a:r>
            <a:r>
              <a:rPr lang="en-US" sz="5200" b="1">
                <a:solidFill>
                  <a:srgbClr val="002060"/>
                </a:solidFill>
                <a:latin typeface="UTM Avo" panose="02040603050506020204" pitchFamily="18" charset="0"/>
              </a:rPr>
              <a:t>7.</a:t>
            </a:r>
            <a:r>
              <a:rPr lang="vi-VN" sz="5200" b="1">
                <a:solidFill>
                  <a:srgbClr val="002060"/>
                </a:solidFill>
                <a:latin typeface="UTM Avo" panose="02040603050506020204" pitchFamily="18" charset="0"/>
              </a:rPr>
              <a:t> </a:t>
            </a:r>
            <a:endParaRPr lang="en-US" sz="5200" b="1" dirty="0">
              <a:solidFill>
                <a:srgbClr val="002060"/>
              </a:solidFill>
              <a:latin typeface="UTM Avo" panose="02040603050506020204" pitchFamily="18" charset="0"/>
            </a:endParaRPr>
          </a:p>
          <a:p>
            <a:pPr>
              <a:lnSpc>
                <a:spcPct val="130000"/>
              </a:lnSpc>
              <a:spcBef>
                <a:spcPts val="600"/>
              </a:spcBef>
            </a:pPr>
            <a:r>
              <a:rPr lang="vi-VN" sz="5200" b="1" dirty="0">
                <a:solidFill>
                  <a:srgbClr val="002060"/>
                </a:solidFill>
                <a:latin typeface="UTM Avo" panose="02040603050506020204" pitchFamily="18" charset="0"/>
              </a:rPr>
              <a:t>Giới thiệu về chất hữu cơ, </a:t>
            </a:r>
            <a:br>
              <a:rPr lang="vi-VN" sz="5200" b="1" dirty="0">
                <a:solidFill>
                  <a:srgbClr val="002060"/>
                </a:solidFill>
                <a:latin typeface="UTM Avo" panose="02040603050506020204" pitchFamily="18" charset="0"/>
              </a:rPr>
            </a:br>
            <a:r>
              <a:rPr lang="vi-VN" sz="5200" b="1" dirty="0">
                <a:solidFill>
                  <a:srgbClr val="002060"/>
                </a:solidFill>
                <a:latin typeface="UTM Avo" panose="02040603050506020204" pitchFamily="18" charset="0"/>
              </a:rPr>
              <a:t>hydrocarbon và nguồn nhiên liệu</a:t>
            </a:r>
            <a:endParaRPr lang="en-US" sz="52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31132DBB-00F3-145A-1515-A77EDE2B914F}"/>
              </a:ext>
            </a:extLst>
          </p:cNvPr>
          <p:cNvSpPr txBox="1">
            <a:spLocks/>
          </p:cNvSpPr>
          <p:nvPr/>
        </p:nvSpPr>
        <p:spPr>
          <a:xfrm>
            <a:off x="965711" y="4315545"/>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pPr>
            <a:r>
              <a:rPr lang="vi-VN" sz="5200" b="1" dirty="0">
                <a:solidFill>
                  <a:srgbClr val="FF0000"/>
                </a:solidFill>
                <a:latin typeface="UTM Avo" panose="02040603050506020204" pitchFamily="18" charset="0"/>
              </a:rPr>
              <a:t>Bài </a:t>
            </a:r>
            <a:r>
              <a:rPr lang="en-US" sz="5200" b="1" dirty="0">
                <a:solidFill>
                  <a:srgbClr val="FF0000"/>
                </a:solidFill>
                <a:latin typeface="UTM Avo" panose="02040603050506020204" pitchFamily="18" charset="0"/>
              </a:rPr>
              <a:t>20. </a:t>
            </a:r>
            <a:r>
              <a:rPr lang="en-US" sz="5200" b="1" dirty="0" err="1">
                <a:solidFill>
                  <a:srgbClr val="FF0000"/>
                </a:solidFill>
                <a:latin typeface="UTM Avo" panose="02040603050506020204" pitchFamily="18" charset="0"/>
              </a:rPr>
              <a:t>Hydrocacbon</a:t>
            </a:r>
            <a:r>
              <a:rPr lang="en-US" sz="5200" b="1" dirty="0">
                <a:solidFill>
                  <a:srgbClr val="FF0000"/>
                </a:solidFill>
                <a:latin typeface="UTM Avo" panose="02040603050506020204" pitchFamily="18" charset="0"/>
              </a:rPr>
              <a:t>, </a:t>
            </a:r>
            <a:br>
              <a:rPr lang="en-US" sz="5200" b="1" dirty="0">
                <a:solidFill>
                  <a:srgbClr val="FF0000"/>
                </a:solidFill>
                <a:latin typeface="UTM Avo" panose="02040603050506020204" pitchFamily="18" charset="0"/>
              </a:rPr>
            </a:br>
            <a:r>
              <a:rPr lang="en-US" sz="5200" b="1" dirty="0">
                <a:solidFill>
                  <a:srgbClr val="FF0000"/>
                </a:solidFill>
                <a:latin typeface="UTM Avo" panose="02040603050506020204" pitchFamily="18" charset="0"/>
              </a:rPr>
              <a:t>Alkane</a:t>
            </a:r>
          </a:p>
        </p:txBody>
      </p:sp>
    </p:spTree>
    <p:extLst>
      <p:ext uri="{BB962C8B-B14F-4D97-AF65-F5344CB8AC3E}">
        <p14:creationId xmlns:p14="http://schemas.microsoft.com/office/powerpoint/2010/main" val="343816245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F699A78-D3A4-74FE-3E32-E318DDFCA684}"/>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16991220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TextBox 5">
            <a:extLst>
              <a:ext uri="{FF2B5EF4-FFF2-40B4-BE49-F238E27FC236}">
                <a16:creationId xmlns:a16="http://schemas.microsoft.com/office/drawing/2014/main" id="{EF6B40CC-E6A0-65E4-8E7F-BAECDCD40C30}"/>
              </a:ext>
            </a:extLst>
          </p:cNvPr>
          <p:cNvSpPr txBox="1"/>
          <p:nvPr/>
        </p:nvSpPr>
        <p:spPr>
          <a:xfrm>
            <a:off x="1038918" y="2006648"/>
            <a:ext cx="5058500" cy="4352229"/>
          </a:xfrm>
          <a:prstGeom prst="rect">
            <a:avLst/>
          </a:prstGeom>
        </p:spPr>
        <p:txBody>
          <a:bodyPr lIns="0" tIns="0" rIns="0" bIns="0" rtlCol="0" anchor="ctr"/>
          <a:lstStyle/>
          <a:p>
            <a:pPr marL="0" marR="0" lvl="0" indent="0" defTabSz="609630" eaLnBrk="1" fontAlgn="auto" latinLnBrk="0" hangingPunct="1">
              <a:lnSpc>
                <a:spcPts val="1866"/>
              </a:lnSpc>
              <a:spcBef>
                <a:spcPct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latin typeface="UTM Avo" panose="02040603050506020204" pitchFamily="18"/>
            </a:endParaRPr>
          </a:p>
        </p:txBody>
      </p:sp>
      <p:grpSp>
        <p:nvGrpSpPr>
          <p:cNvPr id="18" name="Group 17">
            <a:extLst>
              <a:ext uri="{FF2B5EF4-FFF2-40B4-BE49-F238E27FC236}">
                <a16:creationId xmlns:a16="http://schemas.microsoft.com/office/drawing/2014/main" id="{919046CF-36F0-155A-F574-DB167345C751}"/>
              </a:ext>
            </a:extLst>
          </p:cNvPr>
          <p:cNvGrpSpPr/>
          <p:nvPr/>
        </p:nvGrpSpPr>
        <p:grpSpPr>
          <a:xfrm>
            <a:off x="2051836" y="1532824"/>
            <a:ext cx="9414203" cy="1168222"/>
            <a:chOff x="2091274" y="2103081"/>
            <a:chExt cx="14121304" cy="1752333"/>
          </a:xfrm>
        </p:grpSpPr>
        <p:sp>
          <p:nvSpPr>
            <p:cNvPr id="19" name="Rectangle 18">
              <a:extLst>
                <a:ext uri="{FF2B5EF4-FFF2-40B4-BE49-F238E27FC236}">
                  <a16:creationId xmlns:a16="http://schemas.microsoft.com/office/drawing/2014/main" id="{7F230915-9250-56D6-8262-E95A9FCEA430}"/>
                </a:ext>
              </a:extLst>
            </p:cNvPr>
            <p:cNvSpPr/>
            <p:nvPr/>
          </p:nvSpPr>
          <p:spPr>
            <a:xfrm>
              <a:off x="4035044" y="2103081"/>
              <a:ext cx="12177534" cy="1682769"/>
            </a:xfrm>
            <a:prstGeom prst="rect">
              <a:avLst/>
            </a:prstGeom>
          </p:spPr>
          <p:txBody>
            <a:bodyPr wrap="square">
              <a:spAutoFit/>
            </a:bodyPr>
            <a:lstStyle/>
            <a:p>
              <a:pPr marL="0" marR="847"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rPr>
                <a:t>Quan sát hình 20.1 và dự đoán vai trò của chất lỏng có trong bật lửa gas.</a:t>
              </a:r>
              <a:endParaRPr kumimoji="0" lang="en-US" sz="2400" b="0" i="0" u="none" strike="noStrike" kern="0" cap="none" spc="0" normalizeH="0" baseline="0" noProof="0" dirty="0">
                <a:ln>
                  <a:noFill/>
                </a:ln>
                <a:solidFill>
                  <a:prstClr val="black"/>
                </a:solidFill>
                <a:effectLst/>
                <a:uLnTx/>
                <a:uFillTx/>
                <a:latin typeface="UTM Avo" panose="02040603050506020204" pitchFamily="18"/>
                <a:ea typeface="Arial" panose="020B0604020202020204" pitchFamily="34" charset="0"/>
              </a:endParaRPr>
            </a:p>
          </p:txBody>
        </p:sp>
        <p:grpSp>
          <p:nvGrpSpPr>
            <p:cNvPr id="20" name="Group 19">
              <a:extLst>
                <a:ext uri="{FF2B5EF4-FFF2-40B4-BE49-F238E27FC236}">
                  <a16:creationId xmlns:a16="http://schemas.microsoft.com/office/drawing/2014/main" id="{F7FC5D9F-4467-0070-0B84-B32D2825C63D}"/>
                </a:ext>
              </a:extLst>
            </p:cNvPr>
            <p:cNvGrpSpPr/>
            <p:nvPr/>
          </p:nvGrpSpPr>
          <p:grpSpPr>
            <a:xfrm>
              <a:off x="2091274" y="2319672"/>
              <a:ext cx="1563004" cy="1535742"/>
              <a:chOff x="2139753" y="1626559"/>
              <a:chExt cx="1563004" cy="1535742"/>
            </a:xfrm>
          </p:grpSpPr>
          <p:sp>
            <p:nvSpPr>
              <p:cNvPr id="21" name="Rectangle: Rounded Corners 5">
                <a:extLst>
                  <a:ext uri="{FF2B5EF4-FFF2-40B4-BE49-F238E27FC236}">
                    <a16:creationId xmlns:a16="http://schemas.microsoft.com/office/drawing/2014/main" id="{2D39E514-BBD0-DAAA-8B83-3DCCC584B87F}"/>
                  </a:ext>
                </a:extLst>
              </p:cNvPr>
              <p:cNvSpPr/>
              <p:nvPr/>
            </p:nvSpPr>
            <p:spPr>
              <a:xfrm>
                <a:off x="2819400" y="1914968"/>
                <a:ext cx="761267" cy="1247332"/>
              </a:xfrm>
              <a:prstGeom prst="roundRect">
                <a:avLst/>
              </a:prstGeom>
              <a:solidFill>
                <a:sysClr val="window" lastClr="FFFFFF"/>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pic>
            <p:nvPicPr>
              <p:cNvPr id="22" name="Picture 21">
                <a:extLst>
                  <a:ext uri="{FF2B5EF4-FFF2-40B4-BE49-F238E27FC236}">
                    <a16:creationId xmlns:a16="http://schemas.microsoft.com/office/drawing/2014/main" id="{29113CE2-7273-D49F-40B3-5D09544F7D94}"/>
                  </a:ext>
                </a:extLst>
              </p:cNvPr>
              <p:cNvPicPr>
                <a:picLocks noChangeAspect="1"/>
              </p:cNvPicPr>
              <p:nvPr/>
            </p:nvPicPr>
            <p:blipFill>
              <a:blip r:embed="rId4"/>
              <a:stretch>
                <a:fillRect/>
              </a:stretch>
            </p:blipFill>
            <p:spPr>
              <a:xfrm>
                <a:off x="2139753" y="1626559"/>
                <a:ext cx="1563004" cy="1535742"/>
              </a:xfrm>
              <a:prstGeom prst="rect">
                <a:avLst/>
              </a:prstGeom>
            </p:spPr>
          </p:pic>
        </p:grpSp>
      </p:grpSp>
      <p:pic>
        <p:nvPicPr>
          <p:cNvPr id="23" name="image5.png">
            <a:extLst>
              <a:ext uri="{FF2B5EF4-FFF2-40B4-BE49-F238E27FC236}">
                <a16:creationId xmlns:a16="http://schemas.microsoft.com/office/drawing/2014/main" id="{E4315887-E30C-51EB-E1C6-6D17703B6177}"/>
              </a:ext>
            </a:extLst>
          </p:cNvPr>
          <p:cNvPicPr/>
          <p:nvPr/>
        </p:nvPicPr>
        <p:blipFill>
          <a:blip r:embed="rId5"/>
          <a:srcRect/>
          <a:stretch>
            <a:fillRect/>
          </a:stretch>
        </p:blipFill>
        <p:spPr>
          <a:xfrm>
            <a:off x="406540" y="2827309"/>
            <a:ext cx="2804813" cy="3166409"/>
          </a:xfrm>
          <a:prstGeom prst="rect">
            <a:avLst/>
          </a:prstGeom>
          <a:ln/>
        </p:spPr>
      </p:pic>
      <p:grpSp>
        <p:nvGrpSpPr>
          <p:cNvPr id="24" name="Group 23">
            <a:extLst>
              <a:ext uri="{FF2B5EF4-FFF2-40B4-BE49-F238E27FC236}">
                <a16:creationId xmlns:a16="http://schemas.microsoft.com/office/drawing/2014/main" id="{54D4B263-C8C5-CA3C-2F55-435A5B63C199}"/>
              </a:ext>
            </a:extLst>
          </p:cNvPr>
          <p:cNvGrpSpPr/>
          <p:nvPr/>
        </p:nvGrpSpPr>
        <p:grpSpPr>
          <a:xfrm>
            <a:off x="3267157" y="2758522"/>
            <a:ext cx="7880467" cy="3041888"/>
            <a:chOff x="5155843" y="7296547"/>
            <a:chExt cx="11820700" cy="4562832"/>
          </a:xfrm>
        </p:grpSpPr>
        <p:grpSp>
          <p:nvGrpSpPr>
            <p:cNvPr id="25" name="Group 24">
              <a:extLst>
                <a:ext uri="{FF2B5EF4-FFF2-40B4-BE49-F238E27FC236}">
                  <a16:creationId xmlns:a16="http://schemas.microsoft.com/office/drawing/2014/main" id="{86C14203-347B-2531-7963-33969670D673}"/>
                </a:ext>
              </a:extLst>
            </p:cNvPr>
            <p:cNvGrpSpPr/>
            <p:nvPr/>
          </p:nvGrpSpPr>
          <p:grpSpPr>
            <a:xfrm>
              <a:off x="7076935" y="7296547"/>
              <a:ext cx="9899608" cy="1916151"/>
              <a:chOff x="7076935" y="7451524"/>
              <a:chExt cx="9899608" cy="1916151"/>
            </a:xfrm>
          </p:grpSpPr>
          <p:sp>
            <p:nvSpPr>
              <p:cNvPr id="27" name="Rounded Rectangular Callout 22">
                <a:extLst>
                  <a:ext uri="{FF2B5EF4-FFF2-40B4-BE49-F238E27FC236}">
                    <a16:creationId xmlns:a16="http://schemas.microsoft.com/office/drawing/2014/main" id="{31051F61-62C5-A78F-E531-631E32E4C332}"/>
                  </a:ext>
                </a:extLst>
              </p:cNvPr>
              <p:cNvSpPr/>
              <p:nvPr/>
            </p:nvSpPr>
            <p:spPr>
              <a:xfrm>
                <a:off x="7076935" y="7451524"/>
                <a:ext cx="9899608" cy="1916151"/>
              </a:xfrm>
              <a:prstGeom prst="wedgeRoundRectCallout">
                <a:avLst>
                  <a:gd name="adj1" fmla="val -43083"/>
                  <a:gd name="adj2" fmla="val 86103"/>
                  <a:gd name="adj3" fmla="val 16667"/>
                </a:avLst>
              </a:prstGeom>
              <a:solidFill>
                <a:sysClr val="window" lastClr="FFFFFF"/>
              </a:solidFill>
              <a:ln w="25400" cap="flat" cmpd="sng" algn="ctr">
                <a:solidFill>
                  <a:srgbClr val="B8DEE8"/>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UTM Avo" panose="02040603050506020204" pitchFamily="18"/>
                  <a:cs typeface="Arial" panose="020B0604020202020204" pitchFamily="34" charset="0"/>
                </a:endParaRPr>
              </a:p>
            </p:txBody>
          </p:sp>
          <p:sp>
            <p:nvSpPr>
              <p:cNvPr id="28" name="Rectangle 27">
                <a:extLst>
                  <a:ext uri="{FF2B5EF4-FFF2-40B4-BE49-F238E27FC236}">
                    <a16:creationId xmlns:a16="http://schemas.microsoft.com/office/drawing/2014/main" id="{0C12DE2F-BA7F-99D7-C873-3EC0C27B83C6}"/>
                  </a:ext>
                </a:extLst>
              </p:cNvPr>
              <p:cNvSpPr/>
              <p:nvPr/>
            </p:nvSpPr>
            <p:spPr>
              <a:xfrm>
                <a:off x="7411804" y="7512316"/>
                <a:ext cx="9428310" cy="1682769"/>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Chất lỏng trong bật lửa ga</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s</a:t>
                </a:r>
                <a:r>
                  <a:rPr kumimoji="0" lang="vi-VN"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đóng vai trò làm nhiên liệu tạo ra lửa.</a:t>
                </a:r>
                <a:endPar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endParaRPr>
              </a:p>
            </p:txBody>
          </p:sp>
        </p:grpSp>
        <p:pic>
          <p:nvPicPr>
            <p:cNvPr id="26" name="Picture 25">
              <a:extLst>
                <a:ext uri="{FF2B5EF4-FFF2-40B4-BE49-F238E27FC236}">
                  <a16:creationId xmlns:a16="http://schemas.microsoft.com/office/drawing/2014/main" id="{6D3FE529-7837-D487-E1B3-85B158DD4B14}"/>
                </a:ext>
              </a:extLst>
            </p:cNvPr>
            <p:cNvPicPr>
              <a:picLocks noChangeAspect="1"/>
            </p:cNvPicPr>
            <p:nvPr/>
          </p:nvPicPr>
          <p:blipFill>
            <a:blip r:embed="rId6"/>
            <a:stretch>
              <a:fillRect/>
            </a:stretch>
          </p:blipFill>
          <p:spPr>
            <a:xfrm>
              <a:off x="5155843" y="9302075"/>
              <a:ext cx="2458345" cy="2557304"/>
            </a:xfrm>
            <a:prstGeom prst="rect">
              <a:avLst/>
            </a:prstGeom>
          </p:spPr>
        </p:pic>
      </p:grpSp>
      <p:sp>
        <p:nvSpPr>
          <p:cNvPr id="29" name="Rounded Rectangular Callout 22">
            <a:extLst>
              <a:ext uri="{FF2B5EF4-FFF2-40B4-BE49-F238E27FC236}">
                <a16:creationId xmlns:a16="http://schemas.microsoft.com/office/drawing/2014/main" id="{5F3046AD-E58A-E459-5999-6692B6F11182}"/>
              </a:ext>
            </a:extLst>
          </p:cNvPr>
          <p:cNvSpPr/>
          <p:nvPr/>
        </p:nvSpPr>
        <p:spPr>
          <a:xfrm>
            <a:off x="5436411" y="4725846"/>
            <a:ext cx="6349049" cy="1894706"/>
          </a:xfrm>
          <a:prstGeom prst="wedgeRoundRectCallout">
            <a:avLst>
              <a:gd name="adj1" fmla="val -40773"/>
              <a:gd name="adj2" fmla="val 46596"/>
              <a:gd name="adj3" fmla="val 16667"/>
            </a:avLst>
          </a:prstGeom>
          <a:solidFill>
            <a:sysClr val="window" lastClr="FFFFFF"/>
          </a:solidFill>
          <a:ln w="25400" cap="flat" cmpd="sng" algn="ctr">
            <a:solidFill>
              <a:srgbClr val="B8DEE8"/>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solidFill>
                  <a:prstClr val="white"/>
                </a:solidFill>
                <a:effectLst/>
                <a:uLnTx/>
                <a:uFillTx/>
                <a:latin typeface="UTM Avo" panose="02040603050506020204" pitchFamily="18"/>
                <a:cs typeface="Arial" panose="020B0604020202020204" pitchFamily="34" charset="0"/>
              </a:rPr>
              <a:t>Chất lỏng trong bật lửa ga đóng vai trò làm nhiên liệu tạo ra lửa.</a:t>
            </a:r>
            <a:endParaRPr kumimoji="0" lang="en-US" sz="2400" b="0" i="0" u="none" strike="noStrike" kern="0" cap="none" spc="0" normalizeH="0" baseline="0" noProof="0" dirty="0">
              <a:ln>
                <a:noFill/>
              </a:ln>
              <a:solidFill>
                <a:prstClr val="white"/>
              </a:solidFill>
              <a:effectLst/>
              <a:uLnTx/>
              <a:uFillTx/>
              <a:latin typeface="UTM Avo" panose="02040603050506020204" pitchFamily="18"/>
              <a:cs typeface="Arial" panose="020B0604020202020204" pitchFamily="34" charset="0"/>
            </a:endParaRPr>
          </a:p>
        </p:txBody>
      </p:sp>
      <p:pic>
        <p:nvPicPr>
          <p:cNvPr id="30" name="Picture 29">
            <a:extLst>
              <a:ext uri="{FF2B5EF4-FFF2-40B4-BE49-F238E27FC236}">
                <a16:creationId xmlns:a16="http://schemas.microsoft.com/office/drawing/2014/main" id="{EFDFA03A-82CB-D593-6744-2414217864E9}"/>
              </a:ext>
            </a:extLst>
          </p:cNvPr>
          <p:cNvPicPr>
            <a:picLocks noChangeAspect="1"/>
          </p:cNvPicPr>
          <p:nvPr/>
        </p:nvPicPr>
        <p:blipFill>
          <a:blip r:embed="rId4"/>
          <a:stretch>
            <a:fillRect/>
          </a:stretch>
        </p:blipFill>
        <p:spPr>
          <a:xfrm>
            <a:off x="4705137" y="5401630"/>
            <a:ext cx="1325309" cy="1302192"/>
          </a:xfrm>
          <a:prstGeom prst="rect">
            <a:avLst/>
          </a:prstGeom>
        </p:spPr>
      </p:pic>
      <p:sp>
        <p:nvSpPr>
          <p:cNvPr id="31" name="Rectangle 30">
            <a:extLst>
              <a:ext uri="{FF2B5EF4-FFF2-40B4-BE49-F238E27FC236}">
                <a16:creationId xmlns:a16="http://schemas.microsoft.com/office/drawing/2014/main" id="{3D5769A6-3A39-86E6-761C-075149A6FA24}"/>
              </a:ext>
            </a:extLst>
          </p:cNvPr>
          <p:cNvSpPr/>
          <p:nvPr/>
        </p:nvSpPr>
        <p:spPr>
          <a:xfrm>
            <a:off x="6224045" y="4835277"/>
            <a:ext cx="5338907" cy="1675843"/>
          </a:xfrm>
          <a:prstGeom prst="rect">
            <a:avLst/>
          </a:prstGeom>
        </p:spPr>
        <p:txBody>
          <a:bodyPr wrap="square">
            <a:spAutoFit/>
          </a:bodyPr>
          <a:lstStyle/>
          <a:p>
            <a:pPr algn="just" defTabSz="609630">
              <a:lnSpc>
                <a:spcPct val="150000"/>
              </a:lnSpc>
            </a:pPr>
            <a:r>
              <a:rPr lang="vi-VN" sz="2400" dirty="0">
                <a:solidFill>
                  <a:prstClr val="black"/>
                </a:solidFill>
                <a:latin typeface="UTM Avo" panose="02040603050506020204" pitchFamily="18"/>
                <a:cs typeface="Arial" panose="020B0604020202020204" pitchFamily="34" charset="0"/>
              </a:rPr>
              <a:t>Chất lỏng trong bật lửa ga</a:t>
            </a:r>
            <a:r>
              <a:rPr lang="en-US" sz="2400" dirty="0">
                <a:solidFill>
                  <a:prstClr val="black"/>
                </a:solidFill>
                <a:latin typeface="UTM Avo" panose="02040603050506020204" pitchFamily="18"/>
                <a:cs typeface="Arial" panose="020B0604020202020204" pitchFamily="34" charset="0"/>
              </a:rPr>
              <a:t>s </a:t>
            </a:r>
            <a:r>
              <a:rPr lang="en-US" sz="2400" dirty="0" err="1">
                <a:solidFill>
                  <a:prstClr val="black"/>
                </a:solidFill>
                <a:latin typeface="UTM Avo" panose="02040603050506020204" pitchFamily="18"/>
                <a:cs typeface="Arial" panose="020B0604020202020204" pitchFamily="34" charset="0"/>
              </a:rPr>
              <a:t>là</a:t>
            </a:r>
            <a:r>
              <a:rPr lang="en-US" sz="2400" dirty="0">
                <a:solidFill>
                  <a:prstClr val="black"/>
                </a:solidFill>
                <a:latin typeface="UTM Avo" panose="02040603050506020204" pitchFamily="18"/>
                <a:cs typeface="Arial" panose="020B0604020202020204" pitchFamily="34" charset="0"/>
              </a:rPr>
              <a:t> hydrocarbon </a:t>
            </a:r>
            <a:r>
              <a:rPr lang="en-US" sz="2400" dirty="0" err="1">
                <a:solidFill>
                  <a:prstClr val="black"/>
                </a:solidFill>
                <a:latin typeface="UTM Avo" panose="02040603050506020204" pitchFamily="18"/>
                <a:cs typeface="Arial" panose="020B0604020202020204" pitchFamily="34" charset="0"/>
              </a:rPr>
              <a:t>thuộc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loại</a:t>
            </a:r>
            <a:r>
              <a:rPr lang="en-US" sz="2400" dirty="0">
                <a:solidFill>
                  <a:prstClr val="black"/>
                </a:solidFill>
                <a:latin typeface="UTM Avo" panose="02040603050506020204" pitchFamily="18"/>
                <a:cs typeface="Arial" panose="020B0604020202020204" pitchFamily="34" charset="0"/>
              </a:rPr>
              <a:t> alkane. </a:t>
            </a:r>
            <a:r>
              <a:rPr lang="en-US" sz="2400" dirty="0" err="1">
                <a:solidFill>
                  <a:prstClr val="black"/>
                </a:solidFill>
                <a:latin typeface="UTM Avo" panose="02040603050506020204" pitchFamily="18"/>
                <a:cs typeface="Arial" panose="020B0604020202020204" pitchFamily="34" charset="0"/>
              </a:rPr>
              <a:t>Vậy</a:t>
            </a:r>
            <a:r>
              <a:rPr lang="en-US" sz="2400" dirty="0">
                <a:solidFill>
                  <a:prstClr val="black"/>
                </a:solidFill>
                <a:latin typeface="UTM Avo" panose="02040603050506020204" pitchFamily="18"/>
                <a:cs typeface="Arial" panose="020B0604020202020204" pitchFamily="34" charset="0"/>
              </a:rPr>
              <a:t> alkane </a:t>
            </a:r>
            <a:r>
              <a:rPr lang="en-US" sz="2400" dirty="0" err="1">
                <a:solidFill>
                  <a:prstClr val="black"/>
                </a:solidFill>
                <a:latin typeface="UTM Avo" panose="02040603050506020204" pitchFamily="18"/>
                <a:cs typeface="Arial" panose="020B0604020202020204" pitchFamily="34" charset="0"/>
              </a:rPr>
              <a:t>là</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gì</a:t>
            </a:r>
            <a:r>
              <a:rPr lang="en-US" sz="2400" dirty="0">
                <a:solidFill>
                  <a:prstClr val="black"/>
                </a:solidFill>
                <a:latin typeface="UTM Avo" panose="02040603050506020204" pitchFamily="18"/>
                <a:cs typeface="Arial" panose="020B0604020202020204" pitchFamily="34" charset="0"/>
              </a:rPr>
              <a:t>?</a:t>
            </a:r>
          </a:p>
        </p:txBody>
      </p:sp>
    </p:spTree>
    <p:extLst>
      <p:ext uri="{BB962C8B-B14F-4D97-AF65-F5344CB8AC3E}">
        <p14:creationId xmlns:p14="http://schemas.microsoft.com/office/powerpoint/2010/main" val="1171207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21" presetClass="entr" presetSubtype="1"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1)">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randombar(horizontal)">
                                      <p:cBhvr>
                                        <p:cTn id="21" dur="500"/>
                                        <p:tgtEl>
                                          <p:spTgt spid="29"/>
                                        </p:tgtEl>
                                      </p:cBhvr>
                                    </p:animEffect>
                                  </p:childTnLst>
                                </p:cTn>
                              </p:par>
                              <p:par>
                                <p:cTn id="22" presetID="14" presetClass="entr" presetSubtype="1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randombar(horizontal)">
                                      <p:cBhvr>
                                        <p:cTn id="2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733042A-A20F-37E7-D5AA-073BC436CD71}"/>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412340166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1" name="Google Shape;1236;p35">
            <a:extLst>
              <a:ext uri="{FF2B5EF4-FFF2-40B4-BE49-F238E27FC236}">
                <a16:creationId xmlns:a16="http://schemas.microsoft.com/office/drawing/2014/main" id="{CDEAEC72-4D08-3459-03B6-6D30770F57A0}"/>
              </a:ext>
            </a:extLst>
          </p:cNvPr>
          <p:cNvGrpSpPr/>
          <p:nvPr/>
        </p:nvGrpSpPr>
        <p:grpSpPr>
          <a:xfrm>
            <a:off x="8733641" y="2337532"/>
            <a:ext cx="2987993" cy="4510479"/>
            <a:chOff x="5662186" y="595876"/>
            <a:chExt cx="2741278" cy="4138054"/>
          </a:xfrm>
        </p:grpSpPr>
        <p:sp>
          <p:nvSpPr>
            <p:cNvPr id="62" name="Google Shape;1237;p35">
              <a:extLst>
                <a:ext uri="{FF2B5EF4-FFF2-40B4-BE49-F238E27FC236}">
                  <a16:creationId xmlns:a16="http://schemas.microsoft.com/office/drawing/2014/main" id="{F58D5BC1-3548-16FB-B3F6-8684FAA22211}"/>
                </a:ext>
              </a:extLst>
            </p:cNvPr>
            <p:cNvSpPr/>
            <p:nvPr/>
          </p:nvSpPr>
          <p:spPr>
            <a:xfrm>
              <a:off x="7980680" y="4364815"/>
              <a:ext cx="345788" cy="66128"/>
            </a:xfrm>
            <a:custGeom>
              <a:avLst/>
              <a:gdLst/>
              <a:ahLst/>
              <a:cxnLst/>
              <a:rect l="l" t="t" r="r" b="b"/>
              <a:pathLst>
                <a:path w="2238" h="428" extrusionOk="0">
                  <a:moveTo>
                    <a:pt x="1115" y="1"/>
                  </a:moveTo>
                  <a:cubicBezTo>
                    <a:pt x="498" y="8"/>
                    <a:pt x="0" y="95"/>
                    <a:pt x="0" y="214"/>
                  </a:cubicBezTo>
                  <a:cubicBezTo>
                    <a:pt x="0" y="333"/>
                    <a:pt x="498" y="427"/>
                    <a:pt x="1115" y="427"/>
                  </a:cubicBezTo>
                  <a:cubicBezTo>
                    <a:pt x="1732" y="427"/>
                    <a:pt x="2238" y="333"/>
                    <a:pt x="2238" y="214"/>
                  </a:cubicBezTo>
                  <a:cubicBezTo>
                    <a:pt x="2238" y="95"/>
                    <a:pt x="1732" y="1"/>
                    <a:pt x="1115" y="1"/>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63" name="Google Shape;1238;p35">
              <a:extLst>
                <a:ext uri="{FF2B5EF4-FFF2-40B4-BE49-F238E27FC236}">
                  <a16:creationId xmlns:a16="http://schemas.microsoft.com/office/drawing/2014/main" id="{99F783EE-933A-742E-AECE-F09E10153B56}"/>
                </a:ext>
              </a:extLst>
            </p:cNvPr>
            <p:cNvSpPr/>
            <p:nvPr/>
          </p:nvSpPr>
          <p:spPr>
            <a:xfrm>
              <a:off x="8038001" y="4075276"/>
              <a:ext cx="50369" cy="50214"/>
            </a:xfrm>
            <a:custGeom>
              <a:avLst/>
              <a:gdLst/>
              <a:ahLst/>
              <a:cxnLst/>
              <a:rect l="l" t="t" r="r" b="b"/>
              <a:pathLst>
                <a:path w="326" h="325" extrusionOk="0">
                  <a:moveTo>
                    <a:pt x="159" y="1"/>
                  </a:moveTo>
                  <a:cubicBezTo>
                    <a:pt x="72" y="1"/>
                    <a:pt x="1" y="72"/>
                    <a:pt x="1" y="167"/>
                  </a:cubicBezTo>
                  <a:cubicBezTo>
                    <a:pt x="1" y="254"/>
                    <a:pt x="72" y="325"/>
                    <a:pt x="159" y="325"/>
                  </a:cubicBezTo>
                  <a:cubicBezTo>
                    <a:pt x="254" y="325"/>
                    <a:pt x="325" y="254"/>
                    <a:pt x="325" y="167"/>
                  </a:cubicBezTo>
                  <a:cubicBezTo>
                    <a:pt x="325" y="72"/>
                    <a:pt x="254" y="1"/>
                    <a:pt x="159" y="1"/>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64" name="Google Shape;1239;p35">
              <a:extLst>
                <a:ext uri="{FF2B5EF4-FFF2-40B4-BE49-F238E27FC236}">
                  <a16:creationId xmlns:a16="http://schemas.microsoft.com/office/drawing/2014/main" id="{88C2248B-C6F4-FC58-5439-1B8E03281274}"/>
                </a:ext>
              </a:extLst>
            </p:cNvPr>
            <p:cNvSpPr/>
            <p:nvPr/>
          </p:nvSpPr>
          <p:spPr>
            <a:xfrm>
              <a:off x="8073536" y="4198724"/>
              <a:ext cx="50215" cy="50214"/>
            </a:xfrm>
            <a:custGeom>
              <a:avLst/>
              <a:gdLst/>
              <a:ahLst/>
              <a:cxnLst/>
              <a:rect l="l" t="t" r="r" b="b"/>
              <a:pathLst>
                <a:path w="325" h="325" extrusionOk="0">
                  <a:moveTo>
                    <a:pt x="158" y="0"/>
                  </a:moveTo>
                  <a:cubicBezTo>
                    <a:pt x="71" y="0"/>
                    <a:pt x="0" y="71"/>
                    <a:pt x="0" y="158"/>
                  </a:cubicBezTo>
                  <a:cubicBezTo>
                    <a:pt x="0" y="245"/>
                    <a:pt x="71" y="324"/>
                    <a:pt x="158" y="324"/>
                  </a:cubicBezTo>
                  <a:cubicBezTo>
                    <a:pt x="253" y="324"/>
                    <a:pt x="324" y="245"/>
                    <a:pt x="324" y="158"/>
                  </a:cubicBezTo>
                  <a:cubicBezTo>
                    <a:pt x="324" y="71"/>
                    <a:pt x="253" y="0"/>
                    <a:pt x="158" y="0"/>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65" name="Google Shape;1240;p35">
              <a:extLst>
                <a:ext uri="{FF2B5EF4-FFF2-40B4-BE49-F238E27FC236}">
                  <a16:creationId xmlns:a16="http://schemas.microsoft.com/office/drawing/2014/main" id="{D04ACA7B-D291-5095-9295-7C8242DB5359}"/>
                </a:ext>
              </a:extLst>
            </p:cNvPr>
            <p:cNvSpPr/>
            <p:nvPr/>
          </p:nvSpPr>
          <p:spPr>
            <a:xfrm>
              <a:off x="7941590" y="4179102"/>
              <a:ext cx="35537" cy="35691"/>
            </a:xfrm>
            <a:custGeom>
              <a:avLst/>
              <a:gdLst/>
              <a:ahLst/>
              <a:cxnLst/>
              <a:rect l="l" t="t" r="r" b="b"/>
              <a:pathLst>
                <a:path w="230" h="231" extrusionOk="0">
                  <a:moveTo>
                    <a:pt x="119" y="1"/>
                  </a:moveTo>
                  <a:cubicBezTo>
                    <a:pt x="56" y="1"/>
                    <a:pt x="0" y="56"/>
                    <a:pt x="0" y="119"/>
                  </a:cubicBezTo>
                  <a:cubicBezTo>
                    <a:pt x="0" y="175"/>
                    <a:pt x="56" y="230"/>
                    <a:pt x="119" y="230"/>
                  </a:cubicBezTo>
                  <a:cubicBezTo>
                    <a:pt x="182" y="230"/>
                    <a:pt x="230" y="175"/>
                    <a:pt x="230" y="119"/>
                  </a:cubicBezTo>
                  <a:cubicBezTo>
                    <a:pt x="230" y="56"/>
                    <a:pt x="182" y="1"/>
                    <a:pt x="119" y="1"/>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66" name="Google Shape;1241;p35">
              <a:extLst>
                <a:ext uri="{FF2B5EF4-FFF2-40B4-BE49-F238E27FC236}">
                  <a16:creationId xmlns:a16="http://schemas.microsoft.com/office/drawing/2014/main" id="{62C2BD73-5717-8C53-CB0F-07A34D31BEAE}"/>
                </a:ext>
              </a:extLst>
            </p:cNvPr>
            <p:cNvSpPr/>
            <p:nvPr/>
          </p:nvSpPr>
          <p:spPr>
            <a:xfrm>
              <a:off x="7897556" y="4278139"/>
              <a:ext cx="50215" cy="50214"/>
            </a:xfrm>
            <a:custGeom>
              <a:avLst/>
              <a:gdLst/>
              <a:ahLst/>
              <a:cxnLst/>
              <a:rect l="l" t="t" r="r" b="b"/>
              <a:pathLst>
                <a:path w="325" h="325" extrusionOk="0">
                  <a:moveTo>
                    <a:pt x="159" y="0"/>
                  </a:moveTo>
                  <a:cubicBezTo>
                    <a:pt x="72" y="0"/>
                    <a:pt x="1" y="71"/>
                    <a:pt x="1" y="158"/>
                  </a:cubicBezTo>
                  <a:cubicBezTo>
                    <a:pt x="1" y="245"/>
                    <a:pt x="72" y="324"/>
                    <a:pt x="159" y="324"/>
                  </a:cubicBezTo>
                  <a:cubicBezTo>
                    <a:pt x="254" y="324"/>
                    <a:pt x="325" y="245"/>
                    <a:pt x="325" y="158"/>
                  </a:cubicBezTo>
                  <a:cubicBezTo>
                    <a:pt x="325" y="71"/>
                    <a:pt x="254" y="0"/>
                    <a:pt x="159" y="0"/>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67" name="Google Shape;1242;p35">
              <a:extLst>
                <a:ext uri="{FF2B5EF4-FFF2-40B4-BE49-F238E27FC236}">
                  <a16:creationId xmlns:a16="http://schemas.microsoft.com/office/drawing/2014/main" id="{2E040926-3951-4832-01FF-D03295B5AE2B}"/>
                </a:ext>
              </a:extLst>
            </p:cNvPr>
            <p:cNvSpPr/>
            <p:nvPr/>
          </p:nvSpPr>
          <p:spPr>
            <a:xfrm>
              <a:off x="7821849" y="4103396"/>
              <a:ext cx="50215" cy="50214"/>
            </a:xfrm>
            <a:custGeom>
              <a:avLst/>
              <a:gdLst/>
              <a:ahLst/>
              <a:cxnLst/>
              <a:rect l="l" t="t" r="r" b="b"/>
              <a:pathLst>
                <a:path w="325" h="325" extrusionOk="0">
                  <a:moveTo>
                    <a:pt x="159" y="1"/>
                  </a:moveTo>
                  <a:cubicBezTo>
                    <a:pt x="72" y="1"/>
                    <a:pt x="0" y="72"/>
                    <a:pt x="0" y="167"/>
                  </a:cubicBezTo>
                  <a:cubicBezTo>
                    <a:pt x="0" y="254"/>
                    <a:pt x="72" y="325"/>
                    <a:pt x="159" y="325"/>
                  </a:cubicBezTo>
                  <a:cubicBezTo>
                    <a:pt x="253" y="325"/>
                    <a:pt x="325" y="254"/>
                    <a:pt x="325" y="167"/>
                  </a:cubicBezTo>
                  <a:cubicBezTo>
                    <a:pt x="325" y="72"/>
                    <a:pt x="253" y="1"/>
                    <a:pt x="159" y="1"/>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68" name="Google Shape;1243;p35">
              <a:extLst>
                <a:ext uri="{FF2B5EF4-FFF2-40B4-BE49-F238E27FC236}">
                  <a16:creationId xmlns:a16="http://schemas.microsoft.com/office/drawing/2014/main" id="{890B0B54-3BE2-45A2-DF47-DB03F6CC210B}"/>
                </a:ext>
              </a:extLst>
            </p:cNvPr>
            <p:cNvSpPr/>
            <p:nvPr/>
          </p:nvSpPr>
          <p:spPr>
            <a:xfrm>
              <a:off x="8249362" y="4253727"/>
              <a:ext cx="36773" cy="38008"/>
            </a:xfrm>
            <a:custGeom>
              <a:avLst/>
              <a:gdLst/>
              <a:ahLst/>
              <a:cxnLst/>
              <a:rect l="l" t="t" r="r" b="b"/>
              <a:pathLst>
                <a:path w="238" h="246" extrusionOk="0">
                  <a:moveTo>
                    <a:pt x="119" y="0"/>
                  </a:moveTo>
                  <a:cubicBezTo>
                    <a:pt x="48" y="0"/>
                    <a:pt x="1" y="55"/>
                    <a:pt x="1" y="127"/>
                  </a:cubicBezTo>
                  <a:cubicBezTo>
                    <a:pt x="1" y="190"/>
                    <a:pt x="48" y="245"/>
                    <a:pt x="119" y="245"/>
                  </a:cubicBezTo>
                  <a:cubicBezTo>
                    <a:pt x="182" y="245"/>
                    <a:pt x="238" y="190"/>
                    <a:pt x="238" y="127"/>
                  </a:cubicBezTo>
                  <a:cubicBezTo>
                    <a:pt x="238" y="55"/>
                    <a:pt x="182" y="0"/>
                    <a:pt x="119" y="0"/>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69" name="Google Shape;1244;p35">
              <a:extLst>
                <a:ext uri="{FF2B5EF4-FFF2-40B4-BE49-F238E27FC236}">
                  <a16:creationId xmlns:a16="http://schemas.microsoft.com/office/drawing/2014/main" id="{3B798C49-7DBC-F44E-7B75-D371A9D13B5F}"/>
                </a:ext>
              </a:extLst>
            </p:cNvPr>
            <p:cNvSpPr/>
            <p:nvPr/>
          </p:nvSpPr>
          <p:spPr>
            <a:xfrm>
              <a:off x="7559193" y="2224643"/>
              <a:ext cx="42953" cy="42952"/>
            </a:xfrm>
            <a:custGeom>
              <a:avLst/>
              <a:gdLst/>
              <a:ahLst/>
              <a:cxnLst/>
              <a:rect l="l" t="t" r="r" b="b"/>
              <a:pathLst>
                <a:path w="278" h="278" extrusionOk="0">
                  <a:moveTo>
                    <a:pt x="143" y="1"/>
                  </a:moveTo>
                  <a:cubicBezTo>
                    <a:pt x="64" y="1"/>
                    <a:pt x="1" y="64"/>
                    <a:pt x="1" y="135"/>
                  </a:cubicBezTo>
                  <a:cubicBezTo>
                    <a:pt x="1" y="214"/>
                    <a:pt x="64" y="277"/>
                    <a:pt x="143" y="277"/>
                  </a:cubicBezTo>
                  <a:cubicBezTo>
                    <a:pt x="214" y="277"/>
                    <a:pt x="277" y="214"/>
                    <a:pt x="277" y="135"/>
                  </a:cubicBezTo>
                  <a:cubicBezTo>
                    <a:pt x="277" y="64"/>
                    <a:pt x="214" y="1"/>
                    <a:pt x="143" y="1"/>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0" name="Google Shape;1245;p35">
              <a:extLst>
                <a:ext uri="{FF2B5EF4-FFF2-40B4-BE49-F238E27FC236}">
                  <a16:creationId xmlns:a16="http://schemas.microsoft.com/office/drawing/2014/main" id="{F1D53C8A-B3C5-C40A-F685-695174A4E46C}"/>
                </a:ext>
              </a:extLst>
            </p:cNvPr>
            <p:cNvSpPr/>
            <p:nvPr/>
          </p:nvSpPr>
          <p:spPr>
            <a:xfrm>
              <a:off x="7582368" y="2396914"/>
              <a:ext cx="31983" cy="31983"/>
            </a:xfrm>
            <a:custGeom>
              <a:avLst/>
              <a:gdLst/>
              <a:ahLst/>
              <a:cxnLst/>
              <a:rect l="l" t="t" r="r" b="b"/>
              <a:pathLst>
                <a:path w="207" h="207" extrusionOk="0">
                  <a:moveTo>
                    <a:pt x="104" y="0"/>
                  </a:moveTo>
                  <a:cubicBezTo>
                    <a:pt x="48" y="0"/>
                    <a:pt x="1" y="40"/>
                    <a:pt x="1" y="103"/>
                  </a:cubicBezTo>
                  <a:cubicBezTo>
                    <a:pt x="1" y="159"/>
                    <a:pt x="48" y="206"/>
                    <a:pt x="104" y="206"/>
                  </a:cubicBezTo>
                  <a:cubicBezTo>
                    <a:pt x="159" y="206"/>
                    <a:pt x="206" y="159"/>
                    <a:pt x="206" y="103"/>
                  </a:cubicBezTo>
                  <a:cubicBezTo>
                    <a:pt x="206" y="40"/>
                    <a:pt x="159" y="0"/>
                    <a:pt x="104" y="0"/>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1" name="Google Shape;1246;p35">
              <a:extLst>
                <a:ext uri="{FF2B5EF4-FFF2-40B4-BE49-F238E27FC236}">
                  <a16:creationId xmlns:a16="http://schemas.microsoft.com/office/drawing/2014/main" id="{C97D376A-3D14-EDBE-87A3-61F7BFFDC69C}"/>
                </a:ext>
              </a:extLst>
            </p:cNvPr>
            <p:cNvSpPr/>
            <p:nvPr/>
          </p:nvSpPr>
          <p:spPr>
            <a:xfrm>
              <a:off x="7457838" y="2306530"/>
              <a:ext cx="42953" cy="42952"/>
            </a:xfrm>
            <a:custGeom>
              <a:avLst/>
              <a:gdLst/>
              <a:ahLst/>
              <a:cxnLst/>
              <a:rect l="l" t="t" r="r" b="b"/>
              <a:pathLst>
                <a:path w="278" h="278" extrusionOk="0">
                  <a:moveTo>
                    <a:pt x="143" y="0"/>
                  </a:moveTo>
                  <a:cubicBezTo>
                    <a:pt x="64" y="0"/>
                    <a:pt x="0" y="64"/>
                    <a:pt x="0" y="135"/>
                  </a:cubicBezTo>
                  <a:cubicBezTo>
                    <a:pt x="0" y="214"/>
                    <a:pt x="64" y="277"/>
                    <a:pt x="143" y="277"/>
                  </a:cubicBezTo>
                  <a:cubicBezTo>
                    <a:pt x="214" y="277"/>
                    <a:pt x="277" y="214"/>
                    <a:pt x="277" y="135"/>
                  </a:cubicBezTo>
                  <a:cubicBezTo>
                    <a:pt x="277" y="56"/>
                    <a:pt x="214" y="0"/>
                    <a:pt x="143" y="0"/>
                  </a:cubicBezTo>
                  <a:close/>
                </a:path>
              </a:pathLst>
            </a:custGeom>
            <a:solidFill>
              <a:srgbClr val="403D4F"/>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2" name="Google Shape;1247;p35">
              <a:extLst>
                <a:ext uri="{FF2B5EF4-FFF2-40B4-BE49-F238E27FC236}">
                  <a16:creationId xmlns:a16="http://schemas.microsoft.com/office/drawing/2014/main" id="{00C3EFF3-A938-04A2-8543-6F70B006EA81}"/>
                </a:ext>
              </a:extLst>
            </p:cNvPr>
            <p:cNvSpPr/>
            <p:nvPr/>
          </p:nvSpPr>
          <p:spPr>
            <a:xfrm>
              <a:off x="7198889" y="2030433"/>
              <a:ext cx="333582" cy="298195"/>
            </a:xfrm>
            <a:custGeom>
              <a:avLst/>
              <a:gdLst/>
              <a:ahLst/>
              <a:cxnLst/>
              <a:rect l="l" t="t" r="r" b="b"/>
              <a:pathLst>
                <a:path w="2159" h="1930" extrusionOk="0">
                  <a:moveTo>
                    <a:pt x="1866" y="1"/>
                  </a:moveTo>
                  <a:lnTo>
                    <a:pt x="0" y="348"/>
                  </a:lnTo>
                  <a:lnTo>
                    <a:pt x="293" y="1930"/>
                  </a:lnTo>
                  <a:lnTo>
                    <a:pt x="2159" y="1582"/>
                  </a:lnTo>
                  <a:lnTo>
                    <a:pt x="1866" y="1"/>
                  </a:lnTo>
                  <a:close/>
                </a:path>
              </a:pathLst>
            </a:custGeom>
            <a:solidFill>
              <a:srgbClr val="DBD75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3" name="Google Shape;1248;p35">
              <a:extLst>
                <a:ext uri="{FF2B5EF4-FFF2-40B4-BE49-F238E27FC236}">
                  <a16:creationId xmlns:a16="http://schemas.microsoft.com/office/drawing/2014/main" id="{A27300A5-5421-7C09-A0B7-43C682C539B7}"/>
                </a:ext>
              </a:extLst>
            </p:cNvPr>
            <p:cNvSpPr/>
            <p:nvPr/>
          </p:nvSpPr>
          <p:spPr>
            <a:xfrm>
              <a:off x="7181739" y="2261260"/>
              <a:ext cx="487626" cy="604887"/>
            </a:xfrm>
            <a:custGeom>
              <a:avLst/>
              <a:gdLst/>
              <a:ahLst/>
              <a:cxnLst/>
              <a:rect l="l" t="t" r="r" b="b"/>
              <a:pathLst>
                <a:path w="3156" h="3915" extrusionOk="0">
                  <a:moveTo>
                    <a:pt x="2704" y="1"/>
                  </a:moveTo>
                  <a:lnTo>
                    <a:pt x="1" y="499"/>
                  </a:lnTo>
                  <a:lnTo>
                    <a:pt x="451" y="2934"/>
                  </a:lnTo>
                  <a:lnTo>
                    <a:pt x="775" y="3385"/>
                  </a:lnTo>
                  <a:lnTo>
                    <a:pt x="1107" y="3835"/>
                  </a:lnTo>
                  <a:cubicBezTo>
                    <a:pt x="1138" y="3884"/>
                    <a:pt x="1216" y="3914"/>
                    <a:pt x="1305" y="3914"/>
                  </a:cubicBezTo>
                  <a:cubicBezTo>
                    <a:pt x="1331" y="3914"/>
                    <a:pt x="1357" y="3912"/>
                    <a:pt x="1384" y="3907"/>
                  </a:cubicBezTo>
                  <a:lnTo>
                    <a:pt x="2633" y="3677"/>
                  </a:lnTo>
                  <a:cubicBezTo>
                    <a:pt x="2752" y="3654"/>
                    <a:pt x="2847" y="3582"/>
                    <a:pt x="2863" y="3503"/>
                  </a:cubicBezTo>
                  <a:lnTo>
                    <a:pt x="3005" y="2974"/>
                  </a:lnTo>
                  <a:lnTo>
                    <a:pt x="3155" y="2428"/>
                  </a:lnTo>
                  <a:lnTo>
                    <a:pt x="2704" y="1"/>
                  </a:lnTo>
                  <a:close/>
                </a:path>
              </a:pathLst>
            </a:custGeom>
            <a:solidFill>
              <a:srgbClr val="DBD75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4" name="Google Shape;1249;p35">
              <a:extLst>
                <a:ext uri="{FF2B5EF4-FFF2-40B4-BE49-F238E27FC236}">
                  <a16:creationId xmlns:a16="http://schemas.microsoft.com/office/drawing/2014/main" id="{4FF3247D-2EBA-38CE-A923-83E8633741CE}"/>
                </a:ext>
              </a:extLst>
            </p:cNvPr>
            <p:cNvSpPr/>
            <p:nvPr/>
          </p:nvSpPr>
          <p:spPr>
            <a:xfrm>
              <a:off x="7037587" y="2190962"/>
              <a:ext cx="703782" cy="213835"/>
            </a:xfrm>
            <a:custGeom>
              <a:avLst/>
              <a:gdLst/>
              <a:ahLst/>
              <a:cxnLst/>
              <a:rect l="l" t="t" r="r" b="b"/>
              <a:pathLst>
                <a:path w="4555" h="1384" extrusionOk="0">
                  <a:moveTo>
                    <a:pt x="4316" y="1"/>
                  </a:moveTo>
                  <a:cubicBezTo>
                    <a:pt x="4303" y="1"/>
                    <a:pt x="4290" y="2"/>
                    <a:pt x="4278" y="5"/>
                  </a:cubicBezTo>
                  <a:lnTo>
                    <a:pt x="167" y="764"/>
                  </a:lnTo>
                  <a:cubicBezTo>
                    <a:pt x="72" y="780"/>
                    <a:pt x="1" y="883"/>
                    <a:pt x="24" y="978"/>
                  </a:cubicBezTo>
                  <a:lnTo>
                    <a:pt x="72" y="1231"/>
                  </a:lnTo>
                  <a:cubicBezTo>
                    <a:pt x="86" y="1323"/>
                    <a:pt x="164" y="1383"/>
                    <a:pt x="254" y="1383"/>
                  </a:cubicBezTo>
                  <a:cubicBezTo>
                    <a:pt x="264" y="1383"/>
                    <a:pt x="275" y="1383"/>
                    <a:pt x="285" y="1381"/>
                  </a:cubicBezTo>
                  <a:lnTo>
                    <a:pt x="4389" y="614"/>
                  </a:lnTo>
                  <a:cubicBezTo>
                    <a:pt x="4491" y="598"/>
                    <a:pt x="4555" y="503"/>
                    <a:pt x="4539" y="401"/>
                  </a:cubicBezTo>
                  <a:lnTo>
                    <a:pt x="4491" y="148"/>
                  </a:lnTo>
                  <a:cubicBezTo>
                    <a:pt x="4478" y="65"/>
                    <a:pt x="4398" y="1"/>
                    <a:pt x="4316" y="1"/>
                  </a:cubicBezTo>
                  <a:close/>
                </a:path>
              </a:pathLst>
            </a:custGeom>
            <a:solidFill>
              <a:srgbClr val="30A0A0"/>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5" name="Google Shape;1250;p35">
              <a:extLst>
                <a:ext uri="{FF2B5EF4-FFF2-40B4-BE49-F238E27FC236}">
                  <a16:creationId xmlns:a16="http://schemas.microsoft.com/office/drawing/2014/main" id="{FDF65D54-321E-5776-7ABC-3D1020F46618}"/>
                </a:ext>
              </a:extLst>
            </p:cNvPr>
            <p:cNvSpPr/>
            <p:nvPr/>
          </p:nvSpPr>
          <p:spPr>
            <a:xfrm>
              <a:off x="7189001" y="2306530"/>
              <a:ext cx="417943" cy="128394"/>
            </a:xfrm>
            <a:custGeom>
              <a:avLst/>
              <a:gdLst/>
              <a:ahLst/>
              <a:cxnLst/>
              <a:rect l="l" t="t" r="r" b="b"/>
              <a:pathLst>
                <a:path w="2705" h="831" extrusionOk="0">
                  <a:moveTo>
                    <a:pt x="2705" y="0"/>
                  </a:moveTo>
                  <a:lnTo>
                    <a:pt x="2703" y="1"/>
                  </a:lnTo>
                  <a:lnTo>
                    <a:pt x="2703" y="1"/>
                  </a:lnTo>
                  <a:cubicBezTo>
                    <a:pt x="2704" y="1"/>
                    <a:pt x="2705" y="1"/>
                    <a:pt x="2705" y="0"/>
                  </a:cubicBezTo>
                  <a:close/>
                  <a:moveTo>
                    <a:pt x="2703" y="1"/>
                  </a:moveTo>
                  <a:cubicBezTo>
                    <a:pt x="2616" y="23"/>
                    <a:pt x="1" y="499"/>
                    <a:pt x="1" y="499"/>
                  </a:cubicBezTo>
                  <a:lnTo>
                    <a:pt x="64" y="831"/>
                  </a:lnTo>
                  <a:lnTo>
                    <a:pt x="2703" y="1"/>
                  </a:lnTo>
                  <a:close/>
                </a:path>
              </a:pathLst>
            </a:custGeom>
            <a:solidFill>
              <a:srgbClr val="CCC650"/>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6" name="Google Shape;1251;p35">
              <a:extLst>
                <a:ext uri="{FF2B5EF4-FFF2-40B4-BE49-F238E27FC236}">
                  <a16:creationId xmlns:a16="http://schemas.microsoft.com/office/drawing/2014/main" id="{5200B174-A3DB-E130-D583-B8A4CD482172}"/>
                </a:ext>
              </a:extLst>
            </p:cNvPr>
            <p:cNvSpPr/>
            <p:nvPr/>
          </p:nvSpPr>
          <p:spPr>
            <a:xfrm>
              <a:off x="7301480" y="2720597"/>
              <a:ext cx="344552" cy="145544"/>
            </a:xfrm>
            <a:custGeom>
              <a:avLst/>
              <a:gdLst/>
              <a:ahLst/>
              <a:cxnLst/>
              <a:rect l="l" t="t" r="r" b="b"/>
              <a:pathLst>
                <a:path w="2230" h="942" extrusionOk="0">
                  <a:moveTo>
                    <a:pt x="2230" y="1"/>
                  </a:moveTo>
                  <a:lnTo>
                    <a:pt x="0" y="412"/>
                  </a:lnTo>
                  <a:lnTo>
                    <a:pt x="332" y="862"/>
                  </a:lnTo>
                  <a:cubicBezTo>
                    <a:pt x="363" y="911"/>
                    <a:pt x="441" y="941"/>
                    <a:pt x="530" y="941"/>
                  </a:cubicBezTo>
                  <a:cubicBezTo>
                    <a:pt x="556" y="941"/>
                    <a:pt x="582" y="939"/>
                    <a:pt x="609" y="934"/>
                  </a:cubicBezTo>
                  <a:lnTo>
                    <a:pt x="1858" y="704"/>
                  </a:lnTo>
                  <a:cubicBezTo>
                    <a:pt x="1977" y="681"/>
                    <a:pt x="2072" y="609"/>
                    <a:pt x="2088" y="530"/>
                  </a:cubicBezTo>
                  <a:lnTo>
                    <a:pt x="2230" y="1"/>
                  </a:lnTo>
                  <a:close/>
                </a:path>
              </a:pathLst>
            </a:custGeom>
            <a:solidFill>
              <a:srgbClr val="2D406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7" name="Google Shape;1252;p35">
              <a:extLst>
                <a:ext uri="{FF2B5EF4-FFF2-40B4-BE49-F238E27FC236}">
                  <a16:creationId xmlns:a16="http://schemas.microsoft.com/office/drawing/2014/main" id="{31FAF655-A6E8-3B50-E3E9-D122E9C2AD5F}"/>
                </a:ext>
              </a:extLst>
            </p:cNvPr>
            <p:cNvSpPr/>
            <p:nvPr/>
          </p:nvSpPr>
          <p:spPr>
            <a:xfrm>
              <a:off x="6976558" y="4066779"/>
              <a:ext cx="1160660" cy="158986"/>
            </a:xfrm>
            <a:custGeom>
              <a:avLst/>
              <a:gdLst/>
              <a:ahLst/>
              <a:cxnLst/>
              <a:rect l="l" t="t" r="r" b="b"/>
              <a:pathLst>
                <a:path w="7512" h="1029" extrusionOk="0">
                  <a:moveTo>
                    <a:pt x="253" y="0"/>
                  </a:moveTo>
                  <a:cubicBezTo>
                    <a:pt x="111" y="0"/>
                    <a:pt x="0" y="79"/>
                    <a:pt x="0" y="174"/>
                  </a:cubicBezTo>
                  <a:lnTo>
                    <a:pt x="0" y="854"/>
                  </a:lnTo>
                  <a:cubicBezTo>
                    <a:pt x="0" y="949"/>
                    <a:pt x="111" y="1028"/>
                    <a:pt x="253" y="1028"/>
                  </a:cubicBezTo>
                  <a:lnTo>
                    <a:pt x="7258" y="1028"/>
                  </a:lnTo>
                  <a:cubicBezTo>
                    <a:pt x="7401" y="1028"/>
                    <a:pt x="7511" y="949"/>
                    <a:pt x="7511" y="854"/>
                  </a:cubicBezTo>
                  <a:lnTo>
                    <a:pt x="7511" y="174"/>
                  </a:lnTo>
                  <a:cubicBezTo>
                    <a:pt x="7511" y="79"/>
                    <a:pt x="7401" y="0"/>
                    <a:pt x="7258" y="0"/>
                  </a:cubicBezTo>
                  <a:close/>
                </a:path>
              </a:pathLst>
            </a:custGeom>
            <a:solidFill>
              <a:srgbClr val="DBD75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8" name="Google Shape;1253;p35">
              <a:extLst>
                <a:ext uri="{FF2B5EF4-FFF2-40B4-BE49-F238E27FC236}">
                  <a16:creationId xmlns:a16="http://schemas.microsoft.com/office/drawing/2014/main" id="{C051BE03-10DC-A386-5B2A-CE5F775D6287}"/>
                </a:ext>
              </a:extLst>
            </p:cNvPr>
            <p:cNvSpPr/>
            <p:nvPr/>
          </p:nvSpPr>
          <p:spPr>
            <a:xfrm>
              <a:off x="7302716" y="595876"/>
              <a:ext cx="1071510" cy="1148127"/>
            </a:xfrm>
            <a:custGeom>
              <a:avLst/>
              <a:gdLst/>
              <a:ahLst/>
              <a:cxnLst/>
              <a:rect l="l" t="t" r="r" b="b"/>
              <a:pathLst>
                <a:path w="6935" h="7431" extrusionOk="0">
                  <a:moveTo>
                    <a:pt x="5316" y="1"/>
                  </a:moveTo>
                  <a:cubicBezTo>
                    <a:pt x="5230" y="1"/>
                    <a:pt x="5145" y="37"/>
                    <a:pt x="5084" y="106"/>
                  </a:cubicBezTo>
                  <a:lnTo>
                    <a:pt x="4807" y="423"/>
                  </a:lnTo>
                  <a:lnTo>
                    <a:pt x="4736" y="510"/>
                  </a:lnTo>
                  <a:lnTo>
                    <a:pt x="4610" y="652"/>
                  </a:lnTo>
                  <a:lnTo>
                    <a:pt x="3408" y="2035"/>
                  </a:lnTo>
                  <a:lnTo>
                    <a:pt x="3297" y="2154"/>
                  </a:lnTo>
                  <a:lnTo>
                    <a:pt x="3226" y="2241"/>
                  </a:lnTo>
                  <a:lnTo>
                    <a:pt x="403" y="5483"/>
                  </a:lnTo>
                  <a:lnTo>
                    <a:pt x="190" y="5720"/>
                  </a:lnTo>
                  <a:lnTo>
                    <a:pt x="158" y="5767"/>
                  </a:lnTo>
                  <a:lnTo>
                    <a:pt x="111" y="5815"/>
                  </a:lnTo>
                  <a:cubicBezTo>
                    <a:pt x="0" y="5941"/>
                    <a:pt x="16" y="6139"/>
                    <a:pt x="143" y="6250"/>
                  </a:cubicBezTo>
                  <a:lnTo>
                    <a:pt x="1415" y="7356"/>
                  </a:lnTo>
                  <a:cubicBezTo>
                    <a:pt x="1472" y="7406"/>
                    <a:pt x="1544" y="7430"/>
                    <a:pt x="1615" y="7430"/>
                  </a:cubicBezTo>
                  <a:cubicBezTo>
                    <a:pt x="1702" y="7430"/>
                    <a:pt x="1789" y="7394"/>
                    <a:pt x="1850" y="7325"/>
                  </a:cubicBezTo>
                  <a:lnTo>
                    <a:pt x="2032" y="7119"/>
                  </a:lnTo>
                  <a:lnTo>
                    <a:pt x="2103" y="7032"/>
                  </a:lnTo>
                  <a:lnTo>
                    <a:pt x="2254" y="6858"/>
                  </a:lnTo>
                  <a:lnTo>
                    <a:pt x="4965" y="3743"/>
                  </a:lnTo>
                  <a:lnTo>
                    <a:pt x="5037" y="3656"/>
                  </a:lnTo>
                  <a:lnTo>
                    <a:pt x="5131" y="3554"/>
                  </a:lnTo>
                  <a:lnTo>
                    <a:pt x="6325" y="2178"/>
                  </a:lnTo>
                  <a:lnTo>
                    <a:pt x="6476" y="2012"/>
                  </a:lnTo>
                  <a:lnTo>
                    <a:pt x="6547" y="1925"/>
                  </a:lnTo>
                  <a:lnTo>
                    <a:pt x="6816" y="1616"/>
                  </a:lnTo>
                  <a:cubicBezTo>
                    <a:pt x="6934" y="1490"/>
                    <a:pt x="6918" y="1292"/>
                    <a:pt x="6792" y="1182"/>
                  </a:cubicBezTo>
                  <a:lnTo>
                    <a:pt x="5519" y="75"/>
                  </a:lnTo>
                  <a:cubicBezTo>
                    <a:pt x="5458" y="25"/>
                    <a:pt x="5387" y="1"/>
                    <a:pt x="5316" y="1"/>
                  </a:cubicBezTo>
                  <a:close/>
                </a:path>
              </a:pathLst>
            </a:custGeom>
            <a:solidFill>
              <a:srgbClr val="2D406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79" name="Google Shape;1254;p35">
              <a:extLst>
                <a:ext uri="{FF2B5EF4-FFF2-40B4-BE49-F238E27FC236}">
                  <a16:creationId xmlns:a16="http://schemas.microsoft.com/office/drawing/2014/main" id="{70394A84-EA06-FA40-F7CF-1DCD4952BFAB}"/>
                </a:ext>
              </a:extLst>
            </p:cNvPr>
            <p:cNvSpPr/>
            <p:nvPr/>
          </p:nvSpPr>
          <p:spPr>
            <a:xfrm>
              <a:off x="6558779" y="2212592"/>
              <a:ext cx="425205" cy="417936"/>
            </a:xfrm>
            <a:custGeom>
              <a:avLst/>
              <a:gdLst/>
              <a:ahLst/>
              <a:cxnLst/>
              <a:rect l="l" t="t" r="r" b="b"/>
              <a:pathLst>
                <a:path w="2752" h="2705" extrusionOk="0">
                  <a:moveTo>
                    <a:pt x="1199" y="0"/>
                  </a:moveTo>
                  <a:cubicBezTo>
                    <a:pt x="1162" y="0"/>
                    <a:pt x="1126" y="16"/>
                    <a:pt x="1099" y="47"/>
                  </a:cubicBezTo>
                  <a:lnTo>
                    <a:pt x="48" y="1320"/>
                  </a:lnTo>
                  <a:cubicBezTo>
                    <a:pt x="0" y="1375"/>
                    <a:pt x="8" y="1454"/>
                    <a:pt x="56" y="1502"/>
                  </a:cubicBezTo>
                  <a:lnTo>
                    <a:pt x="720" y="2047"/>
                  </a:lnTo>
                  <a:lnTo>
                    <a:pt x="1479" y="2680"/>
                  </a:lnTo>
                  <a:cubicBezTo>
                    <a:pt x="1499" y="2696"/>
                    <a:pt x="1524" y="2705"/>
                    <a:pt x="1550" y="2705"/>
                  </a:cubicBezTo>
                  <a:cubicBezTo>
                    <a:pt x="1587" y="2705"/>
                    <a:pt x="1625" y="2688"/>
                    <a:pt x="1653" y="2656"/>
                  </a:cubicBezTo>
                  <a:lnTo>
                    <a:pt x="2712" y="1383"/>
                  </a:lnTo>
                  <a:cubicBezTo>
                    <a:pt x="2752" y="1328"/>
                    <a:pt x="2752" y="1249"/>
                    <a:pt x="2696" y="1209"/>
                  </a:cubicBezTo>
                  <a:lnTo>
                    <a:pt x="1945" y="577"/>
                  </a:lnTo>
                  <a:lnTo>
                    <a:pt x="1281" y="31"/>
                  </a:lnTo>
                  <a:cubicBezTo>
                    <a:pt x="1257" y="10"/>
                    <a:pt x="1228" y="0"/>
                    <a:pt x="1199" y="0"/>
                  </a:cubicBezTo>
                  <a:close/>
                </a:path>
              </a:pathLst>
            </a:custGeom>
            <a:solidFill>
              <a:srgbClr val="CCC650"/>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0" name="Google Shape;1255;p35">
              <a:extLst>
                <a:ext uri="{FF2B5EF4-FFF2-40B4-BE49-F238E27FC236}">
                  <a16:creationId xmlns:a16="http://schemas.microsoft.com/office/drawing/2014/main" id="{0C1ACDC0-4C39-425A-5215-D8AB812F551B}"/>
                </a:ext>
              </a:extLst>
            </p:cNvPr>
            <p:cNvSpPr/>
            <p:nvPr/>
          </p:nvSpPr>
          <p:spPr>
            <a:xfrm>
              <a:off x="6669867" y="2301586"/>
              <a:ext cx="314114" cy="328941"/>
            </a:xfrm>
            <a:custGeom>
              <a:avLst/>
              <a:gdLst/>
              <a:ahLst/>
              <a:cxnLst/>
              <a:rect l="l" t="t" r="r" b="b"/>
              <a:pathLst>
                <a:path w="2033" h="2129" extrusionOk="0">
                  <a:moveTo>
                    <a:pt x="1218" y="1"/>
                  </a:moveTo>
                  <a:lnTo>
                    <a:pt x="1" y="1471"/>
                  </a:lnTo>
                  <a:lnTo>
                    <a:pt x="760" y="2104"/>
                  </a:lnTo>
                  <a:cubicBezTo>
                    <a:pt x="780" y="2120"/>
                    <a:pt x="805" y="2129"/>
                    <a:pt x="831" y="2129"/>
                  </a:cubicBezTo>
                  <a:cubicBezTo>
                    <a:pt x="868" y="2129"/>
                    <a:pt x="906" y="2112"/>
                    <a:pt x="934" y="2080"/>
                  </a:cubicBezTo>
                  <a:lnTo>
                    <a:pt x="1993" y="807"/>
                  </a:lnTo>
                  <a:cubicBezTo>
                    <a:pt x="2033" y="752"/>
                    <a:pt x="2033" y="673"/>
                    <a:pt x="1977" y="633"/>
                  </a:cubicBezTo>
                  <a:lnTo>
                    <a:pt x="1218" y="1"/>
                  </a:lnTo>
                  <a:close/>
                </a:path>
              </a:pathLst>
            </a:custGeom>
            <a:solidFill>
              <a:srgbClr val="DBD75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1" name="Google Shape;1256;p35">
              <a:extLst>
                <a:ext uri="{FF2B5EF4-FFF2-40B4-BE49-F238E27FC236}">
                  <a16:creationId xmlns:a16="http://schemas.microsoft.com/office/drawing/2014/main" id="{9070643F-0F2D-B2C8-935E-208F997C2B1D}"/>
                </a:ext>
              </a:extLst>
            </p:cNvPr>
            <p:cNvSpPr/>
            <p:nvPr/>
          </p:nvSpPr>
          <p:spPr>
            <a:xfrm>
              <a:off x="6636958" y="3018633"/>
              <a:ext cx="1534414" cy="160222"/>
            </a:xfrm>
            <a:custGeom>
              <a:avLst/>
              <a:gdLst/>
              <a:ahLst/>
              <a:cxnLst/>
              <a:rect l="l" t="t" r="r" b="b"/>
              <a:pathLst>
                <a:path w="9931" h="1037" extrusionOk="0">
                  <a:moveTo>
                    <a:pt x="0" y="1"/>
                  </a:moveTo>
                  <a:lnTo>
                    <a:pt x="0" y="1037"/>
                  </a:lnTo>
                  <a:lnTo>
                    <a:pt x="9527" y="1037"/>
                  </a:lnTo>
                  <a:cubicBezTo>
                    <a:pt x="9749" y="1037"/>
                    <a:pt x="9931" y="855"/>
                    <a:pt x="9931" y="633"/>
                  </a:cubicBezTo>
                  <a:lnTo>
                    <a:pt x="9931" y="412"/>
                  </a:lnTo>
                  <a:cubicBezTo>
                    <a:pt x="9931" y="183"/>
                    <a:pt x="9749" y="1"/>
                    <a:pt x="9527" y="1"/>
                  </a:cubicBezTo>
                  <a:close/>
                </a:path>
              </a:pathLst>
            </a:custGeom>
            <a:solidFill>
              <a:srgbClr val="2D406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2" name="Google Shape;1257;p35">
              <a:extLst>
                <a:ext uri="{FF2B5EF4-FFF2-40B4-BE49-F238E27FC236}">
                  <a16:creationId xmlns:a16="http://schemas.microsoft.com/office/drawing/2014/main" id="{525DDA7C-359B-EB7F-3C60-FC826B8DC16C}"/>
                </a:ext>
              </a:extLst>
            </p:cNvPr>
            <p:cNvSpPr/>
            <p:nvPr/>
          </p:nvSpPr>
          <p:spPr>
            <a:xfrm>
              <a:off x="6636958" y="3178697"/>
              <a:ext cx="241959" cy="45424"/>
            </a:xfrm>
            <a:custGeom>
              <a:avLst/>
              <a:gdLst/>
              <a:ahLst/>
              <a:cxnLst/>
              <a:rect l="l" t="t" r="r" b="b"/>
              <a:pathLst>
                <a:path w="1566" h="294" extrusionOk="0">
                  <a:moveTo>
                    <a:pt x="0" y="1"/>
                  </a:moveTo>
                  <a:lnTo>
                    <a:pt x="0" y="293"/>
                  </a:lnTo>
                  <a:lnTo>
                    <a:pt x="1566" y="293"/>
                  </a:lnTo>
                  <a:lnTo>
                    <a:pt x="1566" y="1"/>
                  </a:lnTo>
                  <a:close/>
                </a:path>
              </a:pathLst>
            </a:custGeom>
            <a:solidFill>
              <a:srgbClr val="DBD75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3" name="Google Shape;1258;p35">
              <a:extLst>
                <a:ext uri="{FF2B5EF4-FFF2-40B4-BE49-F238E27FC236}">
                  <a16:creationId xmlns:a16="http://schemas.microsoft.com/office/drawing/2014/main" id="{8D28545C-DD61-9410-7BB4-D3B9ACFF5DFF}"/>
                </a:ext>
              </a:extLst>
            </p:cNvPr>
            <p:cNvSpPr/>
            <p:nvPr/>
          </p:nvSpPr>
          <p:spPr>
            <a:xfrm>
              <a:off x="6742021" y="3223967"/>
              <a:ext cx="94250" cy="138127"/>
            </a:xfrm>
            <a:custGeom>
              <a:avLst/>
              <a:gdLst/>
              <a:ahLst/>
              <a:cxnLst/>
              <a:rect l="l" t="t" r="r" b="b"/>
              <a:pathLst>
                <a:path w="610" h="894" extrusionOk="0">
                  <a:moveTo>
                    <a:pt x="0" y="0"/>
                  </a:moveTo>
                  <a:lnTo>
                    <a:pt x="0" y="648"/>
                  </a:lnTo>
                  <a:cubicBezTo>
                    <a:pt x="0" y="783"/>
                    <a:pt x="119" y="893"/>
                    <a:pt x="253" y="893"/>
                  </a:cubicBezTo>
                  <a:lnTo>
                    <a:pt x="364" y="893"/>
                  </a:lnTo>
                  <a:cubicBezTo>
                    <a:pt x="498" y="893"/>
                    <a:pt x="609" y="783"/>
                    <a:pt x="609" y="648"/>
                  </a:cubicBezTo>
                  <a:lnTo>
                    <a:pt x="609" y="0"/>
                  </a:lnTo>
                  <a:close/>
                </a:path>
              </a:pathLst>
            </a:custGeom>
            <a:solidFill>
              <a:srgbClr val="56CDD3"/>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4" name="Google Shape;1259;p35">
              <a:extLst>
                <a:ext uri="{FF2B5EF4-FFF2-40B4-BE49-F238E27FC236}">
                  <a16:creationId xmlns:a16="http://schemas.microsoft.com/office/drawing/2014/main" id="{8CE2C777-69F2-D7B5-2E21-01FFBF45ED13}"/>
                </a:ext>
              </a:extLst>
            </p:cNvPr>
            <p:cNvSpPr/>
            <p:nvPr/>
          </p:nvSpPr>
          <p:spPr>
            <a:xfrm>
              <a:off x="7011939" y="2947870"/>
              <a:ext cx="1038445" cy="70918"/>
            </a:xfrm>
            <a:custGeom>
              <a:avLst/>
              <a:gdLst/>
              <a:ahLst/>
              <a:cxnLst/>
              <a:rect l="l" t="t" r="r" b="b"/>
              <a:pathLst>
                <a:path w="6721" h="459" extrusionOk="0">
                  <a:moveTo>
                    <a:pt x="435" y="0"/>
                  </a:moveTo>
                  <a:cubicBezTo>
                    <a:pt x="198" y="0"/>
                    <a:pt x="1" y="198"/>
                    <a:pt x="1" y="435"/>
                  </a:cubicBezTo>
                  <a:lnTo>
                    <a:pt x="1" y="459"/>
                  </a:lnTo>
                  <a:lnTo>
                    <a:pt x="6721" y="459"/>
                  </a:lnTo>
                  <a:lnTo>
                    <a:pt x="6721" y="435"/>
                  </a:lnTo>
                  <a:cubicBezTo>
                    <a:pt x="6721" y="198"/>
                    <a:pt x="6531" y="0"/>
                    <a:pt x="6286" y="0"/>
                  </a:cubicBezTo>
                  <a:close/>
                </a:path>
              </a:pathLst>
            </a:custGeom>
            <a:solidFill>
              <a:srgbClr val="D9E2E7"/>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5" name="Google Shape;1260;p35">
              <a:extLst>
                <a:ext uri="{FF2B5EF4-FFF2-40B4-BE49-F238E27FC236}">
                  <a16:creationId xmlns:a16="http://schemas.microsoft.com/office/drawing/2014/main" id="{9B9ABB50-CC4C-6825-46CA-F3427B9AEF92}"/>
                </a:ext>
              </a:extLst>
            </p:cNvPr>
            <p:cNvSpPr/>
            <p:nvPr/>
          </p:nvSpPr>
          <p:spPr>
            <a:xfrm>
              <a:off x="7011939" y="2947870"/>
              <a:ext cx="1038445" cy="70918"/>
            </a:xfrm>
            <a:custGeom>
              <a:avLst/>
              <a:gdLst/>
              <a:ahLst/>
              <a:cxnLst/>
              <a:rect l="l" t="t" r="r" b="b"/>
              <a:pathLst>
                <a:path w="6721" h="459" extrusionOk="0">
                  <a:moveTo>
                    <a:pt x="435" y="0"/>
                  </a:moveTo>
                  <a:cubicBezTo>
                    <a:pt x="198" y="0"/>
                    <a:pt x="1" y="198"/>
                    <a:pt x="1" y="435"/>
                  </a:cubicBezTo>
                  <a:lnTo>
                    <a:pt x="1" y="459"/>
                  </a:lnTo>
                  <a:lnTo>
                    <a:pt x="6721" y="459"/>
                  </a:lnTo>
                  <a:lnTo>
                    <a:pt x="6721" y="435"/>
                  </a:lnTo>
                  <a:cubicBezTo>
                    <a:pt x="6721" y="198"/>
                    <a:pt x="6531" y="0"/>
                    <a:pt x="6286" y="0"/>
                  </a:cubicBezTo>
                  <a:close/>
                </a:path>
              </a:pathLst>
            </a:custGeom>
            <a:solidFill>
              <a:srgbClr val="FCBF4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6" name="Google Shape;1261;p35">
              <a:extLst>
                <a:ext uri="{FF2B5EF4-FFF2-40B4-BE49-F238E27FC236}">
                  <a16:creationId xmlns:a16="http://schemas.microsoft.com/office/drawing/2014/main" id="{152DB050-8FA1-F7A9-B157-B8E30C19C806}"/>
                </a:ext>
              </a:extLst>
            </p:cNvPr>
            <p:cNvSpPr/>
            <p:nvPr/>
          </p:nvSpPr>
          <p:spPr>
            <a:xfrm>
              <a:off x="5701282" y="2559451"/>
              <a:ext cx="155" cy="0"/>
            </a:xfrm>
            <a:custGeom>
              <a:avLst/>
              <a:gdLst/>
              <a:ahLst/>
              <a:cxnLst/>
              <a:rect l="l" t="t" r="r" b="b"/>
              <a:pathLst>
                <a:path w="1" extrusionOk="0">
                  <a:moveTo>
                    <a:pt x="0" y="0"/>
                  </a:moveTo>
                  <a:lnTo>
                    <a:pt x="0" y="0"/>
                  </a:lnTo>
                  <a:lnTo>
                    <a:pt x="0" y="0"/>
                  </a:lnTo>
                  <a:close/>
                </a:path>
              </a:pathLst>
            </a:custGeom>
            <a:solidFill>
              <a:srgbClr val="D9E2E7"/>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7" name="Google Shape;1262;p35">
              <a:extLst>
                <a:ext uri="{FF2B5EF4-FFF2-40B4-BE49-F238E27FC236}">
                  <a16:creationId xmlns:a16="http://schemas.microsoft.com/office/drawing/2014/main" id="{3A93DA8C-72E0-BADE-F2A7-DB59F687FA86}"/>
                </a:ext>
              </a:extLst>
            </p:cNvPr>
            <p:cNvSpPr/>
            <p:nvPr/>
          </p:nvSpPr>
          <p:spPr>
            <a:xfrm>
              <a:off x="5662186" y="2559450"/>
              <a:ext cx="974950" cy="1679778"/>
            </a:xfrm>
            <a:custGeom>
              <a:avLst/>
              <a:gdLst/>
              <a:ahLst/>
              <a:cxnLst/>
              <a:rect l="l" t="t" r="r" b="b"/>
              <a:pathLst>
                <a:path w="6057" h="10872" extrusionOk="0">
                  <a:moveTo>
                    <a:pt x="293" y="0"/>
                  </a:moveTo>
                  <a:cubicBezTo>
                    <a:pt x="245" y="71"/>
                    <a:pt x="198" y="142"/>
                    <a:pt x="166" y="221"/>
                  </a:cubicBezTo>
                  <a:cubicBezTo>
                    <a:pt x="166" y="229"/>
                    <a:pt x="158" y="229"/>
                    <a:pt x="166" y="229"/>
                  </a:cubicBezTo>
                  <a:cubicBezTo>
                    <a:pt x="150" y="245"/>
                    <a:pt x="142" y="261"/>
                    <a:pt x="142" y="277"/>
                  </a:cubicBezTo>
                  <a:cubicBezTo>
                    <a:pt x="48" y="482"/>
                    <a:pt x="0" y="712"/>
                    <a:pt x="0" y="957"/>
                  </a:cubicBezTo>
                  <a:lnTo>
                    <a:pt x="0" y="10871"/>
                  </a:lnTo>
                  <a:lnTo>
                    <a:pt x="6056" y="10871"/>
                  </a:lnTo>
                  <a:lnTo>
                    <a:pt x="6056" y="3416"/>
                  </a:lnTo>
                  <a:lnTo>
                    <a:pt x="3186" y="3416"/>
                  </a:lnTo>
                  <a:lnTo>
                    <a:pt x="3186" y="0"/>
                  </a:lnTo>
                  <a:close/>
                </a:path>
              </a:pathLst>
            </a:custGeom>
            <a:solidFill>
              <a:srgbClr val="2D406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8" name="Google Shape;1263;p35">
              <a:extLst>
                <a:ext uri="{FF2B5EF4-FFF2-40B4-BE49-F238E27FC236}">
                  <a16:creationId xmlns:a16="http://schemas.microsoft.com/office/drawing/2014/main" id="{EA37BE3B-9E77-000F-2056-BBB086AE29EB}"/>
                </a:ext>
              </a:extLst>
            </p:cNvPr>
            <p:cNvSpPr/>
            <p:nvPr/>
          </p:nvSpPr>
          <p:spPr>
            <a:xfrm>
              <a:off x="5723221" y="1793426"/>
              <a:ext cx="1481881" cy="1200967"/>
            </a:xfrm>
            <a:custGeom>
              <a:avLst/>
              <a:gdLst/>
              <a:ahLst/>
              <a:cxnLst/>
              <a:rect l="l" t="t" r="r" b="b"/>
              <a:pathLst>
                <a:path w="9591" h="7773" extrusionOk="0">
                  <a:moveTo>
                    <a:pt x="9124" y="1"/>
                  </a:moveTo>
                  <a:lnTo>
                    <a:pt x="8468" y="357"/>
                  </a:lnTo>
                  <a:lnTo>
                    <a:pt x="8397" y="388"/>
                  </a:lnTo>
                  <a:lnTo>
                    <a:pt x="8310" y="436"/>
                  </a:lnTo>
                  <a:lnTo>
                    <a:pt x="783" y="4460"/>
                  </a:lnTo>
                  <a:lnTo>
                    <a:pt x="506" y="4610"/>
                  </a:lnTo>
                  <a:cubicBezTo>
                    <a:pt x="372" y="4705"/>
                    <a:pt x="253" y="4824"/>
                    <a:pt x="151" y="4958"/>
                  </a:cubicBezTo>
                  <a:cubicBezTo>
                    <a:pt x="103" y="5029"/>
                    <a:pt x="56" y="5100"/>
                    <a:pt x="24" y="5171"/>
                  </a:cubicBezTo>
                  <a:cubicBezTo>
                    <a:pt x="24" y="5171"/>
                    <a:pt x="16" y="5171"/>
                    <a:pt x="24" y="5179"/>
                  </a:cubicBezTo>
                  <a:cubicBezTo>
                    <a:pt x="8" y="5195"/>
                    <a:pt x="0" y="5211"/>
                    <a:pt x="0" y="5227"/>
                  </a:cubicBezTo>
                  <a:lnTo>
                    <a:pt x="16" y="5266"/>
                  </a:lnTo>
                  <a:lnTo>
                    <a:pt x="24" y="5274"/>
                  </a:lnTo>
                  <a:lnTo>
                    <a:pt x="1155" y="7393"/>
                  </a:lnTo>
                  <a:lnTo>
                    <a:pt x="1360" y="7773"/>
                  </a:lnTo>
                  <a:lnTo>
                    <a:pt x="3044" y="6365"/>
                  </a:lnTo>
                  <a:lnTo>
                    <a:pt x="3044" y="6357"/>
                  </a:lnTo>
                  <a:lnTo>
                    <a:pt x="5630" y="4191"/>
                  </a:lnTo>
                  <a:lnTo>
                    <a:pt x="7092" y="2966"/>
                  </a:lnTo>
                  <a:lnTo>
                    <a:pt x="8326" y="1930"/>
                  </a:lnTo>
                  <a:lnTo>
                    <a:pt x="8429" y="1843"/>
                  </a:lnTo>
                  <a:lnTo>
                    <a:pt x="8460" y="1819"/>
                  </a:lnTo>
                  <a:lnTo>
                    <a:pt x="9591" y="863"/>
                  </a:lnTo>
                  <a:lnTo>
                    <a:pt x="9124" y="1"/>
                  </a:lnTo>
                  <a:close/>
                </a:path>
              </a:pathLst>
            </a:custGeom>
            <a:solidFill>
              <a:srgbClr val="2D406A"/>
            </a:solidFill>
            <a:ln w="114300" cap="flat" cmpd="sng">
              <a:solidFill>
                <a:srgbClr val="2D406A"/>
              </a:solidFill>
              <a:prstDash val="solid"/>
              <a:round/>
              <a:headEnd type="none" w="sm" len="sm"/>
              <a:tailEnd type="none" w="sm" len="sm"/>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89" name="Google Shape;1264;p35">
              <a:extLst>
                <a:ext uri="{FF2B5EF4-FFF2-40B4-BE49-F238E27FC236}">
                  <a16:creationId xmlns:a16="http://schemas.microsoft.com/office/drawing/2014/main" id="{2ABF4EAF-F94B-7997-CDAE-66155F16CE28}"/>
                </a:ext>
              </a:extLst>
            </p:cNvPr>
            <p:cNvSpPr/>
            <p:nvPr/>
          </p:nvSpPr>
          <p:spPr>
            <a:xfrm>
              <a:off x="7008231" y="1683575"/>
              <a:ext cx="652485" cy="422726"/>
            </a:xfrm>
            <a:custGeom>
              <a:avLst/>
              <a:gdLst/>
              <a:ahLst/>
              <a:cxnLst/>
              <a:rect l="l" t="t" r="r" b="b"/>
              <a:pathLst>
                <a:path w="4223" h="2736" extrusionOk="0">
                  <a:moveTo>
                    <a:pt x="143" y="0"/>
                  </a:moveTo>
                  <a:cubicBezTo>
                    <a:pt x="64" y="0"/>
                    <a:pt x="1" y="63"/>
                    <a:pt x="1" y="143"/>
                  </a:cubicBezTo>
                  <a:lnTo>
                    <a:pt x="1" y="2586"/>
                  </a:lnTo>
                  <a:cubicBezTo>
                    <a:pt x="1" y="2665"/>
                    <a:pt x="64" y="2736"/>
                    <a:pt x="143" y="2736"/>
                  </a:cubicBezTo>
                  <a:lnTo>
                    <a:pt x="4073" y="2736"/>
                  </a:lnTo>
                  <a:cubicBezTo>
                    <a:pt x="4152" y="2736"/>
                    <a:pt x="4223" y="2665"/>
                    <a:pt x="4223" y="2586"/>
                  </a:cubicBezTo>
                  <a:lnTo>
                    <a:pt x="4223" y="143"/>
                  </a:lnTo>
                  <a:cubicBezTo>
                    <a:pt x="4223" y="63"/>
                    <a:pt x="4152" y="0"/>
                    <a:pt x="4073" y="0"/>
                  </a:cubicBezTo>
                  <a:close/>
                </a:path>
              </a:pathLst>
            </a:custGeom>
            <a:solidFill>
              <a:srgbClr val="2D406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0" name="Google Shape;1265;p35">
              <a:extLst>
                <a:ext uri="{FF2B5EF4-FFF2-40B4-BE49-F238E27FC236}">
                  <a16:creationId xmlns:a16="http://schemas.microsoft.com/office/drawing/2014/main" id="{FA544D39-9AF7-8566-8DA5-B49EBEA475A3}"/>
                </a:ext>
              </a:extLst>
            </p:cNvPr>
            <p:cNvSpPr/>
            <p:nvPr/>
          </p:nvSpPr>
          <p:spPr>
            <a:xfrm>
              <a:off x="7008231" y="1683575"/>
              <a:ext cx="652485" cy="108772"/>
            </a:xfrm>
            <a:custGeom>
              <a:avLst/>
              <a:gdLst/>
              <a:ahLst/>
              <a:cxnLst/>
              <a:rect l="l" t="t" r="r" b="b"/>
              <a:pathLst>
                <a:path w="4223" h="704" extrusionOk="0">
                  <a:moveTo>
                    <a:pt x="143" y="0"/>
                  </a:moveTo>
                  <a:cubicBezTo>
                    <a:pt x="64" y="0"/>
                    <a:pt x="1" y="63"/>
                    <a:pt x="1" y="150"/>
                  </a:cubicBezTo>
                  <a:lnTo>
                    <a:pt x="1" y="704"/>
                  </a:lnTo>
                  <a:lnTo>
                    <a:pt x="4223" y="222"/>
                  </a:lnTo>
                  <a:lnTo>
                    <a:pt x="4223" y="150"/>
                  </a:lnTo>
                  <a:cubicBezTo>
                    <a:pt x="4223" y="71"/>
                    <a:pt x="4152" y="0"/>
                    <a:pt x="4073" y="0"/>
                  </a:cubicBezTo>
                  <a:close/>
                </a:path>
              </a:pathLst>
            </a:custGeom>
            <a:solidFill>
              <a:srgbClr val="1B294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1" name="Google Shape;1266;p35">
              <a:extLst>
                <a:ext uri="{FF2B5EF4-FFF2-40B4-BE49-F238E27FC236}">
                  <a16:creationId xmlns:a16="http://schemas.microsoft.com/office/drawing/2014/main" id="{BA6FE39F-575C-699B-149A-2CF611171233}"/>
                </a:ext>
              </a:extLst>
            </p:cNvPr>
            <p:cNvSpPr/>
            <p:nvPr/>
          </p:nvSpPr>
          <p:spPr>
            <a:xfrm>
              <a:off x="6098361" y="2743475"/>
              <a:ext cx="809920" cy="221550"/>
            </a:xfrm>
            <a:custGeom>
              <a:avLst/>
              <a:gdLst/>
              <a:ahLst/>
              <a:cxnLst/>
              <a:rect l="l" t="t" r="r" b="b"/>
              <a:pathLst>
                <a:path w="4626" h="1226" extrusionOk="0">
                  <a:moveTo>
                    <a:pt x="0" y="0"/>
                  </a:moveTo>
                  <a:lnTo>
                    <a:pt x="0" y="1226"/>
                  </a:lnTo>
                  <a:lnTo>
                    <a:pt x="4459" y="1226"/>
                  </a:lnTo>
                  <a:cubicBezTo>
                    <a:pt x="4554" y="1226"/>
                    <a:pt x="4626" y="1147"/>
                    <a:pt x="4626" y="1052"/>
                  </a:cubicBezTo>
                  <a:lnTo>
                    <a:pt x="4626" y="174"/>
                  </a:lnTo>
                  <a:cubicBezTo>
                    <a:pt x="4626" y="79"/>
                    <a:pt x="4554" y="0"/>
                    <a:pt x="4459" y="0"/>
                  </a:cubicBezTo>
                  <a:close/>
                </a:path>
              </a:pathLst>
            </a:custGeom>
            <a:solidFill>
              <a:srgbClr val="2D406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2" name="Google Shape;1267;p35">
              <a:extLst>
                <a:ext uri="{FF2B5EF4-FFF2-40B4-BE49-F238E27FC236}">
                  <a16:creationId xmlns:a16="http://schemas.microsoft.com/office/drawing/2014/main" id="{644B4FA3-B29C-49CC-A1C9-69A9A7F52078}"/>
                </a:ext>
              </a:extLst>
            </p:cNvPr>
            <p:cNvSpPr/>
            <p:nvPr/>
          </p:nvSpPr>
          <p:spPr>
            <a:xfrm>
              <a:off x="5817314" y="3352822"/>
              <a:ext cx="702546" cy="641041"/>
            </a:xfrm>
            <a:custGeom>
              <a:avLst/>
              <a:gdLst/>
              <a:ahLst/>
              <a:cxnLst/>
              <a:rect l="l" t="t" r="r" b="b"/>
              <a:pathLst>
                <a:path w="4547" h="4149" extrusionOk="0">
                  <a:moveTo>
                    <a:pt x="2270" y="0"/>
                  </a:moveTo>
                  <a:cubicBezTo>
                    <a:pt x="1740" y="0"/>
                    <a:pt x="1210" y="202"/>
                    <a:pt x="807" y="605"/>
                  </a:cubicBezTo>
                  <a:cubicBezTo>
                    <a:pt x="0" y="1419"/>
                    <a:pt x="0" y="2732"/>
                    <a:pt x="807" y="3538"/>
                  </a:cubicBezTo>
                  <a:cubicBezTo>
                    <a:pt x="1210" y="3945"/>
                    <a:pt x="1740" y="4149"/>
                    <a:pt x="2270" y="4149"/>
                  </a:cubicBezTo>
                  <a:cubicBezTo>
                    <a:pt x="2801" y="4149"/>
                    <a:pt x="3333" y="3945"/>
                    <a:pt x="3740" y="3538"/>
                  </a:cubicBezTo>
                  <a:cubicBezTo>
                    <a:pt x="4546" y="2732"/>
                    <a:pt x="4546" y="1419"/>
                    <a:pt x="3740" y="605"/>
                  </a:cubicBezTo>
                  <a:cubicBezTo>
                    <a:pt x="3333" y="202"/>
                    <a:pt x="2801" y="0"/>
                    <a:pt x="2270" y="0"/>
                  </a:cubicBezTo>
                  <a:close/>
                </a:path>
              </a:pathLst>
            </a:custGeom>
            <a:solidFill>
              <a:srgbClr val="1B294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3" name="Google Shape;1268;p35">
              <a:extLst>
                <a:ext uri="{FF2B5EF4-FFF2-40B4-BE49-F238E27FC236}">
                  <a16:creationId xmlns:a16="http://schemas.microsoft.com/office/drawing/2014/main" id="{2E35BA41-7435-E99A-DC92-C4E3B38DAF2F}"/>
                </a:ext>
              </a:extLst>
            </p:cNvPr>
            <p:cNvSpPr/>
            <p:nvPr/>
          </p:nvSpPr>
          <p:spPr>
            <a:xfrm>
              <a:off x="5817314" y="3319758"/>
              <a:ext cx="702546" cy="640269"/>
            </a:xfrm>
            <a:custGeom>
              <a:avLst/>
              <a:gdLst/>
              <a:ahLst/>
              <a:cxnLst/>
              <a:rect l="l" t="t" r="r" b="b"/>
              <a:pathLst>
                <a:path w="4547" h="4144" extrusionOk="0">
                  <a:moveTo>
                    <a:pt x="2270" y="1"/>
                  </a:moveTo>
                  <a:cubicBezTo>
                    <a:pt x="1740" y="1"/>
                    <a:pt x="1210" y="202"/>
                    <a:pt x="807" y="606"/>
                  </a:cubicBezTo>
                  <a:cubicBezTo>
                    <a:pt x="0" y="1412"/>
                    <a:pt x="0" y="2732"/>
                    <a:pt x="807" y="3539"/>
                  </a:cubicBezTo>
                  <a:cubicBezTo>
                    <a:pt x="1210" y="3942"/>
                    <a:pt x="1740" y="4144"/>
                    <a:pt x="2270" y="4144"/>
                  </a:cubicBezTo>
                  <a:cubicBezTo>
                    <a:pt x="2801" y="4144"/>
                    <a:pt x="3333" y="3942"/>
                    <a:pt x="3740" y="3539"/>
                  </a:cubicBezTo>
                  <a:cubicBezTo>
                    <a:pt x="4546" y="2732"/>
                    <a:pt x="4546" y="1412"/>
                    <a:pt x="3740" y="606"/>
                  </a:cubicBezTo>
                  <a:cubicBezTo>
                    <a:pt x="3333" y="202"/>
                    <a:pt x="2801" y="1"/>
                    <a:pt x="2270" y="1"/>
                  </a:cubicBezTo>
                  <a:close/>
                </a:path>
              </a:pathLst>
            </a:custGeom>
            <a:solidFill>
              <a:srgbClr val="FCBF4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4" name="Google Shape;1269;p35">
              <a:extLst>
                <a:ext uri="{FF2B5EF4-FFF2-40B4-BE49-F238E27FC236}">
                  <a16:creationId xmlns:a16="http://schemas.microsoft.com/office/drawing/2014/main" id="{D7AF7503-3EE9-22C7-4370-2FE31EFF34D9}"/>
                </a:ext>
              </a:extLst>
            </p:cNvPr>
            <p:cNvSpPr/>
            <p:nvPr/>
          </p:nvSpPr>
          <p:spPr>
            <a:xfrm>
              <a:off x="5945553" y="3416940"/>
              <a:ext cx="446063" cy="446056"/>
            </a:xfrm>
            <a:custGeom>
              <a:avLst/>
              <a:gdLst/>
              <a:ahLst/>
              <a:cxnLst/>
              <a:rect l="l" t="t" r="r" b="b"/>
              <a:pathLst>
                <a:path w="2887" h="2887" extrusionOk="0">
                  <a:moveTo>
                    <a:pt x="1447" y="0"/>
                  </a:moveTo>
                  <a:cubicBezTo>
                    <a:pt x="649" y="0"/>
                    <a:pt x="0" y="649"/>
                    <a:pt x="0" y="1447"/>
                  </a:cubicBezTo>
                  <a:cubicBezTo>
                    <a:pt x="0" y="2238"/>
                    <a:pt x="649" y="2886"/>
                    <a:pt x="1447" y="2886"/>
                  </a:cubicBezTo>
                  <a:cubicBezTo>
                    <a:pt x="2238" y="2886"/>
                    <a:pt x="2886" y="2238"/>
                    <a:pt x="2886" y="1447"/>
                  </a:cubicBezTo>
                  <a:cubicBezTo>
                    <a:pt x="2886" y="649"/>
                    <a:pt x="2238" y="0"/>
                    <a:pt x="1447" y="0"/>
                  </a:cubicBezTo>
                  <a:close/>
                </a:path>
              </a:pathLst>
            </a:custGeom>
            <a:solidFill>
              <a:srgbClr val="56CDD3"/>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5" name="Google Shape;1270;p35">
              <a:extLst>
                <a:ext uri="{FF2B5EF4-FFF2-40B4-BE49-F238E27FC236}">
                  <a16:creationId xmlns:a16="http://schemas.microsoft.com/office/drawing/2014/main" id="{EBB3A853-64FF-495B-5F07-F0DB2316E3D6}"/>
                </a:ext>
              </a:extLst>
            </p:cNvPr>
            <p:cNvSpPr/>
            <p:nvPr/>
          </p:nvSpPr>
          <p:spPr>
            <a:xfrm>
              <a:off x="6033465" y="3504853"/>
              <a:ext cx="268843" cy="268839"/>
            </a:xfrm>
            <a:custGeom>
              <a:avLst/>
              <a:gdLst/>
              <a:ahLst/>
              <a:cxnLst/>
              <a:rect l="l" t="t" r="r" b="b"/>
              <a:pathLst>
                <a:path w="1740" h="1740" extrusionOk="0">
                  <a:moveTo>
                    <a:pt x="870" y="0"/>
                  </a:moveTo>
                  <a:cubicBezTo>
                    <a:pt x="388" y="0"/>
                    <a:pt x="1" y="388"/>
                    <a:pt x="1" y="870"/>
                  </a:cubicBezTo>
                  <a:cubicBezTo>
                    <a:pt x="1" y="1345"/>
                    <a:pt x="388" y="1740"/>
                    <a:pt x="870" y="1740"/>
                  </a:cubicBezTo>
                  <a:cubicBezTo>
                    <a:pt x="1353" y="1740"/>
                    <a:pt x="1740" y="1345"/>
                    <a:pt x="1740" y="870"/>
                  </a:cubicBezTo>
                  <a:cubicBezTo>
                    <a:pt x="1740" y="388"/>
                    <a:pt x="1353" y="0"/>
                    <a:pt x="870" y="0"/>
                  </a:cubicBezTo>
                  <a:close/>
                </a:path>
              </a:pathLst>
            </a:custGeom>
            <a:solidFill>
              <a:srgbClr val="2D406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6" name="Google Shape;1271;p35">
              <a:extLst>
                <a:ext uri="{FF2B5EF4-FFF2-40B4-BE49-F238E27FC236}">
                  <a16:creationId xmlns:a16="http://schemas.microsoft.com/office/drawing/2014/main" id="{3FFC874B-678A-8B67-33E7-A5FA9889BC82}"/>
                </a:ext>
              </a:extLst>
            </p:cNvPr>
            <p:cNvSpPr/>
            <p:nvPr/>
          </p:nvSpPr>
          <p:spPr>
            <a:xfrm>
              <a:off x="6735841" y="2964866"/>
              <a:ext cx="99194" cy="53922"/>
            </a:xfrm>
            <a:custGeom>
              <a:avLst/>
              <a:gdLst/>
              <a:ahLst/>
              <a:cxnLst/>
              <a:rect l="l" t="t" r="r" b="b"/>
              <a:pathLst>
                <a:path w="642" h="349" extrusionOk="0">
                  <a:moveTo>
                    <a:pt x="1" y="1"/>
                  </a:moveTo>
                  <a:lnTo>
                    <a:pt x="1" y="349"/>
                  </a:lnTo>
                  <a:lnTo>
                    <a:pt x="641" y="349"/>
                  </a:lnTo>
                  <a:lnTo>
                    <a:pt x="641" y="1"/>
                  </a:lnTo>
                  <a:close/>
                </a:path>
              </a:pathLst>
            </a:custGeom>
            <a:solidFill>
              <a:srgbClr val="DBD75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7" name="Google Shape;1272;p35">
              <a:extLst>
                <a:ext uri="{FF2B5EF4-FFF2-40B4-BE49-F238E27FC236}">
                  <a16:creationId xmlns:a16="http://schemas.microsoft.com/office/drawing/2014/main" id="{4242CD21-73BF-8B12-A2F5-EFE01FF21E42}"/>
                </a:ext>
              </a:extLst>
            </p:cNvPr>
            <p:cNvSpPr/>
            <p:nvPr/>
          </p:nvSpPr>
          <p:spPr>
            <a:xfrm>
              <a:off x="6873967" y="1280477"/>
              <a:ext cx="935852" cy="427670"/>
            </a:xfrm>
            <a:custGeom>
              <a:avLst/>
              <a:gdLst/>
              <a:ahLst/>
              <a:cxnLst/>
              <a:rect l="l" t="t" r="r" b="b"/>
              <a:pathLst>
                <a:path w="6057" h="2768" extrusionOk="0">
                  <a:moveTo>
                    <a:pt x="3510" y="1"/>
                  </a:moveTo>
                  <a:cubicBezTo>
                    <a:pt x="3384" y="1"/>
                    <a:pt x="3258" y="39"/>
                    <a:pt x="3155" y="119"/>
                  </a:cubicBezTo>
                  <a:lnTo>
                    <a:pt x="229" y="2427"/>
                  </a:lnTo>
                  <a:cubicBezTo>
                    <a:pt x="0" y="2617"/>
                    <a:pt x="48" y="2767"/>
                    <a:pt x="340" y="2767"/>
                  </a:cubicBezTo>
                  <a:lnTo>
                    <a:pt x="5685" y="2767"/>
                  </a:lnTo>
                  <a:cubicBezTo>
                    <a:pt x="5985" y="2767"/>
                    <a:pt x="6056" y="2578"/>
                    <a:pt x="5859" y="2356"/>
                  </a:cubicBezTo>
                  <a:lnTo>
                    <a:pt x="3945" y="190"/>
                  </a:lnTo>
                  <a:cubicBezTo>
                    <a:pt x="3834" y="65"/>
                    <a:pt x="3672" y="1"/>
                    <a:pt x="3510" y="1"/>
                  </a:cubicBezTo>
                  <a:close/>
                </a:path>
              </a:pathLst>
            </a:custGeom>
            <a:solidFill>
              <a:srgbClr val="DBD75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8" name="Google Shape;1273;p35">
              <a:extLst>
                <a:ext uri="{FF2B5EF4-FFF2-40B4-BE49-F238E27FC236}">
                  <a16:creationId xmlns:a16="http://schemas.microsoft.com/office/drawing/2014/main" id="{2748E52D-C305-8EAC-DCB3-F534AED1E986}"/>
                </a:ext>
              </a:extLst>
            </p:cNvPr>
            <p:cNvSpPr/>
            <p:nvPr/>
          </p:nvSpPr>
          <p:spPr>
            <a:xfrm>
              <a:off x="5662192" y="4184046"/>
              <a:ext cx="2741272" cy="549883"/>
            </a:xfrm>
            <a:custGeom>
              <a:avLst/>
              <a:gdLst/>
              <a:ahLst/>
              <a:cxnLst/>
              <a:rect l="l" t="t" r="r" b="b"/>
              <a:pathLst>
                <a:path w="17742" h="3559" extrusionOk="0">
                  <a:moveTo>
                    <a:pt x="435" y="0"/>
                  </a:moveTo>
                  <a:cubicBezTo>
                    <a:pt x="190" y="0"/>
                    <a:pt x="0" y="198"/>
                    <a:pt x="0" y="435"/>
                  </a:cubicBezTo>
                  <a:lnTo>
                    <a:pt x="0" y="3123"/>
                  </a:lnTo>
                  <a:cubicBezTo>
                    <a:pt x="0" y="3361"/>
                    <a:pt x="190" y="3558"/>
                    <a:pt x="435" y="3558"/>
                  </a:cubicBezTo>
                  <a:lnTo>
                    <a:pt x="1471" y="3558"/>
                  </a:lnTo>
                  <a:cubicBezTo>
                    <a:pt x="1708" y="3558"/>
                    <a:pt x="1905" y="3361"/>
                    <a:pt x="1905" y="3123"/>
                  </a:cubicBezTo>
                  <a:lnTo>
                    <a:pt x="1905" y="2562"/>
                  </a:lnTo>
                  <a:lnTo>
                    <a:pt x="15829" y="2562"/>
                  </a:lnTo>
                  <a:lnTo>
                    <a:pt x="15829" y="3123"/>
                  </a:lnTo>
                  <a:cubicBezTo>
                    <a:pt x="15829" y="3361"/>
                    <a:pt x="16026" y="3558"/>
                    <a:pt x="16263" y="3558"/>
                  </a:cubicBezTo>
                  <a:lnTo>
                    <a:pt x="17307" y="3558"/>
                  </a:lnTo>
                  <a:cubicBezTo>
                    <a:pt x="17544" y="3558"/>
                    <a:pt x="17742" y="3361"/>
                    <a:pt x="17742" y="3123"/>
                  </a:cubicBezTo>
                  <a:lnTo>
                    <a:pt x="17742" y="435"/>
                  </a:lnTo>
                  <a:cubicBezTo>
                    <a:pt x="17742" y="198"/>
                    <a:pt x="17544" y="0"/>
                    <a:pt x="17307" y="0"/>
                  </a:cubicBezTo>
                  <a:close/>
                </a:path>
              </a:pathLst>
            </a:custGeom>
            <a:solidFill>
              <a:srgbClr val="FCBF4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99" name="Google Shape;1274;p35">
              <a:extLst>
                <a:ext uri="{FF2B5EF4-FFF2-40B4-BE49-F238E27FC236}">
                  <a16:creationId xmlns:a16="http://schemas.microsoft.com/office/drawing/2014/main" id="{CD20A218-6642-9DAE-73B6-BF980B8DDD02}"/>
                </a:ext>
              </a:extLst>
            </p:cNvPr>
            <p:cNvSpPr/>
            <p:nvPr/>
          </p:nvSpPr>
          <p:spPr>
            <a:xfrm>
              <a:off x="5662192" y="4184046"/>
              <a:ext cx="2741272" cy="145544"/>
            </a:xfrm>
            <a:custGeom>
              <a:avLst/>
              <a:gdLst/>
              <a:ahLst/>
              <a:cxnLst/>
              <a:rect l="l" t="t" r="r" b="b"/>
              <a:pathLst>
                <a:path w="17742" h="942" extrusionOk="0">
                  <a:moveTo>
                    <a:pt x="435" y="0"/>
                  </a:moveTo>
                  <a:cubicBezTo>
                    <a:pt x="190" y="0"/>
                    <a:pt x="0" y="198"/>
                    <a:pt x="0" y="435"/>
                  </a:cubicBezTo>
                  <a:lnTo>
                    <a:pt x="0" y="941"/>
                  </a:lnTo>
                  <a:lnTo>
                    <a:pt x="17742" y="941"/>
                  </a:lnTo>
                  <a:lnTo>
                    <a:pt x="17742" y="435"/>
                  </a:lnTo>
                  <a:cubicBezTo>
                    <a:pt x="17742" y="198"/>
                    <a:pt x="17544" y="0"/>
                    <a:pt x="17307" y="0"/>
                  </a:cubicBezTo>
                  <a:close/>
                </a:path>
              </a:pathLst>
            </a:custGeom>
            <a:solidFill>
              <a:srgbClr val="2D406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100" name="Google Shape;1275;p35">
              <a:extLst>
                <a:ext uri="{FF2B5EF4-FFF2-40B4-BE49-F238E27FC236}">
                  <a16:creationId xmlns:a16="http://schemas.microsoft.com/office/drawing/2014/main" id="{5E159897-F498-F922-EB6E-529F6DB9008C}"/>
                </a:ext>
              </a:extLst>
            </p:cNvPr>
            <p:cNvSpPr/>
            <p:nvPr/>
          </p:nvSpPr>
          <p:spPr>
            <a:xfrm>
              <a:off x="5662192" y="4419818"/>
              <a:ext cx="2741272" cy="314109"/>
            </a:xfrm>
            <a:custGeom>
              <a:avLst/>
              <a:gdLst/>
              <a:ahLst/>
              <a:cxnLst/>
              <a:rect l="l" t="t" r="r" b="b"/>
              <a:pathLst>
                <a:path w="17742" h="2033" extrusionOk="0">
                  <a:moveTo>
                    <a:pt x="0" y="0"/>
                  </a:moveTo>
                  <a:lnTo>
                    <a:pt x="0" y="1597"/>
                  </a:lnTo>
                  <a:cubicBezTo>
                    <a:pt x="0" y="1835"/>
                    <a:pt x="190" y="2032"/>
                    <a:pt x="435" y="2032"/>
                  </a:cubicBezTo>
                  <a:lnTo>
                    <a:pt x="1471" y="2032"/>
                  </a:lnTo>
                  <a:cubicBezTo>
                    <a:pt x="1708" y="2032"/>
                    <a:pt x="1905" y="1835"/>
                    <a:pt x="1905" y="1597"/>
                  </a:cubicBezTo>
                  <a:lnTo>
                    <a:pt x="1905" y="1044"/>
                  </a:lnTo>
                  <a:lnTo>
                    <a:pt x="15836" y="1044"/>
                  </a:lnTo>
                  <a:lnTo>
                    <a:pt x="15836" y="1597"/>
                  </a:lnTo>
                  <a:cubicBezTo>
                    <a:pt x="15836" y="1835"/>
                    <a:pt x="16026" y="2032"/>
                    <a:pt x="16271" y="2032"/>
                  </a:cubicBezTo>
                  <a:lnTo>
                    <a:pt x="17307" y="2032"/>
                  </a:lnTo>
                  <a:cubicBezTo>
                    <a:pt x="17544" y="2032"/>
                    <a:pt x="17742" y="1835"/>
                    <a:pt x="17742" y="1597"/>
                  </a:cubicBezTo>
                  <a:lnTo>
                    <a:pt x="17742" y="0"/>
                  </a:lnTo>
                  <a:close/>
                </a:path>
              </a:pathLst>
            </a:custGeom>
            <a:solidFill>
              <a:srgbClr val="2D406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101" name="Google Shape;1276;p35">
              <a:extLst>
                <a:ext uri="{FF2B5EF4-FFF2-40B4-BE49-F238E27FC236}">
                  <a16:creationId xmlns:a16="http://schemas.microsoft.com/office/drawing/2014/main" id="{AE2E867E-E652-836A-071C-B56E53EC69E5}"/>
                </a:ext>
              </a:extLst>
            </p:cNvPr>
            <p:cNvSpPr/>
            <p:nvPr/>
          </p:nvSpPr>
          <p:spPr>
            <a:xfrm>
              <a:off x="5662192" y="4580964"/>
              <a:ext cx="294491" cy="152960"/>
            </a:xfrm>
            <a:custGeom>
              <a:avLst/>
              <a:gdLst/>
              <a:ahLst/>
              <a:cxnLst/>
              <a:rect l="l" t="t" r="r" b="b"/>
              <a:pathLst>
                <a:path w="1906" h="990" extrusionOk="0">
                  <a:moveTo>
                    <a:pt x="0" y="1"/>
                  </a:moveTo>
                  <a:lnTo>
                    <a:pt x="0" y="554"/>
                  </a:lnTo>
                  <a:cubicBezTo>
                    <a:pt x="0" y="792"/>
                    <a:pt x="190" y="989"/>
                    <a:pt x="435" y="989"/>
                  </a:cubicBezTo>
                  <a:lnTo>
                    <a:pt x="1471" y="989"/>
                  </a:lnTo>
                  <a:cubicBezTo>
                    <a:pt x="1708" y="989"/>
                    <a:pt x="1905" y="792"/>
                    <a:pt x="1905" y="554"/>
                  </a:cubicBezTo>
                  <a:lnTo>
                    <a:pt x="1905" y="1"/>
                  </a:lnTo>
                  <a:close/>
                </a:path>
              </a:pathLst>
            </a:custGeom>
            <a:solidFill>
              <a:srgbClr val="30A0A0"/>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102" name="Google Shape;1277;p35">
              <a:extLst>
                <a:ext uri="{FF2B5EF4-FFF2-40B4-BE49-F238E27FC236}">
                  <a16:creationId xmlns:a16="http://schemas.microsoft.com/office/drawing/2014/main" id="{F0C3BEC7-5E36-B050-5A78-A9337AA11EB3}"/>
                </a:ext>
              </a:extLst>
            </p:cNvPr>
            <p:cNvSpPr/>
            <p:nvPr/>
          </p:nvSpPr>
          <p:spPr>
            <a:xfrm>
              <a:off x="8108918" y="4580964"/>
              <a:ext cx="294491" cy="152960"/>
            </a:xfrm>
            <a:custGeom>
              <a:avLst/>
              <a:gdLst/>
              <a:ahLst/>
              <a:cxnLst/>
              <a:rect l="l" t="t" r="r" b="b"/>
              <a:pathLst>
                <a:path w="1906" h="990" extrusionOk="0">
                  <a:moveTo>
                    <a:pt x="0" y="1"/>
                  </a:moveTo>
                  <a:lnTo>
                    <a:pt x="0" y="554"/>
                  </a:lnTo>
                  <a:cubicBezTo>
                    <a:pt x="0" y="792"/>
                    <a:pt x="190" y="989"/>
                    <a:pt x="435" y="989"/>
                  </a:cubicBezTo>
                  <a:lnTo>
                    <a:pt x="1471" y="989"/>
                  </a:lnTo>
                  <a:cubicBezTo>
                    <a:pt x="1708" y="989"/>
                    <a:pt x="1906" y="792"/>
                    <a:pt x="1906" y="554"/>
                  </a:cubicBezTo>
                  <a:lnTo>
                    <a:pt x="1906" y="1"/>
                  </a:lnTo>
                  <a:close/>
                </a:path>
              </a:pathLst>
            </a:custGeom>
            <a:solidFill>
              <a:srgbClr val="30A0A0"/>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103" name="Google Shape;1278;p35">
              <a:extLst>
                <a:ext uri="{FF2B5EF4-FFF2-40B4-BE49-F238E27FC236}">
                  <a16:creationId xmlns:a16="http://schemas.microsoft.com/office/drawing/2014/main" id="{388DB6B8-E4EE-5334-2EA8-F550EE5BDFB0}"/>
                </a:ext>
              </a:extLst>
            </p:cNvPr>
            <p:cNvSpPr/>
            <p:nvPr/>
          </p:nvSpPr>
          <p:spPr>
            <a:xfrm>
              <a:off x="7201361" y="2104904"/>
              <a:ext cx="299436" cy="34455"/>
            </a:xfrm>
            <a:custGeom>
              <a:avLst/>
              <a:gdLst/>
              <a:ahLst/>
              <a:cxnLst/>
              <a:rect l="l" t="t" r="r" b="b"/>
              <a:pathLst>
                <a:path w="1938" h="223" extrusionOk="0">
                  <a:moveTo>
                    <a:pt x="0" y="1"/>
                  </a:moveTo>
                  <a:lnTo>
                    <a:pt x="47" y="222"/>
                  </a:lnTo>
                  <a:lnTo>
                    <a:pt x="1937" y="1"/>
                  </a:lnTo>
                  <a:close/>
                </a:path>
              </a:pathLst>
            </a:custGeom>
            <a:solidFill>
              <a:srgbClr val="CCC650"/>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sp>
          <p:nvSpPr>
            <p:cNvPr id="104" name="Google Shape;1279;p35">
              <a:extLst>
                <a:ext uri="{FF2B5EF4-FFF2-40B4-BE49-F238E27FC236}">
                  <a16:creationId xmlns:a16="http://schemas.microsoft.com/office/drawing/2014/main" id="{3EB2FE79-F554-23F5-9821-4A9C141C9881}"/>
                </a:ext>
              </a:extLst>
            </p:cNvPr>
            <p:cNvSpPr/>
            <p:nvPr/>
          </p:nvSpPr>
          <p:spPr>
            <a:xfrm>
              <a:off x="7790022" y="658604"/>
              <a:ext cx="536450" cy="519755"/>
            </a:xfrm>
            <a:custGeom>
              <a:avLst/>
              <a:gdLst/>
              <a:ahLst/>
              <a:cxnLst/>
              <a:rect l="l" t="t" r="r" b="b"/>
              <a:pathLst>
                <a:path w="3472" h="3364" extrusionOk="0">
                  <a:moveTo>
                    <a:pt x="1386" y="1"/>
                  </a:moveTo>
                  <a:cubicBezTo>
                    <a:pt x="1343" y="1"/>
                    <a:pt x="1301" y="17"/>
                    <a:pt x="1274" y="48"/>
                  </a:cubicBezTo>
                  <a:lnTo>
                    <a:pt x="56" y="1463"/>
                  </a:lnTo>
                  <a:cubicBezTo>
                    <a:pt x="1" y="1527"/>
                    <a:pt x="17" y="1629"/>
                    <a:pt x="88" y="1693"/>
                  </a:cubicBezTo>
                  <a:lnTo>
                    <a:pt x="151" y="1748"/>
                  </a:lnTo>
                  <a:lnTo>
                    <a:pt x="341" y="1922"/>
                  </a:lnTo>
                  <a:lnTo>
                    <a:pt x="1724" y="3116"/>
                  </a:lnTo>
                  <a:lnTo>
                    <a:pt x="1883" y="3250"/>
                  </a:lnTo>
                  <a:lnTo>
                    <a:pt x="1962" y="3314"/>
                  </a:lnTo>
                  <a:cubicBezTo>
                    <a:pt x="1996" y="3348"/>
                    <a:pt x="2040" y="3364"/>
                    <a:pt x="2082" y="3364"/>
                  </a:cubicBezTo>
                  <a:cubicBezTo>
                    <a:pt x="2127" y="3364"/>
                    <a:pt x="2170" y="3346"/>
                    <a:pt x="2199" y="3314"/>
                  </a:cubicBezTo>
                  <a:lnTo>
                    <a:pt x="3416" y="1906"/>
                  </a:lnTo>
                  <a:cubicBezTo>
                    <a:pt x="3472" y="1835"/>
                    <a:pt x="3464" y="1732"/>
                    <a:pt x="3393" y="1661"/>
                  </a:cubicBezTo>
                  <a:lnTo>
                    <a:pt x="3322" y="1606"/>
                  </a:lnTo>
                  <a:lnTo>
                    <a:pt x="1582" y="104"/>
                  </a:lnTo>
                  <a:lnTo>
                    <a:pt x="1511" y="48"/>
                  </a:lnTo>
                  <a:cubicBezTo>
                    <a:pt x="1475" y="17"/>
                    <a:pt x="1430" y="1"/>
                    <a:pt x="1386" y="1"/>
                  </a:cubicBezTo>
                  <a:close/>
                </a:path>
              </a:pathLst>
            </a:custGeom>
            <a:solidFill>
              <a:srgbClr val="DBD75A"/>
            </a:solidFill>
            <a:ln>
              <a:noFill/>
            </a:ln>
          </p:spPr>
          <p:txBody>
            <a:bodyPr spcFirstLastPara="1" wrap="square" lIns="121900" tIns="121900" rIns="121900" bIns="121900" anchor="ctr" anchorCtr="0">
              <a:noAutofit/>
            </a:bodyPr>
            <a:lstStyle/>
            <a:p>
              <a:pPr defTabSz="609630">
                <a:buClr>
                  <a:srgbClr val="000000"/>
                </a:buClr>
                <a:defRPr/>
              </a:pPr>
              <a:endParaRPr kern="0">
                <a:latin typeface="UTM Avo" panose="02040603050506020204" pitchFamily="18"/>
                <a:cs typeface="Arial"/>
                <a:sym typeface="Arial"/>
              </a:endParaRPr>
            </a:p>
          </p:txBody>
        </p:sp>
      </p:grpSp>
      <p:grpSp>
        <p:nvGrpSpPr>
          <p:cNvPr id="106" name="Group 105">
            <a:extLst>
              <a:ext uri="{FF2B5EF4-FFF2-40B4-BE49-F238E27FC236}">
                <a16:creationId xmlns:a16="http://schemas.microsoft.com/office/drawing/2014/main" id="{2B0ED1CF-F058-9CCE-9705-2F1E12AF97DC}"/>
              </a:ext>
            </a:extLst>
          </p:cNvPr>
          <p:cNvGrpSpPr/>
          <p:nvPr/>
        </p:nvGrpSpPr>
        <p:grpSpPr>
          <a:xfrm>
            <a:off x="1154155" y="2462521"/>
            <a:ext cx="5695615" cy="713600"/>
            <a:chOff x="1687783" y="2855330"/>
            <a:chExt cx="8543423" cy="1070400"/>
          </a:xfrm>
        </p:grpSpPr>
        <p:sp>
          <p:nvSpPr>
            <p:cNvPr id="107" name="Google Shape;1280;p35">
              <a:extLst>
                <a:ext uri="{FF2B5EF4-FFF2-40B4-BE49-F238E27FC236}">
                  <a16:creationId xmlns:a16="http://schemas.microsoft.com/office/drawing/2014/main" id="{F93F458A-4923-0A71-FF40-8FB3556B5362}"/>
                </a:ext>
              </a:extLst>
            </p:cNvPr>
            <p:cNvSpPr/>
            <p:nvPr/>
          </p:nvSpPr>
          <p:spPr>
            <a:xfrm>
              <a:off x="1687783" y="2855330"/>
              <a:ext cx="8543423" cy="1070400"/>
            </a:xfrm>
            <a:prstGeom prst="rect">
              <a:avLst/>
            </a:prstGeom>
            <a:solidFill>
              <a:srgbClr val="9BBB59"/>
            </a:solidFill>
            <a:ln>
              <a:noFill/>
            </a:ln>
          </p:spPr>
          <p:txBody>
            <a:bodyPr spcFirstLastPara="1" wrap="square" lIns="121900" tIns="121900" rIns="121900" bIns="121900" anchor="ctr" anchorCtr="0">
              <a:noAutofit/>
            </a:bodyPr>
            <a:lstStyle/>
            <a:p>
              <a:pPr marL="96005" marR="96005" lvl="0" indent="0" algn="ctr" defTabSz="609630" eaLnBrk="1" fontAlgn="auto" latinLnBrk="0" hangingPunct="1">
                <a:lnSpc>
                  <a:spcPct val="100000"/>
                </a:lnSpc>
                <a:spcBef>
                  <a:spcPts val="0"/>
                </a:spcBef>
                <a:spcAft>
                  <a:spcPts val="0"/>
                </a:spcAft>
                <a:buClr>
                  <a:srgbClr val="000000"/>
                </a:buClr>
                <a:buSzTx/>
                <a:buFontTx/>
                <a:buNone/>
                <a:tabLst/>
                <a:defRPr/>
              </a:pPr>
              <a:endParaRPr kumimoji="0" sz="2800" b="1" i="0" u="none" strike="noStrike" kern="0" cap="none" spc="0" normalizeH="0" baseline="0" noProof="0">
                <a:ln>
                  <a:noFill/>
                </a:ln>
                <a:effectLst/>
                <a:uLnTx/>
                <a:uFillTx/>
                <a:latin typeface="UTM Avo" panose="02040603050506020204" pitchFamily="18"/>
                <a:cs typeface="Arial"/>
                <a:sym typeface="Arial"/>
              </a:endParaRPr>
            </a:p>
          </p:txBody>
        </p:sp>
        <p:sp>
          <p:nvSpPr>
            <p:cNvPr id="108" name="Rectangle 107">
              <a:extLst>
                <a:ext uri="{FF2B5EF4-FFF2-40B4-BE49-F238E27FC236}">
                  <a16:creationId xmlns:a16="http://schemas.microsoft.com/office/drawing/2014/main" id="{29C298C5-4C1F-553F-BD94-06204BC8C5EC}"/>
                </a:ext>
              </a:extLst>
            </p:cNvPr>
            <p:cNvSpPr/>
            <p:nvPr/>
          </p:nvSpPr>
          <p:spPr>
            <a:xfrm>
              <a:off x="1978893" y="3021939"/>
              <a:ext cx="7961202" cy="815513"/>
            </a:xfrm>
            <a:prstGeom prst="rect">
              <a:avLst/>
            </a:prstGeom>
          </p:spPr>
          <p:txBody>
            <a:bodyPr wrap="squar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effectLst/>
                  <a:uLnTx/>
                  <a:uFillTx/>
                  <a:latin typeface="UTM Avo" panose="02040603050506020204" pitchFamily="18"/>
                  <a:cs typeface="Arial" panose="020B0604020202020204" pitchFamily="34" charset="0"/>
                </a:rPr>
                <a:t>KHÁI NIỆM HYDROCARBON</a:t>
              </a:r>
            </a:p>
          </p:txBody>
        </p:sp>
      </p:grpSp>
      <p:grpSp>
        <p:nvGrpSpPr>
          <p:cNvPr id="109" name="Group 108">
            <a:extLst>
              <a:ext uri="{FF2B5EF4-FFF2-40B4-BE49-F238E27FC236}">
                <a16:creationId xmlns:a16="http://schemas.microsoft.com/office/drawing/2014/main" id="{B1E28FD7-A27B-57D7-8366-281886EA6EB9}"/>
              </a:ext>
            </a:extLst>
          </p:cNvPr>
          <p:cNvGrpSpPr/>
          <p:nvPr/>
        </p:nvGrpSpPr>
        <p:grpSpPr>
          <a:xfrm>
            <a:off x="7042155" y="2452756"/>
            <a:ext cx="3427611" cy="723365"/>
            <a:chOff x="10519783" y="2840682"/>
            <a:chExt cx="5141417" cy="1085047"/>
          </a:xfrm>
        </p:grpSpPr>
        <p:cxnSp>
          <p:nvCxnSpPr>
            <p:cNvPr id="110" name="Google Shape;1300;p35">
              <a:extLst>
                <a:ext uri="{FF2B5EF4-FFF2-40B4-BE49-F238E27FC236}">
                  <a16:creationId xmlns:a16="http://schemas.microsoft.com/office/drawing/2014/main" id="{FCB51275-88F0-3951-0F85-2EEAC304A59A}"/>
                </a:ext>
              </a:extLst>
            </p:cNvPr>
            <p:cNvCxnSpPr/>
            <p:nvPr/>
          </p:nvCxnSpPr>
          <p:spPr>
            <a:xfrm>
              <a:off x="11825400" y="3392700"/>
              <a:ext cx="3835800" cy="0"/>
            </a:xfrm>
            <a:prstGeom prst="straightConnector1">
              <a:avLst/>
            </a:prstGeom>
            <a:noFill/>
            <a:ln w="38100" cap="flat" cmpd="sng">
              <a:solidFill>
                <a:srgbClr val="51904A"/>
              </a:solidFill>
              <a:prstDash val="solid"/>
              <a:round/>
              <a:headEnd type="none" w="med" len="med"/>
              <a:tailEnd type="diamond" w="med" len="med"/>
            </a:ln>
          </p:spPr>
        </p:cxnSp>
        <p:sp>
          <p:nvSpPr>
            <p:cNvPr id="111" name="Google Shape;1280;p35">
              <a:extLst>
                <a:ext uri="{FF2B5EF4-FFF2-40B4-BE49-F238E27FC236}">
                  <a16:creationId xmlns:a16="http://schemas.microsoft.com/office/drawing/2014/main" id="{0756C8CD-C58E-FD5A-E8E9-CA6A51BBCF6E}"/>
                </a:ext>
              </a:extLst>
            </p:cNvPr>
            <p:cNvSpPr/>
            <p:nvPr/>
          </p:nvSpPr>
          <p:spPr>
            <a:xfrm>
              <a:off x="10519783" y="2840682"/>
              <a:ext cx="1305617" cy="1085047"/>
            </a:xfrm>
            <a:prstGeom prst="rect">
              <a:avLst/>
            </a:prstGeom>
            <a:solidFill>
              <a:srgbClr val="9BBB59"/>
            </a:solidFill>
            <a:ln>
              <a:noFill/>
            </a:ln>
          </p:spPr>
          <p:txBody>
            <a:bodyPr spcFirstLastPara="1" wrap="square" lIns="121900" tIns="121900" rIns="121900" bIns="121900" anchor="ctr" anchorCtr="0">
              <a:noAutofit/>
            </a:bodyPr>
            <a:lstStyle/>
            <a:p>
              <a:pPr marL="96005" marR="96005" lvl="0" indent="0" algn="ctr" defTabSz="609630" eaLnBrk="1" fontAlgn="auto" latinLnBrk="0" hangingPunct="1">
                <a:lnSpc>
                  <a:spcPct val="100000"/>
                </a:lnSpc>
                <a:spcBef>
                  <a:spcPts val="0"/>
                </a:spcBef>
                <a:spcAft>
                  <a:spcPts val="0"/>
                </a:spcAft>
                <a:buClr>
                  <a:srgbClr val="000000"/>
                </a:buClr>
                <a:buSzTx/>
                <a:buFontTx/>
                <a:buNone/>
                <a:tabLst/>
                <a:defRPr/>
              </a:pPr>
              <a:r>
                <a:rPr kumimoji="0" lang="vi-VN" sz="2800" b="1" i="0" u="none" strike="noStrike" kern="0" cap="none" spc="0" normalizeH="0" baseline="0" noProof="0">
                  <a:ln>
                    <a:noFill/>
                  </a:ln>
                  <a:effectLst/>
                  <a:uLnTx/>
                  <a:uFillTx/>
                  <a:latin typeface="UTM Avo" panose="02040603050506020204" pitchFamily="18"/>
                  <a:cs typeface="Arial"/>
                  <a:sym typeface="Arial"/>
                </a:rPr>
                <a:t>I</a:t>
              </a:r>
              <a:endParaRPr kumimoji="0" sz="2800" b="1" i="0" u="none" strike="noStrike" kern="0" cap="none" spc="0" normalizeH="0" baseline="0" noProof="0">
                <a:ln>
                  <a:noFill/>
                </a:ln>
                <a:effectLst/>
                <a:uLnTx/>
                <a:uFillTx/>
                <a:latin typeface="UTM Avo" panose="02040603050506020204" pitchFamily="18"/>
                <a:cs typeface="Arial"/>
                <a:sym typeface="Arial"/>
              </a:endParaRPr>
            </a:p>
          </p:txBody>
        </p:sp>
      </p:grpSp>
      <p:grpSp>
        <p:nvGrpSpPr>
          <p:cNvPr id="112" name="Group 111">
            <a:extLst>
              <a:ext uri="{FF2B5EF4-FFF2-40B4-BE49-F238E27FC236}">
                <a16:creationId xmlns:a16="http://schemas.microsoft.com/office/drawing/2014/main" id="{E2D304FB-E3C0-8C47-1228-5A8600862C57}"/>
              </a:ext>
            </a:extLst>
          </p:cNvPr>
          <p:cNvGrpSpPr/>
          <p:nvPr/>
        </p:nvGrpSpPr>
        <p:grpSpPr>
          <a:xfrm>
            <a:off x="1128144" y="3471017"/>
            <a:ext cx="5695615" cy="725600"/>
            <a:chOff x="1687785" y="8523350"/>
            <a:chExt cx="8543423" cy="1088400"/>
          </a:xfrm>
        </p:grpSpPr>
        <p:sp>
          <p:nvSpPr>
            <p:cNvPr id="113" name="Google Shape;1284;p35">
              <a:extLst>
                <a:ext uri="{FF2B5EF4-FFF2-40B4-BE49-F238E27FC236}">
                  <a16:creationId xmlns:a16="http://schemas.microsoft.com/office/drawing/2014/main" id="{1FF3C4D8-6FB7-8497-0B9C-3D86FA96F3C1}"/>
                </a:ext>
              </a:extLst>
            </p:cNvPr>
            <p:cNvSpPr/>
            <p:nvPr/>
          </p:nvSpPr>
          <p:spPr>
            <a:xfrm>
              <a:off x="1687785" y="8523350"/>
              <a:ext cx="8543423" cy="1088400"/>
            </a:xfrm>
            <a:prstGeom prst="rect">
              <a:avLst/>
            </a:prstGeom>
            <a:solidFill>
              <a:srgbClr val="C0504D"/>
            </a:solidFill>
            <a:ln>
              <a:noFill/>
            </a:ln>
          </p:spPr>
          <p:txBody>
            <a:bodyPr spcFirstLastPara="1" wrap="square" lIns="121900" tIns="121900" rIns="121900" bIns="121900" anchor="ctr" anchorCtr="0">
              <a:noAutofit/>
            </a:bodyPr>
            <a:lstStyle/>
            <a:p>
              <a:pPr marL="96005" marR="96005" lvl="0" indent="0" algn="ctr" defTabSz="609630" eaLnBrk="1" fontAlgn="auto" latinLnBrk="0" hangingPunct="1">
                <a:lnSpc>
                  <a:spcPct val="100000"/>
                </a:lnSpc>
                <a:spcBef>
                  <a:spcPts val="0"/>
                </a:spcBef>
                <a:spcAft>
                  <a:spcPts val="0"/>
                </a:spcAft>
                <a:buClr>
                  <a:srgbClr val="000000"/>
                </a:buClr>
                <a:buSzTx/>
                <a:buFontTx/>
                <a:buNone/>
                <a:tabLst/>
                <a:defRPr/>
              </a:pPr>
              <a:endParaRPr kumimoji="0" sz="2800" b="1" i="0" u="none" strike="noStrike" kern="0" cap="none" spc="0" normalizeH="0" baseline="0" noProof="0">
                <a:ln>
                  <a:noFill/>
                </a:ln>
                <a:effectLst/>
                <a:uLnTx/>
                <a:uFillTx/>
                <a:latin typeface="UTM Avo" panose="02040603050506020204" pitchFamily="18"/>
                <a:cs typeface="Arial"/>
                <a:sym typeface="Arial"/>
              </a:endParaRPr>
            </a:p>
          </p:txBody>
        </p:sp>
        <p:sp>
          <p:nvSpPr>
            <p:cNvPr id="114" name="Rectangle 113">
              <a:extLst>
                <a:ext uri="{FF2B5EF4-FFF2-40B4-BE49-F238E27FC236}">
                  <a16:creationId xmlns:a16="http://schemas.microsoft.com/office/drawing/2014/main" id="{6DADD857-E885-A1F6-EEFC-B46AD45FDD66}"/>
                </a:ext>
              </a:extLst>
            </p:cNvPr>
            <p:cNvSpPr/>
            <p:nvPr/>
          </p:nvSpPr>
          <p:spPr>
            <a:xfrm>
              <a:off x="4373051" y="8695453"/>
              <a:ext cx="3160604" cy="815513"/>
            </a:xfrm>
            <a:prstGeom prst="rect">
              <a:avLst/>
            </a:prstGeom>
          </p:spPr>
          <p:txBody>
            <a:bodyPr wrap="squar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effectLst/>
                  <a:uLnTx/>
                  <a:uFillTx/>
                  <a:latin typeface="UTM Avo" panose="02040603050506020204" pitchFamily="18"/>
                  <a:cs typeface="Arial" panose="020B0604020202020204" pitchFamily="34" charset="0"/>
                </a:rPr>
                <a:t>ALKANE</a:t>
              </a:r>
            </a:p>
          </p:txBody>
        </p:sp>
      </p:grpSp>
      <p:grpSp>
        <p:nvGrpSpPr>
          <p:cNvPr id="115" name="Group 114">
            <a:extLst>
              <a:ext uri="{FF2B5EF4-FFF2-40B4-BE49-F238E27FC236}">
                <a16:creationId xmlns:a16="http://schemas.microsoft.com/office/drawing/2014/main" id="{4613F79B-016B-2E1C-AD96-89666EEC6EB4}"/>
              </a:ext>
            </a:extLst>
          </p:cNvPr>
          <p:cNvGrpSpPr/>
          <p:nvPr/>
        </p:nvGrpSpPr>
        <p:grpSpPr>
          <a:xfrm>
            <a:off x="7034762" y="3445758"/>
            <a:ext cx="2037013" cy="725600"/>
            <a:chOff x="10547711" y="8466439"/>
            <a:chExt cx="3055519" cy="1088400"/>
          </a:xfrm>
        </p:grpSpPr>
        <p:cxnSp>
          <p:nvCxnSpPr>
            <p:cNvPr id="116" name="Google Shape;1303;p35">
              <a:extLst>
                <a:ext uri="{FF2B5EF4-FFF2-40B4-BE49-F238E27FC236}">
                  <a16:creationId xmlns:a16="http://schemas.microsoft.com/office/drawing/2014/main" id="{75864E43-77C3-9EC8-8827-A7AE56FECE01}"/>
                </a:ext>
              </a:extLst>
            </p:cNvPr>
            <p:cNvCxnSpPr>
              <a:cxnSpLocks/>
            </p:cNvCxnSpPr>
            <p:nvPr/>
          </p:nvCxnSpPr>
          <p:spPr>
            <a:xfrm>
              <a:off x="11853328" y="9016976"/>
              <a:ext cx="1749902" cy="16576"/>
            </a:xfrm>
            <a:prstGeom prst="straightConnector1">
              <a:avLst/>
            </a:prstGeom>
            <a:noFill/>
            <a:ln w="38100" cap="flat" cmpd="sng">
              <a:solidFill>
                <a:srgbClr val="C0504D"/>
              </a:solidFill>
              <a:prstDash val="solid"/>
              <a:round/>
              <a:headEnd type="none" w="med" len="med"/>
              <a:tailEnd type="diamond" w="med" len="med"/>
            </a:ln>
          </p:spPr>
        </p:cxnSp>
        <p:sp>
          <p:nvSpPr>
            <p:cNvPr id="117" name="Google Shape;1280;p35">
              <a:extLst>
                <a:ext uri="{FF2B5EF4-FFF2-40B4-BE49-F238E27FC236}">
                  <a16:creationId xmlns:a16="http://schemas.microsoft.com/office/drawing/2014/main" id="{ACECD4B7-341A-3FAE-0D00-E5D078959DD5}"/>
                </a:ext>
              </a:extLst>
            </p:cNvPr>
            <p:cNvSpPr/>
            <p:nvPr/>
          </p:nvSpPr>
          <p:spPr>
            <a:xfrm>
              <a:off x="10547711" y="8466439"/>
              <a:ext cx="1305617" cy="1088400"/>
            </a:xfrm>
            <a:prstGeom prst="rect">
              <a:avLst/>
            </a:prstGeom>
            <a:solidFill>
              <a:srgbClr val="C0504D"/>
            </a:solidFill>
            <a:ln>
              <a:noFill/>
            </a:ln>
          </p:spPr>
          <p:txBody>
            <a:bodyPr spcFirstLastPara="1" wrap="square" lIns="121900" tIns="121900" rIns="121900" bIns="121900" anchor="ctr" anchorCtr="0">
              <a:noAutofit/>
            </a:bodyPr>
            <a:lstStyle/>
            <a:p>
              <a:pPr marL="96005" marR="96005" lvl="0" indent="0" algn="ctr" defTabSz="609630" eaLnBrk="1" fontAlgn="auto" latinLnBrk="0" hangingPunct="1">
                <a:lnSpc>
                  <a:spcPct val="100000"/>
                </a:lnSpc>
                <a:spcBef>
                  <a:spcPts val="0"/>
                </a:spcBef>
                <a:spcAft>
                  <a:spcPts val="0"/>
                </a:spcAft>
                <a:buClr>
                  <a:srgbClr val="000000"/>
                </a:buClr>
                <a:buSzTx/>
                <a:buFontTx/>
                <a:buNone/>
                <a:tabLst/>
                <a:defRPr/>
              </a:pPr>
              <a:r>
                <a:rPr kumimoji="0" lang="en-US" sz="2800" b="1" i="0" u="none" strike="noStrike" kern="0" cap="none" spc="0" normalizeH="0" baseline="0" noProof="0">
                  <a:ln>
                    <a:noFill/>
                  </a:ln>
                  <a:effectLst/>
                  <a:uLnTx/>
                  <a:uFillTx/>
                  <a:latin typeface="UTM Avo" panose="02040603050506020204" pitchFamily="18"/>
                  <a:cs typeface="Arial"/>
                  <a:sym typeface="Arial"/>
                </a:rPr>
                <a:t>II</a:t>
              </a:r>
              <a:endParaRPr kumimoji="0" sz="2800" b="1" i="0" u="none" strike="noStrike" kern="0" cap="none" spc="0" normalizeH="0" baseline="0" noProof="0">
                <a:ln>
                  <a:noFill/>
                </a:ln>
                <a:effectLst/>
                <a:uLnTx/>
                <a:uFillTx/>
                <a:latin typeface="UTM Avo" panose="02040603050506020204" pitchFamily="18"/>
                <a:cs typeface="Arial"/>
                <a:sym typeface="Arial"/>
              </a:endParaRPr>
            </a:p>
          </p:txBody>
        </p:sp>
      </p:grpSp>
      <p:sp>
        <p:nvSpPr>
          <p:cNvPr id="119" name="TextBox 118">
            <a:extLst>
              <a:ext uri="{FF2B5EF4-FFF2-40B4-BE49-F238E27FC236}">
                <a16:creationId xmlns:a16="http://schemas.microsoft.com/office/drawing/2014/main" id="{86FB4AA5-4F6A-D9B6-874C-B68FC47FC028}"/>
              </a:ext>
            </a:extLst>
          </p:cNvPr>
          <p:cNvSpPr txBox="1"/>
          <p:nvPr/>
        </p:nvSpPr>
        <p:spPr>
          <a:xfrm>
            <a:off x="1160127" y="4466106"/>
            <a:ext cx="7108791" cy="1939826"/>
          </a:xfrm>
          <a:prstGeom prst="rect">
            <a:avLst/>
          </a:prstGeom>
          <a:noFill/>
        </p:spPr>
        <p:txBody>
          <a:bodyPr wrap="square" rtlCol="0">
            <a:spAutoFit/>
          </a:bodyPr>
          <a:lstStyle/>
          <a:p>
            <a:pPr marL="495325" indent="-495325" defTabSz="609630">
              <a:lnSpc>
                <a:spcPct val="150000"/>
              </a:lnSpc>
              <a:buFont typeface="+mj-lt"/>
              <a:buAutoNum type="arabicPeriod"/>
            </a:pPr>
            <a:r>
              <a:rPr lang="en-US" sz="2800" dirty="0" err="1">
                <a:latin typeface="UTM Avo" panose="02040603050506020204" pitchFamily="18"/>
                <a:cs typeface="Arial" panose="020B0604020202020204" pitchFamily="34" charset="0"/>
              </a:rPr>
              <a:t>Khái</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niệm</a:t>
            </a:r>
            <a:endParaRPr lang="en-US" sz="2800" dirty="0">
              <a:latin typeface="UTM Avo" panose="02040603050506020204" pitchFamily="18"/>
              <a:cs typeface="Arial" panose="020B0604020202020204" pitchFamily="34" charset="0"/>
            </a:endParaRPr>
          </a:p>
          <a:p>
            <a:pPr marL="495325" indent="-495325" defTabSz="609630">
              <a:lnSpc>
                <a:spcPct val="150000"/>
              </a:lnSpc>
              <a:buFont typeface="+mj-lt"/>
              <a:buAutoNum type="arabicPeriod"/>
            </a:pPr>
            <a:r>
              <a:rPr lang="en-US" sz="2800" dirty="0" err="1">
                <a:latin typeface="UTM Avo" panose="02040603050506020204" pitchFamily="18"/>
                <a:cs typeface="Arial" panose="020B0604020202020204" pitchFamily="34" charset="0"/>
              </a:rPr>
              <a:t>Phản</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ứng</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cháy</a:t>
            </a:r>
            <a:endParaRPr lang="en-US" sz="2800" dirty="0">
              <a:latin typeface="UTM Avo" panose="02040603050506020204" pitchFamily="18"/>
              <a:cs typeface="Arial" panose="020B0604020202020204" pitchFamily="34" charset="0"/>
            </a:endParaRPr>
          </a:p>
          <a:p>
            <a:pPr marL="495325" indent="-495325" defTabSz="609630">
              <a:lnSpc>
                <a:spcPct val="150000"/>
              </a:lnSpc>
              <a:buFont typeface="+mj-lt"/>
              <a:buAutoNum type="arabicPeriod"/>
            </a:pPr>
            <a:r>
              <a:rPr lang="en-US" sz="2800" dirty="0" err="1">
                <a:latin typeface="UTM Avo" panose="02040603050506020204" pitchFamily="18"/>
                <a:cs typeface="Arial" panose="020B0604020202020204" pitchFamily="34" charset="0"/>
              </a:rPr>
              <a:t>Ứng</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dụng</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làm</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nhiên</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liệu</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của</a:t>
            </a:r>
            <a:r>
              <a:rPr lang="en-US" sz="2800" dirty="0">
                <a:latin typeface="UTM Avo" panose="02040603050506020204" pitchFamily="18"/>
                <a:cs typeface="Arial" panose="020B0604020202020204" pitchFamily="34" charset="0"/>
              </a:rPr>
              <a:t> Alkane</a:t>
            </a:r>
          </a:p>
        </p:txBody>
      </p:sp>
    </p:spTree>
    <p:extLst>
      <p:ext uri="{BB962C8B-B14F-4D97-AF65-F5344CB8AC3E}">
        <p14:creationId xmlns:p14="http://schemas.microsoft.com/office/powerpoint/2010/main" val="35790237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wipe(right)">
                                      <p:cBhvr>
                                        <p:cTn id="7" dur="500"/>
                                        <p:tgtEl>
                                          <p:spTgt spid="10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6"/>
                                        </p:tgtEl>
                                        <p:attrNameLst>
                                          <p:attrName>style.visibility</p:attrName>
                                        </p:attrNameLst>
                                      </p:cBhvr>
                                      <p:to>
                                        <p:strVal val="visible"/>
                                      </p:to>
                                    </p:set>
                                    <p:animEffect transition="in" filter="fade">
                                      <p:cBhvr>
                                        <p:cTn id="11" dur="500"/>
                                        <p:tgtEl>
                                          <p:spTgt spid="10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115"/>
                                        </p:tgtEl>
                                        <p:attrNameLst>
                                          <p:attrName>style.visibility</p:attrName>
                                        </p:attrNameLst>
                                      </p:cBhvr>
                                      <p:to>
                                        <p:strVal val="visible"/>
                                      </p:to>
                                    </p:set>
                                    <p:animEffect transition="in" filter="wipe(right)">
                                      <p:cBhvr>
                                        <p:cTn id="16" dur="500"/>
                                        <p:tgtEl>
                                          <p:spTgt spid="115"/>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fade">
                                      <p:cBhvr>
                                        <p:cTn id="20" dur="500"/>
                                        <p:tgtEl>
                                          <p:spTgt spid="11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randombar(horizontal)">
                                      <p:cBhvr>
                                        <p:cTn id="25"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2">
            <a:extLst>
              <a:ext uri="{FF2B5EF4-FFF2-40B4-BE49-F238E27FC236}">
                <a16:creationId xmlns:a16="http://schemas.microsoft.com/office/drawing/2014/main" id="{77166FB8-DA55-C239-ADB3-3866DB918401}"/>
              </a:ext>
            </a:extLst>
          </p:cNvPr>
          <p:cNvGrpSpPr/>
          <p:nvPr/>
        </p:nvGrpSpPr>
        <p:grpSpPr>
          <a:xfrm>
            <a:off x="1234989" y="1751308"/>
            <a:ext cx="7400863" cy="3603080"/>
            <a:chOff x="0" y="0"/>
            <a:chExt cx="1684602" cy="1051112"/>
          </a:xfrm>
        </p:grpSpPr>
        <p:sp>
          <p:nvSpPr>
            <p:cNvPr id="13" name="Freeform 3">
              <a:extLst>
                <a:ext uri="{FF2B5EF4-FFF2-40B4-BE49-F238E27FC236}">
                  <a16:creationId xmlns:a16="http://schemas.microsoft.com/office/drawing/2014/main" id="{B7724146-1CD4-1059-324C-2CD85DE6EF8D}"/>
                </a:ext>
              </a:extLst>
            </p:cNvPr>
            <p:cNvSpPr/>
            <p:nvPr/>
          </p:nvSpPr>
          <p:spPr>
            <a:xfrm>
              <a:off x="0" y="0"/>
              <a:ext cx="1684602" cy="1051112"/>
            </a:xfrm>
            <a:custGeom>
              <a:avLst/>
              <a:gdLst/>
              <a:ahLst/>
              <a:cxnLst/>
              <a:rect l="l" t="t" r="r" b="b"/>
              <a:pathLst>
                <a:path w="1684602" h="1051112">
                  <a:moveTo>
                    <a:pt x="3487" y="0"/>
                  </a:moveTo>
                  <a:lnTo>
                    <a:pt x="1681115" y="0"/>
                  </a:lnTo>
                  <a:cubicBezTo>
                    <a:pt x="1682040" y="0"/>
                    <a:pt x="1682927" y="367"/>
                    <a:pt x="1683581" y="1021"/>
                  </a:cubicBezTo>
                  <a:cubicBezTo>
                    <a:pt x="1684235" y="1675"/>
                    <a:pt x="1684602" y="2562"/>
                    <a:pt x="1684602" y="3487"/>
                  </a:cubicBezTo>
                  <a:lnTo>
                    <a:pt x="1684602" y="1047625"/>
                  </a:lnTo>
                  <a:cubicBezTo>
                    <a:pt x="1684602" y="1049551"/>
                    <a:pt x="1683041" y="1051112"/>
                    <a:pt x="1681115" y="1051112"/>
                  </a:cubicBezTo>
                  <a:lnTo>
                    <a:pt x="3487" y="1051112"/>
                  </a:lnTo>
                  <a:cubicBezTo>
                    <a:pt x="1561" y="1051112"/>
                    <a:pt x="0" y="1049551"/>
                    <a:pt x="0" y="1047625"/>
                  </a:cubicBezTo>
                  <a:lnTo>
                    <a:pt x="0" y="3487"/>
                  </a:lnTo>
                  <a:cubicBezTo>
                    <a:pt x="0" y="1561"/>
                    <a:pt x="1561" y="0"/>
                    <a:pt x="3487" y="0"/>
                  </a:cubicBezTo>
                  <a:close/>
                </a:path>
              </a:pathLst>
            </a:custGeom>
            <a:solidFill>
              <a:sysClr val="window" lastClr="FFFFFF"/>
            </a:solidFill>
            <a:ln w="47625" cap="sq">
              <a:solidFill>
                <a:srgbClr val="000000"/>
              </a:solidFill>
              <a:prstDash val="solid"/>
              <a:miter/>
            </a:ln>
          </p:spPr>
        </p:sp>
        <p:sp>
          <p:nvSpPr>
            <p:cNvPr id="14" name="TextBox 4">
              <a:extLst>
                <a:ext uri="{FF2B5EF4-FFF2-40B4-BE49-F238E27FC236}">
                  <a16:creationId xmlns:a16="http://schemas.microsoft.com/office/drawing/2014/main" id="{125C7ED0-6EC7-FBA5-7998-8C56D7F73A96}"/>
                </a:ext>
              </a:extLst>
            </p:cNvPr>
            <p:cNvSpPr txBox="1"/>
            <p:nvPr/>
          </p:nvSpPr>
          <p:spPr>
            <a:xfrm>
              <a:off x="0" y="-76200"/>
              <a:ext cx="1684602" cy="1127312"/>
            </a:xfrm>
            <a:prstGeom prst="rect">
              <a:avLst/>
            </a:prstGeom>
          </p:spPr>
          <p:txBody>
            <a:bodyPr lIns="0" tIns="0" rIns="0" bIns="0" rtlCol="0" anchor="ctr"/>
            <a:lstStyle/>
            <a:p>
              <a:pPr marL="0" marR="0" lvl="0" indent="0" defTabSz="609630" eaLnBrk="1" fontAlgn="auto" latinLnBrk="0" hangingPunct="1">
                <a:lnSpc>
                  <a:spcPts val="1866"/>
                </a:lnSpc>
                <a:spcBef>
                  <a:spcPct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latin typeface="UTM Avo" panose="02040603050506020204" pitchFamily="18"/>
              </a:endParaRPr>
            </a:p>
          </p:txBody>
        </p:sp>
      </p:grpSp>
      <p:grpSp>
        <p:nvGrpSpPr>
          <p:cNvPr id="15" name="Group 12">
            <a:extLst>
              <a:ext uri="{FF2B5EF4-FFF2-40B4-BE49-F238E27FC236}">
                <a16:creationId xmlns:a16="http://schemas.microsoft.com/office/drawing/2014/main" id="{21FC1990-5AFE-F827-69B4-24C18B2C1730}"/>
              </a:ext>
            </a:extLst>
          </p:cNvPr>
          <p:cNvGrpSpPr/>
          <p:nvPr/>
        </p:nvGrpSpPr>
        <p:grpSpPr>
          <a:xfrm>
            <a:off x="7169621" y="3422246"/>
            <a:ext cx="6959601" cy="4351506"/>
            <a:chOff x="0" y="0"/>
            <a:chExt cx="13023280" cy="13716000"/>
          </a:xfrm>
        </p:grpSpPr>
        <p:grpSp>
          <p:nvGrpSpPr>
            <p:cNvPr id="16" name="Group 13">
              <a:extLst>
                <a:ext uri="{FF2B5EF4-FFF2-40B4-BE49-F238E27FC236}">
                  <a16:creationId xmlns:a16="http://schemas.microsoft.com/office/drawing/2014/main" id="{2B9FB802-9DAA-C735-C3A4-3741B98A5117}"/>
                </a:ext>
              </a:extLst>
            </p:cNvPr>
            <p:cNvGrpSpPr/>
            <p:nvPr/>
          </p:nvGrpSpPr>
          <p:grpSpPr>
            <a:xfrm>
              <a:off x="0" y="9054901"/>
              <a:ext cx="1620462" cy="4661099"/>
              <a:chOff x="0" y="0"/>
              <a:chExt cx="184427" cy="530485"/>
            </a:xfrm>
          </p:grpSpPr>
          <p:sp>
            <p:nvSpPr>
              <p:cNvPr id="18" name="Freeform 14">
                <a:extLst>
                  <a:ext uri="{FF2B5EF4-FFF2-40B4-BE49-F238E27FC236}">
                    <a16:creationId xmlns:a16="http://schemas.microsoft.com/office/drawing/2014/main" id="{8EB30256-0251-991C-7C01-849B29B82A4F}"/>
                  </a:ext>
                </a:extLst>
              </p:cNvPr>
              <p:cNvSpPr/>
              <p:nvPr/>
            </p:nvSpPr>
            <p:spPr>
              <a:xfrm>
                <a:off x="0" y="0"/>
                <a:ext cx="184427" cy="530485"/>
              </a:xfrm>
              <a:custGeom>
                <a:avLst/>
                <a:gdLst/>
                <a:ahLst/>
                <a:cxnLst/>
                <a:rect l="l" t="t" r="r" b="b"/>
                <a:pathLst>
                  <a:path w="184427" h="530485">
                    <a:moveTo>
                      <a:pt x="31851" y="0"/>
                    </a:moveTo>
                    <a:lnTo>
                      <a:pt x="152576" y="0"/>
                    </a:lnTo>
                    <a:cubicBezTo>
                      <a:pt x="161023" y="0"/>
                      <a:pt x="169125" y="3356"/>
                      <a:pt x="175098" y="9329"/>
                    </a:cubicBezTo>
                    <a:cubicBezTo>
                      <a:pt x="181071" y="15302"/>
                      <a:pt x="184427" y="23403"/>
                      <a:pt x="184427" y="31851"/>
                    </a:cubicBezTo>
                    <a:lnTo>
                      <a:pt x="184427" y="498635"/>
                    </a:lnTo>
                    <a:cubicBezTo>
                      <a:pt x="184427" y="516225"/>
                      <a:pt x="170167" y="530485"/>
                      <a:pt x="152576" y="530485"/>
                    </a:cubicBezTo>
                    <a:lnTo>
                      <a:pt x="31851" y="530485"/>
                    </a:lnTo>
                    <a:cubicBezTo>
                      <a:pt x="23403" y="530485"/>
                      <a:pt x="15302" y="527130"/>
                      <a:pt x="9329" y="521156"/>
                    </a:cubicBezTo>
                    <a:cubicBezTo>
                      <a:pt x="3356" y="515183"/>
                      <a:pt x="0" y="507082"/>
                      <a:pt x="0" y="498635"/>
                    </a:cubicBezTo>
                    <a:lnTo>
                      <a:pt x="0" y="31851"/>
                    </a:lnTo>
                    <a:cubicBezTo>
                      <a:pt x="0" y="23403"/>
                      <a:pt x="3356" y="15302"/>
                      <a:pt x="9329" y="9329"/>
                    </a:cubicBezTo>
                    <a:cubicBezTo>
                      <a:pt x="15302" y="3356"/>
                      <a:pt x="23403" y="0"/>
                      <a:pt x="31851" y="0"/>
                    </a:cubicBezTo>
                    <a:close/>
                  </a:path>
                </a:pathLst>
              </a:custGeom>
              <a:solidFill>
                <a:srgbClr val="DD7147"/>
              </a:solidFill>
              <a:ln w="47625" cap="sq">
                <a:solidFill>
                  <a:srgbClr val="000000"/>
                </a:solidFill>
                <a:prstDash val="solid"/>
                <a:miter/>
              </a:ln>
            </p:spPr>
          </p:sp>
          <p:sp>
            <p:nvSpPr>
              <p:cNvPr id="19" name="TextBox 15">
                <a:extLst>
                  <a:ext uri="{FF2B5EF4-FFF2-40B4-BE49-F238E27FC236}">
                    <a16:creationId xmlns:a16="http://schemas.microsoft.com/office/drawing/2014/main" id="{AC519430-D8AB-BFAA-D25B-BAA615E6E358}"/>
                  </a:ext>
                </a:extLst>
              </p:cNvPr>
              <p:cNvSpPr txBox="1"/>
              <p:nvPr/>
            </p:nvSpPr>
            <p:spPr>
              <a:xfrm>
                <a:off x="0" y="-76200"/>
                <a:ext cx="184427" cy="606685"/>
              </a:xfrm>
              <a:prstGeom prst="rect">
                <a:avLst/>
              </a:prstGeom>
            </p:spPr>
            <p:txBody>
              <a:bodyPr lIns="0" tIns="0" rIns="0" bIns="0" rtlCol="0" anchor="ctr"/>
              <a:lstStyle/>
              <a:p>
                <a:pPr marL="0" marR="0" lvl="0" indent="0" defTabSz="609630" eaLnBrk="1" fontAlgn="auto" latinLnBrk="0" hangingPunct="1">
                  <a:lnSpc>
                    <a:spcPts val="1866"/>
                  </a:lnSpc>
                  <a:spcBef>
                    <a:spcPct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latin typeface="UTM Avo" panose="02040603050506020204" pitchFamily="18"/>
                </a:endParaRPr>
              </a:p>
            </p:txBody>
          </p:sp>
        </p:grpSp>
        <p:sp>
          <p:nvSpPr>
            <p:cNvPr id="17" name="Freeform 16">
              <a:extLst>
                <a:ext uri="{FF2B5EF4-FFF2-40B4-BE49-F238E27FC236}">
                  <a16:creationId xmlns:a16="http://schemas.microsoft.com/office/drawing/2014/main" id="{91409584-C84F-2CC1-412A-ADEECA95607C}"/>
                </a:ext>
              </a:extLst>
            </p:cNvPr>
            <p:cNvSpPr/>
            <p:nvPr/>
          </p:nvSpPr>
          <p:spPr>
            <a:xfrm>
              <a:off x="328968" y="0"/>
              <a:ext cx="12694312" cy="13716000"/>
            </a:xfrm>
            <a:custGeom>
              <a:avLst/>
              <a:gdLst/>
              <a:ahLst/>
              <a:cxnLst/>
              <a:rect l="l" t="t" r="r" b="b"/>
              <a:pathLst>
                <a:path w="12694312" h="13716000">
                  <a:moveTo>
                    <a:pt x="0" y="0"/>
                  </a:moveTo>
                  <a:lnTo>
                    <a:pt x="12694312" y="0"/>
                  </a:lnTo>
                  <a:lnTo>
                    <a:pt x="12694312" y="13716000"/>
                  </a:lnTo>
                  <a:lnTo>
                    <a:pt x="0" y="13716000"/>
                  </a:lnTo>
                  <a:lnTo>
                    <a:pt x="0" y="0"/>
                  </a:lnTo>
                  <a:close/>
                </a:path>
              </a:pathLst>
            </a:custGeom>
            <a:blipFill>
              <a:blip r:embed="rId3">
                <a:extLst>
                  <a:ext uri="{96DAC541-7B7A-43D3-8B79-37D633B846F1}">
                    <asvg:svgBlip xmlns:asvg="http://schemas.microsoft.com/office/drawing/2016/SVG/main" r:embed="rId4"/>
                  </a:ext>
                </a:extLst>
              </a:blip>
              <a:stretch>
                <a:fillRect l="-1369"/>
              </a:stretch>
            </a:blipFill>
          </p:spPr>
        </p:sp>
      </p:grpSp>
      <p:sp>
        <p:nvSpPr>
          <p:cNvPr id="20" name="TextBox 19">
            <a:extLst>
              <a:ext uri="{FF2B5EF4-FFF2-40B4-BE49-F238E27FC236}">
                <a16:creationId xmlns:a16="http://schemas.microsoft.com/office/drawing/2014/main" id="{A84BE620-36FE-6BDF-34CB-ACB1CD8FE4A8}"/>
              </a:ext>
            </a:extLst>
          </p:cNvPr>
          <p:cNvSpPr txBox="1"/>
          <p:nvPr/>
        </p:nvSpPr>
        <p:spPr>
          <a:xfrm>
            <a:off x="1234989" y="2351397"/>
            <a:ext cx="7400862" cy="2402902"/>
          </a:xfrm>
          <a:prstGeom prst="rect">
            <a:avLst/>
          </a:prstGeom>
          <a:noFill/>
        </p:spPr>
        <p:txBody>
          <a:bodyPr wrap="square" rtlCol="0">
            <a:spAutoFit/>
          </a:bodyPr>
          <a:lstStyle/>
          <a:p>
            <a:pPr algn="ctr" defTabSz="609630">
              <a:lnSpc>
                <a:spcPct val="150000"/>
              </a:lnSpc>
            </a:pPr>
            <a:r>
              <a:rPr lang="vi-VN" sz="5334" b="1" dirty="0">
                <a:solidFill>
                  <a:prstClr val="black"/>
                </a:solidFill>
                <a:latin typeface="UTM Avo" panose="02040603050506020204" pitchFamily="18"/>
                <a:cs typeface="Arial" panose="020B0604020202020204" pitchFamily="34" charset="0"/>
              </a:rPr>
              <a:t>I. KHÁI NIỆM HYDROCARBON</a:t>
            </a:r>
          </a:p>
        </p:txBody>
      </p:sp>
      <p:pic>
        <p:nvPicPr>
          <p:cNvPr id="21" name="Picture 20">
            <a:extLst>
              <a:ext uri="{FF2B5EF4-FFF2-40B4-BE49-F238E27FC236}">
                <a16:creationId xmlns:a16="http://schemas.microsoft.com/office/drawing/2014/main" id="{F063A469-5CA8-5C6F-9F49-34FBF97E1F49}"/>
              </a:ext>
            </a:extLst>
          </p:cNvPr>
          <p:cNvPicPr>
            <a:picLocks noChangeAspect="1"/>
          </p:cNvPicPr>
          <p:nvPr/>
        </p:nvPicPr>
        <p:blipFill>
          <a:blip r:embed="rId5"/>
          <a:stretch>
            <a:fillRect/>
          </a:stretch>
        </p:blipFill>
        <p:spPr>
          <a:xfrm rot="20146747">
            <a:off x="65406" y="5161770"/>
            <a:ext cx="1574800" cy="1395845"/>
          </a:xfrm>
          <a:prstGeom prst="rect">
            <a:avLst/>
          </a:prstGeom>
        </p:spPr>
      </p:pic>
    </p:spTree>
    <p:extLst>
      <p:ext uri="{BB962C8B-B14F-4D97-AF65-F5344CB8AC3E}">
        <p14:creationId xmlns:p14="http://schemas.microsoft.com/office/powerpoint/2010/main" val="341278930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5FBFD3AC-B519-F074-CAE0-2EEA02414E20}"/>
              </a:ext>
            </a:extLst>
          </p:cNvPr>
          <p:cNvSpPr/>
          <p:nvPr/>
        </p:nvSpPr>
        <p:spPr>
          <a:xfrm>
            <a:off x="-71464" y="1656964"/>
            <a:ext cx="4470400" cy="914400"/>
          </a:xfrm>
          <a:prstGeom prst="roundRect">
            <a:avLst/>
          </a:prstGeom>
          <a:solidFill>
            <a:srgbClr val="F4D059"/>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ct val="0"/>
              </a:spcBef>
              <a:spcAft>
                <a:spcPts val="0"/>
              </a:spcAft>
              <a:buClrTx/>
              <a:buSzTx/>
              <a:buFontTx/>
              <a:buNone/>
              <a:tabLst/>
              <a:defRPr/>
            </a:pPr>
            <a:r>
              <a:rPr kumimoji="0" lang="vi-VN" sz="2667" b="1" i="0" u="none" strike="noStrike" kern="0" cap="none" spc="0" normalizeH="0" baseline="0" noProof="0">
                <a:ln>
                  <a:noFill/>
                </a:ln>
                <a:effectLst/>
                <a:uLnTx/>
                <a:uFillTx/>
                <a:latin typeface="UTM Avo" panose="02040603050506020204" pitchFamily="18"/>
                <a:cs typeface="Arial" panose="020B0604020202020204" pitchFamily="34" charset="0"/>
              </a:rPr>
              <a:t>  Hoạt động </a:t>
            </a:r>
            <a:r>
              <a:rPr kumimoji="0" lang="en-US" sz="2667" b="1" i="0" u="none" strike="noStrike" kern="0" cap="none" spc="0" normalizeH="0" baseline="0" noProof="0">
                <a:ln>
                  <a:noFill/>
                </a:ln>
                <a:effectLst/>
                <a:uLnTx/>
                <a:uFillTx/>
                <a:latin typeface="UTM Avo" panose="02040603050506020204" pitchFamily="18"/>
                <a:cs typeface="Arial" panose="020B0604020202020204" pitchFamily="34" charset="0"/>
              </a:rPr>
              <a:t>nhóm đôi</a:t>
            </a:r>
          </a:p>
        </p:txBody>
      </p:sp>
      <p:sp>
        <p:nvSpPr>
          <p:cNvPr id="8" name="TextBox 7">
            <a:extLst>
              <a:ext uri="{FF2B5EF4-FFF2-40B4-BE49-F238E27FC236}">
                <a16:creationId xmlns:a16="http://schemas.microsoft.com/office/drawing/2014/main" id="{EA22B53F-7438-9E67-D648-39B2A30370DC}"/>
              </a:ext>
            </a:extLst>
          </p:cNvPr>
          <p:cNvSpPr txBox="1"/>
          <p:nvPr/>
        </p:nvSpPr>
        <p:spPr>
          <a:xfrm>
            <a:off x="4754535" y="1495890"/>
            <a:ext cx="6959600" cy="1189556"/>
          </a:xfrm>
          <a:prstGeom prst="rect">
            <a:avLst/>
          </a:prstGeom>
          <a:noFill/>
        </p:spPr>
        <p:txBody>
          <a:bodyPr wrap="square" rtlCol="0">
            <a:spAutoFit/>
          </a:bodyPr>
          <a:lstStyle/>
          <a:p>
            <a:pPr algn="just" defTabSz="609630">
              <a:lnSpc>
                <a:spcPct val="150000"/>
              </a:lnSpc>
            </a:pPr>
            <a:r>
              <a:rPr lang="en-US" sz="2533" dirty="0" err="1">
                <a:latin typeface="UTM Avo" panose="02040603050506020204" pitchFamily="18"/>
                <a:cs typeface="Arial" panose="020B0604020202020204" pitchFamily="34" charset="0"/>
              </a:rPr>
              <a:t>Đ</a:t>
            </a:r>
            <a:r>
              <a:rPr lang="vi-VN" sz="2533" dirty="0">
                <a:latin typeface="UTM Avo" panose="02040603050506020204" pitchFamily="18"/>
                <a:cs typeface="Arial" panose="020B0604020202020204" pitchFamily="34" charset="0"/>
              </a:rPr>
              <a:t>ọc nội dung </a:t>
            </a:r>
            <a:r>
              <a:rPr lang="en-US" sz="2533" dirty="0">
                <a:latin typeface="UTM Avo" panose="02040603050506020204" pitchFamily="18"/>
                <a:cs typeface="Arial" panose="020B0604020202020204" pitchFamily="34" charset="0"/>
              </a:rPr>
              <a:t>SGK</a:t>
            </a:r>
            <a:r>
              <a:rPr lang="vi-VN" sz="2533" dirty="0">
                <a:latin typeface="UTM Avo" panose="02040603050506020204" pitchFamily="18"/>
                <a:cs typeface="Arial" panose="020B0604020202020204" pitchFamily="34" charset="0"/>
              </a:rPr>
              <a:t>, thảo luận hoàn thành phiếu học tập số 1:</a:t>
            </a:r>
            <a:endParaRPr lang="en-US" sz="2533" dirty="0">
              <a:latin typeface="UTM Avo" panose="02040603050506020204" pitchFamily="18"/>
              <a:cs typeface="Arial" panose="020B0604020202020204" pitchFamily="34" charset="0"/>
            </a:endParaRPr>
          </a:p>
        </p:txBody>
      </p:sp>
      <p:graphicFrame>
        <p:nvGraphicFramePr>
          <p:cNvPr id="9" name="Table 8">
            <a:extLst>
              <a:ext uri="{FF2B5EF4-FFF2-40B4-BE49-F238E27FC236}">
                <a16:creationId xmlns:a16="http://schemas.microsoft.com/office/drawing/2014/main" id="{E4D026BF-DF84-D95F-E622-56C36760B4FB}"/>
              </a:ext>
            </a:extLst>
          </p:cNvPr>
          <p:cNvGraphicFramePr>
            <a:graphicFrameLocks noGrp="1"/>
          </p:cNvGraphicFramePr>
          <p:nvPr>
            <p:extLst>
              <p:ext uri="{D42A27DB-BD31-4B8C-83A1-F6EECF244321}">
                <p14:modId xmlns:p14="http://schemas.microsoft.com/office/powerpoint/2010/main" val="3926821316"/>
              </p:ext>
            </p:extLst>
          </p:nvPr>
        </p:nvGraphicFramePr>
        <p:xfrm>
          <a:off x="477864" y="3150076"/>
          <a:ext cx="11236271" cy="3576188"/>
        </p:xfrm>
        <a:graphic>
          <a:graphicData uri="http://schemas.openxmlformats.org/drawingml/2006/table">
            <a:tbl>
              <a:tblPr>
                <a:effectLst>
                  <a:outerShdw blurRad="50800" dist="38100" dir="2700000" algn="tl" rotWithShape="0">
                    <a:prstClr val="black">
                      <a:alpha val="40000"/>
                    </a:prstClr>
                  </a:outerShdw>
                </a:effectLst>
              </a:tblPr>
              <a:tblGrid>
                <a:gridCol w="11236271">
                  <a:extLst>
                    <a:ext uri="{9D8B030D-6E8A-4147-A177-3AD203B41FA5}">
                      <a16:colId xmlns:a16="http://schemas.microsoft.com/office/drawing/2014/main" val="2213099668"/>
                    </a:ext>
                  </a:extLst>
                </a:gridCol>
              </a:tblGrid>
              <a:tr h="357618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ctr">
                        <a:lnSpc>
                          <a:spcPct val="150000"/>
                        </a:lnSpc>
                        <a:spcBef>
                          <a:spcPts val="0"/>
                        </a:spcBef>
                        <a:spcAft>
                          <a:spcPts val="0"/>
                        </a:spcAft>
                      </a:pPr>
                      <a:endParaRPr lang="en-US" sz="2500" dirty="0">
                        <a:effectLst/>
                        <a:latin typeface="Arial" panose="020B0604020202020204" pitchFamily="34" charset="0"/>
                        <a:ea typeface="Arial" panose="020B0604020202020204" pitchFamily="34" charset="0"/>
                      </a:endParaRPr>
                    </a:p>
                  </a:txBody>
                  <a:tcPr marL="47701" marR="47701"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1164656247"/>
                  </a:ext>
                </a:extLst>
              </a:tr>
            </a:tbl>
          </a:graphicData>
        </a:graphic>
      </p:graphicFrame>
      <p:sp>
        <p:nvSpPr>
          <p:cNvPr id="10" name="Rectangle 9">
            <a:extLst>
              <a:ext uri="{FF2B5EF4-FFF2-40B4-BE49-F238E27FC236}">
                <a16:creationId xmlns:a16="http://schemas.microsoft.com/office/drawing/2014/main" id="{084D504E-B6B1-2995-0225-81BF520DD47E}"/>
              </a:ext>
            </a:extLst>
          </p:cNvPr>
          <p:cNvSpPr/>
          <p:nvPr/>
        </p:nvSpPr>
        <p:spPr>
          <a:xfrm>
            <a:off x="811077" y="3552714"/>
            <a:ext cx="10569843" cy="2989023"/>
          </a:xfrm>
          <a:prstGeom prst="rect">
            <a:avLst/>
          </a:prstGeom>
        </p:spPr>
        <p:txBody>
          <a:bodyPr wrap="square">
            <a:spAutoFit/>
          </a:bodyPr>
          <a:lstStyle/>
          <a:p>
            <a:pPr marL="0" marR="847" lvl="0" indent="0" algn="ctr" defTabSz="609630" eaLnBrk="1" fontAlgn="auto" latinLnBrk="0" hangingPunct="1">
              <a:lnSpc>
                <a:spcPct val="150000"/>
              </a:lnSpc>
              <a:spcBef>
                <a:spcPts val="0"/>
              </a:spcBef>
              <a:spcAft>
                <a:spcPts val="80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a:rPr>
              <a:t>PHIẾU HỌC TẬP SỐ 1</a:t>
            </a:r>
            <a:endParaRPr kumimoji="0" lang="en-US" sz="2400" b="1" i="0" u="none" strike="noStrike" kern="0" cap="none" spc="0" normalizeH="0" baseline="0" noProof="0" dirty="0">
              <a:ln>
                <a:noFill/>
              </a:ln>
              <a:effectLst/>
              <a:uLnTx/>
              <a:uFillTx/>
              <a:latin typeface="UTM Avo" panose="02040603050506020204" pitchFamily="18"/>
            </a:endParaRPr>
          </a:p>
          <a:p>
            <a:pPr marL="0" marR="847" lvl="0" indent="0" algn="just" defTabSz="609630" eaLnBrk="1" fontAlgn="auto" latinLnBrk="0" hangingPunct="1">
              <a:lnSpc>
                <a:spcPct val="150000"/>
              </a:lnSpc>
              <a:spcBef>
                <a:spcPts val="0"/>
              </a:spcBef>
              <a:spcAft>
                <a:spcPts val="80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a:rPr>
              <a:t>Câu 1: </a:t>
            </a:r>
            <a:r>
              <a:rPr kumimoji="0" lang="vi-VN" sz="2400" b="0" i="0" u="none" strike="noStrike" kern="0" cap="none" spc="0" normalizeH="0" baseline="0" noProof="0" dirty="0">
                <a:ln>
                  <a:noFill/>
                </a:ln>
                <a:effectLst/>
                <a:uLnTx/>
                <a:uFillTx/>
                <a:latin typeface="UTM Avo" panose="02040603050506020204" pitchFamily="18"/>
              </a:rPr>
              <a:t>Hãy nêu khái niệm, công thức hoá học chung và tính chất vật lí của hydrocarbon.</a:t>
            </a:r>
            <a:endParaRPr kumimoji="0" lang="en-US" sz="2400" b="0" i="0" u="none" strike="noStrike" kern="0" cap="none" spc="0" normalizeH="0" baseline="0" noProof="0" dirty="0">
              <a:ln>
                <a:noFill/>
              </a:ln>
              <a:effectLst/>
              <a:uLnTx/>
              <a:uFillTx/>
              <a:latin typeface="UTM Avo" panose="02040603050506020204" pitchFamily="18"/>
            </a:endParaRPr>
          </a:p>
          <a:p>
            <a:pPr marL="0" marR="847" lvl="0" indent="0" algn="just" defTabSz="609630" eaLnBrk="1" fontAlgn="auto" latinLnBrk="0" hangingPunct="1">
              <a:lnSpc>
                <a:spcPct val="150000"/>
              </a:lnSpc>
              <a:spcBef>
                <a:spcPts val="0"/>
              </a:spcBef>
              <a:spcAft>
                <a:spcPts val="80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a:rPr>
              <a:t>Câu 2: </a:t>
            </a:r>
            <a:r>
              <a:rPr kumimoji="0" lang="vi-VN" sz="2400" b="0" i="0" u="none" strike="noStrike" kern="0" cap="none" spc="0" normalizeH="0" baseline="0" noProof="0" dirty="0">
                <a:ln>
                  <a:noFill/>
                </a:ln>
                <a:effectLst/>
                <a:uLnTx/>
                <a:uFillTx/>
                <a:latin typeface="UTM Avo" panose="02040603050506020204" pitchFamily="18"/>
              </a:rPr>
              <a:t>Xăng và dầu hoả là những hydrocarbon ở dạng lỏng. </a:t>
            </a:r>
            <a:br>
              <a:rPr kumimoji="0" lang="vi-VN" sz="2400" b="0" i="0" u="none" strike="noStrike" kern="0" cap="none" spc="0" normalizeH="0" baseline="0" noProof="0" dirty="0">
                <a:ln>
                  <a:noFill/>
                </a:ln>
                <a:effectLst/>
                <a:uLnTx/>
                <a:uFillTx/>
                <a:latin typeface="UTM Avo" panose="02040603050506020204" pitchFamily="18"/>
              </a:rPr>
            </a:br>
            <a:r>
              <a:rPr kumimoji="0" lang="vi-VN" sz="2400" b="0" i="0" u="none" strike="noStrike" kern="0" cap="none" spc="0" normalizeH="0" baseline="0" noProof="0" dirty="0">
                <a:ln>
                  <a:noFill/>
                </a:ln>
                <a:effectLst/>
                <a:uLnTx/>
                <a:uFillTx/>
                <a:latin typeface="UTM Avo" panose="02040603050506020204" pitchFamily="18"/>
              </a:rPr>
              <a:t>Dự đoán hiện tượng xảy ra khi cho xăng và dầu hoả vào nước.</a:t>
            </a:r>
            <a:endParaRPr kumimoji="0" lang="en-US" sz="2400" b="0" i="0" u="none" strike="noStrike" kern="0" cap="none" spc="0" normalizeH="0" baseline="0" noProof="0" dirty="0">
              <a:ln>
                <a:noFill/>
              </a:ln>
              <a:effectLst/>
              <a:uLnTx/>
              <a:uFillTx/>
              <a:latin typeface="UTM Avo" panose="02040603050506020204" pitchFamily="18"/>
              <a:ea typeface="Arial" panose="020B0604020202020204" pitchFamily="34" charset="0"/>
            </a:endParaRPr>
          </a:p>
        </p:txBody>
      </p:sp>
      <p:sp>
        <p:nvSpPr>
          <p:cNvPr id="11" name="Freeform 14">
            <a:extLst>
              <a:ext uri="{FF2B5EF4-FFF2-40B4-BE49-F238E27FC236}">
                <a16:creationId xmlns:a16="http://schemas.microsoft.com/office/drawing/2014/main" id="{0854B27C-B99B-FD1B-EE32-DE6F66155F4B}"/>
              </a:ext>
            </a:extLst>
          </p:cNvPr>
          <p:cNvSpPr/>
          <p:nvPr/>
        </p:nvSpPr>
        <p:spPr>
          <a:xfrm>
            <a:off x="5676666" y="2794430"/>
            <a:ext cx="709514" cy="711292"/>
          </a:xfrm>
          <a:custGeom>
            <a:avLst/>
            <a:gdLst/>
            <a:ahLst/>
            <a:cxnLst/>
            <a:rect l="l" t="t" r="r" b="b"/>
            <a:pathLst>
              <a:path w="909339" h="911618">
                <a:moveTo>
                  <a:pt x="0" y="0"/>
                </a:moveTo>
                <a:lnTo>
                  <a:pt x="909339" y="0"/>
                </a:lnTo>
                <a:lnTo>
                  <a:pt x="909339" y="911617"/>
                </a:lnTo>
                <a:lnTo>
                  <a:pt x="0" y="911617"/>
                </a:lnTo>
                <a:lnTo>
                  <a:pt x="0" y="0"/>
                </a:lnTo>
                <a:close/>
              </a:path>
            </a:pathLst>
          </a:custGeom>
          <a:blipFill>
            <a:blip r:embed="rId3"/>
            <a:stretch>
              <a:fillRect/>
            </a:stretch>
          </a:blipFill>
        </p:spPr>
      </p:sp>
    </p:spTree>
    <p:extLst>
      <p:ext uri="{BB962C8B-B14F-4D97-AF65-F5344CB8AC3E}">
        <p14:creationId xmlns:p14="http://schemas.microsoft.com/office/powerpoint/2010/main" val="42629466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7" presetClass="entr" presetSubtype="1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strVal val="#ppt_h"/>
                                          </p:val>
                                        </p:tav>
                                        <p:tav tm="100000">
                                          <p:val>
                                            <p:strVal val="#ppt_h"/>
                                          </p:val>
                                        </p:tav>
                                      </p:tavLst>
                                    </p:anim>
                                  </p:childTnLst>
                                </p:cTn>
                              </p:par>
                              <p:par>
                                <p:cTn id="18" presetID="17"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strVal val="#ppt_h"/>
                                          </p:val>
                                        </p:tav>
                                        <p:tav tm="100000">
                                          <p:val>
                                            <p:strVal val="#ppt_h"/>
                                          </p:val>
                                        </p:tav>
                                      </p:tavLst>
                                    </p:anim>
                                  </p:childTnLst>
                                </p:cTn>
                              </p:par>
                              <p:par>
                                <p:cTn id="22" presetID="17" presetClass="entr" presetSubtype="1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 name="Group 2">
            <a:extLst>
              <a:ext uri="{FF2B5EF4-FFF2-40B4-BE49-F238E27FC236}">
                <a16:creationId xmlns:a16="http://schemas.microsoft.com/office/drawing/2014/main" id="{0FD46C60-DE75-731B-8819-16101C99EB1A}"/>
              </a:ext>
            </a:extLst>
          </p:cNvPr>
          <p:cNvGrpSpPr/>
          <p:nvPr/>
        </p:nvGrpSpPr>
        <p:grpSpPr>
          <a:xfrm>
            <a:off x="-202406" y="4800600"/>
            <a:ext cx="12598400" cy="2256826"/>
            <a:chOff x="0" y="0"/>
            <a:chExt cx="2867678" cy="513704"/>
          </a:xfrm>
        </p:grpSpPr>
        <p:sp>
          <p:nvSpPr>
            <p:cNvPr id="17" name="Freeform 3">
              <a:extLst>
                <a:ext uri="{FF2B5EF4-FFF2-40B4-BE49-F238E27FC236}">
                  <a16:creationId xmlns:a16="http://schemas.microsoft.com/office/drawing/2014/main" id="{389FD8B9-F424-5B0D-6B25-BEF7FB91276C}"/>
                </a:ext>
              </a:extLst>
            </p:cNvPr>
            <p:cNvSpPr/>
            <p:nvPr/>
          </p:nvSpPr>
          <p:spPr>
            <a:xfrm>
              <a:off x="0" y="0"/>
              <a:ext cx="2867678" cy="513704"/>
            </a:xfrm>
            <a:custGeom>
              <a:avLst/>
              <a:gdLst/>
              <a:ahLst/>
              <a:cxnLst/>
              <a:rect l="l" t="t" r="r" b="b"/>
              <a:pathLst>
                <a:path w="2867678" h="513704">
                  <a:moveTo>
                    <a:pt x="2048" y="0"/>
                  </a:moveTo>
                  <a:lnTo>
                    <a:pt x="2865630" y="0"/>
                  </a:lnTo>
                  <a:cubicBezTo>
                    <a:pt x="2866173" y="0"/>
                    <a:pt x="2866694" y="216"/>
                    <a:pt x="2867078" y="600"/>
                  </a:cubicBezTo>
                  <a:cubicBezTo>
                    <a:pt x="2867462" y="984"/>
                    <a:pt x="2867678" y="1505"/>
                    <a:pt x="2867678" y="2048"/>
                  </a:cubicBezTo>
                  <a:lnTo>
                    <a:pt x="2867678" y="511656"/>
                  </a:lnTo>
                  <a:cubicBezTo>
                    <a:pt x="2867678" y="512199"/>
                    <a:pt x="2867462" y="512720"/>
                    <a:pt x="2867078" y="513104"/>
                  </a:cubicBezTo>
                  <a:cubicBezTo>
                    <a:pt x="2866694" y="513488"/>
                    <a:pt x="2866173" y="513704"/>
                    <a:pt x="2865630" y="513704"/>
                  </a:cubicBezTo>
                  <a:lnTo>
                    <a:pt x="2048" y="513704"/>
                  </a:lnTo>
                  <a:cubicBezTo>
                    <a:pt x="1505" y="513704"/>
                    <a:pt x="984" y="513488"/>
                    <a:pt x="600" y="513104"/>
                  </a:cubicBezTo>
                  <a:cubicBezTo>
                    <a:pt x="216" y="512720"/>
                    <a:pt x="0" y="512199"/>
                    <a:pt x="0" y="511656"/>
                  </a:cubicBezTo>
                  <a:lnTo>
                    <a:pt x="0" y="2048"/>
                  </a:lnTo>
                  <a:cubicBezTo>
                    <a:pt x="0" y="1505"/>
                    <a:pt x="216" y="984"/>
                    <a:pt x="600" y="600"/>
                  </a:cubicBezTo>
                  <a:cubicBezTo>
                    <a:pt x="984" y="216"/>
                    <a:pt x="1505" y="0"/>
                    <a:pt x="2048" y="0"/>
                  </a:cubicBezTo>
                  <a:close/>
                </a:path>
              </a:pathLst>
            </a:custGeom>
            <a:solidFill>
              <a:srgbClr val="73B46D"/>
            </a:solidFill>
            <a:ln w="47625" cap="sq">
              <a:solidFill>
                <a:srgbClr val="000000"/>
              </a:solidFill>
              <a:prstDash val="solid"/>
              <a:miter/>
            </a:ln>
          </p:spPr>
        </p:sp>
        <p:sp>
          <p:nvSpPr>
            <p:cNvPr id="18" name="TextBox 4">
              <a:extLst>
                <a:ext uri="{FF2B5EF4-FFF2-40B4-BE49-F238E27FC236}">
                  <a16:creationId xmlns:a16="http://schemas.microsoft.com/office/drawing/2014/main" id="{91DB2DBB-7FDA-6168-90DD-6E9954BBC2BA}"/>
                </a:ext>
              </a:extLst>
            </p:cNvPr>
            <p:cNvSpPr txBox="1"/>
            <p:nvPr/>
          </p:nvSpPr>
          <p:spPr>
            <a:xfrm>
              <a:off x="0" y="-76200"/>
              <a:ext cx="2867678" cy="589904"/>
            </a:xfrm>
            <a:prstGeom prst="rect">
              <a:avLst/>
            </a:prstGeom>
          </p:spPr>
          <p:txBody>
            <a:bodyPr lIns="0" tIns="0" rIns="0" bIns="0" rtlCol="0" anchor="ctr"/>
            <a:lstStyle/>
            <a:p>
              <a:pPr marL="0" marR="0" lvl="0" indent="0" defTabSz="609630" eaLnBrk="1" fontAlgn="auto" latinLnBrk="0" hangingPunct="1">
                <a:lnSpc>
                  <a:spcPts val="1866"/>
                </a:lnSpc>
                <a:spcBef>
                  <a:spcPct val="0"/>
                </a:spcBef>
                <a:spcAft>
                  <a:spcPts val="0"/>
                </a:spcAft>
                <a:buClrTx/>
                <a:buSzTx/>
                <a:buFontTx/>
                <a:buNone/>
                <a:tabLst/>
                <a:defRPr/>
              </a:pPr>
              <a:endParaRPr kumimoji="0" sz="700" b="0" i="0" u="none" strike="noStrike" kern="0" cap="none" spc="0" normalizeH="0" baseline="0" noProof="0">
                <a:ln>
                  <a:noFill/>
                </a:ln>
                <a:solidFill>
                  <a:prstClr val="black"/>
                </a:solidFill>
                <a:effectLst/>
                <a:uLnTx/>
                <a:uFillTx/>
                <a:latin typeface="UTM Avo" panose="02040603050506020204" pitchFamily="18"/>
              </a:endParaRPr>
            </a:p>
          </p:txBody>
        </p:sp>
      </p:grpSp>
      <p:sp>
        <p:nvSpPr>
          <p:cNvPr id="19" name="Freeform 5">
            <a:extLst>
              <a:ext uri="{FF2B5EF4-FFF2-40B4-BE49-F238E27FC236}">
                <a16:creationId xmlns:a16="http://schemas.microsoft.com/office/drawing/2014/main" id="{2169E7A5-CDA5-6EF8-4D12-5BA18E659EE8}"/>
              </a:ext>
            </a:extLst>
          </p:cNvPr>
          <p:cNvSpPr/>
          <p:nvPr/>
        </p:nvSpPr>
        <p:spPr>
          <a:xfrm>
            <a:off x="10534793" y="3009412"/>
            <a:ext cx="1085446" cy="2331365"/>
          </a:xfrm>
          <a:custGeom>
            <a:avLst/>
            <a:gdLst/>
            <a:ahLst/>
            <a:cxnLst/>
            <a:rect l="l" t="t" r="r" b="b"/>
            <a:pathLst>
              <a:path w="1737059" h="3761348">
                <a:moveTo>
                  <a:pt x="0" y="0"/>
                </a:moveTo>
                <a:lnTo>
                  <a:pt x="1737059" y="0"/>
                </a:lnTo>
                <a:lnTo>
                  <a:pt x="1737059" y="3761348"/>
                </a:lnTo>
                <a:lnTo>
                  <a:pt x="0" y="37613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0" name="Freeform 6">
            <a:extLst>
              <a:ext uri="{FF2B5EF4-FFF2-40B4-BE49-F238E27FC236}">
                <a16:creationId xmlns:a16="http://schemas.microsoft.com/office/drawing/2014/main" id="{723ED900-F580-E82E-0EB1-EF10FE12A160}"/>
              </a:ext>
            </a:extLst>
          </p:cNvPr>
          <p:cNvSpPr/>
          <p:nvPr/>
        </p:nvSpPr>
        <p:spPr>
          <a:xfrm flipH="1">
            <a:off x="9164673" y="5161203"/>
            <a:ext cx="3411669" cy="2109032"/>
          </a:xfrm>
          <a:custGeom>
            <a:avLst/>
            <a:gdLst/>
            <a:ahLst/>
            <a:cxnLst/>
            <a:rect l="l" t="t" r="r" b="b"/>
            <a:pathLst>
              <a:path w="6656294" h="4114800">
                <a:moveTo>
                  <a:pt x="6656294" y="0"/>
                </a:moveTo>
                <a:lnTo>
                  <a:pt x="0" y="0"/>
                </a:lnTo>
                <a:lnTo>
                  <a:pt x="0" y="4114800"/>
                </a:lnTo>
                <a:lnTo>
                  <a:pt x="6656294" y="4114800"/>
                </a:lnTo>
                <a:lnTo>
                  <a:pt x="6656294"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21" name="Group 7">
            <a:extLst>
              <a:ext uri="{FF2B5EF4-FFF2-40B4-BE49-F238E27FC236}">
                <a16:creationId xmlns:a16="http://schemas.microsoft.com/office/drawing/2014/main" id="{19F36050-14A6-65B7-884A-D3980010D735}"/>
              </a:ext>
            </a:extLst>
          </p:cNvPr>
          <p:cNvGrpSpPr/>
          <p:nvPr/>
        </p:nvGrpSpPr>
        <p:grpSpPr>
          <a:xfrm>
            <a:off x="201253" y="1836387"/>
            <a:ext cx="8841941" cy="3866989"/>
            <a:chOff x="0" y="-76200"/>
            <a:chExt cx="1701760" cy="943182"/>
          </a:xfrm>
        </p:grpSpPr>
        <p:sp>
          <p:nvSpPr>
            <p:cNvPr id="22" name="Freeform 8">
              <a:extLst>
                <a:ext uri="{FF2B5EF4-FFF2-40B4-BE49-F238E27FC236}">
                  <a16:creationId xmlns:a16="http://schemas.microsoft.com/office/drawing/2014/main" id="{66BD970D-0F51-C9C7-F724-859E3B53022B}"/>
                </a:ext>
              </a:extLst>
            </p:cNvPr>
            <p:cNvSpPr/>
            <p:nvPr/>
          </p:nvSpPr>
          <p:spPr>
            <a:xfrm>
              <a:off x="0" y="0"/>
              <a:ext cx="1701760" cy="866982"/>
            </a:xfrm>
            <a:custGeom>
              <a:avLst/>
              <a:gdLst/>
              <a:ahLst/>
              <a:cxnLst/>
              <a:rect l="l" t="t" r="r" b="b"/>
              <a:pathLst>
                <a:path w="1701760" h="669268">
                  <a:moveTo>
                    <a:pt x="3452" y="0"/>
                  </a:moveTo>
                  <a:lnTo>
                    <a:pt x="1698308" y="0"/>
                  </a:lnTo>
                  <a:cubicBezTo>
                    <a:pt x="1699224" y="0"/>
                    <a:pt x="1700101" y="364"/>
                    <a:pt x="1700749" y="1011"/>
                  </a:cubicBezTo>
                  <a:cubicBezTo>
                    <a:pt x="1701396" y="1658"/>
                    <a:pt x="1701760" y="2536"/>
                    <a:pt x="1701760" y="3452"/>
                  </a:cubicBezTo>
                  <a:lnTo>
                    <a:pt x="1701760" y="665816"/>
                  </a:lnTo>
                  <a:cubicBezTo>
                    <a:pt x="1701760" y="666732"/>
                    <a:pt x="1701396" y="667610"/>
                    <a:pt x="1700749" y="668257"/>
                  </a:cubicBezTo>
                  <a:cubicBezTo>
                    <a:pt x="1700101" y="668904"/>
                    <a:pt x="1699224" y="669268"/>
                    <a:pt x="1698308" y="669268"/>
                  </a:cubicBezTo>
                  <a:lnTo>
                    <a:pt x="3452" y="669268"/>
                  </a:lnTo>
                  <a:cubicBezTo>
                    <a:pt x="2536" y="669268"/>
                    <a:pt x="1658" y="668904"/>
                    <a:pt x="1011" y="668257"/>
                  </a:cubicBezTo>
                  <a:cubicBezTo>
                    <a:pt x="364" y="667610"/>
                    <a:pt x="0" y="666732"/>
                    <a:pt x="0" y="665816"/>
                  </a:cubicBezTo>
                  <a:lnTo>
                    <a:pt x="0" y="3452"/>
                  </a:lnTo>
                  <a:cubicBezTo>
                    <a:pt x="0" y="2536"/>
                    <a:pt x="364" y="1658"/>
                    <a:pt x="1011" y="1011"/>
                  </a:cubicBezTo>
                  <a:cubicBezTo>
                    <a:pt x="1658" y="364"/>
                    <a:pt x="2536" y="0"/>
                    <a:pt x="3452" y="0"/>
                  </a:cubicBezTo>
                  <a:close/>
                </a:path>
              </a:pathLst>
            </a:custGeom>
            <a:solidFill>
              <a:srgbClr val="FFFFFF"/>
            </a:solidFill>
            <a:ln w="47625" cap="sq">
              <a:solidFill>
                <a:srgbClr val="000000"/>
              </a:solidFill>
              <a:prstDash val="solid"/>
              <a:miter/>
            </a:ln>
          </p:spPr>
        </p:sp>
        <p:sp>
          <p:nvSpPr>
            <p:cNvPr id="23" name="TextBox 9">
              <a:extLst>
                <a:ext uri="{FF2B5EF4-FFF2-40B4-BE49-F238E27FC236}">
                  <a16:creationId xmlns:a16="http://schemas.microsoft.com/office/drawing/2014/main" id="{403CDC92-3D70-9A47-D885-7B5C46C3E3C3}"/>
                </a:ext>
              </a:extLst>
            </p:cNvPr>
            <p:cNvSpPr txBox="1"/>
            <p:nvPr/>
          </p:nvSpPr>
          <p:spPr>
            <a:xfrm>
              <a:off x="0" y="-76200"/>
              <a:ext cx="1701760" cy="745468"/>
            </a:xfrm>
            <a:prstGeom prst="rect">
              <a:avLst/>
            </a:prstGeom>
          </p:spPr>
          <p:txBody>
            <a:bodyPr lIns="0" tIns="0" rIns="0" bIns="0" rtlCol="0" anchor="ctr"/>
            <a:lstStyle/>
            <a:p>
              <a:pPr marL="0" marR="0" lvl="0" indent="0" defTabSz="609630" eaLnBrk="1" fontAlgn="auto" latinLnBrk="0" hangingPunct="1">
                <a:lnSpc>
                  <a:spcPts val="1866"/>
                </a:lnSpc>
                <a:spcBef>
                  <a:spcPct val="0"/>
                </a:spcBef>
                <a:spcAft>
                  <a:spcPts val="0"/>
                </a:spcAft>
                <a:buClrTx/>
                <a:buSzTx/>
                <a:buFontTx/>
                <a:buNone/>
                <a:tabLst/>
                <a:defRPr/>
              </a:pPr>
              <a:endParaRPr kumimoji="0" sz="700" b="0" i="0" u="none" strike="noStrike" kern="0" cap="none" spc="0" normalizeH="0" baseline="0" noProof="0">
                <a:ln>
                  <a:noFill/>
                </a:ln>
                <a:solidFill>
                  <a:prstClr val="black"/>
                </a:solidFill>
                <a:effectLst/>
                <a:uLnTx/>
                <a:uFillTx/>
                <a:latin typeface="UTM Avo" panose="02040603050506020204" pitchFamily="18"/>
              </a:endParaRPr>
            </a:p>
          </p:txBody>
        </p:sp>
      </p:grpSp>
      <p:sp>
        <p:nvSpPr>
          <p:cNvPr id="24" name="Freeform 10">
            <a:extLst>
              <a:ext uri="{FF2B5EF4-FFF2-40B4-BE49-F238E27FC236}">
                <a16:creationId xmlns:a16="http://schemas.microsoft.com/office/drawing/2014/main" id="{8B8143CE-4C76-B984-69CC-6D54442A1BCE}"/>
              </a:ext>
            </a:extLst>
          </p:cNvPr>
          <p:cNvSpPr/>
          <p:nvPr/>
        </p:nvSpPr>
        <p:spPr>
          <a:xfrm flipH="1">
            <a:off x="8688047" y="4520167"/>
            <a:ext cx="1486050" cy="1641220"/>
          </a:xfrm>
          <a:custGeom>
            <a:avLst/>
            <a:gdLst/>
            <a:ahLst/>
            <a:cxnLst/>
            <a:rect l="l" t="t" r="r" b="b"/>
            <a:pathLst>
              <a:path w="3725764" h="4114800">
                <a:moveTo>
                  <a:pt x="3725765" y="0"/>
                </a:moveTo>
                <a:lnTo>
                  <a:pt x="0" y="0"/>
                </a:lnTo>
                <a:lnTo>
                  <a:pt x="0" y="4114800"/>
                </a:lnTo>
                <a:lnTo>
                  <a:pt x="3725765" y="4114800"/>
                </a:lnTo>
                <a:lnTo>
                  <a:pt x="3725765"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25" name="Group 24">
            <a:extLst>
              <a:ext uri="{FF2B5EF4-FFF2-40B4-BE49-F238E27FC236}">
                <a16:creationId xmlns:a16="http://schemas.microsoft.com/office/drawing/2014/main" id="{CB60E1D2-CEE0-C5DD-50EB-433B298DE347}"/>
              </a:ext>
            </a:extLst>
          </p:cNvPr>
          <p:cNvGrpSpPr/>
          <p:nvPr/>
        </p:nvGrpSpPr>
        <p:grpSpPr>
          <a:xfrm>
            <a:off x="2844222" y="1771931"/>
            <a:ext cx="3556001" cy="870475"/>
            <a:chOff x="5638799" y="992472"/>
            <a:chExt cx="5334001" cy="1636430"/>
          </a:xfrm>
        </p:grpSpPr>
        <p:sp>
          <p:nvSpPr>
            <p:cNvPr id="26" name="Freeform 13">
              <a:extLst>
                <a:ext uri="{FF2B5EF4-FFF2-40B4-BE49-F238E27FC236}">
                  <a16:creationId xmlns:a16="http://schemas.microsoft.com/office/drawing/2014/main" id="{96735AC5-427B-EC58-0443-A350F4FC87EB}"/>
                </a:ext>
              </a:extLst>
            </p:cNvPr>
            <p:cNvSpPr/>
            <p:nvPr/>
          </p:nvSpPr>
          <p:spPr>
            <a:xfrm>
              <a:off x="5638799" y="992472"/>
              <a:ext cx="5334001" cy="1636430"/>
            </a:xfrm>
            <a:custGeom>
              <a:avLst/>
              <a:gdLst/>
              <a:ahLst/>
              <a:cxnLst/>
              <a:rect l="l" t="t" r="r" b="b"/>
              <a:pathLst>
                <a:path w="1117994" h="264358">
                  <a:moveTo>
                    <a:pt x="5254" y="0"/>
                  </a:moveTo>
                  <a:lnTo>
                    <a:pt x="1112740" y="0"/>
                  </a:lnTo>
                  <a:cubicBezTo>
                    <a:pt x="1114133" y="0"/>
                    <a:pt x="1115469" y="554"/>
                    <a:pt x="1116455" y="1539"/>
                  </a:cubicBezTo>
                  <a:cubicBezTo>
                    <a:pt x="1117440" y="2524"/>
                    <a:pt x="1117994" y="3861"/>
                    <a:pt x="1117994" y="5254"/>
                  </a:cubicBezTo>
                  <a:lnTo>
                    <a:pt x="1117994" y="259104"/>
                  </a:lnTo>
                  <a:cubicBezTo>
                    <a:pt x="1117994" y="260498"/>
                    <a:pt x="1117440" y="261834"/>
                    <a:pt x="1116455" y="262819"/>
                  </a:cubicBezTo>
                  <a:cubicBezTo>
                    <a:pt x="1115469" y="263805"/>
                    <a:pt x="1114133" y="264358"/>
                    <a:pt x="1112740" y="264358"/>
                  </a:cubicBezTo>
                  <a:lnTo>
                    <a:pt x="5254" y="264358"/>
                  </a:lnTo>
                  <a:cubicBezTo>
                    <a:pt x="2352" y="264358"/>
                    <a:pt x="0" y="262006"/>
                    <a:pt x="0" y="259104"/>
                  </a:cubicBezTo>
                  <a:lnTo>
                    <a:pt x="0" y="5254"/>
                  </a:lnTo>
                  <a:cubicBezTo>
                    <a:pt x="0" y="3861"/>
                    <a:pt x="554" y="2524"/>
                    <a:pt x="1539" y="1539"/>
                  </a:cubicBezTo>
                  <a:cubicBezTo>
                    <a:pt x="2524" y="554"/>
                    <a:pt x="3861" y="0"/>
                    <a:pt x="5254" y="0"/>
                  </a:cubicBezTo>
                  <a:close/>
                </a:path>
              </a:pathLst>
            </a:custGeom>
            <a:solidFill>
              <a:srgbClr val="F4D059"/>
            </a:solidFill>
            <a:ln w="47625" cap="sq">
              <a:solidFill>
                <a:srgbClr val="000000"/>
              </a:solidFill>
              <a:prstDash val="solid"/>
              <a:miter/>
            </a:ln>
          </p:spPr>
        </p:sp>
        <p:sp>
          <p:nvSpPr>
            <p:cNvPr id="27" name="TextBox 72">
              <a:extLst>
                <a:ext uri="{FF2B5EF4-FFF2-40B4-BE49-F238E27FC236}">
                  <a16:creationId xmlns:a16="http://schemas.microsoft.com/office/drawing/2014/main" id="{19FD5204-FF47-236E-7F09-6A5F08F5605C}"/>
                </a:ext>
              </a:extLst>
            </p:cNvPr>
            <p:cNvSpPr txBox="1"/>
            <p:nvPr/>
          </p:nvSpPr>
          <p:spPr>
            <a:xfrm>
              <a:off x="6372704" y="1395188"/>
              <a:ext cx="3866190" cy="738665"/>
            </a:xfrm>
            <a:prstGeom prst="rect">
              <a:avLst/>
            </a:prstGeom>
          </p:spPr>
          <p:txBody>
            <a:bodyPr wrap="square" lIns="0" tIns="0" rIns="0" bIns="0" rtlCol="0" anchor="t">
              <a:spAutoFit/>
            </a:bodyPr>
            <a:lstStyle/>
            <a:p>
              <a:pPr algn="ctr" defTabSz="609630">
                <a:spcBef>
                  <a:spcPct val="0"/>
                </a:spcBef>
              </a:pPr>
              <a:r>
                <a:rPr lang="vi-VN" sz="3200" b="1">
                  <a:solidFill>
                    <a:srgbClr val="000000"/>
                  </a:solidFill>
                  <a:latin typeface="UTM Avo" panose="02040603050506020204" pitchFamily="18"/>
                  <a:cs typeface="Arial" panose="020B0604020202020204" pitchFamily="34" charset="0"/>
                </a:rPr>
                <a:t>KHÁI NIỆM</a:t>
              </a:r>
              <a:endParaRPr lang="en-US" sz="3200" b="1">
                <a:solidFill>
                  <a:srgbClr val="000000"/>
                </a:solidFill>
                <a:latin typeface="UTM Avo" panose="02040603050506020204" pitchFamily="18"/>
                <a:cs typeface="Arial" panose="020B0604020202020204" pitchFamily="34" charset="0"/>
              </a:endParaRPr>
            </a:p>
          </p:txBody>
        </p:sp>
      </p:grpSp>
      <p:sp>
        <p:nvSpPr>
          <p:cNvPr id="28" name="Rectangle 27">
            <a:extLst>
              <a:ext uri="{FF2B5EF4-FFF2-40B4-BE49-F238E27FC236}">
                <a16:creationId xmlns:a16="http://schemas.microsoft.com/office/drawing/2014/main" id="{6C90EB20-7F7C-7C7A-42AF-CC6AEB7D6126}"/>
              </a:ext>
            </a:extLst>
          </p:cNvPr>
          <p:cNvSpPr/>
          <p:nvPr/>
        </p:nvSpPr>
        <p:spPr>
          <a:xfrm>
            <a:off x="382757" y="2679928"/>
            <a:ext cx="8478933" cy="2783839"/>
          </a:xfrm>
          <a:prstGeom prst="rect">
            <a:avLst/>
          </a:prstGeom>
        </p:spPr>
        <p:txBody>
          <a:bodyPr wrap="square">
            <a:spAutoFit/>
          </a:bodyPr>
          <a:lstStyle/>
          <a:p>
            <a:pPr marL="381019" marR="0" lvl="0" indent="-381019" algn="just" defTabSz="60963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rPr>
              <a:t>Hydrocarbon là những hợp chất hữu cơ được tạo thành từ hai nguyên tố carbon và hydrogen.</a:t>
            </a: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a:p>
            <a:pPr marL="381019" marR="0" lvl="0" indent="-381019" algn="just" defTabSz="60963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rPr>
              <a:t>Công thức chung: C</a:t>
            </a:r>
            <a:r>
              <a:rPr kumimoji="0" lang="vi-VN" sz="2400" b="0" i="0" u="none" strike="noStrike" kern="0" cap="none" spc="0" normalizeH="0" baseline="-25000" noProof="0" dirty="0">
                <a:ln>
                  <a:noFill/>
                </a:ln>
                <a:solidFill>
                  <a:prstClr val="black"/>
                </a:solidFill>
                <a:effectLst/>
                <a:uLnTx/>
                <a:uFillTx/>
                <a:latin typeface="UTM Avo" panose="02040603050506020204" pitchFamily="18"/>
              </a:rPr>
              <a:t>x</a:t>
            </a:r>
            <a:r>
              <a:rPr kumimoji="0" lang="vi-VN" sz="2400" b="0" i="0" u="none" strike="noStrike" kern="0" cap="none" spc="0" normalizeH="0" baseline="0" noProof="0" dirty="0">
                <a:ln>
                  <a:noFill/>
                </a:ln>
                <a:solidFill>
                  <a:prstClr val="black"/>
                </a:solidFill>
                <a:effectLst/>
                <a:uLnTx/>
                <a:uFillTx/>
                <a:latin typeface="UTM Avo" panose="02040603050506020204" pitchFamily="18"/>
              </a:rPr>
              <a:t>H</a:t>
            </a:r>
            <a:r>
              <a:rPr kumimoji="0" lang="vi-VN" sz="2400" b="0" i="0" u="none" strike="noStrike" kern="0" cap="none" spc="0" normalizeH="0" baseline="-25000" noProof="0" dirty="0">
                <a:ln>
                  <a:noFill/>
                </a:ln>
                <a:solidFill>
                  <a:prstClr val="black"/>
                </a:solidFill>
                <a:effectLst/>
                <a:uLnTx/>
                <a:uFillTx/>
                <a:latin typeface="UTM Avo" panose="02040603050506020204" pitchFamily="18"/>
              </a:rPr>
              <a:t>y </a:t>
            </a: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a:p>
            <a:pPr marL="304815" marR="0" lvl="1"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rPr>
              <a:t>Trong đó x và y lần lượt là số nguyên tử C và H trong phân tử.</a:t>
            </a: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p:txBody>
      </p:sp>
    </p:spTree>
    <p:extLst>
      <p:ext uri="{BB962C8B-B14F-4D97-AF65-F5344CB8AC3E}">
        <p14:creationId xmlns:p14="http://schemas.microsoft.com/office/powerpoint/2010/main" val="38180738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left)">
                                      <p:cBhvr>
                                        <p:cTn id="7" dur="500"/>
                                        <p:tgtEl>
                                          <p:spTgt spid="28">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animEffect transition="in" filter="wipe(left)">
                                      <p:cBhvr>
                                        <p:cTn id="11" dur="500"/>
                                        <p:tgtEl>
                                          <p:spTgt spid="28">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8">
                                            <p:txEl>
                                              <p:pRg st="2" end="2"/>
                                            </p:txEl>
                                          </p:spTgt>
                                        </p:tgtEl>
                                        <p:attrNameLst>
                                          <p:attrName>style.visibility</p:attrName>
                                        </p:attrNameLst>
                                      </p:cBhvr>
                                      <p:to>
                                        <p:strVal val="visible"/>
                                      </p:to>
                                    </p:set>
                                    <p:animEffect transition="in" filter="wipe(left)">
                                      <p:cBhvr>
                                        <p:cTn id="15"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3E6171-E6AF-DACF-0BAB-1E92A93C07A2}"/>
              </a:ext>
            </a:extLst>
          </p:cNvPr>
          <p:cNvPicPr>
            <a:picLocks noChangeAspect="1"/>
          </p:cNvPicPr>
          <p:nvPr/>
        </p:nvPicPr>
        <p:blipFill>
          <a:blip r:embed="rId3"/>
          <a:stretch>
            <a:fillRect/>
          </a:stretch>
        </p:blipFill>
        <p:spPr>
          <a:xfrm>
            <a:off x="0" y="2854504"/>
            <a:ext cx="5384800" cy="4003496"/>
          </a:xfrm>
          <a:prstGeom prst="rect">
            <a:avLst/>
          </a:prstGeom>
        </p:spPr>
      </p:pic>
      <p:sp>
        <p:nvSpPr>
          <p:cNvPr id="10" name="Rectangle: Rounded Corners 30">
            <a:extLst>
              <a:ext uri="{FF2B5EF4-FFF2-40B4-BE49-F238E27FC236}">
                <a16:creationId xmlns:a16="http://schemas.microsoft.com/office/drawing/2014/main" id="{535626AE-C786-DFC3-C92D-0EFFA0F8961A}"/>
              </a:ext>
            </a:extLst>
          </p:cNvPr>
          <p:cNvSpPr/>
          <p:nvPr/>
        </p:nvSpPr>
        <p:spPr>
          <a:xfrm>
            <a:off x="6199836" y="3176801"/>
            <a:ext cx="5384800" cy="1277085"/>
          </a:xfrm>
          <a:prstGeom prst="roundRect">
            <a:avLst>
              <a:gd name="adj" fmla="val 10706"/>
            </a:avLst>
          </a:prstGeom>
          <a:solidFill>
            <a:sysClr val="window" lastClr="FFFFFF"/>
          </a:solidFill>
          <a:ln w="28575" cap="flat" cmpd="sng" algn="ctr">
            <a:solidFill>
              <a:sysClr val="windowText" lastClr="000000"/>
            </a:solidFill>
            <a:prstDash val="solid"/>
          </a:ln>
          <a:effectLst/>
        </p:spPr>
        <p:txBody>
          <a:bodyPr rtlCol="0" anchor="ctr"/>
          <a:lstStyle/>
          <a:p>
            <a:pPr marL="0" marR="847" lvl="0" indent="0" algn="just"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effectLst/>
                <a:uLnTx/>
                <a:uFillTx/>
                <a:latin typeface="UTM Avo" panose="02040603050506020204" pitchFamily="18"/>
                <a:ea typeface="Times New Roman" panose="02020603050405020304" pitchFamily="18" charset="0"/>
                <a:cs typeface="Times New Roman" panose="02020603050405020304" pitchFamily="18" charset="0"/>
              </a:rPr>
              <a:t>Trạng thái: khí, lỏng, rắn.</a:t>
            </a:r>
            <a:endParaRPr kumimoji="0" lang="en-US" sz="2000" b="0" i="0" u="none" strike="noStrike" kern="0" cap="none" spc="0" normalizeH="0" baseline="0" noProof="0">
              <a:ln>
                <a:noFill/>
              </a:ln>
              <a:effectLst/>
              <a:uLnTx/>
              <a:uFillTx/>
              <a:latin typeface="UTM Avo" panose="02040603050506020204" pitchFamily="18"/>
              <a:ea typeface="Arial" panose="020B0604020202020204" pitchFamily="34" charset="0"/>
              <a:cs typeface="Times New Roman" panose="02020603050405020304" pitchFamily="18" charset="0"/>
            </a:endParaRPr>
          </a:p>
        </p:txBody>
      </p:sp>
      <p:sp>
        <p:nvSpPr>
          <p:cNvPr id="11" name="Rectangle: Rounded Corners 31">
            <a:extLst>
              <a:ext uri="{FF2B5EF4-FFF2-40B4-BE49-F238E27FC236}">
                <a16:creationId xmlns:a16="http://schemas.microsoft.com/office/drawing/2014/main" id="{ADD4CCEC-1A0C-E60B-2D34-76F5F1A9F555}"/>
              </a:ext>
            </a:extLst>
          </p:cNvPr>
          <p:cNvSpPr/>
          <p:nvPr/>
        </p:nvSpPr>
        <p:spPr>
          <a:xfrm>
            <a:off x="6199836" y="4773478"/>
            <a:ext cx="5384800" cy="1592280"/>
          </a:xfrm>
          <a:prstGeom prst="roundRect">
            <a:avLst>
              <a:gd name="adj" fmla="val 10706"/>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rPr>
              <a:t>Nhẹ hơn nước và hầu như </a:t>
            </a:r>
            <a:b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rPr>
            </a:br>
            <a: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rPr>
              <a:t>không tan trong nước.</a:t>
            </a:r>
            <a:endParaRPr kumimoji="0" lang="en-US" sz="2400" b="0" i="0" u="none" strike="noStrike" kern="0" cap="none" spc="0" normalizeH="0" baseline="0" noProof="0" dirty="0">
              <a:ln>
                <a:noFill/>
              </a:ln>
              <a:effectLst/>
              <a:uLnTx/>
              <a:uFillTx/>
              <a:latin typeface="UTM Avo" panose="02040603050506020204" pitchFamily="18"/>
              <a:cs typeface="Times New Roman" panose="02020603050405020304" pitchFamily="18" charset="0"/>
            </a:endParaRPr>
          </a:p>
        </p:txBody>
      </p:sp>
      <p:grpSp>
        <p:nvGrpSpPr>
          <p:cNvPr id="12" name="Group 11">
            <a:extLst>
              <a:ext uri="{FF2B5EF4-FFF2-40B4-BE49-F238E27FC236}">
                <a16:creationId xmlns:a16="http://schemas.microsoft.com/office/drawing/2014/main" id="{3A309AB3-991D-B9D5-9F79-4B727328B616}"/>
              </a:ext>
            </a:extLst>
          </p:cNvPr>
          <p:cNvGrpSpPr/>
          <p:nvPr/>
        </p:nvGrpSpPr>
        <p:grpSpPr>
          <a:xfrm>
            <a:off x="3137988" y="1723571"/>
            <a:ext cx="4493623" cy="1453230"/>
            <a:chOff x="8763001" y="1104901"/>
            <a:chExt cx="6740434" cy="3063493"/>
          </a:xfrm>
        </p:grpSpPr>
        <p:pic>
          <p:nvPicPr>
            <p:cNvPr id="13" name="Picture 12">
              <a:extLst>
                <a:ext uri="{FF2B5EF4-FFF2-40B4-BE49-F238E27FC236}">
                  <a16:creationId xmlns:a16="http://schemas.microsoft.com/office/drawing/2014/main" id="{D6082A8E-A9F2-CBEE-DB51-3BD5DE5725C5}"/>
                </a:ext>
              </a:extLst>
            </p:cNvPr>
            <p:cNvPicPr>
              <a:picLocks noChangeAspect="1"/>
            </p:cNvPicPr>
            <p:nvPr/>
          </p:nvPicPr>
          <p:blipFill>
            <a:blip r:embed="rId4"/>
            <a:stretch>
              <a:fillRect/>
            </a:stretch>
          </p:blipFill>
          <p:spPr>
            <a:xfrm>
              <a:off x="8763001" y="1104901"/>
              <a:ext cx="6740434" cy="3063493"/>
            </a:xfrm>
            <a:prstGeom prst="rect">
              <a:avLst/>
            </a:prstGeom>
            <a:effectLst>
              <a:outerShdw blurRad="50800" dist="38100" dir="18900000" algn="bl" rotWithShape="0">
                <a:prstClr val="black">
                  <a:alpha val="40000"/>
                </a:prstClr>
              </a:outerShdw>
            </a:effectLst>
          </p:spPr>
        </p:pic>
        <p:sp>
          <p:nvSpPr>
            <p:cNvPr id="14" name="TextBox 13">
              <a:extLst>
                <a:ext uri="{FF2B5EF4-FFF2-40B4-BE49-F238E27FC236}">
                  <a16:creationId xmlns:a16="http://schemas.microsoft.com/office/drawing/2014/main" id="{8A89AFBA-E710-A335-0194-299538218124}"/>
                </a:ext>
              </a:extLst>
            </p:cNvPr>
            <p:cNvSpPr txBox="1"/>
            <p:nvPr/>
          </p:nvSpPr>
          <p:spPr>
            <a:xfrm>
              <a:off x="9102635" y="1781639"/>
              <a:ext cx="6118836" cy="692497"/>
            </a:xfrm>
            <a:prstGeom prst="rect">
              <a:avLst/>
            </a:prstGeom>
            <a:noFill/>
          </p:spPr>
          <p:txBody>
            <a:bodyPr wrap="square">
              <a:spAutoFit/>
            </a:bodyPr>
            <a:lstStyle/>
            <a:p>
              <a:pPr algn="ctr" defTabSz="609630"/>
              <a:r>
                <a:rPr lang="en-US" sz="2400" b="1">
                  <a:solidFill>
                    <a:prstClr val="black"/>
                  </a:solidFill>
                  <a:latin typeface="UTM Avo" panose="02040603050506020204" pitchFamily="18"/>
                  <a:cs typeface="Arial" panose="020B0604020202020204" pitchFamily="34" charset="0"/>
                </a:rPr>
                <a:t>Tính chất vật lí chung:</a:t>
              </a:r>
              <a:endParaRPr lang="en-US" sz="2400" b="1" dirty="0">
                <a:solidFill>
                  <a:prstClr val="black"/>
                </a:solidFill>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26938246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A6654CE-7BB1-E425-8126-7ADEBC5A48EE}"/>
              </a:ext>
            </a:extLst>
          </p:cNvPr>
          <p:cNvSpPr/>
          <p:nvPr/>
        </p:nvSpPr>
        <p:spPr>
          <a:xfrm>
            <a:off x="794" y="6121400"/>
            <a:ext cx="12192000" cy="736600"/>
          </a:xfrm>
          <a:prstGeom prst="rect">
            <a:avLst/>
          </a:prstGeom>
          <a:solidFill>
            <a:srgbClr val="8064A2">
              <a:lumMod val="40000"/>
              <a:lumOff val="60000"/>
            </a:srgbClr>
          </a:solidFill>
          <a:ln w="25400" cap="flat" cmpd="sng" algn="ctr">
            <a:solidFill>
              <a:srgbClr val="8064A2">
                <a:lumMod val="40000"/>
                <a:lumOff val="6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panose="02040603050506020204" pitchFamily="18"/>
            </a:endParaRPr>
          </a:p>
        </p:txBody>
      </p:sp>
      <p:pic>
        <p:nvPicPr>
          <p:cNvPr id="12" name="Picture 11">
            <a:extLst>
              <a:ext uri="{FF2B5EF4-FFF2-40B4-BE49-F238E27FC236}">
                <a16:creationId xmlns:a16="http://schemas.microsoft.com/office/drawing/2014/main" id="{CA02D7FB-E9EC-003C-43E4-B73563E8C3B9}"/>
              </a:ext>
            </a:extLst>
          </p:cNvPr>
          <p:cNvPicPr>
            <a:picLocks noChangeAspect="1"/>
          </p:cNvPicPr>
          <p:nvPr/>
        </p:nvPicPr>
        <p:blipFill rotWithShape="1">
          <a:blip r:embed="rId3"/>
          <a:srcRect l="1" t="1" r="18110" b="40370"/>
          <a:stretch/>
        </p:blipFill>
        <p:spPr>
          <a:xfrm>
            <a:off x="6249194" y="3077745"/>
            <a:ext cx="5943600" cy="3780256"/>
          </a:xfrm>
          <a:prstGeom prst="rect">
            <a:avLst/>
          </a:prstGeom>
        </p:spPr>
      </p:pic>
      <p:grpSp>
        <p:nvGrpSpPr>
          <p:cNvPr id="13" name="Group 12">
            <a:extLst>
              <a:ext uri="{FF2B5EF4-FFF2-40B4-BE49-F238E27FC236}">
                <a16:creationId xmlns:a16="http://schemas.microsoft.com/office/drawing/2014/main" id="{DDC88CA4-ECEF-B111-99B8-5395B065BA0A}"/>
              </a:ext>
            </a:extLst>
          </p:cNvPr>
          <p:cNvGrpSpPr/>
          <p:nvPr/>
        </p:nvGrpSpPr>
        <p:grpSpPr>
          <a:xfrm>
            <a:off x="782597" y="1988842"/>
            <a:ext cx="6654800" cy="2880316"/>
            <a:chOff x="1219200" y="1562100"/>
            <a:chExt cx="9982200" cy="4320474"/>
          </a:xfrm>
        </p:grpSpPr>
        <p:grpSp>
          <p:nvGrpSpPr>
            <p:cNvPr id="14" name="Group 13">
              <a:extLst>
                <a:ext uri="{FF2B5EF4-FFF2-40B4-BE49-F238E27FC236}">
                  <a16:creationId xmlns:a16="http://schemas.microsoft.com/office/drawing/2014/main" id="{45B555FE-AAD3-DD5B-E531-2CCB27573E3A}"/>
                </a:ext>
              </a:extLst>
            </p:cNvPr>
            <p:cNvGrpSpPr/>
            <p:nvPr/>
          </p:nvGrpSpPr>
          <p:grpSpPr>
            <a:xfrm>
              <a:off x="1219200" y="1562100"/>
              <a:ext cx="9982200" cy="4320474"/>
              <a:chOff x="762000" y="841419"/>
              <a:chExt cx="9982200" cy="5292681"/>
            </a:xfrm>
          </p:grpSpPr>
          <p:sp>
            <p:nvSpPr>
              <p:cNvPr id="16" name="Rectangle: Rounded Corners 2">
                <a:extLst>
                  <a:ext uri="{FF2B5EF4-FFF2-40B4-BE49-F238E27FC236}">
                    <a16:creationId xmlns:a16="http://schemas.microsoft.com/office/drawing/2014/main" id="{E1F4FA21-21BE-C95D-F9E3-2468D4132B01}"/>
                  </a:ext>
                </a:extLst>
              </p:cNvPr>
              <p:cNvSpPr/>
              <p:nvPr/>
            </p:nvSpPr>
            <p:spPr>
              <a:xfrm>
                <a:off x="1143000" y="1280226"/>
                <a:ext cx="9601200" cy="4853874"/>
              </a:xfrm>
              <a:prstGeom prst="roundRect">
                <a:avLst/>
              </a:prstGeom>
              <a:solidFill>
                <a:srgbClr val="F79646">
                  <a:lumMod val="60000"/>
                  <a:lumOff val="40000"/>
                </a:srgb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panose="02040603050506020204" pitchFamily="18"/>
                </a:endParaRPr>
              </a:p>
            </p:txBody>
          </p:sp>
          <p:sp>
            <p:nvSpPr>
              <p:cNvPr id="17" name="Rectangle: Rounded Corners 23">
                <a:extLst>
                  <a:ext uri="{FF2B5EF4-FFF2-40B4-BE49-F238E27FC236}">
                    <a16:creationId xmlns:a16="http://schemas.microsoft.com/office/drawing/2014/main" id="{51267789-7694-C33F-1EED-575D389CF17F}"/>
                  </a:ext>
                </a:extLst>
              </p:cNvPr>
              <p:cNvSpPr/>
              <p:nvPr/>
            </p:nvSpPr>
            <p:spPr>
              <a:xfrm>
                <a:off x="762000" y="841419"/>
                <a:ext cx="9601200" cy="4853874"/>
              </a:xfrm>
              <a:prstGeom prst="roundRect">
                <a:avLst/>
              </a:prstGeom>
              <a:solidFill>
                <a:sysClr val="window" lastClr="FFFFFF"/>
              </a:solidFill>
              <a:ln w="57150" cap="flat" cmpd="sng" algn="ctr">
                <a:solidFill>
                  <a:srgbClr val="F79646"/>
                </a:solidFill>
                <a:prstDash val="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dirty="0">
                  <a:ln>
                    <a:noFill/>
                  </a:ln>
                  <a:solidFill>
                    <a:prstClr val="white"/>
                  </a:solidFill>
                  <a:effectLst/>
                  <a:uLnTx/>
                  <a:uFillTx/>
                  <a:latin typeface="UTM Avo" panose="02040603050506020204" pitchFamily="18"/>
                </a:endParaRPr>
              </a:p>
            </p:txBody>
          </p:sp>
        </p:grpSp>
        <p:sp>
          <p:nvSpPr>
            <p:cNvPr id="15" name="Rectangle 14">
              <a:extLst>
                <a:ext uri="{FF2B5EF4-FFF2-40B4-BE49-F238E27FC236}">
                  <a16:creationId xmlns:a16="http://schemas.microsoft.com/office/drawing/2014/main" id="{1D98C58F-18AA-C6B4-2218-391EA14AC0BE}"/>
                </a:ext>
              </a:extLst>
            </p:cNvPr>
            <p:cNvSpPr/>
            <p:nvPr/>
          </p:nvSpPr>
          <p:spPr>
            <a:xfrm>
              <a:off x="1562100" y="2286353"/>
              <a:ext cx="8915400" cy="2513765"/>
            </a:xfrm>
            <a:prstGeom prst="rect">
              <a:avLst/>
            </a:prstGeom>
          </p:spPr>
          <p:txBody>
            <a:bodyPr wrap="square">
              <a:spAutoFit/>
            </a:bodyPr>
            <a:lstStyle/>
            <a:p>
              <a:pPr marL="0" marR="847" lvl="0" indent="0" algn="just" defTabSz="60963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Arial" panose="020B0604020202020204" pitchFamily="34" charset="0"/>
                </a:rPr>
                <a:t>Trả</a:t>
              </a:r>
              <a:r>
                <a:rPr kumimoji="0" lang="en-US" sz="2400" b="1" i="0" u="none" strike="noStrike" kern="0" cap="none" spc="0" normalizeH="0" baseline="0" noProof="0" dirty="0">
                  <a:ln>
                    <a:noFill/>
                  </a:ln>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Arial" panose="020B0604020202020204" pitchFamily="34" charset="0"/>
                </a:rPr>
                <a:t>lời</a:t>
              </a:r>
              <a:r>
                <a:rPr kumimoji="0" lang="en-US" sz="2400" b="1" i="0" u="none" strike="noStrike" kern="0" cap="none" spc="0" normalizeH="0" baseline="0" noProof="0" dirty="0">
                  <a:ln>
                    <a:noFill/>
                  </a:ln>
                  <a:effectLst/>
                  <a:uLnTx/>
                  <a:uFillTx/>
                  <a:latin typeface="UTM Avo" panose="02040603050506020204" pitchFamily="18"/>
                  <a:ea typeface="Times New Roman" panose="02020603050405020304" pitchFamily="18" charset="0"/>
                  <a:cs typeface="Arial" panose="020B0604020202020204" pitchFamily="34" charset="0"/>
                </a:rPr>
                <a:t> c</a:t>
              </a:r>
              <a:r>
                <a:rPr kumimoji="0" lang="vi-VN" sz="2400" b="1" i="0" u="none" strike="noStrike" kern="0" cap="none" spc="0" normalizeH="0" baseline="0" noProof="0" dirty="0">
                  <a:ln>
                    <a:noFill/>
                  </a:ln>
                  <a:effectLst/>
                  <a:uLnTx/>
                  <a:uFillTx/>
                  <a:latin typeface="UTM Avo" panose="02040603050506020204" pitchFamily="18"/>
                  <a:ea typeface="Times New Roman" panose="02020603050405020304" pitchFamily="18" charset="0"/>
                  <a:cs typeface="Arial" panose="020B0604020202020204" pitchFamily="34" charset="0"/>
                </a:rPr>
                <a:t>âu 2: </a:t>
              </a:r>
              <a: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Arial" panose="020B0604020202020204" pitchFamily="34" charset="0"/>
                </a:rPr>
                <a:t>Dầu hoả và xăng </a:t>
              </a:r>
              <a:b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Arial" panose="020B0604020202020204" pitchFamily="34" charset="0"/>
                </a:rPr>
              </a:br>
              <a: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Arial" panose="020B0604020202020204" pitchFamily="34" charset="0"/>
                </a:rPr>
                <a:t>không tan trong nước, nổi trên </a:t>
              </a:r>
              <a:b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Arial" panose="020B0604020202020204" pitchFamily="34" charset="0"/>
                </a:rPr>
              </a:br>
              <a: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Arial" panose="020B0604020202020204" pitchFamily="34" charset="0"/>
                </a:rPr>
                <a:t>mặt nước.</a:t>
              </a:r>
              <a:endParaRPr kumimoji="0" lang="en-US" sz="2400" b="0" i="0" u="none" strike="noStrike" kern="0" cap="none" spc="0" normalizeH="0" baseline="0" noProof="0" dirty="0">
                <a:ln>
                  <a:noFill/>
                </a:ln>
                <a:effectLst/>
                <a:uLnTx/>
                <a:uFillTx/>
                <a:latin typeface="UTM Avo" panose="02040603050506020204" pitchFamily="18"/>
                <a:ea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1938994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edg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295D7C5-3BB1-C90F-8B58-12982A16F142}"/>
              </a:ext>
            </a:extLst>
          </p:cNvPr>
          <p:cNvGrpSpPr/>
          <p:nvPr/>
        </p:nvGrpSpPr>
        <p:grpSpPr>
          <a:xfrm>
            <a:off x="1234989" y="1751308"/>
            <a:ext cx="7400863" cy="3603080"/>
            <a:chOff x="0" y="0"/>
            <a:chExt cx="1684602" cy="1051112"/>
          </a:xfrm>
        </p:grpSpPr>
        <p:sp>
          <p:nvSpPr>
            <p:cNvPr id="3" name="Freeform 3">
              <a:extLst>
                <a:ext uri="{FF2B5EF4-FFF2-40B4-BE49-F238E27FC236}">
                  <a16:creationId xmlns:a16="http://schemas.microsoft.com/office/drawing/2014/main" id="{B9673983-4029-41FA-E9A0-49960FB9E804}"/>
                </a:ext>
              </a:extLst>
            </p:cNvPr>
            <p:cNvSpPr/>
            <p:nvPr/>
          </p:nvSpPr>
          <p:spPr>
            <a:xfrm>
              <a:off x="0" y="0"/>
              <a:ext cx="1684602" cy="1051112"/>
            </a:xfrm>
            <a:custGeom>
              <a:avLst/>
              <a:gdLst/>
              <a:ahLst/>
              <a:cxnLst/>
              <a:rect l="l" t="t" r="r" b="b"/>
              <a:pathLst>
                <a:path w="1684602" h="1051112">
                  <a:moveTo>
                    <a:pt x="3487" y="0"/>
                  </a:moveTo>
                  <a:lnTo>
                    <a:pt x="1681115" y="0"/>
                  </a:lnTo>
                  <a:cubicBezTo>
                    <a:pt x="1682040" y="0"/>
                    <a:pt x="1682927" y="367"/>
                    <a:pt x="1683581" y="1021"/>
                  </a:cubicBezTo>
                  <a:cubicBezTo>
                    <a:pt x="1684235" y="1675"/>
                    <a:pt x="1684602" y="2562"/>
                    <a:pt x="1684602" y="3487"/>
                  </a:cubicBezTo>
                  <a:lnTo>
                    <a:pt x="1684602" y="1047625"/>
                  </a:lnTo>
                  <a:cubicBezTo>
                    <a:pt x="1684602" y="1049551"/>
                    <a:pt x="1683041" y="1051112"/>
                    <a:pt x="1681115" y="1051112"/>
                  </a:cubicBezTo>
                  <a:lnTo>
                    <a:pt x="3487" y="1051112"/>
                  </a:lnTo>
                  <a:cubicBezTo>
                    <a:pt x="1561" y="1051112"/>
                    <a:pt x="0" y="1049551"/>
                    <a:pt x="0" y="1047625"/>
                  </a:cubicBezTo>
                  <a:lnTo>
                    <a:pt x="0" y="3487"/>
                  </a:lnTo>
                  <a:cubicBezTo>
                    <a:pt x="0" y="1561"/>
                    <a:pt x="1561" y="0"/>
                    <a:pt x="3487" y="0"/>
                  </a:cubicBezTo>
                  <a:close/>
                </a:path>
              </a:pathLst>
            </a:custGeom>
            <a:solidFill>
              <a:sysClr val="window" lastClr="FFFFFF"/>
            </a:solidFill>
            <a:ln w="47625" cap="sq">
              <a:solidFill>
                <a:srgbClr val="000000"/>
              </a:solidFill>
              <a:prstDash val="solid"/>
              <a:miter/>
            </a:ln>
          </p:spPr>
        </p:sp>
        <p:sp>
          <p:nvSpPr>
            <p:cNvPr id="4" name="TextBox 4">
              <a:extLst>
                <a:ext uri="{FF2B5EF4-FFF2-40B4-BE49-F238E27FC236}">
                  <a16:creationId xmlns:a16="http://schemas.microsoft.com/office/drawing/2014/main" id="{131D4218-2052-AB06-4C88-AAA2FD56E945}"/>
                </a:ext>
              </a:extLst>
            </p:cNvPr>
            <p:cNvSpPr txBox="1"/>
            <p:nvPr/>
          </p:nvSpPr>
          <p:spPr>
            <a:xfrm>
              <a:off x="0" y="-76200"/>
              <a:ext cx="1684602" cy="1127312"/>
            </a:xfrm>
            <a:prstGeom prst="rect">
              <a:avLst/>
            </a:prstGeom>
          </p:spPr>
          <p:txBody>
            <a:bodyPr lIns="0" tIns="0" rIns="0" bIns="0" rtlCol="0" anchor="ctr"/>
            <a:lstStyle/>
            <a:p>
              <a:pPr marL="0" marR="0" lvl="0" indent="0" defTabSz="609630" eaLnBrk="1" fontAlgn="auto" latinLnBrk="0" hangingPunct="1">
                <a:lnSpc>
                  <a:spcPts val="1866"/>
                </a:lnSpc>
                <a:spcBef>
                  <a:spcPct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latin typeface="UTM Avo" panose="02040603050506020204" pitchFamily="18"/>
              </a:endParaRPr>
            </a:p>
          </p:txBody>
        </p:sp>
      </p:grpSp>
      <p:grpSp>
        <p:nvGrpSpPr>
          <p:cNvPr id="5" name="Group 12">
            <a:extLst>
              <a:ext uri="{FF2B5EF4-FFF2-40B4-BE49-F238E27FC236}">
                <a16:creationId xmlns:a16="http://schemas.microsoft.com/office/drawing/2014/main" id="{A246EBF2-4227-2540-87F2-981924B4D8F0}"/>
              </a:ext>
            </a:extLst>
          </p:cNvPr>
          <p:cNvGrpSpPr/>
          <p:nvPr/>
        </p:nvGrpSpPr>
        <p:grpSpPr>
          <a:xfrm>
            <a:off x="7169621" y="3422246"/>
            <a:ext cx="6959601" cy="4351506"/>
            <a:chOff x="0" y="0"/>
            <a:chExt cx="13023280" cy="13716000"/>
          </a:xfrm>
        </p:grpSpPr>
        <p:grpSp>
          <p:nvGrpSpPr>
            <p:cNvPr id="6" name="Group 13">
              <a:extLst>
                <a:ext uri="{FF2B5EF4-FFF2-40B4-BE49-F238E27FC236}">
                  <a16:creationId xmlns:a16="http://schemas.microsoft.com/office/drawing/2014/main" id="{BA88A8DE-A345-A124-5FE1-F47C3C15991D}"/>
                </a:ext>
              </a:extLst>
            </p:cNvPr>
            <p:cNvGrpSpPr/>
            <p:nvPr/>
          </p:nvGrpSpPr>
          <p:grpSpPr>
            <a:xfrm>
              <a:off x="0" y="9054901"/>
              <a:ext cx="1620462" cy="4661099"/>
              <a:chOff x="0" y="0"/>
              <a:chExt cx="184427" cy="530485"/>
            </a:xfrm>
          </p:grpSpPr>
          <p:sp>
            <p:nvSpPr>
              <p:cNvPr id="8" name="Freeform 14">
                <a:extLst>
                  <a:ext uri="{FF2B5EF4-FFF2-40B4-BE49-F238E27FC236}">
                    <a16:creationId xmlns:a16="http://schemas.microsoft.com/office/drawing/2014/main" id="{BDF689EE-4A94-02F3-D609-86F63E2910D1}"/>
                  </a:ext>
                </a:extLst>
              </p:cNvPr>
              <p:cNvSpPr/>
              <p:nvPr/>
            </p:nvSpPr>
            <p:spPr>
              <a:xfrm>
                <a:off x="0" y="0"/>
                <a:ext cx="184427" cy="530485"/>
              </a:xfrm>
              <a:custGeom>
                <a:avLst/>
                <a:gdLst/>
                <a:ahLst/>
                <a:cxnLst/>
                <a:rect l="l" t="t" r="r" b="b"/>
                <a:pathLst>
                  <a:path w="184427" h="530485">
                    <a:moveTo>
                      <a:pt x="31851" y="0"/>
                    </a:moveTo>
                    <a:lnTo>
                      <a:pt x="152576" y="0"/>
                    </a:lnTo>
                    <a:cubicBezTo>
                      <a:pt x="161023" y="0"/>
                      <a:pt x="169125" y="3356"/>
                      <a:pt x="175098" y="9329"/>
                    </a:cubicBezTo>
                    <a:cubicBezTo>
                      <a:pt x="181071" y="15302"/>
                      <a:pt x="184427" y="23403"/>
                      <a:pt x="184427" y="31851"/>
                    </a:cubicBezTo>
                    <a:lnTo>
                      <a:pt x="184427" y="498635"/>
                    </a:lnTo>
                    <a:cubicBezTo>
                      <a:pt x="184427" y="516225"/>
                      <a:pt x="170167" y="530485"/>
                      <a:pt x="152576" y="530485"/>
                    </a:cubicBezTo>
                    <a:lnTo>
                      <a:pt x="31851" y="530485"/>
                    </a:lnTo>
                    <a:cubicBezTo>
                      <a:pt x="23403" y="530485"/>
                      <a:pt x="15302" y="527130"/>
                      <a:pt x="9329" y="521156"/>
                    </a:cubicBezTo>
                    <a:cubicBezTo>
                      <a:pt x="3356" y="515183"/>
                      <a:pt x="0" y="507082"/>
                      <a:pt x="0" y="498635"/>
                    </a:cubicBezTo>
                    <a:lnTo>
                      <a:pt x="0" y="31851"/>
                    </a:lnTo>
                    <a:cubicBezTo>
                      <a:pt x="0" y="23403"/>
                      <a:pt x="3356" y="15302"/>
                      <a:pt x="9329" y="9329"/>
                    </a:cubicBezTo>
                    <a:cubicBezTo>
                      <a:pt x="15302" y="3356"/>
                      <a:pt x="23403" y="0"/>
                      <a:pt x="31851" y="0"/>
                    </a:cubicBezTo>
                    <a:close/>
                  </a:path>
                </a:pathLst>
              </a:custGeom>
              <a:solidFill>
                <a:srgbClr val="DD7147"/>
              </a:solidFill>
              <a:ln w="47625" cap="sq">
                <a:solidFill>
                  <a:srgbClr val="000000"/>
                </a:solidFill>
                <a:prstDash val="solid"/>
                <a:miter/>
              </a:ln>
            </p:spPr>
          </p:sp>
          <p:sp>
            <p:nvSpPr>
              <p:cNvPr id="9" name="TextBox 15">
                <a:extLst>
                  <a:ext uri="{FF2B5EF4-FFF2-40B4-BE49-F238E27FC236}">
                    <a16:creationId xmlns:a16="http://schemas.microsoft.com/office/drawing/2014/main" id="{F37D27FC-6CB0-2CE4-211B-43A332A48537}"/>
                  </a:ext>
                </a:extLst>
              </p:cNvPr>
              <p:cNvSpPr txBox="1"/>
              <p:nvPr/>
            </p:nvSpPr>
            <p:spPr>
              <a:xfrm>
                <a:off x="0" y="-76200"/>
                <a:ext cx="184427" cy="606685"/>
              </a:xfrm>
              <a:prstGeom prst="rect">
                <a:avLst/>
              </a:prstGeom>
            </p:spPr>
            <p:txBody>
              <a:bodyPr lIns="0" tIns="0" rIns="0" bIns="0" rtlCol="0" anchor="ctr"/>
              <a:lstStyle/>
              <a:p>
                <a:pPr marL="0" marR="0" lvl="0" indent="0" defTabSz="609630" eaLnBrk="1" fontAlgn="auto" latinLnBrk="0" hangingPunct="1">
                  <a:lnSpc>
                    <a:spcPts val="1866"/>
                  </a:lnSpc>
                  <a:spcBef>
                    <a:spcPct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latin typeface="UTM Avo" panose="02040603050506020204" pitchFamily="18"/>
                </a:endParaRPr>
              </a:p>
            </p:txBody>
          </p:sp>
        </p:grpSp>
        <p:sp>
          <p:nvSpPr>
            <p:cNvPr id="7" name="Freeform 6">
              <a:extLst>
                <a:ext uri="{FF2B5EF4-FFF2-40B4-BE49-F238E27FC236}">
                  <a16:creationId xmlns:a16="http://schemas.microsoft.com/office/drawing/2014/main" id="{B4820FB8-36A0-5845-E496-013E79BFD17B}"/>
                </a:ext>
              </a:extLst>
            </p:cNvPr>
            <p:cNvSpPr/>
            <p:nvPr/>
          </p:nvSpPr>
          <p:spPr>
            <a:xfrm>
              <a:off x="328968" y="0"/>
              <a:ext cx="12694312" cy="13716000"/>
            </a:xfrm>
            <a:custGeom>
              <a:avLst/>
              <a:gdLst/>
              <a:ahLst/>
              <a:cxnLst/>
              <a:rect l="l" t="t" r="r" b="b"/>
              <a:pathLst>
                <a:path w="12694312" h="13716000">
                  <a:moveTo>
                    <a:pt x="0" y="0"/>
                  </a:moveTo>
                  <a:lnTo>
                    <a:pt x="12694312" y="0"/>
                  </a:lnTo>
                  <a:lnTo>
                    <a:pt x="12694312" y="13716000"/>
                  </a:lnTo>
                  <a:lnTo>
                    <a:pt x="0" y="13716000"/>
                  </a:lnTo>
                  <a:lnTo>
                    <a:pt x="0" y="0"/>
                  </a:lnTo>
                  <a:close/>
                </a:path>
              </a:pathLst>
            </a:custGeom>
            <a:blipFill>
              <a:blip r:embed="rId3">
                <a:extLst>
                  <a:ext uri="{96DAC541-7B7A-43D3-8B79-37D633B846F1}">
                    <asvg:svgBlip xmlns:asvg="http://schemas.microsoft.com/office/drawing/2016/SVG/main" r:embed="rId4"/>
                  </a:ext>
                </a:extLst>
              </a:blip>
              <a:stretch>
                <a:fillRect l="-1369"/>
              </a:stretch>
            </a:blipFill>
          </p:spPr>
        </p:sp>
      </p:grpSp>
      <p:sp>
        <p:nvSpPr>
          <p:cNvPr id="10" name="TextBox 9">
            <a:extLst>
              <a:ext uri="{FF2B5EF4-FFF2-40B4-BE49-F238E27FC236}">
                <a16:creationId xmlns:a16="http://schemas.microsoft.com/office/drawing/2014/main" id="{916A93A1-61CE-AFCF-DE0F-1B377C0F4E03}"/>
              </a:ext>
            </a:extLst>
          </p:cNvPr>
          <p:cNvSpPr txBox="1"/>
          <p:nvPr/>
        </p:nvSpPr>
        <p:spPr>
          <a:xfrm>
            <a:off x="1234989" y="2743818"/>
            <a:ext cx="7400862" cy="1163845"/>
          </a:xfrm>
          <a:prstGeom prst="rect">
            <a:avLst/>
          </a:prstGeom>
          <a:noFill/>
        </p:spPr>
        <p:txBody>
          <a:bodyPr wrap="square" rtlCol="0">
            <a:spAutoFit/>
          </a:bodyPr>
          <a:lstStyle/>
          <a:p>
            <a:pPr algn="ctr" defTabSz="609630">
              <a:lnSpc>
                <a:spcPct val="150000"/>
              </a:lnSpc>
            </a:pPr>
            <a:r>
              <a:rPr lang="vi-VN" sz="5334" b="1" dirty="0">
                <a:solidFill>
                  <a:prstClr val="black"/>
                </a:solidFill>
                <a:latin typeface="UTM Avo" panose="02040603050506020204" pitchFamily="18"/>
                <a:cs typeface="Arial" panose="020B0604020202020204" pitchFamily="34" charset="0"/>
              </a:rPr>
              <a:t>II. ALKANE</a:t>
            </a:r>
          </a:p>
        </p:txBody>
      </p:sp>
      <p:pic>
        <p:nvPicPr>
          <p:cNvPr id="11" name="Picture 10">
            <a:extLst>
              <a:ext uri="{FF2B5EF4-FFF2-40B4-BE49-F238E27FC236}">
                <a16:creationId xmlns:a16="http://schemas.microsoft.com/office/drawing/2014/main" id="{5A40A98E-3709-0BEC-492B-2BE78282E113}"/>
              </a:ext>
            </a:extLst>
          </p:cNvPr>
          <p:cNvPicPr>
            <a:picLocks noChangeAspect="1"/>
          </p:cNvPicPr>
          <p:nvPr/>
        </p:nvPicPr>
        <p:blipFill>
          <a:blip r:embed="rId5"/>
          <a:stretch>
            <a:fillRect/>
          </a:stretch>
        </p:blipFill>
        <p:spPr>
          <a:xfrm rot="20146747">
            <a:off x="65406" y="5161770"/>
            <a:ext cx="1574800" cy="1395845"/>
          </a:xfrm>
          <a:prstGeom prst="rect">
            <a:avLst/>
          </a:prstGeom>
        </p:spPr>
      </p:pic>
    </p:spTree>
    <p:extLst>
      <p:ext uri="{BB962C8B-B14F-4D97-AF65-F5344CB8AC3E}">
        <p14:creationId xmlns:p14="http://schemas.microsoft.com/office/powerpoint/2010/main" val="346882184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40BD57C-0D34-7584-1701-901D61CEDE10}"/>
              </a:ext>
            </a:extLst>
          </p:cNvPr>
          <p:cNvGrpSpPr/>
          <p:nvPr/>
        </p:nvGrpSpPr>
        <p:grpSpPr>
          <a:xfrm>
            <a:off x="372616" y="1652668"/>
            <a:ext cx="11446767" cy="1891847"/>
            <a:chOff x="558924" y="466539"/>
            <a:chExt cx="17170151" cy="2837770"/>
          </a:xfrm>
        </p:grpSpPr>
        <p:sp>
          <p:nvSpPr>
            <p:cNvPr id="8" name="Rounded Rectangle 7">
              <a:extLst>
                <a:ext uri="{FF2B5EF4-FFF2-40B4-BE49-F238E27FC236}">
                  <a16:creationId xmlns:a16="http://schemas.microsoft.com/office/drawing/2014/main" id="{C1544C6E-9639-D5EE-3EFA-07F497AF7908}"/>
                </a:ext>
              </a:extLst>
            </p:cNvPr>
            <p:cNvSpPr/>
            <p:nvPr/>
          </p:nvSpPr>
          <p:spPr>
            <a:xfrm>
              <a:off x="3256913" y="466539"/>
              <a:ext cx="14472162" cy="2837770"/>
            </a:xfrm>
            <a:prstGeom prst="roundRect">
              <a:avLst/>
            </a:prstGeom>
            <a:solidFill>
              <a:srgbClr val="4F81BD">
                <a:lumMod val="20000"/>
                <a:lumOff val="80000"/>
              </a:srgbClr>
            </a:solidFill>
            <a:ln w="25400" cap="flat" cmpd="sng" algn="ctr">
              <a:solidFill>
                <a:srgbClr val="4F81BD">
                  <a:lumMod val="20000"/>
                  <a:lumOff val="80000"/>
                </a:srgbClr>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rPr>
                <a:t>H</a:t>
              </a:r>
              <a:r>
                <a:rPr kumimoji="0" lang="vi-VN" sz="2400" b="1"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rPr>
                <a:t>oạt động nhóm đôi</a:t>
              </a:r>
              <a:r>
                <a:rPr kumimoji="0" lang="en-US" sz="2400" b="1"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rPr>
                <a:t>: </a:t>
              </a:r>
              <a:r>
                <a:rPr kumimoji="0" lang="en-US" sz="2400" b="0"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rPr>
                <a:t>Q</a:t>
              </a:r>
              <a:r>
                <a:rPr kumimoji="0" lang="vi-VN" sz="2400" b="0"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rPr>
                <a:t>uan sát bảng sau và chỉ ra điểm giống nhau về đặc điểm các liên kết trong phân tử; từ đó nêu khái niệm alkane.</a:t>
              </a:r>
              <a:endParaRPr kumimoji="0" lang="en-US" sz="2400" b="0" i="0" u="none" strike="noStrike" kern="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pic>
          <p:nvPicPr>
            <p:cNvPr id="9" name="Picture 8">
              <a:extLst>
                <a:ext uri="{FF2B5EF4-FFF2-40B4-BE49-F238E27FC236}">
                  <a16:creationId xmlns:a16="http://schemas.microsoft.com/office/drawing/2014/main" id="{EED6F885-A08B-D602-8C7F-208FE5A49196}"/>
                </a:ext>
              </a:extLst>
            </p:cNvPr>
            <p:cNvPicPr>
              <a:picLocks noChangeAspect="1"/>
            </p:cNvPicPr>
            <p:nvPr/>
          </p:nvPicPr>
          <p:blipFill>
            <a:blip r:embed="rId3"/>
            <a:stretch>
              <a:fillRect/>
            </a:stretch>
          </p:blipFill>
          <p:spPr>
            <a:xfrm>
              <a:off x="558924" y="800100"/>
              <a:ext cx="2481221" cy="2296125"/>
            </a:xfrm>
            <a:prstGeom prst="rect">
              <a:avLst/>
            </a:prstGeom>
          </p:spPr>
        </p:pic>
      </p:grpSp>
      <p:pic>
        <p:nvPicPr>
          <p:cNvPr id="10" name="Picture 9">
            <a:extLst>
              <a:ext uri="{FF2B5EF4-FFF2-40B4-BE49-F238E27FC236}">
                <a16:creationId xmlns:a16="http://schemas.microsoft.com/office/drawing/2014/main" id="{74DA54B4-CFAB-B519-6DDA-DE354EE46C01}"/>
              </a:ext>
            </a:extLst>
          </p:cNvPr>
          <p:cNvPicPr>
            <a:picLocks noChangeAspect="1"/>
          </p:cNvPicPr>
          <p:nvPr/>
        </p:nvPicPr>
        <p:blipFill>
          <a:blip r:embed="rId4"/>
          <a:stretch>
            <a:fillRect/>
          </a:stretch>
        </p:blipFill>
        <p:spPr>
          <a:xfrm>
            <a:off x="2711533" y="3682900"/>
            <a:ext cx="7315688" cy="3044864"/>
          </a:xfrm>
          <a:prstGeom prst="rect">
            <a:avLst/>
          </a:prstGeom>
        </p:spPr>
      </p:pic>
      <p:pic>
        <p:nvPicPr>
          <p:cNvPr id="11" name="Picture 10">
            <a:extLst>
              <a:ext uri="{FF2B5EF4-FFF2-40B4-BE49-F238E27FC236}">
                <a16:creationId xmlns:a16="http://schemas.microsoft.com/office/drawing/2014/main" id="{ED328A52-C7CE-4B5B-9D2D-677BD9CC25C7}"/>
              </a:ext>
            </a:extLst>
          </p:cNvPr>
          <p:cNvPicPr>
            <a:picLocks noChangeAspect="1"/>
          </p:cNvPicPr>
          <p:nvPr/>
        </p:nvPicPr>
        <p:blipFill>
          <a:blip r:embed="rId5"/>
          <a:stretch>
            <a:fillRect/>
          </a:stretch>
        </p:blipFill>
        <p:spPr>
          <a:xfrm rot="5400000">
            <a:off x="-438904" y="5330352"/>
            <a:ext cx="1731449" cy="1891146"/>
          </a:xfrm>
          <a:prstGeom prst="rect">
            <a:avLst/>
          </a:prstGeom>
        </p:spPr>
      </p:pic>
    </p:spTree>
    <p:extLst>
      <p:ext uri="{BB962C8B-B14F-4D97-AF65-F5344CB8AC3E}">
        <p14:creationId xmlns:p14="http://schemas.microsoft.com/office/powerpoint/2010/main" val="24907454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D51419E-DE09-623B-4544-F2B835C2EA73}"/>
              </a:ext>
            </a:extLst>
          </p:cNvPr>
          <p:cNvGrpSpPr/>
          <p:nvPr/>
        </p:nvGrpSpPr>
        <p:grpSpPr>
          <a:xfrm>
            <a:off x="688840" y="1651953"/>
            <a:ext cx="3404263" cy="659135"/>
            <a:chOff x="838200" y="-3"/>
            <a:chExt cx="4229101" cy="1753265"/>
          </a:xfrm>
        </p:grpSpPr>
        <p:sp>
          <p:nvSpPr>
            <p:cNvPr id="15" name="Round Same Side Corner Rectangle 14">
              <a:extLst>
                <a:ext uri="{FF2B5EF4-FFF2-40B4-BE49-F238E27FC236}">
                  <a16:creationId xmlns:a16="http://schemas.microsoft.com/office/drawing/2014/main" id="{9877D2A5-47BF-B0E7-8104-7B22FA02752E}"/>
                </a:ext>
              </a:extLst>
            </p:cNvPr>
            <p:cNvSpPr/>
            <p:nvPr/>
          </p:nvSpPr>
          <p:spPr>
            <a:xfrm flipV="1">
              <a:off x="838200" y="-3"/>
              <a:ext cx="4229101" cy="1753265"/>
            </a:xfrm>
            <a:prstGeom prst="round2SameRect">
              <a:avLst>
                <a:gd name="adj1" fmla="val 41797"/>
                <a:gd name="adj2" fmla="val 0"/>
              </a:avLst>
            </a:prstGeom>
            <a:solidFill>
              <a:srgbClr val="F79646">
                <a:lumMod val="75000"/>
              </a:srgbClr>
            </a:solidFill>
            <a:ln w="25400" cap="flat" cmpd="sng" algn="ctr">
              <a:solidFill>
                <a:srgbClr val="F79646">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a:ln>
                  <a:noFill/>
                </a:ln>
                <a:effectLst/>
                <a:uLnTx/>
                <a:uFillTx/>
                <a:latin typeface="UTM Avo" panose="02040603050506020204" pitchFamily="18"/>
                <a:cs typeface="Arial" panose="020B0604020202020204" pitchFamily="34" charset="0"/>
              </a:endParaRPr>
            </a:p>
          </p:txBody>
        </p:sp>
        <p:sp>
          <p:nvSpPr>
            <p:cNvPr id="16" name="Rectangle 15">
              <a:extLst>
                <a:ext uri="{FF2B5EF4-FFF2-40B4-BE49-F238E27FC236}">
                  <a16:creationId xmlns:a16="http://schemas.microsoft.com/office/drawing/2014/main" id="{7B407611-52C1-A1A8-5E79-576A9CB36697}"/>
                </a:ext>
              </a:extLst>
            </p:cNvPr>
            <p:cNvSpPr/>
            <p:nvPr/>
          </p:nvSpPr>
          <p:spPr>
            <a:xfrm>
              <a:off x="998760" y="468873"/>
              <a:ext cx="3907980" cy="815513"/>
            </a:xfrm>
            <a:prstGeom prst="rect">
              <a:avLst/>
            </a:prstGeom>
          </p:spPr>
          <p:txBody>
            <a:bodyPr wrap="square" anchor="ctr">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effectLst/>
                  <a:uLnTx/>
                  <a:uFillTx/>
                  <a:latin typeface="UTM Avo" panose="02040603050506020204" pitchFamily="18"/>
                  <a:cs typeface="Arial" panose="020B0604020202020204" pitchFamily="34" charset="0"/>
                </a:rPr>
                <a:t>1. Khái niệm</a:t>
              </a:r>
            </a:p>
          </p:txBody>
        </p:sp>
      </p:grpSp>
      <p:pic>
        <p:nvPicPr>
          <p:cNvPr id="18" name="Picture 17">
            <a:extLst>
              <a:ext uri="{FF2B5EF4-FFF2-40B4-BE49-F238E27FC236}">
                <a16:creationId xmlns:a16="http://schemas.microsoft.com/office/drawing/2014/main" id="{D9BDE79B-D45F-A97C-064F-4FC26B958DCE}"/>
              </a:ext>
            </a:extLst>
          </p:cNvPr>
          <p:cNvPicPr>
            <a:picLocks noChangeAspect="1"/>
          </p:cNvPicPr>
          <p:nvPr/>
        </p:nvPicPr>
        <p:blipFill rotWithShape="1">
          <a:blip r:embed="rId3"/>
          <a:srcRect b="37161"/>
          <a:stretch/>
        </p:blipFill>
        <p:spPr>
          <a:xfrm>
            <a:off x="8585994" y="3338449"/>
            <a:ext cx="3252632" cy="3519551"/>
          </a:xfrm>
          <a:prstGeom prst="rect">
            <a:avLst/>
          </a:prstGeom>
        </p:spPr>
      </p:pic>
      <p:grpSp>
        <p:nvGrpSpPr>
          <p:cNvPr id="19" name="Group 18">
            <a:extLst>
              <a:ext uri="{FF2B5EF4-FFF2-40B4-BE49-F238E27FC236}">
                <a16:creationId xmlns:a16="http://schemas.microsoft.com/office/drawing/2014/main" id="{23E8E414-267A-CF02-6C30-B8C68E78CDE3}"/>
              </a:ext>
            </a:extLst>
          </p:cNvPr>
          <p:cNvGrpSpPr/>
          <p:nvPr/>
        </p:nvGrpSpPr>
        <p:grpSpPr>
          <a:xfrm>
            <a:off x="688840" y="2487361"/>
            <a:ext cx="7315200" cy="4798491"/>
            <a:chOff x="840128" y="2212473"/>
            <a:chExt cx="10972800" cy="7197737"/>
          </a:xfrm>
        </p:grpSpPr>
        <p:grpSp>
          <p:nvGrpSpPr>
            <p:cNvPr id="20" name="Group 19">
              <a:extLst>
                <a:ext uri="{FF2B5EF4-FFF2-40B4-BE49-F238E27FC236}">
                  <a16:creationId xmlns:a16="http://schemas.microsoft.com/office/drawing/2014/main" id="{C5E82569-A614-5AAE-9ABF-8E3DEB4A146F}"/>
                </a:ext>
              </a:extLst>
            </p:cNvPr>
            <p:cNvGrpSpPr/>
            <p:nvPr/>
          </p:nvGrpSpPr>
          <p:grpSpPr>
            <a:xfrm>
              <a:off x="840128" y="2781300"/>
              <a:ext cx="10972800" cy="6628910"/>
              <a:chOff x="685801" y="2553191"/>
              <a:chExt cx="10972800" cy="6628910"/>
            </a:xfrm>
          </p:grpSpPr>
          <p:grpSp>
            <p:nvGrpSpPr>
              <p:cNvPr id="22" name="Group 4">
                <a:extLst>
                  <a:ext uri="{FF2B5EF4-FFF2-40B4-BE49-F238E27FC236}">
                    <a16:creationId xmlns:a16="http://schemas.microsoft.com/office/drawing/2014/main" id="{5E0D0714-9962-D73E-9108-BD79ADBF2588}"/>
                  </a:ext>
                </a:extLst>
              </p:cNvPr>
              <p:cNvGrpSpPr/>
              <p:nvPr/>
            </p:nvGrpSpPr>
            <p:grpSpPr>
              <a:xfrm>
                <a:off x="685801" y="2553191"/>
                <a:ext cx="10972800" cy="6628910"/>
                <a:chOff x="-127818" y="-192901"/>
                <a:chExt cx="4375550" cy="1679196"/>
              </a:xfrm>
            </p:grpSpPr>
            <p:sp>
              <p:nvSpPr>
                <p:cNvPr id="24" name="Freeform 5">
                  <a:extLst>
                    <a:ext uri="{FF2B5EF4-FFF2-40B4-BE49-F238E27FC236}">
                      <a16:creationId xmlns:a16="http://schemas.microsoft.com/office/drawing/2014/main" id="{74301419-8178-6A27-3E31-FAC9CD2EE909}"/>
                    </a:ext>
                  </a:extLst>
                </p:cNvPr>
                <p:cNvSpPr/>
                <p:nvPr/>
              </p:nvSpPr>
              <p:spPr>
                <a:xfrm>
                  <a:off x="-127818" y="-192901"/>
                  <a:ext cx="4375550" cy="1434806"/>
                </a:xfrm>
                <a:custGeom>
                  <a:avLst/>
                  <a:gdLst/>
                  <a:ahLst/>
                  <a:cxnLst/>
                  <a:rect l="l" t="t" r="r" b="b"/>
                  <a:pathLst>
                    <a:path w="3160119" h="1486295">
                      <a:moveTo>
                        <a:pt x="12905" y="0"/>
                      </a:moveTo>
                      <a:lnTo>
                        <a:pt x="3147215" y="0"/>
                      </a:lnTo>
                      <a:cubicBezTo>
                        <a:pt x="3150637" y="0"/>
                        <a:pt x="3153920" y="1360"/>
                        <a:pt x="3156340" y="3780"/>
                      </a:cubicBezTo>
                      <a:cubicBezTo>
                        <a:pt x="3158760" y="6200"/>
                        <a:pt x="3160119" y="9482"/>
                        <a:pt x="3160119" y="12905"/>
                      </a:cubicBezTo>
                      <a:lnTo>
                        <a:pt x="3160119" y="1473390"/>
                      </a:lnTo>
                      <a:cubicBezTo>
                        <a:pt x="3160119" y="1480518"/>
                        <a:pt x="3154342" y="1486295"/>
                        <a:pt x="3147215" y="1486295"/>
                      </a:cubicBezTo>
                      <a:lnTo>
                        <a:pt x="12905" y="1486295"/>
                      </a:lnTo>
                      <a:cubicBezTo>
                        <a:pt x="5778" y="1486295"/>
                        <a:pt x="0" y="1480518"/>
                        <a:pt x="0" y="1473390"/>
                      </a:cubicBezTo>
                      <a:lnTo>
                        <a:pt x="0" y="12905"/>
                      </a:lnTo>
                      <a:cubicBezTo>
                        <a:pt x="0" y="5778"/>
                        <a:pt x="5778" y="0"/>
                        <a:pt x="12905" y="0"/>
                      </a:cubicBezTo>
                      <a:close/>
                    </a:path>
                  </a:pathLst>
                </a:custGeom>
                <a:solidFill>
                  <a:srgbClr val="FFFFFF"/>
                </a:solidFill>
                <a:ln w="47625" cap="sq">
                  <a:solidFill>
                    <a:srgbClr val="000000"/>
                  </a:solidFill>
                  <a:prstDash val="solid"/>
                  <a:miter/>
                </a:ln>
              </p:spPr>
            </p:sp>
            <p:sp>
              <p:nvSpPr>
                <p:cNvPr id="25" name="TextBox 6">
                  <a:extLst>
                    <a:ext uri="{FF2B5EF4-FFF2-40B4-BE49-F238E27FC236}">
                      <a16:creationId xmlns:a16="http://schemas.microsoft.com/office/drawing/2014/main" id="{8FFC1250-35F0-A247-BD8D-DC5E42ECBBD2}"/>
                    </a:ext>
                  </a:extLst>
                </p:cNvPr>
                <p:cNvSpPr txBox="1"/>
                <p:nvPr/>
              </p:nvSpPr>
              <p:spPr>
                <a:xfrm>
                  <a:off x="0" y="-57150"/>
                  <a:ext cx="3160119" cy="1543445"/>
                </a:xfrm>
                <a:prstGeom prst="rect">
                  <a:avLst/>
                </a:prstGeom>
              </p:spPr>
              <p:txBody>
                <a:bodyPr lIns="33867" tIns="33867" rIns="33867" bIns="33867"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endParaRPr kumimoji="0" sz="2000" b="0" i="0" u="none" strike="noStrike" kern="0" cap="none" spc="0" normalizeH="0" baseline="0" noProof="0">
                    <a:ln>
                      <a:noFill/>
                    </a:ln>
                    <a:effectLst/>
                    <a:uLnTx/>
                    <a:uFillTx/>
                    <a:latin typeface="UTM Avo" panose="02040603050506020204" pitchFamily="18"/>
                    <a:ea typeface="Calibri" panose="020F0502020204030204" pitchFamily="34" charset="0"/>
                    <a:cs typeface="Calibri" panose="020F0502020204030204" pitchFamily="34" charset="0"/>
                  </a:endParaRPr>
                </a:p>
              </p:txBody>
            </p:sp>
          </p:grpSp>
          <p:sp>
            <p:nvSpPr>
              <p:cNvPr id="23" name="Rectangle 22">
                <a:extLst>
                  <a:ext uri="{FF2B5EF4-FFF2-40B4-BE49-F238E27FC236}">
                    <a16:creationId xmlns:a16="http://schemas.microsoft.com/office/drawing/2014/main" id="{951FCA11-8CCC-7FBD-3E56-5BB35E1C70AA}"/>
                  </a:ext>
                </a:extLst>
              </p:cNvPr>
              <p:cNvSpPr/>
              <p:nvPr/>
            </p:nvSpPr>
            <p:spPr>
              <a:xfrm>
                <a:off x="1088623" y="3506197"/>
                <a:ext cx="10167153" cy="4175759"/>
              </a:xfrm>
              <a:prstGeom prst="rect">
                <a:avLst/>
              </a:prstGeom>
            </p:spPr>
            <p:txBody>
              <a:bodyPr wrap="square">
                <a:spAutoFit/>
              </a:bodyPr>
              <a:lstStyle/>
              <a:p>
                <a:pPr marL="381019" marR="0" lvl="0" indent="-381019" algn="just"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a:rPr>
                  <a:t>Alkane là những hydrocarbon mạch hở, chỉ chứa các liên kết đơn trong phân tử.</a:t>
                </a:r>
                <a:endParaRPr kumimoji="0" lang="en-US" sz="2400" b="0" i="0" u="none" strike="noStrike" kern="0" cap="none" spc="0" normalizeH="0" baseline="0" noProof="0" dirty="0">
                  <a:ln>
                    <a:noFill/>
                  </a:ln>
                  <a:effectLst/>
                  <a:uLnTx/>
                  <a:uFillTx/>
                  <a:latin typeface="UTM Avo" panose="02040603050506020204" pitchFamily="18"/>
                </a:endParaRPr>
              </a:p>
              <a:p>
                <a:pPr marL="381019" marR="0" lvl="0" indent="-381019" algn="just"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a:rPr>
                  <a:t>Công thức hoá học chung:</a:t>
                </a:r>
                <a:r>
                  <a:rPr kumimoji="0" lang="en-US" sz="2400" b="0" i="0" u="none" strike="noStrike" kern="0" cap="none" spc="0" normalizeH="0" baseline="0" noProof="0" dirty="0">
                    <a:ln>
                      <a:noFill/>
                    </a:ln>
                    <a:effectLst/>
                    <a:uLnTx/>
                    <a:uFillTx/>
                    <a:latin typeface="UTM Avo" panose="02040603050506020204" pitchFamily="18"/>
                  </a:rPr>
                  <a:t> </a:t>
                </a:r>
              </a:p>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a:rPr>
                  <a:t>C</a:t>
                </a:r>
                <a:r>
                  <a:rPr kumimoji="0" lang="vi-VN" sz="2400" b="0" i="0" u="none" strike="noStrike" kern="0" cap="none" spc="0" normalizeH="0" baseline="-25000" noProof="0" dirty="0">
                    <a:ln>
                      <a:noFill/>
                    </a:ln>
                    <a:effectLst/>
                    <a:uLnTx/>
                    <a:uFillTx/>
                    <a:latin typeface="UTM Avo" panose="02040603050506020204" pitchFamily="18"/>
                  </a:rPr>
                  <a:t>n</a:t>
                </a:r>
                <a:r>
                  <a:rPr kumimoji="0" lang="vi-VN" sz="2400" b="0" i="0" u="none" strike="noStrike" kern="0" cap="none" spc="0" normalizeH="0" baseline="0" noProof="0" dirty="0">
                    <a:ln>
                      <a:noFill/>
                    </a:ln>
                    <a:effectLst/>
                    <a:uLnTx/>
                    <a:uFillTx/>
                    <a:latin typeface="UTM Avo" panose="02040603050506020204" pitchFamily="18"/>
                  </a:rPr>
                  <a:t>H</a:t>
                </a:r>
                <a:r>
                  <a:rPr kumimoji="0" lang="vi-VN" sz="2400" b="0" i="0" u="none" strike="noStrike" kern="0" cap="none" spc="0" normalizeH="0" baseline="-25000" noProof="0" dirty="0">
                    <a:ln>
                      <a:noFill/>
                    </a:ln>
                    <a:effectLst/>
                    <a:uLnTx/>
                    <a:uFillTx/>
                    <a:latin typeface="UTM Avo" panose="02040603050506020204" pitchFamily="18"/>
                  </a:rPr>
                  <a:t>2n+2</a:t>
                </a:r>
                <a:r>
                  <a:rPr kumimoji="0" lang="vi-VN" sz="2400" b="0" i="0" u="none" strike="noStrike" kern="0" cap="none" spc="0" normalizeH="0" baseline="0" noProof="0" dirty="0">
                    <a:ln>
                      <a:noFill/>
                    </a:ln>
                    <a:effectLst/>
                    <a:uLnTx/>
                    <a:uFillTx/>
                    <a:latin typeface="UTM Avo" panose="02040603050506020204" pitchFamily="18"/>
                  </a:rPr>
                  <a:t> (n</a:t>
                </a:r>
                <a:r>
                  <a:rPr kumimoji="0" lang="en-US" sz="2400" b="0" i="0" u="none" strike="noStrike" kern="0" cap="none" spc="0" normalizeH="0" baseline="0" noProof="0" dirty="0">
                    <a:ln>
                      <a:noFill/>
                    </a:ln>
                    <a:effectLst/>
                    <a:uLnTx/>
                    <a:uFillTx/>
                    <a:latin typeface="UTM Avo" panose="02040603050506020204" pitchFamily="18"/>
                  </a:rPr>
                  <a:t> </a:t>
                </a:r>
                <a:r>
                  <a:rPr kumimoji="0" lang="vi-VN" sz="2400" b="0" i="0" u="none" strike="noStrike" kern="0" cap="none" spc="0" normalizeH="0" baseline="0" noProof="0" dirty="0">
                    <a:ln>
                      <a:noFill/>
                    </a:ln>
                    <a:effectLst/>
                    <a:uLnTx/>
                    <a:uFillTx/>
                    <a:latin typeface="UTM Avo" panose="02040603050506020204" pitchFamily="18"/>
                  </a:rPr>
                  <a:t>≥</a:t>
                </a:r>
                <a:r>
                  <a:rPr kumimoji="0" lang="en-US" sz="2400" b="0" i="0" u="none" strike="noStrike" kern="0" cap="none" spc="0" normalizeH="0" baseline="0" noProof="0" dirty="0">
                    <a:ln>
                      <a:noFill/>
                    </a:ln>
                    <a:effectLst/>
                    <a:uLnTx/>
                    <a:uFillTx/>
                    <a:latin typeface="UTM Avo" panose="02040603050506020204" pitchFamily="18"/>
                  </a:rPr>
                  <a:t> </a:t>
                </a:r>
                <a:r>
                  <a:rPr kumimoji="0" lang="vi-VN" sz="2400" b="0" i="0" u="none" strike="noStrike" kern="0" cap="none" spc="0" normalizeH="0" baseline="0" noProof="0" dirty="0">
                    <a:ln>
                      <a:noFill/>
                    </a:ln>
                    <a:effectLst/>
                    <a:uLnTx/>
                    <a:uFillTx/>
                    <a:latin typeface="UTM Avo" panose="02040603050506020204" pitchFamily="18"/>
                  </a:rPr>
                  <a:t>1)</a:t>
                </a:r>
                <a:endParaRPr kumimoji="0" lang="en-US" sz="2400" b="0" i="0" u="none" strike="noStrike" kern="0" cap="none" spc="0" normalizeH="0" baseline="0" noProof="0" dirty="0">
                  <a:ln>
                    <a:noFill/>
                  </a:ln>
                  <a:effectLst/>
                  <a:uLnTx/>
                  <a:uFillTx/>
                  <a:latin typeface="UTM Avo" panose="02040603050506020204" pitchFamily="18"/>
                </a:endParaRPr>
              </a:p>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a:rPr>
                  <a:t>Trong đó n là số nguyên tử C trong phân tử</a:t>
                </a:r>
                <a:r>
                  <a:rPr kumimoji="0" lang="en-US" sz="2400" b="0" i="0" u="none" strike="noStrike" kern="0" cap="none" spc="0" normalizeH="0" baseline="0" noProof="0" dirty="0">
                    <a:ln>
                      <a:noFill/>
                    </a:ln>
                    <a:effectLst/>
                    <a:uLnTx/>
                    <a:uFillTx/>
                    <a:latin typeface="UTM Avo" panose="02040603050506020204" pitchFamily="18"/>
                  </a:rPr>
                  <a:t>.</a:t>
                </a:r>
              </a:p>
            </p:txBody>
          </p:sp>
        </p:grpSp>
        <p:sp>
          <p:nvSpPr>
            <p:cNvPr id="21" name="Freeform 14">
              <a:extLst>
                <a:ext uri="{FF2B5EF4-FFF2-40B4-BE49-F238E27FC236}">
                  <a16:creationId xmlns:a16="http://schemas.microsoft.com/office/drawing/2014/main" id="{F6DE7510-FA6E-D384-B9B4-50B5C4108A81}"/>
                </a:ext>
              </a:extLst>
            </p:cNvPr>
            <p:cNvSpPr/>
            <p:nvPr/>
          </p:nvSpPr>
          <p:spPr>
            <a:xfrm>
              <a:off x="5794123" y="2212473"/>
              <a:ext cx="1064808" cy="1137653"/>
            </a:xfrm>
            <a:custGeom>
              <a:avLst/>
              <a:gdLst/>
              <a:ahLst/>
              <a:cxnLst/>
              <a:rect l="l" t="t" r="r" b="b"/>
              <a:pathLst>
                <a:path w="909339" h="911618">
                  <a:moveTo>
                    <a:pt x="0" y="0"/>
                  </a:moveTo>
                  <a:lnTo>
                    <a:pt x="909339" y="0"/>
                  </a:lnTo>
                  <a:lnTo>
                    <a:pt x="909339" y="911617"/>
                  </a:lnTo>
                  <a:lnTo>
                    <a:pt x="0" y="911617"/>
                  </a:lnTo>
                  <a:lnTo>
                    <a:pt x="0" y="0"/>
                  </a:lnTo>
                  <a:close/>
                </a:path>
              </a:pathLst>
            </a:custGeom>
            <a:blipFill>
              <a:blip r:embed="rId4"/>
              <a:stretch>
                <a:fillRect/>
              </a:stretch>
            </a:blipFill>
          </p:spPr>
        </p:sp>
      </p:grpSp>
    </p:spTree>
    <p:extLst>
      <p:ext uri="{BB962C8B-B14F-4D97-AF65-F5344CB8AC3E}">
        <p14:creationId xmlns:p14="http://schemas.microsoft.com/office/powerpoint/2010/main" val="9148060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FB080944-BDB6-20B1-CF95-531FD7844304}"/>
              </a:ext>
            </a:extLst>
          </p:cNvPr>
          <p:cNvGrpSpPr/>
          <p:nvPr/>
        </p:nvGrpSpPr>
        <p:grpSpPr>
          <a:xfrm>
            <a:off x="2818583" y="1796657"/>
            <a:ext cx="5493060" cy="824768"/>
            <a:chOff x="4343400" y="268628"/>
            <a:chExt cx="8239589" cy="1237152"/>
          </a:xfrm>
        </p:grpSpPr>
        <p:sp>
          <p:nvSpPr>
            <p:cNvPr id="25" name="Rectangle 24">
              <a:extLst>
                <a:ext uri="{FF2B5EF4-FFF2-40B4-BE49-F238E27FC236}">
                  <a16:creationId xmlns:a16="http://schemas.microsoft.com/office/drawing/2014/main" id="{743A63EA-A619-40A8-8016-60CA21A56CEE}"/>
                </a:ext>
              </a:extLst>
            </p:cNvPr>
            <p:cNvSpPr/>
            <p:nvPr/>
          </p:nvSpPr>
          <p:spPr>
            <a:xfrm>
              <a:off x="6003592" y="720950"/>
              <a:ext cx="6579397" cy="784830"/>
            </a:xfrm>
            <a:prstGeom prst="rect">
              <a:avLst/>
            </a:prstGeom>
          </p:spPr>
          <p:txBody>
            <a:bodyPr wrap="none">
              <a:spAutoFit/>
            </a:bodyPr>
            <a:lstStyle/>
            <a:p>
              <a:pPr algn="ctr" defTabSz="609630">
                <a:spcBef>
                  <a:spcPct val="0"/>
                </a:spcBef>
              </a:pPr>
              <a:r>
                <a:rPr lang="vi-VN" sz="2800" b="1">
                  <a:latin typeface="UTM Avo" panose="02040603050506020204" pitchFamily="18"/>
                  <a:cs typeface="Arial" panose="020B0604020202020204" pitchFamily="34" charset="0"/>
                </a:rPr>
                <a:t>THẢO LUẬN NHÓM ĐÔI</a:t>
              </a:r>
              <a:endParaRPr lang="en-US" sz="2800" b="1">
                <a:latin typeface="UTM Avo" panose="02040603050506020204" pitchFamily="18"/>
                <a:cs typeface="Arial" panose="020B0604020202020204" pitchFamily="34" charset="0"/>
              </a:endParaRPr>
            </a:p>
          </p:txBody>
        </p:sp>
        <p:pic>
          <p:nvPicPr>
            <p:cNvPr id="26" name="Picture 25">
              <a:extLst>
                <a:ext uri="{FF2B5EF4-FFF2-40B4-BE49-F238E27FC236}">
                  <a16:creationId xmlns:a16="http://schemas.microsoft.com/office/drawing/2014/main" id="{C03C1C2C-5FDA-AF32-E32A-936CE29DA1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68628"/>
              <a:ext cx="1426393" cy="1221763"/>
            </a:xfrm>
            <a:prstGeom prst="rect">
              <a:avLst/>
            </a:prstGeom>
          </p:spPr>
        </p:pic>
      </p:grpSp>
      <p:sp>
        <p:nvSpPr>
          <p:cNvPr id="28" name="Rectangle 27">
            <a:extLst>
              <a:ext uri="{FF2B5EF4-FFF2-40B4-BE49-F238E27FC236}">
                <a16:creationId xmlns:a16="http://schemas.microsoft.com/office/drawing/2014/main" id="{22865F68-8C7E-15F5-FE5D-D9CD89C0DBF1}"/>
              </a:ext>
            </a:extLst>
          </p:cNvPr>
          <p:cNvSpPr/>
          <p:nvPr/>
        </p:nvSpPr>
        <p:spPr>
          <a:xfrm>
            <a:off x="2182611" y="2792707"/>
            <a:ext cx="7518401" cy="3213059"/>
          </a:xfrm>
          <a:prstGeom prst="rect">
            <a:avLst/>
          </a:prstGeom>
        </p:spPr>
        <p:txBody>
          <a:bodyPr wrap="square">
            <a:spAutoFit/>
          </a:bodyPr>
          <a:lstStyle/>
          <a:p>
            <a:pPr marR="847" algn="just" defTabSz="609630">
              <a:lnSpc>
                <a:spcPct val="150000"/>
              </a:lnSpc>
              <a:spcAft>
                <a:spcPts val="800"/>
              </a:spcAft>
            </a:pPr>
            <a:r>
              <a:rPr lang="vi-VN" sz="2400" dirty="0">
                <a:latin typeface="UTM Avo" panose="02040603050506020204" pitchFamily="18"/>
                <a:ea typeface="Calibri" panose="020F0502020204030204" pitchFamily="34" charset="0"/>
                <a:cs typeface="Calibri" panose="020F0502020204030204" pitchFamily="34" charset="0"/>
              </a:rPr>
              <a:t>Chỉ ra các alkane trong những hydrocarbon sau:</a:t>
            </a:r>
            <a:endParaRPr lang="en-US" sz="2400" dirty="0">
              <a:latin typeface="UTM Avo" panose="02040603050506020204" pitchFamily="18"/>
              <a:ea typeface="Calibri" panose="020F0502020204030204" pitchFamily="34" charset="0"/>
              <a:cs typeface="Calibri" panose="020F0502020204030204" pitchFamily="34" charset="0"/>
            </a:endParaRPr>
          </a:p>
          <a:p>
            <a:pPr marR="847" algn="just" defTabSz="609630">
              <a:lnSpc>
                <a:spcPct val="150000"/>
              </a:lnSpc>
              <a:spcAft>
                <a:spcPts val="800"/>
              </a:spcAft>
            </a:pPr>
            <a:r>
              <a:rPr lang="vi-VN" sz="2400" dirty="0">
                <a:latin typeface="UTM Avo" panose="02040603050506020204" pitchFamily="18"/>
                <a:ea typeface="Calibri" panose="020F0502020204030204" pitchFamily="34" charset="0"/>
                <a:cs typeface="Calibri" panose="020F0502020204030204" pitchFamily="34" charset="0"/>
              </a:rPr>
              <a:t>a) CH</a:t>
            </a:r>
            <a:r>
              <a:rPr lang="vi-VN" sz="2400" baseline="-25000" dirty="0">
                <a:latin typeface="UTM Avo" panose="02040603050506020204" pitchFamily="18"/>
                <a:ea typeface="Calibri" panose="020F0502020204030204" pitchFamily="34" charset="0"/>
                <a:cs typeface="Calibri" panose="020F0502020204030204" pitchFamily="34" charset="0"/>
              </a:rPr>
              <a:t>3</a:t>
            </a:r>
            <a:r>
              <a:rPr lang="vi-VN" sz="2400" dirty="0">
                <a:latin typeface="UTM Avo" panose="02040603050506020204" pitchFamily="18"/>
                <a:ea typeface="Calibri" panose="020F0502020204030204" pitchFamily="34" charset="0"/>
                <a:cs typeface="Calibri" panose="020F0502020204030204" pitchFamily="34" charset="0"/>
              </a:rPr>
              <a:t> – CH</a:t>
            </a:r>
            <a:r>
              <a:rPr lang="vi-VN" sz="2400" baseline="-25000" dirty="0">
                <a:latin typeface="UTM Avo" panose="02040603050506020204" pitchFamily="18"/>
                <a:ea typeface="Calibri" panose="020F0502020204030204" pitchFamily="34" charset="0"/>
                <a:cs typeface="Calibri" panose="020F0502020204030204" pitchFamily="34" charset="0"/>
              </a:rPr>
              <a:t>2</a:t>
            </a:r>
            <a:r>
              <a:rPr lang="vi-VN" sz="2400" dirty="0">
                <a:latin typeface="UTM Avo" panose="02040603050506020204" pitchFamily="18"/>
                <a:ea typeface="Calibri" panose="020F0502020204030204" pitchFamily="34" charset="0"/>
                <a:cs typeface="Calibri" panose="020F0502020204030204" pitchFamily="34" charset="0"/>
              </a:rPr>
              <a:t> – CH</a:t>
            </a:r>
            <a:r>
              <a:rPr lang="vi-VN" sz="2400" baseline="-25000" dirty="0">
                <a:latin typeface="UTM Avo" panose="02040603050506020204" pitchFamily="18"/>
                <a:ea typeface="Calibri" panose="020F0502020204030204" pitchFamily="34" charset="0"/>
                <a:cs typeface="Calibri" panose="020F0502020204030204" pitchFamily="34" charset="0"/>
              </a:rPr>
              <a:t>3</a:t>
            </a:r>
            <a:r>
              <a:rPr lang="vi-VN" sz="2400" dirty="0">
                <a:latin typeface="UTM Avo" panose="02040603050506020204" pitchFamily="18"/>
                <a:ea typeface="Calibri" panose="020F0502020204030204" pitchFamily="34" charset="0"/>
                <a:cs typeface="Calibri" panose="020F0502020204030204" pitchFamily="34" charset="0"/>
              </a:rPr>
              <a:t> </a:t>
            </a:r>
            <a:endParaRPr lang="en-US" sz="2400" dirty="0">
              <a:latin typeface="UTM Avo" panose="02040603050506020204" pitchFamily="18"/>
              <a:ea typeface="Calibri" panose="020F0502020204030204" pitchFamily="34" charset="0"/>
              <a:cs typeface="Calibri" panose="020F0502020204030204" pitchFamily="34" charset="0"/>
            </a:endParaRPr>
          </a:p>
          <a:p>
            <a:pPr marR="847" algn="just" defTabSz="609630">
              <a:lnSpc>
                <a:spcPct val="150000"/>
              </a:lnSpc>
              <a:spcAft>
                <a:spcPts val="800"/>
              </a:spcAft>
            </a:pPr>
            <a:r>
              <a:rPr lang="vi-VN" sz="2400" dirty="0">
                <a:latin typeface="UTM Avo" panose="02040603050506020204" pitchFamily="18"/>
                <a:ea typeface="Calibri" panose="020F0502020204030204" pitchFamily="34" charset="0"/>
                <a:cs typeface="Calibri" panose="020F0502020204030204" pitchFamily="34" charset="0"/>
              </a:rPr>
              <a:t>b) CH</a:t>
            </a:r>
            <a:r>
              <a:rPr lang="vi-VN" sz="2400" baseline="-25000" dirty="0">
                <a:latin typeface="UTM Avo" panose="02040603050506020204" pitchFamily="18"/>
                <a:ea typeface="Calibri" panose="020F0502020204030204" pitchFamily="34" charset="0"/>
                <a:cs typeface="Calibri" panose="020F0502020204030204" pitchFamily="34" charset="0"/>
              </a:rPr>
              <a:t>2</a:t>
            </a:r>
            <a:r>
              <a:rPr lang="vi-VN" sz="2400" dirty="0">
                <a:latin typeface="UTM Avo" panose="02040603050506020204" pitchFamily="18"/>
                <a:ea typeface="Calibri" panose="020F0502020204030204" pitchFamily="34" charset="0"/>
                <a:cs typeface="Calibri" panose="020F0502020204030204" pitchFamily="34" charset="0"/>
              </a:rPr>
              <a:t> = CH</a:t>
            </a:r>
            <a:r>
              <a:rPr lang="vi-VN" sz="2400" baseline="-25000" dirty="0">
                <a:latin typeface="UTM Avo" panose="02040603050506020204" pitchFamily="18"/>
                <a:ea typeface="Calibri" panose="020F0502020204030204" pitchFamily="34" charset="0"/>
                <a:cs typeface="Calibri" panose="020F0502020204030204" pitchFamily="34" charset="0"/>
              </a:rPr>
              <a:t>2</a:t>
            </a:r>
            <a:endParaRPr lang="en-US" sz="2400" dirty="0">
              <a:latin typeface="UTM Avo" panose="02040603050506020204" pitchFamily="18"/>
              <a:ea typeface="Calibri" panose="020F0502020204030204" pitchFamily="34" charset="0"/>
              <a:cs typeface="Calibri" panose="020F0502020204030204" pitchFamily="34" charset="0"/>
            </a:endParaRPr>
          </a:p>
          <a:p>
            <a:pPr marR="847" algn="just" defTabSz="609630">
              <a:lnSpc>
                <a:spcPct val="150000"/>
              </a:lnSpc>
              <a:spcAft>
                <a:spcPts val="800"/>
              </a:spcAft>
            </a:pPr>
            <a:r>
              <a:rPr lang="vi-VN" sz="2400" dirty="0">
                <a:latin typeface="UTM Avo" panose="02040603050506020204" pitchFamily="18"/>
                <a:ea typeface="Calibri" panose="020F0502020204030204" pitchFamily="34" charset="0"/>
                <a:cs typeface="Calibri" panose="020F0502020204030204" pitchFamily="34" charset="0"/>
              </a:rPr>
              <a:t>c) CH</a:t>
            </a:r>
            <a:r>
              <a:rPr lang="vi-VN" sz="2400" baseline="-25000" dirty="0">
                <a:latin typeface="UTM Avo" panose="02040603050506020204" pitchFamily="18"/>
                <a:ea typeface="Calibri" panose="020F0502020204030204" pitchFamily="34" charset="0"/>
                <a:cs typeface="Calibri" panose="020F0502020204030204" pitchFamily="34" charset="0"/>
              </a:rPr>
              <a:t>3</a:t>
            </a:r>
            <a:r>
              <a:rPr lang="vi-VN" sz="2400" dirty="0">
                <a:latin typeface="UTM Avo" panose="02040603050506020204" pitchFamily="18"/>
                <a:ea typeface="Calibri" panose="020F0502020204030204" pitchFamily="34" charset="0"/>
                <a:cs typeface="Calibri" panose="020F0502020204030204" pitchFamily="34" charset="0"/>
              </a:rPr>
              <a:t> – CH</a:t>
            </a:r>
            <a:r>
              <a:rPr lang="vi-VN" sz="2400" baseline="-25000" dirty="0">
                <a:latin typeface="UTM Avo" panose="02040603050506020204" pitchFamily="18"/>
                <a:ea typeface="Calibri" panose="020F0502020204030204" pitchFamily="34" charset="0"/>
                <a:cs typeface="Calibri" panose="020F0502020204030204" pitchFamily="34" charset="0"/>
              </a:rPr>
              <a:t>2 </a:t>
            </a:r>
            <a:r>
              <a:rPr lang="vi-VN" sz="2400" dirty="0">
                <a:latin typeface="UTM Avo" panose="02040603050506020204" pitchFamily="18"/>
                <a:ea typeface="Calibri" panose="020F0502020204030204" pitchFamily="34" charset="0"/>
                <a:cs typeface="Calibri" panose="020F0502020204030204" pitchFamily="34" charset="0"/>
              </a:rPr>
              <a:t>– CH</a:t>
            </a:r>
            <a:r>
              <a:rPr lang="vi-VN" sz="2400" baseline="-25000" dirty="0">
                <a:latin typeface="UTM Avo" panose="02040603050506020204" pitchFamily="18"/>
                <a:ea typeface="Calibri" panose="020F0502020204030204" pitchFamily="34" charset="0"/>
                <a:cs typeface="Calibri" panose="020F0502020204030204" pitchFamily="34" charset="0"/>
              </a:rPr>
              <a:t>2</a:t>
            </a:r>
            <a:r>
              <a:rPr lang="vi-VN" sz="2400" dirty="0">
                <a:latin typeface="UTM Avo" panose="02040603050506020204" pitchFamily="18"/>
                <a:ea typeface="Calibri" panose="020F0502020204030204" pitchFamily="34" charset="0"/>
                <a:cs typeface="Calibri" panose="020F0502020204030204" pitchFamily="34" charset="0"/>
              </a:rPr>
              <a:t> – CH</a:t>
            </a:r>
            <a:r>
              <a:rPr lang="vi-VN" sz="2400" baseline="-25000" dirty="0">
                <a:latin typeface="UTM Avo" panose="02040603050506020204" pitchFamily="18"/>
                <a:ea typeface="Calibri" panose="020F0502020204030204" pitchFamily="34" charset="0"/>
                <a:cs typeface="Calibri" panose="020F0502020204030204" pitchFamily="34" charset="0"/>
              </a:rPr>
              <a:t>3</a:t>
            </a:r>
            <a:endParaRPr lang="en-US" sz="2400" dirty="0">
              <a:latin typeface="UTM Avo" panose="02040603050506020204" pitchFamily="18"/>
              <a:ea typeface="Calibri" panose="020F0502020204030204" pitchFamily="34" charset="0"/>
              <a:cs typeface="Calibri" panose="020F0502020204030204" pitchFamily="34" charset="0"/>
            </a:endParaRPr>
          </a:p>
          <a:p>
            <a:pPr marR="847" algn="just" defTabSz="609630">
              <a:lnSpc>
                <a:spcPct val="150000"/>
              </a:lnSpc>
              <a:spcAft>
                <a:spcPts val="800"/>
              </a:spcAft>
            </a:pPr>
            <a:r>
              <a:rPr lang="vi-VN" sz="2400" dirty="0">
                <a:latin typeface="UTM Avo" panose="02040603050506020204" pitchFamily="18"/>
                <a:ea typeface="Calibri" panose="020F0502020204030204" pitchFamily="34" charset="0"/>
                <a:cs typeface="Calibri" panose="020F0502020204030204" pitchFamily="34" charset="0"/>
              </a:rPr>
              <a:t>d)</a:t>
            </a:r>
            <a:endParaRPr lang="en-US" sz="2400" dirty="0">
              <a:latin typeface="UTM Avo" panose="02040603050506020204" pitchFamily="18"/>
              <a:ea typeface="Calibri" panose="020F0502020204030204" pitchFamily="34" charset="0"/>
              <a:cs typeface="Calibri" panose="020F0502020204030204" pitchFamily="34" charset="0"/>
            </a:endParaRPr>
          </a:p>
        </p:txBody>
      </p:sp>
      <p:cxnSp>
        <p:nvCxnSpPr>
          <p:cNvPr id="30" name="Straight Arrow Connector 29">
            <a:extLst>
              <a:ext uri="{FF2B5EF4-FFF2-40B4-BE49-F238E27FC236}">
                <a16:creationId xmlns:a16="http://schemas.microsoft.com/office/drawing/2014/main" id="{7D2001D4-21EA-42E2-3B75-8087917D8961}"/>
              </a:ext>
            </a:extLst>
          </p:cNvPr>
          <p:cNvCxnSpPr/>
          <p:nvPr/>
        </p:nvCxnSpPr>
        <p:spPr>
          <a:xfrm>
            <a:off x="6653011" y="3785539"/>
            <a:ext cx="762000" cy="0"/>
          </a:xfrm>
          <a:prstGeom prst="straightConnector1">
            <a:avLst/>
          </a:prstGeom>
          <a:noFill/>
          <a:ln w="57150" cap="flat" cmpd="sng" algn="ctr">
            <a:solidFill>
              <a:srgbClr val="FF0000"/>
            </a:solidFill>
            <a:prstDash val="solid"/>
            <a:tailEnd type="triangle"/>
          </a:ln>
          <a:effectLst/>
        </p:spPr>
      </p:cxnSp>
      <p:sp>
        <p:nvSpPr>
          <p:cNvPr id="31" name="TextBox 30">
            <a:extLst>
              <a:ext uri="{FF2B5EF4-FFF2-40B4-BE49-F238E27FC236}">
                <a16:creationId xmlns:a16="http://schemas.microsoft.com/office/drawing/2014/main" id="{B2834F8A-FC3E-24E7-6BEF-A26F43C9BB0C}"/>
              </a:ext>
            </a:extLst>
          </p:cNvPr>
          <p:cNvSpPr txBox="1"/>
          <p:nvPr/>
        </p:nvSpPr>
        <p:spPr>
          <a:xfrm>
            <a:off x="7567411" y="3554707"/>
            <a:ext cx="1488464" cy="461665"/>
          </a:xfrm>
          <a:prstGeom prst="rect">
            <a:avLst/>
          </a:prstGeom>
          <a:noFill/>
        </p:spPr>
        <p:txBody>
          <a:bodyPr wrap="square" rtlCol="0">
            <a:spAutoFit/>
          </a:bodyPr>
          <a:lstStyle/>
          <a:p>
            <a:pPr algn="ctr" defTabSz="609630"/>
            <a:r>
              <a:rPr lang="en-US" sz="2400" b="1" dirty="0">
                <a:latin typeface="UTM Avo" panose="02040603050506020204" pitchFamily="18"/>
                <a:cs typeface="Arial" panose="020B0604020202020204" pitchFamily="34" charset="0"/>
              </a:rPr>
              <a:t>alkane</a:t>
            </a:r>
          </a:p>
        </p:txBody>
      </p:sp>
      <p:cxnSp>
        <p:nvCxnSpPr>
          <p:cNvPr id="32" name="Straight Arrow Connector 31">
            <a:extLst>
              <a:ext uri="{FF2B5EF4-FFF2-40B4-BE49-F238E27FC236}">
                <a16:creationId xmlns:a16="http://schemas.microsoft.com/office/drawing/2014/main" id="{9248C92D-C8E1-0A48-5163-B582897E0DC2}"/>
              </a:ext>
            </a:extLst>
          </p:cNvPr>
          <p:cNvCxnSpPr/>
          <p:nvPr/>
        </p:nvCxnSpPr>
        <p:spPr>
          <a:xfrm>
            <a:off x="6653011" y="5113486"/>
            <a:ext cx="762000" cy="0"/>
          </a:xfrm>
          <a:prstGeom prst="straightConnector1">
            <a:avLst/>
          </a:prstGeom>
          <a:noFill/>
          <a:ln w="57150" cap="flat" cmpd="sng" algn="ctr">
            <a:solidFill>
              <a:srgbClr val="FF0000"/>
            </a:solidFill>
            <a:prstDash val="solid"/>
            <a:tailEnd type="triangle"/>
          </a:ln>
          <a:effectLst/>
        </p:spPr>
      </p:cxnSp>
      <p:sp>
        <p:nvSpPr>
          <p:cNvPr id="33" name="TextBox 32">
            <a:extLst>
              <a:ext uri="{FF2B5EF4-FFF2-40B4-BE49-F238E27FC236}">
                <a16:creationId xmlns:a16="http://schemas.microsoft.com/office/drawing/2014/main" id="{313A397D-8A72-A59D-3029-6024A2C935B0}"/>
              </a:ext>
            </a:extLst>
          </p:cNvPr>
          <p:cNvSpPr txBox="1"/>
          <p:nvPr/>
        </p:nvSpPr>
        <p:spPr>
          <a:xfrm>
            <a:off x="7567411" y="4882653"/>
            <a:ext cx="1488464" cy="461665"/>
          </a:xfrm>
          <a:prstGeom prst="rect">
            <a:avLst/>
          </a:prstGeom>
          <a:noFill/>
        </p:spPr>
        <p:txBody>
          <a:bodyPr wrap="square" rtlCol="0">
            <a:spAutoFit/>
          </a:bodyPr>
          <a:lstStyle/>
          <a:p>
            <a:pPr algn="ctr" defTabSz="609630"/>
            <a:r>
              <a:rPr lang="en-US" sz="2400" b="1" dirty="0">
                <a:latin typeface="UTM Avo" panose="02040603050506020204" pitchFamily="18"/>
                <a:cs typeface="Arial" panose="020B0604020202020204" pitchFamily="34" charset="0"/>
              </a:rPr>
              <a:t>alkane</a:t>
            </a:r>
          </a:p>
        </p:txBody>
      </p:sp>
      <p:pic>
        <p:nvPicPr>
          <p:cNvPr id="34" name="Picture 33">
            <a:extLst>
              <a:ext uri="{FF2B5EF4-FFF2-40B4-BE49-F238E27FC236}">
                <a16:creationId xmlns:a16="http://schemas.microsoft.com/office/drawing/2014/main" id="{8C5C1B38-B0E9-0314-6419-5D37EA141418}"/>
              </a:ext>
            </a:extLst>
          </p:cNvPr>
          <p:cNvPicPr>
            <a:picLocks noChangeAspect="1"/>
          </p:cNvPicPr>
          <p:nvPr/>
        </p:nvPicPr>
        <p:blipFill>
          <a:blip r:embed="rId4"/>
          <a:stretch>
            <a:fillRect/>
          </a:stretch>
        </p:blipFill>
        <p:spPr>
          <a:xfrm>
            <a:off x="9853412" y="5425767"/>
            <a:ext cx="2202116" cy="1447800"/>
          </a:xfrm>
          <a:prstGeom prst="rect">
            <a:avLst/>
          </a:prstGeom>
        </p:spPr>
      </p:pic>
      <p:pic>
        <p:nvPicPr>
          <p:cNvPr id="2" name="Picture 1">
            <a:extLst>
              <a:ext uri="{FF2B5EF4-FFF2-40B4-BE49-F238E27FC236}">
                <a16:creationId xmlns:a16="http://schemas.microsoft.com/office/drawing/2014/main" id="{3E04FE10-3E1F-5C11-E34F-C1AD87CE1129}"/>
              </a:ext>
            </a:extLst>
          </p:cNvPr>
          <p:cNvPicPr>
            <a:picLocks noChangeAspect="1"/>
          </p:cNvPicPr>
          <p:nvPr/>
        </p:nvPicPr>
        <p:blipFill>
          <a:blip r:embed="rId5"/>
          <a:stretch>
            <a:fillRect/>
          </a:stretch>
        </p:blipFill>
        <p:spPr>
          <a:xfrm>
            <a:off x="2775040" y="5439763"/>
            <a:ext cx="1914286" cy="1257143"/>
          </a:xfrm>
          <a:prstGeom prst="rect">
            <a:avLst/>
          </a:prstGeom>
        </p:spPr>
      </p:pic>
    </p:spTree>
    <p:extLst>
      <p:ext uri="{BB962C8B-B14F-4D97-AF65-F5344CB8AC3E}">
        <p14:creationId xmlns:p14="http://schemas.microsoft.com/office/powerpoint/2010/main" val="38220653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anim calcmode="lin" valueType="num">
                                      <p:cBhvr>
                                        <p:cTn id="20" dur="500" fill="hold"/>
                                        <p:tgtEl>
                                          <p:spTgt spid="28"/>
                                        </p:tgtEl>
                                        <p:attrNameLst>
                                          <p:attrName>ppt_x</p:attrName>
                                        </p:attrNameLst>
                                      </p:cBhvr>
                                      <p:tavLst>
                                        <p:tav tm="0">
                                          <p:val>
                                            <p:strVal val="#ppt_x"/>
                                          </p:val>
                                        </p:tav>
                                        <p:tav tm="100000">
                                          <p:val>
                                            <p:strVal val="#ppt_x"/>
                                          </p:val>
                                        </p:tav>
                                      </p:tavLst>
                                    </p:anim>
                                    <p:anim calcmode="lin" valueType="num">
                                      <p:cBhvr>
                                        <p:cTn id="21" dur="5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1DF97B4-763E-D36C-1150-A13B99B8374C}"/>
              </a:ext>
            </a:extLst>
          </p:cNvPr>
          <p:cNvGrpSpPr/>
          <p:nvPr/>
        </p:nvGrpSpPr>
        <p:grpSpPr>
          <a:xfrm>
            <a:off x="2818583" y="1796657"/>
            <a:ext cx="5493060" cy="824768"/>
            <a:chOff x="4343400" y="268628"/>
            <a:chExt cx="8239589" cy="1237152"/>
          </a:xfrm>
        </p:grpSpPr>
        <p:sp>
          <p:nvSpPr>
            <p:cNvPr id="3" name="Rectangle 2">
              <a:extLst>
                <a:ext uri="{FF2B5EF4-FFF2-40B4-BE49-F238E27FC236}">
                  <a16:creationId xmlns:a16="http://schemas.microsoft.com/office/drawing/2014/main" id="{E0CEBA55-99C8-AD2E-FE2B-B69DDAEB8548}"/>
                </a:ext>
              </a:extLst>
            </p:cNvPr>
            <p:cNvSpPr/>
            <p:nvPr/>
          </p:nvSpPr>
          <p:spPr>
            <a:xfrm>
              <a:off x="6003592" y="720950"/>
              <a:ext cx="6579397" cy="784830"/>
            </a:xfrm>
            <a:prstGeom prst="rect">
              <a:avLst/>
            </a:prstGeom>
          </p:spPr>
          <p:txBody>
            <a:bodyPr wrap="none">
              <a:spAutoFit/>
            </a:bodyPr>
            <a:lstStyle/>
            <a:p>
              <a:pPr algn="ctr" defTabSz="609630">
                <a:spcBef>
                  <a:spcPct val="0"/>
                </a:spcBef>
              </a:pPr>
              <a:r>
                <a:rPr lang="vi-VN" sz="2800" b="1">
                  <a:latin typeface="UTM Avo" panose="02040603050506020204" pitchFamily="18"/>
                  <a:cs typeface="Arial" panose="020B0604020202020204" pitchFamily="34" charset="0"/>
                </a:rPr>
                <a:t>THẢO LUẬN NHÓM ĐÔI</a:t>
              </a:r>
              <a:endParaRPr lang="en-US" sz="2800" b="1">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3ADD3AB3-514B-46BC-F7BF-E4B68B961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68628"/>
              <a:ext cx="1426393" cy="1221763"/>
            </a:xfrm>
            <a:prstGeom prst="rect">
              <a:avLst/>
            </a:prstGeom>
          </p:spPr>
        </p:pic>
      </p:grpSp>
      <p:sp>
        <p:nvSpPr>
          <p:cNvPr id="7" name="Rectangle: Rounded Corners 12">
            <a:extLst>
              <a:ext uri="{FF2B5EF4-FFF2-40B4-BE49-F238E27FC236}">
                <a16:creationId xmlns:a16="http://schemas.microsoft.com/office/drawing/2014/main" id="{0E003AA8-D553-7660-0AAA-CBAFE24CAA03}"/>
              </a:ext>
            </a:extLst>
          </p:cNvPr>
          <p:cNvSpPr/>
          <p:nvPr/>
        </p:nvSpPr>
        <p:spPr>
          <a:xfrm>
            <a:off x="399417" y="2964102"/>
            <a:ext cx="5114973" cy="2544948"/>
          </a:xfrm>
          <a:prstGeom prst="roundRect">
            <a:avLst>
              <a:gd name="adj" fmla="val 10706"/>
            </a:avLst>
          </a:prstGeom>
          <a:solidFill>
            <a:sysClr val="window" lastClr="FFFFFF"/>
          </a:solidFill>
          <a:ln w="38100" cap="flat" cmpd="sng" algn="ctr">
            <a:solidFill>
              <a:srgbClr val="4BACC6">
                <a:lumMod val="75000"/>
              </a:srgbClr>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rPr>
              <a:t>Hydrocarbon A là alkane có khối lượng phân tử 44 amu. Xác định công thức phân tử và viết công thức cấu tạo của A.</a:t>
            </a:r>
            <a:endParaRPr kumimoji="0" lang="en-US" sz="2400" b="0" i="0" u="none" strike="noStrike" kern="10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778EB8CA-22E6-61A6-CE3E-41ED33326D42}"/>
              </a:ext>
            </a:extLst>
          </p:cNvPr>
          <p:cNvSpPr/>
          <p:nvPr/>
        </p:nvSpPr>
        <p:spPr>
          <a:xfrm>
            <a:off x="5841206" y="3054953"/>
            <a:ext cx="5867400" cy="3347648"/>
          </a:xfrm>
          <a:prstGeom prst="rect">
            <a:avLst/>
          </a:prstGeom>
        </p:spPr>
        <p:txBody>
          <a:bodyPr wrap="square">
            <a:spAutoFit/>
          </a:bodyPr>
          <a:lstStyle/>
          <a:p>
            <a:pPr marR="847" algn="just" defTabSz="609630">
              <a:lnSpc>
                <a:spcPct val="150000"/>
              </a:lnSpc>
            </a:pP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Gọi công thức phân tử của hydrocarbon A là C</a:t>
            </a:r>
            <a:r>
              <a:rPr lang="vi-VN" sz="2400" baseline="-25000" dirty="0">
                <a:solidFill>
                  <a:prstClr val="black"/>
                </a:solidFill>
                <a:latin typeface="UTM Avo" panose="02040603050506020204" pitchFamily="18"/>
                <a:ea typeface="Calibri" panose="020F0502020204030204" pitchFamily="34" charset="0"/>
                <a:cs typeface="Calibri" panose="020F0502020204030204" pitchFamily="34" charset="0"/>
              </a:rPr>
              <a:t>n</a:t>
            </a: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H</a:t>
            </a:r>
            <a:r>
              <a:rPr lang="vi-VN" sz="2400" baseline="-25000" dirty="0">
                <a:solidFill>
                  <a:prstClr val="black"/>
                </a:solidFill>
                <a:latin typeface="UTM Avo" panose="02040603050506020204" pitchFamily="18"/>
                <a:ea typeface="Calibri" panose="020F0502020204030204" pitchFamily="34" charset="0"/>
                <a:cs typeface="Calibri" panose="020F0502020204030204" pitchFamily="34" charset="0"/>
              </a:rPr>
              <a:t>2n + 2</a:t>
            </a: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 (n ≥ 1)</a:t>
            </a:r>
            <a:endParaRPr lang="en-US" sz="2400" dirty="0">
              <a:solidFill>
                <a:prstClr val="black"/>
              </a:solidFill>
              <a:latin typeface="UTM Avo" panose="02040603050506020204" pitchFamily="18"/>
              <a:ea typeface="Calibri" panose="020F0502020204030204" pitchFamily="34" charset="0"/>
              <a:cs typeface="Calibri" panose="020F0502020204030204" pitchFamily="34" charset="0"/>
            </a:endParaRPr>
          </a:p>
          <a:p>
            <a:pPr marL="22861" marR="847" algn="just" defTabSz="609630">
              <a:lnSpc>
                <a:spcPct val="150000"/>
              </a:lnSpc>
            </a:pP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Theo bài ta có: 12n + 2n + 2 = 44</a:t>
            </a:r>
            <a:endParaRPr lang="en-US" sz="2400" dirty="0">
              <a:solidFill>
                <a:prstClr val="black"/>
              </a:solidFill>
              <a:latin typeface="UTM Avo" panose="02040603050506020204" pitchFamily="18"/>
              <a:ea typeface="Calibri" panose="020F0502020204030204" pitchFamily="34" charset="0"/>
              <a:cs typeface="Calibri" panose="020F0502020204030204" pitchFamily="34" charset="0"/>
            </a:endParaRPr>
          </a:p>
          <a:p>
            <a:pPr marL="22861" marR="847" algn="just" defTabSz="609630">
              <a:lnSpc>
                <a:spcPct val="150000"/>
              </a:lnSpc>
            </a:pP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 n = 3</a:t>
            </a:r>
            <a:r>
              <a:rPr lang="en-US" sz="2400" dirty="0">
                <a:solidFill>
                  <a:prstClr val="black"/>
                </a:solidFill>
                <a:latin typeface="UTM Avo" panose="02040603050506020204" pitchFamily="18"/>
                <a:ea typeface="Calibri" panose="020F0502020204030204" pitchFamily="34" charset="0"/>
                <a:cs typeface="Calibri" panose="020F0502020204030204" pitchFamily="34" charset="0"/>
              </a:rPr>
              <a:t>.</a:t>
            </a:r>
          </a:p>
          <a:p>
            <a:pPr marL="22861" marR="847" algn="just" defTabSz="609630">
              <a:lnSpc>
                <a:spcPct val="150000"/>
              </a:lnSpc>
            </a:pP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 Công thức phân tử của A là C</a:t>
            </a:r>
            <a:r>
              <a:rPr lang="vi-VN" sz="2400" baseline="-25000" dirty="0">
                <a:solidFill>
                  <a:prstClr val="black"/>
                </a:solidFill>
                <a:latin typeface="UTM Avo" panose="02040603050506020204" pitchFamily="18"/>
                <a:ea typeface="Calibri" panose="020F0502020204030204" pitchFamily="34" charset="0"/>
                <a:cs typeface="Calibri" panose="020F0502020204030204" pitchFamily="34" charset="0"/>
              </a:rPr>
              <a:t>3</a:t>
            </a: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H</a:t>
            </a:r>
            <a:r>
              <a:rPr lang="vi-VN" sz="2400" baseline="-25000" dirty="0">
                <a:solidFill>
                  <a:prstClr val="black"/>
                </a:solidFill>
                <a:latin typeface="UTM Avo" panose="02040603050506020204" pitchFamily="18"/>
                <a:ea typeface="Calibri" panose="020F0502020204030204" pitchFamily="34" charset="0"/>
                <a:cs typeface="Calibri" panose="020F0502020204030204" pitchFamily="34" charset="0"/>
              </a:rPr>
              <a:t>8</a:t>
            </a:r>
            <a:r>
              <a:rPr lang="en-US" sz="2400" dirty="0">
                <a:solidFill>
                  <a:prstClr val="black"/>
                </a:solidFill>
                <a:latin typeface="UTM Avo" panose="02040603050506020204" pitchFamily="18"/>
                <a:ea typeface="Calibri" panose="020F0502020204030204" pitchFamily="34" charset="0"/>
                <a:cs typeface="Calibri" panose="020F0502020204030204" pitchFamily="34" charset="0"/>
              </a:rPr>
              <a:t>.</a:t>
            </a:r>
          </a:p>
          <a:p>
            <a:pPr marL="22861" marR="847" algn="just" defTabSz="609630">
              <a:lnSpc>
                <a:spcPct val="150000"/>
              </a:lnSpc>
            </a:pP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Công thức cấu tạo: CH</a:t>
            </a:r>
            <a:r>
              <a:rPr lang="vi-VN" sz="2400" baseline="-25000" dirty="0">
                <a:solidFill>
                  <a:prstClr val="black"/>
                </a:solidFill>
                <a:latin typeface="UTM Avo" panose="02040603050506020204" pitchFamily="18"/>
                <a:ea typeface="Calibri" panose="020F0502020204030204" pitchFamily="34" charset="0"/>
                <a:cs typeface="Calibri" panose="020F0502020204030204" pitchFamily="34" charset="0"/>
              </a:rPr>
              <a:t>3</a:t>
            </a: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 – CH</a:t>
            </a:r>
            <a:r>
              <a:rPr lang="vi-VN" sz="2400" baseline="-25000" dirty="0">
                <a:solidFill>
                  <a:prstClr val="black"/>
                </a:solidFill>
                <a:latin typeface="UTM Avo" panose="02040603050506020204" pitchFamily="18"/>
                <a:ea typeface="Calibri" panose="020F0502020204030204" pitchFamily="34" charset="0"/>
                <a:cs typeface="Calibri" panose="020F0502020204030204" pitchFamily="34" charset="0"/>
              </a:rPr>
              <a:t>2</a:t>
            </a:r>
            <a:r>
              <a:rPr lang="vi-VN" sz="2400" dirty="0">
                <a:solidFill>
                  <a:prstClr val="black"/>
                </a:solidFill>
                <a:latin typeface="UTM Avo" panose="02040603050506020204" pitchFamily="18"/>
                <a:ea typeface="Calibri" panose="020F0502020204030204" pitchFamily="34" charset="0"/>
                <a:cs typeface="Calibri" panose="020F0502020204030204" pitchFamily="34" charset="0"/>
              </a:rPr>
              <a:t> – CH</a:t>
            </a:r>
            <a:r>
              <a:rPr lang="vi-VN" sz="2400" baseline="-25000" dirty="0">
                <a:solidFill>
                  <a:prstClr val="black"/>
                </a:solidFill>
                <a:latin typeface="UTM Avo" panose="02040603050506020204" pitchFamily="18"/>
                <a:ea typeface="Calibri" panose="020F0502020204030204" pitchFamily="34" charset="0"/>
                <a:cs typeface="Calibri" panose="020F0502020204030204" pitchFamily="34" charset="0"/>
              </a:rPr>
              <a:t>3</a:t>
            </a:r>
            <a:r>
              <a:rPr lang="en-US" sz="2400" dirty="0">
                <a:solidFill>
                  <a:prstClr val="black"/>
                </a:solidFill>
                <a:latin typeface="UTM Avo" panose="02040603050506020204" pitchFamily="18"/>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2514643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7823D2E9-9477-C53F-75E0-9F2E7A57B38F}"/>
              </a:ext>
            </a:extLst>
          </p:cNvPr>
          <p:cNvGrpSpPr/>
          <p:nvPr/>
        </p:nvGrpSpPr>
        <p:grpSpPr>
          <a:xfrm>
            <a:off x="601715" y="1753993"/>
            <a:ext cx="1016000" cy="1016000"/>
            <a:chOff x="838200" y="2095500"/>
            <a:chExt cx="1524000" cy="1524000"/>
          </a:xfrm>
        </p:grpSpPr>
        <p:sp>
          <p:nvSpPr>
            <p:cNvPr id="21" name="Oval 20">
              <a:extLst>
                <a:ext uri="{FF2B5EF4-FFF2-40B4-BE49-F238E27FC236}">
                  <a16:creationId xmlns:a16="http://schemas.microsoft.com/office/drawing/2014/main" id="{EFFC717E-DDD3-A2AA-E91C-FCCA54FB47E6}"/>
                </a:ext>
              </a:extLst>
            </p:cNvPr>
            <p:cNvSpPr/>
            <p:nvPr/>
          </p:nvSpPr>
          <p:spPr>
            <a:xfrm>
              <a:off x="838200" y="2095500"/>
              <a:ext cx="1524000" cy="1524000"/>
            </a:xfrm>
            <a:prstGeom prst="ellipse">
              <a:avLst/>
            </a:prstGeom>
            <a:solidFill>
              <a:srgbClr val="C0504D">
                <a:lumMod val="40000"/>
                <a:lumOff val="60000"/>
              </a:srgbClr>
            </a:solidFill>
            <a:ln w="25400" cap="flat" cmpd="sng" algn="ctr">
              <a:solidFill>
                <a:srgbClr val="C0504D">
                  <a:lumMod val="40000"/>
                  <a:lumOff val="6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u="none" strike="noStrike" kern="0" cap="none" spc="0" normalizeH="0" baseline="0" noProof="0">
                <a:ln>
                  <a:noFill/>
                </a:ln>
                <a:effectLst/>
                <a:uLnTx/>
                <a:uFillTx/>
                <a:latin typeface="UTM Avo" panose="02040603050506020204" pitchFamily="18"/>
              </a:endParaRPr>
            </a:p>
          </p:txBody>
        </p:sp>
        <p:pic>
          <p:nvPicPr>
            <p:cNvPr id="22" name="Picture 21">
              <a:extLst>
                <a:ext uri="{FF2B5EF4-FFF2-40B4-BE49-F238E27FC236}">
                  <a16:creationId xmlns:a16="http://schemas.microsoft.com/office/drawing/2014/main" id="{13504D89-D8D2-E603-8BAF-F38650ADA465}"/>
                </a:ext>
              </a:extLst>
            </p:cNvPr>
            <p:cNvPicPr>
              <a:picLocks noChangeAspect="1"/>
            </p:cNvPicPr>
            <p:nvPr/>
          </p:nvPicPr>
          <p:blipFill>
            <a:blip r:embed="rId3"/>
            <a:stretch>
              <a:fillRect/>
            </a:stretch>
          </p:blipFill>
          <p:spPr>
            <a:xfrm>
              <a:off x="1066800" y="2247900"/>
              <a:ext cx="1074644" cy="1066800"/>
            </a:xfrm>
            <a:prstGeom prst="rect">
              <a:avLst/>
            </a:prstGeom>
          </p:spPr>
        </p:pic>
      </p:grpSp>
      <p:sp>
        <p:nvSpPr>
          <p:cNvPr id="23" name="Rectangle 22">
            <a:extLst>
              <a:ext uri="{FF2B5EF4-FFF2-40B4-BE49-F238E27FC236}">
                <a16:creationId xmlns:a16="http://schemas.microsoft.com/office/drawing/2014/main" id="{C70B86B4-6E38-1AC6-C346-AB53354BC0EB}"/>
              </a:ext>
            </a:extLst>
          </p:cNvPr>
          <p:cNvSpPr/>
          <p:nvPr/>
        </p:nvSpPr>
        <p:spPr>
          <a:xfrm>
            <a:off x="1770115" y="2015772"/>
            <a:ext cx="8299067" cy="461665"/>
          </a:xfrm>
          <a:prstGeom prst="rect">
            <a:avLst/>
          </a:prstGeom>
        </p:spPr>
        <p:txBody>
          <a:bodyPr wrap="none">
            <a:spAutoFit/>
          </a:bodyPr>
          <a:lstStyle/>
          <a:p>
            <a:pPr defTabSz="609630"/>
            <a:r>
              <a:rPr lang="vi-VN" sz="2400" b="1" dirty="0">
                <a:latin typeface="UTM Avo" panose="02040603050506020204" pitchFamily="18"/>
                <a:cs typeface="Arial" panose="020B0604020202020204" pitchFamily="34" charset="0"/>
              </a:rPr>
              <a:t>Thí nghiệm: Tìm hiểu về phản ứng cháy của butane</a:t>
            </a:r>
            <a:endParaRPr lang="en-US" sz="2400" b="1" dirty="0">
              <a:latin typeface="UTM Avo" panose="02040603050506020204" pitchFamily="18"/>
              <a:cs typeface="Arial" panose="020B0604020202020204" pitchFamily="34" charset="0"/>
            </a:endParaRPr>
          </a:p>
        </p:txBody>
      </p:sp>
      <p:sp>
        <p:nvSpPr>
          <p:cNvPr id="25" name="TextBox 24">
            <a:extLst>
              <a:ext uri="{FF2B5EF4-FFF2-40B4-BE49-F238E27FC236}">
                <a16:creationId xmlns:a16="http://schemas.microsoft.com/office/drawing/2014/main" id="{90650B72-EA1F-8FA0-A01F-8A2A62C70E87}"/>
              </a:ext>
            </a:extLst>
          </p:cNvPr>
          <p:cNvSpPr txBox="1"/>
          <p:nvPr/>
        </p:nvSpPr>
        <p:spPr>
          <a:xfrm>
            <a:off x="5181600" y="2715515"/>
            <a:ext cx="1828800" cy="461665"/>
          </a:xfrm>
          <a:prstGeom prst="rect">
            <a:avLst/>
          </a:prstGeom>
          <a:noFill/>
        </p:spPr>
        <p:txBody>
          <a:bodyPr wrap="square" rtlCol="0">
            <a:spAutoFit/>
          </a:bodyPr>
          <a:lstStyle/>
          <a:p>
            <a:pPr algn="ctr" defTabSz="609630"/>
            <a:r>
              <a:rPr lang="vi-VN" sz="2400" b="1" dirty="0">
                <a:latin typeface="UTM Avo" panose="02040603050506020204" pitchFamily="18"/>
                <a:cs typeface="Arial" panose="020B0604020202020204" pitchFamily="34" charset="0"/>
              </a:rPr>
              <a:t>Chuẩn bị</a:t>
            </a:r>
            <a:endParaRPr lang="en-US" sz="2400" b="1" dirty="0">
              <a:latin typeface="UTM Avo" panose="02040603050506020204" pitchFamily="18"/>
              <a:cs typeface="Arial" panose="020B0604020202020204" pitchFamily="34" charset="0"/>
            </a:endParaRPr>
          </a:p>
        </p:txBody>
      </p:sp>
      <p:grpSp>
        <p:nvGrpSpPr>
          <p:cNvPr id="26" name="Group 25">
            <a:extLst>
              <a:ext uri="{FF2B5EF4-FFF2-40B4-BE49-F238E27FC236}">
                <a16:creationId xmlns:a16="http://schemas.microsoft.com/office/drawing/2014/main" id="{C41FBE2C-1B9A-9D46-BAB3-EFC95DE5B275}"/>
              </a:ext>
            </a:extLst>
          </p:cNvPr>
          <p:cNvGrpSpPr/>
          <p:nvPr/>
        </p:nvGrpSpPr>
        <p:grpSpPr>
          <a:xfrm>
            <a:off x="673540" y="3379144"/>
            <a:ext cx="1894910" cy="2562942"/>
            <a:chOff x="457201" y="3703776"/>
            <a:chExt cx="3810000" cy="5153178"/>
          </a:xfrm>
        </p:grpSpPr>
        <p:sp>
          <p:nvSpPr>
            <p:cNvPr id="27" name="TextBox 26">
              <a:extLst>
                <a:ext uri="{FF2B5EF4-FFF2-40B4-BE49-F238E27FC236}">
                  <a16:creationId xmlns:a16="http://schemas.microsoft.com/office/drawing/2014/main" id="{9A46E099-4473-A7ED-B58B-6A46A3997B33}"/>
                </a:ext>
              </a:extLst>
            </p:cNvPr>
            <p:cNvSpPr txBox="1"/>
            <p:nvPr/>
          </p:nvSpPr>
          <p:spPr>
            <a:xfrm>
              <a:off x="457201" y="8256789"/>
              <a:ext cx="3810000" cy="600165"/>
            </a:xfrm>
            <a:prstGeom prst="rect">
              <a:avLst/>
            </a:prstGeom>
            <a:noFill/>
          </p:spPr>
          <p:txBody>
            <a:bodyPr wrap="square" rtlCol="0">
              <a:spAutoFit/>
            </a:bodyPr>
            <a:lstStyle/>
            <a:p>
              <a:pPr algn="ctr" defTabSz="609630"/>
              <a:r>
                <a:rPr lang="en-US" sz="2000">
                  <a:latin typeface="UTM Avo" panose="02040603050506020204" pitchFamily="18"/>
                  <a:cs typeface="Arial" panose="020B0604020202020204" pitchFamily="34" charset="0"/>
                </a:rPr>
                <a:t>Ống nghiệm</a:t>
              </a:r>
            </a:p>
          </p:txBody>
        </p:sp>
        <p:pic>
          <p:nvPicPr>
            <p:cNvPr id="28" name="Picture 2">
              <a:extLst>
                <a:ext uri="{FF2B5EF4-FFF2-40B4-BE49-F238E27FC236}">
                  <a16:creationId xmlns:a16="http://schemas.microsoft.com/office/drawing/2014/main" id="{DB23B7B3-125C-DE2B-92AA-9193CE2B3B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560" t="2816" r="35067" b="5501"/>
            <a:stretch/>
          </p:blipFill>
          <p:spPr bwMode="auto">
            <a:xfrm>
              <a:off x="1600200" y="3703776"/>
              <a:ext cx="1524001" cy="44537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 28">
            <a:extLst>
              <a:ext uri="{FF2B5EF4-FFF2-40B4-BE49-F238E27FC236}">
                <a16:creationId xmlns:a16="http://schemas.microsoft.com/office/drawing/2014/main" id="{798ACCC5-7B86-00EC-50BB-7F37D99D8CB3}"/>
              </a:ext>
            </a:extLst>
          </p:cNvPr>
          <p:cNvGrpSpPr/>
          <p:nvPr/>
        </p:nvGrpSpPr>
        <p:grpSpPr>
          <a:xfrm>
            <a:off x="3025708" y="4315187"/>
            <a:ext cx="2402982" cy="2302536"/>
            <a:chOff x="3454156" y="4953000"/>
            <a:chExt cx="4831556" cy="4629594"/>
          </a:xfrm>
        </p:grpSpPr>
        <p:pic>
          <p:nvPicPr>
            <p:cNvPr id="30" name="Picture 4">
              <a:extLst>
                <a:ext uri="{FF2B5EF4-FFF2-40B4-BE49-F238E27FC236}">
                  <a16:creationId xmlns:a16="http://schemas.microsoft.com/office/drawing/2014/main" id="{5FA0200F-85DA-018E-0E7E-1CC9985F9C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6378" y="4953000"/>
              <a:ext cx="3567112" cy="3567112"/>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FC91FA00-40D7-E319-81BB-74243882ACD4}"/>
                </a:ext>
              </a:extLst>
            </p:cNvPr>
            <p:cNvSpPr txBox="1"/>
            <p:nvPr/>
          </p:nvSpPr>
          <p:spPr>
            <a:xfrm>
              <a:off x="3454156" y="8982429"/>
              <a:ext cx="4831556" cy="600165"/>
            </a:xfrm>
            <a:prstGeom prst="rect">
              <a:avLst/>
            </a:prstGeom>
            <a:noFill/>
          </p:spPr>
          <p:txBody>
            <a:bodyPr wrap="square" rtlCol="0">
              <a:spAutoFit/>
            </a:bodyPr>
            <a:lstStyle/>
            <a:p>
              <a:pPr algn="ctr" defTabSz="609630"/>
              <a:r>
                <a:rPr lang="en-US" sz="2000">
                  <a:latin typeface="UTM Avo" panose="02040603050506020204" pitchFamily="18"/>
                  <a:cs typeface="Arial" panose="020B0604020202020204" pitchFamily="34" charset="0"/>
                </a:rPr>
                <a:t>Kẹp ống nghiệm</a:t>
              </a:r>
            </a:p>
          </p:txBody>
        </p:sp>
      </p:grpSp>
      <p:grpSp>
        <p:nvGrpSpPr>
          <p:cNvPr id="32" name="Group 31">
            <a:extLst>
              <a:ext uri="{FF2B5EF4-FFF2-40B4-BE49-F238E27FC236}">
                <a16:creationId xmlns:a16="http://schemas.microsoft.com/office/drawing/2014/main" id="{701CDBBC-FE56-1382-5E71-A8B781B81AC3}"/>
              </a:ext>
            </a:extLst>
          </p:cNvPr>
          <p:cNvGrpSpPr/>
          <p:nvPr/>
        </p:nvGrpSpPr>
        <p:grpSpPr>
          <a:xfrm>
            <a:off x="6200385" y="3379144"/>
            <a:ext cx="3174677" cy="2936885"/>
            <a:chOff x="8582992" y="3771899"/>
            <a:chExt cx="6383164" cy="5905048"/>
          </a:xfrm>
        </p:grpSpPr>
        <p:pic>
          <p:nvPicPr>
            <p:cNvPr id="33" name="Picture 6">
              <a:extLst>
                <a:ext uri="{FF2B5EF4-FFF2-40B4-BE49-F238E27FC236}">
                  <a16:creationId xmlns:a16="http://schemas.microsoft.com/office/drawing/2014/main" id="{871E564E-4A9F-6FCC-8195-EEC533099A8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179"/>
            <a:stretch/>
          </p:blipFill>
          <p:spPr bwMode="auto">
            <a:xfrm>
              <a:off x="8582992" y="3771899"/>
              <a:ext cx="4831556" cy="5905048"/>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A802DC61-4884-8B0E-0589-483BCDB201D5}"/>
                </a:ext>
              </a:extLst>
            </p:cNvPr>
            <p:cNvSpPr txBox="1"/>
            <p:nvPr/>
          </p:nvSpPr>
          <p:spPr>
            <a:xfrm>
              <a:off x="10134599" y="4041906"/>
              <a:ext cx="4831557" cy="600165"/>
            </a:xfrm>
            <a:prstGeom prst="rect">
              <a:avLst/>
            </a:prstGeom>
            <a:noFill/>
          </p:spPr>
          <p:txBody>
            <a:bodyPr wrap="square" rtlCol="0">
              <a:spAutoFit/>
            </a:bodyPr>
            <a:lstStyle/>
            <a:p>
              <a:pPr algn="ctr" defTabSz="609630"/>
              <a:r>
                <a:rPr lang="en-US" sz="2000">
                  <a:latin typeface="UTM Avo" panose="02040603050506020204" pitchFamily="18"/>
                  <a:cs typeface="Arial" panose="020B0604020202020204" pitchFamily="34" charset="0"/>
                </a:rPr>
                <a:t>Giá thí nghiệm</a:t>
              </a:r>
            </a:p>
          </p:txBody>
        </p:sp>
      </p:grpSp>
      <p:grpSp>
        <p:nvGrpSpPr>
          <p:cNvPr id="35" name="Group 34">
            <a:extLst>
              <a:ext uri="{FF2B5EF4-FFF2-40B4-BE49-F238E27FC236}">
                <a16:creationId xmlns:a16="http://schemas.microsoft.com/office/drawing/2014/main" id="{7C60EA9D-B97A-1FB6-9FF3-753A4F2D6EBB}"/>
              </a:ext>
            </a:extLst>
          </p:cNvPr>
          <p:cNvGrpSpPr/>
          <p:nvPr/>
        </p:nvGrpSpPr>
        <p:grpSpPr>
          <a:xfrm>
            <a:off x="9051742" y="3899301"/>
            <a:ext cx="2831946" cy="1896569"/>
            <a:chOff x="12552052" y="5479730"/>
            <a:chExt cx="5694052" cy="3813336"/>
          </a:xfrm>
        </p:grpSpPr>
        <p:pic>
          <p:nvPicPr>
            <p:cNvPr id="36" name="Picture 8">
              <a:extLst>
                <a:ext uri="{FF2B5EF4-FFF2-40B4-BE49-F238E27FC236}">
                  <a16:creationId xmlns:a16="http://schemas.microsoft.com/office/drawing/2014/main" id="{26B33A74-9CF8-F5C2-C408-B8910E4E89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52052" y="5479730"/>
              <a:ext cx="3567113" cy="3567113"/>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35E73FEA-64F6-7FA2-FBE5-293729F29705}"/>
                </a:ext>
              </a:extLst>
            </p:cNvPr>
            <p:cNvSpPr txBox="1"/>
            <p:nvPr/>
          </p:nvSpPr>
          <p:spPr>
            <a:xfrm>
              <a:off x="13414547" y="8692901"/>
              <a:ext cx="4831557" cy="600165"/>
            </a:xfrm>
            <a:prstGeom prst="rect">
              <a:avLst/>
            </a:prstGeom>
            <a:noFill/>
          </p:spPr>
          <p:txBody>
            <a:bodyPr wrap="square" rtlCol="0">
              <a:spAutoFit/>
            </a:bodyPr>
            <a:lstStyle/>
            <a:p>
              <a:pPr algn="ctr" defTabSz="609630"/>
              <a:r>
                <a:rPr lang="en-US" sz="2000">
                  <a:latin typeface="UTM Avo" panose="02040603050506020204" pitchFamily="18"/>
                  <a:cs typeface="Arial" panose="020B0604020202020204" pitchFamily="34" charset="0"/>
                </a:rPr>
                <a:t>Ống hút nhỏ giọt</a:t>
              </a:r>
            </a:p>
          </p:txBody>
        </p:sp>
      </p:grpSp>
    </p:spTree>
    <p:extLst>
      <p:ext uri="{BB962C8B-B14F-4D97-AF65-F5344CB8AC3E}">
        <p14:creationId xmlns:p14="http://schemas.microsoft.com/office/powerpoint/2010/main" val="18295687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500" fill="hold"/>
                                        <p:tgtEl>
                                          <p:spTgt spid="25"/>
                                        </p:tgtEl>
                                        <p:attrNameLst>
                                          <p:attrName>ppt_w</p:attrName>
                                        </p:attrNameLst>
                                      </p:cBhvr>
                                      <p:tavLst>
                                        <p:tav tm="0">
                                          <p:val>
                                            <p:fltVal val="0"/>
                                          </p:val>
                                        </p:tav>
                                        <p:tav tm="100000">
                                          <p:val>
                                            <p:strVal val="#ppt_w"/>
                                          </p:val>
                                        </p:tav>
                                      </p:tavLst>
                                    </p:anim>
                                    <p:anim calcmode="lin" valueType="num">
                                      <p:cBhvr>
                                        <p:cTn id="19" dur="500" fill="hold"/>
                                        <p:tgtEl>
                                          <p:spTgt spid="25"/>
                                        </p:tgtEl>
                                        <p:attrNameLst>
                                          <p:attrName>ppt_h</p:attrName>
                                        </p:attrNameLst>
                                      </p:cBhvr>
                                      <p:tavLst>
                                        <p:tav tm="0">
                                          <p:val>
                                            <p:fltVal val="0"/>
                                          </p:val>
                                        </p:tav>
                                        <p:tav tm="100000">
                                          <p:val>
                                            <p:strVal val="#ppt_h"/>
                                          </p:val>
                                        </p:tav>
                                      </p:tavLst>
                                    </p:anim>
                                    <p:animEffect transition="in" filter="fade">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ppt_x"/>
                                          </p:val>
                                        </p:tav>
                                        <p:tav tm="100000">
                                          <p:val>
                                            <p:strVal val="#ppt_x"/>
                                          </p:val>
                                        </p:tav>
                                      </p:tavLst>
                                    </p:anim>
                                    <p:anim calcmode="lin" valueType="num">
                                      <p:cBhvr additive="base">
                                        <p:cTn id="34" dur="500" fill="hold"/>
                                        <p:tgtEl>
                                          <p:spTgt spid="3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EAB693F-F146-33A1-FA47-4AFAFE154499}"/>
              </a:ext>
            </a:extLst>
          </p:cNvPr>
          <p:cNvSpPr txBox="1"/>
          <p:nvPr/>
        </p:nvSpPr>
        <p:spPr>
          <a:xfrm>
            <a:off x="2718594" y="1803084"/>
            <a:ext cx="1828800" cy="461665"/>
          </a:xfrm>
          <a:prstGeom prst="rect">
            <a:avLst/>
          </a:prstGeom>
          <a:noFill/>
        </p:spPr>
        <p:txBody>
          <a:bodyPr wrap="square" rtlCol="0">
            <a:spAutoFit/>
          </a:bodyPr>
          <a:lstStyle/>
          <a:p>
            <a:pPr algn="ctr" defTabSz="609630"/>
            <a:r>
              <a:rPr lang="vi-VN" sz="2400" b="1" dirty="0">
                <a:latin typeface="UTM Avo" panose="02040603050506020204" pitchFamily="18"/>
                <a:cs typeface="Arial" panose="020B0604020202020204" pitchFamily="34" charset="0"/>
              </a:rPr>
              <a:t>Tiến hành</a:t>
            </a:r>
            <a:endParaRPr lang="en-US" sz="2400" b="1" dirty="0">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AB64FBB9-0F07-E28E-A492-6972A6254ADD}"/>
              </a:ext>
            </a:extLst>
          </p:cNvPr>
          <p:cNvSpPr txBox="1"/>
          <p:nvPr/>
        </p:nvSpPr>
        <p:spPr>
          <a:xfrm>
            <a:off x="508794" y="2342239"/>
            <a:ext cx="6248400" cy="2248693"/>
          </a:xfrm>
          <a:prstGeom prst="rect">
            <a:avLst/>
          </a:prstGeom>
          <a:noFill/>
        </p:spPr>
        <p:txBody>
          <a:bodyPr wrap="square" rtlCol="0">
            <a:spAutoFit/>
          </a:bodyPr>
          <a:lstStyle/>
          <a:p>
            <a:pPr marL="381019" marR="0" lvl="0" indent="-381019" algn="just" defTabSz="60963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vi-VN" sz="2400" b="1" i="0" u="none" strike="noStrike" kern="0" cap="none" spc="0" normalizeH="0" baseline="0" noProof="0" dirty="0">
                <a:ln>
                  <a:noFill/>
                </a:ln>
                <a:effectLst/>
                <a:uLnTx/>
                <a:uFillTx/>
                <a:latin typeface="UTM Avo" panose="02040603050506020204" pitchFamily="18"/>
                <a:cs typeface="Arial" panose="020B0604020202020204" pitchFamily="34" charset="0"/>
              </a:rPr>
              <a:t>Bước 1: </a:t>
            </a:r>
            <a:r>
              <a:rPr kumimoji="0" lang="vi-VN" sz="2400" b="0" i="0" u="none" strike="noStrike" kern="0" cap="none" spc="0" normalizeH="0" baseline="0" noProof="0" dirty="0">
                <a:ln>
                  <a:noFill/>
                </a:ln>
                <a:effectLst/>
                <a:uLnTx/>
                <a:uFillTx/>
                <a:latin typeface="UTM Avo" panose="02040603050506020204" pitchFamily="18"/>
              </a:rPr>
              <a:t>Lắp ống nghiệm vào giá, bật bật lửa gas và đưa vào gần miệng ống nghiệm đến khi thấy thành </a:t>
            </a:r>
            <a:br>
              <a:rPr kumimoji="0" lang="vi-VN" sz="2400" b="0" i="0" u="none" strike="noStrike" kern="0" cap="none" spc="0" normalizeH="0" baseline="0" noProof="0" dirty="0">
                <a:ln>
                  <a:noFill/>
                </a:ln>
                <a:effectLst/>
                <a:uLnTx/>
                <a:uFillTx/>
                <a:latin typeface="UTM Avo" panose="02040603050506020204" pitchFamily="18"/>
              </a:rPr>
            </a:br>
            <a:r>
              <a:rPr kumimoji="0" lang="vi-VN" sz="2400" b="0" i="0" u="none" strike="noStrike" kern="0" cap="none" spc="0" normalizeH="0" baseline="0" noProof="0" dirty="0">
                <a:ln>
                  <a:noFill/>
                </a:ln>
                <a:effectLst/>
                <a:uLnTx/>
                <a:uFillTx/>
                <a:latin typeface="UTM Avo" panose="02040603050506020204" pitchFamily="18"/>
              </a:rPr>
              <a:t>ống nghiệm mờ đi thì dừng lại.</a:t>
            </a:r>
            <a:endParaRPr kumimoji="0" lang="en-US" sz="2400" b="0" i="0" u="none" strike="noStrike" kern="0" cap="none" spc="0" normalizeH="0" baseline="0" noProof="0" dirty="0">
              <a:ln>
                <a:noFill/>
              </a:ln>
              <a:effectLst/>
              <a:uLnTx/>
              <a:uFillTx/>
              <a:latin typeface="UTM Avo" panose="02040603050506020204" pitchFamily="18"/>
            </a:endParaRPr>
          </a:p>
        </p:txBody>
      </p:sp>
      <p:sp>
        <p:nvSpPr>
          <p:cNvPr id="10" name="TextBox 9">
            <a:extLst>
              <a:ext uri="{FF2B5EF4-FFF2-40B4-BE49-F238E27FC236}">
                <a16:creationId xmlns:a16="http://schemas.microsoft.com/office/drawing/2014/main" id="{2E4F2C80-D202-F78A-EF75-4D9E3CD2D6F2}"/>
              </a:ext>
            </a:extLst>
          </p:cNvPr>
          <p:cNvSpPr txBox="1"/>
          <p:nvPr/>
        </p:nvSpPr>
        <p:spPr>
          <a:xfrm>
            <a:off x="508794" y="4946988"/>
            <a:ext cx="6248400" cy="1694695"/>
          </a:xfrm>
          <a:prstGeom prst="rect">
            <a:avLst/>
          </a:prstGeom>
          <a:noFill/>
        </p:spPr>
        <p:txBody>
          <a:bodyPr wrap="square" rtlCol="0">
            <a:spAutoFit/>
          </a:bodyPr>
          <a:lstStyle/>
          <a:p>
            <a:pPr marL="381019" marR="0" lvl="0" indent="-381019" algn="just" defTabSz="60963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vi-VN" sz="2400" b="1" i="0" u="none" strike="noStrike" kern="0" cap="none" spc="0" normalizeH="0" baseline="0" noProof="0" dirty="0">
                <a:ln>
                  <a:noFill/>
                </a:ln>
                <a:effectLst/>
                <a:uLnTx/>
                <a:uFillTx/>
                <a:latin typeface="UTM Avo" panose="02040603050506020204" pitchFamily="18"/>
                <a:cs typeface="Arial" panose="020B0604020202020204" pitchFamily="34" charset="0"/>
              </a:rPr>
              <a:t>Bước 2: </a:t>
            </a:r>
            <a:r>
              <a:rPr kumimoji="0" lang="vi-VN" sz="2400" b="0" i="0" u="none" strike="noStrike" kern="0" cap="none" spc="0" normalizeH="0" baseline="0" noProof="0" dirty="0">
                <a:ln>
                  <a:noFill/>
                </a:ln>
                <a:effectLst/>
                <a:uLnTx/>
                <a:uFillTx/>
                <a:latin typeface="UTM Avo" panose="02040603050506020204" pitchFamily="18"/>
              </a:rPr>
              <a:t>Xoay ống nghiệm lại, </a:t>
            </a:r>
            <a:br>
              <a:rPr kumimoji="0" lang="vi-VN" sz="2400" b="0" i="0" u="none" strike="noStrike" kern="0" cap="none" spc="0" normalizeH="0" baseline="0" noProof="0" dirty="0">
                <a:ln>
                  <a:noFill/>
                </a:ln>
                <a:effectLst/>
                <a:uLnTx/>
                <a:uFillTx/>
                <a:latin typeface="UTM Avo" panose="02040603050506020204" pitchFamily="18"/>
              </a:rPr>
            </a:br>
            <a:r>
              <a:rPr kumimoji="0" lang="vi-VN" sz="2400" b="0" i="0" u="none" strike="noStrike" kern="0" cap="none" spc="0" normalizeH="0" baseline="0" noProof="0" dirty="0">
                <a:ln>
                  <a:noFill/>
                </a:ln>
                <a:effectLst/>
                <a:uLnTx/>
                <a:uFillTx/>
                <a:latin typeface="UTM Avo" panose="02040603050506020204" pitchFamily="18"/>
              </a:rPr>
              <a:t>cho khoảng 5mL nước vôi trong và ống nghiệm và lắc nhẹ.</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191400C8-C07E-0AD7-6132-661327FFC674}"/>
              </a:ext>
            </a:extLst>
          </p:cNvPr>
          <p:cNvPicPr>
            <a:picLocks noChangeAspect="1"/>
          </p:cNvPicPr>
          <p:nvPr/>
        </p:nvPicPr>
        <p:blipFill>
          <a:blip r:embed="rId3"/>
          <a:stretch>
            <a:fillRect/>
          </a:stretch>
        </p:blipFill>
        <p:spPr>
          <a:xfrm>
            <a:off x="7175686" y="1935302"/>
            <a:ext cx="4507520" cy="4706381"/>
          </a:xfrm>
          <a:prstGeom prst="rect">
            <a:avLst/>
          </a:prstGeom>
        </p:spPr>
      </p:pic>
    </p:spTree>
    <p:extLst>
      <p:ext uri="{BB962C8B-B14F-4D97-AF65-F5344CB8AC3E}">
        <p14:creationId xmlns:p14="http://schemas.microsoft.com/office/powerpoint/2010/main" val="1100753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y2mate.com - Thí nghiệm đốt cháy butane_480p">
            <a:hlinkClick r:id="" action="ppaction://media"/>
            <a:extLst>
              <a:ext uri="{FF2B5EF4-FFF2-40B4-BE49-F238E27FC236}">
                <a16:creationId xmlns:a16="http://schemas.microsoft.com/office/drawing/2014/main" id="{FF1A5131-F5F9-D92D-C6E0-4A163E31E9B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69250" y="2482355"/>
            <a:ext cx="7453497" cy="4189319"/>
          </a:xfrm>
          <a:prstGeom prst="rect">
            <a:avLst/>
          </a:prstGeom>
        </p:spPr>
      </p:pic>
      <p:sp>
        <p:nvSpPr>
          <p:cNvPr id="8" name="TextBox 7">
            <a:extLst>
              <a:ext uri="{FF2B5EF4-FFF2-40B4-BE49-F238E27FC236}">
                <a16:creationId xmlns:a16="http://schemas.microsoft.com/office/drawing/2014/main" id="{2007475F-D2F0-7F19-B6C1-98DA6584B4F1}"/>
              </a:ext>
            </a:extLst>
          </p:cNvPr>
          <p:cNvSpPr txBox="1"/>
          <p:nvPr/>
        </p:nvSpPr>
        <p:spPr>
          <a:xfrm>
            <a:off x="2565399" y="1757766"/>
            <a:ext cx="7061200" cy="523220"/>
          </a:xfrm>
          <a:prstGeom prst="rect">
            <a:avLst/>
          </a:prstGeom>
          <a:noFill/>
        </p:spPr>
        <p:txBody>
          <a:bodyPr wrap="square" rtlCol="0">
            <a:spAutoFit/>
          </a:bodyPr>
          <a:lstStyle/>
          <a:p>
            <a:pPr algn="ctr" defTabSz="609630"/>
            <a:r>
              <a:rPr lang="vi-VN" sz="2800" b="1" dirty="0">
                <a:latin typeface="UTM Avo" panose="02040603050506020204" pitchFamily="18"/>
                <a:cs typeface="Arial" panose="020B0604020202020204" pitchFamily="34" charset="0"/>
              </a:rPr>
              <a:t>Video thí nghiệm tham khảo:</a:t>
            </a:r>
            <a:endParaRPr lang="en-US" sz="2800" b="1" dirty="0">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F3A7A4E8-9B1B-950C-40FF-4A60BF4787AD}"/>
              </a:ext>
            </a:extLst>
          </p:cNvPr>
          <p:cNvPicPr>
            <a:picLocks noChangeAspect="1"/>
          </p:cNvPicPr>
          <p:nvPr/>
        </p:nvPicPr>
        <p:blipFill>
          <a:blip r:embed="rId6"/>
          <a:stretch>
            <a:fillRect/>
          </a:stretch>
        </p:blipFill>
        <p:spPr>
          <a:xfrm>
            <a:off x="11112285" y="2046959"/>
            <a:ext cx="1574800" cy="1382041"/>
          </a:xfrm>
          <a:prstGeom prst="rect">
            <a:avLst/>
          </a:prstGeom>
        </p:spPr>
      </p:pic>
      <p:pic>
        <p:nvPicPr>
          <p:cNvPr id="11" name="Picture 10">
            <a:extLst>
              <a:ext uri="{FF2B5EF4-FFF2-40B4-BE49-F238E27FC236}">
                <a16:creationId xmlns:a16="http://schemas.microsoft.com/office/drawing/2014/main" id="{0E5C788D-74EA-E1E1-12D2-248B9200848C}"/>
              </a:ext>
            </a:extLst>
          </p:cNvPr>
          <p:cNvPicPr>
            <a:picLocks noChangeAspect="1"/>
          </p:cNvPicPr>
          <p:nvPr/>
        </p:nvPicPr>
        <p:blipFill>
          <a:blip r:embed="rId7"/>
          <a:stretch>
            <a:fillRect/>
          </a:stretch>
        </p:blipFill>
        <p:spPr>
          <a:xfrm>
            <a:off x="102394" y="5131570"/>
            <a:ext cx="965200" cy="1731510"/>
          </a:xfrm>
          <a:prstGeom prst="rect">
            <a:avLst/>
          </a:prstGeom>
        </p:spPr>
      </p:pic>
    </p:spTree>
    <p:extLst>
      <p:ext uri="{BB962C8B-B14F-4D97-AF65-F5344CB8AC3E}">
        <p14:creationId xmlns:p14="http://schemas.microsoft.com/office/powerpoint/2010/main" val="32889037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37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fullScrn="1">
              <p:cMediaNode vol="80000">
                <p:cTn id="12" fill="hold" display="0">
                  <p:stCondLst>
                    <p:cond delay="indefinite"/>
                  </p:stCondLst>
                </p:cTn>
                <p:tgtEl>
                  <p:spTgt spid="7"/>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C4CCAF9-B24E-3180-C335-F3D61826ABB8}"/>
              </a:ext>
            </a:extLst>
          </p:cNvPr>
          <p:cNvSpPr txBox="1"/>
          <p:nvPr/>
        </p:nvSpPr>
        <p:spPr>
          <a:xfrm>
            <a:off x="616744" y="2530204"/>
            <a:ext cx="10958512" cy="1675843"/>
          </a:xfrm>
          <a:prstGeom prst="rect">
            <a:avLst/>
          </a:prstGeom>
          <a:noFill/>
        </p:spPr>
        <p:txBody>
          <a:bodyPr wrap="square" rtlCol="0">
            <a:spAutoFit/>
          </a:bodyPr>
          <a:lstStyle/>
          <a:p>
            <a:pPr marR="847" algn="just" defTabSz="609630">
              <a:lnSpc>
                <a:spcPct val="150000"/>
              </a:lnSpc>
            </a:pPr>
            <a:r>
              <a:rPr lang="vi-VN" sz="2400" b="1" dirty="0">
                <a:latin typeface="UTM Avo" panose="02040603050506020204" pitchFamily="18"/>
                <a:ea typeface="Times New Roman" panose="02020603050405020304" pitchFamily="18" charset="0"/>
              </a:rPr>
              <a:t>Câu 1:</a:t>
            </a:r>
            <a:r>
              <a:rPr lang="vi-VN" sz="2400" dirty="0">
                <a:latin typeface="UTM Avo" panose="02040603050506020204" pitchFamily="18"/>
                <a:ea typeface="Times New Roman" panose="02020603050405020304" pitchFamily="18" charset="0"/>
              </a:rPr>
              <a:t> Mô tả và giải thích các hiện tượng xảy ra.</a:t>
            </a:r>
            <a:endParaRPr lang="en-US" sz="2400" dirty="0">
              <a:latin typeface="UTM Avo" panose="02040603050506020204" pitchFamily="18"/>
              <a:ea typeface="Arial" panose="020B0604020202020204" pitchFamily="34" charset="0"/>
            </a:endParaRPr>
          </a:p>
          <a:p>
            <a:pPr marR="847" algn="just" defTabSz="609630">
              <a:lnSpc>
                <a:spcPct val="150000"/>
              </a:lnSpc>
            </a:pPr>
            <a:r>
              <a:rPr lang="vi-VN" sz="2400" b="1" dirty="0">
                <a:latin typeface="UTM Avo" panose="02040603050506020204" pitchFamily="18"/>
                <a:ea typeface="Times New Roman" panose="02020603050405020304" pitchFamily="18" charset="0"/>
              </a:rPr>
              <a:t>Câu 2:</a:t>
            </a:r>
            <a:r>
              <a:rPr lang="vi-VN" sz="2400" dirty="0">
                <a:latin typeface="UTM Avo" panose="02040603050506020204" pitchFamily="18"/>
                <a:ea typeface="Times New Roman" panose="02020603050405020304" pitchFamily="18" charset="0"/>
              </a:rPr>
              <a:t> Hiện tượng nào trong thí nghiệm chứng tỏ butane cháy tạo ra khí CO</a:t>
            </a:r>
            <a:r>
              <a:rPr lang="vi-VN" sz="2400" baseline="-25000" dirty="0">
                <a:latin typeface="UTM Avo" panose="02040603050506020204" pitchFamily="18"/>
                <a:ea typeface="Times New Roman" panose="02020603050405020304" pitchFamily="18" charset="0"/>
              </a:rPr>
              <a:t>2</a:t>
            </a:r>
            <a:r>
              <a:rPr lang="vi-VN" sz="2400" dirty="0">
                <a:latin typeface="UTM Avo" panose="02040603050506020204" pitchFamily="18"/>
                <a:ea typeface="Times New Roman" panose="02020603050405020304" pitchFamily="18" charset="0"/>
              </a:rPr>
              <a:t>?</a:t>
            </a:r>
            <a:endParaRPr lang="en-US" sz="2400" dirty="0">
              <a:latin typeface="UTM Avo" panose="02040603050506020204" pitchFamily="18"/>
              <a:ea typeface="Arial" panose="020B0604020202020204" pitchFamily="34" charset="0"/>
            </a:endParaRPr>
          </a:p>
        </p:txBody>
      </p:sp>
      <p:grpSp>
        <p:nvGrpSpPr>
          <p:cNvPr id="11" name="Group 10">
            <a:extLst>
              <a:ext uri="{FF2B5EF4-FFF2-40B4-BE49-F238E27FC236}">
                <a16:creationId xmlns:a16="http://schemas.microsoft.com/office/drawing/2014/main" id="{314E67E9-E02F-3B8F-E226-E5F3C0DCACE7}"/>
              </a:ext>
            </a:extLst>
          </p:cNvPr>
          <p:cNvGrpSpPr/>
          <p:nvPr/>
        </p:nvGrpSpPr>
        <p:grpSpPr>
          <a:xfrm>
            <a:off x="817961" y="1754400"/>
            <a:ext cx="5397975" cy="722376"/>
            <a:chOff x="1885236" y="896397"/>
            <a:chExt cx="8096963" cy="1083564"/>
          </a:xfrm>
        </p:grpSpPr>
        <p:sp>
          <p:nvSpPr>
            <p:cNvPr id="12" name="TextBox 11">
              <a:extLst>
                <a:ext uri="{FF2B5EF4-FFF2-40B4-BE49-F238E27FC236}">
                  <a16:creationId xmlns:a16="http://schemas.microsoft.com/office/drawing/2014/main" id="{E68A0869-211D-09B6-166C-7647DFEE599C}"/>
                </a:ext>
              </a:extLst>
            </p:cNvPr>
            <p:cNvSpPr txBox="1"/>
            <p:nvPr/>
          </p:nvSpPr>
          <p:spPr>
            <a:xfrm>
              <a:off x="3283310" y="1287463"/>
              <a:ext cx="6698889" cy="692498"/>
            </a:xfrm>
            <a:prstGeom prst="rect">
              <a:avLst/>
            </a:prstGeom>
            <a:noFill/>
          </p:spPr>
          <p:txBody>
            <a:bodyPr wrap="square" rtlCol="0">
              <a:spAutoFit/>
            </a:bodyPr>
            <a:lstStyle/>
            <a:p>
              <a:pPr defTabSz="609630"/>
              <a:r>
                <a:rPr lang="vi-VN" sz="2400" b="1" dirty="0">
                  <a:latin typeface="UTM Avo" panose="02040603050506020204" pitchFamily="18"/>
                  <a:cs typeface="Arial" panose="020B0604020202020204" pitchFamily="34" charset="0"/>
                </a:rPr>
                <a:t>Thảo luận nhóm </a:t>
              </a:r>
              <a:r>
                <a:rPr lang="en-US" sz="2400" b="1" dirty="0">
                  <a:latin typeface="UTM Avo" panose="02040603050506020204" pitchFamily="18"/>
                  <a:cs typeface="Arial" panose="020B0604020202020204" pitchFamily="34" charset="0"/>
                </a:rPr>
                <a:t>5 – 8 HS</a:t>
              </a:r>
            </a:p>
          </p:txBody>
        </p:sp>
        <p:pic>
          <p:nvPicPr>
            <p:cNvPr id="13" name="Picture 12">
              <a:extLst>
                <a:ext uri="{FF2B5EF4-FFF2-40B4-BE49-F238E27FC236}">
                  <a16:creationId xmlns:a16="http://schemas.microsoft.com/office/drawing/2014/main" id="{DBE609BD-5B84-319D-A604-95BEC0F9A1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236" y="896397"/>
              <a:ext cx="1214042" cy="1039875"/>
            </a:xfrm>
            <a:prstGeom prst="rect">
              <a:avLst/>
            </a:prstGeom>
          </p:spPr>
        </p:pic>
      </p:grpSp>
      <p:sp>
        <p:nvSpPr>
          <p:cNvPr id="14" name="Rectangle 13">
            <a:extLst>
              <a:ext uri="{FF2B5EF4-FFF2-40B4-BE49-F238E27FC236}">
                <a16:creationId xmlns:a16="http://schemas.microsoft.com/office/drawing/2014/main" id="{0945AAD2-9891-56C0-5272-6CBC11FEAE61}"/>
              </a:ext>
            </a:extLst>
          </p:cNvPr>
          <p:cNvSpPr/>
          <p:nvPr/>
        </p:nvSpPr>
        <p:spPr>
          <a:xfrm>
            <a:off x="616743" y="4206047"/>
            <a:ext cx="8443281" cy="2229841"/>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a:ea typeface="Times New Roman" panose="02020603050405020304" pitchFamily="18" charset="0"/>
              </a:rPr>
              <a:t>Câu 3:</a:t>
            </a:r>
            <a: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rPr>
              <a:t> Tính nhiệt lượng toả ra khi đốt cháy hỗn hợp gồm 0,4 mol butane và 0,6 mol ptopane. Biết rằng nhiệt lượng toả ra khi đốt cháy hoàn toàn 1 mol butane và 1 mol propane lần lượt là 2</a:t>
            </a:r>
            <a:r>
              <a:rPr kumimoji="0" lang="en-US" sz="2400" b="0" i="0" u="none" strike="noStrike" kern="0" cap="none" spc="0" normalizeH="0" baseline="0" noProof="0" dirty="0">
                <a:ln>
                  <a:noFill/>
                </a:ln>
                <a:effectLst/>
                <a:uLnTx/>
                <a:uFillTx/>
                <a:latin typeface="UTM Avo" panose="02040603050506020204" pitchFamily="18"/>
                <a:ea typeface="Times New Roman" panose="02020603050405020304" pitchFamily="18" charset="0"/>
              </a:rPr>
              <a:t> </a:t>
            </a:r>
            <a: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rPr>
              <a:t>877 kJ và 2</a:t>
            </a:r>
            <a:r>
              <a:rPr kumimoji="0" lang="en-US" sz="2400" b="0" i="0" u="none" strike="noStrike" kern="0" cap="none" spc="0" normalizeH="0" baseline="0" noProof="0" dirty="0">
                <a:ln>
                  <a:noFill/>
                </a:ln>
                <a:effectLst/>
                <a:uLnTx/>
                <a:uFillTx/>
                <a:latin typeface="UTM Avo" panose="02040603050506020204" pitchFamily="18"/>
                <a:ea typeface="Times New Roman" panose="02020603050405020304" pitchFamily="18" charset="0"/>
              </a:rPr>
              <a:t> </a:t>
            </a:r>
            <a:r>
              <a:rPr kumimoji="0" lang="vi-VN" sz="2400" b="0" i="0" u="none" strike="noStrike" kern="0" cap="none" spc="0" normalizeH="0" baseline="0" noProof="0" dirty="0">
                <a:ln>
                  <a:noFill/>
                </a:ln>
                <a:effectLst/>
                <a:uLnTx/>
                <a:uFillTx/>
                <a:latin typeface="UTM Avo" panose="02040603050506020204" pitchFamily="18"/>
                <a:ea typeface="Times New Roman" panose="02020603050405020304" pitchFamily="18" charset="0"/>
              </a:rPr>
              <a:t>220kJ.</a:t>
            </a:r>
            <a:endParaRPr kumimoji="0" lang="en-US" sz="2400" b="0" i="0" u="none" strike="noStrike" kern="0" cap="none" spc="0" normalizeH="0" baseline="0" noProof="0" dirty="0">
              <a:ln>
                <a:noFill/>
              </a:ln>
              <a:effectLst/>
              <a:uLnTx/>
              <a:uFillTx/>
              <a:latin typeface="UTM Avo" panose="02040603050506020204" pitchFamily="18"/>
            </a:endParaRPr>
          </a:p>
        </p:txBody>
      </p:sp>
      <p:pic>
        <p:nvPicPr>
          <p:cNvPr id="15" name="Picture 14">
            <a:extLst>
              <a:ext uri="{FF2B5EF4-FFF2-40B4-BE49-F238E27FC236}">
                <a16:creationId xmlns:a16="http://schemas.microsoft.com/office/drawing/2014/main" id="{E03C4B8D-8E67-1EA6-5D4B-DB399660F779}"/>
              </a:ext>
            </a:extLst>
          </p:cNvPr>
          <p:cNvPicPr>
            <a:picLocks noChangeAspect="1"/>
          </p:cNvPicPr>
          <p:nvPr/>
        </p:nvPicPr>
        <p:blipFill>
          <a:blip r:embed="rId4"/>
          <a:stretch>
            <a:fillRect/>
          </a:stretch>
        </p:blipFill>
        <p:spPr>
          <a:xfrm>
            <a:off x="9298982" y="3595825"/>
            <a:ext cx="2276273" cy="3262175"/>
          </a:xfrm>
          <a:prstGeom prst="rect">
            <a:avLst/>
          </a:prstGeom>
        </p:spPr>
      </p:pic>
    </p:spTree>
    <p:extLst>
      <p:ext uri="{BB962C8B-B14F-4D97-AF65-F5344CB8AC3E}">
        <p14:creationId xmlns:p14="http://schemas.microsoft.com/office/powerpoint/2010/main" val="42404158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6903FA6-B6AB-F2EA-0AE4-21E69B98FD08}"/>
              </a:ext>
            </a:extLst>
          </p:cNvPr>
          <p:cNvGrpSpPr/>
          <p:nvPr/>
        </p:nvGrpSpPr>
        <p:grpSpPr>
          <a:xfrm>
            <a:off x="10853975" y="1342708"/>
            <a:ext cx="851464" cy="1233958"/>
            <a:chOff x="15399032" y="1000125"/>
            <a:chExt cx="1981200" cy="2871193"/>
          </a:xfrm>
        </p:grpSpPr>
        <p:pic>
          <p:nvPicPr>
            <p:cNvPr id="18" name="Picture 17">
              <a:extLst>
                <a:ext uri="{FF2B5EF4-FFF2-40B4-BE49-F238E27FC236}">
                  <a16:creationId xmlns:a16="http://schemas.microsoft.com/office/drawing/2014/main" id="{12609EBA-BD79-D949-981E-B82C7B823E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68600" y="1000125"/>
              <a:ext cx="1842064" cy="2866897"/>
            </a:xfrm>
            <a:prstGeom prst="rect">
              <a:avLst/>
            </a:prstGeom>
          </p:spPr>
        </p:pic>
        <p:pic>
          <p:nvPicPr>
            <p:cNvPr id="19" name="Picture 18">
              <a:extLst>
                <a:ext uri="{FF2B5EF4-FFF2-40B4-BE49-F238E27FC236}">
                  <a16:creationId xmlns:a16="http://schemas.microsoft.com/office/drawing/2014/main" id="{416D067C-EF2E-E6CA-7D4D-6AA10949D84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031"/>
            <a:stretch/>
          </p:blipFill>
          <p:spPr>
            <a:xfrm>
              <a:off x="15399032" y="1785968"/>
              <a:ext cx="1981200" cy="2085350"/>
            </a:xfrm>
            <a:prstGeom prst="trapezoid">
              <a:avLst>
                <a:gd name="adj" fmla="val 40205"/>
              </a:avLst>
            </a:prstGeom>
          </p:spPr>
        </p:pic>
      </p:grpSp>
      <p:sp>
        <p:nvSpPr>
          <p:cNvPr id="20" name="Rectangle 19">
            <a:extLst>
              <a:ext uri="{FF2B5EF4-FFF2-40B4-BE49-F238E27FC236}">
                <a16:creationId xmlns:a16="http://schemas.microsoft.com/office/drawing/2014/main" id="{ABE84FC5-4390-E526-627D-3F0036B066F0}"/>
              </a:ext>
            </a:extLst>
          </p:cNvPr>
          <p:cNvSpPr/>
          <p:nvPr/>
        </p:nvSpPr>
        <p:spPr>
          <a:xfrm>
            <a:off x="486561" y="2575067"/>
            <a:ext cx="10499183" cy="1036053"/>
          </a:xfrm>
          <a:prstGeom prst="rect">
            <a:avLst/>
          </a:prstGeom>
        </p:spPr>
        <p:txBody>
          <a:bodyPr wrap="square">
            <a:spAutoFit/>
          </a:bodyPr>
          <a:lstStyle/>
          <a:p>
            <a:pPr marL="381019" marR="0" lvl="0" indent="-381019" algn="just"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200" b="0" i="0" u="none" strike="noStrike" kern="0" cap="none" spc="0" normalizeH="0" baseline="0" noProof="0" dirty="0">
                <a:ln>
                  <a:noFill/>
                </a:ln>
                <a:effectLst/>
                <a:uLnTx/>
                <a:uFillTx/>
                <a:latin typeface="UTM Avo" panose="02040603050506020204" pitchFamily="18"/>
              </a:rPr>
              <a:t>Khi đốt cháy butane trong bật lửa có gas thì sản phẩm (hơi nước + CO</a:t>
            </a:r>
            <a:r>
              <a:rPr kumimoji="0" lang="vi-VN" sz="2200" b="0" i="0" u="none" strike="noStrike" kern="0" cap="none" spc="0" normalizeH="0" baseline="-25000" noProof="0" dirty="0">
                <a:ln>
                  <a:noFill/>
                </a:ln>
                <a:effectLst/>
                <a:uLnTx/>
                <a:uFillTx/>
                <a:latin typeface="UTM Avo" panose="02040603050506020204" pitchFamily="18"/>
              </a:rPr>
              <a:t>2</a:t>
            </a:r>
            <a:r>
              <a:rPr kumimoji="0" lang="vi-VN" sz="2200" b="0" i="0" u="none" strike="noStrike" kern="0" cap="none" spc="0" normalizeH="0" baseline="0" noProof="0" dirty="0">
                <a:ln>
                  <a:noFill/>
                </a:ln>
                <a:effectLst/>
                <a:uLnTx/>
                <a:uFillTx/>
                <a:latin typeface="UTM Avo" panose="02040603050506020204" pitchFamily="18"/>
              </a:rPr>
              <a:t>) đi vào trong ống nghiệm làm mờ thành ống nghiệm.</a:t>
            </a:r>
            <a:endParaRPr kumimoji="0" lang="en-US" sz="2200" b="0" i="0" u="none" strike="noStrike" kern="0" cap="none" spc="0" normalizeH="0" baseline="0" noProof="0" dirty="0">
              <a:ln>
                <a:noFill/>
              </a:ln>
              <a:effectLst/>
              <a:uLnTx/>
              <a:uFillTx/>
              <a:latin typeface="UTM Avo" panose="02040603050506020204" pitchFamily="18"/>
            </a:endParaRPr>
          </a:p>
        </p:txBody>
      </p:sp>
      <p:sp>
        <p:nvSpPr>
          <p:cNvPr id="21" name="Rectangle 20">
            <a:extLst>
              <a:ext uri="{FF2B5EF4-FFF2-40B4-BE49-F238E27FC236}">
                <a16:creationId xmlns:a16="http://schemas.microsoft.com/office/drawing/2014/main" id="{A9C79F20-3C0A-85D9-7D3C-979C3722B3FB}"/>
              </a:ext>
            </a:extLst>
          </p:cNvPr>
          <p:cNvSpPr/>
          <p:nvPr/>
        </p:nvSpPr>
        <p:spPr>
          <a:xfrm>
            <a:off x="486561" y="3701115"/>
            <a:ext cx="11705439" cy="528222"/>
          </a:xfrm>
          <a:prstGeom prst="rect">
            <a:avLst/>
          </a:prstGeom>
        </p:spPr>
        <p:txBody>
          <a:bodyPr wrap="square">
            <a:spAutoFit/>
          </a:bodyPr>
          <a:lstStyle/>
          <a:p>
            <a:pPr marL="381019" marR="0" lvl="0" indent="-381019" algn="just"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200" b="0" i="0" u="none" strike="noStrike" kern="0" cap="none" spc="0" normalizeH="0" baseline="0" noProof="0" dirty="0">
                <a:ln>
                  <a:noFill/>
                </a:ln>
                <a:effectLst/>
                <a:uLnTx/>
                <a:uFillTx/>
                <a:latin typeface="UTM Avo" panose="02040603050506020204" pitchFamily="18"/>
              </a:rPr>
              <a:t>Khi cho nước vôi trong vào ống nghiệm thì thấy dung dịch có vẩn đục.</a:t>
            </a:r>
            <a:endParaRPr kumimoji="0" lang="en-US" sz="2200" b="0" i="0" u="none" strike="noStrike" kern="0" cap="none" spc="0" normalizeH="0" baseline="0" noProof="0" dirty="0">
              <a:ln>
                <a:noFill/>
              </a:ln>
              <a:effectLst/>
              <a:uLnTx/>
              <a:uFillTx/>
              <a:latin typeface="UTM Avo" panose="02040603050506020204" pitchFamily="18"/>
            </a:endParaRPr>
          </a:p>
        </p:txBody>
      </p:sp>
      <p:sp>
        <p:nvSpPr>
          <p:cNvPr id="22" name="Rectangle 21">
            <a:extLst>
              <a:ext uri="{FF2B5EF4-FFF2-40B4-BE49-F238E27FC236}">
                <a16:creationId xmlns:a16="http://schemas.microsoft.com/office/drawing/2014/main" id="{C390C411-C430-D63F-E27C-354CFD1888B1}"/>
              </a:ext>
            </a:extLst>
          </p:cNvPr>
          <p:cNvSpPr/>
          <p:nvPr/>
        </p:nvSpPr>
        <p:spPr>
          <a:xfrm>
            <a:off x="3523180" y="4461063"/>
            <a:ext cx="5145639" cy="461665"/>
          </a:xfrm>
          <a:prstGeom prst="rect">
            <a:avLst/>
          </a:prstGeom>
        </p:spPr>
        <p:txBody>
          <a:bodyPr wrap="none">
            <a:spAutoFit/>
          </a:bodyPr>
          <a:lstStyle/>
          <a:p>
            <a:pPr marL="22861" marR="847" algn="ctr" defTabSz="609630"/>
            <a:r>
              <a:rPr lang="vi-VN" sz="2400" dirty="0">
                <a:latin typeface="UTM Avo" panose="02040603050506020204" pitchFamily="18"/>
                <a:ea typeface="Times New Roman" panose="02020603050405020304" pitchFamily="18" charset="0"/>
              </a:rPr>
              <a:t>CO</a:t>
            </a:r>
            <a:r>
              <a:rPr lang="vi-VN" sz="2400" baseline="-25000" dirty="0">
                <a:latin typeface="UTM Avo" panose="02040603050506020204" pitchFamily="18"/>
                <a:ea typeface="Times New Roman" panose="02020603050405020304" pitchFamily="18" charset="0"/>
              </a:rPr>
              <a:t>2</a:t>
            </a:r>
            <a:r>
              <a:rPr lang="vi-VN" sz="2400" dirty="0">
                <a:latin typeface="UTM Avo" panose="02040603050506020204" pitchFamily="18"/>
                <a:ea typeface="Times New Roman" panose="02020603050405020304" pitchFamily="18" charset="0"/>
              </a:rPr>
              <a:t> + Ca(OH)</a:t>
            </a:r>
            <a:r>
              <a:rPr lang="vi-VN" sz="2400" baseline="-25000" dirty="0">
                <a:latin typeface="UTM Avo" panose="02040603050506020204" pitchFamily="18"/>
                <a:ea typeface="Times New Roman" panose="02020603050405020304" pitchFamily="18" charset="0"/>
              </a:rPr>
              <a:t>2</a:t>
            </a:r>
            <a:r>
              <a:rPr lang="vi-VN" sz="2400" dirty="0">
                <a:latin typeface="UTM Avo" panose="02040603050506020204" pitchFamily="18"/>
                <a:ea typeface="Cardo"/>
                <a:cs typeface="Cardo"/>
              </a:rPr>
              <a:t> → CaCO</a:t>
            </a:r>
            <a:r>
              <a:rPr lang="vi-VN" sz="2400" baseline="-25000" dirty="0">
                <a:latin typeface="UTM Avo" panose="02040603050506020204" pitchFamily="18"/>
                <a:ea typeface="Times New Roman" panose="02020603050405020304" pitchFamily="18" charset="0"/>
              </a:rPr>
              <a:t>3</a:t>
            </a:r>
            <a:r>
              <a:rPr lang="vi-VN" sz="2400" dirty="0">
                <a:latin typeface="UTM Avo" panose="02040603050506020204" pitchFamily="18"/>
                <a:ea typeface="Cardo"/>
                <a:cs typeface="Cardo"/>
              </a:rPr>
              <a:t>↓ + H</a:t>
            </a:r>
            <a:r>
              <a:rPr lang="vi-VN" sz="2400" baseline="-25000" dirty="0">
                <a:latin typeface="UTM Avo" panose="02040603050506020204" pitchFamily="18"/>
                <a:ea typeface="Times New Roman" panose="02020603050405020304" pitchFamily="18" charset="0"/>
              </a:rPr>
              <a:t>2</a:t>
            </a:r>
            <a:r>
              <a:rPr lang="vi-VN" sz="2400" dirty="0">
                <a:latin typeface="UTM Avo" panose="02040603050506020204" pitchFamily="18"/>
                <a:ea typeface="Times New Roman" panose="02020603050405020304" pitchFamily="18" charset="0"/>
              </a:rPr>
              <a:t>O</a:t>
            </a:r>
            <a:endParaRPr lang="en-US" sz="2400" dirty="0">
              <a:latin typeface="UTM Avo" panose="02040603050506020204" pitchFamily="18"/>
              <a:ea typeface="Arial" panose="020B0604020202020204" pitchFamily="34" charset="0"/>
            </a:endParaRPr>
          </a:p>
        </p:txBody>
      </p:sp>
      <p:sp>
        <p:nvSpPr>
          <p:cNvPr id="23" name="Rectangle 22">
            <a:extLst>
              <a:ext uri="{FF2B5EF4-FFF2-40B4-BE49-F238E27FC236}">
                <a16:creationId xmlns:a16="http://schemas.microsoft.com/office/drawing/2014/main" id="{B070EDCC-A600-7E31-F40F-AE48DF72C16D}"/>
              </a:ext>
            </a:extLst>
          </p:cNvPr>
          <p:cNvSpPr/>
          <p:nvPr/>
        </p:nvSpPr>
        <p:spPr>
          <a:xfrm>
            <a:off x="486561" y="4983243"/>
            <a:ext cx="12543658" cy="528222"/>
          </a:xfrm>
          <a:prstGeom prst="rect">
            <a:avLst/>
          </a:prstGeom>
        </p:spPr>
        <p:txBody>
          <a:bodyPr wrap="square">
            <a:spAutoFit/>
          </a:bodyPr>
          <a:lstStyle/>
          <a:p>
            <a:pPr marL="381019" marR="847" indent="-381019" algn="just" defTabSz="609630">
              <a:lnSpc>
                <a:spcPct val="150000"/>
              </a:lnSpc>
              <a:buFont typeface="Arial" panose="020B0604020202020204" pitchFamily="34" charset="0"/>
              <a:buChar char="•"/>
            </a:pPr>
            <a:r>
              <a:rPr lang="vi-VN" sz="2200" dirty="0">
                <a:latin typeface="UTM Avo" panose="02040603050506020204" pitchFamily="18"/>
                <a:ea typeface="Times New Roman" panose="02020603050405020304" pitchFamily="18" charset="0"/>
              </a:rPr>
              <a:t>Phản ứng cháy của butane toả ra nhiều nhiệt, tạo ra CO</a:t>
            </a:r>
            <a:r>
              <a:rPr lang="vi-VN" sz="2200" baseline="-25000" dirty="0">
                <a:latin typeface="UTM Avo" panose="02040603050506020204" pitchFamily="18"/>
                <a:ea typeface="Times New Roman" panose="02020603050405020304" pitchFamily="18" charset="0"/>
              </a:rPr>
              <a:t>2</a:t>
            </a:r>
            <a:r>
              <a:rPr lang="vi-VN" sz="2200" dirty="0">
                <a:latin typeface="UTM Avo" panose="02040603050506020204" pitchFamily="18"/>
                <a:ea typeface="Times New Roman" panose="02020603050405020304" pitchFamily="18" charset="0"/>
              </a:rPr>
              <a:t> và H</a:t>
            </a:r>
            <a:r>
              <a:rPr lang="vi-VN" sz="2200" baseline="-25000" dirty="0">
                <a:latin typeface="UTM Avo" panose="02040603050506020204" pitchFamily="18"/>
                <a:ea typeface="Times New Roman" panose="02020603050405020304" pitchFamily="18" charset="0"/>
              </a:rPr>
              <a:t>2</a:t>
            </a:r>
            <a:r>
              <a:rPr lang="vi-VN" sz="2200" dirty="0">
                <a:latin typeface="UTM Avo" panose="02040603050506020204" pitchFamily="18"/>
                <a:ea typeface="Times New Roman" panose="02020603050405020304" pitchFamily="18" charset="0"/>
              </a:rPr>
              <a:t>O theo PTHH: </a:t>
            </a:r>
            <a:endParaRPr lang="en-US" sz="2200" dirty="0">
              <a:latin typeface="UTM Avo" panose="02040603050506020204" pitchFamily="18"/>
              <a:ea typeface="Arial" panose="020B0604020202020204" pitchFamily="34" charset="0"/>
            </a:endParaRPr>
          </a:p>
        </p:txBody>
      </p:sp>
      <p:grpSp>
        <p:nvGrpSpPr>
          <p:cNvPr id="24" name="Group 23">
            <a:extLst>
              <a:ext uri="{FF2B5EF4-FFF2-40B4-BE49-F238E27FC236}">
                <a16:creationId xmlns:a16="http://schemas.microsoft.com/office/drawing/2014/main" id="{591C7FD4-7DF8-31FD-76AC-0ECD98CEF5A4}"/>
              </a:ext>
            </a:extLst>
          </p:cNvPr>
          <p:cNvGrpSpPr/>
          <p:nvPr/>
        </p:nvGrpSpPr>
        <p:grpSpPr>
          <a:xfrm>
            <a:off x="2965385" y="5517117"/>
            <a:ext cx="7112000" cy="702260"/>
            <a:chOff x="6248400" y="6441781"/>
            <a:chExt cx="10668000" cy="1053389"/>
          </a:xfrm>
        </p:grpSpPr>
        <p:sp>
          <p:nvSpPr>
            <p:cNvPr id="25" name="TextBox 24">
              <a:extLst>
                <a:ext uri="{FF2B5EF4-FFF2-40B4-BE49-F238E27FC236}">
                  <a16:creationId xmlns:a16="http://schemas.microsoft.com/office/drawing/2014/main" id="{5677D1E2-35A2-381D-7E73-3AEB11C07503}"/>
                </a:ext>
              </a:extLst>
            </p:cNvPr>
            <p:cNvSpPr txBox="1"/>
            <p:nvPr/>
          </p:nvSpPr>
          <p:spPr>
            <a:xfrm>
              <a:off x="6248400" y="6802673"/>
              <a:ext cx="10668000" cy="692497"/>
            </a:xfrm>
            <a:prstGeom prst="rect">
              <a:avLst/>
            </a:prstGeom>
            <a:noFill/>
          </p:spPr>
          <p:txBody>
            <a:bodyPr wrap="square" rtlCol="0">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rPr>
                <a:t>2C</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rPr>
                <a:t>4</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rPr>
                <a:t>H</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rPr>
                <a:t>10 </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rPr>
                <a:t>+ 13O</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rPr>
                <a:t>2 </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rPr>
                <a:t>                   8CO</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rPr>
                <a:t>2</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rPr>
                <a:t> + 10H</a:t>
              </a:r>
              <a:r>
                <a:rPr kumimoji="0" lang="vi-VN" sz="2400" b="0" i="0" u="none" strike="noStrike" kern="0" cap="none" spc="0" normalizeH="0" baseline="-25000" noProof="0" dirty="0">
                  <a:ln>
                    <a:noFill/>
                  </a:ln>
                  <a:effectLst/>
                  <a:uLnTx/>
                  <a:uFillTx/>
                  <a:latin typeface="UTM Avo" panose="02040603050506020204" pitchFamily="18"/>
                  <a:cs typeface="Arial" panose="020B0604020202020204" pitchFamily="34" charset="0"/>
                </a:rPr>
                <a:t>2</a:t>
              </a: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rPr>
                <a:t>O</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cxnSp>
          <p:nvCxnSpPr>
            <p:cNvPr id="26" name="Straight Arrow Connector 25">
              <a:extLst>
                <a:ext uri="{FF2B5EF4-FFF2-40B4-BE49-F238E27FC236}">
                  <a16:creationId xmlns:a16="http://schemas.microsoft.com/office/drawing/2014/main" id="{F5F6F160-BFAF-C841-7380-438D234378CE}"/>
                </a:ext>
              </a:extLst>
            </p:cNvPr>
            <p:cNvCxnSpPr/>
            <p:nvPr/>
          </p:nvCxnSpPr>
          <p:spPr>
            <a:xfrm>
              <a:off x="9563099" y="7218662"/>
              <a:ext cx="2209800" cy="0"/>
            </a:xfrm>
            <a:prstGeom prst="straightConnector1">
              <a:avLst/>
            </a:prstGeom>
            <a:noFill/>
            <a:ln w="38100" cap="flat" cmpd="sng" algn="ctr">
              <a:solidFill>
                <a:srgbClr val="002060"/>
              </a:solidFill>
              <a:prstDash val="solid"/>
              <a:tailEnd type="triangle"/>
            </a:ln>
            <a:effectLst/>
          </p:spPr>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6E26CAE-1FF9-329B-1CA0-B4227B02535D}"/>
                    </a:ext>
                  </a:extLst>
                </p:cNvPr>
                <p:cNvSpPr txBox="1"/>
                <p:nvPr/>
              </p:nvSpPr>
              <p:spPr>
                <a:xfrm>
                  <a:off x="10420026" y="6441781"/>
                  <a:ext cx="835382" cy="692497"/>
                </a:xfrm>
                <a:prstGeom prst="rect">
                  <a:avLst/>
                </a:prstGeom>
                <a:noFill/>
              </p:spPr>
              <p:txBody>
                <a:bodyPr wrap="square" rtlCol="0">
                  <a:spAutoFit/>
                </a:bodyPr>
                <a:lstStyle/>
                <a:p>
                  <a:pPr marL="0" marR="0" lvl="0" indent="0" defTabSz="609630" eaLnBrk="1" fontAlgn="auto" latinLnBrk="0" hangingPunct="1">
                    <a:lnSpc>
                      <a:spcPct val="100000"/>
                    </a:lnSpc>
                    <a:spcBef>
                      <a:spcPts val="0"/>
                    </a:spcBef>
                    <a:spcAft>
                      <a:spcPts val="0"/>
                    </a:spcAft>
                    <a:buClrTx/>
                    <a:buSzTx/>
                    <a:buFontTx/>
                    <a:buNone/>
                    <a:tabLst/>
                    <a:defRPr/>
                  </a:pPr>
                  <a14:m>
                    <m:oMath xmlns:m="http://schemas.openxmlformats.org/officeDocument/2006/math">
                      <m:r>
                        <m:rPr>
                          <m:sty m:val="p"/>
                        </m:rPr>
                        <a:rPr kumimoji="0" lang="vi-VN" sz="2400" b="0" i="0" u="none" strike="noStrike" kern="0" cap="none" spc="0" normalizeH="0" baseline="0" noProof="0" dirty="0" smtClean="0">
                          <a:ln>
                            <a:noFill/>
                          </a:ln>
                          <a:effectLst/>
                          <a:uLnTx/>
                          <a:uFillTx/>
                          <a:latin typeface="Cambria Math" panose="02040503050406030204" pitchFamily="18" charset="0"/>
                          <a:cs typeface="Arial" panose="020B0604020202020204" pitchFamily="34" charset="0"/>
                        </a:rPr>
                        <m:t>t</m:t>
                      </m:r>
                    </m:oMath>
                  </a14:m>
                  <a:r>
                    <a:rPr kumimoji="0" lang="vi-VN" sz="2400" b="0" i="0" u="none" strike="noStrike" kern="0" cap="none" spc="0" normalizeH="0" baseline="30000" noProof="0" dirty="0">
                      <a:ln>
                        <a:noFill/>
                      </a:ln>
                      <a:effectLst/>
                      <a:uLnTx/>
                      <a:uFillTx/>
                      <a:latin typeface="UTM Avo" panose="02040603050506020204" pitchFamily="18"/>
                      <a:cs typeface="Arial" panose="020B0604020202020204" pitchFamily="34" charset="0"/>
                    </a:rPr>
                    <a:t>o</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mc:Choice>
          <mc:Fallback xmlns="">
            <p:sp>
              <p:nvSpPr>
                <p:cNvPr id="27" name="TextBox 26">
                  <a:extLst>
                    <a:ext uri="{FF2B5EF4-FFF2-40B4-BE49-F238E27FC236}">
                      <a16:creationId xmlns:a16="http://schemas.microsoft.com/office/drawing/2014/main" id="{46E26CAE-1FF9-329B-1CA0-B4227B02535D}"/>
                    </a:ext>
                  </a:extLst>
                </p:cNvPr>
                <p:cNvSpPr txBox="1">
                  <a:spLocks noRot="1" noChangeAspect="1" noMove="1" noResize="1" noEditPoints="1" noAdjustHandles="1" noChangeArrowheads="1" noChangeShapeType="1" noTextEdit="1"/>
                </p:cNvSpPr>
                <p:nvPr/>
              </p:nvSpPr>
              <p:spPr>
                <a:xfrm>
                  <a:off x="10420026" y="6441781"/>
                  <a:ext cx="835382" cy="692497"/>
                </a:xfrm>
                <a:prstGeom prst="rect">
                  <a:avLst/>
                </a:prstGeom>
                <a:blipFill>
                  <a:blip r:embed="rId5"/>
                  <a:stretch>
                    <a:fillRect l="-1099" t="-3947"/>
                  </a:stretch>
                </a:blipFill>
              </p:spPr>
              <p:txBody>
                <a:bodyPr/>
                <a:lstStyle/>
                <a:p>
                  <a:r>
                    <a:rPr lang="en-US">
                      <a:noFill/>
                    </a:rPr>
                    <a:t> </a:t>
                  </a:r>
                </a:p>
              </p:txBody>
            </p:sp>
          </mc:Fallback>
        </mc:AlternateContent>
      </p:grpSp>
      <p:pic>
        <p:nvPicPr>
          <p:cNvPr id="28" name="Picture 27">
            <a:extLst>
              <a:ext uri="{FF2B5EF4-FFF2-40B4-BE49-F238E27FC236}">
                <a16:creationId xmlns:a16="http://schemas.microsoft.com/office/drawing/2014/main" id="{CB2284E7-4A04-ACAE-2EFE-947620E97483}"/>
              </a:ext>
            </a:extLst>
          </p:cNvPr>
          <p:cNvPicPr>
            <a:picLocks noChangeAspect="1"/>
          </p:cNvPicPr>
          <p:nvPr/>
        </p:nvPicPr>
        <p:blipFill>
          <a:blip r:embed="rId6"/>
          <a:stretch>
            <a:fillRect/>
          </a:stretch>
        </p:blipFill>
        <p:spPr>
          <a:xfrm>
            <a:off x="63688" y="5501587"/>
            <a:ext cx="1398137" cy="1373751"/>
          </a:xfrm>
          <a:prstGeom prst="rect">
            <a:avLst/>
          </a:prstGeom>
        </p:spPr>
      </p:pic>
      <p:grpSp>
        <p:nvGrpSpPr>
          <p:cNvPr id="29" name="Group 28">
            <a:extLst>
              <a:ext uri="{FF2B5EF4-FFF2-40B4-BE49-F238E27FC236}">
                <a16:creationId xmlns:a16="http://schemas.microsoft.com/office/drawing/2014/main" id="{BDC1DF3D-2FF5-831F-816F-80CBEA7E13BC}"/>
              </a:ext>
            </a:extLst>
          </p:cNvPr>
          <p:cNvGrpSpPr/>
          <p:nvPr/>
        </p:nvGrpSpPr>
        <p:grpSpPr>
          <a:xfrm>
            <a:off x="750191" y="1688316"/>
            <a:ext cx="4013200" cy="821411"/>
            <a:chOff x="838200" y="-2"/>
            <a:chExt cx="4229101" cy="1664879"/>
          </a:xfrm>
          <a:solidFill>
            <a:schemeClr val="accent2">
              <a:lumMod val="40000"/>
              <a:lumOff val="60000"/>
            </a:schemeClr>
          </a:solidFill>
        </p:grpSpPr>
        <p:sp>
          <p:nvSpPr>
            <p:cNvPr id="30" name="Round Same Side Corner Rectangle 5">
              <a:extLst>
                <a:ext uri="{FF2B5EF4-FFF2-40B4-BE49-F238E27FC236}">
                  <a16:creationId xmlns:a16="http://schemas.microsoft.com/office/drawing/2014/main" id="{51DCD09C-9398-1ECC-2F03-03B1FB437B7D}"/>
                </a:ext>
              </a:extLst>
            </p:cNvPr>
            <p:cNvSpPr/>
            <p:nvPr/>
          </p:nvSpPr>
          <p:spPr>
            <a:xfrm flipV="1">
              <a:off x="838200" y="-2"/>
              <a:ext cx="4229101" cy="1664879"/>
            </a:xfrm>
            <a:prstGeom prst="round2SameRect">
              <a:avLst>
                <a:gd name="adj1" fmla="val 41797"/>
                <a:gd name="adj2" fmla="val 0"/>
              </a:avLst>
            </a:prstGeom>
            <a:grp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a:ln>
                  <a:noFill/>
                </a:ln>
                <a:effectLst/>
                <a:uLnTx/>
                <a:uFillTx/>
                <a:latin typeface="UTM Avo" panose="02040603050506020204" pitchFamily="18"/>
                <a:cs typeface="Arial" panose="020B0604020202020204" pitchFamily="34" charset="0"/>
              </a:endParaRPr>
            </a:p>
          </p:txBody>
        </p:sp>
        <p:sp>
          <p:nvSpPr>
            <p:cNvPr id="31" name="Rectangle 30">
              <a:extLst>
                <a:ext uri="{FF2B5EF4-FFF2-40B4-BE49-F238E27FC236}">
                  <a16:creationId xmlns:a16="http://schemas.microsoft.com/office/drawing/2014/main" id="{5CBB72E4-CB97-2D89-5BAD-608D41F3D2EE}"/>
                </a:ext>
              </a:extLst>
            </p:cNvPr>
            <p:cNvSpPr/>
            <p:nvPr/>
          </p:nvSpPr>
          <p:spPr>
            <a:xfrm>
              <a:off x="998760" y="424681"/>
              <a:ext cx="3907980" cy="815513"/>
            </a:xfrm>
            <a:prstGeom prst="rect">
              <a:avLst/>
            </a:prstGeom>
            <a:grpFill/>
          </p:spPr>
          <p:txBody>
            <a:bodyPr wrap="square" anchor="ctr">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effectLst/>
                  <a:uLnTx/>
                  <a:uFillTx/>
                  <a:latin typeface="UTM Avo" panose="02040603050506020204" pitchFamily="18"/>
                  <a:cs typeface="Arial" panose="020B0604020202020204" pitchFamily="34" charset="0"/>
                </a:rPr>
                <a:t>2. Phản ứng cháy</a:t>
              </a:r>
            </a:p>
          </p:txBody>
        </p:sp>
      </p:grpSp>
    </p:spTree>
    <p:extLst>
      <p:ext uri="{BB962C8B-B14F-4D97-AF65-F5344CB8AC3E}">
        <p14:creationId xmlns:p14="http://schemas.microsoft.com/office/powerpoint/2010/main" val="951564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4F1996C-0F7B-63A3-E74A-CEFDE73E5B4D}"/>
              </a:ext>
            </a:extLst>
          </p:cNvPr>
          <p:cNvGrpSpPr/>
          <p:nvPr/>
        </p:nvGrpSpPr>
        <p:grpSpPr>
          <a:xfrm>
            <a:off x="317015" y="1803400"/>
            <a:ext cx="5516543" cy="1207655"/>
            <a:chOff x="488186" y="436418"/>
            <a:chExt cx="8274814" cy="1811482"/>
          </a:xfrm>
        </p:grpSpPr>
        <p:sp>
          <p:nvSpPr>
            <p:cNvPr id="13" name="Rectangle: Rounded Corners 26">
              <a:extLst>
                <a:ext uri="{FF2B5EF4-FFF2-40B4-BE49-F238E27FC236}">
                  <a16:creationId xmlns:a16="http://schemas.microsoft.com/office/drawing/2014/main" id="{10BED9E7-4189-DC59-5921-05E7FBFDECCB}"/>
                </a:ext>
              </a:extLst>
            </p:cNvPr>
            <p:cNvSpPr/>
            <p:nvPr/>
          </p:nvSpPr>
          <p:spPr>
            <a:xfrm>
              <a:off x="838200" y="876300"/>
              <a:ext cx="7924800" cy="1371600"/>
            </a:xfrm>
            <a:prstGeom prst="roundRect">
              <a:avLst/>
            </a:prstGeom>
            <a:solidFill>
              <a:schemeClr val="accent2">
                <a:lumMod val="40000"/>
                <a:lumOff val="60000"/>
              </a:schemeClr>
            </a:solidFill>
            <a:ln w="28575"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effectLst/>
                  <a:uLnTx/>
                  <a:uFillTx/>
                  <a:latin typeface="UTM Avo" panose="02040603050506020204" pitchFamily="18"/>
                  <a:cs typeface="Arial" panose="020B0604020202020204" pitchFamily="34" charset="0"/>
                </a:rPr>
                <a:t>Câu 2</a:t>
              </a:r>
              <a:endPar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pic>
          <p:nvPicPr>
            <p:cNvPr id="14" name="Picture 13">
              <a:extLst>
                <a:ext uri="{FF2B5EF4-FFF2-40B4-BE49-F238E27FC236}">
                  <a16:creationId xmlns:a16="http://schemas.microsoft.com/office/drawing/2014/main" id="{2B2939B9-70FF-1A0F-35A2-156DC89BEF72}"/>
                </a:ext>
              </a:extLst>
            </p:cNvPr>
            <p:cNvPicPr>
              <a:picLocks noChangeAspect="1"/>
            </p:cNvPicPr>
            <p:nvPr/>
          </p:nvPicPr>
          <p:blipFill>
            <a:blip r:embed="rId3"/>
            <a:stretch>
              <a:fillRect/>
            </a:stretch>
          </p:blipFill>
          <p:spPr>
            <a:xfrm>
              <a:off x="488186" y="436418"/>
              <a:ext cx="1004828" cy="1066800"/>
            </a:xfrm>
            <a:prstGeom prst="rect">
              <a:avLst/>
            </a:prstGeom>
          </p:spPr>
        </p:pic>
      </p:grpSp>
      <p:grpSp>
        <p:nvGrpSpPr>
          <p:cNvPr id="15" name="Group 14">
            <a:extLst>
              <a:ext uri="{FF2B5EF4-FFF2-40B4-BE49-F238E27FC236}">
                <a16:creationId xmlns:a16="http://schemas.microsoft.com/office/drawing/2014/main" id="{267A1259-A204-6B12-D5C2-71DE77D844CC}"/>
              </a:ext>
            </a:extLst>
          </p:cNvPr>
          <p:cNvGrpSpPr/>
          <p:nvPr/>
        </p:nvGrpSpPr>
        <p:grpSpPr>
          <a:xfrm>
            <a:off x="6117454" y="1803400"/>
            <a:ext cx="5516541" cy="1207655"/>
            <a:chOff x="9022588" y="436418"/>
            <a:chExt cx="8274812" cy="1811482"/>
          </a:xfrm>
        </p:grpSpPr>
        <p:sp>
          <p:nvSpPr>
            <p:cNvPr id="16" name="Rectangle: Rounded Corners 29">
              <a:extLst>
                <a:ext uri="{FF2B5EF4-FFF2-40B4-BE49-F238E27FC236}">
                  <a16:creationId xmlns:a16="http://schemas.microsoft.com/office/drawing/2014/main" id="{B7B196AD-2565-902C-6CE6-D5CC79FD193B}"/>
                </a:ext>
              </a:extLst>
            </p:cNvPr>
            <p:cNvSpPr/>
            <p:nvPr/>
          </p:nvSpPr>
          <p:spPr>
            <a:xfrm>
              <a:off x="9372600" y="876300"/>
              <a:ext cx="7924800" cy="1371600"/>
            </a:xfrm>
            <a:prstGeom prst="roundRect">
              <a:avLst/>
            </a:prstGeom>
            <a:solidFill>
              <a:schemeClr val="accent2">
                <a:lumMod val="40000"/>
                <a:lumOff val="60000"/>
              </a:schemeClr>
            </a:solidFill>
            <a:ln w="28575"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effectLst/>
                  <a:uLnTx/>
                  <a:uFillTx/>
                  <a:latin typeface="UTM Avo" panose="02040603050506020204" pitchFamily="18"/>
                  <a:cs typeface="Arial" panose="020B0604020202020204" pitchFamily="34" charset="0"/>
                </a:rPr>
                <a:t>Câu 3</a:t>
              </a:r>
              <a:endPar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pic>
          <p:nvPicPr>
            <p:cNvPr id="17" name="Picture 16">
              <a:extLst>
                <a:ext uri="{FF2B5EF4-FFF2-40B4-BE49-F238E27FC236}">
                  <a16:creationId xmlns:a16="http://schemas.microsoft.com/office/drawing/2014/main" id="{BD59DDEF-6DD5-EE37-D87E-5B972C26BCF0}"/>
                </a:ext>
              </a:extLst>
            </p:cNvPr>
            <p:cNvPicPr>
              <a:picLocks noChangeAspect="1"/>
            </p:cNvPicPr>
            <p:nvPr/>
          </p:nvPicPr>
          <p:blipFill>
            <a:blip r:embed="rId3"/>
            <a:stretch>
              <a:fillRect/>
            </a:stretch>
          </p:blipFill>
          <p:spPr>
            <a:xfrm>
              <a:off x="9022588" y="436418"/>
              <a:ext cx="1004828" cy="1066800"/>
            </a:xfrm>
            <a:prstGeom prst="rect">
              <a:avLst/>
            </a:prstGeom>
          </p:spPr>
        </p:pic>
      </p:grpSp>
      <p:sp>
        <p:nvSpPr>
          <p:cNvPr id="18" name="Rectangle: Rounded Corners 31">
            <a:extLst>
              <a:ext uri="{FF2B5EF4-FFF2-40B4-BE49-F238E27FC236}">
                <a16:creationId xmlns:a16="http://schemas.microsoft.com/office/drawing/2014/main" id="{E72CC4B9-8046-D82D-EA05-1EC5890ABF8D}"/>
              </a:ext>
            </a:extLst>
          </p:cNvPr>
          <p:cNvSpPr/>
          <p:nvPr/>
        </p:nvSpPr>
        <p:spPr>
          <a:xfrm>
            <a:off x="559594" y="3429000"/>
            <a:ext cx="5283200" cy="2489200"/>
          </a:xfrm>
          <a:prstGeom prst="roundRect">
            <a:avLst>
              <a:gd name="adj" fmla="val 10706"/>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effectLst/>
                <a:uLnTx/>
                <a:uFillTx/>
                <a:latin typeface="UTM Avo" panose="02040603050506020204" pitchFamily="18"/>
              </a:rPr>
              <a:t>Hiện tượng chứng minh butane cháy có tạo ra khí CO</a:t>
            </a:r>
            <a:r>
              <a:rPr kumimoji="0" lang="vi-VN" sz="2400" b="0" i="0" u="none" strike="noStrike" kern="0" cap="none" spc="0" normalizeH="0" baseline="-25000" noProof="0">
                <a:ln>
                  <a:noFill/>
                </a:ln>
                <a:effectLst/>
                <a:uLnTx/>
                <a:uFillTx/>
                <a:latin typeface="UTM Avo" panose="02040603050506020204" pitchFamily="18"/>
              </a:rPr>
              <a:t>2</a:t>
            </a:r>
            <a:r>
              <a:rPr kumimoji="0" lang="vi-VN" sz="2400" b="0" i="0" u="none" strike="noStrike" kern="0" cap="none" spc="0" normalizeH="0" baseline="0" noProof="0">
                <a:ln>
                  <a:noFill/>
                </a:ln>
                <a:effectLst/>
                <a:uLnTx/>
                <a:uFillTx/>
                <a:latin typeface="UTM Avo" panose="02040603050506020204" pitchFamily="18"/>
              </a:rPr>
              <a:t> là khí cho nước vôi trong vào ống nghiệm thì thấy dung dịch có vẩn đục.</a:t>
            </a:r>
            <a:endParaRPr kumimoji="0" lang="en-US" sz="2400" b="0" i="0" u="none" strike="noStrike" kern="100" cap="none" spc="0" normalizeH="0" baseline="0" noProof="0" dirty="0">
              <a:ln>
                <a:noFill/>
              </a:ln>
              <a:effectLst/>
              <a:uLnTx/>
              <a:uFillTx/>
              <a:latin typeface="UTM Avo" panose="02040603050506020204" pitchFamily="18"/>
              <a:ea typeface="Calibri" panose="020F0502020204030204" pitchFamily="34" charset="0"/>
              <a:cs typeface="Arial" panose="020B0604020202020204" pitchFamily="34" charset="0"/>
            </a:endParaRPr>
          </a:p>
        </p:txBody>
      </p:sp>
      <p:sp>
        <p:nvSpPr>
          <p:cNvPr id="19" name="Rectangle: Rounded Corners 32">
            <a:extLst>
              <a:ext uri="{FF2B5EF4-FFF2-40B4-BE49-F238E27FC236}">
                <a16:creationId xmlns:a16="http://schemas.microsoft.com/office/drawing/2014/main" id="{E7B39EDE-3AC8-57C1-0E82-4F413BAE8913}"/>
              </a:ext>
            </a:extLst>
          </p:cNvPr>
          <p:cNvSpPr/>
          <p:nvPr/>
        </p:nvSpPr>
        <p:spPr>
          <a:xfrm>
            <a:off x="6350795" y="3429000"/>
            <a:ext cx="5283200" cy="2489200"/>
          </a:xfrm>
          <a:prstGeom prst="roundRect">
            <a:avLst>
              <a:gd name="adj" fmla="val 10706"/>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a:rPr>
              <a:t>Lượng nhiệt tỏa ra khi đốt cháy hỗn hợp là: </a:t>
            </a:r>
          </a:p>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a:rPr>
              <a:t>Q = 0,4</a:t>
            </a:r>
            <a:r>
              <a:rPr kumimoji="0" lang="en-US" sz="2400" b="0" i="0" u="none" strike="noStrike" kern="0" cap="none" spc="0" normalizeH="0" baseline="0" noProof="0" dirty="0">
                <a:ln>
                  <a:noFill/>
                </a:ln>
                <a:effectLst/>
                <a:uLnTx/>
                <a:uFillTx/>
                <a:latin typeface="UTM Avo" panose="02040603050506020204" pitchFamily="18"/>
              </a:rPr>
              <a:t> </a:t>
            </a:r>
            <a:r>
              <a:rPr kumimoji="0" lang="vi-VN" sz="2400" b="0" i="0" u="none" strike="noStrike" kern="0" cap="none" spc="0" normalizeH="0" baseline="0" noProof="0" dirty="0">
                <a:ln>
                  <a:noFill/>
                </a:ln>
                <a:effectLst/>
                <a:uLnTx/>
                <a:uFillTx/>
                <a:latin typeface="UTM Avo" panose="02040603050506020204" pitchFamily="18"/>
              </a:rPr>
              <a:t>.</a:t>
            </a:r>
            <a:r>
              <a:rPr kumimoji="0" lang="en-US" sz="2400" b="0" i="0" u="none" strike="noStrike" kern="0" cap="none" spc="0" normalizeH="0" baseline="0" noProof="0" dirty="0">
                <a:ln>
                  <a:noFill/>
                </a:ln>
                <a:effectLst/>
                <a:uLnTx/>
                <a:uFillTx/>
                <a:latin typeface="UTM Avo" panose="02040603050506020204" pitchFamily="18"/>
              </a:rPr>
              <a:t> </a:t>
            </a:r>
            <a:r>
              <a:rPr kumimoji="0" lang="vi-VN" sz="2400" b="0" i="0" u="none" strike="noStrike" kern="0" cap="none" spc="0" normalizeH="0" baseline="0" noProof="0" dirty="0">
                <a:ln>
                  <a:noFill/>
                </a:ln>
                <a:effectLst/>
                <a:uLnTx/>
                <a:uFillTx/>
                <a:latin typeface="UTM Avo" panose="02040603050506020204" pitchFamily="18"/>
              </a:rPr>
              <a:t>2</a:t>
            </a:r>
            <a:r>
              <a:rPr kumimoji="0" lang="en-US" sz="2400" b="0" i="0" u="none" strike="noStrike" kern="0" cap="none" spc="0" normalizeH="0" baseline="0" noProof="0" dirty="0">
                <a:ln>
                  <a:noFill/>
                </a:ln>
                <a:effectLst/>
                <a:uLnTx/>
                <a:uFillTx/>
                <a:latin typeface="UTM Avo" panose="02040603050506020204" pitchFamily="18"/>
              </a:rPr>
              <a:t> </a:t>
            </a:r>
            <a:r>
              <a:rPr kumimoji="0" lang="vi-VN" sz="2400" b="0" i="0" u="none" strike="noStrike" kern="0" cap="none" spc="0" normalizeH="0" baseline="0" noProof="0" dirty="0">
                <a:ln>
                  <a:noFill/>
                </a:ln>
                <a:effectLst/>
                <a:uLnTx/>
                <a:uFillTx/>
                <a:latin typeface="UTM Avo" panose="02040603050506020204" pitchFamily="18"/>
              </a:rPr>
              <a:t>877 + 0,6</a:t>
            </a:r>
            <a:r>
              <a:rPr kumimoji="0" lang="en-US" sz="2400" b="0" i="0" u="none" strike="noStrike" kern="0" cap="none" spc="0" normalizeH="0" baseline="0" noProof="0" dirty="0">
                <a:ln>
                  <a:noFill/>
                </a:ln>
                <a:effectLst/>
                <a:uLnTx/>
                <a:uFillTx/>
                <a:latin typeface="UTM Avo" panose="02040603050506020204" pitchFamily="18"/>
              </a:rPr>
              <a:t> </a:t>
            </a:r>
            <a:r>
              <a:rPr kumimoji="0" lang="vi-VN" sz="2400" b="0" i="0" u="none" strike="noStrike" kern="0" cap="none" spc="0" normalizeH="0" baseline="0" noProof="0" dirty="0">
                <a:ln>
                  <a:noFill/>
                </a:ln>
                <a:effectLst/>
                <a:uLnTx/>
                <a:uFillTx/>
                <a:latin typeface="UTM Avo" panose="02040603050506020204" pitchFamily="18"/>
              </a:rPr>
              <a:t>.</a:t>
            </a:r>
            <a:r>
              <a:rPr kumimoji="0" lang="en-US" sz="2400" b="0" i="0" u="none" strike="noStrike" kern="0" cap="none" spc="0" normalizeH="0" baseline="0" noProof="0" dirty="0">
                <a:ln>
                  <a:noFill/>
                </a:ln>
                <a:effectLst/>
                <a:uLnTx/>
                <a:uFillTx/>
                <a:latin typeface="UTM Avo" panose="02040603050506020204" pitchFamily="18"/>
              </a:rPr>
              <a:t> </a:t>
            </a:r>
            <a:r>
              <a:rPr kumimoji="0" lang="vi-VN" sz="2400" b="0" i="0" u="none" strike="noStrike" kern="0" cap="none" spc="0" normalizeH="0" baseline="0" noProof="0" dirty="0">
                <a:ln>
                  <a:noFill/>
                </a:ln>
                <a:effectLst/>
                <a:uLnTx/>
                <a:uFillTx/>
                <a:latin typeface="UTM Avo" panose="02040603050506020204" pitchFamily="18"/>
              </a:rPr>
              <a:t>2</a:t>
            </a:r>
            <a:r>
              <a:rPr kumimoji="0" lang="en-US" sz="2400" b="0" i="0" u="none" strike="noStrike" kern="0" cap="none" spc="0" normalizeH="0" baseline="0" noProof="0" dirty="0">
                <a:ln>
                  <a:noFill/>
                </a:ln>
                <a:effectLst/>
                <a:uLnTx/>
                <a:uFillTx/>
                <a:latin typeface="UTM Avo" panose="02040603050506020204" pitchFamily="18"/>
              </a:rPr>
              <a:t> </a:t>
            </a:r>
            <a:r>
              <a:rPr kumimoji="0" lang="vi-VN" sz="2400" b="0" i="0" u="none" strike="noStrike" kern="0" cap="none" spc="0" normalizeH="0" baseline="0" noProof="0" dirty="0">
                <a:ln>
                  <a:noFill/>
                </a:ln>
                <a:effectLst/>
                <a:uLnTx/>
                <a:uFillTx/>
                <a:latin typeface="UTM Avo" panose="02040603050506020204" pitchFamily="18"/>
              </a:rPr>
              <a:t>220 </a:t>
            </a:r>
          </a:p>
          <a:p>
            <a:pPr marL="0" marR="0" lvl="0" indent="0" algn="just" defTabSz="609630" eaLnBrk="1" fontAlgn="auto" latinLnBrk="0" hangingPunct="1">
              <a:lnSpc>
                <a:spcPct val="150000"/>
              </a:lnSpc>
              <a:spcBef>
                <a:spcPts val="0"/>
              </a:spcBef>
              <a:spcAft>
                <a:spcPts val="0"/>
              </a:spcAft>
              <a:buClrTx/>
              <a:buSzTx/>
              <a:buFontTx/>
              <a:buNone/>
              <a:tabLst/>
              <a:defRPr/>
            </a:pPr>
            <a:r>
              <a:rPr lang="vi-VN" sz="2400" kern="0" dirty="0">
                <a:latin typeface="UTM Avo" panose="02040603050506020204" pitchFamily="18"/>
              </a:rPr>
              <a:t>    </a:t>
            </a:r>
            <a:r>
              <a:rPr kumimoji="0" lang="vi-VN" sz="2400" b="0" i="0" u="none" strike="noStrike" kern="0" cap="none" spc="0" normalizeH="0" baseline="0" noProof="0" dirty="0">
                <a:ln>
                  <a:noFill/>
                </a:ln>
                <a:effectLst/>
                <a:uLnTx/>
                <a:uFillTx/>
                <a:latin typeface="UTM Avo" panose="02040603050506020204" pitchFamily="18"/>
              </a:rPr>
              <a:t>= 2 482,8 kJ</a:t>
            </a:r>
            <a:r>
              <a:rPr kumimoji="0" lang="en-US" sz="2400" b="0" i="0" u="none" strike="noStrike" kern="0" cap="none" spc="0" normalizeH="0" baseline="0" noProof="0" dirty="0">
                <a:ln>
                  <a:noFill/>
                </a:ln>
                <a:effectLst/>
                <a:uLnTx/>
                <a:uFillTx/>
                <a:latin typeface="UTM Avo" panose="02040603050506020204" pitchFamily="18"/>
              </a:rPr>
              <a:t>.</a:t>
            </a:r>
          </a:p>
        </p:txBody>
      </p:sp>
      <p:pic>
        <p:nvPicPr>
          <p:cNvPr id="20" name="Picture 19">
            <a:extLst>
              <a:ext uri="{FF2B5EF4-FFF2-40B4-BE49-F238E27FC236}">
                <a16:creationId xmlns:a16="http://schemas.microsoft.com/office/drawing/2014/main" id="{3D9C3B32-CFE1-F288-7B6E-D636009E4500}"/>
              </a:ext>
            </a:extLst>
          </p:cNvPr>
          <p:cNvPicPr>
            <a:picLocks noChangeAspect="1"/>
          </p:cNvPicPr>
          <p:nvPr/>
        </p:nvPicPr>
        <p:blipFill>
          <a:blip r:embed="rId4"/>
          <a:stretch>
            <a:fillRect/>
          </a:stretch>
        </p:blipFill>
        <p:spPr>
          <a:xfrm>
            <a:off x="10943352" y="5320147"/>
            <a:ext cx="1219363" cy="1537854"/>
          </a:xfrm>
          <a:prstGeom prst="rect">
            <a:avLst/>
          </a:prstGeom>
        </p:spPr>
      </p:pic>
      <p:pic>
        <p:nvPicPr>
          <p:cNvPr id="21" name="Picture 20">
            <a:extLst>
              <a:ext uri="{FF2B5EF4-FFF2-40B4-BE49-F238E27FC236}">
                <a16:creationId xmlns:a16="http://schemas.microsoft.com/office/drawing/2014/main" id="{F458E01B-B1B1-E84C-4237-FBDD53D4D874}"/>
              </a:ext>
            </a:extLst>
          </p:cNvPr>
          <p:cNvPicPr>
            <a:picLocks noChangeAspect="1"/>
          </p:cNvPicPr>
          <p:nvPr/>
        </p:nvPicPr>
        <p:blipFill>
          <a:blip r:embed="rId5"/>
          <a:stretch>
            <a:fillRect/>
          </a:stretch>
        </p:blipFill>
        <p:spPr>
          <a:xfrm>
            <a:off x="32965" y="5969000"/>
            <a:ext cx="586571" cy="914400"/>
          </a:xfrm>
          <a:prstGeom prst="rect">
            <a:avLst/>
          </a:prstGeom>
        </p:spPr>
      </p:pic>
    </p:spTree>
    <p:extLst>
      <p:ext uri="{BB962C8B-B14F-4D97-AF65-F5344CB8AC3E}">
        <p14:creationId xmlns:p14="http://schemas.microsoft.com/office/powerpoint/2010/main" val="1127868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par>
                                <p:cTn id="16" presetID="16" presetClass="entr" presetSubtype="21"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68842C99-F586-D82A-6F13-7B2B1AECEA0D}"/>
              </a:ext>
            </a:extLst>
          </p:cNvPr>
          <p:cNvGrpSpPr/>
          <p:nvPr/>
        </p:nvGrpSpPr>
        <p:grpSpPr>
          <a:xfrm>
            <a:off x="864393" y="1744475"/>
            <a:ext cx="5080000" cy="839274"/>
            <a:chOff x="1219200" y="647700"/>
            <a:chExt cx="7620000" cy="1258911"/>
          </a:xfrm>
        </p:grpSpPr>
        <p:pic>
          <p:nvPicPr>
            <p:cNvPr id="19" name="Picture 18">
              <a:extLst>
                <a:ext uri="{FF2B5EF4-FFF2-40B4-BE49-F238E27FC236}">
                  <a16:creationId xmlns:a16="http://schemas.microsoft.com/office/drawing/2014/main" id="{6B77D949-84C2-E415-0C41-61D5AB8FF1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647700"/>
              <a:ext cx="1252735" cy="1212648"/>
            </a:xfrm>
            <a:prstGeom prst="rect">
              <a:avLst/>
            </a:prstGeom>
          </p:spPr>
        </p:pic>
        <p:sp>
          <p:nvSpPr>
            <p:cNvPr id="20" name="TextBox 19">
              <a:extLst>
                <a:ext uri="{FF2B5EF4-FFF2-40B4-BE49-F238E27FC236}">
                  <a16:creationId xmlns:a16="http://schemas.microsoft.com/office/drawing/2014/main" id="{0F7625FD-8C8E-D325-83CD-B6C2D86ED4F7}"/>
                </a:ext>
              </a:extLst>
            </p:cNvPr>
            <p:cNvSpPr txBox="1"/>
            <p:nvPr/>
          </p:nvSpPr>
          <p:spPr>
            <a:xfrm>
              <a:off x="2667000" y="1152462"/>
              <a:ext cx="6172200" cy="754149"/>
            </a:xfrm>
            <a:prstGeom prst="rect">
              <a:avLst/>
            </a:prstGeom>
            <a:noFill/>
          </p:spPr>
          <p:txBody>
            <a:bodyPr wrap="square" rtlCol="0">
              <a:spAutoFit/>
            </a:bodyPr>
            <a:lstStyle/>
            <a:p>
              <a:pPr defTabSz="609630"/>
              <a:r>
                <a:rPr lang="en-US" sz="2667" b="1" dirty="0">
                  <a:latin typeface="UTM Avo" panose="02040603050506020204" pitchFamily="18"/>
                  <a:cs typeface="Arial" panose="020B0604020202020204" pitchFamily="34" charset="0"/>
                </a:rPr>
                <a:t>HOẠT ĐỘNG NHÓM 4</a:t>
              </a:r>
            </a:p>
          </p:txBody>
        </p:sp>
      </p:grpSp>
      <p:sp>
        <p:nvSpPr>
          <p:cNvPr id="21" name="Rectangle 20">
            <a:extLst>
              <a:ext uri="{FF2B5EF4-FFF2-40B4-BE49-F238E27FC236}">
                <a16:creationId xmlns:a16="http://schemas.microsoft.com/office/drawing/2014/main" id="{4B6AB49A-8E5E-8093-D80C-6B71DDAD9756}"/>
              </a:ext>
            </a:extLst>
          </p:cNvPr>
          <p:cNvSpPr/>
          <p:nvPr/>
        </p:nvSpPr>
        <p:spPr>
          <a:xfrm>
            <a:off x="812800" y="2761179"/>
            <a:ext cx="10566399" cy="1121846"/>
          </a:xfrm>
          <a:prstGeom prst="rect">
            <a:avLst/>
          </a:prstGeom>
        </p:spPr>
        <p:txBody>
          <a:bodyPr wrap="square">
            <a:spAutoFit/>
          </a:bodyPr>
          <a:lstStyle/>
          <a:p>
            <a:pPr algn="just" defTabSz="609630">
              <a:lnSpc>
                <a:spcPct val="150000"/>
              </a:lnSpc>
            </a:pPr>
            <a:r>
              <a:rPr lang="vi-VN" sz="2400" dirty="0">
                <a:latin typeface="UTM Avo" panose="02040603050506020204" pitchFamily="18"/>
                <a:cs typeface="Arial" panose="020B0604020202020204" pitchFamily="34" charset="0"/>
              </a:rPr>
              <a:t>C</a:t>
            </a:r>
            <a:r>
              <a:rPr lang="en-US" sz="2400" dirty="0" err="1">
                <a:latin typeface="UTM Avo" panose="02040603050506020204" pitchFamily="18"/>
                <a:cs typeface="Arial" panose="020B0604020202020204" pitchFamily="34" charset="0"/>
              </a:rPr>
              <a:t>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nhóm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đọc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thông</a:t>
            </a:r>
            <a:r>
              <a:rPr lang="en-US" sz="2400" dirty="0">
                <a:latin typeface="UTM Avo" panose="02040603050506020204" pitchFamily="18"/>
                <a:cs typeface="Arial" panose="020B0604020202020204" pitchFamily="34" charset="0"/>
              </a:rPr>
              <a:t> tin SGK, </a:t>
            </a:r>
            <a:r>
              <a:rPr lang="en-US" sz="2400" dirty="0" err="1">
                <a:latin typeface="UTM Avo" panose="02040603050506020204" pitchFamily="18"/>
                <a:cs typeface="Arial" panose="020B0604020202020204" pitchFamily="34" charset="0"/>
              </a:rPr>
              <a:t>thảo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luận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để</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thực hiện lần lượt các yêu cầu sau:</a:t>
            </a:r>
            <a:endParaRPr lang="en-US" sz="2400" dirty="0">
              <a:latin typeface="UTM Avo" panose="02040603050506020204" pitchFamily="18"/>
              <a:cs typeface="Arial" panose="020B0604020202020204" pitchFamily="34" charset="0"/>
            </a:endParaRPr>
          </a:p>
        </p:txBody>
      </p:sp>
      <p:sp>
        <p:nvSpPr>
          <p:cNvPr id="22" name="Rectangle 21">
            <a:extLst>
              <a:ext uri="{FF2B5EF4-FFF2-40B4-BE49-F238E27FC236}">
                <a16:creationId xmlns:a16="http://schemas.microsoft.com/office/drawing/2014/main" id="{D1322F58-47B2-FC56-AB07-8E1F25652B73}"/>
              </a:ext>
            </a:extLst>
          </p:cNvPr>
          <p:cNvSpPr/>
          <p:nvPr/>
        </p:nvSpPr>
        <p:spPr>
          <a:xfrm>
            <a:off x="812800" y="4057738"/>
            <a:ext cx="10566400" cy="2393550"/>
          </a:xfrm>
          <a:prstGeom prst="rect">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effectLst/>
              <a:uLnTx/>
              <a:uFillTx/>
              <a:latin typeface="UTM Avo" panose="02040603050506020204" pitchFamily="18"/>
            </a:endParaRPr>
          </a:p>
        </p:txBody>
      </p:sp>
      <p:sp>
        <p:nvSpPr>
          <p:cNvPr id="23" name="Freeform 9">
            <a:extLst>
              <a:ext uri="{FF2B5EF4-FFF2-40B4-BE49-F238E27FC236}">
                <a16:creationId xmlns:a16="http://schemas.microsoft.com/office/drawing/2014/main" id="{4357AE2B-3CE2-34BB-9D21-92599F9BD303}"/>
              </a:ext>
            </a:extLst>
          </p:cNvPr>
          <p:cNvSpPr/>
          <p:nvPr/>
        </p:nvSpPr>
        <p:spPr>
          <a:xfrm rot="4109150">
            <a:off x="10891313" y="249993"/>
            <a:ext cx="1078963" cy="972415"/>
          </a:xfrm>
          <a:custGeom>
            <a:avLst/>
            <a:gdLst/>
            <a:ahLst/>
            <a:cxnLst/>
            <a:rect l="l" t="t" r="r" b="b"/>
            <a:pathLst>
              <a:path w="1908185" h="1719752">
                <a:moveTo>
                  <a:pt x="0" y="0"/>
                </a:moveTo>
                <a:lnTo>
                  <a:pt x="1908185" y="0"/>
                </a:lnTo>
                <a:lnTo>
                  <a:pt x="1908185" y="1719753"/>
                </a:lnTo>
                <a:lnTo>
                  <a:pt x="0" y="17197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Rectangle 23">
            <a:extLst>
              <a:ext uri="{FF2B5EF4-FFF2-40B4-BE49-F238E27FC236}">
                <a16:creationId xmlns:a16="http://schemas.microsoft.com/office/drawing/2014/main" id="{43019603-F641-2518-C68C-9456CF8C65BD}"/>
              </a:ext>
            </a:extLst>
          </p:cNvPr>
          <p:cNvSpPr/>
          <p:nvPr/>
        </p:nvSpPr>
        <p:spPr>
          <a:xfrm>
            <a:off x="1060450" y="4407165"/>
            <a:ext cx="10071100" cy="1694695"/>
          </a:xfrm>
          <a:prstGeom prst="rect">
            <a:avLst/>
          </a:prstGeom>
        </p:spPr>
        <p:txBody>
          <a:bodyPr wrap="square">
            <a:spAutoFit/>
          </a:bodyPr>
          <a:lstStyle/>
          <a:p>
            <a:pPr marL="381019" marR="0" lvl="0" indent="-381019" algn="just" defTabSz="60963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vi-VN" sz="2400" b="0" i="0" u="none" strike="noStrike" kern="0" cap="none" spc="0" normalizeH="0" baseline="0" noProof="0" dirty="0">
                <a:ln>
                  <a:noFill/>
                </a:ln>
                <a:solidFill>
                  <a:srgbClr val="002060"/>
                </a:solidFill>
                <a:effectLst/>
                <a:uLnTx/>
                <a:uFillTx/>
                <a:latin typeface="UTM Avo" panose="02040603050506020204" pitchFamily="18"/>
              </a:rPr>
              <a:t>Vì sao Alkane được dùng làm nhiên liệu?</a:t>
            </a:r>
            <a:endParaRPr kumimoji="0" lang="en-US" sz="2400" b="0" i="0" u="none" strike="noStrike" kern="0" cap="none" spc="0" normalizeH="0" baseline="0" noProof="0" dirty="0">
              <a:ln>
                <a:noFill/>
              </a:ln>
              <a:solidFill>
                <a:srgbClr val="002060"/>
              </a:solidFill>
              <a:effectLst/>
              <a:uLnTx/>
              <a:uFillTx/>
              <a:latin typeface="UTM Avo" panose="02040603050506020204" pitchFamily="18"/>
            </a:endParaRPr>
          </a:p>
          <a:p>
            <a:pPr marL="381019" marR="0" lvl="0" indent="-381019" algn="just" defTabSz="60963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vi-VN" sz="2400" b="0" i="0" u="none" strike="noStrike" kern="0" cap="none" spc="0" normalizeH="0" baseline="0" noProof="0" dirty="0">
                <a:ln>
                  <a:noFill/>
                </a:ln>
                <a:solidFill>
                  <a:srgbClr val="002060"/>
                </a:solidFill>
                <a:effectLst/>
                <a:uLnTx/>
                <a:uFillTx/>
                <a:latin typeface="UTM Avo" panose="02040603050506020204" pitchFamily="18"/>
              </a:rPr>
              <a:t>Hãy nêu ứng dụng của alkane đối với các lĩnh vực trong </a:t>
            </a:r>
            <a:br>
              <a:rPr kumimoji="0" lang="vi-VN" sz="2400" b="0" i="0" u="none" strike="noStrike" kern="0" cap="none" spc="0" normalizeH="0" baseline="0" noProof="0" dirty="0">
                <a:ln>
                  <a:noFill/>
                </a:ln>
                <a:solidFill>
                  <a:srgbClr val="002060"/>
                </a:solidFill>
                <a:effectLst/>
                <a:uLnTx/>
                <a:uFillTx/>
                <a:latin typeface="UTM Avo" panose="02040603050506020204" pitchFamily="18"/>
              </a:rPr>
            </a:br>
            <a:r>
              <a:rPr kumimoji="0" lang="vi-VN" sz="2400" b="0" i="0" u="none" strike="noStrike" kern="0" cap="none" spc="0" normalizeH="0" baseline="0" noProof="0" dirty="0">
                <a:ln>
                  <a:noFill/>
                </a:ln>
                <a:solidFill>
                  <a:srgbClr val="002060"/>
                </a:solidFill>
                <a:effectLst/>
                <a:uLnTx/>
                <a:uFillTx/>
                <a:latin typeface="UTM Avo" panose="02040603050506020204" pitchFamily="18"/>
              </a:rPr>
              <a:t>đời sống và sản xuất.</a:t>
            </a:r>
            <a:endParaRPr kumimoji="0" lang="en-US" sz="2400" b="0" i="0" u="none" strike="noStrike" kern="0" cap="none" spc="0" normalizeH="0" baseline="0" noProof="0" dirty="0">
              <a:ln>
                <a:noFill/>
              </a:ln>
              <a:solidFill>
                <a:srgbClr val="002060"/>
              </a:solidFill>
              <a:effectLst/>
              <a:uLnTx/>
              <a:uFillTx/>
              <a:latin typeface="UTM Avo" panose="02040603050506020204" pitchFamily="18"/>
            </a:endParaRPr>
          </a:p>
        </p:txBody>
      </p:sp>
      <p:pic>
        <p:nvPicPr>
          <p:cNvPr id="25" name="Picture 24">
            <a:extLst>
              <a:ext uri="{FF2B5EF4-FFF2-40B4-BE49-F238E27FC236}">
                <a16:creationId xmlns:a16="http://schemas.microsoft.com/office/drawing/2014/main" id="{E409EA6F-5BBB-6B47-07B8-5E0D91549016}"/>
              </a:ext>
            </a:extLst>
          </p:cNvPr>
          <p:cNvPicPr>
            <a:picLocks noChangeAspect="1"/>
          </p:cNvPicPr>
          <p:nvPr/>
        </p:nvPicPr>
        <p:blipFill>
          <a:blip r:embed="rId6"/>
          <a:stretch>
            <a:fillRect/>
          </a:stretch>
        </p:blipFill>
        <p:spPr>
          <a:xfrm flipH="1">
            <a:off x="-253206" y="5650371"/>
            <a:ext cx="1479973" cy="1207629"/>
          </a:xfrm>
          <a:prstGeom prst="rect">
            <a:avLst/>
          </a:prstGeom>
        </p:spPr>
      </p:pic>
    </p:spTree>
    <p:extLst>
      <p:ext uri="{BB962C8B-B14F-4D97-AF65-F5344CB8AC3E}">
        <p14:creationId xmlns:p14="http://schemas.microsoft.com/office/powerpoint/2010/main" val="1635906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anim calcmode="lin" valueType="num">
                                      <p:cBhvr>
                                        <p:cTn id="18" dur="500" fill="hold"/>
                                        <p:tgtEl>
                                          <p:spTgt spid="24"/>
                                        </p:tgtEl>
                                        <p:attrNameLst>
                                          <p:attrName>ppt_x</p:attrName>
                                        </p:attrNameLst>
                                      </p:cBhvr>
                                      <p:tavLst>
                                        <p:tav tm="0">
                                          <p:val>
                                            <p:strVal val="#ppt_x"/>
                                          </p:val>
                                        </p:tav>
                                        <p:tav tm="100000">
                                          <p:val>
                                            <p:strVal val="#ppt_x"/>
                                          </p:val>
                                        </p:tav>
                                      </p:tavLst>
                                    </p:anim>
                                    <p:anim calcmode="lin" valueType="num">
                                      <p:cBhvr>
                                        <p:cTn id="19" dur="5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anim calcmode="lin" valueType="num">
                                      <p:cBhvr>
                                        <p:cTn id="23" dur="500" fill="hold"/>
                                        <p:tgtEl>
                                          <p:spTgt spid="22"/>
                                        </p:tgtEl>
                                        <p:attrNameLst>
                                          <p:attrName>ppt_x</p:attrName>
                                        </p:attrNameLst>
                                      </p:cBhvr>
                                      <p:tavLst>
                                        <p:tav tm="0">
                                          <p:val>
                                            <p:strVal val="#ppt_x"/>
                                          </p:val>
                                        </p:tav>
                                        <p:tav tm="100000">
                                          <p:val>
                                            <p:strVal val="#ppt_x"/>
                                          </p:val>
                                        </p:tav>
                                      </p:tavLst>
                                    </p:anim>
                                    <p:anim calcmode="lin" valueType="num">
                                      <p:cBhvr>
                                        <p:cTn id="24"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F019807-75B2-2803-25F8-399C450D4E87}"/>
              </a:ext>
            </a:extLst>
          </p:cNvPr>
          <p:cNvGrpSpPr/>
          <p:nvPr/>
        </p:nvGrpSpPr>
        <p:grpSpPr>
          <a:xfrm>
            <a:off x="1701800" y="1650139"/>
            <a:ext cx="8788400" cy="742269"/>
            <a:chOff x="2819400" y="122531"/>
            <a:chExt cx="13182600" cy="1113403"/>
          </a:xfrm>
        </p:grpSpPr>
        <p:sp>
          <p:nvSpPr>
            <p:cNvPr id="7" name="TextBox 6">
              <a:extLst>
                <a:ext uri="{FF2B5EF4-FFF2-40B4-BE49-F238E27FC236}">
                  <a16:creationId xmlns:a16="http://schemas.microsoft.com/office/drawing/2014/main" id="{0F220085-5762-9643-C578-2C2514623CEE}"/>
                </a:ext>
              </a:extLst>
            </p:cNvPr>
            <p:cNvSpPr txBox="1"/>
            <p:nvPr/>
          </p:nvSpPr>
          <p:spPr>
            <a:xfrm>
              <a:off x="2819400" y="495300"/>
              <a:ext cx="13182600" cy="692497"/>
            </a:xfrm>
            <a:prstGeom prst="rect">
              <a:avLst/>
            </a:prstGeom>
            <a:noFill/>
          </p:spPr>
          <p:txBody>
            <a:bodyPr wrap="square" rtlCol="0">
              <a:spAutoFit/>
            </a:bodyPr>
            <a:lstStyle/>
            <a:p>
              <a:pPr algn="ctr" defTabSz="609630"/>
              <a:r>
                <a:rPr lang="vi-VN" sz="2400" b="1" dirty="0">
                  <a:latin typeface="UTM Avo" panose="02040603050506020204" pitchFamily="18"/>
                  <a:cs typeface="Arial" panose="020B0604020202020204" pitchFamily="34" charset="0"/>
                </a:rPr>
                <a:t>Ứng dụng làm nhiên liệu của alkane</a:t>
              </a:r>
              <a:endParaRPr lang="en-US" sz="2400" b="1" dirty="0">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9B5FC297-1C4D-D157-4595-FB827A2F39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3800" y="122531"/>
              <a:ext cx="973865" cy="1113403"/>
            </a:xfrm>
            <a:prstGeom prst="rect">
              <a:avLst/>
            </a:prstGeom>
          </p:spPr>
        </p:pic>
      </p:grpSp>
      <p:graphicFrame>
        <p:nvGraphicFramePr>
          <p:cNvPr id="9" name="Table 8">
            <a:extLst>
              <a:ext uri="{FF2B5EF4-FFF2-40B4-BE49-F238E27FC236}">
                <a16:creationId xmlns:a16="http://schemas.microsoft.com/office/drawing/2014/main" id="{1F00CC1F-B1CF-73D3-FA04-E6FF38D571A8}"/>
              </a:ext>
            </a:extLst>
          </p:cNvPr>
          <p:cNvGraphicFramePr>
            <a:graphicFrameLocks noGrp="1"/>
          </p:cNvGraphicFramePr>
          <p:nvPr>
            <p:extLst>
              <p:ext uri="{D42A27DB-BD31-4B8C-83A1-F6EECF244321}">
                <p14:modId xmlns:p14="http://schemas.microsoft.com/office/powerpoint/2010/main" val="2373667641"/>
              </p:ext>
            </p:extLst>
          </p:nvPr>
        </p:nvGraphicFramePr>
        <p:xfrm>
          <a:off x="646922" y="2478201"/>
          <a:ext cx="11277600" cy="4248000"/>
        </p:xfrm>
        <a:graphic>
          <a:graphicData uri="http://schemas.openxmlformats.org/drawingml/2006/table">
            <a:tbl>
              <a:tblPr/>
              <a:tblGrid>
                <a:gridCol w="2350247">
                  <a:extLst>
                    <a:ext uri="{9D8B030D-6E8A-4147-A177-3AD203B41FA5}">
                      <a16:colId xmlns:a16="http://schemas.microsoft.com/office/drawing/2014/main" val="227292295"/>
                    </a:ext>
                  </a:extLst>
                </a:gridCol>
                <a:gridCol w="3169383">
                  <a:extLst>
                    <a:ext uri="{9D8B030D-6E8A-4147-A177-3AD203B41FA5}">
                      <a16:colId xmlns:a16="http://schemas.microsoft.com/office/drawing/2014/main" val="1587461630"/>
                    </a:ext>
                  </a:extLst>
                </a:gridCol>
                <a:gridCol w="5757970">
                  <a:extLst>
                    <a:ext uri="{9D8B030D-6E8A-4147-A177-3AD203B41FA5}">
                      <a16:colId xmlns:a16="http://schemas.microsoft.com/office/drawing/2014/main" val="4121820707"/>
                    </a:ext>
                  </a:extLst>
                </a:gridCol>
              </a:tblGrid>
              <a:tr h="576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ctr">
                        <a:lnSpc>
                          <a:spcPct val="100000"/>
                        </a:lnSpc>
                        <a:spcBef>
                          <a:spcPts val="0"/>
                        </a:spcBef>
                        <a:spcAft>
                          <a:spcPts val="0"/>
                        </a:spcAft>
                      </a:pPr>
                      <a:r>
                        <a:rPr lang="vi-VN" sz="2400" b="1" dirty="0">
                          <a:effectLst/>
                          <a:latin typeface="UTM Avo" panose="02040603050506020204" pitchFamily="18"/>
                        </a:rPr>
                        <a:t>Alkane</a:t>
                      </a:r>
                      <a:endParaRPr lang="en-US" sz="2400" b="1"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6D87A"/>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ctr">
                        <a:lnSpc>
                          <a:spcPct val="100000"/>
                        </a:lnSpc>
                        <a:spcBef>
                          <a:spcPts val="0"/>
                        </a:spcBef>
                        <a:spcAft>
                          <a:spcPts val="0"/>
                        </a:spcAft>
                      </a:pPr>
                      <a:r>
                        <a:rPr lang="vi-VN" sz="2400" b="1" dirty="0">
                          <a:effectLst/>
                          <a:latin typeface="UTM Avo" panose="02040603050506020204" pitchFamily="18"/>
                        </a:rPr>
                        <a:t>Loại nhiên liệu</a:t>
                      </a:r>
                      <a:endParaRPr lang="en-US" sz="2400" b="1"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6D87A"/>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ctr">
                        <a:lnSpc>
                          <a:spcPct val="100000"/>
                        </a:lnSpc>
                        <a:spcBef>
                          <a:spcPts val="0"/>
                        </a:spcBef>
                        <a:spcAft>
                          <a:spcPts val="0"/>
                        </a:spcAft>
                      </a:pPr>
                      <a:r>
                        <a:rPr lang="vi-VN" sz="2400" b="1" dirty="0">
                          <a:effectLst/>
                          <a:latin typeface="UTM Avo" panose="02040603050506020204" pitchFamily="18"/>
                        </a:rPr>
                        <a:t>Ứng dụng</a:t>
                      </a:r>
                      <a:endParaRPr lang="en-US" sz="2400" b="1"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6D87A"/>
                    </a:solidFill>
                  </a:tcPr>
                </a:tc>
                <a:extLst>
                  <a:ext uri="{0D108BD9-81ED-4DB2-BD59-A6C34878D82A}">
                    <a16:rowId xmlns:a16="http://schemas.microsoft.com/office/drawing/2014/main" val="3742126016"/>
                  </a:ext>
                </a:extLst>
              </a:tr>
              <a:tr h="1224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ctr">
                        <a:lnSpc>
                          <a:spcPct val="100000"/>
                        </a:lnSpc>
                        <a:spcBef>
                          <a:spcPts val="0"/>
                        </a:spcBef>
                        <a:spcAft>
                          <a:spcPts val="0"/>
                        </a:spcAft>
                      </a:pPr>
                      <a:r>
                        <a:rPr lang="vi-VN" sz="2400" dirty="0">
                          <a:effectLst/>
                          <a:latin typeface="UTM Avo" panose="02040603050506020204" pitchFamily="18"/>
                        </a:rPr>
                        <a:t>Methane</a:t>
                      </a:r>
                      <a:endParaRPr lang="en-US" sz="2400"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just">
                        <a:lnSpc>
                          <a:spcPct val="150000"/>
                        </a:lnSpc>
                        <a:spcBef>
                          <a:spcPts val="0"/>
                        </a:spcBef>
                        <a:spcAft>
                          <a:spcPts val="0"/>
                        </a:spcAft>
                      </a:pPr>
                      <a:r>
                        <a:rPr lang="vi-VN" sz="2400" dirty="0">
                          <a:effectLst/>
                          <a:latin typeface="UTM Avo" panose="02040603050506020204" pitchFamily="18"/>
                        </a:rPr>
                        <a:t>Khí thiên nhiên, khí mỏ dầu, biogas,...</a:t>
                      </a:r>
                      <a:endParaRPr lang="en-US" sz="2400"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just">
                        <a:lnSpc>
                          <a:spcPct val="150000"/>
                        </a:lnSpc>
                        <a:spcBef>
                          <a:spcPts val="0"/>
                        </a:spcBef>
                        <a:spcAft>
                          <a:spcPts val="0"/>
                        </a:spcAft>
                      </a:pPr>
                      <a:r>
                        <a:rPr lang="vi-VN" sz="2400" dirty="0">
                          <a:effectLst/>
                          <a:latin typeface="UTM Avo" panose="02040603050506020204" pitchFamily="18"/>
                        </a:rPr>
                        <a:t>Đun nấu, nhiên liệu nhà máy </a:t>
                      </a:r>
                      <a:br>
                        <a:rPr lang="vi-VN" sz="2400" dirty="0">
                          <a:effectLst/>
                          <a:latin typeface="UTM Avo" panose="02040603050506020204" pitchFamily="18"/>
                        </a:rPr>
                      </a:br>
                      <a:r>
                        <a:rPr lang="vi-VN" sz="2400" dirty="0">
                          <a:effectLst/>
                          <a:latin typeface="UTM Avo" panose="02040603050506020204" pitchFamily="18"/>
                        </a:rPr>
                        <a:t>luyện kim, gốm sứ, nhà máy điện,...</a:t>
                      </a:r>
                      <a:endParaRPr lang="en-US" sz="2400"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63325642"/>
                  </a:ext>
                </a:extLst>
              </a:tr>
              <a:tr h="1224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ctr">
                        <a:lnSpc>
                          <a:spcPct val="100000"/>
                        </a:lnSpc>
                        <a:spcBef>
                          <a:spcPts val="0"/>
                        </a:spcBef>
                        <a:spcAft>
                          <a:spcPts val="0"/>
                        </a:spcAft>
                      </a:pPr>
                      <a:r>
                        <a:rPr lang="vi-VN" sz="2400">
                          <a:effectLst/>
                          <a:latin typeface="UTM Avo" panose="02040603050506020204" pitchFamily="18"/>
                        </a:rPr>
                        <a:t>Propan, butane</a:t>
                      </a:r>
                      <a:endParaRPr lang="en-US" sz="240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just">
                        <a:lnSpc>
                          <a:spcPct val="100000"/>
                        </a:lnSpc>
                        <a:spcBef>
                          <a:spcPts val="0"/>
                        </a:spcBef>
                        <a:spcAft>
                          <a:spcPts val="0"/>
                        </a:spcAft>
                      </a:pPr>
                      <a:r>
                        <a:rPr lang="vi-VN" sz="2400" dirty="0">
                          <a:effectLst/>
                          <a:latin typeface="UTM Avo" panose="02040603050506020204" pitchFamily="18"/>
                        </a:rPr>
                        <a:t>Khí hoá lỏng</a:t>
                      </a:r>
                      <a:endParaRPr lang="en-US" sz="2400"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just">
                        <a:lnSpc>
                          <a:spcPct val="150000"/>
                        </a:lnSpc>
                        <a:spcBef>
                          <a:spcPts val="0"/>
                        </a:spcBef>
                        <a:spcAft>
                          <a:spcPts val="0"/>
                        </a:spcAft>
                      </a:pPr>
                      <a:r>
                        <a:rPr lang="vi-VN" sz="2400" dirty="0">
                          <a:effectLst/>
                          <a:latin typeface="UTM Avo" panose="02040603050506020204" pitchFamily="18"/>
                        </a:rPr>
                        <a:t>Đun nấu, nhiên liệu động cơ, </a:t>
                      </a:r>
                      <a:br>
                        <a:rPr lang="vi-VN" sz="2400" dirty="0">
                          <a:effectLst/>
                          <a:latin typeface="UTM Avo" panose="02040603050506020204" pitchFamily="18"/>
                        </a:rPr>
                      </a:br>
                      <a:r>
                        <a:rPr lang="vi-VN" sz="2400" dirty="0">
                          <a:effectLst/>
                          <a:latin typeface="UTM Avo" panose="02040603050506020204" pitchFamily="18"/>
                        </a:rPr>
                        <a:t>chạy máy phát điện,...</a:t>
                      </a:r>
                      <a:endParaRPr lang="en-US" sz="2400"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543648375"/>
                  </a:ext>
                </a:extLst>
              </a:tr>
              <a:tr h="1224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ctr">
                        <a:lnSpc>
                          <a:spcPct val="150000"/>
                        </a:lnSpc>
                        <a:spcBef>
                          <a:spcPts val="0"/>
                        </a:spcBef>
                        <a:spcAft>
                          <a:spcPts val="0"/>
                        </a:spcAft>
                      </a:pPr>
                      <a:r>
                        <a:rPr lang="vi-VN" sz="2400" dirty="0">
                          <a:effectLst/>
                          <a:latin typeface="UTM Avo" panose="02040603050506020204" pitchFamily="18"/>
                        </a:rPr>
                        <a:t>Các alkane </a:t>
                      </a:r>
                    </a:p>
                    <a:p>
                      <a:pPr marL="0" marR="1270" algn="ctr">
                        <a:lnSpc>
                          <a:spcPct val="150000"/>
                        </a:lnSpc>
                        <a:spcBef>
                          <a:spcPts val="0"/>
                        </a:spcBef>
                        <a:spcAft>
                          <a:spcPts val="0"/>
                        </a:spcAft>
                      </a:pPr>
                      <a:r>
                        <a:rPr lang="vi-VN" sz="2400" dirty="0">
                          <a:effectLst/>
                          <a:latin typeface="UTM Avo" panose="02040603050506020204" pitchFamily="18"/>
                        </a:rPr>
                        <a:t>ở thể lỏng</a:t>
                      </a:r>
                      <a:endParaRPr lang="en-US" sz="2400"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just">
                        <a:lnSpc>
                          <a:spcPct val="150000"/>
                        </a:lnSpc>
                        <a:spcBef>
                          <a:spcPts val="0"/>
                        </a:spcBef>
                        <a:spcAft>
                          <a:spcPts val="0"/>
                        </a:spcAft>
                      </a:pPr>
                      <a:r>
                        <a:rPr lang="vi-VN" sz="2400" dirty="0">
                          <a:effectLst/>
                          <a:latin typeface="UTM Avo" panose="02040603050506020204" pitchFamily="18"/>
                        </a:rPr>
                        <a:t>Xăng, dầu hoả, </a:t>
                      </a:r>
                      <a:endParaRPr lang="en-US" sz="2400" dirty="0">
                        <a:effectLst/>
                        <a:latin typeface="UTM Avo" panose="02040603050506020204" pitchFamily="18"/>
                      </a:endParaRPr>
                    </a:p>
                    <a:p>
                      <a:pPr marL="0" marR="1270" algn="just">
                        <a:lnSpc>
                          <a:spcPct val="150000"/>
                        </a:lnSpc>
                        <a:spcBef>
                          <a:spcPts val="0"/>
                        </a:spcBef>
                        <a:spcAft>
                          <a:spcPts val="0"/>
                        </a:spcAft>
                      </a:pPr>
                      <a:r>
                        <a:rPr lang="vi-VN" sz="2400" dirty="0">
                          <a:effectLst/>
                          <a:latin typeface="UTM Avo" panose="02040603050506020204" pitchFamily="18"/>
                        </a:rPr>
                        <a:t>dầu diesel</a:t>
                      </a:r>
                      <a:r>
                        <a:rPr lang="en-US" sz="2400" dirty="0">
                          <a:effectLst/>
                          <a:latin typeface="UTM Avo" panose="02040603050506020204" pitchFamily="18"/>
                        </a:rPr>
                        <a:t>.</a:t>
                      </a:r>
                      <a:endParaRPr lang="en-US" sz="2400"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1270" algn="just">
                        <a:lnSpc>
                          <a:spcPct val="150000"/>
                        </a:lnSpc>
                        <a:spcBef>
                          <a:spcPts val="0"/>
                        </a:spcBef>
                        <a:spcAft>
                          <a:spcPts val="0"/>
                        </a:spcAft>
                      </a:pPr>
                      <a:r>
                        <a:rPr lang="vi-VN" sz="2400" dirty="0">
                          <a:effectLst/>
                          <a:latin typeface="UTM Avo" panose="02040603050506020204" pitchFamily="18"/>
                        </a:rPr>
                        <a:t>Nhiên liệu phương tiện giao thông vận tải và các loại động cơ khác.</a:t>
                      </a:r>
                      <a:endParaRPr lang="en-US" sz="2400" dirty="0">
                        <a:effectLst/>
                        <a:latin typeface="UTM Avo" panose="02040603050506020204" pitchFamily="18"/>
                        <a:ea typeface="Arial" panose="020B0604020202020204" pitchFamily="34" charset="0"/>
                      </a:endParaRPr>
                    </a:p>
                  </a:txBody>
                  <a:tcPr marL="43209" marR="43209"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609872216"/>
                  </a:ext>
                </a:extLst>
              </a:tr>
            </a:tbl>
          </a:graphicData>
        </a:graphic>
      </p:graphicFrame>
    </p:spTree>
    <p:extLst>
      <p:ext uri="{BB962C8B-B14F-4D97-AF65-F5344CB8AC3E}">
        <p14:creationId xmlns:p14="http://schemas.microsoft.com/office/powerpoint/2010/main" val="1289726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8F6AE49-44CB-B86F-B316-770D150953FC}"/>
              </a:ext>
            </a:extLst>
          </p:cNvPr>
          <p:cNvGrpSpPr/>
          <p:nvPr/>
        </p:nvGrpSpPr>
        <p:grpSpPr>
          <a:xfrm>
            <a:off x="4552418" y="1869208"/>
            <a:ext cx="3645967" cy="3059739"/>
            <a:chOff x="11229109" y="698764"/>
            <a:chExt cx="5468951" cy="4589609"/>
          </a:xfrm>
        </p:grpSpPr>
        <p:pic>
          <p:nvPicPr>
            <p:cNvPr id="12" name="Picture 11">
              <a:extLst>
                <a:ext uri="{FF2B5EF4-FFF2-40B4-BE49-F238E27FC236}">
                  <a16:creationId xmlns:a16="http://schemas.microsoft.com/office/drawing/2014/main" id="{BA94A024-EB2F-C629-7418-5EC09A2C58FA}"/>
                </a:ext>
              </a:extLst>
            </p:cNvPr>
            <p:cNvPicPr>
              <a:picLocks noChangeAspect="1"/>
            </p:cNvPicPr>
            <p:nvPr/>
          </p:nvPicPr>
          <p:blipFill rotWithShape="1">
            <a:blip r:embed="rId3">
              <a:extLst>
                <a:ext uri="{28A0092B-C50C-407E-A947-70E740481C1C}">
                  <a14:useLocalDpi xmlns:a14="http://schemas.microsoft.com/office/drawing/2010/main" val="0"/>
                </a:ext>
              </a:extLst>
            </a:blip>
            <a:srcRect l="6042" r="11126"/>
            <a:stretch/>
          </p:blipFill>
          <p:spPr>
            <a:xfrm>
              <a:off x="11229109" y="698764"/>
              <a:ext cx="5468951" cy="3713903"/>
            </a:xfrm>
            <a:prstGeom prst="roundRect">
              <a:avLst/>
            </a:prstGeom>
            <a:ln w="28575">
              <a:solidFill>
                <a:sysClr val="window" lastClr="FFFFFF"/>
              </a:solidFill>
            </a:ln>
            <a:effectLst>
              <a:outerShdw blurRad="63500" sx="102000" sy="102000" algn="ctr" rotWithShape="0">
                <a:prstClr val="black">
                  <a:alpha val="40000"/>
                </a:prstClr>
              </a:outerShdw>
            </a:effectLst>
          </p:spPr>
        </p:pic>
        <p:sp>
          <p:nvSpPr>
            <p:cNvPr id="13" name="TextBox 12">
              <a:extLst>
                <a:ext uri="{FF2B5EF4-FFF2-40B4-BE49-F238E27FC236}">
                  <a16:creationId xmlns:a16="http://schemas.microsoft.com/office/drawing/2014/main" id="{CD24C7C8-6852-AD16-3AD4-8F9E455022E8}"/>
                </a:ext>
              </a:extLst>
            </p:cNvPr>
            <p:cNvSpPr txBox="1"/>
            <p:nvPr/>
          </p:nvSpPr>
          <p:spPr>
            <a:xfrm>
              <a:off x="11229109" y="4595875"/>
              <a:ext cx="5468951" cy="692498"/>
            </a:xfrm>
            <a:prstGeom prst="rect">
              <a:avLst/>
            </a:prstGeom>
            <a:noFill/>
          </p:spPr>
          <p:txBody>
            <a:bodyPr wrap="square" rtlCol="0">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a:cs typeface="Arial" panose="020B0604020202020204" pitchFamily="34" charset="0"/>
                </a:rPr>
                <a:t>Nhiên liệu động cơ</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grpSp>
      <p:grpSp>
        <p:nvGrpSpPr>
          <p:cNvPr id="14" name="Group 13">
            <a:extLst>
              <a:ext uri="{FF2B5EF4-FFF2-40B4-BE49-F238E27FC236}">
                <a16:creationId xmlns:a16="http://schemas.microsoft.com/office/drawing/2014/main" id="{C8AFEB44-0623-D699-473D-9EABB21FBC53}"/>
              </a:ext>
            </a:extLst>
          </p:cNvPr>
          <p:cNvGrpSpPr/>
          <p:nvPr/>
        </p:nvGrpSpPr>
        <p:grpSpPr>
          <a:xfrm>
            <a:off x="417933" y="3823829"/>
            <a:ext cx="3759201" cy="3002573"/>
            <a:chOff x="11144182" y="5676900"/>
            <a:chExt cx="5638801" cy="4503860"/>
          </a:xfrm>
        </p:grpSpPr>
        <p:pic>
          <p:nvPicPr>
            <p:cNvPr id="15" name="Picture 14">
              <a:extLst>
                <a:ext uri="{FF2B5EF4-FFF2-40B4-BE49-F238E27FC236}">
                  <a16:creationId xmlns:a16="http://schemas.microsoft.com/office/drawing/2014/main" id="{53ACB039-3196-40BD-A26F-18A567EB7B98}"/>
                </a:ext>
              </a:extLst>
            </p:cNvPr>
            <p:cNvPicPr>
              <a:picLocks noChangeAspect="1"/>
            </p:cNvPicPr>
            <p:nvPr/>
          </p:nvPicPr>
          <p:blipFill rotWithShape="1">
            <a:blip r:embed="rId4"/>
            <a:srcRect l="3424" t="1818" r="4048" b="9131"/>
            <a:stretch/>
          </p:blipFill>
          <p:spPr>
            <a:xfrm>
              <a:off x="11144182" y="5676900"/>
              <a:ext cx="5638801" cy="3733800"/>
            </a:xfrm>
            <a:prstGeom prst="roundRect">
              <a:avLst/>
            </a:prstGeom>
            <a:ln w="28575">
              <a:solidFill>
                <a:sysClr val="window" lastClr="FFFFFF"/>
              </a:solidFill>
            </a:ln>
            <a:effectLst>
              <a:outerShdw blurRad="63500" sx="102000" sy="102000" algn="ctr" rotWithShape="0">
                <a:prstClr val="black">
                  <a:alpha val="40000"/>
                </a:prstClr>
              </a:outerShdw>
            </a:effectLst>
          </p:spPr>
        </p:pic>
        <p:sp>
          <p:nvSpPr>
            <p:cNvPr id="16" name="TextBox 15">
              <a:extLst>
                <a:ext uri="{FF2B5EF4-FFF2-40B4-BE49-F238E27FC236}">
                  <a16:creationId xmlns:a16="http://schemas.microsoft.com/office/drawing/2014/main" id="{93BC7620-4AF1-3AFA-80C2-85CFB7C631B6}"/>
                </a:ext>
              </a:extLst>
            </p:cNvPr>
            <p:cNvSpPr txBox="1"/>
            <p:nvPr/>
          </p:nvSpPr>
          <p:spPr>
            <a:xfrm>
              <a:off x="11982382" y="9488262"/>
              <a:ext cx="3962400" cy="692498"/>
            </a:xfrm>
            <a:prstGeom prst="rect">
              <a:avLst/>
            </a:prstGeom>
            <a:noFill/>
          </p:spPr>
          <p:txBody>
            <a:bodyPr wrap="square" rtlCol="0">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effectLst/>
                  <a:uLnTx/>
                  <a:uFillTx/>
                  <a:latin typeface="UTM Avo" panose="02040603050506020204" pitchFamily="18"/>
                  <a:cs typeface="Arial" panose="020B0604020202020204" pitchFamily="34" charset="0"/>
                </a:rPr>
                <a:t>Chất đốt</a:t>
              </a:r>
              <a:endPar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endParaRPr>
            </a:p>
          </p:txBody>
        </p:sp>
      </p:grpSp>
      <p:grpSp>
        <p:nvGrpSpPr>
          <p:cNvPr id="17" name="Group 16">
            <a:extLst>
              <a:ext uri="{FF2B5EF4-FFF2-40B4-BE49-F238E27FC236}">
                <a16:creationId xmlns:a16="http://schemas.microsoft.com/office/drawing/2014/main" id="{2E60EFBA-86E1-760D-A3B5-577D43BA668F}"/>
              </a:ext>
            </a:extLst>
          </p:cNvPr>
          <p:cNvGrpSpPr/>
          <p:nvPr/>
        </p:nvGrpSpPr>
        <p:grpSpPr>
          <a:xfrm>
            <a:off x="8573669" y="3755441"/>
            <a:ext cx="3094309" cy="3008969"/>
            <a:chOff x="11642850" y="5676900"/>
            <a:chExt cx="4641464" cy="4513454"/>
          </a:xfrm>
        </p:grpSpPr>
        <p:pic>
          <p:nvPicPr>
            <p:cNvPr id="18" name="Picture 17">
              <a:extLst>
                <a:ext uri="{FF2B5EF4-FFF2-40B4-BE49-F238E27FC236}">
                  <a16:creationId xmlns:a16="http://schemas.microsoft.com/office/drawing/2014/main" id="{163A4B61-A47F-86EB-7566-0E05B68C08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42850" y="5676900"/>
              <a:ext cx="4641464" cy="3733800"/>
            </a:xfrm>
            <a:prstGeom prst="roundRect">
              <a:avLst/>
            </a:prstGeom>
            <a:ln w="28575">
              <a:solidFill>
                <a:sysClr val="window" lastClr="FFFFFF"/>
              </a:solidFill>
            </a:ln>
            <a:effectLst>
              <a:outerShdw blurRad="63500" sx="102000" sy="102000" algn="ctr" rotWithShape="0">
                <a:prstClr val="black">
                  <a:alpha val="40000"/>
                </a:prstClr>
              </a:outerShdw>
            </a:effectLst>
          </p:spPr>
        </p:pic>
        <p:sp>
          <p:nvSpPr>
            <p:cNvPr id="19" name="TextBox 18">
              <a:extLst>
                <a:ext uri="{FF2B5EF4-FFF2-40B4-BE49-F238E27FC236}">
                  <a16:creationId xmlns:a16="http://schemas.microsoft.com/office/drawing/2014/main" id="{F26ECAFC-4BCF-95DE-E4C2-31D2CA175334}"/>
                </a:ext>
              </a:extLst>
            </p:cNvPr>
            <p:cNvSpPr txBox="1"/>
            <p:nvPr/>
          </p:nvSpPr>
          <p:spPr>
            <a:xfrm>
              <a:off x="11982383" y="9497856"/>
              <a:ext cx="3962400" cy="692498"/>
            </a:xfrm>
            <a:prstGeom prst="rect">
              <a:avLst/>
            </a:prstGeom>
            <a:noFill/>
          </p:spPr>
          <p:txBody>
            <a:bodyPr wrap="square" rtlCol="0">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effectLst/>
                  <a:uLnTx/>
                  <a:uFillTx/>
                  <a:latin typeface="UTM Avo" panose="02040603050506020204" pitchFamily="18"/>
                  <a:cs typeface="Arial" panose="020B0604020202020204" pitchFamily="34" charset="0"/>
                </a:rPr>
                <a:t>Nến</a:t>
              </a:r>
              <a:endParaRPr kumimoji="0" lang="en-US" sz="2400" b="0" i="0" u="none" strike="noStrike" kern="0" cap="none" spc="0" normalizeH="0" baseline="0" noProof="0">
                <a:ln>
                  <a:noFill/>
                </a:ln>
                <a:effectLst/>
                <a:uLnTx/>
                <a:uFillTx/>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31727794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9C3791AB-CCBD-F9C8-3A24-FE77D57A5A78}"/>
              </a:ext>
            </a:extLst>
          </p:cNvPr>
          <p:cNvSpPr/>
          <p:nvPr/>
        </p:nvSpPr>
        <p:spPr>
          <a:xfrm>
            <a:off x="254001" y="1784609"/>
            <a:ext cx="5841999" cy="887251"/>
          </a:xfrm>
          <a:prstGeom prst="roundRect">
            <a:avLst/>
          </a:prstGeom>
          <a:solidFill>
            <a:srgbClr val="73B46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ct val="0"/>
              </a:spcBef>
              <a:spcAft>
                <a:spcPts val="0"/>
              </a:spcAft>
              <a:buClrTx/>
              <a:buSzTx/>
              <a:buFontTx/>
              <a:buNone/>
              <a:tabLst/>
              <a:defRPr/>
            </a:pPr>
            <a:r>
              <a:rPr kumimoji="0" lang="vi-VN" sz="2400" b="1" i="0" u="none" strike="noStrike" kern="0" cap="none" spc="0" normalizeH="0" baseline="0" noProof="0">
                <a:ln>
                  <a:noFill/>
                </a:ln>
                <a:effectLst/>
                <a:uLnTx/>
                <a:uFillTx/>
                <a:latin typeface="UTM Avo" panose="02040603050506020204" pitchFamily="18"/>
                <a:cs typeface="Arial" panose="020B0604020202020204" pitchFamily="34" charset="0"/>
              </a:rPr>
              <a:t>  Câu hỏi </a:t>
            </a:r>
            <a:r>
              <a:rPr kumimoji="0" lang="en-US" sz="2400" b="1" i="0" u="none" strike="noStrike" kern="0" cap="none" spc="0" normalizeH="0" baseline="0" noProof="0">
                <a:ln>
                  <a:noFill/>
                </a:ln>
                <a:effectLst/>
                <a:uLnTx/>
                <a:uFillTx/>
                <a:latin typeface="UTM Avo" panose="02040603050506020204" pitchFamily="18"/>
                <a:cs typeface="Arial" panose="020B0604020202020204" pitchFamily="34" charset="0"/>
              </a:rPr>
              <a:t>phần “Tìm hiểu thêm”</a:t>
            </a:r>
          </a:p>
        </p:txBody>
      </p:sp>
      <p:pic>
        <p:nvPicPr>
          <p:cNvPr id="10" name="Picture 9">
            <a:extLst>
              <a:ext uri="{FF2B5EF4-FFF2-40B4-BE49-F238E27FC236}">
                <a16:creationId xmlns:a16="http://schemas.microsoft.com/office/drawing/2014/main" id="{F33FCC73-84F0-33D9-95A2-0C1B3043AC73}"/>
              </a:ext>
            </a:extLst>
          </p:cNvPr>
          <p:cNvPicPr>
            <a:picLocks noChangeAspect="1"/>
          </p:cNvPicPr>
          <p:nvPr/>
        </p:nvPicPr>
        <p:blipFill>
          <a:blip r:embed="rId3"/>
          <a:stretch>
            <a:fillRect/>
          </a:stretch>
        </p:blipFill>
        <p:spPr>
          <a:xfrm>
            <a:off x="10661906" y="1162822"/>
            <a:ext cx="862889" cy="1243575"/>
          </a:xfrm>
          <a:prstGeom prst="rect">
            <a:avLst/>
          </a:prstGeom>
        </p:spPr>
      </p:pic>
      <p:grpSp>
        <p:nvGrpSpPr>
          <p:cNvPr id="11" name="Group 10">
            <a:extLst>
              <a:ext uri="{FF2B5EF4-FFF2-40B4-BE49-F238E27FC236}">
                <a16:creationId xmlns:a16="http://schemas.microsoft.com/office/drawing/2014/main" id="{20CB61FA-45A2-3488-73F7-17C5940444EB}"/>
              </a:ext>
            </a:extLst>
          </p:cNvPr>
          <p:cNvGrpSpPr/>
          <p:nvPr/>
        </p:nvGrpSpPr>
        <p:grpSpPr>
          <a:xfrm>
            <a:off x="458931" y="2976669"/>
            <a:ext cx="5111136" cy="3374842"/>
            <a:chOff x="791496" y="1440704"/>
            <a:chExt cx="7666704" cy="5062262"/>
          </a:xfrm>
        </p:grpSpPr>
        <p:sp>
          <p:nvSpPr>
            <p:cNvPr id="12" name="Rectangle 11">
              <a:extLst>
                <a:ext uri="{FF2B5EF4-FFF2-40B4-BE49-F238E27FC236}">
                  <a16:creationId xmlns:a16="http://schemas.microsoft.com/office/drawing/2014/main" id="{725D3014-A261-C64E-6678-B919E6679309}"/>
                </a:ext>
              </a:extLst>
            </p:cNvPr>
            <p:cNvSpPr/>
            <p:nvPr/>
          </p:nvSpPr>
          <p:spPr>
            <a:xfrm>
              <a:off x="791496" y="3158205"/>
              <a:ext cx="7666704" cy="3344761"/>
            </a:xfrm>
            <a:prstGeom prst="rect">
              <a:avLst/>
            </a:prstGeom>
          </p:spPr>
          <p:txBody>
            <a:bodyPr wrap="square">
              <a:spAutoFit/>
            </a:bodyPr>
            <a:lstStyle/>
            <a:p>
              <a:pPr marR="847" algn="just" defTabSz="609630">
                <a:lnSpc>
                  <a:spcPct val="150000"/>
                </a:lnSpc>
              </a:pPr>
              <a:r>
                <a:rPr lang="vi-VN" sz="2400" dirty="0">
                  <a:latin typeface="UTM Avo" panose="02040603050506020204" pitchFamily="18"/>
                  <a:ea typeface="Times New Roman" panose="02020603050405020304" pitchFamily="18" charset="0"/>
                </a:rPr>
                <a:t>Biogas được sản xuất trong một số trang trại ở nước ta và </a:t>
              </a:r>
              <a:br>
                <a:rPr lang="vi-VN" sz="2400" dirty="0">
                  <a:latin typeface="UTM Avo" panose="02040603050506020204" pitchFamily="18"/>
                  <a:ea typeface="Times New Roman" panose="02020603050405020304" pitchFamily="18" charset="0"/>
                </a:rPr>
              </a:br>
              <a:r>
                <a:rPr lang="vi-VN" sz="2400" dirty="0">
                  <a:latin typeface="UTM Avo" panose="02040603050506020204" pitchFamily="18"/>
                  <a:ea typeface="Times New Roman" panose="02020603050405020304" pitchFamily="18" charset="0"/>
                </a:rPr>
                <a:t>nhiều nước trên thế giới. Vậy biogas được tạo ra như thế nào?</a:t>
              </a:r>
              <a:endParaRPr lang="en-US" sz="2400" dirty="0">
                <a:latin typeface="UTM Avo" panose="02040603050506020204" pitchFamily="18"/>
                <a:ea typeface="Arial" panose="020B0604020202020204" pitchFamily="34" charset="0"/>
              </a:endParaRPr>
            </a:p>
          </p:txBody>
        </p:sp>
        <p:pic>
          <p:nvPicPr>
            <p:cNvPr id="13" name="Picture 12">
              <a:extLst>
                <a:ext uri="{FF2B5EF4-FFF2-40B4-BE49-F238E27FC236}">
                  <a16:creationId xmlns:a16="http://schemas.microsoft.com/office/drawing/2014/main" id="{04C19F2A-6C1F-DB67-A461-B2BDDB8959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4807" y="1440704"/>
              <a:ext cx="1720081" cy="1576013"/>
            </a:xfrm>
            <a:prstGeom prst="rect">
              <a:avLst/>
            </a:prstGeom>
          </p:spPr>
        </p:pic>
      </p:grpSp>
      <p:sp>
        <p:nvSpPr>
          <p:cNvPr id="14" name="AutoShape 2" descr="Nhược Điểm Và Thách Thức Của Khí Sinh Học Biogas (1)">
            <a:extLst>
              <a:ext uri="{FF2B5EF4-FFF2-40B4-BE49-F238E27FC236}">
                <a16:creationId xmlns:a16="http://schemas.microsoft.com/office/drawing/2014/main" id="{476E6A6E-F962-C71D-4822-D27E10402431}"/>
              </a:ext>
            </a:extLst>
          </p:cNvPr>
          <p:cNvSpPr>
            <a:spLocks noChangeAspect="1" noChangeArrowheads="1"/>
          </p:cNvSpPr>
          <p:nvPr/>
        </p:nvSpPr>
        <p:spPr bwMode="auto">
          <a:xfrm>
            <a:off x="5995194" y="3327400"/>
            <a:ext cx="203200" cy="203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0960" tIns="30480" rIns="60960" bIns="30480" numCol="1" anchor="t" anchorCtr="0" compatLnSpc="1">
            <a:prstTxWarp prst="textNoShape">
              <a:avLst/>
            </a:prstTxWarp>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effectLst/>
              <a:uLnTx/>
              <a:uFillTx/>
              <a:latin typeface="UTM Avo" panose="02040603050506020204" pitchFamily="18"/>
            </a:endParaRPr>
          </a:p>
        </p:txBody>
      </p:sp>
      <p:pic>
        <p:nvPicPr>
          <p:cNvPr id="15" name="Picture 14">
            <a:extLst>
              <a:ext uri="{FF2B5EF4-FFF2-40B4-BE49-F238E27FC236}">
                <a16:creationId xmlns:a16="http://schemas.microsoft.com/office/drawing/2014/main" id="{65645D6D-C973-5099-8C6A-171710042E1A}"/>
              </a:ext>
            </a:extLst>
          </p:cNvPr>
          <p:cNvPicPr>
            <a:picLocks noChangeAspect="1"/>
          </p:cNvPicPr>
          <p:nvPr/>
        </p:nvPicPr>
        <p:blipFill>
          <a:blip r:embed="rId5"/>
          <a:stretch>
            <a:fillRect/>
          </a:stretch>
        </p:blipFill>
        <p:spPr>
          <a:xfrm>
            <a:off x="6181388" y="2714920"/>
            <a:ext cx="5950565" cy="4143080"/>
          </a:xfrm>
          <a:prstGeom prst="rect">
            <a:avLst/>
          </a:prstGeom>
        </p:spPr>
      </p:pic>
    </p:spTree>
    <p:extLst>
      <p:ext uri="{BB962C8B-B14F-4D97-AF65-F5344CB8AC3E}">
        <p14:creationId xmlns:p14="http://schemas.microsoft.com/office/powerpoint/2010/main" val="2182368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62F0E6F8-9729-C00C-8D37-7E30F02119A0}"/>
              </a:ext>
            </a:extLst>
          </p:cNvPr>
          <p:cNvSpPr/>
          <p:nvPr/>
        </p:nvSpPr>
        <p:spPr>
          <a:xfrm>
            <a:off x="150829" y="1652635"/>
            <a:ext cx="5419238" cy="887251"/>
          </a:xfrm>
          <a:prstGeom prst="roundRect">
            <a:avLst/>
          </a:prstGeom>
          <a:solidFill>
            <a:srgbClr val="73B46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ct val="0"/>
              </a:spcBef>
              <a:spcAft>
                <a:spcPts val="0"/>
              </a:spcAft>
              <a:buClrTx/>
              <a:buSzTx/>
              <a:buFontTx/>
              <a:buNone/>
              <a:tabLst/>
              <a:defRPr/>
            </a:pPr>
            <a:r>
              <a:rPr kumimoji="0" lang="vi-VN" sz="2400" b="1" i="0" u="none" strike="noStrike" kern="0" cap="none" spc="0" normalizeH="0" baseline="0" noProof="0">
                <a:ln>
                  <a:noFill/>
                </a:ln>
                <a:effectLst/>
                <a:uLnTx/>
                <a:uFillTx/>
                <a:latin typeface="UTM Avo" panose="02040603050506020204" pitchFamily="18"/>
                <a:cs typeface="Arial" panose="020B0604020202020204" pitchFamily="34" charset="0"/>
              </a:rPr>
              <a:t>  Câu hỏi </a:t>
            </a:r>
            <a:r>
              <a:rPr kumimoji="0" lang="en-US" sz="2400" b="1" i="0" u="none" strike="noStrike" kern="0" cap="none" spc="0" normalizeH="0" baseline="0" noProof="0">
                <a:ln>
                  <a:noFill/>
                </a:ln>
                <a:effectLst/>
                <a:uLnTx/>
                <a:uFillTx/>
                <a:latin typeface="UTM Avo" panose="02040603050506020204" pitchFamily="18"/>
                <a:cs typeface="Arial" panose="020B0604020202020204" pitchFamily="34" charset="0"/>
              </a:rPr>
              <a:t>phần “Tìm hiểu thêm”</a:t>
            </a:r>
          </a:p>
        </p:txBody>
      </p:sp>
      <p:sp>
        <p:nvSpPr>
          <p:cNvPr id="8" name="Rectangle: Rounded Corners 2">
            <a:extLst>
              <a:ext uri="{FF2B5EF4-FFF2-40B4-BE49-F238E27FC236}">
                <a16:creationId xmlns:a16="http://schemas.microsoft.com/office/drawing/2014/main" id="{A13F3FF1-32F0-2ABE-7731-8C83DE9DA604}"/>
              </a:ext>
            </a:extLst>
          </p:cNvPr>
          <p:cNvSpPr/>
          <p:nvPr/>
        </p:nvSpPr>
        <p:spPr>
          <a:xfrm>
            <a:off x="5893594" y="1934236"/>
            <a:ext cx="5915743" cy="2616869"/>
          </a:xfrm>
          <a:prstGeom prst="roundRect">
            <a:avLst/>
          </a:prstGeom>
          <a:solidFill>
            <a:srgbClr val="FAE8B0"/>
          </a:solidFill>
          <a:ln w="25400" cap="flat" cmpd="sng" algn="ctr">
            <a:no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Biogas </a:t>
            </a:r>
            <a:r>
              <a:rPr kumimoji="0" lang="en-US"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hay </a:t>
            </a:r>
            <a:r>
              <a:rPr kumimoji="0" lang="en-US" sz="2333"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còn</a:t>
            </a:r>
            <a:r>
              <a:rPr kumimoji="0" lang="en-US"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vi-VN"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gọi là khí sinh học</a:t>
            </a:r>
            <a:r>
              <a:rPr kumimoji="0" lang="en-US"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 </a:t>
            </a:r>
            <a:r>
              <a:rPr kumimoji="0" lang="en-US" sz="2333" b="0" i="0" u="none" strike="noStrike" kern="0" cap="none" spc="0" normalizeH="0" baseline="0" noProof="0" dirty="0" err="1">
                <a:ln>
                  <a:noFill/>
                </a:ln>
                <a:solidFill>
                  <a:prstClr val="black"/>
                </a:solidFill>
                <a:effectLst/>
                <a:uLnTx/>
                <a:uFillTx/>
                <a:latin typeface="UTM Avo" panose="02040603050506020204" pitchFamily="18"/>
                <a:cs typeface="Arial" panose="020B0604020202020204" pitchFamily="34" charset="0"/>
              </a:rPr>
              <a:t>gồm</a:t>
            </a:r>
            <a:r>
              <a:rPr kumimoji="0" lang="vi-VN"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hỗn hợp khí methane (CH</a:t>
            </a:r>
            <a:r>
              <a:rPr kumimoji="0" lang="vi-VN" sz="2333" b="0" i="0" u="none" strike="noStrike" kern="0" cap="none" spc="0" normalizeH="0" baseline="-25000" noProof="0" dirty="0">
                <a:ln>
                  <a:noFill/>
                </a:ln>
                <a:solidFill>
                  <a:prstClr val="black"/>
                </a:solidFill>
                <a:effectLst/>
                <a:uLnTx/>
                <a:uFillTx/>
                <a:latin typeface="UTM Avo" panose="02040603050506020204" pitchFamily="18"/>
                <a:cs typeface="Arial" panose="020B0604020202020204" pitchFamily="34" charset="0"/>
              </a:rPr>
              <a:t>4</a:t>
            </a:r>
            <a:r>
              <a:rPr kumimoji="0" lang="vi-VN"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và một số khí khác hình thành từ </a:t>
            </a:r>
            <a:br>
              <a:rPr kumimoji="0" lang="vi-VN"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br>
            <a:r>
              <a:rPr kumimoji="0" lang="vi-VN"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quá trình phân hủy các chất hữu cơ.</a:t>
            </a:r>
            <a:endParaRPr kumimoji="0" lang="en-US"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endParaRPr>
          </a:p>
        </p:txBody>
      </p:sp>
      <p:sp>
        <p:nvSpPr>
          <p:cNvPr id="16" name="Rectangle: Rounded Corners 11">
            <a:extLst>
              <a:ext uri="{FF2B5EF4-FFF2-40B4-BE49-F238E27FC236}">
                <a16:creationId xmlns:a16="http://schemas.microsoft.com/office/drawing/2014/main" id="{CC3F8674-EEBE-AD49-12EB-7A4721DC7D0E}"/>
              </a:ext>
            </a:extLst>
          </p:cNvPr>
          <p:cNvSpPr/>
          <p:nvPr/>
        </p:nvSpPr>
        <p:spPr>
          <a:xfrm>
            <a:off x="5893594" y="4781785"/>
            <a:ext cx="5915743" cy="2000769"/>
          </a:xfrm>
          <a:prstGeom prst="roundRect">
            <a:avLst/>
          </a:prstGeom>
          <a:solidFill>
            <a:srgbClr val="FAE8B0"/>
          </a:solidFill>
          <a:ln w="25400" cap="flat" cmpd="sng" algn="ctr">
            <a:no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Biogas được sản xuất bằng cách ủ kín các chất thải hữu cơ trong chăn nuôi, rác thải sinh hoạt.</a:t>
            </a:r>
            <a:endParaRPr kumimoji="0" lang="en-US" sz="2333"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endParaRPr>
          </a:p>
        </p:txBody>
      </p:sp>
      <p:grpSp>
        <p:nvGrpSpPr>
          <p:cNvPr id="17" name="Group 16">
            <a:extLst>
              <a:ext uri="{FF2B5EF4-FFF2-40B4-BE49-F238E27FC236}">
                <a16:creationId xmlns:a16="http://schemas.microsoft.com/office/drawing/2014/main" id="{4488DDC7-3EB2-5137-3B2C-9429BC12F09E}"/>
              </a:ext>
            </a:extLst>
          </p:cNvPr>
          <p:cNvGrpSpPr/>
          <p:nvPr/>
        </p:nvGrpSpPr>
        <p:grpSpPr>
          <a:xfrm>
            <a:off x="325499" y="2820154"/>
            <a:ext cx="5244568" cy="4006850"/>
            <a:chOff x="422786" y="3238500"/>
            <a:chExt cx="7866852" cy="6010275"/>
          </a:xfrm>
        </p:grpSpPr>
        <p:pic>
          <p:nvPicPr>
            <p:cNvPr id="18" name="Picture 2" descr="Biogas là gì? Khí biogas dùng để làm gì trong thực tiễn!">
              <a:extLst>
                <a:ext uri="{FF2B5EF4-FFF2-40B4-BE49-F238E27FC236}">
                  <a16:creationId xmlns:a16="http://schemas.microsoft.com/office/drawing/2014/main" id="{0EBE7273-CF40-0722-C1D5-6F04B80B9B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786" y="3238500"/>
              <a:ext cx="7866852" cy="6010275"/>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FF289EF1-2D4E-44D7-67AC-02912546235E}"/>
                </a:ext>
              </a:extLst>
            </p:cNvPr>
            <p:cNvSpPr/>
            <p:nvPr/>
          </p:nvSpPr>
          <p:spPr>
            <a:xfrm>
              <a:off x="6019800" y="8191500"/>
              <a:ext cx="2209800" cy="990600"/>
            </a:xfrm>
            <a:prstGeom prst="rect">
              <a:avLst/>
            </a:prstGeom>
            <a:solidFill>
              <a:sysClr val="window" lastClr="FFFFFF"/>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grpSp>
    </p:spTree>
    <p:extLst>
      <p:ext uri="{BB962C8B-B14F-4D97-AF65-F5344CB8AC3E}">
        <p14:creationId xmlns:p14="http://schemas.microsoft.com/office/powerpoint/2010/main" val="29488480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linds(horizontal)">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8961219-7D3B-6D6C-218A-ABDC9F3910C3}"/>
              </a:ext>
            </a:extLst>
          </p:cNvPr>
          <p:cNvGrpSpPr/>
          <p:nvPr/>
        </p:nvGrpSpPr>
        <p:grpSpPr>
          <a:xfrm>
            <a:off x="234843" y="1649877"/>
            <a:ext cx="11844080" cy="1543884"/>
            <a:chOff x="520689" y="1138438"/>
            <a:chExt cx="17766120" cy="2315827"/>
          </a:xfrm>
        </p:grpSpPr>
        <p:sp>
          <p:nvSpPr>
            <p:cNvPr id="12" name="Freeform 8">
              <a:extLst>
                <a:ext uri="{FF2B5EF4-FFF2-40B4-BE49-F238E27FC236}">
                  <a16:creationId xmlns:a16="http://schemas.microsoft.com/office/drawing/2014/main" id="{C912EF29-6565-C034-469B-06CC843329E1}"/>
                </a:ext>
              </a:extLst>
            </p:cNvPr>
            <p:cNvSpPr/>
            <p:nvPr/>
          </p:nvSpPr>
          <p:spPr>
            <a:xfrm>
              <a:off x="520689" y="1351201"/>
              <a:ext cx="1803070" cy="1890301"/>
            </a:xfrm>
            <a:custGeom>
              <a:avLst/>
              <a:gdLst/>
              <a:ahLst/>
              <a:cxnLst/>
              <a:rect l="l" t="t" r="r" b="b"/>
              <a:pathLst>
                <a:path w="3978064" h="3901969">
                  <a:moveTo>
                    <a:pt x="0" y="0"/>
                  </a:moveTo>
                  <a:lnTo>
                    <a:pt x="3978064" y="0"/>
                  </a:lnTo>
                  <a:lnTo>
                    <a:pt x="3978064" y="3901969"/>
                  </a:lnTo>
                  <a:lnTo>
                    <a:pt x="0" y="39019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Rectangle 12">
              <a:extLst>
                <a:ext uri="{FF2B5EF4-FFF2-40B4-BE49-F238E27FC236}">
                  <a16:creationId xmlns:a16="http://schemas.microsoft.com/office/drawing/2014/main" id="{0642B6B2-D26B-DDC5-FC4E-C7B7DAF3AF35}"/>
                </a:ext>
              </a:extLst>
            </p:cNvPr>
            <p:cNvSpPr/>
            <p:nvPr/>
          </p:nvSpPr>
          <p:spPr>
            <a:xfrm>
              <a:off x="2625771" y="1138438"/>
              <a:ext cx="15661038" cy="2315827"/>
            </a:xfrm>
            <a:prstGeom prst="rect">
              <a:avLst/>
            </a:prstGeom>
          </p:spPr>
          <p:txBody>
            <a:bodyPr wrap="square">
              <a:spAutoFit/>
            </a:bodyPr>
            <a:lstStyle/>
            <a:p>
              <a:pPr marR="847" algn="just" defTabSz="609630">
                <a:lnSpc>
                  <a:spcPct val="150000"/>
                </a:lnSpc>
              </a:pPr>
              <a:r>
                <a:rPr lang="vi-VN" sz="2200" dirty="0">
                  <a:solidFill>
                    <a:prstClr val="black"/>
                  </a:solidFill>
                  <a:latin typeface="UTM Avo" panose="02040603050506020204" pitchFamily="18"/>
                  <a:ea typeface="Times New Roman" panose="02020603050405020304" pitchFamily="18" charset="0"/>
                </a:rPr>
                <a:t>Khí thiên nhiên và khí mỏ dầu là nhiên liệu ít gây ô nhiễm hơn so với </a:t>
              </a:r>
              <a:br>
                <a:rPr lang="vi-VN" sz="2200" dirty="0">
                  <a:solidFill>
                    <a:prstClr val="black"/>
                  </a:solidFill>
                  <a:latin typeface="UTM Avo" panose="02040603050506020204" pitchFamily="18"/>
                  <a:ea typeface="Times New Roman" panose="02020603050405020304" pitchFamily="18" charset="0"/>
                </a:rPr>
              </a:br>
              <a:r>
                <a:rPr lang="vi-VN" sz="2200" dirty="0">
                  <a:solidFill>
                    <a:prstClr val="black"/>
                  </a:solidFill>
                  <a:latin typeface="UTM Avo" panose="02040603050506020204" pitchFamily="18"/>
                  <a:ea typeface="Times New Roman" panose="02020603050405020304" pitchFamily="18" charset="0"/>
                </a:rPr>
                <a:t>than mỏ, có hiệu quả cao trong sản xuất công nghiệp. Kể tên một số </a:t>
              </a:r>
              <a:br>
                <a:rPr lang="vi-VN" sz="2200" dirty="0">
                  <a:solidFill>
                    <a:prstClr val="black"/>
                  </a:solidFill>
                  <a:latin typeface="UTM Avo" panose="02040603050506020204" pitchFamily="18"/>
                  <a:ea typeface="Times New Roman" panose="02020603050405020304" pitchFamily="18" charset="0"/>
                </a:rPr>
              </a:br>
              <a:r>
                <a:rPr lang="vi-VN" sz="2200" dirty="0">
                  <a:solidFill>
                    <a:prstClr val="black"/>
                  </a:solidFill>
                  <a:latin typeface="UTM Avo" panose="02040603050506020204" pitchFamily="18"/>
                  <a:ea typeface="Times New Roman" panose="02020603050405020304" pitchFamily="18" charset="0"/>
                </a:rPr>
                <a:t>nhà máy sử dụng khí thiên nhiên hoặc khí mỏ dầu làm nhiên liệu ở nước ta.</a:t>
              </a:r>
              <a:endParaRPr lang="en-US" sz="2200" dirty="0">
                <a:solidFill>
                  <a:prstClr val="black"/>
                </a:solidFill>
                <a:latin typeface="UTM Avo" panose="02040603050506020204" pitchFamily="18"/>
                <a:ea typeface="Arial" panose="020B0604020202020204" pitchFamily="34" charset="0"/>
              </a:endParaRPr>
            </a:p>
          </p:txBody>
        </p:sp>
      </p:grpSp>
      <p:grpSp>
        <p:nvGrpSpPr>
          <p:cNvPr id="14" name="Group 13">
            <a:extLst>
              <a:ext uri="{FF2B5EF4-FFF2-40B4-BE49-F238E27FC236}">
                <a16:creationId xmlns:a16="http://schemas.microsoft.com/office/drawing/2014/main" id="{3537BC3A-6396-8478-019E-E5ADA134C4FB}"/>
              </a:ext>
            </a:extLst>
          </p:cNvPr>
          <p:cNvGrpSpPr/>
          <p:nvPr/>
        </p:nvGrpSpPr>
        <p:grpSpPr>
          <a:xfrm>
            <a:off x="754009" y="3268917"/>
            <a:ext cx="4444872" cy="3572623"/>
            <a:chOff x="1219200" y="3836903"/>
            <a:chExt cx="7253202" cy="5829854"/>
          </a:xfrm>
        </p:grpSpPr>
        <p:pic>
          <p:nvPicPr>
            <p:cNvPr id="15" name="image10.png">
              <a:extLst>
                <a:ext uri="{FF2B5EF4-FFF2-40B4-BE49-F238E27FC236}">
                  <a16:creationId xmlns:a16="http://schemas.microsoft.com/office/drawing/2014/main" id="{39E50A77-DA07-840A-AEB6-AE3A759F4BC3}"/>
                </a:ext>
              </a:extLst>
            </p:cNvPr>
            <p:cNvPicPr/>
            <p:nvPr/>
          </p:nvPicPr>
          <p:blipFill>
            <a:blip r:embed="rId5"/>
            <a:srcRect/>
            <a:stretch>
              <a:fillRect/>
            </a:stretch>
          </p:blipFill>
          <p:spPr>
            <a:xfrm>
              <a:off x="1219200" y="3836903"/>
              <a:ext cx="7253202" cy="4033820"/>
            </a:xfrm>
            <a:prstGeom prst="rect">
              <a:avLst/>
            </a:prstGeom>
            <a:ln/>
          </p:spPr>
        </p:pic>
        <p:sp>
          <p:nvSpPr>
            <p:cNvPr id="16" name="Rectangle 15">
              <a:extLst>
                <a:ext uri="{FF2B5EF4-FFF2-40B4-BE49-F238E27FC236}">
                  <a16:creationId xmlns:a16="http://schemas.microsoft.com/office/drawing/2014/main" id="{03972C97-F47D-646D-4E14-40920CBC6781}"/>
                </a:ext>
              </a:extLst>
            </p:cNvPr>
            <p:cNvSpPr/>
            <p:nvPr/>
          </p:nvSpPr>
          <p:spPr>
            <a:xfrm>
              <a:off x="1398455" y="8116004"/>
              <a:ext cx="6894693" cy="1550753"/>
            </a:xfrm>
            <a:prstGeom prst="rect">
              <a:avLst/>
            </a:prstGeom>
          </p:spPr>
          <p:txBody>
            <a:bodyPr wrap="square">
              <a:spAutoFit/>
            </a:bodyPr>
            <a:lstStyle/>
            <a:p>
              <a:pPr marL="22861" marR="847" algn="ctr" defTabSz="609630">
                <a:lnSpc>
                  <a:spcPct val="150000"/>
                </a:lnSpc>
                <a:spcAft>
                  <a:spcPts val="900"/>
                </a:spcAft>
              </a:pPr>
              <a:r>
                <a:rPr lang="vi-VN" sz="2000" dirty="0">
                  <a:solidFill>
                    <a:prstClr val="black"/>
                  </a:solidFill>
                  <a:latin typeface="UTM Avo" panose="02040603050506020204" pitchFamily="18"/>
                  <a:ea typeface="Times New Roman" panose="02020603050405020304" pitchFamily="18" charset="0"/>
                </a:rPr>
                <a:t>Nhà máy sản xuất phân đạm </a:t>
              </a:r>
              <a:br>
                <a:rPr lang="vi-VN" sz="2000" dirty="0">
                  <a:solidFill>
                    <a:prstClr val="black"/>
                  </a:solidFill>
                  <a:latin typeface="UTM Avo" panose="02040603050506020204" pitchFamily="18"/>
                  <a:ea typeface="Times New Roman" panose="02020603050405020304" pitchFamily="18" charset="0"/>
                </a:rPr>
              </a:br>
              <a:r>
                <a:rPr lang="vi-VN" sz="2000" dirty="0">
                  <a:solidFill>
                    <a:prstClr val="black"/>
                  </a:solidFill>
                  <a:latin typeface="UTM Avo" panose="02040603050506020204" pitchFamily="18"/>
                  <a:ea typeface="Times New Roman" panose="02020603050405020304" pitchFamily="18" charset="0"/>
                </a:rPr>
                <a:t>Phú Mỹ sử dụng khí đồng hành</a:t>
              </a:r>
              <a:endParaRPr lang="en-US" sz="2000" dirty="0">
                <a:solidFill>
                  <a:prstClr val="black"/>
                </a:solidFill>
                <a:latin typeface="UTM Avo" panose="02040603050506020204" pitchFamily="18"/>
                <a:ea typeface="Arial" panose="020B0604020202020204" pitchFamily="34" charset="0"/>
              </a:endParaRPr>
            </a:p>
          </p:txBody>
        </p:sp>
      </p:grpSp>
      <p:grpSp>
        <p:nvGrpSpPr>
          <p:cNvPr id="17" name="Group 16">
            <a:extLst>
              <a:ext uri="{FF2B5EF4-FFF2-40B4-BE49-F238E27FC236}">
                <a16:creationId xmlns:a16="http://schemas.microsoft.com/office/drawing/2014/main" id="{124F7D30-CF1B-74D2-3051-C7475FF3D864}"/>
              </a:ext>
            </a:extLst>
          </p:cNvPr>
          <p:cNvGrpSpPr/>
          <p:nvPr/>
        </p:nvGrpSpPr>
        <p:grpSpPr>
          <a:xfrm>
            <a:off x="5538244" y="3268917"/>
            <a:ext cx="6054488" cy="3569926"/>
            <a:chOff x="8345548" y="3836903"/>
            <a:chExt cx="9879795" cy="5825453"/>
          </a:xfrm>
        </p:grpSpPr>
        <p:pic>
          <p:nvPicPr>
            <p:cNvPr id="18" name="image11.png">
              <a:extLst>
                <a:ext uri="{FF2B5EF4-FFF2-40B4-BE49-F238E27FC236}">
                  <a16:creationId xmlns:a16="http://schemas.microsoft.com/office/drawing/2014/main" id="{CCC255D7-BA2A-5357-99AF-EE3EA4ED0D28}"/>
                </a:ext>
              </a:extLst>
            </p:cNvPr>
            <p:cNvPicPr/>
            <p:nvPr/>
          </p:nvPicPr>
          <p:blipFill>
            <a:blip r:embed="rId6"/>
            <a:srcRect/>
            <a:stretch>
              <a:fillRect/>
            </a:stretch>
          </p:blipFill>
          <p:spPr>
            <a:xfrm>
              <a:off x="9502092" y="3836903"/>
              <a:ext cx="7566708" cy="4033820"/>
            </a:xfrm>
            <a:prstGeom prst="rect">
              <a:avLst/>
            </a:prstGeom>
            <a:ln/>
          </p:spPr>
        </p:pic>
        <p:sp>
          <p:nvSpPr>
            <p:cNvPr id="19" name="Rectangle 18">
              <a:extLst>
                <a:ext uri="{FF2B5EF4-FFF2-40B4-BE49-F238E27FC236}">
                  <a16:creationId xmlns:a16="http://schemas.microsoft.com/office/drawing/2014/main" id="{A49454E6-CE63-5368-1689-4A5ABFE28468}"/>
                </a:ext>
              </a:extLst>
            </p:cNvPr>
            <p:cNvSpPr/>
            <p:nvPr/>
          </p:nvSpPr>
          <p:spPr>
            <a:xfrm>
              <a:off x="8345548" y="8111603"/>
              <a:ext cx="9879795" cy="1550753"/>
            </a:xfrm>
            <a:prstGeom prst="rect">
              <a:avLst/>
            </a:prstGeom>
          </p:spPr>
          <p:txBody>
            <a:bodyPr wrap="square">
              <a:spAutoFit/>
            </a:bodyPr>
            <a:lstStyle/>
            <a:p>
              <a:pPr marL="22861" marR="847" algn="ctr" defTabSz="609630">
                <a:lnSpc>
                  <a:spcPct val="150000"/>
                </a:lnSpc>
              </a:pPr>
              <a:r>
                <a:rPr lang="vi-VN" sz="2000" dirty="0">
                  <a:solidFill>
                    <a:prstClr val="black"/>
                  </a:solidFill>
                  <a:latin typeface="UTM Avo" panose="02040603050506020204" pitchFamily="18"/>
                  <a:ea typeface="Times New Roman" panose="02020603050405020304" pitchFamily="18" charset="0"/>
                </a:rPr>
                <a:t>Nhà máy điện khí LNG sử dụng khí thiên nhiên </a:t>
              </a:r>
              <a:br>
                <a:rPr lang="vi-VN" sz="2000" dirty="0">
                  <a:solidFill>
                    <a:prstClr val="black"/>
                  </a:solidFill>
                  <a:latin typeface="UTM Avo" panose="02040603050506020204" pitchFamily="18"/>
                  <a:ea typeface="Times New Roman" panose="02020603050405020304" pitchFamily="18" charset="0"/>
                </a:rPr>
              </a:br>
              <a:r>
                <a:rPr lang="vi-VN" sz="2000" dirty="0">
                  <a:solidFill>
                    <a:prstClr val="black"/>
                  </a:solidFill>
                  <a:latin typeface="UTM Avo" panose="02040603050506020204" pitchFamily="18"/>
                  <a:ea typeface="Times New Roman" panose="02020603050405020304" pitchFamily="18" charset="0"/>
                </a:rPr>
                <a:t>làm nhiên liệu (đang khởi công xây dựng)</a:t>
              </a:r>
              <a:endParaRPr lang="en-US" sz="2000" dirty="0">
                <a:solidFill>
                  <a:prstClr val="black"/>
                </a:solidFill>
                <a:latin typeface="UTM Avo" panose="02040603050506020204" pitchFamily="18"/>
                <a:ea typeface="Arial" panose="020B0604020202020204" pitchFamily="34" charset="0"/>
              </a:endParaRPr>
            </a:p>
          </p:txBody>
        </p:sp>
      </p:grpSp>
    </p:spTree>
    <p:extLst>
      <p:ext uri="{BB962C8B-B14F-4D97-AF65-F5344CB8AC3E}">
        <p14:creationId xmlns:p14="http://schemas.microsoft.com/office/powerpoint/2010/main" val="3111568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heel(1)">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BE4EC73-0E67-8F52-221A-3725B953D86F}"/>
              </a:ext>
            </a:extLst>
          </p:cNvPr>
          <p:cNvGrpSpPr/>
          <p:nvPr/>
        </p:nvGrpSpPr>
        <p:grpSpPr>
          <a:xfrm>
            <a:off x="931994" y="1663109"/>
            <a:ext cx="10328012" cy="883171"/>
            <a:chOff x="1241970" y="475003"/>
            <a:chExt cx="15492018" cy="1324756"/>
          </a:xfrm>
        </p:grpSpPr>
        <p:pic>
          <p:nvPicPr>
            <p:cNvPr id="10" name="Picture 9">
              <a:extLst>
                <a:ext uri="{FF2B5EF4-FFF2-40B4-BE49-F238E27FC236}">
                  <a16:creationId xmlns:a16="http://schemas.microsoft.com/office/drawing/2014/main" id="{E6D5C387-B755-4A82-EE50-A111ADF71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1970" y="475003"/>
              <a:ext cx="1288128" cy="1324756"/>
            </a:xfrm>
            <a:prstGeom prst="rect">
              <a:avLst/>
            </a:prstGeom>
          </p:spPr>
        </p:pic>
        <p:sp>
          <p:nvSpPr>
            <p:cNvPr id="11" name="Rectangle 10">
              <a:extLst>
                <a:ext uri="{FF2B5EF4-FFF2-40B4-BE49-F238E27FC236}">
                  <a16:creationId xmlns:a16="http://schemas.microsoft.com/office/drawing/2014/main" id="{5E3332A8-C8E9-035E-B958-03B605370E3C}"/>
                </a:ext>
              </a:extLst>
            </p:cNvPr>
            <p:cNvSpPr/>
            <p:nvPr/>
          </p:nvSpPr>
          <p:spPr>
            <a:xfrm>
              <a:off x="2530098" y="786736"/>
              <a:ext cx="14203890" cy="692497"/>
            </a:xfrm>
            <a:prstGeom prst="rect">
              <a:avLst/>
            </a:prstGeom>
          </p:spPr>
          <p:txBody>
            <a:bodyPr wrap="non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dirty="0">
                  <a:ln>
                    <a:noFill/>
                  </a:ln>
                  <a:effectLst/>
                  <a:uLnTx/>
                  <a:uFillTx/>
                  <a:latin typeface="UTM Avo" panose="02040603050506020204" pitchFamily="18"/>
                  <a:ea typeface="Times New Roman" panose="02020603050405020304" pitchFamily="18" charset="0"/>
                </a:rPr>
                <a:t>“Em có biết: Băng cháy - nguồn năng lượng của tương lai”</a:t>
              </a:r>
              <a:endParaRPr kumimoji="0" lang="en-US" sz="2400" b="1" i="0" u="none" strike="noStrike" kern="0" cap="none" spc="0" normalizeH="0" baseline="0" noProof="0" dirty="0">
                <a:ln>
                  <a:noFill/>
                </a:ln>
                <a:effectLst/>
                <a:uLnTx/>
                <a:uFillTx/>
                <a:latin typeface="UTM Avo" panose="02040603050506020204" pitchFamily="18"/>
              </a:endParaRPr>
            </a:p>
          </p:txBody>
        </p:sp>
      </p:grpSp>
      <p:grpSp>
        <p:nvGrpSpPr>
          <p:cNvPr id="12" name="Group 11">
            <a:extLst>
              <a:ext uri="{FF2B5EF4-FFF2-40B4-BE49-F238E27FC236}">
                <a16:creationId xmlns:a16="http://schemas.microsoft.com/office/drawing/2014/main" id="{7D7A6A39-3C18-3675-3BBB-6BE1A7D0815C}"/>
              </a:ext>
            </a:extLst>
          </p:cNvPr>
          <p:cNvGrpSpPr/>
          <p:nvPr/>
        </p:nvGrpSpPr>
        <p:grpSpPr>
          <a:xfrm>
            <a:off x="253206" y="2431169"/>
            <a:ext cx="7868885" cy="4026767"/>
            <a:chOff x="381000" y="2695743"/>
            <a:chExt cx="11803327" cy="6124562"/>
          </a:xfrm>
        </p:grpSpPr>
        <p:sp>
          <p:nvSpPr>
            <p:cNvPr id="13" name="Freeform 3">
              <a:extLst>
                <a:ext uri="{FF2B5EF4-FFF2-40B4-BE49-F238E27FC236}">
                  <a16:creationId xmlns:a16="http://schemas.microsoft.com/office/drawing/2014/main" id="{18E3A2C0-AE5C-7D8F-AE0E-8F0EEDC4FE93}"/>
                </a:ext>
              </a:extLst>
            </p:cNvPr>
            <p:cNvSpPr/>
            <p:nvPr/>
          </p:nvSpPr>
          <p:spPr>
            <a:xfrm>
              <a:off x="381000" y="2695743"/>
              <a:ext cx="11803327" cy="6124562"/>
            </a:xfrm>
            <a:custGeom>
              <a:avLst/>
              <a:gdLst/>
              <a:ahLst/>
              <a:cxnLst/>
              <a:rect l="l" t="t" r="r" b="b"/>
              <a:pathLst>
                <a:path w="2100464" h="1310902">
                  <a:moveTo>
                    <a:pt x="2797" y="0"/>
                  </a:moveTo>
                  <a:lnTo>
                    <a:pt x="2097668" y="0"/>
                  </a:lnTo>
                  <a:cubicBezTo>
                    <a:pt x="2098410" y="0"/>
                    <a:pt x="2099121" y="295"/>
                    <a:pt x="2099645" y="819"/>
                  </a:cubicBezTo>
                  <a:cubicBezTo>
                    <a:pt x="2100170" y="1344"/>
                    <a:pt x="2100464" y="2055"/>
                    <a:pt x="2100464" y="2797"/>
                  </a:cubicBezTo>
                  <a:lnTo>
                    <a:pt x="2100464" y="1308106"/>
                  </a:lnTo>
                  <a:cubicBezTo>
                    <a:pt x="2100464" y="1309650"/>
                    <a:pt x="2099212" y="1310902"/>
                    <a:pt x="2097668" y="1310902"/>
                  </a:cubicBezTo>
                  <a:lnTo>
                    <a:pt x="2797" y="1310902"/>
                  </a:lnTo>
                  <a:cubicBezTo>
                    <a:pt x="1252" y="1310902"/>
                    <a:pt x="0" y="1309650"/>
                    <a:pt x="0" y="1308106"/>
                  </a:cubicBezTo>
                  <a:lnTo>
                    <a:pt x="0" y="2797"/>
                  </a:lnTo>
                  <a:cubicBezTo>
                    <a:pt x="0" y="1252"/>
                    <a:pt x="1252" y="0"/>
                    <a:pt x="2797" y="0"/>
                  </a:cubicBezTo>
                  <a:close/>
                </a:path>
              </a:pathLst>
            </a:custGeom>
            <a:solidFill>
              <a:srgbClr val="E8F8FD"/>
            </a:solidFill>
            <a:ln w="47625" cap="sq">
              <a:solidFill>
                <a:srgbClr val="000000"/>
              </a:solidFill>
              <a:prstDash val="solid"/>
              <a:miter/>
            </a:ln>
          </p:spPr>
        </p:sp>
        <p:sp>
          <p:nvSpPr>
            <p:cNvPr id="14" name="Rectangle 13">
              <a:extLst>
                <a:ext uri="{FF2B5EF4-FFF2-40B4-BE49-F238E27FC236}">
                  <a16:creationId xmlns:a16="http://schemas.microsoft.com/office/drawing/2014/main" id="{ADF88BEA-25FF-9E82-42E0-00719E9DE5AD}"/>
                </a:ext>
              </a:extLst>
            </p:cNvPr>
            <p:cNvSpPr/>
            <p:nvPr/>
          </p:nvSpPr>
          <p:spPr>
            <a:xfrm>
              <a:off x="587035" y="2695745"/>
              <a:ext cx="11391253" cy="5934353"/>
            </a:xfrm>
            <a:prstGeom prst="rect">
              <a:avLst/>
            </a:prstGeom>
          </p:spPr>
          <p:txBody>
            <a:bodyPr wrap="square">
              <a:spAutoFit/>
            </a:bodyPr>
            <a:lstStyle/>
            <a:p>
              <a:pPr marR="847" algn="just" defTabSz="609630">
                <a:lnSpc>
                  <a:spcPct val="150000"/>
                </a:lnSpc>
              </a:pPr>
              <a:r>
                <a:rPr lang="vi-VN" sz="2100" dirty="0">
                  <a:latin typeface="UTM Avo" panose="02040603050506020204" pitchFamily="18"/>
                  <a:ea typeface="Times New Roman" panose="02020603050405020304" pitchFamily="18" charset="0"/>
                </a:rPr>
                <a:t>Băng cháy là khí thiên nhiên hydrate</a:t>
              </a:r>
              <a:r>
                <a:rPr lang="en-US" sz="2100" dirty="0">
                  <a:latin typeface="UTM Avo" panose="02040603050506020204" pitchFamily="18"/>
                  <a:ea typeface="Times New Roman" panose="02020603050405020304" pitchFamily="18" charset="0"/>
                </a:rPr>
                <a:t> (Natural Gas Hydrates)</a:t>
              </a:r>
              <a:r>
                <a:rPr lang="vi-VN" sz="2100" dirty="0">
                  <a:latin typeface="UTM Avo" panose="02040603050506020204" pitchFamily="18"/>
                  <a:ea typeface="Times New Roman" panose="02020603050405020304" pitchFamily="18" charset="0"/>
                </a:rPr>
                <a:t> được hình thành dưới áp suất cao và nhiệt độ thấp, ở những nơi có nhiều nước và khí methane. Từ 1m</a:t>
              </a:r>
              <a:r>
                <a:rPr lang="vi-VN" sz="2100" baseline="30000" dirty="0">
                  <a:latin typeface="UTM Avo" panose="02040603050506020204" pitchFamily="18"/>
                  <a:ea typeface="Times New Roman" panose="02020603050405020304" pitchFamily="18" charset="0"/>
                </a:rPr>
                <a:t>3</a:t>
              </a:r>
              <a:r>
                <a:rPr lang="vi-VN" sz="2100" dirty="0">
                  <a:latin typeface="UTM Avo" panose="02040603050506020204" pitchFamily="18"/>
                  <a:ea typeface="Times New Roman" panose="02020603050405020304" pitchFamily="18" charset="0"/>
                </a:rPr>
                <a:t> băng chá</a:t>
              </a:r>
              <a:r>
                <a:rPr lang="en-US" sz="2100" dirty="0">
                  <a:latin typeface="UTM Avo" panose="02040603050506020204" pitchFamily="18"/>
                  <a:ea typeface="Times New Roman" panose="02020603050405020304" pitchFamily="18" charset="0"/>
                </a:rPr>
                <a:t>y</a:t>
              </a:r>
              <a:r>
                <a:rPr lang="vi-VN" sz="2100" dirty="0">
                  <a:latin typeface="UTM Avo" panose="02040603050506020204" pitchFamily="18"/>
                  <a:ea typeface="Times New Roman" panose="02020603050405020304" pitchFamily="18" charset="0"/>
                </a:rPr>
                <a:t> có thể tách ra 155 m</a:t>
              </a:r>
              <a:r>
                <a:rPr lang="vi-VN" sz="2100" baseline="30000" dirty="0">
                  <a:latin typeface="UTM Avo" panose="02040603050506020204" pitchFamily="18"/>
                  <a:ea typeface="Times New Roman" panose="02020603050405020304" pitchFamily="18" charset="0"/>
                </a:rPr>
                <a:t>3</a:t>
              </a:r>
              <a:r>
                <a:rPr lang="vi-VN" sz="2100" dirty="0">
                  <a:latin typeface="UTM Avo" panose="02040603050506020204" pitchFamily="18"/>
                  <a:ea typeface="Times New Roman" panose="02020603050405020304" pitchFamily="18" charset="0"/>
                </a:rPr>
                <a:t> khí methane. Trữ lượng băng cháy toàn cầu lên tới hàng nghìn tỉ m</a:t>
              </a:r>
              <a:r>
                <a:rPr lang="vi-VN" sz="2100" baseline="30000" dirty="0">
                  <a:latin typeface="UTM Avo" panose="02040603050506020204" pitchFamily="18"/>
                  <a:ea typeface="Times New Roman" panose="02020603050405020304" pitchFamily="18" charset="0"/>
                </a:rPr>
                <a:t>3</a:t>
              </a:r>
              <a:r>
                <a:rPr lang="vi-VN" sz="2100" dirty="0">
                  <a:latin typeface="UTM Avo" panose="02040603050506020204" pitchFamily="18"/>
                  <a:ea typeface="Times New Roman" panose="02020603050405020304" pitchFamily="18" charset="0"/>
                </a:rPr>
                <a:t>, nhưng vẫn chưa nhận được khai thác vì gặp nhiều khó khăn về mặt kĩ thuật. Trong tương lai khi băng cháy được khai thác, đó sẽ là một nguồn năng lượng to lớn.</a:t>
              </a:r>
              <a:endParaRPr lang="en-US" sz="2100" dirty="0">
                <a:latin typeface="UTM Avo" panose="02040603050506020204" pitchFamily="18"/>
                <a:ea typeface="Arial" panose="020B0604020202020204" pitchFamily="34" charset="0"/>
              </a:endParaRPr>
            </a:p>
          </p:txBody>
        </p:sp>
      </p:grpSp>
      <p:pic>
        <p:nvPicPr>
          <p:cNvPr id="15" name="Picture 2" descr="Tìm hiểu về băng cháy - nguồn năng lượng mới trong tương lai - KhoaHoc.tv">
            <a:extLst>
              <a:ext uri="{FF2B5EF4-FFF2-40B4-BE49-F238E27FC236}">
                <a16:creationId xmlns:a16="http://schemas.microsoft.com/office/drawing/2014/main" id="{0D052FD0-52DF-D436-AA7A-B5847AF345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026" r="16200"/>
          <a:stretch/>
        </p:blipFill>
        <p:spPr bwMode="auto">
          <a:xfrm>
            <a:off x="8299220" y="2627256"/>
            <a:ext cx="3639574" cy="4026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11597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par>
                                <p:cTn id="14" presetID="17" presetClass="entr" presetSubtype="1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80C5514-0A8B-C6D8-F6D5-3FEA740F19D5}"/>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303480190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5000" b="-15000"/>
          </a:stretch>
        </a:blipFill>
        <a:effectLst/>
      </p:bgPr>
    </p:bg>
    <p:spTree>
      <p:nvGrpSpPr>
        <p:cNvPr id="1" name=""/>
        <p:cNvGrpSpPr/>
        <p:nvPr/>
      </p:nvGrpSpPr>
      <p:grpSpPr>
        <a:xfrm>
          <a:off x="0" y="0"/>
          <a:ext cx="0" cy="0"/>
          <a:chOff x="0" y="0"/>
          <a:chExt cx="0" cy="0"/>
        </a:xfrm>
      </p:grpSpPr>
      <p:pic>
        <p:nvPicPr>
          <p:cNvPr id="4" name="Picture 3" descr="4f942a9486ec68153575dc78a42d480b.png"/>
          <p:cNvPicPr>
            <a:picLocks noChangeAspect="1"/>
          </p:cNvPicPr>
          <p:nvPr/>
        </p:nvPicPr>
        <p:blipFill>
          <a:blip r:embed="rId3" cstate="print"/>
          <a:stretch>
            <a:fillRect/>
          </a:stretch>
        </p:blipFill>
        <p:spPr>
          <a:xfrm>
            <a:off x="3505200" y="3581400"/>
            <a:ext cx="5638800" cy="4191000"/>
          </a:xfrm>
          <a:prstGeom prst="rect">
            <a:avLst/>
          </a:prstGeom>
        </p:spPr>
      </p:pic>
      <p:sp>
        <p:nvSpPr>
          <p:cNvPr id="5" name="Cloud 4"/>
          <p:cNvSpPr/>
          <p:nvPr/>
        </p:nvSpPr>
        <p:spPr>
          <a:xfrm>
            <a:off x="6096000" y="1485900"/>
            <a:ext cx="3200400" cy="2514600"/>
          </a:xfrm>
          <a:prstGeom prst="cloud">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Đến</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giờ</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cá</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rồi</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cháu</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giúp</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ông</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UD Digi Kyokasho N-B" panose="020B0400000000000000" pitchFamily="18" charset="-128"/>
                <a:cs typeface="+mn-cs"/>
              </a:rPr>
              <a:t>nhé</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UD Digi Kyokasho N-B" panose="020B0400000000000000" pitchFamily="18" charset="-128"/>
                <a:cs typeface="+mn-cs"/>
              </a:rPr>
              <a:t> ^^</a:t>
            </a:r>
          </a:p>
        </p:txBody>
      </p:sp>
      <p:sp>
        <p:nvSpPr>
          <p:cNvPr id="6" name="Oval 5"/>
          <p:cNvSpPr/>
          <p:nvPr/>
        </p:nvSpPr>
        <p:spPr>
          <a:xfrm>
            <a:off x="5715000" y="457200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7" name="Oval 6"/>
          <p:cNvSpPr/>
          <p:nvPr/>
        </p:nvSpPr>
        <p:spPr>
          <a:xfrm>
            <a:off x="6096000" y="411480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Oval 7"/>
          <p:cNvSpPr/>
          <p:nvPr/>
        </p:nvSpPr>
        <p:spPr>
          <a:xfrm>
            <a:off x="5486400" y="495300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10" name="Rectangle 9">
            <a:hlinkClick r:id="rId4" action="ppaction://hlinksldjump"/>
          </p:cNvPr>
          <p:cNvSpPr/>
          <p:nvPr/>
        </p:nvSpPr>
        <p:spPr>
          <a:xfrm>
            <a:off x="9297960" y="5676900"/>
            <a:ext cx="1870961"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uLnTx/>
                <a:uFillTx/>
                <a:latin typeface="UTM Avo" panose="02040603050506020204" pitchFamily="18"/>
                <a:ea typeface="+mn-ea"/>
                <a:cs typeface="+mn-cs"/>
              </a:rPr>
              <a:t>PLAY</a:t>
            </a:r>
          </a:p>
        </p:txBody>
      </p:sp>
      <p:pic>
        <p:nvPicPr>
          <p:cNvPr id="2" name="Picture 1" descr="Logo, company name&#10;&#10;Description automatically generated">
            <a:extLst>
              <a:ext uri="{FF2B5EF4-FFF2-40B4-BE49-F238E27FC236}">
                <a16:creationId xmlns:a16="http://schemas.microsoft.com/office/drawing/2014/main" id="{6457AA10-DD6D-976D-C21A-5C40B681D8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bf70f5ebf1a718aef076b27dd45a5b3.png"/>
          <p:cNvPicPr>
            <a:picLocks noChangeAspect="1"/>
          </p:cNvPicPr>
          <p:nvPr/>
        </p:nvPicPr>
        <p:blipFill>
          <a:blip r:embed="rId5" cstate="print"/>
          <a:stretch>
            <a:fillRect/>
          </a:stretch>
        </p:blipFill>
        <p:spPr>
          <a:xfrm>
            <a:off x="-3629"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7" name="Rectangle 16"/>
          <p:cNvSpPr/>
          <p:nvPr/>
        </p:nvSpPr>
        <p:spPr>
          <a:xfrm>
            <a:off x="1524000" y="0"/>
            <a:ext cx="9372600" cy="1050154"/>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Câu 1: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Alkane là</a:t>
            </a:r>
            <a:endParaRPr kumimoji="0" lang="en-US" sz="2600" b="0" i="0" u="none" strike="noStrike" kern="1200" cap="none" spc="0" normalizeH="0" baseline="0" noProof="0" dirty="0">
              <a:ln>
                <a:noFill/>
              </a:ln>
              <a:solidFill>
                <a:prstClr val="white"/>
              </a:solidFill>
              <a:effectLst/>
              <a:uLnTx/>
              <a:uFillTx/>
              <a:latin typeface="UTM Avo" panose="02040603050506020204" pitchFamily="18"/>
              <a:ea typeface="Arial" panose="020B0604020202020204" pitchFamily="34" charset="0"/>
              <a:cs typeface="Arial" panose="020B0604020202020204" pitchFamily="34"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D</a:t>
            </a:r>
          </a:p>
        </p:txBody>
      </p:sp>
      <p:sp>
        <p:nvSpPr>
          <p:cNvPr id="24" name="Rectangle 23"/>
          <p:cNvSpPr/>
          <p:nvPr/>
        </p:nvSpPr>
        <p:spPr>
          <a:xfrm>
            <a:off x="1520371" y="1228791"/>
            <a:ext cx="4572000" cy="1029706"/>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BBB59">
                    <a:lumMod val="10000"/>
                  </a:srgbClr>
                </a:solidFill>
                <a:effectLst/>
                <a:uLnTx/>
                <a:uFillTx/>
                <a:latin typeface="UTM Avo" panose="02040603050506020204" pitchFamily="18"/>
              </a:rPr>
              <a:t>A. </a:t>
            </a:r>
            <a:r>
              <a:rPr kumimoji="0" lang="vi-VN"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Hydrocarbon mạch hở, chỉ chứa liên kết đơn trong phân tử</a:t>
            </a:r>
            <a:r>
              <a:rPr kumimoji="0" lang="en-US"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2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sp>
        <p:nvSpPr>
          <p:cNvPr id="28" name="Rectangle 27"/>
          <p:cNvSpPr/>
          <p:nvPr/>
        </p:nvSpPr>
        <p:spPr>
          <a:xfrm>
            <a:off x="1524000" y="2494531"/>
            <a:ext cx="4641130" cy="998222"/>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BBB59">
                    <a:lumMod val="10000"/>
                  </a:srgbClr>
                </a:solidFill>
                <a:effectLst/>
                <a:uLnTx/>
                <a:uFillTx/>
                <a:latin typeface="UTM Avo" panose="02040603050506020204" pitchFamily="18"/>
              </a:rPr>
              <a:t>B. </a:t>
            </a:r>
            <a:r>
              <a:rPr kumimoji="0" lang="vi-VN"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Hydrocarbon mạch vòng, chỉ chứa liên kết đơn trong phân tử</a:t>
            </a:r>
            <a:r>
              <a:rPr kumimoji="0" lang="en-US"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2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sp>
        <p:nvSpPr>
          <p:cNvPr id="29" name="Rectangle 28"/>
          <p:cNvSpPr/>
          <p:nvPr/>
        </p:nvSpPr>
        <p:spPr>
          <a:xfrm>
            <a:off x="6460875" y="1335353"/>
            <a:ext cx="4458093"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BBB59">
                    <a:lumMod val="10000"/>
                  </a:srgbClr>
                </a:solidFill>
                <a:effectLst/>
                <a:uLnTx/>
                <a:uFillTx/>
                <a:latin typeface="UTM Avo" panose="02040603050506020204" pitchFamily="18"/>
              </a:rPr>
              <a:t>C. </a:t>
            </a:r>
            <a:r>
              <a:rPr kumimoji="0" lang="en-US" sz="2200" b="0"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 </a:t>
            </a:r>
            <a:r>
              <a:rPr kumimoji="0" lang="vi-VN"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Hydrocarbon mạch hở, chỉ chứa liên kết đôi trong phân tử</a:t>
            </a:r>
            <a:r>
              <a:rPr kumimoji="0" lang="en-US"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2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sp>
        <p:nvSpPr>
          <p:cNvPr id="30" name="Rectangle 29"/>
          <p:cNvSpPr/>
          <p:nvPr/>
        </p:nvSpPr>
        <p:spPr>
          <a:xfrm>
            <a:off x="6403921" y="2502466"/>
            <a:ext cx="4572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9BBB59">
                    <a:lumMod val="10000"/>
                  </a:srgbClr>
                </a:solidFill>
                <a:effectLst/>
                <a:uLnTx/>
                <a:uFillTx/>
                <a:latin typeface="UTM Avo" panose="02040603050506020204" pitchFamily="18"/>
              </a:rPr>
              <a:t>D. </a:t>
            </a:r>
            <a:r>
              <a:rPr kumimoji="0" lang="vi-VN"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Hydrocarbon mạch vòng, chỉ chứa liên kết đôi trong phân tử</a:t>
            </a:r>
            <a:r>
              <a:rPr kumimoji="0" lang="en-US"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2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A</a:t>
            </a: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38600" y="5345043"/>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FA207A7F-74C6-B6BD-F5C9-EDC914A6B76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34" restart="whenNotActive" fill="hold" evtFilter="cancelBubble" nodeType="interactiveSeq">
                <p:stCondLst>
                  <p:cond evt="onClick" delay="0">
                    <p:tgtEl>
                      <p:spTgt spid="21"/>
                    </p:tgtEl>
                  </p:cond>
                </p:stCondLst>
                <p:endSync evt="end" delay="0">
                  <p:rtn val="all"/>
                </p:endSync>
                <p:childTnLst>
                  <p:par>
                    <p:cTn id="35" fill="hold">
                      <p:stCondLst>
                        <p:cond delay="0"/>
                      </p:stCondLst>
                      <p:childTnLst>
                        <p:par>
                          <p:cTn id="36" fill="hold">
                            <p:stCondLst>
                              <p:cond delay="0"/>
                            </p:stCondLst>
                            <p:childTnLst>
                              <p:par>
                                <p:cTn id="37" presetID="47" presetClass="exit" presetSubtype="0" fill="hold" grpId="0" nodeType="clickEffect">
                                  <p:stCondLst>
                                    <p:cond delay="0"/>
                                  </p:stCondLst>
                                  <p:childTnLst>
                                    <p:animEffect transition="out" filter="fade">
                                      <p:cBhvr>
                                        <p:cTn id="38" dur="1000"/>
                                        <p:tgtEl>
                                          <p:spTgt spid="21"/>
                                        </p:tgtEl>
                                      </p:cBhvr>
                                    </p:animEffect>
                                    <p:anim calcmode="lin" valueType="num">
                                      <p:cBhvr>
                                        <p:cTn id="39" dur="1000"/>
                                        <p:tgtEl>
                                          <p:spTgt spid="21"/>
                                        </p:tgtEl>
                                        <p:attrNameLst>
                                          <p:attrName>ppt_x</p:attrName>
                                        </p:attrNameLst>
                                      </p:cBhvr>
                                      <p:tavLst>
                                        <p:tav tm="0">
                                          <p:val>
                                            <p:strVal val="ppt_x"/>
                                          </p:val>
                                        </p:tav>
                                        <p:tav tm="100000">
                                          <p:val>
                                            <p:strVal val="ppt_x"/>
                                          </p:val>
                                        </p:tav>
                                      </p:tavLst>
                                    </p:anim>
                                    <p:anim calcmode="lin" valueType="num">
                                      <p:cBhvr>
                                        <p:cTn id="40" dur="1000"/>
                                        <p:tgtEl>
                                          <p:spTgt spid="21"/>
                                        </p:tgtEl>
                                        <p:attrNameLst>
                                          <p:attrName>ppt_y</p:attrName>
                                        </p:attrNameLst>
                                      </p:cBhvr>
                                      <p:tavLst>
                                        <p:tav tm="0">
                                          <p:val>
                                            <p:strVal val="ppt_y"/>
                                          </p:val>
                                        </p:tav>
                                        <p:tav tm="100000">
                                          <p:val>
                                            <p:strVal val="ppt_y-.1"/>
                                          </p:val>
                                        </p:tav>
                                      </p:tavLst>
                                    </p:anim>
                                    <p:set>
                                      <p:cBhvr>
                                        <p:cTn id="41" dur="1" fill="hold">
                                          <p:stCondLst>
                                            <p:cond delay="999"/>
                                          </p:stCondLst>
                                        </p:cTn>
                                        <p:tgtEl>
                                          <p:spTgt spid="21"/>
                                        </p:tgtEl>
                                        <p:attrNameLst>
                                          <p:attrName>style.visibility</p:attrName>
                                        </p:attrNameLst>
                                      </p:cBhvr>
                                      <p:to>
                                        <p:strVal val="hidden"/>
                                      </p:to>
                                    </p:set>
                                  </p:childTnLst>
                                </p:cTn>
                              </p:par>
                              <p:par>
                                <p:cTn id="42" presetID="47" presetClass="exit" presetSubtype="0" fill="hold" nodeType="withEffect">
                                  <p:stCondLst>
                                    <p:cond delay="0"/>
                                  </p:stCondLst>
                                  <p:childTnLst>
                                    <p:animEffect transition="out" filter="fade">
                                      <p:cBhvr>
                                        <p:cTn id="43" dur="1000"/>
                                        <p:tgtEl>
                                          <p:spTgt spid="13"/>
                                        </p:tgtEl>
                                      </p:cBhvr>
                                    </p:animEffect>
                                    <p:anim calcmode="lin" valueType="num">
                                      <p:cBhvr>
                                        <p:cTn id="44" dur="1000"/>
                                        <p:tgtEl>
                                          <p:spTgt spid="13"/>
                                        </p:tgtEl>
                                        <p:attrNameLst>
                                          <p:attrName>ppt_x</p:attrName>
                                        </p:attrNameLst>
                                      </p:cBhvr>
                                      <p:tavLst>
                                        <p:tav tm="0">
                                          <p:val>
                                            <p:strVal val="ppt_x"/>
                                          </p:val>
                                        </p:tav>
                                        <p:tav tm="100000">
                                          <p:val>
                                            <p:strVal val="ppt_x"/>
                                          </p:val>
                                        </p:tav>
                                      </p:tavLst>
                                    </p:anim>
                                    <p:anim calcmode="lin" valueType="num">
                                      <p:cBhvr>
                                        <p:cTn id="45" dur="1000"/>
                                        <p:tgtEl>
                                          <p:spTgt spid="13"/>
                                        </p:tgtEl>
                                        <p:attrNameLst>
                                          <p:attrName>ppt_y</p:attrName>
                                        </p:attrNameLst>
                                      </p:cBhvr>
                                      <p:tavLst>
                                        <p:tav tm="0">
                                          <p:val>
                                            <p:strVal val="ppt_y"/>
                                          </p:val>
                                        </p:tav>
                                        <p:tav tm="100000">
                                          <p:val>
                                            <p:strVal val="ppt_y-.1"/>
                                          </p:val>
                                        </p:tav>
                                      </p:tavLst>
                                    </p:anim>
                                    <p:set>
                                      <p:cBhvr>
                                        <p:cTn id="46" dur="1" fill="hold">
                                          <p:stCondLst>
                                            <p:cond delay="999"/>
                                          </p:stCondLst>
                                        </p:cTn>
                                        <p:tgtEl>
                                          <p:spTgt spid="13"/>
                                        </p:tgtEl>
                                        <p:attrNameLst>
                                          <p:attrName>style.visibility</p:attrName>
                                        </p:attrNameLst>
                                      </p:cBhvr>
                                      <p:to>
                                        <p:strVal val="hidden"/>
                                      </p:to>
                                    </p:set>
                                  </p:childTnLst>
                                </p:cTn>
                              </p:par>
                            </p:childTnLst>
                          </p:cTn>
                        </p:par>
                        <p:par>
                          <p:cTn id="47" fill="hold">
                            <p:stCondLst>
                              <p:cond delay="1000"/>
                            </p:stCondLst>
                            <p:childTnLst>
                              <p:par>
                                <p:cTn id="48" presetID="1" presetClass="entr" presetSubtype="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50" restart="whenNotActive" fill="hold" evtFilter="cancelBubble" nodeType="interactiveSeq">
                <p:stCondLst>
                  <p:cond evt="onClick" delay="0">
                    <p:tgtEl>
                      <p:spTgt spid="32"/>
                    </p:tgtEl>
                  </p:cond>
                </p:stCondLst>
                <p:endSync evt="end" delay="0">
                  <p:rtn val="all"/>
                </p:endSync>
                <p:childTnLst>
                  <p:par>
                    <p:cTn id="51" fill="hold">
                      <p:stCondLst>
                        <p:cond delay="0"/>
                      </p:stCondLst>
                      <p:childTnLst>
                        <p:par>
                          <p:cTn id="52" fill="hold">
                            <p:stCondLst>
                              <p:cond delay="0"/>
                            </p:stCondLst>
                            <p:childTnLst>
                              <p:par>
                                <p:cTn id="53" presetID="47" presetClass="exit" presetSubtype="0" fill="hold" grpId="0" nodeType="clickEffect">
                                  <p:stCondLst>
                                    <p:cond delay="0"/>
                                  </p:stCondLst>
                                  <p:childTnLst>
                                    <p:animEffect transition="out" filter="fade">
                                      <p:cBhvr>
                                        <p:cTn id="54" dur="1000"/>
                                        <p:tgtEl>
                                          <p:spTgt spid="32"/>
                                        </p:tgtEl>
                                      </p:cBhvr>
                                    </p:animEffect>
                                    <p:anim calcmode="lin" valueType="num">
                                      <p:cBhvr>
                                        <p:cTn id="55" dur="1000"/>
                                        <p:tgtEl>
                                          <p:spTgt spid="32"/>
                                        </p:tgtEl>
                                        <p:attrNameLst>
                                          <p:attrName>ppt_x</p:attrName>
                                        </p:attrNameLst>
                                      </p:cBhvr>
                                      <p:tavLst>
                                        <p:tav tm="0">
                                          <p:val>
                                            <p:strVal val="ppt_x"/>
                                          </p:val>
                                        </p:tav>
                                        <p:tav tm="100000">
                                          <p:val>
                                            <p:strVal val="ppt_x"/>
                                          </p:val>
                                        </p:tav>
                                      </p:tavLst>
                                    </p:anim>
                                    <p:anim calcmode="lin" valueType="num">
                                      <p:cBhvr>
                                        <p:cTn id="56" dur="1000"/>
                                        <p:tgtEl>
                                          <p:spTgt spid="32"/>
                                        </p:tgtEl>
                                        <p:attrNameLst>
                                          <p:attrName>ppt_y</p:attrName>
                                        </p:attrNameLst>
                                      </p:cBhvr>
                                      <p:tavLst>
                                        <p:tav tm="0">
                                          <p:val>
                                            <p:strVal val="ppt_y"/>
                                          </p:val>
                                        </p:tav>
                                        <p:tav tm="100000">
                                          <p:val>
                                            <p:strVal val="ppt_y-.1"/>
                                          </p:val>
                                        </p:tav>
                                      </p:tavLst>
                                    </p:anim>
                                    <p:set>
                                      <p:cBhvr>
                                        <p:cTn id="57"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4" name="dung .wav"/>
                                        </p:tgtEl>
                                      </p:cMediaNode>
                                    </p:audio>
                                  </p:subTnLst>
                                </p:cTn>
                              </p:par>
                              <p:par>
                                <p:cTn id="58" presetID="47" presetClass="exit" presetSubtype="0" fill="hold" nodeType="withEffect">
                                  <p:stCondLst>
                                    <p:cond delay="0"/>
                                  </p:stCondLst>
                                  <p:childTnLst>
                                    <p:animEffect transition="out" filter="fade">
                                      <p:cBhvr>
                                        <p:cTn id="59" dur="1000"/>
                                        <p:tgtEl>
                                          <p:spTgt spid="10"/>
                                        </p:tgtEl>
                                      </p:cBhvr>
                                    </p:animEffect>
                                    <p:anim calcmode="lin" valueType="num">
                                      <p:cBhvr>
                                        <p:cTn id="60" dur="1000"/>
                                        <p:tgtEl>
                                          <p:spTgt spid="10"/>
                                        </p:tgtEl>
                                        <p:attrNameLst>
                                          <p:attrName>ppt_x</p:attrName>
                                        </p:attrNameLst>
                                      </p:cBhvr>
                                      <p:tavLst>
                                        <p:tav tm="0">
                                          <p:val>
                                            <p:strVal val="ppt_x"/>
                                          </p:val>
                                        </p:tav>
                                        <p:tav tm="100000">
                                          <p:val>
                                            <p:strVal val="ppt_x"/>
                                          </p:val>
                                        </p:tav>
                                      </p:tavLst>
                                    </p:anim>
                                    <p:anim calcmode="lin" valueType="num">
                                      <p:cBhvr>
                                        <p:cTn id="61" dur="1000"/>
                                        <p:tgtEl>
                                          <p:spTgt spid="10"/>
                                        </p:tgtEl>
                                        <p:attrNameLst>
                                          <p:attrName>ppt_y</p:attrName>
                                        </p:attrNameLst>
                                      </p:cBhvr>
                                      <p:tavLst>
                                        <p:tav tm="0">
                                          <p:val>
                                            <p:strVal val="ppt_y"/>
                                          </p:val>
                                        </p:tav>
                                        <p:tav tm="100000">
                                          <p:val>
                                            <p:strVal val="ppt_y-.1"/>
                                          </p:val>
                                        </p:tav>
                                      </p:tavLst>
                                    </p:anim>
                                    <p:set>
                                      <p:cBhvr>
                                        <p:cTn id="62" dur="1" fill="hold">
                                          <p:stCondLst>
                                            <p:cond delay="999"/>
                                          </p:stCondLst>
                                        </p:cTn>
                                        <p:tgtEl>
                                          <p:spTgt spid="10"/>
                                        </p:tgtEl>
                                        <p:attrNameLst>
                                          <p:attrName>style.visibility</p:attrName>
                                        </p:attrNameLst>
                                      </p:cBhvr>
                                      <p:to>
                                        <p:strVal val="hidden"/>
                                      </p:to>
                                    </p:set>
                                  </p:childTnLst>
                                </p:cTn>
                              </p:par>
                            </p:childTnLst>
                          </p:cTn>
                        </p:par>
                        <p:par>
                          <p:cTn id="63" fill="hold">
                            <p:stCondLst>
                              <p:cond delay="1000"/>
                            </p:stCondLst>
                            <p:childTnLst>
                              <p:par>
                                <p:cTn id="64" presetID="42" presetClass="path" presetSubtype="0" accel="50000" decel="50000" fill="hold" nodeType="afterEffect">
                                  <p:stCondLst>
                                    <p:cond delay="0"/>
                                  </p:stCondLst>
                                  <p:childTnLst>
                                    <p:animMotion origin="layout" path="M 2.77556E-17 1.11111E-6 L 0.3625 0.01829 " pathEditMode="relative" rAng="0" ptsTypes="AA">
                                      <p:cBhvr>
                                        <p:cTn id="65" dur="2000" fill="hold"/>
                                        <p:tgtEl>
                                          <p:spTgt spid="16"/>
                                        </p:tgtEl>
                                        <p:attrNameLst>
                                          <p:attrName>ppt_x</p:attrName>
                                          <p:attrName>ppt_y</p:attrName>
                                        </p:attrNameLst>
                                      </p:cBhvr>
                                      <p:rCtr x="18125" y="903"/>
                                    </p:animMotion>
                                  </p:childTnLst>
                                </p:cTn>
                              </p:par>
                              <p:par>
                                <p:cTn id="66"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67" dur="2000" fill="hold"/>
                                        <p:tgtEl>
                                          <p:spTgt spid="31"/>
                                        </p:tgtEl>
                                        <p:attrNameLst>
                                          <p:attrName>ppt_x</p:attrName>
                                          <p:attrName>ppt_y</p:attrName>
                                        </p:attrNameLst>
                                      </p:cBhvr>
                                      <p:rCtr x="23100" y="-14000"/>
                                    </p:animMotion>
                                  </p:childTnLst>
                                </p:cTn>
                              </p:par>
                            </p:childTnLst>
                          </p:cTn>
                        </p:par>
                        <p:par>
                          <p:cTn id="68" fill="hold">
                            <p:stCondLst>
                              <p:cond delay="3000"/>
                            </p:stCondLst>
                            <p:childTnLst>
                              <p:par>
                                <p:cTn id="69" presetID="47" presetClass="exit" presetSubtype="0" fill="hold" nodeType="afterEffect">
                                  <p:stCondLst>
                                    <p:cond delay="0"/>
                                  </p:stCondLst>
                                  <p:childTnLst>
                                    <p:animEffect transition="out" filter="fade">
                                      <p:cBhvr>
                                        <p:cTn id="70" dur="2000"/>
                                        <p:tgtEl>
                                          <p:spTgt spid="31"/>
                                        </p:tgtEl>
                                      </p:cBhvr>
                                    </p:animEffect>
                                    <p:anim calcmode="lin" valueType="num">
                                      <p:cBhvr>
                                        <p:cTn id="71" dur="2000"/>
                                        <p:tgtEl>
                                          <p:spTgt spid="31"/>
                                        </p:tgtEl>
                                        <p:attrNameLst>
                                          <p:attrName>ppt_x</p:attrName>
                                        </p:attrNameLst>
                                      </p:cBhvr>
                                      <p:tavLst>
                                        <p:tav tm="0">
                                          <p:val>
                                            <p:strVal val="ppt_x"/>
                                          </p:val>
                                        </p:tav>
                                        <p:tav tm="100000">
                                          <p:val>
                                            <p:strVal val="ppt_x"/>
                                          </p:val>
                                        </p:tav>
                                      </p:tavLst>
                                    </p:anim>
                                    <p:anim calcmode="lin" valueType="num">
                                      <p:cBhvr>
                                        <p:cTn id="72" dur="2000"/>
                                        <p:tgtEl>
                                          <p:spTgt spid="31"/>
                                        </p:tgtEl>
                                        <p:attrNameLst>
                                          <p:attrName>ppt_y</p:attrName>
                                        </p:attrNameLst>
                                      </p:cBhvr>
                                      <p:tavLst>
                                        <p:tav tm="0">
                                          <p:val>
                                            <p:strVal val="ppt_y"/>
                                          </p:val>
                                        </p:tav>
                                        <p:tav tm="100000">
                                          <p:val>
                                            <p:strVal val="ppt_y-.1"/>
                                          </p:val>
                                        </p:tav>
                                      </p:tavLst>
                                    </p:anim>
                                    <p:set>
                                      <p:cBhvr>
                                        <p:cTn id="73"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9" grpId="0"/>
      <p:bldP spid="20" grpId="0"/>
      <p:bldP spid="21" grpId="0"/>
      <p:bldP spid="32" grpId="0"/>
      <p:bldP spid="2" grpId="0" animBg="1"/>
      <p:bldP spid="3"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60D8D9C6-F3C3-D9AF-452F-D3EBC3DC27D4}"/>
              </a:ext>
            </a:extLst>
          </p:cNvPr>
          <p:cNvPicPr>
            <a:picLocks noChangeAspect="1"/>
          </p:cNvPicPr>
          <p:nvPr/>
        </p:nvPicPr>
        <p:blipFill>
          <a:blip r:embed="rId5" cstate="print"/>
          <a:stretch>
            <a:fillRect/>
          </a:stretch>
        </p:blipFill>
        <p:spPr>
          <a:xfrm>
            <a:off x="0" y="-1063052"/>
            <a:ext cx="12192000" cy="7924800"/>
          </a:xfrm>
          <a:prstGeom prst="rect">
            <a:avLst/>
          </a:prstGeom>
        </p:spPr>
      </p:pic>
      <p:sp>
        <p:nvSpPr>
          <p:cNvPr id="17" name="Rectangle 16"/>
          <p:cNvSpPr/>
          <p:nvPr/>
        </p:nvSpPr>
        <p:spPr>
          <a:xfrm>
            <a:off x="1524000" y="0"/>
            <a:ext cx="9372600" cy="1107976"/>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ct val="100000"/>
              </a:lnSpc>
              <a:spcBef>
                <a:spcPts val="0"/>
              </a:spcBef>
              <a:spcAft>
                <a:spcPts val="0"/>
              </a:spcAft>
              <a:buClrTx/>
              <a:buSzTx/>
              <a:buFontTx/>
              <a:buNone/>
              <a:tabLst/>
              <a:defRPr/>
            </a:pP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Câu 2: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Hydrocarbon là</a:t>
            </a:r>
            <a:endParaRPr kumimoji="0" lang="en-US" sz="2600" b="0" i="0" u="none" strike="noStrike" kern="1200" cap="none" spc="0" normalizeH="0" baseline="0" noProof="0" dirty="0">
              <a:ln>
                <a:noFill/>
              </a:ln>
              <a:solidFill>
                <a:prstClr val="white"/>
              </a:solidFill>
              <a:effectLst/>
              <a:uLnTx/>
              <a:uFillTx/>
              <a:latin typeface="UTM Avo" panose="02040603050506020204" pitchFamily="18"/>
              <a:ea typeface="Arial" panose="020B0604020202020204" pitchFamily="34" charset="0"/>
              <a:cs typeface="Arial" panose="020B0604020202020204" pitchFamily="34" charset="0"/>
            </a:endParaRPr>
          </a:p>
        </p:txBody>
      </p:sp>
      <p:sp>
        <p:nvSpPr>
          <p:cNvPr id="24" name="Rectangle 23"/>
          <p:cNvSpPr/>
          <p:nvPr/>
        </p:nvSpPr>
        <p:spPr>
          <a:xfrm>
            <a:off x="1524000" y="1265603"/>
            <a:ext cx="4572000" cy="1020397"/>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UTM Avo" panose="02040603050506020204" pitchFamily="18"/>
              </a:rPr>
              <a:t>A. </a:t>
            </a:r>
            <a:r>
              <a:rPr kumimoji="0" lang="vi-VN"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Đơn chất chỉ chứa hai nguyên tố carbon và hydrogen</a:t>
            </a:r>
            <a:endParaRPr kumimoji="0" lang="en-US" sz="2200" b="0" i="0" u="none" strike="noStrike" kern="1200" cap="none" spc="0" normalizeH="0" baseline="0" noProof="0" dirty="0">
              <a:ln>
                <a:noFill/>
              </a:ln>
              <a:solidFill>
                <a:prstClr val="black"/>
              </a:solidFill>
              <a:effectLst/>
              <a:uLnTx/>
              <a:uFillTx/>
              <a:latin typeface="UTM Avo" panose="02040603050506020204" pitchFamily="18"/>
            </a:endParaRPr>
          </a:p>
        </p:txBody>
      </p:sp>
      <p:sp>
        <p:nvSpPr>
          <p:cNvPr id="28" name="Rectangle 27"/>
          <p:cNvSpPr/>
          <p:nvPr/>
        </p:nvSpPr>
        <p:spPr>
          <a:xfrm>
            <a:off x="1524000" y="2484895"/>
            <a:ext cx="4571999"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UTM Avo" panose="02040603050506020204" pitchFamily="18"/>
              </a:rPr>
              <a:t>B. </a:t>
            </a:r>
            <a:r>
              <a:rPr kumimoji="0" lang="vi-VN"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Đơn chất chứa nguyên tố carbon</a:t>
            </a:r>
            <a:endParaRPr kumimoji="0" lang="en-US" sz="2200" b="0" i="0" u="none" strike="noStrike" kern="1200" cap="none" spc="0" normalizeH="0" baseline="0" noProof="0" dirty="0">
              <a:ln>
                <a:noFill/>
              </a:ln>
              <a:solidFill>
                <a:prstClr val="black"/>
              </a:solidFill>
              <a:effectLst/>
              <a:uLnTx/>
              <a:uFillTx/>
              <a:latin typeface="UTM Avo" panose="02040603050506020204" pitchFamily="18"/>
            </a:endParaRPr>
          </a:p>
        </p:txBody>
      </p:sp>
      <p:sp>
        <p:nvSpPr>
          <p:cNvPr id="29" name="Rectangle 28"/>
          <p:cNvSpPr/>
          <p:nvPr/>
        </p:nvSpPr>
        <p:spPr>
          <a:xfrm>
            <a:off x="6463497" y="1192875"/>
            <a:ext cx="4505227" cy="1250475"/>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UTM Avo" panose="02040603050506020204" pitchFamily="18"/>
              </a:rPr>
              <a:t>C. </a:t>
            </a:r>
            <a:r>
              <a:rPr kumimoji="0" lang="vi-VN"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Hợp chất chỉ chứa hai nguyên tố carbon và hydrogen</a:t>
            </a:r>
            <a:endParaRPr kumimoji="0" lang="en-US" sz="2200" b="0" i="0" u="none" strike="noStrike" kern="1200" cap="none" spc="0" normalizeH="0" baseline="0" noProof="0" dirty="0">
              <a:ln>
                <a:noFill/>
              </a:ln>
              <a:solidFill>
                <a:prstClr val="black"/>
              </a:solidFill>
              <a:effectLst/>
              <a:uLnTx/>
              <a:uFillTx/>
              <a:latin typeface="UTM Avo" panose="02040603050506020204" pitchFamily="18"/>
            </a:endParaRPr>
          </a:p>
        </p:txBody>
      </p:sp>
      <p:sp>
        <p:nvSpPr>
          <p:cNvPr id="30" name="Rectangle 29"/>
          <p:cNvSpPr/>
          <p:nvPr/>
        </p:nvSpPr>
        <p:spPr>
          <a:xfrm>
            <a:off x="6396724" y="2529267"/>
            <a:ext cx="4572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200" b="0" i="0" u="none" strike="noStrike" kern="1200" cap="none" spc="0" normalizeH="0" baseline="0" noProof="0" dirty="0">
                <a:ln>
                  <a:noFill/>
                </a:ln>
                <a:solidFill>
                  <a:prstClr val="black"/>
                </a:solidFill>
                <a:effectLst/>
                <a:uLnTx/>
                <a:uFillTx/>
                <a:latin typeface="UTM Avo" panose="02040603050506020204" pitchFamily="18"/>
              </a:rPr>
              <a:t>D. </a:t>
            </a:r>
            <a:r>
              <a:rPr kumimoji="0" lang="vi-VN" sz="22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Hợp chất chỉ chứa hai nguyên tố carbon và chlorine</a:t>
            </a:r>
            <a:endParaRPr kumimoji="0" lang="en-US" sz="2200" b="0" i="0" u="none" strike="noStrike" kern="1200" cap="none" spc="0" normalizeH="0" baseline="0" noProof="0" dirty="0">
              <a:ln>
                <a:noFill/>
              </a:ln>
              <a:solidFill>
                <a:prstClr val="black"/>
              </a:solidFill>
              <a:effectLst/>
              <a:uLnTx/>
              <a:uFillTx/>
              <a:latin typeface="UTM Avo" panose="02040603050506020204" pitchFamily="18"/>
            </a:endParaRPr>
          </a:p>
        </p:txBody>
      </p:sp>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4" name="Picture 3" descr="4f942a9486ec68153575dc78a42d480b.png">
            <a:extLst>
              <a:ext uri="{FF2B5EF4-FFF2-40B4-BE49-F238E27FC236}">
                <a16:creationId xmlns:a16="http://schemas.microsoft.com/office/drawing/2014/main" id="{D0CECB29-7FCE-49E5-DDD1-35C590429639}"/>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pic>
        <p:nvPicPr>
          <p:cNvPr id="10" name="Picture 9" descr="e86f050d219b5585368f7ef298c00175.png"/>
          <p:cNvPicPr>
            <a:picLocks noChangeAspect="1"/>
          </p:cNvPicPr>
          <p:nvPr/>
        </p:nvPicPr>
        <p:blipFill>
          <a:blip r:embed="rId12"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3" cstate="print"/>
          <a:stretch>
            <a:fillRect/>
          </a:stretch>
        </p:blipFill>
        <p:spPr>
          <a:xfrm>
            <a:off x="6781800" y="5867403"/>
            <a:ext cx="533400" cy="473671"/>
          </a:xfrm>
          <a:prstGeom prst="rect">
            <a:avLst/>
          </a:prstGeom>
        </p:spPr>
      </p:pic>
      <p:pic>
        <p:nvPicPr>
          <p:cNvPr id="12" name="Picture 11" descr="e86f050d219b5585368f7ef298c00175.png"/>
          <p:cNvPicPr>
            <a:picLocks noChangeAspect="1"/>
          </p:cNvPicPr>
          <p:nvPr/>
        </p:nvPicPr>
        <p:blipFill>
          <a:blip r:embed="rId14" cstate="print"/>
          <a:stretch>
            <a:fillRect/>
          </a:stretch>
        </p:blipFill>
        <p:spPr>
          <a:xfrm>
            <a:off x="6324600" y="5029200"/>
            <a:ext cx="1676400" cy="1676400"/>
          </a:xfrm>
          <a:prstGeom prst="rect">
            <a:avLst/>
          </a:prstGeom>
        </p:spPr>
      </p:pic>
      <p:sp>
        <p:nvSpPr>
          <p:cNvPr id="20" name="TextBox 19"/>
          <p:cNvSpPr txBox="1"/>
          <p:nvPr/>
        </p:nvSpPr>
        <p:spPr>
          <a:xfrm>
            <a:off x="67056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sp>
        <p:nvSpPr>
          <p:cNvPr id="14" name="Rectangle 13">
            <a:extLst>
              <a:ext uri="{FF2B5EF4-FFF2-40B4-BE49-F238E27FC236}">
                <a16:creationId xmlns:a16="http://schemas.microsoft.com/office/drawing/2014/main" id="{9A158EEE-D778-8F7A-6B34-8F5B550AA328}"/>
              </a:ext>
            </a:extLst>
          </p:cNvPr>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5" name="Rectangle 14">
            <a:extLst>
              <a:ext uri="{FF2B5EF4-FFF2-40B4-BE49-F238E27FC236}">
                <a16:creationId xmlns:a16="http://schemas.microsoft.com/office/drawing/2014/main" id="{54FDAB7D-3492-70DC-09F2-B981FB41A009}"/>
              </a:ext>
            </a:extLst>
          </p:cNvPr>
          <p:cNvSpPr/>
          <p:nvPr/>
        </p:nvSpPr>
        <p:spPr>
          <a:xfrm>
            <a:off x="1696168" y="5529937"/>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8" name="Rectangle 17">
            <a:extLst>
              <a:ext uri="{FF2B5EF4-FFF2-40B4-BE49-F238E27FC236}">
                <a16:creationId xmlns:a16="http://schemas.microsoft.com/office/drawing/2014/main" id="{B68B8863-4383-D0A3-A31C-A38F8501087F}"/>
              </a:ext>
            </a:extLst>
          </p:cNvPr>
          <p:cNvSpPr/>
          <p:nvPr/>
        </p:nvSpPr>
        <p:spPr>
          <a:xfrm>
            <a:off x="8716111" y="545812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22" name="Picture 21" descr="Logo, company name&#10;&#10;Description automatically generated">
            <a:extLst>
              <a:ext uri="{FF2B5EF4-FFF2-40B4-BE49-F238E27FC236}">
                <a16:creationId xmlns:a16="http://schemas.microsoft.com/office/drawing/2014/main" id="{C241006E-9EA1-B320-BD70-F14C729452E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21"/>
                                            </p:cond>
                                          </p:stCondLst>
                                          <p:endCondLst>
                                            <p:cond evt="onStopAudio" delay="0">
                                              <p:tgtEl>
                                                <p:sldTgt/>
                                              </p:tgtEl>
                                            </p:cond>
                                          </p:endCondLst>
                                        </p:cTn>
                                        <p:tgtEl>
                                          <p:sndTgt r:embed="rId4" name="dung .wav"/>
                                        </p:tgtEl>
                                      </p:cMediaNode>
                                    </p:audio>
                                  </p:sub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42" presetClass="path" presetSubtype="0" accel="50000" decel="50000" fill="hold" nodeType="afterEffect">
                                  <p:stCondLst>
                                    <p:cond delay="0"/>
                                  </p:stCondLst>
                                  <p:childTnLst>
                                    <p:animMotion origin="layout" path="M 2.77556E-17 1.11111E-6 L 0.24245 0.02778 " pathEditMode="relative" rAng="0" ptsTypes="AA">
                                      <p:cBhvr>
                                        <p:cTn id="33" dur="2000" fill="hold"/>
                                        <p:tgtEl>
                                          <p:spTgt spid="4"/>
                                        </p:tgtEl>
                                        <p:attrNameLst>
                                          <p:attrName>ppt_x</p:attrName>
                                          <p:attrName>ppt_y</p:attrName>
                                        </p:attrNameLst>
                                      </p:cBhvr>
                                      <p:rCtr x="12122" y="1389"/>
                                    </p:animMotion>
                                  </p:childTnLst>
                                </p:cTn>
                              </p:par>
                              <p:par>
                                <p:cTn id="34" presetID="0" presetClass="path" presetSubtype="0" accel="50000" decel="50000" fill="hold" nodeType="withEffect">
                                  <p:stCondLst>
                                    <p:cond delay="0"/>
                                  </p:stCondLst>
                                  <p:childTnLst>
                                    <p:animMotion origin="layout" path="M 3.33333E-6 3.7037E-6 C 0.04687 -0.03473 0.09375 -0.06922 0.10937 -0.10973 C 0.125 -0.15024 0.12465 -0.21528 0.09375 -0.24399 C 0.06284 -0.27246 -0.03889 -0.29005 -0.07657 -0.28195 C -0.11424 -0.27385 -0.12361 -0.23426 -0.13282 -0.19468 " pathEditMode="relative" rAng="0" ptsTypes="aaaaA">
                                      <p:cBhvr>
                                        <p:cTn id="35" dur="2000" fill="hold"/>
                                        <p:tgtEl>
                                          <p:spTgt spid="31"/>
                                        </p:tgtEl>
                                        <p:attrNameLst>
                                          <p:attrName>ppt_x</p:attrName>
                                          <p:attrName>ppt_y</p:attrName>
                                        </p:attrNameLst>
                                      </p:cBhvr>
                                      <p:rCtr x="-400" y="-14500"/>
                                    </p:animMotion>
                                  </p:childTnLst>
                                </p:cTn>
                              </p:par>
                            </p:childTnLst>
                          </p:cTn>
                        </p:par>
                        <p:par>
                          <p:cTn id="36" fill="hold">
                            <p:stCondLst>
                              <p:cond delay="3000"/>
                            </p:stCondLst>
                            <p:childTnLst>
                              <p:par>
                                <p:cTn id="37" presetID="47" presetClass="exit" presetSubtype="0" fill="hold" nodeType="afterEffect">
                                  <p:stCondLst>
                                    <p:cond delay="0"/>
                                  </p:stCondLst>
                                  <p:childTnLst>
                                    <p:animEffect transition="out" filter="fade">
                                      <p:cBhvr>
                                        <p:cTn id="38" dur="2000"/>
                                        <p:tgtEl>
                                          <p:spTgt spid="31"/>
                                        </p:tgtEl>
                                      </p:cBhvr>
                                    </p:animEffect>
                                    <p:anim calcmode="lin" valueType="num">
                                      <p:cBhvr>
                                        <p:cTn id="39" dur="2000"/>
                                        <p:tgtEl>
                                          <p:spTgt spid="31"/>
                                        </p:tgtEl>
                                        <p:attrNameLst>
                                          <p:attrName>ppt_x</p:attrName>
                                        </p:attrNameLst>
                                      </p:cBhvr>
                                      <p:tavLst>
                                        <p:tav tm="0">
                                          <p:val>
                                            <p:strVal val="ppt_x"/>
                                          </p:val>
                                        </p:tav>
                                        <p:tav tm="100000">
                                          <p:val>
                                            <p:strVal val="ppt_x"/>
                                          </p:val>
                                        </p:tav>
                                      </p:tavLst>
                                    </p:anim>
                                    <p:anim calcmode="lin" valueType="num">
                                      <p:cBhvr>
                                        <p:cTn id="40" dur="2000"/>
                                        <p:tgtEl>
                                          <p:spTgt spid="31"/>
                                        </p:tgtEl>
                                        <p:attrNameLst>
                                          <p:attrName>ppt_y</p:attrName>
                                        </p:attrNameLst>
                                      </p:cBhvr>
                                      <p:tavLst>
                                        <p:tav tm="0">
                                          <p:val>
                                            <p:strVal val="ppt_y"/>
                                          </p:val>
                                        </p:tav>
                                        <p:tav tm="100000">
                                          <p:val>
                                            <p:strVal val="ppt_y-.1"/>
                                          </p:val>
                                        </p:tav>
                                      </p:tavLst>
                                    </p:anim>
                                    <p:set>
                                      <p:cBhvr>
                                        <p:cTn id="4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47" presetClass="exit" presetSubtype="0" fill="hold" grpId="0" nodeType="clickEffect">
                                  <p:stCondLst>
                                    <p:cond delay="0"/>
                                  </p:stCondLst>
                                  <p:childTnLst>
                                    <p:animEffect transition="out" filter="fade">
                                      <p:cBhvr>
                                        <p:cTn id="46" dur="1000"/>
                                        <p:tgtEl>
                                          <p:spTgt spid="21"/>
                                        </p:tgtEl>
                                      </p:cBhvr>
                                    </p:animEffect>
                                    <p:anim calcmode="lin" valueType="num">
                                      <p:cBhvr>
                                        <p:cTn id="47" dur="1000"/>
                                        <p:tgtEl>
                                          <p:spTgt spid="21"/>
                                        </p:tgtEl>
                                        <p:attrNameLst>
                                          <p:attrName>ppt_x</p:attrName>
                                        </p:attrNameLst>
                                      </p:cBhvr>
                                      <p:tavLst>
                                        <p:tav tm="0">
                                          <p:val>
                                            <p:strVal val="ppt_x"/>
                                          </p:val>
                                        </p:tav>
                                        <p:tav tm="100000">
                                          <p:val>
                                            <p:strVal val="ppt_x"/>
                                          </p:val>
                                        </p:tav>
                                      </p:tavLst>
                                    </p:anim>
                                    <p:anim calcmode="lin" valueType="num">
                                      <p:cBhvr>
                                        <p:cTn id="48" dur="1000"/>
                                        <p:tgtEl>
                                          <p:spTgt spid="21"/>
                                        </p:tgtEl>
                                        <p:attrNameLst>
                                          <p:attrName>ppt_y</p:attrName>
                                        </p:attrNameLst>
                                      </p:cBhvr>
                                      <p:tavLst>
                                        <p:tav tm="0">
                                          <p:val>
                                            <p:strVal val="ppt_y"/>
                                          </p:val>
                                        </p:tav>
                                        <p:tav tm="100000">
                                          <p:val>
                                            <p:strVal val="ppt_y-.1"/>
                                          </p:val>
                                        </p:tav>
                                      </p:tavLst>
                                    </p:anim>
                                    <p:set>
                                      <p:cBhvr>
                                        <p:cTn id="49" dur="1" fill="hold">
                                          <p:stCondLst>
                                            <p:cond delay="999"/>
                                          </p:stCondLst>
                                        </p:cTn>
                                        <p:tgtEl>
                                          <p:spTgt spid="21"/>
                                        </p:tgtEl>
                                        <p:attrNameLst>
                                          <p:attrName>style.visibility</p:attrName>
                                        </p:attrNameLst>
                                      </p:cBhvr>
                                      <p:to>
                                        <p:strVal val="hidden"/>
                                      </p:to>
                                    </p:set>
                                  </p:childTnLst>
                                </p:cTn>
                              </p:par>
                              <p:par>
                                <p:cTn id="50" presetID="47" presetClass="exit" presetSubtype="0" fill="hold" nodeType="withEffect">
                                  <p:stCondLst>
                                    <p:cond delay="0"/>
                                  </p:stCondLst>
                                  <p:childTnLst>
                                    <p:animEffect transition="out" filter="fade">
                                      <p:cBhvr>
                                        <p:cTn id="51" dur="1000"/>
                                        <p:tgtEl>
                                          <p:spTgt spid="13"/>
                                        </p:tgtEl>
                                      </p:cBhvr>
                                    </p:animEffect>
                                    <p:anim calcmode="lin" valueType="num">
                                      <p:cBhvr>
                                        <p:cTn id="52" dur="1000"/>
                                        <p:tgtEl>
                                          <p:spTgt spid="13"/>
                                        </p:tgtEl>
                                        <p:attrNameLst>
                                          <p:attrName>ppt_x</p:attrName>
                                        </p:attrNameLst>
                                      </p:cBhvr>
                                      <p:tavLst>
                                        <p:tav tm="0">
                                          <p:val>
                                            <p:strVal val="ppt_x"/>
                                          </p:val>
                                        </p:tav>
                                        <p:tav tm="100000">
                                          <p:val>
                                            <p:strVal val="ppt_x"/>
                                          </p:val>
                                        </p:tav>
                                      </p:tavLst>
                                    </p:anim>
                                    <p:anim calcmode="lin" valueType="num">
                                      <p:cBhvr>
                                        <p:cTn id="53" dur="1000"/>
                                        <p:tgtEl>
                                          <p:spTgt spid="13"/>
                                        </p:tgtEl>
                                        <p:attrNameLst>
                                          <p:attrName>ppt_y</p:attrName>
                                        </p:attrNameLst>
                                      </p:cBhvr>
                                      <p:tavLst>
                                        <p:tav tm="0">
                                          <p:val>
                                            <p:strVal val="ppt_y"/>
                                          </p:val>
                                        </p:tav>
                                        <p:tav tm="100000">
                                          <p:val>
                                            <p:strVal val="ppt_y-.1"/>
                                          </p:val>
                                        </p:tav>
                                      </p:tavLst>
                                    </p:anim>
                                    <p:set>
                                      <p:cBhvr>
                                        <p:cTn id="54" dur="1" fill="hold">
                                          <p:stCondLst>
                                            <p:cond delay="999"/>
                                          </p:stCondLst>
                                        </p:cTn>
                                        <p:tgtEl>
                                          <p:spTgt spid="13"/>
                                        </p:tgtEl>
                                        <p:attrNameLst>
                                          <p:attrName>style.visibility</p:attrName>
                                        </p:attrNameLst>
                                      </p:cBhvr>
                                      <p:to>
                                        <p:strVal val="hidden"/>
                                      </p:to>
                                    </p:set>
                                  </p:childTnLst>
                                </p:cTn>
                              </p:par>
                            </p:childTnLst>
                          </p:cTn>
                        </p:par>
                        <p:par>
                          <p:cTn id="55" fill="hold">
                            <p:stCondLst>
                              <p:cond delay="1000"/>
                            </p:stCondLst>
                            <p:childTnLst>
                              <p:par>
                                <p:cTn id="56" presetID="1"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9" grpId="0"/>
      <p:bldP spid="21" grpId="0"/>
      <p:bldP spid="32" grpId="0"/>
      <p:bldP spid="20" grpId="0"/>
      <p:bldP spid="14" grpId="0" animBg="1"/>
      <p:bldP spid="15" grpId="0" animBg="1"/>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bf70f5ebf1a718aef076b27dd45a5b3.png">
            <a:extLst>
              <a:ext uri="{FF2B5EF4-FFF2-40B4-BE49-F238E27FC236}">
                <a16:creationId xmlns:a16="http://schemas.microsoft.com/office/drawing/2014/main" id="{EE45B29C-49CC-3D9A-BCCD-38D33A06A329}"/>
              </a:ext>
            </a:extLst>
          </p:cNvPr>
          <p:cNvPicPr>
            <a:picLocks noChangeAspect="1"/>
          </p:cNvPicPr>
          <p:nvPr/>
        </p:nvPicPr>
        <p:blipFill>
          <a:blip r:embed="rId5" cstate="print"/>
          <a:stretch>
            <a:fillRect/>
          </a:stretch>
        </p:blipFill>
        <p:spPr>
          <a:xfrm>
            <a:off x="0" y="-1066800"/>
            <a:ext cx="12192000" cy="7924800"/>
          </a:xfrm>
          <a:prstGeom prst="rect">
            <a:avLst/>
          </a:prstGeom>
        </p:spPr>
      </p:pic>
      <p:sp>
        <p:nvSpPr>
          <p:cNvPr id="17" name="Rectangle 16"/>
          <p:cNvSpPr/>
          <p:nvPr/>
        </p:nvSpPr>
        <p:spPr>
          <a:xfrm>
            <a:off x="1524000" y="-1"/>
            <a:ext cx="9372600" cy="1359797"/>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ct val="100000"/>
              </a:lnSpc>
              <a:spcBef>
                <a:spcPts val="0"/>
              </a:spcBef>
              <a:spcAft>
                <a:spcPts val="0"/>
              </a:spcAft>
              <a:buClrTx/>
              <a:buSzTx/>
              <a:buFontTx/>
              <a:buNone/>
              <a:tabLst/>
              <a:defRPr/>
            </a:pP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Câu 3: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Công thức phân tử của butane là</a:t>
            </a:r>
            <a:endParaRPr kumimoji="0" lang="en-US" sz="2600" b="0" i="0" u="none" strike="noStrike" kern="1200" cap="none" spc="0" normalizeH="0" baseline="0" noProof="0" dirty="0">
              <a:ln>
                <a:noFill/>
              </a:ln>
              <a:solidFill>
                <a:prstClr val="white"/>
              </a:solidFill>
              <a:effectLst/>
              <a:uLnTx/>
              <a:uFillTx/>
              <a:latin typeface="UTM Avo" panose="02040603050506020204" pitchFamily="18"/>
              <a:ea typeface="Arial" panose="020B0604020202020204" pitchFamily="34" charset="0"/>
              <a:cs typeface="Arial" panose="020B0604020202020204" pitchFamily="34" charset="0"/>
            </a:endParaRPr>
          </a:p>
        </p:txBody>
      </p:sp>
      <p:sp>
        <p:nvSpPr>
          <p:cNvPr id="24" name="Rectangle 23"/>
          <p:cNvSpPr/>
          <p:nvPr/>
        </p:nvSpPr>
        <p:spPr>
          <a:xfrm>
            <a:off x="1524000" y="1496305"/>
            <a:ext cx="4191000" cy="99621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pl-PL" sz="2600" b="0" i="0" u="none" strike="noStrike" kern="1200" cap="none" spc="0" normalizeH="0" baseline="0" noProof="0" dirty="0">
                <a:ln>
                  <a:noFill/>
                </a:ln>
                <a:solidFill>
                  <a:prstClr val="black"/>
                </a:solidFill>
                <a:effectLst/>
                <a:uLnTx/>
                <a:uFillTx/>
                <a:latin typeface="UTM Avo" panose="02040603050506020204" pitchFamily="18"/>
              </a:rPr>
              <a:t>A.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8</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p:sp>
        <p:nvSpPr>
          <p:cNvPr id="28" name="Rectangle 27"/>
          <p:cNvSpPr/>
          <p:nvPr/>
        </p:nvSpPr>
        <p:spPr>
          <a:xfrm>
            <a:off x="1524000" y="2583175"/>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en-US" sz="2600" b="0" i="0" u="none" strike="noStrike" kern="1200" cap="none" spc="0" normalizeH="0" baseline="0" noProof="0" dirty="0">
                <a:ln>
                  <a:noFill/>
                </a:ln>
                <a:solidFill>
                  <a:prstClr val="black"/>
                </a:solidFill>
                <a:effectLst/>
                <a:uLnTx/>
                <a:uFillTx/>
                <a:latin typeface="UTM Avo" panose="02040603050506020204" pitchFamily="18"/>
              </a:rPr>
              <a:t>B.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6</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p:sp>
        <p:nvSpPr>
          <p:cNvPr id="29" name="Rectangle 28"/>
          <p:cNvSpPr/>
          <p:nvPr/>
        </p:nvSpPr>
        <p:spPr>
          <a:xfrm>
            <a:off x="6705600" y="1490111"/>
            <a:ext cx="4191000" cy="996209"/>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it-IT" sz="2600" b="0" i="0" u="none" strike="noStrike" kern="1200" cap="none" spc="0" normalizeH="0" baseline="0" noProof="0" dirty="0">
                <a:ln>
                  <a:noFill/>
                </a:ln>
                <a:solidFill>
                  <a:prstClr val="black"/>
                </a:solidFill>
                <a:effectLst/>
                <a:uLnTx/>
                <a:uFillTx/>
                <a:latin typeface="UTM Avo" panose="02040603050506020204" pitchFamily="18"/>
              </a:rPr>
              <a:t>C.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p:sp>
        <p:nvSpPr>
          <p:cNvPr id="30" name="Rectangle 29"/>
          <p:cNvSpPr/>
          <p:nvPr/>
        </p:nvSpPr>
        <p:spPr>
          <a:xfrm>
            <a:off x="6705600" y="2659377"/>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vi-VN" sz="2600" b="0" i="0" u="none" strike="noStrike" kern="1200" cap="none" spc="0" normalizeH="0" baseline="0" noProof="0" dirty="0">
                <a:ln>
                  <a:noFill/>
                </a:ln>
                <a:solidFill>
                  <a:prstClr val="black"/>
                </a:solidFill>
                <a:effectLst/>
                <a:uLnTx/>
                <a:uFillTx/>
                <a:latin typeface="UTM Avo" panose="02040603050506020204" pitchFamily="18"/>
              </a:rPr>
              <a:t>D.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10</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2" name="Picture 1" descr="4f942a9486ec68153575dc78a42d480b.png">
            <a:extLst>
              <a:ext uri="{FF2B5EF4-FFF2-40B4-BE49-F238E27FC236}">
                <a16:creationId xmlns:a16="http://schemas.microsoft.com/office/drawing/2014/main" id="{B29DB5F4-19FD-8E7B-D0F5-FDC6237F3B96}"/>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1" name="Picture 10" descr="e86f050d219b5585368f7ef298c00175.png"/>
          <p:cNvPicPr>
            <a:picLocks noChangeAspect="1"/>
          </p:cNvPicPr>
          <p:nvPr/>
        </p:nvPicPr>
        <p:blipFill>
          <a:blip r:embed="rId10"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B</a:t>
            </a: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A</a:t>
            </a:r>
          </a:p>
        </p:txBody>
      </p:sp>
      <p:pic>
        <p:nvPicPr>
          <p:cNvPr id="31" name="Picture 30" descr="ca.png"/>
          <p:cNvPicPr>
            <a:picLocks noChangeAspect="1"/>
          </p:cNvPicPr>
          <p:nvPr/>
        </p:nvPicPr>
        <p:blipFill>
          <a:blip r:embed="rId12" cstate="print"/>
          <a:stretch>
            <a:fillRect/>
          </a:stretch>
        </p:blipFill>
        <p:spPr>
          <a:xfrm>
            <a:off x="9144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056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C</a:t>
            </a:r>
          </a:p>
        </p:txBody>
      </p:sp>
      <p:pic>
        <p:nvPicPr>
          <p:cNvPr id="13" name="Picture 12" descr="e86f050d219b5585368f7ef298c00175.png"/>
          <p:cNvPicPr>
            <a:picLocks noChangeAspect="1"/>
          </p:cNvPicPr>
          <p:nvPr/>
        </p:nvPicPr>
        <p:blipFill>
          <a:blip r:embed="rId14" cstate="print"/>
          <a:stretch>
            <a:fillRect/>
          </a:stretch>
        </p:blipFill>
        <p:spPr>
          <a:xfrm>
            <a:off x="8610600" y="5105400"/>
            <a:ext cx="1752600" cy="1752600"/>
          </a:xfrm>
          <a:prstGeom prst="rect">
            <a:avLst/>
          </a:prstGeom>
        </p:spPr>
      </p:pic>
      <p:sp>
        <p:nvSpPr>
          <p:cNvPr id="21" name="TextBox 20"/>
          <p:cNvSpPr txBox="1"/>
          <p:nvPr/>
        </p:nvSpPr>
        <p:spPr>
          <a:xfrm>
            <a:off x="8991600" y="56388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D</a:t>
            </a:r>
          </a:p>
        </p:txBody>
      </p:sp>
      <p:sp>
        <p:nvSpPr>
          <p:cNvPr id="22" name="Rectangle 21"/>
          <p:cNvSpPr/>
          <p:nvPr/>
        </p:nvSpPr>
        <p:spPr>
          <a:xfrm>
            <a:off x="1828800" y="54864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23" name="Rectangle 22"/>
          <p:cNvSpPr/>
          <p:nvPr/>
        </p:nvSpPr>
        <p:spPr>
          <a:xfrm>
            <a:off x="64008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25" name="Rectangle 24"/>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5B7E9A99-CC0F-C367-673E-DA72E022982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34" restart="whenNotActive" fill="hold" evtFilter="cancelBubble" nodeType="interactiveSeq">
                <p:stCondLst>
                  <p:cond evt="onClick" delay="0">
                    <p:tgtEl>
                      <p:spTgt spid="21"/>
                    </p:tgtEl>
                  </p:cond>
                </p:stCondLst>
                <p:endSync evt="end" delay="0">
                  <p:rtn val="all"/>
                </p:endSync>
                <p:childTnLst>
                  <p:par>
                    <p:cTn id="35" fill="hold">
                      <p:stCondLst>
                        <p:cond delay="0"/>
                      </p:stCondLst>
                      <p:childTnLst>
                        <p:par>
                          <p:cTn id="36" fill="hold">
                            <p:stCondLst>
                              <p:cond delay="0"/>
                            </p:stCondLst>
                            <p:childTnLst>
                              <p:par>
                                <p:cTn id="37" presetID="47" presetClass="exit" presetSubtype="0" fill="hold" grpId="0" nodeType="clickEffect">
                                  <p:stCondLst>
                                    <p:cond delay="0"/>
                                  </p:stCondLst>
                                  <p:childTnLst>
                                    <p:animEffect transition="out" filter="fade">
                                      <p:cBhvr>
                                        <p:cTn id="38" dur="1000"/>
                                        <p:tgtEl>
                                          <p:spTgt spid="21"/>
                                        </p:tgtEl>
                                      </p:cBhvr>
                                    </p:animEffect>
                                    <p:anim calcmode="lin" valueType="num">
                                      <p:cBhvr>
                                        <p:cTn id="39" dur="1000"/>
                                        <p:tgtEl>
                                          <p:spTgt spid="21"/>
                                        </p:tgtEl>
                                        <p:attrNameLst>
                                          <p:attrName>ppt_x</p:attrName>
                                        </p:attrNameLst>
                                      </p:cBhvr>
                                      <p:tavLst>
                                        <p:tav tm="0">
                                          <p:val>
                                            <p:strVal val="ppt_x"/>
                                          </p:val>
                                        </p:tav>
                                        <p:tav tm="100000">
                                          <p:val>
                                            <p:strVal val="ppt_x"/>
                                          </p:val>
                                        </p:tav>
                                      </p:tavLst>
                                    </p:anim>
                                    <p:anim calcmode="lin" valueType="num">
                                      <p:cBhvr>
                                        <p:cTn id="40" dur="1000"/>
                                        <p:tgtEl>
                                          <p:spTgt spid="21"/>
                                        </p:tgtEl>
                                        <p:attrNameLst>
                                          <p:attrName>ppt_y</p:attrName>
                                        </p:attrNameLst>
                                      </p:cBhvr>
                                      <p:tavLst>
                                        <p:tav tm="0">
                                          <p:val>
                                            <p:strVal val="ppt_y"/>
                                          </p:val>
                                        </p:tav>
                                        <p:tav tm="100000">
                                          <p:val>
                                            <p:strVal val="ppt_y-.1"/>
                                          </p:val>
                                        </p:tav>
                                      </p:tavLst>
                                    </p:anim>
                                    <p:set>
                                      <p:cBhvr>
                                        <p:cTn id="41"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37"/>
                                            </p:cond>
                                          </p:stCondLst>
                                          <p:endCondLst>
                                            <p:cond evt="onStopAudio" delay="0">
                                              <p:tgtEl>
                                                <p:sldTgt/>
                                              </p:tgtEl>
                                            </p:cond>
                                          </p:endCondLst>
                                        </p:cTn>
                                        <p:tgtEl>
                                          <p:sndTgt r:embed="rId4" name="dung .wav"/>
                                        </p:tgtEl>
                                      </p:cMediaNode>
                                    </p:audio>
                                  </p:subTnLst>
                                </p:cTn>
                              </p:par>
                              <p:par>
                                <p:cTn id="42" presetID="47" presetClass="exit" presetSubtype="0" fill="hold" nodeType="withEffect">
                                  <p:stCondLst>
                                    <p:cond delay="0"/>
                                  </p:stCondLst>
                                  <p:childTnLst>
                                    <p:animEffect transition="out" filter="fade">
                                      <p:cBhvr>
                                        <p:cTn id="43" dur="1000"/>
                                        <p:tgtEl>
                                          <p:spTgt spid="13"/>
                                        </p:tgtEl>
                                      </p:cBhvr>
                                    </p:animEffect>
                                    <p:anim calcmode="lin" valueType="num">
                                      <p:cBhvr>
                                        <p:cTn id="44" dur="1000"/>
                                        <p:tgtEl>
                                          <p:spTgt spid="13"/>
                                        </p:tgtEl>
                                        <p:attrNameLst>
                                          <p:attrName>ppt_x</p:attrName>
                                        </p:attrNameLst>
                                      </p:cBhvr>
                                      <p:tavLst>
                                        <p:tav tm="0">
                                          <p:val>
                                            <p:strVal val="ppt_x"/>
                                          </p:val>
                                        </p:tav>
                                        <p:tav tm="100000">
                                          <p:val>
                                            <p:strVal val="ppt_x"/>
                                          </p:val>
                                        </p:tav>
                                      </p:tavLst>
                                    </p:anim>
                                    <p:anim calcmode="lin" valueType="num">
                                      <p:cBhvr>
                                        <p:cTn id="45" dur="1000"/>
                                        <p:tgtEl>
                                          <p:spTgt spid="13"/>
                                        </p:tgtEl>
                                        <p:attrNameLst>
                                          <p:attrName>ppt_y</p:attrName>
                                        </p:attrNameLst>
                                      </p:cBhvr>
                                      <p:tavLst>
                                        <p:tav tm="0">
                                          <p:val>
                                            <p:strVal val="ppt_y"/>
                                          </p:val>
                                        </p:tav>
                                        <p:tav tm="100000">
                                          <p:val>
                                            <p:strVal val="ppt_y-.1"/>
                                          </p:val>
                                        </p:tav>
                                      </p:tavLst>
                                    </p:anim>
                                    <p:set>
                                      <p:cBhvr>
                                        <p:cTn id="46" dur="1" fill="hold">
                                          <p:stCondLst>
                                            <p:cond delay="999"/>
                                          </p:stCondLst>
                                        </p:cTn>
                                        <p:tgtEl>
                                          <p:spTgt spid="13"/>
                                        </p:tgtEl>
                                        <p:attrNameLst>
                                          <p:attrName>style.visibility</p:attrName>
                                        </p:attrNameLst>
                                      </p:cBhvr>
                                      <p:to>
                                        <p:strVal val="hidden"/>
                                      </p:to>
                                    </p:set>
                                  </p:childTnLst>
                                </p:cTn>
                              </p:par>
                            </p:childTnLst>
                          </p:cTn>
                        </p:par>
                        <p:par>
                          <p:cTn id="47" fill="hold">
                            <p:stCondLst>
                              <p:cond delay="1000"/>
                            </p:stCondLst>
                            <p:childTnLst>
                              <p:par>
                                <p:cTn id="48" presetID="42" presetClass="path" presetSubtype="0" accel="50000" decel="50000" fill="hold" nodeType="afterEffect">
                                  <p:stCondLst>
                                    <p:cond delay="0"/>
                                  </p:stCondLst>
                                  <p:childTnLst>
                                    <p:animMotion origin="layout" path="M 2.77556E-17 1.11111E-6 L 0.1625 0.03889 " pathEditMode="relative" rAng="0" ptsTypes="AA">
                                      <p:cBhvr>
                                        <p:cTn id="49" dur="2000" fill="hold"/>
                                        <p:tgtEl>
                                          <p:spTgt spid="2"/>
                                        </p:tgtEl>
                                        <p:attrNameLst>
                                          <p:attrName>ppt_x</p:attrName>
                                          <p:attrName>ppt_y</p:attrName>
                                        </p:attrNameLst>
                                      </p:cBhvr>
                                      <p:rCtr x="8125" y="1944"/>
                                    </p:animMotion>
                                  </p:childTnLst>
                                </p:cTn>
                              </p:par>
                              <p:par>
                                <p:cTn id="50" presetID="0" presetClass="path" presetSubtype="0" accel="50000" decel="50000" fill="hold" nodeType="withEffect">
                                  <p:stCondLst>
                                    <p:cond delay="0"/>
                                  </p:stCondLst>
                                  <p:childTnLst>
                                    <p:animMotion origin="layout" path="M -8.67362E-19 -4.81481E-6 C 0.02986 -0.02083 0.0599 -0.04144 0.06875 -0.075 C 0.0776 -0.10856 0.06979 -0.17014 0.05313 -0.20208 C 0.03646 -0.23403 0.00573 -0.25579 -0.03125 -0.26667 C -0.06823 -0.27755 -0.1191 -0.26667 -0.16875 -0.26667 C -0.2184 -0.26667 -0.29115 -0.27917 -0.32969 -0.26667 C -0.36823 -0.25417 -0.3842 -0.22292 -0.4 -0.19167 " pathEditMode="relative" ptsTypes="aaaaaaA">
                                      <p:cBhvr>
                                        <p:cTn id="51" dur="2000" fill="hold"/>
                                        <p:tgtEl>
                                          <p:spTgt spid="31"/>
                                        </p:tgtEl>
                                        <p:attrNameLst>
                                          <p:attrName>ppt_x</p:attrName>
                                          <p:attrName>ppt_y</p:attrName>
                                        </p:attrNameLst>
                                      </p:cBhvr>
                                    </p:animMotion>
                                  </p:childTnLst>
                                </p:cTn>
                              </p:par>
                            </p:childTnLst>
                          </p:cTn>
                        </p:par>
                        <p:par>
                          <p:cTn id="52" fill="hold">
                            <p:stCondLst>
                              <p:cond delay="3000"/>
                            </p:stCondLst>
                            <p:childTnLst>
                              <p:par>
                                <p:cTn id="53" presetID="47" presetClass="exit" presetSubtype="0" fill="hold" nodeType="afterEffect">
                                  <p:stCondLst>
                                    <p:cond delay="0"/>
                                  </p:stCondLst>
                                  <p:childTnLst>
                                    <p:animEffect transition="out" filter="fade">
                                      <p:cBhvr>
                                        <p:cTn id="54" dur="2000"/>
                                        <p:tgtEl>
                                          <p:spTgt spid="31"/>
                                        </p:tgtEl>
                                      </p:cBhvr>
                                    </p:animEffect>
                                    <p:anim calcmode="lin" valueType="num">
                                      <p:cBhvr>
                                        <p:cTn id="55" dur="2000"/>
                                        <p:tgtEl>
                                          <p:spTgt spid="31"/>
                                        </p:tgtEl>
                                        <p:attrNameLst>
                                          <p:attrName>ppt_x</p:attrName>
                                        </p:attrNameLst>
                                      </p:cBhvr>
                                      <p:tavLst>
                                        <p:tav tm="0">
                                          <p:val>
                                            <p:strVal val="ppt_x"/>
                                          </p:val>
                                        </p:tav>
                                        <p:tav tm="100000">
                                          <p:val>
                                            <p:strVal val="ppt_x"/>
                                          </p:val>
                                        </p:tav>
                                      </p:tavLst>
                                    </p:anim>
                                    <p:anim calcmode="lin" valueType="num">
                                      <p:cBhvr>
                                        <p:cTn id="56" dur="2000"/>
                                        <p:tgtEl>
                                          <p:spTgt spid="31"/>
                                        </p:tgtEl>
                                        <p:attrNameLst>
                                          <p:attrName>ppt_y</p:attrName>
                                        </p:attrNameLst>
                                      </p:cBhvr>
                                      <p:tavLst>
                                        <p:tav tm="0">
                                          <p:val>
                                            <p:strVal val="ppt_y"/>
                                          </p:val>
                                        </p:tav>
                                        <p:tav tm="100000">
                                          <p:val>
                                            <p:strVal val="ppt_y-.1"/>
                                          </p:val>
                                        </p:tav>
                                      </p:tavLst>
                                    </p:anim>
                                    <p:set>
                                      <p:cBhvr>
                                        <p:cTn id="57"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bldLst>
      <p:bldP spid="19" grpId="0"/>
      <p:bldP spid="32" grpId="0"/>
      <p:bldP spid="20" grpId="0"/>
      <p:bldP spid="21" grpId="0"/>
      <p:bldP spid="22" grpId="0" animBg="1"/>
      <p:bldP spid="23" grpId="0" animBg="1"/>
      <p:bldP spid="2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bf70f5ebf1a718aef076b27dd45a5b3.png"/>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7" name="Rectangle 16"/>
          <p:cNvSpPr/>
          <p:nvPr/>
        </p:nvSpPr>
        <p:spPr>
          <a:xfrm>
            <a:off x="1524000" y="-1"/>
            <a:ext cx="9372600" cy="1363979"/>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1">
                <a:ln>
                  <a:noFill/>
                </a:ln>
                <a:solidFill>
                  <a:prstClr val="black"/>
                </a:solidFill>
                <a:effectLst/>
                <a:uLnTx/>
                <a:uFillTx/>
                <a:latin typeface="UTM Avo" panose="02040603050506020204" pitchFamily="18"/>
                <a:ea typeface="+mn-ea"/>
                <a:cs typeface="Arial" panose="020B0604020202020204" pitchFamily="34" charset="0"/>
              </a:rPr>
              <a:t>Câu </a:t>
            </a:r>
            <a:r>
              <a:rPr kumimoji="0" lang="en-US" sz="2400" b="1" i="0" u="none" strike="noStrike" kern="1200" cap="none" spc="0" normalizeH="0" baseline="0" noProof="1">
                <a:ln>
                  <a:noFill/>
                </a:ln>
                <a:solidFill>
                  <a:prstClr val="black"/>
                </a:solidFill>
                <a:effectLst/>
                <a:uLnTx/>
                <a:uFillTx/>
                <a:latin typeface="UTM Avo" panose="02040603050506020204" pitchFamily="18"/>
                <a:ea typeface="+mn-ea"/>
                <a:cs typeface="Arial" panose="020B0604020202020204" pitchFamily="34" charset="0"/>
              </a:rPr>
              <a:t>4</a:t>
            </a:r>
            <a:r>
              <a:rPr kumimoji="0" lang="vi-VN" sz="2400" b="1" i="0" u="none" strike="noStrike" kern="1200" cap="none" spc="0" normalizeH="0" baseline="0" noProof="1">
                <a:ln>
                  <a:noFill/>
                </a:ln>
                <a:solidFill>
                  <a:prstClr val="black"/>
                </a:solidFill>
                <a:effectLst/>
                <a:uLnTx/>
                <a:uFillTx/>
                <a:latin typeface="UTM Avo" panose="02040603050506020204" pitchFamily="18"/>
                <a:ea typeface="+mn-ea"/>
                <a:cs typeface="Arial" panose="020B0604020202020204" pitchFamily="34" charset="0"/>
              </a:rPr>
              <a:t>: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mn-cs"/>
              </a:rPr>
              <a:t>Công thức phân tử của propane là</a:t>
            </a:r>
            <a:endParaRPr kumimoji="0" lang="en-US" sz="1800" b="0" i="0" u="none" strike="noStrike" kern="1200" cap="none" spc="0" normalizeH="0" baseline="0" noProof="0" dirty="0">
              <a:ln>
                <a:noFill/>
              </a:ln>
              <a:solidFill>
                <a:prstClr val="white"/>
              </a:solidFill>
              <a:effectLst/>
              <a:uLnTx/>
              <a:uFillTx/>
              <a:latin typeface="UTM Avo" panose="02040603050506020204" pitchFamily="18"/>
              <a:ea typeface="Arial" panose="020B0604020202020204" pitchFamily="34" charset="0"/>
              <a:cs typeface="+mn-cs"/>
            </a:endParaRP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D</a:t>
            </a:r>
          </a:p>
        </p:txBody>
      </p:sp>
      <p:sp>
        <p:nvSpPr>
          <p:cNvPr id="24" name="Rectangle 23"/>
          <p:cNvSpPr/>
          <p:nvPr/>
        </p:nvSpPr>
        <p:spPr>
          <a:xfrm>
            <a:off x="1524000" y="1496310"/>
            <a:ext cx="4191000" cy="998222"/>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a typeface="+mn-ea"/>
                <a:cs typeface="+mn-cs"/>
              </a:rPr>
              <a:t>A.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8</a:t>
            </a:r>
            <a:endPar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a typeface="+mn-ea"/>
              <a:cs typeface="+mn-cs"/>
            </a:endParaRPr>
          </a:p>
        </p:txBody>
      </p:sp>
      <p:sp>
        <p:nvSpPr>
          <p:cNvPr id="28" name="Rectangle 27"/>
          <p:cNvSpPr/>
          <p:nvPr/>
        </p:nvSpPr>
        <p:spPr>
          <a:xfrm>
            <a:off x="1524000" y="2583180"/>
            <a:ext cx="4191000" cy="998222"/>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a typeface="+mn-ea"/>
                <a:cs typeface="+mn-cs"/>
              </a:rPr>
              <a:t>B.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6</a:t>
            </a:r>
            <a:endPar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a typeface="+mn-ea"/>
              <a:cs typeface="+mn-cs"/>
            </a:endParaRPr>
          </a:p>
        </p:txBody>
      </p:sp>
      <p:sp>
        <p:nvSpPr>
          <p:cNvPr id="29" name="Rectangle 28"/>
          <p:cNvSpPr/>
          <p:nvPr/>
        </p:nvSpPr>
        <p:spPr>
          <a:xfrm>
            <a:off x="6705600" y="1496310"/>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9BBB59">
                    <a:lumMod val="10000"/>
                  </a:srgbClr>
                </a:solidFill>
                <a:effectLst/>
                <a:uLnTx/>
                <a:uFillTx/>
                <a:latin typeface="UTM Avo" panose="02040603050506020204" pitchFamily="18"/>
                <a:ea typeface="+mn-ea"/>
                <a:cs typeface="+mn-cs"/>
              </a:rPr>
              <a:t>C.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endPar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a typeface="+mn-ea"/>
              <a:cs typeface="+mn-cs"/>
            </a:endParaRPr>
          </a:p>
        </p:txBody>
      </p:sp>
      <p:sp>
        <p:nvSpPr>
          <p:cNvPr id="30" name="Rectangle 29"/>
          <p:cNvSpPr/>
          <p:nvPr/>
        </p:nvSpPr>
        <p:spPr>
          <a:xfrm>
            <a:off x="6705600" y="2659379"/>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a typeface="+mn-ea"/>
                <a:cs typeface="+mn-cs"/>
              </a:rPr>
              <a:t>D.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10</a:t>
            </a:r>
            <a:endPar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a typeface="+mn-ea"/>
              <a:cs typeface="+mn-cs"/>
            </a:endParaRP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A</a:t>
            </a: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38600" y="5345043"/>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FA207A7F-74C6-B6BD-F5C9-EDC914A6B76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2171350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34" restart="whenNotActive" fill="hold" evtFilter="cancelBubble" nodeType="interactiveSeq">
                <p:stCondLst>
                  <p:cond evt="onClick" delay="0">
                    <p:tgtEl>
                      <p:spTgt spid="21"/>
                    </p:tgtEl>
                  </p:cond>
                </p:stCondLst>
                <p:endSync evt="end" delay="0">
                  <p:rtn val="all"/>
                </p:endSync>
                <p:childTnLst>
                  <p:par>
                    <p:cTn id="35" fill="hold">
                      <p:stCondLst>
                        <p:cond delay="0"/>
                      </p:stCondLst>
                      <p:childTnLst>
                        <p:par>
                          <p:cTn id="36" fill="hold">
                            <p:stCondLst>
                              <p:cond delay="0"/>
                            </p:stCondLst>
                            <p:childTnLst>
                              <p:par>
                                <p:cTn id="37" presetID="47" presetClass="exit" presetSubtype="0" fill="hold" grpId="0" nodeType="clickEffect">
                                  <p:stCondLst>
                                    <p:cond delay="0"/>
                                  </p:stCondLst>
                                  <p:childTnLst>
                                    <p:animEffect transition="out" filter="fade">
                                      <p:cBhvr>
                                        <p:cTn id="38" dur="1000"/>
                                        <p:tgtEl>
                                          <p:spTgt spid="21"/>
                                        </p:tgtEl>
                                      </p:cBhvr>
                                    </p:animEffect>
                                    <p:anim calcmode="lin" valueType="num">
                                      <p:cBhvr>
                                        <p:cTn id="39" dur="1000"/>
                                        <p:tgtEl>
                                          <p:spTgt spid="21"/>
                                        </p:tgtEl>
                                        <p:attrNameLst>
                                          <p:attrName>ppt_x</p:attrName>
                                        </p:attrNameLst>
                                      </p:cBhvr>
                                      <p:tavLst>
                                        <p:tav tm="0">
                                          <p:val>
                                            <p:strVal val="ppt_x"/>
                                          </p:val>
                                        </p:tav>
                                        <p:tav tm="100000">
                                          <p:val>
                                            <p:strVal val="ppt_x"/>
                                          </p:val>
                                        </p:tav>
                                      </p:tavLst>
                                    </p:anim>
                                    <p:anim calcmode="lin" valueType="num">
                                      <p:cBhvr>
                                        <p:cTn id="40" dur="1000"/>
                                        <p:tgtEl>
                                          <p:spTgt spid="21"/>
                                        </p:tgtEl>
                                        <p:attrNameLst>
                                          <p:attrName>ppt_y</p:attrName>
                                        </p:attrNameLst>
                                      </p:cBhvr>
                                      <p:tavLst>
                                        <p:tav tm="0">
                                          <p:val>
                                            <p:strVal val="ppt_y"/>
                                          </p:val>
                                        </p:tav>
                                        <p:tav tm="100000">
                                          <p:val>
                                            <p:strVal val="ppt_y-.1"/>
                                          </p:val>
                                        </p:tav>
                                      </p:tavLst>
                                    </p:anim>
                                    <p:set>
                                      <p:cBhvr>
                                        <p:cTn id="41" dur="1" fill="hold">
                                          <p:stCondLst>
                                            <p:cond delay="999"/>
                                          </p:stCondLst>
                                        </p:cTn>
                                        <p:tgtEl>
                                          <p:spTgt spid="21"/>
                                        </p:tgtEl>
                                        <p:attrNameLst>
                                          <p:attrName>style.visibility</p:attrName>
                                        </p:attrNameLst>
                                      </p:cBhvr>
                                      <p:to>
                                        <p:strVal val="hidden"/>
                                      </p:to>
                                    </p:set>
                                  </p:childTnLst>
                                </p:cTn>
                              </p:par>
                              <p:par>
                                <p:cTn id="42" presetID="47" presetClass="exit" presetSubtype="0" fill="hold" nodeType="withEffect">
                                  <p:stCondLst>
                                    <p:cond delay="0"/>
                                  </p:stCondLst>
                                  <p:childTnLst>
                                    <p:animEffect transition="out" filter="fade">
                                      <p:cBhvr>
                                        <p:cTn id="43" dur="1000"/>
                                        <p:tgtEl>
                                          <p:spTgt spid="13"/>
                                        </p:tgtEl>
                                      </p:cBhvr>
                                    </p:animEffect>
                                    <p:anim calcmode="lin" valueType="num">
                                      <p:cBhvr>
                                        <p:cTn id="44" dur="1000"/>
                                        <p:tgtEl>
                                          <p:spTgt spid="13"/>
                                        </p:tgtEl>
                                        <p:attrNameLst>
                                          <p:attrName>ppt_x</p:attrName>
                                        </p:attrNameLst>
                                      </p:cBhvr>
                                      <p:tavLst>
                                        <p:tav tm="0">
                                          <p:val>
                                            <p:strVal val="ppt_x"/>
                                          </p:val>
                                        </p:tav>
                                        <p:tav tm="100000">
                                          <p:val>
                                            <p:strVal val="ppt_x"/>
                                          </p:val>
                                        </p:tav>
                                      </p:tavLst>
                                    </p:anim>
                                    <p:anim calcmode="lin" valueType="num">
                                      <p:cBhvr>
                                        <p:cTn id="45" dur="1000"/>
                                        <p:tgtEl>
                                          <p:spTgt spid="13"/>
                                        </p:tgtEl>
                                        <p:attrNameLst>
                                          <p:attrName>ppt_y</p:attrName>
                                        </p:attrNameLst>
                                      </p:cBhvr>
                                      <p:tavLst>
                                        <p:tav tm="0">
                                          <p:val>
                                            <p:strVal val="ppt_y"/>
                                          </p:val>
                                        </p:tav>
                                        <p:tav tm="100000">
                                          <p:val>
                                            <p:strVal val="ppt_y-.1"/>
                                          </p:val>
                                        </p:tav>
                                      </p:tavLst>
                                    </p:anim>
                                    <p:set>
                                      <p:cBhvr>
                                        <p:cTn id="46" dur="1" fill="hold">
                                          <p:stCondLst>
                                            <p:cond delay="999"/>
                                          </p:stCondLst>
                                        </p:cTn>
                                        <p:tgtEl>
                                          <p:spTgt spid="13"/>
                                        </p:tgtEl>
                                        <p:attrNameLst>
                                          <p:attrName>style.visibility</p:attrName>
                                        </p:attrNameLst>
                                      </p:cBhvr>
                                      <p:to>
                                        <p:strVal val="hidden"/>
                                      </p:to>
                                    </p:set>
                                  </p:childTnLst>
                                </p:cTn>
                              </p:par>
                            </p:childTnLst>
                          </p:cTn>
                        </p:par>
                        <p:par>
                          <p:cTn id="47" fill="hold">
                            <p:stCondLst>
                              <p:cond delay="1000"/>
                            </p:stCondLst>
                            <p:childTnLst>
                              <p:par>
                                <p:cTn id="48" presetID="1" presetClass="entr" presetSubtype="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50" restart="whenNotActive" fill="hold" evtFilter="cancelBubble" nodeType="interactiveSeq">
                <p:stCondLst>
                  <p:cond evt="onClick" delay="0">
                    <p:tgtEl>
                      <p:spTgt spid="32"/>
                    </p:tgtEl>
                  </p:cond>
                </p:stCondLst>
                <p:endSync evt="end" delay="0">
                  <p:rtn val="all"/>
                </p:endSync>
                <p:childTnLst>
                  <p:par>
                    <p:cTn id="51" fill="hold">
                      <p:stCondLst>
                        <p:cond delay="0"/>
                      </p:stCondLst>
                      <p:childTnLst>
                        <p:par>
                          <p:cTn id="52" fill="hold">
                            <p:stCondLst>
                              <p:cond delay="0"/>
                            </p:stCondLst>
                            <p:childTnLst>
                              <p:par>
                                <p:cTn id="53" presetID="47" presetClass="exit" presetSubtype="0" fill="hold" grpId="0" nodeType="clickEffect">
                                  <p:stCondLst>
                                    <p:cond delay="0"/>
                                  </p:stCondLst>
                                  <p:childTnLst>
                                    <p:animEffect transition="out" filter="fade">
                                      <p:cBhvr>
                                        <p:cTn id="54" dur="1000"/>
                                        <p:tgtEl>
                                          <p:spTgt spid="32"/>
                                        </p:tgtEl>
                                      </p:cBhvr>
                                    </p:animEffect>
                                    <p:anim calcmode="lin" valueType="num">
                                      <p:cBhvr>
                                        <p:cTn id="55" dur="1000"/>
                                        <p:tgtEl>
                                          <p:spTgt spid="32"/>
                                        </p:tgtEl>
                                        <p:attrNameLst>
                                          <p:attrName>ppt_x</p:attrName>
                                        </p:attrNameLst>
                                      </p:cBhvr>
                                      <p:tavLst>
                                        <p:tav tm="0">
                                          <p:val>
                                            <p:strVal val="ppt_x"/>
                                          </p:val>
                                        </p:tav>
                                        <p:tav tm="100000">
                                          <p:val>
                                            <p:strVal val="ppt_x"/>
                                          </p:val>
                                        </p:tav>
                                      </p:tavLst>
                                    </p:anim>
                                    <p:anim calcmode="lin" valueType="num">
                                      <p:cBhvr>
                                        <p:cTn id="56" dur="1000"/>
                                        <p:tgtEl>
                                          <p:spTgt spid="32"/>
                                        </p:tgtEl>
                                        <p:attrNameLst>
                                          <p:attrName>ppt_y</p:attrName>
                                        </p:attrNameLst>
                                      </p:cBhvr>
                                      <p:tavLst>
                                        <p:tav tm="0">
                                          <p:val>
                                            <p:strVal val="ppt_y"/>
                                          </p:val>
                                        </p:tav>
                                        <p:tav tm="100000">
                                          <p:val>
                                            <p:strVal val="ppt_y-.1"/>
                                          </p:val>
                                        </p:tav>
                                      </p:tavLst>
                                    </p:anim>
                                    <p:set>
                                      <p:cBhvr>
                                        <p:cTn id="57"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4" name="dung .wav"/>
                                        </p:tgtEl>
                                      </p:cMediaNode>
                                    </p:audio>
                                  </p:subTnLst>
                                </p:cTn>
                              </p:par>
                              <p:par>
                                <p:cTn id="58" presetID="47" presetClass="exit" presetSubtype="0" fill="hold" nodeType="withEffect">
                                  <p:stCondLst>
                                    <p:cond delay="0"/>
                                  </p:stCondLst>
                                  <p:childTnLst>
                                    <p:animEffect transition="out" filter="fade">
                                      <p:cBhvr>
                                        <p:cTn id="59" dur="1000"/>
                                        <p:tgtEl>
                                          <p:spTgt spid="10"/>
                                        </p:tgtEl>
                                      </p:cBhvr>
                                    </p:animEffect>
                                    <p:anim calcmode="lin" valueType="num">
                                      <p:cBhvr>
                                        <p:cTn id="60" dur="1000"/>
                                        <p:tgtEl>
                                          <p:spTgt spid="10"/>
                                        </p:tgtEl>
                                        <p:attrNameLst>
                                          <p:attrName>ppt_x</p:attrName>
                                        </p:attrNameLst>
                                      </p:cBhvr>
                                      <p:tavLst>
                                        <p:tav tm="0">
                                          <p:val>
                                            <p:strVal val="ppt_x"/>
                                          </p:val>
                                        </p:tav>
                                        <p:tav tm="100000">
                                          <p:val>
                                            <p:strVal val="ppt_x"/>
                                          </p:val>
                                        </p:tav>
                                      </p:tavLst>
                                    </p:anim>
                                    <p:anim calcmode="lin" valueType="num">
                                      <p:cBhvr>
                                        <p:cTn id="61" dur="1000"/>
                                        <p:tgtEl>
                                          <p:spTgt spid="10"/>
                                        </p:tgtEl>
                                        <p:attrNameLst>
                                          <p:attrName>ppt_y</p:attrName>
                                        </p:attrNameLst>
                                      </p:cBhvr>
                                      <p:tavLst>
                                        <p:tav tm="0">
                                          <p:val>
                                            <p:strVal val="ppt_y"/>
                                          </p:val>
                                        </p:tav>
                                        <p:tav tm="100000">
                                          <p:val>
                                            <p:strVal val="ppt_y-.1"/>
                                          </p:val>
                                        </p:tav>
                                      </p:tavLst>
                                    </p:anim>
                                    <p:set>
                                      <p:cBhvr>
                                        <p:cTn id="62" dur="1" fill="hold">
                                          <p:stCondLst>
                                            <p:cond delay="999"/>
                                          </p:stCondLst>
                                        </p:cTn>
                                        <p:tgtEl>
                                          <p:spTgt spid="10"/>
                                        </p:tgtEl>
                                        <p:attrNameLst>
                                          <p:attrName>style.visibility</p:attrName>
                                        </p:attrNameLst>
                                      </p:cBhvr>
                                      <p:to>
                                        <p:strVal val="hidden"/>
                                      </p:to>
                                    </p:set>
                                  </p:childTnLst>
                                </p:cTn>
                              </p:par>
                            </p:childTnLst>
                          </p:cTn>
                        </p:par>
                        <p:par>
                          <p:cTn id="63" fill="hold">
                            <p:stCondLst>
                              <p:cond delay="1000"/>
                            </p:stCondLst>
                            <p:childTnLst>
                              <p:par>
                                <p:cTn id="64" presetID="42" presetClass="path" presetSubtype="0" accel="50000" decel="50000" fill="hold" nodeType="afterEffect">
                                  <p:stCondLst>
                                    <p:cond delay="0"/>
                                  </p:stCondLst>
                                  <p:childTnLst>
                                    <p:animMotion origin="layout" path="M 2.77556E-17 1.11111E-6 L 0.3625 0.01829 " pathEditMode="relative" rAng="0" ptsTypes="AA">
                                      <p:cBhvr>
                                        <p:cTn id="65" dur="2000" fill="hold"/>
                                        <p:tgtEl>
                                          <p:spTgt spid="16"/>
                                        </p:tgtEl>
                                        <p:attrNameLst>
                                          <p:attrName>ppt_x</p:attrName>
                                          <p:attrName>ppt_y</p:attrName>
                                        </p:attrNameLst>
                                      </p:cBhvr>
                                      <p:rCtr x="18125" y="903"/>
                                    </p:animMotion>
                                  </p:childTnLst>
                                </p:cTn>
                              </p:par>
                              <p:par>
                                <p:cTn id="66"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67" dur="2000" fill="hold"/>
                                        <p:tgtEl>
                                          <p:spTgt spid="31"/>
                                        </p:tgtEl>
                                        <p:attrNameLst>
                                          <p:attrName>ppt_x</p:attrName>
                                          <p:attrName>ppt_y</p:attrName>
                                        </p:attrNameLst>
                                      </p:cBhvr>
                                      <p:rCtr x="23100" y="-14000"/>
                                    </p:animMotion>
                                  </p:childTnLst>
                                </p:cTn>
                              </p:par>
                            </p:childTnLst>
                          </p:cTn>
                        </p:par>
                        <p:par>
                          <p:cTn id="68" fill="hold">
                            <p:stCondLst>
                              <p:cond delay="3000"/>
                            </p:stCondLst>
                            <p:childTnLst>
                              <p:par>
                                <p:cTn id="69" presetID="47" presetClass="exit" presetSubtype="0" fill="hold" nodeType="afterEffect">
                                  <p:stCondLst>
                                    <p:cond delay="0"/>
                                  </p:stCondLst>
                                  <p:childTnLst>
                                    <p:animEffect transition="out" filter="fade">
                                      <p:cBhvr>
                                        <p:cTn id="70" dur="2000"/>
                                        <p:tgtEl>
                                          <p:spTgt spid="31"/>
                                        </p:tgtEl>
                                      </p:cBhvr>
                                    </p:animEffect>
                                    <p:anim calcmode="lin" valueType="num">
                                      <p:cBhvr>
                                        <p:cTn id="71" dur="2000"/>
                                        <p:tgtEl>
                                          <p:spTgt spid="31"/>
                                        </p:tgtEl>
                                        <p:attrNameLst>
                                          <p:attrName>ppt_x</p:attrName>
                                        </p:attrNameLst>
                                      </p:cBhvr>
                                      <p:tavLst>
                                        <p:tav tm="0">
                                          <p:val>
                                            <p:strVal val="ppt_x"/>
                                          </p:val>
                                        </p:tav>
                                        <p:tav tm="100000">
                                          <p:val>
                                            <p:strVal val="ppt_x"/>
                                          </p:val>
                                        </p:tav>
                                      </p:tavLst>
                                    </p:anim>
                                    <p:anim calcmode="lin" valueType="num">
                                      <p:cBhvr>
                                        <p:cTn id="72" dur="2000"/>
                                        <p:tgtEl>
                                          <p:spTgt spid="31"/>
                                        </p:tgtEl>
                                        <p:attrNameLst>
                                          <p:attrName>ppt_y</p:attrName>
                                        </p:attrNameLst>
                                      </p:cBhvr>
                                      <p:tavLst>
                                        <p:tav tm="0">
                                          <p:val>
                                            <p:strVal val="ppt_y"/>
                                          </p:val>
                                        </p:tav>
                                        <p:tav tm="100000">
                                          <p:val>
                                            <p:strVal val="ppt_y-.1"/>
                                          </p:val>
                                        </p:tav>
                                      </p:tavLst>
                                    </p:anim>
                                    <p:set>
                                      <p:cBhvr>
                                        <p:cTn id="73"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9" grpId="0"/>
      <p:bldP spid="20" grpId="0"/>
      <p:bldP spid="21" grpId="0"/>
      <p:bldP spid="32" grpId="0"/>
      <p:bldP spid="2" grpId="0" animBg="1"/>
      <p:bldP spid="3"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60D8D9C6-F3C3-D9AF-452F-D3EBC3DC27D4}"/>
              </a:ext>
            </a:extLst>
          </p:cNvPr>
          <p:cNvPicPr>
            <a:picLocks noChangeAspect="1"/>
          </p:cNvPicPr>
          <p:nvPr/>
        </p:nvPicPr>
        <p:blipFill>
          <a:blip r:embed="rId5" cstate="print"/>
          <a:stretch>
            <a:fillRect/>
          </a:stretch>
        </p:blipFill>
        <p:spPr>
          <a:xfrm>
            <a:off x="0" y="-1063052"/>
            <a:ext cx="12192000" cy="7924800"/>
          </a:xfrm>
          <a:prstGeom prst="rect">
            <a:avLst/>
          </a:prstGeom>
        </p:spPr>
      </p:pic>
      <p:sp>
        <p:nvSpPr>
          <p:cNvPr id="17" name="Rectangle 16"/>
          <p:cNvSpPr/>
          <p:nvPr/>
        </p:nvSpPr>
        <p:spPr>
          <a:xfrm>
            <a:off x="1524000" y="-1"/>
            <a:ext cx="9372600" cy="1358661"/>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Câu 5: </a:t>
            </a:r>
            <a:r>
              <a:rPr kumimoji="0" lang="vi-VN" sz="26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Thành phần chính của khí thiên nhiên (khí </a:t>
            </a:r>
            <a:br>
              <a:rPr kumimoji="0" lang="vi-VN" sz="26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br>
            <a:r>
              <a:rPr kumimoji="0" lang="vi-VN" sz="26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đồng hành), khí dầu mỏ, khí ủ phân rác là:</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a typeface="Arial" panose="020B0604020202020204" pitchFamily="34" charset="0"/>
              <a:cs typeface="Arial" panose="020B0604020202020204" pitchFamily="34" charset="0"/>
            </a:endParaRPr>
          </a:p>
        </p:txBody>
      </p:sp>
      <p:sp>
        <p:nvSpPr>
          <p:cNvPr id="24" name="Rectangle 23"/>
          <p:cNvSpPr/>
          <p:nvPr/>
        </p:nvSpPr>
        <p:spPr>
          <a:xfrm>
            <a:off x="1524000" y="1490454"/>
            <a:ext cx="4191000" cy="1020397"/>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a:rPr>
              <a:t>A. </a:t>
            </a:r>
            <a:r>
              <a:rPr kumimoji="0" lang="vi-VN" sz="26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600" b="0" i="0" u="none" strike="noStrike" kern="1200" cap="none" spc="0" normalizeH="0" baseline="-2500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6</a:t>
            </a:r>
            <a:r>
              <a:rPr kumimoji="0" lang="vi-VN" sz="26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6</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p:sp>
        <p:nvSpPr>
          <p:cNvPr id="28" name="Rectangle 27"/>
          <p:cNvSpPr/>
          <p:nvPr/>
        </p:nvSpPr>
        <p:spPr>
          <a:xfrm>
            <a:off x="1524000" y="2583175"/>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a:rPr>
              <a:t>B. </a:t>
            </a:r>
            <a:r>
              <a:rPr kumimoji="0" lang="vi-VN" sz="26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600" b="0" i="0" u="none" strike="noStrike" kern="1200" cap="none" spc="0" normalizeH="0" baseline="-2500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2</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p:sp>
        <p:nvSpPr>
          <p:cNvPr id="29" name="Rectangle 28"/>
          <p:cNvSpPr/>
          <p:nvPr/>
        </p:nvSpPr>
        <p:spPr>
          <a:xfrm>
            <a:off x="6705600" y="1488975"/>
            <a:ext cx="4191000" cy="1021876"/>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600" b="0" i="0" u="none" strike="noStrike" kern="1200" cap="none" spc="0" normalizeH="0" baseline="0" noProof="0" dirty="0">
                <a:ln>
                  <a:noFill/>
                </a:ln>
                <a:solidFill>
                  <a:prstClr val="black"/>
                </a:solidFill>
                <a:effectLst/>
                <a:uLnTx/>
                <a:uFillTx/>
                <a:latin typeface="UTM Avo" panose="02040603050506020204" pitchFamily="18"/>
              </a:rPr>
              <a:t>C. </a:t>
            </a:r>
            <a:r>
              <a:rPr kumimoji="0" lang="vi-VN" sz="26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4</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p:sp>
        <p:nvSpPr>
          <p:cNvPr id="30" name="Rectangle 29"/>
          <p:cNvSpPr/>
          <p:nvPr/>
        </p:nvSpPr>
        <p:spPr>
          <a:xfrm>
            <a:off x="6705600" y="2659377"/>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mn-cs"/>
              </a:rPr>
              <a:t>D. </a:t>
            </a: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400" b="0" i="0" u="none" strike="noStrike" kern="1200" cap="none" spc="0" normalizeH="0" baseline="-2500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400" b="0" i="0" u="none" strike="noStrike" kern="1200" cap="none" spc="0" normalizeH="0" baseline="-2500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rPr>
              <a:t>4</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4" name="Picture 3" descr="4f942a9486ec68153575dc78a42d480b.png">
            <a:extLst>
              <a:ext uri="{FF2B5EF4-FFF2-40B4-BE49-F238E27FC236}">
                <a16:creationId xmlns:a16="http://schemas.microsoft.com/office/drawing/2014/main" id="{D0CECB29-7FCE-49E5-DDD1-35C590429639}"/>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pic>
        <p:nvPicPr>
          <p:cNvPr id="10" name="Picture 9" descr="e86f050d219b5585368f7ef298c00175.png"/>
          <p:cNvPicPr>
            <a:picLocks noChangeAspect="1"/>
          </p:cNvPicPr>
          <p:nvPr/>
        </p:nvPicPr>
        <p:blipFill>
          <a:blip r:embed="rId12"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3" cstate="print"/>
          <a:stretch>
            <a:fillRect/>
          </a:stretch>
        </p:blipFill>
        <p:spPr>
          <a:xfrm>
            <a:off x="6781800" y="5867403"/>
            <a:ext cx="533400" cy="473671"/>
          </a:xfrm>
          <a:prstGeom prst="rect">
            <a:avLst/>
          </a:prstGeom>
        </p:spPr>
      </p:pic>
      <p:pic>
        <p:nvPicPr>
          <p:cNvPr id="12" name="Picture 11" descr="e86f050d219b5585368f7ef298c00175.png"/>
          <p:cNvPicPr>
            <a:picLocks noChangeAspect="1"/>
          </p:cNvPicPr>
          <p:nvPr/>
        </p:nvPicPr>
        <p:blipFill>
          <a:blip r:embed="rId14" cstate="print"/>
          <a:stretch>
            <a:fillRect/>
          </a:stretch>
        </p:blipFill>
        <p:spPr>
          <a:xfrm>
            <a:off x="6324600" y="5029200"/>
            <a:ext cx="1676400" cy="1676400"/>
          </a:xfrm>
          <a:prstGeom prst="rect">
            <a:avLst/>
          </a:prstGeom>
        </p:spPr>
      </p:pic>
      <p:sp>
        <p:nvSpPr>
          <p:cNvPr id="20" name="TextBox 19"/>
          <p:cNvSpPr txBox="1"/>
          <p:nvPr/>
        </p:nvSpPr>
        <p:spPr>
          <a:xfrm>
            <a:off x="67056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sp>
        <p:nvSpPr>
          <p:cNvPr id="14" name="Rectangle 13">
            <a:extLst>
              <a:ext uri="{FF2B5EF4-FFF2-40B4-BE49-F238E27FC236}">
                <a16:creationId xmlns:a16="http://schemas.microsoft.com/office/drawing/2014/main" id="{9A158EEE-D778-8F7A-6B34-8F5B550AA328}"/>
              </a:ext>
            </a:extLst>
          </p:cNvPr>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5" name="Rectangle 14">
            <a:extLst>
              <a:ext uri="{FF2B5EF4-FFF2-40B4-BE49-F238E27FC236}">
                <a16:creationId xmlns:a16="http://schemas.microsoft.com/office/drawing/2014/main" id="{54FDAB7D-3492-70DC-09F2-B981FB41A009}"/>
              </a:ext>
            </a:extLst>
          </p:cNvPr>
          <p:cNvSpPr/>
          <p:nvPr/>
        </p:nvSpPr>
        <p:spPr>
          <a:xfrm>
            <a:off x="1696168" y="5529937"/>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8" name="Rectangle 17">
            <a:extLst>
              <a:ext uri="{FF2B5EF4-FFF2-40B4-BE49-F238E27FC236}">
                <a16:creationId xmlns:a16="http://schemas.microsoft.com/office/drawing/2014/main" id="{B68B8863-4383-D0A3-A31C-A38F8501087F}"/>
              </a:ext>
            </a:extLst>
          </p:cNvPr>
          <p:cNvSpPr/>
          <p:nvPr/>
        </p:nvSpPr>
        <p:spPr>
          <a:xfrm>
            <a:off x="8716111" y="545812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22" name="Picture 21" descr="Logo, company name&#10;&#10;Description automatically generated">
            <a:extLst>
              <a:ext uri="{FF2B5EF4-FFF2-40B4-BE49-F238E27FC236}">
                <a16:creationId xmlns:a16="http://schemas.microsoft.com/office/drawing/2014/main" id="{C241006E-9EA1-B320-BD70-F14C729452E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21607144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21"/>
                                            </p:cond>
                                          </p:stCondLst>
                                          <p:endCondLst>
                                            <p:cond evt="onStopAudio" delay="0">
                                              <p:tgtEl>
                                                <p:sldTgt/>
                                              </p:tgtEl>
                                            </p:cond>
                                          </p:endCondLst>
                                        </p:cTn>
                                        <p:tgtEl>
                                          <p:sndTgt r:embed="rId4" name="dung .wav"/>
                                        </p:tgtEl>
                                      </p:cMediaNode>
                                    </p:audio>
                                  </p:sub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42" presetClass="path" presetSubtype="0" accel="50000" decel="50000" fill="hold" nodeType="afterEffect">
                                  <p:stCondLst>
                                    <p:cond delay="0"/>
                                  </p:stCondLst>
                                  <p:childTnLst>
                                    <p:animMotion origin="layout" path="M 2.77556E-17 1.11111E-6 L 0.24245 0.02778 " pathEditMode="relative" rAng="0" ptsTypes="AA">
                                      <p:cBhvr>
                                        <p:cTn id="33" dur="2000" fill="hold"/>
                                        <p:tgtEl>
                                          <p:spTgt spid="4"/>
                                        </p:tgtEl>
                                        <p:attrNameLst>
                                          <p:attrName>ppt_x</p:attrName>
                                          <p:attrName>ppt_y</p:attrName>
                                        </p:attrNameLst>
                                      </p:cBhvr>
                                      <p:rCtr x="12122" y="1389"/>
                                    </p:animMotion>
                                  </p:childTnLst>
                                </p:cTn>
                              </p:par>
                              <p:par>
                                <p:cTn id="34" presetID="0" presetClass="path" presetSubtype="0" accel="50000" decel="50000" fill="hold" nodeType="withEffect">
                                  <p:stCondLst>
                                    <p:cond delay="0"/>
                                  </p:stCondLst>
                                  <p:childTnLst>
                                    <p:animMotion origin="layout" path="M 3.33333E-6 3.7037E-6 C 0.04687 -0.03473 0.09375 -0.06922 0.10937 -0.10973 C 0.125 -0.15024 0.12465 -0.21528 0.09375 -0.24399 C 0.06284 -0.27246 -0.03889 -0.29005 -0.07657 -0.28195 C -0.11424 -0.27385 -0.12361 -0.23426 -0.13282 -0.19468 " pathEditMode="relative" rAng="0" ptsTypes="aaaaA">
                                      <p:cBhvr>
                                        <p:cTn id="35" dur="2000" fill="hold"/>
                                        <p:tgtEl>
                                          <p:spTgt spid="31"/>
                                        </p:tgtEl>
                                        <p:attrNameLst>
                                          <p:attrName>ppt_x</p:attrName>
                                          <p:attrName>ppt_y</p:attrName>
                                        </p:attrNameLst>
                                      </p:cBhvr>
                                      <p:rCtr x="-400" y="-14500"/>
                                    </p:animMotion>
                                  </p:childTnLst>
                                </p:cTn>
                              </p:par>
                            </p:childTnLst>
                          </p:cTn>
                        </p:par>
                        <p:par>
                          <p:cTn id="36" fill="hold">
                            <p:stCondLst>
                              <p:cond delay="3000"/>
                            </p:stCondLst>
                            <p:childTnLst>
                              <p:par>
                                <p:cTn id="37" presetID="47" presetClass="exit" presetSubtype="0" fill="hold" nodeType="afterEffect">
                                  <p:stCondLst>
                                    <p:cond delay="0"/>
                                  </p:stCondLst>
                                  <p:childTnLst>
                                    <p:animEffect transition="out" filter="fade">
                                      <p:cBhvr>
                                        <p:cTn id="38" dur="2000"/>
                                        <p:tgtEl>
                                          <p:spTgt spid="31"/>
                                        </p:tgtEl>
                                      </p:cBhvr>
                                    </p:animEffect>
                                    <p:anim calcmode="lin" valueType="num">
                                      <p:cBhvr>
                                        <p:cTn id="39" dur="2000"/>
                                        <p:tgtEl>
                                          <p:spTgt spid="31"/>
                                        </p:tgtEl>
                                        <p:attrNameLst>
                                          <p:attrName>ppt_x</p:attrName>
                                        </p:attrNameLst>
                                      </p:cBhvr>
                                      <p:tavLst>
                                        <p:tav tm="0">
                                          <p:val>
                                            <p:strVal val="ppt_x"/>
                                          </p:val>
                                        </p:tav>
                                        <p:tav tm="100000">
                                          <p:val>
                                            <p:strVal val="ppt_x"/>
                                          </p:val>
                                        </p:tav>
                                      </p:tavLst>
                                    </p:anim>
                                    <p:anim calcmode="lin" valueType="num">
                                      <p:cBhvr>
                                        <p:cTn id="40" dur="2000"/>
                                        <p:tgtEl>
                                          <p:spTgt spid="31"/>
                                        </p:tgtEl>
                                        <p:attrNameLst>
                                          <p:attrName>ppt_y</p:attrName>
                                        </p:attrNameLst>
                                      </p:cBhvr>
                                      <p:tavLst>
                                        <p:tav tm="0">
                                          <p:val>
                                            <p:strVal val="ppt_y"/>
                                          </p:val>
                                        </p:tav>
                                        <p:tav tm="100000">
                                          <p:val>
                                            <p:strVal val="ppt_y-.1"/>
                                          </p:val>
                                        </p:tav>
                                      </p:tavLst>
                                    </p:anim>
                                    <p:set>
                                      <p:cBhvr>
                                        <p:cTn id="4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47" presetClass="exit" presetSubtype="0" fill="hold" grpId="0" nodeType="clickEffect">
                                  <p:stCondLst>
                                    <p:cond delay="0"/>
                                  </p:stCondLst>
                                  <p:childTnLst>
                                    <p:animEffect transition="out" filter="fade">
                                      <p:cBhvr>
                                        <p:cTn id="46" dur="1000"/>
                                        <p:tgtEl>
                                          <p:spTgt spid="21"/>
                                        </p:tgtEl>
                                      </p:cBhvr>
                                    </p:animEffect>
                                    <p:anim calcmode="lin" valueType="num">
                                      <p:cBhvr>
                                        <p:cTn id="47" dur="1000"/>
                                        <p:tgtEl>
                                          <p:spTgt spid="21"/>
                                        </p:tgtEl>
                                        <p:attrNameLst>
                                          <p:attrName>ppt_x</p:attrName>
                                        </p:attrNameLst>
                                      </p:cBhvr>
                                      <p:tavLst>
                                        <p:tav tm="0">
                                          <p:val>
                                            <p:strVal val="ppt_x"/>
                                          </p:val>
                                        </p:tav>
                                        <p:tav tm="100000">
                                          <p:val>
                                            <p:strVal val="ppt_x"/>
                                          </p:val>
                                        </p:tav>
                                      </p:tavLst>
                                    </p:anim>
                                    <p:anim calcmode="lin" valueType="num">
                                      <p:cBhvr>
                                        <p:cTn id="48" dur="1000"/>
                                        <p:tgtEl>
                                          <p:spTgt spid="21"/>
                                        </p:tgtEl>
                                        <p:attrNameLst>
                                          <p:attrName>ppt_y</p:attrName>
                                        </p:attrNameLst>
                                      </p:cBhvr>
                                      <p:tavLst>
                                        <p:tav tm="0">
                                          <p:val>
                                            <p:strVal val="ppt_y"/>
                                          </p:val>
                                        </p:tav>
                                        <p:tav tm="100000">
                                          <p:val>
                                            <p:strVal val="ppt_y-.1"/>
                                          </p:val>
                                        </p:tav>
                                      </p:tavLst>
                                    </p:anim>
                                    <p:set>
                                      <p:cBhvr>
                                        <p:cTn id="49" dur="1" fill="hold">
                                          <p:stCondLst>
                                            <p:cond delay="999"/>
                                          </p:stCondLst>
                                        </p:cTn>
                                        <p:tgtEl>
                                          <p:spTgt spid="21"/>
                                        </p:tgtEl>
                                        <p:attrNameLst>
                                          <p:attrName>style.visibility</p:attrName>
                                        </p:attrNameLst>
                                      </p:cBhvr>
                                      <p:to>
                                        <p:strVal val="hidden"/>
                                      </p:to>
                                    </p:set>
                                  </p:childTnLst>
                                </p:cTn>
                              </p:par>
                              <p:par>
                                <p:cTn id="50" presetID="47" presetClass="exit" presetSubtype="0" fill="hold" nodeType="withEffect">
                                  <p:stCondLst>
                                    <p:cond delay="0"/>
                                  </p:stCondLst>
                                  <p:childTnLst>
                                    <p:animEffect transition="out" filter="fade">
                                      <p:cBhvr>
                                        <p:cTn id="51" dur="1000"/>
                                        <p:tgtEl>
                                          <p:spTgt spid="13"/>
                                        </p:tgtEl>
                                      </p:cBhvr>
                                    </p:animEffect>
                                    <p:anim calcmode="lin" valueType="num">
                                      <p:cBhvr>
                                        <p:cTn id="52" dur="1000"/>
                                        <p:tgtEl>
                                          <p:spTgt spid="13"/>
                                        </p:tgtEl>
                                        <p:attrNameLst>
                                          <p:attrName>ppt_x</p:attrName>
                                        </p:attrNameLst>
                                      </p:cBhvr>
                                      <p:tavLst>
                                        <p:tav tm="0">
                                          <p:val>
                                            <p:strVal val="ppt_x"/>
                                          </p:val>
                                        </p:tav>
                                        <p:tav tm="100000">
                                          <p:val>
                                            <p:strVal val="ppt_x"/>
                                          </p:val>
                                        </p:tav>
                                      </p:tavLst>
                                    </p:anim>
                                    <p:anim calcmode="lin" valueType="num">
                                      <p:cBhvr>
                                        <p:cTn id="53" dur="1000"/>
                                        <p:tgtEl>
                                          <p:spTgt spid="13"/>
                                        </p:tgtEl>
                                        <p:attrNameLst>
                                          <p:attrName>ppt_y</p:attrName>
                                        </p:attrNameLst>
                                      </p:cBhvr>
                                      <p:tavLst>
                                        <p:tav tm="0">
                                          <p:val>
                                            <p:strVal val="ppt_y"/>
                                          </p:val>
                                        </p:tav>
                                        <p:tav tm="100000">
                                          <p:val>
                                            <p:strVal val="ppt_y-.1"/>
                                          </p:val>
                                        </p:tav>
                                      </p:tavLst>
                                    </p:anim>
                                    <p:set>
                                      <p:cBhvr>
                                        <p:cTn id="54" dur="1" fill="hold">
                                          <p:stCondLst>
                                            <p:cond delay="999"/>
                                          </p:stCondLst>
                                        </p:cTn>
                                        <p:tgtEl>
                                          <p:spTgt spid="13"/>
                                        </p:tgtEl>
                                        <p:attrNameLst>
                                          <p:attrName>style.visibility</p:attrName>
                                        </p:attrNameLst>
                                      </p:cBhvr>
                                      <p:to>
                                        <p:strVal val="hidden"/>
                                      </p:to>
                                    </p:set>
                                  </p:childTnLst>
                                </p:cTn>
                              </p:par>
                            </p:childTnLst>
                          </p:cTn>
                        </p:par>
                        <p:par>
                          <p:cTn id="55" fill="hold">
                            <p:stCondLst>
                              <p:cond delay="1000"/>
                            </p:stCondLst>
                            <p:childTnLst>
                              <p:par>
                                <p:cTn id="56" presetID="1"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9" grpId="0"/>
      <p:bldP spid="21" grpId="0"/>
      <p:bldP spid="32" grpId="0"/>
      <p:bldP spid="20" grpId="0"/>
      <p:bldP spid="14" grpId="0" animBg="1"/>
      <p:bldP spid="15" grpId="0" animBg="1"/>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26E2A1E0-1D2A-AD2D-D61A-E3B01A66A3D0}"/>
              </a:ext>
            </a:extLst>
          </p:cNvPr>
          <p:cNvPicPr>
            <a:picLocks noChangeAspect="1"/>
          </p:cNvPicPr>
          <p:nvPr/>
        </p:nvPicPr>
        <p:blipFill>
          <a:blip r:embed="rId5" cstate="print"/>
          <a:stretch>
            <a:fillRect/>
          </a:stretch>
        </p:blipFill>
        <p:spPr>
          <a:xfrm>
            <a:off x="0" y="-1029511"/>
            <a:ext cx="12192000" cy="7924800"/>
          </a:xfrm>
          <a:prstGeom prst="rect">
            <a:avLst/>
          </a:prstGeom>
        </p:spPr>
      </p:pic>
      <p:sp>
        <p:nvSpPr>
          <p:cNvPr id="17" name="Rectangle 16"/>
          <p:cNvSpPr/>
          <p:nvPr/>
        </p:nvSpPr>
        <p:spPr>
          <a:xfrm>
            <a:off x="1524000" y="-1"/>
            <a:ext cx="9372600" cy="1363978"/>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3048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Câu 6: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rPr>
              <a:t>Vì sao một số alkane được sử dụng làm nhiên liệu?</a:t>
            </a:r>
            <a:endParaRPr kumimoji="0" lang="en-US" sz="2400" b="0" i="0" u="none" strike="noStrike" kern="1200" cap="none" spc="0" normalizeH="0" baseline="0" noProof="0" dirty="0">
              <a:ln>
                <a:noFill/>
              </a:ln>
              <a:solidFill>
                <a:prstClr val="white"/>
              </a:solidFill>
              <a:effectLst/>
              <a:uLnTx/>
              <a:uFillTx/>
              <a:latin typeface="UTM Avo" panose="02040603050506020204" pitchFamily="18"/>
              <a:ea typeface="Arial" panose="020B0604020202020204" pitchFamily="34" charset="0"/>
            </a:endParaRPr>
          </a:p>
        </p:txBody>
      </p:sp>
      <p:sp>
        <p:nvSpPr>
          <p:cNvPr id="24" name="Rectangle 23"/>
          <p:cNvSpPr/>
          <p:nvPr/>
        </p:nvSpPr>
        <p:spPr>
          <a:xfrm>
            <a:off x="1524000" y="1497886"/>
            <a:ext cx="4191000" cy="994628"/>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rPr>
              <a:t>A.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Vì rẻ tiền</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sp>
        <p:nvSpPr>
          <p:cNvPr id="28" name="Rectangle 27"/>
          <p:cNvSpPr/>
          <p:nvPr/>
        </p:nvSpPr>
        <p:spPr>
          <a:xfrm>
            <a:off x="1524000" y="2590798"/>
            <a:ext cx="4191000" cy="98323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rPr>
              <a:t>B.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Vì khi cháy tỏa </a:t>
            </a:r>
            <a:endPar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nhiều nhiệt</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sp>
        <p:nvSpPr>
          <p:cNvPr id="29" name="Rectangle 28"/>
          <p:cNvSpPr/>
          <p:nvPr/>
        </p:nvSpPr>
        <p:spPr>
          <a:xfrm>
            <a:off x="6096000" y="1494293"/>
            <a:ext cx="48006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9BBB59">
                    <a:lumMod val="10000"/>
                  </a:srgbClr>
                </a:solidFill>
                <a:effectLst/>
                <a:uLnTx/>
                <a:uFillTx/>
                <a:latin typeface="UTM Avo" panose="02040603050506020204" pitchFamily="18"/>
              </a:rPr>
              <a:t>C.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Vì khi cháy tạo CO</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và H</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O</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sp>
        <p:nvSpPr>
          <p:cNvPr id="30" name="Rectangle 29"/>
          <p:cNvSpPr/>
          <p:nvPr/>
        </p:nvSpPr>
        <p:spPr>
          <a:xfrm>
            <a:off x="6017443" y="2568714"/>
            <a:ext cx="4957713" cy="98323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rPr>
              <a:t>D.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Vì sử dụng nhiên liệu này sẽ không gây ô nhiễm môi trường</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4" name="Picture 3" descr="4f942a9486ec68153575dc78a42d480b.png">
            <a:extLst>
              <a:ext uri="{FF2B5EF4-FFF2-40B4-BE49-F238E27FC236}">
                <a16:creationId xmlns:a16="http://schemas.microsoft.com/office/drawing/2014/main" id="{E564926D-FDF9-B813-CD5B-C176517A8B3A}"/>
              </a:ext>
            </a:extLst>
          </p:cNvPr>
          <p:cNvPicPr>
            <a:picLocks noChangeAspect="1"/>
          </p:cNvPicPr>
          <p:nvPr/>
        </p:nvPicPr>
        <p:blipFill>
          <a:blip r:embed="rId9" cstate="print"/>
          <a:stretch>
            <a:fillRect/>
          </a:stretch>
        </p:blipFill>
        <p:spPr>
          <a:xfrm>
            <a:off x="-990600" y="2514600"/>
            <a:ext cx="4114800" cy="3733800"/>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D</a:t>
            </a: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A</a:t>
            </a:r>
          </a:p>
        </p:txBody>
      </p:sp>
      <p:pic>
        <p:nvPicPr>
          <p:cNvPr id="31" name="Picture 30" descr="ca.png"/>
          <p:cNvPicPr>
            <a:picLocks noChangeAspect="1"/>
          </p:cNvPicPr>
          <p:nvPr/>
        </p:nvPicPr>
        <p:blipFill>
          <a:blip r:embed="rId12" cstate="print"/>
          <a:stretch>
            <a:fillRect/>
          </a:stretch>
        </p:blipFill>
        <p:spPr>
          <a:xfrm>
            <a:off x="4572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818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C</a:t>
            </a:r>
          </a:p>
        </p:txBody>
      </p:sp>
      <p:pic>
        <p:nvPicPr>
          <p:cNvPr id="11" name="Picture 10" descr="e86f050d219b5585368f7ef298c00175.png"/>
          <p:cNvPicPr>
            <a:picLocks noChangeAspect="1"/>
          </p:cNvPicPr>
          <p:nvPr/>
        </p:nvPicPr>
        <p:blipFill>
          <a:blip r:embed="rId14" cstate="print"/>
          <a:stretch>
            <a:fillRect/>
          </a:stretch>
        </p:blipFill>
        <p:spPr>
          <a:xfrm>
            <a:off x="3962400" y="4953000"/>
            <a:ext cx="1752600" cy="1676400"/>
          </a:xfrm>
          <a:prstGeom prst="rect">
            <a:avLst/>
          </a:prstGeom>
        </p:spPr>
      </p:pic>
      <p:sp>
        <p:nvSpPr>
          <p:cNvPr id="19" name="TextBox 18"/>
          <p:cNvSpPr txBox="1"/>
          <p:nvPr/>
        </p:nvSpPr>
        <p:spPr>
          <a:xfrm>
            <a:off x="43434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B</a:t>
            </a:r>
          </a:p>
        </p:txBody>
      </p:sp>
      <p:sp>
        <p:nvSpPr>
          <p:cNvPr id="22" name="Rectangle 21"/>
          <p:cNvSpPr/>
          <p:nvPr/>
        </p:nvSpPr>
        <p:spPr>
          <a:xfrm>
            <a:off x="18288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23" name="Rectangle 22"/>
          <p:cNvSpPr/>
          <p:nvPr/>
        </p:nvSpPr>
        <p:spPr>
          <a:xfrm>
            <a:off x="8839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25" name="Rectangle 24"/>
          <p:cNvSpPr/>
          <p:nvPr/>
        </p:nvSpPr>
        <p:spPr>
          <a:xfrm>
            <a:off x="6553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3" name="Picture 2" descr="Logo, company name&#10;&#10;Description automatically generated">
            <a:extLst>
              <a:ext uri="{FF2B5EF4-FFF2-40B4-BE49-F238E27FC236}">
                <a16:creationId xmlns:a16="http://schemas.microsoft.com/office/drawing/2014/main" id="{B446A961-F64F-1E9E-B93E-57637B2F898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dung .wav"/>
                                        </p:tgtEl>
                                      </p:cMediaNode>
                                    </p:audio>
                                  </p:sub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42" presetClass="path" presetSubtype="0" accel="50000" decel="50000" fill="hold" nodeType="afterEffect">
                                  <p:stCondLst>
                                    <p:cond delay="0"/>
                                  </p:stCondLst>
                                  <p:childTnLst>
                                    <p:animMotion origin="layout" path="M 0 1.11111E-6 L 0.26875 0.02778 " pathEditMode="relative" rAng="0" ptsTypes="AA">
                                      <p:cBhvr>
                                        <p:cTn id="17" dur="2000" fill="hold"/>
                                        <p:tgtEl>
                                          <p:spTgt spid="4"/>
                                        </p:tgtEl>
                                        <p:attrNameLst>
                                          <p:attrName>ppt_x</p:attrName>
                                          <p:attrName>ppt_y</p:attrName>
                                        </p:attrNameLst>
                                      </p:cBhvr>
                                      <p:rCtr x="13438" y="1389"/>
                                    </p:animMotion>
                                  </p:childTnLst>
                                </p:cTn>
                              </p:par>
                              <p:par>
                                <p:cTn id="18" presetID="0" presetClass="path" presetSubtype="0" accel="50000" decel="50000" fill="hold" nodeType="withEffect">
                                  <p:stCondLst>
                                    <p:cond delay="0"/>
                                  </p:stCondLst>
                                  <p:childTnLst>
                                    <p:animMotion origin="layout" path="M 5E-6 -8.14815E-6 C 0.05105 0.00416 0.10209 0.00833 0.14219 -0.01876 C 0.1823 -0.04584 0.22483 -0.11945 0.24063 -0.16251 C 0.25643 -0.20556 0.25834 -0.26366 0.23751 -0.27709 C 0.21667 -0.29052 0.13751 -0.25556 0.11563 -0.24376 C 0.09376 -0.23195 0.10001 -0.21922 0.10626 -0.20626 " pathEditMode="relative" ptsTypes="aaaaaA">
                                      <p:cBhvr>
                                        <p:cTn id="19" dur="2000" fill="hold"/>
                                        <p:tgtEl>
                                          <p:spTgt spid="31"/>
                                        </p:tgtEl>
                                        <p:attrNameLst>
                                          <p:attrName>ppt_x</p:attrName>
                                          <p:attrName>ppt_y</p:attrName>
                                        </p:attrNameLst>
                                      </p:cBhvr>
                                    </p:animMotion>
                                  </p:childTnLst>
                                </p:cTn>
                              </p:par>
                            </p:childTnLst>
                          </p:cTn>
                        </p:par>
                        <p:par>
                          <p:cTn id="20" fill="hold">
                            <p:stCondLst>
                              <p:cond delay="3000"/>
                            </p:stCondLst>
                            <p:childTnLst>
                              <p:par>
                                <p:cTn id="21" presetID="47" presetClass="exit" presetSubtype="0" fill="hold" nodeType="afterEffect">
                                  <p:stCondLst>
                                    <p:cond delay="0"/>
                                  </p:stCondLst>
                                  <p:childTnLst>
                                    <p:animEffect transition="out" filter="fade">
                                      <p:cBhvr>
                                        <p:cTn id="22" dur="2000"/>
                                        <p:tgtEl>
                                          <p:spTgt spid="31"/>
                                        </p:tgtEl>
                                      </p:cBhvr>
                                    </p:animEffect>
                                    <p:anim calcmode="lin" valueType="num">
                                      <p:cBhvr>
                                        <p:cTn id="23" dur="2000"/>
                                        <p:tgtEl>
                                          <p:spTgt spid="31"/>
                                        </p:tgtEl>
                                        <p:attrNameLst>
                                          <p:attrName>ppt_x</p:attrName>
                                        </p:attrNameLst>
                                      </p:cBhvr>
                                      <p:tavLst>
                                        <p:tav tm="0">
                                          <p:val>
                                            <p:strVal val="ppt_x"/>
                                          </p:val>
                                        </p:tav>
                                        <p:tav tm="100000">
                                          <p:val>
                                            <p:strVal val="ppt_x"/>
                                          </p:val>
                                        </p:tav>
                                      </p:tavLst>
                                    </p:anim>
                                    <p:anim calcmode="lin" valueType="num">
                                      <p:cBhvr>
                                        <p:cTn id="24" dur="2000"/>
                                        <p:tgtEl>
                                          <p:spTgt spid="31"/>
                                        </p:tgtEl>
                                        <p:attrNameLst>
                                          <p:attrName>ppt_y</p:attrName>
                                        </p:attrNameLst>
                                      </p:cBhvr>
                                      <p:tavLst>
                                        <p:tav tm="0">
                                          <p:val>
                                            <p:strVal val="ppt_y"/>
                                          </p:val>
                                        </p:tav>
                                        <p:tav tm="100000">
                                          <p:val>
                                            <p:strVal val="ppt_y-.1"/>
                                          </p:val>
                                        </p:tav>
                                      </p:tavLst>
                                    </p:anim>
                                    <p:set>
                                      <p:cBhvr>
                                        <p:cTn id="2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6" restart="whenNotActive" fill="hold" evtFilter="cancelBubble" nodeType="interactiveSeq">
                <p:stCondLst>
                  <p:cond evt="onClick" delay="0">
                    <p:tgtEl>
                      <p:spTgt spid="20"/>
                    </p:tgtEl>
                  </p:cond>
                </p:stCondLst>
                <p:endSync evt="end" delay="0">
                  <p:rtn val="all"/>
                </p:endSync>
                <p:childTnLst>
                  <p:par>
                    <p:cTn id="27" fill="hold">
                      <p:stCondLst>
                        <p:cond delay="0"/>
                      </p:stCondLst>
                      <p:childTnLst>
                        <p:par>
                          <p:cTn id="28" fill="hold">
                            <p:stCondLst>
                              <p:cond delay="0"/>
                            </p:stCondLst>
                            <p:childTnLst>
                              <p:par>
                                <p:cTn id="29" presetID="47" presetClass="exit" presetSubtype="0" fill="hold" grpId="0" nodeType="clickEffect">
                                  <p:stCondLst>
                                    <p:cond delay="0"/>
                                  </p:stCondLst>
                                  <p:childTnLst>
                                    <p:animEffect transition="out" filter="fade">
                                      <p:cBhvr>
                                        <p:cTn id="30" dur="1000"/>
                                        <p:tgtEl>
                                          <p:spTgt spid="20"/>
                                        </p:tgtEl>
                                      </p:cBhvr>
                                    </p:animEffect>
                                    <p:anim calcmode="lin" valueType="num">
                                      <p:cBhvr>
                                        <p:cTn id="31" dur="1000"/>
                                        <p:tgtEl>
                                          <p:spTgt spid="20"/>
                                        </p:tgtEl>
                                        <p:attrNameLst>
                                          <p:attrName>ppt_x</p:attrName>
                                        </p:attrNameLst>
                                      </p:cBhvr>
                                      <p:tavLst>
                                        <p:tav tm="0">
                                          <p:val>
                                            <p:strVal val="ppt_x"/>
                                          </p:val>
                                        </p:tav>
                                        <p:tav tm="100000">
                                          <p:val>
                                            <p:strVal val="ppt_x"/>
                                          </p:val>
                                        </p:tav>
                                      </p:tavLst>
                                    </p:anim>
                                    <p:anim calcmode="lin" valueType="num">
                                      <p:cBhvr>
                                        <p:cTn id="32" dur="1000"/>
                                        <p:tgtEl>
                                          <p:spTgt spid="20"/>
                                        </p:tgtEl>
                                        <p:attrNameLst>
                                          <p:attrName>ppt_y</p:attrName>
                                        </p:attrNameLst>
                                      </p:cBhvr>
                                      <p:tavLst>
                                        <p:tav tm="0">
                                          <p:val>
                                            <p:strVal val="ppt_y"/>
                                          </p:val>
                                        </p:tav>
                                        <p:tav tm="100000">
                                          <p:val>
                                            <p:strVal val="ppt_y-.1"/>
                                          </p:val>
                                        </p:tav>
                                      </p:tavLst>
                                    </p:anim>
                                    <p:set>
                                      <p:cBhvr>
                                        <p:cTn id="33" dur="1" fill="hold">
                                          <p:stCondLst>
                                            <p:cond delay="999"/>
                                          </p:stCondLst>
                                        </p:cTn>
                                        <p:tgtEl>
                                          <p:spTgt spid="20"/>
                                        </p:tgtEl>
                                        <p:attrNameLst>
                                          <p:attrName>style.visibility</p:attrName>
                                        </p:attrNameLst>
                                      </p:cBhvr>
                                      <p:to>
                                        <p:strVal val="hidden"/>
                                      </p:to>
                                    </p:set>
                                  </p:childTnLst>
                                </p:cTn>
                              </p:par>
                              <p:par>
                                <p:cTn id="34" presetID="47" presetClass="exit" presetSubtype="0" fill="hold" nodeType="withEffect">
                                  <p:stCondLst>
                                    <p:cond delay="0"/>
                                  </p:stCondLst>
                                  <p:childTnLst>
                                    <p:animEffect transition="out" filter="fade">
                                      <p:cBhvr>
                                        <p:cTn id="35" dur="1000"/>
                                        <p:tgtEl>
                                          <p:spTgt spid="12"/>
                                        </p:tgtEl>
                                      </p:cBhvr>
                                    </p:animEffect>
                                    <p:anim calcmode="lin" valueType="num">
                                      <p:cBhvr>
                                        <p:cTn id="36" dur="1000"/>
                                        <p:tgtEl>
                                          <p:spTgt spid="12"/>
                                        </p:tgtEl>
                                        <p:attrNameLst>
                                          <p:attrName>ppt_x</p:attrName>
                                        </p:attrNameLst>
                                      </p:cBhvr>
                                      <p:tavLst>
                                        <p:tav tm="0">
                                          <p:val>
                                            <p:strVal val="ppt_x"/>
                                          </p:val>
                                        </p:tav>
                                        <p:tav tm="100000">
                                          <p:val>
                                            <p:strVal val="ppt_x"/>
                                          </p:val>
                                        </p:tav>
                                      </p:tavLst>
                                    </p:anim>
                                    <p:anim calcmode="lin" valueType="num">
                                      <p:cBhvr>
                                        <p:cTn id="37" dur="1000"/>
                                        <p:tgtEl>
                                          <p:spTgt spid="12"/>
                                        </p:tgtEl>
                                        <p:attrNameLst>
                                          <p:attrName>ppt_y</p:attrName>
                                        </p:attrNameLst>
                                      </p:cBhvr>
                                      <p:tavLst>
                                        <p:tav tm="0">
                                          <p:val>
                                            <p:strVal val="ppt_y"/>
                                          </p:val>
                                        </p:tav>
                                        <p:tav tm="100000">
                                          <p:val>
                                            <p:strVal val="ppt_y-.1"/>
                                          </p:val>
                                        </p:tav>
                                      </p:tavLst>
                                    </p:anim>
                                    <p:set>
                                      <p:cBhvr>
                                        <p:cTn id="38" dur="1" fill="hold">
                                          <p:stCondLst>
                                            <p:cond delay="999"/>
                                          </p:stCondLst>
                                        </p:cTn>
                                        <p:tgtEl>
                                          <p:spTgt spid="12"/>
                                        </p:tgtEl>
                                        <p:attrNameLst>
                                          <p:attrName>style.visibility</p:attrName>
                                        </p:attrNameLst>
                                      </p:cBhvr>
                                      <p:to>
                                        <p:strVal val="hidden"/>
                                      </p:to>
                                    </p:set>
                                  </p:childTnLst>
                                </p:cTn>
                              </p:par>
                            </p:childTnLst>
                          </p:cTn>
                        </p:par>
                        <p:par>
                          <p:cTn id="39" fill="hold">
                            <p:stCondLst>
                              <p:cond delay="1000"/>
                            </p:stCondLst>
                            <p:childTnLst>
                              <p:par>
                                <p:cTn id="40" presetID="1"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47" presetClass="exit" presetSubtype="0" fill="hold" grpId="0" nodeType="clickEffect">
                                  <p:stCondLst>
                                    <p:cond delay="0"/>
                                  </p:stCondLst>
                                  <p:childTnLst>
                                    <p:animEffect transition="out" filter="fade">
                                      <p:cBhvr>
                                        <p:cTn id="46" dur="1000"/>
                                        <p:tgtEl>
                                          <p:spTgt spid="21"/>
                                        </p:tgtEl>
                                      </p:cBhvr>
                                    </p:animEffect>
                                    <p:anim calcmode="lin" valueType="num">
                                      <p:cBhvr>
                                        <p:cTn id="47" dur="1000"/>
                                        <p:tgtEl>
                                          <p:spTgt spid="21"/>
                                        </p:tgtEl>
                                        <p:attrNameLst>
                                          <p:attrName>ppt_x</p:attrName>
                                        </p:attrNameLst>
                                      </p:cBhvr>
                                      <p:tavLst>
                                        <p:tav tm="0">
                                          <p:val>
                                            <p:strVal val="ppt_x"/>
                                          </p:val>
                                        </p:tav>
                                        <p:tav tm="100000">
                                          <p:val>
                                            <p:strVal val="ppt_x"/>
                                          </p:val>
                                        </p:tav>
                                      </p:tavLst>
                                    </p:anim>
                                    <p:anim calcmode="lin" valueType="num">
                                      <p:cBhvr>
                                        <p:cTn id="48" dur="1000"/>
                                        <p:tgtEl>
                                          <p:spTgt spid="21"/>
                                        </p:tgtEl>
                                        <p:attrNameLst>
                                          <p:attrName>ppt_y</p:attrName>
                                        </p:attrNameLst>
                                      </p:cBhvr>
                                      <p:tavLst>
                                        <p:tav tm="0">
                                          <p:val>
                                            <p:strVal val="ppt_y"/>
                                          </p:val>
                                        </p:tav>
                                        <p:tav tm="100000">
                                          <p:val>
                                            <p:strVal val="ppt_y-.1"/>
                                          </p:val>
                                        </p:tav>
                                      </p:tavLst>
                                    </p:anim>
                                    <p:set>
                                      <p:cBhvr>
                                        <p:cTn id="49" dur="1" fill="hold">
                                          <p:stCondLst>
                                            <p:cond delay="999"/>
                                          </p:stCondLst>
                                        </p:cTn>
                                        <p:tgtEl>
                                          <p:spTgt spid="21"/>
                                        </p:tgtEl>
                                        <p:attrNameLst>
                                          <p:attrName>style.visibility</p:attrName>
                                        </p:attrNameLst>
                                      </p:cBhvr>
                                      <p:to>
                                        <p:strVal val="hidden"/>
                                      </p:to>
                                    </p:set>
                                  </p:childTnLst>
                                </p:cTn>
                              </p:par>
                              <p:par>
                                <p:cTn id="50" presetID="47" presetClass="exit" presetSubtype="0" fill="hold" nodeType="withEffect">
                                  <p:stCondLst>
                                    <p:cond delay="0"/>
                                  </p:stCondLst>
                                  <p:childTnLst>
                                    <p:animEffect transition="out" filter="fade">
                                      <p:cBhvr>
                                        <p:cTn id="51" dur="1000"/>
                                        <p:tgtEl>
                                          <p:spTgt spid="13"/>
                                        </p:tgtEl>
                                      </p:cBhvr>
                                    </p:animEffect>
                                    <p:anim calcmode="lin" valueType="num">
                                      <p:cBhvr>
                                        <p:cTn id="52" dur="1000"/>
                                        <p:tgtEl>
                                          <p:spTgt spid="13"/>
                                        </p:tgtEl>
                                        <p:attrNameLst>
                                          <p:attrName>ppt_x</p:attrName>
                                        </p:attrNameLst>
                                      </p:cBhvr>
                                      <p:tavLst>
                                        <p:tav tm="0">
                                          <p:val>
                                            <p:strVal val="ppt_x"/>
                                          </p:val>
                                        </p:tav>
                                        <p:tav tm="100000">
                                          <p:val>
                                            <p:strVal val="ppt_x"/>
                                          </p:val>
                                        </p:tav>
                                      </p:tavLst>
                                    </p:anim>
                                    <p:anim calcmode="lin" valueType="num">
                                      <p:cBhvr>
                                        <p:cTn id="53" dur="1000"/>
                                        <p:tgtEl>
                                          <p:spTgt spid="13"/>
                                        </p:tgtEl>
                                        <p:attrNameLst>
                                          <p:attrName>ppt_y</p:attrName>
                                        </p:attrNameLst>
                                      </p:cBhvr>
                                      <p:tavLst>
                                        <p:tav tm="0">
                                          <p:val>
                                            <p:strVal val="ppt_y"/>
                                          </p:val>
                                        </p:tav>
                                        <p:tav tm="100000">
                                          <p:val>
                                            <p:strVal val="ppt_y-.1"/>
                                          </p:val>
                                        </p:tav>
                                      </p:tavLst>
                                    </p:anim>
                                    <p:set>
                                      <p:cBhvr>
                                        <p:cTn id="54" dur="1" fill="hold">
                                          <p:stCondLst>
                                            <p:cond delay="999"/>
                                          </p:stCondLst>
                                        </p:cTn>
                                        <p:tgtEl>
                                          <p:spTgt spid="13"/>
                                        </p:tgtEl>
                                        <p:attrNameLst>
                                          <p:attrName>style.visibility</p:attrName>
                                        </p:attrNameLst>
                                      </p:cBhvr>
                                      <p:to>
                                        <p:strVal val="hidden"/>
                                      </p:to>
                                    </p:set>
                                  </p:childTnLst>
                                </p:cTn>
                              </p:par>
                            </p:childTnLst>
                          </p:cTn>
                        </p:par>
                        <p:par>
                          <p:cTn id="55" fill="hold">
                            <p:stCondLst>
                              <p:cond delay="1000"/>
                            </p:stCondLst>
                            <p:childTnLst>
                              <p:par>
                                <p:cTn id="56" presetID="1"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2"/>
                  </p:tgtEl>
                </p:cond>
              </p:nextCondLst>
            </p:seq>
          </p:childTnLst>
        </p:cTn>
      </p:par>
    </p:tnLst>
    <p:bldLst>
      <p:bldP spid="21" grpId="0"/>
      <p:bldP spid="32" grpId="0"/>
      <p:bldP spid="20" grpId="0"/>
      <p:bldP spid="19" grpId="0"/>
      <p:bldP spid="22" grpId="0" animBg="1"/>
      <p:bldP spid="23" grpId="0" animBg="1"/>
      <p:bldP spid="2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26E2A1E0-1D2A-AD2D-D61A-E3B01A66A3D0}"/>
              </a:ext>
            </a:extLst>
          </p:cNvPr>
          <p:cNvPicPr>
            <a:picLocks noChangeAspect="1"/>
          </p:cNvPicPr>
          <p:nvPr/>
        </p:nvPicPr>
        <p:blipFill>
          <a:blip r:embed="rId5" cstate="print"/>
          <a:stretch>
            <a:fillRect/>
          </a:stretch>
        </p:blipFill>
        <p:spPr>
          <a:xfrm>
            <a:off x="0" y="-1029511"/>
            <a:ext cx="12192000" cy="7924800"/>
          </a:xfrm>
          <a:prstGeom prst="rect">
            <a:avLst/>
          </a:prstGeom>
        </p:spPr>
      </p:pic>
      <p:sp>
        <p:nvSpPr>
          <p:cNvPr id="17" name="Rectangle 16"/>
          <p:cNvSpPr/>
          <p:nvPr/>
        </p:nvSpPr>
        <p:spPr>
          <a:xfrm>
            <a:off x="1524000" y="-1"/>
            <a:ext cx="9372600" cy="1363978"/>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Câu </a:t>
            </a:r>
            <a:r>
              <a:rPr kumimoji="0" lang="en-US"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7: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Công thức cấu tạo thu gọn của ethane là</a:t>
            </a:r>
            <a:endParaRPr kumimoji="0" lang="en-US" sz="2600" b="0" i="0" u="none" strike="noStrike" kern="1200" cap="none" spc="0" normalizeH="0" baseline="0" noProof="0" dirty="0">
              <a:ln>
                <a:noFill/>
              </a:ln>
              <a:solidFill>
                <a:prstClr val="white"/>
              </a:solidFill>
              <a:effectLst/>
              <a:uLnTx/>
              <a:uFillTx/>
              <a:latin typeface="UTM Avo" panose="02040603050506020204" pitchFamily="18"/>
              <a:ea typeface="Arial" panose="020B0604020202020204" pitchFamily="34" charset="0"/>
              <a:cs typeface="Arial" panose="020B0604020202020204" pitchFamily="34" charset="0"/>
            </a:endParaRPr>
          </a:p>
        </p:txBody>
      </p:sp>
      <p:sp>
        <p:nvSpPr>
          <p:cNvPr id="24" name="Rectangle 23"/>
          <p:cNvSpPr/>
          <p:nvPr/>
        </p:nvSpPr>
        <p:spPr>
          <a:xfrm>
            <a:off x="1524000" y="1497886"/>
            <a:ext cx="4191000" cy="994628"/>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rPr>
              <a:t>A.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mc:AlternateContent xmlns:mc="http://schemas.openxmlformats.org/markup-compatibility/2006" xmlns:a14="http://schemas.microsoft.com/office/drawing/2010/main">
        <mc:Choice Requires="a14">
          <p:sp>
            <p:nvSpPr>
              <p:cNvPr id="28" name="Rectangle 27"/>
              <p:cNvSpPr/>
              <p:nvPr/>
            </p:nvSpPr>
            <p:spPr>
              <a:xfrm>
                <a:off x="1524000" y="2590798"/>
                <a:ext cx="4191000" cy="98323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rPr>
                  <a:t>B.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mc:Choice>
        <mc:Fallback xmlns="">
          <p:sp>
            <p:nvSpPr>
              <p:cNvPr id="28" name="Rectangle 27"/>
              <p:cNvSpPr>
                <a:spLocks noRot="1" noChangeAspect="1" noMove="1" noResize="1" noEditPoints="1" noAdjustHandles="1" noChangeArrowheads="1" noChangeShapeType="1" noTextEdit="1"/>
              </p:cNvSpPr>
              <p:nvPr/>
            </p:nvSpPr>
            <p:spPr>
              <a:xfrm>
                <a:off x="1524000" y="2590798"/>
                <a:ext cx="4191000" cy="983230"/>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6705600" y="1494293"/>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vi-VN" sz="2600" b="0" i="0" u="none" strike="noStrike" kern="1200" cap="none" spc="0" normalizeH="0" baseline="0" noProof="0" dirty="0">
                    <a:ln>
                      <a:noFill/>
                    </a:ln>
                    <a:solidFill>
                      <a:srgbClr val="9BBB59">
                        <a:lumMod val="10000"/>
                      </a:srgbClr>
                    </a:solidFill>
                    <a:effectLst/>
                    <a:uLnTx/>
                    <a:uFillTx/>
                    <a:latin typeface="UTM Avo" panose="02040603050506020204" pitchFamily="18"/>
                  </a:rPr>
                  <a:t>C.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mc:Choice>
        <mc:Fallback xmlns="">
          <p:sp>
            <p:nvSpPr>
              <p:cNvPr id="29" name="Rectangle 28"/>
              <p:cNvSpPr>
                <a:spLocks noRot="1" noChangeAspect="1" noMove="1" noResize="1" noEditPoints="1" noAdjustHandles="1" noChangeArrowheads="1" noChangeShapeType="1" noTextEdit="1"/>
              </p:cNvSpPr>
              <p:nvPr/>
            </p:nvSpPr>
            <p:spPr>
              <a:xfrm>
                <a:off x="6705600" y="1494293"/>
                <a:ext cx="4191000" cy="998221"/>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p:cNvSpPr/>
              <p:nvPr/>
            </p:nvSpPr>
            <p:spPr>
              <a:xfrm>
                <a:off x="6705600" y="2659377"/>
                <a:ext cx="4191000" cy="98323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rPr>
                  <a:t>D.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mc:Choice>
        <mc:Fallback xmlns="">
          <p:sp>
            <p:nvSpPr>
              <p:cNvPr id="30" name="Rectangle 29"/>
              <p:cNvSpPr>
                <a:spLocks noRot="1" noChangeAspect="1" noMove="1" noResize="1" noEditPoints="1" noAdjustHandles="1" noChangeArrowheads="1" noChangeShapeType="1" noTextEdit="1"/>
              </p:cNvSpPr>
              <p:nvPr/>
            </p:nvSpPr>
            <p:spPr>
              <a:xfrm>
                <a:off x="6705600" y="2659377"/>
                <a:ext cx="4191000" cy="983230"/>
              </a:xfrm>
              <a:prstGeom prst="rect">
                <a:avLst/>
              </a:prstGeom>
              <a:blipFill>
                <a:blip r:embed="rId8"/>
                <a:stretch>
                  <a:fillRect/>
                </a:stretch>
              </a:blipFill>
              <a:ln>
                <a:noFill/>
              </a:ln>
            </p:spPr>
            <p:txBody>
              <a:bodyPr/>
              <a:lstStyle/>
              <a:p>
                <a:r>
                  <a:rPr lang="en-US">
                    <a:noFill/>
                  </a:rPr>
                  <a:t> </a:t>
                </a:r>
              </a:p>
            </p:txBody>
          </p:sp>
        </mc:Fallback>
      </mc:AlternateContent>
      <p:pic>
        <p:nvPicPr>
          <p:cNvPr id="7" name="Picture 6" descr="e324d9d037662d64fc16b51b9bfbdbac.png"/>
          <p:cNvPicPr>
            <a:picLocks noChangeAspect="1"/>
          </p:cNvPicPr>
          <p:nvPr/>
        </p:nvPicPr>
        <p:blipFill>
          <a:blip r:embed="rId9"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10"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11" cstate="print"/>
          <a:stretch>
            <a:fillRect/>
          </a:stretch>
        </p:blipFill>
        <p:spPr>
          <a:xfrm>
            <a:off x="8458203" y="5486403"/>
            <a:ext cx="1811217" cy="1828801"/>
          </a:xfrm>
          <a:prstGeom prst="rect">
            <a:avLst/>
          </a:prstGeom>
        </p:spPr>
      </p:pic>
      <p:pic>
        <p:nvPicPr>
          <p:cNvPr id="4" name="Picture 3" descr="4f942a9486ec68153575dc78a42d480b.png">
            <a:extLst>
              <a:ext uri="{FF2B5EF4-FFF2-40B4-BE49-F238E27FC236}">
                <a16:creationId xmlns:a16="http://schemas.microsoft.com/office/drawing/2014/main" id="{E564926D-FDF9-B813-CD5B-C176517A8B3A}"/>
              </a:ext>
            </a:extLst>
          </p:cNvPr>
          <p:cNvPicPr>
            <a:picLocks noChangeAspect="1"/>
          </p:cNvPicPr>
          <p:nvPr/>
        </p:nvPicPr>
        <p:blipFill>
          <a:blip r:embed="rId12" cstate="print"/>
          <a:stretch>
            <a:fillRect/>
          </a:stretch>
        </p:blipFill>
        <p:spPr>
          <a:xfrm>
            <a:off x="-990600" y="2514600"/>
            <a:ext cx="4114800" cy="3733800"/>
          </a:xfrm>
          <a:prstGeom prst="rect">
            <a:avLst/>
          </a:prstGeom>
        </p:spPr>
      </p:pic>
      <p:pic>
        <p:nvPicPr>
          <p:cNvPr id="5" name="Picture 4" descr="e324d9d037662d64fc16b51b9bfbdbac.png"/>
          <p:cNvPicPr>
            <a:picLocks noChangeAspect="1"/>
          </p:cNvPicPr>
          <p:nvPr/>
        </p:nvPicPr>
        <p:blipFill>
          <a:blip r:embed="rId10"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3" cstate="print"/>
          <a:stretch>
            <a:fillRect/>
          </a:stretch>
        </p:blipFill>
        <p:spPr>
          <a:xfrm>
            <a:off x="8610600" y="4953000"/>
            <a:ext cx="1752600" cy="1752600"/>
          </a:xfrm>
          <a:prstGeom prst="rect">
            <a:avLst/>
          </a:prstGeom>
        </p:spPr>
      </p:pic>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D</a:t>
            </a:r>
          </a:p>
        </p:txBody>
      </p:sp>
      <p:pic>
        <p:nvPicPr>
          <p:cNvPr id="10" name="Picture 9" descr="e86f050d219b5585368f7ef298c00175.png"/>
          <p:cNvPicPr>
            <a:picLocks noChangeAspect="1"/>
          </p:cNvPicPr>
          <p:nvPr/>
        </p:nvPicPr>
        <p:blipFill>
          <a:blip r:embed="rId14"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A</a:t>
            </a:r>
          </a:p>
        </p:txBody>
      </p:sp>
      <p:pic>
        <p:nvPicPr>
          <p:cNvPr id="31" name="Picture 30" descr="ca.png"/>
          <p:cNvPicPr>
            <a:picLocks noChangeAspect="1"/>
          </p:cNvPicPr>
          <p:nvPr/>
        </p:nvPicPr>
        <p:blipFill>
          <a:blip r:embed="rId15" cstate="print"/>
          <a:stretch>
            <a:fillRect/>
          </a:stretch>
        </p:blipFill>
        <p:spPr>
          <a:xfrm>
            <a:off x="4572000" y="5791203"/>
            <a:ext cx="533400" cy="473671"/>
          </a:xfrm>
          <a:prstGeom prst="rect">
            <a:avLst/>
          </a:prstGeom>
        </p:spPr>
      </p:pic>
      <p:pic>
        <p:nvPicPr>
          <p:cNvPr id="12" name="Picture 11" descr="e86f050d219b5585368f7ef298c00175.png"/>
          <p:cNvPicPr>
            <a:picLocks noChangeAspect="1"/>
          </p:cNvPicPr>
          <p:nvPr/>
        </p:nvPicPr>
        <p:blipFill>
          <a:blip r:embed="rId16" cstate="print"/>
          <a:stretch>
            <a:fillRect/>
          </a:stretch>
        </p:blipFill>
        <p:spPr>
          <a:xfrm>
            <a:off x="6324600" y="4953000"/>
            <a:ext cx="1676400" cy="1752600"/>
          </a:xfrm>
          <a:prstGeom prst="rect">
            <a:avLst/>
          </a:prstGeom>
        </p:spPr>
      </p:pic>
      <p:sp>
        <p:nvSpPr>
          <p:cNvPr id="20" name="TextBox 19"/>
          <p:cNvSpPr txBox="1"/>
          <p:nvPr/>
        </p:nvSpPr>
        <p:spPr>
          <a:xfrm>
            <a:off x="67818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C</a:t>
            </a:r>
          </a:p>
        </p:txBody>
      </p:sp>
      <p:pic>
        <p:nvPicPr>
          <p:cNvPr id="11" name="Picture 10" descr="e86f050d219b5585368f7ef298c00175.png"/>
          <p:cNvPicPr>
            <a:picLocks noChangeAspect="1"/>
          </p:cNvPicPr>
          <p:nvPr/>
        </p:nvPicPr>
        <p:blipFill>
          <a:blip r:embed="rId17" cstate="print"/>
          <a:stretch>
            <a:fillRect/>
          </a:stretch>
        </p:blipFill>
        <p:spPr>
          <a:xfrm>
            <a:off x="3962400" y="4953000"/>
            <a:ext cx="1752600" cy="1676400"/>
          </a:xfrm>
          <a:prstGeom prst="rect">
            <a:avLst/>
          </a:prstGeom>
        </p:spPr>
      </p:pic>
      <p:sp>
        <p:nvSpPr>
          <p:cNvPr id="19" name="TextBox 18"/>
          <p:cNvSpPr txBox="1"/>
          <p:nvPr/>
        </p:nvSpPr>
        <p:spPr>
          <a:xfrm>
            <a:off x="43434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B</a:t>
            </a:r>
          </a:p>
        </p:txBody>
      </p:sp>
      <p:sp>
        <p:nvSpPr>
          <p:cNvPr id="22" name="Rectangle 21"/>
          <p:cNvSpPr/>
          <p:nvPr/>
        </p:nvSpPr>
        <p:spPr>
          <a:xfrm>
            <a:off x="18288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23" name="Rectangle 22"/>
          <p:cNvSpPr/>
          <p:nvPr/>
        </p:nvSpPr>
        <p:spPr>
          <a:xfrm>
            <a:off x="8839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25" name="Rectangle 24"/>
          <p:cNvSpPr/>
          <p:nvPr/>
        </p:nvSpPr>
        <p:spPr>
          <a:xfrm>
            <a:off x="6553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3" name="Picture 2" descr="Logo, company name&#10;&#10;Description automatically generated">
            <a:extLst>
              <a:ext uri="{FF2B5EF4-FFF2-40B4-BE49-F238E27FC236}">
                <a16:creationId xmlns:a16="http://schemas.microsoft.com/office/drawing/2014/main" id="{B446A961-F64F-1E9E-B93E-57637B2F8982}"/>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32281171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dung .wav"/>
                                        </p:tgtEl>
                                      </p:cMediaNode>
                                    </p:audio>
                                  </p:sub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42" presetClass="path" presetSubtype="0" accel="50000" decel="50000" fill="hold" nodeType="afterEffect">
                                  <p:stCondLst>
                                    <p:cond delay="0"/>
                                  </p:stCondLst>
                                  <p:childTnLst>
                                    <p:animMotion origin="layout" path="M 0 1.11111E-6 L 0.26875 0.02778 " pathEditMode="relative" rAng="0" ptsTypes="AA">
                                      <p:cBhvr>
                                        <p:cTn id="17" dur="2000" fill="hold"/>
                                        <p:tgtEl>
                                          <p:spTgt spid="4"/>
                                        </p:tgtEl>
                                        <p:attrNameLst>
                                          <p:attrName>ppt_x</p:attrName>
                                          <p:attrName>ppt_y</p:attrName>
                                        </p:attrNameLst>
                                      </p:cBhvr>
                                      <p:rCtr x="13438" y="1389"/>
                                    </p:animMotion>
                                  </p:childTnLst>
                                </p:cTn>
                              </p:par>
                              <p:par>
                                <p:cTn id="18" presetID="0" presetClass="path" presetSubtype="0" accel="50000" decel="50000" fill="hold" nodeType="withEffect">
                                  <p:stCondLst>
                                    <p:cond delay="0"/>
                                  </p:stCondLst>
                                  <p:childTnLst>
                                    <p:animMotion origin="layout" path="M 5E-6 -8.14815E-6 C 0.05105 0.00416 0.10209 0.00833 0.14219 -0.01876 C 0.1823 -0.04584 0.22483 -0.11945 0.24063 -0.16251 C 0.25643 -0.20556 0.25834 -0.26366 0.23751 -0.27709 C 0.21667 -0.29052 0.13751 -0.25556 0.11563 -0.24376 C 0.09376 -0.23195 0.10001 -0.21922 0.10626 -0.20626 " pathEditMode="relative" ptsTypes="aaaaaA">
                                      <p:cBhvr>
                                        <p:cTn id="19" dur="2000" fill="hold"/>
                                        <p:tgtEl>
                                          <p:spTgt spid="31"/>
                                        </p:tgtEl>
                                        <p:attrNameLst>
                                          <p:attrName>ppt_x</p:attrName>
                                          <p:attrName>ppt_y</p:attrName>
                                        </p:attrNameLst>
                                      </p:cBhvr>
                                    </p:animMotion>
                                  </p:childTnLst>
                                </p:cTn>
                              </p:par>
                            </p:childTnLst>
                          </p:cTn>
                        </p:par>
                        <p:par>
                          <p:cTn id="20" fill="hold">
                            <p:stCondLst>
                              <p:cond delay="3000"/>
                            </p:stCondLst>
                            <p:childTnLst>
                              <p:par>
                                <p:cTn id="21" presetID="47" presetClass="exit" presetSubtype="0" fill="hold" nodeType="afterEffect">
                                  <p:stCondLst>
                                    <p:cond delay="0"/>
                                  </p:stCondLst>
                                  <p:childTnLst>
                                    <p:animEffect transition="out" filter="fade">
                                      <p:cBhvr>
                                        <p:cTn id="22" dur="2000"/>
                                        <p:tgtEl>
                                          <p:spTgt spid="31"/>
                                        </p:tgtEl>
                                      </p:cBhvr>
                                    </p:animEffect>
                                    <p:anim calcmode="lin" valueType="num">
                                      <p:cBhvr>
                                        <p:cTn id="23" dur="2000"/>
                                        <p:tgtEl>
                                          <p:spTgt spid="31"/>
                                        </p:tgtEl>
                                        <p:attrNameLst>
                                          <p:attrName>ppt_x</p:attrName>
                                        </p:attrNameLst>
                                      </p:cBhvr>
                                      <p:tavLst>
                                        <p:tav tm="0">
                                          <p:val>
                                            <p:strVal val="ppt_x"/>
                                          </p:val>
                                        </p:tav>
                                        <p:tav tm="100000">
                                          <p:val>
                                            <p:strVal val="ppt_x"/>
                                          </p:val>
                                        </p:tav>
                                      </p:tavLst>
                                    </p:anim>
                                    <p:anim calcmode="lin" valueType="num">
                                      <p:cBhvr>
                                        <p:cTn id="24" dur="2000"/>
                                        <p:tgtEl>
                                          <p:spTgt spid="31"/>
                                        </p:tgtEl>
                                        <p:attrNameLst>
                                          <p:attrName>ppt_y</p:attrName>
                                        </p:attrNameLst>
                                      </p:cBhvr>
                                      <p:tavLst>
                                        <p:tav tm="0">
                                          <p:val>
                                            <p:strVal val="ppt_y"/>
                                          </p:val>
                                        </p:tav>
                                        <p:tav tm="100000">
                                          <p:val>
                                            <p:strVal val="ppt_y-.1"/>
                                          </p:val>
                                        </p:tav>
                                      </p:tavLst>
                                    </p:anim>
                                    <p:set>
                                      <p:cBhvr>
                                        <p:cTn id="2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6" restart="whenNotActive" fill="hold" evtFilter="cancelBubble" nodeType="interactiveSeq">
                <p:stCondLst>
                  <p:cond evt="onClick" delay="0">
                    <p:tgtEl>
                      <p:spTgt spid="20"/>
                    </p:tgtEl>
                  </p:cond>
                </p:stCondLst>
                <p:endSync evt="end" delay="0">
                  <p:rtn val="all"/>
                </p:endSync>
                <p:childTnLst>
                  <p:par>
                    <p:cTn id="27" fill="hold">
                      <p:stCondLst>
                        <p:cond delay="0"/>
                      </p:stCondLst>
                      <p:childTnLst>
                        <p:par>
                          <p:cTn id="28" fill="hold">
                            <p:stCondLst>
                              <p:cond delay="0"/>
                            </p:stCondLst>
                            <p:childTnLst>
                              <p:par>
                                <p:cTn id="29" presetID="47" presetClass="exit" presetSubtype="0" fill="hold" grpId="0" nodeType="clickEffect">
                                  <p:stCondLst>
                                    <p:cond delay="0"/>
                                  </p:stCondLst>
                                  <p:childTnLst>
                                    <p:animEffect transition="out" filter="fade">
                                      <p:cBhvr>
                                        <p:cTn id="30" dur="1000"/>
                                        <p:tgtEl>
                                          <p:spTgt spid="20"/>
                                        </p:tgtEl>
                                      </p:cBhvr>
                                    </p:animEffect>
                                    <p:anim calcmode="lin" valueType="num">
                                      <p:cBhvr>
                                        <p:cTn id="31" dur="1000"/>
                                        <p:tgtEl>
                                          <p:spTgt spid="20"/>
                                        </p:tgtEl>
                                        <p:attrNameLst>
                                          <p:attrName>ppt_x</p:attrName>
                                        </p:attrNameLst>
                                      </p:cBhvr>
                                      <p:tavLst>
                                        <p:tav tm="0">
                                          <p:val>
                                            <p:strVal val="ppt_x"/>
                                          </p:val>
                                        </p:tav>
                                        <p:tav tm="100000">
                                          <p:val>
                                            <p:strVal val="ppt_x"/>
                                          </p:val>
                                        </p:tav>
                                      </p:tavLst>
                                    </p:anim>
                                    <p:anim calcmode="lin" valueType="num">
                                      <p:cBhvr>
                                        <p:cTn id="32" dur="1000"/>
                                        <p:tgtEl>
                                          <p:spTgt spid="20"/>
                                        </p:tgtEl>
                                        <p:attrNameLst>
                                          <p:attrName>ppt_y</p:attrName>
                                        </p:attrNameLst>
                                      </p:cBhvr>
                                      <p:tavLst>
                                        <p:tav tm="0">
                                          <p:val>
                                            <p:strVal val="ppt_y"/>
                                          </p:val>
                                        </p:tav>
                                        <p:tav tm="100000">
                                          <p:val>
                                            <p:strVal val="ppt_y-.1"/>
                                          </p:val>
                                        </p:tav>
                                      </p:tavLst>
                                    </p:anim>
                                    <p:set>
                                      <p:cBhvr>
                                        <p:cTn id="33" dur="1" fill="hold">
                                          <p:stCondLst>
                                            <p:cond delay="999"/>
                                          </p:stCondLst>
                                        </p:cTn>
                                        <p:tgtEl>
                                          <p:spTgt spid="20"/>
                                        </p:tgtEl>
                                        <p:attrNameLst>
                                          <p:attrName>style.visibility</p:attrName>
                                        </p:attrNameLst>
                                      </p:cBhvr>
                                      <p:to>
                                        <p:strVal val="hidden"/>
                                      </p:to>
                                    </p:set>
                                  </p:childTnLst>
                                </p:cTn>
                              </p:par>
                              <p:par>
                                <p:cTn id="34" presetID="47" presetClass="exit" presetSubtype="0" fill="hold" nodeType="withEffect">
                                  <p:stCondLst>
                                    <p:cond delay="0"/>
                                  </p:stCondLst>
                                  <p:childTnLst>
                                    <p:animEffect transition="out" filter="fade">
                                      <p:cBhvr>
                                        <p:cTn id="35" dur="1000"/>
                                        <p:tgtEl>
                                          <p:spTgt spid="12"/>
                                        </p:tgtEl>
                                      </p:cBhvr>
                                    </p:animEffect>
                                    <p:anim calcmode="lin" valueType="num">
                                      <p:cBhvr>
                                        <p:cTn id="36" dur="1000"/>
                                        <p:tgtEl>
                                          <p:spTgt spid="12"/>
                                        </p:tgtEl>
                                        <p:attrNameLst>
                                          <p:attrName>ppt_x</p:attrName>
                                        </p:attrNameLst>
                                      </p:cBhvr>
                                      <p:tavLst>
                                        <p:tav tm="0">
                                          <p:val>
                                            <p:strVal val="ppt_x"/>
                                          </p:val>
                                        </p:tav>
                                        <p:tav tm="100000">
                                          <p:val>
                                            <p:strVal val="ppt_x"/>
                                          </p:val>
                                        </p:tav>
                                      </p:tavLst>
                                    </p:anim>
                                    <p:anim calcmode="lin" valueType="num">
                                      <p:cBhvr>
                                        <p:cTn id="37" dur="1000"/>
                                        <p:tgtEl>
                                          <p:spTgt spid="12"/>
                                        </p:tgtEl>
                                        <p:attrNameLst>
                                          <p:attrName>ppt_y</p:attrName>
                                        </p:attrNameLst>
                                      </p:cBhvr>
                                      <p:tavLst>
                                        <p:tav tm="0">
                                          <p:val>
                                            <p:strVal val="ppt_y"/>
                                          </p:val>
                                        </p:tav>
                                        <p:tav tm="100000">
                                          <p:val>
                                            <p:strVal val="ppt_y-.1"/>
                                          </p:val>
                                        </p:tav>
                                      </p:tavLst>
                                    </p:anim>
                                    <p:set>
                                      <p:cBhvr>
                                        <p:cTn id="38" dur="1" fill="hold">
                                          <p:stCondLst>
                                            <p:cond delay="999"/>
                                          </p:stCondLst>
                                        </p:cTn>
                                        <p:tgtEl>
                                          <p:spTgt spid="12"/>
                                        </p:tgtEl>
                                        <p:attrNameLst>
                                          <p:attrName>style.visibility</p:attrName>
                                        </p:attrNameLst>
                                      </p:cBhvr>
                                      <p:to>
                                        <p:strVal val="hidden"/>
                                      </p:to>
                                    </p:set>
                                  </p:childTnLst>
                                </p:cTn>
                              </p:par>
                            </p:childTnLst>
                          </p:cTn>
                        </p:par>
                        <p:par>
                          <p:cTn id="39" fill="hold">
                            <p:stCondLst>
                              <p:cond delay="1000"/>
                            </p:stCondLst>
                            <p:childTnLst>
                              <p:par>
                                <p:cTn id="40" presetID="1"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47" presetClass="exit" presetSubtype="0" fill="hold" grpId="0" nodeType="clickEffect">
                                  <p:stCondLst>
                                    <p:cond delay="0"/>
                                  </p:stCondLst>
                                  <p:childTnLst>
                                    <p:animEffect transition="out" filter="fade">
                                      <p:cBhvr>
                                        <p:cTn id="46" dur="1000"/>
                                        <p:tgtEl>
                                          <p:spTgt spid="21"/>
                                        </p:tgtEl>
                                      </p:cBhvr>
                                    </p:animEffect>
                                    <p:anim calcmode="lin" valueType="num">
                                      <p:cBhvr>
                                        <p:cTn id="47" dur="1000"/>
                                        <p:tgtEl>
                                          <p:spTgt spid="21"/>
                                        </p:tgtEl>
                                        <p:attrNameLst>
                                          <p:attrName>ppt_x</p:attrName>
                                        </p:attrNameLst>
                                      </p:cBhvr>
                                      <p:tavLst>
                                        <p:tav tm="0">
                                          <p:val>
                                            <p:strVal val="ppt_x"/>
                                          </p:val>
                                        </p:tav>
                                        <p:tav tm="100000">
                                          <p:val>
                                            <p:strVal val="ppt_x"/>
                                          </p:val>
                                        </p:tav>
                                      </p:tavLst>
                                    </p:anim>
                                    <p:anim calcmode="lin" valueType="num">
                                      <p:cBhvr>
                                        <p:cTn id="48" dur="1000"/>
                                        <p:tgtEl>
                                          <p:spTgt spid="21"/>
                                        </p:tgtEl>
                                        <p:attrNameLst>
                                          <p:attrName>ppt_y</p:attrName>
                                        </p:attrNameLst>
                                      </p:cBhvr>
                                      <p:tavLst>
                                        <p:tav tm="0">
                                          <p:val>
                                            <p:strVal val="ppt_y"/>
                                          </p:val>
                                        </p:tav>
                                        <p:tav tm="100000">
                                          <p:val>
                                            <p:strVal val="ppt_y-.1"/>
                                          </p:val>
                                        </p:tav>
                                      </p:tavLst>
                                    </p:anim>
                                    <p:set>
                                      <p:cBhvr>
                                        <p:cTn id="49" dur="1" fill="hold">
                                          <p:stCondLst>
                                            <p:cond delay="999"/>
                                          </p:stCondLst>
                                        </p:cTn>
                                        <p:tgtEl>
                                          <p:spTgt spid="21"/>
                                        </p:tgtEl>
                                        <p:attrNameLst>
                                          <p:attrName>style.visibility</p:attrName>
                                        </p:attrNameLst>
                                      </p:cBhvr>
                                      <p:to>
                                        <p:strVal val="hidden"/>
                                      </p:to>
                                    </p:set>
                                  </p:childTnLst>
                                </p:cTn>
                              </p:par>
                              <p:par>
                                <p:cTn id="50" presetID="47" presetClass="exit" presetSubtype="0" fill="hold" nodeType="withEffect">
                                  <p:stCondLst>
                                    <p:cond delay="0"/>
                                  </p:stCondLst>
                                  <p:childTnLst>
                                    <p:animEffect transition="out" filter="fade">
                                      <p:cBhvr>
                                        <p:cTn id="51" dur="1000"/>
                                        <p:tgtEl>
                                          <p:spTgt spid="13"/>
                                        </p:tgtEl>
                                      </p:cBhvr>
                                    </p:animEffect>
                                    <p:anim calcmode="lin" valueType="num">
                                      <p:cBhvr>
                                        <p:cTn id="52" dur="1000"/>
                                        <p:tgtEl>
                                          <p:spTgt spid="13"/>
                                        </p:tgtEl>
                                        <p:attrNameLst>
                                          <p:attrName>ppt_x</p:attrName>
                                        </p:attrNameLst>
                                      </p:cBhvr>
                                      <p:tavLst>
                                        <p:tav tm="0">
                                          <p:val>
                                            <p:strVal val="ppt_x"/>
                                          </p:val>
                                        </p:tav>
                                        <p:tav tm="100000">
                                          <p:val>
                                            <p:strVal val="ppt_x"/>
                                          </p:val>
                                        </p:tav>
                                      </p:tavLst>
                                    </p:anim>
                                    <p:anim calcmode="lin" valueType="num">
                                      <p:cBhvr>
                                        <p:cTn id="53" dur="1000"/>
                                        <p:tgtEl>
                                          <p:spTgt spid="13"/>
                                        </p:tgtEl>
                                        <p:attrNameLst>
                                          <p:attrName>ppt_y</p:attrName>
                                        </p:attrNameLst>
                                      </p:cBhvr>
                                      <p:tavLst>
                                        <p:tav tm="0">
                                          <p:val>
                                            <p:strVal val="ppt_y"/>
                                          </p:val>
                                        </p:tav>
                                        <p:tav tm="100000">
                                          <p:val>
                                            <p:strVal val="ppt_y-.1"/>
                                          </p:val>
                                        </p:tav>
                                      </p:tavLst>
                                    </p:anim>
                                    <p:set>
                                      <p:cBhvr>
                                        <p:cTn id="54" dur="1" fill="hold">
                                          <p:stCondLst>
                                            <p:cond delay="999"/>
                                          </p:stCondLst>
                                        </p:cTn>
                                        <p:tgtEl>
                                          <p:spTgt spid="13"/>
                                        </p:tgtEl>
                                        <p:attrNameLst>
                                          <p:attrName>style.visibility</p:attrName>
                                        </p:attrNameLst>
                                      </p:cBhvr>
                                      <p:to>
                                        <p:strVal val="hidden"/>
                                      </p:to>
                                    </p:set>
                                  </p:childTnLst>
                                </p:cTn>
                              </p:par>
                            </p:childTnLst>
                          </p:cTn>
                        </p:par>
                        <p:par>
                          <p:cTn id="55" fill="hold">
                            <p:stCondLst>
                              <p:cond delay="1000"/>
                            </p:stCondLst>
                            <p:childTnLst>
                              <p:par>
                                <p:cTn id="56" presetID="1"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2"/>
                  </p:tgtEl>
                </p:cond>
              </p:nextCondLst>
            </p:seq>
          </p:childTnLst>
        </p:cTn>
      </p:par>
    </p:tnLst>
    <p:bldLst>
      <p:bldP spid="21" grpId="0"/>
      <p:bldP spid="32" grpId="0"/>
      <p:bldP spid="20" grpId="0"/>
      <p:bldP spid="19" grpId="0"/>
      <p:bldP spid="22" grpId="0" animBg="1"/>
      <p:bldP spid="23" grpId="0" animBg="1"/>
      <p:bldP spid="2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60D8D9C6-F3C3-D9AF-452F-D3EBC3DC27D4}"/>
              </a:ext>
            </a:extLst>
          </p:cNvPr>
          <p:cNvPicPr>
            <a:picLocks noChangeAspect="1"/>
          </p:cNvPicPr>
          <p:nvPr/>
        </p:nvPicPr>
        <p:blipFill>
          <a:blip r:embed="rId5" cstate="print"/>
          <a:stretch>
            <a:fillRect/>
          </a:stretch>
        </p:blipFill>
        <p:spPr>
          <a:xfrm>
            <a:off x="0" y="-1063052"/>
            <a:ext cx="12192000" cy="7924800"/>
          </a:xfrm>
          <a:prstGeom prst="rect">
            <a:avLst/>
          </a:prstGeom>
        </p:spPr>
      </p:pic>
      <p:sp>
        <p:nvSpPr>
          <p:cNvPr id="17" name="Rectangle 16"/>
          <p:cNvSpPr/>
          <p:nvPr/>
        </p:nvSpPr>
        <p:spPr>
          <a:xfrm>
            <a:off x="1524000" y="0"/>
            <a:ext cx="9372600" cy="1358661"/>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30480" lvl="0" indent="0" algn="ctr" defTabSz="914400" rtl="0" eaLnBrk="1" fontAlgn="auto" latinLnBrk="0" hangingPunct="1">
              <a:lnSpc>
                <a:spcPct val="100000"/>
              </a:lnSpc>
              <a:spcBef>
                <a:spcPts val="0"/>
              </a:spcBef>
              <a:spcAft>
                <a:spcPts val="0"/>
              </a:spcAft>
              <a:buClrTx/>
              <a:buSzTx/>
              <a:buFontTx/>
              <a:buNone/>
              <a:tabLst/>
              <a:defRPr/>
            </a:pP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Câu 8: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Công thức cấu tạo thu gọn của propane là</a:t>
            </a:r>
            <a:endParaRPr kumimoji="0" lang="en-US" sz="2600" b="0" i="0" u="none" strike="noStrike" kern="1200" cap="none" spc="0" normalizeH="0" baseline="0" noProof="0" dirty="0">
              <a:ln>
                <a:noFill/>
              </a:ln>
              <a:solidFill>
                <a:prstClr val="white"/>
              </a:solidFill>
              <a:effectLst/>
              <a:uLnTx/>
              <a:uFillTx/>
              <a:latin typeface="UTM Avo" panose="02040603050506020204" pitchFamily="18"/>
              <a:ea typeface="Arial" panose="020B0604020202020204" pitchFamily="34" charset="0"/>
              <a:cs typeface="Arial" panose="020B0604020202020204" pitchFamily="34" charset="0"/>
            </a:endParaRPr>
          </a:p>
        </p:txBody>
      </p:sp>
      <p:sp>
        <p:nvSpPr>
          <p:cNvPr id="24" name="Rectangle 23"/>
          <p:cNvSpPr/>
          <p:nvPr/>
        </p:nvSpPr>
        <p:spPr>
          <a:xfrm>
            <a:off x="1524000" y="1490455"/>
            <a:ext cx="4191000" cy="1020397"/>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en-US" sz="2600" b="0" i="0" u="none" strike="noStrike" kern="1200" cap="none" spc="0" normalizeH="0" baseline="0" noProof="0" dirty="0">
                <a:ln>
                  <a:noFill/>
                </a:ln>
                <a:solidFill>
                  <a:prstClr val="black"/>
                </a:solidFill>
                <a:effectLst/>
                <a:uLnTx/>
                <a:uFillTx/>
                <a:latin typeface="UTM Avo" panose="02040603050506020204" pitchFamily="18"/>
              </a:rPr>
              <a:t>A.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mc:AlternateContent xmlns:mc="http://schemas.openxmlformats.org/markup-compatibility/2006" xmlns:a14="http://schemas.microsoft.com/office/drawing/2010/main">
        <mc:Choice Requires="a14">
          <p:sp>
            <p:nvSpPr>
              <p:cNvPr id="28" name="Rectangle 27"/>
              <p:cNvSpPr/>
              <p:nvPr/>
            </p:nvSpPr>
            <p:spPr>
              <a:xfrm>
                <a:off x="1524000" y="2583176"/>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en-US" sz="2600" b="0" i="0" u="none" strike="noStrike" kern="1200" cap="none" spc="0" normalizeH="0" baseline="0" noProof="0" dirty="0">
                    <a:ln>
                      <a:noFill/>
                    </a:ln>
                    <a:solidFill>
                      <a:prstClr val="black"/>
                    </a:solidFill>
                    <a:effectLst/>
                    <a:uLnTx/>
                    <a:uFillTx/>
                    <a:latin typeface="UTM Avo" panose="02040603050506020204" pitchFamily="18"/>
                  </a:rPr>
                  <a:t>B.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mc:Choice>
        <mc:Fallback xmlns="">
          <p:sp>
            <p:nvSpPr>
              <p:cNvPr id="28" name="Rectangle 27"/>
              <p:cNvSpPr>
                <a:spLocks noRot="1" noChangeAspect="1" noMove="1" noResize="1" noEditPoints="1" noAdjustHandles="1" noChangeArrowheads="1" noChangeShapeType="1" noTextEdit="1"/>
              </p:cNvSpPr>
              <p:nvPr/>
            </p:nvSpPr>
            <p:spPr>
              <a:xfrm>
                <a:off x="1524000" y="2583176"/>
                <a:ext cx="4191000" cy="998221"/>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6705600" y="1488975"/>
                <a:ext cx="4191000" cy="1021876"/>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vi-VN" sz="2600" b="0" i="0" u="none" strike="noStrike" kern="1200" cap="none" spc="0" normalizeH="0" baseline="0" noProof="0" dirty="0">
                    <a:ln>
                      <a:noFill/>
                    </a:ln>
                    <a:solidFill>
                      <a:prstClr val="black"/>
                    </a:solidFill>
                    <a:effectLst/>
                    <a:uLnTx/>
                    <a:uFillTx/>
                    <a:latin typeface="UTM Avo" panose="02040603050506020204" pitchFamily="18"/>
                  </a:rPr>
                  <a:t>C.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mc:Choice>
        <mc:Fallback xmlns="">
          <p:sp>
            <p:nvSpPr>
              <p:cNvPr id="29" name="Rectangle 28"/>
              <p:cNvSpPr>
                <a:spLocks noRot="1" noChangeAspect="1" noMove="1" noResize="1" noEditPoints="1" noAdjustHandles="1" noChangeArrowheads="1" noChangeShapeType="1" noTextEdit="1"/>
              </p:cNvSpPr>
              <p:nvPr/>
            </p:nvSpPr>
            <p:spPr>
              <a:xfrm>
                <a:off x="6705600" y="1488975"/>
                <a:ext cx="4191000" cy="1021876"/>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p:cNvSpPr/>
              <p:nvPr/>
            </p:nvSpPr>
            <p:spPr>
              <a:xfrm>
                <a:off x="6705600" y="2659377"/>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vi-VN" sz="2600" b="0" i="0" u="none" strike="noStrike" kern="1200" cap="none" spc="0" normalizeH="0" baseline="0" noProof="0" dirty="0">
                    <a:ln>
                      <a:noFill/>
                    </a:ln>
                    <a:solidFill>
                      <a:prstClr val="black"/>
                    </a:solidFill>
                    <a:effectLst/>
                    <a:uLnTx/>
                    <a:uFillTx/>
                    <a:latin typeface="UTM Avo" panose="02040603050506020204" pitchFamily="18"/>
                  </a:rPr>
                  <a:t>D.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mc:Choice>
        <mc:Fallback xmlns="">
          <p:sp>
            <p:nvSpPr>
              <p:cNvPr id="30" name="Rectangle 29"/>
              <p:cNvSpPr>
                <a:spLocks noRot="1" noChangeAspect="1" noMove="1" noResize="1" noEditPoints="1" noAdjustHandles="1" noChangeArrowheads="1" noChangeShapeType="1" noTextEdit="1"/>
              </p:cNvSpPr>
              <p:nvPr/>
            </p:nvSpPr>
            <p:spPr>
              <a:xfrm>
                <a:off x="6705600" y="2659377"/>
                <a:ext cx="4191000" cy="998221"/>
              </a:xfrm>
              <a:prstGeom prst="rect">
                <a:avLst/>
              </a:prstGeom>
              <a:blipFill>
                <a:blip r:embed="rId8"/>
                <a:stretch>
                  <a:fillRect/>
                </a:stretch>
              </a:blipFill>
              <a:ln>
                <a:noFill/>
              </a:ln>
            </p:spPr>
            <p:txBody>
              <a:bodyPr/>
              <a:lstStyle/>
              <a:p>
                <a:r>
                  <a:rPr lang="en-US">
                    <a:noFill/>
                  </a:rPr>
                  <a:t> </a:t>
                </a:r>
              </a:p>
            </p:txBody>
          </p:sp>
        </mc:Fallback>
      </mc:AlternateContent>
      <p:pic>
        <p:nvPicPr>
          <p:cNvPr id="7" name="Picture 6" descr="e324d9d037662d64fc16b51b9bfbdbac.png"/>
          <p:cNvPicPr>
            <a:picLocks noChangeAspect="1"/>
          </p:cNvPicPr>
          <p:nvPr/>
        </p:nvPicPr>
        <p:blipFill>
          <a:blip r:embed="rId9" cstate="print"/>
          <a:stretch>
            <a:fillRect/>
          </a:stretch>
        </p:blipFill>
        <p:spPr>
          <a:xfrm>
            <a:off x="3810000" y="5334000"/>
            <a:ext cx="1905000" cy="2057400"/>
          </a:xfrm>
          <a:prstGeom prst="rect">
            <a:avLst/>
          </a:prstGeom>
        </p:spPr>
      </p:pic>
      <p:pic>
        <p:nvPicPr>
          <p:cNvPr id="4" name="Picture 3" descr="4f942a9486ec68153575dc78a42d480b.png">
            <a:extLst>
              <a:ext uri="{FF2B5EF4-FFF2-40B4-BE49-F238E27FC236}">
                <a16:creationId xmlns:a16="http://schemas.microsoft.com/office/drawing/2014/main" id="{D0CECB29-7FCE-49E5-DDD1-35C590429639}"/>
              </a:ext>
            </a:extLst>
          </p:cNvPr>
          <p:cNvPicPr>
            <a:picLocks noChangeAspect="1"/>
          </p:cNvPicPr>
          <p:nvPr/>
        </p:nvPicPr>
        <p:blipFill>
          <a:blip r:embed="rId10"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11"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12"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11"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3"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4"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B</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D</a:t>
            </a:r>
          </a:p>
        </p:txBody>
      </p:sp>
      <p:pic>
        <p:nvPicPr>
          <p:cNvPr id="10" name="Picture 9" descr="e86f050d219b5585368f7ef298c00175.png"/>
          <p:cNvPicPr>
            <a:picLocks noChangeAspect="1"/>
          </p:cNvPicPr>
          <p:nvPr/>
        </p:nvPicPr>
        <p:blipFill>
          <a:blip r:embed="rId15"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A</a:t>
            </a:r>
          </a:p>
        </p:txBody>
      </p:sp>
      <p:pic>
        <p:nvPicPr>
          <p:cNvPr id="31" name="Picture 30" descr="ca.png"/>
          <p:cNvPicPr>
            <a:picLocks noChangeAspect="1"/>
          </p:cNvPicPr>
          <p:nvPr/>
        </p:nvPicPr>
        <p:blipFill>
          <a:blip r:embed="rId16" cstate="print"/>
          <a:stretch>
            <a:fillRect/>
          </a:stretch>
        </p:blipFill>
        <p:spPr>
          <a:xfrm>
            <a:off x="6781800" y="5867403"/>
            <a:ext cx="533400" cy="473671"/>
          </a:xfrm>
          <a:prstGeom prst="rect">
            <a:avLst/>
          </a:prstGeom>
        </p:spPr>
      </p:pic>
      <p:pic>
        <p:nvPicPr>
          <p:cNvPr id="12" name="Picture 11" descr="e86f050d219b5585368f7ef298c00175.png"/>
          <p:cNvPicPr>
            <a:picLocks noChangeAspect="1"/>
          </p:cNvPicPr>
          <p:nvPr/>
        </p:nvPicPr>
        <p:blipFill>
          <a:blip r:embed="rId17" cstate="print"/>
          <a:stretch>
            <a:fillRect/>
          </a:stretch>
        </p:blipFill>
        <p:spPr>
          <a:xfrm>
            <a:off x="6324600" y="5029200"/>
            <a:ext cx="1676400" cy="1676400"/>
          </a:xfrm>
          <a:prstGeom prst="rect">
            <a:avLst/>
          </a:prstGeom>
        </p:spPr>
      </p:pic>
      <p:sp>
        <p:nvSpPr>
          <p:cNvPr id="20" name="TextBox 19"/>
          <p:cNvSpPr txBox="1"/>
          <p:nvPr/>
        </p:nvSpPr>
        <p:spPr>
          <a:xfrm>
            <a:off x="67056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C</a:t>
            </a:r>
          </a:p>
        </p:txBody>
      </p:sp>
      <p:sp>
        <p:nvSpPr>
          <p:cNvPr id="14" name="Rectangle 13">
            <a:extLst>
              <a:ext uri="{FF2B5EF4-FFF2-40B4-BE49-F238E27FC236}">
                <a16:creationId xmlns:a16="http://schemas.microsoft.com/office/drawing/2014/main" id="{9A158EEE-D778-8F7A-6B34-8F5B550AA328}"/>
              </a:ext>
            </a:extLst>
          </p:cNvPr>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5" name="Rectangle 14">
            <a:extLst>
              <a:ext uri="{FF2B5EF4-FFF2-40B4-BE49-F238E27FC236}">
                <a16:creationId xmlns:a16="http://schemas.microsoft.com/office/drawing/2014/main" id="{54FDAB7D-3492-70DC-09F2-B981FB41A009}"/>
              </a:ext>
            </a:extLst>
          </p:cNvPr>
          <p:cNvSpPr/>
          <p:nvPr/>
        </p:nvSpPr>
        <p:spPr>
          <a:xfrm>
            <a:off x="1696168" y="5529937"/>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8" name="Rectangle 17">
            <a:extLst>
              <a:ext uri="{FF2B5EF4-FFF2-40B4-BE49-F238E27FC236}">
                <a16:creationId xmlns:a16="http://schemas.microsoft.com/office/drawing/2014/main" id="{B68B8863-4383-D0A3-A31C-A38F8501087F}"/>
              </a:ext>
            </a:extLst>
          </p:cNvPr>
          <p:cNvSpPr/>
          <p:nvPr/>
        </p:nvSpPr>
        <p:spPr>
          <a:xfrm>
            <a:off x="8716111" y="545812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22" name="Picture 21" descr="Logo, company name&#10;&#10;Description automatically generated">
            <a:extLst>
              <a:ext uri="{FF2B5EF4-FFF2-40B4-BE49-F238E27FC236}">
                <a16:creationId xmlns:a16="http://schemas.microsoft.com/office/drawing/2014/main" id="{C241006E-9EA1-B320-BD70-F14C729452ED}"/>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15585767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21"/>
                                            </p:cond>
                                          </p:stCondLst>
                                          <p:endCondLst>
                                            <p:cond evt="onStopAudio" delay="0">
                                              <p:tgtEl>
                                                <p:sldTgt/>
                                              </p:tgtEl>
                                            </p:cond>
                                          </p:endCondLst>
                                        </p:cTn>
                                        <p:tgtEl>
                                          <p:sndTgt r:embed="rId4" name="dung .wav"/>
                                        </p:tgtEl>
                                      </p:cMediaNode>
                                    </p:audio>
                                  </p:sub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42" presetClass="path" presetSubtype="0" accel="50000" decel="50000" fill="hold" nodeType="afterEffect">
                                  <p:stCondLst>
                                    <p:cond delay="0"/>
                                  </p:stCondLst>
                                  <p:childTnLst>
                                    <p:animMotion origin="layout" path="M 2.77556E-17 1.11111E-6 L 0.24245 0.02778 " pathEditMode="relative" rAng="0" ptsTypes="AA">
                                      <p:cBhvr>
                                        <p:cTn id="33" dur="2000" fill="hold"/>
                                        <p:tgtEl>
                                          <p:spTgt spid="4"/>
                                        </p:tgtEl>
                                        <p:attrNameLst>
                                          <p:attrName>ppt_x</p:attrName>
                                          <p:attrName>ppt_y</p:attrName>
                                        </p:attrNameLst>
                                      </p:cBhvr>
                                      <p:rCtr x="12122" y="1389"/>
                                    </p:animMotion>
                                  </p:childTnLst>
                                </p:cTn>
                              </p:par>
                              <p:par>
                                <p:cTn id="34" presetID="0" presetClass="path" presetSubtype="0" accel="50000" decel="50000" fill="hold" nodeType="withEffect">
                                  <p:stCondLst>
                                    <p:cond delay="0"/>
                                  </p:stCondLst>
                                  <p:childTnLst>
                                    <p:animMotion origin="layout" path="M 3.33333E-6 3.7037E-6 C 0.04687 -0.03473 0.09375 -0.06922 0.10937 -0.10973 C 0.125 -0.15024 0.12465 -0.21528 0.09375 -0.24399 C 0.06284 -0.27246 -0.03889 -0.29005 -0.07657 -0.28195 C -0.11424 -0.27385 -0.12361 -0.23426 -0.13282 -0.19468 " pathEditMode="relative" rAng="0" ptsTypes="aaaaA">
                                      <p:cBhvr>
                                        <p:cTn id="35" dur="2000" fill="hold"/>
                                        <p:tgtEl>
                                          <p:spTgt spid="31"/>
                                        </p:tgtEl>
                                        <p:attrNameLst>
                                          <p:attrName>ppt_x</p:attrName>
                                          <p:attrName>ppt_y</p:attrName>
                                        </p:attrNameLst>
                                      </p:cBhvr>
                                      <p:rCtr x="-400" y="-14500"/>
                                    </p:animMotion>
                                  </p:childTnLst>
                                </p:cTn>
                              </p:par>
                            </p:childTnLst>
                          </p:cTn>
                        </p:par>
                        <p:par>
                          <p:cTn id="36" fill="hold">
                            <p:stCondLst>
                              <p:cond delay="3000"/>
                            </p:stCondLst>
                            <p:childTnLst>
                              <p:par>
                                <p:cTn id="37" presetID="47" presetClass="exit" presetSubtype="0" fill="hold" nodeType="afterEffect">
                                  <p:stCondLst>
                                    <p:cond delay="0"/>
                                  </p:stCondLst>
                                  <p:childTnLst>
                                    <p:animEffect transition="out" filter="fade">
                                      <p:cBhvr>
                                        <p:cTn id="38" dur="2000"/>
                                        <p:tgtEl>
                                          <p:spTgt spid="31"/>
                                        </p:tgtEl>
                                      </p:cBhvr>
                                    </p:animEffect>
                                    <p:anim calcmode="lin" valueType="num">
                                      <p:cBhvr>
                                        <p:cTn id="39" dur="2000"/>
                                        <p:tgtEl>
                                          <p:spTgt spid="31"/>
                                        </p:tgtEl>
                                        <p:attrNameLst>
                                          <p:attrName>ppt_x</p:attrName>
                                        </p:attrNameLst>
                                      </p:cBhvr>
                                      <p:tavLst>
                                        <p:tav tm="0">
                                          <p:val>
                                            <p:strVal val="ppt_x"/>
                                          </p:val>
                                        </p:tav>
                                        <p:tav tm="100000">
                                          <p:val>
                                            <p:strVal val="ppt_x"/>
                                          </p:val>
                                        </p:tav>
                                      </p:tavLst>
                                    </p:anim>
                                    <p:anim calcmode="lin" valueType="num">
                                      <p:cBhvr>
                                        <p:cTn id="40" dur="2000"/>
                                        <p:tgtEl>
                                          <p:spTgt spid="31"/>
                                        </p:tgtEl>
                                        <p:attrNameLst>
                                          <p:attrName>ppt_y</p:attrName>
                                        </p:attrNameLst>
                                      </p:cBhvr>
                                      <p:tavLst>
                                        <p:tav tm="0">
                                          <p:val>
                                            <p:strVal val="ppt_y"/>
                                          </p:val>
                                        </p:tav>
                                        <p:tav tm="100000">
                                          <p:val>
                                            <p:strVal val="ppt_y-.1"/>
                                          </p:val>
                                        </p:tav>
                                      </p:tavLst>
                                    </p:anim>
                                    <p:set>
                                      <p:cBhvr>
                                        <p:cTn id="4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47" presetClass="exit" presetSubtype="0" fill="hold" grpId="0" nodeType="clickEffect">
                                  <p:stCondLst>
                                    <p:cond delay="0"/>
                                  </p:stCondLst>
                                  <p:childTnLst>
                                    <p:animEffect transition="out" filter="fade">
                                      <p:cBhvr>
                                        <p:cTn id="46" dur="1000"/>
                                        <p:tgtEl>
                                          <p:spTgt spid="21"/>
                                        </p:tgtEl>
                                      </p:cBhvr>
                                    </p:animEffect>
                                    <p:anim calcmode="lin" valueType="num">
                                      <p:cBhvr>
                                        <p:cTn id="47" dur="1000"/>
                                        <p:tgtEl>
                                          <p:spTgt spid="21"/>
                                        </p:tgtEl>
                                        <p:attrNameLst>
                                          <p:attrName>ppt_x</p:attrName>
                                        </p:attrNameLst>
                                      </p:cBhvr>
                                      <p:tavLst>
                                        <p:tav tm="0">
                                          <p:val>
                                            <p:strVal val="ppt_x"/>
                                          </p:val>
                                        </p:tav>
                                        <p:tav tm="100000">
                                          <p:val>
                                            <p:strVal val="ppt_x"/>
                                          </p:val>
                                        </p:tav>
                                      </p:tavLst>
                                    </p:anim>
                                    <p:anim calcmode="lin" valueType="num">
                                      <p:cBhvr>
                                        <p:cTn id="48" dur="1000"/>
                                        <p:tgtEl>
                                          <p:spTgt spid="21"/>
                                        </p:tgtEl>
                                        <p:attrNameLst>
                                          <p:attrName>ppt_y</p:attrName>
                                        </p:attrNameLst>
                                      </p:cBhvr>
                                      <p:tavLst>
                                        <p:tav tm="0">
                                          <p:val>
                                            <p:strVal val="ppt_y"/>
                                          </p:val>
                                        </p:tav>
                                        <p:tav tm="100000">
                                          <p:val>
                                            <p:strVal val="ppt_y-.1"/>
                                          </p:val>
                                        </p:tav>
                                      </p:tavLst>
                                    </p:anim>
                                    <p:set>
                                      <p:cBhvr>
                                        <p:cTn id="49" dur="1" fill="hold">
                                          <p:stCondLst>
                                            <p:cond delay="999"/>
                                          </p:stCondLst>
                                        </p:cTn>
                                        <p:tgtEl>
                                          <p:spTgt spid="21"/>
                                        </p:tgtEl>
                                        <p:attrNameLst>
                                          <p:attrName>style.visibility</p:attrName>
                                        </p:attrNameLst>
                                      </p:cBhvr>
                                      <p:to>
                                        <p:strVal val="hidden"/>
                                      </p:to>
                                    </p:set>
                                  </p:childTnLst>
                                </p:cTn>
                              </p:par>
                              <p:par>
                                <p:cTn id="50" presetID="47" presetClass="exit" presetSubtype="0" fill="hold" nodeType="withEffect">
                                  <p:stCondLst>
                                    <p:cond delay="0"/>
                                  </p:stCondLst>
                                  <p:childTnLst>
                                    <p:animEffect transition="out" filter="fade">
                                      <p:cBhvr>
                                        <p:cTn id="51" dur="1000"/>
                                        <p:tgtEl>
                                          <p:spTgt spid="13"/>
                                        </p:tgtEl>
                                      </p:cBhvr>
                                    </p:animEffect>
                                    <p:anim calcmode="lin" valueType="num">
                                      <p:cBhvr>
                                        <p:cTn id="52" dur="1000"/>
                                        <p:tgtEl>
                                          <p:spTgt spid="13"/>
                                        </p:tgtEl>
                                        <p:attrNameLst>
                                          <p:attrName>ppt_x</p:attrName>
                                        </p:attrNameLst>
                                      </p:cBhvr>
                                      <p:tavLst>
                                        <p:tav tm="0">
                                          <p:val>
                                            <p:strVal val="ppt_x"/>
                                          </p:val>
                                        </p:tav>
                                        <p:tav tm="100000">
                                          <p:val>
                                            <p:strVal val="ppt_x"/>
                                          </p:val>
                                        </p:tav>
                                      </p:tavLst>
                                    </p:anim>
                                    <p:anim calcmode="lin" valueType="num">
                                      <p:cBhvr>
                                        <p:cTn id="53" dur="1000"/>
                                        <p:tgtEl>
                                          <p:spTgt spid="13"/>
                                        </p:tgtEl>
                                        <p:attrNameLst>
                                          <p:attrName>ppt_y</p:attrName>
                                        </p:attrNameLst>
                                      </p:cBhvr>
                                      <p:tavLst>
                                        <p:tav tm="0">
                                          <p:val>
                                            <p:strVal val="ppt_y"/>
                                          </p:val>
                                        </p:tav>
                                        <p:tav tm="100000">
                                          <p:val>
                                            <p:strVal val="ppt_y-.1"/>
                                          </p:val>
                                        </p:tav>
                                      </p:tavLst>
                                    </p:anim>
                                    <p:set>
                                      <p:cBhvr>
                                        <p:cTn id="54" dur="1" fill="hold">
                                          <p:stCondLst>
                                            <p:cond delay="999"/>
                                          </p:stCondLst>
                                        </p:cTn>
                                        <p:tgtEl>
                                          <p:spTgt spid="13"/>
                                        </p:tgtEl>
                                        <p:attrNameLst>
                                          <p:attrName>style.visibility</p:attrName>
                                        </p:attrNameLst>
                                      </p:cBhvr>
                                      <p:to>
                                        <p:strVal val="hidden"/>
                                      </p:to>
                                    </p:set>
                                  </p:childTnLst>
                                </p:cTn>
                              </p:par>
                            </p:childTnLst>
                          </p:cTn>
                        </p:par>
                        <p:par>
                          <p:cTn id="55" fill="hold">
                            <p:stCondLst>
                              <p:cond delay="1000"/>
                            </p:stCondLst>
                            <p:childTnLst>
                              <p:par>
                                <p:cTn id="56" presetID="1"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9" grpId="0"/>
      <p:bldP spid="21" grpId="0"/>
      <p:bldP spid="32" grpId="0"/>
      <p:bldP spid="20" grpId="0"/>
      <p:bldP spid="14" grpId="0" animBg="1"/>
      <p:bldP spid="15" grpId="0" animBg="1"/>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bf70f5ebf1a718aef076b27dd45a5b3.png">
            <a:extLst>
              <a:ext uri="{FF2B5EF4-FFF2-40B4-BE49-F238E27FC236}">
                <a16:creationId xmlns:a16="http://schemas.microsoft.com/office/drawing/2014/main" id="{EE45B29C-49CC-3D9A-BCCD-38D33A06A329}"/>
              </a:ext>
            </a:extLst>
          </p:cNvPr>
          <p:cNvPicPr>
            <a:picLocks noChangeAspect="1"/>
          </p:cNvPicPr>
          <p:nvPr/>
        </p:nvPicPr>
        <p:blipFill>
          <a:blip r:embed="rId5" cstate="print"/>
          <a:stretch>
            <a:fillRect/>
          </a:stretch>
        </p:blipFill>
        <p:spPr>
          <a:xfrm>
            <a:off x="0" y="-1066800"/>
            <a:ext cx="12192000" cy="7924800"/>
          </a:xfrm>
          <a:prstGeom prst="rect">
            <a:avLst/>
          </a:prstGeom>
        </p:spPr>
      </p:pic>
      <p:sp>
        <p:nvSpPr>
          <p:cNvPr id="17" name="Rectangle 16"/>
          <p:cNvSpPr/>
          <p:nvPr/>
        </p:nvSpPr>
        <p:spPr>
          <a:xfrm>
            <a:off x="1524000" y="-1"/>
            <a:ext cx="9372600" cy="1359797"/>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30480" lvl="0" indent="0" algn="ctr" defTabSz="914400" rtl="0" eaLnBrk="1" fontAlgn="auto" latinLnBrk="0" hangingPunct="1">
              <a:lnSpc>
                <a:spcPct val="100000"/>
              </a:lnSpc>
              <a:spcBef>
                <a:spcPts val="0"/>
              </a:spcBef>
              <a:spcAft>
                <a:spcPts val="0"/>
              </a:spcAft>
              <a:buClrTx/>
              <a:buSzTx/>
              <a:buFontTx/>
              <a:buNone/>
              <a:tabLst/>
              <a:defRPr/>
            </a:pP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Câu </a:t>
            </a:r>
            <a:r>
              <a:rPr kumimoji="0" lang="en-US"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9</a:t>
            </a: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Công thức cấu tạo thu gọn của butane là</a:t>
            </a:r>
            <a:endParaRPr kumimoji="0" lang="en-US" sz="2600" b="0" i="0" u="none" strike="noStrike" kern="1200" cap="none" spc="0" normalizeH="0" baseline="0" noProof="0" dirty="0">
              <a:ln>
                <a:noFill/>
              </a:ln>
              <a:solidFill>
                <a:prstClr val="white"/>
              </a:solidFill>
              <a:effectLst/>
              <a:uLnTx/>
              <a:uFillTx/>
              <a:latin typeface="UTM Avo" panose="02040603050506020204" pitchFamily="18"/>
              <a:ea typeface="Arial" panose="020B0604020202020204" pitchFamily="34" charset="0"/>
              <a:cs typeface="Arial" panose="020B0604020202020204" pitchFamily="34" charset="0"/>
            </a:endParaRPr>
          </a:p>
        </p:txBody>
      </p:sp>
      <p:sp>
        <p:nvSpPr>
          <p:cNvPr id="24" name="Rectangle 23"/>
          <p:cNvSpPr/>
          <p:nvPr/>
        </p:nvSpPr>
        <p:spPr>
          <a:xfrm>
            <a:off x="1524000" y="1496305"/>
            <a:ext cx="4191000" cy="99621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pl-PL" sz="2600" b="0" i="0" u="none" strike="noStrike" kern="1200" cap="none" spc="0" normalizeH="0" baseline="0" noProof="0" dirty="0">
                <a:ln>
                  <a:noFill/>
                </a:ln>
                <a:solidFill>
                  <a:prstClr val="black"/>
                </a:solidFill>
                <a:effectLst/>
                <a:uLnTx/>
                <a:uFillTx/>
                <a:latin typeface="UTM Avo" panose="02040603050506020204" pitchFamily="18"/>
              </a:rPr>
              <a:t>A.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mc:AlternateContent xmlns:mc="http://schemas.openxmlformats.org/markup-compatibility/2006" xmlns:a14="http://schemas.microsoft.com/office/drawing/2010/main">
        <mc:Choice Requires="a14">
          <p:sp>
            <p:nvSpPr>
              <p:cNvPr id="28" name="Rectangle 27"/>
              <p:cNvSpPr/>
              <p:nvPr/>
            </p:nvSpPr>
            <p:spPr>
              <a:xfrm>
                <a:off x="1524000" y="2583175"/>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en-US" sz="2600" b="0" i="0" u="none" strike="noStrike" kern="1200" cap="none" spc="0" normalizeH="0" baseline="0" noProof="0" dirty="0">
                    <a:ln>
                      <a:noFill/>
                    </a:ln>
                    <a:solidFill>
                      <a:prstClr val="black"/>
                    </a:solidFill>
                    <a:effectLst/>
                    <a:uLnTx/>
                    <a:uFillTx/>
                    <a:latin typeface="UTM Avo" panose="02040603050506020204" pitchFamily="18"/>
                  </a:rPr>
                  <a:t>B.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mc:Choice>
        <mc:Fallback xmlns="">
          <p:sp>
            <p:nvSpPr>
              <p:cNvPr id="28" name="Rectangle 27"/>
              <p:cNvSpPr>
                <a:spLocks noRot="1" noChangeAspect="1" noMove="1" noResize="1" noEditPoints="1" noAdjustHandles="1" noChangeArrowheads="1" noChangeShapeType="1" noTextEdit="1"/>
              </p:cNvSpPr>
              <p:nvPr/>
            </p:nvSpPr>
            <p:spPr>
              <a:xfrm>
                <a:off x="1524000" y="2583175"/>
                <a:ext cx="4191000" cy="998221"/>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6705600" y="1490111"/>
                <a:ext cx="4191000" cy="996209"/>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it-IT" sz="2600" b="0" i="0" u="none" strike="noStrike" kern="1200" cap="none" spc="0" normalizeH="0" baseline="0" noProof="0" dirty="0">
                    <a:ln>
                      <a:noFill/>
                    </a:ln>
                    <a:solidFill>
                      <a:prstClr val="black"/>
                    </a:solidFill>
                    <a:effectLst/>
                    <a:uLnTx/>
                    <a:uFillTx/>
                    <a:latin typeface="UTM Avo" panose="02040603050506020204" pitchFamily="18"/>
                  </a:rPr>
                  <a:t>C.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14:m>
                  <m:oMath xmlns:m="http://schemas.openxmlformats.org/officeDocument/2006/math">
                    <m:r>
                      <a:rPr kumimoji="0" lang="vi-VN" sz="26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a:endParaRPr>
              </a:p>
            </p:txBody>
          </p:sp>
        </mc:Choice>
        <mc:Fallback xmlns="">
          <p:sp>
            <p:nvSpPr>
              <p:cNvPr id="29" name="Rectangle 28"/>
              <p:cNvSpPr>
                <a:spLocks noRot="1" noChangeAspect="1" noMove="1" noResize="1" noEditPoints="1" noAdjustHandles="1" noChangeArrowheads="1" noChangeShapeType="1" noTextEdit="1"/>
              </p:cNvSpPr>
              <p:nvPr/>
            </p:nvSpPr>
            <p:spPr>
              <a:xfrm>
                <a:off x="6705600" y="1490111"/>
                <a:ext cx="4191000" cy="996209"/>
              </a:xfrm>
              <a:prstGeom prst="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p:cNvSpPr/>
              <p:nvPr/>
            </p:nvSpPr>
            <p:spPr>
              <a:xfrm>
                <a:off x="6705600" y="2659377"/>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vi-VN" sz="2200" b="0" i="0" u="none" strike="noStrike" kern="1200" cap="none" spc="0" normalizeH="0" baseline="0" noProof="0" dirty="0">
                    <a:ln>
                      <a:noFill/>
                    </a:ln>
                    <a:solidFill>
                      <a:prstClr val="black"/>
                    </a:solidFill>
                    <a:effectLst/>
                    <a:uLnTx/>
                    <a:uFillTx/>
                    <a:latin typeface="UTM Avo" panose="02040603050506020204" pitchFamily="18"/>
                    <a:ea typeface="+mn-ea"/>
                    <a:cs typeface="+mn-cs"/>
                  </a:rPr>
                  <a:t>D.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14:m>
                  <m:oMath xmlns:m="http://schemas.openxmlformats.org/officeDocument/2006/math">
                    <m:r>
                      <a:rPr kumimoji="0" lang="vi-VN" sz="24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14:m>
                  <m:oMath xmlns:m="http://schemas.openxmlformats.org/officeDocument/2006/math">
                    <m:r>
                      <a:rPr kumimoji="0" lang="vi-VN" sz="2400" b="0" i="1" u="none" strike="noStrike" kern="1200" cap="none" spc="0" normalizeH="0" baseline="0" noProof="0" dirty="0" smtClean="0">
                        <a:ln>
                          <a:noFill/>
                        </a:ln>
                        <a:solidFill>
                          <a:srgbClr val="000000"/>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2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mc:Choice>
        <mc:Fallback xmlns="">
          <p:sp>
            <p:nvSpPr>
              <p:cNvPr id="30" name="Rectangle 29"/>
              <p:cNvSpPr>
                <a:spLocks noRot="1" noChangeAspect="1" noMove="1" noResize="1" noEditPoints="1" noAdjustHandles="1" noChangeArrowheads="1" noChangeShapeType="1" noTextEdit="1"/>
              </p:cNvSpPr>
              <p:nvPr/>
            </p:nvSpPr>
            <p:spPr>
              <a:xfrm>
                <a:off x="6705600" y="2659377"/>
                <a:ext cx="4191000" cy="998221"/>
              </a:xfrm>
              <a:prstGeom prst="rect">
                <a:avLst/>
              </a:prstGeom>
              <a:blipFill>
                <a:blip r:embed="rId8"/>
                <a:stretch>
                  <a:fillRect/>
                </a:stretch>
              </a:blipFill>
              <a:ln>
                <a:noFill/>
              </a:ln>
            </p:spPr>
            <p:txBody>
              <a:bodyPr/>
              <a:lstStyle/>
              <a:p>
                <a:r>
                  <a:rPr lang="en-US">
                    <a:noFill/>
                  </a:rPr>
                  <a:t> </a:t>
                </a:r>
              </a:p>
            </p:txBody>
          </p:sp>
        </mc:Fallback>
      </mc:AlternateContent>
      <p:pic>
        <p:nvPicPr>
          <p:cNvPr id="7" name="Picture 6" descr="e324d9d037662d64fc16b51b9bfbdbac.png"/>
          <p:cNvPicPr>
            <a:picLocks noChangeAspect="1"/>
          </p:cNvPicPr>
          <p:nvPr/>
        </p:nvPicPr>
        <p:blipFill>
          <a:blip r:embed="rId9" cstate="print"/>
          <a:stretch>
            <a:fillRect/>
          </a:stretch>
        </p:blipFill>
        <p:spPr>
          <a:xfrm>
            <a:off x="3810000" y="5334000"/>
            <a:ext cx="1905000" cy="2057400"/>
          </a:xfrm>
          <a:prstGeom prst="rect">
            <a:avLst/>
          </a:prstGeom>
        </p:spPr>
      </p:pic>
      <p:pic>
        <p:nvPicPr>
          <p:cNvPr id="2" name="Picture 1" descr="4f942a9486ec68153575dc78a42d480b.png">
            <a:extLst>
              <a:ext uri="{FF2B5EF4-FFF2-40B4-BE49-F238E27FC236}">
                <a16:creationId xmlns:a16="http://schemas.microsoft.com/office/drawing/2014/main" id="{B29DB5F4-19FD-8E7B-D0F5-FDC6237F3B96}"/>
              </a:ext>
            </a:extLst>
          </p:cNvPr>
          <p:cNvPicPr>
            <a:picLocks noChangeAspect="1"/>
          </p:cNvPicPr>
          <p:nvPr/>
        </p:nvPicPr>
        <p:blipFill>
          <a:blip r:embed="rId10"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11"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12"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11" cstate="print"/>
          <a:stretch>
            <a:fillRect/>
          </a:stretch>
        </p:blipFill>
        <p:spPr>
          <a:xfrm>
            <a:off x="1524000" y="5410200"/>
            <a:ext cx="1905000" cy="1923494"/>
          </a:xfrm>
          <a:prstGeom prst="rect">
            <a:avLst/>
          </a:prstGeom>
        </p:spPr>
      </p:pic>
      <p:pic>
        <p:nvPicPr>
          <p:cNvPr id="11" name="Picture 10" descr="e86f050d219b5585368f7ef298c00175.png"/>
          <p:cNvPicPr>
            <a:picLocks noChangeAspect="1"/>
          </p:cNvPicPr>
          <p:nvPr/>
        </p:nvPicPr>
        <p:blipFill>
          <a:blip r:embed="rId13"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B</a:t>
            </a:r>
          </a:p>
        </p:txBody>
      </p:sp>
      <p:pic>
        <p:nvPicPr>
          <p:cNvPr id="10" name="Picture 9" descr="e86f050d219b5585368f7ef298c00175.png"/>
          <p:cNvPicPr>
            <a:picLocks noChangeAspect="1"/>
          </p:cNvPicPr>
          <p:nvPr/>
        </p:nvPicPr>
        <p:blipFill>
          <a:blip r:embed="rId14"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A</a:t>
            </a:r>
          </a:p>
        </p:txBody>
      </p:sp>
      <p:pic>
        <p:nvPicPr>
          <p:cNvPr id="31" name="Picture 30" descr="ca.png"/>
          <p:cNvPicPr>
            <a:picLocks noChangeAspect="1"/>
          </p:cNvPicPr>
          <p:nvPr/>
        </p:nvPicPr>
        <p:blipFill>
          <a:blip r:embed="rId15" cstate="print"/>
          <a:stretch>
            <a:fillRect/>
          </a:stretch>
        </p:blipFill>
        <p:spPr>
          <a:xfrm>
            <a:off x="9144000" y="5791203"/>
            <a:ext cx="533400" cy="473671"/>
          </a:xfrm>
          <a:prstGeom prst="rect">
            <a:avLst/>
          </a:prstGeom>
        </p:spPr>
      </p:pic>
      <p:pic>
        <p:nvPicPr>
          <p:cNvPr id="12" name="Picture 11" descr="e86f050d219b5585368f7ef298c00175.png"/>
          <p:cNvPicPr>
            <a:picLocks noChangeAspect="1"/>
          </p:cNvPicPr>
          <p:nvPr/>
        </p:nvPicPr>
        <p:blipFill>
          <a:blip r:embed="rId16" cstate="print"/>
          <a:stretch>
            <a:fillRect/>
          </a:stretch>
        </p:blipFill>
        <p:spPr>
          <a:xfrm>
            <a:off x="6324600" y="4953000"/>
            <a:ext cx="1676400" cy="1752600"/>
          </a:xfrm>
          <a:prstGeom prst="rect">
            <a:avLst/>
          </a:prstGeom>
        </p:spPr>
      </p:pic>
      <p:sp>
        <p:nvSpPr>
          <p:cNvPr id="20" name="TextBox 19"/>
          <p:cNvSpPr txBox="1"/>
          <p:nvPr/>
        </p:nvSpPr>
        <p:spPr>
          <a:xfrm>
            <a:off x="67056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C</a:t>
            </a:r>
          </a:p>
        </p:txBody>
      </p:sp>
      <p:pic>
        <p:nvPicPr>
          <p:cNvPr id="13" name="Picture 12" descr="e86f050d219b5585368f7ef298c00175.png"/>
          <p:cNvPicPr>
            <a:picLocks noChangeAspect="1"/>
          </p:cNvPicPr>
          <p:nvPr/>
        </p:nvPicPr>
        <p:blipFill>
          <a:blip r:embed="rId17" cstate="print"/>
          <a:stretch>
            <a:fillRect/>
          </a:stretch>
        </p:blipFill>
        <p:spPr>
          <a:xfrm>
            <a:off x="8610600" y="5105400"/>
            <a:ext cx="1752600" cy="1752600"/>
          </a:xfrm>
          <a:prstGeom prst="rect">
            <a:avLst/>
          </a:prstGeom>
        </p:spPr>
      </p:pic>
      <p:sp>
        <p:nvSpPr>
          <p:cNvPr id="21" name="TextBox 20"/>
          <p:cNvSpPr txBox="1"/>
          <p:nvPr/>
        </p:nvSpPr>
        <p:spPr>
          <a:xfrm>
            <a:off x="8991600" y="56388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D</a:t>
            </a:r>
          </a:p>
        </p:txBody>
      </p:sp>
      <p:sp>
        <p:nvSpPr>
          <p:cNvPr id="22" name="Rectangle 21"/>
          <p:cNvSpPr/>
          <p:nvPr/>
        </p:nvSpPr>
        <p:spPr>
          <a:xfrm>
            <a:off x="1828800" y="54864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23" name="Rectangle 22"/>
          <p:cNvSpPr/>
          <p:nvPr/>
        </p:nvSpPr>
        <p:spPr>
          <a:xfrm>
            <a:off x="64008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25" name="Rectangle 24"/>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5B7E9A99-CC0F-C367-673E-DA72E022982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5797349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34" restart="whenNotActive" fill="hold" evtFilter="cancelBubble" nodeType="interactiveSeq">
                <p:stCondLst>
                  <p:cond evt="onClick" delay="0">
                    <p:tgtEl>
                      <p:spTgt spid="21"/>
                    </p:tgtEl>
                  </p:cond>
                </p:stCondLst>
                <p:endSync evt="end" delay="0">
                  <p:rtn val="all"/>
                </p:endSync>
                <p:childTnLst>
                  <p:par>
                    <p:cTn id="35" fill="hold">
                      <p:stCondLst>
                        <p:cond delay="0"/>
                      </p:stCondLst>
                      <p:childTnLst>
                        <p:par>
                          <p:cTn id="36" fill="hold">
                            <p:stCondLst>
                              <p:cond delay="0"/>
                            </p:stCondLst>
                            <p:childTnLst>
                              <p:par>
                                <p:cTn id="37" presetID="47" presetClass="exit" presetSubtype="0" fill="hold" grpId="0" nodeType="clickEffect">
                                  <p:stCondLst>
                                    <p:cond delay="0"/>
                                  </p:stCondLst>
                                  <p:childTnLst>
                                    <p:animEffect transition="out" filter="fade">
                                      <p:cBhvr>
                                        <p:cTn id="38" dur="1000"/>
                                        <p:tgtEl>
                                          <p:spTgt spid="21"/>
                                        </p:tgtEl>
                                      </p:cBhvr>
                                    </p:animEffect>
                                    <p:anim calcmode="lin" valueType="num">
                                      <p:cBhvr>
                                        <p:cTn id="39" dur="1000"/>
                                        <p:tgtEl>
                                          <p:spTgt spid="21"/>
                                        </p:tgtEl>
                                        <p:attrNameLst>
                                          <p:attrName>ppt_x</p:attrName>
                                        </p:attrNameLst>
                                      </p:cBhvr>
                                      <p:tavLst>
                                        <p:tav tm="0">
                                          <p:val>
                                            <p:strVal val="ppt_x"/>
                                          </p:val>
                                        </p:tav>
                                        <p:tav tm="100000">
                                          <p:val>
                                            <p:strVal val="ppt_x"/>
                                          </p:val>
                                        </p:tav>
                                      </p:tavLst>
                                    </p:anim>
                                    <p:anim calcmode="lin" valueType="num">
                                      <p:cBhvr>
                                        <p:cTn id="40" dur="1000"/>
                                        <p:tgtEl>
                                          <p:spTgt spid="21"/>
                                        </p:tgtEl>
                                        <p:attrNameLst>
                                          <p:attrName>ppt_y</p:attrName>
                                        </p:attrNameLst>
                                      </p:cBhvr>
                                      <p:tavLst>
                                        <p:tav tm="0">
                                          <p:val>
                                            <p:strVal val="ppt_y"/>
                                          </p:val>
                                        </p:tav>
                                        <p:tav tm="100000">
                                          <p:val>
                                            <p:strVal val="ppt_y-.1"/>
                                          </p:val>
                                        </p:tav>
                                      </p:tavLst>
                                    </p:anim>
                                    <p:set>
                                      <p:cBhvr>
                                        <p:cTn id="41"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37"/>
                                            </p:cond>
                                          </p:stCondLst>
                                          <p:endCondLst>
                                            <p:cond evt="onStopAudio" delay="0">
                                              <p:tgtEl>
                                                <p:sldTgt/>
                                              </p:tgtEl>
                                            </p:cond>
                                          </p:endCondLst>
                                        </p:cTn>
                                        <p:tgtEl>
                                          <p:sndTgt r:embed="rId4" name="dung .wav"/>
                                        </p:tgtEl>
                                      </p:cMediaNode>
                                    </p:audio>
                                  </p:subTnLst>
                                </p:cTn>
                              </p:par>
                              <p:par>
                                <p:cTn id="42" presetID="47" presetClass="exit" presetSubtype="0" fill="hold" nodeType="withEffect">
                                  <p:stCondLst>
                                    <p:cond delay="0"/>
                                  </p:stCondLst>
                                  <p:childTnLst>
                                    <p:animEffect transition="out" filter="fade">
                                      <p:cBhvr>
                                        <p:cTn id="43" dur="1000"/>
                                        <p:tgtEl>
                                          <p:spTgt spid="13"/>
                                        </p:tgtEl>
                                      </p:cBhvr>
                                    </p:animEffect>
                                    <p:anim calcmode="lin" valueType="num">
                                      <p:cBhvr>
                                        <p:cTn id="44" dur="1000"/>
                                        <p:tgtEl>
                                          <p:spTgt spid="13"/>
                                        </p:tgtEl>
                                        <p:attrNameLst>
                                          <p:attrName>ppt_x</p:attrName>
                                        </p:attrNameLst>
                                      </p:cBhvr>
                                      <p:tavLst>
                                        <p:tav tm="0">
                                          <p:val>
                                            <p:strVal val="ppt_x"/>
                                          </p:val>
                                        </p:tav>
                                        <p:tav tm="100000">
                                          <p:val>
                                            <p:strVal val="ppt_x"/>
                                          </p:val>
                                        </p:tav>
                                      </p:tavLst>
                                    </p:anim>
                                    <p:anim calcmode="lin" valueType="num">
                                      <p:cBhvr>
                                        <p:cTn id="45" dur="1000"/>
                                        <p:tgtEl>
                                          <p:spTgt spid="13"/>
                                        </p:tgtEl>
                                        <p:attrNameLst>
                                          <p:attrName>ppt_y</p:attrName>
                                        </p:attrNameLst>
                                      </p:cBhvr>
                                      <p:tavLst>
                                        <p:tav tm="0">
                                          <p:val>
                                            <p:strVal val="ppt_y"/>
                                          </p:val>
                                        </p:tav>
                                        <p:tav tm="100000">
                                          <p:val>
                                            <p:strVal val="ppt_y-.1"/>
                                          </p:val>
                                        </p:tav>
                                      </p:tavLst>
                                    </p:anim>
                                    <p:set>
                                      <p:cBhvr>
                                        <p:cTn id="46" dur="1" fill="hold">
                                          <p:stCondLst>
                                            <p:cond delay="999"/>
                                          </p:stCondLst>
                                        </p:cTn>
                                        <p:tgtEl>
                                          <p:spTgt spid="13"/>
                                        </p:tgtEl>
                                        <p:attrNameLst>
                                          <p:attrName>style.visibility</p:attrName>
                                        </p:attrNameLst>
                                      </p:cBhvr>
                                      <p:to>
                                        <p:strVal val="hidden"/>
                                      </p:to>
                                    </p:set>
                                  </p:childTnLst>
                                </p:cTn>
                              </p:par>
                            </p:childTnLst>
                          </p:cTn>
                        </p:par>
                        <p:par>
                          <p:cTn id="47" fill="hold">
                            <p:stCondLst>
                              <p:cond delay="1000"/>
                            </p:stCondLst>
                            <p:childTnLst>
                              <p:par>
                                <p:cTn id="48" presetID="42" presetClass="path" presetSubtype="0" accel="50000" decel="50000" fill="hold" nodeType="afterEffect">
                                  <p:stCondLst>
                                    <p:cond delay="0"/>
                                  </p:stCondLst>
                                  <p:childTnLst>
                                    <p:animMotion origin="layout" path="M 2.77556E-17 1.11111E-6 L 0.1625 0.03889 " pathEditMode="relative" rAng="0" ptsTypes="AA">
                                      <p:cBhvr>
                                        <p:cTn id="49" dur="2000" fill="hold"/>
                                        <p:tgtEl>
                                          <p:spTgt spid="2"/>
                                        </p:tgtEl>
                                        <p:attrNameLst>
                                          <p:attrName>ppt_x</p:attrName>
                                          <p:attrName>ppt_y</p:attrName>
                                        </p:attrNameLst>
                                      </p:cBhvr>
                                      <p:rCtr x="8125" y="1944"/>
                                    </p:animMotion>
                                  </p:childTnLst>
                                </p:cTn>
                              </p:par>
                              <p:par>
                                <p:cTn id="50" presetID="0" presetClass="path" presetSubtype="0" accel="50000" decel="50000" fill="hold" nodeType="withEffect">
                                  <p:stCondLst>
                                    <p:cond delay="0"/>
                                  </p:stCondLst>
                                  <p:childTnLst>
                                    <p:animMotion origin="layout" path="M -8.67362E-19 -4.81481E-6 C 0.02986 -0.02083 0.0599 -0.04144 0.06875 -0.075 C 0.0776 -0.10856 0.06979 -0.17014 0.05313 -0.20208 C 0.03646 -0.23403 0.00573 -0.25579 -0.03125 -0.26667 C -0.06823 -0.27755 -0.1191 -0.26667 -0.16875 -0.26667 C -0.2184 -0.26667 -0.29115 -0.27917 -0.32969 -0.26667 C -0.36823 -0.25417 -0.3842 -0.22292 -0.4 -0.19167 " pathEditMode="relative" ptsTypes="aaaaaaA">
                                      <p:cBhvr>
                                        <p:cTn id="51" dur="2000" fill="hold"/>
                                        <p:tgtEl>
                                          <p:spTgt spid="31"/>
                                        </p:tgtEl>
                                        <p:attrNameLst>
                                          <p:attrName>ppt_x</p:attrName>
                                          <p:attrName>ppt_y</p:attrName>
                                        </p:attrNameLst>
                                      </p:cBhvr>
                                    </p:animMotion>
                                  </p:childTnLst>
                                </p:cTn>
                              </p:par>
                            </p:childTnLst>
                          </p:cTn>
                        </p:par>
                        <p:par>
                          <p:cTn id="52" fill="hold">
                            <p:stCondLst>
                              <p:cond delay="3000"/>
                            </p:stCondLst>
                            <p:childTnLst>
                              <p:par>
                                <p:cTn id="53" presetID="47" presetClass="exit" presetSubtype="0" fill="hold" nodeType="afterEffect">
                                  <p:stCondLst>
                                    <p:cond delay="0"/>
                                  </p:stCondLst>
                                  <p:childTnLst>
                                    <p:animEffect transition="out" filter="fade">
                                      <p:cBhvr>
                                        <p:cTn id="54" dur="2000"/>
                                        <p:tgtEl>
                                          <p:spTgt spid="31"/>
                                        </p:tgtEl>
                                      </p:cBhvr>
                                    </p:animEffect>
                                    <p:anim calcmode="lin" valueType="num">
                                      <p:cBhvr>
                                        <p:cTn id="55" dur="2000"/>
                                        <p:tgtEl>
                                          <p:spTgt spid="31"/>
                                        </p:tgtEl>
                                        <p:attrNameLst>
                                          <p:attrName>ppt_x</p:attrName>
                                        </p:attrNameLst>
                                      </p:cBhvr>
                                      <p:tavLst>
                                        <p:tav tm="0">
                                          <p:val>
                                            <p:strVal val="ppt_x"/>
                                          </p:val>
                                        </p:tav>
                                        <p:tav tm="100000">
                                          <p:val>
                                            <p:strVal val="ppt_x"/>
                                          </p:val>
                                        </p:tav>
                                      </p:tavLst>
                                    </p:anim>
                                    <p:anim calcmode="lin" valueType="num">
                                      <p:cBhvr>
                                        <p:cTn id="56" dur="2000"/>
                                        <p:tgtEl>
                                          <p:spTgt spid="31"/>
                                        </p:tgtEl>
                                        <p:attrNameLst>
                                          <p:attrName>ppt_y</p:attrName>
                                        </p:attrNameLst>
                                      </p:cBhvr>
                                      <p:tavLst>
                                        <p:tav tm="0">
                                          <p:val>
                                            <p:strVal val="ppt_y"/>
                                          </p:val>
                                        </p:tav>
                                        <p:tav tm="100000">
                                          <p:val>
                                            <p:strVal val="ppt_y-.1"/>
                                          </p:val>
                                        </p:tav>
                                      </p:tavLst>
                                    </p:anim>
                                    <p:set>
                                      <p:cBhvr>
                                        <p:cTn id="57"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bldLst>
      <p:bldP spid="19" grpId="0"/>
      <p:bldP spid="32" grpId="0"/>
      <p:bldP spid="20" grpId="0"/>
      <p:bldP spid="21" grpId="0"/>
      <p:bldP spid="22" grpId="0" animBg="1"/>
      <p:bldP spid="23" grpId="0" animBg="1"/>
      <p:bldP spid="2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bf70f5ebf1a718aef076b27dd45a5b3.png"/>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7" name="Rectangle 16"/>
          <p:cNvSpPr/>
          <p:nvPr/>
        </p:nvSpPr>
        <p:spPr>
          <a:xfrm>
            <a:off x="1524000" y="-1"/>
            <a:ext cx="9372600" cy="1363979"/>
          </a:xfrm>
          <a:prstGeom prst="rect">
            <a:avLst/>
          </a:prstGeom>
          <a:solidFill>
            <a:schemeClr val="bg1">
              <a:alpha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670" marR="26670" lvl="0" indent="0" algn="ctr" defTabSz="914400" rtl="0" eaLnBrk="1" fontAlgn="auto" latinLnBrk="0" hangingPunct="1">
              <a:lnSpc>
                <a:spcPct val="100000"/>
              </a:lnSpc>
              <a:spcBef>
                <a:spcPts val="0"/>
              </a:spcBef>
              <a:spcAft>
                <a:spcPts val="1050"/>
              </a:spcAft>
              <a:buClrTx/>
              <a:buSzTx/>
              <a:buFontTx/>
              <a:buNone/>
              <a:tabLst/>
              <a:defRPr/>
            </a:pP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Câu </a:t>
            </a:r>
            <a:r>
              <a:rPr kumimoji="0" lang="en-US"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10</a:t>
            </a:r>
            <a:r>
              <a:rPr kumimoji="0" lang="vi-VN" sz="26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rPr>
              <a:t>: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Dãy các chất nào sau đây đều là hidrocacbon?</a:t>
            </a:r>
            <a:endParaRPr kumimoji="0" lang="en-US" sz="2600" b="0" i="0" u="none" strike="noStrike" kern="1200" cap="none" spc="0" normalizeH="0" baseline="0" noProof="0" dirty="0">
              <a:ln>
                <a:noFill/>
              </a:ln>
              <a:solidFill>
                <a:prstClr val="white"/>
              </a:solidFill>
              <a:effectLst/>
              <a:uLnTx/>
              <a:uFillTx/>
              <a:latin typeface="UTM Avo" panose="02040603050506020204" pitchFamily="18"/>
              <a:ea typeface="Arial" panose="020B0604020202020204" pitchFamily="34" charset="0"/>
              <a:cs typeface="Arial" panose="020B0604020202020204" pitchFamily="34"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D</a:t>
            </a:r>
          </a:p>
        </p:txBody>
      </p:sp>
      <p:sp>
        <p:nvSpPr>
          <p:cNvPr id="24" name="Rectangle 23"/>
          <p:cNvSpPr/>
          <p:nvPr/>
        </p:nvSpPr>
        <p:spPr>
          <a:xfrm>
            <a:off x="1524000" y="1496310"/>
            <a:ext cx="4191000" cy="998222"/>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rPr>
              <a:t>A.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6</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10</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sp>
        <p:nvSpPr>
          <p:cNvPr id="28" name="Rectangle 27"/>
          <p:cNvSpPr/>
          <p:nvPr/>
        </p:nvSpPr>
        <p:spPr>
          <a:xfrm>
            <a:off x="1524000" y="2583180"/>
            <a:ext cx="4191000" cy="998222"/>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rPr>
              <a:t>B.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7</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Cl</a:t>
            </a: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sp>
        <p:nvSpPr>
          <p:cNvPr id="29" name="Rectangle 28"/>
          <p:cNvSpPr/>
          <p:nvPr/>
        </p:nvSpPr>
        <p:spPr>
          <a:xfrm>
            <a:off x="6705600" y="1496310"/>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600" b="0" i="0" u="none" strike="noStrike" kern="1200" cap="none" spc="0" normalizeH="0" baseline="0" noProof="0" dirty="0">
                <a:ln>
                  <a:noFill/>
                </a:ln>
                <a:solidFill>
                  <a:srgbClr val="9BBB59">
                    <a:lumMod val="10000"/>
                  </a:srgbClr>
                </a:solidFill>
                <a:effectLst/>
                <a:uLnTx/>
                <a:uFillTx/>
                <a:latin typeface="UTM Avo" panose="02040603050506020204" pitchFamily="18"/>
              </a:rPr>
              <a:t>C.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5</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Br</a:t>
            </a: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sp>
        <p:nvSpPr>
          <p:cNvPr id="30" name="Rectangle 29"/>
          <p:cNvSpPr/>
          <p:nvPr/>
        </p:nvSpPr>
        <p:spPr>
          <a:xfrm>
            <a:off x="6705600" y="2659379"/>
            <a:ext cx="4191000" cy="998221"/>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rPr>
              <a:t>D.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6</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O, 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8</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a:t>
            </a:r>
            <a:r>
              <a:rPr kumimoji="0" lang="vi-VN" sz="26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en-US" sz="2600" b="0" i="0" u="none" strike="noStrike" kern="1200" cap="none" spc="0" normalizeH="0" baseline="0" noProof="0" dirty="0">
              <a:ln>
                <a:noFill/>
              </a:ln>
              <a:solidFill>
                <a:srgbClr val="9BBB59">
                  <a:lumMod val="10000"/>
                </a:srgbClr>
              </a:solidFill>
              <a:effectLst/>
              <a:uLnTx/>
              <a:uFillTx/>
              <a:latin typeface="UTM Avo" panose="02040603050506020204" pitchFamily="18"/>
            </a:endParaRP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a:ea typeface="+mn-ea"/>
                <a:cs typeface="+mn-cs"/>
              </a:rPr>
              <a:t>  A</a:t>
            </a: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38600" y="5345043"/>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Sai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FA207A7F-74C6-B6BD-F5C9-EDC914A6B76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22971923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34" restart="whenNotActive" fill="hold" evtFilter="cancelBubble" nodeType="interactiveSeq">
                <p:stCondLst>
                  <p:cond evt="onClick" delay="0">
                    <p:tgtEl>
                      <p:spTgt spid="21"/>
                    </p:tgtEl>
                  </p:cond>
                </p:stCondLst>
                <p:endSync evt="end" delay="0">
                  <p:rtn val="all"/>
                </p:endSync>
                <p:childTnLst>
                  <p:par>
                    <p:cTn id="35" fill="hold">
                      <p:stCondLst>
                        <p:cond delay="0"/>
                      </p:stCondLst>
                      <p:childTnLst>
                        <p:par>
                          <p:cTn id="36" fill="hold">
                            <p:stCondLst>
                              <p:cond delay="0"/>
                            </p:stCondLst>
                            <p:childTnLst>
                              <p:par>
                                <p:cTn id="37" presetID="47" presetClass="exit" presetSubtype="0" fill="hold" grpId="0" nodeType="clickEffect">
                                  <p:stCondLst>
                                    <p:cond delay="0"/>
                                  </p:stCondLst>
                                  <p:childTnLst>
                                    <p:animEffect transition="out" filter="fade">
                                      <p:cBhvr>
                                        <p:cTn id="38" dur="1000"/>
                                        <p:tgtEl>
                                          <p:spTgt spid="21"/>
                                        </p:tgtEl>
                                      </p:cBhvr>
                                    </p:animEffect>
                                    <p:anim calcmode="lin" valueType="num">
                                      <p:cBhvr>
                                        <p:cTn id="39" dur="1000"/>
                                        <p:tgtEl>
                                          <p:spTgt spid="21"/>
                                        </p:tgtEl>
                                        <p:attrNameLst>
                                          <p:attrName>ppt_x</p:attrName>
                                        </p:attrNameLst>
                                      </p:cBhvr>
                                      <p:tavLst>
                                        <p:tav tm="0">
                                          <p:val>
                                            <p:strVal val="ppt_x"/>
                                          </p:val>
                                        </p:tav>
                                        <p:tav tm="100000">
                                          <p:val>
                                            <p:strVal val="ppt_x"/>
                                          </p:val>
                                        </p:tav>
                                      </p:tavLst>
                                    </p:anim>
                                    <p:anim calcmode="lin" valueType="num">
                                      <p:cBhvr>
                                        <p:cTn id="40" dur="1000"/>
                                        <p:tgtEl>
                                          <p:spTgt spid="21"/>
                                        </p:tgtEl>
                                        <p:attrNameLst>
                                          <p:attrName>ppt_y</p:attrName>
                                        </p:attrNameLst>
                                      </p:cBhvr>
                                      <p:tavLst>
                                        <p:tav tm="0">
                                          <p:val>
                                            <p:strVal val="ppt_y"/>
                                          </p:val>
                                        </p:tav>
                                        <p:tav tm="100000">
                                          <p:val>
                                            <p:strVal val="ppt_y-.1"/>
                                          </p:val>
                                        </p:tav>
                                      </p:tavLst>
                                    </p:anim>
                                    <p:set>
                                      <p:cBhvr>
                                        <p:cTn id="41" dur="1" fill="hold">
                                          <p:stCondLst>
                                            <p:cond delay="999"/>
                                          </p:stCondLst>
                                        </p:cTn>
                                        <p:tgtEl>
                                          <p:spTgt spid="21"/>
                                        </p:tgtEl>
                                        <p:attrNameLst>
                                          <p:attrName>style.visibility</p:attrName>
                                        </p:attrNameLst>
                                      </p:cBhvr>
                                      <p:to>
                                        <p:strVal val="hidden"/>
                                      </p:to>
                                    </p:set>
                                  </p:childTnLst>
                                </p:cTn>
                              </p:par>
                              <p:par>
                                <p:cTn id="42" presetID="47" presetClass="exit" presetSubtype="0" fill="hold" nodeType="withEffect">
                                  <p:stCondLst>
                                    <p:cond delay="0"/>
                                  </p:stCondLst>
                                  <p:childTnLst>
                                    <p:animEffect transition="out" filter="fade">
                                      <p:cBhvr>
                                        <p:cTn id="43" dur="1000"/>
                                        <p:tgtEl>
                                          <p:spTgt spid="13"/>
                                        </p:tgtEl>
                                      </p:cBhvr>
                                    </p:animEffect>
                                    <p:anim calcmode="lin" valueType="num">
                                      <p:cBhvr>
                                        <p:cTn id="44" dur="1000"/>
                                        <p:tgtEl>
                                          <p:spTgt spid="13"/>
                                        </p:tgtEl>
                                        <p:attrNameLst>
                                          <p:attrName>ppt_x</p:attrName>
                                        </p:attrNameLst>
                                      </p:cBhvr>
                                      <p:tavLst>
                                        <p:tav tm="0">
                                          <p:val>
                                            <p:strVal val="ppt_x"/>
                                          </p:val>
                                        </p:tav>
                                        <p:tav tm="100000">
                                          <p:val>
                                            <p:strVal val="ppt_x"/>
                                          </p:val>
                                        </p:tav>
                                      </p:tavLst>
                                    </p:anim>
                                    <p:anim calcmode="lin" valueType="num">
                                      <p:cBhvr>
                                        <p:cTn id="45" dur="1000"/>
                                        <p:tgtEl>
                                          <p:spTgt spid="13"/>
                                        </p:tgtEl>
                                        <p:attrNameLst>
                                          <p:attrName>ppt_y</p:attrName>
                                        </p:attrNameLst>
                                      </p:cBhvr>
                                      <p:tavLst>
                                        <p:tav tm="0">
                                          <p:val>
                                            <p:strVal val="ppt_y"/>
                                          </p:val>
                                        </p:tav>
                                        <p:tav tm="100000">
                                          <p:val>
                                            <p:strVal val="ppt_y-.1"/>
                                          </p:val>
                                        </p:tav>
                                      </p:tavLst>
                                    </p:anim>
                                    <p:set>
                                      <p:cBhvr>
                                        <p:cTn id="46" dur="1" fill="hold">
                                          <p:stCondLst>
                                            <p:cond delay="999"/>
                                          </p:stCondLst>
                                        </p:cTn>
                                        <p:tgtEl>
                                          <p:spTgt spid="13"/>
                                        </p:tgtEl>
                                        <p:attrNameLst>
                                          <p:attrName>style.visibility</p:attrName>
                                        </p:attrNameLst>
                                      </p:cBhvr>
                                      <p:to>
                                        <p:strVal val="hidden"/>
                                      </p:to>
                                    </p:set>
                                  </p:childTnLst>
                                </p:cTn>
                              </p:par>
                            </p:childTnLst>
                          </p:cTn>
                        </p:par>
                        <p:par>
                          <p:cTn id="47" fill="hold">
                            <p:stCondLst>
                              <p:cond delay="1000"/>
                            </p:stCondLst>
                            <p:childTnLst>
                              <p:par>
                                <p:cTn id="48" presetID="1" presetClass="entr" presetSubtype="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50" restart="whenNotActive" fill="hold" evtFilter="cancelBubble" nodeType="interactiveSeq">
                <p:stCondLst>
                  <p:cond evt="onClick" delay="0">
                    <p:tgtEl>
                      <p:spTgt spid="32"/>
                    </p:tgtEl>
                  </p:cond>
                </p:stCondLst>
                <p:endSync evt="end" delay="0">
                  <p:rtn val="all"/>
                </p:endSync>
                <p:childTnLst>
                  <p:par>
                    <p:cTn id="51" fill="hold">
                      <p:stCondLst>
                        <p:cond delay="0"/>
                      </p:stCondLst>
                      <p:childTnLst>
                        <p:par>
                          <p:cTn id="52" fill="hold">
                            <p:stCondLst>
                              <p:cond delay="0"/>
                            </p:stCondLst>
                            <p:childTnLst>
                              <p:par>
                                <p:cTn id="53" presetID="47" presetClass="exit" presetSubtype="0" fill="hold" grpId="0" nodeType="clickEffect">
                                  <p:stCondLst>
                                    <p:cond delay="0"/>
                                  </p:stCondLst>
                                  <p:childTnLst>
                                    <p:animEffect transition="out" filter="fade">
                                      <p:cBhvr>
                                        <p:cTn id="54" dur="1000"/>
                                        <p:tgtEl>
                                          <p:spTgt spid="32"/>
                                        </p:tgtEl>
                                      </p:cBhvr>
                                    </p:animEffect>
                                    <p:anim calcmode="lin" valueType="num">
                                      <p:cBhvr>
                                        <p:cTn id="55" dur="1000"/>
                                        <p:tgtEl>
                                          <p:spTgt spid="32"/>
                                        </p:tgtEl>
                                        <p:attrNameLst>
                                          <p:attrName>ppt_x</p:attrName>
                                        </p:attrNameLst>
                                      </p:cBhvr>
                                      <p:tavLst>
                                        <p:tav tm="0">
                                          <p:val>
                                            <p:strVal val="ppt_x"/>
                                          </p:val>
                                        </p:tav>
                                        <p:tav tm="100000">
                                          <p:val>
                                            <p:strVal val="ppt_x"/>
                                          </p:val>
                                        </p:tav>
                                      </p:tavLst>
                                    </p:anim>
                                    <p:anim calcmode="lin" valueType="num">
                                      <p:cBhvr>
                                        <p:cTn id="56" dur="1000"/>
                                        <p:tgtEl>
                                          <p:spTgt spid="32"/>
                                        </p:tgtEl>
                                        <p:attrNameLst>
                                          <p:attrName>ppt_y</p:attrName>
                                        </p:attrNameLst>
                                      </p:cBhvr>
                                      <p:tavLst>
                                        <p:tav tm="0">
                                          <p:val>
                                            <p:strVal val="ppt_y"/>
                                          </p:val>
                                        </p:tav>
                                        <p:tav tm="100000">
                                          <p:val>
                                            <p:strVal val="ppt_y-.1"/>
                                          </p:val>
                                        </p:tav>
                                      </p:tavLst>
                                    </p:anim>
                                    <p:set>
                                      <p:cBhvr>
                                        <p:cTn id="57"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4" name="dung .wav"/>
                                        </p:tgtEl>
                                      </p:cMediaNode>
                                    </p:audio>
                                  </p:subTnLst>
                                </p:cTn>
                              </p:par>
                              <p:par>
                                <p:cTn id="58" presetID="47" presetClass="exit" presetSubtype="0" fill="hold" nodeType="withEffect">
                                  <p:stCondLst>
                                    <p:cond delay="0"/>
                                  </p:stCondLst>
                                  <p:childTnLst>
                                    <p:animEffect transition="out" filter="fade">
                                      <p:cBhvr>
                                        <p:cTn id="59" dur="1000"/>
                                        <p:tgtEl>
                                          <p:spTgt spid="10"/>
                                        </p:tgtEl>
                                      </p:cBhvr>
                                    </p:animEffect>
                                    <p:anim calcmode="lin" valueType="num">
                                      <p:cBhvr>
                                        <p:cTn id="60" dur="1000"/>
                                        <p:tgtEl>
                                          <p:spTgt spid="10"/>
                                        </p:tgtEl>
                                        <p:attrNameLst>
                                          <p:attrName>ppt_x</p:attrName>
                                        </p:attrNameLst>
                                      </p:cBhvr>
                                      <p:tavLst>
                                        <p:tav tm="0">
                                          <p:val>
                                            <p:strVal val="ppt_x"/>
                                          </p:val>
                                        </p:tav>
                                        <p:tav tm="100000">
                                          <p:val>
                                            <p:strVal val="ppt_x"/>
                                          </p:val>
                                        </p:tav>
                                      </p:tavLst>
                                    </p:anim>
                                    <p:anim calcmode="lin" valueType="num">
                                      <p:cBhvr>
                                        <p:cTn id="61" dur="1000"/>
                                        <p:tgtEl>
                                          <p:spTgt spid="10"/>
                                        </p:tgtEl>
                                        <p:attrNameLst>
                                          <p:attrName>ppt_y</p:attrName>
                                        </p:attrNameLst>
                                      </p:cBhvr>
                                      <p:tavLst>
                                        <p:tav tm="0">
                                          <p:val>
                                            <p:strVal val="ppt_y"/>
                                          </p:val>
                                        </p:tav>
                                        <p:tav tm="100000">
                                          <p:val>
                                            <p:strVal val="ppt_y-.1"/>
                                          </p:val>
                                        </p:tav>
                                      </p:tavLst>
                                    </p:anim>
                                    <p:set>
                                      <p:cBhvr>
                                        <p:cTn id="62" dur="1" fill="hold">
                                          <p:stCondLst>
                                            <p:cond delay="999"/>
                                          </p:stCondLst>
                                        </p:cTn>
                                        <p:tgtEl>
                                          <p:spTgt spid="10"/>
                                        </p:tgtEl>
                                        <p:attrNameLst>
                                          <p:attrName>style.visibility</p:attrName>
                                        </p:attrNameLst>
                                      </p:cBhvr>
                                      <p:to>
                                        <p:strVal val="hidden"/>
                                      </p:to>
                                    </p:set>
                                  </p:childTnLst>
                                </p:cTn>
                              </p:par>
                            </p:childTnLst>
                          </p:cTn>
                        </p:par>
                        <p:par>
                          <p:cTn id="63" fill="hold">
                            <p:stCondLst>
                              <p:cond delay="1000"/>
                            </p:stCondLst>
                            <p:childTnLst>
                              <p:par>
                                <p:cTn id="64" presetID="42" presetClass="path" presetSubtype="0" accel="50000" decel="50000" fill="hold" nodeType="afterEffect">
                                  <p:stCondLst>
                                    <p:cond delay="0"/>
                                  </p:stCondLst>
                                  <p:childTnLst>
                                    <p:animMotion origin="layout" path="M 2.77556E-17 1.11111E-6 L 0.3625 0.01829 " pathEditMode="relative" rAng="0" ptsTypes="AA">
                                      <p:cBhvr>
                                        <p:cTn id="65" dur="2000" fill="hold"/>
                                        <p:tgtEl>
                                          <p:spTgt spid="16"/>
                                        </p:tgtEl>
                                        <p:attrNameLst>
                                          <p:attrName>ppt_x</p:attrName>
                                          <p:attrName>ppt_y</p:attrName>
                                        </p:attrNameLst>
                                      </p:cBhvr>
                                      <p:rCtr x="18125" y="903"/>
                                    </p:animMotion>
                                  </p:childTnLst>
                                </p:cTn>
                              </p:par>
                              <p:par>
                                <p:cTn id="66"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67" dur="2000" fill="hold"/>
                                        <p:tgtEl>
                                          <p:spTgt spid="31"/>
                                        </p:tgtEl>
                                        <p:attrNameLst>
                                          <p:attrName>ppt_x</p:attrName>
                                          <p:attrName>ppt_y</p:attrName>
                                        </p:attrNameLst>
                                      </p:cBhvr>
                                      <p:rCtr x="23100" y="-14000"/>
                                    </p:animMotion>
                                  </p:childTnLst>
                                </p:cTn>
                              </p:par>
                            </p:childTnLst>
                          </p:cTn>
                        </p:par>
                        <p:par>
                          <p:cTn id="68" fill="hold">
                            <p:stCondLst>
                              <p:cond delay="3000"/>
                            </p:stCondLst>
                            <p:childTnLst>
                              <p:par>
                                <p:cTn id="69" presetID="47" presetClass="exit" presetSubtype="0" fill="hold" nodeType="afterEffect">
                                  <p:stCondLst>
                                    <p:cond delay="0"/>
                                  </p:stCondLst>
                                  <p:childTnLst>
                                    <p:animEffect transition="out" filter="fade">
                                      <p:cBhvr>
                                        <p:cTn id="70" dur="2000"/>
                                        <p:tgtEl>
                                          <p:spTgt spid="31"/>
                                        </p:tgtEl>
                                      </p:cBhvr>
                                    </p:animEffect>
                                    <p:anim calcmode="lin" valueType="num">
                                      <p:cBhvr>
                                        <p:cTn id="71" dur="2000"/>
                                        <p:tgtEl>
                                          <p:spTgt spid="31"/>
                                        </p:tgtEl>
                                        <p:attrNameLst>
                                          <p:attrName>ppt_x</p:attrName>
                                        </p:attrNameLst>
                                      </p:cBhvr>
                                      <p:tavLst>
                                        <p:tav tm="0">
                                          <p:val>
                                            <p:strVal val="ppt_x"/>
                                          </p:val>
                                        </p:tav>
                                        <p:tav tm="100000">
                                          <p:val>
                                            <p:strVal val="ppt_x"/>
                                          </p:val>
                                        </p:tav>
                                      </p:tavLst>
                                    </p:anim>
                                    <p:anim calcmode="lin" valueType="num">
                                      <p:cBhvr>
                                        <p:cTn id="72" dur="2000"/>
                                        <p:tgtEl>
                                          <p:spTgt spid="31"/>
                                        </p:tgtEl>
                                        <p:attrNameLst>
                                          <p:attrName>ppt_y</p:attrName>
                                        </p:attrNameLst>
                                      </p:cBhvr>
                                      <p:tavLst>
                                        <p:tav tm="0">
                                          <p:val>
                                            <p:strVal val="ppt_y"/>
                                          </p:val>
                                        </p:tav>
                                        <p:tav tm="100000">
                                          <p:val>
                                            <p:strVal val="ppt_y-.1"/>
                                          </p:val>
                                        </p:tav>
                                      </p:tavLst>
                                    </p:anim>
                                    <p:set>
                                      <p:cBhvr>
                                        <p:cTn id="73"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9" grpId="0"/>
      <p:bldP spid="20" grpId="0"/>
      <p:bldP spid="21" grpId="0"/>
      <p:bldP spid="32" grpId="0"/>
      <p:bldP spid="2" grpId="0" animBg="1"/>
      <p:bldP spid="3" grpId="0" animBg="1"/>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pic>
        <p:nvPicPr>
          <p:cNvPr id="4" name="Picture 3" descr="4f942a9486ec68153575dc78a42d480b.png"/>
          <p:cNvPicPr>
            <a:picLocks noChangeAspect="1"/>
          </p:cNvPicPr>
          <p:nvPr/>
        </p:nvPicPr>
        <p:blipFill>
          <a:blip r:embed="rId3" cstate="print"/>
          <a:stretch>
            <a:fillRect/>
          </a:stretch>
        </p:blipFill>
        <p:spPr>
          <a:xfrm>
            <a:off x="3505200" y="3581400"/>
            <a:ext cx="5638800" cy="4191000"/>
          </a:xfrm>
          <a:prstGeom prst="rect">
            <a:avLst/>
          </a:prstGeom>
        </p:spPr>
      </p:pic>
      <p:sp>
        <p:nvSpPr>
          <p:cNvPr id="5" name="Cloud 4"/>
          <p:cNvSpPr/>
          <p:nvPr/>
        </p:nvSpPr>
        <p:spPr>
          <a:xfrm>
            <a:off x="6477000" y="1981200"/>
            <a:ext cx="2895600" cy="22098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Ông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cảm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ơn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cháu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giúp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ông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sp>
        <p:nvSpPr>
          <p:cNvPr id="6" name="Oval 5"/>
          <p:cNvSpPr/>
          <p:nvPr/>
        </p:nvSpPr>
        <p:spPr>
          <a:xfrm>
            <a:off x="5715000" y="457200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7" name="Oval 6"/>
          <p:cNvSpPr/>
          <p:nvPr/>
        </p:nvSpPr>
        <p:spPr>
          <a:xfrm>
            <a:off x="6096000" y="411480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8" name="Oval 7"/>
          <p:cNvSpPr/>
          <p:nvPr/>
        </p:nvSpPr>
        <p:spPr>
          <a:xfrm>
            <a:off x="5486400" y="495300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2" name="Picture 1" descr="Logo, company name&#10;&#10;Description automatically generated">
            <a:extLst>
              <a:ext uri="{FF2B5EF4-FFF2-40B4-BE49-F238E27FC236}">
                <a16:creationId xmlns:a16="http://schemas.microsoft.com/office/drawing/2014/main" id="{AE13A7FB-428D-33B4-5697-964F00AC8C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5D879D-9FDE-E747-5A2F-858FA20887C5}"/>
              </a:ext>
            </a:extLst>
          </p:cNvPr>
          <p:cNvSpPr/>
          <p:nvPr/>
        </p:nvSpPr>
        <p:spPr>
          <a:xfrm>
            <a:off x="742991" y="2035042"/>
            <a:ext cx="7670800" cy="3930115"/>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400"/>
              </a:spcAft>
              <a:buClrTx/>
              <a:buSzTx/>
              <a:buFontTx/>
              <a:buNone/>
              <a:tabLst/>
              <a:defRPr/>
            </a:pPr>
            <a:r>
              <a:rPr kumimoji="0" lang="vi-VN" sz="2800" b="1" i="0" u="none" strike="noStrike" kern="0" cap="none" spc="0" normalizeH="0" baseline="0" noProof="0" dirty="0">
                <a:ln>
                  <a:noFill/>
                </a:ln>
                <a:effectLst/>
                <a:uLnTx/>
                <a:uFillTx/>
                <a:latin typeface="UTM Avo" panose="02040603050506020204" pitchFamily="18"/>
              </a:rPr>
              <a:t>Câu 1: </a:t>
            </a:r>
            <a:r>
              <a:rPr kumimoji="0" lang="vi-VN" sz="2800" b="0" i="0" u="none" strike="noStrike" kern="0" cap="none" spc="0" normalizeH="0" baseline="0" noProof="0" dirty="0">
                <a:ln>
                  <a:noFill/>
                </a:ln>
                <a:effectLst/>
                <a:uLnTx/>
                <a:uFillTx/>
                <a:latin typeface="UTM Avo" panose="02040603050506020204" pitchFamily="18"/>
              </a:rPr>
              <a:t>Hãy tính thể tích khí carbon dioxide thu được và thể tích oxygen tối thiểu cần để đốt cháy hoàn toàn 7,437 lít methane, biết các khí đều đo ở điều kiện chuẩn.</a:t>
            </a:r>
            <a:endParaRPr kumimoji="0" lang="en-US" sz="2800" b="0" i="0" u="none" strike="noStrike" kern="0" cap="none" spc="0" normalizeH="0" baseline="0" noProof="0" dirty="0">
              <a:ln>
                <a:noFill/>
              </a:ln>
              <a:effectLst/>
              <a:uLnTx/>
              <a:uFillTx/>
              <a:latin typeface="UTM Avo" panose="02040603050506020204" pitchFamily="18"/>
            </a:endParaRPr>
          </a:p>
          <a:p>
            <a:pPr marL="0" marR="0" lvl="0" indent="0" algn="just" defTabSz="609630" eaLnBrk="1" fontAlgn="auto" latinLnBrk="0" hangingPunct="1">
              <a:lnSpc>
                <a:spcPct val="150000"/>
              </a:lnSpc>
              <a:spcBef>
                <a:spcPts val="0"/>
              </a:spcBef>
              <a:spcAft>
                <a:spcPts val="400"/>
              </a:spcAft>
              <a:buClrTx/>
              <a:buSzTx/>
              <a:buFontTx/>
              <a:buNone/>
              <a:tabLst/>
              <a:defRPr/>
            </a:pPr>
            <a:r>
              <a:rPr kumimoji="0" lang="vi-VN" sz="2800" b="1" i="0" u="none" strike="noStrike" kern="0" cap="none" spc="0" normalizeH="0" baseline="0" noProof="0" dirty="0">
                <a:ln>
                  <a:noFill/>
                </a:ln>
                <a:effectLst/>
                <a:uLnTx/>
                <a:uFillTx/>
                <a:latin typeface="UTM Avo" panose="02040603050506020204" pitchFamily="18"/>
              </a:rPr>
              <a:t>Câu 2: </a:t>
            </a:r>
            <a:r>
              <a:rPr kumimoji="0" lang="vi-VN" sz="2800" b="0" i="0" u="none" strike="noStrike" kern="0" cap="none" spc="0" normalizeH="0" baseline="0" noProof="0" dirty="0">
                <a:ln>
                  <a:noFill/>
                </a:ln>
                <a:effectLst/>
                <a:uLnTx/>
                <a:uFillTx/>
                <a:latin typeface="UTM Avo" panose="02040603050506020204" pitchFamily="18"/>
              </a:rPr>
              <a:t>Hãy giới thiệu một số alkane được sử dụng phổ biến trong đời sống.</a:t>
            </a:r>
            <a:endParaRPr kumimoji="0" lang="en-US" sz="2800" b="0" i="0" u="none" strike="noStrike" kern="0" cap="none" spc="0" normalizeH="0" baseline="0" noProof="0" dirty="0">
              <a:ln>
                <a:noFill/>
              </a:ln>
              <a:effectLst/>
              <a:uLnTx/>
              <a:uFillTx/>
              <a:latin typeface="UTM Avo" panose="02040603050506020204" pitchFamily="18"/>
            </a:endParaRPr>
          </a:p>
        </p:txBody>
      </p:sp>
      <p:sp>
        <p:nvSpPr>
          <p:cNvPr id="7" name="Freeform 6">
            <a:extLst>
              <a:ext uri="{FF2B5EF4-FFF2-40B4-BE49-F238E27FC236}">
                <a16:creationId xmlns:a16="http://schemas.microsoft.com/office/drawing/2014/main" id="{0724F6B2-1DE6-6DD8-5249-287347D92D2E}"/>
              </a:ext>
            </a:extLst>
          </p:cNvPr>
          <p:cNvSpPr/>
          <p:nvPr/>
        </p:nvSpPr>
        <p:spPr>
          <a:xfrm>
            <a:off x="8930558" y="2827487"/>
            <a:ext cx="2752514" cy="4030513"/>
          </a:xfrm>
          <a:custGeom>
            <a:avLst/>
            <a:gdLst/>
            <a:ahLst/>
            <a:cxnLst/>
            <a:rect l="l" t="t" r="r" b="b"/>
            <a:pathLst>
              <a:path w="3390587" h="5236428">
                <a:moveTo>
                  <a:pt x="0" y="0"/>
                </a:moveTo>
                <a:lnTo>
                  <a:pt x="3390587" y="0"/>
                </a:lnTo>
                <a:lnTo>
                  <a:pt x="3390587" y="5236428"/>
                </a:lnTo>
                <a:lnTo>
                  <a:pt x="0" y="5236428"/>
                </a:lnTo>
                <a:lnTo>
                  <a:pt x="0" y="0"/>
                </a:lnTo>
                <a:close/>
              </a:path>
            </a:pathLst>
          </a:custGeom>
          <a:blipFill>
            <a:blip r:embed="rId3"/>
            <a:stretch>
              <a:fillRect b="-5470"/>
            </a:stretch>
          </a:blipFill>
        </p:spPr>
      </p:sp>
    </p:spTree>
    <p:extLst>
      <p:ext uri="{BB962C8B-B14F-4D97-AF65-F5344CB8AC3E}">
        <p14:creationId xmlns:p14="http://schemas.microsoft.com/office/powerpoint/2010/main" val="3549465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anim calcmode="lin" valueType="num">
                                      <p:cBhvr>
                                        <p:cTn id="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500"/>
                                        <p:tgtEl>
                                          <p:spTgt spid="6">
                                            <p:txEl>
                                              <p:pRg st="1" end="1"/>
                                            </p:txEl>
                                          </p:spTgt>
                                        </p:tgtEl>
                                      </p:cBhvr>
                                    </p:animEffect>
                                    <p:anim calcmode="lin" valueType="num">
                                      <p:cBhvr>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0C48F3BD-AC7A-1E25-BD7F-D9A00748FF5A}"/>
              </a:ext>
            </a:extLst>
          </p:cNvPr>
          <p:cNvSpPr/>
          <p:nvPr/>
        </p:nvSpPr>
        <p:spPr>
          <a:xfrm>
            <a:off x="304800" y="893434"/>
            <a:ext cx="11582400" cy="5628037"/>
          </a:xfrm>
          <a:custGeom>
            <a:avLst/>
            <a:gdLst/>
            <a:ahLst/>
            <a:cxnLst/>
            <a:rect l="l" t="t" r="r" b="b"/>
            <a:pathLst>
              <a:path w="1151428" h="914465">
                <a:moveTo>
                  <a:pt x="5102" y="0"/>
                </a:moveTo>
                <a:lnTo>
                  <a:pt x="1146326" y="0"/>
                </a:lnTo>
                <a:cubicBezTo>
                  <a:pt x="1147679" y="0"/>
                  <a:pt x="1148977" y="537"/>
                  <a:pt x="1149934" y="1494"/>
                </a:cubicBezTo>
                <a:cubicBezTo>
                  <a:pt x="1150891" y="2451"/>
                  <a:pt x="1151428" y="3749"/>
                  <a:pt x="1151428" y="5102"/>
                </a:cubicBezTo>
                <a:lnTo>
                  <a:pt x="1151428" y="909363"/>
                </a:lnTo>
                <a:cubicBezTo>
                  <a:pt x="1151428" y="910716"/>
                  <a:pt x="1150891" y="912014"/>
                  <a:pt x="1149934" y="912971"/>
                </a:cubicBezTo>
                <a:cubicBezTo>
                  <a:pt x="1148977" y="913927"/>
                  <a:pt x="1147679" y="914465"/>
                  <a:pt x="1146326" y="914465"/>
                </a:cubicBezTo>
                <a:lnTo>
                  <a:pt x="5102" y="914465"/>
                </a:lnTo>
                <a:cubicBezTo>
                  <a:pt x="3749" y="914465"/>
                  <a:pt x="2451" y="913927"/>
                  <a:pt x="1494" y="912971"/>
                </a:cubicBezTo>
                <a:cubicBezTo>
                  <a:pt x="537" y="912014"/>
                  <a:pt x="0" y="910716"/>
                  <a:pt x="0" y="909363"/>
                </a:cubicBezTo>
                <a:lnTo>
                  <a:pt x="0" y="5102"/>
                </a:lnTo>
                <a:cubicBezTo>
                  <a:pt x="0" y="3749"/>
                  <a:pt x="537" y="2451"/>
                  <a:pt x="1494" y="1494"/>
                </a:cubicBezTo>
                <a:cubicBezTo>
                  <a:pt x="2451" y="537"/>
                  <a:pt x="3749" y="0"/>
                  <a:pt x="5102" y="0"/>
                </a:cubicBezTo>
                <a:close/>
              </a:path>
            </a:pathLst>
          </a:custGeom>
          <a:solidFill>
            <a:sysClr val="window" lastClr="FFFFFF"/>
          </a:solidFill>
          <a:ln w="47625" cap="sq">
            <a:solidFill>
              <a:srgbClr val="000000"/>
            </a:solidFill>
            <a:prstDash val="solid"/>
            <a:miter/>
          </a:ln>
        </p:spPr>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56F5A986-B26B-7F38-F30B-25809E846500}"/>
                  </a:ext>
                </a:extLst>
              </p:cNvPr>
              <p:cNvSpPr/>
              <p:nvPr/>
            </p:nvSpPr>
            <p:spPr>
              <a:xfrm>
                <a:off x="584200" y="1019942"/>
                <a:ext cx="11023600" cy="5489451"/>
              </a:xfrm>
              <a:prstGeom prst="rect">
                <a:avLst/>
              </a:prstGeom>
            </p:spPr>
            <p:txBody>
              <a:bodyPr wrap="square">
                <a:spAutoFit/>
              </a:bodyPr>
              <a:lstStyle/>
              <a:p>
                <a:pPr algn="just" defTabSz="609630">
                  <a:lnSpc>
                    <a:spcPct val="150000"/>
                  </a:lnSpc>
                </a:pPr>
                <a:r>
                  <a:rPr lang="en-US" sz="2200" b="1" dirty="0">
                    <a:solidFill>
                      <a:schemeClr val="tx1"/>
                    </a:solidFill>
                    <a:latin typeface="UTM Avo" panose="02040603050506020204" pitchFamily="18"/>
                    <a:cs typeface="Arial" panose="020B0604020202020204" pitchFamily="34" charset="0"/>
                  </a:rPr>
                  <a:t>Câu 1. </a:t>
                </a:r>
                <a:r>
                  <a:rPr lang="vi-VN" sz="2200" dirty="0">
                    <a:solidFill>
                      <a:schemeClr val="tx1"/>
                    </a:solidFill>
                    <a:latin typeface="UTM Avo" panose="02040603050506020204" pitchFamily="18"/>
                    <a:cs typeface="Arial" panose="020B0604020202020204" pitchFamily="34" charset="0"/>
                  </a:rPr>
                  <a:t>Ta có</a:t>
                </a:r>
                <a:r>
                  <a:rPr lang="en-US" sz="2200" dirty="0">
                    <a:solidFill>
                      <a:schemeClr val="tx1"/>
                    </a:solidFill>
                    <a:latin typeface="UTM Avo" panose="02040603050506020204" pitchFamily="18"/>
                    <a:cs typeface="Arial" panose="020B0604020202020204" pitchFamily="34" charset="0"/>
                  </a:rPr>
                  <a:t>: </a:t>
                </a:r>
                <a:r>
                  <a:rPr lang="vi-VN" sz="2200" dirty="0">
                    <a:solidFill>
                      <a:schemeClr val="tx1"/>
                    </a:solidFill>
                    <a:latin typeface="UTM Avo" panose="02040603050506020204" pitchFamily="18"/>
                    <a:cs typeface="Arial" panose="020B0604020202020204" pitchFamily="34" charset="0"/>
                  </a:rPr>
                  <a:t>Phương trình hoá học của phản ứng đốt cháy methane</a:t>
                </a:r>
                <a:endParaRPr lang="en-US" sz="2200" dirty="0">
                  <a:solidFill>
                    <a:schemeClr val="tx1"/>
                  </a:solidFill>
                  <a:latin typeface="UTM Avo" panose="02040603050506020204" pitchFamily="18"/>
                  <a:cs typeface="Arial" panose="020B0604020202020204" pitchFamily="34" charset="0"/>
                </a:endParaRPr>
              </a:p>
              <a:p>
                <a:pPr algn="just" defTabSz="609630">
                  <a:lnSpc>
                    <a:spcPct val="150000"/>
                  </a:lnSpc>
                </a:pPr>
                <a:r>
                  <a:rPr lang="vi-VN" sz="2200" dirty="0">
                    <a:solidFill>
                      <a:schemeClr val="tx1"/>
                    </a:solidFill>
                    <a:latin typeface="UTM Avo" panose="02040603050506020204" pitchFamily="18"/>
                    <a:cs typeface="Arial" panose="020B0604020202020204" pitchFamily="34" charset="0"/>
                  </a:rPr>
                  <a:t>CH</a:t>
                </a:r>
                <a:r>
                  <a:rPr lang="vi-VN" sz="2200" baseline="-25000" dirty="0">
                    <a:solidFill>
                      <a:schemeClr val="tx1"/>
                    </a:solidFill>
                    <a:latin typeface="UTM Avo" panose="02040603050506020204" pitchFamily="18"/>
                    <a:cs typeface="Arial" panose="020B0604020202020204" pitchFamily="34" charset="0"/>
                  </a:rPr>
                  <a:t>4</a:t>
                </a:r>
                <a:r>
                  <a:rPr lang="vi-VN" sz="2200" dirty="0">
                    <a:solidFill>
                      <a:schemeClr val="tx1"/>
                    </a:solidFill>
                    <a:latin typeface="UTM Avo" panose="02040603050506020204" pitchFamily="18"/>
                    <a:cs typeface="Arial" panose="020B0604020202020204" pitchFamily="34" charset="0"/>
                  </a:rPr>
                  <a:t> + 2O</a:t>
                </a:r>
                <a:r>
                  <a:rPr lang="vi-VN" sz="2200" baseline="-25000" dirty="0">
                    <a:solidFill>
                      <a:schemeClr val="tx1"/>
                    </a:solidFill>
                    <a:latin typeface="UTM Avo" panose="02040603050506020204" pitchFamily="18"/>
                    <a:cs typeface="Arial" panose="020B0604020202020204" pitchFamily="34" charset="0"/>
                  </a:rPr>
                  <a:t>2</a:t>
                </a:r>
                <a:r>
                  <a:rPr lang="vi-VN" sz="2200" dirty="0">
                    <a:solidFill>
                      <a:schemeClr val="tx1"/>
                    </a:solidFill>
                    <a:latin typeface="UTM Avo" panose="02040603050506020204" pitchFamily="18"/>
                    <a:cs typeface="Arial" panose="020B0604020202020204" pitchFamily="34" charset="0"/>
                  </a:rPr>
                  <a:t> </a:t>
                </a:r>
                <a:r>
                  <a:rPr lang="vi-VN" sz="2200" dirty="0">
                    <a:solidFill>
                      <a:schemeClr val="tx1"/>
                    </a:solidFill>
                    <a:latin typeface="UTM Avo" panose="02040603050506020204" pitchFamily="18"/>
                    <a:cs typeface="Arial" panose="020B0604020202020204" pitchFamily="34" charset="0"/>
                    <a:sym typeface="Symbol" panose="05050102010706020507" pitchFamily="18" charset="2"/>
                  </a:rPr>
                  <a:t></a:t>
                </a:r>
                <a:r>
                  <a:rPr lang="vi-VN" sz="2200" dirty="0">
                    <a:solidFill>
                      <a:schemeClr val="tx1"/>
                    </a:solidFill>
                    <a:latin typeface="UTM Avo" panose="02040603050506020204" pitchFamily="18"/>
                    <a:cs typeface="Arial" panose="020B0604020202020204" pitchFamily="34" charset="0"/>
                  </a:rPr>
                  <a:t> CO</a:t>
                </a:r>
                <a:r>
                  <a:rPr lang="vi-VN" sz="2200" baseline="-25000" dirty="0">
                    <a:solidFill>
                      <a:schemeClr val="tx1"/>
                    </a:solidFill>
                    <a:latin typeface="UTM Avo" panose="02040603050506020204" pitchFamily="18"/>
                    <a:cs typeface="Arial" panose="020B0604020202020204" pitchFamily="34" charset="0"/>
                  </a:rPr>
                  <a:t>2</a:t>
                </a:r>
                <a:r>
                  <a:rPr lang="vi-VN" sz="2200" dirty="0">
                    <a:solidFill>
                      <a:schemeClr val="tx1"/>
                    </a:solidFill>
                    <a:latin typeface="UTM Avo" panose="02040603050506020204" pitchFamily="18"/>
                    <a:cs typeface="Arial" panose="020B0604020202020204" pitchFamily="34" charset="0"/>
                  </a:rPr>
                  <a:t> + 2H</a:t>
                </a:r>
                <a:r>
                  <a:rPr lang="vi-VN" sz="2200" baseline="-25000" dirty="0">
                    <a:solidFill>
                      <a:schemeClr val="tx1"/>
                    </a:solidFill>
                    <a:latin typeface="UTM Avo" panose="02040603050506020204" pitchFamily="18"/>
                    <a:cs typeface="Arial" panose="020B0604020202020204" pitchFamily="34" charset="0"/>
                  </a:rPr>
                  <a:t>2</a:t>
                </a:r>
                <a:r>
                  <a:rPr lang="vi-VN" sz="2200" dirty="0">
                    <a:solidFill>
                      <a:schemeClr val="tx1"/>
                    </a:solidFill>
                    <a:latin typeface="UTM Avo" panose="02040603050506020204" pitchFamily="18"/>
                    <a:cs typeface="Arial" panose="020B0604020202020204" pitchFamily="34" charset="0"/>
                  </a:rPr>
                  <a:t>O</a:t>
                </a:r>
                <a:endParaRPr lang="en-US" sz="2200" dirty="0">
                  <a:solidFill>
                    <a:schemeClr val="tx1"/>
                  </a:solidFill>
                  <a:latin typeface="UTM Avo" panose="02040603050506020204" pitchFamily="18"/>
                  <a:cs typeface="Arial" panose="020B0604020202020204" pitchFamily="34" charset="0"/>
                </a:endParaRPr>
              </a:p>
              <a:p>
                <a:pPr algn="just" defTabSz="609630">
                  <a:lnSpc>
                    <a:spcPct val="150000"/>
                  </a:lnSpc>
                </a:pPr>
                <a:r>
                  <a:rPr lang="vi-VN" sz="2200" dirty="0">
                    <a:solidFill>
                      <a:schemeClr val="tx1"/>
                    </a:solidFill>
                    <a:latin typeface="UTM Avo" panose="02040603050506020204" pitchFamily="18"/>
                    <a:cs typeface="Arial" panose="020B0604020202020204" pitchFamily="34" charset="0"/>
                  </a:rPr>
                  <a:t>0,3  </a:t>
                </a:r>
                <a14:m>
                  <m:oMath xmlns:m="http://schemas.openxmlformats.org/officeDocument/2006/math">
                    <m:r>
                      <a:rPr lang="vi-VN" sz="2200">
                        <a:solidFill>
                          <a:schemeClr val="tx1"/>
                        </a:solidFill>
                        <a:latin typeface="Cambria Math" panose="02040503050406030204" pitchFamily="18" charset="0"/>
                      </a:rPr>
                      <m:t>→</m:t>
                    </m:r>
                  </m:oMath>
                </a14:m>
                <a:r>
                  <a:rPr lang="vi-VN" sz="2200" dirty="0">
                    <a:solidFill>
                      <a:schemeClr val="tx1"/>
                    </a:solidFill>
                    <a:latin typeface="UTM Avo" panose="02040603050506020204" pitchFamily="18"/>
                    <a:cs typeface="Arial" panose="020B0604020202020204" pitchFamily="34" charset="0"/>
                  </a:rPr>
                  <a:t>  0,6   </a:t>
                </a:r>
                <a14:m>
                  <m:oMath xmlns:m="http://schemas.openxmlformats.org/officeDocument/2006/math">
                    <m:r>
                      <a:rPr lang="vi-VN" sz="2200">
                        <a:solidFill>
                          <a:schemeClr val="tx1"/>
                        </a:solidFill>
                        <a:latin typeface="Cambria Math" panose="02040503050406030204" pitchFamily="18" charset="0"/>
                      </a:rPr>
                      <m:t>→</m:t>
                    </m:r>
                  </m:oMath>
                </a14:m>
                <a:r>
                  <a:rPr lang="vi-VN" sz="2200" dirty="0">
                    <a:solidFill>
                      <a:schemeClr val="tx1"/>
                    </a:solidFill>
                    <a:latin typeface="UTM Avo" panose="02040603050506020204" pitchFamily="18"/>
                    <a:cs typeface="Arial" panose="020B0604020202020204" pitchFamily="34" charset="0"/>
                  </a:rPr>
                  <a:t> 0,3   </a:t>
                </a:r>
                <a:endParaRPr lang="en-US" sz="2200" dirty="0">
                  <a:solidFill>
                    <a:schemeClr val="tx1"/>
                  </a:solidFill>
                  <a:latin typeface="UTM Avo" panose="02040603050506020204" pitchFamily="18"/>
                  <a:cs typeface="Arial" panose="020B0604020202020204" pitchFamily="34" charset="0"/>
                </a:endParaRPr>
              </a:p>
              <a:p>
                <a:pPr algn="just" defTabSz="609630">
                  <a:lnSpc>
                    <a:spcPct val="150000"/>
                  </a:lnSpc>
                </a:pPr>
                <a:r>
                  <a:rPr lang="vi-VN" sz="2200" dirty="0">
                    <a:solidFill>
                      <a:schemeClr val="tx1"/>
                    </a:solidFill>
                    <a:latin typeface="UTM Avo" panose="02040603050506020204" pitchFamily="18"/>
                    <a:cs typeface="Arial" panose="020B0604020202020204" pitchFamily="34" charset="0"/>
                  </a:rPr>
                  <a:t>Theo phương trình hoá học ta có </a:t>
                </a:r>
                <a:endParaRPr lang="en-US" sz="2200" dirty="0">
                  <a:solidFill>
                    <a:schemeClr val="tx1"/>
                  </a:solidFill>
                  <a:latin typeface="UTM Avo" panose="02040603050506020204" pitchFamily="18"/>
                  <a:cs typeface="Arial" panose="020B0604020202020204" pitchFamily="34" charset="0"/>
                </a:endParaRPr>
              </a:p>
              <a:p>
                <a:pPr algn="just" defTabSz="609630">
                  <a:lnSpc>
                    <a:spcPct val="150000"/>
                  </a:lnSpc>
                </a:pPr>
                <a14:m>
                  <m:oMathPara xmlns:m="http://schemas.openxmlformats.org/officeDocument/2006/math">
                    <m:oMathParaPr>
                      <m:jc m:val="centerGroup"/>
                    </m:oMathParaPr>
                    <m:oMath xmlns:m="http://schemas.openxmlformats.org/officeDocument/2006/math">
                      <m:sSub>
                        <m:sSubPr>
                          <m:ctrlPr>
                            <a:rPr lang="en-US" sz="2200" i="1">
                              <a:solidFill>
                                <a:schemeClr val="tx1"/>
                              </a:solidFill>
                              <a:latin typeface="Cambria Math" panose="02040503050406030204" pitchFamily="18" charset="0"/>
                              <a:cs typeface="Arial" panose="020B0604020202020204" pitchFamily="34" charset="0"/>
                            </a:rPr>
                          </m:ctrlPr>
                        </m:sSubPr>
                        <m:e>
                          <m:r>
                            <m:rPr>
                              <m:nor/>
                            </m:rPr>
                            <a:rPr lang="vi-VN" sz="2200">
                              <a:solidFill>
                                <a:schemeClr val="tx1"/>
                              </a:solidFill>
                              <a:latin typeface="UTM Avo" panose="02040603050506020204" pitchFamily="18"/>
                              <a:cs typeface="Arial" panose="020B0604020202020204" pitchFamily="34" charset="0"/>
                            </a:rPr>
                            <m:t>n</m:t>
                          </m:r>
                        </m:e>
                        <m:sub>
                          <m:r>
                            <m:rPr>
                              <m:nor/>
                            </m:rPr>
                            <a:rPr lang="vi-VN" sz="2200">
                              <a:solidFill>
                                <a:schemeClr val="tx1"/>
                              </a:solidFill>
                              <a:latin typeface="UTM Avo" panose="02040603050506020204" pitchFamily="18"/>
                              <a:cs typeface="Arial" panose="020B0604020202020204" pitchFamily="34" charset="0"/>
                            </a:rPr>
                            <m:t>C</m:t>
                          </m:r>
                          <m:r>
                            <m:rPr>
                              <m:nor/>
                            </m:rPr>
                            <a:rPr lang="en-US" sz="2200" b="0" i="0" smtClean="0">
                              <a:solidFill>
                                <a:schemeClr val="tx1"/>
                              </a:solidFill>
                              <a:latin typeface="UTM Avo" panose="02040603050506020204" pitchFamily="18"/>
                              <a:cs typeface="Arial" panose="020B0604020202020204" pitchFamily="34" charset="0"/>
                            </a:rPr>
                            <m:t>O</m:t>
                          </m:r>
                          <m:r>
                            <m:rPr>
                              <m:nor/>
                            </m:rPr>
                            <a:rPr lang="en-US" sz="2200" b="0" i="0" baseline="-25000" smtClean="0">
                              <a:solidFill>
                                <a:schemeClr val="tx1"/>
                              </a:solidFill>
                              <a:latin typeface="UTM Avo" panose="02040603050506020204" pitchFamily="18"/>
                              <a:cs typeface="Arial" panose="020B0604020202020204" pitchFamily="34" charset="0"/>
                            </a:rPr>
                            <m:t>2</m:t>
                          </m:r>
                        </m:sub>
                      </m:sSub>
                      <m:r>
                        <a:rPr lang="vi-VN" sz="2200">
                          <a:solidFill>
                            <a:schemeClr val="tx1"/>
                          </a:solidFill>
                          <a:latin typeface="Cambria Math" panose="02040503050406030204" pitchFamily="18" charset="0"/>
                          <a:cs typeface="Arial" panose="020B0604020202020204" pitchFamily="34" charset="0"/>
                        </a:rPr>
                        <m:t>= </m:t>
                      </m:r>
                      <m:sSub>
                        <m:sSubPr>
                          <m:ctrlPr>
                            <a:rPr lang="en-US" sz="2200" i="1">
                              <a:solidFill>
                                <a:schemeClr val="tx1"/>
                              </a:solidFill>
                              <a:latin typeface="Cambria Math" panose="02040503050406030204" pitchFamily="18" charset="0"/>
                              <a:cs typeface="Arial" panose="020B0604020202020204" pitchFamily="34" charset="0"/>
                            </a:rPr>
                          </m:ctrlPr>
                        </m:sSubPr>
                        <m:e>
                          <m:r>
                            <m:rPr>
                              <m:nor/>
                            </m:rPr>
                            <a:rPr lang="vi-VN" sz="2200">
                              <a:solidFill>
                                <a:schemeClr val="tx1"/>
                              </a:solidFill>
                              <a:latin typeface="UTM Avo" panose="02040603050506020204" pitchFamily="18"/>
                              <a:cs typeface="Arial" panose="020B0604020202020204" pitchFamily="34" charset="0"/>
                            </a:rPr>
                            <m:t>n</m:t>
                          </m:r>
                        </m:e>
                        <m:sub>
                          <m:r>
                            <m:rPr>
                              <m:nor/>
                            </m:rPr>
                            <a:rPr lang="vi-VN" sz="2200">
                              <a:solidFill>
                                <a:schemeClr val="tx1"/>
                              </a:solidFill>
                              <a:latin typeface="UTM Avo" panose="02040603050506020204" pitchFamily="18"/>
                              <a:cs typeface="Arial" panose="020B0604020202020204" pitchFamily="34" charset="0"/>
                            </a:rPr>
                            <m:t>C</m:t>
                          </m:r>
                          <m:r>
                            <m:rPr>
                              <m:nor/>
                            </m:rPr>
                            <a:rPr lang="en-US" sz="2200" b="0" i="0" smtClean="0">
                              <a:solidFill>
                                <a:schemeClr val="tx1"/>
                              </a:solidFill>
                              <a:latin typeface="UTM Avo" panose="02040603050506020204" pitchFamily="18"/>
                              <a:cs typeface="Arial" panose="020B0604020202020204" pitchFamily="34" charset="0"/>
                            </a:rPr>
                            <m:t>H</m:t>
                          </m:r>
                          <m:r>
                            <m:rPr>
                              <m:nor/>
                            </m:rPr>
                            <a:rPr lang="en-US" sz="2200" b="0" i="0" baseline="-25000" smtClean="0">
                              <a:solidFill>
                                <a:schemeClr val="tx1"/>
                              </a:solidFill>
                              <a:latin typeface="UTM Avo" panose="02040603050506020204" pitchFamily="18"/>
                              <a:cs typeface="Arial" panose="020B0604020202020204" pitchFamily="34" charset="0"/>
                            </a:rPr>
                            <m:t>4</m:t>
                          </m:r>
                        </m:sub>
                      </m:sSub>
                      <m:r>
                        <a:rPr lang="vi-VN" sz="2200">
                          <a:solidFill>
                            <a:schemeClr val="tx1"/>
                          </a:solidFill>
                          <a:latin typeface="Cambria Math" panose="02040503050406030204" pitchFamily="18" charset="0"/>
                          <a:cs typeface="Arial" panose="020B0604020202020204" pitchFamily="34" charset="0"/>
                        </a:rPr>
                        <m:t>= </m:t>
                      </m:r>
                      <m:r>
                        <m:rPr>
                          <m:nor/>
                        </m:rPr>
                        <a:rPr lang="vi-VN" sz="2200">
                          <a:solidFill>
                            <a:schemeClr val="tx1"/>
                          </a:solidFill>
                          <a:latin typeface="UTM Avo" panose="02040603050506020204" pitchFamily="18"/>
                          <a:cs typeface="Arial" panose="020B0604020202020204" pitchFamily="34" charset="0"/>
                        </a:rPr>
                        <m:t>0,3</m:t>
                      </m:r>
                      <m:r>
                        <a:rPr lang="vi-VN" sz="2200">
                          <a:solidFill>
                            <a:schemeClr val="tx1"/>
                          </a:solidFill>
                          <a:latin typeface="Cambria Math" panose="02040503050406030204" pitchFamily="18" charset="0"/>
                          <a:cs typeface="Arial" panose="020B0604020202020204" pitchFamily="34" charset="0"/>
                        </a:rPr>
                        <m:t> </m:t>
                      </m:r>
                      <m:d>
                        <m:dPr>
                          <m:ctrlPr>
                            <a:rPr lang="en-US" sz="2200" i="1">
                              <a:solidFill>
                                <a:schemeClr val="tx1"/>
                              </a:solidFill>
                              <a:latin typeface="Cambria Math" panose="02040503050406030204" pitchFamily="18" charset="0"/>
                              <a:cs typeface="Arial" panose="020B0604020202020204" pitchFamily="34" charset="0"/>
                            </a:rPr>
                          </m:ctrlPr>
                        </m:dPr>
                        <m:e>
                          <m:r>
                            <m:rPr>
                              <m:nor/>
                            </m:rPr>
                            <a:rPr lang="vi-VN" sz="2200">
                              <a:solidFill>
                                <a:schemeClr val="tx1"/>
                              </a:solidFill>
                              <a:latin typeface="UTM Avo" panose="02040603050506020204" pitchFamily="18"/>
                              <a:cs typeface="Arial" panose="020B0604020202020204" pitchFamily="34" charset="0"/>
                            </a:rPr>
                            <m:t>mol</m:t>
                          </m:r>
                        </m:e>
                      </m:d>
                    </m:oMath>
                  </m:oMathPara>
                </a14:m>
                <a:endParaRPr lang="en-US" sz="2200" dirty="0">
                  <a:solidFill>
                    <a:schemeClr val="tx1"/>
                  </a:solidFill>
                  <a:latin typeface="UTM Avo" panose="02040603050506020204" pitchFamily="18"/>
                  <a:cs typeface="Arial" panose="020B0604020202020204" pitchFamily="34" charset="0"/>
                </a:endParaRPr>
              </a:p>
              <a:p>
                <a:pPr algn="just" defTabSz="609630">
                  <a:lnSpc>
                    <a:spcPct val="150000"/>
                  </a:lnSpc>
                </a:pPr>
                <a14:m>
                  <m:oMathPara xmlns:m="http://schemas.openxmlformats.org/officeDocument/2006/math">
                    <m:oMathParaPr>
                      <m:jc m:val="centerGroup"/>
                    </m:oMathParaPr>
                    <m:oMath xmlns:m="http://schemas.openxmlformats.org/officeDocument/2006/math">
                      <m:sSub>
                        <m:sSubPr>
                          <m:ctrlPr>
                            <a:rPr lang="en-US" sz="2200" i="1">
                              <a:solidFill>
                                <a:schemeClr val="tx1"/>
                              </a:solidFill>
                              <a:latin typeface="Cambria Math" panose="02040503050406030204" pitchFamily="18" charset="0"/>
                              <a:cs typeface="Arial" panose="020B0604020202020204" pitchFamily="34" charset="0"/>
                            </a:rPr>
                          </m:ctrlPr>
                        </m:sSubPr>
                        <m:e>
                          <m:r>
                            <m:rPr>
                              <m:nor/>
                            </m:rPr>
                            <a:rPr lang="vi-VN" sz="2200">
                              <a:solidFill>
                                <a:schemeClr val="tx1"/>
                              </a:solidFill>
                              <a:latin typeface="UTM Avo" panose="02040603050506020204" pitchFamily="18"/>
                              <a:cs typeface="Arial" panose="020B0604020202020204" pitchFamily="34" charset="0"/>
                            </a:rPr>
                            <m:t>n</m:t>
                          </m:r>
                        </m:e>
                        <m:sub>
                          <m:r>
                            <m:rPr>
                              <m:nor/>
                            </m:rPr>
                            <a:rPr lang="en-US" sz="2200">
                              <a:solidFill>
                                <a:schemeClr val="tx1"/>
                              </a:solidFill>
                              <a:latin typeface="UTM Avo" panose="02040603050506020204" pitchFamily="18"/>
                              <a:cs typeface="Arial" panose="020B0604020202020204" pitchFamily="34" charset="0"/>
                            </a:rPr>
                            <m:t>O</m:t>
                          </m:r>
                          <m:r>
                            <m:rPr>
                              <m:nor/>
                            </m:rPr>
                            <a:rPr lang="en-US" sz="2200" baseline="-25000">
                              <a:solidFill>
                                <a:schemeClr val="tx1"/>
                              </a:solidFill>
                              <a:latin typeface="UTM Avo" panose="02040603050506020204" pitchFamily="18"/>
                              <a:cs typeface="Arial" panose="020B0604020202020204" pitchFamily="34" charset="0"/>
                            </a:rPr>
                            <m:t>2</m:t>
                          </m:r>
                        </m:sub>
                      </m:sSub>
                      <m:r>
                        <a:rPr lang="vi-VN" sz="2200">
                          <a:solidFill>
                            <a:schemeClr val="tx1"/>
                          </a:solidFill>
                          <a:latin typeface="Cambria Math" panose="02040503050406030204" pitchFamily="18" charset="0"/>
                          <a:cs typeface="Arial" panose="020B0604020202020204" pitchFamily="34" charset="0"/>
                        </a:rPr>
                        <m:t>= </m:t>
                      </m:r>
                      <m:sSub>
                        <m:sSubPr>
                          <m:ctrlPr>
                            <a:rPr lang="en-US" sz="2200" i="1">
                              <a:solidFill>
                                <a:schemeClr val="tx1"/>
                              </a:solidFill>
                              <a:latin typeface="Cambria Math" panose="02040503050406030204" pitchFamily="18" charset="0"/>
                              <a:cs typeface="Arial" panose="020B0604020202020204" pitchFamily="34" charset="0"/>
                            </a:rPr>
                          </m:ctrlPr>
                        </m:sSubPr>
                        <m:e>
                          <m:r>
                            <m:rPr>
                              <m:nor/>
                            </m:rPr>
                            <a:rPr lang="en-US" sz="2200" b="0" i="0" smtClean="0">
                              <a:solidFill>
                                <a:schemeClr val="tx1"/>
                              </a:solidFill>
                              <a:latin typeface="UTM Avo" panose="02040603050506020204" pitchFamily="18"/>
                              <a:cs typeface="Arial" panose="020B0604020202020204" pitchFamily="34" charset="0"/>
                            </a:rPr>
                            <m:t>2 </m:t>
                          </m:r>
                          <m:r>
                            <m:rPr>
                              <m:nor/>
                            </m:rPr>
                            <a:rPr lang="en-US" sz="2200" b="0" i="0" smtClean="0">
                              <a:solidFill>
                                <a:schemeClr val="tx1"/>
                              </a:solidFill>
                              <a:latin typeface="UTM Avo" panose="02040603050506020204" pitchFamily="18"/>
                              <a:cs typeface="Arial" panose="020B0604020202020204" pitchFamily="34" charset="0"/>
                            </a:rPr>
                            <m:t>x</m:t>
                          </m:r>
                          <m:r>
                            <m:rPr>
                              <m:nor/>
                            </m:rPr>
                            <a:rPr lang="en-US" sz="2200" b="0" i="0" smtClean="0">
                              <a:solidFill>
                                <a:schemeClr val="tx1"/>
                              </a:solidFill>
                              <a:latin typeface="UTM Avo" panose="02040603050506020204" pitchFamily="18"/>
                              <a:cs typeface="Arial" panose="020B0604020202020204" pitchFamily="34" charset="0"/>
                            </a:rPr>
                            <m:t> </m:t>
                          </m:r>
                          <m:r>
                            <m:rPr>
                              <m:nor/>
                            </m:rPr>
                            <a:rPr lang="vi-VN" sz="2200">
                              <a:solidFill>
                                <a:schemeClr val="tx1"/>
                              </a:solidFill>
                              <a:latin typeface="UTM Avo" panose="02040603050506020204" pitchFamily="18"/>
                              <a:cs typeface="Arial" panose="020B0604020202020204" pitchFamily="34" charset="0"/>
                            </a:rPr>
                            <m:t>n</m:t>
                          </m:r>
                        </m:e>
                        <m:sub>
                          <m:r>
                            <m:rPr>
                              <m:nor/>
                            </m:rPr>
                            <a:rPr lang="vi-VN" sz="2200">
                              <a:solidFill>
                                <a:schemeClr val="tx1"/>
                              </a:solidFill>
                              <a:latin typeface="UTM Avo" panose="02040603050506020204" pitchFamily="18"/>
                              <a:cs typeface="Arial" panose="020B0604020202020204" pitchFamily="34" charset="0"/>
                            </a:rPr>
                            <m:t>C</m:t>
                          </m:r>
                          <m:r>
                            <m:rPr>
                              <m:nor/>
                            </m:rPr>
                            <a:rPr lang="en-US" sz="2200">
                              <a:solidFill>
                                <a:schemeClr val="tx1"/>
                              </a:solidFill>
                              <a:latin typeface="UTM Avo" panose="02040603050506020204" pitchFamily="18"/>
                              <a:cs typeface="Arial" panose="020B0604020202020204" pitchFamily="34" charset="0"/>
                            </a:rPr>
                            <m:t>H</m:t>
                          </m:r>
                          <m:r>
                            <m:rPr>
                              <m:nor/>
                            </m:rPr>
                            <a:rPr lang="en-US" sz="2200" baseline="-25000">
                              <a:solidFill>
                                <a:schemeClr val="tx1"/>
                              </a:solidFill>
                              <a:latin typeface="UTM Avo" panose="02040603050506020204" pitchFamily="18"/>
                              <a:cs typeface="Arial" panose="020B0604020202020204" pitchFamily="34" charset="0"/>
                            </a:rPr>
                            <m:t>4</m:t>
                          </m:r>
                        </m:sub>
                      </m:sSub>
                      <m:r>
                        <a:rPr lang="vi-VN" sz="2200">
                          <a:solidFill>
                            <a:schemeClr val="tx1"/>
                          </a:solidFill>
                          <a:latin typeface="Cambria Math" panose="02040503050406030204" pitchFamily="18" charset="0"/>
                          <a:cs typeface="Arial" panose="020B0604020202020204" pitchFamily="34" charset="0"/>
                        </a:rPr>
                        <m:t>= </m:t>
                      </m:r>
                      <m:r>
                        <m:rPr>
                          <m:nor/>
                        </m:rPr>
                        <a:rPr lang="vi-VN" sz="2200">
                          <a:solidFill>
                            <a:schemeClr val="tx1"/>
                          </a:solidFill>
                          <a:latin typeface="UTM Avo" panose="02040603050506020204" pitchFamily="18"/>
                          <a:cs typeface="Arial" panose="020B0604020202020204" pitchFamily="34" charset="0"/>
                        </a:rPr>
                        <m:t>0,3</m:t>
                      </m:r>
                      <m:r>
                        <a:rPr lang="vi-VN" sz="2200">
                          <a:solidFill>
                            <a:schemeClr val="tx1"/>
                          </a:solidFill>
                          <a:latin typeface="Cambria Math" panose="02040503050406030204" pitchFamily="18" charset="0"/>
                          <a:cs typeface="Arial" panose="020B0604020202020204" pitchFamily="34" charset="0"/>
                        </a:rPr>
                        <m:t> </m:t>
                      </m:r>
                      <m:d>
                        <m:dPr>
                          <m:ctrlPr>
                            <a:rPr lang="en-US" sz="2200" i="1">
                              <a:solidFill>
                                <a:schemeClr val="tx1"/>
                              </a:solidFill>
                              <a:latin typeface="Cambria Math" panose="02040503050406030204" pitchFamily="18" charset="0"/>
                              <a:cs typeface="Arial" panose="020B0604020202020204" pitchFamily="34" charset="0"/>
                            </a:rPr>
                          </m:ctrlPr>
                        </m:dPr>
                        <m:e>
                          <m:r>
                            <m:rPr>
                              <m:nor/>
                            </m:rPr>
                            <a:rPr lang="vi-VN" sz="2200">
                              <a:solidFill>
                                <a:schemeClr val="tx1"/>
                              </a:solidFill>
                              <a:latin typeface="UTM Avo" panose="02040603050506020204" pitchFamily="18"/>
                              <a:cs typeface="Arial" panose="020B0604020202020204" pitchFamily="34" charset="0"/>
                            </a:rPr>
                            <m:t>mol</m:t>
                          </m:r>
                        </m:e>
                      </m:d>
                    </m:oMath>
                  </m:oMathPara>
                </a14:m>
                <a:endParaRPr lang="en-US" sz="2200" dirty="0">
                  <a:solidFill>
                    <a:schemeClr val="tx1"/>
                  </a:solidFill>
                  <a:latin typeface="UTM Avo" panose="02040603050506020204" pitchFamily="18"/>
                  <a:cs typeface="Arial" panose="020B0604020202020204" pitchFamily="34" charset="0"/>
                </a:endParaRPr>
              </a:p>
              <a:p>
                <a:pPr algn="just" defTabSz="609630">
                  <a:lnSpc>
                    <a:spcPct val="150000"/>
                  </a:lnSpc>
                </a:pPr>
                <a:r>
                  <a:rPr lang="vi-VN" sz="2200" dirty="0">
                    <a:solidFill>
                      <a:schemeClr val="tx1"/>
                    </a:solidFill>
                    <a:latin typeface="UTM Avo" panose="02040603050506020204" pitchFamily="18"/>
                    <a:cs typeface="Arial" panose="020B0604020202020204" pitchFamily="34" charset="0"/>
                  </a:rPr>
                  <a:t>Thể tích khí carbon dioxide thu được là</a:t>
                </a:r>
                <a:r>
                  <a:rPr lang="en-US" sz="2200" dirty="0">
                    <a:solidFill>
                      <a:schemeClr val="tx1"/>
                    </a:solidFill>
                    <a:latin typeface="UTM Avo" panose="02040603050506020204" pitchFamily="18"/>
                    <a:cs typeface="Arial" panose="020B0604020202020204" pitchFamily="34" charset="0"/>
                  </a:rPr>
                  <a:t>: </a:t>
                </a:r>
                <a14:m>
                  <m:oMath xmlns:m="http://schemas.openxmlformats.org/officeDocument/2006/math">
                    <m:sSub>
                      <m:sSubPr>
                        <m:ctrlPr>
                          <a:rPr lang="en-US" sz="2200" i="1">
                            <a:solidFill>
                              <a:schemeClr val="tx1"/>
                            </a:solidFill>
                            <a:latin typeface="Cambria Math" panose="02040503050406030204" pitchFamily="18" charset="0"/>
                          </a:rPr>
                        </m:ctrlPr>
                      </m:sSubPr>
                      <m:e>
                        <m:r>
                          <m:rPr>
                            <m:sty m:val="p"/>
                          </m:rPr>
                          <a:rPr lang="vi-VN" sz="2200">
                            <a:solidFill>
                              <a:schemeClr val="tx1"/>
                            </a:solidFill>
                            <a:latin typeface="Cambria Math" panose="02040503050406030204" pitchFamily="18" charset="0"/>
                          </a:rPr>
                          <m:t>V</m:t>
                        </m:r>
                      </m:e>
                      <m:sub>
                        <m:r>
                          <m:rPr>
                            <m:sty m:val="p"/>
                          </m:rPr>
                          <a:rPr lang="vi-VN" sz="2200">
                            <a:solidFill>
                              <a:schemeClr val="tx1"/>
                            </a:solidFill>
                            <a:latin typeface="Cambria Math" panose="02040503050406030204" pitchFamily="18" charset="0"/>
                          </a:rPr>
                          <m:t>C</m:t>
                        </m:r>
                        <m:sSub>
                          <m:sSubPr>
                            <m:ctrlPr>
                              <a:rPr lang="en-US" sz="2200" i="1">
                                <a:solidFill>
                                  <a:schemeClr val="tx1"/>
                                </a:solidFill>
                                <a:latin typeface="Cambria Math" panose="02040503050406030204" pitchFamily="18" charset="0"/>
                              </a:rPr>
                            </m:ctrlPr>
                          </m:sSubPr>
                          <m:e>
                            <m:r>
                              <m:rPr>
                                <m:sty m:val="p"/>
                              </m:rPr>
                              <a:rPr lang="vi-VN" sz="2200">
                                <a:solidFill>
                                  <a:schemeClr val="tx1"/>
                                </a:solidFill>
                                <a:latin typeface="Cambria Math" panose="02040503050406030204" pitchFamily="18" charset="0"/>
                              </a:rPr>
                              <m:t>O</m:t>
                            </m:r>
                          </m:e>
                          <m:sub>
                            <m:r>
                              <a:rPr lang="vi-VN" sz="2200">
                                <a:solidFill>
                                  <a:schemeClr val="tx1"/>
                                </a:solidFill>
                                <a:latin typeface="Cambria Math" panose="02040503050406030204" pitchFamily="18" charset="0"/>
                              </a:rPr>
                              <m:t>2</m:t>
                            </m:r>
                          </m:sub>
                        </m:sSub>
                      </m:sub>
                    </m:sSub>
                    <m:r>
                      <a:rPr lang="vi-VN" sz="2200">
                        <a:solidFill>
                          <a:schemeClr val="tx1"/>
                        </a:solidFill>
                        <a:latin typeface="Cambria Math" panose="02040503050406030204" pitchFamily="18" charset="0"/>
                      </a:rPr>
                      <m:t>= </m:t>
                    </m:r>
                    <m:r>
                      <m:rPr>
                        <m:nor/>
                      </m:rPr>
                      <a:rPr lang="vi-VN" sz="2200" i="0">
                        <a:solidFill>
                          <a:schemeClr val="tx1"/>
                        </a:solidFill>
                        <a:latin typeface="UTM Avo" panose="02040603050506020204" pitchFamily="18"/>
                      </a:rPr>
                      <m:t>0,3 </m:t>
                    </m:r>
                    <m:r>
                      <m:rPr>
                        <m:nor/>
                      </m:rPr>
                      <a:rPr lang="vi-VN" sz="2200" i="0">
                        <a:solidFill>
                          <a:schemeClr val="tx1"/>
                        </a:solidFill>
                        <a:latin typeface="UTM Avo" panose="02040603050506020204" pitchFamily="18"/>
                      </a:rPr>
                      <m:t>×</m:t>
                    </m:r>
                    <m:r>
                      <m:rPr>
                        <m:nor/>
                      </m:rPr>
                      <a:rPr lang="vi-VN" sz="2200" i="0">
                        <a:solidFill>
                          <a:schemeClr val="tx1"/>
                        </a:solidFill>
                        <a:latin typeface="UTM Avo" panose="02040603050506020204" pitchFamily="18"/>
                      </a:rPr>
                      <m:t>24,79 </m:t>
                    </m:r>
                    <m:r>
                      <a:rPr lang="vi-VN" sz="2200">
                        <a:solidFill>
                          <a:schemeClr val="tx1"/>
                        </a:solidFill>
                        <a:latin typeface="Cambria Math" panose="02040503050406030204" pitchFamily="18" charset="0"/>
                      </a:rPr>
                      <m:t>=</m:t>
                    </m:r>
                    <m:r>
                      <m:rPr>
                        <m:nor/>
                      </m:rPr>
                      <a:rPr lang="vi-VN" sz="2200" i="0">
                        <a:solidFill>
                          <a:schemeClr val="tx1"/>
                        </a:solidFill>
                        <a:latin typeface="UTM Avo" panose="02040603050506020204" pitchFamily="18"/>
                      </a:rPr>
                      <m:t> 7,437 </m:t>
                    </m:r>
                    <m:d>
                      <m:dPr>
                        <m:ctrlPr>
                          <a:rPr lang="en-US" sz="2200" i="1">
                            <a:solidFill>
                              <a:schemeClr val="tx1"/>
                            </a:solidFill>
                            <a:latin typeface="Cambria Math" panose="02040503050406030204" pitchFamily="18" charset="0"/>
                          </a:rPr>
                        </m:ctrlPr>
                      </m:dPr>
                      <m:e>
                        <m:r>
                          <m:rPr>
                            <m:nor/>
                          </m:rPr>
                          <a:rPr lang="vi-VN" sz="2200" i="0">
                            <a:solidFill>
                              <a:schemeClr val="tx1"/>
                            </a:solidFill>
                            <a:latin typeface="UTM Avo" panose="02040603050506020204" pitchFamily="18"/>
                          </a:rPr>
                          <m:t>L</m:t>
                        </m:r>
                      </m:e>
                    </m:d>
                  </m:oMath>
                </a14:m>
                <a:endParaRPr lang="en-US" sz="2200" dirty="0">
                  <a:solidFill>
                    <a:schemeClr val="tx1"/>
                  </a:solidFill>
                  <a:latin typeface="UTM Avo" panose="02040603050506020204" pitchFamily="18"/>
                  <a:cs typeface="Arial" panose="020B0604020202020204" pitchFamily="34" charset="0"/>
                </a:endParaRPr>
              </a:p>
              <a:p>
                <a:pPr algn="just" defTabSz="609630">
                  <a:lnSpc>
                    <a:spcPct val="150000"/>
                  </a:lnSpc>
                </a:pPr>
                <a:r>
                  <a:rPr lang="vi-VN" sz="2200" dirty="0">
                    <a:solidFill>
                      <a:schemeClr val="tx1"/>
                    </a:solidFill>
                    <a:latin typeface="UTM Avo" panose="02040603050506020204" pitchFamily="18"/>
                    <a:cs typeface="Arial" panose="020B0604020202020204" pitchFamily="34" charset="0"/>
                  </a:rPr>
                  <a:t>Thể tích oxygen tối thiểu cần là</a:t>
                </a:r>
                <a:r>
                  <a:rPr lang="en-US" sz="2200" dirty="0">
                    <a:solidFill>
                      <a:schemeClr val="tx1"/>
                    </a:solidFill>
                    <a:latin typeface="UTM Avo" panose="02040603050506020204" pitchFamily="18"/>
                    <a:cs typeface="Arial" panose="020B0604020202020204" pitchFamily="34" charset="0"/>
                  </a:rPr>
                  <a:t>: </a:t>
                </a:r>
                <a14:m>
                  <m:oMath xmlns:m="http://schemas.openxmlformats.org/officeDocument/2006/math">
                    <m:sSub>
                      <m:sSubPr>
                        <m:ctrlPr>
                          <a:rPr lang="en-US" sz="2200" i="1">
                            <a:solidFill>
                              <a:schemeClr val="tx1"/>
                            </a:solidFill>
                            <a:latin typeface="Cambria Math" panose="02040503050406030204" pitchFamily="18" charset="0"/>
                          </a:rPr>
                        </m:ctrlPr>
                      </m:sSubPr>
                      <m:e>
                        <m:r>
                          <m:rPr>
                            <m:sty m:val="p"/>
                          </m:rPr>
                          <a:rPr lang="vi-VN" sz="2200">
                            <a:solidFill>
                              <a:schemeClr val="tx1"/>
                            </a:solidFill>
                            <a:latin typeface="Cambria Math" panose="02040503050406030204" pitchFamily="18" charset="0"/>
                          </a:rPr>
                          <m:t>V</m:t>
                        </m:r>
                      </m:e>
                      <m:sub>
                        <m:sSub>
                          <m:sSubPr>
                            <m:ctrlPr>
                              <a:rPr lang="en-US" sz="2200" i="1">
                                <a:solidFill>
                                  <a:schemeClr val="tx1"/>
                                </a:solidFill>
                                <a:latin typeface="Cambria Math" panose="02040503050406030204" pitchFamily="18" charset="0"/>
                              </a:rPr>
                            </m:ctrlPr>
                          </m:sSubPr>
                          <m:e>
                            <m:r>
                              <m:rPr>
                                <m:sty m:val="p"/>
                              </m:rPr>
                              <a:rPr lang="vi-VN" sz="2200">
                                <a:solidFill>
                                  <a:schemeClr val="tx1"/>
                                </a:solidFill>
                                <a:latin typeface="Cambria Math" panose="02040503050406030204" pitchFamily="18" charset="0"/>
                              </a:rPr>
                              <m:t>O</m:t>
                            </m:r>
                          </m:e>
                          <m:sub>
                            <m:r>
                              <a:rPr lang="vi-VN" sz="2200">
                                <a:solidFill>
                                  <a:schemeClr val="tx1"/>
                                </a:solidFill>
                                <a:latin typeface="Cambria Math" panose="02040503050406030204" pitchFamily="18" charset="0"/>
                              </a:rPr>
                              <m:t>2</m:t>
                            </m:r>
                          </m:sub>
                        </m:sSub>
                      </m:sub>
                    </m:sSub>
                    <m:r>
                      <a:rPr lang="vi-VN" sz="2200">
                        <a:solidFill>
                          <a:schemeClr val="tx1"/>
                        </a:solidFill>
                        <a:latin typeface="Cambria Math" panose="02040503050406030204" pitchFamily="18" charset="0"/>
                      </a:rPr>
                      <m:t>= </m:t>
                    </m:r>
                    <m:r>
                      <m:rPr>
                        <m:nor/>
                      </m:rPr>
                      <a:rPr lang="vi-VN" sz="2200" i="0">
                        <a:solidFill>
                          <a:schemeClr val="tx1"/>
                        </a:solidFill>
                        <a:latin typeface="UTM Avo" panose="02040603050506020204" pitchFamily="18"/>
                      </a:rPr>
                      <m:t>0,6 </m:t>
                    </m:r>
                    <m:r>
                      <m:rPr>
                        <m:nor/>
                      </m:rPr>
                      <a:rPr lang="vi-VN" sz="2200" i="0">
                        <a:solidFill>
                          <a:schemeClr val="tx1"/>
                        </a:solidFill>
                        <a:latin typeface="UTM Avo" panose="02040603050506020204" pitchFamily="18"/>
                      </a:rPr>
                      <m:t>×</m:t>
                    </m:r>
                    <m:r>
                      <m:rPr>
                        <m:nor/>
                      </m:rPr>
                      <a:rPr lang="vi-VN" sz="2200" i="0">
                        <a:solidFill>
                          <a:schemeClr val="tx1"/>
                        </a:solidFill>
                        <a:latin typeface="UTM Avo" panose="02040603050506020204" pitchFamily="18"/>
                      </a:rPr>
                      <m:t>24,79 </m:t>
                    </m:r>
                    <m:r>
                      <a:rPr lang="vi-VN" sz="2200">
                        <a:solidFill>
                          <a:schemeClr val="tx1"/>
                        </a:solidFill>
                        <a:latin typeface="Cambria Math" panose="02040503050406030204" pitchFamily="18" charset="0"/>
                      </a:rPr>
                      <m:t>= </m:t>
                    </m:r>
                    <m:r>
                      <m:rPr>
                        <m:nor/>
                      </m:rPr>
                      <a:rPr lang="vi-VN" sz="2200" i="0">
                        <a:solidFill>
                          <a:schemeClr val="tx1"/>
                        </a:solidFill>
                        <a:latin typeface="UTM Avo" panose="02040603050506020204" pitchFamily="18"/>
                      </a:rPr>
                      <m:t>14,874 </m:t>
                    </m:r>
                    <m:d>
                      <m:dPr>
                        <m:ctrlPr>
                          <a:rPr lang="en-US" sz="2200" i="1">
                            <a:solidFill>
                              <a:schemeClr val="tx1"/>
                            </a:solidFill>
                            <a:latin typeface="Cambria Math" panose="02040503050406030204" pitchFamily="18" charset="0"/>
                          </a:rPr>
                        </m:ctrlPr>
                      </m:dPr>
                      <m:e>
                        <m:r>
                          <m:rPr>
                            <m:nor/>
                          </m:rPr>
                          <a:rPr lang="vi-VN" sz="2200" i="0">
                            <a:solidFill>
                              <a:schemeClr val="tx1"/>
                            </a:solidFill>
                            <a:latin typeface="UTM Avo" panose="02040603050506020204" pitchFamily="18"/>
                          </a:rPr>
                          <m:t>L</m:t>
                        </m:r>
                      </m:e>
                    </m:d>
                  </m:oMath>
                </a14:m>
                <a:endParaRPr lang="en-US" sz="2200" dirty="0">
                  <a:solidFill>
                    <a:schemeClr val="tx1"/>
                  </a:solidFill>
                  <a:latin typeface="UTM Avo" panose="02040603050506020204" pitchFamily="18"/>
                  <a:cs typeface="Arial" panose="020B0604020202020204" pitchFamily="34" charset="0"/>
                </a:endParaRPr>
              </a:p>
              <a:p>
                <a:pPr algn="just" defTabSz="609630">
                  <a:lnSpc>
                    <a:spcPct val="150000"/>
                  </a:lnSpc>
                </a:pPr>
                <a:r>
                  <a:rPr lang="vi-VN" sz="2200" dirty="0">
                    <a:solidFill>
                      <a:schemeClr val="tx1"/>
                    </a:solidFill>
                    <a:latin typeface="UTM Avo" panose="02040603050506020204" pitchFamily="18"/>
                    <a:cs typeface="Arial" panose="020B0604020202020204" pitchFamily="34" charset="0"/>
                  </a:rPr>
                  <a:t>Vậy thể tíc</a:t>
                </a:r>
                <a:r>
                  <a:rPr lang="en-US" sz="2200" dirty="0">
                    <a:solidFill>
                      <a:schemeClr val="tx1"/>
                    </a:solidFill>
                    <a:latin typeface="UTM Avo" panose="02040603050506020204" pitchFamily="18"/>
                    <a:cs typeface="Arial" panose="020B0604020202020204" pitchFamily="34" charset="0"/>
                  </a:rPr>
                  <a:t>h</a:t>
                </a:r>
                <a:r>
                  <a:rPr lang="vi-VN" sz="2200" dirty="0">
                    <a:solidFill>
                      <a:schemeClr val="tx1"/>
                    </a:solidFill>
                    <a:latin typeface="UTM Avo" panose="02040603050506020204" pitchFamily="18"/>
                    <a:cs typeface="Arial" panose="020B0604020202020204" pitchFamily="34" charset="0"/>
                  </a:rPr>
                  <a:t> khí oxygen thu được là 14,847 L và thể tích carbon dioxide tối thiểu cần là 7,237</a:t>
                </a:r>
                <a:r>
                  <a:rPr lang="en-US" sz="2200" dirty="0">
                    <a:solidFill>
                      <a:schemeClr val="tx1"/>
                    </a:solidFill>
                    <a:latin typeface="UTM Avo" panose="02040603050506020204" pitchFamily="18"/>
                    <a:cs typeface="Arial" panose="020B0604020202020204" pitchFamily="34" charset="0"/>
                  </a:rPr>
                  <a:t> </a:t>
                </a:r>
                <a:r>
                  <a:rPr lang="vi-VN" sz="2200" dirty="0">
                    <a:solidFill>
                      <a:schemeClr val="tx1"/>
                    </a:solidFill>
                    <a:latin typeface="UTM Avo" panose="02040603050506020204" pitchFamily="18"/>
                    <a:cs typeface="Arial" panose="020B0604020202020204" pitchFamily="34" charset="0"/>
                  </a:rPr>
                  <a:t>L.</a:t>
                </a:r>
                <a:endParaRPr lang="en-US" sz="2200" dirty="0">
                  <a:solidFill>
                    <a:schemeClr val="tx1"/>
                  </a:solidFill>
                  <a:latin typeface="UTM Avo" panose="02040603050506020204" pitchFamily="18"/>
                  <a:cs typeface="Arial" panose="020B0604020202020204" pitchFamily="34" charset="0"/>
                </a:endParaRPr>
              </a:p>
            </p:txBody>
          </p:sp>
        </mc:Choice>
        <mc:Fallback xmlns="">
          <p:sp>
            <p:nvSpPr>
              <p:cNvPr id="6" name="Rectangle 5">
                <a:extLst>
                  <a:ext uri="{FF2B5EF4-FFF2-40B4-BE49-F238E27FC236}">
                    <a16:creationId xmlns:a16="http://schemas.microsoft.com/office/drawing/2014/main" id="{56F5A986-B26B-7F38-F30B-25809E846500}"/>
                  </a:ext>
                </a:extLst>
              </p:cNvPr>
              <p:cNvSpPr>
                <a:spLocks noRot="1" noChangeAspect="1" noMove="1" noResize="1" noEditPoints="1" noAdjustHandles="1" noChangeArrowheads="1" noChangeShapeType="1" noTextEdit="1"/>
              </p:cNvSpPr>
              <p:nvPr/>
            </p:nvSpPr>
            <p:spPr>
              <a:xfrm>
                <a:off x="584200" y="1019942"/>
                <a:ext cx="11023600" cy="5489451"/>
              </a:xfrm>
              <a:prstGeom prst="rect">
                <a:avLst/>
              </a:prstGeom>
              <a:blipFill>
                <a:blip r:embed="rId3"/>
                <a:stretch>
                  <a:fillRect l="-719" r="-719"/>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D8DD5F8E-AA0A-D86C-79A0-ADB6C44C9F0A}"/>
              </a:ext>
            </a:extLst>
          </p:cNvPr>
          <p:cNvPicPr>
            <a:picLocks noChangeAspect="1"/>
          </p:cNvPicPr>
          <p:nvPr/>
        </p:nvPicPr>
        <p:blipFill>
          <a:blip r:embed="rId4"/>
          <a:stretch>
            <a:fillRect/>
          </a:stretch>
        </p:blipFill>
        <p:spPr>
          <a:xfrm flipH="1">
            <a:off x="10637388" y="791523"/>
            <a:ext cx="1389512" cy="1517671"/>
          </a:xfrm>
          <a:prstGeom prst="rect">
            <a:avLst/>
          </a:prstGeom>
        </p:spPr>
      </p:pic>
    </p:spTree>
    <p:extLst>
      <p:ext uri="{BB962C8B-B14F-4D97-AF65-F5344CB8AC3E}">
        <p14:creationId xmlns:p14="http://schemas.microsoft.com/office/powerpoint/2010/main" val="27171951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66D5B4D-3FD5-7420-DC9C-B3153E3D718D}"/>
              </a:ext>
            </a:extLst>
          </p:cNvPr>
          <p:cNvGrpSpPr/>
          <p:nvPr/>
        </p:nvGrpSpPr>
        <p:grpSpPr>
          <a:xfrm>
            <a:off x="1604074" y="1612808"/>
            <a:ext cx="8983851" cy="742269"/>
            <a:chOff x="3200400" y="89783"/>
            <a:chExt cx="13475777" cy="1113403"/>
          </a:xfrm>
        </p:grpSpPr>
        <p:sp>
          <p:nvSpPr>
            <p:cNvPr id="7" name="TextBox 6">
              <a:extLst>
                <a:ext uri="{FF2B5EF4-FFF2-40B4-BE49-F238E27FC236}">
                  <a16:creationId xmlns:a16="http://schemas.microsoft.com/office/drawing/2014/main" id="{754E3C28-E3DF-0CEB-0189-FEADF02A0FA8}"/>
                </a:ext>
              </a:extLst>
            </p:cNvPr>
            <p:cNvSpPr txBox="1"/>
            <p:nvPr/>
          </p:nvSpPr>
          <p:spPr>
            <a:xfrm>
              <a:off x="3493577" y="300234"/>
              <a:ext cx="13182600" cy="692497"/>
            </a:xfrm>
            <a:prstGeom prst="rect">
              <a:avLst/>
            </a:prstGeom>
            <a:noFill/>
          </p:spPr>
          <p:txBody>
            <a:bodyPr wrap="square" rtlCol="0">
              <a:spAutoFit/>
            </a:bodyPr>
            <a:lstStyle/>
            <a:p>
              <a:pPr algn="ctr" defTabSz="609630"/>
              <a:r>
                <a:rPr lang="en-US" sz="2400" b="1" dirty="0" err="1">
                  <a:latin typeface="UTM Avo" panose="02040603050506020204" pitchFamily="18"/>
                  <a:cs typeface="Arial" panose="020B0604020202020204" pitchFamily="34" charset="0"/>
                </a:rPr>
                <a:t>Câu</a:t>
              </a:r>
              <a:r>
                <a:rPr lang="en-US" sz="2400" b="1" dirty="0">
                  <a:latin typeface="UTM Avo" panose="02040603050506020204" pitchFamily="18"/>
                  <a:cs typeface="Arial" panose="020B0604020202020204" pitchFamily="34" charset="0"/>
                </a:rPr>
                <a:t> 2. </a:t>
              </a:r>
              <a:r>
                <a:rPr lang="en-US" sz="2400" dirty="0" err="1">
                  <a:latin typeface="UTM Avo" panose="02040603050506020204" pitchFamily="18"/>
                  <a:cs typeface="Arial" panose="020B0604020202020204" pitchFamily="34" charset="0"/>
                </a:rPr>
                <a:t>Một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số</a:t>
              </a:r>
              <a:r>
                <a:rPr lang="en-US" sz="2400" dirty="0">
                  <a:latin typeface="UTM Avo" panose="02040603050506020204" pitchFamily="18"/>
                  <a:cs typeface="Arial" panose="020B0604020202020204" pitchFamily="34" charset="0"/>
                </a:rPr>
                <a:t> alkane </a:t>
              </a:r>
              <a:r>
                <a:rPr lang="en-US" sz="2400" dirty="0" err="1">
                  <a:latin typeface="UTM Avo" panose="02040603050506020204" pitchFamily="18"/>
                  <a:cs typeface="Arial" panose="020B0604020202020204" pitchFamily="34" charset="0"/>
                </a:rPr>
                <a:t>phổ</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biến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sống</a:t>
              </a:r>
              <a:endParaRPr lang="en-US" sz="2400" b="1" dirty="0">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071F5AE0-AA6C-5203-E6A7-E0B8CCE30F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89783"/>
              <a:ext cx="973865" cy="1113403"/>
            </a:xfrm>
            <a:prstGeom prst="rect">
              <a:avLst/>
            </a:prstGeom>
          </p:spPr>
        </p:pic>
      </p:grpSp>
      <p:graphicFrame>
        <p:nvGraphicFramePr>
          <p:cNvPr id="9" name="Table 8">
            <a:extLst>
              <a:ext uri="{FF2B5EF4-FFF2-40B4-BE49-F238E27FC236}">
                <a16:creationId xmlns:a16="http://schemas.microsoft.com/office/drawing/2014/main" id="{4D75834C-25A3-9446-605F-23AD73201BA0}"/>
              </a:ext>
            </a:extLst>
          </p:cNvPr>
          <p:cNvGraphicFramePr>
            <a:graphicFrameLocks noGrp="1"/>
          </p:cNvGraphicFramePr>
          <p:nvPr>
            <p:extLst>
              <p:ext uri="{D42A27DB-BD31-4B8C-83A1-F6EECF244321}">
                <p14:modId xmlns:p14="http://schemas.microsoft.com/office/powerpoint/2010/main" val="593390958"/>
              </p:ext>
            </p:extLst>
          </p:nvPr>
        </p:nvGraphicFramePr>
        <p:xfrm>
          <a:off x="0" y="2355075"/>
          <a:ext cx="12192000" cy="4391854"/>
        </p:xfrm>
        <a:graphic>
          <a:graphicData uri="http://schemas.openxmlformats.org/drawingml/2006/table">
            <a:tbl>
              <a:tblPr firstRow="1" bandRow="1"/>
              <a:tblGrid>
                <a:gridCol w="3429000">
                  <a:extLst>
                    <a:ext uri="{9D8B030D-6E8A-4147-A177-3AD203B41FA5}">
                      <a16:colId xmlns:a16="http://schemas.microsoft.com/office/drawing/2014/main" val="3243594298"/>
                    </a:ext>
                  </a:extLst>
                </a:gridCol>
                <a:gridCol w="8763000">
                  <a:extLst>
                    <a:ext uri="{9D8B030D-6E8A-4147-A177-3AD203B41FA5}">
                      <a16:colId xmlns:a16="http://schemas.microsoft.com/office/drawing/2014/main" val="3476280143"/>
                    </a:ext>
                  </a:extLst>
                </a:gridCol>
              </a:tblGrid>
              <a:tr h="10080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vi-VN" sz="2000" b="0" i="0" dirty="0">
                          <a:solidFill>
                            <a:schemeClr val="tx1"/>
                          </a:solidFill>
                          <a:latin typeface="UTM Avo" panose="02040603050506020204" pitchFamily="18"/>
                          <a:ea typeface="Times New Roman" panose="02020603050405020304" pitchFamily="18" charset="0"/>
                        </a:rPr>
                        <a:t>Methane (CH</a:t>
                      </a:r>
                      <a:r>
                        <a:rPr lang="vi-VN" sz="2000" b="0" i="0" baseline="-25000" dirty="0">
                          <a:solidFill>
                            <a:schemeClr val="tx1"/>
                          </a:solidFill>
                          <a:latin typeface="UTM Avo" panose="02040603050506020204" pitchFamily="18"/>
                          <a:ea typeface="Times New Roman" panose="02020603050405020304" pitchFamily="18" charset="0"/>
                        </a:rPr>
                        <a:t>4</a:t>
                      </a:r>
                      <a:r>
                        <a:rPr lang="vi-VN" sz="2000" b="0" i="0" dirty="0">
                          <a:solidFill>
                            <a:schemeClr val="tx1"/>
                          </a:solidFill>
                          <a:latin typeface="UTM Avo" panose="02040603050506020204" pitchFamily="18"/>
                          <a:ea typeface="Times New Roman" panose="02020603050405020304" pitchFamily="18" charset="0"/>
                        </a:rPr>
                        <a:t>)</a:t>
                      </a:r>
                      <a:endParaRPr lang="en-US" sz="2000" b="0" i="0" dirty="0">
                        <a:solidFill>
                          <a:schemeClr val="tx1"/>
                        </a:solidFill>
                        <a:latin typeface="UTM Avo" panose="02040603050506020204" pitchFamily="18"/>
                        <a:cs typeface="Arial" panose="020B0604020202020204" pitchFamily="34" charset="0"/>
                      </a:endParaRP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2000" b="0" i="0">
                          <a:solidFill>
                            <a:schemeClr val="tx1"/>
                          </a:solidFill>
                          <a:latin typeface="UTM Avo" panose="02040603050506020204" pitchFamily="18"/>
                          <a:ea typeface="Times New Roman" panose="02020603050405020304" pitchFamily="18" charset="0"/>
                        </a:rPr>
                        <a:t>Thành phần chính của khí thiên nhiên, được sử dụng làm nhiên liệu (đun nấu, sưởi ấm,...).</a:t>
                      </a:r>
                      <a:endParaRPr lang="en-US" sz="2000" b="0" i="0">
                        <a:solidFill>
                          <a:schemeClr val="tx1"/>
                        </a:solidFill>
                        <a:latin typeface="UTM Avo" panose="02040603050506020204" pitchFamily="18"/>
                        <a:ea typeface="Arial" panose="020B0604020202020204" pitchFamily="34" charset="0"/>
                      </a:endParaRP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483612597"/>
                  </a:ext>
                </a:extLst>
              </a:tr>
              <a:tr h="100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vi-VN" sz="2000" b="0" i="0" dirty="0">
                          <a:solidFill>
                            <a:schemeClr val="tx1"/>
                          </a:solidFill>
                          <a:latin typeface="UTM Avo" panose="02040603050506020204" pitchFamily="18"/>
                          <a:ea typeface="Times New Roman" panose="02020603050405020304" pitchFamily="18" charset="0"/>
                        </a:rPr>
                        <a:t>Ethane (C</a:t>
                      </a:r>
                      <a:r>
                        <a:rPr lang="vi-VN" sz="2000" b="0" i="0" baseline="-25000" dirty="0">
                          <a:solidFill>
                            <a:schemeClr val="tx1"/>
                          </a:solidFill>
                          <a:latin typeface="UTM Avo" panose="02040603050506020204" pitchFamily="18"/>
                          <a:ea typeface="Times New Roman" panose="02020603050405020304" pitchFamily="18" charset="0"/>
                        </a:rPr>
                        <a:t>2</a:t>
                      </a:r>
                      <a:r>
                        <a:rPr lang="vi-VN" sz="2000" b="0" i="0" dirty="0">
                          <a:solidFill>
                            <a:schemeClr val="tx1"/>
                          </a:solidFill>
                          <a:latin typeface="UTM Avo" panose="02040603050506020204" pitchFamily="18"/>
                          <a:ea typeface="Times New Roman" panose="02020603050405020304" pitchFamily="18" charset="0"/>
                        </a:rPr>
                        <a:t>H</a:t>
                      </a:r>
                      <a:r>
                        <a:rPr lang="vi-VN" sz="2000" b="0" i="0" baseline="-25000" dirty="0">
                          <a:solidFill>
                            <a:schemeClr val="tx1"/>
                          </a:solidFill>
                          <a:latin typeface="UTM Avo" panose="02040603050506020204" pitchFamily="18"/>
                          <a:ea typeface="Times New Roman" panose="02020603050405020304" pitchFamily="18" charset="0"/>
                        </a:rPr>
                        <a:t>6</a:t>
                      </a:r>
                      <a:r>
                        <a:rPr lang="vi-VN" sz="2000" b="0" i="0" dirty="0">
                          <a:solidFill>
                            <a:schemeClr val="tx1"/>
                          </a:solidFill>
                          <a:latin typeface="UTM Avo" panose="02040603050506020204" pitchFamily="18"/>
                          <a:ea typeface="Times New Roman" panose="02020603050405020304" pitchFamily="18" charset="0"/>
                        </a:rPr>
                        <a:t>)</a:t>
                      </a:r>
                      <a:endParaRPr lang="en-US" sz="2000" b="0" i="0" dirty="0">
                        <a:solidFill>
                          <a:schemeClr val="tx1"/>
                        </a:solidFill>
                        <a:latin typeface="UTM Avo" panose="02040603050506020204" pitchFamily="18"/>
                        <a:cs typeface="Arial" panose="020B0604020202020204" pitchFamily="34" charset="0"/>
                      </a:endParaRP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50000"/>
                        </a:lnSpc>
                      </a:pPr>
                      <a:r>
                        <a:rPr lang="vi-VN" sz="2000" b="0" i="0" dirty="0">
                          <a:solidFill>
                            <a:schemeClr val="tx1"/>
                          </a:solidFill>
                          <a:latin typeface="UTM Avo" panose="02040603050506020204" pitchFamily="18"/>
                          <a:ea typeface="Times New Roman" panose="02020603050405020304" pitchFamily="18" charset="0"/>
                        </a:rPr>
                        <a:t>Thường được tạo ra trong quá trình chưng cất dầu mỏ, được dùng làm nguyên liệu và nhiên liệu.</a:t>
                      </a:r>
                      <a:endParaRPr lang="en-US" sz="2000" b="0" i="0" dirty="0">
                        <a:solidFill>
                          <a:schemeClr val="tx1"/>
                        </a:solidFill>
                        <a:latin typeface="UTM Avo" panose="02040603050506020204" pitchFamily="18"/>
                        <a:cs typeface="Arial" panose="020B0604020202020204" pitchFamily="34" charset="0"/>
                      </a:endParaRP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69273930"/>
                  </a:ext>
                </a:extLst>
              </a:tr>
              <a:tr h="100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vi-VN" sz="2000" b="0" i="0">
                          <a:solidFill>
                            <a:schemeClr val="tx1"/>
                          </a:solidFill>
                          <a:latin typeface="UTM Avo" panose="02040603050506020204" pitchFamily="18"/>
                          <a:ea typeface="Times New Roman" panose="02020603050405020304" pitchFamily="18" charset="0"/>
                        </a:rPr>
                        <a:t>Propane (C</a:t>
                      </a:r>
                      <a:r>
                        <a:rPr lang="vi-VN" sz="2000" b="0" i="0" baseline="-25000">
                          <a:solidFill>
                            <a:schemeClr val="tx1"/>
                          </a:solidFill>
                          <a:latin typeface="UTM Avo" panose="02040603050506020204" pitchFamily="18"/>
                          <a:ea typeface="Times New Roman" panose="02020603050405020304" pitchFamily="18" charset="0"/>
                        </a:rPr>
                        <a:t>3</a:t>
                      </a:r>
                      <a:r>
                        <a:rPr lang="vi-VN" sz="2000" b="0" i="0">
                          <a:solidFill>
                            <a:schemeClr val="tx1"/>
                          </a:solidFill>
                          <a:latin typeface="UTM Avo" panose="02040603050506020204" pitchFamily="18"/>
                          <a:ea typeface="Times New Roman" panose="02020603050405020304" pitchFamily="18" charset="0"/>
                        </a:rPr>
                        <a:t>H</a:t>
                      </a:r>
                      <a:r>
                        <a:rPr lang="vi-VN" sz="2000" b="0" i="0" baseline="-25000">
                          <a:solidFill>
                            <a:schemeClr val="tx1"/>
                          </a:solidFill>
                          <a:latin typeface="UTM Avo" panose="02040603050506020204" pitchFamily="18"/>
                          <a:ea typeface="Times New Roman" panose="02020603050405020304" pitchFamily="18" charset="0"/>
                        </a:rPr>
                        <a:t>8</a:t>
                      </a:r>
                      <a:r>
                        <a:rPr lang="vi-VN" sz="2000" b="0" i="0">
                          <a:solidFill>
                            <a:schemeClr val="tx1"/>
                          </a:solidFill>
                          <a:latin typeface="UTM Avo" panose="02040603050506020204" pitchFamily="18"/>
                          <a:ea typeface="Times New Roman" panose="02020603050405020304" pitchFamily="18" charset="0"/>
                        </a:rPr>
                        <a:t>)</a:t>
                      </a:r>
                      <a:endParaRPr lang="en-US" sz="2000" b="0" i="0">
                        <a:solidFill>
                          <a:schemeClr val="tx1"/>
                        </a:solidFill>
                        <a:latin typeface="UTM Avo" panose="02040603050506020204" pitchFamily="18"/>
                        <a:cs typeface="Arial" panose="020B0604020202020204" pitchFamily="34" charset="0"/>
                      </a:endParaRP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2000" b="0" i="0" dirty="0">
                          <a:solidFill>
                            <a:schemeClr val="tx1"/>
                          </a:solidFill>
                          <a:latin typeface="UTM Avo" panose="02040603050506020204" pitchFamily="18"/>
                          <a:ea typeface="Times New Roman" panose="02020603050405020304" pitchFamily="18" charset="0"/>
                        </a:rPr>
                        <a:t>Thường được tạo ra trong quá trình chưng cất dầu mỏ. Propan có nhiều ứng dụng trong đời sống như làm nhiên liệu (đun nấu, chạy động cơ,...)</a:t>
                      </a:r>
                      <a:endParaRPr lang="en-US" sz="2000" b="0" i="0" dirty="0">
                        <a:solidFill>
                          <a:schemeClr val="tx1"/>
                        </a:solidFill>
                        <a:latin typeface="UTM Avo" panose="02040603050506020204" pitchFamily="18"/>
                        <a:ea typeface="Arial" panose="020B0604020202020204" pitchFamily="34" charset="0"/>
                      </a:endParaRP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286372698"/>
                  </a:ext>
                </a:extLst>
              </a:tr>
              <a:tr h="10080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vi-VN" sz="2000" b="0" i="0">
                          <a:solidFill>
                            <a:schemeClr val="tx1"/>
                          </a:solidFill>
                          <a:latin typeface="UTM Avo" panose="02040603050506020204" pitchFamily="18"/>
                          <a:ea typeface="Times New Roman" panose="02020603050405020304" pitchFamily="18" charset="0"/>
                        </a:rPr>
                        <a:t>Butane (C</a:t>
                      </a:r>
                      <a:r>
                        <a:rPr lang="vi-VN" sz="2000" b="0" i="0" baseline="-25000">
                          <a:solidFill>
                            <a:schemeClr val="tx1"/>
                          </a:solidFill>
                          <a:latin typeface="UTM Avo" panose="02040603050506020204" pitchFamily="18"/>
                          <a:ea typeface="Times New Roman" panose="02020603050405020304" pitchFamily="18" charset="0"/>
                        </a:rPr>
                        <a:t>4</a:t>
                      </a:r>
                      <a:r>
                        <a:rPr lang="vi-VN" sz="2000" b="0" i="0">
                          <a:solidFill>
                            <a:schemeClr val="tx1"/>
                          </a:solidFill>
                          <a:latin typeface="UTM Avo" panose="02040603050506020204" pitchFamily="18"/>
                          <a:ea typeface="Times New Roman" panose="02020603050405020304" pitchFamily="18" charset="0"/>
                        </a:rPr>
                        <a:t>H</a:t>
                      </a:r>
                      <a:r>
                        <a:rPr lang="vi-VN" sz="2000" b="0" i="0" baseline="-25000">
                          <a:solidFill>
                            <a:schemeClr val="tx1"/>
                          </a:solidFill>
                          <a:latin typeface="UTM Avo" panose="02040603050506020204" pitchFamily="18"/>
                          <a:ea typeface="Times New Roman" panose="02020603050405020304" pitchFamily="18" charset="0"/>
                        </a:rPr>
                        <a:t>10</a:t>
                      </a:r>
                      <a:r>
                        <a:rPr lang="vi-VN" sz="2000" b="0" i="0">
                          <a:solidFill>
                            <a:schemeClr val="tx1"/>
                          </a:solidFill>
                          <a:latin typeface="UTM Avo" panose="02040603050506020204" pitchFamily="18"/>
                          <a:ea typeface="Times New Roman" panose="02020603050405020304" pitchFamily="18" charset="0"/>
                        </a:rPr>
                        <a:t>)</a:t>
                      </a:r>
                      <a:endParaRPr lang="en-US" sz="2000" b="0" i="0">
                        <a:solidFill>
                          <a:schemeClr val="tx1"/>
                        </a:solidFill>
                        <a:latin typeface="UTM Avo" panose="02040603050506020204" pitchFamily="18"/>
                        <a:cs typeface="Arial" panose="020B0604020202020204" pitchFamily="34" charset="0"/>
                      </a:endParaRP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2000" b="0" i="0" dirty="0">
                          <a:solidFill>
                            <a:schemeClr val="tx1"/>
                          </a:solidFill>
                          <a:latin typeface="UTM Avo" panose="02040603050506020204" pitchFamily="18"/>
                          <a:ea typeface="Times New Roman" panose="02020603050405020304" pitchFamily="18" charset="0"/>
                        </a:rPr>
                        <a:t>Butane và propane là 2 alkane chủ yếu có trong gas dùng làm </a:t>
                      </a:r>
                      <a:br>
                        <a:rPr lang="vi-VN" sz="2000" b="0" i="0" dirty="0">
                          <a:solidFill>
                            <a:schemeClr val="tx1"/>
                          </a:solidFill>
                          <a:latin typeface="UTM Avo" panose="02040603050506020204" pitchFamily="18"/>
                          <a:ea typeface="Times New Roman" panose="02020603050405020304" pitchFamily="18" charset="0"/>
                        </a:rPr>
                      </a:br>
                      <a:r>
                        <a:rPr lang="vi-VN" sz="2000" b="0" i="0" dirty="0">
                          <a:solidFill>
                            <a:schemeClr val="tx1"/>
                          </a:solidFill>
                          <a:latin typeface="UTM Avo" panose="02040603050506020204" pitchFamily="18"/>
                          <a:ea typeface="Times New Roman" panose="02020603050405020304" pitchFamily="18" charset="0"/>
                        </a:rPr>
                        <a:t>nhiên liệu đun nấu.</a:t>
                      </a:r>
                      <a:endParaRPr lang="en-US" sz="2000" b="0" i="0" dirty="0">
                        <a:solidFill>
                          <a:schemeClr val="tx1"/>
                        </a:solidFill>
                        <a:effectLst/>
                        <a:latin typeface="UTM Avo" panose="02040603050506020204" pitchFamily="18"/>
                        <a:ea typeface="Arial" panose="020B0604020202020204" pitchFamily="34" charset="0"/>
                      </a:endParaRPr>
                    </a:p>
                  </a:txBody>
                  <a:tcPr marL="60960" marR="60960" marT="30480" marB="3048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5157182"/>
                  </a:ext>
                </a:extLst>
              </a:tr>
            </a:tbl>
          </a:graphicData>
        </a:graphic>
      </p:graphicFrame>
    </p:spTree>
    <p:extLst>
      <p:ext uri="{BB962C8B-B14F-4D97-AF65-F5344CB8AC3E}">
        <p14:creationId xmlns:p14="http://schemas.microsoft.com/office/powerpoint/2010/main" val="2820887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2166B8F-E304-7FAE-5665-E3F23A3F7201}"/>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965889906"/>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3" name="Group 2">
            <a:extLst>
              <a:ext uri="{FF2B5EF4-FFF2-40B4-BE49-F238E27FC236}">
                <a16:creationId xmlns:a16="http://schemas.microsoft.com/office/drawing/2014/main" id="{DA5026E6-2445-9783-27C0-12C6738A5498}"/>
              </a:ext>
            </a:extLst>
          </p:cNvPr>
          <p:cNvGrpSpPr/>
          <p:nvPr/>
        </p:nvGrpSpPr>
        <p:grpSpPr>
          <a:xfrm>
            <a:off x="966682" y="2256836"/>
            <a:ext cx="10243503" cy="4062612"/>
            <a:chOff x="0" y="0"/>
            <a:chExt cx="2331651" cy="740689"/>
          </a:xfrm>
        </p:grpSpPr>
        <p:sp>
          <p:nvSpPr>
            <p:cNvPr id="24" name="Freeform 3">
              <a:extLst>
                <a:ext uri="{FF2B5EF4-FFF2-40B4-BE49-F238E27FC236}">
                  <a16:creationId xmlns:a16="http://schemas.microsoft.com/office/drawing/2014/main" id="{19BAADDF-03CC-A8F5-0C63-3E7610DC3468}"/>
                </a:ext>
              </a:extLst>
            </p:cNvPr>
            <p:cNvSpPr/>
            <p:nvPr/>
          </p:nvSpPr>
          <p:spPr>
            <a:xfrm>
              <a:off x="0" y="0"/>
              <a:ext cx="2331651" cy="740689"/>
            </a:xfrm>
            <a:custGeom>
              <a:avLst/>
              <a:gdLst/>
              <a:ahLst/>
              <a:cxnLst/>
              <a:rect l="l" t="t" r="r" b="b"/>
              <a:pathLst>
                <a:path w="2331651" h="740689">
                  <a:moveTo>
                    <a:pt x="2519" y="0"/>
                  </a:moveTo>
                  <a:lnTo>
                    <a:pt x="2329132" y="0"/>
                  </a:lnTo>
                  <a:cubicBezTo>
                    <a:pt x="2329800" y="0"/>
                    <a:pt x="2330441" y="265"/>
                    <a:pt x="2330913" y="738"/>
                  </a:cubicBezTo>
                  <a:cubicBezTo>
                    <a:pt x="2331385" y="1210"/>
                    <a:pt x="2331651" y="1851"/>
                    <a:pt x="2331651" y="2519"/>
                  </a:cubicBezTo>
                  <a:lnTo>
                    <a:pt x="2331651" y="738170"/>
                  </a:lnTo>
                  <a:cubicBezTo>
                    <a:pt x="2331651" y="739561"/>
                    <a:pt x="2330523" y="740689"/>
                    <a:pt x="2329132" y="740689"/>
                  </a:cubicBezTo>
                  <a:lnTo>
                    <a:pt x="2519" y="740689"/>
                  </a:lnTo>
                  <a:cubicBezTo>
                    <a:pt x="1128" y="740689"/>
                    <a:pt x="0" y="739561"/>
                    <a:pt x="0" y="738170"/>
                  </a:cubicBezTo>
                  <a:lnTo>
                    <a:pt x="0" y="2519"/>
                  </a:lnTo>
                  <a:cubicBezTo>
                    <a:pt x="0" y="1128"/>
                    <a:pt x="1128" y="0"/>
                    <a:pt x="2519" y="0"/>
                  </a:cubicBezTo>
                  <a:close/>
                </a:path>
              </a:pathLst>
            </a:custGeom>
            <a:solidFill>
              <a:sysClr val="window" lastClr="FFFFFF"/>
            </a:solidFill>
            <a:ln w="38100" cap="sq">
              <a:solidFill>
                <a:srgbClr val="000000"/>
              </a:solidFill>
              <a:prstDash val="solid"/>
              <a:miter/>
            </a:ln>
          </p:spPr>
        </p:sp>
        <p:sp>
          <p:nvSpPr>
            <p:cNvPr id="25" name="TextBox 4">
              <a:extLst>
                <a:ext uri="{FF2B5EF4-FFF2-40B4-BE49-F238E27FC236}">
                  <a16:creationId xmlns:a16="http://schemas.microsoft.com/office/drawing/2014/main" id="{F299ED3B-6275-1542-26BD-3ED0038F5AB9}"/>
                </a:ext>
              </a:extLst>
            </p:cNvPr>
            <p:cNvSpPr txBox="1"/>
            <p:nvPr/>
          </p:nvSpPr>
          <p:spPr>
            <a:xfrm>
              <a:off x="0" y="-76200"/>
              <a:ext cx="2331651" cy="816889"/>
            </a:xfrm>
            <a:prstGeom prst="rect">
              <a:avLst/>
            </a:prstGeom>
          </p:spPr>
          <p:txBody>
            <a:bodyPr lIns="0" tIns="0" rIns="0" bIns="0" rtlCol="0" anchor="ctr"/>
            <a:lstStyle/>
            <a:p>
              <a:pPr marL="0" marR="0" lvl="0" indent="0" defTabSz="609630" eaLnBrk="1" fontAlgn="auto" latinLnBrk="0" hangingPunct="1">
                <a:lnSpc>
                  <a:spcPts val="1866"/>
                </a:lnSpc>
                <a:spcBef>
                  <a:spcPct val="0"/>
                </a:spcBef>
                <a:spcAft>
                  <a:spcPts val="0"/>
                </a:spcAft>
                <a:buClrTx/>
                <a:buSzTx/>
                <a:buFontTx/>
                <a:buNone/>
                <a:tabLst/>
                <a:defRPr/>
              </a:pPr>
              <a:endParaRPr kumimoji="0" sz="800" b="0" i="0" u="none" strike="noStrike" kern="0" cap="none" spc="0" normalizeH="0" baseline="0" noProof="0">
                <a:ln>
                  <a:noFill/>
                </a:ln>
                <a:effectLst/>
                <a:uLnTx/>
                <a:uFillTx/>
                <a:latin typeface="UTM Avo" panose="02040603050506020204" pitchFamily="18"/>
              </a:endParaRPr>
            </a:p>
          </p:txBody>
        </p:sp>
      </p:grpSp>
      <p:sp>
        <p:nvSpPr>
          <p:cNvPr id="31" name="AutoShape 12">
            <a:extLst>
              <a:ext uri="{FF2B5EF4-FFF2-40B4-BE49-F238E27FC236}">
                <a16:creationId xmlns:a16="http://schemas.microsoft.com/office/drawing/2014/main" id="{7A727139-67F6-24EA-7DCC-3A019CEC7AAF}"/>
              </a:ext>
            </a:extLst>
          </p:cNvPr>
          <p:cNvSpPr/>
          <p:nvPr/>
        </p:nvSpPr>
        <p:spPr>
          <a:xfrm>
            <a:off x="981815" y="4000429"/>
            <a:ext cx="10243503" cy="1"/>
          </a:xfrm>
          <a:prstGeom prst="line">
            <a:avLst/>
          </a:prstGeom>
          <a:ln w="38100" cap="flat">
            <a:solidFill>
              <a:srgbClr val="000000"/>
            </a:solidFill>
            <a:prstDash val="solid"/>
            <a:headEnd type="none" w="sm" len="sm"/>
            <a:tailEnd type="none" w="sm" len="sm"/>
          </a:ln>
        </p:spPr>
      </p:sp>
      <p:sp>
        <p:nvSpPr>
          <p:cNvPr id="32" name="AutoShape 13">
            <a:extLst>
              <a:ext uri="{FF2B5EF4-FFF2-40B4-BE49-F238E27FC236}">
                <a16:creationId xmlns:a16="http://schemas.microsoft.com/office/drawing/2014/main" id="{31FE1A12-41D8-8BA6-53EA-4DF43EF6371A}"/>
              </a:ext>
            </a:extLst>
          </p:cNvPr>
          <p:cNvSpPr/>
          <p:nvPr/>
        </p:nvSpPr>
        <p:spPr>
          <a:xfrm>
            <a:off x="981815" y="5332244"/>
            <a:ext cx="10236731" cy="1"/>
          </a:xfrm>
          <a:prstGeom prst="line">
            <a:avLst/>
          </a:prstGeom>
          <a:ln w="38100" cap="flat">
            <a:solidFill>
              <a:srgbClr val="000000"/>
            </a:solidFill>
            <a:prstDash val="solid"/>
            <a:headEnd type="none" w="sm" len="sm"/>
            <a:tailEnd type="none" w="sm" len="sm"/>
          </a:ln>
        </p:spPr>
      </p:sp>
      <p:grpSp>
        <p:nvGrpSpPr>
          <p:cNvPr id="33" name="Group 32">
            <a:extLst>
              <a:ext uri="{FF2B5EF4-FFF2-40B4-BE49-F238E27FC236}">
                <a16:creationId xmlns:a16="http://schemas.microsoft.com/office/drawing/2014/main" id="{60A9812B-5435-0DF7-BA0E-FB2BA3C0CFF2}"/>
              </a:ext>
            </a:extLst>
          </p:cNvPr>
          <p:cNvGrpSpPr/>
          <p:nvPr/>
        </p:nvGrpSpPr>
        <p:grpSpPr>
          <a:xfrm>
            <a:off x="2235994" y="2696315"/>
            <a:ext cx="7954495" cy="732685"/>
            <a:chOff x="3593221" y="3978302"/>
            <a:chExt cx="11931743" cy="1099028"/>
          </a:xfrm>
        </p:grpSpPr>
        <p:sp>
          <p:nvSpPr>
            <p:cNvPr id="34" name="TextBox 8">
              <a:extLst>
                <a:ext uri="{FF2B5EF4-FFF2-40B4-BE49-F238E27FC236}">
                  <a16:creationId xmlns:a16="http://schemas.microsoft.com/office/drawing/2014/main" id="{9E433E03-E206-B1B0-5BE7-CD8FEE4597FB}"/>
                </a:ext>
              </a:extLst>
            </p:cNvPr>
            <p:cNvSpPr txBox="1"/>
            <p:nvPr/>
          </p:nvSpPr>
          <p:spPr>
            <a:xfrm>
              <a:off x="5261011" y="4269530"/>
              <a:ext cx="10263953" cy="629501"/>
            </a:xfrm>
            <a:prstGeom prst="rect">
              <a:avLst/>
            </a:prstGeom>
          </p:spPr>
          <p:txBody>
            <a:bodyPr wrap="square" lIns="0" tIns="0" rIns="0" bIns="0" rtlCol="0" anchor="t">
              <a:spAutoFit/>
            </a:bodyPr>
            <a:lstStyle/>
            <a:p>
              <a:pPr marL="0" marR="0" lvl="0" indent="0" algn="just" defTabSz="609630" eaLnBrk="1" fontAlgn="auto" latinLnBrk="0" hangingPunct="1">
                <a:lnSpc>
                  <a:spcPts val="3600"/>
                </a:lnSpc>
                <a:spcBef>
                  <a:spcPts val="0"/>
                </a:spcBef>
                <a:spcAft>
                  <a:spcPts val="0"/>
                </a:spcAft>
                <a:buClrTx/>
                <a:buSzTx/>
                <a:buFontTx/>
                <a:buNone/>
                <a:tabLst/>
                <a:defRPr/>
              </a:pPr>
              <a:r>
                <a:rPr kumimoji="0" lang="en-US" sz="2933" b="0" i="0" u="none" strike="noStrike" kern="0" cap="none" spc="0" normalizeH="0" baseline="0" noProof="0" dirty="0" err="1">
                  <a:ln>
                    <a:noFill/>
                  </a:ln>
                  <a:effectLst/>
                  <a:uLnTx/>
                  <a:uFillTx/>
                  <a:latin typeface="UTM Avo" panose="02040603050506020204" pitchFamily="18"/>
                  <a:cs typeface="Arial" panose="020B0604020202020204" pitchFamily="34" charset="0"/>
                </a:rPr>
                <a:t>Ghi</a:t>
              </a:r>
              <a:r>
                <a:rPr kumimoji="0" lang="en-US" sz="2933" b="0"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933" b="0" i="0" u="none" strike="noStrike" kern="0" cap="none" spc="0" normalizeH="0" baseline="0" noProof="0" dirty="0" err="1">
                  <a:ln>
                    <a:noFill/>
                  </a:ln>
                  <a:effectLst/>
                  <a:uLnTx/>
                  <a:uFillTx/>
                  <a:latin typeface="UTM Avo" panose="02040603050506020204" pitchFamily="18"/>
                  <a:cs typeface="Arial" panose="020B0604020202020204" pitchFamily="34" charset="0"/>
                </a:rPr>
                <a:t>nhớ</a:t>
              </a:r>
              <a:r>
                <a:rPr kumimoji="0" lang="en-US" sz="2933" b="0"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vi-VN" sz="2933" b="0" i="0" u="none" strike="noStrike" kern="0" cap="none" spc="0" normalizeH="0" baseline="0" noProof="0" dirty="0">
                  <a:ln>
                    <a:noFill/>
                  </a:ln>
                  <a:effectLst/>
                  <a:uLnTx/>
                  <a:uFillTx/>
                  <a:latin typeface="UTM Avo" panose="02040603050506020204" pitchFamily="18"/>
                  <a:cs typeface="Arial" panose="020B0604020202020204" pitchFamily="34" charset="0"/>
                </a:rPr>
                <a:t>kiến thức đã học trong bài</a:t>
              </a:r>
              <a:endParaRPr kumimoji="0" lang="en-US" sz="2933" b="0"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sp>
          <p:nvSpPr>
            <p:cNvPr id="35" name="Oval 34">
              <a:extLst>
                <a:ext uri="{FF2B5EF4-FFF2-40B4-BE49-F238E27FC236}">
                  <a16:creationId xmlns:a16="http://schemas.microsoft.com/office/drawing/2014/main" id="{48AF6354-7BA9-4AB9-D549-615A51066948}"/>
                </a:ext>
              </a:extLst>
            </p:cNvPr>
            <p:cNvSpPr/>
            <p:nvPr/>
          </p:nvSpPr>
          <p:spPr>
            <a:xfrm>
              <a:off x="3593221" y="3978302"/>
              <a:ext cx="1099028" cy="1099028"/>
            </a:xfrm>
            <a:prstGeom prst="ellipse">
              <a:avLst/>
            </a:prstGeom>
            <a:solidFill>
              <a:srgbClr val="C0504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3200" b="1" i="0" u="none" strike="noStrike" kern="0" cap="none" spc="0" normalizeH="0" baseline="0" noProof="0" dirty="0">
                  <a:ln>
                    <a:noFill/>
                  </a:ln>
                  <a:effectLst/>
                  <a:uLnTx/>
                  <a:uFillTx/>
                  <a:latin typeface="UTM Avo" panose="02040603050506020204" pitchFamily="18"/>
                  <a:cs typeface="Arial" panose="020B0604020202020204" pitchFamily="34" charset="0"/>
                </a:rPr>
                <a:t>1</a:t>
              </a:r>
              <a:endParaRPr kumimoji="0" lang="en-US" sz="3200" b="1"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grpSp>
      <p:grpSp>
        <p:nvGrpSpPr>
          <p:cNvPr id="36" name="Group 35">
            <a:extLst>
              <a:ext uri="{FF2B5EF4-FFF2-40B4-BE49-F238E27FC236}">
                <a16:creationId xmlns:a16="http://schemas.microsoft.com/office/drawing/2014/main" id="{F30374FF-4462-EA79-D8BE-28985D5A37A4}"/>
              </a:ext>
            </a:extLst>
          </p:cNvPr>
          <p:cNvGrpSpPr/>
          <p:nvPr/>
        </p:nvGrpSpPr>
        <p:grpSpPr>
          <a:xfrm>
            <a:off x="2235994" y="4284275"/>
            <a:ext cx="6508229" cy="732685"/>
            <a:chOff x="3593221" y="5976024"/>
            <a:chExt cx="9762344" cy="1099028"/>
          </a:xfrm>
        </p:grpSpPr>
        <p:sp>
          <p:nvSpPr>
            <p:cNvPr id="37" name="TextBox 9">
              <a:extLst>
                <a:ext uri="{FF2B5EF4-FFF2-40B4-BE49-F238E27FC236}">
                  <a16:creationId xmlns:a16="http://schemas.microsoft.com/office/drawing/2014/main" id="{7A0FBF79-6FB5-1340-3A84-78FAC38E8368}"/>
                </a:ext>
              </a:extLst>
            </p:cNvPr>
            <p:cNvSpPr txBox="1"/>
            <p:nvPr/>
          </p:nvSpPr>
          <p:spPr>
            <a:xfrm>
              <a:off x="5255934" y="6263435"/>
              <a:ext cx="8099631" cy="647774"/>
            </a:xfrm>
            <a:prstGeom prst="rect">
              <a:avLst/>
            </a:prstGeom>
          </p:spPr>
          <p:txBody>
            <a:bodyPr wrap="square" lIns="0" tIns="0" rIns="0" bIns="0" rtlCol="0" anchor="t">
              <a:spAutoFit/>
            </a:bodyPr>
            <a:lstStyle/>
            <a:p>
              <a:pPr marL="0" marR="0" lvl="0" indent="0" algn="just" defTabSz="609630" eaLnBrk="1" fontAlgn="auto" latinLnBrk="0" hangingPunct="1">
                <a:lnSpc>
                  <a:spcPts val="3600"/>
                </a:lnSpc>
                <a:spcBef>
                  <a:spcPts val="0"/>
                </a:spcBef>
                <a:spcAft>
                  <a:spcPts val="0"/>
                </a:spcAft>
                <a:buClrTx/>
                <a:buSzTx/>
                <a:buFontTx/>
                <a:buNone/>
                <a:tabLst/>
                <a:defRPr/>
              </a:pPr>
              <a:r>
                <a:rPr kumimoji="0" lang="vi-VN" sz="2933" b="0" i="0" u="none" strike="noStrike" kern="0" cap="none" spc="0" normalizeH="0" baseline="0" noProof="0">
                  <a:ln>
                    <a:noFill/>
                  </a:ln>
                  <a:effectLst/>
                  <a:uLnTx/>
                  <a:uFillTx/>
                  <a:latin typeface="UTM Avo" panose="02040603050506020204" pitchFamily="18"/>
                  <a:cs typeface="Arial" panose="020B0604020202020204" pitchFamily="34" charset="0"/>
                </a:rPr>
                <a:t>Hoàn thành bài tập trong SBT</a:t>
              </a:r>
              <a:endParaRPr kumimoji="0" lang="en-US" sz="2933" b="0" i="0" u="none" strike="noStrike" kern="0" cap="none" spc="0" normalizeH="0" baseline="0" noProof="0">
                <a:ln>
                  <a:noFill/>
                </a:ln>
                <a:effectLst/>
                <a:uLnTx/>
                <a:uFillTx/>
                <a:latin typeface="UTM Avo" panose="02040603050506020204" pitchFamily="18"/>
                <a:cs typeface="Arial" panose="020B0604020202020204" pitchFamily="34" charset="0"/>
              </a:endParaRPr>
            </a:p>
          </p:txBody>
        </p:sp>
        <p:sp>
          <p:nvSpPr>
            <p:cNvPr id="38" name="Oval 37">
              <a:extLst>
                <a:ext uri="{FF2B5EF4-FFF2-40B4-BE49-F238E27FC236}">
                  <a16:creationId xmlns:a16="http://schemas.microsoft.com/office/drawing/2014/main" id="{DDF4A63B-D481-7B04-5960-AF54F03FBDC5}"/>
                </a:ext>
              </a:extLst>
            </p:cNvPr>
            <p:cNvSpPr/>
            <p:nvPr/>
          </p:nvSpPr>
          <p:spPr>
            <a:xfrm>
              <a:off x="3593221" y="5976024"/>
              <a:ext cx="1099028" cy="1099028"/>
            </a:xfrm>
            <a:prstGeom prst="ellipse">
              <a:avLst/>
            </a:prstGeom>
            <a:solidFill>
              <a:srgbClr val="9BBB59">
                <a:lumMod val="75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3200" b="1" i="0" u="none" strike="noStrike" kern="0" cap="none" spc="0" normalizeH="0" baseline="0" noProof="0">
                  <a:ln>
                    <a:noFill/>
                  </a:ln>
                  <a:effectLst/>
                  <a:uLnTx/>
                  <a:uFillTx/>
                  <a:latin typeface="UTM Avo" panose="02040603050506020204" pitchFamily="18"/>
                  <a:cs typeface="Arial" panose="020B0604020202020204" pitchFamily="34" charset="0"/>
                </a:rPr>
                <a:t>2</a:t>
              </a:r>
              <a:endParaRPr kumimoji="0" lang="en-US" sz="3200" b="1" i="0" u="none" strike="noStrike" kern="0" cap="none" spc="0" normalizeH="0" baseline="0" noProof="0">
                <a:ln>
                  <a:noFill/>
                </a:ln>
                <a:effectLst/>
                <a:uLnTx/>
                <a:uFillTx/>
                <a:latin typeface="UTM Avo" panose="02040603050506020204" pitchFamily="18"/>
                <a:cs typeface="Arial" panose="020B0604020202020204" pitchFamily="34" charset="0"/>
              </a:endParaRPr>
            </a:p>
          </p:txBody>
        </p:sp>
      </p:grpSp>
      <p:grpSp>
        <p:nvGrpSpPr>
          <p:cNvPr id="39" name="Group 38">
            <a:extLst>
              <a:ext uri="{FF2B5EF4-FFF2-40B4-BE49-F238E27FC236}">
                <a16:creationId xmlns:a16="http://schemas.microsoft.com/office/drawing/2014/main" id="{BB624EB1-73AF-6953-E7C7-7F88C244FAAE}"/>
              </a:ext>
            </a:extLst>
          </p:cNvPr>
          <p:cNvGrpSpPr/>
          <p:nvPr/>
        </p:nvGrpSpPr>
        <p:grpSpPr>
          <a:xfrm>
            <a:off x="2235994" y="5461271"/>
            <a:ext cx="7954495" cy="732685"/>
            <a:chOff x="3593221" y="7929756"/>
            <a:chExt cx="11931743" cy="1099028"/>
          </a:xfrm>
        </p:grpSpPr>
        <p:sp>
          <p:nvSpPr>
            <p:cNvPr id="40" name="TextBox 10">
              <a:extLst>
                <a:ext uri="{FF2B5EF4-FFF2-40B4-BE49-F238E27FC236}">
                  <a16:creationId xmlns:a16="http://schemas.microsoft.com/office/drawing/2014/main" id="{BED7C6A9-CF42-0155-6CEC-B9FA0CF787AE}"/>
                </a:ext>
              </a:extLst>
            </p:cNvPr>
            <p:cNvSpPr txBox="1"/>
            <p:nvPr/>
          </p:nvSpPr>
          <p:spPr>
            <a:xfrm>
              <a:off x="5243926" y="7956956"/>
              <a:ext cx="10281038" cy="890148"/>
            </a:xfrm>
            <a:prstGeom prst="rect">
              <a:avLst/>
            </a:prstGeom>
          </p:spPr>
          <p:txBody>
            <a:bodyPr wrap="square" lIns="0" tIns="0" rIns="0" bIns="0" rtlCol="0" anchor="t">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933" b="0" i="0" u="none" strike="noStrike" kern="0" cap="none" spc="0" normalizeH="0" baseline="0" noProof="0" dirty="0">
                  <a:ln>
                    <a:noFill/>
                  </a:ln>
                  <a:effectLst/>
                  <a:uLnTx/>
                  <a:uFillTx/>
                  <a:latin typeface="UTM Avo" panose="02040603050506020204" pitchFamily="18"/>
                  <a:cs typeface="Arial" panose="020B0604020202020204" pitchFamily="34" charset="0"/>
                </a:rPr>
                <a:t>Chuẩn bị trước</a:t>
              </a:r>
              <a:r>
                <a:rPr kumimoji="0" lang="en-US" sz="2933" b="0"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vi-VN" sz="2933" b="1" i="0" u="none" strike="noStrike" kern="0" cap="none" spc="0" normalizeH="0" baseline="0" noProof="0" dirty="0">
                  <a:ln>
                    <a:noFill/>
                  </a:ln>
                  <a:effectLst/>
                  <a:uLnTx/>
                  <a:uFillTx/>
                  <a:latin typeface="UTM Avo" panose="02040603050506020204" pitchFamily="18"/>
                  <a:cs typeface="Arial" panose="020B0604020202020204" pitchFamily="34" charset="0"/>
                </a:rPr>
                <a:t>Bài 2</a:t>
              </a:r>
              <a:r>
                <a:rPr kumimoji="0" lang="en-US" sz="2933" b="1" i="0" u="none" strike="noStrike" kern="0" cap="none" spc="0" normalizeH="0" baseline="0" noProof="0" dirty="0">
                  <a:ln>
                    <a:noFill/>
                  </a:ln>
                  <a:effectLst/>
                  <a:uLnTx/>
                  <a:uFillTx/>
                  <a:latin typeface="UTM Avo" panose="02040603050506020204" pitchFamily="18"/>
                  <a:cs typeface="Arial" panose="020B0604020202020204" pitchFamily="34" charset="0"/>
                </a:rPr>
                <a:t>1</a:t>
              </a:r>
              <a:r>
                <a:rPr kumimoji="0" lang="vi-VN" sz="2933" b="1" i="0" u="none" strike="noStrike" kern="0" cap="none" spc="0" normalizeH="0" baseline="0" noProof="0" dirty="0">
                  <a:ln>
                    <a:noFill/>
                  </a:ln>
                  <a:effectLst/>
                  <a:uLnTx/>
                  <a:uFillTx/>
                  <a:latin typeface="UTM Avo" panose="02040603050506020204" pitchFamily="18"/>
                  <a:cs typeface="Arial" panose="020B0604020202020204" pitchFamily="34" charset="0"/>
                </a:rPr>
                <a:t>: Alkene</a:t>
              </a:r>
              <a:endParaRPr kumimoji="0" lang="en-US" sz="2933" b="1"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sp>
          <p:nvSpPr>
            <p:cNvPr id="41" name="Oval 40">
              <a:extLst>
                <a:ext uri="{FF2B5EF4-FFF2-40B4-BE49-F238E27FC236}">
                  <a16:creationId xmlns:a16="http://schemas.microsoft.com/office/drawing/2014/main" id="{FC04C1FE-DF0B-7F49-103D-FEAF27300DF2}"/>
                </a:ext>
              </a:extLst>
            </p:cNvPr>
            <p:cNvSpPr/>
            <p:nvPr/>
          </p:nvSpPr>
          <p:spPr>
            <a:xfrm>
              <a:off x="3593221" y="7929756"/>
              <a:ext cx="1099028" cy="1099028"/>
            </a:xfrm>
            <a:prstGeom prst="ellipse">
              <a:avLst/>
            </a:prstGeom>
            <a:solidFill>
              <a:srgbClr val="F79646">
                <a:lumMod val="75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3200" b="1" i="0" u="none" strike="noStrike" kern="0" cap="none" spc="0" normalizeH="0" baseline="0" noProof="0">
                  <a:ln>
                    <a:noFill/>
                  </a:ln>
                  <a:effectLst/>
                  <a:uLnTx/>
                  <a:uFillTx/>
                  <a:latin typeface="UTM Avo" panose="02040603050506020204" pitchFamily="18"/>
                  <a:cs typeface="Arial" panose="020B0604020202020204" pitchFamily="34" charset="0"/>
                </a:rPr>
                <a:t>3</a:t>
              </a:r>
              <a:endParaRPr kumimoji="0" lang="en-US" sz="3200" b="1" i="0" u="none" strike="noStrike" kern="0" cap="none" spc="0" normalizeH="0" baseline="0" noProof="0">
                <a:ln>
                  <a:noFill/>
                </a:ln>
                <a:effectLst/>
                <a:uLnTx/>
                <a:uFillTx/>
                <a:latin typeface="UTM Avo" panose="02040603050506020204" pitchFamily="18"/>
                <a:cs typeface="Arial" panose="020B0604020202020204" pitchFamily="34" charset="0"/>
              </a:endParaRPr>
            </a:p>
          </p:txBody>
        </p:sp>
      </p:grpSp>
      <p:pic>
        <p:nvPicPr>
          <p:cNvPr id="42" name="Picture 41">
            <a:extLst>
              <a:ext uri="{FF2B5EF4-FFF2-40B4-BE49-F238E27FC236}">
                <a16:creationId xmlns:a16="http://schemas.microsoft.com/office/drawing/2014/main" id="{254B9D4F-5D0A-0B01-794D-7849DFDC7BBE}"/>
              </a:ext>
            </a:extLst>
          </p:cNvPr>
          <p:cNvPicPr>
            <a:picLocks noChangeAspect="1"/>
          </p:cNvPicPr>
          <p:nvPr/>
        </p:nvPicPr>
        <p:blipFill>
          <a:blip r:embed="rId3"/>
          <a:stretch>
            <a:fillRect/>
          </a:stretch>
        </p:blipFill>
        <p:spPr>
          <a:xfrm>
            <a:off x="9754989" y="3364330"/>
            <a:ext cx="2437805" cy="3493670"/>
          </a:xfrm>
          <a:prstGeom prst="rect">
            <a:avLst/>
          </a:prstGeom>
        </p:spPr>
      </p:pic>
      <p:pic>
        <p:nvPicPr>
          <p:cNvPr id="43" name="Picture 42">
            <a:extLst>
              <a:ext uri="{FF2B5EF4-FFF2-40B4-BE49-F238E27FC236}">
                <a16:creationId xmlns:a16="http://schemas.microsoft.com/office/drawing/2014/main" id="{3B02B0C9-697A-5BDD-AC53-F65C9A37103C}"/>
              </a:ext>
            </a:extLst>
          </p:cNvPr>
          <p:cNvPicPr>
            <a:picLocks noChangeAspect="1"/>
          </p:cNvPicPr>
          <p:nvPr/>
        </p:nvPicPr>
        <p:blipFill>
          <a:blip r:embed="rId4"/>
          <a:stretch>
            <a:fillRect/>
          </a:stretch>
        </p:blipFill>
        <p:spPr>
          <a:xfrm>
            <a:off x="-184494" y="1878929"/>
            <a:ext cx="1674513" cy="1828959"/>
          </a:xfrm>
          <a:prstGeom prst="rect">
            <a:avLst/>
          </a:prstGeom>
        </p:spPr>
      </p:pic>
    </p:spTree>
    <p:extLst>
      <p:ext uri="{BB962C8B-B14F-4D97-AF65-F5344CB8AC3E}">
        <p14:creationId xmlns:p14="http://schemas.microsoft.com/office/powerpoint/2010/main" val="21498709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2070</TotalTime>
  <Words>2325</Words>
  <Application>Microsoft Office PowerPoint</Application>
  <PresentationFormat>Widescreen</PresentationFormat>
  <Paragraphs>284</Paragraphs>
  <Slides>48</Slides>
  <Notes>13</Notes>
  <HiddenSlides>0</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48</vt:i4>
      </vt:variant>
    </vt:vector>
  </HeadingPairs>
  <TitlesOfParts>
    <vt:vector size="59" baseType="lpstr">
      <vt:lpstr>Cambria Math</vt:lpstr>
      <vt:lpstr>Calibri Light</vt:lpstr>
      <vt:lpstr>Arial</vt:lpstr>
      <vt:lpstr>Calibri</vt:lpstr>
      <vt:lpstr>UTM Avo</vt:lpstr>
      <vt:lpstr>Aptos</vt:lpstr>
      <vt:lpstr>Wingdings</vt:lpstr>
      <vt:lpstr>Office Theme</vt:lpstr>
      <vt:lpstr>Theme1</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admin</cp:lastModifiedBy>
  <cp:revision>32</cp:revision>
  <dcterms:created xsi:type="dcterms:W3CDTF">2023-10-18T06:55:26Z</dcterms:created>
  <dcterms:modified xsi:type="dcterms:W3CDTF">2024-11-26T09:32:07Z</dcterms:modified>
</cp:coreProperties>
</file>