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72" r:id="rId2"/>
  </p:sldMasterIdLst>
  <p:notesMasterIdLst>
    <p:notesMasterId r:id="rId27"/>
  </p:notesMasterIdLst>
  <p:sldIdLst>
    <p:sldId id="256" r:id="rId3"/>
    <p:sldId id="257" r:id="rId4"/>
    <p:sldId id="277" r:id="rId5"/>
    <p:sldId id="278" r:id="rId6"/>
    <p:sldId id="282" r:id="rId7"/>
    <p:sldId id="283" r:id="rId8"/>
    <p:sldId id="284" r:id="rId9"/>
    <p:sldId id="285" r:id="rId10"/>
    <p:sldId id="286" r:id="rId11"/>
    <p:sldId id="287" r:id="rId12"/>
    <p:sldId id="288" r:id="rId13"/>
    <p:sldId id="259" r:id="rId14"/>
    <p:sldId id="289" r:id="rId15"/>
    <p:sldId id="290" r:id="rId16"/>
    <p:sldId id="291" r:id="rId17"/>
    <p:sldId id="292" r:id="rId18"/>
    <p:sldId id="293" r:id="rId19"/>
    <p:sldId id="294" r:id="rId20"/>
    <p:sldId id="295" r:id="rId21"/>
    <p:sldId id="296" r:id="rId22"/>
    <p:sldId id="268" r:id="rId23"/>
    <p:sldId id="311" r:id="rId24"/>
    <p:sldId id="310" r:id="rId25"/>
    <p:sldId id="267" r:id="rId26"/>
  </p:sldIdLst>
  <p:sldSz cx="12192000" cy="6858000"/>
  <p:notesSz cx="6858000" cy="9144000"/>
  <p:embeddedFontLst>
    <p:embeddedFont>
      <p:font typeface="UTM Avo" panose="02040603050506020204" pitchFamily="18"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103" d="100"/>
          <a:sy n="103" d="100"/>
        </p:scale>
        <p:origin x="87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364C9BC2-C9DC-46E9-89FE-D9A19A127D38}"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05253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6686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9537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5655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6895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2883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455450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91263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32166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46106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1629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7642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29/11/2024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359291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mi-thuat-5/1/688/37/"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mi-thuat-5/1/688/37/"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16.xml"/><Relationship Id="rId5" Type="http://schemas.openxmlformats.org/officeDocument/2006/relationships/image" Target="../media/image22.sv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7.png"/><Relationship Id="rId1" Type="http://schemas.openxmlformats.org/officeDocument/2006/relationships/slideLayout" Target="../slideLayouts/slideLayout16.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7.png"/><Relationship Id="rId1" Type="http://schemas.openxmlformats.org/officeDocument/2006/relationships/slideLayout" Target="../slideLayouts/slideLayout16.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7.png"/><Relationship Id="rId1" Type="http://schemas.openxmlformats.org/officeDocument/2006/relationships/slideLayout" Target="../slideLayouts/slideLayout1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6.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84775"/>
          </a:xfrm>
          <a:prstGeom prst="rect">
            <a:avLst/>
          </a:prstGeom>
          <a:noFill/>
        </p:spPr>
        <p:txBody>
          <a:bodyPr wrap="square" rtlCol="0">
            <a:spAutoFit/>
          </a:bodyPr>
          <a:lstStyle/>
          <a:p>
            <a:pPr algn="ct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thuật</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549026"/>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vi-VN" sz="5400" b="1" dirty="0">
                <a:solidFill>
                  <a:srgbClr val="002060"/>
                </a:solidFill>
                <a:latin typeface="UTM Avo" panose="02040603050506020204" pitchFamily="18" charset="0"/>
              </a:rPr>
              <a:t>Chủ đề 4: Lễ hội bốn phương</a:t>
            </a:r>
            <a:endParaRPr lang="en-US" sz="5400"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325403" y="3816611"/>
            <a:ext cx="9541194"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6000" b="1" dirty="0" err="1">
                <a:solidFill>
                  <a:srgbClr val="FF0000"/>
                </a:solidFill>
                <a:latin typeface="UTM Avo" panose="02040603050506020204" pitchFamily="18" charset="0"/>
                <a:cs typeface="Arial" panose="020B0604020202020204" pitchFamily="34" charset="0"/>
              </a:rPr>
              <a:t>Bài</a:t>
            </a:r>
            <a:r>
              <a:rPr lang="en-US" sz="6000" b="1" dirty="0">
                <a:solidFill>
                  <a:srgbClr val="FF0000"/>
                </a:solidFill>
                <a:latin typeface="UTM Avo" panose="02040603050506020204" pitchFamily="18" charset="0"/>
                <a:cs typeface="Arial" panose="020B0604020202020204" pitchFamily="34" charset="0"/>
              </a:rPr>
              <a:t> 8: </a:t>
            </a:r>
            <a:r>
              <a:rPr lang="en-US" sz="6000" b="1" dirty="0" err="1">
                <a:solidFill>
                  <a:srgbClr val="FF0000"/>
                </a:solidFill>
                <a:latin typeface="UTM Avo" panose="02040603050506020204" pitchFamily="18" charset="0"/>
                <a:cs typeface="Arial" panose="020B0604020202020204" pitchFamily="34" charset="0"/>
              </a:rPr>
              <a:t>Lễ</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hội</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hoá</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trang</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Tiết</a:t>
            </a:r>
            <a:r>
              <a:rPr lang="en-US" sz="6000" b="1" dirty="0">
                <a:solidFill>
                  <a:srgbClr val="FF0000"/>
                </a:solidFill>
                <a:latin typeface="UTM Avo" panose="02040603050506020204" pitchFamily="18" charset="0"/>
                <a:cs typeface="Arial" panose="020B0604020202020204" pitchFamily="34" charset="0"/>
              </a:rPr>
              <a:t>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6" name="Picture 5">
            <a:hlinkClick r:id="rId4"/>
            <a:extLst>
              <a:ext uri="{FF2B5EF4-FFF2-40B4-BE49-F238E27FC236}">
                <a16:creationId xmlns:a16="http://schemas.microsoft.com/office/drawing/2014/main" id="{ACC9FE7F-1C8F-440B-78B4-E7BAF255FCF9}"/>
              </a:ext>
            </a:extLst>
          </p:cNvPr>
          <p:cNvPicPr>
            <a:picLocks noChangeAspect="1"/>
          </p:cNvPicPr>
          <p:nvPr/>
        </p:nvPicPr>
        <p:blipFill>
          <a:blip r:embed="rId5"/>
          <a:stretch>
            <a:fillRect/>
          </a:stretch>
        </p:blipFill>
        <p:spPr>
          <a:xfrm>
            <a:off x="4780793" y="3050169"/>
            <a:ext cx="2826355" cy="15849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Freeform 4"/>
          <p:cNvSpPr/>
          <p:nvPr/>
        </p:nvSpPr>
        <p:spPr>
          <a:xfrm>
            <a:off x="9956801" y="1575704"/>
            <a:ext cx="1818163" cy="4877999"/>
          </a:xfrm>
          <a:custGeom>
            <a:avLst/>
            <a:gdLst/>
            <a:ahLst/>
            <a:cxnLst/>
            <a:rect l="l" t="t" r="r" b="b"/>
            <a:pathLst>
              <a:path w="2241074" h="6012638">
                <a:moveTo>
                  <a:pt x="0" y="0"/>
                </a:moveTo>
                <a:lnTo>
                  <a:pt x="2241074" y="0"/>
                </a:lnTo>
                <a:lnTo>
                  <a:pt x="2241074" y="6012638"/>
                </a:lnTo>
                <a:lnTo>
                  <a:pt x="0" y="601263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10" name="Rectangle: Rounded Corners 9">
            <a:extLst>
              <a:ext uri="{FF2B5EF4-FFF2-40B4-BE49-F238E27FC236}">
                <a16:creationId xmlns:a16="http://schemas.microsoft.com/office/drawing/2014/main" id="{45C01871-E08D-B4E8-FA9A-4B4E524F44C0}"/>
              </a:ext>
            </a:extLst>
          </p:cNvPr>
          <p:cNvSpPr/>
          <p:nvPr/>
        </p:nvSpPr>
        <p:spPr>
          <a:xfrm>
            <a:off x="1628775" y="1883228"/>
            <a:ext cx="6242049" cy="620487"/>
          </a:xfrm>
          <a:prstGeom prst="roundRect">
            <a:avLst/>
          </a:prstGeom>
          <a:solidFill>
            <a:srgbClr val="CAE1A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r>
              <a:rPr lang="vi-VN" sz="2400" b="1" kern="1200" dirty="0">
                <a:solidFill>
                  <a:prstClr val="black">
                    <a:lumMod val="95000"/>
                    <a:lumOff val="5000"/>
                  </a:prstClr>
                </a:solidFill>
                <a:cs typeface="+mn-ea"/>
                <a:sym typeface="+mn-lt"/>
              </a:rPr>
              <a:t>Xem video về một lễ hội</a:t>
            </a:r>
          </a:p>
        </p:txBody>
      </p:sp>
      <p:pic>
        <p:nvPicPr>
          <p:cNvPr id="11" name="yt1s.com - Trang hoàng lễ hội Halloween ở Mỹ  VTV24_v720P">
            <a:hlinkClick r:id="" action="ppaction://media"/>
            <a:extLst>
              <a:ext uri="{FF2B5EF4-FFF2-40B4-BE49-F238E27FC236}">
                <a16:creationId xmlns:a16="http://schemas.microsoft.com/office/drawing/2014/main" id="{4F53464B-A6D0-9206-6C50-58345506397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628775" y="2707368"/>
            <a:ext cx="6242050" cy="3511550"/>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12836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6" fill="hold" display="0">
                  <p:stCondLst>
                    <p:cond delay="indefinite"/>
                  </p:stCondLst>
                </p:cTn>
                <p:tgtEl>
                  <p:spTgt spid="11"/>
                </p:tgtEl>
              </p:cMediaNode>
            </p:video>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indefinite"/>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1"/>
                                        </p:tgtEl>
                                      </p:cBhvr>
                                    </p:cmd>
                                  </p:childTnLst>
                                </p:cTn>
                              </p:par>
                            </p:childTnLst>
                          </p:cTn>
                        </p:par>
                      </p:childTnLst>
                    </p:cTn>
                  </p:par>
                </p:childTnLst>
              </p:cTn>
              <p:nextCondLst>
                <p:cond evt="onClick" delay="0">
                  <p:tgtEl>
                    <p:spTgt spid="11"/>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3"/>
          <p:cNvSpPr/>
          <p:nvPr/>
        </p:nvSpPr>
        <p:spPr>
          <a:xfrm>
            <a:off x="713675" y="1767461"/>
            <a:ext cx="3392877" cy="2220339"/>
          </a:xfrm>
          <a:prstGeom prst="roundRect">
            <a:avLst/>
          </a:prstGeom>
          <a:solidFill>
            <a:schemeClr val="accent3">
              <a:lumMod val="20000"/>
              <a:lumOff val="80000"/>
            </a:schemeClr>
          </a:solidFill>
        </p:spPr>
        <p:txBody>
          <a:bodyPr lIns="120000" rIns="120000" anchor="ctr"/>
          <a:lstStyle/>
          <a:p>
            <a:pPr algn="ctr" defTabSz="609630">
              <a:lnSpc>
                <a:spcPct val="150000"/>
              </a:lnSpc>
              <a:buClrTx/>
            </a:pPr>
            <a:r>
              <a:rPr lang="vi-VN" sz="2400" kern="1200" dirty="0">
                <a:solidFill>
                  <a:prstClr val="black"/>
                </a:solidFill>
                <a:latin typeface="+mj-lt"/>
                <a:cs typeface="+mn-ea"/>
                <a:sym typeface="+mn-lt"/>
              </a:rPr>
              <a:t>Em hãy cho biết đây là lễ hội nào?</a:t>
            </a:r>
          </a:p>
        </p:txBody>
      </p:sp>
      <p:sp>
        <p:nvSpPr>
          <p:cNvPr id="5" name="Freeform 5"/>
          <p:cNvSpPr/>
          <p:nvPr/>
        </p:nvSpPr>
        <p:spPr>
          <a:xfrm>
            <a:off x="4400472" y="1767461"/>
            <a:ext cx="3392877" cy="2871104"/>
          </a:xfrm>
          <a:prstGeom prst="roundRect">
            <a:avLst/>
          </a:prstGeom>
          <a:solidFill>
            <a:schemeClr val="accent3">
              <a:lumMod val="20000"/>
              <a:lumOff val="80000"/>
            </a:schemeClr>
          </a:solidFill>
        </p:spPr>
        <p:txBody>
          <a:bodyPr lIns="120000" rIns="120000" anchor="ctr"/>
          <a:lstStyle/>
          <a:p>
            <a:pPr algn="ctr" defTabSz="609630">
              <a:lnSpc>
                <a:spcPct val="150000"/>
              </a:lnSpc>
              <a:buClrTx/>
            </a:pPr>
            <a:r>
              <a:rPr lang="vi-VN" sz="2400" kern="1200" dirty="0">
                <a:solidFill>
                  <a:prstClr val="black"/>
                </a:solidFill>
                <a:latin typeface="+mj-lt"/>
                <a:cs typeface="+mn-ea"/>
                <a:sym typeface="+mn-lt"/>
              </a:rPr>
              <a:t>Người dân đặt những quả bí trước cửa nhà </a:t>
            </a:r>
          </a:p>
          <a:p>
            <a:pPr algn="ctr" defTabSz="609630">
              <a:lnSpc>
                <a:spcPct val="150000"/>
              </a:lnSpc>
              <a:buClrTx/>
            </a:pPr>
            <a:r>
              <a:rPr lang="vi-VN" sz="2400" kern="1200" dirty="0">
                <a:solidFill>
                  <a:prstClr val="black"/>
                </a:solidFill>
                <a:latin typeface="+mj-lt"/>
                <a:cs typeface="+mn-ea"/>
                <a:sym typeface="+mn-lt"/>
              </a:rPr>
              <a:t>để làm gì?</a:t>
            </a:r>
          </a:p>
        </p:txBody>
      </p:sp>
      <p:sp>
        <p:nvSpPr>
          <p:cNvPr id="7" name="Freeform 7"/>
          <p:cNvSpPr/>
          <p:nvPr/>
        </p:nvSpPr>
        <p:spPr>
          <a:xfrm>
            <a:off x="8085449" y="1767460"/>
            <a:ext cx="3392877" cy="4251358"/>
          </a:xfrm>
          <a:prstGeom prst="roundRect">
            <a:avLst/>
          </a:prstGeom>
          <a:solidFill>
            <a:schemeClr val="accent3">
              <a:lumMod val="20000"/>
              <a:lumOff val="80000"/>
            </a:schemeClr>
          </a:solidFill>
        </p:spPr>
        <p:txBody>
          <a:bodyPr lIns="120000" rIns="120000" anchor="ctr"/>
          <a:lstStyle/>
          <a:p>
            <a:pPr algn="ctr" defTabSz="609630">
              <a:lnSpc>
                <a:spcPct val="150000"/>
              </a:lnSpc>
              <a:buClrTx/>
            </a:pPr>
            <a:r>
              <a:rPr lang="vi-VN" sz="2400" kern="1200" dirty="0">
                <a:solidFill>
                  <a:prstClr val="black"/>
                </a:solidFill>
                <a:latin typeface="+mj-lt"/>
                <a:cs typeface="+mn-ea"/>
                <a:sym typeface="+mn-lt"/>
              </a:rPr>
              <a:t>Em hãy miêu tả cách người dân trang trí ngôi nhà của mình trong dịp lễ này?</a:t>
            </a:r>
          </a:p>
        </p:txBody>
      </p:sp>
      <p:sp>
        <p:nvSpPr>
          <p:cNvPr id="22" name="Rectangle: Rounded Corners 21">
            <a:extLst>
              <a:ext uri="{FF2B5EF4-FFF2-40B4-BE49-F238E27FC236}">
                <a16:creationId xmlns:a16="http://schemas.microsoft.com/office/drawing/2014/main" id="{E23D4A6E-9848-B9A0-1EA2-7E54DE3AD189}"/>
              </a:ext>
            </a:extLst>
          </p:cNvPr>
          <p:cNvSpPr/>
          <p:nvPr/>
        </p:nvSpPr>
        <p:spPr>
          <a:xfrm>
            <a:off x="3610428" y="1041080"/>
            <a:ext cx="5689600" cy="557897"/>
          </a:xfrm>
          <a:prstGeom prst="roundRect">
            <a:avLst/>
          </a:prstGeom>
          <a:solidFill>
            <a:srgbClr val="CAE1A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r>
              <a:rPr lang="vi-VN" sz="2400" b="1" kern="1200">
                <a:solidFill>
                  <a:prstClr val="black">
                    <a:lumMod val="95000"/>
                    <a:lumOff val="5000"/>
                  </a:prstClr>
                </a:solidFill>
                <a:cs typeface="+mn-ea"/>
                <a:sym typeface="+mn-lt"/>
              </a:rPr>
              <a:t>THẢO LUẬN NHÓM</a:t>
            </a:r>
            <a:endParaRPr lang="vi-VN" sz="2400" b="1" kern="1200" dirty="0">
              <a:solidFill>
                <a:prstClr val="black">
                  <a:lumMod val="95000"/>
                  <a:lumOff val="5000"/>
                </a:prstClr>
              </a:solidFill>
              <a:cs typeface="+mn-ea"/>
              <a:sym typeface="+mn-lt"/>
            </a:endParaRPr>
          </a:p>
        </p:txBody>
      </p:sp>
      <p:sp>
        <p:nvSpPr>
          <p:cNvPr id="23" name="Freeform 39">
            <a:extLst>
              <a:ext uri="{FF2B5EF4-FFF2-40B4-BE49-F238E27FC236}">
                <a16:creationId xmlns:a16="http://schemas.microsoft.com/office/drawing/2014/main" id="{EAA9298B-9658-1770-838A-7C1B2FFA7341}"/>
              </a:ext>
            </a:extLst>
          </p:cNvPr>
          <p:cNvSpPr/>
          <p:nvPr/>
        </p:nvSpPr>
        <p:spPr>
          <a:xfrm>
            <a:off x="1937836" y="4807048"/>
            <a:ext cx="4337433" cy="2423540"/>
          </a:xfrm>
          <a:custGeom>
            <a:avLst/>
            <a:gdLst/>
            <a:ahLst/>
            <a:cxnLst/>
            <a:rect l="l" t="t" r="r" b="b"/>
            <a:pathLst>
              <a:path w="2040363" h="1140053">
                <a:moveTo>
                  <a:pt x="0" y="0"/>
                </a:moveTo>
                <a:lnTo>
                  <a:pt x="2040362" y="0"/>
                </a:lnTo>
                <a:lnTo>
                  <a:pt x="2040362" y="1140053"/>
                </a:lnTo>
                <a:lnTo>
                  <a:pt x="0" y="1140053"/>
                </a:lnTo>
                <a:lnTo>
                  <a:pt x="0" y="0"/>
                </a:lnTo>
                <a:close/>
              </a:path>
            </a:pathLst>
          </a:custGeom>
          <a:blipFill>
            <a:blip r:embed="rId3"/>
            <a:stretch>
              <a:fillRect/>
            </a:stretch>
          </a:blipFill>
        </p:spPr>
        <p:txBody>
          <a:bodyPr/>
          <a:lstStyle/>
          <a:p>
            <a:pPr defTabSz="609630">
              <a:buClrTx/>
            </a:pPr>
            <a:endParaRPr lang="vi-VN" sz="800" kern="1200">
              <a:solidFill>
                <a:prstClr val="black"/>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881743" y="983343"/>
            <a:ext cx="12192000" cy="762000"/>
          </a:xfrm>
          <a:noFill/>
        </p:spPr>
        <p:txBody>
          <a:bodyPr>
            <a:normAutofit/>
          </a:bodyPr>
          <a:lstStyle/>
          <a:p>
            <a:r>
              <a:rPr lang="vi-VN" sz="2400" b="1" dirty="0">
                <a:latin typeface="+mn-lt"/>
                <a:ea typeface="+mn-ea"/>
                <a:cs typeface="+mn-ea"/>
                <a:sym typeface="+mn-lt"/>
              </a:rPr>
              <a:t>Gợi ý trả lời</a:t>
            </a:r>
          </a:p>
        </p:txBody>
      </p:sp>
      <p:sp>
        <p:nvSpPr>
          <p:cNvPr id="22" name="Freeform 3">
            <a:extLst>
              <a:ext uri="{FF2B5EF4-FFF2-40B4-BE49-F238E27FC236}">
                <a16:creationId xmlns:a16="http://schemas.microsoft.com/office/drawing/2014/main" id="{B09F8A49-E470-8DA5-6677-71C9526AABFB}"/>
              </a:ext>
            </a:extLst>
          </p:cNvPr>
          <p:cNvSpPr/>
          <p:nvPr/>
        </p:nvSpPr>
        <p:spPr>
          <a:xfrm>
            <a:off x="558800" y="1948543"/>
            <a:ext cx="3392877" cy="1339030"/>
          </a:xfrm>
          <a:prstGeom prst="roundRect">
            <a:avLst/>
          </a:prstGeom>
        </p:spPr>
        <p:style>
          <a:lnRef idx="2">
            <a:schemeClr val="accent3"/>
          </a:lnRef>
          <a:fillRef idx="1">
            <a:schemeClr val="lt1"/>
          </a:fillRef>
          <a:effectRef idx="0">
            <a:schemeClr val="accent3"/>
          </a:effectRef>
          <a:fontRef idx="minor">
            <a:schemeClr val="dk1"/>
          </a:fontRef>
        </p:style>
        <p:txBody>
          <a:bodyPr lIns="120000" rIns="120000" anchor="ctr"/>
          <a:lstStyle/>
          <a:p>
            <a:pPr algn="ctr" defTabSz="609630">
              <a:lnSpc>
                <a:spcPct val="150000"/>
              </a:lnSpc>
              <a:buClrTx/>
            </a:pPr>
            <a:r>
              <a:rPr lang="vi-VN" sz="2400" kern="1200" dirty="0">
                <a:solidFill>
                  <a:prstClr val="black"/>
                </a:solidFill>
                <a:cs typeface="+mn-ea"/>
                <a:sym typeface="+mn-lt"/>
              </a:rPr>
              <a:t>Đây là lễ hội Halloween.</a:t>
            </a:r>
          </a:p>
        </p:txBody>
      </p:sp>
      <p:sp>
        <p:nvSpPr>
          <p:cNvPr id="24" name="Freeform 3">
            <a:extLst>
              <a:ext uri="{FF2B5EF4-FFF2-40B4-BE49-F238E27FC236}">
                <a16:creationId xmlns:a16="http://schemas.microsoft.com/office/drawing/2014/main" id="{BCB39DCD-91C0-7EE5-0A94-03F5C6AC272F}"/>
              </a:ext>
            </a:extLst>
          </p:cNvPr>
          <p:cNvSpPr/>
          <p:nvPr/>
        </p:nvSpPr>
        <p:spPr>
          <a:xfrm>
            <a:off x="4267200" y="4125341"/>
            <a:ext cx="7366000" cy="2220339"/>
          </a:xfrm>
          <a:prstGeom prst="roundRect">
            <a:avLst/>
          </a:prstGeom>
        </p:spPr>
        <p:style>
          <a:lnRef idx="2">
            <a:schemeClr val="accent3"/>
          </a:lnRef>
          <a:fillRef idx="1">
            <a:schemeClr val="lt1"/>
          </a:fillRef>
          <a:effectRef idx="0">
            <a:schemeClr val="accent3"/>
          </a:effectRef>
          <a:fontRef idx="minor">
            <a:schemeClr val="dk1"/>
          </a:fontRef>
        </p:style>
        <p:txBody>
          <a:bodyPr lIns="120000" rIns="120000" anchor="ctr"/>
          <a:lstStyle/>
          <a:p>
            <a:pPr algn="ctr" defTabSz="609630">
              <a:lnSpc>
                <a:spcPct val="150000"/>
              </a:lnSpc>
              <a:buClrTx/>
            </a:pPr>
            <a:r>
              <a:rPr lang="vi-VN" sz="2400" kern="1200" dirty="0">
                <a:solidFill>
                  <a:prstClr val="black"/>
                </a:solidFill>
                <a:cs typeface="+mn-ea"/>
                <a:sym typeface="+mn-lt"/>
              </a:rPr>
              <a:t>Vào dịp Halloween, người dân thường trang trí nhà cửa bằng những quả bí ngô được khoét rỗng; hình nộm, mô hình ma quỷ…</a:t>
            </a:r>
          </a:p>
        </p:txBody>
      </p:sp>
      <p:sp>
        <p:nvSpPr>
          <p:cNvPr id="25" name="Freeform 3">
            <a:extLst>
              <a:ext uri="{FF2B5EF4-FFF2-40B4-BE49-F238E27FC236}">
                <a16:creationId xmlns:a16="http://schemas.microsoft.com/office/drawing/2014/main" id="{B699C8AB-3D09-62B3-420C-1FF7039976FA}"/>
              </a:ext>
            </a:extLst>
          </p:cNvPr>
          <p:cNvSpPr/>
          <p:nvPr/>
        </p:nvSpPr>
        <p:spPr>
          <a:xfrm>
            <a:off x="4267200" y="1948543"/>
            <a:ext cx="7366000" cy="1770397"/>
          </a:xfrm>
          <a:prstGeom prst="roundRect">
            <a:avLst/>
          </a:prstGeom>
        </p:spPr>
        <p:style>
          <a:lnRef idx="2">
            <a:schemeClr val="accent3"/>
          </a:lnRef>
          <a:fillRef idx="1">
            <a:schemeClr val="lt1"/>
          </a:fillRef>
          <a:effectRef idx="0">
            <a:schemeClr val="accent3"/>
          </a:effectRef>
          <a:fontRef idx="minor">
            <a:schemeClr val="dk1"/>
          </a:fontRef>
        </p:style>
        <p:txBody>
          <a:bodyPr lIns="120000" rIns="120000" anchor="ctr"/>
          <a:lstStyle/>
          <a:p>
            <a:pPr algn="ctr" defTabSz="609630">
              <a:lnSpc>
                <a:spcPct val="150000"/>
              </a:lnSpc>
              <a:buClrTx/>
            </a:pPr>
            <a:r>
              <a:rPr lang="vi-VN" sz="2400" kern="1200" dirty="0">
                <a:solidFill>
                  <a:prstClr val="black"/>
                </a:solidFill>
                <a:cs typeface="+mn-ea"/>
                <a:sym typeface="+mn-lt"/>
              </a:rPr>
              <a:t>Người dân coi việc đặt những quả bí ngô được khoét rỗng trước cửa nhà như một cách để xua đi những điều xấu xa.</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378" r="9378"/>
          <a:stretch/>
        </p:blipFill>
        <p:spPr bwMode="auto">
          <a:xfrm>
            <a:off x="558800" y="3570427"/>
            <a:ext cx="3392877"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par>
                                <p:cTn id="8" presetID="16" presetClass="entr" presetSubtype="37"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arn(outVertical)">
                                      <p:cBhvr>
                                        <p:cTn id="10" dur="500"/>
                                        <p:tgtEl>
                                          <p:spTgt spid="1026"/>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up)">
                                      <p:cBhvr>
                                        <p:cTn id="14" dur="500"/>
                                        <p:tgtEl>
                                          <p:spTgt spid="2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1143532" y="1124399"/>
            <a:ext cx="12192000" cy="762000"/>
          </a:xfrm>
          <a:noFill/>
        </p:spPr>
        <p:txBody>
          <a:bodyPr>
            <a:normAutofit/>
          </a:bodyPr>
          <a:lstStyle/>
          <a:p>
            <a:pPr>
              <a:lnSpc>
                <a:spcPct val="114000"/>
              </a:lnSpc>
            </a:pPr>
            <a:r>
              <a:rPr lang="vi-VN" sz="2400" b="1" dirty="0">
                <a:latin typeface="+mn-lt"/>
                <a:ea typeface="+mn-ea"/>
                <a:cs typeface="+mn-ea"/>
                <a:sym typeface="+mn-lt"/>
              </a:rPr>
              <a:t>Một số lễ hội hoá trang trên thế giới</a:t>
            </a:r>
          </a:p>
        </p:txBody>
      </p:sp>
      <p:sp>
        <p:nvSpPr>
          <p:cNvPr id="24" name="Freeform 3">
            <a:extLst>
              <a:ext uri="{FF2B5EF4-FFF2-40B4-BE49-F238E27FC236}">
                <a16:creationId xmlns:a16="http://schemas.microsoft.com/office/drawing/2014/main" id="{BCB39DCD-91C0-7EE5-0A94-03F5C6AC272F}"/>
              </a:ext>
            </a:extLst>
          </p:cNvPr>
          <p:cNvSpPr/>
          <p:nvPr/>
        </p:nvSpPr>
        <p:spPr>
          <a:xfrm>
            <a:off x="4368800" y="1886399"/>
            <a:ext cx="7366000" cy="4593080"/>
          </a:xfrm>
          <a:prstGeom prst="roundRect">
            <a:avLst>
              <a:gd name="adj" fmla="val 12875"/>
            </a:avLst>
          </a:prstGeom>
        </p:spPr>
        <p:style>
          <a:lnRef idx="2">
            <a:schemeClr val="accent5"/>
          </a:lnRef>
          <a:fillRef idx="1">
            <a:schemeClr val="lt1"/>
          </a:fillRef>
          <a:effectRef idx="0">
            <a:schemeClr val="accent5"/>
          </a:effectRef>
          <a:fontRef idx="minor">
            <a:schemeClr val="dk1"/>
          </a:fontRef>
        </p:style>
        <p:txBody>
          <a:bodyPr lIns="120000" rIns="120000" anchor="ctr"/>
          <a:lstStyle/>
          <a:p>
            <a:pPr algn="just" defTabSz="609630">
              <a:lnSpc>
                <a:spcPct val="150000"/>
              </a:lnSpc>
              <a:buClrTx/>
            </a:pPr>
            <a:r>
              <a:rPr lang="vi-VN" sz="2400" kern="1200" dirty="0">
                <a:solidFill>
                  <a:prstClr val="black"/>
                </a:solidFill>
                <a:cs typeface="+mn-ea"/>
                <a:sym typeface="+mn-lt"/>
              </a:rPr>
              <a:t>Lễ hội hóa trang Venice Carnival của Ý là một trong các lễ hội nổi tiếng trên thế giới, được diễn ra vào mùa xuân thường năm tại thành phố kênh đào Venice. Lễ hội có nguồn gốc từ thời Phục Hưng và được tổ chức lần đầu vào năm 1296. Tuy nhiên, mãi đến năm 1980 lễ hội mới được “hồi sinh” và thu hút đông đảo du khách quốc tế. </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4" b="854"/>
          <a:stretch/>
        </p:blipFill>
        <p:spPr bwMode="auto">
          <a:xfrm>
            <a:off x="943484" y="2020198"/>
            <a:ext cx="3029257" cy="4459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60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996142" y="1168400"/>
            <a:ext cx="12192000" cy="762000"/>
          </a:xfrm>
          <a:noFill/>
        </p:spPr>
        <p:txBody>
          <a:bodyPr>
            <a:normAutofit/>
          </a:bodyPr>
          <a:lstStyle/>
          <a:p>
            <a:pPr>
              <a:lnSpc>
                <a:spcPct val="114000"/>
              </a:lnSpc>
            </a:pPr>
            <a:r>
              <a:rPr lang="vi-VN" sz="2400" b="1" dirty="0">
                <a:latin typeface="+mn-lt"/>
                <a:ea typeface="+mn-ea"/>
                <a:cs typeface="+mn-ea"/>
                <a:sym typeface="+mn-lt"/>
              </a:rPr>
              <a:t>Một số lễ hội hoá trang trên thế giới</a:t>
            </a:r>
          </a:p>
        </p:txBody>
      </p:sp>
      <p:sp>
        <p:nvSpPr>
          <p:cNvPr id="24" name="Freeform 3">
            <a:extLst>
              <a:ext uri="{FF2B5EF4-FFF2-40B4-BE49-F238E27FC236}">
                <a16:creationId xmlns:a16="http://schemas.microsoft.com/office/drawing/2014/main" id="{BCB39DCD-91C0-7EE5-0A94-03F5C6AC272F}"/>
              </a:ext>
            </a:extLst>
          </p:cNvPr>
          <p:cNvSpPr/>
          <p:nvPr/>
        </p:nvSpPr>
        <p:spPr>
          <a:xfrm>
            <a:off x="4368800" y="2035629"/>
            <a:ext cx="7366000" cy="4109314"/>
          </a:xfrm>
          <a:prstGeom prst="roundRect">
            <a:avLst>
              <a:gd name="adj" fmla="val 12875"/>
            </a:avLst>
          </a:prstGeom>
        </p:spPr>
        <p:style>
          <a:lnRef idx="2">
            <a:schemeClr val="accent5"/>
          </a:lnRef>
          <a:fillRef idx="1">
            <a:schemeClr val="lt1"/>
          </a:fillRef>
          <a:effectRef idx="0">
            <a:schemeClr val="accent5"/>
          </a:effectRef>
          <a:fontRef idx="minor">
            <a:schemeClr val="dk1"/>
          </a:fontRef>
        </p:style>
        <p:txBody>
          <a:bodyPr lIns="120000" rIns="120000" anchor="ctr"/>
          <a:lstStyle/>
          <a:p>
            <a:pPr algn="just" defTabSz="609630">
              <a:lnSpc>
                <a:spcPct val="150000"/>
              </a:lnSpc>
              <a:buClrTx/>
            </a:pPr>
            <a:r>
              <a:rPr lang="vi-VN" sz="2400" kern="1200" dirty="0">
                <a:solidFill>
                  <a:prstClr val="black"/>
                </a:solidFill>
                <a:cs typeface="+mn-ea"/>
                <a:sym typeface="+mn-lt"/>
              </a:rPr>
              <a:t>Lễ hội quái vật mùa đông – Busójárás được tổ chức vào tháng 2 hàng năm và kéo dài 6 ngày tại Mohác, một thị trấn nhỏ cự ngụ tại Hungary. Tương truyền, lễ hội được mô phỏng lại những trận đánh oanh liệt của dân làng trước sự xâm lược của quân đội Thổ Nhĩ Kỳ trong quá khứ. </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883" r="9883"/>
          <a:stretch/>
        </p:blipFill>
        <p:spPr bwMode="auto">
          <a:xfrm>
            <a:off x="996142" y="1943749"/>
            <a:ext cx="2853935" cy="4201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73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1045029" y="1440543"/>
            <a:ext cx="12192000" cy="762000"/>
          </a:xfrm>
          <a:noFill/>
        </p:spPr>
        <p:txBody>
          <a:bodyPr>
            <a:normAutofit/>
          </a:bodyPr>
          <a:lstStyle/>
          <a:p>
            <a:pPr>
              <a:lnSpc>
                <a:spcPct val="114000"/>
              </a:lnSpc>
            </a:pPr>
            <a:r>
              <a:rPr lang="vi-VN" sz="2400" b="1" dirty="0">
                <a:latin typeface="+mn-lt"/>
                <a:ea typeface="+mn-ea"/>
                <a:cs typeface="+mn-ea"/>
                <a:sym typeface="+mn-lt"/>
              </a:rPr>
              <a:t>Một số lễ hội hoá trang trên thế giới</a:t>
            </a:r>
          </a:p>
        </p:txBody>
      </p:sp>
      <p:sp>
        <p:nvSpPr>
          <p:cNvPr id="24" name="Freeform 3">
            <a:extLst>
              <a:ext uri="{FF2B5EF4-FFF2-40B4-BE49-F238E27FC236}">
                <a16:creationId xmlns:a16="http://schemas.microsoft.com/office/drawing/2014/main" id="{BCB39DCD-91C0-7EE5-0A94-03F5C6AC272F}"/>
              </a:ext>
            </a:extLst>
          </p:cNvPr>
          <p:cNvSpPr/>
          <p:nvPr/>
        </p:nvSpPr>
        <p:spPr>
          <a:xfrm>
            <a:off x="4368800" y="2290794"/>
            <a:ext cx="7366000" cy="4054886"/>
          </a:xfrm>
          <a:prstGeom prst="roundRect">
            <a:avLst>
              <a:gd name="adj" fmla="val 12875"/>
            </a:avLst>
          </a:prstGeom>
        </p:spPr>
        <p:style>
          <a:lnRef idx="2">
            <a:schemeClr val="accent5"/>
          </a:lnRef>
          <a:fillRef idx="1">
            <a:schemeClr val="lt1"/>
          </a:fillRef>
          <a:effectRef idx="0">
            <a:schemeClr val="accent5"/>
          </a:effectRef>
          <a:fontRef idx="minor">
            <a:schemeClr val="dk1"/>
          </a:fontRef>
        </p:style>
        <p:txBody>
          <a:bodyPr lIns="120000" rIns="120000" anchor="ctr"/>
          <a:lstStyle/>
          <a:p>
            <a:pPr algn="just" defTabSz="609630">
              <a:lnSpc>
                <a:spcPct val="150000"/>
              </a:lnSpc>
              <a:buClrTx/>
            </a:pPr>
            <a:r>
              <a:rPr lang="vi-VN" sz="2400" kern="1200" dirty="0">
                <a:solidFill>
                  <a:prstClr val="black"/>
                </a:solidFill>
                <a:cs typeface="+mn-ea"/>
                <a:sym typeface="+mn-lt"/>
              </a:rPr>
              <a:t>Cerro Mono Blanco, Mexico được biết đến là vùng đất sản sinh ra vô số truyền thuyết, cổ tích và cả các câu chuyện huyền thoại. Theo tín ngưỡng của người dân nơi đây, mỗi năm sẽ có 1 ngày phép thuật quay trở lại và được tái hiện lại vào lễ hội Night of </a:t>
            </a:r>
            <a:r>
              <a:rPr lang="vi-VN" sz="2400" kern="1200">
                <a:solidFill>
                  <a:prstClr val="black"/>
                </a:solidFill>
                <a:cs typeface="+mn-ea"/>
                <a:sym typeface="+mn-lt"/>
              </a:rPr>
              <a:t>the Witches</a:t>
            </a:r>
            <a:br>
              <a:rPr lang="en-US" sz="2400" kern="1200">
                <a:solidFill>
                  <a:prstClr val="black"/>
                </a:solidFill>
                <a:cs typeface="+mn-ea"/>
                <a:sym typeface="+mn-lt"/>
              </a:rPr>
            </a:br>
            <a:r>
              <a:rPr lang="vi-VN" sz="2400" kern="1200">
                <a:solidFill>
                  <a:prstClr val="black"/>
                </a:solidFill>
                <a:cs typeface="+mn-ea"/>
                <a:sym typeface="+mn-lt"/>
              </a:rPr>
              <a:t>Một </a:t>
            </a:r>
            <a:r>
              <a:rPr lang="vi-VN" sz="2400" kern="1200" dirty="0">
                <a:solidFill>
                  <a:prstClr val="black"/>
                </a:solidFill>
                <a:cs typeface="+mn-ea"/>
                <a:sym typeface="+mn-lt"/>
              </a:rPr>
              <a:t>đêm của những phù thủy.</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526" r="24526"/>
          <a:stretch/>
        </p:blipFill>
        <p:spPr bwMode="auto">
          <a:xfrm>
            <a:off x="881743" y="1976082"/>
            <a:ext cx="2968334" cy="4369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39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1077685" y="1172720"/>
            <a:ext cx="12192000" cy="762000"/>
          </a:xfrm>
          <a:noFill/>
        </p:spPr>
        <p:txBody>
          <a:bodyPr>
            <a:normAutofit/>
          </a:bodyPr>
          <a:lstStyle/>
          <a:p>
            <a:pPr>
              <a:lnSpc>
                <a:spcPct val="114000"/>
              </a:lnSpc>
            </a:pPr>
            <a:r>
              <a:rPr lang="vi-VN" sz="2400" b="1" dirty="0">
                <a:latin typeface="+mn-lt"/>
                <a:ea typeface="+mn-ea"/>
                <a:cs typeface="+mn-ea"/>
                <a:sym typeface="+mn-lt"/>
              </a:rPr>
              <a:t>Một số lễ hội hoá trang trên thế giới</a:t>
            </a:r>
          </a:p>
        </p:txBody>
      </p:sp>
      <p:sp>
        <p:nvSpPr>
          <p:cNvPr id="24" name="Freeform 3">
            <a:extLst>
              <a:ext uri="{FF2B5EF4-FFF2-40B4-BE49-F238E27FC236}">
                <a16:creationId xmlns:a16="http://schemas.microsoft.com/office/drawing/2014/main" id="{BCB39DCD-91C0-7EE5-0A94-03F5C6AC272F}"/>
              </a:ext>
            </a:extLst>
          </p:cNvPr>
          <p:cNvSpPr/>
          <p:nvPr/>
        </p:nvSpPr>
        <p:spPr>
          <a:xfrm>
            <a:off x="4401457" y="1934720"/>
            <a:ext cx="7366000" cy="4593080"/>
          </a:xfrm>
          <a:prstGeom prst="roundRect">
            <a:avLst>
              <a:gd name="adj" fmla="val 12875"/>
            </a:avLst>
          </a:prstGeom>
        </p:spPr>
        <p:style>
          <a:lnRef idx="2">
            <a:schemeClr val="accent5"/>
          </a:lnRef>
          <a:fillRef idx="1">
            <a:schemeClr val="lt1"/>
          </a:fillRef>
          <a:effectRef idx="0">
            <a:schemeClr val="accent5"/>
          </a:effectRef>
          <a:fontRef idx="minor">
            <a:schemeClr val="dk1"/>
          </a:fontRef>
        </p:style>
        <p:txBody>
          <a:bodyPr lIns="120000" rIns="120000" anchor="ctr"/>
          <a:lstStyle/>
          <a:p>
            <a:pPr algn="just" defTabSz="609630">
              <a:lnSpc>
                <a:spcPct val="150000"/>
              </a:lnSpc>
              <a:buClrTx/>
            </a:pPr>
            <a:r>
              <a:rPr lang="vi-VN" sz="2400" kern="1200" dirty="0">
                <a:solidFill>
                  <a:prstClr val="black"/>
                </a:solidFill>
                <a:cs typeface="+mn-ea"/>
                <a:sym typeface="+mn-lt"/>
              </a:rPr>
              <a:t>Mardi Gras là lễ hội âm nhạc và hóa trang đường phố được tổ chức trong khoảng thời gian từ 3/2 đến 9/3 tại thành phố New Orleans, bang Louisiana, miền nam nước Mỹ. Tuy nhiên, lễ hội có thể bắt đầu vào bất cứ lúc nào, tùy theo khuôn khổ của ngày diễn ra lễ Phục Sinh.</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058" r="994"/>
          <a:stretch/>
        </p:blipFill>
        <p:spPr bwMode="auto">
          <a:xfrm>
            <a:off x="944378" y="2068286"/>
            <a:ext cx="2905699" cy="4277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22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2521676" y="1445322"/>
            <a:ext cx="12192000" cy="762000"/>
          </a:xfrm>
          <a:noFill/>
        </p:spPr>
        <p:txBody>
          <a:bodyPr>
            <a:normAutofit/>
          </a:bodyPr>
          <a:lstStyle/>
          <a:p>
            <a:pPr>
              <a:lnSpc>
                <a:spcPct val="114000"/>
              </a:lnSpc>
            </a:pPr>
            <a:r>
              <a:rPr lang="vi-VN" sz="2400" b="1" dirty="0">
                <a:latin typeface="+mn-lt"/>
                <a:ea typeface="+mn-ea"/>
                <a:cs typeface="+mn-ea"/>
                <a:sym typeface="+mn-lt"/>
              </a:rPr>
              <a:t>Một số lễ hội hoá trang trên thế giới</a:t>
            </a:r>
          </a:p>
        </p:txBody>
      </p:sp>
      <p:sp>
        <p:nvSpPr>
          <p:cNvPr id="24" name="Freeform 3">
            <a:extLst>
              <a:ext uri="{FF2B5EF4-FFF2-40B4-BE49-F238E27FC236}">
                <a16:creationId xmlns:a16="http://schemas.microsoft.com/office/drawing/2014/main" id="{BCB39DCD-91C0-7EE5-0A94-03F5C6AC272F}"/>
              </a:ext>
            </a:extLst>
          </p:cNvPr>
          <p:cNvSpPr/>
          <p:nvPr/>
        </p:nvSpPr>
        <p:spPr>
          <a:xfrm>
            <a:off x="5899876" y="2430973"/>
            <a:ext cx="5435600" cy="3792036"/>
          </a:xfrm>
          <a:prstGeom prst="roundRect">
            <a:avLst>
              <a:gd name="adj" fmla="val 12875"/>
            </a:avLst>
          </a:prstGeom>
        </p:spPr>
        <p:style>
          <a:lnRef idx="2">
            <a:schemeClr val="accent5"/>
          </a:lnRef>
          <a:fillRef idx="1">
            <a:schemeClr val="lt1"/>
          </a:fillRef>
          <a:effectRef idx="0">
            <a:schemeClr val="accent5"/>
          </a:effectRef>
          <a:fontRef idx="minor">
            <a:schemeClr val="dk1"/>
          </a:fontRef>
        </p:style>
        <p:txBody>
          <a:bodyPr lIns="120000" rIns="120000" anchor="ctr"/>
          <a:lstStyle/>
          <a:p>
            <a:pPr algn="just" defTabSz="609630">
              <a:lnSpc>
                <a:spcPct val="150000"/>
              </a:lnSpc>
              <a:buClrTx/>
            </a:pPr>
            <a:r>
              <a:rPr lang="vi-VN" sz="2400" kern="1200" dirty="0">
                <a:solidFill>
                  <a:prstClr val="black"/>
                </a:solidFill>
                <a:cs typeface="+mn-ea"/>
                <a:sym typeface="+mn-lt"/>
              </a:rPr>
              <a:t>Rio Carnival tại Brazil được biết đến là lễ hội hoá trang có quy mô lớn và hoành tráng bậc nhất thế giới, được tổ chức vào tháng 2 hàng năm tại thành phố Rio de Janeiro xinh đẹp.</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79" r="15717"/>
          <a:stretch/>
        </p:blipFill>
        <p:spPr bwMode="auto">
          <a:xfrm>
            <a:off x="856524" y="2352907"/>
            <a:ext cx="4091995" cy="3948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6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2558143" y="1397000"/>
            <a:ext cx="12192000" cy="762000"/>
          </a:xfrm>
          <a:noFill/>
        </p:spPr>
        <p:txBody>
          <a:bodyPr>
            <a:normAutofit/>
          </a:bodyPr>
          <a:lstStyle/>
          <a:p>
            <a:pPr>
              <a:lnSpc>
                <a:spcPct val="114000"/>
              </a:lnSpc>
            </a:pPr>
            <a:r>
              <a:rPr lang="vi-VN" sz="2400" b="1" dirty="0">
                <a:latin typeface="+mn-lt"/>
                <a:ea typeface="+mn-ea"/>
                <a:cs typeface="+mn-ea"/>
                <a:sym typeface="+mn-lt"/>
              </a:rPr>
              <a:t>Một số lễ hội hoá trang trên thế giới</a:t>
            </a:r>
          </a:p>
        </p:txBody>
      </p:sp>
      <p:sp>
        <p:nvSpPr>
          <p:cNvPr id="24" name="Freeform 3">
            <a:extLst>
              <a:ext uri="{FF2B5EF4-FFF2-40B4-BE49-F238E27FC236}">
                <a16:creationId xmlns:a16="http://schemas.microsoft.com/office/drawing/2014/main" id="{BCB39DCD-91C0-7EE5-0A94-03F5C6AC272F}"/>
              </a:ext>
            </a:extLst>
          </p:cNvPr>
          <p:cNvSpPr/>
          <p:nvPr/>
        </p:nvSpPr>
        <p:spPr>
          <a:xfrm>
            <a:off x="5932715" y="2177142"/>
            <a:ext cx="5435600" cy="4350657"/>
          </a:xfrm>
          <a:prstGeom prst="roundRect">
            <a:avLst>
              <a:gd name="adj" fmla="val 12875"/>
            </a:avLst>
          </a:prstGeom>
        </p:spPr>
        <p:style>
          <a:lnRef idx="2">
            <a:schemeClr val="accent5"/>
          </a:lnRef>
          <a:fillRef idx="1">
            <a:schemeClr val="lt1"/>
          </a:fillRef>
          <a:effectRef idx="0">
            <a:schemeClr val="accent5"/>
          </a:effectRef>
          <a:fontRef idx="minor">
            <a:schemeClr val="dk1"/>
          </a:fontRef>
        </p:style>
        <p:txBody>
          <a:bodyPr lIns="120000" rIns="120000" anchor="ctr"/>
          <a:lstStyle/>
          <a:p>
            <a:pPr algn="just" defTabSz="609630">
              <a:lnSpc>
                <a:spcPct val="150000"/>
              </a:lnSpc>
              <a:buClrTx/>
            </a:pPr>
            <a:r>
              <a:rPr lang="vi-VN" sz="2400" kern="1200" dirty="0">
                <a:solidFill>
                  <a:prstClr val="black"/>
                </a:solidFill>
                <a:cs typeface="+mn-ea"/>
                <a:sym typeface="+mn-lt"/>
              </a:rPr>
              <a:t>Halloween là lễ hội truyền thống đặc trưng ở phương Tây, có tên đầy đủ All Hallows’ Evening hay còn gọi là "lễ hội ma quỷ". Lễ thường được tổ chức hàng năm vào ngày 31/10, trước buổi lễ Các Thánh trong Kitô Giáo.</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96" r="24016"/>
          <a:stretch/>
        </p:blipFill>
        <p:spPr bwMode="auto">
          <a:xfrm>
            <a:off x="993102" y="2329543"/>
            <a:ext cx="4264697"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848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5" name="Picture 4">
            <a:hlinkClick r:id="rId4"/>
            <a:extLst>
              <a:ext uri="{FF2B5EF4-FFF2-40B4-BE49-F238E27FC236}">
                <a16:creationId xmlns:a16="http://schemas.microsoft.com/office/drawing/2014/main" id="{0B5FAFD6-6C91-D25E-23C7-0747042CB6D0}"/>
              </a:ext>
            </a:extLst>
          </p:cNvPr>
          <p:cNvPicPr>
            <a:picLocks noChangeAspect="1"/>
          </p:cNvPicPr>
          <p:nvPr/>
        </p:nvPicPr>
        <p:blipFill>
          <a:blip r:embed="rId5"/>
          <a:stretch>
            <a:fillRect/>
          </a:stretch>
        </p:blipFill>
        <p:spPr>
          <a:xfrm>
            <a:off x="4780793" y="3050169"/>
            <a:ext cx="2826355" cy="15849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3"/>
          <p:cNvSpPr/>
          <p:nvPr/>
        </p:nvSpPr>
        <p:spPr>
          <a:xfrm>
            <a:off x="724561" y="1974290"/>
            <a:ext cx="2943925" cy="2220339"/>
          </a:xfrm>
          <a:prstGeom prst="roundRect">
            <a:avLst/>
          </a:prstGeom>
          <a:solidFill>
            <a:schemeClr val="accent3">
              <a:lumMod val="20000"/>
              <a:lumOff val="80000"/>
            </a:schemeClr>
          </a:solidFill>
        </p:spPr>
        <p:txBody>
          <a:bodyPr lIns="120000" rIns="120000" anchor="ctr"/>
          <a:lstStyle/>
          <a:p>
            <a:pPr algn="ctr" defTabSz="609630">
              <a:lnSpc>
                <a:spcPct val="150000"/>
              </a:lnSpc>
              <a:buClrTx/>
            </a:pPr>
            <a:r>
              <a:rPr lang="vi-VN" sz="2400" kern="1200" dirty="0">
                <a:solidFill>
                  <a:prstClr val="black"/>
                </a:solidFill>
                <a:latin typeface="+mj-lt"/>
                <a:cs typeface="+mn-ea"/>
                <a:sym typeface="+mn-lt"/>
              </a:rPr>
              <a:t>Các nhân vật trong mỗi hình đang làm gì?</a:t>
            </a:r>
          </a:p>
        </p:txBody>
      </p:sp>
      <p:sp>
        <p:nvSpPr>
          <p:cNvPr id="5" name="Freeform 5"/>
          <p:cNvSpPr/>
          <p:nvPr/>
        </p:nvSpPr>
        <p:spPr>
          <a:xfrm>
            <a:off x="4068536" y="1974290"/>
            <a:ext cx="3627749" cy="2575939"/>
          </a:xfrm>
          <a:prstGeom prst="roundRect">
            <a:avLst/>
          </a:prstGeom>
          <a:solidFill>
            <a:schemeClr val="accent3">
              <a:lumMod val="20000"/>
              <a:lumOff val="80000"/>
            </a:schemeClr>
          </a:solidFill>
        </p:spPr>
        <p:txBody>
          <a:bodyPr lIns="120000" rIns="120000" anchor="ctr"/>
          <a:lstStyle/>
          <a:p>
            <a:pPr algn="ctr" defTabSz="609630">
              <a:lnSpc>
                <a:spcPct val="150000"/>
              </a:lnSpc>
              <a:buClrTx/>
            </a:pPr>
            <a:r>
              <a:rPr lang="vi-VN" sz="2400" kern="1200" dirty="0">
                <a:solidFill>
                  <a:prstClr val="black"/>
                </a:solidFill>
                <a:latin typeface="+mj-lt"/>
                <a:cs typeface="+mn-ea"/>
                <a:sym typeface="+mn-lt"/>
              </a:rPr>
              <a:t> Màu sắc trên trang phục của các nhân vật như thế nào?</a:t>
            </a:r>
          </a:p>
        </p:txBody>
      </p:sp>
      <p:sp>
        <p:nvSpPr>
          <p:cNvPr id="7" name="Freeform 7"/>
          <p:cNvSpPr/>
          <p:nvPr/>
        </p:nvSpPr>
        <p:spPr>
          <a:xfrm>
            <a:off x="8096335" y="1974290"/>
            <a:ext cx="3392877" cy="3642740"/>
          </a:xfrm>
          <a:prstGeom prst="roundRect">
            <a:avLst/>
          </a:prstGeom>
          <a:solidFill>
            <a:schemeClr val="accent3">
              <a:lumMod val="20000"/>
              <a:lumOff val="80000"/>
            </a:schemeClr>
          </a:solidFill>
        </p:spPr>
        <p:txBody>
          <a:bodyPr lIns="120000" rIns="120000" anchor="ctr"/>
          <a:lstStyle/>
          <a:p>
            <a:pPr algn="ctr" defTabSz="609630">
              <a:lnSpc>
                <a:spcPct val="150000"/>
              </a:lnSpc>
              <a:buClrTx/>
            </a:pPr>
            <a:r>
              <a:rPr lang="vi-VN" sz="2400" kern="1200" dirty="0">
                <a:solidFill>
                  <a:prstClr val="black"/>
                </a:solidFill>
                <a:latin typeface="+mj-lt"/>
                <a:cs typeface="+mn-ea"/>
                <a:sym typeface="+mn-lt"/>
              </a:rPr>
              <a:t>Qua trang phục của các nhân vật, em nhận ra đây là lễ hội gì?</a:t>
            </a:r>
          </a:p>
        </p:txBody>
      </p:sp>
      <p:sp>
        <p:nvSpPr>
          <p:cNvPr id="22" name="Rectangle: Rounded Corners 21">
            <a:extLst>
              <a:ext uri="{FF2B5EF4-FFF2-40B4-BE49-F238E27FC236}">
                <a16:creationId xmlns:a16="http://schemas.microsoft.com/office/drawing/2014/main" id="{E23D4A6E-9848-B9A0-1EA2-7E54DE3AD189}"/>
              </a:ext>
            </a:extLst>
          </p:cNvPr>
          <p:cNvSpPr/>
          <p:nvPr/>
        </p:nvSpPr>
        <p:spPr>
          <a:xfrm>
            <a:off x="3626233" y="1126917"/>
            <a:ext cx="5689600" cy="590554"/>
          </a:xfrm>
          <a:prstGeom prst="roundRect">
            <a:avLst/>
          </a:prstGeom>
          <a:solidFill>
            <a:srgbClr val="CAE1A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r>
              <a:rPr lang="vi-VN" sz="2400" b="1" kern="1200">
                <a:solidFill>
                  <a:prstClr val="black">
                    <a:lumMod val="95000"/>
                    <a:lumOff val="5000"/>
                  </a:prstClr>
                </a:solidFill>
                <a:cs typeface="+mn-ea"/>
                <a:sym typeface="+mn-lt"/>
              </a:rPr>
              <a:t>THẢO LUẬN NHÓM</a:t>
            </a:r>
            <a:endParaRPr lang="vi-VN" sz="2400" b="1" kern="1200" dirty="0">
              <a:solidFill>
                <a:prstClr val="black">
                  <a:lumMod val="95000"/>
                  <a:lumOff val="5000"/>
                </a:prstClr>
              </a:solidFill>
              <a:cs typeface="+mn-ea"/>
              <a:sym typeface="+mn-lt"/>
            </a:endParaRPr>
          </a:p>
        </p:txBody>
      </p:sp>
      <p:sp>
        <p:nvSpPr>
          <p:cNvPr id="23" name="Freeform 39">
            <a:extLst>
              <a:ext uri="{FF2B5EF4-FFF2-40B4-BE49-F238E27FC236}">
                <a16:creationId xmlns:a16="http://schemas.microsoft.com/office/drawing/2014/main" id="{EAA9298B-9658-1770-838A-7C1B2FFA7341}"/>
              </a:ext>
            </a:extLst>
          </p:cNvPr>
          <p:cNvSpPr/>
          <p:nvPr/>
        </p:nvSpPr>
        <p:spPr>
          <a:xfrm>
            <a:off x="2133600" y="4807048"/>
            <a:ext cx="4337433" cy="2423540"/>
          </a:xfrm>
          <a:custGeom>
            <a:avLst/>
            <a:gdLst/>
            <a:ahLst/>
            <a:cxnLst/>
            <a:rect l="l" t="t" r="r" b="b"/>
            <a:pathLst>
              <a:path w="2040363" h="1140053">
                <a:moveTo>
                  <a:pt x="0" y="0"/>
                </a:moveTo>
                <a:lnTo>
                  <a:pt x="2040362" y="0"/>
                </a:lnTo>
                <a:lnTo>
                  <a:pt x="2040362" y="1140053"/>
                </a:lnTo>
                <a:lnTo>
                  <a:pt x="0" y="1140053"/>
                </a:lnTo>
                <a:lnTo>
                  <a:pt x="0" y="0"/>
                </a:lnTo>
                <a:close/>
              </a:path>
            </a:pathLst>
          </a:custGeom>
          <a:blipFill>
            <a:blip r:embed="rId3"/>
            <a:stretch>
              <a:fillRect/>
            </a:stretch>
          </a:blipFill>
        </p:spPr>
        <p:txBody>
          <a:bodyPr/>
          <a:lstStyle/>
          <a:p>
            <a:pPr defTabSz="609630">
              <a:buClrTx/>
            </a:pPr>
            <a:endParaRPr lang="vi-VN" sz="800" kern="1200">
              <a:solidFill>
                <a:prstClr val="black"/>
              </a:solidFill>
              <a:cs typeface="+mn-ea"/>
              <a:sym typeface="+mn-lt"/>
            </a:endParaRPr>
          </a:p>
        </p:txBody>
      </p:sp>
    </p:spTree>
    <p:extLst>
      <p:ext uri="{BB962C8B-B14F-4D97-AF65-F5344CB8AC3E}">
        <p14:creationId xmlns:p14="http://schemas.microsoft.com/office/powerpoint/2010/main" val="22105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72F90-FF5B-F2DA-39B6-B25C0919AA6A}"/>
              </a:ext>
            </a:extLst>
          </p:cNvPr>
          <p:cNvSpPr>
            <a:spLocks noGrp="1"/>
          </p:cNvSpPr>
          <p:nvPr>
            <p:ph type="title"/>
          </p:nvPr>
        </p:nvSpPr>
        <p:spPr>
          <a:xfrm>
            <a:off x="0" y="1538514"/>
            <a:ext cx="12192000" cy="762000"/>
          </a:xfrm>
          <a:noFill/>
        </p:spPr>
        <p:txBody>
          <a:bodyPr>
            <a:normAutofit/>
          </a:bodyPr>
          <a:lstStyle/>
          <a:p>
            <a:r>
              <a:rPr lang="vi-VN" sz="2400" b="1" dirty="0">
                <a:latin typeface="+mn-lt"/>
                <a:ea typeface="+mn-ea"/>
                <a:cs typeface="+mn-ea"/>
                <a:sym typeface="+mn-lt"/>
              </a:rPr>
              <a:t>Quan sát hình ảnh SGK tr.36 - 37</a:t>
            </a:r>
          </a:p>
        </p:txBody>
      </p:sp>
      <p:pic>
        <p:nvPicPr>
          <p:cNvPr id="4" name="Picture 2">
            <a:extLst>
              <a:ext uri="{FF2B5EF4-FFF2-40B4-BE49-F238E27FC236}">
                <a16:creationId xmlns:a16="http://schemas.microsoft.com/office/drawing/2014/main" id="{8DC5C035-B3E3-E227-30AA-0F362D6716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16" t="5085" r="7112" b="3872"/>
          <a:stretch/>
        </p:blipFill>
        <p:spPr bwMode="auto">
          <a:xfrm>
            <a:off x="435429" y="2300514"/>
            <a:ext cx="5398755" cy="42353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6" name="Picture 2">
            <a:extLst>
              <a:ext uri="{FF2B5EF4-FFF2-40B4-BE49-F238E27FC236}">
                <a16:creationId xmlns:a16="http://schemas.microsoft.com/office/drawing/2014/main" id="{BC681715-07C8-B733-C311-B5C9116E71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658" t="9596" r="26658" b="7644"/>
          <a:stretch/>
        </p:blipFill>
        <p:spPr bwMode="auto">
          <a:xfrm>
            <a:off x="6364134" y="2300514"/>
            <a:ext cx="5435981" cy="42353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3427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par>
                                <p:cTn id="8" presetID="16" presetClass="entr" presetSubtype="37"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72F90-FF5B-F2DA-39B6-B25C0919AA6A}"/>
              </a:ext>
            </a:extLst>
          </p:cNvPr>
          <p:cNvSpPr>
            <a:spLocks noGrp="1"/>
          </p:cNvSpPr>
          <p:nvPr>
            <p:ph type="title"/>
          </p:nvPr>
        </p:nvSpPr>
        <p:spPr>
          <a:xfrm>
            <a:off x="-2013857" y="1592080"/>
            <a:ext cx="12192000" cy="762000"/>
          </a:xfrm>
          <a:noFill/>
        </p:spPr>
        <p:txBody>
          <a:bodyPr>
            <a:normAutofit/>
          </a:bodyPr>
          <a:lstStyle/>
          <a:p>
            <a:r>
              <a:rPr lang="vi-VN" sz="2400" b="1" dirty="0">
                <a:latin typeface="+mn-lt"/>
                <a:ea typeface="+mn-ea"/>
                <a:cs typeface="+mn-ea"/>
                <a:sym typeface="+mn-lt"/>
              </a:rPr>
              <a:t>Quan sát hình ảnh SGK tr.36 - 37</a:t>
            </a:r>
          </a:p>
        </p:txBody>
      </p:sp>
      <p:pic>
        <p:nvPicPr>
          <p:cNvPr id="4" name="Picture 2">
            <a:extLst>
              <a:ext uri="{FF2B5EF4-FFF2-40B4-BE49-F238E27FC236}">
                <a16:creationId xmlns:a16="http://schemas.microsoft.com/office/drawing/2014/main" id="{8DC5C035-B3E3-E227-30AA-0F362D6716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426" t="8396" r="26426" b="8396"/>
          <a:stretch/>
        </p:blipFill>
        <p:spPr bwMode="auto">
          <a:xfrm>
            <a:off x="1270111" y="2354080"/>
            <a:ext cx="5436048" cy="421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Freeform 3">
            <a:extLst>
              <a:ext uri="{FF2B5EF4-FFF2-40B4-BE49-F238E27FC236}">
                <a16:creationId xmlns:a16="http://schemas.microsoft.com/office/drawing/2014/main" id="{5561FEF4-5C26-6725-FDE2-A443CB245144}"/>
              </a:ext>
            </a:extLst>
          </p:cNvPr>
          <p:cNvSpPr/>
          <p:nvPr/>
        </p:nvSpPr>
        <p:spPr>
          <a:xfrm>
            <a:off x="8280400" y="2354080"/>
            <a:ext cx="3455735" cy="4503920"/>
          </a:xfrm>
          <a:custGeom>
            <a:avLst/>
            <a:gdLst/>
            <a:ahLst/>
            <a:cxnLst/>
            <a:rect l="l" t="t" r="r" b="b"/>
            <a:pathLst>
              <a:path w="4277787" h="5575315">
                <a:moveTo>
                  <a:pt x="0" y="0"/>
                </a:moveTo>
                <a:lnTo>
                  <a:pt x="4277787" y="0"/>
                </a:lnTo>
                <a:lnTo>
                  <a:pt x="4277787" y="5575316"/>
                </a:lnTo>
                <a:lnTo>
                  <a:pt x="0" y="55753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Tree>
    <p:extLst>
      <p:ext uri="{BB962C8B-B14F-4D97-AF65-F5344CB8AC3E}">
        <p14:creationId xmlns:p14="http://schemas.microsoft.com/office/powerpoint/2010/main" val="32998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139579" y="981097"/>
            <a:ext cx="12192000" cy="762000"/>
          </a:xfrm>
          <a:noFill/>
        </p:spPr>
        <p:txBody>
          <a:bodyPr>
            <a:normAutofit/>
          </a:bodyPr>
          <a:lstStyle/>
          <a:p>
            <a:r>
              <a:rPr lang="vi-VN" sz="2400" b="1" dirty="0">
                <a:latin typeface="+mn-lt"/>
                <a:ea typeface="+mn-ea"/>
                <a:cs typeface="+mn-ea"/>
                <a:sym typeface="+mn-lt"/>
              </a:rPr>
              <a:t>Nhận xét hình ảnh SGK tr. 36 - 37</a:t>
            </a:r>
          </a:p>
        </p:txBody>
      </p:sp>
      <p:sp>
        <p:nvSpPr>
          <p:cNvPr id="24" name="Freeform 3">
            <a:extLst>
              <a:ext uri="{FF2B5EF4-FFF2-40B4-BE49-F238E27FC236}">
                <a16:creationId xmlns:a16="http://schemas.microsoft.com/office/drawing/2014/main" id="{BCB39DCD-91C0-7EE5-0A94-03F5C6AC272F}"/>
              </a:ext>
            </a:extLst>
          </p:cNvPr>
          <p:cNvSpPr/>
          <p:nvPr/>
        </p:nvSpPr>
        <p:spPr>
          <a:xfrm>
            <a:off x="139579" y="4800602"/>
            <a:ext cx="4013440" cy="1784566"/>
          </a:xfrm>
          <a:prstGeom prst="roundRect">
            <a:avLst/>
          </a:prstGeom>
        </p:spPr>
        <p:style>
          <a:lnRef idx="2">
            <a:schemeClr val="accent3"/>
          </a:lnRef>
          <a:fillRef idx="1">
            <a:schemeClr val="lt1"/>
          </a:fillRef>
          <a:effectRef idx="0">
            <a:schemeClr val="accent3"/>
          </a:effectRef>
          <a:fontRef idx="minor">
            <a:schemeClr val="dk1"/>
          </a:fontRef>
        </p:style>
        <p:txBody>
          <a:bodyPr lIns="120000" rIns="120000" anchor="ctr"/>
          <a:lstStyle/>
          <a:p>
            <a:pPr algn="ctr" defTabSz="609630">
              <a:lnSpc>
                <a:spcPct val="150000"/>
              </a:lnSpc>
              <a:buClrTx/>
            </a:pPr>
            <a:r>
              <a:rPr lang="vi-VN" sz="2400" kern="1200" dirty="0">
                <a:solidFill>
                  <a:prstClr val="black"/>
                </a:solidFill>
                <a:cs typeface="+mn-ea"/>
                <a:sym typeface="+mn-lt"/>
              </a:rPr>
              <a:t>Các nhân vật trong hình 1 đang tham gia một cuộc thi hoá trang.</a:t>
            </a:r>
          </a:p>
        </p:txBody>
      </p:sp>
      <p:pic>
        <p:nvPicPr>
          <p:cNvPr id="2" name="Picture 2">
            <a:extLst>
              <a:ext uri="{FF2B5EF4-FFF2-40B4-BE49-F238E27FC236}">
                <a16:creationId xmlns:a16="http://schemas.microsoft.com/office/drawing/2014/main" id="{58DCB5CF-0DB3-B730-3EAB-CEFAA0084F4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16" t="5085" r="7112" b="3872"/>
          <a:stretch/>
        </p:blipFill>
        <p:spPr bwMode="auto">
          <a:xfrm>
            <a:off x="558800" y="1870312"/>
            <a:ext cx="3472024" cy="27238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3" name="Picture 2">
            <a:extLst>
              <a:ext uri="{FF2B5EF4-FFF2-40B4-BE49-F238E27FC236}">
                <a16:creationId xmlns:a16="http://schemas.microsoft.com/office/drawing/2014/main" id="{989AB75B-6626-2595-1B4E-CF824EBD52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658" t="9596" r="26658" b="7644"/>
          <a:stretch/>
        </p:blipFill>
        <p:spPr bwMode="auto">
          <a:xfrm>
            <a:off x="4492376" y="2003319"/>
            <a:ext cx="3325251"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4" name="Picture 2">
            <a:extLst>
              <a:ext uri="{FF2B5EF4-FFF2-40B4-BE49-F238E27FC236}">
                <a16:creationId xmlns:a16="http://schemas.microsoft.com/office/drawing/2014/main" id="{1D747DAF-91D9-4085-DBB2-792381D5539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426" t="8396" r="26426" b="8396"/>
          <a:stretch/>
        </p:blipFill>
        <p:spPr bwMode="auto">
          <a:xfrm>
            <a:off x="8448723" y="2003319"/>
            <a:ext cx="3325251"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5" name="Freeform 3">
            <a:extLst>
              <a:ext uri="{FF2B5EF4-FFF2-40B4-BE49-F238E27FC236}">
                <a16:creationId xmlns:a16="http://schemas.microsoft.com/office/drawing/2014/main" id="{0AADFD90-BD2B-438D-9ED0-800ADF3E15D0}"/>
              </a:ext>
            </a:extLst>
          </p:cNvPr>
          <p:cNvSpPr/>
          <p:nvPr/>
        </p:nvSpPr>
        <p:spPr>
          <a:xfrm>
            <a:off x="4292599" y="4800602"/>
            <a:ext cx="3885960" cy="1784566"/>
          </a:xfrm>
          <a:prstGeom prst="roundRect">
            <a:avLst/>
          </a:prstGeom>
        </p:spPr>
        <p:style>
          <a:lnRef idx="2">
            <a:schemeClr val="accent3"/>
          </a:lnRef>
          <a:fillRef idx="1">
            <a:schemeClr val="lt1"/>
          </a:fillRef>
          <a:effectRef idx="0">
            <a:schemeClr val="accent3"/>
          </a:effectRef>
          <a:fontRef idx="minor">
            <a:schemeClr val="dk1"/>
          </a:fontRef>
        </p:style>
        <p:txBody>
          <a:bodyPr lIns="120000" rIns="120000" anchor="ctr"/>
          <a:lstStyle/>
          <a:p>
            <a:pPr algn="ctr" defTabSz="609630">
              <a:lnSpc>
                <a:spcPct val="150000"/>
              </a:lnSpc>
              <a:buClrTx/>
            </a:pPr>
            <a:r>
              <a:rPr lang="vi-VN" sz="2400" kern="1200" dirty="0">
                <a:solidFill>
                  <a:prstClr val="black"/>
                </a:solidFill>
                <a:cs typeface="+mn-ea"/>
                <a:sym typeface="+mn-lt"/>
              </a:rPr>
              <a:t>Các nhân vật trong hình 2 đang xem múa lân tết Trung thu.</a:t>
            </a:r>
          </a:p>
        </p:txBody>
      </p:sp>
      <p:sp>
        <p:nvSpPr>
          <p:cNvPr id="6" name="Freeform 3">
            <a:extLst>
              <a:ext uri="{FF2B5EF4-FFF2-40B4-BE49-F238E27FC236}">
                <a16:creationId xmlns:a16="http://schemas.microsoft.com/office/drawing/2014/main" id="{8BF5CAA3-0A2F-412D-BB2C-54AD90D2F6CC}"/>
              </a:ext>
            </a:extLst>
          </p:cNvPr>
          <p:cNvSpPr/>
          <p:nvPr/>
        </p:nvSpPr>
        <p:spPr>
          <a:xfrm>
            <a:off x="8307949" y="4800602"/>
            <a:ext cx="3606800" cy="1784566"/>
          </a:xfrm>
          <a:prstGeom prst="roundRect">
            <a:avLst/>
          </a:prstGeom>
        </p:spPr>
        <p:style>
          <a:lnRef idx="2">
            <a:schemeClr val="accent3"/>
          </a:lnRef>
          <a:fillRef idx="1">
            <a:schemeClr val="lt1"/>
          </a:fillRef>
          <a:effectRef idx="0">
            <a:schemeClr val="accent3"/>
          </a:effectRef>
          <a:fontRef idx="minor">
            <a:schemeClr val="dk1"/>
          </a:fontRef>
        </p:style>
        <p:txBody>
          <a:bodyPr lIns="120000" rIns="120000" anchor="ctr"/>
          <a:lstStyle/>
          <a:p>
            <a:pPr algn="ctr" defTabSz="609630">
              <a:lnSpc>
                <a:spcPct val="150000"/>
              </a:lnSpc>
              <a:buClrTx/>
            </a:pPr>
            <a:r>
              <a:rPr lang="vi-VN" sz="2400" kern="1200" dirty="0">
                <a:solidFill>
                  <a:prstClr val="black"/>
                </a:solidFill>
                <a:cs typeface="+mn-ea"/>
                <a:sym typeface="+mn-lt"/>
              </a:rPr>
              <a:t>Các nhân vật trong hình 3 đang tham gia lễ hội hoá trang.</a:t>
            </a:r>
          </a:p>
        </p:txBody>
      </p:sp>
    </p:spTree>
    <p:extLst>
      <p:ext uri="{BB962C8B-B14F-4D97-AF65-F5344CB8AC3E}">
        <p14:creationId xmlns:p14="http://schemas.microsoft.com/office/powerpoint/2010/main" val="186417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76200" y="1551195"/>
            <a:ext cx="12192000" cy="762000"/>
          </a:xfrm>
          <a:noFill/>
        </p:spPr>
        <p:txBody>
          <a:bodyPr>
            <a:normAutofit/>
          </a:bodyPr>
          <a:lstStyle/>
          <a:p>
            <a:pPr>
              <a:lnSpc>
                <a:spcPct val="114000"/>
              </a:lnSpc>
            </a:pPr>
            <a:r>
              <a:rPr lang="vi-VN" sz="2400" b="1" dirty="0">
                <a:effectLst/>
                <a:latin typeface="+mn-lt"/>
                <a:ea typeface="+mn-ea"/>
                <a:cs typeface="+mn-ea"/>
                <a:sym typeface="+mn-lt"/>
              </a:rPr>
              <a:t>Quan sát một số hình ảnh về các lễ hội hoá trang</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37" r="3035"/>
          <a:stretch/>
        </p:blipFill>
        <p:spPr bwMode="auto">
          <a:xfrm>
            <a:off x="248021" y="2313195"/>
            <a:ext cx="5682328" cy="419390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8F73FF16-0235-97EA-9A50-F978C6D9A3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901" r="4901"/>
          <a:stretch/>
        </p:blipFill>
        <p:spPr bwMode="auto">
          <a:xfrm>
            <a:off x="6272478" y="2313195"/>
            <a:ext cx="5682328" cy="4193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55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par>
                                <p:cTn id="8" presetID="16" presetClass="entr" presetSubtype="37"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0" y="1562080"/>
            <a:ext cx="12192000" cy="762000"/>
          </a:xfrm>
          <a:noFill/>
        </p:spPr>
        <p:txBody>
          <a:bodyPr>
            <a:normAutofit/>
          </a:bodyPr>
          <a:lstStyle/>
          <a:p>
            <a:pPr>
              <a:lnSpc>
                <a:spcPct val="114000"/>
              </a:lnSpc>
            </a:pPr>
            <a:r>
              <a:rPr lang="vi-VN" sz="2400" b="1" dirty="0">
                <a:effectLst/>
                <a:latin typeface="+mn-lt"/>
                <a:ea typeface="+mn-ea"/>
                <a:cs typeface="+mn-ea"/>
                <a:sym typeface="+mn-lt"/>
              </a:rPr>
              <a:t>Quan sát một số hình ảnh về các lễ hội hoá trang</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75" r="4875"/>
          <a:stretch/>
        </p:blipFill>
        <p:spPr bwMode="auto">
          <a:xfrm>
            <a:off x="248021" y="2324080"/>
            <a:ext cx="5682328" cy="419390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8F73FF16-0235-97EA-9A50-F978C6D9A3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753" r="7753"/>
          <a:stretch/>
        </p:blipFill>
        <p:spPr bwMode="auto">
          <a:xfrm>
            <a:off x="6272478" y="2324080"/>
            <a:ext cx="5682328" cy="4193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35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par>
                                <p:cTn id="8" presetID="16" presetClass="entr" presetSubtype="37"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E0F8E04-2FCB-A585-5D29-2F7985D21D96}"/>
              </a:ext>
            </a:extLst>
          </p:cNvPr>
          <p:cNvSpPr>
            <a:spLocks noGrp="1"/>
          </p:cNvSpPr>
          <p:nvPr>
            <p:ph type="title"/>
          </p:nvPr>
        </p:nvSpPr>
        <p:spPr>
          <a:xfrm>
            <a:off x="0" y="1477549"/>
            <a:ext cx="12192000" cy="762000"/>
          </a:xfrm>
          <a:noFill/>
        </p:spPr>
        <p:txBody>
          <a:bodyPr>
            <a:normAutofit/>
          </a:bodyPr>
          <a:lstStyle/>
          <a:p>
            <a:pPr>
              <a:lnSpc>
                <a:spcPct val="114000"/>
              </a:lnSpc>
            </a:pPr>
            <a:r>
              <a:rPr lang="vi-VN" sz="2400" b="1" dirty="0">
                <a:effectLst/>
                <a:latin typeface="+mn-lt"/>
                <a:ea typeface="+mn-ea"/>
                <a:cs typeface="+mn-ea"/>
                <a:sym typeface="+mn-lt"/>
              </a:rPr>
              <a:t>Quan sát một số hình ảnh về các lễ hội hoá trang</a:t>
            </a:r>
          </a:p>
        </p:txBody>
      </p:sp>
      <p:pic>
        <p:nvPicPr>
          <p:cNvPr id="1026" name="Picture 2">
            <a:extLst>
              <a:ext uri="{FF2B5EF4-FFF2-40B4-BE49-F238E27FC236}">
                <a16:creationId xmlns:a16="http://schemas.microsoft.com/office/drawing/2014/main" id="{DA88B9BB-382D-7724-94E5-57EB2CB94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64" r="4864"/>
          <a:stretch/>
        </p:blipFill>
        <p:spPr bwMode="auto">
          <a:xfrm>
            <a:off x="171821" y="2232292"/>
            <a:ext cx="5682328" cy="419390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8F73FF16-0235-97EA-9A50-F978C6D9A3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772" r="2772"/>
          <a:stretch/>
        </p:blipFill>
        <p:spPr bwMode="auto">
          <a:xfrm>
            <a:off x="6196278" y="2232292"/>
            <a:ext cx="5682328" cy="4193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39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par>
                                <p:cTn id="8" presetID="16" presetClass="entr" presetSubtype="37"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Freeform 4"/>
          <p:cNvSpPr/>
          <p:nvPr/>
        </p:nvSpPr>
        <p:spPr>
          <a:xfrm>
            <a:off x="9956801" y="1575704"/>
            <a:ext cx="1818163" cy="4877999"/>
          </a:xfrm>
          <a:custGeom>
            <a:avLst/>
            <a:gdLst/>
            <a:ahLst/>
            <a:cxnLst/>
            <a:rect l="l" t="t" r="r" b="b"/>
            <a:pathLst>
              <a:path w="2241074" h="6012638">
                <a:moveTo>
                  <a:pt x="0" y="0"/>
                </a:moveTo>
                <a:lnTo>
                  <a:pt x="2241074" y="0"/>
                </a:lnTo>
                <a:lnTo>
                  <a:pt x="2241074" y="6012638"/>
                </a:lnTo>
                <a:lnTo>
                  <a:pt x="0" y="601263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3" name="Title 2">
            <a:extLst>
              <a:ext uri="{FF2B5EF4-FFF2-40B4-BE49-F238E27FC236}">
                <a16:creationId xmlns:a16="http://schemas.microsoft.com/office/drawing/2014/main" id="{154415DA-FF83-ECEB-B639-838667A59D55}"/>
              </a:ext>
            </a:extLst>
          </p:cNvPr>
          <p:cNvSpPr>
            <a:spLocks noGrp="1"/>
          </p:cNvSpPr>
          <p:nvPr>
            <p:ph type="title"/>
          </p:nvPr>
        </p:nvSpPr>
        <p:spPr>
          <a:xfrm>
            <a:off x="2402114" y="961571"/>
            <a:ext cx="7772400" cy="762000"/>
          </a:xfrm>
        </p:spPr>
        <p:txBody>
          <a:bodyPr>
            <a:noAutofit/>
          </a:bodyPr>
          <a:lstStyle/>
          <a:p>
            <a:r>
              <a:rPr lang="vi-VN" sz="2400" b="1" i="0" dirty="0">
                <a:solidFill>
                  <a:srgbClr val="C00000"/>
                </a:solidFill>
                <a:effectLst/>
                <a:latin typeface="+mn-lt"/>
                <a:ea typeface="+mn-ea"/>
                <a:cs typeface="+mn-ea"/>
                <a:sym typeface="+mn-lt"/>
              </a:rPr>
              <a:t>Rực rỡ lễ hội hóa trang tại Bolivia</a:t>
            </a:r>
            <a:endParaRPr lang="vi-VN" sz="2400" dirty="0">
              <a:solidFill>
                <a:srgbClr val="C00000"/>
              </a:solidFill>
              <a:latin typeface="+mn-lt"/>
              <a:ea typeface="+mn-ea"/>
              <a:cs typeface="+mn-ea"/>
              <a:sym typeface="+mn-lt"/>
            </a:endParaRPr>
          </a:p>
        </p:txBody>
      </p:sp>
      <p:pic>
        <p:nvPicPr>
          <p:cNvPr id="5" name="yt1s.com - Rực rỡ lễ hội hóa trang tại Bolivia_v720P">
            <a:hlinkClick r:id="" action="ppaction://media"/>
            <a:extLst>
              <a:ext uri="{FF2B5EF4-FFF2-40B4-BE49-F238E27FC236}">
                <a16:creationId xmlns:a16="http://schemas.microsoft.com/office/drawing/2014/main" id="{F931F2CA-5F53-B47F-8C9F-71E2E1AA2B8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38662" y="1934932"/>
            <a:ext cx="8177876" cy="4600575"/>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extLst>
      <p:ext uri="{BB962C8B-B14F-4D97-AF65-F5344CB8AC3E}">
        <p14:creationId xmlns:p14="http://schemas.microsoft.com/office/powerpoint/2010/main" val="15287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6917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9800731" y="3557752"/>
            <a:ext cx="2203877" cy="4591410"/>
          </a:xfrm>
          <a:custGeom>
            <a:avLst/>
            <a:gdLst/>
            <a:ahLst/>
            <a:cxnLst/>
            <a:rect l="l" t="t" r="r" b="b"/>
            <a:pathLst>
              <a:path w="3305815" h="6887115">
                <a:moveTo>
                  <a:pt x="0" y="0"/>
                </a:moveTo>
                <a:lnTo>
                  <a:pt x="3305815" y="0"/>
                </a:lnTo>
                <a:lnTo>
                  <a:pt x="3305815" y="6887115"/>
                </a:lnTo>
                <a:lnTo>
                  <a:pt x="0" y="68871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3" name="Freeform 3"/>
          <p:cNvSpPr/>
          <p:nvPr/>
        </p:nvSpPr>
        <p:spPr>
          <a:xfrm>
            <a:off x="187393" y="3557752"/>
            <a:ext cx="2304520" cy="4711843"/>
          </a:xfrm>
          <a:custGeom>
            <a:avLst/>
            <a:gdLst/>
            <a:ahLst/>
            <a:cxnLst/>
            <a:rect l="l" t="t" r="r" b="b"/>
            <a:pathLst>
              <a:path w="3456780" h="7067765">
                <a:moveTo>
                  <a:pt x="0" y="0"/>
                </a:moveTo>
                <a:lnTo>
                  <a:pt x="3456779" y="0"/>
                </a:lnTo>
                <a:lnTo>
                  <a:pt x="3456779" y="7067765"/>
                </a:lnTo>
                <a:lnTo>
                  <a:pt x="0" y="70677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10" name="Title 17">
            <a:extLst>
              <a:ext uri="{FF2B5EF4-FFF2-40B4-BE49-F238E27FC236}">
                <a16:creationId xmlns:a16="http://schemas.microsoft.com/office/drawing/2014/main" id="{16533379-F549-F70B-27D5-532BC20C8791}"/>
              </a:ext>
            </a:extLst>
          </p:cNvPr>
          <p:cNvSpPr txBox="1">
            <a:spLocks/>
          </p:cNvSpPr>
          <p:nvPr/>
        </p:nvSpPr>
        <p:spPr>
          <a:xfrm>
            <a:off x="3352800" y="1759857"/>
            <a:ext cx="5486400" cy="762000"/>
          </a:xfrm>
          <a:prstGeom prst="rect">
            <a:avLst/>
          </a:prstGeom>
        </p:spPr>
        <p:txBody>
          <a:bodyPr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609630">
              <a:buClrTx/>
            </a:pPr>
            <a:r>
              <a:rPr lang="vi-VN" sz="4000" b="1" dirty="0">
                <a:solidFill>
                  <a:srgbClr val="E52725"/>
                </a:solidFill>
                <a:latin typeface="+mn-lt"/>
                <a:ea typeface="+mn-ea"/>
                <a:cs typeface="+mn-ea"/>
                <a:sym typeface="+mn-lt"/>
              </a:rPr>
              <a:t>KẾT LUẬN</a:t>
            </a:r>
          </a:p>
        </p:txBody>
      </p:sp>
      <p:sp>
        <p:nvSpPr>
          <p:cNvPr id="11" name="Rectangle: Rounded Corners 10">
            <a:extLst>
              <a:ext uri="{FF2B5EF4-FFF2-40B4-BE49-F238E27FC236}">
                <a16:creationId xmlns:a16="http://schemas.microsoft.com/office/drawing/2014/main" id="{9B6E78FA-73BF-8E52-50AC-0A0E738619EC}"/>
              </a:ext>
            </a:extLst>
          </p:cNvPr>
          <p:cNvSpPr/>
          <p:nvPr/>
        </p:nvSpPr>
        <p:spPr>
          <a:xfrm>
            <a:off x="2946400" y="2656114"/>
            <a:ext cx="6299200" cy="2703286"/>
          </a:xfrm>
          <a:prstGeom prst="roundRect">
            <a:avLst>
              <a:gd name="adj" fmla="val 15029"/>
            </a:avLst>
          </a:prstGeom>
          <a:ln>
            <a:solidFill>
              <a:srgbClr val="369694"/>
            </a:solidFill>
          </a:ln>
        </p:spPr>
        <p:style>
          <a:lnRef idx="2">
            <a:schemeClr val="accent3"/>
          </a:lnRef>
          <a:fillRef idx="1">
            <a:schemeClr val="lt1"/>
          </a:fillRef>
          <a:effectRef idx="0">
            <a:schemeClr val="accent3"/>
          </a:effectRef>
          <a:fontRef idx="minor">
            <a:schemeClr val="dk1"/>
          </a:fontRef>
        </p:style>
        <p:txBody>
          <a:bodyPr rtlCol="0" anchor="ctr"/>
          <a:lstStyle/>
          <a:p>
            <a:pPr algn="just" defTabSz="609630">
              <a:lnSpc>
                <a:spcPct val="150000"/>
              </a:lnSpc>
              <a:buClrTx/>
            </a:pPr>
            <a:r>
              <a:rPr lang="vi-VN" sz="2400" kern="1200" dirty="0">
                <a:solidFill>
                  <a:prstClr val="black"/>
                </a:solidFill>
                <a:cs typeface="+mn-ea"/>
                <a:sym typeface="+mn-lt"/>
              </a:rPr>
              <a:t>Trên thế giới có nhiều lễ hội hoá trang khác nhau. Mỗi lễ hội có những nét đặc trưng riêng về màu sắc, kiểu dáng trang phục,..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7643889" y="1327697"/>
            <a:ext cx="4141711" cy="4952047"/>
          </a:xfrm>
          <a:custGeom>
            <a:avLst/>
            <a:gdLst/>
            <a:ahLst/>
            <a:cxnLst/>
            <a:rect l="l" t="t" r="r" b="b"/>
            <a:pathLst>
              <a:path w="5272359" h="6303908">
                <a:moveTo>
                  <a:pt x="0" y="0"/>
                </a:moveTo>
                <a:lnTo>
                  <a:pt x="5272359" y="0"/>
                </a:lnTo>
                <a:lnTo>
                  <a:pt x="5272359" y="6303908"/>
                </a:lnTo>
                <a:lnTo>
                  <a:pt x="0" y="63039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9" name="Title 8">
            <a:extLst>
              <a:ext uri="{FF2B5EF4-FFF2-40B4-BE49-F238E27FC236}">
                <a16:creationId xmlns:a16="http://schemas.microsoft.com/office/drawing/2014/main" id="{7B45CF7C-11E0-1875-DF8A-CB9CB8AB22B0}"/>
              </a:ext>
            </a:extLst>
          </p:cNvPr>
          <p:cNvSpPr>
            <a:spLocks noGrp="1"/>
          </p:cNvSpPr>
          <p:nvPr>
            <p:ph type="title"/>
          </p:nvPr>
        </p:nvSpPr>
        <p:spPr>
          <a:xfrm>
            <a:off x="326571" y="728743"/>
            <a:ext cx="7213600" cy="997497"/>
          </a:xfrm>
        </p:spPr>
        <p:txBody>
          <a:bodyPr>
            <a:normAutofit/>
          </a:bodyPr>
          <a:lstStyle/>
          <a:p>
            <a:r>
              <a:rPr lang="en-US" sz="4400" b="1" dirty="0">
                <a:latin typeface="+mn-lt"/>
                <a:ea typeface="+mn-ea"/>
                <a:cs typeface="+mn-ea"/>
                <a:sym typeface="+mn-lt"/>
              </a:rPr>
              <a:t>HƯỚNG DẪN VỀ NHÀ</a:t>
            </a:r>
            <a:endParaRPr lang="vi-VN" sz="4400" b="1" dirty="0">
              <a:latin typeface="+mn-lt"/>
              <a:ea typeface="+mn-ea"/>
              <a:cs typeface="+mn-ea"/>
              <a:sym typeface="+mn-lt"/>
            </a:endParaRPr>
          </a:p>
        </p:txBody>
      </p:sp>
      <p:grpSp>
        <p:nvGrpSpPr>
          <p:cNvPr id="3" name="Group 2">
            <a:extLst>
              <a:ext uri="{FF2B5EF4-FFF2-40B4-BE49-F238E27FC236}">
                <a16:creationId xmlns:a16="http://schemas.microsoft.com/office/drawing/2014/main" id="{BE3D4DA5-B512-400C-BDE8-FD2AEAE65BA2}"/>
              </a:ext>
            </a:extLst>
          </p:cNvPr>
          <p:cNvGrpSpPr/>
          <p:nvPr/>
        </p:nvGrpSpPr>
        <p:grpSpPr>
          <a:xfrm>
            <a:off x="914401" y="1854907"/>
            <a:ext cx="5881659" cy="1178044"/>
            <a:chOff x="6842130" y="3304191"/>
            <a:chExt cx="8822489" cy="1767066"/>
          </a:xfrm>
        </p:grpSpPr>
        <p:sp>
          <p:nvSpPr>
            <p:cNvPr id="4" name="Freeform 35">
              <a:extLst>
                <a:ext uri="{FF2B5EF4-FFF2-40B4-BE49-F238E27FC236}">
                  <a16:creationId xmlns:a16="http://schemas.microsoft.com/office/drawing/2014/main" id="{2976739A-EC12-56D8-FA32-C85DA9A0C95F}"/>
                </a:ext>
              </a:extLst>
            </p:cNvPr>
            <p:cNvSpPr/>
            <p:nvPr/>
          </p:nvSpPr>
          <p:spPr>
            <a:xfrm>
              <a:off x="6842130" y="3403032"/>
              <a:ext cx="1541536" cy="1569384"/>
            </a:xfrm>
            <a:custGeom>
              <a:avLst/>
              <a:gdLst/>
              <a:ahLst/>
              <a:cxnLst/>
              <a:rect l="l" t="t" r="r" b="b"/>
              <a:pathLst>
                <a:path w="1301570" h="1078676">
                  <a:moveTo>
                    <a:pt x="0" y="0"/>
                  </a:moveTo>
                  <a:lnTo>
                    <a:pt x="1301570" y="0"/>
                  </a:lnTo>
                  <a:lnTo>
                    <a:pt x="1301570" y="1078676"/>
                  </a:lnTo>
                  <a:lnTo>
                    <a:pt x="0" y="10786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pPr>
              <a:endParaRPr lang="vi-VN" sz="2400" kern="1200">
                <a:solidFill>
                  <a:prstClr val="black"/>
                </a:solidFill>
                <a:cs typeface="+mn-ea"/>
                <a:sym typeface="+mn-lt"/>
              </a:endParaRPr>
            </a:p>
          </p:txBody>
        </p:sp>
        <p:sp>
          <p:nvSpPr>
            <p:cNvPr id="5" name="Rectangle: Rounded Corners 4">
              <a:extLst>
                <a:ext uri="{FF2B5EF4-FFF2-40B4-BE49-F238E27FC236}">
                  <a16:creationId xmlns:a16="http://schemas.microsoft.com/office/drawing/2014/main" id="{15ABE012-1493-07CA-EECA-62CC8C90FD8E}"/>
                </a:ext>
              </a:extLst>
            </p:cNvPr>
            <p:cNvSpPr/>
            <p:nvPr/>
          </p:nvSpPr>
          <p:spPr>
            <a:xfrm>
              <a:off x="8933543" y="3304191"/>
              <a:ext cx="6731076" cy="1767066"/>
            </a:xfrm>
            <a:prstGeom prst="roundRect">
              <a:avLst/>
            </a:prstGeom>
            <a:solidFill>
              <a:schemeClr val="bg1"/>
            </a:solidFill>
            <a:ln>
              <a:solidFill>
                <a:srgbClr val="369694"/>
              </a:solidFill>
            </a:ln>
          </p:spPr>
          <p:style>
            <a:lnRef idx="2">
              <a:schemeClr val="accent3"/>
            </a:lnRef>
            <a:fillRef idx="1">
              <a:schemeClr val="lt1"/>
            </a:fillRef>
            <a:effectRef idx="0">
              <a:schemeClr val="accent3"/>
            </a:effectRef>
            <a:fontRef idx="minor">
              <a:schemeClr val="dk1"/>
            </a:fontRef>
          </p:style>
          <p:txBody>
            <a:bodyPr bIns="72000" rtlCol="0" anchor="ctr"/>
            <a:lstStyle/>
            <a:p>
              <a:pPr algn="ctr" defTabSz="609630">
                <a:lnSpc>
                  <a:spcPct val="150000"/>
                </a:lnSpc>
                <a:buClrTx/>
              </a:pPr>
              <a:r>
                <a:rPr lang="vi-VN" sz="2400" kern="1200" dirty="0">
                  <a:solidFill>
                    <a:prstClr val="black"/>
                  </a:solidFill>
                  <a:cs typeface="+mn-ea"/>
                  <a:sym typeface="+mn-lt"/>
                </a:rPr>
                <a:t>Ôn lại các kiến thức </a:t>
              </a:r>
            </a:p>
            <a:p>
              <a:pPr algn="ctr" defTabSz="609630">
                <a:lnSpc>
                  <a:spcPct val="150000"/>
                </a:lnSpc>
                <a:buClrTx/>
              </a:pPr>
              <a:r>
                <a:rPr lang="vi-VN" sz="2400" kern="1200" dirty="0">
                  <a:solidFill>
                    <a:prstClr val="black"/>
                  </a:solidFill>
                  <a:cs typeface="+mn-ea"/>
                  <a:sym typeface="+mn-lt"/>
                </a:rPr>
                <a:t>đã học ở </a:t>
              </a:r>
              <a:r>
                <a:rPr lang="vi-VN" sz="2400" b="1" i="1" kern="1200" dirty="0">
                  <a:solidFill>
                    <a:prstClr val="black"/>
                  </a:solidFill>
                  <a:cs typeface="+mn-ea"/>
                  <a:sym typeface="+mn-lt"/>
                </a:rPr>
                <a:t>Bài 8</a:t>
              </a:r>
              <a:r>
                <a:rPr lang="vi-VN" sz="2400" kern="1200" dirty="0">
                  <a:solidFill>
                    <a:prstClr val="black"/>
                  </a:solidFill>
                  <a:cs typeface="+mn-ea"/>
                  <a:sym typeface="+mn-lt"/>
                </a:rPr>
                <a:t>.</a:t>
              </a:r>
            </a:p>
          </p:txBody>
        </p:sp>
      </p:grpSp>
      <p:grpSp>
        <p:nvGrpSpPr>
          <p:cNvPr id="18" name="Group 17">
            <a:extLst>
              <a:ext uri="{FF2B5EF4-FFF2-40B4-BE49-F238E27FC236}">
                <a16:creationId xmlns:a16="http://schemas.microsoft.com/office/drawing/2014/main" id="{01764304-8CB9-AE40-F0FB-1F9E09FF9ABE}"/>
              </a:ext>
            </a:extLst>
          </p:cNvPr>
          <p:cNvGrpSpPr/>
          <p:nvPr/>
        </p:nvGrpSpPr>
        <p:grpSpPr>
          <a:xfrm>
            <a:off x="914401" y="3422073"/>
            <a:ext cx="5881659" cy="2445327"/>
            <a:chOff x="6842130" y="3304190"/>
            <a:chExt cx="8822489" cy="3667991"/>
          </a:xfrm>
        </p:grpSpPr>
        <p:sp>
          <p:nvSpPr>
            <p:cNvPr id="19" name="Freeform 35">
              <a:extLst>
                <a:ext uri="{FF2B5EF4-FFF2-40B4-BE49-F238E27FC236}">
                  <a16:creationId xmlns:a16="http://schemas.microsoft.com/office/drawing/2014/main" id="{73128E1F-729B-EEB7-C66E-4C927DC3DAC7}"/>
                </a:ext>
              </a:extLst>
            </p:cNvPr>
            <p:cNvSpPr/>
            <p:nvPr/>
          </p:nvSpPr>
          <p:spPr>
            <a:xfrm>
              <a:off x="6842130" y="3403032"/>
              <a:ext cx="1541536" cy="1569384"/>
            </a:xfrm>
            <a:custGeom>
              <a:avLst/>
              <a:gdLst/>
              <a:ahLst/>
              <a:cxnLst/>
              <a:rect l="l" t="t" r="r" b="b"/>
              <a:pathLst>
                <a:path w="1301570" h="1078676">
                  <a:moveTo>
                    <a:pt x="0" y="0"/>
                  </a:moveTo>
                  <a:lnTo>
                    <a:pt x="1301570" y="0"/>
                  </a:lnTo>
                  <a:lnTo>
                    <a:pt x="1301570" y="1078676"/>
                  </a:lnTo>
                  <a:lnTo>
                    <a:pt x="0" y="10786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pPr>
              <a:endParaRPr lang="vi-VN" sz="2400" kern="1200">
                <a:solidFill>
                  <a:prstClr val="black"/>
                </a:solidFill>
                <a:cs typeface="+mn-ea"/>
                <a:sym typeface="+mn-lt"/>
              </a:endParaRPr>
            </a:p>
          </p:txBody>
        </p:sp>
        <p:sp>
          <p:nvSpPr>
            <p:cNvPr id="20" name="Rectangle: Rounded Corners 19">
              <a:extLst>
                <a:ext uri="{FF2B5EF4-FFF2-40B4-BE49-F238E27FC236}">
                  <a16:creationId xmlns:a16="http://schemas.microsoft.com/office/drawing/2014/main" id="{B2280FF6-1126-2A85-4826-2AC5F1CDBA49}"/>
                </a:ext>
              </a:extLst>
            </p:cNvPr>
            <p:cNvSpPr/>
            <p:nvPr/>
          </p:nvSpPr>
          <p:spPr>
            <a:xfrm>
              <a:off x="8933543" y="3304190"/>
              <a:ext cx="6731076" cy="3667991"/>
            </a:xfrm>
            <a:prstGeom prst="roundRect">
              <a:avLst/>
            </a:prstGeom>
            <a:solidFill>
              <a:schemeClr val="bg1"/>
            </a:solidFill>
            <a:ln>
              <a:solidFill>
                <a:srgbClr val="369694"/>
              </a:solidFill>
            </a:ln>
          </p:spPr>
          <p:style>
            <a:lnRef idx="2">
              <a:schemeClr val="accent3"/>
            </a:lnRef>
            <a:fillRef idx="1">
              <a:schemeClr val="lt1"/>
            </a:fillRef>
            <a:effectRef idx="0">
              <a:schemeClr val="accent3"/>
            </a:effectRef>
            <a:fontRef idx="minor">
              <a:schemeClr val="dk1"/>
            </a:fontRef>
          </p:style>
          <p:txBody>
            <a:bodyPr bIns="72000" rtlCol="0" anchor="ctr"/>
            <a:lstStyle/>
            <a:p>
              <a:pPr algn="ctr" defTabSz="609630">
                <a:lnSpc>
                  <a:spcPct val="150000"/>
                </a:lnSpc>
                <a:buClrTx/>
              </a:pPr>
              <a:r>
                <a:rPr lang="vi-VN" sz="2400" kern="1200" dirty="0">
                  <a:solidFill>
                    <a:prstClr val="black"/>
                  </a:solidFill>
                  <a:cs typeface="+mn-ea"/>
                  <a:sym typeface="+mn-lt"/>
                </a:rPr>
                <a:t>Đọc trước </a:t>
              </a:r>
              <a:r>
                <a:rPr lang="vi-VN" sz="2400" kern="1200">
                  <a:solidFill>
                    <a:prstClr val="black"/>
                  </a:solidFill>
                  <a:cs typeface="+mn-ea"/>
                  <a:sym typeface="+mn-lt"/>
                </a:rPr>
                <a:t>nội dung</a:t>
              </a:r>
              <a:endParaRPr lang="en-US" sz="2400" kern="1200">
                <a:solidFill>
                  <a:prstClr val="black"/>
                </a:solidFill>
                <a:latin typeface="UTM Avo"/>
                <a:cs typeface="+mn-ea"/>
                <a:sym typeface="+mn-lt"/>
              </a:endParaRPr>
            </a:p>
            <a:p>
              <a:pPr algn="ctr" defTabSz="609630">
                <a:lnSpc>
                  <a:spcPct val="150000"/>
                </a:lnSpc>
                <a:buClrTx/>
              </a:pPr>
              <a:r>
                <a:rPr lang="en-US" sz="2400" b="1" kern="1200">
                  <a:solidFill>
                    <a:prstClr val="black"/>
                  </a:solidFill>
                  <a:latin typeface="UTM Avo"/>
                  <a:cs typeface="+mn-ea"/>
                  <a:sym typeface="+mn-lt"/>
                </a:rPr>
                <a:t>Thực hành, sáng tạo</a:t>
              </a:r>
            </a:p>
            <a:p>
              <a:pPr algn="ctr" defTabSz="609630">
                <a:lnSpc>
                  <a:spcPct val="150000"/>
                </a:lnSpc>
                <a:buClrTx/>
              </a:pPr>
              <a:r>
                <a:rPr lang="en-US" sz="2400" b="1" kern="1200">
                  <a:solidFill>
                    <a:prstClr val="black"/>
                  </a:solidFill>
                  <a:latin typeface="UTM Avo"/>
                  <a:cs typeface="+mn-ea"/>
                  <a:sym typeface="+mn-lt"/>
                </a:rPr>
                <a:t>Cảm nhận, chia sẻ</a:t>
              </a:r>
            </a:p>
            <a:p>
              <a:pPr algn="ctr" defTabSz="609630">
                <a:lnSpc>
                  <a:spcPct val="150000"/>
                </a:lnSpc>
                <a:buClrTx/>
              </a:pPr>
              <a:r>
                <a:rPr lang="en-US" sz="2400" b="1" kern="1200">
                  <a:solidFill>
                    <a:prstClr val="black"/>
                  </a:solidFill>
                  <a:latin typeface="UTM Avo"/>
                  <a:cs typeface="+mn-ea"/>
                  <a:sym typeface="+mn-lt"/>
                </a:rPr>
                <a:t>và Vận dụng.</a:t>
              </a:r>
              <a:endParaRPr lang="vi-VN" sz="2400" b="1" kern="1200" dirty="0">
                <a:solidFill>
                  <a:prstClr val="black"/>
                </a:solidFill>
                <a:cs typeface="+mn-ea"/>
                <a:sym typeface="+mn-lt"/>
              </a:endParaRPr>
            </a:p>
          </p:txBody>
        </p:sp>
      </p:grpSp>
    </p:spTree>
    <p:extLst>
      <p:ext uri="{BB962C8B-B14F-4D97-AF65-F5344CB8AC3E}">
        <p14:creationId xmlns:p14="http://schemas.microsoft.com/office/powerpoint/2010/main" val="244000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3852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484eb053-7025-4916-9867-a62616dbfa89">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793</Words>
  <Application>Microsoft Office PowerPoint</Application>
  <PresentationFormat>Widescreen</PresentationFormat>
  <Paragraphs>50</Paragraphs>
  <Slides>24</Slides>
  <Notes>5</Notes>
  <HiddenSlides>0</HiddenSlides>
  <MMClips>2</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24</vt:i4>
      </vt:variant>
    </vt:vector>
  </HeadingPairs>
  <TitlesOfParts>
    <vt:vector size="29" baseType="lpstr">
      <vt:lpstr>UTM Avo</vt:lpstr>
      <vt:lpstr>Arial</vt:lpstr>
      <vt:lpstr>Calibri</vt:lpstr>
      <vt:lpstr>Office Theme</vt:lpstr>
      <vt:lpstr>2_Office Theme</vt:lpstr>
      <vt:lpstr>PowerPoint Presentation</vt:lpstr>
      <vt:lpstr>PowerPoint Presentation</vt:lpstr>
      <vt:lpstr>PowerPoint Presentation</vt:lpstr>
      <vt:lpstr>PowerPoint Presentation</vt:lpstr>
      <vt:lpstr>Gợi ý trả lời</vt:lpstr>
      <vt:lpstr>Một số lễ hội hoá trang trên thế giới</vt:lpstr>
      <vt:lpstr>Một số lễ hội hoá trang trên thế giới</vt:lpstr>
      <vt:lpstr>Một số lễ hội hoá trang trên thế giới</vt:lpstr>
      <vt:lpstr>Một số lễ hội hoá trang trên thế giới</vt:lpstr>
      <vt:lpstr>Một số lễ hội hoá trang trên thế giới</vt:lpstr>
      <vt:lpstr>Một số lễ hội hoá trang trên thế giới</vt:lpstr>
      <vt:lpstr>PowerPoint Presentation</vt:lpstr>
      <vt:lpstr>PowerPoint Presentation</vt:lpstr>
      <vt:lpstr>Quan sát hình ảnh SGK tr.36 - 37</vt:lpstr>
      <vt:lpstr>Quan sát hình ảnh SGK tr.36 - 37</vt:lpstr>
      <vt:lpstr>Nhận xét hình ảnh SGK tr. 36 - 37</vt:lpstr>
      <vt:lpstr>Quan sát một số hình ảnh về các lễ hội hoá trang</vt:lpstr>
      <vt:lpstr>Quan sát một số hình ảnh về các lễ hội hoá trang</vt:lpstr>
      <vt:lpstr>Quan sát một số hình ảnh về các lễ hội hoá trang</vt:lpstr>
      <vt:lpstr>Rực rỡ lễ hội hóa trang tại Bolivia</vt:lpstr>
      <vt:lpstr>PowerPoint Presentation</vt:lpstr>
      <vt:lpstr>HƯỚNG DẪN VỀ NHÀ</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Thuynt</cp:lastModifiedBy>
  <cp:revision>18</cp:revision>
  <dcterms:modified xsi:type="dcterms:W3CDTF">2024-11-29T08:37:38Z</dcterms:modified>
</cp:coreProperties>
</file>